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37" r:id="rId2"/>
    <p:sldMasterId id="2147483744" r:id="rId3"/>
  </p:sldMasterIdLst>
  <p:notesMasterIdLst>
    <p:notesMasterId r:id="rId29"/>
  </p:notesMasterIdLst>
  <p:handoutMasterIdLst>
    <p:handoutMasterId r:id="rId30"/>
  </p:handoutMasterIdLst>
  <p:sldIdLst>
    <p:sldId id="256" r:id="rId4"/>
    <p:sldId id="257" r:id="rId5"/>
    <p:sldId id="326" r:id="rId6"/>
    <p:sldId id="313" r:id="rId7"/>
    <p:sldId id="321" r:id="rId8"/>
    <p:sldId id="325" r:id="rId9"/>
    <p:sldId id="280" r:id="rId10"/>
    <p:sldId id="303" r:id="rId11"/>
    <p:sldId id="265" r:id="rId12"/>
    <p:sldId id="302" r:id="rId13"/>
    <p:sldId id="308" r:id="rId14"/>
    <p:sldId id="259" r:id="rId15"/>
    <p:sldId id="273" r:id="rId16"/>
    <p:sldId id="270" r:id="rId17"/>
    <p:sldId id="260" r:id="rId18"/>
    <p:sldId id="267" r:id="rId19"/>
    <p:sldId id="261" r:id="rId20"/>
    <p:sldId id="312" r:id="rId21"/>
    <p:sldId id="274" r:id="rId22"/>
    <p:sldId id="315" r:id="rId23"/>
    <p:sldId id="306" r:id="rId24"/>
    <p:sldId id="328" r:id="rId25"/>
    <p:sldId id="329" r:id="rId26"/>
    <p:sldId id="330" r:id="rId27"/>
    <p:sldId id="317"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acinkowicz" initials="CM" lastIdx="32" clrIdx="0">
    <p:extLst>
      <p:ext uri="{19B8F6BF-5375-455C-9EA6-DF929625EA0E}">
        <p15:presenceInfo xmlns:p15="http://schemas.microsoft.com/office/powerpoint/2012/main" userId="S::CMacinkowicz@vfw.org::0d70cd78-d19b-4f87-8c72-6e08ee5e17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2139" autoAdjust="0"/>
  </p:normalViewPr>
  <p:slideViewPr>
    <p:cSldViewPr>
      <p:cViewPr varScale="1">
        <p:scale>
          <a:sx n="92" d="100"/>
          <a:sy n="92" d="100"/>
        </p:scale>
        <p:origin x="124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663950" cy="467072"/>
          </a:xfrm>
          <a:prstGeom prst="rect">
            <a:avLst/>
          </a:prstGeom>
        </p:spPr>
        <p:txBody>
          <a:bodyPr vert="horz" lIns="93315" tIns="46657" rIns="93315" bIns="46657" rtlCol="0"/>
          <a:lstStyle>
            <a:lvl1pPr algn="l">
              <a:defRPr sz="1200"/>
            </a:lvl1pPr>
          </a:lstStyle>
          <a:p>
            <a:pPr>
              <a:defRPr/>
            </a:pPr>
            <a:r>
              <a:rPr lang="en-US" sz="1600" dirty="0">
                <a:latin typeface="Times New Roman" panose="02020603050405020304" pitchFamily="18" charset="0"/>
                <a:cs typeface="Times New Roman" panose="02020603050405020304" pitchFamily="18" charset="0"/>
              </a:rPr>
              <a:t>Conducting an Interview </a:t>
            </a:r>
          </a:p>
        </p:txBody>
      </p:sp>
      <p:sp>
        <p:nvSpPr>
          <p:cNvPr id="4" name="Footer Placeholder 3"/>
          <p:cNvSpPr>
            <a:spLocks noGrp="1"/>
          </p:cNvSpPr>
          <p:nvPr>
            <p:ph type="ftr" sz="quarter" idx="2"/>
          </p:nvPr>
        </p:nvSpPr>
        <p:spPr>
          <a:xfrm>
            <a:off x="-6964" y="8921749"/>
            <a:ext cx="3433516" cy="387351"/>
          </a:xfrm>
          <a:prstGeom prst="rect">
            <a:avLst/>
          </a:prstGeom>
        </p:spPr>
        <p:txBody>
          <a:bodyPr vert="horz" lIns="93315" tIns="46657" rIns="93315" bIns="46657" rtlCol="0" anchor="b"/>
          <a:lstStyle>
            <a:lvl1pPr algn="l">
              <a:defRPr sz="1200"/>
            </a:lvl1pPr>
          </a:lstStyle>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r>
              <a:rPr lang="en-US" sz="1600" dirty="0">
                <a:latin typeface="Times New Roman" panose="02020603050405020304" pitchFamily="18" charset="0"/>
                <a:cs typeface="Times New Roman" panose="02020603050405020304" pitchFamily="18" charset="0"/>
              </a:rPr>
              <a:t>Conducting an Interview </a:t>
            </a:r>
            <a:endParaRPr lang="en-US" dirty="0"/>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BE473D93-F807-44F8-9512-C7C3CE3912D7}" type="slidenum">
              <a:rPr lang="en-US" sz="1600">
                <a:latin typeface="Times New Roman" panose="02020603050405020304" pitchFamily="18" charset="0"/>
                <a:cs typeface="Times New Roman" panose="02020603050405020304" pitchFamily="18" charset="0"/>
              </a:rPr>
              <a:t>‹#›</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968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7" rIns="93315" bIns="4665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eaLnBrk="1" fontAlgn="auto" hangingPunct="1">
              <a:spcBef>
                <a:spcPts val="0"/>
              </a:spcBef>
              <a:spcAft>
                <a:spcPts val="0"/>
              </a:spcAft>
              <a:defRPr sz="1200">
                <a:latin typeface="+mn-lt"/>
              </a:defRPr>
            </a:lvl1pPr>
          </a:lstStyle>
          <a:p>
            <a:pPr>
              <a:defRPr/>
            </a:pPr>
            <a:fld id="{D9F63898-68A1-4FC4-9CCF-837494FEB83E}" type="datetimeFigureOut">
              <a:rPr lang="en-US"/>
              <a:pPr>
                <a:defRPr/>
              </a:pPr>
              <a:t>10/15/2024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315" tIns="46657" rIns="93315" bIns="466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7" rIns="93315" bIns="46657" rtlCol="0" anchor="b"/>
          <a:lstStyle>
            <a:lvl1pPr algn="l" eaLnBrk="1" fontAlgn="auto" hangingPunct="1">
              <a:spcBef>
                <a:spcPts val="0"/>
              </a:spcBef>
              <a:spcAft>
                <a:spcPts val="0"/>
              </a:spcAft>
              <a:defRPr sz="1200">
                <a:latin typeface="+mn-lt"/>
              </a:defRPr>
            </a:lvl1pPr>
          </a:lstStyle>
          <a:p>
            <a:pPr>
              <a:defRPr/>
            </a:pPr>
            <a:r>
              <a:rPr lang="en-US"/>
              <a:t>Conducting an Interview, Gerardo Vargas </a:t>
            </a:r>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wrap="square" lIns="93315" tIns="46657" rIns="93315" bIns="4665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0C0F7B-012E-4AEC-8150-8AA674CADB07}" type="slidenum">
              <a:rPr lang="en-US" altLang="en-US"/>
              <a:pPr>
                <a:defRPr/>
              </a:pPr>
              <a:t>‹#›</a:t>
            </a:fld>
            <a:endParaRPr lang="en-US" altLang="en-US"/>
          </a:p>
        </p:txBody>
      </p:sp>
    </p:spTree>
    <p:extLst>
      <p:ext uri="{BB962C8B-B14F-4D97-AF65-F5344CB8AC3E}">
        <p14:creationId xmlns:p14="http://schemas.microsoft.com/office/powerpoint/2010/main" val="119872959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42557E19-41A9-4F1B-B4B5-19E1C55194E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58575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Types of interviews:</a:t>
            </a:r>
          </a:p>
          <a:p>
            <a:r>
              <a:rPr lang="en-US" altLang="en-US" dirty="0"/>
              <a:t>There are many types of interviews, Journalistic/Talk shows, Police questioning, Mental Health, and Medical appointments.</a:t>
            </a:r>
          </a:p>
          <a:p>
            <a:r>
              <a:rPr lang="en-US" altLang="en-US" dirty="0"/>
              <a:t>However, we will focus on the BDD intake interview. As Pre-Discharge claims reps, we utilize the intake interview.</a:t>
            </a:r>
          </a:p>
          <a:p>
            <a:r>
              <a:rPr lang="en-US" altLang="en-US" dirty="0"/>
              <a:t>.</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777CF695-B3AA-4E65-ACB7-E00627519FE2}"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89495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hold all calls, veterans deserve all your attention</a:t>
            </a:r>
          </a:p>
          <a:p>
            <a:pPr defTabSz="914308">
              <a:defRPr/>
            </a:pPr>
            <a:r>
              <a:rPr lang="en-US" dirty="0"/>
              <a:t>Do not have people walk in and out of your office while conducting interviews. </a:t>
            </a:r>
            <a:r>
              <a:rPr lang="en-US" dirty="0">
                <a:solidFill>
                  <a:srgbClr val="FF0000"/>
                </a:solidFill>
              </a:rPr>
              <a:t>PRIVACY</a:t>
            </a:r>
            <a:r>
              <a:rPr lang="en-US" dirty="0"/>
              <a:t> is critical when interviewing. You do not know what they have been through. Give them your attention. They deserve it.</a:t>
            </a:r>
          </a:p>
          <a:p>
            <a:endParaRPr lang="en-US" altLang="en-US" dirty="0"/>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02314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2800" dirty="0">
                <a:latin typeface="Times New Roman" panose="02020603050405020304" pitchFamily="18" charset="0"/>
                <a:cs typeface="Times New Roman" panose="02020603050405020304" pitchFamily="18" charset="0"/>
              </a:rPr>
              <a:t>Introduction/greeting: </a:t>
            </a:r>
            <a:r>
              <a:rPr lang="en-US" sz="2400" dirty="0">
                <a:latin typeface="Times New Roman" panose="02020603050405020304" pitchFamily="18" charset="0"/>
                <a:cs typeface="Times New Roman" panose="02020603050405020304" pitchFamily="18" charset="0"/>
              </a:rPr>
              <a:t>Do, greet the service member when they arrive. Get up from the desk and meet at the door if possible.</a:t>
            </a:r>
            <a:endParaRPr lang="en-US" altLang="en-US" dirty="0"/>
          </a:p>
          <a:p>
            <a:pPr defTabSz="914308">
              <a:defRPr/>
            </a:pPr>
            <a:r>
              <a:rPr lang="en-US" altLang="en-US" dirty="0"/>
              <a:t>Meet the person where they are. Shake hands or not, smile make eye contact. If the</a:t>
            </a:r>
            <a:r>
              <a:rPr lang="en-US" altLang="en-US" baseline="0" dirty="0"/>
              <a:t> claimant has brought another person with them, explain the process and try to read if you need time with just the veteran.</a:t>
            </a:r>
            <a:endParaRPr lang="en-US" altLang="en-US" dirty="0"/>
          </a:p>
          <a:p>
            <a:pPr eaLnBrk="1" hangingPunct="1"/>
            <a:r>
              <a:rPr lang="en-US" altLang="en-US" dirty="0"/>
              <a:t>Discuss what you will do for them, related to your actions and the services you will provide. </a:t>
            </a:r>
          </a:p>
          <a:p>
            <a:pPr eaLnBrk="1" hangingPunct="1"/>
            <a:endParaRPr lang="en-US" altLang="en-US" dirty="0"/>
          </a:p>
          <a:p>
            <a:endParaRPr lang="en-US" altLang="en-US" dirty="0"/>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EC610ADA-6914-4369-8A81-C13E8FADE23E}"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331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Pay attention to your body language – psyche yourself up for the interview. Veteran’s privacy is paramount - lead to interview space before discussing sensitive topics. Ask service members if they would like the door opened or closed before answering sensitive questions.</a:t>
            </a:r>
          </a:p>
          <a:p>
            <a:endParaRPr lang="en-US" altLang="en-US" baseline="0"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795E52E5-7946-47CC-848F-405797CED6DD}"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41141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64" indent="-174964">
              <a:buFontTx/>
              <a:buChar char="•"/>
            </a:pPr>
            <a:r>
              <a:rPr lang="en-US" altLang="en-US"/>
              <a:t>Use proper language that will not be taken inappropriately. Avoid using slang words. </a:t>
            </a:r>
          </a:p>
          <a:p>
            <a:pPr marL="174964" indent="-174964">
              <a:buFontTx/>
              <a:buChar char="•"/>
            </a:pPr>
            <a:r>
              <a:rPr lang="en-US" altLang="en-US"/>
              <a:t>You are here to assist people. Respect every individual, do not talk down to people.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5843977-9B4F-4C33-9318-92DA5A9F2842}"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1029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a:t>
            </a:r>
          </a:p>
          <a:p>
            <a:r>
              <a:rPr lang="en-US" altLang="en-US" dirty="0"/>
              <a:t>If the veteran is represented by another agency, direct them to that agency unless they have a legitimate reason to switch representation.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When switching Service Organization to VFW ensure you input comments in TVB communication.</a:t>
            </a:r>
          </a:p>
          <a:p>
            <a:endParaRPr lang="en-US" altLang="en-US" dirty="0"/>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FC0A1DAF-68CA-4FB1-B702-2CE2D7376219}"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06875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if necessary, ask the veteran to clarify the point. This will inform the person that active listening is occurring.</a:t>
            </a:r>
          </a:p>
          <a:p>
            <a:r>
              <a:rPr lang="en-US" altLang="en-US" dirty="0"/>
              <a:t>Listen and pay attention to body language. At times, you can see there is something deeper going on.</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C7BD2C8A-F3FB-40B8-8F51-8BF3C28265DF}"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413445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Close-ended: are you hungry…how old are you</a:t>
            </a:r>
          </a:p>
          <a:p>
            <a:r>
              <a:rPr lang="en-US" altLang="en-US" dirty="0"/>
              <a:t>Note: Learn to select which type of questions are to be asked depending on the topic, situation, and time restriction.</a:t>
            </a:r>
          </a:p>
          <a:p>
            <a:r>
              <a:rPr lang="en-US" altLang="en-US" dirty="0"/>
              <a:t>Open-ended questions encourage detailed and thoughtful responses. They prompt the person to share their thoughts, feelings, or experiences, as BDD reps this is what we want.  How are you doing today, How can I help you, You look a little sad, are you ok….what are your thoughts on….please explain, I am a little confused</a:t>
            </a:r>
          </a:p>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33D8D81F-F9EF-4639-92F0-A0EA93D08F4E}"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361576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308">
              <a:defRPr/>
            </a:pPr>
            <a:r>
              <a:rPr lang="en-US" altLang="en-US" dirty="0"/>
              <a:t>Repeated questions without context can seem like you are interrogating </a:t>
            </a:r>
          </a:p>
          <a:p>
            <a:pPr eaLnBrk="1" hangingPunct="1"/>
            <a:r>
              <a:rPr lang="en-US" altLang="en-US" dirty="0"/>
              <a:t>Conversational cues, clue you into needs not previously</a:t>
            </a:r>
            <a:r>
              <a:rPr lang="en-US" altLang="en-US" baseline="0" dirty="0"/>
              <a:t> mentioned – 686c dependency/674child in school</a:t>
            </a:r>
            <a:endParaRPr lang="en-US" altLang="en-US" dirty="0"/>
          </a:p>
          <a:p>
            <a:pP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8F8DD5ED-D93F-42D4-BA76-90810F94D573}"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88967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64" indent="-174964">
              <a:buFontTx/>
              <a:buChar char="•"/>
            </a:pPr>
            <a:r>
              <a:rPr lang="en-US" altLang="en-US" dirty="0"/>
              <a:t>Don’t be late. Respect people’s time. If another appointment runs into someone else’s scheduled current appointment for a follow-up at least go inform your client of your delay. Also, keep an eye on the time, and inform them you have another 15 minutes before your next claimant.</a:t>
            </a:r>
          </a:p>
          <a:p>
            <a:pPr marL="174964" indent="-174964">
              <a:buFontTx/>
              <a:buChar char="•"/>
            </a:pPr>
            <a:r>
              <a:rPr lang="en-US" altLang="en-US" dirty="0"/>
              <a:t>Keep conversations on topic. </a:t>
            </a:r>
          </a:p>
          <a:p>
            <a:pPr marL="174964" indent="-174964">
              <a:buFontTx/>
              <a:buChar char="•"/>
            </a:pPr>
            <a:r>
              <a:rPr lang="en-US" altLang="en-US" dirty="0"/>
              <a:t>Address people with proper respect. Treat people as you would like to be treated.</a:t>
            </a:r>
          </a:p>
          <a:p>
            <a:pPr marL="174964" indent="-174964">
              <a:buFontTx/>
              <a:buChar char="•"/>
            </a:pPr>
            <a:r>
              <a:rPr lang="en-US" altLang="en-US" dirty="0"/>
              <a:t>Don’t lie, only provide factual information. You are not expected to know every regulation, but you should know how to gather the correct information (network).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0A6514F7-ECA4-4CBB-BB03-F53F0CEA798F}"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83377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Remember, we will develop different techniques. Use what works for you.</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777CF695-B3AA-4E65-ACB7-E00627519FE2}"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432681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b="1"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22409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Non-verbal</a:t>
            </a:r>
            <a:r>
              <a:rPr lang="en-US" baseline="0" dirty="0"/>
              <a:t> body language to let them know interview is over – stand up, raise/lower pitch of voice, give office contact information</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603176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Non-verbal</a:t>
            </a:r>
            <a:r>
              <a:rPr lang="en-US" baseline="0" dirty="0"/>
              <a:t> body language to let them know interview is over – stand up, raise/lower pitch of voice, give office contact information</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4236167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Professionalism is the key: Tell them who you are, why you are there, and how to contact you </a:t>
            </a:r>
          </a:p>
          <a:p>
            <a:pPr>
              <a:defRPr/>
            </a:pPr>
            <a:r>
              <a:rPr lang="en-US" dirty="0"/>
              <a:t>Speak Audibly / do not demean anyone: the audience or any other participating presenters</a:t>
            </a:r>
          </a:p>
          <a:p>
            <a:pPr>
              <a:defRPr/>
            </a:pPr>
            <a:r>
              <a:rPr lang="en-US" dirty="0"/>
              <a:t>Non-verbal</a:t>
            </a:r>
            <a:r>
              <a:rPr lang="en-US" baseline="0" dirty="0"/>
              <a:t> body language to let them know interview is over – </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12476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aseline="0" dirty="0"/>
              <a:t>Give contact information: office location, email address</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77824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777CF695-B3AA-4E65-ACB7-E00627519FE2}"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43555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Prep TVB File. </a:t>
            </a:r>
          </a:p>
          <a:p>
            <a:r>
              <a:rPr lang="en-US" altLang="en-US" dirty="0"/>
              <a:t>Do you have all the required records: Electronic recs, Sha Part A, Meps Exam, Scanned Medical/Dental Records</a:t>
            </a:r>
          </a:p>
          <a:p>
            <a:r>
              <a:rPr lang="en-US" altLang="en-US" dirty="0"/>
              <a:t>Before claimant arrival – Log into needed systems and ensure connectivity, Familiarize yourself with claim and veteran details, Protect PII, and ensure your office door is closed. Give them that personal attention.  Check your office surroundings. Are you emotionally ready.</a:t>
            </a:r>
          </a:p>
          <a:p>
            <a:endParaRPr lang="en-US" altLang="en-US" dirty="0"/>
          </a:p>
          <a:p>
            <a:endParaRPr lang="en-US" altLang="en-US" dirty="0"/>
          </a:p>
          <a:p>
            <a:r>
              <a:rPr lang="en-US" altLang="en-US" dirty="0"/>
              <a:t>Update TVB with any 21-22 info or other updates </a:t>
            </a:r>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EC610ADA-6914-4369-8A81-C13E8FADE23E}"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77765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the display screen away from</a:t>
            </a:r>
            <a:r>
              <a:rPr lang="en-US" altLang="en-US" baseline="0" dirty="0"/>
              <a:t> the client if possible</a:t>
            </a:r>
          </a:p>
          <a:p>
            <a:r>
              <a:rPr lang="en-US" altLang="en-US" baseline="0" dirty="0"/>
              <a:t>ASK service members if they prefer a closed door: you will talk about personal items…mental health, MST, PTSD</a:t>
            </a:r>
          </a:p>
          <a:p>
            <a:r>
              <a:rPr lang="en-US" altLang="en-US" baseline="0" dirty="0"/>
              <a:t>If you feel uncomfortable…leave open</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95234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a:t>
            </a:r>
          </a:p>
          <a:p>
            <a:r>
              <a:rPr lang="en-US" altLang="en-US" dirty="0"/>
              <a:t>Input veteran information, as shown above. More information is better than less as this information will be generated into the VA Forms</a:t>
            </a:r>
          </a:p>
          <a:p>
            <a:r>
              <a:rPr lang="en-US" altLang="en-US" dirty="0"/>
              <a:t>Ensure you add notes under the communication tab. This information will help the next VFW rep or rater who may look at the claim.</a:t>
            </a:r>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FC0A1DAF-68CA-4FB1-B702-2CE2D7376219}"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86014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Dress? That is a given. VFW shirts or business casual, look and be professional. We are all adults. We all should know to dress in a professional setting. Remember, YOU represent the VFW and more importantly, you represent yourself. </a:t>
            </a:r>
          </a:p>
          <a:p>
            <a:r>
              <a:rPr lang="en-US" altLang="en-US" dirty="0"/>
              <a:t>Turn the display screen away from</a:t>
            </a:r>
            <a:r>
              <a:rPr lang="en-US" altLang="en-US" baseline="0" dirty="0"/>
              <a:t> the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2366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items to bring – DD214 for broken service, Wedding/Divorce certificates, Dependent SSNs, etc.</a:t>
            </a:r>
          </a:p>
          <a:p>
            <a:endParaRPr lang="en-US" altLang="en-US" dirty="0"/>
          </a:p>
          <a:p>
            <a:r>
              <a:rPr lang="en-US" altLang="en-US" dirty="0"/>
              <a:t>Set expectations before meeting with the veteran, Security requirements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42021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what is needed to submit a complete claim to VA. </a:t>
            </a:r>
          </a:p>
          <a:p>
            <a:r>
              <a:rPr lang="en-US" altLang="en-US" dirty="0"/>
              <a:t>Service members may not know what they need until they talk to us as their representative: BDD/FDC Initial Claim, Appeal, Health Care enrollment </a:t>
            </a:r>
            <a:r>
              <a:rPr lang="en-US" altLang="en-US" dirty="0" err="1"/>
              <a:t>etc</a:t>
            </a: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8179" indent="-291606">
              <a:defRPr>
                <a:solidFill>
                  <a:schemeClr val="tx1"/>
                </a:solidFill>
                <a:latin typeface="Tw Cen MT" panose="020B0602020104020603" pitchFamily="34" charset="0"/>
              </a:defRPr>
            </a:lvl2pPr>
            <a:lvl3pPr marL="1166429" indent="-233286">
              <a:defRPr>
                <a:solidFill>
                  <a:schemeClr val="tx1"/>
                </a:solidFill>
                <a:latin typeface="Tw Cen MT" panose="020B0602020104020603" pitchFamily="34" charset="0"/>
              </a:defRPr>
            </a:lvl3pPr>
            <a:lvl4pPr marL="1633001" indent="-233286">
              <a:defRPr>
                <a:solidFill>
                  <a:schemeClr val="tx1"/>
                </a:solidFill>
                <a:latin typeface="Tw Cen MT" panose="020B0602020104020603" pitchFamily="34" charset="0"/>
              </a:defRPr>
            </a:lvl4pPr>
            <a:lvl5pPr marL="2099572" indent="-233286">
              <a:defRPr>
                <a:solidFill>
                  <a:schemeClr val="tx1"/>
                </a:solidFill>
                <a:latin typeface="Tw Cen MT" panose="020B0602020104020603" pitchFamily="34" charset="0"/>
              </a:defRPr>
            </a:lvl5pPr>
            <a:lvl6pPr marL="2566144" indent="-233286" eaLnBrk="0" fontAlgn="base" hangingPunct="0">
              <a:spcBef>
                <a:spcPct val="0"/>
              </a:spcBef>
              <a:spcAft>
                <a:spcPct val="0"/>
              </a:spcAft>
              <a:defRPr>
                <a:solidFill>
                  <a:schemeClr val="tx1"/>
                </a:solidFill>
                <a:latin typeface="Tw Cen MT" panose="020B0602020104020603" pitchFamily="34" charset="0"/>
              </a:defRPr>
            </a:lvl6pPr>
            <a:lvl7pPr marL="3032716" indent="-233286" eaLnBrk="0" fontAlgn="base" hangingPunct="0">
              <a:spcBef>
                <a:spcPct val="0"/>
              </a:spcBef>
              <a:spcAft>
                <a:spcPct val="0"/>
              </a:spcAft>
              <a:defRPr>
                <a:solidFill>
                  <a:schemeClr val="tx1"/>
                </a:solidFill>
                <a:latin typeface="Tw Cen MT" panose="020B0602020104020603" pitchFamily="34" charset="0"/>
              </a:defRPr>
            </a:lvl7pPr>
            <a:lvl8pPr marL="3499286" indent="-233286" eaLnBrk="0" fontAlgn="base" hangingPunct="0">
              <a:spcBef>
                <a:spcPct val="0"/>
              </a:spcBef>
              <a:spcAft>
                <a:spcPct val="0"/>
              </a:spcAft>
              <a:defRPr>
                <a:solidFill>
                  <a:schemeClr val="tx1"/>
                </a:solidFill>
                <a:latin typeface="Tw Cen MT" panose="020B0602020104020603" pitchFamily="34" charset="0"/>
              </a:defRPr>
            </a:lvl8pPr>
            <a:lvl9pPr marL="3965858" indent="-233286" eaLnBrk="0" fontAlgn="base" hangingPunct="0">
              <a:spcBef>
                <a:spcPct val="0"/>
              </a:spcBef>
              <a:spcAft>
                <a:spcPct val="0"/>
              </a:spcAft>
              <a:defRPr>
                <a:solidFill>
                  <a:schemeClr val="tx1"/>
                </a:solidFill>
                <a:latin typeface="Tw Cen MT" panose="020B0602020104020603" pitchFamily="34" charset="0"/>
              </a:defRPr>
            </a:lvl9pPr>
          </a:lstStyle>
          <a:p>
            <a:fld id="{E5A80149-DE51-4071-91F2-C93FE8DE46BE}"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43527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3573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BBCC865-D2F2-416C-B1D1-0C9344A06D9D}" type="datetime1">
              <a:rPr lang="en-US" smtClean="0"/>
              <a:t>10/15/2024</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6" name="Slide Number Placeholder 5"/>
          <p:cNvSpPr>
            <a:spLocks noGrp="1"/>
          </p:cNvSpPr>
          <p:nvPr>
            <p:ph type="sldNum" sz="quarter" idx="12"/>
          </p:nvPr>
        </p:nvSpPr>
        <p:spPr/>
        <p:txBody>
          <a:bodyPr/>
          <a:lstStyle/>
          <a:p>
            <a:pPr>
              <a:defRPr/>
            </a:pPr>
            <a:fld id="{4DA1A7F7-0943-4437-B96F-9BB1ED6C6DA4}" type="slidenum">
              <a:rPr lang="en-US" altLang="en-US" smtClean="0"/>
              <a:pPr>
                <a:defRPr/>
              </a:pPr>
              <a:t>‹#›</a:t>
            </a:fld>
            <a:endParaRPr lang="en-US" altLang="en-US" dirty="0"/>
          </a:p>
        </p:txBody>
      </p:sp>
    </p:spTree>
    <p:extLst>
      <p:ext uri="{BB962C8B-B14F-4D97-AF65-F5344CB8AC3E}">
        <p14:creationId xmlns:p14="http://schemas.microsoft.com/office/powerpoint/2010/main" val="15560576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9078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0078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02633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4955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BBCC865-D2F2-416C-B1D1-0C9344A06D9D}" type="datetime1">
              <a:rPr lang="en-US" smtClean="0"/>
              <a:t>10/15/2024</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6" name="Slide Number Placeholder 5"/>
          <p:cNvSpPr>
            <a:spLocks noGrp="1"/>
          </p:cNvSpPr>
          <p:nvPr>
            <p:ph type="sldNum" sz="quarter" idx="12"/>
          </p:nvPr>
        </p:nvSpPr>
        <p:spPr/>
        <p:txBody>
          <a:bodyPr/>
          <a:lstStyle/>
          <a:p>
            <a:pPr>
              <a:defRPr/>
            </a:pPr>
            <a:fld id="{4DA1A7F7-0943-4437-B96F-9BB1ED6C6DA4}" type="slidenum">
              <a:rPr lang="en-US" altLang="en-US" smtClean="0"/>
              <a:pPr>
                <a:defRPr/>
              </a:pPr>
              <a:t>‹#›</a:t>
            </a:fld>
            <a:endParaRPr lang="en-US" altLang="en-US" dirty="0"/>
          </a:p>
        </p:txBody>
      </p:sp>
    </p:spTree>
    <p:extLst>
      <p:ext uri="{BB962C8B-B14F-4D97-AF65-F5344CB8AC3E}">
        <p14:creationId xmlns:p14="http://schemas.microsoft.com/office/powerpoint/2010/main" val="38753493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96C426-9552-408B-948E-C2F209D377FA}" type="datetime1">
              <a:rPr lang="en-US" smtClean="0"/>
              <a:t>10/15/2024</a:t>
            </a:fld>
            <a:endParaRPr lang="en-US"/>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52ECF18F-89E1-4E3B-93F8-1CDB8E91565A}" type="slidenum">
              <a:rPr lang="en-US" altLang="en-US" smtClean="0"/>
              <a:pPr>
                <a:defRPr/>
              </a:pPr>
              <a:t>‹#›</a:t>
            </a:fld>
            <a:endParaRPr lang="en-US" altLang="en-US" dirty="0"/>
          </a:p>
        </p:txBody>
      </p:sp>
    </p:spTree>
    <p:extLst>
      <p:ext uri="{BB962C8B-B14F-4D97-AF65-F5344CB8AC3E}">
        <p14:creationId xmlns:p14="http://schemas.microsoft.com/office/powerpoint/2010/main" val="350148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825C2F4-6160-4581-8C03-94BF2B6C4674}" type="datetime1">
              <a:rPr lang="en-US" smtClean="0"/>
              <a:t>10/15/2024</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7" name="Slide Number Placeholder 6"/>
          <p:cNvSpPr>
            <a:spLocks noGrp="1"/>
          </p:cNvSpPr>
          <p:nvPr>
            <p:ph type="sldNum" sz="quarter" idx="12"/>
          </p:nvPr>
        </p:nvSpPr>
        <p:spPr/>
        <p:txBody>
          <a:bodyPr/>
          <a:lstStyle/>
          <a:p>
            <a:pPr>
              <a:defRPr/>
            </a:pPr>
            <a:fld id="{D3871B7F-FB09-4546-BCF8-EF43F43BC93D}" type="slidenum">
              <a:rPr lang="en-US" altLang="en-US" smtClean="0"/>
              <a:pPr>
                <a:defRPr/>
              </a:pPr>
              <a:t>‹#›</a:t>
            </a:fld>
            <a:endParaRPr lang="en-US" altLang="en-US" dirty="0"/>
          </a:p>
        </p:txBody>
      </p:sp>
    </p:spTree>
    <p:extLst>
      <p:ext uri="{BB962C8B-B14F-4D97-AF65-F5344CB8AC3E}">
        <p14:creationId xmlns:p14="http://schemas.microsoft.com/office/powerpoint/2010/main" val="417208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0558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2025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0665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46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3866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2951976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1171581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9076737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ANU5n-1trA"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505201" y="2247900"/>
            <a:ext cx="6341327" cy="2362200"/>
          </a:xfrm>
        </p:spPr>
        <p:txBody>
          <a:bodyPr/>
          <a:lstStyle/>
          <a:p>
            <a:pPr algn="ctr" eaLnBrk="1" hangingPunct="1"/>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The Power of the Interview: A Practical Approach</a:t>
            </a:r>
            <a:br>
              <a:rPr lang="en-US" altLang="en-US" b="1" dirty="0">
                <a:latin typeface="Times New Roman" panose="02020603050405020304" pitchFamily="18" charset="0"/>
                <a:cs typeface="Times New Roman" panose="02020603050405020304" pitchFamily="18" charset="0"/>
              </a:rPr>
            </a:br>
            <a:br>
              <a:rPr lang="en-US" altLang="en-US" b="1" dirty="0">
                <a:latin typeface="Times New Roman" panose="02020603050405020304" pitchFamily="18" charset="0"/>
                <a:cs typeface="Times New Roman" panose="02020603050405020304" pitchFamily="18" charset="0"/>
              </a:rPr>
            </a:br>
            <a:br>
              <a:rPr lang="en-US" altLang="en-US"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A09B00A-9013-B502-C8D7-EB3AAADFA314}"/>
              </a:ext>
            </a:extLst>
          </p:cNvPr>
          <p:cNvSpPr txBox="1"/>
          <p:nvPr/>
        </p:nvSpPr>
        <p:spPr>
          <a:xfrm>
            <a:off x="7924800" y="4610100"/>
            <a:ext cx="3276600" cy="1200329"/>
          </a:xfrm>
          <a:prstGeom prst="rect">
            <a:avLst/>
          </a:prstGeom>
          <a:noFill/>
        </p:spPr>
        <p:txBody>
          <a:bodyPr wrap="square" rtlCol="0">
            <a:spAutoFit/>
          </a:bodyPr>
          <a:lstStyle/>
          <a:p>
            <a:pPr algn="r"/>
            <a:r>
              <a:rPr lang="en-US" sz="2400" b="1" dirty="0">
                <a:latin typeface="Times New Roman" panose="02020603050405020304" pitchFamily="18" charset="0"/>
                <a:cs typeface="Times New Roman" panose="02020603050405020304" pitchFamily="18" charset="0"/>
              </a:rPr>
              <a:t>Donna Foy</a:t>
            </a:r>
          </a:p>
          <a:p>
            <a:pPr algn="r"/>
            <a:r>
              <a:rPr lang="en-US" sz="2400" b="1" dirty="0">
                <a:latin typeface="Times New Roman" panose="02020603050405020304" pitchFamily="18" charset="0"/>
                <a:cs typeface="Times New Roman" panose="02020603050405020304" pitchFamily="18" charset="0"/>
              </a:rPr>
              <a:t>BDD Claims Rep, NVS</a:t>
            </a:r>
          </a:p>
          <a:p>
            <a:pPr algn="r"/>
            <a:r>
              <a:rPr lang="en-US" sz="2400" b="1">
                <a:latin typeface="Times New Roman" panose="02020603050405020304" pitchFamily="18" charset="0"/>
                <a:cs typeface="Times New Roman" panose="02020603050405020304" pitchFamily="18" charset="0"/>
              </a:rPr>
              <a:t>dfoy@</a:t>
            </a:r>
            <a:r>
              <a:rPr lang="en-US" sz="2400" b="1" dirty="0">
                <a:latin typeface="Times New Roman" panose="02020603050405020304" pitchFamily="18" charset="0"/>
                <a:cs typeface="Times New Roman" panose="02020603050405020304" pitchFamily="18" charset="0"/>
              </a:rPr>
              <a:t>vfw.org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94567" y="1378169"/>
            <a:ext cx="4572000" cy="2469402"/>
          </a:xfrm>
        </p:spPr>
        <p:txBody>
          <a:bodyPr/>
          <a:lstStyle/>
          <a:p>
            <a:r>
              <a:rPr lang="en-US" altLang="en-US" sz="2800" dirty="0">
                <a:latin typeface="Times New Roman" panose="02020603050405020304" pitchFamily="18" charset="0"/>
                <a:cs typeface="Times New Roman" panose="02020603050405020304" pitchFamily="18" charset="0"/>
              </a:rPr>
              <a:t>Explain the services we provide.</a:t>
            </a:r>
          </a:p>
          <a:p>
            <a:endParaRPr lang="en-US" altLang="en-US" sz="28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 </a:t>
            </a:r>
          </a:p>
          <a:p>
            <a:pPr marL="0" indent="0">
              <a:buNone/>
            </a:pPr>
            <a:endParaRPr lang="en-US" altLang="en-US" sz="2800" dirty="0">
              <a:latin typeface="Times New Roman" panose="02020603050405020304" pitchFamily="18" charset="0"/>
              <a:cs typeface="Times New Roman" panose="02020603050405020304" pitchFamily="18" charset="0"/>
              <a:hlinkClick r:id="rId3"/>
            </a:endParaRPr>
          </a:p>
          <a:p>
            <a:pPr marL="0" indent="0">
              <a:buNone/>
            </a:pPr>
            <a:endParaRPr lang="en-US" altLang="en-US" sz="2800" dirty="0">
              <a:latin typeface="Times New Roman" panose="02020603050405020304" pitchFamily="18" charset="0"/>
              <a:cs typeface="Times New Roman" panose="02020603050405020304" pitchFamily="18" charset="0"/>
              <a:hlinkClick r:id="rId3"/>
            </a:endParaRPr>
          </a:p>
          <a:p>
            <a:pPr marL="0" indent="0">
              <a:buNone/>
            </a:pPr>
            <a:r>
              <a:rPr lang="en-US" altLang="en-US" sz="2800" dirty="0">
                <a:latin typeface="Times New Roman" panose="02020603050405020304" pitchFamily="18"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10</a:t>
            </a:fld>
            <a:endParaRPr lang="en-US" altLang="en-US" dirty="0"/>
          </a:p>
        </p:txBody>
      </p:sp>
      <p:sp>
        <p:nvSpPr>
          <p:cNvPr id="6146" name="Title 2"/>
          <p:cNvSpPr>
            <a:spLocks noGrp="1"/>
          </p:cNvSpPr>
          <p:nvPr>
            <p:ph type="title"/>
          </p:nvPr>
        </p:nvSpPr>
        <p:spPr>
          <a:xfrm>
            <a:off x="-28254"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BDD INTERVIEW</a:t>
            </a:r>
          </a:p>
        </p:txBody>
      </p:sp>
      <p:pic>
        <p:nvPicPr>
          <p:cNvPr id="2" name="Picture 1" descr="A group of people sitting at a table&#10;&#10;Description automatically generated with low confidence">
            <a:extLst>
              <a:ext uri="{FF2B5EF4-FFF2-40B4-BE49-F238E27FC236}">
                <a16:creationId xmlns:a16="http://schemas.microsoft.com/office/drawing/2014/main" id="{25CE90A8-BCDF-2D01-7FD6-BD56268C6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387" y="1210332"/>
            <a:ext cx="6802613" cy="3590268"/>
          </a:xfrm>
          <a:prstGeom prst="rect">
            <a:avLst/>
          </a:prstGeom>
        </p:spPr>
      </p:pic>
      <p:sp>
        <p:nvSpPr>
          <p:cNvPr id="4" name="TextBox 3">
            <a:extLst>
              <a:ext uri="{FF2B5EF4-FFF2-40B4-BE49-F238E27FC236}">
                <a16:creationId xmlns:a16="http://schemas.microsoft.com/office/drawing/2014/main" id="{B68C0868-FA4F-B531-A5FF-A2511D8D8763}"/>
              </a:ext>
            </a:extLst>
          </p:cNvPr>
          <p:cNvSpPr txBox="1"/>
          <p:nvPr/>
        </p:nvSpPr>
        <p:spPr>
          <a:xfrm>
            <a:off x="5562600" y="5410200"/>
            <a:ext cx="396240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BDD Intake Interview</a:t>
            </a:r>
          </a:p>
        </p:txBody>
      </p:sp>
      <p:sp>
        <p:nvSpPr>
          <p:cNvPr id="6" name="TextBox 5">
            <a:extLst>
              <a:ext uri="{FF2B5EF4-FFF2-40B4-BE49-F238E27FC236}">
                <a16:creationId xmlns:a16="http://schemas.microsoft.com/office/drawing/2014/main" id="{BFF421E3-C619-34B1-4B90-E84151C3FF31}"/>
              </a:ext>
            </a:extLst>
          </p:cNvPr>
          <p:cNvSpPr txBox="1"/>
          <p:nvPr/>
        </p:nvSpPr>
        <p:spPr>
          <a:xfrm>
            <a:off x="838200" y="2078456"/>
            <a:ext cx="2859877"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-BDD claim                   -FDC claim</a:t>
            </a:r>
          </a:p>
          <a:p>
            <a:r>
              <a:rPr lang="en-US" sz="2800" dirty="0">
                <a:latin typeface="Times New Roman" panose="02020603050405020304" pitchFamily="18" charset="0"/>
                <a:cs typeface="Times New Roman" panose="02020603050405020304" pitchFamily="18" charset="0"/>
              </a:rPr>
              <a:t>-Dependency </a:t>
            </a:r>
          </a:p>
          <a:p>
            <a:r>
              <a:rPr lang="en-US" sz="2800" dirty="0">
                <a:latin typeface="Times New Roman" panose="02020603050405020304" pitchFamily="18" charset="0"/>
                <a:cs typeface="Times New Roman" panose="02020603050405020304" pitchFamily="18" charset="0"/>
              </a:rPr>
              <a:t>-Possible appeal</a:t>
            </a:r>
          </a:p>
        </p:txBody>
      </p:sp>
      <p:sp>
        <p:nvSpPr>
          <p:cNvPr id="7" name="TextBox 6">
            <a:extLst>
              <a:ext uri="{FF2B5EF4-FFF2-40B4-BE49-F238E27FC236}">
                <a16:creationId xmlns:a16="http://schemas.microsoft.com/office/drawing/2014/main" id="{B2510F68-DDB6-7291-74AE-66F02E2CDCC7}"/>
              </a:ext>
            </a:extLst>
          </p:cNvPr>
          <p:cNvSpPr txBox="1"/>
          <p:nvPr/>
        </p:nvSpPr>
        <p:spPr>
          <a:xfrm>
            <a:off x="914400" y="3136433"/>
            <a:ext cx="285987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23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Do you use an “in meeting” </a:t>
            </a:r>
            <a:r>
              <a:rPr lang="en-US" altLang="en-US" sz="2800" b="1" dirty="0">
                <a:latin typeface="Times New Roman" panose="02020603050405020304" pitchFamily="18" charset="0"/>
                <a:cs typeface="Times New Roman" panose="02020603050405020304" pitchFamily="18" charset="0"/>
              </a:rPr>
              <a:t>sign</a:t>
            </a:r>
            <a:r>
              <a:rPr lang="en-US" altLang="en-US" sz="2800" dirty="0">
                <a:latin typeface="Times New Roman" panose="02020603050405020304" pitchFamily="18" charset="0"/>
                <a:cs typeface="Times New Roman" panose="02020603050405020304" pitchFamily="18" charset="0"/>
              </a:rPr>
              <a:t>?</a:t>
            </a:r>
          </a:p>
          <a:p>
            <a:pPr lvl="1"/>
            <a:r>
              <a:rPr lang="en-US" altLang="en-US" sz="2400" i="1" dirty="0">
                <a:latin typeface="Times New Roman" panose="02020603050405020304" pitchFamily="18" charset="0"/>
                <a:cs typeface="Times New Roman" panose="02020603050405020304" pitchFamily="18" charset="0"/>
              </a:rPr>
              <a:t>Quiet please, “in a meeting” do not disturb</a:t>
            </a:r>
          </a:p>
          <a:p>
            <a:pPr lvl="1"/>
            <a:r>
              <a:rPr lang="en-US" altLang="en-US" sz="2400" i="1" dirty="0">
                <a:latin typeface="Times New Roman" panose="02020603050405020304" pitchFamily="18" charset="0"/>
                <a:cs typeface="Times New Roman" panose="02020603050405020304" pitchFamily="18" charset="0"/>
              </a:rPr>
              <a:t>On a Zoom call</a:t>
            </a:r>
          </a:p>
          <a:p>
            <a:pPr lvl="1"/>
            <a:r>
              <a:rPr lang="en-US" altLang="en-US" sz="2400" i="1" dirty="0">
                <a:solidFill>
                  <a:srgbClr val="FF0000"/>
                </a:solidFill>
                <a:latin typeface="Times New Roman" panose="02020603050405020304" pitchFamily="18" charset="0"/>
                <a:cs typeface="Times New Roman" panose="02020603050405020304" pitchFamily="18" charset="0"/>
              </a:rPr>
              <a:t>Not a “Go Away” Sign</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Are </a:t>
            </a:r>
            <a:r>
              <a:rPr lang="en-US" altLang="en-US" sz="2800" b="1" dirty="0">
                <a:latin typeface="Times New Roman" panose="02020603050405020304" pitchFamily="18" charset="0"/>
                <a:cs typeface="Times New Roman" panose="02020603050405020304" pitchFamily="18" charset="0"/>
              </a:rPr>
              <a:t>disruptions</a:t>
            </a:r>
            <a:r>
              <a:rPr lang="en-US" altLang="en-US" sz="2800" dirty="0">
                <a:latin typeface="Times New Roman" panose="02020603050405020304" pitchFamily="18" charset="0"/>
                <a:cs typeface="Times New Roman" panose="02020603050405020304" pitchFamily="18" charset="0"/>
              </a:rPr>
              <a:t> frequent in your office when you have a client?</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do you do about </a:t>
            </a:r>
            <a:r>
              <a:rPr lang="en-US" altLang="en-US" sz="2800" b="1" dirty="0">
                <a:latin typeface="Times New Roman" panose="02020603050405020304" pitchFamily="18" charset="0"/>
                <a:cs typeface="Times New Roman" panose="02020603050405020304" pitchFamily="18" charset="0"/>
              </a:rPr>
              <a:t>incoming calls</a:t>
            </a:r>
            <a:r>
              <a:rPr lang="en-US" altLang="en-US" sz="2800" dirty="0">
                <a:latin typeface="Times New Roman" panose="02020603050405020304" pitchFamily="18" charset="0"/>
                <a:cs typeface="Times New Roman" panose="02020603050405020304" pitchFamily="18" charset="0"/>
              </a:rPr>
              <a:t>?</a:t>
            </a:r>
          </a:p>
          <a:p>
            <a:pPr lvl="1"/>
            <a:r>
              <a:rPr lang="en-US" altLang="en-US" sz="2400" dirty="0">
                <a:latin typeface="Times New Roman" panose="02020603050405020304" pitchFamily="18" charset="0"/>
                <a:cs typeface="Times New Roman" panose="02020603050405020304" pitchFamily="18" charset="0"/>
              </a:rPr>
              <a:t>What signal does it send to your veterans if you take a call during the interview?</a:t>
            </a:r>
          </a:p>
          <a:p>
            <a:pPr lvl="1"/>
            <a:endParaRPr lang="en-US" altLang="en-US" sz="2400" dirty="0">
              <a:latin typeface="Times New Roman" panose="02020603050405020304" pitchFamily="18" charset="0"/>
              <a:cs typeface="Times New Roman" panose="02020603050405020304" pitchFamily="18" charset="0"/>
            </a:endParaRPr>
          </a:p>
          <a:p>
            <a:pPr lvl="1"/>
            <a:endParaRPr lang="en-US" altLang="en-US" sz="20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11</a:t>
            </a:fld>
            <a:endParaRPr lang="en-US" altLang="en-US" dirty="0"/>
          </a:p>
        </p:txBody>
      </p:sp>
      <p:sp>
        <p:nvSpPr>
          <p:cNvPr id="10242" name="Title 1"/>
          <p:cNvSpPr>
            <a:spLocks noGrp="1"/>
          </p:cNvSpPr>
          <p:nvPr>
            <p:ph type="title"/>
          </p:nvPr>
        </p:nvSpPr>
        <p:spPr>
          <a:xfrm>
            <a:off x="0" y="303139"/>
            <a:ext cx="8229600" cy="1038726"/>
          </a:xfrm>
        </p:spPr>
        <p:txBody>
          <a:bodyPr/>
          <a:lstStyle/>
          <a:p>
            <a:r>
              <a:rPr lang="en-US" altLang="en-US" sz="2700" dirty="0">
                <a:latin typeface="Times New Roman" panose="02020603050405020304" pitchFamily="18" charset="0"/>
                <a:cs typeface="Times New Roman" panose="02020603050405020304" pitchFamily="18" charset="0"/>
              </a:rPr>
              <a:t>LIMIT DISRUPTIONS – Privacy</a:t>
            </a:r>
          </a:p>
        </p:txBody>
      </p:sp>
    </p:spTree>
    <p:extLst>
      <p:ext uri="{BB962C8B-B14F-4D97-AF65-F5344CB8AC3E}">
        <p14:creationId xmlns:p14="http://schemas.microsoft.com/office/powerpoint/2010/main" val="396554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62000" y="1676401"/>
            <a:ext cx="10591800" cy="4876799"/>
          </a:xfrm>
        </p:spPr>
        <p:txBody>
          <a:bodyPr>
            <a:normAutofit fontScale="92500" lnSpcReduction="10000"/>
          </a:bodyPr>
          <a:lstStyle/>
          <a:p>
            <a:pPr eaLnBrk="1" hangingPunct="1">
              <a:defRPr/>
            </a:pPr>
            <a:r>
              <a:rPr lang="en-US" altLang="en-US" sz="2800" dirty="0">
                <a:latin typeface="Times New Roman" panose="02020603050405020304" pitchFamily="18" charset="0"/>
                <a:cs typeface="Times New Roman" panose="02020603050405020304" pitchFamily="18" charset="0"/>
              </a:rPr>
              <a:t>Introduce yourself to the service member</a:t>
            </a:r>
          </a:p>
          <a:p>
            <a:pPr lvl="1">
              <a:defRPr/>
            </a:pPr>
            <a:r>
              <a:rPr lang="en-US" altLang="en-US" sz="2600" dirty="0">
                <a:latin typeface="Times New Roman" panose="02020603050405020304" pitchFamily="18" charset="0"/>
                <a:cs typeface="Times New Roman" panose="02020603050405020304" pitchFamily="18" charset="0"/>
              </a:rPr>
              <a:t>Highlight your role: “Hi I’m Donna, </a:t>
            </a:r>
          </a:p>
          <a:p>
            <a:pPr marL="457200" lvl="1" indent="0">
              <a:buNone/>
              <a:defRPr/>
            </a:pPr>
            <a:r>
              <a:rPr lang="en-US" altLang="en-US" sz="2600" dirty="0">
                <a:latin typeface="Times New Roman" panose="02020603050405020304" pitchFamily="18" charset="0"/>
                <a:cs typeface="Times New Roman" panose="02020603050405020304" pitchFamily="18" charset="0"/>
              </a:rPr>
              <a:t>   I’m your VFW pre-discharge claims rep,</a:t>
            </a:r>
          </a:p>
          <a:p>
            <a:pPr marL="457200" lvl="1" indent="0">
              <a:buNone/>
              <a:defRPr/>
            </a:pPr>
            <a:r>
              <a:rPr lang="en-US" altLang="en-US" sz="2600" dirty="0">
                <a:latin typeface="Times New Roman" panose="02020603050405020304" pitchFamily="18" charset="0"/>
                <a:cs typeface="Times New Roman" panose="02020603050405020304" pitchFamily="18" charset="0"/>
              </a:rPr>
              <a:t>   or your BDD claims rep</a:t>
            </a:r>
          </a:p>
          <a:p>
            <a:pPr marL="457200" lvl="1" indent="0">
              <a:buNone/>
              <a:defRPr/>
            </a:pPr>
            <a:r>
              <a:rPr lang="en-US" altLang="en-US" sz="2600" dirty="0">
                <a:latin typeface="Times New Roman" panose="02020603050405020304" pitchFamily="18" charset="0"/>
                <a:cs typeface="Times New Roman" panose="02020603050405020304" pitchFamily="18" charset="0"/>
              </a:rPr>
              <a:t>-Shake hands or fist bump</a:t>
            </a:r>
          </a:p>
          <a:p>
            <a:pPr marL="457200" lvl="1" indent="0">
              <a:buNone/>
              <a:defRPr/>
            </a:pPr>
            <a:endParaRPr lang="en-US" altLang="en-US" sz="2600" dirty="0">
              <a:latin typeface="Times New Roman" panose="02020603050405020304" pitchFamily="18" charset="0"/>
              <a:cs typeface="Times New Roman" panose="02020603050405020304" pitchFamily="18" charset="0"/>
            </a:endParaRPr>
          </a:p>
          <a:p>
            <a:pPr lvl="1">
              <a:defRPr/>
            </a:pPr>
            <a:r>
              <a:rPr lang="en-US" altLang="en-US" sz="2600" dirty="0">
                <a:solidFill>
                  <a:srgbClr val="FF0000"/>
                </a:solidFill>
                <a:latin typeface="Times New Roman" panose="02020603050405020304" pitchFamily="18" charset="0"/>
                <a:cs typeface="Times New Roman" panose="02020603050405020304" pitchFamily="18" charset="0"/>
              </a:rPr>
              <a:t>Please don’t shake someone’s fist bump</a:t>
            </a:r>
          </a:p>
          <a:p>
            <a:pPr>
              <a:defRPr/>
            </a:pP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Let the veteran know your background</a:t>
            </a:r>
          </a:p>
          <a:p>
            <a:pPr lvl="1">
              <a:defRPr/>
            </a:pPr>
            <a:r>
              <a:rPr lang="en-US" altLang="en-US" sz="2400" dirty="0">
                <a:latin typeface="Times New Roman" panose="02020603050405020304" pitchFamily="18" charset="0"/>
                <a:cs typeface="Times New Roman" panose="02020603050405020304" pitchFamily="18" charset="0"/>
              </a:rPr>
              <a:t>“I’m an Army veteran” or “My brother is a Navy veteran”</a:t>
            </a:r>
          </a:p>
          <a:p>
            <a:pPr lvl="1">
              <a:defRPr/>
            </a:pPr>
            <a:r>
              <a:rPr lang="en-US" altLang="en-US" sz="2400" dirty="0">
                <a:latin typeface="Times New Roman" panose="02020603050405020304" pitchFamily="18" charset="0"/>
                <a:cs typeface="Times New Roman" panose="02020603050405020304" pitchFamily="18" charset="0"/>
              </a:rPr>
              <a:t>Common ground helps build rapport</a:t>
            </a:r>
          </a:p>
          <a:p>
            <a:pPr marL="0" indent="0">
              <a:buNone/>
              <a:defRPr/>
            </a:pPr>
            <a:endParaRPr lang="en-US" altLang="en-US" sz="14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Walk-ins: ask the purpose of the visit</a:t>
            </a:r>
          </a:p>
          <a:p>
            <a:pPr eaLnBrk="1" hangingPunct="1">
              <a:defRPr/>
            </a:pPr>
            <a:endParaRPr lang="en-US" altLang="en-US" sz="1400" dirty="0">
              <a:latin typeface="Times New Roman" panose="02020603050405020304" pitchFamily="18" charset="0"/>
              <a:cs typeface="Times New Roman" panose="02020603050405020304" pitchFamily="18" charset="0"/>
            </a:endParaRPr>
          </a:p>
          <a:p>
            <a:pPr marL="0" indent="0">
              <a:buNone/>
              <a:defRPr/>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12</a:t>
            </a:fld>
            <a:endParaRPr lang="en-US" altLang="en-US" dirty="0"/>
          </a:p>
        </p:txBody>
      </p:sp>
      <p:sp>
        <p:nvSpPr>
          <p:cNvPr id="12290" name="Title 1"/>
          <p:cNvSpPr>
            <a:spLocks noGrp="1"/>
          </p:cNvSpPr>
          <p:nvPr>
            <p:ph type="title"/>
          </p:nvPr>
        </p:nvSpPr>
        <p:spPr>
          <a:xfrm>
            <a:off x="0" y="228600"/>
            <a:ext cx="8229600" cy="1065213"/>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INTRODUCTIONS</a:t>
            </a:r>
          </a:p>
        </p:txBody>
      </p:sp>
      <p:pic>
        <p:nvPicPr>
          <p:cNvPr id="4" name="Picture 3" descr="Young martial artist">
            <a:extLst>
              <a:ext uri="{FF2B5EF4-FFF2-40B4-BE49-F238E27FC236}">
                <a16:creationId xmlns:a16="http://schemas.microsoft.com/office/drawing/2014/main" id="{5686FCB9-8697-4FFC-86AF-06A466688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1676401"/>
            <a:ext cx="3276600" cy="2180667"/>
          </a:xfrm>
          <a:prstGeom prst="rect">
            <a:avLst/>
          </a:prstGeom>
        </p:spPr>
      </p:pic>
      <p:sp>
        <p:nvSpPr>
          <p:cNvPr id="8" name="Arrow: Right 7">
            <a:extLst>
              <a:ext uri="{FF2B5EF4-FFF2-40B4-BE49-F238E27FC236}">
                <a16:creationId xmlns:a16="http://schemas.microsoft.com/office/drawing/2014/main" id="{958FB936-1E04-494B-B744-7D734AC034BA}"/>
              </a:ext>
            </a:extLst>
          </p:cNvPr>
          <p:cNvSpPr/>
          <p:nvPr/>
        </p:nvSpPr>
        <p:spPr>
          <a:xfrm>
            <a:off x="6749265" y="2091490"/>
            <a:ext cx="12577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957EAA-F070-4BA1-95B4-7B6194EB611C}"/>
              </a:ext>
            </a:extLst>
          </p:cNvPr>
          <p:cNvSpPr txBox="1"/>
          <p:nvPr/>
        </p:nvSpPr>
        <p:spPr>
          <a:xfrm>
            <a:off x="6828034" y="2295762"/>
            <a:ext cx="1065088" cy="369332"/>
          </a:xfrm>
          <a:prstGeom prst="rect">
            <a:avLst/>
          </a:prstGeom>
          <a:noFill/>
        </p:spPr>
        <p:txBody>
          <a:bodyPr wrap="square" rtlCol="0">
            <a:spAutoFit/>
          </a:bodyPr>
          <a:lstStyle/>
          <a:p>
            <a:r>
              <a:rPr lang="en-US" dirty="0"/>
              <a:t>Not this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9084"/>
            <a:ext cx="7620000" cy="2506974"/>
          </a:xfrm>
        </p:spPr>
        <p:txBody>
          <a:bodyPr rtlCol="0">
            <a:normAutofit fontScale="92500" lnSpcReduction="10000"/>
          </a:bodyPr>
          <a:lstStyle/>
          <a:p>
            <a:pPr marL="0" indent="0">
              <a:buNone/>
              <a:defRPr/>
            </a:pPr>
            <a:r>
              <a:rPr lang="en-US" b="1" dirty="0">
                <a:latin typeface="Times New Roman" panose="02020603050405020304" pitchFamily="18" charset="0"/>
                <a:cs typeface="Times New Roman" panose="02020603050405020304" pitchFamily="18" charset="0"/>
              </a:rPr>
              <a:t>When setting the tone, consider:</a:t>
            </a:r>
            <a:endParaRPr lang="en-US"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Context of meeting</a:t>
            </a:r>
          </a:p>
          <a:p>
            <a:pPr lvl="1">
              <a:defRPr/>
            </a:pPr>
            <a:r>
              <a:rPr lang="en-US" sz="2400" dirty="0">
                <a:latin typeface="Times New Roman" panose="02020603050405020304" pitchFamily="18" charset="0"/>
                <a:cs typeface="Times New Roman" panose="02020603050405020304" pitchFamily="18" charset="0"/>
              </a:rPr>
              <a:t>BDD/FDC Initial claim</a:t>
            </a:r>
          </a:p>
          <a:p>
            <a:pPr lvl="1">
              <a:defRPr/>
            </a:pPr>
            <a:r>
              <a:rPr lang="en-US" sz="2400" dirty="0">
                <a:latin typeface="Times New Roman" panose="02020603050405020304" pitchFamily="18" charset="0"/>
                <a:cs typeface="Times New Roman" panose="02020603050405020304" pitchFamily="18" charset="0"/>
              </a:rPr>
              <a:t>5/10 day letter, Admin Separation, other than honorable discharge…how pleasant are those?</a:t>
            </a:r>
          </a:p>
          <a:p>
            <a:pPr lvl="1">
              <a:defRPr/>
            </a:pPr>
            <a:r>
              <a:rPr lang="en-US" sz="2400" dirty="0">
                <a:latin typeface="Times New Roman" panose="02020603050405020304" pitchFamily="18" charset="0"/>
                <a:cs typeface="Times New Roman" panose="02020603050405020304" pitchFamily="18" charset="0"/>
              </a:rPr>
              <a:t>Be honest, explain how you can assist them</a:t>
            </a:r>
          </a:p>
          <a:p>
            <a:pPr lvl="1">
              <a:defRPr/>
            </a:pPr>
            <a:r>
              <a:rPr lang="en-US" sz="2400" dirty="0">
                <a:latin typeface="Times New Roman" panose="02020603050405020304" pitchFamily="18" charset="0"/>
                <a:cs typeface="Times New Roman" panose="02020603050405020304" pitchFamily="18" charset="0"/>
              </a:rPr>
              <a:t>Show your concern and/or interest</a:t>
            </a:r>
          </a:p>
          <a:p>
            <a:pPr>
              <a:defRPr/>
            </a:pPr>
            <a:endParaRPr lang="en-US" sz="2800" dirty="0">
              <a:latin typeface="Times New Roman" panose="02020603050405020304" pitchFamily="18" charset="0"/>
              <a:cs typeface="Times New Roman" panose="02020603050405020304" pitchFamily="18" charset="0"/>
            </a:endParaRPr>
          </a:p>
          <a:p>
            <a:pPr marL="0" indent="0">
              <a:buNone/>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13</a:t>
            </a:fld>
            <a:endParaRPr lang="en-US" altLang="en-US" dirty="0"/>
          </a:p>
        </p:txBody>
      </p:sp>
      <p:sp>
        <p:nvSpPr>
          <p:cNvPr id="20482" name="Title 1"/>
          <p:cNvSpPr>
            <a:spLocks noGrp="1"/>
          </p:cNvSpPr>
          <p:nvPr>
            <p:ph type="title"/>
          </p:nvPr>
        </p:nvSpPr>
        <p:spPr>
          <a:xfrm>
            <a:off x="0" y="76200"/>
            <a:ext cx="8229600" cy="1676400"/>
          </a:xfrm>
        </p:spPr>
        <p:txBody>
          <a:bodyPr/>
          <a:lstStyle/>
          <a:p>
            <a:r>
              <a:rPr lang="en-US" altLang="en-US" sz="2700" dirty="0">
                <a:latin typeface="Times New Roman" panose="02020603050405020304" pitchFamily="18" charset="0"/>
                <a:cs typeface="Times New Roman" panose="02020603050405020304" pitchFamily="18" charset="0"/>
              </a:rPr>
              <a:t>SET THE TONE</a:t>
            </a:r>
          </a:p>
        </p:txBody>
      </p:sp>
      <p:pic>
        <p:nvPicPr>
          <p:cNvPr id="5" name="Picture 4" descr="A picture containing person, people, crowd&#10;&#10;Description automatically generated">
            <a:extLst>
              <a:ext uri="{FF2B5EF4-FFF2-40B4-BE49-F238E27FC236}">
                <a16:creationId xmlns:a16="http://schemas.microsoft.com/office/drawing/2014/main" id="{A69EA58C-4679-30A8-67C0-8FB88ABCC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285875"/>
            <a:ext cx="3537857" cy="2653393"/>
          </a:xfrm>
          <a:prstGeom prst="rect">
            <a:avLst/>
          </a:prstGeom>
        </p:spPr>
      </p:pic>
      <p:pic>
        <p:nvPicPr>
          <p:cNvPr id="7" name="Picture 6" descr="A picture containing person, indoor, table, dining table&#10;&#10;Description automatically generated">
            <a:extLst>
              <a:ext uri="{FF2B5EF4-FFF2-40B4-BE49-F238E27FC236}">
                <a16:creationId xmlns:a16="http://schemas.microsoft.com/office/drawing/2014/main" id="{5C949706-CEE2-F0AB-C8FC-1BD70411C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955596"/>
            <a:ext cx="4223657" cy="28157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609600" y="1403351"/>
            <a:ext cx="9753600" cy="4953000"/>
          </a:xfrm>
        </p:spPr>
        <p:txBody>
          <a:bodyPr rtlCol="0">
            <a:normAutofit/>
          </a:bodyPr>
          <a:lstStyle/>
          <a:p>
            <a:pPr marL="0" indent="0" algn="ctr">
              <a:buNone/>
              <a:defRPr/>
            </a:pPr>
            <a:r>
              <a:rPr lang="en-US" sz="3000" b="1" dirty="0">
                <a:latin typeface="Times New Roman" panose="02020603050405020304" pitchFamily="18" charset="0"/>
                <a:cs typeface="Times New Roman" panose="02020603050405020304" pitchFamily="18" charset="0"/>
              </a:rPr>
              <a:t>“Do you understand the words that are coming out of my mouth?!”</a:t>
            </a: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Avoid jargon</a:t>
            </a:r>
          </a:p>
          <a:p>
            <a:pPr lvl="1">
              <a:defRPr/>
            </a:pPr>
            <a:r>
              <a:rPr lang="en-US" altLang="en-US" sz="2400" dirty="0">
                <a:latin typeface="Times New Roman" panose="02020603050405020304" pitchFamily="18" charset="0"/>
                <a:cs typeface="Times New Roman" panose="02020603050405020304" pitchFamily="18" charset="0"/>
              </a:rPr>
              <a:t>“Let me fire up old Jake the computer and see what’s in VBMS”</a:t>
            </a:r>
          </a:p>
          <a:p>
            <a:pPr lvl="1">
              <a:defRPr/>
            </a:pPr>
            <a:r>
              <a:rPr lang="en-US" altLang="en-US" sz="2400" dirty="0">
                <a:latin typeface="Times New Roman" panose="02020603050405020304" pitchFamily="18" charset="0"/>
                <a:cs typeface="Times New Roman" panose="02020603050405020304" pitchFamily="18" charset="0"/>
              </a:rPr>
              <a:t>“I see what you uploaded into VBMS, but it’s not </a:t>
            </a:r>
            <a:r>
              <a:rPr lang="en-US" altLang="en-US" sz="2400" dirty="0" err="1">
                <a:latin typeface="Times New Roman" panose="02020603050405020304" pitchFamily="18" charset="0"/>
                <a:cs typeface="Times New Roman" panose="02020603050405020304" pitchFamily="18" charset="0"/>
              </a:rPr>
              <a:t>cested</a:t>
            </a:r>
            <a:r>
              <a:rPr lang="en-US" altLang="en-US" sz="2400" dirty="0">
                <a:latin typeface="Times New Roman" panose="02020603050405020304" pitchFamily="18" charset="0"/>
                <a:cs typeface="Times New Roman" panose="02020603050405020304" pitchFamily="18" charset="0"/>
              </a:rPr>
              <a:t> yet”</a:t>
            </a:r>
          </a:p>
          <a:p>
            <a:pPr lvl="1">
              <a:defRPr/>
            </a:pPr>
            <a:r>
              <a:rPr lang="en-US" altLang="en-US" sz="2400" dirty="0">
                <a:latin typeface="Times New Roman" panose="02020603050405020304" pitchFamily="18" charset="0"/>
                <a:cs typeface="Times New Roman" panose="02020603050405020304" pitchFamily="18" charset="0"/>
              </a:rPr>
              <a:t>“Let me contact the VSR at the LARO. They can correct the EP”</a:t>
            </a:r>
          </a:p>
          <a:p>
            <a:pPr marL="0" indent="0">
              <a:buNone/>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Consider the client’s background, do not condescend</a:t>
            </a:r>
          </a:p>
          <a:p>
            <a:pPr lvl="1">
              <a:defRPr/>
            </a:pPr>
            <a:r>
              <a:rPr lang="en-US" altLang="en-US" sz="2400" dirty="0">
                <a:latin typeface="Times New Roman" panose="02020603050405020304" pitchFamily="18" charset="0"/>
                <a:cs typeface="Times New Roman" panose="02020603050405020304" pitchFamily="18" charset="0"/>
              </a:rPr>
              <a:t>“You filled out section II on the 674. Did you not read the instructions?”</a:t>
            </a:r>
          </a:p>
          <a:p>
            <a:pPr lvl="1">
              <a:defRPr/>
            </a:pPr>
            <a:r>
              <a:rPr lang="en-US" altLang="en-US" sz="2400" dirty="0">
                <a:latin typeface="Times New Roman" panose="02020603050405020304" pitchFamily="18" charset="0"/>
                <a:cs typeface="Times New Roman" panose="02020603050405020304" pitchFamily="18" charset="0"/>
              </a:rPr>
              <a:t>Think of VA forms like IRS forms.  It’s just as foreign to the veteran</a:t>
            </a:r>
          </a:p>
          <a:p>
            <a:pPr marL="0" indent="0">
              <a:buNone/>
              <a:defRPr/>
            </a:pPr>
            <a:endParaRPr lang="en-US" alt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14</a:t>
            </a:fld>
            <a:endParaRPr lang="en-US" altLang="en-US" dirty="0"/>
          </a:p>
        </p:txBody>
      </p:sp>
      <p:sp>
        <p:nvSpPr>
          <p:cNvPr id="8" name="Title 1"/>
          <p:cNvSpPr>
            <a:spLocks noGrp="1"/>
          </p:cNvSpPr>
          <p:nvPr>
            <p:ph type="title"/>
          </p:nvPr>
        </p:nvSpPr>
        <p:spPr>
          <a:xfrm>
            <a:off x="0" y="228600"/>
            <a:ext cx="7391400"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MAKE SURE YOU ARE UNDERSTOOD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Complete and submit VA Form 21-22 with the initial BDD claim.</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 With another service organization?</a:t>
            </a:r>
          </a:p>
          <a:p>
            <a:pPr marL="457200" lvl="1" indent="0">
              <a:buNone/>
              <a:defRPr/>
            </a:pPr>
            <a:r>
              <a:rPr lang="en-US" altLang="en-US" dirty="0">
                <a:latin typeface="Times New Roman" panose="02020603050405020304" pitchFamily="18" charset="0"/>
                <a:cs typeface="Times New Roman" panose="02020603050405020304" pitchFamily="18" charset="0"/>
              </a:rPr>
              <a:t>        </a:t>
            </a:r>
          </a:p>
          <a:p>
            <a:pPr marL="457200" lvl="1" indent="0">
              <a:buNone/>
              <a:defRPr/>
            </a:pPr>
            <a:r>
              <a:rPr lang="en-US" altLang="en-US" dirty="0">
                <a:latin typeface="Times New Roman" panose="02020603050405020304" pitchFamily="18" charset="0"/>
                <a:cs typeface="Times New Roman" panose="02020603050405020304" pitchFamily="18" charset="0"/>
              </a:rPr>
              <a:t>Complete another VA 21-22 for VFW…submit</a:t>
            </a:r>
          </a:p>
          <a:p>
            <a:pPr lvl="1">
              <a:defRPr/>
            </a:pPr>
            <a:endParaRPr lang="en-US" altLang="en-US" dirty="0">
              <a:latin typeface="Times New Roman" panose="02020603050405020304" pitchFamily="18" charset="0"/>
              <a:cs typeface="Times New Roman" panose="02020603050405020304" pitchFamily="18" charset="0"/>
            </a:endParaRPr>
          </a:p>
          <a:p>
            <a:pPr marL="457200" lvl="1" indent="0">
              <a:buNone/>
              <a:defRPr/>
            </a:pPr>
            <a:r>
              <a:rPr lang="en-US" altLang="en-US" dirty="0">
                <a:latin typeface="Times New Roman" panose="02020603050405020304" pitchFamily="18" charset="0"/>
                <a:cs typeface="Times New Roman" panose="02020603050405020304" pitchFamily="18" charset="0"/>
              </a:rPr>
              <a:t>Note: VA 21-22 must be submitted with or before claim submission</a:t>
            </a:r>
          </a:p>
          <a:p>
            <a:pPr lvl="1">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lvl="1">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15</a:t>
            </a:fld>
            <a:endParaRPr lang="en-US" altLang="en-US" dirty="0"/>
          </a:p>
        </p:txBody>
      </p:sp>
      <p:sp>
        <p:nvSpPr>
          <p:cNvPr id="7" name="Title 1"/>
          <p:cNvSpPr>
            <a:spLocks noGrp="1"/>
          </p:cNvSpPr>
          <p:nvPr>
            <p:ph type="title"/>
          </p:nvPr>
        </p:nvSpPr>
        <p:spPr>
          <a:xfrm>
            <a:off x="0" y="328023"/>
            <a:ext cx="8229600" cy="1065213"/>
          </a:xfrm>
        </p:spPr>
        <p:txBody>
          <a:bodyPr/>
          <a:lstStyle/>
          <a:p>
            <a:pPr eaLnBrk="1" hangingPunct="1"/>
            <a:r>
              <a:rPr lang="en-US" altLang="en-US" sz="2700" dirty="0">
                <a:latin typeface="Times New Roman" panose="02020603050405020304" pitchFamily="18" charset="0"/>
                <a:cs typeface="Times New Roman" panose="02020603050405020304" pitchFamily="18" charset="0"/>
              </a:rPr>
              <a:t>VFW Representation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rtlCol="0">
            <a:normAutofit lnSpcReduction="10000"/>
          </a:bodyPr>
          <a:lstStyle/>
          <a:p>
            <a:pPr marL="0" indent="0">
              <a:buNone/>
              <a:defRPr/>
            </a:pPr>
            <a:r>
              <a:rPr lang="en-US" altLang="en-US" b="1" dirty="0">
                <a:latin typeface="Times New Roman" panose="02020603050405020304" pitchFamily="18" charset="0"/>
                <a:cs typeface="Times New Roman" panose="02020603050405020304" pitchFamily="18" charset="0"/>
              </a:rPr>
              <a:t>During an interview, use the following active listening steps:</a:t>
            </a:r>
          </a:p>
          <a:p>
            <a:pPr>
              <a:defRPr/>
            </a:pPr>
            <a:r>
              <a:rPr lang="en-US" altLang="en-US" dirty="0">
                <a:latin typeface="Times New Roman" panose="02020603050405020304" pitchFamily="18" charset="0"/>
                <a:cs typeface="Times New Roman" panose="02020603050405020304" pitchFamily="18" charset="0"/>
              </a:rPr>
              <a:t>Turn your focus to your customer/your client</a:t>
            </a:r>
          </a:p>
          <a:p>
            <a:pPr>
              <a:defRPr/>
            </a:pPr>
            <a:endParaRPr lang="en-US" altLang="en-US" b="1" u="sng"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Listen carefully to what he/she is saying</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Restate what you heard</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Allow the client to correct or clarify the information</a:t>
            </a:r>
          </a:p>
          <a:p>
            <a:pPr marL="0" indent="0">
              <a:buNone/>
              <a:defRPr/>
            </a:pPr>
            <a:endParaRPr lang="en-US" altLang="en-US" dirty="0"/>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16</a:t>
            </a:fld>
            <a:endParaRPr lang="en-US" altLang="en-US" dirty="0"/>
          </a:p>
        </p:txBody>
      </p:sp>
      <p:sp>
        <p:nvSpPr>
          <p:cNvPr id="24578" name="Title 1"/>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ACTIVE LISTENING – This is difficult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half" idx="1"/>
          </p:nvPr>
        </p:nvSpPr>
        <p:spPr>
          <a:xfrm>
            <a:off x="609600" y="2193925"/>
            <a:ext cx="5410201" cy="4130675"/>
          </a:xfrm>
        </p:spPr>
        <p:txBody>
          <a:bodyPr rtlCol="0">
            <a:normAutofit/>
          </a:bodyPr>
          <a:lstStyle/>
          <a:p>
            <a:pPr marL="0" indent="0">
              <a:buNone/>
              <a:defRPr/>
            </a:pPr>
            <a:r>
              <a:rPr lang="en-US" altLang="en-US" sz="2600" b="1" dirty="0">
                <a:latin typeface="Times New Roman" panose="02020603050405020304" pitchFamily="18" charset="0"/>
                <a:cs typeface="Times New Roman" panose="02020603050405020304" pitchFamily="18" charset="0"/>
              </a:rPr>
              <a:t>              </a:t>
            </a:r>
            <a:r>
              <a:rPr lang="en-US" altLang="en-US" sz="2600" b="1" i="1" dirty="0">
                <a:latin typeface="Times New Roman" panose="02020603050405020304" pitchFamily="18" charset="0"/>
                <a:cs typeface="Times New Roman" panose="02020603050405020304" pitchFamily="18" charset="0"/>
              </a:rPr>
              <a:t> </a:t>
            </a:r>
            <a:r>
              <a:rPr lang="en-US" altLang="en-US" sz="2600" b="1" i="1" u="sng" dirty="0">
                <a:latin typeface="Times New Roman" panose="02020603050405020304" pitchFamily="18" charset="0"/>
                <a:cs typeface="Times New Roman" panose="02020603050405020304" pitchFamily="18" charset="0"/>
              </a:rPr>
              <a:t>Close-ended</a:t>
            </a:r>
            <a:r>
              <a:rPr lang="en-US" altLang="en-US" sz="2600" b="1" dirty="0">
                <a:latin typeface="Times New Roman" panose="02020603050405020304" pitchFamily="18" charset="0"/>
                <a:cs typeface="Times New Roman" panose="02020603050405020304" pitchFamily="18" charset="0"/>
              </a:rPr>
              <a:t>	          Vs</a:t>
            </a:r>
          </a:p>
          <a:p>
            <a:pPr>
              <a:defRPr/>
            </a:pPr>
            <a:r>
              <a:rPr lang="en-US" altLang="en-US" sz="2400" dirty="0">
                <a:latin typeface="Times New Roman" panose="02020603050405020304" pitchFamily="18" charset="0"/>
                <a:cs typeface="Times New Roman" panose="02020603050405020304" pitchFamily="18" charset="0"/>
              </a:rPr>
              <a:t>Requires only short or single-word answers “yes” or “no”</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Provides factual information</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Service Officer controls conversation</a:t>
            </a:r>
            <a:endParaRPr lang="en-US" altLang="en-US" sz="2400" dirty="0"/>
          </a:p>
        </p:txBody>
      </p:sp>
      <p:sp>
        <p:nvSpPr>
          <p:cNvPr id="2" name="Content Placeholder 1"/>
          <p:cNvSpPr>
            <a:spLocks noGrp="1"/>
          </p:cNvSpPr>
          <p:nvPr>
            <p:ph sz="half" idx="2"/>
          </p:nvPr>
        </p:nvSpPr>
        <p:spPr>
          <a:xfrm>
            <a:off x="6172200" y="2316162"/>
            <a:ext cx="4724400" cy="4130675"/>
          </a:xfrm>
        </p:spPr>
        <p:txBody>
          <a:bodyPr rtlCol="0">
            <a:noAutofit/>
          </a:bodyPr>
          <a:lstStyle/>
          <a:p>
            <a:pPr marL="0" indent="0">
              <a:buNone/>
              <a:defRPr/>
            </a:pP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Open-ended</a:t>
            </a:r>
          </a:p>
          <a:p>
            <a:pPr>
              <a:defRPr/>
            </a:pPr>
            <a:r>
              <a:rPr lang="en-US" sz="2400" dirty="0">
                <a:latin typeface="Times New Roman" panose="02020603050405020304" pitchFamily="18" charset="0"/>
                <a:cs typeface="Times New Roman" panose="02020603050405020304" pitchFamily="18" charset="0"/>
              </a:rPr>
              <a:t>Allows for elaboration</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Provides information containing opinions and feelings</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Gives veteran control of the conversation</a:t>
            </a:r>
          </a:p>
        </p:txBody>
      </p:sp>
      <p:sp>
        <p:nvSpPr>
          <p:cNvPr id="4" name="Slide Number Placeholder 3"/>
          <p:cNvSpPr>
            <a:spLocks noGrp="1"/>
          </p:cNvSpPr>
          <p:nvPr>
            <p:ph type="sldNum" sz="quarter" idx="12"/>
          </p:nvPr>
        </p:nvSpPr>
        <p:spPr/>
        <p:txBody>
          <a:bodyPr/>
          <a:lstStyle/>
          <a:p>
            <a:pPr>
              <a:defRPr/>
            </a:pPr>
            <a:fld id="{D3871B7F-FB09-4546-BCF8-EF43F43BC93D}" type="slidenum">
              <a:rPr lang="en-US" altLang="en-US" smtClean="0"/>
              <a:pPr>
                <a:defRPr/>
              </a:pPr>
              <a:t>17</a:t>
            </a:fld>
            <a:endParaRPr lang="en-US" altLang="en-US" dirty="0"/>
          </a:p>
        </p:txBody>
      </p:sp>
      <p:sp>
        <p:nvSpPr>
          <p:cNvPr id="14338" name="Title 1"/>
          <p:cNvSpPr>
            <a:spLocks noGrp="1"/>
          </p:cNvSpPr>
          <p:nvPr>
            <p:ph type="title"/>
          </p:nvPr>
        </p:nvSpPr>
        <p:spPr>
          <a:xfrm>
            <a:off x="1409700" y="1371600"/>
            <a:ext cx="9525000" cy="838200"/>
          </a:xfrm>
        </p:spPr>
        <p:txBody>
          <a:bodyPr rtlCol="0">
            <a:normAutofit fontScale="90000"/>
          </a:bodyPr>
          <a:lstStyle/>
          <a:p>
            <a:pPr>
              <a:defRPr/>
            </a:pPr>
            <a:r>
              <a:rPr lang="en-US" altLang="en-US" b="1" dirty="0">
                <a:latin typeface="Times New Roman" panose="02020603050405020304" pitchFamily="18" charset="0"/>
                <a:cs typeface="Times New Roman" panose="02020603050405020304" pitchFamily="18" charset="0"/>
              </a:rPr>
              <a:t>The question type can influence the level of detail received</a:t>
            </a:r>
            <a:br>
              <a:rPr lang="en-US" altLang="en-US" dirty="0"/>
            </a:br>
            <a:r>
              <a:rPr lang="en-US" altLang="en-US" dirty="0"/>
              <a:t>	</a:t>
            </a:r>
          </a:p>
        </p:txBody>
      </p:sp>
      <p:sp>
        <p:nvSpPr>
          <p:cNvPr id="7" name="Title 1"/>
          <p:cNvSpPr txBox="1">
            <a:spLocks/>
          </p:cNvSpPr>
          <p:nvPr/>
        </p:nvSpPr>
        <p:spPr bwMode="auto">
          <a:xfrm>
            <a:off x="-33391" y="533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TYPES OF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US" altLang="en-US" sz="2800" b="1" dirty="0">
                <a:latin typeface="Times New Roman" panose="02020603050405020304" pitchFamily="18" charset="0"/>
                <a:cs typeface="Times New Roman" panose="02020603050405020304" pitchFamily="18" charset="0"/>
              </a:rPr>
              <a:t>Listen to conversational cues</a:t>
            </a:r>
          </a:p>
          <a:p>
            <a:pPr>
              <a:defRPr/>
            </a:pPr>
            <a:endParaRPr lang="en-US" altLang="en-US" sz="2800" b="1" dirty="0">
              <a:latin typeface="Times New Roman" panose="02020603050405020304" pitchFamily="18" charset="0"/>
              <a:cs typeface="Times New Roman" panose="02020603050405020304" pitchFamily="18" charset="0"/>
            </a:endParaRPr>
          </a:p>
          <a:p>
            <a:pPr marL="0" indent="0">
              <a:buNone/>
              <a:defRPr/>
            </a:pPr>
            <a:r>
              <a:rPr lang="en-US" altLang="en-US" sz="2800" dirty="0">
                <a:latin typeface="Times New Roman" panose="02020603050405020304" pitchFamily="18" charset="0"/>
                <a:cs typeface="Times New Roman" panose="02020603050405020304" pitchFamily="18" charset="0"/>
              </a:rPr>
              <a:t>“I see you are retiring from the military in 4 months. Are you staying in the area?”</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r>
              <a:rPr lang="en-US" altLang="en-US" sz="2800" i="1" dirty="0">
                <a:latin typeface="Times New Roman" panose="02020603050405020304" pitchFamily="18" charset="0"/>
                <a:cs typeface="Times New Roman" panose="02020603050405020304" pitchFamily="18" charset="0"/>
              </a:rPr>
              <a:t>“Yes, and we are looking at buying a new home  - we’re looking to downsize since our kids are all off to college now”</a:t>
            </a:r>
          </a:p>
          <a:p>
            <a:pPr>
              <a:defRPr/>
            </a:pPr>
            <a:r>
              <a:rPr lang="en-US" altLang="en-US" sz="2800" i="1" dirty="0">
                <a:latin typeface="Times New Roman" panose="02020603050405020304" pitchFamily="18" charset="0"/>
                <a:cs typeface="Times New Roman" panose="02020603050405020304" pitchFamily="18" charset="0"/>
              </a:rPr>
              <a:t>Are any of your children attending college?</a:t>
            </a:r>
          </a:p>
          <a:p>
            <a:pPr marL="0" indent="0">
              <a:buNone/>
              <a:defRPr/>
            </a:pPr>
            <a:r>
              <a:rPr lang="en-US" altLang="en-US" sz="2800" i="1" dirty="0">
                <a:latin typeface="Times New Roman" panose="02020603050405020304" pitchFamily="18" charset="0"/>
                <a:cs typeface="Times New Roman" panose="02020603050405020304" pitchFamily="18" charset="0"/>
              </a:rPr>
              <a:t>   -VA Form 674, Request for Approval of School Attendance(18-23 age)</a:t>
            </a:r>
          </a:p>
          <a:p>
            <a:pPr marL="0" indent="0">
              <a:buNone/>
              <a:defRPr/>
            </a:pPr>
            <a:r>
              <a:rPr lang="en-US" altLang="en-US" sz="2800" i="1" dirty="0">
                <a:latin typeface="Times New Roman" panose="02020603050405020304" pitchFamily="18" charset="0"/>
                <a:cs typeface="Times New Roman" panose="02020603050405020304" pitchFamily="18" charset="0"/>
              </a:rPr>
              <a:t>   -VA Form 686c, Claim for Dependency for minor children</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18</a:t>
            </a:fld>
            <a:endParaRPr lang="en-US" altLang="en-US" dirty="0"/>
          </a:p>
        </p:txBody>
      </p:sp>
      <p:sp>
        <p:nvSpPr>
          <p:cNvPr id="7" name="Title 1"/>
          <p:cNvSpPr>
            <a:spLocks noGrp="1"/>
          </p:cNvSpPr>
          <p:nvPr>
            <p:ph type="title"/>
          </p:nvPr>
        </p:nvSpPr>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IDENTIFY POTENTIAL ELIGIBILITY TO BENEFITS</a:t>
            </a:r>
            <a:br>
              <a:rPr lang="en-US" altLang="en-US" sz="2700" dirty="0">
                <a:latin typeface="Times New Roman" panose="02020603050405020304" pitchFamily="18" charset="0"/>
                <a:cs typeface="Times New Roman" panose="02020603050405020304" pitchFamily="18" charset="0"/>
              </a:rPr>
            </a:br>
            <a:endParaRPr lang="en-US" alt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1"/>
            <a:ext cx="10668000" cy="5121275"/>
          </a:xfrm>
        </p:spPr>
        <p:txBody>
          <a:bodyPr rtlCol="0">
            <a:normAutofit/>
          </a:bodyPr>
          <a:lstStyle/>
          <a:p>
            <a:pPr marL="0" indent="0">
              <a:buNone/>
              <a:defRPr/>
            </a:pPr>
            <a:r>
              <a:rPr lang="en-US" sz="2600" b="1" dirty="0">
                <a:latin typeface="Times New Roman" panose="02020603050405020304" pitchFamily="18" charset="0"/>
                <a:cs typeface="Times New Roman" panose="02020603050405020304" pitchFamily="18" charset="0"/>
              </a:rPr>
              <a:t>Remember the claim is the client’s</a:t>
            </a:r>
          </a:p>
          <a:p>
            <a:pPr>
              <a:defRPr/>
            </a:pPr>
            <a:r>
              <a:rPr lang="en-US" sz="2600" dirty="0">
                <a:latin typeface="Times New Roman" panose="02020603050405020304" pitchFamily="18" charset="0"/>
                <a:cs typeface="Times New Roman" panose="02020603050405020304" pitchFamily="18" charset="0"/>
              </a:rPr>
              <a:t>Family members in the interview?</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Family member who may be a veteran; set a date/time for their claim</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Remind the Service Member that you represent them and not the family. You cannot disclose information to a third party [spouse, children, anyone]</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What if veteran says – Do not disclose to my spouse.</a:t>
            </a:r>
          </a:p>
          <a:p>
            <a:pPr lvl="1">
              <a:defRPr/>
            </a:pPr>
            <a:r>
              <a:rPr lang="en-US" sz="2200" dirty="0">
                <a:latin typeface="Times New Roman" panose="02020603050405020304" pitchFamily="18" charset="0"/>
                <a:cs typeface="Times New Roman" panose="02020603050405020304" pitchFamily="18" charset="0"/>
              </a:rPr>
              <a:t>Note it in their claims management file, and never assume</a:t>
            </a:r>
          </a:p>
          <a:p>
            <a:pPr>
              <a:defRPr/>
            </a:pPr>
            <a:endParaRPr lang="en-US" sz="2600"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19</a:t>
            </a:fld>
            <a:endParaRPr lang="en-US" altLang="en-US" dirty="0"/>
          </a:p>
        </p:txBody>
      </p:sp>
      <p:sp>
        <p:nvSpPr>
          <p:cNvPr id="28674" name="Title 1"/>
          <p:cNvSpPr>
            <a:spLocks noGrp="1"/>
          </p:cNvSpPr>
          <p:nvPr>
            <p:ph type="title"/>
          </p:nvPr>
        </p:nvSpPr>
        <p:spPr>
          <a:xfrm>
            <a:off x="27398" y="172484"/>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COMMUNICATING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WITH THIRD PARTIES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0" y="1600200"/>
            <a:ext cx="10668000" cy="981732"/>
          </a:xfrm>
        </p:spPr>
        <p:txBody>
          <a:bodyPr/>
          <a:lstStyle/>
          <a:p>
            <a:pPr marL="0" indent="0">
              <a:buNone/>
            </a:pPr>
            <a:r>
              <a:rPr lang="en-US" altLang="en-US" sz="2800" dirty="0">
                <a:latin typeface="Times New Roman" panose="02020603050405020304" pitchFamily="18" charset="0"/>
                <a:cs typeface="Times New Roman" panose="02020603050405020304" pitchFamily="18" charset="0"/>
              </a:rPr>
              <a:t>In this class, we’ll cover the basics of interviewing. How to prepare for and conduct an interview.</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a:t>
            </a:fld>
            <a:endParaRPr lang="en-US" altLang="en-US" dirty="0"/>
          </a:p>
        </p:txBody>
      </p:sp>
      <p:sp>
        <p:nvSpPr>
          <p:cNvPr id="6146" name="Title 2"/>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OBJECTIVE</a:t>
            </a:r>
          </a:p>
        </p:txBody>
      </p:sp>
      <p:pic>
        <p:nvPicPr>
          <p:cNvPr id="2" name="Picture 1" descr="A person with his hands on his face&#10;&#10;Description automatically generated with medium confidence">
            <a:extLst>
              <a:ext uri="{FF2B5EF4-FFF2-40B4-BE49-F238E27FC236}">
                <a16:creationId xmlns:a16="http://schemas.microsoft.com/office/drawing/2014/main" id="{61B35FA6-D7BC-AD6C-9E89-C27B1EB53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362200"/>
            <a:ext cx="6858000" cy="426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838200" y="1433515"/>
            <a:ext cx="10515600" cy="5105398"/>
          </a:xfrm>
        </p:spPr>
        <p:txBody>
          <a:bodyPr>
            <a:normAutofit lnSpcReduction="10000"/>
          </a:bodyPr>
          <a:lstStyle/>
          <a:p>
            <a:pPr eaLnBrk="1" hangingPunct="1"/>
            <a:r>
              <a:rPr lang="en-US" altLang="en-US" sz="2800" dirty="0">
                <a:latin typeface="Times New Roman" panose="02020603050405020304" pitchFamily="18" charset="0"/>
                <a:cs typeface="Times New Roman" panose="02020603050405020304" pitchFamily="18" charset="0"/>
              </a:rPr>
              <a:t>Sometimes veterans come in, having to get some things off their chest. Listen, show concern, and inform them how you can assist them</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Don’t argue with the veteran.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Tearful veterans</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Veterans who get off topic, “And this scar was when I was in…”</a:t>
            </a:r>
          </a:p>
          <a:p>
            <a:pPr marL="0" indent="0">
              <a:buNone/>
            </a:pPr>
            <a:endParaRPr lang="en-US" altLang="en-US" sz="14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Disrespectful veterans.  We reserve the right to revoke our representation if necessary</a:t>
            </a:r>
          </a:p>
          <a:p>
            <a:pPr marL="457200" lvl="1" indent="0">
              <a:buNone/>
            </a:pPr>
            <a:r>
              <a:rPr lang="en-US" altLang="en-US" sz="2400"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20</a:t>
            </a:fld>
            <a:endParaRPr lang="en-US" altLang="en-US" dirty="0"/>
          </a:p>
        </p:txBody>
      </p:sp>
      <p:sp>
        <p:nvSpPr>
          <p:cNvPr id="36866" name="Title 1"/>
          <p:cNvSpPr>
            <a:spLocks noGrp="1"/>
          </p:cNvSpPr>
          <p:nvPr>
            <p:ph type="title"/>
          </p:nvPr>
        </p:nvSpPr>
        <p:spPr>
          <a:xfrm>
            <a:off x="18836" y="444358"/>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STRONG EMOTIONS: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ALWAYS REMAIN PROFESSIONAL</a:t>
            </a:r>
          </a:p>
        </p:txBody>
      </p:sp>
    </p:spTree>
    <p:extLst>
      <p:ext uri="{BB962C8B-B14F-4D97-AF65-F5344CB8AC3E}">
        <p14:creationId xmlns:p14="http://schemas.microsoft.com/office/powerpoint/2010/main" val="404430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990600" y="1013154"/>
            <a:ext cx="10363200" cy="5562599"/>
          </a:xfrm>
        </p:spPr>
        <p:txBody>
          <a:bodyPr/>
          <a:lstStyle/>
          <a:p>
            <a:pPr eaLnBrk="1" hangingPunct="1"/>
            <a:endParaRPr lang="en-US" altLang="en-US" sz="2800" dirty="0">
              <a:latin typeface="Times New Roman" panose="02020603050405020304" pitchFamily="18" charset="0"/>
              <a:cs typeface="Times New Roman" panose="02020603050405020304" pitchFamily="18" charset="0"/>
            </a:endParaRPr>
          </a:p>
          <a:p>
            <a:pPr marL="914400" lvl="2" indent="0">
              <a:buNone/>
            </a:pPr>
            <a:endParaRPr lang="en-US" altLang="en-US" sz="12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Summarize what you did for them</a:t>
            </a:r>
          </a:p>
          <a:p>
            <a:r>
              <a:rPr lang="en-US" altLang="en-US" sz="2800" dirty="0">
                <a:latin typeface="Times New Roman" panose="02020603050405020304" pitchFamily="18" charset="0"/>
                <a:cs typeface="Times New Roman" panose="02020603050405020304" pitchFamily="18" charset="0"/>
              </a:rPr>
              <a:t>Explain that you vertically submitted their claim to the VA, with all their medical documents.</a:t>
            </a:r>
          </a:p>
          <a:p>
            <a:r>
              <a:rPr lang="en-US" altLang="en-US" sz="2800" dirty="0">
                <a:latin typeface="Times New Roman" panose="02020603050405020304" pitchFamily="18" charset="0"/>
                <a:cs typeface="Times New Roman" panose="02020603050405020304" pitchFamily="18" charset="0"/>
              </a:rPr>
              <a:t>You should receive a call from VA to schedule you for exams</a:t>
            </a:r>
          </a:p>
          <a:p>
            <a:r>
              <a:rPr lang="en-US" altLang="en-US" sz="2800" dirty="0">
                <a:latin typeface="Times New Roman" panose="02020603050405020304" pitchFamily="18" charset="0"/>
                <a:cs typeface="Times New Roman" panose="02020603050405020304" pitchFamily="18" charset="0"/>
              </a:rPr>
              <a:t>The process can take time (address patience)</a:t>
            </a:r>
          </a:p>
          <a:p>
            <a:r>
              <a:rPr lang="en-US" altLang="en-US" sz="2800" dirty="0">
                <a:latin typeface="Times New Roman" panose="02020603050405020304" pitchFamily="18" charset="0"/>
                <a:cs typeface="Times New Roman" panose="02020603050405020304" pitchFamily="18" charset="0"/>
              </a:rPr>
              <a:t>Send summary email.</a:t>
            </a:r>
          </a:p>
          <a:p>
            <a:r>
              <a:rPr lang="en-US" altLang="en-US" sz="2800" dirty="0">
                <a:latin typeface="Times New Roman" panose="02020603050405020304" pitchFamily="18" charset="0"/>
                <a:cs typeface="Times New Roman" panose="02020603050405020304" pitchFamily="18" charset="0"/>
              </a:rPr>
              <a:t>Thank them for their visit/call</a:t>
            </a:r>
          </a:p>
          <a:p>
            <a:pPr eaLnBrk="1" hangingPunct="1"/>
            <a:r>
              <a:rPr lang="en-US" altLang="en-US" sz="2800" dirty="0">
                <a:latin typeface="Times New Roman" panose="02020603050405020304" pitchFamily="18" charset="0"/>
                <a:cs typeface="Times New Roman" panose="02020603050405020304" pitchFamily="18" charset="0"/>
              </a:rPr>
              <a:t>Add summary in TVB and communications tab</a:t>
            </a:r>
          </a:p>
          <a:p>
            <a:pPr eaLnBrk="1" hangingPunct="1"/>
            <a:endParaRPr lang="en-US" altLang="en-US" sz="28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21</a:t>
            </a:fld>
            <a:endParaRPr lang="en-US" altLang="en-US" dirty="0"/>
          </a:p>
        </p:txBody>
      </p:sp>
      <p:sp>
        <p:nvSpPr>
          <p:cNvPr id="36866" name="Title 1"/>
          <p:cNvSpPr>
            <a:spLocks noGrp="1"/>
          </p:cNvSpPr>
          <p:nvPr>
            <p:ph type="title"/>
          </p:nvPr>
        </p:nvSpPr>
        <p:spPr>
          <a:xfrm>
            <a:off x="0" y="451506"/>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ENDING THE INTERVIEW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AND FOLLOWING UP</a:t>
            </a:r>
          </a:p>
        </p:txBody>
      </p:sp>
    </p:spTree>
    <p:extLst>
      <p:ext uri="{BB962C8B-B14F-4D97-AF65-F5344CB8AC3E}">
        <p14:creationId xmlns:p14="http://schemas.microsoft.com/office/powerpoint/2010/main" val="410617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1283356"/>
            <a:ext cx="11353800" cy="5072995"/>
          </a:xfrm>
        </p:spPr>
        <p:txBody>
          <a:bodyPr/>
          <a:lstStyle/>
          <a:p>
            <a:pPr marL="914400" lvl="2" indent="0">
              <a:buNone/>
            </a:pPr>
            <a:endParaRPr lang="en-US" altLang="en-US" sz="12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VSOs may participate in the VA day for TAP:</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 VA accredited (OGC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Have a PIV card and access to the VA desktop</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Sign up in the VA system (be logged into your VA desktop)</a:t>
            </a:r>
          </a:p>
          <a:p>
            <a:pPr lvl="1"/>
            <a:r>
              <a:rPr lang="en-US" altLang="en-US" sz="2400" dirty="0">
                <a:latin typeface="Times New Roman" panose="02020603050405020304" pitchFamily="18" charset="0"/>
                <a:cs typeface="Times New Roman" panose="02020603050405020304" pitchFamily="18" charset="0"/>
              </a:rPr>
              <a:t>https://dvagov.sharepoint.com/sites/vbaoted/apps/vsoReg/vsoEventRegistration.aspx</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Don’t be a no show - We get a monthly by-name report on slackers</a:t>
            </a:r>
          </a:p>
          <a:p>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22</a:t>
            </a:fld>
            <a:endParaRPr lang="en-US" altLang="en-US" dirty="0"/>
          </a:p>
        </p:txBody>
      </p:sp>
      <p:sp>
        <p:nvSpPr>
          <p:cNvPr id="36866" name="Title 1"/>
          <p:cNvSpPr>
            <a:spLocks noGrp="1"/>
          </p:cNvSpPr>
          <p:nvPr>
            <p:ph type="title"/>
          </p:nvPr>
        </p:nvSpPr>
        <p:spPr>
          <a:xfrm>
            <a:off x="0" y="451506"/>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Transition Assistance Program Participation</a:t>
            </a:r>
          </a:p>
        </p:txBody>
      </p:sp>
    </p:spTree>
    <p:extLst>
      <p:ext uri="{BB962C8B-B14F-4D97-AF65-F5344CB8AC3E}">
        <p14:creationId xmlns:p14="http://schemas.microsoft.com/office/powerpoint/2010/main" val="738694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1283356"/>
            <a:ext cx="11353800" cy="5574644"/>
          </a:xfrm>
        </p:spPr>
        <p:txBody>
          <a:bodyPr/>
          <a:lstStyle/>
          <a:p>
            <a:pPr marL="914400" lvl="2" indent="0">
              <a:buNone/>
            </a:pPr>
            <a:endParaRPr lang="en-US" altLang="en-US" sz="12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Great opportunity to let Service Members know you are there to help them!</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Be professional, you may be their first contact with VFW.</a:t>
            </a:r>
          </a:p>
          <a:p>
            <a:pPr lvl="1"/>
            <a:r>
              <a:rPr lang="en-US" altLang="en-US" sz="2400" dirty="0">
                <a:latin typeface="Times New Roman" panose="02020603050405020304" pitchFamily="18" charset="0"/>
                <a:cs typeface="Times New Roman" panose="02020603050405020304" pitchFamily="18" charset="0"/>
              </a:rPr>
              <a:t>Proper attire</a:t>
            </a:r>
          </a:p>
          <a:p>
            <a:pPr lvl="1"/>
            <a:r>
              <a:rPr lang="en-US" altLang="en-US" sz="2400" dirty="0">
                <a:latin typeface="Times New Roman" panose="02020603050405020304" pitchFamily="18" charset="0"/>
                <a:cs typeface="Times New Roman" panose="02020603050405020304" pitchFamily="18" charset="0"/>
              </a:rPr>
              <a:t>Speech and tone matters</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Not a membership drive – This is your opportunity to show your support for Service Members</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Act as if your presentation is being recorded</a:t>
            </a:r>
          </a:p>
          <a:p>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23</a:t>
            </a:fld>
            <a:endParaRPr lang="en-US" altLang="en-US" dirty="0"/>
          </a:p>
        </p:txBody>
      </p:sp>
      <p:sp>
        <p:nvSpPr>
          <p:cNvPr id="36866" name="Title 1"/>
          <p:cNvSpPr>
            <a:spLocks noGrp="1"/>
          </p:cNvSpPr>
          <p:nvPr>
            <p:ph type="title"/>
          </p:nvPr>
        </p:nvSpPr>
        <p:spPr>
          <a:xfrm>
            <a:off x="0" y="451506"/>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Transition Assistance Program Participation</a:t>
            </a:r>
          </a:p>
        </p:txBody>
      </p:sp>
    </p:spTree>
    <p:extLst>
      <p:ext uri="{BB962C8B-B14F-4D97-AF65-F5344CB8AC3E}">
        <p14:creationId xmlns:p14="http://schemas.microsoft.com/office/powerpoint/2010/main" val="3930775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1283357"/>
            <a:ext cx="11353800" cy="3974444"/>
          </a:xfrm>
        </p:spPr>
        <p:txBody>
          <a:bodyPr/>
          <a:lstStyle/>
          <a:p>
            <a:pPr marL="914400" lvl="2" indent="0">
              <a:buNone/>
            </a:pPr>
            <a:endParaRPr lang="en-US" altLang="en-US" sz="12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15-minute time slot at the end of the VA TAP day</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Cannot bring slide with you – there is a generic slide in the TAP curriculum</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Bring business cards/QR codes/email, and bring your service hat</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Be professional and remember you are a guest on the military installation and a guest of the VA</a:t>
            </a:r>
          </a:p>
          <a:p>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24</a:t>
            </a:fld>
            <a:endParaRPr lang="en-US" altLang="en-US" dirty="0"/>
          </a:p>
        </p:txBody>
      </p:sp>
      <p:sp>
        <p:nvSpPr>
          <p:cNvPr id="36866" name="Title 1"/>
          <p:cNvSpPr>
            <a:spLocks noGrp="1"/>
          </p:cNvSpPr>
          <p:nvPr>
            <p:ph type="title"/>
          </p:nvPr>
        </p:nvSpPr>
        <p:spPr>
          <a:xfrm>
            <a:off x="0" y="451506"/>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TAP Details</a:t>
            </a:r>
          </a:p>
        </p:txBody>
      </p:sp>
    </p:spTree>
    <p:extLst>
      <p:ext uri="{BB962C8B-B14F-4D97-AF65-F5344CB8AC3E}">
        <p14:creationId xmlns:p14="http://schemas.microsoft.com/office/powerpoint/2010/main" val="836021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280C4-A3EC-4323-92B6-45A667DAE623}"/>
              </a:ext>
            </a:extLst>
          </p:cNvPr>
          <p:cNvSpPr>
            <a:spLocks noGrp="1"/>
          </p:cNvSpPr>
          <p:nvPr>
            <p:ph sz="half" idx="1"/>
          </p:nvPr>
        </p:nvSpPr>
        <p:spPr>
          <a:xfrm>
            <a:off x="762000" y="1347560"/>
            <a:ext cx="10439400" cy="5008791"/>
          </a:xfrm>
        </p:spPr>
        <p:txBody>
          <a:bodyPr/>
          <a:lstStyle/>
          <a:p>
            <a:endParaRPr lang="en-US" dirty="0"/>
          </a:p>
          <a:p>
            <a:endParaRPr lang="en-US" dirty="0"/>
          </a:p>
          <a:p>
            <a:endParaRPr lang="en-US" dirty="0"/>
          </a:p>
          <a:p>
            <a:pPr marL="0" indent="0" algn="ctr">
              <a:buNone/>
            </a:pPr>
            <a:r>
              <a:rPr lang="en-US" sz="9600" b="1" dirty="0">
                <a:latin typeface="Times New Roman" panose="02020603050405020304" pitchFamily="18" charset="0"/>
                <a:cs typeface="Times New Roman" panose="02020603050405020304" pitchFamily="18" charset="0"/>
              </a:rPr>
              <a:t>?’s</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r">
              <a:buNone/>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68D35C-880F-4E53-83B2-8EBA1D609522}"/>
              </a:ext>
            </a:extLst>
          </p:cNvPr>
          <p:cNvSpPr>
            <a:spLocks noGrp="1"/>
          </p:cNvSpPr>
          <p:nvPr>
            <p:ph type="sldNum" sz="quarter" idx="12"/>
          </p:nvPr>
        </p:nvSpPr>
        <p:spPr/>
        <p:txBody>
          <a:bodyPr/>
          <a:lstStyle/>
          <a:p>
            <a:fld id="{60B18D57-13A5-4968-950D-8FEF41FA4399}" type="slidenum">
              <a:rPr lang="en-US" smtClean="0"/>
              <a:t>25</a:t>
            </a:fld>
            <a:endParaRPr lang="en-US" dirty="0"/>
          </a:p>
        </p:txBody>
      </p:sp>
    </p:spTree>
    <p:extLst>
      <p:ext uri="{BB962C8B-B14F-4D97-AF65-F5344CB8AC3E}">
        <p14:creationId xmlns:p14="http://schemas.microsoft.com/office/powerpoint/2010/main" val="426328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0" y="1600200"/>
            <a:ext cx="10668000" cy="2590800"/>
          </a:xfrm>
        </p:spPr>
        <p:txBody>
          <a:bodyPr/>
          <a:lstStyle/>
          <a:p>
            <a:r>
              <a:rPr lang="en-US" altLang="en-US" sz="2800" dirty="0">
                <a:latin typeface="Times New Roman" panose="02020603050405020304" pitchFamily="18" charset="0"/>
                <a:cs typeface="Times New Roman" panose="02020603050405020304" pitchFamily="18" charset="0"/>
              </a:rPr>
              <a:t>Arrive on time</a:t>
            </a:r>
          </a:p>
          <a:p>
            <a:r>
              <a:rPr lang="en-US" altLang="en-US" sz="2800" dirty="0">
                <a:latin typeface="Times New Roman" panose="02020603050405020304" pitchFamily="18" charset="0"/>
                <a:cs typeface="Times New Roman" panose="02020603050405020304" pitchFamily="18" charset="0"/>
              </a:rPr>
              <a:t>Maintain a positive and enthusiastic attitude </a:t>
            </a:r>
          </a:p>
          <a:p>
            <a:r>
              <a:rPr lang="en-US" altLang="en-US" sz="2800" dirty="0">
                <a:latin typeface="Times New Roman" panose="02020603050405020304" pitchFamily="18" charset="0"/>
                <a:cs typeface="Times New Roman" panose="02020603050405020304" pitchFamily="18" charset="0"/>
              </a:rPr>
              <a:t>Practice active listening </a:t>
            </a:r>
          </a:p>
          <a:p>
            <a:r>
              <a:rPr lang="en-US" altLang="en-US" sz="2800" dirty="0">
                <a:latin typeface="Times New Roman" panose="02020603050405020304" pitchFamily="18" charset="0"/>
                <a:cs typeface="Times New Roman" panose="02020603050405020304" pitchFamily="18" charset="0"/>
              </a:rPr>
              <a:t>Be genuine, as authenticity is crucial for a successful interview </a:t>
            </a:r>
          </a:p>
          <a:p>
            <a:r>
              <a:rPr lang="en-US" altLang="en-US" sz="2800" dirty="0">
                <a:latin typeface="Times New Roman" panose="02020603050405020304" pitchFamily="18" charset="0"/>
                <a:cs typeface="Times New Roman" panose="02020603050405020304" pitchFamily="18" charset="0"/>
              </a:rPr>
              <a:t>Pay attention to body language</a:t>
            </a:r>
          </a:p>
          <a:p>
            <a:r>
              <a:rPr lang="en-US" altLang="en-US" sz="2800" dirty="0">
                <a:latin typeface="Times New Roman" panose="02020603050405020304" pitchFamily="18" charset="0"/>
                <a:cs typeface="Times New Roman" panose="02020603050405020304" pitchFamily="18" charset="0"/>
              </a:rPr>
              <a:t>Explain BDD vs FDC </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3</a:t>
            </a:fld>
            <a:endParaRPr lang="en-US" altLang="en-US" dirty="0"/>
          </a:p>
        </p:txBody>
      </p:sp>
      <p:sp>
        <p:nvSpPr>
          <p:cNvPr id="6146" name="Title 2"/>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INTRO</a:t>
            </a:r>
          </a:p>
        </p:txBody>
      </p:sp>
    </p:spTree>
    <p:extLst>
      <p:ext uri="{BB962C8B-B14F-4D97-AF65-F5344CB8AC3E}">
        <p14:creationId xmlns:p14="http://schemas.microsoft.com/office/powerpoint/2010/main" val="26932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21920" y="1393236"/>
            <a:ext cx="5669280" cy="4963115"/>
          </a:xfrm>
        </p:spPr>
        <p:txBody>
          <a:bodyPr/>
          <a:lstStyle/>
          <a:p>
            <a:pPr eaLnBrk="1" hangingPunct="1">
              <a:defRPr/>
            </a:pPr>
            <a:r>
              <a:rPr lang="en-US" altLang="en-US" sz="2800" dirty="0">
                <a:latin typeface="Times New Roman" panose="02020603050405020304" pitchFamily="18" charset="0"/>
                <a:cs typeface="Times New Roman" panose="02020603050405020304" pitchFamily="18" charset="0"/>
              </a:rPr>
              <a:t>Prior to your appointment arrival:</a:t>
            </a:r>
          </a:p>
          <a:p>
            <a:pPr lvl="1">
              <a:defRPr/>
            </a:pPr>
            <a:r>
              <a:rPr lang="en-US" altLang="en-US" sz="2400" dirty="0">
                <a:latin typeface="Times New Roman" panose="02020603050405020304" pitchFamily="18" charset="0"/>
                <a:cs typeface="Times New Roman" panose="02020603050405020304" pitchFamily="18" charset="0"/>
              </a:rPr>
              <a:t>Verify connectivity</a:t>
            </a:r>
          </a:p>
          <a:p>
            <a:pPr lvl="1">
              <a:defRPr/>
            </a:pPr>
            <a:r>
              <a:rPr lang="en-US" altLang="en-US" sz="2400" dirty="0">
                <a:latin typeface="Times New Roman" panose="02020603050405020304" pitchFamily="18" charset="0"/>
                <a:cs typeface="Times New Roman" panose="02020603050405020304" pitchFamily="18" charset="0"/>
              </a:rPr>
              <a:t>Prep TVB File</a:t>
            </a:r>
          </a:p>
          <a:p>
            <a:pPr lvl="1">
              <a:defRPr/>
            </a:pPr>
            <a:r>
              <a:rPr lang="en-US" altLang="en-US" sz="2400" dirty="0">
                <a:latin typeface="Times New Roman" panose="02020603050405020304" pitchFamily="18" charset="0"/>
                <a:cs typeface="Times New Roman" panose="02020603050405020304" pitchFamily="18" charset="0"/>
              </a:rPr>
              <a:t>Ensure you have all required documents</a:t>
            </a:r>
          </a:p>
          <a:p>
            <a:pPr lvl="2">
              <a:defRPr/>
            </a:pPr>
            <a:r>
              <a:rPr lang="en-US" altLang="en-US" sz="2000" dirty="0">
                <a:latin typeface="Times New Roman" panose="02020603050405020304" pitchFamily="18" charset="0"/>
                <a:cs typeface="Times New Roman" panose="02020603050405020304" pitchFamily="18" charset="0"/>
              </a:rPr>
              <a:t>Are the documents ready to proceed?</a:t>
            </a:r>
          </a:p>
          <a:p>
            <a:pPr lvl="1">
              <a:defRPr/>
            </a:pPr>
            <a:r>
              <a:rPr lang="en-US" altLang="en-US" sz="2400" dirty="0">
                <a:latin typeface="Times New Roman" panose="02020603050405020304" pitchFamily="18" charset="0"/>
                <a:cs typeface="Times New Roman" panose="02020603050405020304" pitchFamily="18" charset="0"/>
              </a:rPr>
              <a:t>Ensure your office demeanor is professional</a:t>
            </a:r>
          </a:p>
          <a:p>
            <a:pPr lvl="2">
              <a:defRPr/>
            </a:pPr>
            <a:r>
              <a:rPr lang="en-US" altLang="en-US" sz="2000" dirty="0">
                <a:latin typeface="Times New Roman" panose="02020603050405020304" pitchFamily="18" charset="0"/>
                <a:cs typeface="Times New Roman" panose="02020603050405020304" pitchFamily="18" charset="0"/>
              </a:rPr>
              <a:t>Your self</a:t>
            </a:r>
          </a:p>
          <a:p>
            <a:pPr lvl="2">
              <a:defRPr/>
            </a:pPr>
            <a:r>
              <a:rPr lang="en-US" altLang="en-US" sz="2000" dirty="0">
                <a:latin typeface="Times New Roman" panose="02020603050405020304" pitchFamily="18" charset="0"/>
                <a:cs typeface="Times New Roman" panose="02020603050405020304" pitchFamily="18" charset="0"/>
              </a:rPr>
              <a:t>Your surroundings</a:t>
            </a:r>
          </a:p>
          <a:p>
            <a:pPr eaLnBrk="1" hangingPunct="1">
              <a:defRPr/>
            </a:pPr>
            <a:endParaRPr lang="en-US" altLang="en-US" sz="2800" dirty="0">
              <a:latin typeface="Times New Roman" panose="02020603050405020304" pitchFamily="18" charset="0"/>
              <a:cs typeface="Times New Roman" panose="02020603050405020304" pitchFamily="18" charset="0"/>
            </a:endParaRPr>
          </a:p>
          <a:p>
            <a:pPr marL="0" indent="0" eaLnBrk="1" hangingPunct="1">
              <a:buNone/>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4</a:t>
            </a:fld>
            <a:endParaRPr lang="en-US" altLang="en-US" dirty="0"/>
          </a:p>
        </p:txBody>
      </p:sp>
      <p:sp>
        <p:nvSpPr>
          <p:cNvPr id="12290" name="Title 1"/>
          <p:cNvSpPr>
            <a:spLocks noGrp="1"/>
          </p:cNvSpPr>
          <p:nvPr>
            <p:ph type="title"/>
          </p:nvPr>
        </p:nvSpPr>
        <p:spPr>
          <a:xfrm>
            <a:off x="1712" y="228600"/>
            <a:ext cx="8229600" cy="1065213"/>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INTERVIEW PREPARATION </a:t>
            </a:r>
          </a:p>
        </p:txBody>
      </p:sp>
      <p:pic>
        <p:nvPicPr>
          <p:cNvPr id="4" name="Picture 3" descr="A person yelling at a computer&#10;&#10;Description automatically generated">
            <a:extLst>
              <a:ext uri="{FF2B5EF4-FFF2-40B4-BE49-F238E27FC236}">
                <a16:creationId xmlns:a16="http://schemas.microsoft.com/office/drawing/2014/main" id="{9AA83064-4AFD-E1E1-BE05-351CB1E72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93813"/>
            <a:ext cx="5974080" cy="3982720"/>
          </a:xfrm>
          <a:prstGeom prst="rect">
            <a:avLst/>
          </a:prstGeom>
        </p:spPr>
      </p:pic>
    </p:spTree>
    <p:extLst>
      <p:ext uri="{BB962C8B-B14F-4D97-AF65-F5344CB8AC3E}">
        <p14:creationId xmlns:p14="http://schemas.microsoft.com/office/powerpoint/2010/main" val="35151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Check the office to not have claims or records sitting out</a:t>
            </a:r>
            <a:endParaRPr lang="en-US" altLang="en-US" sz="24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That last veteran you assisted…is that info still on the screen or desk?</a:t>
            </a:r>
          </a:p>
          <a:p>
            <a:r>
              <a:rPr lang="en-US" altLang="en-US" sz="2800" dirty="0">
                <a:latin typeface="Times New Roman" panose="02020603050405020304" pitchFamily="18" charset="0"/>
                <a:cs typeface="Times New Roman" panose="02020603050405020304" pitchFamily="18" charset="0"/>
              </a:rPr>
              <a:t>Close door?</a:t>
            </a:r>
          </a:p>
          <a:p>
            <a:r>
              <a:rPr lang="en-US" altLang="en-US" sz="2800" dirty="0">
                <a:latin typeface="Times New Roman" panose="02020603050405020304" pitchFamily="18" charset="0"/>
                <a:cs typeface="Times New Roman" panose="02020603050405020304" pitchFamily="18" charset="0"/>
              </a:rPr>
              <a:t>Open door?</a:t>
            </a:r>
          </a:p>
          <a:p>
            <a:pPr marL="0" indent="0">
              <a:buNone/>
            </a:pP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5</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PII cont.</a:t>
            </a:r>
          </a:p>
        </p:txBody>
      </p:sp>
      <p:pic>
        <p:nvPicPr>
          <p:cNvPr id="9" name="Picture 8" descr="A group of people in an office&#10;&#10;Description automatically generated">
            <a:extLst>
              <a:ext uri="{FF2B5EF4-FFF2-40B4-BE49-F238E27FC236}">
                <a16:creationId xmlns:a16="http://schemas.microsoft.com/office/drawing/2014/main" id="{FAF09660-AA1D-9B5D-D917-300A6201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57" y="2683298"/>
            <a:ext cx="6096086" cy="4064057"/>
          </a:xfrm>
          <a:prstGeom prst="rect">
            <a:avLst/>
          </a:prstGeom>
        </p:spPr>
      </p:pic>
    </p:spTree>
    <p:extLst>
      <p:ext uri="{BB962C8B-B14F-4D97-AF65-F5344CB8AC3E}">
        <p14:creationId xmlns:p14="http://schemas.microsoft.com/office/powerpoint/2010/main" val="179742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772749" y="1232263"/>
            <a:ext cx="10178277" cy="2316946"/>
          </a:xfrm>
        </p:spPr>
        <p:txBody>
          <a:bodyPr rtlCol="0">
            <a:noAutofit/>
          </a:bodyPr>
          <a:lstStyle/>
          <a:p>
            <a:pPr>
              <a:defRPr/>
            </a:pPr>
            <a:r>
              <a:rPr lang="en-US" altLang="en-US" sz="2800" dirty="0">
                <a:latin typeface="Times New Roman" panose="02020603050405020304" pitchFamily="18" charset="0"/>
                <a:cs typeface="Times New Roman" panose="02020603050405020304" pitchFamily="18" charset="0"/>
              </a:rPr>
              <a:t>Get the basic info into TVB/claims management system</a:t>
            </a:r>
          </a:p>
          <a:p>
            <a:pPr lvl="1">
              <a:defRPr/>
            </a:pPr>
            <a:r>
              <a:rPr lang="en-US" altLang="en-US" dirty="0">
                <a:latin typeface="Times New Roman" panose="02020603050405020304" pitchFamily="18" charset="0"/>
                <a:cs typeface="Times New Roman" panose="02020603050405020304" pitchFamily="18" charset="0"/>
              </a:rPr>
              <a:t>It will help populate forms</a:t>
            </a:r>
          </a:p>
          <a:p>
            <a:pPr lvl="1">
              <a:defRPr/>
            </a:pPr>
            <a:r>
              <a:rPr lang="en-US" altLang="en-US" dirty="0">
                <a:highlight>
                  <a:srgbClr val="FFFF00"/>
                </a:highlight>
                <a:latin typeface="Times New Roman" panose="02020603050405020304" pitchFamily="18" charset="0"/>
                <a:cs typeface="Times New Roman" panose="02020603050405020304" pitchFamily="18" charset="0"/>
              </a:rPr>
              <a:t>Don’t forget the communications section</a:t>
            </a:r>
            <a:r>
              <a:rPr lang="en-US" altLang="en-US" dirty="0">
                <a:latin typeface="Times New Roman" panose="02020603050405020304" pitchFamily="18" charset="0"/>
                <a:cs typeface="Times New Roman" panose="02020603050405020304" pitchFamily="18" charset="0"/>
              </a:rPr>
              <a:t>.</a:t>
            </a:r>
          </a:p>
          <a:p>
            <a:pPr lvl="2">
              <a:defRPr/>
            </a:pPr>
            <a:r>
              <a:rPr lang="en-US" altLang="en-US" sz="2800" dirty="0">
                <a:latin typeface="Times New Roman" panose="02020603050405020304" pitchFamily="18" charset="0"/>
                <a:cs typeface="Times New Roman" panose="02020603050405020304" pitchFamily="18" charset="0"/>
              </a:rPr>
              <a:t>This assists other service officers</a:t>
            </a:r>
          </a:p>
          <a:p>
            <a:pPr lvl="1">
              <a:defRPr/>
            </a:pPr>
            <a:endParaRPr lang="en-US" altLang="en-US" sz="3600" dirty="0">
              <a:latin typeface="Times New Roman" panose="02020603050405020304" pitchFamily="18" charset="0"/>
              <a:cs typeface="Times New Roman" panose="02020603050405020304" pitchFamily="18" charset="0"/>
            </a:endParaRPr>
          </a:p>
          <a:p>
            <a:pPr>
              <a:defRPr/>
            </a:pPr>
            <a:endParaRPr lang="en-US" altLang="en-US" sz="4000" dirty="0">
              <a:latin typeface="Times New Roman" panose="02020603050405020304" pitchFamily="18" charset="0"/>
              <a:cs typeface="Times New Roman" panose="02020603050405020304" pitchFamily="18" charset="0"/>
            </a:endParaRPr>
          </a:p>
          <a:p>
            <a:pPr lvl="1">
              <a:defRPr/>
            </a:pPr>
            <a:endParaRPr lang="en-US" altLang="en-US" sz="3600" dirty="0">
              <a:latin typeface="Times New Roman" panose="02020603050405020304" pitchFamily="18" charset="0"/>
              <a:cs typeface="Times New Roman" panose="02020603050405020304" pitchFamily="18" charset="0"/>
            </a:endParaRPr>
          </a:p>
          <a:p>
            <a:pPr marL="0" indent="0">
              <a:buNone/>
              <a:defRPr/>
            </a:pPr>
            <a:endParaRPr lang="en-US" altLang="en-US" sz="4000" dirty="0">
              <a:latin typeface="Times New Roman" panose="02020603050405020304" pitchFamily="18" charset="0"/>
              <a:cs typeface="Times New Roman" panose="02020603050405020304" pitchFamily="18" charset="0"/>
            </a:endParaRPr>
          </a:p>
          <a:p>
            <a:pPr marL="0" indent="0">
              <a:buNone/>
              <a:defRPr/>
            </a:pPr>
            <a:endParaRPr lang="en-US" altLang="en-US" sz="4000"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6</a:t>
            </a:fld>
            <a:endParaRPr lang="en-US" altLang="en-US" dirty="0"/>
          </a:p>
        </p:txBody>
      </p:sp>
      <p:sp>
        <p:nvSpPr>
          <p:cNvPr id="7" name="Title 1"/>
          <p:cNvSpPr>
            <a:spLocks noGrp="1"/>
          </p:cNvSpPr>
          <p:nvPr>
            <p:ph type="title"/>
          </p:nvPr>
        </p:nvSpPr>
        <p:spPr>
          <a:xfrm>
            <a:off x="0" y="328023"/>
            <a:ext cx="8229600" cy="1065213"/>
          </a:xfrm>
        </p:spPr>
        <p:txBody>
          <a:bodyPr/>
          <a:lstStyle/>
          <a:p>
            <a:pPr eaLnBrk="1" hangingPunct="1"/>
            <a:r>
              <a:rPr lang="en-US" altLang="en-US" sz="2700" dirty="0">
                <a:latin typeface="Times New Roman" panose="02020603050405020304" pitchFamily="18" charset="0"/>
                <a:cs typeface="Times New Roman" panose="02020603050405020304" pitchFamily="18" charset="0"/>
              </a:rPr>
              <a:t>TVB/Claims Management System</a:t>
            </a:r>
          </a:p>
        </p:txBody>
      </p:sp>
      <p:pic>
        <p:nvPicPr>
          <p:cNvPr id="3" name="Picture 2" descr="A close-up of a page&#10;&#10;Description automatically generated">
            <a:extLst>
              <a:ext uri="{FF2B5EF4-FFF2-40B4-BE49-F238E27FC236}">
                <a16:creationId xmlns:a16="http://schemas.microsoft.com/office/drawing/2014/main" id="{88FE70DC-42BE-1892-78CB-389CDA975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86" y="3357709"/>
            <a:ext cx="11298227" cy="3172268"/>
          </a:xfrm>
          <a:prstGeom prst="rect">
            <a:avLst/>
          </a:prstGeom>
          <a:ln w="15875">
            <a:solidFill>
              <a:schemeClr val="tx1"/>
            </a:solidFill>
          </a:ln>
        </p:spPr>
      </p:pic>
    </p:spTree>
    <p:extLst>
      <p:ext uri="{BB962C8B-B14F-4D97-AF65-F5344CB8AC3E}">
        <p14:creationId xmlns:p14="http://schemas.microsoft.com/office/powerpoint/2010/main" val="260479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Dress properly</a:t>
            </a:r>
            <a:endParaRPr lang="en-US" altLang="en-US" sz="1800" dirty="0">
              <a:latin typeface="Times New Roman" panose="02020603050405020304" pitchFamily="18" charset="0"/>
              <a:cs typeface="Times New Roman" panose="02020603050405020304" pitchFamily="18" charset="0"/>
            </a:endParaRPr>
          </a:p>
          <a:p>
            <a:pPr marL="0" indent="0">
              <a:buNone/>
            </a:pPr>
            <a:r>
              <a:rPr lang="en-US" altLang="en-US" sz="1800" dirty="0">
                <a:latin typeface="Times New Roman" panose="02020603050405020304" pitchFamily="18" charset="0"/>
                <a:cs typeface="Times New Roman" panose="02020603050405020304" pitchFamily="18" charset="0"/>
              </a:rPr>
              <a:t>	- </a:t>
            </a:r>
            <a:r>
              <a:rPr lang="en-US" altLang="en-US" sz="2800" dirty="0">
                <a:latin typeface="Times New Roman" panose="02020603050405020304" pitchFamily="18" charset="0"/>
                <a:cs typeface="Times New Roman" panose="02020603050405020304" pitchFamily="18" charset="0"/>
              </a:rPr>
              <a:t>What is the VFW office dress code?  </a:t>
            </a:r>
          </a:p>
          <a:p>
            <a:pPr marL="0" indent="0">
              <a:buNone/>
            </a:pPr>
            <a:r>
              <a:rPr lang="en-US" altLang="en-US" sz="2800" dirty="0">
                <a:latin typeface="Times New Roman" panose="02020603050405020304" pitchFamily="18" charset="0"/>
                <a:cs typeface="Times New Roman" panose="02020603050405020304" pitchFamily="18" charset="0"/>
              </a:rPr>
              <a:t>	- Shirt? Dress slacks/pants?</a:t>
            </a:r>
          </a:p>
          <a:p>
            <a:pPr marL="0" indent="0">
              <a:buNone/>
            </a:pPr>
            <a:r>
              <a:rPr lang="en-US" altLang="en-US" sz="2800" dirty="0">
                <a:latin typeface="Times New Roman" panose="02020603050405020304" pitchFamily="18" charset="0"/>
                <a:cs typeface="Times New Roman" panose="02020603050405020304" pitchFamily="18" charset="0"/>
              </a:rPr>
              <a:t>		- Wrinkles?</a:t>
            </a:r>
          </a:p>
          <a:p>
            <a:pPr marL="0" indent="0">
              <a:buNone/>
            </a:pPr>
            <a:r>
              <a:rPr lang="en-US" altLang="en-US" sz="2800" dirty="0">
                <a:latin typeface="Times New Roman" panose="02020603050405020304" pitchFamily="18" charset="0"/>
                <a:cs typeface="Times New Roman" panose="02020603050405020304" pitchFamily="18" charset="0"/>
              </a:rPr>
              <a:t>		- Collared/VFW Shirt?</a:t>
            </a:r>
          </a:p>
          <a:p>
            <a:pPr marL="0" indent="0">
              <a:buNone/>
            </a:pPr>
            <a:r>
              <a:rPr lang="en-US" altLang="en-US" sz="2800" dirty="0">
                <a:latin typeface="Times New Roman" panose="02020603050405020304" pitchFamily="18" charset="0"/>
                <a:cs typeface="Times New Roman" panose="02020603050405020304" pitchFamily="18" charset="0"/>
              </a:rPr>
              <a:t>		- Does it pass the smell fresh test?</a:t>
            </a: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7</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Your Attire</a:t>
            </a:r>
          </a:p>
        </p:txBody>
      </p:sp>
      <p:pic>
        <p:nvPicPr>
          <p:cNvPr id="5" name="Picture 4" descr="A person holding his shirt&#10;&#10;Description automatically generated">
            <a:extLst>
              <a:ext uri="{FF2B5EF4-FFF2-40B4-BE49-F238E27FC236}">
                <a16:creationId xmlns:a16="http://schemas.microsoft.com/office/drawing/2014/main" id="{8987AB29-1E21-BBF7-4151-A07A91DDC625}"/>
              </a:ext>
            </a:extLst>
          </p:cNvPr>
          <p:cNvPicPr>
            <a:picLocks noChangeAspect="1"/>
          </p:cNvPicPr>
          <p:nvPr/>
        </p:nvPicPr>
        <p:blipFill>
          <a:blip r:embed="rId3"/>
          <a:stretch>
            <a:fillRect/>
          </a:stretch>
        </p:blipFill>
        <p:spPr>
          <a:xfrm>
            <a:off x="3581401" y="4778674"/>
            <a:ext cx="3010384" cy="2006734"/>
          </a:xfrm>
          <a:prstGeom prst="rect">
            <a:avLst/>
          </a:prstGeom>
        </p:spPr>
      </p:pic>
      <p:pic>
        <p:nvPicPr>
          <p:cNvPr id="7" name="Picture 6" descr="A person holding a bottle of champagne&#10;&#10;Description automatically generated">
            <a:extLst>
              <a:ext uri="{FF2B5EF4-FFF2-40B4-BE49-F238E27FC236}">
                <a16:creationId xmlns:a16="http://schemas.microsoft.com/office/drawing/2014/main" id="{D9320B5D-ED0D-9657-6609-D8B1170C61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1219200"/>
            <a:ext cx="3759484" cy="563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800100" y="1394897"/>
            <a:ext cx="10591800" cy="4882058"/>
          </a:xfrm>
        </p:spPr>
        <p:txBody>
          <a:bodyPr/>
          <a:lstStyle/>
          <a:p>
            <a:r>
              <a:rPr lang="en-US" altLang="en-US" sz="2800" dirty="0">
                <a:latin typeface="Times New Roman" panose="02020603050405020304" pitchFamily="18" charset="0"/>
                <a:cs typeface="Times New Roman" panose="02020603050405020304" pitchFamily="18" charset="0"/>
              </a:rPr>
              <a:t>Prepare for success</a:t>
            </a:r>
          </a:p>
          <a:p>
            <a:pPr lvl="1"/>
            <a:r>
              <a:rPr lang="en-US" altLang="en-US" sz="2400" dirty="0">
                <a:latin typeface="Times New Roman" panose="02020603050405020304" pitchFamily="18" charset="0"/>
                <a:cs typeface="Times New Roman" panose="02020603050405020304" pitchFamily="18" charset="0"/>
              </a:rPr>
              <a:t>Did you email them your checklist with attachments</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lvl="1" indent="0">
              <a:buNone/>
            </a:pPr>
            <a:r>
              <a:rPr lang="en-US" altLang="en-US" sz="2400" dirty="0">
                <a:solidFill>
                  <a:prstClr val="black"/>
                </a:solidFill>
                <a:latin typeface="Times New Roman" panose="02020603050405020304" pitchFamily="18" charset="0"/>
                <a:cs typeface="Times New Roman" panose="02020603050405020304" pitchFamily="18" charset="0"/>
              </a:rPr>
              <a:t>   -DD Form 2870, comprehensive report: mental health will be included</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lvl="1"/>
            <a:r>
              <a:rPr lang="en-US" altLang="en-US" sz="2400" dirty="0">
                <a:solidFill>
                  <a:prstClr val="black"/>
                </a:solidFill>
                <a:latin typeface="Times New Roman" panose="02020603050405020304" pitchFamily="18" charset="0"/>
                <a:cs typeface="Times New Roman" panose="02020603050405020304" pitchFamily="18" charset="0"/>
              </a:rPr>
              <a:t>Did they email you the required documents?</a:t>
            </a:r>
          </a:p>
          <a:p>
            <a:pPr marL="457200" lvl="1" indent="0">
              <a:buNone/>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-medical records (active-duty/private)</a:t>
            </a:r>
          </a:p>
          <a:p>
            <a:pPr marL="457200" lvl="1" indent="0">
              <a:buNone/>
            </a:pPr>
            <a:r>
              <a:rPr lang="en-US" altLang="en-US" sz="2400" dirty="0">
                <a:solidFill>
                  <a:prstClr val="black"/>
                </a:solidFill>
                <a:latin typeface="Times New Roman" panose="02020603050405020304" pitchFamily="18" charset="0"/>
                <a:cs typeface="Times New Roman" panose="02020603050405020304" pitchFamily="18" charset="0"/>
              </a:rPr>
              <a:t>   -SHA Separation Health Assessment</a:t>
            </a:r>
          </a:p>
          <a:p>
            <a:pPr marL="457200" lvl="1" indent="0">
              <a:buNone/>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-enlistment exam</a:t>
            </a:r>
          </a:p>
          <a:p>
            <a:pPr marL="457200" lvl="1" indent="0">
              <a:buNone/>
            </a:pPr>
            <a:r>
              <a:rPr lang="en-US" altLang="en-US" sz="2400" dirty="0">
                <a:solidFill>
                  <a:prstClr val="black"/>
                </a:solidFill>
                <a:latin typeface="Times New Roman" panose="02020603050405020304" pitchFamily="18" charset="0"/>
                <a:cs typeface="Times New Roman" panose="02020603050405020304" pitchFamily="18" charset="0"/>
              </a:rPr>
              <a:t>   -dependents information (verbal or emailed)</a:t>
            </a:r>
          </a:p>
          <a:p>
            <a:pPr marL="457200" lvl="1" indent="0">
              <a:buNone/>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-VFW Consent Form</a:t>
            </a:r>
          </a:p>
          <a:p>
            <a:pPr lvl="1"/>
            <a:r>
              <a:rPr lang="en-US" altLang="en-US" sz="2400" dirty="0">
                <a:solidFill>
                  <a:prstClr val="black"/>
                </a:solidFill>
                <a:latin typeface="Times New Roman" panose="02020603050405020304" pitchFamily="18" charset="0"/>
                <a:cs typeface="Times New Roman" panose="02020603050405020304" pitchFamily="18" charset="0"/>
              </a:rPr>
              <a:t>PDFs required</a:t>
            </a:r>
            <a:endParaRPr lang="en-US" altLang="en-US" sz="2800" dirty="0">
              <a:latin typeface="Times New Roman" panose="02020603050405020304" pitchFamily="18" charset="0"/>
              <a:cs typeface="Times New Roman" panose="02020603050405020304" pitchFamily="18" charset="0"/>
            </a:endParaRPr>
          </a:p>
          <a:p>
            <a:pPr marL="457200" lvl="1" indent="0">
              <a:buNone/>
            </a:pPr>
            <a:endParaRPr lang="en-US" altLang="en-US" sz="24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8</a:t>
            </a:fld>
            <a:endParaRPr lang="en-US" altLang="en-US" dirty="0"/>
          </a:p>
        </p:txBody>
      </p:sp>
      <p:sp>
        <p:nvSpPr>
          <p:cNvPr id="10242" name="Title 1"/>
          <p:cNvSpPr>
            <a:spLocks noGrp="1"/>
          </p:cNvSpPr>
          <p:nvPr>
            <p:ph type="title"/>
          </p:nvPr>
        </p:nvSpPr>
        <p:spPr>
          <a:xfrm>
            <a:off x="34247" y="381000"/>
            <a:ext cx="3886200" cy="1038726"/>
          </a:xfrm>
        </p:spPr>
        <p:txBody>
          <a:bodyPr>
            <a:noAutofit/>
          </a:bodyPr>
          <a:lstStyle/>
          <a:p>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PREPARATION </a:t>
            </a:r>
            <a:br>
              <a:rPr lang="en-US" altLang="en-US" sz="2700" dirty="0">
                <a:latin typeface="Times New Roman" panose="02020603050405020304" pitchFamily="18" charset="0"/>
                <a:cs typeface="Times New Roman" panose="02020603050405020304" pitchFamily="18" charset="0"/>
              </a:rPr>
            </a:br>
            <a:endParaRPr lang="en-US" alt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59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838200" y="1393236"/>
            <a:ext cx="10515600" cy="1197564"/>
          </a:xfrm>
        </p:spPr>
        <p:txBody>
          <a:bodyPr/>
          <a:lstStyle/>
          <a:p>
            <a:pPr>
              <a:buFontTx/>
              <a:buChar char="-"/>
              <a:defRPr/>
            </a:pPr>
            <a:r>
              <a:rPr lang="en-US" altLang="en-US" sz="2800" dirty="0">
                <a:latin typeface="Times New Roman" panose="02020603050405020304" pitchFamily="18" charset="0"/>
                <a:cs typeface="Times New Roman" panose="02020603050405020304" pitchFamily="18" charset="0"/>
              </a:rPr>
              <a:t>Explain the BDD/FDC process </a:t>
            </a:r>
          </a:p>
          <a:p>
            <a:pPr>
              <a:buFontTx/>
              <a:buChar char="-"/>
              <a:defRPr/>
            </a:pPr>
            <a:r>
              <a:rPr lang="en-US" altLang="en-US" sz="2800" dirty="0">
                <a:latin typeface="Times New Roman" panose="02020603050405020304" pitchFamily="18" charset="0"/>
                <a:cs typeface="Times New Roman" panose="02020603050405020304" pitchFamily="18" charset="0"/>
              </a:rPr>
              <a:t>Interviews help manage expectations for the veteran</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9</a:t>
            </a:fld>
            <a:endParaRPr lang="en-US" altLang="en-US" dirty="0"/>
          </a:p>
        </p:txBody>
      </p:sp>
      <p:sp>
        <p:nvSpPr>
          <p:cNvPr id="8194" name="Title 1"/>
          <p:cNvSpPr>
            <a:spLocks noGrp="1"/>
          </p:cNvSpPr>
          <p:nvPr>
            <p:ph type="title"/>
          </p:nvPr>
        </p:nvSpPr>
        <p:spPr>
          <a:xfrm>
            <a:off x="0" y="513342"/>
            <a:ext cx="8229600" cy="731838"/>
          </a:xfrm>
        </p:spPr>
        <p:txBody>
          <a:bodyPr/>
          <a:lstStyle/>
          <a:p>
            <a:pPr eaLnBrk="1" hangingPunct="1"/>
            <a:r>
              <a:rPr lang="en-US" altLang="en-US" sz="2700" dirty="0">
                <a:latin typeface="Times New Roman" panose="02020603050405020304" pitchFamily="18" charset="0"/>
                <a:cs typeface="Times New Roman" panose="02020603050405020304" pitchFamily="18" charset="0"/>
              </a:rPr>
              <a:t>PURPOSE </a:t>
            </a:r>
          </a:p>
        </p:txBody>
      </p:sp>
      <p:pic>
        <p:nvPicPr>
          <p:cNvPr id="4" name="Picture 3" descr="A person sitting at a desk with his feet up&#10;&#10;Description automatically generated">
            <a:extLst>
              <a:ext uri="{FF2B5EF4-FFF2-40B4-BE49-F238E27FC236}">
                <a16:creationId xmlns:a16="http://schemas.microsoft.com/office/drawing/2014/main" id="{5299B6D5-8493-439E-3CF4-4EA543865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738856"/>
            <a:ext cx="5654040" cy="3769360"/>
          </a:xfrm>
          <a:prstGeom prst="rect">
            <a:avLst/>
          </a:prstGeom>
        </p:spPr>
      </p:pic>
      <p:sp>
        <p:nvSpPr>
          <p:cNvPr id="2" name="TextBox 1">
            <a:extLst>
              <a:ext uri="{FF2B5EF4-FFF2-40B4-BE49-F238E27FC236}">
                <a16:creationId xmlns:a16="http://schemas.microsoft.com/office/drawing/2014/main" id="{64B31C0E-6E49-C2DC-F8B3-EEC8FB1F8243}"/>
              </a:ext>
            </a:extLst>
          </p:cNvPr>
          <p:cNvSpPr txBox="1"/>
          <p:nvPr/>
        </p:nvSpPr>
        <p:spPr>
          <a:xfrm>
            <a:off x="9144000" y="3276600"/>
            <a:ext cx="2743200" cy="646331"/>
          </a:xfrm>
          <a:prstGeom prst="rect">
            <a:avLst/>
          </a:prstGeom>
          <a:noFill/>
        </p:spPr>
        <p:txBody>
          <a:bodyPr wrap="square" rtlCol="0">
            <a:spAutoFit/>
          </a:bodyPr>
          <a:lstStyle/>
          <a:p>
            <a:r>
              <a:rPr lang="en-US" dirty="0"/>
              <a:t>“Whassup?.  </a:t>
            </a:r>
            <a:r>
              <a:rPr lang="en-US" dirty="0" err="1"/>
              <a:t>What’cha</a:t>
            </a:r>
            <a:r>
              <a:rPr lang="en-US" dirty="0"/>
              <a:t> need?”</a:t>
            </a:r>
          </a:p>
        </p:txBody>
      </p:sp>
    </p:spTree>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7670</TotalTime>
  <Words>2549</Words>
  <Application>Microsoft Office PowerPoint</Application>
  <PresentationFormat>Widescreen</PresentationFormat>
  <Paragraphs>361</Paragraphs>
  <Slides>25</Slides>
  <Notes>24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Times New Roman</vt:lpstr>
      <vt:lpstr>NEW LOGO</vt:lpstr>
      <vt:lpstr>Custom Design</vt:lpstr>
      <vt:lpstr>1_Custom Design</vt:lpstr>
      <vt:lpstr> The Power of the Interview: A Practical Approach   </vt:lpstr>
      <vt:lpstr> OBJECTIVE</vt:lpstr>
      <vt:lpstr> INTRO</vt:lpstr>
      <vt:lpstr> INTERVIEW PREPARATION </vt:lpstr>
      <vt:lpstr>ENVIRONMENT – PII cont.</vt:lpstr>
      <vt:lpstr>TVB/Claims Management System</vt:lpstr>
      <vt:lpstr>ENVIRONMENT – Your Attire</vt:lpstr>
      <vt:lpstr> PREPARATION  </vt:lpstr>
      <vt:lpstr>PURPOSE </vt:lpstr>
      <vt:lpstr> BDD INTERVIEW</vt:lpstr>
      <vt:lpstr>LIMIT DISRUPTIONS – Privacy</vt:lpstr>
      <vt:lpstr> INTRODUCTIONS</vt:lpstr>
      <vt:lpstr>SET THE TONE</vt:lpstr>
      <vt:lpstr> MAKE SURE YOU ARE UNDERSTOOD</vt:lpstr>
      <vt:lpstr>VFW Representation</vt:lpstr>
      <vt:lpstr> ACTIVE LISTENING – This is difficult</vt:lpstr>
      <vt:lpstr>The question type can influence the level of detail received  </vt:lpstr>
      <vt:lpstr> IDENTIFY POTENTIAL ELIGIBILITY TO BENEFITS </vt:lpstr>
      <vt:lpstr> COMMUNICATING  WITH THIRD PARTIES</vt:lpstr>
      <vt:lpstr>STRONG EMOTIONS:  ALWAYS REMAIN PROFESSIONAL</vt:lpstr>
      <vt:lpstr>ENDING THE INTERVIEW  AND FOLLOWING UP</vt:lpstr>
      <vt:lpstr>Transition Assistance Program Participation</vt:lpstr>
      <vt:lpstr>Transition Assistance Program Participation</vt:lpstr>
      <vt:lpstr>TAP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AN INTERVIEW</dc:title>
  <dc:creator>Christopher Macinkowicz</dc:creator>
  <cp:lastModifiedBy>Mark W. Barrett</cp:lastModifiedBy>
  <cp:revision>267</cp:revision>
  <cp:lastPrinted>2022-08-31T15:18:19Z</cp:lastPrinted>
  <dcterms:created xsi:type="dcterms:W3CDTF">2015-02-03T16:26:05Z</dcterms:created>
  <dcterms:modified xsi:type="dcterms:W3CDTF">2024-10-15T12:24:25Z</dcterms:modified>
</cp:coreProperties>
</file>