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8" r:id="rId2"/>
  </p:sldMasterIdLst>
  <p:notesMasterIdLst>
    <p:notesMasterId r:id="rId30"/>
  </p:notesMasterIdLst>
  <p:sldIdLst>
    <p:sldId id="256" r:id="rId3"/>
    <p:sldId id="275" r:id="rId4"/>
    <p:sldId id="344" r:id="rId5"/>
    <p:sldId id="345" r:id="rId6"/>
    <p:sldId id="277" r:id="rId7"/>
    <p:sldId id="325" r:id="rId8"/>
    <p:sldId id="324" r:id="rId9"/>
    <p:sldId id="327" r:id="rId10"/>
    <p:sldId id="326" r:id="rId11"/>
    <p:sldId id="328" r:id="rId12"/>
    <p:sldId id="329" r:id="rId13"/>
    <p:sldId id="330" r:id="rId14"/>
    <p:sldId id="331" r:id="rId15"/>
    <p:sldId id="332" r:id="rId16"/>
    <p:sldId id="334" r:id="rId17"/>
    <p:sldId id="346" r:id="rId18"/>
    <p:sldId id="335" r:id="rId19"/>
    <p:sldId id="307" r:id="rId20"/>
    <p:sldId id="347" r:id="rId21"/>
    <p:sldId id="336" r:id="rId22"/>
    <p:sldId id="348" r:id="rId23"/>
    <p:sldId id="349" r:id="rId24"/>
    <p:sldId id="350" r:id="rId25"/>
    <p:sldId id="342" r:id="rId26"/>
    <p:sldId id="340" r:id="rId27"/>
    <p:sldId id="341" r:id="rId28"/>
    <p:sldId id="34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rgas, Gerardo, VSOSDGO," initials="VGV" lastIdx="1" clrIdx="0">
    <p:extLst>
      <p:ext uri="{19B8F6BF-5375-455C-9EA6-DF929625EA0E}">
        <p15:presenceInfo xmlns:p15="http://schemas.microsoft.com/office/powerpoint/2012/main" userId="S::gerardo.vargas@va.gov::dba12f12-6e92-4fcc-95a7-e0a420d900f9" providerId="AD"/>
      </p:ext>
    </p:extLst>
  </p:cmAuthor>
  <p:cmAuthor id="2" name="Gerardo Vargas" initials="GV" lastIdx="1" clrIdx="1">
    <p:extLst>
      <p:ext uri="{19B8F6BF-5375-455C-9EA6-DF929625EA0E}">
        <p15:presenceInfo xmlns:p15="http://schemas.microsoft.com/office/powerpoint/2012/main" userId="S::GVargas@vfw.org::f05e7955-494d-451f-be94-925b5afaf0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A79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57" autoAdjust="0"/>
    <p:restoredTop sz="63372" autoAdjust="0"/>
  </p:normalViewPr>
  <p:slideViewPr>
    <p:cSldViewPr snapToGrid="0">
      <p:cViewPr varScale="1">
        <p:scale>
          <a:sx n="71" d="100"/>
          <a:sy n="71" d="100"/>
        </p:scale>
        <p:origin x="18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B3563-B21F-4472-A953-CA98BFE318F2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36D78-C19F-4765-8B7F-2FE8BFF07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10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36D78-C19F-4765-8B7F-2FE8BFF07D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37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36D78-C19F-4765-8B7F-2FE8BFF07D6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65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36D78-C19F-4765-8B7F-2FE8BFF07D6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6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36D78-C19F-4765-8B7F-2FE8BFF07D6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90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36D78-C19F-4765-8B7F-2FE8BFF07D6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01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36D78-C19F-4765-8B7F-2FE8BFF07D6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73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36D78-C19F-4765-8B7F-2FE8BFF07D6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48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36D78-C19F-4765-8B7F-2FE8BFF07D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60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36D78-C19F-4765-8B7F-2FE8BFF07D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07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36D78-C19F-4765-8B7F-2FE8BFF07D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37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36D78-C19F-4765-8B7F-2FE8BFF07D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90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36D78-C19F-4765-8B7F-2FE8BFF07D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79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36D78-C19F-4765-8B7F-2FE8BFF07D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07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36D78-C19F-4765-8B7F-2FE8BFF07D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94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36D78-C19F-4765-8B7F-2FE8BFF07D6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88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236"/>
            <a:ext cx="10515600" cy="488205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006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7184-758F-46C6-829C-9131FC8CEBD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292F-3757-4C2B-86FE-6502323F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5729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7184-758F-46C6-829C-9131FC8CEBD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292F-3757-4C2B-86FE-6502323F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0962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7184-758F-46C6-829C-9131FC8CEBD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292F-3757-4C2B-86FE-6502323F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8715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7184-758F-46C6-829C-9131FC8CEBD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292F-3757-4C2B-86FE-6502323F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4749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7184-758F-46C6-829C-9131FC8CEBD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292F-3757-4C2B-86FE-6502323F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9101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7184-758F-46C6-829C-9131FC8CEBD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292F-3757-4C2B-86FE-6502323F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8239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7184-758F-46C6-829C-9131FC8CEBD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292F-3757-4C2B-86FE-6502323F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2022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803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8073"/>
            <a:ext cx="5156200" cy="480825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8073"/>
            <a:ext cx="5156200" cy="47903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4664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12801" y="1524000"/>
            <a:ext cx="10540999" cy="4724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68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860613" y="1515035"/>
            <a:ext cx="10493188" cy="46619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568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9217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7184-758F-46C6-829C-9131FC8CEBD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292F-3757-4C2B-86FE-6502323F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3871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7184-758F-46C6-829C-9131FC8CEBD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25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7184-758F-46C6-829C-9131FC8CEBD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292F-3757-4C2B-86FE-6502323F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3773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7184-758F-46C6-829C-9131FC8CEBD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292F-3757-4C2B-86FE-6502323F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6984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4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80" r:id="rId3"/>
    <p:sldLayoutId id="2147483681" r:id="rId4"/>
    <p:sldLayoutId id="214748367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57184-758F-46C6-829C-9131FC8CEBD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/>
          <a:stretch/>
        </p:blipFill>
        <p:spPr>
          <a:xfrm>
            <a:off x="1" y="0"/>
            <a:ext cx="514548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35" y="623549"/>
            <a:ext cx="4659333" cy="12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69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5072" y="2274838"/>
            <a:ext cx="67872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TVB Data Entry</a:t>
            </a:r>
          </a:p>
          <a:p>
            <a:pPr algn="ctr"/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10/18/2024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E8AFB6-96DF-4F8C-A316-A68E35432B14}"/>
              </a:ext>
            </a:extLst>
          </p:cNvPr>
          <p:cNvSpPr txBox="1"/>
          <p:nvPr/>
        </p:nvSpPr>
        <p:spPr>
          <a:xfrm>
            <a:off x="5479567" y="4875863"/>
            <a:ext cx="60827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Mark Barrett </a:t>
            </a:r>
          </a:p>
          <a:p>
            <a:pPr algn="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Associate Director, Field Operations, NVS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mbarrett@vfw.org</a:t>
            </a:r>
          </a:p>
          <a:p>
            <a:pPr algn="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202-313-1726</a:t>
            </a:r>
          </a:p>
        </p:txBody>
      </p:sp>
    </p:spTree>
    <p:extLst>
      <p:ext uri="{BB962C8B-B14F-4D97-AF65-F5344CB8AC3E}">
        <p14:creationId xmlns:p14="http://schemas.microsoft.com/office/powerpoint/2010/main" val="1307898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E8B3B9-4A50-4502-B74B-751A77497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6871" y="1231276"/>
            <a:ext cx="11447929" cy="5490199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US" sz="28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5AA65-98B3-41FC-9966-B39F3D17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0599AE-F225-47F9-AB56-8ED62F84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TVB data Entry the Claim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921A06-8A77-14A1-C6EC-BD080190F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1274"/>
            <a:ext cx="12191999" cy="512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95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952443-F19B-43F6-B23C-ADDD64327D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5921" y="1332147"/>
            <a:ext cx="11420219" cy="552585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A11FF5-DFCE-4772-8FD9-22D324BF1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8686" y="6338118"/>
            <a:ext cx="2743200" cy="365125"/>
          </a:xfrm>
        </p:spPr>
        <p:txBody>
          <a:bodyPr/>
          <a:lstStyle/>
          <a:p>
            <a:fld id="{60B18D57-13A5-4968-950D-8FEF41FA4399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2B98604-FDEF-4F24-89E9-B96F1662B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71" y="285750"/>
            <a:ext cx="8457079" cy="1046399"/>
          </a:xfrm>
        </p:spPr>
        <p:txBody>
          <a:bodyPr/>
          <a:lstStyle/>
          <a:p>
            <a:r>
              <a:rPr lang="en-US" sz="3600" dirty="0">
                <a:effectLst/>
                <a:ea typeface="Calibri" panose="020F0502020204030204" pitchFamily="34" charset="0"/>
              </a:rPr>
              <a:t>TVB Claim Name</a:t>
            </a:r>
            <a:endParaRPr lang="en-US" sz="4000" dirty="0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AE26CF2B-A184-4D3B-91F4-3A9CB971D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58" y="2112789"/>
            <a:ext cx="1772562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BDD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63DB16C9-DB11-4A83-BBE4-33939D204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976" y="2125402"/>
            <a:ext cx="5478910" cy="7779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180 – 90 Days to Separation / Retirement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286B6A07-447A-4C39-A15D-D1F952D98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58" y="3232924"/>
            <a:ext cx="2332390" cy="76944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BDD Excluded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555B93A1-1DE8-4274-B412-0D4DC4445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1155" y="3318932"/>
            <a:ext cx="5475062" cy="7078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89 – 1 Day Separation / Retirement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5C2E014D-3599-4745-B890-F35A2C8EB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58" y="4525728"/>
            <a:ext cx="2100713" cy="6889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FDC 1</a:t>
            </a:r>
            <a:r>
              <a:rPr kumimoji="0" lang="en-US" altLang="en-US" sz="24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Year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46FD9CA1-2411-4573-854D-8BC0F7DE7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4936" y="4498396"/>
            <a:ext cx="5614455" cy="7779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Within First year of Separation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4632C445-69C5-4D66-963B-3FB1C5222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7DDEB570-60EC-4AB3-9122-032E6C9E7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BDD CLAIM TYPE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FECA46-CECC-4260-A89E-095C15637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7C574E39-B01F-443F-B4B8-BFE2ED4E3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FD7C855F-B2CA-495D-83B8-44AB304C6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7206" y="201593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30">
            <a:extLst>
              <a:ext uri="{FF2B5EF4-FFF2-40B4-BE49-F238E27FC236}">
                <a16:creationId xmlns:a16="http://schemas.microsoft.com/office/drawing/2014/main" id="{A78117A5-84E9-49CD-821E-1EEB5E34C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0590" y="20570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191985AC-8F27-49EB-897B-2DE83ED29BD3}"/>
              </a:ext>
            </a:extLst>
          </p:cNvPr>
          <p:cNvSpPr/>
          <p:nvPr/>
        </p:nvSpPr>
        <p:spPr>
          <a:xfrm>
            <a:off x="3527744" y="2112789"/>
            <a:ext cx="111650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FD8739A-D48B-D68C-056C-6E2708F083F2}"/>
              </a:ext>
            </a:extLst>
          </p:cNvPr>
          <p:cNvSpPr/>
          <p:nvPr/>
        </p:nvSpPr>
        <p:spPr>
          <a:xfrm>
            <a:off x="3535443" y="3242990"/>
            <a:ext cx="111650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CC53B41-A1DE-7914-29B5-5B489959154B}"/>
              </a:ext>
            </a:extLst>
          </p:cNvPr>
          <p:cNvSpPr/>
          <p:nvPr/>
        </p:nvSpPr>
        <p:spPr>
          <a:xfrm>
            <a:off x="3527743" y="4548433"/>
            <a:ext cx="111650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75B6110D-8C43-232D-93D6-D3BB65E59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58" y="5566667"/>
            <a:ext cx="2100713" cy="6889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FDC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860CBD4-C207-1A0B-8E37-8932E526CF67}"/>
              </a:ext>
            </a:extLst>
          </p:cNvPr>
          <p:cNvSpPr/>
          <p:nvPr/>
        </p:nvSpPr>
        <p:spPr>
          <a:xfrm>
            <a:off x="3535443" y="5566667"/>
            <a:ext cx="111650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2166B712-61B5-46DC-2C76-6CCEE5C4A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7373" y="5525853"/>
            <a:ext cx="5475062" cy="7078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 Service Only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065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E8B3B9-4A50-4502-B74B-751A77497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6871" y="1231276"/>
            <a:ext cx="11447929" cy="5490199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US" sz="28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5AA65-98B3-41FC-9966-B39F3D17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0599AE-F225-47F9-AB56-8ED62F84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TVB Forms &amp; Documents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4AD1E1-2876-52D8-04B9-1E48738C4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5142"/>
            <a:ext cx="12034157" cy="510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73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E8B3B9-4A50-4502-B74B-751A77497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6871" y="1231276"/>
            <a:ext cx="11447929" cy="5490199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US" sz="28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5AA65-98B3-41FC-9966-B39F3D17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0599AE-F225-47F9-AB56-8ED62F84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TVB Claim Packaging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2336E6-A9D2-7133-041B-2271BB52D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1276"/>
            <a:ext cx="12192000" cy="512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18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E8B3B9-4A50-4502-B74B-751A77497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6871" y="1231276"/>
            <a:ext cx="11447929" cy="5490199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US" sz="28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5AA65-98B3-41FC-9966-B39F3D17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0599AE-F225-47F9-AB56-8ED62F84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TVB Claim Direct Submission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0826E1-E3F9-2E7F-3AD3-45DBE4042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31274"/>
            <a:ext cx="12192000" cy="513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22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E8B3B9-4A50-4502-B74B-751A77497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6871" y="1231276"/>
            <a:ext cx="11447929" cy="5490199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US" sz="28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5AA65-98B3-41FC-9966-B39F3D17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0599AE-F225-47F9-AB56-8ED62F84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TVB Claim Quick Submission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D06AF9-1BD8-3D78-D1B3-561E70D93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0991"/>
            <a:ext cx="12192000" cy="49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46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E8B3B9-4A50-4502-B74B-751A77497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6871" y="1231276"/>
            <a:ext cx="11905129" cy="5626723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 Submission methods: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 Submit via TVB packaged claim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Requires upload of all external medical evidence into TVB before packaging claim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Once a successful ID is established, monitor the status until the claim indicates successful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Quick Submit outside of TVB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forms and external medical evidence must be retained in a file until confirmation of claim in VBMS is established.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Quick Submit generates a successful seven-digit confirmation code will be generated once all documents are transmitted into VBMS.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Regardless of the submission method, all submitted files will sit in the VBMS intake mail portal until the submitted forms and evidence are populated.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5AA65-98B3-41FC-9966-B39F3D17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0599AE-F225-47F9-AB56-8ED62F84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TVB Submissions</a:t>
            </a:r>
          </a:p>
        </p:txBody>
      </p:sp>
    </p:spTree>
    <p:extLst>
      <p:ext uri="{BB962C8B-B14F-4D97-AF65-F5344CB8AC3E}">
        <p14:creationId xmlns:p14="http://schemas.microsoft.com/office/powerpoint/2010/main" val="154816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E8B3B9-4A50-4502-B74B-751A77497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231277"/>
            <a:ext cx="12191321" cy="5125074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US" sz="28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5AA65-98B3-41FC-9966-B39F3D17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17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0599AE-F225-47F9-AB56-8ED62F84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TVB Data Military Service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B2CE60-B004-88AA-02A3-FA409B8C7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" y="1231276"/>
            <a:ext cx="12191322" cy="512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E8B3B9-4A50-4502-B74B-751A77497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2035" y="1231277"/>
            <a:ext cx="11447929" cy="5125074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Purpose: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Used to establish VFW eligibility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Allows the service member to initiate VA Healthcare sign-up early as an established combat veteran w/o the handicap of financial liability.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 Healthcare Groups 5, 7, and 8 are income-based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 Healthcare Group 6 is based on combat service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 Healthcare Groups 1, 2, and 3 are based on establishing service connection and the rating percentage assigned.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spcBef>
                <a:spcPts val="600"/>
              </a:spcBef>
              <a:buNone/>
            </a:pPr>
            <a:endParaRPr lang="en-US" sz="28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0" indent="0">
              <a:spcBef>
                <a:spcPts val="600"/>
              </a:spcBef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5AA65-98B3-41FC-9966-B39F3D17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18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0599AE-F225-47F9-AB56-8ED62F84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TVB Military Service</a:t>
            </a:r>
          </a:p>
        </p:txBody>
      </p:sp>
    </p:spTree>
    <p:extLst>
      <p:ext uri="{BB962C8B-B14F-4D97-AF65-F5344CB8AC3E}">
        <p14:creationId xmlns:p14="http://schemas.microsoft.com/office/powerpoint/2010/main" val="1208790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E8B3B9-4A50-4502-B74B-751A77497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6871" y="1231277"/>
            <a:ext cx="11447929" cy="5125074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US" sz="2800" b="1" dirty="0"/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Purpose: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Provide quantitative evidence a claim has been received in the Veterans Benefits Management System (VBMS)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provide qualitative evidence regarding client perception or concerns regarding a specific claim.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update the status of a pending claim</a:t>
            </a:r>
          </a:p>
          <a:p>
            <a:pPr marL="0" indent="0">
              <a:spcBef>
                <a:spcPts val="600"/>
              </a:spcBef>
              <a:buNone/>
            </a:pPr>
            <a:endParaRPr lang="en-US" sz="28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0" indent="0">
              <a:spcBef>
                <a:spcPts val="600"/>
              </a:spcBef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5AA65-98B3-41FC-9966-B39F3D17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19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0599AE-F225-47F9-AB56-8ED62F84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TVB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2295408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94723E-0CC6-4216-92E5-5F1486ED65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6871" y="1328927"/>
            <a:ext cx="11516108" cy="5392549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Terminal Objective</a:t>
            </a:r>
          </a:p>
          <a:p>
            <a:pPr marL="742950" lvl="0" indent="-7429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Understand the key elements of TVB’s essential Data Entry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Enabling Objectives</a:t>
            </a:r>
          </a:p>
          <a:p>
            <a:pPr marL="742950" lvl="0" indent="-7429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Understand critical elements of the Veterans Tab</a:t>
            </a:r>
          </a:p>
          <a:p>
            <a:pPr marL="742950" lvl="0" indent="-7429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Understand key elements of the Claims Tab</a:t>
            </a:r>
          </a:p>
          <a:p>
            <a:pPr marL="742950" lvl="0" indent="-7429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Understanding the two primary methods of claim submission</a:t>
            </a:r>
          </a:p>
          <a:p>
            <a:pPr marL="742950" lvl="0" indent="-7429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Understand the purpose of the Military Service Tab as it applies to the BDD claim process.</a:t>
            </a:r>
          </a:p>
          <a:p>
            <a:pPr marL="742950" lvl="0" indent="-7429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Understand the purpose of the Communications Tab as it applies to the BDD claim process.</a:t>
            </a:r>
          </a:p>
          <a:p>
            <a:pPr marL="742950" lvl="0" indent="-7429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Understand the comparison between the Rating Decision matrix and the Award matrix.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281AD9-1F99-4FE6-964F-9BDACB9DE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DD070B0-08CA-43C1-B578-93DEBE0BC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Lesson Objectives</a:t>
            </a:r>
          </a:p>
        </p:txBody>
      </p:sp>
    </p:spTree>
    <p:extLst>
      <p:ext uri="{BB962C8B-B14F-4D97-AF65-F5344CB8AC3E}">
        <p14:creationId xmlns:p14="http://schemas.microsoft.com/office/powerpoint/2010/main" val="1152773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E8B3B9-4A50-4502-B74B-751A77497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231277"/>
            <a:ext cx="12191321" cy="5125074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US" sz="28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5AA65-98B3-41FC-9966-B39F3D17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20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0599AE-F225-47F9-AB56-8ED62F84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TVB Communications Tab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7194EA-4512-75FA-7A23-DB4164761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6" y="1231277"/>
            <a:ext cx="12191321" cy="512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31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5072" y="2274838"/>
            <a:ext cx="6787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TVB Rating Review and Award Entry data</a:t>
            </a:r>
          </a:p>
        </p:txBody>
      </p:sp>
    </p:spTree>
    <p:extLst>
      <p:ext uri="{BB962C8B-B14F-4D97-AF65-F5344CB8AC3E}">
        <p14:creationId xmlns:p14="http://schemas.microsoft.com/office/powerpoint/2010/main" val="573207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E8B3B9-4A50-4502-B74B-751A77497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6871" y="1231276"/>
            <a:ext cx="11905129" cy="5626723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  Tab Rating Review entry: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RDC communication entry</a:t>
            </a: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Rating Findings to include adverse findings </a:t>
            </a:r>
          </a:p>
          <a:p>
            <a:pPr marL="1200150" lvl="2" indent="-28575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Verbiage in the communication tab should be clear and precise. Avoid using unclear acronyms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findings included error in form preparation, contact the NVS Rep involved to correct the concern</a:t>
            </a: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Ratings Representative who completed the review</a:t>
            </a:r>
          </a:p>
          <a:p>
            <a:pPr marL="1200150" lvl="2" indent="-28575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is your term paper—take ownership of 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work</a:t>
            </a:r>
          </a:p>
          <a:p>
            <a:pPr marL="1200150" lvl="2" indent="-28575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not change the claim assignment page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5AA65-98B3-41FC-9966-B39F3D17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22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0599AE-F225-47F9-AB56-8ED62F84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TVB Rating Review Data</a:t>
            </a:r>
          </a:p>
        </p:txBody>
      </p:sp>
    </p:spTree>
    <p:extLst>
      <p:ext uri="{BB962C8B-B14F-4D97-AF65-F5344CB8AC3E}">
        <p14:creationId xmlns:p14="http://schemas.microsoft.com/office/powerpoint/2010/main" val="1775584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E8B3B9-4A50-4502-B74B-751A77497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6871" y="1231276"/>
            <a:ext cx="11905129" cy="5626723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  Tab Award entry: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 entry</a:t>
            </a: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Award Type: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Verbiage in the communication tab should be clear and precise. Avoid using unclear acronyms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findings included error in form preparation, contact the NVS Rep involved to correct the concern</a:t>
            </a: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Ratings Representative who completed the review</a:t>
            </a:r>
          </a:p>
          <a:p>
            <a:pPr marL="1200150" lvl="2" indent="-28575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is your term paper—take ownership of 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work</a:t>
            </a:r>
          </a:p>
          <a:p>
            <a:pPr marL="1200150" lvl="2" indent="-28575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not change the claim assignment page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5AA65-98B3-41FC-9966-B39F3D17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23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0599AE-F225-47F9-AB56-8ED62F84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TVB Award Entry Data</a:t>
            </a:r>
          </a:p>
        </p:txBody>
      </p:sp>
    </p:spTree>
    <p:extLst>
      <p:ext uri="{BB962C8B-B14F-4D97-AF65-F5344CB8AC3E}">
        <p14:creationId xmlns:p14="http://schemas.microsoft.com/office/powerpoint/2010/main" val="3873609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E8B3B9-4A50-4502-B74B-751A77497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263652"/>
            <a:ext cx="12192000" cy="5594348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800" b="1" dirty="0"/>
              <a:t>Award Decision matrix key elements: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endParaRPr lang="en-US" sz="2800" b="1" dirty="0"/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All Asterisks in TVB are mandatory entries. A non-entry in a mandatory field will result in an error.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Award Type [ Select Federal award – federal award ]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Award Entry Amount</a:t>
            </a:r>
          </a:p>
          <a:p>
            <a:pPr marL="1200150"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Monthly Award amount</a:t>
            </a:r>
          </a:p>
          <a:p>
            <a:pPr marL="1200150"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Retroactive Award amount (one time payment)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2"/>
              <a:tabLst>
                <a:tab pos="457200" algn="l"/>
              </a:tabLs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award letter date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4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effective date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not be a future date. [typically, the RAD + 1 date for BDD/BDD Excluded claims and FDCs within initial year following separation.]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Entering a future date will result in an error.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reporting purposes, we use the award letter date as the date reviewed.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5AA65-98B3-41FC-9966-B39F3D17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24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0599AE-F225-47F9-AB56-8ED62F84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TVB Award</a:t>
            </a: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D2560B4A-C6A4-2F17-A27E-F5DFDE6010B3}"/>
              </a:ext>
            </a:extLst>
          </p:cNvPr>
          <p:cNvSpPr/>
          <p:nvPr/>
        </p:nvSpPr>
        <p:spPr>
          <a:xfrm>
            <a:off x="460169" y="2119727"/>
            <a:ext cx="457201" cy="3429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29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E8B3B9-4A50-4502-B74B-751A77497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231277"/>
            <a:ext cx="12191321" cy="5125074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US" sz="28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5AA65-98B3-41FC-9966-B39F3D17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25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0599AE-F225-47F9-AB56-8ED62F84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TVB Award Cover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8C3099-8301-79B0-528B-A18ADA20A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3279"/>
            <a:ext cx="12192000" cy="517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7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E8B3B9-4A50-4502-B74B-751A77497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231277"/>
            <a:ext cx="12191321" cy="5125074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US" sz="28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5AA65-98B3-41FC-9966-B39F3D17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26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0599AE-F225-47F9-AB56-8ED62F84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TVB Award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0A49F5-B981-1247-93B8-959B8C5CD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9" y="1231278"/>
            <a:ext cx="12134172" cy="512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50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5072" y="2274838"/>
            <a:ext cx="6787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TVB Data Entry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D5B56E-22EA-E938-BEC4-E9ED104784BB}"/>
              </a:ext>
            </a:extLst>
          </p:cNvPr>
          <p:cNvSpPr txBox="1"/>
          <p:nvPr/>
        </p:nvSpPr>
        <p:spPr>
          <a:xfrm>
            <a:off x="2384297" y="3752166"/>
            <a:ext cx="6787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???QUESTIONS ???</a:t>
            </a:r>
          </a:p>
        </p:txBody>
      </p:sp>
    </p:spTree>
    <p:extLst>
      <p:ext uri="{BB962C8B-B14F-4D97-AF65-F5344CB8AC3E}">
        <p14:creationId xmlns:p14="http://schemas.microsoft.com/office/powerpoint/2010/main" val="1061499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E8B3B9-4A50-4502-B74B-751A77497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6871" y="1231277"/>
            <a:ext cx="11447929" cy="5125074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US" sz="2800" b="1" dirty="0"/>
          </a:p>
          <a:p>
            <a:pPr marL="0" indent="0">
              <a:spcBef>
                <a:spcPts val="600"/>
              </a:spcBef>
              <a:buNone/>
            </a:pPr>
            <a:r>
              <a:rPr lang="en-US" b="1" dirty="0"/>
              <a:t>WHY IS THIS IMPORTANT?</a:t>
            </a:r>
          </a:p>
          <a:p>
            <a:pPr marL="0" indent="0">
              <a:spcBef>
                <a:spcPts val="600"/>
              </a:spcBef>
              <a:buNone/>
            </a:pPr>
            <a:endParaRPr lang="en-US" sz="2800" b="1" dirty="0"/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Yes, because some of the data auto-populates onto the various forms you use. Entering data only once is simplistic, accurate, and saves valuable time.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most important reason is that </a:t>
            </a:r>
            <a:r>
              <a:rPr lang="en-US" sz="2800" b="1" u="sng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we, as NVS Representatives and Review Specialists, do not live in a vacuum all to ourselves</a:t>
            </a:r>
            <a:r>
              <a:rPr lang="en-US" sz="2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We use specific vital elements of the data you provide within the BDD team and others within the organization for various purposes.</a:t>
            </a:r>
          </a:p>
          <a:p>
            <a:pPr marL="0" indent="0">
              <a:spcBef>
                <a:spcPts val="600"/>
              </a:spcBef>
              <a:buNone/>
            </a:pPr>
            <a:endParaRPr lang="en-US" sz="2800" dirty="0">
              <a:latin typeface="+mn-lt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0" indent="0">
              <a:spcBef>
                <a:spcPts val="600"/>
              </a:spcBef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5AA65-98B3-41FC-9966-B39F3D17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0599AE-F225-47F9-AB56-8ED62F842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2997" y="148760"/>
            <a:ext cx="4499442" cy="981732"/>
          </a:xfrm>
        </p:spPr>
        <p:txBody>
          <a:bodyPr/>
          <a:lstStyle/>
          <a:p>
            <a:r>
              <a:rPr lang="en-US" sz="4400" dirty="0"/>
              <a:t>TVB Data Entry</a:t>
            </a:r>
          </a:p>
        </p:txBody>
      </p:sp>
    </p:spTree>
    <p:extLst>
      <p:ext uri="{BB962C8B-B14F-4D97-AF65-F5344CB8AC3E}">
        <p14:creationId xmlns:p14="http://schemas.microsoft.com/office/powerpoint/2010/main" val="2517647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E8B3B9-4A50-4502-B74B-751A77497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1231276"/>
            <a:ext cx="12192000" cy="562672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US" sz="2800" b="1" dirty="0"/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Veteran</a:t>
            </a:r>
          </a:p>
          <a:p>
            <a:pPr lvl="1">
              <a:spcBef>
                <a:spcPts val="6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POA</a:t>
            </a:r>
          </a:p>
          <a:p>
            <a:pPr lvl="1">
              <a:spcBef>
                <a:spcPts val="6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Assignments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The Claim</a:t>
            </a:r>
          </a:p>
          <a:p>
            <a:pPr lvl="1">
              <a:spcBef>
                <a:spcPts val="6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Entries and submission methods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Military Service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Communications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Ratings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Awards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endParaRPr lang="en-US" b="1" dirty="0"/>
          </a:p>
          <a:p>
            <a:pPr marL="0" indent="0">
              <a:spcBef>
                <a:spcPts val="600"/>
              </a:spcBef>
              <a:buNone/>
            </a:pPr>
            <a:endParaRPr lang="en-US" sz="2800" b="1" dirty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Yes, because some of the data does auto entry onto the various forms that you use. Entering data only once makes your life more simplistic.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The most important reason is that </a:t>
            </a:r>
            <a:r>
              <a:rPr lang="en-US" sz="2800" b="1" u="sng" dirty="0"/>
              <a:t>we as NVS Representatives and Review Specialists do not live in a vacuum all to ourselves</a:t>
            </a:r>
            <a:r>
              <a:rPr lang="en-US" sz="2800" dirty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Specific key elements of the data you provide is used by those of us within the BDD team and others within the organization for various purposes.</a:t>
            </a:r>
          </a:p>
          <a:p>
            <a:pPr marL="0" indent="0">
              <a:spcBef>
                <a:spcPts val="600"/>
              </a:spcBef>
              <a:buNone/>
            </a:pPr>
            <a:endParaRPr lang="en-US" sz="28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0" indent="0">
              <a:spcBef>
                <a:spcPts val="600"/>
              </a:spcBef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5AA65-98B3-41FC-9966-B39F3D17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0599AE-F225-47F9-AB56-8ED62F842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4" y="148760"/>
            <a:ext cx="8143875" cy="981732"/>
          </a:xfrm>
        </p:spPr>
        <p:txBody>
          <a:bodyPr/>
          <a:lstStyle/>
          <a:p>
            <a:r>
              <a:rPr lang="en-US" sz="4400" dirty="0"/>
              <a:t>TVB Data Entry Key Elements</a:t>
            </a:r>
          </a:p>
        </p:txBody>
      </p:sp>
    </p:spTree>
    <p:extLst>
      <p:ext uri="{BB962C8B-B14F-4D97-AF65-F5344CB8AC3E}">
        <p14:creationId xmlns:p14="http://schemas.microsoft.com/office/powerpoint/2010/main" val="87811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E8B3B9-4A50-4502-B74B-751A77497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6871" y="1231276"/>
            <a:ext cx="11447929" cy="5490199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US" sz="28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5AA65-98B3-41FC-9966-B39F3D17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0599AE-F225-47F9-AB56-8ED62F84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TVB data Entry the Veteran</a:t>
            </a:r>
          </a:p>
        </p:txBody>
      </p:sp>
      <p:pic>
        <p:nvPicPr>
          <p:cNvPr id="10" name="Picture 9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84B8D911-6B86-1173-AB03-38439449B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31276"/>
            <a:ext cx="12192000" cy="562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88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E8B3B9-4A50-4502-B74B-751A77497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1231277"/>
            <a:ext cx="12192000" cy="562672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US" sz="28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5AA65-98B3-41FC-9966-B39F3D17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0599AE-F225-47F9-AB56-8ED62F84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TVB Veteran POA Selection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A31467-C1A8-0744-8177-FB5847F3B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23845"/>
            <a:ext cx="11887200" cy="401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6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952443-F19B-43F6-B23C-ADDD64327D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4931" y="1371600"/>
            <a:ext cx="11420219" cy="552585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POA Selection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A11FF5-DFCE-4772-8FD9-22D324BF1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3950" y="6258845"/>
            <a:ext cx="2743200" cy="365125"/>
          </a:xfrm>
        </p:spPr>
        <p:txBody>
          <a:bodyPr/>
          <a:lstStyle/>
          <a:p>
            <a:fld id="{60B18D57-13A5-4968-950D-8FEF41FA4399}" type="slidenum">
              <a:rPr lang="en-US" smtClean="0"/>
              <a:t>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2B98604-FDEF-4F24-89E9-B96F1662B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71" y="285750"/>
            <a:ext cx="8457079" cy="1046399"/>
          </a:xfrm>
        </p:spPr>
        <p:txBody>
          <a:bodyPr/>
          <a:lstStyle/>
          <a:p>
            <a:r>
              <a:rPr lang="en-US" sz="3600" dirty="0">
                <a:effectLst/>
                <a:ea typeface="Calibri" panose="020F0502020204030204" pitchFamily="34" charset="0"/>
              </a:rPr>
              <a:t>Power of Attorney Selection</a:t>
            </a:r>
            <a:endParaRPr lang="en-US" sz="4000" dirty="0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AE26CF2B-A184-4D3B-91F4-3A9CB971D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427" y="3228945"/>
            <a:ext cx="1726210" cy="4001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POA Info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63DB16C9-DB11-4A83-BBE4-33939D204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2418" y="3228945"/>
            <a:ext cx="2441621" cy="12607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Power of Attorney (POA) Code - Organization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7EBA4C15-ECDC-457E-BB32-58A822DE2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5224" y="3228945"/>
            <a:ext cx="3450124" cy="14015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097 – Veterans of Foreign Wars of the United States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4632C445-69C5-4D66-963B-3FB1C5222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7DDEB570-60EC-4AB3-9122-032E6C9E7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7896"/>
            <a:ext cx="18473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FECA46-CECC-4260-A89E-095C15637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2871" y="11446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7C574E39-B01F-443F-B4B8-BFE2ED4E3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FD7C855F-B2CA-495D-83B8-44AB304C6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7206" y="201593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30">
            <a:extLst>
              <a:ext uri="{FF2B5EF4-FFF2-40B4-BE49-F238E27FC236}">
                <a16:creationId xmlns:a16="http://schemas.microsoft.com/office/drawing/2014/main" id="{A78117A5-84E9-49CD-821E-1EEB5E34C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0590" y="20570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191985AC-8F27-49EB-897B-2DE83ED29BD3}"/>
              </a:ext>
            </a:extLst>
          </p:cNvPr>
          <p:cNvSpPr/>
          <p:nvPr/>
        </p:nvSpPr>
        <p:spPr>
          <a:xfrm>
            <a:off x="2670986" y="3186684"/>
            <a:ext cx="111650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BF9098B0-F4A4-40CA-98EF-7253A8307EDE}"/>
              </a:ext>
            </a:extLst>
          </p:cNvPr>
          <p:cNvSpPr/>
          <p:nvPr/>
        </p:nvSpPr>
        <p:spPr>
          <a:xfrm>
            <a:off x="6717280" y="3228945"/>
            <a:ext cx="91859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8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E8B3B9-4A50-4502-B74B-751A77497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1231277"/>
            <a:ext cx="12192000" cy="562672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US" sz="28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5AA65-98B3-41FC-9966-B39F3D17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0599AE-F225-47F9-AB56-8ED62F84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TVB Veteran Assignment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6094B9-445C-C4E4-6C4D-7154B9434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1277"/>
            <a:ext cx="12191999" cy="578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98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952443-F19B-43F6-B23C-ADDD64327D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4931" y="1371600"/>
            <a:ext cx="11420219" cy="552585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Assignment Selection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A11FF5-DFCE-4772-8FD9-22D324BF1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3950" y="6258845"/>
            <a:ext cx="2743200" cy="365125"/>
          </a:xfrm>
        </p:spPr>
        <p:txBody>
          <a:bodyPr/>
          <a:lstStyle/>
          <a:p>
            <a:fld id="{60B18D57-13A5-4968-950D-8FEF41FA4399}" type="slidenum">
              <a:rPr lang="en-US" smtClean="0"/>
              <a:t>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2B98604-FDEF-4F24-89E9-B96F1662B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71" y="285750"/>
            <a:ext cx="8457079" cy="1046399"/>
          </a:xfrm>
        </p:spPr>
        <p:txBody>
          <a:bodyPr/>
          <a:lstStyle/>
          <a:p>
            <a:r>
              <a:rPr lang="en-US" sz="3600" dirty="0">
                <a:effectLst/>
                <a:ea typeface="Calibri" panose="020F0502020204030204" pitchFamily="34" charset="0"/>
              </a:rPr>
              <a:t>Veteran Assignment</a:t>
            </a:r>
            <a:endParaRPr lang="en-US" sz="4000" dirty="0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AE26CF2B-A184-4D3B-91F4-3A9CB971D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427" y="2604266"/>
            <a:ext cx="2162318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Assignmen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63DB16C9-DB11-4A83-BBE4-33939D204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775" y="2637475"/>
            <a:ext cx="2697611" cy="8852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Field Operations / Edit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7EBA4C15-ECDC-457E-BB32-58A822DE2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7026" y="5002655"/>
            <a:ext cx="3450124" cy="97281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Drop down Menu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Selection (Your Name)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4632C445-69C5-4D66-963B-3FB1C5222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7DDEB570-60EC-4AB3-9122-032E6C9E7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3257"/>
            <a:ext cx="11496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BDD CLAIM TYPE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FECA46-CECC-4260-A89E-095C15637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2871" y="11446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7C574E39-B01F-443F-B4B8-BFE2ED4E3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FD7C855F-B2CA-495D-83B8-44AB304C6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7206" y="201593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30">
            <a:extLst>
              <a:ext uri="{FF2B5EF4-FFF2-40B4-BE49-F238E27FC236}">
                <a16:creationId xmlns:a16="http://schemas.microsoft.com/office/drawing/2014/main" id="{A78117A5-84E9-49CD-821E-1EEB5E34C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0590" y="20570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191985AC-8F27-49EB-897B-2DE83ED29BD3}"/>
              </a:ext>
            </a:extLst>
          </p:cNvPr>
          <p:cNvSpPr/>
          <p:nvPr/>
        </p:nvSpPr>
        <p:spPr>
          <a:xfrm>
            <a:off x="2850969" y="2596998"/>
            <a:ext cx="89458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BF9098B0-F4A4-40CA-98EF-7253A8307EDE}"/>
              </a:ext>
            </a:extLst>
          </p:cNvPr>
          <p:cNvSpPr/>
          <p:nvPr/>
        </p:nvSpPr>
        <p:spPr>
          <a:xfrm>
            <a:off x="7372742" y="2656520"/>
            <a:ext cx="91859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37EF3935-582C-C5FD-A29C-A5F05B733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5137" y="2698544"/>
            <a:ext cx="1876273" cy="8852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Assigned To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1B517DD-47C3-8351-37F2-19D60FF88303}"/>
              </a:ext>
            </a:extLst>
          </p:cNvPr>
          <p:cNvSpPr/>
          <p:nvPr/>
        </p:nvSpPr>
        <p:spPr>
          <a:xfrm rot="5400000">
            <a:off x="9233599" y="4013349"/>
            <a:ext cx="89458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5446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- Standard" id="{EAD38C73-3864-4E21-8475-7DD780A754CD}" vid="{FEB9280E-D5C3-4C79-A679-ED83E8C644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8662</TotalTime>
  <Words>966</Words>
  <Application>Microsoft Office PowerPoint</Application>
  <PresentationFormat>Widescreen</PresentationFormat>
  <Paragraphs>190</Paragraphs>
  <Slides>27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Custom Design</vt:lpstr>
      <vt:lpstr>Office Theme</vt:lpstr>
      <vt:lpstr>PowerPoint Presentation</vt:lpstr>
      <vt:lpstr>Lesson Objectives</vt:lpstr>
      <vt:lpstr>TVB Data Entry</vt:lpstr>
      <vt:lpstr>TVB Data Entry Key Elements</vt:lpstr>
      <vt:lpstr>TVB data Entry the Veteran</vt:lpstr>
      <vt:lpstr>TVB Veteran POA Selection</vt:lpstr>
      <vt:lpstr>Power of Attorney Selection</vt:lpstr>
      <vt:lpstr>TVB Veteran Assignment</vt:lpstr>
      <vt:lpstr>Veteran Assignment</vt:lpstr>
      <vt:lpstr>TVB data Entry the Claim</vt:lpstr>
      <vt:lpstr>TVB Claim Name</vt:lpstr>
      <vt:lpstr>TVB Forms &amp; Documents</vt:lpstr>
      <vt:lpstr>TVB Claim Packaging</vt:lpstr>
      <vt:lpstr>TVB Claim Direct Submission</vt:lpstr>
      <vt:lpstr>TVB Claim Quick Submission</vt:lpstr>
      <vt:lpstr>TVB Submissions</vt:lpstr>
      <vt:lpstr>TVB Data Military Service</vt:lpstr>
      <vt:lpstr>TVB Military Service</vt:lpstr>
      <vt:lpstr>TVB Communications</vt:lpstr>
      <vt:lpstr>TVB Communications Tab</vt:lpstr>
      <vt:lpstr>PowerPoint Presentation</vt:lpstr>
      <vt:lpstr>TVB Rating Review Data</vt:lpstr>
      <vt:lpstr>TVB Award Entry Data</vt:lpstr>
      <vt:lpstr>TVB Award</vt:lpstr>
      <vt:lpstr>TVB Award Cover </vt:lpstr>
      <vt:lpstr>TVB Award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Vargas, Gerardo, VSOSDGO,</dc:creator>
  <cp:lastModifiedBy>Mark W. Barrett</cp:lastModifiedBy>
  <cp:revision>274</cp:revision>
  <dcterms:created xsi:type="dcterms:W3CDTF">2020-08-12T23:15:24Z</dcterms:created>
  <dcterms:modified xsi:type="dcterms:W3CDTF">2024-10-15T12:21:46Z</dcterms:modified>
  <cp:contentStatus/>
</cp:coreProperties>
</file>