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3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886" r:id="rId1"/>
    <p:sldMasterId id="2147483892" r:id="rId2"/>
    <p:sldMasterId id="2147483899" r:id="rId3"/>
    <p:sldMasterId id="2147483904" r:id="rId4"/>
  </p:sldMasterIdLst>
  <p:notesMasterIdLst>
    <p:notesMasterId r:id="rId16"/>
  </p:notesMasterIdLst>
  <p:handoutMasterIdLst>
    <p:handoutMasterId r:id="rId17"/>
  </p:handoutMasterIdLst>
  <p:sldIdLst>
    <p:sldId id="309" r:id="rId5"/>
    <p:sldId id="311" r:id="rId6"/>
    <p:sldId id="260" r:id="rId7"/>
    <p:sldId id="312" r:id="rId8"/>
    <p:sldId id="259" r:id="rId9"/>
    <p:sldId id="315" r:id="rId10"/>
    <p:sldId id="316" r:id="rId11"/>
    <p:sldId id="317" r:id="rId12"/>
    <p:sldId id="318" r:id="rId13"/>
    <p:sldId id="313" r:id="rId14"/>
    <p:sldId id="314" r:id="rId15"/>
  </p:sldIdLst>
  <p:sldSz cx="11520488" cy="6480175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413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503" userDrawn="1">
          <p15:clr>
            <a:srgbClr val="A4A3A4"/>
          </p15:clr>
        </p15:guide>
        <p15:guide id="2" pos="2003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uren Barefoot" initials="LB" lastIdx="4" clrIdx="0">
    <p:extLst>
      <p:ext uri="{19B8F6BF-5375-455C-9EA6-DF929625EA0E}">
        <p15:presenceInfo xmlns:p15="http://schemas.microsoft.com/office/powerpoint/2012/main" userId="Lauren Barefoot" providerId="None"/>
      </p:ext>
    </p:extLst>
  </p:cmAuthor>
  <p:cmAuthor id="2" name="Lauren Barefoot" initials="LB [2]" lastIdx="7" clrIdx="1">
    <p:extLst>
      <p:ext uri="{19B8F6BF-5375-455C-9EA6-DF929625EA0E}">
        <p15:presenceInfo xmlns:p15="http://schemas.microsoft.com/office/powerpoint/2012/main" userId="S-1-5-21-1147415601-746390328-441284377-36146" providerId="AD"/>
      </p:ext>
    </p:extLst>
  </p:cmAuthor>
  <p:cmAuthor id="3" name="Christopher Macinkowicz" initials="CM" lastIdx="1" clrIdx="2">
    <p:extLst>
      <p:ext uri="{19B8F6BF-5375-455C-9EA6-DF929625EA0E}">
        <p15:presenceInfo xmlns:p15="http://schemas.microsoft.com/office/powerpoint/2012/main" userId="S::CMacinkowicz@vfw.org::0d70cd78-d19b-4f87-8c72-6e08ee5e17e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40" autoAdjust="0"/>
    <p:restoredTop sz="87173" autoAdjust="0"/>
  </p:normalViewPr>
  <p:slideViewPr>
    <p:cSldViewPr>
      <p:cViewPr varScale="1">
        <p:scale>
          <a:sx n="69" d="100"/>
          <a:sy n="69" d="100"/>
        </p:scale>
        <p:origin x="90" y="1080"/>
      </p:cViewPr>
      <p:guideLst>
        <p:guide orient="horz" pos="2160"/>
        <p:guide pos="3413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418" y="84"/>
      </p:cViewPr>
      <p:guideLst>
        <p:guide orient="horz" pos="2503"/>
        <p:guide pos="2003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commentAuthors" Target="commentAuthors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indy Noel" userId="a69c5529-2cff-475d-8882-9fc4b5b903c5" providerId="ADAL" clId="{A8E120CF-34FB-4E21-A580-8328A187C5EB}"/>
    <pc:docChg chg="modSld">
      <pc:chgData name="Cindy Noel" userId="a69c5529-2cff-475d-8882-9fc4b5b903c5" providerId="ADAL" clId="{A8E120CF-34FB-4E21-A580-8328A187C5EB}" dt="2024-10-15T11:26:44.509" v="3" actId="113"/>
      <pc:docMkLst>
        <pc:docMk/>
      </pc:docMkLst>
      <pc:sldChg chg="modSp mod">
        <pc:chgData name="Cindy Noel" userId="a69c5529-2cff-475d-8882-9fc4b5b903c5" providerId="ADAL" clId="{A8E120CF-34FB-4E21-A580-8328A187C5EB}" dt="2024-10-15T11:26:22.014" v="1" actId="113"/>
        <pc:sldMkLst>
          <pc:docMk/>
          <pc:sldMk cId="0" sldId="260"/>
        </pc:sldMkLst>
        <pc:spChg chg="mod">
          <ac:chgData name="Cindy Noel" userId="a69c5529-2cff-475d-8882-9fc4b5b903c5" providerId="ADAL" clId="{A8E120CF-34FB-4E21-A580-8328A187C5EB}" dt="2024-10-15T11:26:22.014" v="1" actId="113"/>
          <ac:spMkLst>
            <pc:docMk/>
            <pc:sldMk cId="0" sldId="260"/>
            <ac:spMk id="11267" creationId="{00000000-0000-0000-0000-000000000000}"/>
          </ac:spMkLst>
        </pc:spChg>
      </pc:sldChg>
      <pc:sldChg chg="modSp mod">
        <pc:chgData name="Cindy Noel" userId="a69c5529-2cff-475d-8882-9fc4b5b903c5" providerId="ADAL" clId="{A8E120CF-34FB-4E21-A580-8328A187C5EB}" dt="2024-10-15T11:26:27.250" v="2" actId="113"/>
        <pc:sldMkLst>
          <pc:docMk/>
          <pc:sldMk cId="2590328951" sldId="312"/>
        </pc:sldMkLst>
        <pc:spChg chg="mod">
          <ac:chgData name="Cindy Noel" userId="a69c5529-2cff-475d-8882-9fc4b5b903c5" providerId="ADAL" clId="{A8E120CF-34FB-4E21-A580-8328A187C5EB}" dt="2024-10-15T11:26:27.250" v="2" actId="113"/>
          <ac:spMkLst>
            <pc:docMk/>
            <pc:sldMk cId="2590328951" sldId="312"/>
            <ac:spMk id="3" creationId="{95B30E35-56F2-42A2-5E4A-DED415241384}"/>
          </ac:spMkLst>
        </pc:spChg>
      </pc:sldChg>
      <pc:sldChg chg="modSp mod">
        <pc:chgData name="Cindy Noel" userId="a69c5529-2cff-475d-8882-9fc4b5b903c5" providerId="ADAL" clId="{A8E120CF-34FB-4E21-A580-8328A187C5EB}" dt="2024-10-15T11:26:44.509" v="3" actId="113"/>
        <pc:sldMkLst>
          <pc:docMk/>
          <pc:sldMk cId="671167365" sldId="313"/>
        </pc:sldMkLst>
        <pc:spChg chg="mod">
          <ac:chgData name="Cindy Noel" userId="a69c5529-2cff-475d-8882-9fc4b5b903c5" providerId="ADAL" clId="{A8E120CF-34FB-4E21-A580-8328A187C5EB}" dt="2024-10-15T11:26:44.509" v="3" actId="113"/>
          <ac:spMkLst>
            <pc:docMk/>
            <pc:sldMk cId="671167365" sldId="313"/>
            <ac:spMk id="3" creationId="{7693B51E-F0A1-8630-AD56-98E77EBF2AFD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3581262" cy="466435"/>
          </a:xfrm>
          <a:prstGeom prst="rect">
            <a:avLst/>
          </a:prstGeom>
        </p:spPr>
        <p:txBody>
          <a:bodyPr vert="horz" lIns="81685" tIns="40844" rIns="81685" bIns="40844" rtlCol="0"/>
          <a:lstStyle>
            <a:lvl1pPr algn="l">
              <a:defRPr sz="1100"/>
            </a:lvl1pPr>
          </a:lstStyle>
          <a:p>
            <a:pPr>
              <a:defRPr/>
            </a:pP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to Use Title 38 CFR -</a:t>
            </a:r>
          </a:p>
        </p:txBody>
      </p:sp>
      <p:sp>
        <p:nvSpPr>
          <p:cNvPr id="4" name="Header Placeholder 1"/>
          <p:cNvSpPr txBox="1">
            <a:spLocks/>
          </p:cNvSpPr>
          <p:nvPr/>
        </p:nvSpPr>
        <p:spPr>
          <a:xfrm>
            <a:off x="0" y="8844318"/>
            <a:ext cx="3581262" cy="466435"/>
          </a:xfrm>
          <a:prstGeom prst="rect">
            <a:avLst/>
          </a:prstGeom>
        </p:spPr>
        <p:txBody>
          <a:bodyPr vert="horz" lIns="81685" tIns="40844" rIns="81685" bIns="40844" rtlCol="0"/>
          <a:lstStyle>
            <a:defPPr>
              <a:defRPr lang="en-GB"/>
            </a:defPPr>
            <a:lvl1pPr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 Unicode MS" panose="020B0604020202020204" pitchFamily="34" charset="-128"/>
              </a:defRPr>
            </a:lvl1pPr>
            <a:lvl2pPr marL="742950" indent="-285750"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 Unicode MS" panose="020B0604020202020204" pitchFamily="34" charset="-128"/>
              </a:defRPr>
            </a:lvl2pPr>
            <a:lvl3pPr marL="11430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 Unicode MS" panose="020B0604020202020204" pitchFamily="34" charset="-128"/>
              </a:defRPr>
            </a:lvl3pPr>
            <a:lvl4pPr marL="16002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 Unicode MS" panose="020B0604020202020204" pitchFamily="34" charset="-128"/>
              </a:defRPr>
            </a:lvl4pPr>
            <a:lvl5pPr marL="20574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 Unicode MS" panose="020B0604020202020204" pitchFamily="34" charset="-128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 Unicode MS" panose="020B0604020202020204" pitchFamily="34" charset="-128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 Unicode MS" panose="020B0604020202020204" pitchFamily="34" charset="-128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 Unicode MS" panose="020B0604020202020204" pitchFamily="34" charset="-128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 Unicode MS" panose="020B0604020202020204" pitchFamily="34" charset="-128"/>
              </a:defRPr>
            </a:lvl9pPr>
          </a:lstStyle>
          <a:p>
            <a:pPr>
              <a:defRPr/>
            </a:pP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to Use Title 38 CFR </a:t>
            </a:r>
            <a:r>
              <a:rPr lang="en-US" sz="140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3"/>
          </p:nvPr>
        </p:nvSpPr>
        <p:spPr>
          <a:xfrm>
            <a:off x="3971081" y="8830314"/>
            <a:ext cx="3037735" cy="466088"/>
          </a:xfrm>
          <a:prstGeom prst="rect">
            <a:avLst/>
          </a:prstGeom>
        </p:spPr>
        <p:txBody>
          <a:bodyPr vert="horz" lIns="91293" tIns="45647" rIns="91293" bIns="45647" rtlCol="0" anchor="b"/>
          <a:lstStyle>
            <a:lvl1pPr algn="r">
              <a:defRPr sz="1200"/>
            </a:lvl1pPr>
          </a:lstStyle>
          <a:p>
            <a:fld id="{C459224E-CFE9-4BF7-A412-810DCE619F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8977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407988" y="706438"/>
            <a:ext cx="6191250" cy="3482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01042" y="4415791"/>
            <a:ext cx="5606698" cy="41817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 noProof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1" y="2"/>
            <a:ext cx="3041086" cy="4632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646681" algn="l"/>
                <a:tab pos="1293361" algn="l"/>
                <a:tab pos="1940042" algn="l"/>
                <a:tab pos="25867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3967693" y="2"/>
            <a:ext cx="3041086" cy="4632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646681" algn="l"/>
                <a:tab pos="1293361" algn="l"/>
                <a:tab pos="1940042" algn="l"/>
                <a:tab pos="25867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1" y="8831582"/>
            <a:ext cx="3041086" cy="4632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646681" algn="l"/>
                <a:tab pos="1293361" algn="l"/>
                <a:tab pos="1940042" algn="l"/>
                <a:tab pos="25867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3967693" y="8831582"/>
            <a:ext cx="3041086" cy="4632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646681" algn="l"/>
                <a:tab pos="1293361" algn="l"/>
                <a:tab pos="1940042" algn="l"/>
                <a:tab pos="25867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5295E678-5043-4919-BA81-617E9516447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770862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62296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3028168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94039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959911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5E47D42F-150F-4F5D-A32A-0C61CC80F1FC}" type="slidenum">
              <a:rPr lang="en-US" altLang="en-US" smtClean="0"/>
              <a:pPr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1638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7988" y="706438"/>
            <a:ext cx="6192837" cy="34845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638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040" y="4415791"/>
            <a:ext cx="5608320" cy="418338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85179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62296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3028168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94039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959911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0751F27-4F4D-4334-82C6-8BD36D966D93}" type="slidenum">
              <a:rPr lang="en-US" altLang="en-US" smtClean="0"/>
              <a:pPr>
                <a:spcBef>
                  <a:spcPct val="0"/>
                </a:spcBef>
              </a:pPr>
              <a:t>3</a:t>
            </a:fld>
            <a:endParaRPr lang="en-US" altLang="en-US"/>
          </a:p>
        </p:txBody>
      </p:sp>
      <p:sp>
        <p:nvSpPr>
          <p:cNvPr id="2253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7988" y="706438"/>
            <a:ext cx="6192837" cy="34845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253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040" y="4415791"/>
            <a:ext cx="5608320" cy="418338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84734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62296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3028168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94039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959911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7C961F27-C978-433A-814B-A1746C50F0A5}" type="slidenum">
              <a:rPr lang="en-US" altLang="en-US" smtClean="0"/>
              <a:pPr>
                <a:spcBef>
                  <a:spcPct val="0"/>
                </a:spcBef>
              </a:pPr>
              <a:t>5</a:t>
            </a:fld>
            <a:endParaRPr lang="en-US" altLang="en-US"/>
          </a:p>
        </p:txBody>
      </p:sp>
      <p:sp>
        <p:nvSpPr>
          <p:cNvPr id="2457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7988" y="706438"/>
            <a:ext cx="6192837" cy="34845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458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040" y="4415791"/>
            <a:ext cx="5608320" cy="418338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853526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8616633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71076" y="127064"/>
            <a:ext cx="7985280" cy="927646"/>
          </a:xfrm>
          <a:prstGeom prst="rect">
            <a:avLst/>
          </a:prstGeom>
        </p:spPr>
        <p:txBody>
          <a:bodyPr anchor="ctr"/>
          <a:lstStyle>
            <a:lvl1pPr>
              <a:defRPr sz="3024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39560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75140188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4037" y="2013056"/>
            <a:ext cx="9792415" cy="13890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8074" y="3672106"/>
            <a:ext cx="8064341" cy="165604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239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479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718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958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6197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9437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2676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5916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34583-2061-4EDF-A1EE-426EB98E72C0}" type="datetime1">
              <a:rPr lang="en-US" smtClean="0"/>
              <a:t>10/15/2024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36171" y="6006172"/>
            <a:ext cx="3648154" cy="345009"/>
          </a:xfrm>
          <a:prstGeom prst="rect">
            <a:avLst/>
          </a:prstGeom>
        </p:spPr>
        <p:txBody>
          <a:bodyPr/>
          <a:lstStyle/>
          <a:p>
            <a:r>
              <a:rPr lang="en-US"/>
              <a:t>Helping your Client Receive the Earliest Effective Date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7171272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6028" y="945542"/>
            <a:ext cx="10368440" cy="74990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6028" y="1809558"/>
            <a:ext cx="10368440" cy="39791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97677-7A5C-4B9F-860A-DAC9008171BA}" type="datetime1">
              <a:rPr lang="en-US" smtClean="0"/>
              <a:t>10/15/2024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89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E2FB73DA-5FDE-45B5-BAA4-C61223CC44F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32616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6028" y="815124"/>
            <a:ext cx="10368440" cy="6969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6028" y="1512043"/>
            <a:ext cx="5088215" cy="4276616"/>
          </a:xfrm>
        </p:spPr>
        <p:txBody>
          <a:bodyPr/>
          <a:lstStyle>
            <a:lvl1pPr>
              <a:defRPr sz="1984"/>
            </a:lvl1pPr>
            <a:lvl2pPr>
              <a:defRPr sz="1701"/>
            </a:lvl2pPr>
            <a:lvl3pPr>
              <a:defRPr sz="1417"/>
            </a:lvl3pPr>
            <a:lvl4pPr>
              <a:defRPr sz="1276"/>
            </a:lvl4pPr>
            <a:lvl5pPr>
              <a:defRPr sz="1276"/>
            </a:lvl5pPr>
            <a:lvl6pPr>
              <a:defRPr sz="1276"/>
            </a:lvl6pPr>
            <a:lvl7pPr>
              <a:defRPr sz="1276"/>
            </a:lvl7pPr>
            <a:lvl8pPr>
              <a:defRPr sz="1276"/>
            </a:lvl8pPr>
            <a:lvl9pPr>
              <a:defRPr sz="1276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56249" y="1512043"/>
            <a:ext cx="5088215" cy="4276616"/>
          </a:xfrm>
        </p:spPr>
        <p:txBody>
          <a:bodyPr/>
          <a:lstStyle>
            <a:lvl1pPr>
              <a:defRPr sz="1984"/>
            </a:lvl1pPr>
            <a:lvl2pPr>
              <a:defRPr sz="1701"/>
            </a:lvl2pPr>
            <a:lvl3pPr>
              <a:defRPr sz="1417"/>
            </a:lvl3pPr>
            <a:lvl4pPr>
              <a:defRPr sz="1276"/>
            </a:lvl4pPr>
            <a:lvl5pPr>
              <a:defRPr sz="1276"/>
            </a:lvl5pPr>
            <a:lvl6pPr>
              <a:defRPr sz="1276"/>
            </a:lvl6pPr>
            <a:lvl7pPr>
              <a:defRPr sz="1276"/>
            </a:lvl7pPr>
            <a:lvl8pPr>
              <a:defRPr sz="1276"/>
            </a:lvl8pPr>
            <a:lvl9pPr>
              <a:defRPr sz="1276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1AF56-F317-4AC5-A30E-F8DDA40BC267}" type="datetime1">
              <a:rPr lang="en-US" smtClean="0"/>
              <a:t>10/15/2024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936171" y="6006172"/>
            <a:ext cx="3648154" cy="345009"/>
          </a:xfrm>
          <a:prstGeom prst="rect">
            <a:avLst/>
          </a:prstGeom>
        </p:spPr>
        <p:txBody>
          <a:bodyPr/>
          <a:lstStyle/>
          <a:p>
            <a:r>
              <a:rPr lang="en-US"/>
              <a:t>Helping your Client Receive the Earliest Effective Date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6078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2038" y="1316484"/>
            <a:ext cx="9936421" cy="4613093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FB73DA-5FDE-45B5-BAA4-C61223CC44F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71076" y="127064"/>
            <a:ext cx="7985280" cy="927646"/>
          </a:xfrm>
          <a:prstGeom prst="rect">
            <a:avLst/>
          </a:prstGeom>
        </p:spPr>
        <p:txBody>
          <a:bodyPr anchor="ctr"/>
          <a:lstStyle>
            <a:lvl1pPr>
              <a:defRPr sz="3024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94037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92035" y="1377743"/>
            <a:ext cx="4872205" cy="454335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56250" y="1377744"/>
            <a:ext cx="4872205" cy="4526416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71076" y="127064"/>
            <a:ext cx="7985280" cy="927646"/>
          </a:xfrm>
          <a:prstGeom prst="rect">
            <a:avLst/>
          </a:prstGeom>
        </p:spPr>
        <p:txBody>
          <a:bodyPr anchor="ctr"/>
          <a:lstStyle>
            <a:lvl1pPr>
              <a:defRPr sz="3024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35665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able Placeholder 9"/>
          <p:cNvSpPr>
            <a:spLocks noGrp="1"/>
          </p:cNvSpPr>
          <p:nvPr>
            <p:ph type="tbl" sz="quarter" idx="13"/>
          </p:nvPr>
        </p:nvSpPr>
        <p:spPr>
          <a:xfrm>
            <a:off x="768035" y="1440044"/>
            <a:ext cx="9960419" cy="4464121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71076" y="127064"/>
            <a:ext cx="7985280" cy="927646"/>
          </a:xfrm>
          <a:prstGeom prst="rect">
            <a:avLst/>
          </a:prstGeom>
        </p:spPr>
        <p:txBody>
          <a:bodyPr anchor="ctr"/>
          <a:lstStyle>
            <a:lvl1pPr>
              <a:defRPr sz="3024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28662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hart Placeholder 10"/>
          <p:cNvSpPr>
            <a:spLocks noGrp="1"/>
          </p:cNvSpPr>
          <p:nvPr>
            <p:ph type="chart" sz="quarter" idx="11"/>
          </p:nvPr>
        </p:nvSpPr>
        <p:spPr>
          <a:xfrm>
            <a:off x="813216" y="1431568"/>
            <a:ext cx="9915244" cy="440509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71076" y="127064"/>
            <a:ext cx="7985280" cy="927646"/>
          </a:xfrm>
          <a:prstGeom prst="rect">
            <a:avLst/>
          </a:prstGeom>
        </p:spPr>
        <p:txBody>
          <a:bodyPr anchor="ctr"/>
          <a:lstStyle>
            <a:lvl1pPr>
              <a:defRPr sz="3024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221282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71076" y="127064"/>
            <a:ext cx="7985280" cy="927646"/>
          </a:xfrm>
          <a:prstGeom prst="rect">
            <a:avLst/>
          </a:prstGeom>
        </p:spPr>
        <p:txBody>
          <a:bodyPr anchor="ctr"/>
          <a:lstStyle>
            <a:lvl1pPr>
              <a:defRPr sz="3024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5443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4037" y="2013056"/>
            <a:ext cx="9792415" cy="13890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8074" y="3672106"/>
            <a:ext cx="8064341" cy="165604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239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479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718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958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6197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9437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2676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5916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36171" y="6006172"/>
            <a:ext cx="3648154" cy="345009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32ACF4-CF95-43DF-9143-D5B4CA4C892D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811688754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6028" y="945542"/>
            <a:ext cx="10368440" cy="74990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6028" y="1809558"/>
            <a:ext cx="10368440" cy="39791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89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r>
              <a:rPr lang="en-US" altLang="en-US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810305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6028" y="815124"/>
            <a:ext cx="10368440" cy="6969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6028" y="1512043"/>
            <a:ext cx="5088215" cy="4276616"/>
          </a:xfrm>
        </p:spPr>
        <p:txBody>
          <a:bodyPr/>
          <a:lstStyle>
            <a:lvl1pPr>
              <a:defRPr sz="1984"/>
            </a:lvl1pPr>
            <a:lvl2pPr>
              <a:defRPr sz="1701"/>
            </a:lvl2pPr>
            <a:lvl3pPr>
              <a:defRPr sz="1417"/>
            </a:lvl3pPr>
            <a:lvl4pPr>
              <a:defRPr sz="1276"/>
            </a:lvl4pPr>
            <a:lvl5pPr>
              <a:defRPr sz="1276"/>
            </a:lvl5pPr>
            <a:lvl6pPr>
              <a:defRPr sz="1276"/>
            </a:lvl6pPr>
            <a:lvl7pPr>
              <a:defRPr sz="1276"/>
            </a:lvl7pPr>
            <a:lvl8pPr>
              <a:defRPr sz="1276"/>
            </a:lvl8pPr>
            <a:lvl9pPr>
              <a:defRPr sz="1276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56249" y="1512043"/>
            <a:ext cx="5088215" cy="4276616"/>
          </a:xfrm>
        </p:spPr>
        <p:txBody>
          <a:bodyPr/>
          <a:lstStyle>
            <a:lvl1pPr>
              <a:defRPr sz="1984"/>
            </a:lvl1pPr>
            <a:lvl2pPr>
              <a:defRPr sz="1701"/>
            </a:lvl2pPr>
            <a:lvl3pPr>
              <a:defRPr sz="1417"/>
            </a:lvl3pPr>
            <a:lvl4pPr>
              <a:defRPr sz="1276"/>
            </a:lvl4pPr>
            <a:lvl5pPr>
              <a:defRPr sz="1276"/>
            </a:lvl5pPr>
            <a:lvl6pPr>
              <a:defRPr sz="1276"/>
            </a:lvl6pPr>
            <a:lvl7pPr>
              <a:defRPr sz="1276"/>
            </a:lvl7pPr>
            <a:lvl8pPr>
              <a:defRPr sz="1276"/>
            </a:lvl8pPr>
            <a:lvl9pPr>
              <a:defRPr sz="1276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936171" y="6006172"/>
            <a:ext cx="3648154" cy="345009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B12EC9-8ED8-4AB8-BAC2-29695D9CAB20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154106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345DFA-048D-4019-8CFD-4B48098E97C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187345566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2038" y="1316484"/>
            <a:ext cx="9936421" cy="4613093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FB73DA-5FDE-45B5-BAA4-C61223CC44F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71076" y="127064"/>
            <a:ext cx="7985280" cy="927646"/>
          </a:xfrm>
          <a:prstGeom prst="rect">
            <a:avLst/>
          </a:prstGeom>
        </p:spPr>
        <p:txBody>
          <a:bodyPr anchor="ctr"/>
          <a:lstStyle>
            <a:lvl1pPr>
              <a:defRPr sz="3024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9906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92035" y="1377743"/>
            <a:ext cx="4872205" cy="454335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56250" y="1377744"/>
            <a:ext cx="4872205" cy="4526416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71076" y="127064"/>
            <a:ext cx="7985280" cy="927646"/>
          </a:xfrm>
          <a:prstGeom prst="rect">
            <a:avLst/>
          </a:prstGeom>
        </p:spPr>
        <p:txBody>
          <a:bodyPr anchor="ctr"/>
          <a:lstStyle>
            <a:lvl1pPr>
              <a:defRPr sz="3024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9678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able Placeholder 9"/>
          <p:cNvSpPr>
            <a:spLocks noGrp="1"/>
          </p:cNvSpPr>
          <p:nvPr>
            <p:ph type="tbl" sz="quarter" idx="13"/>
          </p:nvPr>
        </p:nvSpPr>
        <p:spPr>
          <a:xfrm>
            <a:off x="768035" y="1440044"/>
            <a:ext cx="9960419" cy="4464121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71076" y="127064"/>
            <a:ext cx="7985280" cy="927646"/>
          </a:xfrm>
          <a:prstGeom prst="rect">
            <a:avLst/>
          </a:prstGeom>
        </p:spPr>
        <p:txBody>
          <a:bodyPr anchor="ctr"/>
          <a:lstStyle>
            <a:lvl1pPr>
              <a:defRPr sz="3024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2567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hart Placeholder 10"/>
          <p:cNvSpPr>
            <a:spLocks noGrp="1"/>
          </p:cNvSpPr>
          <p:nvPr>
            <p:ph type="chart" sz="quarter" idx="11"/>
          </p:nvPr>
        </p:nvSpPr>
        <p:spPr>
          <a:xfrm>
            <a:off x="813216" y="1431568"/>
            <a:ext cx="9915244" cy="440509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71076" y="127064"/>
            <a:ext cx="7985280" cy="927646"/>
          </a:xfrm>
          <a:prstGeom prst="rect">
            <a:avLst/>
          </a:prstGeom>
        </p:spPr>
        <p:txBody>
          <a:bodyPr anchor="ctr"/>
          <a:lstStyle>
            <a:lvl1pPr>
              <a:defRPr sz="3024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65777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0.xml"/><Relationship Id="rId4" Type="http://schemas.openxmlformats.org/officeDocument/2006/relationships/slideLayout" Target="../slideLayouts/slideLayout9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1.pn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1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7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theme" Target="../theme/theme4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4" y="4"/>
            <a:ext cx="11520488" cy="64801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41"/>
          <a:stretch/>
        </p:blipFill>
        <p:spPr>
          <a:xfrm>
            <a:off x="2" y="4"/>
            <a:ext cx="4862077" cy="648017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6044" y="589195"/>
            <a:ext cx="4402706" cy="1154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3682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7" r:id="rId1"/>
    <p:sldLayoutId id="2147483888" r:id="rId2"/>
    <p:sldLayoutId id="2147483889" r:id="rId3"/>
    <p:sldLayoutId id="2147483890" r:id="rId4"/>
    <p:sldLayoutId id="2147483891" r:id="rId5"/>
  </p:sldLayoutIdLst>
  <p:hf hdr="0" ftr="0" dt="0"/>
  <p:txStyles>
    <p:titleStyle>
      <a:lvl1pPr algn="l" defTabSz="863885" rtl="0" eaLnBrk="1" latinLnBrk="0" hangingPunct="1">
        <a:lnSpc>
          <a:spcPct val="90000"/>
        </a:lnSpc>
        <a:spcBef>
          <a:spcPct val="0"/>
        </a:spcBef>
        <a:buNone/>
        <a:defRPr sz="415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5972" indent="-215972" algn="l" defTabSz="863885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1pPr>
      <a:lvl2pPr marL="647913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2268" kern="1200">
          <a:solidFill>
            <a:schemeClr val="tx1"/>
          </a:solidFill>
          <a:latin typeface="+mn-lt"/>
          <a:ea typeface="+mn-ea"/>
          <a:cs typeface="+mn-cs"/>
        </a:defRPr>
      </a:lvl2pPr>
      <a:lvl3pPr marL="1079857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511798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4pPr>
      <a:lvl5pPr marL="1943739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5pPr>
      <a:lvl6pPr marL="2375683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6pPr>
      <a:lvl7pPr marL="2807624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7pPr>
      <a:lvl8pPr marL="3239567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8pPr>
      <a:lvl9pPr marL="3671508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1pPr>
      <a:lvl2pPr marL="431942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2pPr>
      <a:lvl3pPr marL="863885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3pPr>
      <a:lvl4pPr marL="1295827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4pPr>
      <a:lvl5pPr marL="1727770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5pPr>
      <a:lvl6pPr marL="2159710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6pPr>
      <a:lvl7pPr marL="2591654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7pPr>
      <a:lvl8pPr marL="3023596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8pPr>
      <a:lvl9pPr marL="3455538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" y="1183712"/>
            <a:ext cx="11520488" cy="529646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0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36345" y="6006170"/>
            <a:ext cx="2592111" cy="3450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4" y="1175072"/>
            <a:ext cx="11520488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4578" y="258785"/>
            <a:ext cx="2491425" cy="653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03352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3" r:id="rId1"/>
    <p:sldLayoutId id="2147483894" r:id="rId2"/>
    <p:sldLayoutId id="2147483895" r:id="rId3"/>
    <p:sldLayoutId id="2147483896" r:id="rId4"/>
    <p:sldLayoutId id="2147483897" r:id="rId5"/>
  </p:sldLayoutIdLst>
  <p:hf hdr="0" ftr="0" dt="0"/>
  <p:txStyles>
    <p:titleStyle>
      <a:lvl1pPr algn="l" defTabSz="863885" rtl="0" eaLnBrk="1" latinLnBrk="0" hangingPunct="1">
        <a:lnSpc>
          <a:spcPct val="90000"/>
        </a:lnSpc>
        <a:spcBef>
          <a:spcPct val="0"/>
        </a:spcBef>
        <a:buNone/>
        <a:defRPr sz="378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15972" indent="-215972" algn="l" defTabSz="863885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3024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47913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079857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2268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511798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1943739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375683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6pPr>
      <a:lvl7pPr marL="2807624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7pPr>
      <a:lvl8pPr marL="3239567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8pPr>
      <a:lvl9pPr marL="3671508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1pPr>
      <a:lvl2pPr marL="431942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2pPr>
      <a:lvl3pPr marL="863885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3pPr>
      <a:lvl4pPr marL="1295827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4pPr>
      <a:lvl5pPr marL="1727770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5pPr>
      <a:lvl6pPr marL="2159710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6pPr>
      <a:lvl7pPr marL="2591654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7pPr>
      <a:lvl8pPr marL="3023596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8pPr>
      <a:lvl9pPr marL="3455538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4" y="4"/>
            <a:ext cx="11520488" cy="64801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01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41"/>
          <a:stretch/>
        </p:blipFill>
        <p:spPr>
          <a:xfrm>
            <a:off x="2" y="4"/>
            <a:ext cx="4862077" cy="648017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6044" y="589195"/>
            <a:ext cx="4402706" cy="1154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1626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0" r:id="rId1"/>
    <p:sldLayoutId id="2147483901" r:id="rId2"/>
    <p:sldLayoutId id="2147483902" r:id="rId3"/>
    <p:sldLayoutId id="2147483903" r:id="rId4"/>
  </p:sldLayoutIdLst>
  <p:hf hdr="0" ftr="0" dt="0"/>
  <p:txStyles>
    <p:titleStyle>
      <a:lvl1pPr algn="l" defTabSz="863885" rtl="0" eaLnBrk="1" latinLnBrk="0" hangingPunct="1">
        <a:lnSpc>
          <a:spcPct val="90000"/>
        </a:lnSpc>
        <a:spcBef>
          <a:spcPct val="0"/>
        </a:spcBef>
        <a:buNone/>
        <a:defRPr sz="415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5972" indent="-215972" algn="l" defTabSz="863885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1pPr>
      <a:lvl2pPr marL="647913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2268" kern="1200">
          <a:solidFill>
            <a:schemeClr val="tx1"/>
          </a:solidFill>
          <a:latin typeface="+mn-lt"/>
          <a:ea typeface="+mn-ea"/>
          <a:cs typeface="+mn-cs"/>
        </a:defRPr>
      </a:lvl2pPr>
      <a:lvl3pPr marL="1079857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511798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4pPr>
      <a:lvl5pPr marL="1943739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5pPr>
      <a:lvl6pPr marL="2375683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6pPr>
      <a:lvl7pPr marL="2807624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7pPr>
      <a:lvl8pPr marL="3239567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8pPr>
      <a:lvl9pPr marL="3671508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1pPr>
      <a:lvl2pPr marL="431942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2pPr>
      <a:lvl3pPr marL="863885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3pPr>
      <a:lvl4pPr marL="1295827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4pPr>
      <a:lvl5pPr marL="1727770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5pPr>
      <a:lvl6pPr marL="2159710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6pPr>
      <a:lvl7pPr marL="2591654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7pPr>
      <a:lvl8pPr marL="3023596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8pPr>
      <a:lvl9pPr marL="3455538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" y="1183712"/>
            <a:ext cx="11520488" cy="529646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0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36345" y="6006170"/>
            <a:ext cx="2592111" cy="3450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34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4" y="1175072"/>
            <a:ext cx="11520488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4578" y="258785"/>
            <a:ext cx="2491425" cy="653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79280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5" r:id="rId1"/>
    <p:sldLayoutId id="2147483906" r:id="rId2"/>
    <p:sldLayoutId id="2147483907" r:id="rId3"/>
    <p:sldLayoutId id="2147483908" r:id="rId4"/>
    <p:sldLayoutId id="2147483909" r:id="rId5"/>
  </p:sldLayoutIdLst>
  <p:hf hdr="0" ftr="0" dt="0"/>
  <p:txStyles>
    <p:titleStyle>
      <a:lvl1pPr algn="l" defTabSz="863885" rtl="0" eaLnBrk="1" latinLnBrk="0" hangingPunct="1">
        <a:lnSpc>
          <a:spcPct val="90000"/>
        </a:lnSpc>
        <a:spcBef>
          <a:spcPct val="0"/>
        </a:spcBef>
        <a:buNone/>
        <a:defRPr sz="378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15972" indent="-215972" algn="l" defTabSz="863885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3024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47913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079857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2268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511798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1943739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375683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6pPr>
      <a:lvl7pPr marL="2807624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7pPr>
      <a:lvl8pPr marL="3239567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8pPr>
      <a:lvl9pPr marL="3671508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1pPr>
      <a:lvl2pPr marL="431942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2pPr>
      <a:lvl3pPr marL="863885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3pPr>
      <a:lvl4pPr marL="1295827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4pPr>
      <a:lvl5pPr marL="1727770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5pPr>
      <a:lvl6pPr marL="2159710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6pPr>
      <a:lvl7pPr marL="2591654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7pPr>
      <a:lvl8pPr marL="3023596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8pPr>
      <a:lvl9pPr marL="3455538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>
          <a:xfrm>
            <a:off x="4144566" y="2554287"/>
            <a:ext cx="5791200" cy="1142999"/>
          </a:xfrm>
        </p:spPr>
        <p:txBody>
          <a:bodyPr tIns="35280" rtlCol="0">
            <a:normAutofit/>
          </a:bodyPr>
          <a:lstStyle/>
          <a:p>
            <a:pPr algn="ctr" defTabSz="728940"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QUALTRICS SURVEY</a:t>
            </a:r>
            <a:endParaRPr lang="en-US" altLang="en-US" sz="2700" dirty="0"/>
          </a:p>
        </p:txBody>
      </p:sp>
    </p:spTree>
    <p:extLst>
      <p:ext uri="{BB962C8B-B14F-4D97-AF65-F5344CB8AC3E}">
        <p14:creationId xmlns:p14="http://schemas.microsoft.com/office/powerpoint/2010/main" val="1968354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3EE09A0-DBF5-4C0A-CAF7-05FDD1E4D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10</a:t>
            </a:fld>
            <a:endParaRPr lang="en-US"/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7693B51E-F0A1-8630-AD56-98E77EBF2AFD}"/>
              </a:ext>
            </a:extLst>
          </p:cNvPr>
          <p:cNvSpPr>
            <a:spLocks noGrp="1"/>
          </p:cNvSpPr>
          <p:nvPr>
            <p:ph type="tbl" sz="quarter" idx="13"/>
          </p:nvPr>
        </p:nvSpPr>
        <p:spPr>
          <a:xfrm>
            <a:off x="768035" y="1440044"/>
            <a:ext cx="9960419" cy="4911135"/>
          </a:xfrm>
        </p:spPr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Survey Responses:</a:t>
            </a:r>
          </a:p>
          <a:p>
            <a:pPr marL="0" indent="0">
              <a:buNone/>
            </a:pPr>
            <a:endParaRPr lang="en-US" dirty="0"/>
          </a:p>
          <a:p>
            <a:pPr lvl="1"/>
            <a:r>
              <a:rPr lang="en-US" dirty="0"/>
              <a:t>Used during annual evaluations as supporting evidence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BDD program improvements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Need for more representatives/locations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0FC06D5-C2FF-C47B-FDCE-BEAB2AFE84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ANNUAL EVALUATIONS</a:t>
            </a:r>
          </a:p>
        </p:txBody>
      </p:sp>
    </p:spTree>
    <p:extLst>
      <p:ext uri="{BB962C8B-B14F-4D97-AF65-F5344CB8AC3E}">
        <p14:creationId xmlns:p14="http://schemas.microsoft.com/office/powerpoint/2010/main" val="6711673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73AD0BD-6AD3-9FFD-F53D-AC94EA7B69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11</a:t>
            </a:fld>
            <a:endParaRPr lang="en-US"/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8B46E833-B3CF-DC45-36C2-ABE067B01111}"/>
              </a:ext>
            </a:extLst>
          </p:cNvPr>
          <p:cNvSpPr>
            <a:spLocks noGrp="1"/>
          </p:cNvSpPr>
          <p:nvPr>
            <p:ph type="tbl" sz="quarter" idx="13"/>
          </p:nvPr>
        </p:nvSpPr>
        <p:spPr/>
        <p:txBody>
          <a:bodyPr/>
          <a:lstStyle/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1DC0726-D99B-C039-35DD-525D84C319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</a:t>
            </a:r>
          </a:p>
        </p:txBody>
      </p:sp>
    </p:spTree>
    <p:extLst>
      <p:ext uri="{BB962C8B-B14F-4D97-AF65-F5344CB8AC3E}">
        <p14:creationId xmlns:p14="http://schemas.microsoft.com/office/powerpoint/2010/main" val="7175635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1746721-B69A-C8C7-4E9A-EC0ECAAC5C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Survey 1 and 2 (Initial &amp; Follow-up)</a:t>
            </a:r>
          </a:p>
          <a:p>
            <a:endParaRPr lang="en-US" sz="2800" dirty="0"/>
          </a:p>
          <a:p>
            <a:r>
              <a:rPr lang="en-US" sz="2800" dirty="0"/>
              <a:t>Analyzing Survey Results</a:t>
            </a:r>
          </a:p>
          <a:p>
            <a:endParaRPr lang="en-US" sz="2800" dirty="0"/>
          </a:p>
          <a:p>
            <a:r>
              <a:rPr lang="en-US" sz="2800" dirty="0"/>
              <a:t>Analyzing Customer Feedback</a:t>
            </a:r>
          </a:p>
          <a:p>
            <a:endParaRPr lang="en-US" sz="2800" dirty="0"/>
          </a:p>
          <a:p>
            <a:r>
              <a:rPr lang="en-US" sz="2800" dirty="0"/>
              <a:t>Takeaways</a:t>
            </a:r>
          </a:p>
          <a:p>
            <a:endParaRPr lang="en-US" sz="2800" dirty="0"/>
          </a:p>
          <a:p>
            <a:r>
              <a:rPr lang="en-US" sz="2800" dirty="0"/>
              <a:t>Evaluations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5BEF77B-33C9-7C77-57EC-8B538BC78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414942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2"/>
          <p:cNvSpPr>
            <a:spLocks noGrp="1" noChangeArrowheads="1"/>
          </p:cNvSpPr>
          <p:nvPr>
            <p:ph idx="1"/>
          </p:nvPr>
        </p:nvSpPr>
        <p:spPr>
          <a:xfrm>
            <a:off x="273844" y="1670050"/>
            <a:ext cx="10744200" cy="4465638"/>
          </a:xfrm>
        </p:spPr>
        <p:txBody>
          <a:bodyPr rtlCol="0">
            <a:normAutofit/>
          </a:bodyPr>
          <a:lstStyle/>
          <a:p>
            <a:pPr marL="450834" indent="-342900" defTabSz="728940">
              <a:spcBef>
                <a:spcPts val="796"/>
              </a:spcBef>
              <a:buSzPct val="45000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Survey 1- Initial </a:t>
            </a:r>
          </a:p>
          <a:p>
            <a:pPr marL="882775" lvl="1" indent="-342900" defTabSz="728940">
              <a:spcBef>
                <a:spcPts val="796"/>
              </a:spcBef>
              <a:buSzPct val="45000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endParaRPr lang="en-US" altLang="en-US" sz="2444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82775" lvl="1" indent="-342900" defTabSz="728940">
              <a:spcBef>
                <a:spcPts val="796"/>
              </a:spcBef>
              <a:buSzPct val="45000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2444" dirty="0">
                <a:latin typeface="Times New Roman" panose="02020603050405020304" pitchFamily="18" charset="0"/>
                <a:cs typeface="Times New Roman" panose="02020603050405020304" pitchFamily="18" charset="0"/>
              </a:rPr>
              <a:t>7 BDD questions</a:t>
            </a:r>
          </a:p>
          <a:p>
            <a:pPr marL="539875" lvl="1" indent="0" defTabSz="728940">
              <a:spcBef>
                <a:spcPts val="796"/>
              </a:spcBef>
              <a:buSzPct val="45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endParaRPr lang="en-US" altLang="en-US" sz="2444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82775" lvl="1" indent="-342900" defTabSz="728940">
              <a:spcBef>
                <a:spcPts val="796"/>
              </a:spcBef>
              <a:buSzPct val="45000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2422" dirty="0">
                <a:latin typeface="Times New Roman" panose="02020603050405020304" pitchFamily="18" charset="0"/>
                <a:cs typeface="Times New Roman" panose="02020603050405020304" pitchFamily="18" charset="0"/>
              </a:rPr>
              <a:t>326 responses </a:t>
            </a:r>
          </a:p>
          <a:p>
            <a:pPr marL="882775" lvl="1" indent="-342900" defTabSz="728940">
              <a:spcBef>
                <a:spcPts val="796"/>
              </a:spcBef>
              <a:buSzPct val="45000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endParaRPr lang="en-US" altLang="en-US" sz="2422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0834" indent="-342900" defTabSz="728940">
              <a:spcBef>
                <a:spcPts val="796"/>
              </a:spcBef>
              <a:buSzPct val="45000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Survey 2- Follow-up</a:t>
            </a:r>
          </a:p>
          <a:p>
            <a:pPr marL="882775" lvl="1" indent="-342900" defTabSz="728940">
              <a:spcBef>
                <a:spcPts val="796"/>
              </a:spcBef>
              <a:buSzPct val="45000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endParaRPr lang="en-US" altLang="en-US" sz="2422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82775" lvl="1" indent="-342900" defTabSz="728940">
              <a:spcBef>
                <a:spcPts val="796"/>
              </a:spcBef>
              <a:buSzPct val="45000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2422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 BDD questions</a:t>
            </a:r>
          </a:p>
        </p:txBody>
      </p:sp>
      <p:sp>
        <p:nvSpPr>
          <p:cNvPr id="21508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1pPr>
            <a:lvl2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2pPr>
            <a:lvl3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3pPr>
            <a:lvl4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4pPr>
            <a:lvl5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5pPr>
            <a:lvl6pPr marL="251421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6pPr>
            <a:lvl7pPr marL="297134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7pPr>
            <a:lvl8pPr marL="342847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8pPr>
            <a:lvl9pPr marL="388560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9pPr>
          </a:lstStyle>
          <a:p>
            <a:fld id="{BB32CC88-8A80-49C9-87A2-BAB049171136}" type="slidenum">
              <a:rPr lang="en-US" altLang="en-US" smtClean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3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1506" name="Rectangle 1"/>
          <p:cNvSpPr>
            <a:spLocks noGrp="1" noChangeArrowheads="1"/>
          </p:cNvSpPr>
          <p:nvPr>
            <p:ph type="title"/>
          </p:nvPr>
        </p:nvSpPr>
        <p:spPr>
          <a:xfrm>
            <a:off x="0" y="115891"/>
            <a:ext cx="9952108" cy="877887"/>
          </a:xfrm>
        </p:spPr>
        <p:txBody>
          <a:bodyPr tIns="38808" anchor="ctr"/>
          <a:lstStyle/>
          <a:p>
            <a:pPr defTabSz="728553"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</a:pP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SURVEYS 1 AND 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29CD511-94D0-D425-10C4-E8DC6076A4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4</a:t>
            </a:fld>
            <a:endParaRPr lang="en-US"/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95B30E35-56F2-42A2-5E4A-DED415241384}"/>
              </a:ext>
            </a:extLst>
          </p:cNvPr>
          <p:cNvSpPr>
            <a:spLocks noGrp="1"/>
          </p:cNvSpPr>
          <p:nvPr>
            <p:ph type="tbl" sz="quarter" idx="13"/>
          </p:nvPr>
        </p:nvSpPr>
        <p:spPr/>
        <p:txBody>
          <a:bodyPr/>
          <a:lstStyle/>
          <a:p>
            <a:r>
              <a:rPr lang="en-US" b="1" dirty="0"/>
              <a:t>How did you learn about VFW services?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Fellow service member – 22%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TAP – 70%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Other – 6%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Base or installation publication – 2%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Family members – 1%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Social media – 1%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64E39D9-2D81-82B8-8992-337549A5A7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ANALYZING SURVEY RESULTS</a:t>
            </a:r>
          </a:p>
        </p:txBody>
      </p:sp>
    </p:spTree>
    <p:extLst>
      <p:ext uri="{BB962C8B-B14F-4D97-AF65-F5344CB8AC3E}">
        <p14:creationId xmlns:p14="http://schemas.microsoft.com/office/powerpoint/2010/main" val="25903289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2"/>
          <p:cNvSpPr>
            <a:spLocks noGrp="1" noChangeArrowheads="1"/>
          </p:cNvSpPr>
          <p:nvPr>
            <p:ph idx="1"/>
          </p:nvPr>
        </p:nvSpPr>
        <p:spPr>
          <a:xfrm>
            <a:off x="391450" y="1258887"/>
            <a:ext cx="10337006" cy="5092292"/>
          </a:xfrm>
        </p:spPr>
        <p:txBody>
          <a:bodyPr/>
          <a:lstStyle/>
          <a:p>
            <a:pPr marL="565134" indent="-457200" defTabSz="728553">
              <a:spcBef>
                <a:spcPts val="800"/>
              </a:spcBef>
              <a:spcAft>
                <a:spcPts val="600"/>
              </a:spcAft>
              <a:buSzPct val="45000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</a:pP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could your VFW claim experience have been improved?</a:t>
            </a:r>
          </a:p>
          <a:p>
            <a:pPr marL="997075" lvl="1" indent="-457200" defTabSz="728553">
              <a:spcBef>
                <a:spcPts val="800"/>
              </a:spcBef>
              <a:spcAft>
                <a:spcPts val="600"/>
              </a:spcAft>
              <a:buSzPct val="45000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</a:pPr>
            <a:r>
              <a:rPr lang="en-US" altLang="en-US" sz="2422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More one on one time.</a:t>
            </a:r>
          </a:p>
          <a:p>
            <a:pPr marL="997075" lvl="1" indent="-457200" defTabSz="728553">
              <a:spcBef>
                <a:spcPts val="800"/>
              </a:spcBef>
              <a:spcAft>
                <a:spcPts val="600"/>
              </a:spcAft>
              <a:buSzPct val="45000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</a:pPr>
            <a:r>
              <a:rPr lang="en-US" altLang="en-US" sz="2422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wasn’t aware that you could use the VFW VSO without belonging to the VFW.</a:t>
            </a:r>
          </a:p>
          <a:p>
            <a:pPr marL="997075" lvl="1" indent="-457200" defTabSz="728553">
              <a:spcBef>
                <a:spcPts val="800"/>
              </a:spcBef>
              <a:spcAft>
                <a:spcPts val="600"/>
              </a:spcAft>
              <a:buSzPct val="45000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</a:pPr>
            <a:r>
              <a:rPr lang="en-US" altLang="en-US" sz="2422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Some more information on how long the process takes and the steps of each one.</a:t>
            </a:r>
          </a:p>
          <a:p>
            <a:pPr marL="997075" lvl="1" indent="-457200" defTabSz="728553">
              <a:spcBef>
                <a:spcPts val="800"/>
              </a:spcBef>
              <a:spcAft>
                <a:spcPts val="600"/>
              </a:spcAft>
              <a:buSzPct val="45000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</a:pPr>
            <a:r>
              <a:rPr lang="en-US" altLang="en-US" sz="2422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Maybe a breakdown of timelines and potential missteps.</a:t>
            </a:r>
          </a:p>
          <a:p>
            <a:pPr marL="997075" lvl="1" indent="-457200" defTabSz="728553">
              <a:spcBef>
                <a:spcPts val="800"/>
              </a:spcBef>
              <a:spcAft>
                <a:spcPts val="600"/>
              </a:spcAft>
              <a:buSzPct val="45000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</a:pPr>
            <a:r>
              <a:rPr lang="en-US" altLang="en-US" sz="2422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Additional representatives for in person meetings.</a:t>
            </a:r>
          </a:p>
          <a:p>
            <a:pPr marL="997075" lvl="1" indent="-457200" defTabSz="728553">
              <a:spcBef>
                <a:spcPts val="800"/>
              </a:spcBef>
              <a:spcAft>
                <a:spcPts val="600"/>
              </a:spcAft>
              <a:buSzPct val="45000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</a:pPr>
            <a:r>
              <a:rPr lang="en-US" altLang="en-US" sz="2422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Having a milestone chart with what to expect next would be helpful.</a:t>
            </a:r>
          </a:p>
        </p:txBody>
      </p:sp>
      <p:sp>
        <p:nvSpPr>
          <p:cNvPr id="23556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1pPr>
            <a:lvl2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2pPr>
            <a:lvl3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3pPr>
            <a:lvl4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4pPr>
            <a:lvl5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5pPr>
            <a:lvl6pPr marL="251421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6pPr>
            <a:lvl7pPr marL="297134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7pPr>
            <a:lvl8pPr marL="342847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8pPr>
            <a:lvl9pPr marL="388560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9pPr>
          </a:lstStyle>
          <a:p>
            <a:fld id="{8485DA14-4A2B-457E-B1B7-E86FF2F96509}" type="slidenum">
              <a:rPr lang="en-US" altLang="en-US" smtClean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5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3554" name="Rectangle 1"/>
          <p:cNvSpPr>
            <a:spLocks noGrp="1" noChangeArrowheads="1"/>
          </p:cNvSpPr>
          <p:nvPr>
            <p:ph type="title"/>
          </p:nvPr>
        </p:nvSpPr>
        <p:spPr>
          <a:xfrm>
            <a:off x="0" y="344490"/>
            <a:ext cx="10337006" cy="457199"/>
          </a:xfrm>
        </p:spPr>
        <p:txBody>
          <a:bodyPr tIns="38808" anchor="ctr"/>
          <a:lstStyle/>
          <a:p>
            <a:pPr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</a:pP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ANALYZING FEEDBACK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E5FCFC0-2FB2-DABE-7783-158AAA0075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6</a:t>
            </a:fld>
            <a:endParaRPr lang="en-US"/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A53135EF-63C7-2ADD-3F80-C38A35D39A2C}"/>
              </a:ext>
            </a:extLst>
          </p:cNvPr>
          <p:cNvSpPr>
            <a:spLocks noGrp="1"/>
          </p:cNvSpPr>
          <p:nvPr>
            <p:ph type="tbl" sz="quarter" idx="13"/>
          </p:nvPr>
        </p:nvSpPr>
        <p:spPr>
          <a:xfrm>
            <a:off x="768035" y="1440044"/>
            <a:ext cx="9960419" cy="5040131"/>
          </a:xfrm>
        </p:spPr>
        <p:txBody>
          <a:bodyPr/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could your VFW claim experience have been improved?</a:t>
            </a:r>
          </a:p>
          <a:p>
            <a:pPr lvl="1">
              <a:lnSpc>
                <a:spcPct val="150000"/>
              </a:lnSpc>
            </a:pPr>
            <a:r>
              <a:rPr lang="en-US" sz="2422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COMMUNICATION AND UPDATES AFTER SUBMISSION</a:t>
            </a:r>
          </a:p>
          <a:p>
            <a:pPr lvl="1">
              <a:lnSpc>
                <a:spcPct val="150000"/>
              </a:lnSpc>
            </a:pPr>
            <a:r>
              <a:rPr lang="en-US" sz="2422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VSO failed to file my BDD claim within the window despite communicating when the window closed. did not return calls or emails in a timely manner.</a:t>
            </a:r>
          </a:p>
          <a:p>
            <a:pPr lvl="1">
              <a:lnSpc>
                <a:spcPct val="150000"/>
              </a:lnSpc>
            </a:pPr>
            <a:r>
              <a:rPr lang="en-US" sz="2422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believe they got my appointment in quickly and saw me in a timely manner. They were helpful with the process and all seems to be in track for the BDD claim. No improvements from my opinion.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88F010E-B470-4CC7-1E98-502C4C24CF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ANALYZING FEEDBACK	</a:t>
            </a:r>
          </a:p>
        </p:txBody>
      </p:sp>
    </p:spTree>
    <p:extLst>
      <p:ext uri="{BB962C8B-B14F-4D97-AF65-F5344CB8AC3E}">
        <p14:creationId xmlns:p14="http://schemas.microsoft.com/office/powerpoint/2010/main" val="19848002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3245810-13E1-DFE4-BDBC-C75E79A7D0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7</a:t>
            </a:fld>
            <a:endParaRPr lang="en-US"/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F6E13F26-5528-DBDA-430D-9701E6354FA3}"/>
              </a:ext>
            </a:extLst>
          </p:cNvPr>
          <p:cNvSpPr>
            <a:spLocks noGrp="1"/>
          </p:cNvSpPr>
          <p:nvPr>
            <p:ph type="tbl" sz="quarter" idx="13"/>
          </p:nvPr>
        </p:nvSpPr>
        <p:spPr>
          <a:xfrm>
            <a:off x="768035" y="1440044"/>
            <a:ext cx="9960419" cy="5040131"/>
          </a:xfrm>
        </p:spPr>
        <p:txBody>
          <a:bodyPr/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could your VFW claim experience have been improved?</a:t>
            </a:r>
          </a:p>
          <a:p>
            <a:pPr lvl="1">
              <a:lnSpc>
                <a:spcPct val="150000"/>
              </a:lnSpc>
            </a:pPr>
            <a:r>
              <a:rPr lang="en-US" sz="2400" i="1" dirty="0"/>
              <a:t>Submit my BDD claim on time and be upfront in not getting it in.</a:t>
            </a:r>
          </a:p>
          <a:p>
            <a:pPr lvl="1">
              <a:lnSpc>
                <a:spcPct val="150000"/>
              </a:lnSpc>
            </a:pPr>
            <a:r>
              <a:rPr lang="en-US" sz="2400" i="1" dirty="0"/>
              <a:t>Dustin did a fantastic job assisting with the claim.</a:t>
            </a:r>
          </a:p>
          <a:p>
            <a:pPr lvl="1">
              <a:lnSpc>
                <a:spcPct val="150000"/>
              </a:lnSpc>
            </a:pPr>
            <a:r>
              <a:rPr lang="en-US" sz="2400" i="1" dirty="0"/>
              <a:t>Provided detailed information sooner in the retirement process</a:t>
            </a:r>
          </a:p>
          <a:p>
            <a:pPr lvl="1">
              <a:lnSpc>
                <a:spcPct val="150000"/>
              </a:lnSpc>
            </a:pPr>
            <a:r>
              <a:rPr lang="en-US" sz="2400" i="1" dirty="0"/>
              <a:t>If I was better prepared for the appointment would have been the only thing. That was not on the VSO at all. It was because I was rushing to get my appointment to get my BDD claim. He was extremely knowledgeable and patient with me as I scrambled to get all the documents he was requesting sorted.</a:t>
            </a:r>
          </a:p>
          <a:p>
            <a:pPr lvl="1">
              <a:lnSpc>
                <a:spcPct val="150000"/>
              </a:lnSpc>
            </a:pPr>
            <a:endParaRPr lang="en-US" i="1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1A430526-9815-D116-45B3-9C41486065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ANALYZING FEEDBACK	</a:t>
            </a:r>
          </a:p>
        </p:txBody>
      </p:sp>
    </p:spTree>
    <p:extLst>
      <p:ext uri="{BB962C8B-B14F-4D97-AF65-F5344CB8AC3E}">
        <p14:creationId xmlns:p14="http://schemas.microsoft.com/office/powerpoint/2010/main" val="26768286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EC3F12A-0B2A-AF60-8612-CEA635EB64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8</a:t>
            </a:fld>
            <a:endParaRPr lang="en-US"/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DBF45807-7700-FAC3-C727-F536C86731E9}"/>
              </a:ext>
            </a:extLst>
          </p:cNvPr>
          <p:cNvSpPr>
            <a:spLocks noGrp="1"/>
          </p:cNvSpPr>
          <p:nvPr>
            <p:ph type="tbl" sz="quarter" idx="13"/>
          </p:nvPr>
        </p:nvSpPr>
        <p:spPr/>
        <p:txBody>
          <a:bodyPr/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could your VFW claim experience have been improved?</a:t>
            </a:r>
          </a:p>
          <a:p>
            <a:pPr lvl="1"/>
            <a:r>
              <a:rPr lang="en-US" sz="2400" i="1" dirty="0"/>
              <a:t>Tom was great. Really enjoyed working with him.</a:t>
            </a:r>
          </a:p>
          <a:p>
            <a:pPr lvl="1"/>
            <a:r>
              <a:rPr lang="en-US" sz="2400" i="1" dirty="0"/>
              <a:t>Available! I have to make an appointment 2 months out! But otherwise, a great experience.</a:t>
            </a:r>
          </a:p>
          <a:p>
            <a:pPr lvl="1"/>
            <a:r>
              <a:rPr lang="en-US" sz="2400" i="1" dirty="0"/>
              <a:t>Keep informing transitioning personnel.</a:t>
            </a:r>
          </a:p>
          <a:p>
            <a:pPr lvl="1"/>
            <a:r>
              <a:rPr lang="en-US" sz="2400" i="1" dirty="0"/>
              <a:t>More knowledge on what to expect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7256274-1AF2-E6AA-48FC-BFCF35090F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ANALYZING FEEDBACK</a:t>
            </a:r>
          </a:p>
        </p:txBody>
      </p:sp>
    </p:spTree>
    <p:extLst>
      <p:ext uri="{BB962C8B-B14F-4D97-AF65-F5344CB8AC3E}">
        <p14:creationId xmlns:p14="http://schemas.microsoft.com/office/powerpoint/2010/main" val="4438597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6F1F331-7F2D-7324-0C40-3CBD61802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9</a:t>
            </a:fld>
            <a:endParaRPr lang="en-US"/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C671C64A-8790-BA8A-3F6B-0713365FDF4E}"/>
              </a:ext>
            </a:extLst>
          </p:cNvPr>
          <p:cNvSpPr>
            <a:spLocks noGrp="1"/>
          </p:cNvSpPr>
          <p:nvPr>
            <p:ph type="tbl" sz="quarter" idx="13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TAP Briefings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to expect after submission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Cheat Sheets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How to upload DD 214/additional medical evidence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List of contract examiners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Follow-up/Follow-thru</a:t>
            </a:r>
          </a:p>
          <a:p>
            <a:pPr lvl="1"/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F051D71-6BF4-0F97-3179-F217BE0DBE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TAKEAWAYS</a:t>
            </a:r>
          </a:p>
        </p:txBody>
      </p:sp>
    </p:spTree>
    <p:extLst>
      <p:ext uri="{BB962C8B-B14F-4D97-AF65-F5344CB8AC3E}">
        <p14:creationId xmlns:p14="http://schemas.microsoft.com/office/powerpoint/2010/main" val="571759641"/>
      </p:ext>
    </p:extLst>
  </p:cSld>
  <p:clrMapOvr>
    <a:masterClrMapping/>
  </p:clrMapOvr>
</p:sld>
</file>

<file path=ppt/theme/theme1.xml><?xml version="1.0" encoding="utf-8"?>
<a:theme xmlns:a="http://schemas.openxmlformats.org/drawingml/2006/main" name="NEW LOGO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W LOGO" id="{B9A39CEB-2E9A-45FB-95E6-DE7B370B3DE6}" vid="{4DD1D5FA-30CF-47DB-B070-1AED59B559F2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NEW LOGO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W LOGO" id="{B9A39CEB-2E9A-45FB-95E6-DE7B370B3DE6}" vid="{4DD1D5FA-30CF-47DB-B070-1AED59B559F2}"/>
    </a:ext>
  </a:extLst>
</a:theme>
</file>

<file path=ppt/theme/theme4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NEW LOGO</Template>
  <TotalTime>1380</TotalTime>
  <Words>464</Words>
  <Application>Microsoft Office PowerPoint</Application>
  <PresentationFormat>Custom</PresentationFormat>
  <Paragraphs>85</Paragraphs>
  <Slides>11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Calibri</vt:lpstr>
      <vt:lpstr>Times New Roman</vt:lpstr>
      <vt:lpstr>NEW LOGO</vt:lpstr>
      <vt:lpstr>Custom Design</vt:lpstr>
      <vt:lpstr>1_NEW LOGO</vt:lpstr>
      <vt:lpstr>1_Custom Design</vt:lpstr>
      <vt:lpstr>QUALTRICS SURVEY</vt:lpstr>
      <vt:lpstr>OBJECTIVES</vt:lpstr>
      <vt:lpstr>SURVEYS 1 AND 2</vt:lpstr>
      <vt:lpstr>ANALYZING SURVEY RESULTS</vt:lpstr>
      <vt:lpstr>ANALYZING FEEDBACK</vt:lpstr>
      <vt:lpstr>ANALYZING FEEDBACK </vt:lpstr>
      <vt:lpstr>ANALYZING FEEDBACK </vt:lpstr>
      <vt:lpstr>ANALYZING FEEDBACK</vt:lpstr>
      <vt:lpstr>TAKEAWAYS</vt:lpstr>
      <vt:lpstr>ANNUAL EVALUATIONS</vt:lpstr>
      <vt:lpstr>QUESTIONS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Black and White</dc:title>
  <dc:creator>Lauren Barefoot</dc:creator>
  <dc:description>Presentation Layout Template</dc:description>
  <cp:lastModifiedBy>Cindy Noel</cp:lastModifiedBy>
  <cp:revision>157</cp:revision>
  <cp:lastPrinted>2023-08-10T15:08:45Z</cp:lastPrinted>
  <dcterms:created xsi:type="dcterms:W3CDTF">2016-08-14T23:34:48Z</dcterms:created>
  <dcterms:modified xsi:type="dcterms:W3CDTF">2024-10-15T11:26:46Z</dcterms:modified>
</cp:coreProperties>
</file>