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2.xml" ContentType="application/vnd.openxmlformats-officedocument.themeOverr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3.xml" ContentType="application/vnd.openxmlformats-officedocument.themeOverr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7"/>
  </p:notesMasterIdLst>
  <p:sldIdLst>
    <p:sldId id="370" r:id="rId3"/>
    <p:sldId id="371" r:id="rId4"/>
    <p:sldId id="516" r:id="rId5"/>
    <p:sldId id="387" r:id="rId6"/>
    <p:sldId id="452" r:id="rId7"/>
    <p:sldId id="378" r:id="rId8"/>
    <p:sldId id="464" r:id="rId9"/>
    <p:sldId id="453" r:id="rId10"/>
    <p:sldId id="502" r:id="rId11"/>
    <p:sldId id="454" r:id="rId12"/>
    <p:sldId id="511" r:id="rId13"/>
    <p:sldId id="431" r:id="rId14"/>
    <p:sldId id="499" r:id="rId15"/>
    <p:sldId id="389" r:id="rId16"/>
    <p:sldId id="427" r:id="rId17"/>
    <p:sldId id="428" r:id="rId18"/>
    <p:sldId id="523" r:id="rId19"/>
    <p:sldId id="522" r:id="rId20"/>
    <p:sldId id="463" r:id="rId21"/>
    <p:sldId id="462" r:id="rId22"/>
    <p:sldId id="465" r:id="rId23"/>
    <p:sldId id="531" r:id="rId24"/>
    <p:sldId id="509" r:id="rId25"/>
    <p:sldId id="525" r:id="rId26"/>
    <p:sldId id="526" r:id="rId27"/>
    <p:sldId id="527" r:id="rId28"/>
    <p:sldId id="528" r:id="rId29"/>
    <p:sldId id="529" r:id="rId30"/>
    <p:sldId id="530" r:id="rId31"/>
    <p:sldId id="457" r:id="rId32"/>
    <p:sldId id="472" r:id="rId33"/>
    <p:sldId id="476" r:id="rId34"/>
    <p:sldId id="475" r:id="rId35"/>
    <p:sldId id="481" r:id="rId36"/>
    <p:sldId id="478" r:id="rId37"/>
    <p:sldId id="477" r:id="rId38"/>
    <p:sldId id="518" r:id="rId39"/>
    <p:sldId id="474" r:id="rId40"/>
    <p:sldId id="466" r:id="rId41"/>
    <p:sldId id="467" r:id="rId42"/>
    <p:sldId id="468" r:id="rId43"/>
    <p:sldId id="469" r:id="rId44"/>
    <p:sldId id="479" r:id="rId45"/>
    <p:sldId id="456" r:id="rId46"/>
    <p:sldId id="490" r:id="rId47"/>
    <p:sldId id="486" r:id="rId48"/>
    <p:sldId id="483" r:id="rId49"/>
    <p:sldId id="492" r:id="rId50"/>
    <p:sldId id="491" r:id="rId51"/>
    <p:sldId id="494" r:id="rId52"/>
    <p:sldId id="495" r:id="rId53"/>
    <p:sldId id="496" r:id="rId54"/>
    <p:sldId id="498" r:id="rId55"/>
    <p:sldId id="263" r:id="rId5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305F2F-CE47-499A-B1FA-3B2E33FEC75A}" v="312" dt="2024-10-14T19:52:22.3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4660"/>
  </p:normalViewPr>
  <p:slideViewPr>
    <p:cSldViewPr snapToGrid="0">
      <p:cViewPr varScale="1">
        <p:scale>
          <a:sx n="122" d="100"/>
          <a:sy n="122" d="100"/>
        </p:scale>
        <p:origin x="90" y="132"/>
      </p:cViewPr>
      <p:guideLst/>
    </p:cSldViewPr>
  </p:slideViewPr>
  <p:notesTextViewPr>
    <p:cViewPr>
      <p:scale>
        <a:sx n="1" d="1"/>
        <a:sy n="1" d="1"/>
      </p:scale>
      <p:origin x="0" y="0"/>
    </p:cViewPr>
  </p:notesTextViewPr>
  <p:notesViewPr>
    <p:cSldViewPr snapToGrid="0">
      <p:cViewPr varScale="1">
        <p:scale>
          <a:sx n="64" d="100"/>
          <a:sy n="64" d="100"/>
        </p:scale>
        <p:origin x="333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y Hogsed" userId="74ec30c40899d1b4" providerId="LiveId" clId="{2B305F2F-CE47-499A-B1FA-3B2E33FEC75A}"/>
    <pc:docChg chg="undo redo custSel addSld delSld modSld sldOrd">
      <pc:chgData name="Sandy Hogsed" userId="74ec30c40899d1b4" providerId="LiveId" clId="{2B305F2F-CE47-499A-B1FA-3B2E33FEC75A}" dt="2024-10-14T20:26:19.247" v="3049" actId="20577"/>
      <pc:docMkLst>
        <pc:docMk/>
      </pc:docMkLst>
      <pc:sldChg chg="del">
        <pc:chgData name="Sandy Hogsed" userId="74ec30c40899d1b4" providerId="LiveId" clId="{2B305F2F-CE47-499A-B1FA-3B2E33FEC75A}" dt="2024-10-14T07:49:05.039" v="2149" actId="2696"/>
        <pc:sldMkLst>
          <pc:docMk/>
          <pc:sldMk cId="3372239246" sldId="363"/>
        </pc:sldMkLst>
      </pc:sldChg>
      <pc:sldChg chg="modSp mod">
        <pc:chgData name="Sandy Hogsed" userId="74ec30c40899d1b4" providerId="LiveId" clId="{2B305F2F-CE47-499A-B1FA-3B2E33FEC75A}" dt="2024-10-14T19:52:22.384" v="2939" actId="14100"/>
        <pc:sldMkLst>
          <pc:docMk/>
          <pc:sldMk cId="0" sldId="370"/>
        </pc:sldMkLst>
        <pc:spChg chg="mod">
          <ac:chgData name="Sandy Hogsed" userId="74ec30c40899d1b4" providerId="LiveId" clId="{2B305F2F-CE47-499A-B1FA-3B2E33FEC75A}" dt="2024-10-14T05:05:09.488" v="182" actId="14100"/>
          <ac:spMkLst>
            <pc:docMk/>
            <pc:sldMk cId="0" sldId="370"/>
            <ac:spMk id="4099" creationId="{22B8388E-444B-5944-D86A-082DD771B814}"/>
          </ac:spMkLst>
        </pc:spChg>
        <pc:spChg chg="mod">
          <ac:chgData name="Sandy Hogsed" userId="74ec30c40899d1b4" providerId="LiveId" clId="{2B305F2F-CE47-499A-B1FA-3B2E33FEC75A}" dt="2024-10-14T19:52:22.384" v="2939" actId="14100"/>
          <ac:spMkLst>
            <pc:docMk/>
            <pc:sldMk cId="0" sldId="370"/>
            <ac:spMk id="4100" creationId="{7F6F64BC-BDAF-FC30-CFC8-6BAEF1E69FAC}"/>
          </ac:spMkLst>
        </pc:spChg>
      </pc:sldChg>
      <pc:sldChg chg="modSp mod">
        <pc:chgData name="Sandy Hogsed" userId="74ec30c40899d1b4" providerId="LiveId" clId="{2B305F2F-CE47-499A-B1FA-3B2E33FEC75A}" dt="2024-10-14T05:02:10.322" v="69" actId="20577"/>
        <pc:sldMkLst>
          <pc:docMk/>
          <pc:sldMk cId="1462295222" sldId="371"/>
        </pc:sldMkLst>
        <pc:spChg chg="mod">
          <ac:chgData name="Sandy Hogsed" userId="74ec30c40899d1b4" providerId="LiveId" clId="{2B305F2F-CE47-499A-B1FA-3B2E33FEC75A}" dt="2024-10-14T05:02:10.322" v="69" actId="20577"/>
          <ac:spMkLst>
            <pc:docMk/>
            <pc:sldMk cId="1462295222" sldId="371"/>
            <ac:spMk id="3" creationId="{F9B7C87B-D686-1454-55FA-3F1546B99B24}"/>
          </ac:spMkLst>
        </pc:spChg>
      </pc:sldChg>
      <pc:sldChg chg="del">
        <pc:chgData name="Sandy Hogsed" userId="74ec30c40899d1b4" providerId="LiveId" clId="{2B305F2F-CE47-499A-B1FA-3B2E33FEC75A}" dt="2024-10-14T06:06:17.835" v="432" actId="2696"/>
        <pc:sldMkLst>
          <pc:docMk/>
          <pc:sldMk cId="2712206893" sldId="386"/>
        </pc:sldMkLst>
      </pc:sldChg>
      <pc:sldChg chg="modSp mod">
        <pc:chgData name="Sandy Hogsed" userId="74ec30c40899d1b4" providerId="LiveId" clId="{2B305F2F-CE47-499A-B1FA-3B2E33FEC75A}" dt="2024-10-14T05:03:43.419" v="117" actId="2711"/>
        <pc:sldMkLst>
          <pc:docMk/>
          <pc:sldMk cId="237765664" sldId="387"/>
        </pc:sldMkLst>
        <pc:spChg chg="mod">
          <ac:chgData name="Sandy Hogsed" userId="74ec30c40899d1b4" providerId="LiveId" clId="{2B305F2F-CE47-499A-B1FA-3B2E33FEC75A}" dt="2024-10-14T05:03:43.419" v="117" actId="2711"/>
          <ac:spMkLst>
            <pc:docMk/>
            <pc:sldMk cId="237765664" sldId="387"/>
            <ac:spMk id="2" creationId="{8C6D8247-07B1-B705-9835-F6F0F116D6F2}"/>
          </ac:spMkLst>
        </pc:spChg>
        <pc:spChg chg="mod">
          <ac:chgData name="Sandy Hogsed" userId="74ec30c40899d1b4" providerId="LiveId" clId="{2B305F2F-CE47-499A-B1FA-3B2E33FEC75A}" dt="2024-10-14T05:03:20.079" v="116" actId="20577"/>
          <ac:spMkLst>
            <pc:docMk/>
            <pc:sldMk cId="237765664" sldId="387"/>
            <ac:spMk id="3" creationId="{2E02ACE9-347F-1D61-852B-E5F44F93DA76}"/>
          </ac:spMkLst>
        </pc:spChg>
      </pc:sldChg>
      <pc:sldChg chg="modSp del mod">
        <pc:chgData name="Sandy Hogsed" userId="74ec30c40899d1b4" providerId="LiveId" clId="{2B305F2F-CE47-499A-B1FA-3B2E33FEC75A}" dt="2024-10-14T19:54:08.732" v="2941" actId="20577"/>
        <pc:sldMkLst>
          <pc:docMk/>
          <pc:sldMk cId="0" sldId="389"/>
        </pc:sldMkLst>
        <pc:spChg chg="mod">
          <ac:chgData name="Sandy Hogsed" userId="74ec30c40899d1b4" providerId="LiveId" clId="{2B305F2F-CE47-499A-B1FA-3B2E33FEC75A}" dt="2024-10-14T19:54:08.732" v="2941" actId="20577"/>
          <ac:spMkLst>
            <pc:docMk/>
            <pc:sldMk cId="0" sldId="389"/>
            <ac:spMk id="18435" creationId="{E93F2B8E-B901-5DA3-C24A-255490DA8796}"/>
          </ac:spMkLst>
        </pc:spChg>
      </pc:sldChg>
      <pc:sldChg chg="del">
        <pc:chgData name="Sandy Hogsed" userId="74ec30c40899d1b4" providerId="LiveId" clId="{2B305F2F-CE47-499A-B1FA-3B2E33FEC75A}" dt="2024-10-14T07:49:05.039" v="2149" actId="2696"/>
        <pc:sldMkLst>
          <pc:docMk/>
          <pc:sldMk cId="0" sldId="416"/>
        </pc:sldMkLst>
      </pc:sldChg>
      <pc:sldChg chg="modSp mod">
        <pc:chgData name="Sandy Hogsed" userId="74ec30c40899d1b4" providerId="LiveId" clId="{2B305F2F-CE47-499A-B1FA-3B2E33FEC75A}" dt="2024-10-14T08:35:16.723" v="2832" actId="6549"/>
        <pc:sldMkLst>
          <pc:docMk/>
          <pc:sldMk cId="0" sldId="427"/>
        </pc:sldMkLst>
        <pc:spChg chg="mod">
          <ac:chgData name="Sandy Hogsed" userId="74ec30c40899d1b4" providerId="LiveId" clId="{2B305F2F-CE47-499A-B1FA-3B2E33FEC75A}" dt="2024-10-14T08:35:16.723" v="2832" actId="6549"/>
          <ac:spMkLst>
            <pc:docMk/>
            <pc:sldMk cId="0" sldId="427"/>
            <ac:spMk id="162819" creationId="{4B692348-2B53-1D0C-4FFE-9ADF18A755C1}"/>
          </ac:spMkLst>
        </pc:spChg>
      </pc:sldChg>
      <pc:sldChg chg="modSp mod">
        <pc:chgData name="Sandy Hogsed" userId="74ec30c40899d1b4" providerId="LiveId" clId="{2B305F2F-CE47-499A-B1FA-3B2E33FEC75A}" dt="2024-10-14T08:47:09.747" v="2900" actId="20577"/>
        <pc:sldMkLst>
          <pc:docMk/>
          <pc:sldMk cId="0" sldId="428"/>
        </pc:sldMkLst>
        <pc:spChg chg="mod">
          <ac:chgData name="Sandy Hogsed" userId="74ec30c40899d1b4" providerId="LiveId" clId="{2B305F2F-CE47-499A-B1FA-3B2E33FEC75A}" dt="2024-10-14T08:03:34.010" v="2213" actId="1076"/>
          <ac:spMkLst>
            <pc:docMk/>
            <pc:sldMk cId="0" sldId="428"/>
            <ac:spMk id="164866" creationId="{A257544E-49F2-3DDE-2856-A48616633AE0}"/>
          </ac:spMkLst>
        </pc:spChg>
        <pc:spChg chg="mod">
          <ac:chgData name="Sandy Hogsed" userId="74ec30c40899d1b4" providerId="LiveId" clId="{2B305F2F-CE47-499A-B1FA-3B2E33FEC75A}" dt="2024-10-14T08:47:09.747" v="2900" actId="20577"/>
          <ac:spMkLst>
            <pc:docMk/>
            <pc:sldMk cId="0" sldId="428"/>
            <ac:spMk id="164867" creationId="{782DC9B8-78FC-C372-5E73-96DB3A41E6E6}"/>
          </ac:spMkLst>
        </pc:spChg>
      </pc:sldChg>
      <pc:sldChg chg="del">
        <pc:chgData name="Sandy Hogsed" userId="74ec30c40899d1b4" providerId="LiveId" clId="{2B305F2F-CE47-499A-B1FA-3B2E33FEC75A}" dt="2024-10-14T07:07:54.104" v="901" actId="2696"/>
        <pc:sldMkLst>
          <pc:docMk/>
          <pc:sldMk cId="0" sldId="430"/>
        </pc:sldMkLst>
      </pc:sldChg>
      <pc:sldChg chg="modSp del mod">
        <pc:chgData name="Sandy Hogsed" userId="74ec30c40899d1b4" providerId="LiveId" clId="{2B305F2F-CE47-499A-B1FA-3B2E33FEC75A}" dt="2024-10-14T08:33:52.977" v="2826" actId="115"/>
        <pc:sldMkLst>
          <pc:docMk/>
          <pc:sldMk cId="0" sldId="431"/>
        </pc:sldMkLst>
        <pc:spChg chg="mod">
          <ac:chgData name="Sandy Hogsed" userId="74ec30c40899d1b4" providerId="LiveId" clId="{2B305F2F-CE47-499A-B1FA-3B2E33FEC75A}" dt="2024-10-14T08:33:52.977" v="2826" actId="115"/>
          <ac:spMkLst>
            <pc:docMk/>
            <pc:sldMk cId="0" sldId="431"/>
            <ac:spMk id="171011" creationId="{FFE39E4A-8698-E6C9-A667-F979197F119E}"/>
          </ac:spMkLst>
        </pc:spChg>
      </pc:sldChg>
      <pc:sldChg chg="modSp mod">
        <pc:chgData name="Sandy Hogsed" userId="74ec30c40899d1b4" providerId="LiveId" clId="{2B305F2F-CE47-499A-B1FA-3B2E33FEC75A}" dt="2024-10-14T08:31:48.999" v="2803" actId="14100"/>
        <pc:sldMkLst>
          <pc:docMk/>
          <pc:sldMk cId="3842979593" sldId="453"/>
        </pc:sldMkLst>
        <pc:spChg chg="mod">
          <ac:chgData name="Sandy Hogsed" userId="74ec30c40899d1b4" providerId="LiveId" clId="{2B305F2F-CE47-499A-B1FA-3B2E33FEC75A}" dt="2024-10-14T08:31:17.064" v="2800" actId="20577"/>
          <ac:spMkLst>
            <pc:docMk/>
            <pc:sldMk cId="3842979593" sldId="453"/>
            <ac:spMk id="2" creationId="{FABACF90-5D39-7740-123B-EAF2E6760245}"/>
          </ac:spMkLst>
        </pc:spChg>
        <pc:spChg chg="mod">
          <ac:chgData name="Sandy Hogsed" userId="74ec30c40899d1b4" providerId="LiveId" clId="{2B305F2F-CE47-499A-B1FA-3B2E33FEC75A}" dt="2024-10-14T08:31:48.999" v="2803" actId="14100"/>
          <ac:spMkLst>
            <pc:docMk/>
            <pc:sldMk cId="3842979593" sldId="453"/>
            <ac:spMk id="3" creationId="{8F5CA603-1728-1C1B-4E58-39C27D0DB38D}"/>
          </ac:spMkLst>
        </pc:spChg>
      </pc:sldChg>
      <pc:sldChg chg="modSp mod">
        <pc:chgData name="Sandy Hogsed" userId="74ec30c40899d1b4" providerId="LiveId" clId="{2B305F2F-CE47-499A-B1FA-3B2E33FEC75A}" dt="2024-10-14T08:32:39.737" v="2806" actId="207"/>
        <pc:sldMkLst>
          <pc:docMk/>
          <pc:sldMk cId="975661431" sldId="454"/>
        </pc:sldMkLst>
        <pc:spChg chg="mod">
          <ac:chgData name="Sandy Hogsed" userId="74ec30c40899d1b4" providerId="LiveId" clId="{2B305F2F-CE47-499A-B1FA-3B2E33FEC75A}" dt="2024-10-14T08:32:39.737" v="2806" actId="207"/>
          <ac:spMkLst>
            <pc:docMk/>
            <pc:sldMk cId="975661431" sldId="454"/>
            <ac:spMk id="3" creationId="{CE4AFB10-4468-B3A3-52BC-0FF249F9E184}"/>
          </ac:spMkLst>
        </pc:spChg>
      </pc:sldChg>
      <pc:sldChg chg="addSp modSp mod">
        <pc:chgData name="Sandy Hogsed" userId="74ec30c40899d1b4" providerId="LiveId" clId="{2B305F2F-CE47-499A-B1FA-3B2E33FEC75A}" dt="2024-10-14T08:47:09.303" v="2899" actId="20577"/>
        <pc:sldMkLst>
          <pc:docMk/>
          <pc:sldMk cId="1629524607" sldId="457"/>
        </pc:sldMkLst>
        <pc:spChg chg="add mod">
          <ac:chgData name="Sandy Hogsed" userId="74ec30c40899d1b4" providerId="LiveId" clId="{2B305F2F-CE47-499A-B1FA-3B2E33FEC75A}" dt="2024-10-14T07:31:06.227" v="1514" actId="255"/>
          <ac:spMkLst>
            <pc:docMk/>
            <pc:sldMk cId="1629524607" sldId="457"/>
            <ac:spMk id="2" creationId="{E71E24B5-B5EB-2250-CC1D-401CCDC9E55D}"/>
          </ac:spMkLst>
        </pc:spChg>
        <pc:spChg chg="mod">
          <ac:chgData name="Sandy Hogsed" userId="74ec30c40899d1b4" providerId="LiveId" clId="{2B305F2F-CE47-499A-B1FA-3B2E33FEC75A}" dt="2024-10-14T07:30:26.647" v="1495" actId="1076"/>
          <ac:spMkLst>
            <pc:docMk/>
            <pc:sldMk cId="1629524607" sldId="457"/>
            <ac:spMk id="4" creationId="{001E6B7E-EF12-99B3-B322-4E102E2DC88D}"/>
          </ac:spMkLst>
        </pc:spChg>
        <pc:spChg chg="mod">
          <ac:chgData name="Sandy Hogsed" userId="74ec30c40899d1b4" providerId="LiveId" clId="{2B305F2F-CE47-499A-B1FA-3B2E33FEC75A}" dt="2024-10-14T08:47:09.303" v="2899" actId="20577"/>
          <ac:spMkLst>
            <pc:docMk/>
            <pc:sldMk cId="1629524607" sldId="457"/>
            <ac:spMk id="6" creationId="{D2E801AF-E8A0-3007-6440-9B1E84939387}"/>
          </ac:spMkLst>
        </pc:spChg>
      </pc:sldChg>
      <pc:sldChg chg="del">
        <pc:chgData name="Sandy Hogsed" userId="74ec30c40899d1b4" providerId="LiveId" clId="{2B305F2F-CE47-499A-B1FA-3B2E33FEC75A}" dt="2024-10-14T07:15:57.926" v="1186" actId="2696"/>
        <pc:sldMkLst>
          <pc:docMk/>
          <pc:sldMk cId="1701494458" sldId="458"/>
        </pc:sldMkLst>
      </pc:sldChg>
      <pc:sldChg chg="del">
        <pc:chgData name="Sandy Hogsed" userId="74ec30c40899d1b4" providerId="LiveId" clId="{2B305F2F-CE47-499A-B1FA-3B2E33FEC75A}" dt="2024-10-14T07:05:49.565" v="894" actId="2696"/>
        <pc:sldMkLst>
          <pc:docMk/>
          <pc:sldMk cId="248140803" sldId="459"/>
        </pc:sldMkLst>
      </pc:sldChg>
      <pc:sldChg chg="del">
        <pc:chgData name="Sandy Hogsed" userId="74ec30c40899d1b4" providerId="LiveId" clId="{2B305F2F-CE47-499A-B1FA-3B2E33FEC75A}" dt="2024-10-14T07:16:16.031" v="1188" actId="2696"/>
        <pc:sldMkLst>
          <pc:docMk/>
          <pc:sldMk cId="3010145215" sldId="460"/>
        </pc:sldMkLst>
      </pc:sldChg>
      <pc:sldChg chg="del">
        <pc:chgData name="Sandy Hogsed" userId="74ec30c40899d1b4" providerId="LiveId" clId="{2B305F2F-CE47-499A-B1FA-3B2E33FEC75A}" dt="2024-10-14T07:16:08.383" v="1187" actId="2696"/>
        <pc:sldMkLst>
          <pc:docMk/>
          <pc:sldMk cId="3753168176" sldId="461"/>
        </pc:sldMkLst>
      </pc:sldChg>
      <pc:sldChg chg="modAnim">
        <pc:chgData name="Sandy Hogsed" userId="74ec30c40899d1b4" providerId="LiveId" clId="{2B305F2F-CE47-499A-B1FA-3B2E33FEC75A}" dt="2024-10-14T07:23:42.124" v="1358"/>
        <pc:sldMkLst>
          <pc:docMk/>
          <pc:sldMk cId="2803038163" sldId="462"/>
        </pc:sldMkLst>
      </pc:sldChg>
      <pc:sldChg chg="modAnim">
        <pc:chgData name="Sandy Hogsed" userId="74ec30c40899d1b4" providerId="LiveId" clId="{2B305F2F-CE47-499A-B1FA-3B2E33FEC75A}" dt="2024-10-14T07:23:36.333" v="1357"/>
        <pc:sldMkLst>
          <pc:docMk/>
          <pc:sldMk cId="2357470253" sldId="463"/>
        </pc:sldMkLst>
      </pc:sldChg>
      <pc:sldChg chg="modSp mod">
        <pc:chgData name="Sandy Hogsed" userId="74ec30c40899d1b4" providerId="LiveId" clId="{2B305F2F-CE47-499A-B1FA-3B2E33FEC75A}" dt="2024-10-14T06:04:08.805" v="428" actId="27636"/>
        <pc:sldMkLst>
          <pc:docMk/>
          <pc:sldMk cId="3979823528" sldId="464"/>
        </pc:sldMkLst>
        <pc:spChg chg="mod">
          <ac:chgData name="Sandy Hogsed" userId="74ec30c40899d1b4" providerId="LiveId" clId="{2B305F2F-CE47-499A-B1FA-3B2E33FEC75A}" dt="2024-10-14T06:04:08.805" v="428" actId="27636"/>
          <ac:spMkLst>
            <pc:docMk/>
            <pc:sldMk cId="3979823528" sldId="464"/>
            <ac:spMk id="3" creationId="{6244C9CA-851F-9EE5-962F-CEB25C3563E9}"/>
          </ac:spMkLst>
        </pc:spChg>
      </pc:sldChg>
      <pc:sldChg chg="modSp mod modAnim">
        <pc:chgData name="Sandy Hogsed" userId="74ec30c40899d1b4" providerId="LiveId" clId="{2B305F2F-CE47-499A-B1FA-3B2E33FEC75A}" dt="2024-10-14T07:23:47.754" v="1359"/>
        <pc:sldMkLst>
          <pc:docMk/>
          <pc:sldMk cId="2188825453" sldId="465"/>
        </pc:sldMkLst>
        <pc:spChg chg="mod">
          <ac:chgData name="Sandy Hogsed" userId="74ec30c40899d1b4" providerId="LiveId" clId="{2B305F2F-CE47-499A-B1FA-3B2E33FEC75A}" dt="2024-10-14T07:23:10.678" v="1351"/>
          <ac:spMkLst>
            <pc:docMk/>
            <pc:sldMk cId="2188825453" sldId="465"/>
            <ac:spMk id="3" creationId="{643C2720-D77A-1C7E-F96B-C0F69AAB9110}"/>
          </ac:spMkLst>
        </pc:spChg>
      </pc:sldChg>
      <pc:sldChg chg="modSp mod">
        <pc:chgData name="Sandy Hogsed" userId="74ec30c40899d1b4" providerId="LiveId" clId="{2B305F2F-CE47-499A-B1FA-3B2E33FEC75A}" dt="2024-10-14T08:15:09.230" v="2401" actId="255"/>
        <pc:sldMkLst>
          <pc:docMk/>
          <pc:sldMk cId="1735495715" sldId="466"/>
        </pc:sldMkLst>
        <pc:spChg chg="mod">
          <ac:chgData name="Sandy Hogsed" userId="74ec30c40899d1b4" providerId="LiveId" clId="{2B305F2F-CE47-499A-B1FA-3B2E33FEC75A}" dt="2024-10-14T08:15:09.230" v="2401" actId="255"/>
          <ac:spMkLst>
            <pc:docMk/>
            <pc:sldMk cId="1735495715" sldId="466"/>
            <ac:spMk id="6" creationId="{384242BA-23E1-CAFA-4FA3-2635E98183AA}"/>
          </ac:spMkLst>
        </pc:spChg>
        <pc:picChg chg="mod">
          <ac:chgData name="Sandy Hogsed" userId="74ec30c40899d1b4" providerId="LiveId" clId="{2B305F2F-CE47-499A-B1FA-3B2E33FEC75A}" dt="2024-10-14T08:15:01.496" v="2400" actId="1076"/>
          <ac:picMkLst>
            <pc:docMk/>
            <pc:sldMk cId="1735495715" sldId="466"/>
            <ac:picMk id="7" creationId="{4FAE5739-BA41-FC07-7B03-1E2BC4865DD5}"/>
          </ac:picMkLst>
        </pc:picChg>
      </pc:sldChg>
      <pc:sldChg chg="modSp mod">
        <pc:chgData name="Sandy Hogsed" userId="74ec30c40899d1b4" providerId="LiveId" clId="{2B305F2F-CE47-499A-B1FA-3B2E33FEC75A}" dt="2024-10-14T08:21:24.455" v="2703" actId="20577"/>
        <pc:sldMkLst>
          <pc:docMk/>
          <pc:sldMk cId="2949379801" sldId="467"/>
        </pc:sldMkLst>
        <pc:spChg chg="mod">
          <ac:chgData name="Sandy Hogsed" userId="74ec30c40899d1b4" providerId="LiveId" clId="{2B305F2F-CE47-499A-B1FA-3B2E33FEC75A}" dt="2024-10-14T08:21:24.455" v="2703" actId="20577"/>
          <ac:spMkLst>
            <pc:docMk/>
            <pc:sldMk cId="2949379801" sldId="467"/>
            <ac:spMk id="6" creationId="{8C5F9408-CA69-92DA-815B-DF14C7CCF705}"/>
          </ac:spMkLst>
        </pc:spChg>
      </pc:sldChg>
      <pc:sldChg chg="modSp mod">
        <pc:chgData name="Sandy Hogsed" userId="74ec30c40899d1b4" providerId="LiveId" clId="{2B305F2F-CE47-499A-B1FA-3B2E33FEC75A}" dt="2024-10-14T08:20:05.685" v="2684" actId="27636"/>
        <pc:sldMkLst>
          <pc:docMk/>
          <pc:sldMk cId="1675268692" sldId="468"/>
        </pc:sldMkLst>
        <pc:spChg chg="mod">
          <ac:chgData name="Sandy Hogsed" userId="74ec30c40899d1b4" providerId="LiveId" clId="{2B305F2F-CE47-499A-B1FA-3B2E33FEC75A}" dt="2024-10-14T08:20:05.685" v="2684" actId="27636"/>
          <ac:spMkLst>
            <pc:docMk/>
            <pc:sldMk cId="1675268692" sldId="468"/>
            <ac:spMk id="6" creationId="{F73BA8E2-2C66-538E-9546-81D403458500}"/>
          </ac:spMkLst>
        </pc:spChg>
      </pc:sldChg>
      <pc:sldChg chg="modSp mod">
        <pc:chgData name="Sandy Hogsed" userId="74ec30c40899d1b4" providerId="LiveId" clId="{2B305F2F-CE47-499A-B1FA-3B2E33FEC75A}" dt="2024-10-14T08:20:53.126" v="2702" actId="20577"/>
        <pc:sldMkLst>
          <pc:docMk/>
          <pc:sldMk cId="2791313775" sldId="469"/>
        </pc:sldMkLst>
        <pc:spChg chg="mod">
          <ac:chgData name="Sandy Hogsed" userId="74ec30c40899d1b4" providerId="LiveId" clId="{2B305F2F-CE47-499A-B1FA-3B2E33FEC75A}" dt="2024-10-14T08:20:53.126" v="2702" actId="20577"/>
          <ac:spMkLst>
            <pc:docMk/>
            <pc:sldMk cId="2791313775" sldId="469"/>
            <ac:spMk id="6" creationId="{A64EAB3A-1792-8FEB-101F-CA77CEF94081}"/>
          </ac:spMkLst>
        </pc:spChg>
      </pc:sldChg>
      <pc:sldChg chg="del">
        <pc:chgData name="Sandy Hogsed" userId="74ec30c40899d1b4" providerId="LiveId" clId="{2B305F2F-CE47-499A-B1FA-3B2E33FEC75A}" dt="2024-10-14T07:36:53.690" v="2076" actId="2696"/>
        <pc:sldMkLst>
          <pc:docMk/>
          <pc:sldMk cId="1779766886" sldId="470"/>
        </pc:sldMkLst>
      </pc:sldChg>
      <pc:sldChg chg="del">
        <pc:chgData name="Sandy Hogsed" userId="74ec30c40899d1b4" providerId="LiveId" clId="{2B305F2F-CE47-499A-B1FA-3B2E33FEC75A}" dt="2024-10-14T07:49:05.039" v="2149" actId="2696"/>
        <pc:sldMkLst>
          <pc:docMk/>
          <pc:sldMk cId="3266232148" sldId="471"/>
        </pc:sldMkLst>
      </pc:sldChg>
      <pc:sldChg chg="modSp mod">
        <pc:chgData name="Sandy Hogsed" userId="74ec30c40899d1b4" providerId="LiveId" clId="{2B305F2F-CE47-499A-B1FA-3B2E33FEC75A}" dt="2024-10-14T07:31:53.225" v="1602" actId="113"/>
        <pc:sldMkLst>
          <pc:docMk/>
          <pc:sldMk cId="132135998" sldId="472"/>
        </pc:sldMkLst>
        <pc:spChg chg="mod">
          <ac:chgData name="Sandy Hogsed" userId="74ec30c40899d1b4" providerId="LiveId" clId="{2B305F2F-CE47-499A-B1FA-3B2E33FEC75A}" dt="2024-10-14T07:31:53.225" v="1602" actId="113"/>
          <ac:spMkLst>
            <pc:docMk/>
            <pc:sldMk cId="132135998" sldId="472"/>
            <ac:spMk id="6" creationId="{6E086469-B2A0-BFC1-0BED-B330DB25CE60}"/>
          </ac:spMkLst>
        </pc:spChg>
      </pc:sldChg>
      <pc:sldChg chg="modSp mod">
        <pc:chgData name="Sandy Hogsed" userId="74ec30c40899d1b4" providerId="LiveId" clId="{2B305F2F-CE47-499A-B1FA-3B2E33FEC75A}" dt="2024-10-14T20:08:09.410" v="2946" actId="207"/>
        <pc:sldMkLst>
          <pc:docMk/>
          <pc:sldMk cId="533961422" sldId="475"/>
        </pc:sldMkLst>
        <pc:spChg chg="mod">
          <ac:chgData name="Sandy Hogsed" userId="74ec30c40899d1b4" providerId="LiveId" clId="{2B305F2F-CE47-499A-B1FA-3B2E33FEC75A}" dt="2024-10-14T20:08:09.410" v="2946" actId="207"/>
          <ac:spMkLst>
            <pc:docMk/>
            <pc:sldMk cId="533961422" sldId="475"/>
            <ac:spMk id="6" creationId="{AE8D199F-70F5-2270-2BB7-36E269094237}"/>
          </ac:spMkLst>
        </pc:spChg>
      </pc:sldChg>
      <pc:sldChg chg="modSp mod">
        <pc:chgData name="Sandy Hogsed" userId="74ec30c40899d1b4" providerId="LiveId" clId="{2B305F2F-CE47-499A-B1FA-3B2E33FEC75A}" dt="2024-10-14T20:15:26.741" v="3046" actId="14100"/>
        <pc:sldMkLst>
          <pc:docMk/>
          <pc:sldMk cId="3391102073" sldId="479"/>
        </pc:sldMkLst>
        <pc:spChg chg="mod">
          <ac:chgData name="Sandy Hogsed" userId="74ec30c40899d1b4" providerId="LiveId" clId="{2B305F2F-CE47-499A-B1FA-3B2E33FEC75A}" dt="2024-10-14T20:15:26.741" v="3046" actId="14100"/>
          <ac:spMkLst>
            <pc:docMk/>
            <pc:sldMk cId="3391102073" sldId="479"/>
            <ac:spMk id="10" creationId="{2696A791-EF98-B7E0-7120-351D69F9501C}"/>
          </ac:spMkLst>
        </pc:spChg>
      </pc:sldChg>
      <pc:sldChg chg="del">
        <pc:chgData name="Sandy Hogsed" userId="74ec30c40899d1b4" providerId="LiveId" clId="{2B305F2F-CE47-499A-B1FA-3B2E33FEC75A}" dt="2024-10-14T07:49:05.039" v="2149" actId="2696"/>
        <pc:sldMkLst>
          <pc:docMk/>
          <pc:sldMk cId="1406991689" sldId="480"/>
        </pc:sldMkLst>
      </pc:sldChg>
      <pc:sldChg chg="del">
        <pc:chgData name="Sandy Hogsed" userId="74ec30c40899d1b4" providerId="LiveId" clId="{2B305F2F-CE47-499A-B1FA-3B2E33FEC75A}" dt="2024-10-14T07:49:05.039" v="2149" actId="2696"/>
        <pc:sldMkLst>
          <pc:docMk/>
          <pc:sldMk cId="924066818" sldId="482"/>
        </pc:sldMkLst>
      </pc:sldChg>
      <pc:sldChg chg="del">
        <pc:chgData name="Sandy Hogsed" userId="74ec30c40899d1b4" providerId="LiveId" clId="{2B305F2F-CE47-499A-B1FA-3B2E33FEC75A}" dt="2024-10-14T07:49:05.039" v="2149" actId="2696"/>
        <pc:sldMkLst>
          <pc:docMk/>
          <pc:sldMk cId="1678964111" sldId="489"/>
        </pc:sldMkLst>
      </pc:sldChg>
      <pc:sldChg chg="modSp del mod">
        <pc:chgData name="Sandy Hogsed" userId="74ec30c40899d1b4" providerId="LiveId" clId="{2B305F2F-CE47-499A-B1FA-3B2E33FEC75A}" dt="2024-10-14T08:34:03.638" v="2828" actId="115"/>
        <pc:sldMkLst>
          <pc:docMk/>
          <pc:sldMk cId="491698860" sldId="499"/>
        </pc:sldMkLst>
        <pc:spChg chg="mod">
          <ac:chgData name="Sandy Hogsed" userId="74ec30c40899d1b4" providerId="LiveId" clId="{2B305F2F-CE47-499A-B1FA-3B2E33FEC75A}" dt="2024-10-14T08:34:03.638" v="2828" actId="115"/>
          <ac:spMkLst>
            <pc:docMk/>
            <pc:sldMk cId="491698860" sldId="499"/>
            <ac:spMk id="3" creationId="{057B4216-2810-6B26-F4BE-38CA937E0D82}"/>
          </ac:spMkLst>
        </pc:spChg>
      </pc:sldChg>
      <pc:sldChg chg="del">
        <pc:chgData name="Sandy Hogsed" userId="74ec30c40899d1b4" providerId="LiveId" clId="{2B305F2F-CE47-499A-B1FA-3B2E33FEC75A}" dt="2024-10-14T07:05:49.565" v="894" actId="2696"/>
        <pc:sldMkLst>
          <pc:docMk/>
          <pc:sldMk cId="1040551587" sldId="500"/>
        </pc:sldMkLst>
      </pc:sldChg>
      <pc:sldChg chg="modSp del mod">
        <pc:chgData name="Sandy Hogsed" userId="74ec30c40899d1b4" providerId="LiveId" clId="{2B305F2F-CE47-499A-B1FA-3B2E33FEC75A}" dt="2024-10-14T08:31:55.804" v="2804" actId="2696"/>
        <pc:sldMkLst>
          <pc:docMk/>
          <pc:sldMk cId="482677702" sldId="501"/>
        </pc:sldMkLst>
        <pc:spChg chg="mod">
          <ac:chgData name="Sandy Hogsed" userId="74ec30c40899d1b4" providerId="LiveId" clId="{2B305F2F-CE47-499A-B1FA-3B2E33FEC75A}" dt="2024-10-14T08:30:27.195" v="2775" actId="21"/>
          <ac:spMkLst>
            <pc:docMk/>
            <pc:sldMk cId="482677702" sldId="501"/>
            <ac:spMk id="3" creationId="{DDC27F6C-0D1A-B70C-956D-E5BA69275C1E}"/>
          </ac:spMkLst>
        </pc:spChg>
      </pc:sldChg>
      <pc:sldChg chg="modSp mod">
        <pc:chgData name="Sandy Hogsed" userId="74ec30c40899d1b4" providerId="LiveId" clId="{2B305F2F-CE47-499A-B1FA-3B2E33FEC75A}" dt="2024-10-14T07:13:39.169" v="1182" actId="1076"/>
        <pc:sldMkLst>
          <pc:docMk/>
          <pc:sldMk cId="3407008728" sldId="502"/>
        </pc:sldMkLst>
        <pc:spChg chg="mod">
          <ac:chgData name="Sandy Hogsed" userId="74ec30c40899d1b4" providerId="LiveId" clId="{2B305F2F-CE47-499A-B1FA-3B2E33FEC75A}" dt="2024-10-14T07:13:34.507" v="1181" actId="33524"/>
          <ac:spMkLst>
            <pc:docMk/>
            <pc:sldMk cId="3407008728" sldId="502"/>
            <ac:spMk id="2" creationId="{72E62BBD-4829-AA1F-60A4-438750ACBF73}"/>
          </ac:spMkLst>
        </pc:spChg>
        <pc:spChg chg="mod">
          <ac:chgData name="Sandy Hogsed" userId="74ec30c40899d1b4" providerId="LiveId" clId="{2B305F2F-CE47-499A-B1FA-3B2E33FEC75A}" dt="2024-10-14T07:13:39.169" v="1182" actId="1076"/>
          <ac:spMkLst>
            <pc:docMk/>
            <pc:sldMk cId="3407008728" sldId="502"/>
            <ac:spMk id="3" creationId="{9D4AE078-CD03-DD23-CBCD-ED95C08C824A}"/>
          </ac:spMkLst>
        </pc:spChg>
      </pc:sldChg>
      <pc:sldChg chg="modSp mod">
        <pc:chgData name="Sandy Hogsed" userId="74ec30c40899d1b4" providerId="LiveId" clId="{2B305F2F-CE47-499A-B1FA-3B2E33FEC75A}" dt="2024-10-14T07:28:12.684" v="1484"/>
        <pc:sldMkLst>
          <pc:docMk/>
          <pc:sldMk cId="3676575479" sldId="509"/>
        </pc:sldMkLst>
        <pc:spChg chg="mod">
          <ac:chgData name="Sandy Hogsed" userId="74ec30c40899d1b4" providerId="LiveId" clId="{2B305F2F-CE47-499A-B1FA-3B2E33FEC75A}" dt="2024-10-14T06:17:07.396" v="457" actId="20577"/>
          <ac:spMkLst>
            <pc:docMk/>
            <pc:sldMk cId="3676575479" sldId="509"/>
            <ac:spMk id="4" creationId="{C99279AA-0B84-9796-4240-FE81ABF69423}"/>
          </ac:spMkLst>
        </pc:spChg>
        <pc:graphicFrameChg chg="mod">
          <ac:chgData name="Sandy Hogsed" userId="74ec30c40899d1b4" providerId="LiveId" clId="{2B305F2F-CE47-499A-B1FA-3B2E33FEC75A}" dt="2024-10-14T07:28:12.684" v="1484"/>
          <ac:graphicFrameMkLst>
            <pc:docMk/>
            <pc:sldMk cId="3676575479" sldId="509"/>
            <ac:graphicFrameMk id="6151" creationId="{46CFDD3F-80D2-495D-A6C9-C3691F3062BF}"/>
          </ac:graphicFrameMkLst>
        </pc:graphicFrameChg>
      </pc:sldChg>
      <pc:sldChg chg="del">
        <pc:chgData name="Sandy Hogsed" userId="74ec30c40899d1b4" providerId="LiveId" clId="{2B305F2F-CE47-499A-B1FA-3B2E33FEC75A}" dt="2024-10-14T07:05:49.565" v="894" actId="2696"/>
        <pc:sldMkLst>
          <pc:docMk/>
          <pc:sldMk cId="996881635" sldId="512"/>
        </pc:sldMkLst>
      </pc:sldChg>
      <pc:sldChg chg="del">
        <pc:chgData name="Sandy Hogsed" userId="74ec30c40899d1b4" providerId="LiveId" clId="{2B305F2F-CE47-499A-B1FA-3B2E33FEC75A}" dt="2024-10-14T06:06:38.953" v="434" actId="2696"/>
        <pc:sldMkLst>
          <pc:docMk/>
          <pc:sldMk cId="3065555927" sldId="513"/>
        </pc:sldMkLst>
      </pc:sldChg>
      <pc:sldChg chg="del">
        <pc:chgData name="Sandy Hogsed" userId="74ec30c40899d1b4" providerId="LiveId" clId="{2B305F2F-CE47-499A-B1FA-3B2E33FEC75A}" dt="2024-10-14T07:05:49.565" v="894" actId="2696"/>
        <pc:sldMkLst>
          <pc:docMk/>
          <pc:sldMk cId="1236021060" sldId="514"/>
        </pc:sldMkLst>
      </pc:sldChg>
      <pc:sldChg chg="modSp mod">
        <pc:chgData name="Sandy Hogsed" userId="74ec30c40899d1b4" providerId="LiveId" clId="{2B305F2F-CE47-499A-B1FA-3B2E33FEC75A}" dt="2024-10-14T08:26:56.215" v="2764" actId="20577"/>
        <pc:sldMkLst>
          <pc:docMk/>
          <pc:sldMk cId="1985678199" sldId="516"/>
        </pc:sldMkLst>
        <pc:spChg chg="mod">
          <ac:chgData name="Sandy Hogsed" userId="74ec30c40899d1b4" providerId="LiveId" clId="{2B305F2F-CE47-499A-B1FA-3B2E33FEC75A}" dt="2024-10-14T07:59:42.872" v="2159" actId="20577"/>
          <ac:spMkLst>
            <pc:docMk/>
            <pc:sldMk cId="1985678199" sldId="516"/>
            <ac:spMk id="4" creationId="{C99279AA-0B84-9796-4240-FE81ABF69423}"/>
          </ac:spMkLst>
        </pc:spChg>
        <pc:graphicFrameChg chg="mod">
          <ac:chgData name="Sandy Hogsed" userId="74ec30c40899d1b4" providerId="LiveId" clId="{2B305F2F-CE47-499A-B1FA-3B2E33FEC75A}" dt="2024-10-14T08:26:56.215" v="2764" actId="20577"/>
          <ac:graphicFrameMkLst>
            <pc:docMk/>
            <pc:sldMk cId="1985678199" sldId="516"/>
            <ac:graphicFrameMk id="6151" creationId="{46CFDD3F-80D2-495D-A6C9-C3691F3062BF}"/>
          </ac:graphicFrameMkLst>
        </pc:graphicFrameChg>
      </pc:sldChg>
      <pc:sldChg chg="del">
        <pc:chgData name="Sandy Hogsed" userId="74ec30c40899d1b4" providerId="LiveId" clId="{2B305F2F-CE47-499A-B1FA-3B2E33FEC75A}" dt="2024-10-14T06:06:25.298" v="433" actId="2696"/>
        <pc:sldMkLst>
          <pc:docMk/>
          <pc:sldMk cId="2651312234" sldId="517"/>
        </pc:sldMkLst>
      </pc:sldChg>
      <pc:sldChg chg="del">
        <pc:chgData name="Sandy Hogsed" userId="74ec30c40899d1b4" providerId="LiveId" clId="{2B305F2F-CE47-499A-B1FA-3B2E33FEC75A}" dt="2024-10-14T07:49:05.039" v="2149" actId="2696"/>
        <pc:sldMkLst>
          <pc:docMk/>
          <pc:sldMk cId="1116407525" sldId="519"/>
        </pc:sldMkLst>
      </pc:sldChg>
      <pc:sldChg chg="del">
        <pc:chgData name="Sandy Hogsed" userId="74ec30c40899d1b4" providerId="LiveId" clId="{2B305F2F-CE47-499A-B1FA-3B2E33FEC75A}" dt="2024-10-14T07:49:05.039" v="2149" actId="2696"/>
        <pc:sldMkLst>
          <pc:docMk/>
          <pc:sldMk cId="4183147753" sldId="520"/>
        </pc:sldMkLst>
      </pc:sldChg>
      <pc:sldChg chg="modSp add del mod">
        <pc:chgData name="Sandy Hogsed" userId="74ec30c40899d1b4" providerId="LiveId" clId="{2B305F2F-CE47-499A-B1FA-3B2E33FEC75A}" dt="2024-10-14T06:10:17.007" v="437" actId="2696"/>
        <pc:sldMkLst>
          <pc:docMk/>
          <pc:sldMk cId="1639350396" sldId="521"/>
        </pc:sldMkLst>
        <pc:spChg chg="mod">
          <ac:chgData name="Sandy Hogsed" userId="74ec30c40899d1b4" providerId="LiveId" clId="{2B305F2F-CE47-499A-B1FA-3B2E33FEC75A}" dt="2024-10-14T06:02:50.588" v="421" actId="14100"/>
          <ac:spMkLst>
            <pc:docMk/>
            <pc:sldMk cId="1639350396" sldId="521"/>
            <ac:spMk id="4" creationId="{3469D654-74B2-3D67-86C5-45DE2891B860}"/>
          </ac:spMkLst>
        </pc:spChg>
        <pc:spChg chg="mod">
          <ac:chgData name="Sandy Hogsed" userId="74ec30c40899d1b4" providerId="LiveId" clId="{2B305F2F-CE47-499A-B1FA-3B2E33FEC75A}" dt="2024-10-14T06:02:44.927" v="420" actId="1076"/>
          <ac:spMkLst>
            <pc:docMk/>
            <pc:sldMk cId="1639350396" sldId="521"/>
            <ac:spMk id="5" creationId="{A4D7BC62-13F6-CE7F-2EA0-D08501477F23}"/>
          </ac:spMkLst>
        </pc:spChg>
      </pc:sldChg>
      <pc:sldChg chg="modSp del mod ord">
        <pc:chgData name="Sandy Hogsed" userId="74ec30c40899d1b4" providerId="LiveId" clId="{2B305F2F-CE47-499A-B1FA-3B2E33FEC75A}" dt="2024-10-14T06:36:41.495" v="722" actId="2696"/>
        <pc:sldMkLst>
          <pc:docMk/>
          <pc:sldMk cId="3099221393" sldId="521"/>
        </pc:sldMkLst>
        <pc:spChg chg="mod">
          <ac:chgData name="Sandy Hogsed" userId="74ec30c40899d1b4" providerId="LiveId" clId="{2B305F2F-CE47-499A-B1FA-3B2E33FEC75A}" dt="2024-10-14T06:36:00.710" v="716" actId="21"/>
          <ac:spMkLst>
            <pc:docMk/>
            <pc:sldMk cId="3099221393" sldId="521"/>
            <ac:spMk id="4" creationId="{3469D654-74B2-3D67-86C5-45DE2891B860}"/>
          </ac:spMkLst>
        </pc:spChg>
        <pc:spChg chg="mod">
          <ac:chgData name="Sandy Hogsed" userId="74ec30c40899d1b4" providerId="LiveId" clId="{2B305F2F-CE47-499A-B1FA-3B2E33FEC75A}" dt="2024-10-14T06:18:32.530" v="493" actId="207"/>
          <ac:spMkLst>
            <pc:docMk/>
            <pc:sldMk cId="3099221393" sldId="521"/>
            <ac:spMk id="5" creationId="{A4D7BC62-13F6-CE7F-2EA0-D08501477F23}"/>
          </ac:spMkLst>
        </pc:spChg>
      </pc:sldChg>
      <pc:sldChg chg="modSp new mod ord">
        <pc:chgData name="Sandy Hogsed" userId="74ec30c40899d1b4" providerId="LiveId" clId="{2B305F2F-CE47-499A-B1FA-3B2E33FEC75A}" dt="2024-10-14T07:07:43.977" v="900" actId="115"/>
        <pc:sldMkLst>
          <pc:docMk/>
          <pc:sldMk cId="276180606" sldId="522"/>
        </pc:sldMkLst>
        <pc:spChg chg="mod">
          <ac:chgData name="Sandy Hogsed" userId="74ec30c40899d1b4" providerId="LiveId" clId="{2B305F2F-CE47-499A-B1FA-3B2E33FEC75A}" dt="2024-10-14T06:26:04.431" v="675" actId="1076"/>
          <ac:spMkLst>
            <pc:docMk/>
            <pc:sldMk cId="276180606" sldId="522"/>
            <ac:spMk id="2" creationId="{D883FDC8-C57E-586C-18E6-293D74559915}"/>
          </ac:spMkLst>
        </pc:spChg>
        <pc:spChg chg="mod">
          <ac:chgData name="Sandy Hogsed" userId="74ec30c40899d1b4" providerId="LiveId" clId="{2B305F2F-CE47-499A-B1FA-3B2E33FEC75A}" dt="2024-10-14T07:07:43.977" v="900" actId="115"/>
          <ac:spMkLst>
            <pc:docMk/>
            <pc:sldMk cId="276180606" sldId="522"/>
            <ac:spMk id="3" creationId="{597528C9-2B67-4E45-8E62-77EA28652997}"/>
          </ac:spMkLst>
        </pc:spChg>
      </pc:sldChg>
      <pc:sldChg chg="modSp new mod ord">
        <pc:chgData name="Sandy Hogsed" userId="74ec30c40899d1b4" providerId="LiveId" clId="{2B305F2F-CE47-499A-B1FA-3B2E33FEC75A}" dt="2024-10-14T08:08:35.238" v="2246" actId="12"/>
        <pc:sldMkLst>
          <pc:docMk/>
          <pc:sldMk cId="2214187661" sldId="523"/>
        </pc:sldMkLst>
        <pc:spChg chg="mod">
          <ac:chgData name="Sandy Hogsed" userId="74ec30c40899d1b4" providerId="LiveId" clId="{2B305F2F-CE47-499A-B1FA-3B2E33FEC75A}" dt="2024-10-14T06:25:09.346" v="613" actId="2711"/>
          <ac:spMkLst>
            <pc:docMk/>
            <pc:sldMk cId="2214187661" sldId="523"/>
            <ac:spMk id="2" creationId="{567FCE2E-D067-41D9-48B1-674869922BB0}"/>
          </ac:spMkLst>
        </pc:spChg>
        <pc:spChg chg="mod">
          <ac:chgData name="Sandy Hogsed" userId="74ec30c40899d1b4" providerId="LiveId" clId="{2B305F2F-CE47-499A-B1FA-3B2E33FEC75A}" dt="2024-10-14T08:08:35.238" v="2246" actId="12"/>
          <ac:spMkLst>
            <pc:docMk/>
            <pc:sldMk cId="2214187661" sldId="523"/>
            <ac:spMk id="3" creationId="{E33D8697-333F-8CB8-41E1-04960C8A6943}"/>
          </ac:spMkLst>
        </pc:spChg>
      </pc:sldChg>
      <pc:sldChg chg="modSp new del mod">
        <pc:chgData name="Sandy Hogsed" userId="74ec30c40899d1b4" providerId="LiveId" clId="{2B305F2F-CE47-499A-B1FA-3B2E33FEC75A}" dt="2024-10-14T06:27:38.213" v="686" actId="2696"/>
        <pc:sldMkLst>
          <pc:docMk/>
          <pc:sldMk cId="851658075" sldId="524"/>
        </pc:sldMkLst>
        <pc:spChg chg="mod">
          <ac:chgData name="Sandy Hogsed" userId="74ec30c40899d1b4" providerId="LiveId" clId="{2B305F2F-CE47-499A-B1FA-3B2E33FEC75A}" dt="2024-10-14T06:23:45.039" v="535"/>
          <ac:spMkLst>
            <pc:docMk/>
            <pc:sldMk cId="851658075" sldId="524"/>
            <ac:spMk id="3" creationId="{4F357052-98BE-72D5-56F9-025706B53231}"/>
          </ac:spMkLst>
        </pc:spChg>
      </pc:sldChg>
      <pc:sldChg chg="modSp new del mod ord">
        <pc:chgData name="Sandy Hogsed" userId="74ec30c40899d1b4" providerId="LiveId" clId="{2B305F2F-CE47-499A-B1FA-3B2E33FEC75A}" dt="2024-10-14T06:36:53.769" v="723" actId="2696"/>
        <pc:sldMkLst>
          <pc:docMk/>
          <pc:sldMk cId="1692727490" sldId="524"/>
        </pc:sldMkLst>
        <pc:spChg chg="mod">
          <ac:chgData name="Sandy Hogsed" userId="74ec30c40899d1b4" providerId="LiveId" clId="{2B305F2F-CE47-499A-B1FA-3B2E33FEC75A}" dt="2024-10-14T06:28:37.598" v="688"/>
          <ac:spMkLst>
            <pc:docMk/>
            <pc:sldMk cId="1692727490" sldId="524"/>
            <ac:spMk id="3" creationId="{3917F963-3E65-6D4B-3AD7-A6F92B116B83}"/>
          </ac:spMkLst>
        </pc:spChg>
      </pc:sldChg>
      <pc:sldChg chg="modSp new mod ord">
        <pc:chgData name="Sandy Hogsed" userId="74ec30c40899d1b4" providerId="LiveId" clId="{2B305F2F-CE47-499A-B1FA-3B2E33FEC75A}" dt="2024-10-14T06:33:06.967" v="713"/>
        <pc:sldMkLst>
          <pc:docMk/>
          <pc:sldMk cId="1792063391" sldId="525"/>
        </pc:sldMkLst>
        <pc:spChg chg="mod">
          <ac:chgData name="Sandy Hogsed" userId="74ec30c40899d1b4" providerId="LiveId" clId="{2B305F2F-CE47-499A-B1FA-3B2E33FEC75A}" dt="2024-10-14T06:29:16.916" v="707" actId="1076"/>
          <ac:spMkLst>
            <pc:docMk/>
            <pc:sldMk cId="1792063391" sldId="525"/>
            <ac:spMk id="2" creationId="{7CCF3367-72C9-2F46-CF7C-55B3A9A50751}"/>
          </ac:spMkLst>
        </pc:spChg>
        <pc:spChg chg="mod">
          <ac:chgData name="Sandy Hogsed" userId="74ec30c40899d1b4" providerId="LiveId" clId="{2B305F2F-CE47-499A-B1FA-3B2E33FEC75A}" dt="2024-10-14T06:33:06.967" v="713"/>
          <ac:spMkLst>
            <pc:docMk/>
            <pc:sldMk cId="1792063391" sldId="525"/>
            <ac:spMk id="3" creationId="{E82AEF8E-68CA-58CC-B0C9-466A89D9B556}"/>
          </ac:spMkLst>
        </pc:spChg>
      </pc:sldChg>
      <pc:sldChg chg="modSp new mod ord">
        <pc:chgData name="Sandy Hogsed" userId="74ec30c40899d1b4" providerId="LiveId" clId="{2B305F2F-CE47-499A-B1FA-3B2E33FEC75A}" dt="2024-10-14T20:26:19.247" v="3049" actId="20577"/>
        <pc:sldMkLst>
          <pc:docMk/>
          <pc:sldMk cId="1746610013" sldId="526"/>
        </pc:sldMkLst>
        <pc:spChg chg="mod">
          <ac:chgData name="Sandy Hogsed" userId="74ec30c40899d1b4" providerId="LiveId" clId="{2B305F2F-CE47-499A-B1FA-3B2E33FEC75A}" dt="2024-10-14T07:02:23.324" v="881" actId="14100"/>
          <ac:spMkLst>
            <pc:docMk/>
            <pc:sldMk cId="1746610013" sldId="526"/>
            <ac:spMk id="2" creationId="{3A81AABD-9E12-2DDE-0E86-6C7C455D3734}"/>
          </ac:spMkLst>
        </pc:spChg>
        <pc:spChg chg="mod">
          <ac:chgData name="Sandy Hogsed" userId="74ec30c40899d1b4" providerId="LiveId" clId="{2B305F2F-CE47-499A-B1FA-3B2E33FEC75A}" dt="2024-10-14T20:26:19.247" v="3049" actId="20577"/>
          <ac:spMkLst>
            <pc:docMk/>
            <pc:sldMk cId="1746610013" sldId="526"/>
            <ac:spMk id="3" creationId="{D2E1A6B1-96B3-DBF1-3384-F609C0CE1B22}"/>
          </ac:spMkLst>
        </pc:spChg>
      </pc:sldChg>
      <pc:sldChg chg="modSp new mod">
        <pc:chgData name="Sandy Hogsed" userId="74ec30c40899d1b4" providerId="LiveId" clId="{2B305F2F-CE47-499A-B1FA-3B2E33FEC75A}" dt="2024-10-14T08:11:37.074" v="2263" actId="20577"/>
        <pc:sldMkLst>
          <pc:docMk/>
          <pc:sldMk cId="3600766602" sldId="527"/>
        </pc:sldMkLst>
        <pc:spChg chg="mod">
          <ac:chgData name="Sandy Hogsed" userId="74ec30c40899d1b4" providerId="LiveId" clId="{2B305F2F-CE47-499A-B1FA-3B2E33FEC75A}" dt="2024-10-14T07:02:28.765" v="882" actId="1076"/>
          <ac:spMkLst>
            <pc:docMk/>
            <pc:sldMk cId="3600766602" sldId="527"/>
            <ac:spMk id="2" creationId="{B9C53BD3-87DD-DBBC-D60C-1D4585E37828}"/>
          </ac:spMkLst>
        </pc:spChg>
        <pc:spChg chg="mod">
          <ac:chgData name="Sandy Hogsed" userId="74ec30c40899d1b4" providerId="LiveId" clId="{2B305F2F-CE47-499A-B1FA-3B2E33FEC75A}" dt="2024-10-14T08:11:37.074" v="2263" actId="20577"/>
          <ac:spMkLst>
            <pc:docMk/>
            <pc:sldMk cId="3600766602" sldId="527"/>
            <ac:spMk id="3" creationId="{0B599BC8-DFD9-821D-4BCB-048828B79746}"/>
          </ac:spMkLst>
        </pc:spChg>
      </pc:sldChg>
      <pc:sldChg chg="modSp new mod">
        <pc:chgData name="Sandy Hogsed" userId="74ec30c40899d1b4" providerId="LiveId" clId="{2B305F2F-CE47-499A-B1FA-3B2E33FEC75A}" dt="2024-10-14T08:12:26.787" v="2264" actId="1076"/>
        <pc:sldMkLst>
          <pc:docMk/>
          <pc:sldMk cId="1502254609" sldId="528"/>
        </pc:sldMkLst>
        <pc:spChg chg="mod">
          <ac:chgData name="Sandy Hogsed" userId="74ec30c40899d1b4" providerId="LiveId" clId="{2B305F2F-CE47-499A-B1FA-3B2E33FEC75A}" dt="2024-10-14T08:12:26.787" v="2264" actId="1076"/>
          <ac:spMkLst>
            <pc:docMk/>
            <pc:sldMk cId="1502254609" sldId="528"/>
            <ac:spMk id="2" creationId="{683B1D0E-B30B-2AF4-2F6F-FD62EA8DD06A}"/>
          </ac:spMkLst>
        </pc:spChg>
        <pc:spChg chg="mod">
          <ac:chgData name="Sandy Hogsed" userId="74ec30c40899d1b4" providerId="LiveId" clId="{2B305F2F-CE47-499A-B1FA-3B2E33FEC75A}" dt="2024-10-14T07:29:39.641" v="1491" actId="20577"/>
          <ac:spMkLst>
            <pc:docMk/>
            <pc:sldMk cId="1502254609" sldId="528"/>
            <ac:spMk id="3" creationId="{7B615A68-2BF3-02FB-63CD-9F4316B7A650}"/>
          </ac:spMkLst>
        </pc:spChg>
      </pc:sldChg>
      <pc:sldChg chg="addSp delSp modSp new mod">
        <pc:chgData name="Sandy Hogsed" userId="74ec30c40899d1b4" providerId="LiveId" clId="{2B305F2F-CE47-499A-B1FA-3B2E33FEC75A}" dt="2024-10-14T06:54:46.406" v="855" actId="1076"/>
        <pc:sldMkLst>
          <pc:docMk/>
          <pc:sldMk cId="315438068" sldId="529"/>
        </pc:sldMkLst>
        <pc:spChg chg="mod">
          <ac:chgData name="Sandy Hogsed" userId="74ec30c40899d1b4" providerId="LiveId" clId="{2B305F2F-CE47-499A-B1FA-3B2E33FEC75A}" dt="2024-10-14T06:54:46.406" v="855" actId="1076"/>
          <ac:spMkLst>
            <pc:docMk/>
            <pc:sldMk cId="315438068" sldId="529"/>
            <ac:spMk id="2" creationId="{A896A84F-7459-D2AD-DBC7-4B1A15DF8A9D}"/>
          </ac:spMkLst>
        </pc:spChg>
        <pc:spChg chg="mod">
          <ac:chgData name="Sandy Hogsed" userId="74ec30c40899d1b4" providerId="LiveId" clId="{2B305F2F-CE47-499A-B1FA-3B2E33FEC75A}" dt="2024-10-14T06:54:37.381" v="854" actId="2711"/>
          <ac:spMkLst>
            <pc:docMk/>
            <pc:sldMk cId="315438068" sldId="529"/>
            <ac:spMk id="3" creationId="{BAFFB050-CD63-BF68-B485-E39E1BBBAF79}"/>
          </ac:spMkLst>
        </pc:spChg>
        <pc:spChg chg="add del">
          <ac:chgData name="Sandy Hogsed" userId="74ec30c40899d1b4" providerId="LiveId" clId="{2B305F2F-CE47-499A-B1FA-3B2E33FEC75A}" dt="2024-10-14T06:49:28.595" v="786" actId="22"/>
          <ac:spMkLst>
            <pc:docMk/>
            <pc:sldMk cId="315438068" sldId="529"/>
            <ac:spMk id="5" creationId="{3778B5C2-154A-BBB0-1C9A-5ADE7FA4ED93}"/>
          </ac:spMkLst>
        </pc:spChg>
      </pc:sldChg>
      <pc:sldChg chg="modSp new mod">
        <pc:chgData name="Sandy Hogsed" userId="74ec30c40899d1b4" providerId="LiveId" clId="{2B305F2F-CE47-499A-B1FA-3B2E33FEC75A}" dt="2024-10-14T07:29:55.488" v="1493" actId="20577"/>
        <pc:sldMkLst>
          <pc:docMk/>
          <pc:sldMk cId="3913263090" sldId="530"/>
        </pc:sldMkLst>
        <pc:spChg chg="mod">
          <ac:chgData name="Sandy Hogsed" userId="74ec30c40899d1b4" providerId="LiveId" clId="{2B305F2F-CE47-499A-B1FA-3B2E33FEC75A}" dt="2024-10-14T06:53:13.896" v="848" actId="20577"/>
          <ac:spMkLst>
            <pc:docMk/>
            <pc:sldMk cId="3913263090" sldId="530"/>
            <ac:spMk id="2" creationId="{EC584842-E232-C3E6-8C32-020D55375D7F}"/>
          </ac:spMkLst>
        </pc:spChg>
        <pc:spChg chg="mod">
          <ac:chgData name="Sandy Hogsed" userId="74ec30c40899d1b4" providerId="LiveId" clId="{2B305F2F-CE47-499A-B1FA-3B2E33FEC75A}" dt="2024-10-14T07:29:55.488" v="1493" actId="20577"/>
          <ac:spMkLst>
            <pc:docMk/>
            <pc:sldMk cId="3913263090" sldId="530"/>
            <ac:spMk id="3" creationId="{35E8D3FE-6775-D52E-027D-C4167FDC5A7B}"/>
          </ac:spMkLst>
        </pc:spChg>
      </pc:sldChg>
      <pc:sldChg chg="addSp delSp modSp new mod setBg modClrScheme modAnim delDesignElem chgLayout">
        <pc:chgData name="Sandy Hogsed" userId="74ec30c40899d1b4" providerId="LiveId" clId="{2B305F2F-CE47-499A-B1FA-3B2E33FEC75A}" dt="2024-10-14T07:25:01.787" v="1460"/>
        <pc:sldMkLst>
          <pc:docMk/>
          <pc:sldMk cId="2536074008" sldId="531"/>
        </pc:sldMkLst>
        <pc:spChg chg="del mod ord">
          <ac:chgData name="Sandy Hogsed" userId="74ec30c40899d1b4" providerId="LiveId" clId="{2B305F2F-CE47-499A-B1FA-3B2E33FEC75A}" dt="2024-10-14T07:16:36.893" v="1190" actId="700"/>
          <ac:spMkLst>
            <pc:docMk/>
            <pc:sldMk cId="2536074008" sldId="531"/>
            <ac:spMk id="2" creationId="{D2B6CF1B-78ED-11A4-419B-6A476AAD9A67}"/>
          </ac:spMkLst>
        </pc:spChg>
        <pc:spChg chg="del mod ord">
          <ac:chgData name="Sandy Hogsed" userId="74ec30c40899d1b4" providerId="LiveId" clId="{2B305F2F-CE47-499A-B1FA-3B2E33FEC75A}" dt="2024-10-14T07:16:36.893" v="1190" actId="700"/>
          <ac:spMkLst>
            <pc:docMk/>
            <pc:sldMk cId="2536074008" sldId="531"/>
            <ac:spMk id="3" creationId="{9E841B22-A17D-93A3-611C-CB8ECEBBF7EE}"/>
          </ac:spMkLst>
        </pc:spChg>
        <pc:spChg chg="del">
          <ac:chgData name="Sandy Hogsed" userId="74ec30c40899d1b4" providerId="LiveId" clId="{2B305F2F-CE47-499A-B1FA-3B2E33FEC75A}" dt="2024-10-14T07:16:36.893" v="1190" actId="700"/>
          <ac:spMkLst>
            <pc:docMk/>
            <pc:sldMk cId="2536074008" sldId="531"/>
            <ac:spMk id="4" creationId="{E216820E-BFA8-72A1-4C7E-DDC73845ED87}"/>
          </ac:spMkLst>
        </pc:spChg>
        <pc:spChg chg="add mod ord">
          <ac:chgData name="Sandy Hogsed" userId="74ec30c40899d1b4" providerId="LiveId" clId="{2B305F2F-CE47-499A-B1FA-3B2E33FEC75A}" dt="2024-10-14T07:19:24.712" v="1204" actId="1076"/>
          <ac:spMkLst>
            <pc:docMk/>
            <pc:sldMk cId="2536074008" sldId="531"/>
            <ac:spMk id="5" creationId="{7F71D642-A839-A53B-CDD5-87F027BD96A3}"/>
          </ac:spMkLst>
        </pc:spChg>
        <pc:spChg chg="add del mod ord">
          <ac:chgData name="Sandy Hogsed" userId="74ec30c40899d1b4" providerId="LiveId" clId="{2B305F2F-CE47-499A-B1FA-3B2E33FEC75A}" dt="2024-10-14T07:18:20.920" v="1193"/>
          <ac:spMkLst>
            <pc:docMk/>
            <pc:sldMk cId="2536074008" sldId="531"/>
            <ac:spMk id="6" creationId="{FF6ABBCD-0D4A-6C43-F056-ED39B247AAF0}"/>
          </ac:spMkLst>
        </pc:spChg>
        <pc:spChg chg="add mod ord">
          <ac:chgData name="Sandy Hogsed" userId="74ec30c40899d1b4" providerId="LiveId" clId="{2B305F2F-CE47-499A-B1FA-3B2E33FEC75A}" dt="2024-10-14T07:24:51.105" v="1458" actId="20577"/>
          <ac:spMkLst>
            <pc:docMk/>
            <pc:sldMk cId="2536074008" sldId="531"/>
            <ac:spMk id="8" creationId="{7870C80D-A823-12E6-7AB5-26B3D0416038}"/>
          </ac:spMkLst>
        </pc:spChg>
        <pc:spChg chg="add del">
          <ac:chgData name="Sandy Hogsed" userId="74ec30c40899d1b4" providerId="LiveId" clId="{2B305F2F-CE47-499A-B1FA-3B2E33FEC75A}" dt="2024-10-14T07:18:43.879" v="1195" actId="26606"/>
          <ac:spMkLst>
            <pc:docMk/>
            <pc:sldMk cId="2536074008" sldId="531"/>
            <ac:spMk id="11" creationId="{52853863-D192-DD91-782C-610255499183}"/>
          </ac:spMkLst>
        </pc:spChg>
        <pc:spChg chg="add del">
          <ac:chgData name="Sandy Hogsed" userId="74ec30c40899d1b4" providerId="LiveId" clId="{2B305F2F-CE47-499A-B1FA-3B2E33FEC75A}" dt="2024-10-14T07:18:43.879" v="1195" actId="26606"/>
          <ac:spMkLst>
            <pc:docMk/>
            <pc:sldMk cId="2536074008" sldId="531"/>
            <ac:spMk id="14" creationId="{23E547B5-89CF-4EC0-96DE-25771AED0799}"/>
          </ac:spMkLst>
        </pc:spChg>
        <pc:spChg chg="add del">
          <ac:chgData name="Sandy Hogsed" userId="74ec30c40899d1b4" providerId="LiveId" clId="{2B305F2F-CE47-499A-B1FA-3B2E33FEC75A}" dt="2024-10-14T07:18:43.879" v="1195" actId="26606"/>
          <ac:spMkLst>
            <pc:docMk/>
            <pc:sldMk cId="2536074008" sldId="531"/>
            <ac:spMk id="16" creationId="{3F0B8CEB-8279-4E5E-A0CE-1FC9F71736F2}"/>
          </ac:spMkLst>
        </pc:spChg>
        <pc:picChg chg="add mod ord">
          <ac:chgData name="Sandy Hogsed" userId="74ec30c40899d1b4" providerId="LiveId" clId="{2B305F2F-CE47-499A-B1FA-3B2E33FEC75A}" dt="2024-10-14T07:19:19.287" v="1203" actId="700"/>
          <ac:picMkLst>
            <pc:docMk/>
            <pc:sldMk cId="2536074008" sldId="531"/>
            <ac:picMk id="7" creationId="{86ABA280-3565-F883-A34F-33A19212B861}"/>
          </ac:picMkLst>
        </pc:picChg>
        <pc:cxnChg chg="add del">
          <ac:chgData name="Sandy Hogsed" userId="74ec30c40899d1b4" providerId="LiveId" clId="{2B305F2F-CE47-499A-B1FA-3B2E33FEC75A}" dt="2024-10-14T07:19:19.287" v="1203" actId="700"/>
          <ac:cxnSpMkLst>
            <pc:docMk/>
            <pc:sldMk cId="2536074008" sldId="531"/>
            <ac:cxnSpMk id="21" creationId="{33193FD5-6A49-7562-EA76-F15D42E15804}"/>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9B34DB-3D56-416C-A6EF-A5DC142F2B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2D1FB01-B8DD-4DF6-8E97-3635CDFEB62E}">
      <dgm:prSet custT="1"/>
      <dgm:spPr/>
      <dgm:t>
        <a:bodyPr/>
        <a:lstStyle/>
        <a:p>
          <a:r>
            <a:rPr lang="en-US" sz="2800" dirty="0"/>
            <a:t>OBJECTIVE:</a:t>
          </a:r>
        </a:p>
      </dgm:t>
    </dgm:pt>
    <dgm:pt modelId="{608B2352-7AB4-4D90-9BE7-BF3D1A33D5B9}" type="parTrans" cxnId="{B81CD273-BA50-4328-8908-CFFBE7AE2491}">
      <dgm:prSet/>
      <dgm:spPr/>
      <dgm:t>
        <a:bodyPr/>
        <a:lstStyle/>
        <a:p>
          <a:endParaRPr lang="en-US"/>
        </a:p>
      </dgm:t>
    </dgm:pt>
    <dgm:pt modelId="{902FCC51-3132-4C7B-9D69-5650456E700F}" type="sibTrans" cxnId="{B81CD273-BA50-4328-8908-CFFBE7AE2491}">
      <dgm:prSet/>
      <dgm:spPr/>
      <dgm:t>
        <a:bodyPr/>
        <a:lstStyle/>
        <a:p>
          <a:endParaRPr lang="en-US"/>
        </a:p>
      </dgm:t>
    </dgm:pt>
    <dgm:pt modelId="{C053EB29-5208-459A-A84F-48468470A2BF}">
      <dgm:prSet custT="1"/>
      <dgm:spPr/>
      <dgm:t>
        <a:bodyPr/>
        <a:lstStyle/>
        <a:p>
          <a:r>
            <a:rPr lang="en-US" sz="2800" dirty="0">
              <a:solidFill>
                <a:schemeClr val="bg1"/>
              </a:solidFill>
              <a:latin typeface="Arial Nova" panose="020B0504020202020204" pitchFamily="34" charset="0"/>
              <a:cs typeface="Arial"/>
            </a:rPr>
            <a:t>Define and differentiate between </a:t>
          </a:r>
        </a:p>
        <a:p>
          <a:r>
            <a:rPr lang="en-US" sz="2800" dirty="0">
              <a:solidFill>
                <a:schemeClr val="bg1"/>
              </a:solidFill>
              <a:latin typeface="Arial Nova" panose="020B0504020202020204" pitchFamily="34" charset="0"/>
              <a:cs typeface="Arial"/>
            </a:rPr>
            <a:t>Active Duty, ACDUTRA, and State Active Duty </a:t>
          </a:r>
          <a:r>
            <a:rPr lang="en-US" sz="2800" dirty="0"/>
            <a:t> </a:t>
          </a:r>
        </a:p>
        <a:p>
          <a:endParaRPr lang="en-US" sz="1500" dirty="0"/>
        </a:p>
      </dgm:t>
    </dgm:pt>
    <dgm:pt modelId="{24B5AD5F-B459-42D2-BDC4-8B527A4C1634}" type="parTrans" cxnId="{D72064A7-AD1A-4E86-83D3-E2EB6B6BC478}">
      <dgm:prSet/>
      <dgm:spPr/>
      <dgm:t>
        <a:bodyPr/>
        <a:lstStyle/>
        <a:p>
          <a:endParaRPr lang="en-US"/>
        </a:p>
      </dgm:t>
    </dgm:pt>
    <dgm:pt modelId="{25AC9A1D-1E56-4C77-9D5E-7D355BACC9E9}" type="sibTrans" cxnId="{D72064A7-AD1A-4E86-83D3-E2EB6B6BC478}">
      <dgm:prSet/>
      <dgm:spPr/>
      <dgm:t>
        <a:bodyPr/>
        <a:lstStyle/>
        <a:p>
          <a:endParaRPr lang="en-US"/>
        </a:p>
      </dgm:t>
    </dgm:pt>
    <dgm:pt modelId="{1B3D0F5B-E8F6-4C32-B382-C58DEEE77E6A}" type="pres">
      <dgm:prSet presAssocID="{719B34DB-3D56-416C-A6EF-A5DC142F2B86}" presName="hierChild1" presStyleCnt="0">
        <dgm:presLayoutVars>
          <dgm:orgChart val="1"/>
          <dgm:chPref val="1"/>
          <dgm:dir/>
          <dgm:animOne val="branch"/>
          <dgm:animLvl val="lvl"/>
          <dgm:resizeHandles/>
        </dgm:presLayoutVars>
      </dgm:prSet>
      <dgm:spPr/>
    </dgm:pt>
    <dgm:pt modelId="{E3F736F1-1A96-46A4-A155-3B36E08A5CC5}" type="pres">
      <dgm:prSet presAssocID="{62D1FB01-B8DD-4DF6-8E97-3635CDFEB62E}" presName="hierRoot1" presStyleCnt="0">
        <dgm:presLayoutVars>
          <dgm:hierBranch val="init"/>
        </dgm:presLayoutVars>
      </dgm:prSet>
      <dgm:spPr/>
    </dgm:pt>
    <dgm:pt modelId="{12ECDCC9-2CA7-4484-BCE2-1F9074FA8316}" type="pres">
      <dgm:prSet presAssocID="{62D1FB01-B8DD-4DF6-8E97-3635CDFEB62E}" presName="rootComposite1" presStyleCnt="0"/>
      <dgm:spPr/>
    </dgm:pt>
    <dgm:pt modelId="{0DC5A3CD-0FCE-486B-84D6-8CEED0ACBF0E}" type="pres">
      <dgm:prSet presAssocID="{62D1FB01-B8DD-4DF6-8E97-3635CDFEB62E}" presName="rootText1" presStyleLbl="node0" presStyleIdx="0" presStyleCnt="1" custScaleX="120826" custScaleY="111722" custLinFactNeighborX="-3978" custLinFactNeighborY="4255">
        <dgm:presLayoutVars>
          <dgm:chPref val="3"/>
        </dgm:presLayoutVars>
      </dgm:prSet>
      <dgm:spPr/>
    </dgm:pt>
    <dgm:pt modelId="{61555448-3AC1-4EC9-A479-6616E98A3641}" type="pres">
      <dgm:prSet presAssocID="{62D1FB01-B8DD-4DF6-8E97-3635CDFEB62E}" presName="rootConnector1" presStyleLbl="node1" presStyleIdx="0" presStyleCnt="0"/>
      <dgm:spPr/>
    </dgm:pt>
    <dgm:pt modelId="{A8DB9F30-AFC9-47D6-BC29-A66002CB8C71}" type="pres">
      <dgm:prSet presAssocID="{62D1FB01-B8DD-4DF6-8E97-3635CDFEB62E}" presName="hierChild2" presStyleCnt="0"/>
      <dgm:spPr/>
    </dgm:pt>
    <dgm:pt modelId="{89640280-5DAA-426A-B785-6FCB9AA0AFBE}" type="pres">
      <dgm:prSet presAssocID="{24B5AD5F-B459-42D2-BDC4-8B527A4C1634}" presName="Name37" presStyleLbl="parChTrans1D2" presStyleIdx="0" presStyleCnt="1"/>
      <dgm:spPr/>
    </dgm:pt>
    <dgm:pt modelId="{8E7FAB7D-1785-444E-A46F-BB52D2CE21BC}" type="pres">
      <dgm:prSet presAssocID="{C053EB29-5208-459A-A84F-48468470A2BF}" presName="hierRoot2" presStyleCnt="0">
        <dgm:presLayoutVars>
          <dgm:hierBranch val="init"/>
        </dgm:presLayoutVars>
      </dgm:prSet>
      <dgm:spPr/>
    </dgm:pt>
    <dgm:pt modelId="{429AFA0E-C34A-4C2D-BC29-4704ED00F126}" type="pres">
      <dgm:prSet presAssocID="{C053EB29-5208-459A-A84F-48468470A2BF}" presName="rootComposite" presStyleCnt="0"/>
      <dgm:spPr/>
    </dgm:pt>
    <dgm:pt modelId="{BF050A75-3F37-4B42-8A40-85FAE639F1FA}" type="pres">
      <dgm:prSet presAssocID="{C053EB29-5208-459A-A84F-48468470A2BF}" presName="rootText" presStyleLbl="node2" presStyleIdx="0" presStyleCnt="1" custScaleX="302760" custScaleY="222966" custLinFactNeighborX="5361" custLinFactNeighborY="-16863">
        <dgm:presLayoutVars>
          <dgm:chPref val="3"/>
        </dgm:presLayoutVars>
      </dgm:prSet>
      <dgm:spPr/>
    </dgm:pt>
    <dgm:pt modelId="{722E4D40-2F07-46E5-8BE7-AC56F1D8A390}" type="pres">
      <dgm:prSet presAssocID="{C053EB29-5208-459A-A84F-48468470A2BF}" presName="rootConnector" presStyleLbl="node2" presStyleIdx="0" presStyleCnt="1"/>
      <dgm:spPr/>
    </dgm:pt>
    <dgm:pt modelId="{7CD78853-7B51-45BF-9C0A-FC5F06A845E7}" type="pres">
      <dgm:prSet presAssocID="{C053EB29-5208-459A-A84F-48468470A2BF}" presName="hierChild4" presStyleCnt="0"/>
      <dgm:spPr/>
    </dgm:pt>
    <dgm:pt modelId="{5075E30B-3052-47DB-B455-DA98C0C9C6BD}" type="pres">
      <dgm:prSet presAssocID="{C053EB29-5208-459A-A84F-48468470A2BF}" presName="hierChild5" presStyleCnt="0"/>
      <dgm:spPr/>
    </dgm:pt>
    <dgm:pt modelId="{3315D4B1-3BA8-4560-A09C-476EB0294B45}" type="pres">
      <dgm:prSet presAssocID="{62D1FB01-B8DD-4DF6-8E97-3635CDFEB62E}" presName="hierChild3" presStyleCnt="0"/>
      <dgm:spPr/>
    </dgm:pt>
  </dgm:ptLst>
  <dgm:cxnLst>
    <dgm:cxn modelId="{95E4021E-3B4A-4E49-9CF1-EB11CBA94B3D}" type="presOf" srcId="{24B5AD5F-B459-42D2-BDC4-8B527A4C1634}" destId="{89640280-5DAA-426A-B785-6FCB9AA0AFBE}" srcOrd="0" destOrd="0" presId="urn:microsoft.com/office/officeart/2005/8/layout/orgChart1"/>
    <dgm:cxn modelId="{0DAC2940-AB8C-4D19-A8EF-25C2F294A715}" type="presOf" srcId="{62D1FB01-B8DD-4DF6-8E97-3635CDFEB62E}" destId="{0DC5A3CD-0FCE-486B-84D6-8CEED0ACBF0E}" srcOrd="0" destOrd="0" presId="urn:microsoft.com/office/officeart/2005/8/layout/orgChart1"/>
    <dgm:cxn modelId="{B81CD273-BA50-4328-8908-CFFBE7AE2491}" srcId="{719B34DB-3D56-416C-A6EF-A5DC142F2B86}" destId="{62D1FB01-B8DD-4DF6-8E97-3635CDFEB62E}" srcOrd="0" destOrd="0" parTransId="{608B2352-7AB4-4D90-9BE7-BF3D1A33D5B9}" sibTransId="{902FCC51-3132-4C7B-9D69-5650456E700F}"/>
    <dgm:cxn modelId="{1C89467C-367E-44CA-9A2E-758686AA3BC7}" type="presOf" srcId="{C053EB29-5208-459A-A84F-48468470A2BF}" destId="{722E4D40-2F07-46E5-8BE7-AC56F1D8A390}" srcOrd="1" destOrd="0" presId="urn:microsoft.com/office/officeart/2005/8/layout/orgChart1"/>
    <dgm:cxn modelId="{47EC6490-4DCF-4D0C-875E-6D222560535B}" type="presOf" srcId="{C053EB29-5208-459A-A84F-48468470A2BF}" destId="{BF050A75-3F37-4B42-8A40-85FAE639F1FA}" srcOrd="0" destOrd="0" presId="urn:microsoft.com/office/officeart/2005/8/layout/orgChart1"/>
    <dgm:cxn modelId="{FE5B12A3-E50E-420B-AE20-FEB570E46059}" type="presOf" srcId="{62D1FB01-B8DD-4DF6-8E97-3635CDFEB62E}" destId="{61555448-3AC1-4EC9-A479-6616E98A3641}" srcOrd="1" destOrd="0" presId="urn:microsoft.com/office/officeart/2005/8/layout/orgChart1"/>
    <dgm:cxn modelId="{D72064A7-AD1A-4E86-83D3-E2EB6B6BC478}" srcId="{62D1FB01-B8DD-4DF6-8E97-3635CDFEB62E}" destId="{C053EB29-5208-459A-A84F-48468470A2BF}" srcOrd="0" destOrd="0" parTransId="{24B5AD5F-B459-42D2-BDC4-8B527A4C1634}" sibTransId="{25AC9A1D-1E56-4C77-9D5E-7D355BACC9E9}"/>
    <dgm:cxn modelId="{99DCEED7-28BC-46B3-A20E-B837D5F031C8}" type="presOf" srcId="{719B34DB-3D56-416C-A6EF-A5DC142F2B86}" destId="{1B3D0F5B-E8F6-4C32-B382-C58DEEE77E6A}" srcOrd="0" destOrd="0" presId="urn:microsoft.com/office/officeart/2005/8/layout/orgChart1"/>
    <dgm:cxn modelId="{C2E1E72C-B43C-4525-A573-6891F3EBE7B6}" type="presParOf" srcId="{1B3D0F5B-E8F6-4C32-B382-C58DEEE77E6A}" destId="{E3F736F1-1A96-46A4-A155-3B36E08A5CC5}" srcOrd="0" destOrd="0" presId="urn:microsoft.com/office/officeart/2005/8/layout/orgChart1"/>
    <dgm:cxn modelId="{50ED6163-9956-4FC8-9069-DBFDAF912E5A}" type="presParOf" srcId="{E3F736F1-1A96-46A4-A155-3B36E08A5CC5}" destId="{12ECDCC9-2CA7-4484-BCE2-1F9074FA8316}" srcOrd="0" destOrd="0" presId="urn:microsoft.com/office/officeart/2005/8/layout/orgChart1"/>
    <dgm:cxn modelId="{6B290BC7-66CB-4881-83AE-B5D7419E00B2}" type="presParOf" srcId="{12ECDCC9-2CA7-4484-BCE2-1F9074FA8316}" destId="{0DC5A3CD-0FCE-486B-84D6-8CEED0ACBF0E}" srcOrd="0" destOrd="0" presId="urn:microsoft.com/office/officeart/2005/8/layout/orgChart1"/>
    <dgm:cxn modelId="{D5084E69-B6CE-42E4-A2E3-7C643D077B37}" type="presParOf" srcId="{12ECDCC9-2CA7-4484-BCE2-1F9074FA8316}" destId="{61555448-3AC1-4EC9-A479-6616E98A3641}" srcOrd="1" destOrd="0" presId="urn:microsoft.com/office/officeart/2005/8/layout/orgChart1"/>
    <dgm:cxn modelId="{B8B11608-D27F-4B30-BA08-06EF3FD880CF}" type="presParOf" srcId="{E3F736F1-1A96-46A4-A155-3B36E08A5CC5}" destId="{A8DB9F30-AFC9-47D6-BC29-A66002CB8C71}" srcOrd="1" destOrd="0" presId="urn:microsoft.com/office/officeart/2005/8/layout/orgChart1"/>
    <dgm:cxn modelId="{D233B72A-45AE-4FD3-83D1-0DB8D14DCEE8}" type="presParOf" srcId="{A8DB9F30-AFC9-47D6-BC29-A66002CB8C71}" destId="{89640280-5DAA-426A-B785-6FCB9AA0AFBE}" srcOrd="0" destOrd="0" presId="urn:microsoft.com/office/officeart/2005/8/layout/orgChart1"/>
    <dgm:cxn modelId="{3B5F16F1-1C11-433D-A19F-AFFB91EB7082}" type="presParOf" srcId="{A8DB9F30-AFC9-47D6-BC29-A66002CB8C71}" destId="{8E7FAB7D-1785-444E-A46F-BB52D2CE21BC}" srcOrd="1" destOrd="0" presId="urn:microsoft.com/office/officeart/2005/8/layout/orgChart1"/>
    <dgm:cxn modelId="{92950F83-5ECA-4423-994A-55FF926C63CA}" type="presParOf" srcId="{8E7FAB7D-1785-444E-A46F-BB52D2CE21BC}" destId="{429AFA0E-C34A-4C2D-BC29-4704ED00F126}" srcOrd="0" destOrd="0" presId="urn:microsoft.com/office/officeart/2005/8/layout/orgChart1"/>
    <dgm:cxn modelId="{0300B7C7-6267-4198-8586-7D86824F8852}" type="presParOf" srcId="{429AFA0E-C34A-4C2D-BC29-4704ED00F126}" destId="{BF050A75-3F37-4B42-8A40-85FAE639F1FA}" srcOrd="0" destOrd="0" presId="urn:microsoft.com/office/officeart/2005/8/layout/orgChart1"/>
    <dgm:cxn modelId="{B0A796EF-8F35-437E-98E4-9FFFEAEC377F}" type="presParOf" srcId="{429AFA0E-C34A-4C2D-BC29-4704ED00F126}" destId="{722E4D40-2F07-46E5-8BE7-AC56F1D8A390}" srcOrd="1" destOrd="0" presId="urn:microsoft.com/office/officeart/2005/8/layout/orgChart1"/>
    <dgm:cxn modelId="{445FB9FB-E761-45E1-9871-A2AE038C3C45}" type="presParOf" srcId="{8E7FAB7D-1785-444E-A46F-BB52D2CE21BC}" destId="{7CD78853-7B51-45BF-9C0A-FC5F06A845E7}" srcOrd="1" destOrd="0" presId="urn:microsoft.com/office/officeart/2005/8/layout/orgChart1"/>
    <dgm:cxn modelId="{0B4BE62D-4D8D-41EF-984D-08060B19404A}" type="presParOf" srcId="{8E7FAB7D-1785-444E-A46F-BB52D2CE21BC}" destId="{5075E30B-3052-47DB-B455-DA98C0C9C6BD}" srcOrd="2" destOrd="0" presId="urn:microsoft.com/office/officeart/2005/8/layout/orgChart1"/>
    <dgm:cxn modelId="{177920A5-13E6-4C5C-9D5A-6354662CE624}" type="presParOf" srcId="{E3F736F1-1A96-46A4-A155-3B36E08A5CC5}" destId="{3315D4B1-3BA8-4560-A09C-476EB0294B4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9B34DB-3D56-416C-A6EF-A5DC142F2B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2D1FB01-B8DD-4DF6-8E97-3635CDFEB62E}">
      <dgm:prSet custT="1"/>
      <dgm:spPr/>
      <dgm:t>
        <a:bodyPr/>
        <a:lstStyle/>
        <a:p>
          <a:r>
            <a:rPr lang="en-US" sz="2800" dirty="0"/>
            <a:t>OBJECTIVES:</a:t>
          </a:r>
        </a:p>
      </dgm:t>
    </dgm:pt>
    <dgm:pt modelId="{608B2352-7AB4-4D90-9BE7-BF3D1A33D5B9}" type="parTrans" cxnId="{B81CD273-BA50-4328-8908-CFFBE7AE2491}">
      <dgm:prSet/>
      <dgm:spPr/>
      <dgm:t>
        <a:bodyPr/>
        <a:lstStyle/>
        <a:p>
          <a:endParaRPr lang="en-US"/>
        </a:p>
      </dgm:t>
    </dgm:pt>
    <dgm:pt modelId="{902FCC51-3132-4C7B-9D69-5650456E700F}" type="sibTrans" cxnId="{B81CD273-BA50-4328-8908-CFFBE7AE2491}">
      <dgm:prSet/>
      <dgm:spPr/>
      <dgm:t>
        <a:bodyPr/>
        <a:lstStyle/>
        <a:p>
          <a:endParaRPr lang="en-US"/>
        </a:p>
      </dgm:t>
    </dgm:pt>
    <dgm:pt modelId="{C053EB29-5208-459A-A84F-48468470A2BF}">
      <dgm:prSet custT="1"/>
      <dgm:spPr/>
      <dgm:t>
        <a:bodyPr/>
        <a:lstStyle/>
        <a:p>
          <a:r>
            <a:rPr lang="en-US" sz="2800" dirty="0"/>
            <a:t>Describe the eligibility for BDD claims and basic steps in processing a claim for benefits. </a:t>
          </a:r>
        </a:p>
        <a:p>
          <a:endParaRPr lang="en-US" sz="1500" dirty="0"/>
        </a:p>
      </dgm:t>
    </dgm:pt>
    <dgm:pt modelId="{24B5AD5F-B459-42D2-BDC4-8B527A4C1634}" type="parTrans" cxnId="{D72064A7-AD1A-4E86-83D3-E2EB6B6BC478}">
      <dgm:prSet/>
      <dgm:spPr/>
      <dgm:t>
        <a:bodyPr/>
        <a:lstStyle/>
        <a:p>
          <a:endParaRPr lang="en-US"/>
        </a:p>
      </dgm:t>
    </dgm:pt>
    <dgm:pt modelId="{25AC9A1D-1E56-4C77-9D5E-7D355BACC9E9}" type="sibTrans" cxnId="{D72064A7-AD1A-4E86-83D3-E2EB6B6BC478}">
      <dgm:prSet/>
      <dgm:spPr/>
      <dgm:t>
        <a:bodyPr/>
        <a:lstStyle/>
        <a:p>
          <a:endParaRPr lang="en-US"/>
        </a:p>
      </dgm:t>
    </dgm:pt>
    <dgm:pt modelId="{0759F732-7ACF-4117-B44A-7982A120D614}">
      <dgm:prSet custT="1"/>
      <dgm:spPr/>
      <dgm:t>
        <a:bodyPr/>
        <a:lstStyle/>
        <a:p>
          <a:r>
            <a:rPr lang="en-US" sz="2800" dirty="0">
              <a:latin typeface="+mn-lt"/>
            </a:rPr>
            <a:t>Describe the importance of Line of Duty (LOD) Determinations</a:t>
          </a:r>
        </a:p>
      </dgm:t>
    </dgm:pt>
    <dgm:pt modelId="{5A929B1E-50E6-4E8F-BFA0-F7C97293DBA8}" type="parTrans" cxnId="{E9992D6D-1610-4079-96F3-41C58EE4A497}">
      <dgm:prSet/>
      <dgm:spPr/>
      <dgm:t>
        <a:bodyPr/>
        <a:lstStyle/>
        <a:p>
          <a:endParaRPr lang="en-US"/>
        </a:p>
      </dgm:t>
    </dgm:pt>
    <dgm:pt modelId="{DDE02E55-3A85-4889-A0EC-66683E57EA97}" type="sibTrans" cxnId="{E9992D6D-1610-4079-96F3-41C58EE4A497}">
      <dgm:prSet/>
      <dgm:spPr/>
      <dgm:t>
        <a:bodyPr/>
        <a:lstStyle/>
        <a:p>
          <a:endParaRPr lang="en-US"/>
        </a:p>
      </dgm:t>
    </dgm:pt>
    <dgm:pt modelId="{7AE2E0F1-8CB2-44EA-BAFB-69B2DB5E9575}">
      <dgm:prSet custT="1"/>
      <dgm:spPr/>
      <dgm:t>
        <a:bodyPr/>
        <a:lstStyle/>
        <a:p>
          <a:r>
            <a:rPr lang="en-US" sz="2800" dirty="0"/>
            <a:t>List other sources of evidence that may be needed in support of a claim</a:t>
          </a:r>
        </a:p>
        <a:p>
          <a:endParaRPr lang="en-US" sz="1500" dirty="0"/>
        </a:p>
      </dgm:t>
    </dgm:pt>
    <dgm:pt modelId="{67E5B113-DAB2-4FB9-9605-4403063BC784}" type="parTrans" cxnId="{2FD54EDF-00B7-42C4-8106-D699F6739E0D}">
      <dgm:prSet/>
      <dgm:spPr/>
      <dgm:t>
        <a:bodyPr/>
        <a:lstStyle/>
        <a:p>
          <a:endParaRPr lang="en-US"/>
        </a:p>
      </dgm:t>
    </dgm:pt>
    <dgm:pt modelId="{1D3C757E-8BA5-4B46-A2CD-E68CC4362F00}" type="sibTrans" cxnId="{2FD54EDF-00B7-42C4-8106-D699F6739E0D}">
      <dgm:prSet/>
      <dgm:spPr/>
      <dgm:t>
        <a:bodyPr/>
        <a:lstStyle/>
        <a:p>
          <a:endParaRPr lang="en-US"/>
        </a:p>
      </dgm:t>
    </dgm:pt>
    <dgm:pt modelId="{1B3D0F5B-E8F6-4C32-B382-C58DEEE77E6A}" type="pres">
      <dgm:prSet presAssocID="{719B34DB-3D56-416C-A6EF-A5DC142F2B86}" presName="hierChild1" presStyleCnt="0">
        <dgm:presLayoutVars>
          <dgm:orgChart val="1"/>
          <dgm:chPref val="1"/>
          <dgm:dir/>
          <dgm:animOne val="branch"/>
          <dgm:animLvl val="lvl"/>
          <dgm:resizeHandles/>
        </dgm:presLayoutVars>
      </dgm:prSet>
      <dgm:spPr/>
    </dgm:pt>
    <dgm:pt modelId="{E3F736F1-1A96-46A4-A155-3B36E08A5CC5}" type="pres">
      <dgm:prSet presAssocID="{62D1FB01-B8DD-4DF6-8E97-3635CDFEB62E}" presName="hierRoot1" presStyleCnt="0">
        <dgm:presLayoutVars>
          <dgm:hierBranch val="init"/>
        </dgm:presLayoutVars>
      </dgm:prSet>
      <dgm:spPr/>
    </dgm:pt>
    <dgm:pt modelId="{12ECDCC9-2CA7-4484-BCE2-1F9074FA8316}" type="pres">
      <dgm:prSet presAssocID="{62D1FB01-B8DD-4DF6-8E97-3635CDFEB62E}" presName="rootComposite1" presStyleCnt="0"/>
      <dgm:spPr/>
    </dgm:pt>
    <dgm:pt modelId="{0DC5A3CD-0FCE-486B-84D6-8CEED0ACBF0E}" type="pres">
      <dgm:prSet presAssocID="{62D1FB01-B8DD-4DF6-8E97-3635CDFEB62E}" presName="rootText1" presStyleLbl="node0" presStyleIdx="0" presStyleCnt="1" custLinFactNeighborY="1017">
        <dgm:presLayoutVars>
          <dgm:chPref val="3"/>
        </dgm:presLayoutVars>
      </dgm:prSet>
      <dgm:spPr/>
    </dgm:pt>
    <dgm:pt modelId="{61555448-3AC1-4EC9-A479-6616E98A3641}" type="pres">
      <dgm:prSet presAssocID="{62D1FB01-B8DD-4DF6-8E97-3635CDFEB62E}" presName="rootConnector1" presStyleLbl="node1" presStyleIdx="0" presStyleCnt="0"/>
      <dgm:spPr/>
    </dgm:pt>
    <dgm:pt modelId="{A8DB9F30-AFC9-47D6-BC29-A66002CB8C71}" type="pres">
      <dgm:prSet presAssocID="{62D1FB01-B8DD-4DF6-8E97-3635CDFEB62E}" presName="hierChild2" presStyleCnt="0"/>
      <dgm:spPr/>
    </dgm:pt>
    <dgm:pt modelId="{89640280-5DAA-426A-B785-6FCB9AA0AFBE}" type="pres">
      <dgm:prSet presAssocID="{24B5AD5F-B459-42D2-BDC4-8B527A4C1634}" presName="Name37" presStyleLbl="parChTrans1D2" presStyleIdx="0" presStyleCnt="3"/>
      <dgm:spPr/>
    </dgm:pt>
    <dgm:pt modelId="{8E7FAB7D-1785-444E-A46F-BB52D2CE21BC}" type="pres">
      <dgm:prSet presAssocID="{C053EB29-5208-459A-A84F-48468470A2BF}" presName="hierRoot2" presStyleCnt="0">
        <dgm:presLayoutVars>
          <dgm:hierBranch val="init"/>
        </dgm:presLayoutVars>
      </dgm:prSet>
      <dgm:spPr/>
    </dgm:pt>
    <dgm:pt modelId="{429AFA0E-C34A-4C2D-BC29-4704ED00F126}" type="pres">
      <dgm:prSet presAssocID="{C053EB29-5208-459A-A84F-48468470A2BF}" presName="rootComposite" presStyleCnt="0"/>
      <dgm:spPr/>
    </dgm:pt>
    <dgm:pt modelId="{BF050A75-3F37-4B42-8A40-85FAE639F1FA}" type="pres">
      <dgm:prSet presAssocID="{C053EB29-5208-459A-A84F-48468470A2BF}" presName="rootText" presStyleLbl="node2" presStyleIdx="0" presStyleCnt="3" custScaleY="176219" custLinFactNeighborX="1697" custLinFactNeighborY="10688">
        <dgm:presLayoutVars>
          <dgm:chPref val="3"/>
        </dgm:presLayoutVars>
      </dgm:prSet>
      <dgm:spPr/>
    </dgm:pt>
    <dgm:pt modelId="{722E4D40-2F07-46E5-8BE7-AC56F1D8A390}" type="pres">
      <dgm:prSet presAssocID="{C053EB29-5208-459A-A84F-48468470A2BF}" presName="rootConnector" presStyleLbl="node2" presStyleIdx="0" presStyleCnt="3"/>
      <dgm:spPr/>
    </dgm:pt>
    <dgm:pt modelId="{7CD78853-7B51-45BF-9C0A-FC5F06A845E7}" type="pres">
      <dgm:prSet presAssocID="{C053EB29-5208-459A-A84F-48468470A2BF}" presName="hierChild4" presStyleCnt="0"/>
      <dgm:spPr/>
    </dgm:pt>
    <dgm:pt modelId="{5075E30B-3052-47DB-B455-DA98C0C9C6BD}" type="pres">
      <dgm:prSet presAssocID="{C053EB29-5208-459A-A84F-48468470A2BF}" presName="hierChild5" presStyleCnt="0"/>
      <dgm:spPr/>
    </dgm:pt>
    <dgm:pt modelId="{963F7449-6A82-4F20-9DF8-23E33B756B3F}" type="pres">
      <dgm:prSet presAssocID="{5A929B1E-50E6-4E8F-BFA0-F7C97293DBA8}" presName="Name37" presStyleLbl="parChTrans1D2" presStyleIdx="1" presStyleCnt="3"/>
      <dgm:spPr/>
    </dgm:pt>
    <dgm:pt modelId="{C700C9D1-D17F-44A4-8848-9A192959E6A6}" type="pres">
      <dgm:prSet presAssocID="{0759F732-7ACF-4117-B44A-7982A120D614}" presName="hierRoot2" presStyleCnt="0">
        <dgm:presLayoutVars>
          <dgm:hierBranch val="init"/>
        </dgm:presLayoutVars>
      </dgm:prSet>
      <dgm:spPr/>
    </dgm:pt>
    <dgm:pt modelId="{5CB1D928-0E8D-4AE3-9703-05D973CC5D78}" type="pres">
      <dgm:prSet presAssocID="{0759F732-7ACF-4117-B44A-7982A120D614}" presName="rootComposite" presStyleCnt="0"/>
      <dgm:spPr/>
    </dgm:pt>
    <dgm:pt modelId="{A8039CA1-A1AB-4140-A0F4-E234D708912A}" type="pres">
      <dgm:prSet presAssocID="{0759F732-7ACF-4117-B44A-7982A120D614}" presName="rootText" presStyleLbl="node2" presStyleIdx="1" presStyleCnt="3" custScaleY="165853" custLinFactNeighborX="3352" custLinFactNeighborY="3486">
        <dgm:presLayoutVars>
          <dgm:chPref val="3"/>
        </dgm:presLayoutVars>
      </dgm:prSet>
      <dgm:spPr/>
    </dgm:pt>
    <dgm:pt modelId="{C9BC47A7-9912-458E-B482-BA65BE74AB3A}" type="pres">
      <dgm:prSet presAssocID="{0759F732-7ACF-4117-B44A-7982A120D614}" presName="rootConnector" presStyleLbl="node2" presStyleIdx="1" presStyleCnt="3"/>
      <dgm:spPr/>
    </dgm:pt>
    <dgm:pt modelId="{C8F84316-7A37-4B2D-AD5A-2870D459AF89}" type="pres">
      <dgm:prSet presAssocID="{0759F732-7ACF-4117-B44A-7982A120D614}" presName="hierChild4" presStyleCnt="0"/>
      <dgm:spPr/>
    </dgm:pt>
    <dgm:pt modelId="{E708045B-2546-487E-A0F5-308435420C61}" type="pres">
      <dgm:prSet presAssocID="{0759F732-7ACF-4117-B44A-7982A120D614}" presName="hierChild5" presStyleCnt="0"/>
      <dgm:spPr/>
    </dgm:pt>
    <dgm:pt modelId="{00846064-E5A8-4D03-A610-3E21645F3F78}" type="pres">
      <dgm:prSet presAssocID="{67E5B113-DAB2-4FB9-9605-4403063BC784}" presName="Name37" presStyleLbl="parChTrans1D2" presStyleIdx="2" presStyleCnt="3"/>
      <dgm:spPr/>
    </dgm:pt>
    <dgm:pt modelId="{9C3C3768-068E-40CF-8AAD-0D869E476930}" type="pres">
      <dgm:prSet presAssocID="{7AE2E0F1-8CB2-44EA-BAFB-69B2DB5E9575}" presName="hierRoot2" presStyleCnt="0">
        <dgm:presLayoutVars>
          <dgm:hierBranch val="init"/>
        </dgm:presLayoutVars>
      </dgm:prSet>
      <dgm:spPr/>
    </dgm:pt>
    <dgm:pt modelId="{EB42BF58-0069-4DDB-87A7-71DC01F02F00}" type="pres">
      <dgm:prSet presAssocID="{7AE2E0F1-8CB2-44EA-BAFB-69B2DB5E9575}" presName="rootComposite" presStyleCnt="0"/>
      <dgm:spPr/>
    </dgm:pt>
    <dgm:pt modelId="{6814B777-7FBE-462D-864A-4D3083DD24A0}" type="pres">
      <dgm:prSet presAssocID="{7AE2E0F1-8CB2-44EA-BAFB-69B2DB5E9575}" presName="rootText" presStyleLbl="node2" presStyleIdx="2" presStyleCnt="3" custScaleY="164887">
        <dgm:presLayoutVars>
          <dgm:chPref val="3"/>
        </dgm:presLayoutVars>
      </dgm:prSet>
      <dgm:spPr/>
    </dgm:pt>
    <dgm:pt modelId="{32C388D2-ACB7-4146-A12B-0E2ABBDBBF80}" type="pres">
      <dgm:prSet presAssocID="{7AE2E0F1-8CB2-44EA-BAFB-69B2DB5E9575}" presName="rootConnector" presStyleLbl="node2" presStyleIdx="2" presStyleCnt="3"/>
      <dgm:spPr/>
    </dgm:pt>
    <dgm:pt modelId="{0A7C1F6A-4827-44A6-BD28-F2E6BDCDD0E2}" type="pres">
      <dgm:prSet presAssocID="{7AE2E0F1-8CB2-44EA-BAFB-69B2DB5E9575}" presName="hierChild4" presStyleCnt="0"/>
      <dgm:spPr/>
    </dgm:pt>
    <dgm:pt modelId="{0C0FD2CA-F683-4222-AA31-58F529791E5B}" type="pres">
      <dgm:prSet presAssocID="{7AE2E0F1-8CB2-44EA-BAFB-69B2DB5E9575}" presName="hierChild5" presStyleCnt="0"/>
      <dgm:spPr/>
    </dgm:pt>
    <dgm:pt modelId="{3315D4B1-3BA8-4560-A09C-476EB0294B45}" type="pres">
      <dgm:prSet presAssocID="{62D1FB01-B8DD-4DF6-8E97-3635CDFEB62E}" presName="hierChild3" presStyleCnt="0"/>
      <dgm:spPr/>
    </dgm:pt>
  </dgm:ptLst>
  <dgm:cxnLst>
    <dgm:cxn modelId="{95E4021E-3B4A-4E49-9CF1-EB11CBA94B3D}" type="presOf" srcId="{24B5AD5F-B459-42D2-BDC4-8B527A4C1634}" destId="{89640280-5DAA-426A-B785-6FCB9AA0AFBE}" srcOrd="0" destOrd="0" presId="urn:microsoft.com/office/officeart/2005/8/layout/orgChart1"/>
    <dgm:cxn modelId="{0DAC2940-AB8C-4D19-A8EF-25C2F294A715}" type="presOf" srcId="{62D1FB01-B8DD-4DF6-8E97-3635CDFEB62E}" destId="{0DC5A3CD-0FCE-486B-84D6-8CEED0ACBF0E}" srcOrd="0" destOrd="0" presId="urn:microsoft.com/office/officeart/2005/8/layout/orgChart1"/>
    <dgm:cxn modelId="{E9992D6D-1610-4079-96F3-41C58EE4A497}" srcId="{62D1FB01-B8DD-4DF6-8E97-3635CDFEB62E}" destId="{0759F732-7ACF-4117-B44A-7982A120D614}" srcOrd="1" destOrd="0" parTransId="{5A929B1E-50E6-4E8F-BFA0-F7C97293DBA8}" sibTransId="{DDE02E55-3A85-4889-A0EC-66683E57EA97}"/>
    <dgm:cxn modelId="{EF8B6372-C145-4131-91E2-F10C208FA49E}" type="presOf" srcId="{7AE2E0F1-8CB2-44EA-BAFB-69B2DB5E9575}" destId="{6814B777-7FBE-462D-864A-4D3083DD24A0}" srcOrd="0" destOrd="0" presId="urn:microsoft.com/office/officeart/2005/8/layout/orgChart1"/>
    <dgm:cxn modelId="{B81CD273-BA50-4328-8908-CFFBE7AE2491}" srcId="{719B34DB-3D56-416C-A6EF-A5DC142F2B86}" destId="{62D1FB01-B8DD-4DF6-8E97-3635CDFEB62E}" srcOrd="0" destOrd="0" parTransId="{608B2352-7AB4-4D90-9BE7-BF3D1A33D5B9}" sibTransId="{902FCC51-3132-4C7B-9D69-5650456E700F}"/>
    <dgm:cxn modelId="{1C89467C-367E-44CA-9A2E-758686AA3BC7}" type="presOf" srcId="{C053EB29-5208-459A-A84F-48468470A2BF}" destId="{722E4D40-2F07-46E5-8BE7-AC56F1D8A390}" srcOrd="1" destOrd="0" presId="urn:microsoft.com/office/officeart/2005/8/layout/orgChart1"/>
    <dgm:cxn modelId="{D13A118E-C0FD-4A2F-9D18-0AFE714A6CBC}" type="presOf" srcId="{0759F732-7ACF-4117-B44A-7982A120D614}" destId="{C9BC47A7-9912-458E-B482-BA65BE74AB3A}" srcOrd="1" destOrd="0" presId="urn:microsoft.com/office/officeart/2005/8/layout/orgChart1"/>
    <dgm:cxn modelId="{47EC6490-4DCF-4D0C-875E-6D222560535B}" type="presOf" srcId="{C053EB29-5208-459A-A84F-48468470A2BF}" destId="{BF050A75-3F37-4B42-8A40-85FAE639F1FA}" srcOrd="0" destOrd="0" presId="urn:microsoft.com/office/officeart/2005/8/layout/orgChart1"/>
    <dgm:cxn modelId="{F48CCD9E-0DA7-417D-8879-252FA575F0C2}" type="presOf" srcId="{67E5B113-DAB2-4FB9-9605-4403063BC784}" destId="{00846064-E5A8-4D03-A610-3E21645F3F78}" srcOrd="0" destOrd="0" presId="urn:microsoft.com/office/officeart/2005/8/layout/orgChart1"/>
    <dgm:cxn modelId="{FE5B12A3-E50E-420B-AE20-FEB570E46059}" type="presOf" srcId="{62D1FB01-B8DD-4DF6-8E97-3635CDFEB62E}" destId="{61555448-3AC1-4EC9-A479-6616E98A3641}" srcOrd="1" destOrd="0" presId="urn:microsoft.com/office/officeart/2005/8/layout/orgChart1"/>
    <dgm:cxn modelId="{D72064A7-AD1A-4E86-83D3-E2EB6B6BC478}" srcId="{62D1FB01-B8DD-4DF6-8E97-3635CDFEB62E}" destId="{C053EB29-5208-459A-A84F-48468470A2BF}" srcOrd="0" destOrd="0" parTransId="{24B5AD5F-B459-42D2-BDC4-8B527A4C1634}" sibTransId="{25AC9A1D-1E56-4C77-9D5E-7D355BACC9E9}"/>
    <dgm:cxn modelId="{AF0DF5B8-AD6C-45E4-80E7-BC8DED0B2C5C}" type="presOf" srcId="{0759F732-7ACF-4117-B44A-7982A120D614}" destId="{A8039CA1-A1AB-4140-A0F4-E234D708912A}" srcOrd="0" destOrd="0" presId="urn:microsoft.com/office/officeart/2005/8/layout/orgChart1"/>
    <dgm:cxn modelId="{99DCEED7-28BC-46B3-A20E-B837D5F031C8}" type="presOf" srcId="{719B34DB-3D56-416C-A6EF-A5DC142F2B86}" destId="{1B3D0F5B-E8F6-4C32-B382-C58DEEE77E6A}" srcOrd="0" destOrd="0" presId="urn:microsoft.com/office/officeart/2005/8/layout/orgChart1"/>
    <dgm:cxn modelId="{2FD54EDF-00B7-42C4-8106-D699F6739E0D}" srcId="{62D1FB01-B8DD-4DF6-8E97-3635CDFEB62E}" destId="{7AE2E0F1-8CB2-44EA-BAFB-69B2DB5E9575}" srcOrd="2" destOrd="0" parTransId="{67E5B113-DAB2-4FB9-9605-4403063BC784}" sibTransId="{1D3C757E-8BA5-4B46-A2CD-E68CC4362F00}"/>
    <dgm:cxn modelId="{95AA85DF-18B8-4E8B-AF67-F5EB638BD48F}" type="presOf" srcId="{5A929B1E-50E6-4E8F-BFA0-F7C97293DBA8}" destId="{963F7449-6A82-4F20-9DF8-23E33B756B3F}" srcOrd="0" destOrd="0" presId="urn:microsoft.com/office/officeart/2005/8/layout/orgChart1"/>
    <dgm:cxn modelId="{DFF515F9-399D-440E-9E0C-2965FCE34F3D}" type="presOf" srcId="{7AE2E0F1-8CB2-44EA-BAFB-69B2DB5E9575}" destId="{32C388D2-ACB7-4146-A12B-0E2ABBDBBF80}" srcOrd="1" destOrd="0" presId="urn:microsoft.com/office/officeart/2005/8/layout/orgChart1"/>
    <dgm:cxn modelId="{C2E1E72C-B43C-4525-A573-6891F3EBE7B6}" type="presParOf" srcId="{1B3D0F5B-E8F6-4C32-B382-C58DEEE77E6A}" destId="{E3F736F1-1A96-46A4-A155-3B36E08A5CC5}" srcOrd="0" destOrd="0" presId="urn:microsoft.com/office/officeart/2005/8/layout/orgChart1"/>
    <dgm:cxn modelId="{50ED6163-9956-4FC8-9069-DBFDAF912E5A}" type="presParOf" srcId="{E3F736F1-1A96-46A4-A155-3B36E08A5CC5}" destId="{12ECDCC9-2CA7-4484-BCE2-1F9074FA8316}" srcOrd="0" destOrd="0" presId="urn:microsoft.com/office/officeart/2005/8/layout/orgChart1"/>
    <dgm:cxn modelId="{6B290BC7-66CB-4881-83AE-B5D7419E00B2}" type="presParOf" srcId="{12ECDCC9-2CA7-4484-BCE2-1F9074FA8316}" destId="{0DC5A3CD-0FCE-486B-84D6-8CEED0ACBF0E}" srcOrd="0" destOrd="0" presId="urn:microsoft.com/office/officeart/2005/8/layout/orgChart1"/>
    <dgm:cxn modelId="{D5084E69-B6CE-42E4-A2E3-7C643D077B37}" type="presParOf" srcId="{12ECDCC9-2CA7-4484-BCE2-1F9074FA8316}" destId="{61555448-3AC1-4EC9-A479-6616E98A3641}" srcOrd="1" destOrd="0" presId="urn:microsoft.com/office/officeart/2005/8/layout/orgChart1"/>
    <dgm:cxn modelId="{B8B11608-D27F-4B30-BA08-06EF3FD880CF}" type="presParOf" srcId="{E3F736F1-1A96-46A4-A155-3B36E08A5CC5}" destId="{A8DB9F30-AFC9-47D6-BC29-A66002CB8C71}" srcOrd="1" destOrd="0" presId="urn:microsoft.com/office/officeart/2005/8/layout/orgChart1"/>
    <dgm:cxn modelId="{D233B72A-45AE-4FD3-83D1-0DB8D14DCEE8}" type="presParOf" srcId="{A8DB9F30-AFC9-47D6-BC29-A66002CB8C71}" destId="{89640280-5DAA-426A-B785-6FCB9AA0AFBE}" srcOrd="0" destOrd="0" presId="urn:microsoft.com/office/officeart/2005/8/layout/orgChart1"/>
    <dgm:cxn modelId="{3B5F16F1-1C11-433D-A19F-AFFB91EB7082}" type="presParOf" srcId="{A8DB9F30-AFC9-47D6-BC29-A66002CB8C71}" destId="{8E7FAB7D-1785-444E-A46F-BB52D2CE21BC}" srcOrd="1" destOrd="0" presId="urn:microsoft.com/office/officeart/2005/8/layout/orgChart1"/>
    <dgm:cxn modelId="{92950F83-5ECA-4423-994A-55FF926C63CA}" type="presParOf" srcId="{8E7FAB7D-1785-444E-A46F-BB52D2CE21BC}" destId="{429AFA0E-C34A-4C2D-BC29-4704ED00F126}" srcOrd="0" destOrd="0" presId="urn:microsoft.com/office/officeart/2005/8/layout/orgChart1"/>
    <dgm:cxn modelId="{0300B7C7-6267-4198-8586-7D86824F8852}" type="presParOf" srcId="{429AFA0E-C34A-4C2D-BC29-4704ED00F126}" destId="{BF050A75-3F37-4B42-8A40-85FAE639F1FA}" srcOrd="0" destOrd="0" presId="urn:microsoft.com/office/officeart/2005/8/layout/orgChart1"/>
    <dgm:cxn modelId="{B0A796EF-8F35-437E-98E4-9FFFEAEC377F}" type="presParOf" srcId="{429AFA0E-C34A-4C2D-BC29-4704ED00F126}" destId="{722E4D40-2F07-46E5-8BE7-AC56F1D8A390}" srcOrd="1" destOrd="0" presId="urn:microsoft.com/office/officeart/2005/8/layout/orgChart1"/>
    <dgm:cxn modelId="{445FB9FB-E761-45E1-9871-A2AE038C3C45}" type="presParOf" srcId="{8E7FAB7D-1785-444E-A46F-BB52D2CE21BC}" destId="{7CD78853-7B51-45BF-9C0A-FC5F06A845E7}" srcOrd="1" destOrd="0" presId="urn:microsoft.com/office/officeart/2005/8/layout/orgChart1"/>
    <dgm:cxn modelId="{0B4BE62D-4D8D-41EF-984D-08060B19404A}" type="presParOf" srcId="{8E7FAB7D-1785-444E-A46F-BB52D2CE21BC}" destId="{5075E30B-3052-47DB-B455-DA98C0C9C6BD}" srcOrd="2" destOrd="0" presId="urn:microsoft.com/office/officeart/2005/8/layout/orgChart1"/>
    <dgm:cxn modelId="{02044D9F-1A0E-4001-ACB2-E673394DF01F}" type="presParOf" srcId="{A8DB9F30-AFC9-47D6-BC29-A66002CB8C71}" destId="{963F7449-6A82-4F20-9DF8-23E33B756B3F}" srcOrd="2" destOrd="0" presId="urn:microsoft.com/office/officeart/2005/8/layout/orgChart1"/>
    <dgm:cxn modelId="{44B9E9B4-D291-4CC8-B177-C8E64C7A010C}" type="presParOf" srcId="{A8DB9F30-AFC9-47D6-BC29-A66002CB8C71}" destId="{C700C9D1-D17F-44A4-8848-9A192959E6A6}" srcOrd="3" destOrd="0" presId="urn:microsoft.com/office/officeart/2005/8/layout/orgChart1"/>
    <dgm:cxn modelId="{42624045-9306-48B0-B17E-9EBAC101BDD4}" type="presParOf" srcId="{C700C9D1-D17F-44A4-8848-9A192959E6A6}" destId="{5CB1D928-0E8D-4AE3-9703-05D973CC5D78}" srcOrd="0" destOrd="0" presId="urn:microsoft.com/office/officeart/2005/8/layout/orgChart1"/>
    <dgm:cxn modelId="{CC29F82B-8984-4538-97BC-380744AB67A8}" type="presParOf" srcId="{5CB1D928-0E8D-4AE3-9703-05D973CC5D78}" destId="{A8039CA1-A1AB-4140-A0F4-E234D708912A}" srcOrd="0" destOrd="0" presId="urn:microsoft.com/office/officeart/2005/8/layout/orgChart1"/>
    <dgm:cxn modelId="{E62A95B8-C176-4F29-A190-693C69114216}" type="presParOf" srcId="{5CB1D928-0E8D-4AE3-9703-05D973CC5D78}" destId="{C9BC47A7-9912-458E-B482-BA65BE74AB3A}" srcOrd="1" destOrd="0" presId="urn:microsoft.com/office/officeart/2005/8/layout/orgChart1"/>
    <dgm:cxn modelId="{78479AAE-A601-40C5-AD8E-248183071E8D}" type="presParOf" srcId="{C700C9D1-D17F-44A4-8848-9A192959E6A6}" destId="{C8F84316-7A37-4B2D-AD5A-2870D459AF89}" srcOrd="1" destOrd="0" presId="urn:microsoft.com/office/officeart/2005/8/layout/orgChart1"/>
    <dgm:cxn modelId="{50ABF5B3-44AF-40B9-910D-5C2D5173E3DB}" type="presParOf" srcId="{C700C9D1-D17F-44A4-8848-9A192959E6A6}" destId="{E708045B-2546-487E-A0F5-308435420C61}" srcOrd="2" destOrd="0" presId="urn:microsoft.com/office/officeart/2005/8/layout/orgChart1"/>
    <dgm:cxn modelId="{097E9E56-17EC-49B5-B817-1BCB5E823EC8}" type="presParOf" srcId="{A8DB9F30-AFC9-47D6-BC29-A66002CB8C71}" destId="{00846064-E5A8-4D03-A610-3E21645F3F78}" srcOrd="4" destOrd="0" presId="urn:microsoft.com/office/officeart/2005/8/layout/orgChart1"/>
    <dgm:cxn modelId="{49DFDB5D-EC46-44F0-9643-2C5A14C96A39}" type="presParOf" srcId="{A8DB9F30-AFC9-47D6-BC29-A66002CB8C71}" destId="{9C3C3768-068E-40CF-8AAD-0D869E476930}" srcOrd="5" destOrd="0" presId="urn:microsoft.com/office/officeart/2005/8/layout/orgChart1"/>
    <dgm:cxn modelId="{B872DDDD-4A62-4F6F-962C-A6E49632F443}" type="presParOf" srcId="{9C3C3768-068E-40CF-8AAD-0D869E476930}" destId="{EB42BF58-0069-4DDB-87A7-71DC01F02F00}" srcOrd="0" destOrd="0" presId="urn:microsoft.com/office/officeart/2005/8/layout/orgChart1"/>
    <dgm:cxn modelId="{E4A76151-C4A7-4CD2-B6F8-FAD5125AD5A6}" type="presParOf" srcId="{EB42BF58-0069-4DDB-87A7-71DC01F02F00}" destId="{6814B777-7FBE-462D-864A-4D3083DD24A0}" srcOrd="0" destOrd="0" presId="urn:microsoft.com/office/officeart/2005/8/layout/orgChart1"/>
    <dgm:cxn modelId="{5F6A417F-88B7-456A-B47B-EADAD39494BC}" type="presParOf" srcId="{EB42BF58-0069-4DDB-87A7-71DC01F02F00}" destId="{32C388D2-ACB7-4146-A12B-0E2ABBDBBF80}" srcOrd="1" destOrd="0" presId="urn:microsoft.com/office/officeart/2005/8/layout/orgChart1"/>
    <dgm:cxn modelId="{B80B4540-953E-42FC-AA69-BB6E3779F19A}" type="presParOf" srcId="{9C3C3768-068E-40CF-8AAD-0D869E476930}" destId="{0A7C1F6A-4827-44A6-BD28-F2E6BDCDD0E2}" srcOrd="1" destOrd="0" presId="urn:microsoft.com/office/officeart/2005/8/layout/orgChart1"/>
    <dgm:cxn modelId="{44750CCD-37E4-4184-AD83-F1590D4A81BE}" type="presParOf" srcId="{9C3C3768-068E-40CF-8AAD-0D869E476930}" destId="{0C0FD2CA-F683-4222-AA31-58F529791E5B}" srcOrd="2" destOrd="0" presId="urn:microsoft.com/office/officeart/2005/8/layout/orgChart1"/>
    <dgm:cxn modelId="{177920A5-13E6-4C5C-9D5A-6354662CE624}" type="presParOf" srcId="{E3F736F1-1A96-46A4-A155-3B36E08A5CC5}" destId="{3315D4B1-3BA8-4560-A09C-476EB0294B4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257D96-9E9B-4C33-B88A-CA2B1A74DD3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94D04E0-C282-4758-A50A-191A5CC72F91}">
      <dgm:prSet/>
      <dgm:spPr/>
      <dgm:t>
        <a:bodyPr/>
        <a:lstStyle/>
        <a:p>
          <a:r>
            <a:rPr lang="en-US" dirty="0"/>
            <a:t>Home Loan</a:t>
          </a:r>
        </a:p>
      </dgm:t>
    </dgm:pt>
    <dgm:pt modelId="{70540B8D-D7DE-462F-9913-0B52D77F73CB}" type="parTrans" cxnId="{5B0A4FD9-E046-46CD-8BDF-964410F930D1}">
      <dgm:prSet/>
      <dgm:spPr/>
      <dgm:t>
        <a:bodyPr/>
        <a:lstStyle/>
        <a:p>
          <a:endParaRPr lang="en-US"/>
        </a:p>
      </dgm:t>
    </dgm:pt>
    <dgm:pt modelId="{8BDC9FEE-180C-494B-9C65-F1C6C7904398}" type="sibTrans" cxnId="{5B0A4FD9-E046-46CD-8BDF-964410F930D1}">
      <dgm:prSet/>
      <dgm:spPr/>
      <dgm:t>
        <a:bodyPr/>
        <a:lstStyle/>
        <a:p>
          <a:endParaRPr lang="en-US"/>
        </a:p>
      </dgm:t>
    </dgm:pt>
    <dgm:pt modelId="{DDEFA372-9900-42C7-881D-CBFD388297A3}">
      <dgm:prSet/>
      <dgm:spPr/>
      <dgm:t>
        <a:bodyPr/>
        <a:lstStyle/>
        <a:p>
          <a:r>
            <a:rPr lang="en-US" dirty="0"/>
            <a:t>Health Care</a:t>
          </a:r>
        </a:p>
      </dgm:t>
    </dgm:pt>
    <dgm:pt modelId="{D6D6B2C1-9715-427C-A309-9DEA9B9EE19D}" type="parTrans" cxnId="{5E4E9662-DE08-4777-89AF-B032F217E23B}">
      <dgm:prSet/>
      <dgm:spPr/>
      <dgm:t>
        <a:bodyPr/>
        <a:lstStyle/>
        <a:p>
          <a:endParaRPr lang="en-US"/>
        </a:p>
      </dgm:t>
    </dgm:pt>
    <dgm:pt modelId="{8D0CA0A3-0B39-4D28-AC6E-39FFB1837148}" type="sibTrans" cxnId="{5E4E9662-DE08-4777-89AF-B032F217E23B}">
      <dgm:prSet/>
      <dgm:spPr/>
      <dgm:t>
        <a:bodyPr/>
        <a:lstStyle/>
        <a:p>
          <a:endParaRPr lang="en-US"/>
        </a:p>
      </dgm:t>
    </dgm:pt>
    <dgm:pt modelId="{0527D966-8A5B-42B4-8A9D-36EFCB1A9DEE}">
      <dgm:prSet/>
      <dgm:spPr/>
      <dgm:t>
        <a:bodyPr/>
        <a:lstStyle/>
        <a:p>
          <a:r>
            <a:rPr lang="en-US" dirty="0"/>
            <a:t>Education</a:t>
          </a:r>
        </a:p>
      </dgm:t>
    </dgm:pt>
    <dgm:pt modelId="{00761DD9-A955-4F57-93BE-0F85072FA318}" type="parTrans" cxnId="{EC7F5388-F2B2-4C10-89BA-A9382E4DB6F8}">
      <dgm:prSet/>
      <dgm:spPr/>
      <dgm:t>
        <a:bodyPr/>
        <a:lstStyle/>
        <a:p>
          <a:endParaRPr lang="en-US"/>
        </a:p>
      </dgm:t>
    </dgm:pt>
    <dgm:pt modelId="{1735E749-7227-4E0D-BC94-E97BD542CD51}" type="sibTrans" cxnId="{EC7F5388-F2B2-4C10-89BA-A9382E4DB6F8}">
      <dgm:prSet/>
      <dgm:spPr/>
      <dgm:t>
        <a:bodyPr/>
        <a:lstStyle/>
        <a:p>
          <a:endParaRPr lang="en-US"/>
        </a:p>
      </dgm:t>
    </dgm:pt>
    <dgm:pt modelId="{1A398780-EF19-4D9C-98AB-CD09396C3E3B}">
      <dgm:prSet/>
      <dgm:spPr/>
      <dgm:t>
        <a:bodyPr/>
        <a:lstStyle/>
        <a:p>
          <a:r>
            <a:rPr lang="en-US" dirty="0"/>
            <a:t>Burial</a:t>
          </a:r>
        </a:p>
      </dgm:t>
    </dgm:pt>
    <dgm:pt modelId="{CF1457DF-00EE-49D3-BB85-5CE2ADC56174}" type="parTrans" cxnId="{12D0BE2E-2F1D-4E99-9A83-3718ABB046C1}">
      <dgm:prSet/>
      <dgm:spPr/>
      <dgm:t>
        <a:bodyPr/>
        <a:lstStyle/>
        <a:p>
          <a:endParaRPr lang="en-US"/>
        </a:p>
      </dgm:t>
    </dgm:pt>
    <dgm:pt modelId="{D47E592F-E132-46DB-BCE2-7CA70CA5347F}" type="sibTrans" cxnId="{12D0BE2E-2F1D-4E99-9A83-3718ABB046C1}">
      <dgm:prSet/>
      <dgm:spPr/>
      <dgm:t>
        <a:bodyPr/>
        <a:lstStyle/>
        <a:p>
          <a:endParaRPr lang="en-US"/>
        </a:p>
      </dgm:t>
    </dgm:pt>
    <dgm:pt modelId="{391529E4-0066-47F7-8EFC-67E7D9ABF7FA}">
      <dgm:prSet/>
      <dgm:spPr/>
      <dgm:t>
        <a:bodyPr/>
        <a:lstStyle/>
        <a:p>
          <a:r>
            <a:rPr lang="en-US" dirty="0"/>
            <a:t>Pension</a:t>
          </a:r>
        </a:p>
      </dgm:t>
    </dgm:pt>
    <dgm:pt modelId="{2F801260-2625-47F8-8298-3CDB83935736}" type="parTrans" cxnId="{00358C7E-923B-496D-A83E-B35EB2D24238}">
      <dgm:prSet/>
      <dgm:spPr/>
      <dgm:t>
        <a:bodyPr/>
        <a:lstStyle/>
        <a:p>
          <a:endParaRPr lang="en-US"/>
        </a:p>
      </dgm:t>
    </dgm:pt>
    <dgm:pt modelId="{88392C9E-22A9-4614-946A-EE0B9C15F6DE}" type="sibTrans" cxnId="{00358C7E-923B-496D-A83E-B35EB2D24238}">
      <dgm:prSet/>
      <dgm:spPr/>
      <dgm:t>
        <a:bodyPr/>
        <a:lstStyle/>
        <a:p>
          <a:endParaRPr lang="en-US"/>
        </a:p>
      </dgm:t>
    </dgm:pt>
    <dgm:pt modelId="{DBEDD118-1B5B-4C82-A253-979FFD7D267F}">
      <dgm:prSet/>
      <dgm:spPr/>
      <dgm:t>
        <a:bodyPr/>
        <a:lstStyle/>
        <a:p>
          <a:r>
            <a:rPr lang="en-US" dirty="0"/>
            <a:t>Life Insurance</a:t>
          </a:r>
        </a:p>
      </dgm:t>
    </dgm:pt>
    <dgm:pt modelId="{9F3448FC-3178-4ED8-9C3D-E31A72BC3F6A}" type="parTrans" cxnId="{DD446F45-6077-447B-99C7-32D173CFD3F2}">
      <dgm:prSet/>
      <dgm:spPr/>
      <dgm:t>
        <a:bodyPr/>
        <a:lstStyle/>
        <a:p>
          <a:endParaRPr lang="en-US"/>
        </a:p>
      </dgm:t>
    </dgm:pt>
    <dgm:pt modelId="{8CA5BAAE-C78A-4494-8445-32FF90715AE6}" type="sibTrans" cxnId="{DD446F45-6077-447B-99C7-32D173CFD3F2}">
      <dgm:prSet/>
      <dgm:spPr/>
      <dgm:t>
        <a:bodyPr/>
        <a:lstStyle/>
        <a:p>
          <a:endParaRPr lang="en-US"/>
        </a:p>
      </dgm:t>
    </dgm:pt>
    <dgm:pt modelId="{A122FDE0-9C76-44C7-BB55-FC815967F1EC}">
      <dgm:prSet/>
      <dgm:spPr/>
      <dgm:t>
        <a:bodyPr/>
        <a:lstStyle/>
        <a:p>
          <a:r>
            <a:rPr lang="en-US" dirty="0"/>
            <a:t>Vocational Readiness and Employment</a:t>
          </a:r>
        </a:p>
      </dgm:t>
    </dgm:pt>
    <dgm:pt modelId="{59BA86F2-EB64-4A31-950A-1BD2F0F197CC}" type="parTrans" cxnId="{DBDC9CF8-F5EC-4C3E-903E-9E5B04E459D2}">
      <dgm:prSet/>
      <dgm:spPr/>
      <dgm:t>
        <a:bodyPr/>
        <a:lstStyle/>
        <a:p>
          <a:endParaRPr lang="en-US"/>
        </a:p>
      </dgm:t>
    </dgm:pt>
    <dgm:pt modelId="{5C908766-DE7C-451A-B387-C551135509D7}" type="sibTrans" cxnId="{DBDC9CF8-F5EC-4C3E-903E-9E5B04E459D2}">
      <dgm:prSet/>
      <dgm:spPr/>
      <dgm:t>
        <a:bodyPr/>
        <a:lstStyle/>
        <a:p>
          <a:endParaRPr lang="en-US"/>
        </a:p>
      </dgm:t>
    </dgm:pt>
    <dgm:pt modelId="{19B3C15E-3FC2-44CA-B191-456A6875CCA9}" type="pres">
      <dgm:prSet presAssocID="{A4257D96-9E9B-4C33-B88A-CA2B1A74DD30}" presName="Name0" presStyleCnt="0">
        <dgm:presLayoutVars>
          <dgm:dir/>
          <dgm:animLvl val="lvl"/>
          <dgm:resizeHandles val="exact"/>
        </dgm:presLayoutVars>
      </dgm:prSet>
      <dgm:spPr/>
    </dgm:pt>
    <dgm:pt modelId="{90710059-5755-4708-9891-AE99E3078115}" type="pres">
      <dgm:prSet presAssocID="{DBEDD118-1B5B-4C82-A253-979FFD7D267F}" presName="linNode" presStyleCnt="0"/>
      <dgm:spPr/>
    </dgm:pt>
    <dgm:pt modelId="{26AB50A6-3236-4867-AE18-41A7A9EEB2E0}" type="pres">
      <dgm:prSet presAssocID="{DBEDD118-1B5B-4C82-A253-979FFD7D267F}" presName="parentText" presStyleLbl="node1" presStyleIdx="0" presStyleCnt="7">
        <dgm:presLayoutVars>
          <dgm:chMax val="1"/>
          <dgm:bulletEnabled val="1"/>
        </dgm:presLayoutVars>
      </dgm:prSet>
      <dgm:spPr/>
    </dgm:pt>
    <dgm:pt modelId="{09E634E0-5A52-4A6F-881B-B1F17E782604}" type="pres">
      <dgm:prSet presAssocID="{8CA5BAAE-C78A-4494-8445-32FF90715AE6}" presName="sp" presStyleCnt="0"/>
      <dgm:spPr/>
    </dgm:pt>
    <dgm:pt modelId="{49AFE3C3-A8E2-4278-A95E-C572BC9A60DE}" type="pres">
      <dgm:prSet presAssocID="{F94D04E0-C282-4758-A50A-191A5CC72F91}" presName="linNode" presStyleCnt="0"/>
      <dgm:spPr/>
    </dgm:pt>
    <dgm:pt modelId="{6D0A51B8-B494-4EA8-B29A-A815D44C2FDA}" type="pres">
      <dgm:prSet presAssocID="{F94D04E0-C282-4758-A50A-191A5CC72F91}" presName="parentText" presStyleLbl="node1" presStyleIdx="1" presStyleCnt="7">
        <dgm:presLayoutVars>
          <dgm:chMax val="1"/>
          <dgm:bulletEnabled val="1"/>
        </dgm:presLayoutVars>
      </dgm:prSet>
      <dgm:spPr/>
    </dgm:pt>
    <dgm:pt modelId="{B5B84888-D856-408D-88BF-E277650E53B5}" type="pres">
      <dgm:prSet presAssocID="{8BDC9FEE-180C-494B-9C65-F1C6C7904398}" presName="sp" presStyleCnt="0"/>
      <dgm:spPr/>
    </dgm:pt>
    <dgm:pt modelId="{A800D4F8-7A50-4BA7-A526-5F4C20E99995}" type="pres">
      <dgm:prSet presAssocID="{DDEFA372-9900-42C7-881D-CBFD388297A3}" presName="linNode" presStyleCnt="0"/>
      <dgm:spPr/>
    </dgm:pt>
    <dgm:pt modelId="{E48E47D3-BD38-48B5-9D0B-5AD57F92DEA0}" type="pres">
      <dgm:prSet presAssocID="{DDEFA372-9900-42C7-881D-CBFD388297A3}" presName="parentText" presStyleLbl="node1" presStyleIdx="2" presStyleCnt="7">
        <dgm:presLayoutVars>
          <dgm:chMax val="1"/>
          <dgm:bulletEnabled val="1"/>
        </dgm:presLayoutVars>
      </dgm:prSet>
      <dgm:spPr/>
    </dgm:pt>
    <dgm:pt modelId="{D873B59B-7245-44A5-BC85-602C96F64283}" type="pres">
      <dgm:prSet presAssocID="{8D0CA0A3-0B39-4D28-AC6E-39FFB1837148}" presName="sp" presStyleCnt="0"/>
      <dgm:spPr/>
    </dgm:pt>
    <dgm:pt modelId="{03986305-D2A1-401A-AC47-45D54DF125C7}" type="pres">
      <dgm:prSet presAssocID="{0527D966-8A5B-42B4-8A9D-36EFCB1A9DEE}" presName="linNode" presStyleCnt="0"/>
      <dgm:spPr/>
    </dgm:pt>
    <dgm:pt modelId="{DE39263B-D875-42D5-B5FE-8C33BC70599B}" type="pres">
      <dgm:prSet presAssocID="{0527D966-8A5B-42B4-8A9D-36EFCB1A9DEE}" presName="parentText" presStyleLbl="node1" presStyleIdx="3" presStyleCnt="7">
        <dgm:presLayoutVars>
          <dgm:chMax val="1"/>
          <dgm:bulletEnabled val="1"/>
        </dgm:presLayoutVars>
      </dgm:prSet>
      <dgm:spPr/>
    </dgm:pt>
    <dgm:pt modelId="{A0564AFD-F9F4-4231-BCDC-32AC7CA22DA9}" type="pres">
      <dgm:prSet presAssocID="{1735E749-7227-4E0D-BC94-E97BD542CD51}" presName="sp" presStyleCnt="0"/>
      <dgm:spPr/>
    </dgm:pt>
    <dgm:pt modelId="{6A17E321-5772-450E-B1FE-B4A9ED1D223C}" type="pres">
      <dgm:prSet presAssocID="{1A398780-EF19-4D9C-98AB-CD09396C3E3B}" presName="linNode" presStyleCnt="0"/>
      <dgm:spPr/>
    </dgm:pt>
    <dgm:pt modelId="{A6F09E19-CA79-4EF4-B2E9-66296AB6110E}" type="pres">
      <dgm:prSet presAssocID="{1A398780-EF19-4D9C-98AB-CD09396C3E3B}" presName="parentText" presStyleLbl="node1" presStyleIdx="4" presStyleCnt="7">
        <dgm:presLayoutVars>
          <dgm:chMax val="1"/>
          <dgm:bulletEnabled val="1"/>
        </dgm:presLayoutVars>
      </dgm:prSet>
      <dgm:spPr/>
    </dgm:pt>
    <dgm:pt modelId="{AE13C874-3C5E-4A13-8D72-EA63D0A6AEB2}" type="pres">
      <dgm:prSet presAssocID="{D47E592F-E132-46DB-BCE2-7CA70CA5347F}" presName="sp" presStyleCnt="0"/>
      <dgm:spPr/>
    </dgm:pt>
    <dgm:pt modelId="{C2E95E99-523E-4E79-A789-2CAFA7E93AF9}" type="pres">
      <dgm:prSet presAssocID="{391529E4-0066-47F7-8EFC-67E7D9ABF7FA}" presName="linNode" presStyleCnt="0"/>
      <dgm:spPr/>
    </dgm:pt>
    <dgm:pt modelId="{03189A77-53D0-4297-B9C5-151D10A53F37}" type="pres">
      <dgm:prSet presAssocID="{391529E4-0066-47F7-8EFC-67E7D9ABF7FA}" presName="parentText" presStyleLbl="node1" presStyleIdx="5" presStyleCnt="7">
        <dgm:presLayoutVars>
          <dgm:chMax val="1"/>
          <dgm:bulletEnabled val="1"/>
        </dgm:presLayoutVars>
      </dgm:prSet>
      <dgm:spPr/>
    </dgm:pt>
    <dgm:pt modelId="{64F7ADE8-4830-4A5C-A33E-F849782B6FEE}" type="pres">
      <dgm:prSet presAssocID="{88392C9E-22A9-4614-946A-EE0B9C15F6DE}" presName="sp" presStyleCnt="0"/>
      <dgm:spPr/>
    </dgm:pt>
    <dgm:pt modelId="{19E36688-3A45-4F7C-BC19-CFBB5FE4C652}" type="pres">
      <dgm:prSet presAssocID="{A122FDE0-9C76-44C7-BB55-FC815967F1EC}" presName="linNode" presStyleCnt="0"/>
      <dgm:spPr/>
    </dgm:pt>
    <dgm:pt modelId="{B5DF8EE0-1136-4522-94F2-61D2F80227FD}" type="pres">
      <dgm:prSet presAssocID="{A122FDE0-9C76-44C7-BB55-FC815967F1EC}" presName="parentText" presStyleLbl="node1" presStyleIdx="6" presStyleCnt="7">
        <dgm:presLayoutVars>
          <dgm:chMax val="1"/>
          <dgm:bulletEnabled val="1"/>
        </dgm:presLayoutVars>
      </dgm:prSet>
      <dgm:spPr/>
    </dgm:pt>
  </dgm:ptLst>
  <dgm:cxnLst>
    <dgm:cxn modelId="{12D0BE2E-2F1D-4E99-9A83-3718ABB046C1}" srcId="{A4257D96-9E9B-4C33-B88A-CA2B1A74DD30}" destId="{1A398780-EF19-4D9C-98AB-CD09396C3E3B}" srcOrd="4" destOrd="0" parTransId="{CF1457DF-00EE-49D3-BB85-5CE2ADC56174}" sibTransId="{D47E592F-E132-46DB-BCE2-7CA70CA5347F}"/>
    <dgm:cxn modelId="{33AC7F32-B9E9-4467-B847-35B82D8361F7}" type="presOf" srcId="{1A398780-EF19-4D9C-98AB-CD09396C3E3B}" destId="{A6F09E19-CA79-4EF4-B2E9-66296AB6110E}" srcOrd="0" destOrd="0" presId="urn:microsoft.com/office/officeart/2005/8/layout/vList5"/>
    <dgm:cxn modelId="{5E4E9662-DE08-4777-89AF-B032F217E23B}" srcId="{A4257D96-9E9B-4C33-B88A-CA2B1A74DD30}" destId="{DDEFA372-9900-42C7-881D-CBFD388297A3}" srcOrd="2" destOrd="0" parTransId="{D6D6B2C1-9715-427C-A309-9DEA9B9EE19D}" sibTransId="{8D0CA0A3-0B39-4D28-AC6E-39FFB1837148}"/>
    <dgm:cxn modelId="{DD446F45-6077-447B-99C7-32D173CFD3F2}" srcId="{A4257D96-9E9B-4C33-B88A-CA2B1A74DD30}" destId="{DBEDD118-1B5B-4C82-A253-979FFD7D267F}" srcOrd="0" destOrd="0" parTransId="{9F3448FC-3178-4ED8-9C3D-E31A72BC3F6A}" sibTransId="{8CA5BAAE-C78A-4494-8445-32FF90715AE6}"/>
    <dgm:cxn modelId="{4E1D9A75-2D43-47D4-8395-B4E88F1BD7D8}" type="presOf" srcId="{391529E4-0066-47F7-8EFC-67E7D9ABF7FA}" destId="{03189A77-53D0-4297-B9C5-151D10A53F37}" srcOrd="0" destOrd="0" presId="urn:microsoft.com/office/officeart/2005/8/layout/vList5"/>
    <dgm:cxn modelId="{E5BA317C-877C-4229-821E-6D5ADCC5856D}" type="presOf" srcId="{0527D966-8A5B-42B4-8A9D-36EFCB1A9DEE}" destId="{DE39263B-D875-42D5-B5FE-8C33BC70599B}" srcOrd="0" destOrd="0" presId="urn:microsoft.com/office/officeart/2005/8/layout/vList5"/>
    <dgm:cxn modelId="{00358C7E-923B-496D-A83E-B35EB2D24238}" srcId="{A4257D96-9E9B-4C33-B88A-CA2B1A74DD30}" destId="{391529E4-0066-47F7-8EFC-67E7D9ABF7FA}" srcOrd="5" destOrd="0" parTransId="{2F801260-2625-47F8-8298-3CDB83935736}" sibTransId="{88392C9E-22A9-4614-946A-EE0B9C15F6DE}"/>
    <dgm:cxn modelId="{EC7F5388-F2B2-4C10-89BA-A9382E4DB6F8}" srcId="{A4257D96-9E9B-4C33-B88A-CA2B1A74DD30}" destId="{0527D966-8A5B-42B4-8A9D-36EFCB1A9DEE}" srcOrd="3" destOrd="0" parTransId="{00761DD9-A955-4F57-93BE-0F85072FA318}" sibTransId="{1735E749-7227-4E0D-BC94-E97BD542CD51}"/>
    <dgm:cxn modelId="{BFFAFF9A-1511-4AAA-A29B-BBB09DC45F40}" type="presOf" srcId="{A122FDE0-9C76-44C7-BB55-FC815967F1EC}" destId="{B5DF8EE0-1136-4522-94F2-61D2F80227FD}" srcOrd="0" destOrd="0" presId="urn:microsoft.com/office/officeart/2005/8/layout/vList5"/>
    <dgm:cxn modelId="{E2E081A0-B9E1-44A3-919D-5730A8B15784}" type="presOf" srcId="{F94D04E0-C282-4758-A50A-191A5CC72F91}" destId="{6D0A51B8-B494-4EA8-B29A-A815D44C2FDA}" srcOrd="0" destOrd="0" presId="urn:microsoft.com/office/officeart/2005/8/layout/vList5"/>
    <dgm:cxn modelId="{304E6CAE-FC59-440D-ACA3-596AB080C03F}" type="presOf" srcId="{DDEFA372-9900-42C7-881D-CBFD388297A3}" destId="{E48E47D3-BD38-48B5-9D0B-5AD57F92DEA0}" srcOrd="0" destOrd="0" presId="urn:microsoft.com/office/officeart/2005/8/layout/vList5"/>
    <dgm:cxn modelId="{5B0A4FD9-E046-46CD-8BDF-964410F930D1}" srcId="{A4257D96-9E9B-4C33-B88A-CA2B1A74DD30}" destId="{F94D04E0-C282-4758-A50A-191A5CC72F91}" srcOrd="1" destOrd="0" parTransId="{70540B8D-D7DE-462F-9913-0B52D77F73CB}" sibTransId="{8BDC9FEE-180C-494B-9C65-F1C6C7904398}"/>
    <dgm:cxn modelId="{1399E1F3-F123-4D31-9F06-C2C550222DB6}" type="presOf" srcId="{A4257D96-9E9B-4C33-B88A-CA2B1A74DD30}" destId="{19B3C15E-3FC2-44CA-B191-456A6875CCA9}" srcOrd="0" destOrd="0" presId="urn:microsoft.com/office/officeart/2005/8/layout/vList5"/>
    <dgm:cxn modelId="{DBDC9CF8-F5EC-4C3E-903E-9E5B04E459D2}" srcId="{A4257D96-9E9B-4C33-B88A-CA2B1A74DD30}" destId="{A122FDE0-9C76-44C7-BB55-FC815967F1EC}" srcOrd="6" destOrd="0" parTransId="{59BA86F2-EB64-4A31-950A-1BD2F0F197CC}" sibTransId="{5C908766-DE7C-451A-B387-C551135509D7}"/>
    <dgm:cxn modelId="{B8EDCAF8-F373-4807-A30E-FDC929130BF3}" type="presOf" srcId="{DBEDD118-1B5B-4C82-A253-979FFD7D267F}" destId="{26AB50A6-3236-4867-AE18-41A7A9EEB2E0}" srcOrd="0" destOrd="0" presId="urn:microsoft.com/office/officeart/2005/8/layout/vList5"/>
    <dgm:cxn modelId="{BBB4A168-4470-47DF-98E7-15AADB8B56A6}" type="presParOf" srcId="{19B3C15E-3FC2-44CA-B191-456A6875CCA9}" destId="{90710059-5755-4708-9891-AE99E3078115}" srcOrd="0" destOrd="0" presId="urn:microsoft.com/office/officeart/2005/8/layout/vList5"/>
    <dgm:cxn modelId="{4B60B056-073F-4B35-8EFF-4DEBB01A7EC1}" type="presParOf" srcId="{90710059-5755-4708-9891-AE99E3078115}" destId="{26AB50A6-3236-4867-AE18-41A7A9EEB2E0}" srcOrd="0" destOrd="0" presId="urn:microsoft.com/office/officeart/2005/8/layout/vList5"/>
    <dgm:cxn modelId="{C51C51A3-2D3A-4B56-B845-3FBC79D1BC03}" type="presParOf" srcId="{19B3C15E-3FC2-44CA-B191-456A6875CCA9}" destId="{09E634E0-5A52-4A6F-881B-B1F17E782604}" srcOrd="1" destOrd="0" presId="urn:microsoft.com/office/officeart/2005/8/layout/vList5"/>
    <dgm:cxn modelId="{1CE55237-9855-4304-99D2-EFEFC2AFEE9E}" type="presParOf" srcId="{19B3C15E-3FC2-44CA-B191-456A6875CCA9}" destId="{49AFE3C3-A8E2-4278-A95E-C572BC9A60DE}" srcOrd="2" destOrd="0" presId="urn:microsoft.com/office/officeart/2005/8/layout/vList5"/>
    <dgm:cxn modelId="{0707FC87-D37D-4762-B224-E5618669AD0C}" type="presParOf" srcId="{49AFE3C3-A8E2-4278-A95E-C572BC9A60DE}" destId="{6D0A51B8-B494-4EA8-B29A-A815D44C2FDA}" srcOrd="0" destOrd="0" presId="urn:microsoft.com/office/officeart/2005/8/layout/vList5"/>
    <dgm:cxn modelId="{911B00E6-F90C-4A7C-AB9D-75E31FC5F157}" type="presParOf" srcId="{19B3C15E-3FC2-44CA-B191-456A6875CCA9}" destId="{B5B84888-D856-408D-88BF-E277650E53B5}" srcOrd="3" destOrd="0" presId="urn:microsoft.com/office/officeart/2005/8/layout/vList5"/>
    <dgm:cxn modelId="{59BBEEAF-40A3-4B6D-8124-11DE010902AD}" type="presParOf" srcId="{19B3C15E-3FC2-44CA-B191-456A6875CCA9}" destId="{A800D4F8-7A50-4BA7-A526-5F4C20E99995}" srcOrd="4" destOrd="0" presId="urn:microsoft.com/office/officeart/2005/8/layout/vList5"/>
    <dgm:cxn modelId="{65026BAC-2F18-4B9F-829F-6ECA3D5F06A4}" type="presParOf" srcId="{A800D4F8-7A50-4BA7-A526-5F4C20E99995}" destId="{E48E47D3-BD38-48B5-9D0B-5AD57F92DEA0}" srcOrd="0" destOrd="0" presId="urn:microsoft.com/office/officeart/2005/8/layout/vList5"/>
    <dgm:cxn modelId="{C9BB757D-04B2-4534-BE49-ED156DC77EE1}" type="presParOf" srcId="{19B3C15E-3FC2-44CA-B191-456A6875CCA9}" destId="{D873B59B-7245-44A5-BC85-602C96F64283}" srcOrd="5" destOrd="0" presId="urn:microsoft.com/office/officeart/2005/8/layout/vList5"/>
    <dgm:cxn modelId="{68B23551-0ED3-4F4C-A245-0B63E89A8978}" type="presParOf" srcId="{19B3C15E-3FC2-44CA-B191-456A6875CCA9}" destId="{03986305-D2A1-401A-AC47-45D54DF125C7}" srcOrd="6" destOrd="0" presId="urn:microsoft.com/office/officeart/2005/8/layout/vList5"/>
    <dgm:cxn modelId="{0605EB35-7D50-4D7C-9F73-142085059123}" type="presParOf" srcId="{03986305-D2A1-401A-AC47-45D54DF125C7}" destId="{DE39263B-D875-42D5-B5FE-8C33BC70599B}" srcOrd="0" destOrd="0" presId="urn:microsoft.com/office/officeart/2005/8/layout/vList5"/>
    <dgm:cxn modelId="{9B8F83A5-9E86-46EC-9AF4-93662CE9DAB1}" type="presParOf" srcId="{19B3C15E-3FC2-44CA-B191-456A6875CCA9}" destId="{A0564AFD-F9F4-4231-BCDC-32AC7CA22DA9}" srcOrd="7" destOrd="0" presId="urn:microsoft.com/office/officeart/2005/8/layout/vList5"/>
    <dgm:cxn modelId="{5979E88F-3CF6-4035-8187-69EDD080887F}" type="presParOf" srcId="{19B3C15E-3FC2-44CA-B191-456A6875CCA9}" destId="{6A17E321-5772-450E-B1FE-B4A9ED1D223C}" srcOrd="8" destOrd="0" presId="urn:microsoft.com/office/officeart/2005/8/layout/vList5"/>
    <dgm:cxn modelId="{9DC408E2-FDDA-41C1-96E7-4D9F550213C6}" type="presParOf" srcId="{6A17E321-5772-450E-B1FE-B4A9ED1D223C}" destId="{A6F09E19-CA79-4EF4-B2E9-66296AB6110E}" srcOrd="0" destOrd="0" presId="urn:microsoft.com/office/officeart/2005/8/layout/vList5"/>
    <dgm:cxn modelId="{CEB1BC35-DAE2-4F1E-AE11-D14DB40DBEE7}" type="presParOf" srcId="{19B3C15E-3FC2-44CA-B191-456A6875CCA9}" destId="{AE13C874-3C5E-4A13-8D72-EA63D0A6AEB2}" srcOrd="9" destOrd="0" presId="urn:microsoft.com/office/officeart/2005/8/layout/vList5"/>
    <dgm:cxn modelId="{B1900A5A-DBF1-4BCE-A3FA-ACC4BAD3C161}" type="presParOf" srcId="{19B3C15E-3FC2-44CA-B191-456A6875CCA9}" destId="{C2E95E99-523E-4E79-A789-2CAFA7E93AF9}" srcOrd="10" destOrd="0" presId="urn:microsoft.com/office/officeart/2005/8/layout/vList5"/>
    <dgm:cxn modelId="{262AFEEB-7618-43D7-A64D-B7C945A0ED8E}" type="presParOf" srcId="{C2E95E99-523E-4E79-A789-2CAFA7E93AF9}" destId="{03189A77-53D0-4297-B9C5-151D10A53F37}" srcOrd="0" destOrd="0" presId="urn:microsoft.com/office/officeart/2005/8/layout/vList5"/>
    <dgm:cxn modelId="{A1F4665D-876A-48A7-A830-3674F66B2CC5}" type="presParOf" srcId="{19B3C15E-3FC2-44CA-B191-456A6875CCA9}" destId="{64F7ADE8-4830-4A5C-A33E-F849782B6FEE}" srcOrd="11" destOrd="0" presId="urn:microsoft.com/office/officeart/2005/8/layout/vList5"/>
    <dgm:cxn modelId="{981ACDC9-A89A-4AF0-9AF5-10B74D7815F9}" type="presParOf" srcId="{19B3C15E-3FC2-44CA-B191-456A6875CCA9}" destId="{19E36688-3A45-4F7C-BC19-CFBB5FE4C652}" srcOrd="12" destOrd="0" presId="urn:microsoft.com/office/officeart/2005/8/layout/vList5"/>
    <dgm:cxn modelId="{5A801471-5F7C-4676-81B0-36ED1F43DEBF}" type="presParOf" srcId="{19E36688-3A45-4F7C-BC19-CFBB5FE4C652}" destId="{B5DF8EE0-1136-4522-94F2-61D2F80227FD}"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40280-5DAA-426A-B785-6FCB9AA0AFBE}">
      <dsp:nvSpPr>
        <dsp:cNvPr id="0" name=""/>
        <dsp:cNvSpPr/>
      </dsp:nvSpPr>
      <dsp:spPr>
        <a:xfrm>
          <a:off x="5749728" y="1716331"/>
          <a:ext cx="276252" cy="308850"/>
        </a:xfrm>
        <a:custGeom>
          <a:avLst/>
          <a:gdLst/>
          <a:ahLst/>
          <a:cxnLst/>
          <a:rect l="0" t="0" r="0" b="0"/>
          <a:pathLst>
            <a:path>
              <a:moveTo>
                <a:pt x="0" y="0"/>
              </a:moveTo>
              <a:lnTo>
                <a:pt x="276252" y="0"/>
              </a:lnTo>
              <a:lnTo>
                <a:pt x="276252" y="30885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C5A3CD-0FCE-486B-84D6-8CEED0ACBF0E}">
      <dsp:nvSpPr>
        <dsp:cNvPr id="0" name=""/>
        <dsp:cNvSpPr/>
      </dsp:nvSpPr>
      <dsp:spPr>
        <a:xfrm>
          <a:off x="3962680" y="63933"/>
          <a:ext cx="3574095" cy="16523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OBJECTIVE:</a:t>
          </a:r>
        </a:p>
      </dsp:txBody>
      <dsp:txXfrm>
        <a:off x="3962680" y="63933"/>
        <a:ext cx="3574095" cy="1652397"/>
      </dsp:txXfrm>
    </dsp:sp>
    <dsp:sp modelId="{BF050A75-3F37-4B42-8A40-85FAE639F1FA}">
      <dsp:nvSpPr>
        <dsp:cNvPr id="0" name=""/>
        <dsp:cNvSpPr/>
      </dsp:nvSpPr>
      <dsp:spPr>
        <a:xfrm>
          <a:off x="1548082" y="2025181"/>
          <a:ext cx="8955798" cy="329772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Nova" panose="020B0504020202020204" pitchFamily="34" charset="0"/>
              <a:cs typeface="Arial"/>
            </a:rPr>
            <a:t>Define and differentiate between </a:t>
          </a:r>
        </a:p>
        <a:p>
          <a:pPr marL="0" lvl="0" indent="0" algn="ctr" defTabSz="1244600">
            <a:lnSpc>
              <a:spcPct val="90000"/>
            </a:lnSpc>
            <a:spcBef>
              <a:spcPct val="0"/>
            </a:spcBef>
            <a:spcAft>
              <a:spcPct val="35000"/>
            </a:spcAft>
            <a:buNone/>
          </a:pPr>
          <a:r>
            <a:rPr lang="en-US" sz="2800" kern="1200" dirty="0">
              <a:solidFill>
                <a:schemeClr val="bg1"/>
              </a:solidFill>
              <a:latin typeface="Arial Nova" panose="020B0504020202020204" pitchFamily="34" charset="0"/>
              <a:cs typeface="Arial"/>
            </a:rPr>
            <a:t>Active Duty, ACDUTRA, and State Active Duty </a:t>
          </a:r>
          <a:r>
            <a:rPr lang="en-US" sz="2800" kern="1200" dirty="0"/>
            <a:t> </a:t>
          </a:r>
        </a:p>
        <a:p>
          <a:pPr marL="0" lvl="0" indent="0" algn="ctr" defTabSz="1244600">
            <a:lnSpc>
              <a:spcPct val="90000"/>
            </a:lnSpc>
            <a:spcBef>
              <a:spcPct val="0"/>
            </a:spcBef>
            <a:spcAft>
              <a:spcPct val="35000"/>
            </a:spcAft>
            <a:buNone/>
          </a:pPr>
          <a:endParaRPr lang="en-US" sz="1500" kern="1200" dirty="0"/>
        </a:p>
      </dsp:txBody>
      <dsp:txXfrm>
        <a:off x="1548082" y="2025181"/>
        <a:ext cx="8955798" cy="32977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46064-E5A8-4D03-A610-3E21645F3F78}">
      <dsp:nvSpPr>
        <dsp:cNvPr id="0" name=""/>
        <dsp:cNvSpPr/>
      </dsp:nvSpPr>
      <dsp:spPr>
        <a:xfrm>
          <a:off x="6013938" y="1727143"/>
          <a:ext cx="4134986" cy="700265"/>
        </a:xfrm>
        <a:custGeom>
          <a:avLst/>
          <a:gdLst/>
          <a:ahLst/>
          <a:cxnLst/>
          <a:rect l="0" t="0" r="0" b="0"/>
          <a:pathLst>
            <a:path>
              <a:moveTo>
                <a:pt x="0" y="0"/>
              </a:moveTo>
              <a:lnTo>
                <a:pt x="0" y="341443"/>
              </a:lnTo>
              <a:lnTo>
                <a:pt x="4134986" y="341443"/>
              </a:lnTo>
              <a:lnTo>
                <a:pt x="4134986" y="700265"/>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3F7449-6A82-4F20-9DF8-23E33B756B3F}">
      <dsp:nvSpPr>
        <dsp:cNvPr id="0" name=""/>
        <dsp:cNvSpPr/>
      </dsp:nvSpPr>
      <dsp:spPr>
        <a:xfrm>
          <a:off x="6013938" y="1727143"/>
          <a:ext cx="114549" cy="759829"/>
        </a:xfrm>
        <a:custGeom>
          <a:avLst/>
          <a:gdLst/>
          <a:ahLst/>
          <a:cxnLst/>
          <a:rect l="0" t="0" r="0" b="0"/>
          <a:pathLst>
            <a:path>
              <a:moveTo>
                <a:pt x="0" y="0"/>
              </a:moveTo>
              <a:lnTo>
                <a:pt x="0" y="401008"/>
              </a:lnTo>
              <a:lnTo>
                <a:pt x="114549" y="401008"/>
              </a:lnTo>
              <a:lnTo>
                <a:pt x="114549" y="75982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640280-5DAA-426A-B785-6FCB9AA0AFBE}">
      <dsp:nvSpPr>
        <dsp:cNvPr id="0" name=""/>
        <dsp:cNvSpPr/>
      </dsp:nvSpPr>
      <dsp:spPr>
        <a:xfrm>
          <a:off x="1936944" y="1727143"/>
          <a:ext cx="4076994" cy="701358"/>
        </a:xfrm>
        <a:custGeom>
          <a:avLst/>
          <a:gdLst/>
          <a:ahLst/>
          <a:cxnLst/>
          <a:rect l="0" t="0" r="0" b="0"/>
          <a:pathLst>
            <a:path>
              <a:moveTo>
                <a:pt x="4076994" y="0"/>
              </a:moveTo>
              <a:lnTo>
                <a:pt x="4076994" y="342537"/>
              </a:lnTo>
              <a:lnTo>
                <a:pt x="0" y="342537"/>
              </a:lnTo>
              <a:lnTo>
                <a:pt x="0" y="70135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C5A3CD-0FCE-486B-84D6-8CEED0ACBF0E}">
      <dsp:nvSpPr>
        <dsp:cNvPr id="0" name=""/>
        <dsp:cNvSpPr/>
      </dsp:nvSpPr>
      <dsp:spPr>
        <a:xfrm>
          <a:off x="4305266" y="18471"/>
          <a:ext cx="3417344" cy="170867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OBJECTIVES:</a:t>
          </a:r>
        </a:p>
      </dsp:txBody>
      <dsp:txXfrm>
        <a:off x="4305266" y="18471"/>
        <a:ext cx="3417344" cy="1708672"/>
      </dsp:txXfrm>
    </dsp:sp>
    <dsp:sp modelId="{BF050A75-3F37-4B42-8A40-85FAE639F1FA}">
      <dsp:nvSpPr>
        <dsp:cNvPr id="0" name=""/>
        <dsp:cNvSpPr/>
      </dsp:nvSpPr>
      <dsp:spPr>
        <a:xfrm>
          <a:off x="228272" y="2428502"/>
          <a:ext cx="3417344" cy="301100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Describe the eligibility for BDD claims and basic steps in processing a claim for benefits. </a:t>
          </a:r>
        </a:p>
        <a:p>
          <a:pPr marL="0" lvl="0" indent="0" algn="ctr" defTabSz="1244600">
            <a:lnSpc>
              <a:spcPct val="90000"/>
            </a:lnSpc>
            <a:spcBef>
              <a:spcPct val="0"/>
            </a:spcBef>
            <a:spcAft>
              <a:spcPct val="35000"/>
            </a:spcAft>
            <a:buNone/>
          </a:pPr>
          <a:endParaRPr lang="en-US" sz="1500" kern="1200" dirty="0"/>
        </a:p>
      </dsp:txBody>
      <dsp:txXfrm>
        <a:off x="228272" y="2428502"/>
        <a:ext cx="3417344" cy="3011004"/>
      </dsp:txXfrm>
    </dsp:sp>
    <dsp:sp modelId="{A8039CA1-A1AB-4140-A0F4-E234D708912A}">
      <dsp:nvSpPr>
        <dsp:cNvPr id="0" name=""/>
        <dsp:cNvSpPr/>
      </dsp:nvSpPr>
      <dsp:spPr>
        <a:xfrm>
          <a:off x="4419815" y="2486972"/>
          <a:ext cx="3417344" cy="283388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n-lt"/>
            </a:rPr>
            <a:t>Describe the importance of Line of Duty (LOD) Determinations</a:t>
          </a:r>
        </a:p>
      </dsp:txBody>
      <dsp:txXfrm>
        <a:off x="4419815" y="2486972"/>
        <a:ext cx="3417344" cy="2833883"/>
      </dsp:txXfrm>
    </dsp:sp>
    <dsp:sp modelId="{6814B777-7FBE-462D-864A-4D3083DD24A0}">
      <dsp:nvSpPr>
        <dsp:cNvPr id="0" name=""/>
        <dsp:cNvSpPr/>
      </dsp:nvSpPr>
      <dsp:spPr>
        <a:xfrm>
          <a:off x="8440252" y="2427408"/>
          <a:ext cx="3417344" cy="281737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List other sources of evidence that may be needed in support of a claim</a:t>
          </a:r>
        </a:p>
        <a:p>
          <a:pPr marL="0" lvl="0" indent="0" algn="ctr" defTabSz="1244600">
            <a:lnSpc>
              <a:spcPct val="90000"/>
            </a:lnSpc>
            <a:spcBef>
              <a:spcPct val="0"/>
            </a:spcBef>
            <a:spcAft>
              <a:spcPct val="35000"/>
            </a:spcAft>
            <a:buNone/>
          </a:pPr>
          <a:endParaRPr lang="en-US" sz="1500" kern="1200" dirty="0"/>
        </a:p>
      </dsp:txBody>
      <dsp:txXfrm>
        <a:off x="8440252" y="2427408"/>
        <a:ext cx="3417344" cy="28173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B50A6-3236-4867-AE18-41A7A9EEB2E0}">
      <dsp:nvSpPr>
        <dsp:cNvPr id="0" name=""/>
        <dsp:cNvSpPr/>
      </dsp:nvSpPr>
      <dsp:spPr>
        <a:xfrm>
          <a:off x="3813516" y="420"/>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Life Insurance</a:t>
          </a:r>
        </a:p>
      </dsp:txBody>
      <dsp:txXfrm>
        <a:off x="3846398" y="33302"/>
        <a:ext cx="4224442" cy="607829"/>
      </dsp:txXfrm>
    </dsp:sp>
    <dsp:sp modelId="{6D0A51B8-B494-4EA8-B29A-A815D44C2FDA}">
      <dsp:nvSpPr>
        <dsp:cNvPr id="0" name=""/>
        <dsp:cNvSpPr/>
      </dsp:nvSpPr>
      <dsp:spPr>
        <a:xfrm>
          <a:off x="3813516" y="707693"/>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Home Loan</a:t>
          </a:r>
        </a:p>
      </dsp:txBody>
      <dsp:txXfrm>
        <a:off x="3846398" y="740575"/>
        <a:ext cx="4224442" cy="607829"/>
      </dsp:txXfrm>
    </dsp:sp>
    <dsp:sp modelId="{E48E47D3-BD38-48B5-9D0B-5AD57F92DEA0}">
      <dsp:nvSpPr>
        <dsp:cNvPr id="0" name=""/>
        <dsp:cNvSpPr/>
      </dsp:nvSpPr>
      <dsp:spPr>
        <a:xfrm>
          <a:off x="3813516" y="1414967"/>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Health Care</a:t>
          </a:r>
        </a:p>
      </dsp:txBody>
      <dsp:txXfrm>
        <a:off x="3846398" y="1447849"/>
        <a:ext cx="4224442" cy="607829"/>
      </dsp:txXfrm>
    </dsp:sp>
    <dsp:sp modelId="{DE39263B-D875-42D5-B5FE-8C33BC70599B}">
      <dsp:nvSpPr>
        <dsp:cNvPr id="0" name=""/>
        <dsp:cNvSpPr/>
      </dsp:nvSpPr>
      <dsp:spPr>
        <a:xfrm>
          <a:off x="3813516" y="2122240"/>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Education</a:t>
          </a:r>
        </a:p>
      </dsp:txBody>
      <dsp:txXfrm>
        <a:off x="3846398" y="2155122"/>
        <a:ext cx="4224442" cy="607829"/>
      </dsp:txXfrm>
    </dsp:sp>
    <dsp:sp modelId="{A6F09E19-CA79-4EF4-B2E9-66296AB6110E}">
      <dsp:nvSpPr>
        <dsp:cNvPr id="0" name=""/>
        <dsp:cNvSpPr/>
      </dsp:nvSpPr>
      <dsp:spPr>
        <a:xfrm>
          <a:off x="3813516" y="2829514"/>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Burial</a:t>
          </a:r>
        </a:p>
      </dsp:txBody>
      <dsp:txXfrm>
        <a:off x="3846398" y="2862396"/>
        <a:ext cx="4224442" cy="607829"/>
      </dsp:txXfrm>
    </dsp:sp>
    <dsp:sp modelId="{03189A77-53D0-4297-B9C5-151D10A53F37}">
      <dsp:nvSpPr>
        <dsp:cNvPr id="0" name=""/>
        <dsp:cNvSpPr/>
      </dsp:nvSpPr>
      <dsp:spPr>
        <a:xfrm>
          <a:off x="3813516" y="3536787"/>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Pension</a:t>
          </a:r>
        </a:p>
      </dsp:txBody>
      <dsp:txXfrm>
        <a:off x="3846398" y="3569669"/>
        <a:ext cx="4224442" cy="607829"/>
      </dsp:txXfrm>
    </dsp:sp>
    <dsp:sp modelId="{B5DF8EE0-1136-4522-94F2-61D2F80227FD}">
      <dsp:nvSpPr>
        <dsp:cNvPr id="0" name=""/>
        <dsp:cNvSpPr/>
      </dsp:nvSpPr>
      <dsp:spPr>
        <a:xfrm>
          <a:off x="3813516" y="4244060"/>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Vocational Readiness and Employment</a:t>
          </a:r>
        </a:p>
      </dsp:txBody>
      <dsp:txXfrm>
        <a:off x="3846398" y="4276942"/>
        <a:ext cx="4224442" cy="60782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D0CE5C8-22A6-4DD6-BEBB-8025F420605D}" type="datetimeFigureOut">
              <a:rPr lang="en-US" smtClean="0"/>
              <a:t>10/15/2024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2C054A6A-6B76-4737-A418-6003C89D7B35}" type="slidenum">
              <a:rPr lang="en-US" smtClean="0"/>
              <a:t>‹#›</a:t>
            </a:fld>
            <a:endParaRPr lang="en-US"/>
          </a:p>
        </p:txBody>
      </p:sp>
    </p:spTree>
    <p:extLst>
      <p:ext uri="{BB962C8B-B14F-4D97-AF65-F5344CB8AC3E}">
        <p14:creationId xmlns:p14="http://schemas.microsoft.com/office/powerpoint/2010/main" val="4129337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92082EA-C877-AB09-3AC3-2BA39345F997}"/>
              </a:ext>
            </a:extLst>
          </p:cNvPr>
          <p:cNvSpPr>
            <a:spLocks noGrp="1" noRot="1" noChangeAspect="1" noChangeArrowheads="1" noTextEdit="1"/>
          </p:cNvSpPr>
          <p:nvPr>
            <p:ph type="sldImg"/>
          </p:nvPr>
        </p:nvSpPr>
        <p:spPr>
          <a:ln cap="flat"/>
        </p:spPr>
      </p:sp>
      <p:sp>
        <p:nvSpPr>
          <p:cNvPr id="5123" name="Rectangle 3">
            <a:extLst>
              <a:ext uri="{FF2B5EF4-FFF2-40B4-BE49-F238E27FC236}">
                <a16:creationId xmlns:a16="http://schemas.microsoft.com/office/drawing/2014/main" id="{52844AA3-B9E2-A298-4B40-3943E50C27E5}"/>
              </a:ext>
            </a:extLst>
          </p:cNvPr>
          <p:cNvSpPr>
            <a:spLocks noGrp="1" noChangeArrowheads="1"/>
          </p:cNvSpPr>
          <p:nvPr>
            <p:ph type="body" idx="1"/>
          </p:nvPr>
        </p:nvSpPr>
        <p:spPr>
          <a:ln/>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10</a:t>
            </a:fld>
            <a:endParaRPr lang="en-US"/>
          </a:p>
        </p:txBody>
      </p:sp>
    </p:spTree>
    <p:extLst>
      <p:ext uri="{BB962C8B-B14F-4D97-AF65-F5344CB8AC3E}">
        <p14:creationId xmlns:p14="http://schemas.microsoft.com/office/powerpoint/2010/main" val="753109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11</a:t>
            </a:fld>
            <a:endParaRPr lang="en-US"/>
          </a:p>
        </p:txBody>
      </p:sp>
    </p:spTree>
    <p:extLst>
      <p:ext uri="{BB962C8B-B14F-4D97-AF65-F5344CB8AC3E}">
        <p14:creationId xmlns:p14="http://schemas.microsoft.com/office/powerpoint/2010/main" val="551284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AF010426-D246-F0D3-9A86-C2509148BDFB}"/>
              </a:ext>
            </a:extLst>
          </p:cNvPr>
          <p:cNvSpPr>
            <a:spLocks noGrp="1" noRot="1" noChangeAspect="1" noChangeArrowheads="1" noTextEdit="1"/>
          </p:cNvSpPr>
          <p:nvPr>
            <p:ph type="sldImg"/>
          </p:nvPr>
        </p:nvSpPr>
        <p:spPr>
          <a:ln cap="flat"/>
        </p:spPr>
      </p:sp>
      <p:sp>
        <p:nvSpPr>
          <p:cNvPr id="172035" name="Rectangle 3">
            <a:extLst>
              <a:ext uri="{FF2B5EF4-FFF2-40B4-BE49-F238E27FC236}">
                <a16:creationId xmlns:a16="http://schemas.microsoft.com/office/drawing/2014/main" id="{4373E012-719F-E790-DFD8-95BAE70F9194}"/>
              </a:ext>
            </a:extLst>
          </p:cNvPr>
          <p:cNvSpPr>
            <a:spLocks noGrp="1" noChangeArrowheads="1"/>
          </p:cNvSpPr>
          <p:nvPr>
            <p:ph type="body" idx="1"/>
          </p:nvPr>
        </p:nvSpPr>
        <p:spPr>
          <a:ln/>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13</a:t>
            </a:fld>
            <a:endParaRPr lang="en-US"/>
          </a:p>
        </p:txBody>
      </p:sp>
    </p:spTree>
    <p:extLst>
      <p:ext uri="{BB962C8B-B14F-4D97-AF65-F5344CB8AC3E}">
        <p14:creationId xmlns:p14="http://schemas.microsoft.com/office/powerpoint/2010/main" val="1786989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DF00290-4E75-64E8-6F38-D8877949ED50}"/>
              </a:ext>
            </a:extLst>
          </p:cNvPr>
          <p:cNvSpPr>
            <a:spLocks noGrp="1" noRot="1" noChangeAspect="1" noChangeArrowheads="1" noTextEdit="1"/>
          </p:cNvSpPr>
          <p:nvPr>
            <p:ph type="sldImg"/>
          </p:nvPr>
        </p:nvSpPr>
        <p:spPr>
          <a:ln cap="flat"/>
        </p:spPr>
      </p:sp>
      <p:sp>
        <p:nvSpPr>
          <p:cNvPr id="19459" name="Rectangle 3">
            <a:extLst>
              <a:ext uri="{FF2B5EF4-FFF2-40B4-BE49-F238E27FC236}">
                <a16:creationId xmlns:a16="http://schemas.microsoft.com/office/drawing/2014/main" id="{A59A7238-5DA0-04CB-9486-78FB01C4A70B}"/>
              </a:ext>
            </a:extLst>
          </p:cNvPr>
          <p:cNvSpPr>
            <a:spLocks noGrp="1" noChangeArrowheads="1"/>
          </p:cNvSpPr>
          <p:nvPr>
            <p:ph type="body" idx="1"/>
          </p:nvPr>
        </p:nvSpPr>
        <p:spPr>
          <a:ln/>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86D8AA68-35B9-DC84-5F0E-97D3F8BD8B49}"/>
              </a:ext>
            </a:extLst>
          </p:cNvPr>
          <p:cNvSpPr>
            <a:spLocks noGrp="1" noRot="1" noChangeAspect="1" noChangeArrowheads="1" noTextEdit="1"/>
          </p:cNvSpPr>
          <p:nvPr>
            <p:ph type="sldImg"/>
          </p:nvPr>
        </p:nvSpPr>
        <p:spPr>
          <a:ln cap="flat"/>
        </p:spPr>
      </p:sp>
      <p:sp>
        <p:nvSpPr>
          <p:cNvPr id="163843" name="Rectangle 3">
            <a:extLst>
              <a:ext uri="{FF2B5EF4-FFF2-40B4-BE49-F238E27FC236}">
                <a16:creationId xmlns:a16="http://schemas.microsoft.com/office/drawing/2014/main" id="{9A659FDB-602F-7832-2855-283578AD7C1D}"/>
              </a:ext>
            </a:extLst>
          </p:cNvPr>
          <p:cNvSpPr>
            <a:spLocks noGrp="1" noChangeArrowheads="1"/>
          </p:cNvSpPr>
          <p:nvPr>
            <p:ph type="body" idx="1"/>
          </p:nvPr>
        </p:nvSpPr>
        <p:spPr>
          <a:ln/>
        </p:spPr>
        <p:txBody>
          <a:bodyPr/>
          <a:lstStyle/>
          <a:p>
            <a:pPr algn="l">
              <a:buFont typeface="Arial" panose="020B0604020202020204" pitchFamily="34" charset="0"/>
              <a:buChar char="•"/>
            </a:pPr>
            <a:endParaRPr lang="en-US" sz="1400" dirty="0">
              <a:solidFill>
                <a:srgbClr val="333333"/>
              </a:solidFill>
              <a:latin typeface="Helvetica Neue"/>
            </a:endParaRPr>
          </a:p>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48A06179-4D45-E7C2-F823-352593F3E65F}"/>
              </a:ext>
            </a:extLst>
          </p:cNvPr>
          <p:cNvSpPr>
            <a:spLocks noGrp="1" noRot="1" noChangeAspect="1" noChangeArrowheads="1" noTextEdit="1"/>
          </p:cNvSpPr>
          <p:nvPr>
            <p:ph type="sldImg"/>
          </p:nvPr>
        </p:nvSpPr>
        <p:spPr>
          <a:ln cap="flat"/>
        </p:spPr>
      </p:sp>
      <p:sp>
        <p:nvSpPr>
          <p:cNvPr id="165891" name="Rectangle 3">
            <a:extLst>
              <a:ext uri="{FF2B5EF4-FFF2-40B4-BE49-F238E27FC236}">
                <a16:creationId xmlns:a16="http://schemas.microsoft.com/office/drawing/2014/main" id="{8BCBB524-8C71-4EE0-131C-3BC8D857E605}"/>
              </a:ext>
            </a:extLst>
          </p:cNvPr>
          <p:cNvSpPr>
            <a:spLocks noGrp="1" noChangeArrowheads="1"/>
          </p:cNvSpPr>
          <p:nvPr>
            <p:ph type="body" idx="1"/>
          </p:nvPr>
        </p:nvSpPr>
        <p:spPr>
          <a:ln/>
        </p:spPr>
        <p:txBody>
          <a:bodyPr/>
          <a:lstStyle/>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19</a:t>
            </a:fld>
            <a:endParaRPr lang="en-US"/>
          </a:p>
        </p:txBody>
      </p:sp>
    </p:spTree>
    <p:extLst>
      <p:ext uri="{BB962C8B-B14F-4D97-AF65-F5344CB8AC3E}">
        <p14:creationId xmlns:p14="http://schemas.microsoft.com/office/powerpoint/2010/main" val="3488805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20</a:t>
            </a:fld>
            <a:endParaRPr lang="en-US"/>
          </a:p>
        </p:txBody>
      </p:sp>
    </p:spTree>
    <p:extLst>
      <p:ext uri="{BB962C8B-B14F-4D97-AF65-F5344CB8AC3E}">
        <p14:creationId xmlns:p14="http://schemas.microsoft.com/office/powerpoint/2010/main" val="4158002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21</a:t>
            </a:fld>
            <a:endParaRPr lang="en-US"/>
          </a:p>
        </p:txBody>
      </p:sp>
    </p:spTree>
    <p:extLst>
      <p:ext uri="{BB962C8B-B14F-4D97-AF65-F5344CB8AC3E}">
        <p14:creationId xmlns:p14="http://schemas.microsoft.com/office/powerpoint/2010/main" val="3628369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49263" y="717550"/>
            <a:ext cx="6370637" cy="3582988"/>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4883" rIns="94883"/>
          <a:lstStyle/>
          <a:p>
            <a:pPr>
              <a:spcBef>
                <a:spcPct val="0"/>
              </a:spcBef>
            </a:pPr>
            <a:r>
              <a:rPr lang="en-US" altLang="en-US" dirty="0"/>
              <a:t>.</a:t>
            </a:r>
          </a:p>
        </p:txBody>
      </p:sp>
    </p:spTree>
    <p:extLst>
      <p:ext uri="{BB962C8B-B14F-4D97-AF65-F5344CB8AC3E}">
        <p14:creationId xmlns:p14="http://schemas.microsoft.com/office/powerpoint/2010/main" val="3329867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47675" y="717550"/>
            <a:ext cx="6373813" cy="3584575"/>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4883" rIns="94883"/>
          <a:lstStyle/>
          <a:p>
            <a:pPr>
              <a:spcBef>
                <a:spcPct val="0"/>
              </a:spcBef>
            </a:pPr>
            <a:endParaRPr lang="en-US" altLang="en-US"/>
          </a:p>
        </p:txBody>
      </p:sp>
    </p:spTree>
    <p:extLst>
      <p:ext uri="{BB962C8B-B14F-4D97-AF65-F5344CB8AC3E}">
        <p14:creationId xmlns:p14="http://schemas.microsoft.com/office/powerpoint/2010/main" val="3074941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54A6A-6B76-4737-A418-6003C89D7B35}" type="slidenum">
              <a:rPr lang="en-US" smtClean="0"/>
              <a:t>30</a:t>
            </a:fld>
            <a:endParaRPr lang="en-US"/>
          </a:p>
        </p:txBody>
      </p:sp>
    </p:spTree>
    <p:extLst>
      <p:ext uri="{BB962C8B-B14F-4D97-AF65-F5344CB8AC3E}">
        <p14:creationId xmlns:p14="http://schemas.microsoft.com/office/powerpoint/2010/main" val="742325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31</a:t>
            </a:fld>
            <a:endParaRPr lang="en-US"/>
          </a:p>
        </p:txBody>
      </p:sp>
    </p:spTree>
    <p:extLst>
      <p:ext uri="{BB962C8B-B14F-4D97-AF65-F5344CB8AC3E}">
        <p14:creationId xmlns:p14="http://schemas.microsoft.com/office/powerpoint/2010/main" val="3464324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32</a:t>
            </a:fld>
            <a:endParaRPr lang="en-US"/>
          </a:p>
        </p:txBody>
      </p:sp>
    </p:spTree>
    <p:extLst>
      <p:ext uri="{BB962C8B-B14F-4D97-AF65-F5344CB8AC3E}">
        <p14:creationId xmlns:p14="http://schemas.microsoft.com/office/powerpoint/2010/main" val="2762855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33</a:t>
            </a:fld>
            <a:endParaRPr lang="en-US"/>
          </a:p>
        </p:txBody>
      </p:sp>
    </p:spTree>
    <p:extLst>
      <p:ext uri="{BB962C8B-B14F-4D97-AF65-F5344CB8AC3E}">
        <p14:creationId xmlns:p14="http://schemas.microsoft.com/office/powerpoint/2010/main" val="2385478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34</a:t>
            </a:fld>
            <a:endParaRPr lang="en-US"/>
          </a:p>
        </p:txBody>
      </p:sp>
    </p:spTree>
    <p:extLst>
      <p:ext uri="{BB962C8B-B14F-4D97-AF65-F5344CB8AC3E}">
        <p14:creationId xmlns:p14="http://schemas.microsoft.com/office/powerpoint/2010/main" val="1750183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35</a:t>
            </a:fld>
            <a:endParaRPr lang="en-US"/>
          </a:p>
        </p:txBody>
      </p:sp>
    </p:spTree>
    <p:extLst>
      <p:ext uri="{BB962C8B-B14F-4D97-AF65-F5344CB8AC3E}">
        <p14:creationId xmlns:p14="http://schemas.microsoft.com/office/powerpoint/2010/main" val="1380630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54A6A-6B76-4737-A418-6003C89D7B35}" type="slidenum">
              <a:rPr lang="en-US" smtClean="0"/>
              <a:t>36</a:t>
            </a:fld>
            <a:endParaRPr lang="en-US"/>
          </a:p>
        </p:txBody>
      </p:sp>
    </p:spTree>
    <p:extLst>
      <p:ext uri="{BB962C8B-B14F-4D97-AF65-F5344CB8AC3E}">
        <p14:creationId xmlns:p14="http://schemas.microsoft.com/office/powerpoint/2010/main" val="2763118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54A6A-6B76-4737-A418-6003C89D7B35}" type="slidenum">
              <a:rPr lang="en-US" smtClean="0"/>
              <a:t>37</a:t>
            </a:fld>
            <a:endParaRPr lang="en-US"/>
          </a:p>
        </p:txBody>
      </p:sp>
    </p:spTree>
    <p:extLst>
      <p:ext uri="{BB962C8B-B14F-4D97-AF65-F5344CB8AC3E}">
        <p14:creationId xmlns:p14="http://schemas.microsoft.com/office/powerpoint/2010/main" val="3767303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38</a:t>
            </a:fld>
            <a:endParaRPr lang="en-US"/>
          </a:p>
        </p:txBody>
      </p:sp>
    </p:spTree>
    <p:extLst>
      <p:ext uri="{BB962C8B-B14F-4D97-AF65-F5344CB8AC3E}">
        <p14:creationId xmlns:p14="http://schemas.microsoft.com/office/powerpoint/2010/main" val="363342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47675" y="717550"/>
            <a:ext cx="6373813" cy="3584575"/>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4883" rIns="94883"/>
          <a:lstStyle/>
          <a:p>
            <a:pPr>
              <a:spcBef>
                <a:spcPct val="0"/>
              </a:spcBef>
            </a:pPr>
            <a:endParaRPr lang="en-US" altLang="en-US"/>
          </a:p>
        </p:txBody>
      </p:sp>
    </p:spTree>
    <p:extLst>
      <p:ext uri="{BB962C8B-B14F-4D97-AF65-F5344CB8AC3E}">
        <p14:creationId xmlns:p14="http://schemas.microsoft.com/office/powerpoint/2010/main" val="2943446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39</a:t>
            </a:fld>
            <a:endParaRPr lang="en-US"/>
          </a:p>
        </p:txBody>
      </p:sp>
    </p:spTree>
    <p:extLst>
      <p:ext uri="{BB962C8B-B14F-4D97-AF65-F5344CB8AC3E}">
        <p14:creationId xmlns:p14="http://schemas.microsoft.com/office/powerpoint/2010/main" val="231369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40</a:t>
            </a:fld>
            <a:endParaRPr lang="en-US"/>
          </a:p>
        </p:txBody>
      </p:sp>
    </p:spTree>
    <p:extLst>
      <p:ext uri="{BB962C8B-B14F-4D97-AF65-F5344CB8AC3E}">
        <p14:creationId xmlns:p14="http://schemas.microsoft.com/office/powerpoint/2010/main" val="4235085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41</a:t>
            </a:fld>
            <a:endParaRPr lang="en-US"/>
          </a:p>
        </p:txBody>
      </p:sp>
    </p:spTree>
    <p:extLst>
      <p:ext uri="{BB962C8B-B14F-4D97-AF65-F5344CB8AC3E}">
        <p14:creationId xmlns:p14="http://schemas.microsoft.com/office/powerpoint/2010/main" val="45392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42</a:t>
            </a:fld>
            <a:endParaRPr lang="en-US"/>
          </a:p>
        </p:txBody>
      </p:sp>
    </p:spTree>
    <p:extLst>
      <p:ext uri="{BB962C8B-B14F-4D97-AF65-F5344CB8AC3E}">
        <p14:creationId xmlns:p14="http://schemas.microsoft.com/office/powerpoint/2010/main" val="1419719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43</a:t>
            </a:fld>
            <a:endParaRPr lang="en-US"/>
          </a:p>
        </p:txBody>
      </p:sp>
    </p:spTree>
    <p:extLst>
      <p:ext uri="{BB962C8B-B14F-4D97-AF65-F5344CB8AC3E}">
        <p14:creationId xmlns:p14="http://schemas.microsoft.com/office/powerpoint/2010/main" val="1943362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44</a:t>
            </a:fld>
            <a:endParaRPr lang="en-US"/>
          </a:p>
        </p:txBody>
      </p:sp>
    </p:spTree>
    <p:extLst>
      <p:ext uri="{BB962C8B-B14F-4D97-AF65-F5344CB8AC3E}">
        <p14:creationId xmlns:p14="http://schemas.microsoft.com/office/powerpoint/2010/main" val="2490663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49263" y="717550"/>
            <a:ext cx="6370637" cy="3582988"/>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4883" rIns="94883"/>
          <a:lstStyle/>
          <a:p>
            <a:pPr>
              <a:spcBef>
                <a:spcPct val="0"/>
              </a:spcBef>
            </a:pPr>
            <a:endParaRPr lang="en-US" altLang="en-US"/>
          </a:p>
        </p:txBody>
      </p:sp>
    </p:spTree>
    <p:extLst>
      <p:ext uri="{BB962C8B-B14F-4D97-AF65-F5344CB8AC3E}">
        <p14:creationId xmlns:p14="http://schemas.microsoft.com/office/powerpoint/2010/main" val="1189769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54A6A-6B76-4737-A418-6003C89D7B35}" type="slidenum">
              <a:rPr lang="en-US" smtClean="0"/>
              <a:t>46</a:t>
            </a:fld>
            <a:endParaRPr lang="en-US"/>
          </a:p>
        </p:txBody>
      </p:sp>
    </p:spTree>
    <p:extLst>
      <p:ext uri="{BB962C8B-B14F-4D97-AF65-F5344CB8AC3E}">
        <p14:creationId xmlns:p14="http://schemas.microsoft.com/office/powerpoint/2010/main" val="1422127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47</a:t>
            </a:fld>
            <a:endParaRPr lang="en-US"/>
          </a:p>
        </p:txBody>
      </p:sp>
    </p:spTree>
    <p:extLst>
      <p:ext uri="{BB962C8B-B14F-4D97-AF65-F5344CB8AC3E}">
        <p14:creationId xmlns:p14="http://schemas.microsoft.com/office/powerpoint/2010/main" val="212487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48</a:t>
            </a:fld>
            <a:endParaRPr lang="en-US"/>
          </a:p>
        </p:txBody>
      </p:sp>
    </p:spTree>
    <p:extLst>
      <p:ext uri="{BB962C8B-B14F-4D97-AF65-F5344CB8AC3E}">
        <p14:creationId xmlns:p14="http://schemas.microsoft.com/office/powerpoint/2010/main" val="620108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49263" y="717550"/>
            <a:ext cx="6370637" cy="3582988"/>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4883" rIns="94883"/>
          <a:lstStyle/>
          <a:p>
            <a:pPr>
              <a:spcBef>
                <a:spcPct val="0"/>
              </a:spcBef>
            </a:pPr>
            <a:endParaRPr lang="en-US" altLang="en-US"/>
          </a:p>
        </p:txBody>
      </p:sp>
    </p:spTree>
    <p:extLst>
      <p:ext uri="{BB962C8B-B14F-4D97-AF65-F5344CB8AC3E}">
        <p14:creationId xmlns:p14="http://schemas.microsoft.com/office/powerpoint/2010/main" val="5970753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49</a:t>
            </a:fld>
            <a:endParaRPr lang="en-US"/>
          </a:p>
        </p:txBody>
      </p:sp>
    </p:spTree>
    <p:extLst>
      <p:ext uri="{BB962C8B-B14F-4D97-AF65-F5344CB8AC3E}">
        <p14:creationId xmlns:p14="http://schemas.microsoft.com/office/powerpoint/2010/main" val="2510014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50</a:t>
            </a:fld>
            <a:endParaRPr lang="en-US"/>
          </a:p>
        </p:txBody>
      </p:sp>
    </p:spTree>
    <p:extLst>
      <p:ext uri="{BB962C8B-B14F-4D97-AF65-F5344CB8AC3E}">
        <p14:creationId xmlns:p14="http://schemas.microsoft.com/office/powerpoint/2010/main" val="28021217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51</a:t>
            </a:fld>
            <a:endParaRPr lang="en-US"/>
          </a:p>
        </p:txBody>
      </p:sp>
    </p:spTree>
    <p:extLst>
      <p:ext uri="{BB962C8B-B14F-4D97-AF65-F5344CB8AC3E}">
        <p14:creationId xmlns:p14="http://schemas.microsoft.com/office/powerpoint/2010/main" val="967922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52</a:t>
            </a:fld>
            <a:endParaRPr lang="en-US"/>
          </a:p>
        </p:txBody>
      </p:sp>
    </p:spTree>
    <p:extLst>
      <p:ext uri="{BB962C8B-B14F-4D97-AF65-F5344CB8AC3E}">
        <p14:creationId xmlns:p14="http://schemas.microsoft.com/office/powerpoint/2010/main" val="3149139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53</a:t>
            </a:fld>
            <a:endParaRPr lang="en-US"/>
          </a:p>
        </p:txBody>
      </p:sp>
    </p:spTree>
    <p:extLst>
      <p:ext uri="{BB962C8B-B14F-4D97-AF65-F5344CB8AC3E}">
        <p14:creationId xmlns:p14="http://schemas.microsoft.com/office/powerpoint/2010/main" val="254973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5091D012-F69B-BDC9-1321-B6840DF1979F}"/>
              </a:ext>
            </a:extLst>
          </p:cNvPr>
          <p:cNvSpPr>
            <a:spLocks noGrp="1" noRot="1" noChangeAspect="1" noChangeArrowheads="1" noTextEdit="1"/>
          </p:cNvSpPr>
          <p:nvPr>
            <p:ph type="sldImg"/>
          </p:nvPr>
        </p:nvSpPr>
        <p:spPr>
          <a:ln cap="flat"/>
        </p:spPr>
      </p:sp>
      <p:sp>
        <p:nvSpPr>
          <p:cNvPr id="97283" name="Rectangle 3">
            <a:extLst>
              <a:ext uri="{FF2B5EF4-FFF2-40B4-BE49-F238E27FC236}">
                <a16:creationId xmlns:a16="http://schemas.microsoft.com/office/drawing/2014/main" id="{C784531E-CE53-837C-1575-EC9DAC76C2D4}"/>
              </a:ext>
            </a:extLst>
          </p:cNvPr>
          <p:cNvSpPr>
            <a:spLocks noGrp="1" noChangeArrowheads="1"/>
          </p:cNvSpPr>
          <p:nvPr>
            <p:ph type="body" idx="1"/>
          </p:nvPr>
        </p:nvSpPr>
        <p:spPr>
          <a:ln/>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5</a:t>
            </a:fld>
            <a:endParaRPr lang="en-US"/>
          </a:p>
        </p:txBody>
      </p:sp>
    </p:spTree>
    <p:extLst>
      <p:ext uri="{BB962C8B-B14F-4D97-AF65-F5344CB8AC3E}">
        <p14:creationId xmlns:p14="http://schemas.microsoft.com/office/powerpoint/2010/main" val="1259563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49263" y="717550"/>
            <a:ext cx="6370637" cy="3582988"/>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4883" rIns="94883"/>
          <a:lstStyle/>
          <a:p>
            <a:pPr>
              <a:spcBef>
                <a:spcPct val="0"/>
              </a:spcBef>
            </a:pPr>
            <a:endParaRPr lang="en-US" altLang="en-US"/>
          </a:p>
        </p:txBody>
      </p:sp>
    </p:spTree>
    <p:extLst>
      <p:ext uri="{BB962C8B-B14F-4D97-AF65-F5344CB8AC3E}">
        <p14:creationId xmlns:p14="http://schemas.microsoft.com/office/powerpoint/2010/main" val="2256390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54A6A-6B76-4737-A418-6003C89D7B35}" type="slidenum">
              <a:rPr lang="en-US" smtClean="0"/>
              <a:t>7</a:t>
            </a:fld>
            <a:endParaRPr lang="en-US"/>
          </a:p>
        </p:txBody>
      </p:sp>
    </p:spTree>
    <p:extLst>
      <p:ext uri="{BB962C8B-B14F-4D97-AF65-F5344CB8AC3E}">
        <p14:creationId xmlns:p14="http://schemas.microsoft.com/office/powerpoint/2010/main" val="2223863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54A6A-6B76-4737-A418-6003C89D7B35}" type="slidenum">
              <a:rPr lang="en-US" smtClean="0"/>
              <a:t>8</a:t>
            </a:fld>
            <a:endParaRPr lang="en-US"/>
          </a:p>
        </p:txBody>
      </p:sp>
    </p:spTree>
    <p:extLst>
      <p:ext uri="{BB962C8B-B14F-4D97-AF65-F5344CB8AC3E}">
        <p14:creationId xmlns:p14="http://schemas.microsoft.com/office/powerpoint/2010/main" val="4155773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54A6A-6B76-4737-A418-6003C89D7B35}" type="slidenum">
              <a:rPr lang="en-US" smtClean="0"/>
              <a:t>9</a:t>
            </a:fld>
            <a:endParaRPr lang="en-US"/>
          </a:p>
        </p:txBody>
      </p:sp>
    </p:spTree>
    <p:extLst>
      <p:ext uri="{BB962C8B-B14F-4D97-AF65-F5344CB8AC3E}">
        <p14:creationId xmlns:p14="http://schemas.microsoft.com/office/powerpoint/2010/main" val="2662806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E87F-6BCC-A083-10BC-925C8B1F1C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180CE3-C001-F000-F357-33FB5D5BFA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DC34191-0A2B-1B3B-CF77-DB691C9B35DF}"/>
              </a:ext>
            </a:extLst>
          </p:cNvPr>
          <p:cNvSpPr>
            <a:spLocks noGrp="1"/>
          </p:cNvSpPr>
          <p:nvPr>
            <p:ph type="sldNum" sz="quarter" idx="10"/>
          </p:nvPr>
        </p:nvSpPr>
        <p:spPr/>
        <p:txBody>
          <a:bodyPr/>
          <a:lstStyle>
            <a:lvl1pPr>
              <a:defRPr/>
            </a:lvl1pPr>
          </a:lstStyle>
          <a:p>
            <a:fld id="{8DB8065B-C280-4EE1-BBDA-82F947B60536}" type="slidenum">
              <a:rPr lang="en-US" altLang="en-US"/>
              <a:pPr/>
              <a:t>‹#›</a:t>
            </a:fld>
            <a:endParaRPr lang="en-US" altLang="en-US"/>
          </a:p>
        </p:txBody>
      </p:sp>
    </p:spTree>
    <p:extLst>
      <p:ext uri="{BB962C8B-B14F-4D97-AF65-F5344CB8AC3E}">
        <p14:creationId xmlns:p14="http://schemas.microsoft.com/office/powerpoint/2010/main" val="2687274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06584-AFA2-7056-9B43-ABD49D051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CC8DD0-05B0-82CA-05E9-CA2198179A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E8A3F65-DE0F-AA68-2A92-6FB9183C19D0}"/>
              </a:ext>
            </a:extLst>
          </p:cNvPr>
          <p:cNvSpPr>
            <a:spLocks noGrp="1"/>
          </p:cNvSpPr>
          <p:nvPr>
            <p:ph type="sldNum" sz="quarter" idx="10"/>
          </p:nvPr>
        </p:nvSpPr>
        <p:spPr/>
        <p:txBody>
          <a:bodyPr/>
          <a:lstStyle>
            <a:lvl1pPr>
              <a:defRPr/>
            </a:lvl1pPr>
          </a:lstStyle>
          <a:p>
            <a:fld id="{08A99DFC-4D1E-48D5-B94A-4DCBE8897C3A}" type="slidenum">
              <a:rPr lang="en-US" altLang="en-US"/>
              <a:pPr/>
              <a:t>‹#›</a:t>
            </a:fld>
            <a:endParaRPr lang="en-US" altLang="en-US"/>
          </a:p>
        </p:txBody>
      </p:sp>
    </p:spTree>
    <p:extLst>
      <p:ext uri="{BB962C8B-B14F-4D97-AF65-F5344CB8AC3E}">
        <p14:creationId xmlns:p14="http://schemas.microsoft.com/office/powerpoint/2010/main" val="291752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FF2480-24E4-475D-AC15-0154DB4C095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DE684C-2165-B9A2-8B2F-817264C9A0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A728531-6160-7F5B-74EF-336B409A14BB}"/>
              </a:ext>
            </a:extLst>
          </p:cNvPr>
          <p:cNvSpPr>
            <a:spLocks noGrp="1"/>
          </p:cNvSpPr>
          <p:nvPr>
            <p:ph type="sldNum" sz="quarter" idx="10"/>
          </p:nvPr>
        </p:nvSpPr>
        <p:spPr/>
        <p:txBody>
          <a:bodyPr/>
          <a:lstStyle>
            <a:lvl1pPr>
              <a:defRPr/>
            </a:lvl1pPr>
          </a:lstStyle>
          <a:p>
            <a:fld id="{B8A0AB27-496D-484E-B35A-512B4F591533}" type="slidenum">
              <a:rPr lang="en-US" altLang="en-US"/>
              <a:pPr/>
              <a:t>‹#›</a:t>
            </a:fld>
            <a:endParaRPr lang="en-US" altLang="en-US"/>
          </a:p>
        </p:txBody>
      </p:sp>
    </p:spTree>
    <p:extLst>
      <p:ext uri="{BB962C8B-B14F-4D97-AF65-F5344CB8AC3E}">
        <p14:creationId xmlns:p14="http://schemas.microsoft.com/office/powerpoint/2010/main" val="3348916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B8065B-C280-4EE1-BBDA-82F947B60536}" type="slidenum">
              <a:rPr lang="en-US" altLang="en-US" smtClean="0"/>
              <a:pPr/>
              <a:t>‹#›</a:t>
            </a:fld>
            <a:endParaRPr lang="en-US" altLang="en-US"/>
          </a:p>
        </p:txBody>
      </p:sp>
    </p:spTree>
    <p:extLst>
      <p:ext uri="{BB962C8B-B14F-4D97-AF65-F5344CB8AC3E}">
        <p14:creationId xmlns:p14="http://schemas.microsoft.com/office/powerpoint/2010/main" val="132858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C9C26A-9559-4AEF-B675-FAA8A21E37F6}" type="slidenum">
              <a:rPr lang="en-US" altLang="en-US" smtClean="0"/>
              <a:pPr/>
              <a:t>‹#›</a:t>
            </a:fld>
            <a:endParaRPr lang="en-US" altLang="en-US"/>
          </a:p>
        </p:txBody>
      </p:sp>
    </p:spTree>
    <p:extLst>
      <p:ext uri="{BB962C8B-B14F-4D97-AF65-F5344CB8AC3E}">
        <p14:creationId xmlns:p14="http://schemas.microsoft.com/office/powerpoint/2010/main" val="270652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5F332C-8722-4564-A3EE-26C43FF8C560}" type="slidenum">
              <a:rPr lang="en-US" altLang="en-US" smtClean="0"/>
              <a:pPr/>
              <a:t>‹#›</a:t>
            </a:fld>
            <a:endParaRPr lang="en-US" altLang="en-US"/>
          </a:p>
        </p:txBody>
      </p:sp>
    </p:spTree>
    <p:extLst>
      <p:ext uri="{BB962C8B-B14F-4D97-AF65-F5344CB8AC3E}">
        <p14:creationId xmlns:p14="http://schemas.microsoft.com/office/powerpoint/2010/main" val="2554280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D01A04-888E-4092-9117-6CE378267F74}" type="slidenum">
              <a:rPr lang="en-US" altLang="en-US" smtClean="0"/>
              <a:pPr/>
              <a:t>‹#›</a:t>
            </a:fld>
            <a:endParaRPr lang="en-US" altLang="en-US"/>
          </a:p>
        </p:txBody>
      </p:sp>
    </p:spTree>
    <p:extLst>
      <p:ext uri="{BB962C8B-B14F-4D97-AF65-F5344CB8AC3E}">
        <p14:creationId xmlns:p14="http://schemas.microsoft.com/office/powerpoint/2010/main" val="153264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4D08ED-D4F5-4449-BD28-870913D44D47}" type="slidenum">
              <a:rPr lang="en-US" altLang="en-US" smtClean="0"/>
              <a:pPr/>
              <a:t>‹#›</a:t>
            </a:fld>
            <a:endParaRPr lang="en-US" altLang="en-US"/>
          </a:p>
        </p:txBody>
      </p:sp>
    </p:spTree>
    <p:extLst>
      <p:ext uri="{BB962C8B-B14F-4D97-AF65-F5344CB8AC3E}">
        <p14:creationId xmlns:p14="http://schemas.microsoft.com/office/powerpoint/2010/main" val="1078596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99B5598-F267-4E1E-B216-0F3076B9D9BE}" type="slidenum">
              <a:rPr lang="en-US" altLang="en-US" smtClean="0"/>
              <a:pPr/>
              <a:t>‹#›</a:t>
            </a:fld>
            <a:endParaRPr lang="en-US" altLang="en-US"/>
          </a:p>
        </p:txBody>
      </p:sp>
    </p:spTree>
    <p:extLst>
      <p:ext uri="{BB962C8B-B14F-4D97-AF65-F5344CB8AC3E}">
        <p14:creationId xmlns:p14="http://schemas.microsoft.com/office/powerpoint/2010/main" val="1898929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B7AC7B0-1488-4A5D-9359-630F703335CE}" type="slidenum">
              <a:rPr lang="en-US" altLang="en-US" smtClean="0"/>
              <a:pPr/>
              <a:t>‹#›</a:t>
            </a:fld>
            <a:endParaRPr lang="en-US" altLang="en-US"/>
          </a:p>
        </p:txBody>
      </p:sp>
    </p:spTree>
    <p:extLst>
      <p:ext uri="{BB962C8B-B14F-4D97-AF65-F5344CB8AC3E}">
        <p14:creationId xmlns:p14="http://schemas.microsoft.com/office/powerpoint/2010/main" val="3421661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55AFDD-B0C5-4C99-A84C-70E1AF9898D5}" type="slidenum">
              <a:rPr lang="en-US" altLang="en-US" smtClean="0"/>
              <a:pPr/>
              <a:t>‹#›</a:t>
            </a:fld>
            <a:endParaRPr lang="en-US" altLang="en-US"/>
          </a:p>
        </p:txBody>
      </p:sp>
    </p:spTree>
    <p:extLst>
      <p:ext uri="{BB962C8B-B14F-4D97-AF65-F5344CB8AC3E}">
        <p14:creationId xmlns:p14="http://schemas.microsoft.com/office/powerpoint/2010/main" val="3442018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112C-F636-9BDF-F6FE-399C8758CB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877E71-0B8C-BB1E-5BBE-5189E4FBF56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7705CC1-825A-8665-4F97-629D2A21AAD8}"/>
              </a:ext>
            </a:extLst>
          </p:cNvPr>
          <p:cNvSpPr>
            <a:spLocks noGrp="1"/>
          </p:cNvSpPr>
          <p:nvPr>
            <p:ph type="sldNum" sz="quarter" idx="10"/>
          </p:nvPr>
        </p:nvSpPr>
        <p:spPr/>
        <p:txBody>
          <a:bodyPr/>
          <a:lstStyle>
            <a:lvl1pPr>
              <a:defRPr/>
            </a:lvl1pPr>
          </a:lstStyle>
          <a:p>
            <a:fld id="{81C9C26A-9559-4AEF-B675-FAA8A21E37F6}" type="slidenum">
              <a:rPr lang="en-US" altLang="en-US"/>
              <a:pPr/>
              <a:t>‹#›</a:t>
            </a:fld>
            <a:endParaRPr lang="en-US" altLang="en-US"/>
          </a:p>
        </p:txBody>
      </p:sp>
    </p:spTree>
    <p:extLst>
      <p:ext uri="{BB962C8B-B14F-4D97-AF65-F5344CB8AC3E}">
        <p14:creationId xmlns:p14="http://schemas.microsoft.com/office/powerpoint/2010/main" val="2326837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6E674D1-FDEB-4B0A-8D96-079C95E7973B}" type="slidenum">
              <a:rPr lang="en-US" altLang="en-US" smtClean="0"/>
              <a:pPr/>
              <a:t>‹#›</a:t>
            </a:fld>
            <a:endParaRPr lang="en-US" altLang="en-US"/>
          </a:p>
        </p:txBody>
      </p:sp>
    </p:spTree>
    <p:extLst>
      <p:ext uri="{BB962C8B-B14F-4D97-AF65-F5344CB8AC3E}">
        <p14:creationId xmlns:p14="http://schemas.microsoft.com/office/powerpoint/2010/main" val="105787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99DFC-4D1E-48D5-B94A-4DCBE8897C3A}" type="slidenum">
              <a:rPr lang="en-US" altLang="en-US" smtClean="0"/>
              <a:pPr/>
              <a:t>‹#›</a:t>
            </a:fld>
            <a:endParaRPr lang="en-US" altLang="en-US"/>
          </a:p>
        </p:txBody>
      </p:sp>
    </p:spTree>
    <p:extLst>
      <p:ext uri="{BB962C8B-B14F-4D97-AF65-F5344CB8AC3E}">
        <p14:creationId xmlns:p14="http://schemas.microsoft.com/office/powerpoint/2010/main" val="1484409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A0AB27-496D-484E-B35A-512B4F591533}" type="slidenum">
              <a:rPr lang="en-US" altLang="en-US" smtClean="0"/>
              <a:pPr/>
              <a:t>‹#›</a:t>
            </a:fld>
            <a:endParaRPr lang="en-US" altLang="en-US"/>
          </a:p>
        </p:txBody>
      </p:sp>
    </p:spTree>
    <p:extLst>
      <p:ext uri="{BB962C8B-B14F-4D97-AF65-F5344CB8AC3E}">
        <p14:creationId xmlns:p14="http://schemas.microsoft.com/office/powerpoint/2010/main" val="2265913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6D84A-04B4-E4FE-FDA3-BF3062B865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8FE5D0-45DE-5098-8667-17B7D37E8E07}"/>
              </a:ext>
            </a:extLst>
          </p:cNvPr>
          <p:cNvSpPr>
            <a:spLocks noGrp="1"/>
          </p:cNvSpPr>
          <p:nvPr>
            <p:ph type="body" idx="1"/>
          </p:nvPr>
        </p:nvSpPr>
        <p:spPr>
          <a:xfrm>
            <a:off x="831850" y="4589463"/>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B15B4A25-BDF7-251A-8B93-654A9DB1BCCF}"/>
              </a:ext>
            </a:extLst>
          </p:cNvPr>
          <p:cNvSpPr>
            <a:spLocks noGrp="1"/>
          </p:cNvSpPr>
          <p:nvPr>
            <p:ph type="sldNum" sz="quarter" idx="10"/>
          </p:nvPr>
        </p:nvSpPr>
        <p:spPr/>
        <p:txBody>
          <a:bodyPr/>
          <a:lstStyle>
            <a:lvl1pPr>
              <a:defRPr/>
            </a:lvl1pPr>
          </a:lstStyle>
          <a:p>
            <a:fld id="{8A5F332C-8722-4564-A3EE-26C43FF8C560}" type="slidenum">
              <a:rPr lang="en-US" altLang="en-US"/>
              <a:pPr/>
              <a:t>‹#›</a:t>
            </a:fld>
            <a:endParaRPr lang="en-US" altLang="en-US"/>
          </a:p>
        </p:txBody>
      </p:sp>
    </p:spTree>
    <p:extLst>
      <p:ext uri="{BB962C8B-B14F-4D97-AF65-F5344CB8AC3E}">
        <p14:creationId xmlns:p14="http://schemas.microsoft.com/office/powerpoint/2010/main" val="2500705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346A-3548-84AA-E6B3-30FC80AA49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669992-3EB2-0A33-4899-5EB8DC3883A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678FE3-7629-C45D-FE6D-F1E0E6D8A1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5DC0CD53-5DC4-9EAF-6326-833EDC96C6D5}"/>
              </a:ext>
            </a:extLst>
          </p:cNvPr>
          <p:cNvSpPr>
            <a:spLocks noGrp="1"/>
          </p:cNvSpPr>
          <p:nvPr>
            <p:ph type="sldNum" sz="quarter" idx="10"/>
          </p:nvPr>
        </p:nvSpPr>
        <p:spPr/>
        <p:txBody>
          <a:bodyPr/>
          <a:lstStyle>
            <a:lvl1pPr>
              <a:defRPr/>
            </a:lvl1pPr>
          </a:lstStyle>
          <a:p>
            <a:fld id="{98D01A04-888E-4092-9117-6CE378267F74}" type="slidenum">
              <a:rPr lang="en-US" altLang="en-US"/>
              <a:pPr/>
              <a:t>‹#›</a:t>
            </a:fld>
            <a:endParaRPr lang="en-US" altLang="en-US"/>
          </a:p>
        </p:txBody>
      </p:sp>
    </p:spTree>
    <p:extLst>
      <p:ext uri="{BB962C8B-B14F-4D97-AF65-F5344CB8AC3E}">
        <p14:creationId xmlns:p14="http://schemas.microsoft.com/office/powerpoint/2010/main" val="258639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231EA-B3F5-6AE8-1627-53F3D82B742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B418CE-3F41-5B7A-34D7-2C9F3A2463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E6AE8-0551-AC4C-0E02-7A7CA36251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045B6F-F509-5412-49D9-CF802537CA9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E8F1EF-D9F7-E8E6-52BB-75AC89A5C09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28D4256-2D31-04F4-4027-95F97AEC6FFB}"/>
              </a:ext>
            </a:extLst>
          </p:cNvPr>
          <p:cNvSpPr>
            <a:spLocks noGrp="1"/>
          </p:cNvSpPr>
          <p:nvPr>
            <p:ph type="sldNum" sz="quarter" idx="10"/>
          </p:nvPr>
        </p:nvSpPr>
        <p:spPr/>
        <p:txBody>
          <a:bodyPr/>
          <a:lstStyle>
            <a:lvl1pPr>
              <a:defRPr/>
            </a:lvl1pPr>
          </a:lstStyle>
          <a:p>
            <a:fld id="{4A4D08ED-D4F5-4449-BD28-870913D44D47}" type="slidenum">
              <a:rPr lang="en-US" altLang="en-US"/>
              <a:pPr/>
              <a:t>‹#›</a:t>
            </a:fld>
            <a:endParaRPr lang="en-US" altLang="en-US"/>
          </a:p>
        </p:txBody>
      </p:sp>
    </p:spTree>
    <p:extLst>
      <p:ext uri="{BB962C8B-B14F-4D97-AF65-F5344CB8AC3E}">
        <p14:creationId xmlns:p14="http://schemas.microsoft.com/office/powerpoint/2010/main" val="2785181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7B9A6-6682-73B3-D9C6-106199F2A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136C29A-8CDB-8E34-C5B2-0EB3BEAEE1BA}"/>
              </a:ext>
            </a:extLst>
          </p:cNvPr>
          <p:cNvSpPr>
            <a:spLocks noGrp="1"/>
          </p:cNvSpPr>
          <p:nvPr>
            <p:ph type="sldNum" sz="quarter" idx="10"/>
          </p:nvPr>
        </p:nvSpPr>
        <p:spPr/>
        <p:txBody>
          <a:bodyPr/>
          <a:lstStyle>
            <a:lvl1pPr>
              <a:defRPr/>
            </a:lvl1pPr>
          </a:lstStyle>
          <a:p>
            <a:fld id="{399B5598-F267-4E1E-B216-0F3076B9D9BE}" type="slidenum">
              <a:rPr lang="en-US" altLang="en-US"/>
              <a:pPr/>
              <a:t>‹#›</a:t>
            </a:fld>
            <a:endParaRPr lang="en-US" altLang="en-US"/>
          </a:p>
        </p:txBody>
      </p:sp>
    </p:spTree>
    <p:extLst>
      <p:ext uri="{BB962C8B-B14F-4D97-AF65-F5344CB8AC3E}">
        <p14:creationId xmlns:p14="http://schemas.microsoft.com/office/powerpoint/2010/main" val="2922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160BEB-ED24-F4CC-F774-0D489E119033}"/>
              </a:ext>
            </a:extLst>
          </p:cNvPr>
          <p:cNvSpPr>
            <a:spLocks noGrp="1"/>
          </p:cNvSpPr>
          <p:nvPr>
            <p:ph type="sldNum" sz="quarter" idx="10"/>
          </p:nvPr>
        </p:nvSpPr>
        <p:spPr/>
        <p:txBody>
          <a:bodyPr/>
          <a:lstStyle>
            <a:lvl1pPr>
              <a:defRPr/>
            </a:lvl1pPr>
          </a:lstStyle>
          <a:p>
            <a:fld id="{3B7AC7B0-1488-4A5D-9359-630F703335CE}" type="slidenum">
              <a:rPr lang="en-US" altLang="en-US"/>
              <a:pPr/>
              <a:t>‹#›</a:t>
            </a:fld>
            <a:endParaRPr lang="en-US" altLang="en-US"/>
          </a:p>
        </p:txBody>
      </p:sp>
    </p:spTree>
    <p:extLst>
      <p:ext uri="{BB962C8B-B14F-4D97-AF65-F5344CB8AC3E}">
        <p14:creationId xmlns:p14="http://schemas.microsoft.com/office/powerpoint/2010/main" val="163650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E0CD-2F61-0F01-F3F4-C322D18DA8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D4D8C6-6C9B-7BB2-0941-A8A4CDE1960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9876A0-2383-A53C-0EE8-5CC525E596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C8B80B2-7EA4-D38C-B99E-1A952CD4EE86}"/>
              </a:ext>
            </a:extLst>
          </p:cNvPr>
          <p:cNvSpPr>
            <a:spLocks noGrp="1"/>
          </p:cNvSpPr>
          <p:nvPr>
            <p:ph type="sldNum" sz="quarter" idx="10"/>
          </p:nvPr>
        </p:nvSpPr>
        <p:spPr/>
        <p:txBody>
          <a:bodyPr/>
          <a:lstStyle>
            <a:lvl1pPr>
              <a:defRPr/>
            </a:lvl1pPr>
          </a:lstStyle>
          <a:p>
            <a:fld id="{E355AFDD-B0C5-4C99-A84C-70E1AF9898D5}" type="slidenum">
              <a:rPr lang="en-US" altLang="en-US"/>
              <a:pPr/>
              <a:t>‹#›</a:t>
            </a:fld>
            <a:endParaRPr lang="en-US" altLang="en-US"/>
          </a:p>
        </p:txBody>
      </p:sp>
    </p:spTree>
    <p:extLst>
      <p:ext uri="{BB962C8B-B14F-4D97-AF65-F5344CB8AC3E}">
        <p14:creationId xmlns:p14="http://schemas.microsoft.com/office/powerpoint/2010/main" val="3320965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C2CFE-272A-7F03-3841-36C088FFE1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9EB75F-57E4-1ED5-B237-A49F0A0262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79F5D6-56C2-AA06-9601-AB76CE0FB1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C31196C-1FD3-605E-4F82-EDD161369FA3}"/>
              </a:ext>
            </a:extLst>
          </p:cNvPr>
          <p:cNvSpPr>
            <a:spLocks noGrp="1"/>
          </p:cNvSpPr>
          <p:nvPr>
            <p:ph type="sldNum" sz="quarter" idx="10"/>
          </p:nvPr>
        </p:nvSpPr>
        <p:spPr/>
        <p:txBody>
          <a:bodyPr/>
          <a:lstStyle>
            <a:lvl1pPr>
              <a:defRPr/>
            </a:lvl1pPr>
          </a:lstStyle>
          <a:p>
            <a:fld id="{F6E674D1-FDEB-4B0A-8D96-079C95E7973B}" type="slidenum">
              <a:rPr lang="en-US" altLang="en-US"/>
              <a:pPr/>
              <a:t>‹#›</a:t>
            </a:fld>
            <a:endParaRPr lang="en-US" altLang="en-US"/>
          </a:p>
        </p:txBody>
      </p:sp>
    </p:spTree>
    <p:extLst>
      <p:ext uri="{BB962C8B-B14F-4D97-AF65-F5344CB8AC3E}">
        <p14:creationId xmlns:p14="http://schemas.microsoft.com/office/powerpoint/2010/main" val="3119120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90E038D-BACB-5132-1F80-9197E0D9668B}"/>
              </a:ext>
            </a:extLst>
          </p:cNvPr>
          <p:cNvSpPr>
            <a:spLocks noChangeArrowheads="1"/>
          </p:cNvSpPr>
          <p:nvPr/>
        </p:nvSpPr>
        <p:spPr bwMode="auto">
          <a:xfrm>
            <a:off x="0" y="1252538"/>
            <a:ext cx="12192000" cy="5605462"/>
          </a:xfrm>
          <a:prstGeom prst="rect">
            <a:avLst/>
          </a:prstGeom>
          <a:solidFill>
            <a:srgbClr val="F2F2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1027" name="Rectangle 3">
            <a:extLst>
              <a:ext uri="{FF2B5EF4-FFF2-40B4-BE49-F238E27FC236}">
                <a16:creationId xmlns:a16="http://schemas.microsoft.com/office/drawing/2014/main" id="{FAB4BED0-F2D8-174E-A7D1-CE8FC0DDBF2C}"/>
              </a:ext>
            </a:extLst>
          </p:cNvPr>
          <p:cNvSpPr>
            <a:spLocks noGrp="1" noChangeArrowheads="1"/>
          </p:cNvSpPr>
          <p:nvPr>
            <p:ph type="sldNum" sz="quarter" idx="4"/>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2400">
                <a:solidFill>
                  <a:srgbClr val="898989"/>
                </a:solidFill>
                <a:latin typeface="+mn-lt"/>
              </a:defRPr>
            </a:lvl1pPr>
          </a:lstStyle>
          <a:p>
            <a:fld id="{3FEB3F1B-493F-4B53-81D4-AD356109160D}" type="slidenum">
              <a:rPr lang="en-US" altLang="en-US"/>
              <a:pPr/>
              <a:t>‹#›</a:t>
            </a:fld>
            <a:endParaRPr lang="en-US" altLang="en-US"/>
          </a:p>
        </p:txBody>
      </p:sp>
      <p:sp>
        <p:nvSpPr>
          <p:cNvPr id="1028" name="Freeform 4">
            <a:extLst>
              <a:ext uri="{FF2B5EF4-FFF2-40B4-BE49-F238E27FC236}">
                <a16:creationId xmlns:a16="http://schemas.microsoft.com/office/drawing/2014/main" id="{B49F56B0-319D-C05C-1AD1-A2AF330C0105}"/>
              </a:ext>
            </a:extLst>
          </p:cNvPr>
          <p:cNvSpPr>
            <a:spLocks/>
          </p:cNvSpPr>
          <p:nvPr/>
        </p:nvSpPr>
        <p:spPr bwMode="auto">
          <a:xfrm>
            <a:off x="0" y="1243013"/>
            <a:ext cx="12193588" cy="1587"/>
          </a:xfrm>
          <a:custGeom>
            <a:avLst/>
            <a:gdLst>
              <a:gd name="T0" fmla="*/ 0 w 7681"/>
              <a:gd name="T1" fmla="*/ 0 h 1"/>
              <a:gd name="T2" fmla="*/ 7680 w 7681"/>
              <a:gd name="T3" fmla="*/ 0 h 1"/>
            </a:gdLst>
            <a:ahLst/>
            <a:cxnLst>
              <a:cxn ang="0">
                <a:pos x="T0" y="T1"/>
              </a:cxn>
              <a:cxn ang="0">
                <a:pos x="T2" y="T3"/>
              </a:cxn>
            </a:cxnLst>
            <a:rect l="0" t="0" r="r" b="b"/>
            <a:pathLst>
              <a:path w="7681" h="1">
                <a:moveTo>
                  <a:pt x="0" y="0"/>
                </a:moveTo>
                <a:lnTo>
                  <a:pt x="7680" y="0"/>
                </a:lnTo>
              </a:path>
            </a:pathLst>
          </a:custGeom>
          <a:noFill/>
          <a:ln w="12700" cap="rnd" cmpd="sng">
            <a:solidFill>
              <a:srgbClr val="BFBFB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9" name="Picture 5">
            <a:extLst>
              <a:ext uri="{FF2B5EF4-FFF2-40B4-BE49-F238E27FC236}">
                <a16:creationId xmlns:a16="http://schemas.microsoft.com/office/drawing/2014/main" id="{80FD5560-276A-B0CC-DED6-E0B6D351BB3B}"/>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63038" y="274638"/>
            <a:ext cx="2687637" cy="74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606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lnSpc>
          <a:spcPct val="90000"/>
        </a:lnSpc>
        <a:spcBef>
          <a:spcPct val="0"/>
        </a:spcBef>
        <a:spcAft>
          <a:spcPct val="0"/>
        </a:spcAft>
        <a:defRPr sz="4000" kern="1200">
          <a:solidFill>
            <a:schemeClr val="tx1"/>
          </a:solidFill>
          <a:latin typeface="+mj-lt"/>
          <a:ea typeface="+mj-ea"/>
          <a:cs typeface="+mj-cs"/>
        </a:defRPr>
      </a:lvl1pPr>
      <a:lvl2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2pPr>
      <a:lvl3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3pPr>
      <a:lvl4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4pPr>
      <a:lvl5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5pPr>
      <a:lvl6pPr marL="4572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6pPr>
      <a:lvl7pPr marL="9144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7pPr>
      <a:lvl8pPr marL="13716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8pPr>
      <a:lvl9pPr marL="18288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32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10/15/2024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EB3F1B-493F-4B53-81D4-AD356109160D}" type="slidenum">
              <a:rPr lang="en-US" altLang="en-US" smtClean="0"/>
              <a:pPr/>
              <a:t>‹#›</a:t>
            </a:fld>
            <a:endParaRPr lang="en-US" altLang="en-US"/>
          </a:p>
        </p:txBody>
      </p:sp>
    </p:spTree>
    <p:extLst>
      <p:ext uri="{BB962C8B-B14F-4D97-AF65-F5344CB8AC3E}">
        <p14:creationId xmlns:p14="http://schemas.microsoft.com/office/powerpoint/2010/main" val="7903147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govinfo.gov/link/uscode/32/316" TargetMode="External"/><Relationship Id="rId7" Type="http://schemas.openxmlformats.org/officeDocument/2006/relationships/hyperlink" Target="https://www.govinfo.gov/link/uscode/32/505"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govinfo.gov/link/uscode/32/504" TargetMode="External"/><Relationship Id="rId5" Type="http://schemas.openxmlformats.org/officeDocument/2006/relationships/hyperlink" Target="https://www.govinfo.gov/link/uscode/32/503" TargetMode="External"/><Relationship Id="rId4" Type="http://schemas.openxmlformats.org/officeDocument/2006/relationships/hyperlink" Target="https://www.govinfo.gov/link/uscode/32/502"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govinfo.gov/link/uscode/10/1030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wmf"/><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77952/M21-1-Part-X-Subpart-i-Chapter-6-Section-D-Ancillary-Benefits-and-Other-Issues-Involving-Benefits-Delivery-at-Discharge-BDD-or-BDD-Excluded-Claims%3FarticleViewContext=article_view_related_article?query=bdd#5" TargetMode="External"/><Relationship Id="rId2" Type="http://schemas.openxmlformats.org/officeDocument/2006/relationships/hyperlink" Target="https://www.knowva.ebenefits.va.gov/system/templates/selfservice/va_ssnew/help/customer/locale/en-US/portal/554400000001018/content/554400000177950/M21-1-Part-X-Subpart-i-Chapter-6-Section-B-Benefits-Delivery-at-Discharge-BDD-and-Initial-Processing?query=bdd"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knowva.ebenefits.va.gov/system/templates/selfservice/va_ssnew/help/customer/locale/en-US/portal/554400000001018/content/554400000177949/M21-1-Part-X-Subpart-i-Chapter-6-Section-A-Introduction-to-Pre-Discharge-Claim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knowva.ebenefits.va.gov/system/templates/selfservice/va_ssnew/help/customer/locale/en-US/portal/554400000001018/content/554400000177950/M21-1-Part-X-Subpart-i-Chapter-6-Section-B-Benefits-Delivery-at-Discharge-BDD-and-Initial-Processing%3FarticleViewContext=article_view_related_article?query=bdd#1a"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wmf"/><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vba.va.gov/pubs/forms/VBA-21-526EZ-ARE.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hyperlink" Target="https://www.vba.va.gov/pubs/forms/VBA-21-4142-ARE.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vba.va.gov/pubs/forms/VBA-21-10210-ARE.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018826/02-3301-Line-of-duty-and-misconduc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www.ecfr.gov/current/title-38/chapter-I/part-3/subpart-A/subject-group-ECFRf5fe31f49d4f511/section-3.1" TargetMode="External"/><Relationship Id="rId4" Type="http://schemas.openxmlformats.org/officeDocument/2006/relationships/hyperlink" Target="https://www.knowva.ebenefits.va.gov/system/templates/selfservice/va_ssnew/help/customer/locale/en-US/portal/554400000001018/content/554400000177987/M21-1-Part-X-Subpart-iv-Chapter-1-Section-C-Willful-Misconduct-and-Line-of-Duty-LOD"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www.va.gov/"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www.benefits.va.gov/BENEFITS/benefits-summary/SummaryofVANationalGuardandReserve.pdf" TargetMode="External"/><Relationship Id="rId4" Type="http://schemas.openxmlformats.org/officeDocument/2006/relationships/hyperlink" Target="https://www.knowva.ebenefits.va.gov/system/templates/selfservice/va_ssnew/help/customer/locale/en-US/portal/554400000001018/content/554400000006742/Welcome-to-the-KnowVA-Knowledge-Base" TargetMode="Externa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36.xml"/><Relationship Id="rId7" Type="http://schemas.openxmlformats.org/officeDocument/2006/relationships/diagramQuickStyle" Target="../diagrams/quickStyle3.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6.wmf"/><Relationship Id="rId9" Type="http://schemas.microsoft.com/office/2007/relationships/diagramDrawing" Target="../diagrams/drawing3.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hyperlink" Target="https://www.va.gov/life-insurance/options-eligibility/"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hyperlink" Target="https://www.va.gov/housing-assistance/home-loans/#content" TargetMode="External"/><Relationship Id="rId5" Type="http://schemas.openxmlformats.org/officeDocument/2006/relationships/hyperlink" Target="https://www.benefits.va.gov/BENEFITS/benefits-summary/SummaryofVAHomeLoanGuarantyBenefits.pdf" TargetMode="External"/><Relationship Id="rId4" Type="http://schemas.openxmlformats.org/officeDocument/2006/relationships/hyperlink" Target="https://www.va.gov/housing-assistance/home-loans/eligibility/"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va.gov/health-care/about-va-health-benefits/#content"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s://www.va.gov/education/about-gi-bill-benefits/#content"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govinfo.gov/link/uscode/32/505" TargetMode="External"/><Relationship Id="rId3" Type="http://schemas.openxmlformats.org/officeDocument/2006/relationships/hyperlink" Target="https://www.ecfr.gov/current/title-38/chapter-I/part-3/subpart-A/subject-group-ECFRf5fe31f49d4f511/section-3.6" TargetMode="External"/><Relationship Id="rId7" Type="http://schemas.openxmlformats.org/officeDocument/2006/relationships/hyperlink" Target="https://www.govinfo.gov/link/uscode/32/504"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govinfo.gov/link/uscode/32/503" TargetMode="External"/><Relationship Id="rId5" Type="http://schemas.openxmlformats.org/officeDocument/2006/relationships/hyperlink" Target="https://www.govinfo.gov/link/uscode/32/502" TargetMode="External"/><Relationship Id="rId10" Type="http://schemas.openxmlformats.org/officeDocument/2006/relationships/hyperlink" Target="https://www.ecfr.gov/current/title-38/chapter-I/part-3/subpart-A/subject-group-ECFRf5fe31f49d4f511/section-3.12a" TargetMode="External"/><Relationship Id="rId4" Type="http://schemas.openxmlformats.org/officeDocument/2006/relationships/hyperlink" Target="https://www.govinfo.gov/link/uscode/32/316" TargetMode="External"/><Relationship Id="rId9" Type="http://schemas.openxmlformats.org/officeDocument/2006/relationships/hyperlink" Target="https://www.govinfo.gov/link/uscode/37/206"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va.gov/burials-memorials/#content"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www.va.gov/careers-employment/vocational-rehabilitation/#content"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va.gov/pension/#content"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28.wmf"/></Relationships>
</file>

<file path=ppt/slides/_rels/slide6.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81424/M21-1-Part-III-Subpart-i-Chapter-1-Section-A-Establishing-Veteran-Statu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knowva.ebenefits.va.gov/system/templates/selfservice/va_ssnew/help/customer/locale/en-US/portal/554400000001018/content/554400000181425/M21-1-Part-III-Subpart-i-Chapter-1-Section-B-Service-Requirements-and-Verification-of-Eligibility" TargetMode="External"/><Relationship Id="rId5" Type="http://schemas.openxmlformats.org/officeDocument/2006/relationships/hyperlink" Target="https://www.knowva.ebenefits.va.gov/system/templates/selfservice/va_ssnew/help/customer/locale/en-US/portal/554400000001018/content/554400000181424/M21-1-Part-III-Subpart-i-Chapter-1-Section-A-Establishing-Veteran-Status#3:~:text=4-,Duty%20Status%20and%20Eligibility%20of%20National%20Guard%20Members,-1.%C2%A0%20Determining" TargetMode="External"/><Relationship Id="rId4" Type="http://schemas.openxmlformats.org/officeDocument/2006/relationships/hyperlink" Target="https://www.knowva.ebenefits.va.gov/system/templates/selfservice/va_ssnew/help/customer/locale/en-US/portal/554400000001018/content/554400000181424/M21-1-Part-III-Subpart-i-Chapter-1-Section-A-Establishing-Veteran-Status#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5ABB355-25C0-458D-CD46-BA941BC5973A}"/>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559A92-E48D-444C-897C-E47BCB8A31A0}"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4099" name="Rectangle 3">
            <a:extLst>
              <a:ext uri="{FF2B5EF4-FFF2-40B4-BE49-F238E27FC236}">
                <a16:creationId xmlns:a16="http://schemas.microsoft.com/office/drawing/2014/main" id="{22B8388E-444B-5944-D86A-082DD771B814}"/>
              </a:ext>
            </a:extLst>
          </p:cNvPr>
          <p:cNvSpPr>
            <a:spLocks noChangeArrowheads="1"/>
          </p:cNvSpPr>
          <p:nvPr/>
        </p:nvSpPr>
        <p:spPr bwMode="auto">
          <a:xfrm>
            <a:off x="3696136" y="2860429"/>
            <a:ext cx="8409894" cy="172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GUARD</a:t>
            </a:r>
            <a:r>
              <a:rPr lang="en-US" altLang="en-US" sz="3600" b="1" dirty="0">
                <a:solidFill>
                  <a:srgbClr val="000000"/>
                </a:solidFill>
              </a:rPr>
              <a:t> &amp;</a:t>
            </a: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RESERVE BENEFITS</a:t>
            </a:r>
          </a:p>
          <a:p>
            <a:pPr marL="0" marR="0" lvl="0" indent="0" algn="ctr" defTabSz="914400" rtl="0" eaLnBrk="1" fontAlgn="base" latinLnBrk="0" hangingPunct="1">
              <a:lnSpc>
                <a:spcPct val="90000"/>
              </a:lnSpc>
              <a:spcBef>
                <a:spcPct val="0"/>
              </a:spcBef>
              <a:spcAft>
                <a:spcPct val="0"/>
              </a:spcAft>
              <a:buClrTx/>
              <a:buSzTx/>
              <a:buFontTx/>
              <a:buNone/>
              <a:tabLst/>
              <a:defRPr/>
            </a:pPr>
            <a:r>
              <a:rPr lang="en-US" altLang="en-US" sz="3600" b="1" dirty="0">
                <a:solidFill>
                  <a:srgbClr val="000000"/>
                </a:solidFill>
              </a:rPr>
              <a:t>Benefits Delivery at Discharge (BDD) </a:t>
            </a:r>
            <a:endPar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00" name="Rectangle 4">
            <a:extLst>
              <a:ext uri="{FF2B5EF4-FFF2-40B4-BE49-F238E27FC236}">
                <a16:creationId xmlns:a16="http://schemas.microsoft.com/office/drawing/2014/main" id="{7F6F64BC-BDAF-FC30-CFC8-6BAEF1E69FAC}"/>
              </a:ext>
            </a:extLst>
          </p:cNvPr>
          <p:cNvSpPr>
            <a:spLocks noChangeArrowheads="1"/>
          </p:cNvSpPr>
          <p:nvPr/>
        </p:nvSpPr>
        <p:spPr bwMode="auto">
          <a:xfrm>
            <a:off x="4783015" y="4832350"/>
            <a:ext cx="6699373" cy="1816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Sandy Hogsed</a:t>
            </a:r>
            <a:br>
              <a:rPr kumimoji="0" lang="en-US" altLang="en-US" sz="5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Veterans of Foreign Wars Instructor</a:t>
            </a:r>
            <a:b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October 2024</a:t>
            </a:r>
          </a:p>
        </p:txBody>
      </p:sp>
    </p:spTree>
  </p:cSld>
  <p:clrMapOvr>
    <a:overrideClrMapping bg1="lt1" tx1="dk1" bg2="lt2" tx2="dk2" accent1="accent1" accent2="accent2" accent3="accent3" accent4="accent4" accent5="accent5" accent6="accent6" hlink="hlink" folHlink="folHlink"/>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AC8E3-01D8-B7F8-79E6-08EB9B17F1B5}"/>
              </a:ext>
            </a:extLst>
          </p:cNvPr>
          <p:cNvSpPr>
            <a:spLocks noGrp="1"/>
          </p:cNvSpPr>
          <p:nvPr>
            <p:ph type="title"/>
          </p:nvPr>
        </p:nvSpPr>
        <p:spPr>
          <a:xfrm>
            <a:off x="164123" y="175847"/>
            <a:ext cx="11189677" cy="1514842"/>
          </a:xfrm>
        </p:spPr>
        <p:txBody>
          <a:bodyPr/>
          <a:lstStyle/>
          <a:p>
            <a:r>
              <a:rPr lang="en-US" dirty="0">
                <a:latin typeface="Aptos" panose="020B0004020202020204" pitchFamily="34" charset="0"/>
              </a:rPr>
              <a:t>Active Duty</a:t>
            </a:r>
          </a:p>
        </p:txBody>
      </p:sp>
      <p:sp>
        <p:nvSpPr>
          <p:cNvPr id="3" name="Content Placeholder 2">
            <a:extLst>
              <a:ext uri="{FF2B5EF4-FFF2-40B4-BE49-F238E27FC236}">
                <a16:creationId xmlns:a16="http://schemas.microsoft.com/office/drawing/2014/main" id="{CE4AFB10-4468-B3A3-52BC-0FF249F9E184}"/>
              </a:ext>
            </a:extLst>
          </p:cNvPr>
          <p:cNvSpPr>
            <a:spLocks noGrp="1"/>
          </p:cNvSpPr>
          <p:nvPr>
            <p:ph idx="1"/>
          </p:nvPr>
        </p:nvSpPr>
        <p:spPr>
          <a:xfrm>
            <a:off x="1" y="1207476"/>
            <a:ext cx="12027876" cy="5650523"/>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38 CFR 3.6(b) </a:t>
            </a:r>
            <a:r>
              <a:rPr kumimoji="0" lang="en-US" sz="2700" b="1" i="1"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Active Duty </a:t>
            </a:r>
            <a:r>
              <a:rPr kumimoji="0" lang="en-US" sz="27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This means: </a:t>
            </a:r>
            <a:r>
              <a:rPr kumimoji="0" lang="en-US" sz="2700" b="1" i="1"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(most pertinent for the purposes of this class)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(1) </a:t>
            </a:r>
            <a:r>
              <a:rPr kumimoji="0" lang="en-US" sz="2700" b="1" i="0" u="none" strike="noStrike" kern="1200" cap="none" spc="0" normalizeH="0" baseline="0" noProof="0" dirty="0">
                <a:ln>
                  <a:noFill/>
                </a:ln>
                <a:solidFill>
                  <a:srgbClr val="FF0000"/>
                </a:solidFill>
                <a:effectLst/>
                <a:uLnTx/>
                <a:uFillTx/>
                <a:latin typeface="Arial Nova" panose="020B0504020202020204" pitchFamily="34" charset="0"/>
                <a:ea typeface="+mn-ea"/>
                <a:cs typeface="+mn-cs"/>
              </a:rPr>
              <a:t>Full-time duty </a:t>
            </a:r>
            <a:r>
              <a:rPr kumimoji="0" lang="en-US" sz="27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in the Armed Forces, </a:t>
            </a:r>
            <a:r>
              <a:rPr kumimoji="0" lang="en-US" sz="2700" b="0" i="1" u="none" strike="noStrike" kern="1200" cap="none" spc="0" normalizeH="0" baseline="0" noProof="0" dirty="0">
                <a:ln>
                  <a:noFill/>
                </a:ln>
                <a:solidFill>
                  <a:srgbClr val="00B050"/>
                </a:solidFill>
                <a:effectLst/>
                <a:uLnTx/>
                <a:uFillTx/>
                <a:latin typeface="Arial Nova" panose="020B0504020202020204" pitchFamily="34" charset="0"/>
                <a:ea typeface="+mn-ea"/>
                <a:cs typeface="+mn-cs"/>
              </a:rPr>
              <a:t>other than active duty for training</a:t>
            </a:r>
            <a:r>
              <a:rPr kumimoji="0" lang="en-US" sz="27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(4) Service at any time as a cadet at the United States Military, Air Force, or Coast Guard Academy, or as a midshipman at the United States Naval Academy;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(5) Attendance at the preparatory schools of the United States Air Force Academy, the United States Military Academy, or the United States Naval Academy for enlisted active-duty members who are reassigned to a preparatory school without a release from active duty, and for other individuals who have a commitment to active duty in the Armed Forces that would be binding upon disenrollment from the preparatory school;</a:t>
            </a:r>
            <a:endParaRPr kumimoji="0" lang="en-US" sz="2700" b="0" i="1" u="none" strike="noStrike" kern="1200" cap="none" spc="0" normalizeH="0" baseline="0" noProof="0" dirty="0">
              <a:ln>
                <a:noFill/>
              </a:ln>
              <a:solidFill>
                <a:srgbClr val="FF0000"/>
              </a:solidFill>
              <a:effectLst/>
              <a:uLnTx/>
              <a:uFillTx/>
              <a:latin typeface="Arial Nova" panose="020B05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i="1" u="none" strike="noStrike" kern="1200" cap="none" spc="0" normalizeH="0" baseline="0" noProof="0" dirty="0">
                <a:ln>
                  <a:noFill/>
                </a:ln>
                <a:solidFill>
                  <a:srgbClr val="FF0000"/>
                </a:solidFill>
                <a:effectLst/>
                <a:uLnTx/>
                <a:uFillTx/>
                <a:latin typeface="Arial Nova" panose="020B0504020202020204" pitchFamily="34" charset="0"/>
                <a:ea typeface="+mn-ea"/>
                <a:cs typeface="+mn-cs"/>
              </a:rPr>
              <a:t> (items 2&amp;3 not included only for the purposes of this class)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7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endParaRPr>
          </a:p>
          <a:p>
            <a:pPr>
              <a:defRPr/>
            </a:pPr>
            <a:endParaRPr kumimoji="0" lang="en-US" sz="280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endParaRPr>
          </a:p>
          <a:p>
            <a:endParaRPr lang="en-US" dirty="0"/>
          </a:p>
        </p:txBody>
      </p:sp>
    </p:spTree>
    <p:extLst>
      <p:ext uri="{BB962C8B-B14F-4D97-AF65-F5344CB8AC3E}">
        <p14:creationId xmlns:p14="http://schemas.microsoft.com/office/powerpoint/2010/main" val="975661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CB04-3478-413D-B813-BF86899D165D}"/>
              </a:ext>
            </a:extLst>
          </p:cNvPr>
          <p:cNvSpPr>
            <a:spLocks noGrp="1"/>
          </p:cNvSpPr>
          <p:nvPr>
            <p:ph type="title"/>
          </p:nvPr>
        </p:nvSpPr>
        <p:spPr>
          <a:xfrm>
            <a:off x="0" y="131445"/>
            <a:ext cx="10515600" cy="935355"/>
          </a:xfrm>
        </p:spPr>
        <p:txBody>
          <a:bodyPr/>
          <a:lstStyle/>
          <a:p>
            <a:r>
              <a:rPr kumimoji="0" lang="en-US" sz="44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Active Duty (Cont’d)</a:t>
            </a:r>
            <a:endParaRPr lang="en-US" dirty="0"/>
          </a:p>
        </p:txBody>
      </p:sp>
      <p:sp>
        <p:nvSpPr>
          <p:cNvPr id="3" name="Content Placeholder 2">
            <a:extLst>
              <a:ext uri="{FF2B5EF4-FFF2-40B4-BE49-F238E27FC236}">
                <a16:creationId xmlns:a16="http://schemas.microsoft.com/office/drawing/2014/main" id="{56E7882A-9551-FD76-F60D-DE82C61547EE}"/>
              </a:ext>
            </a:extLst>
          </p:cNvPr>
          <p:cNvSpPr>
            <a:spLocks noGrp="1"/>
          </p:cNvSpPr>
          <p:nvPr>
            <p:ph idx="1"/>
          </p:nvPr>
        </p:nvSpPr>
        <p:spPr>
          <a:xfrm>
            <a:off x="123092" y="1312984"/>
            <a:ext cx="11945815" cy="5413571"/>
          </a:xfrm>
        </p:spPr>
        <p:txBody>
          <a:bodyPr/>
          <a:lstStyle/>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(6) Authorized travel to or from such duty or service; and</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(7) A person discharged or released from a period of active duty, shall be deemed to have continued on active duty during the period of time immediately following the date of such discharge or release from such duty determined by the Secretary concerned to have been required for him or her to proceed to his or her home by the most direct route, and, in all instances, until midnight of the date of such discharge or release.</a:t>
            </a:r>
          </a:p>
          <a:p>
            <a:pPr marL="0" marR="0" lvl="0"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rgbClr val="FF0000"/>
              </a:solidFill>
              <a:effectLst/>
              <a:uLnTx/>
              <a:uFillTx/>
              <a:latin typeface="Arial Nova" panose="020B0504020202020204" pitchFamily="34" charset="0"/>
              <a:ea typeface="+mn-ea"/>
              <a:cs typeface="Arial"/>
            </a:endParaRPr>
          </a:p>
          <a:p>
            <a:pPr marL="0" marR="0" lvl="0"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NOTE: (Travel time can be up to 10 days. Sometimes DD 214 will show the number of days, if not we will need to develop to service department.)</a:t>
            </a:r>
          </a:p>
          <a:p>
            <a:endParaRPr lang="en-US" dirty="0"/>
          </a:p>
        </p:txBody>
      </p:sp>
    </p:spTree>
    <p:extLst>
      <p:ext uri="{BB962C8B-B14F-4D97-AF65-F5344CB8AC3E}">
        <p14:creationId xmlns:p14="http://schemas.microsoft.com/office/powerpoint/2010/main" val="17945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99F5C5D2-3414-2240-C88B-581AF767EFA6}"/>
              </a:ext>
            </a:extLst>
          </p:cNvPr>
          <p:cNvSpPr>
            <a:spLocks noGrp="1" noChangeArrowheads="1"/>
          </p:cNvSpPr>
          <p:nvPr>
            <p:ph type="title"/>
          </p:nvPr>
        </p:nvSpPr>
        <p:spPr bwMode="auto">
          <a:xfrm>
            <a:off x="316523" y="216022"/>
            <a:ext cx="109728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dirty="0">
                <a:latin typeface="Aptos" panose="020B0004020202020204" pitchFamily="34" charset="0"/>
              </a:rPr>
              <a:t>Active Duty for Training (ACDUTRA)</a:t>
            </a:r>
          </a:p>
        </p:txBody>
      </p:sp>
      <p:sp>
        <p:nvSpPr>
          <p:cNvPr id="171011" name="Rectangle 3">
            <a:extLst>
              <a:ext uri="{FF2B5EF4-FFF2-40B4-BE49-F238E27FC236}">
                <a16:creationId xmlns:a16="http://schemas.microsoft.com/office/drawing/2014/main" id="{FFE39E4A-8698-E6C9-A667-F979197F119E}"/>
              </a:ext>
            </a:extLst>
          </p:cNvPr>
          <p:cNvSpPr>
            <a:spLocks noGrp="1" noChangeArrowheads="1"/>
          </p:cNvSpPr>
          <p:nvPr>
            <p:ph type="body" idx="1"/>
          </p:nvPr>
        </p:nvSpPr>
        <p:spPr bwMode="auto">
          <a:xfrm>
            <a:off x="105508" y="1242646"/>
            <a:ext cx="12180276" cy="6224099"/>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38 CFR  3.6 (c)</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t>
            </a:r>
            <a:r>
              <a:rPr kumimoji="0" lang="en-US" sz="2600" b="1" i="1" u="none" strike="noStrike" kern="1200" cap="none" spc="0" normalizeH="0" baseline="0" noProof="0" dirty="0">
                <a:ln>
                  <a:noFill/>
                </a:ln>
                <a:solidFill>
                  <a:srgbClr val="FF0000"/>
                </a:solidFill>
                <a:effectLst/>
                <a:uLnTx/>
                <a:uFillTx/>
                <a:latin typeface="Arial Nova" panose="020B0504020202020204" pitchFamily="34" charset="0"/>
                <a:ea typeface="+mn-ea"/>
                <a:cs typeface="+mn-cs"/>
              </a:rPr>
              <a:t>Active duty for training</a:t>
            </a:r>
            <a:r>
              <a:rPr kumimoji="0" lang="en-US" sz="2600" b="1" i="1"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This means: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(1) </a:t>
            </a:r>
            <a:r>
              <a:rPr kumimoji="0" lang="en-US" sz="2600" b="1" i="0" u="none" strike="noStrike" kern="1200" cap="none" spc="0" normalizeH="0" baseline="0" noProof="0" dirty="0">
                <a:ln>
                  <a:noFill/>
                </a:ln>
                <a:solidFill>
                  <a:srgbClr val="FF0000"/>
                </a:solidFill>
                <a:effectLst/>
                <a:uLnTx/>
                <a:uFillTx/>
                <a:latin typeface="Arial Nova" panose="020B0504020202020204" pitchFamily="34" charset="0"/>
                <a:ea typeface="+mn-ea"/>
                <a:cs typeface="+mn-cs"/>
              </a:rPr>
              <a:t>Full-time duty </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in the Armed Forces performed by Reserves </a:t>
            </a:r>
            <a:r>
              <a:rPr kumimoji="0" lang="en-US" sz="2600" b="0" i="0" u="sng" strike="noStrike" kern="1200" cap="none" spc="0" normalizeH="0" baseline="0" noProof="0" dirty="0">
                <a:ln>
                  <a:noFill/>
                </a:ln>
                <a:solidFill>
                  <a:srgbClr val="00B050"/>
                </a:solidFill>
                <a:effectLst/>
                <a:uLnTx/>
                <a:uFillTx/>
                <a:latin typeface="Arial Nova" panose="020B0504020202020204" pitchFamily="34" charset="0"/>
                <a:ea typeface="+mn-ea"/>
                <a:cs typeface="+mn-cs"/>
              </a:rPr>
              <a:t>for training </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purposes; </a:t>
            </a:r>
            <a:r>
              <a:rPr kumimoji="0" lang="en-US" sz="2400" b="1" i="1" u="none" strike="noStrike" kern="1200" cap="none" spc="0" normalizeH="0" baseline="0" noProof="0" dirty="0">
                <a:ln>
                  <a:noFill/>
                </a:ln>
                <a:solidFill>
                  <a:srgbClr val="FF0000"/>
                </a:solidFill>
                <a:effectLst/>
                <a:uLnTx/>
                <a:uFillTx/>
                <a:latin typeface="Arial Nova" panose="020B0504020202020204" pitchFamily="34" charset="0"/>
                <a:ea typeface="+mn-ea"/>
                <a:cs typeface="+mn-cs"/>
              </a:rPr>
              <a:t>(i.e. 2 week annual training)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(2) Full-time duty </a:t>
            </a:r>
            <a:r>
              <a:rPr kumimoji="0" lang="en-US" sz="2600" b="0" i="0" u="sng" strike="noStrike" kern="1200" cap="none" spc="0" normalizeH="0" baseline="0" noProof="0" dirty="0">
                <a:ln>
                  <a:noFill/>
                </a:ln>
                <a:solidFill>
                  <a:srgbClr val="00B050"/>
                </a:solidFill>
                <a:effectLst/>
                <a:uLnTx/>
                <a:uFillTx/>
                <a:latin typeface="Arial Nova" panose="020B0504020202020204" pitchFamily="34" charset="0"/>
                <a:ea typeface="+mn-ea"/>
                <a:cs typeface="+mn-cs"/>
              </a:rPr>
              <a:t>for training </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purposes performed as a commissioned officer of the Reserve Corps of the Public Health Service:</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a:t>
            </a:r>
            <a:r>
              <a:rPr kumimoji="0" lang="en-US" sz="26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mn-cs"/>
              </a:rPr>
              <a:t>i</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On or after July 29, 1945, or</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(ii) Before that date under circumstances affording entitlement to </a:t>
            </a:r>
            <a:r>
              <a:rPr kumimoji="0" lang="en-US" sz="2600" b="0" i="1"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full military benefits,</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or</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(iii) At any time, for the purposes of dependency and indemnity compensation: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(3) Full-time duty performed by members of the National Guard of any State, under </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hlinkClick r:id="rId3"/>
              </a:rPr>
              <a:t>32 U.S.C. 316</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hlinkClick r:id="rId4"/>
              </a:rPr>
              <a:t>502</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hlinkClick r:id="rId5"/>
              </a:rPr>
              <a:t>503</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hlinkClick r:id="rId6"/>
              </a:rPr>
              <a:t>504</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or </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hlinkClick r:id="rId7"/>
              </a:rPr>
              <a:t>505</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 </a:t>
            </a:r>
            <a:r>
              <a:rPr kumimoji="0" lang="en-US" sz="2600" b="0" i="0" u="sng" strike="noStrike" kern="1200" cap="none" spc="0" normalizeH="0" baseline="0" noProof="0" dirty="0">
                <a:ln>
                  <a:noFill/>
                </a:ln>
                <a:solidFill>
                  <a:srgbClr val="00B050"/>
                </a:solidFill>
                <a:effectLst/>
                <a:uLnTx/>
                <a:uFillTx/>
                <a:latin typeface="Arial Nova" panose="020B0504020202020204" pitchFamily="34" charset="0"/>
                <a:ea typeface="+mn-ea"/>
                <a:cs typeface="+mn-cs"/>
              </a:rPr>
              <a:t>(for training) </a:t>
            </a:r>
            <a:r>
              <a:rPr kumimoji="0" lang="en-US" sz="2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or the prior corresponding provisions of law or full-time duty by such members while participating in the reenactment of the Battle of First Manassas in July 1961;</a:t>
            </a:r>
          </a:p>
          <a:p>
            <a:pPr marL="0" indent="0" fontAlgn="auto">
              <a:lnSpc>
                <a:spcPct val="100000"/>
              </a:lnSpc>
              <a:spcBef>
                <a:spcPts val="0"/>
              </a:spcBef>
              <a:spcAft>
                <a:spcPts val="0"/>
              </a:spcAft>
              <a:buNone/>
              <a:defRPr/>
            </a:pPr>
            <a:endParaRPr kumimoji="0" lang="en-US" sz="270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endParaRPr>
          </a:p>
          <a:p>
            <a:pPr fontAlgn="auto">
              <a:lnSpc>
                <a:spcPct val="100000"/>
              </a:lnSpc>
              <a:spcBef>
                <a:spcPts val="0"/>
              </a:spcBef>
              <a:spcAft>
                <a:spcPts val="0"/>
              </a:spcAft>
              <a:defRPr/>
            </a:pPr>
            <a:endParaRPr kumimoji="0" lang="en-US" sz="280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00000"/>
              </a:solidFill>
              <a:effectLst/>
              <a:uLnTx/>
              <a:uFillTx/>
              <a:latin typeface="Arial Nova" panose="020B0504020202020204" pitchFamily="34" charset="0"/>
              <a:ea typeface="+mn-ea"/>
              <a:cs typeface="Arial"/>
            </a:endParaRPr>
          </a:p>
          <a:p>
            <a:endParaRPr lang="en-US" altLang="en-US" sz="2800" dirty="0">
              <a:latin typeface="Arial Nova" panose="020B05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34DB-8D72-D066-E222-E1087A423EF3}"/>
              </a:ext>
            </a:extLst>
          </p:cNvPr>
          <p:cNvSpPr>
            <a:spLocks noGrp="1"/>
          </p:cNvSpPr>
          <p:nvPr>
            <p:ph type="title"/>
          </p:nvPr>
        </p:nvSpPr>
        <p:spPr>
          <a:xfrm>
            <a:off x="216877" y="18255"/>
            <a:ext cx="10515600" cy="1325563"/>
          </a:xfrm>
        </p:spPr>
        <p:txBody>
          <a:bodyPr/>
          <a:lstStyle/>
          <a:p>
            <a:r>
              <a:rPr kumimoji="0" lang="en-US" alt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Active Duty for Training (ACDUTRA) </a:t>
            </a:r>
            <a:br>
              <a:rPr kumimoji="0" lang="en-US" alt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br>
            <a:r>
              <a:rPr kumimoji="0" lang="en-US" alt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(Cont’d)</a:t>
            </a:r>
            <a:endParaRPr lang="en-US" dirty="0"/>
          </a:p>
        </p:txBody>
      </p:sp>
      <p:sp>
        <p:nvSpPr>
          <p:cNvPr id="3" name="Content Placeholder 2">
            <a:extLst>
              <a:ext uri="{FF2B5EF4-FFF2-40B4-BE49-F238E27FC236}">
                <a16:creationId xmlns:a16="http://schemas.microsoft.com/office/drawing/2014/main" id="{057B4216-2810-6B26-F4BE-38CA937E0D82}"/>
              </a:ext>
            </a:extLst>
          </p:cNvPr>
          <p:cNvSpPr>
            <a:spLocks noGrp="1"/>
          </p:cNvSpPr>
          <p:nvPr>
            <p:ph idx="1"/>
          </p:nvPr>
        </p:nvSpPr>
        <p:spPr>
          <a:xfrm>
            <a:off x="0" y="1207476"/>
            <a:ext cx="12191999" cy="5650523"/>
          </a:xfrm>
        </p:spPr>
        <p:txBody>
          <a:bodyPr/>
          <a:lstStyle/>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4) Duty performed by a member of a Senior Reserve Officers' Training Corps program when ordered to such duty for the purpose </a:t>
            </a:r>
            <a:r>
              <a:rPr kumimoji="0" lang="en-US" sz="2600" b="0" i="0" u="sng" strike="noStrike" kern="1200" cap="none" spc="0" normalizeH="0" baseline="0" noProof="0" dirty="0">
                <a:ln>
                  <a:noFill/>
                </a:ln>
                <a:solidFill>
                  <a:srgbClr val="00B050"/>
                </a:solidFill>
                <a:effectLst/>
                <a:uLnTx/>
                <a:uFillTx/>
                <a:latin typeface="Arial Nova" panose="020B0504020202020204" pitchFamily="34" charset="0"/>
                <a:ea typeface="+mn-ea"/>
                <a:cs typeface="Arial"/>
              </a:rPr>
              <a:t>of training </a:t>
            </a: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or a practice cruise under </a:t>
            </a: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hlinkClick r:id="rId3"/>
              </a:rPr>
              <a:t>chapter 103 of title 10 U.S.C.</a:t>
            </a:r>
            <a:endPar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endParaRPr>
          </a:p>
          <a:p>
            <a:pPr marL="342900" marR="0" lvl="1"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a:t>
            </a:r>
            <a:r>
              <a:rPr kumimoji="0" lang="en-US" sz="2600" b="0" i="0" u="none" strike="noStrike" kern="1200" cap="none" spc="0" normalizeH="0" baseline="0" noProof="0" dirty="0" err="1">
                <a:ln>
                  <a:noFill/>
                </a:ln>
                <a:solidFill>
                  <a:srgbClr val="000000"/>
                </a:solidFill>
                <a:effectLst/>
                <a:uLnTx/>
                <a:uFillTx/>
                <a:latin typeface="Arial Nova" panose="020B0504020202020204" pitchFamily="34" charset="0"/>
                <a:ea typeface="+mn-ea"/>
                <a:cs typeface="Arial"/>
              </a:rPr>
              <a:t>i</a:t>
            </a: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 The requirements of this paragraph are effective—</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(A) On or after October 1, 1982, with respect to deaths and disabilities resulting from diseases or injuries incurred or aggravated after September 30, 1982, and</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(B) October 1, 1983, with respect to deaths and disabilities resulting from diseases or injuries incurred or aggravated before October 1, 1982.</a:t>
            </a:r>
          </a:p>
          <a:p>
            <a:pPr marL="342900" marR="0" lvl="1"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(ii) Effective on or after October 1, 1988, such duty must be prerequisite to the member being commissioned and must be for a period of at least four continuous weeks.</a:t>
            </a:r>
          </a:p>
        </p:txBody>
      </p:sp>
    </p:spTree>
    <p:extLst>
      <p:ext uri="{BB962C8B-B14F-4D97-AF65-F5344CB8AC3E}">
        <p14:creationId xmlns:p14="http://schemas.microsoft.com/office/powerpoint/2010/main" val="491698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AE91559-AB0A-DAE8-3CBD-E92A97F42DC2}"/>
              </a:ext>
            </a:extLst>
          </p:cNvPr>
          <p:cNvSpPr>
            <a:spLocks noGrp="1" noChangeArrowheads="1"/>
          </p:cNvSpPr>
          <p:nvPr>
            <p:ph type="title"/>
          </p:nvPr>
        </p:nvSpPr>
        <p:spPr bwMode="auto">
          <a:xfrm>
            <a:off x="128954" y="87924"/>
            <a:ext cx="109728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dirty="0">
                <a:latin typeface="Aptos" panose="020B0004020202020204" pitchFamily="34" charset="0"/>
              </a:rPr>
              <a:t>State Active Duty</a:t>
            </a:r>
          </a:p>
        </p:txBody>
      </p:sp>
      <p:sp>
        <p:nvSpPr>
          <p:cNvPr id="18435" name="Rectangle 3">
            <a:extLst>
              <a:ext uri="{FF2B5EF4-FFF2-40B4-BE49-F238E27FC236}">
                <a16:creationId xmlns:a16="http://schemas.microsoft.com/office/drawing/2014/main" id="{E93F2B8E-B901-5DA3-C24A-255490DA8796}"/>
              </a:ext>
            </a:extLst>
          </p:cNvPr>
          <p:cNvSpPr>
            <a:spLocks noGrp="1" noChangeArrowheads="1"/>
          </p:cNvSpPr>
          <p:nvPr>
            <p:ph type="body" idx="1"/>
          </p:nvPr>
        </p:nvSpPr>
        <p:spPr bwMode="auto">
          <a:xfrm>
            <a:off x="128954" y="1230923"/>
            <a:ext cx="12063046" cy="543950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sz="2800" dirty="0">
                <a:latin typeface="Arial Nova" panose="020B0504020202020204" pitchFamily="34" charset="0"/>
              </a:rPr>
              <a:t>State or territory’s governor activates National Guard members for State Active Duty such as in response to natural or man-made disaster </a:t>
            </a:r>
          </a:p>
          <a:p>
            <a:r>
              <a:rPr lang="en-US" sz="2800" kern="0" dirty="0">
                <a:latin typeface="Arial Nova" panose="020B0504020202020204" pitchFamily="34" charset="0"/>
                <a:ea typeface="Calibri" panose="020F0502020204030204" pitchFamily="34" charset="0"/>
                <a:cs typeface="Times New Roman" panose="02020603050405020304" pitchFamily="18" charset="0"/>
              </a:rPr>
              <a:t>If ordered by the governor only for state duties (paid by the state) is </a:t>
            </a:r>
            <a:r>
              <a:rPr lang="en-US" sz="2800" b="1" kern="0" dirty="0">
                <a:solidFill>
                  <a:srgbClr val="FF0000"/>
                </a:solidFill>
                <a:latin typeface="Arial Nova" panose="020B0504020202020204" pitchFamily="34" charset="0"/>
                <a:ea typeface="Calibri" panose="020F0502020204030204" pitchFamily="34" charset="0"/>
                <a:cs typeface="Times New Roman" panose="02020603050405020304" pitchFamily="18" charset="0"/>
              </a:rPr>
              <a:t>NOT </a:t>
            </a:r>
            <a:r>
              <a:rPr lang="en-US" sz="2800" kern="0" dirty="0">
                <a:latin typeface="Arial Nova" panose="020B0504020202020204" pitchFamily="34" charset="0"/>
                <a:ea typeface="Calibri" panose="020F0502020204030204" pitchFamily="34" charset="0"/>
                <a:cs typeface="Times New Roman" panose="02020603050405020304" pitchFamily="18" charset="0"/>
              </a:rPr>
              <a:t>considered </a:t>
            </a:r>
            <a:r>
              <a:rPr lang="en-US" sz="2800" b="1" kern="0" dirty="0">
                <a:solidFill>
                  <a:srgbClr val="FF0000"/>
                </a:solidFill>
                <a:latin typeface="Arial Nova" panose="020B0504020202020204" pitchFamily="34" charset="0"/>
                <a:ea typeface="Calibri" panose="020F0502020204030204" pitchFamily="34" charset="0"/>
                <a:cs typeface="Times New Roman" panose="02020603050405020304" pitchFamily="18" charset="0"/>
              </a:rPr>
              <a:t>ACDUTRA</a:t>
            </a:r>
            <a:r>
              <a:rPr lang="en-US" sz="2800" kern="0" dirty="0">
                <a:latin typeface="Arial Nova" panose="020B0504020202020204" pitchFamily="34" charset="0"/>
                <a:ea typeface="Calibri" panose="020F0502020204030204" pitchFamily="34" charset="0"/>
                <a:cs typeface="Times New Roman" panose="02020603050405020304" pitchFamily="18" charset="0"/>
              </a:rPr>
              <a:t> or </a:t>
            </a:r>
            <a:r>
              <a:rPr lang="en-US" sz="2800" b="1" kern="0" dirty="0">
                <a:solidFill>
                  <a:srgbClr val="FF0000"/>
                </a:solidFill>
                <a:latin typeface="Arial Nova" panose="020B0504020202020204" pitchFamily="34" charset="0"/>
                <a:ea typeface="Calibri" panose="020F0502020204030204" pitchFamily="34" charset="0"/>
                <a:cs typeface="Times New Roman" panose="02020603050405020304" pitchFamily="18" charset="0"/>
              </a:rPr>
              <a:t>Active Service</a:t>
            </a:r>
            <a:endParaRPr lang="en-US" sz="2800" b="1" kern="100" dirty="0">
              <a:solidFill>
                <a:srgbClr val="FF0000"/>
              </a:solidFill>
              <a:latin typeface="Arial Nova" panose="020B0504020202020204" pitchFamily="34" charset="0"/>
              <a:ea typeface="Calibri" panose="020F0502020204030204" pitchFamily="34" charset="0"/>
              <a:cs typeface="Times New Roman" panose="02020603050405020304" pitchFamily="18" charset="0"/>
            </a:endParaRPr>
          </a:p>
          <a:p>
            <a:r>
              <a:rPr lang="en-US" altLang="en-US" sz="2800" dirty="0">
                <a:latin typeface="Arial Nova" panose="020B0504020202020204" pitchFamily="34" charset="0"/>
              </a:rPr>
              <a:t>State Active Duty based on state law </a:t>
            </a:r>
            <a:r>
              <a:rPr lang="en-US" altLang="en-US" sz="2800" dirty="0">
                <a:solidFill>
                  <a:srgbClr val="FF0000"/>
                </a:solidFill>
                <a:latin typeface="Arial Nova" panose="020B0504020202020204" pitchFamily="34" charset="0"/>
              </a:rPr>
              <a:t>does not qualify as “</a:t>
            </a:r>
            <a:r>
              <a:rPr lang="en-US" altLang="en-US" sz="2800" b="1" dirty="0">
                <a:solidFill>
                  <a:srgbClr val="FF0000"/>
                </a:solidFill>
                <a:latin typeface="Arial Nova" panose="020B0504020202020204" pitchFamily="34" charset="0"/>
              </a:rPr>
              <a:t>active service”</a:t>
            </a:r>
            <a:r>
              <a:rPr lang="en-US" altLang="en-US" sz="2800" dirty="0">
                <a:latin typeface="Arial Nova" panose="020B0504020202020204" pitchFamily="34" charset="0"/>
              </a:rPr>
              <a:t> for VA benefits</a:t>
            </a:r>
          </a:p>
          <a:p>
            <a:r>
              <a:rPr lang="en-US" sz="2800" kern="0" dirty="0">
                <a:latin typeface="Arial Nova" panose="020B0504020202020204" pitchFamily="34" charset="0"/>
                <a:ea typeface="Calibri" panose="020F0502020204030204" pitchFamily="34" charset="0"/>
                <a:cs typeface="Times New Roman" panose="02020603050405020304" pitchFamily="18" charset="0"/>
              </a:rPr>
              <a:t>Title 32 If ordered by executive order of the president, but initiated by the state</a:t>
            </a:r>
            <a:r>
              <a:rPr lang="en-US" sz="2800" b="1" kern="0" dirty="0">
                <a:latin typeface="Arial Nova" panose="020B0504020202020204" pitchFamily="34" charset="0"/>
                <a:ea typeface="Calibri" panose="020F0502020204030204" pitchFamily="34" charset="0"/>
                <a:cs typeface="Times New Roman" panose="02020603050405020304" pitchFamily="18" charset="0"/>
              </a:rPr>
              <a:t>, it is </a:t>
            </a:r>
            <a:r>
              <a:rPr lang="en-US" sz="2800" b="1" kern="0" dirty="0">
                <a:solidFill>
                  <a:srgbClr val="FF0000"/>
                </a:solidFill>
                <a:latin typeface="Arial Nova" panose="020B0504020202020204" pitchFamily="34" charset="0"/>
                <a:ea typeface="Calibri" panose="020F0502020204030204" pitchFamily="34" charset="0"/>
                <a:cs typeface="Times New Roman" panose="02020603050405020304" pitchFamily="18" charset="0"/>
              </a:rPr>
              <a:t>ACDUTRA</a:t>
            </a:r>
            <a:r>
              <a:rPr lang="en-US" sz="2800" b="1" kern="0" dirty="0">
                <a:latin typeface="Arial Nova" panose="020B0504020202020204" pitchFamily="34" charset="0"/>
                <a:ea typeface="Calibri" panose="020F0502020204030204" pitchFamily="34" charset="0"/>
                <a:cs typeface="Times New Roman" panose="02020603050405020304" pitchFamily="18" charset="0"/>
              </a:rPr>
              <a:t> </a:t>
            </a:r>
            <a:r>
              <a:rPr lang="en-US" sz="2800" kern="0" dirty="0">
                <a:latin typeface="Arial Nova" panose="020B0504020202020204" pitchFamily="34" charset="0"/>
                <a:ea typeface="Calibri" panose="020F0502020204030204" pitchFamily="34" charset="0"/>
                <a:cs typeface="Times New Roman" panose="02020603050405020304" pitchFamily="18" charset="0"/>
              </a:rPr>
              <a:t>as it is full time duty –– example: Hurricane Katrina, in support of Border Patrol, if requested by the Secretary of Defense.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sz="2800" dirty="0">
              <a:latin typeface="Arial Nova" panose="020B0504020202020204" pitchFamily="34" charset="0"/>
            </a:endParaRPr>
          </a:p>
          <a:p>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B87F49E4-2A1F-56A0-EE4E-2DF5D9CC8872}"/>
              </a:ext>
            </a:extLst>
          </p:cNvPr>
          <p:cNvSpPr>
            <a:spLocks noGrp="1" noChangeArrowheads="1"/>
          </p:cNvSpPr>
          <p:nvPr>
            <p:ph type="title"/>
          </p:nvPr>
        </p:nvSpPr>
        <p:spPr bwMode="auto">
          <a:xfrm>
            <a:off x="85725" y="160337"/>
            <a:ext cx="109728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dirty="0">
                <a:latin typeface="Aptos" panose="020B0004020202020204" pitchFamily="34" charset="0"/>
              </a:rPr>
              <a:t>Ways a National Guard Member or Reserve Member Can Perform “Active Duty”</a:t>
            </a:r>
          </a:p>
        </p:txBody>
      </p:sp>
      <p:sp>
        <p:nvSpPr>
          <p:cNvPr id="162819" name="Rectangle 3">
            <a:extLst>
              <a:ext uri="{FF2B5EF4-FFF2-40B4-BE49-F238E27FC236}">
                <a16:creationId xmlns:a16="http://schemas.microsoft.com/office/drawing/2014/main" id="{4B692348-2B53-1D0C-4FFE-9ADF18A755C1}"/>
              </a:ext>
            </a:extLst>
          </p:cNvPr>
          <p:cNvSpPr>
            <a:spLocks noGrp="1" noChangeArrowheads="1"/>
          </p:cNvSpPr>
          <p:nvPr>
            <p:ph type="body" idx="1"/>
          </p:nvPr>
        </p:nvSpPr>
        <p:spPr bwMode="auto">
          <a:xfrm>
            <a:off x="199293" y="1559168"/>
            <a:ext cx="11383108" cy="456699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sz="2800" dirty="0">
                <a:latin typeface="Arial Nova" panose="020B0504020202020204" pitchFamily="34" charset="0"/>
              </a:rPr>
              <a:t>Called to full time active duty under 10 United States Code (also referred to as </a:t>
            </a:r>
            <a:r>
              <a:rPr lang="en-US" altLang="en-US" sz="2800" b="1" dirty="0">
                <a:solidFill>
                  <a:srgbClr val="FF0000"/>
                </a:solidFill>
                <a:latin typeface="Arial Nova" panose="020B0504020202020204" pitchFamily="34" charset="0"/>
              </a:rPr>
              <a:t>Title 10 </a:t>
            </a:r>
            <a:r>
              <a:rPr lang="en-US" altLang="en-US" sz="2800" dirty="0">
                <a:latin typeface="Arial Nova" panose="020B0504020202020204" pitchFamily="34" charset="0"/>
              </a:rPr>
              <a:t>service)</a:t>
            </a:r>
          </a:p>
          <a:p>
            <a:r>
              <a:rPr lang="en-US" altLang="en-US" sz="2800" dirty="0">
                <a:latin typeface="Arial Nova" panose="020B0504020202020204" pitchFamily="34" charset="0"/>
              </a:rPr>
              <a:t>Normally occurs as result of deployment</a:t>
            </a:r>
          </a:p>
          <a:p>
            <a:r>
              <a:rPr lang="en-US" altLang="en-US" sz="2800" dirty="0">
                <a:latin typeface="Arial Nova" panose="020B0504020202020204" pitchFamily="34" charset="0"/>
              </a:rPr>
              <a:t>Establishes Veteran status</a:t>
            </a:r>
          </a:p>
          <a:p>
            <a:r>
              <a:rPr lang="en-US" altLang="en-US" sz="2800" dirty="0">
                <a:latin typeface="Arial Nova" panose="020B0504020202020204" pitchFamily="34" charset="0"/>
              </a:rPr>
              <a:t>Results in issuance of DD Form 214, Certificate of Release or Discharge from Active Duty</a:t>
            </a:r>
          </a:p>
          <a:p>
            <a:pPr marL="0" indent="0">
              <a:buNone/>
            </a:pPr>
            <a:endParaRPr lang="en-US" altLang="en-US" sz="2800" dirty="0">
              <a:solidFill>
                <a:srgbClr val="FF0000"/>
              </a:solidFill>
              <a:latin typeface="Arial Nova" panose="020B05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A257544E-49F2-3DDE-2856-A48616633AE0}"/>
              </a:ext>
            </a:extLst>
          </p:cNvPr>
          <p:cNvSpPr>
            <a:spLocks noGrp="1" noChangeArrowheads="1"/>
          </p:cNvSpPr>
          <p:nvPr>
            <p:ph type="title"/>
          </p:nvPr>
        </p:nvSpPr>
        <p:spPr bwMode="auto">
          <a:xfrm>
            <a:off x="0" y="0"/>
            <a:ext cx="10972800"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dirty="0">
                <a:latin typeface="Aptos" panose="020B0004020202020204" pitchFamily="34" charset="0"/>
              </a:rPr>
              <a:t>Active Guard Reserve (AGR) and Active Duty Support (ADS) </a:t>
            </a:r>
          </a:p>
        </p:txBody>
      </p:sp>
      <p:sp>
        <p:nvSpPr>
          <p:cNvPr id="164867" name="Rectangle 3">
            <a:extLst>
              <a:ext uri="{FF2B5EF4-FFF2-40B4-BE49-F238E27FC236}">
                <a16:creationId xmlns:a16="http://schemas.microsoft.com/office/drawing/2014/main" id="{782DC9B8-78FC-C372-5E73-96DB3A41E6E6}"/>
              </a:ext>
            </a:extLst>
          </p:cNvPr>
          <p:cNvSpPr>
            <a:spLocks noGrp="1" noChangeArrowheads="1"/>
          </p:cNvSpPr>
          <p:nvPr>
            <p:ph type="body" idx="1"/>
          </p:nvPr>
        </p:nvSpPr>
        <p:spPr bwMode="auto">
          <a:xfrm>
            <a:off x="238125" y="1303338"/>
            <a:ext cx="11344275" cy="555466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sz="2800" dirty="0">
                <a:latin typeface="Arial Nova" panose="020B0504020202020204" pitchFamily="34" charset="0"/>
              </a:rPr>
              <a:t>Full time duty for operational support of Reserve or National Guard</a:t>
            </a:r>
          </a:p>
          <a:p>
            <a:r>
              <a:rPr lang="en-US" altLang="en-US" sz="2800" dirty="0">
                <a:latin typeface="Arial Nova" panose="020B0504020202020204" pitchFamily="34" charset="0"/>
              </a:rPr>
              <a:t>AGR/ADS service in Reserves is performed under </a:t>
            </a:r>
            <a:r>
              <a:rPr lang="en-US" altLang="en-US" sz="2800" b="1" u="sng" dirty="0">
                <a:solidFill>
                  <a:srgbClr val="00B050"/>
                </a:solidFill>
                <a:latin typeface="Arial Nova" panose="020B0504020202020204" pitchFamily="34" charset="0"/>
              </a:rPr>
              <a:t>Title 10 </a:t>
            </a:r>
            <a:r>
              <a:rPr lang="en-US" altLang="en-US" sz="2800" dirty="0">
                <a:latin typeface="Arial Nova" panose="020B0504020202020204" pitchFamily="34" charset="0"/>
              </a:rPr>
              <a:t>and is considered </a:t>
            </a:r>
            <a:r>
              <a:rPr lang="en-US" altLang="en-US" sz="2800" b="1" i="1" dirty="0">
                <a:solidFill>
                  <a:srgbClr val="FF0000"/>
                </a:solidFill>
                <a:latin typeface="Arial Nova" panose="020B0504020202020204" pitchFamily="34" charset="0"/>
              </a:rPr>
              <a:t>active duty</a:t>
            </a:r>
            <a:r>
              <a:rPr lang="en-US" altLang="en-US" sz="2800" dirty="0">
                <a:latin typeface="Arial Nova" panose="020B0504020202020204" pitchFamily="34" charset="0"/>
              </a:rPr>
              <a:t>.  </a:t>
            </a:r>
          </a:p>
          <a:p>
            <a:r>
              <a:rPr lang="en-US" altLang="en-US" sz="2800" dirty="0">
                <a:latin typeface="Arial Nova" panose="020B0504020202020204" pitchFamily="34" charset="0"/>
              </a:rPr>
              <a:t>AGR/ADS service in National Guard is performed under </a:t>
            </a:r>
            <a:r>
              <a:rPr lang="en-US" altLang="en-US" sz="2800" b="1" u="sng" dirty="0">
                <a:solidFill>
                  <a:srgbClr val="0070C0"/>
                </a:solidFill>
                <a:latin typeface="Arial Nova" panose="020B0504020202020204" pitchFamily="34" charset="0"/>
              </a:rPr>
              <a:t>Title 32 </a:t>
            </a:r>
            <a:r>
              <a:rPr lang="en-US" altLang="en-US" sz="2800" dirty="0">
                <a:latin typeface="Arial Nova" panose="020B0504020202020204" pitchFamily="34" charset="0"/>
              </a:rPr>
              <a:t>and is considered </a:t>
            </a:r>
            <a:r>
              <a:rPr lang="en-US" altLang="en-US" sz="2800" b="1" i="1" dirty="0">
                <a:solidFill>
                  <a:srgbClr val="FF0000"/>
                </a:solidFill>
                <a:latin typeface="Arial Nova" panose="020B0504020202020204" pitchFamily="34" charset="0"/>
              </a:rPr>
              <a:t>active duty for training</a:t>
            </a:r>
            <a:endParaRPr lang="en-US" altLang="en-US" sz="2800" dirty="0">
              <a:latin typeface="Arial Nova" panose="020B0504020202020204" pitchFamily="34" charset="0"/>
            </a:endParaRPr>
          </a:p>
          <a:p>
            <a:r>
              <a:rPr lang="en-US" altLang="en-US" sz="2800" dirty="0">
                <a:latin typeface="Arial Nova" panose="020B0504020202020204" pitchFamily="34" charset="0"/>
              </a:rPr>
              <a:t>DD Form 214 will be issued for AGR service. This will be used to determine the kind of service it is.  The VA will have to make determinations and develop as needed if clarification of the kind of duty is listed on the DD 214.</a:t>
            </a:r>
          </a:p>
          <a:p>
            <a:r>
              <a:rPr lang="en-US" sz="2800" b="0" i="0" dirty="0">
                <a:solidFill>
                  <a:srgbClr val="333333"/>
                </a:solidFill>
                <a:effectLst/>
                <a:latin typeface="arial" panose="020B0604020202020204" pitchFamily="34" charset="0"/>
              </a:rPr>
              <a:t>ADS - ordered to full-time but </a:t>
            </a:r>
            <a:r>
              <a:rPr lang="en-US" sz="2800" b="1" i="0" dirty="0">
                <a:solidFill>
                  <a:srgbClr val="00B050"/>
                </a:solidFill>
                <a:effectLst/>
                <a:latin typeface="arial" panose="020B0604020202020204" pitchFamily="34" charset="0"/>
              </a:rPr>
              <a:t>temporary duty </a:t>
            </a:r>
            <a:r>
              <a:rPr lang="en-US" sz="2800" b="0" i="0" dirty="0">
                <a:solidFill>
                  <a:srgbClr val="333333"/>
                </a:solidFill>
                <a:effectLst/>
                <a:latin typeface="arial" panose="020B0604020202020204" pitchFamily="34" charset="0"/>
              </a:rPr>
              <a:t>for operational or support purposes for the Reserve or National Guard</a:t>
            </a:r>
            <a:r>
              <a:rPr lang="en-US" sz="2800" dirty="0">
                <a:solidFill>
                  <a:srgbClr val="333333"/>
                </a:solidFill>
                <a:latin typeface="Arial Nova" panose="020B0504020202020204" pitchFamily="34" charset="0"/>
              </a:rPr>
              <a:t> and</a:t>
            </a:r>
            <a:r>
              <a:rPr lang="en-US" sz="2800" b="0" i="0" dirty="0">
                <a:solidFill>
                  <a:srgbClr val="333333"/>
                </a:solidFill>
                <a:effectLst/>
                <a:latin typeface="arial" panose="020B0604020202020204" pitchFamily="34" charset="0"/>
              </a:rPr>
              <a:t> is generally less than 180 days. </a:t>
            </a:r>
            <a:endParaRPr lang="en-US" altLang="en-US" sz="2800" dirty="0">
              <a:latin typeface="Arial Nova" panose="020B05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FCE2E-D067-41D9-48B1-674869922BB0}"/>
              </a:ext>
            </a:extLst>
          </p:cNvPr>
          <p:cNvSpPr>
            <a:spLocks noGrp="1"/>
          </p:cNvSpPr>
          <p:nvPr>
            <p:ph type="title"/>
          </p:nvPr>
        </p:nvSpPr>
        <p:spPr>
          <a:xfrm>
            <a:off x="152400" y="164123"/>
            <a:ext cx="11201400" cy="1526565"/>
          </a:xfrm>
        </p:spPr>
        <p:txBody>
          <a:bodyPr/>
          <a:lstStyle/>
          <a:p>
            <a:r>
              <a:rPr lang="en-US" dirty="0">
                <a:latin typeface="Aptos" panose="020B0004020202020204" pitchFamily="34" charset="0"/>
              </a:rPr>
              <a:t>Title 10 – Federal Active Duty </a:t>
            </a:r>
          </a:p>
        </p:txBody>
      </p:sp>
      <p:sp>
        <p:nvSpPr>
          <p:cNvPr id="3" name="Content Placeholder 2">
            <a:extLst>
              <a:ext uri="{FF2B5EF4-FFF2-40B4-BE49-F238E27FC236}">
                <a16:creationId xmlns:a16="http://schemas.microsoft.com/office/drawing/2014/main" id="{E33D8697-333F-8CB8-41E1-04960C8A6943}"/>
              </a:ext>
            </a:extLst>
          </p:cNvPr>
          <p:cNvSpPr>
            <a:spLocks noGrp="1"/>
          </p:cNvSpPr>
          <p:nvPr>
            <p:ph idx="1"/>
          </p:nvPr>
        </p:nvSpPr>
        <p:spPr>
          <a:xfrm>
            <a:off x="592015" y="1555994"/>
            <a:ext cx="10515600" cy="4351338"/>
          </a:xfrm>
        </p:spPr>
        <p:txBody>
          <a:bodyPr/>
          <a:lstStyle/>
          <a:p>
            <a:pPr>
              <a:lnSpc>
                <a:spcPct val="107000"/>
              </a:lnSpc>
              <a:spcBef>
                <a:spcPts val="0"/>
              </a:spcBef>
              <a:spcAft>
                <a:spcPts val="800"/>
              </a:spcAft>
            </a:pPr>
            <a:r>
              <a:rPr lang="en-US" sz="3200" kern="100" dirty="0">
                <a:effectLst/>
                <a:latin typeface="Arial Nova" panose="020B0504020202020204" pitchFamily="34" charset="0"/>
                <a:ea typeface="Calibri" panose="020F0502020204030204" pitchFamily="34" charset="0"/>
                <a:cs typeface="Times New Roman" panose="02020603050405020304" pitchFamily="18" charset="0"/>
              </a:rPr>
              <a:t>The BDD program is available to service members on federal active duty, which falls under </a:t>
            </a:r>
            <a:r>
              <a:rPr lang="en-US" sz="3200" b="1" kern="100" dirty="0">
                <a:solidFill>
                  <a:srgbClr val="FF0000"/>
                </a:solidFill>
                <a:effectLst/>
                <a:latin typeface="Arial Nova" panose="020B0504020202020204" pitchFamily="34" charset="0"/>
                <a:ea typeface="Calibri" panose="020F0502020204030204" pitchFamily="34" charset="0"/>
                <a:cs typeface="Times New Roman" panose="02020603050405020304" pitchFamily="18" charset="0"/>
              </a:rPr>
              <a:t>Title 10</a:t>
            </a:r>
            <a:r>
              <a:rPr lang="en-US" sz="3200" kern="100" dirty="0">
                <a:effectLst/>
                <a:latin typeface="Arial Nova" panose="020B0504020202020204" pitchFamily="34" charset="0"/>
                <a:ea typeface="Calibri" panose="020F0502020204030204" pitchFamily="34" charset="0"/>
                <a:cs typeface="Times New Roman" panose="02020603050405020304" pitchFamily="18" charset="0"/>
              </a:rPr>
              <a:t>, U.S. Code. This means the service member must be under federal orders, which includes deployments or other active-duty assignments authorized by the federal government.</a:t>
            </a:r>
          </a:p>
          <a:p>
            <a:endParaRPr lang="en-US" dirty="0"/>
          </a:p>
        </p:txBody>
      </p:sp>
    </p:spTree>
    <p:extLst>
      <p:ext uri="{BB962C8B-B14F-4D97-AF65-F5344CB8AC3E}">
        <p14:creationId xmlns:p14="http://schemas.microsoft.com/office/powerpoint/2010/main" val="2214187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3FDC8-C57E-586C-18E6-293D74559915}"/>
              </a:ext>
            </a:extLst>
          </p:cNvPr>
          <p:cNvSpPr>
            <a:spLocks noGrp="1"/>
          </p:cNvSpPr>
          <p:nvPr>
            <p:ph type="title"/>
          </p:nvPr>
        </p:nvSpPr>
        <p:spPr>
          <a:xfrm>
            <a:off x="216877" y="130663"/>
            <a:ext cx="10515600" cy="1325563"/>
          </a:xfrm>
        </p:spPr>
        <p:txBody>
          <a:bodyPr/>
          <a:lstStyle/>
          <a:p>
            <a:r>
              <a:rPr lang="en-US" dirty="0">
                <a:latin typeface="Aptos" panose="020B0004020202020204" pitchFamily="34" charset="0"/>
              </a:rPr>
              <a:t>Title 32 – Active Duty for Training</a:t>
            </a:r>
          </a:p>
        </p:txBody>
      </p:sp>
      <p:sp>
        <p:nvSpPr>
          <p:cNvPr id="3" name="Content Placeholder 2">
            <a:extLst>
              <a:ext uri="{FF2B5EF4-FFF2-40B4-BE49-F238E27FC236}">
                <a16:creationId xmlns:a16="http://schemas.microsoft.com/office/drawing/2014/main" id="{597528C9-2B67-4E45-8E62-77EA28652997}"/>
              </a:ext>
            </a:extLst>
          </p:cNvPr>
          <p:cNvSpPr>
            <a:spLocks noGrp="1"/>
          </p:cNvSpPr>
          <p:nvPr>
            <p:ph idx="1"/>
          </p:nvPr>
        </p:nvSpPr>
        <p:spPr>
          <a:xfrm>
            <a:off x="386862" y="1441938"/>
            <a:ext cx="10966938" cy="4735025"/>
          </a:xfrm>
        </p:spPr>
        <p:txBody>
          <a:bodyPr/>
          <a:lstStyle/>
          <a:p>
            <a:pPr marL="0" marR="0" lvl="0" indent="0" algn="l" defTabSz="914400" rtl="0" eaLnBrk="1" fontAlgn="base" latinLnBrk="0" hangingPunct="1">
              <a:lnSpc>
                <a:spcPct val="107000"/>
              </a:lnSpc>
              <a:spcBef>
                <a:spcPts val="0"/>
              </a:spcBef>
              <a:spcAft>
                <a:spcPts val="800"/>
              </a:spcAft>
              <a:buClrTx/>
              <a:buSzTx/>
              <a:buNone/>
              <a:tabLst/>
              <a:defRPr/>
            </a:pPr>
            <a:r>
              <a:rPr kumimoji="0" lang="en-US" b="1" i="0" u="none" strike="noStrike" kern="100" cap="none" spc="0" normalizeH="0" baseline="0" noProof="0" dirty="0">
                <a:ln>
                  <a:noFill/>
                </a:ln>
                <a:solidFill>
                  <a:srgbClr val="FF0000"/>
                </a:solidFill>
                <a:effectLst/>
                <a:uLnTx/>
                <a:uFillTx/>
                <a:latin typeface="Arial Nova" panose="020B0504020202020204" pitchFamily="34" charset="0"/>
                <a:ea typeface="Calibri" panose="020F0502020204030204" pitchFamily="34" charset="0"/>
                <a:cs typeface="Times New Roman" panose="02020603050405020304" pitchFamily="18" charset="0"/>
              </a:rPr>
              <a:t>Title 32 </a:t>
            </a:r>
            <a:r>
              <a:rPr kumimoji="0" lang="en-US" b="0" i="0" u="none" strike="noStrike" kern="100" cap="none" spc="0" normalizeH="0" baseline="0" noProof="0" dirty="0">
                <a:ln>
                  <a:noFill/>
                </a:ln>
                <a:solidFill>
                  <a:srgbClr val="000000"/>
                </a:solidFill>
                <a:effectLst/>
                <a:uLnTx/>
                <a:uFillTx/>
                <a:latin typeface="Arial Nova" panose="020B0504020202020204" pitchFamily="34" charset="0"/>
                <a:ea typeface="Calibri" panose="020F0502020204030204" pitchFamily="34" charset="0"/>
                <a:cs typeface="Times New Roman" panose="02020603050405020304" pitchFamily="18" charset="0"/>
              </a:rPr>
              <a:t>is state-controlled active duty, where National Guard members are mobilized by the state governor for tasks such as disaster relief, law enforcement support, or other state-related missions. Since these are state-controlled duties, they </a:t>
            </a:r>
            <a:r>
              <a:rPr kumimoji="0" lang="en-US" b="1" i="0" u="sng" strike="noStrike" kern="100" cap="none" spc="0" normalizeH="0" baseline="0" noProof="0" dirty="0">
                <a:ln>
                  <a:noFill/>
                </a:ln>
                <a:solidFill>
                  <a:srgbClr val="FF0000"/>
                </a:solidFill>
                <a:effectLst/>
                <a:uLnTx/>
                <a:uFillTx/>
                <a:latin typeface="Arial Nova" panose="020B0504020202020204" pitchFamily="34" charset="0"/>
                <a:ea typeface="Calibri" panose="020F0502020204030204" pitchFamily="34" charset="0"/>
                <a:cs typeface="Times New Roman" panose="02020603050405020304" pitchFamily="18" charset="0"/>
              </a:rPr>
              <a:t>are not </a:t>
            </a:r>
            <a:r>
              <a:rPr kumimoji="0" lang="en-US" b="0" i="0" u="none" strike="noStrike" kern="100" cap="none" spc="0" normalizeH="0" baseline="0" noProof="0" dirty="0">
                <a:ln>
                  <a:noFill/>
                </a:ln>
                <a:solidFill>
                  <a:srgbClr val="000000"/>
                </a:solidFill>
                <a:effectLst/>
                <a:uLnTx/>
                <a:uFillTx/>
                <a:latin typeface="Arial Nova" panose="020B0504020202020204" pitchFamily="34" charset="0"/>
                <a:ea typeface="Calibri" panose="020F0502020204030204" pitchFamily="34" charset="0"/>
                <a:cs typeface="Times New Roman" panose="02020603050405020304" pitchFamily="18" charset="0"/>
              </a:rPr>
              <a:t>eligible for federal VA programs like BDD.</a:t>
            </a:r>
          </a:p>
          <a:p>
            <a:pPr marL="0" marR="0" indent="0">
              <a:lnSpc>
                <a:spcPct val="107000"/>
              </a:lnSpc>
              <a:spcBef>
                <a:spcPts val="0"/>
              </a:spcBef>
              <a:spcAft>
                <a:spcPts val="800"/>
              </a:spcAft>
              <a:buNone/>
            </a:pPr>
            <a:endParaRPr lang="en-US" sz="3200" kern="100" dirty="0">
              <a:effectLst/>
              <a:latin typeface="Arial Nova" panose="020B0504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6180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04200-C06B-A16D-4652-94A06CE89745}"/>
              </a:ext>
            </a:extLst>
          </p:cNvPr>
          <p:cNvSpPr>
            <a:spLocks noGrp="1"/>
          </p:cNvSpPr>
          <p:nvPr>
            <p:ph type="title"/>
          </p:nvPr>
        </p:nvSpPr>
        <p:spPr>
          <a:xfrm>
            <a:off x="247650" y="199509"/>
            <a:ext cx="10515600" cy="1325563"/>
          </a:xfrm>
        </p:spPr>
        <p:txBody>
          <a:bodyPr>
            <a:normAutofit/>
          </a:bodyPr>
          <a:lstStyle/>
          <a:p>
            <a:r>
              <a:rPr kumimoji="0" lang="en-US" b="0" i="0" u="none" strike="noStrike" kern="1200" cap="none" spc="0" normalizeH="0" baseline="0" noProof="0" dirty="0">
                <a:ln>
                  <a:noFill/>
                </a:ln>
                <a:effectLst/>
                <a:uLnTx/>
                <a:uFillTx/>
                <a:latin typeface="Aptos" panose="020B0004020202020204" pitchFamily="34" charset="0"/>
              </a:rPr>
              <a:t>What’s My Service?</a:t>
            </a:r>
            <a:endParaRPr lang="en-US" dirty="0">
              <a:latin typeface="Aptos" panose="020B0004020202020204" pitchFamily="34" charset="0"/>
            </a:endParaRPr>
          </a:p>
        </p:txBody>
      </p:sp>
      <p:pic>
        <p:nvPicPr>
          <p:cNvPr id="7" name="Picture 6" descr="A group of people in military uniforms running&#10;&#10;Description automatically generated">
            <a:extLst>
              <a:ext uri="{FF2B5EF4-FFF2-40B4-BE49-F238E27FC236}">
                <a16:creationId xmlns:a16="http://schemas.microsoft.com/office/drawing/2014/main" id="{D6133D8C-F536-25EF-0302-30DBC08FF665}"/>
              </a:ext>
            </a:extLst>
          </p:cNvPr>
          <p:cNvPicPr>
            <a:picLocks noChangeAspect="1"/>
          </p:cNvPicPr>
          <p:nvPr/>
        </p:nvPicPr>
        <p:blipFill>
          <a:blip r:embed="rId3"/>
          <a:srcRect b="15813"/>
          <a:stretch/>
        </p:blipFill>
        <p:spPr>
          <a:xfrm>
            <a:off x="838200" y="1825625"/>
            <a:ext cx="5181600" cy="4351338"/>
          </a:xfrm>
          <a:prstGeom prst="rect">
            <a:avLst/>
          </a:prstGeom>
          <a:noFill/>
        </p:spPr>
      </p:pic>
      <p:sp>
        <p:nvSpPr>
          <p:cNvPr id="6" name="Content Placeholder 5">
            <a:extLst>
              <a:ext uri="{FF2B5EF4-FFF2-40B4-BE49-F238E27FC236}">
                <a16:creationId xmlns:a16="http://schemas.microsoft.com/office/drawing/2014/main" id="{8CA13773-43F2-45D9-5AC5-388F7CC0CCF6}"/>
              </a:ext>
            </a:extLst>
          </p:cNvPr>
          <p:cNvSpPr>
            <a:spLocks noGrp="1"/>
          </p:cNvSpPr>
          <p:nvPr>
            <p:ph sz="half" idx="2"/>
          </p:nvPr>
        </p:nvSpPr>
        <p:spPr>
          <a:xfrm>
            <a:off x="6172200" y="1825625"/>
            <a:ext cx="5181600" cy="4351338"/>
          </a:xfrm>
        </p:spPr>
        <p:txBody>
          <a:bodyPr>
            <a:normAutofit/>
          </a:bodyPr>
          <a:lstStyle/>
          <a:p>
            <a:pPr marL="0" indent="0">
              <a:buNone/>
            </a:pPr>
            <a:r>
              <a:rPr lang="en-US" dirty="0">
                <a:latin typeface="Arial Nova" panose="020B0504020202020204" pitchFamily="34" charset="0"/>
              </a:rPr>
              <a:t>Here is a picture of me on the obstacle course when I was attending my basic training for the Army Reserve.</a:t>
            </a:r>
          </a:p>
          <a:p>
            <a:pPr marL="0" indent="0">
              <a:buNone/>
            </a:pPr>
            <a:endParaRPr lang="en-US" dirty="0">
              <a:latin typeface="Arial Nova" panose="020B0504020202020204" pitchFamily="34" charset="0"/>
            </a:endParaRPr>
          </a:p>
          <a:p>
            <a:pPr marL="0" indent="0">
              <a:buNone/>
            </a:pPr>
            <a:r>
              <a:rPr lang="en-US" dirty="0">
                <a:latin typeface="Arial Nova" panose="020B0504020202020204" pitchFamily="34" charset="0"/>
              </a:rPr>
              <a:t>ACDUTRA – Active Duty for Training</a:t>
            </a:r>
          </a:p>
        </p:txBody>
      </p:sp>
      <p:sp>
        <p:nvSpPr>
          <p:cNvPr id="8" name="Arrow: Down 7">
            <a:extLst>
              <a:ext uri="{FF2B5EF4-FFF2-40B4-BE49-F238E27FC236}">
                <a16:creationId xmlns:a16="http://schemas.microsoft.com/office/drawing/2014/main" id="{7D6D8D5B-1227-D3D4-3D19-CAE6494C83F4}"/>
              </a:ext>
            </a:extLst>
          </p:cNvPr>
          <p:cNvSpPr/>
          <p:nvPr/>
        </p:nvSpPr>
        <p:spPr bwMode="auto">
          <a:xfrm rot="18854681">
            <a:off x="2040553" y="1409699"/>
            <a:ext cx="1076325" cy="1325563"/>
          </a:xfrm>
          <a:prstGeom prst="down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747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28600" marR="0" lvl="0" indent="-228600" algn="l" defTabSz="914400" rtl="0" eaLnBrk="1" fontAlgn="base" latinLnBrk="0" hangingPunct="1">
              <a:lnSpc>
                <a:spcPct val="100000"/>
              </a:lnSpc>
              <a:spcBef>
                <a:spcPct val="0"/>
              </a:spcBef>
              <a:spcAft>
                <a:spcPct val="0"/>
              </a:spcAft>
              <a:buClrTx/>
              <a:buSzTx/>
              <a:buFontTx/>
              <a:buChar char="•"/>
              <a:tabLst/>
              <a:defRPr/>
            </a:pP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F9B7C87B-D686-1454-55FA-3F1546B99B24}"/>
              </a:ext>
            </a:extLst>
          </p:cNvPr>
          <p:cNvSpPr txBox="1"/>
          <p:nvPr/>
        </p:nvSpPr>
        <p:spPr>
          <a:xfrm>
            <a:off x="809625" y="1600200"/>
            <a:ext cx="10572750" cy="3416320"/>
          </a:xfrm>
          <a:prstGeom prst="rect">
            <a:avLst/>
          </a:prstGeom>
          <a:noFill/>
        </p:spPr>
        <p:txBody>
          <a:bodyPr wrap="square">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National Guard and Reserve Members</a:t>
            </a:r>
          </a:p>
          <a:p>
            <a:pPr marL="0" marR="0" lvl="0" indent="0" algn="ctr" defTabSz="914400" rtl="0" eaLnBrk="1" fontAlgn="base" latinLnBrk="0" hangingPunct="1">
              <a:lnSpc>
                <a:spcPct val="90000"/>
              </a:lnSpc>
              <a:spcBef>
                <a:spcPct val="0"/>
              </a:spcBef>
              <a:spcAft>
                <a:spcPct val="0"/>
              </a:spcAft>
              <a:buClrTx/>
              <a:buSzTx/>
              <a:buFontTx/>
              <a:buNone/>
              <a:tabLst/>
              <a:defRPr/>
            </a:pPr>
            <a:r>
              <a:rPr lang="en-US" sz="4000" dirty="0">
                <a:solidFill>
                  <a:srgbClr val="000000"/>
                </a:solidFill>
                <a:latin typeface="Arial Nova" panose="020B0504020202020204" pitchFamily="34" charset="0"/>
                <a:cs typeface="Arial"/>
              </a:rPr>
              <a:t>Benefits Delivery at Discharge (BDD)</a:t>
            </a:r>
            <a:endParaRPr kumimoji="0" lang="en-US" sz="40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Times New Roman"/>
              <a:ea typeface="+mn-ea"/>
              <a:cs typeface="Arial"/>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Times New Roman"/>
              <a:ea typeface="+mn-ea"/>
              <a:cs typeface="Arial"/>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4" name="Picture 3">
            <a:extLst>
              <a:ext uri="{FF2B5EF4-FFF2-40B4-BE49-F238E27FC236}">
                <a16:creationId xmlns:a16="http://schemas.microsoft.com/office/drawing/2014/main" id="{04FC62AB-40C4-141A-64FF-65F280372A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787" y="4715774"/>
            <a:ext cx="4616328" cy="1680003"/>
          </a:xfrm>
          <a:prstGeom prst="rect">
            <a:avLst/>
          </a:prstGeom>
          <a:noFill/>
        </p:spPr>
      </p:pic>
      <p:pic>
        <p:nvPicPr>
          <p:cNvPr id="5" name="Picture 4" descr="A logo of a soldier holding a rifle&#10;&#10;Description automatically generated">
            <a:extLst>
              <a:ext uri="{FF2B5EF4-FFF2-40B4-BE49-F238E27FC236}">
                <a16:creationId xmlns:a16="http://schemas.microsoft.com/office/drawing/2014/main" id="{B7E777EA-3723-E88A-651B-67F8FB626AE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9115" y="4893424"/>
            <a:ext cx="1395777" cy="1395777"/>
          </a:xfrm>
          <a:prstGeom prst="rect">
            <a:avLst/>
          </a:prstGeom>
          <a:noFill/>
          <a:ln>
            <a:noFill/>
          </a:ln>
        </p:spPr>
      </p:pic>
      <p:pic>
        <p:nvPicPr>
          <p:cNvPr id="6" name="Picture 5" descr="A group of logos with a blue circle and a white circle with a white circle with a blue circle with a white circle with a white circle with a white circle with a white circle with a blue&#10;&#10;Description automatically generated">
            <a:extLst>
              <a:ext uri="{FF2B5EF4-FFF2-40B4-BE49-F238E27FC236}">
                <a16:creationId xmlns:a16="http://schemas.microsoft.com/office/drawing/2014/main" id="{543E4FE8-F840-6C8F-3C23-7138C9B83E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04892" y="4715774"/>
            <a:ext cx="4876799" cy="1774613"/>
          </a:xfrm>
          <a:prstGeom prst="rect">
            <a:avLst/>
          </a:prstGeom>
          <a:noFill/>
        </p:spPr>
      </p:pic>
    </p:spTree>
    <p:extLst>
      <p:ext uri="{BB962C8B-B14F-4D97-AF65-F5344CB8AC3E}">
        <p14:creationId xmlns:p14="http://schemas.microsoft.com/office/powerpoint/2010/main" val="146229522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86F7E-86ED-591B-8845-946CEEDFD9A2}"/>
              </a:ext>
            </a:extLst>
          </p:cNvPr>
          <p:cNvSpPr>
            <a:spLocks noGrp="1"/>
          </p:cNvSpPr>
          <p:nvPr>
            <p:ph type="title"/>
          </p:nvPr>
        </p:nvSpPr>
        <p:spPr>
          <a:xfrm>
            <a:off x="190500" y="167339"/>
            <a:ext cx="10515600" cy="1325563"/>
          </a:xfrm>
        </p:spPr>
        <p:txBody>
          <a:bodyPr>
            <a:normAutofit/>
          </a:bodyPr>
          <a:lstStyle/>
          <a:p>
            <a:r>
              <a:rPr kumimoji="0" lang="en-US" b="0" i="0" u="none" strike="noStrike" kern="1200" cap="none" spc="0" normalizeH="0" baseline="0" noProof="0" dirty="0">
                <a:ln>
                  <a:noFill/>
                </a:ln>
                <a:effectLst/>
                <a:uLnTx/>
                <a:uFillTx/>
                <a:latin typeface="Aptos" panose="020B0004020202020204" pitchFamily="34" charset="0"/>
              </a:rPr>
              <a:t>What’s My Service?</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C378501E-6101-16F6-551F-05BF0B7271C8}"/>
              </a:ext>
            </a:extLst>
          </p:cNvPr>
          <p:cNvSpPr>
            <a:spLocks noGrp="1"/>
          </p:cNvSpPr>
          <p:nvPr>
            <p:ph sz="half" idx="1"/>
          </p:nvPr>
        </p:nvSpPr>
        <p:spPr>
          <a:xfrm>
            <a:off x="190500" y="1323975"/>
            <a:ext cx="5829300" cy="4852988"/>
          </a:xfrm>
        </p:spPr>
        <p:txBody>
          <a:bodyPr>
            <a:normAutofit/>
          </a:bodyPr>
          <a:lstStyle/>
          <a:p>
            <a:pPr marL="0" indent="0">
              <a:buNone/>
            </a:pPr>
            <a:r>
              <a:rPr lang="en-US" dirty="0">
                <a:latin typeface="Arial Nova" panose="020B0504020202020204" pitchFamily="34" charset="0"/>
              </a:rPr>
              <a:t>Here I am in Iraq with my Marine Corp reserve unit. We were deployed in June 2003.  </a:t>
            </a:r>
          </a:p>
          <a:p>
            <a:pPr marL="0" indent="0">
              <a:buNone/>
            </a:pPr>
            <a:endParaRPr lang="en-US" dirty="0">
              <a:latin typeface="Arial Nova" panose="020B0504020202020204" pitchFamily="34" charset="0"/>
            </a:endParaRPr>
          </a:p>
          <a:p>
            <a:pPr marL="0" indent="0">
              <a:buNone/>
            </a:pPr>
            <a:r>
              <a:rPr lang="en-US" dirty="0">
                <a:latin typeface="Arial Nova" panose="020B0504020202020204" pitchFamily="34" charset="0"/>
              </a:rPr>
              <a:t>Active Duty</a:t>
            </a:r>
          </a:p>
        </p:txBody>
      </p:sp>
      <p:pic>
        <p:nvPicPr>
          <p:cNvPr id="4" name="Picture 3">
            <a:extLst>
              <a:ext uri="{FF2B5EF4-FFF2-40B4-BE49-F238E27FC236}">
                <a16:creationId xmlns:a16="http://schemas.microsoft.com/office/drawing/2014/main" id="{57062580-31D9-B25F-CB97-B1B5809B8925}"/>
              </a:ext>
            </a:extLst>
          </p:cNvPr>
          <p:cNvPicPr>
            <a:picLocks noChangeAspect="1"/>
          </p:cNvPicPr>
          <p:nvPr/>
        </p:nvPicPr>
        <p:blipFill>
          <a:blip r:embed="rId3"/>
          <a:srcRect t="15831" b="193"/>
          <a:stretch/>
        </p:blipFill>
        <p:spPr>
          <a:xfrm>
            <a:off x="6172200" y="1825625"/>
            <a:ext cx="5181600" cy="4351338"/>
          </a:xfrm>
          <a:prstGeom prst="rect">
            <a:avLst/>
          </a:prstGeom>
          <a:noFill/>
        </p:spPr>
      </p:pic>
      <p:sp>
        <p:nvSpPr>
          <p:cNvPr id="5" name="Arrow: Down 4">
            <a:extLst>
              <a:ext uri="{FF2B5EF4-FFF2-40B4-BE49-F238E27FC236}">
                <a16:creationId xmlns:a16="http://schemas.microsoft.com/office/drawing/2014/main" id="{EA39860C-8DD8-49C3-4FE6-8D7533EFAF50}"/>
              </a:ext>
            </a:extLst>
          </p:cNvPr>
          <p:cNvSpPr/>
          <p:nvPr/>
        </p:nvSpPr>
        <p:spPr bwMode="auto">
          <a:xfrm rot="1055695">
            <a:off x="9629775" y="1257300"/>
            <a:ext cx="847725" cy="1325563"/>
          </a:xfrm>
          <a:prstGeom prst="down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30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F6F91-A4C0-EE76-E5AD-1D9C876B2B8C}"/>
              </a:ext>
            </a:extLst>
          </p:cNvPr>
          <p:cNvSpPr>
            <a:spLocks noGrp="1"/>
          </p:cNvSpPr>
          <p:nvPr>
            <p:ph type="title"/>
          </p:nvPr>
        </p:nvSpPr>
        <p:spPr>
          <a:xfrm>
            <a:off x="439738" y="-228600"/>
            <a:ext cx="3932237" cy="1600200"/>
          </a:xfrm>
        </p:spPr>
        <p:txBody>
          <a:bodyPr anchor="b">
            <a:normAutofit/>
          </a:bodyPr>
          <a:lstStyle/>
          <a:p>
            <a:r>
              <a:rPr kumimoji="0" lang="en-US" sz="4000" b="0" i="0" u="none" strike="noStrike" kern="1200" cap="none" spc="0" normalizeH="0" baseline="0" noProof="0" dirty="0">
                <a:ln>
                  <a:noFill/>
                </a:ln>
                <a:effectLst/>
                <a:uLnTx/>
                <a:uFillTx/>
                <a:latin typeface="Aptos" panose="020B0004020202020204" pitchFamily="34" charset="0"/>
              </a:rPr>
              <a:t>What’s My Service?</a:t>
            </a:r>
            <a:endParaRPr lang="en-US" sz="4000" dirty="0">
              <a:latin typeface="Aptos" panose="020B0004020202020204" pitchFamily="34" charset="0"/>
            </a:endParaRPr>
          </a:p>
        </p:txBody>
      </p:sp>
      <p:pic>
        <p:nvPicPr>
          <p:cNvPr id="4" name="Picture 3">
            <a:extLst>
              <a:ext uri="{FF2B5EF4-FFF2-40B4-BE49-F238E27FC236}">
                <a16:creationId xmlns:a16="http://schemas.microsoft.com/office/drawing/2014/main" id="{31656B2D-9628-2983-B133-A107A500F5AC}"/>
              </a:ext>
            </a:extLst>
          </p:cNvPr>
          <p:cNvPicPr>
            <a:picLocks noChangeAspect="1"/>
          </p:cNvPicPr>
          <p:nvPr/>
        </p:nvPicPr>
        <p:blipFill>
          <a:blip r:embed="rId3"/>
          <a:srcRect r="3" b="21042"/>
          <a:stretch/>
        </p:blipFill>
        <p:spPr>
          <a:xfrm>
            <a:off x="5637212" y="1526381"/>
            <a:ext cx="6172200" cy="4873625"/>
          </a:xfrm>
          <a:prstGeom prst="rect">
            <a:avLst/>
          </a:prstGeom>
          <a:noFill/>
        </p:spPr>
      </p:pic>
      <p:sp>
        <p:nvSpPr>
          <p:cNvPr id="3" name="Content Placeholder 2">
            <a:extLst>
              <a:ext uri="{FF2B5EF4-FFF2-40B4-BE49-F238E27FC236}">
                <a16:creationId xmlns:a16="http://schemas.microsoft.com/office/drawing/2014/main" id="{643C2720-D77A-1C7E-F96B-C0F69AAB9110}"/>
              </a:ext>
            </a:extLst>
          </p:cNvPr>
          <p:cNvSpPr>
            <a:spLocks noGrp="1"/>
          </p:cNvSpPr>
          <p:nvPr>
            <p:ph type="body" sz="half" idx="2"/>
          </p:nvPr>
        </p:nvSpPr>
        <p:spPr>
          <a:xfrm>
            <a:off x="839788" y="2057400"/>
            <a:ext cx="3932237" cy="3811588"/>
          </a:xfrm>
        </p:spPr>
        <p:txBody>
          <a:bodyPr>
            <a:normAutofit/>
          </a:bodyPr>
          <a:lstStyle/>
          <a:p>
            <a:pPr marL="0" indent="0">
              <a:buNone/>
            </a:pPr>
            <a:r>
              <a:rPr lang="en-US" sz="3200" dirty="0">
                <a:latin typeface="Arial Nova" panose="020B0504020202020204" pitchFamily="34" charset="0"/>
              </a:rPr>
              <a:t>My duty assignment in the Air Force Reserves is Active Guard Reserve.</a:t>
            </a:r>
          </a:p>
          <a:p>
            <a:pPr marL="0" indent="0">
              <a:buNone/>
            </a:pPr>
            <a:r>
              <a:rPr lang="en-US" sz="3200" dirty="0">
                <a:latin typeface="Arial Nova" panose="020B0504020202020204" pitchFamily="34" charset="0"/>
              </a:rPr>
              <a:t>Active Duty  - AGR is considered Active Duty Under Title 10</a:t>
            </a:r>
          </a:p>
        </p:txBody>
      </p:sp>
    </p:spTree>
    <p:extLst>
      <p:ext uri="{BB962C8B-B14F-4D97-AF65-F5344CB8AC3E}">
        <p14:creationId xmlns:p14="http://schemas.microsoft.com/office/powerpoint/2010/main" val="218882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71D642-A839-A53B-CDD5-87F027BD96A3}"/>
              </a:ext>
            </a:extLst>
          </p:cNvPr>
          <p:cNvSpPr>
            <a:spLocks noGrp="1"/>
          </p:cNvSpPr>
          <p:nvPr>
            <p:ph type="title"/>
          </p:nvPr>
        </p:nvSpPr>
        <p:spPr>
          <a:xfrm>
            <a:off x="193431" y="177556"/>
            <a:ext cx="10515600" cy="1325563"/>
          </a:xfrm>
        </p:spPr>
        <p:txBody>
          <a:bodyPr vert="horz" lIns="91440" tIns="45720" rIns="91440" bIns="45720" rtlCol="0" anchor="t">
            <a:normAutofit/>
          </a:bodyPr>
          <a:lstStyle/>
          <a:p>
            <a:r>
              <a:rPr kumimoji="0" lang="en-US" b="0" i="0" u="none" strike="noStrike" cap="none" spc="0" normalizeH="0" baseline="0" noProof="0" dirty="0">
                <a:ln>
                  <a:noFill/>
                </a:ln>
                <a:effectLst/>
                <a:uLnTx/>
                <a:uFillTx/>
                <a:latin typeface="Aptos" panose="020B0004020202020204" pitchFamily="34" charset="0"/>
              </a:rPr>
              <a:t>What’s My Service?</a:t>
            </a:r>
            <a:endParaRPr lang="en-US" dirty="0">
              <a:latin typeface="Aptos" panose="020B0004020202020204" pitchFamily="34" charset="0"/>
            </a:endParaRPr>
          </a:p>
        </p:txBody>
      </p:sp>
      <p:pic>
        <p:nvPicPr>
          <p:cNvPr id="7" name="Content Placeholder 6">
            <a:extLst>
              <a:ext uri="{FF2B5EF4-FFF2-40B4-BE49-F238E27FC236}">
                <a16:creationId xmlns:a16="http://schemas.microsoft.com/office/drawing/2014/main" id="{86ABA280-3565-F883-A34F-33A19212B861}"/>
              </a:ext>
            </a:extLst>
          </p:cNvPr>
          <p:cNvPicPr>
            <a:picLocks noGrp="1" noChangeAspect="1"/>
          </p:cNvPicPr>
          <p:nvPr>
            <p:ph sz="half" idx="1"/>
          </p:nvPr>
        </p:nvPicPr>
        <p:blipFill>
          <a:blip r:embed="rId2"/>
          <a:stretch/>
        </p:blipFill>
        <p:spPr>
          <a:xfrm>
            <a:off x="1253331" y="1825625"/>
            <a:ext cx="4351338" cy="4351338"/>
          </a:xfrm>
          <a:prstGeom prst="rect">
            <a:avLst/>
          </a:prstGeom>
        </p:spPr>
      </p:pic>
      <p:sp>
        <p:nvSpPr>
          <p:cNvPr id="8" name="Content Placeholder 7">
            <a:extLst>
              <a:ext uri="{FF2B5EF4-FFF2-40B4-BE49-F238E27FC236}">
                <a16:creationId xmlns:a16="http://schemas.microsoft.com/office/drawing/2014/main" id="{7870C80D-A823-12E6-7AB5-26B3D0416038}"/>
              </a:ext>
            </a:extLst>
          </p:cNvPr>
          <p:cNvSpPr>
            <a:spLocks noGrp="1"/>
          </p:cNvSpPr>
          <p:nvPr>
            <p:ph sz="half" idx="2"/>
          </p:nvPr>
        </p:nvSpPr>
        <p:spPr>
          <a:xfrm>
            <a:off x="5767754" y="1395046"/>
            <a:ext cx="5586046" cy="4781917"/>
          </a:xfrm>
        </p:spPr>
        <p:txBody>
          <a:bodyPr/>
          <a:lstStyle/>
          <a:p>
            <a:pPr marL="0" indent="0">
              <a:buNone/>
            </a:pPr>
            <a:r>
              <a:rPr lang="en-US" dirty="0">
                <a:latin typeface="Arial Nova" panose="020B0504020202020204" pitchFamily="34" charset="0"/>
              </a:rPr>
              <a:t>I serve full-time in the Army </a:t>
            </a:r>
            <a:r>
              <a:rPr kumimoji="0" lang="en-US" b="0" i="0" u="none" strike="noStrike" kern="100" cap="none" spc="0" normalizeH="0" baseline="0" noProof="0" dirty="0">
                <a:ln>
                  <a:noFill/>
                </a:ln>
                <a:solidFill>
                  <a:srgbClr val="000000"/>
                </a:solidFill>
                <a:effectLst/>
                <a:uLnTx/>
                <a:uFillTx/>
                <a:latin typeface="Arial Nova" panose="020B0504020202020204" pitchFamily="34" charset="0"/>
                <a:ea typeface="Calibri" panose="020F0502020204030204" pitchFamily="34" charset="0"/>
                <a:cs typeface="Times New Roman" panose="02020603050405020304" pitchFamily="18" charset="0"/>
              </a:rPr>
              <a:t>National Guard member. I am mobilized by the state governor for tasks such as disaster relief, law enforcement support, or other state-related missions.</a:t>
            </a:r>
          </a:p>
          <a:p>
            <a:pPr marL="0" indent="0">
              <a:buNone/>
            </a:pPr>
            <a:endParaRPr kumimoji="0" lang="en-US" b="0" i="0" u="none" strike="noStrike" kern="100" cap="none" spc="0" normalizeH="0" baseline="0" noProof="0" dirty="0">
              <a:ln>
                <a:noFill/>
              </a:ln>
              <a:solidFill>
                <a:srgbClr val="000000"/>
              </a:solidFill>
              <a:effectLst/>
              <a:uLnTx/>
              <a:uFillTx/>
              <a:latin typeface="Arial Nova" panose="020B0504020202020204" pitchFamily="34" charset="0"/>
              <a:ea typeface="Calibri" panose="020F0502020204030204" pitchFamily="34" charset="0"/>
              <a:cs typeface="Times New Roman" panose="02020603050405020304" pitchFamily="18" charset="0"/>
            </a:endParaRPr>
          </a:p>
          <a:p>
            <a:pPr marL="0" indent="0">
              <a:buNone/>
            </a:pPr>
            <a:r>
              <a:rPr lang="en-US" kern="100" dirty="0">
                <a:solidFill>
                  <a:srgbClr val="000000"/>
                </a:solidFill>
                <a:latin typeface="Arial Nova" panose="020B0504020202020204" pitchFamily="34" charset="0"/>
                <a:ea typeface="Calibri" panose="020F0502020204030204" pitchFamily="34" charset="0"/>
                <a:cs typeface="Times New Roman" panose="02020603050405020304" pitchFamily="18" charset="0"/>
              </a:rPr>
              <a:t>ACDUTRA-AGR in the National Guard is Title 32.</a:t>
            </a:r>
            <a:endParaRPr lang="en-US" dirty="0">
              <a:latin typeface="Arial Nova" panose="020B0504020202020204" pitchFamily="34" charset="0"/>
            </a:endParaRPr>
          </a:p>
        </p:txBody>
      </p:sp>
    </p:spTree>
    <p:extLst>
      <p:ext uri="{BB962C8B-B14F-4D97-AF65-F5344CB8AC3E}">
        <p14:creationId xmlns:p14="http://schemas.microsoft.com/office/powerpoint/2010/main" val="253607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7981950" y="5624513"/>
            <a:ext cx="2057400"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defTabSz="685800" fontAlgn="base">
              <a:spcBef>
                <a:spcPct val="0"/>
              </a:spcBef>
              <a:spcAft>
                <a:spcPct val="0"/>
              </a:spcAft>
              <a:defRPr/>
            </a:pPr>
            <a:fld id="{EFB8FF6E-E9E9-4473-A312-F6A1F74F8591}" type="slidenum">
              <a:rPr lang="en-US" altLang="en-US">
                <a:solidFill>
                  <a:srgbClr val="898989"/>
                </a:solidFill>
                <a:latin typeface="Times New Roman" panose="02020603050405020304" pitchFamily="18" charset="0"/>
              </a:rPr>
              <a:pPr algn="r" defTabSz="685800" fontAlgn="base">
                <a:spcBef>
                  <a:spcPct val="0"/>
                </a:spcBef>
                <a:spcAft>
                  <a:spcPct val="0"/>
                </a:spcAft>
                <a:defRPr/>
              </a:pPr>
              <a:t>23</a:t>
            </a:fld>
            <a:endParaRPr lang="en-US" altLang="en-US">
              <a:solidFill>
                <a:srgbClr val="898989"/>
              </a:solidFill>
              <a:latin typeface="Times New Roman" panose="02020603050405020304" pitchFamily="18"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1524000" y="1039416"/>
            <a:ext cx="7886700" cy="99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lnSpc>
                <a:spcPct val="90000"/>
              </a:lnSpc>
              <a:spcBef>
                <a:spcPct val="0"/>
              </a:spcBef>
              <a:spcAft>
                <a:spcPct val="0"/>
              </a:spcAft>
              <a:defRPr/>
            </a:pPr>
            <a:endParaRPr lang="en-US" altLang="en-US" sz="1350">
              <a:solidFill>
                <a:srgbClr val="000000"/>
              </a:solidFill>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2131219" y="2265761"/>
            <a:ext cx="7791450" cy="326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defTabSz="685800" fontAlgn="base">
              <a:lnSpc>
                <a:spcPct val="90000"/>
              </a:lnSpc>
              <a:spcBef>
                <a:spcPct val="0"/>
              </a:spcBef>
              <a:spcAft>
                <a:spcPct val="0"/>
              </a:spcAft>
              <a:defRPr/>
            </a:pPr>
            <a:endParaRPr lang="en-US" sz="2100" dirty="0">
              <a:solidFill>
                <a:prstClr val="black"/>
              </a:solidFill>
              <a:latin typeface="Aptos" panose="02110004020202020204"/>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1594339" y="94416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lnSpc>
                <a:spcPct val="90000"/>
              </a:lnSpc>
              <a:spcBef>
                <a:spcPct val="0"/>
              </a:spcBef>
              <a:spcAft>
                <a:spcPct val="0"/>
              </a:spcAft>
              <a:defRPr/>
            </a:pPr>
            <a:endParaRPr lang="en-US" sz="3000" kern="0" dirty="0">
              <a:solidFill>
                <a:srgbClr val="000000"/>
              </a:solidFill>
              <a:latin typeface="Arial Nova" panose="020B0504020202020204" pitchFamily="34" charset="0"/>
              <a:ea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C99279AA-0B84-9796-4240-FE81ABF69423}"/>
              </a:ext>
            </a:extLst>
          </p:cNvPr>
          <p:cNvSpPr>
            <a:spLocks noGrp="1"/>
          </p:cNvSpPr>
          <p:nvPr>
            <p:ph type="title"/>
          </p:nvPr>
        </p:nvSpPr>
        <p:spPr>
          <a:xfrm>
            <a:off x="136282" y="113477"/>
            <a:ext cx="7886700" cy="1041003"/>
          </a:xfrm>
        </p:spPr>
        <p:txBody>
          <a:bodyPr>
            <a:normAutofit fontScale="90000"/>
          </a:bodyPr>
          <a:lstStyle/>
          <a:p>
            <a:r>
              <a:rPr lang="en-US" dirty="0">
                <a:solidFill>
                  <a:srgbClr val="000000"/>
                </a:solidFill>
                <a:latin typeface="Aptos" panose="020B0004020202020204" pitchFamily="34" charset="0"/>
                <a:cs typeface="Arial"/>
              </a:rPr>
              <a:t>Part 2 – Next Steps in BDD Claims Processing</a:t>
            </a:r>
            <a:endParaRPr lang="en-US" dirty="0">
              <a:latin typeface="Aptos" panose="020B0004020202020204" pitchFamily="34" charset="0"/>
            </a:endParaRPr>
          </a:p>
        </p:txBody>
      </p:sp>
      <p:graphicFrame>
        <p:nvGraphicFramePr>
          <p:cNvPr id="6151" name="Content Placeholder 4">
            <a:extLst>
              <a:ext uri="{FF2B5EF4-FFF2-40B4-BE49-F238E27FC236}">
                <a16:creationId xmlns:a16="http://schemas.microsoft.com/office/drawing/2014/main" id="{46CFDD3F-80D2-495D-A6C9-C3691F3062BF}"/>
              </a:ext>
            </a:extLst>
          </p:cNvPr>
          <p:cNvGraphicFramePr>
            <a:graphicFrameLocks noGrp="1"/>
          </p:cNvGraphicFramePr>
          <p:nvPr>
            <p:ph idx="1"/>
            <p:extLst>
              <p:ext uri="{D42A27DB-BD31-4B8C-83A1-F6EECF244321}">
                <p14:modId xmlns:p14="http://schemas.microsoft.com/office/powerpoint/2010/main" val="883171240"/>
              </p:ext>
            </p:extLst>
          </p:nvPr>
        </p:nvGraphicFramePr>
        <p:xfrm>
          <a:off x="164123" y="1101969"/>
          <a:ext cx="12027877" cy="54395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76575479"/>
      </p:ext>
    </p:extLst>
  </p:cSld>
  <p:clrMapOvr>
    <a:overrideClrMapping bg1="lt1" tx1="dk1" bg2="lt2" tx2="dk2" accent1="accent1" accent2="accent2" accent3="accent3" accent4="accent4" accent5="accent5" accent6="accent6" hlink="hlink" folHlink="folHlink"/>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F3367-72C9-2F46-CF7C-55B3A9A50751}"/>
              </a:ext>
            </a:extLst>
          </p:cNvPr>
          <p:cNvSpPr>
            <a:spLocks noGrp="1"/>
          </p:cNvSpPr>
          <p:nvPr>
            <p:ph type="title"/>
          </p:nvPr>
        </p:nvSpPr>
        <p:spPr>
          <a:xfrm>
            <a:off x="275493" y="118940"/>
            <a:ext cx="10515600" cy="1325563"/>
          </a:xfrm>
        </p:spPr>
        <p:txBody>
          <a:bodyPr/>
          <a:lstStyle/>
          <a:p>
            <a:r>
              <a:rPr lang="en-US" dirty="0">
                <a:latin typeface="Aptos" panose="020B0004020202020204" pitchFamily="34" charset="0"/>
              </a:rPr>
              <a:t>References</a:t>
            </a:r>
          </a:p>
        </p:txBody>
      </p:sp>
      <p:sp>
        <p:nvSpPr>
          <p:cNvPr id="3" name="Content Placeholder 2">
            <a:extLst>
              <a:ext uri="{FF2B5EF4-FFF2-40B4-BE49-F238E27FC236}">
                <a16:creationId xmlns:a16="http://schemas.microsoft.com/office/drawing/2014/main" id="{E82AEF8E-68CA-58CC-B0C9-466A89D9B556}"/>
              </a:ext>
            </a:extLst>
          </p:cNvPr>
          <p:cNvSpPr>
            <a:spLocks noGrp="1"/>
          </p:cNvSpPr>
          <p:nvPr>
            <p:ph idx="1"/>
          </p:nvPr>
        </p:nvSpPr>
        <p:spPr/>
        <p:txBody>
          <a:bodyPr/>
          <a:lstStyle/>
          <a:p>
            <a:pPr marL="0" indent="0">
              <a:buNone/>
            </a:pPr>
            <a:r>
              <a:rPr lang="en-US" dirty="0">
                <a:hlinkClick r:id="rId2"/>
              </a:rPr>
              <a:t>M21-1, Part X, Subpart </a:t>
            </a:r>
            <a:r>
              <a:rPr lang="en-US" dirty="0" err="1">
                <a:hlinkClick r:id="rId2"/>
              </a:rPr>
              <a:t>i</a:t>
            </a:r>
            <a:r>
              <a:rPr lang="en-US" dirty="0">
                <a:hlinkClick r:id="rId2"/>
              </a:rPr>
              <a:t>, Chapter 6, Section B - Benefits Delivery at Discharge (BDD) and Initial Processing (va.gov)</a:t>
            </a:r>
            <a:endParaRPr lang="en-US" dirty="0"/>
          </a:p>
          <a:p>
            <a:pPr marL="0" indent="0">
              <a:buNone/>
            </a:pPr>
            <a:endParaRPr lang="en-US" dirty="0">
              <a:latin typeface="Arial Nova" panose="020B0504020202020204" pitchFamily="34" charset="0"/>
            </a:endParaRPr>
          </a:p>
          <a:p>
            <a:pPr marL="0" indent="0">
              <a:buNone/>
            </a:pPr>
            <a:r>
              <a:rPr lang="en-US" dirty="0">
                <a:hlinkClick r:id="rId3"/>
              </a:rPr>
              <a:t>M21-1, Part X, Subpart </a:t>
            </a:r>
            <a:r>
              <a:rPr lang="en-US" dirty="0" err="1">
                <a:hlinkClick r:id="rId3"/>
              </a:rPr>
              <a:t>i</a:t>
            </a:r>
            <a:r>
              <a:rPr lang="en-US" dirty="0">
                <a:hlinkClick r:id="rId3"/>
              </a:rPr>
              <a:t>, Chapter 6, Section D - Ancillary Benefits and Other Issues Involving Benefits Delivery at Discharge (BDD) or BDD-Excluded Claims (va.gov)</a:t>
            </a:r>
            <a:endParaRPr lang="en-US" dirty="0">
              <a:latin typeface="Arial Nova" panose="020B0504020202020204" pitchFamily="34" charset="0"/>
            </a:endParaRPr>
          </a:p>
        </p:txBody>
      </p:sp>
    </p:spTree>
    <p:extLst>
      <p:ext uri="{BB962C8B-B14F-4D97-AF65-F5344CB8AC3E}">
        <p14:creationId xmlns:p14="http://schemas.microsoft.com/office/powerpoint/2010/main" val="1792063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1AABD-9E12-2DDE-0E86-6C7C455D3734}"/>
              </a:ext>
            </a:extLst>
          </p:cNvPr>
          <p:cNvSpPr>
            <a:spLocks noGrp="1"/>
          </p:cNvSpPr>
          <p:nvPr>
            <p:ph type="title"/>
          </p:nvPr>
        </p:nvSpPr>
        <p:spPr>
          <a:xfrm>
            <a:off x="0" y="175846"/>
            <a:ext cx="10515600" cy="1149717"/>
          </a:xfrm>
        </p:spPr>
        <p:txBody>
          <a:bodyPr/>
          <a:lstStyle/>
          <a:p>
            <a:r>
              <a:rPr lang="en-US" dirty="0">
                <a:latin typeface="Aptos" panose="020B0004020202020204" pitchFamily="34" charset="0"/>
              </a:rPr>
              <a:t>Basic Eligibility for BDD Claims</a:t>
            </a:r>
            <a:endParaRPr lang="en-US" dirty="0"/>
          </a:p>
        </p:txBody>
      </p:sp>
      <p:sp>
        <p:nvSpPr>
          <p:cNvPr id="3" name="Content Placeholder 2">
            <a:extLst>
              <a:ext uri="{FF2B5EF4-FFF2-40B4-BE49-F238E27FC236}">
                <a16:creationId xmlns:a16="http://schemas.microsoft.com/office/drawing/2014/main" id="{D2E1A6B1-96B3-DBF1-3384-F609C0CE1B22}"/>
              </a:ext>
            </a:extLst>
          </p:cNvPr>
          <p:cNvSpPr>
            <a:spLocks noGrp="1"/>
          </p:cNvSpPr>
          <p:nvPr>
            <p:ph idx="1"/>
          </p:nvPr>
        </p:nvSpPr>
        <p:spPr>
          <a:xfrm>
            <a:off x="287216" y="1333255"/>
            <a:ext cx="11494476" cy="5102713"/>
          </a:xfrm>
        </p:spPr>
        <p:txBody>
          <a:bodyPr/>
          <a:lstStyle/>
          <a:p>
            <a:pPr marL="0" indent="0" algn="l">
              <a:buNone/>
            </a:pPr>
            <a:r>
              <a:rPr lang="en-US" b="0" i="0" dirty="0">
                <a:effectLst/>
                <a:latin typeface="arial" panose="020B0604020202020204" pitchFamily="34" charset="0"/>
              </a:rPr>
              <a:t>the service </a:t>
            </a:r>
            <a:r>
              <a:rPr lang="en-US" b="0" i="0">
                <a:effectLst/>
                <a:latin typeface="arial" panose="020B0604020202020204" pitchFamily="34" charset="0"/>
              </a:rPr>
              <a:t>member must:</a:t>
            </a:r>
            <a:endParaRPr lang="en-US" b="0" i="0" dirty="0">
              <a:effectLst/>
              <a:latin typeface="Helvetica Neue"/>
            </a:endParaRPr>
          </a:p>
          <a:p>
            <a:pPr marL="742950" lvl="1" indent="-285750" algn="l">
              <a:buFont typeface="Arial" panose="020B0604020202020204" pitchFamily="34" charset="0"/>
              <a:buChar char="•"/>
            </a:pPr>
            <a:r>
              <a:rPr lang="en-US" sz="3200" b="0" i="0" dirty="0">
                <a:effectLst/>
                <a:latin typeface="arial" panose="020B0604020202020204" pitchFamily="34" charset="0"/>
              </a:rPr>
              <a:t>have a known date of discharge</a:t>
            </a:r>
            <a:endParaRPr lang="en-US" sz="3200" b="0" i="0" dirty="0">
              <a:effectLst/>
              <a:latin typeface="Helvetica Neue"/>
            </a:endParaRPr>
          </a:p>
          <a:p>
            <a:pPr marL="742950" lvl="1" indent="-285750" algn="l">
              <a:buFont typeface="Arial" panose="020B0604020202020204" pitchFamily="34" charset="0"/>
              <a:buChar char="•"/>
            </a:pPr>
            <a:r>
              <a:rPr lang="en-US" sz="3200" b="0" i="0" dirty="0">
                <a:effectLst/>
                <a:latin typeface="arial" panose="020B0604020202020204" pitchFamily="34" charset="0"/>
              </a:rPr>
              <a:t>be 180 days to 90 days from discharge at the time of filing</a:t>
            </a:r>
            <a:endParaRPr lang="en-US" sz="3200" b="0" i="0" dirty="0">
              <a:effectLst/>
              <a:latin typeface="Helvetica Neue"/>
            </a:endParaRPr>
          </a:p>
          <a:p>
            <a:pPr marL="742950" lvl="1" indent="-285750" algn="l">
              <a:buFont typeface="Arial" panose="020B0604020202020204" pitchFamily="34" charset="0"/>
              <a:buChar char="•"/>
            </a:pPr>
            <a:r>
              <a:rPr lang="en-US" sz="3200" b="0" i="0" dirty="0">
                <a:effectLst/>
                <a:latin typeface="arial" panose="020B0604020202020204" pitchFamily="34" charset="0"/>
              </a:rPr>
              <a:t>be available to report for examinations for 45 days from the date the claim was received </a:t>
            </a:r>
            <a:r>
              <a:rPr lang="en-US" sz="2400" b="0" i="0" dirty="0">
                <a:effectLst/>
                <a:latin typeface="arial" panose="020B0604020202020204" pitchFamily="34" charset="0"/>
              </a:rPr>
              <a:t>(</a:t>
            </a:r>
            <a:r>
              <a:rPr lang="en-US" sz="2400" b="1" i="1" dirty="0">
                <a:effectLst/>
                <a:latin typeface="arial" panose="020B0604020202020204" pitchFamily="34" charset="0"/>
              </a:rPr>
              <a:t>Example</a:t>
            </a:r>
            <a:r>
              <a:rPr lang="en-US" sz="2400" b="0" i="0" dirty="0">
                <a:effectLst/>
                <a:latin typeface="arial" panose="020B0604020202020204" pitchFamily="34" charset="0"/>
              </a:rPr>
              <a:t>:  For a claim received on January 3, 2022, the service member must be available for examination from January 3, 2022, through February 17, 2022.)</a:t>
            </a:r>
            <a:endParaRPr lang="en-US" sz="2400" b="0" i="0" dirty="0">
              <a:effectLst/>
              <a:latin typeface="Helvetica Neue"/>
            </a:endParaRPr>
          </a:p>
          <a:p>
            <a:endParaRPr lang="en-US" dirty="0"/>
          </a:p>
        </p:txBody>
      </p:sp>
    </p:spTree>
    <p:extLst>
      <p:ext uri="{BB962C8B-B14F-4D97-AF65-F5344CB8AC3E}">
        <p14:creationId xmlns:p14="http://schemas.microsoft.com/office/powerpoint/2010/main" val="1746610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53BD3-87DD-DBBC-D60C-1D4585E37828}"/>
              </a:ext>
            </a:extLst>
          </p:cNvPr>
          <p:cNvSpPr>
            <a:spLocks noGrp="1"/>
          </p:cNvSpPr>
          <p:nvPr>
            <p:ph type="title"/>
          </p:nvPr>
        </p:nvSpPr>
        <p:spPr>
          <a:xfrm>
            <a:off x="0" y="177556"/>
            <a:ext cx="10515600" cy="1325563"/>
          </a:xfrm>
        </p:spPr>
        <p:txBody>
          <a:bodyPr/>
          <a:lstStyle/>
          <a:p>
            <a:r>
              <a:rPr lang="en-US" dirty="0">
                <a:latin typeface="Aptos" panose="020B0004020202020204" pitchFamily="34" charset="0"/>
              </a:rPr>
              <a:t>Basic Eligibility for BDD Claims (cont’d)</a:t>
            </a:r>
            <a:endParaRPr lang="en-US" dirty="0"/>
          </a:p>
        </p:txBody>
      </p:sp>
      <p:sp>
        <p:nvSpPr>
          <p:cNvPr id="3" name="Content Placeholder 2">
            <a:extLst>
              <a:ext uri="{FF2B5EF4-FFF2-40B4-BE49-F238E27FC236}">
                <a16:creationId xmlns:a16="http://schemas.microsoft.com/office/drawing/2014/main" id="{0B599BC8-DFD9-821D-4BCB-048828B79746}"/>
              </a:ext>
            </a:extLst>
          </p:cNvPr>
          <p:cNvSpPr>
            <a:spLocks noGrp="1"/>
          </p:cNvSpPr>
          <p:nvPr>
            <p:ph idx="1"/>
          </p:nvPr>
        </p:nvSpPr>
        <p:spPr>
          <a:xfrm>
            <a:off x="117231" y="1242646"/>
            <a:ext cx="11934092" cy="5615354"/>
          </a:xfrm>
        </p:spPr>
        <p:txBody>
          <a:bodyPr/>
          <a:lstStyle/>
          <a:p>
            <a:r>
              <a:rPr lang="en-US" sz="3600" b="0" i="0" dirty="0">
                <a:solidFill>
                  <a:srgbClr val="333333"/>
                </a:solidFill>
                <a:effectLst/>
                <a:latin typeface="arial" panose="020B0604020202020204" pitchFamily="34" charset="0"/>
              </a:rPr>
              <a:t>within 180 to 90 days prior to discharge, provide a</a:t>
            </a:r>
            <a:endParaRPr lang="en-US" sz="3600" b="0" i="0" dirty="0">
              <a:solidFill>
                <a:srgbClr val="333333"/>
              </a:solidFill>
              <a:effectLst/>
              <a:latin typeface="Helvetica Neue"/>
            </a:endParaRPr>
          </a:p>
          <a:p>
            <a:pPr lvl="1"/>
            <a:r>
              <a:rPr lang="en-US" sz="3200" b="0" i="0" dirty="0">
                <a:solidFill>
                  <a:srgbClr val="333333"/>
                </a:solidFill>
                <a:effectLst/>
                <a:latin typeface="arial" panose="020B0604020202020204" pitchFamily="34" charset="0"/>
              </a:rPr>
              <a:t>substantially complete copy of the service treatment records (STRs) from the current qualifying period of service, and</a:t>
            </a:r>
            <a:endParaRPr lang="en-US" sz="3200" b="0" i="0" dirty="0">
              <a:solidFill>
                <a:srgbClr val="333333"/>
              </a:solidFill>
              <a:effectLst/>
              <a:latin typeface="Helvetica Neue"/>
            </a:endParaRPr>
          </a:p>
          <a:p>
            <a:pPr lvl="1"/>
            <a:r>
              <a:rPr lang="en-US" sz="3200" b="0" i="0" dirty="0">
                <a:solidFill>
                  <a:srgbClr val="333333"/>
                </a:solidFill>
                <a:effectLst/>
                <a:latin typeface="arial" panose="020B0604020202020204" pitchFamily="34" charset="0"/>
              </a:rPr>
              <a:t>completed Separation Health Assessment - Part A, Self Assessment (SHA, Part A), and</a:t>
            </a:r>
            <a:endParaRPr lang="en-US" sz="3200" b="0" i="0" dirty="0">
              <a:solidFill>
                <a:srgbClr val="333333"/>
              </a:solidFill>
              <a:effectLst/>
              <a:latin typeface="Helvetica Neue"/>
            </a:endParaRPr>
          </a:p>
          <a:p>
            <a:pPr marL="742950" lvl="1" indent="-285750"/>
            <a:r>
              <a:rPr lang="en-US" sz="3200" b="0" i="0" dirty="0">
                <a:solidFill>
                  <a:srgbClr val="333333"/>
                </a:solidFill>
                <a:effectLst/>
                <a:latin typeface="arial" panose="020B0604020202020204" pitchFamily="34" charset="0"/>
              </a:rPr>
              <a:t>submit the claim on a prescribed form as provided in </a:t>
            </a:r>
            <a:r>
              <a:rPr lang="en-US" sz="3200" b="1" i="0" u="sng" dirty="0">
                <a:solidFill>
                  <a:srgbClr val="0000FF"/>
                </a:solidFill>
                <a:effectLst/>
                <a:latin typeface="arial" panose="020B0604020202020204" pitchFamily="34" charset="0"/>
                <a:hlinkClick r:id="rId2"/>
              </a:rPr>
              <a:t>M21-1, Part X, Subpart </a:t>
            </a:r>
            <a:r>
              <a:rPr lang="en-US" sz="3200" b="1" i="0" u="sng" dirty="0" err="1">
                <a:solidFill>
                  <a:srgbClr val="0000FF"/>
                </a:solidFill>
                <a:effectLst/>
                <a:latin typeface="arial" panose="020B0604020202020204" pitchFamily="34" charset="0"/>
                <a:hlinkClick r:id="rId2"/>
              </a:rPr>
              <a:t>i</a:t>
            </a:r>
            <a:r>
              <a:rPr lang="en-US" sz="3200" b="1" i="0" u="sng" dirty="0">
                <a:solidFill>
                  <a:srgbClr val="0000FF"/>
                </a:solidFill>
                <a:effectLst/>
                <a:latin typeface="arial" panose="020B0604020202020204" pitchFamily="34" charset="0"/>
                <a:hlinkClick r:id="rId2"/>
              </a:rPr>
              <a:t>, 6.A.1.c</a:t>
            </a:r>
            <a:r>
              <a:rPr lang="en-US" sz="3200" b="0" i="0" dirty="0">
                <a:solidFill>
                  <a:srgbClr val="333333"/>
                </a:solidFill>
                <a:effectLst/>
                <a:latin typeface="arial" panose="020B0604020202020204" pitchFamily="34" charset="0"/>
              </a:rPr>
              <a:t>, </a:t>
            </a:r>
            <a:r>
              <a:rPr lang="en-US" sz="3200" b="1" i="1" dirty="0">
                <a:solidFill>
                  <a:srgbClr val="FF0000"/>
                </a:solidFill>
                <a:effectLst/>
                <a:latin typeface="arial" panose="020B0604020202020204" pitchFamily="34" charset="0"/>
              </a:rPr>
              <a:t>(VA Form 21-526EZ) </a:t>
            </a:r>
            <a:r>
              <a:rPr lang="en-US" sz="3200" b="0" i="0" dirty="0">
                <a:solidFill>
                  <a:srgbClr val="333333"/>
                </a:solidFill>
                <a:effectLst/>
                <a:latin typeface="arial" panose="020B0604020202020204" pitchFamily="34" charset="0"/>
              </a:rPr>
              <a:t>and, </a:t>
            </a:r>
          </a:p>
          <a:p>
            <a:pPr marL="742950" lvl="1" indent="-285750"/>
            <a:r>
              <a:rPr lang="en-US" sz="3200" b="0" i="0" dirty="0">
                <a:solidFill>
                  <a:srgbClr val="333333"/>
                </a:solidFill>
                <a:effectLst/>
                <a:latin typeface="arial" panose="020B0604020202020204" pitchFamily="34" charset="0"/>
              </a:rPr>
              <a:t>the claim must </a:t>
            </a:r>
            <a:r>
              <a:rPr lang="en-US" sz="3200" b="1" i="1" dirty="0">
                <a:solidFill>
                  <a:srgbClr val="333333"/>
                </a:solidFill>
                <a:effectLst/>
                <a:latin typeface="arial" panose="020B0604020202020204" pitchFamily="34" charset="0"/>
              </a:rPr>
              <a:t>not</a:t>
            </a:r>
            <a:r>
              <a:rPr lang="en-US" sz="3200" b="0" i="0" dirty="0">
                <a:solidFill>
                  <a:srgbClr val="333333"/>
                </a:solidFill>
                <a:effectLst/>
                <a:latin typeface="arial" panose="020B0604020202020204" pitchFamily="34" charset="0"/>
              </a:rPr>
              <a:t> be excluded from Veterans Benefits Management System (VBMS) processing. </a:t>
            </a:r>
            <a:endParaRPr lang="en-US" sz="3200" b="0" i="0" dirty="0">
              <a:solidFill>
                <a:srgbClr val="333333"/>
              </a:solidFill>
              <a:effectLst/>
              <a:latin typeface="Helvetica Neue"/>
            </a:endParaRPr>
          </a:p>
          <a:p>
            <a:endParaRPr lang="en-US" dirty="0"/>
          </a:p>
        </p:txBody>
      </p:sp>
    </p:spTree>
    <p:extLst>
      <p:ext uri="{BB962C8B-B14F-4D97-AF65-F5344CB8AC3E}">
        <p14:creationId xmlns:p14="http://schemas.microsoft.com/office/powerpoint/2010/main" val="3600766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1D0E-B30B-2AF4-2F6F-FD62EA8DD06A}"/>
              </a:ext>
            </a:extLst>
          </p:cNvPr>
          <p:cNvSpPr>
            <a:spLocks noGrp="1"/>
          </p:cNvSpPr>
          <p:nvPr>
            <p:ph type="title"/>
          </p:nvPr>
        </p:nvSpPr>
        <p:spPr>
          <a:xfrm>
            <a:off x="222738" y="130664"/>
            <a:ext cx="10515600" cy="1325563"/>
          </a:xfrm>
        </p:spPr>
        <p:txBody>
          <a:bodyPr/>
          <a:lstStyle/>
          <a:p>
            <a:r>
              <a:rPr lang="en-US" dirty="0">
                <a:latin typeface="Aptos" panose="020B0004020202020204" pitchFamily="34" charset="0"/>
              </a:rPr>
              <a:t>Exclusions from the BDD Process</a:t>
            </a:r>
          </a:p>
        </p:txBody>
      </p:sp>
      <p:sp>
        <p:nvSpPr>
          <p:cNvPr id="3" name="Content Placeholder 2">
            <a:extLst>
              <a:ext uri="{FF2B5EF4-FFF2-40B4-BE49-F238E27FC236}">
                <a16:creationId xmlns:a16="http://schemas.microsoft.com/office/drawing/2014/main" id="{7B615A68-2BF3-02FB-63CD-9F4316B7A650}"/>
              </a:ext>
            </a:extLst>
          </p:cNvPr>
          <p:cNvSpPr>
            <a:spLocks noGrp="1"/>
          </p:cNvSpPr>
          <p:nvPr>
            <p:ph idx="1"/>
          </p:nvPr>
        </p:nvSpPr>
        <p:spPr>
          <a:xfrm>
            <a:off x="211015" y="1301262"/>
            <a:ext cx="11980985" cy="5556738"/>
          </a:xfrm>
        </p:spPr>
        <p:txBody>
          <a:bodyPr/>
          <a:lstStyle/>
          <a:p>
            <a:pPr marL="0" indent="0" algn="l">
              <a:buNone/>
            </a:pPr>
            <a:r>
              <a:rPr lang="en-US" b="0" i="0" dirty="0">
                <a:solidFill>
                  <a:srgbClr val="333333"/>
                </a:solidFill>
                <a:effectLst/>
                <a:latin typeface="arial" panose="020B0604020202020204" pitchFamily="34" charset="0"/>
              </a:rPr>
              <a:t>Claims of the types listed below are excluded from the BDD program, even if service members submit them 180 to 90 days prior to discharge.</a:t>
            </a:r>
            <a:endParaRPr lang="en-US" b="0" i="0" dirty="0">
              <a:solidFill>
                <a:srgbClr val="333333"/>
              </a:solidFill>
              <a:effectLst/>
              <a:latin typeface="Helvetica Neue"/>
            </a:endParaRPr>
          </a:p>
          <a:p>
            <a:pPr algn="l">
              <a:buFont typeface="Arial" panose="020B0604020202020204" pitchFamily="34" charset="0"/>
              <a:buChar char="•"/>
            </a:pPr>
            <a:r>
              <a:rPr lang="en-US" dirty="0">
                <a:solidFill>
                  <a:srgbClr val="333333"/>
                </a:solidFill>
                <a:latin typeface="arial" panose="020B0604020202020204" pitchFamily="34" charset="0"/>
              </a:rPr>
              <a:t>c</a:t>
            </a:r>
            <a:r>
              <a:rPr lang="en-US" b="0" i="0" dirty="0">
                <a:solidFill>
                  <a:srgbClr val="333333"/>
                </a:solidFill>
                <a:effectLst/>
                <a:latin typeface="arial" panose="020B0604020202020204" pitchFamily="34" charset="0"/>
              </a:rPr>
              <a:t>laims received from service members with less than 90 days remaining on active duty</a:t>
            </a:r>
            <a:endParaRPr lang="en-US" b="0" i="0" dirty="0">
              <a:solidFill>
                <a:srgbClr val="333333"/>
              </a:solidFill>
              <a:effectLst/>
              <a:latin typeface="Helvetica Neue"/>
            </a:endParaRPr>
          </a:p>
          <a:p>
            <a:pPr algn="l">
              <a:buFont typeface="Arial" panose="020B0604020202020204" pitchFamily="34" charset="0"/>
              <a:buChar char="•"/>
            </a:pPr>
            <a:r>
              <a:rPr lang="en-US" b="0" i="0" dirty="0">
                <a:solidFill>
                  <a:srgbClr val="333333"/>
                </a:solidFill>
                <a:effectLst/>
                <a:latin typeface="arial" panose="020B0604020202020204" pitchFamily="34" charset="0"/>
              </a:rPr>
              <a:t>additional contentions that were added by the service member with less than 90 days remaining on active duty</a:t>
            </a:r>
            <a:endParaRPr lang="en-US" b="0" i="0" dirty="0">
              <a:solidFill>
                <a:srgbClr val="333333"/>
              </a:solidFill>
              <a:effectLst/>
              <a:latin typeface="Helvetica Neue"/>
            </a:endParaRPr>
          </a:p>
          <a:p>
            <a:pPr algn="l">
              <a:buFont typeface="Arial" panose="020B0604020202020204" pitchFamily="34" charset="0"/>
              <a:buChar char="•"/>
            </a:pPr>
            <a:r>
              <a:rPr lang="en-US" b="0" i="0" dirty="0">
                <a:solidFill>
                  <a:srgbClr val="333333"/>
                </a:solidFill>
                <a:effectLst/>
                <a:latin typeface="arial" panose="020B0604020202020204" pitchFamily="34" charset="0"/>
              </a:rPr>
              <a:t>claims where the service member did not provide a copy of STRs for the current period of service with less than 90 days remaining on active duty</a:t>
            </a:r>
            <a:endParaRPr lang="en-US" b="0" i="0" dirty="0">
              <a:solidFill>
                <a:srgbClr val="333333"/>
              </a:solidFill>
              <a:effectLst/>
              <a:latin typeface="Helvetica Neue"/>
            </a:endParaRPr>
          </a:p>
        </p:txBody>
      </p:sp>
    </p:spTree>
    <p:extLst>
      <p:ext uri="{BB962C8B-B14F-4D97-AF65-F5344CB8AC3E}">
        <p14:creationId xmlns:p14="http://schemas.microsoft.com/office/powerpoint/2010/main" val="1502254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6A84F-7459-D2AD-DBC7-4B1A15DF8A9D}"/>
              </a:ext>
            </a:extLst>
          </p:cNvPr>
          <p:cNvSpPr>
            <a:spLocks noGrp="1"/>
          </p:cNvSpPr>
          <p:nvPr>
            <p:ph type="title"/>
          </p:nvPr>
        </p:nvSpPr>
        <p:spPr>
          <a:xfrm>
            <a:off x="0" y="95493"/>
            <a:ext cx="10515600" cy="1325563"/>
          </a:xfrm>
        </p:spPr>
        <p:txBody>
          <a:bodyPr/>
          <a:lstStyle/>
          <a:p>
            <a:r>
              <a:rPr lang="en-US" dirty="0">
                <a:latin typeface="Aptos" panose="020B0004020202020204" pitchFamily="34" charset="0"/>
              </a:rPr>
              <a:t>Exclusions from the BDD Process (cont’d)</a:t>
            </a:r>
            <a:endParaRPr lang="en-US" dirty="0"/>
          </a:p>
        </p:txBody>
      </p:sp>
      <p:sp>
        <p:nvSpPr>
          <p:cNvPr id="3" name="Content Placeholder 2">
            <a:extLst>
              <a:ext uri="{FF2B5EF4-FFF2-40B4-BE49-F238E27FC236}">
                <a16:creationId xmlns:a16="http://schemas.microsoft.com/office/drawing/2014/main" id="{BAFFB050-CD63-BF68-B485-E39E1BBBAF79}"/>
              </a:ext>
            </a:extLst>
          </p:cNvPr>
          <p:cNvSpPr>
            <a:spLocks noGrp="1"/>
          </p:cNvSpPr>
          <p:nvPr>
            <p:ph idx="1"/>
          </p:nvPr>
        </p:nvSpPr>
        <p:spPr>
          <a:xfrm>
            <a:off x="0" y="1242646"/>
            <a:ext cx="12192000" cy="5615354"/>
          </a:xfrm>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333333"/>
                </a:solidFill>
                <a:effectLst/>
                <a:uLnTx/>
                <a:uFillTx/>
                <a:latin typeface="Arial Nova" panose="020B0504020202020204" pitchFamily="34" charset="0"/>
                <a:cs typeface="Arial"/>
              </a:rPr>
              <a:t>claims where the service member did not provide an SHA, Part A within 180 to 90 days prior to discharge, as specified in </a:t>
            </a:r>
            <a:r>
              <a:rPr kumimoji="0" lang="en-US" sz="3200" b="1" i="0" u="sng" strike="noStrike" kern="1200" cap="none" spc="0" normalizeH="0" baseline="0" noProof="0" dirty="0">
                <a:ln>
                  <a:noFill/>
                </a:ln>
                <a:solidFill>
                  <a:srgbClr val="0000FF"/>
                </a:solidFill>
                <a:effectLst/>
                <a:uLnTx/>
                <a:uFillTx/>
                <a:latin typeface="Arial Nova" panose="020B0504020202020204" pitchFamily="34" charset="0"/>
                <a:cs typeface="Arial"/>
                <a:hlinkClick r:id="rId2"/>
              </a:rPr>
              <a:t>M21-1, Part X, Subpart </a:t>
            </a:r>
            <a:r>
              <a:rPr kumimoji="0" lang="en-US" sz="3200" b="1" i="0" u="sng" strike="noStrike" kern="1200" cap="none" spc="0" normalizeH="0" baseline="0" noProof="0" dirty="0" err="1">
                <a:ln>
                  <a:noFill/>
                </a:ln>
                <a:solidFill>
                  <a:srgbClr val="0000FF"/>
                </a:solidFill>
                <a:effectLst/>
                <a:uLnTx/>
                <a:uFillTx/>
                <a:latin typeface="Arial Nova" panose="020B0504020202020204" pitchFamily="34" charset="0"/>
                <a:cs typeface="Arial"/>
                <a:hlinkClick r:id="rId2"/>
              </a:rPr>
              <a:t>i</a:t>
            </a:r>
            <a:r>
              <a:rPr kumimoji="0" lang="en-US" sz="3200" b="1" i="0" u="sng" strike="noStrike" kern="1200" cap="none" spc="0" normalizeH="0" baseline="0" noProof="0" dirty="0">
                <a:ln>
                  <a:noFill/>
                </a:ln>
                <a:solidFill>
                  <a:srgbClr val="0000FF"/>
                </a:solidFill>
                <a:effectLst/>
                <a:uLnTx/>
                <a:uFillTx/>
                <a:latin typeface="Arial Nova" panose="020B0504020202020204" pitchFamily="34" charset="0"/>
                <a:cs typeface="Arial"/>
                <a:hlinkClick r:id="rId2"/>
              </a:rPr>
              <a:t>, 6.B.1.a</a:t>
            </a:r>
            <a:endParaRPr kumimoji="0" lang="en-US" sz="3200" b="0" i="0" u="none" strike="noStrike" kern="1200" cap="none" spc="0" normalizeH="0" baseline="0" noProof="0" dirty="0">
              <a:ln>
                <a:noFill/>
              </a:ln>
              <a:solidFill>
                <a:srgbClr val="333333"/>
              </a:solidFill>
              <a:effectLst/>
              <a:uLnTx/>
              <a:uFillTx/>
              <a:latin typeface="Arial Nova" panose="020B0504020202020204" pitchFamily="34" charset="0"/>
              <a:cs typeface="Arial"/>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333333"/>
                </a:solidFill>
                <a:effectLst/>
                <a:uLnTx/>
                <a:uFillTx/>
                <a:latin typeface="Arial Nova" panose="020B0504020202020204" pitchFamily="34" charset="0"/>
                <a:cs typeface="Arial"/>
              </a:rPr>
              <a:t>claims from service members who are unable to report for examinations as provided in </a:t>
            </a:r>
            <a:r>
              <a:rPr kumimoji="0" lang="en-US" sz="3200" b="1" i="0" u="sng" strike="noStrike" kern="1200" cap="none" spc="0" normalizeH="0" baseline="0" noProof="0" dirty="0">
                <a:ln>
                  <a:noFill/>
                </a:ln>
                <a:solidFill>
                  <a:srgbClr val="0000FF"/>
                </a:solidFill>
                <a:effectLst/>
                <a:uLnTx/>
                <a:uFillTx/>
                <a:latin typeface="Arial Nova" panose="020B0504020202020204" pitchFamily="34" charset="0"/>
                <a:cs typeface="Arial"/>
                <a:hlinkClick r:id="rId2"/>
              </a:rPr>
              <a:t>M21-1, Part X, Subpart </a:t>
            </a:r>
            <a:r>
              <a:rPr kumimoji="0" lang="en-US" sz="3200" b="1" i="0" u="sng" strike="noStrike" kern="1200" cap="none" spc="0" normalizeH="0" baseline="0" noProof="0" dirty="0" err="1">
                <a:ln>
                  <a:noFill/>
                </a:ln>
                <a:solidFill>
                  <a:srgbClr val="0000FF"/>
                </a:solidFill>
                <a:effectLst/>
                <a:uLnTx/>
                <a:uFillTx/>
                <a:latin typeface="Arial Nova" panose="020B0504020202020204" pitchFamily="34" charset="0"/>
                <a:cs typeface="Arial"/>
                <a:hlinkClick r:id="rId2"/>
              </a:rPr>
              <a:t>i</a:t>
            </a:r>
            <a:r>
              <a:rPr kumimoji="0" lang="en-US" sz="3200" b="1" i="0" u="sng" strike="noStrike" kern="1200" cap="none" spc="0" normalizeH="0" baseline="0" noProof="0" dirty="0">
                <a:ln>
                  <a:noFill/>
                </a:ln>
                <a:solidFill>
                  <a:srgbClr val="0000FF"/>
                </a:solidFill>
                <a:effectLst/>
                <a:uLnTx/>
                <a:uFillTx/>
                <a:latin typeface="Arial Nova" panose="020B0504020202020204" pitchFamily="34" charset="0"/>
                <a:cs typeface="Arial"/>
                <a:hlinkClick r:id="rId2"/>
              </a:rPr>
              <a:t>, 6.B.1.a</a:t>
            </a:r>
            <a:r>
              <a:rPr kumimoji="0" lang="en-US" sz="3200" b="0" i="0" u="none" strike="noStrike" kern="1200" cap="none" spc="0" normalizeH="0" baseline="0" noProof="0" dirty="0">
                <a:ln>
                  <a:noFill/>
                </a:ln>
                <a:solidFill>
                  <a:srgbClr val="333333"/>
                </a:solidFill>
                <a:effectLst/>
                <a:uLnTx/>
                <a:uFillTx/>
                <a:latin typeface="Arial Nova" panose="020B0504020202020204" pitchFamily="34" charset="0"/>
                <a:cs typeface="Arial"/>
              </a:rPr>
              <a:t>, subject to the exceptions in that block</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333333"/>
                </a:solidFill>
                <a:effectLst/>
                <a:uLnTx/>
                <a:uFillTx/>
                <a:latin typeface="Arial Nova" panose="020B0504020202020204" pitchFamily="34" charset="0"/>
                <a:cs typeface="Arial"/>
              </a:rPr>
              <a:t>claims requiring case management for a service member who is</a:t>
            </a:r>
          </a:p>
          <a:p>
            <a:pPr marL="742950" marR="0" lvl="1" indent="-28575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3333"/>
                </a:solidFill>
                <a:effectLst/>
                <a:uLnTx/>
                <a:uFillTx/>
                <a:latin typeface="Arial Nova" panose="020B0504020202020204" pitchFamily="34" charset="0"/>
                <a:cs typeface="Arial"/>
              </a:rPr>
              <a:t>very seriously injured/ill (VSI)</a:t>
            </a:r>
          </a:p>
          <a:p>
            <a:pPr marL="742950" marR="0" lvl="1" indent="-28575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3333"/>
                </a:solidFill>
                <a:effectLst/>
                <a:uLnTx/>
                <a:uFillTx/>
                <a:latin typeface="Arial Nova" panose="020B0504020202020204" pitchFamily="34" charset="0"/>
                <a:cs typeface="Arial"/>
              </a:rPr>
              <a:t>seriously injured/ill (SI)</a:t>
            </a:r>
          </a:p>
          <a:p>
            <a:pPr marL="742950" marR="0" lvl="1" indent="-28575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3333"/>
                </a:solidFill>
                <a:effectLst/>
                <a:uLnTx/>
                <a:uFillTx/>
                <a:latin typeface="Arial Nova" panose="020B0504020202020204" pitchFamily="34" charset="0"/>
                <a:cs typeface="Arial"/>
              </a:rPr>
              <a:t>a “special category person” (SPC), who has suffered loss of a body part, or</a:t>
            </a:r>
          </a:p>
          <a:p>
            <a:pPr marL="742950" marR="0" lvl="1" indent="-28575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3333"/>
                </a:solidFill>
                <a:effectLst/>
                <a:uLnTx/>
                <a:uFillTx/>
                <a:latin typeface="Arial Nova" panose="020B0504020202020204" pitchFamily="34" charset="0"/>
                <a:cs typeface="Arial"/>
              </a:rPr>
              <a:t>claims where the service member is actively enrolled into the IDES program</a:t>
            </a:r>
          </a:p>
          <a:p>
            <a:endParaRPr lang="en-US" dirty="0"/>
          </a:p>
        </p:txBody>
      </p:sp>
    </p:spTree>
    <p:extLst>
      <p:ext uri="{BB962C8B-B14F-4D97-AF65-F5344CB8AC3E}">
        <p14:creationId xmlns:p14="http://schemas.microsoft.com/office/powerpoint/2010/main" val="31543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84842-E232-C3E6-8C32-020D55375D7F}"/>
              </a:ext>
            </a:extLst>
          </p:cNvPr>
          <p:cNvSpPr>
            <a:spLocks noGrp="1"/>
          </p:cNvSpPr>
          <p:nvPr>
            <p:ph type="title"/>
          </p:nvPr>
        </p:nvSpPr>
        <p:spPr>
          <a:xfrm>
            <a:off x="123092" y="107218"/>
            <a:ext cx="10515600" cy="1325563"/>
          </a:xfrm>
        </p:spPr>
        <p:txBody>
          <a:bodyPr/>
          <a:lstStyle/>
          <a:p>
            <a:r>
              <a:rPr lang="en-US" dirty="0">
                <a:latin typeface="Aptos" panose="020B0004020202020204" pitchFamily="34" charset="0"/>
              </a:rPr>
              <a:t>Exclusions from the BDD Process (cont’d)</a:t>
            </a:r>
            <a:endParaRPr lang="en-US" dirty="0"/>
          </a:p>
        </p:txBody>
      </p:sp>
      <p:sp>
        <p:nvSpPr>
          <p:cNvPr id="3" name="Content Placeholder 2">
            <a:extLst>
              <a:ext uri="{FF2B5EF4-FFF2-40B4-BE49-F238E27FC236}">
                <a16:creationId xmlns:a16="http://schemas.microsoft.com/office/drawing/2014/main" id="{35E8D3FE-6775-D52E-027D-C4167FDC5A7B}"/>
              </a:ext>
            </a:extLst>
          </p:cNvPr>
          <p:cNvSpPr>
            <a:spLocks noGrp="1"/>
          </p:cNvSpPr>
          <p:nvPr>
            <p:ph idx="1"/>
          </p:nvPr>
        </p:nvSpPr>
        <p:spPr>
          <a:xfrm>
            <a:off x="128954" y="1289539"/>
            <a:ext cx="12192000" cy="5814646"/>
          </a:xfrm>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a:rPr>
              <a:t>claims involving a terminally ill service member</a:t>
            </a:r>
            <a:endParaRPr kumimoji="0" lang="en-US" sz="3200" b="0" i="0" u="none" strike="noStrike" kern="1200" cap="none" spc="0" normalizeH="0" baseline="0" noProof="0" dirty="0">
              <a:ln>
                <a:noFill/>
              </a:ln>
              <a:solidFill>
                <a:srgbClr val="333333"/>
              </a:solidFill>
              <a:effectLst/>
              <a:uLnTx/>
              <a:uFillTx/>
              <a:latin typeface="Helvetica Neue"/>
              <a:ea typeface="+mn-ea"/>
              <a:cs typeface="Arial"/>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a:rPr>
              <a:t>claims involving a service member who is awaiting discharge, while hospitalized in a VA or military treatment facility (MTF), or</a:t>
            </a:r>
            <a:endParaRPr kumimoji="0" lang="en-US" sz="3200" b="0" i="0" u="none" strike="noStrike" kern="1200" cap="none" spc="0" normalizeH="0" baseline="0" noProof="0" dirty="0">
              <a:ln>
                <a:noFill/>
              </a:ln>
              <a:solidFill>
                <a:srgbClr val="333333"/>
              </a:solidFill>
              <a:effectLst/>
              <a:uLnTx/>
              <a:uFillTx/>
              <a:latin typeface="Helvetica Neue"/>
              <a:ea typeface="+mn-ea"/>
              <a:cs typeface="Arial"/>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a:rPr>
              <a:t>claims requiring a character-of-discharge (COD) determination.</a:t>
            </a:r>
            <a:endParaRPr kumimoji="0" lang="en-US" sz="3200" b="0" i="0" u="none" strike="noStrike" kern="1200" cap="none" spc="0" normalizeH="0" baseline="0" noProof="0" dirty="0">
              <a:ln>
                <a:noFill/>
              </a:ln>
              <a:solidFill>
                <a:srgbClr val="333333"/>
              </a:solidFill>
              <a:effectLst/>
              <a:uLnTx/>
              <a:uFillTx/>
              <a:latin typeface="Helvetica Neue"/>
              <a:ea typeface="+mn-ea"/>
              <a:cs typeface="Arial"/>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lang="en-US" b="0" i="0" dirty="0">
                <a:solidFill>
                  <a:srgbClr val="333333"/>
                </a:solidFill>
                <a:effectLst/>
                <a:latin typeface="arial" panose="020B0604020202020204" pitchFamily="34" charset="0"/>
              </a:rPr>
              <a:t> claims requiring a VA examination that must be completed in a foreign country are generally excluded.  </a:t>
            </a:r>
            <a:r>
              <a:rPr lang="en-US" sz="2800" b="0" i="1" dirty="0">
                <a:solidFill>
                  <a:srgbClr val="333333"/>
                </a:solidFill>
                <a:effectLst/>
                <a:latin typeface="arial" panose="020B0604020202020204" pitchFamily="34" charset="0"/>
              </a:rPr>
              <a:t>(However, BDD claims will not be excluded when the examination is requested by VA offices in Landstuhl, Germany or U.S. Army Garrison Humphreys, Korea (Camp Humphreys) as those examinations can be completed in multiple foreign countries.) </a:t>
            </a:r>
            <a:endParaRPr lang="en-US" sz="2800" i="1" dirty="0"/>
          </a:p>
        </p:txBody>
      </p:sp>
    </p:spTree>
    <p:extLst>
      <p:ext uri="{BB962C8B-B14F-4D97-AF65-F5344CB8AC3E}">
        <p14:creationId xmlns:p14="http://schemas.microsoft.com/office/powerpoint/2010/main" val="3913263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7981950" y="5624513"/>
            <a:ext cx="2057400"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18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3</a:t>
            </a:fld>
            <a:endParaRPr kumimoji="0" lang="en-US" altLang="en-US" sz="18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1524000" y="1039416"/>
            <a:ext cx="7886700" cy="99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2131219" y="2265761"/>
            <a:ext cx="7791450" cy="326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1594339" y="94416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endParaRPr kumimoji="0" lang="en-US" sz="3000" b="0" i="0" u="none" strike="noStrike" kern="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C99279AA-0B84-9796-4240-FE81ABF69423}"/>
              </a:ext>
            </a:extLst>
          </p:cNvPr>
          <p:cNvSpPr>
            <a:spLocks noGrp="1"/>
          </p:cNvSpPr>
          <p:nvPr>
            <p:ph type="title"/>
          </p:nvPr>
        </p:nvSpPr>
        <p:spPr>
          <a:xfrm>
            <a:off x="0" y="0"/>
            <a:ext cx="11182740" cy="1284683"/>
          </a:xfrm>
        </p:spPr>
        <p:txBody>
          <a:bodyP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Part 1- </a:t>
            </a: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a:rPr>
              <a:t>Overview of ACDUTRA and</a:t>
            </a:r>
            <a:b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a:rPr>
            </a:b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a:rPr>
              <a:t>Active Duty</a:t>
            </a:r>
            <a:endParaRPr kumimoji="0" lang="en-US" sz="36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a:endParaRPr>
          </a:p>
        </p:txBody>
      </p:sp>
      <p:graphicFrame>
        <p:nvGraphicFramePr>
          <p:cNvPr id="6151" name="Content Placeholder 4">
            <a:extLst>
              <a:ext uri="{FF2B5EF4-FFF2-40B4-BE49-F238E27FC236}">
                <a16:creationId xmlns:a16="http://schemas.microsoft.com/office/drawing/2014/main" id="{46CFDD3F-80D2-495D-A6C9-C3691F3062BF}"/>
              </a:ext>
            </a:extLst>
          </p:cNvPr>
          <p:cNvGraphicFramePr>
            <a:graphicFrameLocks noGrp="1"/>
          </p:cNvGraphicFramePr>
          <p:nvPr>
            <p:ph idx="1"/>
            <p:extLst>
              <p:ext uri="{D42A27DB-BD31-4B8C-83A1-F6EECF244321}">
                <p14:modId xmlns:p14="http://schemas.microsoft.com/office/powerpoint/2010/main" val="2158794320"/>
              </p:ext>
            </p:extLst>
          </p:nvPr>
        </p:nvGraphicFramePr>
        <p:xfrm>
          <a:off x="187569" y="1284683"/>
          <a:ext cx="11734800" cy="5573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85678199"/>
      </p:ext>
    </p:extLst>
  </p:cSld>
  <p:clrMapOvr>
    <a:overrideClrMapping bg1="lt1" tx1="dk1" bg2="lt2" tx2="dk2" accent1="accent1" accent2="accent2" accent3="accent3" accent4="accent4" accent5="accent5" accent6="accent6" hlink="hlink" folHlink="folHlink"/>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1E6B7E-EF12-99B3-B322-4E102E2DC88D}"/>
              </a:ext>
            </a:extLst>
          </p:cNvPr>
          <p:cNvSpPr>
            <a:spLocks noGrp="1"/>
          </p:cNvSpPr>
          <p:nvPr>
            <p:ph type="title"/>
          </p:nvPr>
        </p:nvSpPr>
        <p:spPr>
          <a:xfrm>
            <a:off x="527538" y="468922"/>
            <a:ext cx="3939687" cy="1588477"/>
          </a:xfrm>
        </p:spPr>
        <p:txBody>
          <a:bodyPr/>
          <a:lstStyle/>
          <a:p>
            <a:r>
              <a:rPr lang="en-US" sz="4000" dirty="0">
                <a:latin typeface="Aptos" panose="020B0004020202020204" pitchFamily="34" charset="0"/>
              </a:rPr>
              <a:t>VSO Interview</a:t>
            </a:r>
          </a:p>
        </p:txBody>
      </p:sp>
      <p:pic>
        <p:nvPicPr>
          <p:cNvPr id="7" name="Picture Placeholder 6">
            <a:extLst>
              <a:ext uri="{FF2B5EF4-FFF2-40B4-BE49-F238E27FC236}">
                <a16:creationId xmlns:a16="http://schemas.microsoft.com/office/drawing/2014/main" id="{4F2D3954-5DD4-654C-983D-A56B119522FC}"/>
              </a:ext>
            </a:extLst>
          </p:cNvPr>
          <p:cNvPicPr>
            <a:picLocks noGrp="1" noChangeAspect="1"/>
          </p:cNvPicPr>
          <p:nvPr>
            <p:ph type="pic" idx="1"/>
          </p:nvPr>
        </p:nvPicPr>
        <p:blipFill>
          <a:blip r:embed="rId3"/>
          <a:srcRect t="10520" b="10520"/>
          <a:stretch>
            <a:fillRect/>
          </a:stretch>
        </p:blipFill>
        <p:spPr>
          <a:xfrm>
            <a:off x="5511434" y="1526381"/>
            <a:ext cx="6172200" cy="4873625"/>
          </a:xfrm>
          <a:prstGeom prst="rect">
            <a:avLst/>
          </a:prstGeom>
        </p:spPr>
      </p:pic>
      <p:sp>
        <p:nvSpPr>
          <p:cNvPr id="6" name="Text Placeholder 5">
            <a:extLst>
              <a:ext uri="{FF2B5EF4-FFF2-40B4-BE49-F238E27FC236}">
                <a16:creationId xmlns:a16="http://schemas.microsoft.com/office/drawing/2014/main" id="{D2E801AF-E8A0-3007-6440-9B1E84939387}"/>
              </a:ext>
            </a:extLst>
          </p:cNvPr>
          <p:cNvSpPr>
            <a:spLocks noGrp="1"/>
          </p:cNvSpPr>
          <p:nvPr>
            <p:ph type="body" sz="half" idx="2"/>
          </p:nvPr>
        </p:nvSpPr>
        <p:spPr/>
        <p:txBody>
          <a:bodyPr/>
          <a:lstStyle/>
          <a:p>
            <a:r>
              <a:rPr lang="en-US" sz="2800" dirty="0">
                <a:latin typeface="Arial Nova" panose="020B0504020202020204" pitchFamily="34" charset="0"/>
              </a:rPr>
              <a:t>A day in the life of a VSO…..</a:t>
            </a:r>
          </a:p>
        </p:txBody>
      </p:sp>
      <p:sp>
        <p:nvSpPr>
          <p:cNvPr id="2" name="TextBox 1">
            <a:extLst>
              <a:ext uri="{FF2B5EF4-FFF2-40B4-BE49-F238E27FC236}">
                <a16:creationId xmlns:a16="http://schemas.microsoft.com/office/drawing/2014/main" id="{E71E24B5-B5EB-2250-CC1D-401CCDC9E55D}"/>
              </a:ext>
            </a:extLst>
          </p:cNvPr>
          <p:cNvSpPr txBox="1"/>
          <p:nvPr/>
        </p:nvSpPr>
        <p:spPr>
          <a:xfrm>
            <a:off x="257909" y="281354"/>
            <a:ext cx="8077200" cy="707886"/>
          </a:xfrm>
          <a:prstGeom prst="rect">
            <a:avLst/>
          </a:prstGeom>
          <a:noFill/>
        </p:spPr>
        <p:txBody>
          <a:bodyPr wrap="square" rtlCol="0">
            <a:spAutoFit/>
          </a:bodyPr>
          <a:lstStyle/>
          <a:p>
            <a:r>
              <a:rPr lang="en-US" sz="4000" dirty="0">
                <a:latin typeface="Aptos" panose="020B0004020202020204" pitchFamily="34" charset="0"/>
              </a:rPr>
              <a:t>What’s Next?</a:t>
            </a:r>
          </a:p>
        </p:txBody>
      </p:sp>
    </p:spTree>
    <p:extLst>
      <p:ext uri="{BB962C8B-B14F-4D97-AF65-F5344CB8AC3E}">
        <p14:creationId xmlns:p14="http://schemas.microsoft.com/office/powerpoint/2010/main" val="1629524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C6A68F-F731-EB61-CADF-C65482249DB3}"/>
              </a:ext>
            </a:extLst>
          </p:cNvPr>
          <p:cNvSpPr>
            <a:spLocks noGrp="1"/>
          </p:cNvSpPr>
          <p:nvPr>
            <p:ph type="title"/>
          </p:nvPr>
        </p:nvSpPr>
        <p:spPr>
          <a:xfrm>
            <a:off x="257175" y="184150"/>
            <a:ext cx="10515600" cy="1325563"/>
          </a:xfrm>
        </p:spPr>
        <p:txBody>
          <a:bodyPr/>
          <a:lstStyle/>
          <a:p>
            <a:r>
              <a:rPr lang="en-US" dirty="0">
                <a:latin typeface="Aptos" panose="020B0004020202020204" pitchFamily="34" charset="0"/>
              </a:rPr>
              <a:t>Next Steps</a:t>
            </a:r>
          </a:p>
        </p:txBody>
      </p:sp>
      <p:sp>
        <p:nvSpPr>
          <p:cNvPr id="6" name="Content Placeholder 5">
            <a:extLst>
              <a:ext uri="{FF2B5EF4-FFF2-40B4-BE49-F238E27FC236}">
                <a16:creationId xmlns:a16="http://schemas.microsoft.com/office/drawing/2014/main" id="{6E086469-B2A0-BFC1-0BED-B330DB25CE60}"/>
              </a:ext>
            </a:extLst>
          </p:cNvPr>
          <p:cNvSpPr>
            <a:spLocks noGrp="1"/>
          </p:cNvSpPr>
          <p:nvPr>
            <p:ph idx="1"/>
          </p:nvPr>
        </p:nvSpPr>
        <p:spPr>
          <a:xfrm>
            <a:off x="257175" y="1285875"/>
            <a:ext cx="11096625" cy="4891088"/>
          </a:xfrm>
        </p:spPr>
        <p: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Clients will come to see you for advice on variety of topics.</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For you to assist them, you will first need to determine their duty status.  For BDD claims, they need to be on </a:t>
            </a:r>
            <a:r>
              <a:rPr kumimoji="0" lang="en-US" sz="2800" b="1" i="0"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active duty under Title 10.</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en-US" sz="2800" dirty="0">
                <a:solidFill>
                  <a:srgbClr val="000000"/>
                </a:solidFill>
                <a:latin typeface="Arial Nova" panose="020B0504020202020204" pitchFamily="34" charset="0"/>
                <a:cs typeface="Arial"/>
              </a:rPr>
              <a:t>With that information, you can then take the next steps</a:t>
            </a:r>
            <a:r>
              <a:rPr kumimoji="0" 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 based on what they are requesting. </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en-US" sz="2800" dirty="0">
                <a:solidFill>
                  <a:srgbClr val="000000"/>
                </a:solidFill>
                <a:latin typeface="Arial Nova" panose="020B0504020202020204" pitchFamily="34" charset="0"/>
                <a:cs typeface="Arial"/>
              </a:rPr>
              <a:t>The most common inquiry is this:  </a:t>
            </a:r>
            <a:r>
              <a:rPr lang="en-US" sz="2800" dirty="0">
                <a:latin typeface="Arial Nova" panose="020B0504020202020204" pitchFamily="34" charset="0"/>
              </a:rPr>
              <a:t>Are their</a:t>
            </a:r>
            <a:r>
              <a:rPr lang="en-US" sz="2800" dirty="0">
                <a:solidFill>
                  <a:srgbClr val="000000"/>
                </a:solidFill>
                <a:latin typeface="Arial Nova" panose="020B0504020202020204" pitchFamily="34" charset="0"/>
                <a:cs typeface="Arial"/>
              </a:rPr>
              <a:t> injuries considered disabling by the VA and are they entitled to disability compensation?  </a:t>
            </a:r>
            <a:endParaRPr kumimoji="0" 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endParaRPr>
          </a:p>
          <a:p>
            <a:endParaRPr lang="en-US" dirty="0"/>
          </a:p>
        </p:txBody>
      </p:sp>
    </p:spTree>
    <p:extLst>
      <p:ext uri="{BB962C8B-B14F-4D97-AF65-F5344CB8AC3E}">
        <p14:creationId xmlns:p14="http://schemas.microsoft.com/office/powerpoint/2010/main" val="132135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B34FD4-2550-521D-C9BE-8D692D5388FF}"/>
              </a:ext>
            </a:extLst>
          </p:cNvPr>
          <p:cNvSpPr>
            <a:spLocks noGrp="1"/>
          </p:cNvSpPr>
          <p:nvPr>
            <p:ph type="title"/>
          </p:nvPr>
        </p:nvSpPr>
        <p:spPr>
          <a:xfrm>
            <a:off x="142875" y="142876"/>
            <a:ext cx="10925175" cy="1462088"/>
          </a:xfrm>
        </p:spPr>
        <p:txBody>
          <a:bodyPr/>
          <a:lstStyle/>
          <a:p>
            <a:r>
              <a:rPr kumimoji="0" lang="en-US" sz="4000" b="0" i="0" u="none" strike="noStrike" kern="1200" cap="none" spc="0" normalizeH="0" baseline="0" noProof="0" dirty="0">
                <a:ln>
                  <a:noFill/>
                </a:ln>
                <a:solidFill>
                  <a:srgbClr val="000000"/>
                </a:solidFill>
                <a:effectLst/>
                <a:uLnTx/>
                <a:uFillTx/>
                <a:latin typeface="Aptos" panose="020B0004020202020204" pitchFamily="34" charset="0"/>
                <a:cs typeface="Arial"/>
              </a:rPr>
              <a:t>Next Steps</a:t>
            </a:r>
            <a:endParaRPr lang="en-US" dirty="0">
              <a:latin typeface="Aptos" panose="020B0004020202020204" pitchFamily="34" charset="0"/>
            </a:endParaRPr>
          </a:p>
        </p:txBody>
      </p:sp>
      <p:sp>
        <p:nvSpPr>
          <p:cNvPr id="6" name="Content Placeholder 5">
            <a:extLst>
              <a:ext uri="{FF2B5EF4-FFF2-40B4-BE49-F238E27FC236}">
                <a16:creationId xmlns:a16="http://schemas.microsoft.com/office/drawing/2014/main" id="{9554CCC8-D699-F0CC-197E-647C6D9DE4CF}"/>
              </a:ext>
            </a:extLst>
          </p:cNvPr>
          <p:cNvSpPr>
            <a:spLocks noGrp="1"/>
          </p:cNvSpPr>
          <p:nvPr>
            <p:ph idx="1"/>
          </p:nvPr>
        </p:nvSpPr>
        <p:spPr>
          <a:xfrm>
            <a:off x="142875" y="1304925"/>
            <a:ext cx="11210925" cy="4872038"/>
          </a:xfrm>
        </p:spPr>
        <p:txBody>
          <a:bodyPr/>
          <a:lstStyle/>
          <a:p>
            <a:pPr marL="0" indent="0">
              <a:buNone/>
            </a:pPr>
            <a:r>
              <a:rPr lang="en-US" sz="2800" dirty="0">
                <a:latin typeface="Arial Nova" panose="020B0504020202020204" pitchFamily="34" charset="0"/>
              </a:rPr>
              <a:t>Fill out an application for compensation benefits – VA Form 21-526EZ.</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hlinkClick r:id="rId3"/>
              </a:rPr>
              <a:t>VA Form 21-526EZ</a:t>
            </a:r>
            <a:endParaRPr lang="en-US" dirty="0"/>
          </a:p>
        </p:txBody>
      </p:sp>
      <p:pic>
        <p:nvPicPr>
          <p:cNvPr id="8" name="Picture 7">
            <a:extLst>
              <a:ext uri="{FF2B5EF4-FFF2-40B4-BE49-F238E27FC236}">
                <a16:creationId xmlns:a16="http://schemas.microsoft.com/office/drawing/2014/main" id="{A642D761-A3C3-0AB9-9CAB-3F8B32D457A3}"/>
              </a:ext>
            </a:extLst>
          </p:cNvPr>
          <p:cNvPicPr>
            <a:picLocks noChangeAspect="1"/>
          </p:cNvPicPr>
          <p:nvPr/>
        </p:nvPicPr>
        <p:blipFill>
          <a:blip r:embed="rId4"/>
          <a:stretch>
            <a:fillRect/>
          </a:stretch>
        </p:blipFill>
        <p:spPr>
          <a:xfrm>
            <a:off x="3752850" y="1890712"/>
            <a:ext cx="6076950" cy="2438400"/>
          </a:xfrm>
          <a:prstGeom prst="rect">
            <a:avLst/>
          </a:prstGeom>
        </p:spPr>
      </p:pic>
    </p:spTree>
    <p:extLst>
      <p:ext uri="{BB962C8B-B14F-4D97-AF65-F5344CB8AC3E}">
        <p14:creationId xmlns:p14="http://schemas.microsoft.com/office/powerpoint/2010/main" val="1794353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9A3C43-0DF8-6B85-828B-BF4787FF949A}"/>
              </a:ext>
            </a:extLst>
          </p:cNvPr>
          <p:cNvSpPr>
            <a:spLocks noGrp="1"/>
          </p:cNvSpPr>
          <p:nvPr>
            <p:ph type="title"/>
          </p:nvPr>
        </p:nvSpPr>
        <p:spPr>
          <a:xfrm>
            <a:off x="123825" y="165100"/>
            <a:ext cx="10515600" cy="1325563"/>
          </a:xfrm>
        </p:spPr>
        <p:txBody>
          <a:bodyPr/>
          <a:lstStyle/>
          <a:p>
            <a:r>
              <a:rPr kumimoji="0" 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Next Steps-What Else Do You Need?</a:t>
            </a:r>
            <a:endParaRPr lang="en-US" dirty="0"/>
          </a:p>
        </p:txBody>
      </p:sp>
      <p:sp>
        <p:nvSpPr>
          <p:cNvPr id="6" name="Content Placeholder 5">
            <a:extLst>
              <a:ext uri="{FF2B5EF4-FFF2-40B4-BE49-F238E27FC236}">
                <a16:creationId xmlns:a16="http://schemas.microsoft.com/office/drawing/2014/main" id="{AE8D199F-70F5-2270-2BB7-36E269094237}"/>
              </a:ext>
            </a:extLst>
          </p:cNvPr>
          <p:cNvSpPr>
            <a:spLocks noGrp="1"/>
          </p:cNvSpPr>
          <p:nvPr>
            <p:ph idx="1"/>
          </p:nvPr>
        </p:nvSpPr>
        <p:spPr>
          <a:xfrm>
            <a:off x="123825" y="1304925"/>
            <a:ext cx="11229975" cy="4872038"/>
          </a:xfrm>
        </p:spPr>
        <p:txBody>
          <a:bodyPr/>
          <a:lstStyle/>
          <a:p>
            <a:r>
              <a:rPr lang="en-US" sz="2800" dirty="0">
                <a:latin typeface="Arial Nova" panose="020B0504020202020204" pitchFamily="34" charset="0"/>
              </a:rPr>
              <a:t>VA has a duty to assist the claimant in requesting relevant records to help the support the claim.  However, the claimant can submit any records in their possession that they believe may help their claim.  </a:t>
            </a:r>
          </a:p>
          <a:p>
            <a:r>
              <a:rPr lang="en-US" sz="2800" dirty="0">
                <a:latin typeface="Arial Nova" panose="020B0504020202020204" pitchFamily="34" charset="0"/>
              </a:rPr>
              <a:t>Does the vet have any original copies of service treatment records or personnel records in their possession? If so, these should be submitted to VA. (Make a copy for the vet’s records)</a:t>
            </a:r>
          </a:p>
          <a:p>
            <a:r>
              <a:rPr lang="en-US" sz="2800" dirty="0">
                <a:latin typeface="Arial Nova" panose="020B0504020202020204" pitchFamily="34" charset="0"/>
              </a:rPr>
              <a:t>If they were treated privately, they will need to complete VA Form </a:t>
            </a:r>
            <a:r>
              <a:rPr lang="en-US" sz="2800" dirty="0">
                <a:latin typeface="Arial Nova" panose="020B0504020202020204" pitchFamily="34" charset="0"/>
                <a:hlinkClick r:id="rId3"/>
              </a:rPr>
              <a:t>VA </a:t>
            </a:r>
            <a:r>
              <a:rPr lang="en-US" sz="2800" u="sng" dirty="0">
                <a:solidFill>
                  <a:srgbClr val="0070C0"/>
                </a:solidFill>
                <a:effectLst/>
                <a:latin typeface="Arial Nova" panose="020B0504020202020204" pitchFamily="34" charset="0"/>
                <a:ea typeface="Calibri" panose="020F0502020204030204" pitchFamily="34" charset="0"/>
                <a:cs typeface="Times New Roman" panose="02020603050405020304" pitchFamily="18" charset="0"/>
              </a:rPr>
              <a:t>21-4142/21-4142a</a:t>
            </a:r>
            <a:r>
              <a:rPr lang="en-US" sz="2800" dirty="0">
                <a:latin typeface="Arial Nova" panose="020B0504020202020204" pitchFamily="34" charset="0"/>
              </a:rPr>
              <a:t>, Authorization for Release of Information to the VA.</a:t>
            </a:r>
          </a:p>
          <a:p>
            <a:r>
              <a:rPr lang="en-US" sz="2800" dirty="0">
                <a:solidFill>
                  <a:srgbClr val="333333"/>
                </a:solidFill>
                <a:latin typeface="arial" panose="020B0604020202020204" pitchFamily="34" charset="0"/>
              </a:rPr>
              <a:t>A </a:t>
            </a:r>
            <a:r>
              <a:rPr lang="en-US" sz="2800" b="0" i="0" dirty="0">
                <a:solidFill>
                  <a:srgbClr val="333333"/>
                </a:solidFill>
                <a:effectLst/>
                <a:latin typeface="arial" panose="020B0604020202020204" pitchFamily="34" charset="0"/>
              </a:rPr>
              <a:t>completed Separation Health Assessment - Part A, Self Assessment (SHA, Part A)</a:t>
            </a:r>
            <a:r>
              <a:rPr lang="en-US" sz="2800" dirty="0">
                <a:latin typeface="Arial Nova" panose="020B0504020202020204" pitchFamily="34" charset="0"/>
              </a:rPr>
              <a:t>  </a:t>
            </a:r>
          </a:p>
        </p:txBody>
      </p:sp>
    </p:spTree>
    <p:extLst>
      <p:ext uri="{BB962C8B-B14F-4D97-AF65-F5344CB8AC3E}">
        <p14:creationId xmlns:p14="http://schemas.microsoft.com/office/powerpoint/2010/main" val="533961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9A3C43-0DF8-6B85-828B-BF4787FF949A}"/>
              </a:ext>
            </a:extLst>
          </p:cNvPr>
          <p:cNvSpPr>
            <a:spLocks noGrp="1"/>
          </p:cNvSpPr>
          <p:nvPr>
            <p:ph type="title"/>
          </p:nvPr>
        </p:nvSpPr>
        <p:spPr>
          <a:xfrm>
            <a:off x="123825" y="165100"/>
            <a:ext cx="10515600" cy="1325563"/>
          </a:xfrm>
        </p:spPr>
        <p:txBody>
          <a:bodyPr/>
          <a:lstStyle/>
          <a:p>
            <a:r>
              <a:rPr kumimoji="0" 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Next Steps-What Else Do You Need? </a:t>
            </a:r>
            <a:br>
              <a:rPr kumimoji="0" 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br>
            <a:r>
              <a:rPr kumimoji="0" 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(cont’d)</a:t>
            </a:r>
            <a:endParaRPr lang="en-US" dirty="0"/>
          </a:p>
        </p:txBody>
      </p:sp>
      <p:sp>
        <p:nvSpPr>
          <p:cNvPr id="6" name="Content Placeholder 5">
            <a:extLst>
              <a:ext uri="{FF2B5EF4-FFF2-40B4-BE49-F238E27FC236}">
                <a16:creationId xmlns:a16="http://schemas.microsoft.com/office/drawing/2014/main" id="{AE8D199F-70F5-2270-2BB7-36E269094237}"/>
              </a:ext>
            </a:extLst>
          </p:cNvPr>
          <p:cNvSpPr>
            <a:spLocks noGrp="1"/>
          </p:cNvSpPr>
          <p:nvPr>
            <p:ph idx="1"/>
          </p:nvPr>
        </p:nvSpPr>
        <p:spPr>
          <a:xfrm>
            <a:off x="123825" y="1304925"/>
            <a:ext cx="11229975" cy="4872038"/>
          </a:xfrm>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If their injuries were caused by an accidental injury, they may want to complete </a:t>
            </a:r>
            <a:r>
              <a:rPr kumimoji="0" 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hlinkClick r:id="rId3"/>
              </a:rPr>
              <a:t>VA Form 21-10210</a:t>
            </a:r>
            <a:r>
              <a:rPr kumimoji="0" 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 - Lay/Witness Statement</a:t>
            </a:r>
          </a:p>
          <a:p>
            <a:r>
              <a:rPr lang="en-US" sz="2800" dirty="0">
                <a:latin typeface="Arial Nova" panose="020B0504020202020204" pitchFamily="34" charset="0"/>
              </a:rPr>
              <a:t>VA is responsible for locating military records, but there are sometimes that records for National Guard and Reserve servicemembers may need to provide any pertinent information that the VA needs to be able to obtain such records, (complete units of assignment, locations of treatment, etc.)</a:t>
            </a:r>
          </a:p>
          <a:p>
            <a:r>
              <a:rPr lang="en-US" sz="2800" dirty="0">
                <a:latin typeface="Arial Nova" panose="020B0504020202020204" pitchFamily="34" charset="0"/>
              </a:rPr>
              <a:t>VA will schedule examinations for claimed conditions if medical evidence is not sufficient to make a decision.  </a:t>
            </a:r>
          </a:p>
          <a:p>
            <a:endParaRPr lang="en-US" sz="2800" dirty="0">
              <a:latin typeface="Arial Nova" panose="020B0504020202020204" pitchFamily="34" charset="0"/>
            </a:endParaRPr>
          </a:p>
        </p:txBody>
      </p:sp>
    </p:spTree>
    <p:extLst>
      <p:ext uri="{BB962C8B-B14F-4D97-AF65-F5344CB8AC3E}">
        <p14:creationId xmlns:p14="http://schemas.microsoft.com/office/powerpoint/2010/main" val="3724476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6ABE3-ADBA-DBE5-262C-85EAB757A373}"/>
              </a:ext>
            </a:extLst>
          </p:cNvPr>
          <p:cNvSpPr>
            <a:spLocks noGrp="1"/>
          </p:cNvSpPr>
          <p:nvPr>
            <p:ph type="title"/>
          </p:nvPr>
        </p:nvSpPr>
        <p:spPr>
          <a:xfrm>
            <a:off x="256309" y="163244"/>
            <a:ext cx="10515600" cy="1325563"/>
          </a:xfrm>
        </p:spPr>
        <p:txBody>
          <a:bodyPr/>
          <a:lstStyle/>
          <a:p>
            <a:r>
              <a:rPr lang="en-US" dirty="0">
                <a:latin typeface="Aptos" panose="020B0004020202020204" pitchFamily="34" charset="0"/>
              </a:rPr>
              <a:t>Line of Duty Determinations References</a:t>
            </a:r>
            <a:br>
              <a:rPr lang="en-US" dirty="0">
                <a:latin typeface="Aptos" panose="020B0004020202020204" pitchFamily="34" charset="0"/>
              </a:rPr>
            </a:br>
            <a:r>
              <a:rPr lang="en-US" dirty="0">
                <a:latin typeface="Aptos" panose="020B0004020202020204" pitchFamily="34" charset="0"/>
              </a:rPr>
              <a:t>(LOD)</a:t>
            </a:r>
          </a:p>
        </p:txBody>
      </p:sp>
      <p:sp>
        <p:nvSpPr>
          <p:cNvPr id="3" name="Content Placeholder 2">
            <a:extLst>
              <a:ext uri="{FF2B5EF4-FFF2-40B4-BE49-F238E27FC236}">
                <a16:creationId xmlns:a16="http://schemas.microsoft.com/office/drawing/2014/main" id="{106DC6E2-1031-836C-73C5-B8B17F2A4711}"/>
              </a:ext>
            </a:extLst>
          </p:cNvPr>
          <p:cNvSpPr>
            <a:spLocks noGrp="1"/>
          </p:cNvSpPr>
          <p:nvPr>
            <p:ph idx="1"/>
          </p:nvPr>
        </p:nvSpPr>
        <p:spPr/>
        <p:txBody>
          <a:bodyPr/>
          <a:lstStyle/>
          <a:p>
            <a:r>
              <a:rPr lang="en-US" sz="2800" dirty="0">
                <a:latin typeface="Arial Nova" panose="020B0504020202020204" pitchFamily="34" charset="0"/>
                <a:hlinkClick r:id="rId3"/>
              </a:rPr>
              <a:t>38 CFR 3.301 Line of duty and misconduct (va.gov)</a:t>
            </a:r>
            <a:endParaRPr lang="en-US" sz="2800" dirty="0">
              <a:latin typeface="Arial Nova" panose="020B0504020202020204" pitchFamily="34" charset="0"/>
            </a:endParaRPr>
          </a:p>
          <a:p>
            <a:endParaRPr lang="en-US" sz="2800" dirty="0">
              <a:latin typeface="Arial Nova" panose="020B0504020202020204" pitchFamily="34" charset="0"/>
              <a:hlinkClick r:id="" action="ppaction://noaction"/>
            </a:endParaRPr>
          </a:p>
          <a:p>
            <a:r>
              <a:rPr lang="en-US" sz="2800" dirty="0">
                <a:latin typeface="Arial Nova" panose="020B0504020202020204" pitchFamily="34" charset="0"/>
                <a:hlinkClick r:id="rId4"/>
              </a:rPr>
              <a:t>M21-1, Part X, Subpart iv, Chapter 1, Section C - Willful Misconduct and Line of Duty (LOD) (va.gov)</a:t>
            </a:r>
            <a:endParaRPr lang="en-US" sz="2800" dirty="0">
              <a:latin typeface="Arial Nova" panose="020B0504020202020204" pitchFamily="34" charset="0"/>
            </a:endParaRPr>
          </a:p>
          <a:p>
            <a:endParaRPr lang="en-US" sz="2800" dirty="0">
              <a:latin typeface="Arial Nova" panose="020B0504020202020204" pitchFamily="34" charset="0"/>
            </a:endParaRPr>
          </a:p>
          <a:p>
            <a:r>
              <a:rPr lang="en-US" sz="2800" dirty="0">
                <a:latin typeface="Arial Nova" panose="020B0504020202020204" pitchFamily="34" charset="0"/>
                <a:hlinkClick r:id="rId5"/>
              </a:rPr>
              <a:t>38 CFR 3.1(n) -- Definitions.</a:t>
            </a:r>
            <a:endParaRPr lang="en-US" sz="2800" dirty="0">
              <a:latin typeface="Arial Nova" panose="020B0504020202020204" pitchFamily="34" charset="0"/>
            </a:endParaRPr>
          </a:p>
        </p:txBody>
      </p:sp>
    </p:spTree>
    <p:extLst>
      <p:ext uri="{BB962C8B-B14F-4D97-AF65-F5344CB8AC3E}">
        <p14:creationId xmlns:p14="http://schemas.microsoft.com/office/powerpoint/2010/main" val="244277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28DBF-8CDA-1C04-49E5-14A2D4820A23}"/>
              </a:ext>
            </a:extLst>
          </p:cNvPr>
          <p:cNvSpPr>
            <a:spLocks noGrp="1"/>
          </p:cNvSpPr>
          <p:nvPr>
            <p:ph type="title"/>
          </p:nvPr>
        </p:nvSpPr>
        <p:spPr>
          <a:xfrm>
            <a:off x="142875" y="107950"/>
            <a:ext cx="10515600" cy="1325563"/>
          </a:xfrm>
        </p:spPr>
        <p:txBody>
          <a:bodyPr/>
          <a:lstStyle/>
          <a:p>
            <a:r>
              <a:rPr kumimoji="0" 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Line of Duty Determinations –Additional Information</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01E140D4-5729-2B97-1298-CB045B50CC1A}"/>
              </a:ext>
            </a:extLst>
          </p:cNvPr>
          <p:cNvSpPr>
            <a:spLocks noGrp="1"/>
          </p:cNvSpPr>
          <p:nvPr>
            <p:ph idx="1"/>
          </p:nvPr>
        </p:nvSpPr>
        <p:spPr>
          <a:xfrm>
            <a:off x="219075" y="1304924"/>
            <a:ext cx="11843971" cy="5553075"/>
          </a:xfrm>
        </p:spPr>
        <p:txBody>
          <a:bodyPr/>
          <a:lstStyle/>
          <a:p>
            <a:pPr>
              <a:defRPr/>
            </a:pPr>
            <a:r>
              <a:rPr lang="en-US" sz="2800" dirty="0">
                <a:latin typeface="Arial Nova" panose="020B0504020202020204" pitchFamily="34" charset="0"/>
              </a:rPr>
              <a:t>A Line of Duty Determination is Required When: A Soldier’s service is interrupted by death, or injury, illness, or disease for a period of more than 24 hours with lasting significance, permanent disability, or requires follow on care. Commands must initiate an LOD investigation within 5 calendar days of the incident. </a:t>
            </a:r>
          </a:p>
          <a:p>
            <a:pPr>
              <a:defRPr/>
            </a:pPr>
            <a:r>
              <a:rPr lang="en-US" sz="2800" dirty="0">
                <a:latin typeface="Arial Nova" panose="020B0504020202020204" pitchFamily="34" charset="0"/>
              </a:rPr>
              <a:t>LOD investigations determine </a:t>
            </a:r>
            <a:r>
              <a:rPr lang="en-US" sz="2800" b="1" dirty="0">
                <a:solidFill>
                  <a:srgbClr val="FF0000"/>
                </a:solidFill>
                <a:latin typeface="Arial Nova" panose="020B0504020202020204" pitchFamily="34" charset="0"/>
              </a:rPr>
              <a:t>duty status </a:t>
            </a:r>
            <a:r>
              <a:rPr lang="en-US" sz="2800" dirty="0">
                <a:latin typeface="Arial Nova" panose="020B0504020202020204" pitchFamily="34" charset="0"/>
              </a:rPr>
              <a:t>at the time of incident and whether misconduct was involved and, if so, to what degree. Additionally, LOD investigations may be required to determine an entry prior to service (EPTS) condition, and, if so, determine service aggravation.</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lang="en-US" sz="2800" dirty="0">
                <a:latin typeface="Arial Nova" panose="020B0504020202020204" pitchFamily="34" charset="0"/>
              </a:rPr>
              <a:t> </a:t>
            </a:r>
            <a:r>
              <a:rPr kumimoji="0" lang="en-US" sz="2400" b="0" i="1"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(Army Publication 600–8–4)</a:t>
            </a:r>
          </a:p>
          <a:p>
            <a:pPr marL="0" indent="0">
              <a:buNone/>
              <a:defRPr/>
            </a:pPr>
            <a:endParaRPr lang="en-US" sz="2800" dirty="0">
              <a:latin typeface="Arial Nova" panose="020B0504020202020204" pitchFamily="34" charset="0"/>
            </a:endParaRPr>
          </a:p>
        </p:txBody>
      </p:sp>
    </p:spTree>
    <p:extLst>
      <p:ext uri="{BB962C8B-B14F-4D97-AF65-F5344CB8AC3E}">
        <p14:creationId xmlns:p14="http://schemas.microsoft.com/office/powerpoint/2010/main" val="1755190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7B03C-7E9E-6E1B-DD49-E092F0AB4CDC}"/>
              </a:ext>
            </a:extLst>
          </p:cNvPr>
          <p:cNvSpPr>
            <a:spLocks noGrp="1"/>
          </p:cNvSpPr>
          <p:nvPr>
            <p:ph type="title"/>
          </p:nvPr>
        </p:nvSpPr>
        <p:spPr>
          <a:xfrm>
            <a:off x="287215" y="236171"/>
            <a:ext cx="10515600" cy="1325563"/>
          </a:xfrm>
        </p:spPr>
        <p:txBody>
          <a:bodyPr/>
          <a:lstStyle/>
          <a:p>
            <a:r>
              <a:rPr kumimoji="0" 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Line of Duty Determinations (Cont’d)</a:t>
            </a:r>
            <a:endParaRPr lang="en-US" dirty="0"/>
          </a:p>
        </p:txBody>
      </p:sp>
      <p:sp>
        <p:nvSpPr>
          <p:cNvPr id="3" name="Content Placeholder 2">
            <a:extLst>
              <a:ext uri="{FF2B5EF4-FFF2-40B4-BE49-F238E27FC236}">
                <a16:creationId xmlns:a16="http://schemas.microsoft.com/office/drawing/2014/main" id="{4DC98E2A-9BC9-591E-A03C-CE75AE3DFD93}"/>
              </a:ext>
            </a:extLst>
          </p:cNvPr>
          <p:cNvSpPr>
            <a:spLocks noGrp="1"/>
          </p:cNvSpPr>
          <p:nvPr>
            <p:ph idx="1"/>
          </p:nvPr>
        </p:nvSpPr>
        <p:spPr>
          <a:xfrm>
            <a:off x="164123" y="1312984"/>
            <a:ext cx="11910646" cy="5545015"/>
          </a:xfrm>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lang="en-US" sz="2800" b="0" i="0" dirty="0">
                <a:effectLst/>
                <a:latin typeface="Arial Nova" panose="020B0504020202020204" pitchFamily="34" charset="0"/>
              </a:rPr>
              <a:t>A service department finding that injury, disease, or death was </a:t>
            </a:r>
            <a:r>
              <a:rPr lang="en-US" sz="2800" b="0" i="1" dirty="0">
                <a:effectLst/>
                <a:latin typeface="Arial Nova" panose="020B0504020202020204" pitchFamily="34" charset="0"/>
              </a:rPr>
              <a:t>not</a:t>
            </a:r>
            <a:r>
              <a:rPr lang="en-US" sz="2800" b="0" i="0" dirty="0">
                <a:effectLst/>
                <a:latin typeface="Arial Nova" panose="020B0504020202020204" pitchFamily="34" charset="0"/>
              </a:rPr>
              <a:t> due to misconduct will be binding on the Department of Veterans Affairs (VA) unless it is patently inconsistent with the facts and the requirements of laws administered by VA.</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lang="en-US" sz="2800" b="0" i="0" dirty="0">
                <a:effectLst/>
                <a:latin typeface="arial" panose="020B0604020202020204" pitchFamily="34" charset="0"/>
              </a:rPr>
              <a:t>In general, accept service department findings of no misconduct as conclusive unless there is a preponderance of evidence to the contrary</a:t>
            </a:r>
            <a:endParaRPr lang="en-US" sz="2800" b="0" i="0" dirty="0">
              <a:effectLst/>
              <a:latin typeface="Arial Nova" panose="020B0504020202020204" pitchFamily="34" charset="0"/>
            </a:endParaRPr>
          </a:p>
          <a:p>
            <a:pPr>
              <a:defRPr/>
            </a:pPr>
            <a:r>
              <a:rPr kumimoji="0" lang="en-US" altLang="en-US" sz="2800" b="0" i="0" u="none" strike="noStrike" kern="1200" cap="none" spc="0" normalizeH="0" baseline="0" noProof="0" dirty="0">
                <a:ln>
                  <a:noFill/>
                </a:ln>
                <a:effectLst/>
                <a:uLnTx/>
                <a:uFillTx/>
                <a:latin typeface="Arial Nova" panose="020B0504020202020204" pitchFamily="34" charset="0"/>
                <a:ea typeface="+mn-ea"/>
                <a:cs typeface="Arial"/>
              </a:rPr>
              <a:t>If a LOD determination is required, VA is to consider all evidence of record to determine whether injury/disease/death was incurred/aggravated in line of duty.</a:t>
            </a:r>
          </a:p>
          <a:p>
            <a:endParaRPr lang="en-US" dirty="0"/>
          </a:p>
        </p:txBody>
      </p:sp>
    </p:spTree>
    <p:extLst>
      <p:ext uri="{BB962C8B-B14F-4D97-AF65-F5344CB8AC3E}">
        <p14:creationId xmlns:p14="http://schemas.microsoft.com/office/powerpoint/2010/main" val="3945161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EAB8A3-3395-553A-FC39-F1929C9209EF}"/>
              </a:ext>
            </a:extLst>
          </p:cNvPr>
          <p:cNvSpPr>
            <a:spLocks noGrp="1"/>
          </p:cNvSpPr>
          <p:nvPr>
            <p:ph type="title"/>
          </p:nvPr>
        </p:nvSpPr>
        <p:spPr>
          <a:xfrm>
            <a:off x="142875" y="18255"/>
            <a:ext cx="10515600" cy="1325563"/>
          </a:xfrm>
        </p:spPr>
        <p:txBody>
          <a:bodyPr/>
          <a:lstStyle/>
          <a:p>
            <a:r>
              <a:rPr kumimoji="0" 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Line of Duty Determinations –Additional Information</a:t>
            </a:r>
            <a:endParaRPr lang="en-US" dirty="0"/>
          </a:p>
        </p:txBody>
      </p:sp>
      <p:sp>
        <p:nvSpPr>
          <p:cNvPr id="6" name="Content Placeholder 5">
            <a:extLst>
              <a:ext uri="{FF2B5EF4-FFF2-40B4-BE49-F238E27FC236}">
                <a16:creationId xmlns:a16="http://schemas.microsoft.com/office/drawing/2014/main" id="{1598F775-A9B9-C624-6312-C624AFAF22E5}"/>
              </a:ext>
            </a:extLst>
          </p:cNvPr>
          <p:cNvSpPr>
            <a:spLocks noGrp="1"/>
          </p:cNvSpPr>
          <p:nvPr>
            <p:ph idx="1"/>
          </p:nvPr>
        </p:nvSpPr>
        <p:spPr>
          <a:xfrm>
            <a:off x="1" y="1276350"/>
            <a:ext cx="12192000" cy="5581650"/>
          </a:xfrm>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Line of Duty determinations (</a:t>
            </a:r>
            <a:r>
              <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DD Form 261)</a:t>
            </a:r>
            <a:r>
              <a:rPr kumimoji="0" 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 will in most cases be located when the VA requests service treatment records and personnel records.</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If the veteran has a copy of the LOD for the claimed condition, it would be helpful for the vet to submit a copy to the VA.</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In summary, </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VA to prepare formal LOD determination </a:t>
            </a:r>
            <a:r>
              <a:rPr kumimoji="0" lang="en-US" altLang="en-US" sz="2800" b="1" i="0"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IF</a:t>
            </a:r>
            <a:r>
              <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 service department</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Did not make a LOD </a:t>
            </a:r>
            <a:r>
              <a:rPr kumimoji="0" lang="en-US" altLang="en-US" sz="2800" b="1" i="0"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AND</a:t>
            </a:r>
            <a:r>
              <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 injury/death occurred under circumstances raising legitimate issue of willful misconduct</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Holds disability/death to </a:t>
            </a:r>
            <a:r>
              <a:rPr kumimoji="0" lang="en-US" altLang="en-US" sz="2800" b="1" i="0"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NOT</a:t>
            </a:r>
            <a:r>
              <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 be in LOD</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Holds disability/death</a:t>
            </a:r>
            <a:r>
              <a:rPr kumimoji="0" lang="en-US" altLang="en-US" sz="2800" b="1" i="0"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 IN</a:t>
            </a:r>
            <a:r>
              <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 LOD but findings may be properly questioned</a:t>
            </a:r>
          </a:p>
          <a:p>
            <a:endParaRPr lang="en-US" dirty="0"/>
          </a:p>
        </p:txBody>
      </p:sp>
    </p:spTree>
    <p:extLst>
      <p:ext uri="{BB962C8B-B14F-4D97-AF65-F5344CB8AC3E}">
        <p14:creationId xmlns:p14="http://schemas.microsoft.com/office/powerpoint/2010/main" val="829907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75AC-099E-0695-8B9B-6378484D08CF}"/>
              </a:ext>
            </a:extLst>
          </p:cNvPr>
          <p:cNvSpPr>
            <a:spLocks noGrp="1"/>
          </p:cNvSpPr>
          <p:nvPr>
            <p:ph type="title"/>
          </p:nvPr>
        </p:nvSpPr>
        <p:spPr>
          <a:xfrm>
            <a:off x="247650" y="127000"/>
            <a:ext cx="10515600" cy="1325563"/>
          </a:xfrm>
        </p:spPr>
        <p:txBody>
          <a:bodyPr>
            <a:normAutofit/>
          </a:bodyPr>
          <a:lstStyle/>
          <a:p>
            <a:r>
              <a:rPr lang="en-US" dirty="0">
                <a:latin typeface="Aptos" panose="020B0004020202020204" pitchFamily="34" charset="0"/>
              </a:rPr>
              <a:t>Scenario #1</a:t>
            </a:r>
          </a:p>
        </p:txBody>
      </p:sp>
      <p:pic>
        <p:nvPicPr>
          <p:cNvPr id="7" name="Picture 6">
            <a:extLst>
              <a:ext uri="{FF2B5EF4-FFF2-40B4-BE49-F238E27FC236}">
                <a16:creationId xmlns:a16="http://schemas.microsoft.com/office/drawing/2014/main" id="{4FAE5739-BA41-FC07-7B03-1E2BC4865DD5}"/>
              </a:ext>
            </a:extLst>
          </p:cNvPr>
          <p:cNvPicPr>
            <a:picLocks noChangeAspect="1"/>
          </p:cNvPicPr>
          <p:nvPr/>
        </p:nvPicPr>
        <p:blipFill>
          <a:blip r:embed="rId3"/>
          <a:srcRect b="16023"/>
          <a:stretch/>
        </p:blipFill>
        <p:spPr>
          <a:xfrm>
            <a:off x="134816" y="1497379"/>
            <a:ext cx="5181600" cy="4351338"/>
          </a:xfrm>
          <a:prstGeom prst="rect">
            <a:avLst/>
          </a:prstGeom>
          <a:noFill/>
        </p:spPr>
      </p:pic>
      <p:sp>
        <p:nvSpPr>
          <p:cNvPr id="6" name="Content Placeholder 5">
            <a:extLst>
              <a:ext uri="{FF2B5EF4-FFF2-40B4-BE49-F238E27FC236}">
                <a16:creationId xmlns:a16="http://schemas.microsoft.com/office/drawing/2014/main" id="{384242BA-23E1-CAFA-4FA3-2635E98183AA}"/>
              </a:ext>
            </a:extLst>
          </p:cNvPr>
          <p:cNvSpPr>
            <a:spLocks noGrp="1"/>
          </p:cNvSpPr>
          <p:nvPr>
            <p:ph sz="half" idx="2"/>
          </p:nvPr>
        </p:nvSpPr>
        <p:spPr>
          <a:xfrm>
            <a:off x="6049108" y="1383323"/>
            <a:ext cx="5304692" cy="4793640"/>
          </a:xfrm>
        </p:spPr>
        <p:txBody>
          <a:bodyPr>
            <a:normAutofit fontScale="70000" lnSpcReduction="20000"/>
          </a:bodyPr>
          <a:lstStyle/>
          <a:p>
            <a:pPr marL="0" marR="0" indent="0">
              <a:spcBef>
                <a:spcPts val="0"/>
              </a:spcBef>
              <a:spcAft>
                <a:spcPts val="800"/>
              </a:spcAft>
              <a:buNone/>
            </a:pPr>
            <a:r>
              <a:rPr lang="en-US" sz="3400" kern="100" dirty="0">
                <a:effectLst/>
                <a:latin typeface="Arial Nova" panose="020B0504020202020204" pitchFamily="34" charset="0"/>
              </a:rPr>
              <a:t>Jane M. served in the Marine Corps Reserve from March 3, 1992 through March 30, 2022.  She was deployed to Afghanistan under Title 10 orders and served from January 27, 20</a:t>
            </a:r>
            <a:r>
              <a:rPr lang="en-US" sz="3400" kern="100" dirty="0">
                <a:latin typeface="Arial Nova" panose="020B0504020202020204" pitchFamily="34" charset="0"/>
              </a:rPr>
              <a:t>18 </a:t>
            </a:r>
            <a:r>
              <a:rPr lang="en-US" sz="3400" kern="100" dirty="0">
                <a:effectLst/>
                <a:latin typeface="Arial Nova" panose="020B0504020202020204" pitchFamily="34" charset="0"/>
              </a:rPr>
              <a:t>through November 11, 2018.  She now suffers from PTSD due to her combat service during that deployment. She filed her claim for benefits July 11, 2018.</a:t>
            </a:r>
          </a:p>
          <a:p>
            <a:pPr marL="0" marR="0" indent="0">
              <a:spcBef>
                <a:spcPts val="0"/>
              </a:spcBef>
              <a:spcAft>
                <a:spcPts val="800"/>
              </a:spcAft>
              <a:buNone/>
            </a:pPr>
            <a:endParaRPr lang="en-US" sz="3400" kern="100" dirty="0">
              <a:effectLst/>
              <a:latin typeface="Arial Nova" panose="020B0504020202020204" pitchFamily="34" charset="0"/>
            </a:endParaRPr>
          </a:p>
          <a:p>
            <a:pPr marL="0" marR="0">
              <a:spcBef>
                <a:spcPts val="0"/>
              </a:spcBef>
              <a:spcAft>
                <a:spcPts val="800"/>
              </a:spcAft>
            </a:pPr>
            <a:r>
              <a:rPr lang="en-US" sz="3400" kern="100" dirty="0">
                <a:effectLst/>
                <a:latin typeface="Arial Nova" panose="020B0504020202020204" pitchFamily="34" charset="0"/>
              </a:rPr>
              <a:t>Is she </a:t>
            </a:r>
            <a:r>
              <a:rPr lang="en-US" sz="3400" kern="100" dirty="0">
                <a:latin typeface="Arial Nova" panose="020B0504020202020204" pitchFamily="34" charset="0"/>
              </a:rPr>
              <a:t>eligible to file under the BDD program</a:t>
            </a:r>
            <a:r>
              <a:rPr lang="en-US" sz="3400" kern="100" dirty="0">
                <a:effectLst/>
                <a:latin typeface="Arial Nova" panose="020B0504020202020204" pitchFamily="34" charset="0"/>
              </a:rPr>
              <a:t>?</a:t>
            </a:r>
          </a:p>
          <a:p>
            <a:pPr marL="0" marR="0">
              <a:spcBef>
                <a:spcPts val="0"/>
              </a:spcBef>
              <a:spcAft>
                <a:spcPts val="800"/>
              </a:spcAft>
            </a:pPr>
            <a:r>
              <a:rPr lang="en-US" sz="3400" kern="100" dirty="0">
                <a:effectLst/>
                <a:latin typeface="Arial Nova" panose="020B0504020202020204" pitchFamily="34" charset="0"/>
              </a:rPr>
              <a:t>Do her injuries/disabilities qualify her for any VA benefits? </a:t>
            </a:r>
          </a:p>
          <a:p>
            <a:endParaRPr lang="en-US" sz="2500" dirty="0"/>
          </a:p>
        </p:txBody>
      </p:sp>
    </p:spTree>
    <p:extLst>
      <p:ext uri="{BB962C8B-B14F-4D97-AF65-F5344CB8AC3E}">
        <p14:creationId xmlns:p14="http://schemas.microsoft.com/office/powerpoint/2010/main" val="1735495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93785" y="11588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8C6D8247-07B1-B705-9835-F6F0F116D6F2}"/>
              </a:ext>
            </a:extLst>
          </p:cNvPr>
          <p:cNvSpPr>
            <a:spLocks noGrp="1"/>
          </p:cNvSpPr>
          <p:nvPr>
            <p:ph type="title"/>
          </p:nvPr>
        </p:nvSpPr>
        <p:spPr/>
        <p:txBody>
          <a:bodyPr/>
          <a:lstStyle/>
          <a:p>
            <a:r>
              <a:rPr kumimoji="0" lang="en-US" altLang="en-US" sz="4000" b="0" i="0" u="none" strike="noStrike" kern="1200" cap="none" spc="0" normalizeH="0" baseline="0" noProof="0" dirty="0">
                <a:ln>
                  <a:noFill/>
                </a:ln>
                <a:solidFill>
                  <a:srgbClr val="000000"/>
                </a:solidFill>
                <a:effectLst/>
                <a:uLnTx/>
                <a:uFillTx/>
                <a:latin typeface="Aptos" panose="020B0004020202020204" pitchFamily="34" charset="0"/>
                <a:cs typeface="Arial"/>
              </a:rPr>
              <a:t>Acronyms/Abbreviations</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2E02ACE9-347F-1D61-852B-E5F44F93DA76}"/>
              </a:ext>
            </a:extLst>
          </p:cNvPr>
          <p:cNvSpPr>
            <a:spLocks noGrp="1"/>
          </p:cNvSpPr>
          <p:nvPr>
            <p:ph idx="1"/>
          </p:nvPr>
        </p:nvSpPr>
        <p:spPr/>
        <p:txBody>
          <a:bodyPr/>
          <a:lstStyle/>
          <a:p>
            <a:pPr>
              <a:defRPr/>
            </a:pPr>
            <a:r>
              <a:rPr lang="en-US" altLang="en-US" sz="2800" dirty="0">
                <a:solidFill>
                  <a:srgbClr val="000000"/>
                </a:solidFill>
                <a:latin typeface="Arial Nova" panose="020B0504020202020204" pitchFamily="34" charset="0"/>
              </a:rPr>
              <a:t>ACDUTRA/ADT - Active duty for training purposes</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cs typeface="Arial"/>
              </a:rPr>
              <a:t>INACDUTRA</a:t>
            </a:r>
            <a:r>
              <a:rPr lang="en-US" altLang="en-US" sz="2800" dirty="0">
                <a:solidFill>
                  <a:srgbClr val="000000"/>
                </a:solidFill>
                <a:latin typeface="Arial Nova" panose="020B0504020202020204" pitchFamily="34" charset="0"/>
                <a:cs typeface="Arial"/>
              </a:rPr>
              <a:t> or </a:t>
            </a:r>
            <a:r>
              <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cs typeface="Arial"/>
              </a:rPr>
              <a:t>IDT – Inactive duty for training</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lang="en-US" altLang="en-US" sz="2800" dirty="0">
                <a:solidFill>
                  <a:srgbClr val="000000"/>
                </a:solidFill>
                <a:latin typeface="Arial Nova" panose="020B0504020202020204" pitchFamily="34" charset="0"/>
                <a:cs typeface="Arial"/>
              </a:rPr>
              <a:t>IADT – Initial Active-Duty Training (think boot camp and AIT)</a:t>
            </a:r>
            <a:endPar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cs typeface="Arial"/>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cs typeface="Arial"/>
              </a:rPr>
              <a:t>ADS – Active-Duty support</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cs typeface="Arial"/>
              </a:rPr>
              <a:t>ADSW – Active Duty special work service</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cs typeface="Arial"/>
              </a:rPr>
              <a:t>AGR – Active Guard Reserve</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lang="en-US" altLang="en-US" sz="2800" dirty="0">
                <a:solidFill>
                  <a:srgbClr val="000000"/>
                </a:solidFill>
                <a:latin typeface="Arial Nova" panose="020B0504020202020204" pitchFamily="34" charset="0"/>
                <a:cs typeface="Arial"/>
              </a:rPr>
              <a:t>BDD-Benefits Delivery at Discharge</a:t>
            </a:r>
            <a:endPar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cs typeface="Arial"/>
            </a:endParaRPr>
          </a:p>
          <a:p>
            <a:pPr marL="0" indent="0">
              <a:buNone/>
            </a:pPr>
            <a:endParaRPr lang="en-US" dirty="0"/>
          </a:p>
        </p:txBody>
      </p:sp>
    </p:spTree>
    <p:extLst>
      <p:ext uri="{BB962C8B-B14F-4D97-AF65-F5344CB8AC3E}">
        <p14:creationId xmlns:p14="http://schemas.microsoft.com/office/powerpoint/2010/main" val="23776566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ADC5D8-4578-8499-A066-185FCBFA1D59}"/>
              </a:ext>
            </a:extLst>
          </p:cNvPr>
          <p:cNvSpPr>
            <a:spLocks noGrp="1"/>
          </p:cNvSpPr>
          <p:nvPr>
            <p:ph type="title"/>
          </p:nvPr>
        </p:nvSpPr>
        <p:spPr>
          <a:xfrm>
            <a:off x="209550" y="136525"/>
            <a:ext cx="10515600" cy="1325563"/>
          </a:xfrm>
        </p:spPr>
        <p:txBody>
          <a:bodyPr>
            <a:normAutofit/>
          </a:bodyPr>
          <a:lstStyle/>
          <a:p>
            <a:r>
              <a:rPr kumimoji="0" lang="en-US" b="0" i="0" u="none" strike="noStrike" kern="1200" cap="none" spc="0" normalizeH="0" baseline="0" noProof="0" dirty="0">
                <a:ln>
                  <a:noFill/>
                </a:ln>
                <a:effectLst/>
                <a:uLnTx/>
                <a:uFillTx/>
                <a:latin typeface="Aptos" panose="020B0004020202020204" pitchFamily="34" charset="0"/>
              </a:rPr>
              <a:t>Scenario #2</a:t>
            </a:r>
            <a:endParaRPr lang="en-US" dirty="0">
              <a:latin typeface="Aptos" panose="020B0004020202020204" pitchFamily="34" charset="0"/>
            </a:endParaRPr>
          </a:p>
        </p:txBody>
      </p:sp>
      <p:pic>
        <p:nvPicPr>
          <p:cNvPr id="8" name="Picture 7">
            <a:extLst>
              <a:ext uri="{FF2B5EF4-FFF2-40B4-BE49-F238E27FC236}">
                <a16:creationId xmlns:a16="http://schemas.microsoft.com/office/drawing/2014/main" id="{4FDDE583-DC50-A7AF-BED8-0A9928D8D862}"/>
              </a:ext>
            </a:extLst>
          </p:cNvPr>
          <p:cNvPicPr>
            <a:picLocks noChangeAspect="1"/>
          </p:cNvPicPr>
          <p:nvPr/>
        </p:nvPicPr>
        <p:blipFill>
          <a:blip r:embed="rId3"/>
          <a:srcRect t="15899" b="125"/>
          <a:stretch/>
        </p:blipFill>
        <p:spPr>
          <a:xfrm>
            <a:off x="838200" y="1253331"/>
            <a:ext cx="5181600" cy="4351338"/>
          </a:xfrm>
          <a:prstGeom prst="rect">
            <a:avLst/>
          </a:prstGeom>
          <a:noFill/>
        </p:spPr>
      </p:pic>
      <p:sp>
        <p:nvSpPr>
          <p:cNvPr id="6" name="Content Placeholder 5">
            <a:extLst>
              <a:ext uri="{FF2B5EF4-FFF2-40B4-BE49-F238E27FC236}">
                <a16:creationId xmlns:a16="http://schemas.microsoft.com/office/drawing/2014/main" id="{8C5F9408-CA69-92DA-815B-DF14C7CCF705}"/>
              </a:ext>
            </a:extLst>
          </p:cNvPr>
          <p:cNvSpPr>
            <a:spLocks noGrp="1"/>
          </p:cNvSpPr>
          <p:nvPr>
            <p:ph sz="half" idx="2"/>
          </p:nvPr>
        </p:nvSpPr>
        <p:spPr>
          <a:xfrm>
            <a:off x="6019800" y="1371600"/>
            <a:ext cx="5334000" cy="4805363"/>
          </a:xfrm>
        </p:spPr>
        <p:txBody>
          <a:bodyPr>
            <a:normAutofit fontScale="77500" lnSpcReduction="20000"/>
          </a:bodyPr>
          <a:lstStyle/>
          <a:p>
            <a:pPr marL="0" marR="0" indent="0">
              <a:spcBef>
                <a:spcPts val="0"/>
              </a:spcBef>
              <a:spcAft>
                <a:spcPts val="800"/>
              </a:spcAft>
              <a:buNone/>
            </a:pPr>
            <a:r>
              <a:rPr lang="en-US" sz="3000" kern="100" dirty="0">
                <a:effectLst/>
                <a:latin typeface="Arial Nova" panose="020B0504020202020204" pitchFamily="34" charset="0"/>
              </a:rPr>
              <a:t>Bob D served in the California Army National Guard from June 1, 2012 through May 31</a:t>
            </a:r>
            <a:r>
              <a:rPr lang="en-US" sz="3000" kern="100" baseline="30000" dirty="0">
                <a:effectLst/>
                <a:latin typeface="Arial Nova" panose="020B0504020202020204" pitchFamily="34" charset="0"/>
              </a:rPr>
              <a:t>st</a:t>
            </a:r>
            <a:r>
              <a:rPr lang="en-US" sz="3000" kern="100" dirty="0">
                <a:effectLst/>
                <a:latin typeface="Arial Nova" panose="020B0504020202020204" pitchFamily="34" charset="0"/>
              </a:rPr>
              <a:t>, 2018. He performed all required drills including his 2-week annual training periods.  He was called up by the governor of California to help with the wildfires.  He was paid by the state.  While he was fighting fires, he incurred 2</a:t>
            </a:r>
            <a:r>
              <a:rPr lang="en-US" sz="3000" kern="100" baseline="30000" dirty="0">
                <a:effectLst/>
                <a:latin typeface="Arial Nova" panose="020B0504020202020204" pitchFamily="34" charset="0"/>
              </a:rPr>
              <a:t>nd</a:t>
            </a:r>
            <a:r>
              <a:rPr lang="en-US" sz="3000" kern="100" dirty="0">
                <a:effectLst/>
                <a:latin typeface="Arial Nova" panose="020B0504020202020204" pitchFamily="34" charset="0"/>
              </a:rPr>
              <a:t> and 3</a:t>
            </a:r>
            <a:r>
              <a:rPr lang="en-US" sz="3000" kern="100" baseline="30000" dirty="0">
                <a:effectLst/>
                <a:latin typeface="Arial Nova" panose="020B0504020202020204" pitchFamily="34" charset="0"/>
              </a:rPr>
              <a:t>rd</a:t>
            </a:r>
            <a:r>
              <a:rPr lang="en-US" sz="3000" kern="100" dirty="0">
                <a:effectLst/>
                <a:latin typeface="Arial Nova" panose="020B0504020202020204" pitchFamily="34" charset="0"/>
              </a:rPr>
              <a:t> degree burns on his hands and arms and suffered smoke inhalation. All his other service training periods were unremarkable for any injuries or diseases.  </a:t>
            </a:r>
          </a:p>
          <a:p>
            <a:pPr marL="0" marR="0" lvl="0" indent="-228600" algn="l" defTabSz="914400" rtl="0" eaLnBrk="1" fontAlgn="base" latinLnBrk="0" hangingPunct="1">
              <a:lnSpc>
                <a:spcPct val="90000"/>
              </a:lnSpc>
              <a:spcBef>
                <a:spcPts val="0"/>
              </a:spcBef>
              <a:spcAft>
                <a:spcPts val="800"/>
              </a:spcAft>
              <a:buClrTx/>
              <a:buSzTx/>
              <a:buFont typeface="Arial" panose="020B0604020202020204" pitchFamily="34" charset="0"/>
              <a:buChar char="•"/>
              <a:tabLst/>
              <a:defRPr/>
            </a:pPr>
            <a:r>
              <a:rPr kumimoji="0" lang="en-US" sz="3100" b="0" i="0" u="none" strike="noStrike" kern="100" cap="none" spc="0" normalizeH="0" baseline="0" noProof="0" dirty="0">
                <a:ln>
                  <a:noFill/>
                </a:ln>
                <a:solidFill>
                  <a:srgbClr val="000000"/>
                </a:solidFill>
                <a:effectLst/>
                <a:uLnTx/>
                <a:uFillTx/>
                <a:latin typeface="Arial Nova" panose="020B0504020202020204" pitchFamily="34" charset="0"/>
                <a:ea typeface="+mn-ea"/>
                <a:cs typeface="Arial"/>
              </a:rPr>
              <a:t>Is he eligible to file under the BDD program?</a:t>
            </a:r>
          </a:p>
          <a:p>
            <a:pPr marL="0" marR="0">
              <a:spcBef>
                <a:spcPts val="0"/>
              </a:spcBef>
              <a:spcAft>
                <a:spcPts val="800"/>
              </a:spcAft>
            </a:pPr>
            <a:r>
              <a:rPr lang="en-US" sz="3000" kern="100" dirty="0">
                <a:effectLst/>
                <a:latin typeface="Arial Nova" panose="020B0504020202020204" pitchFamily="34" charset="0"/>
              </a:rPr>
              <a:t>Do his injuries qualify him for any VA benefits? </a:t>
            </a:r>
          </a:p>
          <a:p>
            <a:endParaRPr lang="en-US" sz="2000" dirty="0"/>
          </a:p>
        </p:txBody>
      </p:sp>
    </p:spTree>
    <p:extLst>
      <p:ext uri="{BB962C8B-B14F-4D97-AF65-F5344CB8AC3E}">
        <p14:creationId xmlns:p14="http://schemas.microsoft.com/office/powerpoint/2010/main" val="2949379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72E0D3-F885-B714-504B-B1213199B6C5}"/>
              </a:ext>
            </a:extLst>
          </p:cNvPr>
          <p:cNvSpPr>
            <a:spLocks noGrp="1"/>
          </p:cNvSpPr>
          <p:nvPr>
            <p:ph type="title"/>
          </p:nvPr>
        </p:nvSpPr>
        <p:spPr>
          <a:xfrm>
            <a:off x="409415" y="170554"/>
            <a:ext cx="4544762" cy="1401183"/>
          </a:xfrm>
        </p:spPr>
        <p:txBody>
          <a:bodyPr anchor="t">
            <a:normAutofit/>
          </a:bodyPr>
          <a:lstStyle/>
          <a:p>
            <a:r>
              <a:rPr kumimoji="0" lang="en-US" b="0" i="0" u="none" strike="noStrike" kern="1200" cap="none" spc="0" normalizeH="0" baseline="0" noProof="0" dirty="0">
                <a:ln>
                  <a:noFill/>
                </a:ln>
                <a:effectLst/>
                <a:uLnTx/>
                <a:uFillTx/>
                <a:latin typeface="Aptos" panose="020B0004020202020204" pitchFamily="34" charset="0"/>
                <a:ea typeface="+mj-ea"/>
                <a:cs typeface="Arial"/>
              </a:rPr>
              <a:t>Scenario #3</a:t>
            </a:r>
            <a:endParaRPr lang="en-US" dirty="0"/>
          </a:p>
        </p:txBody>
      </p:sp>
      <p:cxnSp>
        <p:nvCxnSpPr>
          <p:cNvPr id="19" name="Straight Connector 18">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F73BA8E2-2C66-538E-9546-81D403458500}"/>
              </a:ext>
            </a:extLst>
          </p:cNvPr>
          <p:cNvSpPr>
            <a:spLocks noGrp="1"/>
          </p:cNvSpPr>
          <p:nvPr>
            <p:ph idx="1"/>
          </p:nvPr>
        </p:nvSpPr>
        <p:spPr>
          <a:xfrm>
            <a:off x="180975" y="1419229"/>
            <a:ext cx="5997087" cy="5274648"/>
          </a:xfrm>
        </p:spPr>
        <p:txBody>
          <a:bodyPr>
            <a:normAutofit fontScale="85000" lnSpcReduction="20000"/>
          </a:bodyPr>
          <a:lstStyle/>
          <a:p>
            <a:pPr marL="0" marR="0" indent="0">
              <a:spcBef>
                <a:spcPts val="0"/>
              </a:spcBef>
              <a:spcAft>
                <a:spcPts val="800"/>
              </a:spcAft>
              <a:buNone/>
            </a:pPr>
            <a:r>
              <a:rPr lang="en-US" sz="2800" kern="100" dirty="0">
                <a:effectLst/>
                <a:latin typeface="Arial Nova" panose="020B0504020202020204" pitchFamily="34" charset="0"/>
                <a:ea typeface="Calibri" panose="020F0502020204030204" pitchFamily="34" charset="0"/>
                <a:cs typeface="Times New Roman" panose="02020603050405020304" pitchFamily="18" charset="0"/>
              </a:rPr>
              <a:t>Pat E. Cake served in the Naval Reserve and was under orders as an Active Guard Reserve (AGR). During duty, he was loading a truck with supplies and fell from a ladder on the ship injuring his back, right shoulder, and left knee. He continues to experience pain and ended up having surgery to repair damage to his shoulder.  The surgery helped but he still has residual loss of motion in his shoulder and complains of lingering pain. He is set to discharge from the military December 5, 2024. Today’s date is March 16, 2024. </a:t>
            </a:r>
          </a:p>
          <a:p>
            <a:pPr marL="0" marR="0" indent="0">
              <a:spcBef>
                <a:spcPts val="0"/>
              </a:spcBef>
              <a:spcAft>
                <a:spcPts val="800"/>
              </a:spcAft>
              <a:buNone/>
            </a:pPr>
            <a:r>
              <a:rPr lang="en-US" sz="2800" kern="100" dirty="0">
                <a:effectLst/>
                <a:latin typeface="Arial Nova" panose="020B0504020202020204" pitchFamily="34" charset="0"/>
                <a:ea typeface="Calibri" panose="020F0502020204030204" pitchFamily="34" charset="0"/>
                <a:cs typeface="Times New Roman" panose="02020603050405020304" pitchFamily="18" charset="0"/>
              </a:rPr>
              <a:t> </a:t>
            </a:r>
          </a:p>
          <a:p>
            <a:pPr>
              <a:spcBef>
                <a:spcPts val="0"/>
              </a:spcBef>
              <a:spcAft>
                <a:spcPts val="800"/>
              </a:spcAft>
              <a:defRPr/>
            </a:pPr>
            <a:r>
              <a:rPr kumimoji="0" lang="en-US" sz="3000" b="0" i="0" u="none" strike="noStrike" kern="100" cap="none" spc="0" normalizeH="0" baseline="0" noProof="0" dirty="0">
                <a:ln>
                  <a:noFill/>
                </a:ln>
                <a:solidFill>
                  <a:srgbClr val="000000"/>
                </a:solidFill>
                <a:effectLst/>
                <a:uLnTx/>
                <a:uFillTx/>
                <a:latin typeface="Arial Nova" panose="020B0504020202020204" pitchFamily="34" charset="0"/>
                <a:ea typeface="+mn-ea"/>
                <a:cs typeface="Arial"/>
              </a:rPr>
              <a:t>Is he eligible to file under the BDD program?</a:t>
            </a:r>
          </a:p>
          <a:p>
            <a:pPr>
              <a:spcBef>
                <a:spcPts val="0"/>
              </a:spcBef>
              <a:spcAft>
                <a:spcPts val="800"/>
              </a:spcAft>
            </a:pPr>
            <a:r>
              <a:rPr lang="en-US" sz="3000" kern="100" dirty="0">
                <a:effectLst/>
                <a:latin typeface="Arial Nova" panose="020B0504020202020204" pitchFamily="34" charset="0"/>
                <a:ea typeface="Calibri" panose="020F0502020204030204" pitchFamily="34" charset="0"/>
                <a:cs typeface="Times New Roman" panose="02020603050405020304" pitchFamily="18" charset="0"/>
              </a:rPr>
              <a:t>Do his injuries/disabilities qualify him for any benefits?</a:t>
            </a:r>
          </a:p>
          <a:p>
            <a:endParaRPr lang="en-US" sz="1700" dirty="0"/>
          </a:p>
        </p:txBody>
      </p:sp>
      <p:pic>
        <p:nvPicPr>
          <p:cNvPr id="7" name="Picture 6">
            <a:extLst>
              <a:ext uri="{FF2B5EF4-FFF2-40B4-BE49-F238E27FC236}">
                <a16:creationId xmlns:a16="http://schemas.microsoft.com/office/drawing/2014/main" id="{96BFCA90-0F95-CCBB-F133-1CA05568B1C9}"/>
              </a:ext>
            </a:extLst>
          </p:cNvPr>
          <p:cNvPicPr>
            <a:picLocks noChangeAspect="1"/>
          </p:cNvPicPr>
          <p:nvPr/>
        </p:nvPicPr>
        <p:blipFill>
          <a:blip r:embed="rId3"/>
          <a:srcRect r="5740" b="-1"/>
          <a:stretch/>
        </p:blipFill>
        <p:spPr>
          <a:xfrm>
            <a:off x="6244377" y="771753"/>
            <a:ext cx="5010901" cy="5316095"/>
          </a:xfrm>
          <a:prstGeom prst="rect">
            <a:avLst/>
          </a:prstGeom>
        </p:spPr>
      </p:pic>
    </p:spTree>
    <p:extLst>
      <p:ext uri="{BB962C8B-B14F-4D97-AF65-F5344CB8AC3E}">
        <p14:creationId xmlns:p14="http://schemas.microsoft.com/office/powerpoint/2010/main" val="1675268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EE2285-7FAD-3FC1-C107-87759879F301}"/>
              </a:ext>
            </a:extLst>
          </p:cNvPr>
          <p:cNvSpPr>
            <a:spLocks noGrp="1"/>
          </p:cNvSpPr>
          <p:nvPr>
            <p:ph type="title"/>
          </p:nvPr>
        </p:nvSpPr>
        <p:spPr>
          <a:xfrm>
            <a:off x="333375" y="276226"/>
            <a:ext cx="4973227" cy="685799"/>
          </a:xfrm>
        </p:spPr>
        <p:txBody>
          <a:bodyPr anchor="t">
            <a:normAutofit/>
          </a:bodyPr>
          <a:lstStyle/>
          <a:p>
            <a:r>
              <a:rPr lang="en-US" dirty="0">
                <a:latin typeface="Aptos" panose="020B0004020202020204" pitchFamily="34" charset="0"/>
              </a:rPr>
              <a:t>Scenario #4</a:t>
            </a:r>
          </a:p>
        </p:txBody>
      </p:sp>
      <p:cxnSp>
        <p:nvCxnSpPr>
          <p:cNvPr id="13" name="Straight Connector 12">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A64EAB3A-1792-8FEB-101F-CA77CEF94081}"/>
              </a:ext>
            </a:extLst>
          </p:cNvPr>
          <p:cNvSpPr>
            <a:spLocks noGrp="1"/>
          </p:cNvSpPr>
          <p:nvPr>
            <p:ph idx="1"/>
          </p:nvPr>
        </p:nvSpPr>
        <p:spPr>
          <a:xfrm>
            <a:off x="333375" y="1314450"/>
            <a:ext cx="5196430" cy="5139910"/>
          </a:xfrm>
        </p:spPr>
        <p:txBody>
          <a:bodyPr>
            <a:normAutofit/>
          </a:bodyPr>
          <a:lstStyle/>
          <a:p>
            <a:pPr marL="0" marR="0" indent="0">
              <a:spcBef>
                <a:spcPts val="0"/>
              </a:spcBef>
              <a:spcAft>
                <a:spcPts val="800"/>
              </a:spcAft>
              <a:buNone/>
            </a:pPr>
            <a:r>
              <a:rPr lang="en-US" sz="2800" kern="100" dirty="0">
                <a:effectLst/>
                <a:latin typeface="Arial Nova" panose="020B0504020202020204" pitchFamily="34" charset="0"/>
                <a:ea typeface="Calibri" panose="020F0502020204030204" pitchFamily="34" charset="0"/>
                <a:cs typeface="Times New Roman" panose="02020603050405020304" pitchFamily="18" charset="0"/>
              </a:rPr>
              <a:t>Tommy Freeze was serving in the Army National Guard in a full-time capacity </a:t>
            </a:r>
            <a:r>
              <a:rPr lang="en-US" sz="2800" kern="100" dirty="0">
                <a:latin typeface="Arial Nova" panose="020B0504020202020204" pitchFamily="34" charset="0"/>
                <a:ea typeface="Calibri" panose="020F0502020204030204" pitchFamily="34" charset="0"/>
                <a:cs typeface="Times New Roman" panose="02020603050405020304" pitchFamily="18" charset="0"/>
              </a:rPr>
              <a:t>as an AGR under Title 32. He has no disabilities that have occurred during any time of his service in the Army National Guard. </a:t>
            </a:r>
            <a:r>
              <a:rPr lang="en-US" sz="2800" kern="100" dirty="0">
                <a:effectLst/>
                <a:latin typeface="Arial Nova" panose="020B0504020202020204" pitchFamily="34"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800"/>
              </a:spcAft>
              <a:defRPr/>
            </a:pPr>
            <a:r>
              <a:rPr kumimoji="0" lang="en-US" sz="2600" b="0" i="0" u="none" strike="noStrike" kern="100" cap="none" spc="0" normalizeH="0" baseline="0" noProof="0" dirty="0">
                <a:ln>
                  <a:noFill/>
                </a:ln>
                <a:solidFill>
                  <a:srgbClr val="000000"/>
                </a:solidFill>
                <a:effectLst/>
                <a:uLnTx/>
                <a:uFillTx/>
                <a:latin typeface="Arial Nova" panose="020B0504020202020204" pitchFamily="34" charset="0"/>
                <a:ea typeface="+mn-ea"/>
                <a:cs typeface="Arial"/>
              </a:rPr>
              <a:t>Is he eligible to file under the BDD program?</a:t>
            </a:r>
          </a:p>
          <a:p>
            <a:pPr>
              <a:spcBef>
                <a:spcPts val="0"/>
              </a:spcBef>
              <a:spcAft>
                <a:spcPts val="800"/>
              </a:spcAft>
            </a:pPr>
            <a:r>
              <a:rPr lang="en-US" sz="2800" kern="100" dirty="0">
                <a:effectLst/>
                <a:latin typeface="Arial Nova" panose="020B0504020202020204" pitchFamily="34" charset="0"/>
                <a:ea typeface="Calibri" panose="020F0502020204030204" pitchFamily="34" charset="0"/>
                <a:cs typeface="Times New Roman" panose="02020603050405020304" pitchFamily="18" charset="0"/>
              </a:rPr>
              <a:t>Do his injuries/disabilities qualify him for any benefits</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900" dirty="0"/>
          </a:p>
        </p:txBody>
      </p:sp>
      <p:pic>
        <p:nvPicPr>
          <p:cNvPr id="8" name="Picture 7">
            <a:extLst>
              <a:ext uri="{FF2B5EF4-FFF2-40B4-BE49-F238E27FC236}">
                <a16:creationId xmlns:a16="http://schemas.microsoft.com/office/drawing/2014/main" id="{3E1ADD38-68AD-F3FE-B6B0-1CA3E35F48F6}"/>
              </a:ext>
            </a:extLst>
          </p:cNvPr>
          <p:cNvPicPr>
            <a:picLocks noChangeAspect="1"/>
          </p:cNvPicPr>
          <p:nvPr/>
        </p:nvPicPr>
        <p:blipFill>
          <a:blip r:embed="rId3"/>
          <a:stretch>
            <a:fillRect/>
          </a:stretch>
        </p:blipFill>
        <p:spPr>
          <a:xfrm>
            <a:off x="5529805" y="1138265"/>
            <a:ext cx="5316095" cy="5316095"/>
          </a:xfrm>
          <a:prstGeom prst="rect">
            <a:avLst/>
          </a:prstGeom>
        </p:spPr>
      </p:pic>
    </p:spTree>
    <p:extLst>
      <p:ext uri="{BB962C8B-B14F-4D97-AF65-F5344CB8AC3E}">
        <p14:creationId xmlns:p14="http://schemas.microsoft.com/office/powerpoint/2010/main" val="2791313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A3084-C62D-D360-F9ED-5AA5F63A97BD}"/>
              </a:ext>
            </a:extLst>
          </p:cNvPr>
          <p:cNvSpPr>
            <a:spLocks noGrp="1"/>
          </p:cNvSpPr>
          <p:nvPr>
            <p:ph type="title"/>
          </p:nvPr>
        </p:nvSpPr>
        <p:spPr>
          <a:xfrm>
            <a:off x="838200" y="365125"/>
            <a:ext cx="10515600" cy="1325563"/>
          </a:xfrm>
        </p:spPr>
        <p:txBody>
          <a:bodyPr>
            <a:normAutofit/>
          </a:bodyPr>
          <a:lstStyle/>
          <a:p>
            <a:r>
              <a:rPr lang="en-US" dirty="0">
                <a:latin typeface="Aptos" panose="020B0004020202020204" pitchFamily="34" charset="0"/>
              </a:rPr>
              <a:t>Finally, VA Has Made A Decision</a:t>
            </a:r>
            <a:r>
              <a:rPr lang="en-US" dirty="0"/>
              <a:t>!!</a:t>
            </a:r>
          </a:p>
        </p:txBody>
      </p:sp>
      <p:pic>
        <p:nvPicPr>
          <p:cNvPr id="5" name="Content Placeholder 4" descr="Old woman cheering two hands smiling">
            <a:extLst>
              <a:ext uri="{FF2B5EF4-FFF2-40B4-BE49-F238E27FC236}">
                <a16:creationId xmlns:a16="http://schemas.microsoft.com/office/drawing/2014/main" id="{D0E6BF83-7D69-69BB-3284-1D1A09FB5C8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85704" y="1511300"/>
            <a:ext cx="1762291" cy="4351338"/>
          </a:xfrm>
          <a:noFill/>
        </p:spPr>
      </p:pic>
      <p:sp>
        <p:nvSpPr>
          <p:cNvPr id="10" name="Content Placeholder 3">
            <a:extLst>
              <a:ext uri="{FF2B5EF4-FFF2-40B4-BE49-F238E27FC236}">
                <a16:creationId xmlns:a16="http://schemas.microsoft.com/office/drawing/2014/main" id="{2696A791-EF98-B7E0-7120-351D69F9501C}"/>
              </a:ext>
            </a:extLst>
          </p:cNvPr>
          <p:cNvSpPr>
            <a:spLocks noGrp="1"/>
          </p:cNvSpPr>
          <p:nvPr>
            <p:ph sz="half" idx="2"/>
          </p:nvPr>
        </p:nvSpPr>
        <p:spPr>
          <a:xfrm>
            <a:off x="2356337" y="1511300"/>
            <a:ext cx="9718431" cy="5159131"/>
          </a:xfrm>
        </p:spPr>
        <p:txBody>
          <a:bodyPr/>
          <a:lstStyle/>
          <a:p>
            <a:r>
              <a:rPr lang="en-US" dirty="0">
                <a:latin typeface="Arial Nova" panose="020B0504020202020204" pitchFamily="34" charset="0"/>
              </a:rPr>
              <a:t>Now what?</a:t>
            </a:r>
          </a:p>
          <a:p>
            <a:r>
              <a:rPr lang="en-US" b="0" i="0" dirty="0">
                <a:effectLst/>
                <a:latin typeface="arial" panose="020B0604020202020204" pitchFamily="34" charset="0"/>
              </a:rPr>
              <a:t>Following finalization of the rating decision, the national work Queue (NWQ) will pull the claim back and reroute the claim for promulgation (the award of benefits) the day following discharge from active duty.</a:t>
            </a:r>
          </a:p>
          <a:p>
            <a:r>
              <a:rPr lang="en-US" dirty="0">
                <a:latin typeface="Arial Nova" panose="020B0504020202020204" pitchFamily="34" charset="0"/>
              </a:rPr>
              <a:t>VA will begin to pay out benefits for disability compensation in the same manner for regular active-duty veterans and National Guard and Reserve veteran once the veteran is released from active duty.  </a:t>
            </a:r>
          </a:p>
          <a:p>
            <a:endParaRPr lang="en-US" dirty="0">
              <a:latin typeface="Arial Nova" panose="020B0504020202020204" pitchFamily="34" charset="0"/>
            </a:endParaRPr>
          </a:p>
          <a:p>
            <a:endParaRPr lang="en-US" dirty="0"/>
          </a:p>
          <a:p>
            <a:pPr marL="0" indent="0">
              <a:buNone/>
            </a:pPr>
            <a:r>
              <a:rPr lang="en-US" dirty="0"/>
              <a:t> </a:t>
            </a:r>
          </a:p>
          <a:p>
            <a:endParaRPr lang="en-US" dirty="0"/>
          </a:p>
          <a:p>
            <a:endParaRPr lang="en-US" dirty="0"/>
          </a:p>
        </p:txBody>
      </p:sp>
    </p:spTree>
    <p:extLst>
      <p:ext uri="{BB962C8B-B14F-4D97-AF65-F5344CB8AC3E}">
        <p14:creationId xmlns:p14="http://schemas.microsoft.com/office/powerpoint/2010/main" val="3391102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CC3C13-72F4-1C39-91A4-D61FA42526DD}"/>
              </a:ext>
            </a:extLst>
          </p:cNvPr>
          <p:cNvSpPr>
            <a:spLocks noGrp="1"/>
          </p:cNvSpPr>
          <p:nvPr>
            <p:ph type="title"/>
          </p:nvPr>
        </p:nvSpPr>
        <p:spPr>
          <a:xfrm>
            <a:off x="256309" y="175120"/>
            <a:ext cx="10515600" cy="1325563"/>
          </a:xfrm>
        </p:spPr>
        <p:txBody>
          <a:bodyPr/>
          <a:lstStyle/>
          <a:p>
            <a:r>
              <a:rPr lang="en-US" dirty="0"/>
              <a:t>Resources for Additional Benefits</a:t>
            </a:r>
          </a:p>
        </p:txBody>
      </p:sp>
      <p:sp>
        <p:nvSpPr>
          <p:cNvPr id="5" name="Content Placeholder 4">
            <a:extLst>
              <a:ext uri="{FF2B5EF4-FFF2-40B4-BE49-F238E27FC236}">
                <a16:creationId xmlns:a16="http://schemas.microsoft.com/office/drawing/2014/main" id="{E5E2A3D0-87A9-52E2-24BE-6DA4A043C3A7}"/>
              </a:ext>
            </a:extLst>
          </p:cNvPr>
          <p:cNvSpPr>
            <a:spLocks noGrp="1"/>
          </p:cNvSpPr>
          <p:nvPr>
            <p:ph idx="1"/>
          </p:nvPr>
        </p:nvSpPr>
        <p:spPr/>
        <p:txBody>
          <a:bodyPr/>
          <a:lstStyle/>
          <a:p>
            <a:r>
              <a:rPr lang="en-US" sz="2800" dirty="0">
                <a:solidFill>
                  <a:srgbClr val="0070C0"/>
                </a:solidFill>
                <a:latin typeface="Arial Nova" panose="020B0504020202020204" pitchFamily="34" charset="0"/>
                <a:hlinkClick r:id="rId3">
                  <a:extLst>
                    <a:ext uri="{A12FA001-AC4F-418D-AE19-62706E023703}">
                      <ahyp:hlinkClr xmlns:ahyp="http://schemas.microsoft.com/office/drawing/2018/hyperlinkcolor" val="tx"/>
                    </a:ext>
                  </a:extLst>
                </a:hlinkClick>
              </a:rPr>
              <a:t>VA.gov Home-Veterans Affairs</a:t>
            </a:r>
            <a:endParaRPr lang="en-US" sz="2800" dirty="0">
              <a:solidFill>
                <a:srgbClr val="0070C0"/>
              </a:solidFill>
              <a:latin typeface="Arial Nova" panose="020B0504020202020204" pitchFamily="34" charset="0"/>
            </a:endParaRPr>
          </a:p>
          <a:p>
            <a:r>
              <a:rPr lang="en-US" sz="2800" dirty="0">
                <a:solidFill>
                  <a:srgbClr val="954F72"/>
                </a:solidFill>
                <a:latin typeface="Arial Nova" panose="020B0504020202020204" pitchFamily="34" charset="0"/>
                <a:hlinkClick r:id="rId4">
                  <a:extLst>
                    <a:ext uri="{A12FA001-AC4F-418D-AE19-62706E023703}">
                      <ahyp:hlinkClr xmlns:ahyp="http://schemas.microsoft.com/office/drawing/2018/hyperlinkcolor" val="tx"/>
                    </a:ext>
                  </a:extLst>
                </a:hlinkClick>
              </a:rPr>
              <a:t>Welcome to the </a:t>
            </a:r>
            <a:r>
              <a:rPr lang="en-US" sz="2800" dirty="0" err="1">
                <a:solidFill>
                  <a:srgbClr val="954F72"/>
                </a:solidFill>
                <a:latin typeface="Arial Nova" panose="020B0504020202020204" pitchFamily="34" charset="0"/>
                <a:hlinkClick r:id="rId4">
                  <a:extLst>
                    <a:ext uri="{A12FA001-AC4F-418D-AE19-62706E023703}">
                      <ahyp:hlinkClr xmlns:ahyp="http://schemas.microsoft.com/office/drawing/2018/hyperlinkcolor" val="tx"/>
                    </a:ext>
                  </a:extLst>
                </a:hlinkClick>
              </a:rPr>
              <a:t>KnowVA</a:t>
            </a:r>
            <a:r>
              <a:rPr lang="en-US" sz="2800" dirty="0">
                <a:solidFill>
                  <a:srgbClr val="954F72"/>
                </a:solidFill>
                <a:latin typeface="Arial Nova" panose="020B0504020202020204" pitchFamily="34" charset="0"/>
                <a:hlinkClick r:id="rId4">
                  <a:extLst>
                    <a:ext uri="{A12FA001-AC4F-418D-AE19-62706E023703}">
                      <ahyp:hlinkClr xmlns:ahyp="http://schemas.microsoft.com/office/drawing/2018/hyperlinkcolor" val="tx"/>
                    </a:ext>
                  </a:extLst>
                </a:hlinkClick>
              </a:rPr>
              <a:t> Knowledge </a:t>
            </a:r>
            <a:r>
              <a:rPr lang="en-US" sz="2800" dirty="0">
                <a:solidFill>
                  <a:srgbClr val="0070C0"/>
                </a:solidFill>
                <a:latin typeface="Arial Nova" panose="020B0504020202020204" pitchFamily="34" charset="0"/>
                <a:hlinkClick r:id="rId4">
                  <a:extLst>
                    <a:ext uri="{A12FA001-AC4F-418D-AE19-62706E023703}">
                      <ahyp:hlinkClr xmlns:ahyp="http://schemas.microsoft.com/office/drawing/2018/hyperlinkcolor" val="tx"/>
                    </a:ext>
                  </a:extLst>
                </a:hlinkClick>
              </a:rPr>
              <a:t>Base</a:t>
            </a:r>
            <a:endParaRPr lang="en-US" sz="2800" dirty="0">
              <a:solidFill>
                <a:srgbClr val="0070C0"/>
              </a:solidFill>
              <a:latin typeface="Arial Nova" panose="020B0504020202020204" pitchFamily="34" charset="0"/>
            </a:endParaRPr>
          </a:p>
          <a:p>
            <a:r>
              <a:rPr lang="en-US" sz="2800" u="sng" dirty="0">
                <a:solidFill>
                  <a:srgbClr val="0070C0"/>
                </a:solidFill>
                <a:effectLst/>
                <a:latin typeface="Arial Nova" panose="020B05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https://www.benefits.va.gov/BENEFITS/benefits-summary/SummaryofVANationalGuardandReserve.pdf</a:t>
            </a:r>
            <a:r>
              <a:rPr lang="en-US" sz="2800" dirty="0">
                <a:solidFill>
                  <a:srgbClr val="0070C0"/>
                </a:solidFill>
                <a:effectLst/>
                <a:latin typeface="Arial Nova" panose="020B050402020202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3082631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93785" y="11588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5F1A5624-72FF-004B-AB85-E936B00FF0C1}"/>
              </a:ext>
            </a:extLst>
          </p:cNvPr>
          <p:cNvSpPr>
            <a:spLocks noGrp="1"/>
          </p:cNvSpPr>
          <p:nvPr>
            <p:ph type="title"/>
          </p:nvPr>
        </p:nvSpPr>
        <p:spPr>
          <a:xfrm>
            <a:off x="93785" y="1"/>
            <a:ext cx="10602790" cy="1631950"/>
          </a:xfrm>
        </p:spPr>
        <p:txBody>
          <a:bodyPr/>
          <a:lstStyle/>
          <a:p>
            <a:r>
              <a:rPr kumimoji="0" lang="en-US" sz="4000" b="0" i="0" u="none" strike="noStrike" kern="1200" cap="none" spc="0" normalizeH="0" baseline="0" noProof="0" dirty="0">
                <a:ln>
                  <a:noFill/>
                </a:ln>
                <a:solidFill>
                  <a:prstClr val="black"/>
                </a:solidFill>
                <a:effectLst/>
                <a:uLnTx/>
                <a:uFillTx/>
                <a:latin typeface="Aptos" panose="020B0004020202020204" pitchFamily="34" charset="0"/>
                <a:ea typeface="+mj-ea"/>
                <a:cs typeface="+mj-cs"/>
              </a:rPr>
              <a:t>Part 3 - Additional Benefits for National </a:t>
            </a:r>
            <a:br>
              <a:rPr kumimoji="0" lang="en-US" sz="4000" b="0" i="0" u="none" strike="noStrike" kern="1200" cap="none" spc="0" normalizeH="0" baseline="0" noProof="0" dirty="0">
                <a:ln>
                  <a:noFill/>
                </a:ln>
                <a:solidFill>
                  <a:prstClr val="black"/>
                </a:solidFill>
                <a:effectLst/>
                <a:uLnTx/>
                <a:uFillTx/>
                <a:latin typeface="Aptos" panose="020B0004020202020204" pitchFamily="34" charset="0"/>
                <a:ea typeface="+mj-ea"/>
                <a:cs typeface="+mj-cs"/>
              </a:rPr>
            </a:br>
            <a:r>
              <a:rPr kumimoji="0" lang="en-US" sz="4000" b="0" i="0" u="none" strike="noStrike" kern="1200" cap="none" spc="0" normalizeH="0" baseline="0" noProof="0" dirty="0">
                <a:ln>
                  <a:noFill/>
                </a:ln>
                <a:solidFill>
                  <a:prstClr val="black"/>
                </a:solidFill>
                <a:effectLst/>
                <a:uLnTx/>
                <a:uFillTx/>
                <a:latin typeface="Aptos" panose="020B0004020202020204" pitchFamily="34" charset="0"/>
                <a:ea typeface="+mj-ea"/>
                <a:cs typeface="+mj-cs"/>
              </a:rPr>
              <a:t>Guard &amp; Reserve</a:t>
            </a:r>
            <a:endParaRPr lang="en-US" dirty="0">
              <a:latin typeface="Aptos" panose="020B0004020202020204" pitchFamily="34" charset="0"/>
            </a:endParaRPr>
          </a:p>
        </p:txBody>
      </p:sp>
      <p:graphicFrame>
        <p:nvGraphicFramePr>
          <p:cNvPr id="6151" name="Content Placeholder 2">
            <a:extLst>
              <a:ext uri="{FF2B5EF4-FFF2-40B4-BE49-F238E27FC236}">
                <a16:creationId xmlns:a16="http://schemas.microsoft.com/office/drawing/2014/main" id="{7F1126D3-0676-55E3-981D-53D8699A19A0}"/>
              </a:ext>
            </a:extLst>
          </p:cNvPr>
          <p:cNvGraphicFramePr>
            <a:graphicFrameLocks noGrp="1"/>
          </p:cNvGraphicFramePr>
          <p:nvPr>
            <p:ph idx="1"/>
            <p:extLst>
              <p:ext uri="{D42A27DB-BD31-4B8C-83A1-F6EECF244321}">
                <p14:modId xmlns:p14="http://schemas.microsoft.com/office/powerpoint/2010/main" val="64783879"/>
              </p:ext>
            </p:extLst>
          </p:nvPr>
        </p:nvGraphicFramePr>
        <p:xfrm>
          <a:off x="93785" y="1258888"/>
          <a:ext cx="11917240" cy="49180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60139786"/>
      </p:ext>
    </p:extLst>
  </p:cSld>
  <p:clrMapOvr>
    <a:overrideClrMapping bg1="lt1" tx1="dk1" bg2="lt2" tx2="dk2" accent1="accent1" accent2="accent2" accent3="accent3" accent4="accent4" accent5="accent5" accent6="accent6" hlink="hlink" folHlink="folHlink"/>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D849B-A982-8F68-6438-36243D67667E}"/>
              </a:ext>
            </a:extLst>
          </p:cNvPr>
          <p:cNvSpPr>
            <a:spLocks noGrp="1"/>
          </p:cNvSpPr>
          <p:nvPr>
            <p:ph type="title"/>
          </p:nvPr>
        </p:nvSpPr>
        <p:spPr>
          <a:xfrm>
            <a:off x="838200" y="365125"/>
            <a:ext cx="10515600" cy="1325563"/>
          </a:xfrm>
        </p:spPr>
        <p:txBody>
          <a:bodyPr>
            <a:normAutofit/>
          </a:bodyPr>
          <a:lstStyle/>
          <a:p>
            <a:pPr lvl="0"/>
            <a:r>
              <a:rPr lang="en-US"/>
              <a:t>Life Insurance</a:t>
            </a:r>
            <a:br>
              <a:rPr lang="en-US"/>
            </a:br>
            <a:endParaRPr lang="en-US" dirty="0"/>
          </a:p>
        </p:txBody>
      </p:sp>
      <p:pic>
        <p:nvPicPr>
          <p:cNvPr id="13" name="Picture 12">
            <a:extLst>
              <a:ext uri="{FF2B5EF4-FFF2-40B4-BE49-F238E27FC236}">
                <a16:creationId xmlns:a16="http://schemas.microsoft.com/office/drawing/2014/main" id="{D5514D61-F6DA-931F-BF37-3DD7FD5E8FDE}"/>
              </a:ext>
            </a:extLst>
          </p:cNvPr>
          <p:cNvPicPr>
            <a:picLocks noChangeAspect="1"/>
          </p:cNvPicPr>
          <p:nvPr/>
        </p:nvPicPr>
        <p:blipFill>
          <a:blip r:embed="rId3"/>
          <a:srcRect b="16023"/>
          <a:stretch/>
        </p:blipFill>
        <p:spPr>
          <a:xfrm>
            <a:off x="838200" y="1825625"/>
            <a:ext cx="5181600" cy="4351338"/>
          </a:xfrm>
          <a:prstGeom prst="rect">
            <a:avLst/>
          </a:prstGeom>
          <a:noFill/>
        </p:spPr>
      </p:pic>
      <p:sp>
        <p:nvSpPr>
          <p:cNvPr id="3" name="Content Placeholder 2">
            <a:extLst>
              <a:ext uri="{FF2B5EF4-FFF2-40B4-BE49-F238E27FC236}">
                <a16:creationId xmlns:a16="http://schemas.microsoft.com/office/drawing/2014/main" id="{1576E8D8-8018-44EC-3537-C1FE5A716D68}"/>
              </a:ext>
            </a:extLst>
          </p:cNvPr>
          <p:cNvSpPr>
            <a:spLocks noGrp="1"/>
          </p:cNvSpPr>
          <p:nvPr>
            <p:ph sz="half" idx="2"/>
          </p:nvPr>
        </p:nvSpPr>
        <p:spPr>
          <a:xfrm>
            <a:off x="6172200" y="1825625"/>
            <a:ext cx="5181600" cy="4351338"/>
          </a:xfrm>
        </p:spPr>
        <p:txBody>
          <a:bodyPr>
            <a:normAutofit/>
          </a:bodyPr>
          <a:lstStyle/>
          <a:p>
            <a:pPr marL="0" indent="0" algn="ctr">
              <a:buNone/>
            </a:pPr>
            <a:r>
              <a:rPr lang="en-US" sz="4000" dirty="0">
                <a:latin typeface="Arial Nova" panose="020B0504020202020204" pitchFamily="34" charset="0"/>
                <a:hlinkClick r:id="rId4"/>
              </a:rPr>
              <a:t>About VA Insurance Options And Eligibility  Veterans Affairs</a:t>
            </a:r>
            <a:endParaRPr lang="en-US" sz="4000" dirty="0">
              <a:latin typeface="Arial Nova" panose="020B0504020202020204" pitchFamily="34" charset="0"/>
            </a:endParaRPr>
          </a:p>
        </p:txBody>
      </p:sp>
    </p:spTree>
    <p:extLst>
      <p:ext uri="{BB962C8B-B14F-4D97-AF65-F5344CB8AC3E}">
        <p14:creationId xmlns:p14="http://schemas.microsoft.com/office/powerpoint/2010/main" val="4111676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695B4-EC10-3A44-7F4F-8F885326342A}"/>
              </a:ext>
            </a:extLst>
          </p:cNvPr>
          <p:cNvSpPr>
            <a:spLocks noGrp="1"/>
          </p:cNvSpPr>
          <p:nvPr>
            <p:ph type="title"/>
          </p:nvPr>
        </p:nvSpPr>
        <p:spPr>
          <a:xfrm>
            <a:off x="238125" y="146050"/>
            <a:ext cx="10515600" cy="1325563"/>
          </a:xfrm>
        </p:spPr>
        <p:txBody>
          <a:bodyPr>
            <a:normAutofit/>
          </a:bodyPr>
          <a:lstStyle/>
          <a:p>
            <a:pPr lvl="0"/>
            <a:r>
              <a:rPr lang="en-US" dirty="0">
                <a:latin typeface="Aptos" panose="020B0004020202020204" pitchFamily="34" charset="0"/>
              </a:rPr>
              <a:t>Home Loan</a:t>
            </a:r>
            <a:br>
              <a:rPr lang="en-US" dirty="0"/>
            </a:br>
            <a:endParaRPr lang="en-US" dirty="0"/>
          </a:p>
        </p:txBody>
      </p:sp>
      <p:pic>
        <p:nvPicPr>
          <p:cNvPr id="5" name="Picture 4" descr="A midsection of a person holding a miniature house">
            <a:extLst>
              <a:ext uri="{FF2B5EF4-FFF2-40B4-BE49-F238E27FC236}">
                <a16:creationId xmlns:a16="http://schemas.microsoft.com/office/drawing/2014/main" id="{1E08E141-7AC7-9B4D-0464-D124CA7FB941}"/>
              </a:ext>
            </a:extLst>
          </p:cNvPr>
          <p:cNvPicPr>
            <a:picLocks noChangeAspect="1"/>
          </p:cNvPicPr>
          <p:nvPr/>
        </p:nvPicPr>
        <p:blipFill>
          <a:blip r:embed="rId3"/>
          <a:srcRect l="13181" r="11797" b="-1"/>
          <a:stretch/>
        </p:blipFill>
        <p:spPr>
          <a:xfrm>
            <a:off x="838200" y="1825625"/>
            <a:ext cx="5181600" cy="4351338"/>
          </a:xfrm>
          <a:prstGeom prst="rect">
            <a:avLst/>
          </a:prstGeom>
          <a:noFill/>
        </p:spPr>
      </p:pic>
      <p:sp>
        <p:nvSpPr>
          <p:cNvPr id="11" name="Content Placeholder 10">
            <a:extLst>
              <a:ext uri="{FF2B5EF4-FFF2-40B4-BE49-F238E27FC236}">
                <a16:creationId xmlns:a16="http://schemas.microsoft.com/office/drawing/2014/main" id="{A6FF0A35-61C7-6097-57C8-B7053D0E12C9}"/>
              </a:ext>
            </a:extLst>
          </p:cNvPr>
          <p:cNvSpPr>
            <a:spLocks noGrp="1"/>
          </p:cNvSpPr>
          <p:nvPr>
            <p:ph sz="half" idx="2"/>
          </p:nvPr>
        </p:nvSpPr>
        <p:spPr>
          <a:xfrm>
            <a:off x="6172200" y="1825625"/>
            <a:ext cx="5181600" cy="4351338"/>
          </a:xfrm>
        </p:spPr>
        <p:txBody>
          <a:bodyPr>
            <a:norm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dirty="0">
              <a:ln>
                <a:noFill/>
              </a:ln>
              <a:effectLst/>
              <a:uLnTx/>
              <a:uFillTx/>
              <a:hlinkClick r:id="rId4"/>
            </a:endParaRPr>
          </a:p>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effectLst/>
                <a:uLnTx/>
                <a:uFillTx/>
                <a:latin typeface="Arial Nova" panose="020B0504020202020204" pitchFamily="34" charset="0"/>
                <a:hlinkClick r:id="rId4"/>
              </a:rPr>
              <a:t>Eligibility For VA Home Loan Programs | Veterans Affairs</a:t>
            </a:r>
            <a:endParaRPr kumimoji="0" lang="en-US" sz="3000" b="0" i="0" u="none" strike="noStrike" kern="1200" cap="none" spc="0" normalizeH="0" baseline="0" noProof="0" dirty="0">
              <a:ln>
                <a:noFill/>
              </a:ln>
              <a:effectLst/>
              <a:uLnTx/>
              <a:uFillTx/>
              <a:latin typeface="Arial Nova" panose="020B0504020202020204" pitchFamily="34" charset="0"/>
            </a:endParaRPr>
          </a:p>
          <a:p>
            <a:pPr marL="0" marR="0" lvl="0" indent="0" algn="ctr" defTabSz="914400" rtl="0" eaLnBrk="1" fontAlgn="auto" latinLnBrk="0" hangingPunct="1">
              <a:spcBef>
                <a:spcPts val="0"/>
              </a:spcBef>
              <a:spcAft>
                <a:spcPts val="0"/>
              </a:spcAft>
              <a:buClrTx/>
              <a:buSzTx/>
              <a:buFontTx/>
              <a:buNone/>
              <a:tabLst/>
              <a:defRPr/>
            </a:pPr>
            <a:endParaRPr kumimoji="0" lang="en-US" sz="3000" b="0" i="0" u="none" strike="noStrike" kern="1200" cap="none" spc="0" normalizeH="0" baseline="0" noProof="0" dirty="0">
              <a:ln>
                <a:noFill/>
              </a:ln>
              <a:effectLst/>
              <a:uLnTx/>
              <a:uFillTx/>
              <a:latin typeface="Arial Nova" panose="020B0504020202020204" pitchFamily="34" charset="0"/>
            </a:endParaRPr>
          </a:p>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effectLst/>
                <a:uLnTx/>
                <a:uFillTx/>
                <a:latin typeface="Arial Nova" panose="020B0504020202020204" pitchFamily="34" charset="0"/>
                <a:hlinkClick r:id="rId5"/>
              </a:rPr>
              <a:t>508_VBA_PC_Home_Loans_Brochure_091312 (va.gov)</a:t>
            </a:r>
            <a:endParaRPr kumimoji="0" lang="en-US" sz="3000" b="0" i="0" u="none" strike="noStrike" kern="1200" cap="none" spc="0" normalizeH="0" baseline="0" noProof="0" dirty="0">
              <a:ln>
                <a:noFill/>
              </a:ln>
              <a:effectLst/>
              <a:uLnTx/>
              <a:uFillTx/>
              <a:latin typeface="Arial Nova" panose="020B0504020202020204" pitchFamily="34" charset="0"/>
            </a:endParaRPr>
          </a:p>
          <a:p>
            <a:pPr marL="0" indent="0" algn="ctr" fontAlgn="auto">
              <a:spcBef>
                <a:spcPts val="0"/>
              </a:spcBef>
              <a:spcAft>
                <a:spcPts val="0"/>
              </a:spcAft>
              <a:buNone/>
              <a:defRPr/>
            </a:pPr>
            <a:endParaRPr lang="en-US" sz="3000" i="0" u="sng" strike="noStrike" dirty="0">
              <a:solidFill>
                <a:srgbClr val="1B1B1B"/>
              </a:solidFill>
              <a:effectLst/>
              <a:latin typeface="Arial Nova" panose="020B0504020202020204" pitchFamily="34" charset="0"/>
              <a:hlinkClick r:id="rId6"/>
            </a:endParaRPr>
          </a:p>
          <a:p>
            <a:pPr marL="0" indent="0" algn="ctr" fontAlgn="auto">
              <a:spcBef>
                <a:spcPts val="0"/>
              </a:spcBef>
              <a:spcAft>
                <a:spcPts val="0"/>
              </a:spcAft>
              <a:buNone/>
              <a:defRPr/>
            </a:pPr>
            <a:r>
              <a:rPr lang="en-US" sz="3000" i="0" u="sng" strike="noStrike" dirty="0">
                <a:solidFill>
                  <a:srgbClr val="1B1B1B"/>
                </a:solidFill>
                <a:effectLst/>
                <a:latin typeface="Arial Nova" panose="020B0504020202020204" pitchFamily="34" charset="0"/>
                <a:hlinkClick r:id="rId6"/>
              </a:rPr>
              <a:t>VA-Backed Veterans Home </a:t>
            </a:r>
            <a:r>
              <a:rPr lang="en-US" sz="3000" u="sng" dirty="0">
                <a:solidFill>
                  <a:srgbClr val="1B1B1B"/>
                </a:solidFill>
                <a:latin typeface="Arial Nova" panose="020B0504020202020204" pitchFamily="34" charset="0"/>
                <a:hlinkClick r:id="rId6"/>
              </a:rPr>
              <a:t>L</a:t>
            </a:r>
            <a:r>
              <a:rPr lang="en-US" sz="3000" i="0" u="sng" strike="noStrike" dirty="0">
                <a:solidFill>
                  <a:srgbClr val="1B1B1B"/>
                </a:solidFill>
                <a:effectLst/>
                <a:latin typeface="Arial Nova" panose="020B0504020202020204" pitchFamily="34" charset="0"/>
                <a:hlinkClick r:id="rId6"/>
              </a:rPr>
              <a:t>oans</a:t>
            </a:r>
            <a:endParaRPr lang="en-US" sz="3000" i="0" dirty="0">
              <a:solidFill>
                <a:srgbClr val="1B1B1B"/>
              </a:solidFill>
              <a:effectLst/>
              <a:latin typeface="Arial Nova" panose="020B0504020202020204" pitchFamily="34" charset="0"/>
            </a:endParaRPr>
          </a:p>
          <a:p>
            <a:pPr marL="0" marR="0" lvl="0" indent="0" algn="ctr" defTabSz="914400" rtl="0" eaLnBrk="1" fontAlgn="auto" latinLnBrk="0" hangingPunct="1">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02355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8A4F-1742-CA20-11C7-474A2A1A8696}"/>
              </a:ext>
            </a:extLst>
          </p:cNvPr>
          <p:cNvSpPr>
            <a:spLocks noGrp="1"/>
          </p:cNvSpPr>
          <p:nvPr>
            <p:ph type="title"/>
          </p:nvPr>
        </p:nvSpPr>
        <p:spPr>
          <a:xfrm>
            <a:off x="152400" y="18255"/>
            <a:ext cx="10515600" cy="1325563"/>
          </a:xfrm>
        </p:spPr>
        <p:txBody>
          <a:bodyPr>
            <a:normAutofit/>
          </a:bodyPr>
          <a:lstStyle/>
          <a:p>
            <a:pPr lvl="0"/>
            <a:r>
              <a:rPr lang="en-US" dirty="0">
                <a:latin typeface="Aptos" panose="020B0004020202020204" pitchFamily="34" charset="0"/>
              </a:rPr>
              <a:t>Health Care</a:t>
            </a:r>
            <a:br>
              <a:rPr lang="en-US" dirty="0"/>
            </a:br>
            <a:endParaRPr lang="en-US" dirty="0"/>
          </a:p>
        </p:txBody>
      </p:sp>
      <p:sp>
        <p:nvSpPr>
          <p:cNvPr id="3" name="Content Placeholder 2">
            <a:extLst>
              <a:ext uri="{FF2B5EF4-FFF2-40B4-BE49-F238E27FC236}">
                <a16:creationId xmlns:a16="http://schemas.microsoft.com/office/drawing/2014/main" id="{67AB3813-B72B-61B7-2891-D30778ECD295}"/>
              </a:ext>
            </a:extLst>
          </p:cNvPr>
          <p:cNvSpPr>
            <a:spLocks noGrp="1"/>
          </p:cNvSpPr>
          <p:nvPr>
            <p:ph sz="half" idx="1"/>
          </p:nvPr>
        </p:nvSpPr>
        <p:spPr>
          <a:xfrm>
            <a:off x="152400" y="1533524"/>
            <a:ext cx="4781551" cy="3881438"/>
          </a:xfrm>
        </p:spPr>
        <p:txBody>
          <a:bodyPr>
            <a:normAutofit/>
          </a:bodyPr>
          <a:lstStyle/>
          <a:p>
            <a:pPr marL="0" indent="0" algn="ctr">
              <a:buNone/>
            </a:pPr>
            <a:endParaRPr lang="en-US" i="0" u="sng" strike="noStrike" dirty="0">
              <a:effectLst/>
              <a:hlinkClick r:id="rId3"/>
            </a:endParaRPr>
          </a:p>
          <a:p>
            <a:pPr marL="0" indent="0" algn="ctr">
              <a:buNone/>
            </a:pPr>
            <a:endParaRPr lang="en-US" sz="4000" i="0" u="sng" strike="noStrike" dirty="0">
              <a:effectLst/>
              <a:latin typeface="Arial Nova" panose="020B0504020202020204" pitchFamily="34" charset="0"/>
              <a:hlinkClick r:id="rId3"/>
            </a:endParaRPr>
          </a:p>
          <a:p>
            <a:pPr marL="0" indent="0" algn="ctr">
              <a:buNone/>
            </a:pPr>
            <a:r>
              <a:rPr lang="en-US" sz="4000" i="0" u="sng" strike="noStrike" dirty="0">
                <a:effectLst/>
                <a:latin typeface="Arial Nova" panose="020B0504020202020204" pitchFamily="34" charset="0"/>
                <a:hlinkClick r:id="rId3"/>
              </a:rPr>
              <a:t>VA </a:t>
            </a:r>
            <a:r>
              <a:rPr lang="en-US" sz="4000" u="sng" dirty="0">
                <a:latin typeface="Arial Nova" panose="020B0504020202020204" pitchFamily="34" charset="0"/>
                <a:hlinkClick r:id="rId3"/>
              </a:rPr>
              <a:t>H</a:t>
            </a:r>
            <a:r>
              <a:rPr lang="en-US" sz="4000" i="0" u="sng" strike="noStrike" dirty="0">
                <a:effectLst/>
                <a:latin typeface="Arial Nova" panose="020B0504020202020204" pitchFamily="34" charset="0"/>
                <a:hlinkClick r:id="rId3"/>
              </a:rPr>
              <a:t>ealth </a:t>
            </a:r>
            <a:r>
              <a:rPr lang="en-US" sz="4000" u="sng" dirty="0">
                <a:latin typeface="Arial Nova" panose="020B0504020202020204" pitchFamily="34" charset="0"/>
                <a:hlinkClick r:id="rId3"/>
              </a:rPr>
              <a:t>B</a:t>
            </a:r>
            <a:r>
              <a:rPr lang="en-US" sz="4000" i="0" u="sng" strike="noStrike" dirty="0">
                <a:effectLst/>
                <a:latin typeface="Arial Nova" panose="020B0504020202020204" pitchFamily="34" charset="0"/>
                <a:hlinkClick r:id="rId3"/>
              </a:rPr>
              <a:t>enefits</a:t>
            </a:r>
            <a:endParaRPr lang="en-US" sz="4000" i="0" dirty="0">
              <a:effectLst/>
              <a:latin typeface="Arial Nova" panose="020B0504020202020204" pitchFamily="34" charset="0"/>
            </a:endParaRPr>
          </a:p>
          <a:p>
            <a:pPr algn="ctr"/>
            <a:endParaRPr lang="en-US" dirty="0"/>
          </a:p>
        </p:txBody>
      </p:sp>
      <p:pic>
        <p:nvPicPr>
          <p:cNvPr id="4" name="Picture 3">
            <a:extLst>
              <a:ext uri="{FF2B5EF4-FFF2-40B4-BE49-F238E27FC236}">
                <a16:creationId xmlns:a16="http://schemas.microsoft.com/office/drawing/2014/main" id="{42BB8875-4D8B-F89B-4D83-0FDA773D437C}"/>
              </a:ext>
            </a:extLst>
          </p:cNvPr>
          <p:cNvPicPr>
            <a:picLocks noChangeAspect="1"/>
          </p:cNvPicPr>
          <p:nvPr/>
        </p:nvPicPr>
        <p:blipFill>
          <a:blip r:embed="rId4"/>
          <a:srcRect t="16023"/>
          <a:stretch/>
        </p:blipFill>
        <p:spPr>
          <a:xfrm>
            <a:off x="4972050" y="1253331"/>
            <a:ext cx="5181600" cy="4351338"/>
          </a:xfrm>
          <a:prstGeom prst="rect">
            <a:avLst/>
          </a:prstGeom>
          <a:noFill/>
        </p:spPr>
      </p:pic>
    </p:spTree>
    <p:extLst>
      <p:ext uri="{BB962C8B-B14F-4D97-AF65-F5344CB8AC3E}">
        <p14:creationId xmlns:p14="http://schemas.microsoft.com/office/powerpoint/2010/main" val="2258789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6FD26-FBAB-3624-1E55-14C30600B96E}"/>
              </a:ext>
            </a:extLst>
          </p:cNvPr>
          <p:cNvSpPr>
            <a:spLocks noGrp="1"/>
          </p:cNvSpPr>
          <p:nvPr>
            <p:ph type="title"/>
          </p:nvPr>
        </p:nvSpPr>
        <p:spPr>
          <a:xfrm>
            <a:off x="296863" y="203200"/>
            <a:ext cx="10515600" cy="1325563"/>
          </a:xfrm>
        </p:spPr>
        <p:txBody>
          <a:bodyPr>
            <a:normAutofit/>
          </a:bodyPr>
          <a:lstStyle/>
          <a:p>
            <a:pPr lvl="0"/>
            <a:r>
              <a:rPr lang="en-US" dirty="0">
                <a:latin typeface="Aptos" panose="020B0004020202020204" pitchFamily="34" charset="0"/>
              </a:rPr>
              <a:t>Education</a:t>
            </a:r>
            <a:br>
              <a:rPr lang="en-US" dirty="0"/>
            </a:br>
            <a:endParaRPr lang="en-US" dirty="0"/>
          </a:p>
        </p:txBody>
      </p:sp>
      <p:pic>
        <p:nvPicPr>
          <p:cNvPr id="4" name="Picture 3">
            <a:extLst>
              <a:ext uri="{FF2B5EF4-FFF2-40B4-BE49-F238E27FC236}">
                <a16:creationId xmlns:a16="http://schemas.microsoft.com/office/drawing/2014/main" id="{637C29E8-8F2B-2CB8-A2B0-9231D6D311BE}"/>
              </a:ext>
            </a:extLst>
          </p:cNvPr>
          <p:cNvPicPr>
            <a:picLocks noChangeAspect="1"/>
          </p:cNvPicPr>
          <p:nvPr/>
        </p:nvPicPr>
        <p:blipFill>
          <a:blip r:embed="rId3"/>
          <a:srcRect t="16023"/>
          <a:stretch/>
        </p:blipFill>
        <p:spPr>
          <a:xfrm>
            <a:off x="485775" y="1416050"/>
            <a:ext cx="5181600" cy="4351338"/>
          </a:xfrm>
          <a:prstGeom prst="rect">
            <a:avLst/>
          </a:prstGeom>
          <a:noFill/>
        </p:spPr>
      </p:pic>
      <p:sp>
        <p:nvSpPr>
          <p:cNvPr id="3" name="Content Placeholder 2">
            <a:extLst>
              <a:ext uri="{FF2B5EF4-FFF2-40B4-BE49-F238E27FC236}">
                <a16:creationId xmlns:a16="http://schemas.microsoft.com/office/drawing/2014/main" id="{95CD6453-510C-3246-B6CF-91C76C01E248}"/>
              </a:ext>
            </a:extLst>
          </p:cNvPr>
          <p:cNvSpPr>
            <a:spLocks noGrp="1"/>
          </p:cNvSpPr>
          <p:nvPr>
            <p:ph sz="half" idx="2"/>
          </p:nvPr>
        </p:nvSpPr>
        <p:spPr>
          <a:xfrm>
            <a:off x="6162675" y="2303462"/>
            <a:ext cx="5181600" cy="4351338"/>
          </a:xfrm>
        </p:spPr>
        <p:txBody>
          <a:bodyPr>
            <a:normAutofit/>
          </a:bodyPr>
          <a:lstStyle/>
          <a:p>
            <a:pPr marL="0" indent="0" algn="ctr">
              <a:buNone/>
            </a:pPr>
            <a:endParaRPr lang="en-US" sz="4000" i="0" u="sng" strike="noStrike" dirty="0">
              <a:effectLst/>
              <a:latin typeface="Arial Nova" panose="020B0504020202020204" pitchFamily="34" charset="0"/>
              <a:hlinkClick r:id="rId4"/>
            </a:endParaRPr>
          </a:p>
          <a:p>
            <a:pPr marL="0" indent="0" algn="ctr">
              <a:buNone/>
            </a:pPr>
            <a:r>
              <a:rPr lang="en-US" sz="4000" i="0" u="sng" strike="noStrike" dirty="0">
                <a:effectLst/>
                <a:latin typeface="Arial Nova" panose="020B0504020202020204" pitchFamily="34" charset="0"/>
                <a:hlinkClick r:id="rId4"/>
              </a:rPr>
              <a:t>About GI Bill Benefits</a:t>
            </a:r>
            <a:endParaRPr lang="en-US" sz="4000" i="0" dirty="0">
              <a:effectLst/>
              <a:latin typeface="Arial Nova" panose="020B0504020202020204" pitchFamily="34" charset="0"/>
            </a:endParaRPr>
          </a:p>
          <a:p>
            <a:endParaRPr lang="en-US" dirty="0"/>
          </a:p>
        </p:txBody>
      </p:sp>
    </p:spTree>
    <p:extLst>
      <p:ext uri="{BB962C8B-B14F-4D97-AF65-F5344CB8AC3E}">
        <p14:creationId xmlns:p14="http://schemas.microsoft.com/office/powerpoint/2010/main" val="1796119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69D654-74B2-3D67-86C5-45DE2891B860}"/>
              </a:ext>
            </a:extLst>
          </p:cNvPr>
          <p:cNvSpPr>
            <a:spLocks noGrp="1"/>
          </p:cNvSpPr>
          <p:nvPr>
            <p:ph type="title"/>
          </p:nvPr>
        </p:nvSpPr>
        <p:spPr>
          <a:xfrm>
            <a:off x="304800" y="165832"/>
            <a:ext cx="10515600" cy="1325563"/>
          </a:xfrm>
        </p:spPr>
        <p:txBody>
          <a:bodyPr/>
          <a:lstStyle/>
          <a:p>
            <a:r>
              <a:rPr lang="en-US" dirty="0">
                <a:latin typeface="Aptos" panose="020B0004020202020204" pitchFamily="34" charset="0"/>
              </a:rPr>
              <a:t>References: Verifying Veteran Status</a:t>
            </a:r>
          </a:p>
        </p:txBody>
      </p:sp>
      <p:sp>
        <p:nvSpPr>
          <p:cNvPr id="5" name="Content Placeholder 4">
            <a:extLst>
              <a:ext uri="{FF2B5EF4-FFF2-40B4-BE49-F238E27FC236}">
                <a16:creationId xmlns:a16="http://schemas.microsoft.com/office/drawing/2014/main" id="{A4D7BC62-13F6-CE7F-2EA0-D08501477F23}"/>
              </a:ext>
            </a:extLst>
          </p:cNvPr>
          <p:cNvSpPr>
            <a:spLocks noGrp="1"/>
          </p:cNvSpPr>
          <p:nvPr>
            <p:ph idx="1"/>
          </p:nvPr>
        </p:nvSpPr>
        <p:spPr/>
        <p:txBody>
          <a:bodyPr/>
          <a:lstStyle/>
          <a:p>
            <a:r>
              <a:rPr lang="en-US" sz="2800" dirty="0">
                <a:solidFill>
                  <a:srgbClr val="0070C0"/>
                </a:solidFill>
                <a:latin typeface="Arial Nova" panose="020B0504020202020204" pitchFamily="34" charset="0"/>
                <a:hlinkClick r:id="rId3">
                  <a:extLst>
                    <a:ext uri="{A12FA001-AC4F-418D-AE19-62706E023703}">
                      <ahyp:hlinkClr xmlns:ahyp="http://schemas.microsoft.com/office/drawing/2018/hyperlinkcolor" val="tx"/>
                    </a:ext>
                  </a:extLst>
                </a:hlinkClick>
              </a:rPr>
              <a:t>38 CFR 3.6 -- Duty periods.</a:t>
            </a:r>
            <a:endParaRPr lang="en-US" sz="2800" dirty="0">
              <a:solidFill>
                <a:srgbClr val="0070C0"/>
              </a:solidFill>
              <a:latin typeface="Arial Nova" panose="020B0504020202020204" pitchFamily="34" charset="0"/>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hlinkClick r:id="rId4">
                  <a:extLst>
                    <a:ext uri="{A12FA001-AC4F-418D-AE19-62706E023703}">
                      <ahyp:hlinkClr xmlns:ahyp="http://schemas.microsoft.com/office/drawing/2018/hyperlinkcolor" val="tx"/>
                    </a:ext>
                  </a:extLst>
                </a:hlinkClick>
              </a:rPr>
              <a:t>32 U.S.C. 316</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rPr>
              <a:t>, </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hlinkClick r:id="rId5">
                  <a:extLst>
                    <a:ext uri="{A12FA001-AC4F-418D-AE19-62706E023703}">
                      <ahyp:hlinkClr xmlns:ahyp="http://schemas.microsoft.com/office/drawing/2018/hyperlinkcolor" val="tx"/>
                    </a:ext>
                  </a:extLst>
                </a:hlinkClick>
              </a:rPr>
              <a:t>502</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rPr>
              <a:t>, </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hlinkClick r:id="rId6">
                  <a:extLst>
                    <a:ext uri="{A12FA001-AC4F-418D-AE19-62706E023703}">
                      <ahyp:hlinkClr xmlns:ahyp="http://schemas.microsoft.com/office/drawing/2018/hyperlinkcolor" val="tx"/>
                    </a:ext>
                  </a:extLst>
                </a:hlinkClick>
              </a:rPr>
              <a:t>503</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rPr>
              <a:t>, </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hlinkClick r:id="rId7">
                  <a:extLst>
                    <a:ext uri="{A12FA001-AC4F-418D-AE19-62706E023703}">
                      <ahyp:hlinkClr xmlns:ahyp="http://schemas.microsoft.com/office/drawing/2018/hyperlinkcolor" val="tx"/>
                    </a:ext>
                  </a:extLst>
                </a:hlinkClick>
              </a:rPr>
              <a:t>504</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rPr>
              <a:t>, or </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hlinkClick r:id="rId8">
                  <a:extLst>
                    <a:ext uri="{A12FA001-AC4F-418D-AE19-62706E023703}">
                      <ahyp:hlinkClr xmlns:ahyp="http://schemas.microsoft.com/office/drawing/2018/hyperlinkcolor" val="tx"/>
                    </a:ext>
                  </a:extLst>
                </a:hlinkClick>
              </a:rPr>
              <a:t>505</a:t>
            </a:r>
            <a:endPar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endParaRPr>
          </a:p>
          <a:p>
            <a:r>
              <a:rPr lang="en-US" sz="2800" u="sng" dirty="0">
                <a:solidFill>
                  <a:srgbClr val="0070C0"/>
                </a:solidFill>
                <a:latin typeface="Arial Nova" panose="020B0504020202020204" pitchFamily="34" charset="0"/>
                <a:hlinkClick r:id="rId9">
                  <a:extLst>
                    <a:ext uri="{A12FA001-AC4F-418D-AE19-62706E023703}">
                      <ahyp:hlinkClr xmlns:ahyp="http://schemas.microsoft.com/office/drawing/2018/hyperlinkcolor" val="tx"/>
                    </a:ext>
                  </a:extLst>
                </a:hlinkClick>
              </a:rPr>
              <a:t>37 U.S.C. 206</a:t>
            </a:r>
            <a:endParaRPr lang="en-US" sz="2800" u="sng" dirty="0">
              <a:solidFill>
                <a:srgbClr val="0070C0"/>
              </a:solidFill>
              <a:latin typeface="Arial Nova" panose="020B0504020202020204" pitchFamily="34" charset="0"/>
            </a:endParaRPr>
          </a:p>
          <a:p>
            <a:r>
              <a:rPr lang="en-US" sz="2800" dirty="0">
                <a:latin typeface="Arial Nova" panose="020B0504020202020204" pitchFamily="34" charset="0"/>
                <a:hlinkClick r:id="rId10"/>
              </a:rPr>
              <a:t>38 CFR 3.12a -- Minimum active-duty service requirement.</a:t>
            </a:r>
            <a:endParaRPr lang="en-US" sz="2800" dirty="0">
              <a:solidFill>
                <a:srgbClr val="0070C0"/>
              </a:solidFill>
              <a:latin typeface="Arial Nova" panose="020B0504020202020204" pitchFamily="34" charset="0"/>
            </a:endParaRPr>
          </a:p>
        </p:txBody>
      </p:sp>
    </p:spTree>
    <p:extLst>
      <p:ext uri="{BB962C8B-B14F-4D97-AF65-F5344CB8AC3E}">
        <p14:creationId xmlns:p14="http://schemas.microsoft.com/office/powerpoint/2010/main" val="13781456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12E4-2BE7-BBA1-8466-13A4ECFDC925}"/>
              </a:ext>
            </a:extLst>
          </p:cNvPr>
          <p:cNvSpPr>
            <a:spLocks noGrp="1"/>
          </p:cNvSpPr>
          <p:nvPr>
            <p:ph type="title"/>
          </p:nvPr>
        </p:nvSpPr>
        <p:spPr>
          <a:xfrm>
            <a:off x="333375" y="260350"/>
            <a:ext cx="10515600" cy="1325563"/>
          </a:xfrm>
        </p:spPr>
        <p:txBody>
          <a:bodyPr>
            <a:normAutofit/>
          </a:bodyPr>
          <a:lstStyle/>
          <a:p>
            <a:pPr lvl="0"/>
            <a:r>
              <a:rPr lang="en-US" dirty="0"/>
              <a:t>Burial</a:t>
            </a:r>
            <a:br>
              <a:rPr lang="en-US" dirty="0"/>
            </a:br>
            <a:endParaRPr lang="en-US" dirty="0"/>
          </a:p>
        </p:txBody>
      </p:sp>
      <p:sp>
        <p:nvSpPr>
          <p:cNvPr id="3" name="Content Placeholder 2">
            <a:extLst>
              <a:ext uri="{FF2B5EF4-FFF2-40B4-BE49-F238E27FC236}">
                <a16:creationId xmlns:a16="http://schemas.microsoft.com/office/drawing/2014/main" id="{895896F7-F4B9-EEDD-BF34-D513FD966348}"/>
              </a:ext>
            </a:extLst>
          </p:cNvPr>
          <p:cNvSpPr>
            <a:spLocks noGrp="1"/>
          </p:cNvSpPr>
          <p:nvPr>
            <p:ph sz="half" idx="1"/>
          </p:nvPr>
        </p:nvSpPr>
        <p:spPr>
          <a:xfrm>
            <a:off x="333375" y="2119312"/>
            <a:ext cx="5181600" cy="4351338"/>
          </a:xfrm>
        </p:spPr>
        <p:txBody>
          <a:bodyPr>
            <a:normAutofit/>
          </a:bodyPr>
          <a:lstStyle/>
          <a:p>
            <a:pPr marL="0" indent="0" algn="ctr">
              <a:buNone/>
            </a:pPr>
            <a:endParaRPr lang="en-US" i="0" u="sng" strike="noStrike" dirty="0">
              <a:effectLst/>
              <a:latin typeface="Arial Nova" panose="020B0504020202020204" pitchFamily="34" charset="0"/>
              <a:hlinkClick r:id="rId3"/>
            </a:endParaRPr>
          </a:p>
          <a:p>
            <a:pPr marL="0" indent="0" algn="ctr">
              <a:buNone/>
            </a:pPr>
            <a:endParaRPr lang="en-US" u="sng" dirty="0">
              <a:latin typeface="Arial Nova" panose="020B0504020202020204" pitchFamily="34" charset="0"/>
              <a:hlinkClick r:id="rId3"/>
            </a:endParaRPr>
          </a:p>
          <a:p>
            <a:pPr marL="0" indent="0" algn="ctr">
              <a:buNone/>
            </a:pPr>
            <a:r>
              <a:rPr lang="en-US" sz="4000" i="0" u="sng" strike="noStrike" dirty="0">
                <a:effectLst/>
                <a:latin typeface="Arial Nova" panose="020B0504020202020204" pitchFamily="34" charset="0"/>
                <a:hlinkClick r:id="rId3"/>
              </a:rPr>
              <a:t>VA Burial Benefits and Memorial </a:t>
            </a:r>
            <a:r>
              <a:rPr lang="en-US" sz="4000" u="sng" dirty="0">
                <a:latin typeface="Arial Nova" panose="020B0504020202020204" pitchFamily="34" charset="0"/>
                <a:hlinkClick r:id="rId3"/>
              </a:rPr>
              <a:t>I</a:t>
            </a:r>
            <a:r>
              <a:rPr lang="en-US" sz="4000" i="0" u="sng" strike="noStrike" dirty="0">
                <a:effectLst/>
                <a:latin typeface="Arial Nova" panose="020B0504020202020204" pitchFamily="34" charset="0"/>
                <a:hlinkClick r:id="rId3"/>
              </a:rPr>
              <a:t>tems</a:t>
            </a:r>
            <a:endParaRPr lang="en-US" sz="4000" i="0" dirty="0">
              <a:effectLst/>
              <a:latin typeface="Arial Nova" panose="020B0504020202020204" pitchFamily="34" charset="0"/>
            </a:endParaRPr>
          </a:p>
          <a:p>
            <a:endParaRPr lang="en-US" dirty="0"/>
          </a:p>
        </p:txBody>
      </p:sp>
      <p:pic>
        <p:nvPicPr>
          <p:cNvPr id="4" name="Picture 3">
            <a:extLst>
              <a:ext uri="{FF2B5EF4-FFF2-40B4-BE49-F238E27FC236}">
                <a16:creationId xmlns:a16="http://schemas.microsoft.com/office/drawing/2014/main" id="{69E104B7-E20D-1912-F52E-45588F99894F}"/>
              </a:ext>
            </a:extLst>
          </p:cNvPr>
          <p:cNvPicPr>
            <a:picLocks noChangeAspect="1"/>
          </p:cNvPicPr>
          <p:nvPr/>
        </p:nvPicPr>
        <p:blipFill>
          <a:blip r:embed="rId4"/>
          <a:srcRect t="14884" b="1139"/>
          <a:stretch/>
        </p:blipFill>
        <p:spPr>
          <a:xfrm>
            <a:off x="5514975" y="1454150"/>
            <a:ext cx="5181600" cy="4351338"/>
          </a:xfrm>
          <a:prstGeom prst="rect">
            <a:avLst/>
          </a:prstGeom>
          <a:noFill/>
        </p:spPr>
      </p:pic>
    </p:spTree>
    <p:extLst>
      <p:ext uri="{BB962C8B-B14F-4D97-AF65-F5344CB8AC3E}">
        <p14:creationId xmlns:p14="http://schemas.microsoft.com/office/powerpoint/2010/main" val="40782169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3D65-46E7-5235-056E-77C6257009EF}"/>
              </a:ext>
            </a:extLst>
          </p:cNvPr>
          <p:cNvSpPr>
            <a:spLocks noGrp="1"/>
          </p:cNvSpPr>
          <p:nvPr>
            <p:ph type="title"/>
          </p:nvPr>
        </p:nvSpPr>
        <p:spPr>
          <a:xfrm>
            <a:off x="6415618" y="852487"/>
            <a:ext cx="5291663" cy="1628775"/>
          </a:xfrm>
        </p:spPr>
        <p:txBody>
          <a:bodyPr anchor="b">
            <a:normAutofit/>
          </a:bodyPr>
          <a:lstStyle/>
          <a:p>
            <a:pPr lvl="0"/>
            <a:r>
              <a:rPr lang="en-US" sz="3700" dirty="0">
                <a:latin typeface="Aptos" panose="020B0004020202020204" pitchFamily="34" charset="0"/>
              </a:rPr>
              <a:t>Vocational Rehabilitation</a:t>
            </a:r>
            <a:br>
              <a:rPr lang="en-US" sz="3700" dirty="0"/>
            </a:br>
            <a:endParaRPr lang="en-US" sz="3700" dirty="0"/>
          </a:p>
        </p:txBody>
      </p:sp>
      <p:pic>
        <p:nvPicPr>
          <p:cNvPr id="4" name="Picture 3">
            <a:extLst>
              <a:ext uri="{FF2B5EF4-FFF2-40B4-BE49-F238E27FC236}">
                <a16:creationId xmlns:a16="http://schemas.microsoft.com/office/drawing/2014/main" id="{986FD0DD-A482-6834-B700-DFE400EB0E0F}"/>
              </a:ext>
            </a:extLst>
          </p:cNvPr>
          <p:cNvPicPr>
            <a:picLocks noChangeAspect="1"/>
          </p:cNvPicPr>
          <p:nvPr/>
        </p:nvPicPr>
        <p:blipFill>
          <a:blip r:embed="rId3"/>
          <a:srcRect l="1440" r="965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FB564FDE-70F6-57F3-96CA-FB22BA8AEBDA}"/>
              </a:ext>
            </a:extLst>
          </p:cNvPr>
          <p:cNvSpPr>
            <a:spLocks noGrp="1"/>
          </p:cNvSpPr>
          <p:nvPr>
            <p:ph idx="1"/>
          </p:nvPr>
        </p:nvSpPr>
        <p:spPr>
          <a:xfrm>
            <a:off x="6417734" y="2614612"/>
            <a:ext cx="5291663" cy="3752849"/>
          </a:xfrm>
        </p:spPr>
        <p:txBody>
          <a:bodyPr>
            <a:normAutofit/>
          </a:bodyPr>
          <a:lstStyle/>
          <a:p>
            <a:pPr marL="0" indent="0" algn="ctr">
              <a:buNone/>
            </a:pPr>
            <a:r>
              <a:rPr lang="en-US" sz="4000" i="0" u="sng" strike="noStrike" dirty="0">
                <a:effectLst/>
                <a:latin typeface="Arial Nova" panose="020B0504020202020204" pitchFamily="34" charset="0"/>
                <a:hlinkClick r:id="rId4"/>
              </a:rPr>
              <a:t>Veteran Readiness and Employment (Chapter 31)</a:t>
            </a:r>
            <a:endParaRPr lang="en-US" sz="4000" i="0" dirty="0">
              <a:effectLst/>
              <a:latin typeface="Arial Nova" panose="020B0504020202020204" pitchFamily="34" charset="0"/>
            </a:endParaRPr>
          </a:p>
          <a:p>
            <a:pPr algn="ctr"/>
            <a:endParaRPr lang="en-US" sz="1800" dirty="0"/>
          </a:p>
        </p:txBody>
      </p:sp>
    </p:spTree>
    <p:extLst>
      <p:ext uri="{BB962C8B-B14F-4D97-AF65-F5344CB8AC3E}">
        <p14:creationId xmlns:p14="http://schemas.microsoft.com/office/powerpoint/2010/main" val="308861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811D-F67B-63D1-29DC-043465277A52}"/>
              </a:ext>
            </a:extLst>
          </p:cNvPr>
          <p:cNvSpPr>
            <a:spLocks noGrp="1"/>
          </p:cNvSpPr>
          <p:nvPr>
            <p:ph type="title"/>
          </p:nvPr>
        </p:nvSpPr>
        <p:spPr>
          <a:xfrm>
            <a:off x="121707" y="0"/>
            <a:ext cx="7841192" cy="881063"/>
          </a:xfrm>
        </p:spPr>
        <p:txBody>
          <a:bodyPr anchor="b">
            <a:noAutofit/>
          </a:bodyPr>
          <a:lstStyle/>
          <a:p>
            <a:r>
              <a:rPr lang="en-US" dirty="0">
                <a:latin typeface="Aptos" panose="020B0004020202020204" pitchFamily="34" charset="0"/>
              </a:rPr>
              <a:t>Non-Service Connected Pension</a:t>
            </a:r>
          </a:p>
        </p:txBody>
      </p:sp>
      <p:pic>
        <p:nvPicPr>
          <p:cNvPr id="4" name="Picture 3">
            <a:extLst>
              <a:ext uri="{FF2B5EF4-FFF2-40B4-BE49-F238E27FC236}">
                <a16:creationId xmlns:a16="http://schemas.microsoft.com/office/drawing/2014/main" id="{41D3986C-968B-3C23-5384-8977C573B562}"/>
              </a:ext>
            </a:extLst>
          </p:cNvPr>
          <p:cNvPicPr>
            <a:picLocks noChangeAspect="1"/>
          </p:cNvPicPr>
          <p:nvPr/>
        </p:nvPicPr>
        <p:blipFill>
          <a:blip r:embed="rId3"/>
          <a:srcRect l="11091"/>
          <a:stretch/>
        </p:blipFill>
        <p:spPr>
          <a:xfrm>
            <a:off x="5734052" y="1325562"/>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8B6FD12B-9167-558F-7071-767BB06FC224}"/>
              </a:ext>
            </a:extLst>
          </p:cNvPr>
          <p:cNvSpPr>
            <a:spLocks noGrp="1"/>
          </p:cNvSpPr>
          <p:nvPr>
            <p:ph idx="1"/>
          </p:nvPr>
        </p:nvSpPr>
        <p:spPr>
          <a:xfrm>
            <a:off x="121707" y="2233612"/>
            <a:ext cx="5291663" cy="3752849"/>
          </a:xfrm>
        </p:spPr>
        <p:txBody>
          <a:bodyPr>
            <a:normAutofit/>
          </a:body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sz="4000" i="0" u="sng" strike="noStrike" kern="1200" cap="none" spc="0" normalizeH="0" baseline="0" noProof="0" dirty="0">
              <a:ln>
                <a:noFill/>
              </a:ln>
              <a:solidFill>
                <a:srgbClr val="000000"/>
              </a:solidFill>
              <a:effectLst/>
              <a:uLnTx/>
              <a:uFillTx/>
              <a:latin typeface="Arial Nova" panose="020B0504020202020204" pitchFamily="34" charset="0"/>
              <a:cs typeface="Arial"/>
              <a:hlinkClick r:id="rId4"/>
            </a:endParaRP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4000" i="0" u="sng" strike="noStrike" kern="1200" cap="none" spc="0" normalizeH="0" baseline="0" noProof="0" dirty="0">
                <a:ln>
                  <a:noFill/>
                </a:ln>
                <a:solidFill>
                  <a:srgbClr val="000000"/>
                </a:solidFill>
                <a:effectLst/>
                <a:uLnTx/>
                <a:uFillTx/>
                <a:latin typeface="Arial Nova" panose="020B0504020202020204" pitchFamily="34" charset="0"/>
                <a:cs typeface="Arial"/>
                <a:hlinkClick r:id="rId4"/>
              </a:rPr>
              <a:t>VA Pension Benefits</a:t>
            </a:r>
            <a:endParaRPr kumimoji="0" lang="en-US" sz="4000" i="0" u="none" strike="noStrike" kern="1200" cap="none" spc="0" normalizeH="0" baseline="0" noProof="0" dirty="0">
              <a:ln>
                <a:noFill/>
              </a:ln>
              <a:solidFill>
                <a:srgbClr val="000000"/>
              </a:solidFill>
              <a:effectLst/>
              <a:uLnTx/>
              <a:uFillTx/>
              <a:latin typeface="Arial Nova" panose="020B0504020202020204" pitchFamily="34" charset="0"/>
              <a:cs typeface="Arial"/>
            </a:endParaRPr>
          </a:p>
          <a:p>
            <a:endParaRPr lang="en-US" sz="1800" dirty="0"/>
          </a:p>
        </p:txBody>
      </p:sp>
    </p:spTree>
    <p:extLst>
      <p:ext uri="{BB962C8B-B14F-4D97-AF65-F5344CB8AC3E}">
        <p14:creationId xmlns:p14="http://schemas.microsoft.com/office/powerpoint/2010/main" val="14967920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4E15-58F2-E610-5D6E-6D4CAB200E05}"/>
              </a:ext>
            </a:extLst>
          </p:cNvPr>
          <p:cNvSpPr>
            <a:spLocks noGrp="1"/>
          </p:cNvSpPr>
          <p:nvPr>
            <p:ph type="title" idx="4294967295"/>
          </p:nvPr>
        </p:nvSpPr>
        <p:spPr>
          <a:xfrm>
            <a:off x="0" y="231775"/>
            <a:ext cx="10515600" cy="1325563"/>
          </a:xfrm>
          <a:prstGeom prst="rect">
            <a:avLst/>
          </a:prstGeom>
        </p:spPr>
        <p:txBody>
          <a:bodyPr/>
          <a:lstStyle/>
          <a:p>
            <a:r>
              <a:rPr lang="en-US" dirty="0">
                <a:latin typeface="Aptos" panose="020B0004020202020204" pitchFamily="34" charset="0"/>
              </a:rPr>
              <a:t>Questions</a:t>
            </a:r>
          </a:p>
        </p:txBody>
      </p:sp>
      <p:pic>
        <p:nvPicPr>
          <p:cNvPr id="4" name="Content Placeholder 3">
            <a:extLst>
              <a:ext uri="{FF2B5EF4-FFF2-40B4-BE49-F238E27FC236}">
                <a16:creationId xmlns:a16="http://schemas.microsoft.com/office/drawing/2014/main" id="{A2488E10-2255-EA8E-9CD2-C9B1F0353623}"/>
              </a:ext>
            </a:extLst>
          </p:cNvPr>
          <p:cNvPicPr>
            <a:picLocks noGrp="1" noChangeAspect="1"/>
          </p:cNvPicPr>
          <p:nvPr>
            <p:ph idx="4294967295"/>
          </p:nvPr>
        </p:nvPicPr>
        <p:blipFill>
          <a:blip r:embed="rId3"/>
          <a:stretch>
            <a:fillRect/>
          </a:stretch>
        </p:blipFill>
        <p:spPr>
          <a:xfrm>
            <a:off x="-1" y="1166438"/>
            <a:ext cx="12296775" cy="6991726"/>
          </a:xfrm>
          <a:prstGeom prst="rect">
            <a:avLst/>
          </a:prstGeom>
        </p:spPr>
      </p:pic>
    </p:spTree>
    <p:extLst>
      <p:ext uri="{BB962C8B-B14F-4D97-AF65-F5344CB8AC3E}">
        <p14:creationId xmlns:p14="http://schemas.microsoft.com/office/powerpoint/2010/main" val="20593620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6259" name="Rectangle 3">
            <a:extLst>
              <a:ext uri="{FF2B5EF4-FFF2-40B4-BE49-F238E27FC236}">
                <a16:creationId xmlns:a16="http://schemas.microsoft.com/office/drawing/2014/main" id="{F5713BF3-3946-7D6F-1D7A-F90036D75C7A}"/>
              </a:ext>
            </a:extLst>
          </p:cNvPr>
          <p:cNvSpPr>
            <a:spLocks noChangeArrowheads="1"/>
          </p:cNvSpPr>
          <p:nvPr/>
        </p:nvSpPr>
        <p:spPr bwMode="auto">
          <a:xfrm>
            <a:off x="7207250" y="4889500"/>
            <a:ext cx="44338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6260" name="Text Box 4">
            <a:extLst>
              <a:ext uri="{FF2B5EF4-FFF2-40B4-BE49-F238E27FC236}">
                <a16:creationId xmlns:a16="http://schemas.microsoft.com/office/drawing/2014/main" id="{BD36C5AD-C1D0-7399-28CC-68356F37D107}"/>
              </a:ext>
            </a:extLst>
          </p:cNvPr>
          <p:cNvSpPr txBox="1">
            <a:spLocks noChangeArrowheads="1"/>
          </p:cNvSpPr>
          <p:nvPr/>
        </p:nvSpPr>
        <p:spPr bwMode="auto">
          <a:xfrm>
            <a:off x="1733550" y="2505075"/>
            <a:ext cx="10287934"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760000"/>
                </a:solidFill>
                <a:effectLst/>
                <a:uLnTx/>
                <a:uFillTx/>
                <a:latin typeface="Arial" panose="020B0604020202020204" pitchFamily="34" charset="0"/>
                <a:ea typeface="+mn-ea"/>
                <a:cs typeface="Arial" panose="020B0604020202020204" pitchFamily="34" charset="0"/>
              </a:rPr>
              <a:t>Thank you for the privilege of your time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760000"/>
                </a:solidFill>
                <a:effectLst/>
                <a:uLnTx/>
                <a:uFillTx/>
                <a:latin typeface="Arial" panose="020B0604020202020204" pitchFamily="34" charset="0"/>
                <a:ea typeface="+mn-ea"/>
                <a:cs typeface="Arial" panose="020B0604020202020204" pitchFamily="34" charset="0"/>
              </a:rPr>
              <a:t>and all that you do for veterans!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200" b="1" dirty="0">
                <a:solidFill>
                  <a:srgbClr val="760000"/>
                </a:solidFill>
                <a:latin typeface="Arial" panose="020B0604020202020204" pitchFamily="34" charset="0"/>
                <a:cs typeface="Arial" panose="020B0604020202020204" pitchFamily="34" charset="0"/>
              </a:rPr>
              <a:t>Please feel free to contact me if you have further </a:t>
            </a:r>
            <a:r>
              <a:rPr lang="en-US" altLang="en-US" sz="3200" b="1">
                <a:solidFill>
                  <a:srgbClr val="760000"/>
                </a:solidFill>
                <a:latin typeface="Arial" panose="020B0604020202020204" pitchFamily="34" charset="0"/>
                <a:cs typeface="Arial" panose="020B0604020202020204" pitchFamily="34" charset="0"/>
              </a:rPr>
              <a:t>questions.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76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Sandy Hogsed</a:t>
            </a:r>
            <a:b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e-mail: rencehog@icloud.com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503-313-2652</a:t>
            </a:r>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93785" y="11588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6F4D5D11-79E1-F223-AD93-530920C26753}"/>
              </a:ext>
            </a:extLst>
          </p:cNvPr>
          <p:cNvSpPr>
            <a:spLocks noGrp="1"/>
          </p:cNvSpPr>
          <p:nvPr>
            <p:ph type="title"/>
          </p:nvPr>
        </p:nvSpPr>
        <p:spPr>
          <a:xfrm>
            <a:off x="419100" y="228601"/>
            <a:ext cx="10515600" cy="1325563"/>
          </a:xfrm>
        </p:spPr>
        <p:txBody>
          <a:bodyPr/>
          <a:lstStyle/>
          <a:p>
            <a:r>
              <a:rPr kumimoji="0" 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References: Verifying Veteran Status</a:t>
            </a:r>
            <a:endParaRPr lang="en-US" dirty="0">
              <a:latin typeface="Aptos" panose="020B0004020202020204" pitchFamily="34" charset="0"/>
            </a:endParaRPr>
          </a:p>
        </p:txBody>
      </p:sp>
      <p:sp>
        <p:nvSpPr>
          <p:cNvPr id="4" name="Content Placeholder 3">
            <a:extLst>
              <a:ext uri="{FF2B5EF4-FFF2-40B4-BE49-F238E27FC236}">
                <a16:creationId xmlns:a16="http://schemas.microsoft.com/office/drawing/2014/main" id="{410CC48E-FB67-CBB2-AC55-380985DF51BC}"/>
              </a:ext>
            </a:extLst>
          </p:cNvPr>
          <p:cNvSpPr>
            <a:spLocks noGrp="1"/>
          </p:cNvSpPr>
          <p:nvPr>
            <p:ph idx="1"/>
          </p:nvPr>
        </p:nvSpPr>
        <p:spPr>
          <a:xfrm>
            <a:off x="257175" y="1381125"/>
            <a:ext cx="11096625" cy="4795838"/>
          </a:xfrm>
        </p:spPr>
        <p:txBody>
          <a:bodyPr/>
          <a:lstStyle/>
          <a:p>
            <a:r>
              <a:rPr lang="en-US" sz="2800" dirty="0">
                <a:solidFill>
                  <a:srgbClr val="0563C1"/>
                </a:solidFill>
                <a:latin typeface="Arial Nova" panose="020B0504020202020204" pitchFamily="34" charset="0"/>
                <a:hlinkClick r:id="rId3">
                  <a:extLst>
                    <a:ext uri="{A12FA001-AC4F-418D-AE19-62706E023703}">
                      <ahyp:hlinkClr xmlns:ahyp="http://schemas.microsoft.com/office/drawing/2018/hyperlinkcolor" val="tx"/>
                    </a:ext>
                  </a:extLst>
                </a:hlinkClick>
              </a:rPr>
              <a:t>M21-1MR, Part III, Subpart </a:t>
            </a:r>
            <a:r>
              <a:rPr lang="en-US" sz="2800" dirty="0" err="1">
                <a:solidFill>
                  <a:srgbClr val="0563C1"/>
                </a:solidFill>
                <a:latin typeface="Arial Nova" panose="020B0504020202020204" pitchFamily="34" charset="0"/>
                <a:hlinkClick r:id="rId3">
                  <a:extLst>
                    <a:ext uri="{A12FA001-AC4F-418D-AE19-62706E023703}">
                      <ahyp:hlinkClr xmlns:ahyp="http://schemas.microsoft.com/office/drawing/2018/hyperlinkcolor" val="tx"/>
                    </a:ext>
                  </a:extLst>
                </a:hlinkClick>
              </a:rPr>
              <a:t>i</a:t>
            </a:r>
            <a:r>
              <a:rPr lang="en-US" sz="2800" dirty="0">
                <a:solidFill>
                  <a:srgbClr val="0070C0"/>
                </a:solidFill>
                <a:latin typeface="Arial Nova" panose="020B0504020202020204" pitchFamily="34" charset="0"/>
                <a:hlinkClick r:id="rId3">
                  <a:extLst>
                    <a:ext uri="{A12FA001-AC4F-418D-AE19-62706E023703}">
                      <ahyp:hlinkClr xmlns:ahyp="http://schemas.microsoft.com/office/drawing/2018/hyperlinkcolor" val="tx"/>
                    </a:ext>
                  </a:extLst>
                </a:hlinkClick>
              </a:rPr>
              <a:t>, Chapter 1, Section A - Establishing Veteran Status </a:t>
            </a:r>
            <a:endParaRPr lang="en-US" sz="2800" dirty="0">
              <a:solidFill>
                <a:srgbClr val="0070C0"/>
              </a:solidFill>
              <a:latin typeface="Arial Nova" panose="020B0504020202020204" pitchFamily="34" charset="0"/>
            </a:endParaRPr>
          </a:p>
          <a:p>
            <a:r>
              <a:rPr lang="en-US" sz="2800" dirty="0">
                <a:solidFill>
                  <a:srgbClr val="0070C0"/>
                </a:solidFill>
                <a:latin typeface="Arial Nova" panose="020B0504020202020204" pitchFamily="34" charset="0"/>
                <a:hlinkClick r:id="rId4">
                  <a:extLst>
                    <a:ext uri="{A12FA001-AC4F-418D-AE19-62706E023703}">
                      <ahyp:hlinkClr xmlns:ahyp="http://schemas.microsoft.com/office/drawing/2018/hyperlinkcolor" val="tx"/>
                    </a:ext>
                  </a:extLst>
                </a:hlinkClick>
              </a:rPr>
              <a:t>M21-1MR, </a:t>
            </a:r>
            <a:r>
              <a:rPr lang="en-US" sz="2800" u="sng" dirty="0">
                <a:solidFill>
                  <a:srgbClr val="0070C0"/>
                </a:solidFill>
                <a:latin typeface="Arial Nova" panose="020B0504020202020204" pitchFamily="34" charset="0"/>
                <a:hlinkClick r:id="rId4">
                  <a:extLst>
                    <a:ext uri="{A12FA001-AC4F-418D-AE19-62706E023703}">
                      <ahyp:hlinkClr xmlns:ahyp="http://schemas.microsoft.com/office/drawing/2018/hyperlinkcolor" val="tx"/>
                    </a:ext>
                  </a:extLst>
                </a:hlinkClick>
              </a:rPr>
              <a:t>Part-III-Subpart I Chapter 1 Section A Establishing-Veteran-Status, #3</a:t>
            </a:r>
            <a:r>
              <a:rPr lang="en-US" sz="2800" u="sng" dirty="0">
                <a:solidFill>
                  <a:srgbClr val="0070C0"/>
                </a:solidFill>
                <a:latin typeface="Arial Nova" panose="020B0504020202020204" pitchFamily="34" charset="0"/>
              </a:rPr>
              <a:t> </a:t>
            </a:r>
            <a:r>
              <a:rPr lang="en-US" sz="2800" b="1" u="sng" dirty="0">
                <a:solidFill>
                  <a:srgbClr val="FF0000"/>
                </a:solidFill>
                <a:latin typeface="Arial Nova" panose="020B0504020202020204" pitchFamily="34" charset="0"/>
              </a:rPr>
              <a:t>(Duty Status and Eligibility of Reservists)</a:t>
            </a:r>
          </a:p>
          <a:p>
            <a:r>
              <a:rPr lang="en-US" sz="2800" dirty="0">
                <a:solidFill>
                  <a:srgbClr val="0070C0"/>
                </a:solidFill>
                <a:latin typeface="Arial Nova" panose="020B0504020202020204" pitchFamily="34" charset="0"/>
                <a:hlinkClick r:id="rId5">
                  <a:extLst>
                    <a:ext uri="{A12FA001-AC4F-418D-AE19-62706E023703}">
                      <ahyp:hlinkClr xmlns:ahyp="http://schemas.microsoft.com/office/drawing/2018/hyperlinkcolor" val="tx"/>
                    </a:ext>
                  </a:extLst>
                </a:hlinkClick>
              </a:rPr>
              <a:t>M21-1, Part III, Subpart </a:t>
            </a:r>
            <a:r>
              <a:rPr lang="en-US" sz="2800" dirty="0" err="1">
                <a:solidFill>
                  <a:srgbClr val="0070C0"/>
                </a:solidFill>
                <a:latin typeface="Arial Nova" panose="020B0504020202020204" pitchFamily="34" charset="0"/>
                <a:hlinkClick r:id="rId5">
                  <a:extLst>
                    <a:ext uri="{A12FA001-AC4F-418D-AE19-62706E023703}">
                      <ahyp:hlinkClr xmlns:ahyp="http://schemas.microsoft.com/office/drawing/2018/hyperlinkcolor" val="tx"/>
                    </a:ext>
                  </a:extLst>
                </a:hlinkClick>
              </a:rPr>
              <a:t>i</a:t>
            </a:r>
            <a:r>
              <a:rPr lang="en-US" sz="2800" dirty="0">
                <a:solidFill>
                  <a:srgbClr val="0070C0"/>
                </a:solidFill>
                <a:latin typeface="Arial Nova" panose="020B0504020202020204" pitchFamily="34" charset="0"/>
                <a:hlinkClick r:id="rId5">
                  <a:extLst>
                    <a:ext uri="{A12FA001-AC4F-418D-AE19-62706E023703}">
                      <ahyp:hlinkClr xmlns:ahyp="http://schemas.microsoft.com/office/drawing/2018/hyperlinkcolor" val="tx"/>
                    </a:ext>
                  </a:extLst>
                </a:hlinkClick>
              </a:rPr>
              <a:t>, Chapter 1, Section A - Establishing </a:t>
            </a:r>
            <a:r>
              <a:rPr lang="en-US" sz="2800" u="sng" dirty="0">
                <a:solidFill>
                  <a:srgbClr val="0070C0"/>
                </a:solidFill>
                <a:latin typeface="Arial Nova" panose="020B0504020202020204" pitchFamily="34" charset="0"/>
                <a:hlinkClick r:id="rId5">
                  <a:extLst>
                    <a:ext uri="{A12FA001-AC4F-418D-AE19-62706E023703}">
                      <ahyp:hlinkClr xmlns:ahyp="http://schemas.microsoft.com/office/drawing/2018/hyperlinkcolor" val="tx"/>
                    </a:ext>
                  </a:extLst>
                </a:hlinkClick>
              </a:rPr>
              <a:t>Veteran Status (va.gov)</a:t>
            </a:r>
            <a:r>
              <a:rPr lang="en-US" sz="2800" u="sng" dirty="0">
                <a:solidFill>
                  <a:srgbClr val="0070C0"/>
                </a:solidFill>
                <a:latin typeface="Arial Nova" panose="020B0504020202020204" pitchFamily="34" charset="0"/>
              </a:rPr>
              <a:t>, #4 </a:t>
            </a:r>
            <a:r>
              <a:rPr lang="en-US" sz="2800" b="1" u="sng" dirty="0">
                <a:solidFill>
                  <a:srgbClr val="FF0000"/>
                </a:solidFill>
                <a:latin typeface="Arial Nova" panose="020B0504020202020204" pitchFamily="34" charset="0"/>
              </a:rPr>
              <a:t>(Duty Status and Eligibility of National Guard Members</a:t>
            </a:r>
            <a:endParaRPr lang="en-US" sz="2800" b="1" dirty="0">
              <a:solidFill>
                <a:srgbClr val="FF0000"/>
              </a:solidFill>
              <a:latin typeface="Arial Nova" panose="020B0504020202020204" pitchFamily="34" charset="0"/>
            </a:endParaRPr>
          </a:p>
          <a:p>
            <a:r>
              <a:rPr lang="en-US" sz="2800" dirty="0">
                <a:solidFill>
                  <a:srgbClr val="0563C1"/>
                </a:solidFill>
                <a:latin typeface="Arial Nova" panose="020B0504020202020204" pitchFamily="34" charset="0"/>
                <a:hlinkClick r:id="rId6">
                  <a:extLst>
                    <a:ext uri="{A12FA001-AC4F-418D-AE19-62706E023703}">
                      <ahyp:hlinkClr xmlns:ahyp="http://schemas.microsoft.com/office/drawing/2018/hyperlinkcolor" val="tx"/>
                    </a:ext>
                  </a:extLst>
                </a:hlinkClick>
              </a:rPr>
              <a:t>M21-1, Part III, Subpart </a:t>
            </a:r>
            <a:r>
              <a:rPr lang="en-US" sz="2800" dirty="0" err="1">
                <a:solidFill>
                  <a:srgbClr val="0563C1"/>
                </a:solidFill>
                <a:latin typeface="Arial Nova" panose="020B0504020202020204" pitchFamily="34" charset="0"/>
                <a:hlinkClick r:id="rId6">
                  <a:extLst>
                    <a:ext uri="{A12FA001-AC4F-418D-AE19-62706E023703}">
                      <ahyp:hlinkClr xmlns:ahyp="http://schemas.microsoft.com/office/drawing/2018/hyperlinkcolor" val="tx"/>
                    </a:ext>
                  </a:extLst>
                </a:hlinkClick>
              </a:rPr>
              <a:t>i</a:t>
            </a:r>
            <a:r>
              <a:rPr lang="en-US" sz="2800" dirty="0">
                <a:solidFill>
                  <a:srgbClr val="0070C0"/>
                </a:solidFill>
                <a:latin typeface="Arial Nova" panose="020B0504020202020204" pitchFamily="34" charset="0"/>
                <a:hlinkClick r:id="rId6">
                  <a:extLst>
                    <a:ext uri="{A12FA001-AC4F-418D-AE19-62706E023703}">
                      <ahyp:hlinkClr xmlns:ahyp="http://schemas.microsoft.com/office/drawing/2018/hyperlinkcolor" val="tx"/>
                    </a:ext>
                  </a:extLst>
                </a:hlinkClick>
              </a:rPr>
              <a:t>, Chapter 1, Section B - Service Requirements and Verification of Eligibility </a:t>
            </a:r>
            <a:endParaRPr lang="en-US" sz="2800" dirty="0">
              <a:solidFill>
                <a:srgbClr val="0070C0"/>
              </a:solidFill>
              <a:latin typeface="Arial Nova" panose="020B0504020202020204" pitchFamily="34" charset="0"/>
            </a:endParaRPr>
          </a:p>
        </p:txBody>
      </p:sp>
    </p:spTree>
    <p:extLst>
      <p:ext uri="{BB962C8B-B14F-4D97-AF65-F5344CB8AC3E}">
        <p14:creationId xmlns:p14="http://schemas.microsoft.com/office/powerpoint/2010/main" val="2728485871"/>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89CB-5B58-4996-9D2A-DAB267CAB4FD}"/>
              </a:ext>
            </a:extLst>
          </p:cNvPr>
          <p:cNvSpPr>
            <a:spLocks noGrp="1"/>
          </p:cNvSpPr>
          <p:nvPr>
            <p:ph type="title"/>
          </p:nvPr>
        </p:nvSpPr>
        <p:spPr>
          <a:xfrm>
            <a:off x="8153400" y="1321134"/>
            <a:ext cx="3434180" cy="1066464"/>
          </a:xfrm>
        </p:spPr>
        <p:txBody>
          <a:bodyPr anchor="t">
            <a:normAutofit/>
          </a:bodyPr>
          <a:lstStyle/>
          <a:p>
            <a:r>
              <a:rPr kumimoji="0" lang="en-US" sz="3200" b="0" i="0" u="none" strike="noStrike" kern="1200" cap="none" spc="0" normalizeH="0" baseline="0" noProof="0" dirty="0">
                <a:ln>
                  <a:noFill/>
                </a:ln>
                <a:effectLst/>
                <a:highlight>
                  <a:srgbClr val="FFFFFF"/>
                </a:highlight>
                <a:uLnTx/>
                <a:uFillTx/>
                <a:latin typeface="arial" panose="020B0604020202020204" pitchFamily="34" charset="0"/>
                <a:ea typeface="+mn-ea"/>
                <a:cs typeface="Arial"/>
              </a:rPr>
              <a:t>A </a:t>
            </a:r>
            <a:r>
              <a:rPr kumimoji="0" lang="en-US" sz="3200" b="1" i="1" u="none" strike="noStrike" kern="1200" cap="none" spc="0" normalizeH="0" baseline="0" noProof="0" dirty="0">
                <a:ln>
                  <a:noFill/>
                </a:ln>
                <a:effectLst/>
                <a:highlight>
                  <a:srgbClr val="FFFFFF"/>
                </a:highlight>
                <a:uLnTx/>
                <a:uFillTx/>
                <a:latin typeface="arial" panose="020B0604020202020204" pitchFamily="34" charset="0"/>
                <a:ea typeface="+mn-ea"/>
                <a:cs typeface="Arial"/>
              </a:rPr>
              <a:t>Veteran </a:t>
            </a:r>
            <a:r>
              <a:rPr lang="en-US" sz="3200" dirty="0">
                <a:highlight>
                  <a:srgbClr val="FFFFFF"/>
                </a:highlight>
                <a:latin typeface="arial" panose="020B0604020202020204" pitchFamily="34" charset="0"/>
                <a:ea typeface="+mn-ea"/>
                <a:cs typeface="Arial"/>
              </a:rPr>
              <a:t>Is </a:t>
            </a:r>
            <a:r>
              <a:rPr lang="en-US" sz="3200" dirty="0">
                <a:highlight>
                  <a:srgbClr val="FFFFFF"/>
                </a:highlight>
                <a:latin typeface="arial" panose="020B0604020202020204" pitchFamily="34" charset="0"/>
              </a:rPr>
              <a:t>A Person Who…..</a:t>
            </a:r>
            <a:endParaRPr lang="en-US" sz="3200" dirty="0"/>
          </a:p>
        </p:txBody>
      </p:sp>
      <p:pic>
        <p:nvPicPr>
          <p:cNvPr id="6" name="Picture 5">
            <a:extLst>
              <a:ext uri="{FF2B5EF4-FFF2-40B4-BE49-F238E27FC236}">
                <a16:creationId xmlns:a16="http://schemas.microsoft.com/office/drawing/2014/main" id="{CC48F731-A638-B6A3-ECE4-67F3840BF241}"/>
              </a:ext>
            </a:extLst>
          </p:cNvPr>
          <p:cNvPicPr>
            <a:picLocks noChangeAspect="1"/>
          </p:cNvPicPr>
          <p:nvPr/>
        </p:nvPicPr>
        <p:blipFill>
          <a:blip r:embed="rId3"/>
          <a:srcRect r="3" b="9439"/>
          <a:stretch/>
        </p:blipFill>
        <p:spPr>
          <a:xfrm>
            <a:off x="-9886" y="10"/>
            <a:ext cx="7572605" cy="6857990"/>
          </a:xfrm>
          <a:prstGeom prst="rect">
            <a:avLst/>
          </a:prstGeom>
        </p:spPr>
      </p:pic>
      <p:cxnSp>
        <p:nvCxnSpPr>
          <p:cNvPr id="49" name="Straight Connector 48">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244C9CA-851F-9EE5-962F-CEB25C3563E9}"/>
              </a:ext>
            </a:extLst>
          </p:cNvPr>
          <p:cNvSpPr>
            <a:spLocks noGrp="1"/>
          </p:cNvSpPr>
          <p:nvPr>
            <p:ph idx="1"/>
          </p:nvPr>
        </p:nvSpPr>
        <p:spPr>
          <a:xfrm>
            <a:off x="8153400" y="2543364"/>
            <a:ext cx="3434180" cy="3951221"/>
          </a:xfrm>
        </p:spPr>
        <p:txBody>
          <a:bodyPr>
            <a:normAutofit/>
          </a:bodyPr>
          <a:lstStyle/>
          <a:p>
            <a:r>
              <a:rPr lang="en-US" sz="2800" b="0" i="0" dirty="0">
                <a:effectLst/>
                <a:highlight>
                  <a:srgbClr val="FFFFFF"/>
                </a:highlight>
                <a:latin typeface="arial" panose="020B0604020202020204" pitchFamily="34" charset="0"/>
              </a:rPr>
              <a:t>served in the </a:t>
            </a:r>
            <a:r>
              <a:rPr lang="en-US" sz="2800" b="1" i="0" dirty="0">
                <a:solidFill>
                  <a:srgbClr val="FF0000"/>
                </a:solidFill>
                <a:effectLst/>
                <a:highlight>
                  <a:srgbClr val="FFFFFF"/>
                </a:highlight>
                <a:latin typeface="arial" panose="020B0604020202020204" pitchFamily="34" charset="0"/>
              </a:rPr>
              <a:t>active</a:t>
            </a:r>
            <a:r>
              <a:rPr lang="en-US" sz="2800" b="0" i="0" dirty="0">
                <a:effectLst/>
                <a:highlight>
                  <a:srgbClr val="FFFFFF"/>
                </a:highlight>
                <a:latin typeface="arial" panose="020B0604020202020204" pitchFamily="34" charset="0"/>
              </a:rPr>
              <a:t> military, naval, air, or space </a:t>
            </a:r>
            <a:r>
              <a:rPr lang="en-US" sz="2800" b="1" i="0" dirty="0">
                <a:solidFill>
                  <a:srgbClr val="FF0000"/>
                </a:solidFill>
                <a:effectLst/>
                <a:highlight>
                  <a:srgbClr val="FFFFFF"/>
                </a:highlight>
                <a:latin typeface="arial" panose="020B0604020202020204" pitchFamily="34" charset="0"/>
              </a:rPr>
              <a:t>service</a:t>
            </a:r>
            <a:r>
              <a:rPr lang="en-US" sz="2800" b="0" i="0" dirty="0">
                <a:effectLst/>
                <a:highlight>
                  <a:srgbClr val="FFFFFF"/>
                </a:highlight>
                <a:latin typeface="arial" panose="020B0604020202020204" pitchFamily="34" charset="0"/>
              </a:rPr>
              <a:t>, and</a:t>
            </a:r>
            <a:endParaRPr lang="en-US" sz="2800" b="0" i="0" dirty="0">
              <a:effectLst/>
              <a:highlight>
                <a:srgbClr val="FFFFFF"/>
              </a:highlight>
              <a:latin typeface="Helvetica Neue"/>
            </a:endParaRPr>
          </a:p>
          <a:p>
            <a:r>
              <a:rPr lang="en-US" sz="2800" b="0" i="0" dirty="0">
                <a:effectLst/>
                <a:highlight>
                  <a:srgbClr val="FFFFFF"/>
                </a:highlight>
                <a:latin typeface="arial" panose="020B0604020202020204" pitchFamily="34" charset="0"/>
              </a:rPr>
              <a:t>was discharged or released under conditions other than dishonorable</a:t>
            </a:r>
            <a:r>
              <a:rPr lang="en-US" sz="2000" b="0" i="0" dirty="0">
                <a:effectLst/>
                <a:highlight>
                  <a:srgbClr val="FFFFFF"/>
                </a:highlight>
                <a:latin typeface="arial" panose="020B0604020202020204" pitchFamily="34" charset="0"/>
              </a:rPr>
              <a:t>.</a:t>
            </a:r>
            <a:endParaRPr lang="en-US" sz="2000" b="0" i="0" dirty="0">
              <a:effectLst/>
              <a:highlight>
                <a:srgbClr val="FFFFFF"/>
              </a:highlight>
              <a:latin typeface="Helvetica Neue"/>
            </a:endParaRPr>
          </a:p>
          <a:p>
            <a:endParaRPr lang="en-US" sz="2000" dirty="0"/>
          </a:p>
        </p:txBody>
      </p:sp>
    </p:spTree>
    <p:extLst>
      <p:ext uri="{BB962C8B-B14F-4D97-AF65-F5344CB8AC3E}">
        <p14:creationId xmlns:p14="http://schemas.microsoft.com/office/powerpoint/2010/main" val="3979823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ACF90-5D39-7740-123B-EAF2E6760245}"/>
              </a:ext>
            </a:extLst>
          </p:cNvPr>
          <p:cNvSpPr>
            <a:spLocks noGrp="1"/>
          </p:cNvSpPr>
          <p:nvPr>
            <p:ph type="title"/>
          </p:nvPr>
        </p:nvSpPr>
        <p:spPr>
          <a:xfrm>
            <a:off x="240323" y="118941"/>
            <a:ext cx="10515600" cy="1325563"/>
          </a:xfrm>
        </p:spPr>
        <p:txBody>
          <a:bodyPr/>
          <a:lstStyle/>
          <a:p>
            <a:r>
              <a:rPr lang="en-US" dirty="0">
                <a:latin typeface="Aptos" panose="020B0004020202020204" pitchFamily="34" charset="0"/>
              </a:rPr>
              <a:t>Qualifying/Active Service</a:t>
            </a:r>
          </a:p>
        </p:txBody>
      </p:sp>
      <p:sp>
        <p:nvSpPr>
          <p:cNvPr id="3" name="Content Placeholder 2">
            <a:extLst>
              <a:ext uri="{FF2B5EF4-FFF2-40B4-BE49-F238E27FC236}">
                <a16:creationId xmlns:a16="http://schemas.microsoft.com/office/drawing/2014/main" id="{8F5CA603-1728-1C1B-4E58-39C27D0DB38D}"/>
              </a:ext>
            </a:extLst>
          </p:cNvPr>
          <p:cNvSpPr>
            <a:spLocks noGrp="1"/>
          </p:cNvSpPr>
          <p:nvPr>
            <p:ph idx="1"/>
          </p:nvPr>
        </p:nvSpPr>
        <p:spPr>
          <a:xfrm>
            <a:off x="240322" y="1277815"/>
            <a:ext cx="11951677" cy="5474677"/>
          </a:xfrm>
        </p:spPr>
        <p:txBody>
          <a:bodyPr/>
          <a:lstStyle/>
          <a:p>
            <a:pPr marL="0" marR="0" lvl="0" indent="0" algn="l" defTabSz="914400" rtl="0" eaLnBrk="1" fontAlgn="base" latinLnBrk="0" hangingPunct="1">
              <a:lnSpc>
                <a:spcPct val="90000"/>
              </a:lnSpc>
              <a:spcBef>
                <a:spcPts val="1000"/>
              </a:spcBef>
              <a:spcAft>
                <a:spcPct val="0"/>
              </a:spcAft>
              <a:buClrTx/>
              <a:buSzTx/>
              <a:buNone/>
              <a:tabLst/>
              <a:defRPr/>
            </a:pPr>
            <a:r>
              <a:rPr kumimoji="0" lang="en-US" sz="2600" b="1" i="1" u="none" strike="noStrike" kern="1200" cap="none" spc="0" normalizeH="0" baseline="0" noProof="0" dirty="0">
                <a:ln>
                  <a:noFill/>
                </a:ln>
                <a:solidFill>
                  <a:srgbClr val="00B050"/>
                </a:solidFill>
                <a:effectLst/>
                <a:highlight>
                  <a:srgbClr val="FFFFFF"/>
                </a:highlight>
                <a:uLnTx/>
                <a:uFillTx/>
                <a:latin typeface="arial" panose="020B0604020202020204" pitchFamily="34" charset="0"/>
                <a:ea typeface="+mn-ea"/>
                <a:cs typeface="Arial"/>
              </a:rPr>
              <a:t>Qualifying service</a:t>
            </a:r>
            <a:r>
              <a:rPr kumimoji="0" lang="en-US" sz="2600" b="0" i="0" u="none" strike="noStrike" kern="1200" cap="none" spc="0" normalizeH="0" baseline="0" noProof="0" dirty="0">
                <a:ln>
                  <a:noFill/>
                </a:ln>
                <a:solidFill>
                  <a:srgbClr val="00B050"/>
                </a:solidFill>
                <a:effectLst/>
                <a:highlight>
                  <a:srgbClr val="FFFFFF"/>
                </a:highlight>
                <a:uLnTx/>
                <a:uFillTx/>
                <a:latin typeface="arial" panose="020B0604020202020204" pitchFamily="34" charset="0"/>
                <a:ea typeface="+mn-ea"/>
                <a:cs typeface="Arial"/>
              </a:rPr>
              <a:t> </a:t>
            </a:r>
            <a:r>
              <a:rPr kumimoji="0" lang="en-US" sz="2600" b="0" i="0" u="none" strike="noStrike" kern="1200" cap="none" spc="0" normalizeH="0" baseline="0" noProof="0" dirty="0">
                <a:ln>
                  <a:noFill/>
                </a:ln>
                <a:solidFill>
                  <a:srgbClr val="333333"/>
                </a:solidFill>
                <a:effectLst/>
                <a:highlight>
                  <a:srgbClr val="FFFFFF"/>
                </a:highlight>
                <a:uLnTx/>
                <a:uFillTx/>
                <a:latin typeface="arial" panose="020B0604020202020204" pitchFamily="34" charset="0"/>
                <a:ea typeface="+mn-ea"/>
                <a:cs typeface="Arial"/>
              </a:rPr>
              <a:t>is any type of service that qualifies or potentially qualifies a claimant for Department of Veterans Affairs (VA) benefits such 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srgbClr val="0070C0"/>
                </a:solidFill>
                <a:effectLst/>
                <a:uLnTx/>
                <a:uFillTx/>
                <a:latin typeface="Arial Nova" panose="020B0504020202020204" pitchFamily="34" charset="0"/>
                <a:ea typeface="+mn-ea"/>
                <a:cs typeface="Arial"/>
              </a:rPr>
              <a:t>Active</a:t>
            </a:r>
            <a:r>
              <a:rPr kumimoji="0" lang="en-US" sz="2600" b="1" i="1"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 military, naval, air, or space </a:t>
            </a:r>
            <a:r>
              <a:rPr kumimoji="0" lang="en-US" sz="2600" b="1" i="1" u="none" strike="noStrike" kern="1200" cap="none" spc="0" normalizeH="0" baseline="0" noProof="0" dirty="0">
                <a:ln>
                  <a:noFill/>
                </a:ln>
                <a:solidFill>
                  <a:srgbClr val="0070C0"/>
                </a:solidFill>
                <a:effectLst/>
                <a:uLnTx/>
                <a:uFillTx/>
                <a:latin typeface="Arial Nova" panose="020B0504020202020204" pitchFamily="34" charset="0"/>
                <a:ea typeface="+mn-ea"/>
                <a:cs typeface="Arial"/>
              </a:rPr>
              <a:t>service</a:t>
            </a:r>
            <a:r>
              <a:rPr kumimoji="0" lang="en-US" sz="2600" b="1" i="1"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a:t>
            </a: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 This includes: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600" b="1" i="1"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active duty</a:t>
            </a:r>
            <a:r>
              <a:rPr kumimoji="0" lang="en-US" sz="2600" b="1" i="0"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any period of </a:t>
            </a:r>
            <a:r>
              <a:rPr kumimoji="0" lang="en-US" sz="2600" b="1" i="1"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active duty for training </a:t>
            </a: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during which the individual concerned was </a:t>
            </a:r>
            <a:r>
              <a:rPr kumimoji="0" lang="en-US" sz="2600" b="1" i="0" u="none" strike="noStrike" kern="1200" cap="none" spc="0" normalizeH="0" baseline="0" noProof="0" dirty="0">
                <a:ln>
                  <a:noFill/>
                </a:ln>
                <a:solidFill>
                  <a:srgbClr val="00B050"/>
                </a:solidFill>
                <a:effectLst/>
                <a:uLnTx/>
                <a:uFillTx/>
                <a:latin typeface="Arial Nova" panose="020B0504020202020204" pitchFamily="34" charset="0"/>
                <a:ea typeface="+mn-ea"/>
                <a:cs typeface="Arial"/>
              </a:rPr>
              <a:t>disabled or died </a:t>
            </a: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from a disease or injury incurred or aggravated in line of duty,</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and any period of </a:t>
            </a:r>
            <a:r>
              <a:rPr kumimoji="0" lang="en-US" sz="2600" b="1" i="1"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inactive duty training </a:t>
            </a: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during which the individual concerned was </a:t>
            </a:r>
            <a:r>
              <a:rPr kumimoji="0" lang="en-US" sz="2600" b="1" i="0" u="none" strike="noStrike" kern="1200" cap="none" spc="0" normalizeH="0" baseline="0" noProof="0" dirty="0">
                <a:ln>
                  <a:noFill/>
                </a:ln>
                <a:solidFill>
                  <a:srgbClr val="00B050"/>
                </a:solidFill>
                <a:effectLst/>
                <a:uLnTx/>
                <a:uFillTx/>
                <a:latin typeface="Arial Nova" panose="020B0504020202020204" pitchFamily="34" charset="0"/>
                <a:ea typeface="+mn-ea"/>
                <a:cs typeface="Arial"/>
              </a:rPr>
              <a:t>disabled or died </a:t>
            </a: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from an injury incurred or aggravated in line of duty or from:</a:t>
            </a:r>
          </a:p>
          <a:p>
            <a:pPr marL="1371600" lvl="2" indent="-457200" fontAlgn="auto">
              <a:lnSpc>
                <a:spcPct val="100000"/>
              </a:lnSpc>
              <a:spcBef>
                <a:spcPts val="0"/>
              </a:spcBef>
              <a:spcAft>
                <a:spcPts val="0"/>
              </a:spcAft>
              <a:defRPr/>
            </a:pP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an acute myocardial infarction</a:t>
            </a:r>
          </a:p>
          <a:p>
            <a:pPr marL="1371600" lvl="2" indent="-457200" fontAlgn="auto">
              <a:lnSpc>
                <a:spcPct val="100000"/>
              </a:lnSpc>
              <a:spcBef>
                <a:spcPts val="0"/>
              </a:spcBef>
              <a:spcAft>
                <a:spcPts val="0"/>
              </a:spcAft>
              <a:defRPr/>
            </a:pP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a cardiac arrest </a:t>
            </a:r>
          </a:p>
          <a:p>
            <a:pPr marL="1371600" lvl="2" indent="-457200" fontAlgn="auto">
              <a:lnSpc>
                <a:spcPct val="100000"/>
              </a:lnSpc>
              <a:spcBef>
                <a:spcPts val="0"/>
              </a:spcBef>
              <a:spcAft>
                <a:spcPts val="0"/>
              </a:spcAft>
              <a:defRPr/>
            </a:pP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or a cerebrovascular accident which occurred during such training</a:t>
            </a:r>
            <a:endParaRPr lang="en-US" sz="2600" dirty="0"/>
          </a:p>
        </p:txBody>
      </p:sp>
    </p:spTree>
    <p:extLst>
      <p:ext uri="{BB962C8B-B14F-4D97-AF65-F5344CB8AC3E}">
        <p14:creationId xmlns:p14="http://schemas.microsoft.com/office/powerpoint/2010/main" val="3842979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2BBD-4829-AA1F-60A4-438750ACBF73}"/>
              </a:ext>
            </a:extLst>
          </p:cNvPr>
          <p:cNvSpPr>
            <a:spLocks noGrp="1"/>
          </p:cNvSpPr>
          <p:nvPr>
            <p:ph type="title"/>
          </p:nvPr>
        </p:nvSpPr>
        <p:spPr>
          <a:xfrm>
            <a:off x="252046" y="247895"/>
            <a:ext cx="10515600" cy="1325563"/>
          </a:xfrm>
        </p:spPr>
        <p:txBody>
          <a:bodyPr/>
          <a:lstStyle/>
          <a:p>
            <a:r>
              <a:rPr lang="en-US" dirty="0">
                <a:latin typeface="Aptos" panose="020B0004020202020204" pitchFamily="34" charset="0"/>
              </a:rPr>
              <a:t>Minimum Active-Duty Service</a:t>
            </a:r>
          </a:p>
        </p:txBody>
      </p:sp>
      <p:sp>
        <p:nvSpPr>
          <p:cNvPr id="3" name="Content Placeholder 2">
            <a:extLst>
              <a:ext uri="{FF2B5EF4-FFF2-40B4-BE49-F238E27FC236}">
                <a16:creationId xmlns:a16="http://schemas.microsoft.com/office/drawing/2014/main" id="{9D4AE078-CD03-DD23-CBCD-ED95C08C824A}"/>
              </a:ext>
            </a:extLst>
          </p:cNvPr>
          <p:cNvSpPr>
            <a:spLocks noGrp="1"/>
          </p:cNvSpPr>
          <p:nvPr>
            <p:ph idx="1"/>
          </p:nvPr>
        </p:nvSpPr>
        <p:spPr>
          <a:xfrm>
            <a:off x="257908" y="1559169"/>
            <a:ext cx="11084169" cy="4828809"/>
          </a:xfrm>
        </p:spPr>
        <p:txBody>
          <a:bodyPr/>
          <a:lstStyle/>
          <a:p>
            <a:r>
              <a:rPr lang="en-US" sz="2800" dirty="0">
                <a:latin typeface="Arial Nova" panose="020B0504020202020204" pitchFamily="34" charset="0"/>
              </a:rPr>
              <a:t>Depends on the benefit sought</a:t>
            </a:r>
          </a:p>
          <a:p>
            <a:r>
              <a:rPr lang="en-US" sz="2800" dirty="0">
                <a:latin typeface="Arial Nova" panose="020B0504020202020204" pitchFamily="34" charset="0"/>
              </a:rPr>
              <a:t>For Compensation:</a:t>
            </a:r>
          </a:p>
          <a:p>
            <a:r>
              <a:rPr lang="en-US" sz="2800" dirty="0">
                <a:latin typeface="Arial Nova" panose="020B0504020202020204" pitchFamily="34" charset="0"/>
              </a:rPr>
              <a:t>38 CFR 3.12a(a)(1) defines the minimum period as </a:t>
            </a:r>
          </a:p>
          <a:p>
            <a:pPr lvl="1"/>
            <a:r>
              <a:rPr lang="en-US" dirty="0">
                <a:latin typeface="Arial Nova" panose="020B0504020202020204" pitchFamily="34" charset="0"/>
              </a:rPr>
              <a:t>24 months of continuous active duty, or</a:t>
            </a:r>
          </a:p>
          <a:p>
            <a:pPr lvl="1"/>
            <a:r>
              <a:rPr lang="en-US" dirty="0">
                <a:latin typeface="Arial Nova" panose="020B0504020202020204" pitchFamily="34" charset="0"/>
              </a:rPr>
              <a:t>the full period for which a person is called or ordered to active duty.</a:t>
            </a:r>
          </a:p>
          <a:p>
            <a:pPr lvl="1"/>
            <a:endParaRPr lang="en-US" dirty="0">
              <a:latin typeface="Arial Nova" panose="020B0504020202020204" pitchFamily="34" charset="0"/>
            </a:endParaRPr>
          </a:p>
        </p:txBody>
      </p:sp>
      <p:pic>
        <p:nvPicPr>
          <p:cNvPr id="4" name="Picture 3">
            <a:extLst>
              <a:ext uri="{FF2B5EF4-FFF2-40B4-BE49-F238E27FC236}">
                <a16:creationId xmlns:a16="http://schemas.microsoft.com/office/drawing/2014/main" id="{4CB2C9E2-2BA7-FC33-5880-8D102404D71D}"/>
              </a:ext>
            </a:extLst>
          </p:cNvPr>
          <p:cNvPicPr>
            <a:picLocks noChangeAspect="1"/>
          </p:cNvPicPr>
          <p:nvPr/>
        </p:nvPicPr>
        <p:blipFill>
          <a:blip r:embed="rId3"/>
          <a:stretch>
            <a:fillRect/>
          </a:stretch>
        </p:blipFill>
        <p:spPr>
          <a:xfrm>
            <a:off x="1243584" y="4370126"/>
            <a:ext cx="6138024" cy="1664913"/>
          </a:xfrm>
          <a:prstGeom prst="rect">
            <a:avLst/>
          </a:prstGeom>
        </p:spPr>
      </p:pic>
      <p:sp>
        <p:nvSpPr>
          <p:cNvPr id="6" name="Arrow: Down 5">
            <a:extLst>
              <a:ext uri="{FF2B5EF4-FFF2-40B4-BE49-F238E27FC236}">
                <a16:creationId xmlns:a16="http://schemas.microsoft.com/office/drawing/2014/main" id="{F8D3390B-8E92-CDBB-EBA0-50179264FE7B}"/>
              </a:ext>
            </a:extLst>
          </p:cNvPr>
          <p:cNvSpPr/>
          <p:nvPr/>
        </p:nvSpPr>
        <p:spPr bwMode="auto">
          <a:xfrm rot="5400000">
            <a:off x="7533249" y="4123238"/>
            <a:ext cx="484632" cy="978408"/>
          </a:xfrm>
          <a:prstGeom prst="down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7008728"/>
      </p:ext>
    </p:extLst>
  </p:cSld>
  <p:clrMapOvr>
    <a:masterClrMapping/>
  </p:clrMapOvr>
</p:sld>
</file>

<file path=ppt/theme/theme1.xml><?xml version="1.0" encoding="utf-8"?>
<a:theme xmlns:a="http://schemas.openxmlformats.org/drawingml/2006/main" name="1_Office Theme">
  <a:themeElements>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Them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4472C4"/>
    </a:accent1>
    <a:accent2>
      <a:srgbClr val="ED7D31"/>
    </a:accent2>
    <a:accent3>
      <a:srgbClr val="FFFFFF"/>
    </a:accent3>
    <a:accent4>
      <a:srgbClr val="000000"/>
    </a:accent4>
    <a:accent5>
      <a:srgbClr val="B0BCDE"/>
    </a:accent5>
    <a:accent6>
      <a:srgbClr val="D7712B"/>
    </a:accent6>
    <a:hlink>
      <a:srgbClr val="0563C1"/>
    </a:hlink>
    <a:folHlink>
      <a:srgbClr val="954F72"/>
    </a:folHlink>
  </a:clrScheme>
</a:themeOverride>
</file>

<file path=ppt/theme/themeOverride2.xml><?xml version="1.0" encoding="utf-8"?>
<a:themeOverride xmlns:a="http://schemas.openxmlformats.org/drawingml/2006/main">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3.xml><?xml version="1.0" encoding="utf-8"?>
<a:themeOverride xmlns:a="http://schemas.openxmlformats.org/drawingml/2006/main">
  <a:clrScheme name="">
    <a:dk1>
      <a:srgbClr val="000000"/>
    </a:dk1>
    <a:lt1>
      <a:srgbClr val="FFFFFF"/>
    </a:lt1>
    <a:dk2>
      <a:srgbClr val="44546A"/>
    </a:dk2>
    <a:lt2>
      <a:srgbClr val="E7E6E6"/>
    </a:lt2>
    <a:accent1>
      <a:srgbClr val="4472C4"/>
    </a:accent1>
    <a:accent2>
      <a:srgbClr val="ED7D31"/>
    </a:accent2>
    <a:accent3>
      <a:srgbClr val="FFFFFF"/>
    </a:accent3>
    <a:accent4>
      <a:srgbClr val="000000"/>
    </a:accent4>
    <a:accent5>
      <a:srgbClr val="B0BCDE"/>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12919</TotalTime>
  <Words>3730</Words>
  <Application>Microsoft Office PowerPoint</Application>
  <PresentationFormat>Widescreen</PresentationFormat>
  <Paragraphs>307</Paragraphs>
  <Slides>54</Slides>
  <Notes>45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54</vt:i4>
      </vt:variant>
    </vt:vector>
  </HeadingPairs>
  <TitlesOfParts>
    <vt:vector size="64" baseType="lpstr">
      <vt:lpstr>Aptos</vt:lpstr>
      <vt:lpstr>Aptos Display</vt:lpstr>
      <vt:lpstr>arial</vt:lpstr>
      <vt:lpstr>arial</vt:lpstr>
      <vt:lpstr>Arial Nova</vt:lpstr>
      <vt:lpstr>Calibri</vt:lpstr>
      <vt:lpstr>Helvetica Neue</vt:lpstr>
      <vt:lpstr>Times New Roman</vt:lpstr>
      <vt:lpstr>1_Office Theme</vt:lpstr>
      <vt:lpstr>2_Office Theme</vt:lpstr>
      <vt:lpstr>PowerPoint Presentation</vt:lpstr>
      <vt:lpstr>PowerPoint Presentation</vt:lpstr>
      <vt:lpstr>Part 1- Overview of ACDUTRA and Active Duty</vt:lpstr>
      <vt:lpstr>Acronyms/Abbreviations</vt:lpstr>
      <vt:lpstr>References: Verifying Veteran Status</vt:lpstr>
      <vt:lpstr>References: Verifying Veteran Status</vt:lpstr>
      <vt:lpstr>A Veteran Is A Person Who…..</vt:lpstr>
      <vt:lpstr>Qualifying/Active Service</vt:lpstr>
      <vt:lpstr>Minimum Active-Duty Service</vt:lpstr>
      <vt:lpstr>Active Duty</vt:lpstr>
      <vt:lpstr>Active Duty (Cont’d)</vt:lpstr>
      <vt:lpstr>Active Duty for Training (ACDUTRA)</vt:lpstr>
      <vt:lpstr>Active Duty for Training (ACDUTRA)  (Cont’d)</vt:lpstr>
      <vt:lpstr>State Active Duty</vt:lpstr>
      <vt:lpstr>Ways a National Guard Member or Reserve Member Can Perform “Active Duty”</vt:lpstr>
      <vt:lpstr>Active Guard Reserve (AGR) and Active Duty Support (ADS) </vt:lpstr>
      <vt:lpstr>Title 10 – Federal Active Duty </vt:lpstr>
      <vt:lpstr>Title 32 – Active Duty for Training</vt:lpstr>
      <vt:lpstr>What’s My Service?</vt:lpstr>
      <vt:lpstr>What’s My Service?</vt:lpstr>
      <vt:lpstr>What’s My Service?</vt:lpstr>
      <vt:lpstr>What’s My Service?</vt:lpstr>
      <vt:lpstr>Part 2 – Next Steps in BDD Claims Processing</vt:lpstr>
      <vt:lpstr>References</vt:lpstr>
      <vt:lpstr>Basic Eligibility for BDD Claims</vt:lpstr>
      <vt:lpstr>Basic Eligibility for BDD Claims (cont’d)</vt:lpstr>
      <vt:lpstr>Exclusions from the BDD Process</vt:lpstr>
      <vt:lpstr>Exclusions from the BDD Process (cont’d)</vt:lpstr>
      <vt:lpstr>Exclusions from the BDD Process (cont’d)</vt:lpstr>
      <vt:lpstr>VSO Interview</vt:lpstr>
      <vt:lpstr>Next Steps</vt:lpstr>
      <vt:lpstr>Next Steps</vt:lpstr>
      <vt:lpstr>Next Steps-What Else Do You Need?</vt:lpstr>
      <vt:lpstr>Next Steps-What Else Do You Need?  (cont’d)</vt:lpstr>
      <vt:lpstr>Line of Duty Determinations References (LOD)</vt:lpstr>
      <vt:lpstr>Line of Duty Determinations –Additional Information</vt:lpstr>
      <vt:lpstr>Line of Duty Determinations (Cont’d)</vt:lpstr>
      <vt:lpstr>Line of Duty Determinations –Additional Information</vt:lpstr>
      <vt:lpstr>Scenario #1</vt:lpstr>
      <vt:lpstr>Scenario #2</vt:lpstr>
      <vt:lpstr>Scenario #3</vt:lpstr>
      <vt:lpstr>Scenario #4</vt:lpstr>
      <vt:lpstr>Finally, VA Has Made A Decision!!</vt:lpstr>
      <vt:lpstr>Resources for Additional Benefits</vt:lpstr>
      <vt:lpstr>Part 3 - Additional Benefits for National  Guard &amp; Reserve</vt:lpstr>
      <vt:lpstr>Life Insurance </vt:lpstr>
      <vt:lpstr>Home Loan </vt:lpstr>
      <vt:lpstr>Health Care </vt:lpstr>
      <vt:lpstr>Education </vt:lpstr>
      <vt:lpstr>Burial </vt:lpstr>
      <vt:lpstr>Vocational Rehabilitation </vt:lpstr>
      <vt:lpstr>Non-Service Connected Pension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Hogsed</dc:creator>
  <cp:lastModifiedBy>Keith Garrison</cp:lastModifiedBy>
  <cp:revision>6</cp:revision>
  <cp:lastPrinted>2024-09-21T00:56:43Z</cp:lastPrinted>
  <dcterms:created xsi:type="dcterms:W3CDTF">2024-09-04T06:15:14Z</dcterms:created>
  <dcterms:modified xsi:type="dcterms:W3CDTF">2024-10-15T13:49:27Z</dcterms:modified>
</cp:coreProperties>
</file>