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25"/>
  </p:notesMasterIdLst>
  <p:handoutMasterIdLst>
    <p:handoutMasterId r:id="rId26"/>
  </p:handoutMasterIdLst>
  <p:sldIdLst>
    <p:sldId id="315" r:id="rId5"/>
    <p:sldId id="311" r:id="rId6"/>
    <p:sldId id="314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7173" autoAdjust="0"/>
  </p:normalViewPr>
  <p:slideViewPr>
    <p:cSldViewPr>
      <p:cViewPr varScale="1">
        <p:scale>
          <a:sx n="102" d="100"/>
          <a:sy n="102" d="100"/>
        </p:scale>
        <p:origin x="1104" y="102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5295E678-5043-4919-BA81-617E9516447F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508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3" r:id="rId3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VCIP.VBACO@va.gov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6D17-8EC0-4273-3B98-E8B1DD581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5244" y="3087688"/>
            <a:ext cx="7010400" cy="1524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BEST PRACTICES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FE7D8-558B-E33A-29E0-EBCC921E6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C094A-3855-9EEB-089C-4FCE8A7D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47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A60FA5-F5B7-D430-7052-1A3E68CCA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44" y="1316484"/>
            <a:ext cx="10607015" cy="5034695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Where to Start?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</a:rPr>
              <a:t>Service Member must have: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Confirmed separation/retirement date</a:t>
            </a:r>
          </a:p>
          <a:p>
            <a:pPr lvl="2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Must be in BDD window (180-90 days from separation/retirement)</a:t>
            </a:r>
          </a:p>
          <a:p>
            <a:pPr marL="914400" lvl="2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Complete STRs (AHLTA, GENESIS, Paper records, HAIMS, BH, Dental, JLV, etc.) at time of appointment</a:t>
            </a:r>
          </a:p>
          <a:p>
            <a:pPr marL="914400" lvl="2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Completed and signed SHA part 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65520-1E2B-15B8-2902-7E1D5249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B20F555-FE7A-F0CE-70A6-8A21CFA1C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Submittal of BDD Claims</a:t>
            </a:r>
          </a:p>
        </p:txBody>
      </p:sp>
    </p:spTree>
    <p:extLst>
      <p:ext uri="{BB962C8B-B14F-4D97-AF65-F5344CB8AC3E}">
        <p14:creationId xmlns:p14="http://schemas.microsoft.com/office/powerpoint/2010/main" val="2899382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8E882E-89CA-B2DC-15C2-CFF36E801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44" y="1316484"/>
            <a:ext cx="10530815" cy="5034695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Standard BDD Claim Applications Needed With No Break in Service: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Aptos" panose="020B0004020202020204" pitchFamily="34" charset="0"/>
              </a:rPr>
              <a:t>VA Form 21-22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Aptos" panose="020B0004020202020204" pitchFamily="34" charset="0"/>
              </a:rPr>
              <a:t>VA Form 21-526ez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Aptos" panose="020B0004020202020204" pitchFamily="34" charset="0"/>
              </a:rPr>
              <a:t>VA Form 21-686c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Aptos" panose="020B0004020202020204" pitchFamily="34" charset="0"/>
              </a:rPr>
              <a:t>VA Form 21-674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31FDA-B50D-B1F2-C94B-A37E6A90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EC56059-4DCA-8F96-9F69-3400644C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888" y="268287"/>
            <a:ext cx="7985280" cy="927646"/>
          </a:xfrm>
        </p:spPr>
        <p:txBody>
          <a:bodyPr/>
          <a:lstStyle/>
          <a:p>
            <a:r>
              <a:rPr lang="en-US" dirty="0"/>
              <a:t>Submittal of BDD Claims	</a:t>
            </a:r>
          </a:p>
        </p:txBody>
      </p:sp>
    </p:spTree>
    <p:extLst>
      <p:ext uri="{BB962C8B-B14F-4D97-AF65-F5344CB8AC3E}">
        <p14:creationId xmlns:p14="http://schemas.microsoft.com/office/powerpoint/2010/main" val="95563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CED2EC-D24E-C440-1730-41BF81627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4613093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Service Members with Break in Service: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</a:rPr>
              <a:t>If previous claim filed:</a:t>
            </a:r>
          </a:p>
          <a:p>
            <a:pPr lvl="2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Check previous claim- Service Members with va.gov access</a:t>
            </a:r>
          </a:p>
          <a:p>
            <a:pPr lvl="2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Denied claims- 20-0995 (new and relevant evidence to submit)</a:t>
            </a:r>
          </a:p>
          <a:p>
            <a:pPr lvl="2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VA Form 21-526ez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New Claim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Claim for increase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888F0-1F3E-0D41-5A2E-DDC21EE5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09E97C9-C595-C76F-2EE1-52D28F9BB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888" y="328119"/>
            <a:ext cx="7985280" cy="927646"/>
          </a:xfrm>
        </p:spPr>
        <p:txBody>
          <a:bodyPr/>
          <a:lstStyle/>
          <a:p>
            <a:r>
              <a:rPr lang="en-US" dirty="0"/>
              <a:t>Submittal of BDD Claim</a:t>
            </a:r>
          </a:p>
        </p:txBody>
      </p:sp>
    </p:spTree>
    <p:extLst>
      <p:ext uri="{BB962C8B-B14F-4D97-AF65-F5344CB8AC3E}">
        <p14:creationId xmlns:p14="http://schemas.microsoft.com/office/powerpoint/2010/main" val="4120855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83986A-F28F-8469-9646-2212CEF72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4613093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Submitting VA applications without STRs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VA Form 526ez not signed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SHA part A not submitted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SHA not signed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Entry Physical not in STRs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23925-FE4B-67B6-262C-44E1B6737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34E03E9-3281-72E2-69D6-5C828F5BA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2245"/>
            <a:ext cx="7985280" cy="927646"/>
          </a:xfrm>
        </p:spPr>
        <p:txBody>
          <a:bodyPr/>
          <a:lstStyle/>
          <a:p>
            <a:r>
              <a:rPr lang="en-US" dirty="0"/>
              <a:t>Common Errors Submitting BDD Claims</a:t>
            </a:r>
          </a:p>
        </p:txBody>
      </p:sp>
    </p:spTree>
    <p:extLst>
      <p:ext uri="{BB962C8B-B14F-4D97-AF65-F5344CB8AC3E}">
        <p14:creationId xmlns:p14="http://schemas.microsoft.com/office/powerpoint/2010/main" val="914865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E27DF8-A1DD-1554-964D-EDAE64888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4613093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+mn-cs"/>
              </a:rPr>
              <a:t>Missing STRs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+mn-cs"/>
              </a:rPr>
              <a:t>GENESIS only uploaded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+mn-cs"/>
              </a:rPr>
              <a:t>AHLTA only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Reservist/Guardsman orders not submitted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526ez block 8 not matching block 20A exit date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F5BF5-6950-E2E8-16C7-2E5186EF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0C98CD5-58AF-AB31-BCB4-AAAB8BEE2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47" y="312245"/>
            <a:ext cx="7985280" cy="927646"/>
          </a:xfrm>
        </p:spPr>
        <p:txBody>
          <a:bodyPr/>
          <a:lstStyle/>
          <a:p>
            <a:r>
              <a:rPr lang="en-US" dirty="0"/>
              <a:t>Common Errors Submitting BDD Claims</a:t>
            </a:r>
          </a:p>
        </p:txBody>
      </p:sp>
    </p:spTree>
    <p:extLst>
      <p:ext uri="{BB962C8B-B14F-4D97-AF65-F5344CB8AC3E}">
        <p14:creationId xmlns:p14="http://schemas.microsoft.com/office/powerpoint/2010/main" val="3865339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316B4C-E821-73A9-7529-C7A018BFA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5428803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Asking Correct Questions</a:t>
            </a:r>
          </a:p>
          <a:p>
            <a:pPr lvl="1">
              <a:lnSpc>
                <a:spcPct val="200000"/>
              </a:lnSpc>
            </a:pPr>
            <a:r>
              <a:rPr lang="en-US" sz="2400" dirty="0">
                <a:latin typeface="Aptos" panose="020B0004020202020204" pitchFamily="34" charset="0"/>
              </a:rPr>
              <a:t>What is your separation/retirement date? </a:t>
            </a:r>
          </a:p>
          <a:p>
            <a:pPr lvl="1">
              <a:lnSpc>
                <a:spcPct val="200000"/>
              </a:lnSpc>
            </a:pPr>
            <a:r>
              <a:rPr lang="en-US" sz="2400" dirty="0">
                <a:latin typeface="Aptos" panose="020B0004020202020204" pitchFamily="34" charset="0"/>
              </a:rPr>
              <a:t>When do you start terminal leave? </a:t>
            </a:r>
          </a:p>
          <a:p>
            <a:pPr lvl="1">
              <a:lnSpc>
                <a:spcPct val="200000"/>
              </a:lnSpc>
            </a:pPr>
            <a:r>
              <a:rPr lang="en-US" sz="2400" dirty="0">
                <a:latin typeface="Aptos" panose="020B0004020202020204" pitchFamily="34" charset="0"/>
              </a:rPr>
              <a:t>Do you currently have a CD or Electronic Copy of your entire medical records in hand? </a:t>
            </a:r>
          </a:p>
          <a:p>
            <a:pPr lvl="1">
              <a:lnSpc>
                <a:spcPct val="200000"/>
              </a:lnSpc>
            </a:pPr>
            <a:r>
              <a:rPr lang="en-US" sz="2400" dirty="0">
                <a:latin typeface="Aptos" panose="020B0004020202020204" pitchFamily="34" charset="0"/>
              </a:rPr>
              <a:t>Did you request your records from outpatient records at your clinic/hospital?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011F8-23D2-9253-BB79-381F618B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438C35-6009-9E6B-EEC0-D6E0295A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Avoiding Common Errors</a:t>
            </a:r>
          </a:p>
        </p:txBody>
      </p:sp>
    </p:spTree>
    <p:extLst>
      <p:ext uri="{BB962C8B-B14F-4D97-AF65-F5344CB8AC3E}">
        <p14:creationId xmlns:p14="http://schemas.microsoft.com/office/powerpoint/2010/main" val="3766056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6EBAA9-DFEB-673C-3ADB-5C399C392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4613093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REVIEW, REVIEW, REVIEW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</a:rPr>
              <a:t>Take a Second, Third look at 21-526ez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Block 33A signed</a:t>
            </a:r>
          </a:p>
          <a:p>
            <a:pPr lvl="2"/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Separation/retirement date on 526ez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F2A4A-9FCA-A2E4-B156-E14A58EEC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16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CC570D0-53A8-D077-536F-E14884FC5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" y="312245"/>
            <a:ext cx="7985280" cy="927646"/>
          </a:xfrm>
        </p:spPr>
        <p:txBody>
          <a:bodyPr/>
          <a:lstStyle/>
          <a:p>
            <a:r>
              <a:rPr lang="en-US" dirty="0"/>
              <a:t>Avoiding Common Errors</a:t>
            </a:r>
          </a:p>
        </p:txBody>
      </p:sp>
    </p:spTree>
    <p:extLst>
      <p:ext uri="{BB962C8B-B14F-4D97-AF65-F5344CB8AC3E}">
        <p14:creationId xmlns:p14="http://schemas.microsoft.com/office/powerpoint/2010/main" val="1946474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D5FAC0-C561-0023-3C27-DBADADA05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5163691"/>
          </a:xfrm>
        </p:spPr>
        <p:txBody>
          <a:bodyPr/>
          <a:lstStyle/>
          <a:p>
            <a:r>
              <a:rPr lang="en-US" dirty="0" err="1">
                <a:latin typeface="Aptos" panose="020B0004020202020204" pitchFamily="34" charset="0"/>
              </a:rPr>
              <a:t>QuickSubmit</a:t>
            </a:r>
            <a:r>
              <a:rPr lang="en-US" dirty="0">
                <a:latin typeface="Aptos" panose="020B0004020202020204" pitchFamily="34" charset="0"/>
              </a:rPr>
              <a:t> (QS)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sz="2400" dirty="0">
                <a:latin typeface="Aptos" panose="020B0004020202020204" pitchFamily="34" charset="0"/>
              </a:rPr>
              <a:t>Applications, All STRs, and SHA part A not uploaded at same time</a:t>
            </a:r>
          </a:p>
          <a:p>
            <a:pPr lvl="1"/>
            <a:endParaRPr lang="en-US" sz="2400" dirty="0">
              <a:latin typeface="Aptos" panose="020B0004020202020204" pitchFamily="34" charset="0"/>
            </a:endParaRPr>
          </a:p>
          <a:p>
            <a:pPr lvl="1"/>
            <a:r>
              <a:rPr lang="en-US" sz="2400" dirty="0">
                <a:latin typeface="Aptos" panose="020B0004020202020204" pitchFamily="34" charset="0"/>
              </a:rPr>
              <a:t>Check QS daily to confirm “COMPLETE” upload</a:t>
            </a:r>
          </a:p>
          <a:p>
            <a:pPr lvl="1"/>
            <a:endParaRPr lang="en-US" sz="2400" dirty="0">
              <a:latin typeface="Aptos" panose="020B0004020202020204" pitchFamily="34" charset="0"/>
            </a:endParaRPr>
          </a:p>
          <a:p>
            <a:pPr lvl="1"/>
            <a:r>
              <a:rPr lang="en-US" sz="2400" dirty="0">
                <a:latin typeface="Aptos" panose="020B0004020202020204" pitchFamily="34" charset="0"/>
              </a:rPr>
              <a:t>Delayed QS confirmation: </a:t>
            </a:r>
            <a:r>
              <a:rPr lang="en-US" sz="2400" b="1" dirty="0">
                <a:latin typeface="Aptos" panose="020B0004020202020204" pitchFamily="34" charset="0"/>
              </a:rPr>
              <a:t>encrypted email </a:t>
            </a:r>
            <a:r>
              <a:rPr lang="en-US" sz="2400" b="1" dirty="0">
                <a:latin typeface="Aptos" panose="020B0004020202020204" pitchFamily="34" charset="0"/>
                <a:hlinkClick r:id="rId2"/>
              </a:rPr>
              <a:t>VCIP.VBACO@va.gov</a:t>
            </a:r>
            <a:r>
              <a:rPr lang="en-US" sz="2400" b="1" dirty="0">
                <a:latin typeface="Aptos" panose="020B0004020202020204" pitchFamily="34" charset="0"/>
              </a:rPr>
              <a:t> </a:t>
            </a:r>
            <a:r>
              <a:rPr lang="en-US" sz="2400" dirty="0">
                <a:latin typeface="Aptos" panose="020B0004020202020204" pitchFamily="34" charset="0"/>
              </a:rPr>
              <a:t>sharing the following</a:t>
            </a:r>
            <a:r>
              <a:rPr lang="en-US" sz="2400" b="1" dirty="0">
                <a:latin typeface="Aptos" panose="020B0004020202020204" pitchFamily="34" charset="0"/>
              </a:rPr>
              <a:t>:</a:t>
            </a:r>
          </a:p>
          <a:p>
            <a:pPr lvl="2"/>
            <a:r>
              <a:rPr lang="en-US" sz="2400" b="1" dirty="0">
                <a:latin typeface="Aptos" panose="020B0004020202020204" pitchFamily="34" charset="0"/>
              </a:rPr>
              <a:t>Submission Date</a:t>
            </a:r>
          </a:p>
          <a:p>
            <a:pPr lvl="2"/>
            <a:r>
              <a:rPr lang="en-US" sz="2400" b="1" dirty="0">
                <a:latin typeface="Aptos" panose="020B0004020202020204" pitchFamily="34" charset="0"/>
              </a:rPr>
              <a:t>Upload Conf. #</a:t>
            </a:r>
          </a:p>
          <a:p>
            <a:pPr lvl="2"/>
            <a:r>
              <a:rPr lang="en-US" sz="2400" b="1" dirty="0">
                <a:latin typeface="Aptos" panose="020B0004020202020204" pitchFamily="34" charset="0"/>
              </a:rPr>
              <a:t>CM Packet #</a:t>
            </a:r>
          </a:p>
          <a:p>
            <a:pPr lvl="2"/>
            <a:r>
              <a:rPr lang="en-US" sz="2400" b="1" dirty="0">
                <a:latin typeface="Aptos" panose="020B0004020202020204" pitchFamily="34" charset="0"/>
              </a:rPr>
              <a:t>SM name, file #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B3133-D1B2-8A6E-E469-B030BBD9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5B188EA-2037-3DB8-C0A6-166BA2F3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4487"/>
            <a:ext cx="7985280" cy="927646"/>
          </a:xfrm>
        </p:spPr>
        <p:txBody>
          <a:bodyPr/>
          <a:lstStyle/>
          <a:p>
            <a:r>
              <a:rPr lang="en-US" dirty="0"/>
              <a:t>Avoiding Common Errors</a:t>
            </a:r>
          </a:p>
        </p:txBody>
      </p:sp>
    </p:spTree>
    <p:extLst>
      <p:ext uri="{BB962C8B-B14F-4D97-AF65-F5344CB8AC3E}">
        <p14:creationId xmlns:p14="http://schemas.microsoft.com/office/powerpoint/2010/main" val="1660099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84C51E-A591-4E24-CD2A-313933D2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5034695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VBMS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</a:rPr>
              <a:t>Check the following: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Claim is </a:t>
            </a:r>
            <a:r>
              <a:rPr lang="en-US" dirty="0" err="1">
                <a:latin typeface="Aptos" panose="020B0004020202020204" pitchFamily="34" charset="0"/>
              </a:rPr>
              <a:t>cested</a:t>
            </a:r>
            <a:endParaRPr lang="en-US" dirty="0">
              <a:latin typeface="Aptos" panose="020B0004020202020204" pitchFamily="34" charset="0"/>
            </a:endParaRPr>
          </a:p>
          <a:p>
            <a:pPr lvl="2"/>
            <a:r>
              <a:rPr lang="en-US" dirty="0">
                <a:latin typeface="Aptos" panose="020B0004020202020204" pitchFamily="34" charset="0"/>
              </a:rPr>
              <a:t>Documents 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STRs, Applications, SHA part A, Birth Certificates, Marriage Certificates, Divorce decrees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VA Correspondence 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Letter asking for signature on application/SHA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“Not a BDD Claim, BDD-Excluded, Claim submitted too early -186 days out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Notes Tab</a:t>
            </a:r>
          </a:p>
          <a:p>
            <a:pPr lvl="3"/>
            <a:r>
              <a:rPr lang="en-US" dirty="0">
                <a:latin typeface="Aptos" panose="020B0004020202020204" pitchFamily="34" charset="0"/>
              </a:rPr>
              <a:t>VSR annotating claim status and confirmation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55620-0223-94F1-8119-9920713E4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18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056FE63-F34B-9BAC-8421-0989E32F6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8" y="268287"/>
            <a:ext cx="7985280" cy="927646"/>
          </a:xfrm>
        </p:spPr>
        <p:txBody>
          <a:bodyPr/>
          <a:lstStyle/>
          <a:p>
            <a:r>
              <a:rPr lang="en-US" dirty="0"/>
              <a:t>Avoiding Common Errors</a:t>
            </a:r>
          </a:p>
        </p:txBody>
      </p:sp>
    </p:spTree>
    <p:extLst>
      <p:ext uri="{BB962C8B-B14F-4D97-AF65-F5344CB8AC3E}">
        <p14:creationId xmlns:p14="http://schemas.microsoft.com/office/powerpoint/2010/main" val="706654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A2F25D-5945-4971-F402-BE0520665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Aptos" panose="020B0004020202020204" pitchFamily="34" charset="0"/>
              </a:rPr>
              <a:t>VA Form 21-526ez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A7AD1-EFA7-149A-1EE8-C1381FEA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9C27D51-514F-5C08-0D21-35908E88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9266"/>
            <a:ext cx="7985280" cy="927646"/>
          </a:xfrm>
        </p:spPr>
        <p:txBody>
          <a:bodyPr/>
          <a:lstStyle/>
          <a:p>
            <a:r>
              <a:rPr lang="en-US" dirty="0"/>
              <a:t>BDD Claim Form Review</a:t>
            </a:r>
          </a:p>
        </p:txBody>
      </p:sp>
    </p:spTree>
    <p:extLst>
      <p:ext uri="{BB962C8B-B14F-4D97-AF65-F5344CB8AC3E}">
        <p14:creationId xmlns:p14="http://schemas.microsoft.com/office/powerpoint/2010/main" val="300599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6484"/>
            <a:ext cx="10728459" cy="4613093"/>
          </a:xfrm>
        </p:spPr>
        <p:txBody>
          <a:bodyPr/>
          <a:lstStyle/>
          <a:p>
            <a:pPr marL="431941" lvl="1" indent="0">
              <a:buNone/>
            </a:pPr>
            <a:endParaRPr lang="en-US" sz="2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Aptos" panose="020B0004020202020204" pitchFamily="34" charset="0"/>
                <a:cs typeface="Times New Roman" panose="02020603050405020304" pitchFamily="18" charset="0"/>
              </a:rPr>
              <a:t>Preparation for BDD Claims</a:t>
            </a:r>
          </a:p>
          <a:p>
            <a:endParaRPr lang="en-US" sz="2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Aptos" panose="020B0004020202020204" pitchFamily="34" charset="0"/>
                <a:cs typeface="Times New Roman" panose="02020603050405020304" pitchFamily="18" charset="0"/>
              </a:rPr>
              <a:t>Submittal of BDD Claims</a:t>
            </a:r>
          </a:p>
          <a:p>
            <a:endParaRPr lang="en-US" sz="2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Aptos" panose="020B0004020202020204" pitchFamily="34" charset="0"/>
                <a:cs typeface="Times New Roman" panose="02020603050405020304" pitchFamily="18" charset="0"/>
              </a:rPr>
              <a:t>Avoiding Common Errors with BDD Claims</a:t>
            </a:r>
          </a:p>
          <a:p>
            <a:endParaRPr lang="en-US" sz="2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47" y="496887"/>
            <a:ext cx="7985280" cy="674623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cartoon character next to a question mark&#10;&#10;AI-generated content may be incorrect.">
            <a:extLst>
              <a:ext uri="{FF2B5EF4-FFF2-40B4-BE49-F238E27FC236}">
                <a16:creationId xmlns:a16="http://schemas.microsoft.com/office/drawing/2014/main" id="{7CCAE5E6-6F30-6266-5A29-61253C46BB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646" y="1639887"/>
            <a:ext cx="5183699" cy="392017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01E23-7CC5-0964-6BCF-CDAA72123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20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0CA494F-76B3-258F-870E-6D24CEA2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05815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F73A7F-B2F4-F0E2-B32F-015F7422D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6484"/>
            <a:ext cx="10728459" cy="4613093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BDD Program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Service Members who file for disability compensation before separation from active duty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Apply for compensation benefits between 180 to 90 days prior to separation/retirement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Allows VA to review Service Treatment Records (STRs), schedule C&amp;P exams, and attempt to deliver a decision within 30 days after separation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E5B0D-B6D5-86AB-2B21-1B9F2917B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68E1BB0-E021-CA12-D68A-70A76702D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Benefits Delivery at Discharge (BDD)</a:t>
            </a:r>
          </a:p>
        </p:txBody>
      </p:sp>
    </p:spTree>
    <p:extLst>
      <p:ext uri="{BB962C8B-B14F-4D97-AF65-F5344CB8AC3E}">
        <p14:creationId xmlns:p14="http://schemas.microsoft.com/office/powerpoint/2010/main" val="428047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3DEA76-D2F5-DDBE-A6E7-AD2433AEA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44" y="1316484"/>
            <a:ext cx="10607015" cy="4613093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Preparing Service Members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Transition Assistance Program (TAP)/Transition Readiness Seminar (TRS)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VSOs attend briefings- 15 minutes information sharing</a:t>
            </a:r>
          </a:p>
          <a:p>
            <a:pPr marL="91440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Understanding Service Connection- 38 CFR 3.303 (a)(b)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Disability incurred in service or aggravated during service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Chronicity and continuity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Current illness</a:t>
            </a:r>
          </a:p>
          <a:p>
            <a:pPr marL="91440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Direct Service Connection/Aggravation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935B7-AA21-F5EB-E0E5-93596F72E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0EDA243-095D-1387-C1E1-E9D602E91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5" y="268287"/>
            <a:ext cx="7985280" cy="927646"/>
          </a:xfrm>
        </p:spPr>
        <p:txBody>
          <a:bodyPr/>
          <a:lstStyle/>
          <a:p>
            <a:r>
              <a:rPr lang="en-US" dirty="0"/>
              <a:t>Preparation for BDD Claims</a:t>
            </a:r>
          </a:p>
        </p:txBody>
      </p:sp>
    </p:spTree>
    <p:extLst>
      <p:ext uri="{BB962C8B-B14F-4D97-AF65-F5344CB8AC3E}">
        <p14:creationId xmlns:p14="http://schemas.microsoft.com/office/powerpoint/2010/main" val="91848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77D17F-5E26-F482-595F-D7B3E3EE6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6484"/>
            <a:ext cx="10728459" cy="5163691"/>
          </a:xfrm>
        </p:spPr>
        <p:txBody>
          <a:bodyPr/>
          <a:lstStyle/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How do you prepare Service Members?</a:t>
            </a:r>
          </a:p>
          <a:p>
            <a:pPr marL="91440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Mandatory Claim Requirements </a:t>
            </a:r>
          </a:p>
          <a:p>
            <a:pPr marL="1600200" marR="0" lvl="3" indent="-228600" algn="l" defTabSz="914400" rtl="0" eaLnBrk="1" fontAlgn="auto" latinLnBrk="0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Confirmed separation date</a:t>
            </a:r>
          </a:p>
          <a:p>
            <a:pPr marL="1600200" marR="0" lvl="3" indent="-228600" algn="l" defTabSz="914400" rtl="0" eaLnBrk="1" fontAlgn="auto" latinLnBrk="0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Copy of complete STRs (request from outpatient records at clinic/hospital)</a:t>
            </a:r>
          </a:p>
          <a:p>
            <a:pPr marL="2057400" marR="0" lvl="4" indent="-228600" algn="l" defTabSz="914400" rtl="0" eaLnBrk="1" fontAlgn="auto" latinLnBrk="0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Dental &amp; Behavioral Health</a:t>
            </a:r>
          </a:p>
          <a:p>
            <a:pPr marL="1600200" marR="0" lvl="3" indent="-228600" algn="l" defTabSz="914400" rtl="0" eaLnBrk="1" fontAlgn="auto" latinLnBrk="0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Completed &amp; signed Separation Health Assessment- Part A (SHA-Part A)</a:t>
            </a:r>
          </a:p>
          <a:p>
            <a:pPr marL="1600200" marR="0" lvl="3" indent="-228600" algn="l" defTabSz="914400" rtl="0" eaLnBrk="1" fontAlgn="auto" latinLnBrk="0" hangingPunct="1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Available for 45 days from claim submission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9CF5C-B95E-6F84-7DC8-47CBB061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C8765A1-5847-518C-DB78-1E77EE636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6" y="268287"/>
            <a:ext cx="7985280" cy="927646"/>
          </a:xfrm>
        </p:spPr>
        <p:txBody>
          <a:bodyPr/>
          <a:lstStyle/>
          <a:p>
            <a:r>
              <a:rPr lang="en-US" dirty="0"/>
              <a:t>Preparation for BDD Claim</a:t>
            </a:r>
          </a:p>
        </p:txBody>
      </p:sp>
    </p:spTree>
    <p:extLst>
      <p:ext uri="{BB962C8B-B14F-4D97-AF65-F5344CB8AC3E}">
        <p14:creationId xmlns:p14="http://schemas.microsoft.com/office/powerpoint/2010/main" val="210921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84310B-A9A2-0474-E5F3-C01AD620D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5163691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SSgt Timothy Johnson contacts you to start his BDD claim. He is a recruiter stationed in Brooklyn, TX. His email states the following: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i="1" dirty="0">
                <a:latin typeface="Aptos" panose="020B0004020202020204" pitchFamily="34" charset="0"/>
              </a:rPr>
              <a:t>I am getting ready to get out of the AF at the end of July. My friend told me that you helped with his claim. I am not sure where to start but I want to get this done before starting my </a:t>
            </a:r>
            <a:r>
              <a:rPr lang="en-US" i="1" dirty="0" err="1">
                <a:latin typeface="Aptos" panose="020B0004020202020204" pitchFamily="34" charset="0"/>
              </a:rPr>
              <a:t>SkillBridge</a:t>
            </a:r>
            <a:r>
              <a:rPr lang="en-US" i="1" dirty="0">
                <a:latin typeface="Aptos" panose="020B0004020202020204" pitchFamily="34" charset="0"/>
              </a:rPr>
              <a:t> in May. I have my medical records, and my command will hopefully sign my paperwork next week.</a:t>
            </a:r>
          </a:p>
          <a:p>
            <a:pPr lvl="1"/>
            <a:endParaRPr lang="en-US" i="1" dirty="0">
              <a:latin typeface="Aptos" panose="020B0004020202020204" pitchFamily="34" charset="0"/>
            </a:endParaRPr>
          </a:p>
          <a:p>
            <a:r>
              <a:rPr lang="en-US" b="1" dirty="0">
                <a:latin typeface="Aptos" panose="020B0004020202020204" pitchFamily="34" charset="0"/>
              </a:rPr>
              <a:t>What information did Timothy share? What do you need to know?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2EB11-5D8F-D07D-4B47-14CF7ED9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9EC9C22-579B-CB03-6C1D-9CF1122A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Scenario 1</a:t>
            </a:r>
          </a:p>
        </p:txBody>
      </p:sp>
    </p:spTree>
    <p:extLst>
      <p:ext uri="{BB962C8B-B14F-4D97-AF65-F5344CB8AC3E}">
        <p14:creationId xmlns:p14="http://schemas.microsoft.com/office/powerpoint/2010/main" val="385620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8A0AEB9-302A-4728-561E-F4FDD12D3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44" y="1316484"/>
            <a:ext cx="10607015" cy="5034695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What did Timiothy share?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He is starting </a:t>
            </a:r>
            <a:r>
              <a:rPr lang="en-US" dirty="0" err="1">
                <a:latin typeface="Aptos" panose="020B0004020202020204" pitchFamily="34" charset="0"/>
              </a:rPr>
              <a:t>SkillBridge</a:t>
            </a:r>
            <a:endParaRPr lang="en-US" dirty="0">
              <a:latin typeface="Aptos" panose="020B0004020202020204" pitchFamily="34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</a:rPr>
              <a:t>He has his medical records</a:t>
            </a:r>
          </a:p>
          <a:p>
            <a:pPr marL="457200" lvl="1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b="1" dirty="0">
                <a:latin typeface="Aptos" panose="020B0004020202020204" pitchFamily="34" charset="0"/>
              </a:rPr>
              <a:t>What do you need to know?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What is the confirmed separation date?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What are the actual dates?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Are the medical records from Tricare Online (TOL)?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What paperwork is he waiting on? 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Admin discharge? Early release? Humanitarian?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C6E19-F766-21FA-877D-CA5A68646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815A40C-7AB5-0ADA-5292-99A18C08A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SSgt Timothy Johnson Claim</a:t>
            </a:r>
          </a:p>
        </p:txBody>
      </p:sp>
    </p:spTree>
    <p:extLst>
      <p:ext uri="{BB962C8B-B14F-4D97-AF65-F5344CB8AC3E}">
        <p14:creationId xmlns:p14="http://schemas.microsoft.com/office/powerpoint/2010/main" val="24931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C4FB89-41F7-E2BD-EE5E-12E20C387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44" y="1316484"/>
            <a:ext cx="10607015" cy="5034695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LtCol Pamela Edwards called you to schedule an appointment to start her claim.</a:t>
            </a:r>
          </a:p>
          <a:p>
            <a:pPr lvl="1"/>
            <a:r>
              <a:rPr lang="en-US" i="1" dirty="0">
                <a:latin typeface="Aptos" panose="020B0004020202020204" pitchFamily="34" charset="0"/>
              </a:rPr>
              <a:t>Pamela shared that she is retiring on 31 October 2025. She is prior enlisted and separated from AD 15 June 2002. She returned to AD 01 January 2004. Pamela filed a claim after her first enlistment and received a rating. She received a DoD SAFE email from outpatient records with her medical records. Pamela wants to know what do you need from her to get on your schedule.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  <a:p>
            <a:r>
              <a:rPr lang="en-US" b="1" dirty="0">
                <a:latin typeface="Aptos" panose="020B0004020202020204" pitchFamily="34" charset="0"/>
              </a:rPr>
              <a:t>Are you placing Pamela on your schedule? Is she missing any documents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1B353-7C36-4180-DE77-D9C49F0C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86ED7DD-2520-3A02-E31D-DE7B3F781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Scenario 2</a:t>
            </a:r>
          </a:p>
        </p:txBody>
      </p:sp>
    </p:spTree>
    <p:extLst>
      <p:ext uri="{BB962C8B-B14F-4D97-AF65-F5344CB8AC3E}">
        <p14:creationId xmlns:p14="http://schemas.microsoft.com/office/powerpoint/2010/main" val="3851599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118DA88-0137-C5EB-EC8A-748041D1B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76" y="1316484"/>
            <a:ext cx="10457383" cy="5034695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Are you placing Pamela on your schedule? 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No</a:t>
            </a:r>
          </a:p>
          <a:p>
            <a:endParaRPr lang="en-US" b="1" dirty="0">
              <a:latin typeface="Aptos" panose="020B0004020202020204" pitchFamily="34" charset="0"/>
            </a:endParaRPr>
          </a:p>
          <a:p>
            <a:r>
              <a:rPr lang="en-US" b="1" dirty="0">
                <a:latin typeface="Aptos" panose="020B0004020202020204" pitchFamily="34" charset="0"/>
              </a:rPr>
              <a:t>Is she missing any documents?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Completed and signed SHA part A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Initial notification letter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What was originally claimed? </a:t>
            </a:r>
          </a:p>
          <a:p>
            <a:pPr lvl="2"/>
            <a:r>
              <a:rPr lang="en-US" dirty="0">
                <a:latin typeface="Aptos" panose="020B0004020202020204" pitchFamily="34" charset="0"/>
              </a:rPr>
              <a:t>Any denied claimed conditions?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5B1DC-28B8-322F-8E8C-8D4ED689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F04500C-B7EE-F32B-4683-1527103E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7"/>
            <a:ext cx="7985280" cy="927646"/>
          </a:xfrm>
        </p:spPr>
        <p:txBody>
          <a:bodyPr/>
          <a:lstStyle/>
          <a:p>
            <a:r>
              <a:rPr lang="en-US" dirty="0"/>
              <a:t>LtCol Pamela Edwards Claim</a:t>
            </a:r>
          </a:p>
        </p:txBody>
      </p:sp>
    </p:spTree>
    <p:extLst>
      <p:ext uri="{BB962C8B-B14F-4D97-AF65-F5344CB8AC3E}">
        <p14:creationId xmlns:p14="http://schemas.microsoft.com/office/powerpoint/2010/main" val="3367345195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1427</TotalTime>
  <Words>920</Words>
  <Application>Microsoft Office PowerPoint</Application>
  <PresentationFormat>Custom</PresentationFormat>
  <Paragraphs>181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Aptos</vt:lpstr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      BDD BEST PRACTICES</vt:lpstr>
      <vt:lpstr>OBJECTIVES</vt:lpstr>
      <vt:lpstr>Benefits Delivery at Discharge (BDD)</vt:lpstr>
      <vt:lpstr>Preparation for BDD Claims</vt:lpstr>
      <vt:lpstr>Preparation for BDD Claim</vt:lpstr>
      <vt:lpstr>Scenario 1</vt:lpstr>
      <vt:lpstr>SSgt Timothy Johnson Claim</vt:lpstr>
      <vt:lpstr>Scenario 2</vt:lpstr>
      <vt:lpstr>LtCol Pamela Edwards Claim</vt:lpstr>
      <vt:lpstr>Submittal of BDD Claims</vt:lpstr>
      <vt:lpstr>Submittal of BDD Claims </vt:lpstr>
      <vt:lpstr>Submittal of BDD Claim</vt:lpstr>
      <vt:lpstr>Common Errors Submitting BDD Claims</vt:lpstr>
      <vt:lpstr>Common Errors Submitting BDD Claims</vt:lpstr>
      <vt:lpstr>Avoiding Common Errors</vt:lpstr>
      <vt:lpstr>Avoiding Common Errors</vt:lpstr>
      <vt:lpstr>Avoiding Common Errors</vt:lpstr>
      <vt:lpstr>Avoiding Common Errors</vt:lpstr>
      <vt:lpstr>BDD Claim Form Review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Keith Garrison</cp:lastModifiedBy>
  <cp:revision>159</cp:revision>
  <cp:lastPrinted>2023-08-10T15:08:45Z</cp:lastPrinted>
  <dcterms:created xsi:type="dcterms:W3CDTF">2016-08-14T23:34:48Z</dcterms:created>
  <dcterms:modified xsi:type="dcterms:W3CDTF">2025-04-23T14:05:34Z</dcterms:modified>
</cp:coreProperties>
</file>