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80" r:id="rId1"/>
    <p:sldMasterId id="2147483885" r:id="rId2"/>
    <p:sldMasterId id="2147483892" r:id="rId3"/>
  </p:sldMasterIdLst>
  <p:notesMasterIdLst>
    <p:notesMasterId r:id="rId31"/>
  </p:notesMasterIdLst>
  <p:handoutMasterIdLst>
    <p:handoutMasterId r:id="rId32"/>
  </p:handoutMasterIdLst>
  <p:sldIdLst>
    <p:sldId id="359" r:id="rId4"/>
    <p:sldId id="368" r:id="rId5"/>
    <p:sldId id="369" r:id="rId6"/>
    <p:sldId id="375" r:id="rId7"/>
    <p:sldId id="367" r:id="rId8"/>
    <p:sldId id="378" r:id="rId9"/>
    <p:sldId id="379" r:id="rId10"/>
    <p:sldId id="377" r:id="rId11"/>
    <p:sldId id="376" r:id="rId12"/>
    <p:sldId id="370" r:id="rId13"/>
    <p:sldId id="371" r:id="rId14"/>
    <p:sldId id="380" r:id="rId15"/>
    <p:sldId id="381" r:id="rId16"/>
    <p:sldId id="372" r:id="rId17"/>
    <p:sldId id="374" r:id="rId18"/>
    <p:sldId id="373" r:id="rId19"/>
    <p:sldId id="382" r:id="rId20"/>
    <p:sldId id="385" r:id="rId21"/>
    <p:sldId id="389" r:id="rId22"/>
    <p:sldId id="388" r:id="rId23"/>
    <p:sldId id="387" r:id="rId24"/>
    <p:sldId id="386" r:id="rId25"/>
    <p:sldId id="383" r:id="rId26"/>
    <p:sldId id="390" r:id="rId27"/>
    <p:sldId id="391" r:id="rId28"/>
    <p:sldId id="384" r:id="rId29"/>
    <p:sldId id="392"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661" userDrawn="1">
          <p15:clr>
            <a:srgbClr val="A4A3A4"/>
          </p15:clr>
        </p15:guide>
        <p15:guide id="2" pos="194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2" clrIdx="0">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8367" autoAdjust="0"/>
  </p:normalViewPr>
  <p:slideViewPr>
    <p:cSldViewPr>
      <p:cViewPr varScale="1">
        <p:scale>
          <a:sx n="98" d="100"/>
          <a:sy n="98" d="100"/>
        </p:scale>
        <p:origin x="1236" y="7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4" d="100"/>
          <a:sy n="54" d="100"/>
        </p:scale>
        <p:origin x="2874" y="78"/>
      </p:cViewPr>
      <p:guideLst>
        <p:guide orient="horz" pos="2661"/>
        <p:guide pos="19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894667" cy="466435"/>
          </a:xfrm>
          <a:prstGeom prst="rect">
            <a:avLst/>
          </a:prstGeom>
        </p:spPr>
        <p:txBody>
          <a:bodyPr vert="horz" lIns="83606" tIns="41803" rIns="83606" bIns="41803" rtlCol="0"/>
          <a:lstStyle>
            <a:lvl1pPr algn="l">
              <a:defRPr sz="1100"/>
            </a:lvl1pPr>
          </a:lstStyle>
          <a:p>
            <a:pPr>
              <a:defRPr/>
            </a:pPr>
            <a:r>
              <a:rPr lang="en-US" altLang="en-US" sz="1400" b="1" dirty="0">
                <a:latin typeface="Times New Roman" panose="02020603050405020304" pitchFamily="18" charset="0"/>
                <a:cs typeface="Times New Roman" panose="02020603050405020304" pitchFamily="18" charset="0"/>
              </a:rPr>
              <a:t>Service-Connected Claims and Development</a:t>
            </a:r>
            <a:endParaRPr lang="en-US" sz="1400" dirty="0">
              <a:latin typeface="Times New Roman" panose="02020603050405020304" pitchFamily="18" charset="0"/>
              <a:cs typeface="Times New Roman" panose="02020603050405020304" pitchFamily="18" charset="0"/>
            </a:endParaRPr>
          </a:p>
        </p:txBody>
      </p:sp>
      <p:sp>
        <p:nvSpPr>
          <p:cNvPr id="6" name="Header Placeholder 1"/>
          <p:cNvSpPr txBox="1">
            <a:spLocks/>
          </p:cNvSpPr>
          <p:nvPr/>
        </p:nvSpPr>
        <p:spPr>
          <a:xfrm>
            <a:off x="2" y="8754110"/>
            <a:ext cx="3894667" cy="466435"/>
          </a:xfrm>
          <a:prstGeom prst="rect">
            <a:avLst/>
          </a:prstGeom>
        </p:spPr>
        <p:txBody>
          <a:bodyPr vert="horz" lIns="83606" tIns="41803" rIns="83606" bIns="41803" rtlCol="0"/>
          <a:lstStyle>
            <a:defPPr>
              <a:defRPr lang="en-GB"/>
            </a:defPPr>
            <a:lvl1pPr algn="l" defTabSz="457200" rtl="0" eaLnBrk="0" fontAlgn="base" hangingPunct="0">
              <a:spcBef>
                <a:spcPct val="0"/>
              </a:spcBef>
              <a:spcAft>
                <a:spcPct val="0"/>
              </a:spcAft>
              <a:defRPr sz="1100"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defRPr/>
            </a:pPr>
            <a:endParaRPr lang="en-US" sz="1400" dirty="0">
              <a:latin typeface="Times New Roman" panose="02020603050405020304" pitchFamily="18" charset="0"/>
              <a:cs typeface="Times New Roman" panose="02020603050405020304" pitchFamily="18" charset="0"/>
            </a:endParaRPr>
          </a:p>
          <a:p>
            <a:pPr>
              <a:defRPr/>
            </a:pPr>
            <a:r>
              <a:rPr lang="en-US" altLang="en-US" sz="1400" b="1" dirty="0">
                <a:latin typeface="Times New Roman" panose="02020603050405020304" pitchFamily="18" charset="0"/>
                <a:cs typeface="Times New Roman" panose="02020603050405020304" pitchFamily="18" charset="0"/>
              </a:rPr>
              <a:t>Service-Connected Claims and Development</a:t>
            </a:r>
            <a:endParaRPr lang="en-US" sz="1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3"/>
          </p:nvPr>
        </p:nvSpPr>
        <p:spPr>
          <a:xfrm>
            <a:off x="3971081" y="8830313"/>
            <a:ext cx="3037735" cy="466088"/>
          </a:xfrm>
          <a:prstGeom prst="rect">
            <a:avLst/>
          </a:prstGeom>
        </p:spPr>
        <p:txBody>
          <a:bodyPr vert="horz" lIns="91284" tIns="45643" rIns="91284" bIns="45643" rtlCol="0" anchor="b"/>
          <a:lstStyle>
            <a:lvl1pPr algn="r">
              <a:defRPr sz="1200"/>
            </a:lvl1pPr>
          </a:lstStyle>
          <a:p>
            <a:fld id="{7C54FBB6-D95C-45EF-B193-9D17E7CC242B}" type="slidenum">
              <a:rPr lang="en-US" sz="1600"/>
              <a:t>‹#›</a:t>
            </a:fld>
            <a:endParaRPr lang="en-US" dirty="0"/>
          </a:p>
        </p:txBody>
      </p:sp>
    </p:spTree>
    <p:extLst>
      <p:ext uri="{BB962C8B-B14F-4D97-AF65-F5344CB8AC3E}">
        <p14:creationId xmlns:p14="http://schemas.microsoft.com/office/powerpoint/2010/main" val="428071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p:cNvSpPr>
          <p:nvPr>
            <p:ph type="sldImg"/>
          </p:nvPr>
        </p:nvSpPr>
        <p:spPr bwMode="auto">
          <a:xfrm>
            <a:off x="407988" y="704850"/>
            <a:ext cx="6192837" cy="348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701041" y="4414177"/>
            <a:ext cx="5608320" cy="4181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3075" name="Rectangle 3"/>
          <p:cNvSpPr>
            <a:spLocks noGrp="1" noChangeArrowheads="1"/>
          </p:cNvSpPr>
          <p:nvPr>
            <p:ph type="hdr"/>
          </p:nvPr>
        </p:nvSpPr>
        <p:spPr bwMode="auto">
          <a:xfrm>
            <a:off x="0" y="3"/>
            <a:ext cx="3041086" cy="463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661883" algn="l"/>
                <a:tab pos="1323768" algn="l"/>
                <a:tab pos="1985649" algn="l"/>
                <a:tab pos="2647531" algn="l"/>
              </a:tabLst>
              <a:defRPr sz="1300">
                <a:solidFill>
                  <a:srgbClr val="000000"/>
                </a:solidFill>
                <a:latin typeface="Times New Roman" panose="02020603050405020304" pitchFamily="18" charset="0"/>
                <a:ea typeface="+mn-ea"/>
              </a:defRPr>
            </a:lvl1pPr>
          </a:lstStyle>
          <a:p>
            <a:pPr>
              <a:defRPr/>
            </a:pPr>
            <a:endParaRPr lang="en-US" altLang="en-US"/>
          </a:p>
        </p:txBody>
      </p:sp>
      <p:sp>
        <p:nvSpPr>
          <p:cNvPr id="3076" name="Rectangle 4"/>
          <p:cNvSpPr>
            <a:spLocks noGrp="1" noChangeArrowheads="1"/>
          </p:cNvSpPr>
          <p:nvPr>
            <p:ph type="dt"/>
          </p:nvPr>
        </p:nvSpPr>
        <p:spPr bwMode="auto">
          <a:xfrm>
            <a:off x="3967693" y="3"/>
            <a:ext cx="3041086" cy="463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661883" algn="l"/>
                <a:tab pos="1323768" algn="l"/>
                <a:tab pos="1985649" algn="l"/>
                <a:tab pos="2647531" algn="l"/>
              </a:tabLst>
              <a:defRPr sz="1300">
                <a:solidFill>
                  <a:srgbClr val="000000"/>
                </a:solidFill>
                <a:latin typeface="Times New Roman" panose="02020603050405020304" pitchFamily="18" charset="0"/>
                <a:ea typeface="+mn-ea"/>
              </a:defRPr>
            </a:lvl1pPr>
          </a:lstStyle>
          <a:p>
            <a:pPr>
              <a:defRPr/>
            </a:pPr>
            <a:endParaRPr lang="en-US" altLang="en-US"/>
          </a:p>
        </p:txBody>
      </p:sp>
      <p:sp>
        <p:nvSpPr>
          <p:cNvPr id="3077" name="Rectangle 5"/>
          <p:cNvSpPr>
            <a:spLocks noGrp="1" noChangeArrowheads="1"/>
          </p:cNvSpPr>
          <p:nvPr>
            <p:ph type="ftr"/>
          </p:nvPr>
        </p:nvSpPr>
        <p:spPr bwMode="auto">
          <a:xfrm>
            <a:off x="0" y="8831583"/>
            <a:ext cx="3041086" cy="463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661883" algn="l"/>
                <a:tab pos="1323768" algn="l"/>
                <a:tab pos="1985649" algn="l"/>
                <a:tab pos="2647531" algn="l"/>
              </a:tabLst>
              <a:defRPr sz="1300">
                <a:solidFill>
                  <a:srgbClr val="000000"/>
                </a:solidFill>
                <a:latin typeface="Times New Roman" panose="02020603050405020304" pitchFamily="18" charset="0"/>
                <a:ea typeface="+mn-ea"/>
              </a:defRPr>
            </a:lvl1pPr>
          </a:lstStyle>
          <a:p>
            <a:pPr>
              <a:defRPr/>
            </a:pPr>
            <a:endParaRPr lang="en-US" altLang="en-US"/>
          </a:p>
        </p:txBody>
      </p:sp>
      <p:sp>
        <p:nvSpPr>
          <p:cNvPr id="3078" name="Rectangle 6"/>
          <p:cNvSpPr>
            <a:spLocks noGrp="1" noChangeArrowheads="1"/>
          </p:cNvSpPr>
          <p:nvPr>
            <p:ph type="sldNum"/>
          </p:nvPr>
        </p:nvSpPr>
        <p:spPr bwMode="auto">
          <a:xfrm>
            <a:off x="3967693" y="8831583"/>
            <a:ext cx="3041086" cy="463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661883" algn="l"/>
                <a:tab pos="1323768" algn="l"/>
                <a:tab pos="1985649" algn="l"/>
                <a:tab pos="2647531" algn="l"/>
              </a:tabLst>
              <a:defRPr sz="1300">
                <a:solidFill>
                  <a:srgbClr val="000000"/>
                </a:solidFill>
                <a:latin typeface="Times New Roman" panose="02020603050405020304" pitchFamily="18" charset="0"/>
                <a:ea typeface="+mn-ea"/>
              </a:defRPr>
            </a:lvl1pPr>
          </a:lstStyle>
          <a:p>
            <a:pPr>
              <a:defRPr/>
            </a:pPr>
            <a:fld id="{0673A790-0950-4980-9BDE-58B7076123B7}" type="slidenum">
              <a:rPr lang="en-US" altLang="en-US"/>
              <a:pPr>
                <a:defRPr/>
              </a:pPr>
              <a:t>‹#›</a:t>
            </a:fld>
            <a:endParaRPr lang="en-US" altLang="en-US"/>
          </a:p>
        </p:txBody>
      </p:sp>
    </p:spTree>
    <p:extLst>
      <p:ext uri="{BB962C8B-B14F-4D97-AF65-F5344CB8AC3E}">
        <p14:creationId xmlns:p14="http://schemas.microsoft.com/office/powerpoint/2010/main" val="2805688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5pPr>
            <a:lvl6pPr marL="2562038" indent="-232913" defTabSz="465824" eaLnBrk="0" fontAlgn="base" hangingPunct="0">
              <a:spcBef>
                <a:spcPct val="30000"/>
              </a:spcBef>
              <a:spcAft>
                <a:spcPct val="0"/>
              </a:spcAft>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6pPr>
            <a:lvl7pPr marL="3027864" indent="-232913" defTabSz="465824" eaLnBrk="0" fontAlgn="base" hangingPunct="0">
              <a:spcBef>
                <a:spcPct val="30000"/>
              </a:spcBef>
              <a:spcAft>
                <a:spcPct val="0"/>
              </a:spcAft>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7pPr>
            <a:lvl8pPr marL="3493687" indent="-232913" defTabSz="465824" eaLnBrk="0" fontAlgn="base" hangingPunct="0">
              <a:spcBef>
                <a:spcPct val="30000"/>
              </a:spcBef>
              <a:spcAft>
                <a:spcPct val="0"/>
              </a:spcAft>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8pPr>
            <a:lvl9pPr marL="3959513" indent="-232913" defTabSz="465824" eaLnBrk="0" fontAlgn="base" hangingPunct="0">
              <a:spcBef>
                <a:spcPct val="30000"/>
              </a:spcBef>
              <a:spcAft>
                <a:spcPct val="0"/>
              </a:spcAft>
              <a:buClr>
                <a:srgbClr val="000000"/>
              </a:buClr>
              <a:buSzPct val="100000"/>
              <a:buFont typeface="Times New Roman" panose="02020603050405020304" pitchFamily="18" charset="0"/>
              <a:tabLst>
                <a:tab pos="661537" algn="l"/>
                <a:tab pos="1323073" algn="l"/>
                <a:tab pos="1984610" algn="l"/>
                <a:tab pos="2646145" algn="l"/>
              </a:tabLst>
              <a:defRPr sz="1200">
                <a:solidFill>
                  <a:srgbClr val="000000"/>
                </a:solidFill>
                <a:latin typeface="Times New Roman" panose="02020603050405020304" pitchFamily="18" charset="0"/>
              </a:defRPr>
            </a:lvl9pPr>
          </a:lstStyle>
          <a:p>
            <a:pPr>
              <a:spcBef>
                <a:spcPct val="0"/>
              </a:spcBef>
            </a:pPr>
            <a:fld id="{64FC5BC7-F445-4675-A97D-AAEC485BD4A8}" type="slidenum">
              <a:rPr lang="en-US" altLang="en-US" sz="1300">
                <a:ea typeface="Arial Unicode MS" panose="020B0604020202020204" pitchFamily="34" charset="-128"/>
              </a:rPr>
              <a:pPr>
                <a:spcBef>
                  <a:spcPct val="0"/>
                </a:spcBef>
              </a:pPr>
              <a:t>1</a:t>
            </a:fld>
            <a:endParaRPr lang="en-US" altLang="en-US" sz="1300">
              <a:ea typeface="Arial Unicode MS" panose="020B0604020202020204" pitchFamily="34" charset="-128"/>
            </a:endParaRPr>
          </a:p>
        </p:txBody>
      </p:sp>
      <p:sp>
        <p:nvSpPr>
          <p:cNvPr id="7171" name="Rectangle 1"/>
          <p:cNvSpPr>
            <a:spLocks noGrp="1" noRot="1" noChangeAspect="1" noChangeArrowheads="1" noTextEdit="1"/>
          </p:cNvSpPr>
          <p:nvPr>
            <p:ph type="sldImg"/>
          </p:nvPr>
        </p:nvSpPr>
        <p:spPr>
          <a:xfrm>
            <a:off x="406400" y="704850"/>
            <a:ext cx="61976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701041" y="4414177"/>
            <a:ext cx="5609943" cy="418338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374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0673A790-0950-4980-9BDE-58B7076123B7}" type="slidenum">
              <a:rPr lang="en-US" altLang="en-US" smtClean="0"/>
              <a:pPr>
                <a:defRPr/>
              </a:pPr>
              <a:t>2</a:t>
            </a:fld>
            <a:endParaRPr lang="en-US" altLang="en-US"/>
          </a:p>
        </p:txBody>
      </p:sp>
    </p:spTree>
    <p:extLst>
      <p:ext uri="{BB962C8B-B14F-4D97-AF65-F5344CB8AC3E}">
        <p14:creationId xmlns:p14="http://schemas.microsoft.com/office/powerpoint/2010/main" val="20713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5527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8152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6747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5209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2000">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42256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1796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ltLang="en-US"/>
              <a:t>(#)</a:t>
            </a:r>
            <a:endParaRPr lang="en-US" alt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6" name="Slide Number Placeholder 5"/>
          <p:cNvSpPr>
            <a:spLocks noGrp="1"/>
          </p:cNvSpPr>
          <p:nvPr>
            <p:ph type="sldNum" sz="quarter" idx="12"/>
          </p:nvPr>
        </p:nvSpPr>
        <p:spPr/>
        <p:txBody>
          <a:bodyPr/>
          <a:lstStyle/>
          <a:p>
            <a:pPr>
              <a:defRPr/>
            </a:pPr>
            <a:fld id="{209F0F83-2101-4B3A-9DD4-B188C2823D73}" type="slidenum">
              <a:rPr lang="en-US" smtClean="0"/>
              <a:pPr>
                <a:defRPr/>
              </a:pPr>
              <a:t>‹#›</a:t>
            </a:fld>
            <a:endParaRPr lang="en-US" dirty="0"/>
          </a:p>
        </p:txBody>
      </p:sp>
    </p:spTree>
    <p:extLst>
      <p:ext uri="{BB962C8B-B14F-4D97-AF65-F5344CB8AC3E}">
        <p14:creationId xmlns:p14="http://schemas.microsoft.com/office/powerpoint/2010/main" val="20348083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23284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800">
                <a:solidFill>
                  <a:schemeClr val="tx1"/>
                </a:solidFill>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1573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2728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7790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0412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334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ltLang="en-US"/>
              <a:t>(#)</a:t>
            </a:r>
            <a:endParaRPr lang="en-US" alt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6" name="Slide Number Placeholder 5"/>
          <p:cNvSpPr>
            <a:spLocks noGrp="1"/>
          </p:cNvSpPr>
          <p:nvPr>
            <p:ph type="sldNum" sz="quarter" idx="12"/>
          </p:nvPr>
        </p:nvSpPr>
        <p:spPr/>
        <p:txBody>
          <a:bodyPr/>
          <a:lstStyle/>
          <a:p>
            <a:pPr>
              <a:defRPr/>
            </a:pPr>
            <a:fld id="{209F0F83-2101-4B3A-9DD4-B188C2823D73}" type="slidenum">
              <a:rPr lang="en-US" smtClean="0"/>
              <a:pPr>
                <a:defRPr/>
              </a:pPr>
              <a:t>‹#›</a:t>
            </a:fld>
            <a:endParaRPr lang="en-US" dirty="0"/>
          </a:p>
        </p:txBody>
      </p:sp>
    </p:spTree>
    <p:extLst>
      <p:ext uri="{BB962C8B-B14F-4D97-AF65-F5344CB8AC3E}">
        <p14:creationId xmlns:p14="http://schemas.microsoft.com/office/powerpoint/2010/main" val="227109218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29909129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428931106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425008483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tlife.com/vadip/" TargetMode="External"/><Relationship Id="rId2" Type="http://schemas.openxmlformats.org/officeDocument/2006/relationships/hyperlink" Target="https://feds.deltadentalins.com/vadip/"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va.gov/find-locations/?facilityType=vet_center"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veterans.certify.sba.gov/"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va.gov/careers-employment/education-and-career-counseling/apply-career-guidance-form-25-8832/introductio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ctrTitle"/>
          </p:nvPr>
        </p:nvSpPr>
        <p:spPr>
          <a:xfrm>
            <a:off x="4572000" y="2971800"/>
            <a:ext cx="7010400" cy="1828800"/>
          </a:xfrm>
        </p:spPr>
        <p:txBody>
          <a:bodyPr rtlCol="0" anchor="t">
            <a:noAutofit/>
          </a:bodyPr>
          <a:lstStyle/>
          <a:p>
            <a:pPr algn="ctr">
              <a:tabLst>
                <a:tab pos="542925" algn="l"/>
                <a:tab pos="1085850" algn="l"/>
                <a:tab pos="1628775" algn="l"/>
                <a:tab pos="2171700" algn="l"/>
                <a:tab pos="2714625" algn="l"/>
                <a:tab pos="3257550" algn="l"/>
                <a:tab pos="3800475" algn="l"/>
                <a:tab pos="4343400" algn="l"/>
                <a:tab pos="4886325" algn="l"/>
                <a:tab pos="5429250" algn="l"/>
                <a:tab pos="5972175" algn="l"/>
                <a:tab pos="6515100" algn="l"/>
                <a:tab pos="7058025" algn="l"/>
              </a:tabLst>
              <a:defRPr/>
            </a:pPr>
            <a:br>
              <a:rPr lang="en-US" altLang="en-US" sz="3200" b="1" dirty="0">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Chapter 36 Benefits &amp; Other VA Programs</a:t>
            </a:r>
            <a:br>
              <a:rPr lang="en-US" altLang="en-US" sz="3200" b="1" dirty="0">
                <a:latin typeface="Times New Roman" panose="02020603050405020304" pitchFamily="18" charset="0"/>
                <a:cs typeface="Times New Roman" panose="02020603050405020304" pitchFamily="18" charset="0"/>
              </a:rPr>
            </a:br>
            <a:br>
              <a:rPr lang="en-US" altLang="en-US" sz="2400" b="1" dirty="0">
                <a:latin typeface="Times New Roman" panose="02020603050405020304" pitchFamily="18" charset="0"/>
                <a:cs typeface="Times New Roman" panose="02020603050405020304" pitchFamily="18" charset="0"/>
              </a:rPr>
            </a:br>
            <a:br>
              <a:rPr lang="en-US" altLang="en-US" sz="3200" b="1" dirty="0">
                <a:latin typeface="Times New Roman" panose="02020603050405020304" pitchFamily="18" charset="0"/>
                <a:cs typeface="Times New Roman" panose="02020603050405020304" pitchFamily="18" charset="0"/>
              </a:rPr>
            </a:br>
            <a:br>
              <a:rPr lang="en-US" altLang="en-US" sz="3200" b="1" dirty="0">
                <a:latin typeface="Times New Roman" panose="02020603050405020304" pitchFamily="18" charset="0"/>
                <a:cs typeface="Times New Roman" panose="02020603050405020304" pitchFamily="18" charset="0"/>
              </a:rPr>
            </a:br>
            <a:endParaRPr lang="en-US"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715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10F77-DB15-6456-23B8-81D935D6BE8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9930BB-D5EC-E1F2-24DD-447FDF67C482}"/>
              </a:ext>
            </a:extLst>
          </p:cNvPr>
          <p:cNvSpPr>
            <a:spLocks noGrp="1"/>
          </p:cNvSpPr>
          <p:nvPr>
            <p:ph idx="1"/>
          </p:nvPr>
        </p:nvSpPr>
        <p:spPr>
          <a:xfrm>
            <a:off x="914400" y="2514600"/>
            <a:ext cx="10820400" cy="1828800"/>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The VA Dental Insurance Program (VADIP) offers discounted private dental insurance for Veterans and family members who meet certain requirements. </a:t>
            </a:r>
          </a:p>
        </p:txBody>
      </p:sp>
      <p:sp>
        <p:nvSpPr>
          <p:cNvPr id="3" name="Title 2">
            <a:extLst>
              <a:ext uri="{FF2B5EF4-FFF2-40B4-BE49-F238E27FC236}">
                <a16:creationId xmlns:a16="http://schemas.microsoft.com/office/drawing/2014/main" id="{1FB15FA5-0AD6-0174-5E6D-D769513371B1}"/>
              </a:ext>
            </a:extLst>
          </p:cNvPr>
          <p:cNvSpPr>
            <a:spLocks noGrp="1"/>
          </p:cNvSpPr>
          <p:nvPr>
            <p:ph type="title"/>
          </p:nvPr>
        </p:nvSpPr>
        <p:spPr/>
        <p:txBody>
          <a:bodyPr/>
          <a:lstStyle/>
          <a:p>
            <a:r>
              <a:rPr lang="en-US" dirty="0"/>
              <a:t>What is VA Dental Insurance Program</a:t>
            </a:r>
          </a:p>
        </p:txBody>
      </p:sp>
    </p:spTree>
    <p:extLst>
      <p:ext uri="{BB962C8B-B14F-4D97-AF65-F5344CB8AC3E}">
        <p14:creationId xmlns:p14="http://schemas.microsoft.com/office/powerpoint/2010/main" val="150530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45DA7-948B-7E32-774D-0C94765CDB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A06E70-CAA7-0548-374E-FD424BC81DE6}"/>
              </a:ext>
            </a:extLst>
          </p:cNvPr>
          <p:cNvSpPr>
            <a:spLocks noGrp="1"/>
          </p:cNvSpPr>
          <p:nvPr>
            <p:ph idx="1"/>
          </p:nvPr>
        </p:nvSpPr>
        <p:spPr>
          <a:xfrm>
            <a:off x="838200" y="2133600"/>
            <a:ext cx="10820400" cy="3657600"/>
          </a:xfrm>
        </p:spPr>
        <p:txBody>
          <a:bodyPr/>
          <a:lstStyle/>
          <a:p>
            <a:pPr marL="0" indent="0">
              <a:buNone/>
            </a:pPr>
            <a:r>
              <a:rPr lang="en-US" sz="2400" dirty="0">
                <a:latin typeface="+mn-lt"/>
              </a:rPr>
              <a:t>Veteran or family member may be eligible for VADIP if they meet one of these requirements.</a:t>
            </a:r>
          </a:p>
          <a:p>
            <a:pPr marL="0" indent="0">
              <a:buNone/>
            </a:pPr>
            <a:endParaRPr lang="en-US" sz="2400" dirty="0">
              <a:latin typeface="+mn-lt"/>
            </a:endParaRPr>
          </a:p>
          <a:p>
            <a:r>
              <a:rPr lang="en-US" sz="2400" dirty="0">
                <a:latin typeface="+mn-lt"/>
              </a:rPr>
              <a:t>You’re a Veteran who’s enrolled in VA health care, or</a:t>
            </a:r>
          </a:p>
          <a:p>
            <a:r>
              <a:rPr lang="en-US" sz="2400" dirty="0">
                <a:latin typeface="+mn-lt"/>
              </a:rPr>
              <a:t>You’re the current or surviving spouse or dependent child of a Veteran or service member, and you’re enrolled in the Civilian Health and Medical Program of the VA (CHAMPVA)</a:t>
            </a:r>
          </a:p>
        </p:txBody>
      </p:sp>
      <p:sp>
        <p:nvSpPr>
          <p:cNvPr id="3" name="Title 2">
            <a:extLst>
              <a:ext uri="{FF2B5EF4-FFF2-40B4-BE49-F238E27FC236}">
                <a16:creationId xmlns:a16="http://schemas.microsoft.com/office/drawing/2014/main" id="{E4A45B9B-9E55-2A79-B90A-2BA0C7B80DB5}"/>
              </a:ext>
            </a:extLst>
          </p:cNvPr>
          <p:cNvSpPr>
            <a:spLocks noGrp="1"/>
          </p:cNvSpPr>
          <p:nvPr>
            <p:ph type="title"/>
          </p:nvPr>
        </p:nvSpPr>
        <p:spPr/>
        <p:txBody>
          <a:bodyPr/>
          <a:lstStyle/>
          <a:p>
            <a:r>
              <a:rPr lang="en-US" dirty="0"/>
              <a:t>VADIP Eligibility</a:t>
            </a:r>
          </a:p>
        </p:txBody>
      </p:sp>
    </p:spTree>
    <p:extLst>
      <p:ext uri="{BB962C8B-B14F-4D97-AF65-F5344CB8AC3E}">
        <p14:creationId xmlns:p14="http://schemas.microsoft.com/office/powerpoint/2010/main" val="1390276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8C116-820A-561B-2B44-DE3D6260F4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357ECF-8816-FA25-356A-E5A864BED63C}"/>
              </a:ext>
            </a:extLst>
          </p:cNvPr>
          <p:cNvSpPr>
            <a:spLocks noGrp="1"/>
          </p:cNvSpPr>
          <p:nvPr>
            <p:ph idx="1"/>
          </p:nvPr>
        </p:nvSpPr>
        <p:spPr>
          <a:xfrm>
            <a:off x="762000" y="1975942"/>
            <a:ext cx="10820400" cy="3739058"/>
          </a:xfrm>
        </p:spPr>
        <p:txBody>
          <a:bodyPr/>
          <a:lstStyle/>
          <a:p>
            <a:r>
              <a:rPr lang="en-US" sz="2400" dirty="0">
                <a:latin typeface="+mn-lt"/>
              </a:rPr>
              <a:t>VADIP provides coverage throughout the United States and its territories, including Puerto Rico, Guam, the U.S. Virgin Islands, American Samoa, and the Commonwealth of the Northern Mariana Islands.</a:t>
            </a:r>
          </a:p>
          <a:p>
            <a:r>
              <a:rPr lang="en-US" sz="2400" dirty="0">
                <a:latin typeface="+mn-lt"/>
              </a:rPr>
              <a:t>VADIP started as a temporary program. It’s now a permanent VA program with no end date.</a:t>
            </a:r>
          </a:p>
          <a:p>
            <a:r>
              <a:rPr lang="en-US" sz="2400" dirty="0">
                <a:latin typeface="+mn-lt"/>
              </a:rPr>
              <a:t>Insurance carriers may offer separate coverage options for dependents who aren’t CHAMPVA beneficiaries</a:t>
            </a:r>
          </a:p>
        </p:txBody>
      </p:sp>
      <p:sp>
        <p:nvSpPr>
          <p:cNvPr id="3" name="Title 2">
            <a:extLst>
              <a:ext uri="{FF2B5EF4-FFF2-40B4-BE49-F238E27FC236}">
                <a16:creationId xmlns:a16="http://schemas.microsoft.com/office/drawing/2014/main" id="{1A95A6FB-1DA8-864F-2FBB-821C8D3C0EB4}"/>
              </a:ext>
            </a:extLst>
          </p:cNvPr>
          <p:cNvSpPr>
            <a:spLocks noGrp="1"/>
          </p:cNvSpPr>
          <p:nvPr>
            <p:ph type="title"/>
          </p:nvPr>
        </p:nvSpPr>
        <p:spPr/>
        <p:txBody>
          <a:bodyPr/>
          <a:lstStyle/>
          <a:p>
            <a:r>
              <a:rPr lang="en-US" dirty="0"/>
              <a:t>VADIP What to Know</a:t>
            </a:r>
          </a:p>
        </p:txBody>
      </p:sp>
    </p:spTree>
    <p:extLst>
      <p:ext uri="{BB962C8B-B14F-4D97-AF65-F5344CB8AC3E}">
        <p14:creationId xmlns:p14="http://schemas.microsoft.com/office/powerpoint/2010/main" val="400818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A3BF2-7F39-0967-95B2-B566959607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60F4D3-2708-07B2-7595-49C4FC9E3118}"/>
              </a:ext>
            </a:extLst>
          </p:cNvPr>
          <p:cNvSpPr>
            <a:spLocks noGrp="1"/>
          </p:cNvSpPr>
          <p:nvPr>
            <p:ph idx="1"/>
          </p:nvPr>
        </p:nvSpPr>
        <p:spPr>
          <a:xfrm>
            <a:off x="838200" y="1600200"/>
            <a:ext cx="10820400" cy="5123328"/>
          </a:xfrm>
        </p:spPr>
        <p:txBody>
          <a:bodyPr/>
          <a:lstStyle/>
          <a:p>
            <a:r>
              <a:rPr lang="en-US" sz="2400" dirty="0">
                <a:latin typeface="+mn-lt"/>
              </a:rPr>
              <a:t>VADIP plans cover many common dental procedures. These may include:</a:t>
            </a:r>
          </a:p>
          <a:p>
            <a:endParaRPr lang="en-US" sz="2400" dirty="0">
              <a:latin typeface="+mn-lt"/>
            </a:endParaRPr>
          </a:p>
          <a:p>
            <a:pPr lvl="1"/>
            <a:r>
              <a:rPr lang="en-US" sz="2000" dirty="0">
                <a:latin typeface="+mn-lt"/>
              </a:rPr>
              <a:t>Diagnostic services</a:t>
            </a:r>
          </a:p>
          <a:p>
            <a:pPr lvl="1"/>
            <a:r>
              <a:rPr lang="en-US" sz="2000" dirty="0">
                <a:latin typeface="+mn-lt"/>
              </a:rPr>
              <a:t>Preventive dental care</a:t>
            </a:r>
          </a:p>
          <a:p>
            <a:pPr lvl="1"/>
            <a:r>
              <a:rPr lang="en-US" sz="2000" dirty="0">
                <a:latin typeface="+mn-lt"/>
              </a:rPr>
              <a:t>Root canals and other services to manage oral health problems and restore function (called endodontic or restorative services)</a:t>
            </a:r>
          </a:p>
          <a:p>
            <a:pPr lvl="1"/>
            <a:r>
              <a:rPr lang="en-US" sz="2000" dirty="0">
                <a:latin typeface="+mn-lt"/>
              </a:rPr>
              <a:t>Dental surgery</a:t>
            </a:r>
          </a:p>
          <a:p>
            <a:pPr lvl="1"/>
            <a:r>
              <a:rPr lang="en-US" sz="2000" dirty="0">
                <a:latin typeface="+mn-lt"/>
              </a:rPr>
              <a:t>Emergency dental care</a:t>
            </a:r>
          </a:p>
          <a:p>
            <a:pPr lvl="1"/>
            <a:endParaRPr lang="en-US" sz="2000" dirty="0">
              <a:latin typeface="+mn-lt"/>
            </a:endParaRPr>
          </a:p>
          <a:p>
            <a:r>
              <a:rPr lang="en-US" sz="2400" dirty="0">
                <a:latin typeface="+mn-lt"/>
              </a:rPr>
              <a:t>Based on the plan selected by the veteran, they will pay:</a:t>
            </a:r>
          </a:p>
          <a:p>
            <a:endParaRPr lang="en-US" sz="2400" dirty="0">
              <a:latin typeface="+mn-lt"/>
            </a:endParaRPr>
          </a:p>
          <a:p>
            <a:pPr lvl="1"/>
            <a:r>
              <a:rPr lang="en-US" sz="2000" dirty="0">
                <a:latin typeface="+mn-lt"/>
              </a:rPr>
              <a:t>The full insurance premium for each individual on your plan</a:t>
            </a:r>
          </a:p>
          <a:p>
            <a:pPr lvl="1"/>
            <a:r>
              <a:rPr lang="en-US" sz="2000" dirty="0">
                <a:latin typeface="+mn-lt"/>
              </a:rPr>
              <a:t>Any required copays when they get care</a:t>
            </a:r>
          </a:p>
        </p:txBody>
      </p:sp>
      <p:sp>
        <p:nvSpPr>
          <p:cNvPr id="3" name="Title 2">
            <a:extLst>
              <a:ext uri="{FF2B5EF4-FFF2-40B4-BE49-F238E27FC236}">
                <a16:creationId xmlns:a16="http://schemas.microsoft.com/office/drawing/2014/main" id="{014DAA0F-A637-89C0-F1AB-1F62C0FFE1B8}"/>
              </a:ext>
            </a:extLst>
          </p:cNvPr>
          <p:cNvSpPr>
            <a:spLocks noGrp="1"/>
          </p:cNvSpPr>
          <p:nvPr>
            <p:ph type="title"/>
          </p:nvPr>
        </p:nvSpPr>
        <p:spPr/>
        <p:txBody>
          <a:bodyPr/>
          <a:lstStyle/>
          <a:p>
            <a:r>
              <a:rPr lang="en-US" dirty="0"/>
              <a:t>Types of dental care covered by VADIP, and how much will it cost?</a:t>
            </a:r>
          </a:p>
        </p:txBody>
      </p:sp>
    </p:spTree>
    <p:extLst>
      <p:ext uri="{BB962C8B-B14F-4D97-AF65-F5344CB8AC3E}">
        <p14:creationId xmlns:p14="http://schemas.microsoft.com/office/powerpoint/2010/main" val="8147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845B4-D8D2-C499-FC39-E2EB625B87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B1D62-21F2-34D9-873A-F38FDD30EF3F}"/>
              </a:ext>
            </a:extLst>
          </p:cNvPr>
          <p:cNvSpPr>
            <a:spLocks noGrp="1"/>
          </p:cNvSpPr>
          <p:nvPr>
            <p:ph idx="1"/>
          </p:nvPr>
        </p:nvSpPr>
        <p:spPr>
          <a:xfrm>
            <a:off x="838200" y="1600200"/>
            <a:ext cx="10820400" cy="4882058"/>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 Some veterans enrolled in VA health care are eligible for free dental care from VA providers, many are not. Others may be eligible for free care for some, but not all, of their dental needs.</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If a veteran is not eligible for free VA dental care, VADIP can help them buy private dental insurance at a reduced cost.</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If they are eligible for free VA care for some of your dental needs, they can buy a VADIP plan if they want added dental insurance. Signing up for VADIP won’t affect Their ability to get free VA dental care.</a:t>
            </a:r>
          </a:p>
        </p:txBody>
      </p:sp>
      <p:sp>
        <p:nvSpPr>
          <p:cNvPr id="3" name="Title 2">
            <a:extLst>
              <a:ext uri="{FF2B5EF4-FFF2-40B4-BE49-F238E27FC236}">
                <a16:creationId xmlns:a16="http://schemas.microsoft.com/office/drawing/2014/main" id="{23B627FE-A650-AA64-1098-EF98AA3A47A8}"/>
              </a:ext>
            </a:extLst>
          </p:cNvPr>
          <p:cNvSpPr>
            <a:spLocks noGrp="1"/>
          </p:cNvSpPr>
          <p:nvPr>
            <p:ph type="title"/>
          </p:nvPr>
        </p:nvSpPr>
        <p:spPr/>
        <p:txBody>
          <a:bodyPr/>
          <a:lstStyle/>
          <a:p>
            <a:r>
              <a:rPr lang="en-US" dirty="0"/>
              <a:t>Why should a Veteran consider VADIP</a:t>
            </a:r>
          </a:p>
        </p:txBody>
      </p:sp>
    </p:spTree>
    <p:extLst>
      <p:ext uri="{BB962C8B-B14F-4D97-AF65-F5344CB8AC3E}">
        <p14:creationId xmlns:p14="http://schemas.microsoft.com/office/powerpoint/2010/main" val="260575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8B616-1DAA-4B31-F963-90F97DF59D2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E7ED83-09F7-CF35-A1FA-6DB7D5453179}"/>
              </a:ext>
            </a:extLst>
          </p:cNvPr>
          <p:cNvSpPr>
            <a:spLocks noGrp="1"/>
          </p:cNvSpPr>
          <p:nvPr>
            <p:ph idx="1"/>
          </p:nvPr>
        </p:nvSpPr>
        <p:spPr>
          <a:xfrm>
            <a:off x="838200" y="1866900"/>
            <a:ext cx="10820400" cy="3124200"/>
          </a:xfrm>
        </p:spPr>
        <p:txBody>
          <a:bodyPr/>
          <a:lstStyle/>
          <a:p>
            <a:r>
              <a:rPr lang="en-US" sz="2400" dirty="0">
                <a:latin typeface="+mn-lt"/>
              </a:rPr>
              <a:t>VADIP pilot program ran from 2013 to 2017</a:t>
            </a:r>
          </a:p>
          <a:p>
            <a:pPr marL="0" indent="0">
              <a:buNone/>
            </a:pPr>
            <a:endParaRPr lang="en-US" sz="2400" dirty="0">
              <a:latin typeface="+mn-lt"/>
            </a:endParaRPr>
          </a:p>
          <a:p>
            <a:r>
              <a:rPr lang="en-US" sz="2400" dirty="0">
                <a:latin typeface="+mn-lt"/>
              </a:rPr>
              <a:t>If a veteran was enrolled in the pilot program they will need to enroll again.</a:t>
            </a:r>
          </a:p>
          <a:p>
            <a:pPr marL="0" indent="0">
              <a:buNone/>
            </a:pPr>
            <a:endParaRPr lang="en-US" sz="2400" dirty="0">
              <a:latin typeface="+mn-lt"/>
            </a:endParaRPr>
          </a:p>
          <a:p>
            <a:r>
              <a:rPr lang="en-US" sz="2400" dirty="0">
                <a:latin typeface="+mn-lt"/>
              </a:rPr>
              <a:t>Veteran should be aware that plan options or fees may have changed in the current program.</a:t>
            </a:r>
          </a:p>
        </p:txBody>
      </p:sp>
      <p:sp>
        <p:nvSpPr>
          <p:cNvPr id="3" name="Title 2">
            <a:extLst>
              <a:ext uri="{FF2B5EF4-FFF2-40B4-BE49-F238E27FC236}">
                <a16:creationId xmlns:a16="http://schemas.microsoft.com/office/drawing/2014/main" id="{284526BC-5FE4-049B-F660-3DF55AD6E6B7}"/>
              </a:ext>
            </a:extLst>
          </p:cNvPr>
          <p:cNvSpPr>
            <a:spLocks noGrp="1"/>
          </p:cNvSpPr>
          <p:nvPr>
            <p:ph type="title"/>
          </p:nvPr>
        </p:nvSpPr>
        <p:spPr/>
        <p:txBody>
          <a:bodyPr/>
          <a:lstStyle/>
          <a:p>
            <a:r>
              <a:rPr lang="en-US" dirty="0"/>
              <a:t>VADIP Pilot Program</a:t>
            </a:r>
          </a:p>
        </p:txBody>
      </p:sp>
    </p:spTree>
    <p:extLst>
      <p:ext uri="{BB962C8B-B14F-4D97-AF65-F5344CB8AC3E}">
        <p14:creationId xmlns:p14="http://schemas.microsoft.com/office/powerpoint/2010/main" val="257216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A6981-833E-02CC-CB39-AB44DF7AA8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D71447-4E32-73C7-E0D2-2E97D5566C6D}"/>
              </a:ext>
            </a:extLst>
          </p:cNvPr>
          <p:cNvSpPr>
            <a:spLocks noGrp="1"/>
          </p:cNvSpPr>
          <p:nvPr>
            <p:ph idx="1"/>
          </p:nvPr>
        </p:nvSpPr>
        <p:spPr>
          <a:xfrm>
            <a:off x="838200" y="2247900"/>
            <a:ext cx="10820400" cy="2362200"/>
          </a:xfrm>
        </p:spPr>
        <p:txBody>
          <a:bodyPr/>
          <a:lstStyle/>
          <a:p>
            <a:r>
              <a:rPr lang="en-US" sz="2400" dirty="0">
                <a:latin typeface="+mn-lt"/>
              </a:rPr>
              <a:t>Delta Dental - </a:t>
            </a:r>
            <a:r>
              <a:rPr lang="en-US" sz="2400" dirty="0">
                <a:latin typeface="+mn-lt"/>
                <a:hlinkClick r:id="rId2"/>
              </a:rPr>
              <a:t>https://feds.deltadentalins.com/vadip/</a:t>
            </a:r>
            <a:endParaRPr lang="en-US" sz="2400" dirty="0">
              <a:latin typeface="+mn-lt"/>
            </a:endParaRPr>
          </a:p>
          <a:p>
            <a:endParaRPr lang="en-US" sz="2400" dirty="0">
              <a:latin typeface="+mn-lt"/>
            </a:endParaRPr>
          </a:p>
          <a:p>
            <a:r>
              <a:rPr lang="en-US" sz="2400" dirty="0">
                <a:latin typeface="+mn-lt"/>
              </a:rPr>
              <a:t>MetLife - </a:t>
            </a:r>
            <a:r>
              <a:rPr lang="en-US" sz="2400" dirty="0">
                <a:latin typeface="+mn-lt"/>
                <a:hlinkClick r:id="rId3"/>
              </a:rPr>
              <a:t>https://www.metlife.com/vadip/</a:t>
            </a:r>
            <a:endParaRPr lang="en-US" sz="2400" dirty="0">
              <a:latin typeface="+mn-lt"/>
            </a:endParaRPr>
          </a:p>
          <a:p>
            <a:endParaRPr lang="en-US" sz="2400" dirty="0">
              <a:latin typeface="+mn-lt"/>
            </a:endParaRPr>
          </a:p>
          <a:p>
            <a:pPr marL="0" indent="0">
              <a:buNone/>
            </a:pPr>
            <a:endParaRPr lang="en-US" sz="2400" dirty="0">
              <a:latin typeface="+mn-lt"/>
            </a:endParaRPr>
          </a:p>
        </p:txBody>
      </p:sp>
      <p:sp>
        <p:nvSpPr>
          <p:cNvPr id="3" name="Title 2">
            <a:extLst>
              <a:ext uri="{FF2B5EF4-FFF2-40B4-BE49-F238E27FC236}">
                <a16:creationId xmlns:a16="http://schemas.microsoft.com/office/drawing/2014/main" id="{660B9158-719E-6630-6B60-7147B84836DA}"/>
              </a:ext>
            </a:extLst>
          </p:cNvPr>
          <p:cNvSpPr>
            <a:spLocks noGrp="1"/>
          </p:cNvSpPr>
          <p:nvPr>
            <p:ph type="title"/>
          </p:nvPr>
        </p:nvSpPr>
        <p:spPr/>
        <p:txBody>
          <a:bodyPr/>
          <a:lstStyle/>
          <a:p>
            <a:r>
              <a:rPr lang="en-US" dirty="0"/>
              <a:t>VADIP Plan Providers</a:t>
            </a:r>
          </a:p>
        </p:txBody>
      </p:sp>
    </p:spTree>
    <p:extLst>
      <p:ext uri="{BB962C8B-B14F-4D97-AF65-F5344CB8AC3E}">
        <p14:creationId xmlns:p14="http://schemas.microsoft.com/office/powerpoint/2010/main" val="271166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7F8EB-781F-D655-36C1-2FFA684F91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15258C-9F87-BD2A-8804-0F809AE49C36}"/>
              </a:ext>
            </a:extLst>
          </p:cNvPr>
          <p:cNvSpPr>
            <a:spLocks noGrp="1"/>
          </p:cNvSpPr>
          <p:nvPr>
            <p:ph idx="1"/>
          </p:nvPr>
        </p:nvSpPr>
        <p:spPr>
          <a:xfrm>
            <a:off x="685800" y="2133600"/>
            <a:ext cx="10820400" cy="914400"/>
          </a:xfrm>
        </p:spPr>
        <p:txBody>
          <a:bodyPr/>
          <a:lstStyle/>
          <a:p>
            <a:pPr marL="0" indent="0" algn="ctr">
              <a:buNone/>
            </a:pPr>
            <a:r>
              <a:rPr lang="en-US" sz="3600" b="1" dirty="0">
                <a:latin typeface="Calibri" panose="020F0502020204030204" pitchFamily="34" charset="0"/>
                <a:ea typeface="Calibri" panose="020F0502020204030204" pitchFamily="34" charset="0"/>
                <a:cs typeface="Calibri" panose="020F0502020204030204" pitchFamily="34" charset="0"/>
              </a:rPr>
              <a:t>VA Vet Centers</a:t>
            </a:r>
          </a:p>
        </p:txBody>
      </p:sp>
      <p:pic>
        <p:nvPicPr>
          <p:cNvPr id="5" name="Picture 4" descr="A person sitting at a desk with a person sitting at a table&#10;&#10;AI-generated content may be incorrect.">
            <a:extLst>
              <a:ext uri="{FF2B5EF4-FFF2-40B4-BE49-F238E27FC236}">
                <a16:creationId xmlns:a16="http://schemas.microsoft.com/office/drawing/2014/main" id="{811D7B29-82D5-E533-6A28-4F837DB81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378" y="3086694"/>
            <a:ext cx="3805243" cy="2856905"/>
          </a:xfrm>
          <a:prstGeom prst="rect">
            <a:avLst/>
          </a:prstGeom>
        </p:spPr>
      </p:pic>
    </p:spTree>
    <p:extLst>
      <p:ext uri="{BB962C8B-B14F-4D97-AF65-F5344CB8AC3E}">
        <p14:creationId xmlns:p14="http://schemas.microsoft.com/office/powerpoint/2010/main" val="78350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5461-A261-B8A2-E3ED-6E1159F44BF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06975C-993C-F1A7-74CA-C0A680BCA055}"/>
              </a:ext>
            </a:extLst>
          </p:cNvPr>
          <p:cNvSpPr>
            <a:spLocks noGrp="1"/>
          </p:cNvSpPr>
          <p:nvPr>
            <p:ph idx="1"/>
          </p:nvPr>
        </p:nvSpPr>
        <p:spPr>
          <a:xfrm>
            <a:off x="838200" y="1600200"/>
            <a:ext cx="10820400" cy="4882058"/>
          </a:xfrm>
        </p:spPr>
        <p:txBody>
          <a:bodyPr/>
          <a:lstStyle/>
          <a:p>
            <a:r>
              <a:rPr lang="en-US" sz="2400" dirty="0">
                <a:latin typeface="+mn-lt"/>
              </a:rPr>
              <a:t>Vet Centers are community-based counseling centers that provide a wide range of social and psychological services, including professional readjustment counseling to eligible Veterans, active-duty service members, including National Guard and Reserve components, and their families. </a:t>
            </a:r>
          </a:p>
          <a:p>
            <a:r>
              <a:rPr lang="en-US" sz="2400" dirty="0">
                <a:latin typeface="+mn-lt"/>
              </a:rPr>
              <a:t>Readjustment counseling is offered to make a successful transition from military to civilian life or after a traumatic event experienced in the military. Individual, group, marriage and family counseling is offered in addition to referral and connection to other VA or community benefits and services. </a:t>
            </a:r>
          </a:p>
          <a:p>
            <a:r>
              <a:rPr lang="en-US" sz="2400" dirty="0">
                <a:latin typeface="+mn-lt"/>
              </a:rPr>
              <a:t>Vet Center counselors and outreach staff, many of whom are Veterans themselves, are experienced and prepared to discuss the tragedies of war, loss, grief and transition after trauma.</a:t>
            </a:r>
          </a:p>
        </p:txBody>
      </p:sp>
      <p:sp>
        <p:nvSpPr>
          <p:cNvPr id="3" name="Title 2">
            <a:extLst>
              <a:ext uri="{FF2B5EF4-FFF2-40B4-BE49-F238E27FC236}">
                <a16:creationId xmlns:a16="http://schemas.microsoft.com/office/drawing/2014/main" id="{2CB78CF2-8091-E728-2EF5-95BA4CB9D58D}"/>
              </a:ext>
            </a:extLst>
          </p:cNvPr>
          <p:cNvSpPr>
            <a:spLocks noGrp="1"/>
          </p:cNvSpPr>
          <p:nvPr>
            <p:ph type="title"/>
          </p:nvPr>
        </p:nvSpPr>
        <p:spPr>
          <a:xfrm>
            <a:off x="19455" y="228600"/>
            <a:ext cx="8450731" cy="981732"/>
          </a:xfrm>
        </p:spPr>
        <p:txBody>
          <a:bodyPr/>
          <a:lstStyle/>
          <a:p>
            <a:r>
              <a:rPr lang="en-US" dirty="0"/>
              <a:t>VA Vet Centers</a:t>
            </a:r>
          </a:p>
        </p:txBody>
      </p:sp>
    </p:spTree>
    <p:extLst>
      <p:ext uri="{BB962C8B-B14F-4D97-AF65-F5344CB8AC3E}">
        <p14:creationId xmlns:p14="http://schemas.microsoft.com/office/powerpoint/2010/main" val="248835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9625A-00F0-32A9-B315-2BE3320A752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54D0E5-E5C8-26C4-0801-4BF4AAFF251A}"/>
              </a:ext>
            </a:extLst>
          </p:cNvPr>
          <p:cNvSpPr>
            <a:spLocks noGrp="1"/>
          </p:cNvSpPr>
          <p:nvPr>
            <p:ph idx="1"/>
          </p:nvPr>
        </p:nvSpPr>
        <p:spPr>
          <a:xfrm>
            <a:off x="838200" y="1981200"/>
            <a:ext cx="10820400" cy="4495800"/>
          </a:xfrm>
        </p:spPr>
        <p:txBody>
          <a:bodyPr/>
          <a:lstStyle/>
          <a:p>
            <a:pPr marL="0" indent="0">
              <a:buNone/>
            </a:pPr>
            <a:r>
              <a:rPr lang="en-US" sz="2400" dirty="0">
                <a:latin typeface="+mn-lt"/>
              </a:rPr>
              <a:t>Any Veterans and current service members, including members of the National Guard and Reserve components, are eligible if any of the following applies:</a:t>
            </a:r>
          </a:p>
          <a:p>
            <a:pPr marL="0" indent="0">
              <a:buNone/>
            </a:pPr>
            <a:endParaRPr lang="en-US" sz="800" dirty="0">
              <a:latin typeface="+mn-lt"/>
            </a:endParaRPr>
          </a:p>
          <a:p>
            <a:r>
              <a:rPr lang="en-US" sz="2000" dirty="0">
                <a:latin typeface="+mn-lt"/>
              </a:rPr>
              <a:t>Have served on active military duty in any combat theater or area of hostility</a:t>
            </a:r>
            <a:endParaRPr lang="en-US" sz="800" dirty="0">
              <a:latin typeface="+mn-lt"/>
            </a:endParaRPr>
          </a:p>
          <a:p>
            <a:r>
              <a:rPr lang="en-US" sz="2000" dirty="0">
                <a:latin typeface="+mn-lt"/>
              </a:rPr>
              <a:t>Experienced a military sexual trauma (regardless of service era)</a:t>
            </a:r>
            <a:endParaRPr lang="en-US" sz="800" dirty="0">
              <a:latin typeface="+mn-lt"/>
            </a:endParaRPr>
          </a:p>
          <a:p>
            <a:r>
              <a:rPr lang="en-US" sz="2000" dirty="0">
                <a:latin typeface="+mn-lt"/>
              </a:rPr>
              <a:t>Provided mortuary services or direct emergent medical care to treat the casualties of war while serving on active military duty</a:t>
            </a:r>
            <a:endParaRPr lang="en-US" sz="800" dirty="0">
              <a:latin typeface="+mn-lt"/>
            </a:endParaRPr>
          </a:p>
          <a:p>
            <a:r>
              <a:rPr lang="en-US" sz="2000" dirty="0">
                <a:latin typeface="+mn-lt"/>
              </a:rPr>
              <a:t>Performed as a member of an unmanned aerial vehicle crew that provided direct support to operations in a combat theater or area of hostility</a:t>
            </a:r>
          </a:p>
          <a:p>
            <a:r>
              <a:rPr lang="en-US" sz="2000" dirty="0">
                <a:latin typeface="+mn-lt"/>
              </a:rPr>
              <a:t>Accessed care at a Vet Center prior to Jan. 2, 2013, as a Vietnam-Era Veteran</a:t>
            </a:r>
          </a:p>
          <a:p>
            <a:endParaRPr lang="en-US" sz="2000" dirty="0">
              <a:latin typeface="+mn-lt"/>
            </a:endParaRPr>
          </a:p>
          <a:p>
            <a:pPr marL="0" indent="0">
              <a:buNone/>
            </a:pPr>
            <a:endParaRPr lang="en-US" sz="800" dirty="0">
              <a:latin typeface="+mn-lt"/>
            </a:endParaRPr>
          </a:p>
        </p:txBody>
      </p:sp>
      <p:sp>
        <p:nvSpPr>
          <p:cNvPr id="3" name="Title 2">
            <a:extLst>
              <a:ext uri="{FF2B5EF4-FFF2-40B4-BE49-F238E27FC236}">
                <a16:creationId xmlns:a16="http://schemas.microsoft.com/office/drawing/2014/main" id="{DA81564C-87AD-31AB-C8B3-F80BECC58BD6}"/>
              </a:ext>
            </a:extLst>
          </p:cNvPr>
          <p:cNvSpPr>
            <a:spLocks noGrp="1"/>
          </p:cNvSpPr>
          <p:nvPr>
            <p:ph type="title"/>
          </p:nvPr>
        </p:nvSpPr>
        <p:spPr/>
        <p:txBody>
          <a:bodyPr/>
          <a:lstStyle/>
          <a:p>
            <a:r>
              <a:rPr lang="en-US" dirty="0"/>
              <a:t>VA Vet Center Eligibility</a:t>
            </a:r>
          </a:p>
        </p:txBody>
      </p:sp>
    </p:spTree>
    <p:extLst>
      <p:ext uri="{BB962C8B-B14F-4D97-AF65-F5344CB8AC3E}">
        <p14:creationId xmlns:p14="http://schemas.microsoft.com/office/powerpoint/2010/main" val="376371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9F7D5-D3F8-B052-9D04-964F7DCA39D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7BF259-260A-B111-BD86-A1563CEF9FEF}"/>
              </a:ext>
            </a:extLst>
          </p:cNvPr>
          <p:cNvSpPr>
            <a:spLocks noGrp="1"/>
          </p:cNvSpPr>
          <p:nvPr>
            <p:ph idx="1"/>
          </p:nvPr>
        </p:nvSpPr>
        <p:spPr>
          <a:xfrm>
            <a:off x="838200" y="1393236"/>
            <a:ext cx="9829800" cy="4882058"/>
          </a:xfrm>
        </p:spPr>
        <p:txBody>
          <a:bodyPr>
            <a:noAutofit/>
          </a:bodyPr>
          <a:lstStyle/>
          <a:p>
            <a:pPr marL="0" indent="0">
              <a:buNone/>
            </a:pPr>
            <a:endParaRPr lang="en-US" sz="2800" b="1" dirty="0"/>
          </a:p>
          <a:p>
            <a:pPr marL="0" indent="0">
              <a:buNone/>
            </a:pPr>
            <a:endParaRPr lang="en-US" sz="2800" b="1" dirty="0"/>
          </a:p>
        </p:txBody>
      </p:sp>
      <p:sp>
        <p:nvSpPr>
          <p:cNvPr id="3" name="Title 2">
            <a:extLst>
              <a:ext uri="{FF2B5EF4-FFF2-40B4-BE49-F238E27FC236}">
                <a16:creationId xmlns:a16="http://schemas.microsoft.com/office/drawing/2014/main" id="{6AED3473-B9FE-C485-FD70-E58BD006D68B}"/>
              </a:ext>
            </a:extLst>
          </p:cNvPr>
          <p:cNvSpPr>
            <a:spLocks noGrp="1"/>
          </p:cNvSpPr>
          <p:nvPr>
            <p:ph type="title"/>
          </p:nvPr>
        </p:nvSpPr>
        <p:spPr>
          <a:xfrm>
            <a:off x="0" y="228600"/>
            <a:ext cx="8450731" cy="981732"/>
          </a:xfrm>
        </p:spPr>
        <p:txBody>
          <a:bodyPr/>
          <a:lstStyle/>
          <a:p>
            <a:r>
              <a:rPr lang="en-US" dirty="0"/>
              <a:t>Overview</a:t>
            </a:r>
          </a:p>
        </p:txBody>
      </p:sp>
      <p:sp>
        <p:nvSpPr>
          <p:cNvPr id="4" name="TextBox 3">
            <a:extLst>
              <a:ext uri="{FF2B5EF4-FFF2-40B4-BE49-F238E27FC236}">
                <a16:creationId xmlns:a16="http://schemas.microsoft.com/office/drawing/2014/main" id="{87C8FA22-5AF8-1D5D-ED7B-026E7B3742E6}"/>
              </a:ext>
            </a:extLst>
          </p:cNvPr>
          <p:cNvSpPr txBox="1"/>
          <p:nvPr/>
        </p:nvSpPr>
        <p:spPr>
          <a:xfrm>
            <a:off x="990600" y="1524000"/>
            <a:ext cx="96774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are Chapter 36 Benefits (Personalized Career Planning &amp; Guidance)</a:t>
            </a:r>
          </a:p>
          <a:p>
            <a:endParaRPr lang="en-US" sz="2400" dirty="0"/>
          </a:p>
          <a:p>
            <a:pPr marL="285750" indent="-285750">
              <a:buFont typeface="Arial" panose="020B0604020202020204" pitchFamily="34" charset="0"/>
              <a:buChar char="•"/>
            </a:pPr>
            <a:r>
              <a:rPr lang="en-US" sz="2400" dirty="0"/>
              <a:t>How can Personalized Career Planning &amp; Guidance (PCPG) assist a veteran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When should a veteran access PCPG?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VA Dental Insurance Program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Vet Centers for Counseling and Readjustment</a:t>
            </a:r>
          </a:p>
          <a:p>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Veteran-Owned Small Business – </a:t>
            </a:r>
            <a:r>
              <a:rPr lang="en-US" sz="2400"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VetCert</a:t>
            </a: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8245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0696F-9E5B-8924-85CF-7160E778C78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E6697-C4BB-AD9C-B49B-88D28ABD5348}"/>
              </a:ext>
            </a:extLst>
          </p:cNvPr>
          <p:cNvSpPr>
            <a:spLocks noGrp="1"/>
          </p:cNvSpPr>
          <p:nvPr>
            <p:ph idx="1"/>
          </p:nvPr>
        </p:nvSpPr>
        <p:spPr>
          <a:xfrm>
            <a:off x="762000" y="1676400"/>
            <a:ext cx="10820400" cy="4419600"/>
          </a:xfrm>
        </p:spPr>
        <p:txBody>
          <a:bodyPr/>
          <a:lstStyle/>
          <a:p>
            <a:r>
              <a:rPr lang="en-US" sz="2000" dirty="0">
                <a:latin typeface="+mn-lt"/>
              </a:rPr>
              <a:t>Served on active military duty in response to a national emergency or major disaster declared by the president, or under orders of the governor or chief executive of a state in response to a disaster or civil disorder in that state</a:t>
            </a:r>
            <a:endParaRPr lang="en-US" sz="800" dirty="0">
              <a:latin typeface="+mn-lt"/>
            </a:endParaRPr>
          </a:p>
          <a:p>
            <a:r>
              <a:rPr lang="en-US" sz="2000" dirty="0">
                <a:latin typeface="+mn-lt"/>
              </a:rPr>
              <a:t>Are a current or former member of the Coast Guard who participated in a drug interdiction operation, regardless of the location</a:t>
            </a:r>
            <a:endParaRPr lang="en-US" sz="800" dirty="0">
              <a:latin typeface="+mn-lt"/>
            </a:endParaRPr>
          </a:p>
          <a:p>
            <a:r>
              <a:rPr lang="en-US" sz="2000" dirty="0">
                <a:latin typeface="+mn-lt"/>
              </a:rPr>
              <a:t>Are a current member of the Reserve Components assigned to a military command in a drilling status, including active Reserves, who has a behavioral health condition or psychological trauma related to military service that adversely effects quality of life or adjustment to civilian life.</a:t>
            </a:r>
            <a:endParaRPr lang="en-US" sz="800" dirty="0">
              <a:latin typeface="+mn-lt"/>
            </a:endParaRPr>
          </a:p>
          <a:p>
            <a:r>
              <a:rPr lang="en-US" sz="2000" dirty="0">
                <a:latin typeface="+mn-lt"/>
              </a:rPr>
              <a:t>Any veteran or service member pursuing a course of education using covered educational assistance benefits is eligible if they have a readjustment counseling need that is related to the individual's military service and hinders the individual's adjustment to either their civilian life, ongoing military service, or educational settings.</a:t>
            </a:r>
          </a:p>
          <a:p>
            <a:pPr marL="0" indent="0">
              <a:buNone/>
            </a:pPr>
            <a:endParaRPr lang="en-US" sz="2000" dirty="0"/>
          </a:p>
        </p:txBody>
      </p:sp>
      <p:sp>
        <p:nvSpPr>
          <p:cNvPr id="3" name="Title 2">
            <a:extLst>
              <a:ext uri="{FF2B5EF4-FFF2-40B4-BE49-F238E27FC236}">
                <a16:creationId xmlns:a16="http://schemas.microsoft.com/office/drawing/2014/main" id="{7FDC4E24-CC7D-2418-AC41-2B751038803C}"/>
              </a:ext>
            </a:extLst>
          </p:cNvPr>
          <p:cNvSpPr>
            <a:spLocks noGrp="1"/>
          </p:cNvSpPr>
          <p:nvPr>
            <p:ph type="title"/>
          </p:nvPr>
        </p:nvSpPr>
        <p:spPr/>
        <p:txBody>
          <a:bodyPr/>
          <a:lstStyle/>
          <a:p>
            <a:r>
              <a:rPr lang="en-US" dirty="0"/>
              <a:t>Vet Center Eligibility (Continued)</a:t>
            </a:r>
          </a:p>
        </p:txBody>
      </p:sp>
    </p:spTree>
    <p:extLst>
      <p:ext uri="{BB962C8B-B14F-4D97-AF65-F5344CB8AC3E}">
        <p14:creationId xmlns:p14="http://schemas.microsoft.com/office/powerpoint/2010/main" val="42751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6E85E-FE34-EC08-69E8-A9E89444D2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8A262E-43BB-C6D2-42B7-480D1F85DA53}"/>
              </a:ext>
            </a:extLst>
          </p:cNvPr>
          <p:cNvSpPr>
            <a:spLocks noGrp="1"/>
          </p:cNvSpPr>
          <p:nvPr>
            <p:ph idx="1"/>
          </p:nvPr>
        </p:nvSpPr>
        <p:spPr>
          <a:xfrm>
            <a:off x="838200" y="1600200"/>
            <a:ext cx="10820400" cy="4882058"/>
          </a:xfrm>
        </p:spPr>
        <p:txBody>
          <a:bodyPr/>
          <a:lstStyle/>
          <a:p>
            <a:r>
              <a:rPr lang="en-US" sz="2400" dirty="0">
                <a:latin typeface="+mn-lt"/>
              </a:rPr>
              <a:t>Individual and group counseling for Veterans, service members, and their families</a:t>
            </a:r>
          </a:p>
          <a:p>
            <a:r>
              <a:rPr lang="en-US" sz="2400" dirty="0">
                <a:latin typeface="+mn-lt"/>
              </a:rPr>
              <a:t>Family counseling for military related issues</a:t>
            </a:r>
          </a:p>
          <a:p>
            <a:r>
              <a:rPr lang="en-US" sz="2400" dirty="0">
                <a:latin typeface="+mn-lt"/>
              </a:rPr>
              <a:t>Bereavement counseling for families who experience an active duty death</a:t>
            </a:r>
          </a:p>
          <a:p>
            <a:r>
              <a:rPr lang="en-US" sz="2400" dirty="0">
                <a:latin typeface="+mn-lt"/>
              </a:rPr>
              <a:t>Military sexual trauma counseling and referral</a:t>
            </a:r>
          </a:p>
          <a:p>
            <a:r>
              <a:rPr lang="en-US" sz="2400" dirty="0">
                <a:latin typeface="+mn-lt"/>
              </a:rPr>
              <a:t>Outreach and education including PDHRA, community events, etc.</a:t>
            </a:r>
          </a:p>
          <a:p>
            <a:r>
              <a:rPr lang="en-US" sz="2400" dirty="0">
                <a:latin typeface="+mn-lt"/>
              </a:rPr>
              <a:t>Substance abuse assessment and referral</a:t>
            </a:r>
          </a:p>
          <a:p>
            <a:r>
              <a:rPr lang="en-US" sz="2400" dirty="0">
                <a:latin typeface="+mn-lt"/>
              </a:rPr>
              <a:t>Employment assessment &amp; referral</a:t>
            </a:r>
          </a:p>
          <a:p>
            <a:r>
              <a:rPr lang="en-US" sz="2400" dirty="0">
                <a:latin typeface="+mn-lt"/>
              </a:rPr>
              <a:t>VBA benefits explanation and referral</a:t>
            </a:r>
          </a:p>
          <a:p>
            <a:r>
              <a:rPr lang="en-US" sz="2400" dirty="0">
                <a:latin typeface="+mn-lt"/>
              </a:rPr>
              <a:t>Screening &amp; referral for medical issues including TBI, depression, etc.</a:t>
            </a:r>
          </a:p>
        </p:txBody>
      </p:sp>
      <p:sp>
        <p:nvSpPr>
          <p:cNvPr id="3" name="Title 2">
            <a:extLst>
              <a:ext uri="{FF2B5EF4-FFF2-40B4-BE49-F238E27FC236}">
                <a16:creationId xmlns:a16="http://schemas.microsoft.com/office/drawing/2014/main" id="{0AE32B09-AC3C-16A7-6240-632E8CA8B4C6}"/>
              </a:ext>
            </a:extLst>
          </p:cNvPr>
          <p:cNvSpPr>
            <a:spLocks noGrp="1"/>
          </p:cNvSpPr>
          <p:nvPr>
            <p:ph type="title"/>
          </p:nvPr>
        </p:nvSpPr>
        <p:spPr/>
        <p:txBody>
          <a:bodyPr/>
          <a:lstStyle/>
          <a:p>
            <a:r>
              <a:rPr lang="en-US" dirty="0"/>
              <a:t>Vet Centers Services</a:t>
            </a:r>
          </a:p>
        </p:txBody>
      </p:sp>
    </p:spTree>
    <p:extLst>
      <p:ext uri="{BB962C8B-B14F-4D97-AF65-F5344CB8AC3E}">
        <p14:creationId xmlns:p14="http://schemas.microsoft.com/office/powerpoint/2010/main" val="220877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7C371-6D9E-A94D-2814-3DE48958A8B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3E5693-4897-DBB8-2AE9-8787F801B259}"/>
              </a:ext>
            </a:extLst>
          </p:cNvPr>
          <p:cNvSpPr>
            <a:spLocks noGrp="1"/>
          </p:cNvSpPr>
          <p:nvPr>
            <p:ph idx="1"/>
          </p:nvPr>
        </p:nvSpPr>
        <p:spPr>
          <a:xfrm>
            <a:off x="838200" y="1600200"/>
            <a:ext cx="10820400" cy="4882058"/>
          </a:xfrm>
        </p:spPr>
        <p:txBody>
          <a:bodyPr/>
          <a:lstStyle/>
          <a:p>
            <a:r>
              <a:rPr lang="en-US" sz="2000" dirty="0"/>
              <a:t>Find a Vet Center using the online directory</a:t>
            </a:r>
          </a:p>
          <a:p>
            <a:pPr lvl="1"/>
            <a:r>
              <a:rPr lang="en-US" sz="1600" dirty="0">
                <a:hlinkClick r:id="rId2"/>
              </a:rPr>
              <a:t>https://www.va.gov/find-locations/?facilityType=vet_center</a:t>
            </a:r>
            <a:endParaRPr lang="en-US" sz="1600" dirty="0"/>
          </a:p>
          <a:p>
            <a:pPr lvl="1"/>
            <a:endParaRPr lang="en-US" sz="1600" dirty="0"/>
          </a:p>
        </p:txBody>
      </p:sp>
      <p:sp>
        <p:nvSpPr>
          <p:cNvPr id="3" name="Title 2">
            <a:extLst>
              <a:ext uri="{FF2B5EF4-FFF2-40B4-BE49-F238E27FC236}">
                <a16:creationId xmlns:a16="http://schemas.microsoft.com/office/drawing/2014/main" id="{7AF172DA-FA93-116E-8385-CDF5392850D8}"/>
              </a:ext>
            </a:extLst>
          </p:cNvPr>
          <p:cNvSpPr>
            <a:spLocks noGrp="1"/>
          </p:cNvSpPr>
          <p:nvPr>
            <p:ph type="title"/>
          </p:nvPr>
        </p:nvSpPr>
        <p:spPr/>
        <p:txBody>
          <a:bodyPr/>
          <a:lstStyle/>
          <a:p>
            <a:r>
              <a:rPr lang="en-US" dirty="0"/>
              <a:t>Vet Center Locations &amp; Contact</a:t>
            </a:r>
          </a:p>
        </p:txBody>
      </p:sp>
      <p:pic>
        <p:nvPicPr>
          <p:cNvPr id="5" name="Picture 4" descr="A screenshot of a map&#10;&#10;AI-generated content may be incorrect.">
            <a:extLst>
              <a:ext uri="{FF2B5EF4-FFF2-40B4-BE49-F238E27FC236}">
                <a16:creationId xmlns:a16="http://schemas.microsoft.com/office/drawing/2014/main" id="{DDBEB7CC-A30C-59FF-8442-6FC796818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361909"/>
            <a:ext cx="5374945" cy="4355134"/>
          </a:xfrm>
          <a:prstGeom prst="rect">
            <a:avLst/>
          </a:prstGeom>
        </p:spPr>
      </p:pic>
      <p:sp>
        <p:nvSpPr>
          <p:cNvPr id="6" name="TextBox 5">
            <a:extLst>
              <a:ext uri="{FF2B5EF4-FFF2-40B4-BE49-F238E27FC236}">
                <a16:creationId xmlns:a16="http://schemas.microsoft.com/office/drawing/2014/main" id="{B5D420A6-F081-90F7-DA7C-AE47606E9A0D}"/>
              </a:ext>
            </a:extLst>
          </p:cNvPr>
          <p:cNvSpPr txBox="1"/>
          <p:nvPr/>
        </p:nvSpPr>
        <p:spPr>
          <a:xfrm>
            <a:off x="7010400" y="4045385"/>
            <a:ext cx="4835855" cy="461665"/>
          </a:xfrm>
          <a:prstGeom prst="rect">
            <a:avLst/>
          </a:prstGeom>
          <a:noFill/>
        </p:spPr>
        <p:txBody>
          <a:bodyPr wrap="square" rtlCol="0">
            <a:spAutoFit/>
          </a:bodyPr>
          <a:lstStyle/>
          <a:p>
            <a:r>
              <a:rPr lang="en-US" sz="2400"/>
              <a:t>Vet Center Call Center 877-927-8387</a:t>
            </a:r>
            <a:endParaRPr lang="en-US" sz="2400" dirty="0"/>
          </a:p>
        </p:txBody>
      </p:sp>
    </p:spTree>
    <p:extLst>
      <p:ext uri="{BB962C8B-B14F-4D97-AF65-F5344CB8AC3E}">
        <p14:creationId xmlns:p14="http://schemas.microsoft.com/office/powerpoint/2010/main" val="181051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30BF8-4AD7-1FB1-3E58-E766322163D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456E5-AD15-57F8-7BD7-0F4F041B2B36}"/>
              </a:ext>
            </a:extLst>
          </p:cNvPr>
          <p:cNvSpPr>
            <a:spLocks noGrp="1"/>
          </p:cNvSpPr>
          <p:nvPr>
            <p:ph idx="1"/>
          </p:nvPr>
        </p:nvSpPr>
        <p:spPr>
          <a:xfrm>
            <a:off x="685799" y="2057400"/>
            <a:ext cx="10820400" cy="914400"/>
          </a:xfrm>
        </p:spPr>
        <p:txBody>
          <a:bodyPr/>
          <a:lstStyle/>
          <a:p>
            <a:pPr marL="0" indent="0" algn="ctr">
              <a:buNone/>
            </a:pPr>
            <a:r>
              <a:rPr lang="en-US" sz="3600" b="1" dirty="0">
                <a:latin typeface="+mn-lt"/>
              </a:rPr>
              <a:t>Veteran-Owned Small Business</a:t>
            </a:r>
          </a:p>
        </p:txBody>
      </p:sp>
      <p:pic>
        <p:nvPicPr>
          <p:cNvPr id="5" name="Picture 4" descr="A person sitting at a desk with money falling from the screen&#10;&#10;AI-generated content may be incorrect.">
            <a:extLst>
              <a:ext uri="{FF2B5EF4-FFF2-40B4-BE49-F238E27FC236}">
                <a16:creationId xmlns:a16="http://schemas.microsoft.com/office/drawing/2014/main" id="{99816327-170F-3E97-7B78-676137742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7573" y="3124200"/>
            <a:ext cx="4796853" cy="3429000"/>
          </a:xfrm>
          <a:prstGeom prst="rect">
            <a:avLst/>
          </a:prstGeom>
        </p:spPr>
      </p:pic>
    </p:spTree>
    <p:extLst>
      <p:ext uri="{BB962C8B-B14F-4D97-AF65-F5344CB8AC3E}">
        <p14:creationId xmlns:p14="http://schemas.microsoft.com/office/powerpoint/2010/main" val="5827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8C86-17BE-7557-BF62-21D4099A28B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91A725-640F-25D1-ABBA-FB6656EC51F4}"/>
              </a:ext>
            </a:extLst>
          </p:cNvPr>
          <p:cNvSpPr>
            <a:spLocks noGrp="1"/>
          </p:cNvSpPr>
          <p:nvPr>
            <p:ph idx="1"/>
          </p:nvPr>
        </p:nvSpPr>
        <p:spPr>
          <a:xfrm>
            <a:off x="838200" y="1600200"/>
            <a:ext cx="10820400" cy="4882058"/>
          </a:xfrm>
        </p:spPr>
        <p:txBody>
          <a:bodyPr/>
          <a:lstStyle/>
          <a:p>
            <a:r>
              <a:rPr lang="en-US" sz="2400" b="0" i="0" dirty="0">
                <a:solidFill>
                  <a:srgbClr val="1B1B1B"/>
                </a:solidFill>
                <a:effectLst/>
                <a:latin typeface="+mn-lt"/>
              </a:rPr>
              <a:t> A Veteran-Owned Small Business, may qualify for advantages when bidding on government contracts—along with access to other resources and support—through the Veteran Small Business Certification program (</a:t>
            </a:r>
            <a:r>
              <a:rPr lang="en-US" sz="2400" b="0" i="0" dirty="0" err="1">
                <a:solidFill>
                  <a:srgbClr val="1B1B1B"/>
                </a:solidFill>
                <a:effectLst/>
                <a:latin typeface="+mn-lt"/>
              </a:rPr>
              <a:t>VetCert</a:t>
            </a:r>
            <a:r>
              <a:rPr lang="en-US" sz="2400" b="0" i="0" dirty="0">
                <a:solidFill>
                  <a:srgbClr val="1B1B1B"/>
                </a:solidFill>
                <a:effectLst/>
                <a:latin typeface="+mn-lt"/>
              </a:rPr>
              <a:t>). </a:t>
            </a:r>
          </a:p>
          <a:p>
            <a:pPr marL="0" indent="0">
              <a:buNone/>
            </a:pPr>
            <a:endParaRPr lang="en-US" sz="2400" dirty="0">
              <a:solidFill>
                <a:srgbClr val="1B1B1B"/>
              </a:solidFill>
              <a:latin typeface="+mn-lt"/>
              <a:ea typeface="Calibri" panose="020F0502020204030204" pitchFamily="34" charset="0"/>
              <a:cs typeface="Calibri" panose="020F0502020204030204" pitchFamily="34" charset="0"/>
            </a:endParaRPr>
          </a:p>
          <a:p>
            <a:r>
              <a:rPr lang="en-US" sz="2400" dirty="0" err="1">
                <a:latin typeface="+mn-lt"/>
                <a:ea typeface="Calibri" panose="020F0502020204030204" pitchFamily="34" charset="0"/>
                <a:cs typeface="Calibri" panose="020F0502020204030204" pitchFamily="34" charset="0"/>
              </a:rPr>
              <a:t>VetCert</a:t>
            </a:r>
            <a:r>
              <a:rPr lang="en-US" sz="2400" dirty="0">
                <a:latin typeface="+mn-lt"/>
                <a:ea typeface="Calibri" panose="020F0502020204030204" pitchFamily="34" charset="0"/>
                <a:cs typeface="Calibri" panose="020F0502020204030204" pitchFamily="34" charset="0"/>
              </a:rPr>
              <a:t> is run by the U.S. Small Business Administration (SBA). </a:t>
            </a:r>
          </a:p>
          <a:p>
            <a:pPr marL="0" indent="0">
              <a:buNone/>
            </a:pPr>
            <a:endParaRPr lang="en-US" sz="2400" dirty="0">
              <a:latin typeface="+mn-lt"/>
              <a:ea typeface="Calibri" panose="020F0502020204030204" pitchFamily="34" charset="0"/>
              <a:cs typeface="Calibri" panose="020F0502020204030204" pitchFamily="34" charset="0"/>
            </a:endParaRPr>
          </a:p>
          <a:p>
            <a:r>
              <a:rPr lang="en-US" sz="2400" dirty="0">
                <a:latin typeface="+mn-lt"/>
                <a:ea typeface="Calibri" panose="020F0502020204030204" pitchFamily="34" charset="0"/>
                <a:cs typeface="Calibri" panose="020F0502020204030204" pitchFamily="34" charset="0"/>
              </a:rPr>
              <a:t>Registering through SBA will allow veterans to work with SBA (all businesses who work with VA must be registered)</a:t>
            </a:r>
          </a:p>
          <a:p>
            <a:pPr lvl="1"/>
            <a:r>
              <a:rPr lang="en-US" sz="2000" dirty="0">
                <a:latin typeface="+mn-lt"/>
                <a:ea typeface="Calibri" panose="020F0502020204030204" pitchFamily="34" charset="0"/>
                <a:cs typeface="Calibri" panose="020F0502020204030204" pitchFamily="34" charset="0"/>
              </a:rPr>
              <a:t>Register via </a:t>
            </a:r>
            <a:r>
              <a:rPr lang="en-US" sz="2000" dirty="0">
                <a:latin typeface="+mn-lt"/>
                <a:ea typeface="Calibri" panose="020F0502020204030204" pitchFamily="34" charset="0"/>
                <a:cs typeface="Calibri" panose="020F0502020204030204" pitchFamily="34" charset="0"/>
                <a:hlinkClick r:id="rId2"/>
              </a:rPr>
              <a:t>https://veterans.certify.sba.gov/</a:t>
            </a:r>
            <a:endParaRPr lang="en-US" sz="2000" dirty="0">
              <a:latin typeface="+mn-lt"/>
              <a:ea typeface="Calibri" panose="020F0502020204030204" pitchFamily="34" charset="0"/>
              <a:cs typeface="Calibri" panose="020F0502020204030204" pitchFamily="34" charset="0"/>
            </a:endParaRPr>
          </a:p>
          <a:p>
            <a:pPr marL="0" indent="0">
              <a:buNone/>
            </a:pPr>
            <a:endParaRPr lang="en-US" sz="2400" dirty="0">
              <a:latin typeface="+mn-lt"/>
              <a:ea typeface="Calibri" panose="020F0502020204030204" pitchFamily="34" charset="0"/>
              <a:cs typeface="Calibri" panose="020F0502020204030204" pitchFamily="34" charset="0"/>
            </a:endParaRPr>
          </a:p>
          <a:p>
            <a:pPr marL="0" indent="0">
              <a:buNone/>
            </a:pPr>
            <a:endParaRPr lang="en-US" sz="2400" dirty="0">
              <a:latin typeface="+mn-lt"/>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1344FEA4-740D-16BA-4FD7-4AB0C16B77E2}"/>
              </a:ext>
            </a:extLst>
          </p:cNvPr>
          <p:cNvSpPr>
            <a:spLocks noGrp="1"/>
          </p:cNvSpPr>
          <p:nvPr>
            <p:ph type="title"/>
          </p:nvPr>
        </p:nvSpPr>
        <p:spPr/>
        <p:txBody>
          <a:bodyPr/>
          <a:lstStyle/>
          <a:p>
            <a:r>
              <a:rPr lang="en-US" dirty="0"/>
              <a:t>Veteran-Owned Small Business</a:t>
            </a:r>
          </a:p>
        </p:txBody>
      </p:sp>
    </p:spTree>
    <p:extLst>
      <p:ext uri="{BB962C8B-B14F-4D97-AF65-F5344CB8AC3E}">
        <p14:creationId xmlns:p14="http://schemas.microsoft.com/office/powerpoint/2010/main" val="222994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D7238-6837-9BD3-AC26-69516107ABD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43FD49-A4EC-E026-B41D-FDBB4519EF32}"/>
              </a:ext>
            </a:extLst>
          </p:cNvPr>
          <p:cNvSpPr>
            <a:spLocks noGrp="1"/>
          </p:cNvSpPr>
          <p:nvPr>
            <p:ph idx="1"/>
          </p:nvPr>
        </p:nvSpPr>
        <p:spPr>
          <a:xfrm>
            <a:off x="914400" y="1524000"/>
            <a:ext cx="10820400" cy="5105400"/>
          </a:xfrm>
        </p:spPr>
        <p:txBody>
          <a:bodyPr/>
          <a:lstStyle/>
          <a:p>
            <a:r>
              <a:rPr lang="en-US" sz="2400" dirty="0">
                <a:latin typeface="+mn-lt"/>
              </a:rPr>
              <a:t>Getting certified by SBA as veteran-owned (VOSB) makes the business eligible to compete for sole-source and set-aside contracts at the Department of Veterans Affairs (VA).</a:t>
            </a:r>
          </a:p>
          <a:p>
            <a:pPr lvl="1"/>
            <a:r>
              <a:rPr lang="en-US" sz="2000" dirty="0">
                <a:latin typeface="+mn-lt"/>
              </a:rPr>
              <a:t> The VA sets aside at least 7% of its contracts each year specifically for certified VOSBs and SDVOSBs. </a:t>
            </a:r>
          </a:p>
          <a:p>
            <a:pPr lvl="1"/>
            <a:r>
              <a:rPr lang="en-US" sz="2000" dirty="0">
                <a:latin typeface="+mn-lt"/>
              </a:rPr>
              <a:t>You can also compete for contracts under other qualifying socio-economic programs.</a:t>
            </a:r>
          </a:p>
          <a:p>
            <a:pPr lvl="1"/>
            <a:endParaRPr lang="en-US" sz="2000" dirty="0">
              <a:latin typeface="+mn-lt"/>
            </a:endParaRPr>
          </a:p>
          <a:p>
            <a:r>
              <a:rPr lang="en-US" sz="2400" dirty="0">
                <a:latin typeface="+mn-lt"/>
              </a:rPr>
              <a:t>Access to SBA tools to prepare for federal procurement, connect with commercial supply chains, meet your local business community, purchase surplus federal property, access capital, and mitigate disaster damage.</a:t>
            </a:r>
          </a:p>
          <a:p>
            <a:pPr marL="0" indent="0">
              <a:buNone/>
            </a:pPr>
            <a:endParaRPr lang="en-US" sz="2400" dirty="0">
              <a:latin typeface="+mn-lt"/>
            </a:endParaRPr>
          </a:p>
          <a:p>
            <a:r>
              <a:rPr lang="en-US" sz="2400" dirty="0">
                <a:latin typeface="+mn-lt"/>
              </a:rPr>
              <a:t>All federal government purchases between $10,000 and $250,000 are automatically set aside for small businesses, as long as there are at least two companies that can provide the product or service at a fair and reasonable price.</a:t>
            </a:r>
          </a:p>
          <a:p>
            <a:endParaRPr lang="en-US" sz="2400" dirty="0">
              <a:latin typeface="+mn-lt"/>
            </a:endParaRPr>
          </a:p>
          <a:p>
            <a:pPr lvl="1"/>
            <a:endParaRPr lang="en-US" sz="2000" dirty="0">
              <a:latin typeface="+mn-lt"/>
            </a:endParaRPr>
          </a:p>
        </p:txBody>
      </p:sp>
      <p:sp>
        <p:nvSpPr>
          <p:cNvPr id="3" name="Title 2">
            <a:extLst>
              <a:ext uri="{FF2B5EF4-FFF2-40B4-BE49-F238E27FC236}">
                <a16:creationId xmlns:a16="http://schemas.microsoft.com/office/drawing/2014/main" id="{8F88ABDB-7773-DA6B-205B-3ED99C685EF6}"/>
              </a:ext>
            </a:extLst>
          </p:cNvPr>
          <p:cNvSpPr>
            <a:spLocks noGrp="1"/>
          </p:cNvSpPr>
          <p:nvPr>
            <p:ph type="title"/>
          </p:nvPr>
        </p:nvSpPr>
        <p:spPr>
          <a:xfrm>
            <a:off x="0" y="228600"/>
            <a:ext cx="8450731" cy="981732"/>
          </a:xfrm>
        </p:spPr>
        <p:txBody>
          <a:bodyPr/>
          <a:lstStyle/>
          <a:p>
            <a:r>
              <a:rPr lang="en-US" dirty="0"/>
              <a:t>Benefits for Veteran Owned Small Business</a:t>
            </a:r>
          </a:p>
        </p:txBody>
      </p:sp>
    </p:spTree>
    <p:extLst>
      <p:ext uri="{BB962C8B-B14F-4D97-AF65-F5344CB8AC3E}">
        <p14:creationId xmlns:p14="http://schemas.microsoft.com/office/powerpoint/2010/main" val="4115322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D4BF0-917E-CAC7-D5B9-11861EB852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E22FEF-F480-D479-63BF-C159DBA489F4}"/>
              </a:ext>
            </a:extLst>
          </p:cNvPr>
          <p:cNvSpPr>
            <a:spLocks noGrp="1"/>
          </p:cNvSpPr>
          <p:nvPr>
            <p:ph idx="1"/>
          </p:nvPr>
        </p:nvSpPr>
        <p:spPr>
          <a:xfrm>
            <a:off x="762000" y="1524000"/>
            <a:ext cx="10820400" cy="5199528"/>
          </a:xfrm>
        </p:spPr>
        <p:txBody>
          <a:bodyPr/>
          <a:lstStyle/>
          <a:p>
            <a:r>
              <a:rPr lang="en-US" sz="2400" dirty="0">
                <a:latin typeface="+mn-lt"/>
              </a:rPr>
              <a:t>Getting certified by SBA as service-disabled veteran-owned (SDVOSB) makes the  business eligible to compete for sole-source and set-aside contracts. </a:t>
            </a:r>
          </a:p>
          <a:p>
            <a:pPr lvl="1"/>
            <a:r>
              <a:rPr lang="en-US" sz="2000" dirty="0">
                <a:latin typeface="+mn-lt"/>
              </a:rPr>
              <a:t>At least 5% of all federal contracting dollars each year are set aside specifically for certified SDVOSBs. </a:t>
            </a:r>
          </a:p>
          <a:p>
            <a:pPr lvl="1"/>
            <a:r>
              <a:rPr lang="en-US" sz="2000" dirty="0">
                <a:latin typeface="+mn-lt"/>
              </a:rPr>
              <a:t>They can also compete for contracts under other qualifying socio-economic programs.</a:t>
            </a:r>
          </a:p>
          <a:p>
            <a:pPr marL="457200" lvl="1" indent="0">
              <a:buNone/>
            </a:pPr>
            <a:endParaRPr lang="en-US" sz="2000" dirty="0">
              <a:latin typeface="+mn-lt"/>
            </a:endParaRPr>
          </a:p>
          <a:p>
            <a:r>
              <a:rPr lang="en-US" sz="2400" dirty="0">
                <a:latin typeface="+mn-lt"/>
              </a:rPr>
              <a:t>Access to SBA tools to prepare for federal procurement, connect with commercial supply chains, meet your local business community, purchase surplus federal property, access capital, and mitigate disaster damage.</a:t>
            </a:r>
          </a:p>
          <a:p>
            <a:endParaRPr lang="en-US" sz="2400" dirty="0">
              <a:latin typeface="+mn-lt"/>
            </a:endParaRPr>
          </a:p>
          <a:p>
            <a:r>
              <a:rPr lang="en-US" sz="2400" dirty="0">
                <a:latin typeface="+mn-lt"/>
              </a:rPr>
              <a:t>All federal government purchases between $10,000 and $250,000 are automatically set aside for small businesses, as long as there are at least two companies that can provide the product or service at a fair and reasonable price.</a:t>
            </a:r>
          </a:p>
          <a:p>
            <a:endParaRPr lang="en-US" sz="2400" dirty="0">
              <a:latin typeface="+mn-lt"/>
            </a:endParaRPr>
          </a:p>
          <a:p>
            <a:endParaRPr lang="en-US" sz="2400" dirty="0">
              <a:latin typeface="+mn-lt"/>
            </a:endParaRPr>
          </a:p>
        </p:txBody>
      </p:sp>
      <p:sp>
        <p:nvSpPr>
          <p:cNvPr id="3" name="Title 2">
            <a:extLst>
              <a:ext uri="{FF2B5EF4-FFF2-40B4-BE49-F238E27FC236}">
                <a16:creationId xmlns:a16="http://schemas.microsoft.com/office/drawing/2014/main" id="{4372113B-9E99-2E2D-81F1-3AE4E9484DFD}"/>
              </a:ext>
            </a:extLst>
          </p:cNvPr>
          <p:cNvSpPr>
            <a:spLocks noGrp="1"/>
          </p:cNvSpPr>
          <p:nvPr>
            <p:ph type="title"/>
          </p:nvPr>
        </p:nvSpPr>
        <p:spPr/>
        <p:txBody>
          <a:bodyPr/>
          <a:lstStyle/>
          <a:p>
            <a:r>
              <a:rPr lang="en-US" dirty="0"/>
              <a:t>Benefits for Service-Disabled Veteran-Owned Small Businesses</a:t>
            </a:r>
          </a:p>
        </p:txBody>
      </p:sp>
    </p:spTree>
    <p:extLst>
      <p:ext uri="{BB962C8B-B14F-4D97-AF65-F5344CB8AC3E}">
        <p14:creationId xmlns:p14="http://schemas.microsoft.com/office/powerpoint/2010/main" val="305783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CFE38-3B04-BFE7-92D3-83B6761FE05C}"/>
            </a:ext>
          </a:extLst>
        </p:cNvPr>
        <p:cNvGrpSpPr/>
        <p:nvPr/>
      </p:nvGrpSpPr>
      <p:grpSpPr>
        <a:xfrm>
          <a:off x="0" y="0"/>
          <a:ext cx="0" cy="0"/>
          <a:chOff x="0" y="0"/>
          <a:chExt cx="0" cy="0"/>
        </a:xfrm>
      </p:grpSpPr>
      <p:pic>
        <p:nvPicPr>
          <p:cNvPr id="5" name="Content Placeholder 4" descr="A cartoon character next to a question mark&#10;&#10;AI-generated content may be incorrect.">
            <a:extLst>
              <a:ext uri="{FF2B5EF4-FFF2-40B4-BE49-F238E27FC236}">
                <a16:creationId xmlns:a16="http://schemas.microsoft.com/office/drawing/2014/main" id="{E3935734-F7E3-7ED1-B387-3996052186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0920" y="1600200"/>
            <a:ext cx="6454959" cy="4881563"/>
          </a:xfrm>
        </p:spPr>
      </p:pic>
    </p:spTree>
    <p:extLst>
      <p:ext uri="{BB962C8B-B14F-4D97-AF65-F5344CB8AC3E}">
        <p14:creationId xmlns:p14="http://schemas.microsoft.com/office/powerpoint/2010/main" val="31646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38A6A-93A2-9351-5081-F1048941FE4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5B8ACB-54A4-6DAF-23A4-EC0331601816}"/>
              </a:ext>
            </a:extLst>
          </p:cNvPr>
          <p:cNvSpPr>
            <a:spLocks noGrp="1"/>
          </p:cNvSpPr>
          <p:nvPr>
            <p:ph idx="1"/>
          </p:nvPr>
        </p:nvSpPr>
        <p:spPr>
          <a:xfrm>
            <a:off x="838200" y="2362200"/>
            <a:ext cx="10820400" cy="2133600"/>
          </a:xfrm>
        </p:spPr>
        <p: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The Personalized Career and Planning Guidance program is a benefit that provides career counseling, assessment, education planning and guidance resources that are unique to each veteran.</a:t>
            </a:r>
          </a:p>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p>
        </p:txBody>
      </p:sp>
      <p:sp>
        <p:nvSpPr>
          <p:cNvPr id="3" name="Title 2">
            <a:extLst>
              <a:ext uri="{FF2B5EF4-FFF2-40B4-BE49-F238E27FC236}">
                <a16:creationId xmlns:a16="http://schemas.microsoft.com/office/drawing/2014/main" id="{855E949C-A31D-15F5-42B3-BE45192E9070}"/>
              </a:ext>
            </a:extLst>
          </p:cNvPr>
          <p:cNvSpPr>
            <a:spLocks noGrp="1"/>
          </p:cNvSpPr>
          <p:nvPr>
            <p:ph type="title"/>
          </p:nvPr>
        </p:nvSpPr>
        <p:spPr>
          <a:xfrm>
            <a:off x="9728" y="228600"/>
            <a:ext cx="8450731" cy="981732"/>
          </a:xfrm>
        </p:spPr>
        <p:txBody>
          <a:bodyPr/>
          <a:lstStyle/>
          <a:p>
            <a:r>
              <a:rPr lang="en-US" dirty="0"/>
              <a:t>What is PCPG or Chapter 36?</a:t>
            </a:r>
          </a:p>
        </p:txBody>
      </p:sp>
    </p:spTree>
    <p:extLst>
      <p:ext uri="{BB962C8B-B14F-4D97-AF65-F5344CB8AC3E}">
        <p14:creationId xmlns:p14="http://schemas.microsoft.com/office/powerpoint/2010/main" val="253200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FF379-19E9-7BDE-DF20-F7F5BF03B5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A4F581-24E1-E4A2-9BDE-CB95C8C0CF1B}"/>
              </a:ext>
            </a:extLst>
          </p:cNvPr>
          <p:cNvSpPr>
            <a:spLocks noGrp="1"/>
          </p:cNvSpPr>
          <p:nvPr>
            <p:ph idx="1"/>
          </p:nvPr>
        </p:nvSpPr>
        <p:spPr>
          <a:xfrm>
            <a:off x="838200" y="1600200"/>
            <a:ext cx="10820400" cy="5181600"/>
          </a:xfrm>
        </p:spPr>
        <p:txBody>
          <a:bodyPr/>
          <a:lstStyle/>
          <a:p>
            <a:r>
              <a:rPr lang="en-US" sz="2400" dirty="0">
                <a:latin typeface="+mn-lt"/>
              </a:rPr>
              <a:t>Career Choice Assistance</a:t>
            </a:r>
          </a:p>
          <a:p>
            <a:pPr lvl="1"/>
            <a:r>
              <a:rPr lang="en-US" sz="2000" dirty="0">
                <a:latin typeface="+mn-lt"/>
              </a:rPr>
              <a:t>Understand career options based on veteran interests and skills</a:t>
            </a:r>
          </a:p>
          <a:p>
            <a:pPr lvl="1"/>
            <a:endParaRPr lang="en-US" sz="1000" dirty="0">
              <a:latin typeface="+mn-lt"/>
            </a:endParaRPr>
          </a:p>
          <a:p>
            <a:r>
              <a:rPr lang="en-US" sz="2400" dirty="0">
                <a:latin typeface="+mn-lt"/>
              </a:rPr>
              <a:t>Education/Career Counseling</a:t>
            </a:r>
          </a:p>
          <a:p>
            <a:pPr lvl="1"/>
            <a:r>
              <a:rPr lang="en-US" sz="2000" dirty="0">
                <a:latin typeface="+mn-lt"/>
              </a:rPr>
              <a:t>Tailored training, education or employment plan.</a:t>
            </a:r>
          </a:p>
          <a:p>
            <a:pPr lvl="1"/>
            <a:endParaRPr lang="en-US" sz="1000" dirty="0">
              <a:latin typeface="+mn-lt"/>
            </a:endParaRPr>
          </a:p>
          <a:p>
            <a:r>
              <a:rPr lang="en-US" sz="2400" dirty="0">
                <a:latin typeface="+mn-lt"/>
              </a:rPr>
              <a:t>Academic and Adjustment Counseling</a:t>
            </a:r>
          </a:p>
          <a:p>
            <a:pPr lvl="1"/>
            <a:r>
              <a:rPr lang="en-US" sz="2000" dirty="0">
                <a:latin typeface="+mn-lt"/>
              </a:rPr>
              <a:t>Reintegrate to civilian/student life</a:t>
            </a:r>
          </a:p>
          <a:p>
            <a:pPr lvl="1"/>
            <a:r>
              <a:rPr lang="en-US" sz="2000" dirty="0">
                <a:latin typeface="+mn-lt"/>
              </a:rPr>
              <a:t>Solutions and wats to overcome obstacles</a:t>
            </a:r>
          </a:p>
          <a:p>
            <a:pPr lvl="1"/>
            <a:endParaRPr lang="en-US" sz="1000" dirty="0">
              <a:latin typeface="+mn-lt"/>
            </a:endParaRPr>
          </a:p>
          <a:p>
            <a:r>
              <a:rPr lang="en-US" sz="2400" dirty="0">
                <a:latin typeface="+mn-lt"/>
              </a:rPr>
              <a:t>Benefits Coaching</a:t>
            </a:r>
          </a:p>
          <a:p>
            <a:pPr lvl="1"/>
            <a:r>
              <a:rPr lang="en-US" sz="2000" dirty="0">
                <a:latin typeface="+mn-lt"/>
              </a:rPr>
              <a:t>Help to use other benefits and resources effectively</a:t>
            </a:r>
          </a:p>
          <a:p>
            <a:pPr lvl="1"/>
            <a:endParaRPr lang="en-US" sz="1000" dirty="0">
              <a:latin typeface="+mn-lt"/>
            </a:endParaRPr>
          </a:p>
          <a:p>
            <a:r>
              <a:rPr lang="en-US" sz="2400" dirty="0">
                <a:latin typeface="+mn-lt"/>
              </a:rPr>
              <a:t>Assistance with Resume Writing and Interviewing Skills</a:t>
            </a:r>
          </a:p>
        </p:txBody>
      </p:sp>
      <p:sp>
        <p:nvSpPr>
          <p:cNvPr id="3" name="Title 2">
            <a:extLst>
              <a:ext uri="{FF2B5EF4-FFF2-40B4-BE49-F238E27FC236}">
                <a16:creationId xmlns:a16="http://schemas.microsoft.com/office/drawing/2014/main" id="{7A8158EC-8727-B0B5-2D5A-2EC15260FFF8}"/>
              </a:ext>
            </a:extLst>
          </p:cNvPr>
          <p:cNvSpPr>
            <a:spLocks noGrp="1"/>
          </p:cNvSpPr>
          <p:nvPr>
            <p:ph type="title"/>
          </p:nvPr>
        </p:nvSpPr>
        <p:spPr>
          <a:xfrm>
            <a:off x="9728" y="228600"/>
            <a:ext cx="8450731" cy="981732"/>
          </a:xfrm>
        </p:spPr>
        <p:txBody>
          <a:bodyPr/>
          <a:lstStyle/>
          <a:p>
            <a:r>
              <a:rPr lang="en-US" dirty="0"/>
              <a:t>How can PCPG Help a Veteran</a:t>
            </a:r>
          </a:p>
        </p:txBody>
      </p:sp>
    </p:spTree>
    <p:extLst>
      <p:ext uri="{BB962C8B-B14F-4D97-AF65-F5344CB8AC3E}">
        <p14:creationId xmlns:p14="http://schemas.microsoft.com/office/powerpoint/2010/main" val="331874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0E0F4F-8319-62F5-2DB8-164095E7CA5E}"/>
              </a:ext>
            </a:extLst>
          </p:cNvPr>
          <p:cNvSpPr>
            <a:spLocks noGrp="1"/>
          </p:cNvSpPr>
          <p:nvPr>
            <p:ph idx="1"/>
          </p:nvPr>
        </p:nvSpPr>
        <p:spPr>
          <a:xfrm>
            <a:off x="838200" y="1600200"/>
            <a:ext cx="10820400" cy="4882058"/>
          </a:xfrm>
        </p:spPr>
        <p:txBody>
          <a:body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A veteran may be eligible for these services if one of these is true.</a:t>
            </a:r>
          </a:p>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Will be discharged under conditions other than dishonorable from active duty within 6 months, or</a:t>
            </a:r>
          </a:p>
          <a:p>
            <a:r>
              <a:rPr lang="en-US" sz="2400" dirty="0">
                <a:latin typeface="Calibri" panose="020F0502020204030204" pitchFamily="34" charset="0"/>
                <a:ea typeface="Calibri" panose="020F0502020204030204" pitchFamily="34" charset="0"/>
                <a:cs typeface="Calibri" panose="020F0502020204030204" pitchFamily="34" charset="0"/>
              </a:rPr>
              <a:t>Separated from active duty under conditions other than dishonorable not more than 1 year ago, or</a:t>
            </a:r>
          </a:p>
          <a:p>
            <a:r>
              <a:rPr lang="en-US" sz="2400" dirty="0">
                <a:latin typeface="Calibri" panose="020F0502020204030204" pitchFamily="34" charset="0"/>
                <a:ea typeface="Calibri" panose="020F0502020204030204" pitchFamily="34" charset="0"/>
                <a:cs typeface="Calibri" panose="020F0502020204030204" pitchFamily="34" charset="0"/>
              </a:rPr>
              <a:t>Qualify as a Veteran or service member for educational assistance under a VA educational program, or</a:t>
            </a:r>
          </a:p>
          <a:p>
            <a:r>
              <a:rPr lang="en-US" sz="2400" dirty="0">
                <a:latin typeface="Calibri" panose="020F0502020204030204" pitchFamily="34" charset="0"/>
                <a:ea typeface="Calibri" panose="020F0502020204030204" pitchFamily="34" charset="0"/>
                <a:cs typeface="Calibri" panose="020F0502020204030204" pitchFamily="34" charset="0"/>
              </a:rPr>
              <a:t>Currently a service member or Veteran currently eligible for VA education benefits</a:t>
            </a:r>
          </a:p>
        </p:txBody>
      </p:sp>
      <p:sp>
        <p:nvSpPr>
          <p:cNvPr id="3" name="Title 2">
            <a:extLst>
              <a:ext uri="{FF2B5EF4-FFF2-40B4-BE49-F238E27FC236}">
                <a16:creationId xmlns:a16="http://schemas.microsoft.com/office/drawing/2014/main" id="{E7FA1E98-1819-4995-19A2-935CD59DCEDD}"/>
              </a:ext>
            </a:extLst>
          </p:cNvPr>
          <p:cNvSpPr>
            <a:spLocks noGrp="1"/>
          </p:cNvSpPr>
          <p:nvPr>
            <p:ph type="title"/>
          </p:nvPr>
        </p:nvSpPr>
        <p:spPr>
          <a:xfrm>
            <a:off x="22698" y="228600"/>
            <a:ext cx="8450731" cy="981732"/>
          </a:xfrm>
        </p:spPr>
        <p:txBody>
          <a:bodyPr/>
          <a:lstStyle/>
          <a:p>
            <a:r>
              <a:rPr lang="en-US" dirty="0"/>
              <a:t>PGCP Eligibility</a:t>
            </a:r>
          </a:p>
        </p:txBody>
      </p:sp>
    </p:spTree>
    <p:extLst>
      <p:ext uri="{BB962C8B-B14F-4D97-AF65-F5344CB8AC3E}">
        <p14:creationId xmlns:p14="http://schemas.microsoft.com/office/powerpoint/2010/main" val="76203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FC8B1-F3ED-6E0A-2C67-FC2F628EE7B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BD5F8B-6396-14CB-1424-83E7A9D81924}"/>
              </a:ext>
            </a:extLst>
          </p:cNvPr>
          <p:cNvSpPr>
            <a:spLocks noGrp="1"/>
          </p:cNvSpPr>
          <p:nvPr>
            <p:ph idx="1"/>
          </p:nvPr>
        </p:nvSpPr>
        <p:spPr>
          <a:xfrm>
            <a:off x="838200" y="2438400"/>
            <a:ext cx="10820400" cy="2531207"/>
          </a:xfrm>
        </p:spPr>
        <p:txBody>
          <a:bodyPr/>
          <a:lstStyle/>
          <a:p>
            <a:r>
              <a:rPr lang="en-US" sz="2400" dirty="0">
                <a:latin typeface="+mn-lt"/>
              </a:rPr>
              <a:t>May be eligible for this benefit if they are using transferred education benefits</a:t>
            </a:r>
          </a:p>
          <a:p>
            <a:pPr lvl="1"/>
            <a:r>
              <a:rPr lang="en-US" sz="2400" dirty="0">
                <a:latin typeface="+mn-lt"/>
              </a:rPr>
              <a:t>Transferred Post 9/11 </a:t>
            </a:r>
          </a:p>
          <a:p>
            <a:pPr marL="0" indent="0">
              <a:buNone/>
            </a:pPr>
            <a:endParaRPr lang="en-US" sz="2400" dirty="0">
              <a:latin typeface="+mn-lt"/>
            </a:endParaRPr>
          </a:p>
          <a:p>
            <a:r>
              <a:rPr lang="en-US" sz="2400" dirty="0">
                <a:latin typeface="+mn-lt"/>
              </a:rPr>
              <a:t>Eligible under other VA education benefits like DEA</a:t>
            </a:r>
          </a:p>
        </p:txBody>
      </p:sp>
      <p:sp>
        <p:nvSpPr>
          <p:cNvPr id="3" name="Title 2">
            <a:extLst>
              <a:ext uri="{FF2B5EF4-FFF2-40B4-BE49-F238E27FC236}">
                <a16:creationId xmlns:a16="http://schemas.microsoft.com/office/drawing/2014/main" id="{A62E7146-93F4-75EC-C76F-A4C65C48C227}"/>
              </a:ext>
            </a:extLst>
          </p:cNvPr>
          <p:cNvSpPr>
            <a:spLocks noGrp="1"/>
          </p:cNvSpPr>
          <p:nvPr>
            <p:ph type="title"/>
          </p:nvPr>
        </p:nvSpPr>
        <p:spPr>
          <a:xfrm>
            <a:off x="37289" y="228600"/>
            <a:ext cx="8450731" cy="981732"/>
          </a:xfrm>
        </p:spPr>
        <p:txBody>
          <a:bodyPr/>
          <a:lstStyle/>
          <a:p>
            <a:r>
              <a:rPr lang="en-US" dirty="0"/>
              <a:t>Dependent Eligibility</a:t>
            </a:r>
          </a:p>
        </p:txBody>
      </p:sp>
    </p:spTree>
    <p:extLst>
      <p:ext uri="{BB962C8B-B14F-4D97-AF65-F5344CB8AC3E}">
        <p14:creationId xmlns:p14="http://schemas.microsoft.com/office/powerpoint/2010/main" val="195100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142F2-5515-D84A-B79B-2A089E8E87B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3D756-E78F-298B-1C01-D1EBAAFE667B}"/>
              </a:ext>
            </a:extLst>
          </p:cNvPr>
          <p:cNvSpPr>
            <a:spLocks noGrp="1"/>
          </p:cNvSpPr>
          <p:nvPr>
            <p:ph idx="1"/>
          </p:nvPr>
        </p:nvSpPr>
        <p:spPr>
          <a:xfrm>
            <a:off x="838200" y="1600200"/>
            <a:ext cx="10820400" cy="4882058"/>
          </a:xfrm>
        </p:spPr>
        <p:txBody>
          <a:bodyPr/>
          <a:lstStyle/>
          <a:p>
            <a:r>
              <a:rPr lang="en-US" sz="2400" dirty="0">
                <a:latin typeface="+mn-lt"/>
              </a:rPr>
              <a:t>Considering job or career options or going through employment changes</a:t>
            </a:r>
          </a:p>
          <a:p>
            <a:endParaRPr lang="en-US" sz="1000" dirty="0">
              <a:latin typeface="+mn-lt"/>
            </a:endParaRPr>
          </a:p>
          <a:p>
            <a:r>
              <a:rPr lang="en-US" sz="2400" dirty="0">
                <a:latin typeface="+mn-lt"/>
              </a:rPr>
              <a:t>Facing obstacles in accessing education and employment opportunities</a:t>
            </a:r>
          </a:p>
          <a:p>
            <a:endParaRPr lang="en-US" sz="1000" dirty="0">
              <a:latin typeface="+mn-lt"/>
            </a:endParaRPr>
          </a:p>
          <a:p>
            <a:r>
              <a:rPr lang="en-US" sz="2400" dirty="0">
                <a:latin typeface="+mn-lt"/>
              </a:rPr>
              <a:t>Ensuring your educational benefits are used in the best way possible</a:t>
            </a:r>
          </a:p>
          <a:p>
            <a:endParaRPr lang="en-US" sz="1000" dirty="0">
              <a:latin typeface="+mn-lt"/>
            </a:endParaRPr>
          </a:p>
          <a:p>
            <a:r>
              <a:rPr lang="en-US" sz="2400" dirty="0">
                <a:latin typeface="+mn-lt"/>
              </a:rPr>
              <a:t>Interested in, or currently pursuing higher education</a:t>
            </a:r>
          </a:p>
          <a:p>
            <a:endParaRPr lang="en-US" sz="1000" dirty="0">
              <a:latin typeface="+mn-lt"/>
            </a:endParaRPr>
          </a:p>
          <a:p>
            <a:r>
              <a:rPr lang="en-US" sz="2400" dirty="0">
                <a:latin typeface="+mn-lt"/>
              </a:rPr>
              <a:t>Transitioning from military to civilian life</a:t>
            </a:r>
          </a:p>
          <a:p>
            <a:endParaRPr lang="en-US" sz="2400" dirty="0">
              <a:latin typeface="+mn-lt"/>
            </a:endParaRPr>
          </a:p>
        </p:txBody>
      </p:sp>
      <p:sp>
        <p:nvSpPr>
          <p:cNvPr id="3" name="Title 2">
            <a:extLst>
              <a:ext uri="{FF2B5EF4-FFF2-40B4-BE49-F238E27FC236}">
                <a16:creationId xmlns:a16="http://schemas.microsoft.com/office/drawing/2014/main" id="{FDFD0138-365E-E4B5-43C1-38518B9F3722}"/>
              </a:ext>
            </a:extLst>
          </p:cNvPr>
          <p:cNvSpPr>
            <a:spLocks noGrp="1"/>
          </p:cNvSpPr>
          <p:nvPr>
            <p:ph type="title"/>
          </p:nvPr>
        </p:nvSpPr>
        <p:spPr>
          <a:xfrm>
            <a:off x="0" y="228600"/>
            <a:ext cx="8450731" cy="981732"/>
          </a:xfrm>
        </p:spPr>
        <p:txBody>
          <a:bodyPr/>
          <a:lstStyle/>
          <a:p>
            <a:r>
              <a:rPr lang="en-US" dirty="0"/>
              <a:t>When Should a Veteran Access PCPG</a:t>
            </a:r>
          </a:p>
        </p:txBody>
      </p:sp>
    </p:spTree>
    <p:extLst>
      <p:ext uri="{BB962C8B-B14F-4D97-AF65-F5344CB8AC3E}">
        <p14:creationId xmlns:p14="http://schemas.microsoft.com/office/powerpoint/2010/main" val="412143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7B8D-E68E-6634-CA88-E7404B8B97E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620FEB-77C7-541B-6669-3CC71C548EF0}"/>
              </a:ext>
            </a:extLst>
          </p:cNvPr>
          <p:cNvSpPr>
            <a:spLocks noGrp="1"/>
          </p:cNvSpPr>
          <p:nvPr>
            <p:ph idx="1"/>
          </p:nvPr>
        </p:nvSpPr>
        <p:spPr>
          <a:xfrm>
            <a:off x="762000" y="2371068"/>
            <a:ext cx="10820400" cy="3505200"/>
          </a:xfrm>
        </p:spPr>
        <p:txBody>
          <a:bodyPr/>
          <a:lstStyle/>
          <a:p>
            <a:r>
              <a:rPr lang="en-US" sz="2400" dirty="0">
                <a:latin typeface="+mn-lt"/>
              </a:rPr>
              <a:t>Apply online - </a:t>
            </a:r>
            <a:r>
              <a:rPr lang="en-US" sz="2400" dirty="0">
                <a:latin typeface="+mn-lt"/>
                <a:hlinkClick r:id="rId2"/>
              </a:rPr>
              <a:t>https://www.va.gov/careers-employment/education-and-career-counseling/apply-career-guidance-form-25-8832/introduction</a:t>
            </a:r>
            <a:endParaRPr lang="en-US" sz="2400" dirty="0">
              <a:latin typeface="+mn-lt"/>
            </a:endParaRPr>
          </a:p>
          <a:p>
            <a:endParaRPr lang="en-US" sz="2400" dirty="0">
              <a:latin typeface="+mn-lt"/>
            </a:endParaRPr>
          </a:p>
          <a:p>
            <a:r>
              <a:rPr lang="en-US" sz="2400" dirty="0">
                <a:latin typeface="+mn-lt"/>
              </a:rPr>
              <a:t>Apply by mail to the local VARO using a VA Form VBA-27-8832</a:t>
            </a:r>
          </a:p>
          <a:p>
            <a:endParaRPr lang="en-US" sz="2400" dirty="0">
              <a:latin typeface="+mn-lt"/>
            </a:endParaRPr>
          </a:p>
          <a:p>
            <a:r>
              <a:rPr lang="en-US" sz="2400" dirty="0">
                <a:latin typeface="+mn-lt"/>
              </a:rPr>
              <a:t>Apply in person at the local VARO or </a:t>
            </a:r>
            <a:r>
              <a:rPr lang="en-US" sz="2400" dirty="0" err="1">
                <a:latin typeface="+mn-lt"/>
              </a:rPr>
              <a:t>VetSuccess</a:t>
            </a:r>
            <a:r>
              <a:rPr lang="en-US" sz="2400" dirty="0">
                <a:latin typeface="+mn-lt"/>
              </a:rPr>
              <a:t> On Campus (VSOC) office</a:t>
            </a:r>
          </a:p>
        </p:txBody>
      </p:sp>
      <p:sp>
        <p:nvSpPr>
          <p:cNvPr id="3" name="Title 2">
            <a:extLst>
              <a:ext uri="{FF2B5EF4-FFF2-40B4-BE49-F238E27FC236}">
                <a16:creationId xmlns:a16="http://schemas.microsoft.com/office/drawing/2014/main" id="{C26D9226-A93C-1CC5-A352-A5D6358D4640}"/>
              </a:ext>
            </a:extLst>
          </p:cNvPr>
          <p:cNvSpPr>
            <a:spLocks noGrp="1"/>
          </p:cNvSpPr>
          <p:nvPr>
            <p:ph type="title"/>
          </p:nvPr>
        </p:nvSpPr>
        <p:spPr>
          <a:xfrm>
            <a:off x="4864" y="228600"/>
            <a:ext cx="8450731" cy="981732"/>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Applying for PCPG</a:t>
            </a:r>
          </a:p>
        </p:txBody>
      </p:sp>
    </p:spTree>
    <p:extLst>
      <p:ext uri="{BB962C8B-B14F-4D97-AF65-F5344CB8AC3E}">
        <p14:creationId xmlns:p14="http://schemas.microsoft.com/office/powerpoint/2010/main" val="211275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6772-C41E-9758-A58B-9261BAD53E9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D2C122-ED3F-2A8F-3936-3241C265AD68}"/>
              </a:ext>
            </a:extLst>
          </p:cNvPr>
          <p:cNvSpPr>
            <a:spLocks noGrp="1"/>
          </p:cNvSpPr>
          <p:nvPr>
            <p:ph idx="1"/>
          </p:nvPr>
        </p:nvSpPr>
        <p:spPr>
          <a:xfrm>
            <a:off x="685800" y="2133600"/>
            <a:ext cx="10820400" cy="981732"/>
          </a:xfrm>
        </p:spPr>
        <p:txBody>
          <a:bodyPr/>
          <a:lstStyle/>
          <a:p>
            <a:pPr marL="0" indent="0" algn="ctr">
              <a:buNone/>
            </a:pPr>
            <a:r>
              <a:rPr lang="en-US" sz="4000" dirty="0">
                <a:latin typeface="+mn-lt"/>
              </a:rPr>
              <a:t>VA Dental Insurance Program (VADIP)</a:t>
            </a:r>
          </a:p>
        </p:txBody>
      </p:sp>
      <p:pic>
        <p:nvPicPr>
          <p:cNvPr id="5" name="Picture 4" descr="A cartoon tooth holding a toothbrush&#10;&#10;AI-generated content may be incorrect.">
            <a:extLst>
              <a:ext uri="{FF2B5EF4-FFF2-40B4-BE49-F238E27FC236}">
                <a16:creationId xmlns:a16="http://schemas.microsoft.com/office/drawing/2014/main" id="{4994E35A-A081-1A1F-76C9-7A7A70B11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3276600"/>
            <a:ext cx="3276600" cy="3276600"/>
          </a:xfrm>
          <a:prstGeom prst="rect">
            <a:avLst/>
          </a:prstGeom>
        </p:spPr>
      </p:pic>
    </p:spTree>
    <p:extLst>
      <p:ext uri="{BB962C8B-B14F-4D97-AF65-F5344CB8AC3E}">
        <p14:creationId xmlns:p14="http://schemas.microsoft.com/office/powerpoint/2010/main" val="3195459918"/>
      </p:ext>
    </p:extLst>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9015</TotalTime>
  <Words>1697</Words>
  <Application>Microsoft Office PowerPoint</Application>
  <PresentationFormat>Widescreen</PresentationFormat>
  <Paragraphs>157</Paragraphs>
  <Slides>27</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Arial Unicode MS</vt:lpstr>
      <vt:lpstr>Calibri</vt:lpstr>
      <vt:lpstr>Times New Roman</vt:lpstr>
      <vt:lpstr>NEW LOGO</vt:lpstr>
      <vt:lpstr>Custom Design</vt:lpstr>
      <vt:lpstr>1_Custom Design</vt:lpstr>
      <vt:lpstr> Chapter 36 Benefits &amp; Other VA Programs    </vt:lpstr>
      <vt:lpstr>Overview</vt:lpstr>
      <vt:lpstr>What is PCPG or Chapter 36?</vt:lpstr>
      <vt:lpstr>How can PCPG Help a Veteran</vt:lpstr>
      <vt:lpstr>PGCP Eligibility</vt:lpstr>
      <vt:lpstr>Dependent Eligibility</vt:lpstr>
      <vt:lpstr>When Should a Veteran Access PCPG</vt:lpstr>
      <vt:lpstr>Applying for PCPG</vt:lpstr>
      <vt:lpstr>PowerPoint Presentation</vt:lpstr>
      <vt:lpstr>What is VA Dental Insurance Program</vt:lpstr>
      <vt:lpstr>VADIP Eligibility</vt:lpstr>
      <vt:lpstr>VADIP What to Know</vt:lpstr>
      <vt:lpstr>Types of dental care covered by VADIP, and how much will it cost?</vt:lpstr>
      <vt:lpstr>Why should a Veteran consider VADIP</vt:lpstr>
      <vt:lpstr>VADIP Pilot Program</vt:lpstr>
      <vt:lpstr>VADIP Plan Providers</vt:lpstr>
      <vt:lpstr>PowerPoint Presentation</vt:lpstr>
      <vt:lpstr>VA Vet Centers</vt:lpstr>
      <vt:lpstr>VA Vet Center Eligibility</vt:lpstr>
      <vt:lpstr>Vet Center Eligibility (Continued)</vt:lpstr>
      <vt:lpstr>Vet Centers Services</vt:lpstr>
      <vt:lpstr>Vet Center Locations &amp; Contact</vt:lpstr>
      <vt:lpstr>PowerPoint Presentation</vt:lpstr>
      <vt:lpstr>Veteran-Owned Small Business</vt:lpstr>
      <vt:lpstr>Benefits for Veteran Owned Small Business</vt:lpstr>
      <vt:lpstr>Benefits for Service-Disabled Veteran-Owned Small Businesses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Paths to service connection</dc:title>
  <dc:creator>Lauren Barefoot</dc:creator>
  <cp:lastModifiedBy>Keith Garrison</cp:lastModifiedBy>
  <cp:revision>289</cp:revision>
  <cp:lastPrinted>2023-08-10T15:27:14Z</cp:lastPrinted>
  <dcterms:created xsi:type="dcterms:W3CDTF">1601-01-01T00:00:00Z</dcterms:created>
  <dcterms:modified xsi:type="dcterms:W3CDTF">2025-04-23T18:16:15Z</dcterms:modified>
</cp:coreProperties>
</file>