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0" r:id="rId1"/>
    <p:sldMasterId id="2147483885" r:id="rId2"/>
    <p:sldMasterId id="2147483892" r:id="rId3"/>
  </p:sldMasterIdLst>
  <p:notesMasterIdLst>
    <p:notesMasterId r:id="rId16"/>
  </p:notesMasterIdLst>
  <p:handoutMasterIdLst>
    <p:handoutMasterId r:id="rId17"/>
  </p:handoutMasterIdLst>
  <p:sldIdLst>
    <p:sldId id="359" r:id="rId4"/>
    <p:sldId id="367" r:id="rId5"/>
    <p:sldId id="368" r:id="rId6"/>
    <p:sldId id="369" r:id="rId7"/>
    <p:sldId id="370" r:id="rId8"/>
    <p:sldId id="371" r:id="rId9"/>
    <p:sldId id="373" r:id="rId10"/>
    <p:sldId id="372" r:id="rId11"/>
    <p:sldId id="374" r:id="rId12"/>
    <p:sldId id="375" r:id="rId13"/>
    <p:sldId id="376" r:id="rId14"/>
    <p:sldId id="377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1" userDrawn="1">
          <p15:clr>
            <a:srgbClr val="A4A3A4"/>
          </p15:clr>
        </p15:guide>
        <p15:guide id="2" pos="194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2" clrIdx="0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1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99" autoAdjust="0"/>
    <p:restoredTop sz="88367" autoAdjust="0"/>
  </p:normalViewPr>
  <p:slideViewPr>
    <p:cSldViewPr>
      <p:cViewPr varScale="1">
        <p:scale>
          <a:sx n="94" d="100"/>
          <a:sy n="94" d="100"/>
        </p:scale>
        <p:origin x="810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74" y="78"/>
      </p:cViewPr>
      <p:guideLst>
        <p:guide orient="horz" pos="2661"/>
        <p:guide pos="19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894667" cy="466435"/>
          </a:xfrm>
          <a:prstGeom prst="rect">
            <a:avLst/>
          </a:prstGeom>
        </p:spPr>
        <p:txBody>
          <a:bodyPr vert="horz" lIns="83606" tIns="41803" rIns="83606" bIns="41803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Service-Connected Claims and Development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eader Placeholder 1"/>
          <p:cNvSpPr txBox="1">
            <a:spLocks/>
          </p:cNvSpPr>
          <p:nvPr/>
        </p:nvSpPr>
        <p:spPr>
          <a:xfrm>
            <a:off x="2" y="8754110"/>
            <a:ext cx="3894667" cy="466435"/>
          </a:xfrm>
          <a:prstGeom prst="rect">
            <a:avLst/>
          </a:prstGeom>
        </p:spPr>
        <p:txBody>
          <a:bodyPr vert="horz" lIns="83606" tIns="41803" rIns="83606" bIns="41803" rtlCol="0"/>
          <a:lstStyle>
            <a:defPPr>
              <a:defRPr lang="en-GB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Service-Connected Claims and Development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3"/>
            <a:ext cx="3037735" cy="466088"/>
          </a:xfrm>
          <a:prstGeom prst="rect">
            <a:avLst/>
          </a:prstGeom>
        </p:spPr>
        <p:txBody>
          <a:bodyPr vert="horz" lIns="91284" tIns="45643" rIns="91284" bIns="45643" rtlCol="0" anchor="b"/>
          <a:lstStyle>
            <a:lvl1pPr algn="r">
              <a:defRPr sz="1200"/>
            </a:lvl1pPr>
          </a:lstStyle>
          <a:p>
            <a:fld id="{7C54FBB6-D95C-45EF-B193-9D17E7CC242B}" type="slidenum">
              <a:rPr lang="en-US" sz="16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10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4850"/>
            <a:ext cx="6192837" cy="348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1" y="4414177"/>
            <a:ext cx="5608320" cy="4181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883" algn="l"/>
                <a:tab pos="1323768" algn="l"/>
                <a:tab pos="1985649" algn="l"/>
                <a:tab pos="264753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3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883" algn="l"/>
                <a:tab pos="1323768" algn="l"/>
                <a:tab pos="1985649" algn="l"/>
                <a:tab pos="264753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1583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883" algn="l"/>
                <a:tab pos="1323768" algn="l"/>
                <a:tab pos="1985649" algn="l"/>
                <a:tab pos="264753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3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883" algn="l"/>
                <a:tab pos="1323768" algn="l"/>
                <a:tab pos="1985649" algn="l"/>
                <a:tab pos="264753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fld id="{0673A790-0950-4980-9BDE-58B7076123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5688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038" indent="-232913" defTabSz="4658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7864" indent="-232913" defTabSz="4658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3687" indent="-232913" defTabSz="4658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513" indent="-232913" defTabSz="465824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537" algn="l"/>
                <a:tab pos="1323073" algn="l"/>
                <a:tab pos="1984610" algn="l"/>
                <a:tab pos="264614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4FC5BC7-F445-4675-A97D-AAEC485BD4A8}" type="slidenum">
              <a:rPr lang="en-US" altLang="en-US" sz="1300">
                <a:ea typeface="Arial Unicode MS" panose="020B0604020202020204" pitchFamily="34" charset="-128"/>
              </a:rPr>
              <a:pPr>
                <a:spcBef>
                  <a:spcPct val="0"/>
                </a:spcBef>
              </a:pPr>
              <a:t>1</a:t>
            </a:fld>
            <a:endParaRPr lang="en-US" altLang="en-US" sz="1300">
              <a:ea typeface="Arial Unicode MS" panose="020B0604020202020204" pitchFamily="34" charset="-128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704850"/>
            <a:ext cx="61976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1" y="4414177"/>
            <a:ext cx="5609943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44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673A790-0950-4980-9BDE-58B7076123B7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34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understand  that we can’t make everyone happy but simple things like entering communications can make future interactions smoother because then you or any future representative knows the situation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673A790-0950-4980-9BDE-58B7076123B7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968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55527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52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475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256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965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F0F83-2101-4B3A-9DD4-B188C2823D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0832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42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3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8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90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12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4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F0F83-2101-4B3A-9DD4-B188C2823D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09218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9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4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31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8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BDD@vfw.org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ctrTitle"/>
          </p:nvPr>
        </p:nvSpPr>
        <p:spPr>
          <a:xfrm>
            <a:off x="4038600" y="2667000"/>
            <a:ext cx="7010400" cy="2286000"/>
          </a:xfrm>
        </p:spPr>
        <p:txBody>
          <a:bodyPr rtlCol="0" anchor="t">
            <a:noAutofit/>
          </a:bodyPr>
          <a:lstStyle/>
          <a:p>
            <a:pPr algn="ctr">
              <a:tabLst>
                <a:tab pos="542925" algn="l"/>
                <a:tab pos="1085850" algn="l"/>
                <a:tab pos="1628775" algn="l"/>
                <a:tab pos="2171700" algn="l"/>
                <a:tab pos="2714625" algn="l"/>
                <a:tab pos="3257550" algn="l"/>
                <a:tab pos="3800475" algn="l"/>
                <a:tab pos="4343400" algn="l"/>
                <a:tab pos="4886325" algn="l"/>
                <a:tab pos="5429250" algn="l"/>
                <a:tab pos="5972175" algn="l"/>
                <a:tab pos="6515100" algn="l"/>
                <a:tab pos="7058025" algn="l"/>
              </a:tabLst>
              <a:defRPr/>
            </a:pP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NVS Director’s Forum</a:t>
            </a: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150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4EF7B-5741-5266-88DB-6D15B1CDE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C86F78-3C53-41B9-8C20-20C27E170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236"/>
            <a:ext cx="10287000" cy="4882058"/>
          </a:xfrm>
        </p:spPr>
        <p:txBody>
          <a:bodyPr/>
          <a:lstStyle/>
          <a:p>
            <a:r>
              <a:rPr lang="en-US" sz="2400" dirty="0"/>
              <a:t>Tricare Provider Payment Issues</a:t>
            </a:r>
          </a:p>
          <a:p>
            <a:endParaRPr lang="en-US" sz="700" dirty="0"/>
          </a:p>
          <a:p>
            <a:r>
              <a:rPr lang="en-US" sz="2400" dirty="0"/>
              <a:t>VAMC Kiosks for Travel</a:t>
            </a:r>
          </a:p>
          <a:p>
            <a:endParaRPr lang="en-US" sz="1050" dirty="0"/>
          </a:p>
          <a:p>
            <a:r>
              <a:rPr lang="en-US" sz="2400" dirty="0"/>
              <a:t>Community Care Billing Issues</a:t>
            </a:r>
          </a:p>
          <a:p>
            <a:endParaRPr lang="en-US" sz="1050" dirty="0"/>
          </a:p>
          <a:p>
            <a:r>
              <a:rPr lang="en-US" sz="2400" dirty="0"/>
              <a:t>VA Contract Nursing Home inspections</a:t>
            </a:r>
          </a:p>
          <a:p>
            <a:endParaRPr lang="en-US" sz="1000" dirty="0"/>
          </a:p>
          <a:p>
            <a:r>
              <a:rPr lang="en-US" sz="2400" dirty="0"/>
              <a:t>Alternative Therapies for Mental Health</a:t>
            </a:r>
          </a:p>
          <a:p>
            <a:endParaRPr lang="en-US" sz="1000" dirty="0"/>
          </a:p>
          <a:p>
            <a:r>
              <a:rPr lang="en-US" sz="2400" dirty="0"/>
              <a:t>VFW Health Survey</a:t>
            </a:r>
          </a:p>
          <a:p>
            <a:endParaRPr lang="en-US" sz="1050" dirty="0"/>
          </a:p>
          <a:p>
            <a:r>
              <a:rPr lang="en-US" sz="2400" dirty="0"/>
              <a:t>EHR Update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C56E88-B321-00A1-F40D-9B20E59E2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Healthcare Roundup</a:t>
            </a:r>
          </a:p>
        </p:txBody>
      </p:sp>
    </p:spTree>
    <p:extLst>
      <p:ext uri="{BB962C8B-B14F-4D97-AF65-F5344CB8AC3E}">
        <p14:creationId xmlns:p14="http://schemas.microsoft.com/office/powerpoint/2010/main" val="2236813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36197-E21D-6BBE-7F35-9B766729D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3C4ABE-3B99-ED1D-CB36-FAF5C0BE9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0"/>
            <a:ext cx="10287000" cy="4598894"/>
          </a:xfrm>
        </p:spPr>
        <p:txBody>
          <a:bodyPr/>
          <a:lstStyle/>
          <a:p>
            <a:r>
              <a:rPr lang="en-US" sz="2800" dirty="0"/>
              <a:t>BDD is expanding into Korea and beyond!!</a:t>
            </a:r>
          </a:p>
          <a:p>
            <a:endParaRPr lang="en-US" sz="2800" dirty="0"/>
          </a:p>
          <a:p>
            <a:r>
              <a:rPr lang="en-US" sz="2800" dirty="0"/>
              <a:t>BDD clients currently have a 98% satisfaction rate</a:t>
            </a:r>
          </a:p>
          <a:p>
            <a:endParaRPr lang="en-US" sz="2800" dirty="0"/>
          </a:p>
          <a:p>
            <a:r>
              <a:rPr lang="en-US" sz="2800" dirty="0"/>
              <a:t>Any BDD questions should be directed to </a:t>
            </a:r>
            <a:r>
              <a:rPr lang="en-US" sz="2800" dirty="0">
                <a:hlinkClick r:id="rId2"/>
              </a:rPr>
              <a:t>BDD@vfw.org</a:t>
            </a:r>
            <a:r>
              <a:rPr lang="en-US" sz="2800" dirty="0"/>
              <a:t>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372584-A956-E851-C357-6CC2DE1DF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BDD Breakdown</a:t>
            </a:r>
          </a:p>
        </p:txBody>
      </p:sp>
    </p:spTree>
    <p:extLst>
      <p:ext uri="{BB962C8B-B14F-4D97-AF65-F5344CB8AC3E}">
        <p14:creationId xmlns:p14="http://schemas.microsoft.com/office/powerpoint/2010/main" val="2215601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2588A-3B9D-1137-B360-3DE9D3CBD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78BFE6-0466-D50D-CFC7-D44852D42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10287000" cy="3760694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What topics would you like to see at upcoming training conferences?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C844EC-E4DB-A138-7E94-4B59592C2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Training Topics </a:t>
            </a:r>
          </a:p>
        </p:txBody>
      </p:sp>
    </p:spTree>
    <p:extLst>
      <p:ext uri="{BB962C8B-B14F-4D97-AF65-F5344CB8AC3E}">
        <p14:creationId xmlns:p14="http://schemas.microsoft.com/office/powerpoint/2010/main" val="48016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0E0F4F-8319-62F5-2DB8-164095E7C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820400" cy="4882058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Power of Attorney Revocations </a:t>
            </a:r>
            <a:r>
              <a:rPr lang="en-US" sz="2800" dirty="0"/>
              <a:t>– They’re not just for office hours anymore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800" b="1" dirty="0"/>
              <a:t>Space agreements </a:t>
            </a:r>
            <a:r>
              <a:rPr lang="en-US" sz="2800" dirty="0"/>
              <a:t>– Don’t send them to us!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2800" b="1" dirty="0"/>
              <a:t>New VFW Release of Information Form </a:t>
            </a:r>
            <a:r>
              <a:rPr lang="en-US" sz="2800" dirty="0"/>
              <a:t>– Don’t let your 21-0845 be lonely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2800" b="1" dirty="0"/>
              <a:t>ITF</a:t>
            </a:r>
            <a:r>
              <a:rPr lang="en-US" sz="2800" dirty="0"/>
              <a:t> = CYA 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2800" b="1" dirty="0"/>
              <a:t>Code of Conduct </a:t>
            </a:r>
            <a:r>
              <a:rPr lang="en-US" sz="2800" dirty="0"/>
              <a:t>– Don’t get a WUI*</a:t>
            </a:r>
          </a:p>
          <a:p>
            <a:pPr marL="0" indent="0" algn="r">
              <a:buNone/>
            </a:pPr>
            <a:r>
              <a:rPr lang="en-US" dirty="0"/>
              <a:t> </a:t>
            </a:r>
            <a:r>
              <a:rPr lang="en-US" sz="2000" dirty="0"/>
              <a:t>*Working while intoxicated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FA1E98-1819-4995-19A2-935CD59DC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&amp; Procedure Major Updates</a:t>
            </a:r>
          </a:p>
        </p:txBody>
      </p:sp>
    </p:spTree>
    <p:extLst>
      <p:ext uri="{BB962C8B-B14F-4D97-AF65-F5344CB8AC3E}">
        <p14:creationId xmlns:p14="http://schemas.microsoft.com/office/powerpoint/2010/main" val="76203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9F7D5-D3F8-B052-9D04-964F7DCA3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7BF259-260A-B111-BD86-A1563CEF9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236"/>
            <a:ext cx="9829800" cy="488205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dirty="0"/>
              <a:t>National Hearing Queue </a:t>
            </a:r>
          </a:p>
          <a:p>
            <a:pPr lvl="1"/>
            <a:r>
              <a:rPr lang="en-US" sz="2400" dirty="0"/>
              <a:t>There are rumors of an NHQ coming for appeals</a:t>
            </a:r>
          </a:p>
          <a:p>
            <a:pPr lvl="1"/>
            <a:r>
              <a:rPr lang="en-US" sz="2400" dirty="0"/>
              <a:t>We haven’t received any confirmation, but it may happen as early as this fall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800" b="1" dirty="0"/>
              <a:t>VSO Liaisons </a:t>
            </a:r>
          </a:p>
          <a:p>
            <a:pPr lvl="1"/>
            <a:r>
              <a:rPr lang="en-US" sz="2400" dirty="0"/>
              <a:t>There has been turnover with the new administration </a:t>
            </a:r>
          </a:p>
          <a:p>
            <a:pPr lvl="1"/>
            <a:r>
              <a:rPr lang="en-US" sz="2400" dirty="0"/>
              <a:t>Currently there is no indication that VA will be filling the vacant BVA VSO Liaison position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ED3473-B9FE-C485-FD70-E58BD006D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Updates</a:t>
            </a:r>
          </a:p>
        </p:txBody>
      </p:sp>
    </p:spTree>
    <p:extLst>
      <p:ext uri="{BB962C8B-B14F-4D97-AF65-F5344CB8AC3E}">
        <p14:creationId xmlns:p14="http://schemas.microsoft.com/office/powerpoint/2010/main" val="382451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57810-7DC8-4E5A-A5F0-0BB8D852B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E4A3FA-F4AB-02C0-D01F-BEBEB517D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0"/>
            <a:ext cx="10515600" cy="488205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Prior to this conference, we reviewed each Department Service Office that uses TVB on several metrics such as: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000" dirty="0"/>
              <a:t>ITFs vs Claims</a:t>
            </a:r>
          </a:p>
          <a:p>
            <a:pPr lvl="1"/>
            <a:r>
              <a:rPr lang="en-US" sz="2000" dirty="0"/>
              <a:t>Records entered</a:t>
            </a:r>
          </a:p>
          <a:p>
            <a:pPr lvl="1"/>
            <a:r>
              <a:rPr lang="en-US" sz="2000" dirty="0"/>
              <a:t>Communications</a:t>
            </a:r>
          </a:p>
          <a:p>
            <a:pPr lvl="1"/>
            <a:r>
              <a:rPr lang="en-US" sz="2000" dirty="0"/>
              <a:t>Uploads</a:t>
            </a:r>
          </a:p>
          <a:p>
            <a:pPr lvl="1"/>
            <a:r>
              <a:rPr lang="en-US" sz="2000" dirty="0"/>
              <a:t>QA complaints from veterans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dirty="0"/>
              <a:t>Most offices are doing very well; however, we still have some offices that need to improve</a:t>
            </a:r>
          </a:p>
          <a:p>
            <a:pPr marL="0" indent="0">
              <a:buNone/>
            </a:pPr>
            <a:r>
              <a:rPr lang="en-US" sz="2400" dirty="0"/>
              <a:t>The RQAS will be reaching out to offices needing improvement in the next few weeks to assist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F4EDF80-B483-8BF0-813A-C1E181F27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 Compliance</a:t>
            </a:r>
          </a:p>
        </p:txBody>
      </p:sp>
    </p:spTree>
    <p:extLst>
      <p:ext uri="{BB962C8B-B14F-4D97-AF65-F5344CB8AC3E}">
        <p14:creationId xmlns:p14="http://schemas.microsoft.com/office/powerpoint/2010/main" val="1388757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36CC6-0B1A-38BF-943F-AFE7591B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B53A81-A1F6-8A8D-136E-1BBA58B1E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393236"/>
            <a:ext cx="11125200" cy="4882058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Why are we conducting QA reviews and stressing improvement?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dirty="0"/>
              <a:t>We </a:t>
            </a:r>
            <a:r>
              <a:rPr lang="en-US" sz="2800" b="1" u="sng" dirty="0"/>
              <a:t>MUST</a:t>
            </a:r>
            <a:r>
              <a:rPr lang="en-US" sz="2800" dirty="0"/>
              <a:t> provide the highest quality service to keep away the claim sharks - many claim shark clients were unhappy with their VSO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We are all professionals who are very capable of providing the professional service our veterans and their families deserve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9918F1-9869-D8C5-06F5-714F32F7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 Compliance</a:t>
            </a:r>
          </a:p>
        </p:txBody>
      </p:sp>
    </p:spTree>
    <p:extLst>
      <p:ext uri="{BB962C8B-B14F-4D97-AF65-F5344CB8AC3E}">
        <p14:creationId xmlns:p14="http://schemas.microsoft.com/office/powerpoint/2010/main" val="285042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DEA7D-B217-5A78-EE5F-15777BF11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CBBC0A-5D1B-B005-2139-5E4A7AF1A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In January 2025, the VFW MSC started providing DSO referrals to veterans who call into the VFW National Headquarters Service Center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Prior to this, any veteran who called in received the DSOs information and was expected to contact the DSO themselves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Under the new program, the MSC advisor creates a TVB record, assigns it to the DSO, and forwards a referral email to the DSO or primary contact for assistance with a copy to the RQAS mailbox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Please address these referrals in a timely manner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063367-21D5-960A-749A-586C376E0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Service Center Referrals</a:t>
            </a:r>
          </a:p>
        </p:txBody>
      </p:sp>
    </p:spTree>
    <p:extLst>
      <p:ext uri="{BB962C8B-B14F-4D97-AF65-F5344CB8AC3E}">
        <p14:creationId xmlns:p14="http://schemas.microsoft.com/office/powerpoint/2010/main" val="654435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243D7-A2C9-A3A9-62FB-4C62E2BA8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CB4C2F-1BB7-6E76-99C3-6FC28EE1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236"/>
            <a:ext cx="10287000" cy="488205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VFW and the National Association of County Service Officers (NACVSO) signed an MOU in April 2025 which authorizes VFW cross-accreditation for NACVSO accredited members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This is not a blanket cross accreditation</a:t>
            </a:r>
          </a:p>
          <a:p>
            <a:r>
              <a:rPr lang="en-US" sz="2800" dirty="0"/>
              <a:t>The DSO (at their discretion) must recommend to NVS any NACVSO member wanting cross accreditation</a:t>
            </a:r>
          </a:p>
          <a:p>
            <a:r>
              <a:rPr lang="en-US" sz="2800" dirty="0"/>
              <a:t>This document only formalizes the process that has already been occurring in many Departments for years</a:t>
            </a:r>
          </a:p>
          <a:p>
            <a:r>
              <a:rPr lang="en-US" sz="2800" dirty="0"/>
              <a:t>A copy of the MOU will be sent to each office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6EC32C-1CF3-F989-5213-68DFC5B4D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NACVSO MOU</a:t>
            </a:r>
          </a:p>
        </p:txBody>
      </p:sp>
    </p:spTree>
    <p:extLst>
      <p:ext uri="{BB962C8B-B14F-4D97-AF65-F5344CB8AC3E}">
        <p14:creationId xmlns:p14="http://schemas.microsoft.com/office/powerpoint/2010/main" val="2269227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41AA1-1B8E-5A8E-7D9E-22C11DC5C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47CB28-6E93-5431-AFC8-D1C709C02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236"/>
            <a:ext cx="10287000" cy="488205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Last year at National Convention the duties of the Post Service Officer were changed to reflect a more local approach to the position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We are currently working on new names for the position which will be voted on during the National Convention this year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How has the change been received in your Department?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864A1E-5075-D637-C4EF-6CA80CDEA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Service Officer Changes </a:t>
            </a:r>
          </a:p>
        </p:txBody>
      </p:sp>
    </p:spTree>
    <p:extLst>
      <p:ext uri="{BB962C8B-B14F-4D97-AF65-F5344CB8AC3E}">
        <p14:creationId xmlns:p14="http://schemas.microsoft.com/office/powerpoint/2010/main" val="2396362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F3A0F-1E64-D147-928F-C9F675984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CEF988-FD06-EF6A-7021-A80BAED5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11049000" cy="4882058"/>
          </a:xfrm>
        </p:spPr>
        <p:txBody>
          <a:bodyPr/>
          <a:lstStyle/>
          <a:p>
            <a:endParaRPr lang="en-US" sz="2000" dirty="0"/>
          </a:p>
          <a:p>
            <a:r>
              <a:rPr lang="en-US" sz="2400" dirty="0"/>
              <a:t>Will take place in Columbus, Ohio August 9 to 13, 2025 </a:t>
            </a:r>
          </a:p>
          <a:p>
            <a:endParaRPr lang="en-US" sz="1000" dirty="0"/>
          </a:p>
          <a:p>
            <a:r>
              <a:rPr lang="en-US" sz="2400" dirty="0"/>
              <a:t>This year in lieu of PSO training, NVS will host a forum for the membership to ask questions of accredited representatives and NVS staff</a:t>
            </a:r>
          </a:p>
          <a:p>
            <a:endParaRPr lang="en-US" sz="1000" dirty="0"/>
          </a:p>
          <a:p>
            <a:r>
              <a:rPr lang="en-US" sz="2400" dirty="0"/>
              <a:t>Please remember, NVS does not select the delegates – they are chosen by their Department</a:t>
            </a:r>
          </a:p>
          <a:p>
            <a:endParaRPr lang="en-US" sz="1000" dirty="0"/>
          </a:p>
          <a:p>
            <a:r>
              <a:rPr lang="en-US" sz="2400" dirty="0"/>
              <a:t>If you are chosen as a delegate, be where you need to be when you need to be there. VFW business is important, you’re there to make sure it happens. </a:t>
            </a:r>
          </a:p>
          <a:p>
            <a:endParaRPr lang="en-US" sz="1000" dirty="0"/>
          </a:p>
          <a:p>
            <a:r>
              <a:rPr lang="en-US" sz="2400" dirty="0"/>
              <a:t>Remember – resolutions start at the Department level and are the VFW’s way to ensure that the membership’s voice is being heard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E8F531-F7DE-6F93-3900-921C68510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Convention 2025</a:t>
            </a:r>
          </a:p>
        </p:txBody>
      </p:sp>
    </p:spTree>
    <p:extLst>
      <p:ext uri="{BB962C8B-B14F-4D97-AF65-F5344CB8AC3E}">
        <p14:creationId xmlns:p14="http://schemas.microsoft.com/office/powerpoint/2010/main" val="3907808285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8789</TotalTime>
  <Words>694</Words>
  <Application>Microsoft Office PowerPoint</Application>
  <PresentationFormat>Widescreen</PresentationFormat>
  <Paragraphs>98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Unicode MS</vt:lpstr>
      <vt:lpstr>Calibri</vt:lpstr>
      <vt:lpstr>Times New Roman</vt:lpstr>
      <vt:lpstr>NEW LOGO</vt:lpstr>
      <vt:lpstr>Custom Design</vt:lpstr>
      <vt:lpstr>1_Custom Design</vt:lpstr>
      <vt:lpstr> NVS Director’s Forum    </vt:lpstr>
      <vt:lpstr>Policy &amp; Procedure Major Updates</vt:lpstr>
      <vt:lpstr>VA Updates</vt:lpstr>
      <vt:lpstr>QA Compliance</vt:lpstr>
      <vt:lpstr>QA Compliance</vt:lpstr>
      <vt:lpstr>Member Service Center Referrals</vt:lpstr>
      <vt:lpstr>NACVSO MOU</vt:lpstr>
      <vt:lpstr>Post Service Officer Changes </vt:lpstr>
      <vt:lpstr>National Convention 2025</vt:lpstr>
      <vt:lpstr>VA Healthcare Roundup</vt:lpstr>
      <vt:lpstr>BDD Breakdown</vt:lpstr>
      <vt:lpstr>Future Training Topics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Seven Paths to service connection</dc:title>
  <dc:creator>Lauren Barefoot</dc:creator>
  <cp:lastModifiedBy>Christopher Macinkowicz</cp:lastModifiedBy>
  <cp:revision>284</cp:revision>
  <cp:lastPrinted>2023-08-10T15:27:14Z</cp:lastPrinted>
  <dcterms:created xsi:type="dcterms:W3CDTF">1601-01-01T00:00:00Z</dcterms:created>
  <dcterms:modified xsi:type="dcterms:W3CDTF">2025-04-17T15:55:01Z</dcterms:modified>
</cp:coreProperties>
</file>