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7"/>
  </p:notesMasterIdLst>
  <p:sldIdLst>
    <p:sldId id="257" r:id="rId3"/>
    <p:sldId id="272" r:id="rId4"/>
    <p:sldId id="281" r:id="rId5"/>
    <p:sldId id="275" r:id="rId6"/>
    <p:sldId id="319" r:id="rId7"/>
    <p:sldId id="320" r:id="rId8"/>
    <p:sldId id="273" r:id="rId9"/>
    <p:sldId id="305" r:id="rId10"/>
    <p:sldId id="321" r:id="rId11"/>
    <p:sldId id="282" r:id="rId12"/>
    <p:sldId id="286" r:id="rId13"/>
    <p:sldId id="280" r:id="rId14"/>
    <p:sldId id="318" r:id="rId15"/>
    <p:sldId id="284" r:id="rId16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426" autoAdjust="0"/>
    <p:restoredTop sz="83791" autoAdjust="0"/>
  </p:normalViewPr>
  <p:slideViewPr>
    <p:cSldViewPr snapToGrid="0">
      <p:cViewPr varScale="1">
        <p:scale>
          <a:sx n="93" d="100"/>
          <a:sy n="93" d="100"/>
        </p:scale>
        <p:origin x="5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77DB30F-BE94-48DD-9DA3-D86DE72AABD3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EABB767-129A-4665-B40D-C4D7AE281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1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BB767-129A-4665-B40D-C4D7AE2812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856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E92AA-F200-78AD-6AEB-85BD85505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CEB0EA-2DE9-A7E5-E9CA-885C55890D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3842D6-B2E4-654D-6FD0-F2E9B55F9C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57758-7C6E-87A3-95AA-AF271ED050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10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986668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A0035-C2BD-E92F-90D3-815E77E1A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F9109E-1E3A-57C7-2E2D-693487385A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0727B0-42F0-FA3F-FA25-5EBD7004E5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3CB162-0B92-B240-C3A4-8419A86179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991569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77CD0-7078-351B-AAC5-30C2E3AED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A4BC72-3FEA-3EB2-E81D-6A81D23A44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CEC652-80A8-EB39-7F69-FE5D827B11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6534E-77F8-7F09-10EA-8A5DDAF5E3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73607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8A647-DD0B-7A32-7D75-5A0B5B93E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F8C5F0-B671-5E19-AACA-30E87CDD91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82F2CF-66AF-2E48-5081-AC541C423B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VFW since 2019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B9327-F087-0EEB-2BD4-DB7A9E2D7B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90432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27960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81020-0B53-89A7-FF13-103656DC7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F17181-C2D3-7FE0-52C9-B25C3FFE6C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D8D5AD-9A0F-B453-47C4-CECC7C3095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72DD3-5D26-85D1-DCE1-ED9F11CCFF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29567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D6053-A361-9A07-188F-68F8DFF9A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90EBD1-2CD5-9955-4AC1-D2ED13ABC5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24A4BC-A4B4-8B4D-9FFF-EDB8001ECB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EEFC8-3BBA-780D-FBCA-D929330F70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533897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F432A-9311-44C0-BF6E-D12E6E1B7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EBDAFF-8B0C-FAF0-3405-FDC9A0CD8F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5F4978-2C5A-6DBA-688E-75D3424FCE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617810-E713-1DD4-8C8C-857AC5F719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074204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73962-922C-1A28-2CB2-D1EA862D4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8A0B75-9CE5-3353-4F55-574CC7BBE2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8B56D4-EE30-54DD-62E3-170F2A44B1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7A2480-C4F7-9452-367B-08C63DD513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12137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69B76-D067-9999-C51A-7567A9EB7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24906E-5C74-1C67-6A81-78CA4E0943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1212F6-4962-6149-B151-9BE7036CE3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F83EE9-5505-6881-120E-2002A91372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7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459099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7655-550E-7EC3-3002-7849D1BF7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6BD9EF-B590-313D-9007-3724E5AC73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B99003-8B4D-9274-4131-A62E39CBE4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63B1D8-8CB6-9A04-A591-DDD1D04189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712983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CBFBD-78D7-54C1-67F1-F56A4168D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93AFC3-7117-A28D-29FB-F6057A0101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09220C-AAD5-ACEE-590D-379C750084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444E76-F3B0-AFFA-8C3F-C3F2F1A2FA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9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1311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22285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07728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26219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5991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06079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624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326225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4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99198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9094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37731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044693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160283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732061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813228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39137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12384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45534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95834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87724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0162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9365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55178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83AAAC-0CAD-DA2D-450E-5ACDB9D7D81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BDEFB4-DFE6-8B06-E38D-CD469A7CA6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1C097EA-22E1-5709-715A-8E0C085487D9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10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91F103-988B-85A1-FB0F-5C2E84FFEC4D}"/>
              </a:ext>
            </a:extLst>
          </p:cNvPr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FB1C7D6-A483-1F8A-9AA6-0E1296EDDCB0}"/>
              </a:ext>
            </a:extLst>
          </p:cNvPr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1627E8DD-836D-BF42-E64A-93EF717B78B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344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Kcassell@vfw.org" TargetMode="External"/><Relationship Id="rId2" Type="http://schemas.openxmlformats.org/officeDocument/2006/relationships/hyperlink" Target="mailto:Jholt@vfw.org" TargetMode="External"/><Relationship Id="rId1" Type="http://schemas.openxmlformats.org/officeDocument/2006/relationships/slideLayout" Target="../slideLayouts/slideLayout14.xml"/><Relationship Id="rId4" Type="http://schemas.openxmlformats.org/officeDocument/2006/relationships/hyperlink" Target="mailto:mfera@vfw.org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sk.va.gov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hac.fmp@va.gov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ask.va.gov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13998" y="2644170"/>
            <a:ext cx="57415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Foreign Medical Program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84778" y="5638690"/>
            <a:ext cx="44340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Katherine Cassell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Director, NVS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898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476BD-980E-E6C9-9032-C0F0D2ADD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2863C1-B043-B842-7D29-945AC0473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18753"/>
            <a:ext cx="7646234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Filing a Claim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7F5C9D5-1DFA-478A-7922-48F1FAAC0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75301F4-F2FB-EA4D-4D7C-A86111753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7011"/>
            <a:ext cx="10515600" cy="4789953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>
                <a:latin typeface="Calibri Light (Body)"/>
              </a:rPr>
              <a:t>Veteran is ultimately responsible for claims</a:t>
            </a:r>
          </a:p>
          <a:p>
            <a:pPr lvl="1"/>
            <a:r>
              <a:rPr lang="en-US" sz="2800" dirty="0">
                <a:latin typeface="Calibri Light (Body)"/>
              </a:rPr>
              <a:t>Supporting documentation needed</a:t>
            </a:r>
          </a:p>
          <a:p>
            <a:pPr lvl="2"/>
            <a:r>
              <a:rPr lang="en-US" sz="2400" dirty="0">
                <a:latin typeface="Calibri Light (Body)"/>
              </a:rPr>
              <a:t>VA Form 10-7959f-2 FMP Claim Cover Sheet</a:t>
            </a:r>
          </a:p>
          <a:p>
            <a:pPr lvl="2"/>
            <a:r>
              <a:rPr lang="en-US" sz="2400" dirty="0">
                <a:latin typeface="Calibri Light (Body)"/>
              </a:rPr>
              <a:t>Itemized bill from provider</a:t>
            </a:r>
          </a:p>
          <a:p>
            <a:pPr lvl="2"/>
            <a:r>
              <a:rPr lang="en-US" sz="2400" dirty="0">
                <a:latin typeface="Calibri Light (Body)"/>
              </a:rPr>
              <a:t>Proof you paid the provider</a:t>
            </a:r>
          </a:p>
          <a:p>
            <a:pPr lvl="2"/>
            <a:r>
              <a:rPr lang="en-US" sz="2400" dirty="0">
                <a:latin typeface="Calibri Light (Body)"/>
              </a:rPr>
              <a:t>Any other supporting documentation </a:t>
            </a:r>
          </a:p>
          <a:p>
            <a:r>
              <a:rPr lang="en-US" sz="3200" dirty="0">
                <a:latin typeface="Calibri Light (Body)"/>
              </a:rPr>
              <a:t>Some providers have ability to file claims </a:t>
            </a:r>
          </a:p>
          <a:p>
            <a:pPr lvl="1"/>
            <a:r>
              <a:rPr lang="en-US" sz="2800" dirty="0">
                <a:latin typeface="Calibri Light (Body)"/>
              </a:rPr>
              <a:t>Payment will go to provider not the veteran in this case</a:t>
            </a:r>
            <a:endParaRPr lang="en-US" sz="2800" i="1" u="sng" dirty="0">
              <a:latin typeface="Calibri Light (Body)"/>
            </a:endParaRPr>
          </a:p>
          <a:p>
            <a:pPr lvl="1"/>
            <a:endParaRPr lang="en-US" sz="1050" i="1" u="sng" dirty="0">
              <a:latin typeface="Calibri Light (Body)"/>
            </a:endParaRPr>
          </a:p>
          <a:p>
            <a:r>
              <a:rPr lang="en-US" sz="2800" dirty="0">
                <a:latin typeface="Calibri Light (Body)"/>
              </a:rPr>
              <a:t>Completed claims packages can be </a:t>
            </a:r>
          </a:p>
          <a:p>
            <a:pPr lvl="1"/>
            <a:r>
              <a:rPr lang="en-US" dirty="0">
                <a:latin typeface="Calibri Light (Body)"/>
              </a:rPr>
              <a:t>Faxed to 303.331.7803</a:t>
            </a:r>
          </a:p>
          <a:p>
            <a:pPr lvl="1"/>
            <a:endParaRPr lang="en-US" sz="1050" dirty="0">
              <a:latin typeface="Calibri Light (Body)"/>
            </a:endParaRPr>
          </a:p>
          <a:p>
            <a:r>
              <a:rPr lang="en-US" sz="3200" dirty="0">
                <a:latin typeface="Calibri Light (Body)"/>
              </a:rPr>
              <a:t>Claims must be submitted within 2-years</a:t>
            </a:r>
            <a:endParaRPr lang="en-US" dirty="0">
              <a:latin typeface="Calibri Light (Body)"/>
            </a:endParaRPr>
          </a:p>
          <a:p>
            <a:pPr lvl="1"/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1827081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9CA25-735C-AF47-0D87-5B096739D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2586465-E2CD-7981-B701-5C9396539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10742"/>
            <a:ext cx="7350303" cy="93012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Issue Resolution &amp; Claim Denials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BB4C08-5893-FDD7-2020-986B3AB0C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D277691-C649-B2AB-1AFE-0035958C4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822"/>
            <a:ext cx="10515600" cy="4667141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If claim is denied, you can appeal for consideration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Must be done within one year of original decision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If you wish to appeal, a letter must be mailed requesting an appeal to the previous decision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Mail to: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 (Body)"/>
                <a:ea typeface="+mn-ea"/>
                <a:cs typeface="+mn-cs"/>
              </a:rPr>
              <a:t>VHA Office of Integrated Veteran Care (OIVC)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 (Body)"/>
                <a:ea typeface="+mn-ea"/>
                <a:cs typeface="+mn-cs"/>
              </a:rPr>
              <a:t>		Foreign Medical Program (FMP)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 (Body)"/>
                <a:ea typeface="+mn-ea"/>
                <a:cs typeface="+mn-cs"/>
              </a:rPr>
              <a:t>		P.O. Box 200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 (Body)"/>
                <a:ea typeface="+mn-ea"/>
                <a:cs typeface="+mn-cs"/>
              </a:rPr>
              <a:t>		Spring City, PA 19475</a:t>
            </a:r>
          </a:p>
          <a:p>
            <a:pPr lvl="1"/>
            <a:endParaRPr lang="en-US" sz="1000" dirty="0">
              <a:latin typeface="Calibri Light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39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E3426C-662E-4E20-272B-695AC086B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E09543-2996-3F88-4C2B-B9BB1CE9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9158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/>
              <a:t>Updates</a:t>
            </a:r>
            <a:endParaRPr lang="en-US" sz="4000" b="1" dirty="0">
              <a:latin typeface="+mj-lt"/>
              <a:cs typeface="+mj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07AFAD-158C-DB87-9B08-599395FE7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46BC43E-06F9-4397-FFF3-AAE29E0DD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8667"/>
            <a:ext cx="10515600" cy="4568296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FMP Enterprise Eligibility Software Modernization Updates (FY25 Q2)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Modernization of program registration </a:t>
            </a: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EFT Updates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Veterans with Domestic (US) bank accounts: 2025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Veterans with Foreign bank accounts: 2026 tentative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Providers with Foreign bank accounts: 2026 - 2027</a:t>
            </a:r>
          </a:p>
          <a:p>
            <a:pPr lvl="1"/>
            <a:endParaRPr lang="en-US" sz="2800" dirty="0">
              <a:latin typeface="Calibri Light (Body)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Fraud issues in Panama</a:t>
            </a:r>
            <a:endParaRPr lang="en-US" sz="3200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3760829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10972800" cy="20357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dirty="0">
                <a:latin typeface="Calibri Light (Body)"/>
                <a:cs typeface="Times New Roman" panose="02020603050405020304" pitchFamily="18" charset="0"/>
              </a:rPr>
              <a:t>If you are working with a veteran who needs assistance with healthcare needs under VA’s Foreign Medical Program (FMP), the FMP office should be contacted first and foremost at 1.833.930.0816. </a:t>
            </a:r>
          </a:p>
          <a:p>
            <a:pPr marL="0" indent="0" algn="ctr">
              <a:buNone/>
            </a:pPr>
            <a:endParaRPr lang="en-US" dirty="0">
              <a:latin typeface="Calibri Light (Body)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If unsuccessful, the VFW Healthcare Team may be able to help.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  <a:latin typeface="Calibri Light (Body)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5607"/>
            <a:ext cx="6430537" cy="762000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Calibri Light (Heading)"/>
                <a:cs typeface="Times New Roman" panose="02020603050405020304" pitchFamily="18" charset="0"/>
              </a:rPr>
              <a:t>WHO TO CONTACT FOR HELP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0A451D-F0C1-4A0D-80A1-77C6CD3920D0}"/>
              </a:ext>
            </a:extLst>
          </p:cNvPr>
          <p:cNvSpPr txBox="1"/>
          <p:nvPr/>
        </p:nvSpPr>
        <p:spPr>
          <a:xfrm>
            <a:off x="4648200" y="4343400"/>
            <a:ext cx="32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Times New Roman" panose="02020603050405020304" pitchFamily="18" charset="0"/>
              </a:rPr>
              <a:t>Julie Holt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Special Assistant 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Veteran Health Policy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(202) 608-8364</a:t>
            </a:r>
          </a:p>
          <a:p>
            <a:r>
              <a:rPr lang="en-US" sz="2400" dirty="0">
                <a:cs typeface="Times New Roman" panose="02020603050405020304" pitchFamily="18" charset="0"/>
                <a:hlinkClick r:id="rId2"/>
              </a:rPr>
              <a:t>Jholt@vfw.org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03DEB9-3B3B-B2CF-0158-0A11A441C718}"/>
              </a:ext>
            </a:extLst>
          </p:cNvPr>
          <p:cNvSpPr txBox="1"/>
          <p:nvPr/>
        </p:nvSpPr>
        <p:spPr>
          <a:xfrm>
            <a:off x="762000" y="4343401"/>
            <a:ext cx="32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Times New Roman" panose="02020603050405020304" pitchFamily="18" charset="0"/>
              </a:rPr>
              <a:t>Katherine Cassell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Assistant Director, 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Veteran Health Policy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(202) 608-8371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cs typeface="Times New Roman" panose="02020603050405020304" pitchFamily="18" charset="0"/>
                <a:hlinkClick r:id="rId3"/>
              </a:rPr>
              <a:t>Kcassell@vfw.org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B03AEE-2EA2-B1D5-0EC7-9DDCB57DD3AB}"/>
              </a:ext>
            </a:extLst>
          </p:cNvPr>
          <p:cNvSpPr txBox="1"/>
          <p:nvPr/>
        </p:nvSpPr>
        <p:spPr>
          <a:xfrm>
            <a:off x="8534400" y="4343400"/>
            <a:ext cx="32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Times New Roman" panose="02020603050405020304" pitchFamily="18" charset="0"/>
              </a:rPr>
              <a:t>Marion Fera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Health Consultant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Veteran Health Policy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(202) 608-8349</a:t>
            </a:r>
          </a:p>
          <a:p>
            <a:r>
              <a:rPr lang="en-US" sz="2400" b="0" i="0" dirty="0">
                <a:solidFill>
                  <a:srgbClr val="767779"/>
                </a:solidFill>
                <a:effectLst/>
                <a:hlinkClick r:id="rId4"/>
              </a:rPr>
              <a:t>mfera@vfw.org</a:t>
            </a:r>
            <a:r>
              <a:rPr lang="en-US" sz="2400" b="0" i="0" dirty="0">
                <a:solidFill>
                  <a:srgbClr val="767779"/>
                </a:solidFill>
                <a:effectLst/>
              </a:rPr>
              <a:t> </a:t>
            </a:r>
            <a:endParaRPr lang="en-US" sz="2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173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7395D-9A75-D312-066D-588159F26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B0731E-62E3-3293-0B79-3781C79EA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0A37433-8A71-9EA4-137A-EE71E31E9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there 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816690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585846"/>
            <a:ext cx="3107076" cy="64705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3C80C03-1B73-CF6C-6123-84C48D73A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551363"/>
          </a:xfrm>
        </p:spPr>
        <p:txBody>
          <a:bodyPr>
            <a:normAutofit/>
          </a:bodyPr>
          <a:lstStyle/>
          <a:p>
            <a:r>
              <a:rPr lang="en-US" dirty="0">
                <a:latin typeface="Calibri Light (Body)"/>
              </a:rPr>
              <a:t>What is the Foreign Medical Program (FMP)</a:t>
            </a:r>
          </a:p>
          <a:p>
            <a:r>
              <a:rPr lang="en-US" dirty="0">
                <a:latin typeface="Calibri Light (Body)"/>
              </a:rPr>
              <a:t>Benefits and Services</a:t>
            </a:r>
          </a:p>
          <a:p>
            <a:pPr lvl="1"/>
            <a:r>
              <a:rPr lang="en-US" dirty="0">
                <a:latin typeface="Calibri Light (Body)"/>
              </a:rPr>
              <a:t>Exclusions and considerations when utilizing this program</a:t>
            </a:r>
          </a:p>
          <a:p>
            <a:r>
              <a:rPr lang="en-US" dirty="0">
                <a:latin typeface="Calibri Light (Body)"/>
              </a:rPr>
              <a:t>Eligibility</a:t>
            </a:r>
          </a:p>
          <a:p>
            <a:r>
              <a:rPr lang="en-US" dirty="0">
                <a:latin typeface="Calibri Light (Body)"/>
              </a:rPr>
              <a:t>How to Apply/Enroll</a:t>
            </a:r>
          </a:p>
          <a:p>
            <a:r>
              <a:rPr lang="en-US" dirty="0">
                <a:latin typeface="Calibri Light (Body)"/>
              </a:rPr>
              <a:t>Finding a Provider &amp; Obtaining Care</a:t>
            </a:r>
          </a:p>
          <a:p>
            <a:r>
              <a:rPr lang="en-US" dirty="0">
                <a:latin typeface="Calibri Light (Body)"/>
              </a:rPr>
              <a:t>Filing a Claim</a:t>
            </a:r>
          </a:p>
          <a:p>
            <a:r>
              <a:rPr lang="en-US" dirty="0">
                <a:latin typeface="Calibri Light (Body)"/>
              </a:rPr>
              <a:t>Issue Resolution and the Appeals Process</a:t>
            </a:r>
          </a:p>
          <a:p>
            <a:r>
              <a:rPr lang="en-US" dirty="0">
                <a:latin typeface="Calibri Light (Body)"/>
              </a:rPr>
              <a:t>Updates</a:t>
            </a:r>
          </a:p>
        </p:txBody>
      </p:sp>
    </p:spTree>
    <p:extLst>
      <p:ext uri="{BB962C8B-B14F-4D97-AF65-F5344CB8AC3E}">
        <p14:creationId xmlns:p14="http://schemas.microsoft.com/office/powerpoint/2010/main" val="3838669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892A0-A018-44BB-0719-C9D27D5D4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1892CD-ECD9-AF7A-71FA-E9DDB66A0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97560"/>
            <a:ext cx="7699626" cy="93012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What is the Foreign Medical Program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CDBBFC-9786-AC7D-4198-E48BEC54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87B59FD-2830-5846-2BF6-F1A44E3F0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7068"/>
            <a:ext cx="10515600" cy="4669896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>
                <a:latin typeface="Calibri Light (Body)"/>
              </a:rPr>
              <a:t>Furnishes care to veterans for service-connected disabilities who are living or traveling outside USA</a:t>
            </a:r>
          </a:p>
          <a:p>
            <a:pPr lvl="1"/>
            <a:r>
              <a:rPr lang="en-US" sz="2600" dirty="0">
                <a:latin typeface="Calibri Light (Body)"/>
              </a:rPr>
              <a:t>A condition that aggravates a service-connected disability</a:t>
            </a:r>
          </a:p>
          <a:p>
            <a:pPr lvl="1"/>
            <a:r>
              <a:rPr lang="en-US" sz="2600" dirty="0">
                <a:latin typeface="Calibri Light (Body)"/>
              </a:rPr>
              <a:t>The veteran participates in the Veteran Readiness and Employment (VR&amp;E) program, the VA may pay for care for other conditions.</a:t>
            </a:r>
          </a:p>
          <a:p>
            <a:pPr lvl="1"/>
            <a:endParaRPr lang="en-US" sz="1100" dirty="0">
              <a:latin typeface="Calibri Light (Body)"/>
            </a:endParaRPr>
          </a:p>
          <a:p>
            <a:r>
              <a:rPr lang="en-US" sz="3000" dirty="0">
                <a:latin typeface="Calibri Light (Body)"/>
              </a:rPr>
              <a:t>Community Care Program strictly for the veteran</a:t>
            </a:r>
          </a:p>
          <a:p>
            <a:pPr lvl="1"/>
            <a:r>
              <a:rPr lang="en-US" sz="2600" dirty="0">
                <a:latin typeface="Calibri Light (Body)"/>
              </a:rPr>
              <a:t>Telehealth is not an option for this program</a:t>
            </a:r>
          </a:p>
          <a:p>
            <a:pPr lvl="1"/>
            <a:r>
              <a:rPr lang="en-US" sz="2600" dirty="0">
                <a:latin typeface="Calibri Light (Body)"/>
              </a:rPr>
              <a:t>Prescription medications approved by FDA are covered</a:t>
            </a:r>
          </a:p>
          <a:p>
            <a:pPr lvl="1"/>
            <a:endParaRPr lang="en-US" sz="1200" dirty="0"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can use FMP only for care you get in a foreign country. It won’t cover care or supplies you get in or from the U.S. or U.S. territories.</a:t>
            </a:r>
          </a:p>
          <a:p>
            <a:pPr marL="0" indent="0">
              <a:buNone/>
            </a:pPr>
            <a:endParaRPr lang="en-US" sz="3200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3915440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04CBC-DE14-0AAD-ED48-8D235C723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DDCA54-DBBF-1111-00ED-5759FE089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00792"/>
            <a:ext cx="6716843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Benefits &amp; Services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45C965-4E26-BA95-30A1-69802DF8C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B3A90F3-BD1C-779E-86D0-4843C88AE8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10301"/>
            <a:ext cx="10668856" cy="4666662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Calibri Light (Body)"/>
              </a:rPr>
              <a:t>Free to choose any licensed health care provider</a:t>
            </a:r>
          </a:p>
          <a:p>
            <a:pPr lvl="1"/>
            <a:r>
              <a:rPr lang="en-US" sz="2800" dirty="0">
                <a:latin typeface="Calibri Light (Body)"/>
              </a:rPr>
              <a:t>Referrals not needed or prior authorization</a:t>
            </a:r>
          </a:p>
          <a:p>
            <a:pPr lvl="1"/>
            <a:endParaRPr lang="en-US" sz="2800" dirty="0">
              <a:latin typeface="Calibri Light (Body)"/>
            </a:endParaRPr>
          </a:p>
          <a:p>
            <a:r>
              <a:rPr lang="en-US" sz="3200" dirty="0">
                <a:latin typeface="Calibri Light (Body)"/>
              </a:rPr>
              <a:t>Medically necessary to treat a service-connected disability</a:t>
            </a:r>
          </a:p>
          <a:p>
            <a:pPr lvl="1"/>
            <a:r>
              <a:rPr lang="en-US" sz="2800" dirty="0">
                <a:latin typeface="Calibri Light (Body)"/>
              </a:rPr>
              <a:t>Outpatient care Inpatient care</a:t>
            </a:r>
          </a:p>
          <a:p>
            <a:pPr lvl="1"/>
            <a:r>
              <a:rPr lang="en-US" sz="2800" dirty="0">
                <a:latin typeface="Calibri Light (Body)"/>
              </a:rPr>
              <a:t>Emergency and urgent care</a:t>
            </a:r>
          </a:p>
          <a:p>
            <a:pPr lvl="1"/>
            <a:r>
              <a:rPr lang="en-US" sz="2800" dirty="0">
                <a:latin typeface="Calibri Light (Body)"/>
              </a:rPr>
              <a:t>Medical equipment, devices, and supplies</a:t>
            </a:r>
          </a:p>
          <a:p>
            <a:pPr lvl="1"/>
            <a:r>
              <a:rPr lang="en-US" sz="2800" i="0" dirty="0">
                <a:solidFill>
                  <a:srgbClr val="1B1B1B"/>
                </a:solidFill>
                <a:effectLst/>
                <a:latin typeface="Calibri Light (Body)"/>
              </a:rPr>
              <a:t>Skilled nursing care </a:t>
            </a:r>
          </a:p>
          <a:p>
            <a:pPr lvl="1"/>
            <a:r>
              <a:rPr lang="en-US" sz="2800" i="0" dirty="0">
                <a:solidFill>
                  <a:srgbClr val="1B1B1B"/>
                </a:solidFill>
                <a:effectLst/>
                <a:latin typeface="Calibri Light (Body)"/>
              </a:rPr>
              <a:t>Physical therapy </a:t>
            </a:r>
          </a:p>
          <a:p>
            <a:pPr lvl="1"/>
            <a:r>
              <a:rPr lang="en-US" sz="2800" i="0" dirty="0">
                <a:solidFill>
                  <a:srgbClr val="1B1B1B"/>
                </a:solidFill>
                <a:effectLst/>
                <a:latin typeface="Calibri Light (Body)"/>
              </a:rPr>
              <a:t>Prescription medicines </a:t>
            </a:r>
          </a:p>
          <a:p>
            <a:pPr marL="0" indent="0" algn="l">
              <a:buNone/>
            </a:pPr>
            <a:endParaRPr lang="en-US" sz="2800" dirty="0">
              <a:latin typeface="Calibri Light (Body)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956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B2145-40F0-5CFA-E6C0-88E2A9241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DA8D4D-0FA9-89B8-A16A-53BF119C4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1615"/>
            <a:ext cx="6716843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Exclusions &amp; Considerations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3C6211-4023-C581-A139-03DC4D39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4DF499D-FD54-AB21-1CC1-029143F205F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541124"/>
            <a:ext cx="10515600" cy="46358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u="sng" dirty="0">
                <a:solidFill>
                  <a:srgbClr val="1B1B1B"/>
                </a:solidFill>
                <a:latin typeface="Calibri Light (Body)"/>
              </a:rPr>
              <a:t>Care &amp; Service NOT covered through FMP </a:t>
            </a:r>
          </a:p>
          <a:p>
            <a:r>
              <a:rPr lang="en-US" dirty="0">
                <a:solidFill>
                  <a:srgbClr val="1B1B1B"/>
                </a:solidFill>
                <a:latin typeface="Calibri Light (Body)"/>
              </a:rPr>
              <a:t>Care that isn’t accepted by VA or the U.S. medical community</a:t>
            </a:r>
          </a:p>
          <a:p>
            <a:r>
              <a:rPr lang="en-US" dirty="0">
                <a:solidFill>
                  <a:srgbClr val="1B1B1B"/>
                </a:solidFill>
                <a:latin typeface="Calibri Light (Body)"/>
              </a:rPr>
              <a:t>Long-term care in nursing homes, assisted living facilities, mental health facilities, or adult day health centers</a:t>
            </a:r>
          </a:p>
          <a:p>
            <a:r>
              <a:rPr lang="en-US" dirty="0">
                <a:solidFill>
                  <a:srgbClr val="1B1B1B"/>
                </a:solidFill>
                <a:latin typeface="Calibri Light (Body)"/>
              </a:rPr>
              <a:t>Non-medical home care or companion services</a:t>
            </a:r>
          </a:p>
          <a:p>
            <a:r>
              <a:rPr lang="en-US" dirty="0">
                <a:solidFill>
                  <a:srgbClr val="1B1B1B"/>
                </a:solidFill>
                <a:latin typeface="Calibri Light (Body)"/>
              </a:rPr>
              <a:t>Medical equipment with deluxe or luxury features</a:t>
            </a:r>
          </a:p>
          <a:p>
            <a:r>
              <a:rPr lang="en-US" dirty="0">
                <a:solidFill>
                  <a:srgbClr val="1B1B1B"/>
                </a:solidFill>
                <a:latin typeface="Calibri Light (Body)"/>
              </a:rPr>
              <a:t>Health club, spa, or exercise program memberships</a:t>
            </a:r>
          </a:p>
          <a:p>
            <a:r>
              <a:rPr lang="en-US" dirty="0">
                <a:solidFill>
                  <a:srgbClr val="1B1B1B"/>
                </a:solidFill>
                <a:latin typeface="Calibri Light (Body)"/>
              </a:rPr>
              <a:t>Family planning services and sterilization</a:t>
            </a:r>
          </a:p>
          <a:p>
            <a:r>
              <a:rPr lang="en-US" dirty="0">
                <a:solidFill>
                  <a:srgbClr val="1B1B1B"/>
                </a:solidFill>
                <a:latin typeface="Calibri Light (Body)"/>
              </a:rPr>
              <a:t>Gender-affirming care</a:t>
            </a:r>
          </a:p>
          <a:p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3806331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FA6E0F-1BBE-3E12-31D9-AC5295F7F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FB8E99-211A-8260-6D67-AF07BE09C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8260"/>
            <a:ext cx="7504417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b="1" dirty="0">
                <a:latin typeface="+mj-lt"/>
                <a:cs typeface="+mj-cs"/>
              </a:rPr>
              <a:t>Exclusions &amp; Considerations (continued)</a:t>
            </a:r>
            <a:endParaRPr lang="en-US" sz="4000" dirty="0">
              <a:latin typeface="+mj-lt"/>
              <a:cs typeface="+mj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021FD8-F951-A861-7162-948D28BE7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32BEEB-AA3F-8AEA-5FCA-7384BD68B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8381"/>
            <a:ext cx="10515600" cy="4738581"/>
          </a:xfrm>
        </p:spPr>
        <p:txBody>
          <a:bodyPr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Care or services received in</a:t>
            </a:r>
          </a:p>
          <a:p>
            <a:pPr lvl="1"/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US state or territory, including Washington, DC or Puerto Rico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B1B1B"/>
                </a:solidFill>
                <a:latin typeface="Calibri Light (Body)"/>
              </a:rPr>
              <a:t>Countries that don’t accept US Treasury checks or do not allow travel of US citizens</a:t>
            </a:r>
            <a:endParaRPr lang="en-US" b="0" i="0" dirty="0">
              <a:solidFill>
                <a:srgbClr val="1B1B1B"/>
              </a:solidFill>
              <a:effectLst/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From a provider or facility barred from this program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Through a grant study, or research program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Costs not covered</a:t>
            </a:r>
          </a:p>
          <a:p>
            <a:pPr lvl="1"/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Travel costs</a:t>
            </a:r>
          </a:p>
          <a:p>
            <a:pPr lvl="1"/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Costs for paying </a:t>
            </a:r>
            <a:r>
              <a:rPr lang="en-US" dirty="0">
                <a:solidFill>
                  <a:srgbClr val="1B1B1B"/>
                </a:solidFill>
                <a:latin typeface="Calibri Light (Body)"/>
              </a:rPr>
              <a:t>bills</a:t>
            </a:r>
          </a:p>
          <a:p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Charges for service, treatments, or supplies that you don’t have to pay by law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19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B70F6-CD45-46B0-47BE-FFAC842CB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4DE5BBD-258D-FF3B-9AF4-6D141FBA2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52282"/>
            <a:ext cx="6521970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Eligibility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F85AB-D4F3-2A10-3A49-383AAEAD3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CE6F400-D2D5-F194-3006-F8C9FDDC9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124"/>
            <a:ext cx="10515600" cy="5100899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alibri Light (Body)"/>
              </a:rPr>
              <a:t>U.S. military veteran </a:t>
            </a:r>
          </a:p>
          <a:p>
            <a:pPr lvl="1"/>
            <a:r>
              <a:rPr lang="en-US" sz="2800" dirty="0">
                <a:latin typeface="Calibri Light (Body)"/>
              </a:rPr>
              <a:t>Traveling outside of the U.S. and its territories</a:t>
            </a:r>
          </a:p>
          <a:p>
            <a:pPr lvl="1"/>
            <a:r>
              <a:rPr lang="en-US" sz="2800" dirty="0">
                <a:latin typeface="Calibri Light (Body)"/>
              </a:rPr>
              <a:t>Must establish an address/location for those who are living outside the U.S. and its territories</a:t>
            </a:r>
          </a:p>
          <a:p>
            <a:r>
              <a:rPr lang="en-US" sz="3200" dirty="0">
                <a:latin typeface="Calibri Light (Body)"/>
              </a:rPr>
              <a:t>Must have a VA rated service-connected disabilities</a:t>
            </a:r>
          </a:p>
          <a:p>
            <a:pPr lvl="1"/>
            <a:r>
              <a:rPr lang="en-US" dirty="0">
                <a:latin typeface="Calibri Light (Body)"/>
              </a:rPr>
              <a:t>Do not need to be enrolled in VA health care</a:t>
            </a:r>
          </a:p>
          <a:p>
            <a:pPr lvl="1"/>
            <a:r>
              <a:rPr lang="en-US" dirty="0">
                <a:latin typeface="Calibri Light (Body)"/>
              </a:rPr>
              <a:t>If enrolled in VR&amp;E, referral will be needed by caseworker</a:t>
            </a:r>
          </a:p>
        </p:txBody>
      </p:sp>
    </p:spTree>
    <p:extLst>
      <p:ext uri="{BB962C8B-B14F-4D97-AF65-F5344CB8AC3E}">
        <p14:creationId xmlns:p14="http://schemas.microsoft.com/office/powerpoint/2010/main" val="1557424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B06D7-C1A5-4192-E5CD-0A4E68FFD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0A31E57-07BE-014B-3BB3-9B8887C10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5291"/>
            <a:ext cx="5982325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How to Apply for FMP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DA24239-7177-BFC2-9574-7AF5904CE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AE749F3-4AC5-E51C-EC8F-52E15AFF5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4602163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Calibri Light (Body)"/>
              </a:rPr>
              <a:t>VA Form 10-7959f-1 (Foreign Medical Program (FMP) Registration form</a:t>
            </a:r>
          </a:p>
          <a:p>
            <a:r>
              <a:rPr lang="en-US" sz="3200" dirty="0">
                <a:latin typeface="Calibri Light (Body)"/>
              </a:rPr>
              <a:t>Submit form</a:t>
            </a:r>
          </a:p>
          <a:p>
            <a:pPr lvl="1"/>
            <a:r>
              <a:rPr lang="en-US" sz="2800" dirty="0">
                <a:latin typeface="Calibri Light (Body)"/>
              </a:rPr>
              <a:t>VA.GOV digital portal</a:t>
            </a:r>
          </a:p>
          <a:p>
            <a:pPr lvl="1"/>
            <a:r>
              <a:rPr lang="en-US" sz="2800" dirty="0">
                <a:latin typeface="Calibri Light (Body)"/>
              </a:rPr>
              <a:t>Online through ASK VA (</a:t>
            </a:r>
            <a:r>
              <a:rPr lang="en-US" sz="2800" dirty="0">
                <a:latin typeface="Calibri Light (Body)"/>
                <a:hlinkClick r:id="rId3"/>
              </a:rPr>
              <a:t>https://ask.va.gov</a:t>
            </a:r>
            <a:r>
              <a:rPr lang="en-US" sz="2800" dirty="0">
                <a:latin typeface="Calibri Light (Body)"/>
              </a:rPr>
              <a:t>)</a:t>
            </a:r>
          </a:p>
          <a:p>
            <a:pPr lvl="1"/>
            <a:r>
              <a:rPr lang="en-US" sz="2800" dirty="0">
                <a:latin typeface="Calibri Light (Body)"/>
              </a:rPr>
              <a:t>By mail: VHA Office of Integrated Veteran Care (OIVC)</a:t>
            </a:r>
          </a:p>
          <a:p>
            <a:pPr marL="457200" lvl="1" indent="0">
              <a:buNone/>
            </a:pPr>
            <a:r>
              <a:rPr lang="en-US" sz="2800" dirty="0">
                <a:latin typeface="Calibri Light (Body)"/>
              </a:rPr>
              <a:t>		Foreign Medical Program (FMP)</a:t>
            </a:r>
          </a:p>
          <a:p>
            <a:pPr marL="457200" lvl="1" indent="0">
              <a:buNone/>
            </a:pPr>
            <a:r>
              <a:rPr lang="en-US" sz="2800" dirty="0">
                <a:latin typeface="Calibri Light (Body)"/>
              </a:rPr>
              <a:t>		P.O. Box 200</a:t>
            </a:r>
          </a:p>
          <a:p>
            <a:pPr marL="457200" lvl="1" indent="0">
              <a:buNone/>
            </a:pPr>
            <a:r>
              <a:rPr lang="en-US" sz="2800" dirty="0">
                <a:latin typeface="Calibri Light (Body)"/>
              </a:rPr>
              <a:t>		Spring City, PA 19475</a:t>
            </a:r>
          </a:p>
          <a:p>
            <a:pPr lvl="1"/>
            <a:r>
              <a:rPr lang="en-US" sz="2800" dirty="0">
                <a:latin typeface="Calibri Light (Body)"/>
              </a:rPr>
              <a:t>By Fax: 303-331-7803</a:t>
            </a:r>
          </a:p>
          <a:p>
            <a:endParaRPr lang="en-US" sz="3200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1089905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9ACE2-0956-AFC6-BF45-2C0D7A0E3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92083E-D3A3-432C-B8FB-A69093D8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6617"/>
            <a:ext cx="5982325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Updating your FMP File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2A9DCD9-F612-1F38-E39D-48CFC5651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8FD3861-7747-5A1A-130B-B6AF95904E23}"/>
              </a:ext>
            </a:extLst>
          </p:cNvPr>
          <p:cNvSpPr/>
          <p:nvPr/>
        </p:nvSpPr>
        <p:spPr>
          <a:xfrm>
            <a:off x="2640458" y="4787757"/>
            <a:ext cx="6277511" cy="15685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8770E81-E5F4-3143-726F-2B767C8C0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6738"/>
            <a:ext cx="10515600" cy="4800226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 Light (Body)"/>
              </a:rPr>
              <a:t>FMP must be notified of any address or phone number changes</a:t>
            </a:r>
          </a:p>
          <a:p>
            <a:r>
              <a:rPr lang="en-US" sz="3200" dirty="0">
                <a:latin typeface="Calibri Light (Body)"/>
              </a:rPr>
              <a:t>Submit changes via</a:t>
            </a:r>
          </a:p>
          <a:p>
            <a:pPr lvl="1"/>
            <a:r>
              <a:rPr lang="en-US" sz="3200" dirty="0">
                <a:latin typeface="Calibri Light (Body)"/>
              </a:rPr>
              <a:t>Email at </a:t>
            </a:r>
            <a:r>
              <a:rPr lang="en-US" sz="3200" dirty="0">
                <a:latin typeface="Calibri Light (Body)"/>
                <a:hlinkClick r:id="rId3"/>
              </a:rPr>
              <a:t>hac.fmp@va.gov</a:t>
            </a:r>
            <a:r>
              <a:rPr lang="en-US" sz="3200" dirty="0">
                <a:latin typeface="Calibri Light (Body)"/>
              </a:rPr>
              <a:t> </a:t>
            </a:r>
          </a:p>
          <a:p>
            <a:pPr lvl="1"/>
            <a:r>
              <a:rPr lang="en-US" sz="3200" dirty="0">
                <a:latin typeface="Calibri Light (Body)"/>
              </a:rPr>
              <a:t>Online through ASK VA (</a:t>
            </a:r>
            <a:r>
              <a:rPr lang="en-US" sz="3200" dirty="0">
                <a:latin typeface="Calibri Light (Body)"/>
                <a:hlinkClick r:id="rId4"/>
              </a:rPr>
              <a:t>https://ask.va.gov</a:t>
            </a:r>
            <a:r>
              <a:rPr lang="en-US" sz="3200" dirty="0">
                <a:latin typeface="Calibri Light (Body)"/>
              </a:rPr>
              <a:t>)</a:t>
            </a:r>
          </a:p>
          <a:p>
            <a:pPr lvl="1"/>
            <a:r>
              <a:rPr lang="en-US" sz="3200" dirty="0">
                <a:latin typeface="Calibri Light (Body)"/>
              </a:rPr>
              <a:t>By phone (Monday – Friday, 08:05 a.m. to 6:45 p.m., ET)</a:t>
            </a:r>
          </a:p>
          <a:p>
            <a:pPr lvl="2"/>
            <a:r>
              <a:rPr lang="en-US" sz="2400" dirty="0">
                <a:latin typeface="Calibri Light (Body)"/>
              </a:rPr>
              <a:t>FMP office 1.833.930.0816 (TTY: 711)</a:t>
            </a:r>
          </a:p>
          <a:p>
            <a:pPr marL="914400" lvl="2" indent="0">
              <a:buNone/>
            </a:pPr>
            <a:r>
              <a:rPr lang="en-US" sz="1800" dirty="0">
                <a:latin typeface="Calibri Light (Body)"/>
              </a:rPr>
              <a:t>	U.S. and Canada: 877-345-8179	Australia: 1-800-354 965</a:t>
            </a:r>
          </a:p>
          <a:p>
            <a:pPr marL="914400" lvl="2" indent="0">
              <a:buNone/>
            </a:pPr>
            <a:r>
              <a:rPr lang="en-US" sz="1800" dirty="0">
                <a:latin typeface="Calibri Light (Body)"/>
              </a:rPr>
              <a:t>	Costa Rica: 0800-013-0759		Germany: 0800-1800-011</a:t>
            </a:r>
          </a:p>
          <a:p>
            <a:pPr marL="914400" lvl="2" indent="0">
              <a:buNone/>
            </a:pPr>
            <a:r>
              <a:rPr lang="en-US" sz="1800" dirty="0">
                <a:latin typeface="Calibri Light (Body)"/>
              </a:rPr>
              <a:t>	Italy: 800-782-655			Japan: 00531-13-0871</a:t>
            </a:r>
          </a:p>
          <a:p>
            <a:pPr marL="914400" lvl="2" indent="0">
              <a:buNone/>
            </a:pPr>
            <a:r>
              <a:rPr lang="en-US" sz="1800" dirty="0">
                <a:latin typeface="Calibri Light (Body)"/>
              </a:rPr>
              <a:t>	Mexico: 001-877-345-8179		Spain: 900-981-776</a:t>
            </a:r>
          </a:p>
          <a:p>
            <a:pPr marL="914400" lvl="2" indent="0">
              <a:buNone/>
            </a:pPr>
            <a:r>
              <a:rPr lang="en-US" sz="1800" dirty="0">
                <a:latin typeface="Calibri Light (Body)"/>
              </a:rPr>
              <a:t>	United Kingdom: 0800-032-7425</a:t>
            </a:r>
          </a:p>
        </p:txBody>
      </p:sp>
    </p:spTree>
    <p:extLst>
      <p:ext uri="{BB962C8B-B14F-4D97-AF65-F5344CB8AC3E}">
        <p14:creationId xmlns:p14="http://schemas.microsoft.com/office/powerpoint/2010/main" val="2476760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6227</TotalTime>
  <Words>943</Words>
  <Application>Microsoft Office PowerPoint</Application>
  <PresentationFormat>Widescreen</PresentationFormat>
  <Paragraphs>161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Aptos</vt:lpstr>
      <vt:lpstr>Arial</vt:lpstr>
      <vt:lpstr>Calibri</vt:lpstr>
      <vt:lpstr>Calibri Light</vt:lpstr>
      <vt:lpstr>Calibri Light (Body)</vt:lpstr>
      <vt:lpstr>Calibri Light (Heading)</vt:lpstr>
      <vt:lpstr>Times New Roman</vt:lpstr>
      <vt:lpstr>Office 2013 - 2022 Theme</vt:lpstr>
      <vt:lpstr>1_Office 2013 - 2022 Theme</vt:lpstr>
      <vt:lpstr>PowerPoint Presentation</vt:lpstr>
      <vt:lpstr>Objectives</vt:lpstr>
      <vt:lpstr>What is the Foreign Medical Program</vt:lpstr>
      <vt:lpstr>Benefits &amp; Services</vt:lpstr>
      <vt:lpstr>Exclusions &amp; Considerations</vt:lpstr>
      <vt:lpstr>Exclusions &amp; Considerations (continued)</vt:lpstr>
      <vt:lpstr>Eligibility</vt:lpstr>
      <vt:lpstr>How to Apply for FMP</vt:lpstr>
      <vt:lpstr>Updating your FMP File</vt:lpstr>
      <vt:lpstr>Filing a Claim</vt:lpstr>
      <vt:lpstr>Issue Resolution &amp; Claim Denials</vt:lpstr>
      <vt:lpstr>Updates</vt:lpstr>
      <vt:lpstr>WHO TO CONTACT FOR HELP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Garrison</dc:creator>
  <cp:lastModifiedBy>Keith Garrison</cp:lastModifiedBy>
  <cp:revision>13</cp:revision>
  <cp:lastPrinted>2025-03-14T17:35:27Z</cp:lastPrinted>
  <dcterms:created xsi:type="dcterms:W3CDTF">2024-04-09T13:07:41Z</dcterms:created>
  <dcterms:modified xsi:type="dcterms:W3CDTF">2025-04-16T13:37:17Z</dcterms:modified>
</cp:coreProperties>
</file>