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8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9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3" r:id="rId2"/>
    <p:sldMasterId id="2147483697" r:id="rId3"/>
    <p:sldMasterId id="2147483721" r:id="rId4"/>
    <p:sldMasterId id="2147483743" r:id="rId5"/>
    <p:sldMasterId id="2147483747" r:id="rId6"/>
    <p:sldMasterId id="2147483751" r:id="rId7"/>
    <p:sldMasterId id="2147483758" r:id="rId8"/>
    <p:sldMasterId id="2147483762" r:id="rId9"/>
    <p:sldMasterId id="2147483769" r:id="rId10"/>
  </p:sldMasterIdLst>
  <p:notesMasterIdLst>
    <p:notesMasterId r:id="rId41"/>
  </p:notesMasterIdLst>
  <p:handoutMasterIdLst>
    <p:handoutMasterId r:id="rId42"/>
  </p:handoutMasterIdLst>
  <p:sldIdLst>
    <p:sldId id="256" r:id="rId11"/>
    <p:sldId id="272" r:id="rId12"/>
    <p:sldId id="549" r:id="rId13"/>
    <p:sldId id="580" r:id="rId14"/>
    <p:sldId id="398" r:id="rId15"/>
    <p:sldId id="582" r:id="rId16"/>
    <p:sldId id="581" r:id="rId17"/>
    <p:sldId id="587" r:id="rId18"/>
    <p:sldId id="588" r:id="rId19"/>
    <p:sldId id="583" r:id="rId20"/>
    <p:sldId id="584" r:id="rId21"/>
    <p:sldId id="585" r:id="rId22"/>
    <p:sldId id="586" r:id="rId23"/>
    <p:sldId id="505" r:id="rId24"/>
    <p:sldId id="506" r:id="rId25"/>
    <p:sldId id="399" r:id="rId26"/>
    <p:sldId id="507" r:id="rId27"/>
    <p:sldId id="508" r:id="rId28"/>
    <p:sldId id="509" r:id="rId29"/>
    <p:sldId id="510" r:id="rId30"/>
    <p:sldId id="511" r:id="rId31"/>
    <p:sldId id="513" r:id="rId32"/>
    <p:sldId id="515" r:id="rId33"/>
    <p:sldId id="514" r:id="rId34"/>
    <p:sldId id="516" r:id="rId35"/>
    <p:sldId id="517" r:id="rId36"/>
    <p:sldId id="519" r:id="rId37"/>
    <p:sldId id="525" r:id="rId38"/>
    <p:sldId id="579" r:id="rId39"/>
    <p:sldId id="578" r:id="rId4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111" d="100"/>
          <a:sy n="111" d="100"/>
        </p:scale>
        <p:origin x="486" y="96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commentAuthors" Target="commentAuthor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theme" Target="theme/theme1.xml"/><Relationship Id="rId20" Type="http://schemas.openxmlformats.org/officeDocument/2006/relationships/slide" Target="slides/slide10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9138" y="1163638"/>
            <a:ext cx="5584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44812-38D3-4DE8-23A0-4D334F9F3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C3CC9C-6C94-B712-ABCD-8EE0A6BE62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22051C-9AE3-8C91-63BB-C756E9FCA0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A7610-E704-4511-96EC-F9A23D7FF7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8192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3D14E-99E5-0700-5598-0BE3678D5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3955D3-32A1-2AFE-193F-4A3298234A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2F7433-857B-02C1-B2D6-D94CCD499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ACCAA-3A8A-D146-2B0D-C126CA0A61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1160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0EE96-CC60-0BA7-A750-E30783EFE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515BAA-1E45-B33F-7A4C-87A8406B3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7A2017-C681-317A-7C75-6484B39963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D8AB3-EC04-0D9E-9CF4-D15C72FAB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00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21B0D-95CB-83F5-7F94-444ED8B06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CDBDDA-950B-5FD8-AB61-3CD50479E9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2EA202-2B8F-3C95-09B6-E08960E232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8AAB4-6A60-8D89-45E4-389B684433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944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45737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232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78093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7089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31513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468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FIGLIOLI-Undiagnosed Illnes 38 CFR 3.317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C91ECD-413E-4768-B09E-4DB5B906749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487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09838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9237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88372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0025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98526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3488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26930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76329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41043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596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9721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52475" y="1184275"/>
            <a:ext cx="5686425" cy="31988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FIGLIOLI-Undiagnosed Illnes 38 CFR 3.317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42E6A5-04CB-4693-8615-B0DE006041F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23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7E78F-387D-24B8-1053-2EF888B63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CB600A-898D-D6BD-D21E-DD76EAE9C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2A638C-6268-97D2-068F-62E54F4C06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101E8-355D-641D-D5CD-0AE2AD6AF3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4462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11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8C6FF-750E-E1F3-81A9-E79B58B3A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2A1993-D17C-52BA-4587-66B4F969E8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72F1C7-D97F-2DDE-85FC-852F7FC892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CE373-3B0A-920B-AA19-100645F70B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536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75B7D-187C-9F8A-903F-84B4FBC51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A14A7C-D531-30C1-DDBC-3BDD31F34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AEFE81-094E-F55B-0BA7-AEB56F5DE3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A5B13-B5E0-9961-916D-246BFAB3C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303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FAE66-D62C-A51B-BC78-DD236071C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F55BD1-18EC-AE08-6B16-13A024448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7F3E5B-4291-CEF7-111A-929F45270C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3DE15-9797-87FF-A8B5-469C279ACC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890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6C7D9-3DD5-84EE-55FD-8913A71D7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04BF5A-0060-3230-5FFB-D3DB943D89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14F2-B922-75BC-84B6-8312C0BCDB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263133-DAE0-0896-8415-07973A6EAE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17A95-404D-483A-871D-D9773D5744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555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06448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0152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28270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944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7016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59485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1063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0174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735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2482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64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67991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11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20625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244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4/10/2025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F2E7C-C042-4555-B404-16BDCC60B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36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940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62758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52395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73685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4/10/2025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4/10/2025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7467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1630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0174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42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9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JP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79807" y="2221713"/>
            <a:ext cx="74988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TVB Claims Management System Updates</a:t>
            </a:r>
          </a:p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2025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E1ADD-D600-04B0-F7DD-AA272ADE5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7EE8A5-F858-53E5-08F8-ADE19034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8549"/>
            <a:ext cx="4885238" cy="5124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 Documents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10F58C-6ABB-D160-283D-4D7ACC5604E6}"/>
              </a:ext>
            </a:extLst>
          </p:cNvPr>
          <p:cNvSpPr txBox="1"/>
          <p:nvPr/>
        </p:nvSpPr>
        <p:spPr>
          <a:xfrm>
            <a:off x="199697" y="1478249"/>
            <a:ext cx="117926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TVB 4.1 has added a new location to upload documents to the veteran folder which is located at the bottom of the Veteran Home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EA6718-9E8C-8A8A-14E2-6CD485480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55AD4D8-693A-D252-51C0-E953413E1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06" y="2554075"/>
            <a:ext cx="10694290" cy="414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622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AC83C-0B28-E3D6-62E9-B56876AE3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6721F0-B1D4-CEA9-43AC-1A9C4CF51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8549"/>
            <a:ext cx="7693572" cy="5124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Uploading  Documents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FDA19-1E74-5E79-2EE3-F517EF40BA11}"/>
              </a:ext>
            </a:extLst>
          </p:cNvPr>
          <p:cNvSpPr txBox="1"/>
          <p:nvPr/>
        </p:nvSpPr>
        <p:spPr>
          <a:xfrm>
            <a:off x="493986" y="1467739"/>
            <a:ext cx="111094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Another option to upload Documents is at the Bottom of the Claims Home Page.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1504BC-D526-5603-F767-4322BA9C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C50EFA-F007-5E48-F4FE-958FAA2159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248" y="2480444"/>
            <a:ext cx="10984608" cy="31128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4CB118-15BF-3C78-9CA2-BAE8D79C0F9B}"/>
              </a:ext>
            </a:extLst>
          </p:cNvPr>
          <p:cNvSpPr txBox="1"/>
          <p:nvPr/>
        </p:nvSpPr>
        <p:spPr>
          <a:xfrm>
            <a:off x="478222" y="5572016"/>
            <a:ext cx="1171377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Note Documents uploaded in a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Claim Folder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 be in the Claim Folder and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Not Be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 the Veteran Document Tab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74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8E710-79ED-D69C-F500-C9DDACF06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C67764-4BD3-4E4C-CD8A-8C54DA57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81710"/>
            <a:ext cx="8933793" cy="5124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Phone Numbers and Addresses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512D41-E730-5189-D748-6C836B4CA60C}"/>
              </a:ext>
            </a:extLst>
          </p:cNvPr>
          <p:cNvSpPr txBox="1"/>
          <p:nvPr/>
        </p:nvSpPr>
        <p:spPr>
          <a:xfrm>
            <a:off x="189193" y="1289068"/>
            <a:ext cx="1110943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With TVB 4.1 the ability to capture International Phone Numbers and International Addresses when creating a New Veteran Profile.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C44B40-0FBE-F64B-3DCA-812DB8AA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AA7465C1-9833-99BE-0E7A-C7B353B28A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300" y="2341551"/>
            <a:ext cx="5998650" cy="1715441"/>
          </a:xfrm>
          <a:prstGeom prst="rect">
            <a:avLst/>
          </a:prstGeom>
        </p:spPr>
      </p:pic>
      <p:pic>
        <p:nvPicPr>
          <p:cNvPr id="9" name="Picture 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BD794B6-CE33-520D-3E80-032BFB3F44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061" y="4070848"/>
            <a:ext cx="9486936" cy="148913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AD487A1-37EA-754C-272B-DE66952BD94F}"/>
              </a:ext>
            </a:extLst>
          </p:cNvPr>
          <p:cNvSpPr txBox="1"/>
          <p:nvPr/>
        </p:nvSpPr>
        <p:spPr>
          <a:xfrm>
            <a:off x="176175" y="2489792"/>
            <a:ext cx="546012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Phone Numbers enter the Country Code Number or select it from the Drop-Down box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CBC25F-399E-F473-3B3C-53DA5A3844BA}"/>
              </a:ext>
            </a:extLst>
          </p:cNvPr>
          <p:cNvSpPr txBox="1"/>
          <p:nvPr/>
        </p:nvSpPr>
        <p:spPr>
          <a:xfrm>
            <a:off x="662151" y="5890300"/>
            <a:ext cx="106364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Addresses select the Country from the Drop-Down Box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006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9918E-7F68-139F-D1EA-1B303D4B7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A050F8-C355-7B26-D29B-0F0BA3954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81710"/>
            <a:ext cx="8933793" cy="5124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Phone Numbers and Addresses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CFD7F5-7547-D508-4E68-BF16C0E9F86A}"/>
              </a:ext>
            </a:extLst>
          </p:cNvPr>
          <p:cNvSpPr txBox="1"/>
          <p:nvPr/>
        </p:nvSpPr>
        <p:spPr>
          <a:xfrm>
            <a:off x="157662" y="1373149"/>
            <a:ext cx="11109434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 forms are primarily designed for use within the United States and its territories, so they sometimes are not fully compatible with international phone numbers or addresses.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Because of this please ensure that the following are captured on VA forms correctly when working with an international veteran: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 Number including International Dialing Codes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Address fields including correct Postal or Zip Code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Deposit Information including a correct Routing Number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A19256D-ED58-57A8-17E1-125B832C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4999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8549"/>
            <a:ext cx="4885238" cy="51242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609600" y="1478249"/>
            <a:ext cx="6421821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TVB has 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API called 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allows TVB to connect to VA.gov.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allows for some actions in TVB to be done in 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 TIME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 Benefits Claims API can be found on any Veterans Home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</a:t>
            </a:r>
            <a:r>
              <a:rPr lang="en-US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connect to continue with this API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D1CFDFF-9FF1-69DA-DBD4-8AF0A487C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19"/>
          <a:stretch/>
        </p:blipFill>
        <p:spPr>
          <a:xfrm>
            <a:off x="7021889" y="1525797"/>
            <a:ext cx="5022965" cy="221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578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94870"/>
            <a:ext cx="5097510" cy="52058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995680" y="1671289"/>
            <a:ext cx="10159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When utilizing this functionality, TVB requires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to sign in to VA.gov using one of the following log in methods: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43346E-23B5-A1B5-2D38-48866C207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24" b="15024"/>
          <a:stretch/>
        </p:blipFill>
        <p:spPr>
          <a:xfrm>
            <a:off x="2089432" y="3250243"/>
            <a:ext cx="7921417" cy="289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150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0384"/>
            <a:ext cx="4281081" cy="52058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Log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995680" y="1630649"/>
            <a:ext cx="10159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If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does not have any of these accounts,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can create either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Login.gov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or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ID.me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account directly from the page by clicking the hyperlinks at the bottom.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3F5091-8A7D-3A1D-D34E-E8CC0FCD6F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83840" y="3153408"/>
            <a:ext cx="6614159" cy="34574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24D1525-E6A3-F915-A14C-5715B6EB456E}"/>
              </a:ext>
            </a:extLst>
          </p:cNvPr>
          <p:cNvSpPr/>
          <p:nvPr/>
        </p:nvSpPr>
        <p:spPr>
          <a:xfrm>
            <a:off x="3177540" y="5989319"/>
            <a:ext cx="5052060" cy="457201"/>
          </a:xfrm>
          <a:prstGeom prst="rect">
            <a:avLst/>
          </a:prstGeom>
          <a:noFill/>
          <a:ln w="1270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26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1453"/>
            <a:ext cx="3864703" cy="82211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 Set up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995680" y="2601315"/>
            <a:ext cx="10159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in-depth guide for creating either a Login.gov or ID.ME account can be found in the OLP TVB Resources and in the TVB 4.0 Resources Section.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7978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22412"/>
            <a:ext cx="4770938" cy="60223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609601" y="1478249"/>
            <a:ext cx="1104368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logged into the VA Benefits Claims section, clicking on VA Benefits Claims will populate new buttons.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3B2B05BF-D1B7-C3E1-B4B7-78B06F34D0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" r="2087"/>
          <a:stretch/>
        </p:blipFill>
        <p:spPr>
          <a:xfrm>
            <a:off x="2225406" y="3424877"/>
            <a:ext cx="7744859" cy="293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63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1650"/>
            <a:ext cx="8208103" cy="73285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Claims: Claim Status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609601" y="1478249"/>
            <a:ext cx="110436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Claim Status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button will populate all the veteran’s claims (past and present) and show the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Date Filed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Claim Type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and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Status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of the claim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B05BF-D1B7-C3E1-B4B7-78B06F34D0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0" b="15290"/>
          <a:stretch/>
        </p:blipFill>
        <p:spPr>
          <a:xfrm>
            <a:off x="2225406" y="3424877"/>
            <a:ext cx="7744859" cy="293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854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79898"/>
            <a:ext cx="4188652" cy="52176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Objectives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64231" y="1547442"/>
            <a:ext cx="10986868" cy="455793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TVB Home Screen updates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My Calendar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New Upload Document Location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International Phone Numbers and Addresses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VA Benefit Claims Log in</a:t>
            </a:r>
          </a:p>
          <a:p>
            <a:pPr>
              <a:lnSpc>
                <a:spcPct val="100000"/>
              </a:lnSpc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Instant POA and ITFs</a:t>
            </a: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defRPr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defRPr/>
            </a:pPr>
            <a:endParaRPr lang="en-US" altLang="en-US" sz="4200" dirty="0"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altLang="en-US" sz="2100" dirty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D6DE287A-F147-4743-8801-2BF03EED09A2}" type="slidenum">
              <a:rPr lang="en-US" altLang="en-US" sz="20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48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3426"/>
            <a:ext cx="8003995" cy="65938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Claims: Check POA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609601" y="1478249"/>
            <a:ext cx="1104368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Check POA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button will populate the veteran’s current POA as well as list any Previous POAs.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2B05BF-D1B7-C3E1-B4B7-78B06F34D0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47" b="3547"/>
          <a:stretch/>
        </p:blipFill>
        <p:spPr>
          <a:xfrm>
            <a:off x="2225406" y="3424877"/>
            <a:ext cx="7744859" cy="293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31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04368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Claims:                                   Submitting Forms Directly into VBMS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325120" y="1478249"/>
            <a:ext cx="1119632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Another function of VA Benefits Claims is the ability to submit 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POAs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and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ITFs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directly into VBMS.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 utilize this function, the following must be true.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Logged into VA.gov through VA Benefits Claims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veteran’s folder is assigned to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Field Office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Yourself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1761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04368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Claims:                                   Submitting Forms Directly into VBMS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609600" y="1478249"/>
            <a:ext cx="11236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 submit a POA or ITF directly into VBMS a claim must first be created.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From the veteran folder Create a new claim, Select Compensation  and hit Save.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If Submitting a POA a completed and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Marked as Signed 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21-22 must be in the newly created Claim Folder;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ITFs DO NOT NEED 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form filled out.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1579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043684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Benefits Claims:                                   Submitting Forms Directly into VBMS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609600" y="1478249"/>
            <a:ext cx="5623034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With the new claim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follow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TVB Breadcrumb Trail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back to Claim Page.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From the Claim Home Page you will see new buttons available und VA Benefits Claims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25688FEF-FC14-7232-4C8B-C981F4492C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841" y="1554479"/>
            <a:ext cx="5128129" cy="5244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51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70428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Forms Directly into VBMS POA(21-22)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244350" y="1600169"/>
            <a:ext cx="58135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POA(21-22)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 takes the user to a page where they can attach a TVB Created,      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Marked As Signed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21-22 directly to VBMS.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*Please note for those who have multiple accreditations to select the correct POA *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97E44B9F-67C2-254F-205A-9C7BF22FFC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360" y="1537098"/>
            <a:ext cx="5099810" cy="477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8825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3349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Forms Directly into VBMS POA(21-22)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244350" y="1600169"/>
            <a:ext cx="58135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page contains required fields such as POA,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Signed Form Document 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and Authorizations and limits.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Signed Form Document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has a dropdown box that will populate with the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claim form that was generated and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Marked As Signed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TVB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44B9F-67C2-254F-205A-9C7BF22FFC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63221" y="1600169"/>
            <a:ext cx="5961841" cy="475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3664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12469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Forms Directly into VBMS POA(21-22)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244350" y="1600169"/>
            <a:ext cx="553923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With all required fields addressed, click submit to Submit the form to VBMS.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*Please note that the Authorization and limits on the signed 21-22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MUST MATCH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boxes displayed on the page. *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44B9F-67C2-254F-205A-9C7BF22FFC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85180" y="1661925"/>
            <a:ext cx="6211060" cy="495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240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28386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Forms Directly into VBMS ITF (21-0966)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244350" y="1615502"/>
            <a:ext cx="58135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ITF(21-0966)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button takes the user to a page where they can submit an ITF to VA Without the need of a VA form. </a:t>
            </a:r>
          </a:p>
          <a:p>
            <a:pPr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44B9F-67C2-254F-205A-9C7BF22FFC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3360" y="1615502"/>
            <a:ext cx="5099810" cy="195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087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329"/>
            <a:ext cx="8986345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Forms Directly into VBMS ITF (21-0966)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244350" y="1615502"/>
            <a:ext cx="581355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Press Validate to confirm POA with VA, TVB will provide a 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message that says valid if good or an error message that will need to be corrected.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confirmation press submit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TVB will populate the previously empty boxes with: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Claim Type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Intent to File Date of Submission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Submission ID (confirmation number)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44B9F-67C2-254F-205A-9C7BF22FFC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3360" y="1615502"/>
            <a:ext cx="5099810" cy="195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481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038897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Submitting Forms Directly into VBMS 21-526EZ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FA6A0B-0A81-E520-F517-45F9323B90EC}"/>
              </a:ext>
            </a:extLst>
          </p:cNvPr>
          <p:cNvSpPr txBox="1"/>
          <p:nvPr/>
        </p:nvSpPr>
        <p:spPr>
          <a:xfrm>
            <a:off x="244349" y="1615502"/>
            <a:ext cx="1135907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TVB does have the ability to submit the 21-526EZ form directly to VA however this feature has more require more steps that other methods and has a higher rate of claim failure than the others.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these issues NVS 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 using this feature.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B35BDD-269C-5160-F311-EFB54F9B8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039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8335"/>
            <a:ext cx="6980194" cy="580261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TVB Home Screen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BDAB8B-5726-DFC2-6F9E-278C603C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089925-FBBE-7B30-A598-6D64A6AD4E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1661" y="1343818"/>
            <a:ext cx="8759300" cy="5393074"/>
          </a:xfrm>
          <a:prstGeom prst="rect">
            <a:avLst/>
          </a:prstGeom>
        </p:spPr>
      </p:pic>
      <p:pic>
        <p:nvPicPr>
          <p:cNvPr id="5" name="Picture 4" descr="A blue rectangular sign with white text&#10;&#10;AI-generated content may be incorrect.">
            <a:extLst>
              <a:ext uri="{FF2B5EF4-FFF2-40B4-BE49-F238E27FC236}">
                <a16:creationId xmlns:a16="http://schemas.microsoft.com/office/drawing/2014/main" id="{10D9AE41-C911-AE04-EFE0-E7A8338FD1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893" y="1329485"/>
            <a:ext cx="3135353" cy="91795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10C301E-8D92-2CE7-EBD1-8044683166F7}"/>
              </a:ext>
            </a:extLst>
          </p:cNvPr>
          <p:cNvSpPr/>
          <p:nvPr/>
        </p:nvSpPr>
        <p:spPr>
          <a:xfrm>
            <a:off x="11459817" y="1238596"/>
            <a:ext cx="537552" cy="667322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A2232-6908-A469-6499-0DE8176D7EF1}"/>
              </a:ext>
            </a:extLst>
          </p:cNvPr>
          <p:cNvSpPr txBox="1"/>
          <p:nvPr/>
        </p:nvSpPr>
        <p:spPr>
          <a:xfrm>
            <a:off x="9243391" y="2474843"/>
            <a:ext cx="27539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TVB 4.1 added 2 new quick links to the TVB Boxes; these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Tasks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Issues</a:t>
            </a:r>
          </a:p>
        </p:txBody>
      </p:sp>
    </p:spTree>
    <p:extLst>
      <p:ext uri="{BB962C8B-B14F-4D97-AF65-F5344CB8AC3E}">
        <p14:creationId xmlns:p14="http://schemas.microsoft.com/office/powerpoint/2010/main" val="12677656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597DA8-5481-4BD8-99AA-BC9FFE98BC6D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35087C-70E9-78E3-1039-3163DAF4C937}"/>
              </a:ext>
            </a:extLst>
          </p:cNvPr>
          <p:cNvSpPr txBox="1"/>
          <p:nvPr/>
        </p:nvSpPr>
        <p:spPr>
          <a:xfrm>
            <a:off x="1207008" y="1767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231116D-5792-97E6-2692-985F656BC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12" y="1538868"/>
            <a:ext cx="10896601" cy="46380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125DC9-7AFF-685C-9463-7484DBFDA4BB}"/>
              </a:ext>
            </a:extLst>
          </p:cNvPr>
          <p:cNvSpPr txBox="1"/>
          <p:nvPr/>
        </p:nvSpPr>
        <p:spPr>
          <a:xfrm>
            <a:off x="343742" y="3120924"/>
            <a:ext cx="11557974" cy="258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Questions?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4343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B2D79-E21D-9FBB-65D9-BF3F5A698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F387C5-4CCA-2AEE-C267-1F7047BDF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8335"/>
            <a:ext cx="6980194" cy="580261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19A62C-1D67-C2F2-BA6C-D9FCA5AAE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22B4E7-020F-2A85-D6A1-77FD9D44E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409"/>
          <a:stretch/>
        </p:blipFill>
        <p:spPr>
          <a:xfrm>
            <a:off x="725215" y="1613395"/>
            <a:ext cx="5517362" cy="49318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A3C2182-6308-7E0F-96F4-ACB487AB7B2F}"/>
              </a:ext>
            </a:extLst>
          </p:cNvPr>
          <p:cNvSpPr txBox="1"/>
          <p:nvPr/>
        </p:nvSpPr>
        <p:spPr>
          <a:xfrm>
            <a:off x="6980194" y="1702676"/>
            <a:ext cx="4610059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 is a new feature to TVB 4.1 which allows users to add calendar events or track due dates for assigned tasks.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access My Calendar go to: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TVB Column -&gt;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Access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88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F2DFDD-D1D7-4F21-8F00-B49531483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54138"/>
            <a:ext cx="12562450" cy="13255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3F8869-9EEE-4306-BEA7-A33DDA16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24619"/>
            <a:ext cx="5366930" cy="708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44995-A874-9007-B73E-2AF5D39A9D76}"/>
              </a:ext>
            </a:extLst>
          </p:cNvPr>
          <p:cNvSpPr txBox="1"/>
          <p:nvPr/>
        </p:nvSpPr>
        <p:spPr>
          <a:xfrm>
            <a:off x="729673" y="4506830"/>
            <a:ext cx="112205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Calendar default view is set up to view the entire month, but this can be changed by clicking either         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 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33457-B964-4B3F-6DEB-F1CE66C69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9" name="Picture 8" descr="A screenshot of a calendar&#10;&#10;AI-generated content may be incorrect.">
            <a:extLst>
              <a:ext uri="{FF2B5EF4-FFF2-40B4-BE49-F238E27FC236}">
                <a16:creationId xmlns:a16="http://schemas.microsoft.com/office/drawing/2014/main" id="{D0409880-B08C-66B4-ED92-3551B512FD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6" y="1428179"/>
            <a:ext cx="12017752" cy="296514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2C1051A-612B-C2C3-CE1C-0DEE750E7604}"/>
              </a:ext>
            </a:extLst>
          </p:cNvPr>
          <p:cNvSpPr/>
          <p:nvPr/>
        </p:nvSpPr>
        <p:spPr>
          <a:xfrm>
            <a:off x="10373710" y="2280746"/>
            <a:ext cx="1618594" cy="30480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7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32A80-C601-0663-9EF6-475D053DE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5120B7-FB35-9D12-DB1B-793948C98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54138"/>
            <a:ext cx="12562450" cy="13255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D4233E-56F9-EC45-1735-5946CC07B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2606"/>
            <a:ext cx="7935310" cy="708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 – Calendar Events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894E77-19C0-1317-29F6-BA212B8EFCE2}"/>
              </a:ext>
            </a:extLst>
          </p:cNvPr>
          <p:cNvSpPr txBox="1"/>
          <p:nvPr/>
        </p:nvSpPr>
        <p:spPr>
          <a:xfrm>
            <a:off x="4014952" y="1605983"/>
            <a:ext cx="7935310" cy="443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Calendar events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be created by clicking on the date of the event and entering in the required data: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Event Type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(Auto populates to only option of Appointment)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both requiring this specific entry method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mm/dd/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hh:mm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AM/PM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Click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Save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AAAB2C-C681-99C1-3DDC-E6DBD7E39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9BF4EBB-83EA-4ADC-D596-A590612D01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96" y="1240971"/>
            <a:ext cx="2923833" cy="565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050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9CEFF-EBC3-13DE-3E14-7278E571D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286B08-340B-5F52-BCD0-539098A2D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54138"/>
            <a:ext cx="12562450" cy="13255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061D7E7-73A5-1640-B449-4B1BEC087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2606"/>
            <a:ext cx="5366930" cy="708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8227B6-1D16-65C3-CA27-94CF0C73572A}"/>
              </a:ext>
            </a:extLst>
          </p:cNvPr>
          <p:cNvSpPr txBox="1"/>
          <p:nvPr/>
        </p:nvSpPr>
        <p:spPr>
          <a:xfrm>
            <a:off x="6096000" y="1605983"/>
            <a:ext cx="58542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Events that you create in the Calander will populate as a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Green Line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while tasks assigned to you will populate as a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Blue Line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D701A6-016E-DBD2-1453-406777C02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9" name="Picture 8" descr="A screenshot of a calendar&#10;&#10;AI-generated content may be incorrect.">
            <a:extLst>
              <a:ext uri="{FF2B5EF4-FFF2-40B4-BE49-F238E27FC236}">
                <a16:creationId xmlns:a16="http://schemas.microsoft.com/office/drawing/2014/main" id="{23A1B3B9-2235-DA98-24DC-4453F7A443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2" t="15828"/>
          <a:stretch/>
        </p:blipFill>
        <p:spPr>
          <a:xfrm>
            <a:off x="609623" y="1992086"/>
            <a:ext cx="5160170" cy="249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940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D6059-5967-8FD7-4D59-B4F558F32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4DCF2E-D258-5E91-CA1A-03501471C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54138"/>
            <a:ext cx="12562450" cy="13255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441727-1E7B-2B6C-46FE-8DB873C2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2606"/>
            <a:ext cx="7483366" cy="708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 – Week View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0AAED7-4C69-8981-C13B-0BC99CD5C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6" name="Picture 5" descr="A calendar with numbers and a date&#10;&#10;AI-generated content may be incorrect.">
            <a:extLst>
              <a:ext uri="{FF2B5EF4-FFF2-40B4-BE49-F238E27FC236}">
                <a16:creationId xmlns:a16="http://schemas.microsoft.com/office/drawing/2014/main" id="{93A288A8-1296-D191-3C28-5929294122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68" y="3171056"/>
            <a:ext cx="11900600" cy="30931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EA0032C-114A-B135-62E9-62BE54A5BDC3}"/>
              </a:ext>
            </a:extLst>
          </p:cNvPr>
          <p:cNvSpPr txBox="1"/>
          <p:nvPr/>
        </p:nvSpPr>
        <p:spPr>
          <a:xfrm>
            <a:off x="729673" y="1574452"/>
            <a:ext cx="11220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Weekly View, Users can create Events for the Date and select the time slot for the Event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790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638CB-2041-3939-DD24-64FB7D740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E4479A-1FB6-C65B-CE33-E1B913911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54138"/>
            <a:ext cx="12562450" cy="13255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CE03842-F783-AF3D-CA8C-EC2A1A18C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2606"/>
            <a:ext cx="5366930" cy="708366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Calendar- Day View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AADC8-02A0-317C-DF2B-49EAE9A01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24B257B-E2CA-7D11-60F8-4B7EA6D1A5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2179" y="2888489"/>
            <a:ext cx="8798151" cy="36975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A3746BB-E7D1-DA56-AA1D-1582D9ACC8B3}"/>
              </a:ext>
            </a:extLst>
          </p:cNvPr>
          <p:cNvSpPr txBox="1"/>
          <p:nvPr/>
        </p:nvSpPr>
        <p:spPr>
          <a:xfrm>
            <a:off x="599089" y="1566041"/>
            <a:ext cx="112460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Day View, Users can create Events for that Day and select the time slot for the Event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60929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6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20215</TotalTime>
  <Words>1236</Words>
  <Application>Microsoft Office PowerPoint</Application>
  <PresentationFormat>Widescreen</PresentationFormat>
  <Paragraphs>214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30</vt:i4>
      </vt:variant>
    </vt:vector>
  </HeadingPairs>
  <TitlesOfParts>
    <vt:vector size="45" baseType="lpstr">
      <vt:lpstr>Arial</vt:lpstr>
      <vt:lpstr>Calibri</vt:lpstr>
      <vt:lpstr>Calibri Light</vt:lpstr>
      <vt:lpstr>Symbol</vt:lpstr>
      <vt:lpstr>Times New Roman</vt:lpstr>
      <vt:lpstr>Custom Design</vt:lpstr>
      <vt:lpstr>Office Theme</vt:lpstr>
      <vt:lpstr>1_Custom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  <vt:lpstr>Lesson Objectives</vt:lpstr>
      <vt:lpstr>TVB Home Screen</vt:lpstr>
      <vt:lpstr>My Calendar</vt:lpstr>
      <vt:lpstr>My Calendar</vt:lpstr>
      <vt:lpstr>My Calendar – Calendar Events</vt:lpstr>
      <vt:lpstr>My Calendar</vt:lpstr>
      <vt:lpstr>My Calendar – Week View</vt:lpstr>
      <vt:lpstr>My Calendar- Day View</vt:lpstr>
      <vt:lpstr>Upload Documents</vt:lpstr>
      <vt:lpstr>Uploading  Documents</vt:lpstr>
      <vt:lpstr>International Phone Numbers and Addresses</vt:lpstr>
      <vt:lpstr>International Phone Numbers and Addresses</vt:lpstr>
      <vt:lpstr>VA Benefits Claims  </vt:lpstr>
      <vt:lpstr>VA Benefits Claims  </vt:lpstr>
      <vt:lpstr>VA Benefits Log  </vt:lpstr>
      <vt:lpstr>Account Set up</vt:lpstr>
      <vt:lpstr>VA Benefits Claims  </vt:lpstr>
      <vt:lpstr>VA Benefits Claims: Claim Status  </vt:lpstr>
      <vt:lpstr>VA Benefits Claims: Check POA</vt:lpstr>
      <vt:lpstr>VA Benefits Claims:                                   Submitting Forms Directly into VBMS</vt:lpstr>
      <vt:lpstr>VA Benefits Claims:                                   Submitting Forms Directly into VBMS</vt:lpstr>
      <vt:lpstr>VA Benefits Claims:                                   Submitting Forms Directly into VBMS</vt:lpstr>
      <vt:lpstr>Submitting Forms Directly into VBMS POA(21-22)</vt:lpstr>
      <vt:lpstr>Submitting Forms Directly into VBMS POA(21-22)</vt:lpstr>
      <vt:lpstr>Submitting Forms Directly into VBMS POA(21-22)</vt:lpstr>
      <vt:lpstr>Submitting Forms Directly into VBMS ITF (21-0966)</vt:lpstr>
      <vt:lpstr>Submitting Forms Directly into VBMS ITF (21-0966)</vt:lpstr>
      <vt:lpstr>Submitting Forms Directly into VBMS 21-526EZ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Keith Garrison</cp:lastModifiedBy>
  <cp:revision>419</cp:revision>
  <cp:lastPrinted>2019-04-23T12:55:55Z</cp:lastPrinted>
  <dcterms:created xsi:type="dcterms:W3CDTF">2018-09-13T15:53:27Z</dcterms:created>
  <dcterms:modified xsi:type="dcterms:W3CDTF">2025-04-10T16:57:47Z</dcterms:modified>
</cp:coreProperties>
</file>