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31" r:id="rId2"/>
    <p:sldMasterId id="2147483736" r:id="rId3"/>
  </p:sldMasterIdLst>
  <p:notesMasterIdLst>
    <p:notesMasterId r:id="rId113"/>
  </p:notesMasterIdLst>
  <p:handoutMasterIdLst>
    <p:handoutMasterId r:id="rId114"/>
  </p:handoutMasterIdLst>
  <p:sldIdLst>
    <p:sldId id="425" r:id="rId4"/>
    <p:sldId id="303" r:id="rId5"/>
    <p:sldId id="258" r:id="rId6"/>
    <p:sldId id="260" r:id="rId7"/>
    <p:sldId id="322" r:id="rId8"/>
    <p:sldId id="419" r:id="rId9"/>
    <p:sldId id="280" r:id="rId10"/>
    <p:sldId id="420" r:id="rId11"/>
    <p:sldId id="328" r:id="rId12"/>
    <p:sldId id="308" r:id="rId13"/>
    <p:sldId id="262" r:id="rId14"/>
    <p:sldId id="310" r:id="rId15"/>
    <p:sldId id="327" r:id="rId16"/>
    <p:sldId id="332" r:id="rId17"/>
    <p:sldId id="335" r:id="rId18"/>
    <p:sldId id="337" r:id="rId19"/>
    <p:sldId id="342" r:id="rId20"/>
    <p:sldId id="344" r:id="rId21"/>
    <p:sldId id="345" r:id="rId22"/>
    <p:sldId id="346" r:id="rId23"/>
    <p:sldId id="348" r:id="rId24"/>
    <p:sldId id="351" r:id="rId25"/>
    <p:sldId id="352" r:id="rId26"/>
    <p:sldId id="353" r:id="rId27"/>
    <p:sldId id="354" r:id="rId28"/>
    <p:sldId id="356" r:id="rId29"/>
    <p:sldId id="358" r:id="rId30"/>
    <p:sldId id="359" r:id="rId31"/>
    <p:sldId id="360" r:id="rId32"/>
    <p:sldId id="361" r:id="rId33"/>
    <p:sldId id="362" r:id="rId34"/>
    <p:sldId id="363" r:id="rId35"/>
    <p:sldId id="364" r:id="rId36"/>
    <p:sldId id="366" r:id="rId37"/>
    <p:sldId id="367" r:id="rId38"/>
    <p:sldId id="368" r:id="rId39"/>
    <p:sldId id="369" r:id="rId40"/>
    <p:sldId id="370" r:id="rId41"/>
    <p:sldId id="373" r:id="rId42"/>
    <p:sldId id="374" r:id="rId43"/>
    <p:sldId id="377" r:id="rId44"/>
    <p:sldId id="325" r:id="rId45"/>
    <p:sldId id="378" r:id="rId46"/>
    <p:sldId id="379" r:id="rId47"/>
    <p:sldId id="380" r:id="rId48"/>
    <p:sldId id="381" r:id="rId49"/>
    <p:sldId id="383" r:id="rId50"/>
    <p:sldId id="386" r:id="rId51"/>
    <p:sldId id="261" r:id="rId52"/>
    <p:sldId id="292" r:id="rId53"/>
    <p:sldId id="389" r:id="rId54"/>
    <p:sldId id="391" r:id="rId55"/>
    <p:sldId id="392" r:id="rId56"/>
    <p:sldId id="393" r:id="rId57"/>
    <p:sldId id="394" r:id="rId58"/>
    <p:sldId id="396" r:id="rId59"/>
    <p:sldId id="397" r:id="rId60"/>
    <p:sldId id="400" r:id="rId61"/>
    <p:sldId id="401" r:id="rId62"/>
    <p:sldId id="402" r:id="rId63"/>
    <p:sldId id="403" r:id="rId64"/>
    <p:sldId id="405" r:id="rId65"/>
    <p:sldId id="408" r:id="rId66"/>
    <p:sldId id="409" r:id="rId67"/>
    <p:sldId id="411" r:id="rId68"/>
    <p:sldId id="413" r:id="rId69"/>
    <p:sldId id="426" r:id="rId70"/>
    <p:sldId id="427" r:id="rId71"/>
    <p:sldId id="341" r:id="rId72"/>
    <p:sldId id="428" r:id="rId73"/>
    <p:sldId id="429" r:id="rId74"/>
    <p:sldId id="343" r:id="rId75"/>
    <p:sldId id="302" r:id="rId76"/>
    <p:sldId id="265" r:id="rId77"/>
    <p:sldId id="430" r:id="rId78"/>
    <p:sldId id="347" r:id="rId79"/>
    <p:sldId id="431" r:id="rId80"/>
    <p:sldId id="315" r:id="rId81"/>
    <p:sldId id="317" r:id="rId82"/>
    <p:sldId id="318" r:id="rId83"/>
    <p:sldId id="433" r:id="rId84"/>
    <p:sldId id="321" r:id="rId85"/>
    <p:sldId id="434" r:id="rId86"/>
    <p:sldId id="350" r:id="rId87"/>
    <p:sldId id="435" r:id="rId88"/>
    <p:sldId id="329" r:id="rId89"/>
    <p:sldId id="330" r:id="rId90"/>
    <p:sldId id="436" r:id="rId91"/>
    <p:sldId id="333" r:id="rId92"/>
    <p:sldId id="437" r:id="rId93"/>
    <p:sldId id="340" r:id="rId94"/>
    <p:sldId id="432" r:id="rId95"/>
    <p:sldId id="331" r:id="rId96"/>
    <p:sldId id="319" r:id="rId97"/>
    <p:sldId id="324" r:id="rId98"/>
    <p:sldId id="336" r:id="rId99"/>
    <p:sldId id="438" r:id="rId100"/>
    <p:sldId id="439" r:id="rId101"/>
    <p:sldId id="440" r:id="rId102"/>
    <p:sldId id="355" r:id="rId103"/>
    <p:sldId id="441" r:id="rId104"/>
    <p:sldId id="357" r:id="rId105"/>
    <p:sldId id="442" r:id="rId106"/>
    <p:sldId id="443" r:id="rId107"/>
    <p:sldId id="444" r:id="rId108"/>
    <p:sldId id="445" r:id="rId109"/>
    <p:sldId id="446" r:id="rId110"/>
    <p:sldId id="320" r:id="rId111"/>
    <p:sldId id="447" r:id="rId112"/>
  </p:sldIdLst>
  <p:sldSz cx="12192000" cy="6858000"/>
  <p:notesSz cx="7019925" cy="9305925"/>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opher Macinkowicz" initials="CM" lastIdx="2" clrIdx="0">
    <p:extLst>
      <p:ext uri="{19B8F6BF-5375-455C-9EA6-DF929625EA0E}">
        <p15:presenceInfo xmlns:p15="http://schemas.microsoft.com/office/powerpoint/2012/main" userId="S-1-5-21-1147415601-746390328-441284377-361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A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467" autoAdjust="0"/>
  </p:normalViewPr>
  <p:slideViewPr>
    <p:cSldViewPr>
      <p:cViewPr varScale="1">
        <p:scale>
          <a:sx n="91" d="100"/>
          <a:sy n="91" d="100"/>
        </p:scale>
        <p:origin x="1314" y="84"/>
      </p:cViewPr>
      <p:guideLst>
        <p:guide orient="horz" pos="2160"/>
        <p:guide pos="3840"/>
      </p:guideLst>
    </p:cSldViewPr>
  </p:slideViewPr>
  <p:notesTextViewPr>
    <p:cViewPr>
      <p:scale>
        <a:sx n="3" d="2"/>
        <a:sy n="3" d="2"/>
      </p:scale>
      <p:origin x="0" y="0"/>
    </p:cViewPr>
  </p:notesTextViewPr>
  <p:sorterViewPr>
    <p:cViewPr varScale="1">
      <p:scale>
        <a:sx n="1" d="1"/>
        <a:sy n="1" d="1"/>
      </p:scale>
      <p:origin x="0" y="0"/>
    </p:cViewPr>
  </p:sorterViewPr>
  <p:notesViewPr>
    <p:cSldViewPr>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117" Type="http://schemas.openxmlformats.org/officeDocument/2006/relationships/viewProps" Target="viewProps.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slide" Target="slides/slide81.xml"/><Relationship Id="rId89" Type="http://schemas.openxmlformats.org/officeDocument/2006/relationships/slide" Target="slides/slide86.xml"/><Relationship Id="rId112" Type="http://schemas.openxmlformats.org/officeDocument/2006/relationships/slide" Target="slides/slide109.xml"/><Relationship Id="rId16" Type="http://schemas.openxmlformats.org/officeDocument/2006/relationships/slide" Target="slides/slide13.xml"/><Relationship Id="rId107" Type="http://schemas.openxmlformats.org/officeDocument/2006/relationships/slide" Target="slides/slide104.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102" Type="http://schemas.openxmlformats.org/officeDocument/2006/relationships/slide" Target="slides/slide99.xml"/><Relationship Id="rId5" Type="http://schemas.openxmlformats.org/officeDocument/2006/relationships/slide" Target="slides/slide2.xml"/><Relationship Id="rId90" Type="http://schemas.openxmlformats.org/officeDocument/2006/relationships/slide" Target="slides/slide87.xml"/><Relationship Id="rId95" Type="http://schemas.openxmlformats.org/officeDocument/2006/relationships/slide" Target="slides/slide92.xml"/><Relationship Id="rId22" Type="http://schemas.openxmlformats.org/officeDocument/2006/relationships/slide" Target="slides/slide19.xml"/><Relationship Id="rId27" Type="http://schemas.openxmlformats.org/officeDocument/2006/relationships/slide" Target="slides/slide24.xml"/><Relationship Id="rId43" Type="http://schemas.openxmlformats.org/officeDocument/2006/relationships/slide" Target="slides/slide40.xml"/><Relationship Id="rId48" Type="http://schemas.openxmlformats.org/officeDocument/2006/relationships/slide" Target="slides/slide45.xml"/><Relationship Id="rId64" Type="http://schemas.openxmlformats.org/officeDocument/2006/relationships/slide" Target="slides/slide61.xml"/><Relationship Id="rId69" Type="http://schemas.openxmlformats.org/officeDocument/2006/relationships/slide" Target="slides/slide66.xml"/><Relationship Id="rId113" Type="http://schemas.openxmlformats.org/officeDocument/2006/relationships/notesMaster" Target="notesMasters/notesMaster1.xml"/><Relationship Id="rId118" Type="http://schemas.openxmlformats.org/officeDocument/2006/relationships/theme" Target="theme/theme1.xml"/><Relationship Id="rId80" Type="http://schemas.openxmlformats.org/officeDocument/2006/relationships/slide" Target="slides/slide77.xml"/><Relationship Id="rId85" Type="http://schemas.openxmlformats.org/officeDocument/2006/relationships/slide" Target="slides/slide82.xml"/><Relationship Id="rId12" Type="http://schemas.openxmlformats.org/officeDocument/2006/relationships/slide" Target="slides/slide9.xml"/><Relationship Id="rId17" Type="http://schemas.openxmlformats.org/officeDocument/2006/relationships/slide" Target="slides/slide14.xml"/><Relationship Id="rId33" Type="http://schemas.openxmlformats.org/officeDocument/2006/relationships/slide" Target="slides/slide30.xml"/><Relationship Id="rId38" Type="http://schemas.openxmlformats.org/officeDocument/2006/relationships/slide" Target="slides/slide35.xml"/><Relationship Id="rId59" Type="http://schemas.openxmlformats.org/officeDocument/2006/relationships/slide" Target="slides/slide56.xml"/><Relationship Id="rId103" Type="http://schemas.openxmlformats.org/officeDocument/2006/relationships/slide" Target="slides/slide100.xml"/><Relationship Id="rId108" Type="http://schemas.openxmlformats.org/officeDocument/2006/relationships/slide" Target="slides/slide105.xml"/><Relationship Id="rId54" Type="http://schemas.openxmlformats.org/officeDocument/2006/relationships/slide" Target="slides/slide51.xml"/><Relationship Id="rId70" Type="http://schemas.openxmlformats.org/officeDocument/2006/relationships/slide" Target="slides/slide67.xml"/><Relationship Id="rId75" Type="http://schemas.openxmlformats.org/officeDocument/2006/relationships/slide" Target="slides/slide72.xml"/><Relationship Id="rId91" Type="http://schemas.openxmlformats.org/officeDocument/2006/relationships/slide" Target="slides/slide88.xml"/><Relationship Id="rId96" Type="http://schemas.openxmlformats.org/officeDocument/2006/relationships/slide" Target="slides/slide93.xml"/><Relationship Id="rId1" Type="http://schemas.openxmlformats.org/officeDocument/2006/relationships/slideMaster" Target="slideMasters/slideMaster1.xml"/><Relationship Id="rId6" Type="http://schemas.openxmlformats.org/officeDocument/2006/relationships/slide" Target="slides/slide3.xml"/><Relationship Id="rId23" Type="http://schemas.openxmlformats.org/officeDocument/2006/relationships/slide" Target="slides/slide20.xml"/><Relationship Id="rId28" Type="http://schemas.openxmlformats.org/officeDocument/2006/relationships/slide" Target="slides/slide25.xml"/><Relationship Id="rId49" Type="http://schemas.openxmlformats.org/officeDocument/2006/relationships/slide" Target="slides/slide46.xml"/><Relationship Id="rId114" Type="http://schemas.openxmlformats.org/officeDocument/2006/relationships/handoutMaster" Target="handoutMasters/handoutMaster1.xml"/><Relationship Id="rId119" Type="http://schemas.openxmlformats.org/officeDocument/2006/relationships/tableStyles" Target="tableStyles.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slide" Target="slides/slide83.xml"/><Relationship Id="rId94" Type="http://schemas.openxmlformats.org/officeDocument/2006/relationships/slide" Target="slides/slide91.xml"/><Relationship Id="rId99" Type="http://schemas.openxmlformats.org/officeDocument/2006/relationships/slide" Target="slides/slide96.xml"/><Relationship Id="rId101" Type="http://schemas.openxmlformats.org/officeDocument/2006/relationships/slide" Target="slides/slide98.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109" Type="http://schemas.openxmlformats.org/officeDocument/2006/relationships/slide" Target="slides/slide10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97" Type="http://schemas.openxmlformats.org/officeDocument/2006/relationships/slide" Target="slides/slide94.xml"/><Relationship Id="rId104" Type="http://schemas.openxmlformats.org/officeDocument/2006/relationships/slide" Target="slides/slide101.xml"/><Relationship Id="rId7" Type="http://schemas.openxmlformats.org/officeDocument/2006/relationships/slide" Target="slides/slide4.xml"/><Relationship Id="rId71" Type="http://schemas.openxmlformats.org/officeDocument/2006/relationships/slide" Target="slides/slide68.xml"/><Relationship Id="rId92" Type="http://schemas.openxmlformats.org/officeDocument/2006/relationships/slide" Target="slides/slide89.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slide" Target="slides/slide84.xml"/><Relationship Id="rId110" Type="http://schemas.openxmlformats.org/officeDocument/2006/relationships/slide" Target="slides/slide107.xml"/><Relationship Id="rId115" Type="http://schemas.openxmlformats.org/officeDocument/2006/relationships/commentAuthors" Target="commentAuthors.xml"/><Relationship Id="rId61" Type="http://schemas.openxmlformats.org/officeDocument/2006/relationships/slide" Target="slides/slide58.xml"/><Relationship Id="rId82" Type="http://schemas.openxmlformats.org/officeDocument/2006/relationships/slide" Target="slides/slide79.xml"/><Relationship Id="rId19" Type="http://schemas.openxmlformats.org/officeDocument/2006/relationships/slide" Target="slides/slide16.xml"/><Relationship Id="rId14" Type="http://schemas.openxmlformats.org/officeDocument/2006/relationships/slide" Target="slides/slide11.xml"/><Relationship Id="rId30" Type="http://schemas.openxmlformats.org/officeDocument/2006/relationships/slide" Target="slides/slide27.xml"/><Relationship Id="rId35" Type="http://schemas.openxmlformats.org/officeDocument/2006/relationships/slide" Target="slides/slide32.xml"/><Relationship Id="rId56" Type="http://schemas.openxmlformats.org/officeDocument/2006/relationships/slide" Target="slides/slide53.xml"/><Relationship Id="rId77" Type="http://schemas.openxmlformats.org/officeDocument/2006/relationships/slide" Target="slides/slide74.xml"/><Relationship Id="rId100" Type="http://schemas.openxmlformats.org/officeDocument/2006/relationships/slide" Target="slides/slide97.xml"/><Relationship Id="rId105" Type="http://schemas.openxmlformats.org/officeDocument/2006/relationships/slide" Target="slides/slide102.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93" Type="http://schemas.openxmlformats.org/officeDocument/2006/relationships/slide" Target="slides/slide90.xml"/><Relationship Id="rId98" Type="http://schemas.openxmlformats.org/officeDocument/2006/relationships/slide" Target="slides/slide95.xml"/><Relationship Id="rId3" Type="http://schemas.openxmlformats.org/officeDocument/2006/relationships/slideMaster" Target="slideMasters/slideMaster3.xml"/><Relationship Id="rId25" Type="http://schemas.openxmlformats.org/officeDocument/2006/relationships/slide" Target="slides/slide22.xml"/><Relationship Id="rId46" Type="http://schemas.openxmlformats.org/officeDocument/2006/relationships/slide" Target="slides/slide43.xml"/><Relationship Id="rId67" Type="http://schemas.openxmlformats.org/officeDocument/2006/relationships/slide" Target="slides/slide64.xml"/><Relationship Id="rId116" Type="http://schemas.openxmlformats.org/officeDocument/2006/relationships/presProps" Target="presProps.xml"/><Relationship Id="rId20" Type="http://schemas.openxmlformats.org/officeDocument/2006/relationships/slide" Target="slides/slide17.xml"/><Relationship Id="rId41" Type="http://schemas.openxmlformats.org/officeDocument/2006/relationships/slide" Target="slides/slide38.xml"/><Relationship Id="rId62" Type="http://schemas.openxmlformats.org/officeDocument/2006/relationships/slide" Target="slides/slide59.xml"/><Relationship Id="rId83" Type="http://schemas.openxmlformats.org/officeDocument/2006/relationships/slide" Target="slides/slide80.xml"/><Relationship Id="rId88" Type="http://schemas.openxmlformats.org/officeDocument/2006/relationships/slide" Target="slides/slide85.xml"/><Relationship Id="rId111" Type="http://schemas.openxmlformats.org/officeDocument/2006/relationships/slide" Target="slides/slide108.xml"/><Relationship Id="rId15" Type="http://schemas.openxmlformats.org/officeDocument/2006/relationships/slide" Target="slides/slide12.xml"/><Relationship Id="rId36" Type="http://schemas.openxmlformats.org/officeDocument/2006/relationships/slide" Target="slides/slide33.xml"/><Relationship Id="rId57" Type="http://schemas.openxmlformats.org/officeDocument/2006/relationships/slide" Target="slides/slide54.xml"/><Relationship Id="rId106" Type="http://schemas.openxmlformats.org/officeDocument/2006/relationships/slide" Target="slides/slide10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44011A-E222-40BE-84AC-4BE6A8E67B98}" type="doc">
      <dgm:prSet loTypeId="urn:microsoft.com/office/officeart/2005/8/layout/pyramid1" loCatId="pyramid" qsTypeId="urn:microsoft.com/office/officeart/2005/8/quickstyle/simple3" qsCatId="simple" csTypeId="urn:microsoft.com/office/officeart/2005/8/colors/accent1_2" csCatId="accent1" phldr="1"/>
      <dgm:spPr/>
    </dgm:pt>
    <dgm:pt modelId="{89BB95F8-D27F-47F3-9A38-AAA36895F9B8}">
      <dgm:prSet phldrT="[Text]" custT="1"/>
      <dgm:spPr/>
      <dgm:t>
        <a:bodyPr/>
        <a:lstStyle/>
        <a:p>
          <a:endParaRPr lang="en-US" sz="2000" dirty="0"/>
        </a:p>
        <a:p>
          <a:r>
            <a:rPr lang="en-US" sz="1800" dirty="0"/>
            <a:t>Supreme Court</a:t>
          </a:r>
        </a:p>
      </dgm:t>
    </dgm:pt>
    <dgm:pt modelId="{C294A649-1D40-4E2F-B664-99C0E6C67E33}" type="parTrans" cxnId="{AFC458FA-BF49-43DC-A15F-8E8334FF2BC6}">
      <dgm:prSet/>
      <dgm:spPr/>
      <dgm:t>
        <a:bodyPr/>
        <a:lstStyle/>
        <a:p>
          <a:endParaRPr lang="en-US"/>
        </a:p>
      </dgm:t>
    </dgm:pt>
    <dgm:pt modelId="{75F8A398-6337-4938-A600-DE7BA19AE4DE}" type="sibTrans" cxnId="{AFC458FA-BF49-43DC-A15F-8E8334FF2BC6}">
      <dgm:prSet/>
      <dgm:spPr/>
      <dgm:t>
        <a:bodyPr/>
        <a:lstStyle/>
        <a:p>
          <a:endParaRPr lang="en-US"/>
        </a:p>
      </dgm:t>
    </dgm:pt>
    <dgm:pt modelId="{74385113-B5BC-44A6-8B3E-520CAFBB05F4}">
      <dgm:prSet phldrT="[Text]" custT="1"/>
      <dgm:spPr/>
      <dgm:t>
        <a:bodyPr/>
        <a:lstStyle/>
        <a:p>
          <a:r>
            <a:rPr lang="en-US" sz="2400" dirty="0"/>
            <a:t>Federal Circuit</a:t>
          </a:r>
        </a:p>
      </dgm:t>
    </dgm:pt>
    <dgm:pt modelId="{D70B68EB-031A-439A-BBBD-EA72C195F904}" type="parTrans" cxnId="{9129DE1B-40CF-4623-9B53-A9F38B601EE7}">
      <dgm:prSet/>
      <dgm:spPr/>
      <dgm:t>
        <a:bodyPr/>
        <a:lstStyle/>
        <a:p>
          <a:endParaRPr lang="en-US"/>
        </a:p>
      </dgm:t>
    </dgm:pt>
    <dgm:pt modelId="{74642F7D-0E6E-40DA-85D7-1434F03F3D19}" type="sibTrans" cxnId="{9129DE1B-40CF-4623-9B53-A9F38B601EE7}">
      <dgm:prSet/>
      <dgm:spPr/>
      <dgm:t>
        <a:bodyPr/>
        <a:lstStyle/>
        <a:p>
          <a:endParaRPr lang="en-US"/>
        </a:p>
      </dgm:t>
    </dgm:pt>
    <dgm:pt modelId="{72E21047-4EE4-41E5-B677-3C2A69818052}">
      <dgm:prSet phldrT="[Text]" custT="1"/>
      <dgm:spPr/>
      <dgm:t>
        <a:bodyPr/>
        <a:lstStyle/>
        <a:p>
          <a:r>
            <a:rPr lang="en-US" sz="5000" dirty="0"/>
            <a:t>   </a:t>
          </a:r>
          <a:r>
            <a:rPr lang="en-US" sz="4800" dirty="0"/>
            <a:t>Regional Office</a:t>
          </a:r>
        </a:p>
      </dgm:t>
    </dgm:pt>
    <dgm:pt modelId="{5E71D3C7-7642-41D2-8BC1-9738EEC20123}" type="parTrans" cxnId="{39334CE4-803D-4914-8BCE-6DCB5F9CB29F}">
      <dgm:prSet/>
      <dgm:spPr/>
      <dgm:t>
        <a:bodyPr/>
        <a:lstStyle/>
        <a:p>
          <a:endParaRPr lang="en-US"/>
        </a:p>
      </dgm:t>
    </dgm:pt>
    <dgm:pt modelId="{A5B56D02-98C6-4500-92AF-3DFA94CE1C2E}" type="sibTrans" cxnId="{39334CE4-803D-4914-8BCE-6DCB5F9CB29F}">
      <dgm:prSet/>
      <dgm:spPr/>
      <dgm:t>
        <a:bodyPr/>
        <a:lstStyle/>
        <a:p>
          <a:endParaRPr lang="en-US"/>
        </a:p>
      </dgm:t>
    </dgm:pt>
    <dgm:pt modelId="{B5B4F518-BBCC-4295-ADC1-8C23272C76B4}">
      <dgm:prSet custT="1"/>
      <dgm:spPr/>
      <dgm:t>
        <a:bodyPr/>
        <a:lstStyle/>
        <a:p>
          <a:r>
            <a:rPr lang="en-US" sz="4000" dirty="0"/>
            <a:t>BVA</a:t>
          </a:r>
        </a:p>
      </dgm:t>
    </dgm:pt>
    <dgm:pt modelId="{AA5C7181-288E-43E9-B7E7-27011BF9387A}" type="parTrans" cxnId="{86537C4C-EF85-48DB-8748-DDDCA5F08352}">
      <dgm:prSet/>
      <dgm:spPr/>
      <dgm:t>
        <a:bodyPr/>
        <a:lstStyle/>
        <a:p>
          <a:endParaRPr lang="en-US"/>
        </a:p>
      </dgm:t>
    </dgm:pt>
    <dgm:pt modelId="{A92591CD-3963-44FC-A943-6753F97C0896}" type="sibTrans" cxnId="{86537C4C-EF85-48DB-8748-DDDCA5F08352}">
      <dgm:prSet/>
      <dgm:spPr/>
      <dgm:t>
        <a:bodyPr/>
        <a:lstStyle/>
        <a:p>
          <a:endParaRPr lang="en-US"/>
        </a:p>
      </dgm:t>
    </dgm:pt>
    <dgm:pt modelId="{5CDE48E1-AF52-460E-B09E-15975BBAA486}">
      <dgm:prSet custT="1"/>
      <dgm:spPr/>
      <dgm:t>
        <a:bodyPr/>
        <a:lstStyle/>
        <a:p>
          <a:r>
            <a:rPr lang="en-US" sz="4400" dirty="0"/>
            <a:t> </a:t>
          </a:r>
          <a:r>
            <a:rPr lang="en-US" sz="3600" dirty="0"/>
            <a:t>DROCs (HLR/Remand) </a:t>
          </a:r>
        </a:p>
      </dgm:t>
    </dgm:pt>
    <dgm:pt modelId="{146262AD-2F42-4FF0-A526-7AA1B896D420}" type="parTrans" cxnId="{C64F3F36-FC6A-44D0-89D1-7506FBFDCCFA}">
      <dgm:prSet/>
      <dgm:spPr/>
      <dgm:t>
        <a:bodyPr/>
        <a:lstStyle/>
        <a:p>
          <a:endParaRPr lang="en-US"/>
        </a:p>
      </dgm:t>
    </dgm:pt>
    <dgm:pt modelId="{D3AF6C2A-3A4E-42ED-9B79-BA65A7878037}" type="sibTrans" cxnId="{C64F3F36-FC6A-44D0-89D1-7506FBFDCCFA}">
      <dgm:prSet/>
      <dgm:spPr/>
      <dgm:t>
        <a:bodyPr/>
        <a:lstStyle/>
        <a:p>
          <a:endParaRPr lang="en-US"/>
        </a:p>
      </dgm:t>
    </dgm:pt>
    <dgm:pt modelId="{E4B47B77-2E38-47DD-93F1-06926F0F71F2}">
      <dgm:prSet custT="1"/>
      <dgm:spPr/>
      <dgm:t>
        <a:bodyPr/>
        <a:lstStyle/>
        <a:p>
          <a:r>
            <a:rPr lang="en-US" sz="3200" dirty="0"/>
            <a:t>CAVC</a:t>
          </a:r>
        </a:p>
      </dgm:t>
    </dgm:pt>
    <dgm:pt modelId="{45CA71A5-9F74-4E70-B8D6-84F596D95F53}" type="parTrans" cxnId="{C666A0D0-F62C-40EF-842B-F03E7BB107C9}">
      <dgm:prSet/>
      <dgm:spPr/>
      <dgm:t>
        <a:bodyPr/>
        <a:lstStyle/>
        <a:p>
          <a:endParaRPr lang="en-US"/>
        </a:p>
      </dgm:t>
    </dgm:pt>
    <dgm:pt modelId="{54ED64A1-84EB-46C4-91BD-AA946D4F8CC3}" type="sibTrans" cxnId="{C666A0D0-F62C-40EF-842B-F03E7BB107C9}">
      <dgm:prSet/>
      <dgm:spPr/>
      <dgm:t>
        <a:bodyPr/>
        <a:lstStyle/>
        <a:p>
          <a:endParaRPr lang="en-US"/>
        </a:p>
      </dgm:t>
    </dgm:pt>
    <dgm:pt modelId="{CE476CC5-C485-41CE-8DE9-76A5628CF78B}" type="pres">
      <dgm:prSet presAssocID="{D644011A-E222-40BE-84AC-4BE6A8E67B98}" presName="Name0" presStyleCnt="0">
        <dgm:presLayoutVars>
          <dgm:dir/>
          <dgm:animLvl val="lvl"/>
          <dgm:resizeHandles val="exact"/>
        </dgm:presLayoutVars>
      </dgm:prSet>
      <dgm:spPr/>
    </dgm:pt>
    <dgm:pt modelId="{6E3CD3E5-9461-4916-8FF9-3D7484AB563C}" type="pres">
      <dgm:prSet presAssocID="{89BB95F8-D27F-47F3-9A38-AAA36895F9B8}" presName="Name8" presStyleCnt="0"/>
      <dgm:spPr/>
    </dgm:pt>
    <dgm:pt modelId="{128DDE2C-156F-404A-BE3F-9F3193615545}" type="pres">
      <dgm:prSet presAssocID="{89BB95F8-D27F-47F3-9A38-AAA36895F9B8}" presName="level" presStyleLbl="node1" presStyleIdx="0" presStyleCnt="6">
        <dgm:presLayoutVars>
          <dgm:chMax val="1"/>
          <dgm:bulletEnabled val="1"/>
        </dgm:presLayoutVars>
      </dgm:prSet>
      <dgm:spPr/>
    </dgm:pt>
    <dgm:pt modelId="{5EA94325-42D7-461C-ADF1-BA2DD8170AA4}" type="pres">
      <dgm:prSet presAssocID="{89BB95F8-D27F-47F3-9A38-AAA36895F9B8}" presName="levelTx" presStyleLbl="revTx" presStyleIdx="0" presStyleCnt="0">
        <dgm:presLayoutVars>
          <dgm:chMax val="1"/>
          <dgm:bulletEnabled val="1"/>
        </dgm:presLayoutVars>
      </dgm:prSet>
      <dgm:spPr/>
    </dgm:pt>
    <dgm:pt modelId="{CD125DEC-3BEE-4B3D-B4D4-58833423D297}" type="pres">
      <dgm:prSet presAssocID="{74385113-B5BC-44A6-8B3E-520CAFBB05F4}" presName="Name8" presStyleCnt="0"/>
      <dgm:spPr/>
    </dgm:pt>
    <dgm:pt modelId="{A3AC5590-FA36-4971-AAA0-39D7E24042E7}" type="pres">
      <dgm:prSet presAssocID="{74385113-B5BC-44A6-8B3E-520CAFBB05F4}" presName="level" presStyleLbl="node1" presStyleIdx="1" presStyleCnt="6" custLinFactNeighborX="725" custLinFactNeighborY="988">
        <dgm:presLayoutVars>
          <dgm:chMax val="1"/>
          <dgm:bulletEnabled val="1"/>
        </dgm:presLayoutVars>
      </dgm:prSet>
      <dgm:spPr/>
    </dgm:pt>
    <dgm:pt modelId="{DDB68067-32AB-4E98-9D1A-9DB74484D99C}" type="pres">
      <dgm:prSet presAssocID="{74385113-B5BC-44A6-8B3E-520CAFBB05F4}" presName="levelTx" presStyleLbl="revTx" presStyleIdx="0" presStyleCnt="0">
        <dgm:presLayoutVars>
          <dgm:chMax val="1"/>
          <dgm:bulletEnabled val="1"/>
        </dgm:presLayoutVars>
      </dgm:prSet>
      <dgm:spPr/>
    </dgm:pt>
    <dgm:pt modelId="{F46D9FC8-2D10-4501-8E54-CA894C332635}" type="pres">
      <dgm:prSet presAssocID="{E4B47B77-2E38-47DD-93F1-06926F0F71F2}" presName="Name8" presStyleCnt="0"/>
      <dgm:spPr/>
    </dgm:pt>
    <dgm:pt modelId="{13FD6E7C-783C-4102-941F-94F3A6DC7F0A}" type="pres">
      <dgm:prSet presAssocID="{E4B47B77-2E38-47DD-93F1-06926F0F71F2}" presName="level" presStyleLbl="node1" presStyleIdx="2" presStyleCnt="6">
        <dgm:presLayoutVars>
          <dgm:chMax val="1"/>
          <dgm:bulletEnabled val="1"/>
        </dgm:presLayoutVars>
      </dgm:prSet>
      <dgm:spPr/>
    </dgm:pt>
    <dgm:pt modelId="{C1EEDBB4-2CB6-4743-86C1-74695E89F9AE}" type="pres">
      <dgm:prSet presAssocID="{E4B47B77-2E38-47DD-93F1-06926F0F71F2}" presName="levelTx" presStyleLbl="revTx" presStyleIdx="0" presStyleCnt="0">
        <dgm:presLayoutVars>
          <dgm:chMax val="1"/>
          <dgm:bulletEnabled val="1"/>
        </dgm:presLayoutVars>
      </dgm:prSet>
      <dgm:spPr/>
    </dgm:pt>
    <dgm:pt modelId="{2B7328EC-FA6A-4FC9-9D38-D18F9CDD1D96}" type="pres">
      <dgm:prSet presAssocID="{B5B4F518-BBCC-4295-ADC1-8C23272C76B4}" presName="Name8" presStyleCnt="0"/>
      <dgm:spPr/>
    </dgm:pt>
    <dgm:pt modelId="{BC054511-21BA-432F-BB37-E3FB8482896E}" type="pres">
      <dgm:prSet presAssocID="{B5B4F518-BBCC-4295-ADC1-8C23272C76B4}" presName="level" presStyleLbl="node1" presStyleIdx="3" presStyleCnt="6">
        <dgm:presLayoutVars>
          <dgm:chMax val="1"/>
          <dgm:bulletEnabled val="1"/>
        </dgm:presLayoutVars>
      </dgm:prSet>
      <dgm:spPr/>
    </dgm:pt>
    <dgm:pt modelId="{0EBD9322-7AE8-4412-B07C-78ECE854A4BD}" type="pres">
      <dgm:prSet presAssocID="{B5B4F518-BBCC-4295-ADC1-8C23272C76B4}" presName="levelTx" presStyleLbl="revTx" presStyleIdx="0" presStyleCnt="0">
        <dgm:presLayoutVars>
          <dgm:chMax val="1"/>
          <dgm:bulletEnabled val="1"/>
        </dgm:presLayoutVars>
      </dgm:prSet>
      <dgm:spPr/>
    </dgm:pt>
    <dgm:pt modelId="{B388C9B0-6059-43A5-9659-5B86F159F42A}" type="pres">
      <dgm:prSet presAssocID="{5CDE48E1-AF52-460E-B09E-15975BBAA486}" presName="Name8" presStyleCnt="0"/>
      <dgm:spPr/>
    </dgm:pt>
    <dgm:pt modelId="{7DEB8390-CE1C-480C-83FD-9635E687ADA0}" type="pres">
      <dgm:prSet presAssocID="{5CDE48E1-AF52-460E-B09E-15975BBAA486}" presName="level" presStyleLbl="node1" presStyleIdx="4" presStyleCnt="6" custScaleY="109909">
        <dgm:presLayoutVars>
          <dgm:chMax val="1"/>
          <dgm:bulletEnabled val="1"/>
        </dgm:presLayoutVars>
      </dgm:prSet>
      <dgm:spPr/>
    </dgm:pt>
    <dgm:pt modelId="{D32CD022-1B3C-4D78-B5A1-D7AF99BF4D8A}" type="pres">
      <dgm:prSet presAssocID="{5CDE48E1-AF52-460E-B09E-15975BBAA486}" presName="levelTx" presStyleLbl="revTx" presStyleIdx="0" presStyleCnt="0">
        <dgm:presLayoutVars>
          <dgm:chMax val="1"/>
          <dgm:bulletEnabled val="1"/>
        </dgm:presLayoutVars>
      </dgm:prSet>
      <dgm:spPr/>
    </dgm:pt>
    <dgm:pt modelId="{0F676CFC-794C-4818-ABF5-F4CC14229770}" type="pres">
      <dgm:prSet presAssocID="{72E21047-4EE4-41E5-B677-3C2A69818052}" presName="Name8" presStyleCnt="0"/>
      <dgm:spPr/>
    </dgm:pt>
    <dgm:pt modelId="{13E25BDD-B582-4A44-A00C-99E09274602F}" type="pres">
      <dgm:prSet presAssocID="{72E21047-4EE4-41E5-B677-3C2A69818052}" presName="level" presStyleLbl="node1" presStyleIdx="5" presStyleCnt="6">
        <dgm:presLayoutVars>
          <dgm:chMax val="1"/>
          <dgm:bulletEnabled val="1"/>
        </dgm:presLayoutVars>
      </dgm:prSet>
      <dgm:spPr/>
    </dgm:pt>
    <dgm:pt modelId="{9F55A49A-41EA-486A-92F1-974457B9D8BC}" type="pres">
      <dgm:prSet presAssocID="{72E21047-4EE4-41E5-B677-3C2A69818052}" presName="levelTx" presStyleLbl="revTx" presStyleIdx="0" presStyleCnt="0">
        <dgm:presLayoutVars>
          <dgm:chMax val="1"/>
          <dgm:bulletEnabled val="1"/>
        </dgm:presLayoutVars>
      </dgm:prSet>
      <dgm:spPr/>
    </dgm:pt>
  </dgm:ptLst>
  <dgm:cxnLst>
    <dgm:cxn modelId="{4FCD6801-3B2C-4613-9123-A64041D27D7C}" type="presOf" srcId="{E4B47B77-2E38-47DD-93F1-06926F0F71F2}" destId="{13FD6E7C-783C-4102-941F-94F3A6DC7F0A}" srcOrd="0" destOrd="0" presId="urn:microsoft.com/office/officeart/2005/8/layout/pyramid1"/>
    <dgm:cxn modelId="{4B82D60F-1A3D-4373-ACAC-0C8EB0874DAA}" type="presOf" srcId="{5CDE48E1-AF52-460E-B09E-15975BBAA486}" destId="{7DEB8390-CE1C-480C-83FD-9635E687ADA0}" srcOrd="0" destOrd="0" presId="urn:microsoft.com/office/officeart/2005/8/layout/pyramid1"/>
    <dgm:cxn modelId="{9129DE1B-40CF-4623-9B53-A9F38B601EE7}" srcId="{D644011A-E222-40BE-84AC-4BE6A8E67B98}" destId="{74385113-B5BC-44A6-8B3E-520CAFBB05F4}" srcOrd="1" destOrd="0" parTransId="{D70B68EB-031A-439A-BBBD-EA72C195F904}" sibTransId="{74642F7D-0E6E-40DA-85D7-1434F03F3D19}"/>
    <dgm:cxn modelId="{771A321D-56F6-4E55-84E8-B4F57431E4D8}" type="presOf" srcId="{B5B4F518-BBCC-4295-ADC1-8C23272C76B4}" destId="{0EBD9322-7AE8-4412-B07C-78ECE854A4BD}" srcOrd="1" destOrd="0" presId="urn:microsoft.com/office/officeart/2005/8/layout/pyramid1"/>
    <dgm:cxn modelId="{DF55C72B-7FD3-4D9D-9757-51E8905D4620}" type="presOf" srcId="{D644011A-E222-40BE-84AC-4BE6A8E67B98}" destId="{CE476CC5-C485-41CE-8DE9-76A5628CF78B}" srcOrd="0" destOrd="0" presId="urn:microsoft.com/office/officeart/2005/8/layout/pyramid1"/>
    <dgm:cxn modelId="{C64F3F36-FC6A-44D0-89D1-7506FBFDCCFA}" srcId="{D644011A-E222-40BE-84AC-4BE6A8E67B98}" destId="{5CDE48E1-AF52-460E-B09E-15975BBAA486}" srcOrd="4" destOrd="0" parTransId="{146262AD-2F42-4FF0-A526-7AA1B896D420}" sibTransId="{D3AF6C2A-3A4E-42ED-9B79-BA65A7878037}"/>
    <dgm:cxn modelId="{E68ADD3A-288F-4EC1-B04B-0B681047D80E}" type="presOf" srcId="{72E21047-4EE4-41E5-B677-3C2A69818052}" destId="{13E25BDD-B582-4A44-A00C-99E09274602F}" srcOrd="0" destOrd="0" presId="urn:microsoft.com/office/officeart/2005/8/layout/pyramid1"/>
    <dgm:cxn modelId="{570BF35D-ECC7-46DB-80AB-A504B5034295}" type="presOf" srcId="{74385113-B5BC-44A6-8B3E-520CAFBB05F4}" destId="{A3AC5590-FA36-4971-AAA0-39D7E24042E7}" srcOrd="0" destOrd="0" presId="urn:microsoft.com/office/officeart/2005/8/layout/pyramid1"/>
    <dgm:cxn modelId="{86537C4C-EF85-48DB-8748-DDDCA5F08352}" srcId="{D644011A-E222-40BE-84AC-4BE6A8E67B98}" destId="{B5B4F518-BBCC-4295-ADC1-8C23272C76B4}" srcOrd="3" destOrd="0" parTransId="{AA5C7181-288E-43E9-B7E7-27011BF9387A}" sibTransId="{A92591CD-3963-44FC-A943-6753F97C0896}"/>
    <dgm:cxn modelId="{717B3B54-83AC-40E6-9553-EF04B0F414AF}" type="presOf" srcId="{74385113-B5BC-44A6-8B3E-520CAFBB05F4}" destId="{DDB68067-32AB-4E98-9D1A-9DB74484D99C}" srcOrd="1" destOrd="0" presId="urn:microsoft.com/office/officeart/2005/8/layout/pyramid1"/>
    <dgm:cxn modelId="{1FB14A57-9735-4FAF-8291-4D88EEFEACE9}" type="presOf" srcId="{89BB95F8-D27F-47F3-9A38-AAA36895F9B8}" destId="{128DDE2C-156F-404A-BE3F-9F3193615545}" srcOrd="0" destOrd="0" presId="urn:microsoft.com/office/officeart/2005/8/layout/pyramid1"/>
    <dgm:cxn modelId="{7A06CF82-6BD8-45FA-9E95-72E45F8EA9EE}" type="presOf" srcId="{89BB95F8-D27F-47F3-9A38-AAA36895F9B8}" destId="{5EA94325-42D7-461C-ADF1-BA2DD8170AA4}" srcOrd="1" destOrd="0" presId="urn:microsoft.com/office/officeart/2005/8/layout/pyramid1"/>
    <dgm:cxn modelId="{612E7690-1FB8-46FF-981D-E9CB47CDC678}" type="presOf" srcId="{5CDE48E1-AF52-460E-B09E-15975BBAA486}" destId="{D32CD022-1B3C-4D78-B5A1-D7AF99BF4D8A}" srcOrd="1" destOrd="0" presId="urn:microsoft.com/office/officeart/2005/8/layout/pyramid1"/>
    <dgm:cxn modelId="{968A3E9B-C299-42B6-AE35-2248284FF2ED}" type="presOf" srcId="{E4B47B77-2E38-47DD-93F1-06926F0F71F2}" destId="{C1EEDBB4-2CB6-4743-86C1-74695E89F9AE}" srcOrd="1" destOrd="0" presId="urn:microsoft.com/office/officeart/2005/8/layout/pyramid1"/>
    <dgm:cxn modelId="{EC5820A2-0C0D-456E-ABDC-5C4E1EAC52A4}" type="presOf" srcId="{72E21047-4EE4-41E5-B677-3C2A69818052}" destId="{9F55A49A-41EA-486A-92F1-974457B9D8BC}" srcOrd="1" destOrd="0" presId="urn:microsoft.com/office/officeart/2005/8/layout/pyramid1"/>
    <dgm:cxn modelId="{250534C3-62F9-49E8-987B-B6C0F5906599}" type="presOf" srcId="{B5B4F518-BBCC-4295-ADC1-8C23272C76B4}" destId="{BC054511-21BA-432F-BB37-E3FB8482896E}" srcOrd="0" destOrd="0" presId="urn:microsoft.com/office/officeart/2005/8/layout/pyramid1"/>
    <dgm:cxn modelId="{C666A0D0-F62C-40EF-842B-F03E7BB107C9}" srcId="{D644011A-E222-40BE-84AC-4BE6A8E67B98}" destId="{E4B47B77-2E38-47DD-93F1-06926F0F71F2}" srcOrd="2" destOrd="0" parTransId="{45CA71A5-9F74-4E70-B8D6-84F596D95F53}" sibTransId="{54ED64A1-84EB-46C4-91BD-AA946D4F8CC3}"/>
    <dgm:cxn modelId="{39334CE4-803D-4914-8BCE-6DCB5F9CB29F}" srcId="{D644011A-E222-40BE-84AC-4BE6A8E67B98}" destId="{72E21047-4EE4-41E5-B677-3C2A69818052}" srcOrd="5" destOrd="0" parTransId="{5E71D3C7-7642-41D2-8BC1-9738EEC20123}" sibTransId="{A5B56D02-98C6-4500-92AF-3DFA94CE1C2E}"/>
    <dgm:cxn modelId="{AFC458FA-BF49-43DC-A15F-8E8334FF2BC6}" srcId="{D644011A-E222-40BE-84AC-4BE6A8E67B98}" destId="{89BB95F8-D27F-47F3-9A38-AAA36895F9B8}" srcOrd="0" destOrd="0" parTransId="{C294A649-1D40-4E2F-B664-99C0E6C67E33}" sibTransId="{75F8A398-6337-4938-A600-DE7BA19AE4DE}"/>
    <dgm:cxn modelId="{D053AD78-9A13-4FB9-AA19-54898DB2C16E}" type="presParOf" srcId="{CE476CC5-C485-41CE-8DE9-76A5628CF78B}" destId="{6E3CD3E5-9461-4916-8FF9-3D7484AB563C}" srcOrd="0" destOrd="0" presId="urn:microsoft.com/office/officeart/2005/8/layout/pyramid1"/>
    <dgm:cxn modelId="{67618A21-D58D-4942-948C-76DC44B852EA}" type="presParOf" srcId="{6E3CD3E5-9461-4916-8FF9-3D7484AB563C}" destId="{128DDE2C-156F-404A-BE3F-9F3193615545}" srcOrd="0" destOrd="0" presId="urn:microsoft.com/office/officeart/2005/8/layout/pyramid1"/>
    <dgm:cxn modelId="{C9D6DEA7-231D-4AF3-9FFE-7298873F3CF4}" type="presParOf" srcId="{6E3CD3E5-9461-4916-8FF9-3D7484AB563C}" destId="{5EA94325-42D7-461C-ADF1-BA2DD8170AA4}" srcOrd="1" destOrd="0" presId="urn:microsoft.com/office/officeart/2005/8/layout/pyramid1"/>
    <dgm:cxn modelId="{DA2CC5E7-4F50-4214-8C27-93D41858846C}" type="presParOf" srcId="{CE476CC5-C485-41CE-8DE9-76A5628CF78B}" destId="{CD125DEC-3BEE-4B3D-B4D4-58833423D297}" srcOrd="1" destOrd="0" presId="urn:microsoft.com/office/officeart/2005/8/layout/pyramid1"/>
    <dgm:cxn modelId="{BA4534D6-2194-4763-9B4D-3D9935B345C1}" type="presParOf" srcId="{CD125DEC-3BEE-4B3D-B4D4-58833423D297}" destId="{A3AC5590-FA36-4971-AAA0-39D7E24042E7}" srcOrd="0" destOrd="0" presId="urn:microsoft.com/office/officeart/2005/8/layout/pyramid1"/>
    <dgm:cxn modelId="{9E353B0E-6336-4E08-8159-984E4729F5CF}" type="presParOf" srcId="{CD125DEC-3BEE-4B3D-B4D4-58833423D297}" destId="{DDB68067-32AB-4E98-9D1A-9DB74484D99C}" srcOrd="1" destOrd="0" presId="urn:microsoft.com/office/officeart/2005/8/layout/pyramid1"/>
    <dgm:cxn modelId="{38F89992-784B-4A9E-A04A-2BD7912C3659}" type="presParOf" srcId="{CE476CC5-C485-41CE-8DE9-76A5628CF78B}" destId="{F46D9FC8-2D10-4501-8E54-CA894C332635}" srcOrd="2" destOrd="0" presId="urn:microsoft.com/office/officeart/2005/8/layout/pyramid1"/>
    <dgm:cxn modelId="{A121473A-AFAD-40D1-8DCB-F4DC649A147D}" type="presParOf" srcId="{F46D9FC8-2D10-4501-8E54-CA894C332635}" destId="{13FD6E7C-783C-4102-941F-94F3A6DC7F0A}" srcOrd="0" destOrd="0" presId="urn:microsoft.com/office/officeart/2005/8/layout/pyramid1"/>
    <dgm:cxn modelId="{C5A22BD0-1CCE-40FA-BAC8-676927AA52DA}" type="presParOf" srcId="{F46D9FC8-2D10-4501-8E54-CA894C332635}" destId="{C1EEDBB4-2CB6-4743-86C1-74695E89F9AE}" srcOrd="1" destOrd="0" presId="urn:microsoft.com/office/officeart/2005/8/layout/pyramid1"/>
    <dgm:cxn modelId="{66E29D64-1DC1-4022-9C19-43A26CB2DB0F}" type="presParOf" srcId="{CE476CC5-C485-41CE-8DE9-76A5628CF78B}" destId="{2B7328EC-FA6A-4FC9-9D38-D18F9CDD1D96}" srcOrd="3" destOrd="0" presId="urn:microsoft.com/office/officeart/2005/8/layout/pyramid1"/>
    <dgm:cxn modelId="{6DE4DF4B-A580-4A39-89FA-A3E746A8F60E}" type="presParOf" srcId="{2B7328EC-FA6A-4FC9-9D38-D18F9CDD1D96}" destId="{BC054511-21BA-432F-BB37-E3FB8482896E}" srcOrd="0" destOrd="0" presId="urn:microsoft.com/office/officeart/2005/8/layout/pyramid1"/>
    <dgm:cxn modelId="{33A4DCBF-F9E6-4E89-A782-F010B058803F}" type="presParOf" srcId="{2B7328EC-FA6A-4FC9-9D38-D18F9CDD1D96}" destId="{0EBD9322-7AE8-4412-B07C-78ECE854A4BD}" srcOrd="1" destOrd="0" presId="urn:microsoft.com/office/officeart/2005/8/layout/pyramid1"/>
    <dgm:cxn modelId="{03D60E8F-D22C-4374-A376-28FDBE6D9644}" type="presParOf" srcId="{CE476CC5-C485-41CE-8DE9-76A5628CF78B}" destId="{B388C9B0-6059-43A5-9659-5B86F159F42A}" srcOrd="4" destOrd="0" presId="urn:microsoft.com/office/officeart/2005/8/layout/pyramid1"/>
    <dgm:cxn modelId="{745892B7-BC52-45AD-AA21-FC4F3C669693}" type="presParOf" srcId="{B388C9B0-6059-43A5-9659-5B86F159F42A}" destId="{7DEB8390-CE1C-480C-83FD-9635E687ADA0}" srcOrd="0" destOrd="0" presId="urn:microsoft.com/office/officeart/2005/8/layout/pyramid1"/>
    <dgm:cxn modelId="{5F762764-3C0D-43BF-BFED-A1E8C0C53099}" type="presParOf" srcId="{B388C9B0-6059-43A5-9659-5B86F159F42A}" destId="{D32CD022-1B3C-4D78-B5A1-D7AF99BF4D8A}" srcOrd="1" destOrd="0" presId="urn:microsoft.com/office/officeart/2005/8/layout/pyramid1"/>
    <dgm:cxn modelId="{8EB557F9-E070-4913-B9B8-82E58F6C48D5}" type="presParOf" srcId="{CE476CC5-C485-41CE-8DE9-76A5628CF78B}" destId="{0F676CFC-794C-4818-ABF5-F4CC14229770}" srcOrd="5" destOrd="0" presId="urn:microsoft.com/office/officeart/2005/8/layout/pyramid1"/>
    <dgm:cxn modelId="{377F7F19-A27E-4622-B11E-6F18F092950B}" type="presParOf" srcId="{0F676CFC-794C-4818-ABF5-F4CC14229770}" destId="{13E25BDD-B582-4A44-A00C-99E09274602F}" srcOrd="0" destOrd="0" presId="urn:microsoft.com/office/officeart/2005/8/layout/pyramid1"/>
    <dgm:cxn modelId="{AF100861-0246-439C-80D0-F4EDD64FC0D3}" type="presParOf" srcId="{0F676CFC-794C-4818-ABF5-F4CC14229770}" destId="{9F55A49A-41EA-486A-92F1-974457B9D8BC}"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8DDE2C-156F-404A-BE3F-9F3193615545}">
      <dsp:nvSpPr>
        <dsp:cNvPr id="0" name=""/>
        <dsp:cNvSpPr/>
      </dsp:nvSpPr>
      <dsp:spPr>
        <a:xfrm>
          <a:off x="3296802" y="0"/>
          <a:ext cx="1293094"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en-US" sz="2000" kern="1200" dirty="0"/>
        </a:p>
        <a:p>
          <a:pPr marL="0" lvl="0" indent="0" algn="ctr" defTabSz="889000">
            <a:lnSpc>
              <a:spcPct val="90000"/>
            </a:lnSpc>
            <a:spcBef>
              <a:spcPct val="0"/>
            </a:spcBef>
            <a:spcAft>
              <a:spcPct val="35000"/>
            </a:spcAft>
            <a:buNone/>
          </a:pPr>
          <a:r>
            <a:rPr lang="en-US" sz="1800" kern="1200" dirty="0"/>
            <a:t>Supreme Court</a:t>
          </a:r>
        </a:p>
      </dsp:txBody>
      <dsp:txXfrm>
        <a:off x="3296802" y="0"/>
        <a:ext cx="1293094" cy="816513"/>
      </dsp:txXfrm>
    </dsp:sp>
    <dsp:sp modelId="{A3AC5590-FA36-4971-AAA0-39D7E24042E7}">
      <dsp:nvSpPr>
        <dsp:cNvPr id="0" name=""/>
        <dsp:cNvSpPr/>
      </dsp:nvSpPr>
      <dsp:spPr>
        <a:xfrm>
          <a:off x="2669005" y="824580"/>
          <a:ext cx="2586189"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Federal Circuit</a:t>
          </a:r>
        </a:p>
      </dsp:txBody>
      <dsp:txXfrm>
        <a:off x="3121588" y="824580"/>
        <a:ext cx="1681022" cy="816513"/>
      </dsp:txXfrm>
    </dsp:sp>
    <dsp:sp modelId="{13FD6E7C-783C-4102-941F-94F3A6DC7F0A}">
      <dsp:nvSpPr>
        <dsp:cNvPr id="0" name=""/>
        <dsp:cNvSpPr/>
      </dsp:nvSpPr>
      <dsp:spPr>
        <a:xfrm>
          <a:off x="2003708" y="1633026"/>
          <a:ext cx="3879283"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US" sz="3200" kern="1200" dirty="0"/>
            <a:t>CAVC</a:t>
          </a:r>
        </a:p>
      </dsp:txBody>
      <dsp:txXfrm>
        <a:off x="2682582" y="1633026"/>
        <a:ext cx="2521534" cy="816513"/>
      </dsp:txXfrm>
    </dsp:sp>
    <dsp:sp modelId="{BC054511-21BA-432F-BB37-E3FB8482896E}">
      <dsp:nvSpPr>
        <dsp:cNvPr id="0" name=""/>
        <dsp:cNvSpPr/>
      </dsp:nvSpPr>
      <dsp:spPr>
        <a:xfrm>
          <a:off x="1357160" y="2449539"/>
          <a:ext cx="5172378"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0800" tIns="50800" rIns="50800" bIns="50800" numCol="1" spcCol="1270" anchor="ctr" anchorCtr="0">
          <a:noAutofit/>
        </a:bodyPr>
        <a:lstStyle/>
        <a:p>
          <a:pPr marL="0" lvl="0" indent="0" algn="ctr" defTabSz="1778000">
            <a:lnSpc>
              <a:spcPct val="90000"/>
            </a:lnSpc>
            <a:spcBef>
              <a:spcPct val="0"/>
            </a:spcBef>
            <a:spcAft>
              <a:spcPct val="35000"/>
            </a:spcAft>
            <a:buNone/>
          </a:pPr>
          <a:r>
            <a:rPr lang="en-US" sz="4000" kern="1200" dirty="0"/>
            <a:t>BVA</a:t>
          </a:r>
        </a:p>
      </dsp:txBody>
      <dsp:txXfrm>
        <a:off x="2262327" y="2449539"/>
        <a:ext cx="3362045" cy="816513"/>
      </dsp:txXfrm>
    </dsp:sp>
    <dsp:sp modelId="{7DEB8390-CE1C-480C-83FD-9635E687ADA0}">
      <dsp:nvSpPr>
        <dsp:cNvPr id="0" name=""/>
        <dsp:cNvSpPr/>
      </dsp:nvSpPr>
      <dsp:spPr>
        <a:xfrm>
          <a:off x="646547" y="3266053"/>
          <a:ext cx="6593605" cy="897421"/>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ctr" defTabSz="1955800">
            <a:lnSpc>
              <a:spcPct val="90000"/>
            </a:lnSpc>
            <a:spcBef>
              <a:spcPct val="0"/>
            </a:spcBef>
            <a:spcAft>
              <a:spcPct val="35000"/>
            </a:spcAft>
            <a:buNone/>
          </a:pPr>
          <a:r>
            <a:rPr lang="en-US" sz="4400" kern="1200" dirty="0"/>
            <a:t> </a:t>
          </a:r>
          <a:r>
            <a:rPr lang="en-US" sz="3600" kern="1200" dirty="0"/>
            <a:t>DROCs (HLR/Remand) </a:t>
          </a:r>
        </a:p>
      </dsp:txBody>
      <dsp:txXfrm>
        <a:off x="1800428" y="3266053"/>
        <a:ext cx="4285843" cy="897421"/>
      </dsp:txXfrm>
    </dsp:sp>
    <dsp:sp modelId="{13E25BDD-B582-4A44-A00C-99E09274602F}">
      <dsp:nvSpPr>
        <dsp:cNvPr id="0" name=""/>
        <dsp:cNvSpPr/>
      </dsp:nvSpPr>
      <dsp:spPr>
        <a:xfrm>
          <a:off x="0" y="4163474"/>
          <a:ext cx="7886700"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0" tIns="63500" rIns="63500" bIns="63500" numCol="1" spcCol="1270" anchor="ctr" anchorCtr="0">
          <a:noAutofit/>
        </a:bodyPr>
        <a:lstStyle/>
        <a:p>
          <a:pPr marL="0" lvl="0" indent="0" algn="ctr" defTabSz="2222500">
            <a:lnSpc>
              <a:spcPct val="90000"/>
            </a:lnSpc>
            <a:spcBef>
              <a:spcPct val="0"/>
            </a:spcBef>
            <a:spcAft>
              <a:spcPct val="35000"/>
            </a:spcAft>
            <a:buNone/>
          </a:pPr>
          <a:r>
            <a:rPr lang="en-US" sz="5000" kern="1200" dirty="0"/>
            <a:t>   </a:t>
          </a:r>
          <a:r>
            <a:rPr lang="en-US" sz="4800" kern="1200" dirty="0"/>
            <a:t>Regional Office</a:t>
          </a:r>
        </a:p>
      </dsp:txBody>
      <dsp:txXfrm>
        <a:off x="1380172" y="4163474"/>
        <a:ext cx="5126355" cy="816513"/>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19562" cy="466913"/>
          </a:xfrm>
          <a:prstGeom prst="rect">
            <a:avLst/>
          </a:prstGeom>
        </p:spPr>
        <p:txBody>
          <a:bodyPr vert="horz" lIns="91392" tIns="45697" rIns="91392" bIns="45697" rtlCol="0"/>
          <a:lstStyle>
            <a:lvl1pPr algn="l" eaLnBrk="1" fontAlgn="auto" hangingPunct="1">
              <a:spcBef>
                <a:spcPts val="0"/>
              </a:spcBef>
              <a:spcAft>
                <a:spcPts val="0"/>
              </a:spcAft>
              <a:defRPr sz="1200">
                <a:latin typeface="+mn-lt"/>
              </a:defRPr>
            </a:lvl1pPr>
          </a:lstStyle>
          <a:p>
            <a:pPr>
              <a:defRPr/>
            </a:pPr>
            <a:r>
              <a:rPr lang="en-US" sz="1600" dirty="0">
                <a:latin typeface="Times New Roman" panose="02020603050405020304" pitchFamily="18" charset="0"/>
                <a:cs typeface="Times New Roman" panose="02020603050405020304" pitchFamily="18" charset="0"/>
              </a:rPr>
              <a:t>The Appeal Process &amp; Hearings</a:t>
            </a:r>
          </a:p>
        </p:txBody>
      </p:sp>
      <p:sp>
        <p:nvSpPr>
          <p:cNvPr id="3" name="Slide Number Placeholder 2"/>
          <p:cNvSpPr>
            <a:spLocks noGrp="1"/>
          </p:cNvSpPr>
          <p:nvPr>
            <p:ph type="sldNum" sz="quarter" idx="3"/>
          </p:nvPr>
        </p:nvSpPr>
        <p:spPr>
          <a:xfrm>
            <a:off x="3976334" y="8839015"/>
            <a:ext cx="3041967" cy="466912"/>
          </a:xfrm>
          <a:prstGeom prst="rect">
            <a:avLst/>
          </a:prstGeom>
        </p:spPr>
        <p:txBody>
          <a:bodyPr vert="horz" lIns="93287" tIns="46643" rIns="93287" bIns="46643" rtlCol="0" anchor="b"/>
          <a:lstStyle>
            <a:lvl1pPr algn="r">
              <a:defRPr sz="1200"/>
            </a:lvl1pPr>
          </a:lstStyle>
          <a:p>
            <a:fld id="{2D301C7E-A795-4B18-A904-592174B6883B}" type="slidenum">
              <a:rPr lang="en-US" sz="1600">
                <a:latin typeface="Times New Roman" panose="02020603050405020304" pitchFamily="18" charset="0"/>
                <a:cs typeface="Times New Roman" panose="02020603050405020304" pitchFamily="18" charset="0"/>
              </a:rPr>
              <a:t>‹#›</a:t>
            </a:fld>
            <a:endParaRPr lang="en-US" dirty="0">
              <a:latin typeface="Times New Roman" panose="02020603050405020304" pitchFamily="18" charset="0"/>
              <a:cs typeface="Times New Roman" panose="02020603050405020304" pitchFamily="18" charset="0"/>
            </a:endParaRPr>
          </a:p>
        </p:txBody>
      </p:sp>
      <p:sp>
        <p:nvSpPr>
          <p:cNvPr id="6" name="Header Placeholder 1"/>
          <p:cNvSpPr txBox="1">
            <a:spLocks/>
          </p:cNvSpPr>
          <p:nvPr/>
        </p:nvSpPr>
        <p:spPr>
          <a:xfrm>
            <a:off x="0" y="8839012"/>
            <a:ext cx="4271962" cy="466913"/>
          </a:xfrm>
          <a:prstGeom prst="rect">
            <a:avLst/>
          </a:prstGeom>
        </p:spPr>
        <p:txBody>
          <a:bodyPr vert="horz" lIns="91392" tIns="45697" rIns="91392" bIns="45697" rtlCol="0"/>
          <a:lstStyle>
            <a:defPPr>
              <a:defRPr lang="en-US"/>
            </a:defPPr>
            <a:lvl1pPr algn="l" rtl="0" eaLnBrk="1" fontAlgn="auto" hangingPunct="1">
              <a:spcBef>
                <a:spcPts val="0"/>
              </a:spcBef>
              <a:spcAft>
                <a:spcPts val="0"/>
              </a:spcAft>
              <a:defRPr sz="1200" kern="1200">
                <a:solidFill>
                  <a:schemeClr val="tx1"/>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US" sz="1600" dirty="0">
                <a:latin typeface="Times New Roman" panose="02020603050405020304" pitchFamily="18" charset="0"/>
                <a:cs typeface="Times New Roman" panose="02020603050405020304" pitchFamily="18" charset="0"/>
              </a:rPr>
              <a:t>The Appeal Process &amp; Hearings</a:t>
            </a:r>
          </a:p>
        </p:txBody>
      </p:sp>
    </p:spTree>
    <p:extLst>
      <p:ext uri="{BB962C8B-B14F-4D97-AF65-F5344CB8AC3E}">
        <p14:creationId xmlns:p14="http://schemas.microsoft.com/office/powerpoint/2010/main" val="2855713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1967" cy="465296"/>
          </a:xfrm>
          <a:prstGeom prst="rect">
            <a:avLst/>
          </a:prstGeom>
        </p:spPr>
        <p:txBody>
          <a:bodyPr vert="horz" lIns="93276" tIns="46638" rIns="93276" bIns="46638"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6334" y="1"/>
            <a:ext cx="3041967" cy="465296"/>
          </a:xfrm>
          <a:prstGeom prst="rect">
            <a:avLst/>
          </a:prstGeom>
        </p:spPr>
        <p:txBody>
          <a:bodyPr vert="horz" lIns="93276" tIns="46638" rIns="93276" bIns="46638" rtlCol="0"/>
          <a:lstStyle>
            <a:lvl1pPr algn="r" eaLnBrk="1" fontAlgn="auto" hangingPunct="1">
              <a:spcBef>
                <a:spcPts val="0"/>
              </a:spcBef>
              <a:spcAft>
                <a:spcPts val="0"/>
              </a:spcAft>
              <a:defRPr sz="1200">
                <a:latin typeface="+mn-lt"/>
              </a:defRPr>
            </a:lvl1pPr>
          </a:lstStyle>
          <a:p>
            <a:pPr>
              <a:defRPr/>
            </a:pPr>
            <a:fld id="{035F7A6F-910D-4060-81B9-45441D92CEF1}" type="datetimeFigureOut">
              <a:rPr lang="en-US"/>
              <a:pPr>
                <a:defRPr/>
              </a:pPr>
              <a:t>2/7/2025</a:t>
            </a:fld>
            <a:endParaRPr lang="en-US"/>
          </a:p>
        </p:txBody>
      </p:sp>
      <p:sp>
        <p:nvSpPr>
          <p:cNvPr id="4" name="Slide Image Placeholder 3"/>
          <p:cNvSpPr>
            <a:spLocks noGrp="1" noRot="1" noChangeAspect="1"/>
          </p:cNvSpPr>
          <p:nvPr>
            <p:ph type="sldImg" idx="2"/>
          </p:nvPr>
        </p:nvSpPr>
        <p:spPr>
          <a:xfrm>
            <a:off x="-133350" y="698500"/>
            <a:ext cx="7443788" cy="4187825"/>
          </a:xfrm>
          <a:prstGeom prst="rect">
            <a:avLst/>
          </a:prstGeom>
          <a:noFill/>
          <a:ln w="12700">
            <a:solidFill>
              <a:prstClr val="black"/>
            </a:solidFill>
          </a:ln>
        </p:spPr>
        <p:txBody>
          <a:bodyPr vert="horz" lIns="93276" tIns="46638" rIns="93276" bIns="46638" rtlCol="0" anchor="ctr"/>
          <a:lstStyle/>
          <a:p>
            <a:pPr lvl="0"/>
            <a:endParaRPr lang="en-US" noProof="0"/>
          </a:p>
        </p:txBody>
      </p:sp>
      <p:sp>
        <p:nvSpPr>
          <p:cNvPr id="5" name="Notes Placeholder 4"/>
          <p:cNvSpPr>
            <a:spLocks noGrp="1"/>
          </p:cNvSpPr>
          <p:nvPr>
            <p:ph type="body" sz="quarter" idx="3"/>
          </p:nvPr>
        </p:nvSpPr>
        <p:spPr>
          <a:xfrm>
            <a:off x="857991" y="5116644"/>
            <a:ext cx="5459942" cy="3491337"/>
          </a:xfrm>
          <a:prstGeom prst="rect">
            <a:avLst/>
          </a:prstGeom>
        </p:spPr>
        <p:txBody>
          <a:bodyPr vert="horz" lIns="93276" tIns="46638" rIns="93276" bIns="46638" rtlCol="0"/>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a:p>
            <a:pPr lvl="4"/>
            <a:endParaRPr lang="en-US" noProof="0" dirty="0"/>
          </a:p>
        </p:txBody>
      </p:sp>
      <p:sp>
        <p:nvSpPr>
          <p:cNvPr id="6" name="Footer Placeholder 5"/>
          <p:cNvSpPr>
            <a:spLocks noGrp="1"/>
          </p:cNvSpPr>
          <p:nvPr>
            <p:ph type="ftr" sz="quarter" idx="4"/>
          </p:nvPr>
        </p:nvSpPr>
        <p:spPr>
          <a:xfrm>
            <a:off x="1" y="8839014"/>
            <a:ext cx="3041967" cy="465296"/>
          </a:xfrm>
          <a:prstGeom prst="rect">
            <a:avLst/>
          </a:prstGeom>
        </p:spPr>
        <p:txBody>
          <a:bodyPr vert="horz" lIns="93276" tIns="46638" rIns="93276" bIns="46638"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6334" y="8839014"/>
            <a:ext cx="3041967" cy="465296"/>
          </a:xfrm>
          <a:prstGeom prst="rect">
            <a:avLst/>
          </a:prstGeom>
        </p:spPr>
        <p:txBody>
          <a:bodyPr vert="horz" lIns="93276" tIns="46638" rIns="93276" bIns="46638" rtlCol="0" anchor="b"/>
          <a:lstStyle>
            <a:lvl1pPr algn="r" eaLnBrk="1" fontAlgn="auto" hangingPunct="1">
              <a:spcBef>
                <a:spcPts val="0"/>
              </a:spcBef>
              <a:spcAft>
                <a:spcPts val="0"/>
              </a:spcAft>
              <a:defRPr sz="1200">
                <a:latin typeface="+mn-lt"/>
              </a:defRPr>
            </a:lvl1pPr>
          </a:lstStyle>
          <a:p>
            <a:pPr>
              <a:defRPr/>
            </a:pPr>
            <a:fld id="{3D763BAB-C246-452A-B75E-78EEA86B26CA}" type="slidenum">
              <a:rPr lang="en-US"/>
              <a:pPr>
                <a:defRPr/>
              </a:pPr>
              <a:t>‹#›</a:t>
            </a:fld>
            <a:endParaRPr lang="en-US"/>
          </a:p>
        </p:txBody>
      </p:sp>
    </p:spTree>
    <p:extLst>
      <p:ext uri="{BB962C8B-B14F-4D97-AF65-F5344CB8AC3E}">
        <p14:creationId xmlns:p14="http://schemas.microsoft.com/office/powerpoint/2010/main" val="15637393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2000" kern="1200">
        <a:solidFill>
          <a:schemeClr val="tx1"/>
        </a:solidFill>
        <a:latin typeface="+mn-lt"/>
        <a:ea typeface="+mn-ea"/>
        <a:cs typeface="+mn-cs"/>
      </a:defRPr>
    </a:lvl1pPr>
    <a:lvl2pPr marL="457200" algn="l" rtl="0" eaLnBrk="0" fontAlgn="base" hangingPunct="0">
      <a:spcBef>
        <a:spcPct val="30000"/>
      </a:spcBef>
      <a:spcAft>
        <a:spcPct val="0"/>
      </a:spcAft>
      <a:defRPr sz="2000" kern="1200">
        <a:solidFill>
          <a:schemeClr val="tx1"/>
        </a:solidFill>
        <a:latin typeface="+mn-lt"/>
        <a:ea typeface="+mn-ea"/>
        <a:cs typeface="+mn-cs"/>
      </a:defRPr>
    </a:lvl2pPr>
    <a:lvl3pPr marL="914400" algn="l" rtl="0" eaLnBrk="0" fontAlgn="base" hangingPunct="0">
      <a:spcBef>
        <a:spcPct val="30000"/>
      </a:spcBef>
      <a:spcAft>
        <a:spcPct val="0"/>
      </a:spcAft>
      <a:defRPr sz="2000" kern="1200">
        <a:solidFill>
          <a:schemeClr val="tx1"/>
        </a:solidFill>
        <a:latin typeface="+mn-lt"/>
        <a:ea typeface="+mn-ea"/>
        <a:cs typeface="+mn-cs"/>
      </a:defRPr>
    </a:lvl3pPr>
    <a:lvl4pPr marL="1371600" algn="l" rtl="0" eaLnBrk="0" fontAlgn="base" hangingPunct="0">
      <a:spcBef>
        <a:spcPct val="30000"/>
      </a:spcBef>
      <a:spcAft>
        <a:spcPct val="0"/>
      </a:spcAft>
      <a:defRPr sz="2000" kern="1200">
        <a:solidFill>
          <a:schemeClr val="tx1"/>
        </a:solidFill>
        <a:latin typeface="+mn-lt"/>
        <a:ea typeface="+mn-ea"/>
        <a:cs typeface="+mn-cs"/>
      </a:defRPr>
    </a:lvl4pPr>
    <a:lvl5pPr marL="1828800" algn="l" rtl="0" eaLnBrk="0" fontAlgn="base" hangingPunct="0">
      <a:spcBef>
        <a:spcPct val="30000"/>
      </a:spcBef>
      <a:spcAft>
        <a:spcPct val="0"/>
      </a:spcAft>
      <a:defRPr sz="20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290EA6B-B79C-436F-A758-9D696CF969C2}" type="slidenum">
              <a:rPr lang="en-US" altLang="en-US" smtClean="0"/>
              <a:pPr fontAlgn="base">
                <a:spcBef>
                  <a:spcPct val="0"/>
                </a:spcBef>
                <a:spcAft>
                  <a:spcPct val="0"/>
                </a:spcAft>
              </a:pPr>
              <a:t>1</a:t>
            </a:fld>
            <a:endParaRPr lang="en-US" altLang="en-US"/>
          </a:p>
        </p:txBody>
      </p:sp>
    </p:spTree>
    <p:extLst>
      <p:ext uri="{BB962C8B-B14F-4D97-AF65-F5344CB8AC3E}">
        <p14:creationId xmlns:p14="http://schemas.microsoft.com/office/powerpoint/2010/main" val="34387046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350" y="698500"/>
            <a:ext cx="7443788" cy="41878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D763BAB-C246-452A-B75E-78EEA86B26CA}" type="slidenum">
              <a:rPr lang="en-US" smtClean="0"/>
              <a:pPr>
                <a:defRPr/>
              </a:pPr>
              <a:t>10</a:t>
            </a:fld>
            <a:endParaRPr lang="en-US"/>
          </a:p>
        </p:txBody>
      </p:sp>
    </p:spTree>
    <p:extLst>
      <p:ext uri="{BB962C8B-B14F-4D97-AF65-F5344CB8AC3E}">
        <p14:creationId xmlns:p14="http://schemas.microsoft.com/office/powerpoint/2010/main" val="2867597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F7BE763-650D-40ED-AEFF-FE7914314345}" type="slidenum">
              <a:rPr lang="en-US" altLang="en-US" smtClean="0"/>
              <a:pPr fontAlgn="base">
                <a:spcBef>
                  <a:spcPct val="0"/>
                </a:spcBef>
                <a:spcAft>
                  <a:spcPct val="0"/>
                </a:spcAft>
              </a:pPr>
              <a:t>11</a:t>
            </a:fld>
            <a:endParaRPr lang="en-US" altLang="en-US"/>
          </a:p>
        </p:txBody>
      </p:sp>
    </p:spTree>
    <p:extLst>
      <p:ext uri="{BB962C8B-B14F-4D97-AF65-F5344CB8AC3E}">
        <p14:creationId xmlns:p14="http://schemas.microsoft.com/office/powerpoint/2010/main" val="34154778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dirty="0"/>
          </a:p>
        </p:txBody>
      </p:sp>
      <p:sp>
        <p:nvSpPr>
          <p:cNvPr id="4" name="Slide Number Placeholder 3"/>
          <p:cNvSpPr>
            <a:spLocks noGrp="1"/>
          </p:cNvSpPr>
          <p:nvPr>
            <p:ph type="sldNum" sz="quarter" idx="5"/>
          </p:nvPr>
        </p:nvSpPr>
        <p:spPr/>
        <p:txBody>
          <a:bodyPr/>
          <a:lstStyle/>
          <a:p>
            <a:pPr>
              <a:defRPr/>
            </a:pPr>
            <a:fld id="{0B770BF4-C1A5-4E79-AB3F-5885D933145D}" type="slidenum">
              <a:rPr lang="en-US" smtClean="0"/>
              <a:pPr>
                <a:defRPr/>
              </a:pPr>
              <a:t>12</a:t>
            </a:fld>
            <a:endParaRPr lang="en-US"/>
          </a:p>
        </p:txBody>
      </p:sp>
    </p:spTree>
    <p:extLst>
      <p:ext uri="{BB962C8B-B14F-4D97-AF65-F5344CB8AC3E}">
        <p14:creationId xmlns:p14="http://schemas.microsoft.com/office/powerpoint/2010/main" val="5290613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a:p>
        </p:txBody>
      </p:sp>
      <p:sp>
        <p:nvSpPr>
          <p:cNvPr id="4" name="Slide Number Placeholder 3"/>
          <p:cNvSpPr>
            <a:spLocks noGrp="1"/>
          </p:cNvSpPr>
          <p:nvPr>
            <p:ph type="sldNum" sz="quarter" idx="5"/>
          </p:nvPr>
        </p:nvSpPr>
        <p:spPr/>
        <p:txBody>
          <a:bodyPr/>
          <a:lstStyle/>
          <a:p>
            <a:pPr>
              <a:defRPr/>
            </a:pPr>
            <a:fld id="{0B770BF4-C1A5-4E79-AB3F-5885D933145D}" type="slidenum">
              <a:rPr lang="en-US" smtClean="0"/>
              <a:pPr>
                <a:defRPr/>
              </a:pPr>
              <a:t>13</a:t>
            </a:fld>
            <a:endParaRPr lang="en-US"/>
          </a:p>
        </p:txBody>
      </p:sp>
    </p:spTree>
    <p:extLst>
      <p:ext uri="{BB962C8B-B14F-4D97-AF65-F5344CB8AC3E}">
        <p14:creationId xmlns:p14="http://schemas.microsoft.com/office/powerpoint/2010/main" val="38416771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CBFD18-9844-409C-A390-B1B0B3ED2F7F}" type="slidenum">
              <a:rPr lang="en-US" smtClean="0"/>
              <a:t>14</a:t>
            </a:fld>
            <a:endParaRPr lang="en-US" dirty="0"/>
          </a:p>
        </p:txBody>
      </p:sp>
    </p:spTree>
    <p:extLst>
      <p:ext uri="{BB962C8B-B14F-4D97-AF65-F5344CB8AC3E}">
        <p14:creationId xmlns:p14="http://schemas.microsoft.com/office/powerpoint/2010/main" val="11879095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AMA meant</a:t>
            </a:r>
            <a:r>
              <a:rPr lang="en-US" baseline="0" dirty="0"/>
              <a:t> to simplify process and create more choice. Started work in 2015 – signed into law in 2017 with effective date of 2019</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15</a:t>
            </a:fld>
            <a:endParaRPr lang="en-US" dirty="0"/>
          </a:p>
        </p:txBody>
      </p:sp>
    </p:spTree>
    <p:extLst>
      <p:ext uri="{BB962C8B-B14F-4D97-AF65-F5344CB8AC3E}">
        <p14:creationId xmlns:p14="http://schemas.microsoft.com/office/powerpoint/2010/main" val="32040220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16</a:t>
            </a:fld>
            <a:endParaRPr lang="en-US" dirty="0"/>
          </a:p>
        </p:txBody>
      </p:sp>
    </p:spTree>
    <p:extLst>
      <p:ext uri="{BB962C8B-B14F-4D97-AF65-F5344CB8AC3E}">
        <p14:creationId xmlns:p14="http://schemas.microsoft.com/office/powerpoint/2010/main" val="5690271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18</a:t>
            </a:fld>
            <a:endParaRPr lang="en-US" dirty="0"/>
          </a:p>
        </p:txBody>
      </p:sp>
    </p:spTree>
    <p:extLst>
      <p:ext uri="{BB962C8B-B14F-4D97-AF65-F5344CB8AC3E}">
        <p14:creationId xmlns:p14="http://schemas.microsoft.com/office/powerpoint/2010/main" val="1837337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19</a:t>
            </a:fld>
            <a:endParaRPr lang="en-US" dirty="0"/>
          </a:p>
        </p:txBody>
      </p:sp>
    </p:spTree>
    <p:extLst>
      <p:ext uri="{BB962C8B-B14F-4D97-AF65-F5344CB8AC3E}">
        <p14:creationId xmlns:p14="http://schemas.microsoft.com/office/powerpoint/2010/main" val="11903595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 keep recycling</a:t>
            </a:r>
            <a:r>
              <a:rPr lang="en-US" baseline="0" dirty="0"/>
              <a:t> claim forever theoretically until no new and relevant evidence</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20</a:t>
            </a:fld>
            <a:endParaRPr lang="en-US" dirty="0"/>
          </a:p>
        </p:txBody>
      </p:sp>
    </p:spTree>
    <p:extLst>
      <p:ext uri="{BB962C8B-B14F-4D97-AF65-F5344CB8AC3E}">
        <p14:creationId xmlns:p14="http://schemas.microsoft.com/office/powerpoint/2010/main" val="583832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31244" eaLnBrk="1" hangingPunct="1">
              <a:spcBef>
                <a:spcPct val="0"/>
              </a:spcBef>
            </a:pPr>
            <a:endParaRPr lang="en-US" altLang="en-US" dirty="0"/>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37ECF6F-D795-4E69-A114-00F255DC7B22}" type="slidenum">
              <a:rPr lang="en-US" altLang="en-US" smtClean="0"/>
              <a:pPr fontAlgn="base">
                <a:spcBef>
                  <a:spcPct val="0"/>
                </a:spcBef>
                <a:spcAft>
                  <a:spcPct val="0"/>
                </a:spcAft>
              </a:pPr>
              <a:t>2</a:t>
            </a:fld>
            <a:endParaRPr lang="en-US" altLang="en-US"/>
          </a:p>
        </p:txBody>
      </p:sp>
    </p:spTree>
    <p:extLst>
      <p:ext uri="{BB962C8B-B14F-4D97-AF65-F5344CB8AC3E}">
        <p14:creationId xmlns:p14="http://schemas.microsoft.com/office/powerpoint/2010/main" val="5889482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Hierarchy</a:t>
            </a:r>
            <a:r>
              <a:rPr lang="en-US" baseline="0" dirty="0"/>
              <a:t> same as it was before AMA. However, </a:t>
            </a:r>
            <a:r>
              <a:rPr lang="en-US" dirty="0"/>
              <a:t>AMA</a:t>
            </a:r>
            <a:r>
              <a:rPr lang="en-US" baseline="0" dirty="0"/>
              <a:t> allows new and relevant evidence to bring issue back to RO supplemental claim lane from any of the levels up to the CAVC, and still protect the effective date if filed within one year.</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21</a:t>
            </a:fld>
            <a:endParaRPr lang="en-US" dirty="0"/>
          </a:p>
        </p:txBody>
      </p:sp>
    </p:spTree>
    <p:extLst>
      <p:ext uri="{BB962C8B-B14F-4D97-AF65-F5344CB8AC3E}">
        <p14:creationId xmlns:p14="http://schemas.microsoft.com/office/powerpoint/2010/main" val="33691968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23</a:t>
            </a:fld>
            <a:endParaRPr lang="en-US" dirty="0"/>
          </a:p>
        </p:txBody>
      </p:sp>
    </p:spTree>
    <p:extLst>
      <p:ext uri="{BB962C8B-B14F-4D97-AF65-F5344CB8AC3E}">
        <p14:creationId xmlns:p14="http://schemas.microsoft.com/office/powerpoint/2010/main" val="23048536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25</a:t>
            </a:fld>
            <a:endParaRPr lang="en-US" dirty="0"/>
          </a:p>
        </p:txBody>
      </p:sp>
    </p:spTree>
    <p:extLst>
      <p:ext uri="{BB962C8B-B14F-4D97-AF65-F5344CB8AC3E}">
        <p14:creationId xmlns:p14="http://schemas.microsoft.com/office/powerpoint/2010/main" val="28164178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26</a:t>
            </a:fld>
            <a:endParaRPr lang="en-US" dirty="0"/>
          </a:p>
        </p:txBody>
      </p:sp>
    </p:spTree>
    <p:extLst>
      <p:ext uri="{BB962C8B-B14F-4D97-AF65-F5344CB8AC3E}">
        <p14:creationId xmlns:p14="http://schemas.microsoft.com/office/powerpoint/2010/main" val="17491208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27</a:t>
            </a:fld>
            <a:endParaRPr lang="en-US" dirty="0"/>
          </a:p>
        </p:txBody>
      </p:sp>
    </p:spTree>
    <p:extLst>
      <p:ext uri="{BB962C8B-B14F-4D97-AF65-F5344CB8AC3E}">
        <p14:creationId xmlns:p14="http://schemas.microsoft.com/office/powerpoint/2010/main" val="21207653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29</a:t>
            </a:fld>
            <a:endParaRPr lang="en-US" dirty="0"/>
          </a:p>
        </p:txBody>
      </p:sp>
    </p:spTree>
    <p:extLst>
      <p:ext uri="{BB962C8B-B14F-4D97-AF65-F5344CB8AC3E}">
        <p14:creationId xmlns:p14="http://schemas.microsoft.com/office/powerpoint/2010/main" val="42179207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30</a:t>
            </a:fld>
            <a:endParaRPr lang="en-US" dirty="0"/>
          </a:p>
        </p:txBody>
      </p:sp>
    </p:spTree>
    <p:extLst>
      <p:ext uri="{BB962C8B-B14F-4D97-AF65-F5344CB8AC3E}">
        <p14:creationId xmlns:p14="http://schemas.microsoft.com/office/powerpoint/2010/main" val="19459927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Options</a:t>
            </a:r>
            <a:r>
              <a:rPr lang="en-US" baseline="0" dirty="0"/>
              <a:t> for higher level review return are same as for supplemental claim because it’s being brought back into that lane</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35</a:t>
            </a:fld>
            <a:endParaRPr lang="en-US" dirty="0"/>
          </a:p>
        </p:txBody>
      </p:sp>
    </p:spTree>
    <p:extLst>
      <p:ext uri="{BB962C8B-B14F-4D97-AF65-F5344CB8AC3E}">
        <p14:creationId xmlns:p14="http://schemas.microsoft.com/office/powerpoint/2010/main" val="324267235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37</a:t>
            </a:fld>
            <a:endParaRPr lang="en-US" dirty="0"/>
          </a:p>
        </p:txBody>
      </p:sp>
    </p:spTree>
    <p:extLst>
      <p:ext uri="{BB962C8B-B14F-4D97-AF65-F5344CB8AC3E}">
        <p14:creationId xmlns:p14="http://schemas.microsoft.com/office/powerpoint/2010/main" val="7937248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38</a:t>
            </a:fld>
            <a:endParaRPr lang="en-US" dirty="0"/>
          </a:p>
        </p:txBody>
      </p:sp>
    </p:spTree>
    <p:extLst>
      <p:ext uri="{BB962C8B-B14F-4D97-AF65-F5344CB8AC3E}">
        <p14:creationId xmlns:p14="http://schemas.microsoft.com/office/powerpoint/2010/main" val="873199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This list is NOT</a:t>
            </a:r>
            <a:r>
              <a:rPr lang="en-US" altLang="en-US" baseline="0" dirty="0"/>
              <a:t> all inclusive! </a:t>
            </a:r>
            <a:r>
              <a:rPr lang="en-US" altLang="en-US" dirty="0"/>
              <a:t>Other….education, home loans, special clothing allowance, etc.</a:t>
            </a:r>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0A9A2C3-B85F-4C13-BBFB-45807906E765}" type="slidenum">
              <a:rPr lang="en-US" altLang="en-US" smtClean="0"/>
              <a:pPr fontAlgn="base">
                <a:spcBef>
                  <a:spcPct val="0"/>
                </a:spcBef>
                <a:spcAft>
                  <a:spcPct val="0"/>
                </a:spcAft>
              </a:pPr>
              <a:t>3</a:t>
            </a:fld>
            <a:endParaRPr lang="en-US" altLang="en-US"/>
          </a:p>
        </p:txBody>
      </p:sp>
    </p:spTree>
    <p:extLst>
      <p:ext uri="{BB962C8B-B14F-4D97-AF65-F5344CB8AC3E}">
        <p14:creationId xmlns:p14="http://schemas.microsoft.com/office/powerpoint/2010/main" val="35415005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39</a:t>
            </a:fld>
            <a:endParaRPr lang="en-US" dirty="0"/>
          </a:p>
        </p:txBody>
      </p:sp>
    </p:spTree>
    <p:extLst>
      <p:ext uri="{BB962C8B-B14F-4D97-AF65-F5344CB8AC3E}">
        <p14:creationId xmlns:p14="http://schemas.microsoft.com/office/powerpoint/2010/main" val="153448426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41</a:t>
            </a:fld>
            <a:endParaRPr lang="en-US" dirty="0"/>
          </a:p>
        </p:txBody>
      </p:sp>
    </p:spTree>
    <p:extLst>
      <p:ext uri="{BB962C8B-B14F-4D97-AF65-F5344CB8AC3E}">
        <p14:creationId xmlns:p14="http://schemas.microsoft.com/office/powerpoint/2010/main" val="365469882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350" y="698500"/>
            <a:ext cx="7443788" cy="41878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D763BAB-C246-452A-B75E-78EEA86B26CA}" type="slidenum">
              <a:rPr lang="en-US" smtClean="0"/>
              <a:pPr>
                <a:defRPr/>
              </a:pPr>
              <a:t>42</a:t>
            </a:fld>
            <a:endParaRPr lang="en-US"/>
          </a:p>
        </p:txBody>
      </p:sp>
    </p:spTree>
    <p:extLst>
      <p:ext uri="{BB962C8B-B14F-4D97-AF65-F5344CB8AC3E}">
        <p14:creationId xmlns:p14="http://schemas.microsoft.com/office/powerpoint/2010/main" val="28939243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t>
            </a:r>
            <a:r>
              <a:rPr lang="en-US" baseline="0" dirty="0"/>
              <a:t>emands will not automatically return to the BVA if denied. A rating decision will be issued and any issues denied that claimant disagrees with, can select any of 3 options. Will </a:t>
            </a:r>
            <a:r>
              <a:rPr lang="en-US" i="1" baseline="0" dirty="0"/>
              <a:t>not </a:t>
            </a:r>
            <a:r>
              <a:rPr lang="en-US" i="0" baseline="0" dirty="0"/>
              <a:t>retain original docket number.</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43</a:t>
            </a:fld>
            <a:endParaRPr lang="en-US" dirty="0"/>
          </a:p>
        </p:txBody>
      </p:sp>
    </p:spTree>
    <p:extLst>
      <p:ext uri="{BB962C8B-B14F-4D97-AF65-F5344CB8AC3E}">
        <p14:creationId xmlns:p14="http://schemas.microsoft.com/office/powerpoint/2010/main" val="267533035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44</a:t>
            </a:fld>
            <a:endParaRPr lang="en-US" dirty="0"/>
          </a:p>
        </p:txBody>
      </p:sp>
    </p:spTree>
    <p:extLst>
      <p:ext uri="{BB962C8B-B14F-4D97-AF65-F5344CB8AC3E}">
        <p14:creationId xmlns:p14="http://schemas.microsoft.com/office/powerpoint/2010/main" val="116271919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like driving a car, best to change lanes for a purpose and not</a:t>
            </a:r>
            <a:r>
              <a:rPr lang="en-US" baseline="0" dirty="0"/>
              <a:t> zigzagging back and forth quickly</a:t>
            </a:r>
          </a:p>
        </p:txBody>
      </p:sp>
      <p:sp>
        <p:nvSpPr>
          <p:cNvPr id="4" name="Slide Number Placeholder 3"/>
          <p:cNvSpPr>
            <a:spLocks noGrp="1"/>
          </p:cNvSpPr>
          <p:nvPr>
            <p:ph type="sldNum" sz="quarter" idx="10"/>
          </p:nvPr>
        </p:nvSpPr>
        <p:spPr/>
        <p:txBody>
          <a:bodyPr/>
          <a:lstStyle/>
          <a:p>
            <a:fld id="{0ECBFD18-9844-409C-A390-B1B0B3ED2F7F}" type="slidenum">
              <a:rPr lang="en-US" smtClean="0"/>
              <a:t>45</a:t>
            </a:fld>
            <a:endParaRPr lang="en-US" dirty="0"/>
          </a:p>
        </p:txBody>
      </p:sp>
    </p:spTree>
    <p:extLst>
      <p:ext uri="{BB962C8B-B14F-4D97-AF65-F5344CB8AC3E}">
        <p14:creationId xmlns:p14="http://schemas.microsoft.com/office/powerpoint/2010/main" val="351574685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46</a:t>
            </a:fld>
            <a:endParaRPr lang="en-US" dirty="0"/>
          </a:p>
        </p:txBody>
      </p:sp>
    </p:spTree>
    <p:extLst>
      <p:ext uri="{BB962C8B-B14F-4D97-AF65-F5344CB8AC3E}">
        <p14:creationId xmlns:p14="http://schemas.microsoft.com/office/powerpoint/2010/main" val="148314907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47</a:t>
            </a:fld>
            <a:endParaRPr lang="en-US" dirty="0"/>
          </a:p>
        </p:txBody>
      </p:sp>
    </p:spTree>
    <p:extLst>
      <p:ext uri="{BB962C8B-B14F-4D97-AF65-F5344CB8AC3E}">
        <p14:creationId xmlns:p14="http://schemas.microsoft.com/office/powerpoint/2010/main" val="259766064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48</a:t>
            </a:fld>
            <a:endParaRPr lang="en-US" dirty="0"/>
          </a:p>
        </p:txBody>
      </p:sp>
    </p:spTree>
    <p:extLst>
      <p:ext uri="{BB962C8B-B14F-4D97-AF65-F5344CB8AC3E}">
        <p14:creationId xmlns:p14="http://schemas.microsoft.com/office/powerpoint/2010/main" val="103007055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Shorter</a:t>
            </a:r>
            <a:r>
              <a:rPr lang="en-US" altLang="en-US" baseline="0" dirty="0"/>
              <a:t> appeal window is so VA doesn’t pay wrong beneficiary for a long time</a:t>
            </a:r>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22C402EA-B863-4A99-B681-973F304BA2A0}" type="slidenum">
              <a:rPr lang="en-US" altLang="en-US" smtClean="0"/>
              <a:pPr fontAlgn="base">
                <a:spcBef>
                  <a:spcPct val="0"/>
                </a:spcBef>
                <a:spcAft>
                  <a:spcPct val="0"/>
                </a:spcAft>
              </a:pPr>
              <a:t>49</a:t>
            </a:fld>
            <a:endParaRPr lang="en-US" altLang="en-US"/>
          </a:p>
        </p:txBody>
      </p:sp>
    </p:spTree>
    <p:extLst>
      <p:ext uri="{BB962C8B-B14F-4D97-AF65-F5344CB8AC3E}">
        <p14:creationId xmlns:p14="http://schemas.microsoft.com/office/powerpoint/2010/main" val="2775547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E0AF315-4DFD-4CCB-99BF-5596D039B0C2}" type="slidenum">
              <a:rPr lang="en-US" altLang="en-US" smtClean="0"/>
              <a:pPr fontAlgn="base">
                <a:spcBef>
                  <a:spcPct val="0"/>
                </a:spcBef>
                <a:spcAft>
                  <a:spcPct val="0"/>
                </a:spcAft>
              </a:pPr>
              <a:t>4</a:t>
            </a:fld>
            <a:endParaRPr lang="en-US" altLang="en-US"/>
          </a:p>
        </p:txBody>
      </p:sp>
    </p:spTree>
    <p:extLst>
      <p:ext uri="{BB962C8B-B14F-4D97-AF65-F5344CB8AC3E}">
        <p14:creationId xmlns:p14="http://schemas.microsoft.com/office/powerpoint/2010/main" val="350627293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59DAB5B-382B-49AB-B4BE-977254BEC15F}" type="slidenum">
              <a:rPr lang="en-US" altLang="en-US" smtClean="0"/>
              <a:pPr fontAlgn="base">
                <a:spcBef>
                  <a:spcPct val="0"/>
                </a:spcBef>
                <a:spcAft>
                  <a:spcPct val="0"/>
                </a:spcAft>
              </a:pPr>
              <a:t>50</a:t>
            </a:fld>
            <a:endParaRPr lang="en-US" altLang="en-US"/>
          </a:p>
        </p:txBody>
      </p:sp>
    </p:spTree>
    <p:extLst>
      <p:ext uri="{BB962C8B-B14F-4D97-AF65-F5344CB8AC3E}">
        <p14:creationId xmlns:p14="http://schemas.microsoft.com/office/powerpoint/2010/main" val="205449985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42557E19-41A9-4F1B-B4B5-19E1C55194E3}" type="slidenum">
              <a:rPr lang="en-US" altLang="en-US" smtClean="0">
                <a:latin typeface="Calibri" panose="020F0502020204030204" pitchFamily="34" charset="0"/>
              </a:rPr>
              <a:pPr/>
              <a:t>51</a:t>
            </a:fld>
            <a:endParaRPr lang="en-US" altLang="en-US">
              <a:latin typeface="Calibri" panose="020F0502020204030204" pitchFamily="34" charset="0"/>
            </a:endParaRPr>
          </a:p>
        </p:txBody>
      </p:sp>
      <p:sp>
        <p:nvSpPr>
          <p:cNvPr id="2" name="Footer Placeholder 1"/>
          <p:cNvSpPr>
            <a:spLocks noGrp="1"/>
          </p:cNvSpPr>
          <p:nvPr>
            <p:ph type="ftr" sz="quarter" idx="4"/>
          </p:nvPr>
        </p:nvSpPr>
        <p:spPr/>
        <p:txBody>
          <a:bodyPr/>
          <a:lstStyle/>
          <a:p>
            <a:pPr>
              <a:defRPr/>
            </a:pPr>
            <a:r>
              <a:rPr lang="en-US"/>
              <a:t>Conducting an Interview, Gerardo Vargas </a:t>
            </a:r>
          </a:p>
        </p:txBody>
      </p:sp>
    </p:spTree>
    <p:extLst>
      <p:ext uri="{BB962C8B-B14F-4D97-AF65-F5344CB8AC3E}">
        <p14:creationId xmlns:p14="http://schemas.microsoft.com/office/powerpoint/2010/main" val="336568885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52</a:t>
            </a:fld>
            <a:endParaRPr lang="en-US" altLang="en-US">
              <a:latin typeface="Calibri" panose="020F0502020204030204" pitchFamily="34" charset="0"/>
            </a:endParaRPr>
          </a:p>
        </p:txBody>
      </p:sp>
    </p:spTree>
    <p:extLst>
      <p:ext uri="{BB962C8B-B14F-4D97-AF65-F5344CB8AC3E}">
        <p14:creationId xmlns:p14="http://schemas.microsoft.com/office/powerpoint/2010/main" val="377729641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r>
              <a:rPr lang="en-US"/>
              <a:t>Conducting an Interview, Gerardo Vargas </a:t>
            </a:r>
          </a:p>
        </p:txBody>
      </p:sp>
      <p:sp>
        <p:nvSpPr>
          <p:cNvPr id="5" name="Slide Number Placeholder 4"/>
          <p:cNvSpPr>
            <a:spLocks noGrp="1"/>
          </p:cNvSpPr>
          <p:nvPr>
            <p:ph type="sldNum" sz="quarter" idx="11"/>
          </p:nvPr>
        </p:nvSpPr>
        <p:spPr/>
        <p:txBody>
          <a:bodyPr/>
          <a:lstStyle/>
          <a:p>
            <a:pPr>
              <a:defRPr/>
            </a:pPr>
            <a:fld id="{460C0F7B-012E-4AEC-8150-8AA674CADB07}" type="slidenum">
              <a:rPr lang="en-US" altLang="en-US" smtClean="0"/>
              <a:pPr>
                <a:defRPr/>
              </a:pPr>
              <a:t>54</a:t>
            </a:fld>
            <a:endParaRPr lang="en-US" altLang="en-US"/>
          </a:p>
        </p:txBody>
      </p:sp>
    </p:spTree>
    <p:extLst>
      <p:ext uri="{BB962C8B-B14F-4D97-AF65-F5344CB8AC3E}">
        <p14:creationId xmlns:p14="http://schemas.microsoft.com/office/powerpoint/2010/main" val="158207361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577A411-2341-481F-8322-4B69AF3BB68B}" type="slidenum">
              <a:rPr lang="en-US" altLang="en-US"/>
              <a:pPr fontAlgn="base">
                <a:spcBef>
                  <a:spcPct val="0"/>
                </a:spcBef>
                <a:spcAft>
                  <a:spcPct val="0"/>
                </a:spcAft>
              </a:pPr>
              <a:t>55</a:t>
            </a:fld>
            <a:endParaRPr lang="en-US" altLang="en-US"/>
          </a:p>
        </p:txBody>
      </p:sp>
    </p:spTree>
    <p:extLst>
      <p:ext uri="{BB962C8B-B14F-4D97-AF65-F5344CB8AC3E}">
        <p14:creationId xmlns:p14="http://schemas.microsoft.com/office/powerpoint/2010/main" val="20125965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682FB99-4582-464A-BF19-4F6C09F726AA}" type="slidenum">
              <a:rPr lang="en-US" altLang="en-US"/>
              <a:pPr fontAlgn="base">
                <a:spcBef>
                  <a:spcPct val="0"/>
                </a:spcBef>
                <a:spcAft>
                  <a:spcPct val="0"/>
                </a:spcAft>
              </a:pPr>
              <a:t>56</a:t>
            </a:fld>
            <a:endParaRPr lang="en-US" altLang="en-US"/>
          </a:p>
        </p:txBody>
      </p:sp>
    </p:spTree>
    <p:extLst>
      <p:ext uri="{BB962C8B-B14F-4D97-AF65-F5344CB8AC3E}">
        <p14:creationId xmlns:p14="http://schemas.microsoft.com/office/powerpoint/2010/main" val="235683689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70DD316-09C5-48DC-B7A3-1B255911762A}" type="slidenum">
              <a:rPr lang="en-US" altLang="en-US"/>
              <a:pPr fontAlgn="base">
                <a:spcBef>
                  <a:spcPct val="0"/>
                </a:spcBef>
                <a:spcAft>
                  <a:spcPct val="0"/>
                </a:spcAft>
              </a:pPr>
              <a:t>57</a:t>
            </a:fld>
            <a:endParaRPr lang="en-US" altLang="en-US"/>
          </a:p>
        </p:txBody>
      </p:sp>
    </p:spTree>
    <p:extLst>
      <p:ext uri="{BB962C8B-B14F-4D97-AF65-F5344CB8AC3E}">
        <p14:creationId xmlns:p14="http://schemas.microsoft.com/office/powerpoint/2010/main" val="343297970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This should go without saying, but we have had reports in the past of DSOs doing this exact thing.  Only exception is Fraud.</a:t>
            </a:r>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736B76BC-F5D3-4F42-8780-DEFBAAABBDB6}" type="slidenum">
              <a:rPr lang="en-US" altLang="en-US"/>
              <a:pPr fontAlgn="base">
                <a:spcBef>
                  <a:spcPct val="0"/>
                </a:spcBef>
                <a:spcAft>
                  <a:spcPct val="0"/>
                </a:spcAft>
              </a:pPr>
              <a:t>58</a:t>
            </a:fld>
            <a:endParaRPr lang="en-US" altLang="en-US"/>
          </a:p>
        </p:txBody>
      </p:sp>
    </p:spTree>
    <p:extLst>
      <p:ext uri="{BB962C8B-B14F-4D97-AF65-F5344CB8AC3E}">
        <p14:creationId xmlns:p14="http://schemas.microsoft.com/office/powerpoint/2010/main" val="138955214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88663B7-A50A-402D-BFED-F6A18E7B0A6A}" type="slidenum">
              <a:rPr lang="en-US" altLang="en-US"/>
              <a:pPr fontAlgn="base">
                <a:spcBef>
                  <a:spcPct val="0"/>
                </a:spcBef>
                <a:spcAft>
                  <a:spcPct val="0"/>
                </a:spcAft>
              </a:pPr>
              <a:t>59</a:t>
            </a:fld>
            <a:endParaRPr lang="en-US" altLang="en-US"/>
          </a:p>
        </p:txBody>
      </p:sp>
    </p:spTree>
    <p:extLst>
      <p:ext uri="{BB962C8B-B14F-4D97-AF65-F5344CB8AC3E}">
        <p14:creationId xmlns:p14="http://schemas.microsoft.com/office/powerpoint/2010/main" val="334229278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F1FD3BD-2C14-4661-BA67-D09D32914D45}" type="slidenum">
              <a:rPr lang="en-US" altLang="en-US"/>
              <a:pPr fontAlgn="base">
                <a:spcBef>
                  <a:spcPct val="0"/>
                </a:spcBef>
                <a:spcAft>
                  <a:spcPct val="0"/>
                </a:spcAft>
              </a:pPr>
              <a:t>60</a:t>
            </a:fld>
            <a:endParaRPr lang="en-US" altLang="en-US"/>
          </a:p>
        </p:txBody>
      </p:sp>
    </p:spTree>
    <p:extLst>
      <p:ext uri="{BB962C8B-B14F-4D97-AF65-F5344CB8AC3E}">
        <p14:creationId xmlns:p14="http://schemas.microsoft.com/office/powerpoint/2010/main" val="31766409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31244" eaLnBrk="1" hangingPunct="1">
              <a:spcBef>
                <a:spcPct val="0"/>
              </a:spcBef>
            </a:pPr>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71DD838-8F0D-4E17-AEAE-902A7CDF43EF}" type="slidenum">
              <a:rPr lang="en-US" altLang="en-US" smtClean="0"/>
              <a:pPr fontAlgn="base">
                <a:spcBef>
                  <a:spcPct val="0"/>
                </a:spcBef>
                <a:spcAft>
                  <a:spcPct val="0"/>
                </a:spcAft>
              </a:pPr>
              <a:t>5</a:t>
            </a:fld>
            <a:endParaRPr lang="en-US" altLang="en-US"/>
          </a:p>
        </p:txBody>
      </p:sp>
    </p:spTree>
    <p:extLst>
      <p:ext uri="{BB962C8B-B14F-4D97-AF65-F5344CB8AC3E}">
        <p14:creationId xmlns:p14="http://schemas.microsoft.com/office/powerpoint/2010/main" val="191313634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D524DDB-A86F-4B3A-B98F-BC569450CA6D}" type="slidenum">
              <a:rPr lang="en-US" altLang="en-US"/>
              <a:pPr fontAlgn="base">
                <a:spcBef>
                  <a:spcPct val="0"/>
                </a:spcBef>
                <a:spcAft>
                  <a:spcPct val="0"/>
                </a:spcAft>
              </a:pPr>
              <a:t>61</a:t>
            </a:fld>
            <a:endParaRPr lang="en-US" altLang="en-US"/>
          </a:p>
        </p:txBody>
      </p:sp>
    </p:spTree>
    <p:extLst>
      <p:ext uri="{BB962C8B-B14F-4D97-AF65-F5344CB8AC3E}">
        <p14:creationId xmlns:p14="http://schemas.microsoft.com/office/powerpoint/2010/main" val="255545976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811C30C-6362-44E3-8826-EF37CE1197B8}" type="slidenum">
              <a:rPr lang="en-US" altLang="en-US"/>
              <a:pPr fontAlgn="base">
                <a:spcBef>
                  <a:spcPct val="0"/>
                </a:spcBef>
                <a:spcAft>
                  <a:spcPct val="0"/>
                </a:spcAft>
              </a:pPr>
              <a:t>64</a:t>
            </a:fld>
            <a:endParaRPr lang="en-US" altLang="en-US"/>
          </a:p>
        </p:txBody>
      </p:sp>
    </p:spTree>
    <p:extLst>
      <p:ext uri="{BB962C8B-B14F-4D97-AF65-F5344CB8AC3E}">
        <p14:creationId xmlns:p14="http://schemas.microsoft.com/office/powerpoint/2010/main" val="305954442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BE PERSUASIVE</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69</a:t>
            </a:fld>
            <a:endParaRPr lang="en-US" altLang="en-US">
              <a:latin typeface="Calibri" panose="020F0502020204030204" pitchFamily="34" charset="0"/>
            </a:endParaRPr>
          </a:p>
        </p:txBody>
      </p:sp>
    </p:spTree>
    <p:extLst>
      <p:ext uri="{BB962C8B-B14F-4D97-AF65-F5344CB8AC3E}">
        <p14:creationId xmlns:p14="http://schemas.microsoft.com/office/powerpoint/2010/main" val="410090569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1600" dirty="0"/>
              <a:t>Be concise YET as thorough as possible</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70</a:t>
            </a:fld>
            <a:endParaRPr lang="en-US" altLang="en-US">
              <a:latin typeface="Calibri" panose="020F0502020204030204" pitchFamily="34" charset="0"/>
            </a:endParaRPr>
          </a:p>
        </p:txBody>
      </p:sp>
    </p:spTree>
    <p:extLst>
      <p:ext uri="{BB962C8B-B14F-4D97-AF65-F5344CB8AC3E}">
        <p14:creationId xmlns:p14="http://schemas.microsoft.com/office/powerpoint/2010/main" val="227208022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Argument v. evidence – there is a difference</a:t>
            </a:r>
          </a:p>
          <a:p>
            <a:r>
              <a:rPr lang="en-US" altLang="en-US" dirty="0"/>
              <a:t>Evidence is fact or observation presented in support of an assertion, while argument is persuasive explanation of the fact or statement used to support a contention</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71</a:t>
            </a:fld>
            <a:endParaRPr lang="en-US" altLang="en-US">
              <a:latin typeface="Calibri" panose="020F0502020204030204" pitchFamily="34" charset="0"/>
            </a:endParaRPr>
          </a:p>
        </p:txBody>
      </p:sp>
    </p:spTree>
    <p:extLst>
      <p:ext uri="{BB962C8B-B14F-4D97-AF65-F5344CB8AC3E}">
        <p14:creationId xmlns:p14="http://schemas.microsoft.com/office/powerpoint/2010/main" val="279877021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72</a:t>
            </a:fld>
            <a:endParaRPr lang="en-US" altLang="en-US">
              <a:latin typeface="Calibri" panose="020F0502020204030204" pitchFamily="34" charset="0"/>
            </a:endParaRPr>
          </a:p>
        </p:txBody>
      </p:sp>
    </p:spTree>
    <p:extLst>
      <p:ext uri="{BB962C8B-B14F-4D97-AF65-F5344CB8AC3E}">
        <p14:creationId xmlns:p14="http://schemas.microsoft.com/office/powerpoint/2010/main" val="300751189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73</a:t>
            </a:fld>
            <a:endParaRPr lang="en-US" altLang="en-US">
              <a:latin typeface="Calibri" panose="020F0502020204030204" pitchFamily="34" charset="0"/>
            </a:endParaRPr>
          </a:p>
        </p:txBody>
      </p:sp>
    </p:spTree>
    <p:extLst>
      <p:ext uri="{BB962C8B-B14F-4D97-AF65-F5344CB8AC3E}">
        <p14:creationId xmlns:p14="http://schemas.microsoft.com/office/powerpoint/2010/main" val="189495971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Gives a starting point</a:t>
            </a:r>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E5A80149-DE51-4071-91F2-C93FE8DE46BE}" type="slidenum">
              <a:rPr lang="en-US" altLang="en-US" smtClean="0">
                <a:latin typeface="Calibri" panose="020F0502020204030204" pitchFamily="34" charset="0"/>
              </a:rPr>
              <a:pPr/>
              <a:t>74</a:t>
            </a:fld>
            <a:endParaRPr lang="en-US" altLang="en-US">
              <a:latin typeface="Calibri" panose="020F0502020204030204" pitchFamily="34" charset="0"/>
            </a:endParaRPr>
          </a:p>
        </p:txBody>
      </p:sp>
      <p:sp>
        <p:nvSpPr>
          <p:cNvPr id="2" name="Footer Placeholder 1"/>
          <p:cNvSpPr>
            <a:spLocks noGrp="1"/>
          </p:cNvSpPr>
          <p:nvPr>
            <p:ph type="ftr" sz="quarter" idx="4"/>
          </p:nvPr>
        </p:nvSpPr>
        <p:spPr/>
        <p:txBody>
          <a:bodyPr/>
          <a:lstStyle/>
          <a:p>
            <a:pPr>
              <a:defRPr/>
            </a:pPr>
            <a:r>
              <a:rPr lang="en-US"/>
              <a:t>Conducting an Interview, Gerardo Vargas </a:t>
            </a:r>
          </a:p>
        </p:txBody>
      </p:sp>
    </p:spTree>
    <p:extLst>
      <p:ext uri="{BB962C8B-B14F-4D97-AF65-F5344CB8AC3E}">
        <p14:creationId xmlns:p14="http://schemas.microsoft.com/office/powerpoint/2010/main" val="243527176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75</a:t>
            </a:fld>
            <a:endParaRPr lang="en-US" altLang="en-US">
              <a:latin typeface="Calibri" panose="020F0502020204030204" pitchFamily="34" charset="0"/>
            </a:endParaRPr>
          </a:p>
        </p:txBody>
      </p:sp>
    </p:spTree>
    <p:extLst>
      <p:ext uri="{BB962C8B-B14F-4D97-AF65-F5344CB8AC3E}">
        <p14:creationId xmlns:p14="http://schemas.microsoft.com/office/powerpoint/2010/main" val="402713087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76</a:t>
            </a:fld>
            <a:endParaRPr lang="en-US" altLang="en-US">
              <a:latin typeface="Calibri" panose="020F0502020204030204" pitchFamily="34" charset="0"/>
            </a:endParaRPr>
          </a:p>
        </p:txBody>
      </p:sp>
    </p:spTree>
    <p:extLst>
      <p:ext uri="{BB962C8B-B14F-4D97-AF65-F5344CB8AC3E}">
        <p14:creationId xmlns:p14="http://schemas.microsoft.com/office/powerpoint/2010/main" val="42110239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31244" eaLnBrk="1" hangingPunct="1">
              <a:spcBef>
                <a:spcPct val="0"/>
              </a:spcBef>
            </a:pPr>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71DD838-8F0D-4E17-AEAE-902A7CDF43EF}" type="slidenum">
              <a:rPr lang="en-US" altLang="en-US" smtClean="0"/>
              <a:pPr fontAlgn="base">
                <a:spcBef>
                  <a:spcPct val="0"/>
                </a:spcBef>
                <a:spcAft>
                  <a:spcPct val="0"/>
                </a:spcAft>
              </a:pPr>
              <a:t>6</a:t>
            </a:fld>
            <a:endParaRPr lang="en-US" altLang="en-US"/>
          </a:p>
        </p:txBody>
      </p:sp>
    </p:spTree>
    <p:extLst>
      <p:ext uri="{BB962C8B-B14F-4D97-AF65-F5344CB8AC3E}">
        <p14:creationId xmlns:p14="http://schemas.microsoft.com/office/powerpoint/2010/main" val="285699850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Example HL……uses similar rules and </a:t>
            </a:r>
            <a:r>
              <a:rPr lang="en-US" altLang="en-US" dirty="0" err="1"/>
              <a:t>precident</a:t>
            </a:r>
            <a:r>
              <a:rPr lang="en-US" altLang="en-US" dirty="0"/>
              <a:t> setting cases….</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77</a:t>
            </a:fld>
            <a:endParaRPr lang="en-US" altLang="en-US">
              <a:latin typeface="Calibri" panose="020F0502020204030204" pitchFamily="34" charset="0"/>
            </a:endParaRPr>
          </a:p>
        </p:txBody>
      </p:sp>
    </p:spTree>
    <p:extLst>
      <p:ext uri="{BB962C8B-B14F-4D97-AF65-F5344CB8AC3E}">
        <p14:creationId xmlns:p14="http://schemas.microsoft.com/office/powerpoint/2010/main" val="32366021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78</a:t>
            </a:fld>
            <a:endParaRPr lang="en-US" altLang="en-US">
              <a:latin typeface="Calibri" panose="020F0502020204030204" pitchFamily="34" charset="0"/>
            </a:endParaRPr>
          </a:p>
        </p:txBody>
      </p:sp>
    </p:spTree>
    <p:extLst>
      <p:ext uri="{BB962C8B-B14F-4D97-AF65-F5344CB8AC3E}">
        <p14:creationId xmlns:p14="http://schemas.microsoft.com/office/powerpoint/2010/main" val="362834600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79</a:t>
            </a:fld>
            <a:endParaRPr lang="en-US" altLang="en-US">
              <a:latin typeface="Calibri" panose="020F0502020204030204" pitchFamily="34" charset="0"/>
            </a:endParaRPr>
          </a:p>
        </p:txBody>
      </p:sp>
    </p:spTree>
    <p:extLst>
      <p:ext uri="{BB962C8B-B14F-4D97-AF65-F5344CB8AC3E}">
        <p14:creationId xmlns:p14="http://schemas.microsoft.com/office/powerpoint/2010/main" val="2862803273"/>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80</a:t>
            </a:fld>
            <a:endParaRPr lang="en-US" altLang="en-US">
              <a:latin typeface="Calibri" panose="020F0502020204030204" pitchFamily="34" charset="0"/>
            </a:endParaRPr>
          </a:p>
        </p:txBody>
      </p:sp>
    </p:spTree>
    <p:extLst>
      <p:ext uri="{BB962C8B-B14F-4D97-AF65-F5344CB8AC3E}">
        <p14:creationId xmlns:p14="http://schemas.microsoft.com/office/powerpoint/2010/main" val="283963200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Combat Presumptive Rule:38 CFR 3.304 (d) reads = satisfactory lay or other evidence that an injury or disease was incurred or aggravated in combat will be accepted as sufficient for purposes of service connection if the evidence is consistent with the circumstances, conditions or hardships of such service even though there is no official record of such incurrence or aggravation.</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81</a:t>
            </a:fld>
            <a:endParaRPr lang="en-US" altLang="en-US">
              <a:latin typeface="Calibri" panose="020F0502020204030204" pitchFamily="34" charset="0"/>
            </a:endParaRPr>
          </a:p>
        </p:txBody>
      </p:sp>
    </p:spTree>
    <p:extLst>
      <p:ext uri="{BB962C8B-B14F-4D97-AF65-F5344CB8AC3E}">
        <p14:creationId xmlns:p14="http://schemas.microsoft.com/office/powerpoint/2010/main" val="126542443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82</a:t>
            </a:fld>
            <a:endParaRPr lang="en-US" altLang="en-US">
              <a:latin typeface="Calibri" panose="020F0502020204030204" pitchFamily="34" charset="0"/>
            </a:endParaRPr>
          </a:p>
        </p:txBody>
      </p:sp>
    </p:spTree>
    <p:extLst>
      <p:ext uri="{BB962C8B-B14F-4D97-AF65-F5344CB8AC3E}">
        <p14:creationId xmlns:p14="http://schemas.microsoft.com/office/powerpoint/2010/main" val="3433411860"/>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83</a:t>
            </a:fld>
            <a:endParaRPr lang="en-US" altLang="en-US">
              <a:latin typeface="Calibri" panose="020F0502020204030204" pitchFamily="34" charset="0"/>
            </a:endParaRPr>
          </a:p>
        </p:txBody>
      </p:sp>
    </p:spTree>
    <p:extLst>
      <p:ext uri="{BB962C8B-B14F-4D97-AF65-F5344CB8AC3E}">
        <p14:creationId xmlns:p14="http://schemas.microsoft.com/office/powerpoint/2010/main" val="111207451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84</a:t>
            </a:fld>
            <a:endParaRPr lang="en-US" altLang="en-US">
              <a:latin typeface="Calibri" panose="020F0502020204030204" pitchFamily="34" charset="0"/>
            </a:endParaRPr>
          </a:p>
        </p:txBody>
      </p:sp>
    </p:spTree>
    <p:extLst>
      <p:ext uri="{BB962C8B-B14F-4D97-AF65-F5344CB8AC3E}">
        <p14:creationId xmlns:p14="http://schemas.microsoft.com/office/powerpoint/2010/main" val="1709748604"/>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85</a:t>
            </a:fld>
            <a:endParaRPr lang="en-US" altLang="en-US">
              <a:latin typeface="Calibri" panose="020F0502020204030204" pitchFamily="34" charset="0"/>
            </a:endParaRPr>
          </a:p>
        </p:txBody>
      </p:sp>
    </p:spTree>
    <p:extLst>
      <p:ext uri="{BB962C8B-B14F-4D97-AF65-F5344CB8AC3E}">
        <p14:creationId xmlns:p14="http://schemas.microsoft.com/office/powerpoint/2010/main" val="2354124853"/>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86</a:t>
            </a:fld>
            <a:endParaRPr lang="en-US" altLang="en-US">
              <a:latin typeface="Calibri" panose="020F0502020204030204" pitchFamily="34" charset="0"/>
            </a:endParaRPr>
          </a:p>
        </p:txBody>
      </p:sp>
    </p:spTree>
    <p:extLst>
      <p:ext uri="{BB962C8B-B14F-4D97-AF65-F5344CB8AC3E}">
        <p14:creationId xmlns:p14="http://schemas.microsoft.com/office/powerpoint/2010/main" val="33957677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The darker blue figure is the veteran and lighter figure is VA. VA has no deadlines</a:t>
            </a:r>
            <a:r>
              <a:rPr lang="en-US" altLang="en-US" baseline="0" dirty="0"/>
              <a:t> to complete SOC/SSOC/certify to BVA, but veteran has timelines.</a:t>
            </a:r>
          </a:p>
          <a:p>
            <a:pPr eaLnBrk="1" hangingPunct="1">
              <a:spcBef>
                <a:spcPct val="0"/>
              </a:spcBef>
            </a:pPr>
            <a:r>
              <a:rPr lang="en-US" altLang="en-US" baseline="0" dirty="0"/>
              <a:t>This process can take a long time and veteran may have new claims running at the same time as the appeal.</a:t>
            </a:r>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4A9AD49-FD71-47B4-A158-2E5F8683458C}" type="slidenum">
              <a:rPr lang="en-US" altLang="en-US" smtClean="0"/>
              <a:pPr fontAlgn="base">
                <a:spcBef>
                  <a:spcPct val="0"/>
                </a:spcBef>
                <a:spcAft>
                  <a:spcPct val="0"/>
                </a:spcAft>
              </a:pPr>
              <a:t>7</a:t>
            </a:fld>
            <a:endParaRPr lang="en-US" altLang="en-US"/>
          </a:p>
        </p:txBody>
      </p:sp>
    </p:spTree>
    <p:extLst>
      <p:ext uri="{BB962C8B-B14F-4D97-AF65-F5344CB8AC3E}">
        <p14:creationId xmlns:p14="http://schemas.microsoft.com/office/powerpoint/2010/main" val="3309135885"/>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87</a:t>
            </a:fld>
            <a:endParaRPr lang="en-US" altLang="en-US">
              <a:latin typeface="Calibri" panose="020F0502020204030204" pitchFamily="34" charset="0"/>
            </a:endParaRPr>
          </a:p>
        </p:txBody>
      </p:sp>
    </p:spTree>
    <p:extLst>
      <p:ext uri="{BB962C8B-B14F-4D97-AF65-F5344CB8AC3E}">
        <p14:creationId xmlns:p14="http://schemas.microsoft.com/office/powerpoint/2010/main" val="389003849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88</a:t>
            </a:fld>
            <a:endParaRPr lang="en-US" altLang="en-US">
              <a:latin typeface="Calibri" panose="020F0502020204030204" pitchFamily="34" charset="0"/>
            </a:endParaRPr>
          </a:p>
        </p:txBody>
      </p:sp>
    </p:spTree>
    <p:extLst>
      <p:ext uri="{BB962C8B-B14F-4D97-AF65-F5344CB8AC3E}">
        <p14:creationId xmlns:p14="http://schemas.microsoft.com/office/powerpoint/2010/main" val="1269069848"/>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………….Citations are optional</a:t>
            </a:r>
          </a:p>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89</a:t>
            </a:fld>
            <a:endParaRPr lang="en-US" altLang="en-US">
              <a:latin typeface="Calibri" panose="020F0502020204030204" pitchFamily="34" charset="0"/>
            </a:endParaRPr>
          </a:p>
        </p:txBody>
      </p:sp>
    </p:spTree>
    <p:extLst>
      <p:ext uri="{BB962C8B-B14F-4D97-AF65-F5344CB8AC3E}">
        <p14:creationId xmlns:p14="http://schemas.microsoft.com/office/powerpoint/2010/main" val="2255669425"/>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90</a:t>
            </a:fld>
            <a:endParaRPr lang="en-US" altLang="en-US">
              <a:latin typeface="Calibri" panose="020F0502020204030204" pitchFamily="34" charset="0"/>
            </a:endParaRPr>
          </a:p>
        </p:txBody>
      </p:sp>
    </p:spTree>
    <p:extLst>
      <p:ext uri="{BB962C8B-B14F-4D97-AF65-F5344CB8AC3E}">
        <p14:creationId xmlns:p14="http://schemas.microsoft.com/office/powerpoint/2010/main" val="2318045184"/>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That regulation reads:  chronic diseases.  The following diseases shall be granted service connection although not otherwise established as incurred in or aggravated by service if manifested to a compensable degree within the applicable time limits under 3.307 following service in a  period of war or following peacetime service on or after January 1, 1947, provided the rebuttable presumption provision of 3.307 are also </a:t>
            </a:r>
            <a:r>
              <a:rPr lang="en-US" altLang="en-US" dirty="0" err="1"/>
              <a:t>satified</a:t>
            </a:r>
            <a:r>
              <a:rPr lang="en-US" altLang="en-US" dirty="0"/>
              <a:t>:  anemia, primary ……</a:t>
            </a:r>
            <a:r>
              <a:rPr lang="en-US" altLang="en-US" b="1" dirty="0"/>
              <a:t>arthritis</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91</a:t>
            </a:fld>
            <a:endParaRPr lang="en-US" altLang="en-US">
              <a:latin typeface="Calibri" panose="020F0502020204030204" pitchFamily="34" charset="0"/>
            </a:endParaRPr>
          </a:p>
        </p:txBody>
      </p:sp>
    </p:spTree>
    <p:extLst>
      <p:ext uri="{BB962C8B-B14F-4D97-AF65-F5344CB8AC3E}">
        <p14:creationId xmlns:p14="http://schemas.microsoft.com/office/powerpoint/2010/main" val="3052520294"/>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a:p>
            <a:endParaRPr lang="en-US" altLang="en-US" dirty="0"/>
          </a:p>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92</a:t>
            </a:fld>
            <a:endParaRPr lang="en-US" altLang="en-US">
              <a:latin typeface="Calibri" panose="020F0502020204030204" pitchFamily="34" charset="0"/>
            </a:endParaRPr>
          </a:p>
        </p:txBody>
      </p:sp>
    </p:spTree>
    <p:extLst>
      <p:ext uri="{BB962C8B-B14F-4D97-AF65-F5344CB8AC3E}">
        <p14:creationId xmlns:p14="http://schemas.microsoft.com/office/powerpoint/2010/main" val="1891212731"/>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93</a:t>
            </a:fld>
            <a:endParaRPr lang="en-US" altLang="en-US">
              <a:latin typeface="Calibri" panose="020F0502020204030204" pitchFamily="34" charset="0"/>
            </a:endParaRPr>
          </a:p>
        </p:txBody>
      </p:sp>
    </p:spTree>
    <p:extLst>
      <p:ext uri="{BB962C8B-B14F-4D97-AF65-F5344CB8AC3E}">
        <p14:creationId xmlns:p14="http://schemas.microsoft.com/office/powerpoint/2010/main" val="1592460949"/>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94</a:t>
            </a:fld>
            <a:endParaRPr lang="en-US" altLang="en-US">
              <a:latin typeface="Calibri" panose="020F0502020204030204" pitchFamily="34" charset="0"/>
            </a:endParaRPr>
          </a:p>
        </p:txBody>
      </p:sp>
    </p:spTree>
    <p:extLst>
      <p:ext uri="{BB962C8B-B14F-4D97-AF65-F5344CB8AC3E}">
        <p14:creationId xmlns:p14="http://schemas.microsoft.com/office/powerpoint/2010/main" val="3580990863"/>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95</a:t>
            </a:fld>
            <a:endParaRPr lang="en-US" altLang="en-US">
              <a:latin typeface="Calibri" panose="020F0502020204030204" pitchFamily="34" charset="0"/>
            </a:endParaRPr>
          </a:p>
        </p:txBody>
      </p:sp>
    </p:spTree>
    <p:extLst>
      <p:ext uri="{BB962C8B-B14F-4D97-AF65-F5344CB8AC3E}">
        <p14:creationId xmlns:p14="http://schemas.microsoft.com/office/powerpoint/2010/main" val="252004951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96</a:t>
            </a:fld>
            <a:endParaRPr lang="en-US" altLang="en-US">
              <a:latin typeface="Calibri" panose="020F0502020204030204" pitchFamily="34" charset="0"/>
            </a:endParaRPr>
          </a:p>
        </p:txBody>
      </p:sp>
    </p:spTree>
    <p:extLst>
      <p:ext uri="{BB962C8B-B14F-4D97-AF65-F5344CB8AC3E}">
        <p14:creationId xmlns:p14="http://schemas.microsoft.com/office/powerpoint/2010/main" val="41080157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31244" eaLnBrk="1" hangingPunct="1">
              <a:spcBef>
                <a:spcPct val="0"/>
              </a:spcBef>
            </a:pPr>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71DD838-8F0D-4E17-AEAE-902A7CDF43EF}" type="slidenum">
              <a:rPr lang="en-US" altLang="en-US" smtClean="0"/>
              <a:pPr fontAlgn="base">
                <a:spcBef>
                  <a:spcPct val="0"/>
                </a:spcBef>
                <a:spcAft>
                  <a:spcPct val="0"/>
                </a:spcAft>
              </a:pPr>
              <a:t>8</a:t>
            </a:fld>
            <a:endParaRPr lang="en-US" altLang="en-US"/>
          </a:p>
        </p:txBody>
      </p:sp>
    </p:spTree>
    <p:extLst>
      <p:ext uri="{BB962C8B-B14F-4D97-AF65-F5344CB8AC3E}">
        <p14:creationId xmlns:p14="http://schemas.microsoft.com/office/powerpoint/2010/main" val="847623735"/>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Your grammar can change the meaning of sentences…….. </a:t>
            </a:r>
            <a:r>
              <a:rPr lang="en-US" altLang="en-US" dirty="0" err="1"/>
              <a:t>ie</a:t>
            </a:r>
            <a:r>
              <a:rPr lang="en-US" altLang="en-US" dirty="0"/>
              <a:t>…</a:t>
            </a:r>
          </a:p>
          <a:p>
            <a:r>
              <a:rPr lang="en-US" altLang="en-US" dirty="0"/>
              <a:t>Let’s eat Grandma.  OR    Let’s eat, Grandma.   I could go on….</a:t>
            </a:r>
          </a:p>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97</a:t>
            </a:fld>
            <a:endParaRPr lang="en-US" altLang="en-US">
              <a:latin typeface="Calibri" panose="020F0502020204030204" pitchFamily="34" charset="0"/>
            </a:endParaRPr>
          </a:p>
        </p:txBody>
      </p:sp>
    </p:spTree>
    <p:extLst>
      <p:ext uri="{BB962C8B-B14F-4D97-AF65-F5344CB8AC3E}">
        <p14:creationId xmlns:p14="http://schemas.microsoft.com/office/powerpoint/2010/main" val="1593761108"/>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ALSO….DO REFERENCE DATES OF EXAMS, SUBMISSIONS ETC…..being as clear </a:t>
            </a:r>
            <a:r>
              <a:rPr lang="en-US" altLang="en-US"/>
              <a:t>as possible</a:t>
            </a:r>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98</a:t>
            </a:fld>
            <a:endParaRPr lang="en-US" altLang="en-US">
              <a:latin typeface="Calibri" panose="020F0502020204030204" pitchFamily="34" charset="0"/>
            </a:endParaRPr>
          </a:p>
        </p:txBody>
      </p:sp>
    </p:spTree>
    <p:extLst>
      <p:ext uri="{BB962C8B-B14F-4D97-AF65-F5344CB8AC3E}">
        <p14:creationId xmlns:p14="http://schemas.microsoft.com/office/powerpoint/2010/main" val="353780563"/>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That speaks to your credibility with your coworkers and outside coworkers</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99</a:t>
            </a:fld>
            <a:endParaRPr lang="en-US" altLang="en-US">
              <a:latin typeface="Calibri" panose="020F0502020204030204" pitchFamily="34" charset="0"/>
            </a:endParaRPr>
          </a:p>
        </p:txBody>
      </p:sp>
    </p:spTree>
    <p:extLst>
      <p:ext uri="{BB962C8B-B14F-4D97-AF65-F5344CB8AC3E}">
        <p14:creationId xmlns:p14="http://schemas.microsoft.com/office/powerpoint/2010/main" val="1490780151"/>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check your pronouns!  </a:t>
            </a:r>
          </a:p>
          <a:p>
            <a:r>
              <a:rPr lang="en-US" altLang="en-US" dirty="0"/>
              <a:t>It use templates….read out loud</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100</a:t>
            </a:fld>
            <a:endParaRPr lang="en-US" altLang="en-US">
              <a:latin typeface="Calibri" panose="020F0502020204030204" pitchFamily="34" charset="0"/>
            </a:endParaRPr>
          </a:p>
        </p:txBody>
      </p:sp>
    </p:spTree>
    <p:extLst>
      <p:ext uri="{BB962C8B-B14F-4D97-AF65-F5344CB8AC3E}">
        <p14:creationId xmlns:p14="http://schemas.microsoft.com/office/powerpoint/2010/main" val="2035486127"/>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For non service connected pension you need:  character of discharge (honorable, general under honorable conditions or determined to be honorable for VA purposes); wartime service (1 day of wartime service); qualifying period of service (prior to 1980-90 days or more AD, after 1980 24 months continued service); permanent and totally disabled or advanced age 65 or older; meet income and net worth guidelines----must meet all</a:t>
            </a:r>
          </a:p>
          <a:p>
            <a:r>
              <a:rPr lang="en-US" altLang="en-US" dirty="0"/>
              <a:t>				</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101</a:t>
            </a:fld>
            <a:endParaRPr lang="en-US" altLang="en-US">
              <a:latin typeface="Calibri" panose="020F0502020204030204" pitchFamily="34" charset="0"/>
            </a:endParaRPr>
          </a:p>
        </p:txBody>
      </p:sp>
    </p:spTree>
    <p:extLst>
      <p:ext uri="{BB962C8B-B14F-4D97-AF65-F5344CB8AC3E}">
        <p14:creationId xmlns:p14="http://schemas.microsoft.com/office/powerpoint/2010/main" val="270791297"/>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What is wrong with……...SPELLING, WRONG CITATION. Special exception,</a:t>
            </a:r>
          </a:p>
          <a:p>
            <a:r>
              <a:rPr lang="en-US" altLang="en-US" dirty="0"/>
              <a:t>38 </a:t>
            </a:r>
            <a:r>
              <a:rPr lang="en-US" altLang="en-US" dirty="0" err="1"/>
              <a:t>cfr</a:t>
            </a:r>
            <a:r>
              <a:rPr lang="en-US" altLang="en-US" dirty="0"/>
              <a:t> 3.102 </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102</a:t>
            </a:fld>
            <a:endParaRPr lang="en-US" altLang="en-US">
              <a:latin typeface="Calibri" panose="020F0502020204030204" pitchFamily="34" charset="0"/>
            </a:endParaRPr>
          </a:p>
        </p:txBody>
      </p:sp>
    </p:spTree>
    <p:extLst>
      <p:ext uri="{BB962C8B-B14F-4D97-AF65-F5344CB8AC3E}">
        <p14:creationId xmlns:p14="http://schemas.microsoft.com/office/powerpoint/2010/main" val="3558876455"/>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103</a:t>
            </a:fld>
            <a:endParaRPr lang="en-US" altLang="en-US">
              <a:latin typeface="Calibri" panose="020F0502020204030204" pitchFamily="34" charset="0"/>
            </a:endParaRPr>
          </a:p>
        </p:txBody>
      </p:sp>
    </p:spTree>
    <p:extLst>
      <p:ext uri="{BB962C8B-B14F-4D97-AF65-F5344CB8AC3E}">
        <p14:creationId xmlns:p14="http://schemas.microsoft.com/office/powerpoint/2010/main" val="2897835881"/>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104</a:t>
            </a:fld>
            <a:endParaRPr lang="en-US" altLang="en-US">
              <a:latin typeface="Calibri" panose="020F0502020204030204" pitchFamily="34" charset="0"/>
            </a:endParaRPr>
          </a:p>
        </p:txBody>
      </p:sp>
    </p:spTree>
    <p:extLst>
      <p:ext uri="{BB962C8B-B14F-4D97-AF65-F5344CB8AC3E}">
        <p14:creationId xmlns:p14="http://schemas.microsoft.com/office/powerpoint/2010/main" val="1285735733"/>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By the way….these are true story</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105</a:t>
            </a:fld>
            <a:endParaRPr lang="en-US" altLang="en-US">
              <a:latin typeface="Calibri" panose="020F0502020204030204" pitchFamily="34" charset="0"/>
            </a:endParaRPr>
          </a:p>
        </p:txBody>
      </p:sp>
    </p:spTree>
    <p:extLst>
      <p:ext uri="{BB962C8B-B14F-4D97-AF65-F5344CB8AC3E}">
        <p14:creationId xmlns:p14="http://schemas.microsoft.com/office/powerpoint/2010/main" val="830871095"/>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106</a:t>
            </a:fld>
            <a:endParaRPr lang="en-US" altLang="en-US">
              <a:latin typeface="Calibri" panose="020F0502020204030204" pitchFamily="34" charset="0"/>
            </a:endParaRPr>
          </a:p>
        </p:txBody>
      </p:sp>
    </p:spTree>
    <p:extLst>
      <p:ext uri="{BB962C8B-B14F-4D97-AF65-F5344CB8AC3E}">
        <p14:creationId xmlns:p14="http://schemas.microsoft.com/office/powerpoint/2010/main" val="37148330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0AFD5DB-0D96-478C-AC37-768094AF4FCC}" type="slidenum">
              <a:rPr lang="en-US" altLang="en-US" smtClean="0"/>
              <a:pPr fontAlgn="base">
                <a:spcBef>
                  <a:spcPct val="0"/>
                </a:spcBef>
                <a:spcAft>
                  <a:spcPct val="0"/>
                </a:spcAft>
              </a:pPr>
              <a:t>9</a:t>
            </a:fld>
            <a:endParaRPr lang="en-US" altLang="en-US"/>
          </a:p>
        </p:txBody>
      </p:sp>
    </p:spTree>
    <p:extLst>
      <p:ext uri="{BB962C8B-B14F-4D97-AF65-F5344CB8AC3E}">
        <p14:creationId xmlns:p14="http://schemas.microsoft.com/office/powerpoint/2010/main" val="1894391659"/>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107</a:t>
            </a:fld>
            <a:endParaRPr lang="en-US" altLang="en-US">
              <a:latin typeface="Calibri" panose="020F0502020204030204" pitchFamily="34" charset="0"/>
            </a:endParaRPr>
          </a:p>
        </p:txBody>
      </p:sp>
    </p:spTree>
    <p:extLst>
      <p:ext uri="{BB962C8B-B14F-4D97-AF65-F5344CB8AC3E}">
        <p14:creationId xmlns:p14="http://schemas.microsoft.com/office/powerpoint/2010/main" val="3734251522"/>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108</a:t>
            </a:fld>
            <a:endParaRPr lang="en-US" altLang="en-US">
              <a:latin typeface="Calibri" panose="020F0502020204030204" pitchFamily="34" charset="0"/>
            </a:endParaRPr>
          </a:p>
        </p:txBody>
      </p:sp>
    </p:spTree>
    <p:extLst>
      <p:ext uri="{BB962C8B-B14F-4D97-AF65-F5344CB8AC3E}">
        <p14:creationId xmlns:p14="http://schemas.microsoft.com/office/powerpoint/2010/main" val="1314358798"/>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Any questions</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109</a:t>
            </a:fld>
            <a:endParaRPr lang="en-US" altLang="en-US">
              <a:latin typeface="Calibri" panose="020F0502020204030204" pitchFamily="34" charset="0"/>
            </a:endParaRPr>
          </a:p>
        </p:txBody>
      </p:sp>
    </p:spTree>
    <p:extLst>
      <p:ext uri="{BB962C8B-B14F-4D97-AF65-F5344CB8AC3E}">
        <p14:creationId xmlns:p14="http://schemas.microsoft.com/office/powerpoint/2010/main" val="3364353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F37D6D5-D345-41EF-BEC4-443BE673889E}" type="slidenum">
              <a:rPr lang="en-US"/>
              <a:pPr>
                <a:defRPr/>
              </a:pPr>
              <a:t>‹#›</a:t>
            </a:fld>
            <a:endParaRPr lang="en-US"/>
          </a:p>
        </p:txBody>
      </p:sp>
    </p:spTree>
    <p:extLst>
      <p:ext uri="{BB962C8B-B14F-4D97-AF65-F5344CB8AC3E}">
        <p14:creationId xmlns:p14="http://schemas.microsoft.com/office/powerpoint/2010/main" val="3162655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38AEF21-4721-4F4F-A5F6-A6CBFEAB89D1}" type="slidenum">
              <a:rPr lang="en-US"/>
              <a:pPr>
                <a:defRPr/>
              </a:pPr>
              <a:t>‹#›</a:t>
            </a:fld>
            <a:endParaRPr lang="en-US"/>
          </a:p>
        </p:txBody>
      </p:sp>
    </p:spTree>
    <p:extLst>
      <p:ext uri="{BB962C8B-B14F-4D97-AF65-F5344CB8AC3E}">
        <p14:creationId xmlns:p14="http://schemas.microsoft.com/office/powerpoint/2010/main" val="675069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6835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A224597-AB02-4EC5-B515-58991B02BA35}" type="slidenum">
              <a:rPr lang="en-US"/>
              <a:pPr>
                <a:defRPr/>
              </a:pPr>
              <a:t>‹#›</a:t>
            </a:fld>
            <a:endParaRPr lang="en-US"/>
          </a:p>
        </p:txBody>
      </p:sp>
    </p:spTree>
    <p:extLst>
      <p:ext uri="{BB962C8B-B14F-4D97-AF65-F5344CB8AC3E}">
        <p14:creationId xmlns:p14="http://schemas.microsoft.com/office/powerpoint/2010/main" val="8428135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6181199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A005338-2566-4F4E-8E8C-682F6F0A88D8}" type="slidenum">
              <a:rPr lang="en-US" smtClean="0"/>
              <a:pPr>
                <a:defRPr/>
              </a:pPr>
              <a:t>‹#›</a:t>
            </a:fld>
            <a:endParaRPr lang="en-US" dirty="0"/>
          </a:p>
        </p:txBody>
      </p:sp>
    </p:spTree>
    <p:extLst>
      <p:ext uri="{BB962C8B-B14F-4D97-AF65-F5344CB8AC3E}">
        <p14:creationId xmlns:p14="http://schemas.microsoft.com/office/powerpoint/2010/main" val="11645965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pPr>
              <a:defRPr/>
            </a:pPr>
            <a:fld id="{0F9CF981-7D42-4BBB-A791-6B928892AB25}" type="slidenum">
              <a:rPr lang="en-US" smtClean="0"/>
              <a:pPr>
                <a:defRPr/>
              </a:pPr>
              <a:t>‹#›</a:t>
            </a:fld>
            <a:endParaRPr lang="en-US" dirty="0"/>
          </a:p>
        </p:txBody>
      </p:sp>
    </p:spTree>
    <p:extLst>
      <p:ext uri="{BB962C8B-B14F-4D97-AF65-F5344CB8AC3E}">
        <p14:creationId xmlns:p14="http://schemas.microsoft.com/office/powerpoint/2010/main" val="3899494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146E154-9C31-49F7-BCF4-F2D8A05BE600}" type="slidenum">
              <a:rPr lang="en-US" smtClean="0"/>
              <a:pPr>
                <a:defRPr/>
              </a:pPr>
              <a:t>‹#›</a:t>
            </a:fld>
            <a:endParaRPr lang="en-US" dirty="0"/>
          </a:p>
        </p:txBody>
      </p:sp>
    </p:spTree>
    <p:extLst>
      <p:ext uri="{BB962C8B-B14F-4D97-AF65-F5344CB8AC3E}">
        <p14:creationId xmlns:p14="http://schemas.microsoft.com/office/powerpoint/2010/main" val="3649540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E356615-960D-4E24-BB02-AC3AB04B1F13}" type="slidenum">
              <a:rPr lang="en-US"/>
              <a:pPr>
                <a:defRPr/>
              </a:pPr>
              <a:t>‹#›</a:t>
            </a:fld>
            <a:endParaRPr lang="en-US"/>
          </a:p>
        </p:txBody>
      </p:sp>
    </p:spTree>
    <p:extLst>
      <p:ext uri="{BB962C8B-B14F-4D97-AF65-F5344CB8AC3E}">
        <p14:creationId xmlns:p14="http://schemas.microsoft.com/office/powerpoint/2010/main" val="16672102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sz="1600"/>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0249202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1909202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276188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F293103-505F-4180-8C56-AD3066E6CFA0}" type="slidenum">
              <a:rPr lang="en-US"/>
              <a:pPr>
                <a:defRPr/>
              </a:pPr>
              <a:t>‹#›</a:t>
            </a:fld>
            <a:endParaRPr lang="en-US"/>
          </a:p>
        </p:txBody>
      </p:sp>
    </p:spTree>
    <p:extLst>
      <p:ext uri="{BB962C8B-B14F-4D97-AF65-F5344CB8AC3E}">
        <p14:creationId xmlns:p14="http://schemas.microsoft.com/office/powerpoint/2010/main" val="13686881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9321533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6671290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A005338-2566-4F4E-8E8C-682F6F0A88D8}" type="slidenum">
              <a:rPr lang="en-US" smtClean="0"/>
              <a:pPr>
                <a:defRPr/>
              </a:pPr>
              <a:t>‹#›</a:t>
            </a:fld>
            <a:endParaRPr lang="en-US" dirty="0"/>
          </a:p>
        </p:txBody>
      </p:sp>
    </p:spTree>
    <p:extLst>
      <p:ext uri="{BB962C8B-B14F-4D97-AF65-F5344CB8AC3E}">
        <p14:creationId xmlns:p14="http://schemas.microsoft.com/office/powerpoint/2010/main" val="1524856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1D22B2E-7668-4680-A989-48112461A346}" type="slidenum">
              <a:rPr lang="en-US"/>
              <a:pPr>
                <a:defRPr/>
              </a:pPr>
              <a:t>‹#›</a:t>
            </a:fld>
            <a:endParaRPr lang="en-US"/>
          </a:p>
        </p:txBody>
      </p:sp>
    </p:spTree>
    <p:extLst>
      <p:ext uri="{BB962C8B-B14F-4D97-AF65-F5344CB8AC3E}">
        <p14:creationId xmlns:p14="http://schemas.microsoft.com/office/powerpoint/2010/main" val="2403244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A606A26-00BC-443F-8F65-A3FFBF59643E}" type="slidenum">
              <a:rPr lang="en-US"/>
              <a:pPr>
                <a:defRPr/>
              </a:pPr>
              <a:t>‹#›</a:t>
            </a:fld>
            <a:endParaRPr lang="en-US"/>
          </a:p>
        </p:txBody>
      </p:sp>
    </p:spTree>
    <p:extLst>
      <p:ext uri="{BB962C8B-B14F-4D97-AF65-F5344CB8AC3E}">
        <p14:creationId xmlns:p14="http://schemas.microsoft.com/office/powerpoint/2010/main" val="3776649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E356615-960D-4E24-BB02-AC3AB04B1F13}" type="slidenum">
              <a:rPr lang="en-US"/>
              <a:pPr>
                <a:defRPr/>
              </a:pPr>
              <a:t>‹#›</a:t>
            </a:fld>
            <a:endParaRPr lang="en-US"/>
          </a:p>
        </p:txBody>
      </p:sp>
    </p:spTree>
    <p:extLst>
      <p:ext uri="{BB962C8B-B14F-4D97-AF65-F5344CB8AC3E}">
        <p14:creationId xmlns:p14="http://schemas.microsoft.com/office/powerpoint/2010/main" val="3411752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3CA314A-CECA-42E1-844C-F399749E3CBC}" type="slidenum">
              <a:rPr lang="en-US"/>
              <a:pPr>
                <a:defRPr/>
              </a:pPr>
              <a:t>‹#›</a:t>
            </a:fld>
            <a:endParaRPr lang="en-US"/>
          </a:p>
        </p:txBody>
      </p:sp>
    </p:spTree>
    <p:extLst>
      <p:ext uri="{BB962C8B-B14F-4D97-AF65-F5344CB8AC3E}">
        <p14:creationId xmlns:p14="http://schemas.microsoft.com/office/powerpoint/2010/main" val="4108622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18EF962-AAFF-4DA6-A3C1-6F16151C33BD}" type="slidenum">
              <a:rPr lang="en-US"/>
              <a:pPr>
                <a:defRPr/>
              </a:pPr>
              <a:t>‹#›</a:t>
            </a:fld>
            <a:endParaRPr lang="en-US"/>
          </a:p>
        </p:txBody>
      </p:sp>
    </p:spTree>
    <p:extLst>
      <p:ext uri="{BB962C8B-B14F-4D97-AF65-F5344CB8AC3E}">
        <p14:creationId xmlns:p14="http://schemas.microsoft.com/office/powerpoint/2010/main" val="3483660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C761B93-9ADE-4C09-B10A-C38856974EE7}" type="slidenum">
              <a:rPr lang="en-US"/>
              <a:pPr>
                <a:defRPr/>
              </a:pPr>
              <a:t>‹#›</a:t>
            </a:fld>
            <a:endParaRPr lang="en-US"/>
          </a:p>
        </p:txBody>
      </p:sp>
    </p:spTree>
    <p:extLst>
      <p:ext uri="{BB962C8B-B14F-4D97-AF65-F5344CB8AC3E}">
        <p14:creationId xmlns:p14="http://schemas.microsoft.com/office/powerpoint/2010/main" val="2139006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3E1960C-4BAE-4D8A-8252-E11D3EB89D3D}" type="slidenum">
              <a:rPr lang="en-US"/>
              <a:pPr>
                <a:defRPr/>
              </a:pPr>
              <a:t>‹#›</a:t>
            </a:fld>
            <a:endParaRPr lang="en-US"/>
          </a:p>
        </p:txBody>
      </p:sp>
    </p:spTree>
    <p:extLst>
      <p:ext uri="{BB962C8B-B14F-4D97-AF65-F5344CB8AC3E}">
        <p14:creationId xmlns:p14="http://schemas.microsoft.com/office/powerpoint/2010/main" val="955800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19.xml"/><Relationship Id="rId7" Type="http://schemas.openxmlformats.org/officeDocument/2006/relationships/theme" Target="../theme/theme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6"/>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E624567A-149C-49DE-91A7-1106ABC2B29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7">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751336009"/>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43" r:id="rId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874267924"/>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7.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7.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7.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7.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7.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7.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7.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7.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7.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0.xml"/><Relationship Id="rId1" Type="http://schemas.openxmlformats.org/officeDocument/2006/relationships/slideLayout" Target="../slideLayouts/slideLayout1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7.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7.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7.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7.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7.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7.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7.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7.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7.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7.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p:cNvSpPr>
            <a:spLocks noGrp="1"/>
          </p:cNvSpPr>
          <p:nvPr>
            <p:ph type="title"/>
          </p:nvPr>
        </p:nvSpPr>
        <p:spPr>
          <a:xfrm>
            <a:off x="4495800" y="2363492"/>
            <a:ext cx="5638800" cy="1066800"/>
          </a:xfrm>
        </p:spPr>
        <p:txBody>
          <a:bodyPr>
            <a:noAutofit/>
          </a:bodyPr>
          <a:lstStyle/>
          <a:p>
            <a:pPr algn="ctr" eaLnBrk="1" hangingPunct="1"/>
            <a:r>
              <a:rPr lang="en-US" altLang="en-US" b="1" dirty="0">
                <a:latin typeface="Times New Roman" panose="02020603050405020304" pitchFamily="18" charset="0"/>
                <a:ea typeface="Tahoma" panose="020B0604030504040204" pitchFamily="34" charset="0"/>
                <a:cs typeface="Times New Roman" panose="02020603050405020304" pitchFamily="18" charset="0"/>
              </a:rPr>
              <a:t>The Appeals Process, Hearings, and Writing Appeals Arguments</a:t>
            </a:r>
            <a:br>
              <a:rPr lang="en-US" altLang="en-US" b="1" dirty="0">
                <a:latin typeface="Times New Roman" panose="02020603050405020304" pitchFamily="18" charset="0"/>
                <a:ea typeface="Tahoma" panose="020B0604030504040204" pitchFamily="34" charset="0"/>
                <a:cs typeface="Times New Roman" panose="02020603050405020304" pitchFamily="18" charset="0"/>
              </a:rPr>
            </a:br>
            <a:b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endParaRPr lang="en-US" altLang="en-US" sz="2400" b="1"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0F9CF981-7D42-4BBB-A791-6B928892AB25}" type="slidenum">
              <a:rPr lang="en-US" smtClean="0"/>
              <a:pPr>
                <a:defRPr/>
              </a:pPr>
              <a:t>1</a:t>
            </a:fld>
            <a:endParaRPr lang="en-US" dirty="0"/>
          </a:p>
        </p:txBody>
      </p:sp>
    </p:spTree>
    <p:extLst>
      <p:ext uri="{BB962C8B-B14F-4D97-AF65-F5344CB8AC3E}">
        <p14:creationId xmlns:p14="http://schemas.microsoft.com/office/powerpoint/2010/main" val="976707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05606"/>
            <a:ext cx="10972799" cy="5121275"/>
          </a:xfrm>
        </p:spPr>
        <p:txBody>
          <a:bodyPr/>
          <a:lstStyle/>
          <a:p>
            <a:pPr marL="0" indent="0">
              <a:buNone/>
              <a:defRPr/>
            </a:pPr>
            <a:r>
              <a:rPr lang="en-US" b="1" dirty="0">
                <a:solidFill>
                  <a:srgbClr val="991A1E"/>
                </a:solidFill>
                <a:latin typeface="Times New Roman" panose="02020603050405020304" pitchFamily="18" charset="0"/>
                <a:cs typeface="Times New Roman" panose="02020603050405020304" pitchFamily="18" charset="0"/>
              </a:rPr>
              <a:t>38 CFR 19.35</a:t>
            </a:r>
          </a:p>
          <a:p>
            <a:pPr marL="0" indent="0">
              <a:buNone/>
              <a:defRPr/>
            </a:pPr>
            <a:endParaRPr lang="en-US" sz="100" b="1" dirty="0">
              <a:latin typeface="Times New Roman" panose="02020603050405020304" pitchFamily="18" charset="0"/>
              <a:cs typeface="Times New Roman" panose="02020603050405020304" pitchFamily="18" charset="0"/>
            </a:endParaRPr>
          </a:p>
          <a:p>
            <a:pPr eaLnBrk="1" hangingPunct="1">
              <a:defRPr/>
            </a:pPr>
            <a:r>
              <a:rPr lang="en-US" sz="2800" dirty="0">
                <a:latin typeface="Times New Roman" panose="02020603050405020304" pitchFamily="18" charset="0"/>
                <a:cs typeface="Times New Roman" panose="02020603050405020304" pitchFamily="18" charset="0"/>
              </a:rPr>
              <a:t>When VA receives the Form 9, VA will prepare the appeal to be sent or “certified” to the Board of Veterans Appeals </a:t>
            </a:r>
          </a:p>
          <a:p>
            <a:pPr eaLnBrk="1" hangingPunct="1">
              <a:defRPr/>
            </a:pPr>
            <a:r>
              <a:rPr lang="en-US" sz="2800" dirty="0">
                <a:latin typeface="Times New Roman" panose="02020603050405020304" pitchFamily="18" charset="0"/>
                <a:cs typeface="Times New Roman" panose="02020603050405020304" pitchFamily="18" charset="0"/>
              </a:rPr>
              <a:t>In this process, the issues are reviewed to ensure all steps of the appeal were timely filed and that any hearing requests are identified</a:t>
            </a:r>
          </a:p>
          <a:p>
            <a:pPr eaLnBrk="1" hangingPunct="1">
              <a:defRPr/>
            </a:pPr>
            <a:r>
              <a:rPr lang="en-US" sz="2800" dirty="0">
                <a:latin typeface="Times New Roman" panose="02020603050405020304" pitchFamily="18" charset="0"/>
                <a:cs typeface="Times New Roman" panose="02020603050405020304" pitchFamily="18" charset="0"/>
              </a:rPr>
              <a:t>Representative will get one more opportunity to write an argument, called a VA Form 646 (This is your last opportunity to have the claim granted before sending it to the BVA)</a:t>
            </a:r>
          </a:p>
          <a:p>
            <a:pPr marL="0" indent="0" eaLnBrk="1" hangingPunct="1">
              <a:buNone/>
              <a:defRPr/>
            </a:pPr>
            <a:endParaRPr lang="en-US" sz="600" dirty="0">
              <a:latin typeface="Times New Roman" panose="02020603050405020304" pitchFamily="18" charset="0"/>
              <a:cs typeface="Times New Roman" panose="02020603050405020304" pitchFamily="18" charset="0"/>
            </a:endParaRPr>
          </a:p>
          <a:p>
            <a:pPr marL="0" indent="0">
              <a:buNone/>
              <a:defRPr/>
            </a:pPr>
            <a:r>
              <a:rPr lang="en-US" sz="2800" b="1" u="sng" dirty="0">
                <a:solidFill>
                  <a:srgbClr val="FF0000"/>
                </a:solidFill>
                <a:latin typeface="Times New Roman" panose="02020603050405020304" pitchFamily="18" charset="0"/>
                <a:cs typeface="Times New Roman" panose="02020603050405020304" pitchFamily="18" charset="0"/>
              </a:rPr>
              <a:t>Remember</a:t>
            </a:r>
            <a:r>
              <a:rPr lang="en-US" sz="2800" b="1" dirty="0">
                <a:solidFill>
                  <a:srgbClr val="FF0000"/>
                </a:solidFill>
                <a:latin typeface="Times New Roman" panose="02020603050405020304" pitchFamily="18" charset="0"/>
                <a:cs typeface="Times New Roman" panose="02020603050405020304" pitchFamily="18" charset="0"/>
              </a:rPr>
              <a:t>: after appeal to the Board has been filed, VFW’s Policy and Procedure requires approval by the NVS Director before accepting representation</a:t>
            </a:r>
            <a:endParaRPr lang="en-US" sz="2800" b="1" dirty="0">
              <a:solidFill>
                <a:srgbClr val="FF0000"/>
              </a:solidFill>
            </a:endParaRPr>
          </a:p>
        </p:txBody>
      </p:sp>
      <p:sp>
        <p:nvSpPr>
          <p:cNvPr id="4" name="Slide Number Placeholder 3"/>
          <p:cNvSpPr>
            <a:spLocks noGrp="1"/>
          </p:cNvSpPr>
          <p:nvPr>
            <p:ph type="sldNum" sz="quarter" idx="12"/>
          </p:nvPr>
        </p:nvSpPr>
        <p:spPr/>
        <p:txBody>
          <a:bodyPr/>
          <a:lstStyle/>
          <a:p>
            <a:pPr>
              <a:defRPr/>
            </a:pPr>
            <a:fld id="{A7CCA1A6-A6E1-416C-A17B-673B15D2FDD3}" type="slidenum">
              <a:rPr lang="en-US" smtClean="0"/>
              <a:pPr>
                <a:defRPr/>
              </a:pPr>
              <a:t>10</a:t>
            </a:fld>
            <a:endParaRPr lang="en-US" dirty="0"/>
          </a:p>
        </p:txBody>
      </p:sp>
      <p:sp>
        <p:nvSpPr>
          <p:cNvPr id="60418" name="Title 1"/>
          <p:cNvSpPr>
            <a:spLocks noGrp="1"/>
          </p:cNvSpPr>
          <p:nvPr>
            <p:ph type="title"/>
          </p:nvPr>
        </p:nvSpPr>
        <p:spPr>
          <a:xfrm>
            <a:off x="0" y="228600"/>
            <a:ext cx="8229600" cy="760413"/>
          </a:xfrm>
        </p:spPr>
        <p:txBody>
          <a:bodyPr/>
          <a:lstStyle/>
          <a:p>
            <a:pPr eaLnBrk="1" hangingPunct="1"/>
            <a:r>
              <a:rPr lang="en-US" altLang="en-US" sz="3600" dirty="0">
                <a:latin typeface="Times New Roman" panose="02020603050405020304" pitchFamily="18" charset="0"/>
                <a:cs typeface="Times New Roman" panose="02020603050405020304" pitchFamily="18" charset="0"/>
              </a:rPr>
              <a:t>LEGACY APPEALS: AFTER THE FORM 9 IS FILED…</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245564"/>
          </a:xfrm>
        </p:spPr>
        <p:txBody>
          <a:bodyPr/>
          <a:lstStyle/>
          <a:p>
            <a:r>
              <a:rPr lang="en-US" dirty="0">
                <a:latin typeface="Times New Roman" panose="02020603050405020304" pitchFamily="18" charset="0"/>
                <a:cs typeface="Times New Roman" panose="02020603050405020304" pitchFamily="18" charset="0"/>
              </a:rPr>
              <a:t>Many representatives save templates to help speed up the writing process</a:t>
            </a:r>
          </a:p>
          <a:p>
            <a:endParaRPr lang="en-US" sz="14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This practice is not prohibited, but you still must research the appeal prior to crafting the argument</a:t>
            </a:r>
          </a:p>
          <a:p>
            <a:endParaRPr lang="en-US" sz="14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If you use a template, make sure you are not using the same “boilerplate” argument for all appeals</a:t>
            </a:r>
          </a:p>
          <a:p>
            <a:pPr marL="0" indent="0">
              <a:buNone/>
            </a:pPr>
            <a:endParaRPr lang="en-US" sz="2400" dirty="0">
              <a:latin typeface="Times New Roman" panose="02020603050405020304" pitchFamily="18" charset="0"/>
              <a:cs typeface="Times New Roman" panose="02020603050405020304" pitchFamily="18" charset="0"/>
            </a:endParaRPr>
          </a:p>
          <a:p>
            <a:pPr marL="0" indent="0" algn="ctr">
              <a:buNone/>
            </a:pPr>
            <a:endParaRPr lang="en-US" sz="4000" b="1" dirty="0">
              <a:latin typeface="Times New Roman" panose="02020603050405020304" pitchFamily="18" charset="0"/>
              <a:cs typeface="Times New Roman" panose="02020603050405020304" pitchFamily="18" charset="0"/>
            </a:endParaRPr>
          </a:p>
          <a:p>
            <a:endParaRPr lang="en-US" sz="2100"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100</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TEMPLATES</a:t>
            </a:r>
          </a:p>
        </p:txBody>
      </p:sp>
    </p:spTree>
    <p:extLst>
      <p:ext uri="{BB962C8B-B14F-4D97-AF65-F5344CB8AC3E}">
        <p14:creationId xmlns:p14="http://schemas.microsoft.com/office/powerpoint/2010/main" val="54755047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828800"/>
            <a:ext cx="10972800" cy="3810000"/>
          </a:xfrm>
        </p:spPr>
        <p:txBody>
          <a:bodyPr/>
          <a:lstStyle/>
          <a:p>
            <a:pPr marL="0" indent="0">
              <a:buNone/>
            </a:pPr>
            <a:r>
              <a:rPr lang="en-US" dirty="0">
                <a:latin typeface="Times New Roman" panose="02020603050405020304" pitchFamily="18" charset="0"/>
                <a:cs typeface="Times New Roman" panose="02020603050405020304" pitchFamily="18" charset="0"/>
              </a:rPr>
              <a:t>Mr. Pennyworth is a 66-year-old veteran who is appealing his denial of Non-Service-Connected Pension. He served in the Army from 1979 to 1982 and received an honorable discharge. He was not discharged due to a service-connected disability and has no income other than a small social security check of $500 a month. </a:t>
            </a:r>
          </a:p>
          <a:p>
            <a:pPr marL="0" indent="0">
              <a:buNone/>
            </a:pPr>
            <a:endParaRPr lang="en-US"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101</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1</a:t>
            </a:r>
          </a:p>
        </p:txBody>
      </p:sp>
    </p:spTree>
    <p:extLst>
      <p:ext uri="{BB962C8B-B14F-4D97-AF65-F5344CB8AC3E}">
        <p14:creationId xmlns:p14="http://schemas.microsoft.com/office/powerpoint/2010/main" val="185299552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71600"/>
            <a:ext cx="10972800" cy="4267200"/>
          </a:xfrm>
        </p:spPr>
        <p:txBody>
          <a:bodyPr/>
          <a:lstStyle/>
          <a:p>
            <a:pPr marL="0" indent="0">
              <a:buNone/>
            </a:pPr>
            <a:r>
              <a:rPr lang="en-US" b="1" dirty="0">
                <a:latin typeface="Times New Roman" panose="02020603050405020304" pitchFamily="18" charset="0"/>
                <a:cs typeface="Times New Roman" panose="02020603050405020304" pitchFamily="18" charset="0"/>
              </a:rPr>
              <a:t>After reviewing the facts of the case, the service officer provided the following argument:</a:t>
            </a:r>
          </a:p>
          <a:p>
            <a:pPr marL="0" indent="0">
              <a:buNone/>
            </a:pPr>
            <a:endParaRPr lang="en-US" sz="800" dirty="0"/>
          </a:p>
          <a:p>
            <a:pPr marL="0" indent="0">
              <a:buNone/>
            </a:pPr>
            <a:r>
              <a:rPr lang="en-US" dirty="0">
                <a:latin typeface="Times New Roman" panose="02020603050405020304" pitchFamily="18" charset="0"/>
                <a:cs typeface="Times New Roman" panose="02020603050405020304" pitchFamily="18" charset="0"/>
              </a:rPr>
              <a:t>The veteran contends that his service in the Army from 1979 to 1982 is sufficient to establish eligibility to non-service </a:t>
            </a:r>
            <a:r>
              <a:rPr lang="en-US" dirty="0" err="1">
                <a:latin typeface="Times New Roman" panose="02020603050405020304" pitchFamily="18" charset="0"/>
                <a:cs typeface="Times New Roman" panose="02020603050405020304" pitchFamily="18" charset="0"/>
              </a:rPr>
              <a:t>conected</a:t>
            </a:r>
            <a:r>
              <a:rPr lang="en-US" dirty="0">
                <a:latin typeface="Times New Roman" panose="02020603050405020304" pitchFamily="18" charset="0"/>
                <a:cs typeface="Times New Roman" panose="02020603050405020304" pitchFamily="18" charset="0"/>
              </a:rPr>
              <a:t> pension. Being that he is under the VA prescribed income limit and is over 65 years old, the VFW asks that the VA make a special </a:t>
            </a:r>
            <a:r>
              <a:rPr lang="en-US" dirty="0" err="1">
                <a:latin typeface="Times New Roman" panose="02020603050405020304" pitchFamily="18" charset="0"/>
                <a:cs typeface="Times New Roman" panose="02020603050405020304" pitchFamily="18" charset="0"/>
              </a:rPr>
              <a:t>excepion</a:t>
            </a:r>
            <a:r>
              <a:rPr lang="en-US" dirty="0">
                <a:latin typeface="Times New Roman" panose="02020603050405020304" pitchFamily="18" charset="0"/>
                <a:cs typeface="Times New Roman" panose="02020603050405020304" pitchFamily="18" charset="0"/>
              </a:rPr>
              <a:t> to the wartime service requirement and grant non-service connected pension to this veteran. We also ask that all benefit of the doubt be resolved in favor of the veteran in accordance with 38 CFR 3.120. </a:t>
            </a:r>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102</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1 – WHAT IS WRONG WITH  THIS ARGUMENT?</a:t>
            </a:r>
          </a:p>
        </p:txBody>
      </p:sp>
    </p:spTree>
    <p:extLst>
      <p:ext uri="{BB962C8B-B14F-4D97-AF65-F5344CB8AC3E}">
        <p14:creationId xmlns:p14="http://schemas.microsoft.com/office/powerpoint/2010/main" val="375373075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71600"/>
            <a:ext cx="10972800" cy="4267200"/>
          </a:xfrm>
        </p:spPr>
        <p:txBody>
          <a:bodyPr/>
          <a:lstStyle/>
          <a:p>
            <a:pPr marL="0" indent="0">
              <a:buNone/>
            </a:pPr>
            <a:r>
              <a:rPr lang="en-US" b="1" dirty="0">
                <a:latin typeface="Times New Roman" panose="02020603050405020304" pitchFamily="18" charset="0"/>
                <a:cs typeface="Times New Roman" panose="02020603050405020304" pitchFamily="18" charset="0"/>
              </a:rPr>
              <a:t>What is wrong with this argument?</a:t>
            </a:r>
          </a:p>
          <a:p>
            <a:pPr marL="0" indent="0">
              <a:buNone/>
            </a:pPr>
            <a:endParaRPr lang="en-US" b="1"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There were 2 obvious spelling errors: exception &amp; connected</a:t>
            </a:r>
          </a:p>
          <a:p>
            <a:r>
              <a:rPr lang="en-US" sz="2800" dirty="0">
                <a:latin typeface="Times New Roman" panose="02020603050405020304" pitchFamily="18" charset="0"/>
                <a:cs typeface="Times New Roman" panose="02020603050405020304" pitchFamily="18" charset="0"/>
              </a:rPr>
              <a:t>The service officer asked the VA to make a “special exception” to a regulation</a:t>
            </a:r>
          </a:p>
          <a:p>
            <a:r>
              <a:rPr lang="en-US" sz="2800" dirty="0">
                <a:latin typeface="Times New Roman" panose="02020603050405020304" pitchFamily="18" charset="0"/>
                <a:cs typeface="Times New Roman" panose="02020603050405020304" pitchFamily="18" charset="0"/>
              </a:rPr>
              <a:t>It appears that the VFW is supporting a case without merit</a:t>
            </a:r>
          </a:p>
          <a:p>
            <a:r>
              <a:rPr lang="en-US" sz="2800" dirty="0">
                <a:latin typeface="Times New Roman" panose="02020603050405020304" pitchFamily="18" charset="0"/>
                <a:cs typeface="Times New Roman" panose="02020603050405020304" pitchFamily="18" charset="0"/>
              </a:rPr>
              <a:t>The service officer referenced benefit of the doubt without good cause and used the wrong citation number</a:t>
            </a:r>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103</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1 – WHAT IS WRONG WITH  THIS ARGUMENT?</a:t>
            </a:r>
          </a:p>
        </p:txBody>
      </p:sp>
    </p:spTree>
    <p:extLst>
      <p:ext uri="{BB962C8B-B14F-4D97-AF65-F5344CB8AC3E}">
        <p14:creationId xmlns:p14="http://schemas.microsoft.com/office/powerpoint/2010/main" val="273633349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71600"/>
            <a:ext cx="10972800" cy="4267200"/>
          </a:xfrm>
        </p:spPr>
        <p:txBody>
          <a:bodyPr/>
          <a:lstStyle/>
          <a:p>
            <a:pPr marL="0" indent="0">
              <a:buNone/>
            </a:pPr>
            <a:r>
              <a:rPr lang="en-US" altLang="en-US" sz="2800" b="1" dirty="0">
                <a:latin typeface="Times New Roman" panose="02020603050405020304" pitchFamily="18" charset="0"/>
                <a:cs typeface="Times New Roman" panose="02020603050405020304" pitchFamily="18" charset="0"/>
              </a:rPr>
              <a:t>Instead, the service officer should have written something like this:</a:t>
            </a:r>
          </a:p>
          <a:p>
            <a:pPr marL="0" indent="0">
              <a:buNone/>
            </a:pPr>
            <a:endParaRPr lang="en-US" altLang="en-US" sz="1000" dirty="0">
              <a:latin typeface="Times New Roman" panose="02020603050405020304" pitchFamily="18" charset="0"/>
              <a:cs typeface="Times New Roman" panose="02020603050405020304" pitchFamily="18" charset="0"/>
            </a:endParaRPr>
          </a:p>
          <a:p>
            <a:pPr marL="0" indent="0">
              <a:buNone/>
            </a:pPr>
            <a:r>
              <a:rPr lang="en-US" altLang="en-US" sz="2800" i="1" dirty="0">
                <a:latin typeface="Times New Roman" panose="02020603050405020304" pitchFamily="18" charset="0"/>
                <a:cs typeface="Times New Roman" panose="02020603050405020304" pitchFamily="18" charset="0"/>
              </a:rPr>
              <a:t>The veteran contends that his service in the Army from 1979 to 1982, low income, and age (66) are sufficient to establish eligibility to non-service connected pension. The VFW supports the veteran’s right to appeal this issue and thanks the Board for their time and consideration.</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b="1" dirty="0">
                <a:latin typeface="Times New Roman" panose="02020603050405020304" pitchFamily="18" charset="0"/>
                <a:cs typeface="Times New Roman" panose="02020603050405020304" pitchFamily="18" charset="0"/>
              </a:rPr>
              <a:t>Notice that nowhere in this argument does the service officer state that the veteran should be granted pension. By writing the argument this way, you save yours and the VFW’s reputation while still showing that you support the veteran’s rights and reviewed the facts of the case.</a:t>
            </a:r>
          </a:p>
          <a:p>
            <a:pPr marL="0" indent="0">
              <a:buNone/>
            </a:pPr>
            <a:endParaRPr lang="en-US" altLang="en-US" sz="2800" b="1"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104</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1 – WHAT IS WRONG WITH  THIS ARGUMENT?</a:t>
            </a:r>
          </a:p>
        </p:txBody>
      </p:sp>
    </p:spTree>
    <p:extLst>
      <p:ext uri="{BB962C8B-B14F-4D97-AF65-F5344CB8AC3E}">
        <p14:creationId xmlns:p14="http://schemas.microsoft.com/office/powerpoint/2010/main" val="222583781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600200"/>
            <a:ext cx="10972800" cy="4267200"/>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Cyrus Cage is a Marine veteran that served from 1968 to 1971. Mr. Cage deployed to Vietnam and years later developed type 2 diabetes mellitus. In a report dated 1/8/21, his private doctor, George Smith, stated he is on a restricted diet, must take insulin daily, and is no longer allowed to do strenuous outdoor activities for more than 20 minutes at a time. </a:t>
            </a:r>
          </a:p>
          <a:p>
            <a:pPr marL="0" indent="0">
              <a:buNone/>
            </a:pPr>
            <a:endParaRPr lang="en-US" altLang="en-US" sz="12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The VA granted service connection for type 2 diabetes mellitus at 20%. Mr. Cage appealed the decision, believing that he should be at a higher rating and sent you his brother’s Board decision that granted 40% for diabetes. Mr. Cage stated that his brother was also in Vietnam and now has diabetes just like his. </a:t>
            </a: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105</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2</a:t>
            </a:r>
          </a:p>
        </p:txBody>
      </p:sp>
    </p:spTree>
    <p:extLst>
      <p:ext uri="{BB962C8B-B14F-4D97-AF65-F5344CB8AC3E}">
        <p14:creationId xmlns:p14="http://schemas.microsoft.com/office/powerpoint/2010/main" val="377660333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600200"/>
            <a:ext cx="10972800" cy="4267200"/>
          </a:xfrm>
        </p:spPr>
        <p:txBody>
          <a:bodyPr/>
          <a:lstStyle/>
          <a:p>
            <a:pPr marL="0" indent="0">
              <a:buNone/>
            </a:pPr>
            <a:endParaRPr lang="en-US" altLang="en-US" sz="1200" dirty="0">
              <a:latin typeface="Times New Roman" panose="02020603050405020304" pitchFamily="18" charset="0"/>
              <a:cs typeface="Times New Roman" panose="02020603050405020304" pitchFamily="18" charset="0"/>
            </a:endParaRPr>
          </a:p>
          <a:p>
            <a:pPr marL="0" indent="0">
              <a:buNone/>
            </a:pPr>
            <a:r>
              <a:rPr lang="en-US" altLang="en-US" sz="2800" b="1" dirty="0">
                <a:latin typeface="Times New Roman" panose="02020603050405020304" pitchFamily="18" charset="0"/>
                <a:cs typeface="Times New Roman" panose="02020603050405020304" pitchFamily="18" charset="0"/>
              </a:rPr>
              <a:t>After reviewing the evidence and appropriate regulations, your appeal argument should look something like this:</a:t>
            </a:r>
          </a:p>
          <a:p>
            <a:pPr marL="0" indent="0">
              <a:buNone/>
            </a:pPr>
            <a:r>
              <a:rPr lang="en-US" altLang="en-US" sz="2800" i="1" dirty="0">
                <a:latin typeface="Times New Roman" panose="02020603050405020304" pitchFamily="18" charset="0"/>
                <a:cs typeface="Times New Roman" panose="02020603050405020304" pitchFamily="18" charset="0"/>
              </a:rPr>
              <a:t>The veteran contends that his diabetes mellitus is severe enough to warrant a rating higher than 20%. In a medical statement dated January 8, 2021, Dr. Smith stated that Mr. Cage has a diagnosis of diabetes mellitus that requires a restricted diet, daily insulin, and regulation of activities. Based on this medical evidence, the VFW requests that the veteran’s rating for diabetes be increased in accordance with 38 CFR 4.119 DC 7913. We thank you for your time and consideration in this matter.</a:t>
            </a: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106</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2</a:t>
            </a:r>
          </a:p>
        </p:txBody>
      </p:sp>
    </p:spTree>
    <p:extLst>
      <p:ext uri="{BB962C8B-B14F-4D97-AF65-F5344CB8AC3E}">
        <p14:creationId xmlns:p14="http://schemas.microsoft.com/office/powerpoint/2010/main" val="62807708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600200"/>
            <a:ext cx="10896600" cy="4267200"/>
          </a:xfrm>
        </p:spPr>
        <p:txBody>
          <a:bodyPr/>
          <a:lstStyle/>
          <a:p>
            <a:pPr marL="0" indent="0">
              <a:buNone/>
            </a:pPr>
            <a:endParaRPr lang="en-US" altLang="en-US" sz="12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As you can see, there was no mention of the veteran’s Vietnam service because the issue of service connection has already been addressed and granted. Instead, the argument simply references the medical opinion that shows Mr. Cage has regulation of activities which would allow for a 40% rating.</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Also notice that there was no mention of his brother’s Board decision as it has no bearing on the case.</a:t>
            </a: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107</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2</a:t>
            </a:r>
          </a:p>
        </p:txBody>
      </p:sp>
    </p:spTree>
    <p:extLst>
      <p:ext uri="{BB962C8B-B14F-4D97-AF65-F5344CB8AC3E}">
        <p14:creationId xmlns:p14="http://schemas.microsoft.com/office/powerpoint/2010/main" val="91368581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582303"/>
            <a:ext cx="10972800" cy="4778964"/>
          </a:xfrm>
        </p:spPr>
        <p:txBody>
          <a:bodyPr/>
          <a:lstStyle/>
          <a:p>
            <a:pPr marL="0" indent="0">
              <a:spcBef>
                <a:spcPts val="1200"/>
              </a:spcBef>
              <a:spcAft>
                <a:spcPts val="600"/>
              </a:spcAft>
              <a:buNone/>
            </a:pPr>
            <a:r>
              <a:rPr lang="en-US" altLang="en-US" sz="2800" dirty="0">
                <a:latin typeface="Times New Roman" panose="02020603050405020304" pitchFamily="18" charset="0"/>
                <a:cs typeface="Times New Roman" panose="02020603050405020304" pitchFamily="18" charset="0"/>
              </a:rPr>
              <a:t>When writing an appeals argument:</a:t>
            </a:r>
          </a:p>
          <a:p>
            <a:pPr>
              <a:spcBef>
                <a:spcPts val="1200"/>
              </a:spcBef>
              <a:spcAft>
                <a:spcPts val="600"/>
              </a:spcAft>
            </a:pPr>
            <a:r>
              <a:rPr lang="en-US" altLang="en-US" sz="2800" dirty="0">
                <a:latin typeface="Times New Roman" panose="02020603050405020304" pitchFamily="18" charset="0"/>
                <a:cs typeface="Times New Roman" panose="02020603050405020304" pitchFamily="18" charset="0"/>
              </a:rPr>
              <a:t>Ensure you’ve addressed all the issues on appeal, looked up rules that apply, cited to pertinent evidence, and asked for an outcome</a:t>
            </a:r>
          </a:p>
          <a:p>
            <a:pPr>
              <a:spcBef>
                <a:spcPts val="1200"/>
              </a:spcBef>
              <a:spcAft>
                <a:spcPts val="600"/>
              </a:spcAft>
            </a:pPr>
            <a:r>
              <a:rPr lang="en-US" altLang="en-US" sz="2800" dirty="0">
                <a:latin typeface="Times New Roman" panose="02020603050405020304" pitchFamily="18" charset="0"/>
                <a:cs typeface="Times New Roman" panose="02020603050405020304" pitchFamily="18" charset="0"/>
              </a:rPr>
              <a:t>Cite to evidence in the file to support your argument and make it easy for the reader to find </a:t>
            </a:r>
          </a:p>
          <a:p>
            <a:pPr>
              <a:spcBef>
                <a:spcPts val="1200"/>
              </a:spcBef>
              <a:spcAft>
                <a:spcPts val="600"/>
              </a:spcAft>
            </a:pPr>
            <a:r>
              <a:rPr lang="en-US" altLang="en-US" sz="2800" dirty="0">
                <a:latin typeface="Times New Roman" panose="02020603050405020304" pitchFamily="18" charset="0"/>
                <a:cs typeface="Times New Roman" panose="02020603050405020304" pitchFamily="18" charset="0"/>
              </a:rPr>
              <a:t>Short and clear arguments are more persuasive than long and confusing arguments</a:t>
            </a:r>
          </a:p>
          <a:p>
            <a:pPr>
              <a:spcBef>
                <a:spcPts val="1200"/>
              </a:spcBef>
              <a:spcAft>
                <a:spcPts val="600"/>
              </a:spcAft>
            </a:pPr>
            <a:r>
              <a:rPr lang="en-US" sz="2800" dirty="0">
                <a:latin typeface="Times New Roman" panose="02020603050405020304" pitchFamily="18" charset="0"/>
                <a:cs typeface="Times New Roman" panose="02020603050405020304" pitchFamily="18" charset="0"/>
              </a:rPr>
              <a:t>Remember to keep tone pleasant and professional; never insult or be derogatory towards VA in your arguments </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108</a:t>
            </a:fld>
            <a:endParaRPr lang="en-US" altLang="en-US" dirty="0"/>
          </a:p>
        </p:txBody>
      </p:sp>
      <p:sp>
        <p:nvSpPr>
          <p:cNvPr id="10242" name="Title 1"/>
          <p:cNvSpPr>
            <a:spLocks noGrp="1"/>
          </p:cNvSpPr>
          <p:nvPr>
            <p:ph type="title"/>
          </p:nvPr>
        </p:nvSpPr>
        <p:spPr>
          <a:xfrm>
            <a:off x="19665" y="183368"/>
            <a:ext cx="8229600" cy="1038726"/>
          </a:xfrm>
        </p:spPr>
        <p:txBody>
          <a:bodyPr/>
          <a:lstStyle/>
          <a:p>
            <a:r>
              <a:rPr lang="en-US" altLang="en-US" sz="2700" dirty="0">
                <a:latin typeface="Times New Roman" panose="02020603050405020304" pitchFamily="18" charset="0"/>
                <a:cs typeface="Times New Roman" panose="02020603050405020304" pitchFamily="18" charset="0"/>
              </a:rPr>
              <a:t>FINAL THOUGHTS</a:t>
            </a:r>
          </a:p>
        </p:txBody>
      </p:sp>
    </p:spTree>
    <p:extLst>
      <p:ext uri="{BB962C8B-B14F-4D97-AF65-F5344CB8AC3E}">
        <p14:creationId xmlns:p14="http://schemas.microsoft.com/office/powerpoint/2010/main" val="329187744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228600" y="1295399"/>
            <a:ext cx="11658600" cy="5060951"/>
          </a:xfrm>
        </p:spPr>
        <p:txBody>
          <a:bodyPr/>
          <a:lstStyle/>
          <a:p>
            <a:r>
              <a:rPr lang="en-US" altLang="en-US" sz="2400" dirty="0">
                <a:latin typeface="Times New Roman" panose="02020603050405020304" pitchFamily="18" charset="0"/>
                <a:cs typeface="Times New Roman" panose="02020603050405020304" pitchFamily="18" charset="0"/>
              </a:rPr>
              <a:t>As part of your end of conference test, you will complete an appeal argument. </a:t>
            </a:r>
          </a:p>
          <a:p>
            <a:r>
              <a:rPr lang="en-US" altLang="en-US" sz="2400" dirty="0">
                <a:latin typeface="Times New Roman" panose="02020603050405020304" pitchFamily="18" charset="0"/>
                <a:cs typeface="Times New Roman" panose="02020603050405020304" pitchFamily="18" charset="0"/>
              </a:rPr>
              <a:t>To begin this assignment, download the file named </a:t>
            </a:r>
            <a:r>
              <a:rPr lang="en-US" altLang="en-US" sz="2400" b="1" dirty="0">
                <a:solidFill>
                  <a:srgbClr val="991A1E"/>
                </a:solidFill>
                <a:latin typeface="Times New Roman" panose="02020603050405020304" pitchFamily="18" charset="0"/>
                <a:cs typeface="Times New Roman" panose="02020603050405020304" pitchFamily="18" charset="0"/>
              </a:rPr>
              <a:t>“February 2025 Basic Training Appeals Writing Assignment” </a:t>
            </a:r>
            <a:r>
              <a:rPr lang="en-US" altLang="en-US" sz="2400" dirty="0">
                <a:latin typeface="Times New Roman" panose="02020603050405020304" pitchFamily="18" charset="0"/>
                <a:cs typeface="Times New Roman" panose="02020603050405020304" pitchFamily="18" charset="0"/>
              </a:rPr>
              <a:t>from the OLP Resources section.</a:t>
            </a:r>
          </a:p>
          <a:p>
            <a:r>
              <a:rPr lang="en-US" altLang="en-US" sz="2400" dirty="0">
                <a:latin typeface="Times New Roman" panose="02020603050405020304" pitchFamily="18" charset="0"/>
                <a:cs typeface="Times New Roman" panose="02020603050405020304" pitchFamily="18" charset="0"/>
              </a:rPr>
              <a:t>Review the information and craft an appeals argument that accurately presents the veteran’s contentions to VA. </a:t>
            </a:r>
          </a:p>
          <a:p>
            <a:r>
              <a:rPr lang="en-US" altLang="en-US" sz="2400" dirty="0">
                <a:latin typeface="Times New Roman" panose="02020603050405020304" pitchFamily="18" charset="0"/>
                <a:cs typeface="Times New Roman" panose="02020603050405020304" pitchFamily="18" charset="0"/>
              </a:rPr>
              <a:t>Your score will be based upon the accuracy of the argument, spelling, and grammar for a total of 15 points. </a:t>
            </a:r>
          </a:p>
          <a:p>
            <a:r>
              <a:rPr lang="en-US" altLang="en-US" sz="2400" dirty="0">
                <a:highlight>
                  <a:srgbClr val="FFFF00"/>
                </a:highlight>
                <a:latin typeface="Times New Roman" panose="02020603050405020304" pitchFamily="18" charset="0"/>
                <a:cs typeface="Times New Roman" panose="02020603050405020304" pitchFamily="18" charset="0"/>
              </a:rPr>
              <a:t>All assignments </a:t>
            </a:r>
            <a:r>
              <a:rPr lang="en-US" altLang="en-US" sz="2400" b="1" u="sng" dirty="0">
                <a:highlight>
                  <a:srgbClr val="FFFF00"/>
                </a:highlight>
                <a:latin typeface="Times New Roman" panose="02020603050405020304" pitchFamily="18" charset="0"/>
                <a:cs typeface="Times New Roman" panose="02020603050405020304" pitchFamily="18" charset="0"/>
              </a:rPr>
              <a:t>must</a:t>
            </a:r>
            <a:r>
              <a:rPr lang="en-US" altLang="en-US" sz="2400" b="1" dirty="0">
                <a:highlight>
                  <a:srgbClr val="FFFF00"/>
                </a:highlight>
                <a:latin typeface="Times New Roman" panose="02020603050405020304" pitchFamily="18" charset="0"/>
                <a:cs typeface="Times New Roman" panose="02020603050405020304" pitchFamily="18" charset="0"/>
              </a:rPr>
              <a:t> </a:t>
            </a:r>
            <a:r>
              <a:rPr lang="en-US" altLang="en-US" sz="2400" dirty="0">
                <a:highlight>
                  <a:srgbClr val="FFFF00"/>
                </a:highlight>
                <a:latin typeface="Times New Roman" panose="02020603050405020304" pitchFamily="18" charset="0"/>
                <a:cs typeface="Times New Roman" panose="02020603050405020304" pitchFamily="18" charset="0"/>
              </a:rPr>
              <a:t>be submitted to </a:t>
            </a:r>
            <a:r>
              <a:rPr lang="en-US" altLang="en-US" sz="2400">
                <a:highlight>
                  <a:srgbClr val="FFFF00"/>
                </a:highlight>
                <a:latin typeface="Times New Roman" panose="02020603050405020304" pitchFamily="18" charset="0"/>
                <a:cs typeface="Times New Roman" panose="02020603050405020304" pitchFamily="18" charset="0"/>
              </a:rPr>
              <a:t>Keith Garrison via </a:t>
            </a:r>
            <a:r>
              <a:rPr lang="en-US" altLang="en-US" sz="2400" dirty="0">
                <a:highlight>
                  <a:srgbClr val="FFFF00"/>
                </a:highlight>
                <a:latin typeface="Times New Roman" panose="02020603050405020304" pitchFamily="18" charset="0"/>
                <a:cs typeface="Times New Roman" panose="02020603050405020304" pitchFamily="18" charset="0"/>
              </a:rPr>
              <a:t>email (kgarrison@vfw.org) by </a:t>
            </a:r>
            <a:r>
              <a:rPr lang="en-US" altLang="en-US" sz="2400" b="1" dirty="0">
                <a:highlight>
                  <a:srgbClr val="FFFF00"/>
                </a:highlight>
                <a:latin typeface="Times New Roman" panose="02020603050405020304" pitchFamily="18" charset="0"/>
                <a:cs typeface="Times New Roman" panose="02020603050405020304" pitchFamily="18" charset="0"/>
              </a:rPr>
              <a:t>11:59PM EST on Friday February 14, 2024</a:t>
            </a:r>
            <a:r>
              <a:rPr lang="en-US" altLang="en-US" sz="2400" dirty="0">
                <a:highlight>
                  <a:srgbClr val="FFFF00"/>
                </a:highlight>
                <a:latin typeface="Times New Roman" panose="02020603050405020304" pitchFamily="18" charset="0"/>
                <a:cs typeface="Times New Roman" panose="02020603050405020304" pitchFamily="18" charset="0"/>
              </a:rPr>
              <a:t>, to receive full credit. </a:t>
            </a:r>
          </a:p>
          <a:p>
            <a:r>
              <a:rPr lang="en-US" altLang="en-US" sz="2400" dirty="0">
                <a:latin typeface="Times New Roman" panose="02020603050405020304" pitchFamily="18" charset="0"/>
                <a:cs typeface="Times New Roman" panose="02020603050405020304" pitchFamily="18" charset="0"/>
              </a:rPr>
              <a:t>Any assignments received past the deadline will be penalized 10% per day late and your Department may be notified </a:t>
            </a:r>
          </a:p>
          <a:p>
            <a:r>
              <a:rPr lang="en-US" altLang="en-US" sz="2400" dirty="0">
                <a:latin typeface="Times New Roman" panose="02020603050405020304" pitchFamily="18" charset="0"/>
                <a:cs typeface="Times New Roman" panose="02020603050405020304" pitchFamily="18" charset="0"/>
              </a:rPr>
              <a:t>Once graded, the score from this assignment will be added to your course test score</a:t>
            </a:r>
            <a:r>
              <a:rPr lang="en-US" altLang="en-US" sz="2500" dirty="0">
                <a:latin typeface="Times New Roman" panose="02020603050405020304" pitchFamily="18" charset="0"/>
                <a:cs typeface="Times New Roman" panose="02020603050405020304" pitchFamily="18" charset="0"/>
              </a:rPr>
              <a:t>.</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109</a:t>
            </a:fld>
            <a:endParaRPr lang="en-US" altLang="en-US" dirty="0"/>
          </a:p>
        </p:txBody>
      </p:sp>
      <p:sp>
        <p:nvSpPr>
          <p:cNvPr id="10242" name="Title 1"/>
          <p:cNvSpPr>
            <a:spLocks noGrp="1"/>
          </p:cNvSpPr>
          <p:nvPr>
            <p:ph type="title"/>
          </p:nvPr>
        </p:nvSpPr>
        <p:spPr>
          <a:xfrm>
            <a:off x="19665" y="183368"/>
            <a:ext cx="8229600" cy="1038726"/>
          </a:xfrm>
        </p:spPr>
        <p:txBody>
          <a:bodyPr/>
          <a:lstStyle/>
          <a:p>
            <a:r>
              <a:rPr lang="en-US" altLang="en-US" sz="2700" dirty="0">
                <a:latin typeface="Times New Roman" panose="02020603050405020304" pitchFamily="18" charset="0"/>
                <a:cs typeface="Times New Roman" panose="02020603050405020304" pitchFamily="18" charset="0"/>
              </a:rPr>
              <a:t>HOMEWORK</a:t>
            </a:r>
          </a:p>
        </p:txBody>
      </p:sp>
    </p:spTree>
    <p:extLst>
      <p:ext uri="{BB962C8B-B14F-4D97-AF65-F5344CB8AC3E}">
        <p14:creationId xmlns:p14="http://schemas.microsoft.com/office/powerpoint/2010/main" val="2021622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p:cNvSpPr>
            <a:spLocks noGrp="1"/>
          </p:cNvSpPr>
          <p:nvPr>
            <p:ph idx="1"/>
          </p:nvPr>
        </p:nvSpPr>
        <p:spPr>
          <a:xfrm>
            <a:off x="609600" y="1371600"/>
            <a:ext cx="10972800" cy="5349875"/>
          </a:xfrm>
        </p:spPr>
        <p:txBody>
          <a:bodyPr>
            <a:normAutofit fontScale="92500" lnSpcReduction="20000"/>
          </a:bodyPr>
          <a:lstStyle/>
          <a:p>
            <a:r>
              <a:rPr lang="en-US" sz="2800" dirty="0">
                <a:latin typeface="Times New Roman" panose="02020603050405020304" pitchFamily="18" charset="0"/>
                <a:cs typeface="Times New Roman" panose="02020603050405020304" pitchFamily="18" charset="0"/>
              </a:rPr>
              <a:t>Indication that the veteran disagrees with a decision must be filed within </a:t>
            </a:r>
            <a:r>
              <a:rPr lang="en-US" sz="2800" b="1" dirty="0">
                <a:solidFill>
                  <a:srgbClr val="991A1E"/>
                </a:solidFill>
                <a:latin typeface="Times New Roman" panose="02020603050405020304" pitchFamily="18" charset="0"/>
                <a:cs typeface="Times New Roman" panose="02020603050405020304" pitchFamily="18" charset="0"/>
              </a:rPr>
              <a:t>ONE  YEAR </a:t>
            </a:r>
            <a:r>
              <a:rPr lang="en-US" sz="2800" dirty="0">
                <a:latin typeface="Times New Roman" panose="02020603050405020304" pitchFamily="18" charset="0"/>
                <a:cs typeface="Times New Roman" panose="02020603050405020304" pitchFamily="18" charset="0"/>
              </a:rPr>
              <a:t>from the date of the decision notification for all claims, other than contested claims </a:t>
            </a:r>
            <a:r>
              <a:rPr lang="en-US" sz="2800" b="1" dirty="0">
                <a:solidFill>
                  <a:srgbClr val="991A1E"/>
                </a:solidFill>
                <a:latin typeface="Times New Roman" panose="02020603050405020304" pitchFamily="18" charset="0"/>
                <a:cs typeface="Times New Roman" panose="02020603050405020304" pitchFamily="18" charset="0"/>
              </a:rPr>
              <a:t>38 CFR 19.52(a)</a:t>
            </a:r>
          </a:p>
          <a:p>
            <a:endParaRPr lang="en-US" sz="1050" b="1" dirty="0">
              <a:solidFill>
                <a:srgbClr val="FF0000"/>
              </a:solidFill>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Contested claims timeline is only </a:t>
            </a:r>
            <a:r>
              <a:rPr lang="en-US" altLang="en-US" sz="2800" b="1" dirty="0">
                <a:solidFill>
                  <a:srgbClr val="991A1E"/>
                </a:solidFill>
                <a:latin typeface="Times New Roman" panose="02020603050405020304" pitchFamily="18" charset="0"/>
                <a:cs typeface="Times New Roman" panose="02020603050405020304" pitchFamily="18" charset="0"/>
              </a:rPr>
              <a:t>60 days </a:t>
            </a:r>
            <a:r>
              <a:rPr lang="en-US" altLang="en-US" sz="2800" dirty="0">
                <a:latin typeface="Times New Roman" panose="02020603050405020304" pitchFamily="18" charset="0"/>
                <a:cs typeface="Times New Roman" panose="02020603050405020304" pitchFamily="18" charset="0"/>
              </a:rPr>
              <a:t>from the date of the decision letter. </a:t>
            </a:r>
            <a:r>
              <a:rPr lang="en-US" sz="2800" b="1" dirty="0">
                <a:solidFill>
                  <a:srgbClr val="991A1E"/>
                </a:solidFill>
                <a:latin typeface="Times New Roman" panose="02020603050405020304" pitchFamily="18" charset="0"/>
                <a:cs typeface="Times New Roman" panose="02020603050405020304" pitchFamily="18" charset="0"/>
              </a:rPr>
              <a:t>38 CFR 20.402</a:t>
            </a:r>
          </a:p>
          <a:p>
            <a:pPr eaLnBrk="1" hangingPunct="1"/>
            <a:endParaRPr lang="en-US" altLang="en-US" sz="900" dirty="0">
              <a:solidFill>
                <a:srgbClr val="FF0000"/>
              </a:solidFill>
              <a:latin typeface="Times New Roman" panose="02020603050405020304" pitchFamily="18" charset="0"/>
              <a:cs typeface="Times New Roman" panose="02020603050405020304" pitchFamily="18" charset="0"/>
            </a:endParaRPr>
          </a:p>
          <a:p>
            <a:pPr eaLnBrk="1" hangingPunct="1"/>
            <a:r>
              <a:rPr lang="en-US" altLang="en-US" sz="2800" b="1" u="sng" dirty="0">
                <a:latin typeface="Times New Roman" panose="02020603050405020304" pitchFamily="18" charset="0"/>
                <a:cs typeface="Times New Roman" panose="02020603050405020304" pitchFamily="18" charset="0"/>
              </a:rPr>
              <a:t>DO NOT</a:t>
            </a:r>
            <a:r>
              <a:rPr lang="en-US" altLang="en-US" sz="2800" b="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include the day of the notification letter</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b="1" u="sng" dirty="0">
                <a:latin typeface="Times New Roman" panose="02020603050405020304" pitchFamily="18" charset="0"/>
                <a:cs typeface="Times New Roman" panose="02020603050405020304" pitchFamily="18" charset="0"/>
              </a:rPr>
              <a:t>INCLUDE</a:t>
            </a:r>
            <a:r>
              <a:rPr lang="en-US" altLang="en-US" sz="2800" dirty="0">
                <a:latin typeface="Times New Roman" panose="02020603050405020304" pitchFamily="18" charset="0"/>
                <a:cs typeface="Times New Roman" panose="02020603050405020304" pitchFamily="18" charset="0"/>
              </a:rPr>
              <a:t> the last day of the specified period</a:t>
            </a:r>
          </a:p>
          <a:p>
            <a:endParaRPr lang="en-US" altLang="en-US" sz="10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If it is postmarked within the appeal period – it is considered </a:t>
            </a:r>
            <a:r>
              <a:rPr lang="en-US" altLang="en-US" sz="2800" b="1" u="sng" dirty="0">
                <a:latin typeface="Times New Roman" panose="02020603050405020304" pitchFamily="18" charset="0"/>
                <a:cs typeface="Times New Roman" panose="02020603050405020304" pitchFamily="18" charset="0"/>
              </a:rPr>
              <a:t>TIMELY</a:t>
            </a:r>
          </a:p>
          <a:p>
            <a:pPr marL="0" indent="0" eaLnBrk="1" hangingPunct="1">
              <a:buNone/>
            </a:pPr>
            <a:endParaRPr lang="en-US" altLang="en-US" sz="2400" b="1" u="sng"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For appeal periods ending on weekends or holidays, the next working day marks the end of the appeal period </a:t>
            </a:r>
            <a:r>
              <a:rPr lang="en-US" altLang="en-US" sz="2800" b="1" dirty="0">
                <a:solidFill>
                  <a:srgbClr val="991A1E"/>
                </a:solidFill>
                <a:latin typeface="Times New Roman" panose="02020603050405020304" pitchFamily="18" charset="0"/>
                <a:cs typeface="Times New Roman" panose="02020603050405020304" pitchFamily="18" charset="0"/>
              </a:rPr>
              <a:t>38 CFR 20.110(b)</a:t>
            </a:r>
          </a:p>
          <a:p>
            <a:pPr eaLnBrk="1" hangingPunct="1"/>
            <a:endParaRPr lang="en-US" altLang="en-US" sz="2800" b="1" u="sng"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79DC5D6E-6DA8-404C-A029-74CD75607CD2}" type="slidenum">
              <a:rPr lang="en-US"/>
              <a:pPr>
                <a:defRPr/>
              </a:pPr>
              <a:t>11</a:t>
            </a:fld>
            <a:endParaRPr lang="en-US" dirty="0"/>
          </a:p>
        </p:txBody>
      </p:sp>
      <p:sp>
        <p:nvSpPr>
          <p:cNvPr id="2" name="Title 1"/>
          <p:cNvSpPr>
            <a:spLocks noGrp="1"/>
          </p:cNvSpPr>
          <p:nvPr>
            <p:ph type="title"/>
          </p:nvPr>
        </p:nvSpPr>
        <p:spPr>
          <a:xfrm>
            <a:off x="8021" y="381000"/>
            <a:ext cx="8229600" cy="457200"/>
          </a:xfrm>
        </p:spPr>
        <p:txBody>
          <a:bodyPr rtlCol="0">
            <a:noAutofit/>
          </a:bodyPr>
          <a:lstStyle/>
          <a:p>
            <a:pPr>
              <a:defRPr/>
            </a:pPr>
            <a:r>
              <a:rPr lang="en-US" sz="3600" dirty="0">
                <a:latin typeface="Times New Roman" panose="02020603050405020304" pitchFamily="18" charset="0"/>
                <a:cs typeface="Times New Roman" panose="02020603050405020304" pitchFamily="18" charset="0"/>
              </a:rPr>
              <a:t>APPEAL TIMELINES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Content Placeholder 2"/>
          <p:cNvSpPr>
            <a:spLocks noGrp="1"/>
          </p:cNvSpPr>
          <p:nvPr>
            <p:ph idx="1"/>
          </p:nvPr>
        </p:nvSpPr>
        <p:spPr>
          <a:xfrm>
            <a:off x="609600" y="1752599"/>
            <a:ext cx="11049000" cy="4876801"/>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Once a hearing is held or a VFW appeals consultant prepares a brief, the Board will review the appeal and issue a decision </a:t>
            </a:r>
          </a:p>
          <a:p>
            <a:pPr marL="0" indent="0" eaLnBrk="1" hangingPunct="1">
              <a:buNone/>
            </a:pPr>
            <a:r>
              <a:rPr lang="en-US" altLang="en-US" sz="2800" b="1" dirty="0">
                <a:latin typeface="Times New Roman" panose="02020603050405020304" pitchFamily="18" charset="0"/>
                <a:cs typeface="Times New Roman" panose="02020603050405020304" pitchFamily="18" charset="0"/>
              </a:rPr>
              <a:t>“Allow” </a:t>
            </a:r>
            <a:r>
              <a:rPr lang="en-US" altLang="en-US" sz="2800" dirty="0">
                <a:latin typeface="Times New Roman" panose="02020603050405020304" pitchFamily="18" charset="0"/>
                <a:cs typeface="Times New Roman" panose="02020603050405020304" pitchFamily="18" charset="0"/>
              </a:rPr>
              <a:t>means an issue was granted in full</a:t>
            </a:r>
          </a:p>
          <a:p>
            <a:pPr marL="0" indent="0" eaLnBrk="1" hangingPunct="1">
              <a:buNone/>
            </a:pPr>
            <a:r>
              <a:rPr lang="en-US" altLang="en-US" sz="2800" b="1" dirty="0">
                <a:latin typeface="Times New Roman" panose="02020603050405020304" pitchFamily="18" charset="0"/>
                <a:cs typeface="Times New Roman" panose="02020603050405020304" pitchFamily="18" charset="0"/>
              </a:rPr>
              <a:t>“Remand” </a:t>
            </a:r>
            <a:r>
              <a:rPr lang="en-US" altLang="en-US" sz="2800" dirty="0">
                <a:latin typeface="Times New Roman" panose="02020603050405020304" pitchFamily="18" charset="0"/>
                <a:cs typeface="Times New Roman" panose="02020603050405020304" pitchFamily="18" charset="0"/>
              </a:rPr>
              <a:t>means development needed, sent back to RO/AMO for development and new decision</a:t>
            </a:r>
          </a:p>
          <a:p>
            <a:pPr lvl="1"/>
            <a:r>
              <a:rPr lang="en-US" altLang="en-US" sz="2400" dirty="0">
                <a:latin typeface="Times New Roman" panose="02020603050405020304" pitchFamily="18" charset="0"/>
                <a:cs typeface="Times New Roman" panose="02020603050405020304" pitchFamily="18" charset="0"/>
              </a:rPr>
              <a:t>If legacy appeal, and SSOC is issued, appeal will return to the BVA</a:t>
            </a:r>
          </a:p>
          <a:p>
            <a:pPr lvl="1"/>
            <a:r>
              <a:rPr lang="en-US" altLang="en-US" sz="2400" dirty="0">
                <a:latin typeface="Times New Roman" panose="02020603050405020304" pitchFamily="18" charset="0"/>
                <a:cs typeface="Times New Roman" panose="02020603050405020304" pitchFamily="18" charset="0"/>
              </a:rPr>
              <a:t>If modernized appeal, new rating decision will be issued, veteran can choose from three options  </a:t>
            </a:r>
          </a:p>
          <a:p>
            <a:pPr marL="0" indent="0" eaLnBrk="1" hangingPunct="1">
              <a:buNone/>
            </a:pPr>
            <a:r>
              <a:rPr lang="en-US" altLang="en-US" sz="2800" b="1" dirty="0">
                <a:latin typeface="Times New Roman" panose="02020603050405020304" pitchFamily="18" charset="0"/>
                <a:cs typeface="Times New Roman" panose="02020603050405020304" pitchFamily="18" charset="0"/>
              </a:rPr>
              <a:t>“Deny” </a:t>
            </a:r>
            <a:r>
              <a:rPr lang="en-US" altLang="en-US" sz="2800" dirty="0">
                <a:latin typeface="Times New Roman" panose="02020603050405020304" pitchFamily="18" charset="0"/>
                <a:cs typeface="Times New Roman" panose="02020603050405020304" pitchFamily="18" charset="0"/>
              </a:rPr>
              <a:t>self-explanatory: options for challenging the denial are explained on the following slide</a:t>
            </a:r>
          </a:p>
        </p:txBody>
      </p:sp>
      <p:sp>
        <p:nvSpPr>
          <p:cNvPr id="4" name="Slide Number Placeholder 3"/>
          <p:cNvSpPr>
            <a:spLocks noGrp="1"/>
          </p:cNvSpPr>
          <p:nvPr>
            <p:ph type="sldNum" sz="quarter" idx="12"/>
          </p:nvPr>
        </p:nvSpPr>
        <p:spPr/>
        <p:txBody>
          <a:bodyPr/>
          <a:lstStyle/>
          <a:p>
            <a:pPr>
              <a:defRPr/>
            </a:pPr>
            <a:fld id="{90106D56-58A7-4D28-8979-80A39FDFC43A}" type="slidenum">
              <a:rPr lang="en-US" smtClean="0"/>
              <a:pPr>
                <a:defRPr/>
              </a:pPr>
              <a:t>12</a:t>
            </a:fld>
            <a:endParaRPr lang="en-US" dirty="0"/>
          </a:p>
        </p:txBody>
      </p:sp>
      <p:sp>
        <p:nvSpPr>
          <p:cNvPr id="7" name="Title 1"/>
          <p:cNvSpPr>
            <a:spLocks noGrp="1"/>
          </p:cNvSpPr>
          <p:nvPr>
            <p:ph type="title"/>
          </p:nvPr>
        </p:nvSpPr>
        <p:spPr>
          <a:xfrm>
            <a:off x="76200" y="76201"/>
            <a:ext cx="8058150" cy="1141414"/>
          </a:xfrm>
        </p:spPr>
        <p:txBody>
          <a:bodyPr>
            <a:normAutofit/>
          </a:bodyPr>
          <a:lstStyle/>
          <a:p>
            <a:pPr eaLnBrk="1" hangingPunct="1"/>
            <a:r>
              <a:rPr lang="en-US" altLang="en-US" dirty="0">
                <a:latin typeface="Times New Roman" panose="02020603050405020304" pitchFamily="18" charset="0"/>
                <a:cs typeface="Times New Roman" panose="02020603050405020304" pitchFamily="18" charset="0"/>
              </a:rPr>
              <a:t>BOARD OF VETERANS APPEALS </a:t>
            </a:r>
            <a:br>
              <a:rPr lang="en-US" altLang="en-US"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DECISION OUTCOMES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Content Placeholder 2"/>
          <p:cNvSpPr>
            <a:spLocks noGrp="1"/>
          </p:cNvSpPr>
          <p:nvPr>
            <p:ph idx="1"/>
          </p:nvPr>
        </p:nvSpPr>
        <p:spPr>
          <a:xfrm>
            <a:off x="609600" y="1217615"/>
            <a:ext cx="10972800" cy="5411786"/>
          </a:xfrm>
        </p:spPr>
        <p:txBody>
          <a:bodyPr/>
          <a:lstStyle/>
          <a:p>
            <a:pPr eaLnBrk="1" hangingPunct="1"/>
            <a:r>
              <a:rPr lang="en-US" altLang="en-US" sz="2400" b="1" dirty="0">
                <a:latin typeface="Times New Roman" panose="02020603050405020304" pitchFamily="18" charset="0"/>
                <a:cs typeface="Times New Roman" panose="02020603050405020304" pitchFamily="18" charset="0"/>
              </a:rPr>
              <a:t>Appeal to the Court of Appeals for Veterans Claims (CAVC): </a:t>
            </a:r>
          </a:p>
          <a:p>
            <a:pPr lvl="1"/>
            <a:r>
              <a:rPr lang="en-US" altLang="en-US" sz="2400" b="1" dirty="0">
                <a:solidFill>
                  <a:srgbClr val="991A1E"/>
                </a:solidFill>
                <a:latin typeface="Times New Roman" panose="02020603050405020304" pitchFamily="18" charset="0"/>
                <a:cs typeface="Times New Roman" panose="02020603050405020304" pitchFamily="18" charset="0"/>
              </a:rPr>
              <a:t>120-day deadline from decision notice </a:t>
            </a:r>
            <a:r>
              <a:rPr lang="en-US" altLang="en-US" sz="2400" b="1" dirty="0">
                <a:latin typeface="Times New Roman" panose="02020603050405020304" pitchFamily="18" charset="0"/>
                <a:cs typeface="Times New Roman" panose="02020603050405020304" pitchFamily="18" charset="0"/>
              </a:rPr>
              <a:t>to file NOA with the Court</a:t>
            </a:r>
          </a:p>
          <a:p>
            <a:pPr lvl="1"/>
            <a:r>
              <a:rPr lang="en-US" altLang="en-US" sz="2400" dirty="0">
                <a:latin typeface="Times New Roman" panose="02020603050405020304" pitchFamily="18" charset="0"/>
                <a:cs typeface="Times New Roman" panose="02020603050405020304" pitchFamily="18" charset="0"/>
              </a:rPr>
              <a:t>Federal Court: service officers cannot represent unless they are also attorneys barred at the CAVC</a:t>
            </a:r>
          </a:p>
          <a:p>
            <a:pPr lvl="1"/>
            <a:r>
              <a:rPr lang="en-US" altLang="en-US" sz="2400" dirty="0">
                <a:latin typeface="Times New Roman" panose="02020603050405020304" pitchFamily="18" charset="0"/>
                <a:cs typeface="Times New Roman" panose="02020603050405020304" pitchFamily="18" charset="0"/>
              </a:rPr>
              <a:t>Suggest veteran obtain veterans benefits lawyer –provide contact info for Bergmann &amp; Moore and Veterans Consortium Pro Bono Program but do not recommend a specific lawyer.  Unlike at the VA where lawyers usually charge veteran a fee, many lawyers will represent for free at CAVC – attorney fees paid by government if successful (EAJA)</a:t>
            </a:r>
          </a:p>
          <a:p>
            <a:r>
              <a:rPr lang="en-US" altLang="en-US" sz="2400" b="1" dirty="0">
                <a:latin typeface="Times New Roman" panose="02020603050405020304" pitchFamily="18" charset="0"/>
                <a:cs typeface="Times New Roman" panose="02020603050405020304" pitchFamily="18" charset="0"/>
              </a:rPr>
              <a:t>File a Supplemental Claim at the RO </a:t>
            </a:r>
            <a:r>
              <a:rPr lang="en-US" altLang="en-US" sz="2400" b="1" dirty="0">
                <a:solidFill>
                  <a:srgbClr val="991A1E"/>
                </a:solidFill>
                <a:latin typeface="Times New Roman" panose="02020603050405020304" pitchFamily="18" charset="0"/>
                <a:cs typeface="Times New Roman" panose="02020603050405020304" pitchFamily="18" charset="0"/>
              </a:rPr>
              <a:t>within one year</a:t>
            </a:r>
          </a:p>
          <a:p>
            <a:pPr lvl="1"/>
            <a:r>
              <a:rPr lang="en-US" altLang="en-US" sz="2400" dirty="0">
                <a:latin typeface="Times New Roman" panose="02020603050405020304" pitchFamily="18" charset="0"/>
                <a:cs typeface="Times New Roman" panose="02020603050405020304" pitchFamily="18" charset="0"/>
              </a:rPr>
              <a:t>Effective date may only be from the new claim date. Will be discussed in Appeals Modernization Class.</a:t>
            </a:r>
          </a:p>
          <a:p>
            <a:r>
              <a:rPr lang="en-US" altLang="en-US" sz="2400" b="1" dirty="0">
                <a:latin typeface="Times New Roman" panose="02020603050405020304" pitchFamily="18" charset="0"/>
                <a:cs typeface="Times New Roman" panose="02020603050405020304" pitchFamily="18" charset="0"/>
              </a:rPr>
              <a:t>File a Motion for Reconsideration, Motion to Vacate, or Motion for Revision based on CUE with the BVA</a:t>
            </a:r>
          </a:p>
          <a:p>
            <a:pPr lvl="1"/>
            <a:r>
              <a:rPr lang="en-US" altLang="en-US" sz="2400" dirty="0">
                <a:latin typeface="Times New Roman" panose="02020603050405020304" pitchFamily="18" charset="0"/>
                <a:cs typeface="Times New Roman" panose="02020603050405020304" pitchFamily="18" charset="0"/>
              </a:rPr>
              <a:t>Please consult with VFW’s BVA team regarding this option. </a:t>
            </a:r>
          </a:p>
        </p:txBody>
      </p:sp>
      <p:sp>
        <p:nvSpPr>
          <p:cNvPr id="4" name="Slide Number Placeholder 3"/>
          <p:cNvSpPr>
            <a:spLocks noGrp="1"/>
          </p:cNvSpPr>
          <p:nvPr>
            <p:ph type="sldNum" sz="quarter" idx="12"/>
          </p:nvPr>
        </p:nvSpPr>
        <p:spPr/>
        <p:txBody>
          <a:bodyPr/>
          <a:lstStyle/>
          <a:p>
            <a:pPr>
              <a:defRPr/>
            </a:pPr>
            <a:fld id="{90106D56-58A7-4D28-8979-80A39FDFC43A}" type="slidenum">
              <a:rPr lang="en-US" smtClean="0"/>
              <a:pPr>
                <a:defRPr/>
              </a:pPr>
              <a:t>13</a:t>
            </a:fld>
            <a:endParaRPr lang="en-US" dirty="0"/>
          </a:p>
        </p:txBody>
      </p:sp>
      <p:sp>
        <p:nvSpPr>
          <p:cNvPr id="7" name="Title 1"/>
          <p:cNvSpPr>
            <a:spLocks noGrp="1"/>
          </p:cNvSpPr>
          <p:nvPr>
            <p:ph type="title"/>
          </p:nvPr>
        </p:nvSpPr>
        <p:spPr>
          <a:xfrm>
            <a:off x="0" y="1"/>
            <a:ext cx="8458200" cy="1217614"/>
          </a:xfrm>
        </p:spPr>
        <p:txBody>
          <a:bodyPr>
            <a:normAutofit/>
          </a:bodyPr>
          <a:lstStyle/>
          <a:p>
            <a:pPr eaLnBrk="1" hangingPunct="1"/>
            <a:r>
              <a:rPr lang="en-US" altLang="en-US" dirty="0">
                <a:latin typeface="Times New Roman" panose="02020603050405020304" pitchFamily="18" charset="0"/>
                <a:cs typeface="Times New Roman" panose="02020603050405020304" pitchFamily="18" charset="0"/>
              </a:rPr>
              <a:t>CHALLENGING A DECISION BY THE BOARD OF VETERANS APPEALS</a:t>
            </a:r>
          </a:p>
        </p:txBody>
      </p:sp>
    </p:spTree>
    <p:extLst>
      <p:ext uri="{BB962C8B-B14F-4D97-AF65-F5344CB8AC3E}">
        <p14:creationId xmlns:p14="http://schemas.microsoft.com/office/powerpoint/2010/main" val="2625523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2590800"/>
            <a:ext cx="6422571" cy="1752600"/>
          </a:xfrm>
        </p:spPr>
        <p:txBody>
          <a:bodyPr>
            <a:normAutofit/>
          </a:bodyPr>
          <a:lstStyle/>
          <a:p>
            <a:pPr algn="ctr"/>
            <a:r>
              <a:rPr lang="en-US" sz="3600" dirty="0">
                <a:latin typeface="Times New Roman" panose="02020603050405020304" pitchFamily="18" charset="0"/>
                <a:cs typeface="Times New Roman" panose="02020603050405020304" pitchFamily="18" charset="0"/>
              </a:rPr>
              <a:t>APPEALS MODERNIZATION</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14</a:t>
            </a:fld>
            <a:endParaRPr lang="en-US" dirty="0"/>
          </a:p>
        </p:txBody>
      </p:sp>
    </p:spTree>
    <p:extLst>
      <p:ext uri="{BB962C8B-B14F-4D97-AF65-F5344CB8AC3E}">
        <p14:creationId xmlns:p14="http://schemas.microsoft.com/office/powerpoint/2010/main" val="24352166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447800"/>
            <a:ext cx="10972800" cy="5181600"/>
          </a:xfrm>
          <a:prstGeom prst="rect">
            <a:avLst/>
          </a:prstGeom>
          <a:noFill/>
        </p:spPr>
        <p:txBody>
          <a:bodyPr wrap="square" rtlCol="0">
            <a:normAutofit fontScale="55000" lnSpcReduction="20000"/>
          </a:bodyPr>
          <a:lstStyle/>
          <a:p>
            <a:endParaRPr lang="en-US" sz="1600" dirty="0">
              <a:latin typeface="Times New Roman" panose="02020603050405020304" pitchFamily="18" charset="0"/>
              <a:cs typeface="Times New Roman" panose="02020603050405020304" pitchFamily="18" charset="0"/>
            </a:endParaRPr>
          </a:p>
          <a:p>
            <a:r>
              <a:rPr lang="en-US" sz="5100" b="1" dirty="0">
                <a:solidFill>
                  <a:srgbClr val="991A1E"/>
                </a:solidFill>
                <a:latin typeface="Times New Roman" panose="02020603050405020304" pitchFamily="18" charset="0"/>
                <a:cs typeface="Times New Roman" panose="02020603050405020304" pitchFamily="18" charset="0"/>
              </a:rPr>
              <a:t>GOAL</a:t>
            </a:r>
            <a:r>
              <a:rPr lang="en-US" sz="5100" dirty="0">
                <a:solidFill>
                  <a:srgbClr val="991A1E"/>
                </a:solidFill>
                <a:latin typeface="Times New Roman" panose="02020603050405020304" pitchFamily="18" charset="0"/>
                <a:cs typeface="Times New Roman" panose="02020603050405020304" pitchFamily="18" charset="0"/>
              </a:rPr>
              <a:t>: </a:t>
            </a:r>
            <a:r>
              <a:rPr lang="en-US" sz="5100" dirty="0">
                <a:latin typeface="Times New Roman" panose="02020603050405020304" pitchFamily="18" charset="0"/>
                <a:cs typeface="Times New Roman" panose="02020603050405020304" pitchFamily="18" charset="0"/>
              </a:rPr>
              <a:t>Ensure veterans receive fair appeals decisions in a timely, transparent, consistent and simple manner. </a:t>
            </a:r>
          </a:p>
          <a:p>
            <a:pPr marL="571500" indent="-571500">
              <a:buFont typeface="Arial" panose="020B0604020202020204" pitchFamily="34" charset="0"/>
              <a:buChar char="•"/>
            </a:pPr>
            <a:endParaRPr lang="en-US" sz="29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600" dirty="0">
                <a:latin typeface="Times New Roman" panose="02020603050405020304" pitchFamily="18" charset="0"/>
                <a:cs typeface="Times New Roman" panose="02020603050405020304" pitchFamily="18" charset="0"/>
              </a:rPr>
              <a:t>Improves rating decision notice letters to better inform veterans of reasons for decision, evidence considered, and appeal rights</a:t>
            </a:r>
          </a:p>
          <a:p>
            <a:endParaRPr lang="en-US" sz="46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600" dirty="0">
                <a:latin typeface="Times New Roman" panose="02020603050405020304" pitchFamily="18" charset="0"/>
                <a:cs typeface="Times New Roman" panose="02020603050405020304" pitchFamily="18" charset="0"/>
              </a:rPr>
              <a:t>Formalizes two options to offer veterans resolution to claim disputes at the lowest possible level</a:t>
            </a:r>
          </a:p>
          <a:p>
            <a:endParaRPr lang="en-US" sz="46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600" dirty="0">
                <a:latin typeface="Times New Roman" panose="02020603050405020304" pitchFamily="18" charset="0"/>
                <a:cs typeface="Times New Roman" panose="02020603050405020304" pitchFamily="18" charset="0"/>
              </a:rPr>
              <a:t>Allows appeal directly to Board of Veterans Appeals, replacing duplicative and confusing processes like NOD elections, Form 9, and 646</a:t>
            </a:r>
          </a:p>
          <a:p>
            <a:pPr marL="571500" indent="-571500">
              <a:buFont typeface="Arial" panose="020B0604020202020204" pitchFamily="34" charset="0"/>
              <a:buChar char="•"/>
            </a:pPr>
            <a:endParaRPr lang="en-US" sz="46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600" dirty="0">
                <a:latin typeface="Times New Roman" panose="02020603050405020304" pitchFamily="18" charset="0"/>
                <a:cs typeface="Times New Roman" panose="02020603050405020304" pitchFamily="18" charset="0"/>
              </a:rPr>
              <a:t>Protects veterans’ effective dates so long as claimants pursue adjudication in the timeframes prescribed by VA</a:t>
            </a:r>
          </a:p>
          <a:p>
            <a:pPr marL="571500" indent="-571500">
              <a:buFont typeface="Arial" panose="020B0604020202020204" pitchFamily="34" charset="0"/>
              <a:buChar char="•"/>
            </a:pPr>
            <a:endParaRPr lang="en-US" sz="46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endParaRPr lang="en-US" sz="1700"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15</a:t>
            </a:fld>
            <a:endParaRPr lang="en-US" dirty="0"/>
          </a:p>
        </p:txBody>
      </p:sp>
      <p:sp>
        <p:nvSpPr>
          <p:cNvPr id="7" name="Title 1"/>
          <p:cNvSpPr>
            <a:spLocks noGrp="1"/>
          </p:cNvSpPr>
          <p:nvPr>
            <p:ph type="title"/>
          </p:nvPr>
        </p:nvSpPr>
        <p:spPr>
          <a:xfrm>
            <a:off x="152400" y="228600"/>
            <a:ext cx="8915400" cy="914400"/>
          </a:xfrm>
        </p:spPr>
        <p:txBody>
          <a:bodyPr>
            <a:normAutofit fontScale="90000"/>
          </a:bodyPr>
          <a:lstStyle/>
          <a:p>
            <a:r>
              <a:rPr lang="en-US" b="1" dirty="0">
                <a:latin typeface="Times New Roman" panose="02020603050405020304" pitchFamily="18" charset="0"/>
                <a:cs typeface="Times New Roman" panose="02020603050405020304" pitchFamily="18" charset="0"/>
              </a:rPr>
              <a:t>Veterans Appeals Improvement and Modernization Act of 2017 (AMA)</a:t>
            </a:r>
          </a:p>
        </p:txBody>
      </p:sp>
    </p:spTree>
    <p:extLst>
      <p:ext uri="{BB962C8B-B14F-4D97-AF65-F5344CB8AC3E}">
        <p14:creationId xmlns:p14="http://schemas.microsoft.com/office/powerpoint/2010/main" val="14947219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3400" y="1447800"/>
            <a:ext cx="11049000" cy="5181600"/>
          </a:xfrm>
          <a:prstGeom prst="rect">
            <a:avLst/>
          </a:prstGeom>
          <a:noFill/>
        </p:spPr>
        <p:txBody>
          <a:bodyPr wrap="square" rtlCol="0">
            <a:normAutofit/>
          </a:bodyPr>
          <a:lstStyle/>
          <a:p>
            <a:pPr marL="60325" lvl="1"/>
            <a:r>
              <a:rPr lang="en-US" sz="2800" b="1" dirty="0">
                <a:latin typeface="Times New Roman" panose="02020603050405020304" pitchFamily="18" charset="0"/>
                <a:cs typeface="Times New Roman" panose="02020603050405020304" pitchFamily="18" charset="0"/>
              </a:rPr>
              <a:t>AMA applies to </a:t>
            </a:r>
            <a:r>
              <a:rPr lang="en-US" sz="2800" b="1" i="1" dirty="0">
                <a:latin typeface="Times New Roman" panose="02020603050405020304" pitchFamily="18" charset="0"/>
                <a:cs typeface="Times New Roman" panose="02020603050405020304" pitchFamily="18" charset="0"/>
              </a:rPr>
              <a:t>decisions </a:t>
            </a:r>
            <a:r>
              <a:rPr lang="en-US" sz="2800" b="1" dirty="0">
                <a:latin typeface="Times New Roman" panose="02020603050405020304" pitchFamily="18" charset="0"/>
                <a:cs typeface="Times New Roman" panose="02020603050405020304" pitchFamily="18" charset="0"/>
              </a:rPr>
              <a:t>dated on or after February 19, 2019 and to those who opted in to AMA (including under RAMP) </a:t>
            </a:r>
          </a:p>
          <a:p>
            <a:pPr lvl="1"/>
            <a:endParaRPr lang="en-US" sz="2800" dirty="0">
              <a:latin typeface="Times New Roman" panose="02020603050405020304" pitchFamily="18" charset="0"/>
              <a:cs typeface="Times New Roman" panose="02020603050405020304" pitchFamily="18" charset="0"/>
            </a:endParaRPr>
          </a:p>
          <a:p>
            <a:pPr marL="1485900" lvl="2"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use three new options: supplemental claim, higher level review, appeal to BVA</a:t>
            </a:r>
          </a:p>
          <a:p>
            <a:pPr marL="1485900" lvl="2" indent="-5715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0" lvl="1"/>
            <a:r>
              <a:rPr lang="en-US" sz="2800" b="1" dirty="0">
                <a:latin typeface="Times New Roman" panose="02020603050405020304" pitchFamily="18" charset="0"/>
                <a:cs typeface="Times New Roman" panose="02020603050405020304" pitchFamily="18" charset="0"/>
              </a:rPr>
              <a:t>Non-RAMP decisions before February 19, 2019 fall under Legacy Process</a:t>
            </a:r>
          </a:p>
          <a:p>
            <a:pPr lvl="1"/>
            <a:endParaRPr lang="en-US" sz="2800" dirty="0">
              <a:latin typeface="Times New Roman" panose="02020603050405020304" pitchFamily="18" charset="0"/>
              <a:cs typeface="Times New Roman" panose="02020603050405020304" pitchFamily="18" charset="0"/>
            </a:endParaRPr>
          </a:p>
          <a:p>
            <a:pPr marL="1485900" lvl="2"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opt into AMA once a SOC is received</a:t>
            </a:r>
          </a:p>
        </p:txBody>
      </p:sp>
      <p:sp>
        <p:nvSpPr>
          <p:cNvPr id="2" name="Slide Number Placeholder 1"/>
          <p:cNvSpPr>
            <a:spLocks noGrp="1"/>
          </p:cNvSpPr>
          <p:nvPr>
            <p:ph type="sldNum" sz="quarter" idx="12"/>
          </p:nvPr>
        </p:nvSpPr>
        <p:spPr/>
        <p:txBody>
          <a:bodyPr/>
          <a:lstStyle/>
          <a:p>
            <a:fld id="{A9DCC7C6-A62F-4059-8C66-A74E7CFD86BF}" type="slidenum">
              <a:rPr lang="en-US" smtClean="0"/>
              <a:pPr/>
              <a:t>16</a:t>
            </a:fld>
            <a:endParaRPr lang="en-US" dirty="0"/>
          </a:p>
        </p:txBody>
      </p:sp>
      <p:sp>
        <p:nvSpPr>
          <p:cNvPr id="7" name="Title 1"/>
          <p:cNvSpPr>
            <a:spLocks noGrp="1"/>
          </p:cNvSpPr>
          <p:nvPr>
            <p:ph type="title"/>
          </p:nvPr>
        </p:nvSpPr>
        <p:spPr>
          <a:xfrm>
            <a:off x="76200" y="228600"/>
            <a:ext cx="9906000" cy="914400"/>
          </a:xfrm>
        </p:spPr>
        <p:txBody>
          <a:bodyPr>
            <a:normAutofit/>
          </a:bodyPr>
          <a:lstStyle/>
          <a:p>
            <a:r>
              <a:rPr lang="en-US" sz="3600" b="1" dirty="0">
                <a:latin typeface="Times New Roman" panose="02020603050405020304" pitchFamily="18" charset="0"/>
                <a:cs typeface="Times New Roman" panose="02020603050405020304" pitchFamily="18" charset="0"/>
              </a:rPr>
              <a:t>Does AMA or Legacy apply?</a:t>
            </a:r>
          </a:p>
        </p:txBody>
      </p:sp>
    </p:spTree>
    <p:extLst>
      <p:ext uri="{BB962C8B-B14F-4D97-AF65-F5344CB8AC3E}">
        <p14:creationId xmlns:p14="http://schemas.microsoft.com/office/powerpoint/2010/main" val="22282239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17</a:t>
            </a:fld>
            <a:endParaRPr lang="en-US" dirty="0"/>
          </a:p>
        </p:txBody>
      </p:sp>
      <p:sp>
        <p:nvSpPr>
          <p:cNvPr id="4" name="Title 3"/>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AMA Decision Review Options</a:t>
            </a:r>
          </a:p>
        </p:txBody>
      </p:sp>
      <p:sp>
        <p:nvSpPr>
          <p:cNvPr id="6" name="Rectangle 5"/>
          <p:cNvSpPr/>
          <p:nvPr/>
        </p:nvSpPr>
        <p:spPr>
          <a:xfrm>
            <a:off x="4000500" y="1255077"/>
            <a:ext cx="4191000" cy="533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Claim</a:t>
            </a:r>
          </a:p>
        </p:txBody>
      </p:sp>
      <p:sp>
        <p:nvSpPr>
          <p:cNvPr id="7" name="Content Placeholder 6"/>
          <p:cNvSpPr>
            <a:spLocks noGrp="1"/>
          </p:cNvSpPr>
          <p:nvPr>
            <p:ph idx="1"/>
          </p:nvPr>
        </p:nvSpPr>
        <p:spPr>
          <a:xfrm>
            <a:off x="2895600" y="2305123"/>
            <a:ext cx="6400800" cy="104767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en-US" dirty="0">
                <a:ln w="0"/>
                <a:solidFill>
                  <a:schemeClr val="tx1"/>
                </a:solidFill>
                <a:effectLst>
                  <a:outerShdw blurRad="38100" dist="19050" dir="2700000" algn="tl" rotWithShape="0">
                    <a:schemeClr val="dk1">
                      <a:alpha val="40000"/>
                    </a:schemeClr>
                  </a:outerShdw>
                </a:effectLst>
              </a:rPr>
              <a:t>Rating Decision issued on or after 2/19/19 or through RAMP</a:t>
            </a:r>
          </a:p>
        </p:txBody>
      </p:sp>
      <p:sp>
        <p:nvSpPr>
          <p:cNvPr id="8" name="Rounded Rectangle 7"/>
          <p:cNvSpPr/>
          <p:nvPr/>
        </p:nvSpPr>
        <p:spPr>
          <a:xfrm>
            <a:off x="2353101" y="3876553"/>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a:t>
            </a:r>
          </a:p>
          <a:p>
            <a:pPr algn="ctr"/>
            <a:r>
              <a:rPr lang="en-US" sz="2000" dirty="0">
                <a:latin typeface="Arial" panose="020B0604020202020204" pitchFamily="34" charset="0"/>
                <a:cs typeface="Arial" panose="020B0604020202020204" pitchFamily="34" charset="0"/>
              </a:rPr>
              <a:t>20-0995</a:t>
            </a:r>
          </a:p>
        </p:txBody>
      </p:sp>
      <p:sp>
        <p:nvSpPr>
          <p:cNvPr id="9" name="Rounded Rectangle 8"/>
          <p:cNvSpPr/>
          <p:nvPr/>
        </p:nvSpPr>
        <p:spPr>
          <a:xfrm>
            <a:off x="4988849" y="3898337"/>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Higher Level Review</a:t>
            </a:r>
          </a:p>
          <a:p>
            <a:pPr algn="ctr"/>
            <a:r>
              <a:rPr lang="en-US" sz="2000" dirty="0">
                <a:latin typeface="Arial" panose="020B0604020202020204" pitchFamily="34" charset="0"/>
                <a:cs typeface="Arial" panose="020B0604020202020204" pitchFamily="34" charset="0"/>
              </a:rPr>
              <a:t>20-0996</a:t>
            </a:r>
          </a:p>
        </p:txBody>
      </p:sp>
      <p:sp>
        <p:nvSpPr>
          <p:cNvPr id="10" name="Rounded Rectangle 9"/>
          <p:cNvSpPr/>
          <p:nvPr/>
        </p:nvSpPr>
        <p:spPr>
          <a:xfrm>
            <a:off x="7624597" y="3917937"/>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BVA</a:t>
            </a:r>
          </a:p>
          <a:p>
            <a:pPr algn="ctr"/>
            <a:r>
              <a:rPr lang="en-US" sz="2000" dirty="0">
                <a:latin typeface="Arial" panose="020B0604020202020204" pitchFamily="34" charset="0"/>
                <a:cs typeface="Arial" panose="020B0604020202020204" pitchFamily="34" charset="0"/>
              </a:rPr>
              <a:t>10182</a:t>
            </a:r>
          </a:p>
        </p:txBody>
      </p:sp>
      <p:sp>
        <p:nvSpPr>
          <p:cNvPr id="11" name="Down Arrow 10"/>
          <p:cNvSpPr/>
          <p:nvPr/>
        </p:nvSpPr>
        <p:spPr>
          <a:xfrm>
            <a:off x="3320304" y="3360156"/>
            <a:ext cx="457200" cy="5310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Down Arrow 11"/>
          <p:cNvSpPr/>
          <p:nvPr/>
        </p:nvSpPr>
        <p:spPr>
          <a:xfrm>
            <a:off x="5860677" y="3370527"/>
            <a:ext cx="457200" cy="531032"/>
          </a:xfrm>
          <a:prstGeom prst="downArrow">
            <a:avLst>
              <a:gd name="adj1" fmla="val 54598"/>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Down Arrow 12"/>
          <p:cNvSpPr/>
          <p:nvPr/>
        </p:nvSpPr>
        <p:spPr>
          <a:xfrm>
            <a:off x="8401050" y="3371553"/>
            <a:ext cx="457200" cy="5310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Down Arrow 13"/>
          <p:cNvSpPr/>
          <p:nvPr/>
        </p:nvSpPr>
        <p:spPr>
          <a:xfrm>
            <a:off x="5811371" y="1788477"/>
            <a:ext cx="555812" cy="51664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TextBox 14"/>
          <p:cNvSpPr txBox="1"/>
          <p:nvPr/>
        </p:nvSpPr>
        <p:spPr>
          <a:xfrm>
            <a:off x="564777" y="5594125"/>
            <a:ext cx="11048999" cy="1200329"/>
          </a:xfrm>
          <a:prstGeom prst="rect">
            <a:avLst/>
          </a:prstGeom>
          <a:noFill/>
        </p:spPr>
        <p:txBody>
          <a:bodyPr wrap="square" rtlCol="0">
            <a:spAutoFit/>
          </a:bodyPr>
          <a:lstStyle/>
          <a:p>
            <a:pPr algn="ctr"/>
            <a:r>
              <a:rPr lang="en-US" sz="2400" b="1" dirty="0">
                <a:solidFill>
                  <a:srgbClr val="991A1E"/>
                </a:solidFill>
                <a:latin typeface="Times New Roman" panose="02020603050405020304" pitchFamily="18" charset="0"/>
                <a:cs typeface="Times New Roman" panose="02020603050405020304" pitchFamily="18" charset="0"/>
              </a:rPr>
              <a:t>1 year time limit from date of notice of decision for all filing options to protect effective date. Supplemental can be filed anytime but will lose effective date if filed after 1 year.</a:t>
            </a:r>
          </a:p>
        </p:txBody>
      </p:sp>
    </p:spTree>
    <p:extLst>
      <p:ext uri="{BB962C8B-B14F-4D97-AF65-F5344CB8AC3E}">
        <p14:creationId xmlns:p14="http://schemas.microsoft.com/office/powerpoint/2010/main" val="31356854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219201"/>
            <a:ext cx="10972800" cy="5398454"/>
          </a:xfrm>
        </p:spPr>
        <p:txBody>
          <a:bodyPr>
            <a:noAutofit/>
          </a:bodyPr>
          <a:lstStyle/>
          <a:p>
            <a:pPr marL="0" indent="0">
              <a:spcBef>
                <a:spcPts val="0"/>
              </a:spcBef>
              <a:buNone/>
            </a:pPr>
            <a:r>
              <a:rPr lang="en-US" sz="2800" dirty="0">
                <a:latin typeface="Times New Roman" panose="02020603050405020304" pitchFamily="18" charset="0"/>
                <a:cs typeface="Times New Roman" panose="02020603050405020304" pitchFamily="18" charset="0"/>
              </a:rPr>
              <a:t>Under AMA, the evidentiary record that VA is obligated to consider “closes” at the time of the rating decision </a:t>
            </a:r>
          </a:p>
          <a:p>
            <a:pPr>
              <a:spcBef>
                <a:spcPts val="0"/>
              </a:spcBef>
            </a:pPr>
            <a:endParaRPr lang="en-US" dirty="0">
              <a:latin typeface="Times New Roman" panose="02020603050405020304" pitchFamily="18" charset="0"/>
              <a:cs typeface="Times New Roman" panose="02020603050405020304" pitchFamily="18" charset="0"/>
            </a:endParaRPr>
          </a:p>
          <a:p>
            <a:pPr lvl="1">
              <a:spcBef>
                <a:spcPts val="0"/>
              </a:spcBef>
            </a:pPr>
            <a:r>
              <a:rPr lang="en-US" dirty="0">
                <a:latin typeface="Times New Roman" panose="02020603050405020304" pitchFamily="18" charset="0"/>
                <a:cs typeface="Times New Roman" panose="02020603050405020304" pitchFamily="18" charset="0"/>
              </a:rPr>
              <a:t>Evidence submitted</a:t>
            </a:r>
            <a:r>
              <a:rPr lang="en-US" dirty="0">
                <a:solidFill>
                  <a:srgbClr val="991A1E"/>
                </a:solidFill>
                <a:latin typeface="Times New Roman" panose="02020603050405020304" pitchFamily="18" charset="0"/>
                <a:cs typeface="Times New Roman" panose="02020603050405020304" pitchFamily="18" charset="0"/>
              </a:rPr>
              <a:t> </a:t>
            </a:r>
            <a:r>
              <a:rPr lang="en-US" b="1" i="1" dirty="0">
                <a:solidFill>
                  <a:srgbClr val="991A1E"/>
                </a:solidFill>
                <a:latin typeface="Times New Roman" panose="02020603050405020304" pitchFamily="18" charset="0"/>
                <a:cs typeface="Times New Roman" panose="02020603050405020304" pitchFamily="18" charset="0"/>
              </a:rPr>
              <a:t>after</a:t>
            </a:r>
            <a:r>
              <a:rPr lang="en-US" dirty="0">
                <a:solidFill>
                  <a:srgbClr val="991A1E"/>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rating decision will not be automatically considered: must select decision review option that allows submission of evidence</a:t>
            </a:r>
          </a:p>
          <a:p>
            <a:pPr marL="457200" lvl="1" indent="0">
              <a:spcBef>
                <a:spcPts val="0"/>
              </a:spcBef>
              <a:buNone/>
            </a:pPr>
            <a:endParaRPr lang="en-US" dirty="0">
              <a:latin typeface="Times New Roman" panose="02020603050405020304" pitchFamily="18" charset="0"/>
              <a:cs typeface="Times New Roman" panose="02020603050405020304" pitchFamily="18" charset="0"/>
            </a:endParaRPr>
          </a:p>
          <a:p>
            <a:pPr lvl="1">
              <a:spcBef>
                <a:spcPts val="0"/>
              </a:spcBef>
            </a:pPr>
            <a:r>
              <a:rPr lang="en-US" dirty="0">
                <a:latin typeface="Times New Roman" panose="02020603050405020304" pitchFamily="18" charset="0"/>
                <a:cs typeface="Times New Roman" panose="02020603050405020304" pitchFamily="18" charset="0"/>
              </a:rPr>
              <a:t>Evidence submitted </a:t>
            </a:r>
            <a:r>
              <a:rPr lang="en-US" b="1" i="1" dirty="0">
                <a:solidFill>
                  <a:srgbClr val="991A1E"/>
                </a:solidFill>
                <a:latin typeface="Times New Roman" panose="02020603050405020304" pitchFamily="18" charset="0"/>
                <a:cs typeface="Times New Roman" panose="02020603050405020304" pitchFamily="18" charset="0"/>
              </a:rPr>
              <a:t>before</a:t>
            </a:r>
            <a:r>
              <a:rPr lang="en-US" dirty="0">
                <a:latin typeface="Times New Roman" panose="02020603050405020304" pitchFamily="18" charset="0"/>
                <a:cs typeface="Times New Roman" panose="02020603050405020304" pitchFamily="18" charset="0"/>
              </a:rPr>
              <a:t> the rating decision but not considered by VA: select decision review option based on the same evidence to have it considered</a:t>
            </a:r>
          </a:p>
          <a:p>
            <a:pPr lvl="1">
              <a:spcBef>
                <a:spcPts val="0"/>
              </a:spcBef>
            </a:pPr>
            <a:endParaRPr lang="en-US" dirty="0">
              <a:latin typeface="Times New Roman" panose="02020603050405020304" pitchFamily="18" charset="0"/>
              <a:cs typeface="Times New Roman" panose="02020603050405020304" pitchFamily="18" charset="0"/>
            </a:endParaRPr>
          </a:p>
          <a:p>
            <a:pPr lvl="2">
              <a:spcBef>
                <a:spcPts val="0"/>
              </a:spcBef>
            </a:pPr>
            <a:r>
              <a:rPr lang="en-US" sz="2800" dirty="0">
                <a:latin typeface="Times New Roman" panose="02020603050405020304" pitchFamily="18" charset="0"/>
                <a:cs typeface="Times New Roman" panose="02020603050405020304" pitchFamily="18" charset="0"/>
              </a:rPr>
              <a:t>Creates quality feedback mechanism: if claim granted based on same evidence, there was an error</a:t>
            </a:r>
          </a:p>
          <a:p>
            <a:pPr marL="457200" lvl="2" indent="0">
              <a:spcBef>
                <a:spcPts val="0"/>
              </a:spcBef>
              <a:buNone/>
            </a:pPr>
            <a:endParaRPr lang="en-US" sz="1600"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18</a:t>
            </a:fld>
            <a:endParaRPr lang="en-US" dirty="0"/>
          </a:p>
        </p:txBody>
      </p:sp>
      <p:sp>
        <p:nvSpPr>
          <p:cNvPr id="6" name="Title 1"/>
          <p:cNvSpPr>
            <a:spLocks noGrp="1"/>
          </p:cNvSpPr>
          <p:nvPr>
            <p:ph type="title"/>
          </p:nvPr>
        </p:nvSpPr>
        <p:spPr>
          <a:xfrm>
            <a:off x="76200" y="76200"/>
            <a:ext cx="9955267" cy="1143000"/>
          </a:xfrm>
        </p:spPr>
        <p:txBody>
          <a:bodyPr>
            <a:normAutofit/>
          </a:bodyPr>
          <a:lstStyle/>
          <a:p>
            <a:r>
              <a:rPr lang="en-US" dirty="0">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Closing the record”</a:t>
            </a:r>
          </a:p>
        </p:txBody>
      </p:sp>
    </p:spTree>
    <p:extLst>
      <p:ext uri="{BB962C8B-B14F-4D97-AF65-F5344CB8AC3E}">
        <p14:creationId xmlns:p14="http://schemas.microsoft.com/office/powerpoint/2010/main" val="26360731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295401"/>
            <a:ext cx="10972800" cy="5322254"/>
          </a:xfrm>
        </p:spPr>
        <p:txBody>
          <a:bodyPr>
            <a:noAutofit/>
          </a:bodyPr>
          <a:lstStyle/>
          <a:p>
            <a:pPr>
              <a:spcBef>
                <a:spcPts val="0"/>
              </a:spcBef>
            </a:pPr>
            <a:r>
              <a:rPr lang="en-US" sz="2800" dirty="0">
                <a:latin typeface="Times New Roman" panose="02020603050405020304" pitchFamily="18" charset="0"/>
                <a:cs typeface="Times New Roman" panose="02020603050405020304" pitchFamily="18" charset="0"/>
              </a:rPr>
              <a:t>VA’s duty to assist is only triggered by evidence submitted before the initial claim </a:t>
            </a:r>
            <a:r>
              <a:rPr lang="en-US" sz="2800" b="1" u="sng" dirty="0">
                <a:latin typeface="Times New Roman" panose="02020603050405020304" pitchFamily="18" charset="0"/>
                <a:cs typeface="Times New Roman" panose="02020603050405020304" pitchFamily="18" charset="0"/>
              </a:rPr>
              <a:t>OR</a:t>
            </a:r>
            <a:r>
              <a:rPr lang="en-US" sz="2800" dirty="0">
                <a:latin typeface="Times New Roman" panose="02020603050405020304" pitchFamily="18" charset="0"/>
                <a:cs typeface="Times New Roman" panose="02020603050405020304" pitchFamily="18" charset="0"/>
              </a:rPr>
              <a:t> before each supplemental claim</a:t>
            </a:r>
          </a:p>
          <a:p>
            <a:pPr>
              <a:spcBef>
                <a:spcPts val="0"/>
              </a:spcBef>
            </a:pPr>
            <a:endParaRPr lang="en-US" sz="2800" dirty="0">
              <a:latin typeface="Times New Roman" panose="02020603050405020304" pitchFamily="18" charset="0"/>
              <a:cs typeface="Times New Roman" panose="02020603050405020304" pitchFamily="18" charset="0"/>
            </a:endParaRPr>
          </a:p>
          <a:p>
            <a:pPr>
              <a:spcBef>
                <a:spcPts val="0"/>
              </a:spcBef>
            </a:pPr>
            <a:r>
              <a:rPr lang="en-US" sz="2800" dirty="0">
                <a:latin typeface="Times New Roman" panose="02020603050405020304" pitchFamily="18" charset="0"/>
                <a:cs typeface="Times New Roman" panose="02020603050405020304" pitchFamily="18" charset="0"/>
              </a:rPr>
              <a:t>If VA did not take adequate steps to assist veteran, can raise through higher level review or BVA </a:t>
            </a:r>
          </a:p>
          <a:p>
            <a:pPr>
              <a:spcBef>
                <a:spcPts val="0"/>
              </a:spcBef>
            </a:pPr>
            <a:endParaRPr lang="en-US" sz="2800" dirty="0">
              <a:latin typeface="Times New Roman" panose="02020603050405020304" pitchFamily="18" charset="0"/>
              <a:cs typeface="Times New Roman" panose="02020603050405020304" pitchFamily="18" charset="0"/>
            </a:endParaRPr>
          </a:p>
          <a:p>
            <a:pPr lvl="1">
              <a:spcBef>
                <a:spcPts val="0"/>
              </a:spcBef>
            </a:pPr>
            <a:r>
              <a:rPr lang="en-US" dirty="0">
                <a:latin typeface="Times New Roman" panose="02020603050405020304" pitchFamily="18" charset="0"/>
                <a:cs typeface="Times New Roman" panose="02020603050405020304" pitchFamily="18" charset="0"/>
              </a:rPr>
              <a:t>VA will return to supplemental claim lane or BVA will remand for additional development if VA did not comply with duty to assist </a:t>
            </a:r>
            <a:r>
              <a:rPr lang="en-US" b="1" dirty="0">
                <a:solidFill>
                  <a:srgbClr val="991A1E"/>
                </a:solidFill>
                <a:latin typeface="Times New Roman" panose="02020603050405020304" pitchFamily="18" charset="0"/>
                <a:cs typeface="Times New Roman" panose="02020603050405020304" pitchFamily="18" charset="0"/>
              </a:rPr>
              <a:t>38 CFR 3.159(c)</a:t>
            </a:r>
          </a:p>
          <a:p>
            <a:pPr lvl="1">
              <a:spcBef>
                <a:spcPts val="0"/>
              </a:spcBef>
            </a:pPr>
            <a:endParaRPr lang="en-US" dirty="0">
              <a:latin typeface="Times New Roman" panose="02020603050405020304" pitchFamily="18" charset="0"/>
              <a:cs typeface="Times New Roman" panose="02020603050405020304" pitchFamily="18" charset="0"/>
            </a:endParaRPr>
          </a:p>
          <a:p>
            <a:pPr lvl="1">
              <a:spcBef>
                <a:spcPts val="0"/>
              </a:spcBef>
            </a:pPr>
            <a:r>
              <a:rPr lang="en-US" dirty="0">
                <a:latin typeface="Times New Roman" panose="02020603050405020304" pitchFamily="18" charset="0"/>
                <a:cs typeface="Times New Roman" panose="02020603050405020304" pitchFamily="18" charset="0"/>
              </a:rPr>
              <a:t>If additional evidence is submitted at BVA (through evidence only or hearing dockets), it will not trigger the duty to assist, but VA can still grant or deny based on the additional evidence.</a:t>
            </a:r>
          </a:p>
        </p:txBody>
      </p:sp>
      <p:sp>
        <p:nvSpPr>
          <p:cNvPr id="2" name="Slide Number Placeholder 1"/>
          <p:cNvSpPr>
            <a:spLocks noGrp="1"/>
          </p:cNvSpPr>
          <p:nvPr>
            <p:ph type="sldNum" sz="quarter" idx="12"/>
          </p:nvPr>
        </p:nvSpPr>
        <p:spPr/>
        <p:txBody>
          <a:bodyPr/>
          <a:lstStyle/>
          <a:p>
            <a:fld id="{A9DCC7C6-A62F-4059-8C66-A74E7CFD86BF}" type="slidenum">
              <a:rPr lang="en-US" smtClean="0"/>
              <a:pPr/>
              <a:t>19</a:t>
            </a:fld>
            <a:endParaRPr lang="en-US" dirty="0"/>
          </a:p>
        </p:txBody>
      </p:sp>
      <p:sp>
        <p:nvSpPr>
          <p:cNvPr id="6" name="Title 1"/>
          <p:cNvSpPr>
            <a:spLocks noGrp="1"/>
          </p:cNvSpPr>
          <p:nvPr>
            <p:ph type="title"/>
          </p:nvPr>
        </p:nvSpPr>
        <p:spPr>
          <a:xfrm>
            <a:off x="0" y="152400"/>
            <a:ext cx="10210800" cy="1143000"/>
          </a:xfrm>
        </p:spPr>
        <p:txBody>
          <a:bodyPr>
            <a:normAutofit/>
          </a:bodyPr>
          <a:lstStyle/>
          <a:p>
            <a:r>
              <a:rPr lang="en-US" dirty="0">
                <a:latin typeface="Times New Roman" panose="02020603050405020304" pitchFamily="18" charset="0"/>
                <a:cs typeface="Times New Roman" panose="02020603050405020304" pitchFamily="18" charset="0"/>
              </a:rPr>
              <a:t>Closing the record and VA’s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Duty to Assist</a:t>
            </a:r>
          </a:p>
        </p:txBody>
      </p:sp>
    </p:spTree>
    <p:extLst>
      <p:ext uri="{BB962C8B-B14F-4D97-AF65-F5344CB8AC3E}">
        <p14:creationId xmlns:p14="http://schemas.microsoft.com/office/powerpoint/2010/main" val="1035200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609600" y="1600200"/>
            <a:ext cx="10972800" cy="5121275"/>
          </a:xfrm>
        </p:spPr>
        <p:txBody>
          <a:bodyPr/>
          <a:lstStyle/>
          <a:p>
            <a:pPr>
              <a:buClr>
                <a:schemeClr val="tx1"/>
              </a:buClr>
            </a:pPr>
            <a:r>
              <a:rPr lang="en-US" altLang="en-US" sz="2800" dirty="0">
                <a:latin typeface="Times New Roman" panose="02020603050405020304" pitchFamily="18" charset="0"/>
                <a:cs typeface="Times New Roman" panose="02020603050405020304" pitchFamily="18" charset="0"/>
              </a:rPr>
              <a:t>If a VA benefits claim is denied, the claimant has the right to appeal the decision</a:t>
            </a:r>
          </a:p>
          <a:p>
            <a:pPr>
              <a:buClr>
                <a:schemeClr val="tx1"/>
              </a:buClr>
            </a:pPr>
            <a:endParaRPr lang="en-US" altLang="en-US" sz="2800" dirty="0">
              <a:latin typeface="Times New Roman" panose="02020603050405020304" pitchFamily="18" charset="0"/>
              <a:cs typeface="Times New Roman" panose="02020603050405020304" pitchFamily="18" charset="0"/>
            </a:endParaRPr>
          </a:p>
          <a:p>
            <a:pPr>
              <a:buClr>
                <a:schemeClr val="tx1"/>
              </a:buClr>
            </a:pPr>
            <a:r>
              <a:rPr lang="en-US" altLang="en-US" sz="2800" dirty="0">
                <a:latin typeface="Times New Roman" panose="02020603050405020304" pitchFamily="18" charset="0"/>
                <a:cs typeface="Times New Roman" panose="02020603050405020304" pitchFamily="18" charset="0"/>
              </a:rPr>
              <a:t>Currently, there are 3 decision review options to choose from which will be discussed later in this class</a:t>
            </a:r>
          </a:p>
          <a:p>
            <a:pPr>
              <a:buClr>
                <a:schemeClr val="tx1"/>
              </a:buClr>
            </a:pPr>
            <a:endParaRPr lang="en-US" altLang="en-US" sz="2800" dirty="0">
              <a:latin typeface="Times New Roman" panose="02020603050405020304" pitchFamily="18" charset="0"/>
              <a:cs typeface="Times New Roman" panose="02020603050405020304" pitchFamily="18" charset="0"/>
            </a:endParaRPr>
          </a:p>
          <a:p>
            <a:pPr>
              <a:buClr>
                <a:schemeClr val="tx1"/>
              </a:buClr>
            </a:pPr>
            <a:r>
              <a:rPr lang="en-US" altLang="en-US" sz="2800" dirty="0">
                <a:latin typeface="Times New Roman" panose="02020603050405020304" pitchFamily="18" charset="0"/>
                <a:cs typeface="Times New Roman" panose="02020603050405020304" pitchFamily="18" charset="0"/>
              </a:rPr>
              <a:t>Prior to the current appeals process (AMA), the Legacy Appeals process was in effect which offered a more limited approach to appeals  </a:t>
            </a:r>
          </a:p>
          <a:p>
            <a:pPr lvl="1" eaLnBrk="1" hangingPunct="1">
              <a:buClr>
                <a:schemeClr val="tx1"/>
              </a:buClr>
              <a:buFont typeface="Wingdings" panose="05000000000000000000" pitchFamily="2" charset="2"/>
              <a:buChar char="Ø"/>
            </a:pPr>
            <a:endParaRPr lang="en-US" alt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6CC2EC20-2AD7-43A7-98B5-AFBDE3CDF80B}" type="slidenum">
              <a:rPr lang="en-US"/>
              <a:pPr>
                <a:defRPr/>
              </a:pPr>
              <a:t>2</a:t>
            </a:fld>
            <a:endParaRPr lang="en-US" dirty="0"/>
          </a:p>
        </p:txBody>
      </p:sp>
      <p:sp>
        <p:nvSpPr>
          <p:cNvPr id="2" name="Title 1"/>
          <p:cNvSpPr>
            <a:spLocks noGrp="1"/>
          </p:cNvSpPr>
          <p:nvPr>
            <p:ph type="title"/>
          </p:nvPr>
        </p:nvSpPr>
        <p:spPr>
          <a:xfrm>
            <a:off x="152400" y="76200"/>
            <a:ext cx="8014448" cy="1219200"/>
          </a:xfrm>
        </p:spPr>
        <p:txBody>
          <a:bodyPr rtlCol="0">
            <a:normAutofit/>
          </a:bodyPr>
          <a:lstStyle/>
          <a:p>
            <a:pPr>
              <a:defRPr/>
            </a:pPr>
            <a:r>
              <a:rPr lang="en-US" dirty="0">
                <a:latin typeface="Times New Roman" panose="02020603050405020304" pitchFamily="18" charset="0"/>
                <a:cs typeface="Times New Roman" panose="02020603050405020304" pitchFamily="18" charset="0"/>
              </a:rPr>
              <a:t>WHAT TO DO IF A BENEFITS CLAIM IS DENIED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493611"/>
            <a:ext cx="10972800" cy="4560254"/>
          </a:xfrm>
        </p:spPr>
        <p:txBody>
          <a:bodyPr>
            <a:noAutofit/>
          </a:bodyPr>
          <a:lstStyle/>
          <a:p>
            <a:pPr marL="0" indent="0">
              <a:buNone/>
            </a:pPr>
            <a:r>
              <a:rPr lang="en-US" b="1" dirty="0">
                <a:solidFill>
                  <a:srgbClr val="991A1E"/>
                </a:solidFill>
                <a:latin typeface="Times New Roman" panose="02020603050405020304" pitchFamily="18" charset="0"/>
                <a:cs typeface="Times New Roman" panose="02020603050405020304" pitchFamily="18" charset="0"/>
              </a:rPr>
              <a:t>38 CFR 3.2500</a:t>
            </a:r>
          </a:p>
          <a:p>
            <a:pPr marL="571500" indent="-571500"/>
            <a:r>
              <a:rPr lang="en-US" dirty="0">
                <a:latin typeface="Times New Roman" panose="02020603050405020304" pitchFamily="18" charset="0"/>
                <a:cs typeface="Times New Roman" panose="02020603050405020304" pitchFamily="18" charset="0"/>
              </a:rPr>
              <a:t>Supplemental Claims</a:t>
            </a:r>
          </a:p>
          <a:p>
            <a:pPr marL="571500" indent="-571500"/>
            <a:r>
              <a:rPr lang="en-US" dirty="0">
                <a:latin typeface="Times New Roman" panose="02020603050405020304" pitchFamily="18" charset="0"/>
                <a:cs typeface="Times New Roman" panose="02020603050405020304" pitchFamily="18" charset="0"/>
              </a:rPr>
              <a:t>Higher Level Review</a:t>
            </a:r>
          </a:p>
          <a:p>
            <a:pPr marL="571500" indent="-571500"/>
            <a:r>
              <a:rPr lang="en-US" dirty="0">
                <a:latin typeface="Times New Roman" panose="02020603050405020304" pitchFamily="18" charset="0"/>
                <a:cs typeface="Times New Roman" panose="02020603050405020304" pitchFamily="18" charset="0"/>
              </a:rPr>
              <a:t>Board of Veterans Appeals</a:t>
            </a:r>
          </a:p>
          <a:p>
            <a:pPr marL="0" indent="0">
              <a:buNone/>
            </a:pPr>
            <a:r>
              <a:rPr lang="en-US" sz="2800" b="1" dirty="0">
                <a:solidFill>
                  <a:srgbClr val="FF0000"/>
                </a:solidFill>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spcBef>
                <a:spcPts val="0"/>
              </a:spcBef>
            </a:pPr>
            <a:r>
              <a:rPr lang="en-US" dirty="0">
                <a:latin typeface="Times New Roman" panose="02020603050405020304" pitchFamily="18" charset="0"/>
                <a:cs typeface="Times New Roman" panose="02020603050405020304" pitchFamily="18" charset="0"/>
              </a:rPr>
              <a:t>Claimants can pursue only one decision review option at a time for the same claimed issue</a:t>
            </a:r>
          </a:p>
          <a:p>
            <a:pPr>
              <a:spcBef>
                <a:spcPts val="0"/>
              </a:spcBef>
            </a:pPr>
            <a:endParaRPr lang="en-US" sz="1100" dirty="0">
              <a:latin typeface="Times New Roman" panose="02020603050405020304" pitchFamily="18" charset="0"/>
              <a:cs typeface="Times New Roman" panose="02020603050405020304" pitchFamily="18" charset="0"/>
            </a:endParaRPr>
          </a:p>
          <a:p>
            <a:pPr>
              <a:spcBef>
                <a:spcPts val="0"/>
              </a:spcBef>
            </a:pPr>
            <a:r>
              <a:rPr lang="en-US" dirty="0">
                <a:latin typeface="Times New Roman" panose="02020603050405020304" pitchFamily="18" charset="0"/>
                <a:cs typeface="Times New Roman" panose="02020603050405020304" pitchFamily="18" charset="0"/>
              </a:rPr>
              <a:t>There are no limits to the number of times a veteran may pursue a claimed issue</a:t>
            </a:r>
          </a:p>
          <a:p>
            <a:pPr marL="0" indent="0">
              <a:spcBef>
                <a:spcPts val="0"/>
              </a:spcBef>
              <a:buNone/>
            </a:pPr>
            <a:endParaRPr lang="en-US" sz="2800" dirty="0"/>
          </a:p>
          <a:p>
            <a:pPr>
              <a:spcBef>
                <a:spcPts val="0"/>
              </a:spcBef>
              <a:buNone/>
            </a:pPr>
            <a:endParaRPr lang="en-US" sz="1000" dirty="0"/>
          </a:p>
          <a:p>
            <a:pPr marL="914400" lvl="2" indent="0">
              <a:buNone/>
            </a:pPr>
            <a:endParaRPr lang="en-US" sz="1000" dirty="0">
              <a:latin typeface="+mj-lt"/>
            </a:endParaRPr>
          </a:p>
          <a:p>
            <a:endParaRPr lang="en-US" sz="2400"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20</a:t>
            </a:fld>
            <a:endParaRPr lang="en-US" dirty="0"/>
          </a:p>
        </p:txBody>
      </p:sp>
      <p:sp>
        <p:nvSpPr>
          <p:cNvPr id="6" name="Title 1"/>
          <p:cNvSpPr>
            <a:spLocks noGrp="1"/>
          </p:cNvSpPr>
          <p:nvPr>
            <p:ph type="title"/>
          </p:nvPr>
        </p:nvSpPr>
        <p:spPr>
          <a:xfrm>
            <a:off x="0" y="0"/>
            <a:ext cx="10225726" cy="1143000"/>
          </a:xfrm>
        </p:spPr>
        <p:txBody>
          <a:bodyPr>
            <a:normAutofit/>
          </a:bodyPr>
          <a:lstStyle/>
          <a:p>
            <a:r>
              <a:rPr lang="en-US" sz="3600" dirty="0">
                <a:latin typeface="Times New Roman" panose="02020603050405020304" pitchFamily="18" charset="0"/>
                <a:cs typeface="Times New Roman" panose="02020603050405020304" pitchFamily="18" charset="0"/>
              </a:rPr>
              <a:t>AMA: Decision Review Options</a:t>
            </a:r>
          </a:p>
        </p:txBody>
      </p:sp>
    </p:spTree>
    <p:extLst>
      <p:ext uri="{BB962C8B-B14F-4D97-AF65-F5344CB8AC3E}">
        <p14:creationId xmlns:p14="http://schemas.microsoft.com/office/powerpoint/2010/main" val="18566356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2152650" y="1295400"/>
          <a:ext cx="7886700" cy="4979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E2FB73DA-5FDE-45B5-BAA4-C61223CC44F6}" type="slidenum">
              <a:rPr lang="en-US" smtClean="0"/>
              <a:pPr/>
              <a:t>21</a:t>
            </a:fld>
            <a:endParaRPr lang="en-US" dirty="0"/>
          </a:p>
        </p:txBody>
      </p:sp>
      <p:sp>
        <p:nvSpPr>
          <p:cNvPr id="4" name="Title 3"/>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AMA: Decision Hierarchy</a:t>
            </a:r>
          </a:p>
        </p:txBody>
      </p:sp>
      <p:cxnSp>
        <p:nvCxnSpPr>
          <p:cNvPr id="12" name="Straight Connector 11"/>
          <p:cNvCxnSpPr/>
          <p:nvPr/>
        </p:nvCxnSpPr>
        <p:spPr>
          <a:xfrm>
            <a:off x="2209800" y="2913500"/>
            <a:ext cx="7467600" cy="20512"/>
          </a:xfrm>
          <a:prstGeom prst="line">
            <a:avLst/>
          </a:prstGeom>
          <a:ln w="571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495098" y="3232390"/>
            <a:ext cx="2895600" cy="1631216"/>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New: AMA allows submission of new and relevant evidence to RO after CAVC, BVA, or DROC denial</a:t>
            </a:r>
          </a:p>
        </p:txBody>
      </p:sp>
      <p:sp>
        <p:nvSpPr>
          <p:cNvPr id="21" name="TextBox 20"/>
          <p:cNvSpPr txBox="1"/>
          <p:nvPr/>
        </p:nvSpPr>
        <p:spPr>
          <a:xfrm>
            <a:off x="7981950" y="1302796"/>
            <a:ext cx="2914650" cy="1631216"/>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Just as an appeal is moved up one step at a time, it is sent back one step at a time to fix errors</a:t>
            </a:r>
          </a:p>
        </p:txBody>
      </p:sp>
      <p:cxnSp>
        <p:nvCxnSpPr>
          <p:cNvPr id="25" name="Straight Arrow Connector 24"/>
          <p:cNvCxnSpPr/>
          <p:nvPr/>
        </p:nvCxnSpPr>
        <p:spPr>
          <a:xfrm flipH="1">
            <a:off x="3432284" y="3276600"/>
            <a:ext cx="1600200" cy="25908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a:off x="3626608" y="4114800"/>
            <a:ext cx="1104156" cy="17526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a:off x="3781098" y="5226706"/>
            <a:ext cx="451286" cy="72001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Vertical Scroll 32"/>
          <p:cNvSpPr/>
          <p:nvPr/>
        </p:nvSpPr>
        <p:spPr>
          <a:xfrm>
            <a:off x="2458929" y="5616384"/>
            <a:ext cx="914400" cy="838200"/>
          </a:xfrm>
          <a:prstGeom prst="verticalScroll">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 name="Up-Down Arrow 5"/>
          <p:cNvSpPr/>
          <p:nvPr/>
        </p:nvSpPr>
        <p:spPr>
          <a:xfrm>
            <a:off x="7010400" y="1630355"/>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Up-Down Arrow 18"/>
          <p:cNvSpPr/>
          <p:nvPr/>
        </p:nvSpPr>
        <p:spPr>
          <a:xfrm>
            <a:off x="7537888" y="2538707"/>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Up-Down Arrow 23"/>
          <p:cNvSpPr/>
          <p:nvPr/>
        </p:nvSpPr>
        <p:spPr>
          <a:xfrm>
            <a:off x="8229600" y="3322268"/>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Up-Down Arrow 25"/>
          <p:cNvSpPr/>
          <p:nvPr/>
        </p:nvSpPr>
        <p:spPr>
          <a:xfrm>
            <a:off x="8820150" y="4209212"/>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Up-Down Arrow 27"/>
          <p:cNvSpPr/>
          <p:nvPr/>
        </p:nvSpPr>
        <p:spPr>
          <a:xfrm>
            <a:off x="9497328" y="5025259"/>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87291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407844"/>
            <a:ext cx="10972800" cy="4948506"/>
          </a:xfrm>
          <a:prstGeom prst="rect">
            <a:avLst/>
          </a:prstGeom>
          <a:noFill/>
        </p:spPr>
        <p:txBody>
          <a:bodyPr wrap="square" rtlCol="0">
            <a:normAutofit lnSpcReduction="10000"/>
          </a:bodyPr>
          <a:lstStyle/>
          <a:p>
            <a:endParaRPr lang="en-US"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Requesting a new rating decision from VA based on the submission of “New and Relevant” evidence</a:t>
            </a:r>
          </a:p>
          <a:p>
            <a:pPr marL="228600"/>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If filed within one year of VA issuing a rating decision, Board of Veterans Appeals Decision, or CAVC Decision, protects effective date of claim  </a:t>
            </a:r>
          </a:p>
          <a:p>
            <a:pPr marL="228600"/>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Claimants can perpetually file supplemental claims on the same issue, provided they satisfy the “New and Relevant” criteria</a:t>
            </a:r>
          </a:p>
          <a:p>
            <a:pPr marL="228600"/>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Submission of new and relevant evidence triggers duty to assist</a:t>
            </a:r>
          </a:p>
          <a:p>
            <a:pPr marL="228600"/>
            <a:endParaRPr lang="en-US" sz="2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22</a:t>
            </a:fld>
            <a:endParaRPr lang="en-US" dirty="0"/>
          </a:p>
        </p:txBody>
      </p:sp>
      <p:sp>
        <p:nvSpPr>
          <p:cNvPr id="6" name="Title 1"/>
          <p:cNvSpPr>
            <a:spLocks noGrp="1"/>
          </p:cNvSpPr>
          <p:nvPr>
            <p:ph type="title"/>
          </p:nvPr>
        </p:nvSpPr>
        <p:spPr>
          <a:xfrm>
            <a:off x="76200" y="152400"/>
            <a:ext cx="10210800" cy="1143000"/>
          </a:xfrm>
        </p:spPr>
        <p:txBody>
          <a:bodyPr>
            <a:normAutofit/>
          </a:bodyPr>
          <a:lstStyle/>
          <a:p>
            <a:r>
              <a:rPr lang="en-US" sz="3600" dirty="0">
                <a:latin typeface="Times New Roman" panose="02020603050405020304" pitchFamily="18" charset="0"/>
                <a:cs typeface="Times New Roman" panose="02020603050405020304" pitchFamily="18" charset="0"/>
              </a:rPr>
              <a:t>AMA: Supplemental Claims</a:t>
            </a:r>
            <a:br>
              <a:rPr lang="en-US" sz="3600" dirty="0">
                <a:latin typeface="Times New Roman" panose="02020603050405020304" pitchFamily="18" charset="0"/>
                <a:cs typeface="Times New Roman" panose="02020603050405020304" pitchFamily="18" charset="0"/>
              </a:rPr>
            </a:br>
            <a:r>
              <a:rPr lang="en-US" sz="3600" dirty="0">
                <a:solidFill>
                  <a:srgbClr val="991A1E"/>
                </a:solidFill>
                <a:latin typeface="Times New Roman" panose="02020603050405020304" pitchFamily="18" charset="0"/>
                <a:cs typeface="Times New Roman" panose="02020603050405020304" pitchFamily="18" charset="0"/>
              </a:rPr>
              <a:t>38 CFR 3.2501</a:t>
            </a:r>
          </a:p>
        </p:txBody>
      </p:sp>
    </p:spTree>
    <p:extLst>
      <p:ext uri="{BB962C8B-B14F-4D97-AF65-F5344CB8AC3E}">
        <p14:creationId xmlns:p14="http://schemas.microsoft.com/office/powerpoint/2010/main" val="41319290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23</a:t>
            </a:fld>
            <a:endParaRPr lang="en-US" dirty="0"/>
          </a:p>
        </p:txBody>
      </p:sp>
      <p:sp>
        <p:nvSpPr>
          <p:cNvPr id="7" name="Title 1"/>
          <p:cNvSpPr>
            <a:spLocks noGrp="1"/>
          </p:cNvSpPr>
          <p:nvPr>
            <p:ph type="title"/>
          </p:nvPr>
        </p:nvSpPr>
        <p:spPr>
          <a:xfrm>
            <a:off x="152400" y="152400"/>
            <a:ext cx="9625553" cy="914400"/>
          </a:xfrm>
        </p:spPr>
        <p:txBody>
          <a:bodyPr>
            <a:normAutofit/>
          </a:bodyPr>
          <a:lstStyle/>
          <a:p>
            <a:pPr lvl="0"/>
            <a:r>
              <a:rPr lang="en-US" sz="3600" dirty="0">
                <a:latin typeface="Times New Roman" panose="02020603050405020304" pitchFamily="18" charset="0"/>
                <a:cs typeface="Times New Roman" panose="02020603050405020304" pitchFamily="18" charset="0"/>
              </a:rPr>
              <a:t>Supplemental Claims: When to use</a:t>
            </a:r>
          </a:p>
        </p:txBody>
      </p:sp>
      <p:sp>
        <p:nvSpPr>
          <p:cNvPr id="3" name="TextBox 2"/>
          <p:cNvSpPr txBox="1"/>
          <p:nvPr/>
        </p:nvSpPr>
        <p:spPr>
          <a:xfrm>
            <a:off x="609600" y="1341696"/>
            <a:ext cx="10972800" cy="4770537"/>
          </a:xfrm>
          <a:prstGeom prst="rect">
            <a:avLst/>
          </a:prstGeom>
          <a:noFill/>
        </p:spPr>
        <p:txBody>
          <a:bodyPr wrap="square" rtlCol="0">
            <a:spAutoFit/>
          </a:bodyPr>
          <a:lstStyle/>
          <a:p>
            <a:pPr lvl="0"/>
            <a:endParaRPr lang="en-US" sz="2400" dirty="0">
              <a:latin typeface="Arial" panose="020B0604020202020204" pitchFamily="34" charset="0"/>
              <a:cs typeface="Arial" panose="020B0604020202020204" pitchFamily="34"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Denial from CAVC: supplemental claim is only option to preserve effective date</a:t>
            </a:r>
          </a:p>
          <a:p>
            <a:pPr marL="457200" indent="-457200">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Denial from BVA: you don’t think an error was made, </a:t>
            </a:r>
            <a:r>
              <a:rPr lang="en-US" sz="2800" b="1" dirty="0">
                <a:solidFill>
                  <a:srgbClr val="991A1E"/>
                </a:solidFill>
                <a:latin typeface="Times New Roman" panose="02020603050405020304" pitchFamily="18" charset="0"/>
                <a:cs typeface="Times New Roman" panose="02020603050405020304" pitchFamily="18" charset="0"/>
              </a:rPr>
              <a:t>and you have new evidence</a:t>
            </a:r>
          </a:p>
          <a:p>
            <a:pPr marL="457200" indent="-457200">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Rating decision denial, and you </a:t>
            </a:r>
            <a:r>
              <a:rPr lang="en-US" sz="2800" b="1" dirty="0">
                <a:solidFill>
                  <a:srgbClr val="991A1E"/>
                </a:solidFill>
                <a:latin typeface="Times New Roman" panose="02020603050405020304" pitchFamily="18" charset="0"/>
                <a:cs typeface="Times New Roman" panose="02020603050405020304" pitchFamily="18" charset="0"/>
              </a:rPr>
              <a:t>know what evidence you need to submit</a:t>
            </a:r>
          </a:p>
          <a:p>
            <a:pPr marL="457200" indent="-457200">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Rating decision denial, missed C&amp;P exam</a:t>
            </a:r>
          </a:p>
        </p:txBody>
      </p:sp>
    </p:spTree>
    <p:extLst>
      <p:ext uri="{BB962C8B-B14F-4D97-AF65-F5344CB8AC3E}">
        <p14:creationId xmlns:p14="http://schemas.microsoft.com/office/powerpoint/2010/main" val="23679433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71500" y="1422057"/>
            <a:ext cx="11049000" cy="5100907"/>
          </a:xfrm>
          <a:prstGeom prst="rect">
            <a:avLst/>
          </a:prstGeom>
          <a:noFill/>
        </p:spPr>
        <p:txBody>
          <a:bodyPr wrap="square" rtlCol="0">
            <a:normAutofit fontScale="77500" lnSpcReduction="20000"/>
          </a:bodyPr>
          <a:lstStyle/>
          <a:p>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What is </a:t>
            </a:r>
            <a:r>
              <a:rPr lang="en-US" sz="3400" b="1" i="1" dirty="0">
                <a:solidFill>
                  <a:srgbClr val="991A1E"/>
                </a:solidFill>
                <a:latin typeface="Times New Roman" panose="02020603050405020304" pitchFamily="18" charset="0"/>
                <a:cs typeface="Times New Roman" panose="02020603050405020304" pitchFamily="18" charset="0"/>
              </a:rPr>
              <a:t>“New and Relevant?” - </a:t>
            </a:r>
            <a:r>
              <a:rPr lang="en-US" sz="3400" b="1" dirty="0">
                <a:solidFill>
                  <a:srgbClr val="991A1E"/>
                </a:solidFill>
                <a:latin typeface="Times New Roman" panose="02020603050405020304" pitchFamily="18" charset="0"/>
                <a:cs typeface="Times New Roman" panose="02020603050405020304" pitchFamily="18" charset="0"/>
              </a:rPr>
              <a:t>3.2501(a)(1)</a:t>
            </a:r>
          </a:p>
          <a:p>
            <a:endParaRPr lang="en-US" sz="3400" b="1" i="1" dirty="0">
              <a:solidFill>
                <a:srgbClr val="FF0000"/>
              </a:solidFill>
              <a:latin typeface="Times New Roman" panose="02020603050405020304" pitchFamily="18" charset="0"/>
              <a:cs typeface="Times New Roman" panose="02020603050405020304" pitchFamily="18" charset="0"/>
            </a:endParaRPr>
          </a:p>
          <a:p>
            <a:pPr marL="571500" indent="-223838">
              <a:buFont typeface="Arial" panose="020B0604020202020204" pitchFamily="34" charset="0"/>
              <a:buChar char="•"/>
            </a:pPr>
            <a:r>
              <a:rPr lang="en-US" sz="3400" dirty="0">
                <a:latin typeface="Times New Roman" panose="02020603050405020304" pitchFamily="18" charset="0"/>
                <a:cs typeface="Times New Roman" panose="02020603050405020304" pitchFamily="18" charset="0"/>
              </a:rPr>
              <a:t>“</a:t>
            </a:r>
            <a:r>
              <a:rPr lang="en-US" sz="3400" b="1" u="sng" dirty="0">
                <a:latin typeface="Times New Roman" panose="02020603050405020304" pitchFamily="18" charset="0"/>
                <a:cs typeface="Times New Roman" panose="02020603050405020304" pitchFamily="18" charset="0"/>
              </a:rPr>
              <a:t>New</a:t>
            </a:r>
            <a:r>
              <a:rPr lang="en-US" sz="3400" dirty="0">
                <a:latin typeface="Times New Roman" panose="02020603050405020304" pitchFamily="18" charset="0"/>
                <a:cs typeface="Times New Roman" panose="02020603050405020304" pitchFamily="18" charset="0"/>
              </a:rPr>
              <a:t>” means it is not already in the veteran’s claim file</a:t>
            </a:r>
          </a:p>
          <a:p>
            <a:pPr marL="347662"/>
            <a:endParaRPr lang="en-US" sz="3400" dirty="0">
              <a:latin typeface="Times New Roman" panose="02020603050405020304" pitchFamily="18" charset="0"/>
              <a:cs typeface="Times New Roman" panose="02020603050405020304" pitchFamily="18" charset="0"/>
            </a:endParaRPr>
          </a:p>
          <a:p>
            <a:pPr marL="571500" indent="-223838">
              <a:buFont typeface="Arial" panose="020B0604020202020204" pitchFamily="34" charset="0"/>
              <a:buChar char="•"/>
            </a:pPr>
            <a:r>
              <a:rPr lang="en-US" sz="3400" dirty="0">
                <a:latin typeface="Times New Roman" panose="02020603050405020304" pitchFamily="18" charset="0"/>
                <a:cs typeface="Times New Roman" panose="02020603050405020304" pitchFamily="18" charset="0"/>
              </a:rPr>
              <a:t>“</a:t>
            </a:r>
            <a:r>
              <a:rPr lang="en-US" sz="3400" b="1" u="sng" dirty="0">
                <a:latin typeface="Times New Roman" panose="02020603050405020304" pitchFamily="18" charset="0"/>
                <a:cs typeface="Times New Roman" panose="02020603050405020304" pitchFamily="18" charset="0"/>
              </a:rPr>
              <a:t>Relevant</a:t>
            </a:r>
            <a:r>
              <a:rPr lang="en-US" sz="3400" dirty="0">
                <a:latin typeface="Times New Roman" panose="02020603050405020304" pitchFamily="18" charset="0"/>
                <a:cs typeface="Times New Roman" panose="02020603050405020304" pitchFamily="18" charset="0"/>
              </a:rPr>
              <a:t>” means it is pertinent to the benefit sought and reason benefit was previously denied (even if not favorable to claimant: lower threshold than “material”)</a:t>
            </a:r>
          </a:p>
          <a:p>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Example: </a:t>
            </a:r>
          </a:p>
          <a:p>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Red Foreman is claiming his diagnosed ischemic heart disease is the result of exposure to herbicides while serving in Korea in 1970. His claim for service connection was denied because his military service records did not indicate that he served in a unit in or near the Korean demilitarized zone.</a:t>
            </a:r>
          </a:p>
        </p:txBody>
      </p:sp>
      <p:sp>
        <p:nvSpPr>
          <p:cNvPr id="2" name="Slide Number Placeholder 1"/>
          <p:cNvSpPr>
            <a:spLocks noGrp="1"/>
          </p:cNvSpPr>
          <p:nvPr>
            <p:ph type="sldNum" sz="quarter" idx="12"/>
          </p:nvPr>
        </p:nvSpPr>
        <p:spPr/>
        <p:txBody>
          <a:bodyPr/>
          <a:lstStyle/>
          <a:p>
            <a:fld id="{A9DCC7C6-A62F-4059-8C66-A74E7CFD86BF}" type="slidenum">
              <a:rPr lang="en-US" smtClean="0"/>
              <a:pPr/>
              <a:t>24</a:t>
            </a:fld>
            <a:endParaRPr lang="en-US" dirty="0"/>
          </a:p>
        </p:txBody>
      </p:sp>
      <p:sp>
        <p:nvSpPr>
          <p:cNvPr id="6" name="Title 1"/>
          <p:cNvSpPr>
            <a:spLocks noGrp="1"/>
          </p:cNvSpPr>
          <p:nvPr>
            <p:ph type="title"/>
          </p:nvPr>
        </p:nvSpPr>
        <p:spPr>
          <a:xfrm>
            <a:off x="76200" y="7620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Supplemental Claims: New and Relevant Evidence</a:t>
            </a:r>
          </a:p>
        </p:txBody>
      </p:sp>
    </p:spTree>
    <p:extLst>
      <p:ext uri="{BB962C8B-B14F-4D97-AF65-F5344CB8AC3E}">
        <p14:creationId xmlns:p14="http://schemas.microsoft.com/office/powerpoint/2010/main" val="20796087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25</a:t>
            </a:fld>
            <a:endParaRPr lang="en-US" dirty="0"/>
          </a:p>
        </p:txBody>
      </p:sp>
      <p:sp>
        <p:nvSpPr>
          <p:cNvPr id="3" name="TextBox 2"/>
          <p:cNvSpPr txBox="1"/>
          <p:nvPr/>
        </p:nvSpPr>
        <p:spPr>
          <a:xfrm>
            <a:off x="609600" y="1450672"/>
            <a:ext cx="10972800" cy="4947508"/>
          </a:xfrm>
          <a:prstGeom prst="rect">
            <a:avLst/>
          </a:prstGeom>
          <a:noFill/>
        </p:spPr>
        <p:txBody>
          <a:bodyPr wrap="square" rtlCol="0">
            <a:spAutoFit/>
          </a:bodyPr>
          <a:lstStyle/>
          <a:p>
            <a:pPr lvl="0"/>
            <a:endParaRPr lang="en-US" sz="2400" b="1" dirty="0">
              <a:solidFill>
                <a:prstClr val="black"/>
              </a:solidFill>
              <a:latin typeface="Times New Roman" panose="02020603050405020304" pitchFamily="18" charset="0"/>
              <a:cs typeface="Times New Roman" panose="02020603050405020304" pitchFamily="18" charset="0"/>
            </a:endParaRPr>
          </a:p>
          <a:p>
            <a:pPr lvl="0"/>
            <a:r>
              <a:rPr lang="en-US" sz="2400" b="1" dirty="0">
                <a:solidFill>
                  <a:prstClr val="black"/>
                </a:solidFill>
                <a:latin typeface="Times New Roman" panose="02020603050405020304" pitchFamily="18" charset="0"/>
                <a:cs typeface="Times New Roman" panose="02020603050405020304" pitchFamily="18" charset="0"/>
              </a:rPr>
              <a:t>Which of these are </a:t>
            </a:r>
            <a:r>
              <a:rPr lang="en-US" sz="2400" b="1" i="1" dirty="0">
                <a:solidFill>
                  <a:srgbClr val="991A1E"/>
                </a:solidFill>
                <a:latin typeface="Times New Roman" panose="02020603050405020304" pitchFamily="18" charset="0"/>
                <a:cs typeface="Times New Roman" panose="02020603050405020304" pitchFamily="18" charset="0"/>
              </a:rPr>
              <a:t>“New and Relevant?” (assume not in file)</a:t>
            </a:r>
          </a:p>
          <a:p>
            <a:pPr marL="571500" indent="-288925">
              <a:buFont typeface="Arial" panose="020B0604020202020204" pitchFamily="34" charset="0"/>
              <a:buChar char="•"/>
            </a:pPr>
            <a:endParaRPr lang="en-US" sz="240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Buddy statements from those who supervised Mr. Foreman while serving in Korea and witnessed him on the DMZ. </a:t>
            </a:r>
          </a:p>
          <a:p>
            <a:pPr marL="282575"/>
            <a:endParaRPr lang="en-US" sz="105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Doctor’s notes confirming that Mr. Foreman has a diagnosis for ischemic heart disease</a:t>
            </a:r>
          </a:p>
          <a:p>
            <a:pPr marL="282575"/>
            <a:endParaRPr lang="en-US" sz="105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Spouse statement documenting the effects of ischemic heart disease on Mr. Foreman’s daily life</a:t>
            </a:r>
          </a:p>
          <a:p>
            <a:pPr marL="282575"/>
            <a:endParaRPr lang="en-US" sz="105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Photos of Mr. Foreman in Korea alongside defoliated areas or signs/landmarks indicating he was physically present at the DMZ</a:t>
            </a: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p:txBody>
      </p:sp>
      <p:sp>
        <p:nvSpPr>
          <p:cNvPr id="7" name="Title 1"/>
          <p:cNvSpPr>
            <a:spLocks noGrp="1"/>
          </p:cNvSpPr>
          <p:nvPr>
            <p:ph type="title"/>
          </p:nvPr>
        </p:nvSpPr>
        <p:spPr>
          <a:xfrm>
            <a:off x="76200" y="7620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Supplemental Claims: New and Relevant Evidence</a:t>
            </a:r>
          </a:p>
        </p:txBody>
      </p:sp>
    </p:spTree>
    <p:extLst>
      <p:ext uri="{BB962C8B-B14F-4D97-AF65-F5344CB8AC3E}">
        <p14:creationId xmlns:p14="http://schemas.microsoft.com/office/powerpoint/2010/main" val="10511957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26</a:t>
            </a:fld>
            <a:endParaRPr lang="en-US" dirty="0"/>
          </a:p>
        </p:txBody>
      </p:sp>
      <p:sp>
        <p:nvSpPr>
          <p:cNvPr id="3" name="TextBox 2"/>
          <p:cNvSpPr txBox="1"/>
          <p:nvPr/>
        </p:nvSpPr>
        <p:spPr>
          <a:xfrm>
            <a:off x="533400" y="1600200"/>
            <a:ext cx="10972800" cy="4447371"/>
          </a:xfrm>
          <a:prstGeom prst="rect">
            <a:avLst/>
          </a:prstGeom>
          <a:noFill/>
        </p:spPr>
        <p:txBody>
          <a:bodyPr wrap="square" rtlCol="0">
            <a:spAutoFit/>
          </a:bodyPr>
          <a:lstStyle/>
          <a:p>
            <a:pPr lvl="0"/>
            <a:endParaRPr lang="en-US" sz="2100" b="1" dirty="0">
              <a:solidFill>
                <a:prstClr val="black"/>
              </a:solidFill>
              <a:latin typeface="Times New Roman" panose="02020603050405020304" pitchFamily="18" charset="0"/>
              <a:cs typeface="Times New Roman" panose="02020603050405020304" pitchFamily="18" charset="0"/>
            </a:endParaRPr>
          </a:p>
          <a:p>
            <a:pPr lvl="0" algn="ctr"/>
            <a:r>
              <a:rPr lang="en-US" sz="2800" b="1" dirty="0">
                <a:solidFill>
                  <a:prstClr val="black"/>
                </a:solidFill>
                <a:latin typeface="Times New Roman" panose="02020603050405020304" pitchFamily="18" charset="0"/>
                <a:cs typeface="Times New Roman" panose="02020603050405020304" pitchFamily="18" charset="0"/>
              </a:rPr>
              <a:t>Currently VA requires a supplemental claim form any time you re-apply for a benefit that was previously denied</a:t>
            </a:r>
          </a:p>
          <a:p>
            <a:pPr lvl="0"/>
            <a:endParaRPr lang="en-US" sz="2800" dirty="0">
              <a:solidFill>
                <a:prstClr val="black"/>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Should also include specific claim form if the evidence is substantially different (example: pension may require 21p-527EZ, 21p-8416)</a:t>
            </a:r>
          </a:p>
          <a:p>
            <a:pPr marL="342900" indent="-342900">
              <a:buFont typeface="Arial" panose="020B0604020202020204" pitchFamily="34" charset="0"/>
              <a:buChar char="•"/>
            </a:pPr>
            <a:endParaRPr lang="en-US" sz="2800" dirty="0">
              <a:solidFill>
                <a:prstClr val="black"/>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E-Benefits still allows veterans to file reopened issues on 21-526EZ, this will generate a request for application letter. There is now a warning about this on </a:t>
            </a:r>
            <a:r>
              <a:rPr lang="en-US" sz="2800" dirty="0" err="1">
                <a:solidFill>
                  <a:prstClr val="black"/>
                </a:solidFill>
                <a:latin typeface="Times New Roman" panose="02020603050405020304" pitchFamily="18" charset="0"/>
                <a:cs typeface="Times New Roman" panose="02020603050405020304" pitchFamily="18" charset="0"/>
              </a:rPr>
              <a:t>eBenefits</a:t>
            </a:r>
            <a:endParaRPr lang="en-US" sz="2800" dirty="0">
              <a:solidFill>
                <a:prstClr val="black"/>
              </a:solidFill>
              <a:latin typeface="Times New Roman" panose="02020603050405020304" pitchFamily="18" charset="0"/>
              <a:cs typeface="Times New Roman" panose="02020603050405020304" pitchFamily="18" charset="0"/>
            </a:endParaRPr>
          </a:p>
          <a:p>
            <a:pPr lvl="0"/>
            <a:endParaRPr lang="en-US" sz="1000" dirty="0">
              <a:solidFill>
                <a:prstClr val="black"/>
              </a:solidFill>
              <a:latin typeface="Arial" panose="020B0604020202020204" pitchFamily="34" charset="0"/>
              <a:cs typeface="Arial" panose="020B0604020202020204" pitchFamily="34" charset="0"/>
            </a:endParaRPr>
          </a:p>
        </p:txBody>
      </p:sp>
      <p:sp>
        <p:nvSpPr>
          <p:cNvPr id="7" name="Title 1"/>
          <p:cNvSpPr>
            <a:spLocks noGrp="1"/>
          </p:cNvSpPr>
          <p:nvPr>
            <p:ph type="title"/>
          </p:nvPr>
        </p:nvSpPr>
        <p:spPr>
          <a:xfrm>
            <a:off x="152400" y="20914"/>
            <a:ext cx="8229600" cy="1143000"/>
          </a:xfrm>
        </p:spPr>
        <p:txBody>
          <a:bodyPr>
            <a:normAutofit/>
          </a:bodyPr>
          <a:lstStyle/>
          <a:p>
            <a:r>
              <a:rPr lang="en-US" dirty="0">
                <a:latin typeface="Times New Roman" panose="02020603050405020304" pitchFamily="18" charset="0"/>
                <a:cs typeface="Times New Roman" panose="02020603050405020304" pitchFamily="18" charset="0"/>
              </a:rPr>
              <a:t>Supplemental Claim Form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VA Form 20-0995</a:t>
            </a:r>
          </a:p>
        </p:txBody>
      </p:sp>
    </p:spTree>
    <p:extLst>
      <p:ext uri="{BB962C8B-B14F-4D97-AF65-F5344CB8AC3E}">
        <p14:creationId xmlns:p14="http://schemas.microsoft.com/office/powerpoint/2010/main" val="37154970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27</a:t>
            </a:fld>
            <a:endParaRPr lang="en-US" dirty="0"/>
          </a:p>
        </p:txBody>
      </p:sp>
      <p:sp>
        <p:nvSpPr>
          <p:cNvPr id="6" name="Title 1"/>
          <p:cNvSpPr>
            <a:spLocks noGrp="1"/>
          </p:cNvSpPr>
          <p:nvPr>
            <p:ph type="title"/>
          </p:nvPr>
        </p:nvSpPr>
        <p:spPr>
          <a:xfrm>
            <a:off x="0" y="228600"/>
            <a:ext cx="10225726" cy="1143000"/>
          </a:xfrm>
        </p:spPr>
        <p:txBody>
          <a:bodyPr>
            <a:normAutofit/>
          </a:bodyPr>
          <a:lstStyle/>
          <a:p>
            <a:r>
              <a:rPr lang="en-US" sz="3600" dirty="0">
                <a:latin typeface="Times New Roman" panose="02020603050405020304" pitchFamily="18" charset="0"/>
                <a:cs typeface="Times New Roman" panose="02020603050405020304" pitchFamily="18" charset="0"/>
              </a:rPr>
              <a:t>Supplemental Claim Decision</a:t>
            </a:r>
          </a:p>
        </p:txBody>
      </p:sp>
      <p:sp>
        <p:nvSpPr>
          <p:cNvPr id="3" name="TextBox 2"/>
          <p:cNvSpPr txBox="1"/>
          <p:nvPr/>
        </p:nvSpPr>
        <p:spPr>
          <a:xfrm>
            <a:off x="609600" y="1151882"/>
            <a:ext cx="10744200" cy="5139869"/>
          </a:xfrm>
          <a:prstGeom prst="rect">
            <a:avLst/>
          </a:prstGeom>
          <a:noFill/>
        </p:spPr>
        <p:txBody>
          <a:bodyPr wrap="square" rtlCol="0">
            <a:spAutoFit/>
          </a:bodyPr>
          <a:lstStyle/>
          <a:p>
            <a:pPr marL="282575"/>
            <a:endParaRPr lang="en-US" sz="2800" dirty="0">
              <a:solidFill>
                <a:prstClr val="black"/>
              </a:solidFill>
              <a:latin typeface="Arial" panose="020B0604020202020204" pitchFamily="34" charset="0"/>
              <a:cs typeface="Arial" panose="020B0604020202020204" pitchFamily="34" charset="0"/>
            </a:endParaRPr>
          </a:p>
          <a:p>
            <a:pPr marL="282575"/>
            <a:r>
              <a:rPr lang="en-US" sz="2800" dirty="0">
                <a:solidFill>
                  <a:prstClr val="black"/>
                </a:solidFill>
                <a:latin typeface="Times New Roman" panose="02020603050405020304" pitchFamily="18" charset="0"/>
                <a:cs typeface="Times New Roman" panose="02020603050405020304" pitchFamily="18" charset="0"/>
              </a:rPr>
              <a:t>Request for higher level review can identify duty to assist errors in first or subsequent supplemental claim decision</a:t>
            </a:r>
          </a:p>
          <a:p>
            <a:pPr marL="282575"/>
            <a:endParaRPr lang="en-US" sz="2800" dirty="0">
              <a:solidFill>
                <a:prstClr val="black"/>
              </a:solidFill>
              <a:latin typeface="Times New Roman" panose="02020603050405020304" pitchFamily="18" charset="0"/>
              <a:cs typeface="Times New Roman" panose="02020603050405020304" pitchFamily="18" charset="0"/>
            </a:endParaRPr>
          </a:p>
          <a:p>
            <a:pPr marL="625475" indent="1588">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	VA must review entire record</a:t>
            </a:r>
          </a:p>
          <a:p>
            <a:pPr marL="282575"/>
            <a:endParaRPr lang="en-US" sz="2800" dirty="0">
              <a:solidFill>
                <a:prstClr val="black"/>
              </a:solidFill>
              <a:latin typeface="Times New Roman" panose="02020603050405020304" pitchFamily="18" charset="0"/>
              <a:cs typeface="Times New Roman" panose="02020603050405020304" pitchFamily="18" charset="0"/>
            </a:endParaRPr>
          </a:p>
          <a:p>
            <a:pPr marL="282575"/>
            <a:r>
              <a:rPr lang="en-US" sz="2800" dirty="0">
                <a:solidFill>
                  <a:prstClr val="black"/>
                </a:solidFill>
                <a:latin typeface="Times New Roman" panose="02020603050405020304" pitchFamily="18" charset="0"/>
                <a:cs typeface="Times New Roman" panose="02020603050405020304" pitchFamily="18" charset="0"/>
              </a:rPr>
              <a:t>If the claim is denied due to no new and relevant evidence being submitted, the veteran can challenge (higher level review or NOD) the determination on whether evidence was new and relevant</a:t>
            </a:r>
          </a:p>
          <a:p>
            <a:pPr marL="282575"/>
            <a:endParaRPr lang="en-US" sz="2800" dirty="0">
              <a:solidFill>
                <a:prstClr val="black"/>
              </a:solidFill>
              <a:latin typeface="Times New Roman" panose="02020603050405020304" pitchFamily="18" charset="0"/>
              <a:cs typeface="Times New Roman" panose="02020603050405020304" pitchFamily="18" charset="0"/>
            </a:endParaRPr>
          </a:p>
          <a:p>
            <a:pPr marL="625475" indent="1588">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   Must have submitted or identified </a:t>
            </a:r>
            <a:r>
              <a:rPr lang="en-US" sz="2800" i="1" dirty="0">
                <a:solidFill>
                  <a:prstClr val="black"/>
                </a:solidFill>
                <a:latin typeface="Times New Roman" panose="02020603050405020304" pitchFamily="18" charset="0"/>
                <a:cs typeface="Times New Roman" panose="02020603050405020304" pitchFamily="18" charset="0"/>
              </a:rPr>
              <a:t>some </a:t>
            </a:r>
            <a:r>
              <a:rPr lang="en-US" sz="2800" dirty="0">
                <a:solidFill>
                  <a:prstClr val="black"/>
                </a:solidFill>
                <a:latin typeface="Times New Roman" panose="02020603050405020304" pitchFamily="18" charset="0"/>
                <a:cs typeface="Times New Roman" panose="02020603050405020304" pitchFamily="18" charset="0"/>
              </a:rPr>
              <a:t>evidence</a:t>
            </a: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19028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28</a:t>
            </a:fld>
            <a:endParaRPr lang="en-US" dirty="0"/>
          </a:p>
        </p:txBody>
      </p:sp>
      <p:sp>
        <p:nvSpPr>
          <p:cNvPr id="4" name="Title 3"/>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Post-Supplemental Claim Decision Review Options</a:t>
            </a:r>
          </a:p>
        </p:txBody>
      </p:sp>
      <p:sp>
        <p:nvSpPr>
          <p:cNvPr id="6" name="Rectangle 5"/>
          <p:cNvSpPr/>
          <p:nvPr/>
        </p:nvSpPr>
        <p:spPr>
          <a:xfrm>
            <a:off x="2895600" y="1255077"/>
            <a:ext cx="6400800" cy="533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Supplemental Claim 20-0995</a:t>
            </a:r>
          </a:p>
        </p:txBody>
      </p:sp>
      <p:sp>
        <p:nvSpPr>
          <p:cNvPr id="7" name="Content Placeholder 6"/>
          <p:cNvSpPr>
            <a:spLocks noGrp="1"/>
          </p:cNvSpPr>
          <p:nvPr>
            <p:ph idx="1"/>
          </p:nvPr>
        </p:nvSpPr>
        <p:spPr>
          <a:xfrm>
            <a:off x="2895600" y="2212168"/>
            <a:ext cx="6400800" cy="1447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en-US" dirty="0">
                <a:ln w="0"/>
                <a:solidFill>
                  <a:schemeClr val="tx1"/>
                </a:solidFill>
                <a:effectLst>
                  <a:outerShdw blurRad="38100" dist="19050" dir="2700000" algn="tl" rotWithShape="0">
                    <a:schemeClr val="dk1">
                      <a:alpha val="40000"/>
                    </a:schemeClr>
                  </a:outerShdw>
                </a:effectLst>
              </a:rPr>
              <a:t>Rating decision denial issued on or after 2/19/19 or through RAMP</a:t>
            </a:r>
          </a:p>
        </p:txBody>
      </p:sp>
      <p:sp>
        <p:nvSpPr>
          <p:cNvPr id="8" name="Rounded Rectangle 7"/>
          <p:cNvSpPr/>
          <p:nvPr/>
        </p:nvSpPr>
        <p:spPr>
          <a:xfrm>
            <a:off x="2057400"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a:t>
            </a:r>
          </a:p>
          <a:p>
            <a:pPr algn="ctr"/>
            <a:r>
              <a:rPr lang="en-US" sz="2000" dirty="0">
                <a:latin typeface="Arial" panose="020B0604020202020204" pitchFamily="34" charset="0"/>
                <a:cs typeface="Arial" panose="020B0604020202020204" pitchFamily="34" charset="0"/>
              </a:rPr>
              <a:t>20-0995</a:t>
            </a:r>
          </a:p>
        </p:txBody>
      </p:sp>
      <p:sp>
        <p:nvSpPr>
          <p:cNvPr id="9" name="Rounded Rectangle 8"/>
          <p:cNvSpPr/>
          <p:nvPr/>
        </p:nvSpPr>
        <p:spPr>
          <a:xfrm>
            <a:off x="4908177"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Higher Level Review</a:t>
            </a:r>
          </a:p>
          <a:p>
            <a:pPr algn="ctr"/>
            <a:r>
              <a:rPr lang="en-US" sz="2000" dirty="0">
                <a:latin typeface="Arial" panose="020B0604020202020204" pitchFamily="34" charset="0"/>
                <a:cs typeface="Arial" panose="020B0604020202020204" pitchFamily="34" charset="0"/>
              </a:rPr>
              <a:t>20-0996</a:t>
            </a:r>
          </a:p>
        </p:txBody>
      </p:sp>
      <p:sp>
        <p:nvSpPr>
          <p:cNvPr id="10" name="Rounded Rectangle 9"/>
          <p:cNvSpPr/>
          <p:nvPr/>
        </p:nvSpPr>
        <p:spPr>
          <a:xfrm>
            <a:off x="7677150"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BVA</a:t>
            </a:r>
          </a:p>
          <a:p>
            <a:pPr algn="ctr"/>
            <a:r>
              <a:rPr lang="en-US" sz="2000" dirty="0">
                <a:latin typeface="Arial" panose="020B0604020202020204" pitchFamily="34" charset="0"/>
                <a:cs typeface="Arial" panose="020B0604020202020204" pitchFamily="34" charset="0"/>
              </a:rPr>
              <a:t>10182</a:t>
            </a:r>
          </a:p>
        </p:txBody>
      </p:sp>
      <p:sp>
        <p:nvSpPr>
          <p:cNvPr id="11" name="Down Arrow 10"/>
          <p:cNvSpPr/>
          <p:nvPr/>
        </p:nvSpPr>
        <p:spPr>
          <a:xfrm>
            <a:off x="3352800" y="365996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Down Arrow 11"/>
          <p:cNvSpPr/>
          <p:nvPr/>
        </p:nvSpPr>
        <p:spPr>
          <a:xfrm>
            <a:off x="5860677" y="3659968"/>
            <a:ext cx="457200" cy="759632"/>
          </a:xfrm>
          <a:prstGeom prst="downArrow">
            <a:avLst>
              <a:gd name="adj1" fmla="val 54598"/>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Down Arrow 12"/>
          <p:cNvSpPr/>
          <p:nvPr/>
        </p:nvSpPr>
        <p:spPr>
          <a:xfrm>
            <a:off x="8401050" y="365996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Down Arrow 13"/>
          <p:cNvSpPr/>
          <p:nvPr/>
        </p:nvSpPr>
        <p:spPr>
          <a:xfrm>
            <a:off x="5811371" y="1695523"/>
            <a:ext cx="555812" cy="6096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8FD4996B-E64F-9845-8C5B-897663E54654}"/>
              </a:ext>
            </a:extLst>
          </p:cNvPr>
          <p:cNvSpPr txBox="1"/>
          <p:nvPr/>
        </p:nvSpPr>
        <p:spPr>
          <a:xfrm>
            <a:off x="0" y="6356351"/>
            <a:ext cx="12192000" cy="461665"/>
          </a:xfrm>
          <a:prstGeom prst="rect">
            <a:avLst/>
          </a:prstGeom>
          <a:noFill/>
        </p:spPr>
        <p:txBody>
          <a:bodyPr wrap="square" rtlCol="0">
            <a:spAutoFit/>
          </a:bodyPr>
          <a:lstStyle/>
          <a:p>
            <a:pPr algn="ctr"/>
            <a:r>
              <a:rPr lang="en-US" sz="2400" b="1" dirty="0"/>
              <a:t>A Supplemental claim decision can be appealed using any of the AMA appeal lanes</a:t>
            </a:r>
          </a:p>
        </p:txBody>
      </p:sp>
    </p:spTree>
    <p:extLst>
      <p:ext uri="{BB962C8B-B14F-4D97-AF65-F5344CB8AC3E}">
        <p14:creationId xmlns:p14="http://schemas.microsoft.com/office/powerpoint/2010/main" val="25383674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911448"/>
            <a:ext cx="10972800" cy="4267200"/>
          </a:xfrm>
          <a:prstGeom prst="rect">
            <a:avLst/>
          </a:prstGeom>
          <a:noFill/>
        </p:spPr>
        <p:txBody>
          <a:bodyPr wrap="square" rtlCol="0">
            <a:normAutofit lnSpcReduction="10000"/>
          </a:bodyPr>
          <a:lstStyle/>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Veteran requests a review of rating decision by a higher authority</a:t>
            </a:r>
          </a:p>
          <a:p>
            <a:pPr marL="5715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Review is solely on evidence of record – cannot submit additional evidence</a:t>
            </a:r>
          </a:p>
          <a:p>
            <a:pPr marL="5715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Decisions can be overturned based on difference of opinion or CUE</a:t>
            </a:r>
          </a:p>
          <a:p>
            <a:pPr marL="228600"/>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only be requested within one year of a notice of a rating decision</a:t>
            </a:r>
          </a:p>
          <a:p>
            <a:pPr marL="5715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An informal conference with the reviewer can be requested</a:t>
            </a:r>
          </a:p>
          <a:p>
            <a:pPr marL="571500" indent="-571500">
              <a:buFont typeface="Arial" panose="020B0604020202020204" pitchFamily="34" charset="0"/>
              <a:buChar char="•"/>
            </a:pPr>
            <a:endParaRPr lang="en-US" sz="3400" b="1" dirty="0"/>
          </a:p>
          <a:p>
            <a:endParaRPr lang="en-US" sz="3400" b="1" dirty="0"/>
          </a:p>
          <a:p>
            <a:endParaRPr lang="en-US" sz="3400" b="1" dirty="0"/>
          </a:p>
          <a:p>
            <a:pPr marL="571500" indent="-571500">
              <a:buFont typeface="Arial" panose="020B0604020202020204" pitchFamily="34" charset="0"/>
              <a:buChar char="•"/>
            </a:pPr>
            <a:endParaRPr lang="en-US" sz="3400" b="1"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29</a:t>
            </a:fld>
            <a:endParaRPr lang="en-US" dirty="0"/>
          </a:p>
        </p:txBody>
      </p:sp>
      <p:sp>
        <p:nvSpPr>
          <p:cNvPr id="6" name="Title 1"/>
          <p:cNvSpPr>
            <a:spLocks noGrp="1"/>
          </p:cNvSpPr>
          <p:nvPr>
            <p:ph type="title"/>
          </p:nvPr>
        </p:nvSpPr>
        <p:spPr>
          <a:xfrm>
            <a:off x="76200" y="87163"/>
            <a:ext cx="102108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a:t>
            </a:r>
            <a:br>
              <a:rPr lang="en-US" dirty="0">
                <a:latin typeface="Times New Roman" panose="02020603050405020304" pitchFamily="18" charset="0"/>
                <a:cs typeface="Times New Roman" panose="02020603050405020304" pitchFamily="18" charset="0"/>
              </a:rPr>
            </a:br>
            <a:r>
              <a:rPr lang="en-US" dirty="0">
                <a:solidFill>
                  <a:srgbClr val="991A1E"/>
                </a:solidFill>
                <a:latin typeface="Times New Roman" panose="02020603050405020304" pitchFamily="18" charset="0"/>
                <a:cs typeface="Times New Roman" panose="02020603050405020304" pitchFamily="18" charset="0"/>
              </a:rPr>
              <a:t>38 CFR 3.2601</a:t>
            </a:r>
          </a:p>
        </p:txBody>
      </p:sp>
    </p:spTree>
    <p:extLst>
      <p:ext uri="{BB962C8B-B14F-4D97-AF65-F5344CB8AC3E}">
        <p14:creationId xmlns:p14="http://schemas.microsoft.com/office/powerpoint/2010/main" val="3932295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828800"/>
            <a:ext cx="10972800" cy="4527550"/>
          </a:xfrm>
        </p:spPr>
        <p:txBody>
          <a:bodyPr rtlCol="0">
            <a:normAutofit/>
          </a:bodyPr>
          <a:lstStyle/>
          <a:p>
            <a:pPr marL="0" indent="0">
              <a:buClr>
                <a:schemeClr val="tx1"/>
              </a:buClr>
              <a:buNone/>
              <a:defRPr/>
            </a:pPr>
            <a:r>
              <a:rPr lang="en-US" dirty="0">
                <a:latin typeface="Times New Roman" panose="02020603050405020304" pitchFamily="18" charset="0"/>
                <a:cs typeface="Times New Roman" panose="02020603050405020304" pitchFamily="18" charset="0"/>
              </a:rPr>
              <a:t>Character of Discharge/Status as a veteran</a:t>
            </a:r>
          </a:p>
          <a:p>
            <a:pPr marL="0" indent="0">
              <a:buClr>
                <a:schemeClr val="tx1"/>
              </a:buClr>
              <a:buNone/>
              <a:defRPr/>
            </a:pPr>
            <a:r>
              <a:rPr lang="en-US" dirty="0">
                <a:latin typeface="Times New Roman" panose="02020603050405020304" pitchFamily="18" charset="0"/>
                <a:cs typeface="Times New Roman" panose="02020603050405020304" pitchFamily="18" charset="0"/>
              </a:rPr>
              <a:t>Service connection</a:t>
            </a:r>
          </a:p>
          <a:p>
            <a:pPr marL="0" indent="0">
              <a:buClr>
                <a:schemeClr val="tx1"/>
              </a:buClr>
              <a:buNone/>
              <a:defRPr/>
            </a:pPr>
            <a:r>
              <a:rPr lang="en-US" dirty="0">
                <a:latin typeface="Times New Roman" panose="02020603050405020304" pitchFamily="18" charset="0"/>
                <a:cs typeface="Times New Roman" panose="02020603050405020304" pitchFamily="18" charset="0"/>
              </a:rPr>
              <a:t>Rating percentage</a:t>
            </a:r>
          </a:p>
          <a:p>
            <a:pPr marL="0" indent="0">
              <a:buClr>
                <a:schemeClr val="tx1"/>
              </a:buClr>
              <a:buNone/>
              <a:defRPr/>
            </a:pPr>
            <a:r>
              <a:rPr lang="en-US" dirty="0">
                <a:latin typeface="Times New Roman" panose="02020603050405020304" pitchFamily="18" charset="0"/>
                <a:cs typeface="Times New Roman" panose="02020603050405020304" pitchFamily="18" charset="0"/>
              </a:rPr>
              <a:t>Effective date</a:t>
            </a:r>
          </a:p>
          <a:p>
            <a:pPr marL="0" indent="0">
              <a:buClr>
                <a:schemeClr val="tx1"/>
              </a:buClr>
              <a:buNone/>
              <a:defRPr/>
            </a:pPr>
            <a:r>
              <a:rPr lang="en-US" dirty="0">
                <a:latin typeface="Times New Roman" panose="02020603050405020304" pitchFamily="18" charset="0"/>
                <a:cs typeface="Times New Roman" panose="02020603050405020304" pitchFamily="18" charset="0"/>
              </a:rPr>
              <a:t>Dependency &amp; Indemnity Compensation</a:t>
            </a:r>
          </a:p>
          <a:p>
            <a:pPr marL="0" indent="0">
              <a:buClr>
                <a:schemeClr val="tx1"/>
              </a:buClr>
              <a:buNone/>
              <a:defRPr/>
            </a:pPr>
            <a:r>
              <a:rPr lang="en-US" dirty="0">
                <a:latin typeface="Times New Roman" panose="02020603050405020304" pitchFamily="18" charset="0"/>
                <a:cs typeface="Times New Roman" panose="02020603050405020304" pitchFamily="18" charset="0"/>
              </a:rPr>
              <a:t>Waiver of overpayment</a:t>
            </a:r>
          </a:p>
          <a:p>
            <a:pPr marL="0" indent="0">
              <a:buClr>
                <a:schemeClr val="tx1"/>
              </a:buClr>
              <a:buNone/>
              <a:defRPr/>
            </a:pPr>
            <a:r>
              <a:rPr lang="en-US" dirty="0">
                <a:latin typeface="Times New Roman" panose="02020603050405020304" pitchFamily="18" charset="0"/>
                <a:cs typeface="Times New Roman" panose="02020603050405020304" pitchFamily="18" charset="0"/>
              </a:rPr>
              <a:t>Entitlement to special monthly compensation/pension</a:t>
            </a:r>
            <a:endParaRPr lang="en-US" dirty="0"/>
          </a:p>
        </p:txBody>
      </p:sp>
      <p:sp>
        <p:nvSpPr>
          <p:cNvPr id="4" name="Slide Number Placeholder 3"/>
          <p:cNvSpPr>
            <a:spLocks noGrp="1"/>
          </p:cNvSpPr>
          <p:nvPr>
            <p:ph type="sldNum" sz="quarter" idx="12"/>
          </p:nvPr>
        </p:nvSpPr>
        <p:spPr/>
        <p:txBody>
          <a:bodyPr/>
          <a:lstStyle/>
          <a:p>
            <a:pPr>
              <a:defRPr/>
            </a:pPr>
            <a:fld id="{AF81D993-D7F5-4A8D-9D61-23AF2E564172}" type="slidenum">
              <a:rPr lang="en-US"/>
              <a:pPr>
                <a:defRPr/>
              </a:pPr>
              <a:t>3</a:t>
            </a:fld>
            <a:endParaRPr lang="en-US" dirty="0"/>
          </a:p>
        </p:txBody>
      </p:sp>
      <p:sp>
        <p:nvSpPr>
          <p:cNvPr id="17410" name="Title 1"/>
          <p:cNvSpPr>
            <a:spLocks noGrp="1"/>
          </p:cNvSpPr>
          <p:nvPr>
            <p:ph type="title"/>
          </p:nvPr>
        </p:nvSpPr>
        <p:spPr>
          <a:xfrm>
            <a:off x="0" y="304800"/>
            <a:ext cx="102870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EXAMPLES OF APPEALABLE DECISIONS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30</a:t>
            </a:fld>
            <a:endParaRPr lang="en-US" dirty="0"/>
          </a:p>
        </p:txBody>
      </p:sp>
      <p:sp>
        <p:nvSpPr>
          <p:cNvPr id="7" name="Title 1"/>
          <p:cNvSpPr>
            <a:spLocks noGrp="1"/>
          </p:cNvSpPr>
          <p:nvPr>
            <p:ph type="title"/>
          </p:nvPr>
        </p:nvSpPr>
        <p:spPr>
          <a:xfrm>
            <a:off x="76200" y="152400"/>
            <a:ext cx="9701753" cy="914400"/>
          </a:xfrm>
        </p:spPr>
        <p:txBody>
          <a:bodyPr>
            <a:normAutofit fontScale="90000"/>
          </a:bodyPr>
          <a:lstStyle/>
          <a:p>
            <a:pPr lvl="0"/>
            <a:r>
              <a:rPr lang="en-US" dirty="0">
                <a:latin typeface="Times New Roman" panose="02020603050405020304" pitchFamily="18" charset="0"/>
                <a:cs typeface="Times New Roman" panose="02020603050405020304" pitchFamily="18" charset="0"/>
              </a:rPr>
              <a:t>Higher Level Review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When to use</a:t>
            </a:r>
          </a:p>
        </p:txBody>
      </p:sp>
      <p:sp>
        <p:nvSpPr>
          <p:cNvPr id="3" name="TextBox 2"/>
          <p:cNvSpPr txBox="1"/>
          <p:nvPr/>
        </p:nvSpPr>
        <p:spPr>
          <a:xfrm>
            <a:off x="990600" y="1676400"/>
            <a:ext cx="10515600" cy="3908762"/>
          </a:xfrm>
          <a:prstGeom prst="rect">
            <a:avLst/>
          </a:prstGeom>
          <a:noFill/>
        </p:spPr>
        <p:txBody>
          <a:bodyPr wrap="square" rtlCol="0">
            <a:spAutoFit/>
          </a:bodyPr>
          <a:lstStyle/>
          <a:p>
            <a:pPr lvl="0"/>
            <a:endParaRPr lang="en-US" sz="2400" dirty="0">
              <a:latin typeface="Arial" panose="020B0604020202020204" pitchFamily="34" charset="0"/>
              <a:cs typeface="Arial" panose="020B0604020202020204" pitchFamily="34" charset="0"/>
            </a:endParaRPr>
          </a:p>
          <a:p>
            <a:pPr indent="4763">
              <a:spcBef>
                <a:spcPts val="0"/>
              </a:spcBef>
            </a:pPr>
            <a:r>
              <a:rPr lang="en-US" sz="2800" dirty="0">
                <a:latin typeface="Times New Roman" panose="02020603050405020304" pitchFamily="18" charset="0"/>
                <a:cs typeface="Times New Roman" panose="02020603050405020304" pitchFamily="18" charset="0"/>
              </a:rPr>
              <a:t>VA made a clear mistake of applying the law and you can easily find it in the CFR</a:t>
            </a:r>
          </a:p>
          <a:p>
            <a:pPr marL="457200" indent="-2286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 Decision will be quicker than appeal to BVA</a:t>
            </a:r>
          </a:p>
          <a:p>
            <a:pPr marL="228600" indent="-228600">
              <a:spcBef>
                <a:spcPts val="0"/>
              </a:spcBef>
            </a:pPr>
            <a:endParaRPr lang="en-US" sz="2800" dirty="0">
              <a:latin typeface="Times New Roman" panose="02020603050405020304" pitchFamily="18" charset="0"/>
              <a:cs typeface="Times New Roman" panose="02020603050405020304" pitchFamily="18" charset="0"/>
            </a:endParaRPr>
          </a:p>
          <a:p>
            <a:pPr marL="228600" indent="-228600">
              <a:spcBef>
                <a:spcPts val="0"/>
              </a:spcBef>
            </a:pPr>
            <a:r>
              <a:rPr lang="en-US" sz="2800" dirty="0">
                <a:latin typeface="Times New Roman" panose="02020603050405020304" pitchFamily="18" charset="0"/>
                <a:cs typeface="Times New Roman" panose="02020603050405020304" pitchFamily="18" charset="0"/>
              </a:rPr>
              <a:t>VA made a duty to assist error (did not request an exam or records) </a:t>
            </a:r>
          </a:p>
          <a:p>
            <a:pPr marL="457200" indent="-288925">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BVA can’t order development, so this will get additional development done quicker</a:t>
            </a:r>
          </a:p>
          <a:p>
            <a:pPr marL="457200" indent="-457200">
              <a:spcBef>
                <a:spcPts val="0"/>
              </a:spcBef>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85878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143000" y="1387475"/>
            <a:ext cx="10363200" cy="5334000"/>
          </a:xfrm>
          <a:prstGeom prst="rect">
            <a:avLst/>
          </a:prstGeom>
          <a:noFill/>
        </p:spPr>
        <p:txBody>
          <a:bodyPr wrap="square" rtlCol="0">
            <a:normAutofit/>
          </a:bodyPr>
          <a:lstStyle/>
          <a:p>
            <a:pPr marL="457200" indent="-45720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VA has established three “Decision Review Operation Centers” (DROCs) to address decision review requests for higher level review and BVA remands</a:t>
            </a: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Located in Seattle, St. Petersburg, and Washington, D.C. (Appeals Management Office)</a:t>
            </a:r>
          </a:p>
          <a:p>
            <a:pPr marL="571500" indent="-342900">
              <a:buFont typeface="Arial" panose="020B0604020202020204" pitchFamily="34" charset="0"/>
              <a:buChar char="•"/>
            </a:pPr>
            <a:endParaRPr lang="en-US" sz="3100" dirty="0">
              <a:latin typeface="Arial" panose="020B0604020202020204" pitchFamily="34" charset="0"/>
              <a:cs typeface="Arial" panose="020B0604020202020204" pitchFamily="34" charset="0"/>
            </a:endParaRPr>
          </a:p>
          <a:p>
            <a:endParaRPr lang="en-US" sz="4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31</a:t>
            </a:fld>
            <a:endParaRPr lang="en-US" dirty="0"/>
          </a:p>
        </p:txBody>
      </p:sp>
      <p:sp>
        <p:nvSpPr>
          <p:cNvPr id="6" name="Title 1"/>
          <p:cNvSpPr>
            <a:spLocks noGrp="1"/>
          </p:cNvSpPr>
          <p:nvPr>
            <p:ph type="title"/>
          </p:nvPr>
        </p:nvSpPr>
        <p:spPr>
          <a:xfrm>
            <a:off x="76200" y="152400"/>
            <a:ext cx="97536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Jurisdiction</a:t>
            </a:r>
          </a:p>
        </p:txBody>
      </p:sp>
    </p:spTree>
    <p:extLst>
      <p:ext uri="{BB962C8B-B14F-4D97-AF65-F5344CB8AC3E}">
        <p14:creationId xmlns:p14="http://schemas.microsoft.com/office/powerpoint/2010/main" val="21973943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524000"/>
            <a:ext cx="10972800" cy="5029200"/>
          </a:xfrm>
          <a:prstGeom prst="rect">
            <a:avLst/>
          </a:prstGeom>
          <a:noFill/>
        </p:spPr>
        <p:txBody>
          <a:bodyPr wrap="square" rtlCol="0">
            <a:normAutofit fontScale="62500" lnSpcReduction="20000"/>
          </a:bodyPr>
          <a:lstStyle/>
          <a:p>
            <a:r>
              <a:rPr lang="en-US" sz="5100" dirty="0">
                <a:latin typeface="Times New Roman" panose="02020603050405020304" pitchFamily="18" charset="0"/>
                <a:cs typeface="Times New Roman" panose="02020603050405020304" pitchFamily="18" charset="0"/>
              </a:rPr>
              <a:t>Example: </a:t>
            </a:r>
            <a:endParaRPr lang="en-US" sz="4400" dirty="0">
              <a:latin typeface="Times New Roman" panose="02020603050405020304" pitchFamily="18" charset="0"/>
              <a:cs typeface="Times New Roman" panose="02020603050405020304" pitchFamily="18" charset="0"/>
            </a:endParaRPr>
          </a:p>
          <a:p>
            <a:endParaRPr lang="en-US" sz="4400" dirty="0">
              <a:latin typeface="Times New Roman" panose="02020603050405020304" pitchFamily="18" charset="0"/>
              <a:cs typeface="Times New Roman" panose="02020603050405020304" pitchFamily="18" charset="0"/>
            </a:endParaRPr>
          </a:p>
          <a:p>
            <a:r>
              <a:rPr lang="en-US" sz="4400" dirty="0">
                <a:latin typeface="Times New Roman" panose="02020603050405020304" pitchFamily="18" charset="0"/>
                <a:cs typeface="Times New Roman" panose="02020603050405020304" pitchFamily="18" charset="0"/>
              </a:rPr>
              <a:t>Johnny Utah claimed service connection for fibromyalgia related to service in Southwest Asia in 2005. He was diagnosed with fibromyalgia in 2011, three years after he separated from the military. Johnny completed an exam for fibromyalgia that sufficiently demonstrates his current level of impairment and the DBQ is in his record, along with his service records and his 2011 diagnosis.</a:t>
            </a:r>
          </a:p>
          <a:p>
            <a:endParaRPr lang="en-US" sz="4400" dirty="0">
              <a:latin typeface="Times New Roman" panose="02020603050405020304" pitchFamily="18" charset="0"/>
              <a:cs typeface="Times New Roman" panose="02020603050405020304" pitchFamily="18" charset="0"/>
            </a:endParaRPr>
          </a:p>
          <a:p>
            <a:r>
              <a:rPr lang="en-US" sz="4400" dirty="0">
                <a:latin typeface="Times New Roman" panose="02020603050405020304" pitchFamily="18" charset="0"/>
                <a:cs typeface="Times New Roman" panose="02020603050405020304" pitchFamily="18" charset="0"/>
              </a:rPr>
              <a:t>However, VA denied service connection based on the lack of a diagnosis of fibromyalgia while in service. </a:t>
            </a:r>
          </a:p>
          <a:p>
            <a:endParaRPr lang="en-US" sz="4400" dirty="0">
              <a:latin typeface="Times New Roman" panose="02020603050405020304" pitchFamily="18" charset="0"/>
              <a:cs typeface="Times New Roman" panose="02020603050405020304" pitchFamily="18" charset="0"/>
            </a:endParaRPr>
          </a:p>
          <a:p>
            <a:r>
              <a:rPr lang="en-US" sz="4400" dirty="0">
                <a:latin typeface="Times New Roman" panose="02020603050405020304" pitchFamily="18" charset="0"/>
                <a:cs typeface="Times New Roman" panose="02020603050405020304" pitchFamily="18" charset="0"/>
              </a:rPr>
              <a:t>What are some reasons Johnny might consider Higher Level Review?  </a:t>
            </a:r>
          </a:p>
        </p:txBody>
      </p:sp>
      <p:sp>
        <p:nvSpPr>
          <p:cNvPr id="2" name="Slide Number Placeholder 1"/>
          <p:cNvSpPr>
            <a:spLocks noGrp="1"/>
          </p:cNvSpPr>
          <p:nvPr>
            <p:ph type="sldNum" sz="quarter" idx="12"/>
          </p:nvPr>
        </p:nvSpPr>
        <p:spPr/>
        <p:txBody>
          <a:bodyPr/>
          <a:lstStyle/>
          <a:p>
            <a:fld id="{A9DCC7C6-A62F-4059-8C66-A74E7CFD86BF}" type="slidenum">
              <a:rPr lang="en-US" smtClean="0"/>
              <a:pPr/>
              <a:t>32</a:t>
            </a:fld>
            <a:endParaRPr lang="en-US" dirty="0"/>
          </a:p>
        </p:txBody>
      </p:sp>
      <p:sp>
        <p:nvSpPr>
          <p:cNvPr id="6" name="Title 1"/>
          <p:cNvSpPr>
            <a:spLocks noGrp="1"/>
          </p:cNvSpPr>
          <p:nvPr>
            <p:ph type="title"/>
          </p:nvPr>
        </p:nvSpPr>
        <p:spPr>
          <a:xfrm>
            <a:off x="76200" y="0"/>
            <a:ext cx="82296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Example</a:t>
            </a:r>
          </a:p>
        </p:txBody>
      </p:sp>
    </p:spTree>
    <p:extLst>
      <p:ext uri="{BB962C8B-B14F-4D97-AF65-F5344CB8AC3E}">
        <p14:creationId xmlns:p14="http://schemas.microsoft.com/office/powerpoint/2010/main" val="23914014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3400" y="1387475"/>
            <a:ext cx="11049000" cy="5334000"/>
          </a:xfrm>
          <a:prstGeom prst="rect">
            <a:avLst/>
          </a:prstGeom>
          <a:noFill/>
        </p:spPr>
        <p:txBody>
          <a:bodyPr wrap="square" rtlCol="0">
            <a:normAutofit fontScale="92500" lnSpcReduction="20000"/>
          </a:bodyPr>
          <a:lstStyle/>
          <a:p>
            <a:r>
              <a:rPr lang="en-US" sz="3100" dirty="0">
                <a:latin typeface="Times New Roman" panose="02020603050405020304" pitchFamily="18" charset="0"/>
                <a:cs typeface="Times New Roman" panose="02020603050405020304" pitchFamily="18" charset="0"/>
              </a:rPr>
              <a:t>Why could Johnny request </a:t>
            </a:r>
            <a:r>
              <a:rPr lang="en-US" sz="3100" b="1" i="1" dirty="0">
                <a:solidFill>
                  <a:srgbClr val="991A1E"/>
                </a:solidFill>
                <a:latin typeface="Times New Roman" panose="02020603050405020304" pitchFamily="18" charset="0"/>
                <a:cs typeface="Times New Roman" panose="02020603050405020304" pitchFamily="18" charset="0"/>
              </a:rPr>
              <a:t>HLR</a:t>
            </a:r>
            <a:r>
              <a:rPr lang="en-US" sz="3100" dirty="0">
                <a:latin typeface="Times New Roman" panose="02020603050405020304" pitchFamily="18" charset="0"/>
                <a:cs typeface="Times New Roman" panose="02020603050405020304" pitchFamily="18" charset="0"/>
              </a:rPr>
              <a:t>? </a:t>
            </a:r>
          </a:p>
          <a:p>
            <a:endParaRPr lang="en-US" sz="31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Fibromyalgia is a presumptive condition for Southwest Asia service</a:t>
            </a:r>
          </a:p>
          <a:p>
            <a:pPr marL="571500" indent="-342900">
              <a:buFont typeface="Arial" panose="020B0604020202020204" pitchFamily="34" charset="0"/>
              <a:buChar char="•"/>
            </a:pPr>
            <a:endParaRPr lang="en-US" sz="13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Johnny’s military record indicates that he has qualifying Southwest Asia service in Iraq in 2011</a:t>
            </a:r>
          </a:p>
          <a:p>
            <a:pPr marL="571500" indent="-342900">
              <a:buFont typeface="Arial" panose="020B0604020202020204" pitchFamily="34" charset="0"/>
              <a:buChar char="•"/>
            </a:pPr>
            <a:endParaRPr lang="en-US" sz="13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Johnny has a current diagnosis of fibromyalgia present for more than six months</a:t>
            </a:r>
          </a:p>
          <a:p>
            <a:pPr marL="571500" indent="-342900">
              <a:buFont typeface="Arial" panose="020B0604020202020204" pitchFamily="34" charset="0"/>
              <a:buChar char="•"/>
            </a:pPr>
            <a:endParaRPr lang="en-US" sz="13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Johnny’s exam indicates that the condition is compensable at a rate greater than 10%</a:t>
            </a:r>
          </a:p>
          <a:p>
            <a:pPr marL="571500" indent="-342900">
              <a:buFont typeface="Arial" panose="020B0604020202020204" pitchFamily="34" charset="0"/>
              <a:buChar char="•"/>
            </a:pPr>
            <a:endParaRPr lang="en-US" sz="12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VA misinterpreted the presumption, which dictates that the condition must have emerged while serving in Southwest Asia </a:t>
            </a:r>
            <a:r>
              <a:rPr lang="en-US" sz="3100" i="1" u="sng" dirty="0">
                <a:latin typeface="Times New Roman" panose="02020603050405020304" pitchFamily="18" charset="0"/>
                <a:cs typeface="Times New Roman" panose="02020603050405020304" pitchFamily="18" charset="0"/>
              </a:rPr>
              <a:t>OR</a:t>
            </a:r>
            <a:r>
              <a:rPr lang="en-US" sz="3100" dirty="0">
                <a:latin typeface="Times New Roman" panose="02020603050405020304" pitchFamily="18" charset="0"/>
                <a:cs typeface="Times New Roman" panose="02020603050405020304" pitchFamily="18" charset="0"/>
              </a:rPr>
              <a:t> by December 21, 2021. </a:t>
            </a:r>
          </a:p>
          <a:p>
            <a:endParaRPr lang="en-US" sz="4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33</a:t>
            </a:fld>
            <a:endParaRPr lang="en-US" dirty="0"/>
          </a:p>
        </p:txBody>
      </p:sp>
      <p:sp>
        <p:nvSpPr>
          <p:cNvPr id="6" name="Title 1"/>
          <p:cNvSpPr>
            <a:spLocks noGrp="1"/>
          </p:cNvSpPr>
          <p:nvPr>
            <p:ph type="title"/>
          </p:nvPr>
        </p:nvSpPr>
        <p:spPr>
          <a:xfrm>
            <a:off x="76200" y="36095"/>
            <a:ext cx="82296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Example</a:t>
            </a:r>
          </a:p>
        </p:txBody>
      </p:sp>
    </p:spTree>
    <p:extLst>
      <p:ext uri="{BB962C8B-B14F-4D97-AF65-F5344CB8AC3E}">
        <p14:creationId xmlns:p14="http://schemas.microsoft.com/office/powerpoint/2010/main" val="10587703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3400" y="1387475"/>
            <a:ext cx="11049000" cy="5334000"/>
          </a:xfrm>
          <a:prstGeom prst="rect">
            <a:avLst/>
          </a:prstGeom>
          <a:noFill/>
        </p:spPr>
        <p:txBody>
          <a:bodyPr wrap="square" rtlCol="0">
            <a:normAutofit/>
          </a:bodyPr>
          <a:lstStyle/>
          <a:p>
            <a:r>
              <a:rPr lang="en-US" sz="3100" b="1" dirty="0">
                <a:solidFill>
                  <a:srgbClr val="991A1E"/>
                </a:solidFill>
                <a:latin typeface="Times New Roman" panose="02020603050405020304" pitchFamily="18" charset="0"/>
                <a:cs typeface="Times New Roman" panose="02020603050405020304" pitchFamily="18" charset="0"/>
              </a:rPr>
              <a:t>38 CFR 3.2601(g), 3.2502 </a:t>
            </a:r>
          </a:p>
          <a:p>
            <a:pPr marL="571500" indent="-342900">
              <a:buFont typeface="Arial" panose="020B0604020202020204" pitchFamily="34" charset="0"/>
              <a:buChar char="•"/>
            </a:pPr>
            <a:endParaRPr lang="en-US" sz="31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Decision can deny or confirm and continue benefits</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Decision can grant benefits</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Decision can propose to reduce benefits</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Decision can send claim to supplemental claim lane for additional development</a:t>
            </a:r>
          </a:p>
        </p:txBody>
      </p:sp>
      <p:sp>
        <p:nvSpPr>
          <p:cNvPr id="2" name="Slide Number Placeholder 1"/>
          <p:cNvSpPr>
            <a:spLocks noGrp="1"/>
          </p:cNvSpPr>
          <p:nvPr>
            <p:ph type="sldNum" sz="quarter" idx="12"/>
          </p:nvPr>
        </p:nvSpPr>
        <p:spPr/>
        <p:txBody>
          <a:bodyPr/>
          <a:lstStyle/>
          <a:p>
            <a:fld id="{A9DCC7C6-A62F-4059-8C66-A74E7CFD86BF}" type="slidenum">
              <a:rPr lang="en-US" smtClean="0"/>
              <a:pPr/>
              <a:t>34</a:t>
            </a:fld>
            <a:endParaRPr lang="en-US" dirty="0"/>
          </a:p>
        </p:txBody>
      </p:sp>
      <p:sp>
        <p:nvSpPr>
          <p:cNvPr id="6" name="Title 1"/>
          <p:cNvSpPr>
            <a:spLocks noGrp="1"/>
          </p:cNvSpPr>
          <p:nvPr>
            <p:ph type="title"/>
          </p:nvPr>
        </p:nvSpPr>
        <p:spPr>
          <a:xfrm>
            <a:off x="0" y="152400"/>
            <a:ext cx="98298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Decision</a:t>
            </a:r>
          </a:p>
        </p:txBody>
      </p:sp>
    </p:spTree>
    <p:extLst>
      <p:ext uri="{BB962C8B-B14F-4D97-AF65-F5344CB8AC3E}">
        <p14:creationId xmlns:p14="http://schemas.microsoft.com/office/powerpoint/2010/main" val="27609911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76200" y="1524000"/>
            <a:ext cx="11506200" cy="5334000"/>
          </a:xfrm>
          <a:prstGeom prst="rect">
            <a:avLst/>
          </a:prstGeom>
          <a:noFill/>
        </p:spPr>
        <p:txBody>
          <a:bodyPr wrap="square" rtlCol="0">
            <a:normAutofit/>
          </a:bodyPr>
          <a:lstStyle/>
          <a:p>
            <a:pPr marL="228600"/>
            <a:r>
              <a:rPr lang="en-US" sz="3100" dirty="0">
                <a:latin typeface="Times New Roman" panose="02020603050405020304" pitchFamily="18" charset="0"/>
                <a:cs typeface="Times New Roman" panose="02020603050405020304" pitchFamily="18" charset="0"/>
              </a:rPr>
              <a:t>When a higher level review or BVA review is requested, and the claim cannot be granted on the evidence of record </a:t>
            </a:r>
            <a:r>
              <a:rPr lang="en-US" sz="3100" b="1" dirty="0">
                <a:latin typeface="Times New Roman" panose="02020603050405020304" pitchFamily="18" charset="0"/>
                <a:cs typeface="Times New Roman" panose="02020603050405020304" pitchFamily="18" charset="0"/>
              </a:rPr>
              <a:t>BUT </a:t>
            </a:r>
            <a:r>
              <a:rPr lang="en-US" sz="3100" dirty="0">
                <a:latin typeface="Times New Roman" panose="02020603050405020304" pitchFamily="18" charset="0"/>
                <a:cs typeface="Times New Roman" panose="02020603050405020304" pitchFamily="18" charset="0"/>
              </a:rPr>
              <a:t>VA made a duty to assist error:</a:t>
            </a:r>
          </a:p>
          <a:p>
            <a:pPr marL="1028700" lvl="1"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HLR decision is made and form HLR Return is completed (20-0999)</a:t>
            </a:r>
          </a:p>
          <a:p>
            <a:pPr marL="1028700" lvl="1"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EP 040 HLR DTA Error is created to address the error</a:t>
            </a:r>
          </a:p>
          <a:p>
            <a:pPr marL="1028700" lvl="1"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Because development was triggered, claimant can now submit new evidence</a:t>
            </a:r>
          </a:p>
          <a:p>
            <a:pPr marL="1028700" lvl="1"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New rating decision made; veteran has all three options for decision review if disagree</a:t>
            </a:r>
          </a:p>
          <a:p>
            <a:pPr marL="571500" indent="-342900">
              <a:buFont typeface="Arial" panose="020B0604020202020204" pitchFamily="34" charset="0"/>
              <a:buChar char="•"/>
            </a:pPr>
            <a:endParaRPr lang="en-US" sz="3100" dirty="0">
              <a:latin typeface="Arial" panose="020B0604020202020204" pitchFamily="34" charset="0"/>
              <a:cs typeface="Arial" panose="020B0604020202020204" pitchFamily="34" charset="0"/>
            </a:endParaRPr>
          </a:p>
          <a:p>
            <a:endParaRPr lang="en-US" sz="4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35</a:t>
            </a:fld>
            <a:endParaRPr lang="en-US" dirty="0"/>
          </a:p>
        </p:txBody>
      </p:sp>
      <p:sp>
        <p:nvSpPr>
          <p:cNvPr id="6" name="Title 1"/>
          <p:cNvSpPr>
            <a:spLocks noGrp="1"/>
          </p:cNvSpPr>
          <p:nvPr>
            <p:ph type="title"/>
          </p:nvPr>
        </p:nvSpPr>
        <p:spPr>
          <a:xfrm>
            <a:off x="0" y="76200"/>
            <a:ext cx="9753600" cy="1143000"/>
          </a:xfrm>
        </p:spPr>
        <p:txBody>
          <a:bodyPr>
            <a:normAutofit fontScale="90000"/>
          </a:bodyPr>
          <a:lstStyle/>
          <a:p>
            <a:r>
              <a:rPr lang="en-US" dirty="0">
                <a:latin typeface="Times New Roman" panose="02020603050405020304" pitchFamily="18" charset="0"/>
                <a:cs typeface="Times New Roman" panose="02020603050405020304" pitchFamily="18" charset="0"/>
              </a:rPr>
              <a:t>Higher Level Review Return</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to Supplemental Claim: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If More Development is Needed</a:t>
            </a:r>
          </a:p>
        </p:txBody>
      </p:sp>
    </p:spTree>
    <p:extLst>
      <p:ext uri="{BB962C8B-B14F-4D97-AF65-F5344CB8AC3E}">
        <p14:creationId xmlns:p14="http://schemas.microsoft.com/office/powerpoint/2010/main" val="27450965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36</a:t>
            </a:fld>
            <a:endParaRPr lang="en-US" dirty="0"/>
          </a:p>
        </p:txBody>
      </p:sp>
      <p:sp>
        <p:nvSpPr>
          <p:cNvPr id="4" name="Title 3"/>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Post- Higher Level Review Decision Review Options</a:t>
            </a:r>
          </a:p>
        </p:txBody>
      </p:sp>
      <p:sp>
        <p:nvSpPr>
          <p:cNvPr id="6" name="Rectangle 5"/>
          <p:cNvSpPr/>
          <p:nvPr/>
        </p:nvSpPr>
        <p:spPr>
          <a:xfrm>
            <a:off x="2895600" y="1255077"/>
            <a:ext cx="6400800" cy="533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Higher Level Review 20-0996</a:t>
            </a:r>
          </a:p>
        </p:txBody>
      </p:sp>
      <p:sp>
        <p:nvSpPr>
          <p:cNvPr id="7" name="Content Placeholder 6"/>
          <p:cNvSpPr>
            <a:spLocks noGrp="1"/>
          </p:cNvSpPr>
          <p:nvPr>
            <p:ph idx="1"/>
          </p:nvPr>
        </p:nvSpPr>
        <p:spPr>
          <a:xfrm>
            <a:off x="2895600" y="2212168"/>
            <a:ext cx="6400800" cy="1447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en-US" dirty="0">
                <a:ln w="0"/>
                <a:solidFill>
                  <a:schemeClr val="tx1"/>
                </a:solidFill>
                <a:effectLst>
                  <a:outerShdw blurRad="38100" dist="19050" dir="2700000" algn="tl" rotWithShape="0">
                    <a:schemeClr val="dk1">
                      <a:alpha val="40000"/>
                    </a:schemeClr>
                  </a:outerShdw>
                </a:effectLst>
              </a:rPr>
              <a:t>Rating Decision Denial issued on or after 2/19/19 or through RAMP</a:t>
            </a:r>
          </a:p>
        </p:txBody>
      </p:sp>
      <p:sp>
        <p:nvSpPr>
          <p:cNvPr id="8" name="Rounded Rectangle 7"/>
          <p:cNvSpPr/>
          <p:nvPr/>
        </p:nvSpPr>
        <p:spPr>
          <a:xfrm>
            <a:off x="2057400"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a:t>
            </a:r>
          </a:p>
          <a:p>
            <a:pPr algn="ctr"/>
            <a:r>
              <a:rPr lang="en-US" sz="2000" dirty="0">
                <a:latin typeface="Arial" panose="020B0604020202020204" pitchFamily="34" charset="0"/>
                <a:cs typeface="Arial" panose="020B0604020202020204" pitchFamily="34" charset="0"/>
              </a:rPr>
              <a:t>VA Form 20-0995</a:t>
            </a:r>
          </a:p>
        </p:txBody>
      </p:sp>
      <p:sp>
        <p:nvSpPr>
          <p:cNvPr id="9" name="Rounded Rectangle 8"/>
          <p:cNvSpPr/>
          <p:nvPr/>
        </p:nvSpPr>
        <p:spPr>
          <a:xfrm>
            <a:off x="4908177"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Higher Level Review</a:t>
            </a:r>
          </a:p>
          <a:p>
            <a:pPr algn="ctr"/>
            <a:r>
              <a:rPr lang="en-US" sz="2000" dirty="0">
                <a:latin typeface="Arial" panose="020B0604020202020204" pitchFamily="34" charset="0"/>
                <a:cs typeface="Arial" panose="020B0604020202020204" pitchFamily="34" charset="0"/>
              </a:rPr>
              <a:t>20-0996</a:t>
            </a:r>
          </a:p>
        </p:txBody>
      </p:sp>
      <p:sp>
        <p:nvSpPr>
          <p:cNvPr id="10" name="Rounded Rectangle 9"/>
          <p:cNvSpPr/>
          <p:nvPr/>
        </p:nvSpPr>
        <p:spPr>
          <a:xfrm>
            <a:off x="7677150"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BVA</a:t>
            </a:r>
          </a:p>
          <a:p>
            <a:pPr algn="ctr"/>
            <a:r>
              <a:rPr lang="en-US" sz="2000" dirty="0">
                <a:latin typeface="Arial" panose="020B0604020202020204" pitchFamily="34" charset="0"/>
                <a:cs typeface="Arial" panose="020B0604020202020204" pitchFamily="34" charset="0"/>
              </a:rPr>
              <a:t>VA Form10182</a:t>
            </a:r>
          </a:p>
        </p:txBody>
      </p:sp>
      <p:sp>
        <p:nvSpPr>
          <p:cNvPr id="11" name="Down Arrow 10"/>
          <p:cNvSpPr/>
          <p:nvPr/>
        </p:nvSpPr>
        <p:spPr>
          <a:xfrm>
            <a:off x="3352800" y="365996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Down Arrow 11"/>
          <p:cNvSpPr/>
          <p:nvPr/>
        </p:nvSpPr>
        <p:spPr>
          <a:xfrm>
            <a:off x="5860677" y="3659968"/>
            <a:ext cx="457200" cy="759632"/>
          </a:xfrm>
          <a:prstGeom prst="downArrow">
            <a:avLst>
              <a:gd name="adj1" fmla="val 54598"/>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Down Arrow 12"/>
          <p:cNvSpPr/>
          <p:nvPr/>
        </p:nvSpPr>
        <p:spPr>
          <a:xfrm>
            <a:off x="8401050" y="365996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Down Arrow 13"/>
          <p:cNvSpPr/>
          <p:nvPr/>
        </p:nvSpPr>
        <p:spPr>
          <a:xfrm>
            <a:off x="5811371" y="1695523"/>
            <a:ext cx="555812" cy="6096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Multiply 1"/>
          <p:cNvSpPr/>
          <p:nvPr/>
        </p:nvSpPr>
        <p:spPr>
          <a:xfrm>
            <a:off x="4968689" y="4533900"/>
            <a:ext cx="2241177" cy="1524000"/>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73BA43-2D7F-04AB-13DB-AEB2F828D71E}"/>
              </a:ext>
            </a:extLst>
          </p:cNvPr>
          <p:cNvSpPr txBox="1"/>
          <p:nvPr/>
        </p:nvSpPr>
        <p:spPr>
          <a:xfrm>
            <a:off x="0" y="6356351"/>
            <a:ext cx="12192000" cy="400110"/>
          </a:xfrm>
          <a:prstGeom prst="rect">
            <a:avLst/>
          </a:prstGeom>
          <a:noFill/>
        </p:spPr>
        <p:txBody>
          <a:bodyPr wrap="square" rtlCol="0">
            <a:spAutoFit/>
          </a:bodyPr>
          <a:lstStyle/>
          <a:p>
            <a:pPr algn="ctr"/>
            <a:r>
              <a:rPr lang="en-US" sz="2000" b="1" dirty="0"/>
              <a:t>A Higher Level Review decision can be appealed using a Supplemental Claim or Appeal to the BVA</a:t>
            </a:r>
          </a:p>
        </p:txBody>
      </p:sp>
    </p:spTree>
    <p:extLst>
      <p:ext uri="{BB962C8B-B14F-4D97-AF65-F5344CB8AC3E}">
        <p14:creationId xmlns:p14="http://schemas.microsoft.com/office/powerpoint/2010/main" val="41320838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447800"/>
            <a:ext cx="10972800" cy="5181600"/>
          </a:xfrm>
          <a:prstGeom prst="rect">
            <a:avLst/>
          </a:prstGeom>
          <a:noFill/>
        </p:spPr>
        <p:txBody>
          <a:bodyPr wrap="square" rtlCol="0">
            <a:normAutofit lnSpcReduction="10000"/>
          </a:bodyPr>
          <a:lstStyle/>
          <a:p>
            <a:r>
              <a:rPr lang="en-US" sz="2600" dirty="0">
                <a:latin typeface="Times New Roman" panose="02020603050405020304" pitchFamily="18" charset="0"/>
                <a:cs typeface="Times New Roman" panose="02020603050405020304" pitchFamily="18" charset="0"/>
              </a:rPr>
              <a:t>Under AMA, the NOD (VA Form 10182) is filed </a:t>
            </a:r>
            <a:r>
              <a:rPr lang="en-US" sz="2600" b="1" i="1" dirty="0">
                <a:latin typeface="Times New Roman" panose="02020603050405020304" pitchFamily="18" charset="0"/>
                <a:cs typeface="Times New Roman" panose="02020603050405020304" pitchFamily="18" charset="0"/>
              </a:rPr>
              <a:t>directly </a:t>
            </a:r>
            <a:r>
              <a:rPr lang="en-US" sz="2600" dirty="0">
                <a:latin typeface="Times New Roman" panose="02020603050405020304" pitchFamily="18" charset="0"/>
                <a:cs typeface="Times New Roman" panose="02020603050405020304" pitchFamily="18" charset="0"/>
              </a:rPr>
              <a:t>with the BVA</a:t>
            </a:r>
          </a:p>
          <a:p>
            <a:pPr marL="342900" indent="-342900">
              <a:buFont typeface="Arial" panose="020B0604020202020204" pitchFamily="34" charset="0"/>
              <a:buChar char="•"/>
            </a:pPr>
            <a:endParaRPr lang="en-US" sz="1200" dirty="0">
              <a:latin typeface="Times New Roman" panose="02020603050405020304" pitchFamily="18" charset="0"/>
              <a:cs typeface="Times New Roman" panose="02020603050405020304" pitchFamily="18" charset="0"/>
            </a:endParaRPr>
          </a:p>
          <a:p>
            <a:r>
              <a:rPr lang="en-US" sz="2600" dirty="0">
                <a:latin typeface="Times New Roman" panose="02020603050405020304" pitchFamily="18" charset="0"/>
                <a:cs typeface="Times New Roman" panose="02020603050405020304" pitchFamily="18" charset="0"/>
              </a:rPr>
              <a:t>There are three separate BVA dockets:</a:t>
            </a:r>
          </a:p>
          <a:p>
            <a:pPr marL="342900" indent="-342900">
              <a:buFont typeface="Arial" panose="020B0604020202020204" pitchFamily="34" charset="0"/>
              <a:buChar char="•"/>
            </a:pPr>
            <a:endParaRPr lang="en-US" sz="2600" dirty="0">
              <a:latin typeface="Times New Roman" panose="02020603050405020304" pitchFamily="18" charset="0"/>
              <a:cs typeface="Times New Roman" panose="02020603050405020304" pitchFamily="18" charset="0"/>
            </a:endParaRPr>
          </a:p>
          <a:p>
            <a:pPr marL="1257300" lvl="2" indent="-342900">
              <a:buFont typeface="Arial" panose="020B0604020202020204" pitchFamily="34" charset="0"/>
              <a:buChar char="•"/>
            </a:pPr>
            <a:r>
              <a:rPr lang="en-US" sz="2600" b="1" dirty="0">
                <a:latin typeface="Times New Roman" panose="02020603050405020304" pitchFamily="18" charset="0"/>
                <a:cs typeface="Times New Roman" panose="02020603050405020304" pitchFamily="18" charset="0"/>
              </a:rPr>
              <a:t>Direct Review</a:t>
            </a:r>
            <a:r>
              <a:rPr lang="en-US" sz="2600" dirty="0">
                <a:latin typeface="Times New Roman" panose="02020603050405020304" pitchFamily="18" charset="0"/>
                <a:cs typeface="Times New Roman" panose="02020603050405020304" pitchFamily="18" charset="0"/>
              </a:rPr>
              <a:t> </a:t>
            </a:r>
            <a:r>
              <a:rPr lang="en-US" sz="2600" b="1" dirty="0">
                <a:latin typeface="Times New Roman" panose="02020603050405020304" pitchFamily="18" charset="0"/>
                <a:cs typeface="Times New Roman" panose="02020603050405020304" pitchFamily="18" charset="0"/>
              </a:rPr>
              <a:t>docket</a:t>
            </a:r>
            <a:r>
              <a:rPr lang="en-US" sz="2600" dirty="0">
                <a:latin typeface="Times New Roman" panose="02020603050405020304" pitchFamily="18" charset="0"/>
                <a:cs typeface="Times New Roman" panose="02020603050405020304" pitchFamily="18" charset="0"/>
              </a:rPr>
              <a:t> with </a:t>
            </a:r>
            <a:r>
              <a:rPr lang="en-US" sz="2600" b="1" u="sng" dirty="0">
                <a:solidFill>
                  <a:srgbClr val="991A1E"/>
                </a:solidFill>
                <a:latin typeface="Times New Roman" panose="02020603050405020304" pitchFamily="18" charset="0"/>
                <a:cs typeface="Times New Roman" panose="02020603050405020304" pitchFamily="18" charset="0"/>
              </a:rPr>
              <a:t>no introduction of new evidence</a:t>
            </a:r>
          </a:p>
          <a:p>
            <a:pPr lvl="2"/>
            <a:endParaRPr lang="en-US" sz="2600" dirty="0">
              <a:latin typeface="Times New Roman" panose="02020603050405020304" pitchFamily="18" charset="0"/>
              <a:cs typeface="Times New Roman" panose="02020603050405020304" pitchFamily="18" charset="0"/>
            </a:endParaRPr>
          </a:p>
          <a:p>
            <a:pPr marL="1257300" lvl="2" indent="-342900">
              <a:buFont typeface="Arial" panose="020B0604020202020204" pitchFamily="34" charset="0"/>
              <a:buChar char="•"/>
            </a:pPr>
            <a:r>
              <a:rPr lang="en-US" sz="2600" b="1" dirty="0">
                <a:latin typeface="Times New Roman" panose="02020603050405020304" pitchFamily="18" charset="0"/>
                <a:cs typeface="Times New Roman" panose="02020603050405020304" pitchFamily="18" charset="0"/>
              </a:rPr>
              <a:t>Evidence Only</a:t>
            </a:r>
            <a:r>
              <a:rPr lang="en-US" sz="2600" dirty="0">
                <a:latin typeface="Times New Roman" panose="02020603050405020304" pitchFamily="18" charset="0"/>
                <a:cs typeface="Times New Roman" panose="02020603050405020304" pitchFamily="18" charset="0"/>
              </a:rPr>
              <a:t> </a:t>
            </a:r>
            <a:r>
              <a:rPr lang="en-US" sz="2600" b="1" dirty="0">
                <a:latin typeface="Times New Roman" panose="02020603050405020304" pitchFamily="18" charset="0"/>
                <a:cs typeface="Times New Roman" panose="02020603050405020304" pitchFamily="18" charset="0"/>
              </a:rPr>
              <a:t>docket</a:t>
            </a:r>
            <a:r>
              <a:rPr lang="en-US" sz="2600" dirty="0">
                <a:latin typeface="Times New Roman" panose="02020603050405020304" pitchFamily="18" charset="0"/>
                <a:cs typeface="Times New Roman" panose="02020603050405020304" pitchFamily="18" charset="0"/>
              </a:rPr>
              <a:t> with</a:t>
            </a:r>
            <a:r>
              <a:rPr lang="en-US" sz="2600" dirty="0">
                <a:solidFill>
                  <a:srgbClr val="991A1E"/>
                </a:solidFill>
                <a:latin typeface="Times New Roman" panose="02020603050405020304" pitchFamily="18" charset="0"/>
                <a:cs typeface="Times New Roman" panose="02020603050405020304" pitchFamily="18" charset="0"/>
              </a:rPr>
              <a:t> </a:t>
            </a:r>
            <a:r>
              <a:rPr lang="en-US" sz="2600" b="1" dirty="0">
                <a:solidFill>
                  <a:srgbClr val="991A1E"/>
                </a:solidFill>
                <a:latin typeface="Times New Roman" panose="02020603050405020304" pitchFamily="18" charset="0"/>
                <a:cs typeface="Times New Roman" panose="02020603050405020304" pitchFamily="18" charset="0"/>
              </a:rPr>
              <a:t>limited window introduction of new evidence (90 days after NOD)</a:t>
            </a:r>
          </a:p>
          <a:p>
            <a:pPr lvl="2"/>
            <a:endParaRPr lang="en-US" sz="2600" dirty="0">
              <a:latin typeface="Times New Roman" panose="02020603050405020304" pitchFamily="18" charset="0"/>
              <a:cs typeface="Times New Roman" panose="02020603050405020304" pitchFamily="18" charset="0"/>
            </a:endParaRPr>
          </a:p>
          <a:p>
            <a:pPr marL="1257300" lvl="2" indent="-342900">
              <a:buFont typeface="Arial" panose="020B0604020202020204" pitchFamily="34" charset="0"/>
              <a:buChar char="•"/>
            </a:pPr>
            <a:r>
              <a:rPr lang="en-US" sz="2600" b="1" dirty="0">
                <a:latin typeface="Times New Roman" panose="02020603050405020304" pitchFamily="18" charset="0"/>
                <a:cs typeface="Times New Roman" panose="02020603050405020304" pitchFamily="18" charset="0"/>
              </a:rPr>
              <a:t>Hearing docket</a:t>
            </a:r>
            <a:r>
              <a:rPr lang="en-US" sz="2600" dirty="0">
                <a:latin typeface="Times New Roman" panose="02020603050405020304" pitchFamily="18" charset="0"/>
                <a:cs typeface="Times New Roman" panose="02020603050405020304" pitchFamily="18" charset="0"/>
              </a:rPr>
              <a:t> with </a:t>
            </a:r>
            <a:r>
              <a:rPr lang="en-US" sz="2600" b="1" dirty="0">
                <a:solidFill>
                  <a:srgbClr val="991A1E"/>
                </a:solidFill>
                <a:latin typeface="Times New Roman" panose="02020603050405020304" pitchFamily="18" charset="0"/>
                <a:cs typeface="Times New Roman" panose="02020603050405020304" pitchFamily="18" charset="0"/>
              </a:rPr>
              <a:t>limited window for introduction of new evidence (at hearing or 90 days after hearing)</a:t>
            </a:r>
          </a:p>
          <a:p>
            <a:pPr lvl="2"/>
            <a:endParaRPr lang="en-US" sz="1100" dirty="0">
              <a:latin typeface="Times New Roman" panose="02020603050405020304" pitchFamily="18" charset="0"/>
              <a:cs typeface="Times New Roman" panose="02020603050405020304" pitchFamily="18" charset="0"/>
            </a:endParaRPr>
          </a:p>
          <a:p>
            <a:r>
              <a:rPr lang="en-US" sz="2600" dirty="0">
                <a:latin typeface="Times New Roman" panose="02020603050405020304" pitchFamily="18" charset="0"/>
                <a:cs typeface="Times New Roman" panose="02020603050405020304" pitchFamily="18" charset="0"/>
              </a:rPr>
              <a:t>Remands only issued for pre-existing duty to assist errors or to obtain an advisory medical opinion</a:t>
            </a:r>
          </a:p>
        </p:txBody>
      </p:sp>
      <p:sp>
        <p:nvSpPr>
          <p:cNvPr id="2" name="Slide Number Placeholder 1"/>
          <p:cNvSpPr>
            <a:spLocks noGrp="1"/>
          </p:cNvSpPr>
          <p:nvPr>
            <p:ph type="sldNum" sz="quarter" idx="12"/>
          </p:nvPr>
        </p:nvSpPr>
        <p:spPr/>
        <p:txBody>
          <a:bodyPr/>
          <a:lstStyle/>
          <a:p>
            <a:fld id="{A9DCC7C6-A62F-4059-8C66-A74E7CFD86BF}" type="slidenum">
              <a:rPr lang="en-US" smtClean="0"/>
              <a:pPr/>
              <a:t>37</a:t>
            </a:fld>
            <a:endParaRPr lang="en-US" dirty="0"/>
          </a:p>
        </p:txBody>
      </p:sp>
      <p:sp>
        <p:nvSpPr>
          <p:cNvPr id="6" name="Title 1"/>
          <p:cNvSpPr>
            <a:spLocks noGrp="1"/>
          </p:cNvSpPr>
          <p:nvPr>
            <p:ph type="title"/>
          </p:nvPr>
        </p:nvSpPr>
        <p:spPr>
          <a:xfrm>
            <a:off x="8021" y="16042"/>
            <a:ext cx="10134600" cy="1143000"/>
          </a:xfrm>
        </p:spPr>
        <p:txBody>
          <a:bodyPr>
            <a:normAutofit/>
          </a:bodyPr>
          <a:lstStyle/>
          <a:p>
            <a:r>
              <a:rPr lang="en-US" dirty="0">
                <a:latin typeface="Times New Roman" panose="02020603050405020304" pitchFamily="18" charset="0"/>
                <a:cs typeface="Times New Roman" panose="02020603050405020304" pitchFamily="18" charset="0"/>
              </a:rPr>
              <a:t>Appeal to Board of Veterans Appeals</a:t>
            </a:r>
            <a:br>
              <a:rPr lang="en-US" dirty="0">
                <a:latin typeface="Times New Roman" panose="02020603050405020304" pitchFamily="18" charset="0"/>
                <a:cs typeface="Times New Roman" panose="02020603050405020304" pitchFamily="18" charset="0"/>
              </a:rPr>
            </a:br>
            <a:r>
              <a:rPr lang="en-US" dirty="0">
                <a:solidFill>
                  <a:srgbClr val="991A1E"/>
                </a:solidFill>
                <a:latin typeface="Times New Roman" panose="02020603050405020304" pitchFamily="18" charset="0"/>
                <a:cs typeface="Times New Roman" panose="02020603050405020304" pitchFamily="18" charset="0"/>
              </a:rPr>
              <a:t>38 CFR 20.202</a:t>
            </a:r>
          </a:p>
        </p:txBody>
      </p:sp>
    </p:spTree>
    <p:extLst>
      <p:ext uri="{BB962C8B-B14F-4D97-AF65-F5344CB8AC3E}">
        <p14:creationId xmlns:p14="http://schemas.microsoft.com/office/powerpoint/2010/main" val="34516865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38</a:t>
            </a:fld>
            <a:endParaRPr lang="en-US" dirty="0"/>
          </a:p>
        </p:txBody>
      </p:sp>
      <p:sp>
        <p:nvSpPr>
          <p:cNvPr id="7" name="Title 1"/>
          <p:cNvSpPr>
            <a:spLocks noGrp="1"/>
          </p:cNvSpPr>
          <p:nvPr>
            <p:ph type="title"/>
          </p:nvPr>
        </p:nvSpPr>
        <p:spPr>
          <a:xfrm>
            <a:off x="0" y="152400"/>
            <a:ext cx="9777953" cy="914400"/>
          </a:xfrm>
        </p:spPr>
        <p:txBody>
          <a:bodyPr>
            <a:noAutofit/>
          </a:bodyPr>
          <a:lstStyle/>
          <a:p>
            <a:pPr lvl="0"/>
            <a:r>
              <a:rPr lang="en-US" dirty="0">
                <a:latin typeface="Times New Roman" panose="02020603050405020304" pitchFamily="18" charset="0"/>
                <a:cs typeface="Times New Roman" panose="02020603050405020304" pitchFamily="18" charset="0"/>
              </a:rPr>
              <a:t>Appeal to Board of Veterans Appeals</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When to use</a:t>
            </a:r>
          </a:p>
        </p:txBody>
      </p:sp>
      <p:sp>
        <p:nvSpPr>
          <p:cNvPr id="3" name="TextBox 2"/>
          <p:cNvSpPr txBox="1"/>
          <p:nvPr/>
        </p:nvSpPr>
        <p:spPr>
          <a:xfrm>
            <a:off x="533400" y="1738448"/>
            <a:ext cx="10972800" cy="4401205"/>
          </a:xfrm>
          <a:prstGeom prst="rect">
            <a:avLst/>
          </a:prstGeom>
          <a:noFill/>
        </p:spPr>
        <p:txBody>
          <a:bodyPr wrap="square" rtlCol="0">
            <a:spAutoFit/>
          </a:bodyPr>
          <a:lstStyle/>
          <a:p>
            <a:pPr marL="228600" indent="-228600">
              <a:spcBef>
                <a:spcPts val="0"/>
              </a:spcBef>
            </a:pPr>
            <a:r>
              <a:rPr lang="en-US" sz="2800" b="1" dirty="0">
                <a:solidFill>
                  <a:srgbClr val="991A1E"/>
                </a:solidFill>
                <a:latin typeface="Times New Roman" panose="02020603050405020304" pitchFamily="18" charset="0"/>
                <a:cs typeface="Times New Roman" panose="02020603050405020304" pitchFamily="18" charset="0"/>
              </a:rPr>
              <a:t>VA did not weigh the evidence as you feel they should have </a:t>
            </a:r>
          </a:p>
          <a:p>
            <a:pPr marL="457200" indent="-287338">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 BVA must discuss lay testimony in decisions</a:t>
            </a:r>
          </a:p>
          <a:p>
            <a:pPr marL="457200" indent="-287338">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287338">
              <a:spcBef>
                <a:spcPts val="0"/>
              </a:spcBef>
            </a:pPr>
            <a:r>
              <a:rPr lang="en-US" sz="2800" b="1" dirty="0">
                <a:solidFill>
                  <a:srgbClr val="991A1E"/>
                </a:solidFill>
                <a:latin typeface="Times New Roman" panose="02020603050405020304" pitchFamily="18" charset="0"/>
                <a:cs typeface="Times New Roman" panose="02020603050405020304" pitchFamily="18" charset="0"/>
              </a:rPr>
              <a:t>AOJ has mischaracterized the issue </a:t>
            </a:r>
          </a:p>
          <a:p>
            <a:pPr marL="457200" indent="-287338">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Reductions treated as claims for increase</a:t>
            </a:r>
          </a:p>
          <a:p>
            <a:pPr marL="457200" indent="-287338">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Earlier effective date of rating treated as earlier effective date of service connection</a:t>
            </a:r>
          </a:p>
          <a:p>
            <a:pPr marL="457200" indent="-287338">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287338">
              <a:spcBef>
                <a:spcPts val="0"/>
              </a:spcBef>
            </a:pPr>
            <a:r>
              <a:rPr lang="en-US" sz="2800" b="1" dirty="0">
                <a:solidFill>
                  <a:srgbClr val="991A1E"/>
                </a:solidFill>
                <a:latin typeface="Times New Roman" panose="02020603050405020304" pitchFamily="18" charset="0"/>
                <a:cs typeface="Times New Roman" panose="02020603050405020304" pitchFamily="18" charset="0"/>
              </a:rPr>
              <a:t>You don’t want VA to engage in additional development </a:t>
            </a:r>
          </a:p>
          <a:p>
            <a:pPr marL="457200" indent="-287338">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You have a well-reasoned nexus opinion and don’t want VA to counter it</a:t>
            </a:r>
          </a:p>
        </p:txBody>
      </p:sp>
    </p:spTree>
    <p:extLst>
      <p:ext uri="{BB962C8B-B14F-4D97-AF65-F5344CB8AC3E}">
        <p14:creationId xmlns:p14="http://schemas.microsoft.com/office/powerpoint/2010/main" val="16703090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600200"/>
            <a:ext cx="10972800" cy="4267200"/>
          </a:xfrm>
          <a:prstGeom prst="rect">
            <a:avLst/>
          </a:prstGeom>
          <a:noFill/>
        </p:spPr>
        <p:txBody>
          <a:bodyPr wrap="square" rtlCol="0">
            <a:normAutofit/>
          </a:bodyPr>
          <a:lstStyle/>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If BVA asks for clarification of the issues or the docket select on a NOD, claimant has </a:t>
            </a:r>
            <a:r>
              <a:rPr lang="en-US" sz="2800" b="1" dirty="0">
                <a:solidFill>
                  <a:srgbClr val="991A1E"/>
                </a:solidFill>
                <a:latin typeface="Times New Roman" panose="02020603050405020304" pitchFamily="18" charset="0"/>
                <a:cs typeface="Times New Roman" panose="02020603050405020304" pitchFamily="18" charset="0"/>
              </a:rPr>
              <a:t>60 days </a:t>
            </a:r>
            <a:r>
              <a:rPr lang="en-US" sz="2800" dirty="0">
                <a:latin typeface="Times New Roman" panose="02020603050405020304" pitchFamily="18" charset="0"/>
                <a:cs typeface="Times New Roman" panose="02020603050405020304" pitchFamily="18" charset="0"/>
              </a:rPr>
              <a:t>or remainder of one year appeal period to respond (whichever is longer)</a:t>
            </a:r>
          </a:p>
          <a:p>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This is crucial, because if the claimant does not respond, VA will not establish or will close out the appeal</a:t>
            </a:r>
          </a:p>
          <a:p>
            <a:pPr marL="457200" indent="-457200">
              <a:buFont typeface="Arial" panose="020B0604020202020204" pitchFamily="34" charset="0"/>
              <a:buChar char="•"/>
            </a:pPr>
            <a:endParaRPr lang="en-US" sz="2800" dirty="0">
              <a:solidFill>
                <a:srgbClr val="991A1E"/>
              </a:solidFill>
              <a:latin typeface="Times New Roman" panose="02020603050405020304" pitchFamily="18" charset="0"/>
              <a:cs typeface="Times New Roman" panose="02020603050405020304" pitchFamily="18" charset="0"/>
            </a:endParaRPr>
          </a:p>
          <a:p>
            <a:r>
              <a:rPr lang="en-US" sz="2800" b="1" dirty="0">
                <a:solidFill>
                  <a:srgbClr val="991A1E"/>
                </a:solidFill>
                <a:latin typeface="Times New Roman" panose="02020603050405020304" pitchFamily="18" charset="0"/>
                <a:cs typeface="Times New Roman" panose="02020603050405020304" pitchFamily="18" charset="0"/>
              </a:rPr>
              <a:t>38 CFR 20.202</a:t>
            </a: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39</a:t>
            </a:fld>
            <a:endParaRPr lang="en-US" dirty="0"/>
          </a:p>
        </p:txBody>
      </p:sp>
      <p:sp>
        <p:nvSpPr>
          <p:cNvPr id="6" name="Title 1"/>
          <p:cNvSpPr>
            <a:spLocks noGrp="1"/>
          </p:cNvSpPr>
          <p:nvPr>
            <p:ph type="title"/>
          </p:nvPr>
        </p:nvSpPr>
        <p:spPr>
          <a:xfrm>
            <a:off x="76200" y="7620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Clarification of VA Form 10182</a:t>
            </a:r>
          </a:p>
        </p:txBody>
      </p:sp>
    </p:spTree>
    <p:extLst>
      <p:ext uri="{BB962C8B-B14F-4D97-AF65-F5344CB8AC3E}">
        <p14:creationId xmlns:p14="http://schemas.microsoft.com/office/powerpoint/2010/main" val="26663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Content Placeholder 2"/>
          <p:cNvSpPr>
            <a:spLocks noGrp="1"/>
          </p:cNvSpPr>
          <p:nvPr>
            <p:ph idx="1"/>
          </p:nvPr>
        </p:nvSpPr>
        <p:spPr>
          <a:xfrm>
            <a:off x="609600" y="1905000"/>
            <a:ext cx="10972800" cy="4648200"/>
          </a:xfrm>
        </p:spPr>
        <p:txBody>
          <a:bodyPr/>
          <a:lstStyle/>
          <a:p>
            <a:pPr eaLnBrk="1" hangingPunct="1">
              <a:buClr>
                <a:schemeClr val="tx1"/>
              </a:buClr>
            </a:pPr>
            <a:r>
              <a:rPr lang="en-US" altLang="en-US" dirty="0">
                <a:latin typeface="Times New Roman" panose="02020603050405020304" pitchFamily="18" charset="0"/>
                <a:cs typeface="Times New Roman" panose="02020603050405020304" pitchFamily="18" charset="0"/>
              </a:rPr>
              <a:t>Proposed actions – the most common are reductions of ratings and ratings of incompetency</a:t>
            </a:r>
          </a:p>
          <a:p>
            <a:pPr eaLnBrk="1" hangingPunct="1">
              <a:buClr>
                <a:schemeClr val="tx1"/>
              </a:buClr>
            </a:pPr>
            <a:endParaRPr lang="en-US" altLang="en-US" dirty="0">
              <a:latin typeface="Times New Roman" panose="02020603050405020304" pitchFamily="18" charset="0"/>
              <a:cs typeface="Times New Roman" panose="02020603050405020304" pitchFamily="18" charset="0"/>
            </a:endParaRPr>
          </a:p>
          <a:p>
            <a:pPr eaLnBrk="1" hangingPunct="1">
              <a:buClr>
                <a:schemeClr val="tx1"/>
              </a:buClr>
            </a:pPr>
            <a:r>
              <a:rPr lang="en-US" altLang="en-US" dirty="0">
                <a:latin typeface="Times New Roman" panose="02020603050405020304" pitchFamily="18" charset="0"/>
                <a:cs typeface="Times New Roman" panose="02020603050405020304" pitchFamily="18" charset="0"/>
              </a:rPr>
              <a:t>Proposed actions are not a </a:t>
            </a:r>
            <a:r>
              <a:rPr lang="en-US" altLang="en-US" b="1" i="1" dirty="0">
                <a:latin typeface="Times New Roman" panose="02020603050405020304" pitchFamily="18" charset="0"/>
                <a:cs typeface="Times New Roman" panose="02020603050405020304" pitchFamily="18" charset="0"/>
              </a:rPr>
              <a:t>“final” </a:t>
            </a:r>
            <a:r>
              <a:rPr lang="en-US" altLang="en-US" dirty="0">
                <a:latin typeface="Times New Roman" panose="02020603050405020304" pitchFamily="18" charset="0"/>
                <a:cs typeface="Times New Roman" panose="02020603050405020304" pitchFamily="18" charset="0"/>
              </a:rPr>
              <a:t>decision - All final decisions should include appeal rights in notification letter</a:t>
            </a:r>
          </a:p>
          <a:p>
            <a:pPr eaLnBrk="1" hangingPunct="1">
              <a:buClr>
                <a:schemeClr val="tx1"/>
              </a:buClr>
            </a:pPr>
            <a:endParaRPr lang="en-US" alt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FAAD6EEA-D705-4F6A-A352-20B5BBC93831}" type="slidenum">
              <a:rPr lang="en-US"/>
              <a:pPr>
                <a:defRPr/>
              </a:pPr>
              <a:t>4</a:t>
            </a:fld>
            <a:endParaRPr lang="en-US" dirty="0"/>
          </a:p>
        </p:txBody>
      </p:sp>
      <p:sp>
        <p:nvSpPr>
          <p:cNvPr id="19458" name="Title 1"/>
          <p:cNvSpPr>
            <a:spLocks noGrp="1"/>
          </p:cNvSpPr>
          <p:nvPr>
            <p:ph type="title"/>
          </p:nvPr>
        </p:nvSpPr>
        <p:spPr>
          <a:xfrm>
            <a:off x="76200" y="152400"/>
            <a:ext cx="8463434" cy="1066800"/>
          </a:xfrm>
        </p:spPr>
        <p:txBody>
          <a:bodyPr/>
          <a:lstStyle/>
          <a:p>
            <a:pPr eaLnBrk="1" hangingPunct="1"/>
            <a:r>
              <a:rPr lang="en-US" altLang="en-US" dirty="0">
                <a:latin typeface="Times New Roman" panose="02020603050405020304" pitchFamily="18" charset="0"/>
                <a:cs typeface="Times New Roman" panose="02020603050405020304" pitchFamily="18" charset="0"/>
              </a:rPr>
              <a:t>ACTIONS THAT CAN NOT BE APPEALED</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609600" y="1393236"/>
            <a:ext cx="11049000" cy="4882058"/>
          </a:xfrm>
        </p:spPr>
        <p:txBody>
          <a:bodyPr/>
          <a:lstStyle/>
          <a:p>
            <a:r>
              <a:rPr lang="en-US" sz="2800" dirty="0">
                <a:latin typeface="Times New Roman" panose="02020603050405020304" pitchFamily="18" charset="0"/>
                <a:cs typeface="Times New Roman" panose="02020603050405020304" pitchFamily="18" charset="0"/>
              </a:rPr>
              <a:t>Once sent to the BVA, the case will receive a docket date which is based on the date the claim is certified to the BVA</a:t>
            </a:r>
          </a:p>
          <a:p>
            <a:endParaRPr lang="en-US" sz="600" dirty="0">
              <a:latin typeface="Times New Roman" panose="02020603050405020304" pitchFamily="18" charset="0"/>
              <a:cs typeface="Times New Roman" panose="02020603050405020304" pitchFamily="18" charset="0"/>
            </a:endParaRPr>
          </a:p>
          <a:p>
            <a:pPr marL="168275" indent="-168275"/>
            <a:r>
              <a:rPr lang="en-US" sz="2800" dirty="0">
                <a:latin typeface="Times New Roman" panose="02020603050405020304" pitchFamily="18" charset="0"/>
                <a:cs typeface="Times New Roman" panose="02020603050405020304" pitchFamily="18" charset="0"/>
              </a:rPr>
              <a:t> With limited exceptions, the BVA works cases in docket date order </a:t>
            </a:r>
          </a:p>
          <a:p>
            <a:endParaRPr lang="en-US" sz="9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Advancement on the Docket can be done after the case is “certified” to BVA  – call VFW office at Board of Veterans Appeals and they will file motion if veteran is seriously ill, has severe financial hardship, or is of advanced age (75+) and at the discretion of the Chairman (such as areas affected by severe natural disasters)</a:t>
            </a:r>
          </a:p>
          <a:p>
            <a:endParaRPr lang="en-US" altLang="en-US" sz="800" dirty="0">
              <a:latin typeface="Times New Roman" panose="02020603050405020304" pitchFamily="18" charset="0"/>
              <a:cs typeface="Times New Roman" panose="02020603050405020304" pitchFamily="18" charset="0"/>
            </a:endParaRPr>
          </a:p>
          <a:p>
            <a:pPr marL="0" indent="0">
              <a:buNone/>
            </a:pP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a:solidFill>
                  <a:srgbClr val="991A1E"/>
                </a:solidFill>
                <a:latin typeface="Times New Roman" panose="02020603050405020304" pitchFamily="18" charset="0"/>
                <a:cs typeface="Times New Roman" panose="02020603050405020304" pitchFamily="18" charset="0"/>
              </a:rPr>
              <a:t>38 CFR 20.902 for Legacy</a:t>
            </a:r>
            <a:r>
              <a:rPr lang="en-US" altLang="en-US" sz="2800" dirty="0">
                <a:solidFill>
                  <a:srgbClr val="991A1E"/>
                </a:solidFill>
                <a:latin typeface="Times New Roman" panose="02020603050405020304" pitchFamily="18" charset="0"/>
                <a:cs typeface="Times New Roman" panose="02020603050405020304" pitchFamily="18" charset="0"/>
              </a:rPr>
              <a:t> (</a:t>
            </a:r>
            <a:r>
              <a:rPr lang="en-US" altLang="en-US" sz="2800" b="1" dirty="0">
                <a:solidFill>
                  <a:srgbClr val="991A1E"/>
                </a:solidFill>
                <a:latin typeface="Times New Roman" panose="02020603050405020304" pitchFamily="18" charset="0"/>
                <a:cs typeface="Times New Roman" panose="02020603050405020304" pitchFamily="18" charset="0"/>
              </a:rPr>
              <a:t>20.800 for AMA</a:t>
            </a:r>
            <a:r>
              <a:rPr lang="en-US" altLang="en-US" sz="2800" dirty="0">
                <a:solidFill>
                  <a:srgbClr val="991A1E"/>
                </a:solidFill>
                <a:latin typeface="Times New Roman" panose="02020603050405020304" pitchFamily="18" charset="0"/>
                <a:cs typeface="Times New Roman" panose="02020603050405020304" pitchFamily="18" charset="0"/>
              </a:rPr>
              <a:t>)</a:t>
            </a:r>
          </a:p>
          <a:p>
            <a:pPr marL="0" indent="0">
              <a:buNone/>
            </a:pPr>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40</a:t>
            </a:fld>
            <a:endParaRPr lang="en-US"/>
          </a:p>
        </p:txBody>
      </p:sp>
      <p:sp>
        <p:nvSpPr>
          <p:cNvPr id="6" name="Title 5"/>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Docket Dates and Advancing on the Docket</a:t>
            </a:r>
          </a:p>
        </p:txBody>
      </p:sp>
    </p:spTree>
    <p:extLst>
      <p:ext uri="{BB962C8B-B14F-4D97-AF65-F5344CB8AC3E}">
        <p14:creationId xmlns:p14="http://schemas.microsoft.com/office/powerpoint/2010/main" val="40020243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52400" y="1327151"/>
            <a:ext cx="11430000" cy="5029200"/>
          </a:xfrm>
          <a:prstGeom prst="rect">
            <a:avLst/>
          </a:prstGeom>
          <a:noFill/>
        </p:spPr>
        <p:txBody>
          <a:bodyPr wrap="square" rtlCol="0">
            <a:noAutofit/>
          </a:bodyPr>
          <a:lstStyle/>
          <a:p>
            <a:pPr algn="ctr">
              <a:lnSpc>
                <a:spcPct val="120000"/>
              </a:lnSpc>
            </a:pPr>
            <a:r>
              <a:rPr lang="en-US" sz="2800" b="1" dirty="0">
                <a:latin typeface="Times New Roman" panose="02020603050405020304" pitchFamily="18" charset="0"/>
                <a:cs typeface="Times New Roman" panose="02020603050405020304" pitchFamily="18" charset="0"/>
              </a:rPr>
              <a:t>You can switch dockets at the BVA by filing a new VA 10182</a:t>
            </a:r>
          </a:p>
          <a:p>
            <a:pPr marL="404813" indent="-223838">
              <a:lnSpc>
                <a:spcPct val="120000"/>
              </a:lnSpc>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Time limit: within original one year from the rating decision, or 60 days after first 10182 filed, whichever is later </a:t>
            </a:r>
            <a:r>
              <a:rPr lang="en-US" sz="2800" dirty="0">
                <a:solidFill>
                  <a:srgbClr val="991A1E"/>
                </a:solidFill>
                <a:latin typeface="Times New Roman" panose="02020603050405020304" pitchFamily="18" charset="0"/>
                <a:cs typeface="Times New Roman" panose="02020603050405020304" pitchFamily="18" charset="0"/>
              </a:rPr>
              <a:t>(</a:t>
            </a:r>
            <a:r>
              <a:rPr lang="en-US" sz="2800" b="1" dirty="0">
                <a:solidFill>
                  <a:srgbClr val="991A1E"/>
                </a:solidFill>
                <a:latin typeface="Times New Roman" panose="02020603050405020304" pitchFamily="18" charset="0"/>
                <a:cs typeface="Times New Roman" panose="02020603050405020304" pitchFamily="18" charset="0"/>
              </a:rPr>
              <a:t>38 CFR 20.202</a:t>
            </a:r>
            <a:r>
              <a:rPr lang="en-US" sz="2800" dirty="0">
                <a:solidFill>
                  <a:srgbClr val="991A1E"/>
                </a:solidFill>
                <a:latin typeface="Times New Roman" panose="02020603050405020304" pitchFamily="18" charset="0"/>
                <a:cs typeface="Times New Roman" panose="02020603050405020304" pitchFamily="18" charset="0"/>
              </a:rPr>
              <a:t>)</a:t>
            </a:r>
          </a:p>
          <a:p>
            <a:pPr marL="404813" indent="-223838">
              <a:lnSpc>
                <a:spcPct val="120000"/>
              </a:lnSpc>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If switching to evidence only docket, 90 days to submit evidence starts from the date the request to switch dockets is granted. </a:t>
            </a:r>
          </a:p>
          <a:p>
            <a:pPr marL="404813" indent="-223838">
              <a:lnSpc>
                <a:spcPct val="120000"/>
              </a:lnSpc>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Once evidence is submitted or a hearing is held, you cannot switch to the direct review docket</a:t>
            </a:r>
          </a:p>
          <a:p>
            <a:pPr marL="404813" lvl="1" indent="-223838">
              <a:lnSpc>
                <a:spcPct val="120000"/>
              </a:lnSpc>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Why? You have changed the evidentiary record and VA can’t “un-see” the evidence or testimony</a:t>
            </a:r>
          </a:p>
          <a:p>
            <a:pPr marL="404813" lvl="1" indent="-223838">
              <a:lnSpc>
                <a:spcPct val="120000"/>
              </a:lnSpc>
              <a:buClr>
                <a:schemeClr val="tx1"/>
              </a:buClr>
              <a:buFont typeface="Arial" panose="020B0604020202020204" pitchFamily="34" charset="0"/>
              <a:buChar char="•"/>
            </a:pPr>
            <a:r>
              <a:rPr lang="en-US" sz="2800" b="1" dirty="0">
                <a:solidFill>
                  <a:srgbClr val="991A1E"/>
                </a:solidFill>
                <a:latin typeface="Times New Roman" panose="02020603050405020304" pitchFamily="18" charset="0"/>
                <a:cs typeface="Times New Roman" panose="02020603050405020304" pitchFamily="18" charset="0"/>
              </a:rPr>
              <a:t>38 CFR 20.301, 20.302, 20.303</a:t>
            </a:r>
          </a:p>
          <a:p>
            <a:endParaRPr lang="en-US" sz="2800" dirty="0">
              <a:latin typeface="Arial" panose="020B0604020202020204" pitchFamily="34" charset="0"/>
              <a:cs typeface="Arial" panose="020B0604020202020204" pitchFamily="34"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41</a:t>
            </a:fld>
            <a:endParaRPr lang="en-US" dirty="0"/>
          </a:p>
        </p:txBody>
      </p:sp>
      <p:sp>
        <p:nvSpPr>
          <p:cNvPr id="6" name="Title 1"/>
          <p:cNvSpPr>
            <a:spLocks noGrp="1"/>
          </p:cNvSpPr>
          <p:nvPr>
            <p:ph type="title"/>
          </p:nvPr>
        </p:nvSpPr>
        <p:spPr>
          <a:xfrm>
            <a:off x="0" y="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Switching Dockets</a:t>
            </a:r>
          </a:p>
        </p:txBody>
      </p:sp>
    </p:spTree>
    <p:extLst>
      <p:ext uri="{BB962C8B-B14F-4D97-AF65-F5344CB8AC3E}">
        <p14:creationId xmlns:p14="http://schemas.microsoft.com/office/powerpoint/2010/main" val="7777174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46214"/>
            <a:ext cx="10972799" cy="5121275"/>
          </a:xfrm>
        </p:spPr>
        <p:txBody>
          <a:bodyPr/>
          <a:lstStyle/>
          <a:p>
            <a:pPr marL="0" indent="0">
              <a:buNone/>
              <a:defRPr/>
            </a:pPr>
            <a:r>
              <a:rPr lang="en-US" sz="2800" b="1" dirty="0">
                <a:solidFill>
                  <a:srgbClr val="991A1E"/>
                </a:solidFill>
                <a:latin typeface="Times New Roman" panose="02020603050405020304" pitchFamily="18" charset="0"/>
                <a:cs typeface="Times New Roman" panose="02020603050405020304" pitchFamily="18" charset="0"/>
              </a:rPr>
              <a:t>38 CFR 20.1305</a:t>
            </a:r>
          </a:p>
          <a:p>
            <a:pPr marL="0" indent="0">
              <a:buNone/>
              <a:defRPr/>
            </a:pPr>
            <a:endParaRPr lang="en-US" sz="2800" b="1" dirty="0">
              <a:latin typeface="Times New Roman" panose="02020603050405020304" pitchFamily="18" charset="0"/>
              <a:cs typeface="Times New Roman" panose="02020603050405020304" pitchFamily="18" charset="0"/>
            </a:endParaRPr>
          </a:p>
          <a:p>
            <a:pPr>
              <a:defRPr/>
            </a:pPr>
            <a:r>
              <a:rPr lang="en-US" dirty="0">
                <a:latin typeface="Times New Roman" panose="02020603050405020304" pitchFamily="18" charset="0"/>
                <a:cs typeface="Times New Roman" panose="02020603050405020304" pitchFamily="18" charset="0"/>
              </a:rPr>
              <a:t>VA allows changes in representation up until 90 days after appeal received by Board of Veterans Appeals </a:t>
            </a:r>
          </a:p>
          <a:p>
            <a:pPr>
              <a:defRPr/>
            </a:pPr>
            <a:endParaRPr lang="en-US" dirty="0">
              <a:latin typeface="Times New Roman" panose="02020603050405020304" pitchFamily="18" charset="0"/>
              <a:cs typeface="Times New Roman" panose="02020603050405020304" pitchFamily="18" charset="0"/>
            </a:endParaRPr>
          </a:p>
          <a:p>
            <a:pPr>
              <a:defRPr/>
            </a:pPr>
            <a:r>
              <a:rPr lang="en-US" dirty="0">
                <a:latin typeface="Times New Roman" panose="02020603050405020304" pitchFamily="18" charset="0"/>
                <a:cs typeface="Times New Roman" panose="02020603050405020304" pitchFamily="18" charset="0"/>
              </a:rPr>
              <a:t>However, after an appeal to the Board has been filed, VFW’s Policy and Procedure requires approval by the NVS Director before accepting representation</a:t>
            </a:r>
            <a:endParaRPr lang="en-US" dirty="0"/>
          </a:p>
        </p:txBody>
      </p:sp>
      <p:sp>
        <p:nvSpPr>
          <p:cNvPr id="4" name="Slide Number Placeholder 3"/>
          <p:cNvSpPr>
            <a:spLocks noGrp="1"/>
          </p:cNvSpPr>
          <p:nvPr>
            <p:ph type="sldNum" sz="quarter" idx="12"/>
          </p:nvPr>
        </p:nvSpPr>
        <p:spPr/>
        <p:txBody>
          <a:bodyPr/>
          <a:lstStyle/>
          <a:p>
            <a:pPr>
              <a:defRPr/>
            </a:pPr>
            <a:fld id="{A7CCA1A6-A6E1-416C-A17B-673B15D2FDD3}" type="slidenum">
              <a:rPr lang="en-US" smtClean="0"/>
              <a:pPr>
                <a:defRPr/>
              </a:pPr>
              <a:t>42</a:t>
            </a:fld>
            <a:endParaRPr lang="en-US" dirty="0"/>
          </a:p>
        </p:txBody>
      </p:sp>
      <p:sp>
        <p:nvSpPr>
          <p:cNvPr id="60418" name="Title 1"/>
          <p:cNvSpPr>
            <a:spLocks noGrp="1"/>
          </p:cNvSpPr>
          <p:nvPr>
            <p:ph type="title"/>
          </p:nvPr>
        </p:nvSpPr>
        <p:spPr>
          <a:xfrm>
            <a:off x="0" y="304800"/>
            <a:ext cx="8229600" cy="760413"/>
          </a:xfrm>
        </p:spPr>
        <p:txBody>
          <a:bodyPr/>
          <a:lstStyle/>
          <a:p>
            <a:pPr eaLnBrk="1" hangingPunct="1"/>
            <a:r>
              <a:rPr lang="en-US" altLang="en-US" dirty="0">
                <a:latin typeface="Times New Roman" panose="02020603050405020304" pitchFamily="18" charset="0"/>
                <a:cs typeface="Times New Roman" panose="02020603050405020304" pitchFamily="18" charset="0"/>
              </a:rPr>
              <a:t>CHANGE OF REPRESENTATION AT BVA</a:t>
            </a:r>
          </a:p>
        </p:txBody>
      </p:sp>
    </p:spTree>
    <p:extLst>
      <p:ext uri="{BB962C8B-B14F-4D97-AF65-F5344CB8AC3E}">
        <p14:creationId xmlns:p14="http://schemas.microsoft.com/office/powerpoint/2010/main" val="38845094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43</a:t>
            </a:fld>
            <a:endParaRPr lang="en-US" dirty="0"/>
          </a:p>
        </p:txBody>
      </p:sp>
      <p:sp>
        <p:nvSpPr>
          <p:cNvPr id="4" name="Title 3"/>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Post-BVA Appeal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Decision Review Options</a:t>
            </a:r>
          </a:p>
        </p:txBody>
      </p:sp>
      <p:sp>
        <p:nvSpPr>
          <p:cNvPr id="6" name="Rectangle 5"/>
          <p:cNvSpPr/>
          <p:nvPr/>
        </p:nvSpPr>
        <p:spPr>
          <a:xfrm>
            <a:off x="4000500" y="1255077"/>
            <a:ext cx="4191000" cy="533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Appeal to BVA 10182</a:t>
            </a:r>
          </a:p>
        </p:txBody>
      </p:sp>
      <p:sp>
        <p:nvSpPr>
          <p:cNvPr id="8" name="Rounded Rectangle 7"/>
          <p:cNvSpPr/>
          <p:nvPr/>
        </p:nvSpPr>
        <p:spPr>
          <a:xfrm>
            <a:off x="1600200" y="3686374"/>
            <a:ext cx="2059556" cy="163961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a:t>
            </a:r>
          </a:p>
          <a:p>
            <a:pPr algn="ctr"/>
            <a:r>
              <a:rPr lang="en-US" sz="2000" dirty="0">
                <a:latin typeface="Arial" panose="020B0604020202020204" pitchFamily="34" charset="0"/>
                <a:cs typeface="Arial" panose="020B0604020202020204" pitchFamily="34" charset="0"/>
              </a:rPr>
              <a:t>20-0995</a:t>
            </a:r>
          </a:p>
          <a:p>
            <a:pPr algn="ctr"/>
            <a:r>
              <a:rPr lang="en-US" sz="2000" dirty="0">
                <a:latin typeface="Arial" panose="020B0604020202020204" pitchFamily="34" charset="0"/>
                <a:cs typeface="Arial" panose="020B0604020202020204" pitchFamily="34" charset="0"/>
              </a:rPr>
              <a:t>1 year</a:t>
            </a:r>
          </a:p>
        </p:txBody>
      </p:sp>
      <p:sp>
        <p:nvSpPr>
          <p:cNvPr id="9" name="Rounded Rectangle 8"/>
          <p:cNvSpPr/>
          <p:nvPr/>
        </p:nvSpPr>
        <p:spPr>
          <a:xfrm>
            <a:off x="3785440" y="3687752"/>
            <a:ext cx="1929560" cy="164284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CAVC</a:t>
            </a:r>
          </a:p>
          <a:p>
            <a:pPr algn="ctr"/>
            <a:r>
              <a:rPr lang="en-US" sz="2000" dirty="0">
                <a:latin typeface="Arial" panose="020B0604020202020204" pitchFamily="34" charset="0"/>
                <a:cs typeface="Arial" panose="020B0604020202020204" pitchFamily="34" charset="0"/>
              </a:rPr>
              <a:t>(NOA)</a:t>
            </a:r>
          </a:p>
          <a:p>
            <a:pPr algn="ctr"/>
            <a:r>
              <a:rPr lang="en-US" sz="2000" dirty="0">
                <a:latin typeface="Arial" panose="020B0604020202020204" pitchFamily="34" charset="0"/>
                <a:cs typeface="Arial" panose="020B0604020202020204" pitchFamily="34" charset="0"/>
              </a:rPr>
              <a:t>120 days</a:t>
            </a:r>
          </a:p>
          <a:p>
            <a:pPr algn="ctr"/>
            <a:endParaRPr lang="en-US" sz="2000" dirty="0">
              <a:latin typeface="Arial" panose="020B0604020202020204" pitchFamily="34" charset="0"/>
              <a:cs typeface="Arial" panose="020B0604020202020204" pitchFamily="34" charset="0"/>
            </a:endParaRPr>
          </a:p>
        </p:txBody>
      </p:sp>
      <p:sp>
        <p:nvSpPr>
          <p:cNvPr id="10" name="Rounded Rectangle 9"/>
          <p:cNvSpPr/>
          <p:nvPr/>
        </p:nvSpPr>
        <p:spPr>
          <a:xfrm>
            <a:off x="9296400" y="4840049"/>
            <a:ext cx="1181100" cy="1295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BVA</a:t>
            </a:r>
          </a:p>
          <a:p>
            <a:pPr algn="ctr"/>
            <a:r>
              <a:rPr lang="en-US" sz="2000" dirty="0">
                <a:latin typeface="Arial" panose="020B0604020202020204" pitchFamily="34" charset="0"/>
                <a:cs typeface="Arial" panose="020B0604020202020204" pitchFamily="34" charset="0"/>
              </a:rPr>
              <a:t>10182</a:t>
            </a:r>
          </a:p>
        </p:txBody>
      </p:sp>
      <p:sp>
        <p:nvSpPr>
          <p:cNvPr id="11" name="Down Arrow 10"/>
          <p:cNvSpPr/>
          <p:nvPr/>
        </p:nvSpPr>
        <p:spPr>
          <a:xfrm>
            <a:off x="2447744" y="293074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Down Arrow 11"/>
          <p:cNvSpPr/>
          <p:nvPr/>
        </p:nvSpPr>
        <p:spPr>
          <a:xfrm>
            <a:off x="4495800" y="2930748"/>
            <a:ext cx="457200" cy="759632"/>
          </a:xfrm>
          <a:prstGeom prst="downArrow">
            <a:avLst>
              <a:gd name="adj1" fmla="val 54598"/>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Down Arrow 12"/>
          <p:cNvSpPr/>
          <p:nvPr/>
        </p:nvSpPr>
        <p:spPr>
          <a:xfrm>
            <a:off x="8021171" y="2971410"/>
            <a:ext cx="457200" cy="53379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Down Arrow 13"/>
          <p:cNvSpPr/>
          <p:nvPr/>
        </p:nvSpPr>
        <p:spPr>
          <a:xfrm>
            <a:off x="4142312" y="1788477"/>
            <a:ext cx="555812" cy="4156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Rectangle 14"/>
          <p:cNvSpPr/>
          <p:nvPr/>
        </p:nvSpPr>
        <p:spPr>
          <a:xfrm>
            <a:off x="2257986" y="2204143"/>
            <a:ext cx="2971800" cy="90178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atin typeface="Arial" panose="020B0604020202020204" pitchFamily="34" charset="0"/>
                <a:cs typeface="Arial" panose="020B0604020202020204" pitchFamily="34" charset="0"/>
              </a:rPr>
              <a:t>BVA denial</a:t>
            </a:r>
          </a:p>
        </p:txBody>
      </p:sp>
      <p:sp>
        <p:nvSpPr>
          <p:cNvPr id="16" name="Rectangle 15"/>
          <p:cNvSpPr/>
          <p:nvPr/>
        </p:nvSpPr>
        <p:spPr>
          <a:xfrm>
            <a:off x="6820643" y="2220211"/>
            <a:ext cx="2915029" cy="88308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atin typeface="Arial" panose="020B0604020202020204" pitchFamily="34" charset="0"/>
                <a:cs typeface="Arial" panose="020B0604020202020204" pitchFamily="34" charset="0"/>
              </a:rPr>
              <a:t>BVA remand</a:t>
            </a:r>
          </a:p>
        </p:txBody>
      </p:sp>
      <p:sp>
        <p:nvSpPr>
          <p:cNvPr id="17" name="Content Placeholder 6"/>
          <p:cNvSpPr>
            <a:spLocks noGrp="1"/>
          </p:cNvSpPr>
          <p:nvPr>
            <p:ph idx="1"/>
          </p:nvPr>
        </p:nvSpPr>
        <p:spPr>
          <a:xfrm>
            <a:off x="6192371" y="3521592"/>
            <a:ext cx="4114800" cy="76436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en-US" sz="2400" dirty="0">
                <a:ln w="0"/>
                <a:solidFill>
                  <a:schemeClr val="tx1"/>
                </a:solidFill>
                <a:effectLst>
                  <a:outerShdw blurRad="38100" dist="19050" dir="2700000" algn="tl" rotWithShape="0">
                    <a:schemeClr val="dk1">
                      <a:alpha val="40000"/>
                    </a:schemeClr>
                  </a:outerShdw>
                </a:effectLst>
              </a:rPr>
              <a:t>Rating Decision</a:t>
            </a:r>
          </a:p>
        </p:txBody>
      </p:sp>
      <p:sp>
        <p:nvSpPr>
          <p:cNvPr id="18" name="Rounded Rectangle 17"/>
          <p:cNvSpPr/>
          <p:nvPr/>
        </p:nvSpPr>
        <p:spPr>
          <a:xfrm>
            <a:off x="7787469" y="4840049"/>
            <a:ext cx="1350771" cy="1295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Higher Level Review</a:t>
            </a:r>
          </a:p>
          <a:p>
            <a:pPr algn="ctr"/>
            <a:r>
              <a:rPr lang="en-US" sz="2000" dirty="0">
                <a:latin typeface="Arial" panose="020B0604020202020204" pitchFamily="34" charset="0"/>
                <a:cs typeface="Arial" panose="020B0604020202020204" pitchFamily="34" charset="0"/>
              </a:rPr>
              <a:t>20-0996</a:t>
            </a:r>
          </a:p>
        </p:txBody>
      </p:sp>
      <p:sp>
        <p:nvSpPr>
          <p:cNvPr id="19" name="Rounded Rectangle 18"/>
          <p:cNvSpPr/>
          <p:nvPr/>
        </p:nvSpPr>
        <p:spPr>
          <a:xfrm>
            <a:off x="5715000" y="4819748"/>
            <a:ext cx="2002028" cy="1295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 </a:t>
            </a:r>
          </a:p>
          <a:p>
            <a:pPr algn="ctr"/>
            <a:r>
              <a:rPr lang="en-US" sz="2000" dirty="0">
                <a:latin typeface="Arial" panose="020B0604020202020204" pitchFamily="34" charset="0"/>
                <a:cs typeface="Arial" panose="020B0604020202020204" pitchFamily="34" charset="0"/>
              </a:rPr>
              <a:t>20-0995</a:t>
            </a:r>
          </a:p>
        </p:txBody>
      </p:sp>
      <p:sp>
        <p:nvSpPr>
          <p:cNvPr id="20" name="Down Arrow 19"/>
          <p:cNvSpPr/>
          <p:nvPr/>
        </p:nvSpPr>
        <p:spPr>
          <a:xfrm>
            <a:off x="6630606" y="4296108"/>
            <a:ext cx="457200" cy="53379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1" name="Down Arrow 20"/>
          <p:cNvSpPr/>
          <p:nvPr/>
        </p:nvSpPr>
        <p:spPr>
          <a:xfrm>
            <a:off x="8188090" y="4285958"/>
            <a:ext cx="457200" cy="53379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2" name="Down Arrow 21"/>
          <p:cNvSpPr/>
          <p:nvPr/>
        </p:nvSpPr>
        <p:spPr>
          <a:xfrm>
            <a:off x="9573552" y="4285958"/>
            <a:ext cx="457200" cy="53379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3" name="Down Arrow 22"/>
          <p:cNvSpPr/>
          <p:nvPr/>
        </p:nvSpPr>
        <p:spPr>
          <a:xfrm>
            <a:off x="7426138" y="1796511"/>
            <a:ext cx="555812" cy="4156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21D3B433-B23B-D49B-86A0-6768E9F041F3}"/>
              </a:ext>
            </a:extLst>
          </p:cNvPr>
          <p:cNvSpPr txBox="1"/>
          <p:nvPr/>
        </p:nvSpPr>
        <p:spPr>
          <a:xfrm>
            <a:off x="0" y="6075370"/>
            <a:ext cx="12192000" cy="707886"/>
          </a:xfrm>
          <a:prstGeom prst="rect">
            <a:avLst/>
          </a:prstGeom>
          <a:noFill/>
        </p:spPr>
        <p:txBody>
          <a:bodyPr wrap="square" rtlCol="0">
            <a:spAutoFit/>
          </a:bodyPr>
          <a:lstStyle/>
          <a:p>
            <a:pPr algn="ctr"/>
            <a:r>
              <a:rPr lang="en-US" sz="2000" b="1" dirty="0"/>
              <a:t>A BVA remand can be appealed using any of the AMA appeal lanes</a:t>
            </a:r>
          </a:p>
          <a:p>
            <a:pPr algn="ctr"/>
            <a:r>
              <a:rPr lang="en-US" sz="2000" b="1" dirty="0"/>
              <a:t> A BVA denial can be appealed using a Supplemental Claim or to the CAVC</a:t>
            </a:r>
          </a:p>
        </p:txBody>
      </p:sp>
    </p:spTree>
    <p:extLst>
      <p:ext uri="{BB962C8B-B14F-4D97-AF65-F5344CB8AC3E}">
        <p14:creationId xmlns:p14="http://schemas.microsoft.com/office/powerpoint/2010/main" val="10257167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44</a:t>
            </a:fld>
            <a:endParaRPr lang="en-US" dirty="0"/>
          </a:p>
        </p:txBody>
      </p:sp>
      <p:sp>
        <p:nvSpPr>
          <p:cNvPr id="7" name="Title 1"/>
          <p:cNvSpPr>
            <a:spLocks noGrp="1"/>
          </p:cNvSpPr>
          <p:nvPr>
            <p:ph type="title"/>
          </p:nvPr>
        </p:nvSpPr>
        <p:spPr>
          <a:xfrm>
            <a:off x="28074" y="152400"/>
            <a:ext cx="8229600" cy="914400"/>
          </a:xfrm>
        </p:spPr>
        <p:txBody>
          <a:bodyPr>
            <a:normAutofit/>
          </a:bodyPr>
          <a:lstStyle/>
          <a:p>
            <a:r>
              <a:rPr lang="en-US" sz="3600" dirty="0">
                <a:latin typeface="Times New Roman" panose="02020603050405020304" pitchFamily="18" charset="0"/>
                <a:cs typeface="Times New Roman" panose="02020603050405020304" pitchFamily="18" charset="0"/>
              </a:rPr>
              <a:t>Caseflow</a:t>
            </a:r>
            <a:endParaRPr lang="en-US" sz="3600" b="1"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09600" y="1864693"/>
            <a:ext cx="10972800" cy="4278094"/>
          </a:xfrm>
          <a:prstGeom prst="rect">
            <a:avLst/>
          </a:prstGeom>
          <a:noFill/>
        </p:spPr>
        <p:txBody>
          <a:bodyPr wrap="square" rtlCol="0">
            <a:spAutoFit/>
          </a:bodyPr>
          <a:lstStyle/>
          <a:p>
            <a:pPr marL="342900" indent="-3429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Caseflow: VA’s IT program used to establish and track AMA decision review requests</a:t>
            </a:r>
          </a:p>
          <a:p>
            <a:pPr>
              <a:spcBef>
                <a:spcPts val="0"/>
              </a:spcBef>
            </a:pPr>
            <a:endParaRPr lang="en-US" sz="2800" dirty="0">
              <a:latin typeface="Times New Roman" panose="02020603050405020304" pitchFamily="18" charset="0"/>
              <a:cs typeface="Times New Roman" panose="02020603050405020304" pitchFamily="18" charset="0"/>
            </a:endParaRPr>
          </a:p>
          <a:p>
            <a:pPr marL="800100" lvl="1" indent="-342900">
              <a:buFont typeface="Arial" panose="020B0604020202020204" pitchFamily="34" charset="0"/>
              <a:buChar char="•"/>
            </a:pPr>
            <a:r>
              <a:rPr lang="en-US" sz="2800" dirty="0" err="1">
                <a:latin typeface="Times New Roman" panose="02020603050405020304" pitchFamily="18" charset="0"/>
                <a:cs typeface="Times New Roman" panose="02020603050405020304" pitchFamily="18" charset="0"/>
              </a:rPr>
              <a:t>Caseflow</a:t>
            </a:r>
            <a:r>
              <a:rPr lang="en-US" sz="2800" dirty="0">
                <a:latin typeface="Times New Roman" panose="02020603050405020304" pitchFamily="18" charset="0"/>
                <a:cs typeface="Times New Roman" panose="02020603050405020304" pitchFamily="18" charset="0"/>
              </a:rPr>
              <a:t> Hearings shows upcoming BVA hearings</a:t>
            </a:r>
          </a:p>
          <a:p>
            <a:pPr marL="800100" lvl="1" indent="-342900">
              <a:buFont typeface="Arial" panose="020B0604020202020204" pitchFamily="34" charset="0"/>
              <a:buChar char="•"/>
            </a:pPr>
            <a:r>
              <a:rPr lang="en-US" sz="2800" dirty="0" err="1">
                <a:latin typeface="Times New Roman" panose="02020603050405020304" pitchFamily="18" charset="0"/>
                <a:cs typeface="Times New Roman" panose="02020603050405020304" pitchFamily="18" charset="0"/>
              </a:rPr>
              <a:t>Caseflow</a:t>
            </a:r>
            <a:r>
              <a:rPr lang="en-US" sz="2800" dirty="0">
                <a:latin typeface="Times New Roman" panose="02020603050405020304" pitchFamily="18" charset="0"/>
                <a:cs typeface="Times New Roman" panose="02020603050405020304" pitchFamily="18" charset="0"/>
              </a:rPr>
              <a:t> Queue allows search for claimants with appeals docketed at BVA</a:t>
            </a:r>
          </a:p>
          <a:p>
            <a:pPr marL="800100" lvl="1"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Functionality still being created/updated</a:t>
            </a:r>
          </a:p>
          <a:p>
            <a:pPr lvl="1"/>
            <a:endParaRPr lang="en-US" sz="2400" dirty="0">
              <a:latin typeface="Arial" panose="020B0604020202020204" pitchFamily="34" charset="0"/>
              <a:cs typeface="Arial" panose="020B0604020202020204" pitchFamily="34" charset="0"/>
            </a:endParaRPr>
          </a:p>
          <a:p>
            <a:pPr lvl="1"/>
            <a:endParaRPr lang="en-US" sz="2400" dirty="0">
              <a:latin typeface="Arial" panose="020B0604020202020204" pitchFamily="34" charset="0"/>
              <a:cs typeface="Arial" panose="020B0604020202020204" pitchFamily="34" charset="0"/>
            </a:endParaRPr>
          </a:p>
          <a:p>
            <a:pPr marL="228600" indent="-228600">
              <a:spcBef>
                <a:spcPts val="0"/>
              </a:spcBef>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48009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469549"/>
            <a:ext cx="11201400" cy="5251926"/>
          </a:xfrm>
        </p:spPr>
        <p:txBody>
          <a:bodyPr>
            <a:noAutofit/>
          </a:bodyPr>
          <a:lstStyle/>
          <a:p>
            <a:pPr marL="0" indent="0">
              <a:spcBef>
                <a:spcPts val="0"/>
              </a:spcBef>
              <a:buNone/>
            </a:pPr>
            <a:r>
              <a:rPr lang="en-US" sz="2400" dirty="0">
                <a:latin typeface="Times New Roman" panose="02020603050405020304" pitchFamily="18" charset="0"/>
                <a:cs typeface="Times New Roman" panose="02020603050405020304" pitchFamily="18" charset="0"/>
              </a:rPr>
              <a:t>If you or the client have chosen one decision review option and decide that another option is more favorable, AMA does allow limited circumstances to withdraw an option and change lanes</a:t>
            </a:r>
          </a:p>
          <a:p>
            <a:pPr marL="0" indent="0">
              <a:spcBef>
                <a:spcPts val="0"/>
              </a:spcBef>
              <a:buNone/>
            </a:pPr>
            <a:endParaRPr lang="en-US" sz="2400" dirty="0">
              <a:latin typeface="Times New Roman" panose="02020603050405020304" pitchFamily="18" charset="0"/>
              <a:cs typeface="Times New Roman" panose="02020603050405020304" pitchFamily="18" charset="0"/>
            </a:endParaRPr>
          </a:p>
          <a:p>
            <a:pPr lvl="1">
              <a:spcBef>
                <a:spcPts val="0"/>
              </a:spcBef>
            </a:pPr>
            <a:r>
              <a:rPr lang="en-US" sz="2400" dirty="0">
                <a:latin typeface="Times New Roman" panose="02020603050405020304" pitchFamily="18" charset="0"/>
                <a:cs typeface="Times New Roman" panose="02020603050405020304" pitchFamily="18" charset="0"/>
              </a:rPr>
              <a:t>AOJ: </a:t>
            </a:r>
            <a:r>
              <a:rPr lang="en-US" sz="2400" b="1" dirty="0">
                <a:solidFill>
                  <a:srgbClr val="991A1E"/>
                </a:solidFill>
                <a:latin typeface="Times New Roman" panose="02020603050405020304" pitchFamily="18" charset="0"/>
                <a:cs typeface="Times New Roman" panose="02020603050405020304" pitchFamily="18" charset="0"/>
              </a:rPr>
              <a:t>38 CFR 3.2500(d)</a:t>
            </a:r>
          </a:p>
          <a:p>
            <a:pPr lvl="1">
              <a:spcBef>
                <a:spcPts val="0"/>
              </a:spcBef>
            </a:pPr>
            <a:r>
              <a:rPr lang="en-US" sz="2400" dirty="0">
                <a:latin typeface="Times New Roman" panose="02020603050405020304" pitchFamily="18" charset="0"/>
                <a:cs typeface="Times New Roman" panose="02020603050405020304" pitchFamily="18" charset="0"/>
              </a:rPr>
              <a:t>BVA: </a:t>
            </a:r>
            <a:r>
              <a:rPr lang="en-US" sz="2400" b="1" dirty="0">
                <a:solidFill>
                  <a:srgbClr val="991A1E"/>
                </a:solidFill>
                <a:latin typeface="Times New Roman" panose="02020603050405020304" pitchFamily="18" charset="0"/>
                <a:cs typeface="Times New Roman" panose="02020603050405020304" pitchFamily="18" charset="0"/>
              </a:rPr>
              <a:t>38 CFR 20.205</a:t>
            </a:r>
          </a:p>
          <a:p>
            <a:pPr marL="457200" lvl="1" indent="0">
              <a:spcBef>
                <a:spcPts val="0"/>
              </a:spcBef>
              <a:buNone/>
            </a:pPr>
            <a:endParaRPr lang="en-US" sz="1600" dirty="0">
              <a:latin typeface="Times New Roman" panose="02020603050405020304" pitchFamily="18" charset="0"/>
              <a:cs typeface="Times New Roman" panose="02020603050405020304" pitchFamily="18" charset="0"/>
            </a:endParaRPr>
          </a:p>
          <a:p>
            <a:pPr marL="0" indent="0">
              <a:spcBef>
                <a:spcPts val="0"/>
              </a:spcBef>
              <a:buNone/>
            </a:pPr>
            <a:r>
              <a:rPr lang="en-US" sz="2400" dirty="0">
                <a:latin typeface="Times New Roman" panose="02020603050405020304" pitchFamily="18" charset="0"/>
                <a:cs typeface="Times New Roman" panose="02020603050405020304" pitchFamily="18" charset="0"/>
              </a:rPr>
              <a:t>You only have the original appeal window because you are withdrawing a review option and choosing a new one</a:t>
            </a:r>
          </a:p>
          <a:p>
            <a:pPr marL="0" indent="0">
              <a:spcBef>
                <a:spcPts val="0"/>
              </a:spcBef>
              <a:buNone/>
            </a:pPr>
            <a:endParaRPr lang="en-US" sz="1400" dirty="0">
              <a:latin typeface="Times New Roman" panose="02020603050405020304" pitchFamily="18" charset="0"/>
              <a:cs typeface="Times New Roman" panose="02020603050405020304" pitchFamily="18" charset="0"/>
            </a:endParaRPr>
          </a:p>
          <a:p>
            <a:pPr lvl="1">
              <a:spcBef>
                <a:spcPts val="0"/>
              </a:spcBef>
            </a:pPr>
            <a:r>
              <a:rPr lang="en-US" sz="2400" dirty="0">
                <a:latin typeface="Times New Roman" panose="02020603050405020304" pitchFamily="18" charset="0"/>
                <a:cs typeface="Times New Roman" panose="02020603050405020304" pitchFamily="18" charset="0"/>
              </a:rPr>
              <a:t>Example: Rating decision 3/2/20, select higher level review on 6/14/20. Still only have until 3/1/2021 to select supplemental claim or appeal to the BVA.</a:t>
            </a:r>
          </a:p>
          <a:p>
            <a:pPr lvl="1">
              <a:spcBef>
                <a:spcPts val="0"/>
              </a:spcBef>
            </a:pPr>
            <a:endParaRPr lang="en-US" sz="2400" dirty="0">
              <a:latin typeface="Times New Roman" panose="02020603050405020304" pitchFamily="18" charset="0"/>
              <a:cs typeface="Times New Roman" panose="02020603050405020304" pitchFamily="18" charset="0"/>
            </a:endParaRPr>
          </a:p>
          <a:p>
            <a:pPr lvl="1">
              <a:spcBef>
                <a:spcPts val="0"/>
              </a:spcBef>
            </a:pPr>
            <a:r>
              <a:rPr lang="en-US" sz="2400" dirty="0">
                <a:latin typeface="Times New Roman" panose="02020603050405020304" pitchFamily="18" charset="0"/>
                <a:cs typeface="Times New Roman" panose="02020603050405020304" pitchFamily="18" charset="0"/>
              </a:rPr>
              <a:t>Otherwise, you can wait until decision is rendered and then select another option if not granted</a:t>
            </a:r>
            <a:endParaRPr lang="en-US" sz="16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45</a:t>
            </a:fld>
            <a:endParaRPr lang="en-US" dirty="0"/>
          </a:p>
        </p:txBody>
      </p:sp>
      <p:sp>
        <p:nvSpPr>
          <p:cNvPr id="6" name="Title 1"/>
          <p:cNvSpPr>
            <a:spLocks noGrp="1"/>
          </p:cNvSpPr>
          <p:nvPr>
            <p:ph type="title"/>
          </p:nvPr>
        </p:nvSpPr>
        <p:spPr>
          <a:xfrm>
            <a:off x="12032" y="36095"/>
            <a:ext cx="8229600" cy="1143000"/>
          </a:xfrm>
        </p:spPr>
        <p:txBody>
          <a:bodyPr>
            <a:normAutofit/>
          </a:bodyPr>
          <a:lstStyle/>
          <a:p>
            <a:r>
              <a:rPr lang="en-US" dirty="0">
                <a:latin typeface="Times New Roman" panose="02020603050405020304" pitchFamily="18" charset="0"/>
                <a:cs typeface="Times New Roman" panose="02020603050405020304" pitchFamily="18" charset="0"/>
              </a:rPr>
              <a:t>Changing Decision Review Options</a:t>
            </a:r>
          </a:p>
        </p:txBody>
      </p:sp>
    </p:spTree>
    <p:extLst>
      <p:ext uri="{BB962C8B-B14F-4D97-AF65-F5344CB8AC3E}">
        <p14:creationId xmlns:p14="http://schemas.microsoft.com/office/powerpoint/2010/main" val="24649463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676400"/>
            <a:ext cx="10972800" cy="4876800"/>
          </a:xfrm>
        </p:spPr>
        <p:txBody>
          <a:bodyPr>
            <a:noAutofit/>
          </a:bodyPr>
          <a:lstStyle/>
          <a:p>
            <a:pPr>
              <a:spcBef>
                <a:spcPts val="0"/>
              </a:spcBef>
            </a:pPr>
            <a:r>
              <a:rPr lang="en-US" sz="2800" dirty="0">
                <a:latin typeface="Times New Roman" panose="02020603050405020304" pitchFamily="18" charset="0"/>
                <a:cs typeface="Times New Roman" panose="02020603050405020304" pitchFamily="18" charset="0"/>
              </a:rPr>
              <a:t>Just as in the legacy system, if a benefit is granted but has “downstream issues” such as ancillary benefits, effective date or evaluation, you will need to start all over again if you disagree with the downstream issues</a:t>
            </a:r>
          </a:p>
          <a:p>
            <a:pPr marL="0" indent="0">
              <a:spcBef>
                <a:spcPts val="0"/>
              </a:spcBef>
              <a:buNone/>
            </a:pPr>
            <a:endParaRPr lang="en-US" sz="2800" dirty="0">
              <a:latin typeface="Times New Roman" panose="02020603050405020304" pitchFamily="18" charset="0"/>
              <a:cs typeface="Times New Roman" panose="02020603050405020304" pitchFamily="18" charset="0"/>
            </a:endParaRPr>
          </a:p>
          <a:p>
            <a:pPr>
              <a:spcBef>
                <a:spcPts val="0"/>
              </a:spcBef>
              <a:buClr>
                <a:schemeClr val="tx1"/>
              </a:buClr>
            </a:pPr>
            <a:r>
              <a:rPr lang="en-US" sz="2800" b="1" dirty="0">
                <a:solidFill>
                  <a:srgbClr val="991A1E"/>
                </a:solidFill>
                <a:latin typeface="Times New Roman" panose="02020603050405020304" pitchFamily="18" charset="0"/>
                <a:cs typeface="Times New Roman" panose="02020603050405020304" pitchFamily="18" charset="0"/>
              </a:rPr>
              <a:t>38 CFR 3.151(c)(2) </a:t>
            </a:r>
            <a:r>
              <a:rPr lang="en-US" sz="2800" dirty="0">
                <a:latin typeface="Times New Roman" panose="02020603050405020304" pitchFamily="18" charset="0"/>
                <a:cs typeface="Times New Roman" panose="02020603050405020304" pitchFamily="18" charset="0"/>
              </a:rPr>
              <a:t>states that all downstream issues must be appealed in same lane</a:t>
            </a:r>
          </a:p>
          <a:p>
            <a:pPr marL="0" indent="0">
              <a:spcBef>
                <a:spcPts val="0"/>
              </a:spcBef>
              <a:buClr>
                <a:schemeClr val="tx1"/>
              </a:buClr>
              <a:buNone/>
            </a:pPr>
            <a:endParaRPr lang="en-US" sz="2800" dirty="0">
              <a:latin typeface="Times New Roman" panose="02020603050405020304" pitchFamily="18" charset="0"/>
              <a:cs typeface="Times New Roman" panose="02020603050405020304" pitchFamily="18" charset="0"/>
            </a:endParaRPr>
          </a:p>
          <a:p>
            <a:pPr lvl="1">
              <a:spcBef>
                <a:spcPts val="0"/>
              </a:spcBef>
            </a:pPr>
            <a:r>
              <a:rPr lang="en-US" sz="2400" dirty="0">
                <a:latin typeface="Times New Roman" panose="02020603050405020304" pitchFamily="18" charset="0"/>
                <a:cs typeface="Times New Roman" panose="02020603050405020304" pitchFamily="18" charset="0"/>
              </a:rPr>
              <a:t>Example: service connection granted, but you disagree with effective date and evaluation</a:t>
            </a:r>
          </a:p>
          <a:p>
            <a:pPr lvl="1">
              <a:spcBef>
                <a:spcPts val="0"/>
              </a:spcBef>
            </a:pPr>
            <a:r>
              <a:rPr lang="en-US" sz="2400" dirty="0">
                <a:latin typeface="Times New Roman" panose="02020603050405020304" pitchFamily="18" charset="0"/>
                <a:cs typeface="Times New Roman" panose="02020603050405020304" pitchFamily="18" charset="0"/>
              </a:rPr>
              <a:t>You have all 3 options available for decision review but must choose same option for both effective date and evaluation</a:t>
            </a:r>
          </a:p>
          <a:p>
            <a:pPr marL="0" indent="0">
              <a:spcBef>
                <a:spcPts val="0"/>
              </a:spcBef>
              <a:buNone/>
            </a:pPr>
            <a:endParaRPr lang="en-US" sz="1400"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46</a:t>
            </a:fld>
            <a:endParaRPr lang="en-US" dirty="0"/>
          </a:p>
        </p:txBody>
      </p:sp>
      <p:sp>
        <p:nvSpPr>
          <p:cNvPr id="6" name="Title 1"/>
          <p:cNvSpPr>
            <a:spLocks noGrp="1"/>
          </p:cNvSpPr>
          <p:nvPr>
            <p:ph type="title"/>
          </p:nvPr>
        </p:nvSpPr>
        <p:spPr>
          <a:xfrm>
            <a:off x="76200" y="76091"/>
            <a:ext cx="9677400" cy="1143000"/>
          </a:xfrm>
        </p:spPr>
        <p:txBody>
          <a:bodyPr>
            <a:normAutofit/>
          </a:bodyPr>
          <a:lstStyle/>
          <a:p>
            <a:r>
              <a:rPr lang="en-US" dirty="0">
                <a:latin typeface="Times New Roman" panose="02020603050405020304" pitchFamily="18" charset="0"/>
                <a:cs typeface="Times New Roman" panose="02020603050405020304" pitchFamily="18" charset="0"/>
              </a:rPr>
              <a:t>Issues within a claim or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“downstream issues” </a:t>
            </a:r>
            <a:r>
              <a:rPr lang="en-US" dirty="0">
                <a:solidFill>
                  <a:srgbClr val="991A1E"/>
                </a:solidFill>
                <a:latin typeface="Times New Roman" panose="02020603050405020304" pitchFamily="18" charset="0"/>
                <a:cs typeface="Times New Roman" panose="02020603050405020304" pitchFamily="18" charset="0"/>
              </a:rPr>
              <a:t>38 CFR 3.151</a:t>
            </a:r>
          </a:p>
        </p:txBody>
      </p:sp>
    </p:spTree>
    <p:extLst>
      <p:ext uri="{BB962C8B-B14F-4D97-AF65-F5344CB8AC3E}">
        <p14:creationId xmlns:p14="http://schemas.microsoft.com/office/powerpoint/2010/main" val="422410584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47</a:t>
            </a:fld>
            <a:endParaRPr lang="en-US" dirty="0"/>
          </a:p>
        </p:txBody>
      </p:sp>
      <p:sp>
        <p:nvSpPr>
          <p:cNvPr id="7" name="Title 1"/>
          <p:cNvSpPr>
            <a:spLocks noGrp="1"/>
          </p:cNvSpPr>
          <p:nvPr>
            <p:ph type="title"/>
          </p:nvPr>
        </p:nvSpPr>
        <p:spPr>
          <a:xfrm>
            <a:off x="76200" y="152400"/>
            <a:ext cx="8229600" cy="914400"/>
          </a:xfrm>
        </p:spPr>
        <p:txBody>
          <a:bodyPr>
            <a:normAutofit/>
          </a:bodyPr>
          <a:lstStyle/>
          <a:p>
            <a:r>
              <a:rPr lang="en-US" sz="3600" dirty="0">
                <a:latin typeface="Times New Roman" panose="02020603050405020304" pitchFamily="18" charset="0"/>
                <a:cs typeface="Times New Roman" panose="02020603050405020304" pitchFamily="18" charset="0"/>
              </a:rPr>
              <a:t>Opting into AMA today</a:t>
            </a:r>
            <a:endParaRPr lang="en-US" sz="3600" b="1"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09600" y="1462483"/>
            <a:ext cx="10972800" cy="4524315"/>
          </a:xfrm>
          <a:prstGeom prst="rect">
            <a:avLst/>
          </a:prstGeom>
          <a:noFill/>
        </p:spPr>
        <p:txBody>
          <a:bodyPr wrap="square" rtlCol="0">
            <a:spAutoFit/>
          </a:bodyPr>
          <a:lstStyle/>
          <a:p>
            <a:pPr indent="4763">
              <a:spcBef>
                <a:spcPts val="0"/>
              </a:spcBef>
            </a:pPr>
            <a:r>
              <a:rPr lang="en-US" sz="2800" dirty="0">
                <a:latin typeface="Times New Roman" panose="02020603050405020304" pitchFamily="18" charset="0"/>
                <a:cs typeface="Times New Roman" panose="02020603050405020304" pitchFamily="18" charset="0"/>
              </a:rPr>
              <a:t>Appellants in the legacy appeal process can “opt-in” to AMA after receiving a Statement of the Case or Supplemental Statement of the Case</a:t>
            </a:r>
          </a:p>
          <a:p>
            <a:pPr marL="228600" indent="-228600">
              <a:spcBef>
                <a:spcPts val="0"/>
              </a:spcBef>
            </a:pPr>
            <a:endParaRPr lang="en-US" sz="2800" dirty="0">
              <a:latin typeface="Times New Roman" panose="02020603050405020304" pitchFamily="18" charset="0"/>
              <a:cs typeface="Times New Roman" panose="02020603050405020304" pitchFamily="18"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select any lane, but only has time limit noted in SOC/SSOC (30 or 60 days)</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Once a veteran opts-in to AMA, that decision is final and the veteran cannot revert back to the legacy appeals program</a:t>
            </a: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opt to file Form 9 instead and remain in legacy (or if Form 9 already filed, wait)</a:t>
            </a:r>
          </a:p>
          <a:p>
            <a:pPr algn="ctr"/>
            <a:endParaRPr lang="en-US" dirty="0"/>
          </a:p>
          <a:p>
            <a:endParaRPr lang="en-US" dirty="0"/>
          </a:p>
        </p:txBody>
      </p:sp>
    </p:spTree>
    <p:extLst>
      <p:ext uri="{BB962C8B-B14F-4D97-AF65-F5344CB8AC3E}">
        <p14:creationId xmlns:p14="http://schemas.microsoft.com/office/powerpoint/2010/main" val="98664766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48</a:t>
            </a:fld>
            <a:endParaRPr lang="en-US" dirty="0"/>
          </a:p>
        </p:txBody>
      </p:sp>
      <p:sp>
        <p:nvSpPr>
          <p:cNvPr id="7" name="Title 1"/>
          <p:cNvSpPr>
            <a:spLocks noGrp="1"/>
          </p:cNvSpPr>
          <p:nvPr>
            <p:ph type="title"/>
          </p:nvPr>
        </p:nvSpPr>
        <p:spPr>
          <a:xfrm>
            <a:off x="0" y="152400"/>
            <a:ext cx="9777953" cy="914400"/>
          </a:xfrm>
        </p:spPr>
        <p:txBody>
          <a:bodyPr>
            <a:normAutofit/>
          </a:bodyPr>
          <a:lstStyle/>
          <a:p>
            <a:pPr lvl="0"/>
            <a:r>
              <a:rPr lang="en-US" sz="4000" dirty="0">
                <a:latin typeface="Times New Roman" panose="02020603050405020304" pitchFamily="18" charset="0"/>
                <a:cs typeface="Times New Roman" panose="02020603050405020304" pitchFamily="18" charset="0"/>
              </a:rPr>
              <a:t>Final Thoughts on AMA</a:t>
            </a:r>
          </a:p>
        </p:txBody>
      </p:sp>
      <p:sp>
        <p:nvSpPr>
          <p:cNvPr id="3" name="TextBox 2"/>
          <p:cNvSpPr txBox="1"/>
          <p:nvPr/>
        </p:nvSpPr>
        <p:spPr>
          <a:xfrm>
            <a:off x="609600" y="1341696"/>
            <a:ext cx="10972800" cy="4832092"/>
          </a:xfrm>
          <a:prstGeom prst="rect">
            <a:avLst/>
          </a:prstGeom>
          <a:noFill/>
        </p:spPr>
        <p:txBody>
          <a:bodyPr wrap="square" rtlCol="0">
            <a:spAutoFit/>
          </a:bodyPr>
          <a:lstStyle/>
          <a:p>
            <a:pPr marL="342900" lvl="0" indent="-342900">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AMA creates more choice and more decisions to make about which option is best for your client</a:t>
            </a:r>
          </a:p>
          <a:p>
            <a:pPr marL="342900" lvl="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AMA options are not one size fits all, they have pluses and minuses depending on the evidence and how quickly a decision is needed</a:t>
            </a:r>
          </a:p>
          <a:p>
            <a:pPr marL="342900" lvl="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Because the effective date is protected if the claim is continuously pursued within 1 year after each decision, if the outcome was not desirable, you can choose a different option</a:t>
            </a:r>
          </a:p>
          <a:p>
            <a:pPr marL="228600" indent="-228600">
              <a:spcBef>
                <a:spcPts val="0"/>
              </a:spcBef>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62458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24001"/>
            <a:ext cx="10972800" cy="4602163"/>
          </a:xfrm>
        </p:spPr>
        <p:txBody>
          <a:bodyPr rtlCol="0">
            <a:normAutofit/>
          </a:bodyPr>
          <a:lstStyle/>
          <a:p>
            <a:pPr>
              <a:buClr>
                <a:schemeClr val="tx1"/>
              </a:buClr>
              <a:defRPr/>
            </a:pPr>
            <a:r>
              <a:rPr lang="en-US" sz="2800" dirty="0">
                <a:latin typeface="Times New Roman" panose="02020603050405020304" pitchFamily="18" charset="0"/>
                <a:cs typeface="Times New Roman" panose="02020603050405020304" pitchFamily="18" charset="0"/>
              </a:rPr>
              <a:t>This type of claim exists when the granting of benefits to one claimant results in the denial/reduction of benefits for another</a:t>
            </a:r>
          </a:p>
          <a:p>
            <a:pPr>
              <a:buClr>
                <a:schemeClr val="tx1"/>
              </a:buClr>
              <a:defRPr/>
            </a:pPr>
            <a:r>
              <a:rPr lang="en-US" sz="2800" dirty="0">
                <a:latin typeface="Times New Roman" panose="02020603050405020304" pitchFamily="18" charset="0"/>
                <a:cs typeface="Times New Roman" panose="02020603050405020304" pitchFamily="18" charset="0"/>
              </a:rPr>
              <a:t>These can include:</a:t>
            </a:r>
          </a:p>
          <a:p>
            <a:pPr marL="0" indent="0">
              <a:buClr>
                <a:schemeClr val="tx1"/>
              </a:buClr>
              <a:buNone/>
              <a:defRPr/>
            </a:pPr>
            <a:endParaRPr lang="en-US" sz="1200" dirty="0">
              <a:latin typeface="Times New Roman" panose="02020603050405020304" pitchFamily="18" charset="0"/>
              <a:cs typeface="Times New Roman" panose="02020603050405020304" pitchFamily="18" charset="0"/>
            </a:endParaRPr>
          </a:p>
          <a:p>
            <a:pPr lvl="1">
              <a:buClr>
                <a:schemeClr val="tx1"/>
              </a:buClr>
              <a:defRPr/>
            </a:pPr>
            <a:r>
              <a:rPr lang="en-US" dirty="0">
                <a:latin typeface="Times New Roman" panose="02020603050405020304" pitchFamily="18" charset="0"/>
                <a:cs typeface="Times New Roman" panose="02020603050405020304" pitchFamily="18" charset="0"/>
              </a:rPr>
              <a:t>Benefits paid to a surviving spouse</a:t>
            </a:r>
          </a:p>
          <a:p>
            <a:pPr lvl="1">
              <a:buClr>
                <a:schemeClr val="tx1"/>
              </a:buClr>
              <a:defRPr/>
            </a:pPr>
            <a:r>
              <a:rPr lang="en-US" dirty="0">
                <a:latin typeface="Times New Roman" panose="02020603050405020304" pitchFamily="18" charset="0"/>
                <a:cs typeface="Times New Roman" panose="02020603050405020304" pitchFamily="18" charset="0"/>
              </a:rPr>
              <a:t>Benefits paid to a veteran’s parent</a:t>
            </a:r>
          </a:p>
          <a:p>
            <a:pPr lvl="1">
              <a:buClr>
                <a:schemeClr val="tx1"/>
              </a:buClr>
              <a:defRPr/>
            </a:pPr>
            <a:r>
              <a:rPr lang="en-US" dirty="0">
                <a:latin typeface="Times New Roman" panose="02020603050405020304" pitchFamily="18" charset="0"/>
                <a:cs typeface="Times New Roman" panose="02020603050405020304" pitchFamily="18" charset="0"/>
              </a:rPr>
              <a:t>Apportionments</a:t>
            </a:r>
          </a:p>
          <a:p>
            <a:pPr marL="457200" lvl="1" indent="0">
              <a:buClr>
                <a:schemeClr val="tx1"/>
              </a:buClr>
              <a:buNone/>
              <a:defRPr/>
            </a:pPr>
            <a:endParaRPr lang="en-US"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Contested claims have short appeal windows </a:t>
            </a:r>
          </a:p>
        </p:txBody>
      </p:sp>
      <p:sp>
        <p:nvSpPr>
          <p:cNvPr id="4" name="Slide Number Placeholder 3"/>
          <p:cNvSpPr>
            <a:spLocks noGrp="1"/>
          </p:cNvSpPr>
          <p:nvPr>
            <p:ph type="sldNum" sz="quarter" idx="12"/>
          </p:nvPr>
        </p:nvSpPr>
        <p:spPr/>
        <p:txBody>
          <a:bodyPr/>
          <a:lstStyle/>
          <a:p>
            <a:pPr>
              <a:defRPr/>
            </a:pPr>
            <a:fld id="{F5657811-F433-429E-9908-05D169BB6396}" type="slidenum">
              <a:rPr lang="en-US"/>
              <a:pPr>
                <a:defRPr/>
              </a:pPr>
              <a:t>49</a:t>
            </a:fld>
            <a:endParaRPr lang="en-US" dirty="0"/>
          </a:p>
        </p:txBody>
      </p:sp>
      <p:sp>
        <p:nvSpPr>
          <p:cNvPr id="21506" name="Title 1"/>
          <p:cNvSpPr>
            <a:spLocks noGrp="1"/>
          </p:cNvSpPr>
          <p:nvPr>
            <p:ph type="title"/>
          </p:nvPr>
        </p:nvSpPr>
        <p:spPr>
          <a:xfrm>
            <a:off x="0" y="0"/>
            <a:ext cx="10210800" cy="12954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CONTESTED CLAIMS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609600" y="1371600"/>
            <a:ext cx="10972800" cy="5181600"/>
          </a:xfrm>
        </p:spPr>
        <p:txBody>
          <a:bodyPr/>
          <a:lstStyle/>
          <a:p>
            <a:pPr eaLnBrk="1" hangingPunct="1">
              <a:defRPr/>
            </a:pPr>
            <a:r>
              <a:rPr lang="en-US" altLang="en-US" dirty="0">
                <a:latin typeface="Times New Roman" panose="02020603050405020304" pitchFamily="18" charset="0"/>
                <a:cs typeface="Times New Roman" panose="02020603050405020304" pitchFamily="18" charset="0"/>
              </a:rPr>
              <a:t>Legacy appeals pertain to claims that were decided prior to February 19, 2019, when the Appeals Modernization Act (AMA) became effective</a:t>
            </a:r>
          </a:p>
          <a:p>
            <a:pPr eaLnBrk="1" hangingPunct="1">
              <a:defRPr/>
            </a:pPr>
            <a:endParaRPr lang="en-US" altLang="en-US" dirty="0">
              <a:latin typeface="Times New Roman" panose="02020603050405020304" pitchFamily="18" charset="0"/>
              <a:cs typeface="Times New Roman" panose="02020603050405020304" pitchFamily="18" charset="0"/>
            </a:endParaRPr>
          </a:p>
          <a:p>
            <a:pPr eaLnBrk="1" hangingPunct="1">
              <a:defRPr/>
            </a:pPr>
            <a:r>
              <a:rPr lang="en-US" altLang="en-US" dirty="0">
                <a:latin typeface="Times New Roman" panose="02020603050405020304" pitchFamily="18" charset="0"/>
                <a:cs typeface="Times New Roman" panose="02020603050405020304" pitchFamily="18" charset="0"/>
              </a:rPr>
              <a:t>The claimant must not have opted-in to the Rapid Appeals Modernization Program  (RAMP)</a:t>
            </a:r>
          </a:p>
          <a:p>
            <a:pPr eaLnBrk="1" hangingPunct="1">
              <a:defRPr/>
            </a:pPr>
            <a:endParaRPr lang="en-US" altLang="en-US" dirty="0">
              <a:latin typeface="Times New Roman" panose="02020603050405020304" pitchFamily="18" charset="0"/>
              <a:cs typeface="Times New Roman" panose="02020603050405020304" pitchFamily="18" charset="0"/>
            </a:endParaRPr>
          </a:p>
          <a:p>
            <a:pPr eaLnBrk="1" hangingPunct="1">
              <a:defRPr/>
            </a:pPr>
            <a:r>
              <a:rPr lang="en-US" altLang="en-US" dirty="0">
                <a:latin typeface="Times New Roman" panose="02020603050405020304" pitchFamily="18" charset="0"/>
                <a:cs typeface="Times New Roman" panose="02020603050405020304" pitchFamily="18" charset="0"/>
              </a:rPr>
              <a:t>If the claim was decided on 2/19/19 or later or if the claimant participated in RAMP, legacy appeals no longer apply; instead they fall under the Appeals Modernization Act (AMA)</a:t>
            </a:r>
          </a:p>
        </p:txBody>
      </p:sp>
      <p:sp>
        <p:nvSpPr>
          <p:cNvPr id="4" name="Slide Number Placeholder 3"/>
          <p:cNvSpPr>
            <a:spLocks noGrp="1"/>
          </p:cNvSpPr>
          <p:nvPr>
            <p:ph type="sldNum" sz="quarter" idx="12"/>
          </p:nvPr>
        </p:nvSpPr>
        <p:spPr/>
        <p:txBody>
          <a:bodyPr/>
          <a:lstStyle/>
          <a:p>
            <a:pPr>
              <a:defRPr/>
            </a:pPr>
            <a:fld id="{D78F24EF-D60B-4D76-85B4-A97E86376460}" type="slidenum">
              <a:rPr lang="en-US"/>
              <a:pPr>
                <a:defRPr/>
              </a:pPr>
              <a:t>5</a:t>
            </a:fld>
            <a:endParaRPr lang="en-US" dirty="0"/>
          </a:p>
        </p:txBody>
      </p:sp>
      <p:sp>
        <p:nvSpPr>
          <p:cNvPr id="7170" name="Title 1"/>
          <p:cNvSpPr>
            <a:spLocks noGrp="1"/>
          </p:cNvSpPr>
          <p:nvPr>
            <p:ph type="title"/>
          </p:nvPr>
        </p:nvSpPr>
        <p:spPr>
          <a:xfrm>
            <a:off x="0" y="152400"/>
            <a:ext cx="10190163" cy="1066800"/>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What are Legacy Appeals?</a:t>
            </a:r>
          </a:p>
        </p:txBody>
      </p:sp>
    </p:spTree>
    <p:extLst>
      <p:ext uri="{BB962C8B-B14F-4D97-AF65-F5344CB8AC3E}">
        <p14:creationId xmlns:p14="http://schemas.microsoft.com/office/powerpoint/2010/main" val="296164730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22414"/>
            <a:ext cx="10972800" cy="4665662"/>
          </a:xfrm>
        </p:spPr>
        <p:txBody>
          <a:bodyPr rtlCol="0">
            <a:normAutofit fontScale="92500" lnSpcReduction="10000"/>
          </a:bodyPr>
          <a:lstStyle/>
          <a:p>
            <a:pPr marL="0" indent="0">
              <a:buNone/>
              <a:defRPr/>
            </a:pPr>
            <a:r>
              <a:rPr lang="nn-NO" sz="2800" b="1" dirty="0">
                <a:solidFill>
                  <a:srgbClr val="991A1E"/>
                </a:solidFill>
                <a:latin typeface="Times New Roman" panose="02020603050405020304" pitchFamily="18" charset="0"/>
                <a:cs typeface="Times New Roman" panose="02020603050405020304" pitchFamily="18" charset="0"/>
              </a:rPr>
              <a:t>38 CFR 3.1010(g)(1)(i)</a:t>
            </a:r>
          </a:p>
          <a:p>
            <a:pPr marL="0" indent="0">
              <a:buNone/>
              <a:defRPr/>
            </a:pPr>
            <a:r>
              <a:rPr lang="en-US" dirty="0">
                <a:latin typeface="Times New Roman" panose="02020603050405020304" pitchFamily="18" charset="0"/>
                <a:cs typeface="Times New Roman" panose="02020603050405020304" pitchFamily="18" charset="0"/>
              </a:rPr>
              <a:t>Substitutions are allowed on </a:t>
            </a:r>
            <a:r>
              <a:rPr lang="en-US" b="1" i="1" dirty="0">
                <a:latin typeface="Times New Roman" panose="02020603050405020304" pitchFamily="18" charset="0"/>
                <a:cs typeface="Times New Roman" panose="02020603050405020304" pitchFamily="18" charset="0"/>
              </a:rPr>
              <a:t>pending </a:t>
            </a:r>
            <a:r>
              <a:rPr lang="en-US" dirty="0">
                <a:latin typeface="Times New Roman" panose="02020603050405020304" pitchFamily="18" charset="0"/>
                <a:cs typeface="Times New Roman" panose="02020603050405020304" pitchFamily="18" charset="0"/>
              </a:rPr>
              <a:t>claims and appeals at the time of claimant’s death</a:t>
            </a:r>
          </a:p>
          <a:p>
            <a:pPr lvl="1">
              <a:spcAft>
                <a:spcPts val="600"/>
              </a:spcAft>
              <a:defRPr/>
            </a:pPr>
            <a:r>
              <a:rPr lang="en-US" dirty="0">
                <a:latin typeface="Times New Roman" panose="02020603050405020304" pitchFamily="18" charset="0"/>
                <a:cs typeface="Times New Roman" panose="02020603050405020304" pitchFamily="18" charset="0"/>
              </a:rPr>
              <a:t>Claim is considered pending if within appeal period to file NOD or Form 9</a:t>
            </a:r>
          </a:p>
          <a:p>
            <a:pPr lvl="1">
              <a:spcAft>
                <a:spcPts val="600"/>
              </a:spcAft>
              <a:defRPr/>
            </a:pPr>
            <a:r>
              <a:rPr lang="en-US" dirty="0">
                <a:latin typeface="Times New Roman" panose="02020603050405020304" pitchFamily="18" charset="0"/>
                <a:cs typeface="Times New Roman" panose="02020603050405020304" pitchFamily="18" charset="0"/>
              </a:rPr>
              <a:t>Time limit is what was remaining at claimant’s death</a:t>
            </a:r>
          </a:p>
          <a:p>
            <a:pPr lvl="1">
              <a:spcAft>
                <a:spcPts val="600"/>
              </a:spcAft>
              <a:defRPr/>
            </a:pPr>
            <a:endParaRPr lang="en-US" sz="600" b="1" dirty="0">
              <a:solidFill>
                <a:srgbClr val="991A1E"/>
              </a:solidFill>
              <a:latin typeface="Times New Roman" panose="02020603050405020304" pitchFamily="18" charset="0"/>
              <a:cs typeface="Times New Roman" panose="02020603050405020304" pitchFamily="18" charset="0"/>
            </a:endParaRPr>
          </a:p>
          <a:p>
            <a:pPr marL="0" lvl="1" indent="0">
              <a:spcAft>
                <a:spcPts val="600"/>
              </a:spcAft>
              <a:buNone/>
              <a:defRPr/>
            </a:pPr>
            <a:r>
              <a:rPr lang="en-US" b="1" dirty="0">
                <a:solidFill>
                  <a:srgbClr val="991A1E"/>
                </a:solidFill>
                <a:latin typeface="Times New Roman" panose="02020603050405020304" pitchFamily="18" charset="0"/>
                <a:cs typeface="Times New Roman" panose="02020603050405020304" pitchFamily="18" charset="0"/>
              </a:rPr>
              <a:t>38 CFR 3.1010(g)(1)(ii)</a:t>
            </a:r>
          </a:p>
          <a:p>
            <a:pPr lvl="1">
              <a:spcAft>
                <a:spcPts val="600"/>
              </a:spcAft>
              <a:defRPr/>
            </a:pPr>
            <a:r>
              <a:rPr lang="en-US" dirty="0">
                <a:latin typeface="Times New Roman" panose="02020603050405020304" pitchFamily="18" charset="0"/>
                <a:cs typeface="Times New Roman" panose="02020603050405020304" pitchFamily="18" charset="0"/>
              </a:rPr>
              <a:t>If the Board issued a final decision on an appeal prior to the claimant’s death, the appeal is not pending</a:t>
            </a:r>
          </a:p>
          <a:p>
            <a:pPr lvl="1">
              <a:spcAft>
                <a:spcPts val="600"/>
              </a:spcAft>
              <a:defRPr/>
            </a:pPr>
            <a:r>
              <a:rPr lang="en-US" dirty="0">
                <a:latin typeface="Times New Roman" panose="02020603050405020304" pitchFamily="18" charset="0"/>
                <a:cs typeface="Times New Roman" panose="02020603050405020304" pitchFamily="18" charset="0"/>
              </a:rPr>
              <a:t>However, survivor may file appeal with CAVC in the claimant’s place: CAVC Rule 43 </a:t>
            </a:r>
          </a:p>
        </p:txBody>
      </p:sp>
      <p:sp>
        <p:nvSpPr>
          <p:cNvPr id="5" name="Slide Number Placeholder 4"/>
          <p:cNvSpPr>
            <a:spLocks noGrp="1"/>
          </p:cNvSpPr>
          <p:nvPr>
            <p:ph type="sldNum" sz="quarter" idx="12"/>
          </p:nvPr>
        </p:nvSpPr>
        <p:spPr/>
        <p:txBody>
          <a:bodyPr/>
          <a:lstStyle/>
          <a:p>
            <a:pPr>
              <a:defRPr/>
            </a:pPr>
            <a:fld id="{0396F554-BF83-47A4-9C64-3A469B387406}" type="slidenum">
              <a:rPr lang="en-US"/>
              <a:pPr>
                <a:defRPr/>
              </a:pPr>
              <a:t>50</a:t>
            </a:fld>
            <a:endParaRPr lang="en-US" dirty="0"/>
          </a:p>
        </p:txBody>
      </p:sp>
      <p:sp>
        <p:nvSpPr>
          <p:cNvPr id="27650" name="Title 1"/>
          <p:cNvSpPr>
            <a:spLocks noGrp="1"/>
          </p:cNvSpPr>
          <p:nvPr>
            <p:ph type="title"/>
          </p:nvPr>
        </p:nvSpPr>
        <p:spPr>
          <a:xfrm>
            <a:off x="76200" y="228600"/>
            <a:ext cx="8229600" cy="912813"/>
          </a:xfrm>
        </p:spPr>
        <p:txBody>
          <a:bodyPr/>
          <a:lstStyle/>
          <a:p>
            <a:pPr eaLnBrk="1" hangingPunct="1"/>
            <a:r>
              <a:rPr lang="en-US" altLang="en-US" sz="3600" dirty="0">
                <a:latin typeface="Times New Roman" panose="02020603050405020304" pitchFamily="18" charset="0"/>
                <a:cs typeface="Times New Roman" panose="02020603050405020304" pitchFamily="18" charset="0"/>
              </a:rPr>
              <a:t>SUBSTITUTIONS AND APPEALS</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0" y="2362200"/>
            <a:ext cx="12192000" cy="2133600"/>
          </a:xfrm>
        </p:spPr>
        <p:txBody>
          <a:bodyPr/>
          <a:lstStyle/>
          <a:p>
            <a:pPr algn="ctr" eaLnBrk="1" hangingPunct="1"/>
            <a:br>
              <a:rPr lang="en-US" altLang="en-US" sz="6000" b="1" dirty="0"/>
            </a:br>
            <a:r>
              <a:rPr lang="en-US" altLang="en-US" sz="6600" b="1" dirty="0"/>
              <a:t>HEARINGS</a:t>
            </a:r>
            <a:br>
              <a:rPr lang="en-US" altLang="en-US" sz="6600" b="1" dirty="0"/>
            </a:br>
            <a:br>
              <a:rPr lang="en-US" altLang="en-US" sz="6600" b="1" dirty="0"/>
            </a:br>
            <a:endParaRPr lang="en-US" altLang="en-US" sz="6000" b="1" dirty="0"/>
          </a:p>
        </p:txBody>
      </p:sp>
      <p:sp>
        <p:nvSpPr>
          <p:cNvPr id="2" name="Slide Number Placeholder 1"/>
          <p:cNvSpPr>
            <a:spLocks noGrp="1"/>
          </p:cNvSpPr>
          <p:nvPr>
            <p:ph type="sldNum" sz="quarter" idx="12"/>
          </p:nvPr>
        </p:nvSpPr>
        <p:spPr/>
        <p:txBody>
          <a:bodyPr/>
          <a:lstStyle/>
          <a:p>
            <a:pPr>
              <a:defRPr/>
            </a:pPr>
            <a:r>
              <a:rPr lang="en-US" altLang="en-US" dirty="0"/>
              <a:t>93</a:t>
            </a:r>
          </a:p>
        </p:txBody>
      </p:sp>
    </p:spTree>
    <p:extLst>
      <p:ext uri="{BB962C8B-B14F-4D97-AF65-F5344CB8AC3E}">
        <p14:creationId xmlns:p14="http://schemas.microsoft.com/office/powerpoint/2010/main" val="229857133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533400" y="1447800"/>
            <a:ext cx="11049000" cy="4419600"/>
          </a:xfrm>
        </p:spPr>
        <p:txBody>
          <a:bodyPr/>
          <a:lstStyle/>
          <a:p>
            <a:r>
              <a:rPr lang="en-US" altLang="en-US" sz="2800" dirty="0">
                <a:latin typeface="Times New Roman" panose="02020603050405020304" pitchFamily="18" charset="0"/>
                <a:cs typeface="Times New Roman" panose="02020603050405020304" pitchFamily="18" charset="0"/>
              </a:rPr>
              <a:t>A hearing is a meeting between a claimant and the VA </a:t>
            </a:r>
          </a:p>
          <a:p>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These meetings often take place during the appeal process, but can be held anytime during the claim process</a:t>
            </a:r>
          </a:p>
          <a:p>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Although many veterans believe that this is their “Day in Court”, hearings are non-adversarial in nature and are intended to help VA reach an accurate decision  </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p:txBody>
      </p:sp>
      <p:sp>
        <p:nvSpPr>
          <p:cNvPr id="6146" name="Title 2"/>
          <p:cNvSpPr>
            <a:spLocks noGrp="1"/>
          </p:cNvSpPr>
          <p:nvPr>
            <p:ph type="title"/>
          </p:nvPr>
        </p:nvSpPr>
        <p:spPr/>
        <p:txBody>
          <a:bodyPr/>
          <a:lstStyle/>
          <a:p>
            <a:pPr eaLnBrk="1" hangingPunct="1"/>
            <a:br>
              <a:rPr lang="en-US" altLang="en-US" b="1" dirty="0">
                <a:latin typeface="Times New Roman" panose="02020603050405020304" pitchFamily="18" charset="0"/>
                <a:cs typeface="Times New Roman" panose="02020603050405020304" pitchFamily="18" charset="0"/>
              </a:rPr>
            </a:br>
            <a:r>
              <a:rPr lang="en-US" altLang="en-US" b="1" dirty="0">
                <a:latin typeface="Times New Roman" panose="02020603050405020304" pitchFamily="18" charset="0"/>
                <a:cs typeface="Times New Roman" panose="02020603050405020304" pitchFamily="18" charset="0"/>
              </a:rPr>
              <a:t>What is a Hearing?</a:t>
            </a:r>
          </a:p>
        </p:txBody>
      </p:sp>
      <p:sp>
        <p:nvSpPr>
          <p:cNvPr id="3" name="Slide Number Placeholder 2"/>
          <p:cNvSpPr>
            <a:spLocks noGrp="1"/>
          </p:cNvSpPr>
          <p:nvPr>
            <p:ph type="sldNum" sz="quarter" idx="12"/>
          </p:nvPr>
        </p:nvSpPr>
        <p:spPr/>
        <p:txBody>
          <a:bodyPr/>
          <a:lstStyle/>
          <a:p>
            <a:fld id="{E2FB73DA-5FDE-45B5-BAA4-C61223CC44F6}" type="slidenum">
              <a:rPr lang="en-US" smtClean="0"/>
              <a:pPr/>
              <a:t>52</a:t>
            </a:fld>
            <a:endParaRPr lang="en-US" dirty="0"/>
          </a:p>
        </p:txBody>
      </p:sp>
    </p:spTree>
    <p:extLst>
      <p:ext uri="{BB962C8B-B14F-4D97-AF65-F5344CB8AC3E}">
        <p14:creationId xmlns:p14="http://schemas.microsoft.com/office/powerpoint/2010/main" val="318035210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28600"/>
            <a:ext cx="8001001" cy="1066800"/>
          </a:xfrm>
        </p:spPr>
        <p:txBody>
          <a:bodyPr/>
          <a:lstStyle/>
          <a:p>
            <a:pPr>
              <a:defRPr/>
            </a:pPr>
            <a:r>
              <a:rPr lang="en-US" sz="3600" dirty="0">
                <a:latin typeface="Times New Roman" panose="02020603050405020304" pitchFamily="18" charset="0"/>
                <a:cs typeface="Times New Roman" panose="02020603050405020304" pitchFamily="18" charset="0"/>
              </a:rPr>
              <a:t>Types of Hearings</a:t>
            </a:r>
          </a:p>
        </p:txBody>
      </p:sp>
      <p:sp>
        <p:nvSpPr>
          <p:cNvPr id="3" name="Content Placeholder 2"/>
          <p:cNvSpPr>
            <a:spLocks noGrp="1"/>
          </p:cNvSpPr>
          <p:nvPr>
            <p:ph idx="1"/>
          </p:nvPr>
        </p:nvSpPr>
        <p:spPr>
          <a:xfrm>
            <a:off x="76200" y="1399144"/>
            <a:ext cx="11811000" cy="5322332"/>
          </a:xfrm>
        </p:spPr>
        <p:txBody>
          <a:bodyPr/>
          <a:lstStyle/>
          <a:p>
            <a:pPr marL="0" indent="0">
              <a:buNone/>
              <a:defRPr/>
            </a:pPr>
            <a:r>
              <a:rPr lang="en-US" sz="2800" dirty="0">
                <a:latin typeface="Times New Roman" panose="02020603050405020304" pitchFamily="18" charset="0"/>
                <a:cs typeface="Times New Roman" panose="02020603050405020304" pitchFamily="18" charset="0"/>
              </a:rPr>
              <a:t>A claimant may request a hearing at any time during the claims process, however the type of hearing is determined by the stage of the process that the claim is in.</a:t>
            </a:r>
          </a:p>
          <a:p>
            <a:pPr marL="150813" lvl="1" indent="0">
              <a:buNone/>
              <a:defRPr/>
            </a:pPr>
            <a:endParaRPr lang="en-US" sz="100" b="1" dirty="0">
              <a:latin typeface="Times New Roman" panose="02020603050405020304" pitchFamily="18" charset="0"/>
              <a:cs typeface="Times New Roman" panose="02020603050405020304" pitchFamily="18" charset="0"/>
            </a:endParaRPr>
          </a:p>
          <a:p>
            <a:pPr marL="150813" lvl="1" indent="0">
              <a:buNone/>
              <a:defRPr/>
            </a:pPr>
            <a:endParaRPr lang="en-US" sz="100" b="1" dirty="0">
              <a:latin typeface="Times New Roman" panose="02020603050405020304" pitchFamily="18" charset="0"/>
              <a:cs typeface="Times New Roman" panose="02020603050405020304" pitchFamily="18" charset="0"/>
            </a:endParaRPr>
          </a:p>
          <a:p>
            <a:pPr marL="150813" lvl="1" indent="0">
              <a:buNone/>
              <a:defRPr/>
            </a:pPr>
            <a:r>
              <a:rPr lang="en-US" sz="2400" b="1" dirty="0">
                <a:latin typeface="Times New Roman" panose="02020603050405020304" pitchFamily="18" charset="0"/>
                <a:cs typeface="Times New Roman" panose="02020603050405020304" pitchFamily="18" charset="0"/>
              </a:rPr>
              <a:t>VSR/RVSR Hearing</a:t>
            </a:r>
          </a:p>
          <a:p>
            <a:pPr lvl="5">
              <a:buClrTx/>
              <a:defRPr/>
            </a:pPr>
            <a:r>
              <a:rPr lang="en-US" sz="2400" dirty="0">
                <a:latin typeface="Times New Roman" panose="02020603050405020304" pitchFamily="18" charset="0"/>
                <a:cs typeface="Times New Roman" panose="02020603050405020304" pitchFamily="18" charset="0"/>
              </a:rPr>
              <a:t>Prior to an initial decision or prior to an appeal (ex: admin decision or proposed reduction)</a:t>
            </a:r>
          </a:p>
          <a:p>
            <a:pPr marL="150813" lvl="1" indent="0">
              <a:spcBef>
                <a:spcPts val="0"/>
              </a:spcBef>
              <a:buNone/>
              <a:defRPr/>
            </a:pPr>
            <a:r>
              <a:rPr lang="en-US" sz="2400" b="1" dirty="0">
                <a:latin typeface="Times New Roman" panose="02020603050405020304" pitchFamily="18" charset="0"/>
                <a:cs typeface="Times New Roman" panose="02020603050405020304" pitchFamily="18" charset="0"/>
              </a:rPr>
              <a:t>DRO Hearing</a:t>
            </a:r>
          </a:p>
          <a:p>
            <a:pPr lvl="5">
              <a:buClrTx/>
              <a:defRPr/>
            </a:pPr>
            <a:r>
              <a:rPr lang="en-US" sz="2400" dirty="0">
                <a:latin typeface="Times New Roman" panose="02020603050405020304" pitchFamily="18" charset="0"/>
                <a:cs typeface="Times New Roman" panose="02020603050405020304" pitchFamily="18" charset="0"/>
              </a:rPr>
              <a:t>During the </a:t>
            </a:r>
            <a:r>
              <a:rPr lang="en-US" sz="2400" b="1" u="sng" dirty="0">
                <a:latin typeface="Times New Roman" panose="02020603050405020304" pitchFamily="18" charset="0"/>
                <a:cs typeface="Times New Roman" panose="02020603050405020304" pitchFamily="18" charset="0"/>
              </a:rPr>
              <a:t>Legacy Appeal process only </a:t>
            </a:r>
            <a:r>
              <a:rPr lang="en-US" sz="2400" dirty="0">
                <a:latin typeface="Times New Roman" panose="02020603050405020304" pitchFamily="18" charset="0"/>
                <a:cs typeface="Times New Roman" panose="02020603050405020304" pitchFamily="18" charset="0"/>
              </a:rPr>
              <a:t>before the Form 9 is filed</a:t>
            </a:r>
          </a:p>
          <a:p>
            <a:pPr marL="0" lvl="5" indent="0">
              <a:buClrTx/>
              <a:buNone/>
              <a:defRPr/>
            </a:pP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Informal Conference</a:t>
            </a:r>
          </a:p>
          <a:p>
            <a:pPr lvl="5" indent="-222250">
              <a:defRPr/>
            </a:pPr>
            <a:r>
              <a:rPr lang="en-US" sz="2400" dirty="0">
                <a:latin typeface="Times New Roman" panose="02020603050405020304" pitchFamily="18" charset="0"/>
                <a:cs typeface="Times New Roman" panose="02020603050405020304" pitchFamily="18" charset="0"/>
              </a:rPr>
              <a:t>Used during AMA HLR to discuss issues with the claim with no new evidence</a:t>
            </a:r>
          </a:p>
          <a:p>
            <a:pPr marL="150813" lvl="1" indent="0">
              <a:spcBef>
                <a:spcPts val="0"/>
              </a:spcBef>
              <a:buNone/>
              <a:defRPr/>
            </a:pPr>
            <a:r>
              <a:rPr lang="en-US" sz="2400" b="1" dirty="0">
                <a:latin typeface="Times New Roman" panose="02020603050405020304" pitchFamily="18" charset="0"/>
                <a:cs typeface="Times New Roman" panose="02020603050405020304" pitchFamily="18" charset="0"/>
              </a:rPr>
              <a:t>Board Hearing</a:t>
            </a:r>
          </a:p>
          <a:p>
            <a:pPr lvl="5">
              <a:buClrTx/>
              <a:defRPr/>
            </a:pPr>
            <a:r>
              <a:rPr lang="en-US" sz="2400" dirty="0">
                <a:latin typeface="Times New Roman" panose="02020603050405020304" pitchFamily="18" charset="0"/>
                <a:cs typeface="Times New Roman" panose="02020603050405020304" pitchFamily="18" charset="0"/>
              </a:rPr>
              <a:t>After the substantive appeal (Form 9/VA 10182) is filed to the Board of Veterans Appeals</a:t>
            </a:r>
          </a:p>
          <a:p>
            <a:pPr marL="0" indent="0">
              <a:buNone/>
              <a:defRPr/>
            </a:pPr>
            <a:endParaRPr lang="en-US" sz="2000" dirty="0"/>
          </a:p>
        </p:txBody>
      </p:sp>
      <p:sp>
        <p:nvSpPr>
          <p:cNvPr id="5" name="Slide Number Placeholder 4"/>
          <p:cNvSpPr>
            <a:spLocks noGrp="1"/>
          </p:cNvSpPr>
          <p:nvPr>
            <p:ph type="sldNum" sz="quarter" idx="12"/>
          </p:nvPr>
        </p:nvSpPr>
        <p:spPr/>
        <p:txBody>
          <a:bodyPr/>
          <a:lstStyle/>
          <a:p>
            <a:fld id="{62E59BEB-F340-4F4F-BD2C-A8800FF9A50C}" type="slidenum">
              <a:rPr lang="en-US" smtClean="0"/>
              <a:t>53</a:t>
            </a:fld>
            <a:endParaRPr lang="en-US" dirty="0"/>
          </a:p>
        </p:txBody>
      </p:sp>
    </p:spTree>
    <p:extLst>
      <p:ext uri="{BB962C8B-B14F-4D97-AF65-F5344CB8AC3E}">
        <p14:creationId xmlns:p14="http://schemas.microsoft.com/office/powerpoint/2010/main" val="342866385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11430000" cy="4953000"/>
          </a:xfrm>
        </p:spPr>
        <p:txBody>
          <a:bodyPr/>
          <a:lstStyle/>
          <a:p>
            <a:pPr marL="0" indent="0">
              <a:buNone/>
            </a:pPr>
            <a:r>
              <a:rPr lang="en-US" sz="2400" dirty="0">
                <a:latin typeface="Times New Roman" panose="02020603050405020304" pitchFamily="18" charset="0"/>
                <a:cs typeface="Times New Roman" panose="02020603050405020304" pitchFamily="18" charset="0"/>
              </a:rPr>
              <a:t>If the claimant selected a VSR or DRO hearing, the hearing will usually be in person at the VA Regional Office (VARO). Videoconferences may be possible depending on your VARO. </a:t>
            </a:r>
          </a:p>
          <a:p>
            <a:pPr marL="0" indent="0">
              <a:buNone/>
            </a:pPr>
            <a:endParaRPr lang="en-US" sz="11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For a Board of Veterans Appeals (BVA) hearing, there are four locations of hearings:</a:t>
            </a:r>
          </a:p>
          <a:p>
            <a:pPr marL="914400"/>
            <a:r>
              <a:rPr lang="en-US" sz="2400" b="1" dirty="0">
                <a:latin typeface="Times New Roman" panose="02020603050405020304" pitchFamily="18" charset="0"/>
                <a:cs typeface="Times New Roman" panose="02020603050405020304" pitchFamily="18" charset="0"/>
              </a:rPr>
              <a:t>Central Office </a:t>
            </a:r>
            <a:r>
              <a:rPr lang="en-US" sz="2400" dirty="0">
                <a:latin typeface="Times New Roman" panose="02020603050405020304" pitchFamily="18" charset="0"/>
                <a:cs typeface="Times New Roman" panose="02020603050405020304" pitchFamily="18" charset="0"/>
              </a:rPr>
              <a:t>(In person at the BVA in Washington, DC)</a:t>
            </a:r>
          </a:p>
          <a:p>
            <a:pPr marL="914400"/>
            <a:r>
              <a:rPr lang="en-US" sz="2400" b="1" dirty="0">
                <a:latin typeface="Times New Roman" panose="02020603050405020304" pitchFamily="18" charset="0"/>
                <a:cs typeface="Times New Roman" panose="02020603050405020304" pitchFamily="18" charset="0"/>
              </a:rPr>
              <a:t>Videoconference</a:t>
            </a:r>
            <a:r>
              <a:rPr lang="en-US" sz="2400" dirty="0">
                <a:latin typeface="Times New Roman" panose="02020603050405020304" pitchFamily="18" charset="0"/>
                <a:cs typeface="Times New Roman" panose="02020603050405020304" pitchFamily="18" charset="0"/>
              </a:rPr>
              <a:t> (Judge in DC, veteran at local RO or VA facility)</a:t>
            </a:r>
          </a:p>
          <a:p>
            <a:pPr marL="914400"/>
            <a:r>
              <a:rPr lang="en-US" sz="2400" b="1" dirty="0">
                <a:latin typeface="Times New Roman" panose="02020603050405020304" pitchFamily="18" charset="0"/>
                <a:cs typeface="Times New Roman" panose="02020603050405020304" pitchFamily="18" charset="0"/>
              </a:rPr>
              <a:t>Travel Board </a:t>
            </a:r>
            <a:r>
              <a:rPr lang="en-US" sz="2400" dirty="0">
                <a:latin typeface="Times New Roman" panose="02020603050405020304" pitchFamily="18" charset="0"/>
                <a:cs typeface="Times New Roman" panose="02020603050405020304" pitchFamily="18" charset="0"/>
              </a:rPr>
              <a:t>(Judges visit Regional Offices on a rotating basis – this is the type with the longest wait and can no longer be requested for new appeals)</a:t>
            </a:r>
          </a:p>
          <a:p>
            <a:pPr marL="914400"/>
            <a:r>
              <a:rPr lang="en-US" sz="2400" b="1" dirty="0">
                <a:latin typeface="Times New Roman" panose="02020603050405020304" pitchFamily="18" charset="0"/>
                <a:cs typeface="Times New Roman" panose="02020603050405020304" pitchFamily="18" charset="0"/>
              </a:rPr>
              <a:t>Virtual Hearing </a:t>
            </a:r>
            <a:r>
              <a:rPr lang="en-US" sz="2400" dirty="0">
                <a:latin typeface="Times New Roman" panose="02020603050405020304" pitchFamily="18" charset="0"/>
                <a:cs typeface="Times New Roman" panose="02020603050405020304" pitchFamily="18" charset="0"/>
              </a:rPr>
              <a:t>Online using VA’s teleconferencing software</a:t>
            </a:r>
          </a:p>
          <a:p>
            <a:pPr marL="0" indent="0">
              <a:buNone/>
            </a:pPr>
            <a:endParaRPr lang="en-US" sz="2000" dirty="0"/>
          </a:p>
        </p:txBody>
      </p:sp>
      <p:sp>
        <p:nvSpPr>
          <p:cNvPr id="2" name="Title 1"/>
          <p:cNvSpPr>
            <a:spLocks noGrp="1"/>
          </p:cNvSpPr>
          <p:nvPr>
            <p:ph type="title"/>
          </p:nvPr>
        </p:nvSpPr>
        <p:spPr>
          <a:xfrm>
            <a:off x="76200" y="304800"/>
            <a:ext cx="7785848" cy="811404"/>
          </a:xfrm>
        </p:spPr>
        <p:txBody>
          <a:bodyPr>
            <a:noAutofit/>
          </a:bodyPr>
          <a:lstStyle/>
          <a:p>
            <a:r>
              <a:rPr lang="en-US" sz="3600" b="1" dirty="0">
                <a:latin typeface="Times New Roman" panose="02020603050405020304" pitchFamily="18" charset="0"/>
                <a:cs typeface="Times New Roman" panose="02020603050405020304" pitchFamily="18" charset="0"/>
              </a:rPr>
              <a:t>Locations of Hearings</a:t>
            </a:r>
          </a:p>
        </p:txBody>
      </p:sp>
      <p:sp>
        <p:nvSpPr>
          <p:cNvPr id="5" name="Slide Number Placeholder 4"/>
          <p:cNvSpPr>
            <a:spLocks noGrp="1"/>
          </p:cNvSpPr>
          <p:nvPr>
            <p:ph type="sldNum" sz="quarter" idx="12"/>
          </p:nvPr>
        </p:nvSpPr>
        <p:spPr/>
        <p:txBody>
          <a:bodyPr/>
          <a:lstStyle/>
          <a:p>
            <a:fld id="{E2FB73DA-5FDE-45B5-BAA4-C61223CC44F6}" type="slidenum">
              <a:rPr lang="en-US" smtClean="0"/>
              <a:pPr/>
              <a:t>54</a:t>
            </a:fld>
            <a:endParaRPr lang="en-US" dirty="0"/>
          </a:p>
        </p:txBody>
      </p:sp>
    </p:spTree>
    <p:extLst>
      <p:ext uri="{BB962C8B-B14F-4D97-AF65-F5344CB8AC3E}">
        <p14:creationId xmlns:p14="http://schemas.microsoft.com/office/powerpoint/2010/main" val="359371707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89916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Reviewing the File</a:t>
            </a:r>
          </a:p>
        </p:txBody>
      </p:sp>
      <p:sp>
        <p:nvSpPr>
          <p:cNvPr id="3" name="Content Placeholder 2"/>
          <p:cNvSpPr>
            <a:spLocks noGrp="1"/>
          </p:cNvSpPr>
          <p:nvPr>
            <p:ph idx="1"/>
          </p:nvPr>
        </p:nvSpPr>
        <p:spPr>
          <a:xfrm>
            <a:off x="0" y="1338809"/>
            <a:ext cx="12192000" cy="4882058"/>
          </a:xfrm>
        </p:spPr>
        <p:txBody>
          <a:bodyPr>
            <a:noAutofit/>
          </a:bodyPr>
          <a:lstStyle/>
          <a:p>
            <a:pPr>
              <a:buClrTx/>
              <a:defRPr/>
            </a:pPr>
            <a:r>
              <a:rPr lang="en-US" altLang="en-US" sz="2800" dirty="0">
                <a:latin typeface="Times New Roman" panose="02020603050405020304" pitchFamily="18" charset="0"/>
                <a:cs typeface="Times New Roman" panose="02020603050405020304" pitchFamily="18" charset="0"/>
              </a:rPr>
              <a:t>No matter which type of hearing the veteran chooses, the preparation is essentially the same</a:t>
            </a:r>
          </a:p>
          <a:p>
            <a:pPr>
              <a:buClrTx/>
              <a:defRPr/>
            </a:pPr>
            <a:r>
              <a:rPr lang="en-US" altLang="en-US" sz="2800" dirty="0">
                <a:latin typeface="Times New Roman" panose="02020603050405020304" pitchFamily="18" charset="0"/>
                <a:cs typeface="Times New Roman" panose="02020603050405020304" pitchFamily="18" charset="0"/>
              </a:rPr>
              <a:t>Prior to your hearing with the veteran, you must review the claims file to determine your plan for the hearing</a:t>
            </a:r>
          </a:p>
          <a:p>
            <a:pPr marL="0" indent="0">
              <a:buNone/>
              <a:defRPr/>
            </a:pPr>
            <a:r>
              <a:rPr lang="en-US" altLang="en-US" sz="2800" b="1" dirty="0">
                <a:latin typeface="Times New Roman" panose="02020603050405020304" pitchFamily="18" charset="0"/>
                <a:cs typeface="Times New Roman" panose="02020603050405020304" pitchFamily="18" charset="0"/>
              </a:rPr>
              <a:t>When reviewing the file, you should pay close attention to the following things:</a:t>
            </a:r>
          </a:p>
          <a:p>
            <a:pPr marL="1371600">
              <a:defRPr/>
            </a:pPr>
            <a:r>
              <a:rPr lang="en-US" altLang="en-US" sz="2800" dirty="0">
                <a:latin typeface="Times New Roman" panose="02020603050405020304" pitchFamily="18" charset="0"/>
                <a:cs typeface="Times New Roman" panose="02020603050405020304" pitchFamily="18" charset="0"/>
              </a:rPr>
              <a:t>What is the reason for the hearing?</a:t>
            </a:r>
          </a:p>
          <a:p>
            <a:pPr marL="1371600">
              <a:defRPr/>
            </a:pPr>
            <a:r>
              <a:rPr lang="en-US" altLang="en-US" sz="2800" dirty="0">
                <a:latin typeface="Times New Roman" panose="02020603050405020304" pitchFamily="18" charset="0"/>
                <a:cs typeface="Times New Roman" panose="02020603050405020304" pitchFamily="18" charset="0"/>
              </a:rPr>
              <a:t>What are the issues that will be discussed?</a:t>
            </a:r>
          </a:p>
          <a:p>
            <a:pPr marL="1371600">
              <a:defRPr/>
            </a:pPr>
            <a:r>
              <a:rPr lang="en-US" altLang="en-US" sz="2800" dirty="0">
                <a:latin typeface="Times New Roman" panose="02020603050405020304" pitchFamily="18" charset="0"/>
                <a:cs typeface="Times New Roman" panose="02020603050405020304" pitchFamily="18" charset="0"/>
              </a:rPr>
              <a:t>What type(s) of evidence will be needed to help the claim be granted</a:t>
            </a:r>
          </a:p>
          <a:p>
            <a:pPr marL="1371600">
              <a:defRPr/>
            </a:pPr>
            <a:r>
              <a:rPr lang="en-US" altLang="en-US" sz="2800" dirty="0">
                <a:latin typeface="Times New Roman" panose="02020603050405020304" pitchFamily="18" charset="0"/>
                <a:cs typeface="Times New Roman" panose="02020603050405020304" pitchFamily="18" charset="0"/>
              </a:rPr>
              <a:t>What do you want VA to do? (new exam, obtain new records, etc.)</a:t>
            </a:r>
            <a:endParaRPr lang="en-US" altLang="en-US" sz="2400" dirty="0">
              <a:latin typeface="Times New Roman" panose="02020603050405020304" pitchFamily="18" charset="0"/>
              <a:cs typeface="Times New Roman" panose="02020603050405020304" pitchFamily="18" charset="0"/>
            </a:endParaRPr>
          </a:p>
          <a:p>
            <a:pPr marL="0" indent="0">
              <a:buNone/>
              <a:defRPr/>
            </a:pPr>
            <a:endParaRPr lang="en-US" altLang="en-US" sz="1000" dirty="0">
              <a:latin typeface="Times New Roman" panose="02020603050405020304" pitchFamily="18" charset="0"/>
              <a:cs typeface="Times New Roman" panose="02020603050405020304" pitchFamily="18" charset="0"/>
            </a:endParaRPr>
          </a:p>
          <a:p>
            <a:pPr marL="0" indent="0" algn="ctr">
              <a:buNone/>
              <a:defRPr/>
            </a:pPr>
            <a:r>
              <a:rPr lang="en-US" altLang="en-US" sz="2800" dirty="0">
                <a:latin typeface="Times New Roman" panose="02020603050405020304" pitchFamily="18" charset="0"/>
                <a:cs typeface="Times New Roman" panose="02020603050405020304" pitchFamily="18" charset="0"/>
              </a:rPr>
              <a:t>It may help to create a short summary or timeline of the claim for your notes</a:t>
            </a:r>
          </a:p>
          <a:p>
            <a:pPr>
              <a:buClrTx/>
              <a:defRPr/>
            </a:pPr>
            <a:endParaRPr lang="en-US" altLang="en-US" sz="1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E2FB73DA-5FDE-45B5-BAA4-C61223CC44F6}" type="slidenum">
              <a:rPr lang="en-US" smtClean="0"/>
              <a:pPr/>
              <a:t>55</a:t>
            </a:fld>
            <a:endParaRPr lang="en-US" dirty="0"/>
          </a:p>
        </p:txBody>
      </p:sp>
    </p:spTree>
    <p:extLst>
      <p:ext uri="{BB962C8B-B14F-4D97-AF65-F5344CB8AC3E}">
        <p14:creationId xmlns:p14="http://schemas.microsoft.com/office/powerpoint/2010/main" val="167426549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3195"/>
            <a:ext cx="8994843"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Reconciling Errors</a:t>
            </a:r>
          </a:p>
        </p:txBody>
      </p:sp>
      <p:sp>
        <p:nvSpPr>
          <p:cNvPr id="22531" name="Content Placeholder 2"/>
          <p:cNvSpPr>
            <a:spLocks noGrp="1"/>
          </p:cNvSpPr>
          <p:nvPr>
            <p:ph idx="1"/>
          </p:nvPr>
        </p:nvSpPr>
        <p:spPr>
          <a:xfrm>
            <a:off x="609600" y="1524001"/>
            <a:ext cx="10972800" cy="4344988"/>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If during your review of the file, you notice something that is easily reconciled, do your best to fix it prior to the hearing.</a:t>
            </a:r>
          </a:p>
          <a:p>
            <a:pPr marL="0" indent="0">
              <a:buNone/>
            </a:pPr>
            <a:r>
              <a:rPr lang="en-US" altLang="en-US" sz="2800" dirty="0">
                <a:latin typeface="Times New Roman" panose="02020603050405020304" pitchFamily="18" charset="0"/>
                <a:cs typeface="Times New Roman" panose="02020603050405020304" pitchFamily="18" charset="0"/>
              </a:rPr>
              <a:t>Common examples include:</a:t>
            </a:r>
          </a:p>
          <a:p>
            <a:pPr marL="0" indent="0">
              <a:buNone/>
            </a:pPr>
            <a:endParaRPr lang="en-US" altLang="en-US" sz="1000" dirty="0">
              <a:latin typeface="Times New Roman" panose="02020603050405020304" pitchFamily="18" charset="0"/>
              <a:cs typeface="Times New Roman" panose="02020603050405020304" pitchFamily="18" charset="0"/>
            </a:endParaRPr>
          </a:p>
          <a:p>
            <a:pPr marL="1946275" lvl="2" indent="-457200"/>
            <a:r>
              <a:rPr lang="en-US" altLang="en-US" sz="2800" dirty="0">
                <a:latin typeface="Times New Roman" panose="02020603050405020304" pitchFamily="18" charset="0"/>
                <a:cs typeface="Times New Roman" panose="02020603050405020304" pitchFamily="18" charset="0"/>
              </a:rPr>
              <a:t>Missed exams</a:t>
            </a:r>
          </a:p>
          <a:p>
            <a:pPr marL="1946275" lvl="2" indent="-457200"/>
            <a:r>
              <a:rPr lang="en-US" altLang="en-US" sz="2800" dirty="0">
                <a:latin typeface="Times New Roman" panose="02020603050405020304" pitchFamily="18" charset="0"/>
                <a:cs typeface="Times New Roman" panose="02020603050405020304" pitchFamily="18" charset="0"/>
              </a:rPr>
              <a:t>Outdated or inadequate exams</a:t>
            </a:r>
          </a:p>
          <a:p>
            <a:pPr marL="1946275" lvl="2" indent="-457200"/>
            <a:r>
              <a:rPr lang="en-US" altLang="en-US" sz="2800" dirty="0">
                <a:latin typeface="Times New Roman" panose="02020603050405020304" pitchFamily="18" charset="0"/>
                <a:cs typeface="Times New Roman" panose="02020603050405020304" pitchFamily="18" charset="0"/>
              </a:rPr>
              <a:t>Missing diagnosis</a:t>
            </a:r>
          </a:p>
          <a:p>
            <a:pPr marL="1946275" lvl="2" indent="-457200"/>
            <a:r>
              <a:rPr lang="en-US" altLang="en-US" sz="2800" dirty="0">
                <a:latin typeface="Times New Roman" panose="02020603050405020304" pitchFamily="18" charset="0"/>
                <a:cs typeface="Times New Roman" panose="02020603050405020304" pitchFamily="18" charset="0"/>
              </a:rPr>
              <a:t>Missing nexus</a:t>
            </a:r>
          </a:p>
          <a:p>
            <a:pPr marL="0" lvl="2" indent="0">
              <a:buNone/>
            </a:pPr>
            <a:endParaRPr lang="en-US" altLang="en-US" sz="2800" dirty="0">
              <a:latin typeface="Times New Roman" panose="02020603050405020304" pitchFamily="18" charset="0"/>
              <a:cs typeface="Times New Roman" panose="02020603050405020304" pitchFamily="18" charset="0"/>
            </a:endParaRPr>
          </a:p>
          <a:p>
            <a:pPr marL="0" lvl="2" indent="0">
              <a:buNone/>
            </a:pPr>
            <a:r>
              <a:rPr lang="en-US" altLang="en-US" sz="2800" dirty="0">
                <a:latin typeface="Times New Roman" panose="02020603050405020304" pitchFamily="18" charset="0"/>
                <a:cs typeface="Times New Roman" panose="02020603050405020304" pitchFamily="18" charset="0"/>
              </a:rPr>
              <a:t>What are some other common things you may notice that are easily fixed?</a:t>
            </a:r>
          </a:p>
        </p:txBody>
      </p:sp>
      <p:sp>
        <p:nvSpPr>
          <p:cNvPr id="3" name="Slide Number Placeholder 2"/>
          <p:cNvSpPr>
            <a:spLocks noGrp="1"/>
          </p:cNvSpPr>
          <p:nvPr>
            <p:ph type="sldNum" sz="quarter" idx="12"/>
          </p:nvPr>
        </p:nvSpPr>
        <p:spPr/>
        <p:txBody>
          <a:bodyPr/>
          <a:lstStyle/>
          <a:p>
            <a:fld id="{E2FB73DA-5FDE-45B5-BAA4-C61223CC44F6}" type="slidenum">
              <a:rPr lang="en-US" smtClean="0"/>
              <a:pPr/>
              <a:t>56</a:t>
            </a:fld>
            <a:endParaRPr lang="en-US" dirty="0"/>
          </a:p>
        </p:txBody>
      </p:sp>
    </p:spTree>
    <p:extLst>
      <p:ext uri="{BB962C8B-B14F-4D97-AF65-F5344CB8AC3E}">
        <p14:creationId xmlns:p14="http://schemas.microsoft.com/office/powerpoint/2010/main" val="299457614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9022404"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Cancelling Hearings and Withdrawing Appeals</a:t>
            </a:r>
          </a:p>
        </p:txBody>
      </p:sp>
      <p:sp>
        <p:nvSpPr>
          <p:cNvPr id="3" name="Content Placeholder 2"/>
          <p:cNvSpPr>
            <a:spLocks noGrp="1"/>
          </p:cNvSpPr>
          <p:nvPr>
            <p:ph idx="1"/>
          </p:nvPr>
        </p:nvSpPr>
        <p:spPr>
          <a:xfrm>
            <a:off x="609600" y="1362869"/>
            <a:ext cx="10972800" cy="4132262"/>
          </a:xfrm>
        </p:spPr>
        <p:txBody>
          <a:bodyPr>
            <a:noAutofit/>
          </a:bodyPr>
          <a:lstStyle/>
          <a:p>
            <a:pPr>
              <a:buClrTx/>
              <a:defRPr/>
            </a:pPr>
            <a:r>
              <a:rPr lang="en-US" altLang="en-US" sz="2400" dirty="0">
                <a:latin typeface="Times New Roman" panose="02020603050405020304" pitchFamily="18" charset="0"/>
                <a:cs typeface="Times New Roman" panose="02020603050405020304" pitchFamily="18" charset="0"/>
              </a:rPr>
              <a:t>If you can get the issue on appeal resolved without having the hearing, by all means do so as cancelling the hearing will often allow the claim to resolved more quickly than if the hearing were to take place</a:t>
            </a:r>
          </a:p>
          <a:p>
            <a:pPr>
              <a:buClrTx/>
              <a:defRPr/>
            </a:pPr>
            <a:endParaRPr lang="en-US" altLang="en-US" sz="100" dirty="0">
              <a:latin typeface="Times New Roman" panose="02020603050405020304" pitchFamily="18" charset="0"/>
              <a:cs typeface="Times New Roman" panose="02020603050405020304" pitchFamily="18" charset="0"/>
            </a:endParaRPr>
          </a:p>
          <a:p>
            <a:pPr>
              <a:buClrTx/>
              <a:defRPr/>
            </a:pPr>
            <a:r>
              <a:rPr lang="en-US" altLang="en-US" sz="2400" dirty="0">
                <a:latin typeface="Times New Roman" panose="02020603050405020304" pitchFamily="18" charset="0"/>
                <a:cs typeface="Times New Roman" panose="02020603050405020304" pitchFamily="18" charset="0"/>
              </a:rPr>
              <a:t>When cancelling a hearing, be sure to get the request </a:t>
            </a:r>
            <a:r>
              <a:rPr lang="en-US" altLang="en-US" sz="2400" b="1" u="sng" dirty="0">
                <a:latin typeface="Times New Roman" panose="02020603050405020304" pitchFamily="18" charset="0"/>
                <a:cs typeface="Times New Roman" panose="02020603050405020304" pitchFamily="18" charset="0"/>
              </a:rPr>
              <a:t>in writing</a:t>
            </a:r>
            <a:r>
              <a:rPr lang="en-US" altLang="en-US" sz="2400" b="1"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from the veteran because cancelling a hearing without written consent is considered withholding evidence!</a:t>
            </a:r>
          </a:p>
          <a:p>
            <a:pPr>
              <a:lnSpc>
                <a:spcPct val="110000"/>
              </a:lnSpc>
              <a:defRPr/>
            </a:pPr>
            <a:endParaRPr lang="en-US" altLang="en-US" sz="100" dirty="0">
              <a:latin typeface="Times New Roman" panose="02020603050405020304" pitchFamily="18" charset="0"/>
              <a:cs typeface="Times New Roman" panose="02020603050405020304" pitchFamily="18" charset="0"/>
            </a:endParaRPr>
          </a:p>
          <a:p>
            <a:pPr>
              <a:lnSpc>
                <a:spcPct val="110000"/>
              </a:lnSpc>
              <a:defRPr/>
            </a:pPr>
            <a:r>
              <a:rPr lang="en-US" altLang="en-US" sz="2400" dirty="0">
                <a:latin typeface="Times New Roman" panose="02020603050405020304" pitchFamily="18" charset="0"/>
                <a:cs typeface="Times New Roman" panose="02020603050405020304" pitchFamily="18" charset="0"/>
              </a:rPr>
              <a:t>If during your review of the file, you determine that the claim has no merit, contact the veteran, explain why the claim has no merit, and professionally ask if they will withdraw the appeal.</a:t>
            </a:r>
          </a:p>
          <a:p>
            <a:pPr>
              <a:lnSpc>
                <a:spcPct val="110000"/>
              </a:lnSpc>
              <a:defRPr/>
            </a:pPr>
            <a:endParaRPr lang="en-US" altLang="en-US" sz="100" dirty="0">
              <a:latin typeface="Times New Roman" panose="02020603050405020304" pitchFamily="18" charset="0"/>
              <a:cs typeface="Times New Roman" panose="02020603050405020304" pitchFamily="18" charset="0"/>
            </a:endParaRPr>
          </a:p>
          <a:p>
            <a:pPr>
              <a:lnSpc>
                <a:spcPct val="110000"/>
              </a:lnSpc>
              <a:defRPr/>
            </a:pPr>
            <a:r>
              <a:rPr lang="en-US" altLang="en-US" sz="2400" dirty="0">
                <a:latin typeface="Times New Roman" panose="02020603050405020304" pitchFamily="18" charset="0"/>
                <a:cs typeface="Times New Roman" panose="02020603050405020304" pitchFamily="18" charset="0"/>
              </a:rPr>
              <a:t>Any withdrawal </a:t>
            </a:r>
            <a:r>
              <a:rPr lang="en-US" altLang="en-US" sz="2400" b="1" i="1" dirty="0">
                <a:latin typeface="Times New Roman" panose="02020603050405020304" pitchFamily="18" charset="0"/>
                <a:cs typeface="Times New Roman" panose="02020603050405020304" pitchFamily="18" charset="0"/>
              </a:rPr>
              <a:t>must</a:t>
            </a:r>
            <a:r>
              <a:rPr lang="en-US" altLang="en-US" sz="2400" dirty="0">
                <a:latin typeface="Times New Roman" panose="02020603050405020304" pitchFamily="18" charset="0"/>
                <a:cs typeface="Times New Roman" panose="02020603050405020304" pitchFamily="18" charset="0"/>
              </a:rPr>
              <a:t> be authorized </a:t>
            </a:r>
            <a:r>
              <a:rPr lang="en-US" altLang="en-US" sz="2400" b="1" u="sng" dirty="0">
                <a:latin typeface="Times New Roman" panose="02020603050405020304" pitchFamily="18" charset="0"/>
                <a:cs typeface="Times New Roman" panose="02020603050405020304" pitchFamily="18" charset="0"/>
              </a:rPr>
              <a:t>in writing with the veteran’s signature</a:t>
            </a:r>
            <a:r>
              <a:rPr lang="en-US" altLang="en-US" sz="2400" dirty="0">
                <a:latin typeface="Times New Roman" panose="02020603050405020304" pitchFamily="18" charset="0"/>
                <a:cs typeface="Times New Roman" panose="02020603050405020304" pitchFamily="18" charset="0"/>
              </a:rPr>
              <a:t> in accordance with NVS Policy and Procedure</a:t>
            </a:r>
          </a:p>
          <a:p>
            <a:pPr>
              <a:buClrTx/>
              <a:defRPr/>
            </a:pPr>
            <a:endParaRPr lang="en-US" altLang="en-US" sz="27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57</a:t>
            </a:fld>
            <a:endParaRPr lang="en-US" dirty="0"/>
          </a:p>
        </p:txBody>
      </p:sp>
    </p:spTree>
    <p:extLst>
      <p:ext uri="{BB962C8B-B14F-4D97-AF65-F5344CB8AC3E}">
        <p14:creationId xmlns:p14="http://schemas.microsoft.com/office/powerpoint/2010/main" val="151224889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89916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Withdrawing Appeals</a:t>
            </a:r>
          </a:p>
        </p:txBody>
      </p:sp>
      <p:sp>
        <p:nvSpPr>
          <p:cNvPr id="3" name="Content Placeholder 2"/>
          <p:cNvSpPr>
            <a:spLocks noGrp="1"/>
          </p:cNvSpPr>
          <p:nvPr>
            <p:ph idx="1"/>
          </p:nvPr>
        </p:nvSpPr>
        <p:spPr>
          <a:xfrm>
            <a:off x="609600" y="1768476"/>
            <a:ext cx="10896600" cy="4022725"/>
          </a:xfrm>
        </p:spPr>
        <p:txBody>
          <a:bodyPr>
            <a:normAutofit/>
          </a:bodyPr>
          <a:lstStyle/>
          <a:p>
            <a:pPr marL="339725" indent="-339725">
              <a:buFont typeface="Wingdings" panose="05000000000000000000" pitchFamily="2" charset="2"/>
              <a:buChar char="Ø"/>
              <a:defRPr/>
            </a:pPr>
            <a:endParaRPr lang="en-US" altLang="en-US" sz="2400" dirty="0">
              <a:latin typeface="Times New Roman" panose="02020603050405020304" pitchFamily="18" charset="0"/>
              <a:cs typeface="Times New Roman" panose="02020603050405020304" pitchFamily="18" charset="0"/>
            </a:endParaRPr>
          </a:p>
          <a:p>
            <a:pPr marL="0" indent="0" algn="ctr">
              <a:buNone/>
              <a:defRPr/>
            </a:pPr>
            <a:endParaRPr lang="en-US" altLang="en-US" sz="2800" dirty="0">
              <a:latin typeface="Times New Roman" panose="02020603050405020304" pitchFamily="18" charset="0"/>
              <a:cs typeface="Times New Roman" panose="02020603050405020304" pitchFamily="18" charset="0"/>
            </a:endParaRPr>
          </a:p>
          <a:p>
            <a:pPr marL="0" indent="0" algn="ctr">
              <a:buNone/>
              <a:defRPr/>
            </a:pPr>
            <a:r>
              <a:rPr lang="en-US" altLang="en-US" b="1" dirty="0">
                <a:latin typeface="Times New Roman" panose="02020603050405020304" pitchFamily="18" charset="0"/>
                <a:cs typeface="Times New Roman" panose="02020603050405020304" pitchFamily="18" charset="0"/>
              </a:rPr>
              <a:t>At no time should you intimidate or refuse to represent a veteran because of their unwillingness to withdraw an appeal or hearing request.</a:t>
            </a:r>
            <a:endParaRPr lang="en-US" altLang="en-US" sz="2800" b="1"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58</a:t>
            </a:fld>
            <a:endParaRPr lang="en-US" dirty="0"/>
          </a:p>
        </p:txBody>
      </p:sp>
    </p:spTree>
    <p:extLst>
      <p:ext uri="{BB962C8B-B14F-4D97-AF65-F5344CB8AC3E}">
        <p14:creationId xmlns:p14="http://schemas.microsoft.com/office/powerpoint/2010/main" val="364325131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90678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The Pre-Hearing Conference</a:t>
            </a:r>
          </a:p>
        </p:txBody>
      </p:sp>
      <p:sp>
        <p:nvSpPr>
          <p:cNvPr id="3" name="Content Placeholder 2"/>
          <p:cNvSpPr>
            <a:spLocks noGrp="1"/>
          </p:cNvSpPr>
          <p:nvPr>
            <p:ph idx="1"/>
          </p:nvPr>
        </p:nvSpPr>
        <p:spPr>
          <a:xfrm>
            <a:off x="0" y="1295400"/>
            <a:ext cx="12192000" cy="5029200"/>
          </a:xfrm>
        </p:spPr>
        <p:txBody>
          <a:bodyPr>
            <a:normAutofit fontScale="25000" lnSpcReduction="20000"/>
          </a:bodyPr>
          <a:lstStyle/>
          <a:p>
            <a:pPr marL="0" indent="0" algn="ctr">
              <a:buNone/>
              <a:defRPr/>
            </a:pPr>
            <a:r>
              <a:rPr lang="en-US" sz="9600" b="1" dirty="0">
                <a:latin typeface="Times New Roman" panose="02020603050405020304" pitchFamily="18" charset="0"/>
                <a:cs typeface="Times New Roman" panose="02020603050405020304" pitchFamily="18" charset="0"/>
              </a:rPr>
              <a:t>Prior to any hearing you </a:t>
            </a:r>
            <a:r>
              <a:rPr lang="en-US" sz="9600" b="1" u="sng" dirty="0">
                <a:latin typeface="Times New Roman" panose="02020603050405020304" pitchFamily="18" charset="0"/>
                <a:cs typeface="Times New Roman" panose="02020603050405020304" pitchFamily="18" charset="0"/>
              </a:rPr>
              <a:t>MUST</a:t>
            </a:r>
            <a:r>
              <a:rPr lang="en-US" sz="9600" b="1" dirty="0">
                <a:latin typeface="Times New Roman" panose="02020603050405020304" pitchFamily="18" charset="0"/>
                <a:cs typeface="Times New Roman" panose="02020603050405020304" pitchFamily="18" charset="0"/>
              </a:rPr>
              <a:t> hold a </a:t>
            </a:r>
          </a:p>
          <a:p>
            <a:pPr marL="0" indent="0" algn="ctr">
              <a:buNone/>
              <a:defRPr/>
            </a:pPr>
            <a:r>
              <a:rPr lang="en-US" sz="9600" b="1" dirty="0">
                <a:latin typeface="Times New Roman" panose="02020603050405020304" pitchFamily="18" charset="0"/>
                <a:cs typeface="Times New Roman" panose="02020603050405020304" pitchFamily="18" charset="0"/>
              </a:rPr>
              <a:t>Pre- Hearing Conference with the veteran. </a:t>
            </a:r>
            <a:endParaRPr lang="en-US" sz="9600" b="1" u="sng" dirty="0">
              <a:latin typeface="Times New Roman" panose="02020603050405020304" pitchFamily="18" charset="0"/>
              <a:cs typeface="Times New Roman" panose="02020603050405020304" pitchFamily="18" charset="0"/>
            </a:endParaRPr>
          </a:p>
          <a:p>
            <a:pPr lvl="1">
              <a:lnSpc>
                <a:spcPct val="120000"/>
              </a:lnSpc>
              <a:defRPr/>
            </a:pPr>
            <a:endParaRPr lang="en-US" altLang="en-US" sz="9600" dirty="0">
              <a:latin typeface="Times New Roman" panose="02020603050405020304" pitchFamily="18" charset="0"/>
              <a:cs typeface="Times New Roman" panose="02020603050405020304" pitchFamily="18" charset="0"/>
            </a:endParaRPr>
          </a:p>
          <a:p>
            <a:pPr lvl="1">
              <a:lnSpc>
                <a:spcPct val="120000"/>
              </a:lnSpc>
              <a:defRPr/>
            </a:pPr>
            <a:r>
              <a:rPr lang="en-US" altLang="en-US" sz="11200" dirty="0">
                <a:latin typeface="Times New Roman" panose="02020603050405020304" pitchFamily="18" charset="0"/>
                <a:cs typeface="Times New Roman" panose="02020603050405020304" pitchFamily="18" charset="0"/>
              </a:rPr>
              <a:t>Be familiar with all issues</a:t>
            </a:r>
          </a:p>
          <a:p>
            <a:pPr lvl="1">
              <a:lnSpc>
                <a:spcPct val="120000"/>
              </a:lnSpc>
              <a:defRPr/>
            </a:pPr>
            <a:r>
              <a:rPr lang="en-US" altLang="en-US" sz="11200" dirty="0">
                <a:latin typeface="Times New Roman" panose="02020603050405020304" pitchFamily="18" charset="0"/>
                <a:cs typeface="Times New Roman" panose="02020603050405020304" pitchFamily="18" charset="0"/>
              </a:rPr>
              <a:t>Create a written summary of the claim and evidence</a:t>
            </a:r>
          </a:p>
          <a:p>
            <a:pPr lvl="1">
              <a:lnSpc>
                <a:spcPct val="120000"/>
              </a:lnSpc>
              <a:defRPr/>
            </a:pPr>
            <a:r>
              <a:rPr lang="en-US" altLang="en-US" sz="11200" dirty="0">
                <a:latin typeface="Times New Roman" panose="02020603050405020304" pitchFamily="18" charset="0"/>
                <a:cs typeface="Times New Roman" panose="02020603050405020304" pitchFamily="18" charset="0"/>
              </a:rPr>
              <a:t>Prepare all questions in advance (know what the veteran is going to say and tailor questions)</a:t>
            </a:r>
          </a:p>
          <a:p>
            <a:pPr lvl="1">
              <a:lnSpc>
                <a:spcPct val="120000"/>
              </a:lnSpc>
              <a:defRPr/>
            </a:pPr>
            <a:r>
              <a:rPr lang="en-US" altLang="en-US" sz="11200" dirty="0">
                <a:latin typeface="Times New Roman" panose="02020603050405020304" pitchFamily="18" charset="0"/>
                <a:cs typeface="Times New Roman" panose="02020603050405020304" pitchFamily="18" charset="0"/>
              </a:rPr>
              <a:t>Explain how the hearing will function</a:t>
            </a:r>
          </a:p>
          <a:p>
            <a:pPr lvl="1">
              <a:lnSpc>
                <a:spcPct val="120000"/>
              </a:lnSpc>
              <a:defRPr/>
            </a:pPr>
            <a:r>
              <a:rPr lang="en-US" altLang="en-US" sz="11200" dirty="0">
                <a:latin typeface="Times New Roman" panose="02020603050405020304" pitchFamily="18" charset="0"/>
                <a:cs typeface="Times New Roman" panose="02020603050405020304" pitchFamily="18" charset="0"/>
              </a:rPr>
              <a:t>Establish your position as the pace-setter (let the veteran know you may have to interrupt if the veteran gets off-topic)</a:t>
            </a:r>
          </a:p>
          <a:p>
            <a:pPr lvl="1">
              <a:lnSpc>
                <a:spcPct val="120000"/>
              </a:lnSpc>
              <a:defRPr/>
            </a:pPr>
            <a:r>
              <a:rPr lang="en-US" altLang="en-US" sz="11200" dirty="0">
                <a:latin typeface="Times New Roman" panose="02020603050405020304" pitchFamily="18" charset="0"/>
                <a:cs typeface="Times New Roman" panose="02020603050405020304" pitchFamily="18" charset="0"/>
              </a:rPr>
              <a:t>Explain what you hope to accomplish – but never make any promises</a:t>
            </a:r>
          </a:p>
        </p:txBody>
      </p:sp>
      <p:sp>
        <p:nvSpPr>
          <p:cNvPr id="5" name="Slide Number Placeholder 4"/>
          <p:cNvSpPr>
            <a:spLocks noGrp="1"/>
          </p:cNvSpPr>
          <p:nvPr>
            <p:ph type="sldNum" sz="quarter" idx="12"/>
          </p:nvPr>
        </p:nvSpPr>
        <p:spPr/>
        <p:txBody>
          <a:bodyPr/>
          <a:lstStyle/>
          <a:p>
            <a:fld id="{E2FB73DA-5FDE-45B5-BAA4-C61223CC44F6}" type="slidenum">
              <a:rPr lang="en-US" smtClean="0"/>
              <a:pPr/>
              <a:t>59</a:t>
            </a:fld>
            <a:endParaRPr lang="en-US" dirty="0"/>
          </a:p>
        </p:txBody>
      </p:sp>
    </p:spTree>
    <p:extLst>
      <p:ext uri="{BB962C8B-B14F-4D97-AF65-F5344CB8AC3E}">
        <p14:creationId xmlns:p14="http://schemas.microsoft.com/office/powerpoint/2010/main" val="1045585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381000" y="1243263"/>
            <a:ext cx="11506200" cy="5181600"/>
          </a:xfrm>
        </p:spPr>
        <p:txBody>
          <a:bodyPr>
            <a:noAutofit/>
          </a:bodyPr>
          <a:lstStyle/>
          <a:p>
            <a:pPr marL="0" eaLnBrk="1" hangingPunct="1">
              <a:spcBef>
                <a:spcPts val="600"/>
              </a:spcBef>
              <a:defRPr/>
            </a:pPr>
            <a:r>
              <a:rPr lang="en-US" altLang="en-US" sz="2800" dirty="0">
                <a:latin typeface="Times New Roman" panose="02020603050405020304" pitchFamily="18" charset="0"/>
                <a:cs typeface="Times New Roman" panose="02020603050405020304" pitchFamily="18" charset="0"/>
              </a:rPr>
              <a:t>Under the Legacy Appeals Program, veterans were able to select a </a:t>
            </a:r>
          </a:p>
          <a:p>
            <a:pPr marL="0" indent="0" eaLnBrk="1" hangingPunct="1">
              <a:spcBef>
                <a:spcPts val="600"/>
              </a:spcBef>
              <a:buNone/>
              <a:defRPr/>
            </a:pPr>
            <a:r>
              <a:rPr lang="en-US" altLang="en-US" sz="2800" dirty="0">
                <a:latin typeface="Times New Roman" panose="02020603050405020304" pitchFamily="18" charset="0"/>
                <a:cs typeface="Times New Roman" panose="02020603050405020304" pitchFamily="18" charset="0"/>
              </a:rPr>
              <a:t>   Traditional or DRO Review</a:t>
            </a:r>
          </a:p>
          <a:p>
            <a:pPr marL="0" eaLnBrk="1" hangingPunct="1">
              <a:spcBef>
                <a:spcPts val="600"/>
              </a:spcBef>
              <a:defRPr/>
            </a:pPr>
            <a:endParaRPr lang="en-US" altLang="en-US" sz="100" dirty="0">
              <a:latin typeface="Times New Roman" panose="02020603050405020304" pitchFamily="18" charset="0"/>
              <a:cs typeface="Times New Roman" panose="02020603050405020304" pitchFamily="18" charset="0"/>
            </a:endParaRPr>
          </a:p>
          <a:p>
            <a:pPr eaLnBrk="1" hangingPunct="1">
              <a:spcBef>
                <a:spcPts val="600"/>
              </a:spcBef>
              <a:defRPr/>
            </a:pPr>
            <a:r>
              <a:rPr lang="en-US" altLang="en-US" sz="2800" dirty="0">
                <a:latin typeface="Times New Roman" panose="02020603050405020304" pitchFamily="18" charset="0"/>
                <a:cs typeface="Times New Roman" panose="02020603050405020304" pitchFamily="18" charset="0"/>
              </a:rPr>
              <a:t>Regardless of their choice, the veteran received a Statement of the Case (SOC) if their appeal was denied</a:t>
            </a:r>
          </a:p>
          <a:p>
            <a:pPr marL="0" eaLnBrk="1" hangingPunct="1">
              <a:spcBef>
                <a:spcPts val="600"/>
              </a:spcBef>
              <a:defRPr/>
            </a:pPr>
            <a:endParaRPr lang="en-US" altLang="en-US" sz="100" dirty="0">
              <a:latin typeface="Times New Roman" panose="02020603050405020304" pitchFamily="18" charset="0"/>
              <a:cs typeface="Times New Roman" panose="02020603050405020304" pitchFamily="18" charset="0"/>
            </a:endParaRPr>
          </a:p>
          <a:p>
            <a:pPr marL="168275" indent="-168275">
              <a:spcBef>
                <a:spcPts val="600"/>
              </a:spcBef>
              <a:defRPr/>
            </a:pPr>
            <a:r>
              <a:rPr lang="en-US" altLang="en-US" sz="2800" dirty="0">
                <a:latin typeface="Times New Roman" panose="02020603050405020304" pitchFamily="18" charset="0"/>
                <a:cs typeface="Times New Roman" panose="02020603050405020304" pitchFamily="18" charset="0"/>
              </a:rPr>
              <a:t>The veteran had 60 days to respond to a SOC or the appeal would be closed </a:t>
            </a:r>
            <a:r>
              <a:rPr lang="en-US" altLang="en-US" sz="2800" b="1" dirty="0">
                <a:solidFill>
                  <a:srgbClr val="991A1E"/>
                </a:solidFill>
                <a:latin typeface="Times New Roman" panose="02020603050405020304" pitchFamily="18" charset="0"/>
                <a:cs typeface="Times New Roman" panose="02020603050405020304" pitchFamily="18" charset="0"/>
              </a:rPr>
              <a:t>38 CFR 19.52(b) and 38 CFR 19.52(b)(2)</a:t>
            </a:r>
          </a:p>
          <a:p>
            <a:pPr marL="0" eaLnBrk="1" hangingPunct="1">
              <a:spcBef>
                <a:spcPts val="600"/>
              </a:spcBef>
              <a:defRPr/>
            </a:pPr>
            <a:endParaRPr lang="en-US" altLang="en-US" sz="300" dirty="0">
              <a:latin typeface="Times New Roman" panose="02020603050405020304" pitchFamily="18" charset="0"/>
              <a:cs typeface="Times New Roman" panose="02020603050405020304" pitchFamily="18" charset="0"/>
            </a:endParaRPr>
          </a:p>
          <a:p>
            <a:pPr marL="168275" indent="-168275" eaLnBrk="1" hangingPunct="1">
              <a:spcBef>
                <a:spcPts val="600"/>
              </a:spcBef>
              <a:defRPr/>
            </a:pPr>
            <a:r>
              <a:rPr lang="en-US" altLang="en-US" sz="2800" dirty="0">
                <a:latin typeface="Times New Roman" panose="02020603050405020304" pitchFamily="18" charset="0"/>
                <a:cs typeface="Times New Roman" panose="02020603050405020304" pitchFamily="18" charset="0"/>
              </a:rPr>
              <a:t>The veteran could respond with a VA Form 9 to proceed to the Board of Veterans Appeals, or with new evidence to have the Regional Office appeals team re-evaluate their decision</a:t>
            </a:r>
          </a:p>
          <a:p>
            <a:pPr marL="168275" indent="-168275" eaLnBrk="1" hangingPunct="1">
              <a:spcBef>
                <a:spcPts val="600"/>
              </a:spcBef>
              <a:defRPr/>
            </a:pPr>
            <a:endParaRPr lang="en-US" altLang="en-US" sz="300" dirty="0">
              <a:latin typeface="Times New Roman" panose="02020603050405020304" pitchFamily="18" charset="0"/>
              <a:cs typeface="Times New Roman" panose="02020603050405020304" pitchFamily="18" charset="0"/>
            </a:endParaRPr>
          </a:p>
          <a:p>
            <a:pPr marL="168275" indent="-168275" eaLnBrk="1" hangingPunct="1">
              <a:spcBef>
                <a:spcPts val="600"/>
              </a:spcBef>
              <a:defRPr/>
            </a:pPr>
            <a:r>
              <a:rPr lang="en-US" altLang="en-US" sz="2800" dirty="0">
                <a:latin typeface="Times New Roman" panose="02020603050405020304" pitchFamily="18" charset="0"/>
                <a:cs typeface="Times New Roman" panose="02020603050405020304" pitchFamily="18" charset="0"/>
              </a:rPr>
              <a:t>If the claim was denied after submitting new evidence, a Supplemental Statement of the Case was issued and the veteran could respond with more evidence or the VA Form 9 within 30 days </a:t>
            </a:r>
          </a:p>
          <a:p>
            <a:pPr marL="0" indent="0" eaLnBrk="1" hangingPunct="1">
              <a:buNone/>
              <a:defRPr/>
            </a:pPr>
            <a:endParaRPr lang="en-US" alt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D78F24EF-D60B-4D76-85B4-A97E86376460}" type="slidenum">
              <a:rPr lang="en-US"/>
              <a:pPr>
                <a:defRPr/>
              </a:pPr>
              <a:t>6</a:t>
            </a:fld>
            <a:endParaRPr lang="en-US" dirty="0"/>
          </a:p>
        </p:txBody>
      </p:sp>
      <p:sp>
        <p:nvSpPr>
          <p:cNvPr id="7170" name="Title 1"/>
          <p:cNvSpPr>
            <a:spLocks noGrp="1"/>
          </p:cNvSpPr>
          <p:nvPr>
            <p:ph type="title"/>
          </p:nvPr>
        </p:nvSpPr>
        <p:spPr>
          <a:xfrm>
            <a:off x="0" y="152400"/>
            <a:ext cx="10190163" cy="1066800"/>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What are Legacy Appeals?</a:t>
            </a:r>
          </a:p>
        </p:txBody>
      </p:sp>
    </p:spTree>
    <p:extLst>
      <p:ext uri="{BB962C8B-B14F-4D97-AF65-F5344CB8AC3E}">
        <p14:creationId xmlns:p14="http://schemas.microsoft.com/office/powerpoint/2010/main" val="15700748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1"/>
            <a:ext cx="90678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Closed Ended vs. Open Ended</a:t>
            </a:r>
          </a:p>
        </p:txBody>
      </p:sp>
      <p:sp>
        <p:nvSpPr>
          <p:cNvPr id="3" name="Content Placeholder 2"/>
          <p:cNvSpPr>
            <a:spLocks noGrp="1"/>
          </p:cNvSpPr>
          <p:nvPr>
            <p:ph idx="1"/>
          </p:nvPr>
        </p:nvSpPr>
        <p:spPr>
          <a:xfrm>
            <a:off x="609600" y="1524001"/>
            <a:ext cx="10896599" cy="4660900"/>
          </a:xfrm>
        </p:spPr>
        <p:txBody>
          <a:bodyPr>
            <a:normAutofit/>
          </a:bodyPr>
          <a:lstStyle/>
          <a:p>
            <a:pPr marL="0" indent="0">
              <a:buNone/>
              <a:defRPr/>
            </a:pPr>
            <a:r>
              <a:rPr lang="en-US" altLang="en-US" sz="2800" dirty="0">
                <a:latin typeface="Times New Roman" panose="02020603050405020304" pitchFamily="18" charset="0"/>
                <a:cs typeface="Times New Roman" panose="02020603050405020304" pitchFamily="18" charset="0"/>
              </a:rPr>
              <a:t>Your function during the hearing is to ask the veteran leading (closed ended) questions </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marL="0" indent="0">
              <a:buNone/>
              <a:defRPr/>
            </a:pPr>
            <a:r>
              <a:rPr lang="en-US" altLang="en-US" sz="2800" dirty="0">
                <a:latin typeface="Times New Roman" panose="02020603050405020304" pitchFamily="18" charset="0"/>
                <a:cs typeface="Times New Roman" panose="02020603050405020304" pitchFamily="18" charset="0"/>
              </a:rPr>
              <a:t>This ensures you are not doing all the talking, but also helps prevent the veteran from getting off track </a:t>
            </a:r>
          </a:p>
          <a:p>
            <a:pPr marL="0" indent="0">
              <a:buNone/>
              <a:defRPr/>
            </a:pPr>
            <a:endParaRPr lang="en-US" altLang="en-US" sz="1050" dirty="0">
              <a:latin typeface="Times New Roman" panose="02020603050405020304" pitchFamily="18" charset="0"/>
              <a:cs typeface="Times New Roman" panose="02020603050405020304" pitchFamily="18" charset="0"/>
            </a:endParaRPr>
          </a:p>
          <a:p>
            <a:pPr marL="806450" indent="-288925">
              <a:defRPr/>
            </a:pPr>
            <a:r>
              <a:rPr lang="en-US" altLang="en-US" sz="2800" dirty="0">
                <a:latin typeface="Times New Roman" panose="02020603050405020304" pitchFamily="18" charset="0"/>
                <a:cs typeface="Times New Roman" panose="02020603050405020304" pitchFamily="18" charset="0"/>
              </a:rPr>
              <a:t>Instead of asking </a:t>
            </a:r>
            <a:r>
              <a:rPr lang="en-US" altLang="en-US" sz="2800" i="1" dirty="0">
                <a:latin typeface="Times New Roman" panose="02020603050405020304" pitchFamily="18" charset="0"/>
                <a:cs typeface="Times New Roman" panose="02020603050405020304" pitchFamily="18" charset="0"/>
              </a:rPr>
              <a:t>“When did you last seek treatment for your condition?”</a:t>
            </a:r>
          </a:p>
          <a:p>
            <a:pPr marL="806450" indent="-288925">
              <a:defRPr/>
            </a:pPr>
            <a:endParaRPr lang="en-US" altLang="en-US" sz="500" i="1" dirty="0">
              <a:latin typeface="Times New Roman" panose="02020603050405020304" pitchFamily="18" charset="0"/>
              <a:cs typeface="Times New Roman" panose="02020603050405020304" pitchFamily="18" charset="0"/>
            </a:endParaRPr>
          </a:p>
          <a:p>
            <a:pPr marL="806450" indent="-288925">
              <a:defRPr/>
            </a:pPr>
            <a:r>
              <a:rPr lang="en-US" altLang="en-US" sz="2800" dirty="0">
                <a:latin typeface="Times New Roman" panose="02020603050405020304" pitchFamily="18" charset="0"/>
                <a:cs typeface="Times New Roman" panose="02020603050405020304" pitchFamily="18" charset="0"/>
              </a:rPr>
              <a:t>Ask, </a:t>
            </a:r>
            <a:r>
              <a:rPr lang="en-US" altLang="en-US" sz="2800" i="1" dirty="0">
                <a:latin typeface="Times New Roman" panose="02020603050405020304" pitchFamily="18" charset="0"/>
                <a:cs typeface="Times New Roman" panose="02020603050405020304" pitchFamily="18" charset="0"/>
              </a:rPr>
              <a:t>“You were last seen for your condition on October 17</a:t>
            </a:r>
            <a:r>
              <a:rPr lang="en-US" altLang="en-US" sz="2800" i="1" baseline="30000" dirty="0">
                <a:latin typeface="Times New Roman" panose="02020603050405020304" pitchFamily="18" charset="0"/>
                <a:cs typeface="Times New Roman" panose="02020603050405020304" pitchFamily="18" charset="0"/>
              </a:rPr>
              <a:t>th</a:t>
            </a:r>
            <a:r>
              <a:rPr lang="en-US" altLang="en-US" sz="2800" i="1" dirty="0">
                <a:latin typeface="Times New Roman" panose="02020603050405020304" pitchFamily="18" charset="0"/>
                <a:cs typeface="Times New Roman" panose="02020603050405020304" pitchFamily="18" charset="0"/>
              </a:rPr>
              <a:t>, 2019, correct?”</a:t>
            </a:r>
          </a:p>
          <a:p>
            <a:pPr marL="0" indent="0">
              <a:buNone/>
              <a:defRPr/>
            </a:pPr>
            <a:endParaRPr lang="en-US" altLang="en-US" sz="1000"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60</a:t>
            </a:fld>
            <a:endParaRPr lang="en-US" dirty="0"/>
          </a:p>
        </p:txBody>
      </p:sp>
    </p:spTree>
    <p:extLst>
      <p:ext uri="{BB962C8B-B14F-4D97-AF65-F5344CB8AC3E}">
        <p14:creationId xmlns:p14="http://schemas.microsoft.com/office/powerpoint/2010/main" val="217165426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1"/>
            <a:ext cx="9098604"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Additional Evidence</a:t>
            </a:r>
          </a:p>
        </p:txBody>
      </p:sp>
      <p:sp>
        <p:nvSpPr>
          <p:cNvPr id="3" name="Content Placeholder 2"/>
          <p:cNvSpPr>
            <a:spLocks noGrp="1"/>
          </p:cNvSpPr>
          <p:nvPr>
            <p:ph idx="1"/>
          </p:nvPr>
        </p:nvSpPr>
        <p:spPr>
          <a:xfrm>
            <a:off x="609600" y="1393236"/>
            <a:ext cx="10972800" cy="4882058"/>
          </a:xfrm>
        </p:spPr>
        <p:txBody>
          <a:bodyPr>
            <a:noAutofit/>
          </a:bodyPr>
          <a:lstStyle/>
          <a:p>
            <a:pPr marL="627063" indent="-344488">
              <a:defRPr/>
            </a:pPr>
            <a:r>
              <a:rPr lang="en-US" altLang="en-US" sz="2800" dirty="0">
                <a:latin typeface="Times New Roman" panose="02020603050405020304" pitchFamily="18" charset="0"/>
                <a:cs typeface="Times New Roman" panose="02020603050405020304" pitchFamily="18" charset="0"/>
              </a:rPr>
              <a:t>During your pre-hearing conference, the veteran may bring additional evidence and/or a witness testimony may be considered.</a:t>
            </a:r>
          </a:p>
          <a:p>
            <a:pPr marL="627063" indent="-344488">
              <a:defRPr/>
            </a:pPr>
            <a:r>
              <a:rPr lang="en-US" altLang="en-US" sz="2800" dirty="0">
                <a:latin typeface="Times New Roman" panose="02020603050405020304" pitchFamily="18" charset="0"/>
                <a:cs typeface="Times New Roman" panose="02020603050405020304" pitchFamily="18" charset="0"/>
              </a:rPr>
              <a:t>Review this evidence prior to the hearing, as it may be enough to get the issue resolved without a hearing.</a:t>
            </a:r>
          </a:p>
          <a:p>
            <a:pPr marL="628650" indent="-346075">
              <a:defRPr/>
            </a:pPr>
            <a:r>
              <a:rPr lang="en-US" altLang="en-US" sz="2800" dirty="0">
                <a:latin typeface="Times New Roman" panose="02020603050405020304" pitchFamily="18" charset="0"/>
                <a:cs typeface="Times New Roman" panose="02020603050405020304" pitchFamily="18" charset="0"/>
              </a:rPr>
              <a:t>When reviewing additional evidence brought to the hearing, keep in mind that not all evidence may be helpful to the claim. If you come across evidence that may hurt more than help, explain to the veteran why the evidence should probably not be submitted.</a:t>
            </a:r>
          </a:p>
          <a:p>
            <a:pPr marL="628650" indent="-346075">
              <a:defRPr/>
            </a:pPr>
            <a:r>
              <a:rPr lang="en-US" altLang="en-US" sz="2800" dirty="0">
                <a:latin typeface="Times New Roman" panose="02020603050405020304" pitchFamily="18" charset="0"/>
                <a:cs typeface="Times New Roman" panose="02020603050405020304" pitchFamily="18" charset="0"/>
              </a:rPr>
              <a:t>Suggest what would make the evidence stronger and discuss ways to obtain it. </a:t>
            </a:r>
          </a:p>
          <a:p>
            <a:pPr marL="0" indent="0" algn="ctr">
              <a:buNone/>
              <a:defRPr/>
            </a:pPr>
            <a:r>
              <a:rPr lang="en-US" altLang="en-US" b="1" dirty="0">
                <a:latin typeface="Times New Roman" panose="02020603050405020304" pitchFamily="18" charset="0"/>
                <a:cs typeface="Times New Roman" panose="02020603050405020304" pitchFamily="18" charset="0"/>
              </a:rPr>
              <a:t>Resist the temptation to have the veteran present the evidence on their own during the hearing.</a:t>
            </a:r>
          </a:p>
          <a:p>
            <a:pPr marL="0" indent="0">
              <a:buNone/>
              <a:defRPr/>
            </a:pPr>
            <a:endParaRPr lang="en-US" altLang="en-US" sz="2400"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61</a:t>
            </a:fld>
            <a:endParaRPr lang="en-US" dirty="0"/>
          </a:p>
        </p:txBody>
      </p:sp>
    </p:spTree>
    <p:extLst>
      <p:ext uri="{BB962C8B-B14F-4D97-AF65-F5344CB8AC3E}">
        <p14:creationId xmlns:p14="http://schemas.microsoft.com/office/powerpoint/2010/main" val="190415782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5668"/>
            <a:ext cx="8991600" cy="981732"/>
          </a:xfrm>
        </p:spPr>
        <p:txBody>
          <a:bodyPr/>
          <a:lstStyle/>
          <a:p>
            <a:pPr>
              <a:defRPr/>
            </a:pPr>
            <a:r>
              <a:rPr lang="en-US" dirty="0">
                <a:latin typeface="Times New Roman" panose="02020603050405020304" pitchFamily="18" charset="0"/>
                <a:cs typeface="Times New Roman" panose="02020603050405020304" pitchFamily="18" charset="0"/>
              </a:rPr>
              <a:t>Conducting a Hearing: During the Hearing</a:t>
            </a:r>
          </a:p>
        </p:txBody>
      </p:sp>
      <p:sp>
        <p:nvSpPr>
          <p:cNvPr id="3" name="Content Placeholder 2"/>
          <p:cNvSpPr>
            <a:spLocks noGrp="1"/>
          </p:cNvSpPr>
          <p:nvPr>
            <p:ph idx="1"/>
          </p:nvPr>
        </p:nvSpPr>
        <p:spPr>
          <a:xfrm>
            <a:off x="0" y="1245846"/>
            <a:ext cx="12192000" cy="4882058"/>
          </a:xfrm>
        </p:spPr>
        <p:txBody>
          <a:bodyPr>
            <a:noAutofit/>
          </a:bodyPr>
          <a:lstStyle/>
          <a:p>
            <a:pPr marL="0" indent="0" algn="ctr">
              <a:buNone/>
              <a:defRPr/>
            </a:pPr>
            <a:r>
              <a:rPr lang="en-US" sz="4400" b="1" dirty="0">
                <a:latin typeface="Times New Roman" panose="02020603050405020304" pitchFamily="18" charset="0"/>
                <a:cs typeface="Times New Roman" panose="02020603050405020304" pitchFamily="18" charset="0"/>
              </a:rPr>
              <a:t>During the Hearing:</a:t>
            </a:r>
          </a:p>
          <a:p>
            <a:pPr marL="228600" lvl="1" indent="-168275">
              <a:lnSpc>
                <a:spcPct val="100000"/>
              </a:lnSpc>
              <a:defRPr/>
            </a:pPr>
            <a:r>
              <a:rPr lang="en-US" sz="2500" dirty="0">
                <a:latin typeface="Times New Roman" panose="02020603050405020304" pitchFamily="18" charset="0"/>
                <a:cs typeface="Times New Roman" panose="02020603050405020304" pitchFamily="18" charset="0"/>
              </a:rPr>
              <a:t>Always thank the VA Hearing Officer for their time</a:t>
            </a:r>
          </a:p>
          <a:p>
            <a:pPr marL="228600" lvl="1" indent="-168275">
              <a:lnSpc>
                <a:spcPct val="100000"/>
              </a:lnSpc>
              <a:defRPr/>
            </a:pPr>
            <a:r>
              <a:rPr lang="en-US" sz="2500" dirty="0">
                <a:latin typeface="Times New Roman" panose="02020603050405020304" pitchFamily="18" charset="0"/>
                <a:cs typeface="Times New Roman" panose="02020603050405020304" pitchFamily="18" charset="0"/>
              </a:rPr>
              <a:t>Restate the issues being discussed</a:t>
            </a:r>
          </a:p>
          <a:p>
            <a:pPr marL="228600" lvl="1" indent="-168275">
              <a:lnSpc>
                <a:spcPct val="100000"/>
              </a:lnSpc>
              <a:defRPr/>
            </a:pPr>
            <a:r>
              <a:rPr lang="en-US" sz="2500" dirty="0">
                <a:latin typeface="Times New Roman" panose="02020603050405020304" pitchFamily="18" charset="0"/>
                <a:cs typeface="Times New Roman" panose="02020603050405020304" pitchFamily="18" charset="0"/>
              </a:rPr>
              <a:t>Discuss each issue in a clear and concise manner and </a:t>
            </a:r>
            <a:r>
              <a:rPr lang="en-US" sz="2500" b="1" dirty="0">
                <a:latin typeface="Times New Roman" panose="02020603050405020304" pitchFamily="18" charset="0"/>
                <a:cs typeface="Times New Roman" panose="02020603050405020304" pitchFamily="18" charset="0"/>
              </a:rPr>
              <a:t>stick to the point</a:t>
            </a:r>
          </a:p>
          <a:p>
            <a:pPr marL="228600" lvl="1" indent="-168275">
              <a:lnSpc>
                <a:spcPct val="100000"/>
              </a:lnSpc>
              <a:defRPr/>
            </a:pPr>
            <a:r>
              <a:rPr lang="en-US" sz="2500" dirty="0">
                <a:latin typeface="Times New Roman" panose="02020603050405020304" pitchFamily="18" charset="0"/>
                <a:cs typeface="Times New Roman" panose="02020603050405020304" pitchFamily="18" charset="0"/>
              </a:rPr>
              <a:t>Present any additional evidence (not previously considered) and explain its relevance</a:t>
            </a:r>
          </a:p>
          <a:p>
            <a:pPr marL="228600" lvl="1" indent="-168275">
              <a:lnSpc>
                <a:spcPct val="100000"/>
              </a:lnSpc>
              <a:defRPr/>
            </a:pPr>
            <a:r>
              <a:rPr lang="en-US" sz="2500" dirty="0">
                <a:latin typeface="Times New Roman" panose="02020603050405020304" pitchFamily="18" charset="0"/>
                <a:cs typeface="Times New Roman" panose="02020603050405020304" pitchFamily="18" charset="0"/>
              </a:rPr>
              <a:t>Explain to the Hearing Officer what you think is the best course of action for the veteran</a:t>
            </a:r>
          </a:p>
          <a:p>
            <a:pPr marL="233363" lvl="1" indent="-180975">
              <a:defRPr/>
            </a:pPr>
            <a:r>
              <a:rPr lang="en-US" sz="2500" dirty="0">
                <a:latin typeface="Times New Roman" panose="02020603050405020304" pitchFamily="18" charset="0"/>
                <a:cs typeface="Times New Roman" panose="02020603050405020304" pitchFamily="18" charset="0"/>
              </a:rPr>
              <a:t>Speak clearly, you are being recorded </a:t>
            </a:r>
          </a:p>
          <a:p>
            <a:pPr marL="233363" lvl="1" indent="-180975">
              <a:defRPr/>
            </a:pPr>
            <a:r>
              <a:rPr lang="en-US" sz="2500" dirty="0">
                <a:latin typeface="Times New Roman" panose="02020603050405020304" pitchFamily="18" charset="0"/>
                <a:cs typeface="Times New Roman" panose="02020603050405020304" pitchFamily="18" charset="0"/>
              </a:rPr>
              <a:t>Don’t allow the veteran to ramble, YOU are the pace setter</a:t>
            </a:r>
          </a:p>
          <a:p>
            <a:pPr marL="228600" lvl="4">
              <a:defRPr/>
            </a:pPr>
            <a:r>
              <a:rPr lang="en-US" sz="2500" dirty="0">
                <a:latin typeface="Times New Roman" panose="02020603050405020304" pitchFamily="18" charset="0"/>
                <a:cs typeface="Times New Roman" panose="02020603050405020304" pitchFamily="18" charset="0"/>
              </a:rPr>
              <a:t>Ask closed ended questions &amp; try to anticipate the veteran’s responses </a:t>
            </a:r>
          </a:p>
          <a:p>
            <a:pPr marL="228600" lvl="4">
              <a:defRPr/>
            </a:pPr>
            <a:r>
              <a:rPr lang="en-US" sz="2500" dirty="0">
                <a:latin typeface="Times New Roman" panose="02020603050405020304" pitchFamily="18" charset="0"/>
                <a:cs typeface="Times New Roman" panose="02020603050405020304" pitchFamily="18" charset="0"/>
              </a:rPr>
              <a:t>Have a signal to stop if the veteran gets off topic or says something detrimental to the claim</a:t>
            </a:r>
          </a:p>
          <a:p>
            <a:pPr marL="233363" lvl="6" indent="-233363">
              <a:defRPr/>
            </a:pPr>
            <a:r>
              <a:rPr lang="en-US" sz="2500" dirty="0">
                <a:solidFill>
                  <a:prstClr val="black"/>
                </a:solidFill>
                <a:latin typeface="Times New Roman" panose="02020603050405020304" pitchFamily="18" charset="0"/>
                <a:cs typeface="Times New Roman" panose="02020603050405020304" pitchFamily="18" charset="0"/>
              </a:rPr>
              <a:t>If you need to hold a “sidebar” with your claimant or the hearing officer, you can request to go “off the record” by asking that the recording be paused at any time.</a:t>
            </a:r>
          </a:p>
          <a:p>
            <a:pPr marL="228600" lvl="1" indent="-168275">
              <a:lnSpc>
                <a:spcPct val="100000"/>
              </a:lnSpc>
              <a:defRPr/>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defRPr/>
            </a:pPr>
            <a:endParaRPr lang="en-US" dirty="0"/>
          </a:p>
          <a:p>
            <a:pPr marL="0" indent="0">
              <a:buNone/>
              <a:defRPr/>
            </a:pPr>
            <a:endParaRPr lang="en-US"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62</a:t>
            </a:fld>
            <a:endParaRPr lang="en-US" dirty="0"/>
          </a:p>
        </p:txBody>
      </p:sp>
    </p:spTree>
    <p:extLst>
      <p:ext uri="{BB962C8B-B14F-4D97-AF65-F5344CB8AC3E}">
        <p14:creationId xmlns:p14="http://schemas.microsoft.com/office/powerpoint/2010/main" val="147766003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846264"/>
            <a:ext cx="10972800" cy="3944937"/>
          </a:xfrm>
        </p:spPr>
        <p:txBody>
          <a:bodyPr/>
          <a:lstStyle/>
          <a:p>
            <a:pPr marL="0" indent="0" algn="ctr">
              <a:buClr>
                <a:srgbClr val="DDDDDD"/>
              </a:buClr>
              <a:buNone/>
              <a:defRPr/>
            </a:pPr>
            <a:r>
              <a:rPr lang="en-US" sz="3600" dirty="0">
                <a:solidFill>
                  <a:srgbClr val="991A1E"/>
                </a:solidFill>
                <a:latin typeface="Times New Roman" panose="02020603050405020304" pitchFamily="18" charset="0"/>
                <a:cs typeface="Times New Roman" panose="02020603050405020304" pitchFamily="18" charset="0"/>
              </a:rPr>
              <a:t>The Dreaded Question:</a:t>
            </a:r>
          </a:p>
          <a:p>
            <a:pPr marL="0" indent="0" algn="ctr">
              <a:buClr>
                <a:srgbClr val="DDDDDD"/>
              </a:buClr>
              <a:buNone/>
              <a:defRPr/>
            </a:pPr>
            <a:endParaRPr lang="en-US" sz="1100" dirty="0">
              <a:solidFill>
                <a:prstClr val="black"/>
              </a:solidFill>
              <a:latin typeface="Times New Roman" panose="02020603050405020304" pitchFamily="18" charset="0"/>
              <a:cs typeface="Times New Roman" panose="02020603050405020304" pitchFamily="18" charset="0"/>
            </a:endParaRPr>
          </a:p>
          <a:p>
            <a:pPr marL="0" indent="0" algn="ctr">
              <a:buClr>
                <a:srgbClr val="DDDDDD"/>
              </a:buClr>
              <a:buNone/>
              <a:defRPr/>
            </a:pPr>
            <a:r>
              <a:rPr lang="en-US" sz="2800" dirty="0">
                <a:solidFill>
                  <a:prstClr val="black"/>
                </a:solidFill>
                <a:latin typeface="Times New Roman" panose="02020603050405020304" pitchFamily="18" charset="0"/>
                <a:cs typeface="Times New Roman" panose="02020603050405020304" pitchFamily="18" charset="0"/>
              </a:rPr>
              <a:t>At the end of each hearing, the hearing officer will always ask if the veteran has anything to add.</a:t>
            </a:r>
          </a:p>
          <a:p>
            <a:pPr marL="0" indent="0" algn="ctr">
              <a:buClr>
                <a:srgbClr val="DDDDDD"/>
              </a:buClr>
              <a:buNone/>
              <a:defRPr/>
            </a:pPr>
            <a:endParaRPr lang="en-US" sz="1050" dirty="0">
              <a:solidFill>
                <a:prstClr val="black"/>
              </a:solidFill>
              <a:latin typeface="Times New Roman" panose="02020603050405020304" pitchFamily="18" charset="0"/>
              <a:cs typeface="Times New Roman" panose="02020603050405020304" pitchFamily="18" charset="0"/>
            </a:endParaRPr>
          </a:p>
          <a:p>
            <a:pPr marL="0" indent="0" algn="ctr">
              <a:buClr>
                <a:srgbClr val="DDDDDD"/>
              </a:buClr>
              <a:buNone/>
              <a:defRPr/>
            </a:pPr>
            <a:r>
              <a:rPr lang="en-US" sz="2800" dirty="0">
                <a:solidFill>
                  <a:prstClr val="black"/>
                </a:solidFill>
                <a:latin typeface="Times New Roman" panose="02020603050405020304" pitchFamily="18" charset="0"/>
                <a:cs typeface="Times New Roman" panose="02020603050405020304" pitchFamily="18" charset="0"/>
              </a:rPr>
              <a:t>This is when many veterans will want to voice their frustration with VA. It is </a:t>
            </a:r>
            <a:r>
              <a:rPr lang="en-US" sz="2800" b="1" dirty="0">
                <a:solidFill>
                  <a:prstClr val="black"/>
                </a:solidFill>
                <a:latin typeface="Times New Roman" panose="02020603050405020304" pitchFamily="18" charset="0"/>
                <a:cs typeface="Times New Roman" panose="02020603050405020304" pitchFamily="18" charset="0"/>
              </a:rPr>
              <a:t>your</a:t>
            </a:r>
            <a:r>
              <a:rPr lang="en-US" sz="2800" dirty="0">
                <a:solidFill>
                  <a:prstClr val="black"/>
                </a:solidFill>
                <a:latin typeface="Times New Roman" panose="02020603050405020304" pitchFamily="18" charset="0"/>
                <a:cs typeface="Times New Roman" panose="02020603050405020304" pitchFamily="18" charset="0"/>
              </a:rPr>
              <a:t> responsibility to prepare them for this question during your pre-hearing conference and try to prevent this.</a:t>
            </a:r>
          </a:p>
          <a:p>
            <a:pPr>
              <a:defRPr/>
            </a:pPr>
            <a:endParaRPr lang="en-US" dirty="0"/>
          </a:p>
        </p:txBody>
      </p:sp>
      <p:sp>
        <p:nvSpPr>
          <p:cNvPr id="7" name="Title 1"/>
          <p:cNvSpPr>
            <a:spLocks noGrp="1"/>
          </p:cNvSpPr>
          <p:nvPr>
            <p:ph type="title"/>
          </p:nvPr>
        </p:nvSpPr>
        <p:spPr>
          <a:xfrm>
            <a:off x="76200" y="35668"/>
            <a:ext cx="8382000" cy="981732"/>
          </a:xfrm>
        </p:spPr>
        <p:txBody>
          <a:bodyPr/>
          <a:lstStyle/>
          <a:p>
            <a:pPr>
              <a:defRPr/>
            </a:pPr>
            <a:r>
              <a:rPr lang="en-US" dirty="0">
                <a:latin typeface="Times New Roman" panose="02020603050405020304" pitchFamily="18" charset="0"/>
                <a:cs typeface="Times New Roman" panose="02020603050405020304" pitchFamily="18" charset="0"/>
              </a:rPr>
              <a:t>Conducting a Hearing: During the Hearing</a:t>
            </a:r>
          </a:p>
        </p:txBody>
      </p:sp>
      <p:sp>
        <p:nvSpPr>
          <p:cNvPr id="2" name="Slide Number Placeholder 1"/>
          <p:cNvSpPr>
            <a:spLocks noGrp="1"/>
          </p:cNvSpPr>
          <p:nvPr>
            <p:ph type="sldNum" sz="quarter" idx="12"/>
          </p:nvPr>
        </p:nvSpPr>
        <p:spPr/>
        <p:txBody>
          <a:bodyPr/>
          <a:lstStyle/>
          <a:p>
            <a:fld id="{E2FB73DA-5FDE-45B5-BAA4-C61223CC44F6}" type="slidenum">
              <a:rPr lang="en-US" smtClean="0"/>
              <a:pPr/>
              <a:t>63</a:t>
            </a:fld>
            <a:endParaRPr lang="en-US" dirty="0"/>
          </a:p>
        </p:txBody>
      </p:sp>
    </p:spTree>
    <p:extLst>
      <p:ext uri="{BB962C8B-B14F-4D97-AF65-F5344CB8AC3E}">
        <p14:creationId xmlns:p14="http://schemas.microsoft.com/office/powerpoint/2010/main" val="272347350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latin typeface="Times New Roman" panose="02020603050405020304" pitchFamily="18" charset="0"/>
                <a:cs typeface="Times New Roman" panose="02020603050405020304" pitchFamily="18" charset="0"/>
              </a:rPr>
              <a:t>Conducting a Hearing:</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During the Hearing - Witnesses</a:t>
            </a:r>
          </a:p>
        </p:txBody>
      </p:sp>
      <p:sp>
        <p:nvSpPr>
          <p:cNvPr id="3" name="Content Placeholder 2"/>
          <p:cNvSpPr>
            <a:spLocks noGrp="1"/>
          </p:cNvSpPr>
          <p:nvPr>
            <p:ph idx="1"/>
          </p:nvPr>
        </p:nvSpPr>
        <p:spPr>
          <a:xfrm>
            <a:off x="381000" y="1295400"/>
            <a:ext cx="11582400" cy="4419600"/>
          </a:xfrm>
        </p:spPr>
        <p:txBody>
          <a:bodyPr/>
          <a:lstStyle/>
          <a:p>
            <a:pPr marL="0" indent="0">
              <a:buClr>
                <a:srgbClr val="DDDDDD"/>
              </a:buClr>
              <a:buNone/>
              <a:defRPr/>
            </a:pPr>
            <a:r>
              <a:rPr lang="en-US" sz="2400" dirty="0">
                <a:solidFill>
                  <a:prstClr val="black"/>
                </a:solidFill>
                <a:latin typeface="Times New Roman" panose="02020603050405020304" pitchFamily="18" charset="0"/>
                <a:cs typeface="Times New Roman" panose="02020603050405020304" pitchFamily="18" charset="0"/>
              </a:rPr>
              <a:t>Veterans will often want to bring a witness to their hearing. Witnesses can include:</a:t>
            </a:r>
          </a:p>
          <a:p>
            <a:pPr marL="0" indent="0" algn="ctr">
              <a:buClr>
                <a:srgbClr val="DDDDDD"/>
              </a:buClr>
              <a:buNone/>
              <a:defRPr/>
            </a:pPr>
            <a:endParaRPr lang="en-US" sz="100" dirty="0">
              <a:solidFill>
                <a:prstClr val="black"/>
              </a:solidFill>
              <a:latin typeface="Times New Roman" panose="02020603050405020304" pitchFamily="18" charset="0"/>
              <a:cs typeface="Times New Roman" panose="02020603050405020304" pitchFamily="18" charset="0"/>
            </a:endParaRPr>
          </a:p>
          <a:p>
            <a:pPr marL="1604963" lvl="8" indent="-292100">
              <a:defRPr/>
            </a:pPr>
            <a:r>
              <a:rPr lang="en-US" sz="2400" dirty="0">
                <a:latin typeface="Times New Roman" panose="02020603050405020304" pitchFamily="18" charset="0"/>
                <a:cs typeface="Times New Roman" panose="02020603050405020304" pitchFamily="18" charset="0"/>
              </a:rPr>
              <a:t>Spouse</a:t>
            </a:r>
          </a:p>
          <a:p>
            <a:pPr marL="1604963" lvl="8" indent="-292100">
              <a:defRPr/>
            </a:pPr>
            <a:r>
              <a:rPr lang="en-US" sz="2400" dirty="0">
                <a:latin typeface="Times New Roman" panose="02020603050405020304" pitchFamily="18" charset="0"/>
                <a:cs typeface="Times New Roman" panose="02020603050405020304" pitchFamily="18" charset="0"/>
              </a:rPr>
              <a:t>Friends</a:t>
            </a:r>
          </a:p>
          <a:p>
            <a:pPr marL="1604963" lvl="8" indent="-292100">
              <a:defRPr/>
            </a:pPr>
            <a:r>
              <a:rPr lang="en-US" sz="2400" dirty="0">
                <a:latin typeface="Times New Roman" panose="02020603050405020304" pitchFamily="18" charset="0"/>
                <a:cs typeface="Times New Roman" panose="02020603050405020304" pitchFamily="18" charset="0"/>
              </a:rPr>
              <a:t>Doctors</a:t>
            </a:r>
          </a:p>
          <a:p>
            <a:pPr marL="1604963" lvl="8" indent="-292100">
              <a:defRPr/>
            </a:pPr>
            <a:r>
              <a:rPr lang="en-US" sz="2400" dirty="0">
                <a:latin typeface="Times New Roman" panose="02020603050405020304" pitchFamily="18" charset="0"/>
                <a:cs typeface="Times New Roman" panose="02020603050405020304" pitchFamily="18" charset="0"/>
              </a:rPr>
              <a:t>Other family members</a:t>
            </a:r>
          </a:p>
          <a:p>
            <a:pPr lvl="1">
              <a:buClrTx/>
              <a:buFont typeface="Wingdings" panose="05000000000000000000" pitchFamily="2" charset="2"/>
              <a:buChar char="Ø"/>
              <a:defRPr/>
            </a:pPr>
            <a:endParaRPr lang="en-US" sz="100" dirty="0">
              <a:latin typeface="Times New Roman" panose="02020603050405020304" pitchFamily="18" charset="0"/>
              <a:cs typeface="Times New Roman" panose="02020603050405020304" pitchFamily="18" charset="0"/>
            </a:endParaRPr>
          </a:p>
          <a:p>
            <a:pPr marL="169863" lvl="1" indent="0" algn="ctr">
              <a:buNone/>
              <a:defRPr/>
            </a:pPr>
            <a:r>
              <a:rPr lang="en-US" sz="2400" b="1" dirty="0">
                <a:solidFill>
                  <a:srgbClr val="991A1E"/>
                </a:solidFill>
                <a:latin typeface="Times New Roman" panose="02020603050405020304" pitchFamily="18" charset="0"/>
                <a:cs typeface="Times New Roman" panose="02020603050405020304" pitchFamily="18" charset="0"/>
              </a:rPr>
              <a:t>**Lawyers, other representatives, and media members are </a:t>
            </a:r>
            <a:r>
              <a:rPr lang="en-US" sz="2400" b="1" u="sng" dirty="0">
                <a:solidFill>
                  <a:srgbClr val="991A1E"/>
                </a:solidFill>
                <a:latin typeface="Times New Roman" panose="02020603050405020304" pitchFamily="18" charset="0"/>
                <a:cs typeface="Times New Roman" panose="02020603050405020304" pitchFamily="18" charset="0"/>
              </a:rPr>
              <a:t>NOT</a:t>
            </a:r>
            <a:r>
              <a:rPr lang="en-US" sz="2400" b="1" dirty="0">
                <a:solidFill>
                  <a:srgbClr val="991A1E"/>
                </a:solidFill>
                <a:latin typeface="Times New Roman" panose="02020603050405020304" pitchFamily="18" charset="0"/>
                <a:cs typeface="Times New Roman" panose="02020603050405020304" pitchFamily="18" charset="0"/>
              </a:rPr>
              <a:t> allowed to be present in the hearing unless they are </a:t>
            </a:r>
            <a:r>
              <a:rPr lang="en-US" sz="2400" b="1" u="sng" dirty="0">
                <a:solidFill>
                  <a:srgbClr val="991A1E"/>
                </a:solidFill>
                <a:latin typeface="Times New Roman" panose="02020603050405020304" pitchFamily="18" charset="0"/>
                <a:cs typeface="Times New Roman" panose="02020603050405020304" pitchFamily="18" charset="0"/>
              </a:rPr>
              <a:t>only</a:t>
            </a:r>
            <a:r>
              <a:rPr lang="en-US" sz="2400" b="1" dirty="0">
                <a:solidFill>
                  <a:srgbClr val="991A1E"/>
                </a:solidFill>
                <a:latin typeface="Times New Roman" panose="02020603050405020304" pitchFamily="18" charset="0"/>
                <a:cs typeface="Times New Roman" panose="02020603050405020304" pitchFamily="18" charset="0"/>
              </a:rPr>
              <a:t> acting as a witness**</a:t>
            </a:r>
          </a:p>
          <a:p>
            <a:pPr marL="0" indent="0">
              <a:buClr>
                <a:srgbClr val="DDDDDD"/>
              </a:buClr>
              <a:buNone/>
              <a:defRPr/>
            </a:pPr>
            <a:r>
              <a:rPr lang="en-US" sz="2800" b="1" dirty="0">
                <a:latin typeface="Times New Roman" panose="02020603050405020304" pitchFamily="18" charset="0"/>
                <a:cs typeface="Times New Roman" panose="02020603050405020304" pitchFamily="18" charset="0"/>
              </a:rPr>
              <a:t>When working with witnesses:</a:t>
            </a:r>
          </a:p>
          <a:p>
            <a:pPr>
              <a:defRPr/>
            </a:pPr>
            <a:r>
              <a:rPr lang="en-US" sz="2300" dirty="0">
                <a:latin typeface="Times New Roman" panose="02020603050405020304" pitchFamily="18" charset="0"/>
                <a:cs typeface="Times New Roman" panose="02020603050405020304" pitchFamily="18" charset="0"/>
              </a:rPr>
              <a:t>Have each witness sign an affidavit (VA will provide this prior to the start of the hearing) </a:t>
            </a:r>
          </a:p>
          <a:p>
            <a:pPr>
              <a:defRPr/>
            </a:pPr>
            <a:r>
              <a:rPr lang="en-US" sz="2300" dirty="0">
                <a:latin typeface="Times New Roman" panose="02020603050405020304" pitchFamily="18" charset="0"/>
                <a:cs typeface="Times New Roman" panose="02020603050405020304" pitchFamily="18" charset="0"/>
              </a:rPr>
              <a:t>Prepare the witness during your pre-conference hearing on what to expect </a:t>
            </a:r>
          </a:p>
          <a:p>
            <a:pPr>
              <a:defRPr/>
            </a:pPr>
            <a:r>
              <a:rPr lang="en-US" sz="2300" dirty="0">
                <a:latin typeface="Times New Roman" panose="02020603050405020304" pitchFamily="18" charset="0"/>
                <a:cs typeface="Times New Roman" panose="02020603050405020304" pitchFamily="18" charset="0"/>
              </a:rPr>
              <a:t>Explain that even though the witness may contribute, it’s still the veteran’s hearing</a:t>
            </a:r>
          </a:p>
          <a:p>
            <a:pPr>
              <a:defRPr/>
            </a:pPr>
            <a:r>
              <a:rPr lang="en-US" sz="2300" dirty="0">
                <a:latin typeface="Times New Roman" panose="02020603050405020304" pitchFamily="18" charset="0"/>
                <a:cs typeface="Times New Roman" panose="02020603050405020304" pitchFamily="18" charset="0"/>
              </a:rPr>
              <a:t>Do not allow witnesses to take over the hearing!</a:t>
            </a:r>
          </a:p>
          <a:p>
            <a:pPr marL="169863" lvl="1" indent="0" algn="ctr">
              <a:buNone/>
              <a:defRPr/>
            </a:pPr>
            <a:endParaRPr lang="en-US" b="1"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64</a:t>
            </a:fld>
            <a:endParaRPr lang="en-US" dirty="0"/>
          </a:p>
        </p:txBody>
      </p:sp>
    </p:spTree>
    <p:extLst>
      <p:ext uri="{BB962C8B-B14F-4D97-AF65-F5344CB8AC3E}">
        <p14:creationId xmlns:p14="http://schemas.microsoft.com/office/powerpoint/2010/main" val="29116249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1" y="134472"/>
            <a:ext cx="8661402" cy="981732"/>
          </a:xfrm>
        </p:spPr>
        <p:txBody>
          <a:bodyPr/>
          <a:lstStyle/>
          <a:p>
            <a:pPr>
              <a:defRPr/>
            </a:pPr>
            <a:r>
              <a:rPr lang="en-US" dirty="0">
                <a:latin typeface="Times New Roman" panose="02020603050405020304" pitchFamily="18" charset="0"/>
                <a:cs typeface="Times New Roman" panose="02020603050405020304" pitchFamily="18" charset="0"/>
              </a:rPr>
              <a:t>Conducting a Hearing: After the Hearing</a:t>
            </a:r>
          </a:p>
        </p:txBody>
      </p:sp>
      <p:sp>
        <p:nvSpPr>
          <p:cNvPr id="3" name="Content Placeholder 2"/>
          <p:cNvSpPr>
            <a:spLocks noGrp="1"/>
          </p:cNvSpPr>
          <p:nvPr>
            <p:ph idx="1"/>
          </p:nvPr>
        </p:nvSpPr>
        <p:spPr>
          <a:xfrm>
            <a:off x="609600" y="1393236"/>
            <a:ext cx="10972800" cy="4882058"/>
          </a:xfrm>
        </p:spPr>
        <p:txBody>
          <a:bodyPr>
            <a:normAutofit fontScale="92500"/>
          </a:bodyPr>
          <a:lstStyle/>
          <a:p>
            <a:pPr marL="0" indent="0">
              <a:buNone/>
              <a:defRPr/>
            </a:pPr>
            <a:r>
              <a:rPr lang="en-US" sz="2800" dirty="0">
                <a:latin typeface="Times New Roman" panose="02020603050405020304" pitchFamily="18" charset="0"/>
                <a:cs typeface="Times New Roman" panose="02020603050405020304" pitchFamily="18" charset="0"/>
              </a:rPr>
              <a:t>After the hearing is complete, you should meet  with your veteran to discuss:</a:t>
            </a:r>
          </a:p>
          <a:p>
            <a:pPr marL="0" indent="0">
              <a:buNone/>
              <a:defRPr/>
            </a:pPr>
            <a:endParaRPr lang="en-US" sz="14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Any additional development or medical examinations that are needed</a:t>
            </a:r>
          </a:p>
          <a:p>
            <a:pPr marL="1089025" lvl="2" indent="-292100">
              <a:defRPr/>
            </a:pPr>
            <a:endParaRPr lang="en-US" sz="13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How the decision will be sent to the client</a:t>
            </a:r>
          </a:p>
          <a:p>
            <a:pPr marL="1089025" lvl="2" indent="-292100">
              <a:defRPr/>
            </a:pPr>
            <a:endParaRPr lang="en-US" sz="13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Estimated timeframes – r</a:t>
            </a:r>
            <a:r>
              <a:rPr lang="en-US" altLang="en-US" sz="3200" dirty="0">
                <a:latin typeface="Times New Roman" panose="02020603050405020304" pitchFamily="18" charset="0"/>
                <a:cs typeface="Times New Roman" panose="02020603050405020304" pitchFamily="18" charset="0"/>
              </a:rPr>
              <a:t>emind your veteran that a decision </a:t>
            </a:r>
            <a:r>
              <a:rPr lang="en-US" altLang="en-US" sz="3200" b="1" u="sng" dirty="0">
                <a:latin typeface="Times New Roman" panose="02020603050405020304" pitchFamily="18" charset="0"/>
                <a:cs typeface="Times New Roman" panose="02020603050405020304" pitchFamily="18" charset="0"/>
              </a:rPr>
              <a:t>will not </a:t>
            </a:r>
            <a:r>
              <a:rPr lang="en-US" altLang="en-US" sz="3200" dirty="0">
                <a:latin typeface="Times New Roman" panose="02020603050405020304" pitchFamily="18" charset="0"/>
                <a:cs typeface="Times New Roman" panose="02020603050405020304" pitchFamily="18" charset="0"/>
              </a:rPr>
              <a:t>be made during the hearing</a:t>
            </a:r>
          </a:p>
          <a:p>
            <a:pPr marL="1089025" lvl="2" indent="-292100">
              <a:defRPr/>
            </a:pPr>
            <a:endParaRPr lang="en-US" sz="13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Your expectations, but </a:t>
            </a:r>
            <a:r>
              <a:rPr lang="en-US" sz="3000" b="1" u="sng" dirty="0">
                <a:latin typeface="Times New Roman" panose="02020603050405020304" pitchFamily="18" charset="0"/>
                <a:cs typeface="Times New Roman" panose="02020603050405020304" pitchFamily="18" charset="0"/>
              </a:rPr>
              <a:t>never</a:t>
            </a:r>
            <a:r>
              <a:rPr lang="en-US" sz="3000" dirty="0">
                <a:latin typeface="Times New Roman" panose="02020603050405020304" pitchFamily="18" charset="0"/>
                <a:cs typeface="Times New Roman" panose="02020603050405020304" pitchFamily="18" charset="0"/>
              </a:rPr>
              <a:t> make any promises</a:t>
            </a:r>
          </a:p>
          <a:p>
            <a:pPr marL="1089025" lvl="2" indent="-292100">
              <a:defRPr/>
            </a:pPr>
            <a:endParaRPr lang="en-US" sz="13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What to do once a decision is reached</a:t>
            </a:r>
          </a:p>
          <a:p>
            <a:pPr marL="0" indent="0">
              <a:buNone/>
              <a:defRPr/>
            </a:pPr>
            <a:endParaRPr lang="en-US"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65</a:t>
            </a:fld>
            <a:endParaRPr lang="en-US" dirty="0"/>
          </a:p>
        </p:txBody>
      </p:sp>
    </p:spTree>
    <p:extLst>
      <p:ext uri="{BB962C8B-B14F-4D97-AF65-F5344CB8AC3E}">
        <p14:creationId xmlns:p14="http://schemas.microsoft.com/office/powerpoint/2010/main" val="57455225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latin typeface="Times New Roman" panose="02020603050405020304" pitchFamily="18" charset="0"/>
                <a:cs typeface="Times New Roman" panose="02020603050405020304" pitchFamily="18" charset="0"/>
              </a:rPr>
              <a:t>Final Thoughts on Hearings</a:t>
            </a:r>
          </a:p>
        </p:txBody>
      </p:sp>
      <p:sp>
        <p:nvSpPr>
          <p:cNvPr id="3" name="Content Placeholder 2"/>
          <p:cNvSpPr>
            <a:spLocks noGrp="1"/>
          </p:cNvSpPr>
          <p:nvPr>
            <p:ph idx="1"/>
          </p:nvPr>
        </p:nvSpPr>
        <p:spPr>
          <a:xfrm>
            <a:off x="533400" y="1524001"/>
            <a:ext cx="11049000" cy="5029199"/>
          </a:xfrm>
        </p:spPr>
        <p:txBody>
          <a:bodyPr>
            <a:noAutofit/>
          </a:bodyPr>
          <a:lstStyle/>
          <a:p>
            <a:pPr>
              <a:defRPr/>
            </a:pPr>
            <a:r>
              <a:rPr lang="en-US" altLang="en-US" sz="2800" dirty="0">
                <a:latin typeface="Times New Roman" panose="02020603050405020304" pitchFamily="18" charset="0"/>
                <a:cs typeface="Times New Roman" panose="02020603050405020304" pitchFamily="18" charset="0"/>
              </a:rPr>
              <a:t>Hearings can be unpredictable and time consuming, but many veterans want their chance to speak to VA in person – make sure </a:t>
            </a:r>
            <a:r>
              <a:rPr lang="en-US" altLang="en-US" sz="2800" b="1" u="sng" dirty="0">
                <a:latin typeface="Times New Roman" panose="02020603050405020304" pitchFamily="18" charset="0"/>
                <a:cs typeface="Times New Roman" panose="02020603050405020304" pitchFamily="18" charset="0"/>
              </a:rPr>
              <a:t>you’re prepared </a:t>
            </a:r>
            <a:r>
              <a:rPr lang="en-US" altLang="en-US" sz="2800" dirty="0">
                <a:latin typeface="Times New Roman" panose="02020603050405020304" pitchFamily="18" charset="0"/>
                <a:cs typeface="Times New Roman" panose="02020603050405020304" pitchFamily="18" charset="0"/>
              </a:rPr>
              <a:t>and prepare your veteran</a:t>
            </a:r>
          </a:p>
          <a:p>
            <a:pPr>
              <a:defRPr/>
            </a:pPr>
            <a:endParaRPr lang="en-US" altLang="en-US" sz="5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If additional evidence is needed, you can ask the hearing officer to hold the record open for 30 or 60 days. In new appeals to the Board, the record will automatically stay open for 90 days</a:t>
            </a:r>
          </a:p>
          <a:p>
            <a:pPr>
              <a:defRPr/>
            </a:pPr>
            <a:endParaRPr lang="en-US" sz="5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Remember, hearings are </a:t>
            </a:r>
            <a:r>
              <a:rPr lang="en-US" sz="2800" b="1" u="sng" dirty="0">
                <a:latin typeface="Times New Roman" panose="02020603050405020304" pitchFamily="18" charset="0"/>
                <a:cs typeface="Times New Roman" panose="02020603050405020304" pitchFamily="18" charset="0"/>
              </a:rPr>
              <a:t>non-adversarial</a:t>
            </a:r>
            <a:r>
              <a:rPr lang="en-US" sz="2800" dirty="0">
                <a:latin typeface="Times New Roman" panose="02020603050405020304" pitchFamily="18" charset="0"/>
                <a:cs typeface="Times New Roman" panose="02020603050405020304" pitchFamily="18" charset="0"/>
              </a:rPr>
              <a:t> in nature</a:t>
            </a:r>
          </a:p>
          <a:p>
            <a:pPr>
              <a:defRPr/>
            </a:pPr>
            <a:endParaRPr lang="en-US" sz="500" dirty="0">
              <a:latin typeface="Times New Roman" panose="02020603050405020304" pitchFamily="18" charset="0"/>
              <a:cs typeface="Times New Roman" panose="02020603050405020304" pitchFamily="18" charset="0"/>
            </a:endParaRPr>
          </a:p>
          <a:p>
            <a:pPr>
              <a:defRPr/>
            </a:pPr>
            <a:r>
              <a:rPr lang="en-US" altLang="en-US" sz="2800" dirty="0">
                <a:latin typeface="Times New Roman" panose="02020603050405020304" pitchFamily="18" charset="0"/>
                <a:cs typeface="Times New Roman" panose="02020603050405020304" pitchFamily="18" charset="0"/>
              </a:rPr>
              <a:t>Try to get issues resolved without a hearing if possible. Waiting for hearings to be scheduled can often delay the appeals process</a:t>
            </a:r>
          </a:p>
        </p:txBody>
      </p:sp>
      <p:sp>
        <p:nvSpPr>
          <p:cNvPr id="5" name="Slide Number Placeholder 4"/>
          <p:cNvSpPr>
            <a:spLocks noGrp="1"/>
          </p:cNvSpPr>
          <p:nvPr>
            <p:ph type="sldNum" sz="quarter" idx="12"/>
          </p:nvPr>
        </p:nvSpPr>
        <p:spPr/>
        <p:txBody>
          <a:bodyPr/>
          <a:lstStyle/>
          <a:p>
            <a:fld id="{E2FB73DA-5FDE-45B5-BAA4-C61223CC44F6}" type="slidenum">
              <a:rPr lang="en-US" smtClean="0"/>
              <a:pPr/>
              <a:t>66</a:t>
            </a:fld>
            <a:endParaRPr lang="en-US" dirty="0"/>
          </a:p>
        </p:txBody>
      </p:sp>
    </p:spTree>
    <p:extLst>
      <p:ext uri="{BB962C8B-B14F-4D97-AF65-F5344CB8AC3E}">
        <p14:creationId xmlns:p14="http://schemas.microsoft.com/office/powerpoint/2010/main" val="345874419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latin typeface="Times New Roman" panose="02020603050405020304" pitchFamily="18" charset="0"/>
                <a:cs typeface="Times New Roman" panose="02020603050405020304" pitchFamily="18" charset="0"/>
              </a:rPr>
              <a:t>Final Thoughts on Hearings</a:t>
            </a:r>
          </a:p>
        </p:txBody>
      </p:sp>
      <p:sp>
        <p:nvSpPr>
          <p:cNvPr id="3" name="Content Placeholder 2"/>
          <p:cNvSpPr>
            <a:spLocks noGrp="1"/>
          </p:cNvSpPr>
          <p:nvPr>
            <p:ph idx="1"/>
          </p:nvPr>
        </p:nvSpPr>
        <p:spPr>
          <a:xfrm>
            <a:off x="324293" y="1692277"/>
            <a:ext cx="11049000" cy="5029199"/>
          </a:xfrm>
        </p:spPr>
        <p:txBody>
          <a:bodyPr>
            <a:noAutofit/>
          </a:bodyPr>
          <a:lstStyle/>
          <a:p>
            <a:pPr marL="0" indent="0">
              <a:buNone/>
              <a:defRPr/>
            </a:pPr>
            <a:endParaRPr lang="en-US" altLang="en-US" dirty="0">
              <a:latin typeface="Times New Roman" panose="02020603050405020304" pitchFamily="18" charset="0"/>
              <a:cs typeface="Times New Roman" panose="02020603050405020304" pitchFamily="18" charset="0"/>
            </a:endParaRPr>
          </a:p>
          <a:p>
            <a:pPr marL="0" indent="0" algn="ctr">
              <a:buNone/>
              <a:defRPr/>
            </a:pPr>
            <a:r>
              <a:rPr lang="en-US" altLang="en-US" sz="3600" dirty="0">
                <a:latin typeface="Times New Roman" panose="02020603050405020304" pitchFamily="18" charset="0"/>
                <a:cs typeface="Times New Roman" panose="02020603050405020304" pitchFamily="18" charset="0"/>
              </a:rPr>
              <a:t>We are now going to watch a short video of a hearing</a:t>
            </a:r>
          </a:p>
          <a:p>
            <a:pPr marL="0" indent="0" algn="ctr">
              <a:buNone/>
              <a:defRPr/>
            </a:pPr>
            <a:endParaRPr lang="en-US" altLang="en-US" sz="3600" dirty="0">
              <a:latin typeface="Times New Roman" panose="02020603050405020304" pitchFamily="18" charset="0"/>
              <a:cs typeface="Times New Roman" panose="02020603050405020304" pitchFamily="18" charset="0"/>
            </a:endParaRPr>
          </a:p>
          <a:p>
            <a:pPr marL="0" indent="0" algn="ctr">
              <a:buNone/>
              <a:defRPr/>
            </a:pPr>
            <a:r>
              <a:rPr lang="en-US" altLang="en-US" sz="3600" dirty="0">
                <a:latin typeface="Times New Roman" panose="02020603050405020304" pitchFamily="18" charset="0"/>
                <a:cs typeface="Times New Roman" panose="02020603050405020304" pitchFamily="18" charset="0"/>
              </a:rPr>
              <a:t>Follow along with the provided transcript and determine what you would do differently</a:t>
            </a:r>
          </a:p>
        </p:txBody>
      </p:sp>
      <p:sp>
        <p:nvSpPr>
          <p:cNvPr id="5" name="Slide Number Placeholder 4"/>
          <p:cNvSpPr>
            <a:spLocks noGrp="1"/>
          </p:cNvSpPr>
          <p:nvPr>
            <p:ph type="sldNum" sz="quarter" idx="12"/>
          </p:nvPr>
        </p:nvSpPr>
        <p:spPr/>
        <p:txBody>
          <a:bodyPr/>
          <a:lstStyle/>
          <a:p>
            <a:fld id="{E2FB73DA-5FDE-45B5-BAA4-C61223CC44F6}" type="slidenum">
              <a:rPr lang="en-US" smtClean="0"/>
              <a:pPr/>
              <a:t>67</a:t>
            </a:fld>
            <a:endParaRPr lang="en-US" dirty="0"/>
          </a:p>
        </p:txBody>
      </p:sp>
    </p:spTree>
    <p:extLst>
      <p:ext uri="{BB962C8B-B14F-4D97-AF65-F5344CB8AC3E}">
        <p14:creationId xmlns:p14="http://schemas.microsoft.com/office/powerpoint/2010/main" val="258094701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209800"/>
            <a:ext cx="11049000" cy="4343400"/>
          </a:xfrm>
        </p:spPr>
        <p:txBody>
          <a:bodyPr>
            <a:noAutofit/>
          </a:bodyPr>
          <a:lstStyle/>
          <a:p>
            <a:pPr marL="0" indent="0">
              <a:buNone/>
              <a:defRPr/>
            </a:pPr>
            <a:endParaRPr lang="en-US" altLang="en-US" dirty="0">
              <a:latin typeface="Times New Roman" panose="02020603050405020304" pitchFamily="18" charset="0"/>
              <a:cs typeface="Times New Roman" panose="02020603050405020304" pitchFamily="18" charset="0"/>
            </a:endParaRPr>
          </a:p>
          <a:p>
            <a:pPr marL="0" indent="0" algn="ctr">
              <a:buNone/>
              <a:defRPr/>
            </a:pPr>
            <a:r>
              <a:rPr lang="en-US" altLang="en-US" sz="6600" dirty="0">
                <a:latin typeface="Times New Roman" panose="02020603050405020304" pitchFamily="18" charset="0"/>
                <a:cs typeface="Times New Roman" panose="02020603050405020304" pitchFamily="18" charset="0"/>
              </a:rPr>
              <a:t>Writing Appeals Arguments</a:t>
            </a:r>
            <a:endParaRPr lang="en-US" altLang="en-US" sz="72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68</a:t>
            </a:fld>
            <a:endParaRPr lang="en-US" dirty="0"/>
          </a:p>
        </p:txBody>
      </p:sp>
    </p:spTree>
    <p:extLst>
      <p:ext uri="{BB962C8B-B14F-4D97-AF65-F5344CB8AC3E}">
        <p14:creationId xmlns:p14="http://schemas.microsoft.com/office/powerpoint/2010/main" val="136889367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600200"/>
            <a:ext cx="10972800" cy="4419600"/>
          </a:xfrm>
        </p:spPr>
        <p:txBody>
          <a:bodyPr>
            <a:normAutofit/>
          </a:bodyPr>
          <a:lstStyle/>
          <a:p>
            <a:pPr marL="38100" indent="0" algn="ctr">
              <a:spcBef>
                <a:spcPts val="400"/>
              </a:spcBef>
              <a:buClr>
                <a:srgbClr val="2DA2BF"/>
              </a:buClr>
              <a:buSzPct val="68000"/>
              <a:buNone/>
              <a:defRPr/>
            </a:pPr>
            <a:endParaRPr lang="en-US" dirty="0">
              <a:solidFill>
                <a:prstClr val="black"/>
              </a:solidFill>
              <a:latin typeface="Times New Roman" panose="02020603050405020304" pitchFamily="18" charset="0"/>
              <a:cs typeface="Times New Roman" panose="02020603050405020304" pitchFamily="18" charset="0"/>
            </a:endParaRPr>
          </a:p>
          <a:p>
            <a:pPr marL="38100" indent="0" algn="ctr">
              <a:spcBef>
                <a:spcPts val="400"/>
              </a:spcBef>
              <a:buClr>
                <a:srgbClr val="2DA2BF"/>
              </a:buClr>
              <a:buSzPct val="68000"/>
              <a:buNone/>
              <a:defRPr/>
            </a:pPr>
            <a:r>
              <a:rPr lang="en-US" dirty="0">
                <a:solidFill>
                  <a:prstClr val="black"/>
                </a:solidFill>
                <a:latin typeface="Times New Roman" panose="02020603050405020304" pitchFamily="18" charset="0"/>
                <a:cs typeface="Times New Roman" panose="02020603050405020304" pitchFamily="18" charset="0"/>
              </a:rPr>
              <a:t>An appeals argument is your opportunity to explain to the VA in writing why the claim was incorrectly decided</a:t>
            </a:r>
          </a:p>
          <a:p>
            <a:pPr marL="38100" indent="0">
              <a:spcBef>
                <a:spcPts val="400"/>
              </a:spcBef>
              <a:buClr>
                <a:srgbClr val="2DA2BF"/>
              </a:buClr>
              <a:buSzPct val="68000"/>
              <a:buNone/>
              <a:defRPr/>
            </a:pPr>
            <a:endParaRPr lang="en-US" altLang="en-US" b="1"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endParaRPr lang="en-US" altLang="en-US" b="1"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altLang="en-US" b="1" dirty="0">
                <a:solidFill>
                  <a:prstClr val="black"/>
                </a:solidFill>
                <a:latin typeface="Times New Roman" panose="02020603050405020304" pitchFamily="18" charset="0"/>
                <a:cs typeface="Times New Roman" panose="02020603050405020304" pitchFamily="18" charset="0"/>
              </a:rPr>
              <a:t>Remember: </a:t>
            </a:r>
            <a:r>
              <a:rPr lang="en-US" altLang="en-US" dirty="0">
                <a:solidFill>
                  <a:prstClr val="black"/>
                </a:solidFill>
                <a:latin typeface="Times New Roman" panose="02020603050405020304" pitchFamily="18" charset="0"/>
                <a:cs typeface="Times New Roman" panose="02020603050405020304" pitchFamily="18" charset="0"/>
              </a:rPr>
              <a:t>Even though it is called an “argument” you should not be argumentative when writing</a:t>
            </a: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69</a:t>
            </a:fld>
            <a:endParaRPr lang="en-US" altLang="en-US" dirty="0"/>
          </a:p>
        </p:txBody>
      </p:sp>
      <p:sp>
        <p:nvSpPr>
          <p:cNvPr id="6146" name="Title 2"/>
          <p:cNvSpPr>
            <a:spLocks noGrp="1"/>
          </p:cNvSpPr>
          <p:nvPr>
            <p:ph type="title"/>
          </p:nvPr>
        </p:nvSpPr>
        <p:spPr>
          <a:xfrm>
            <a:off x="2458" y="270957"/>
            <a:ext cx="8450731" cy="981732"/>
          </a:xfrm>
        </p:spPr>
        <p:txBody>
          <a:bodyPr/>
          <a:lstStyle/>
          <a:p>
            <a:pPr eaLnBrk="1" hangingPunct="1"/>
            <a:r>
              <a:rPr lang="en-US" altLang="en-US" sz="2700" dirty="0">
                <a:latin typeface="Times New Roman" panose="02020603050405020304" pitchFamily="18" charset="0"/>
                <a:cs typeface="Times New Roman" panose="02020603050405020304" pitchFamily="18" charset="0"/>
              </a:rPr>
              <a:t>WHAT IS AN APPEAL ARGUMENT?</a:t>
            </a:r>
          </a:p>
        </p:txBody>
      </p:sp>
    </p:spTree>
    <p:extLst>
      <p:ext uri="{BB962C8B-B14F-4D97-AF65-F5344CB8AC3E}">
        <p14:creationId xmlns:p14="http://schemas.microsoft.com/office/powerpoint/2010/main" val="3370511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9" name="Content Placeholder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80277" y="1393825"/>
            <a:ext cx="9631446" cy="4881563"/>
          </a:xfrm>
        </p:spPr>
      </p:pic>
      <p:sp>
        <p:nvSpPr>
          <p:cNvPr id="2" name="Slide Number Placeholder 1"/>
          <p:cNvSpPr>
            <a:spLocks noGrp="1"/>
          </p:cNvSpPr>
          <p:nvPr>
            <p:ph type="sldNum" sz="quarter" idx="12"/>
          </p:nvPr>
        </p:nvSpPr>
        <p:spPr>
          <a:xfrm>
            <a:off x="8077200" y="6356351"/>
            <a:ext cx="3276600" cy="365125"/>
          </a:xfrm>
        </p:spPr>
        <p:txBody>
          <a:bodyPr/>
          <a:lstStyle/>
          <a:p>
            <a:pPr>
              <a:defRPr/>
            </a:pPr>
            <a:fld id="{0E09CC2B-B43D-4F21-A966-ADF77186105D}" type="slidenum">
              <a:rPr lang="en-US"/>
              <a:pPr>
                <a:defRPr/>
              </a:pPr>
              <a:t>7</a:t>
            </a:fld>
            <a:endParaRPr lang="en-US" dirty="0"/>
          </a:p>
        </p:txBody>
      </p:sp>
      <p:sp>
        <p:nvSpPr>
          <p:cNvPr id="50178" name="Title 5"/>
          <p:cNvSpPr>
            <a:spLocks noGrp="1"/>
          </p:cNvSpPr>
          <p:nvPr>
            <p:ph type="title"/>
          </p:nvPr>
        </p:nvSpPr>
        <p:spPr>
          <a:xfrm>
            <a:off x="0" y="381000"/>
            <a:ext cx="8077200" cy="931862"/>
          </a:xfrm>
        </p:spPr>
        <p:txBody>
          <a:bodyPr/>
          <a:lstStyle/>
          <a:p>
            <a:pPr eaLnBrk="1" hangingPunct="1"/>
            <a:r>
              <a:rPr lang="en-US" altLang="en-US" sz="3600" dirty="0">
                <a:latin typeface="Times New Roman" panose="02020603050405020304" pitchFamily="18" charset="0"/>
                <a:cs typeface="Times New Roman" panose="02020603050405020304" pitchFamily="18" charset="0"/>
              </a:rPr>
              <a:t>LEGACY APPEAL LIFE-CYCLE</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600200"/>
            <a:ext cx="10972800" cy="4419600"/>
          </a:xfrm>
        </p:spPr>
        <p:txBody>
          <a:bodyPr>
            <a:normAutofit lnSpcReduction="10000"/>
          </a:bodyPr>
          <a:lstStyle/>
          <a:p>
            <a:pPr marL="38100" indent="0">
              <a:spcBef>
                <a:spcPts val="400"/>
              </a:spcBef>
              <a:buClr>
                <a:srgbClr val="2DA2BF"/>
              </a:buClr>
              <a:buSzPct val="68000"/>
              <a:buNone/>
              <a:defRPr/>
            </a:pPr>
            <a:r>
              <a:rPr lang="en-US" b="1" dirty="0">
                <a:solidFill>
                  <a:prstClr val="black"/>
                </a:solidFill>
                <a:latin typeface="Times New Roman" panose="02020603050405020304" pitchFamily="18" charset="0"/>
                <a:cs typeface="Times New Roman" panose="02020603050405020304" pitchFamily="18" charset="0"/>
              </a:rPr>
              <a:t>An appeal argument should clearly list the following:</a:t>
            </a:r>
          </a:p>
          <a:p>
            <a:pPr marL="38100" indent="0">
              <a:spcBef>
                <a:spcPts val="400"/>
              </a:spcBef>
              <a:buClr>
                <a:srgbClr val="2DA2BF"/>
              </a:buClr>
              <a:buSzPct val="68000"/>
              <a:buNone/>
              <a:defRPr/>
            </a:pPr>
            <a:endParaRPr lang="en-US" b="1" dirty="0">
              <a:solidFill>
                <a:prstClr val="black"/>
              </a:solidFill>
              <a:latin typeface="Times New Roman" panose="02020603050405020304" pitchFamily="18" charset="0"/>
              <a:cs typeface="Times New Roman" panose="02020603050405020304" pitchFamily="18" charset="0"/>
            </a:endParaRPr>
          </a:p>
          <a:p>
            <a:pPr>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The issue on appeal</a:t>
            </a:r>
          </a:p>
          <a:p>
            <a:pPr>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What the VA did wrong or failed to do in making their decision, citing objective evidence to support your argument</a:t>
            </a:r>
          </a:p>
          <a:p>
            <a:pPr>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What will satisfy the appellant (what does he/she want)</a:t>
            </a:r>
          </a:p>
          <a:p>
            <a:pPr>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What does the appellant want VA to do?</a:t>
            </a:r>
          </a:p>
          <a:p>
            <a:pPr>
              <a:spcBef>
                <a:spcPts val="400"/>
              </a:spcBef>
              <a:buSzPct val="100000"/>
              <a:defRPr/>
            </a:pPr>
            <a:endParaRPr lang="en-US" dirty="0">
              <a:solidFill>
                <a:prstClr val="black"/>
              </a:solidFill>
              <a:latin typeface="Times New Roman" panose="02020603050405020304" pitchFamily="18" charset="0"/>
              <a:cs typeface="Times New Roman" panose="02020603050405020304" pitchFamily="18" charset="0"/>
            </a:endParaRPr>
          </a:p>
          <a:p>
            <a:pPr marL="0" indent="0">
              <a:spcBef>
                <a:spcPts val="400"/>
              </a:spcBef>
              <a:buSzPct val="100000"/>
              <a:buNone/>
              <a:defRPr/>
            </a:pPr>
            <a:r>
              <a:rPr lang="en-US" dirty="0">
                <a:solidFill>
                  <a:prstClr val="black"/>
                </a:solidFill>
                <a:latin typeface="Times New Roman" panose="02020603050405020304" pitchFamily="18" charset="0"/>
                <a:cs typeface="Times New Roman" panose="02020603050405020304" pitchFamily="18" charset="0"/>
              </a:rPr>
              <a:t>**If possible, limit your argument to no more than 2-3 paragraphs for each issue</a:t>
            </a: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70</a:t>
            </a:fld>
            <a:endParaRPr lang="en-US" altLang="en-US" dirty="0"/>
          </a:p>
        </p:txBody>
      </p:sp>
      <p:sp>
        <p:nvSpPr>
          <p:cNvPr id="6146" name="Title 2"/>
          <p:cNvSpPr>
            <a:spLocks noGrp="1"/>
          </p:cNvSpPr>
          <p:nvPr>
            <p:ph type="title"/>
          </p:nvPr>
        </p:nvSpPr>
        <p:spPr>
          <a:xfrm>
            <a:off x="2458" y="270957"/>
            <a:ext cx="8450731" cy="981732"/>
          </a:xfrm>
        </p:spPr>
        <p:txBody>
          <a:bodyPr/>
          <a:lstStyle/>
          <a:p>
            <a:pPr eaLnBrk="1" hangingPunct="1"/>
            <a:r>
              <a:rPr lang="en-US" altLang="en-US" sz="2700" dirty="0">
                <a:latin typeface="Times New Roman" panose="02020603050405020304" pitchFamily="18" charset="0"/>
                <a:cs typeface="Times New Roman" panose="02020603050405020304" pitchFamily="18" charset="0"/>
              </a:rPr>
              <a:t>WHAT IS AN APPEAL ARGUMENT?</a:t>
            </a:r>
          </a:p>
        </p:txBody>
      </p:sp>
    </p:spTree>
    <p:extLst>
      <p:ext uri="{BB962C8B-B14F-4D97-AF65-F5344CB8AC3E}">
        <p14:creationId xmlns:p14="http://schemas.microsoft.com/office/powerpoint/2010/main" val="379459937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600200"/>
            <a:ext cx="10972800" cy="4419600"/>
          </a:xfrm>
        </p:spPr>
        <p:txBody>
          <a:bodyPr>
            <a:normAutofit fontScale="92500" lnSpcReduction="10000"/>
          </a:bodyPr>
          <a:lstStyle/>
          <a:p>
            <a:pPr marL="38100" indent="0" algn="ctr">
              <a:spcBef>
                <a:spcPts val="400"/>
              </a:spcBef>
              <a:buClr>
                <a:srgbClr val="2DA2BF"/>
              </a:buClr>
              <a:buSzPct val="68000"/>
              <a:buNone/>
              <a:defRPr/>
            </a:pPr>
            <a:r>
              <a:rPr lang="en-US" sz="3900" b="1" u="sng" dirty="0">
                <a:solidFill>
                  <a:prstClr val="black"/>
                </a:solidFill>
                <a:latin typeface="Times New Roman" panose="02020603050405020304" pitchFamily="18" charset="0"/>
                <a:cs typeface="Times New Roman" panose="02020603050405020304" pitchFamily="18" charset="0"/>
              </a:rPr>
              <a:t>ALL</a:t>
            </a:r>
            <a:r>
              <a:rPr lang="en-US" sz="3900" dirty="0">
                <a:solidFill>
                  <a:prstClr val="black"/>
                </a:solidFill>
                <a:latin typeface="Times New Roman" panose="02020603050405020304" pitchFamily="18" charset="0"/>
                <a:cs typeface="Times New Roman" panose="02020603050405020304" pitchFamily="18" charset="0"/>
              </a:rPr>
              <a:t> appeals should be accompanied by an appeals argument prepared by the representative.</a:t>
            </a:r>
          </a:p>
          <a:p>
            <a:pPr marL="38100" indent="0">
              <a:spcBef>
                <a:spcPts val="400"/>
              </a:spcBef>
              <a:buClr>
                <a:srgbClr val="2DA2BF"/>
              </a:buClr>
              <a:buSzPct val="68000"/>
              <a:buNone/>
              <a:defRPr/>
            </a:pP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altLang="en-US" dirty="0">
                <a:solidFill>
                  <a:prstClr val="black"/>
                </a:solidFill>
                <a:latin typeface="Times New Roman" panose="02020603050405020304" pitchFamily="18" charset="0"/>
                <a:cs typeface="Times New Roman" panose="02020603050405020304" pitchFamily="18" charset="0"/>
              </a:rPr>
              <a:t>This includes:</a:t>
            </a:r>
          </a:p>
          <a:p>
            <a:pPr marL="38100" indent="0">
              <a:spcBef>
                <a:spcPts val="400"/>
              </a:spcBef>
              <a:buClr>
                <a:srgbClr val="2DA2BF"/>
              </a:buClr>
              <a:buSzPct val="68000"/>
              <a:buNone/>
              <a:defRPr/>
            </a:pPr>
            <a:endParaRPr lang="en-US" altLang="en-US" sz="1200" dirty="0">
              <a:solidFill>
                <a:prstClr val="black"/>
              </a:solidFill>
              <a:latin typeface="Times New Roman" panose="02020603050405020304" pitchFamily="18" charset="0"/>
              <a:cs typeface="Times New Roman" panose="02020603050405020304" pitchFamily="18" charset="0"/>
            </a:endParaRPr>
          </a:p>
          <a:p>
            <a:pPr marL="495300" indent="-269875">
              <a:spcBef>
                <a:spcPts val="400"/>
              </a:spcBef>
              <a:buSzPct val="100000"/>
              <a:defRPr/>
            </a:pPr>
            <a:r>
              <a:rPr lang="en-US" altLang="en-US" dirty="0">
                <a:solidFill>
                  <a:prstClr val="black"/>
                </a:solidFill>
                <a:latin typeface="Times New Roman" panose="02020603050405020304" pitchFamily="18" charset="0"/>
                <a:cs typeface="Times New Roman" panose="02020603050405020304" pitchFamily="18" charset="0"/>
              </a:rPr>
              <a:t>Supplemental Claims (21-0995)</a:t>
            </a:r>
          </a:p>
          <a:p>
            <a:pPr marL="495300" indent="-269875">
              <a:spcBef>
                <a:spcPts val="400"/>
              </a:spcBef>
              <a:buSzPct val="100000"/>
              <a:defRPr/>
            </a:pPr>
            <a:r>
              <a:rPr lang="en-US" altLang="en-US" dirty="0">
                <a:solidFill>
                  <a:prstClr val="black"/>
                </a:solidFill>
                <a:latin typeface="Times New Roman" panose="02020603050405020304" pitchFamily="18" charset="0"/>
                <a:cs typeface="Times New Roman" panose="02020603050405020304" pitchFamily="18" charset="0"/>
              </a:rPr>
              <a:t>Higher Level Review (21-0996)</a:t>
            </a:r>
          </a:p>
          <a:p>
            <a:pPr marL="495300" indent="-269875">
              <a:spcBef>
                <a:spcPts val="400"/>
              </a:spcBef>
              <a:buSzPct val="100000"/>
              <a:defRPr/>
            </a:pPr>
            <a:r>
              <a:rPr lang="en-US" altLang="en-US" dirty="0">
                <a:solidFill>
                  <a:prstClr val="black"/>
                </a:solidFill>
                <a:latin typeface="Times New Roman" panose="02020603050405020304" pitchFamily="18" charset="0"/>
                <a:cs typeface="Times New Roman" panose="02020603050405020304" pitchFamily="18" charset="0"/>
              </a:rPr>
              <a:t>Appeals to the BVA	(101-82)</a:t>
            </a:r>
          </a:p>
          <a:p>
            <a:pPr marL="38100" indent="0">
              <a:spcBef>
                <a:spcPts val="400"/>
              </a:spcBef>
              <a:buClr>
                <a:srgbClr val="2DA2BF"/>
              </a:buClr>
              <a:buSzPct val="68000"/>
              <a:buNone/>
              <a:defRPr/>
            </a:pP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altLang="en-US" dirty="0">
                <a:solidFill>
                  <a:srgbClr val="991A1E"/>
                </a:solidFill>
                <a:latin typeface="Times New Roman" panose="02020603050405020304" pitchFamily="18" charset="0"/>
                <a:cs typeface="Times New Roman" panose="02020603050405020304" pitchFamily="18" charset="0"/>
              </a:rPr>
              <a:t>*</a:t>
            </a:r>
            <a:r>
              <a:rPr lang="en-US" altLang="en-US" b="1" dirty="0">
                <a:solidFill>
                  <a:srgbClr val="991A1E"/>
                </a:solidFill>
                <a:latin typeface="Times New Roman" panose="02020603050405020304" pitchFamily="18" charset="0"/>
                <a:cs typeface="Times New Roman" panose="02020603050405020304" pitchFamily="18" charset="0"/>
              </a:rPr>
              <a:t>Remember there is a difference between argument and evidence</a:t>
            </a:r>
          </a:p>
          <a:p>
            <a:pPr marL="38100" indent="0">
              <a:spcBef>
                <a:spcPts val="400"/>
              </a:spcBef>
              <a:buClr>
                <a:srgbClr val="2DA2BF"/>
              </a:buClr>
              <a:buSzPct val="68000"/>
              <a:buNone/>
              <a:defRPr/>
            </a:pP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71</a:t>
            </a:fld>
            <a:endParaRPr lang="en-US" altLang="en-US" dirty="0"/>
          </a:p>
        </p:txBody>
      </p:sp>
      <p:sp>
        <p:nvSpPr>
          <p:cNvPr id="6146" name="Title 2"/>
          <p:cNvSpPr>
            <a:spLocks noGrp="1"/>
          </p:cNvSpPr>
          <p:nvPr>
            <p:ph type="title"/>
          </p:nvPr>
        </p:nvSpPr>
        <p:spPr/>
        <p:txBody>
          <a:bodyPr/>
          <a:lstStyle/>
          <a:p>
            <a:pPr eaLnBrk="1" hangingPunct="1"/>
            <a:r>
              <a:rPr lang="en-US" altLang="en-US" sz="2700" dirty="0">
                <a:latin typeface="Times New Roman" panose="02020603050405020304" pitchFamily="18" charset="0"/>
                <a:cs typeface="Times New Roman" panose="02020603050405020304" pitchFamily="18" charset="0"/>
              </a:rPr>
              <a:t>WHEN TO WRITE AN ARGUMENT</a:t>
            </a:r>
          </a:p>
        </p:txBody>
      </p:sp>
    </p:spTree>
    <p:extLst>
      <p:ext uri="{BB962C8B-B14F-4D97-AF65-F5344CB8AC3E}">
        <p14:creationId xmlns:p14="http://schemas.microsoft.com/office/powerpoint/2010/main" val="82477061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600200"/>
            <a:ext cx="10972800" cy="4419600"/>
          </a:xfrm>
        </p:spPr>
        <p:txBody>
          <a:bodyPr>
            <a:normAutofit/>
          </a:bodyPr>
          <a:lstStyle/>
          <a:p>
            <a:pPr marL="38100" indent="0">
              <a:spcBef>
                <a:spcPts val="400"/>
              </a:spcBef>
              <a:buClr>
                <a:srgbClr val="2DA2BF"/>
              </a:buClr>
              <a:buSzPct val="68000"/>
              <a:buNone/>
              <a:defRPr/>
            </a:pPr>
            <a:endParaRPr 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dirty="0">
                <a:solidFill>
                  <a:prstClr val="black"/>
                </a:solidFill>
                <a:latin typeface="Times New Roman" panose="02020603050405020304" pitchFamily="18" charset="0"/>
                <a:cs typeface="Times New Roman" panose="02020603050405020304" pitchFamily="18" charset="0"/>
              </a:rPr>
              <a:t>Prior to writing an appeals argument, you must review the claims file to determine:</a:t>
            </a:r>
          </a:p>
          <a:p>
            <a:pPr marL="38100" indent="0">
              <a:spcBef>
                <a:spcPts val="400"/>
              </a:spcBef>
              <a:buClr>
                <a:srgbClr val="2DA2BF"/>
              </a:buClr>
              <a:buSzPct val="68000"/>
              <a:buNone/>
              <a:defRPr/>
            </a:pPr>
            <a:endParaRPr lang="en-US" dirty="0">
              <a:solidFill>
                <a:prstClr val="black"/>
              </a:solidFill>
              <a:latin typeface="Times New Roman" panose="02020603050405020304" pitchFamily="18" charset="0"/>
              <a:cs typeface="Times New Roman" panose="02020603050405020304" pitchFamily="18" charset="0"/>
            </a:endParaRPr>
          </a:p>
          <a:p>
            <a:pPr marL="511175" indent="-285750">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The issue on appeal</a:t>
            </a:r>
          </a:p>
          <a:p>
            <a:pPr marL="511175" indent="-285750">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The reason why the benefit was denied</a:t>
            </a:r>
          </a:p>
          <a:p>
            <a:pPr marL="511175" indent="-285750">
              <a:spcBef>
                <a:spcPts val="400"/>
              </a:spcBef>
              <a:buSzPct val="100000"/>
              <a:defRPr/>
            </a:pPr>
            <a:r>
              <a:rPr lang="en-US" altLang="en-US" dirty="0">
                <a:solidFill>
                  <a:prstClr val="black"/>
                </a:solidFill>
                <a:latin typeface="Times New Roman" panose="02020603050405020304" pitchFamily="18" charset="0"/>
                <a:cs typeface="Times New Roman" panose="02020603050405020304" pitchFamily="18" charset="0"/>
              </a:rPr>
              <a:t>What evidence/action is needed to grant the benefit</a:t>
            </a:r>
          </a:p>
          <a:p>
            <a:pPr marL="38100" indent="0">
              <a:spcBef>
                <a:spcPts val="400"/>
              </a:spcBef>
              <a:buClr>
                <a:srgbClr val="2DA2BF"/>
              </a:buClr>
              <a:buSzPct val="68000"/>
              <a:buNone/>
              <a:defRPr/>
            </a:pP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72</a:t>
            </a:fld>
            <a:endParaRPr lang="en-US" altLang="en-US" dirty="0"/>
          </a:p>
        </p:txBody>
      </p:sp>
      <p:sp>
        <p:nvSpPr>
          <p:cNvPr id="6146" name="Title 2"/>
          <p:cNvSpPr>
            <a:spLocks noGrp="1"/>
          </p:cNvSpPr>
          <p:nvPr>
            <p:ph type="title"/>
          </p:nvPr>
        </p:nvSpPr>
        <p:spPr/>
        <p:txBody>
          <a:bodyPr/>
          <a:lstStyle/>
          <a:p>
            <a:pPr eaLnBrk="1" hangingPunct="1"/>
            <a:r>
              <a:rPr lang="en-US" altLang="en-US" sz="2700" dirty="0">
                <a:latin typeface="Times New Roman" panose="02020603050405020304" pitchFamily="18" charset="0"/>
                <a:cs typeface="Times New Roman" panose="02020603050405020304" pitchFamily="18" charset="0"/>
              </a:rPr>
              <a:t>BEFORE WE BEGIN WRITING</a:t>
            </a:r>
          </a:p>
        </p:txBody>
      </p:sp>
    </p:spTree>
    <p:extLst>
      <p:ext uri="{BB962C8B-B14F-4D97-AF65-F5344CB8AC3E}">
        <p14:creationId xmlns:p14="http://schemas.microsoft.com/office/powerpoint/2010/main" val="53512397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600200"/>
            <a:ext cx="10972800" cy="4419600"/>
          </a:xfrm>
        </p:spPr>
        <p:txBody>
          <a:bodyPr>
            <a:normAutofit fontScale="92500" lnSpcReduction="10000"/>
          </a:bodyPr>
          <a:lstStyle/>
          <a:p>
            <a:pPr marL="0" indent="0" eaLnBrk="1" hangingPunct="1">
              <a:buNone/>
            </a:pPr>
            <a:r>
              <a:rPr lang="en-US" altLang="en-US" sz="2800" dirty="0">
                <a:latin typeface="Times New Roman" panose="02020603050405020304" pitchFamily="18" charset="0"/>
                <a:cs typeface="Times New Roman" panose="02020603050405020304" pitchFamily="18" charset="0"/>
              </a:rPr>
              <a:t>IRAC stands for:</a:t>
            </a:r>
          </a:p>
          <a:p>
            <a:pPr marL="0" indent="0">
              <a:buNone/>
            </a:pPr>
            <a:r>
              <a:rPr lang="en-US" altLang="en-US" sz="2800" dirty="0">
                <a:latin typeface="Times New Roman" panose="02020603050405020304" pitchFamily="18" charset="0"/>
                <a:cs typeface="Times New Roman" panose="02020603050405020304" pitchFamily="18" charset="0"/>
              </a:rPr>
              <a:t>	</a:t>
            </a:r>
          </a:p>
          <a:p>
            <a:pPr marL="0" indent="0">
              <a:buNone/>
            </a:pPr>
            <a:r>
              <a:rPr lang="en-US" altLang="en-US" sz="2800" b="1" dirty="0">
                <a:latin typeface="Times New Roman" panose="02020603050405020304" pitchFamily="18" charset="0"/>
                <a:cs typeface="Times New Roman" panose="02020603050405020304" pitchFamily="18" charset="0"/>
              </a:rPr>
              <a:t>	Issue </a:t>
            </a:r>
            <a:r>
              <a:rPr lang="en-US" altLang="en-US" sz="2800" dirty="0">
                <a:latin typeface="Times New Roman" panose="02020603050405020304" pitchFamily="18" charset="0"/>
                <a:cs typeface="Times New Roman" panose="02020603050405020304" pitchFamily="18" charset="0"/>
              </a:rPr>
              <a:t>– What is the issue on appeal?</a:t>
            </a:r>
          </a:p>
          <a:p>
            <a:pPr marL="0" indent="0">
              <a:buNone/>
            </a:pPr>
            <a:r>
              <a:rPr lang="en-US" altLang="en-US" sz="2800" dirty="0">
                <a:latin typeface="Times New Roman" panose="02020603050405020304" pitchFamily="18" charset="0"/>
                <a:cs typeface="Times New Roman" panose="02020603050405020304" pitchFamily="18" charset="0"/>
              </a:rPr>
              <a:t>	</a:t>
            </a:r>
            <a:r>
              <a:rPr lang="en-US" altLang="en-US" sz="2800" b="1" dirty="0">
                <a:latin typeface="Times New Roman" panose="02020603050405020304" pitchFamily="18" charset="0"/>
                <a:cs typeface="Times New Roman" panose="02020603050405020304" pitchFamily="18" charset="0"/>
              </a:rPr>
              <a:t>Rule </a:t>
            </a:r>
            <a:r>
              <a:rPr lang="en-US" altLang="en-US" sz="2800" dirty="0">
                <a:latin typeface="Times New Roman" panose="02020603050405020304" pitchFamily="18" charset="0"/>
                <a:cs typeface="Times New Roman" panose="02020603050405020304" pitchFamily="18" charset="0"/>
              </a:rPr>
              <a:t>– What rules/regulations apply to this claim?</a:t>
            </a:r>
          </a:p>
          <a:p>
            <a:pPr marL="0" indent="0">
              <a:buNone/>
            </a:pPr>
            <a:r>
              <a:rPr lang="en-US" altLang="en-US" sz="2800" dirty="0">
                <a:latin typeface="Times New Roman" panose="02020603050405020304" pitchFamily="18" charset="0"/>
                <a:cs typeface="Times New Roman" panose="02020603050405020304" pitchFamily="18" charset="0"/>
              </a:rPr>
              <a:t>	</a:t>
            </a:r>
            <a:r>
              <a:rPr lang="en-US" altLang="en-US" sz="2800" b="1" dirty="0">
                <a:latin typeface="Times New Roman" panose="02020603050405020304" pitchFamily="18" charset="0"/>
                <a:cs typeface="Times New Roman" panose="02020603050405020304" pitchFamily="18" charset="0"/>
              </a:rPr>
              <a:t>Analysis</a:t>
            </a:r>
            <a:r>
              <a:rPr lang="en-US" altLang="en-US" sz="2800" dirty="0">
                <a:latin typeface="Times New Roman" panose="02020603050405020304" pitchFamily="18" charset="0"/>
                <a:cs typeface="Times New Roman" panose="02020603050405020304" pitchFamily="18" charset="0"/>
              </a:rPr>
              <a:t> – What are the facts of the case?</a:t>
            </a:r>
          </a:p>
          <a:p>
            <a:pPr marL="0" indent="0">
              <a:buNone/>
            </a:pPr>
            <a:r>
              <a:rPr lang="en-US" altLang="en-US" sz="2800" dirty="0">
                <a:latin typeface="Times New Roman" panose="02020603050405020304" pitchFamily="18" charset="0"/>
                <a:cs typeface="Times New Roman" panose="02020603050405020304" pitchFamily="18" charset="0"/>
              </a:rPr>
              <a:t>	</a:t>
            </a:r>
            <a:r>
              <a:rPr lang="en-US" altLang="en-US" sz="2800" b="1" dirty="0">
                <a:latin typeface="Times New Roman" panose="02020603050405020304" pitchFamily="18" charset="0"/>
                <a:cs typeface="Times New Roman" panose="02020603050405020304" pitchFamily="18" charset="0"/>
              </a:rPr>
              <a:t>Conclusion</a:t>
            </a:r>
            <a:r>
              <a:rPr lang="en-US" altLang="en-US" sz="2800" dirty="0">
                <a:latin typeface="Times New Roman" panose="02020603050405020304" pitchFamily="18" charset="0"/>
                <a:cs typeface="Times New Roman" panose="02020603050405020304" pitchFamily="18" charset="0"/>
              </a:rPr>
              <a:t> – What will resolve the issue?</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Though this method is not mandatory, it will help keep your argument organized</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 </a:t>
            </a: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73</a:t>
            </a:fld>
            <a:endParaRPr lang="en-US" altLang="en-US" dirty="0"/>
          </a:p>
        </p:txBody>
      </p:sp>
      <p:sp>
        <p:nvSpPr>
          <p:cNvPr id="6146" name="Title 2"/>
          <p:cNvSpPr>
            <a:spLocks noGrp="1"/>
          </p:cNvSpPr>
          <p:nvPr>
            <p:ph type="title"/>
          </p:nvPr>
        </p:nvSpPr>
        <p:spPr/>
        <p:txBody>
          <a:bodyPr/>
          <a:lstStyle/>
          <a:p>
            <a:pPr eaLnBrk="1" hangingPunct="1"/>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IRAC APPEAL WRITING METHOD</a:t>
            </a:r>
          </a:p>
        </p:txBody>
      </p:sp>
    </p:spTree>
    <p:extLst>
      <p:ext uri="{BB962C8B-B14F-4D97-AF65-F5344CB8AC3E}">
        <p14:creationId xmlns:p14="http://schemas.microsoft.com/office/powerpoint/2010/main" val="63230911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p:txBody>
          <a:bodyPr/>
          <a:lstStyle/>
          <a:p>
            <a:pPr eaLnBrk="1" hangingPunct="1">
              <a:defRPr/>
            </a:pPr>
            <a:r>
              <a:rPr lang="en-US" altLang="en-US" sz="2800" dirty="0">
                <a:latin typeface="Times New Roman" panose="02020603050405020304" pitchFamily="18" charset="0"/>
                <a:cs typeface="Times New Roman" panose="02020603050405020304" pitchFamily="18" charset="0"/>
              </a:rPr>
              <a:t>Locate the rating decision narrative that addresses the veteran’s issue</a:t>
            </a:r>
          </a:p>
          <a:p>
            <a:pPr>
              <a:defRPr/>
            </a:pPr>
            <a:endParaRPr lang="en-US" altLang="en-US" sz="2800" dirty="0">
              <a:latin typeface="Times New Roman" panose="02020603050405020304" pitchFamily="18" charset="0"/>
              <a:cs typeface="Times New Roman" panose="02020603050405020304" pitchFamily="18" charset="0"/>
            </a:endParaRPr>
          </a:p>
          <a:p>
            <a:pPr>
              <a:defRPr/>
            </a:pPr>
            <a:r>
              <a:rPr lang="en-US" altLang="en-US" sz="2800" dirty="0">
                <a:latin typeface="Times New Roman" panose="02020603050405020304" pitchFamily="18" charset="0"/>
                <a:cs typeface="Times New Roman" panose="02020603050405020304" pitchFamily="18" charset="0"/>
              </a:rPr>
              <a:t>The issue is already presented to you in a numbered list in the decision being appealed and is phrased in terms of “entitlement to” the issue</a:t>
            </a:r>
          </a:p>
          <a:p>
            <a:pPr>
              <a:defRPr/>
            </a:pPr>
            <a:endParaRPr lang="en-US" altLang="en-US" sz="2800" dirty="0">
              <a:latin typeface="Times New Roman" panose="02020603050405020304" pitchFamily="18" charset="0"/>
              <a:cs typeface="Times New Roman" panose="02020603050405020304" pitchFamily="18" charset="0"/>
            </a:endParaRPr>
          </a:p>
          <a:p>
            <a:pPr>
              <a:defRPr/>
            </a:pPr>
            <a:r>
              <a:rPr lang="en-US" altLang="en-US" sz="2800" dirty="0">
                <a:latin typeface="Times New Roman" panose="02020603050405020304" pitchFamily="18" charset="0"/>
                <a:cs typeface="Times New Roman" panose="02020603050405020304" pitchFamily="18" charset="0"/>
              </a:rPr>
              <a:t>The rating decision narrative will also include the reasons for the denial</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marL="0" indent="0" algn="ctr" eaLnBrk="1" hangingPunct="1">
              <a:buNone/>
              <a:defRPr/>
            </a:pPr>
            <a:r>
              <a:rPr lang="en-US" altLang="en-US" b="1" dirty="0">
                <a:latin typeface="Times New Roman" panose="02020603050405020304" pitchFamily="18" charset="0"/>
                <a:cs typeface="Times New Roman" panose="02020603050405020304" pitchFamily="18" charset="0"/>
              </a:rPr>
              <a:t>Why are the reasons for denial important?</a:t>
            </a:r>
          </a:p>
          <a:p>
            <a:pPr eaLnBrk="1" hangingPunct="1">
              <a:defRPr/>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74</a:t>
            </a:fld>
            <a:endParaRPr lang="en-US" altLang="en-US" dirty="0"/>
          </a:p>
        </p:txBody>
      </p:sp>
      <p:sp>
        <p:nvSpPr>
          <p:cNvPr id="8194" name="Title 1"/>
          <p:cNvSpPr>
            <a:spLocks noGrp="1"/>
          </p:cNvSpPr>
          <p:nvPr>
            <p:ph type="title"/>
          </p:nvPr>
        </p:nvSpPr>
        <p:spPr>
          <a:xfrm>
            <a:off x="228600" y="457200"/>
            <a:ext cx="8229600" cy="731838"/>
          </a:xfrm>
        </p:spPr>
        <p:txBody>
          <a:bodyPr/>
          <a:lstStyle/>
          <a:p>
            <a:pPr eaLnBrk="1" hangingPunct="1"/>
            <a:r>
              <a:rPr lang="en-US" altLang="en-US" sz="2700" dirty="0">
                <a:latin typeface="Times New Roman" panose="02020603050405020304" pitchFamily="18" charset="0"/>
                <a:cs typeface="Times New Roman" panose="02020603050405020304" pitchFamily="18" charset="0"/>
              </a:rPr>
              <a:t>IDENTIFYING THE ISSUE</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371600"/>
            <a:ext cx="10972800" cy="4648200"/>
          </a:xfrm>
        </p:spPr>
        <p:txBody>
          <a:bodyPr>
            <a:normAutofit fontScale="92500" lnSpcReduction="20000"/>
          </a:bodyPr>
          <a:lstStyle/>
          <a:p>
            <a:pPr marL="38100" indent="0">
              <a:spcBef>
                <a:spcPts val="400"/>
              </a:spcBef>
              <a:buClr>
                <a:srgbClr val="2DA2BF"/>
              </a:buClr>
              <a:buSzPct val="68000"/>
              <a:buNone/>
              <a:defRPr/>
            </a:pPr>
            <a:r>
              <a:rPr lang="en-US" dirty="0">
                <a:solidFill>
                  <a:prstClr val="black"/>
                </a:solidFill>
                <a:latin typeface="Times New Roman" panose="02020603050405020304" pitchFamily="18" charset="0"/>
                <a:cs typeface="Times New Roman" panose="02020603050405020304" pitchFamily="18" charset="0"/>
              </a:rPr>
              <a:t>Kendall Johnstone was recently granted a 0% service-connected rating for headaches. She wants to appeal the rating. The rating decision states the following: </a:t>
            </a: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altLang="en-US" sz="2600" i="1" dirty="0">
                <a:latin typeface="Times New Roman" panose="02020603050405020304" pitchFamily="18" charset="0"/>
                <a:cs typeface="Times New Roman" panose="02020603050405020304" pitchFamily="18" charset="0"/>
              </a:rPr>
              <a:t>We have assigned a noncompensable evaluation for your headaches based on:</a:t>
            </a:r>
          </a:p>
          <a:p>
            <a:pPr marL="38100" indent="0">
              <a:spcBef>
                <a:spcPts val="400"/>
              </a:spcBef>
              <a:buClr>
                <a:srgbClr val="2DA2BF"/>
              </a:buClr>
              <a:buSzPct val="68000"/>
              <a:buNone/>
              <a:defRPr/>
            </a:pPr>
            <a:r>
              <a:rPr lang="en-US" altLang="en-US" sz="2600" i="1" dirty="0">
                <a:latin typeface="Times New Roman" panose="02020603050405020304" pitchFamily="18" charset="0"/>
                <a:cs typeface="Times New Roman" panose="02020603050405020304" pitchFamily="18" charset="0"/>
              </a:rPr>
              <a:t>     • With less frequent attacks</a:t>
            </a:r>
          </a:p>
          <a:p>
            <a:pPr marL="38100" indent="0">
              <a:spcBef>
                <a:spcPts val="400"/>
              </a:spcBef>
              <a:buClr>
                <a:srgbClr val="2DA2BF"/>
              </a:buClr>
              <a:buSzPct val="68000"/>
              <a:buNone/>
              <a:defRPr/>
            </a:pPr>
            <a:endParaRPr lang="en-US" altLang="en-US" sz="2600" i="1" dirty="0">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altLang="en-US" sz="2600" i="1" dirty="0">
                <a:latin typeface="Times New Roman" panose="02020603050405020304" pitchFamily="18" charset="0"/>
                <a:cs typeface="Times New Roman" panose="02020603050405020304" pitchFamily="18" charset="0"/>
              </a:rPr>
              <a:t>A higher evaluation of 10 percent is not warranted unless there are characteristic prostrating attacks averaging one in 2 months over the last several months.</a:t>
            </a:r>
          </a:p>
          <a:p>
            <a:pPr marL="38100" indent="0">
              <a:spcBef>
                <a:spcPts val="400"/>
              </a:spcBef>
              <a:buClr>
                <a:srgbClr val="2DA2BF"/>
              </a:buClr>
              <a:buSzPct val="68000"/>
              <a:buNone/>
              <a:defRPr/>
            </a:pPr>
            <a:endParaRPr lang="en-US" altLang="en-US" sz="2600" i="1" dirty="0">
              <a:latin typeface="Times New Roman" panose="02020603050405020304" pitchFamily="18" charset="0"/>
              <a:cs typeface="Times New Roman" panose="02020603050405020304" pitchFamily="18" charset="0"/>
            </a:endParaRPr>
          </a:p>
          <a:p>
            <a:pPr marL="511175" indent="-285750">
              <a:spcBef>
                <a:spcPts val="400"/>
              </a:spcBef>
              <a:buSzPct val="100000"/>
              <a:defRPr/>
            </a:pPr>
            <a:r>
              <a:rPr lang="en-US" sz="2800" dirty="0">
                <a:solidFill>
                  <a:prstClr val="black"/>
                </a:solidFill>
                <a:latin typeface="Times New Roman" panose="02020603050405020304" pitchFamily="18" charset="0"/>
                <a:cs typeface="Times New Roman" panose="02020603050405020304" pitchFamily="18" charset="0"/>
              </a:rPr>
              <a:t>What is the issue on appeal?</a:t>
            </a:r>
          </a:p>
          <a:p>
            <a:pPr marL="511175" indent="-285750">
              <a:spcBef>
                <a:spcPts val="400"/>
              </a:spcBef>
              <a:buSzPct val="100000"/>
              <a:defRPr/>
            </a:pPr>
            <a:r>
              <a:rPr lang="en-US" sz="2800" dirty="0">
                <a:solidFill>
                  <a:prstClr val="black"/>
                </a:solidFill>
                <a:latin typeface="Times New Roman" panose="02020603050405020304" pitchFamily="18" charset="0"/>
                <a:cs typeface="Times New Roman" panose="02020603050405020304" pitchFamily="18" charset="0"/>
              </a:rPr>
              <a:t>Why was the benefit not awarded?</a:t>
            </a:r>
          </a:p>
          <a:p>
            <a:pPr marL="511175" indent="-285750">
              <a:spcBef>
                <a:spcPts val="400"/>
              </a:spcBef>
              <a:buSzPct val="100000"/>
              <a:defRPr/>
            </a:pPr>
            <a:r>
              <a:rPr lang="en-US" altLang="en-US" sz="2800" dirty="0">
                <a:solidFill>
                  <a:prstClr val="black"/>
                </a:solidFill>
                <a:latin typeface="Times New Roman" panose="02020603050405020304" pitchFamily="18" charset="0"/>
                <a:cs typeface="Times New Roman" panose="02020603050405020304" pitchFamily="18" charset="0"/>
              </a:rPr>
              <a:t>What evidence/action is needed to grant the benefit?</a:t>
            </a:r>
          </a:p>
          <a:p>
            <a:pPr marL="38100" indent="0">
              <a:spcBef>
                <a:spcPts val="400"/>
              </a:spcBef>
              <a:buClr>
                <a:srgbClr val="2DA2BF"/>
              </a:buClr>
              <a:buSzPct val="68000"/>
              <a:buNone/>
              <a:defRPr/>
            </a:pPr>
            <a:endParaRPr lang="en-US" altLang="en-US" sz="2600" i="1" dirty="0">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75</a:t>
            </a:fld>
            <a:endParaRPr lang="en-US" altLang="en-US" dirty="0"/>
          </a:p>
        </p:txBody>
      </p:sp>
      <p:sp>
        <p:nvSpPr>
          <p:cNvPr id="6146" name="Title 2"/>
          <p:cNvSpPr>
            <a:spLocks noGrp="1"/>
          </p:cNvSpPr>
          <p:nvPr>
            <p:ph type="title"/>
          </p:nvPr>
        </p:nvSpPr>
        <p:spPr/>
        <p:txBody>
          <a:bodyPr/>
          <a:lstStyle/>
          <a:p>
            <a:pPr eaLnBrk="1" hangingPunct="1"/>
            <a:r>
              <a:rPr lang="en-US" altLang="en-US" sz="2700" dirty="0">
                <a:latin typeface="Times New Roman" panose="02020603050405020304" pitchFamily="18" charset="0"/>
                <a:cs typeface="Times New Roman" panose="02020603050405020304" pitchFamily="18" charset="0"/>
              </a:rPr>
              <a:t>IDENTIFYING THE ISSUE</a:t>
            </a:r>
          </a:p>
        </p:txBody>
      </p:sp>
    </p:spTree>
    <p:extLst>
      <p:ext uri="{BB962C8B-B14F-4D97-AF65-F5344CB8AC3E}">
        <p14:creationId xmlns:p14="http://schemas.microsoft.com/office/powerpoint/2010/main" val="188519688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1066800" y="1380222"/>
            <a:ext cx="9791700" cy="4648200"/>
          </a:xfrm>
        </p:spPr>
        <p:txBody>
          <a:bodyPr>
            <a:normAutofit lnSpcReduction="10000"/>
          </a:bodyPr>
          <a:lstStyle/>
          <a:p>
            <a:pPr marL="225425" indent="0">
              <a:spcBef>
                <a:spcPts val="400"/>
              </a:spcBef>
              <a:buClr>
                <a:srgbClr val="2DA2BF"/>
              </a:buClr>
              <a:buSzPct val="68000"/>
              <a:buNone/>
              <a:defRPr/>
            </a:pPr>
            <a:r>
              <a:rPr lang="en-US" altLang="en-US" sz="2800" b="1" dirty="0">
                <a:latin typeface="Times New Roman" panose="02020603050405020304" pitchFamily="18" charset="0"/>
                <a:cs typeface="Times New Roman" panose="02020603050405020304" pitchFamily="18" charset="0"/>
              </a:rPr>
              <a:t>What is the issue on appeal?</a:t>
            </a:r>
          </a:p>
          <a:p>
            <a:pPr marL="1139825" indent="-225425">
              <a:spcBef>
                <a:spcPts val="400"/>
              </a:spcBef>
              <a:buSzPct val="100000"/>
              <a:defRPr/>
            </a:pPr>
            <a:endParaRPr lang="en-US" altLang="en-US" sz="2400" dirty="0">
              <a:latin typeface="Times New Roman" panose="02020603050405020304" pitchFamily="18" charset="0"/>
              <a:cs typeface="Times New Roman" panose="02020603050405020304" pitchFamily="18" charset="0"/>
            </a:endParaRPr>
          </a:p>
          <a:p>
            <a:pPr marL="1139825" indent="-225425">
              <a:spcBef>
                <a:spcPts val="400"/>
              </a:spcBef>
              <a:buSzPct val="100000"/>
              <a:defRPr/>
            </a:pPr>
            <a:r>
              <a:rPr lang="en-US" altLang="en-US" sz="2400" dirty="0">
                <a:latin typeface="Times New Roman" panose="02020603050405020304" pitchFamily="18" charset="0"/>
                <a:cs typeface="Times New Roman" panose="02020603050405020304" pitchFamily="18" charset="0"/>
              </a:rPr>
              <a:t>The assigned rating percentage</a:t>
            </a:r>
          </a:p>
          <a:p>
            <a:pPr marL="225425" indent="0">
              <a:spcBef>
                <a:spcPts val="400"/>
              </a:spcBef>
              <a:buSzPct val="100000"/>
              <a:buNone/>
              <a:defRPr/>
            </a:pPr>
            <a:endParaRPr lang="en-US" sz="1000" b="1" dirty="0">
              <a:solidFill>
                <a:prstClr val="black"/>
              </a:solidFill>
              <a:latin typeface="Times New Roman" panose="02020603050405020304" pitchFamily="18" charset="0"/>
              <a:cs typeface="Times New Roman" panose="02020603050405020304" pitchFamily="18" charset="0"/>
            </a:endParaRPr>
          </a:p>
          <a:p>
            <a:pPr marL="225425" indent="0">
              <a:spcBef>
                <a:spcPts val="400"/>
              </a:spcBef>
              <a:buSzPct val="100000"/>
              <a:buNone/>
              <a:defRPr/>
            </a:pPr>
            <a:r>
              <a:rPr lang="en-US" sz="2800" b="1" dirty="0">
                <a:solidFill>
                  <a:prstClr val="black"/>
                </a:solidFill>
                <a:latin typeface="Times New Roman" panose="02020603050405020304" pitchFamily="18" charset="0"/>
                <a:cs typeface="Times New Roman" panose="02020603050405020304" pitchFamily="18" charset="0"/>
              </a:rPr>
              <a:t>Why was the benefit (increased rating) not awarded?</a:t>
            </a:r>
          </a:p>
          <a:p>
            <a:pPr marL="682625" indent="-220663">
              <a:spcBef>
                <a:spcPts val="400"/>
              </a:spcBef>
              <a:buSzPct val="100000"/>
              <a:defRPr/>
            </a:pPr>
            <a:endParaRPr lang="en-US" altLang="en-US" sz="2800" dirty="0">
              <a:solidFill>
                <a:prstClr val="black"/>
              </a:solidFill>
              <a:latin typeface="Times New Roman" panose="02020603050405020304" pitchFamily="18" charset="0"/>
              <a:cs typeface="Times New Roman" panose="02020603050405020304" pitchFamily="18" charset="0"/>
            </a:endParaRPr>
          </a:p>
          <a:p>
            <a:pPr marL="1139825" lvl="1" indent="-220663">
              <a:spcBef>
                <a:spcPts val="400"/>
              </a:spcBef>
              <a:buSzPct val="100000"/>
              <a:defRPr/>
            </a:pPr>
            <a:r>
              <a:rPr lang="en-US" altLang="en-US" sz="2400" dirty="0">
                <a:solidFill>
                  <a:prstClr val="black"/>
                </a:solidFill>
                <a:latin typeface="Times New Roman" panose="02020603050405020304" pitchFamily="18" charset="0"/>
                <a:cs typeface="Times New Roman" panose="02020603050405020304" pitchFamily="18" charset="0"/>
              </a:rPr>
              <a:t>VA determined that the medical evidence showed symptoms corresponding to a 0% rating</a:t>
            </a:r>
          </a:p>
          <a:p>
            <a:pPr marL="511175" indent="-285750">
              <a:spcBef>
                <a:spcPts val="400"/>
              </a:spcBef>
              <a:buSzPct val="100000"/>
              <a:defRPr/>
            </a:pPr>
            <a:endParaRPr lang="en-US" altLang="en-US" sz="2800" dirty="0">
              <a:solidFill>
                <a:prstClr val="black"/>
              </a:solidFill>
              <a:latin typeface="Times New Roman" panose="02020603050405020304" pitchFamily="18" charset="0"/>
              <a:cs typeface="Times New Roman" panose="02020603050405020304" pitchFamily="18" charset="0"/>
            </a:endParaRPr>
          </a:p>
          <a:p>
            <a:pPr marL="225425" indent="0">
              <a:spcBef>
                <a:spcPts val="400"/>
              </a:spcBef>
              <a:buSzPct val="100000"/>
              <a:buNone/>
              <a:defRPr/>
            </a:pPr>
            <a:r>
              <a:rPr lang="en-US" altLang="en-US" sz="2800" b="1" dirty="0">
                <a:solidFill>
                  <a:prstClr val="black"/>
                </a:solidFill>
                <a:latin typeface="Times New Roman" panose="02020603050405020304" pitchFamily="18" charset="0"/>
                <a:cs typeface="Times New Roman" panose="02020603050405020304" pitchFamily="18" charset="0"/>
              </a:rPr>
              <a:t>What evidence/action is needed to grant the benefit?</a:t>
            </a:r>
          </a:p>
          <a:p>
            <a:pPr marL="38100" indent="0">
              <a:spcBef>
                <a:spcPts val="400"/>
              </a:spcBef>
              <a:buClr>
                <a:srgbClr val="2DA2BF"/>
              </a:buClr>
              <a:buSzPct val="68000"/>
              <a:buNone/>
              <a:defRPr/>
            </a:pPr>
            <a:endParaRPr lang="en-US" altLang="en-US" sz="2600" i="1" dirty="0">
              <a:latin typeface="Times New Roman" panose="02020603050405020304" pitchFamily="18" charset="0"/>
              <a:cs typeface="Times New Roman" panose="02020603050405020304" pitchFamily="18" charset="0"/>
            </a:endParaRPr>
          </a:p>
          <a:p>
            <a:pPr marL="1139825" marR="0" lvl="1" indent="-220663" algn="l" defTabSz="914400" rtl="0" eaLnBrk="1" fontAlgn="auto" latinLnBrk="0" hangingPunct="1">
              <a:lnSpc>
                <a:spcPct val="90000"/>
              </a:lnSpc>
              <a:spcBef>
                <a:spcPts val="400"/>
              </a:spcBef>
              <a:spcAft>
                <a:spcPts val="0"/>
              </a:spcAft>
              <a:buClrTx/>
              <a:buSzPct val="100000"/>
              <a:buFont typeface="Arial" panose="020B0604020202020204" pitchFamily="34" charset="0"/>
              <a:buChar char="•"/>
              <a:tabLst/>
              <a:defRPr/>
            </a:pP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Current proof of the frequency and severity of the headaches</a:t>
            </a:r>
          </a:p>
          <a:p>
            <a:pPr marL="1081088" indent="0">
              <a:spcBef>
                <a:spcPts val="400"/>
              </a:spcBef>
              <a:buSzPct val="100000"/>
              <a:buNone/>
              <a:tabLst>
                <a:tab pos="1081088" algn="l"/>
              </a:tabLst>
              <a:defRPr/>
            </a:pPr>
            <a:endParaRPr lang="en-US" altLang="en-US" sz="2400"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76</a:t>
            </a:fld>
            <a:endParaRPr lang="en-US" altLang="en-US" dirty="0"/>
          </a:p>
        </p:txBody>
      </p:sp>
      <p:sp>
        <p:nvSpPr>
          <p:cNvPr id="6146" name="Title 2"/>
          <p:cNvSpPr>
            <a:spLocks noGrp="1"/>
          </p:cNvSpPr>
          <p:nvPr>
            <p:ph type="title"/>
          </p:nvPr>
        </p:nvSpPr>
        <p:spPr/>
        <p:txBody>
          <a:bodyPr/>
          <a:lstStyle/>
          <a:p>
            <a:pPr eaLnBrk="1" hangingPunct="1"/>
            <a:r>
              <a:rPr lang="en-US" altLang="en-US" sz="2700" dirty="0">
                <a:latin typeface="Times New Roman" panose="02020603050405020304" pitchFamily="18" charset="0"/>
                <a:cs typeface="Times New Roman" panose="02020603050405020304" pitchFamily="18" charset="0"/>
              </a:rPr>
              <a:t>IDENTIFYING THE ISSUE</a:t>
            </a:r>
          </a:p>
        </p:txBody>
      </p:sp>
    </p:spTree>
    <p:extLst>
      <p:ext uri="{BB962C8B-B14F-4D97-AF65-F5344CB8AC3E}">
        <p14:creationId xmlns:p14="http://schemas.microsoft.com/office/powerpoint/2010/main" val="230138787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4741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Same types of claims will typically use the same rules, some of which will be stated in the rating decision</a:t>
            </a:r>
          </a:p>
          <a:p>
            <a:pPr marL="747713" indent="-285750"/>
            <a:r>
              <a:rPr lang="en-US" altLang="en-US" sz="2800" dirty="0">
                <a:latin typeface="Times New Roman" panose="02020603050405020304" pitchFamily="18" charset="0"/>
                <a:cs typeface="Times New Roman" panose="02020603050405020304" pitchFamily="18" charset="0"/>
              </a:rPr>
              <a:t>However, there are many exceptions in veterans' law, which the rating decision may leave out</a:t>
            </a:r>
          </a:p>
          <a:p>
            <a:pPr marL="0" indent="0">
              <a:buNone/>
            </a:pPr>
            <a:endParaRPr lang="en-US" altLang="en-US" sz="18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After identifying the issue, you can either:</a:t>
            </a:r>
          </a:p>
          <a:p>
            <a:pPr marL="747713" indent="-285750"/>
            <a:r>
              <a:rPr lang="en-US" altLang="en-US" sz="2800" dirty="0">
                <a:latin typeface="Times New Roman" panose="02020603050405020304" pitchFamily="18" charset="0"/>
                <a:cs typeface="Times New Roman" panose="02020603050405020304" pitchFamily="18" charset="0"/>
              </a:rPr>
              <a:t>Start with the facts, and match up which rules apply to those facts, or </a:t>
            </a:r>
          </a:p>
          <a:p>
            <a:pPr marL="747713" indent="-285750"/>
            <a:r>
              <a:rPr lang="en-US" altLang="en-US" sz="2800" dirty="0">
                <a:latin typeface="Times New Roman" panose="02020603050405020304" pitchFamily="18" charset="0"/>
                <a:cs typeface="Times New Roman" panose="02020603050405020304" pitchFamily="18" charset="0"/>
              </a:rPr>
              <a:t>Start with every possible rule, and see if the facts support that rule</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77</a:t>
            </a:fld>
            <a:endParaRPr lang="en-US" altLang="en-US" dirty="0"/>
          </a:p>
        </p:txBody>
      </p:sp>
      <p:sp>
        <p:nvSpPr>
          <p:cNvPr id="10242" name="Title 1"/>
          <p:cNvSpPr>
            <a:spLocks noGrp="1"/>
          </p:cNvSpPr>
          <p:nvPr>
            <p:ph type="title"/>
          </p:nvPr>
        </p:nvSpPr>
        <p:spPr>
          <a:xfrm>
            <a:off x="152400" y="349594"/>
            <a:ext cx="8229600" cy="1038726"/>
          </a:xfrm>
        </p:spPr>
        <p:txBody>
          <a:bodyPr/>
          <a:lstStyle/>
          <a:p>
            <a:r>
              <a:rPr lang="en-US" altLang="en-US" sz="2700" dirty="0">
                <a:latin typeface="Times New Roman" panose="02020603050405020304" pitchFamily="18" charset="0"/>
                <a:cs typeface="Times New Roman" panose="02020603050405020304" pitchFamily="18" charset="0"/>
              </a:rPr>
              <a:t>RECOGNIZING THE RULE(S)</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963115"/>
          </a:xfrm>
        </p:spPr>
        <p:txBody>
          <a:bodyPr/>
          <a:lstStyle/>
          <a:p>
            <a:pPr marL="0" indent="0">
              <a:buNone/>
            </a:pPr>
            <a:r>
              <a:rPr lang="en-US" altLang="en-US" sz="2800" b="1" dirty="0">
                <a:latin typeface="Times New Roman" panose="02020603050405020304" pitchFamily="18" charset="0"/>
                <a:cs typeface="Times New Roman" panose="02020603050405020304" pitchFamily="18" charset="0"/>
              </a:rPr>
              <a:t>Issue is entitlement to compensation with aid and attendance. The veteran is service connected at 100% for loss of use of the arm, hypertension, and erectile dysfunction.</a:t>
            </a:r>
          </a:p>
          <a:p>
            <a:r>
              <a:rPr lang="en-US" altLang="en-US" sz="2800" dirty="0">
                <a:latin typeface="Times New Roman" panose="02020603050405020304" pitchFamily="18" charset="0"/>
                <a:cs typeface="Times New Roman" panose="02020603050405020304" pitchFamily="18" charset="0"/>
              </a:rPr>
              <a:t>The rules are: </a:t>
            </a:r>
          </a:p>
          <a:p>
            <a:pPr lvl="1"/>
            <a:r>
              <a:rPr lang="en-US" altLang="en-US" sz="2400" dirty="0">
                <a:latin typeface="Times New Roman" panose="02020603050405020304" pitchFamily="18" charset="0"/>
                <a:cs typeface="Times New Roman" panose="02020603050405020304" pitchFamily="18" charset="0"/>
              </a:rPr>
              <a:t>Veteran must need aid and attendance of another person </a:t>
            </a:r>
          </a:p>
          <a:p>
            <a:pPr lvl="1"/>
            <a:r>
              <a:rPr lang="en-US" altLang="en-US" sz="2400" dirty="0">
                <a:latin typeface="Times New Roman" panose="02020603050405020304" pitchFamily="18" charset="0"/>
                <a:cs typeface="Times New Roman" panose="02020603050405020304" pitchFamily="18" charset="0"/>
              </a:rPr>
              <a:t>For at least two activities of daily living </a:t>
            </a:r>
          </a:p>
          <a:p>
            <a:pPr lvl="1"/>
            <a:r>
              <a:rPr lang="en-US" altLang="en-US" sz="2400" dirty="0">
                <a:latin typeface="Times New Roman" panose="02020603050405020304" pitchFamily="18" charset="0"/>
                <a:cs typeface="Times New Roman" panose="02020603050405020304" pitchFamily="18" charset="0"/>
              </a:rPr>
              <a:t>Due solely to service-connected conditions</a:t>
            </a:r>
          </a:p>
          <a:p>
            <a:pPr lvl="1"/>
            <a:r>
              <a:rPr lang="en-US" altLang="en-US" sz="2400" dirty="0">
                <a:latin typeface="Times New Roman" panose="02020603050405020304" pitchFamily="18" charset="0"/>
                <a:cs typeface="Times New Roman" panose="02020603050405020304" pitchFamily="18" charset="0"/>
              </a:rPr>
              <a:t>And the rating for compensation purposes generally needs to be at least 100% </a:t>
            </a:r>
          </a:p>
          <a:p>
            <a:r>
              <a:rPr lang="en-US" altLang="en-US" sz="2800" dirty="0">
                <a:latin typeface="Times New Roman" panose="02020603050405020304" pitchFamily="18" charset="0"/>
                <a:cs typeface="Times New Roman" panose="02020603050405020304" pitchFamily="18" charset="0"/>
              </a:rPr>
              <a:t>Now we can review the rating decision and the claims file to see which rules VA thought the veteran did not meet, based on the evidence presented</a:t>
            </a:r>
            <a:r>
              <a:rPr lang="en-US" altLang="en-US" sz="2800" i="1" dirty="0">
                <a:latin typeface="Times New Roman" panose="02020603050405020304" pitchFamily="18" charset="0"/>
                <a:cs typeface="Times New Roman" panose="02020603050405020304" pitchFamily="18" charset="0"/>
              </a:rPr>
              <a:t>.</a:t>
            </a: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78</a:t>
            </a:fld>
            <a:endParaRPr lang="en-US" altLang="en-US" dirty="0"/>
          </a:p>
        </p:txBody>
      </p:sp>
      <p:sp>
        <p:nvSpPr>
          <p:cNvPr id="10242" name="Title 1"/>
          <p:cNvSpPr>
            <a:spLocks noGrp="1"/>
          </p:cNvSpPr>
          <p:nvPr>
            <p:ph type="title"/>
          </p:nvPr>
        </p:nvSpPr>
        <p:spPr>
          <a:xfrm>
            <a:off x="228600" y="342220"/>
            <a:ext cx="8229600" cy="1038726"/>
          </a:xfrm>
        </p:spPr>
        <p:txBody>
          <a:bodyPr/>
          <a:lstStyle/>
          <a:p>
            <a:r>
              <a:rPr lang="en-US" altLang="en-US" sz="2700" dirty="0">
                <a:latin typeface="Times New Roman" panose="02020603050405020304" pitchFamily="18" charset="0"/>
                <a:cs typeface="Times New Roman" panose="02020603050405020304" pitchFamily="18" charset="0"/>
              </a:rPr>
              <a:t>STARTING WITH THE RULE</a:t>
            </a:r>
          </a:p>
        </p:txBody>
      </p:sp>
    </p:spTree>
    <p:extLst>
      <p:ext uri="{BB962C8B-B14F-4D97-AF65-F5344CB8AC3E}">
        <p14:creationId xmlns:p14="http://schemas.microsoft.com/office/powerpoint/2010/main" val="352730128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7789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If the rating decision does not tell you a lot, starting with the facts may be easier</a:t>
            </a:r>
          </a:p>
          <a:p>
            <a:pPr marL="0" indent="0">
              <a:buNone/>
            </a:pPr>
            <a:endParaRPr lang="en-US" altLang="en-US" sz="1800" dirty="0">
              <a:latin typeface="Times New Roman" panose="02020603050405020304" pitchFamily="18" charset="0"/>
              <a:cs typeface="Times New Roman" panose="02020603050405020304" pitchFamily="18" charset="0"/>
            </a:endParaRPr>
          </a:p>
          <a:p>
            <a:pPr marL="0" indent="0">
              <a:buNone/>
            </a:pPr>
            <a:r>
              <a:rPr lang="en-US" altLang="en-US" sz="2800" b="1" dirty="0">
                <a:latin typeface="Times New Roman" panose="02020603050405020304" pitchFamily="18" charset="0"/>
                <a:cs typeface="Times New Roman" panose="02020603050405020304" pitchFamily="18" charset="0"/>
              </a:rPr>
              <a:t>Issue: Entitlement to service connection for a right shoulder condition denied due to no event in service. </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b="1" dirty="0">
                <a:latin typeface="Times New Roman" panose="02020603050405020304" pitchFamily="18" charset="0"/>
                <a:cs typeface="Times New Roman" panose="02020603050405020304" pitchFamily="18" charset="0"/>
              </a:rPr>
              <a:t>Facts: </a:t>
            </a:r>
            <a:r>
              <a:rPr lang="en-US" altLang="en-US" sz="2800" dirty="0">
                <a:latin typeface="Times New Roman" panose="02020603050405020304" pitchFamily="18" charset="0"/>
                <a:cs typeface="Times New Roman" panose="02020603050405020304" pitchFamily="18" charset="0"/>
              </a:rPr>
              <a:t>Veteran claims he injured his shoulder during combat mission in Afghanistan. Post-deployment health assessment shows complaint of upper extremity problem after deployment. Veteran was activated Guard member and did not have a separation physical. Right shoulder arthritis diagnosed 10 months post service.</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79</a:t>
            </a:fld>
            <a:endParaRPr lang="en-US" altLang="en-US" dirty="0"/>
          </a:p>
        </p:txBody>
      </p:sp>
      <p:sp>
        <p:nvSpPr>
          <p:cNvPr id="10242" name="Title 1"/>
          <p:cNvSpPr>
            <a:spLocks noGrp="1"/>
          </p:cNvSpPr>
          <p:nvPr>
            <p:ph type="title"/>
          </p:nvPr>
        </p:nvSpPr>
        <p:spPr>
          <a:xfrm>
            <a:off x="152400" y="354510"/>
            <a:ext cx="8229600" cy="1038726"/>
          </a:xfrm>
        </p:spPr>
        <p:txBody>
          <a:bodyPr/>
          <a:lstStyle/>
          <a:p>
            <a:r>
              <a:rPr lang="en-US" altLang="en-US" sz="2700" dirty="0">
                <a:latin typeface="Times New Roman" panose="02020603050405020304" pitchFamily="18" charset="0"/>
                <a:cs typeface="Times New Roman" panose="02020603050405020304" pitchFamily="18" charset="0"/>
              </a:rPr>
              <a:t>STARTING WITH THE FACTS</a:t>
            </a:r>
          </a:p>
        </p:txBody>
      </p:sp>
    </p:spTree>
    <p:extLst>
      <p:ext uri="{BB962C8B-B14F-4D97-AF65-F5344CB8AC3E}">
        <p14:creationId xmlns:p14="http://schemas.microsoft.com/office/powerpoint/2010/main" val="2547893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609600" y="1371600"/>
            <a:ext cx="10972800" cy="5181600"/>
          </a:xfrm>
        </p:spPr>
        <p:txBody>
          <a:bodyPr/>
          <a:lstStyle/>
          <a:p>
            <a:pPr marL="0" indent="0" eaLnBrk="1" hangingPunct="1">
              <a:buNone/>
              <a:defRPr/>
            </a:pPr>
            <a:r>
              <a:rPr lang="en-US" altLang="en-US" dirty="0">
                <a:latin typeface="Times New Roman" panose="02020603050405020304" pitchFamily="18" charset="0"/>
                <a:cs typeface="Times New Roman" panose="02020603050405020304" pitchFamily="18" charset="0"/>
              </a:rPr>
              <a:t>Why are we learning about the Legacy Appeals process?</a:t>
            </a:r>
          </a:p>
          <a:p>
            <a:pPr eaLnBrk="1" hangingPunct="1">
              <a:defRPr/>
            </a:pPr>
            <a:endParaRPr lang="en-US" altLang="en-US" dirty="0">
              <a:latin typeface="Times New Roman" panose="02020603050405020304" pitchFamily="18" charset="0"/>
              <a:cs typeface="Times New Roman" panose="02020603050405020304" pitchFamily="18" charset="0"/>
            </a:endParaRPr>
          </a:p>
          <a:p>
            <a:pPr marL="0" indent="0" eaLnBrk="1" hangingPunct="1">
              <a:buNone/>
              <a:defRPr/>
            </a:pPr>
            <a:r>
              <a:rPr lang="en-US" altLang="en-US" dirty="0">
                <a:latin typeface="Times New Roman" panose="02020603050405020304" pitchFamily="18" charset="0"/>
                <a:cs typeface="Times New Roman" panose="02020603050405020304" pitchFamily="18" charset="0"/>
              </a:rPr>
              <a:t>Though most legacy appeals have either been decided or converted to AMA appeals, there are still more than 80,000 Legacy Appeals pending at the Board of Veterans Appeals (BVA).</a:t>
            </a:r>
          </a:p>
          <a:p>
            <a:pPr marL="0" indent="0" eaLnBrk="1" hangingPunct="1">
              <a:buNone/>
              <a:defRPr/>
            </a:pPr>
            <a:endParaRPr lang="en-US" altLang="en-US" dirty="0">
              <a:latin typeface="Times New Roman" panose="02020603050405020304" pitchFamily="18" charset="0"/>
              <a:cs typeface="Times New Roman" panose="02020603050405020304" pitchFamily="18" charset="0"/>
            </a:endParaRPr>
          </a:p>
          <a:p>
            <a:pPr marL="0" indent="0" eaLnBrk="1" hangingPunct="1">
              <a:buNone/>
              <a:defRPr/>
            </a:pPr>
            <a:r>
              <a:rPr lang="en-US" altLang="en-US" dirty="0">
                <a:latin typeface="Times New Roman" panose="02020603050405020304" pitchFamily="18" charset="0"/>
                <a:cs typeface="Times New Roman" panose="02020603050405020304" pitchFamily="18" charset="0"/>
              </a:rPr>
              <a:t>If your veteran is in the Legacy Appeals Process and receives a SOC, they can opt-in to the AMA process</a:t>
            </a:r>
          </a:p>
        </p:txBody>
      </p:sp>
      <p:sp>
        <p:nvSpPr>
          <p:cNvPr id="4" name="Slide Number Placeholder 3"/>
          <p:cNvSpPr>
            <a:spLocks noGrp="1"/>
          </p:cNvSpPr>
          <p:nvPr>
            <p:ph type="sldNum" sz="quarter" idx="12"/>
          </p:nvPr>
        </p:nvSpPr>
        <p:spPr/>
        <p:txBody>
          <a:bodyPr/>
          <a:lstStyle/>
          <a:p>
            <a:pPr>
              <a:defRPr/>
            </a:pPr>
            <a:fld id="{D78F24EF-D60B-4D76-85B4-A97E86376460}" type="slidenum">
              <a:rPr lang="en-US"/>
              <a:pPr>
                <a:defRPr/>
              </a:pPr>
              <a:t>8</a:t>
            </a:fld>
            <a:endParaRPr lang="en-US" dirty="0"/>
          </a:p>
        </p:txBody>
      </p:sp>
      <p:sp>
        <p:nvSpPr>
          <p:cNvPr id="7170" name="Title 1"/>
          <p:cNvSpPr>
            <a:spLocks noGrp="1"/>
          </p:cNvSpPr>
          <p:nvPr>
            <p:ph type="title"/>
          </p:nvPr>
        </p:nvSpPr>
        <p:spPr>
          <a:xfrm>
            <a:off x="0" y="152400"/>
            <a:ext cx="10190163" cy="1066800"/>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What are Legacy Appeals?</a:t>
            </a:r>
          </a:p>
        </p:txBody>
      </p:sp>
    </p:spTree>
    <p:extLst>
      <p:ext uri="{BB962C8B-B14F-4D97-AF65-F5344CB8AC3E}">
        <p14:creationId xmlns:p14="http://schemas.microsoft.com/office/powerpoint/2010/main" val="76854750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963115"/>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In this example, the facts lead you to the rules: </a:t>
            </a:r>
          </a:p>
          <a:p>
            <a:pPr marL="0" indent="0">
              <a:buNone/>
            </a:pPr>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Combat veteran presumption can apply and presume event in service     </a:t>
            </a:r>
            <a:r>
              <a:rPr lang="en-US" altLang="en-US" sz="2800" b="1" dirty="0">
                <a:latin typeface="Times New Roman" panose="02020603050405020304" pitchFamily="18" charset="0"/>
                <a:cs typeface="Times New Roman" panose="02020603050405020304" pitchFamily="18" charset="0"/>
              </a:rPr>
              <a:t>(38 CFR 3.304)</a:t>
            </a:r>
          </a:p>
          <a:p>
            <a:r>
              <a:rPr lang="en-US" altLang="en-US" sz="2800" dirty="0">
                <a:latin typeface="Times New Roman" panose="02020603050405020304" pitchFamily="18" charset="0"/>
                <a:cs typeface="Times New Roman" panose="02020603050405020304" pitchFamily="18" charset="0"/>
              </a:rPr>
              <a:t>While the STRs do not show diagnosis/injury, the post-deployment assessment is consistent with veteran’s complaints</a:t>
            </a:r>
          </a:p>
          <a:p>
            <a:r>
              <a:rPr lang="en-US" altLang="en-US" sz="2800" dirty="0">
                <a:latin typeface="Times New Roman" panose="02020603050405020304" pitchFamily="18" charset="0"/>
                <a:cs typeface="Times New Roman" panose="02020603050405020304" pitchFamily="18" charset="0"/>
              </a:rPr>
              <a:t>Arthritis was diagnosed within one year of veteran’s release from active duty. If veteran had at least 90 days continuous active service, chronic condition presumptive rule should apply to show nexus </a:t>
            </a:r>
          </a:p>
          <a:p>
            <a:r>
              <a:rPr lang="en-US" altLang="en-US" sz="2800" b="1" dirty="0">
                <a:latin typeface="Times New Roman" panose="02020603050405020304" pitchFamily="18" charset="0"/>
                <a:cs typeface="Times New Roman" panose="02020603050405020304" pitchFamily="18" charset="0"/>
              </a:rPr>
              <a:t>(38 CFR 3.307 &amp; 3.309(a))</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80</a:t>
            </a:fld>
            <a:endParaRPr lang="en-US" altLang="en-US" dirty="0"/>
          </a:p>
        </p:txBody>
      </p:sp>
      <p:sp>
        <p:nvSpPr>
          <p:cNvPr id="10242" name="Title 1"/>
          <p:cNvSpPr>
            <a:spLocks noGrp="1"/>
          </p:cNvSpPr>
          <p:nvPr>
            <p:ph type="title"/>
          </p:nvPr>
        </p:nvSpPr>
        <p:spPr>
          <a:xfrm>
            <a:off x="152400" y="354510"/>
            <a:ext cx="8229600" cy="1038726"/>
          </a:xfrm>
        </p:spPr>
        <p:txBody>
          <a:bodyPr/>
          <a:lstStyle/>
          <a:p>
            <a:r>
              <a:rPr lang="en-US" altLang="en-US" sz="2700" dirty="0">
                <a:latin typeface="Times New Roman" panose="02020603050405020304" pitchFamily="18" charset="0"/>
                <a:cs typeface="Times New Roman" panose="02020603050405020304" pitchFamily="18" charset="0"/>
              </a:rPr>
              <a:t>STARTING WITH THE FACTS</a:t>
            </a:r>
          </a:p>
        </p:txBody>
      </p:sp>
    </p:spTree>
    <p:extLst>
      <p:ext uri="{BB962C8B-B14F-4D97-AF65-F5344CB8AC3E}">
        <p14:creationId xmlns:p14="http://schemas.microsoft.com/office/powerpoint/2010/main" val="52844562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963115"/>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If you have facts that support the client’s claim, compare them with the previous rating and explain where VA erred in their decision.</a:t>
            </a:r>
          </a:p>
          <a:p>
            <a:pPr marL="0" indent="0">
              <a:buNone/>
            </a:pPr>
            <a:endParaRPr lang="en-US" altLang="en-US" sz="1100" i="1" dirty="0">
              <a:latin typeface="Times New Roman" panose="02020603050405020304" pitchFamily="18" charset="0"/>
              <a:cs typeface="Times New Roman" panose="02020603050405020304" pitchFamily="18" charset="0"/>
            </a:endParaRPr>
          </a:p>
          <a:p>
            <a:pPr marL="0" indent="0">
              <a:buNone/>
            </a:pPr>
            <a:endParaRPr lang="en-US" altLang="en-US" sz="1100" i="1"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Example:</a:t>
            </a:r>
          </a:p>
          <a:p>
            <a:pPr marL="0" indent="0">
              <a:buNone/>
            </a:pPr>
            <a:endParaRPr lang="en-US" altLang="en-US" sz="1100" i="1" dirty="0">
              <a:latin typeface="Times New Roman" panose="02020603050405020304" pitchFamily="18" charset="0"/>
              <a:cs typeface="Times New Roman" panose="02020603050405020304" pitchFamily="18" charset="0"/>
            </a:endParaRPr>
          </a:p>
          <a:p>
            <a:pPr marL="0" indent="0">
              <a:buNone/>
            </a:pPr>
            <a:r>
              <a:rPr lang="en-US" altLang="en-US" sz="2800" i="1" dirty="0">
                <a:latin typeface="Times New Roman" panose="02020603050405020304" pitchFamily="18" charset="0"/>
                <a:cs typeface="Times New Roman" panose="02020603050405020304" pitchFamily="18" charset="0"/>
              </a:rPr>
              <a:t>The veteran has a current diagnosis of arthritis of the right shoulder that was diagnosed 10 months after he was released from active duty. In the September 1, 2021, rating decision, VA denied service connection due to a lack of an in-service incident or injury. However, the veteran’s right shoulder arthritis should be considered service connected since it occurred during the veteran’s combat service, as evidenced by the veteran’s post-deployment assessment of 3/1/2015.</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81</a:t>
            </a:fld>
            <a:endParaRPr lang="en-US" altLang="en-US" dirty="0"/>
          </a:p>
        </p:txBody>
      </p:sp>
      <p:sp>
        <p:nvSpPr>
          <p:cNvPr id="10242" name="Title 1"/>
          <p:cNvSpPr>
            <a:spLocks noGrp="1"/>
          </p:cNvSpPr>
          <p:nvPr>
            <p:ph type="title"/>
          </p:nvPr>
        </p:nvSpPr>
        <p:spPr>
          <a:xfrm>
            <a:off x="152400" y="152400"/>
            <a:ext cx="8229600" cy="1038726"/>
          </a:xfrm>
        </p:spPr>
        <p:txBody>
          <a:bodyPr/>
          <a:lstStyle/>
          <a:p>
            <a:r>
              <a:rPr lang="en-US" altLang="en-US" sz="2700" dirty="0">
                <a:latin typeface="Times New Roman" panose="02020603050405020304" pitchFamily="18" charset="0"/>
                <a:cs typeface="Times New Roman" panose="02020603050405020304" pitchFamily="18" charset="0"/>
              </a:rPr>
              <a:t>ANALYSIS/ARGUMENT</a:t>
            </a:r>
          </a:p>
        </p:txBody>
      </p:sp>
    </p:spTree>
    <p:extLst>
      <p:ext uri="{BB962C8B-B14F-4D97-AF65-F5344CB8AC3E}">
        <p14:creationId xmlns:p14="http://schemas.microsoft.com/office/powerpoint/2010/main" val="17383381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1049000" cy="47027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You may have the same analysis/argument for multiple issues. For example, if VA did not find the veteran’s service records, that failure of the duty to assist will likely impact all claims for service connection.</a:t>
            </a:r>
          </a:p>
          <a:p>
            <a:pPr marL="0" indent="0">
              <a:buNone/>
            </a:pPr>
            <a:endParaRPr lang="en-US" altLang="en-US" sz="14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Example: </a:t>
            </a:r>
          </a:p>
          <a:p>
            <a:pPr marL="0" indent="0">
              <a:buNone/>
            </a:pPr>
            <a:r>
              <a:rPr lang="en-US" altLang="en-US" sz="2800" i="1" dirty="0">
                <a:latin typeface="Times New Roman" panose="02020603050405020304" pitchFamily="18" charset="0"/>
                <a:cs typeface="Times New Roman" panose="02020603050405020304" pitchFamily="18" charset="0"/>
              </a:rPr>
              <a:t>The issues of service connection for hearing loss, tinnitus, PTSD, and a bilateral knee condition should all be resolved by VA requesting the veteran’s complete service record and then re-adjudicating the claim. Previously, only the records of his first period of service were obtained, but service treatment records from 2010-2013 were not obtained. Please obtain these records and then re-adjudicate the claim.</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82</a:t>
            </a:fld>
            <a:endParaRPr lang="en-US" altLang="en-US" dirty="0"/>
          </a:p>
        </p:txBody>
      </p:sp>
      <p:sp>
        <p:nvSpPr>
          <p:cNvPr id="10242" name="Title 1"/>
          <p:cNvSpPr>
            <a:spLocks noGrp="1"/>
          </p:cNvSpPr>
          <p:nvPr>
            <p:ph type="title"/>
          </p:nvPr>
        </p:nvSpPr>
        <p:spPr>
          <a:xfrm>
            <a:off x="152400" y="152400"/>
            <a:ext cx="8229600" cy="1038726"/>
          </a:xfrm>
        </p:spPr>
        <p:txBody>
          <a:bodyPr/>
          <a:lstStyle/>
          <a:p>
            <a:r>
              <a:rPr lang="en-US" altLang="en-US" sz="2700" dirty="0">
                <a:latin typeface="Times New Roman" panose="02020603050405020304" pitchFamily="18" charset="0"/>
                <a:cs typeface="Times New Roman" panose="02020603050405020304" pitchFamily="18" charset="0"/>
              </a:rPr>
              <a:t>ANALYSIS/ARGUMENT</a:t>
            </a:r>
          </a:p>
        </p:txBody>
      </p:sp>
    </p:spTree>
    <p:extLst>
      <p:ext uri="{BB962C8B-B14F-4D97-AF65-F5344CB8AC3E}">
        <p14:creationId xmlns:p14="http://schemas.microsoft.com/office/powerpoint/2010/main" val="174180538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381000" y="1256711"/>
            <a:ext cx="11277600" cy="5464764"/>
          </a:xfrm>
        </p:spPr>
        <p:txBody>
          <a:bodyPr/>
          <a:lstStyle/>
          <a:p>
            <a:pPr marL="0" indent="0">
              <a:buNone/>
            </a:pPr>
            <a:endParaRPr kumimoji="0" lang="en-US" altLang="en-US" sz="280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Reasonable Doubt (38 CFR 3.102) </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a.k.a. Benefit of the Doubt</a:t>
            </a:r>
          </a:p>
          <a:p>
            <a:pPr marL="0" indent="0">
              <a:buNone/>
            </a:pPr>
            <a:endParaRPr lang="en-US" altLang="en-US" sz="2800" i="1" dirty="0">
              <a:solidFill>
                <a:srgbClr val="000000"/>
              </a:solidFill>
            </a:endParaRPr>
          </a:p>
          <a:p>
            <a:pPr marL="0" indent="0" algn="ctr">
              <a:buNone/>
            </a:pPr>
            <a:r>
              <a:rPr kumimoji="0" lang="en-US" altLang="en-US" sz="280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“When, after careful consideration of all procurable and assembled data, a reasonable doubt arises regarding service origin, the degree of disability, or any other point, such doubt will be resolved in favor of the claimant. By reasonable doubt is meant one which exists because of an </a:t>
            </a:r>
            <a:r>
              <a:rPr kumimoji="0" lang="en-US" altLang="en-US" sz="2800" b="1" i="1"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approximate balance of positive and negative evidence </a:t>
            </a:r>
            <a:r>
              <a:rPr kumimoji="0" lang="en-US" altLang="en-US" sz="280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which does not satisfactorily prove or </a:t>
            </a:r>
            <a:r>
              <a:rPr kumimoji="0" lang="en-US" altLang="en-US" sz="2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disprove the claim.</a:t>
            </a: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83</a:t>
            </a:fld>
            <a:endParaRPr lang="en-US" altLang="en-US" dirty="0"/>
          </a:p>
        </p:txBody>
      </p:sp>
      <p:sp>
        <p:nvSpPr>
          <p:cNvPr id="10242" name="Title 1"/>
          <p:cNvSpPr>
            <a:spLocks noGrp="1"/>
          </p:cNvSpPr>
          <p:nvPr>
            <p:ph type="title"/>
          </p:nvPr>
        </p:nvSpPr>
        <p:spPr>
          <a:xfrm>
            <a:off x="228600" y="217984"/>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115254855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228600" y="1256711"/>
            <a:ext cx="11582400" cy="5464764"/>
          </a:xfrm>
        </p:spPr>
        <p:txBody>
          <a:bodyPr/>
          <a:lstStyle/>
          <a:p>
            <a:pPr marL="0" indent="0" algn="ctr">
              <a:buNone/>
            </a:pPr>
            <a:r>
              <a:rPr lang="en-US" altLang="en-US" sz="2800" b="1" dirty="0">
                <a:latin typeface="Times New Roman" panose="02020603050405020304" pitchFamily="18" charset="0"/>
                <a:cs typeface="Times New Roman" panose="02020603050405020304" pitchFamily="18" charset="0"/>
              </a:rPr>
              <a:t>Reasonable Doubt (38 CFR 3.102) </a:t>
            </a:r>
          </a:p>
          <a:p>
            <a:pPr marL="0" indent="0" algn="ctr">
              <a:buNone/>
            </a:pPr>
            <a:r>
              <a:rPr lang="en-US" altLang="en-US" sz="2800" b="1" dirty="0">
                <a:latin typeface="Times New Roman" panose="02020603050405020304" pitchFamily="18" charset="0"/>
                <a:cs typeface="Times New Roman" panose="02020603050405020304" pitchFamily="18" charset="0"/>
              </a:rPr>
              <a:t>a.k.a. Benefit of the Doubt</a:t>
            </a:r>
          </a:p>
          <a:p>
            <a:pPr>
              <a:spcBef>
                <a:spcPts val="0"/>
              </a:spcBef>
            </a:pPr>
            <a:endParaRPr lang="en-US" altLang="en-US" sz="700" dirty="0">
              <a:latin typeface="Times New Roman" panose="02020603050405020304" pitchFamily="18" charset="0"/>
              <a:cs typeface="Times New Roman" panose="02020603050405020304" pitchFamily="18" charset="0"/>
            </a:endParaRPr>
          </a:p>
          <a:p>
            <a:r>
              <a:rPr lang="en-US" altLang="en-US" sz="2400" dirty="0">
                <a:latin typeface="Times New Roman" panose="02020603050405020304" pitchFamily="18" charset="0"/>
                <a:cs typeface="Times New Roman" panose="02020603050405020304" pitchFamily="18" charset="0"/>
              </a:rPr>
              <a:t>Should only be used when the evidence is approximately equal on both sides (equipoise)</a:t>
            </a:r>
          </a:p>
          <a:p>
            <a:r>
              <a:rPr lang="en-US" altLang="en-US" sz="2400" dirty="0">
                <a:latin typeface="Times New Roman" panose="02020603050405020304" pitchFamily="18" charset="0"/>
                <a:cs typeface="Times New Roman" panose="02020603050405020304" pitchFamily="18" charset="0"/>
              </a:rPr>
              <a:t>If the evidence is 51% or more on the veteran’s side, </a:t>
            </a:r>
            <a:r>
              <a:rPr lang="en-US" altLang="en-US" sz="2400" b="1" u="sng" dirty="0">
                <a:latin typeface="Times New Roman" panose="02020603050405020304" pitchFamily="18" charset="0"/>
                <a:cs typeface="Times New Roman" panose="02020603050405020304" pitchFamily="18" charset="0"/>
              </a:rPr>
              <a:t>DO NOT </a:t>
            </a:r>
            <a:r>
              <a:rPr lang="en-US" altLang="en-US" sz="2400" dirty="0">
                <a:latin typeface="Times New Roman" panose="02020603050405020304" pitchFamily="18" charset="0"/>
                <a:cs typeface="Times New Roman" panose="02020603050405020304" pitchFamily="18" charset="0"/>
              </a:rPr>
              <a:t>argue benefit of the doubt</a:t>
            </a:r>
          </a:p>
          <a:p>
            <a:r>
              <a:rPr lang="en-US" altLang="en-US" sz="2400" dirty="0">
                <a:latin typeface="Times New Roman" panose="02020603050405020304" pitchFamily="18" charset="0"/>
                <a:cs typeface="Times New Roman" panose="02020603050405020304" pitchFamily="18" charset="0"/>
              </a:rPr>
              <a:t>Allows you to say the evidence is equal so the tie should go to the veteran. </a:t>
            </a:r>
          </a:p>
          <a:p>
            <a:r>
              <a:rPr lang="en-US" altLang="en-US" sz="2400" dirty="0">
                <a:latin typeface="Times New Roman" panose="02020603050405020304" pitchFamily="18" charset="0"/>
                <a:cs typeface="Times New Roman" panose="02020603050405020304" pitchFamily="18" charset="0"/>
              </a:rPr>
              <a:t>Benefit of the doubt should not be cited routinely and should </a:t>
            </a:r>
            <a:r>
              <a:rPr lang="en-US" altLang="en-US" sz="2400" b="1" u="sng" dirty="0">
                <a:latin typeface="Times New Roman" panose="02020603050405020304" pitchFamily="18" charset="0"/>
                <a:cs typeface="Times New Roman" panose="02020603050405020304" pitchFamily="18" charset="0"/>
              </a:rPr>
              <a:t>NEVER</a:t>
            </a:r>
            <a:r>
              <a:rPr lang="en-US" altLang="en-US" sz="2400" b="1"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be used in non-meritorious cases. </a:t>
            </a:r>
          </a:p>
          <a:p>
            <a:r>
              <a:rPr lang="en-US" altLang="en-US" sz="2400" dirty="0">
                <a:latin typeface="Times New Roman" panose="02020603050405020304" pitchFamily="18" charset="0"/>
                <a:cs typeface="Times New Roman" panose="02020603050405020304" pitchFamily="18" charset="0"/>
              </a:rPr>
              <a:t>If you believe that benefit of the doubt applies to your claim:</a:t>
            </a:r>
          </a:p>
          <a:p>
            <a:pPr marL="914400" indent="-452438"/>
            <a:r>
              <a:rPr lang="en-US" altLang="en-US" sz="2400" dirty="0">
                <a:latin typeface="Times New Roman" panose="02020603050405020304" pitchFamily="18" charset="0"/>
                <a:cs typeface="Times New Roman" panose="02020603050405020304" pitchFamily="18" charset="0"/>
              </a:rPr>
              <a:t>Discuss the evidence in </a:t>
            </a:r>
            <a:r>
              <a:rPr lang="en-US" altLang="en-US" sz="2400" b="1" dirty="0">
                <a:latin typeface="Times New Roman" panose="02020603050405020304" pitchFamily="18" charset="0"/>
                <a:cs typeface="Times New Roman" panose="02020603050405020304" pitchFamily="18" charset="0"/>
              </a:rPr>
              <a:t>FAVOR</a:t>
            </a:r>
            <a:r>
              <a:rPr lang="en-US" altLang="en-US" sz="2400" dirty="0">
                <a:latin typeface="Times New Roman" panose="02020603050405020304" pitchFamily="18" charset="0"/>
                <a:cs typeface="Times New Roman" panose="02020603050405020304" pitchFamily="18" charset="0"/>
              </a:rPr>
              <a:t> of the claim</a:t>
            </a:r>
          </a:p>
          <a:p>
            <a:pPr marL="914400" indent="-452438"/>
            <a:r>
              <a:rPr lang="en-US" altLang="en-US" sz="2400" dirty="0">
                <a:latin typeface="Times New Roman" panose="02020603050405020304" pitchFamily="18" charset="0"/>
                <a:cs typeface="Times New Roman" panose="02020603050405020304" pitchFamily="18" charset="0"/>
              </a:rPr>
              <a:t>Discuss the evidence </a:t>
            </a:r>
            <a:r>
              <a:rPr lang="en-US" altLang="en-US" sz="2400" b="1" dirty="0">
                <a:latin typeface="Times New Roman" panose="02020603050405020304" pitchFamily="18" charset="0"/>
                <a:cs typeface="Times New Roman" panose="02020603050405020304" pitchFamily="18" charset="0"/>
              </a:rPr>
              <a:t>AGAINST</a:t>
            </a:r>
            <a:r>
              <a:rPr lang="en-US" altLang="en-US" sz="2400" dirty="0">
                <a:latin typeface="Times New Roman" panose="02020603050405020304" pitchFamily="18" charset="0"/>
                <a:cs typeface="Times New Roman" panose="02020603050405020304" pitchFamily="18" charset="0"/>
              </a:rPr>
              <a:t> the claim</a:t>
            </a:r>
          </a:p>
          <a:p>
            <a:pPr marL="914400" indent="-452438"/>
            <a:r>
              <a:rPr lang="en-US" altLang="en-US" sz="2400" dirty="0">
                <a:latin typeface="Times New Roman" panose="02020603050405020304" pitchFamily="18" charset="0"/>
                <a:cs typeface="Times New Roman" panose="02020603050405020304" pitchFamily="18" charset="0"/>
              </a:rPr>
              <a:t>Explain that the evidence is in </a:t>
            </a:r>
            <a:r>
              <a:rPr lang="en-US" altLang="en-US" sz="2400" b="1" dirty="0">
                <a:latin typeface="Times New Roman" panose="02020603050405020304" pitchFamily="18" charset="0"/>
                <a:cs typeface="Times New Roman" panose="02020603050405020304" pitchFamily="18" charset="0"/>
              </a:rPr>
              <a:t>EQUAL BALANCE </a:t>
            </a:r>
            <a:r>
              <a:rPr lang="en-US" altLang="en-US" sz="2400" dirty="0">
                <a:latin typeface="Times New Roman" panose="02020603050405020304" pitchFamily="18" charset="0"/>
                <a:cs typeface="Times New Roman" panose="02020603050405020304" pitchFamily="18" charset="0"/>
              </a:rPr>
              <a:t>“for” and “against” the claim so VA should grant the claim.</a:t>
            </a: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84</a:t>
            </a:fld>
            <a:endParaRPr lang="en-US" altLang="en-US" dirty="0"/>
          </a:p>
        </p:txBody>
      </p:sp>
      <p:sp>
        <p:nvSpPr>
          <p:cNvPr id="10242" name="Title 1"/>
          <p:cNvSpPr>
            <a:spLocks noGrp="1"/>
          </p:cNvSpPr>
          <p:nvPr>
            <p:ph type="title"/>
          </p:nvPr>
        </p:nvSpPr>
        <p:spPr>
          <a:xfrm>
            <a:off x="228600" y="217984"/>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318428714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228600" y="1256711"/>
            <a:ext cx="11582400" cy="54647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Example:</a:t>
            </a:r>
          </a:p>
          <a:p>
            <a:pPr marL="0" indent="0">
              <a:buNone/>
            </a:pPr>
            <a:endParaRPr lang="en-US" altLang="en-US" sz="1100" i="1" dirty="0">
              <a:latin typeface="Times New Roman" panose="02020603050405020304" pitchFamily="18" charset="0"/>
              <a:cs typeface="Times New Roman" panose="02020603050405020304" pitchFamily="18" charset="0"/>
            </a:endParaRPr>
          </a:p>
          <a:p>
            <a:pPr marL="0" indent="0">
              <a:spcAft>
                <a:spcPts val="600"/>
              </a:spcAft>
              <a:buNone/>
            </a:pPr>
            <a:r>
              <a:rPr lang="en-US" altLang="en-US" sz="2800" dirty="0">
                <a:latin typeface="Times New Roman" panose="02020603050405020304" pitchFamily="18" charset="0"/>
                <a:cs typeface="Times New Roman" panose="02020603050405020304" pitchFamily="18" charset="0"/>
              </a:rPr>
              <a:t>In the April 4, 2021, C&amp;P examination, the examiner opined that the veteran’s left knee instability was not related to his service-connected left ankle sprain. However, in a medical statement from the veteran’s primary care doctor dated April 11, 2021, Dr. Jones stated that the residuals of the veteran’s left ankle sprain directly contributed to the instability of the left knee. </a:t>
            </a:r>
          </a:p>
          <a:p>
            <a:pPr marL="0" indent="0">
              <a:spcAft>
                <a:spcPts val="600"/>
              </a:spcAft>
              <a:buNone/>
            </a:pPr>
            <a:r>
              <a:rPr lang="en-US" altLang="en-US" sz="2800" dirty="0">
                <a:latin typeface="Times New Roman" panose="02020603050405020304" pitchFamily="18" charset="0"/>
                <a:cs typeface="Times New Roman" panose="02020603050405020304" pitchFamily="18" charset="0"/>
              </a:rPr>
              <a:t>Both medical opinions are from doctors who have examined the veteran, so they should be given equal consideration. According to 38CFR 3.102, if there is an approximate balance of positive and negative evidence, reasonable doubt should be resolved in favor of the veteran. Therefore, we request that service connection be granted for the veteran’s left knee instability secondary to his service-connected left ankle sprain. </a:t>
            </a: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85</a:t>
            </a:fld>
            <a:endParaRPr lang="en-US" altLang="en-US" dirty="0"/>
          </a:p>
        </p:txBody>
      </p:sp>
      <p:sp>
        <p:nvSpPr>
          <p:cNvPr id="10242" name="Title 1"/>
          <p:cNvSpPr>
            <a:spLocks noGrp="1"/>
          </p:cNvSpPr>
          <p:nvPr>
            <p:ph type="title"/>
          </p:nvPr>
        </p:nvSpPr>
        <p:spPr>
          <a:xfrm>
            <a:off x="228600" y="217984"/>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405214153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474164"/>
          </a:xfrm>
        </p:spPr>
        <p:txBody>
          <a:bodyPr/>
          <a:lstStyle/>
          <a:p>
            <a:pPr marL="0" indent="0" algn="ctr">
              <a:buNone/>
            </a:pPr>
            <a:r>
              <a:rPr lang="en-US" altLang="en-US" b="1" dirty="0">
                <a:latin typeface="Times New Roman" panose="02020603050405020304" pitchFamily="18" charset="0"/>
                <a:cs typeface="Times New Roman" panose="02020603050405020304" pitchFamily="18" charset="0"/>
              </a:rPr>
              <a:t>Failure of the Duty to Assist (DTA) (38 CFR 3.159(c))</a:t>
            </a:r>
          </a:p>
          <a:p>
            <a:r>
              <a:rPr lang="en-US" altLang="en-US" sz="2700" dirty="0">
                <a:latin typeface="Times New Roman" panose="02020603050405020304" pitchFamily="18" charset="0"/>
                <a:cs typeface="Times New Roman" panose="02020603050405020304" pitchFamily="18" charset="0"/>
              </a:rPr>
              <a:t>A DTA error is a failure by VA to properly apply the provisions of 38 CFR 3.159 for gathering evidence. This can include omitting development or failing to request certain examinations or opinions.</a:t>
            </a:r>
          </a:p>
          <a:p>
            <a:r>
              <a:rPr lang="en-US" altLang="en-US" sz="2700" dirty="0">
                <a:latin typeface="Times New Roman" panose="02020603050405020304" pitchFamily="18" charset="0"/>
                <a:cs typeface="Times New Roman" panose="02020603050405020304" pitchFamily="18" charset="0"/>
              </a:rPr>
              <a:t>Remember, a HLR or BVA appeal can only identify previous DTA errors</a:t>
            </a:r>
          </a:p>
          <a:p>
            <a:r>
              <a:rPr lang="en-US" altLang="en-US" sz="2700" dirty="0">
                <a:latin typeface="Times New Roman" panose="02020603050405020304" pitchFamily="18" charset="0"/>
                <a:cs typeface="Times New Roman" panose="02020603050405020304" pitchFamily="18" charset="0"/>
              </a:rPr>
              <a:t>State that records have been identified but were not obtained, or a medical opinion is warranted because the evidence meets the threshold for providing an exam in 38 CFR 3.159(c). </a:t>
            </a:r>
          </a:p>
          <a:p>
            <a:r>
              <a:rPr lang="en-US" altLang="en-US" sz="2700" dirty="0">
                <a:latin typeface="Times New Roman" panose="02020603050405020304" pitchFamily="18" charset="0"/>
                <a:cs typeface="Times New Roman" panose="02020603050405020304" pitchFamily="18" charset="0"/>
              </a:rPr>
              <a:t>Common reasons that records are not obtained: wrong name, wrong address, did not find all duty periods</a:t>
            </a:r>
          </a:p>
          <a:p>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86</a:t>
            </a:fld>
            <a:endParaRPr lang="en-US" altLang="en-US" dirty="0"/>
          </a:p>
        </p:txBody>
      </p:sp>
      <p:sp>
        <p:nvSpPr>
          <p:cNvPr id="10242" name="Title 1"/>
          <p:cNvSpPr>
            <a:spLocks noGrp="1"/>
          </p:cNvSpPr>
          <p:nvPr>
            <p:ph type="title"/>
          </p:nvPr>
        </p:nvSpPr>
        <p:spPr>
          <a:xfrm>
            <a:off x="228600" y="228600"/>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195049185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17036"/>
            <a:ext cx="10972800" cy="4931364"/>
          </a:xfrm>
        </p:spPr>
        <p:txBody>
          <a:bodyPr/>
          <a:lstStyle/>
          <a:p>
            <a:pPr marL="0" indent="0" algn="ctr">
              <a:buNone/>
            </a:pPr>
            <a:r>
              <a:rPr lang="en-US" altLang="en-US" b="1" dirty="0">
                <a:latin typeface="Times New Roman" panose="02020603050405020304" pitchFamily="18" charset="0"/>
                <a:cs typeface="Times New Roman" panose="02020603050405020304" pitchFamily="18" charset="0"/>
              </a:rPr>
              <a:t>Inadequate medical exam/opinion (38 CFR 3.326)</a:t>
            </a:r>
          </a:p>
          <a:p>
            <a:r>
              <a:rPr lang="en-US" altLang="en-US" sz="2400" dirty="0">
                <a:latin typeface="Times New Roman" panose="02020603050405020304" pitchFamily="18" charset="0"/>
                <a:cs typeface="Times New Roman" panose="02020603050405020304" pitchFamily="18" charset="0"/>
              </a:rPr>
              <a:t>Once VA provides a medical exam or opinion, that exam or opinion must be adequate </a:t>
            </a:r>
          </a:p>
          <a:p>
            <a:r>
              <a:rPr lang="en-US" altLang="en-US" sz="2400" dirty="0">
                <a:latin typeface="Times New Roman" panose="02020603050405020304" pitchFamily="18" charset="0"/>
                <a:cs typeface="Times New Roman" panose="02020603050405020304" pitchFamily="18" charset="0"/>
              </a:rPr>
              <a:t>Common reasons exams are inadequate: </a:t>
            </a:r>
          </a:p>
          <a:p>
            <a:pPr lvl="1"/>
            <a:r>
              <a:rPr lang="en-US" altLang="en-US" sz="2400" dirty="0">
                <a:latin typeface="Times New Roman" panose="02020603050405020304" pitchFamily="18" charset="0"/>
                <a:cs typeface="Times New Roman" panose="02020603050405020304" pitchFamily="18" charset="0"/>
              </a:rPr>
              <a:t>did not consider positive evidence of record </a:t>
            </a:r>
          </a:p>
          <a:p>
            <a:pPr marL="688975"/>
            <a:r>
              <a:rPr lang="en-US" altLang="en-US" sz="2400" dirty="0">
                <a:latin typeface="Times New Roman" panose="02020603050405020304" pitchFamily="18" charset="0"/>
                <a:cs typeface="Times New Roman" panose="02020603050405020304" pitchFamily="18" charset="0"/>
              </a:rPr>
              <a:t>did not consider veteran’s lay statements</a:t>
            </a:r>
          </a:p>
          <a:p>
            <a:pPr marL="688975"/>
            <a:r>
              <a:rPr lang="en-US" altLang="en-US" sz="2400" dirty="0">
                <a:latin typeface="Times New Roman" panose="02020603050405020304" pitchFamily="18" charset="0"/>
                <a:cs typeface="Times New Roman" panose="02020603050405020304" pitchFamily="18" charset="0"/>
              </a:rPr>
              <a:t>did not complete all required tests (especially in musculoskeletal claims) </a:t>
            </a:r>
          </a:p>
          <a:p>
            <a:pPr marL="688975"/>
            <a:r>
              <a:rPr lang="en-US" altLang="en-US" sz="2400" dirty="0">
                <a:latin typeface="Times New Roman" panose="02020603050405020304" pitchFamily="18" charset="0"/>
                <a:cs typeface="Times New Roman" panose="02020603050405020304" pitchFamily="18" charset="0"/>
              </a:rPr>
              <a:t>did not consider all theories of service connection </a:t>
            </a:r>
          </a:p>
          <a:p>
            <a:pPr marL="688975"/>
            <a:r>
              <a:rPr lang="en-US" altLang="en-US" sz="2400" dirty="0">
                <a:latin typeface="Times New Roman" panose="02020603050405020304" pitchFamily="18" charset="0"/>
                <a:cs typeface="Times New Roman" panose="02020603050405020304" pitchFamily="18" charset="0"/>
              </a:rPr>
              <a:t>relied only on results of one examination versus the disability over time </a:t>
            </a:r>
          </a:p>
          <a:p>
            <a:pPr marL="688975"/>
            <a:r>
              <a:rPr lang="en-US" altLang="en-US" sz="2400" dirty="0">
                <a:latin typeface="Times New Roman" panose="02020603050405020304" pitchFamily="18" charset="0"/>
                <a:cs typeface="Times New Roman" panose="02020603050405020304" pitchFamily="18" charset="0"/>
              </a:rPr>
              <a:t>did not give rationale (reasons) for medical opinion</a:t>
            </a:r>
          </a:p>
          <a:p>
            <a:pPr marL="688975"/>
            <a:r>
              <a:rPr lang="en-US" altLang="en-US" sz="2400" dirty="0">
                <a:latin typeface="Times New Roman" panose="02020603050405020304" pitchFamily="18" charset="0"/>
                <a:cs typeface="Times New Roman" panose="02020603050405020304" pitchFamily="18" charset="0"/>
              </a:rPr>
              <a:t>did not review all records</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87</a:t>
            </a:fld>
            <a:endParaRPr lang="en-US" altLang="en-US" dirty="0"/>
          </a:p>
        </p:txBody>
      </p:sp>
      <p:sp>
        <p:nvSpPr>
          <p:cNvPr id="10242" name="Title 1"/>
          <p:cNvSpPr>
            <a:spLocks noGrp="1"/>
          </p:cNvSpPr>
          <p:nvPr>
            <p:ph type="title"/>
          </p:nvPr>
        </p:nvSpPr>
        <p:spPr>
          <a:xfrm>
            <a:off x="228600" y="238981"/>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291096589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17036"/>
            <a:ext cx="10972800" cy="4931364"/>
          </a:xfrm>
        </p:spPr>
        <p:txBody>
          <a:bodyPr/>
          <a:lstStyle/>
          <a:p>
            <a:pPr marL="0" indent="0">
              <a:buNone/>
            </a:pPr>
            <a:endParaRPr lang="en-US" altLang="en-US" dirty="0">
              <a:latin typeface="Times New Roman" panose="02020603050405020304" pitchFamily="18" charset="0"/>
              <a:cs typeface="Times New Roman" panose="02020603050405020304" pitchFamily="18" charset="0"/>
            </a:endParaRPr>
          </a:p>
          <a:p>
            <a:pPr marL="0" indent="0">
              <a:buNone/>
            </a:pPr>
            <a:r>
              <a:rPr lang="en-US" altLang="en-US" dirty="0">
                <a:latin typeface="Times New Roman" panose="02020603050405020304" pitchFamily="18" charset="0"/>
                <a:cs typeface="Times New Roman" panose="02020603050405020304" pitchFamily="18" charset="0"/>
              </a:rPr>
              <a:t>If you determine that an examination or medical opinion is inadequate, explain why in your argument.</a:t>
            </a:r>
          </a:p>
          <a:p>
            <a:pPr marL="0" indent="0">
              <a:buNone/>
            </a:pPr>
            <a:endParaRPr lang="en-US" altLang="en-US" sz="2400" dirty="0">
              <a:latin typeface="Times New Roman" panose="02020603050405020304" pitchFamily="18" charset="0"/>
              <a:cs typeface="Times New Roman" panose="02020603050405020304" pitchFamily="18" charset="0"/>
            </a:endParaRPr>
          </a:p>
          <a:p>
            <a:pPr marL="0" indent="0">
              <a:buNone/>
            </a:pPr>
            <a:r>
              <a:rPr lang="en-US" altLang="en-US" sz="2400" dirty="0">
                <a:latin typeface="Times New Roman" panose="02020603050405020304" pitchFamily="18" charset="0"/>
                <a:cs typeface="Times New Roman" panose="02020603050405020304" pitchFamily="18" charset="0"/>
              </a:rPr>
              <a:t>Example:</a:t>
            </a:r>
            <a:endParaRPr lang="en-US" altLang="en-US" dirty="0">
              <a:latin typeface="Times New Roman" panose="02020603050405020304" pitchFamily="18" charset="0"/>
              <a:cs typeface="Times New Roman" panose="02020603050405020304" pitchFamily="18" charset="0"/>
            </a:endParaRPr>
          </a:p>
          <a:p>
            <a:pPr marL="0" indent="0">
              <a:buNone/>
            </a:pPr>
            <a:r>
              <a:rPr lang="en-US" altLang="en-US" sz="2800" i="1" dirty="0">
                <a:latin typeface="Times New Roman" panose="02020603050405020304" pitchFamily="18" charset="0"/>
                <a:cs typeface="Times New Roman" panose="02020603050405020304" pitchFamily="18" charset="0"/>
              </a:rPr>
              <a:t>In the examination dated July 12, 2021, the examiner offered a medical opinion that the veteran’s bilateral hearing loss is less likely than not related to service. However, the examiner did not offer any rationale for this opinion. Therefore, we ask that this claim be sent back to the medical examiner to determine a rationale for the medical opinion</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88</a:t>
            </a:fld>
            <a:endParaRPr lang="en-US" altLang="en-US" dirty="0"/>
          </a:p>
        </p:txBody>
      </p:sp>
      <p:sp>
        <p:nvSpPr>
          <p:cNvPr id="10242" name="Title 1"/>
          <p:cNvSpPr>
            <a:spLocks noGrp="1"/>
          </p:cNvSpPr>
          <p:nvPr>
            <p:ph type="title"/>
          </p:nvPr>
        </p:nvSpPr>
        <p:spPr>
          <a:xfrm>
            <a:off x="228600" y="238981"/>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69484789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228600" y="1393236"/>
            <a:ext cx="11506200" cy="5159964"/>
          </a:xfrm>
        </p:spPr>
        <p:txBody>
          <a:bodyPr/>
          <a:lstStyle/>
          <a:p>
            <a:r>
              <a:rPr lang="en-US" altLang="en-US" sz="2800" dirty="0">
                <a:latin typeface="Times New Roman" panose="02020603050405020304" pitchFamily="18" charset="0"/>
                <a:cs typeface="Times New Roman" panose="02020603050405020304" pitchFamily="18" charset="0"/>
              </a:rPr>
              <a:t>Citations are not always necessary but can be useful </a:t>
            </a:r>
          </a:p>
          <a:p>
            <a:pPr marL="0" indent="0">
              <a:buNone/>
            </a:pPr>
            <a:endParaRPr lang="en-US" altLang="en-US" sz="11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Cite to the CFR and general principles such as duty to assist, adequacy of exams, secondary service connection, etc. </a:t>
            </a:r>
          </a:p>
          <a:p>
            <a:pPr>
              <a:spcBef>
                <a:spcPts val="0"/>
              </a:spcBef>
            </a:pPr>
            <a:endParaRPr lang="en-US" altLang="en-US" sz="11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Also cite to the M21-1 if it helps you, at either the RO or the Board of Veterans Appeals (BVA).</a:t>
            </a:r>
          </a:p>
          <a:p>
            <a:pPr>
              <a:spcBef>
                <a:spcPts val="0"/>
              </a:spcBef>
            </a:pPr>
            <a:endParaRPr lang="en-US" altLang="en-US" sz="11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VA Office of General Counsel Precedent Opinions and court cases can also be helpful. </a:t>
            </a:r>
          </a:p>
          <a:p>
            <a:pPr marL="0" indent="0">
              <a:spcBef>
                <a:spcPts val="0"/>
              </a:spcBef>
              <a:buNone/>
            </a:pPr>
            <a:endParaRPr lang="en-US" altLang="en-US" sz="2800" dirty="0">
              <a:latin typeface="Times New Roman" panose="02020603050405020304" pitchFamily="18" charset="0"/>
              <a:cs typeface="Times New Roman" panose="02020603050405020304" pitchFamily="18" charset="0"/>
            </a:endParaRPr>
          </a:p>
          <a:p>
            <a:pPr marL="0" indent="0" algn="ctr">
              <a:buNone/>
            </a:pPr>
            <a:r>
              <a:rPr lang="en-US" altLang="en-US" sz="2800" b="1" dirty="0">
                <a:latin typeface="Times New Roman" panose="02020603050405020304" pitchFamily="18" charset="0"/>
                <a:cs typeface="Times New Roman" panose="02020603050405020304" pitchFamily="18" charset="0"/>
              </a:rPr>
              <a:t>One good citation that helps you is better than three that may or may not</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89</a:t>
            </a:fld>
            <a:endParaRPr lang="en-US" altLang="en-US" dirty="0"/>
          </a:p>
        </p:txBody>
      </p:sp>
      <p:sp>
        <p:nvSpPr>
          <p:cNvPr id="10242" name="Title 1"/>
          <p:cNvSpPr>
            <a:spLocks noGrp="1"/>
          </p:cNvSpPr>
          <p:nvPr>
            <p:ph type="title"/>
          </p:nvPr>
        </p:nvSpPr>
        <p:spPr>
          <a:xfrm>
            <a:off x="228600" y="186234"/>
            <a:ext cx="8229600" cy="1038726"/>
          </a:xfrm>
        </p:spPr>
        <p:txBody>
          <a:bodyPr/>
          <a:lstStyle/>
          <a:p>
            <a:r>
              <a:rPr lang="en-US" altLang="en-US" sz="2700" dirty="0">
                <a:latin typeface="Times New Roman" panose="02020603050405020304" pitchFamily="18" charset="0"/>
                <a:cs typeface="Times New Roman" panose="02020603050405020304" pitchFamily="18" charset="0"/>
              </a:rPr>
              <a:t>CITATIONS</a:t>
            </a:r>
          </a:p>
        </p:txBody>
      </p:sp>
    </p:spTree>
    <p:extLst>
      <p:ext uri="{BB962C8B-B14F-4D97-AF65-F5344CB8AC3E}">
        <p14:creationId xmlns:p14="http://schemas.microsoft.com/office/powerpoint/2010/main" val="2321079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1600"/>
            <a:ext cx="10972800" cy="5178198"/>
          </a:xfrm>
        </p:spPr>
        <p:txBody>
          <a:bodyPr rtlCol="0">
            <a:normAutofit/>
          </a:bodyPr>
          <a:lstStyle/>
          <a:p>
            <a:pPr marL="0" indent="0">
              <a:buClr>
                <a:srgbClr val="0070C0"/>
              </a:buClr>
              <a:buNone/>
              <a:defRPr/>
            </a:pPr>
            <a:r>
              <a:rPr lang="en-US" sz="3500" b="1" dirty="0">
                <a:solidFill>
                  <a:srgbClr val="991A1E"/>
                </a:solidFill>
                <a:latin typeface="Times New Roman" panose="02020603050405020304" pitchFamily="18" charset="0"/>
                <a:cs typeface="Times New Roman" panose="02020603050405020304" pitchFamily="18" charset="0"/>
              </a:rPr>
              <a:t>38 CFR 19.22</a:t>
            </a:r>
          </a:p>
          <a:p>
            <a:pPr marL="0" indent="0">
              <a:buNone/>
              <a:defRPr/>
            </a:pPr>
            <a:r>
              <a:rPr lang="en-US" sz="2600" dirty="0">
                <a:latin typeface="Times New Roman" panose="02020603050405020304" pitchFamily="18" charset="0"/>
                <a:cs typeface="Times New Roman" panose="02020603050405020304" pitchFamily="18" charset="0"/>
              </a:rPr>
              <a:t>If a claimant does not agree with the reasons why VA denied the claim in the SOC, the claimant has 60 days to complete VA Form 9 to continue the appeal to the Board of Veterans Appeals </a:t>
            </a:r>
          </a:p>
          <a:p>
            <a:pPr marL="0" indent="0">
              <a:buNone/>
              <a:defRPr/>
            </a:pPr>
            <a:r>
              <a:rPr lang="en-US" sz="2600" dirty="0">
                <a:latin typeface="Times New Roman" panose="02020603050405020304" pitchFamily="18" charset="0"/>
                <a:cs typeface="Times New Roman" panose="02020603050405020304" pitchFamily="18" charset="0"/>
              </a:rPr>
              <a:t>A substantive appeal consists of properly completed </a:t>
            </a:r>
            <a:r>
              <a:rPr lang="en-US" sz="2600" b="1" dirty="0">
                <a:solidFill>
                  <a:srgbClr val="991A1E"/>
                </a:solidFill>
                <a:latin typeface="Times New Roman" panose="02020603050405020304" pitchFamily="18" charset="0"/>
                <a:cs typeface="Times New Roman" panose="02020603050405020304" pitchFamily="18" charset="0"/>
              </a:rPr>
              <a:t>VA Form 9 </a:t>
            </a:r>
            <a:r>
              <a:rPr lang="en-US" sz="2600" b="1" dirty="0">
                <a:latin typeface="Times New Roman" panose="02020603050405020304" pitchFamily="18" charset="0"/>
                <a:cs typeface="Times New Roman" panose="02020603050405020304" pitchFamily="18" charset="0"/>
              </a:rPr>
              <a:t>(February 2019 most current version)</a:t>
            </a:r>
          </a:p>
          <a:p>
            <a:pPr marL="804863" lvl="1" indent="-457200">
              <a:lnSpc>
                <a:spcPct val="110000"/>
              </a:lnSpc>
              <a:defRPr/>
            </a:pPr>
            <a:r>
              <a:rPr lang="en-US" dirty="0">
                <a:latin typeface="Times New Roman" panose="02020603050405020304" pitchFamily="18" charset="0"/>
                <a:cs typeface="Times New Roman" panose="02020603050405020304" pitchFamily="18" charset="0"/>
              </a:rPr>
              <a:t>Block 4: if you are filling it out as the rep, </a:t>
            </a:r>
            <a:r>
              <a:rPr lang="en-US" b="1" dirty="0">
                <a:latin typeface="Times New Roman" panose="02020603050405020304" pitchFamily="18" charset="0"/>
                <a:cs typeface="Times New Roman" panose="02020603050405020304" pitchFamily="18" charset="0"/>
              </a:rPr>
              <a:t>do not </a:t>
            </a:r>
            <a:r>
              <a:rPr lang="en-US" dirty="0">
                <a:latin typeface="Times New Roman" panose="02020603050405020304" pitchFamily="18" charset="0"/>
                <a:cs typeface="Times New Roman" panose="02020603050405020304" pitchFamily="18" charset="0"/>
              </a:rPr>
              <a:t>mark “other”, mark the type of claimant (veteran, widow, etc.)</a:t>
            </a:r>
          </a:p>
          <a:p>
            <a:pPr marL="804863" lvl="1" indent="-457200">
              <a:lnSpc>
                <a:spcPct val="110000"/>
              </a:lnSpc>
              <a:defRPr/>
            </a:pPr>
            <a:r>
              <a:rPr lang="en-US" dirty="0">
                <a:latin typeface="Times New Roman" panose="02020603050405020304" pitchFamily="18" charset="0"/>
                <a:cs typeface="Times New Roman" panose="02020603050405020304" pitchFamily="18" charset="0"/>
              </a:rPr>
              <a:t>Block 8: if you are identifying specific issues, be sure to review </a:t>
            </a:r>
            <a:r>
              <a:rPr lang="en-US" i="1" dirty="0">
                <a:latin typeface="Times New Roman" panose="02020603050405020304" pitchFamily="18" charset="0"/>
                <a:cs typeface="Times New Roman" panose="02020603050405020304" pitchFamily="18" charset="0"/>
              </a:rPr>
              <a:t>all </a:t>
            </a:r>
            <a:r>
              <a:rPr lang="en-US" dirty="0">
                <a:latin typeface="Times New Roman" panose="02020603050405020304" pitchFamily="18" charset="0"/>
                <a:cs typeface="Times New Roman" panose="02020603050405020304" pitchFamily="18" charset="0"/>
              </a:rPr>
              <a:t>SOCs/SSOCs to catch all potentially appealable issues. </a:t>
            </a:r>
            <a:endParaRPr lang="en-US" dirty="0"/>
          </a:p>
        </p:txBody>
      </p:sp>
      <p:sp>
        <p:nvSpPr>
          <p:cNvPr id="4" name="Slide Number Placeholder 3"/>
          <p:cNvSpPr>
            <a:spLocks noGrp="1"/>
          </p:cNvSpPr>
          <p:nvPr>
            <p:ph type="sldNum" sz="quarter" idx="12"/>
          </p:nvPr>
        </p:nvSpPr>
        <p:spPr/>
        <p:txBody>
          <a:bodyPr/>
          <a:lstStyle/>
          <a:p>
            <a:pPr>
              <a:defRPr/>
            </a:pPr>
            <a:fld id="{29ABA360-BE80-4C68-A703-B8D2EF4F144E}" type="slidenum">
              <a:rPr lang="en-US"/>
              <a:pPr>
                <a:defRPr/>
              </a:pPr>
              <a:t>9</a:t>
            </a:fld>
            <a:endParaRPr lang="en-US" dirty="0"/>
          </a:p>
        </p:txBody>
      </p:sp>
      <p:sp>
        <p:nvSpPr>
          <p:cNvPr id="52226" name="Title 1"/>
          <p:cNvSpPr>
            <a:spLocks noGrp="1"/>
          </p:cNvSpPr>
          <p:nvPr>
            <p:ph type="title"/>
          </p:nvPr>
        </p:nvSpPr>
        <p:spPr>
          <a:xfrm>
            <a:off x="0" y="76200"/>
            <a:ext cx="8229600" cy="1123722"/>
          </a:xfrm>
        </p:spPr>
        <p:txBody>
          <a:bodyPr>
            <a:noAutofit/>
          </a:bodyPr>
          <a:lstStyle/>
          <a:p>
            <a:pPr eaLnBrk="1" hangingPunct="1"/>
            <a:r>
              <a:rPr lang="en-US" altLang="en-US" sz="3600" dirty="0">
                <a:latin typeface="Times New Roman" panose="02020603050405020304" pitchFamily="18" charset="0"/>
                <a:cs typeface="Times New Roman" panose="02020603050405020304" pitchFamily="18" charset="0"/>
              </a:rPr>
              <a:t>LEGACY APPEALS: SUBSTANTIVE APPEAL (VA Form 9)</a:t>
            </a:r>
          </a:p>
        </p:txBody>
      </p:sp>
    </p:spTree>
    <p:extLst>
      <p:ext uri="{BB962C8B-B14F-4D97-AF65-F5344CB8AC3E}">
        <p14:creationId xmlns:p14="http://schemas.microsoft.com/office/powerpoint/2010/main" val="357374459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295400"/>
            <a:ext cx="10972800" cy="4598916"/>
          </a:xfrm>
        </p:spPr>
        <p:txBody>
          <a:bodyPr/>
          <a:lstStyle/>
          <a:p>
            <a:pPr marL="0" indent="0">
              <a:buNone/>
            </a:pPr>
            <a:r>
              <a:rPr lang="en-US" altLang="en-US" sz="2400" dirty="0">
                <a:latin typeface="Times New Roman" panose="02020603050405020304" pitchFamily="18" charset="0"/>
                <a:cs typeface="Times New Roman" panose="02020603050405020304" pitchFamily="18" charset="0"/>
              </a:rPr>
              <a:t>Your conclusion should ask for an outcome based on the analysis of the rule and the evidence</a:t>
            </a:r>
          </a:p>
          <a:p>
            <a:pPr marL="0" indent="0">
              <a:buNone/>
            </a:pPr>
            <a:r>
              <a:rPr lang="en-US" altLang="en-US" sz="2400" dirty="0">
                <a:latin typeface="Times New Roman" panose="02020603050405020304" pitchFamily="18" charset="0"/>
                <a:cs typeface="Times New Roman" panose="02020603050405020304" pitchFamily="18" charset="0"/>
              </a:rPr>
              <a:t>You may ask the VA to:</a:t>
            </a:r>
          </a:p>
          <a:p>
            <a:pPr lvl="1"/>
            <a:r>
              <a:rPr lang="en-US" altLang="en-US" sz="2400" dirty="0">
                <a:latin typeface="Times New Roman" panose="02020603050405020304" pitchFamily="18" charset="0"/>
                <a:cs typeface="Times New Roman" panose="02020603050405020304" pitchFamily="18" charset="0"/>
              </a:rPr>
              <a:t>Grant the benefit</a:t>
            </a:r>
          </a:p>
          <a:p>
            <a:pPr lvl="1"/>
            <a:r>
              <a:rPr lang="en-US" altLang="en-US" sz="2400" dirty="0">
                <a:latin typeface="Times New Roman" panose="02020603050405020304" pitchFamily="18" charset="0"/>
                <a:cs typeface="Times New Roman" panose="02020603050405020304" pitchFamily="18" charset="0"/>
              </a:rPr>
              <a:t>Restore the benefit</a:t>
            </a:r>
          </a:p>
          <a:p>
            <a:pPr lvl="1"/>
            <a:r>
              <a:rPr lang="en-US" altLang="en-US" sz="2400" dirty="0">
                <a:latin typeface="Times New Roman" panose="02020603050405020304" pitchFamily="18" charset="0"/>
                <a:cs typeface="Times New Roman" panose="02020603050405020304" pitchFamily="18" charset="0"/>
              </a:rPr>
              <a:t>Provide additional development such as requesting records, providing an examination or medical opinion</a:t>
            </a:r>
          </a:p>
          <a:p>
            <a:pPr marL="0" indent="0">
              <a:buNone/>
            </a:pPr>
            <a:r>
              <a:rPr lang="en-US" altLang="en-US" sz="2400" b="1" dirty="0">
                <a:latin typeface="Times New Roman" panose="02020603050405020304" pitchFamily="18" charset="0"/>
                <a:cs typeface="Times New Roman" panose="02020603050405020304" pitchFamily="18" charset="0"/>
              </a:rPr>
              <a:t>You can ask for more than one outcome: </a:t>
            </a:r>
          </a:p>
          <a:p>
            <a:pPr marL="0" indent="0">
              <a:buNone/>
            </a:pPr>
            <a:r>
              <a:rPr lang="en-US" altLang="en-US" sz="2400" dirty="0">
                <a:latin typeface="Times New Roman" panose="02020603050405020304" pitchFamily="18" charset="0"/>
                <a:cs typeface="Times New Roman" panose="02020603050405020304" pitchFamily="18" charset="0"/>
              </a:rPr>
              <a:t>For example, you can ask for VA to grant the benefit, or if there is not sufficient evidence to immediately grant, correct a duty to assist error and then re-adjudicate the claim. </a:t>
            </a:r>
          </a:p>
          <a:p>
            <a:pPr marL="0" indent="0">
              <a:buNone/>
            </a:pPr>
            <a:r>
              <a:rPr lang="en-US" altLang="en-US" sz="2400" dirty="0">
                <a:latin typeface="Times New Roman" panose="02020603050405020304" pitchFamily="18" charset="0"/>
                <a:cs typeface="Times New Roman" panose="02020603050405020304" pitchFamily="18" charset="0"/>
              </a:rPr>
              <a:t>You can also ask for more than one development task to be completed: such as obtaining federal records, requesting a new opinion based on those records, and considering a new theory of the claim.</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90</a:t>
            </a:fld>
            <a:endParaRPr lang="en-US" altLang="en-US" dirty="0"/>
          </a:p>
        </p:txBody>
      </p:sp>
      <p:sp>
        <p:nvSpPr>
          <p:cNvPr id="10242" name="Title 1"/>
          <p:cNvSpPr>
            <a:spLocks noGrp="1"/>
          </p:cNvSpPr>
          <p:nvPr>
            <p:ph type="title"/>
          </p:nvPr>
        </p:nvSpPr>
        <p:spPr>
          <a:xfrm>
            <a:off x="228600" y="142193"/>
            <a:ext cx="8229600" cy="1038726"/>
          </a:xfrm>
        </p:spPr>
        <p:txBody>
          <a:bodyPr/>
          <a:lstStyle/>
          <a:p>
            <a:r>
              <a:rPr lang="en-US" altLang="en-US" sz="2700" dirty="0">
                <a:latin typeface="Times New Roman" panose="02020603050405020304" pitchFamily="18" charset="0"/>
                <a:cs typeface="Times New Roman" panose="02020603050405020304" pitchFamily="18" charset="0"/>
              </a:rPr>
              <a:t>CONCLUSION</a:t>
            </a:r>
          </a:p>
        </p:txBody>
      </p:sp>
    </p:spTree>
    <p:extLst>
      <p:ext uri="{BB962C8B-B14F-4D97-AF65-F5344CB8AC3E}">
        <p14:creationId xmlns:p14="http://schemas.microsoft.com/office/powerpoint/2010/main" val="56371011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896600" cy="43979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Example Conclusion:</a:t>
            </a:r>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r>
              <a:rPr lang="en-US" altLang="en-US" sz="2800" i="1" dirty="0">
                <a:latin typeface="Times New Roman" panose="02020603050405020304" pitchFamily="18" charset="0"/>
                <a:cs typeface="Times New Roman" panose="02020603050405020304" pitchFamily="18" charset="0"/>
              </a:rPr>
              <a:t>The veteran meets all criteria of service connection: he has a current diagnosis of right shoulder arthritis, an in-service injury during combat, and a nexus to military service. The veteran’s right shoulder arthritis was diagnosed in December 2009, within a year of his release from active duty in February 2009. Service-connected compensation should be granted on a presumptive basis for right shoulder arthritis according to 38 CFR 3.309(a). </a:t>
            </a:r>
            <a:r>
              <a:rPr lang="en-US" altLang="en-US" sz="2800" dirty="0">
                <a:latin typeface="Times New Roman" panose="02020603050405020304" pitchFamily="18" charset="0"/>
                <a:cs typeface="Times New Roman" panose="02020603050405020304" pitchFamily="18" charset="0"/>
              </a:rPr>
              <a:t>	</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91</a:t>
            </a:fld>
            <a:endParaRPr lang="en-US" altLang="en-US" dirty="0"/>
          </a:p>
        </p:txBody>
      </p:sp>
      <p:sp>
        <p:nvSpPr>
          <p:cNvPr id="10242" name="Title 1"/>
          <p:cNvSpPr>
            <a:spLocks noGrp="1"/>
          </p:cNvSpPr>
          <p:nvPr>
            <p:ph type="title"/>
          </p:nvPr>
        </p:nvSpPr>
        <p:spPr>
          <a:xfrm>
            <a:off x="228600" y="76200"/>
            <a:ext cx="8229600" cy="1038726"/>
          </a:xfrm>
        </p:spPr>
        <p:txBody>
          <a:bodyPr/>
          <a:lstStyle/>
          <a:p>
            <a:r>
              <a:rPr lang="en-US" altLang="en-US" sz="2700" dirty="0">
                <a:latin typeface="Times New Roman" panose="02020603050405020304" pitchFamily="18" charset="0"/>
                <a:cs typeface="Times New Roman" panose="02020603050405020304" pitchFamily="18" charset="0"/>
              </a:rPr>
              <a:t>CONCLUSION</a:t>
            </a:r>
          </a:p>
        </p:txBody>
      </p:sp>
    </p:spTree>
    <p:extLst>
      <p:ext uri="{BB962C8B-B14F-4D97-AF65-F5344CB8AC3E}">
        <p14:creationId xmlns:p14="http://schemas.microsoft.com/office/powerpoint/2010/main" val="292115672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914400" y="1393237"/>
            <a:ext cx="10439400" cy="3940763"/>
          </a:xfrm>
        </p:spPr>
        <p:txBody>
          <a:bodyPr/>
          <a:lstStyle/>
          <a:p>
            <a:pPr marL="0" indent="0">
              <a:buNone/>
            </a:pPr>
            <a:endParaRPr lang="en-US" altLang="en-US" dirty="0">
              <a:latin typeface="Times New Roman" panose="02020603050405020304" pitchFamily="18" charset="0"/>
              <a:cs typeface="Times New Roman" panose="02020603050405020304" pitchFamily="18" charset="0"/>
            </a:endParaRPr>
          </a:p>
          <a:p>
            <a:pPr marL="0" indent="0">
              <a:buNone/>
            </a:pPr>
            <a:endParaRPr lang="en-US" altLang="en-US" dirty="0">
              <a:latin typeface="Times New Roman" panose="02020603050405020304" pitchFamily="18" charset="0"/>
              <a:cs typeface="Times New Roman" panose="02020603050405020304" pitchFamily="18" charset="0"/>
            </a:endParaRPr>
          </a:p>
          <a:p>
            <a:pPr marL="0" indent="0">
              <a:buNone/>
            </a:pPr>
            <a:r>
              <a:rPr lang="en-US" altLang="en-US" dirty="0">
                <a:latin typeface="Times New Roman" panose="02020603050405020304" pitchFamily="18" charset="0"/>
                <a:cs typeface="Times New Roman" panose="02020603050405020304" pitchFamily="18" charset="0"/>
              </a:rPr>
              <a:t>It’s inevitable: </a:t>
            </a:r>
          </a:p>
          <a:p>
            <a:pPr marL="0" indent="0">
              <a:buNone/>
            </a:pPr>
            <a:r>
              <a:rPr lang="en-US" altLang="en-US" dirty="0">
                <a:latin typeface="Times New Roman" panose="02020603050405020304" pitchFamily="18" charset="0"/>
                <a:cs typeface="Times New Roman" panose="02020603050405020304" pitchFamily="18" charset="0"/>
              </a:rPr>
              <a:t>You </a:t>
            </a:r>
            <a:r>
              <a:rPr lang="en-US" altLang="en-US" sz="4400" b="1" dirty="0">
                <a:latin typeface="Times New Roman" panose="02020603050405020304" pitchFamily="18" charset="0"/>
                <a:cs typeface="Times New Roman" panose="02020603050405020304" pitchFamily="18" charset="0"/>
              </a:rPr>
              <a:t>will</a:t>
            </a:r>
            <a:r>
              <a:rPr lang="en-US" altLang="en-US" dirty="0">
                <a:latin typeface="Times New Roman" panose="02020603050405020304" pitchFamily="18" charset="0"/>
                <a:cs typeface="Times New Roman" panose="02020603050405020304" pitchFamily="18" charset="0"/>
              </a:rPr>
              <a:t> come across issues that have no merit. </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92</a:t>
            </a:fld>
            <a:endParaRPr lang="en-US" altLang="en-US" dirty="0"/>
          </a:p>
        </p:txBody>
      </p:sp>
      <p:sp>
        <p:nvSpPr>
          <p:cNvPr id="10242" name="Title 1"/>
          <p:cNvSpPr>
            <a:spLocks noGrp="1"/>
          </p:cNvSpPr>
          <p:nvPr>
            <p:ph type="title"/>
          </p:nvPr>
        </p:nvSpPr>
        <p:spPr>
          <a:xfrm>
            <a:off x="171450" y="322556"/>
            <a:ext cx="9810750" cy="1038726"/>
          </a:xfrm>
        </p:spPr>
        <p:txBody>
          <a:bodyPr/>
          <a:lstStyle/>
          <a:p>
            <a:r>
              <a:rPr lang="en-US" altLang="en-US" sz="2700" dirty="0">
                <a:latin typeface="Times New Roman" panose="02020603050405020304" pitchFamily="18" charset="0"/>
                <a:cs typeface="Times New Roman" panose="02020603050405020304" pitchFamily="18" charset="0"/>
              </a:rPr>
              <a:t>NON-MERITORIOUS APPEALS</a:t>
            </a:r>
          </a:p>
        </p:txBody>
      </p:sp>
    </p:spTree>
    <p:extLst>
      <p:ext uri="{BB962C8B-B14F-4D97-AF65-F5344CB8AC3E}">
        <p14:creationId xmlns:p14="http://schemas.microsoft.com/office/powerpoint/2010/main" val="178954305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7"/>
            <a:ext cx="10744200" cy="5328239"/>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A non-meritorious appeal fails to meet the necessary criteria for a grant – there is no way to argue or change the facts.</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Examples: </a:t>
            </a:r>
          </a:p>
          <a:p>
            <a:pPr marL="914400"/>
            <a:r>
              <a:rPr lang="en-US" altLang="en-US" sz="2800" dirty="0">
                <a:latin typeface="Times New Roman" panose="02020603050405020304" pitchFamily="18" charset="0"/>
                <a:cs typeface="Times New Roman" panose="02020603050405020304" pitchFamily="18" charset="0"/>
              </a:rPr>
              <a:t>NSC Pension when the veteran has no wartime service</a:t>
            </a:r>
          </a:p>
          <a:p>
            <a:pPr marL="914400"/>
            <a:r>
              <a:rPr lang="en-US" altLang="en-US" sz="2800" dirty="0">
                <a:latin typeface="Times New Roman" panose="02020603050405020304" pitchFamily="18" charset="0"/>
                <a:cs typeface="Times New Roman" panose="02020603050405020304" pitchFamily="18" charset="0"/>
              </a:rPr>
              <a:t>DIC when the veteran and spouse were divorced at the time of death and have no children</a:t>
            </a:r>
          </a:p>
          <a:p>
            <a:pPr marL="914400"/>
            <a:r>
              <a:rPr lang="en-US" altLang="en-US" sz="2800" dirty="0">
                <a:latin typeface="Times New Roman" panose="02020603050405020304" pitchFamily="18" charset="0"/>
                <a:cs typeface="Times New Roman" panose="02020603050405020304" pitchFamily="18" charset="0"/>
              </a:rPr>
              <a:t>Service connection cases where the veteran does not have the claimed disability</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93</a:t>
            </a:fld>
            <a:endParaRPr lang="en-US" altLang="en-US" dirty="0"/>
          </a:p>
        </p:txBody>
      </p:sp>
      <p:sp>
        <p:nvSpPr>
          <p:cNvPr id="10242" name="Title 1"/>
          <p:cNvSpPr>
            <a:spLocks noGrp="1"/>
          </p:cNvSpPr>
          <p:nvPr>
            <p:ph type="title"/>
          </p:nvPr>
        </p:nvSpPr>
        <p:spPr>
          <a:xfrm>
            <a:off x="171450" y="322556"/>
            <a:ext cx="9810750" cy="1038726"/>
          </a:xfrm>
        </p:spPr>
        <p:txBody>
          <a:bodyPr/>
          <a:lstStyle/>
          <a:p>
            <a:r>
              <a:rPr lang="en-US" altLang="en-US" sz="2700" dirty="0">
                <a:latin typeface="Times New Roman" panose="02020603050405020304" pitchFamily="18" charset="0"/>
                <a:cs typeface="Times New Roman" panose="02020603050405020304" pitchFamily="18" charset="0"/>
              </a:rPr>
              <a:t>NON-MERITORIOUS APPEALS</a:t>
            </a:r>
          </a:p>
        </p:txBody>
      </p:sp>
    </p:spTree>
    <p:extLst>
      <p:ext uri="{BB962C8B-B14F-4D97-AF65-F5344CB8AC3E}">
        <p14:creationId xmlns:p14="http://schemas.microsoft.com/office/powerpoint/2010/main" val="96582872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7"/>
            <a:ext cx="10972800" cy="4702763"/>
          </a:xfrm>
        </p:spPr>
        <p:txBody>
          <a:bodyPr/>
          <a:lstStyle/>
          <a:p>
            <a:pPr marL="0" indent="0">
              <a:buNone/>
            </a:pPr>
            <a:r>
              <a:rPr lang="en-US" altLang="en-US" sz="2400" dirty="0">
                <a:latin typeface="Times New Roman" panose="02020603050405020304" pitchFamily="18" charset="0"/>
                <a:cs typeface="Times New Roman" panose="02020603050405020304" pitchFamily="18" charset="0"/>
              </a:rPr>
              <a:t>If there are no facts to support the applicable rules, you </a:t>
            </a:r>
            <a:r>
              <a:rPr lang="en-US" altLang="en-US" sz="2400" b="1" u="sng" dirty="0">
                <a:latin typeface="Times New Roman" panose="02020603050405020304" pitchFamily="18" charset="0"/>
                <a:cs typeface="Times New Roman" panose="02020603050405020304" pitchFamily="18" charset="0"/>
              </a:rPr>
              <a:t>MUST</a:t>
            </a:r>
            <a:r>
              <a:rPr lang="en-US" altLang="en-US" sz="2400" dirty="0">
                <a:latin typeface="Times New Roman" panose="02020603050405020304" pitchFamily="18" charset="0"/>
                <a:cs typeface="Times New Roman" panose="02020603050405020304" pitchFamily="18" charset="0"/>
              </a:rPr>
              <a:t> explain this to the client and suggest how the evidence can be improved or suggest either not appealing or withdrawing the appeal.</a:t>
            </a:r>
          </a:p>
          <a:p>
            <a:pPr marL="0" indent="0">
              <a:buNone/>
            </a:pPr>
            <a:endParaRPr lang="en-US" altLang="en-US" sz="300" dirty="0">
              <a:latin typeface="Times New Roman" panose="02020603050405020304" pitchFamily="18" charset="0"/>
              <a:cs typeface="Times New Roman" panose="02020603050405020304" pitchFamily="18" charset="0"/>
            </a:endParaRPr>
          </a:p>
          <a:p>
            <a:pPr marL="0" indent="0">
              <a:buNone/>
            </a:pPr>
            <a:r>
              <a:rPr lang="en-US" altLang="en-US" sz="2400" dirty="0">
                <a:latin typeface="Times New Roman" panose="02020603050405020304" pitchFamily="18" charset="0"/>
                <a:cs typeface="Times New Roman" panose="02020603050405020304" pitchFamily="18" charset="0"/>
              </a:rPr>
              <a:t>Per NVS Policy &amp; Procedure, </a:t>
            </a:r>
            <a:r>
              <a:rPr lang="en-US" altLang="en-US" sz="2400" b="1" i="1" u="sng" dirty="0">
                <a:latin typeface="Times New Roman" panose="02020603050405020304" pitchFamily="18" charset="0"/>
                <a:cs typeface="Times New Roman" panose="02020603050405020304" pitchFamily="18" charset="0"/>
              </a:rPr>
              <a:t>the client must sign </a:t>
            </a:r>
            <a:r>
              <a:rPr lang="en-US" altLang="en-US" sz="2400" dirty="0">
                <a:latin typeface="Times New Roman" panose="02020603050405020304" pitchFamily="18" charset="0"/>
                <a:cs typeface="Times New Roman" panose="02020603050405020304" pitchFamily="18" charset="0"/>
              </a:rPr>
              <a:t>if withdrawing the appeal, not the service officer, even though VA rules allow it.</a:t>
            </a:r>
          </a:p>
          <a:p>
            <a:pPr marL="0" indent="0">
              <a:buNone/>
            </a:pPr>
            <a:endParaRPr lang="en-US" altLang="en-US" sz="300" dirty="0">
              <a:latin typeface="Times New Roman" panose="02020603050405020304" pitchFamily="18" charset="0"/>
              <a:cs typeface="Times New Roman" panose="02020603050405020304" pitchFamily="18" charset="0"/>
            </a:endParaRPr>
          </a:p>
          <a:p>
            <a:pPr marL="0" indent="0">
              <a:buNone/>
            </a:pPr>
            <a:r>
              <a:rPr lang="en-US" altLang="en-US" sz="2400" b="1" i="1" u="sng" dirty="0">
                <a:latin typeface="Times New Roman" panose="02020603050405020304" pitchFamily="18" charset="0"/>
                <a:cs typeface="Times New Roman" panose="02020603050405020304" pitchFamily="18" charset="0"/>
              </a:rPr>
              <a:t>DO NOT</a:t>
            </a:r>
            <a:r>
              <a:rPr lang="en-US" altLang="en-US" sz="2400" b="1" i="1"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refuse to represent the veteran if you feel there is no merit to the claim.</a:t>
            </a:r>
          </a:p>
          <a:p>
            <a:pPr marL="0" indent="0">
              <a:buNone/>
            </a:pPr>
            <a:r>
              <a:rPr lang="en-US" altLang="en-US" sz="2400" dirty="0">
                <a:latin typeface="Times New Roman" panose="02020603050405020304" pitchFamily="18" charset="0"/>
                <a:cs typeface="Times New Roman" panose="02020603050405020304" pitchFamily="18" charset="0"/>
              </a:rPr>
              <a:t>If the veteran is adamant about continuing the appeal:</a:t>
            </a:r>
          </a:p>
          <a:p>
            <a:pPr marL="914400"/>
            <a:r>
              <a:rPr lang="en-US" altLang="en-US" sz="2400" dirty="0">
                <a:latin typeface="Times New Roman" panose="02020603050405020304" pitchFamily="18" charset="0"/>
                <a:cs typeface="Times New Roman" panose="02020603050405020304" pitchFamily="18" charset="0"/>
              </a:rPr>
              <a:t>Outline the facts of the case </a:t>
            </a:r>
          </a:p>
          <a:p>
            <a:pPr marL="914400"/>
            <a:r>
              <a:rPr lang="en-US" altLang="en-US" sz="2400" dirty="0">
                <a:latin typeface="Times New Roman" panose="02020603050405020304" pitchFamily="18" charset="0"/>
                <a:cs typeface="Times New Roman" panose="02020603050405020304" pitchFamily="18" charset="0"/>
              </a:rPr>
              <a:t>Restate the veteran’s contentions</a:t>
            </a:r>
          </a:p>
          <a:p>
            <a:pPr marL="914400"/>
            <a:r>
              <a:rPr lang="en-US" altLang="en-US" sz="2400" dirty="0">
                <a:latin typeface="Times New Roman" panose="02020603050405020304" pitchFamily="18" charset="0"/>
                <a:cs typeface="Times New Roman" panose="02020603050405020304" pitchFamily="18" charset="0"/>
              </a:rPr>
              <a:t>State that the VFW supports the veteran's right to appeal.</a:t>
            </a:r>
          </a:p>
          <a:p>
            <a:pPr marL="0" indent="0">
              <a:buNone/>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94</a:t>
            </a:fld>
            <a:endParaRPr lang="en-US" altLang="en-US" dirty="0"/>
          </a:p>
        </p:txBody>
      </p:sp>
      <p:sp>
        <p:nvSpPr>
          <p:cNvPr id="6" name="Title 1">
            <a:extLst>
              <a:ext uri="{FF2B5EF4-FFF2-40B4-BE49-F238E27FC236}">
                <a16:creationId xmlns:a16="http://schemas.microsoft.com/office/drawing/2014/main" id="{8D67F2D1-D0ED-B355-7E7D-FD83280B6D25}"/>
              </a:ext>
            </a:extLst>
          </p:cNvPr>
          <p:cNvSpPr>
            <a:spLocks noGrp="1"/>
          </p:cNvSpPr>
          <p:nvPr>
            <p:ph type="title"/>
          </p:nvPr>
        </p:nvSpPr>
        <p:spPr>
          <a:xfrm>
            <a:off x="171450" y="322556"/>
            <a:ext cx="9810750" cy="1038726"/>
          </a:xfrm>
        </p:spPr>
        <p:txBody>
          <a:bodyPr/>
          <a:lstStyle/>
          <a:p>
            <a:r>
              <a:rPr lang="en-US" altLang="en-US" sz="2700" dirty="0">
                <a:latin typeface="Times New Roman" panose="02020603050405020304" pitchFamily="18" charset="0"/>
                <a:cs typeface="Times New Roman" panose="02020603050405020304" pitchFamily="18" charset="0"/>
              </a:rPr>
              <a:t>NON-MERITORIOUS APPEALS</a:t>
            </a:r>
          </a:p>
        </p:txBody>
      </p:sp>
    </p:spTree>
    <p:extLst>
      <p:ext uri="{BB962C8B-B14F-4D97-AF65-F5344CB8AC3E}">
        <p14:creationId xmlns:p14="http://schemas.microsoft.com/office/powerpoint/2010/main" val="202066205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51599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Why is clear writing important?</a:t>
            </a:r>
          </a:p>
          <a:p>
            <a:r>
              <a:rPr lang="en-US" altLang="en-US" sz="2800" dirty="0">
                <a:latin typeface="Times New Roman" panose="02020603050405020304" pitchFamily="18" charset="0"/>
                <a:cs typeface="Times New Roman" panose="02020603050405020304" pitchFamily="18" charset="0"/>
              </a:rPr>
              <a:t>So that the reader understands it the first time they read it – raters and judges have many claims to decide and limited time</a:t>
            </a:r>
          </a:p>
          <a:p>
            <a:r>
              <a:rPr lang="en-US" altLang="en-US" sz="2800" dirty="0">
                <a:latin typeface="Times New Roman" panose="02020603050405020304" pitchFamily="18" charset="0"/>
                <a:cs typeface="Times New Roman" panose="02020603050405020304" pitchFamily="18" charset="0"/>
              </a:rPr>
              <a:t>It can save time in claim/appeal process and eliminate unnecessary hearings, letters, telephone calls</a:t>
            </a:r>
          </a:p>
          <a:p>
            <a:pPr marL="0" indent="0">
              <a:buNone/>
            </a:pPr>
            <a:endParaRPr lang="en-US" altLang="en-US" sz="9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Which is better?</a:t>
            </a:r>
          </a:p>
          <a:p>
            <a:pPr marL="0" indent="0">
              <a:buNone/>
            </a:pPr>
            <a:r>
              <a:rPr lang="en-US" altLang="en-US" sz="2800" i="1" dirty="0">
                <a:latin typeface="Times New Roman" panose="02020603050405020304" pitchFamily="18" charset="0"/>
                <a:cs typeface="Times New Roman" panose="02020603050405020304" pitchFamily="18" charset="0"/>
              </a:rPr>
              <a:t>The veteran’s service treatment records show onset of her conditions. </a:t>
            </a:r>
          </a:p>
          <a:p>
            <a:pPr marL="0" indent="0">
              <a:buNone/>
            </a:pPr>
            <a:r>
              <a:rPr lang="en-US" altLang="en-US" sz="2800" i="1" dirty="0">
                <a:latin typeface="Times New Roman" panose="02020603050405020304" pitchFamily="18" charset="0"/>
                <a:cs typeface="Times New Roman" panose="02020603050405020304" pitchFamily="18" charset="0"/>
              </a:rPr>
              <a:t>The veteran’s separation physical of July 2004 shows diagnoses of hypothyroidism and bilateral carpal tunnel syndrome which began during active service.</a:t>
            </a: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95</a:t>
            </a:fld>
            <a:endParaRPr lang="en-US" altLang="en-US" dirty="0"/>
          </a:p>
        </p:txBody>
      </p:sp>
      <p:sp>
        <p:nvSpPr>
          <p:cNvPr id="10242" name="Title 1"/>
          <p:cNvSpPr>
            <a:spLocks noGrp="1"/>
          </p:cNvSpPr>
          <p:nvPr>
            <p:ph type="title"/>
          </p:nvPr>
        </p:nvSpPr>
        <p:spPr>
          <a:xfrm>
            <a:off x="228600" y="137073"/>
            <a:ext cx="8229600" cy="1038726"/>
          </a:xfrm>
        </p:spPr>
        <p:txBody>
          <a:bodyPr/>
          <a:lstStyle/>
          <a:p>
            <a:r>
              <a:rPr lang="en-US" altLang="en-US" sz="2700" dirty="0">
                <a:latin typeface="Times New Roman" panose="02020603050405020304" pitchFamily="18" charset="0"/>
                <a:cs typeface="Times New Roman" panose="02020603050405020304" pitchFamily="18" charset="0"/>
              </a:rPr>
              <a:t>CLEAR WRITING</a:t>
            </a:r>
          </a:p>
        </p:txBody>
      </p:sp>
    </p:spTree>
    <p:extLst>
      <p:ext uri="{BB962C8B-B14F-4D97-AF65-F5344CB8AC3E}">
        <p14:creationId xmlns:p14="http://schemas.microsoft.com/office/powerpoint/2010/main" val="56114771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9677400" cy="47789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Elements of clear writing</a:t>
            </a:r>
          </a:p>
          <a:p>
            <a:pPr marL="0" indent="0">
              <a:buNone/>
            </a:pPr>
            <a:endParaRPr lang="en-US" altLang="en-US" sz="28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Logical organization</a:t>
            </a:r>
          </a:p>
          <a:p>
            <a:pPr lvl="1"/>
            <a:r>
              <a:rPr lang="en-US" dirty="0">
                <a:latin typeface="Times New Roman" panose="02020603050405020304" pitchFamily="18" charset="0"/>
                <a:cs typeface="Times New Roman" panose="02020603050405020304" pitchFamily="18" charset="0"/>
              </a:rPr>
              <a:t>Short sentences </a:t>
            </a:r>
          </a:p>
          <a:p>
            <a:pPr lvl="1"/>
            <a:r>
              <a:rPr lang="en-US" dirty="0">
                <a:latin typeface="Times New Roman" panose="02020603050405020304" pitchFamily="18" charset="0"/>
                <a:cs typeface="Times New Roman" panose="02020603050405020304" pitchFamily="18" charset="0"/>
              </a:rPr>
              <a:t>Short paragraphs</a:t>
            </a:r>
          </a:p>
          <a:p>
            <a:pPr lvl="1"/>
            <a:r>
              <a:rPr lang="en-US" dirty="0">
                <a:latin typeface="Times New Roman" panose="02020603050405020304" pitchFamily="18" charset="0"/>
                <a:cs typeface="Times New Roman" panose="02020603050405020304" pitchFamily="18" charset="0"/>
              </a:rPr>
              <a:t>Common, everyday words</a:t>
            </a:r>
          </a:p>
          <a:p>
            <a:pPr lvl="1"/>
            <a:r>
              <a:rPr lang="en-US" dirty="0">
                <a:latin typeface="Times New Roman" panose="02020603050405020304" pitchFamily="18" charset="0"/>
                <a:cs typeface="Times New Roman" panose="02020603050405020304" pitchFamily="18" charset="0"/>
              </a:rPr>
              <a:t>Active voice</a:t>
            </a:r>
          </a:p>
          <a:p>
            <a:pPr lvl="1"/>
            <a:r>
              <a:rPr lang="en-US" dirty="0">
                <a:latin typeface="Times New Roman" panose="02020603050405020304" pitchFamily="18" charset="0"/>
                <a:cs typeface="Times New Roman" panose="02020603050405020304" pitchFamily="18" charset="0"/>
              </a:rPr>
              <a:t>Use of headings</a:t>
            </a:r>
          </a:p>
          <a:p>
            <a:pPr lvl="1"/>
            <a:r>
              <a:rPr lang="en-US" dirty="0">
                <a:latin typeface="Times New Roman" panose="02020603050405020304" pitchFamily="18" charset="0"/>
                <a:cs typeface="Times New Roman" panose="02020603050405020304" pitchFamily="18" charset="0"/>
              </a:rPr>
              <a:t>Reading ease</a:t>
            </a:r>
          </a:p>
          <a:p>
            <a:endParaRPr lang="en-US" sz="2100"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96</a:t>
            </a:fld>
            <a:endParaRPr lang="en-US" altLang="en-US" dirty="0"/>
          </a:p>
        </p:txBody>
      </p:sp>
      <p:sp>
        <p:nvSpPr>
          <p:cNvPr id="10242" name="Title 1"/>
          <p:cNvSpPr>
            <a:spLocks noGrp="1"/>
          </p:cNvSpPr>
          <p:nvPr>
            <p:ph type="title"/>
          </p:nvPr>
        </p:nvSpPr>
        <p:spPr>
          <a:xfrm>
            <a:off x="228600" y="166437"/>
            <a:ext cx="8229600" cy="1038726"/>
          </a:xfrm>
        </p:spPr>
        <p:txBody>
          <a:bodyPr/>
          <a:lstStyle/>
          <a:p>
            <a:r>
              <a:rPr lang="en-US" altLang="en-US" sz="2700" dirty="0">
                <a:latin typeface="Times New Roman" panose="02020603050405020304" pitchFamily="18" charset="0"/>
                <a:cs typeface="Times New Roman" panose="02020603050405020304" pitchFamily="18" charset="0"/>
              </a:rPr>
              <a:t>CLEAR WRITING</a:t>
            </a:r>
          </a:p>
        </p:txBody>
      </p:sp>
    </p:spTree>
    <p:extLst>
      <p:ext uri="{BB962C8B-B14F-4D97-AF65-F5344CB8AC3E}">
        <p14:creationId xmlns:p14="http://schemas.microsoft.com/office/powerpoint/2010/main" val="284886906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245564"/>
          </a:xfrm>
        </p:spPr>
        <p:txBody>
          <a:bodyPr/>
          <a:lstStyle/>
          <a:p>
            <a:pPr marL="0" indent="0">
              <a:buNone/>
            </a:pPr>
            <a:endParaRPr lang="en-US" sz="2800" dirty="0">
              <a:latin typeface="Times New Roman" panose="02020603050405020304" pitchFamily="18" charset="0"/>
              <a:cs typeface="Times New Roman" panose="02020603050405020304" pitchFamily="18" charset="0"/>
            </a:endParaRPr>
          </a:p>
          <a:p>
            <a:pPr marL="0" indent="0" algn="ctr">
              <a:buNone/>
            </a:pPr>
            <a:endParaRPr lang="en-US" sz="4000" b="1" dirty="0">
              <a:latin typeface="Times New Roman" panose="02020603050405020304" pitchFamily="18" charset="0"/>
              <a:cs typeface="Times New Roman" panose="02020603050405020304" pitchFamily="18" charset="0"/>
            </a:endParaRPr>
          </a:p>
          <a:p>
            <a:pPr marL="0" indent="0" algn="ctr">
              <a:buNone/>
            </a:pPr>
            <a:r>
              <a:rPr lang="en-US" sz="4000" b="1" dirty="0">
                <a:latin typeface="Times New Roman" panose="02020603050405020304" pitchFamily="18" charset="0"/>
                <a:cs typeface="Times New Roman" panose="02020603050405020304" pitchFamily="18" charset="0"/>
              </a:rPr>
              <a:t>Use Spell Check &amp; Grammar Check every time you write an argument.</a:t>
            </a:r>
            <a:endParaRPr lang="en-US" sz="4400" b="1" dirty="0">
              <a:latin typeface="Times New Roman" panose="02020603050405020304" pitchFamily="18" charset="0"/>
              <a:cs typeface="Times New Roman" panose="02020603050405020304" pitchFamily="18" charset="0"/>
            </a:endParaRPr>
          </a:p>
          <a:p>
            <a:endParaRPr lang="en-US" sz="2100"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97</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CLEAR WRITING</a:t>
            </a:r>
          </a:p>
        </p:txBody>
      </p:sp>
    </p:spTree>
    <p:extLst>
      <p:ext uri="{BB962C8B-B14F-4D97-AF65-F5344CB8AC3E}">
        <p14:creationId xmlns:p14="http://schemas.microsoft.com/office/powerpoint/2010/main" val="420923183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245564"/>
          </a:xfrm>
        </p:spPr>
        <p:txBody>
          <a:bodyPr/>
          <a:lstStyle/>
          <a:p>
            <a:pPr marL="0" indent="0">
              <a:buNone/>
            </a:pPr>
            <a:r>
              <a:rPr lang="en-US" sz="3600" b="1" dirty="0">
                <a:latin typeface="Times New Roman" panose="02020603050405020304" pitchFamily="18" charset="0"/>
                <a:cs typeface="Times New Roman" panose="02020603050405020304" pitchFamily="18" charset="0"/>
              </a:rPr>
              <a:t>DO</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Address all of the issues that are on appeal</a:t>
            </a:r>
          </a:p>
          <a:p>
            <a:r>
              <a:rPr lang="en-US" sz="2800" dirty="0">
                <a:latin typeface="Times New Roman" panose="02020603050405020304" pitchFamily="18" charset="0"/>
                <a:cs typeface="Times New Roman" panose="02020603050405020304" pitchFamily="18" charset="0"/>
              </a:rPr>
              <a:t>Use Spellcheck</a:t>
            </a:r>
          </a:p>
          <a:p>
            <a:r>
              <a:rPr lang="en-US" sz="2800" dirty="0">
                <a:latin typeface="Times New Roman" panose="02020603050405020304" pitchFamily="18" charset="0"/>
                <a:cs typeface="Times New Roman" panose="02020603050405020304" pitchFamily="18" charset="0"/>
              </a:rPr>
              <a:t>Only include pertinent evidence</a:t>
            </a:r>
          </a:p>
          <a:p>
            <a:r>
              <a:rPr lang="en-US" sz="2800" dirty="0">
                <a:latin typeface="Times New Roman" panose="02020603050405020304" pitchFamily="18" charset="0"/>
                <a:cs typeface="Times New Roman" panose="02020603050405020304" pitchFamily="18" charset="0"/>
              </a:rPr>
              <a:t>Cite only applicable law and evidence that supports the claim in the argument</a:t>
            </a:r>
          </a:p>
          <a:p>
            <a:r>
              <a:rPr lang="en-US" sz="2800" dirty="0">
                <a:latin typeface="Times New Roman" panose="02020603050405020304" pitchFamily="18" charset="0"/>
                <a:cs typeface="Times New Roman" panose="02020603050405020304" pitchFamily="18" charset="0"/>
              </a:rPr>
              <a:t>Tell VA what will satisfy the claimant</a:t>
            </a:r>
          </a:p>
          <a:p>
            <a:r>
              <a:rPr lang="en-US" sz="2800" dirty="0">
                <a:latin typeface="Times New Roman" panose="02020603050405020304" pitchFamily="18" charset="0"/>
                <a:cs typeface="Times New Roman" panose="02020603050405020304" pitchFamily="18" charset="0"/>
              </a:rPr>
              <a:t>If issue(s) has no merit and you cannot give credible argument rooted in fact or law, paraphrase the veteran’s contentions</a:t>
            </a:r>
          </a:p>
          <a:p>
            <a:pPr marL="0" indent="0" algn="ctr">
              <a:buNone/>
            </a:pPr>
            <a:endParaRPr lang="en-US" sz="4000" b="1" dirty="0">
              <a:latin typeface="Times New Roman" panose="02020603050405020304" pitchFamily="18" charset="0"/>
              <a:cs typeface="Times New Roman" panose="02020603050405020304" pitchFamily="18" charset="0"/>
            </a:endParaRPr>
          </a:p>
          <a:p>
            <a:endParaRPr lang="en-US" sz="2100"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98</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APPEALS ARGUMENTS TIPS</a:t>
            </a:r>
          </a:p>
        </p:txBody>
      </p:sp>
    </p:spTree>
    <p:extLst>
      <p:ext uri="{BB962C8B-B14F-4D97-AF65-F5344CB8AC3E}">
        <p14:creationId xmlns:p14="http://schemas.microsoft.com/office/powerpoint/2010/main" val="310731539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245564"/>
          </a:xfrm>
        </p:spPr>
        <p:txBody>
          <a:bodyPr/>
          <a:lstStyle/>
          <a:p>
            <a:pPr marL="0" indent="0">
              <a:buNone/>
            </a:pPr>
            <a:r>
              <a:rPr lang="en-US" sz="3600" b="1" dirty="0">
                <a:latin typeface="Times New Roman" panose="02020603050405020304" pitchFamily="18" charset="0"/>
                <a:cs typeface="Times New Roman" panose="02020603050405020304" pitchFamily="18" charset="0"/>
              </a:rPr>
              <a:t>DO NOT:</a:t>
            </a:r>
          </a:p>
          <a:p>
            <a:pPr marL="0" indent="0">
              <a:buNone/>
            </a:pPr>
            <a:endParaRPr lang="en-US" sz="3600" b="1"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Argue issues that are not part of the appeal</a:t>
            </a:r>
          </a:p>
          <a:p>
            <a:r>
              <a:rPr lang="en-US" sz="2800" dirty="0">
                <a:latin typeface="Times New Roman" panose="02020603050405020304" pitchFamily="18" charset="0"/>
                <a:cs typeface="Times New Roman" panose="02020603050405020304" pitchFamily="18" charset="0"/>
              </a:rPr>
              <a:t>Bring up new issues in an appeals argument </a:t>
            </a:r>
          </a:p>
          <a:p>
            <a:r>
              <a:rPr lang="en-US" sz="2800" dirty="0">
                <a:latin typeface="Times New Roman" panose="02020603050405020304" pitchFamily="18" charset="0"/>
                <a:cs typeface="Times New Roman" panose="02020603050405020304" pitchFamily="18" charset="0"/>
              </a:rPr>
              <a:t>Do not cite regulations, law, or case law that do not apply</a:t>
            </a:r>
          </a:p>
          <a:p>
            <a:r>
              <a:rPr lang="en-US" sz="2800" dirty="0">
                <a:latin typeface="Times New Roman" panose="02020603050405020304" pitchFamily="18" charset="0"/>
                <a:cs typeface="Times New Roman" panose="02020603050405020304" pitchFamily="18" charset="0"/>
              </a:rPr>
              <a:t>Belittle, condescend, or be rude/unprofessional in your argument</a:t>
            </a:r>
          </a:p>
          <a:p>
            <a:pPr marL="0" indent="0" algn="ctr">
              <a:buNone/>
            </a:pPr>
            <a:endParaRPr lang="en-US" sz="4000" b="1" dirty="0">
              <a:latin typeface="Times New Roman" panose="02020603050405020304" pitchFamily="18" charset="0"/>
              <a:cs typeface="Times New Roman" panose="02020603050405020304" pitchFamily="18" charset="0"/>
            </a:endParaRPr>
          </a:p>
          <a:p>
            <a:endParaRPr lang="en-US" sz="2100"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99</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APPEALS ARGUMENTS TIPS</a:t>
            </a:r>
          </a:p>
        </p:txBody>
      </p:sp>
    </p:spTree>
    <p:extLst>
      <p:ext uri="{BB962C8B-B14F-4D97-AF65-F5344CB8AC3E}">
        <p14:creationId xmlns:p14="http://schemas.microsoft.com/office/powerpoint/2010/main" val="1332182868"/>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6825</TotalTime>
  <Words>9982</Words>
  <Application>Microsoft Office PowerPoint</Application>
  <PresentationFormat>Widescreen</PresentationFormat>
  <Paragraphs>1150</Paragraphs>
  <Slides>109</Slides>
  <Notes>92</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109</vt:i4>
      </vt:variant>
    </vt:vector>
  </HeadingPairs>
  <TitlesOfParts>
    <vt:vector size="117" baseType="lpstr">
      <vt:lpstr>Arial</vt:lpstr>
      <vt:lpstr>Calibri</vt:lpstr>
      <vt:lpstr>Calibri Light</vt:lpstr>
      <vt:lpstr>Times New Roman</vt:lpstr>
      <vt:lpstr>Wingdings</vt:lpstr>
      <vt:lpstr>Custom Design</vt:lpstr>
      <vt:lpstr>NEW LOGO</vt:lpstr>
      <vt:lpstr>1_Custom Design</vt:lpstr>
      <vt:lpstr>The Appeals Process, Hearings, and Writing Appeals Arguments  </vt:lpstr>
      <vt:lpstr>WHAT TO DO IF A BENEFITS CLAIM IS DENIED</vt:lpstr>
      <vt:lpstr>EXAMPLES OF APPEALABLE DECISIONS</vt:lpstr>
      <vt:lpstr>ACTIONS THAT CAN NOT BE APPEALED</vt:lpstr>
      <vt:lpstr>What are Legacy Appeals?</vt:lpstr>
      <vt:lpstr>What are Legacy Appeals?</vt:lpstr>
      <vt:lpstr>LEGACY APPEAL LIFE-CYCLE</vt:lpstr>
      <vt:lpstr>What are Legacy Appeals?</vt:lpstr>
      <vt:lpstr>LEGACY APPEALS: SUBSTANTIVE APPEAL (VA Form 9)</vt:lpstr>
      <vt:lpstr>LEGACY APPEALS: AFTER THE FORM 9 IS FILED…</vt:lpstr>
      <vt:lpstr>APPEAL TIMELINES</vt:lpstr>
      <vt:lpstr>BOARD OF VETERANS APPEALS  DECISION OUTCOMES</vt:lpstr>
      <vt:lpstr>CHALLENGING A DECISION BY THE BOARD OF VETERANS APPEALS</vt:lpstr>
      <vt:lpstr>APPEALS MODERNIZATION</vt:lpstr>
      <vt:lpstr>Veterans Appeals Improvement and Modernization Act of 2017 (AMA)</vt:lpstr>
      <vt:lpstr>Does AMA or Legacy apply?</vt:lpstr>
      <vt:lpstr>AMA Decision Review Options</vt:lpstr>
      <vt:lpstr>“Closing the record”</vt:lpstr>
      <vt:lpstr>Closing the record and VA’s  Duty to Assist</vt:lpstr>
      <vt:lpstr>AMA: Decision Review Options</vt:lpstr>
      <vt:lpstr>AMA: Decision Hierarchy</vt:lpstr>
      <vt:lpstr>AMA: Supplemental Claims 38 CFR 3.2501</vt:lpstr>
      <vt:lpstr>Supplemental Claims: When to use</vt:lpstr>
      <vt:lpstr>Supplemental Claims: New and Relevant Evidence</vt:lpstr>
      <vt:lpstr>Supplemental Claims: New and Relevant Evidence</vt:lpstr>
      <vt:lpstr>Supplemental Claim Form  VA Form 20-0995</vt:lpstr>
      <vt:lpstr>Supplemental Claim Decision</vt:lpstr>
      <vt:lpstr>Post-Supplemental Claim Decision Review Options</vt:lpstr>
      <vt:lpstr>Higher Level Review 38 CFR 3.2601</vt:lpstr>
      <vt:lpstr>Higher Level Review  When to use</vt:lpstr>
      <vt:lpstr>Higher Level Review Jurisdiction</vt:lpstr>
      <vt:lpstr>Higher Level Review Example</vt:lpstr>
      <vt:lpstr>Higher Level Review Example</vt:lpstr>
      <vt:lpstr>Higher Level Review Decision</vt:lpstr>
      <vt:lpstr>Higher Level Review Return to Supplemental Claim:  If More Development is Needed</vt:lpstr>
      <vt:lpstr>Post- Higher Level Review Decision Review Options</vt:lpstr>
      <vt:lpstr>Appeal to Board of Veterans Appeals 38 CFR 20.202</vt:lpstr>
      <vt:lpstr>Appeal to Board of Veterans Appeals When to use</vt:lpstr>
      <vt:lpstr>Clarification of VA Form 10182</vt:lpstr>
      <vt:lpstr>Docket Dates and Advancing on the Docket</vt:lpstr>
      <vt:lpstr>Switching Dockets</vt:lpstr>
      <vt:lpstr>CHANGE OF REPRESENTATION AT BVA</vt:lpstr>
      <vt:lpstr>Post-BVA Appeal  Decision Review Options</vt:lpstr>
      <vt:lpstr>Caseflow</vt:lpstr>
      <vt:lpstr>Changing Decision Review Options</vt:lpstr>
      <vt:lpstr>Issues within a claim or  “downstream issues” 38 CFR 3.151</vt:lpstr>
      <vt:lpstr>Opting into AMA today</vt:lpstr>
      <vt:lpstr>Final Thoughts on AMA</vt:lpstr>
      <vt:lpstr>CONTESTED CLAIMS</vt:lpstr>
      <vt:lpstr>SUBSTITUTIONS AND APPEALS</vt:lpstr>
      <vt:lpstr> HEARINGS  </vt:lpstr>
      <vt:lpstr> What is a Hearing?</vt:lpstr>
      <vt:lpstr>Types of Hearings</vt:lpstr>
      <vt:lpstr>Locations of Hearings</vt:lpstr>
      <vt:lpstr>Preparing for a Hearing: Reviewing the File</vt:lpstr>
      <vt:lpstr>Preparing for a Hearing: Reconciling Errors</vt:lpstr>
      <vt:lpstr>Preparing for a Hearing: Cancelling Hearings and Withdrawing Appeals</vt:lpstr>
      <vt:lpstr>Preparing for a Hearing: Withdrawing Appeals</vt:lpstr>
      <vt:lpstr>Preparing for a Hearing: The Pre-Hearing Conference</vt:lpstr>
      <vt:lpstr>Preparing for a Hearing: Closed Ended vs. Open Ended</vt:lpstr>
      <vt:lpstr>Preparing for a Hearing: Additional Evidence</vt:lpstr>
      <vt:lpstr>Conducting a Hearing: During the Hearing</vt:lpstr>
      <vt:lpstr>Conducting a Hearing: During the Hearing</vt:lpstr>
      <vt:lpstr>Conducting a Hearing: During the Hearing - Witnesses</vt:lpstr>
      <vt:lpstr>Conducting a Hearing: After the Hearing</vt:lpstr>
      <vt:lpstr>Final Thoughts on Hearings</vt:lpstr>
      <vt:lpstr>Final Thoughts on Hearings</vt:lpstr>
      <vt:lpstr>PowerPoint Presentation</vt:lpstr>
      <vt:lpstr>WHAT IS AN APPEAL ARGUMENT?</vt:lpstr>
      <vt:lpstr>WHAT IS AN APPEAL ARGUMENT?</vt:lpstr>
      <vt:lpstr>WHEN TO WRITE AN ARGUMENT</vt:lpstr>
      <vt:lpstr>BEFORE WE BEGIN WRITING</vt:lpstr>
      <vt:lpstr> IRAC APPEAL WRITING METHOD</vt:lpstr>
      <vt:lpstr>IDENTIFYING THE ISSUE</vt:lpstr>
      <vt:lpstr>IDENTIFYING THE ISSUE</vt:lpstr>
      <vt:lpstr>IDENTIFYING THE ISSUE</vt:lpstr>
      <vt:lpstr>RECOGNIZING THE RULE(S)</vt:lpstr>
      <vt:lpstr>STARTING WITH THE RULE</vt:lpstr>
      <vt:lpstr>STARTING WITH THE FACTS</vt:lpstr>
      <vt:lpstr>STARTING WITH THE FACTS</vt:lpstr>
      <vt:lpstr>ANALYSIS/ARGUMENT</vt:lpstr>
      <vt:lpstr>ANALYSIS/ARGUMENT</vt:lpstr>
      <vt:lpstr>COMMON ARGUMENTS</vt:lpstr>
      <vt:lpstr>COMMON ARGUMENTS</vt:lpstr>
      <vt:lpstr>COMMON ARGUMENTS</vt:lpstr>
      <vt:lpstr>COMMON ARGUMENTS</vt:lpstr>
      <vt:lpstr>COMMON ARGUMENTS</vt:lpstr>
      <vt:lpstr>COMMON ARGUMENTS</vt:lpstr>
      <vt:lpstr>CITATIONS</vt:lpstr>
      <vt:lpstr>CONCLUSION</vt:lpstr>
      <vt:lpstr>CONCLUSION</vt:lpstr>
      <vt:lpstr>NON-MERITORIOUS APPEALS</vt:lpstr>
      <vt:lpstr>NON-MERITORIOUS APPEALS</vt:lpstr>
      <vt:lpstr>NON-MERITORIOUS APPEALS</vt:lpstr>
      <vt:lpstr>CLEAR WRITING</vt:lpstr>
      <vt:lpstr>CLEAR WRITING</vt:lpstr>
      <vt:lpstr>CLEAR WRITING</vt:lpstr>
      <vt:lpstr>APPEALS ARGUMENTS TIPS</vt:lpstr>
      <vt:lpstr>APPEALS ARGUMENTS TIPS</vt:lpstr>
      <vt:lpstr>TEMPLATES</vt:lpstr>
      <vt:lpstr>SCENARIO 1</vt:lpstr>
      <vt:lpstr>SCENARIO 1 – WHAT IS WRONG WITH  THIS ARGUMENT?</vt:lpstr>
      <vt:lpstr>SCENARIO 1 – WHAT IS WRONG WITH  THIS ARGUMENT?</vt:lpstr>
      <vt:lpstr>SCENARIO 1 – WHAT IS WRONG WITH  THIS ARGUMENT?</vt:lpstr>
      <vt:lpstr>SCENARIO 2</vt:lpstr>
      <vt:lpstr>SCENARIO 2</vt:lpstr>
      <vt:lpstr>SCENARIO 2</vt:lpstr>
      <vt:lpstr>FINAL THOUGHTS</vt:lpstr>
      <vt:lpstr>HOMEWORK</vt:lpstr>
    </vt:vector>
  </TitlesOfParts>
  <Company>Veteran Affairs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Notice of Disagreement (NOD) Verses Reconsideration</dc:title>
  <dc:creator>Rebecca Owens</dc:creator>
  <cp:lastModifiedBy>Keith Garrison</cp:lastModifiedBy>
  <cp:revision>288</cp:revision>
  <cp:lastPrinted>2021-08-30T16:04:03Z</cp:lastPrinted>
  <dcterms:created xsi:type="dcterms:W3CDTF">2016-07-27T16:59:01Z</dcterms:created>
  <dcterms:modified xsi:type="dcterms:W3CDTF">2025-02-07T17:26:36Z</dcterms:modified>
</cp:coreProperties>
</file>