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5"/>
  </p:notesMasterIdLst>
  <p:sldIdLst>
    <p:sldId id="257" r:id="rId3"/>
    <p:sldId id="272" r:id="rId4"/>
    <p:sldId id="281" r:id="rId5"/>
    <p:sldId id="331" r:id="rId6"/>
    <p:sldId id="275" r:id="rId7"/>
    <p:sldId id="319" r:id="rId8"/>
    <p:sldId id="333" r:id="rId9"/>
    <p:sldId id="334" r:id="rId10"/>
    <p:sldId id="332" r:id="rId11"/>
    <p:sldId id="286" r:id="rId12"/>
    <p:sldId id="280" r:id="rId13"/>
    <p:sldId id="306" r:id="rId14"/>
    <p:sldId id="324" r:id="rId15"/>
    <p:sldId id="322" r:id="rId16"/>
    <p:sldId id="323" r:id="rId17"/>
    <p:sldId id="326" r:id="rId18"/>
    <p:sldId id="327" r:id="rId19"/>
    <p:sldId id="328" r:id="rId20"/>
    <p:sldId id="329" r:id="rId21"/>
    <p:sldId id="330" r:id="rId22"/>
    <p:sldId id="318" r:id="rId23"/>
    <p:sldId id="284" r:id="rId24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26" autoAdjust="0"/>
    <p:restoredTop sz="83791" autoAdjust="0"/>
  </p:normalViewPr>
  <p:slideViewPr>
    <p:cSldViewPr snapToGrid="0">
      <p:cViewPr varScale="1">
        <p:scale>
          <a:sx n="93" d="100"/>
          <a:sy n="93" d="100"/>
        </p:scale>
        <p:origin x="5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7DB30F-BE94-48DD-9DA3-D86DE72AABD3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EABB767-129A-4665-B40D-C4D7AE2812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5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4856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A0035-C2BD-E92F-90D3-815E77E1A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F9109E-1E3A-57C7-2E2D-693487385A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0727B0-42F0-FA3F-FA25-5EBD7004E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CB162-0B92-B240-C3A4-8419A86179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99156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77CD0-7078-351B-AAC5-30C2E3AED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A4BC72-3FEA-3EB2-E81D-6A81D23A44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CEC652-80A8-EB39-7F69-FE5D827B11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E6534E-77F8-7F09-10EA-8A5DDAF5E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736070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ABB767-129A-4665-B40D-C4D7AE28120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79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397A13-497D-3DC4-7858-1F9FE5FD0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45A920-A71D-04D3-D464-B356807EAF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076916-BB10-71F5-2180-0A86FF9977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E0ECB-237B-A70C-7939-F6BC7632FD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232809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81020-0B53-89A7-FF13-103656DC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17181-C2D3-7FE0-52C9-B25C3FFE6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D8D5AD-9A0F-B453-47C4-CECC7C309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72DD3-5D26-85D1-DCE1-ED9F11CCF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171234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7655-550E-7EC3-3002-7849D1BF7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6BD9EF-B590-313D-9007-3724E5AC73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99003-8B4D-9274-4131-A62E39CBE4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63B1D8-8CB6-9A04-A591-DDD1D04189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355885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DCFA5-F63D-3BB9-F0ED-09BCE2461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FB0CEE6-2D6D-D318-0371-C000AEF51C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9E5726-D455-02BD-0A66-77EF95B729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DC1FEC-2363-77F2-AE9A-D7495DA2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279241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9AF7E-0253-5FE0-0835-B51CE9ABE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18CCF3-506B-296D-A345-D960F351CB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BC325E4-03C7-C5AF-B8DA-E413903C52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1CFE2B-7482-85B8-3C01-463967D089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146449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EB55B-DDF1-4EA1-B658-29865C10A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971C2C-BCA3-B95A-4C2E-1C6C42676D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BEB63-672E-7A81-CDF8-86D3C5EE87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FB2A42-509F-F01A-0C56-C658DA021E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929794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BE548-2535-DA6E-962E-49DA08584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A76291-FBFF-E2D6-A269-0B38AD8DA4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0B0347-141C-EAF8-1F88-6BA854336B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D7FD7B-FD86-F2C6-9D0A-88C65F217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19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02956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62796035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1EAC4-4A3C-A34F-8EAA-146967034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C5B84B-7613-74D1-B119-F2018487B4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A34934-71AB-6D21-4B53-C17D6FDFCD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4769B9-8850-2E3A-91E9-30AF567023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20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108783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8A647-DD0B-7A32-7D75-5A0B5B93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F8C5F0-B671-5E19-AACA-30E87CDD91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682F2CF-66AF-2E48-5081-AC541C423B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VFW since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8B9327-F087-0EEB-2BD4-DB7A9E2D7B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22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790432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81020-0B53-89A7-FF13-103656DC7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F17181-C2D3-7FE0-52C9-B25C3FFE6C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D8D5AD-9A0F-B453-47C4-CECC7C309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772DD3-5D26-85D1-DCE1-ED9F11CCFF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29567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B1203-8444-D7C1-9065-A6502F690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58FA2A-A742-5F1F-D8A9-F7F88408E2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9ECAFF3-2E24-B052-6454-AAC4B8BA1A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4708" indent="-17470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4F3534-498F-AC83-6D32-67B2EDAAE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08060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D6053-A361-9A07-188F-68F8DFF9A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0EBD1-2CD5-9955-4AC1-D2ED13ABC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4A4BC-A4B4-8B4D-9FFF-EDB8001EC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EFC8-3BBA-780D-FBCA-D929330F70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53389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F432A-9311-44C0-BF6E-D12E6E1B7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EBDAFF-8B0C-FAF0-3405-FDC9A0CD8F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5F4978-2C5A-6DBA-688E-75D3424FCE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617810-E713-1DD4-8C8C-857AC5F719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07420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605B5-1D7C-ED58-D4F0-F8AB95CB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8034549-DE68-B54C-E184-6B0580CA83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7C7A14-3DE8-5A52-5641-6F8BFD7AA1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C34CD9-7FA3-8F70-4B6C-EC3EDEC99C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6089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EE421-6F9E-FEE1-3B6E-81303D895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5AD261-FE62-3129-834C-BA8AA15F2B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883912-E767-8E3B-70FC-EEF6377A9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CBD98-7FD0-AAB0-BFF4-BF2834F032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31774">
              <a:defRPr/>
            </a:pPr>
            <a:fld id="{B8C36D78-C19F-4765-8B7F-2FE8BFF07D6C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31774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2121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7D6053-A361-9A07-188F-68F8DFF9A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90EBD1-2CD5-9955-4AC1-D2ED13ABC5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654300" y="898525"/>
            <a:ext cx="4319588" cy="2430463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4A4BC-A4B4-8B4D-9FFF-EDB8001ECB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EEFC8-3BBA-780D-FBCA-D929330F70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17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C36D78-C19F-4765-8B7F-2FE8BFF07D6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177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38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2228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728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6219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5991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6079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2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2622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40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99198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09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7731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469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160283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732061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13228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3913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2384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45534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5834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87724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0162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9365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55178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83AAAC-0CAD-DA2D-450E-5ACDB9D7D81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FBDEFB4-DFE6-8B06-E38D-CD469A7CA6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C097EA-22E1-5709-715A-8E0C085487D9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10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91F103-988B-85A1-FB0F-5C2E84FFEC4D}"/>
              </a:ext>
            </a:extLst>
          </p:cNvPr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FB1C7D6-A483-1F8A-9AA6-0E1296EDDCB0}"/>
              </a:ext>
            </a:extLst>
          </p:cNvPr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1627E8DD-836D-BF42-E64A-93EF717B78B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344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.gov/COMMUNITYCARE/docs/pubfiles/factsheets/FactSheet_20-26.pdf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fw.org/community/community-initiatives/volunteer-service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png"/><Relationship Id="rId4" Type="http://schemas.openxmlformats.org/officeDocument/2006/relationships/hyperlink" Target="https://www.cdceportal.va.gov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cassell@vfw.org" TargetMode="External"/><Relationship Id="rId2" Type="http://schemas.openxmlformats.org/officeDocument/2006/relationships/hyperlink" Target="mailto:Jholt@vfw.org" TargetMode="External"/><Relationship Id="rId1" Type="http://schemas.openxmlformats.org/officeDocument/2006/relationships/slideLayout" Target="../slideLayouts/slideLayout14.xml"/><Relationship Id="rId4" Type="http://schemas.openxmlformats.org/officeDocument/2006/relationships/hyperlink" Target="mailto:mfera@vfw.org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vfw@vfw.org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sk.va.gov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06467" y="2644170"/>
            <a:ext cx="57415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VFW Health Team &amp; VAVS Program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77247" y="5803077"/>
            <a:ext cx="44340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Katherine Cassell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Assistant Director, NVS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898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9CA25-735C-AF47-0D87-5B096739D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586465-E2CD-7981-B701-5C939653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31290"/>
            <a:ext cx="7350303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</a:t>
            </a:r>
            <a:r>
              <a:rPr lang="en-US" sz="4000" b="1" dirty="0"/>
              <a:t>to Resolve Billing Issues</a:t>
            </a:r>
            <a:endParaRPr lang="en-US" sz="4000" b="1" dirty="0">
              <a:latin typeface="+mj-lt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BB4C08-5893-FDD7-2020-986B3AB0C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D277691-C649-B2AB-1AFE-0035958C4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2"/>
            <a:ext cx="10515600" cy="466714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Disputing VA Co-payment Charges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Within 90-days, after 120-days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Phone: 866.400.1238 (TTY:711); M – F, 8 a.m. to 8 p.m. ET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Mail or in person at your local VA facility “Billing Dispute”</a:t>
            </a:r>
          </a:p>
          <a:p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Disputing Community Care Billing</a:t>
            </a:r>
          </a:p>
          <a:p>
            <a:pPr lvl="1"/>
            <a:r>
              <a:rPr lang="en-US" dirty="0">
                <a:latin typeface="Calibri Light (Body)"/>
                <a:cs typeface="Times New Roman" panose="02020603050405020304" pitchFamily="18" charset="0"/>
              </a:rPr>
              <a:t>VA Office of Community Care</a:t>
            </a:r>
          </a:p>
          <a:p>
            <a:pPr lvl="1"/>
            <a:r>
              <a:rPr lang="en-US" dirty="0">
                <a:latin typeface="Calibri Light (Body)"/>
                <a:cs typeface="Times New Roman" panose="02020603050405020304" pitchFamily="18" charset="0"/>
              </a:rPr>
              <a:t>VA Adverse Credit Helpline (877.881.7618)</a:t>
            </a:r>
          </a:p>
          <a:p>
            <a:pPr lvl="1"/>
            <a:r>
              <a:rPr lang="en-US" dirty="0">
                <a:latin typeface="Calibri Light (Body)"/>
                <a:cs typeface="Times New Roman" panose="02020603050405020304" pitchFamily="18" charset="0"/>
                <a:hlinkClick r:id="rId3"/>
              </a:rPr>
              <a:t>Veteran Community Care – Billing &amp; Payments Fact Sheet</a:t>
            </a: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Calibri Light (Body)"/>
                <a:cs typeface="Times New Roman" panose="02020603050405020304" pitchFamily="18" charset="0"/>
              </a:rPr>
              <a:t>Medical expense reimbursement – VA Form 21p-8416</a:t>
            </a: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97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3426C-662E-4E20-272B-695AC086B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7E09543-2996-3F88-4C2B-B9BB1CE9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99158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/>
              <a:t>Updates</a:t>
            </a:r>
            <a:endParaRPr lang="en-US" sz="4000" b="1" dirty="0">
              <a:latin typeface="+mj-lt"/>
              <a:cs typeface="+mj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07AFAD-158C-DB87-9B08-599395FE7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46BC43E-06F9-4397-FFF3-AAE29E0DD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8667"/>
            <a:ext cx="10515600" cy="456829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FMP Enterprise Eligibility Software Modernization Updates (FY25 Q2)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Modernization of program registration 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EFT Updates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Veterans with Domestic (US) bank accounts: 2025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Veterans with Foreign bank accounts: 2026 tentative</a:t>
            </a:r>
          </a:p>
          <a:p>
            <a:pPr lvl="1"/>
            <a:r>
              <a:rPr lang="en-US" sz="2800" dirty="0">
                <a:latin typeface="Calibri Light (Body)"/>
                <a:cs typeface="Times New Roman" panose="02020603050405020304" pitchFamily="18" charset="0"/>
              </a:rPr>
              <a:t>Providers with Foreign bank accounts: 2026 - 2027</a:t>
            </a:r>
          </a:p>
          <a:p>
            <a:pPr lvl="1"/>
            <a:endParaRPr lang="en-US" sz="2800" dirty="0">
              <a:latin typeface="Calibri Light (Body)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Fraud issues in Panama</a:t>
            </a: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760829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BD6630-681F-E3C7-2CB8-038F55771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9E546-1A3C-87C0-AE04-5DE3A9B10F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577783"/>
            <a:ext cx="10515600" cy="1500187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VA Voluntary Service Program </a:t>
            </a:r>
          </a:p>
          <a:p>
            <a:pPr algn="ctr"/>
            <a:r>
              <a:rPr lang="en-US" sz="44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(Heading)"/>
                <a:cs typeface="Times New Roman" panose="02020603050405020304" pitchFamily="18" charset="0"/>
              </a:rPr>
              <a:t>(VAVS)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B25B40-B27B-0AFD-7C05-2B63CF2B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1264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B2059-5E07-BA10-B491-AC6A476F0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96D235-6B39-836C-4C9E-5DAD04BFF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6091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Objectives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CA8A5C-34D9-CB2A-EF7F-E35FC4044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462CAB6F-E0DB-C9CD-F3FA-7212EF46D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 (Body)"/>
              </a:rPr>
              <a:t>What is VA Voluntary Service (VAVS)</a:t>
            </a:r>
          </a:p>
          <a:p>
            <a:r>
              <a:rPr lang="en-US" dirty="0">
                <a:latin typeface="Calibri Light (Body)"/>
              </a:rPr>
              <a:t>A brief history </a:t>
            </a:r>
          </a:p>
          <a:p>
            <a:r>
              <a:rPr lang="en-US" dirty="0">
                <a:latin typeface="Calibri Light (Body)"/>
              </a:rPr>
              <a:t>Volunteers Opportunities the 5-W’s</a:t>
            </a:r>
          </a:p>
          <a:p>
            <a:r>
              <a:rPr lang="en-US" dirty="0">
                <a:latin typeface="Calibri Light (Body)"/>
              </a:rPr>
              <a:t>How to Volunteer or Donate</a:t>
            </a:r>
          </a:p>
        </p:txBody>
      </p:sp>
    </p:spTree>
    <p:extLst>
      <p:ext uri="{BB962C8B-B14F-4D97-AF65-F5344CB8AC3E}">
        <p14:creationId xmlns:p14="http://schemas.microsoft.com/office/powerpoint/2010/main" val="24013647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892A0-A018-44BB-0719-C9D27D5D4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892CD-ECD9-AF7A-71FA-E9DDB66A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7988"/>
            <a:ext cx="7580972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What is VAVS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CDBBFC-9786-AC7D-4198-E48BEC54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7B59FD-2830-5846-2BF6-F1A44E3F0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7068"/>
            <a:ext cx="10515600" cy="4669896"/>
          </a:xfrm>
        </p:spPr>
        <p:txBody>
          <a:bodyPr>
            <a:normAutofit lnSpcReduction="10000"/>
          </a:bodyPr>
          <a:lstStyle/>
          <a:p>
            <a:r>
              <a:rPr lang="en-US" sz="3500" dirty="0">
                <a:latin typeface="Calibri Light (Body)"/>
              </a:rPr>
              <a:t>Assists Veteran patients by augmenting staff with </a:t>
            </a:r>
          </a:p>
          <a:p>
            <a:pPr lvl="1"/>
            <a:r>
              <a:rPr lang="en-US" sz="2600" dirty="0">
                <a:latin typeface="Calibri Light (Body)"/>
              </a:rPr>
              <a:t>End-of-life care programs and foster programs</a:t>
            </a:r>
          </a:p>
          <a:p>
            <a:pPr lvl="1"/>
            <a:r>
              <a:rPr lang="en-US" sz="2600" dirty="0">
                <a:latin typeface="Calibri Light (Body)"/>
              </a:rPr>
              <a:t>Community volunteer programs</a:t>
            </a:r>
          </a:p>
          <a:p>
            <a:pPr lvl="1"/>
            <a:r>
              <a:rPr lang="en-US" sz="2600" dirty="0">
                <a:latin typeface="Calibri Light (Body)"/>
              </a:rPr>
              <a:t>Hospital wards and Nursing homes</a:t>
            </a:r>
          </a:p>
          <a:p>
            <a:pPr lvl="1"/>
            <a:r>
              <a:rPr lang="en-US" sz="2600" dirty="0">
                <a:latin typeface="Calibri Light (Body)"/>
              </a:rPr>
              <a:t>Veterans outreach centers and more</a:t>
            </a:r>
          </a:p>
          <a:p>
            <a:pPr lvl="1"/>
            <a:endParaRPr lang="en-US" sz="11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One of the largest centralized volunteer programs in the Federal government</a:t>
            </a:r>
            <a:endParaRPr lang="en-US" sz="3000" dirty="0">
              <a:latin typeface="Calibri Light (Body)"/>
            </a:endParaRPr>
          </a:p>
          <a:p>
            <a:pPr lvl="1"/>
            <a:endParaRPr lang="en-US" sz="1200" dirty="0"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3500" b="0" i="0" dirty="0">
                <a:solidFill>
                  <a:srgbClr val="1B1B1B"/>
                </a:solidFill>
                <a:effectLst/>
                <a:latin typeface="Calibri Light (Body)"/>
              </a:rPr>
              <a:t>More than 7,400 national and community organizations support the program</a:t>
            </a:r>
          </a:p>
          <a:p>
            <a:pPr marL="0" indent="0">
              <a:buNone/>
            </a:pP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645618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B06D7-C1A5-4192-E5CD-0A4E68FFD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A31E57-07BE-014B-3BB3-9B8887C10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5291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A Brief </a:t>
            </a:r>
            <a:r>
              <a:rPr lang="en-US" sz="4000" b="1" dirty="0"/>
              <a:t>H</a:t>
            </a:r>
            <a:r>
              <a:rPr lang="en-US" sz="4000" b="1" dirty="0">
                <a:latin typeface="+mj-lt"/>
                <a:cs typeface="+mj-cs"/>
              </a:rPr>
              <a:t>istory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A24239-7177-BFC2-9574-7AF5904C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AE749F3-4AC5-E51C-EC8F-52E15AFF5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 Light (Body)"/>
              </a:rPr>
              <a:t>Volunteer Program inception in 1946</a:t>
            </a:r>
          </a:p>
          <a:p>
            <a:pPr lvl="1"/>
            <a:r>
              <a:rPr lang="en-US" sz="2800" dirty="0">
                <a:latin typeface="Calibri Light (Body)"/>
              </a:rPr>
              <a:t>Office of Veterans Affairs Voluntary Services (VAVS)</a:t>
            </a:r>
          </a:p>
          <a:p>
            <a:r>
              <a:rPr lang="en-US" sz="3200" dirty="0">
                <a:latin typeface="Calibri Light (Body)"/>
              </a:rPr>
              <a:t>“To care for him who shall have borne the battle, and for his widow, and orphan” – President Abraham Lincoln</a:t>
            </a:r>
          </a:p>
          <a:p>
            <a:r>
              <a:rPr lang="en-US" sz="3200" dirty="0">
                <a:latin typeface="Calibri Light (Body)"/>
              </a:rPr>
              <a:t>In January 2021, VA Voluntary Service (VAVS) Office renamed</a:t>
            </a:r>
          </a:p>
          <a:p>
            <a:pPr lvl="1"/>
            <a:r>
              <a:rPr lang="en-US" dirty="0">
                <a:latin typeface="Calibri Light (Body)"/>
              </a:rPr>
              <a:t>VA Center for Development &amp; Civic Engagement (CDCE)</a:t>
            </a:r>
          </a:p>
          <a:p>
            <a:pPr lvl="1"/>
            <a:r>
              <a:rPr lang="en-US" dirty="0">
                <a:latin typeface="Calibri Light (Body)"/>
              </a:rPr>
              <a:t>VAVS programs and committees work in partnership with CDCE</a:t>
            </a:r>
          </a:p>
          <a:p>
            <a:pPr lvl="1"/>
            <a:r>
              <a:rPr lang="en-US" dirty="0">
                <a:latin typeface="Calibri Light (Body)"/>
              </a:rPr>
              <a:t>Mission: Serve America’s Veterans &amp; their families with dignity and compassion</a:t>
            </a:r>
          </a:p>
        </p:txBody>
      </p:sp>
    </p:spTree>
    <p:extLst>
      <p:ext uri="{BB962C8B-B14F-4D97-AF65-F5344CB8AC3E}">
        <p14:creationId xmlns:p14="http://schemas.microsoft.com/office/powerpoint/2010/main" val="1269122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E1704F-2427-8CAF-8FDB-917345FEAE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EAFA585-F2A0-33BD-40FF-CDFF83A94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5291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Who can Volunteer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FE5B6-1950-2F8A-DAE1-D30281734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8500B4D-0168-C2FD-BB50-069A35A08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marL="0" indent="0" algn="ctr">
              <a:buNone/>
            </a:pPr>
            <a:r>
              <a:rPr lang="en-US" sz="7200" b="1" u="sng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</a:rPr>
              <a:t>Anyone</a:t>
            </a:r>
            <a:endParaRPr lang="en-US" sz="7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 Light (Body)"/>
            </a:endParaRPr>
          </a:p>
          <a:p>
            <a:pPr marL="0" indent="0" algn="ctr">
              <a:buNone/>
            </a:pPr>
            <a:r>
              <a:rPr lang="en-US" sz="3200" dirty="0">
                <a:latin typeface="Calibri Light (Body)"/>
              </a:rPr>
              <a:t>VFW membership is NOT REQUIRED</a:t>
            </a:r>
          </a:p>
        </p:txBody>
      </p:sp>
    </p:spTree>
    <p:extLst>
      <p:ext uri="{BB962C8B-B14F-4D97-AF65-F5344CB8AC3E}">
        <p14:creationId xmlns:p14="http://schemas.microsoft.com/office/powerpoint/2010/main" val="347559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FE5EB-0E86-B77D-4596-5F1B6788C3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A2DC666-B068-0D12-9278-D9DA067F7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5291"/>
            <a:ext cx="7812641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What Volunteer Opportunities are There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1540BF1-F1C0-90B5-5FE3-14DAE5656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94E342-FBD8-9F75-2FDB-7A8756CC42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 Light (Body)"/>
              </a:rPr>
              <a:t>Compassionate Contact Corps</a:t>
            </a:r>
          </a:p>
          <a:p>
            <a:r>
              <a:rPr lang="en-US" sz="3200" dirty="0">
                <a:latin typeface="Calibri Light (Body)"/>
              </a:rPr>
              <a:t>Corporate Volunteerism</a:t>
            </a:r>
          </a:p>
          <a:p>
            <a:r>
              <a:rPr lang="en-US" sz="3200" dirty="0">
                <a:latin typeface="Calibri Light (Body)"/>
              </a:rPr>
              <a:t>National Cemetery Administration</a:t>
            </a:r>
          </a:p>
          <a:p>
            <a:r>
              <a:rPr lang="en-US" sz="3200" dirty="0">
                <a:latin typeface="Calibri Light (Body)"/>
              </a:rPr>
              <a:t>Physician Ambassador Program</a:t>
            </a:r>
          </a:p>
          <a:p>
            <a:r>
              <a:rPr lang="en-US" sz="3200" dirty="0">
                <a:latin typeface="Calibri Light (Body)"/>
              </a:rPr>
              <a:t>Salute to Veteran Patients</a:t>
            </a:r>
          </a:p>
          <a:p>
            <a:r>
              <a:rPr lang="en-US" sz="3200" dirty="0">
                <a:latin typeface="Calibri Light (Body)"/>
              </a:rPr>
              <a:t>Student Volunteer Program</a:t>
            </a:r>
          </a:p>
          <a:p>
            <a:pPr lvl="1"/>
            <a:r>
              <a:rPr lang="en-US" sz="2800" dirty="0">
                <a:latin typeface="Calibri Light (Body)"/>
              </a:rPr>
              <a:t>James H. Parke Memorial Scholarship</a:t>
            </a:r>
          </a:p>
          <a:p>
            <a:r>
              <a:rPr lang="en-US" sz="3200" dirty="0">
                <a:latin typeface="Calibri Light (Body)"/>
              </a:rPr>
              <a:t>Volunteer Transportation Network</a:t>
            </a:r>
          </a:p>
          <a:p>
            <a:r>
              <a:rPr lang="en-US" sz="3200" dirty="0">
                <a:latin typeface="Calibri Light (Body)"/>
              </a:rPr>
              <a:t>Voter Assistance</a:t>
            </a:r>
          </a:p>
        </p:txBody>
      </p:sp>
    </p:spTree>
    <p:extLst>
      <p:ext uri="{BB962C8B-B14F-4D97-AF65-F5344CB8AC3E}">
        <p14:creationId xmlns:p14="http://schemas.microsoft.com/office/powerpoint/2010/main" val="3783910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7671A-FB7D-E22F-1835-D9536D411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BD1E4F-415D-CC3A-356D-3FC470CBF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5291"/>
            <a:ext cx="6764677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Where &amp; When can You Volunteer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006901A-0D0B-4AEC-78D1-FDC4E7E2F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A7B067F-F4BF-0785-CA57-D1BFB6E78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 Light (Body)"/>
              </a:rPr>
              <a:t>VA Hospitals, Nursing Homes, Cemeteries, </a:t>
            </a:r>
          </a:p>
          <a:p>
            <a:r>
              <a:rPr lang="en-US" sz="3200" dirty="0">
                <a:latin typeface="Calibri Light (Body)"/>
              </a:rPr>
              <a:t>Community Hospitals and Nursing Homes</a:t>
            </a:r>
          </a:p>
          <a:p>
            <a:r>
              <a:rPr lang="en-US" sz="3200" dirty="0">
                <a:latin typeface="Calibri Light (Body)"/>
              </a:rPr>
              <a:t>From your home (telephone or online)</a:t>
            </a:r>
          </a:p>
          <a:p>
            <a:r>
              <a:rPr lang="en-US" sz="3200" dirty="0">
                <a:latin typeface="Calibri Light (Body)"/>
              </a:rPr>
              <a:t>Holiday &amp; Thank you cards </a:t>
            </a:r>
          </a:p>
          <a:p>
            <a:r>
              <a:rPr lang="en-US" sz="3200" dirty="0">
                <a:latin typeface="Calibri Light (Body)"/>
              </a:rPr>
              <a:t>Monetary or In-Kind Donations</a:t>
            </a:r>
          </a:p>
          <a:p>
            <a:r>
              <a:rPr lang="en-US" sz="3200" dirty="0">
                <a:latin typeface="Calibri Light (Body)"/>
              </a:rPr>
              <a:t>Driving</a:t>
            </a:r>
          </a:p>
          <a:p>
            <a:r>
              <a:rPr lang="en-US" sz="3200" dirty="0">
                <a:latin typeface="Calibri Light (Body)"/>
              </a:rPr>
              <a:t>VA Events </a:t>
            </a:r>
          </a:p>
          <a:p>
            <a:pPr lvl="1"/>
            <a:r>
              <a:rPr lang="en-US" sz="2600" dirty="0">
                <a:latin typeface="Calibri Light (Body)"/>
              </a:rPr>
              <a:t>Examples: Golden Age Games, Wreathes Across America, holiday specific, military/veteran recognition, and more</a:t>
            </a:r>
          </a:p>
        </p:txBody>
      </p:sp>
    </p:spTree>
    <p:extLst>
      <p:ext uri="{BB962C8B-B14F-4D97-AF65-F5344CB8AC3E}">
        <p14:creationId xmlns:p14="http://schemas.microsoft.com/office/powerpoint/2010/main" val="3476109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E52BD-9D0A-93CC-CE34-231C9C846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1363F99-665C-01FC-D4C5-AA8F222A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6616"/>
            <a:ext cx="5982325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b="1" dirty="0">
                <a:latin typeface="+mj-lt"/>
                <a:cs typeface="+mj-cs"/>
              </a:rPr>
              <a:t>Why Volunteer &amp; Importance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B53A01-2D2B-C32D-19A6-BDED64A6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EFB5415-A688-2718-7779-276221BE5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737"/>
            <a:ext cx="10515600" cy="5075434"/>
          </a:xfrm>
        </p:spPr>
        <p:txBody>
          <a:bodyPr>
            <a:normAutofit fontScale="92500" lnSpcReduction="10000"/>
          </a:bodyPr>
          <a:lstStyle/>
          <a:p>
            <a:r>
              <a:rPr lang="en-US" sz="3500" dirty="0">
                <a:latin typeface="Calibri Light (Body)"/>
              </a:rPr>
              <a:t>The assistance and time of our volunteers is priceless to the VFW, VA and our Nations Veterans.</a:t>
            </a:r>
          </a:p>
          <a:p>
            <a:endParaRPr lang="en-US" sz="11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Comradery and Selfless Service </a:t>
            </a:r>
          </a:p>
          <a:p>
            <a:pPr lvl="1"/>
            <a:r>
              <a:rPr lang="en-US" sz="2800" dirty="0">
                <a:latin typeface="Calibri Light (Body)"/>
              </a:rPr>
              <a:t>Opportunity to explore your “why” and fulfill passions</a:t>
            </a:r>
          </a:p>
          <a:p>
            <a:pPr lvl="1"/>
            <a:r>
              <a:rPr lang="en-US" sz="2800" dirty="0">
                <a:latin typeface="Calibri Light (Body)"/>
              </a:rPr>
              <a:t>Explore a new career field Make a difference in community</a:t>
            </a:r>
          </a:p>
          <a:p>
            <a:pPr lvl="1"/>
            <a:r>
              <a:rPr lang="en-US" sz="2800" dirty="0">
                <a:latin typeface="Calibri Light (Body)"/>
              </a:rPr>
              <a:t>Caring and Sharing leads to friendships</a:t>
            </a:r>
          </a:p>
          <a:p>
            <a:pPr lvl="1"/>
            <a:r>
              <a:rPr lang="en-US" sz="2800" dirty="0">
                <a:latin typeface="Calibri Light (Body)"/>
              </a:rPr>
              <a:t>Improve one's own health and that of a fellow citizen</a:t>
            </a:r>
          </a:p>
          <a:p>
            <a:endParaRPr lang="en-US" sz="1100" dirty="0">
              <a:latin typeface="Calibri Light (Body)"/>
            </a:endParaRPr>
          </a:p>
          <a:p>
            <a:r>
              <a:rPr lang="en-US" sz="3500" dirty="0">
                <a:latin typeface="Calibri Light (Body)"/>
              </a:rPr>
              <a:t>VFW Volunteers in 2024 statistics</a:t>
            </a:r>
          </a:p>
          <a:p>
            <a:pPr lvl="1"/>
            <a:r>
              <a:rPr lang="en-US" sz="2800" dirty="0">
                <a:latin typeface="Calibri Light (Body)"/>
              </a:rPr>
              <a:t>3,560 regularly scheduled and occasional volunteers</a:t>
            </a:r>
          </a:p>
          <a:p>
            <a:pPr lvl="1"/>
            <a:r>
              <a:rPr lang="en-US" sz="2800" dirty="0">
                <a:latin typeface="Calibri Light (Body)"/>
              </a:rPr>
              <a:t>184,748.03 hours worked</a:t>
            </a:r>
          </a:p>
          <a:p>
            <a:pPr lvl="1"/>
            <a:r>
              <a:rPr lang="en-US" sz="2800" dirty="0">
                <a:latin typeface="Calibri Light (Body)"/>
              </a:rPr>
              <a:t>Equivalent of $6,187,211.52 ($33.49/hour) of hours worked</a:t>
            </a:r>
          </a:p>
          <a:p>
            <a:pPr lvl="1"/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68810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21460"/>
            <a:ext cx="4653738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3C80C03-1B73-CF6C-6123-84C48D73A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551363"/>
          </a:xfrm>
        </p:spPr>
        <p:txBody>
          <a:bodyPr>
            <a:normAutofit/>
          </a:bodyPr>
          <a:lstStyle/>
          <a:p>
            <a:r>
              <a:rPr lang="en-US" dirty="0">
                <a:latin typeface="Calibri Light (Body)"/>
              </a:rPr>
              <a:t>VFW Health Team Basics</a:t>
            </a:r>
          </a:p>
          <a:p>
            <a:r>
              <a:rPr lang="en-US" dirty="0">
                <a:latin typeface="Calibri Light (Body)"/>
              </a:rPr>
              <a:t>Day in the life of VFW Health Team</a:t>
            </a:r>
          </a:p>
          <a:p>
            <a:pPr lvl="1"/>
            <a:r>
              <a:rPr lang="en-US" dirty="0">
                <a:latin typeface="Calibri Light (Body)"/>
              </a:rPr>
              <a:t>VA &amp; DOD Health Policy</a:t>
            </a:r>
          </a:p>
          <a:p>
            <a:pPr lvl="1"/>
            <a:r>
              <a:rPr lang="en-US" dirty="0">
                <a:latin typeface="Calibri Light (Body)"/>
              </a:rPr>
              <a:t>Programs &amp; Projects</a:t>
            </a:r>
          </a:p>
          <a:p>
            <a:r>
              <a:rPr lang="en-US" dirty="0">
                <a:latin typeface="Calibri Light (Body)"/>
              </a:rPr>
              <a:t>What we Can Do</a:t>
            </a:r>
          </a:p>
          <a:p>
            <a:r>
              <a:rPr lang="en-US" dirty="0">
                <a:latin typeface="Calibri Light (Body)"/>
              </a:rPr>
              <a:t>What we Can NOT Do</a:t>
            </a:r>
          </a:p>
          <a:p>
            <a:r>
              <a:rPr lang="en-US" dirty="0">
                <a:latin typeface="Calibri Light (Body)"/>
              </a:rPr>
              <a:t>Issue Resolution and the Appeals Process</a:t>
            </a:r>
          </a:p>
          <a:p>
            <a:r>
              <a:rPr lang="en-US" dirty="0">
                <a:latin typeface="Calibri Light (Body)"/>
              </a:rPr>
              <a:t>Updates</a:t>
            </a:r>
          </a:p>
        </p:txBody>
      </p:sp>
    </p:spTree>
    <p:extLst>
      <p:ext uri="{BB962C8B-B14F-4D97-AF65-F5344CB8AC3E}">
        <p14:creationId xmlns:p14="http://schemas.microsoft.com/office/powerpoint/2010/main" val="3838669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9D32A-90EC-FD71-3435-AE6EF3F6B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42F7AA-2545-119F-B20F-5149FEB4A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65291"/>
            <a:ext cx="5982325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Volunteer or Donate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C71373-3F33-151B-856D-8BCC8A8D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ADE261A-DA39-E23B-27CE-3263DB757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800"/>
            <a:ext cx="10515600" cy="46021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 Light (Body)"/>
              </a:rPr>
              <a:t>In-person</a:t>
            </a:r>
          </a:p>
          <a:p>
            <a:r>
              <a:rPr lang="en-US" sz="3200" dirty="0">
                <a:latin typeface="Calibri Light (Body)"/>
              </a:rPr>
              <a:t>Online</a:t>
            </a:r>
          </a:p>
          <a:p>
            <a:pPr lvl="1"/>
            <a:r>
              <a:rPr lang="en-US" sz="2800" dirty="0">
                <a:latin typeface="Calibri Light (Body)"/>
              </a:rPr>
              <a:t>VFW VA Volunteer Service website </a:t>
            </a:r>
          </a:p>
          <a:p>
            <a:pPr lvl="2"/>
            <a:r>
              <a:rPr lang="en-US" sz="2400" dirty="0">
                <a:latin typeface="Calibri Light (Body)"/>
                <a:hlinkClick r:id="rId3"/>
              </a:rPr>
              <a:t>https://www.vfw.org/community/community-initiatives/volunteer-service</a:t>
            </a:r>
            <a:endParaRPr lang="en-US" sz="2400" dirty="0">
              <a:latin typeface="Calibri Light (Body)"/>
            </a:endParaRPr>
          </a:p>
          <a:p>
            <a:pPr marL="914400" lvl="2" indent="0">
              <a:buNone/>
            </a:pPr>
            <a:r>
              <a:rPr lang="en-US" sz="2400" dirty="0">
                <a:latin typeface="Calibri Light (Body)"/>
              </a:rPr>
              <a:t>			(and locate this image)</a:t>
            </a:r>
          </a:p>
          <a:p>
            <a:pPr marL="457200" lvl="1" indent="0">
              <a:buNone/>
            </a:pPr>
            <a:endParaRPr lang="en-US" sz="2800" dirty="0">
              <a:latin typeface="Calibri Light (Body)"/>
            </a:endParaRPr>
          </a:p>
          <a:p>
            <a:pPr lvl="1"/>
            <a:r>
              <a:rPr lang="en-US" sz="2800" dirty="0">
                <a:latin typeface="Calibri Light (Body)"/>
              </a:rPr>
              <a:t>VA Volunteer website</a:t>
            </a:r>
            <a:endParaRPr lang="en-US" sz="2400" dirty="0">
              <a:latin typeface="Calibri Light (Body)"/>
            </a:endParaRPr>
          </a:p>
          <a:p>
            <a:pPr lvl="2"/>
            <a:r>
              <a:rPr lang="en-US" sz="2400" dirty="0">
                <a:solidFill>
                  <a:srgbClr val="0563C1"/>
                </a:solidFill>
                <a:latin typeface="Calibri Light (Body)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https://www.cdceportal.va.gov/</a:t>
            </a:r>
            <a:endParaRPr lang="en-US" sz="2400" dirty="0">
              <a:latin typeface="Calibri Light (Body)"/>
            </a:endParaRPr>
          </a:p>
          <a:p>
            <a:pPr lvl="2"/>
            <a:endParaRPr lang="en-US" sz="2400" dirty="0">
              <a:latin typeface="Calibri Light (Body)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7A33856-657E-0367-75EE-5744E1E4E9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06310" y="3552882"/>
            <a:ext cx="2280108" cy="962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136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10972800" cy="20357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>
                <a:latin typeface="Calibri Light (Body)"/>
                <a:cs typeface="Times New Roman" panose="02020603050405020304" pitchFamily="18" charset="0"/>
              </a:rPr>
              <a:t>If you are working with a veteran who needs assistance with their healthcare needs, first try to resolve the issue using local resources such as the patient advocate or Chief of Service. </a:t>
            </a:r>
          </a:p>
          <a:p>
            <a:pPr marL="0" indent="0" algn="ctr">
              <a:buNone/>
            </a:pPr>
            <a:endParaRPr lang="en-US" dirty="0">
              <a:latin typeface="Calibri Light (Body)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 (Body)"/>
                <a:cs typeface="Times New Roman" panose="02020603050405020304" pitchFamily="18" charset="0"/>
              </a:rPr>
              <a:t>If unsuccessful, the VFW Healthcare Team may be able to help.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  <a:latin typeface="Calibri Light (Body)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54121"/>
            <a:ext cx="6430537" cy="762000"/>
          </a:xfrm>
        </p:spPr>
        <p:txBody>
          <a:bodyPr>
            <a:noAutofit/>
          </a:bodyPr>
          <a:lstStyle/>
          <a:p>
            <a:r>
              <a:rPr lang="en-US" sz="4000" b="1" dirty="0">
                <a:latin typeface="Calibri Light (Heading)"/>
                <a:cs typeface="Times New Roman" panose="02020603050405020304" pitchFamily="18" charset="0"/>
              </a:rPr>
              <a:t>WHO TO CONTACT FOR HELP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0A451D-F0C1-4A0D-80A1-77C6CD3920D0}"/>
              </a:ext>
            </a:extLst>
          </p:cNvPr>
          <p:cNvSpPr txBox="1"/>
          <p:nvPr/>
        </p:nvSpPr>
        <p:spPr>
          <a:xfrm>
            <a:off x="4648200" y="4343400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Times New Roman" panose="02020603050405020304" pitchFamily="18" charset="0"/>
              </a:rPr>
              <a:t>Julie Holt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Special Assistant 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Veteran Health Policy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(202) 608-8364</a:t>
            </a:r>
          </a:p>
          <a:p>
            <a:r>
              <a:rPr lang="en-US" sz="2400" dirty="0">
                <a:cs typeface="Times New Roman" panose="02020603050405020304" pitchFamily="18" charset="0"/>
                <a:hlinkClick r:id="rId2"/>
              </a:rPr>
              <a:t>Jholt@vfw.org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03DEB9-3B3B-B2CF-0158-0A11A441C718}"/>
              </a:ext>
            </a:extLst>
          </p:cNvPr>
          <p:cNvSpPr txBox="1"/>
          <p:nvPr/>
        </p:nvSpPr>
        <p:spPr>
          <a:xfrm>
            <a:off x="762000" y="4343401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Times New Roman" panose="02020603050405020304" pitchFamily="18" charset="0"/>
              </a:rPr>
              <a:t>Katherine Cassell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Assistant Director, 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Veteran Health Policy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(202) 608-8371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cs typeface="Times New Roman" panose="02020603050405020304" pitchFamily="18" charset="0"/>
                <a:hlinkClick r:id="rId3"/>
              </a:rPr>
              <a:t>Kcassell@vfw.org</a:t>
            </a:r>
            <a:r>
              <a:rPr lang="en-US" sz="2400" dirty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B03AEE-2EA2-B1D5-0EC7-9DDCB57DD3AB}"/>
              </a:ext>
            </a:extLst>
          </p:cNvPr>
          <p:cNvSpPr txBox="1"/>
          <p:nvPr/>
        </p:nvSpPr>
        <p:spPr>
          <a:xfrm>
            <a:off x="8534400" y="4343400"/>
            <a:ext cx="3200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Times New Roman" panose="02020603050405020304" pitchFamily="18" charset="0"/>
              </a:rPr>
              <a:t>Marion Fera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Health Consultant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Veteran Health Policy</a:t>
            </a:r>
          </a:p>
          <a:p>
            <a:r>
              <a:rPr lang="en-US" sz="2400" dirty="0">
                <a:cs typeface="Times New Roman" panose="02020603050405020304" pitchFamily="18" charset="0"/>
              </a:rPr>
              <a:t>(202) 608-8349</a:t>
            </a:r>
          </a:p>
          <a:p>
            <a:r>
              <a:rPr lang="en-US" sz="2400" b="0" i="0" dirty="0">
                <a:solidFill>
                  <a:srgbClr val="767779"/>
                </a:solidFill>
                <a:effectLst/>
                <a:hlinkClick r:id="rId4"/>
              </a:rPr>
              <a:t>mfera@vfw.org</a:t>
            </a:r>
            <a:r>
              <a:rPr lang="en-US" sz="2400" b="0" i="0" dirty="0">
                <a:solidFill>
                  <a:srgbClr val="767779"/>
                </a:solidFill>
                <a:effectLst/>
              </a:rPr>
              <a:t> </a:t>
            </a:r>
            <a:endParaRPr lang="en-US" sz="24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173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7395D-9A75-D312-066D-588159F26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9B0731E-62E3-3293-0B79-3781C79E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A37433-8A71-9EA4-137A-EE71E31E9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there 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81669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892A0-A018-44BB-0719-C9D27D5D4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1892CD-ECD9-AF7A-71FA-E9DDB66A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6342"/>
            <a:ext cx="7699626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VFW Health Team Basics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CDBBFC-9786-AC7D-4198-E48BEC54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087B59FD-2830-5846-2BF6-F1A44E3F0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463"/>
            <a:ext cx="10515600" cy="5355013"/>
          </a:xfrm>
        </p:spPr>
        <p:txBody>
          <a:bodyPr>
            <a:normAutofit fontScale="40000" lnSpcReduction="20000"/>
          </a:bodyPr>
          <a:lstStyle/>
          <a:p>
            <a:r>
              <a:rPr lang="en-US" sz="8000" dirty="0">
                <a:latin typeface="Calibri Light (Body)"/>
              </a:rPr>
              <a:t>Who makes up the health team</a:t>
            </a:r>
          </a:p>
          <a:p>
            <a:pPr lvl="1"/>
            <a:r>
              <a:rPr lang="en-US" sz="6500" b="1" dirty="0">
                <a:latin typeface="Calibri Light (Body)"/>
              </a:rPr>
              <a:t>Deputy Director, NVS</a:t>
            </a:r>
          </a:p>
          <a:p>
            <a:pPr lvl="2"/>
            <a:r>
              <a:rPr lang="en-US" sz="6000" dirty="0">
                <a:solidFill>
                  <a:srgbClr val="0070C0"/>
                </a:solidFill>
                <a:latin typeface="Calibri Light (Body)"/>
              </a:rPr>
              <a:t>Gregg Orto</a:t>
            </a:r>
          </a:p>
          <a:p>
            <a:pPr lvl="1"/>
            <a:r>
              <a:rPr lang="en-US" sz="6500" b="1" dirty="0">
                <a:latin typeface="Calibri Light (Body)"/>
              </a:rPr>
              <a:t>Assistant Director Veterans Health Policy &amp; VAVS National Representative</a:t>
            </a:r>
          </a:p>
          <a:p>
            <a:pPr lvl="2"/>
            <a:r>
              <a:rPr lang="en-US" sz="6000" dirty="0">
                <a:solidFill>
                  <a:srgbClr val="0070C0"/>
                </a:solidFill>
                <a:latin typeface="Calibri Light (Body)"/>
              </a:rPr>
              <a:t>Katherine Cassell</a:t>
            </a:r>
          </a:p>
          <a:p>
            <a:pPr lvl="1"/>
            <a:r>
              <a:rPr lang="en-US" sz="6500" b="1" dirty="0">
                <a:latin typeface="Calibri Light (Body)"/>
              </a:rPr>
              <a:t>Special Assistant Veterans Health Policy &amp; VAVS National Deputy Representative</a:t>
            </a:r>
          </a:p>
          <a:p>
            <a:pPr lvl="2"/>
            <a:r>
              <a:rPr lang="en-US" sz="6000" dirty="0">
                <a:solidFill>
                  <a:srgbClr val="0070C0"/>
                </a:solidFill>
                <a:latin typeface="Calibri Light (Body)"/>
              </a:rPr>
              <a:t>Julie Holt</a:t>
            </a:r>
          </a:p>
          <a:p>
            <a:pPr lvl="1"/>
            <a:r>
              <a:rPr lang="en-US" sz="6500" b="1" dirty="0">
                <a:latin typeface="Calibri Light (Body)"/>
              </a:rPr>
              <a:t>Health Consultant Veterans Health Policy</a:t>
            </a:r>
          </a:p>
          <a:p>
            <a:pPr lvl="2"/>
            <a:r>
              <a:rPr lang="en-US" sz="6000" dirty="0">
                <a:solidFill>
                  <a:srgbClr val="0070C0"/>
                </a:solidFill>
                <a:latin typeface="Calibri Light (Body)"/>
              </a:rPr>
              <a:t>Marion Fera</a:t>
            </a:r>
          </a:p>
          <a:p>
            <a:pPr lvl="2"/>
            <a:endParaRPr lang="en-US" sz="2200" b="1" dirty="0">
              <a:latin typeface="Calibri Light (Body)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8000" b="0" i="0" dirty="0">
                <a:solidFill>
                  <a:srgbClr val="1B1B1B"/>
                </a:solidFill>
                <a:effectLst/>
                <a:latin typeface="Calibri Light (Body)"/>
              </a:rPr>
              <a:t>General Contact information</a:t>
            </a:r>
          </a:p>
          <a:p>
            <a:pPr lvl="1"/>
            <a:r>
              <a:rPr lang="en-US" sz="7000" dirty="0">
                <a:solidFill>
                  <a:srgbClr val="1B1B1B"/>
                </a:solidFill>
                <a:latin typeface="Calibri Light (Body)"/>
              </a:rPr>
              <a:t>Email: </a:t>
            </a:r>
            <a:r>
              <a:rPr lang="en-US" sz="7000" dirty="0">
                <a:solidFill>
                  <a:srgbClr val="1B1B1B"/>
                </a:solidFill>
                <a:latin typeface="Calibri Light (Body)"/>
                <a:hlinkClick r:id="rId3"/>
              </a:rPr>
              <a:t>vfw@vfw.org</a:t>
            </a:r>
            <a:endParaRPr lang="en-US" sz="7000" dirty="0">
              <a:solidFill>
                <a:srgbClr val="1B1B1B"/>
              </a:solidFill>
              <a:latin typeface="Calibri Light (Body)"/>
            </a:endParaRPr>
          </a:p>
          <a:p>
            <a:pPr lvl="1"/>
            <a:r>
              <a:rPr lang="en-US" sz="7000" dirty="0">
                <a:solidFill>
                  <a:srgbClr val="1B1B1B"/>
                </a:solidFill>
                <a:latin typeface="Calibri Light (Body)"/>
              </a:rPr>
              <a:t>Phone: 202.543.2239</a:t>
            </a:r>
          </a:p>
          <a:p>
            <a:pPr lvl="1"/>
            <a:r>
              <a:rPr lang="en-US" sz="7000" dirty="0">
                <a:solidFill>
                  <a:srgbClr val="1B1B1B"/>
                </a:solidFill>
                <a:latin typeface="Calibri Light (Body)"/>
              </a:rPr>
              <a:t>Hours: Monday – Friday; 0730 - 1530</a:t>
            </a:r>
          </a:p>
          <a:p>
            <a:pPr lvl="1"/>
            <a:endParaRPr lang="en-US" sz="26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marL="0" indent="0">
              <a:buNone/>
            </a:pP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915440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D2B9C-BE28-AF34-8910-C239A9FFC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CB2CAD-715F-CEEE-216B-927903471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6342"/>
            <a:ext cx="7699626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VFW Health Team Basics – cont.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02AE85-14C5-BFBE-F23B-B5E18DE9D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CAEF8910-4718-FAE9-7BC0-8567B1631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6463"/>
            <a:ext cx="10515600" cy="5355013"/>
          </a:xfrm>
        </p:spPr>
        <p:txBody>
          <a:bodyPr>
            <a:normAutofit/>
          </a:bodyPr>
          <a:lstStyle/>
          <a:p>
            <a:pPr lvl="1"/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Meetings/Events/Training – Health related</a:t>
            </a:r>
          </a:p>
          <a:p>
            <a:pPr lvl="2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Working Groups/Advisory Committees</a:t>
            </a:r>
          </a:p>
          <a:p>
            <a:pPr lvl="2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Townhalls  </a:t>
            </a:r>
          </a:p>
          <a:p>
            <a:pPr lvl="2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Outreach</a:t>
            </a:r>
          </a:p>
          <a:p>
            <a:pPr lvl="2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Support VFW Training and other training requests</a:t>
            </a:r>
          </a:p>
          <a:p>
            <a:pPr lvl="1"/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Casework &amp; Mail</a:t>
            </a:r>
          </a:p>
          <a:p>
            <a:pPr lvl="1"/>
            <a:r>
              <a:rPr lang="en-US" sz="3200" b="0" i="0" dirty="0">
                <a:solidFill>
                  <a:srgbClr val="1B1B1B"/>
                </a:solidFill>
                <a:effectLst/>
                <a:latin typeface="Calibri Light (Body)"/>
              </a:rPr>
              <a:t>Claim Support </a:t>
            </a:r>
          </a:p>
          <a:p>
            <a:pPr lvl="1"/>
            <a:r>
              <a:rPr lang="en-US" sz="3200" b="0" i="0" dirty="0">
                <a:solidFill>
                  <a:srgbClr val="1B1B1B"/>
                </a:solidFill>
                <a:effectLst/>
                <a:latin typeface="Calibri Light (Body)"/>
              </a:rPr>
              <a:t>Research, Surveys, Papers &amp; Publication reviews</a:t>
            </a:r>
            <a:r>
              <a:rPr lang="en-US" sz="2800" b="0" i="0" dirty="0">
                <a:solidFill>
                  <a:srgbClr val="1B1B1B"/>
                </a:solidFill>
                <a:effectLst/>
                <a:latin typeface="Calibri Light (Body)"/>
              </a:rPr>
              <a:t> </a:t>
            </a:r>
          </a:p>
          <a:p>
            <a:pPr lvl="1"/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Website </a:t>
            </a:r>
          </a:p>
          <a:p>
            <a:pPr lvl="1"/>
            <a:endParaRPr lang="en-US" sz="2600" b="0" i="0" dirty="0">
              <a:solidFill>
                <a:srgbClr val="1B1B1B"/>
              </a:solidFill>
              <a:effectLst/>
              <a:latin typeface="Calibri Light (Body)"/>
            </a:endParaRPr>
          </a:p>
          <a:p>
            <a:pPr marL="0" indent="0">
              <a:buNone/>
            </a:pPr>
            <a:endParaRPr lang="en-US" sz="3200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194978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4CBC-DE14-0AAD-ED48-8D235C723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DDCA54-DBBF-1111-00ED-5759FE08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5846"/>
            <a:ext cx="10515600" cy="9810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VHA &amp; DOD Health Policy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C2B49A7-DEF3-38D4-3BC3-C3575C088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724" y="1345916"/>
            <a:ext cx="5393076" cy="4831048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alibri Light (Body)"/>
              </a:rPr>
              <a:t>Community &amp; Connected Care Programs</a:t>
            </a:r>
          </a:p>
          <a:p>
            <a:r>
              <a:rPr lang="en-US" sz="2200" dirty="0">
                <a:latin typeface="Calibri Light (Body)"/>
              </a:rPr>
              <a:t>Dental Care &amp; Services</a:t>
            </a:r>
          </a:p>
          <a:p>
            <a:r>
              <a:rPr lang="en-US" sz="2200" dirty="0">
                <a:latin typeface="Calibri Light (Body)"/>
              </a:rPr>
              <a:t>Homelessness</a:t>
            </a:r>
          </a:p>
          <a:p>
            <a:r>
              <a:rPr lang="en-US" sz="2200" dirty="0">
                <a:latin typeface="Calibri Light (Body)"/>
              </a:rPr>
              <a:t>Incarcerated Veterans &amp; Veterans Justice Programs</a:t>
            </a:r>
          </a:p>
          <a:p>
            <a:r>
              <a:rPr lang="en-US" sz="2200" dirty="0">
                <a:latin typeface="Calibri Light (Body)"/>
              </a:rPr>
              <a:t>Insurance/Health Care Coverage</a:t>
            </a:r>
          </a:p>
          <a:p>
            <a:r>
              <a:rPr lang="en-US" sz="2200" dirty="0">
                <a:latin typeface="Calibri Light (Body)"/>
              </a:rPr>
              <a:t>Patient Advocacy Program</a:t>
            </a:r>
          </a:p>
          <a:p>
            <a:r>
              <a:rPr lang="en-US" sz="2200" dirty="0">
                <a:latin typeface="Calibri Light (Body)"/>
              </a:rPr>
              <a:t>Pharmaceutical &amp; Prosthetics</a:t>
            </a:r>
          </a:p>
          <a:p>
            <a:r>
              <a:rPr lang="en-US" sz="2200" dirty="0">
                <a:latin typeface="Calibri Light (Body)"/>
              </a:rPr>
              <a:t>Rural Veterans</a:t>
            </a:r>
          </a:p>
          <a:p>
            <a:r>
              <a:rPr lang="en-US" sz="2200" dirty="0">
                <a:latin typeface="Calibri Light (Body)"/>
              </a:rPr>
              <a:t>Suicide Prevention &amp; Mental Health Programs </a:t>
            </a:r>
          </a:p>
          <a:p>
            <a:r>
              <a:rPr lang="en-US" sz="2200" dirty="0">
                <a:latin typeface="Calibri Light (Body)"/>
              </a:rPr>
              <a:t>Women's Health Programs</a:t>
            </a:r>
          </a:p>
          <a:p>
            <a:r>
              <a:rPr lang="en-US" sz="2200" dirty="0">
                <a:latin typeface="Calibri Light (Body)"/>
              </a:rPr>
              <a:t>Caregivers</a:t>
            </a:r>
          </a:p>
          <a:p>
            <a:pPr marL="0" indent="0">
              <a:buNone/>
            </a:pPr>
            <a:endParaRPr lang="en-US" sz="2200" dirty="0">
              <a:latin typeface="Calibri Light (Body)"/>
            </a:endParaRPr>
          </a:p>
          <a:p>
            <a:endParaRPr lang="en-US" sz="2200" dirty="0">
              <a:latin typeface="Calibri Light (Body)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EB28E3F-BF4A-CE40-B480-67230A815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345916"/>
            <a:ext cx="5499243" cy="4831048"/>
          </a:xfrm>
        </p:spPr>
        <p:txBody>
          <a:bodyPr>
            <a:noAutofit/>
          </a:bodyPr>
          <a:lstStyle/>
          <a:p>
            <a:r>
              <a:rPr lang="en-US" sz="2200" dirty="0">
                <a:latin typeface="Calibri Light (Body)"/>
              </a:rPr>
              <a:t>Innovation and Learning</a:t>
            </a:r>
          </a:p>
          <a:p>
            <a:r>
              <a:rPr lang="en-US" sz="2200" dirty="0">
                <a:latin typeface="Calibri Light (Body)"/>
              </a:rPr>
              <a:t>Health &amp; Toxic Exposure Research</a:t>
            </a:r>
          </a:p>
          <a:p>
            <a:r>
              <a:rPr lang="en-US" sz="2200" dirty="0">
                <a:latin typeface="Calibri Light (Body)"/>
              </a:rPr>
              <a:t>Burial Benefits</a:t>
            </a:r>
          </a:p>
          <a:p>
            <a:r>
              <a:rPr lang="en-US" sz="2200" dirty="0">
                <a:latin typeface="Calibri Light (Body)"/>
              </a:rPr>
              <a:t>Vet Center Programs</a:t>
            </a:r>
          </a:p>
          <a:p>
            <a:r>
              <a:rPr lang="en-US" sz="2200" dirty="0">
                <a:latin typeface="Calibri Light (Body)"/>
              </a:rPr>
              <a:t>Foreign Medical Program (FMP)</a:t>
            </a:r>
          </a:p>
          <a:p>
            <a:r>
              <a:rPr lang="en-US" sz="2200" dirty="0">
                <a:latin typeface="Calibri Light (Body)"/>
              </a:rPr>
              <a:t>Whole Health</a:t>
            </a:r>
          </a:p>
          <a:p>
            <a:r>
              <a:rPr lang="en-US" sz="2200" dirty="0">
                <a:latin typeface="Calibri Light (Body)"/>
              </a:rPr>
              <a:t>POW Programs</a:t>
            </a:r>
          </a:p>
          <a:p>
            <a:r>
              <a:rPr lang="en-US" sz="2200" dirty="0">
                <a:latin typeface="Calibri Light (Body)"/>
              </a:rPr>
              <a:t>Survivor Programs</a:t>
            </a:r>
          </a:p>
          <a:p>
            <a:r>
              <a:rPr lang="en-US" sz="2200" dirty="0">
                <a:latin typeface="Calibri Light (Body)"/>
              </a:rPr>
              <a:t>Electronic Health Records (EHR)</a:t>
            </a:r>
          </a:p>
          <a:p>
            <a:r>
              <a:rPr lang="en-US" sz="2200" dirty="0">
                <a:latin typeface="Calibri Light (Body)"/>
              </a:rPr>
              <a:t>Minority Veterans Programs</a:t>
            </a:r>
          </a:p>
          <a:p>
            <a:r>
              <a:rPr lang="en-US" sz="2200" dirty="0">
                <a:latin typeface="Calibri Light (Body)"/>
              </a:rPr>
              <a:t>Nursing Home Care &amp; Home Health</a:t>
            </a:r>
          </a:p>
          <a:p>
            <a:r>
              <a:rPr lang="en-US" sz="2200" dirty="0">
                <a:latin typeface="Calibri Light (Body)"/>
              </a:rPr>
              <a:t>Hospice</a:t>
            </a:r>
          </a:p>
          <a:p>
            <a:endParaRPr lang="en-US" sz="2200" dirty="0">
              <a:latin typeface="Calibri Light (Body)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45C965-4E26-BA95-30A1-69802DF8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95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B2145-40F0-5CFA-E6C0-88E2A9241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DA8D4D-0FA9-89B8-A16A-53BF119C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3926"/>
            <a:ext cx="6716843" cy="9301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Programs &amp; Projects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3C6211-4023-C581-A139-03DC4D39B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4DF499D-FD54-AB21-1CC1-029143F205F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56190"/>
            <a:ext cx="10515600" cy="48207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VFW National Convention</a:t>
            </a:r>
          </a:p>
          <a:p>
            <a:pPr lvl="1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Health Fair</a:t>
            </a:r>
          </a:p>
          <a:p>
            <a:pPr lvl="1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Resolutions – health care related</a:t>
            </a:r>
          </a:p>
          <a:p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VFW Health Care Websites </a:t>
            </a:r>
            <a:r>
              <a:rPr lang="en-US" sz="2400" dirty="0">
                <a:solidFill>
                  <a:srgbClr val="1B1B1B"/>
                </a:solidFill>
                <a:latin typeface="Calibri Light (Body)"/>
              </a:rPr>
              <a:t>– </a:t>
            </a:r>
            <a:r>
              <a:rPr lang="en-US" sz="2400" dirty="0">
                <a:solidFill>
                  <a:srgbClr val="C00000"/>
                </a:solidFill>
                <a:latin typeface="Calibri Light (Body)"/>
              </a:rPr>
              <a:t>new updates and design coming soon</a:t>
            </a:r>
            <a:endParaRPr lang="en-US" sz="2400" dirty="0">
              <a:solidFill>
                <a:srgbClr val="1B1B1B"/>
              </a:solidFill>
              <a:latin typeface="Calibri Light (Body)"/>
            </a:endParaRPr>
          </a:p>
          <a:p>
            <a:pPr lvl="1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VA Health Care Watch</a:t>
            </a:r>
            <a:endParaRPr lang="en-US" sz="2800" dirty="0">
              <a:solidFill>
                <a:srgbClr val="C00000"/>
              </a:solidFill>
              <a:latin typeface="Calibri Light (Body)"/>
            </a:endParaRPr>
          </a:p>
          <a:p>
            <a:pPr lvl="1"/>
            <a:r>
              <a:rPr lang="en-US" sz="2800" dirty="0">
                <a:solidFill>
                  <a:srgbClr val="1B1B1B"/>
                </a:solidFill>
                <a:latin typeface="Calibri Light (Body)"/>
              </a:rPr>
              <a:t>VAVS site </a:t>
            </a:r>
          </a:p>
          <a:p>
            <a:pPr lvl="1"/>
            <a:r>
              <a:rPr lang="en-US" sz="2800" dirty="0">
                <a:latin typeface="Calibri Light (Body)"/>
              </a:rPr>
              <a:t>Mental Health</a:t>
            </a:r>
          </a:p>
          <a:p>
            <a:pPr lvl="1"/>
            <a:r>
              <a:rPr lang="en-US" sz="2800" dirty="0">
                <a:latin typeface="Calibri Light (Body)"/>
              </a:rPr>
              <a:t>Resources &amp; Fact Sheets</a:t>
            </a:r>
            <a:endParaRPr lang="en-US" sz="2800" dirty="0">
              <a:solidFill>
                <a:srgbClr val="1B1B1B"/>
              </a:solidFill>
              <a:latin typeface="Calibri Light (Body)"/>
            </a:endParaRPr>
          </a:p>
          <a:p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VFW Surveys</a:t>
            </a:r>
          </a:p>
          <a:p>
            <a:r>
              <a:rPr lang="en-US" sz="3200" dirty="0">
                <a:solidFill>
                  <a:srgbClr val="1B1B1B"/>
                </a:solidFill>
                <a:latin typeface="Calibri Light (Body)"/>
              </a:rPr>
              <a:t>VA Voluntary Service Program (VAVS)</a:t>
            </a:r>
          </a:p>
          <a:p>
            <a:pPr marL="0" indent="0">
              <a:buNone/>
            </a:pPr>
            <a:endParaRPr lang="en-US" dirty="0">
              <a:latin typeface="Calibri Light (Body)"/>
            </a:endParaRPr>
          </a:p>
        </p:txBody>
      </p:sp>
    </p:spTree>
    <p:extLst>
      <p:ext uri="{BB962C8B-B14F-4D97-AF65-F5344CB8AC3E}">
        <p14:creationId xmlns:p14="http://schemas.microsoft.com/office/powerpoint/2010/main" val="3806331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AA469-4932-EACC-E238-4A7DE6C54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71A1A1-B808-B114-403C-739D03EAA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5795"/>
            <a:ext cx="7350303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Common Issues &amp; Examples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7B551B-43C2-A6D1-FC12-327973C85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2148F7-4ADE-8C47-A15A-5265D8D81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916"/>
            <a:ext cx="10515600" cy="4831048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Access to care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Referrals (within VA and Community Care)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Lack of support from provider, specific office, or facility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Billing </a:t>
            </a:r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Insurance involvement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ER/Urgent Care requirements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Community Care referred care by VA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VA Programs &amp; Services 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Caregiver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CHAMPVA</a:t>
            </a:r>
          </a:p>
          <a:p>
            <a:pPr lvl="1"/>
            <a:r>
              <a:rPr lang="en-US" sz="2600" dirty="0">
                <a:latin typeface="Calibri Light (Body)"/>
                <a:cs typeface="Times New Roman" panose="02020603050405020304" pitchFamily="18" charset="0"/>
              </a:rPr>
              <a:t>Nursing home/Long-term care services</a:t>
            </a:r>
          </a:p>
          <a:p>
            <a:pPr marL="457200" lvl="1" indent="0">
              <a:buNone/>
            </a:pPr>
            <a:endParaRPr lang="en-US" sz="2800" dirty="0">
              <a:latin typeface="Calibri Light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687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75FE1-1414-B07A-EC86-6B82AE176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77B01C-C034-ABAB-7CF6-610EAB5C8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0742"/>
            <a:ext cx="7350303" cy="93012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b="1" dirty="0">
                <a:latin typeface="+mj-lt"/>
                <a:cs typeface="+mj-cs"/>
              </a:rPr>
              <a:t>How to Resolve Accessing Care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33CC0FE-CEBE-038D-D3F3-00DC10281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D151CB5-F748-26EB-E87F-315F03ABB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2"/>
            <a:ext cx="10515600" cy="466714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Primary Care (PCM/P) or Specialty Provider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VA or Community Caseworker/Counselor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Requesting second opinion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Patient Advocacy (or ASKVA)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Clinical Appeals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VHA Higher-Level Review (HLR)</a:t>
            </a:r>
          </a:p>
          <a:p>
            <a:r>
              <a:rPr lang="en-US" sz="3200" dirty="0">
                <a:latin typeface="Calibri Light (Body)"/>
                <a:cs typeface="Times New Roman" panose="02020603050405020304" pitchFamily="18" charset="0"/>
              </a:rPr>
              <a:t>Board Appeal</a:t>
            </a:r>
          </a:p>
          <a:p>
            <a:endParaRPr lang="en-US" sz="2800" dirty="0">
              <a:latin typeface="Calibri Light (Body)"/>
              <a:cs typeface="Times New Roman" panose="02020603050405020304" pitchFamily="18" charset="0"/>
            </a:endParaRPr>
          </a:p>
          <a:p>
            <a:pPr lvl="1"/>
            <a:endParaRPr lang="en-US" sz="1000" dirty="0">
              <a:latin typeface="Calibri Light (Body)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225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04CBC-DE14-0AAD-ED48-8D235C723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DDCA54-DBBF-1111-00ED-5759FE08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19538"/>
            <a:ext cx="6716843" cy="93012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latin typeface="+mj-lt"/>
                <a:cs typeface="+mj-cs"/>
              </a:rPr>
              <a:t>Patient Advocate and their Role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845C965-4E26-BA95-30A1-69802DF8C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81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E2FB73DA-5FDE-45B5-BAA4-C61223CC44F6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1FA70628-ADAA-48E2-9B10-866D2ED00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9659"/>
            <a:ext cx="10515600" cy="5069674"/>
          </a:xfrm>
        </p:spPr>
        <p:txBody>
          <a:bodyPr>
            <a:normAutofit fontScale="55000" lnSpcReduction="20000"/>
          </a:bodyPr>
          <a:lstStyle/>
          <a:p>
            <a:r>
              <a:rPr lang="en-US" sz="5100" dirty="0">
                <a:latin typeface="Calibri Light (Body)"/>
              </a:rPr>
              <a:t>Available at every VA Medical Center</a:t>
            </a:r>
          </a:p>
          <a:p>
            <a:endParaRPr lang="en-US" sz="1500" dirty="0">
              <a:latin typeface="Calibri Light (Body)"/>
            </a:endParaRPr>
          </a:p>
          <a:p>
            <a:r>
              <a:rPr lang="en-US" sz="5100" dirty="0">
                <a:latin typeface="Calibri Light (Body)"/>
              </a:rPr>
              <a:t>Highly trained professionals who can help resolve concerns about aspects of your health care experience</a:t>
            </a:r>
          </a:p>
          <a:p>
            <a:pPr lvl="1"/>
            <a:r>
              <a:rPr lang="en-US" sz="4500" dirty="0">
                <a:latin typeface="Calibri Light (Body)"/>
              </a:rPr>
              <a:t>Listen to questions, problems, or special needs you may have</a:t>
            </a:r>
          </a:p>
          <a:p>
            <a:pPr lvl="1"/>
            <a:r>
              <a:rPr lang="en-US" sz="4500" dirty="0">
                <a:latin typeface="Calibri Light (Body)"/>
              </a:rPr>
              <a:t>Refer concerns to appropriate staff for resolution, assist in filing an appeal for a review of your concern</a:t>
            </a:r>
          </a:p>
          <a:p>
            <a:pPr lvl="2"/>
            <a:r>
              <a:rPr lang="en-US" sz="3800" dirty="0">
                <a:latin typeface="Calibri Light (Body)"/>
              </a:rPr>
              <a:t>Particularly those that cannot be resolved at the point of care</a:t>
            </a:r>
          </a:p>
          <a:p>
            <a:pPr lvl="2"/>
            <a:endParaRPr lang="en-US" sz="1400" dirty="0">
              <a:latin typeface="Calibri Light (Body)"/>
            </a:endParaRPr>
          </a:p>
          <a:p>
            <a:r>
              <a:rPr lang="en-US" sz="5100" dirty="0">
                <a:latin typeface="Calibri Light (Body)"/>
              </a:rPr>
              <a:t>Oversight of VHA Benefits programs</a:t>
            </a:r>
          </a:p>
          <a:p>
            <a:endParaRPr lang="en-US" sz="1500" dirty="0">
              <a:latin typeface="Calibri Light (Body)"/>
            </a:endParaRPr>
          </a:p>
          <a:p>
            <a:r>
              <a:rPr lang="en-US" sz="5100" dirty="0">
                <a:latin typeface="Calibri Light (Body)"/>
              </a:rPr>
              <a:t>Positive/Negative feedback to VA via their website at “Ask VA” (</a:t>
            </a:r>
            <a:r>
              <a:rPr lang="en-US" sz="5100" dirty="0">
                <a:latin typeface="Calibri Light (Body)"/>
                <a:hlinkClick r:id="rId3"/>
              </a:rPr>
              <a:t>https://ask.va.gov/</a:t>
            </a:r>
            <a:r>
              <a:rPr lang="en-US" sz="5100" dirty="0">
                <a:latin typeface="Calibri Light (Body)"/>
              </a:rPr>
              <a:t>)</a:t>
            </a:r>
          </a:p>
          <a:p>
            <a:endParaRPr lang="en-US" sz="5100" dirty="0">
              <a:latin typeface="Calibri Light (Body)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61273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7005</TotalTime>
  <Words>1160</Words>
  <Application>Microsoft Office PowerPoint</Application>
  <PresentationFormat>Widescreen</PresentationFormat>
  <Paragraphs>259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Aptos</vt:lpstr>
      <vt:lpstr>Arial</vt:lpstr>
      <vt:lpstr>Calibri</vt:lpstr>
      <vt:lpstr>Calibri (Heading)</vt:lpstr>
      <vt:lpstr>Calibri Light</vt:lpstr>
      <vt:lpstr>Calibri Light (Body)</vt:lpstr>
      <vt:lpstr>Calibri Light (Heading)</vt:lpstr>
      <vt:lpstr>Times New Roman</vt:lpstr>
      <vt:lpstr>Office 2013 - 2022 Theme</vt:lpstr>
      <vt:lpstr>1_Office 2013 - 2022 Theme</vt:lpstr>
      <vt:lpstr>PowerPoint Presentation</vt:lpstr>
      <vt:lpstr>Objectives</vt:lpstr>
      <vt:lpstr>VFW Health Team Basics</vt:lpstr>
      <vt:lpstr>VFW Health Team Basics – cont.</vt:lpstr>
      <vt:lpstr>VHA &amp; DOD Health Policy</vt:lpstr>
      <vt:lpstr>Programs &amp; Projects</vt:lpstr>
      <vt:lpstr>Common Issues &amp; Examples </vt:lpstr>
      <vt:lpstr>How to Resolve Accessing Care</vt:lpstr>
      <vt:lpstr>Patient Advocate and their Role</vt:lpstr>
      <vt:lpstr>How to Resolve Billing Issues</vt:lpstr>
      <vt:lpstr>Updates</vt:lpstr>
      <vt:lpstr>PowerPoint Presentation</vt:lpstr>
      <vt:lpstr>Objectives</vt:lpstr>
      <vt:lpstr>What is VAVS</vt:lpstr>
      <vt:lpstr>A Brief History</vt:lpstr>
      <vt:lpstr>Who can Volunteer</vt:lpstr>
      <vt:lpstr>What Volunteer Opportunities are There</vt:lpstr>
      <vt:lpstr>Where &amp; When can You Volunteer </vt:lpstr>
      <vt:lpstr>Why Volunteer &amp; Importance</vt:lpstr>
      <vt:lpstr>How to Volunteer or Donate</vt:lpstr>
      <vt:lpstr>WHO TO CONTACT FOR HELP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Garrison</dc:creator>
  <cp:lastModifiedBy>Keith Garrison</cp:lastModifiedBy>
  <cp:revision>18</cp:revision>
  <cp:lastPrinted>2025-03-14T17:35:27Z</cp:lastPrinted>
  <dcterms:created xsi:type="dcterms:W3CDTF">2024-04-09T13:07:41Z</dcterms:created>
  <dcterms:modified xsi:type="dcterms:W3CDTF">2025-04-16T14:33:18Z</dcterms:modified>
</cp:coreProperties>
</file>