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7" r:id="rId2"/>
    <p:sldId id="297" r:id="rId3"/>
    <p:sldId id="301" r:id="rId4"/>
    <p:sldId id="303" r:id="rId5"/>
    <p:sldId id="304" r:id="rId6"/>
    <p:sldId id="321" r:id="rId7"/>
    <p:sldId id="307" r:id="rId8"/>
    <p:sldId id="324" r:id="rId9"/>
    <p:sldId id="308" r:id="rId10"/>
    <p:sldId id="322" r:id="rId11"/>
    <p:sldId id="300" r:id="rId12"/>
    <p:sldId id="312" r:id="rId13"/>
    <p:sldId id="318" r:id="rId14"/>
    <p:sldId id="323" r:id="rId15"/>
    <p:sldId id="316" r:id="rId16"/>
    <p:sldId id="305" r:id="rId17"/>
    <p:sldId id="325" r:id="rId18"/>
    <p:sldId id="309" r:id="rId19"/>
    <p:sldId id="319" r:id="rId20"/>
    <p:sldId id="310" r:id="rId21"/>
    <p:sldId id="326" r:id="rId22"/>
    <p:sldId id="3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C55FC-4390-BBAA-D2C4-23752070B011}" v="2" dt="2025-04-15T13:46:46.483"/>
    <p1510:client id="{69EF0FE5-237B-2A04-9BF0-1AD455CDC666}" v="62" dt="2025-04-14T19:36:54.914"/>
    <p1510:client id="{CA55718C-C69C-BAAF-313F-5383F0B7ED2F}" v="2" dt="2025-04-14T20:31:02.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6342A-2136-405F-8DE0-D481D416919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B561311-BCAF-44FB-92A6-C538A0BB7D4D}">
      <dgm:prSet/>
      <dgm:spPr/>
      <dgm:t>
        <a:bodyPr/>
        <a:lstStyle/>
        <a:p>
          <a:pPr rtl="0"/>
          <a:r>
            <a:rPr lang="en-US" b="1">
              <a:latin typeface="Century Gothic" panose="020F0302020204030204"/>
            </a:rPr>
            <a:t>To</a:t>
          </a:r>
          <a:r>
            <a:rPr lang="en-US" b="1"/>
            <a:t> determine </a:t>
          </a:r>
          <a:r>
            <a:rPr lang="en-US" b="1">
              <a:latin typeface="Century Gothic" panose="020F0302020204030204"/>
            </a:rPr>
            <a:t>if</a:t>
          </a:r>
          <a:r>
            <a:rPr lang="en-US" b="1"/>
            <a:t> the veteran meets the basic eligibility to file for </a:t>
          </a:r>
          <a:r>
            <a:rPr lang="en-US" b="1">
              <a:latin typeface="Century Gothic" panose="020F0302020204030204"/>
            </a:rPr>
            <a:t>Social</a:t>
          </a:r>
          <a:r>
            <a:rPr lang="en-US" b="1"/>
            <a:t> Security disability benefits, and </a:t>
          </a:r>
        </a:p>
      </dgm:t>
    </dgm:pt>
    <dgm:pt modelId="{B497635F-3B71-4F1A-A18F-526920EC610A}" type="parTrans" cxnId="{4BF67F14-A482-4012-A771-3B1151531199}">
      <dgm:prSet/>
      <dgm:spPr/>
      <dgm:t>
        <a:bodyPr/>
        <a:lstStyle/>
        <a:p>
          <a:endParaRPr lang="en-US"/>
        </a:p>
      </dgm:t>
    </dgm:pt>
    <dgm:pt modelId="{1E50F218-D002-41B4-A5C5-C6F54AE871D1}" type="sibTrans" cxnId="{4BF67F14-A482-4012-A771-3B1151531199}">
      <dgm:prSet/>
      <dgm:spPr/>
      <dgm:t>
        <a:bodyPr/>
        <a:lstStyle/>
        <a:p>
          <a:endParaRPr lang="en-US"/>
        </a:p>
      </dgm:t>
    </dgm:pt>
    <dgm:pt modelId="{7FB67341-5EC9-4B49-AED0-3BA7C7F6EEE3}">
      <dgm:prSet/>
      <dgm:spPr/>
      <dgm:t>
        <a:bodyPr/>
        <a:lstStyle/>
        <a:p>
          <a:pPr rtl="0"/>
          <a:r>
            <a:rPr lang="en-US" b="1"/>
            <a:t>To let veterans know that Veteran's Help Group is ready to help them prosecute their Social Security disability claims. </a:t>
          </a:r>
        </a:p>
      </dgm:t>
    </dgm:pt>
    <dgm:pt modelId="{E7DA7008-530C-4FD9-AFFA-784ACB3E4770}" type="parTrans" cxnId="{4B890747-762C-4F09-8E0C-77DA254AF113}">
      <dgm:prSet/>
      <dgm:spPr/>
      <dgm:t>
        <a:bodyPr/>
        <a:lstStyle/>
        <a:p>
          <a:endParaRPr lang="en-US"/>
        </a:p>
      </dgm:t>
    </dgm:pt>
    <dgm:pt modelId="{8A852430-D978-412E-B31C-0369DF8E9386}" type="sibTrans" cxnId="{4B890747-762C-4F09-8E0C-77DA254AF113}">
      <dgm:prSet/>
      <dgm:spPr/>
      <dgm:t>
        <a:bodyPr/>
        <a:lstStyle/>
        <a:p>
          <a:endParaRPr lang="en-US"/>
        </a:p>
      </dgm:t>
    </dgm:pt>
    <dgm:pt modelId="{477F4A03-1984-4C8D-9A42-CF3D882647B6}" type="pres">
      <dgm:prSet presAssocID="{A5B6342A-2136-405F-8DE0-D481D416919F}" presName="hierChild1" presStyleCnt="0">
        <dgm:presLayoutVars>
          <dgm:chPref val="1"/>
          <dgm:dir/>
          <dgm:animOne val="branch"/>
          <dgm:animLvl val="lvl"/>
          <dgm:resizeHandles/>
        </dgm:presLayoutVars>
      </dgm:prSet>
      <dgm:spPr/>
    </dgm:pt>
    <dgm:pt modelId="{D42C1958-8B0B-4FC3-BB73-E2A69CC1DB74}" type="pres">
      <dgm:prSet presAssocID="{9B561311-BCAF-44FB-92A6-C538A0BB7D4D}" presName="hierRoot1" presStyleCnt="0"/>
      <dgm:spPr/>
    </dgm:pt>
    <dgm:pt modelId="{BBA5C972-3B00-4C30-A192-4B7FDBFDF146}" type="pres">
      <dgm:prSet presAssocID="{9B561311-BCAF-44FB-92A6-C538A0BB7D4D}" presName="composite" presStyleCnt="0"/>
      <dgm:spPr/>
    </dgm:pt>
    <dgm:pt modelId="{E3FE4BC0-9976-4D51-A1B6-2E3EF5F51CDD}" type="pres">
      <dgm:prSet presAssocID="{9B561311-BCAF-44FB-92A6-C538A0BB7D4D}" presName="background" presStyleLbl="node0" presStyleIdx="0" presStyleCnt="2"/>
      <dgm:spPr/>
    </dgm:pt>
    <dgm:pt modelId="{EF47BFF9-E7DB-4D38-91CE-877971BD6139}" type="pres">
      <dgm:prSet presAssocID="{9B561311-BCAF-44FB-92A6-C538A0BB7D4D}" presName="text" presStyleLbl="fgAcc0" presStyleIdx="0" presStyleCnt="2">
        <dgm:presLayoutVars>
          <dgm:chPref val="3"/>
        </dgm:presLayoutVars>
      </dgm:prSet>
      <dgm:spPr/>
    </dgm:pt>
    <dgm:pt modelId="{E8BF536C-297E-451D-BB4F-3CF2F97E1FDF}" type="pres">
      <dgm:prSet presAssocID="{9B561311-BCAF-44FB-92A6-C538A0BB7D4D}" presName="hierChild2" presStyleCnt="0"/>
      <dgm:spPr/>
    </dgm:pt>
    <dgm:pt modelId="{8D97F508-C4BE-4CA6-B82D-826E44AB1FA4}" type="pres">
      <dgm:prSet presAssocID="{7FB67341-5EC9-4B49-AED0-3BA7C7F6EEE3}" presName="hierRoot1" presStyleCnt="0"/>
      <dgm:spPr/>
    </dgm:pt>
    <dgm:pt modelId="{BCF1F7A7-4287-4398-AD0E-9D285068E234}" type="pres">
      <dgm:prSet presAssocID="{7FB67341-5EC9-4B49-AED0-3BA7C7F6EEE3}" presName="composite" presStyleCnt="0"/>
      <dgm:spPr/>
    </dgm:pt>
    <dgm:pt modelId="{75A36F13-BBF2-45AD-8ADF-C85AF12889F8}" type="pres">
      <dgm:prSet presAssocID="{7FB67341-5EC9-4B49-AED0-3BA7C7F6EEE3}" presName="background" presStyleLbl="node0" presStyleIdx="1" presStyleCnt="2"/>
      <dgm:spPr/>
    </dgm:pt>
    <dgm:pt modelId="{BA6B00B3-C525-42D2-A3D9-3989AC24922D}" type="pres">
      <dgm:prSet presAssocID="{7FB67341-5EC9-4B49-AED0-3BA7C7F6EEE3}" presName="text" presStyleLbl="fgAcc0" presStyleIdx="1" presStyleCnt="2">
        <dgm:presLayoutVars>
          <dgm:chPref val="3"/>
        </dgm:presLayoutVars>
      </dgm:prSet>
      <dgm:spPr/>
    </dgm:pt>
    <dgm:pt modelId="{FFD8474E-10EF-473B-9572-6CE508B05626}" type="pres">
      <dgm:prSet presAssocID="{7FB67341-5EC9-4B49-AED0-3BA7C7F6EEE3}" presName="hierChild2" presStyleCnt="0"/>
      <dgm:spPr/>
    </dgm:pt>
  </dgm:ptLst>
  <dgm:cxnLst>
    <dgm:cxn modelId="{4BF67F14-A482-4012-A771-3B1151531199}" srcId="{A5B6342A-2136-405F-8DE0-D481D416919F}" destId="{9B561311-BCAF-44FB-92A6-C538A0BB7D4D}" srcOrd="0" destOrd="0" parTransId="{B497635F-3B71-4F1A-A18F-526920EC610A}" sibTransId="{1E50F218-D002-41B4-A5C5-C6F54AE871D1}"/>
    <dgm:cxn modelId="{D2B19464-2BEE-4B7E-96F9-7F71A80E4D3A}" type="presOf" srcId="{9B561311-BCAF-44FB-92A6-C538A0BB7D4D}" destId="{EF47BFF9-E7DB-4D38-91CE-877971BD6139}" srcOrd="0" destOrd="0" presId="urn:microsoft.com/office/officeart/2005/8/layout/hierarchy1"/>
    <dgm:cxn modelId="{ABCC5365-ABD7-484D-A665-584C861A9372}" type="presOf" srcId="{A5B6342A-2136-405F-8DE0-D481D416919F}" destId="{477F4A03-1984-4C8D-9A42-CF3D882647B6}" srcOrd="0" destOrd="0" presId="urn:microsoft.com/office/officeart/2005/8/layout/hierarchy1"/>
    <dgm:cxn modelId="{4B890747-762C-4F09-8E0C-77DA254AF113}" srcId="{A5B6342A-2136-405F-8DE0-D481D416919F}" destId="{7FB67341-5EC9-4B49-AED0-3BA7C7F6EEE3}" srcOrd="1" destOrd="0" parTransId="{E7DA7008-530C-4FD9-AFFA-784ACB3E4770}" sibTransId="{8A852430-D978-412E-B31C-0369DF8E9386}"/>
    <dgm:cxn modelId="{EC1FD9DB-CE60-4364-9DB5-45892C8AC463}" type="presOf" srcId="{7FB67341-5EC9-4B49-AED0-3BA7C7F6EEE3}" destId="{BA6B00B3-C525-42D2-A3D9-3989AC24922D}" srcOrd="0" destOrd="0" presId="urn:microsoft.com/office/officeart/2005/8/layout/hierarchy1"/>
    <dgm:cxn modelId="{A8296D41-B484-42C4-9AB9-8E29670FD614}" type="presParOf" srcId="{477F4A03-1984-4C8D-9A42-CF3D882647B6}" destId="{D42C1958-8B0B-4FC3-BB73-E2A69CC1DB74}" srcOrd="0" destOrd="0" presId="urn:microsoft.com/office/officeart/2005/8/layout/hierarchy1"/>
    <dgm:cxn modelId="{F2BDC9F3-2CE9-4FF7-A82B-7D6B92EEED54}" type="presParOf" srcId="{D42C1958-8B0B-4FC3-BB73-E2A69CC1DB74}" destId="{BBA5C972-3B00-4C30-A192-4B7FDBFDF146}" srcOrd="0" destOrd="0" presId="urn:microsoft.com/office/officeart/2005/8/layout/hierarchy1"/>
    <dgm:cxn modelId="{E67C2967-89E2-4FC0-A297-E3CE79A4C624}" type="presParOf" srcId="{BBA5C972-3B00-4C30-A192-4B7FDBFDF146}" destId="{E3FE4BC0-9976-4D51-A1B6-2E3EF5F51CDD}" srcOrd="0" destOrd="0" presId="urn:microsoft.com/office/officeart/2005/8/layout/hierarchy1"/>
    <dgm:cxn modelId="{623996ED-6868-4379-8CC1-DD277C4C2802}" type="presParOf" srcId="{BBA5C972-3B00-4C30-A192-4B7FDBFDF146}" destId="{EF47BFF9-E7DB-4D38-91CE-877971BD6139}" srcOrd="1" destOrd="0" presId="urn:microsoft.com/office/officeart/2005/8/layout/hierarchy1"/>
    <dgm:cxn modelId="{FD4106E1-6533-42F3-9FD3-783E665D1685}" type="presParOf" srcId="{D42C1958-8B0B-4FC3-BB73-E2A69CC1DB74}" destId="{E8BF536C-297E-451D-BB4F-3CF2F97E1FDF}" srcOrd="1" destOrd="0" presId="urn:microsoft.com/office/officeart/2005/8/layout/hierarchy1"/>
    <dgm:cxn modelId="{C829553F-0221-4684-8F08-0E8DB437F2CD}" type="presParOf" srcId="{477F4A03-1984-4C8D-9A42-CF3D882647B6}" destId="{8D97F508-C4BE-4CA6-B82D-826E44AB1FA4}" srcOrd="1" destOrd="0" presId="urn:microsoft.com/office/officeart/2005/8/layout/hierarchy1"/>
    <dgm:cxn modelId="{CC94A06C-0B3C-4F48-A3F2-B8A603D775AB}" type="presParOf" srcId="{8D97F508-C4BE-4CA6-B82D-826E44AB1FA4}" destId="{BCF1F7A7-4287-4398-AD0E-9D285068E234}" srcOrd="0" destOrd="0" presId="urn:microsoft.com/office/officeart/2005/8/layout/hierarchy1"/>
    <dgm:cxn modelId="{3F4D446F-F059-4013-9B6A-28AC52AA3229}" type="presParOf" srcId="{BCF1F7A7-4287-4398-AD0E-9D285068E234}" destId="{75A36F13-BBF2-45AD-8ADF-C85AF12889F8}" srcOrd="0" destOrd="0" presId="urn:microsoft.com/office/officeart/2005/8/layout/hierarchy1"/>
    <dgm:cxn modelId="{80CB5717-94BE-4329-AB99-F539E03DD320}" type="presParOf" srcId="{BCF1F7A7-4287-4398-AD0E-9D285068E234}" destId="{BA6B00B3-C525-42D2-A3D9-3989AC24922D}" srcOrd="1" destOrd="0" presId="urn:microsoft.com/office/officeart/2005/8/layout/hierarchy1"/>
    <dgm:cxn modelId="{74A9A108-5D6E-4D02-A64E-7BEBBD519608}" type="presParOf" srcId="{8D97F508-C4BE-4CA6-B82D-826E44AB1FA4}" destId="{FFD8474E-10EF-473B-9572-6CE508B056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6342A-2136-405F-8DE0-D481D416919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B561311-BCAF-44FB-92A6-C538A0BB7D4D}">
      <dgm:prSet/>
      <dgm:spPr/>
      <dgm:t>
        <a:bodyPr/>
        <a:lstStyle/>
        <a:p>
          <a:pPr rtl="0"/>
          <a:r>
            <a:rPr lang="en-US">
              <a:latin typeface="Century Gothic" panose="020F0302020204030204"/>
            </a:rPr>
            <a:t>In under 5</a:t>
          </a:r>
          <a:r>
            <a:rPr lang="en-US"/>
            <a:t> </a:t>
          </a:r>
          <a:r>
            <a:rPr lang="en-US">
              <a:latin typeface="Century Gothic" panose="020F0302020204030204"/>
            </a:rPr>
            <a:t>minutes the tool educates veterans on Social Security disability, while also evaluating whether those benefits might be available to the veteran</a:t>
          </a:r>
          <a:endParaRPr lang="en-US"/>
        </a:p>
      </dgm:t>
    </dgm:pt>
    <dgm:pt modelId="{B497635F-3B71-4F1A-A18F-526920EC610A}" type="parTrans" cxnId="{4BF67F14-A482-4012-A771-3B1151531199}">
      <dgm:prSet/>
      <dgm:spPr/>
      <dgm:t>
        <a:bodyPr/>
        <a:lstStyle/>
        <a:p>
          <a:endParaRPr lang="en-US"/>
        </a:p>
      </dgm:t>
    </dgm:pt>
    <dgm:pt modelId="{1E50F218-D002-41B4-A5C5-C6F54AE871D1}" type="sibTrans" cxnId="{4BF67F14-A482-4012-A771-3B1151531199}">
      <dgm:prSet/>
      <dgm:spPr/>
      <dgm:t>
        <a:bodyPr/>
        <a:lstStyle/>
        <a:p>
          <a:endParaRPr lang="en-US"/>
        </a:p>
      </dgm:t>
    </dgm:pt>
    <dgm:pt modelId="{7FB67341-5EC9-4B49-AED0-3BA7C7F6EEE3}">
      <dgm:prSet phldr="0"/>
      <dgm:spPr/>
      <dgm:t>
        <a:bodyPr/>
        <a:lstStyle/>
        <a:p>
          <a:pPr rtl="0"/>
          <a:r>
            <a:rPr lang="en-US">
              <a:latin typeface="Century Gothic" panose="020F0302020204030204"/>
            </a:rPr>
            <a:t>If a veteran completes the online screening tool and wants assistance with Social Security disability from VHG, they will speak with Scott Layden or a member of his team for a more detailed consultation.</a:t>
          </a:r>
          <a:endParaRPr lang="en-US"/>
        </a:p>
      </dgm:t>
    </dgm:pt>
    <dgm:pt modelId="{E7DA7008-530C-4FD9-AFFA-784ACB3E4770}" type="parTrans" cxnId="{4B890747-762C-4F09-8E0C-77DA254AF113}">
      <dgm:prSet/>
      <dgm:spPr/>
      <dgm:t>
        <a:bodyPr/>
        <a:lstStyle/>
        <a:p>
          <a:endParaRPr lang="en-US"/>
        </a:p>
      </dgm:t>
    </dgm:pt>
    <dgm:pt modelId="{8A852430-D978-412E-B31C-0369DF8E9386}" type="sibTrans" cxnId="{4B890747-762C-4F09-8E0C-77DA254AF113}">
      <dgm:prSet/>
      <dgm:spPr/>
      <dgm:t>
        <a:bodyPr/>
        <a:lstStyle/>
        <a:p>
          <a:endParaRPr lang="en-US"/>
        </a:p>
      </dgm:t>
    </dgm:pt>
    <dgm:pt modelId="{AAAC26DB-E9BD-443B-B3EA-FBB64E3BC8EA}" type="pres">
      <dgm:prSet presAssocID="{A5B6342A-2136-405F-8DE0-D481D416919F}" presName="vert0" presStyleCnt="0">
        <dgm:presLayoutVars>
          <dgm:dir/>
          <dgm:animOne val="branch"/>
          <dgm:animLvl val="lvl"/>
        </dgm:presLayoutVars>
      </dgm:prSet>
      <dgm:spPr/>
    </dgm:pt>
    <dgm:pt modelId="{4EEE2689-4E9A-49D0-A8BE-2E79C341EB4A}" type="pres">
      <dgm:prSet presAssocID="{9B561311-BCAF-44FB-92A6-C538A0BB7D4D}" presName="thickLine" presStyleLbl="alignNode1" presStyleIdx="0" presStyleCnt="2"/>
      <dgm:spPr/>
    </dgm:pt>
    <dgm:pt modelId="{AE13CFEA-CD9E-4F52-9926-94AB663FABBA}" type="pres">
      <dgm:prSet presAssocID="{9B561311-BCAF-44FB-92A6-C538A0BB7D4D}" presName="horz1" presStyleCnt="0"/>
      <dgm:spPr/>
    </dgm:pt>
    <dgm:pt modelId="{5FDB54E9-0978-4E10-A139-D48025189B42}" type="pres">
      <dgm:prSet presAssocID="{9B561311-BCAF-44FB-92A6-C538A0BB7D4D}" presName="tx1" presStyleLbl="revTx" presStyleIdx="0" presStyleCnt="2"/>
      <dgm:spPr/>
    </dgm:pt>
    <dgm:pt modelId="{6658262D-D707-4BA4-B92A-9B1F3855108A}" type="pres">
      <dgm:prSet presAssocID="{9B561311-BCAF-44FB-92A6-C538A0BB7D4D}" presName="vert1" presStyleCnt="0"/>
      <dgm:spPr/>
    </dgm:pt>
    <dgm:pt modelId="{446A77BB-5226-410A-9028-CE499F040418}" type="pres">
      <dgm:prSet presAssocID="{7FB67341-5EC9-4B49-AED0-3BA7C7F6EEE3}" presName="thickLine" presStyleLbl="alignNode1" presStyleIdx="1" presStyleCnt="2"/>
      <dgm:spPr/>
    </dgm:pt>
    <dgm:pt modelId="{3B1F14DC-1B60-404E-9470-8930F7EB3DC8}" type="pres">
      <dgm:prSet presAssocID="{7FB67341-5EC9-4B49-AED0-3BA7C7F6EEE3}" presName="horz1" presStyleCnt="0"/>
      <dgm:spPr/>
    </dgm:pt>
    <dgm:pt modelId="{5A3DB4AD-E2AE-41AF-B93E-AAC0FFF4639E}" type="pres">
      <dgm:prSet presAssocID="{7FB67341-5EC9-4B49-AED0-3BA7C7F6EEE3}" presName="tx1" presStyleLbl="revTx" presStyleIdx="1" presStyleCnt="2"/>
      <dgm:spPr/>
    </dgm:pt>
    <dgm:pt modelId="{37EFA275-5ABC-42DD-B894-AF3F59DCE10E}" type="pres">
      <dgm:prSet presAssocID="{7FB67341-5EC9-4B49-AED0-3BA7C7F6EEE3}" presName="vert1" presStyleCnt="0"/>
      <dgm:spPr/>
    </dgm:pt>
  </dgm:ptLst>
  <dgm:cxnLst>
    <dgm:cxn modelId="{4BF67F14-A482-4012-A771-3B1151531199}" srcId="{A5B6342A-2136-405F-8DE0-D481D416919F}" destId="{9B561311-BCAF-44FB-92A6-C538A0BB7D4D}" srcOrd="0" destOrd="0" parTransId="{B497635F-3B71-4F1A-A18F-526920EC610A}" sibTransId="{1E50F218-D002-41B4-A5C5-C6F54AE871D1}"/>
    <dgm:cxn modelId="{A11EA844-ECF1-44DA-8CB7-6AB251E91205}" type="presOf" srcId="{A5B6342A-2136-405F-8DE0-D481D416919F}" destId="{AAAC26DB-E9BD-443B-B3EA-FBB64E3BC8EA}" srcOrd="0" destOrd="0" presId="urn:microsoft.com/office/officeart/2008/layout/LinedList"/>
    <dgm:cxn modelId="{4B890747-762C-4F09-8E0C-77DA254AF113}" srcId="{A5B6342A-2136-405F-8DE0-D481D416919F}" destId="{7FB67341-5EC9-4B49-AED0-3BA7C7F6EEE3}" srcOrd="1" destOrd="0" parTransId="{E7DA7008-530C-4FD9-AFFA-784ACB3E4770}" sibTransId="{8A852430-D978-412E-B31C-0369DF8E9386}"/>
    <dgm:cxn modelId="{E1D23E48-36C6-47B2-8742-9EF99106399E}" type="presOf" srcId="{9B561311-BCAF-44FB-92A6-C538A0BB7D4D}" destId="{5FDB54E9-0978-4E10-A139-D48025189B42}" srcOrd="0" destOrd="0" presId="urn:microsoft.com/office/officeart/2008/layout/LinedList"/>
    <dgm:cxn modelId="{1D4C6FC4-B63E-42E7-92FE-540125439498}" type="presOf" srcId="{7FB67341-5EC9-4B49-AED0-3BA7C7F6EEE3}" destId="{5A3DB4AD-E2AE-41AF-B93E-AAC0FFF4639E}" srcOrd="0" destOrd="0" presId="urn:microsoft.com/office/officeart/2008/layout/LinedList"/>
    <dgm:cxn modelId="{27989D2F-4D06-439E-8B8B-F65A634EC64A}" type="presParOf" srcId="{AAAC26DB-E9BD-443B-B3EA-FBB64E3BC8EA}" destId="{4EEE2689-4E9A-49D0-A8BE-2E79C341EB4A}" srcOrd="0" destOrd="0" presId="urn:microsoft.com/office/officeart/2008/layout/LinedList"/>
    <dgm:cxn modelId="{0522021F-BE70-4240-A6EE-AECC78756522}" type="presParOf" srcId="{AAAC26DB-E9BD-443B-B3EA-FBB64E3BC8EA}" destId="{AE13CFEA-CD9E-4F52-9926-94AB663FABBA}" srcOrd="1" destOrd="0" presId="urn:microsoft.com/office/officeart/2008/layout/LinedList"/>
    <dgm:cxn modelId="{94EAC04D-9FC7-441A-9737-EDA466395109}" type="presParOf" srcId="{AE13CFEA-CD9E-4F52-9926-94AB663FABBA}" destId="{5FDB54E9-0978-4E10-A139-D48025189B42}" srcOrd="0" destOrd="0" presId="urn:microsoft.com/office/officeart/2008/layout/LinedList"/>
    <dgm:cxn modelId="{F8BF6E00-3FF5-46B9-9ACE-47C3C064F2F3}" type="presParOf" srcId="{AE13CFEA-CD9E-4F52-9926-94AB663FABBA}" destId="{6658262D-D707-4BA4-B92A-9B1F3855108A}" srcOrd="1" destOrd="0" presId="urn:microsoft.com/office/officeart/2008/layout/LinedList"/>
    <dgm:cxn modelId="{31156734-063D-438B-AB54-9BBDDD478FF6}" type="presParOf" srcId="{AAAC26DB-E9BD-443B-B3EA-FBB64E3BC8EA}" destId="{446A77BB-5226-410A-9028-CE499F040418}" srcOrd="2" destOrd="0" presId="urn:microsoft.com/office/officeart/2008/layout/LinedList"/>
    <dgm:cxn modelId="{4802E3F3-ED68-4724-86FB-4DA7434E6589}" type="presParOf" srcId="{AAAC26DB-E9BD-443B-B3EA-FBB64E3BC8EA}" destId="{3B1F14DC-1B60-404E-9470-8930F7EB3DC8}" srcOrd="3" destOrd="0" presId="urn:microsoft.com/office/officeart/2008/layout/LinedList"/>
    <dgm:cxn modelId="{FD6B9CE7-13CB-4133-A5F9-4CFBD18D973C}" type="presParOf" srcId="{3B1F14DC-1B60-404E-9470-8930F7EB3DC8}" destId="{5A3DB4AD-E2AE-41AF-B93E-AAC0FFF4639E}" srcOrd="0" destOrd="0" presId="urn:microsoft.com/office/officeart/2008/layout/LinedList"/>
    <dgm:cxn modelId="{15FA6DC2-60FF-4A4F-8AAD-A2BDC7A0561F}" type="presParOf" srcId="{3B1F14DC-1B60-404E-9470-8930F7EB3DC8}" destId="{37EFA275-5ABC-42DD-B894-AF3F59DCE1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ACE01B-B5C3-4949-B58E-61424F2681B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206CC4-FFC5-49CF-81B9-003E32A3A451}">
      <dgm:prSet/>
      <dgm:spPr/>
      <dgm:t>
        <a:bodyPr/>
        <a:lstStyle/>
        <a:p>
          <a:pPr>
            <a:lnSpc>
              <a:spcPct val="100000"/>
            </a:lnSpc>
          </a:pPr>
          <a:r>
            <a:rPr lang="en-US"/>
            <a:t>The individual/veteran is working and making more than $1,620/month gross (pre-tax)</a:t>
          </a:r>
        </a:p>
      </dgm:t>
    </dgm:pt>
    <dgm:pt modelId="{10BC55A4-4A7C-4E0A-B96B-F713AEAACC2F}" type="parTrans" cxnId="{15CDB6C6-682F-463F-AF42-AC7BF3728C1F}">
      <dgm:prSet/>
      <dgm:spPr/>
      <dgm:t>
        <a:bodyPr/>
        <a:lstStyle/>
        <a:p>
          <a:endParaRPr lang="en-US"/>
        </a:p>
      </dgm:t>
    </dgm:pt>
    <dgm:pt modelId="{837A805A-C249-4908-9EBA-ADE7CD85260A}" type="sibTrans" cxnId="{15CDB6C6-682F-463F-AF42-AC7BF3728C1F}">
      <dgm:prSet/>
      <dgm:spPr/>
      <dgm:t>
        <a:bodyPr/>
        <a:lstStyle/>
        <a:p>
          <a:endParaRPr lang="en-US"/>
        </a:p>
      </dgm:t>
    </dgm:pt>
    <dgm:pt modelId="{D14CFC2F-F89E-4E50-BD71-5E4D5E8503E7}">
      <dgm:prSet/>
      <dgm:spPr/>
      <dgm:t>
        <a:bodyPr/>
        <a:lstStyle/>
        <a:p>
          <a:pPr>
            <a:lnSpc>
              <a:spcPct val="100000"/>
            </a:lnSpc>
          </a:pPr>
          <a:r>
            <a:rPr lang="en-US"/>
            <a:t>This is called "Substantial Gainful Activity" (SGA) and the veteran is not eligible to apply</a:t>
          </a:r>
        </a:p>
      </dgm:t>
    </dgm:pt>
    <dgm:pt modelId="{06E61BA8-D3A1-421C-9222-C5FCDD279454}" type="parTrans" cxnId="{8BB7A3F4-2880-4823-9693-AE3C365658F1}">
      <dgm:prSet/>
      <dgm:spPr/>
      <dgm:t>
        <a:bodyPr/>
        <a:lstStyle/>
        <a:p>
          <a:endParaRPr lang="en-US"/>
        </a:p>
      </dgm:t>
    </dgm:pt>
    <dgm:pt modelId="{93042641-34C5-4D80-8433-A0FCE934318D}" type="sibTrans" cxnId="{8BB7A3F4-2880-4823-9693-AE3C365658F1}">
      <dgm:prSet/>
      <dgm:spPr/>
      <dgm:t>
        <a:bodyPr/>
        <a:lstStyle/>
        <a:p>
          <a:endParaRPr lang="en-US"/>
        </a:p>
      </dgm:t>
    </dgm:pt>
    <dgm:pt modelId="{33C55E02-F193-4E6B-AB85-FFBC56438401}">
      <dgm:prSet/>
      <dgm:spPr/>
      <dgm:t>
        <a:bodyPr/>
        <a:lstStyle/>
        <a:p>
          <a:pPr>
            <a:lnSpc>
              <a:spcPct val="100000"/>
            </a:lnSpc>
          </a:pPr>
          <a:r>
            <a:rPr lang="en-US" u="sng"/>
            <a:t>Note</a:t>
          </a:r>
          <a:r>
            <a:rPr lang="en-US"/>
            <a:t>: VA benefits, worker's compensation, short term/long term disability</a:t>
          </a:r>
          <a:r>
            <a:rPr lang="en-US">
              <a:latin typeface="Century Gothic" panose="020F0302020204030204"/>
            </a:rPr>
            <a:t>,</a:t>
          </a:r>
          <a:r>
            <a:rPr lang="en-US"/>
            <a:t> </a:t>
          </a:r>
          <a:r>
            <a:rPr lang="en-US">
              <a:latin typeface="Century Gothic" panose="020F0302020204030204"/>
            </a:rPr>
            <a:t>etc. </a:t>
          </a:r>
          <a:r>
            <a:rPr lang="en-US"/>
            <a:t>are not counted.  Only if the individual is </a:t>
          </a:r>
          <a:r>
            <a:rPr lang="en-US" u="sng"/>
            <a:t>working</a:t>
          </a:r>
          <a:r>
            <a:rPr lang="en-US"/>
            <a:t> and receiving $1,620/</a:t>
          </a:r>
          <a:r>
            <a:rPr lang="en-US">
              <a:latin typeface="Century Gothic" panose="020F0302020204030204"/>
            </a:rPr>
            <a:t>month</a:t>
          </a:r>
          <a:r>
            <a:rPr lang="en-US"/>
            <a:t> are they ineligible.  </a:t>
          </a:r>
        </a:p>
      </dgm:t>
    </dgm:pt>
    <dgm:pt modelId="{20858C4D-6DB9-4446-84A9-70A0DE15D522}" type="parTrans" cxnId="{562E7C3F-8AE5-45A3-88E5-751AE9AB4AF9}">
      <dgm:prSet/>
      <dgm:spPr/>
      <dgm:t>
        <a:bodyPr/>
        <a:lstStyle/>
        <a:p>
          <a:endParaRPr lang="en-US"/>
        </a:p>
      </dgm:t>
    </dgm:pt>
    <dgm:pt modelId="{64BD67AD-5AB5-4F0A-BF41-DEECA6A41A60}" type="sibTrans" cxnId="{562E7C3F-8AE5-45A3-88E5-751AE9AB4AF9}">
      <dgm:prSet/>
      <dgm:spPr/>
      <dgm:t>
        <a:bodyPr/>
        <a:lstStyle/>
        <a:p>
          <a:endParaRPr lang="en-US"/>
        </a:p>
      </dgm:t>
    </dgm:pt>
    <dgm:pt modelId="{BDDB4619-5E01-4E8C-8A8A-CA75AE0BD83F}">
      <dgm:prSet/>
      <dgm:spPr/>
      <dgm:t>
        <a:bodyPr/>
        <a:lstStyle/>
        <a:p>
          <a:pPr>
            <a:lnSpc>
              <a:spcPct val="100000"/>
            </a:lnSpc>
          </a:pPr>
          <a:r>
            <a:rPr lang="en-US"/>
            <a:t>The veteran last worked too long ago (i.e. their Date Last Insured is expired/remote)</a:t>
          </a:r>
        </a:p>
      </dgm:t>
    </dgm:pt>
    <dgm:pt modelId="{23D5A03B-D242-4048-AD4B-CD7934E7E9F8}" type="parTrans" cxnId="{5F93EB7C-9091-4AAA-B579-8D52BD43C711}">
      <dgm:prSet/>
      <dgm:spPr/>
      <dgm:t>
        <a:bodyPr/>
        <a:lstStyle/>
        <a:p>
          <a:endParaRPr lang="en-US"/>
        </a:p>
      </dgm:t>
    </dgm:pt>
    <dgm:pt modelId="{7D7B48A2-44B8-48D5-8A3D-2EBAF225B74B}" type="sibTrans" cxnId="{5F93EB7C-9091-4AAA-B579-8D52BD43C711}">
      <dgm:prSet/>
      <dgm:spPr/>
      <dgm:t>
        <a:bodyPr/>
        <a:lstStyle/>
        <a:p>
          <a:endParaRPr lang="en-US"/>
        </a:p>
      </dgm:t>
    </dgm:pt>
    <dgm:pt modelId="{905B4018-7F81-49E0-82F8-D0D7AD5DF008}">
      <dgm:prSet/>
      <dgm:spPr/>
      <dgm:t>
        <a:bodyPr/>
        <a:lstStyle/>
        <a:p>
          <a:pPr rtl="0">
            <a:lnSpc>
              <a:spcPct val="100000"/>
            </a:lnSpc>
          </a:pPr>
          <a:r>
            <a:rPr lang="en-US">
              <a:latin typeface="Century Gothic" panose="020F0302020204030204"/>
            </a:rPr>
            <a:t>If someone is already receiving full Social Security retirement benefits, they will be unable to file for SSDI</a:t>
          </a:r>
          <a:endParaRPr lang="en-US"/>
        </a:p>
      </dgm:t>
    </dgm:pt>
    <dgm:pt modelId="{8BCE80E9-5DED-49E7-A7A3-EB1321646A58}" type="parTrans" cxnId="{EEA5D33A-BBF1-47A7-9CC8-A3445CC6350F}">
      <dgm:prSet/>
      <dgm:spPr/>
      <dgm:t>
        <a:bodyPr/>
        <a:lstStyle/>
        <a:p>
          <a:endParaRPr lang="en-US"/>
        </a:p>
      </dgm:t>
    </dgm:pt>
    <dgm:pt modelId="{0A5FBF94-BDAA-4646-A2B0-8288762BCE26}" type="sibTrans" cxnId="{EEA5D33A-BBF1-47A7-9CC8-A3445CC6350F}">
      <dgm:prSet/>
      <dgm:spPr/>
      <dgm:t>
        <a:bodyPr/>
        <a:lstStyle/>
        <a:p>
          <a:endParaRPr lang="en-US"/>
        </a:p>
      </dgm:t>
    </dgm:pt>
    <dgm:pt modelId="{FED25606-F710-430E-8DDD-FC2B2A0457D5}">
      <dgm:prSet/>
      <dgm:spPr/>
      <dgm:t>
        <a:bodyPr/>
        <a:lstStyle/>
        <a:p>
          <a:pPr>
            <a:lnSpc>
              <a:spcPct val="100000"/>
            </a:lnSpc>
          </a:pPr>
          <a:r>
            <a:rPr lang="en-US"/>
            <a:t>The veteran worked after leaving the service, but did not pay FICA/Social Security taxes.  </a:t>
          </a:r>
        </a:p>
      </dgm:t>
    </dgm:pt>
    <dgm:pt modelId="{CF68AFA6-06AB-4162-8CC1-E53F85F765F6}" type="parTrans" cxnId="{5E02E4D0-EF9A-4C1E-A406-F816B62E7FE0}">
      <dgm:prSet/>
      <dgm:spPr/>
      <dgm:t>
        <a:bodyPr/>
        <a:lstStyle/>
        <a:p>
          <a:endParaRPr lang="en-US"/>
        </a:p>
      </dgm:t>
    </dgm:pt>
    <dgm:pt modelId="{964988F7-EF48-4AD7-BFB2-77F72416F1D2}" type="sibTrans" cxnId="{5E02E4D0-EF9A-4C1E-A406-F816B62E7FE0}">
      <dgm:prSet/>
      <dgm:spPr/>
      <dgm:t>
        <a:bodyPr/>
        <a:lstStyle/>
        <a:p>
          <a:endParaRPr lang="en-US"/>
        </a:p>
      </dgm:t>
    </dgm:pt>
    <dgm:pt modelId="{283A1220-860A-4080-9A50-44D9F37AAAFA}">
      <dgm:prSet/>
      <dgm:spPr/>
      <dgm:t>
        <a:bodyPr/>
        <a:lstStyle/>
        <a:p>
          <a:pPr>
            <a:lnSpc>
              <a:spcPct val="100000"/>
            </a:lnSpc>
          </a:pPr>
          <a:r>
            <a:rPr lang="en-US"/>
            <a:t>Most police officers, firefighters, teachers do not pay Social Security taxes, they instead pay into a state retirement/disability fund (as an alternative to Social Security).  </a:t>
          </a:r>
        </a:p>
      </dgm:t>
    </dgm:pt>
    <dgm:pt modelId="{5CBA0E2E-057B-4E8E-80C5-D39406276949}" type="parTrans" cxnId="{B9BE7AF7-1A03-4A88-98A5-2A7D67324DDE}">
      <dgm:prSet/>
      <dgm:spPr/>
      <dgm:t>
        <a:bodyPr/>
        <a:lstStyle/>
        <a:p>
          <a:endParaRPr lang="en-US"/>
        </a:p>
      </dgm:t>
    </dgm:pt>
    <dgm:pt modelId="{54FF1B8F-3029-4675-8A98-186CA4B67BDD}" type="sibTrans" cxnId="{B9BE7AF7-1A03-4A88-98A5-2A7D67324DDE}">
      <dgm:prSet/>
      <dgm:spPr/>
      <dgm:t>
        <a:bodyPr/>
        <a:lstStyle/>
        <a:p>
          <a:endParaRPr lang="en-US"/>
        </a:p>
      </dgm:t>
    </dgm:pt>
    <dgm:pt modelId="{4DF3D232-2177-473E-8EEF-2E6644B021C7}">
      <dgm:prSet/>
      <dgm:spPr/>
      <dgm:t>
        <a:bodyPr/>
        <a:lstStyle/>
        <a:p>
          <a:pPr>
            <a:lnSpc>
              <a:spcPct val="100000"/>
            </a:lnSpc>
          </a:pPr>
          <a:r>
            <a:rPr lang="en-US"/>
            <a:t>The January 5, 2025 Social Security Fairness Act applies </a:t>
          </a:r>
          <a:r>
            <a:rPr lang="en-US">
              <a:latin typeface="Century Gothic" panose="020F0302020204030204"/>
            </a:rPr>
            <a:t>mainly to</a:t>
          </a:r>
          <a:r>
            <a:rPr lang="en-US"/>
            <a:t> retirement benefits (not disability)</a:t>
          </a:r>
        </a:p>
      </dgm:t>
    </dgm:pt>
    <dgm:pt modelId="{461CC2BE-76F2-4D2F-AA31-156BA0636595}" type="parTrans" cxnId="{50DE1C1B-2E81-4B32-9EDB-0DD67DF861C0}">
      <dgm:prSet/>
      <dgm:spPr/>
      <dgm:t>
        <a:bodyPr/>
        <a:lstStyle/>
        <a:p>
          <a:endParaRPr lang="en-US"/>
        </a:p>
      </dgm:t>
    </dgm:pt>
    <dgm:pt modelId="{D1C2D8E4-34A7-490E-A2D7-F18024BCACF9}" type="sibTrans" cxnId="{50DE1C1B-2E81-4B32-9EDB-0DD67DF861C0}">
      <dgm:prSet/>
      <dgm:spPr/>
      <dgm:t>
        <a:bodyPr/>
        <a:lstStyle/>
        <a:p>
          <a:endParaRPr lang="en-US"/>
        </a:p>
      </dgm:t>
    </dgm:pt>
    <dgm:pt modelId="{1E83DE57-CD3A-4891-8D01-8BDF444684DB}">
      <dgm:prSet phldr="0"/>
      <dgm:spPr/>
      <dgm:t>
        <a:bodyPr/>
        <a:lstStyle/>
        <a:p>
          <a:pPr rtl="0">
            <a:lnSpc>
              <a:spcPct val="100000"/>
            </a:lnSpc>
          </a:pPr>
          <a:r>
            <a:rPr lang="en-US">
              <a:latin typeface="Century Gothic" panose="020F0302020204030204"/>
            </a:rPr>
            <a:t>Age / getting Social Security retirement</a:t>
          </a:r>
        </a:p>
      </dgm:t>
    </dgm:pt>
    <dgm:pt modelId="{16284890-1E57-409B-98A7-E679D4972DA3}" type="parTrans" cxnId="{7509D79F-46F4-4A4A-A4B9-FB8ECC051863}">
      <dgm:prSet/>
      <dgm:spPr/>
    </dgm:pt>
    <dgm:pt modelId="{94C7DF97-10E7-4DFF-B9E2-F8266C819578}" type="sibTrans" cxnId="{7509D79F-46F4-4A4A-A4B9-FB8ECC051863}">
      <dgm:prSet/>
      <dgm:spPr/>
    </dgm:pt>
    <dgm:pt modelId="{3E035578-EA85-477D-9426-04F23A17FF65}">
      <dgm:prSet phldr="0"/>
      <dgm:spPr/>
      <dgm:t>
        <a:bodyPr/>
        <a:lstStyle/>
        <a:p>
          <a:pPr rtl="0">
            <a:lnSpc>
              <a:spcPct val="100000"/>
            </a:lnSpc>
          </a:pPr>
          <a:r>
            <a:rPr lang="en-US">
              <a:solidFill>
                <a:srgbClr val="000000"/>
              </a:solidFill>
              <a:latin typeface="Calibri"/>
              <a:ea typeface="Calibri"/>
              <a:cs typeface="Calibri"/>
            </a:rPr>
            <a:t>Practically speaking, the further in the past the Date Last Insured is, the harder the claim is to win</a:t>
          </a:r>
          <a:endParaRPr lang="en-US">
            <a:latin typeface="Century Gothic" panose="020F0302020204030204"/>
          </a:endParaRPr>
        </a:p>
      </dgm:t>
    </dgm:pt>
    <dgm:pt modelId="{F912752C-1FC4-4C39-B7D7-F51DF8BA6409}" type="parTrans" cxnId="{BC931EAD-9421-4053-8F45-522653C85160}">
      <dgm:prSet/>
      <dgm:spPr/>
    </dgm:pt>
    <dgm:pt modelId="{68A71404-982A-40D6-9A80-68C7D3FA7DF8}" type="sibTrans" cxnId="{BC931EAD-9421-4053-8F45-522653C85160}">
      <dgm:prSet/>
      <dgm:spPr/>
    </dgm:pt>
    <dgm:pt modelId="{07B2DFF8-3D59-4778-95DF-40D9ECBE42D3}" type="pres">
      <dgm:prSet presAssocID="{4EACE01B-B5C3-4949-B58E-61424F2681BF}" presName="root" presStyleCnt="0">
        <dgm:presLayoutVars>
          <dgm:dir/>
          <dgm:resizeHandles val="exact"/>
        </dgm:presLayoutVars>
      </dgm:prSet>
      <dgm:spPr/>
    </dgm:pt>
    <dgm:pt modelId="{CE8DF6F0-3403-40E5-8DBE-92357DB90F1A}" type="pres">
      <dgm:prSet presAssocID="{98206CC4-FFC5-49CF-81B9-003E32A3A451}" presName="compNode" presStyleCnt="0"/>
      <dgm:spPr/>
    </dgm:pt>
    <dgm:pt modelId="{38A82F5E-A1BF-468A-BA60-3EA95AE7C208}" type="pres">
      <dgm:prSet presAssocID="{98206CC4-FFC5-49CF-81B9-003E32A3A451}" presName="bgRect" presStyleLbl="bgShp" presStyleIdx="0" presStyleCnt="4"/>
      <dgm:spPr/>
    </dgm:pt>
    <dgm:pt modelId="{172C01A6-099C-4F20-BCAD-AFA80402BFEB}" type="pres">
      <dgm:prSet presAssocID="{98206CC4-FFC5-49CF-81B9-003E32A3A4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006E9916-37BE-41B8-9CE8-AB638B80B483}" type="pres">
      <dgm:prSet presAssocID="{98206CC4-FFC5-49CF-81B9-003E32A3A451}" presName="spaceRect" presStyleCnt="0"/>
      <dgm:spPr/>
    </dgm:pt>
    <dgm:pt modelId="{9E69C0D2-F230-4F15-B37C-60EED2589ECD}" type="pres">
      <dgm:prSet presAssocID="{98206CC4-FFC5-49CF-81B9-003E32A3A451}" presName="parTx" presStyleLbl="revTx" presStyleIdx="0" presStyleCnt="8">
        <dgm:presLayoutVars>
          <dgm:chMax val="0"/>
          <dgm:chPref val="0"/>
        </dgm:presLayoutVars>
      </dgm:prSet>
      <dgm:spPr/>
    </dgm:pt>
    <dgm:pt modelId="{3A76D418-D483-4317-A7EF-139E0ECB6BA0}" type="pres">
      <dgm:prSet presAssocID="{98206CC4-FFC5-49CF-81B9-003E32A3A451}" presName="desTx" presStyleLbl="revTx" presStyleIdx="1" presStyleCnt="8">
        <dgm:presLayoutVars/>
      </dgm:prSet>
      <dgm:spPr/>
    </dgm:pt>
    <dgm:pt modelId="{1820A63E-E741-4369-9C8D-F88528DACDCA}" type="pres">
      <dgm:prSet presAssocID="{837A805A-C249-4908-9EBA-ADE7CD85260A}" presName="sibTrans" presStyleCnt="0"/>
      <dgm:spPr/>
    </dgm:pt>
    <dgm:pt modelId="{A4AC2741-AD6D-4E4A-924D-C3281BCD448B}" type="pres">
      <dgm:prSet presAssocID="{BDDB4619-5E01-4E8C-8A8A-CA75AE0BD83F}" presName="compNode" presStyleCnt="0"/>
      <dgm:spPr/>
    </dgm:pt>
    <dgm:pt modelId="{78EE4C78-A2A9-4DF0-9FA5-653271C7BC3F}" type="pres">
      <dgm:prSet presAssocID="{BDDB4619-5E01-4E8C-8A8A-CA75AE0BD83F}" presName="bgRect" presStyleLbl="bgShp" presStyleIdx="1" presStyleCnt="4"/>
      <dgm:spPr/>
    </dgm:pt>
    <dgm:pt modelId="{06D908A6-603C-49BC-AF1A-9A836BB21B47}" type="pres">
      <dgm:prSet presAssocID="{BDDB4619-5E01-4E8C-8A8A-CA75AE0BD83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outline"/>
        </a:ext>
      </dgm:extLst>
    </dgm:pt>
    <dgm:pt modelId="{0068259B-9EAD-4D0A-8253-7E1380F34DF7}" type="pres">
      <dgm:prSet presAssocID="{BDDB4619-5E01-4E8C-8A8A-CA75AE0BD83F}" presName="spaceRect" presStyleCnt="0"/>
      <dgm:spPr/>
    </dgm:pt>
    <dgm:pt modelId="{21B6F07F-4772-456D-A6EE-AAA8DE1B922A}" type="pres">
      <dgm:prSet presAssocID="{BDDB4619-5E01-4E8C-8A8A-CA75AE0BD83F}" presName="parTx" presStyleLbl="revTx" presStyleIdx="2" presStyleCnt="8">
        <dgm:presLayoutVars>
          <dgm:chMax val="0"/>
          <dgm:chPref val="0"/>
        </dgm:presLayoutVars>
      </dgm:prSet>
      <dgm:spPr/>
    </dgm:pt>
    <dgm:pt modelId="{C7251D05-5736-489B-8ECF-6DEE978D2475}" type="pres">
      <dgm:prSet presAssocID="{BDDB4619-5E01-4E8C-8A8A-CA75AE0BD83F}" presName="desTx" presStyleLbl="revTx" presStyleIdx="3" presStyleCnt="8">
        <dgm:presLayoutVars/>
      </dgm:prSet>
      <dgm:spPr/>
    </dgm:pt>
    <dgm:pt modelId="{F5AB0EA7-218D-4470-954C-FEA98FEF934D}" type="pres">
      <dgm:prSet presAssocID="{7D7B48A2-44B8-48D5-8A3D-2EBAF225B74B}" presName="sibTrans" presStyleCnt="0"/>
      <dgm:spPr/>
    </dgm:pt>
    <dgm:pt modelId="{36B017A4-31E4-4F38-A90C-8CB0D5CBA4E8}" type="pres">
      <dgm:prSet presAssocID="{1E83DE57-CD3A-4891-8D01-8BDF444684DB}" presName="compNode" presStyleCnt="0"/>
      <dgm:spPr/>
    </dgm:pt>
    <dgm:pt modelId="{00738B7A-087D-4176-9226-BB8062367961}" type="pres">
      <dgm:prSet presAssocID="{1E83DE57-CD3A-4891-8D01-8BDF444684DB}" presName="bgRect" presStyleLbl="bgShp" presStyleIdx="2" presStyleCnt="4"/>
      <dgm:spPr/>
    </dgm:pt>
    <dgm:pt modelId="{AED34D9F-0158-4FEF-9F73-EBA3756B78F5}" type="pres">
      <dgm:prSet presAssocID="{1E83DE57-CD3A-4891-8D01-8BDF444684DB}" presName="iconRect" presStyleLbl="node1" presStyleIdx="2" presStyleCnt="4"/>
      <dgm:spPr/>
    </dgm:pt>
    <dgm:pt modelId="{CC0B4C4B-AF18-4BED-BD7C-BBD72D4FADEE}" type="pres">
      <dgm:prSet presAssocID="{1E83DE57-CD3A-4891-8D01-8BDF444684DB}" presName="spaceRect" presStyleCnt="0"/>
      <dgm:spPr/>
    </dgm:pt>
    <dgm:pt modelId="{365B4500-BC21-497B-B749-2C5A00BB87DF}" type="pres">
      <dgm:prSet presAssocID="{1E83DE57-CD3A-4891-8D01-8BDF444684DB}" presName="parTx" presStyleLbl="revTx" presStyleIdx="4" presStyleCnt="8">
        <dgm:presLayoutVars>
          <dgm:chMax val="0"/>
          <dgm:chPref val="0"/>
        </dgm:presLayoutVars>
      </dgm:prSet>
      <dgm:spPr/>
    </dgm:pt>
    <dgm:pt modelId="{D63DE8F7-43C0-4660-B095-BEA40B0B1A5F}" type="pres">
      <dgm:prSet presAssocID="{1E83DE57-CD3A-4891-8D01-8BDF444684DB}" presName="desTx" presStyleLbl="revTx" presStyleIdx="5" presStyleCnt="8">
        <dgm:presLayoutVars/>
      </dgm:prSet>
      <dgm:spPr/>
    </dgm:pt>
    <dgm:pt modelId="{0C08FDDD-1A88-4110-A18A-BC70FE89258A}" type="pres">
      <dgm:prSet presAssocID="{94C7DF97-10E7-4DFF-B9E2-F8266C819578}" presName="sibTrans" presStyleCnt="0"/>
      <dgm:spPr/>
    </dgm:pt>
    <dgm:pt modelId="{0B825F9E-0076-4A94-96C7-0EA8E2CA2A6B}" type="pres">
      <dgm:prSet presAssocID="{FED25606-F710-430E-8DDD-FC2B2A0457D5}" presName="compNode" presStyleCnt="0"/>
      <dgm:spPr/>
    </dgm:pt>
    <dgm:pt modelId="{536BE44E-CD93-488C-AEFF-A772113B5EC4}" type="pres">
      <dgm:prSet presAssocID="{FED25606-F710-430E-8DDD-FC2B2A0457D5}" presName="bgRect" presStyleLbl="bgShp" presStyleIdx="3" presStyleCnt="4"/>
      <dgm:spPr/>
    </dgm:pt>
    <dgm:pt modelId="{44D70F32-2F08-4ECE-A304-EAE887224EE4}" type="pres">
      <dgm:prSet presAssocID="{FED25606-F710-430E-8DDD-FC2B2A0457D5}"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fighter"/>
        </a:ext>
      </dgm:extLst>
    </dgm:pt>
    <dgm:pt modelId="{D91FE812-17EF-4F00-8BD3-FF730DEE5156}" type="pres">
      <dgm:prSet presAssocID="{FED25606-F710-430E-8DDD-FC2B2A0457D5}" presName="spaceRect" presStyleCnt="0"/>
      <dgm:spPr/>
    </dgm:pt>
    <dgm:pt modelId="{F2653C4F-D494-425D-A1F7-4360875C9E2B}" type="pres">
      <dgm:prSet presAssocID="{FED25606-F710-430E-8DDD-FC2B2A0457D5}" presName="parTx" presStyleLbl="revTx" presStyleIdx="6" presStyleCnt="8">
        <dgm:presLayoutVars>
          <dgm:chMax val="0"/>
          <dgm:chPref val="0"/>
        </dgm:presLayoutVars>
      </dgm:prSet>
      <dgm:spPr/>
    </dgm:pt>
    <dgm:pt modelId="{D0F87A6A-D232-44C1-A31E-414B1B3CC06D}" type="pres">
      <dgm:prSet presAssocID="{FED25606-F710-430E-8DDD-FC2B2A0457D5}" presName="desTx" presStyleLbl="revTx" presStyleIdx="7" presStyleCnt="8">
        <dgm:presLayoutVars/>
      </dgm:prSet>
      <dgm:spPr/>
    </dgm:pt>
  </dgm:ptLst>
  <dgm:cxnLst>
    <dgm:cxn modelId="{20125C08-1B5F-459A-BD4B-B3DBC84B1209}" type="presOf" srcId="{BDDB4619-5E01-4E8C-8A8A-CA75AE0BD83F}" destId="{21B6F07F-4772-456D-A6EE-AAA8DE1B922A}" srcOrd="0" destOrd="0" presId="urn:microsoft.com/office/officeart/2018/2/layout/IconVerticalSolidList"/>
    <dgm:cxn modelId="{50DE1C1B-2E81-4B32-9EDB-0DD67DF861C0}" srcId="{FED25606-F710-430E-8DDD-FC2B2A0457D5}" destId="{4DF3D232-2177-473E-8EEF-2E6644B021C7}" srcOrd="1" destOrd="0" parTransId="{461CC2BE-76F2-4D2F-AA31-156BA0636595}" sibTransId="{D1C2D8E4-34A7-490E-A2D7-F18024BCACF9}"/>
    <dgm:cxn modelId="{D4F4102E-428A-4426-BF94-373EBC439156}" type="presOf" srcId="{1E83DE57-CD3A-4891-8D01-8BDF444684DB}" destId="{365B4500-BC21-497B-B749-2C5A00BB87DF}" srcOrd="0" destOrd="0" presId="urn:microsoft.com/office/officeart/2018/2/layout/IconVerticalSolidList"/>
    <dgm:cxn modelId="{EEA5D33A-BBF1-47A7-9CC8-A3445CC6350F}" srcId="{1E83DE57-CD3A-4891-8D01-8BDF444684DB}" destId="{905B4018-7F81-49E0-82F8-D0D7AD5DF008}" srcOrd="0" destOrd="0" parTransId="{8BCE80E9-5DED-49E7-A7A3-EB1321646A58}" sibTransId="{0A5FBF94-BDAA-4646-A2B0-8288762BCE26}"/>
    <dgm:cxn modelId="{562E7C3F-8AE5-45A3-88E5-751AE9AB4AF9}" srcId="{98206CC4-FFC5-49CF-81B9-003E32A3A451}" destId="{33C55E02-F193-4E6B-AB85-FFBC56438401}" srcOrd="1" destOrd="0" parTransId="{20858C4D-6DB9-4446-84A9-70A0DE15D522}" sibTransId="{64BD67AD-5AB5-4F0A-BF41-DEECA6A41A60}"/>
    <dgm:cxn modelId="{E4498C52-6F27-4454-A4C6-B42740E4DCEF}" type="presOf" srcId="{4EACE01B-B5C3-4949-B58E-61424F2681BF}" destId="{07B2DFF8-3D59-4778-95DF-40D9ECBE42D3}" srcOrd="0" destOrd="0" presId="urn:microsoft.com/office/officeart/2018/2/layout/IconVerticalSolidList"/>
    <dgm:cxn modelId="{5F93EB7C-9091-4AAA-B579-8D52BD43C711}" srcId="{4EACE01B-B5C3-4949-B58E-61424F2681BF}" destId="{BDDB4619-5E01-4E8C-8A8A-CA75AE0BD83F}" srcOrd="1" destOrd="0" parTransId="{23D5A03B-D242-4048-AD4B-CD7934E7E9F8}" sibTransId="{7D7B48A2-44B8-48D5-8A3D-2EBAF225B74B}"/>
    <dgm:cxn modelId="{7509D79F-46F4-4A4A-A4B9-FB8ECC051863}" srcId="{4EACE01B-B5C3-4949-B58E-61424F2681BF}" destId="{1E83DE57-CD3A-4891-8D01-8BDF444684DB}" srcOrd="2" destOrd="0" parTransId="{16284890-1E57-409B-98A7-E679D4972DA3}" sibTransId="{94C7DF97-10E7-4DFF-B9E2-F8266C819578}"/>
    <dgm:cxn modelId="{BC931EAD-9421-4053-8F45-522653C85160}" srcId="{BDDB4619-5E01-4E8C-8A8A-CA75AE0BD83F}" destId="{3E035578-EA85-477D-9426-04F23A17FF65}" srcOrd="0" destOrd="0" parTransId="{F912752C-1FC4-4C39-B7D7-F51DF8BA6409}" sibTransId="{68A71404-982A-40D6-9A80-68C7D3FA7DF8}"/>
    <dgm:cxn modelId="{1DE787BC-2F7C-4A64-A632-6D15D38AD9B6}" type="presOf" srcId="{283A1220-860A-4080-9A50-44D9F37AAAFA}" destId="{D0F87A6A-D232-44C1-A31E-414B1B3CC06D}" srcOrd="0" destOrd="0" presId="urn:microsoft.com/office/officeart/2018/2/layout/IconVerticalSolidList"/>
    <dgm:cxn modelId="{D52394BD-C6DA-4715-BEA8-56E3CFBC369F}" type="presOf" srcId="{FED25606-F710-430E-8DDD-FC2B2A0457D5}" destId="{F2653C4F-D494-425D-A1F7-4360875C9E2B}" srcOrd="0" destOrd="0" presId="urn:microsoft.com/office/officeart/2018/2/layout/IconVerticalSolidList"/>
    <dgm:cxn modelId="{15CDB6C6-682F-463F-AF42-AC7BF3728C1F}" srcId="{4EACE01B-B5C3-4949-B58E-61424F2681BF}" destId="{98206CC4-FFC5-49CF-81B9-003E32A3A451}" srcOrd="0" destOrd="0" parTransId="{10BC55A4-4A7C-4E0A-B96B-F713AEAACC2F}" sibTransId="{837A805A-C249-4908-9EBA-ADE7CD85260A}"/>
    <dgm:cxn modelId="{5E02E4D0-EF9A-4C1E-A406-F816B62E7FE0}" srcId="{4EACE01B-B5C3-4949-B58E-61424F2681BF}" destId="{FED25606-F710-430E-8DDD-FC2B2A0457D5}" srcOrd="3" destOrd="0" parTransId="{CF68AFA6-06AB-4162-8CC1-E53F85F765F6}" sibTransId="{964988F7-EF48-4AD7-BFB2-77F72416F1D2}"/>
    <dgm:cxn modelId="{5DDFC0DB-3648-414A-96B4-F6AFF2F3B3CF}" type="presOf" srcId="{3E035578-EA85-477D-9426-04F23A17FF65}" destId="{C7251D05-5736-489B-8ECF-6DEE978D2475}" srcOrd="0" destOrd="0" presId="urn:microsoft.com/office/officeart/2018/2/layout/IconVerticalSolidList"/>
    <dgm:cxn modelId="{0E646ADD-1C90-427A-BF9D-2A90801D87B5}" type="presOf" srcId="{98206CC4-FFC5-49CF-81B9-003E32A3A451}" destId="{9E69C0D2-F230-4F15-B37C-60EED2589ECD}" srcOrd="0" destOrd="0" presId="urn:microsoft.com/office/officeart/2018/2/layout/IconVerticalSolidList"/>
    <dgm:cxn modelId="{C27BECE0-C4C3-4D49-8C5A-AB9AE89FF082}" type="presOf" srcId="{D14CFC2F-F89E-4E50-BD71-5E4D5E8503E7}" destId="{3A76D418-D483-4317-A7EF-139E0ECB6BA0}" srcOrd="0" destOrd="0" presId="urn:microsoft.com/office/officeart/2018/2/layout/IconVerticalSolidList"/>
    <dgm:cxn modelId="{94C08BE6-AE78-44F0-B941-542FFFA0A218}" type="presOf" srcId="{905B4018-7F81-49E0-82F8-D0D7AD5DF008}" destId="{D63DE8F7-43C0-4660-B095-BEA40B0B1A5F}" srcOrd="0" destOrd="0" presId="urn:microsoft.com/office/officeart/2018/2/layout/IconVerticalSolidList"/>
    <dgm:cxn modelId="{9437A5F1-287C-4F74-A60C-91838B9E8EE8}" type="presOf" srcId="{33C55E02-F193-4E6B-AB85-FFBC56438401}" destId="{3A76D418-D483-4317-A7EF-139E0ECB6BA0}" srcOrd="0" destOrd="1" presId="urn:microsoft.com/office/officeart/2018/2/layout/IconVerticalSolidList"/>
    <dgm:cxn modelId="{8BB7A3F4-2880-4823-9693-AE3C365658F1}" srcId="{98206CC4-FFC5-49CF-81B9-003E32A3A451}" destId="{D14CFC2F-F89E-4E50-BD71-5E4D5E8503E7}" srcOrd="0" destOrd="0" parTransId="{06E61BA8-D3A1-421C-9222-C5FCDD279454}" sibTransId="{93042641-34C5-4D80-8433-A0FCE934318D}"/>
    <dgm:cxn modelId="{B92364F5-BA1D-4AF4-87B8-8BD004DC15D3}" type="presOf" srcId="{4DF3D232-2177-473E-8EEF-2E6644B021C7}" destId="{D0F87A6A-D232-44C1-A31E-414B1B3CC06D}" srcOrd="0" destOrd="1" presId="urn:microsoft.com/office/officeart/2018/2/layout/IconVerticalSolidList"/>
    <dgm:cxn modelId="{B9BE7AF7-1A03-4A88-98A5-2A7D67324DDE}" srcId="{FED25606-F710-430E-8DDD-FC2B2A0457D5}" destId="{283A1220-860A-4080-9A50-44D9F37AAAFA}" srcOrd="0" destOrd="0" parTransId="{5CBA0E2E-057B-4E8E-80C5-D39406276949}" sibTransId="{54FF1B8F-3029-4675-8A98-186CA4B67BDD}"/>
    <dgm:cxn modelId="{07E094B2-ACE7-44B1-9CA1-C78D0A49BF92}" type="presParOf" srcId="{07B2DFF8-3D59-4778-95DF-40D9ECBE42D3}" destId="{CE8DF6F0-3403-40E5-8DBE-92357DB90F1A}" srcOrd="0" destOrd="0" presId="urn:microsoft.com/office/officeart/2018/2/layout/IconVerticalSolidList"/>
    <dgm:cxn modelId="{3AA6BF92-91F8-4F2D-B1F8-5ACB72668435}" type="presParOf" srcId="{CE8DF6F0-3403-40E5-8DBE-92357DB90F1A}" destId="{38A82F5E-A1BF-468A-BA60-3EA95AE7C208}" srcOrd="0" destOrd="0" presId="urn:microsoft.com/office/officeart/2018/2/layout/IconVerticalSolidList"/>
    <dgm:cxn modelId="{EF1139B0-C4DE-4E8F-A583-BE022D86E3C3}" type="presParOf" srcId="{CE8DF6F0-3403-40E5-8DBE-92357DB90F1A}" destId="{172C01A6-099C-4F20-BCAD-AFA80402BFEB}" srcOrd="1" destOrd="0" presId="urn:microsoft.com/office/officeart/2018/2/layout/IconVerticalSolidList"/>
    <dgm:cxn modelId="{CFA01589-8135-4AD4-B167-59B68F2DBE0D}" type="presParOf" srcId="{CE8DF6F0-3403-40E5-8DBE-92357DB90F1A}" destId="{006E9916-37BE-41B8-9CE8-AB638B80B483}" srcOrd="2" destOrd="0" presId="urn:microsoft.com/office/officeart/2018/2/layout/IconVerticalSolidList"/>
    <dgm:cxn modelId="{1DD217B2-3832-423B-B5F5-295A7ADBB52A}" type="presParOf" srcId="{CE8DF6F0-3403-40E5-8DBE-92357DB90F1A}" destId="{9E69C0D2-F230-4F15-B37C-60EED2589ECD}" srcOrd="3" destOrd="0" presId="urn:microsoft.com/office/officeart/2018/2/layout/IconVerticalSolidList"/>
    <dgm:cxn modelId="{DBD1FAAF-3E61-4F0F-963C-79F13140CBAD}" type="presParOf" srcId="{CE8DF6F0-3403-40E5-8DBE-92357DB90F1A}" destId="{3A76D418-D483-4317-A7EF-139E0ECB6BA0}" srcOrd="4" destOrd="0" presId="urn:microsoft.com/office/officeart/2018/2/layout/IconVerticalSolidList"/>
    <dgm:cxn modelId="{BC94DFAE-C186-4B9D-B4BD-1904F03626CE}" type="presParOf" srcId="{07B2DFF8-3D59-4778-95DF-40D9ECBE42D3}" destId="{1820A63E-E741-4369-9C8D-F88528DACDCA}" srcOrd="1" destOrd="0" presId="urn:microsoft.com/office/officeart/2018/2/layout/IconVerticalSolidList"/>
    <dgm:cxn modelId="{7E682B8B-D3C8-4F7A-8002-8AF0E97A5EAF}" type="presParOf" srcId="{07B2DFF8-3D59-4778-95DF-40D9ECBE42D3}" destId="{A4AC2741-AD6D-4E4A-924D-C3281BCD448B}" srcOrd="2" destOrd="0" presId="urn:microsoft.com/office/officeart/2018/2/layout/IconVerticalSolidList"/>
    <dgm:cxn modelId="{BBF9841D-3395-411C-82CE-A4AC1AFB265E}" type="presParOf" srcId="{A4AC2741-AD6D-4E4A-924D-C3281BCD448B}" destId="{78EE4C78-A2A9-4DF0-9FA5-653271C7BC3F}" srcOrd="0" destOrd="0" presId="urn:microsoft.com/office/officeart/2018/2/layout/IconVerticalSolidList"/>
    <dgm:cxn modelId="{E51903ED-975F-4EFB-BD32-BAAF5443BDC0}" type="presParOf" srcId="{A4AC2741-AD6D-4E4A-924D-C3281BCD448B}" destId="{06D908A6-603C-49BC-AF1A-9A836BB21B47}" srcOrd="1" destOrd="0" presId="urn:microsoft.com/office/officeart/2018/2/layout/IconVerticalSolidList"/>
    <dgm:cxn modelId="{F051F6D3-F057-4729-AC9D-01008C83CD89}" type="presParOf" srcId="{A4AC2741-AD6D-4E4A-924D-C3281BCD448B}" destId="{0068259B-9EAD-4D0A-8253-7E1380F34DF7}" srcOrd="2" destOrd="0" presId="urn:microsoft.com/office/officeart/2018/2/layout/IconVerticalSolidList"/>
    <dgm:cxn modelId="{7EEC4016-76FA-4CCB-ABD4-ED93DAC068D7}" type="presParOf" srcId="{A4AC2741-AD6D-4E4A-924D-C3281BCD448B}" destId="{21B6F07F-4772-456D-A6EE-AAA8DE1B922A}" srcOrd="3" destOrd="0" presId="urn:microsoft.com/office/officeart/2018/2/layout/IconVerticalSolidList"/>
    <dgm:cxn modelId="{11339F9F-8088-4F5A-A7DA-E81585E3E7BB}" type="presParOf" srcId="{A4AC2741-AD6D-4E4A-924D-C3281BCD448B}" destId="{C7251D05-5736-489B-8ECF-6DEE978D2475}" srcOrd="4" destOrd="0" presId="urn:microsoft.com/office/officeart/2018/2/layout/IconVerticalSolidList"/>
    <dgm:cxn modelId="{E1B9BA53-AD42-4609-83A1-C73B368A624F}" type="presParOf" srcId="{07B2DFF8-3D59-4778-95DF-40D9ECBE42D3}" destId="{F5AB0EA7-218D-4470-954C-FEA98FEF934D}" srcOrd="3" destOrd="0" presId="urn:microsoft.com/office/officeart/2018/2/layout/IconVerticalSolidList"/>
    <dgm:cxn modelId="{3703C34B-DA83-4D99-A8F1-79FED93FCFD7}" type="presParOf" srcId="{07B2DFF8-3D59-4778-95DF-40D9ECBE42D3}" destId="{36B017A4-31E4-4F38-A90C-8CB0D5CBA4E8}" srcOrd="4" destOrd="0" presId="urn:microsoft.com/office/officeart/2018/2/layout/IconVerticalSolidList"/>
    <dgm:cxn modelId="{8E9A4E26-BC98-49FE-9FAF-03BEB1CC7C0F}" type="presParOf" srcId="{36B017A4-31E4-4F38-A90C-8CB0D5CBA4E8}" destId="{00738B7A-087D-4176-9226-BB8062367961}" srcOrd="0" destOrd="0" presId="urn:microsoft.com/office/officeart/2018/2/layout/IconVerticalSolidList"/>
    <dgm:cxn modelId="{2B3857F7-E787-4E02-A684-64F9A3CD8EA0}" type="presParOf" srcId="{36B017A4-31E4-4F38-A90C-8CB0D5CBA4E8}" destId="{AED34D9F-0158-4FEF-9F73-EBA3756B78F5}" srcOrd="1" destOrd="0" presId="urn:microsoft.com/office/officeart/2018/2/layout/IconVerticalSolidList"/>
    <dgm:cxn modelId="{FA3F0053-06C3-40B7-BD50-7AA7D15787B7}" type="presParOf" srcId="{36B017A4-31E4-4F38-A90C-8CB0D5CBA4E8}" destId="{CC0B4C4B-AF18-4BED-BD7C-BBD72D4FADEE}" srcOrd="2" destOrd="0" presId="urn:microsoft.com/office/officeart/2018/2/layout/IconVerticalSolidList"/>
    <dgm:cxn modelId="{2CC22BA7-4D00-4D1C-AF2A-CCB29B131E33}" type="presParOf" srcId="{36B017A4-31E4-4F38-A90C-8CB0D5CBA4E8}" destId="{365B4500-BC21-497B-B749-2C5A00BB87DF}" srcOrd="3" destOrd="0" presId="urn:microsoft.com/office/officeart/2018/2/layout/IconVerticalSolidList"/>
    <dgm:cxn modelId="{FD282F64-F20C-4E45-8996-460165F05FA7}" type="presParOf" srcId="{36B017A4-31E4-4F38-A90C-8CB0D5CBA4E8}" destId="{D63DE8F7-43C0-4660-B095-BEA40B0B1A5F}" srcOrd="4" destOrd="0" presId="urn:microsoft.com/office/officeart/2018/2/layout/IconVerticalSolidList"/>
    <dgm:cxn modelId="{672C7534-9A1B-4A7D-9FB9-0500F7933873}" type="presParOf" srcId="{07B2DFF8-3D59-4778-95DF-40D9ECBE42D3}" destId="{0C08FDDD-1A88-4110-A18A-BC70FE89258A}" srcOrd="5" destOrd="0" presId="urn:microsoft.com/office/officeart/2018/2/layout/IconVerticalSolidList"/>
    <dgm:cxn modelId="{DAD5C533-2266-454B-A252-96A97D12BD44}" type="presParOf" srcId="{07B2DFF8-3D59-4778-95DF-40D9ECBE42D3}" destId="{0B825F9E-0076-4A94-96C7-0EA8E2CA2A6B}" srcOrd="6" destOrd="0" presId="urn:microsoft.com/office/officeart/2018/2/layout/IconVerticalSolidList"/>
    <dgm:cxn modelId="{EE9DEF38-2539-42F2-AF8D-33080602F64B}" type="presParOf" srcId="{0B825F9E-0076-4A94-96C7-0EA8E2CA2A6B}" destId="{536BE44E-CD93-488C-AEFF-A772113B5EC4}" srcOrd="0" destOrd="0" presId="urn:microsoft.com/office/officeart/2018/2/layout/IconVerticalSolidList"/>
    <dgm:cxn modelId="{2FAF8627-070E-4144-9901-4F971A505F15}" type="presParOf" srcId="{0B825F9E-0076-4A94-96C7-0EA8E2CA2A6B}" destId="{44D70F32-2F08-4ECE-A304-EAE887224EE4}" srcOrd="1" destOrd="0" presId="urn:microsoft.com/office/officeart/2018/2/layout/IconVerticalSolidList"/>
    <dgm:cxn modelId="{65912142-CE6C-4AC1-8ED5-99DD3E454A28}" type="presParOf" srcId="{0B825F9E-0076-4A94-96C7-0EA8E2CA2A6B}" destId="{D91FE812-17EF-4F00-8BD3-FF730DEE5156}" srcOrd="2" destOrd="0" presId="urn:microsoft.com/office/officeart/2018/2/layout/IconVerticalSolidList"/>
    <dgm:cxn modelId="{08C992E2-0F10-47FA-9542-E8EFF7AF672B}" type="presParOf" srcId="{0B825F9E-0076-4A94-96C7-0EA8E2CA2A6B}" destId="{F2653C4F-D494-425D-A1F7-4360875C9E2B}" srcOrd="3" destOrd="0" presId="urn:microsoft.com/office/officeart/2018/2/layout/IconVerticalSolidList"/>
    <dgm:cxn modelId="{F81A22E0-B406-4B79-875E-FB6F4F9B0E22}" type="presParOf" srcId="{0B825F9E-0076-4A94-96C7-0EA8E2CA2A6B}" destId="{D0F87A6A-D232-44C1-A31E-414B1B3CC06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E4BC0-9976-4D51-A1B6-2E3EF5F51CDD}">
      <dsp:nvSpPr>
        <dsp:cNvPr id="0" name=""/>
        <dsp:cNvSpPr/>
      </dsp:nvSpPr>
      <dsp:spPr>
        <a:xfrm>
          <a:off x="759" y="727735"/>
          <a:ext cx="2665997" cy="16929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7BFF9-E7DB-4D38-91CE-877971BD6139}">
      <dsp:nvSpPr>
        <dsp:cNvPr id="0" name=""/>
        <dsp:cNvSpPr/>
      </dsp:nvSpPr>
      <dsp:spPr>
        <a:xfrm>
          <a:off x="296981" y="1009146"/>
          <a:ext cx="2665997" cy="169290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entury Gothic" panose="020F0302020204030204"/>
            </a:rPr>
            <a:t>To</a:t>
          </a:r>
          <a:r>
            <a:rPr lang="en-US" sz="1700" b="1" kern="1200"/>
            <a:t> determine </a:t>
          </a:r>
          <a:r>
            <a:rPr lang="en-US" sz="1700" b="1" kern="1200">
              <a:latin typeface="Century Gothic" panose="020F0302020204030204"/>
            </a:rPr>
            <a:t>if</a:t>
          </a:r>
          <a:r>
            <a:rPr lang="en-US" sz="1700" b="1" kern="1200"/>
            <a:t> the veteran meets the basic eligibility to file for </a:t>
          </a:r>
          <a:r>
            <a:rPr lang="en-US" sz="1700" b="1" kern="1200">
              <a:latin typeface="Century Gothic" panose="020F0302020204030204"/>
            </a:rPr>
            <a:t>Social</a:t>
          </a:r>
          <a:r>
            <a:rPr lang="en-US" sz="1700" b="1" kern="1200"/>
            <a:t> Security disability benefits, and </a:t>
          </a:r>
        </a:p>
      </dsp:txBody>
      <dsp:txXfrm>
        <a:off x="346565" y="1058730"/>
        <a:ext cx="2566829" cy="1593740"/>
      </dsp:txXfrm>
    </dsp:sp>
    <dsp:sp modelId="{75A36F13-BBF2-45AD-8ADF-C85AF12889F8}">
      <dsp:nvSpPr>
        <dsp:cNvPr id="0" name=""/>
        <dsp:cNvSpPr/>
      </dsp:nvSpPr>
      <dsp:spPr>
        <a:xfrm>
          <a:off x="3259200" y="727735"/>
          <a:ext cx="2665997" cy="16929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B00B3-C525-42D2-A3D9-3989AC24922D}">
      <dsp:nvSpPr>
        <dsp:cNvPr id="0" name=""/>
        <dsp:cNvSpPr/>
      </dsp:nvSpPr>
      <dsp:spPr>
        <a:xfrm>
          <a:off x="3555422" y="1009146"/>
          <a:ext cx="2665997" cy="169290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To let veterans know that Veteran's Help Group is ready to help them prosecute their Social Security disability claims. </a:t>
          </a:r>
        </a:p>
      </dsp:txBody>
      <dsp:txXfrm>
        <a:off x="3605006" y="1058730"/>
        <a:ext cx="2566829" cy="1593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E2689-4E9A-49D0-A8BE-2E79C341EB4A}">
      <dsp:nvSpPr>
        <dsp:cNvPr id="0" name=""/>
        <dsp:cNvSpPr/>
      </dsp:nvSpPr>
      <dsp:spPr>
        <a:xfrm>
          <a:off x="0" y="0"/>
          <a:ext cx="631107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B54E9-0978-4E10-A139-D48025189B42}">
      <dsp:nvSpPr>
        <dsp:cNvPr id="0" name=""/>
        <dsp:cNvSpPr/>
      </dsp:nvSpPr>
      <dsp:spPr>
        <a:xfrm>
          <a:off x="0" y="0"/>
          <a:ext cx="6311079" cy="214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entury Gothic" panose="020F0302020204030204"/>
            </a:rPr>
            <a:t>In under 5</a:t>
          </a:r>
          <a:r>
            <a:rPr lang="en-US" sz="2300" kern="1200"/>
            <a:t> </a:t>
          </a:r>
          <a:r>
            <a:rPr lang="en-US" sz="2300" kern="1200">
              <a:latin typeface="Century Gothic" panose="020F0302020204030204"/>
            </a:rPr>
            <a:t>minutes the tool educates veterans on Social Security disability, while also evaluating whether those benefits might be available to the veteran</a:t>
          </a:r>
          <a:endParaRPr lang="en-US" sz="2300" kern="1200"/>
        </a:p>
      </dsp:txBody>
      <dsp:txXfrm>
        <a:off x="0" y="0"/>
        <a:ext cx="6311079" cy="2140345"/>
      </dsp:txXfrm>
    </dsp:sp>
    <dsp:sp modelId="{446A77BB-5226-410A-9028-CE499F040418}">
      <dsp:nvSpPr>
        <dsp:cNvPr id="0" name=""/>
        <dsp:cNvSpPr/>
      </dsp:nvSpPr>
      <dsp:spPr>
        <a:xfrm>
          <a:off x="0" y="2140345"/>
          <a:ext cx="631107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DB4AD-E2AE-41AF-B93E-AAC0FFF4639E}">
      <dsp:nvSpPr>
        <dsp:cNvPr id="0" name=""/>
        <dsp:cNvSpPr/>
      </dsp:nvSpPr>
      <dsp:spPr>
        <a:xfrm>
          <a:off x="0" y="2140345"/>
          <a:ext cx="6311079" cy="214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entury Gothic" panose="020F0302020204030204"/>
            </a:rPr>
            <a:t>If a veteran completes the online screening tool and wants assistance with Social Security disability from VHG, they will speak with Scott Layden or a member of his team for a more detailed consultation.</a:t>
          </a:r>
          <a:endParaRPr lang="en-US" sz="2300" kern="1200"/>
        </a:p>
      </dsp:txBody>
      <dsp:txXfrm>
        <a:off x="0" y="2140345"/>
        <a:ext cx="6311079" cy="2140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82F5E-A1BF-468A-BA60-3EA95AE7C208}">
      <dsp:nvSpPr>
        <dsp:cNvPr id="0" name=""/>
        <dsp:cNvSpPr/>
      </dsp:nvSpPr>
      <dsp:spPr>
        <a:xfrm>
          <a:off x="0" y="4496"/>
          <a:ext cx="10518596" cy="1046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C01A6-099C-4F20-BCAD-AFA80402BFEB}">
      <dsp:nvSpPr>
        <dsp:cNvPr id="0" name=""/>
        <dsp:cNvSpPr/>
      </dsp:nvSpPr>
      <dsp:spPr>
        <a:xfrm>
          <a:off x="316549" y="239946"/>
          <a:ext cx="575545" cy="5755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9C0D2-F230-4F15-B37C-60EED2589ECD}">
      <dsp:nvSpPr>
        <dsp:cNvPr id="0" name=""/>
        <dsp:cNvSpPr/>
      </dsp:nvSpPr>
      <dsp:spPr>
        <a:xfrm>
          <a:off x="1208645" y="4496"/>
          <a:ext cx="4733368"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755650">
            <a:lnSpc>
              <a:spcPct val="100000"/>
            </a:lnSpc>
            <a:spcBef>
              <a:spcPct val="0"/>
            </a:spcBef>
            <a:spcAft>
              <a:spcPct val="35000"/>
            </a:spcAft>
            <a:buNone/>
          </a:pPr>
          <a:r>
            <a:rPr lang="en-US" sz="1700" kern="1200"/>
            <a:t>The individual/veteran is working and making more than $1,620/month gross (pre-tax)</a:t>
          </a:r>
        </a:p>
      </dsp:txBody>
      <dsp:txXfrm>
        <a:off x="1208645" y="4496"/>
        <a:ext cx="4733368" cy="1046446"/>
      </dsp:txXfrm>
    </dsp:sp>
    <dsp:sp modelId="{3A76D418-D483-4317-A7EF-139E0ECB6BA0}">
      <dsp:nvSpPr>
        <dsp:cNvPr id="0" name=""/>
        <dsp:cNvSpPr/>
      </dsp:nvSpPr>
      <dsp:spPr>
        <a:xfrm>
          <a:off x="5942013" y="4496"/>
          <a:ext cx="4575400"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488950">
            <a:lnSpc>
              <a:spcPct val="100000"/>
            </a:lnSpc>
            <a:spcBef>
              <a:spcPct val="0"/>
            </a:spcBef>
            <a:spcAft>
              <a:spcPct val="35000"/>
            </a:spcAft>
            <a:buNone/>
          </a:pPr>
          <a:r>
            <a:rPr lang="en-US" sz="1100" kern="1200"/>
            <a:t>This is called "Substantial Gainful Activity" (SGA) and the veteran is not eligible to apply</a:t>
          </a:r>
        </a:p>
        <a:p>
          <a:pPr marL="0" lvl="0" indent="0" algn="l" defTabSz="488950">
            <a:lnSpc>
              <a:spcPct val="100000"/>
            </a:lnSpc>
            <a:spcBef>
              <a:spcPct val="0"/>
            </a:spcBef>
            <a:spcAft>
              <a:spcPct val="35000"/>
            </a:spcAft>
            <a:buNone/>
          </a:pPr>
          <a:r>
            <a:rPr lang="en-US" sz="1100" u="sng" kern="1200"/>
            <a:t>Note</a:t>
          </a:r>
          <a:r>
            <a:rPr lang="en-US" sz="1100" kern="1200"/>
            <a:t>: VA benefits, worker's compensation, short term/long term disability</a:t>
          </a:r>
          <a:r>
            <a:rPr lang="en-US" sz="1100" kern="1200">
              <a:latin typeface="Century Gothic" panose="020F0302020204030204"/>
            </a:rPr>
            <a:t>,</a:t>
          </a:r>
          <a:r>
            <a:rPr lang="en-US" sz="1100" kern="1200"/>
            <a:t> </a:t>
          </a:r>
          <a:r>
            <a:rPr lang="en-US" sz="1100" kern="1200">
              <a:latin typeface="Century Gothic" panose="020F0302020204030204"/>
            </a:rPr>
            <a:t>etc. </a:t>
          </a:r>
          <a:r>
            <a:rPr lang="en-US" sz="1100" kern="1200"/>
            <a:t>are not counted.  Only if the individual is </a:t>
          </a:r>
          <a:r>
            <a:rPr lang="en-US" sz="1100" u="sng" kern="1200"/>
            <a:t>working</a:t>
          </a:r>
          <a:r>
            <a:rPr lang="en-US" sz="1100" kern="1200"/>
            <a:t> and receiving $1,620/</a:t>
          </a:r>
          <a:r>
            <a:rPr lang="en-US" sz="1100" kern="1200">
              <a:latin typeface="Century Gothic" panose="020F0302020204030204"/>
            </a:rPr>
            <a:t>month</a:t>
          </a:r>
          <a:r>
            <a:rPr lang="en-US" sz="1100" kern="1200"/>
            <a:t> are they ineligible.  </a:t>
          </a:r>
        </a:p>
      </dsp:txBody>
      <dsp:txXfrm>
        <a:off x="5942013" y="4496"/>
        <a:ext cx="4575400" cy="1046446"/>
      </dsp:txXfrm>
    </dsp:sp>
    <dsp:sp modelId="{78EE4C78-A2A9-4DF0-9FA5-653271C7BC3F}">
      <dsp:nvSpPr>
        <dsp:cNvPr id="0" name=""/>
        <dsp:cNvSpPr/>
      </dsp:nvSpPr>
      <dsp:spPr>
        <a:xfrm>
          <a:off x="0" y="1312553"/>
          <a:ext cx="10518596" cy="1046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908A6-603C-49BC-AF1A-9A836BB21B47}">
      <dsp:nvSpPr>
        <dsp:cNvPr id="0" name=""/>
        <dsp:cNvSpPr/>
      </dsp:nvSpPr>
      <dsp:spPr>
        <a:xfrm>
          <a:off x="316549" y="1548004"/>
          <a:ext cx="575545" cy="5755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B6F07F-4772-456D-A6EE-AAA8DE1B922A}">
      <dsp:nvSpPr>
        <dsp:cNvPr id="0" name=""/>
        <dsp:cNvSpPr/>
      </dsp:nvSpPr>
      <dsp:spPr>
        <a:xfrm>
          <a:off x="1208645" y="1312553"/>
          <a:ext cx="4733368"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755650">
            <a:lnSpc>
              <a:spcPct val="100000"/>
            </a:lnSpc>
            <a:spcBef>
              <a:spcPct val="0"/>
            </a:spcBef>
            <a:spcAft>
              <a:spcPct val="35000"/>
            </a:spcAft>
            <a:buNone/>
          </a:pPr>
          <a:r>
            <a:rPr lang="en-US" sz="1700" kern="1200"/>
            <a:t>The veteran last worked too long ago (i.e. their Date Last Insured is expired/remote)</a:t>
          </a:r>
        </a:p>
      </dsp:txBody>
      <dsp:txXfrm>
        <a:off x="1208645" y="1312553"/>
        <a:ext cx="4733368" cy="1046446"/>
      </dsp:txXfrm>
    </dsp:sp>
    <dsp:sp modelId="{C7251D05-5736-489B-8ECF-6DEE978D2475}">
      <dsp:nvSpPr>
        <dsp:cNvPr id="0" name=""/>
        <dsp:cNvSpPr/>
      </dsp:nvSpPr>
      <dsp:spPr>
        <a:xfrm>
          <a:off x="5942013" y="1312553"/>
          <a:ext cx="4575400"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488950" rtl="0">
            <a:lnSpc>
              <a:spcPct val="100000"/>
            </a:lnSpc>
            <a:spcBef>
              <a:spcPct val="0"/>
            </a:spcBef>
            <a:spcAft>
              <a:spcPct val="35000"/>
            </a:spcAft>
            <a:buNone/>
          </a:pPr>
          <a:r>
            <a:rPr lang="en-US" sz="1100" kern="1200">
              <a:solidFill>
                <a:srgbClr val="000000"/>
              </a:solidFill>
              <a:latin typeface="Calibri"/>
              <a:ea typeface="Calibri"/>
              <a:cs typeface="Calibri"/>
            </a:rPr>
            <a:t>Practically speaking, the further in the past the Date Last Insured is, the harder the claim is to win</a:t>
          </a:r>
          <a:endParaRPr lang="en-US" sz="1100" kern="1200">
            <a:latin typeface="Century Gothic" panose="020F0302020204030204"/>
          </a:endParaRPr>
        </a:p>
      </dsp:txBody>
      <dsp:txXfrm>
        <a:off x="5942013" y="1312553"/>
        <a:ext cx="4575400" cy="1046446"/>
      </dsp:txXfrm>
    </dsp:sp>
    <dsp:sp modelId="{00738B7A-087D-4176-9226-BB8062367961}">
      <dsp:nvSpPr>
        <dsp:cNvPr id="0" name=""/>
        <dsp:cNvSpPr/>
      </dsp:nvSpPr>
      <dsp:spPr>
        <a:xfrm>
          <a:off x="0" y="2620611"/>
          <a:ext cx="10518596" cy="1046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34D9F-0158-4FEF-9F73-EBA3756B78F5}">
      <dsp:nvSpPr>
        <dsp:cNvPr id="0" name=""/>
        <dsp:cNvSpPr/>
      </dsp:nvSpPr>
      <dsp:spPr>
        <a:xfrm>
          <a:off x="316549" y="2856062"/>
          <a:ext cx="575545" cy="5755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B4500-BC21-497B-B749-2C5A00BB87DF}">
      <dsp:nvSpPr>
        <dsp:cNvPr id="0" name=""/>
        <dsp:cNvSpPr/>
      </dsp:nvSpPr>
      <dsp:spPr>
        <a:xfrm>
          <a:off x="1208645" y="2620611"/>
          <a:ext cx="4733368"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755650" rtl="0">
            <a:lnSpc>
              <a:spcPct val="100000"/>
            </a:lnSpc>
            <a:spcBef>
              <a:spcPct val="0"/>
            </a:spcBef>
            <a:spcAft>
              <a:spcPct val="35000"/>
            </a:spcAft>
            <a:buNone/>
          </a:pPr>
          <a:r>
            <a:rPr lang="en-US" sz="1700" kern="1200">
              <a:latin typeface="Century Gothic" panose="020F0302020204030204"/>
            </a:rPr>
            <a:t>Age / getting Social Security retirement</a:t>
          </a:r>
        </a:p>
      </dsp:txBody>
      <dsp:txXfrm>
        <a:off x="1208645" y="2620611"/>
        <a:ext cx="4733368" cy="1046446"/>
      </dsp:txXfrm>
    </dsp:sp>
    <dsp:sp modelId="{D63DE8F7-43C0-4660-B095-BEA40B0B1A5F}">
      <dsp:nvSpPr>
        <dsp:cNvPr id="0" name=""/>
        <dsp:cNvSpPr/>
      </dsp:nvSpPr>
      <dsp:spPr>
        <a:xfrm>
          <a:off x="5942013" y="2620611"/>
          <a:ext cx="4575400"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488950" rtl="0">
            <a:lnSpc>
              <a:spcPct val="100000"/>
            </a:lnSpc>
            <a:spcBef>
              <a:spcPct val="0"/>
            </a:spcBef>
            <a:spcAft>
              <a:spcPct val="35000"/>
            </a:spcAft>
            <a:buNone/>
          </a:pPr>
          <a:r>
            <a:rPr lang="en-US" sz="1100" kern="1200">
              <a:latin typeface="Century Gothic" panose="020F0302020204030204"/>
            </a:rPr>
            <a:t>If someone is already receiving full Social Security retirement benefits, they will be unable to file for SSDI</a:t>
          </a:r>
          <a:endParaRPr lang="en-US" sz="1100" kern="1200"/>
        </a:p>
      </dsp:txBody>
      <dsp:txXfrm>
        <a:off x="5942013" y="2620611"/>
        <a:ext cx="4575400" cy="1046446"/>
      </dsp:txXfrm>
    </dsp:sp>
    <dsp:sp modelId="{536BE44E-CD93-488C-AEFF-A772113B5EC4}">
      <dsp:nvSpPr>
        <dsp:cNvPr id="0" name=""/>
        <dsp:cNvSpPr/>
      </dsp:nvSpPr>
      <dsp:spPr>
        <a:xfrm>
          <a:off x="0" y="3928669"/>
          <a:ext cx="10518596" cy="1046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70F32-2F08-4ECE-A304-EAE887224EE4}">
      <dsp:nvSpPr>
        <dsp:cNvPr id="0" name=""/>
        <dsp:cNvSpPr/>
      </dsp:nvSpPr>
      <dsp:spPr>
        <a:xfrm>
          <a:off x="316549" y="4164119"/>
          <a:ext cx="575545" cy="5755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53C4F-D494-425D-A1F7-4360875C9E2B}">
      <dsp:nvSpPr>
        <dsp:cNvPr id="0" name=""/>
        <dsp:cNvSpPr/>
      </dsp:nvSpPr>
      <dsp:spPr>
        <a:xfrm>
          <a:off x="1208645" y="3928669"/>
          <a:ext cx="4733368"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755650">
            <a:lnSpc>
              <a:spcPct val="100000"/>
            </a:lnSpc>
            <a:spcBef>
              <a:spcPct val="0"/>
            </a:spcBef>
            <a:spcAft>
              <a:spcPct val="35000"/>
            </a:spcAft>
            <a:buNone/>
          </a:pPr>
          <a:r>
            <a:rPr lang="en-US" sz="1700" kern="1200"/>
            <a:t>The veteran worked after leaving the service, but did not pay FICA/Social Security taxes.  </a:t>
          </a:r>
        </a:p>
      </dsp:txBody>
      <dsp:txXfrm>
        <a:off x="1208645" y="3928669"/>
        <a:ext cx="4733368" cy="1046446"/>
      </dsp:txXfrm>
    </dsp:sp>
    <dsp:sp modelId="{D0F87A6A-D232-44C1-A31E-414B1B3CC06D}">
      <dsp:nvSpPr>
        <dsp:cNvPr id="0" name=""/>
        <dsp:cNvSpPr/>
      </dsp:nvSpPr>
      <dsp:spPr>
        <a:xfrm>
          <a:off x="5942013" y="3928669"/>
          <a:ext cx="4575400" cy="104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49" tIns="110749" rIns="110749" bIns="110749" numCol="1" spcCol="1270" anchor="ctr" anchorCtr="0">
          <a:noAutofit/>
        </a:bodyPr>
        <a:lstStyle/>
        <a:p>
          <a:pPr marL="0" lvl="0" indent="0" algn="l" defTabSz="488950">
            <a:lnSpc>
              <a:spcPct val="100000"/>
            </a:lnSpc>
            <a:spcBef>
              <a:spcPct val="0"/>
            </a:spcBef>
            <a:spcAft>
              <a:spcPct val="35000"/>
            </a:spcAft>
            <a:buNone/>
          </a:pPr>
          <a:r>
            <a:rPr lang="en-US" sz="1100" kern="1200"/>
            <a:t>Most police officers, firefighters, teachers do not pay Social Security taxes, they instead pay into a state retirement/disability fund (as an alternative to Social Security).  </a:t>
          </a:r>
        </a:p>
        <a:p>
          <a:pPr marL="0" lvl="0" indent="0" algn="l" defTabSz="488950">
            <a:lnSpc>
              <a:spcPct val="100000"/>
            </a:lnSpc>
            <a:spcBef>
              <a:spcPct val="0"/>
            </a:spcBef>
            <a:spcAft>
              <a:spcPct val="35000"/>
            </a:spcAft>
            <a:buNone/>
          </a:pPr>
          <a:r>
            <a:rPr lang="en-US" sz="1100" kern="1200"/>
            <a:t>The January 5, 2025 Social Security Fairness Act applies </a:t>
          </a:r>
          <a:r>
            <a:rPr lang="en-US" sz="1100" kern="1200">
              <a:latin typeface="Century Gothic" panose="020F0302020204030204"/>
            </a:rPr>
            <a:t>mainly to</a:t>
          </a:r>
          <a:r>
            <a:rPr lang="en-US" sz="1100" kern="1200"/>
            <a:t> retirement benefits (not disability)</a:t>
          </a:r>
        </a:p>
      </dsp:txBody>
      <dsp:txXfrm>
        <a:off x="5942013" y="3928669"/>
        <a:ext cx="4575400" cy="10464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AE23-57DD-625F-E4EB-0D4B725F84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21828B-1646-804C-E544-1680CDC47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FD017E-D1D8-ED1E-B815-253CC3C7E1D0}"/>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73929248-D62C-F788-F13E-BFFC5803B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BB896-8809-B5BB-847A-020D8FA84993}"/>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248306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FA85-302F-5F46-6D8D-FADD6D78F2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B452C4-15FC-8BEC-EB1E-899E2705D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C5F7B-CF2A-50EF-87B0-D39EDF9AD245}"/>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32108AAA-CEBF-64D7-BD2B-A963B5AA1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273FD-1B2E-EE48-F177-B6A6197D2DDF}"/>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359559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602ADF-43B5-3D42-AEA2-3BDD79209F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9121F-A072-10FE-5C87-F5A74C2480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81883-EF82-46D2-042B-F9B30A12FC0C}"/>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18ECC2BB-140D-FCDF-EA5F-1BF8C3D05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A8D2-D99E-99FE-5384-B976AEB9D157}"/>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8732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5282-26E8-6B82-09A4-900F833D3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42444-3BD4-3AD6-DE12-D185E4DA4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CE48C-0771-CE8D-D165-5685326A9A16}"/>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EACB53CE-0CA7-1437-D050-8CEE26624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0C617-AFED-2BCC-EFFC-E9670EA5C642}"/>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312958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F1A4-4B0C-1ACB-D4D9-B4FB317ED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346EF-9D85-6D6C-49CF-CD1B8E0AC4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7A9B9-2368-456A-DF1C-3A1E991E353F}"/>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419D7045-6666-133C-7554-30DA071BF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87EB3-3E4E-47AD-5433-27A6F5C852DA}"/>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234477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E694-9AB1-BE52-8F93-0B8CAA5293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89271D-C067-5BA4-BD73-6D00B3F808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DDD7E-4FDD-FEB9-F603-58B4AC8F3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43B606-67AA-4E5E-552A-A1EF55105477}"/>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6" name="Footer Placeholder 5">
            <a:extLst>
              <a:ext uri="{FF2B5EF4-FFF2-40B4-BE49-F238E27FC236}">
                <a16:creationId xmlns:a16="http://schemas.microsoft.com/office/drawing/2014/main" id="{FBAFE119-2BC3-0337-ACF2-095D47266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99353-ED98-7D57-9143-F4D21147BCDD}"/>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9743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A70F-4F6A-51E6-BE32-3E8A4F39A0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349B-4439-0A71-FE94-8B6D0F607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9629F6-6B90-BDBD-C4B6-B5608EC0D2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87C5D5-A1E1-280D-9009-85A49255F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44D9D-339D-A1A5-A509-36DF8E154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81B4A-9575-7EB1-64D5-BA36230E98B8}"/>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8" name="Footer Placeholder 7">
            <a:extLst>
              <a:ext uri="{FF2B5EF4-FFF2-40B4-BE49-F238E27FC236}">
                <a16:creationId xmlns:a16="http://schemas.microsoft.com/office/drawing/2014/main" id="{4EEDF886-85E9-DEE0-C92B-3A0B2F8C19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CE672D-2B2C-43B6-AAF1-BDD95C8708A8}"/>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1210897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5269-8CA7-A1BF-A63E-1246C24F1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32F244-F9C8-65FB-AAFD-72D5E4188ED0}"/>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4" name="Footer Placeholder 3">
            <a:extLst>
              <a:ext uri="{FF2B5EF4-FFF2-40B4-BE49-F238E27FC236}">
                <a16:creationId xmlns:a16="http://schemas.microsoft.com/office/drawing/2014/main" id="{71962961-B651-D0CD-D924-9CAC76B56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75457E-8369-8BFC-8563-F795386E61EE}"/>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77315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E9D1F-6F3C-343E-0DBF-C9E8D596BA85}"/>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3" name="Footer Placeholder 2">
            <a:extLst>
              <a:ext uri="{FF2B5EF4-FFF2-40B4-BE49-F238E27FC236}">
                <a16:creationId xmlns:a16="http://schemas.microsoft.com/office/drawing/2014/main" id="{D77291B6-605D-0020-208F-706A310919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FA8781-7399-FD4E-B222-4278C31A95E9}"/>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2817264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4F7E-6223-46A6-139E-F848C54BB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B57DD-D128-7032-85A3-12D7D37E9F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EE2E34-6D70-E979-E73C-BAD858B16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4B657-31F3-10B7-9276-5F25AAB0F04F}"/>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6" name="Footer Placeholder 5">
            <a:extLst>
              <a:ext uri="{FF2B5EF4-FFF2-40B4-BE49-F238E27FC236}">
                <a16:creationId xmlns:a16="http://schemas.microsoft.com/office/drawing/2014/main" id="{848C0923-A635-7DBE-79B3-A5171105F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1DE50-2D10-1EF8-1CD5-BE6F3892F627}"/>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138766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3CF5-1BE1-7991-B74F-D918DBD77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E7562F-26A0-7DD9-E069-29C4C33FB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682D3-66D4-D612-CB76-91A874070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66726-6D86-7DEE-DA70-B5C9836876E9}"/>
              </a:ext>
            </a:extLst>
          </p:cNvPr>
          <p:cNvSpPr>
            <a:spLocks noGrp="1"/>
          </p:cNvSpPr>
          <p:nvPr>
            <p:ph type="dt" sz="half" idx="10"/>
          </p:nvPr>
        </p:nvSpPr>
        <p:spPr/>
        <p:txBody>
          <a:bodyPr/>
          <a:lstStyle/>
          <a:p>
            <a:fld id="{E593050B-29AF-A14F-A5A7-8B979460739E}" type="datetimeFigureOut">
              <a:rPr lang="en-US" smtClean="0"/>
              <a:t>4/15/2025</a:t>
            </a:fld>
            <a:endParaRPr lang="en-US"/>
          </a:p>
        </p:txBody>
      </p:sp>
      <p:sp>
        <p:nvSpPr>
          <p:cNvPr id="6" name="Footer Placeholder 5">
            <a:extLst>
              <a:ext uri="{FF2B5EF4-FFF2-40B4-BE49-F238E27FC236}">
                <a16:creationId xmlns:a16="http://schemas.microsoft.com/office/drawing/2014/main" id="{3A843EAA-2B06-B1BE-C8A7-A2F83C8A7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8E7EC-B3B5-BC7F-1B45-709E9105C5FC}"/>
              </a:ext>
            </a:extLst>
          </p:cNvPr>
          <p:cNvSpPr>
            <a:spLocks noGrp="1"/>
          </p:cNvSpPr>
          <p:nvPr>
            <p:ph type="sldNum" sz="quarter" idx="12"/>
          </p:nvPr>
        </p:nvSpPr>
        <p:spPr/>
        <p:txBody>
          <a:bodyPr/>
          <a:lstStyle/>
          <a:p>
            <a:fld id="{3427591A-EF66-3140-825B-6601000C500F}" type="slidenum">
              <a:rPr lang="en-US" smtClean="0"/>
              <a:t>‹#›</a:t>
            </a:fld>
            <a:endParaRPr lang="en-US"/>
          </a:p>
        </p:txBody>
      </p:sp>
    </p:spTree>
    <p:extLst>
      <p:ext uri="{BB962C8B-B14F-4D97-AF65-F5344CB8AC3E}">
        <p14:creationId xmlns:p14="http://schemas.microsoft.com/office/powerpoint/2010/main" val="161394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A1F11-805A-F5AC-4900-C46BFAA74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6FF25-1535-3563-357E-05B7EC568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B38C5-C192-9914-9907-7834FFBE1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93050B-29AF-A14F-A5A7-8B979460739E}" type="datetimeFigureOut">
              <a:rPr lang="en-US" smtClean="0"/>
              <a:t>4/15/2025</a:t>
            </a:fld>
            <a:endParaRPr lang="en-US"/>
          </a:p>
        </p:txBody>
      </p:sp>
      <p:sp>
        <p:nvSpPr>
          <p:cNvPr id="5" name="Footer Placeholder 4">
            <a:extLst>
              <a:ext uri="{FF2B5EF4-FFF2-40B4-BE49-F238E27FC236}">
                <a16:creationId xmlns:a16="http://schemas.microsoft.com/office/drawing/2014/main" id="{6E831D5F-455E-1CBD-C632-69476AD6EA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C13C67-FDFB-0952-7C85-A513BF644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27591A-EF66-3140-825B-6601000C500F}" type="slidenum">
              <a:rPr lang="en-US" smtClean="0"/>
              <a:t>‹#›</a:t>
            </a:fld>
            <a:endParaRPr lang="en-US"/>
          </a:p>
        </p:txBody>
      </p:sp>
    </p:spTree>
    <p:extLst>
      <p:ext uri="{BB962C8B-B14F-4D97-AF65-F5344CB8AC3E}">
        <p14:creationId xmlns:p14="http://schemas.microsoft.com/office/powerpoint/2010/main" val="3053016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ssa-performance/disability-processing-time"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mailto:SLaydenJr@veteranshelpgroup.com" TargetMode="External"/><Relationship Id="rId4" Type="http://schemas.openxmlformats.org/officeDocument/2006/relationships/hyperlink" Target="https://veteranshelpgroup.com/vfw/"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with red white and blue stripes&#10;&#10;Description automatically generated">
            <a:extLst>
              <a:ext uri="{FF2B5EF4-FFF2-40B4-BE49-F238E27FC236}">
                <a16:creationId xmlns:a16="http://schemas.microsoft.com/office/drawing/2014/main" id="{A27FE677-1B1E-08D5-CEB8-43B055E5964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48FE42E-7566-D0DD-12BF-A92EBA727092}"/>
              </a:ext>
            </a:extLst>
          </p:cNvPr>
          <p:cNvSpPr txBox="1"/>
          <p:nvPr/>
        </p:nvSpPr>
        <p:spPr>
          <a:xfrm>
            <a:off x="2322576" y="3518420"/>
            <a:ext cx="4996978" cy="338554"/>
          </a:xfrm>
          <a:prstGeom prst="rect">
            <a:avLst/>
          </a:prstGeom>
          <a:solidFill>
            <a:schemeClr val="bg1">
              <a:alpha val="0"/>
            </a:schemeClr>
          </a:solidFill>
        </p:spPr>
        <p:txBody>
          <a:bodyPr wrap="square" lIns="91440" tIns="45720" rIns="91440" bIns="45720" rtlCol="0" anchor="t">
            <a:spAutoFit/>
          </a:bodyPr>
          <a:lstStyle/>
          <a:p>
            <a:pPr algn="ctr"/>
            <a:endParaRPr lang="en-US" sz="1600">
              <a:solidFill>
                <a:schemeClr val="bg1"/>
              </a:solidFill>
              <a:latin typeface="Century Gothic" panose="020B0502020202020204" pitchFamily="34" charset="0"/>
            </a:endParaRPr>
          </a:p>
        </p:txBody>
      </p:sp>
      <p:pic>
        <p:nvPicPr>
          <p:cNvPr id="3" name="Picture 2" descr="A black background with white text&#10;&#10;Description automatically generated">
            <a:extLst>
              <a:ext uri="{FF2B5EF4-FFF2-40B4-BE49-F238E27FC236}">
                <a16:creationId xmlns:a16="http://schemas.microsoft.com/office/drawing/2014/main" id="{E9252203-D4A0-E538-059C-158224BA5D2C}"/>
              </a:ext>
            </a:extLst>
          </p:cNvPr>
          <p:cNvPicPr>
            <a:picLocks noChangeAspect="1"/>
          </p:cNvPicPr>
          <p:nvPr/>
        </p:nvPicPr>
        <p:blipFill>
          <a:blip r:embed="rId3"/>
          <a:stretch>
            <a:fillRect/>
          </a:stretch>
        </p:blipFill>
        <p:spPr>
          <a:xfrm>
            <a:off x="1294146" y="1991628"/>
            <a:ext cx="6008987" cy="1335857"/>
          </a:xfrm>
          <a:prstGeom prst="rect">
            <a:avLst/>
          </a:prstGeom>
        </p:spPr>
      </p:pic>
      <p:sp>
        <p:nvSpPr>
          <p:cNvPr id="5" name="TextBox 4">
            <a:extLst>
              <a:ext uri="{FF2B5EF4-FFF2-40B4-BE49-F238E27FC236}">
                <a16:creationId xmlns:a16="http://schemas.microsoft.com/office/drawing/2014/main" id="{C3358835-7604-7171-BA1F-E31C9E630289}"/>
              </a:ext>
            </a:extLst>
          </p:cNvPr>
          <p:cNvSpPr txBox="1"/>
          <p:nvPr/>
        </p:nvSpPr>
        <p:spPr>
          <a:xfrm>
            <a:off x="4298342" y="3687276"/>
            <a:ext cx="589350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Social Security Disability Unit</a:t>
            </a:r>
          </a:p>
          <a:p>
            <a:endParaRPr lang="en-US" sz="2000" b="1">
              <a:solidFill>
                <a:schemeClr val="bg1"/>
              </a:solidFill>
            </a:endParaRPr>
          </a:p>
        </p:txBody>
      </p:sp>
    </p:spTree>
    <p:extLst>
      <p:ext uri="{BB962C8B-B14F-4D97-AF65-F5344CB8AC3E}">
        <p14:creationId xmlns:p14="http://schemas.microsoft.com/office/powerpoint/2010/main" val="310335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0875-CACE-F604-2BFE-0AB6A6BFA2F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67A9791-271E-5F35-147F-757FB21536B2}"/>
              </a:ext>
            </a:extLst>
          </p:cNvPr>
          <p:cNvSpPr txBox="1">
            <a:spLocks/>
          </p:cNvSpPr>
          <p:nvPr/>
        </p:nvSpPr>
        <p:spPr>
          <a:xfrm>
            <a:off x="838200" y="391206"/>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chemeClr val="tx2">
                    <a:lumMod val="90000"/>
                    <a:lumOff val="10000"/>
                  </a:schemeClr>
                </a:solidFill>
                <a:latin typeface="Century Gothic"/>
              </a:rPr>
              <a:t>Certain veterans will have their Social Security Disability Insurance claim expedited</a:t>
            </a:r>
            <a:endParaRPr lang="en-US" sz="30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87B1750D-6E84-AD60-DC74-1B5CDC677711}"/>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4A66674B-E34D-ABC9-CE2A-1F4B5E6691A5}"/>
              </a:ext>
            </a:extLst>
          </p:cNvPr>
          <p:cNvSpPr txBox="1">
            <a:spLocks/>
          </p:cNvSpPr>
          <p:nvPr/>
        </p:nvSpPr>
        <p:spPr>
          <a:xfrm>
            <a:off x="529184" y="1533801"/>
            <a:ext cx="6123219" cy="383846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200">
                <a:latin typeface="Century Gothic"/>
              </a:rPr>
              <a:t>If the veteran has 100% Permanent &amp; Total (P&amp;T) service-connected disability through the Veteran's Administration.</a:t>
            </a:r>
          </a:p>
          <a:p>
            <a:pPr lvl="1">
              <a:buClr>
                <a:srgbClr val="C00000"/>
              </a:buClr>
              <a:buFont typeface="Courier New" pitchFamily="2" charset="2"/>
              <a:buChar char="o"/>
            </a:pPr>
            <a:r>
              <a:rPr lang="en-US" sz="1800">
                <a:latin typeface="Century Gothic"/>
              </a:rPr>
              <a:t>Even if 100% P&amp;T (or TDIU), this is </a:t>
            </a:r>
            <a:r>
              <a:rPr lang="en-US" sz="1800" u="sng">
                <a:latin typeface="Century Gothic"/>
              </a:rPr>
              <a:t>not</a:t>
            </a:r>
            <a:r>
              <a:rPr lang="en-US" sz="1800">
                <a:latin typeface="Century Gothic"/>
              </a:rPr>
              <a:t> a guarantee that Social Security will approve the veteran for Social Security Disability Insurance</a:t>
            </a:r>
          </a:p>
          <a:p>
            <a:pPr>
              <a:buClr>
                <a:srgbClr val="C00000"/>
              </a:buClr>
              <a:buFont typeface="Wingdings" pitchFamily="2" charset="2"/>
              <a:buChar char="§"/>
            </a:pPr>
            <a:r>
              <a:rPr lang="en-US" sz="2200">
                <a:latin typeface="Century Gothic"/>
              </a:rPr>
              <a:t>If their disability began while on active duty on or after October 1, 2001 (SSA's Wounded Warrior Program).</a:t>
            </a:r>
          </a:p>
          <a:p>
            <a:pPr>
              <a:buClr>
                <a:srgbClr val="C00000"/>
              </a:buClr>
              <a:buFont typeface="Wingdings,Sans-Serif" pitchFamily="2" charset="2"/>
              <a:buChar char="§"/>
            </a:pPr>
            <a:r>
              <a:rPr lang="en-US" sz="2200">
                <a:latin typeface="Century Gothic"/>
              </a:rPr>
              <a:t>This can mean the difference in months of SSDI claim processing time.</a:t>
            </a:r>
            <a:endParaRPr lang="en-US" sz="2000">
              <a:latin typeface="Century Gothic" panose="020B0502020202020204" pitchFamily="34" charset="0"/>
            </a:endParaRPr>
          </a:p>
          <a:p>
            <a:pPr marL="0" indent="0">
              <a:buClr>
                <a:srgbClr val="C00000"/>
              </a:buClr>
              <a:buNone/>
            </a:pPr>
            <a:endParaRPr lang="en-US" sz="2200">
              <a:latin typeface="Century Gothic" panose="020B0502020202020204" pitchFamily="34" charset="0"/>
            </a:endParaRPr>
          </a:p>
          <a:p>
            <a:pPr>
              <a:buClr>
                <a:srgbClr val="C00000"/>
              </a:buClr>
              <a:buFont typeface="Wingdings,Sans-Serif" pitchFamily="2" charset="2"/>
              <a:buChar char="§"/>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None/>
            </a:pPr>
            <a:endParaRPr lang="en-US" sz="1600"/>
          </a:p>
        </p:txBody>
      </p:sp>
      <p:pic>
        <p:nvPicPr>
          <p:cNvPr id="2" name="Picture 1" descr="A graph of different colored lines&#10;&#10;AI-generated content may be incorrect.">
            <a:extLst>
              <a:ext uri="{FF2B5EF4-FFF2-40B4-BE49-F238E27FC236}">
                <a16:creationId xmlns:a16="http://schemas.microsoft.com/office/drawing/2014/main" id="{5D9FF6AA-CE7C-38AD-6EC1-B66D8F1DE88D}"/>
              </a:ext>
            </a:extLst>
          </p:cNvPr>
          <p:cNvPicPr>
            <a:picLocks noChangeAspect="1"/>
          </p:cNvPicPr>
          <p:nvPr/>
        </p:nvPicPr>
        <p:blipFill>
          <a:blip r:embed="rId2"/>
          <a:stretch>
            <a:fillRect/>
          </a:stretch>
        </p:blipFill>
        <p:spPr>
          <a:xfrm>
            <a:off x="6659233" y="1317955"/>
            <a:ext cx="5372100" cy="5343525"/>
          </a:xfrm>
          <a:prstGeom prst="rect">
            <a:avLst/>
          </a:prstGeom>
        </p:spPr>
      </p:pic>
      <p:sp>
        <p:nvSpPr>
          <p:cNvPr id="4" name="TextBox 3">
            <a:extLst>
              <a:ext uri="{FF2B5EF4-FFF2-40B4-BE49-F238E27FC236}">
                <a16:creationId xmlns:a16="http://schemas.microsoft.com/office/drawing/2014/main" id="{47B4CE3C-4ED1-2D88-D46D-9DD31960FA57}"/>
              </a:ext>
            </a:extLst>
          </p:cNvPr>
          <p:cNvSpPr txBox="1"/>
          <p:nvPr/>
        </p:nvSpPr>
        <p:spPr>
          <a:xfrm>
            <a:off x="531776" y="6185406"/>
            <a:ext cx="6031471" cy="397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a:t>Graphic</a:t>
            </a:r>
            <a:r>
              <a:rPr lang="en-US" sz="2200"/>
              <a:t> </a:t>
            </a:r>
            <a:r>
              <a:rPr lang="en-US" sz="1200"/>
              <a:t>=</a:t>
            </a:r>
            <a:r>
              <a:rPr lang="en-US" sz="2200"/>
              <a:t> </a:t>
            </a:r>
            <a:r>
              <a:rPr lang="en-US" sz="1200">
                <a:hlinkClick r:id="rId3"/>
              </a:rPr>
              <a:t>https://www.ssa.gov/ssa-performance/disability-processing-time</a:t>
            </a:r>
            <a:r>
              <a:rPr lang="en-US" sz="1200"/>
              <a:t>  </a:t>
            </a:r>
            <a:endParaRPr lang="en-US"/>
          </a:p>
        </p:txBody>
      </p:sp>
    </p:spTree>
    <p:extLst>
      <p:ext uri="{BB962C8B-B14F-4D97-AF65-F5344CB8AC3E}">
        <p14:creationId xmlns:p14="http://schemas.microsoft.com/office/powerpoint/2010/main" val="14133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 calcmode="lin" valueType="num">
                                      <p:cBhvr additive="base">
                                        <p:cTn id="2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06211-B804-01C9-6ADC-1438FE8E51BE}"/>
              </a:ext>
            </a:extLst>
          </p:cNvPr>
          <p:cNvSpPr txBox="1">
            <a:spLocks/>
          </p:cNvSpPr>
          <p:nvPr/>
        </p:nvSpPr>
        <p:spPr>
          <a:xfrm>
            <a:off x="838200" y="5836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tx2">
                    <a:lumMod val="90000"/>
                    <a:lumOff val="10000"/>
                  </a:schemeClr>
                </a:solidFill>
                <a:latin typeface="Century Gothic"/>
              </a:rPr>
              <a:t>SSDI and VA service-connected disability, similarities and differences</a:t>
            </a:r>
            <a:endParaRPr lang="en-US">
              <a:solidFill>
                <a:schemeClr val="tx2">
                  <a:lumMod val="90000"/>
                  <a:lumOff val="10000"/>
                </a:schemeClr>
              </a:solidFill>
            </a:endParaRPr>
          </a:p>
        </p:txBody>
      </p:sp>
      <p:sp>
        <p:nvSpPr>
          <p:cNvPr id="9" name="TextBox 8">
            <a:extLst>
              <a:ext uri="{FF2B5EF4-FFF2-40B4-BE49-F238E27FC236}">
                <a16:creationId xmlns:a16="http://schemas.microsoft.com/office/drawing/2014/main" id="{F57F7F57-D6E3-44E7-F598-FFC98D0C4885}"/>
              </a:ext>
            </a:extLst>
          </p:cNvPr>
          <p:cNvSpPr txBox="1"/>
          <p:nvPr/>
        </p:nvSpPr>
        <p:spPr>
          <a:xfrm>
            <a:off x="1586204" y="2780522"/>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6D8A6DB8-AE2B-25E0-EF7D-8C63376DB386}"/>
              </a:ext>
            </a:extLst>
          </p:cNvPr>
          <p:cNvPicPr>
            <a:picLocks noChangeAspect="1"/>
          </p:cNvPicPr>
          <p:nvPr/>
        </p:nvPicPr>
        <p:blipFill>
          <a:blip r:embed="rId2"/>
          <a:stretch>
            <a:fillRect/>
          </a:stretch>
        </p:blipFill>
        <p:spPr>
          <a:xfrm>
            <a:off x="1781834" y="2051732"/>
            <a:ext cx="7750354" cy="4469668"/>
          </a:xfrm>
          <a:prstGeom prst="rect">
            <a:avLst/>
          </a:prstGeom>
        </p:spPr>
      </p:pic>
    </p:spTree>
    <p:extLst>
      <p:ext uri="{BB962C8B-B14F-4D97-AF65-F5344CB8AC3E}">
        <p14:creationId xmlns:p14="http://schemas.microsoft.com/office/powerpoint/2010/main" val="960185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7E4DA-2702-0AB0-030D-62AABDCAA6B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192A432-E804-0605-9655-AFB9E1138438}"/>
              </a:ext>
            </a:extLst>
          </p:cNvPr>
          <p:cNvSpPr txBox="1">
            <a:spLocks/>
          </p:cNvSpPr>
          <p:nvPr/>
        </p:nvSpPr>
        <p:spPr>
          <a:xfrm>
            <a:off x="838200" y="67373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5-Step Sequential Evaluation</a:t>
            </a:r>
          </a:p>
        </p:txBody>
      </p:sp>
      <p:sp>
        <p:nvSpPr>
          <p:cNvPr id="8" name="TextBox 7">
            <a:extLst>
              <a:ext uri="{FF2B5EF4-FFF2-40B4-BE49-F238E27FC236}">
                <a16:creationId xmlns:a16="http://schemas.microsoft.com/office/drawing/2014/main" id="{924DC5F2-0430-9F7F-77B0-FF454E9E8586}"/>
              </a:ext>
            </a:extLst>
          </p:cNvPr>
          <p:cNvSpPr txBox="1"/>
          <p:nvPr/>
        </p:nvSpPr>
        <p:spPr>
          <a:xfrm>
            <a:off x="1143539" y="1336514"/>
            <a:ext cx="9101531" cy="369332"/>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Every Social Security disability claim goes through the same 5-step analysis </a:t>
            </a:r>
            <a:endParaRPr lang="en-US" i="1">
              <a:solidFill>
                <a:srgbClr val="C00000"/>
              </a:solidFill>
              <a:latin typeface="Century Gothic" panose="020B0502020202020204" pitchFamily="34" charset="0"/>
            </a:endParaRPr>
          </a:p>
        </p:txBody>
      </p:sp>
      <p:sp>
        <p:nvSpPr>
          <p:cNvPr id="9" name="TextBox 8">
            <a:extLst>
              <a:ext uri="{FF2B5EF4-FFF2-40B4-BE49-F238E27FC236}">
                <a16:creationId xmlns:a16="http://schemas.microsoft.com/office/drawing/2014/main" id="{8081B0AD-4199-57C8-B312-69C34B41B777}"/>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D18F6EC7-EA89-537D-B7A4-4DBC622B2404}"/>
              </a:ext>
            </a:extLst>
          </p:cNvPr>
          <p:cNvSpPr txBox="1">
            <a:spLocks/>
          </p:cNvSpPr>
          <p:nvPr/>
        </p:nvSpPr>
        <p:spPr>
          <a:xfrm>
            <a:off x="1143538" y="1859754"/>
            <a:ext cx="10425921" cy="47430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AutoNum type="arabicPeriod"/>
            </a:pPr>
            <a:r>
              <a:rPr lang="en-US" sz="2000" b="1">
                <a:latin typeface="Century Gothic"/>
              </a:rPr>
              <a:t>Is Claimant/veteran engaged in Substantial Gainful Activity (SGA)?</a:t>
            </a:r>
            <a:endParaRPr lang="en-US">
              <a:latin typeface="Century Gothic"/>
            </a:endParaRPr>
          </a:p>
          <a:p>
            <a:pPr lvl="1">
              <a:buClr>
                <a:srgbClr val="C00000"/>
              </a:buClr>
            </a:pPr>
            <a:r>
              <a:rPr lang="en-US" sz="1600">
                <a:latin typeface="Century Gothic"/>
              </a:rPr>
              <a:t>SGA is working for more than $1,620/month gross)  </a:t>
            </a:r>
            <a:endParaRPr lang="en-US" sz="1600"/>
          </a:p>
          <a:p>
            <a:pPr lvl="1">
              <a:buClr>
                <a:srgbClr val="C00000"/>
              </a:buClr>
            </a:pPr>
            <a:r>
              <a:rPr lang="en-US" sz="1600">
                <a:latin typeface="Century Gothic"/>
              </a:rPr>
              <a:t>Generally, claim cannot proceed</a:t>
            </a:r>
            <a:endParaRPr lang="en-US" sz="1600"/>
          </a:p>
          <a:p>
            <a:pPr marL="457200" indent="-457200">
              <a:buClr>
                <a:srgbClr val="C00000"/>
              </a:buClr>
              <a:buAutoNum type="arabicPeriod"/>
            </a:pPr>
            <a:r>
              <a:rPr lang="en-US" sz="2000" b="1">
                <a:latin typeface="Century Gothic"/>
              </a:rPr>
              <a:t>Is there a "severe impairment"? </a:t>
            </a:r>
          </a:p>
          <a:p>
            <a:pPr lvl="1">
              <a:buClr>
                <a:srgbClr val="C00000"/>
              </a:buClr>
            </a:pPr>
            <a:r>
              <a:rPr lang="en-US" sz="1600">
                <a:latin typeface="Century Gothic"/>
              </a:rPr>
              <a:t>Medical condition which lasts (or is expected to last) at least 12 months or result in death</a:t>
            </a:r>
            <a:endParaRPr lang="en-US" sz="1600" b="1">
              <a:latin typeface="Century Gothic"/>
            </a:endParaRPr>
          </a:p>
          <a:p>
            <a:pPr marL="457200" indent="-457200">
              <a:buClr>
                <a:srgbClr val="C00000"/>
              </a:buClr>
              <a:buAutoNum type="arabicPeriod"/>
            </a:pPr>
            <a:r>
              <a:rPr lang="en-US" sz="2000" b="1">
                <a:latin typeface="Century Gothic"/>
              </a:rPr>
              <a:t>Does the Claimant/veteran meet or equal a medical "Listing"?</a:t>
            </a:r>
            <a:r>
              <a:rPr lang="en-US" sz="2000">
                <a:latin typeface="Century Gothic"/>
              </a:rPr>
              <a:t>  </a:t>
            </a:r>
            <a:endParaRPr lang="en-US" sz="2000"/>
          </a:p>
          <a:p>
            <a:pPr lvl="1">
              <a:buClr>
                <a:srgbClr val="C00000"/>
              </a:buClr>
            </a:pPr>
            <a:r>
              <a:rPr lang="en-US" sz="1600">
                <a:latin typeface="Century Gothic"/>
              </a:rPr>
              <a:t>Designed to grant severe claims quickly, like terminal brain cancer, long term dialysis, etc.</a:t>
            </a:r>
          </a:p>
          <a:p>
            <a:pPr lvl="1"/>
            <a:r>
              <a:rPr lang="en-US" sz="1600">
                <a:latin typeface="Century Gothic"/>
              </a:rPr>
              <a:t>Most claims do not meet/equal a Listing. </a:t>
            </a:r>
            <a:r>
              <a:rPr lang="en-US" sz="1600" b="1">
                <a:latin typeface="Century Gothic"/>
              </a:rPr>
              <a:t> Step 3(b)</a:t>
            </a:r>
            <a:r>
              <a:rPr lang="en-US" sz="1600">
                <a:latin typeface="Century Gothic"/>
              </a:rPr>
              <a:t> would be assigning a "Residual Functional Capacity" (RFC), estimating what the Claimant can still do physically/mentally despite their severe impairments</a:t>
            </a:r>
            <a:endParaRPr lang="en-US"/>
          </a:p>
          <a:p>
            <a:pPr marL="457200" indent="-457200">
              <a:buClr>
                <a:srgbClr val="C00000"/>
              </a:buClr>
              <a:buAutoNum type="arabicPeriod"/>
            </a:pPr>
            <a:r>
              <a:rPr lang="en-US" sz="2000" b="1">
                <a:latin typeface="Century Gothic"/>
              </a:rPr>
              <a:t>Can the Claimant/veteran return to their Past Relevant Work (PRW)?</a:t>
            </a:r>
          </a:p>
          <a:p>
            <a:pPr marL="914400" lvl="1">
              <a:buClr>
                <a:srgbClr val="C00000"/>
              </a:buClr>
            </a:pPr>
            <a:r>
              <a:rPr lang="en-US" sz="1600">
                <a:latin typeface="Century Gothic"/>
              </a:rPr>
              <a:t>Generally, PRW is any job the Claimant did at an SGA level in the last 5 years</a:t>
            </a:r>
          </a:p>
          <a:p>
            <a:pPr marL="457200" indent="-457200">
              <a:buClr>
                <a:srgbClr val="C00000"/>
              </a:buClr>
              <a:buAutoNum type="arabicPeriod"/>
            </a:pPr>
            <a:r>
              <a:rPr lang="en-US" sz="2000" b="1">
                <a:latin typeface="Century Gothic"/>
              </a:rPr>
              <a:t>Can  the Claimant/veteran adjust to other work widely available in the    national economy</a:t>
            </a:r>
            <a:endParaRPr lang="en-US"/>
          </a:p>
          <a:p>
            <a:pPr marL="914400" lvl="1">
              <a:buClr>
                <a:srgbClr val="C00000"/>
              </a:buClr>
              <a:buFont typeface="Arial"/>
              <a:buChar char="•"/>
            </a:pPr>
            <a:r>
              <a:rPr lang="en-US" sz="1600">
                <a:latin typeface="Century Gothic"/>
              </a:rPr>
              <a:t>Medical Vocational Guidelines (GRID rules) come into play for those over age 50</a:t>
            </a:r>
            <a:endParaRPr lang="en-US" sz="1600">
              <a:latin typeface="Century Gothic" panose="020B0502020202020204" pitchFamily="34" charset="0"/>
            </a:endParaRPr>
          </a:p>
          <a:p>
            <a:pPr lvl="1">
              <a:buClr>
                <a:srgbClr val="C00000"/>
              </a:buClr>
            </a:pPr>
            <a:endParaRPr lang="en-US" sz="1600">
              <a:latin typeface="Century Gothic" panose="020B0502020202020204" pitchFamily="34" charset="0"/>
            </a:endParaRPr>
          </a:p>
          <a:p>
            <a:pPr marL="457200" lvl="1" indent="0">
              <a:buClr>
                <a:srgbClr val="C00000"/>
              </a:buClr>
              <a:buNone/>
            </a:pPr>
            <a:endParaRPr lang="en-US" sz="1600">
              <a:latin typeface="Century Gothic" panose="020B0502020202020204" pitchFamily="34" charset="0"/>
            </a:endParaRPr>
          </a:p>
          <a:p>
            <a:pPr>
              <a:buClr>
                <a:srgbClr val="C00000"/>
              </a:buClr>
              <a:buAutoNum type="arabicPeriod"/>
            </a:pPr>
            <a:endParaRPr lang="en-US" sz="2000">
              <a:latin typeface="Century Gothic" panose="020B0502020202020204" pitchFamily="34" charset="0"/>
            </a:endParaRPr>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spTree>
    <p:extLst>
      <p:ext uri="{BB962C8B-B14F-4D97-AF65-F5344CB8AC3E}">
        <p14:creationId xmlns:p14="http://schemas.microsoft.com/office/powerpoint/2010/main" val="2325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 calcmode="lin" valueType="num">
                                      <p:cBhvr additive="base">
                                        <p:cTn id="3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xEl>
                                              <p:pRg st="8" end="8"/>
                                            </p:txEl>
                                          </p:spTgt>
                                        </p:tgtEl>
                                        <p:attrNameLst>
                                          <p:attrName>style.visibility</p:attrName>
                                        </p:attrNameLst>
                                      </p:cBhvr>
                                      <p:to>
                                        <p:strVal val="visible"/>
                                      </p:to>
                                    </p:set>
                                    <p:anim calcmode="lin" valueType="num">
                                      <p:cBhvr additive="base">
                                        <p:cTn id="4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xEl>
                                              <p:pRg st="9" end="9"/>
                                            </p:txEl>
                                          </p:spTgt>
                                        </p:tgtEl>
                                        <p:attrNameLst>
                                          <p:attrName>style.visibility</p:attrName>
                                        </p:attrNameLst>
                                      </p:cBhvr>
                                      <p:to>
                                        <p:strVal val="visible"/>
                                      </p:to>
                                    </p:set>
                                    <p:anim calcmode="lin" valueType="num">
                                      <p:cBhvr additive="base">
                                        <p:cTn id="49"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xEl>
                                              <p:pRg st="10" end="10"/>
                                            </p:txEl>
                                          </p:spTgt>
                                        </p:tgtEl>
                                        <p:attrNameLst>
                                          <p:attrName>style.visibility</p:attrName>
                                        </p:attrNameLst>
                                      </p:cBhvr>
                                      <p:to>
                                        <p:strVal val="visible"/>
                                      </p:to>
                                    </p:set>
                                    <p:anim calcmode="lin" valueType="num">
                                      <p:cBhvr additive="base">
                                        <p:cTn id="55"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xEl>
                                              <p:pRg st="11" end="11"/>
                                            </p:txEl>
                                          </p:spTgt>
                                        </p:tgtEl>
                                        <p:attrNameLst>
                                          <p:attrName>style.visibility</p:attrName>
                                        </p:attrNameLst>
                                      </p:cBhvr>
                                      <p:to>
                                        <p:strVal val="visible"/>
                                      </p:to>
                                    </p:set>
                                    <p:anim calcmode="lin" valueType="num">
                                      <p:cBhvr additive="base">
                                        <p:cTn id="59"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15D5D-C881-607C-5FB8-F2C06DDFD6FA}"/>
              </a:ext>
            </a:extLst>
          </p:cNvPr>
          <p:cNvPicPr>
            <a:picLocks noChangeAspect="1"/>
          </p:cNvPicPr>
          <p:nvPr/>
        </p:nvPicPr>
        <p:blipFill>
          <a:blip r:embed="rId2"/>
          <a:stretch>
            <a:fillRect/>
          </a:stretch>
        </p:blipFill>
        <p:spPr>
          <a:xfrm>
            <a:off x="1913484" y="312058"/>
            <a:ext cx="8365032" cy="6233885"/>
          </a:xfrm>
          <a:prstGeom prst="rect">
            <a:avLst/>
          </a:prstGeom>
        </p:spPr>
      </p:pic>
    </p:spTree>
    <p:extLst>
      <p:ext uri="{BB962C8B-B14F-4D97-AF65-F5344CB8AC3E}">
        <p14:creationId xmlns:p14="http://schemas.microsoft.com/office/powerpoint/2010/main" val="2493832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2E849-FC4B-47D7-C58A-32773B50B85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5E53B30-DAD4-7599-0D6C-33594B8B0411}"/>
              </a:ext>
            </a:extLst>
          </p:cNvPr>
          <p:cNvSpPr txBox="1">
            <a:spLocks/>
          </p:cNvSpPr>
          <p:nvPr/>
        </p:nvSpPr>
        <p:spPr>
          <a:xfrm>
            <a:off x="823823" y="765018"/>
            <a:ext cx="10860656"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tx2">
                    <a:lumMod val="90000"/>
                    <a:lumOff val="10000"/>
                  </a:schemeClr>
                </a:solidFill>
                <a:latin typeface="Century Gothic"/>
              </a:rPr>
              <a:t>Social Security Grids Rules: The Older One Gets the easier Social Security Makes It to Get Approved!</a:t>
            </a:r>
          </a:p>
        </p:txBody>
      </p:sp>
      <p:sp>
        <p:nvSpPr>
          <p:cNvPr id="9" name="TextBox 8">
            <a:extLst>
              <a:ext uri="{FF2B5EF4-FFF2-40B4-BE49-F238E27FC236}">
                <a16:creationId xmlns:a16="http://schemas.microsoft.com/office/drawing/2014/main" id="{B1C07086-824C-55A9-8DCC-6BD5960645C9}"/>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D7E6095F-49CA-293C-B8AA-644AF80CB2DA}"/>
              </a:ext>
            </a:extLst>
          </p:cNvPr>
          <p:cNvSpPr txBox="1">
            <a:spLocks/>
          </p:cNvSpPr>
          <p:nvPr/>
        </p:nvSpPr>
        <p:spPr>
          <a:xfrm>
            <a:off x="956633" y="2541880"/>
            <a:ext cx="10612826" cy="406090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000" b="1">
                <a:latin typeface="Century Gothic"/>
                <a:cs typeface="Times New Roman"/>
              </a:rPr>
              <a:t>For individuals who have not attained age 50, Social Security requires them to prove they cannot work any job on a full-time basis because of their medical conditions</a:t>
            </a:r>
          </a:p>
          <a:p>
            <a:pPr>
              <a:buClr>
                <a:srgbClr val="C00000"/>
              </a:buClr>
              <a:buFont typeface="Wingdings" pitchFamily="2" charset="2"/>
              <a:buChar char="§"/>
            </a:pPr>
            <a:r>
              <a:rPr lang="en-US" sz="2000" b="1">
                <a:latin typeface="Century Gothic"/>
                <a:cs typeface="Times New Roman"/>
              </a:rPr>
              <a:t>The older one gets, Social Security rules recognize the reality that making vocational adjustments can be difficult. The Grids rules apply when a Social Security claimant can no longer perform their past work.</a:t>
            </a:r>
          </a:p>
          <a:p>
            <a:pPr lvl="1">
              <a:buClr>
                <a:srgbClr val="C00000"/>
              </a:buClr>
              <a:buFont typeface="Wingdings" pitchFamily="2" charset="2"/>
              <a:buChar char="§"/>
            </a:pPr>
            <a:r>
              <a:rPr lang="en-US" sz="2000">
                <a:latin typeface="Century Gothic"/>
                <a:cs typeface="Times New Roman"/>
              </a:rPr>
              <a:t>For individuals between the ages of 50 – 54, if they cannot perform their past work and the most they can do is a sit-down job, the individual is DISABLED.</a:t>
            </a:r>
            <a:endParaRPr lang="en-US" sz="2000">
              <a:latin typeface="Century Gothic"/>
            </a:endParaRPr>
          </a:p>
          <a:p>
            <a:pPr lvl="1">
              <a:buClr>
                <a:srgbClr val="C00000"/>
              </a:buClr>
              <a:buFont typeface="Wingdings" pitchFamily="2" charset="2"/>
              <a:buChar char="§"/>
            </a:pPr>
            <a:r>
              <a:rPr lang="en-US" sz="2000">
                <a:latin typeface="Century Gothic"/>
                <a:cs typeface="Times New Roman"/>
              </a:rPr>
              <a:t>For individuals between age 55-59, if they cannot perform their past work and the most they can do is a light duty job, the individual is DISALBED.</a:t>
            </a:r>
            <a:r>
              <a:rPr lang="en-US" sz="2000">
                <a:latin typeface="Century Gothic"/>
              </a:rPr>
              <a:t> </a:t>
            </a:r>
            <a:endParaRPr lang="en-US" sz="2000">
              <a:latin typeface="Century Gothic" panose="020B0502020202020204" pitchFamily="34" charset="0"/>
            </a:endParaRPr>
          </a:p>
          <a:p>
            <a:pPr>
              <a:buClr>
                <a:srgbClr val="C00000"/>
              </a:buClr>
              <a:buFont typeface="Wingdings" pitchFamily="2" charset="2"/>
              <a:buChar char="§"/>
            </a:pPr>
            <a:endParaRPr lang="en-US" sz="2000">
              <a:latin typeface="Century Gothic" panose="020B0502020202020204" pitchFamily="34" charset="0"/>
            </a:endParaRPr>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sp>
        <p:nvSpPr>
          <p:cNvPr id="3" name="TextBox 2">
            <a:extLst>
              <a:ext uri="{FF2B5EF4-FFF2-40B4-BE49-F238E27FC236}">
                <a16:creationId xmlns:a16="http://schemas.microsoft.com/office/drawing/2014/main" id="{3A9868F7-02CE-F31D-3037-A88576B2F1D2}"/>
              </a:ext>
            </a:extLst>
          </p:cNvPr>
          <p:cNvSpPr txBox="1"/>
          <p:nvPr/>
        </p:nvSpPr>
        <p:spPr>
          <a:xfrm>
            <a:off x="1172294" y="1902252"/>
            <a:ext cx="9101531" cy="369332"/>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At 50, 55, and again at 60, it becomes gradually easier to be found disabled </a:t>
            </a:r>
            <a:endParaRPr lang="en-US" i="1">
              <a:solidFill>
                <a:srgbClr val="C00000"/>
              </a:solidFill>
              <a:latin typeface="Century Gothic" panose="020B0502020202020204" pitchFamily="34" charset="0"/>
            </a:endParaRPr>
          </a:p>
        </p:txBody>
      </p:sp>
    </p:spTree>
    <p:extLst>
      <p:ext uri="{BB962C8B-B14F-4D97-AF65-F5344CB8AC3E}">
        <p14:creationId xmlns:p14="http://schemas.microsoft.com/office/powerpoint/2010/main" val="228850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81AA-6959-5219-4C11-682E25EFA7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7D75538-6A98-1962-1FF4-07DFE3E42424}"/>
              </a:ext>
            </a:extLst>
          </p:cNvPr>
          <p:cNvSpPr txBox="1">
            <a:spLocks/>
          </p:cNvSpPr>
          <p:nvPr/>
        </p:nvSpPr>
        <p:spPr>
          <a:xfrm>
            <a:off x="838200" y="962220"/>
            <a:ext cx="6386384" cy="86218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Theory of disability</a:t>
            </a:r>
          </a:p>
        </p:txBody>
      </p:sp>
      <p:sp>
        <p:nvSpPr>
          <p:cNvPr id="8" name="TextBox 7">
            <a:extLst>
              <a:ext uri="{FF2B5EF4-FFF2-40B4-BE49-F238E27FC236}">
                <a16:creationId xmlns:a16="http://schemas.microsoft.com/office/drawing/2014/main" id="{9B0C160D-CDF7-9283-EEB0-E583C1B9E175}"/>
              </a:ext>
            </a:extLst>
          </p:cNvPr>
          <p:cNvSpPr txBox="1"/>
          <p:nvPr/>
        </p:nvSpPr>
        <p:spPr>
          <a:xfrm>
            <a:off x="834620" y="1717677"/>
            <a:ext cx="6588990" cy="667953"/>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Veterans Help Group crafts strategies and legal arguments to fit each Veteran's individual situation </a:t>
            </a:r>
            <a:endParaRPr lang="en-US" i="1">
              <a:solidFill>
                <a:srgbClr val="C00000"/>
              </a:solidFill>
              <a:latin typeface="Century Gothic" panose="020B0502020202020204" pitchFamily="34" charset="0"/>
            </a:endParaRPr>
          </a:p>
        </p:txBody>
      </p:sp>
      <p:sp>
        <p:nvSpPr>
          <p:cNvPr id="9" name="TextBox 8">
            <a:extLst>
              <a:ext uri="{FF2B5EF4-FFF2-40B4-BE49-F238E27FC236}">
                <a16:creationId xmlns:a16="http://schemas.microsoft.com/office/drawing/2014/main" id="{2C4D5C8F-02F3-AD2C-1B77-7D24B93FCB0A}"/>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E51A2A3D-2D76-204E-C473-C5BDE872C86A}"/>
              </a:ext>
            </a:extLst>
          </p:cNvPr>
          <p:cNvSpPr txBox="1">
            <a:spLocks/>
          </p:cNvSpPr>
          <p:nvPr/>
        </p:nvSpPr>
        <p:spPr>
          <a:xfrm>
            <a:off x="814515" y="2503742"/>
            <a:ext cx="11209822" cy="421231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000" b="1"/>
              <a:t>Unsuccessful Work Attempt (UWA)</a:t>
            </a:r>
          </a:p>
          <a:p>
            <a:pPr lvl="1">
              <a:buClr>
                <a:srgbClr val="C00000"/>
              </a:buClr>
              <a:buFont typeface="Wingdings" pitchFamily="2" charset="2"/>
              <a:buChar char="§"/>
            </a:pPr>
            <a:r>
              <a:rPr lang="en-US" sz="1600">
                <a:latin typeface="Century Gothic"/>
              </a:rPr>
              <a:t>If a Claimant/veteran gets a job making more than SGA ($1,620/</a:t>
            </a:r>
            <a:r>
              <a:rPr lang="en-US" sz="1600" err="1">
                <a:latin typeface="Century Gothic"/>
              </a:rPr>
              <a:t>mo</a:t>
            </a:r>
            <a:r>
              <a:rPr lang="en-US" sz="1600">
                <a:latin typeface="Century Gothic"/>
              </a:rPr>
              <a:t> gross), but the job lasts for six (6) months or less, and the veteran if forced to quit, is fired, or put on leave due to their medical conditions</a:t>
            </a:r>
            <a:endParaRPr lang="en-US" sz="1600"/>
          </a:p>
          <a:p>
            <a:pPr lvl="1">
              <a:buClr>
                <a:srgbClr val="C00000"/>
              </a:buClr>
              <a:buFont typeface="Wingdings" pitchFamily="2" charset="2"/>
              <a:buChar char="§"/>
            </a:pPr>
            <a:r>
              <a:rPr lang="en-US" sz="1600">
                <a:latin typeface="Century Gothic"/>
              </a:rPr>
              <a:t>The claim proceeds normally </a:t>
            </a:r>
          </a:p>
          <a:p>
            <a:pPr>
              <a:buClr>
                <a:srgbClr val="C00000"/>
              </a:buClr>
              <a:buFont typeface="Wingdings" pitchFamily="2" charset="2"/>
              <a:buChar char="§"/>
            </a:pPr>
            <a:r>
              <a:rPr lang="en-US" sz="2000" b="1">
                <a:latin typeface="Century Gothic"/>
              </a:rPr>
              <a:t>Closed period of disability </a:t>
            </a:r>
          </a:p>
          <a:p>
            <a:pPr lvl="1">
              <a:buClr>
                <a:srgbClr val="C00000"/>
              </a:buClr>
              <a:buFont typeface="Wingdings" pitchFamily="2" charset="2"/>
              <a:buChar char="§"/>
            </a:pPr>
            <a:r>
              <a:rPr lang="en-US" sz="1600">
                <a:latin typeface="Century Gothic"/>
              </a:rPr>
              <a:t>If a Claimant/veteran has medical improvement/returns to SGA after being out of work at least 12mos</a:t>
            </a:r>
          </a:p>
          <a:p>
            <a:pPr lvl="1">
              <a:buClr>
                <a:srgbClr val="C00000"/>
              </a:buClr>
              <a:buFont typeface="Wingdings" pitchFamily="2" charset="2"/>
              <a:buChar char="§"/>
            </a:pPr>
            <a:r>
              <a:rPr lang="en-US" sz="1600">
                <a:latin typeface="Century Gothic"/>
              </a:rPr>
              <a:t>We can allege a "closed period" and attempt to obtain benefits for the time that they were out of work</a:t>
            </a:r>
          </a:p>
          <a:p>
            <a:pPr>
              <a:buClr>
                <a:srgbClr val="C00000"/>
              </a:buClr>
              <a:buFont typeface="Wingdings" pitchFamily="2" charset="2"/>
              <a:buChar char="§"/>
            </a:pPr>
            <a:r>
              <a:rPr lang="en-US" sz="2000" b="1">
                <a:latin typeface="Century Gothic"/>
              </a:rPr>
              <a:t>Amending the Alleged Onset Date (AOD)</a:t>
            </a:r>
            <a:r>
              <a:rPr lang="en-US" sz="2000">
                <a:latin typeface="Century Gothic"/>
              </a:rPr>
              <a:t> </a:t>
            </a:r>
          </a:p>
          <a:p>
            <a:pPr lvl="1">
              <a:buClr>
                <a:srgbClr val="C00000"/>
              </a:buClr>
              <a:buFont typeface="Wingdings" pitchFamily="2" charset="2"/>
              <a:buChar char="§"/>
            </a:pPr>
            <a:r>
              <a:rPr lang="en-US" sz="1600">
                <a:latin typeface="Century Gothic"/>
              </a:rPr>
              <a:t>Often makes a claim stronger (amend to an age change, or a strong piece of evidence like an MRI)</a:t>
            </a:r>
          </a:p>
          <a:p>
            <a:pPr>
              <a:buClr>
                <a:srgbClr val="C00000"/>
              </a:buClr>
              <a:buFont typeface="Wingdings" pitchFamily="2" charset="2"/>
              <a:buChar char="§"/>
            </a:pPr>
            <a:r>
              <a:rPr lang="en-US" sz="2000" b="1">
                <a:latin typeface="Century Gothic"/>
              </a:rPr>
              <a:t>Request for an On The Record (OTR) decision</a:t>
            </a:r>
          </a:p>
          <a:p>
            <a:pPr lvl="1">
              <a:buClr>
                <a:srgbClr val="C00000"/>
              </a:buClr>
              <a:buFont typeface="Wingdings,Sans-Serif" pitchFamily="2" charset="2"/>
              <a:buChar char="§"/>
            </a:pPr>
            <a:r>
              <a:rPr lang="en-US" sz="1500">
                <a:latin typeface="Century Gothic"/>
              </a:rPr>
              <a:t>Asking a Social Security Administrative Law Judge (ALJ) to grant a claim purely based on the medical records.</a:t>
            </a:r>
          </a:p>
          <a:p>
            <a:pPr lvl="1">
              <a:buFont typeface="Wingdings,Sans-Serif" pitchFamily="2" charset="2"/>
              <a:buChar char="§"/>
            </a:pPr>
            <a:r>
              <a:rPr lang="en-US" sz="1500">
                <a:latin typeface="Century Gothic"/>
              </a:rPr>
              <a:t>No hearing would be held if granted; and if the ALJ denies the OTR, the claim simply proceeds to a hearing.</a:t>
            </a:r>
            <a:endParaRPr lang="en-US"/>
          </a:p>
          <a:p>
            <a:pPr>
              <a:buClr>
                <a:srgbClr val="C00000"/>
              </a:buClr>
              <a:buFont typeface="Wingdings" pitchFamily="2" charset="2"/>
              <a:buChar char="§"/>
            </a:pPr>
            <a:r>
              <a:rPr lang="en-US" sz="2000" b="1">
                <a:latin typeface="Century Gothic"/>
              </a:rPr>
              <a:t>Help the Claimant/veteran "tell their story" to the Administrative Law Judge (ALJ)</a:t>
            </a:r>
          </a:p>
          <a:p>
            <a:pPr marL="457200" lvl="1" indent="0">
              <a:buClr>
                <a:srgbClr val="C00000"/>
              </a:buClr>
              <a:buNone/>
            </a:pPr>
            <a:endParaRPr lang="en-US" sz="1600">
              <a:latin typeface="Century Gothic" panose="020B0502020202020204" pitchFamily="34" charset="0"/>
            </a:endParaRPr>
          </a:p>
          <a:p>
            <a:pPr marL="457200" lvl="1" indent="0">
              <a:buClr>
                <a:srgbClr val="C00000"/>
              </a:buClr>
              <a:buNone/>
            </a:pPr>
            <a:endParaRPr lang="en-US" sz="1600">
              <a:latin typeface="Century Gothic" panose="020B0502020202020204" pitchFamily="34" charset="0"/>
            </a:endParaRPr>
          </a:p>
          <a:p>
            <a:pPr>
              <a:buClr>
                <a:srgbClr val="C00000"/>
              </a:buClr>
              <a:buFont typeface="Wingdings" pitchFamily="2" charset="2"/>
              <a:buChar char="§"/>
            </a:pPr>
            <a:endParaRPr lang="en-US" sz="2000">
              <a:latin typeface="Century Gothic" panose="020B0502020202020204" pitchFamily="34" charset="0"/>
            </a:endParaRPr>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pic>
        <p:nvPicPr>
          <p:cNvPr id="2" name="Picture 1" descr="Chees game">
            <a:extLst>
              <a:ext uri="{FF2B5EF4-FFF2-40B4-BE49-F238E27FC236}">
                <a16:creationId xmlns:a16="http://schemas.microsoft.com/office/drawing/2014/main" id="{2D983D97-8C94-7341-4BFE-A10004F31978}"/>
              </a:ext>
            </a:extLst>
          </p:cNvPr>
          <p:cNvPicPr>
            <a:picLocks noChangeAspect="1"/>
          </p:cNvPicPr>
          <p:nvPr/>
        </p:nvPicPr>
        <p:blipFill>
          <a:blip r:embed="rId2"/>
          <a:stretch>
            <a:fillRect/>
          </a:stretch>
        </p:blipFill>
        <p:spPr>
          <a:xfrm>
            <a:off x="8433485" y="142673"/>
            <a:ext cx="3583461" cy="2371356"/>
          </a:xfrm>
          <a:prstGeom prst="rect">
            <a:avLst/>
          </a:prstGeom>
        </p:spPr>
      </p:pic>
    </p:spTree>
    <p:extLst>
      <p:ext uri="{BB962C8B-B14F-4D97-AF65-F5344CB8AC3E}">
        <p14:creationId xmlns:p14="http://schemas.microsoft.com/office/powerpoint/2010/main" val="36305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additive="base">
                                        <p:cTn id="2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 calcmode="lin" valueType="num">
                                      <p:cBhvr additive="base">
                                        <p:cTn id="3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xEl>
                                              <p:pRg st="8" end="8"/>
                                            </p:txEl>
                                          </p:spTgt>
                                        </p:tgtEl>
                                        <p:attrNameLst>
                                          <p:attrName>style.visibility</p:attrName>
                                        </p:attrNameLst>
                                      </p:cBhvr>
                                      <p:to>
                                        <p:strVal val="visible"/>
                                      </p:to>
                                    </p:set>
                                    <p:anim calcmode="lin" valueType="num">
                                      <p:cBhvr additive="base">
                                        <p:cTn id="4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xEl>
                                              <p:pRg st="9" end="9"/>
                                            </p:txEl>
                                          </p:spTgt>
                                        </p:tgtEl>
                                        <p:attrNameLst>
                                          <p:attrName>style.visibility</p:attrName>
                                        </p:attrNameLst>
                                      </p:cBhvr>
                                      <p:to>
                                        <p:strVal val="visible"/>
                                      </p:to>
                                    </p:set>
                                    <p:anim calcmode="lin" valueType="num">
                                      <p:cBhvr additive="base">
                                        <p:cTn id="49"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xEl>
                                              <p:pRg st="10" end="10"/>
                                            </p:txEl>
                                          </p:spTgt>
                                        </p:tgtEl>
                                        <p:attrNameLst>
                                          <p:attrName>style.visibility</p:attrName>
                                        </p:attrNameLst>
                                      </p:cBhvr>
                                      <p:to>
                                        <p:strVal val="visible"/>
                                      </p:to>
                                    </p:set>
                                    <p:anim calcmode="lin" valueType="num">
                                      <p:cBhvr additive="base">
                                        <p:cTn id="53"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xEl>
                                              <p:pRg st="11" end="11"/>
                                            </p:txEl>
                                          </p:spTgt>
                                        </p:tgtEl>
                                        <p:attrNameLst>
                                          <p:attrName>style.visibility</p:attrName>
                                        </p:attrNameLst>
                                      </p:cBhvr>
                                      <p:to>
                                        <p:strVal val="visible"/>
                                      </p:to>
                                    </p:set>
                                    <p:anim calcmode="lin" valueType="num">
                                      <p:cBhvr additive="base">
                                        <p:cTn id="59"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background with a black border&#10;&#10;Description automatically generated with medium confidence">
            <a:extLst>
              <a:ext uri="{FF2B5EF4-FFF2-40B4-BE49-F238E27FC236}">
                <a16:creationId xmlns:a16="http://schemas.microsoft.com/office/drawing/2014/main" id="{01FDBC0C-E9D1-B98F-30A1-4A1BF35C4227}"/>
              </a:ext>
            </a:extLst>
          </p:cNvPr>
          <p:cNvPicPr>
            <a:picLocks noGrp="1" noChangeAspect="1"/>
          </p:cNvPicPr>
          <p:nvPr>
            <p:ph idx="1"/>
          </p:nvPr>
        </p:nvPicPr>
        <p:blipFill>
          <a:blip r:embed="rId2"/>
          <a:stretch>
            <a:fillRect/>
          </a:stretch>
        </p:blipFill>
        <p:spPr>
          <a:xfrm>
            <a:off x="-290626" y="8605"/>
            <a:ext cx="12500914" cy="7031764"/>
          </a:xfrm>
        </p:spPr>
      </p:pic>
      <p:pic>
        <p:nvPicPr>
          <p:cNvPr id="7" name="Picture 6" descr="Angled view of a part of a maze">
            <a:extLst>
              <a:ext uri="{FF2B5EF4-FFF2-40B4-BE49-F238E27FC236}">
                <a16:creationId xmlns:a16="http://schemas.microsoft.com/office/drawing/2014/main" id="{0DA1B2CA-40AF-CA81-CC97-88D88A2B3095}"/>
              </a:ext>
            </a:extLst>
          </p:cNvPr>
          <p:cNvPicPr>
            <a:picLocks noChangeAspect="1"/>
          </p:cNvPicPr>
          <p:nvPr/>
        </p:nvPicPr>
        <p:blipFill rotWithShape="1">
          <a:blip r:embed="rId3"/>
          <a:srcRect l="25139" r="25139"/>
          <a:stretch/>
        </p:blipFill>
        <p:spPr>
          <a:xfrm>
            <a:off x="7067436" y="157017"/>
            <a:ext cx="4997836" cy="6700983"/>
          </a:xfrm>
          <a:prstGeom prst="rect">
            <a:avLst/>
          </a:prstGeom>
          <a:ln w="57150">
            <a:noFill/>
          </a:ln>
        </p:spPr>
      </p:pic>
      <p:sp>
        <p:nvSpPr>
          <p:cNvPr id="8" name="Title 1">
            <a:extLst>
              <a:ext uri="{FF2B5EF4-FFF2-40B4-BE49-F238E27FC236}">
                <a16:creationId xmlns:a16="http://schemas.microsoft.com/office/drawing/2014/main" id="{6F465578-9936-EA28-D4BA-72BDD706895D}"/>
              </a:ext>
            </a:extLst>
          </p:cNvPr>
          <p:cNvSpPr txBox="1">
            <a:spLocks/>
          </p:cNvSpPr>
          <p:nvPr/>
        </p:nvSpPr>
        <p:spPr>
          <a:xfrm>
            <a:off x="-16815" y="621382"/>
            <a:ext cx="69642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2294C"/>
                </a:solidFill>
                <a:latin typeface="+mj-lt"/>
                <a:ea typeface="+mj-ea"/>
                <a:cs typeface="+mj-cs"/>
              </a:defRPr>
            </a:lvl1pPr>
          </a:lstStyle>
          <a:p>
            <a:pPr algn="ctr"/>
            <a:r>
              <a:rPr lang="en-US" sz="3200">
                <a:solidFill>
                  <a:schemeClr val="bg1"/>
                </a:solidFill>
                <a:latin typeface="Century Gothic"/>
              </a:rPr>
              <a:t>Common problems that derail active SSDI claims</a:t>
            </a:r>
            <a:endParaRPr lang="en-US" sz="3200">
              <a:solidFill>
                <a:schemeClr val="bg1"/>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A81CEA24-CB02-D498-2924-6941A90456AF}"/>
              </a:ext>
            </a:extLst>
          </p:cNvPr>
          <p:cNvSpPr txBox="1">
            <a:spLocks/>
          </p:cNvSpPr>
          <p:nvPr/>
        </p:nvSpPr>
        <p:spPr>
          <a:xfrm>
            <a:off x="413159" y="2479991"/>
            <a:ext cx="6016750" cy="43840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2294C"/>
              </a:buClr>
              <a:buFont typeface="Wingdings" panose="05000000000000000000" pitchFamily="2" charset="2"/>
              <a:buChar char="§"/>
              <a:defRPr sz="2800" b="1" kern="1200">
                <a:solidFill>
                  <a:srgbClr val="12294C"/>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sz="2400" b="0">
                <a:solidFill>
                  <a:schemeClr val="bg1"/>
                </a:solidFill>
                <a:latin typeface="Century Gothic"/>
              </a:rPr>
              <a:t>Returning to work within 12mos at SGA ($1,620/month gross)</a:t>
            </a:r>
            <a:endParaRPr lang="en-US" sz="2400" b="0">
              <a:solidFill>
                <a:schemeClr val="bg1"/>
              </a:solidFill>
              <a:latin typeface="Century Gothic" panose="020B0502020202020204" pitchFamily="34" charset="0"/>
            </a:endParaRPr>
          </a:p>
          <a:p>
            <a:pPr>
              <a:buClr>
                <a:srgbClr val="C00000"/>
              </a:buClr>
            </a:pPr>
            <a:r>
              <a:rPr lang="en-US" sz="2400" b="0">
                <a:solidFill>
                  <a:schemeClr val="bg1"/>
                </a:solidFill>
                <a:latin typeface="Century Gothic"/>
                <a:cs typeface="Arial"/>
              </a:rPr>
              <a:t>Claimants who get frustrated and give up on the process</a:t>
            </a:r>
          </a:p>
          <a:p>
            <a:pPr>
              <a:buClr>
                <a:srgbClr val="C00000"/>
              </a:buClr>
            </a:pPr>
            <a:r>
              <a:rPr lang="en-US" sz="2400" b="0">
                <a:solidFill>
                  <a:schemeClr val="bg1"/>
                </a:solidFill>
                <a:latin typeface="Century Gothic"/>
                <a:cs typeface="Arial"/>
              </a:rPr>
              <a:t>Claimants who do not return forms required by Social Security</a:t>
            </a:r>
          </a:p>
          <a:p>
            <a:pPr>
              <a:buClr>
                <a:srgbClr val="C00000"/>
              </a:buClr>
            </a:pPr>
            <a:r>
              <a:rPr lang="en-US" sz="2400" b="0">
                <a:solidFill>
                  <a:schemeClr val="bg1"/>
                </a:solidFill>
                <a:latin typeface="Century Gothic"/>
                <a:cs typeface="Arial"/>
              </a:rPr>
              <a:t>Un-represented Claimants who do not know what they need to prove to win their claim</a:t>
            </a:r>
            <a:endParaRPr lang="en-US">
              <a:solidFill>
                <a:schemeClr val="bg1"/>
              </a:solidFill>
            </a:endParaRPr>
          </a:p>
          <a:p>
            <a:pPr>
              <a:buClr>
                <a:srgbClr val="C00000"/>
              </a:buClr>
            </a:pPr>
            <a:r>
              <a:rPr lang="en-US" sz="2400" b="0">
                <a:solidFill>
                  <a:schemeClr val="bg1"/>
                </a:solidFill>
                <a:latin typeface="Century Gothic"/>
                <a:ea typeface="Calibri"/>
                <a:cs typeface="Arial"/>
              </a:rPr>
              <a:t>WAITING TOO LONG TO FILE</a:t>
            </a:r>
          </a:p>
          <a:p>
            <a:endParaRPr lang="en-US" sz="2400" b="0">
              <a:solidFill>
                <a:schemeClr val="bg1"/>
              </a:solidFill>
              <a:latin typeface="Century Gothic" panose="020B0502020202020204" pitchFamily="34" charset="0"/>
              <a:ea typeface="Calibri"/>
              <a:cs typeface="Arial"/>
            </a:endParaRPr>
          </a:p>
          <a:p>
            <a:pPr lvl="1">
              <a:buClr>
                <a:srgbClr val="C00000"/>
              </a:buClr>
            </a:pPr>
            <a:endParaRPr lang="en-US" sz="2000" b="0">
              <a:solidFill>
                <a:srgbClr val="FFFFFF"/>
              </a:solidFill>
              <a:latin typeface="Century Gothic" panose="020B0502020202020204" pitchFamily="34" charset="0"/>
              <a:ea typeface="Calibri"/>
              <a:cs typeface="Arial"/>
            </a:endParaRPr>
          </a:p>
          <a:p>
            <a:pPr>
              <a:buClr>
                <a:srgbClr val="C00000"/>
              </a:buClr>
            </a:pPr>
            <a:endParaRPr lang="en-US" sz="2400" b="0">
              <a:solidFill>
                <a:srgbClr val="FFFFFF"/>
              </a:solidFill>
              <a:latin typeface="Century Gothic" panose="020B0502020202020204" pitchFamily="34" charset="0"/>
              <a:cs typeface="Arial"/>
            </a:endParaRPr>
          </a:p>
          <a:p>
            <a:endParaRPr lang="en-US"/>
          </a:p>
        </p:txBody>
      </p:sp>
    </p:spTree>
    <p:extLst>
      <p:ext uri="{BB962C8B-B14F-4D97-AF65-F5344CB8AC3E}">
        <p14:creationId xmlns:p14="http://schemas.microsoft.com/office/powerpoint/2010/main" val="368884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A669-3EF2-9AA4-87B7-656C7C7B7C2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6C573DB-22B6-971B-BAFB-7579F09069E9}"/>
              </a:ext>
            </a:extLst>
          </p:cNvPr>
          <p:cNvSpPr txBox="1">
            <a:spLocks/>
          </p:cNvSpPr>
          <p:nvPr/>
        </p:nvSpPr>
        <p:spPr>
          <a:xfrm>
            <a:off x="1140125" y="980678"/>
            <a:ext cx="5914846" cy="8654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Trivia question 2 of 3</a:t>
            </a:r>
            <a:endParaRPr lang="en-US" sz="36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7D5FEAA9-5C56-7602-6D8F-AC1EC5CA4928}"/>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5EFB2F78-2195-08D9-FBDD-C75B291B1DC4}"/>
              </a:ext>
            </a:extLst>
          </p:cNvPr>
          <p:cNvSpPr txBox="1">
            <a:spLocks/>
          </p:cNvSpPr>
          <p:nvPr/>
        </p:nvSpPr>
        <p:spPr>
          <a:xfrm>
            <a:off x="1133033" y="2948221"/>
            <a:ext cx="10220766" cy="341666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500" b="1">
                <a:latin typeface="Century Gothic"/>
              </a:rPr>
              <a:t>Question</a:t>
            </a:r>
            <a:r>
              <a:rPr lang="en-US" sz="2500">
                <a:latin typeface="Century Gothic"/>
              </a:rPr>
              <a:t>:</a:t>
            </a:r>
            <a:r>
              <a:rPr lang="en-US" sz="2000">
                <a:latin typeface="Century Gothic"/>
              </a:rPr>
              <a:t> </a:t>
            </a:r>
          </a:p>
          <a:p>
            <a:pPr>
              <a:buClr>
                <a:srgbClr val="C00000"/>
              </a:buClr>
              <a:buFont typeface="Wingdings" pitchFamily="2" charset="2"/>
              <a:buChar char="§"/>
            </a:pPr>
            <a:r>
              <a:rPr lang="en-US" sz="2000">
                <a:latin typeface="Century Gothic"/>
              </a:rPr>
              <a:t>If a veteran stopped paying into the Social Security system in 2020, for how long would they be insured for disability protection?</a:t>
            </a:r>
          </a:p>
          <a:p>
            <a:pPr>
              <a:buClr>
                <a:srgbClr val="C00000"/>
              </a:buClr>
              <a:buFont typeface="Wingdings" pitchFamily="2" charset="2"/>
              <a:buChar char="§"/>
            </a:pPr>
            <a:r>
              <a:rPr lang="en-US" sz="2500" b="1">
                <a:latin typeface="Century Gothic"/>
              </a:rPr>
              <a:t>Answer</a:t>
            </a:r>
            <a:r>
              <a:rPr lang="en-US" sz="2500">
                <a:latin typeface="Century Gothic"/>
              </a:rPr>
              <a:t>: </a:t>
            </a:r>
          </a:p>
          <a:p>
            <a:pPr>
              <a:buClr>
                <a:srgbClr val="C00000"/>
              </a:buClr>
              <a:buFont typeface="Wingdings" pitchFamily="2" charset="2"/>
              <a:buChar char="§"/>
            </a:pPr>
            <a:r>
              <a:rPr lang="en-US" sz="2000">
                <a:latin typeface="Century Gothic"/>
              </a:rPr>
              <a:t>5 years, or 2025</a:t>
            </a:r>
            <a:endParaRPr lang="en-US"/>
          </a:p>
          <a:p>
            <a:pPr lvl="1">
              <a:buClr>
                <a:srgbClr val="C00000"/>
              </a:buClr>
              <a:buFont typeface="Wingdings" pitchFamily="2" charset="2"/>
              <a:buChar char="§"/>
            </a:pPr>
            <a:r>
              <a:rPr lang="en-US" sz="2000">
                <a:latin typeface="Century Gothic"/>
              </a:rPr>
              <a:t>If a veteran cannot work and they have paid into Social Security there is no reason to wait.  The clock is ticking!</a:t>
            </a:r>
          </a:p>
          <a:p>
            <a:pPr lvl="1">
              <a:buClr>
                <a:srgbClr val="C00000"/>
              </a:buClr>
              <a:buFont typeface="Wingdings" pitchFamily="2" charset="2"/>
              <a:buChar char="§"/>
            </a:pPr>
            <a:endParaRPr lang="en-US" sz="1600">
              <a:latin typeface="Century Gothic"/>
            </a:endParaRPr>
          </a:p>
          <a:p>
            <a:pPr>
              <a:buClr>
                <a:srgbClr val="C00000"/>
              </a:buClr>
              <a:buFont typeface="Wingdings" pitchFamily="2" charset="2"/>
              <a:buChar char="§"/>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pic>
        <p:nvPicPr>
          <p:cNvPr id="4" name="Picture 3" descr="A yellow question mark in a pile of black question marks&#10;&#10;AI-generated content may be incorrect.">
            <a:extLst>
              <a:ext uri="{FF2B5EF4-FFF2-40B4-BE49-F238E27FC236}">
                <a16:creationId xmlns:a16="http://schemas.microsoft.com/office/drawing/2014/main" id="{C6C77BAB-18B3-9630-DC6C-C27EEAC08744}"/>
              </a:ext>
            </a:extLst>
          </p:cNvPr>
          <p:cNvPicPr>
            <a:picLocks noChangeAspect="1"/>
          </p:cNvPicPr>
          <p:nvPr/>
        </p:nvPicPr>
        <p:blipFill>
          <a:blip r:embed="rId2"/>
          <a:stretch>
            <a:fillRect/>
          </a:stretch>
        </p:blipFill>
        <p:spPr>
          <a:xfrm>
            <a:off x="6676006" y="339969"/>
            <a:ext cx="4056756" cy="2438400"/>
          </a:xfrm>
          <a:prstGeom prst="rect">
            <a:avLst/>
          </a:prstGeom>
        </p:spPr>
      </p:pic>
    </p:spTree>
    <p:extLst>
      <p:ext uri="{BB962C8B-B14F-4D97-AF65-F5344CB8AC3E}">
        <p14:creationId xmlns:p14="http://schemas.microsoft.com/office/powerpoint/2010/main" val="1122371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 calcmode="lin" valueType="num">
                                      <p:cBhvr additive="base">
                                        <p:cTn id="2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a black border&#10;&#10;Description automatically generated with medium confidence">
            <a:extLst>
              <a:ext uri="{FF2B5EF4-FFF2-40B4-BE49-F238E27FC236}">
                <a16:creationId xmlns:a16="http://schemas.microsoft.com/office/drawing/2014/main" id="{5210CAB2-52BA-01E8-8016-A154C0B4946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BBAC17-DA79-338F-6B48-C3E313D4E796}"/>
              </a:ext>
            </a:extLst>
          </p:cNvPr>
          <p:cNvSpPr txBox="1">
            <a:spLocks/>
          </p:cNvSpPr>
          <p:nvPr/>
        </p:nvSpPr>
        <p:spPr>
          <a:xfrm>
            <a:off x="156311" y="388117"/>
            <a:ext cx="72563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2294C"/>
                </a:solidFill>
                <a:latin typeface="+mj-lt"/>
                <a:ea typeface="+mj-ea"/>
                <a:cs typeface="+mj-cs"/>
              </a:defRPr>
            </a:lvl1pPr>
          </a:lstStyle>
          <a:p>
            <a:pPr algn="ctr"/>
            <a:r>
              <a:rPr lang="en-US" sz="3200">
                <a:solidFill>
                  <a:schemeClr val="bg1"/>
                </a:solidFill>
                <a:latin typeface="Century Gothic"/>
              </a:rPr>
              <a:t>Veterans Help Group is here to assist </a:t>
            </a:r>
            <a:endParaRPr lang="en-US" sz="3200">
              <a:solidFill>
                <a:schemeClr val="bg1"/>
              </a:solidFill>
              <a:latin typeface="Century Gothic" panose="020B0502020202020204" pitchFamily="34" charset="0"/>
            </a:endParaRPr>
          </a:p>
        </p:txBody>
      </p:sp>
      <p:sp>
        <p:nvSpPr>
          <p:cNvPr id="7" name="Content Placeholder 2">
            <a:extLst>
              <a:ext uri="{FF2B5EF4-FFF2-40B4-BE49-F238E27FC236}">
                <a16:creationId xmlns:a16="http://schemas.microsoft.com/office/drawing/2014/main" id="{2D1CC867-3785-C37D-29A0-6F16F2CE05C7}"/>
              </a:ext>
            </a:extLst>
          </p:cNvPr>
          <p:cNvSpPr txBox="1">
            <a:spLocks/>
          </p:cNvSpPr>
          <p:nvPr/>
        </p:nvSpPr>
        <p:spPr>
          <a:xfrm>
            <a:off x="348710" y="1906716"/>
            <a:ext cx="6016750" cy="455654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rgbClr val="12294C"/>
              </a:buClr>
              <a:buFont typeface="Wingdings" panose="05000000000000000000" pitchFamily="2" charset="2"/>
              <a:buChar char="§"/>
              <a:defRPr sz="2800" b="1" kern="1200">
                <a:solidFill>
                  <a:srgbClr val="12294C"/>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sz="2400" b="0">
                <a:solidFill>
                  <a:schemeClr val="bg1"/>
                </a:solidFill>
                <a:latin typeface="Century Gothic"/>
              </a:rPr>
              <a:t>We file review and file the SSDI claim</a:t>
            </a:r>
            <a:endParaRPr lang="en-US" sz="2400" b="0">
              <a:solidFill>
                <a:schemeClr val="bg1"/>
              </a:solidFill>
              <a:latin typeface="Century Gothic" panose="020B0502020202020204" pitchFamily="34" charset="0"/>
            </a:endParaRPr>
          </a:p>
          <a:p>
            <a:pPr>
              <a:buClr>
                <a:srgbClr val="C00000"/>
              </a:buClr>
            </a:pPr>
            <a:r>
              <a:rPr lang="en-US" sz="2400" b="0">
                <a:solidFill>
                  <a:schemeClr val="bg1"/>
                </a:solidFill>
                <a:latin typeface="Century Gothic"/>
                <a:cs typeface="Arial"/>
              </a:rPr>
              <a:t>Every case is overseen by a Senior Disability Advocate who has handled thousands of disability hearings and is an expert who specializes in this field</a:t>
            </a:r>
          </a:p>
          <a:p>
            <a:pPr>
              <a:buClr>
                <a:srgbClr val="C00000"/>
              </a:buClr>
            </a:pPr>
            <a:r>
              <a:rPr lang="en-US" sz="2400" b="0">
                <a:solidFill>
                  <a:schemeClr val="bg1"/>
                </a:solidFill>
                <a:latin typeface="Century Gothic"/>
                <a:cs typeface="Arial"/>
              </a:rPr>
              <a:t>We will work with veterans to avoid common mistakes when completing forms and interacting with SSA staff</a:t>
            </a:r>
            <a:endParaRPr lang="en-US" sz="2400" b="0">
              <a:solidFill>
                <a:schemeClr val="bg1"/>
              </a:solidFill>
              <a:latin typeface="Century Gothic" panose="020B0502020202020204" pitchFamily="34" charset="0"/>
              <a:ea typeface="Calibri"/>
              <a:cs typeface="Arial"/>
            </a:endParaRPr>
          </a:p>
          <a:p>
            <a:pPr>
              <a:buClr>
                <a:srgbClr val="C00000"/>
              </a:buClr>
            </a:pPr>
            <a:r>
              <a:rPr lang="en-US" sz="2400" b="0">
                <a:solidFill>
                  <a:schemeClr val="bg1"/>
                </a:solidFill>
                <a:latin typeface="Century Gothic"/>
                <a:ea typeface="Calibri"/>
                <a:cs typeface="Arial"/>
              </a:rPr>
              <a:t>We file the appeals (if necessary)</a:t>
            </a:r>
            <a:endParaRPr lang="en-US" sz="2400" b="0">
              <a:solidFill>
                <a:schemeClr val="bg1"/>
              </a:solidFill>
              <a:latin typeface="Century Gothic" panose="020B0502020202020204" pitchFamily="34" charset="0"/>
              <a:ea typeface="Calibri"/>
              <a:cs typeface="Arial"/>
            </a:endParaRPr>
          </a:p>
          <a:p>
            <a:pPr>
              <a:buClr>
                <a:srgbClr val="C00000"/>
              </a:buClr>
            </a:pPr>
            <a:r>
              <a:rPr lang="en-US" sz="2400" b="0">
                <a:solidFill>
                  <a:schemeClr val="bg1"/>
                </a:solidFill>
                <a:latin typeface="Century Gothic"/>
                <a:ea typeface="Calibri"/>
                <a:cs typeface="Arial"/>
              </a:rPr>
              <a:t>We will front the cost of medical records production</a:t>
            </a:r>
            <a:endParaRPr lang="en-US" sz="2400" b="0">
              <a:solidFill>
                <a:schemeClr val="bg1"/>
              </a:solidFill>
              <a:latin typeface="Century Gothic" panose="020B0502020202020204" pitchFamily="34" charset="0"/>
              <a:ea typeface="Calibri"/>
              <a:cs typeface="Arial"/>
            </a:endParaRPr>
          </a:p>
          <a:p>
            <a:pPr>
              <a:buClr>
                <a:srgbClr val="C00000"/>
              </a:buClr>
            </a:pPr>
            <a:r>
              <a:rPr lang="en-US" sz="2400" b="0">
                <a:solidFill>
                  <a:schemeClr val="bg1"/>
                </a:solidFill>
                <a:latin typeface="Century Gothic"/>
                <a:ea typeface="Calibri"/>
                <a:cs typeface="Arial"/>
              </a:rPr>
              <a:t>We will prepare the case for hearing, prepare the client for testimony, cross examine any experts, and all hearings will be attended by an attorney</a:t>
            </a:r>
            <a:endParaRPr lang="en-US" sz="2400" b="0">
              <a:solidFill>
                <a:schemeClr val="bg1"/>
              </a:solidFill>
              <a:latin typeface="Century Gothic" panose="020B0502020202020204" pitchFamily="34" charset="0"/>
              <a:ea typeface="Calibri"/>
              <a:cs typeface="Arial"/>
            </a:endParaRPr>
          </a:p>
          <a:p>
            <a:pPr lvl="1">
              <a:buClr>
                <a:srgbClr val="C00000"/>
              </a:buClr>
            </a:pPr>
            <a:endParaRPr lang="en-US" sz="2000" b="0">
              <a:solidFill>
                <a:srgbClr val="FFFFFF"/>
              </a:solidFill>
              <a:latin typeface="Century Gothic" panose="020B0502020202020204" pitchFamily="34" charset="0"/>
              <a:ea typeface="Calibri"/>
              <a:cs typeface="Calibri"/>
            </a:endParaRPr>
          </a:p>
          <a:p>
            <a:pPr>
              <a:buClr>
                <a:srgbClr val="C00000"/>
              </a:buClr>
            </a:pPr>
            <a:endParaRPr lang="en-US" sz="2400" b="0">
              <a:solidFill>
                <a:srgbClr val="FFFFFF"/>
              </a:solidFill>
              <a:latin typeface="Century Gothic" panose="020B0502020202020204" pitchFamily="34" charset="0"/>
              <a:ea typeface="Calibri"/>
              <a:cs typeface="Arial"/>
            </a:endParaRPr>
          </a:p>
          <a:p>
            <a:endParaRPr lang="en-US">
              <a:latin typeface="Century Gothic" panose="020B0502020202020204" pitchFamily="34" charset="0"/>
              <a:ea typeface="Calibri"/>
              <a:cs typeface="Arial"/>
            </a:endParaRPr>
          </a:p>
        </p:txBody>
      </p:sp>
      <p:pic>
        <p:nvPicPr>
          <p:cNvPr id="5" name="Picture 4" descr="A person in a wheelchair&#10;&#10;Description automatically generated">
            <a:extLst>
              <a:ext uri="{FF2B5EF4-FFF2-40B4-BE49-F238E27FC236}">
                <a16:creationId xmlns:a16="http://schemas.microsoft.com/office/drawing/2014/main" id="{34146569-C6F1-988E-9FF6-1225C6EF60D8}"/>
              </a:ext>
            </a:extLst>
          </p:cNvPr>
          <p:cNvPicPr>
            <a:picLocks noChangeAspect="1"/>
          </p:cNvPicPr>
          <p:nvPr/>
        </p:nvPicPr>
        <p:blipFill rotWithShape="1">
          <a:blip r:embed="rId3"/>
          <a:srcRect l="13345" r="36878"/>
          <a:stretch/>
        </p:blipFill>
        <p:spPr>
          <a:xfrm>
            <a:off x="7053059" y="85130"/>
            <a:ext cx="4997836" cy="6700983"/>
          </a:xfrm>
          <a:prstGeom prst="rect">
            <a:avLst/>
          </a:prstGeom>
          <a:ln w="57150">
            <a:noFill/>
          </a:ln>
        </p:spPr>
      </p:pic>
    </p:spTree>
    <p:extLst>
      <p:ext uri="{BB962C8B-B14F-4D97-AF65-F5344CB8AC3E}">
        <p14:creationId xmlns:p14="http://schemas.microsoft.com/office/powerpoint/2010/main" val="23540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F7A3-356C-1B00-5BD7-FF565E69DA8C}"/>
            </a:ext>
          </a:extLst>
        </p:cNvPr>
        <p:cNvGrpSpPr/>
        <p:nvPr/>
      </p:nvGrpSpPr>
      <p:grpSpPr>
        <a:xfrm>
          <a:off x="0" y="0"/>
          <a:ext cx="0" cy="0"/>
          <a:chOff x="0" y="0"/>
          <a:chExt cx="0" cy="0"/>
        </a:xfrm>
      </p:grpSpPr>
      <p:pic>
        <p:nvPicPr>
          <p:cNvPr id="3" name="Picture 2" descr="A blue background with a black border&#10;&#10;Description automatically generated with medium confidence">
            <a:extLst>
              <a:ext uri="{FF2B5EF4-FFF2-40B4-BE49-F238E27FC236}">
                <a16:creationId xmlns:a16="http://schemas.microsoft.com/office/drawing/2014/main" id="{417024D7-27B5-8EBB-921A-06C57B746F8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5E8562-3B3A-42CB-2EDE-E001B7924125}"/>
              </a:ext>
            </a:extLst>
          </p:cNvPr>
          <p:cNvSpPr txBox="1">
            <a:spLocks/>
          </p:cNvSpPr>
          <p:nvPr/>
        </p:nvSpPr>
        <p:spPr>
          <a:xfrm>
            <a:off x="156311" y="388117"/>
            <a:ext cx="11828369" cy="1083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2294C"/>
                </a:solidFill>
                <a:latin typeface="+mj-lt"/>
                <a:ea typeface="+mj-ea"/>
                <a:cs typeface="+mj-cs"/>
              </a:defRPr>
            </a:lvl1pPr>
          </a:lstStyle>
          <a:p>
            <a:pPr algn="ctr"/>
            <a:r>
              <a:rPr lang="en-US" sz="3200">
                <a:solidFill>
                  <a:schemeClr val="bg1"/>
                </a:solidFill>
                <a:latin typeface="Century Gothic"/>
              </a:rPr>
              <a:t>Example "wins" of SSDI benefits by Veterans Help Group </a:t>
            </a:r>
            <a:endParaRPr lang="en-US" sz="3200">
              <a:solidFill>
                <a:schemeClr val="bg1"/>
              </a:solidFill>
              <a:latin typeface="Century Gothic" panose="020B0502020202020204" pitchFamily="34" charset="0"/>
            </a:endParaRPr>
          </a:p>
        </p:txBody>
      </p:sp>
      <p:sp>
        <p:nvSpPr>
          <p:cNvPr id="7" name="Content Placeholder 2">
            <a:extLst>
              <a:ext uri="{FF2B5EF4-FFF2-40B4-BE49-F238E27FC236}">
                <a16:creationId xmlns:a16="http://schemas.microsoft.com/office/drawing/2014/main" id="{6641F8BF-F5B3-9075-26A5-F9EC1FEAC550}"/>
              </a:ext>
            </a:extLst>
          </p:cNvPr>
          <p:cNvSpPr txBox="1">
            <a:spLocks/>
          </p:cNvSpPr>
          <p:nvPr/>
        </p:nvSpPr>
        <p:spPr>
          <a:xfrm>
            <a:off x="158210" y="1906716"/>
            <a:ext cx="12034307" cy="48254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2294C"/>
              </a:buClr>
              <a:buFont typeface="Wingdings" panose="05000000000000000000" pitchFamily="2" charset="2"/>
              <a:buChar char="§"/>
              <a:defRPr sz="2800" b="1" kern="1200">
                <a:solidFill>
                  <a:srgbClr val="12294C"/>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sz="2400">
                <a:solidFill>
                  <a:schemeClr val="bg1"/>
                </a:solidFill>
                <a:latin typeface="Century Gothic"/>
                <a:ea typeface="Calibri"/>
                <a:cs typeface="Arial"/>
              </a:rPr>
              <a:t>Veteran Kevin M. (56yo, conditions include back/neck degeneration, COPD...)</a:t>
            </a:r>
            <a:endParaRPr lang="en-US" sz="2400" b="0">
              <a:solidFill>
                <a:schemeClr val="bg1"/>
              </a:solidFill>
              <a:latin typeface="Century Gothic" panose="020B0502020202020204" pitchFamily="34" charset="0"/>
              <a:ea typeface="Calibri"/>
              <a:cs typeface="Arial"/>
            </a:endParaRPr>
          </a:p>
          <a:p>
            <a:pPr lvl="1"/>
            <a:r>
              <a:rPr lang="en-US" sz="2000">
                <a:solidFill>
                  <a:schemeClr val="bg1"/>
                </a:solidFill>
                <a:latin typeface="Century Gothic"/>
                <a:ea typeface="Calibri"/>
                <a:cs typeface="Arial"/>
              </a:rPr>
              <a:t>On August 18, 2022, Veterans Help Group filed an SSDI claim for Veteran Kevin M.  His claim was denied at Initial and at Reconsideration.  VHG handled his appeals and had an attorney with Kevin at his November 2024 hearing with a Social Security Administrative Law Judge (ALJ).</a:t>
            </a:r>
            <a:endParaRPr lang="en-US" sz="2000" b="0">
              <a:solidFill>
                <a:schemeClr val="bg1"/>
              </a:solidFill>
              <a:latin typeface="Century Gothic"/>
              <a:ea typeface="Calibri"/>
              <a:cs typeface="Arial"/>
            </a:endParaRPr>
          </a:p>
          <a:p>
            <a:pPr lvl="1"/>
            <a:r>
              <a:rPr lang="en-US" sz="2000">
                <a:solidFill>
                  <a:schemeClr val="bg1"/>
                </a:solidFill>
                <a:latin typeface="Century Gothic"/>
                <a:ea typeface="Calibri"/>
                <a:cs typeface="Arial"/>
              </a:rPr>
              <a:t>Kevin was found disabled effective October of 2021 in a decision dated January 17, 2025.  He was awarded over $40,000 in past due benefits, and he currently receives $1,194/month from Social Security</a:t>
            </a:r>
          </a:p>
          <a:p>
            <a:pPr>
              <a:buClr>
                <a:srgbClr val="C00000"/>
              </a:buClr>
            </a:pPr>
            <a:r>
              <a:rPr lang="en-US" sz="2400">
                <a:solidFill>
                  <a:schemeClr val="bg1"/>
                </a:solidFill>
                <a:latin typeface="Century Gothic"/>
                <a:ea typeface="Calibri"/>
                <a:cs typeface="Arial"/>
              </a:rPr>
              <a:t>Veteran Gregory H. (39yo, conditions include PTSD, anxiety, depression...)</a:t>
            </a:r>
          </a:p>
          <a:p>
            <a:pPr lvl="1"/>
            <a:r>
              <a:rPr lang="en-US" sz="2000">
                <a:solidFill>
                  <a:schemeClr val="bg1"/>
                </a:solidFill>
                <a:latin typeface="Century Gothic"/>
                <a:ea typeface="Calibri"/>
                <a:cs typeface="Arial"/>
              </a:rPr>
              <a:t>In June 2024, VHG joined Gregory's active SSDI claim.  VHG had an attorney with Gregory at his November 2024 hearing with a Social Security ALJ.</a:t>
            </a:r>
            <a:endParaRPr lang="en-US" sz="2000" b="0">
              <a:solidFill>
                <a:schemeClr val="bg1"/>
              </a:solidFill>
              <a:latin typeface="Century Gothic"/>
              <a:ea typeface="Calibri"/>
              <a:cs typeface="Arial"/>
            </a:endParaRPr>
          </a:p>
          <a:p>
            <a:pPr lvl="1"/>
            <a:r>
              <a:rPr lang="en-US" sz="2000">
                <a:solidFill>
                  <a:schemeClr val="bg1"/>
                </a:solidFill>
                <a:latin typeface="Century Gothic"/>
                <a:ea typeface="Calibri"/>
                <a:cs typeface="Arial"/>
              </a:rPr>
              <a:t>Gregory was found disabled effective August of 2022 in a decision dated December 23, 2024.  He was awarded over $50,000 in past due benefits, and he currently receives $2,245/month from Social Security.  </a:t>
            </a:r>
          </a:p>
          <a:p>
            <a:pPr marL="0" indent="0">
              <a:buNone/>
            </a:pPr>
            <a:endParaRPr lang="en-US" sz="2400" b="0">
              <a:solidFill>
                <a:schemeClr val="bg1"/>
              </a:solidFill>
              <a:latin typeface="Century Gothic" panose="020B0502020202020204" pitchFamily="34" charset="0"/>
              <a:ea typeface="Calibri"/>
              <a:cs typeface="Arial"/>
            </a:endParaRPr>
          </a:p>
          <a:p>
            <a:pPr marL="0" indent="0">
              <a:buClr>
                <a:srgbClr val="C00000"/>
              </a:buClr>
              <a:buNone/>
            </a:pPr>
            <a:endParaRPr lang="en-US" sz="2400" b="0">
              <a:solidFill>
                <a:schemeClr val="bg1"/>
              </a:solidFill>
              <a:latin typeface="Century Gothic" panose="020B0502020202020204" pitchFamily="34" charset="0"/>
              <a:ea typeface="Calibri"/>
              <a:cs typeface="Arial"/>
            </a:endParaRPr>
          </a:p>
          <a:p>
            <a:pPr>
              <a:buClr>
                <a:srgbClr val="C00000"/>
              </a:buClr>
            </a:pPr>
            <a:endParaRPr lang="en-US" sz="2400" b="0">
              <a:solidFill>
                <a:srgbClr val="FFFFFF"/>
              </a:solidFill>
              <a:latin typeface="Century Gothic" panose="020B0502020202020204" pitchFamily="34" charset="0"/>
              <a:ea typeface="Calibri"/>
              <a:cs typeface="Arial"/>
            </a:endParaRPr>
          </a:p>
          <a:p>
            <a:pPr lvl="1">
              <a:buClr>
                <a:srgbClr val="C00000"/>
              </a:buClr>
            </a:pPr>
            <a:endParaRPr lang="en-US" sz="2000" b="0">
              <a:solidFill>
                <a:srgbClr val="FFFFFF"/>
              </a:solidFill>
              <a:latin typeface="Century Gothic" panose="020B0502020202020204" pitchFamily="34" charset="0"/>
              <a:ea typeface="Calibri"/>
              <a:cs typeface="Calibri"/>
            </a:endParaRPr>
          </a:p>
          <a:p>
            <a:pPr>
              <a:buClr>
                <a:srgbClr val="C00000"/>
              </a:buClr>
            </a:pPr>
            <a:endParaRPr lang="en-US" sz="2400" b="0">
              <a:solidFill>
                <a:srgbClr val="FFFFFF"/>
              </a:solidFill>
              <a:latin typeface="Century Gothic" panose="020B0502020202020204" pitchFamily="34" charset="0"/>
              <a:ea typeface="Calibri"/>
              <a:cs typeface="Arial"/>
            </a:endParaRPr>
          </a:p>
          <a:p>
            <a:endParaRPr lang="en-US">
              <a:latin typeface="Century Gothic" panose="020B0502020202020204" pitchFamily="34" charset="0"/>
              <a:ea typeface="Calibri"/>
              <a:cs typeface="Arial"/>
            </a:endParaRPr>
          </a:p>
        </p:txBody>
      </p:sp>
    </p:spTree>
    <p:extLst>
      <p:ext uri="{BB962C8B-B14F-4D97-AF65-F5344CB8AC3E}">
        <p14:creationId xmlns:p14="http://schemas.microsoft.com/office/powerpoint/2010/main" val="61506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C70460-151B-35BA-8BA6-BFE41F5D41A7}"/>
              </a:ext>
            </a:extLst>
          </p:cNvPr>
          <p:cNvSpPr txBox="1"/>
          <p:nvPr/>
        </p:nvSpPr>
        <p:spPr>
          <a:xfrm>
            <a:off x="0" y="1207008"/>
            <a:ext cx="12192000" cy="369332"/>
          </a:xfrm>
          <a:prstGeom prst="rect">
            <a:avLst/>
          </a:prstGeom>
          <a:noFill/>
        </p:spPr>
        <p:txBody>
          <a:bodyPr wrap="square" rtlCol="0">
            <a:spAutoFit/>
          </a:bodyPr>
          <a:lstStyle/>
          <a:p>
            <a:pPr algn="ctr"/>
            <a:r>
              <a:rPr lang="en-US">
                <a:solidFill>
                  <a:srgbClr val="12294C"/>
                </a:solidFill>
                <a:latin typeface="Century Gothic" panose="020B0502020202020204" pitchFamily="34" charset="0"/>
              </a:rPr>
              <a:t>Prepared Exclusively For:</a:t>
            </a:r>
          </a:p>
        </p:txBody>
      </p:sp>
      <p:sp>
        <p:nvSpPr>
          <p:cNvPr id="5" name="TextBox 4">
            <a:extLst>
              <a:ext uri="{FF2B5EF4-FFF2-40B4-BE49-F238E27FC236}">
                <a16:creationId xmlns:a16="http://schemas.microsoft.com/office/drawing/2014/main" id="{9F7C6D07-B22B-4372-185D-E2DE10936347}"/>
              </a:ext>
            </a:extLst>
          </p:cNvPr>
          <p:cNvSpPr txBox="1"/>
          <p:nvPr/>
        </p:nvSpPr>
        <p:spPr>
          <a:xfrm>
            <a:off x="0" y="4658986"/>
            <a:ext cx="12192000" cy="646331"/>
          </a:xfrm>
          <a:prstGeom prst="rect">
            <a:avLst/>
          </a:prstGeom>
          <a:noFill/>
        </p:spPr>
        <p:txBody>
          <a:bodyPr wrap="square" lIns="91440" tIns="45720" rIns="91440" bIns="45720" rtlCol="0" anchor="t">
            <a:spAutoFit/>
          </a:bodyPr>
          <a:lstStyle/>
          <a:p>
            <a:pPr algn="ctr"/>
            <a:r>
              <a:rPr lang="en-US">
                <a:solidFill>
                  <a:srgbClr val="12294C"/>
                </a:solidFill>
                <a:latin typeface="Century Gothic"/>
              </a:rPr>
              <a:t>By: Scott Layden, Jr. </a:t>
            </a:r>
          </a:p>
          <a:p>
            <a:pPr algn="ctr"/>
            <a:r>
              <a:rPr lang="en-US" b="1">
                <a:solidFill>
                  <a:srgbClr val="12294C"/>
                </a:solidFill>
                <a:latin typeface="Century Gothic"/>
              </a:rPr>
              <a:t>Senior Disability Advocate</a:t>
            </a:r>
          </a:p>
        </p:txBody>
      </p:sp>
      <p:pic>
        <p:nvPicPr>
          <p:cNvPr id="3" name="Picture 2" descr="A blue text on a black background&#10;&#10;Description automatically generated">
            <a:extLst>
              <a:ext uri="{FF2B5EF4-FFF2-40B4-BE49-F238E27FC236}">
                <a16:creationId xmlns:a16="http://schemas.microsoft.com/office/drawing/2014/main" id="{B16688E5-01DF-1B21-304A-A190C6C3BEC6}"/>
              </a:ext>
            </a:extLst>
          </p:cNvPr>
          <p:cNvPicPr>
            <a:picLocks noChangeAspect="1"/>
          </p:cNvPicPr>
          <p:nvPr/>
        </p:nvPicPr>
        <p:blipFill>
          <a:blip r:embed="rId2"/>
          <a:stretch>
            <a:fillRect/>
          </a:stretch>
        </p:blipFill>
        <p:spPr>
          <a:xfrm>
            <a:off x="4369676" y="5510984"/>
            <a:ext cx="3452648" cy="774513"/>
          </a:xfrm>
          <a:prstGeom prst="rect">
            <a:avLst/>
          </a:prstGeom>
        </p:spPr>
      </p:pic>
      <p:pic>
        <p:nvPicPr>
          <p:cNvPr id="9" name="Picture 8" descr="A black background with gold numbers and a wreath&#10;&#10;AI-generated content may be incorrect.">
            <a:extLst>
              <a:ext uri="{FF2B5EF4-FFF2-40B4-BE49-F238E27FC236}">
                <a16:creationId xmlns:a16="http://schemas.microsoft.com/office/drawing/2014/main" id="{5657022B-1C69-59C3-AF33-7AC724FB8E9E}"/>
              </a:ext>
            </a:extLst>
          </p:cNvPr>
          <p:cNvPicPr>
            <a:picLocks noChangeAspect="1"/>
          </p:cNvPicPr>
          <p:nvPr/>
        </p:nvPicPr>
        <p:blipFill>
          <a:blip r:embed="rId3"/>
          <a:stretch>
            <a:fillRect/>
          </a:stretch>
        </p:blipFill>
        <p:spPr>
          <a:xfrm>
            <a:off x="4121658" y="1207008"/>
            <a:ext cx="3948684" cy="3948684"/>
          </a:xfrm>
          <a:prstGeom prst="rect">
            <a:avLst/>
          </a:prstGeom>
        </p:spPr>
      </p:pic>
    </p:spTree>
    <p:extLst>
      <p:ext uri="{BB962C8B-B14F-4D97-AF65-F5344CB8AC3E}">
        <p14:creationId xmlns:p14="http://schemas.microsoft.com/office/powerpoint/2010/main" val="3804787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787C2-2BEB-AEFD-B465-308F68679D6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22DBC01-0D2E-784F-2577-DF0B9A6B3B48}"/>
              </a:ext>
            </a:extLst>
          </p:cNvPr>
          <p:cNvSpPr txBox="1">
            <a:spLocks/>
          </p:cNvSpPr>
          <p:nvPr/>
        </p:nvSpPr>
        <p:spPr>
          <a:xfrm>
            <a:off x="1140125" y="980678"/>
            <a:ext cx="5914846" cy="8654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Trivia question 3 of 3</a:t>
            </a:r>
            <a:endParaRPr lang="en-US" sz="36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E5A34D6-FE7C-E193-BA65-F96876857B11}"/>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1537FD10-FBE4-EC76-51E1-D974EFD6ADDE}"/>
              </a:ext>
            </a:extLst>
          </p:cNvPr>
          <p:cNvSpPr txBox="1">
            <a:spLocks/>
          </p:cNvSpPr>
          <p:nvPr/>
        </p:nvSpPr>
        <p:spPr>
          <a:xfrm>
            <a:off x="1147410" y="2962598"/>
            <a:ext cx="10206389" cy="370421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anose="020B0604020202020204" pitchFamily="34" charset="0"/>
              <a:buChar char="§"/>
            </a:pPr>
            <a:r>
              <a:rPr lang="en-US" sz="2500" b="1">
                <a:latin typeface="Century Gothic"/>
              </a:rPr>
              <a:t>Question</a:t>
            </a:r>
            <a:r>
              <a:rPr lang="en-US" sz="2500">
                <a:latin typeface="Century Gothic"/>
              </a:rPr>
              <a:t>: </a:t>
            </a:r>
            <a:endParaRPr lang="en-US" sz="2500"/>
          </a:p>
          <a:p>
            <a:pPr>
              <a:buClr>
                <a:srgbClr val="C00000"/>
              </a:buClr>
              <a:buFont typeface="Wingdings" panose="020B0604020202020204" pitchFamily="34" charset="0"/>
              <a:buChar char="§"/>
            </a:pPr>
            <a:r>
              <a:rPr lang="en-US" sz="2000">
                <a:latin typeface="Century Gothic"/>
              </a:rPr>
              <a:t>Rank the Following Organizations from Oldest to Youngest:</a:t>
            </a:r>
          </a:p>
          <a:p>
            <a:pPr lvl="1">
              <a:buClr>
                <a:srgbClr val="C00000"/>
              </a:buClr>
              <a:buFont typeface="Wingdings" pitchFamily="2" charset="2"/>
              <a:buChar char="§"/>
            </a:pPr>
            <a:r>
              <a:rPr lang="en-US" sz="2000">
                <a:latin typeface="Century Gothic"/>
              </a:rPr>
              <a:t>Social Security Administration</a:t>
            </a:r>
          </a:p>
          <a:p>
            <a:pPr lvl="1">
              <a:buClr>
                <a:srgbClr val="C00000"/>
              </a:buClr>
              <a:buFont typeface="Wingdings" pitchFamily="2" charset="2"/>
              <a:buChar char="§"/>
            </a:pPr>
            <a:r>
              <a:rPr lang="en-US" sz="2000">
                <a:latin typeface="Century Gothic"/>
              </a:rPr>
              <a:t>Department of Veterans Affairs</a:t>
            </a:r>
          </a:p>
          <a:p>
            <a:pPr lvl="1">
              <a:buClr>
                <a:srgbClr val="C00000"/>
              </a:buClr>
              <a:buFont typeface="Wingdings" pitchFamily="2" charset="2"/>
              <a:buChar char="§"/>
            </a:pPr>
            <a:r>
              <a:rPr lang="en-US" sz="2000">
                <a:latin typeface="Century Gothic"/>
              </a:rPr>
              <a:t>Veterans of Foreign Wars (VFW)</a:t>
            </a:r>
          </a:p>
          <a:p>
            <a:pPr lvl="1">
              <a:buClr>
                <a:srgbClr val="C00000"/>
              </a:buClr>
              <a:buFont typeface="Wingdings" pitchFamily="2" charset="2"/>
              <a:buChar char="§"/>
            </a:pPr>
            <a:r>
              <a:rPr lang="en-US" sz="2000">
                <a:latin typeface="Century Gothic"/>
              </a:rPr>
              <a:t>Veterans Help Group</a:t>
            </a:r>
          </a:p>
          <a:p>
            <a:pPr lvl="1">
              <a:buClr>
                <a:srgbClr val="C00000"/>
              </a:buClr>
              <a:buFont typeface="Wingdings" pitchFamily="2" charset="2"/>
              <a:buChar char="§"/>
            </a:pPr>
            <a:endParaRPr lang="en-US" sz="1600">
              <a:latin typeface="Century Gothic" panose="020B0502020202020204" pitchFamily="34" charset="0"/>
            </a:endParaRPr>
          </a:p>
          <a:p>
            <a:pPr>
              <a:buClr>
                <a:srgbClr val="C00000"/>
              </a:buClr>
              <a:buFont typeface="Wingdings" panose="020B0604020202020204" pitchFamily="34" charset="0"/>
              <a:buChar char="§"/>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pic>
        <p:nvPicPr>
          <p:cNvPr id="4" name="Picture 3" descr="A yellow question mark in a pile of black question marks&#10;&#10;AI-generated content may be incorrect.">
            <a:extLst>
              <a:ext uri="{FF2B5EF4-FFF2-40B4-BE49-F238E27FC236}">
                <a16:creationId xmlns:a16="http://schemas.microsoft.com/office/drawing/2014/main" id="{874A44E2-F6EA-FFFA-7653-15AF38C58901}"/>
              </a:ext>
            </a:extLst>
          </p:cNvPr>
          <p:cNvPicPr>
            <a:picLocks noChangeAspect="1"/>
          </p:cNvPicPr>
          <p:nvPr/>
        </p:nvPicPr>
        <p:blipFill>
          <a:blip r:embed="rId2"/>
          <a:stretch>
            <a:fillRect/>
          </a:stretch>
        </p:blipFill>
        <p:spPr>
          <a:xfrm>
            <a:off x="6676006" y="339969"/>
            <a:ext cx="4056756" cy="2438400"/>
          </a:xfrm>
          <a:prstGeom prst="rect">
            <a:avLst/>
          </a:prstGeom>
        </p:spPr>
      </p:pic>
    </p:spTree>
    <p:extLst>
      <p:ext uri="{BB962C8B-B14F-4D97-AF65-F5344CB8AC3E}">
        <p14:creationId xmlns:p14="http://schemas.microsoft.com/office/powerpoint/2010/main" val="391976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additive="base">
                                        <p:cTn id="2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A4D61-3326-B83F-9F95-B338499FF05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35B7814-99B5-CD76-31F5-7DC795986323}"/>
              </a:ext>
            </a:extLst>
          </p:cNvPr>
          <p:cNvSpPr txBox="1">
            <a:spLocks/>
          </p:cNvSpPr>
          <p:nvPr/>
        </p:nvSpPr>
        <p:spPr>
          <a:xfrm>
            <a:off x="1140125" y="980678"/>
            <a:ext cx="5914846" cy="8654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Trivia question 3 of 3</a:t>
            </a:r>
            <a:endParaRPr lang="en-US" sz="36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BF4B5F22-FB61-D72B-6BA2-7E119BA96120}"/>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64A5FE42-BFBC-322F-2095-DD4E54064530}"/>
              </a:ext>
            </a:extLst>
          </p:cNvPr>
          <p:cNvSpPr txBox="1">
            <a:spLocks/>
          </p:cNvSpPr>
          <p:nvPr/>
        </p:nvSpPr>
        <p:spPr>
          <a:xfrm>
            <a:off x="1133033" y="2775693"/>
            <a:ext cx="10220766" cy="3891118"/>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pPr>
            <a:r>
              <a:rPr lang="en-US" sz="2500" b="1">
                <a:latin typeface="Century Gothic"/>
              </a:rPr>
              <a:t>Answer</a:t>
            </a:r>
            <a:r>
              <a:rPr lang="en-US" sz="2500">
                <a:latin typeface="Century Gothic"/>
              </a:rPr>
              <a:t>: </a:t>
            </a:r>
            <a:endParaRPr lang="en-US" sz="2500"/>
          </a:p>
          <a:p>
            <a:pPr marL="0" indent="0">
              <a:buClr>
                <a:srgbClr val="C00000"/>
              </a:buClr>
              <a:buNone/>
            </a:pPr>
            <a:r>
              <a:rPr lang="en-US" sz="2000" u="sng">
                <a:latin typeface="Century Gothic"/>
              </a:rPr>
              <a:t>1) The VFW!</a:t>
            </a:r>
            <a:r>
              <a:rPr lang="en-US" sz="2000">
                <a:latin typeface="Century Gothic"/>
                <a:cs typeface="Times New Roman"/>
              </a:rPr>
              <a:t>  VFW was founded on September 29, 1899. The VFW was formed from the amalgamation of several societies formed immediately after the Spanish-American War</a:t>
            </a:r>
          </a:p>
          <a:p>
            <a:pPr lvl="1">
              <a:buClr>
                <a:srgbClr val="C00000"/>
              </a:buClr>
              <a:buFont typeface="Wingdings" pitchFamily="2" charset="2"/>
              <a:buChar char="§"/>
            </a:pPr>
            <a:r>
              <a:rPr lang="en-US" sz="1600">
                <a:latin typeface="Century Gothic"/>
                <a:cs typeface="Times New Roman"/>
              </a:rPr>
              <a:t>Congratulations on your 125th Anniversary VFW!!!</a:t>
            </a:r>
          </a:p>
          <a:p>
            <a:pPr marL="0" indent="0">
              <a:buClr>
                <a:srgbClr val="C00000"/>
              </a:buClr>
              <a:buNone/>
            </a:pPr>
            <a:r>
              <a:rPr lang="en-US" sz="2000" u="sng">
                <a:latin typeface="Century Gothic"/>
                <a:cs typeface="Times New Roman"/>
              </a:rPr>
              <a:t>2) Department of Veterans Affairs</a:t>
            </a:r>
            <a:r>
              <a:rPr lang="en-US" sz="2000">
                <a:latin typeface="Century Gothic"/>
                <a:cs typeface="Times New Roman"/>
              </a:rPr>
              <a:t> was established by President Herbert Hoover on July 21,1930</a:t>
            </a:r>
          </a:p>
          <a:p>
            <a:pPr marL="0" indent="0">
              <a:buClr>
                <a:srgbClr val="C00000"/>
              </a:buClr>
              <a:buNone/>
            </a:pPr>
            <a:r>
              <a:rPr lang="en-US" sz="2000" u="sng">
                <a:latin typeface="Century Gothic"/>
                <a:cs typeface="Times New Roman"/>
              </a:rPr>
              <a:t>3) Social Security</a:t>
            </a:r>
            <a:r>
              <a:rPr lang="en-US" sz="2000">
                <a:latin typeface="Century Gothic"/>
                <a:cs typeface="Times New Roman"/>
              </a:rPr>
              <a:t> was created when President Franklin Delano Roosevelt signed the Social Security Act on August 14, 1935.</a:t>
            </a:r>
            <a:endParaRPr lang="en-US" sz="2000">
              <a:latin typeface="Century Gothic" panose="020B0502020202020204" pitchFamily="34" charset="0"/>
              <a:cs typeface="Times New Roman"/>
            </a:endParaRPr>
          </a:p>
          <a:p>
            <a:pPr marL="0" indent="0">
              <a:buClr>
                <a:srgbClr val="C00000"/>
              </a:buClr>
              <a:buNone/>
            </a:pPr>
            <a:r>
              <a:rPr lang="en-US" sz="2000" u="sng">
                <a:latin typeface="Century Gothic"/>
                <a:cs typeface="Times New Roman"/>
              </a:rPr>
              <a:t>4) Veterans Help Group</a:t>
            </a:r>
            <a:r>
              <a:rPr lang="en-US" sz="2000">
                <a:latin typeface="Century Gothic"/>
                <a:cs typeface="Times New Roman"/>
              </a:rPr>
              <a:t> was founded in 2015 </a:t>
            </a:r>
            <a:endParaRPr lang="en-US" sz="2000">
              <a:latin typeface="Century Gothic" panose="020B0502020202020204" pitchFamily="34" charset="0"/>
              <a:cs typeface="Times New Roman"/>
            </a:endParaRPr>
          </a:p>
          <a:p>
            <a:pPr lvl="1">
              <a:buClr>
                <a:srgbClr val="C00000"/>
              </a:buClr>
              <a:buFont typeface="Wingdings" panose="020B0604020202020204" pitchFamily="34" charset="0"/>
              <a:buChar char="§"/>
            </a:pPr>
            <a:r>
              <a:rPr lang="en-US" sz="1600">
                <a:latin typeface="Century Gothic"/>
                <a:cs typeface="Times New Roman"/>
              </a:rPr>
              <a:t>Along with our sister company Disability Help Group, we have helped over 50,000 individuals get approved for Social Security disability </a:t>
            </a:r>
            <a:endParaRPr lang="en-US" sz="1600">
              <a:latin typeface="Century Gothic" panose="020B0502020202020204" pitchFamily="34" charset="0"/>
              <a:cs typeface="Times New Roman"/>
            </a:endParaRPr>
          </a:p>
          <a:p>
            <a:pPr lvl="1">
              <a:buClr>
                <a:srgbClr val="C00000"/>
              </a:buClr>
              <a:buFont typeface="Wingdings" panose="020B0604020202020204" pitchFamily="34" charset="0"/>
              <a:buChar char="§"/>
            </a:pPr>
            <a:r>
              <a:rPr lang="en-US" sz="1600">
                <a:latin typeface="Century Gothic"/>
                <a:cs typeface="Times New Roman"/>
              </a:rPr>
              <a:t>We have helped our clients and their families receive over </a:t>
            </a:r>
            <a:r>
              <a:rPr lang="en-US" sz="1600" u="sng">
                <a:latin typeface="Century Gothic"/>
                <a:cs typeface="Times New Roman"/>
              </a:rPr>
              <a:t>a billion dollars</a:t>
            </a:r>
            <a:r>
              <a:rPr lang="en-US" sz="1600">
                <a:latin typeface="Century Gothic"/>
                <a:cs typeface="Times New Roman"/>
              </a:rPr>
              <a:t> in financial benefits</a:t>
            </a:r>
            <a:endParaRPr lang="en-US" sz="1600">
              <a:latin typeface="Century Gothic" panose="020B0502020202020204" pitchFamily="34" charset="0"/>
              <a:cs typeface="Times New Roman"/>
            </a:endParaRPr>
          </a:p>
          <a:p>
            <a:pPr>
              <a:buClr>
                <a:srgbClr val="C00000"/>
              </a:buClr>
            </a:pPr>
            <a:endParaRPr lang="en-US" sz="2000">
              <a:latin typeface="Century Gothic" panose="020B0502020202020204" pitchFamily="34" charset="0"/>
              <a:cs typeface="Times New Roman"/>
            </a:endParaRPr>
          </a:p>
          <a:p>
            <a:pPr>
              <a:buClr>
                <a:srgbClr val="C00000"/>
              </a:buClr>
            </a:pPr>
            <a:endParaRPr lang="en-US" sz="2000">
              <a:latin typeface="Century Gothic" panose="020B0502020202020204" pitchFamily="34" charset="0"/>
              <a:cs typeface="Times New Roman"/>
            </a:endParaRPr>
          </a:p>
          <a:p>
            <a:pPr lvl="1">
              <a:buClr>
                <a:srgbClr val="C00000"/>
              </a:buClr>
              <a:buFont typeface="Wingdings" pitchFamily="2" charset="2"/>
              <a:buChar char="§"/>
            </a:pPr>
            <a:endParaRPr lang="en-US" sz="1600">
              <a:latin typeface="Century Gothic" panose="020B0502020202020204" pitchFamily="34" charset="0"/>
              <a:cs typeface="Times New Roman"/>
            </a:endParaRPr>
          </a:p>
          <a:p>
            <a:pPr>
              <a:buClr>
                <a:srgbClr val="C00000"/>
              </a:buClr>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pic>
        <p:nvPicPr>
          <p:cNvPr id="4" name="Picture 3" descr="A yellow question mark in a pile of black question marks&#10;&#10;AI-generated content may be incorrect.">
            <a:extLst>
              <a:ext uri="{FF2B5EF4-FFF2-40B4-BE49-F238E27FC236}">
                <a16:creationId xmlns:a16="http://schemas.microsoft.com/office/drawing/2014/main" id="{B5C40235-66B9-A1D1-9CD9-1FC06226F3E6}"/>
              </a:ext>
            </a:extLst>
          </p:cNvPr>
          <p:cNvPicPr>
            <a:picLocks noChangeAspect="1"/>
          </p:cNvPicPr>
          <p:nvPr/>
        </p:nvPicPr>
        <p:blipFill>
          <a:blip r:embed="rId2"/>
          <a:stretch>
            <a:fillRect/>
          </a:stretch>
        </p:blipFill>
        <p:spPr>
          <a:xfrm>
            <a:off x="6676006" y="339969"/>
            <a:ext cx="4056756" cy="2438400"/>
          </a:xfrm>
          <a:prstGeom prst="rect">
            <a:avLst/>
          </a:prstGeom>
        </p:spPr>
      </p:pic>
    </p:spTree>
    <p:extLst>
      <p:ext uri="{BB962C8B-B14F-4D97-AF65-F5344CB8AC3E}">
        <p14:creationId xmlns:p14="http://schemas.microsoft.com/office/powerpoint/2010/main" val="4220489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 calcmode="lin" valueType="num">
                                      <p:cBhvr additive="base">
                                        <p:cTn id="2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 calcmode="lin" valueType="num">
                                      <p:cBhvr additive="base">
                                        <p:cTn id="2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 calcmode="lin" valueType="num">
                                      <p:cBhvr additive="base">
                                        <p:cTn id="35"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 calcmode="lin" valueType="num">
                                      <p:cBhvr additive="base">
                                        <p:cTn id="3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 calcmode="lin" valueType="num">
                                      <p:cBhvr additive="base">
                                        <p:cTn id="43"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6CE2-3458-2CA2-4B40-82CBBEF28926}"/>
            </a:ext>
          </a:extLst>
        </p:cNvPr>
        <p:cNvGrpSpPr/>
        <p:nvPr/>
      </p:nvGrpSpPr>
      <p:grpSpPr>
        <a:xfrm>
          <a:off x="0" y="0"/>
          <a:ext cx="0" cy="0"/>
          <a:chOff x="0" y="0"/>
          <a:chExt cx="0" cy="0"/>
        </a:xfrm>
      </p:grpSpPr>
      <p:pic>
        <p:nvPicPr>
          <p:cNvPr id="3" name="Picture 2" descr="A blue background with a black border&#10;&#10;Description automatically generated with medium confidence">
            <a:extLst>
              <a:ext uri="{FF2B5EF4-FFF2-40B4-BE49-F238E27FC236}">
                <a16:creationId xmlns:a16="http://schemas.microsoft.com/office/drawing/2014/main" id="{313BDE3A-F29B-D11A-C200-63E668670FCC}"/>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soldier holding a child&#10;&#10;Description automatically generated">
            <a:extLst>
              <a:ext uri="{FF2B5EF4-FFF2-40B4-BE49-F238E27FC236}">
                <a16:creationId xmlns:a16="http://schemas.microsoft.com/office/drawing/2014/main" id="{3E9B3F6E-41F0-E9BB-2501-6D9CB816AC29}"/>
              </a:ext>
            </a:extLst>
          </p:cNvPr>
          <p:cNvPicPr>
            <a:picLocks noChangeAspect="1"/>
          </p:cNvPicPr>
          <p:nvPr/>
        </p:nvPicPr>
        <p:blipFill rotWithShape="1">
          <a:blip r:embed="rId3"/>
          <a:srcRect l="27689" r="26207"/>
          <a:stretch/>
        </p:blipFill>
        <p:spPr>
          <a:xfrm>
            <a:off x="172896" y="146915"/>
            <a:ext cx="4542083" cy="6567922"/>
          </a:xfrm>
          <a:prstGeom prst="rect">
            <a:avLst/>
          </a:prstGeom>
          <a:ln w="57150">
            <a:noFill/>
          </a:ln>
        </p:spPr>
      </p:pic>
      <p:sp>
        <p:nvSpPr>
          <p:cNvPr id="2" name="Title 1">
            <a:extLst>
              <a:ext uri="{FF2B5EF4-FFF2-40B4-BE49-F238E27FC236}">
                <a16:creationId xmlns:a16="http://schemas.microsoft.com/office/drawing/2014/main" id="{80FBD526-B35C-A5AE-CF08-954DFFC8E1A4}"/>
              </a:ext>
            </a:extLst>
          </p:cNvPr>
          <p:cNvSpPr txBox="1">
            <a:spLocks/>
          </p:cNvSpPr>
          <p:nvPr/>
        </p:nvSpPr>
        <p:spPr>
          <a:xfrm>
            <a:off x="4742688" y="388117"/>
            <a:ext cx="72563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2294C"/>
                </a:solidFill>
                <a:latin typeface="+mj-lt"/>
                <a:ea typeface="+mj-ea"/>
                <a:cs typeface="+mj-cs"/>
              </a:defRPr>
            </a:lvl1pPr>
          </a:lstStyle>
          <a:p>
            <a:pPr algn="ctr"/>
            <a:r>
              <a:rPr lang="en-US" sz="3200">
                <a:solidFill>
                  <a:schemeClr val="bg1"/>
                </a:solidFill>
                <a:latin typeface="Century Gothic"/>
              </a:rPr>
              <a:t>Free, fast Online Screening Tool</a:t>
            </a:r>
            <a:endParaRPr lang="en-US" sz="3200">
              <a:solidFill>
                <a:schemeClr val="bg1"/>
              </a:solidFill>
              <a:latin typeface="Century Gothic" panose="020B0502020202020204" pitchFamily="34" charset="0"/>
            </a:endParaRPr>
          </a:p>
        </p:txBody>
      </p:sp>
      <p:sp>
        <p:nvSpPr>
          <p:cNvPr id="7" name="Content Placeholder 2">
            <a:extLst>
              <a:ext uri="{FF2B5EF4-FFF2-40B4-BE49-F238E27FC236}">
                <a16:creationId xmlns:a16="http://schemas.microsoft.com/office/drawing/2014/main" id="{ED993DEB-FC94-6556-7C37-40DB528E9A14}"/>
              </a:ext>
            </a:extLst>
          </p:cNvPr>
          <p:cNvSpPr txBox="1">
            <a:spLocks/>
          </p:cNvSpPr>
          <p:nvPr/>
        </p:nvSpPr>
        <p:spPr>
          <a:xfrm>
            <a:off x="5380786" y="2237395"/>
            <a:ext cx="6016750" cy="34351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2294C"/>
              </a:buClr>
              <a:buFont typeface="Wingdings" panose="05000000000000000000" pitchFamily="2" charset="2"/>
              <a:buChar char="§"/>
              <a:defRPr sz="2800" b="1" kern="1200">
                <a:solidFill>
                  <a:srgbClr val="12294C"/>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sz="2400" b="0">
                <a:solidFill>
                  <a:schemeClr val="bg1"/>
                </a:solidFill>
                <a:latin typeface="Century Gothic"/>
              </a:rPr>
              <a:t>If a veteran has questions about whether they qualify for Social Security Disability Insurance (SSDI), utilize the Online Screening Tool</a:t>
            </a:r>
            <a:endParaRPr lang="en-US" sz="2400" b="0">
              <a:solidFill>
                <a:schemeClr val="bg1"/>
              </a:solidFill>
              <a:latin typeface="Century Gothic" panose="020B0502020202020204" pitchFamily="34" charset="0"/>
            </a:endParaRPr>
          </a:p>
          <a:p>
            <a:pPr lvl="1"/>
            <a:endParaRPr lang="en-US" sz="2000" b="0">
              <a:solidFill>
                <a:schemeClr val="bg1"/>
              </a:solidFill>
              <a:latin typeface="Century Gothic" panose="020B0502020202020204" pitchFamily="34" charset="0"/>
            </a:endParaRPr>
          </a:p>
          <a:p>
            <a:pPr>
              <a:buClr>
                <a:srgbClr val="C00000"/>
              </a:buClr>
            </a:pPr>
            <a:r>
              <a:rPr lang="en-US" sz="2400" b="0">
                <a:solidFill>
                  <a:schemeClr val="bg1"/>
                </a:solidFill>
                <a:latin typeface="Century Gothic"/>
                <a:cs typeface="Arial"/>
              </a:rPr>
              <a:t>Screening Tool = </a:t>
            </a:r>
            <a:endParaRPr lang="en-US" sz="2400" b="0">
              <a:solidFill>
                <a:schemeClr val="bg1"/>
              </a:solidFill>
              <a:latin typeface="Century Gothic" panose="020B0502020202020204" pitchFamily="34" charset="0"/>
              <a:cs typeface="Arial"/>
            </a:endParaRPr>
          </a:p>
          <a:p>
            <a:pPr lvl="1"/>
            <a:r>
              <a:rPr lang="en-US" sz="2000">
                <a:solidFill>
                  <a:schemeClr val="bg1"/>
                </a:solidFill>
                <a:latin typeface="Century Gothic"/>
                <a:ea typeface="Calibri"/>
                <a:cs typeface="Calibri"/>
                <a:hlinkClick r:id="rId4">
                  <a:extLst>
                    <a:ext uri="{A12FA001-AC4F-418D-AE19-62706E023703}">
                      <ahyp:hlinkClr xmlns:ahyp="http://schemas.microsoft.com/office/drawing/2018/hyperlinkcolor" val="tx"/>
                    </a:ext>
                  </a:extLst>
                </a:hlinkClick>
              </a:rPr>
              <a:t>https://veteranshelpgroup.com/vfw/</a:t>
            </a:r>
          </a:p>
          <a:p>
            <a:pPr lvl="1">
              <a:buClr>
                <a:srgbClr val="C00000"/>
              </a:buClr>
            </a:pPr>
            <a:endParaRPr lang="en-US" sz="2000" b="0">
              <a:solidFill>
                <a:schemeClr val="bg1"/>
              </a:solidFill>
              <a:latin typeface="Century Gothic" panose="020B0502020202020204" pitchFamily="34" charset="0"/>
              <a:ea typeface="Calibri"/>
              <a:cs typeface="Calibri"/>
            </a:endParaRPr>
          </a:p>
          <a:p>
            <a:pPr lvl="1">
              <a:buClr>
                <a:srgbClr val="C00000"/>
              </a:buClr>
            </a:pPr>
            <a:r>
              <a:rPr lang="en-US" sz="2000">
                <a:solidFill>
                  <a:schemeClr val="bg1"/>
                </a:solidFill>
                <a:latin typeface="Century Gothic"/>
                <a:ea typeface="Calibri"/>
                <a:cs typeface="Calibri"/>
                <a:hlinkClick r:id="rId5">
                  <a:extLst>
                    <a:ext uri="{A12FA001-AC4F-418D-AE19-62706E023703}">
                      <ahyp:hlinkClr xmlns:ahyp="http://schemas.microsoft.com/office/drawing/2018/hyperlinkcolor" val="tx"/>
                    </a:ext>
                  </a:extLst>
                </a:hlinkClick>
              </a:rPr>
              <a:t>SLaydenJr@veteranshelpgroup.com</a:t>
            </a:r>
            <a:endParaRPr lang="en-US" sz="2000" b="0">
              <a:solidFill>
                <a:schemeClr val="bg1"/>
              </a:solidFill>
              <a:latin typeface="Century Gothic" panose="020B0502020202020204" pitchFamily="34" charset="0"/>
              <a:ea typeface="Calibri"/>
              <a:cs typeface="Calibri"/>
            </a:endParaRPr>
          </a:p>
          <a:p>
            <a:pPr lvl="1">
              <a:buClr>
                <a:srgbClr val="C00000"/>
              </a:buClr>
            </a:pPr>
            <a:endParaRPr lang="en-US" sz="2000" b="0">
              <a:solidFill>
                <a:srgbClr val="FFFFFF"/>
              </a:solidFill>
              <a:latin typeface="Century Gothic" panose="020B0502020202020204" pitchFamily="34" charset="0"/>
              <a:ea typeface="Calibri"/>
              <a:cs typeface="Calibri"/>
            </a:endParaRPr>
          </a:p>
          <a:p>
            <a:pPr>
              <a:buClr>
                <a:srgbClr val="C00000"/>
              </a:buClr>
            </a:pPr>
            <a:endParaRPr lang="en-US" sz="2400" b="0">
              <a:solidFill>
                <a:srgbClr val="FFFFFF"/>
              </a:solidFill>
              <a:latin typeface="Century Gothic" panose="020B0502020202020204" pitchFamily="34" charset="0"/>
              <a:ea typeface="Calibri"/>
              <a:cs typeface="Arial"/>
            </a:endParaRPr>
          </a:p>
          <a:p>
            <a:endParaRPr lang="en-US">
              <a:latin typeface="Century Gothic" panose="020B0502020202020204" pitchFamily="34" charset="0"/>
              <a:cs typeface="Arial"/>
            </a:endParaRPr>
          </a:p>
        </p:txBody>
      </p:sp>
    </p:spTree>
    <p:extLst>
      <p:ext uri="{BB962C8B-B14F-4D97-AF65-F5344CB8AC3E}">
        <p14:creationId xmlns:p14="http://schemas.microsoft.com/office/powerpoint/2010/main" val="330695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06211-B804-01C9-6ADC-1438FE8E51BE}"/>
              </a:ext>
            </a:extLst>
          </p:cNvPr>
          <p:cNvSpPr txBox="1">
            <a:spLocks/>
          </p:cNvSpPr>
          <p:nvPr/>
        </p:nvSpPr>
        <p:spPr>
          <a:xfrm>
            <a:off x="838200" y="9519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November 6, 2024 Memorandum of Understanding (MOU) between VFW and VHG</a:t>
            </a:r>
            <a:endParaRPr lang="en-US">
              <a:solidFill>
                <a:schemeClr val="tx2">
                  <a:lumMod val="90000"/>
                  <a:lumOff val="10000"/>
                </a:schemeClr>
              </a:solidFill>
            </a:endParaRPr>
          </a:p>
        </p:txBody>
      </p:sp>
      <p:sp>
        <p:nvSpPr>
          <p:cNvPr id="9" name="TextBox 8">
            <a:extLst>
              <a:ext uri="{FF2B5EF4-FFF2-40B4-BE49-F238E27FC236}">
                <a16:creationId xmlns:a16="http://schemas.microsoft.com/office/drawing/2014/main" id="{F57F7F57-D6E3-44E7-F598-FFC98D0C4885}"/>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264AA5FA-B985-99B0-A84D-9E4BA3FF4BA6}"/>
              </a:ext>
            </a:extLst>
          </p:cNvPr>
          <p:cNvSpPr txBox="1"/>
          <p:nvPr/>
        </p:nvSpPr>
        <p:spPr>
          <a:xfrm>
            <a:off x="904673" y="2253375"/>
            <a:ext cx="103852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The purpose of the MOU is to allow Veteran's Help Group to assist the VFW's team of Veteran Service Officers (VSOs) to do 2 things:</a:t>
            </a:r>
            <a:endParaRPr lang="en-US"/>
          </a:p>
        </p:txBody>
      </p:sp>
      <p:pic>
        <p:nvPicPr>
          <p:cNvPr id="2" name="Picture 1" descr="Business people shaking hands">
            <a:extLst>
              <a:ext uri="{FF2B5EF4-FFF2-40B4-BE49-F238E27FC236}">
                <a16:creationId xmlns:a16="http://schemas.microsoft.com/office/drawing/2014/main" id="{2E3F766F-3771-989C-0015-109EA24CAFE6}"/>
              </a:ext>
            </a:extLst>
          </p:cNvPr>
          <p:cNvPicPr>
            <a:picLocks noChangeAspect="1"/>
          </p:cNvPicPr>
          <p:nvPr/>
        </p:nvPicPr>
        <p:blipFill>
          <a:blip r:embed="rId2"/>
          <a:srcRect l="3673" t="6291" r="-3386" b="-6715"/>
          <a:stretch/>
        </p:blipFill>
        <p:spPr>
          <a:xfrm>
            <a:off x="7185265" y="3367807"/>
            <a:ext cx="4995801" cy="3414840"/>
          </a:xfrm>
          <a:prstGeom prst="rect">
            <a:avLst/>
          </a:prstGeom>
        </p:spPr>
      </p:pic>
      <p:graphicFrame>
        <p:nvGraphicFramePr>
          <p:cNvPr id="15" name="Content Placeholder 2">
            <a:extLst>
              <a:ext uri="{FF2B5EF4-FFF2-40B4-BE49-F238E27FC236}">
                <a16:creationId xmlns:a16="http://schemas.microsoft.com/office/drawing/2014/main" id="{0F681A45-23CE-F52B-96F7-BE415575D05E}"/>
              </a:ext>
            </a:extLst>
          </p:cNvPr>
          <p:cNvGraphicFramePr/>
          <p:nvPr/>
        </p:nvGraphicFramePr>
        <p:xfrm>
          <a:off x="682893" y="2967746"/>
          <a:ext cx="6222179" cy="3429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46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06211-B804-01C9-6ADC-1438FE8E51BE}"/>
              </a:ext>
            </a:extLst>
          </p:cNvPr>
          <p:cNvSpPr txBox="1">
            <a:spLocks/>
          </p:cNvSpPr>
          <p:nvPr/>
        </p:nvSpPr>
        <p:spPr>
          <a:xfrm>
            <a:off x="838200" y="9519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To assist VSOs, Veterans Help Group has developed an online screening tool for VFW</a:t>
            </a:r>
            <a:endParaRPr lang="en-US" sz="3600" b="1">
              <a:solidFill>
                <a:schemeClr val="tx2">
                  <a:lumMod val="90000"/>
                  <a:lumOff val="10000"/>
                </a:schemeClr>
              </a:solidFill>
            </a:endParaRPr>
          </a:p>
        </p:txBody>
      </p:sp>
      <p:sp>
        <p:nvSpPr>
          <p:cNvPr id="9" name="TextBox 8">
            <a:extLst>
              <a:ext uri="{FF2B5EF4-FFF2-40B4-BE49-F238E27FC236}">
                <a16:creationId xmlns:a16="http://schemas.microsoft.com/office/drawing/2014/main" id="{F57F7F57-D6E3-44E7-F598-FFC98D0C4885}"/>
              </a:ext>
            </a:extLst>
          </p:cNvPr>
          <p:cNvSpPr txBox="1"/>
          <p:nvPr/>
        </p:nvSpPr>
        <p:spPr>
          <a:xfrm>
            <a:off x="1586204" y="2780522"/>
            <a:ext cx="184731" cy="369332"/>
          </a:xfrm>
          <a:prstGeom prst="rect">
            <a:avLst/>
          </a:prstGeom>
          <a:noFill/>
        </p:spPr>
        <p:txBody>
          <a:bodyPr wrap="none" rtlCol="0">
            <a:spAutoFit/>
          </a:bodyPr>
          <a:lstStyle/>
          <a:p>
            <a:endParaRPr lang="en-US"/>
          </a:p>
        </p:txBody>
      </p:sp>
      <p:graphicFrame>
        <p:nvGraphicFramePr>
          <p:cNvPr id="15" name="Content Placeholder 2">
            <a:extLst>
              <a:ext uri="{FF2B5EF4-FFF2-40B4-BE49-F238E27FC236}">
                <a16:creationId xmlns:a16="http://schemas.microsoft.com/office/drawing/2014/main" id="{0F681A45-23CE-F52B-96F7-BE415575D05E}"/>
              </a:ext>
            </a:extLst>
          </p:cNvPr>
          <p:cNvGraphicFramePr/>
          <p:nvPr/>
        </p:nvGraphicFramePr>
        <p:xfrm>
          <a:off x="508722" y="2370846"/>
          <a:ext cx="6311079" cy="428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Businessman on lounge and working on phone and laptop">
            <a:extLst>
              <a:ext uri="{FF2B5EF4-FFF2-40B4-BE49-F238E27FC236}">
                <a16:creationId xmlns:a16="http://schemas.microsoft.com/office/drawing/2014/main" id="{F7CCD0F2-1071-0D89-A69E-A3B5A4F605D4}"/>
              </a:ext>
            </a:extLst>
          </p:cNvPr>
          <p:cNvPicPr>
            <a:picLocks noChangeAspect="1"/>
          </p:cNvPicPr>
          <p:nvPr/>
        </p:nvPicPr>
        <p:blipFill>
          <a:blip r:embed="rId7"/>
          <a:stretch>
            <a:fillRect/>
          </a:stretch>
        </p:blipFill>
        <p:spPr>
          <a:xfrm>
            <a:off x="7009027" y="3311668"/>
            <a:ext cx="5080000" cy="3452912"/>
          </a:xfrm>
          <a:prstGeom prst="rect">
            <a:avLst/>
          </a:prstGeom>
        </p:spPr>
      </p:pic>
    </p:spTree>
    <p:extLst>
      <p:ext uri="{BB962C8B-B14F-4D97-AF65-F5344CB8AC3E}">
        <p14:creationId xmlns:p14="http://schemas.microsoft.com/office/powerpoint/2010/main" val="13860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graphicEl>
                                              <a:dgm id="{4EEE2689-4E9A-49D0-A8BE-2E79C341EB4A}"/>
                                            </p:graphicEl>
                                          </p:spTgt>
                                        </p:tgtEl>
                                        <p:attrNameLst>
                                          <p:attrName>style.visibility</p:attrName>
                                        </p:attrNameLst>
                                      </p:cBhvr>
                                      <p:to>
                                        <p:strVal val="visible"/>
                                      </p:to>
                                    </p:set>
                                    <p:anim calcmode="lin" valueType="num">
                                      <p:cBhvr additive="base">
                                        <p:cTn id="7" dur="500" fill="hold"/>
                                        <p:tgtEl>
                                          <p:spTgt spid="15">
                                            <p:graphicEl>
                                              <a:dgm id="{4EEE2689-4E9A-49D0-A8BE-2E79C341EB4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graphicEl>
                                              <a:dgm id="{4EEE2689-4E9A-49D0-A8BE-2E79C341EB4A}"/>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graphicEl>
                                              <a:dgm id="{5FDB54E9-0978-4E10-A139-D48025189B42}"/>
                                            </p:graphicEl>
                                          </p:spTgt>
                                        </p:tgtEl>
                                        <p:attrNameLst>
                                          <p:attrName>style.visibility</p:attrName>
                                        </p:attrNameLst>
                                      </p:cBhvr>
                                      <p:to>
                                        <p:strVal val="visible"/>
                                      </p:to>
                                    </p:set>
                                    <p:anim calcmode="lin" valueType="num">
                                      <p:cBhvr additive="base">
                                        <p:cTn id="11" dur="500" fill="hold"/>
                                        <p:tgtEl>
                                          <p:spTgt spid="15">
                                            <p:graphicEl>
                                              <a:dgm id="{5FDB54E9-0978-4E10-A139-D48025189B4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graphicEl>
                                              <a:dgm id="{5FDB54E9-0978-4E10-A139-D48025189B42}"/>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graphicEl>
                                              <a:dgm id="{446A77BB-5226-410A-9028-CE499F040418}"/>
                                            </p:graphicEl>
                                          </p:spTgt>
                                        </p:tgtEl>
                                        <p:attrNameLst>
                                          <p:attrName>style.visibility</p:attrName>
                                        </p:attrNameLst>
                                      </p:cBhvr>
                                      <p:to>
                                        <p:strVal val="visible"/>
                                      </p:to>
                                    </p:set>
                                    <p:anim calcmode="lin" valueType="num">
                                      <p:cBhvr additive="base">
                                        <p:cTn id="17" dur="500" fill="hold"/>
                                        <p:tgtEl>
                                          <p:spTgt spid="15">
                                            <p:graphicEl>
                                              <a:dgm id="{446A77BB-5226-410A-9028-CE499F040418}"/>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graphicEl>
                                              <a:dgm id="{446A77BB-5226-410A-9028-CE499F040418}"/>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graphicEl>
                                              <a:dgm id="{5A3DB4AD-E2AE-41AF-B93E-AAC0FFF4639E}"/>
                                            </p:graphicEl>
                                          </p:spTgt>
                                        </p:tgtEl>
                                        <p:attrNameLst>
                                          <p:attrName>style.visibility</p:attrName>
                                        </p:attrNameLst>
                                      </p:cBhvr>
                                      <p:to>
                                        <p:strVal val="visible"/>
                                      </p:to>
                                    </p:set>
                                    <p:anim calcmode="lin" valueType="num">
                                      <p:cBhvr additive="base">
                                        <p:cTn id="21" dur="500" fill="hold"/>
                                        <p:tgtEl>
                                          <p:spTgt spid="15">
                                            <p:graphicEl>
                                              <a:dgm id="{5A3DB4AD-E2AE-41AF-B93E-AAC0FFF4639E}"/>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graphicEl>
                                              <a:dgm id="{5A3DB4AD-E2AE-41AF-B93E-AAC0FFF4639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DAA3-D0D4-56DB-DED1-4F0CEC61EDD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82923CE-643C-DD1D-FA58-7B8C84E1C03A}"/>
              </a:ext>
            </a:extLst>
          </p:cNvPr>
          <p:cNvSpPr txBox="1">
            <a:spLocks/>
          </p:cNvSpPr>
          <p:nvPr/>
        </p:nvSpPr>
        <p:spPr>
          <a:xfrm>
            <a:off x="838200" y="9519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Social Security Disability Insurance</a:t>
            </a:r>
            <a:r>
              <a:rPr lang="en-US" sz="4000" b="1">
                <a:solidFill>
                  <a:schemeClr val="tx2">
                    <a:lumMod val="90000"/>
                    <a:lumOff val="10000"/>
                  </a:schemeClr>
                </a:solidFill>
                <a:latin typeface="Century Gothic"/>
              </a:rPr>
              <a:t> </a:t>
            </a:r>
            <a:r>
              <a:rPr lang="en-US" sz="3600" b="1">
                <a:solidFill>
                  <a:schemeClr val="tx2">
                    <a:lumMod val="90000"/>
                    <a:lumOff val="10000"/>
                  </a:schemeClr>
                </a:solidFill>
                <a:latin typeface="Century Gothic"/>
              </a:rPr>
              <a:t>(SSDI)</a:t>
            </a:r>
            <a:endParaRPr lang="en-US" sz="3600" b="1">
              <a:solidFill>
                <a:schemeClr val="tx2">
                  <a:lumMod val="90000"/>
                  <a:lumOff val="1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814FF75C-52FC-4E4F-D5F0-6517C6B64EDD}"/>
              </a:ext>
            </a:extLst>
          </p:cNvPr>
          <p:cNvSpPr txBox="1"/>
          <p:nvPr/>
        </p:nvSpPr>
        <p:spPr>
          <a:xfrm>
            <a:off x="1143539" y="1614704"/>
            <a:ext cx="7807569" cy="378069"/>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Title 2 of the Social Security Act</a:t>
            </a:r>
            <a:endParaRPr lang="en-US" i="1">
              <a:solidFill>
                <a:srgbClr val="C00000"/>
              </a:solidFill>
              <a:latin typeface="Century Gothic" panose="020B0502020202020204" pitchFamily="34" charset="0"/>
            </a:endParaRPr>
          </a:p>
        </p:txBody>
      </p:sp>
      <p:sp>
        <p:nvSpPr>
          <p:cNvPr id="9" name="TextBox 8">
            <a:extLst>
              <a:ext uri="{FF2B5EF4-FFF2-40B4-BE49-F238E27FC236}">
                <a16:creationId xmlns:a16="http://schemas.microsoft.com/office/drawing/2014/main" id="{EE6621F9-9EDA-567C-6360-D93D276880F8}"/>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55FB97BF-902B-E8A9-CBF7-D56A6B0E09B4}"/>
              </a:ext>
            </a:extLst>
          </p:cNvPr>
          <p:cNvSpPr txBox="1">
            <a:spLocks/>
          </p:cNvSpPr>
          <p:nvPr/>
        </p:nvSpPr>
        <p:spPr>
          <a:xfrm>
            <a:off x="1145128" y="2272486"/>
            <a:ext cx="10390099" cy="414078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000" b="1">
                <a:latin typeface="Century Gothic"/>
              </a:rPr>
              <a:t>SSDI is a government administered insurance program</a:t>
            </a:r>
          </a:p>
          <a:p>
            <a:pPr lvl="1">
              <a:buClr>
                <a:srgbClr val="C00000"/>
              </a:buClr>
              <a:buFont typeface="Wingdings" pitchFamily="2" charset="2"/>
              <a:buChar char="§"/>
            </a:pPr>
            <a:r>
              <a:rPr lang="en-US" sz="1700">
                <a:latin typeface="Century Gothic"/>
              </a:rPr>
              <a:t>Insurance "coverage" is earned through paying FICA payroll taxes to Social Security</a:t>
            </a:r>
            <a:endParaRPr lang="en-US" sz="1600">
              <a:latin typeface="Century Gothic"/>
            </a:endParaRPr>
          </a:p>
          <a:p>
            <a:pPr>
              <a:buClr>
                <a:srgbClr val="C00000"/>
              </a:buClr>
              <a:buFont typeface="Wingdings" pitchFamily="2" charset="2"/>
              <a:buChar char="§"/>
            </a:pPr>
            <a:r>
              <a:rPr lang="en-US" sz="2000" b="1">
                <a:latin typeface="Century Gothic"/>
              </a:rPr>
              <a:t>Date Last Insured (DLI) is the date that the individual's coverage under the program expires</a:t>
            </a:r>
          </a:p>
          <a:p>
            <a:pPr lvl="1">
              <a:buClr>
                <a:srgbClr val="C00000"/>
              </a:buClr>
              <a:buFont typeface="Wingdings" pitchFamily="2" charset="2"/>
              <a:buChar char="§"/>
            </a:pPr>
            <a:r>
              <a:rPr lang="en-US" sz="1700">
                <a:latin typeface="Century Gothic"/>
              </a:rPr>
              <a:t>The Claimant most prove that they are unable to work full time due to their medical conditions </a:t>
            </a:r>
            <a:r>
              <a:rPr lang="en-US" sz="1700" u="sng">
                <a:latin typeface="Century Gothic"/>
              </a:rPr>
              <a:t>prior</a:t>
            </a:r>
            <a:r>
              <a:rPr lang="en-US" sz="1700">
                <a:latin typeface="Century Gothic"/>
              </a:rPr>
              <a:t> to the expiration of their DLI.  The </a:t>
            </a:r>
            <a:r>
              <a:rPr lang="en-US" sz="1700" u="sng">
                <a:latin typeface="Century Gothic"/>
              </a:rPr>
              <a:t>DLI normally expires 5 years after the last quarter an individual paid into Social Security. </a:t>
            </a:r>
          </a:p>
          <a:p>
            <a:pPr lvl="1">
              <a:buClr>
                <a:srgbClr val="C00000"/>
              </a:buClr>
              <a:buFont typeface="Wingdings" pitchFamily="2" charset="2"/>
              <a:buChar char="§"/>
            </a:pPr>
            <a:r>
              <a:rPr lang="en-US" sz="1700">
                <a:latin typeface="Century Gothic"/>
              </a:rPr>
              <a:t>If found disabled, entitled to monthly monetary payments and Medicare insurance coverage.</a:t>
            </a:r>
          </a:p>
          <a:p>
            <a:pPr>
              <a:buClr>
                <a:srgbClr val="C00000"/>
              </a:buClr>
              <a:buFont typeface="Wingdings" pitchFamily="2" charset="2"/>
              <a:buChar char="§"/>
            </a:pPr>
            <a:r>
              <a:rPr lang="en-US" sz="2000" b="1">
                <a:latin typeface="Century Gothic"/>
              </a:rPr>
              <a:t>SSDI benefits "stack" with Veterans Administration (VA) service-connected disability payments, meaning </a:t>
            </a:r>
            <a:r>
              <a:rPr lang="en-US" sz="2000" b="1" u="sng">
                <a:latin typeface="Century Gothic"/>
              </a:rPr>
              <a:t>the veteran can collect both at the same time</a:t>
            </a:r>
            <a:r>
              <a:rPr lang="en-US" sz="2000" b="1">
                <a:latin typeface="Century Gothic"/>
              </a:rPr>
              <a:t> (if they qualify for each). </a:t>
            </a:r>
            <a:r>
              <a:rPr lang="en-US" sz="2000">
                <a:latin typeface="Century Gothic"/>
              </a:rPr>
              <a:t> </a:t>
            </a:r>
          </a:p>
          <a:p>
            <a:pPr lvl="1">
              <a:buClr>
                <a:srgbClr val="C00000"/>
              </a:buClr>
              <a:buFont typeface="Wingdings" pitchFamily="2" charset="2"/>
              <a:buChar char="§"/>
            </a:pPr>
            <a:r>
              <a:rPr lang="en-US" sz="1700">
                <a:latin typeface="Century Gothic"/>
              </a:rPr>
              <a:t>Max payment for SSDI in 2025 is $4,018/month (for those without dependents)  </a:t>
            </a:r>
            <a:endParaRPr lang="en-US" sz="1700"/>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spTree>
    <p:extLst>
      <p:ext uri="{BB962C8B-B14F-4D97-AF65-F5344CB8AC3E}">
        <p14:creationId xmlns:p14="http://schemas.microsoft.com/office/powerpoint/2010/main" val="1472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3964-85E8-B49B-1621-EB55CB9358E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9EC7E4A-87FD-2478-B5D1-C3E0E2E42C26}"/>
              </a:ext>
            </a:extLst>
          </p:cNvPr>
          <p:cNvSpPr txBox="1">
            <a:spLocks/>
          </p:cNvSpPr>
          <p:nvPr/>
        </p:nvSpPr>
        <p:spPr>
          <a:xfrm>
            <a:off x="838200" y="9519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SSDI Contingency Fee Agreement</a:t>
            </a:r>
            <a:endParaRPr lang="en-US" sz="3600" b="1">
              <a:solidFill>
                <a:schemeClr val="tx2">
                  <a:lumMod val="90000"/>
                  <a:lumOff val="1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2F0190C1-E866-B218-14E5-DB1920217B42}"/>
              </a:ext>
            </a:extLst>
          </p:cNvPr>
          <p:cNvSpPr txBox="1"/>
          <p:nvPr/>
        </p:nvSpPr>
        <p:spPr>
          <a:xfrm>
            <a:off x="1143539" y="1614704"/>
            <a:ext cx="9101531" cy="369332"/>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Fees are the lesser of 25% of past due benefits or the max fee ($9,200 currently)</a:t>
            </a:r>
            <a:endParaRPr lang="en-US" i="1">
              <a:solidFill>
                <a:srgbClr val="C00000"/>
              </a:solidFill>
              <a:latin typeface="Century Gothic" panose="020B0502020202020204" pitchFamily="34" charset="0"/>
            </a:endParaRPr>
          </a:p>
        </p:txBody>
      </p:sp>
      <p:sp>
        <p:nvSpPr>
          <p:cNvPr id="9" name="TextBox 8">
            <a:extLst>
              <a:ext uri="{FF2B5EF4-FFF2-40B4-BE49-F238E27FC236}">
                <a16:creationId xmlns:a16="http://schemas.microsoft.com/office/drawing/2014/main" id="{FD7E39BB-C94B-2DE0-C1B1-66C7012ED06F}"/>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734E8F5B-61EF-71DC-8E45-80518CF72254}"/>
              </a:ext>
            </a:extLst>
          </p:cNvPr>
          <p:cNvSpPr txBox="1">
            <a:spLocks/>
          </p:cNvSpPr>
          <p:nvPr/>
        </p:nvSpPr>
        <p:spPr>
          <a:xfrm>
            <a:off x="942255" y="1808633"/>
            <a:ext cx="10425921" cy="381649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C00000"/>
              </a:buClr>
              <a:buNone/>
            </a:pPr>
            <a:endParaRPr lang="en-US" sz="2000" b="1"/>
          </a:p>
          <a:p>
            <a:pPr>
              <a:buClr>
                <a:srgbClr val="C00000"/>
              </a:buClr>
              <a:buFont typeface="Wingdings" pitchFamily="2" charset="2"/>
              <a:buChar char="§"/>
            </a:pPr>
            <a:r>
              <a:rPr lang="en-US" sz="2000" b="1">
                <a:latin typeface="Century Gothic"/>
              </a:rPr>
              <a:t>Representative fees are </a:t>
            </a:r>
            <a:r>
              <a:rPr lang="en-US" sz="2000" b="1" i="1">
                <a:latin typeface="Century Gothic"/>
              </a:rPr>
              <a:t>contingent</a:t>
            </a:r>
            <a:r>
              <a:rPr lang="en-US" sz="2000" b="1">
                <a:latin typeface="Century Gothic"/>
              </a:rPr>
              <a:t> on winning the claim.  </a:t>
            </a:r>
          </a:p>
          <a:p>
            <a:pPr lvl="1">
              <a:buClr>
                <a:srgbClr val="C00000"/>
              </a:buClr>
              <a:buFont typeface="Wingdings" pitchFamily="2" charset="2"/>
              <a:buChar char="§"/>
            </a:pPr>
            <a:r>
              <a:rPr lang="en-US" sz="2000">
                <a:latin typeface="Century Gothic"/>
              </a:rPr>
              <a:t>Fees are only awarded by Social Security if the veteran is found disabled and there are past due benefits</a:t>
            </a:r>
            <a:endParaRPr lang="en-US" sz="2000"/>
          </a:p>
          <a:p>
            <a:pPr>
              <a:buClr>
                <a:srgbClr val="C00000"/>
              </a:buClr>
              <a:buFont typeface="Wingdings" pitchFamily="2" charset="2"/>
              <a:buChar char="§"/>
            </a:pPr>
            <a:r>
              <a:rPr lang="en-US" sz="2000" b="1">
                <a:latin typeface="Century Gothic"/>
              </a:rPr>
              <a:t>Fees are the lesser of 25% of the past due benefits or the max payment </a:t>
            </a:r>
            <a:endParaRPr lang="en-US" sz="2000" b="1"/>
          </a:p>
          <a:p>
            <a:pPr lvl="1">
              <a:buClr>
                <a:srgbClr val="C00000"/>
              </a:buClr>
              <a:buFont typeface="Wingdings" pitchFamily="2" charset="2"/>
              <a:buChar char="§"/>
            </a:pPr>
            <a:r>
              <a:rPr lang="en-US" sz="2000">
                <a:latin typeface="Century Gothic"/>
              </a:rPr>
              <a:t>Max payment currently $9,200, adjusts yearly with inflation</a:t>
            </a:r>
          </a:p>
          <a:p>
            <a:pPr>
              <a:buClr>
                <a:srgbClr val="C00000"/>
              </a:buClr>
              <a:buFont typeface="Wingdings" pitchFamily="2" charset="2"/>
              <a:buChar char="§"/>
            </a:pPr>
            <a:r>
              <a:rPr lang="en-US" sz="2000" b="1">
                <a:latin typeface="Century Gothic"/>
              </a:rPr>
              <a:t>Social Security approves all fee agreements and withholds the representative's payment. </a:t>
            </a:r>
          </a:p>
          <a:p>
            <a:pPr lvl="1">
              <a:buClr>
                <a:srgbClr val="C00000"/>
              </a:buClr>
              <a:buFont typeface="Wingdings" pitchFamily="2" charset="2"/>
              <a:buChar char="§"/>
            </a:pPr>
            <a:r>
              <a:rPr lang="en-US" sz="2000">
                <a:latin typeface="Century Gothic"/>
              </a:rPr>
              <a:t>Social Security then distributes the past due benefits to the representative and the Claimant/veteran. </a:t>
            </a:r>
            <a:endParaRPr lang="en-US" sz="2000">
              <a:latin typeface="Century Gothic" panose="020B0502020202020204" pitchFamily="34" charset="0"/>
            </a:endParaRPr>
          </a:p>
          <a:p>
            <a:pPr>
              <a:buClr>
                <a:srgbClr val="C00000"/>
              </a:buClr>
              <a:buFont typeface="Wingdings" pitchFamily="2" charset="2"/>
              <a:buChar char="§"/>
            </a:pPr>
            <a:endParaRPr lang="en-US" sz="2000">
              <a:latin typeface="Century Gothic" panose="020B0502020202020204" pitchFamily="34" charset="0"/>
            </a:endParaRPr>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spTree>
    <p:extLst>
      <p:ext uri="{BB962C8B-B14F-4D97-AF65-F5344CB8AC3E}">
        <p14:creationId xmlns:p14="http://schemas.microsoft.com/office/powerpoint/2010/main" val="29332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 calcmode="lin" valueType="num">
                                      <p:cBhvr additive="base">
                                        <p:cTn id="1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 calcmode="lin" valueType="num">
                                      <p:cBhvr additive="base">
                                        <p:cTn id="1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 calcmode="lin" valueType="num">
                                      <p:cBhvr additive="base">
                                        <p:cTn id="2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 calcmode="lin" valueType="num">
                                      <p:cBhvr additive="base">
                                        <p:cTn id="2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 calcmode="lin" valueType="num">
                                      <p:cBhvr additive="base">
                                        <p:cTn id="3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9D704-CE5F-5261-C5D3-23C1435426D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2E5743-B76E-1966-BB8A-C19D51AAEF04}"/>
              </a:ext>
            </a:extLst>
          </p:cNvPr>
          <p:cNvSpPr txBox="1">
            <a:spLocks/>
          </p:cNvSpPr>
          <p:nvPr/>
        </p:nvSpPr>
        <p:spPr>
          <a:xfrm>
            <a:off x="838200" y="951923"/>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SSDI Contingency Fee Agreement, examples</a:t>
            </a:r>
            <a:endParaRPr lang="en-US" sz="3600" b="1">
              <a:solidFill>
                <a:schemeClr val="tx2">
                  <a:lumMod val="90000"/>
                  <a:lumOff val="1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8C06EA6A-A6CB-9F7F-080B-17E1584AA603}"/>
              </a:ext>
            </a:extLst>
          </p:cNvPr>
          <p:cNvSpPr txBox="1"/>
          <p:nvPr/>
        </p:nvSpPr>
        <p:spPr>
          <a:xfrm>
            <a:off x="1143539" y="1614704"/>
            <a:ext cx="9101531" cy="369332"/>
          </a:xfrm>
          <a:prstGeom prst="rect">
            <a:avLst/>
          </a:prstGeom>
          <a:noFill/>
        </p:spPr>
        <p:txBody>
          <a:bodyPr wrap="square" lIns="91440" tIns="45720" rIns="91440" bIns="45720" rtlCol="0" anchor="t">
            <a:spAutoFit/>
          </a:bodyPr>
          <a:lstStyle/>
          <a:p>
            <a:pPr>
              <a:buClr>
                <a:srgbClr val="C00000"/>
              </a:buClr>
            </a:pPr>
            <a:r>
              <a:rPr lang="en-US" i="1">
                <a:solidFill>
                  <a:srgbClr val="C00000"/>
                </a:solidFill>
                <a:latin typeface="Century Gothic"/>
              </a:rPr>
              <a:t>Fees are the lesser of 25% of past due benefits or the max fee ($9,200 currently)</a:t>
            </a:r>
            <a:endParaRPr lang="en-US" i="1">
              <a:solidFill>
                <a:srgbClr val="C00000"/>
              </a:solidFill>
              <a:latin typeface="Century Gothic" panose="020B0502020202020204" pitchFamily="34" charset="0"/>
            </a:endParaRPr>
          </a:p>
        </p:txBody>
      </p:sp>
      <p:sp>
        <p:nvSpPr>
          <p:cNvPr id="9" name="TextBox 8">
            <a:extLst>
              <a:ext uri="{FF2B5EF4-FFF2-40B4-BE49-F238E27FC236}">
                <a16:creationId xmlns:a16="http://schemas.microsoft.com/office/drawing/2014/main" id="{877D3B21-6D47-14A9-31D3-785642972C0D}"/>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2CF02086-5401-D6E7-84BA-50F7329C452B}"/>
              </a:ext>
            </a:extLst>
          </p:cNvPr>
          <p:cNvSpPr txBox="1">
            <a:spLocks/>
          </p:cNvSpPr>
          <p:nvPr/>
        </p:nvSpPr>
        <p:spPr>
          <a:xfrm>
            <a:off x="1143538" y="2283086"/>
            <a:ext cx="10425921" cy="431970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000" b="1">
                <a:latin typeface="Century Gothic"/>
              </a:rPr>
              <a:t>Example 1</a:t>
            </a:r>
            <a:r>
              <a:rPr lang="en-US" sz="2000">
                <a:latin typeface="Century Gothic"/>
              </a:rPr>
              <a:t> = on March 14, 2025, veteran John Smith is found disabled by Social Security, effective January 1, 2024. Social Security calculates that it owes John Smith $20,000 in past due benefits.  </a:t>
            </a:r>
            <a:endParaRPr lang="en-US"/>
          </a:p>
          <a:p>
            <a:pPr lvl="1">
              <a:buClr>
                <a:srgbClr val="C00000"/>
              </a:buClr>
              <a:buFont typeface="Wingdings" pitchFamily="2" charset="2"/>
              <a:buChar char="§"/>
            </a:pPr>
            <a:r>
              <a:rPr lang="en-US" sz="1600">
                <a:latin typeface="Century Gothic"/>
              </a:rPr>
              <a:t>Social Security pays $5,000 to John Smith's representative, and $15,000 to John Smith.  </a:t>
            </a:r>
            <a:endParaRPr lang="en-US" sz="1600"/>
          </a:p>
          <a:p>
            <a:pPr>
              <a:buClr>
                <a:srgbClr val="C00000"/>
              </a:buClr>
              <a:buFont typeface="Wingdings" pitchFamily="2" charset="2"/>
              <a:buChar char="§"/>
            </a:pPr>
            <a:r>
              <a:rPr lang="en-US" sz="2000" b="1">
                <a:latin typeface="Century Gothic"/>
              </a:rPr>
              <a:t>Example 2</a:t>
            </a:r>
            <a:r>
              <a:rPr lang="en-US" sz="2000">
                <a:latin typeface="Century Gothic"/>
              </a:rPr>
              <a:t> = on March 14, 2025, veteran Sally Smith is found disabled by Social Security effective January 1, 2023. Social Security calculates that it owes Sally Smith $100,000 in past due benefits.  </a:t>
            </a:r>
          </a:p>
          <a:p>
            <a:pPr lvl="1">
              <a:buClr>
                <a:srgbClr val="C00000"/>
              </a:buClr>
              <a:buFont typeface="Wingdings" pitchFamily="2" charset="2"/>
              <a:buChar char="§"/>
            </a:pPr>
            <a:r>
              <a:rPr lang="en-US" sz="1600">
                <a:latin typeface="Century Gothic"/>
              </a:rPr>
              <a:t>Social Security pays $9,200 to Sally Smith's representative, and $90,800 to Sally Smith</a:t>
            </a:r>
          </a:p>
          <a:p>
            <a:pPr>
              <a:buClr>
                <a:srgbClr val="C00000"/>
              </a:buClr>
              <a:buFont typeface="Wingdings" pitchFamily="2" charset="2"/>
              <a:buChar char="§"/>
            </a:pPr>
            <a:r>
              <a:rPr lang="en-US" sz="2000" b="1">
                <a:latin typeface="Century Gothic"/>
              </a:rPr>
              <a:t>Example 3</a:t>
            </a:r>
            <a:r>
              <a:rPr lang="en-US" sz="2000">
                <a:latin typeface="Century Gothic"/>
              </a:rPr>
              <a:t> = on March 14, 2025, veteran Bob Smith is found disabled by Social Security effective March 14, 2025.  Social Security calculates that it owes Bob Smith $0 in past due benefits</a:t>
            </a:r>
          </a:p>
          <a:p>
            <a:pPr lvl="1">
              <a:buClr>
                <a:srgbClr val="C00000"/>
              </a:buClr>
              <a:buFont typeface="Wingdings" pitchFamily="2" charset="2"/>
              <a:buChar char="§"/>
            </a:pPr>
            <a:r>
              <a:rPr lang="en-US" sz="1600">
                <a:latin typeface="Century Gothic"/>
              </a:rPr>
              <a:t>$0 is paid to Bob Smith's representative, and Bob Smith receives future ongoing monthly payments (but $0 in past due payments)</a:t>
            </a:r>
            <a:endParaRPr lang="en-US" sz="1600">
              <a:latin typeface="Century Gothic" panose="020B0502020202020204" pitchFamily="34" charset="0"/>
            </a:endParaRPr>
          </a:p>
          <a:p>
            <a:pPr>
              <a:buClr>
                <a:srgbClr val="C00000"/>
              </a:buClr>
              <a:buFont typeface="Wingdings" pitchFamily="2" charset="2"/>
              <a:buChar char="§"/>
            </a:pPr>
            <a:endParaRPr lang="en-US" sz="2000">
              <a:latin typeface="Century Gothic" panose="020B0502020202020204" pitchFamily="34" charset="0"/>
            </a:endParaRPr>
          </a:p>
          <a:p>
            <a:pPr marL="0" indent="0">
              <a:buClr>
                <a:srgbClr val="C00000"/>
              </a:buClr>
              <a:buNone/>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spTree>
    <p:extLst>
      <p:ext uri="{BB962C8B-B14F-4D97-AF65-F5344CB8AC3E}">
        <p14:creationId xmlns:p14="http://schemas.microsoft.com/office/powerpoint/2010/main" val="33501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02621-8B28-28DF-3B5C-48F47EF7334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469F6FB-CC65-F7C5-8467-259CEE35909C}"/>
              </a:ext>
            </a:extLst>
          </p:cNvPr>
          <p:cNvSpPr txBox="1">
            <a:spLocks/>
          </p:cNvSpPr>
          <p:nvPr/>
        </p:nvSpPr>
        <p:spPr>
          <a:xfrm>
            <a:off x="1140125" y="980678"/>
            <a:ext cx="5914846" cy="8654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Trivia question 1 of 3</a:t>
            </a:r>
            <a:endParaRPr lang="en-US" sz="36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C5F18F78-FE28-841D-3CBE-8010785818CB}"/>
              </a:ext>
            </a:extLst>
          </p:cNvPr>
          <p:cNvSpPr txBox="1"/>
          <p:nvPr/>
        </p:nvSpPr>
        <p:spPr>
          <a:xfrm>
            <a:off x="1586204" y="2780522"/>
            <a:ext cx="184731" cy="369332"/>
          </a:xfrm>
          <a:prstGeom prst="rect">
            <a:avLst/>
          </a:prstGeom>
          <a:noFill/>
        </p:spPr>
        <p:txBody>
          <a:bodyPr wrap="none" rtlCol="0">
            <a:spAutoFit/>
          </a:bodyPr>
          <a:lstStyle/>
          <a:p>
            <a:endParaRPr lang="en-US"/>
          </a:p>
        </p:txBody>
      </p:sp>
      <p:sp>
        <p:nvSpPr>
          <p:cNvPr id="12" name="Content Placeholder 2">
            <a:extLst>
              <a:ext uri="{FF2B5EF4-FFF2-40B4-BE49-F238E27FC236}">
                <a16:creationId xmlns:a16="http://schemas.microsoft.com/office/drawing/2014/main" id="{C2FCD4B4-D320-ACDE-5EA8-3A99B40E005A}"/>
              </a:ext>
            </a:extLst>
          </p:cNvPr>
          <p:cNvSpPr txBox="1">
            <a:spLocks/>
          </p:cNvSpPr>
          <p:nvPr/>
        </p:nvSpPr>
        <p:spPr>
          <a:xfrm>
            <a:off x="1147410" y="2962598"/>
            <a:ext cx="10206389" cy="366108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itchFamily="2" charset="2"/>
              <a:buChar char="§"/>
            </a:pPr>
            <a:r>
              <a:rPr lang="en-US" sz="2500" b="1">
                <a:latin typeface="Century Gothic"/>
              </a:rPr>
              <a:t>Question</a:t>
            </a:r>
            <a:r>
              <a:rPr lang="en-US" sz="2500">
                <a:latin typeface="Century Gothic"/>
              </a:rPr>
              <a:t>: </a:t>
            </a:r>
          </a:p>
          <a:p>
            <a:pPr>
              <a:buClr>
                <a:srgbClr val="C00000"/>
              </a:buClr>
              <a:buFont typeface="Wingdings" pitchFamily="2" charset="2"/>
              <a:buChar char="§"/>
            </a:pPr>
            <a:r>
              <a:rPr lang="en-US" sz="2000">
                <a:latin typeface="Century Gothic"/>
              </a:rPr>
              <a:t>If a veteran was rated 100% service connected for VA disability compensation and was found disabled at the maximum rate for SSDI, how much would their annual compensation be?</a:t>
            </a:r>
          </a:p>
          <a:p>
            <a:pPr lvl="1">
              <a:buClr>
                <a:srgbClr val="C00000"/>
              </a:buClr>
              <a:buFont typeface="Wingdings" pitchFamily="2" charset="2"/>
              <a:buChar char="§"/>
            </a:pPr>
            <a:r>
              <a:rPr lang="en-US" sz="1800">
                <a:latin typeface="Century Gothic"/>
              </a:rPr>
              <a:t>$50,000 - $75,000</a:t>
            </a:r>
          </a:p>
          <a:p>
            <a:pPr lvl="1">
              <a:buClr>
                <a:srgbClr val="C00000"/>
              </a:buClr>
              <a:buFont typeface="Wingdings" pitchFamily="2" charset="2"/>
              <a:buChar char="§"/>
            </a:pPr>
            <a:r>
              <a:rPr lang="en-US" sz="1800">
                <a:latin typeface="Century Gothic"/>
              </a:rPr>
              <a:t>$75,001 - $90,000</a:t>
            </a:r>
          </a:p>
          <a:p>
            <a:pPr lvl="1">
              <a:buClr>
                <a:srgbClr val="C00000"/>
              </a:buClr>
              <a:buFont typeface="Wingdings" pitchFamily="2" charset="2"/>
              <a:buChar char="§"/>
            </a:pPr>
            <a:r>
              <a:rPr lang="en-US" sz="1800">
                <a:latin typeface="Century Gothic"/>
              </a:rPr>
              <a:t>More than $90,000</a:t>
            </a:r>
          </a:p>
          <a:p>
            <a:pPr>
              <a:buClr>
                <a:srgbClr val="C00000"/>
              </a:buClr>
              <a:buFont typeface="Wingdings" pitchFamily="2" charset="2"/>
              <a:buChar char="§"/>
            </a:pPr>
            <a:r>
              <a:rPr lang="en-US" sz="2500" b="1">
                <a:latin typeface="Century Gothic"/>
              </a:rPr>
              <a:t>Answer</a:t>
            </a:r>
            <a:r>
              <a:rPr lang="en-US" sz="2500">
                <a:latin typeface="Century Gothic"/>
              </a:rPr>
              <a:t>: </a:t>
            </a:r>
          </a:p>
          <a:p>
            <a:pPr>
              <a:buClr>
                <a:srgbClr val="C00000"/>
              </a:buClr>
              <a:buFont typeface="Wingdings" pitchFamily="2" charset="2"/>
              <a:buChar char="§"/>
            </a:pPr>
            <a:r>
              <a:rPr lang="en-US" sz="2000">
                <a:latin typeface="Century Gothic"/>
              </a:rPr>
              <a:t>$94,188 annually</a:t>
            </a:r>
            <a:endParaRPr lang="en-US"/>
          </a:p>
          <a:p>
            <a:pPr lvl="1">
              <a:buClr>
                <a:srgbClr val="C00000"/>
              </a:buClr>
              <a:buFont typeface="Wingdings" pitchFamily="2" charset="2"/>
              <a:buChar char="§"/>
            </a:pPr>
            <a:r>
              <a:rPr lang="en-US" sz="2000">
                <a:latin typeface="Century Gothic"/>
              </a:rPr>
              <a:t>2025 SSDI max is $4,018/</a:t>
            </a:r>
            <a:r>
              <a:rPr lang="en-US" sz="2000" err="1">
                <a:latin typeface="Century Gothic"/>
              </a:rPr>
              <a:t>mo</a:t>
            </a:r>
            <a:endParaRPr lang="en-US" sz="2000">
              <a:latin typeface="Century Gothic"/>
            </a:endParaRPr>
          </a:p>
          <a:p>
            <a:pPr lvl="1">
              <a:buClr>
                <a:srgbClr val="C00000"/>
              </a:buClr>
              <a:buFont typeface="Wingdings" pitchFamily="2" charset="2"/>
              <a:buChar char="§"/>
            </a:pPr>
            <a:r>
              <a:rPr lang="en-US" sz="2000">
                <a:latin typeface="Century Gothic"/>
              </a:rPr>
              <a:t>2025 VA 100% rate is $3,831/</a:t>
            </a:r>
            <a:r>
              <a:rPr lang="en-US" sz="2000" err="1">
                <a:latin typeface="Century Gothic"/>
              </a:rPr>
              <a:t>mo</a:t>
            </a:r>
            <a:endParaRPr lang="en-US" sz="2000">
              <a:latin typeface="Century Gothic"/>
            </a:endParaRPr>
          </a:p>
          <a:p>
            <a:pPr lvl="1">
              <a:buClr>
                <a:srgbClr val="C00000"/>
              </a:buClr>
              <a:buFont typeface="Wingdings" pitchFamily="2" charset="2"/>
              <a:buChar char="§"/>
            </a:pPr>
            <a:endParaRPr lang="en-US" sz="1600">
              <a:latin typeface="Century Gothic"/>
            </a:endParaRPr>
          </a:p>
          <a:p>
            <a:pPr>
              <a:buClr>
                <a:srgbClr val="C00000"/>
              </a:buClr>
              <a:buFont typeface="Wingdings" pitchFamily="2" charset="2"/>
              <a:buChar char="§"/>
            </a:pPr>
            <a:endParaRPr lang="en-US" sz="2000">
              <a:latin typeface="Century Gothic" panose="020B0502020202020204" pitchFamily="34" charset="0"/>
            </a:endParaRPr>
          </a:p>
          <a:p>
            <a:pPr lvl="2">
              <a:buClr>
                <a:srgbClr val="C00000"/>
              </a:buClr>
              <a:buFont typeface="Wingdings" pitchFamily="2" charset="2"/>
              <a:buChar char="§"/>
            </a:pPr>
            <a:endParaRPr lang="en-US" sz="1200">
              <a:latin typeface="Century Gothic" panose="020B0502020202020204" pitchFamily="34" charset="0"/>
            </a:endParaRPr>
          </a:p>
          <a:p>
            <a:pPr marL="0" indent="0">
              <a:buClr>
                <a:srgbClr val="C00000"/>
              </a:buClr>
              <a:buNone/>
            </a:pPr>
            <a:endParaRPr lang="en-US" sz="1600">
              <a:latin typeface="Century Gothic" panose="020B0502020202020204" pitchFamily="34" charset="0"/>
            </a:endParaRPr>
          </a:p>
        </p:txBody>
      </p:sp>
      <p:pic>
        <p:nvPicPr>
          <p:cNvPr id="3" name="Picture 2" descr="A yellow question mark in a pile of black question marks&#10;&#10;AI-generated content may be incorrect.">
            <a:extLst>
              <a:ext uri="{FF2B5EF4-FFF2-40B4-BE49-F238E27FC236}">
                <a16:creationId xmlns:a16="http://schemas.microsoft.com/office/drawing/2014/main" id="{26325756-20F8-A1C5-E27F-2AF7961B1650}"/>
              </a:ext>
            </a:extLst>
          </p:cNvPr>
          <p:cNvPicPr>
            <a:picLocks noChangeAspect="1"/>
          </p:cNvPicPr>
          <p:nvPr/>
        </p:nvPicPr>
        <p:blipFill>
          <a:blip r:embed="rId2"/>
          <a:stretch>
            <a:fillRect/>
          </a:stretch>
        </p:blipFill>
        <p:spPr>
          <a:xfrm>
            <a:off x="6676006" y="339969"/>
            <a:ext cx="4056756" cy="2438400"/>
          </a:xfrm>
          <a:prstGeom prst="rect">
            <a:avLst/>
          </a:prstGeom>
        </p:spPr>
      </p:pic>
    </p:spTree>
    <p:extLst>
      <p:ext uri="{BB962C8B-B14F-4D97-AF65-F5344CB8AC3E}">
        <p14:creationId xmlns:p14="http://schemas.microsoft.com/office/powerpoint/2010/main" val="366970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 calcmode="lin" valueType="num">
                                      <p:cBhvr additive="base">
                                        <p:cTn id="4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xEl>
                                              <p:pRg st="8" end="8"/>
                                            </p:txEl>
                                          </p:spTgt>
                                        </p:tgtEl>
                                        <p:attrNameLst>
                                          <p:attrName>style.visibility</p:attrName>
                                        </p:attrNameLst>
                                      </p:cBhvr>
                                      <p:to>
                                        <p:strVal val="visible"/>
                                      </p:to>
                                    </p:set>
                                    <p:anim calcmode="lin" valueType="num">
                                      <p:cBhvr additive="base">
                                        <p:cTn id="4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8FD7-AF84-B6CE-D3DE-410D3687457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9049722-DEE6-5576-FAFA-C99B62D46C38}"/>
              </a:ext>
            </a:extLst>
          </p:cNvPr>
          <p:cNvSpPr txBox="1">
            <a:spLocks/>
          </p:cNvSpPr>
          <p:nvPr/>
        </p:nvSpPr>
        <p:spPr>
          <a:xfrm>
            <a:off x="838200" y="951923"/>
            <a:ext cx="10515600" cy="92299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90000"/>
                    <a:lumOff val="10000"/>
                  </a:schemeClr>
                </a:solidFill>
                <a:latin typeface="Century Gothic"/>
              </a:rPr>
              <a:t>Issues affecting SSDI eligibility</a:t>
            </a:r>
            <a:endParaRPr lang="en-US" sz="3600" b="1">
              <a:solidFill>
                <a:schemeClr val="tx2">
                  <a:lumMod val="90000"/>
                  <a:lumOff val="1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B832E6D0-8E5C-4F1D-2D72-D1AE38318F55}"/>
              </a:ext>
            </a:extLst>
          </p:cNvPr>
          <p:cNvSpPr txBox="1"/>
          <p:nvPr/>
        </p:nvSpPr>
        <p:spPr>
          <a:xfrm>
            <a:off x="1586204" y="2780522"/>
            <a:ext cx="184731" cy="369332"/>
          </a:xfrm>
          <a:prstGeom prst="rect">
            <a:avLst/>
          </a:prstGeom>
          <a:noFill/>
        </p:spPr>
        <p:txBody>
          <a:bodyPr wrap="none" rtlCol="0">
            <a:spAutoFit/>
          </a:bodyPr>
          <a:lstStyle/>
          <a:p>
            <a:endParaRPr lang="en-US"/>
          </a:p>
        </p:txBody>
      </p:sp>
      <p:graphicFrame>
        <p:nvGraphicFramePr>
          <p:cNvPr id="15" name="Content Placeholder 2">
            <a:extLst>
              <a:ext uri="{FF2B5EF4-FFF2-40B4-BE49-F238E27FC236}">
                <a16:creationId xmlns:a16="http://schemas.microsoft.com/office/drawing/2014/main" id="{77529A71-7C03-A05A-0EB0-56421D91D9AD}"/>
              </a:ext>
            </a:extLst>
          </p:cNvPr>
          <p:cNvGraphicFramePr/>
          <p:nvPr>
            <p:extLst>
              <p:ext uri="{D42A27DB-BD31-4B8C-83A1-F6EECF244321}">
                <p14:modId xmlns:p14="http://schemas.microsoft.com/office/powerpoint/2010/main" val="4100742452"/>
              </p:ext>
            </p:extLst>
          </p:nvPr>
        </p:nvGraphicFramePr>
        <p:xfrm>
          <a:off x="1050863" y="1623175"/>
          <a:ext cx="10518596" cy="4979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05" name="Graphic 2204" descr="Man with cane with solid fill">
            <a:extLst>
              <a:ext uri="{FF2B5EF4-FFF2-40B4-BE49-F238E27FC236}">
                <a16:creationId xmlns:a16="http://schemas.microsoft.com/office/drawing/2014/main" id="{37FC6548-4531-8E59-E510-06759BCA25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2270" y="4470983"/>
            <a:ext cx="590813" cy="590813"/>
          </a:xfrm>
          <a:prstGeom prst="rect">
            <a:avLst/>
          </a:prstGeom>
        </p:spPr>
      </p:pic>
    </p:spTree>
    <p:extLst>
      <p:ext uri="{BB962C8B-B14F-4D97-AF65-F5344CB8AC3E}">
        <p14:creationId xmlns:p14="http://schemas.microsoft.com/office/powerpoint/2010/main" val="2183888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2268</Words>
  <Application>Microsoft Office PowerPoint</Application>
  <PresentationFormat>Widescreen</PresentationFormat>
  <Paragraphs>183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Courier New</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Patrick</dc:creator>
  <cp:lastModifiedBy>Keith Garrison</cp:lastModifiedBy>
  <cp:revision>5</cp:revision>
  <dcterms:created xsi:type="dcterms:W3CDTF">2024-07-29T11:06:06Z</dcterms:created>
  <dcterms:modified xsi:type="dcterms:W3CDTF">2025-04-15T15:04:22Z</dcterms:modified>
</cp:coreProperties>
</file>