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695" r:id="rId3"/>
  </p:sldMasterIdLst>
  <p:notesMasterIdLst>
    <p:notesMasterId r:id="rId45"/>
  </p:notesMasterIdLst>
  <p:sldIdLst>
    <p:sldId id="256" r:id="rId4"/>
    <p:sldId id="272" r:id="rId5"/>
    <p:sldId id="271" r:id="rId6"/>
    <p:sldId id="264" r:id="rId7"/>
    <p:sldId id="356" r:id="rId8"/>
    <p:sldId id="449" r:id="rId9"/>
    <p:sldId id="450" r:id="rId10"/>
    <p:sldId id="451" r:id="rId11"/>
    <p:sldId id="478" r:id="rId12"/>
    <p:sldId id="452" r:id="rId13"/>
    <p:sldId id="455" r:id="rId14"/>
    <p:sldId id="456" r:id="rId15"/>
    <p:sldId id="476" r:id="rId16"/>
    <p:sldId id="457" r:id="rId17"/>
    <p:sldId id="453" r:id="rId18"/>
    <p:sldId id="458" r:id="rId19"/>
    <p:sldId id="459" r:id="rId20"/>
    <p:sldId id="477" r:id="rId21"/>
    <p:sldId id="454" r:id="rId22"/>
    <p:sldId id="460" r:id="rId23"/>
    <p:sldId id="461" r:id="rId24"/>
    <p:sldId id="475" r:id="rId25"/>
    <p:sldId id="462" r:id="rId26"/>
    <p:sldId id="466" r:id="rId27"/>
    <p:sldId id="464" r:id="rId28"/>
    <p:sldId id="467" r:id="rId29"/>
    <p:sldId id="463" r:id="rId30"/>
    <p:sldId id="468" r:id="rId31"/>
    <p:sldId id="473" r:id="rId32"/>
    <p:sldId id="465" r:id="rId33"/>
    <p:sldId id="469" r:id="rId34"/>
    <p:sldId id="470" r:id="rId35"/>
    <p:sldId id="471" r:id="rId36"/>
    <p:sldId id="472" r:id="rId37"/>
    <p:sldId id="474" r:id="rId38"/>
    <p:sldId id="322" r:id="rId39"/>
    <p:sldId id="353" r:id="rId40"/>
    <p:sldId id="446" r:id="rId41"/>
    <p:sldId id="447" r:id="rId42"/>
    <p:sldId id="448" r:id="rId43"/>
    <p:sldId id="263" r:id="rId4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ery Dragon" initials="FD" lastIdx="2" clrIdx="0">
    <p:extLst>
      <p:ext uri="{19B8F6BF-5375-455C-9EA6-DF929625EA0E}">
        <p15:presenceInfo xmlns:p15="http://schemas.microsoft.com/office/powerpoint/2012/main" userId="b426233ae23a97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9155"/>
    <a:srgbClr val="A790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5455" autoAdjust="0"/>
  </p:normalViewPr>
  <p:slideViewPr>
    <p:cSldViewPr snapToGrid="0">
      <p:cViewPr varScale="1">
        <p:scale>
          <a:sx n="105" d="100"/>
          <a:sy n="105" d="100"/>
        </p:scale>
        <p:origin x="834" y="114"/>
      </p:cViewPr>
      <p:guideLst>
        <p:guide orient="horz" pos="2160"/>
        <p:guide pos="3840"/>
      </p:guideLst>
    </p:cSldViewPr>
  </p:slideViewPr>
  <p:outlineViewPr>
    <p:cViewPr>
      <p:scale>
        <a:sx n="33" d="100"/>
        <a:sy n="33" d="100"/>
      </p:scale>
      <p:origin x="0" y="-8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4" tIns="46586" rIns="93174" bIns="46586" rtlCol="0"/>
          <a:lstStyle>
            <a:lvl1pPr algn="r">
              <a:defRPr sz="1200"/>
            </a:lvl1pPr>
          </a:lstStyle>
          <a:p>
            <a:fld id="{4CCB3563-B21F-4472-A953-CA98BFE318F2}" type="datetimeFigureOut">
              <a:rPr lang="en-US" smtClean="0"/>
              <a:t>4/16/2025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6" rIns="93174"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4" tIns="46586" rIns="93174" bIns="46586" rtlCol="0" anchor="b"/>
          <a:lstStyle>
            <a:lvl1pPr algn="r">
              <a:defRPr sz="1200"/>
            </a:lvl1pPr>
          </a:lstStyle>
          <a:p>
            <a:fld id="{B8C36D78-C19F-4765-8B7F-2FE8BFF07D6C}" type="slidenum">
              <a:rPr lang="en-US" smtClean="0"/>
              <a:t>‹#›</a:t>
            </a:fld>
            <a:endParaRPr lang="en-US"/>
          </a:p>
        </p:txBody>
      </p:sp>
    </p:spTree>
    <p:extLst>
      <p:ext uri="{BB962C8B-B14F-4D97-AF65-F5344CB8AC3E}">
        <p14:creationId xmlns:p14="http://schemas.microsoft.com/office/powerpoint/2010/main" val="830410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C36D78-C19F-4765-8B7F-2FE8BFF07D6C}" type="slidenum">
              <a:rPr lang="en-US" smtClean="0"/>
              <a:t>1</a:t>
            </a:fld>
            <a:endParaRPr lang="en-US"/>
          </a:p>
        </p:txBody>
      </p:sp>
    </p:spTree>
    <p:extLst>
      <p:ext uri="{BB962C8B-B14F-4D97-AF65-F5344CB8AC3E}">
        <p14:creationId xmlns:p14="http://schemas.microsoft.com/office/powerpoint/2010/main" val="4036530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thoughts are that this may result in future additional VAE requirements</a:t>
            </a:r>
          </a:p>
        </p:txBody>
      </p:sp>
      <p:sp>
        <p:nvSpPr>
          <p:cNvPr id="4" name="Slide Number Placeholder 3"/>
          <p:cNvSpPr>
            <a:spLocks noGrp="1"/>
          </p:cNvSpPr>
          <p:nvPr>
            <p:ph type="sldNum" sz="quarter" idx="5"/>
          </p:nvPr>
        </p:nvSpPr>
        <p:spPr/>
        <p:txBody>
          <a:bodyPr/>
          <a:lstStyle/>
          <a:p>
            <a:fld id="{B8C36D78-C19F-4765-8B7F-2FE8BFF07D6C}" type="slidenum">
              <a:rPr lang="en-US" smtClean="0"/>
              <a:t>24</a:t>
            </a:fld>
            <a:endParaRPr lang="en-US"/>
          </a:p>
        </p:txBody>
      </p:sp>
    </p:spTree>
    <p:extLst>
      <p:ext uri="{BB962C8B-B14F-4D97-AF65-F5344CB8AC3E}">
        <p14:creationId xmlns:p14="http://schemas.microsoft.com/office/powerpoint/2010/main" val="3098793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Gadugi" panose="020B0502040204020203" pitchFamily="34" charset="0"/>
                <a:ea typeface="Aptos" panose="020B0004020202020204" pitchFamily="34" charset="0"/>
                <a:cs typeface="Times New Roman" panose="02020603050405020304" pitchFamily="18" charset="0"/>
              </a:rPr>
              <a:t> A new </a:t>
            </a:r>
            <a:r>
              <a:rPr lang="en-US" sz="1800" dirty="0" err="1">
                <a:latin typeface="Gadugi" panose="020B0502040204020203" pitchFamily="34" charset="0"/>
                <a:ea typeface="Aptos" panose="020B0004020202020204" pitchFamily="34" charset="0"/>
                <a:cs typeface="Times New Roman" panose="02020603050405020304" pitchFamily="18" charset="0"/>
              </a:rPr>
              <a:t>favourite</a:t>
            </a:r>
            <a:r>
              <a:rPr lang="en-US" sz="1800" dirty="0">
                <a:latin typeface="Gadugi" panose="020B0502040204020203" pitchFamily="34" charset="0"/>
                <a:ea typeface="Aptos" panose="020B0004020202020204" pitchFamily="34" charset="0"/>
                <a:cs typeface="Times New Roman" panose="02020603050405020304" pitchFamily="18" charset="0"/>
              </a:rPr>
              <a:t> phrase from a court case: “Secretary admits that the decision is all sorts of wrong.” A new </a:t>
            </a:r>
            <a:r>
              <a:rPr lang="en-US" sz="1800" dirty="0" err="1">
                <a:latin typeface="Gadugi" panose="020B0502040204020203" pitchFamily="34" charset="0"/>
                <a:ea typeface="Aptos" panose="020B0004020202020204" pitchFamily="34" charset="0"/>
                <a:cs typeface="Times New Roman" panose="02020603050405020304" pitchFamily="18" charset="0"/>
              </a:rPr>
              <a:t>favourite</a:t>
            </a:r>
            <a:r>
              <a:rPr lang="en-US" sz="1800" dirty="0">
                <a:latin typeface="Gadugi" panose="020B0502040204020203" pitchFamily="34" charset="0"/>
                <a:ea typeface="Aptos" panose="020B0004020202020204" pitchFamily="34" charset="0"/>
                <a:cs typeface="Times New Roman" panose="02020603050405020304" pitchFamily="18" charset="0"/>
              </a:rPr>
              <a:t> flex: “Similar to how something can be both a wave and a particle in quantum physics, so TDIU defies categorization.”</a:t>
            </a:r>
            <a:endParaRPr lang="en-US" dirty="0"/>
          </a:p>
        </p:txBody>
      </p:sp>
      <p:sp>
        <p:nvSpPr>
          <p:cNvPr id="4" name="Slide Number Placeholder 3"/>
          <p:cNvSpPr>
            <a:spLocks noGrp="1"/>
          </p:cNvSpPr>
          <p:nvPr>
            <p:ph type="sldNum" sz="quarter" idx="5"/>
          </p:nvPr>
        </p:nvSpPr>
        <p:spPr/>
        <p:txBody>
          <a:bodyPr/>
          <a:lstStyle/>
          <a:p>
            <a:fld id="{B8C36D78-C19F-4765-8B7F-2FE8BFF07D6C}" type="slidenum">
              <a:rPr lang="en-US" smtClean="0"/>
              <a:t>30</a:t>
            </a:fld>
            <a:endParaRPr lang="en-US"/>
          </a:p>
        </p:txBody>
      </p:sp>
    </p:spTree>
    <p:extLst>
      <p:ext uri="{BB962C8B-B14F-4D97-AF65-F5344CB8AC3E}">
        <p14:creationId xmlns:p14="http://schemas.microsoft.com/office/powerpoint/2010/main" val="1816550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Shirley Chisholm 1st Black woman elected to Congress in 1968. Sought candidacy in 1972, 84, and 88. In 72 Nixon defeated George McGovern. Advocated for, and created Supplemental food program.</a:t>
            </a:r>
          </a:p>
        </p:txBody>
      </p:sp>
      <p:sp>
        <p:nvSpPr>
          <p:cNvPr id="4" name="Slide Number Placeholder 3"/>
          <p:cNvSpPr>
            <a:spLocks noGrp="1"/>
          </p:cNvSpPr>
          <p:nvPr>
            <p:ph type="sldNum" sz="quarter" idx="5"/>
          </p:nvPr>
        </p:nvSpPr>
        <p:spPr/>
        <p:txBody>
          <a:bodyPr/>
          <a:lstStyle/>
          <a:p>
            <a:fld id="{B8C36D78-C19F-4765-8B7F-2FE8BFF07D6C}" type="slidenum">
              <a:rPr lang="en-US" smtClean="0"/>
              <a:t>31</a:t>
            </a:fld>
            <a:endParaRPr lang="en-US"/>
          </a:p>
        </p:txBody>
      </p:sp>
    </p:spTree>
    <p:extLst>
      <p:ext uri="{BB962C8B-B14F-4D97-AF65-F5344CB8AC3E}">
        <p14:creationId xmlns:p14="http://schemas.microsoft.com/office/powerpoint/2010/main" val="1505627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Post-9/11 GI Bill wasn’t available for use until 2009. CAFC Court of Appeals for Federal Circuit</a:t>
            </a:r>
          </a:p>
        </p:txBody>
      </p:sp>
      <p:sp>
        <p:nvSpPr>
          <p:cNvPr id="4" name="Slide Number Placeholder 3"/>
          <p:cNvSpPr>
            <a:spLocks noGrp="1"/>
          </p:cNvSpPr>
          <p:nvPr>
            <p:ph type="sldNum" sz="quarter" idx="5"/>
          </p:nvPr>
        </p:nvSpPr>
        <p:spPr/>
        <p:txBody>
          <a:bodyPr/>
          <a:lstStyle/>
          <a:p>
            <a:fld id="{B8C36D78-C19F-4765-8B7F-2FE8BFF07D6C}" type="slidenum">
              <a:rPr lang="en-US" smtClean="0"/>
              <a:t>32</a:t>
            </a:fld>
            <a:endParaRPr lang="en-US"/>
          </a:p>
        </p:txBody>
      </p:sp>
    </p:spTree>
    <p:extLst>
      <p:ext uri="{BB962C8B-B14F-4D97-AF65-F5344CB8AC3E}">
        <p14:creationId xmlns:p14="http://schemas.microsoft.com/office/powerpoint/2010/main" val="207098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current VA employees are complaining about</a:t>
            </a:r>
          </a:p>
        </p:txBody>
      </p:sp>
      <p:sp>
        <p:nvSpPr>
          <p:cNvPr id="4" name="Slide Number Placeholder 3"/>
          <p:cNvSpPr>
            <a:spLocks noGrp="1"/>
          </p:cNvSpPr>
          <p:nvPr>
            <p:ph type="sldNum" sz="quarter" idx="5"/>
          </p:nvPr>
        </p:nvSpPr>
        <p:spPr/>
        <p:txBody>
          <a:bodyPr/>
          <a:lstStyle/>
          <a:p>
            <a:fld id="{B8C36D78-C19F-4765-8B7F-2FE8BFF07D6C}" type="slidenum">
              <a:rPr lang="en-US" smtClean="0"/>
              <a:t>35</a:t>
            </a:fld>
            <a:endParaRPr lang="en-US"/>
          </a:p>
        </p:txBody>
      </p:sp>
    </p:spTree>
    <p:extLst>
      <p:ext uri="{BB962C8B-B14F-4D97-AF65-F5344CB8AC3E}">
        <p14:creationId xmlns:p14="http://schemas.microsoft.com/office/powerpoint/2010/main" val="899385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C36D78-C19F-4765-8B7F-2FE8BFF07D6C}" type="slidenum">
              <a:rPr lang="en-US" smtClean="0"/>
              <a:t>37</a:t>
            </a:fld>
            <a:endParaRPr lang="en-US"/>
          </a:p>
        </p:txBody>
      </p:sp>
    </p:spTree>
    <p:extLst>
      <p:ext uri="{BB962C8B-B14F-4D97-AF65-F5344CB8AC3E}">
        <p14:creationId xmlns:p14="http://schemas.microsoft.com/office/powerpoint/2010/main" val="3551309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Break </a:t>
            </a:r>
            <a:r>
              <a:rPr lang="en-US"/>
              <a:t>up questions</a:t>
            </a:r>
            <a:endParaRPr lang="en-US" dirty="0"/>
          </a:p>
        </p:txBody>
      </p:sp>
      <p:sp>
        <p:nvSpPr>
          <p:cNvPr id="4" name="Slide Number Placeholder 3"/>
          <p:cNvSpPr>
            <a:spLocks noGrp="1"/>
          </p:cNvSpPr>
          <p:nvPr>
            <p:ph type="sldNum" sz="quarter" idx="5"/>
          </p:nvPr>
        </p:nvSpPr>
        <p:spPr/>
        <p:txBody>
          <a:bodyPr/>
          <a:lstStyle/>
          <a:p>
            <a:fld id="{B8C36D78-C19F-4765-8B7F-2FE8BFF07D6C}" type="slidenum">
              <a:rPr lang="en-US" smtClean="0"/>
              <a:t>38</a:t>
            </a:fld>
            <a:endParaRPr lang="en-US"/>
          </a:p>
        </p:txBody>
      </p:sp>
    </p:spTree>
    <p:extLst>
      <p:ext uri="{BB962C8B-B14F-4D97-AF65-F5344CB8AC3E}">
        <p14:creationId xmlns:p14="http://schemas.microsoft.com/office/powerpoint/2010/main" val="1276631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C36D78-C19F-4765-8B7F-2FE8BFF07D6C}" type="slidenum">
              <a:rPr lang="en-US" smtClean="0"/>
              <a:t>39</a:t>
            </a:fld>
            <a:endParaRPr lang="en-US"/>
          </a:p>
        </p:txBody>
      </p:sp>
    </p:spTree>
    <p:extLst>
      <p:ext uri="{BB962C8B-B14F-4D97-AF65-F5344CB8AC3E}">
        <p14:creationId xmlns:p14="http://schemas.microsoft.com/office/powerpoint/2010/main" val="4237869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C36D78-C19F-4765-8B7F-2FE8BFF07D6C}" type="slidenum">
              <a:rPr lang="en-US" smtClean="0"/>
              <a:t>40</a:t>
            </a:fld>
            <a:endParaRPr lang="en-US"/>
          </a:p>
        </p:txBody>
      </p:sp>
    </p:spTree>
    <p:extLst>
      <p:ext uri="{BB962C8B-B14F-4D97-AF65-F5344CB8AC3E}">
        <p14:creationId xmlns:p14="http://schemas.microsoft.com/office/powerpoint/2010/main" val="2269855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fld id="{B8C36D78-C19F-4765-8B7F-2FE8BFF07D6C}" type="slidenum">
              <a:rPr lang="en-US" smtClean="0"/>
              <a:t>2</a:t>
            </a:fld>
            <a:endParaRPr lang="en-US"/>
          </a:p>
        </p:txBody>
      </p:sp>
    </p:spTree>
    <p:extLst>
      <p:ext uri="{BB962C8B-B14F-4D97-AF65-F5344CB8AC3E}">
        <p14:creationId xmlns:p14="http://schemas.microsoft.com/office/powerpoint/2010/main" val="3627960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my idea for avoiding politics in the classroom</a:t>
            </a:r>
          </a:p>
        </p:txBody>
      </p:sp>
      <p:sp>
        <p:nvSpPr>
          <p:cNvPr id="4" name="Slide Number Placeholder 3"/>
          <p:cNvSpPr>
            <a:spLocks noGrp="1"/>
          </p:cNvSpPr>
          <p:nvPr>
            <p:ph type="sldNum" sz="quarter" idx="5"/>
          </p:nvPr>
        </p:nvSpPr>
        <p:spPr/>
        <p:txBody>
          <a:bodyPr/>
          <a:lstStyle/>
          <a:p>
            <a:fld id="{B8C36D78-C19F-4765-8B7F-2FE8BFF07D6C}" type="slidenum">
              <a:rPr lang="en-US" smtClean="0"/>
              <a:t>3</a:t>
            </a:fld>
            <a:endParaRPr lang="en-US"/>
          </a:p>
        </p:txBody>
      </p:sp>
    </p:spTree>
    <p:extLst>
      <p:ext uri="{BB962C8B-B14F-4D97-AF65-F5344CB8AC3E}">
        <p14:creationId xmlns:p14="http://schemas.microsoft.com/office/powerpoint/2010/main" val="1541011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159">
              <a:defRPr/>
            </a:pPr>
            <a:r>
              <a:rPr lang="en-US" dirty="0"/>
              <a:t>VA does not require a disability or a location to be on a list to grant SC</a:t>
            </a:r>
          </a:p>
          <a:p>
            <a:endParaRPr lang="en-US" dirty="0"/>
          </a:p>
        </p:txBody>
      </p:sp>
      <p:sp>
        <p:nvSpPr>
          <p:cNvPr id="4" name="Slide Number Placeholder 3"/>
          <p:cNvSpPr>
            <a:spLocks noGrp="1"/>
          </p:cNvSpPr>
          <p:nvPr>
            <p:ph type="sldNum" sz="quarter" idx="5"/>
          </p:nvPr>
        </p:nvSpPr>
        <p:spPr/>
        <p:txBody>
          <a:bodyPr/>
          <a:lstStyle/>
          <a:p>
            <a:fld id="{B8C36D78-C19F-4765-8B7F-2FE8BFF07D6C}" type="slidenum">
              <a:rPr lang="en-US" smtClean="0"/>
              <a:t>7</a:t>
            </a:fld>
            <a:endParaRPr lang="en-US"/>
          </a:p>
        </p:txBody>
      </p:sp>
    </p:spTree>
    <p:extLst>
      <p:ext uri="{BB962C8B-B14F-4D97-AF65-F5344CB8AC3E}">
        <p14:creationId xmlns:p14="http://schemas.microsoft.com/office/powerpoint/2010/main" val="1644583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 fact sheets and press releases</a:t>
            </a:r>
          </a:p>
        </p:txBody>
      </p:sp>
      <p:sp>
        <p:nvSpPr>
          <p:cNvPr id="4" name="Slide Number Placeholder 3"/>
          <p:cNvSpPr>
            <a:spLocks noGrp="1"/>
          </p:cNvSpPr>
          <p:nvPr>
            <p:ph type="sldNum" sz="quarter" idx="5"/>
          </p:nvPr>
        </p:nvSpPr>
        <p:spPr/>
        <p:txBody>
          <a:bodyPr/>
          <a:lstStyle/>
          <a:p>
            <a:fld id="{B8C36D78-C19F-4765-8B7F-2FE8BFF07D6C}" type="slidenum">
              <a:rPr lang="en-US" smtClean="0"/>
              <a:t>8</a:t>
            </a:fld>
            <a:endParaRPr lang="en-US"/>
          </a:p>
        </p:txBody>
      </p:sp>
    </p:spTree>
    <p:extLst>
      <p:ext uri="{BB962C8B-B14F-4D97-AF65-F5344CB8AC3E}">
        <p14:creationId xmlns:p14="http://schemas.microsoft.com/office/powerpoint/2010/main" val="1952973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D5F8E-50FE-445C-2B6D-69A90D818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EEB7A-DD44-F58C-1103-C017CA69F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8E8DF3-72EC-B09B-FD07-A85A89C55E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DEDBEF-D388-A4D1-918E-5EE931295C4B}"/>
              </a:ext>
            </a:extLst>
          </p:cNvPr>
          <p:cNvSpPr>
            <a:spLocks noGrp="1"/>
          </p:cNvSpPr>
          <p:nvPr>
            <p:ph type="sldNum" sz="quarter" idx="5"/>
          </p:nvPr>
        </p:nvSpPr>
        <p:spPr/>
        <p:txBody>
          <a:bodyPr/>
          <a:lstStyle/>
          <a:p>
            <a:fld id="{B8C36D78-C19F-4765-8B7F-2FE8BFF07D6C}" type="slidenum">
              <a:rPr lang="en-US" smtClean="0"/>
              <a:t>9</a:t>
            </a:fld>
            <a:endParaRPr lang="en-US"/>
          </a:p>
        </p:txBody>
      </p:sp>
    </p:spTree>
    <p:extLst>
      <p:ext uri="{BB962C8B-B14F-4D97-AF65-F5344CB8AC3E}">
        <p14:creationId xmlns:p14="http://schemas.microsoft.com/office/powerpoint/2010/main" val="3566440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Definitions</a:t>
            </a:r>
          </a:p>
        </p:txBody>
      </p:sp>
      <p:sp>
        <p:nvSpPr>
          <p:cNvPr id="4" name="Slide Number Placeholder 3"/>
          <p:cNvSpPr>
            <a:spLocks noGrp="1"/>
          </p:cNvSpPr>
          <p:nvPr>
            <p:ph type="sldNum" sz="quarter" idx="5"/>
          </p:nvPr>
        </p:nvSpPr>
        <p:spPr/>
        <p:txBody>
          <a:bodyPr/>
          <a:lstStyle/>
          <a:p>
            <a:fld id="{B8C36D78-C19F-4765-8B7F-2FE8BFF07D6C}" type="slidenum">
              <a:rPr lang="en-US" smtClean="0"/>
              <a:t>10</a:t>
            </a:fld>
            <a:endParaRPr lang="en-US"/>
          </a:p>
        </p:txBody>
      </p:sp>
    </p:spTree>
    <p:extLst>
      <p:ext uri="{BB962C8B-B14F-4D97-AF65-F5344CB8AC3E}">
        <p14:creationId xmlns:p14="http://schemas.microsoft.com/office/powerpoint/2010/main" val="2679076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clarifications may seem obvious to us, but VA felt they needed to be clarified, so make sure your vets know these things</a:t>
            </a:r>
          </a:p>
        </p:txBody>
      </p:sp>
      <p:sp>
        <p:nvSpPr>
          <p:cNvPr id="4" name="Slide Number Placeholder 3"/>
          <p:cNvSpPr>
            <a:spLocks noGrp="1"/>
          </p:cNvSpPr>
          <p:nvPr>
            <p:ph type="sldNum" sz="quarter" idx="5"/>
          </p:nvPr>
        </p:nvSpPr>
        <p:spPr/>
        <p:txBody>
          <a:bodyPr/>
          <a:lstStyle/>
          <a:p>
            <a:fld id="{B8C36D78-C19F-4765-8B7F-2FE8BFF07D6C}" type="slidenum">
              <a:rPr lang="en-US" smtClean="0"/>
              <a:t>12</a:t>
            </a:fld>
            <a:endParaRPr lang="en-US"/>
          </a:p>
        </p:txBody>
      </p:sp>
    </p:spTree>
    <p:extLst>
      <p:ext uri="{BB962C8B-B14F-4D97-AF65-F5344CB8AC3E}">
        <p14:creationId xmlns:p14="http://schemas.microsoft.com/office/powerpoint/2010/main" val="2485853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not have to be behavioral pattern, but must be something that supports veterans description of the event. Example of getting ready to go out at home during break.</a:t>
            </a:r>
          </a:p>
        </p:txBody>
      </p:sp>
      <p:sp>
        <p:nvSpPr>
          <p:cNvPr id="4" name="Slide Number Placeholder 3"/>
          <p:cNvSpPr>
            <a:spLocks noGrp="1"/>
          </p:cNvSpPr>
          <p:nvPr>
            <p:ph type="sldNum" sz="quarter" idx="5"/>
          </p:nvPr>
        </p:nvSpPr>
        <p:spPr/>
        <p:txBody>
          <a:bodyPr/>
          <a:lstStyle/>
          <a:p>
            <a:fld id="{B8C36D78-C19F-4765-8B7F-2FE8BFF07D6C}" type="slidenum">
              <a:rPr lang="en-US" smtClean="0"/>
              <a:t>15</a:t>
            </a:fld>
            <a:endParaRPr lang="en-US"/>
          </a:p>
        </p:txBody>
      </p:sp>
    </p:spTree>
    <p:extLst>
      <p:ext uri="{BB962C8B-B14F-4D97-AF65-F5344CB8AC3E}">
        <p14:creationId xmlns:p14="http://schemas.microsoft.com/office/powerpoint/2010/main" val="2820354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93236"/>
            <a:ext cx="10515600" cy="488205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E2FB73DA-5FDE-45B5-BAA4-C61223CC44F6}" type="slidenum">
              <a:rPr lang="en-US" smtClean="0"/>
              <a:pPr/>
              <a:t>‹#›</a:t>
            </a:fld>
            <a:endParaRPr lang="en-US" dirty="0"/>
          </a:p>
        </p:txBody>
      </p:sp>
      <p:sp>
        <p:nvSpPr>
          <p:cNvPr id="9"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20064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4155874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5298803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1951344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6724687"/>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2054378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350884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9343713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493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305848607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FB73DA-5FDE-45B5-BAA4-C61223CC44F6}" type="slidenum">
              <a:rPr lang="en-US" smtClean="0"/>
              <a:pPr/>
              <a:t>‹#›</a:t>
            </a:fld>
            <a:endParaRPr lang="en-US" dirty="0"/>
          </a:p>
        </p:txBody>
      </p:sp>
    </p:spTree>
    <p:extLst>
      <p:ext uri="{BB962C8B-B14F-4D97-AF65-F5344CB8AC3E}">
        <p14:creationId xmlns:p14="http://schemas.microsoft.com/office/powerpoint/2010/main" val="1916038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8073"/>
            <a:ext cx="5156200" cy="480825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8073"/>
            <a:ext cx="5156200" cy="479032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60B18D57-13A5-4968-950D-8FEF41FA4399}" type="slidenum">
              <a:rPr lang="en-US" smtClean="0"/>
              <a:t>‹#›</a:t>
            </a:fld>
            <a:endParaRPr lang="en-US"/>
          </a:p>
        </p:txBody>
      </p:sp>
      <p:sp>
        <p:nvSpPr>
          <p:cNvPr id="10"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94664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318850104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t>‹#›</a:t>
            </a:fld>
            <a:endParaRPr lang="en-US"/>
          </a:p>
        </p:txBody>
      </p:sp>
    </p:spTree>
    <p:extLst>
      <p:ext uri="{BB962C8B-B14F-4D97-AF65-F5344CB8AC3E}">
        <p14:creationId xmlns:p14="http://schemas.microsoft.com/office/powerpoint/2010/main" val="1878701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416769384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Tree>
    <p:extLst>
      <p:ext uri="{BB962C8B-B14F-4D97-AF65-F5344CB8AC3E}">
        <p14:creationId xmlns:p14="http://schemas.microsoft.com/office/powerpoint/2010/main" val="3379558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41162407"/>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801413353"/>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85882250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234416451"/>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382799317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B18D57-13A5-4968-950D-8FEF41FA4399}" type="slidenum">
              <a:rPr lang="en-US" smtClean="0"/>
              <a:t>‹#›</a:t>
            </a:fld>
            <a:endParaRPr lang="en-US"/>
          </a:p>
        </p:txBody>
      </p:sp>
      <p:sp>
        <p:nvSpPr>
          <p:cNvPr id="10" name="Table Placeholder 9"/>
          <p:cNvSpPr>
            <a:spLocks noGrp="1"/>
          </p:cNvSpPr>
          <p:nvPr>
            <p:ph type="tbl" sz="quarter" idx="13"/>
          </p:nvPr>
        </p:nvSpPr>
        <p:spPr>
          <a:xfrm>
            <a:off x="812801" y="1524000"/>
            <a:ext cx="10540999" cy="47244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1"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368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18D57-13A5-4968-950D-8FEF41FA4399}" type="slidenum">
              <a:rPr lang="en-US" smtClean="0"/>
              <a:t>‹#›</a:t>
            </a:fld>
            <a:endParaRPr lang="en-US"/>
          </a:p>
        </p:txBody>
      </p:sp>
      <p:sp>
        <p:nvSpPr>
          <p:cNvPr id="11" name="Chart Placeholder 10"/>
          <p:cNvSpPr>
            <a:spLocks noGrp="1"/>
          </p:cNvSpPr>
          <p:nvPr>
            <p:ph type="chart" sz="quarter" idx="11"/>
          </p:nvPr>
        </p:nvSpPr>
        <p:spPr>
          <a:xfrm>
            <a:off x="860613" y="1515035"/>
            <a:ext cx="10493188" cy="4661928"/>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2"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85688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
        <p:nvSpPr>
          <p:cNvPr id="8"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39217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6266413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8262041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0266544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08988653"/>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3.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60B18D57-13A5-4968-950D-8FEF41FA4399}" type="slidenum">
              <a:rPr lang="en-US" smtClean="0"/>
              <a:pPr/>
              <a:t>‹#›</a:t>
            </a:fld>
            <a:endParaRPr lang="en-US" dirty="0"/>
          </a:p>
        </p:txBody>
      </p:sp>
      <p:cxnSp>
        <p:nvCxnSpPr>
          <p:cNvPr id="5" name="Straight Connector 4"/>
          <p:cNvCxnSpPr/>
          <p:nvPr userDrawn="1"/>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2365841268"/>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80" r:id="rId3"/>
    <p:sldLayoutId id="2147483681" r:id="rId4"/>
    <p:sldLayoutId id="2147483678" r:id="rId5"/>
  </p:sldLayoutIdLst>
  <p:hf hdr="0" ftr="0" dt="0"/>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F783AAAC-0CAD-DA2D-450E-5ACDB9D7D81A}"/>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4FBDEFB4-DFE6-8B06-E38D-CD469A7CA624}"/>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41"/>
          <a:stretch/>
        </p:blipFill>
        <p:spPr>
          <a:xfrm>
            <a:off x="1" y="0"/>
            <a:ext cx="5145480" cy="6858000"/>
          </a:xfrm>
          <a:prstGeom prst="rect">
            <a:avLst/>
          </a:prstGeom>
        </p:spPr>
      </p:pic>
      <p:pic>
        <p:nvPicPr>
          <p:cNvPr id="9" name="Picture 8">
            <a:extLst>
              <a:ext uri="{FF2B5EF4-FFF2-40B4-BE49-F238E27FC236}">
                <a16:creationId xmlns:a16="http://schemas.microsoft.com/office/drawing/2014/main" id="{21C097EA-22E1-5709-715A-8E0C085487D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72535" y="623549"/>
            <a:ext cx="4659333" cy="1221785"/>
          </a:xfrm>
          <a:prstGeom prst="rect">
            <a:avLst/>
          </a:prstGeom>
        </p:spPr>
      </p:pic>
    </p:spTree>
    <p:extLst>
      <p:ext uri="{BB962C8B-B14F-4D97-AF65-F5344CB8AC3E}">
        <p14:creationId xmlns:p14="http://schemas.microsoft.com/office/powerpoint/2010/main" val="225409821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4/16/2025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18D57-13A5-4968-950D-8FEF41FA4399}" type="slidenum">
              <a:rPr lang="en-US" smtClean="0"/>
              <a:pPr/>
              <a:t>‹#›</a:t>
            </a:fld>
            <a:endParaRPr lang="en-US" dirty="0"/>
          </a:p>
        </p:txBody>
      </p:sp>
      <p:sp>
        <p:nvSpPr>
          <p:cNvPr id="7" name="Rectangle 6">
            <a:extLst>
              <a:ext uri="{FF2B5EF4-FFF2-40B4-BE49-F238E27FC236}">
                <a16:creationId xmlns:a16="http://schemas.microsoft.com/office/drawing/2014/main" id="{9891F103-988B-85A1-FB0F-5C2E84FFEC4D}"/>
              </a:ext>
            </a:extLst>
          </p:cNvPr>
          <p:cNvSpPr/>
          <p:nvPr userDrawn="1"/>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a:extLst>
              <a:ext uri="{FF2B5EF4-FFF2-40B4-BE49-F238E27FC236}">
                <a16:creationId xmlns:a16="http://schemas.microsoft.com/office/drawing/2014/main" id="{4FB1C7D6-A483-1F8A-9AA6-0E1296EDDCB0}"/>
              </a:ext>
            </a:extLst>
          </p:cNvPr>
          <p:cNvCxnSpPr/>
          <p:nvPr userDrawn="1"/>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627E8DD-836D-BF42-E64A-93EF717B78B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106852364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hyperlink" Target="https://www.govinfo.gov/content/pkg/PLAW-117publ168/pdf/PLAW-117publ168.pdf" TargetMode="External"/><Relationship Id="rId2" Type="http://schemas.openxmlformats.org/officeDocument/2006/relationships/hyperlink" Target="https://www.publichealth.va.gov/exposures/burnpits/" TargetMode="Externa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hyperlink" Target="https://www.govinfo.gov/content/pkg/PLAW-117publ168/pdf/PLAW-117publ168.pdf" TargetMode="Externa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www.publichealth.va.gov/exposures/burnpits/" TargetMode="External"/><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hyperlink" Target="https://www.va.gov/resources/presumptive-cancers-related-to-burn-pit-exposure/" TargetMode="External"/><Relationship Id="rId4" Type="http://schemas.openxmlformats.org/officeDocument/2006/relationships/hyperlink" Target="https://www.va.gov/disability/eligibility/hazardous-materials-exposu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32498" y="3013501"/>
            <a:ext cx="5741559" cy="830997"/>
          </a:xfrm>
          <a:prstGeom prst="rect">
            <a:avLst/>
          </a:prstGeom>
          <a:noFill/>
        </p:spPr>
        <p:txBody>
          <a:bodyPr wrap="square" rtlCol="0">
            <a:spAutoFit/>
          </a:bodyPr>
          <a:lstStyle/>
          <a:p>
            <a:pPr algn="r"/>
            <a:r>
              <a:rPr lang="en-US" sz="4800" b="1" dirty="0">
                <a:latin typeface="Times New Roman" panose="02020603050405020304" pitchFamily="18" charset="0"/>
                <a:cs typeface="Times New Roman" panose="02020603050405020304" pitchFamily="18" charset="0"/>
              </a:rPr>
              <a:t>What’s New at VA?</a:t>
            </a:r>
          </a:p>
        </p:txBody>
      </p:sp>
      <p:sp>
        <p:nvSpPr>
          <p:cNvPr id="5" name="TextBox 4"/>
          <p:cNvSpPr txBox="1"/>
          <p:nvPr/>
        </p:nvSpPr>
        <p:spPr>
          <a:xfrm>
            <a:off x="7503278" y="5589991"/>
            <a:ext cx="4434035" cy="954107"/>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By Crystal M. Trulove</a:t>
            </a:r>
          </a:p>
          <a:p>
            <a:pPr algn="r"/>
            <a:r>
              <a:rPr lang="en-US" sz="2800" dirty="0">
                <a:latin typeface="Times New Roman" panose="02020603050405020304" pitchFamily="18" charset="0"/>
                <a:cs typeface="Times New Roman" panose="02020603050405020304" pitchFamily="18" charset="0"/>
              </a:rPr>
              <a:t>April 2025</a:t>
            </a:r>
          </a:p>
        </p:txBody>
      </p:sp>
    </p:spTree>
    <p:extLst>
      <p:ext uri="{BB962C8B-B14F-4D97-AF65-F5344CB8AC3E}">
        <p14:creationId xmlns:p14="http://schemas.microsoft.com/office/powerpoint/2010/main" val="130789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DDE0A-6A74-E986-6660-4EF66F79DF93}"/>
              </a:ext>
            </a:extLst>
          </p:cNvPr>
          <p:cNvSpPr>
            <a:spLocks noGrp="1"/>
          </p:cNvSpPr>
          <p:nvPr>
            <p:ph type="title"/>
          </p:nvPr>
        </p:nvSpPr>
        <p:spPr>
          <a:xfrm>
            <a:off x="0" y="502285"/>
            <a:ext cx="8333232" cy="777875"/>
          </a:xfrm>
        </p:spPr>
        <p:txBody>
          <a:bodyPr>
            <a:normAutofit fontScale="90000"/>
          </a:bodyPr>
          <a:lstStyle/>
          <a:p>
            <a:r>
              <a:rPr lang="en-US" dirty="0"/>
              <a:t>PTSD and/or Personal Trauma Claims</a:t>
            </a:r>
          </a:p>
        </p:txBody>
      </p:sp>
      <p:sp>
        <p:nvSpPr>
          <p:cNvPr id="3" name="Content Placeholder 2">
            <a:extLst>
              <a:ext uri="{FF2B5EF4-FFF2-40B4-BE49-F238E27FC236}">
                <a16:creationId xmlns:a16="http://schemas.microsoft.com/office/drawing/2014/main" id="{5CA041C6-3FEF-B298-0238-D1FB284557D8}"/>
              </a:ext>
            </a:extLst>
          </p:cNvPr>
          <p:cNvSpPr>
            <a:spLocks noGrp="1"/>
          </p:cNvSpPr>
          <p:nvPr>
            <p:ph idx="1"/>
          </p:nvPr>
        </p:nvSpPr>
        <p:spPr/>
        <p:txBody>
          <a:bodyPr>
            <a:normAutofit/>
          </a:bodyPr>
          <a:lstStyle/>
          <a:p>
            <a:pPr marL="0" indent="0">
              <a:buNone/>
            </a:pPr>
            <a:r>
              <a:rPr lang="en-US" dirty="0"/>
              <a:t>Basic requirements of personal trauma claims (</a:t>
            </a:r>
            <a:r>
              <a:rPr lang="en-US" dirty="0">
                <a:effectLst/>
                <a:ea typeface="Aptos" panose="020B0004020202020204" pitchFamily="34" charset="0"/>
                <a:cs typeface="Times New Roman" panose="02020603050405020304" pitchFamily="18" charset="0"/>
              </a:rPr>
              <a:t>VIII.iv.1.B.2.b.)</a:t>
            </a:r>
            <a:endParaRPr lang="en-US" dirty="0"/>
          </a:p>
          <a:p>
            <a:pPr lvl="1"/>
            <a:r>
              <a:rPr lang="en-US" dirty="0"/>
              <a:t>Statement from veteran that identifies type of trauma</a:t>
            </a:r>
          </a:p>
          <a:p>
            <a:pPr lvl="2"/>
            <a:r>
              <a:rPr lang="en-US" dirty="0"/>
              <a:t>MST or non-sexual personal trauma, like a mugging</a:t>
            </a:r>
          </a:p>
          <a:p>
            <a:pPr lvl="1"/>
            <a:r>
              <a:rPr lang="en-US" dirty="0"/>
              <a:t>A brief description of the event</a:t>
            </a:r>
          </a:p>
          <a:p>
            <a:pPr lvl="2"/>
            <a:r>
              <a:rPr lang="en-US" dirty="0"/>
              <a:t>BRIEF. Save the full story for the VAE</a:t>
            </a:r>
          </a:p>
          <a:p>
            <a:pPr lvl="1"/>
            <a:r>
              <a:rPr lang="en-US" dirty="0"/>
              <a:t>Location of the event</a:t>
            </a:r>
          </a:p>
          <a:p>
            <a:pPr lvl="1"/>
            <a:r>
              <a:rPr lang="en-US" dirty="0"/>
              <a:t>Veteran’s unit at the time</a:t>
            </a:r>
          </a:p>
          <a:p>
            <a:pPr lvl="1"/>
            <a:r>
              <a:rPr lang="en-US" dirty="0"/>
              <a:t>Approximate date(s) of event(s)</a:t>
            </a:r>
          </a:p>
          <a:p>
            <a:pPr lvl="2"/>
            <a:r>
              <a:rPr lang="en-US" dirty="0"/>
              <a:t>Exact dates not needed and there is no minimum time frame</a:t>
            </a:r>
          </a:p>
          <a:p>
            <a:pPr marL="0" indent="0">
              <a:buNone/>
            </a:pPr>
            <a:r>
              <a:rPr lang="en-US" dirty="0"/>
              <a:t>VAF 21-0781 not needed if the pertinent evidence is of record (VIII.iv.1.B.1.b. &amp; B.2.b.) </a:t>
            </a:r>
          </a:p>
          <a:p>
            <a:endParaRPr lang="en-US" dirty="0"/>
          </a:p>
        </p:txBody>
      </p:sp>
      <p:sp>
        <p:nvSpPr>
          <p:cNvPr id="4" name="Slide Number Placeholder 3">
            <a:extLst>
              <a:ext uri="{FF2B5EF4-FFF2-40B4-BE49-F238E27FC236}">
                <a16:creationId xmlns:a16="http://schemas.microsoft.com/office/drawing/2014/main" id="{8BF3BB9E-14BE-E50A-B61C-F247A1D43A1F}"/>
              </a:ext>
            </a:extLst>
          </p:cNvPr>
          <p:cNvSpPr>
            <a:spLocks noGrp="1"/>
          </p:cNvSpPr>
          <p:nvPr>
            <p:ph type="sldNum" sz="quarter" idx="12"/>
          </p:nvPr>
        </p:nvSpPr>
        <p:spPr/>
        <p:txBody>
          <a:bodyPr/>
          <a:lstStyle/>
          <a:p>
            <a:fld id="{E2FB73DA-5FDE-45B5-BAA4-C61223CC44F6}" type="slidenum">
              <a:rPr lang="en-US" smtClean="0"/>
              <a:pPr/>
              <a:t>10</a:t>
            </a:fld>
            <a:endParaRPr lang="en-US" dirty="0"/>
          </a:p>
        </p:txBody>
      </p:sp>
    </p:spTree>
    <p:extLst>
      <p:ext uri="{BB962C8B-B14F-4D97-AF65-F5344CB8AC3E}">
        <p14:creationId xmlns:p14="http://schemas.microsoft.com/office/powerpoint/2010/main" val="4223915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C4393-7A14-59C3-FF03-F39B27C2CD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76BFC0-F55B-C91B-B028-1FFBABC96CCC}"/>
              </a:ext>
            </a:extLst>
          </p:cNvPr>
          <p:cNvSpPr>
            <a:spLocks noGrp="1"/>
          </p:cNvSpPr>
          <p:nvPr>
            <p:ph idx="1"/>
          </p:nvPr>
        </p:nvSpPr>
        <p:spPr/>
        <p:txBody>
          <a:bodyPr>
            <a:normAutofit/>
          </a:bodyPr>
          <a:lstStyle/>
          <a:p>
            <a:r>
              <a:rPr lang="en-US" dirty="0"/>
              <a:t>VA does not have a duty to assist until claim is substantially complete (</a:t>
            </a:r>
            <a:r>
              <a:rPr lang="pt-BR" dirty="0">
                <a:effectLst/>
                <a:ea typeface="Aptos" panose="020B0004020202020204" pitchFamily="34" charset="0"/>
                <a:cs typeface="Times New Roman" panose="02020603050405020304" pitchFamily="18" charset="0"/>
              </a:rPr>
              <a:t>VIII.iv.1.B.1.e</a:t>
            </a:r>
            <a:r>
              <a:rPr lang="en-US" dirty="0">
                <a:effectLst/>
                <a:ea typeface="Aptos" panose="020B0004020202020204" pitchFamily="34" charset="0"/>
                <a:cs typeface="Times New Roman" panose="02020603050405020304" pitchFamily="18" charset="0"/>
              </a:rPr>
              <a:t>.)</a:t>
            </a:r>
          </a:p>
          <a:p>
            <a:r>
              <a:rPr lang="en-US" dirty="0">
                <a:ea typeface="Aptos" panose="020B0004020202020204" pitchFamily="34" charset="0"/>
                <a:cs typeface="Times New Roman" panose="02020603050405020304" pitchFamily="18" charset="0"/>
              </a:rPr>
              <a:t>When </a:t>
            </a:r>
            <a:r>
              <a:rPr lang="en-US" dirty="0">
                <a:cs typeface="Times New Roman" panose="02020603050405020304" pitchFamily="18" charset="0"/>
              </a:rPr>
              <a:t>veteran indicates existence of report or investigation during service, VA has a duty to assist (VIII.iv.1.B.2.d.)</a:t>
            </a:r>
          </a:p>
          <a:p>
            <a:r>
              <a:rPr lang="en-US" dirty="0">
                <a:effectLst/>
                <a:ea typeface="Aptos" panose="020B0004020202020204" pitchFamily="34" charset="0"/>
                <a:cs typeface="Times New Roman" panose="02020603050405020304" pitchFamily="18" charset="0"/>
              </a:rPr>
              <a:t>Explanation of DoD’s reporting procedures and how to interpret records at VIII.iv.1.B.3. </a:t>
            </a:r>
          </a:p>
          <a:p>
            <a:pPr lvl="1"/>
            <a:r>
              <a:rPr lang="en-US" dirty="0">
                <a:cs typeface="Times New Roman" panose="02020603050405020304" pitchFamily="18" charset="0"/>
              </a:rPr>
              <a:t>Veterans may find the information useful</a:t>
            </a:r>
          </a:p>
          <a:p>
            <a:r>
              <a:rPr lang="en-US" dirty="0"/>
              <a:t>If PTSD is diagnosed in service (VIII.iv.1.C.1.a.)</a:t>
            </a:r>
          </a:p>
          <a:p>
            <a:pPr lvl="1"/>
            <a:r>
              <a:rPr lang="en-US" dirty="0"/>
              <a:t>Exam is warranted and VA should not develop for stressors or markers</a:t>
            </a:r>
          </a:p>
          <a:p>
            <a:endParaRPr lang="en-US" dirty="0"/>
          </a:p>
        </p:txBody>
      </p:sp>
      <p:sp>
        <p:nvSpPr>
          <p:cNvPr id="4" name="Slide Number Placeholder 3">
            <a:extLst>
              <a:ext uri="{FF2B5EF4-FFF2-40B4-BE49-F238E27FC236}">
                <a16:creationId xmlns:a16="http://schemas.microsoft.com/office/drawing/2014/main" id="{2F63E4B3-ED10-2FE9-78CF-7344500C3825}"/>
              </a:ext>
            </a:extLst>
          </p:cNvPr>
          <p:cNvSpPr>
            <a:spLocks noGrp="1"/>
          </p:cNvSpPr>
          <p:nvPr>
            <p:ph type="sldNum" sz="quarter" idx="12"/>
          </p:nvPr>
        </p:nvSpPr>
        <p:spPr/>
        <p:txBody>
          <a:bodyPr/>
          <a:lstStyle/>
          <a:p>
            <a:fld id="{E2FB73DA-5FDE-45B5-BAA4-C61223CC44F6}" type="slidenum">
              <a:rPr lang="en-US" smtClean="0"/>
              <a:pPr/>
              <a:t>11</a:t>
            </a:fld>
            <a:endParaRPr lang="en-US" dirty="0"/>
          </a:p>
        </p:txBody>
      </p:sp>
      <p:sp>
        <p:nvSpPr>
          <p:cNvPr id="7" name="Title 1">
            <a:extLst>
              <a:ext uri="{FF2B5EF4-FFF2-40B4-BE49-F238E27FC236}">
                <a16:creationId xmlns:a16="http://schemas.microsoft.com/office/drawing/2014/main" id="{1061B7F6-E9B3-0CAE-1852-5FF66976A503}"/>
              </a:ext>
            </a:extLst>
          </p:cNvPr>
          <p:cNvSpPr>
            <a:spLocks noGrp="1"/>
          </p:cNvSpPr>
          <p:nvPr>
            <p:ph type="title"/>
          </p:nvPr>
        </p:nvSpPr>
        <p:spPr>
          <a:xfrm>
            <a:off x="0" y="502285"/>
            <a:ext cx="8333232" cy="777875"/>
          </a:xfrm>
        </p:spPr>
        <p:txBody>
          <a:bodyPr>
            <a:normAutofit fontScale="90000"/>
          </a:bodyPr>
          <a:lstStyle/>
          <a:p>
            <a:r>
              <a:rPr lang="en-US" dirty="0"/>
              <a:t>PTSD and/or Personal Trauma Claims</a:t>
            </a:r>
          </a:p>
        </p:txBody>
      </p:sp>
    </p:spTree>
    <p:extLst>
      <p:ext uri="{BB962C8B-B14F-4D97-AF65-F5344CB8AC3E}">
        <p14:creationId xmlns:p14="http://schemas.microsoft.com/office/powerpoint/2010/main" val="473337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8F17C-FC2A-C0DA-0F83-67D91004288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B57011-3603-B590-BB28-3485FFAD546D}"/>
              </a:ext>
            </a:extLst>
          </p:cNvPr>
          <p:cNvSpPr>
            <a:spLocks noGrp="1"/>
          </p:cNvSpPr>
          <p:nvPr>
            <p:ph idx="1"/>
          </p:nvPr>
        </p:nvSpPr>
        <p:spPr/>
        <p:txBody>
          <a:bodyPr>
            <a:normAutofit fontScale="92500" lnSpcReduction="10000"/>
          </a:bodyPr>
          <a:lstStyle/>
          <a:p>
            <a:pPr marL="0" indent="0">
              <a:buNone/>
            </a:pPr>
            <a:r>
              <a:rPr lang="pt-BR" sz="3200" dirty="0"/>
              <a:t>Military Sexual Trauma (MST) (VIII.iv.1.E.1.a.)</a:t>
            </a:r>
          </a:p>
          <a:p>
            <a:pPr lvl="1"/>
            <a:r>
              <a:rPr lang="en-US" sz="2800" dirty="0"/>
              <a:t>MST may result in a disability but is not itself a disability</a:t>
            </a:r>
          </a:p>
          <a:p>
            <a:pPr lvl="1"/>
            <a:r>
              <a:rPr lang="en-US" sz="2800" dirty="0"/>
              <a:t>Experiences of MST are not related to a specific gender, background, or setting.</a:t>
            </a:r>
          </a:p>
          <a:p>
            <a:pPr lvl="1"/>
            <a:r>
              <a:rPr lang="en-US" sz="2800" dirty="0"/>
              <a:t>Perpetrators of MST may or may not be affiliated with military</a:t>
            </a:r>
          </a:p>
          <a:p>
            <a:pPr lvl="1"/>
            <a:r>
              <a:rPr lang="en-US" sz="2800" dirty="0"/>
              <a:t>PTSD can result from MST</a:t>
            </a:r>
          </a:p>
          <a:p>
            <a:pPr lvl="2"/>
            <a:r>
              <a:rPr lang="en-US" sz="2400" dirty="0"/>
              <a:t>Not the only diagnosis that can result from MST (38 CFR 3.304(f)(5))</a:t>
            </a:r>
          </a:p>
          <a:p>
            <a:r>
              <a:rPr lang="en-US" sz="3200" dirty="0"/>
              <a:t>Alternative sources of evidence (VIII.iv.1.E.1.c.)</a:t>
            </a:r>
          </a:p>
          <a:p>
            <a:pPr lvl="1"/>
            <a:r>
              <a:rPr lang="en-US" sz="2800" dirty="0"/>
              <a:t>When </a:t>
            </a:r>
            <a:r>
              <a:rPr lang="en-US" sz="2800" b="0" i="0" dirty="0">
                <a:solidFill>
                  <a:srgbClr val="333333"/>
                </a:solidFill>
                <a:effectLst/>
              </a:rPr>
              <a:t>records contain </a:t>
            </a:r>
            <a:r>
              <a:rPr lang="en-US" sz="2800" dirty="0">
                <a:solidFill>
                  <a:srgbClr val="333333"/>
                </a:solidFill>
              </a:rPr>
              <a:t>in</a:t>
            </a:r>
            <a:r>
              <a:rPr lang="en-US" sz="2800" b="0" i="0" dirty="0">
                <a:solidFill>
                  <a:srgbClr val="333333"/>
                </a:solidFill>
                <a:effectLst/>
              </a:rPr>
              <a:t>sufficient documentary evidence that personal trauma occurred</a:t>
            </a:r>
          </a:p>
          <a:p>
            <a:pPr lvl="1"/>
            <a:r>
              <a:rPr lang="en-US" sz="2800" dirty="0">
                <a:solidFill>
                  <a:srgbClr val="333333"/>
                </a:solidFill>
              </a:rPr>
              <a:t>May or may not be sufficient on their own to establish occurrence</a:t>
            </a:r>
            <a:endParaRPr lang="en-US" sz="2800" dirty="0"/>
          </a:p>
          <a:p>
            <a:endParaRPr lang="en-US" dirty="0"/>
          </a:p>
        </p:txBody>
      </p:sp>
      <p:sp>
        <p:nvSpPr>
          <p:cNvPr id="4" name="Slide Number Placeholder 3">
            <a:extLst>
              <a:ext uri="{FF2B5EF4-FFF2-40B4-BE49-F238E27FC236}">
                <a16:creationId xmlns:a16="http://schemas.microsoft.com/office/drawing/2014/main" id="{6C6CB957-F403-E0E9-00A6-0371EF0B0C1D}"/>
              </a:ext>
            </a:extLst>
          </p:cNvPr>
          <p:cNvSpPr>
            <a:spLocks noGrp="1"/>
          </p:cNvSpPr>
          <p:nvPr>
            <p:ph type="sldNum" sz="quarter" idx="12"/>
          </p:nvPr>
        </p:nvSpPr>
        <p:spPr/>
        <p:txBody>
          <a:bodyPr/>
          <a:lstStyle/>
          <a:p>
            <a:fld id="{E2FB73DA-5FDE-45B5-BAA4-C61223CC44F6}" type="slidenum">
              <a:rPr lang="en-US" smtClean="0"/>
              <a:pPr/>
              <a:t>12</a:t>
            </a:fld>
            <a:endParaRPr lang="en-US" dirty="0"/>
          </a:p>
        </p:txBody>
      </p:sp>
      <p:sp>
        <p:nvSpPr>
          <p:cNvPr id="7" name="Title 1">
            <a:extLst>
              <a:ext uri="{FF2B5EF4-FFF2-40B4-BE49-F238E27FC236}">
                <a16:creationId xmlns:a16="http://schemas.microsoft.com/office/drawing/2014/main" id="{B67C6A8D-0DFC-EB42-BEBD-D92FA6B655CC}"/>
              </a:ext>
            </a:extLst>
          </p:cNvPr>
          <p:cNvSpPr>
            <a:spLocks noGrp="1"/>
          </p:cNvSpPr>
          <p:nvPr>
            <p:ph type="title"/>
          </p:nvPr>
        </p:nvSpPr>
        <p:spPr>
          <a:xfrm>
            <a:off x="0" y="502285"/>
            <a:ext cx="8333232" cy="777875"/>
          </a:xfrm>
        </p:spPr>
        <p:txBody>
          <a:bodyPr>
            <a:normAutofit fontScale="90000"/>
          </a:bodyPr>
          <a:lstStyle/>
          <a:p>
            <a:r>
              <a:rPr lang="en-US" dirty="0"/>
              <a:t>PTSD and/or Personal Trauma Claims</a:t>
            </a:r>
          </a:p>
        </p:txBody>
      </p:sp>
    </p:spTree>
    <p:extLst>
      <p:ext uri="{BB962C8B-B14F-4D97-AF65-F5344CB8AC3E}">
        <p14:creationId xmlns:p14="http://schemas.microsoft.com/office/powerpoint/2010/main" val="1395035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E0B6F4-1440-4BF0-8CCB-E0D28D69AB5D}"/>
              </a:ext>
            </a:extLst>
          </p:cNvPr>
          <p:cNvSpPr>
            <a:spLocks noGrp="1"/>
          </p:cNvSpPr>
          <p:nvPr>
            <p:ph idx="1"/>
          </p:nvPr>
        </p:nvSpPr>
        <p:spPr>
          <a:xfrm>
            <a:off x="838200" y="1825625"/>
            <a:ext cx="10515600" cy="947392"/>
          </a:xfrm>
        </p:spPr>
        <p:txBody>
          <a:bodyPr>
            <a:normAutofit/>
          </a:bodyPr>
          <a:lstStyle/>
          <a:p>
            <a:pPr marL="0" indent="0">
              <a:buNone/>
            </a:pPr>
            <a:r>
              <a:rPr lang="en-US" dirty="0"/>
              <a:t>Alternative sources of evidence (VIII.iv.1.E.1.c.) </a:t>
            </a:r>
            <a:r>
              <a:rPr lang="en-US" b="0" i="1" dirty="0">
                <a:solidFill>
                  <a:srgbClr val="333333"/>
                </a:solidFill>
                <a:effectLst/>
              </a:rPr>
              <a:t>may</a:t>
            </a:r>
            <a:r>
              <a:rPr lang="en-US" b="0" i="0" dirty="0">
                <a:solidFill>
                  <a:srgbClr val="333333"/>
                </a:solidFill>
                <a:effectLst/>
              </a:rPr>
              <a:t> corroborate the Veteran's account of the personal traumatic event</a:t>
            </a:r>
            <a:endParaRPr lang="en-US" dirty="0"/>
          </a:p>
        </p:txBody>
      </p:sp>
      <p:sp>
        <p:nvSpPr>
          <p:cNvPr id="4" name="Slide Number Placeholder 3">
            <a:extLst>
              <a:ext uri="{FF2B5EF4-FFF2-40B4-BE49-F238E27FC236}">
                <a16:creationId xmlns:a16="http://schemas.microsoft.com/office/drawing/2014/main" id="{E680934A-BE41-E5F6-F15E-B0C914C9B312}"/>
              </a:ext>
            </a:extLst>
          </p:cNvPr>
          <p:cNvSpPr>
            <a:spLocks noGrp="1"/>
          </p:cNvSpPr>
          <p:nvPr>
            <p:ph type="sldNum" sz="quarter" idx="12"/>
          </p:nvPr>
        </p:nvSpPr>
        <p:spPr/>
        <p:txBody>
          <a:bodyPr/>
          <a:lstStyle/>
          <a:p>
            <a:fld id="{E2FB73DA-5FDE-45B5-BAA4-C61223CC44F6}" type="slidenum">
              <a:rPr lang="en-US" smtClean="0"/>
              <a:pPr/>
              <a:t>13</a:t>
            </a:fld>
            <a:endParaRPr lang="en-US" dirty="0"/>
          </a:p>
        </p:txBody>
      </p:sp>
      <p:sp>
        <p:nvSpPr>
          <p:cNvPr id="5" name="TextBox 4">
            <a:extLst>
              <a:ext uri="{FF2B5EF4-FFF2-40B4-BE49-F238E27FC236}">
                <a16:creationId xmlns:a16="http://schemas.microsoft.com/office/drawing/2014/main" id="{2B2E5205-AAF6-408D-2E25-FD177B253A8F}"/>
              </a:ext>
            </a:extLst>
          </p:cNvPr>
          <p:cNvSpPr txBox="1"/>
          <p:nvPr/>
        </p:nvSpPr>
        <p:spPr>
          <a:xfrm>
            <a:off x="1013791" y="2773017"/>
            <a:ext cx="10058400" cy="2677656"/>
          </a:xfrm>
          <a:prstGeom prst="rect">
            <a:avLst/>
          </a:prstGeom>
          <a:noFill/>
        </p:spPr>
        <p:txBody>
          <a:bodyPr wrap="square" numCol="2" rtlCol="0">
            <a:spAutoFit/>
          </a:bodyPr>
          <a:lstStyle/>
          <a:p>
            <a:pPr algn="l">
              <a:buFont typeface="Arial" panose="020B0604020202020204" pitchFamily="34" charset="0"/>
              <a:buChar char="•"/>
            </a:pPr>
            <a:r>
              <a:rPr lang="en-US" sz="2400" b="0" i="0" dirty="0">
                <a:solidFill>
                  <a:srgbClr val="333333"/>
                </a:solidFill>
                <a:effectLst/>
              </a:rPr>
              <a:t>a rape crisis center or center for domestic abuse</a:t>
            </a:r>
          </a:p>
          <a:p>
            <a:pPr algn="l">
              <a:buFont typeface="Arial" panose="020B0604020202020204" pitchFamily="34" charset="0"/>
              <a:buChar char="•"/>
            </a:pPr>
            <a:r>
              <a:rPr lang="en-US" sz="2400" b="0" i="0" dirty="0">
                <a:solidFill>
                  <a:srgbClr val="333333"/>
                </a:solidFill>
                <a:effectLst/>
              </a:rPr>
              <a:t>a counseling facility or health clinic</a:t>
            </a:r>
          </a:p>
          <a:p>
            <a:pPr algn="l">
              <a:buFont typeface="Arial" panose="020B0604020202020204" pitchFamily="34" charset="0"/>
              <a:buChar char="•"/>
            </a:pPr>
            <a:r>
              <a:rPr lang="en-US" sz="2400" b="0" i="0" dirty="0">
                <a:solidFill>
                  <a:srgbClr val="333333"/>
                </a:solidFill>
                <a:effectLst/>
              </a:rPr>
              <a:t>family members or roommates</a:t>
            </a:r>
          </a:p>
          <a:p>
            <a:pPr algn="l">
              <a:buFont typeface="Arial" panose="020B0604020202020204" pitchFamily="34" charset="0"/>
              <a:buChar char="•"/>
            </a:pPr>
            <a:r>
              <a:rPr lang="en-US" sz="2400" b="0" i="0" dirty="0">
                <a:solidFill>
                  <a:srgbClr val="333333"/>
                </a:solidFill>
                <a:effectLst/>
              </a:rPr>
              <a:t>a faculty member</a:t>
            </a:r>
          </a:p>
          <a:p>
            <a:pPr algn="l">
              <a:buFont typeface="Arial" panose="020B0604020202020204" pitchFamily="34" charset="0"/>
              <a:buChar char="•"/>
            </a:pPr>
            <a:r>
              <a:rPr lang="en-US" sz="2400" b="0" i="0" dirty="0">
                <a:solidFill>
                  <a:srgbClr val="333333"/>
                </a:solidFill>
                <a:effectLst/>
              </a:rPr>
              <a:t>civilian police reports</a:t>
            </a:r>
          </a:p>
          <a:p>
            <a:pPr>
              <a:buFont typeface="Arial" panose="020B0604020202020204" pitchFamily="34" charset="0"/>
              <a:buChar char="•"/>
            </a:pPr>
            <a:r>
              <a:rPr lang="en-US" sz="2400" dirty="0">
                <a:solidFill>
                  <a:srgbClr val="333333"/>
                </a:solidFill>
              </a:rPr>
              <a:t>a chaplain or clergy</a:t>
            </a:r>
          </a:p>
          <a:p>
            <a:pPr>
              <a:buFont typeface="Arial" panose="020B0604020202020204" pitchFamily="34" charset="0"/>
              <a:buChar char="•"/>
            </a:pPr>
            <a:r>
              <a:rPr lang="en-US" sz="2400" dirty="0">
                <a:solidFill>
                  <a:srgbClr val="333333"/>
                </a:solidFill>
              </a:rPr>
              <a:t>fellow service members, and</a:t>
            </a:r>
          </a:p>
          <a:p>
            <a:pPr>
              <a:buFont typeface="Arial" panose="020B0604020202020204" pitchFamily="34" charset="0"/>
              <a:buChar char="•"/>
            </a:pPr>
            <a:r>
              <a:rPr lang="en-US" sz="2400" dirty="0">
                <a:solidFill>
                  <a:srgbClr val="333333"/>
                </a:solidFill>
              </a:rPr>
              <a:t>personal diaries or journals</a:t>
            </a:r>
          </a:p>
          <a:p>
            <a:pPr algn="l">
              <a:buFont typeface="Arial" panose="020B0604020202020204" pitchFamily="34" charset="0"/>
              <a:buChar char="•"/>
            </a:pPr>
            <a:r>
              <a:rPr lang="en-US" sz="2400" b="0" i="0" dirty="0">
                <a:solidFill>
                  <a:srgbClr val="333333"/>
                </a:solidFill>
                <a:effectLst/>
              </a:rPr>
              <a:t>medical reports from civilian physicians or caregivers who treated the Veteran immediately following the event or sometime later</a:t>
            </a:r>
          </a:p>
        </p:txBody>
      </p:sp>
      <p:sp>
        <p:nvSpPr>
          <p:cNvPr id="8" name="Title 1">
            <a:extLst>
              <a:ext uri="{FF2B5EF4-FFF2-40B4-BE49-F238E27FC236}">
                <a16:creationId xmlns:a16="http://schemas.microsoft.com/office/drawing/2014/main" id="{7650BE79-644D-E317-067D-D45E92F4EC60}"/>
              </a:ext>
            </a:extLst>
          </p:cNvPr>
          <p:cNvSpPr>
            <a:spLocks noGrp="1"/>
          </p:cNvSpPr>
          <p:nvPr>
            <p:ph type="title"/>
          </p:nvPr>
        </p:nvSpPr>
        <p:spPr>
          <a:xfrm>
            <a:off x="0" y="502285"/>
            <a:ext cx="8333232" cy="777875"/>
          </a:xfrm>
        </p:spPr>
        <p:txBody>
          <a:bodyPr>
            <a:normAutofit fontScale="90000"/>
          </a:bodyPr>
          <a:lstStyle/>
          <a:p>
            <a:r>
              <a:rPr lang="en-US" dirty="0"/>
              <a:t>PTSD and/or Personal Trauma Claims</a:t>
            </a:r>
          </a:p>
        </p:txBody>
      </p:sp>
    </p:spTree>
    <p:extLst>
      <p:ext uri="{BB962C8B-B14F-4D97-AF65-F5344CB8AC3E}">
        <p14:creationId xmlns:p14="http://schemas.microsoft.com/office/powerpoint/2010/main" val="1207767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39DCF-CA67-0BD4-D002-85C064274B0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52E293-28EE-C714-BE13-7653EC7CBC3A}"/>
              </a:ext>
            </a:extLst>
          </p:cNvPr>
          <p:cNvSpPr>
            <a:spLocks noGrp="1"/>
          </p:cNvSpPr>
          <p:nvPr>
            <p:ph idx="1"/>
          </p:nvPr>
        </p:nvSpPr>
        <p:spPr/>
        <p:txBody>
          <a:bodyPr/>
          <a:lstStyle/>
          <a:p>
            <a:pPr marL="0" indent="0">
              <a:buNone/>
            </a:pPr>
            <a:r>
              <a:rPr lang="en-US" sz="3200" dirty="0"/>
              <a:t>Stressors (VIII.iv.1.B.2.)</a:t>
            </a:r>
          </a:p>
          <a:p>
            <a:r>
              <a:rPr lang="en-US" dirty="0"/>
              <a:t>Sufficient evidence to document personal trauma stressor</a:t>
            </a:r>
          </a:p>
          <a:p>
            <a:pPr lvl="1"/>
            <a:r>
              <a:rPr lang="en-US" dirty="0"/>
              <a:t>If sufficient evidence is of record, VA should not continue to develop</a:t>
            </a:r>
          </a:p>
          <a:p>
            <a:pPr lvl="1"/>
            <a:r>
              <a:rPr lang="en-US" dirty="0"/>
              <a:t>Examples of sufficient evidence</a:t>
            </a:r>
          </a:p>
          <a:p>
            <a:r>
              <a:rPr lang="en-US" dirty="0"/>
              <a:t>If the claim is for PTSD, then 38 CFR 3.304(f)(5) provides a lower evidentiary standard, which is why VA can accept “markers”</a:t>
            </a:r>
          </a:p>
          <a:p>
            <a:r>
              <a:rPr lang="en-US" dirty="0"/>
              <a:t>Examples of scenarios and alternative sources of evidence</a:t>
            </a:r>
          </a:p>
          <a:p>
            <a:pPr lvl="1"/>
            <a:endParaRPr lang="en-US" dirty="0"/>
          </a:p>
          <a:p>
            <a:endParaRPr lang="en-US" dirty="0"/>
          </a:p>
        </p:txBody>
      </p:sp>
      <p:sp>
        <p:nvSpPr>
          <p:cNvPr id="4" name="Slide Number Placeholder 3">
            <a:extLst>
              <a:ext uri="{FF2B5EF4-FFF2-40B4-BE49-F238E27FC236}">
                <a16:creationId xmlns:a16="http://schemas.microsoft.com/office/drawing/2014/main" id="{0F6AD01C-FDA3-6A6B-4A82-59500D73F376}"/>
              </a:ext>
            </a:extLst>
          </p:cNvPr>
          <p:cNvSpPr>
            <a:spLocks noGrp="1"/>
          </p:cNvSpPr>
          <p:nvPr>
            <p:ph type="sldNum" sz="quarter" idx="12"/>
          </p:nvPr>
        </p:nvSpPr>
        <p:spPr/>
        <p:txBody>
          <a:bodyPr/>
          <a:lstStyle/>
          <a:p>
            <a:fld id="{E2FB73DA-5FDE-45B5-BAA4-C61223CC44F6}" type="slidenum">
              <a:rPr lang="en-US" smtClean="0"/>
              <a:pPr/>
              <a:t>14</a:t>
            </a:fld>
            <a:endParaRPr lang="en-US" dirty="0"/>
          </a:p>
        </p:txBody>
      </p:sp>
      <p:sp>
        <p:nvSpPr>
          <p:cNvPr id="7" name="Title 1">
            <a:extLst>
              <a:ext uri="{FF2B5EF4-FFF2-40B4-BE49-F238E27FC236}">
                <a16:creationId xmlns:a16="http://schemas.microsoft.com/office/drawing/2014/main" id="{06D48ABE-2E64-A07C-F6ED-AE7CB2F43C58}"/>
              </a:ext>
            </a:extLst>
          </p:cNvPr>
          <p:cNvSpPr>
            <a:spLocks noGrp="1"/>
          </p:cNvSpPr>
          <p:nvPr>
            <p:ph type="title"/>
          </p:nvPr>
        </p:nvSpPr>
        <p:spPr>
          <a:xfrm>
            <a:off x="0" y="502285"/>
            <a:ext cx="8333232" cy="777875"/>
          </a:xfrm>
        </p:spPr>
        <p:txBody>
          <a:bodyPr>
            <a:normAutofit fontScale="90000"/>
          </a:bodyPr>
          <a:lstStyle/>
          <a:p>
            <a:r>
              <a:rPr lang="en-US" dirty="0"/>
              <a:t>PTSD and/or Personal Trauma Claims</a:t>
            </a:r>
          </a:p>
        </p:txBody>
      </p:sp>
    </p:spTree>
    <p:extLst>
      <p:ext uri="{BB962C8B-B14F-4D97-AF65-F5344CB8AC3E}">
        <p14:creationId xmlns:p14="http://schemas.microsoft.com/office/powerpoint/2010/main" val="742657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75080C-8E77-39D9-18DD-4FD6C6EA27F6}"/>
              </a:ext>
            </a:extLst>
          </p:cNvPr>
          <p:cNvSpPr>
            <a:spLocks noGrp="1"/>
          </p:cNvSpPr>
          <p:nvPr>
            <p:ph idx="1"/>
          </p:nvPr>
        </p:nvSpPr>
        <p:spPr/>
        <p:txBody>
          <a:bodyPr>
            <a:normAutofit/>
          </a:bodyPr>
          <a:lstStyle/>
          <a:p>
            <a:pPr marL="0" indent="0">
              <a:buNone/>
            </a:pPr>
            <a:r>
              <a:rPr lang="en-US" sz="3200" dirty="0"/>
              <a:t>Markers (VIII.iv.1.E.1.d.)</a:t>
            </a:r>
          </a:p>
          <a:p>
            <a:r>
              <a:rPr lang="en-US" dirty="0"/>
              <a:t>Definition of marker is an indicator of the effect or consequences of the personal trauma on the veteran</a:t>
            </a:r>
          </a:p>
          <a:p>
            <a:pPr lvl="1"/>
            <a:r>
              <a:rPr lang="en-US" dirty="0"/>
              <a:t>Can include behavioral events, or a changed behavioral pattern (VIII.iv.1.E.1.e.)</a:t>
            </a:r>
          </a:p>
          <a:p>
            <a:pPr lvl="1"/>
            <a:r>
              <a:rPr lang="en-US" dirty="0"/>
              <a:t>Behavioral evidence can occur during service or any time after</a:t>
            </a:r>
          </a:p>
          <a:p>
            <a:r>
              <a:rPr lang="en-US" dirty="0"/>
              <a:t>Think of a marker as a piece of paper a VA employee can find</a:t>
            </a:r>
          </a:p>
          <a:p>
            <a:pPr lvl="1"/>
            <a:r>
              <a:rPr lang="en-US" dirty="0"/>
              <a:t>Hospital visit, divorce documents, orders</a:t>
            </a:r>
          </a:p>
          <a:p>
            <a:r>
              <a:rPr lang="en-US" dirty="0"/>
              <a:t>Examples and scenarios included</a:t>
            </a:r>
          </a:p>
          <a:p>
            <a:endParaRPr lang="en-US" dirty="0"/>
          </a:p>
          <a:p>
            <a:endParaRPr lang="en-US" dirty="0"/>
          </a:p>
        </p:txBody>
      </p:sp>
      <p:sp>
        <p:nvSpPr>
          <p:cNvPr id="4" name="Slide Number Placeholder 3">
            <a:extLst>
              <a:ext uri="{FF2B5EF4-FFF2-40B4-BE49-F238E27FC236}">
                <a16:creationId xmlns:a16="http://schemas.microsoft.com/office/drawing/2014/main" id="{8A3E3AEC-97A3-BF15-9E78-A79C14C12219}"/>
              </a:ext>
            </a:extLst>
          </p:cNvPr>
          <p:cNvSpPr>
            <a:spLocks noGrp="1"/>
          </p:cNvSpPr>
          <p:nvPr>
            <p:ph type="sldNum" sz="quarter" idx="12"/>
          </p:nvPr>
        </p:nvSpPr>
        <p:spPr/>
        <p:txBody>
          <a:bodyPr/>
          <a:lstStyle/>
          <a:p>
            <a:fld id="{E2FB73DA-5FDE-45B5-BAA4-C61223CC44F6}" type="slidenum">
              <a:rPr lang="en-US" smtClean="0"/>
              <a:pPr/>
              <a:t>15</a:t>
            </a:fld>
            <a:endParaRPr lang="en-US" dirty="0"/>
          </a:p>
        </p:txBody>
      </p:sp>
      <p:sp>
        <p:nvSpPr>
          <p:cNvPr id="7" name="Title 1">
            <a:extLst>
              <a:ext uri="{FF2B5EF4-FFF2-40B4-BE49-F238E27FC236}">
                <a16:creationId xmlns:a16="http://schemas.microsoft.com/office/drawing/2014/main" id="{99E51A1A-01C6-F5F0-E828-9A7B60B06751}"/>
              </a:ext>
            </a:extLst>
          </p:cNvPr>
          <p:cNvSpPr>
            <a:spLocks noGrp="1"/>
          </p:cNvSpPr>
          <p:nvPr>
            <p:ph type="title"/>
          </p:nvPr>
        </p:nvSpPr>
        <p:spPr>
          <a:xfrm>
            <a:off x="0" y="502285"/>
            <a:ext cx="8333232" cy="777875"/>
          </a:xfrm>
        </p:spPr>
        <p:txBody>
          <a:bodyPr>
            <a:normAutofit fontScale="90000"/>
          </a:bodyPr>
          <a:lstStyle/>
          <a:p>
            <a:r>
              <a:rPr lang="en-US" dirty="0"/>
              <a:t>PTSD and/or Personal Trauma Claims</a:t>
            </a:r>
          </a:p>
        </p:txBody>
      </p:sp>
    </p:spTree>
    <p:extLst>
      <p:ext uri="{BB962C8B-B14F-4D97-AF65-F5344CB8AC3E}">
        <p14:creationId xmlns:p14="http://schemas.microsoft.com/office/powerpoint/2010/main" val="4048686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B219D-2B0A-9A54-F095-33386F38CFE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3B12B2-DAEF-2D8E-8A88-4E8D5C023FC0}"/>
              </a:ext>
            </a:extLst>
          </p:cNvPr>
          <p:cNvSpPr>
            <a:spLocks noGrp="1"/>
          </p:cNvSpPr>
          <p:nvPr>
            <p:ph idx="1"/>
          </p:nvPr>
        </p:nvSpPr>
        <p:spPr/>
        <p:txBody>
          <a:bodyPr>
            <a:normAutofit/>
          </a:bodyPr>
          <a:lstStyle/>
          <a:p>
            <a:pPr marL="0" indent="0">
              <a:buNone/>
            </a:pPr>
            <a:r>
              <a:rPr lang="en-US" sz="3200" dirty="0"/>
              <a:t>Markers (VIII.iv.1.E.1.d.)</a:t>
            </a:r>
          </a:p>
          <a:p>
            <a:r>
              <a:rPr lang="en-US" dirty="0"/>
              <a:t>When evidence of record is not sufficient to concede the claimed stressor, additional steps to corroborate the claim must be undertaken</a:t>
            </a:r>
          </a:p>
          <a:p>
            <a:r>
              <a:rPr lang="en-US" dirty="0"/>
              <a:t>Alternative sources of evidence may not be sufficient on their own (VIII.iv.1.E.1.e. &amp; VIII.iv.1.C.1.e.)</a:t>
            </a:r>
          </a:p>
          <a:p>
            <a:pPr lvl="1"/>
            <a:r>
              <a:rPr lang="en-US" dirty="0"/>
              <a:t>In this case, medical opinion corroboration is needed </a:t>
            </a:r>
          </a:p>
          <a:p>
            <a:pPr lvl="1"/>
            <a:r>
              <a:rPr lang="en-US" dirty="0"/>
              <a:t>Neither VA nor an examiner can use the absence of documentation as evidence to refute personal trauma (VIII.iv.1.C.2.a.)</a:t>
            </a:r>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69FCFFBB-F2B1-F014-8470-2F8A90056420}"/>
              </a:ext>
            </a:extLst>
          </p:cNvPr>
          <p:cNvSpPr>
            <a:spLocks noGrp="1"/>
          </p:cNvSpPr>
          <p:nvPr>
            <p:ph type="sldNum" sz="quarter" idx="12"/>
          </p:nvPr>
        </p:nvSpPr>
        <p:spPr/>
        <p:txBody>
          <a:bodyPr/>
          <a:lstStyle/>
          <a:p>
            <a:fld id="{E2FB73DA-5FDE-45B5-BAA4-C61223CC44F6}" type="slidenum">
              <a:rPr lang="en-US" smtClean="0"/>
              <a:pPr/>
              <a:t>16</a:t>
            </a:fld>
            <a:endParaRPr lang="en-US" dirty="0"/>
          </a:p>
        </p:txBody>
      </p:sp>
      <p:sp>
        <p:nvSpPr>
          <p:cNvPr id="7" name="Title 1">
            <a:extLst>
              <a:ext uri="{FF2B5EF4-FFF2-40B4-BE49-F238E27FC236}">
                <a16:creationId xmlns:a16="http://schemas.microsoft.com/office/drawing/2014/main" id="{04A99CCB-3FA2-AFEF-76BD-BE0F207852E5}"/>
              </a:ext>
            </a:extLst>
          </p:cNvPr>
          <p:cNvSpPr>
            <a:spLocks noGrp="1"/>
          </p:cNvSpPr>
          <p:nvPr>
            <p:ph type="title"/>
          </p:nvPr>
        </p:nvSpPr>
        <p:spPr>
          <a:xfrm>
            <a:off x="0" y="502285"/>
            <a:ext cx="8333232" cy="777875"/>
          </a:xfrm>
        </p:spPr>
        <p:txBody>
          <a:bodyPr>
            <a:normAutofit fontScale="90000"/>
          </a:bodyPr>
          <a:lstStyle/>
          <a:p>
            <a:r>
              <a:rPr lang="en-US" dirty="0"/>
              <a:t>PTSD and/or Personal Trauma Claims</a:t>
            </a:r>
          </a:p>
        </p:txBody>
      </p:sp>
    </p:spTree>
    <p:extLst>
      <p:ext uri="{BB962C8B-B14F-4D97-AF65-F5344CB8AC3E}">
        <p14:creationId xmlns:p14="http://schemas.microsoft.com/office/powerpoint/2010/main" val="2948082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E5438-AF28-0644-B1D6-05D26BD8867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13B04C-0AFE-327F-251F-A18141482EE2}"/>
              </a:ext>
            </a:extLst>
          </p:cNvPr>
          <p:cNvSpPr>
            <a:spLocks noGrp="1"/>
          </p:cNvSpPr>
          <p:nvPr>
            <p:ph idx="1"/>
          </p:nvPr>
        </p:nvSpPr>
        <p:spPr/>
        <p:txBody>
          <a:bodyPr>
            <a:normAutofit/>
          </a:bodyPr>
          <a:lstStyle/>
          <a:p>
            <a:pPr marL="0" indent="0">
              <a:buNone/>
            </a:pPr>
            <a:r>
              <a:rPr lang="en-US" sz="3200" dirty="0"/>
              <a:t>PTSD medical opinions (VIII.iv.1.C.1.) </a:t>
            </a:r>
          </a:p>
          <a:p>
            <a:r>
              <a:rPr lang="en-US" dirty="0"/>
              <a:t>VA cannot order a medical opinion if traumatic event isn’t supported </a:t>
            </a:r>
          </a:p>
          <a:p>
            <a:r>
              <a:rPr lang="en-US" dirty="0"/>
              <a:t>Conversely, exam is required with the following:</a:t>
            </a:r>
          </a:p>
          <a:p>
            <a:pPr lvl="1"/>
            <a:r>
              <a:rPr lang="en-US" dirty="0"/>
              <a:t>Credible evidence stressor occurred, or markers, and</a:t>
            </a:r>
          </a:p>
          <a:p>
            <a:pPr lvl="1"/>
            <a:r>
              <a:rPr lang="en-US" dirty="0"/>
              <a:t>Evidence (including lay statements) veteran has diagnosis or symptoms consistent with PTSD, and</a:t>
            </a:r>
          </a:p>
          <a:p>
            <a:pPr lvl="1"/>
            <a:r>
              <a:rPr lang="en-US" dirty="0"/>
              <a:t>Indication that current symptoms may be associated with claimed event (statement of association)</a:t>
            </a:r>
          </a:p>
        </p:txBody>
      </p:sp>
      <p:sp>
        <p:nvSpPr>
          <p:cNvPr id="4" name="Slide Number Placeholder 3">
            <a:extLst>
              <a:ext uri="{FF2B5EF4-FFF2-40B4-BE49-F238E27FC236}">
                <a16:creationId xmlns:a16="http://schemas.microsoft.com/office/drawing/2014/main" id="{478C5E23-11E9-14EB-55AD-F002AA01B5EB}"/>
              </a:ext>
            </a:extLst>
          </p:cNvPr>
          <p:cNvSpPr>
            <a:spLocks noGrp="1"/>
          </p:cNvSpPr>
          <p:nvPr>
            <p:ph type="sldNum" sz="quarter" idx="12"/>
          </p:nvPr>
        </p:nvSpPr>
        <p:spPr/>
        <p:txBody>
          <a:bodyPr/>
          <a:lstStyle/>
          <a:p>
            <a:fld id="{E2FB73DA-5FDE-45B5-BAA4-C61223CC44F6}" type="slidenum">
              <a:rPr lang="en-US" smtClean="0"/>
              <a:pPr/>
              <a:t>17</a:t>
            </a:fld>
            <a:endParaRPr lang="en-US" dirty="0"/>
          </a:p>
        </p:txBody>
      </p:sp>
      <p:sp>
        <p:nvSpPr>
          <p:cNvPr id="7" name="Title 1">
            <a:extLst>
              <a:ext uri="{FF2B5EF4-FFF2-40B4-BE49-F238E27FC236}">
                <a16:creationId xmlns:a16="http://schemas.microsoft.com/office/drawing/2014/main" id="{40EEE267-28E1-420C-E819-2E8F5AEFD4FD}"/>
              </a:ext>
            </a:extLst>
          </p:cNvPr>
          <p:cNvSpPr>
            <a:spLocks noGrp="1"/>
          </p:cNvSpPr>
          <p:nvPr>
            <p:ph type="title"/>
          </p:nvPr>
        </p:nvSpPr>
        <p:spPr>
          <a:xfrm>
            <a:off x="0" y="502285"/>
            <a:ext cx="8333232" cy="777875"/>
          </a:xfrm>
        </p:spPr>
        <p:txBody>
          <a:bodyPr>
            <a:normAutofit fontScale="90000"/>
          </a:bodyPr>
          <a:lstStyle/>
          <a:p>
            <a:r>
              <a:rPr lang="en-US" dirty="0"/>
              <a:t>PTSD and/or Personal Trauma Claims</a:t>
            </a:r>
          </a:p>
        </p:txBody>
      </p:sp>
    </p:spTree>
    <p:extLst>
      <p:ext uri="{BB962C8B-B14F-4D97-AF65-F5344CB8AC3E}">
        <p14:creationId xmlns:p14="http://schemas.microsoft.com/office/powerpoint/2010/main" val="1042525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3EA633-E7F4-F466-AFEB-8434D84C5B25}"/>
              </a:ext>
            </a:extLst>
          </p:cNvPr>
          <p:cNvSpPr>
            <a:spLocks noGrp="1"/>
          </p:cNvSpPr>
          <p:nvPr>
            <p:ph idx="1"/>
          </p:nvPr>
        </p:nvSpPr>
        <p:spPr/>
        <p:txBody>
          <a:bodyPr>
            <a:normAutofit/>
          </a:bodyPr>
          <a:lstStyle/>
          <a:p>
            <a:pPr marL="0" indent="0">
              <a:buNone/>
            </a:pPr>
            <a:r>
              <a:rPr lang="en-US" sz="3200" dirty="0"/>
              <a:t>PTSD medical opinions (VIII.iv.1.C.1.) </a:t>
            </a:r>
          </a:p>
          <a:p>
            <a:r>
              <a:rPr lang="en-US" dirty="0"/>
              <a:t>When the only evidence of personal trauma is behavioral markers, then a corroborating medical opinion is needed (VIII.iv.1.C.1.e.)</a:t>
            </a:r>
          </a:p>
          <a:p>
            <a:pPr lvl="1"/>
            <a:r>
              <a:rPr lang="en-US" dirty="0"/>
              <a:t>This is a medical opinion that adds probative value to stressor event</a:t>
            </a:r>
          </a:p>
          <a:p>
            <a:r>
              <a:rPr lang="en-US" dirty="0"/>
              <a:t>In claims for PTSD based on personal trauma (including MST), a separate medical opinion DBQ should not be ordered when either</a:t>
            </a:r>
          </a:p>
          <a:p>
            <a:pPr lvl="1"/>
            <a:r>
              <a:rPr lang="en-US" dirty="0"/>
              <a:t>Sufficient documentary evidence to establish the personal traumatic event(s) is of record, or</a:t>
            </a:r>
          </a:p>
          <a:p>
            <a:pPr lvl="1"/>
            <a:r>
              <a:rPr lang="en-US" dirty="0"/>
              <a:t>In-service treatment of PTSD is shown</a:t>
            </a:r>
          </a:p>
        </p:txBody>
      </p:sp>
      <p:sp>
        <p:nvSpPr>
          <p:cNvPr id="4" name="Slide Number Placeholder 3">
            <a:extLst>
              <a:ext uri="{FF2B5EF4-FFF2-40B4-BE49-F238E27FC236}">
                <a16:creationId xmlns:a16="http://schemas.microsoft.com/office/drawing/2014/main" id="{7AC2FF81-6CD4-6A1F-4502-83A2A6DE053E}"/>
              </a:ext>
            </a:extLst>
          </p:cNvPr>
          <p:cNvSpPr>
            <a:spLocks noGrp="1"/>
          </p:cNvSpPr>
          <p:nvPr>
            <p:ph type="sldNum" sz="quarter" idx="12"/>
          </p:nvPr>
        </p:nvSpPr>
        <p:spPr/>
        <p:txBody>
          <a:bodyPr/>
          <a:lstStyle/>
          <a:p>
            <a:fld id="{E2FB73DA-5FDE-45B5-BAA4-C61223CC44F6}" type="slidenum">
              <a:rPr lang="en-US" smtClean="0"/>
              <a:pPr/>
              <a:t>18</a:t>
            </a:fld>
            <a:endParaRPr lang="en-US" dirty="0"/>
          </a:p>
        </p:txBody>
      </p:sp>
      <p:sp>
        <p:nvSpPr>
          <p:cNvPr id="7" name="Title 1">
            <a:extLst>
              <a:ext uri="{FF2B5EF4-FFF2-40B4-BE49-F238E27FC236}">
                <a16:creationId xmlns:a16="http://schemas.microsoft.com/office/drawing/2014/main" id="{A3466FBC-DD3E-8589-8E2D-8C155C4FACF9}"/>
              </a:ext>
            </a:extLst>
          </p:cNvPr>
          <p:cNvSpPr>
            <a:spLocks noGrp="1"/>
          </p:cNvSpPr>
          <p:nvPr>
            <p:ph type="title"/>
          </p:nvPr>
        </p:nvSpPr>
        <p:spPr>
          <a:xfrm>
            <a:off x="0" y="502285"/>
            <a:ext cx="8333232" cy="777875"/>
          </a:xfrm>
        </p:spPr>
        <p:txBody>
          <a:bodyPr>
            <a:normAutofit fontScale="90000"/>
          </a:bodyPr>
          <a:lstStyle/>
          <a:p>
            <a:r>
              <a:rPr lang="en-US" dirty="0"/>
              <a:t>PTSD and/or Personal Trauma Claims</a:t>
            </a:r>
          </a:p>
        </p:txBody>
      </p:sp>
    </p:spTree>
    <p:extLst>
      <p:ext uri="{BB962C8B-B14F-4D97-AF65-F5344CB8AC3E}">
        <p14:creationId xmlns:p14="http://schemas.microsoft.com/office/powerpoint/2010/main" val="166609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7277-9699-B126-5BF9-39510F00D380}"/>
              </a:ext>
            </a:extLst>
          </p:cNvPr>
          <p:cNvSpPr>
            <a:spLocks noGrp="1"/>
          </p:cNvSpPr>
          <p:nvPr>
            <p:ph type="title"/>
          </p:nvPr>
        </p:nvSpPr>
        <p:spPr>
          <a:xfrm>
            <a:off x="0" y="474853"/>
            <a:ext cx="6915912" cy="741299"/>
          </a:xfrm>
        </p:spPr>
        <p:txBody>
          <a:bodyPr/>
          <a:lstStyle/>
          <a:p>
            <a:r>
              <a:rPr lang="en-US" dirty="0"/>
              <a:t>Death from Suicide in Service</a:t>
            </a:r>
          </a:p>
        </p:txBody>
      </p:sp>
      <p:sp>
        <p:nvSpPr>
          <p:cNvPr id="3" name="Content Placeholder 2">
            <a:extLst>
              <a:ext uri="{FF2B5EF4-FFF2-40B4-BE49-F238E27FC236}">
                <a16:creationId xmlns:a16="http://schemas.microsoft.com/office/drawing/2014/main" id="{81555624-0D18-F186-F2F6-3F531615F988}"/>
              </a:ext>
            </a:extLst>
          </p:cNvPr>
          <p:cNvSpPr>
            <a:spLocks noGrp="1"/>
          </p:cNvSpPr>
          <p:nvPr>
            <p:ph idx="1"/>
          </p:nvPr>
        </p:nvSpPr>
        <p:spPr/>
        <p:txBody>
          <a:bodyPr/>
          <a:lstStyle/>
          <a:p>
            <a:r>
              <a:rPr lang="en-US" dirty="0"/>
              <a:t>A death in service by suicide will be considered service connected unless evidence shows willful misconduct (V.iii.13.1.c.) </a:t>
            </a:r>
          </a:p>
          <a:p>
            <a:r>
              <a:rPr lang="en-US" dirty="0"/>
              <a:t>Mental unsoundness is a means of determining willful misconduct. (38 CFR 3.302(a)). Mental unsoundness is not a disability itself.</a:t>
            </a:r>
          </a:p>
          <a:p>
            <a:endParaRPr lang="en-US" dirty="0"/>
          </a:p>
        </p:txBody>
      </p:sp>
      <p:sp>
        <p:nvSpPr>
          <p:cNvPr id="4" name="Slide Number Placeholder 3">
            <a:extLst>
              <a:ext uri="{FF2B5EF4-FFF2-40B4-BE49-F238E27FC236}">
                <a16:creationId xmlns:a16="http://schemas.microsoft.com/office/drawing/2014/main" id="{3044493A-3E82-8FF9-7653-BC1C5A79E282}"/>
              </a:ext>
            </a:extLst>
          </p:cNvPr>
          <p:cNvSpPr>
            <a:spLocks noGrp="1"/>
          </p:cNvSpPr>
          <p:nvPr>
            <p:ph type="sldNum" sz="quarter" idx="12"/>
          </p:nvPr>
        </p:nvSpPr>
        <p:spPr/>
        <p:txBody>
          <a:bodyPr/>
          <a:lstStyle/>
          <a:p>
            <a:fld id="{E2FB73DA-5FDE-45B5-BAA4-C61223CC44F6}" type="slidenum">
              <a:rPr lang="en-US" smtClean="0"/>
              <a:pPr/>
              <a:t>19</a:t>
            </a:fld>
            <a:endParaRPr lang="en-US" dirty="0"/>
          </a:p>
        </p:txBody>
      </p:sp>
      <p:pic>
        <p:nvPicPr>
          <p:cNvPr id="6" name="Picture 5">
            <a:extLst>
              <a:ext uri="{FF2B5EF4-FFF2-40B4-BE49-F238E27FC236}">
                <a16:creationId xmlns:a16="http://schemas.microsoft.com/office/drawing/2014/main" id="{24495C53-B602-C17F-7B28-323654244DD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5593" y="3625896"/>
            <a:ext cx="7123365" cy="2913016"/>
          </a:xfrm>
          <a:prstGeom prst="rect">
            <a:avLst/>
          </a:prstGeom>
        </p:spPr>
      </p:pic>
    </p:spTree>
    <p:extLst>
      <p:ext uri="{BB962C8B-B14F-4D97-AF65-F5344CB8AC3E}">
        <p14:creationId xmlns:p14="http://schemas.microsoft.com/office/powerpoint/2010/main" val="668588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493842"/>
            <a:ext cx="4653738" cy="930121"/>
          </a:xfrm>
        </p:spPr>
        <p:txBody>
          <a:bodyPr vert="horz" lIns="91440" tIns="45720" rIns="91440" bIns="45720" rtlCol="0" anchor="ctr">
            <a:normAutofit/>
          </a:bodyPr>
          <a:lstStyle/>
          <a:p>
            <a:r>
              <a:rPr lang="en-US" dirty="0">
                <a:latin typeface="+mj-lt"/>
                <a:cs typeface="+mj-cs"/>
              </a:rPr>
              <a:t>Introduction</a:t>
            </a:r>
          </a:p>
        </p:txBody>
      </p:sp>
      <p:sp>
        <p:nvSpPr>
          <p:cNvPr id="2" name="Content Placeholder 1"/>
          <p:cNvSpPr>
            <a:spLocks noGrp="1"/>
          </p:cNvSpPr>
          <p:nvPr>
            <p:ph idx="1"/>
          </p:nvPr>
        </p:nvSpPr>
        <p:spPr>
          <a:xfrm>
            <a:off x="1152144" y="1588180"/>
            <a:ext cx="5641729" cy="4558619"/>
          </a:xfrm>
        </p:spPr>
        <p:txBody>
          <a:bodyPr vert="horz" lIns="91440" tIns="45720" rIns="91440" bIns="45720" rtlCol="0">
            <a:normAutofit/>
          </a:bodyPr>
          <a:lstStyle/>
          <a:p>
            <a:r>
              <a:rPr lang="en-US" sz="2400" dirty="0">
                <a:latin typeface="+mn-lt"/>
                <a:cs typeface="+mn-cs"/>
              </a:rPr>
              <a:t>Crystal M. Trulove</a:t>
            </a:r>
          </a:p>
          <a:p>
            <a:pPr lvl="1"/>
            <a:r>
              <a:rPr lang="en-US" sz="2400" dirty="0">
                <a:latin typeface="+mn-lt"/>
                <a:cs typeface="+mn-cs"/>
              </a:rPr>
              <a:t>crystal.trulove@gmail.com</a:t>
            </a:r>
          </a:p>
          <a:p>
            <a:r>
              <a:rPr lang="en-US" sz="2400" dirty="0">
                <a:latin typeface="+mn-lt"/>
                <a:cs typeface="+mn-cs"/>
              </a:rPr>
              <a:t>Air Force</a:t>
            </a:r>
          </a:p>
          <a:p>
            <a:pPr lvl="1"/>
            <a:r>
              <a:rPr lang="en-US" sz="2000" dirty="0">
                <a:latin typeface="+mn-lt"/>
                <a:cs typeface="+mn-cs"/>
              </a:rPr>
              <a:t>Weather Specialist</a:t>
            </a:r>
          </a:p>
          <a:p>
            <a:r>
              <a:rPr lang="en-US" sz="2400" dirty="0">
                <a:latin typeface="+mn-lt"/>
                <a:cs typeface="+mn-cs"/>
              </a:rPr>
              <a:t>NOAA/National Weather Service</a:t>
            </a:r>
          </a:p>
          <a:p>
            <a:pPr lvl="1"/>
            <a:r>
              <a:rPr lang="en-US" sz="2000" dirty="0">
                <a:latin typeface="+mn-lt"/>
                <a:cs typeface="+mn-cs"/>
              </a:rPr>
              <a:t>Weather Forecaster</a:t>
            </a:r>
          </a:p>
          <a:p>
            <a:r>
              <a:rPr lang="en-US" sz="2400" dirty="0">
                <a:latin typeface="+mn-lt"/>
                <a:cs typeface="+mn-cs"/>
              </a:rPr>
              <a:t>Brandeis University</a:t>
            </a:r>
          </a:p>
          <a:p>
            <a:r>
              <a:rPr lang="en-US" sz="2400" dirty="0">
                <a:latin typeface="+mn-lt"/>
                <a:cs typeface="+mn-cs"/>
              </a:rPr>
              <a:t>Department of Veterans Affairs</a:t>
            </a:r>
          </a:p>
          <a:p>
            <a:pPr lvl="1"/>
            <a:r>
              <a:rPr lang="en-US" sz="2000" dirty="0">
                <a:latin typeface="+mn-lt"/>
                <a:cs typeface="+mn-cs"/>
              </a:rPr>
              <a:t>RVSR</a:t>
            </a:r>
            <a:r>
              <a:rPr lang="en-US" sz="2000" dirty="0"/>
              <a:t> (Rating Veteran Service Representative)</a:t>
            </a:r>
          </a:p>
          <a:p>
            <a:pPr lvl="1"/>
            <a:r>
              <a:rPr lang="en-US" sz="2000" dirty="0">
                <a:latin typeface="+mn-lt"/>
                <a:cs typeface="+mn-cs"/>
              </a:rPr>
              <a:t>DRO (Decision Review Officer) </a:t>
            </a:r>
          </a:p>
          <a:p>
            <a:r>
              <a:rPr lang="en-US" sz="2400" dirty="0">
                <a:latin typeface="+mn-lt"/>
                <a:cs typeface="+mn-cs"/>
              </a:rPr>
              <a:t>Veterans of Foreign Wars</a:t>
            </a: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a:spcAft>
                <a:spcPts val="600"/>
              </a:spcAft>
              <a:defRPr/>
            </a:pPr>
            <a:fld id="{E2FB73DA-5FDE-45B5-BAA4-C61223CC44F6}" type="slidenum">
              <a:rPr lang="en-US">
                <a:solidFill>
                  <a:prstClr val="black">
                    <a:tint val="75000"/>
                  </a:prstClr>
                </a:solidFill>
                <a:latin typeface="Calibri" panose="020F0502020204030204"/>
              </a:rPr>
              <a:pPr>
                <a:spcAft>
                  <a:spcPts val="600"/>
                </a:spcAft>
                <a:defRPr/>
              </a:pPr>
              <a:t>2</a:t>
            </a:fld>
            <a:endParaRPr lang="en-US">
              <a:solidFill>
                <a:prstClr val="black">
                  <a:tint val="75000"/>
                </a:prstClr>
              </a:solidFill>
              <a:latin typeface="Calibri" panose="020F0502020204030204"/>
            </a:endParaRPr>
          </a:p>
        </p:txBody>
      </p:sp>
      <p:pic>
        <p:nvPicPr>
          <p:cNvPr id="6" name="Picture 5" descr="A close up of a logo&#10;&#10;Description automatically generated">
            <a:extLst>
              <a:ext uri="{FF2B5EF4-FFF2-40B4-BE49-F238E27FC236}">
                <a16:creationId xmlns:a16="http://schemas.microsoft.com/office/drawing/2014/main" id="{31A304EB-0E9E-4231-93AC-7E9D3CA280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3350" y="1948070"/>
            <a:ext cx="1513099" cy="1271003"/>
          </a:xfrm>
          <a:prstGeom prst="rect">
            <a:avLst/>
          </a:prstGeom>
        </p:spPr>
      </p:pic>
      <p:pic>
        <p:nvPicPr>
          <p:cNvPr id="8" name="Picture 7">
            <a:extLst>
              <a:ext uri="{FF2B5EF4-FFF2-40B4-BE49-F238E27FC236}">
                <a16:creationId xmlns:a16="http://schemas.microsoft.com/office/drawing/2014/main" id="{0540EFB7-5754-4578-875E-4C201D6F10F9}"/>
              </a:ext>
            </a:extLst>
          </p:cNvPr>
          <p:cNvPicPr>
            <a:picLocks noChangeAspect="1"/>
          </p:cNvPicPr>
          <p:nvPr/>
        </p:nvPicPr>
        <p:blipFill>
          <a:blip r:embed="rId4" cstate="print">
            <a:extLst>
              <a:ext uri="{28A0092B-C50C-407E-A947-70E740481C1C}">
                <a14:useLocalDpi xmlns:a14="http://schemas.microsoft.com/office/drawing/2010/main" val="0"/>
              </a:ext>
            </a:extLst>
          </a:blip>
          <a:stretch/>
        </p:blipFill>
        <p:spPr>
          <a:xfrm>
            <a:off x="7912376" y="3913788"/>
            <a:ext cx="1271004" cy="1271004"/>
          </a:xfrm>
          <a:prstGeom prst="rect">
            <a:avLst/>
          </a:prstGeom>
        </p:spPr>
      </p:pic>
    </p:spTree>
    <p:extLst>
      <p:ext uri="{BB962C8B-B14F-4D97-AF65-F5344CB8AC3E}">
        <p14:creationId xmlns:p14="http://schemas.microsoft.com/office/powerpoint/2010/main" val="3838669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2B00-BC80-BC08-D94B-973B8E12963D}"/>
              </a:ext>
            </a:extLst>
          </p:cNvPr>
          <p:cNvSpPr>
            <a:spLocks noGrp="1"/>
          </p:cNvSpPr>
          <p:nvPr>
            <p:ph type="title"/>
          </p:nvPr>
        </p:nvSpPr>
        <p:spPr>
          <a:xfrm>
            <a:off x="0" y="557149"/>
            <a:ext cx="6028944" cy="677291"/>
          </a:xfrm>
        </p:spPr>
        <p:txBody>
          <a:bodyPr>
            <a:normAutofit fontScale="90000"/>
          </a:bodyPr>
          <a:lstStyle/>
          <a:p>
            <a:r>
              <a:rPr lang="en-US" dirty="0"/>
              <a:t>Determination of Insanity</a:t>
            </a:r>
          </a:p>
        </p:txBody>
      </p:sp>
      <p:sp>
        <p:nvSpPr>
          <p:cNvPr id="3" name="Content Placeholder 2">
            <a:extLst>
              <a:ext uri="{FF2B5EF4-FFF2-40B4-BE49-F238E27FC236}">
                <a16:creationId xmlns:a16="http://schemas.microsoft.com/office/drawing/2014/main" id="{2DD184AC-4931-6AA4-0EC4-DBF60565CDFD}"/>
              </a:ext>
            </a:extLst>
          </p:cNvPr>
          <p:cNvSpPr>
            <a:spLocks noGrp="1"/>
          </p:cNvSpPr>
          <p:nvPr>
            <p:ph idx="1"/>
          </p:nvPr>
        </p:nvSpPr>
        <p:spPr/>
        <p:txBody>
          <a:bodyPr/>
          <a:lstStyle/>
          <a:p>
            <a:pPr marL="0" indent="0">
              <a:buNone/>
            </a:pPr>
            <a:r>
              <a:rPr lang="en-US" sz="3200" dirty="0"/>
              <a:t>Insanity can overcome a bar to benefits</a:t>
            </a:r>
          </a:p>
          <a:p>
            <a:r>
              <a:rPr lang="en-US" dirty="0"/>
              <a:t>Definition (38 CFR 3.354(a)) </a:t>
            </a:r>
          </a:p>
          <a:p>
            <a:pPr lvl="1"/>
            <a:r>
              <a:rPr lang="en-US" dirty="0"/>
              <a:t>An insane person is not mentally defective but exhibits a deviation from normal behavior</a:t>
            </a:r>
          </a:p>
          <a:p>
            <a:r>
              <a:rPr lang="en-US" dirty="0"/>
              <a:t>Insanity can be placed at issue for a veteran (X.iv.2.A.1.b.) by:</a:t>
            </a:r>
          </a:p>
          <a:p>
            <a:pPr lvl="1"/>
            <a:r>
              <a:rPr lang="en-US" dirty="0"/>
              <a:t>Specific allegation by veteran or representative</a:t>
            </a:r>
          </a:p>
          <a:p>
            <a:pPr lvl="1"/>
            <a:r>
              <a:rPr lang="en-US" dirty="0"/>
              <a:t>By VA employee after records review</a:t>
            </a:r>
          </a:p>
          <a:p>
            <a:pPr lvl="1"/>
            <a:r>
              <a:rPr lang="en-US" dirty="0"/>
              <a:t>Death by suicide occurs in service</a:t>
            </a:r>
          </a:p>
          <a:p>
            <a:endParaRPr lang="en-US" dirty="0"/>
          </a:p>
        </p:txBody>
      </p:sp>
      <p:sp>
        <p:nvSpPr>
          <p:cNvPr id="4" name="Slide Number Placeholder 3">
            <a:extLst>
              <a:ext uri="{FF2B5EF4-FFF2-40B4-BE49-F238E27FC236}">
                <a16:creationId xmlns:a16="http://schemas.microsoft.com/office/drawing/2014/main" id="{ECCFFA21-B54A-92BF-A990-2E5CB817F662}"/>
              </a:ext>
            </a:extLst>
          </p:cNvPr>
          <p:cNvSpPr>
            <a:spLocks noGrp="1"/>
          </p:cNvSpPr>
          <p:nvPr>
            <p:ph type="sldNum" sz="quarter" idx="12"/>
          </p:nvPr>
        </p:nvSpPr>
        <p:spPr/>
        <p:txBody>
          <a:bodyPr/>
          <a:lstStyle/>
          <a:p>
            <a:fld id="{E2FB73DA-5FDE-45B5-BAA4-C61223CC44F6}" type="slidenum">
              <a:rPr lang="en-US" smtClean="0"/>
              <a:pPr/>
              <a:t>20</a:t>
            </a:fld>
            <a:endParaRPr lang="en-US" dirty="0"/>
          </a:p>
        </p:txBody>
      </p:sp>
    </p:spTree>
    <p:extLst>
      <p:ext uri="{BB962C8B-B14F-4D97-AF65-F5344CB8AC3E}">
        <p14:creationId xmlns:p14="http://schemas.microsoft.com/office/powerpoint/2010/main" val="1171097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2424C-A736-ABED-CD14-EEE0DA4E8030}"/>
              </a:ext>
            </a:extLst>
          </p:cNvPr>
          <p:cNvSpPr>
            <a:spLocks noGrp="1"/>
          </p:cNvSpPr>
          <p:nvPr>
            <p:ph type="title"/>
          </p:nvPr>
        </p:nvSpPr>
        <p:spPr>
          <a:xfrm>
            <a:off x="15240" y="483997"/>
            <a:ext cx="7583424" cy="768731"/>
          </a:xfrm>
        </p:spPr>
        <p:txBody>
          <a:bodyPr/>
          <a:lstStyle/>
          <a:p>
            <a:r>
              <a:rPr lang="en-US" dirty="0"/>
              <a:t>Receipt of Supplemental Records</a:t>
            </a:r>
          </a:p>
        </p:txBody>
      </p:sp>
      <p:sp>
        <p:nvSpPr>
          <p:cNvPr id="3" name="Content Placeholder 2">
            <a:extLst>
              <a:ext uri="{FF2B5EF4-FFF2-40B4-BE49-F238E27FC236}">
                <a16:creationId xmlns:a16="http://schemas.microsoft.com/office/drawing/2014/main" id="{63230004-AE73-84CB-D4D9-73DD68503EFC}"/>
              </a:ext>
            </a:extLst>
          </p:cNvPr>
          <p:cNvSpPr>
            <a:spLocks noGrp="1"/>
          </p:cNvSpPr>
          <p:nvPr>
            <p:ph idx="1"/>
          </p:nvPr>
        </p:nvSpPr>
        <p:spPr/>
        <p:txBody>
          <a:bodyPr>
            <a:normAutofit/>
          </a:bodyPr>
          <a:lstStyle/>
          <a:p>
            <a:pPr marL="0" indent="0">
              <a:buNone/>
            </a:pPr>
            <a:r>
              <a:rPr lang="en-US" dirty="0"/>
              <a:t>Definition: Supplemental service records are those which existed at the time of a decision but were not associated with the file, and are relevant to the decision</a:t>
            </a:r>
          </a:p>
          <a:p>
            <a:pPr lvl="1"/>
            <a:r>
              <a:rPr lang="en-US" dirty="0"/>
              <a:t>Not internal memos</a:t>
            </a:r>
          </a:p>
          <a:p>
            <a:pPr lvl="1"/>
            <a:r>
              <a:rPr lang="en-US" dirty="0"/>
              <a:t>Not duplicate records</a:t>
            </a:r>
          </a:p>
          <a:p>
            <a:pPr marL="0" indent="0">
              <a:buNone/>
            </a:pPr>
            <a:r>
              <a:rPr lang="en-US" dirty="0"/>
              <a:t>VA Receipt of supplemental records after a decision (X.ii.2.B.1.d)</a:t>
            </a:r>
          </a:p>
          <a:p>
            <a:pPr lvl="1"/>
            <a:r>
              <a:rPr lang="en-US" dirty="0"/>
              <a:t>If it is from DoD, all former decisions must be reviewed (i.e. it’s a claim) and treated as though the STRs were always of record</a:t>
            </a:r>
          </a:p>
          <a:p>
            <a:pPr lvl="1"/>
            <a:r>
              <a:rPr lang="en-US" dirty="0"/>
              <a:t>If it is received from veteran or representative, it does not constitute a claim, unless accompanied by proper form</a:t>
            </a:r>
          </a:p>
          <a:p>
            <a:endParaRPr lang="en-US" dirty="0"/>
          </a:p>
        </p:txBody>
      </p:sp>
      <p:sp>
        <p:nvSpPr>
          <p:cNvPr id="4" name="Slide Number Placeholder 3">
            <a:extLst>
              <a:ext uri="{FF2B5EF4-FFF2-40B4-BE49-F238E27FC236}">
                <a16:creationId xmlns:a16="http://schemas.microsoft.com/office/drawing/2014/main" id="{83EDB15F-8B69-2D81-4760-63127689BAF1}"/>
              </a:ext>
            </a:extLst>
          </p:cNvPr>
          <p:cNvSpPr>
            <a:spLocks noGrp="1"/>
          </p:cNvSpPr>
          <p:nvPr>
            <p:ph type="sldNum" sz="quarter" idx="12"/>
          </p:nvPr>
        </p:nvSpPr>
        <p:spPr/>
        <p:txBody>
          <a:bodyPr/>
          <a:lstStyle/>
          <a:p>
            <a:fld id="{E2FB73DA-5FDE-45B5-BAA4-C61223CC44F6}" type="slidenum">
              <a:rPr lang="en-US" smtClean="0"/>
              <a:pPr/>
              <a:t>21</a:t>
            </a:fld>
            <a:endParaRPr lang="en-US" dirty="0"/>
          </a:p>
        </p:txBody>
      </p:sp>
    </p:spTree>
    <p:extLst>
      <p:ext uri="{BB962C8B-B14F-4D97-AF65-F5344CB8AC3E}">
        <p14:creationId xmlns:p14="http://schemas.microsoft.com/office/powerpoint/2010/main" val="2638790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EB164-A505-6D2F-1A6F-E7F2675D1E82}"/>
              </a:ext>
            </a:extLst>
          </p:cNvPr>
          <p:cNvSpPr>
            <a:spLocks noGrp="1"/>
          </p:cNvSpPr>
          <p:nvPr>
            <p:ph type="title"/>
          </p:nvPr>
        </p:nvSpPr>
        <p:spPr>
          <a:xfrm>
            <a:off x="0" y="529717"/>
            <a:ext cx="6952488" cy="704723"/>
          </a:xfrm>
        </p:spPr>
        <p:txBody>
          <a:bodyPr anchor="ctr">
            <a:normAutofit/>
          </a:bodyPr>
          <a:lstStyle/>
          <a:p>
            <a:r>
              <a:rPr lang="en-US" dirty="0"/>
              <a:t>Incompetency of beneficiaries</a:t>
            </a:r>
          </a:p>
        </p:txBody>
      </p:sp>
      <p:pic>
        <p:nvPicPr>
          <p:cNvPr id="6" name="Picture 5" descr="A person in a military uniform looking at a person in a paper&#10;&#10;AI-generated content may be incorrect.">
            <a:extLst>
              <a:ext uri="{FF2B5EF4-FFF2-40B4-BE49-F238E27FC236}">
                <a16:creationId xmlns:a16="http://schemas.microsoft.com/office/drawing/2014/main" id="{2C29B738-8825-8666-25CE-F16F31051AD1}"/>
              </a:ext>
            </a:extLst>
          </p:cNvPr>
          <p:cNvPicPr>
            <a:picLocks noChangeAspect="1"/>
          </p:cNvPicPr>
          <p:nvPr/>
        </p:nvPicPr>
        <p:blipFill>
          <a:blip r:embed="rId2"/>
          <a:srcRect l="12041" r="8472" b="-1"/>
          <a:stretch/>
        </p:blipFill>
        <p:spPr>
          <a:xfrm>
            <a:off x="838200" y="1825625"/>
            <a:ext cx="5181600" cy="4351338"/>
          </a:xfrm>
          <a:prstGeom prst="rect">
            <a:avLst/>
          </a:prstGeom>
          <a:noFill/>
        </p:spPr>
      </p:pic>
      <p:sp>
        <p:nvSpPr>
          <p:cNvPr id="3" name="Content Placeholder 2">
            <a:extLst>
              <a:ext uri="{FF2B5EF4-FFF2-40B4-BE49-F238E27FC236}">
                <a16:creationId xmlns:a16="http://schemas.microsoft.com/office/drawing/2014/main" id="{3C5B7B99-E76C-43A6-FD1F-5C1F839518D0}"/>
              </a:ext>
            </a:extLst>
          </p:cNvPr>
          <p:cNvSpPr>
            <a:spLocks noGrp="1"/>
          </p:cNvSpPr>
          <p:nvPr>
            <p:ph sz="half" idx="2"/>
          </p:nvPr>
        </p:nvSpPr>
        <p:spPr>
          <a:xfrm>
            <a:off x="6172200" y="1825625"/>
            <a:ext cx="5181600" cy="4351338"/>
          </a:xfrm>
        </p:spPr>
        <p:txBody>
          <a:bodyPr>
            <a:normAutofit/>
          </a:bodyPr>
          <a:lstStyle/>
          <a:p>
            <a:r>
              <a:rPr lang="en-US" sz="2600"/>
              <a:t>VA recently removed refences to veteran vs. non-veteran competency when someone is a beneficiary of VA benefits. (X.ii.6.A.5.b)</a:t>
            </a:r>
          </a:p>
          <a:p>
            <a:r>
              <a:rPr lang="en-US" sz="2600"/>
              <a:t>New section revised to state that ‘beneficiary’ must be subject to competency determinations</a:t>
            </a:r>
          </a:p>
          <a:p>
            <a:r>
              <a:rPr lang="en-US" sz="2600"/>
              <a:t>Table discussing different actions for veterans and non-veterans has been eliminated.</a:t>
            </a:r>
          </a:p>
          <a:p>
            <a:endParaRPr lang="en-US" sz="2600"/>
          </a:p>
        </p:txBody>
      </p:sp>
      <p:sp>
        <p:nvSpPr>
          <p:cNvPr id="4" name="Slide Number Placeholder 3">
            <a:extLst>
              <a:ext uri="{FF2B5EF4-FFF2-40B4-BE49-F238E27FC236}">
                <a16:creationId xmlns:a16="http://schemas.microsoft.com/office/drawing/2014/main" id="{FE9A2E88-89BD-92C8-D5DF-F4DCE97F24CE}"/>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E2FB73DA-5FDE-45B5-BAA4-C61223CC44F6}" type="slidenum">
              <a:rPr lang="en-US" smtClean="0"/>
              <a:pPr>
                <a:spcAft>
                  <a:spcPts val="600"/>
                </a:spcAft>
              </a:pPr>
              <a:t>22</a:t>
            </a:fld>
            <a:endParaRPr lang="en-US"/>
          </a:p>
        </p:txBody>
      </p:sp>
    </p:spTree>
    <p:extLst>
      <p:ext uri="{BB962C8B-B14F-4D97-AF65-F5344CB8AC3E}">
        <p14:creationId xmlns:p14="http://schemas.microsoft.com/office/powerpoint/2010/main" val="2223516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C4-05C3-EBB0-D012-DF537B44756E}"/>
              </a:ext>
            </a:extLst>
          </p:cNvPr>
          <p:cNvSpPr>
            <a:spLocks noGrp="1"/>
          </p:cNvSpPr>
          <p:nvPr>
            <p:ph type="title"/>
          </p:nvPr>
        </p:nvSpPr>
        <p:spPr>
          <a:xfrm>
            <a:off x="0" y="502285"/>
            <a:ext cx="3880104" cy="704723"/>
          </a:xfrm>
        </p:spPr>
        <p:txBody>
          <a:bodyPr/>
          <a:lstStyle/>
          <a:p>
            <a:r>
              <a:rPr lang="en-US" dirty="0"/>
              <a:t>Ingram v. Collins</a:t>
            </a:r>
          </a:p>
        </p:txBody>
      </p:sp>
      <p:sp>
        <p:nvSpPr>
          <p:cNvPr id="3" name="Content Placeholder 2">
            <a:extLst>
              <a:ext uri="{FF2B5EF4-FFF2-40B4-BE49-F238E27FC236}">
                <a16:creationId xmlns:a16="http://schemas.microsoft.com/office/drawing/2014/main" id="{5A69E9F2-32C1-3EF0-78D8-07F59224C34F}"/>
              </a:ext>
            </a:extLst>
          </p:cNvPr>
          <p:cNvSpPr>
            <a:spLocks noGrp="1"/>
          </p:cNvSpPr>
          <p:nvPr>
            <p:ph idx="1"/>
          </p:nvPr>
        </p:nvSpPr>
        <p:spPr/>
        <p:txBody>
          <a:bodyPr>
            <a:normAutofit fontScale="92500" lnSpcReduction="20000"/>
          </a:bodyPr>
          <a:lstStyle/>
          <a:p>
            <a:pPr marL="0" indent="0">
              <a:buNone/>
            </a:pPr>
            <a:r>
              <a:rPr lang="en-US" sz="3200" dirty="0">
                <a:effectLst/>
                <a:ea typeface="Aptos" panose="020B0004020202020204" pitchFamily="34" charset="0"/>
                <a:cs typeface="Times New Roman" panose="02020603050405020304" pitchFamily="18" charset="0"/>
              </a:rPr>
              <a:t>Question: Do medical opinions discussing flare-ups eliminate need to discuss benefits of medication? </a:t>
            </a:r>
          </a:p>
          <a:p>
            <a:pPr marL="0" indent="0">
              <a:buNone/>
            </a:pPr>
            <a:r>
              <a:rPr lang="en-US" sz="3200" dirty="0">
                <a:effectLst/>
                <a:ea typeface="Aptos" panose="020B0004020202020204" pitchFamily="34" charset="0"/>
                <a:cs typeface="Times New Roman" panose="02020603050405020304" pitchFamily="18" charset="0"/>
              </a:rPr>
              <a:t>Answer: No. Each court decision (re: flare-ups and meds) was made as they relate to each other, and do not change the application or understanding of another.</a:t>
            </a:r>
          </a:p>
          <a:p>
            <a:pPr marL="0" indent="0">
              <a:buNone/>
            </a:pPr>
            <a:endParaRPr lang="en-US" sz="3200" dirty="0">
              <a:cs typeface="Times New Roman" panose="02020603050405020304" pitchFamily="18" charset="0"/>
            </a:endParaRPr>
          </a:p>
          <a:p>
            <a:r>
              <a:rPr lang="en-US" sz="3200" dirty="0">
                <a:cs typeface="Times New Roman" panose="02020603050405020304" pitchFamily="18" charset="0"/>
              </a:rPr>
              <a:t>Ingram SC at 10% for both back and ankle, resulting from Army and Army Reserve service</a:t>
            </a:r>
          </a:p>
          <a:p>
            <a:r>
              <a:rPr lang="en-US" sz="3200" dirty="0">
                <a:cs typeface="Times New Roman" panose="02020603050405020304" pitchFamily="18" charset="0"/>
              </a:rPr>
              <a:t>Takes prescribed medications</a:t>
            </a:r>
          </a:p>
          <a:p>
            <a:r>
              <a:rPr lang="en-US" sz="3200" dirty="0">
                <a:cs typeface="Times New Roman" panose="02020603050405020304" pitchFamily="18" charset="0"/>
              </a:rPr>
              <a:t>Submitted claim for increased evaluation</a:t>
            </a:r>
            <a:endParaRPr lang="en-US" sz="3200" dirty="0"/>
          </a:p>
        </p:txBody>
      </p:sp>
      <p:sp>
        <p:nvSpPr>
          <p:cNvPr id="4" name="Slide Number Placeholder 3">
            <a:extLst>
              <a:ext uri="{FF2B5EF4-FFF2-40B4-BE49-F238E27FC236}">
                <a16:creationId xmlns:a16="http://schemas.microsoft.com/office/drawing/2014/main" id="{0C36FEFC-14BD-7560-495C-5974649FA8D5}"/>
              </a:ext>
            </a:extLst>
          </p:cNvPr>
          <p:cNvSpPr>
            <a:spLocks noGrp="1"/>
          </p:cNvSpPr>
          <p:nvPr>
            <p:ph type="sldNum" sz="quarter" idx="12"/>
          </p:nvPr>
        </p:nvSpPr>
        <p:spPr/>
        <p:txBody>
          <a:bodyPr/>
          <a:lstStyle/>
          <a:p>
            <a:fld id="{E2FB73DA-5FDE-45B5-BAA4-C61223CC44F6}" type="slidenum">
              <a:rPr lang="en-US" smtClean="0"/>
              <a:pPr/>
              <a:t>23</a:t>
            </a:fld>
            <a:endParaRPr lang="en-US" dirty="0"/>
          </a:p>
        </p:txBody>
      </p:sp>
    </p:spTree>
    <p:extLst>
      <p:ext uri="{BB962C8B-B14F-4D97-AF65-F5344CB8AC3E}">
        <p14:creationId xmlns:p14="http://schemas.microsoft.com/office/powerpoint/2010/main" val="38589291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5E0359-6197-EEA3-B4EE-7F2A99D7F936}"/>
              </a:ext>
            </a:extLst>
          </p:cNvPr>
          <p:cNvSpPr>
            <a:spLocks noGrp="1"/>
          </p:cNvSpPr>
          <p:nvPr>
            <p:ph idx="1"/>
          </p:nvPr>
        </p:nvSpPr>
        <p:spPr/>
        <p:txBody>
          <a:bodyPr>
            <a:normAutofit lnSpcReduction="10000"/>
          </a:bodyPr>
          <a:lstStyle/>
          <a:p>
            <a:r>
              <a:rPr lang="en-US" dirty="0"/>
              <a:t>Decisions -BVA required to discount beneficial medication effects</a:t>
            </a:r>
          </a:p>
          <a:p>
            <a:pPr lvl="1"/>
            <a:r>
              <a:rPr lang="en-US" dirty="0"/>
              <a:t>Jones v Shinseki</a:t>
            </a:r>
          </a:p>
          <a:p>
            <a:pPr lvl="1"/>
            <a:r>
              <a:rPr lang="en-US" dirty="0"/>
              <a:t>Jackson v McDonough</a:t>
            </a:r>
          </a:p>
          <a:p>
            <a:r>
              <a:rPr lang="en-US" dirty="0"/>
              <a:t>Decisions -Examiners must provide range of motion estimates under the worst-case scenario of a flare-up</a:t>
            </a:r>
          </a:p>
          <a:p>
            <a:pPr lvl="1"/>
            <a:r>
              <a:rPr lang="en-US" dirty="0"/>
              <a:t>Sharp v Shulkin</a:t>
            </a:r>
          </a:p>
          <a:p>
            <a:pPr lvl="1"/>
            <a:r>
              <a:rPr lang="en-US" dirty="0"/>
              <a:t>Mitchell v Shinseki</a:t>
            </a:r>
          </a:p>
          <a:p>
            <a:pPr lvl="1"/>
            <a:r>
              <a:rPr lang="en-US" dirty="0"/>
              <a:t>DeLuca v Brown</a:t>
            </a:r>
          </a:p>
          <a:p>
            <a:r>
              <a:rPr lang="en-US" dirty="0"/>
              <a:t>VA argued that since opinion already considers flare-ups, then additional consideration of medications for Ingram is moot</a:t>
            </a:r>
          </a:p>
          <a:p>
            <a:pPr lvl="1"/>
            <a:r>
              <a:rPr lang="en-US" dirty="0"/>
              <a:t>CAVC found this argument in error, and all decisions remain relevant</a:t>
            </a:r>
          </a:p>
        </p:txBody>
      </p:sp>
      <p:sp>
        <p:nvSpPr>
          <p:cNvPr id="4" name="Slide Number Placeholder 3">
            <a:extLst>
              <a:ext uri="{FF2B5EF4-FFF2-40B4-BE49-F238E27FC236}">
                <a16:creationId xmlns:a16="http://schemas.microsoft.com/office/drawing/2014/main" id="{B7E8FAF2-F0F6-5A66-0D4F-DB2E5A419A26}"/>
              </a:ext>
            </a:extLst>
          </p:cNvPr>
          <p:cNvSpPr>
            <a:spLocks noGrp="1"/>
          </p:cNvSpPr>
          <p:nvPr>
            <p:ph type="sldNum" sz="quarter" idx="12"/>
          </p:nvPr>
        </p:nvSpPr>
        <p:spPr/>
        <p:txBody>
          <a:bodyPr/>
          <a:lstStyle/>
          <a:p>
            <a:fld id="{E2FB73DA-5FDE-45B5-BAA4-C61223CC44F6}" type="slidenum">
              <a:rPr lang="en-US" smtClean="0"/>
              <a:pPr/>
              <a:t>24</a:t>
            </a:fld>
            <a:endParaRPr lang="en-US" dirty="0"/>
          </a:p>
        </p:txBody>
      </p:sp>
      <p:sp>
        <p:nvSpPr>
          <p:cNvPr id="7" name="Title 1">
            <a:extLst>
              <a:ext uri="{FF2B5EF4-FFF2-40B4-BE49-F238E27FC236}">
                <a16:creationId xmlns:a16="http://schemas.microsoft.com/office/drawing/2014/main" id="{6732C285-BDA1-8930-6A83-53A819DC4310}"/>
              </a:ext>
            </a:extLst>
          </p:cNvPr>
          <p:cNvSpPr>
            <a:spLocks noGrp="1"/>
          </p:cNvSpPr>
          <p:nvPr>
            <p:ph type="title"/>
          </p:nvPr>
        </p:nvSpPr>
        <p:spPr>
          <a:xfrm>
            <a:off x="0" y="502285"/>
            <a:ext cx="3880104" cy="704723"/>
          </a:xfrm>
        </p:spPr>
        <p:txBody>
          <a:bodyPr/>
          <a:lstStyle/>
          <a:p>
            <a:r>
              <a:rPr lang="en-US" dirty="0"/>
              <a:t>Ingram v. Collins</a:t>
            </a:r>
          </a:p>
        </p:txBody>
      </p:sp>
    </p:spTree>
    <p:extLst>
      <p:ext uri="{BB962C8B-B14F-4D97-AF65-F5344CB8AC3E}">
        <p14:creationId xmlns:p14="http://schemas.microsoft.com/office/powerpoint/2010/main" val="4291197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BAF7-58BC-8D81-7AAA-8FFDDA5B991E}"/>
              </a:ext>
            </a:extLst>
          </p:cNvPr>
          <p:cNvSpPr>
            <a:spLocks noGrp="1"/>
          </p:cNvSpPr>
          <p:nvPr>
            <p:ph type="title"/>
          </p:nvPr>
        </p:nvSpPr>
        <p:spPr>
          <a:xfrm>
            <a:off x="1224249" y="2013798"/>
            <a:ext cx="4215063" cy="1325563"/>
          </a:xfrm>
        </p:spPr>
        <p:txBody>
          <a:bodyPr anchor="ctr">
            <a:normAutofit/>
          </a:bodyPr>
          <a:lstStyle/>
          <a:p>
            <a:r>
              <a:rPr lang="en-US" b="1" dirty="0"/>
              <a:t>Ingram v Collins</a:t>
            </a:r>
          </a:p>
        </p:txBody>
      </p:sp>
      <p:pic>
        <p:nvPicPr>
          <p:cNvPr id="6" name="Picture 5" descr="A close-up of a bottle of pills&#10;&#10;AI-generated content may be incorrect.">
            <a:extLst>
              <a:ext uri="{FF2B5EF4-FFF2-40B4-BE49-F238E27FC236}">
                <a16:creationId xmlns:a16="http://schemas.microsoft.com/office/drawing/2014/main" id="{9DFC930C-2C31-F53C-2280-DDB930F3E1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9312" y="1462435"/>
            <a:ext cx="4404523" cy="4893915"/>
          </a:xfrm>
          <a:prstGeom prst="rect">
            <a:avLst/>
          </a:prstGeom>
          <a:noFill/>
        </p:spPr>
      </p:pic>
      <p:sp>
        <p:nvSpPr>
          <p:cNvPr id="4" name="Slide Number Placeholder 3">
            <a:extLst>
              <a:ext uri="{FF2B5EF4-FFF2-40B4-BE49-F238E27FC236}">
                <a16:creationId xmlns:a16="http://schemas.microsoft.com/office/drawing/2014/main" id="{9E15E72B-0B23-7BE6-D49E-3E7138A5868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E2FB73DA-5FDE-45B5-BAA4-C61223CC44F6}" type="slidenum">
              <a:rPr lang="en-US" smtClean="0"/>
              <a:pPr>
                <a:spcAft>
                  <a:spcPts val="600"/>
                </a:spcAft>
              </a:pPr>
              <a:t>25</a:t>
            </a:fld>
            <a:endParaRPr lang="en-US"/>
          </a:p>
        </p:txBody>
      </p:sp>
    </p:spTree>
    <p:extLst>
      <p:ext uri="{BB962C8B-B14F-4D97-AF65-F5344CB8AC3E}">
        <p14:creationId xmlns:p14="http://schemas.microsoft.com/office/powerpoint/2010/main" val="1505822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C47EA-F9F2-1B7C-85A5-653B3FF577AC}"/>
              </a:ext>
            </a:extLst>
          </p:cNvPr>
          <p:cNvSpPr>
            <a:spLocks noGrp="1"/>
          </p:cNvSpPr>
          <p:nvPr>
            <p:ph type="title"/>
          </p:nvPr>
        </p:nvSpPr>
        <p:spPr>
          <a:xfrm>
            <a:off x="0" y="548005"/>
            <a:ext cx="4931664" cy="704723"/>
          </a:xfrm>
        </p:spPr>
        <p:txBody>
          <a:bodyPr>
            <a:normAutofit/>
          </a:bodyPr>
          <a:lstStyle/>
          <a:p>
            <a:r>
              <a:rPr lang="en-US" dirty="0"/>
              <a:t>Laska v McDonough</a:t>
            </a:r>
          </a:p>
        </p:txBody>
      </p:sp>
      <p:sp>
        <p:nvSpPr>
          <p:cNvPr id="3" name="Content Placeholder 2">
            <a:extLst>
              <a:ext uri="{FF2B5EF4-FFF2-40B4-BE49-F238E27FC236}">
                <a16:creationId xmlns:a16="http://schemas.microsoft.com/office/drawing/2014/main" id="{C54F26D7-CEEA-7439-6F73-AC79B4EAC989}"/>
              </a:ext>
            </a:extLst>
          </p:cNvPr>
          <p:cNvSpPr>
            <a:spLocks noGrp="1"/>
          </p:cNvSpPr>
          <p:nvPr>
            <p:ph idx="1"/>
          </p:nvPr>
        </p:nvSpPr>
        <p:spPr/>
        <p:txBody>
          <a:bodyPr>
            <a:normAutofit lnSpcReduction="10000"/>
          </a:bodyPr>
          <a:lstStyle/>
          <a:p>
            <a:pPr marL="0" indent="0">
              <a:buNone/>
            </a:pPr>
            <a:r>
              <a:rPr lang="en-US" dirty="0"/>
              <a:t>Question: Do the requirements to meet SMC(t) criteria mirror those to meet SMC(R)(2) criteria? </a:t>
            </a:r>
          </a:p>
          <a:p>
            <a:pPr marL="0" indent="0">
              <a:buNone/>
            </a:pPr>
            <a:r>
              <a:rPr lang="en-US" dirty="0"/>
              <a:t>Answer: No. SMC(t) explicitly accommodates the unique disability of traumatic brain injury (TBI).</a:t>
            </a:r>
          </a:p>
          <a:p>
            <a:pPr marL="0" indent="0">
              <a:buNone/>
            </a:pPr>
            <a:endParaRPr lang="en-US" dirty="0"/>
          </a:p>
          <a:p>
            <a:r>
              <a:rPr lang="en-US" dirty="0"/>
              <a:t>Veteran Haskell knocked unconscious by an RPG in Vietnam in 1967 and service connected for TBI ever since</a:t>
            </a:r>
          </a:p>
          <a:p>
            <a:r>
              <a:rPr lang="en-US" dirty="0"/>
              <a:t>His wife, Ms. Laska, a retired psychologist, provided in-home care</a:t>
            </a:r>
          </a:p>
          <a:p>
            <a:r>
              <a:rPr lang="en-US" dirty="0"/>
              <a:t>Veteran and Ms. Laska claimed he met criteria of SMC(t)</a:t>
            </a:r>
          </a:p>
          <a:p>
            <a:r>
              <a:rPr lang="en-US" dirty="0"/>
              <a:t>Veteran died before appeal was decided</a:t>
            </a:r>
          </a:p>
        </p:txBody>
      </p:sp>
      <p:sp>
        <p:nvSpPr>
          <p:cNvPr id="4" name="Slide Number Placeholder 3">
            <a:extLst>
              <a:ext uri="{FF2B5EF4-FFF2-40B4-BE49-F238E27FC236}">
                <a16:creationId xmlns:a16="http://schemas.microsoft.com/office/drawing/2014/main" id="{9E69A69F-6C10-FE7B-4D0F-F053D362C039}"/>
              </a:ext>
            </a:extLst>
          </p:cNvPr>
          <p:cNvSpPr>
            <a:spLocks noGrp="1"/>
          </p:cNvSpPr>
          <p:nvPr>
            <p:ph type="sldNum" sz="quarter" idx="12"/>
          </p:nvPr>
        </p:nvSpPr>
        <p:spPr/>
        <p:txBody>
          <a:bodyPr/>
          <a:lstStyle/>
          <a:p>
            <a:fld id="{E2FB73DA-5FDE-45B5-BAA4-C61223CC44F6}" type="slidenum">
              <a:rPr lang="en-US" smtClean="0"/>
              <a:pPr/>
              <a:t>26</a:t>
            </a:fld>
            <a:endParaRPr lang="en-US" dirty="0"/>
          </a:p>
        </p:txBody>
      </p:sp>
    </p:spTree>
    <p:extLst>
      <p:ext uri="{BB962C8B-B14F-4D97-AF65-F5344CB8AC3E}">
        <p14:creationId xmlns:p14="http://schemas.microsoft.com/office/powerpoint/2010/main" val="1512982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8F96D2-994D-E01E-E4AD-2C9440B3E7E6}"/>
              </a:ext>
            </a:extLst>
          </p:cNvPr>
          <p:cNvSpPr>
            <a:spLocks noGrp="1"/>
          </p:cNvSpPr>
          <p:nvPr>
            <p:ph idx="1"/>
          </p:nvPr>
        </p:nvSpPr>
        <p:spPr/>
        <p:txBody>
          <a:bodyPr>
            <a:normAutofit lnSpcReduction="10000"/>
          </a:bodyPr>
          <a:lstStyle/>
          <a:p>
            <a:r>
              <a:rPr lang="en-US" dirty="0"/>
              <a:t>VA argued that SMC(t) was the same as SMC(R)(2) and therefore the veteran should be held to the same standards</a:t>
            </a:r>
          </a:p>
          <a:p>
            <a:pPr lvl="1"/>
            <a:r>
              <a:rPr lang="en-US" dirty="0"/>
              <a:t>Higher level of Aid and Attendance</a:t>
            </a:r>
          </a:p>
          <a:p>
            <a:r>
              <a:rPr lang="en-US" dirty="0"/>
              <a:t>VA argued that not requiring veterans with TBI to meet the same criteria means some veterans would be compensated at the same level for a less serious condition</a:t>
            </a:r>
          </a:p>
          <a:p>
            <a:r>
              <a:rPr lang="en-US" dirty="0"/>
              <a:t>CAVC found this argument erroneous, and that the entire purpose of SMC(t) is to address the cognitive and psychological manifestations</a:t>
            </a:r>
          </a:p>
          <a:p>
            <a:pPr lvl="1"/>
            <a:r>
              <a:rPr lang="en-US" dirty="0"/>
              <a:t>Veteran with SC TBI must be in need of regular Aid and Attendance, and without it would need residential care</a:t>
            </a:r>
          </a:p>
          <a:p>
            <a:pPr lvl="1"/>
            <a:r>
              <a:rPr lang="en-US" dirty="0"/>
              <a:t>Otherwise, TBI would simply have been added to SMC(R)(2)</a:t>
            </a:r>
          </a:p>
        </p:txBody>
      </p:sp>
      <p:sp>
        <p:nvSpPr>
          <p:cNvPr id="4" name="Slide Number Placeholder 3">
            <a:extLst>
              <a:ext uri="{FF2B5EF4-FFF2-40B4-BE49-F238E27FC236}">
                <a16:creationId xmlns:a16="http://schemas.microsoft.com/office/drawing/2014/main" id="{2E1B9529-AFF9-5CCB-5131-937B082C6A9B}"/>
              </a:ext>
            </a:extLst>
          </p:cNvPr>
          <p:cNvSpPr>
            <a:spLocks noGrp="1"/>
          </p:cNvSpPr>
          <p:nvPr>
            <p:ph type="sldNum" sz="quarter" idx="12"/>
          </p:nvPr>
        </p:nvSpPr>
        <p:spPr/>
        <p:txBody>
          <a:bodyPr/>
          <a:lstStyle/>
          <a:p>
            <a:fld id="{E2FB73DA-5FDE-45B5-BAA4-C61223CC44F6}" type="slidenum">
              <a:rPr lang="en-US" smtClean="0"/>
              <a:pPr/>
              <a:t>27</a:t>
            </a:fld>
            <a:endParaRPr lang="en-US" dirty="0"/>
          </a:p>
        </p:txBody>
      </p:sp>
      <p:sp>
        <p:nvSpPr>
          <p:cNvPr id="7" name="Title 1">
            <a:extLst>
              <a:ext uri="{FF2B5EF4-FFF2-40B4-BE49-F238E27FC236}">
                <a16:creationId xmlns:a16="http://schemas.microsoft.com/office/drawing/2014/main" id="{C306A447-A320-9EEA-E528-79A6F6A19ED6}"/>
              </a:ext>
            </a:extLst>
          </p:cNvPr>
          <p:cNvSpPr>
            <a:spLocks noGrp="1"/>
          </p:cNvSpPr>
          <p:nvPr>
            <p:ph type="title"/>
          </p:nvPr>
        </p:nvSpPr>
        <p:spPr>
          <a:xfrm>
            <a:off x="0" y="548005"/>
            <a:ext cx="4931664" cy="704723"/>
          </a:xfrm>
        </p:spPr>
        <p:txBody>
          <a:bodyPr>
            <a:normAutofit/>
          </a:bodyPr>
          <a:lstStyle/>
          <a:p>
            <a:r>
              <a:rPr lang="en-US" dirty="0"/>
              <a:t>Laska v McDonough</a:t>
            </a:r>
          </a:p>
        </p:txBody>
      </p:sp>
    </p:spTree>
    <p:extLst>
      <p:ext uri="{BB962C8B-B14F-4D97-AF65-F5344CB8AC3E}">
        <p14:creationId xmlns:p14="http://schemas.microsoft.com/office/powerpoint/2010/main" val="1160578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CE7FE7C-5FC4-262E-ED20-131F708A92E9}"/>
              </a:ext>
            </a:extLst>
          </p:cNvPr>
          <p:cNvSpPr>
            <a:spLocks noGrp="1"/>
          </p:cNvSpPr>
          <p:nvPr>
            <p:ph type="title"/>
          </p:nvPr>
        </p:nvSpPr>
        <p:spPr>
          <a:xfrm>
            <a:off x="1034715" y="1616410"/>
            <a:ext cx="4985084" cy="1325563"/>
          </a:xfrm>
        </p:spPr>
        <p:txBody>
          <a:bodyPr anchor="ctr">
            <a:normAutofit/>
          </a:bodyPr>
          <a:lstStyle/>
          <a:p>
            <a:r>
              <a:rPr lang="en-US" b="1" dirty="0"/>
              <a:t>Laska v McDonough</a:t>
            </a:r>
          </a:p>
        </p:txBody>
      </p:sp>
      <p:pic>
        <p:nvPicPr>
          <p:cNvPr id="7" name="Picture Placeholder 6" descr="A silhouette of a person in a suit&#10;&#10;AI-generated content may be incorrect.">
            <a:extLst>
              <a:ext uri="{FF2B5EF4-FFF2-40B4-BE49-F238E27FC236}">
                <a16:creationId xmlns:a16="http://schemas.microsoft.com/office/drawing/2014/main" id="{32DB85B5-3621-5B55-7101-CCB8DB4547A3}"/>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2" y="425705"/>
            <a:ext cx="2465968" cy="6203696"/>
          </a:xfrm>
          <a:noFill/>
        </p:spPr>
      </p:pic>
      <p:sp>
        <p:nvSpPr>
          <p:cNvPr id="5" name="Slide Number Placeholder 4">
            <a:extLst>
              <a:ext uri="{FF2B5EF4-FFF2-40B4-BE49-F238E27FC236}">
                <a16:creationId xmlns:a16="http://schemas.microsoft.com/office/drawing/2014/main" id="{7AA35954-02E3-1437-FBAC-005761498E58}"/>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0B18D57-13A5-4968-950D-8FEF41FA4399}" type="slidenum">
              <a:rPr lang="en-US" smtClean="0"/>
              <a:pPr>
                <a:spcAft>
                  <a:spcPts val="600"/>
                </a:spcAft>
              </a:pPr>
              <a:t>28</a:t>
            </a:fld>
            <a:endParaRPr lang="en-US"/>
          </a:p>
        </p:txBody>
      </p:sp>
    </p:spTree>
    <p:extLst>
      <p:ext uri="{BB962C8B-B14F-4D97-AF65-F5344CB8AC3E}">
        <p14:creationId xmlns:p14="http://schemas.microsoft.com/office/powerpoint/2010/main" val="16308183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18B11-1594-00A4-7EB2-4CC8B34ECBB0}"/>
              </a:ext>
            </a:extLst>
          </p:cNvPr>
          <p:cNvSpPr>
            <a:spLocks noGrp="1"/>
          </p:cNvSpPr>
          <p:nvPr>
            <p:ph type="title"/>
          </p:nvPr>
        </p:nvSpPr>
        <p:spPr>
          <a:xfrm>
            <a:off x="0" y="410369"/>
            <a:ext cx="8311896" cy="833216"/>
          </a:xfrm>
        </p:spPr>
        <p:txBody>
          <a:bodyPr/>
          <a:lstStyle/>
          <a:p>
            <a:r>
              <a:rPr lang="en-US" dirty="0"/>
              <a:t>Chisholm v Collins (</a:t>
            </a:r>
            <a:r>
              <a:rPr lang="en-US" dirty="0">
                <a:solidFill>
                  <a:srgbClr val="FF0000"/>
                </a:solidFill>
              </a:rPr>
              <a:t>cautionary tale</a:t>
            </a:r>
            <a:r>
              <a:rPr lang="en-US" dirty="0"/>
              <a:t>)</a:t>
            </a:r>
          </a:p>
        </p:txBody>
      </p:sp>
      <p:sp>
        <p:nvSpPr>
          <p:cNvPr id="3" name="Content Placeholder 2">
            <a:extLst>
              <a:ext uri="{FF2B5EF4-FFF2-40B4-BE49-F238E27FC236}">
                <a16:creationId xmlns:a16="http://schemas.microsoft.com/office/drawing/2014/main" id="{BBA9E37F-3D98-306E-8D99-BFFD30CE28B1}"/>
              </a:ext>
            </a:extLst>
          </p:cNvPr>
          <p:cNvSpPr>
            <a:spLocks noGrp="1"/>
          </p:cNvSpPr>
          <p:nvPr>
            <p:ph idx="1"/>
          </p:nvPr>
        </p:nvSpPr>
        <p:spPr/>
        <p:txBody>
          <a:bodyPr>
            <a:normAutofit lnSpcReduction="10000"/>
          </a:bodyPr>
          <a:lstStyle/>
          <a:p>
            <a:pPr marL="0" indent="0">
              <a:buNone/>
            </a:pPr>
            <a:r>
              <a:rPr lang="en-US" dirty="0"/>
              <a:t>Question: Is a Supplemental Claim (i.e. appeal) restricted in which forms can be used to initiate it? </a:t>
            </a:r>
          </a:p>
          <a:p>
            <a:pPr marL="0" indent="0">
              <a:buNone/>
            </a:pPr>
            <a:r>
              <a:rPr lang="en-US" dirty="0"/>
              <a:t>Answer: No. The veteran only needs to make clear that a greater benefit is desired, and to provide additional evidence.</a:t>
            </a:r>
          </a:p>
          <a:p>
            <a:pPr marL="0" indent="0">
              <a:buNone/>
            </a:pPr>
            <a:endParaRPr lang="en-US" dirty="0"/>
          </a:p>
          <a:p>
            <a:r>
              <a:rPr lang="en-US" dirty="0"/>
              <a:t>Claimant, Chisholm, is an attorney who once tried to help veteran</a:t>
            </a:r>
          </a:p>
          <a:p>
            <a:r>
              <a:rPr lang="en-US" dirty="0"/>
              <a:t>Later, veteran made a new claim for IU using an 8940, and did not have assistance with this claim from anyone</a:t>
            </a:r>
          </a:p>
          <a:p>
            <a:r>
              <a:rPr lang="en-US" dirty="0"/>
              <a:t>Chisholm argues that this is a supplemental claim and thus requires attorney fee payments</a:t>
            </a:r>
          </a:p>
        </p:txBody>
      </p:sp>
      <p:sp>
        <p:nvSpPr>
          <p:cNvPr id="4" name="Slide Number Placeholder 3">
            <a:extLst>
              <a:ext uri="{FF2B5EF4-FFF2-40B4-BE49-F238E27FC236}">
                <a16:creationId xmlns:a16="http://schemas.microsoft.com/office/drawing/2014/main" id="{9ED15BDB-0DB3-E28B-005B-B0C06AE5D7AC}"/>
              </a:ext>
            </a:extLst>
          </p:cNvPr>
          <p:cNvSpPr>
            <a:spLocks noGrp="1"/>
          </p:cNvSpPr>
          <p:nvPr>
            <p:ph type="sldNum" sz="quarter" idx="12"/>
          </p:nvPr>
        </p:nvSpPr>
        <p:spPr/>
        <p:txBody>
          <a:bodyPr/>
          <a:lstStyle/>
          <a:p>
            <a:fld id="{E2FB73DA-5FDE-45B5-BAA4-C61223CC44F6}" type="slidenum">
              <a:rPr lang="en-US" smtClean="0"/>
              <a:pPr/>
              <a:t>29</a:t>
            </a:fld>
            <a:endParaRPr lang="en-US" dirty="0"/>
          </a:p>
        </p:txBody>
      </p:sp>
    </p:spTree>
    <p:extLst>
      <p:ext uri="{BB962C8B-B14F-4D97-AF65-F5344CB8AC3E}">
        <p14:creationId xmlns:p14="http://schemas.microsoft.com/office/powerpoint/2010/main" val="397317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89839"/>
            <a:ext cx="4309872" cy="860171"/>
          </a:xfrm>
        </p:spPr>
        <p:txBody>
          <a:bodyPr>
            <a:normAutofit/>
          </a:bodyPr>
          <a:lstStyle/>
          <a:p>
            <a:r>
              <a:rPr lang="en-US" dirty="0"/>
              <a:t>Course Objectives</a:t>
            </a:r>
          </a:p>
        </p:txBody>
      </p:sp>
      <p:sp>
        <p:nvSpPr>
          <p:cNvPr id="2" name="Content Placeholder 1"/>
          <p:cNvSpPr>
            <a:spLocks noGrp="1"/>
          </p:cNvSpPr>
          <p:nvPr>
            <p:ph idx="1"/>
          </p:nvPr>
        </p:nvSpPr>
        <p:spPr>
          <a:xfrm>
            <a:off x="694945" y="2358189"/>
            <a:ext cx="8886754" cy="3416970"/>
          </a:xfrm>
        </p:spPr>
        <p:txBody>
          <a:bodyPr>
            <a:normAutofit fontScale="92500" lnSpcReduction="10000"/>
          </a:bodyPr>
          <a:lstStyle/>
          <a:p>
            <a:pPr marL="457200" lvl="1" indent="0">
              <a:buNone/>
            </a:pPr>
            <a:endParaRPr lang="en-US" sz="2800" dirty="0"/>
          </a:p>
          <a:p>
            <a:pPr lvl="1"/>
            <a:r>
              <a:rPr lang="en-US" sz="3600" dirty="0"/>
              <a:t>Recent updates from the PACT Act</a:t>
            </a:r>
          </a:p>
          <a:p>
            <a:pPr lvl="1"/>
            <a:r>
              <a:rPr lang="en-US" sz="3600" dirty="0"/>
              <a:t>Recent updates to M21-1</a:t>
            </a:r>
          </a:p>
          <a:p>
            <a:pPr lvl="1"/>
            <a:r>
              <a:rPr lang="en-US" sz="3600" dirty="0"/>
              <a:t>Four new court cases</a:t>
            </a:r>
          </a:p>
          <a:p>
            <a:pPr lvl="1"/>
            <a:r>
              <a:rPr lang="en-US" sz="3600" dirty="0"/>
              <a:t>Things we have in common</a:t>
            </a:r>
          </a:p>
          <a:p>
            <a:pPr lvl="1"/>
            <a:endParaRPr lang="en-US" sz="3600" dirty="0"/>
          </a:p>
          <a:p>
            <a:pPr marL="457200" lvl="1" indent="0">
              <a:buNone/>
            </a:pPr>
            <a:r>
              <a:rPr lang="en-US" sz="2600" dirty="0"/>
              <a:t>(PACT Act and M21-1 not teaching the topics, only the updates)</a:t>
            </a:r>
          </a:p>
          <a:p>
            <a:pPr lvl="1"/>
            <a:endParaRPr lang="en-US" sz="2800" dirty="0"/>
          </a:p>
        </p:txBody>
      </p:sp>
      <p:sp>
        <p:nvSpPr>
          <p:cNvPr id="3" name="Slide Number Placeholder 2"/>
          <p:cNvSpPr>
            <a:spLocks noGrp="1"/>
          </p:cNvSpPr>
          <p:nvPr>
            <p:ph type="sldNum" sz="quarter" idx="12"/>
          </p:nvPr>
        </p:nvSpPr>
        <p:spPr/>
        <p:txBody>
          <a:bodyPr/>
          <a:lstStyle/>
          <a:p>
            <a:fld id="{E2FB73DA-5FDE-45B5-BAA4-C61223CC44F6}" type="slidenum">
              <a:rPr lang="en-US" smtClean="0"/>
              <a:pPr/>
              <a:t>3</a:t>
            </a:fld>
            <a:endParaRPr lang="en-US" dirty="0"/>
          </a:p>
        </p:txBody>
      </p:sp>
      <p:sp>
        <p:nvSpPr>
          <p:cNvPr id="5" name="TextBox 4">
            <a:extLst>
              <a:ext uri="{FF2B5EF4-FFF2-40B4-BE49-F238E27FC236}">
                <a16:creationId xmlns:a16="http://schemas.microsoft.com/office/drawing/2014/main" id="{A4725DCB-F895-A6BC-BDAF-D04534BACCC8}"/>
              </a:ext>
            </a:extLst>
          </p:cNvPr>
          <p:cNvSpPr txBox="1"/>
          <p:nvPr/>
        </p:nvSpPr>
        <p:spPr>
          <a:xfrm>
            <a:off x="1045463" y="1579306"/>
            <a:ext cx="9554358" cy="984885"/>
          </a:xfrm>
          <a:prstGeom prst="rect">
            <a:avLst/>
          </a:prstGeom>
          <a:noFill/>
        </p:spPr>
        <p:txBody>
          <a:bodyPr wrap="square" rtlCol="0">
            <a:spAutoFit/>
          </a:bodyPr>
          <a:lstStyle/>
          <a:p>
            <a:r>
              <a:rPr lang="en-US" sz="4000" dirty="0"/>
              <a:t>You will leave with a better understanding of:</a:t>
            </a:r>
          </a:p>
          <a:p>
            <a:endParaRPr lang="en-US" dirty="0"/>
          </a:p>
        </p:txBody>
      </p:sp>
    </p:spTree>
    <p:extLst>
      <p:ext uri="{BB962C8B-B14F-4D97-AF65-F5344CB8AC3E}">
        <p14:creationId xmlns:p14="http://schemas.microsoft.com/office/powerpoint/2010/main" val="316425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059B3-7DC1-0BF0-1C0C-F809B5257D0D}"/>
              </a:ext>
            </a:extLst>
          </p:cNvPr>
          <p:cNvSpPr>
            <a:spLocks noGrp="1"/>
          </p:cNvSpPr>
          <p:nvPr>
            <p:ph type="title"/>
          </p:nvPr>
        </p:nvSpPr>
        <p:spPr>
          <a:xfrm>
            <a:off x="0" y="456565"/>
            <a:ext cx="4629912" cy="823595"/>
          </a:xfrm>
        </p:spPr>
        <p:txBody>
          <a:bodyPr/>
          <a:lstStyle/>
          <a:p>
            <a:r>
              <a:rPr lang="en-US" dirty="0"/>
              <a:t>Chisholm v Collins</a:t>
            </a:r>
          </a:p>
        </p:txBody>
      </p:sp>
      <p:sp>
        <p:nvSpPr>
          <p:cNvPr id="3" name="Content Placeholder 2">
            <a:extLst>
              <a:ext uri="{FF2B5EF4-FFF2-40B4-BE49-F238E27FC236}">
                <a16:creationId xmlns:a16="http://schemas.microsoft.com/office/drawing/2014/main" id="{2D180274-B829-6381-DA19-44C54EBF77FC}"/>
              </a:ext>
            </a:extLst>
          </p:cNvPr>
          <p:cNvSpPr>
            <a:spLocks noGrp="1"/>
          </p:cNvSpPr>
          <p:nvPr>
            <p:ph idx="1"/>
          </p:nvPr>
        </p:nvSpPr>
        <p:spPr/>
        <p:txBody>
          <a:bodyPr/>
          <a:lstStyle/>
          <a:p>
            <a:r>
              <a:rPr lang="en-US" dirty="0"/>
              <a:t>VA argues that a supplemental claim/appeal, has a specific form (VA Form 20-0995)</a:t>
            </a:r>
          </a:p>
          <a:p>
            <a:r>
              <a:rPr lang="en-US" dirty="0"/>
              <a:t>VA argues that the claim for IU, using VA Form 21-8940, is a new claim and not subject to attorney fees</a:t>
            </a:r>
          </a:p>
          <a:p>
            <a:r>
              <a:rPr lang="en-US" dirty="0"/>
              <a:t>CAVC found this argument in error</a:t>
            </a:r>
          </a:p>
          <a:p>
            <a:pPr lvl="1"/>
            <a:r>
              <a:rPr lang="en-US" dirty="0"/>
              <a:t>Phillips v McDonough found that TDIU is considered by VA to be another way to claim increased evaluation for a disability</a:t>
            </a:r>
          </a:p>
          <a:p>
            <a:r>
              <a:rPr lang="en-US" dirty="0"/>
              <a:t>CAVC found that a supplemental claim is not restricted to initiation by form 0995.</a:t>
            </a:r>
          </a:p>
          <a:p>
            <a:pPr lvl="1"/>
            <a:r>
              <a:rPr lang="en-US" dirty="0"/>
              <a:t>Intent to receive greater benefit + new evidence = supplemental claim</a:t>
            </a:r>
          </a:p>
        </p:txBody>
      </p:sp>
      <p:sp>
        <p:nvSpPr>
          <p:cNvPr id="4" name="Slide Number Placeholder 3">
            <a:extLst>
              <a:ext uri="{FF2B5EF4-FFF2-40B4-BE49-F238E27FC236}">
                <a16:creationId xmlns:a16="http://schemas.microsoft.com/office/drawing/2014/main" id="{950AC753-3CD4-1C79-215B-8FAB7998CA63}"/>
              </a:ext>
            </a:extLst>
          </p:cNvPr>
          <p:cNvSpPr>
            <a:spLocks noGrp="1"/>
          </p:cNvSpPr>
          <p:nvPr>
            <p:ph type="sldNum" sz="quarter" idx="12"/>
          </p:nvPr>
        </p:nvSpPr>
        <p:spPr/>
        <p:txBody>
          <a:bodyPr/>
          <a:lstStyle/>
          <a:p>
            <a:fld id="{E2FB73DA-5FDE-45B5-BAA4-C61223CC44F6}" type="slidenum">
              <a:rPr lang="en-US" smtClean="0"/>
              <a:pPr/>
              <a:t>30</a:t>
            </a:fld>
            <a:endParaRPr lang="en-US" dirty="0"/>
          </a:p>
        </p:txBody>
      </p:sp>
    </p:spTree>
    <p:extLst>
      <p:ext uri="{BB962C8B-B14F-4D97-AF65-F5344CB8AC3E}">
        <p14:creationId xmlns:p14="http://schemas.microsoft.com/office/powerpoint/2010/main" val="2210379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3ECE7-2FD6-F95D-A8D9-3A0AA5D8A4F1}"/>
              </a:ext>
            </a:extLst>
          </p:cNvPr>
          <p:cNvSpPr>
            <a:spLocks noGrp="1"/>
          </p:cNvSpPr>
          <p:nvPr>
            <p:ph type="title"/>
          </p:nvPr>
        </p:nvSpPr>
        <p:spPr>
          <a:xfrm>
            <a:off x="5575177" y="1432923"/>
            <a:ext cx="4780547" cy="1325563"/>
          </a:xfrm>
        </p:spPr>
        <p:txBody>
          <a:bodyPr/>
          <a:lstStyle/>
          <a:p>
            <a:r>
              <a:rPr lang="en-US" b="1" dirty="0"/>
              <a:t>Chisholm v Collins</a:t>
            </a:r>
          </a:p>
        </p:txBody>
      </p:sp>
      <p:pic>
        <p:nvPicPr>
          <p:cNvPr id="6" name="Content Placeholder 5" descr="A person with curly hair wearing glasses&#10;&#10;AI-generated content may be incorrect.">
            <a:extLst>
              <a:ext uri="{FF2B5EF4-FFF2-40B4-BE49-F238E27FC236}">
                <a16:creationId xmlns:a16="http://schemas.microsoft.com/office/drawing/2014/main" id="{25F39BEB-FECD-3FD3-DF47-D5CFCCFB4C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20821" y="1432923"/>
            <a:ext cx="3766915" cy="4923427"/>
          </a:xfrm>
        </p:spPr>
      </p:pic>
      <p:sp>
        <p:nvSpPr>
          <p:cNvPr id="4" name="Slide Number Placeholder 3">
            <a:extLst>
              <a:ext uri="{FF2B5EF4-FFF2-40B4-BE49-F238E27FC236}">
                <a16:creationId xmlns:a16="http://schemas.microsoft.com/office/drawing/2014/main" id="{2C6A58D1-803D-E06A-B9D5-55111A184E79}"/>
              </a:ext>
            </a:extLst>
          </p:cNvPr>
          <p:cNvSpPr>
            <a:spLocks noGrp="1"/>
          </p:cNvSpPr>
          <p:nvPr>
            <p:ph type="sldNum" sz="quarter" idx="12"/>
          </p:nvPr>
        </p:nvSpPr>
        <p:spPr/>
        <p:txBody>
          <a:bodyPr/>
          <a:lstStyle/>
          <a:p>
            <a:fld id="{E2FB73DA-5FDE-45B5-BAA4-C61223CC44F6}" type="slidenum">
              <a:rPr lang="en-US" smtClean="0"/>
              <a:pPr/>
              <a:t>31</a:t>
            </a:fld>
            <a:endParaRPr lang="en-US" dirty="0"/>
          </a:p>
        </p:txBody>
      </p:sp>
      <p:pic>
        <p:nvPicPr>
          <p:cNvPr id="8" name="Picture 7" descr="A cornucopia with fruits and vegetables&#10;&#10;AI-generated content may be incorrect.">
            <a:extLst>
              <a:ext uri="{FF2B5EF4-FFF2-40B4-BE49-F238E27FC236}">
                <a16:creationId xmlns:a16="http://schemas.microsoft.com/office/drawing/2014/main" id="{E727600E-0D77-A37F-B037-0946DE419E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5126" y="3235192"/>
            <a:ext cx="3121158" cy="3121158"/>
          </a:xfrm>
          <a:prstGeom prst="rect">
            <a:avLst/>
          </a:prstGeom>
        </p:spPr>
      </p:pic>
    </p:spTree>
    <p:extLst>
      <p:ext uri="{BB962C8B-B14F-4D97-AF65-F5344CB8AC3E}">
        <p14:creationId xmlns:p14="http://schemas.microsoft.com/office/powerpoint/2010/main" val="2358466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324F3-3CC2-D311-6693-7B8F45BAEFF2}"/>
              </a:ext>
            </a:extLst>
          </p:cNvPr>
          <p:cNvSpPr>
            <a:spLocks noGrp="1"/>
          </p:cNvSpPr>
          <p:nvPr>
            <p:ph type="title"/>
          </p:nvPr>
        </p:nvSpPr>
        <p:spPr/>
        <p:txBody>
          <a:bodyPr/>
          <a:lstStyle/>
          <a:p>
            <a:r>
              <a:rPr lang="en-US" dirty="0"/>
              <a:t>Rudisill v McDonough</a:t>
            </a:r>
          </a:p>
        </p:txBody>
      </p:sp>
      <p:sp>
        <p:nvSpPr>
          <p:cNvPr id="3" name="Content Placeholder 2">
            <a:extLst>
              <a:ext uri="{FF2B5EF4-FFF2-40B4-BE49-F238E27FC236}">
                <a16:creationId xmlns:a16="http://schemas.microsoft.com/office/drawing/2014/main" id="{A381EABD-8921-1290-B88A-B30B4E902558}"/>
              </a:ext>
            </a:extLst>
          </p:cNvPr>
          <p:cNvSpPr>
            <a:spLocks noGrp="1"/>
          </p:cNvSpPr>
          <p:nvPr>
            <p:ph idx="1"/>
          </p:nvPr>
        </p:nvSpPr>
        <p:spPr/>
        <p:txBody>
          <a:bodyPr>
            <a:normAutofit lnSpcReduction="10000"/>
          </a:bodyPr>
          <a:lstStyle/>
          <a:p>
            <a:pPr marL="0" indent="0">
              <a:buNone/>
            </a:pPr>
            <a:r>
              <a:rPr lang="en-US" dirty="0"/>
              <a:t>Question: If a veteran who qualifies for both the Montgomery GI Bill (CH 30) and also the Post-9/11 GI Bill (CH 33) wants to use the entire 48 months benefit, is that veteran first required to exhaust the Montgomery GI Bill? </a:t>
            </a:r>
          </a:p>
          <a:p>
            <a:pPr marL="0" indent="0">
              <a:buNone/>
            </a:pPr>
            <a:r>
              <a:rPr lang="en-US" dirty="0"/>
              <a:t>Answer: No. Veterans who qualify to use both can do so in any combination, provided they do not exceed a total of 48 months of benefits.</a:t>
            </a:r>
          </a:p>
          <a:p>
            <a:pPr marL="0" indent="0">
              <a:buNone/>
            </a:pPr>
            <a:endParaRPr lang="en-US" dirty="0"/>
          </a:p>
          <a:p>
            <a:r>
              <a:rPr lang="en-US" dirty="0"/>
              <a:t>Veteran Rudisill served 2000-2002, 2004-2005, and 2007-2011</a:t>
            </a:r>
          </a:p>
          <a:p>
            <a:r>
              <a:rPr lang="en-US" dirty="0"/>
              <a:t>Rudisill enrolled in college after all three periods of service</a:t>
            </a:r>
          </a:p>
        </p:txBody>
      </p:sp>
      <p:sp>
        <p:nvSpPr>
          <p:cNvPr id="4" name="Slide Number Placeholder 3">
            <a:extLst>
              <a:ext uri="{FF2B5EF4-FFF2-40B4-BE49-F238E27FC236}">
                <a16:creationId xmlns:a16="http://schemas.microsoft.com/office/drawing/2014/main" id="{9DA5C6CE-10A1-384E-B7E4-4E9D0DA66097}"/>
              </a:ext>
            </a:extLst>
          </p:cNvPr>
          <p:cNvSpPr>
            <a:spLocks noGrp="1"/>
          </p:cNvSpPr>
          <p:nvPr>
            <p:ph type="sldNum" sz="quarter" idx="12"/>
          </p:nvPr>
        </p:nvSpPr>
        <p:spPr/>
        <p:txBody>
          <a:bodyPr/>
          <a:lstStyle/>
          <a:p>
            <a:fld id="{E2FB73DA-5FDE-45B5-BAA4-C61223CC44F6}" type="slidenum">
              <a:rPr lang="en-US" smtClean="0"/>
              <a:pPr/>
              <a:t>32</a:t>
            </a:fld>
            <a:endParaRPr lang="en-US" dirty="0"/>
          </a:p>
        </p:txBody>
      </p:sp>
    </p:spTree>
    <p:extLst>
      <p:ext uri="{BB962C8B-B14F-4D97-AF65-F5344CB8AC3E}">
        <p14:creationId xmlns:p14="http://schemas.microsoft.com/office/powerpoint/2010/main" val="804513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B118F-14D9-5BA4-02EB-5BE562F22F74}"/>
              </a:ext>
            </a:extLst>
          </p:cNvPr>
          <p:cNvSpPr>
            <a:spLocks noGrp="1"/>
          </p:cNvSpPr>
          <p:nvPr>
            <p:ph type="title"/>
          </p:nvPr>
        </p:nvSpPr>
        <p:spPr>
          <a:xfrm>
            <a:off x="0" y="502285"/>
            <a:ext cx="5257800" cy="832739"/>
          </a:xfrm>
        </p:spPr>
        <p:txBody>
          <a:bodyPr/>
          <a:lstStyle/>
          <a:p>
            <a:r>
              <a:rPr lang="en-US" dirty="0"/>
              <a:t>Rudisill v McDonough</a:t>
            </a:r>
          </a:p>
        </p:txBody>
      </p:sp>
      <p:sp>
        <p:nvSpPr>
          <p:cNvPr id="3" name="Content Placeholder 2">
            <a:extLst>
              <a:ext uri="{FF2B5EF4-FFF2-40B4-BE49-F238E27FC236}">
                <a16:creationId xmlns:a16="http://schemas.microsoft.com/office/drawing/2014/main" id="{5A7CBF18-5BE1-D89E-DD6C-67B01B36AD7A}"/>
              </a:ext>
            </a:extLst>
          </p:cNvPr>
          <p:cNvSpPr>
            <a:spLocks noGrp="1"/>
          </p:cNvSpPr>
          <p:nvPr>
            <p:ph idx="1"/>
          </p:nvPr>
        </p:nvSpPr>
        <p:spPr/>
        <p:txBody>
          <a:bodyPr>
            <a:normAutofit fontScale="92500" lnSpcReduction="20000"/>
          </a:bodyPr>
          <a:lstStyle/>
          <a:p>
            <a:r>
              <a:rPr lang="en-US" dirty="0"/>
              <a:t>Veteran completed undergraduate degree before his 3rd period of service in 2007, using up 25 ½ months of Montgomery GI Bill</a:t>
            </a:r>
          </a:p>
          <a:p>
            <a:r>
              <a:rPr lang="en-US" dirty="0"/>
              <a:t>Veteran began PhD program in 2011, and asked to use Post-9/11 GI Bill from then on</a:t>
            </a:r>
          </a:p>
          <a:p>
            <a:r>
              <a:rPr lang="en-US" dirty="0"/>
              <a:t>VA argued that since he started with Montgomery GI Bill, he must use it up before he can use a different benefit – or – </a:t>
            </a:r>
          </a:p>
          <a:p>
            <a:r>
              <a:rPr lang="en-US" dirty="0"/>
              <a:t>VA argued that if he switched to Post-9/11, he could only use the remainder of 36 months</a:t>
            </a:r>
          </a:p>
          <a:p>
            <a:r>
              <a:rPr lang="en-US" dirty="0"/>
              <a:t>SCOTUS found the argument in error, stating that neither 38 USC 3322(d) or 3327 restrict veterans’ use of both entitlements, as long as there is compliance with 38 USC 3695(a)</a:t>
            </a:r>
          </a:p>
          <a:p>
            <a:pPr lvl="1"/>
            <a:r>
              <a:rPr lang="en-US" dirty="0"/>
              <a:t>38 USC 3695(a) discusses the 48 month cap on educational benefits</a:t>
            </a:r>
          </a:p>
        </p:txBody>
      </p:sp>
      <p:sp>
        <p:nvSpPr>
          <p:cNvPr id="4" name="Slide Number Placeholder 3">
            <a:extLst>
              <a:ext uri="{FF2B5EF4-FFF2-40B4-BE49-F238E27FC236}">
                <a16:creationId xmlns:a16="http://schemas.microsoft.com/office/drawing/2014/main" id="{336D6DAC-17FB-AC53-187A-760CC0FD1879}"/>
              </a:ext>
            </a:extLst>
          </p:cNvPr>
          <p:cNvSpPr>
            <a:spLocks noGrp="1"/>
          </p:cNvSpPr>
          <p:nvPr>
            <p:ph type="sldNum" sz="quarter" idx="12"/>
          </p:nvPr>
        </p:nvSpPr>
        <p:spPr/>
        <p:txBody>
          <a:bodyPr/>
          <a:lstStyle/>
          <a:p>
            <a:fld id="{E2FB73DA-5FDE-45B5-BAA4-C61223CC44F6}" type="slidenum">
              <a:rPr lang="en-US" smtClean="0"/>
              <a:pPr/>
              <a:t>33</a:t>
            </a:fld>
            <a:endParaRPr lang="en-US" dirty="0"/>
          </a:p>
        </p:txBody>
      </p:sp>
    </p:spTree>
    <p:extLst>
      <p:ext uri="{BB962C8B-B14F-4D97-AF65-F5344CB8AC3E}">
        <p14:creationId xmlns:p14="http://schemas.microsoft.com/office/powerpoint/2010/main" val="3590808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58C2-3BC6-514F-8DD4-94411E9E1C28}"/>
              </a:ext>
            </a:extLst>
          </p:cNvPr>
          <p:cNvSpPr>
            <a:spLocks noGrp="1"/>
          </p:cNvSpPr>
          <p:nvPr>
            <p:ph type="title"/>
          </p:nvPr>
        </p:nvSpPr>
        <p:spPr>
          <a:xfrm>
            <a:off x="0" y="491697"/>
            <a:ext cx="5035616" cy="861615"/>
          </a:xfrm>
        </p:spPr>
        <p:txBody>
          <a:bodyPr/>
          <a:lstStyle/>
          <a:p>
            <a:r>
              <a:rPr lang="en-US" b="1" dirty="0"/>
              <a:t>Rudisill v McDonough</a:t>
            </a:r>
          </a:p>
        </p:txBody>
      </p:sp>
      <p:pic>
        <p:nvPicPr>
          <p:cNvPr id="6" name="Content Placeholder 5" descr="A seal with a graduation cap on its head&#10;&#10;AI-generated content may be incorrect.">
            <a:extLst>
              <a:ext uri="{FF2B5EF4-FFF2-40B4-BE49-F238E27FC236}">
                <a16:creationId xmlns:a16="http://schemas.microsoft.com/office/drawing/2014/main" id="{BC383167-E4E8-43EF-9867-D8844979A2F5}"/>
              </a:ext>
            </a:extLst>
          </p:cNvPr>
          <p:cNvPicPr>
            <a:picLocks noGrp="1" noChangeAspect="1"/>
          </p:cNvPicPr>
          <p:nvPr>
            <p:ph idx="1"/>
          </p:nvPr>
        </p:nvPicPr>
        <p:blipFill>
          <a:blip r:embed="rId2"/>
          <a:stretch>
            <a:fillRect/>
          </a:stretch>
        </p:blipFill>
        <p:spPr>
          <a:xfrm>
            <a:off x="2964844" y="1799724"/>
            <a:ext cx="6527007" cy="4351338"/>
          </a:xfrm>
        </p:spPr>
      </p:pic>
      <p:sp>
        <p:nvSpPr>
          <p:cNvPr id="4" name="Slide Number Placeholder 3">
            <a:extLst>
              <a:ext uri="{FF2B5EF4-FFF2-40B4-BE49-F238E27FC236}">
                <a16:creationId xmlns:a16="http://schemas.microsoft.com/office/drawing/2014/main" id="{A647ADE3-3294-BEBB-C63B-00BDC02972D1}"/>
              </a:ext>
            </a:extLst>
          </p:cNvPr>
          <p:cNvSpPr>
            <a:spLocks noGrp="1"/>
          </p:cNvSpPr>
          <p:nvPr>
            <p:ph type="sldNum" sz="quarter" idx="12"/>
          </p:nvPr>
        </p:nvSpPr>
        <p:spPr/>
        <p:txBody>
          <a:bodyPr/>
          <a:lstStyle/>
          <a:p>
            <a:fld id="{E2FB73DA-5FDE-45B5-BAA4-C61223CC44F6}" type="slidenum">
              <a:rPr lang="en-US" smtClean="0"/>
              <a:pPr/>
              <a:t>34</a:t>
            </a:fld>
            <a:endParaRPr lang="en-US" dirty="0"/>
          </a:p>
        </p:txBody>
      </p:sp>
      <p:sp>
        <p:nvSpPr>
          <p:cNvPr id="3" name="TextBox 2">
            <a:extLst>
              <a:ext uri="{FF2B5EF4-FFF2-40B4-BE49-F238E27FC236}">
                <a16:creationId xmlns:a16="http://schemas.microsoft.com/office/drawing/2014/main" id="{0FA676AB-4BDA-97A5-F9AA-A540FE024897}"/>
              </a:ext>
            </a:extLst>
          </p:cNvPr>
          <p:cNvSpPr txBox="1"/>
          <p:nvPr/>
        </p:nvSpPr>
        <p:spPr>
          <a:xfrm>
            <a:off x="9799983" y="4383156"/>
            <a:ext cx="934278" cy="369332"/>
          </a:xfrm>
          <a:prstGeom prst="rect">
            <a:avLst/>
          </a:prstGeom>
          <a:noFill/>
        </p:spPr>
        <p:txBody>
          <a:bodyPr wrap="square" rtlCol="0">
            <a:spAutoFit/>
          </a:bodyPr>
          <a:lstStyle/>
          <a:p>
            <a:r>
              <a:rPr lang="en-US" dirty="0"/>
              <a:t>Rude.</a:t>
            </a:r>
          </a:p>
        </p:txBody>
      </p:sp>
    </p:spTree>
    <p:extLst>
      <p:ext uri="{BB962C8B-B14F-4D97-AF65-F5344CB8AC3E}">
        <p14:creationId xmlns:p14="http://schemas.microsoft.com/office/powerpoint/2010/main" val="2071194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EA6A9-F486-643C-38C9-8BBD1148487D}"/>
              </a:ext>
            </a:extLst>
          </p:cNvPr>
          <p:cNvSpPr>
            <a:spLocks noGrp="1"/>
          </p:cNvSpPr>
          <p:nvPr>
            <p:ph type="title"/>
          </p:nvPr>
        </p:nvSpPr>
        <p:spPr>
          <a:xfrm>
            <a:off x="0" y="438277"/>
            <a:ext cx="6979920" cy="796163"/>
          </a:xfrm>
        </p:spPr>
        <p:txBody>
          <a:bodyPr>
            <a:normAutofit fontScale="90000"/>
          </a:bodyPr>
          <a:lstStyle/>
          <a:p>
            <a:r>
              <a:rPr lang="en-US" dirty="0"/>
              <a:t>Hot Topics from VA Employees</a:t>
            </a:r>
          </a:p>
        </p:txBody>
      </p:sp>
      <p:sp>
        <p:nvSpPr>
          <p:cNvPr id="3" name="Content Placeholder 2">
            <a:extLst>
              <a:ext uri="{FF2B5EF4-FFF2-40B4-BE49-F238E27FC236}">
                <a16:creationId xmlns:a16="http://schemas.microsoft.com/office/drawing/2014/main" id="{9C13D926-5BD7-6D65-B9D8-ED74F368DEB4}"/>
              </a:ext>
            </a:extLst>
          </p:cNvPr>
          <p:cNvSpPr>
            <a:spLocks noGrp="1"/>
          </p:cNvSpPr>
          <p:nvPr>
            <p:ph idx="1"/>
          </p:nvPr>
        </p:nvSpPr>
        <p:spPr/>
        <p:txBody>
          <a:bodyPr>
            <a:normAutofit/>
          </a:bodyPr>
          <a:lstStyle/>
          <a:p>
            <a:r>
              <a:rPr lang="en-US" dirty="0"/>
              <a:t>Use VAF 21-10210 to certify witness statements. </a:t>
            </a:r>
          </a:p>
          <a:p>
            <a:pPr lvl="1"/>
            <a:r>
              <a:rPr lang="en-US" dirty="0"/>
              <a:t>If VA can verify the two served together, it can be stressor corroboration</a:t>
            </a:r>
          </a:p>
          <a:p>
            <a:pPr lvl="1"/>
            <a:r>
              <a:rPr lang="en-US" dirty="0"/>
              <a:t>Also useful for other conditions’ chronicity and continuity</a:t>
            </a:r>
          </a:p>
          <a:p>
            <a:r>
              <a:rPr lang="en-US" dirty="0"/>
              <a:t>Please for the love of all that is good, go to scheduled exam</a:t>
            </a:r>
          </a:p>
          <a:p>
            <a:pPr lvl="1"/>
            <a:r>
              <a:rPr lang="en-US" dirty="0"/>
              <a:t>New VA guidance if vet cannot provide timeframe to contractor</a:t>
            </a:r>
          </a:p>
          <a:p>
            <a:pPr lvl="1"/>
            <a:r>
              <a:rPr lang="en-US" dirty="0"/>
              <a:t>Call 800-827-1000 as soon as possible or upload a 4138</a:t>
            </a:r>
          </a:p>
          <a:p>
            <a:pPr lvl="1"/>
            <a:r>
              <a:rPr lang="en-US" dirty="0"/>
              <a:t>Get it on record, then VA can request exam again</a:t>
            </a:r>
          </a:p>
          <a:p>
            <a:r>
              <a:rPr lang="en-US" dirty="0"/>
              <a:t>Statement of association. Veteran needs to say what caused what. Often missing, particularly in mental health claims.</a:t>
            </a:r>
          </a:p>
          <a:p>
            <a:endParaRPr lang="en-US" dirty="0"/>
          </a:p>
        </p:txBody>
      </p:sp>
      <p:sp>
        <p:nvSpPr>
          <p:cNvPr id="4" name="Slide Number Placeholder 3">
            <a:extLst>
              <a:ext uri="{FF2B5EF4-FFF2-40B4-BE49-F238E27FC236}">
                <a16:creationId xmlns:a16="http://schemas.microsoft.com/office/drawing/2014/main" id="{4283A4D2-0414-DCBB-8521-A37D7AB2E917}"/>
              </a:ext>
            </a:extLst>
          </p:cNvPr>
          <p:cNvSpPr>
            <a:spLocks noGrp="1"/>
          </p:cNvSpPr>
          <p:nvPr>
            <p:ph type="sldNum" sz="quarter" idx="12"/>
          </p:nvPr>
        </p:nvSpPr>
        <p:spPr/>
        <p:txBody>
          <a:bodyPr/>
          <a:lstStyle/>
          <a:p>
            <a:fld id="{E2FB73DA-5FDE-45B5-BAA4-C61223CC44F6}" type="slidenum">
              <a:rPr lang="en-US" smtClean="0"/>
              <a:pPr/>
              <a:t>35</a:t>
            </a:fld>
            <a:endParaRPr lang="en-US" dirty="0"/>
          </a:p>
        </p:txBody>
      </p:sp>
    </p:spTree>
    <p:extLst>
      <p:ext uri="{BB962C8B-B14F-4D97-AF65-F5344CB8AC3E}">
        <p14:creationId xmlns:p14="http://schemas.microsoft.com/office/powerpoint/2010/main" val="14846270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4EBD4-C118-F11E-646E-05B6FEFB60F4}"/>
              </a:ext>
            </a:extLst>
          </p:cNvPr>
          <p:cNvSpPr>
            <a:spLocks noGrp="1"/>
          </p:cNvSpPr>
          <p:nvPr>
            <p:ph type="title"/>
          </p:nvPr>
        </p:nvSpPr>
        <p:spPr>
          <a:xfrm>
            <a:off x="0" y="502285"/>
            <a:ext cx="2837688" cy="832739"/>
          </a:xfrm>
        </p:spPr>
        <p:txBody>
          <a:bodyPr>
            <a:normAutofit/>
          </a:bodyPr>
          <a:lstStyle/>
          <a:p>
            <a:r>
              <a:rPr lang="en-US" dirty="0"/>
              <a:t>Exercises</a:t>
            </a:r>
          </a:p>
        </p:txBody>
      </p:sp>
      <p:sp>
        <p:nvSpPr>
          <p:cNvPr id="5" name="Content Placeholder 4">
            <a:extLst>
              <a:ext uri="{FF2B5EF4-FFF2-40B4-BE49-F238E27FC236}">
                <a16:creationId xmlns:a16="http://schemas.microsoft.com/office/drawing/2014/main" id="{F8254C3A-98A4-0787-92EC-468B356ADC29}"/>
              </a:ext>
            </a:extLst>
          </p:cNvPr>
          <p:cNvSpPr>
            <a:spLocks noGrp="1"/>
          </p:cNvSpPr>
          <p:nvPr>
            <p:ph idx="1"/>
          </p:nvPr>
        </p:nvSpPr>
        <p:spPr/>
        <p:txBody>
          <a:bodyPr/>
          <a:lstStyle/>
          <a:p>
            <a:r>
              <a:rPr lang="en-US" dirty="0"/>
              <a:t>Jeremy Li</a:t>
            </a:r>
          </a:p>
          <a:p>
            <a:r>
              <a:rPr lang="en-US" dirty="0"/>
              <a:t>Tammy Cole</a:t>
            </a:r>
          </a:p>
          <a:p>
            <a:r>
              <a:rPr lang="en-US" dirty="0"/>
              <a:t>Sylvia Gallegos</a:t>
            </a:r>
          </a:p>
          <a:p>
            <a:r>
              <a:rPr lang="en-US" dirty="0"/>
              <a:t>Rodney White</a:t>
            </a:r>
          </a:p>
          <a:p>
            <a:pPr marL="0" indent="0">
              <a:buNone/>
            </a:pPr>
            <a:r>
              <a:rPr lang="en-US" dirty="0"/>
              <a:t>Review the veteran’s circumstance and recommend action based on updated guidance.</a:t>
            </a:r>
          </a:p>
        </p:txBody>
      </p:sp>
      <p:sp>
        <p:nvSpPr>
          <p:cNvPr id="2" name="Slide Number Placeholder 1">
            <a:extLst>
              <a:ext uri="{FF2B5EF4-FFF2-40B4-BE49-F238E27FC236}">
                <a16:creationId xmlns:a16="http://schemas.microsoft.com/office/drawing/2014/main" id="{509D8225-5F9B-3C83-D59B-2E6F97BA991B}"/>
              </a:ext>
            </a:extLst>
          </p:cNvPr>
          <p:cNvSpPr>
            <a:spLocks noGrp="1"/>
          </p:cNvSpPr>
          <p:nvPr>
            <p:ph type="sldNum" sz="quarter" idx="12"/>
          </p:nvPr>
        </p:nvSpPr>
        <p:spPr/>
        <p:txBody>
          <a:bodyPr/>
          <a:lstStyle/>
          <a:p>
            <a:fld id="{60B18D57-13A5-4968-950D-8FEF41FA4399}" type="slidenum">
              <a:rPr lang="en-US" smtClean="0"/>
              <a:t>36</a:t>
            </a:fld>
            <a:endParaRPr lang="en-US"/>
          </a:p>
        </p:txBody>
      </p:sp>
    </p:spTree>
    <p:extLst>
      <p:ext uri="{BB962C8B-B14F-4D97-AF65-F5344CB8AC3E}">
        <p14:creationId xmlns:p14="http://schemas.microsoft.com/office/powerpoint/2010/main" val="672808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E23221-6639-975D-8A77-2841CF249781}"/>
              </a:ext>
            </a:extLst>
          </p:cNvPr>
          <p:cNvSpPr>
            <a:spLocks noGrp="1"/>
          </p:cNvSpPr>
          <p:nvPr>
            <p:ph type="title"/>
          </p:nvPr>
        </p:nvSpPr>
        <p:spPr>
          <a:xfrm>
            <a:off x="0" y="483997"/>
            <a:ext cx="5745480" cy="814451"/>
          </a:xfrm>
        </p:spPr>
        <p:txBody>
          <a:bodyPr/>
          <a:lstStyle/>
          <a:p>
            <a:r>
              <a:rPr lang="en-US" dirty="0"/>
              <a:t>Jeremy Li – USA veteran</a:t>
            </a:r>
          </a:p>
        </p:txBody>
      </p:sp>
      <p:sp>
        <p:nvSpPr>
          <p:cNvPr id="2" name="Content Placeholder 1">
            <a:extLst>
              <a:ext uri="{FF2B5EF4-FFF2-40B4-BE49-F238E27FC236}">
                <a16:creationId xmlns:a16="http://schemas.microsoft.com/office/drawing/2014/main" id="{809E31AB-3713-7BF6-E9E1-A7B3EF4223EB}"/>
              </a:ext>
            </a:extLst>
          </p:cNvPr>
          <p:cNvSpPr>
            <a:spLocks noGrp="1"/>
          </p:cNvSpPr>
          <p:nvPr>
            <p:ph idx="1"/>
          </p:nvPr>
        </p:nvSpPr>
        <p:spPr/>
        <p:txBody>
          <a:bodyPr/>
          <a:lstStyle/>
          <a:p>
            <a:pPr marL="0" indent="0">
              <a:buNone/>
            </a:pPr>
            <a:r>
              <a:rPr lang="en-US" sz="2400" dirty="0"/>
              <a:t>Mr. Li emailed your office with the following message:</a:t>
            </a:r>
          </a:p>
          <a:p>
            <a:pPr marL="0" indent="0">
              <a:buNone/>
            </a:pPr>
            <a:r>
              <a:rPr lang="en-US" sz="2400" dirty="0"/>
              <a:t>“I want to make a claim for the PACT Act because I can’t afford my medical bills. My insurance won’t cover it and my electricity just got raised. I was at K2 in 2005 and everybody there said the air was poisoning us. I’ve been dealing with GI issues for years and VA denies everything. Now I have to start treatment for cancer. If I didn’t get it there, where did I get it? Can you help me? I don’t need a lot, just about $175 a month would make a difference.”</a:t>
            </a:r>
          </a:p>
          <a:p>
            <a:pPr marL="0" indent="0">
              <a:buNone/>
            </a:pPr>
            <a:endParaRPr lang="en-US" sz="2400" dirty="0"/>
          </a:p>
          <a:p>
            <a:pPr marL="0" indent="0">
              <a:buNone/>
            </a:pPr>
            <a:r>
              <a:rPr lang="en-US" sz="2400" dirty="0"/>
              <a:t>Mr. Li needs help clarifying his claim. He has a greater chance of getting a claim approved if he words his claim in a way that VA expects. What can you suggest?</a:t>
            </a:r>
          </a:p>
        </p:txBody>
      </p:sp>
      <p:sp>
        <p:nvSpPr>
          <p:cNvPr id="3" name="Slide Number Placeholder 2">
            <a:extLst>
              <a:ext uri="{FF2B5EF4-FFF2-40B4-BE49-F238E27FC236}">
                <a16:creationId xmlns:a16="http://schemas.microsoft.com/office/drawing/2014/main" id="{D02F6096-58AE-CF24-20D4-0490BD6786F5}"/>
              </a:ext>
            </a:extLst>
          </p:cNvPr>
          <p:cNvSpPr>
            <a:spLocks noGrp="1"/>
          </p:cNvSpPr>
          <p:nvPr>
            <p:ph type="sldNum" sz="quarter" idx="12"/>
          </p:nvPr>
        </p:nvSpPr>
        <p:spPr/>
        <p:txBody>
          <a:bodyPr/>
          <a:lstStyle/>
          <a:p>
            <a:fld id="{E2FB73DA-5FDE-45B5-BAA4-C61223CC44F6}" type="slidenum">
              <a:rPr lang="en-US" smtClean="0"/>
              <a:pPr/>
              <a:t>37</a:t>
            </a:fld>
            <a:endParaRPr lang="en-US" dirty="0"/>
          </a:p>
        </p:txBody>
      </p:sp>
    </p:spTree>
    <p:extLst>
      <p:ext uri="{BB962C8B-B14F-4D97-AF65-F5344CB8AC3E}">
        <p14:creationId xmlns:p14="http://schemas.microsoft.com/office/powerpoint/2010/main" val="1153538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E23221-6639-975D-8A77-2841CF249781}"/>
              </a:ext>
            </a:extLst>
          </p:cNvPr>
          <p:cNvSpPr>
            <a:spLocks noGrp="1"/>
          </p:cNvSpPr>
          <p:nvPr>
            <p:ph type="title"/>
          </p:nvPr>
        </p:nvSpPr>
        <p:spPr>
          <a:xfrm>
            <a:off x="0" y="474853"/>
            <a:ext cx="6495288" cy="860171"/>
          </a:xfrm>
        </p:spPr>
        <p:txBody>
          <a:bodyPr/>
          <a:lstStyle/>
          <a:p>
            <a:r>
              <a:rPr lang="en-US" dirty="0"/>
              <a:t>Tammy Cole – USAF Veteran</a:t>
            </a:r>
          </a:p>
        </p:txBody>
      </p:sp>
      <p:sp>
        <p:nvSpPr>
          <p:cNvPr id="2" name="Content Placeholder 1">
            <a:extLst>
              <a:ext uri="{FF2B5EF4-FFF2-40B4-BE49-F238E27FC236}">
                <a16:creationId xmlns:a16="http://schemas.microsoft.com/office/drawing/2014/main" id="{809E31AB-3713-7BF6-E9E1-A7B3EF4223EB}"/>
              </a:ext>
            </a:extLst>
          </p:cNvPr>
          <p:cNvSpPr>
            <a:spLocks noGrp="1"/>
          </p:cNvSpPr>
          <p:nvPr>
            <p:ph idx="1"/>
          </p:nvPr>
        </p:nvSpPr>
        <p:spPr/>
        <p:txBody>
          <a:bodyPr>
            <a:normAutofit lnSpcReduction="10000"/>
          </a:bodyPr>
          <a:lstStyle/>
          <a:p>
            <a:pPr marL="0" indent="0">
              <a:buNone/>
            </a:pPr>
            <a:r>
              <a:rPr lang="en-US" sz="2400" dirty="0"/>
              <a:t>Ms. Cole has a diagnosis of PTSD with persistent nightmares about being lost on base at night when she was in Iraq in 2007. After drinking with a couple of men, one pinned her arms while the other groped her. She managed to get away, and took an unfamiliar route to escape and became disoriented, which caused increasing fear of being attacked again. She was found after an hour by military police and they took her to her barracks. Ms. Cole has been overwhelmed by the challenges of making a claim because 1) she doesn’t know how to get copies of the report, 2) she never told anyone in service what really happened, just that she got drunk and lost, and 3) her initial diagnosis of PTSD was after she got out of the Air Force. </a:t>
            </a:r>
          </a:p>
          <a:p>
            <a:pPr marL="0" indent="0">
              <a:buNone/>
            </a:pPr>
            <a:endParaRPr lang="en-US" sz="2400" dirty="0"/>
          </a:p>
          <a:p>
            <a:pPr marL="0" indent="0">
              <a:buNone/>
            </a:pPr>
            <a:r>
              <a:rPr lang="en-US" sz="2400" dirty="0"/>
              <a:t>What are some things you can tell her about her concerns? What are markers in her story that you can see already?</a:t>
            </a:r>
          </a:p>
          <a:p>
            <a:endParaRPr lang="en-US" sz="2400" dirty="0"/>
          </a:p>
        </p:txBody>
      </p:sp>
      <p:sp>
        <p:nvSpPr>
          <p:cNvPr id="3" name="Slide Number Placeholder 2">
            <a:extLst>
              <a:ext uri="{FF2B5EF4-FFF2-40B4-BE49-F238E27FC236}">
                <a16:creationId xmlns:a16="http://schemas.microsoft.com/office/drawing/2014/main" id="{D02F6096-58AE-CF24-20D4-0490BD6786F5}"/>
              </a:ext>
            </a:extLst>
          </p:cNvPr>
          <p:cNvSpPr>
            <a:spLocks noGrp="1"/>
          </p:cNvSpPr>
          <p:nvPr>
            <p:ph type="sldNum" sz="quarter" idx="12"/>
          </p:nvPr>
        </p:nvSpPr>
        <p:spPr/>
        <p:txBody>
          <a:bodyPr/>
          <a:lstStyle/>
          <a:p>
            <a:fld id="{E2FB73DA-5FDE-45B5-BAA4-C61223CC44F6}" type="slidenum">
              <a:rPr lang="en-US" smtClean="0"/>
              <a:pPr/>
              <a:t>38</a:t>
            </a:fld>
            <a:endParaRPr lang="en-US" dirty="0"/>
          </a:p>
        </p:txBody>
      </p:sp>
    </p:spTree>
    <p:extLst>
      <p:ext uri="{BB962C8B-B14F-4D97-AF65-F5344CB8AC3E}">
        <p14:creationId xmlns:p14="http://schemas.microsoft.com/office/powerpoint/2010/main" val="2361810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E23221-6639-975D-8A77-2841CF249781}"/>
              </a:ext>
            </a:extLst>
          </p:cNvPr>
          <p:cNvSpPr>
            <a:spLocks noGrp="1"/>
          </p:cNvSpPr>
          <p:nvPr>
            <p:ph type="title"/>
          </p:nvPr>
        </p:nvSpPr>
        <p:spPr>
          <a:xfrm>
            <a:off x="0" y="474853"/>
            <a:ext cx="6870192" cy="832739"/>
          </a:xfrm>
        </p:spPr>
        <p:txBody>
          <a:bodyPr/>
          <a:lstStyle/>
          <a:p>
            <a:r>
              <a:rPr lang="en-US" dirty="0"/>
              <a:t>Sylvia Gallegos – USA veteran</a:t>
            </a:r>
          </a:p>
        </p:txBody>
      </p:sp>
      <p:sp>
        <p:nvSpPr>
          <p:cNvPr id="2" name="Content Placeholder 1">
            <a:extLst>
              <a:ext uri="{FF2B5EF4-FFF2-40B4-BE49-F238E27FC236}">
                <a16:creationId xmlns:a16="http://schemas.microsoft.com/office/drawing/2014/main" id="{809E31AB-3713-7BF6-E9E1-A7B3EF4223EB}"/>
              </a:ext>
            </a:extLst>
          </p:cNvPr>
          <p:cNvSpPr>
            <a:spLocks noGrp="1"/>
          </p:cNvSpPr>
          <p:nvPr>
            <p:ph idx="1"/>
          </p:nvPr>
        </p:nvSpPr>
        <p:spPr/>
        <p:txBody>
          <a:bodyPr/>
          <a:lstStyle/>
          <a:p>
            <a:pPr marL="0" indent="0">
              <a:buNone/>
            </a:pPr>
            <a:r>
              <a:rPr lang="en-US" sz="2400" dirty="0"/>
              <a:t>Ms. Gallegos has been encouraged by her therapist to make a claim with VA for mental health disorder due to military sexual trauma. She thought she did not qualify for VA assistance because 1) the perpetrator was her husband, who was never in the military, 2) it was at their home and not while she was on duty, and 3) she does not have a diagnosis of PTSD.</a:t>
            </a:r>
          </a:p>
          <a:p>
            <a:pPr marL="0" indent="0">
              <a:buNone/>
            </a:pPr>
            <a:endParaRPr lang="en-US" sz="2400" dirty="0"/>
          </a:p>
          <a:p>
            <a:pPr marL="0" indent="0">
              <a:buNone/>
            </a:pPr>
            <a:r>
              <a:rPr lang="en-US" sz="2400" dirty="0"/>
              <a:t>What can you tell her about each of her three reasons that she has not made a claim?</a:t>
            </a:r>
          </a:p>
        </p:txBody>
      </p:sp>
      <p:sp>
        <p:nvSpPr>
          <p:cNvPr id="3" name="Slide Number Placeholder 2">
            <a:extLst>
              <a:ext uri="{FF2B5EF4-FFF2-40B4-BE49-F238E27FC236}">
                <a16:creationId xmlns:a16="http://schemas.microsoft.com/office/drawing/2014/main" id="{D02F6096-58AE-CF24-20D4-0490BD6786F5}"/>
              </a:ext>
            </a:extLst>
          </p:cNvPr>
          <p:cNvSpPr>
            <a:spLocks noGrp="1"/>
          </p:cNvSpPr>
          <p:nvPr>
            <p:ph type="sldNum" sz="quarter" idx="12"/>
          </p:nvPr>
        </p:nvSpPr>
        <p:spPr/>
        <p:txBody>
          <a:bodyPr/>
          <a:lstStyle/>
          <a:p>
            <a:fld id="{E2FB73DA-5FDE-45B5-BAA4-C61223CC44F6}" type="slidenum">
              <a:rPr lang="en-US" smtClean="0"/>
              <a:pPr/>
              <a:t>39</a:t>
            </a:fld>
            <a:endParaRPr lang="en-US" dirty="0"/>
          </a:p>
        </p:txBody>
      </p:sp>
    </p:spTree>
    <p:extLst>
      <p:ext uri="{BB962C8B-B14F-4D97-AF65-F5344CB8AC3E}">
        <p14:creationId xmlns:p14="http://schemas.microsoft.com/office/powerpoint/2010/main" val="3305907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88980"/>
            <a:ext cx="6166104" cy="887603"/>
          </a:xfrm>
        </p:spPr>
        <p:txBody>
          <a:bodyPr/>
          <a:lstStyle/>
          <a:p>
            <a:r>
              <a:rPr lang="en-US" dirty="0"/>
              <a:t>Court Cases and URLs</a:t>
            </a:r>
          </a:p>
        </p:txBody>
      </p:sp>
      <p:sp>
        <p:nvSpPr>
          <p:cNvPr id="3" name="Content Placeholder 2">
            <a:extLst>
              <a:ext uri="{FF2B5EF4-FFF2-40B4-BE49-F238E27FC236}">
                <a16:creationId xmlns:a16="http://schemas.microsoft.com/office/drawing/2014/main" id="{350E51A7-2534-E285-2F7B-FAB169029060}"/>
              </a:ext>
            </a:extLst>
          </p:cNvPr>
          <p:cNvSpPr>
            <a:spLocks noGrp="1"/>
          </p:cNvSpPr>
          <p:nvPr>
            <p:ph sz="half" idx="1"/>
          </p:nvPr>
        </p:nvSpPr>
        <p:spPr>
          <a:xfrm>
            <a:off x="1163320" y="1596674"/>
            <a:ext cx="9530080" cy="4942238"/>
          </a:xfrm>
        </p:spPr>
        <p:txBody>
          <a:bodyPr>
            <a:normAutofit/>
          </a:bodyPr>
          <a:lstStyle/>
          <a:p>
            <a:r>
              <a:rPr lang="pt-BR" dirty="0">
                <a:ea typeface="Calibri" panose="020F0502020204030204" pitchFamily="34" charset="0"/>
                <a:cs typeface="Arial" panose="020B0604020202020204" pitchFamily="34" charset="0"/>
              </a:rPr>
              <a:t>Ingram v Collins</a:t>
            </a:r>
          </a:p>
          <a:p>
            <a:r>
              <a:rPr lang="pt-BR" dirty="0">
                <a:ea typeface="Calibri" panose="020F0502020204030204" pitchFamily="34" charset="0"/>
                <a:cs typeface="Arial" panose="020B0604020202020204" pitchFamily="34" charset="0"/>
              </a:rPr>
              <a:t>Laska v McDonough</a:t>
            </a:r>
          </a:p>
          <a:p>
            <a:r>
              <a:rPr lang="pt-BR" dirty="0">
                <a:ea typeface="Calibri" panose="020F0502020204030204" pitchFamily="34" charset="0"/>
                <a:cs typeface="Arial" panose="020B0604020202020204" pitchFamily="34" charset="0"/>
              </a:rPr>
              <a:t>Chisholm v Collins</a:t>
            </a:r>
          </a:p>
          <a:p>
            <a:r>
              <a:rPr lang="pt-BR" dirty="0">
                <a:ea typeface="Calibri" panose="020F0502020204030204" pitchFamily="34" charset="0"/>
                <a:cs typeface="Arial" panose="020B0604020202020204" pitchFamily="34" charset="0"/>
              </a:rPr>
              <a:t>Rudisill v McDonough</a:t>
            </a:r>
          </a:p>
          <a:p>
            <a:r>
              <a:rPr lang="pt-BR" dirty="0">
                <a:ea typeface="Calibri" panose="020F0502020204030204" pitchFamily="34" charset="0"/>
                <a:cs typeface="Arial" panose="020B0604020202020204" pitchFamily="34" charset="0"/>
                <a:hlinkClick r:id="rId2"/>
              </a:rPr>
              <a:t>https://www.publichealth.va.gov/exposures/burnpits/</a:t>
            </a:r>
            <a:r>
              <a:rPr lang="pt-BR" dirty="0">
                <a:ea typeface="Calibri" panose="020F0502020204030204" pitchFamily="34" charset="0"/>
                <a:cs typeface="Arial" panose="020B0604020202020204" pitchFamily="34" charset="0"/>
              </a:rPr>
              <a:t>  </a:t>
            </a:r>
          </a:p>
          <a:p>
            <a:pPr lvl="1"/>
            <a:r>
              <a:rPr lang="pt-BR" dirty="0">
                <a:ea typeface="Calibri" panose="020F0502020204030204" pitchFamily="34" charset="0"/>
                <a:cs typeface="Arial" panose="020B0604020202020204" pitchFamily="34" charset="0"/>
              </a:rPr>
              <a:t>Airborne Hazards and Burn Pit Exposures  </a:t>
            </a:r>
          </a:p>
          <a:p>
            <a:r>
              <a:rPr lang="en-US" dirty="0">
                <a:hlinkClick r:id="rId3"/>
              </a:rPr>
              <a:t>https://www.govinfo.gov/content/pkg/PLAW-117publ168/pdf/PLAW-117publ168.pdf</a:t>
            </a:r>
            <a:r>
              <a:rPr lang="en-US" dirty="0"/>
              <a:t> </a:t>
            </a:r>
          </a:p>
          <a:p>
            <a:pPr lvl="1"/>
            <a:r>
              <a:rPr lang="en-US" dirty="0"/>
              <a:t>August 10, 2022 PACT Act</a:t>
            </a:r>
            <a:endParaRPr lang="pt-BR" dirty="0">
              <a:ea typeface="Calibri" panose="020F0502020204030204" pitchFamily="34" charset="0"/>
              <a:cs typeface="Arial" panose="020B0604020202020204" pitchFamily="34" charset="0"/>
            </a:endParaRPr>
          </a:p>
          <a:p>
            <a:endParaRPr lang="pt-BR" dirty="0">
              <a:latin typeface="Arial" panose="020B0604020202020204" pitchFamily="34" charset="0"/>
              <a:ea typeface="Calibri" panose="020F0502020204030204" pitchFamily="34" charset="0"/>
              <a:cs typeface="Arial" panose="020B0604020202020204" pitchFamily="34" charset="0"/>
            </a:endParaRPr>
          </a:p>
          <a:p>
            <a:endParaRPr lang="pt-BR" dirty="0">
              <a:latin typeface="Arial" panose="020B0604020202020204" pitchFamily="34" charset="0"/>
              <a:ea typeface="Calibri" panose="020F0502020204030204" pitchFamily="34" charset="0"/>
              <a:cs typeface="Arial" panose="020B0604020202020204" pitchFamily="34" charset="0"/>
            </a:endParaRPr>
          </a:p>
          <a:p>
            <a:endParaRPr lang="pt-BR"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t>4</a:t>
            </a:fld>
            <a:endParaRPr lang="en-US"/>
          </a:p>
        </p:txBody>
      </p:sp>
    </p:spTree>
    <p:extLst>
      <p:ext uri="{BB962C8B-B14F-4D97-AF65-F5344CB8AC3E}">
        <p14:creationId xmlns:p14="http://schemas.microsoft.com/office/powerpoint/2010/main" val="26501560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E23221-6639-975D-8A77-2841CF249781}"/>
              </a:ext>
            </a:extLst>
          </p:cNvPr>
          <p:cNvSpPr>
            <a:spLocks noGrp="1"/>
          </p:cNvSpPr>
          <p:nvPr>
            <p:ph type="title"/>
          </p:nvPr>
        </p:nvSpPr>
        <p:spPr>
          <a:xfrm>
            <a:off x="0" y="474853"/>
            <a:ext cx="7171944" cy="887603"/>
          </a:xfrm>
        </p:spPr>
        <p:txBody>
          <a:bodyPr/>
          <a:lstStyle/>
          <a:p>
            <a:r>
              <a:rPr lang="en-US" dirty="0"/>
              <a:t>Rodney White – USMC veteran</a:t>
            </a:r>
          </a:p>
        </p:txBody>
      </p:sp>
      <p:sp>
        <p:nvSpPr>
          <p:cNvPr id="2" name="Content Placeholder 1">
            <a:extLst>
              <a:ext uri="{FF2B5EF4-FFF2-40B4-BE49-F238E27FC236}">
                <a16:creationId xmlns:a16="http://schemas.microsoft.com/office/drawing/2014/main" id="{809E31AB-3713-7BF6-E9E1-A7B3EF4223EB}"/>
              </a:ext>
            </a:extLst>
          </p:cNvPr>
          <p:cNvSpPr>
            <a:spLocks noGrp="1"/>
          </p:cNvSpPr>
          <p:nvPr>
            <p:ph idx="1"/>
          </p:nvPr>
        </p:nvSpPr>
        <p:spPr/>
        <p:txBody>
          <a:bodyPr/>
          <a:lstStyle/>
          <a:p>
            <a:pPr marL="0" indent="0">
              <a:buNone/>
            </a:pPr>
            <a:r>
              <a:rPr lang="en-US" sz="2400" dirty="0"/>
              <a:t>Mr. Rodney White is service connected for his Right ankle at 10% for pain. He made a claim for increase that was denied. Without medications, his ankle is nearly immobilized, which he found on when he went to Hawaii over a year ago with his wife and forgot to bring his meds. Mr. White owns his own business that requires him to be on his feet when he’s at work. He does not need to work every day, but he does need to be on call. For that reason, he takes medication daily. He has not had a “flare-up” since Hawaii, and he told that to the examiner. In the denial decision, the RVSR referred to the VA exam, where the examiner stated the veteran’s ankle had not had a significant flare-up in over one year.</a:t>
            </a:r>
          </a:p>
          <a:p>
            <a:pPr marL="0" indent="0">
              <a:buNone/>
            </a:pPr>
            <a:endParaRPr lang="en-US" sz="2400" dirty="0"/>
          </a:p>
          <a:p>
            <a:pPr marL="0" indent="0">
              <a:buNone/>
            </a:pPr>
            <a:r>
              <a:rPr lang="en-US" sz="2400" dirty="0"/>
              <a:t>The veteran has asked you if there is anything he can say that might be relevant to his case, because he is planning to appeal.</a:t>
            </a:r>
          </a:p>
        </p:txBody>
      </p:sp>
      <p:sp>
        <p:nvSpPr>
          <p:cNvPr id="3" name="Slide Number Placeholder 2">
            <a:extLst>
              <a:ext uri="{FF2B5EF4-FFF2-40B4-BE49-F238E27FC236}">
                <a16:creationId xmlns:a16="http://schemas.microsoft.com/office/drawing/2014/main" id="{D02F6096-58AE-CF24-20D4-0490BD6786F5}"/>
              </a:ext>
            </a:extLst>
          </p:cNvPr>
          <p:cNvSpPr>
            <a:spLocks noGrp="1"/>
          </p:cNvSpPr>
          <p:nvPr>
            <p:ph type="sldNum" sz="quarter" idx="12"/>
          </p:nvPr>
        </p:nvSpPr>
        <p:spPr/>
        <p:txBody>
          <a:bodyPr/>
          <a:lstStyle/>
          <a:p>
            <a:fld id="{E2FB73DA-5FDE-45B5-BAA4-C61223CC44F6}" type="slidenum">
              <a:rPr lang="en-US" smtClean="0"/>
              <a:pPr/>
              <a:t>40</a:t>
            </a:fld>
            <a:endParaRPr lang="en-US" dirty="0"/>
          </a:p>
        </p:txBody>
      </p:sp>
    </p:spTree>
    <p:extLst>
      <p:ext uri="{BB962C8B-B14F-4D97-AF65-F5344CB8AC3E}">
        <p14:creationId xmlns:p14="http://schemas.microsoft.com/office/powerpoint/2010/main" val="3688596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0353" y="2865300"/>
            <a:ext cx="5585280" cy="1015663"/>
          </a:xfrm>
          <a:prstGeom prst="rect">
            <a:avLst/>
          </a:prstGeom>
          <a:noFill/>
        </p:spPr>
        <p:txBody>
          <a:bodyPr wrap="square" rtlCol="0">
            <a:spAutoFit/>
          </a:bodyPr>
          <a:lstStyle/>
          <a:p>
            <a:pPr algn="r"/>
            <a:r>
              <a:rPr lang="en-US" sz="6000" b="1" dirty="0">
                <a:latin typeface="Times New Roman" panose="02020603050405020304" pitchFamily="18" charset="0"/>
                <a:cs typeface="Times New Roman" panose="02020603050405020304" pitchFamily="18" charset="0"/>
              </a:rPr>
              <a:t>QUESTIONS?</a:t>
            </a:r>
          </a:p>
        </p:txBody>
      </p:sp>
      <p:sp>
        <p:nvSpPr>
          <p:cNvPr id="3" name="TextBox 2"/>
          <p:cNvSpPr txBox="1"/>
          <p:nvPr/>
        </p:nvSpPr>
        <p:spPr>
          <a:xfrm>
            <a:off x="7708615" y="5644855"/>
            <a:ext cx="4434035" cy="954107"/>
          </a:xfrm>
          <a:prstGeom prst="rect">
            <a:avLst/>
          </a:prstGeom>
          <a:noFill/>
        </p:spPr>
        <p:txBody>
          <a:bodyPr wrap="square" rtlCol="0">
            <a:spAutoFit/>
          </a:bodyPr>
          <a:lstStyle/>
          <a:p>
            <a:pPr algn="r"/>
            <a:r>
              <a:rPr lang="en-US" sz="2800" dirty="0">
                <a:latin typeface="Times New Roman" panose="02020603050405020304" pitchFamily="18" charset="0"/>
                <a:cs typeface="Times New Roman" panose="02020603050405020304" pitchFamily="18" charset="0"/>
              </a:rPr>
              <a:t>Crystal M. Trulove</a:t>
            </a:r>
          </a:p>
          <a:p>
            <a:pPr algn="r"/>
            <a:r>
              <a:rPr lang="en-US" sz="2800" dirty="0">
                <a:latin typeface="Times New Roman" panose="02020603050405020304" pitchFamily="18" charset="0"/>
                <a:cs typeface="Times New Roman" panose="02020603050405020304" pitchFamily="18" charset="0"/>
              </a:rPr>
              <a:t>crystal.trulove@gmail.com</a:t>
            </a:r>
          </a:p>
        </p:txBody>
      </p:sp>
    </p:spTree>
    <p:extLst>
      <p:ext uri="{BB962C8B-B14F-4D97-AF65-F5344CB8AC3E}">
        <p14:creationId xmlns:p14="http://schemas.microsoft.com/office/powerpoint/2010/main" val="2671895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749F2E-7D95-1932-74EE-480FA5355E75}"/>
              </a:ext>
            </a:extLst>
          </p:cNvPr>
          <p:cNvSpPr>
            <a:spLocks noGrp="1"/>
          </p:cNvSpPr>
          <p:nvPr>
            <p:ph type="title"/>
          </p:nvPr>
        </p:nvSpPr>
        <p:spPr>
          <a:xfrm>
            <a:off x="0" y="539756"/>
            <a:ext cx="6376416" cy="860171"/>
          </a:xfrm>
        </p:spPr>
        <p:txBody>
          <a:bodyPr/>
          <a:lstStyle/>
          <a:p>
            <a:r>
              <a:rPr lang="en-US" dirty="0"/>
              <a:t>CFR and M21-1 References</a:t>
            </a:r>
          </a:p>
        </p:txBody>
      </p:sp>
      <p:sp>
        <p:nvSpPr>
          <p:cNvPr id="2" name="Content Placeholder 1">
            <a:extLst>
              <a:ext uri="{FF2B5EF4-FFF2-40B4-BE49-F238E27FC236}">
                <a16:creationId xmlns:a16="http://schemas.microsoft.com/office/drawing/2014/main" id="{76C49AC0-C871-74FC-EAAB-C21785CA7346}"/>
              </a:ext>
            </a:extLst>
          </p:cNvPr>
          <p:cNvSpPr>
            <a:spLocks noGrp="1"/>
          </p:cNvSpPr>
          <p:nvPr>
            <p:ph idx="1"/>
          </p:nvPr>
        </p:nvSpPr>
        <p:spPr>
          <a:xfrm>
            <a:off x="670560" y="1582490"/>
            <a:ext cx="10952480" cy="4882058"/>
          </a:xfrm>
        </p:spPr>
        <p:txBody>
          <a:bodyPr>
            <a:normAutofit lnSpcReduction="10000"/>
          </a:bodyPr>
          <a:lstStyle/>
          <a:p>
            <a:r>
              <a:rPr lang="pt-BR" dirty="0">
                <a:ea typeface="Calibri" panose="020F0502020204030204" pitchFamily="34" charset="0"/>
                <a:cs typeface="Arial" panose="020B0604020202020204" pitchFamily="34" charset="0"/>
              </a:rPr>
              <a:t>38 CFR 3.302(a) – SC for mental unsoundness in suicide</a:t>
            </a:r>
          </a:p>
          <a:p>
            <a:r>
              <a:rPr lang="pt-BR" dirty="0">
                <a:ea typeface="Calibri" panose="020F0502020204030204" pitchFamily="34" charset="0"/>
                <a:cs typeface="Arial" panose="020B0604020202020204" pitchFamily="34" charset="0"/>
              </a:rPr>
              <a:t>38 CFR 3.304(f)(5) – SC for PTSD based on personal assault</a:t>
            </a:r>
          </a:p>
          <a:p>
            <a:r>
              <a:rPr lang="pt-BR" dirty="0">
                <a:ea typeface="Calibri" panose="020F0502020204030204" pitchFamily="34" charset="0"/>
                <a:cs typeface="Arial" panose="020B0604020202020204" pitchFamily="34" charset="0"/>
              </a:rPr>
              <a:t>38 CFR 3.354 – determinations of insanity</a:t>
            </a:r>
          </a:p>
          <a:p>
            <a:r>
              <a:rPr lang="en-US" dirty="0">
                <a:ea typeface="Calibri" panose="020F0502020204030204" pitchFamily="34" charset="0"/>
                <a:cs typeface="Arial" panose="020B0604020202020204" pitchFamily="34" charset="0"/>
              </a:rPr>
              <a:t>38 CFR 21.5022 – eligibility under more than one program</a:t>
            </a:r>
            <a:endParaRPr lang="pt-BR" dirty="0">
              <a:ea typeface="Calibri" panose="020F0502020204030204" pitchFamily="34" charset="0"/>
              <a:cs typeface="Arial" panose="020B0604020202020204" pitchFamily="34" charset="0"/>
            </a:endParaRPr>
          </a:p>
          <a:p>
            <a:r>
              <a:rPr lang="pt-BR" dirty="0">
                <a:ea typeface="Calibri" panose="020F0502020204030204" pitchFamily="34" charset="0"/>
                <a:cs typeface="Arial" panose="020B0604020202020204" pitchFamily="34" charset="0"/>
              </a:rPr>
              <a:t>M21-1 </a:t>
            </a:r>
            <a:r>
              <a:rPr lang="en-US" dirty="0">
                <a:ea typeface="Calibri" panose="020F0502020204030204" pitchFamily="34" charset="0"/>
              </a:rPr>
              <a:t>V.iii.13. – mental unsoundness </a:t>
            </a:r>
          </a:p>
          <a:p>
            <a:r>
              <a:rPr lang="en-US" dirty="0">
                <a:ea typeface="Calibri" panose="020F0502020204030204" pitchFamily="34" charset="0"/>
              </a:rPr>
              <a:t>M21-1 VIII.iv.1.B. – general information PTSD and personal trauma claims</a:t>
            </a:r>
          </a:p>
          <a:p>
            <a:r>
              <a:rPr lang="en-US" dirty="0">
                <a:ea typeface="Calibri" panose="020F0502020204030204" pitchFamily="34" charset="0"/>
              </a:rPr>
              <a:t>M21-1 VIII.iv.1.C. – medical opinions for PTSD claims</a:t>
            </a:r>
          </a:p>
          <a:p>
            <a:r>
              <a:rPr lang="en-US" dirty="0">
                <a:ea typeface="Calibri" panose="020F0502020204030204" pitchFamily="34" charset="0"/>
              </a:rPr>
              <a:t>M21-1 VIII.iv.1.E. – evidence evaluation for PTSD due to personal trauma</a:t>
            </a:r>
          </a:p>
          <a:p>
            <a:r>
              <a:rPr lang="en-US" dirty="0">
                <a:ea typeface="Calibri" panose="020F0502020204030204" pitchFamily="34" charset="0"/>
              </a:rPr>
              <a:t>M21-1 X.ii.2. – revision based on new evidence</a:t>
            </a:r>
          </a:p>
          <a:p>
            <a:r>
              <a:rPr lang="en-US" dirty="0">
                <a:ea typeface="Calibri" panose="020F0502020204030204" pitchFamily="34" charset="0"/>
              </a:rPr>
              <a:t>M21-1 X.ii.6.A. – incompetency for beneficiaries</a:t>
            </a:r>
          </a:p>
          <a:p>
            <a:endParaRPr lang="en-US" sz="2400" dirty="0">
              <a:ea typeface="Calibri" panose="020F0502020204030204" pitchFamily="34" charset="0"/>
            </a:endParaRPr>
          </a:p>
          <a:p>
            <a:endParaRPr lang="en-US" sz="2400" dirty="0">
              <a:ea typeface="Calibri" panose="020F0502020204030204" pitchFamily="34" charset="0"/>
            </a:endParaRPr>
          </a:p>
        </p:txBody>
      </p:sp>
      <p:sp>
        <p:nvSpPr>
          <p:cNvPr id="3" name="Slide Number Placeholder 2">
            <a:extLst>
              <a:ext uri="{FF2B5EF4-FFF2-40B4-BE49-F238E27FC236}">
                <a16:creationId xmlns:a16="http://schemas.microsoft.com/office/drawing/2014/main" id="{340BF806-7DE4-D2FD-3575-BD9F4C7329DC}"/>
              </a:ext>
            </a:extLst>
          </p:cNvPr>
          <p:cNvSpPr>
            <a:spLocks noGrp="1"/>
          </p:cNvSpPr>
          <p:nvPr>
            <p:ph type="sldNum" sz="quarter" idx="12"/>
          </p:nvPr>
        </p:nvSpPr>
        <p:spPr/>
        <p:txBody>
          <a:bodyPr/>
          <a:lstStyle/>
          <a:p>
            <a:fld id="{E2FB73DA-5FDE-45B5-BAA4-C61223CC44F6}" type="slidenum">
              <a:rPr lang="en-US" smtClean="0"/>
              <a:pPr/>
              <a:t>5</a:t>
            </a:fld>
            <a:endParaRPr lang="en-US" dirty="0"/>
          </a:p>
        </p:txBody>
      </p:sp>
    </p:spTree>
    <p:extLst>
      <p:ext uri="{BB962C8B-B14F-4D97-AF65-F5344CB8AC3E}">
        <p14:creationId xmlns:p14="http://schemas.microsoft.com/office/powerpoint/2010/main" val="4290242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1BAA4-CF32-E509-F1FF-AA2A0653EE87}"/>
              </a:ext>
            </a:extLst>
          </p:cNvPr>
          <p:cNvSpPr>
            <a:spLocks noGrp="1"/>
          </p:cNvSpPr>
          <p:nvPr>
            <p:ph type="title"/>
          </p:nvPr>
        </p:nvSpPr>
        <p:spPr>
          <a:xfrm>
            <a:off x="0" y="602869"/>
            <a:ext cx="4273296" cy="640715"/>
          </a:xfrm>
        </p:spPr>
        <p:txBody>
          <a:bodyPr>
            <a:normAutofit fontScale="90000"/>
          </a:bodyPr>
          <a:lstStyle/>
          <a:p>
            <a:r>
              <a:rPr lang="en-US" dirty="0"/>
              <a:t>PACT Act - Recap</a:t>
            </a:r>
          </a:p>
        </p:txBody>
      </p:sp>
      <p:sp>
        <p:nvSpPr>
          <p:cNvPr id="3" name="Content Placeholder 2">
            <a:extLst>
              <a:ext uri="{FF2B5EF4-FFF2-40B4-BE49-F238E27FC236}">
                <a16:creationId xmlns:a16="http://schemas.microsoft.com/office/drawing/2014/main" id="{88434792-06BB-F225-307E-23DA947368E5}"/>
              </a:ext>
            </a:extLst>
          </p:cNvPr>
          <p:cNvSpPr>
            <a:spLocks noGrp="1"/>
          </p:cNvSpPr>
          <p:nvPr>
            <p:ph idx="1"/>
          </p:nvPr>
        </p:nvSpPr>
        <p:spPr>
          <a:xfrm>
            <a:off x="838200" y="1690688"/>
            <a:ext cx="10515600" cy="4431816"/>
          </a:xfrm>
        </p:spPr>
        <p:txBody>
          <a:bodyPr>
            <a:normAutofit fontScale="92500" lnSpcReduction="20000"/>
          </a:bodyPr>
          <a:lstStyle/>
          <a:p>
            <a:r>
              <a:rPr lang="en-US" sz="3000" dirty="0"/>
              <a:t>The Sergeant First Class (SFC) Heath Robinson Honoring our Promise to Address Comprehensive Toxics (PACT) Act of 2022</a:t>
            </a:r>
          </a:p>
          <a:p>
            <a:pPr lvl="1"/>
            <a:r>
              <a:rPr lang="en-US" sz="2600" dirty="0">
                <a:effectLst/>
                <a:ea typeface="Aptos" panose="020B0004020202020204" pitchFamily="34" charset="0"/>
                <a:cs typeface="Times New Roman" panose="02020603050405020304" pitchFamily="18" charset="0"/>
              </a:rPr>
              <a:t>list of commitments but not enacted all at once</a:t>
            </a:r>
          </a:p>
          <a:p>
            <a:pPr lvl="1"/>
            <a:r>
              <a:rPr lang="en-US" sz="2600" dirty="0">
                <a:ea typeface="Aptos" panose="020B0004020202020204" pitchFamily="34" charset="0"/>
                <a:cs typeface="Times New Roman" panose="02020603050405020304" pitchFamily="18" charset="0"/>
              </a:rPr>
              <a:t>c</a:t>
            </a:r>
            <a:r>
              <a:rPr lang="en-US" sz="2600" dirty="0">
                <a:effectLst/>
                <a:ea typeface="Aptos" panose="020B0004020202020204" pitchFamily="34" charset="0"/>
                <a:cs typeface="Times New Roman" panose="02020603050405020304" pitchFamily="18" charset="0"/>
              </a:rPr>
              <a:t>hanges continue to be made, in compliance with the Act</a:t>
            </a:r>
          </a:p>
          <a:p>
            <a:pPr lvl="1"/>
            <a:r>
              <a:rPr lang="en-US" sz="2600" dirty="0">
                <a:hlinkClick r:id="rId2"/>
              </a:rPr>
              <a:t>https://www.govinfo.gov/content/pkg/PLAW-117publ168/pdf/PLAW-117publ168.pdf</a:t>
            </a:r>
            <a:r>
              <a:rPr lang="en-US" sz="2600" dirty="0"/>
              <a:t> </a:t>
            </a:r>
          </a:p>
          <a:p>
            <a:r>
              <a:rPr lang="en-US" sz="3000" dirty="0"/>
              <a:t>Not path to service connection, rather a law that expands SC. e.g.:</a:t>
            </a:r>
          </a:p>
          <a:p>
            <a:pPr lvl="1"/>
            <a:r>
              <a:rPr lang="en-US" sz="2600" dirty="0"/>
              <a:t>Qualifying areas</a:t>
            </a:r>
          </a:p>
          <a:p>
            <a:pPr lvl="1"/>
            <a:r>
              <a:rPr lang="en-US" sz="2600" dirty="0"/>
              <a:t>Conditions included</a:t>
            </a:r>
          </a:p>
          <a:p>
            <a:pPr lvl="1"/>
            <a:r>
              <a:rPr lang="en-US" sz="2600" dirty="0"/>
              <a:t>Toxic exposures</a:t>
            </a:r>
          </a:p>
          <a:p>
            <a:pPr lvl="1"/>
            <a:r>
              <a:rPr lang="en-US" sz="2600" dirty="0"/>
              <a:t>Other benefits like screening, eligibility, education</a:t>
            </a:r>
          </a:p>
          <a:p>
            <a:r>
              <a:rPr lang="en-US" sz="3000" dirty="0"/>
              <a:t>Help veterans state their intent</a:t>
            </a:r>
          </a:p>
          <a:p>
            <a:pPr lvl="1"/>
            <a:r>
              <a:rPr lang="en-US" sz="2600" dirty="0"/>
              <a:t>Not “make a PACT Act claim,” instead make a presumptive claim</a:t>
            </a:r>
          </a:p>
          <a:p>
            <a:endParaRPr lang="en-US" dirty="0"/>
          </a:p>
        </p:txBody>
      </p:sp>
      <p:sp>
        <p:nvSpPr>
          <p:cNvPr id="4" name="Slide Number Placeholder 3">
            <a:extLst>
              <a:ext uri="{FF2B5EF4-FFF2-40B4-BE49-F238E27FC236}">
                <a16:creationId xmlns:a16="http://schemas.microsoft.com/office/drawing/2014/main" id="{6BB80045-7948-F996-F2D8-D5D0E4550EA6}"/>
              </a:ext>
            </a:extLst>
          </p:cNvPr>
          <p:cNvSpPr>
            <a:spLocks noGrp="1"/>
          </p:cNvSpPr>
          <p:nvPr>
            <p:ph type="sldNum" sz="quarter" idx="12"/>
          </p:nvPr>
        </p:nvSpPr>
        <p:spPr/>
        <p:txBody>
          <a:bodyPr/>
          <a:lstStyle/>
          <a:p>
            <a:fld id="{E2FB73DA-5FDE-45B5-BAA4-C61223CC44F6}" type="slidenum">
              <a:rPr lang="en-US" smtClean="0"/>
              <a:pPr/>
              <a:t>6</a:t>
            </a:fld>
            <a:endParaRPr lang="en-US" dirty="0"/>
          </a:p>
        </p:txBody>
      </p:sp>
    </p:spTree>
    <p:extLst>
      <p:ext uri="{BB962C8B-B14F-4D97-AF65-F5344CB8AC3E}">
        <p14:creationId xmlns:p14="http://schemas.microsoft.com/office/powerpoint/2010/main" val="2183169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F82E79-32B6-9A57-9289-BA12F28DA1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1589" y="1384663"/>
            <a:ext cx="11808822" cy="5473337"/>
          </a:xfrm>
          <a:prstGeom prst="rect">
            <a:avLst/>
          </a:prstGeom>
        </p:spPr>
      </p:pic>
      <p:sp>
        <p:nvSpPr>
          <p:cNvPr id="2" name="Title 1">
            <a:extLst>
              <a:ext uri="{FF2B5EF4-FFF2-40B4-BE49-F238E27FC236}">
                <a16:creationId xmlns:a16="http://schemas.microsoft.com/office/drawing/2014/main" id="{1E8849E8-4DD2-F5DB-218A-8043CE56CAE3}"/>
              </a:ext>
            </a:extLst>
          </p:cNvPr>
          <p:cNvSpPr>
            <a:spLocks noGrp="1"/>
          </p:cNvSpPr>
          <p:nvPr>
            <p:ph type="title"/>
          </p:nvPr>
        </p:nvSpPr>
        <p:spPr>
          <a:xfrm>
            <a:off x="0" y="608181"/>
            <a:ext cx="7208520" cy="659003"/>
          </a:xfrm>
        </p:spPr>
        <p:txBody>
          <a:bodyPr>
            <a:normAutofit fontScale="90000"/>
          </a:bodyPr>
          <a:lstStyle/>
          <a:p>
            <a:r>
              <a:rPr lang="en-US" dirty="0"/>
              <a:t>PACT Act – K-2 included in GW</a:t>
            </a:r>
          </a:p>
        </p:txBody>
      </p:sp>
      <p:sp>
        <p:nvSpPr>
          <p:cNvPr id="3" name="Content Placeholder 2">
            <a:extLst>
              <a:ext uri="{FF2B5EF4-FFF2-40B4-BE49-F238E27FC236}">
                <a16:creationId xmlns:a16="http://schemas.microsoft.com/office/drawing/2014/main" id="{F5BC68F1-8E01-934A-284E-993BAA84EB45}"/>
              </a:ext>
            </a:extLst>
          </p:cNvPr>
          <p:cNvSpPr>
            <a:spLocks noGrp="1"/>
          </p:cNvSpPr>
          <p:nvPr>
            <p:ph idx="1"/>
          </p:nvPr>
        </p:nvSpPr>
        <p:spPr>
          <a:xfrm>
            <a:off x="838200" y="1809165"/>
            <a:ext cx="10515600" cy="3239670"/>
          </a:xfrm>
        </p:spPr>
        <p:txBody>
          <a:bodyPr/>
          <a:lstStyle/>
          <a:p>
            <a:r>
              <a:rPr lang="en-US" dirty="0"/>
              <a:t>January 8, 2025 - list of Gulf War locations finalized to include focus on Karshi-Khanabad Air Base in Uzbekistan, also known as K-2 or Camp Stronghold Freedom</a:t>
            </a:r>
          </a:p>
          <a:p>
            <a:r>
              <a:rPr lang="en-US" dirty="0"/>
              <a:t>VA can verify classified or restricted information using the Military Records Research Center (MRRC).</a:t>
            </a:r>
          </a:p>
          <a:p>
            <a:r>
              <a:rPr lang="en-US" dirty="0"/>
              <a:t>Potential Toxic Exposure Risk Activity (TERA) exposures at K-2 include:</a:t>
            </a:r>
          </a:p>
          <a:p>
            <a:pPr lvl="1"/>
            <a:endParaRPr lang="en-US" dirty="0"/>
          </a:p>
        </p:txBody>
      </p:sp>
      <p:sp>
        <p:nvSpPr>
          <p:cNvPr id="4" name="Slide Number Placeholder 3">
            <a:extLst>
              <a:ext uri="{FF2B5EF4-FFF2-40B4-BE49-F238E27FC236}">
                <a16:creationId xmlns:a16="http://schemas.microsoft.com/office/drawing/2014/main" id="{C30B0288-FA16-CBCB-57C9-FD7279753B18}"/>
              </a:ext>
            </a:extLst>
          </p:cNvPr>
          <p:cNvSpPr>
            <a:spLocks noGrp="1"/>
          </p:cNvSpPr>
          <p:nvPr>
            <p:ph type="sldNum" sz="quarter" idx="12"/>
          </p:nvPr>
        </p:nvSpPr>
        <p:spPr/>
        <p:txBody>
          <a:bodyPr/>
          <a:lstStyle/>
          <a:p>
            <a:fld id="{E2FB73DA-5FDE-45B5-BAA4-C61223CC44F6}" type="slidenum">
              <a:rPr lang="en-US" smtClean="0"/>
              <a:pPr/>
              <a:t>7</a:t>
            </a:fld>
            <a:endParaRPr lang="en-US" dirty="0"/>
          </a:p>
        </p:txBody>
      </p:sp>
      <p:sp>
        <p:nvSpPr>
          <p:cNvPr id="5" name="TextBox 4">
            <a:extLst>
              <a:ext uri="{FF2B5EF4-FFF2-40B4-BE49-F238E27FC236}">
                <a16:creationId xmlns:a16="http://schemas.microsoft.com/office/drawing/2014/main" id="{2CB86F06-9269-AFD2-C4BA-E5CAE8328040}"/>
              </a:ext>
            </a:extLst>
          </p:cNvPr>
          <p:cNvSpPr txBox="1"/>
          <p:nvPr/>
        </p:nvSpPr>
        <p:spPr>
          <a:xfrm>
            <a:off x="1477879" y="4608094"/>
            <a:ext cx="9476874" cy="1641725"/>
          </a:xfrm>
          <a:prstGeom prst="rect">
            <a:avLst/>
          </a:prstGeom>
          <a:noFill/>
        </p:spPr>
        <p:txBody>
          <a:bodyPr wrap="square" numCol="2" rtlCol="0">
            <a:noAutofit/>
          </a:bodyPr>
          <a:lstStyle/>
          <a:p>
            <a:pPr marL="285750" indent="-285750">
              <a:buFont typeface="Arial" panose="020B0604020202020204" pitchFamily="34" charset="0"/>
              <a:buChar char="•"/>
            </a:pPr>
            <a:r>
              <a:rPr lang="en-US" sz="2200" dirty="0"/>
              <a:t>Jet fuel</a:t>
            </a:r>
          </a:p>
          <a:p>
            <a:pPr marL="285750" indent="-285750">
              <a:buFont typeface="Arial" panose="020B0604020202020204" pitchFamily="34" charset="0"/>
              <a:buChar char="•"/>
            </a:pPr>
            <a:r>
              <a:rPr lang="en-US" sz="2200" dirty="0"/>
              <a:t>Volatile organic compounds</a:t>
            </a:r>
          </a:p>
          <a:p>
            <a:pPr marL="285750" indent="-285750">
              <a:buFont typeface="Arial" panose="020B0604020202020204" pitchFamily="34" charset="0"/>
              <a:buChar char="•"/>
            </a:pPr>
            <a:r>
              <a:rPr lang="en-US" sz="2200" dirty="0"/>
              <a:t>Particulate matter and dust</a:t>
            </a:r>
          </a:p>
          <a:p>
            <a:pPr marL="285750" indent="-285750">
              <a:buFont typeface="Arial" panose="020B0604020202020204" pitchFamily="34" charset="0"/>
              <a:buChar char="•"/>
            </a:pPr>
            <a:r>
              <a:rPr lang="en-US" sz="2200" dirty="0"/>
              <a:t>Depleted uranium</a:t>
            </a:r>
          </a:p>
          <a:p>
            <a:pPr marL="285750" indent="-285750">
              <a:buFont typeface="Arial" panose="020B0604020202020204" pitchFamily="34" charset="0"/>
              <a:buChar char="•"/>
            </a:pPr>
            <a:r>
              <a:rPr lang="en-US" sz="2200" dirty="0"/>
              <a:t>Asbestos</a:t>
            </a:r>
          </a:p>
          <a:p>
            <a:pPr marL="285750" indent="-285750">
              <a:buFont typeface="Arial" panose="020B0604020202020204" pitchFamily="34" charset="0"/>
              <a:buChar char="•"/>
            </a:pPr>
            <a:r>
              <a:rPr lang="en-US" sz="2200" dirty="0"/>
              <a:t>Lead based paint</a:t>
            </a:r>
          </a:p>
          <a:p>
            <a:pPr marL="285750" indent="-285750">
              <a:buFont typeface="Arial" panose="020B0604020202020204" pitchFamily="34" charset="0"/>
              <a:buChar char="•"/>
            </a:pPr>
            <a:r>
              <a:rPr lang="en-US" sz="2200" dirty="0"/>
              <a:t>Lead in water samples</a:t>
            </a:r>
          </a:p>
        </p:txBody>
      </p:sp>
    </p:spTree>
    <p:extLst>
      <p:ext uri="{BB962C8B-B14F-4D97-AF65-F5344CB8AC3E}">
        <p14:creationId xmlns:p14="http://schemas.microsoft.com/office/powerpoint/2010/main" val="3447098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677AC-E208-FBEE-67AA-619AE18A18B4}"/>
              </a:ext>
            </a:extLst>
          </p:cNvPr>
          <p:cNvSpPr>
            <a:spLocks noGrp="1"/>
          </p:cNvSpPr>
          <p:nvPr>
            <p:ph type="title"/>
          </p:nvPr>
        </p:nvSpPr>
        <p:spPr>
          <a:xfrm>
            <a:off x="0" y="681037"/>
            <a:ext cx="7251192" cy="530987"/>
          </a:xfrm>
        </p:spPr>
        <p:txBody>
          <a:bodyPr>
            <a:noAutofit/>
          </a:bodyPr>
          <a:lstStyle/>
          <a:p>
            <a:r>
              <a:rPr lang="en-US" dirty="0"/>
              <a:t>PACT Act – Gulf War Conditions</a:t>
            </a:r>
          </a:p>
        </p:txBody>
      </p:sp>
      <p:sp>
        <p:nvSpPr>
          <p:cNvPr id="3" name="Content Placeholder 2">
            <a:extLst>
              <a:ext uri="{FF2B5EF4-FFF2-40B4-BE49-F238E27FC236}">
                <a16:creationId xmlns:a16="http://schemas.microsoft.com/office/drawing/2014/main" id="{77FDAEDC-7EB5-09DC-A3C2-787F43627941}"/>
              </a:ext>
            </a:extLst>
          </p:cNvPr>
          <p:cNvSpPr>
            <a:spLocks noGrp="1"/>
          </p:cNvSpPr>
          <p:nvPr>
            <p:ph idx="1"/>
          </p:nvPr>
        </p:nvSpPr>
        <p:spPr/>
        <p:txBody>
          <a:bodyPr>
            <a:normAutofit/>
          </a:bodyPr>
          <a:lstStyle/>
          <a:p>
            <a:r>
              <a:rPr lang="en-US" dirty="0"/>
              <a:t>Update June 14, 2024. VA Presumptive Conditions added:</a:t>
            </a:r>
          </a:p>
          <a:p>
            <a:pPr lvl="1"/>
            <a:r>
              <a:rPr lang="en-US" dirty="0"/>
              <a:t>Male breast cancer</a:t>
            </a:r>
          </a:p>
          <a:p>
            <a:pPr lvl="1"/>
            <a:r>
              <a:rPr lang="en-US" dirty="0"/>
              <a:t>Urethral cancer</a:t>
            </a:r>
          </a:p>
          <a:p>
            <a:pPr lvl="1"/>
            <a:r>
              <a:rPr lang="en-US" dirty="0"/>
              <a:t>Cancer of the paraurethral glands</a:t>
            </a:r>
          </a:p>
          <a:p>
            <a:r>
              <a:rPr lang="en-US" dirty="0"/>
              <a:t>Update January 8, 2025. VA Presumptive conditions added:</a:t>
            </a:r>
          </a:p>
          <a:p>
            <a:pPr lvl="1"/>
            <a:r>
              <a:rPr lang="en-US" dirty="0"/>
              <a:t>Acute and chronic leukemias</a:t>
            </a:r>
          </a:p>
          <a:p>
            <a:pPr lvl="1"/>
            <a:r>
              <a:rPr lang="en-US" dirty="0"/>
              <a:t>Multiple myelomas</a:t>
            </a:r>
          </a:p>
          <a:p>
            <a:pPr lvl="1"/>
            <a:r>
              <a:rPr lang="en-US" dirty="0"/>
              <a:t>Myelodysplastic syndromes</a:t>
            </a:r>
          </a:p>
          <a:p>
            <a:pPr lvl="1"/>
            <a:r>
              <a:rPr lang="en-US" dirty="0"/>
              <a:t>Myelofibrosis</a:t>
            </a:r>
          </a:p>
          <a:p>
            <a:pPr lvl="1"/>
            <a:r>
              <a:rPr lang="en-US" dirty="0"/>
              <a:t>Urinary bladder, ureter, and related genitourinary cancers</a:t>
            </a:r>
          </a:p>
          <a:p>
            <a:endParaRPr lang="en-US" dirty="0"/>
          </a:p>
        </p:txBody>
      </p:sp>
      <p:sp>
        <p:nvSpPr>
          <p:cNvPr id="4" name="Slide Number Placeholder 3">
            <a:extLst>
              <a:ext uri="{FF2B5EF4-FFF2-40B4-BE49-F238E27FC236}">
                <a16:creationId xmlns:a16="http://schemas.microsoft.com/office/drawing/2014/main" id="{B2D999B4-C675-049C-E607-CB55D71A5248}"/>
              </a:ext>
            </a:extLst>
          </p:cNvPr>
          <p:cNvSpPr>
            <a:spLocks noGrp="1"/>
          </p:cNvSpPr>
          <p:nvPr>
            <p:ph type="sldNum" sz="quarter" idx="12"/>
          </p:nvPr>
        </p:nvSpPr>
        <p:spPr/>
        <p:txBody>
          <a:bodyPr/>
          <a:lstStyle/>
          <a:p>
            <a:fld id="{E2FB73DA-5FDE-45B5-BAA4-C61223CC44F6}" type="slidenum">
              <a:rPr lang="en-US" smtClean="0"/>
              <a:pPr/>
              <a:t>8</a:t>
            </a:fld>
            <a:endParaRPr lang="en-US" dirty="0"/>
          </a:p>
        </p:txBody>
      </p:sp>
    </p:spTree>
    <p:extLst>
      <p:ext uri="{BB962C8B-B14F-4D97-AF65-F5344CB8AC3E}">
        <p14:creationId xmlns:p14="http://schemas.microsoft.com/office/powerpoint/2010/main" val="2655294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688D8-2022-F624-ABF9-80541EFA3E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EA0AF-8B4D-8D0C-14B0-F1597823FDF6}"/>
              </a:ext>
            </a:extLst>
          </p:cNvPr>
          <p:cNvSpPr>
            <a:spLocks noGrp="1"/>
          </p:cNvSpPr>
          <p:nvPr>
            <p:ph type="title"/>
          </p:nvPr>
        </p:nvSpPr>
        <p:spPr>
          <a:xfrm>
            <a:off x="0" y="529717"/>
            <a:ext cx="7245096" cy="677291"/>
          </a:xfrm>
        </p:spPr>
        <p:txBody>
          <a:bodyPr>
            <a:normAutofit fontScale="90000"/>
          </a:bodyPr>
          <a:lstStyle/>
          <a:p>
            <a:r>
              <a:rPr lang="en-US" dirty="0"/>
              <a:t>PACT Act – Gulf War Conditions</a:t>
            </a:r>
          </a:p>
        </p:txBody>
      </p:sp>
      <p:sp>
        <p:nvSpPr>
          <p:cNvPr id="3" name="Content Placeholder 2">
            <a:extLst>
              <a:ext uri="{FF2B5EF4-FFF2-40B4-BE49-F238E27FC236}">
                <a16:creationId xmlns:a16="http://schemas.microsoft.com/office/drawing/2014/main" id="{A63E0772-56F3-12CC-B0A4-CA12CCFF4E37}"/>
              </a:ext>
            </a:extLst>
          </p:cNvPr>
          <p:cNvSpPr>
            <a:spLocks noGrp="1"/>
          </p:cNvSpPr>
          <p:nvPr>
            <p:ph idx="1"/>
          </p:nvPr>
        </p:nvSpPr>
        <p:spPr/>
        <p:txBody>
          <a:bodyPr>
            <a:normAutofit/>
          </a:bodyPr>
          <a:lstStyle/>
          <a:p>
            <a:r>
              <a:rPr lang="en-US" dirty="0">
                <a:hlinkClick r:id="rId3"/>
              </a:rPr>
              <a:t>https://www.publichealth.va.gov/exposures/burnpits/</a:t>
            </a:r>
            <a:r>
              <a:rPr lang="en-US" dirty="0"/>
              <a:t> </a:t>
            </a:r>
          </a:p>
          <a:p>
            <a:pPr lvl="1"/>
            <a:r>
              <a:rPr lang="pt-BR" dirty="0">
                <a:ea typeface="Calibri" panose="020F0502020204030204" pitchFamily="34" charset="0"/>
                <a:cs typeface="Arial" panose="020B0604020202020204" pitchFamily="34" charset="0"/>
              </a:rPr>
              <a:t>Airborne Hazards and Burn Pit Exposures  </a:t>
            </a:r>
          </a:p>
          <a:p>
            <a:r>
              <a:rPr lang="pt-BR" dirty="0">
                <a:ea typeface="Calibri" panose="020F0502020204030204" pitchFamily="34" charset="0"/>
                <a:cs typeface="Arial" panose="020B0604020202020204" pitchFamily="34" charset="0"/>
                <a:hlinkClick r:id="rId4"/>
              </a:rPr>
              <a:t>https://www.va.gov/disability/eligibility/hazardous-materials-exposure/</a:t>
            </a:r>
            <a:r>
              <a:rPr lang="pt-BR" dirty="0">
                <a:ea typeface="Calibri" panose="020F0502020204030204" pitchFamily="34" charset="0"/>
                <a:cs typeface="Arial" panose="020B0604020202020204" pitchFamily="34" charset="0"/>
              </a:rPr>
              <a:t> </a:t>
            </a:r>
          </a:p>
          <a:p>
            <a:pPr lvl="1"/>
            <a:r>
              <a:rPr lang="pt-BR" dirty="0">
                <a:ea typeface="Calibri" panose="020F0502020204030204" pitchFamily="34" charset="0"/>
                <a:cs typeface="Arial" panose="020B0604020202020204" pitchFamily="34" charset="0"/>
              </a:rPr>
              <a:t>Start with exposure, move to conditions</a:t>
            </a:r>
          </a:p>
          <a:p>
            <a:r>
              <a:rPr lang="pt-BR" dirty="0">
                <a:ea typeface="Calibri" panose="020F0502020204030204" pitchFamily="34" charset="0"/>
                <a:cs typeface="Arial" panose="020B0604020202020204" pitchFamily="34" charset="0"/>
                <a:hlinkClick r:id="rId5"/>
              </a:rPr>
              <a:t>https://www.va.gov/resources/presumptive-cancers-related-to-burn-pit-exposure/</a:t>
            </a:r>
            <a:r>
              <a:rPr lang="pt-BR" dirty="0">
                <a:ea typeface="Calibri" panose="020F0502020204030204" pitchFamily="34" charset="0"/>
                <a:cs typeface="Arial" panose="020B0604020202020204" pitchFamily="34" charset="0"/>
              </a:rPr>
              <a:t> </a:t>
            </a:r>
          </a:p>
          <a:p>
            <a:pPr lvl="1"/>
            <a:r>
              <a:rPr lang="en-US" dirty="0"/>
              <a:t>Lists cancers included</a:t>
            </a:r>
          </a:p>
          <a:p>
            <a:pPr lvl="1"/>
            <a:r>
              <a:rPr lang="en-US" dirty="0"/>
              <a:t>Conditions named here that aren’t identified elsewhere</a:t>
            </a:r>
          </a:p>
        </p:txBody>
      </p:sp>
      <p:sp>
        <p:nvSpPr>
          <p:cNvPr id="4" name="Slide Number Placeholder 3">
            <a:extLst>
              <a:ext uri="{FF2B5EF4-FFF2-40B4-BE49-F238E27FC236}">
                <a16:creationId xmlns:a16="http://schemas.microsoft.com/office/drawing/2014/main" id="{7421D8D1-589D-C574-D188-5B952355BD43}"/>
              </a:ext>
            </a:extLst>
          </p:cNvPr>
          <p:cNvSpPr>
            <a:spLocks noGrp="1"/>
          </p:cNvSpPr>
          <p:nvPr>
            <p:ph type="sldNum" sz="quarter" idx="12"/>
          </p:nvPr>
        </p:nvSpPr>
        <p:spPr/>
        <p:txBody>
          <a:bodyPr/>
          <a:lstStyle/>
          <a:p>
            <a:fld id="{E2FB73DA-5FDE-45B5-BAA4-C61223CC44F6}" type="slidenum">
              <a:rPr lang="en-US" smtClean="0"/>
              <a:pPr/>
              <a:t>9</a:t>
            </a:fld>
            <a:endParaRPr lang="en-US" dirty="0"/>
          </a:p>
        </p:txBody>
      </p:sp>
    </p:spTree>
    <p:extLst>
      <p:ext uri="{BB962C8B-B14F-4D97-AF65-F5344CB8AC3E}">
        <p14:creationId xmlns:p14="http://schemas.microsoft.com/office/powerpoint/2010/main" val="305054430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11629</TotalTime>
  <Words>3740</Words>
  <Application>Microsoft Office PowerPoint</Application>
  <PresentationFormat>Widescreen</PresentationFormat>
  <Paragraphs>353</Paragraphs>
  <Slides>41</Slides>
  <Notes>18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41</vt:i4>
      </vt:variant>
    </vt:vector>
  </HeadingPairs>
  <TitlesOfParts>
    <vt:vector size="50" baseType="lpstr">
      <vt:lpstr>Aptos</vt:lpstr>
      <vt:lpstr>Arial</vt:lpstr>
      <vt:lpstr>Calibri</vt:lpstr>
      <vt:lpstr>Calibri Light</vt:lpstr>
      <vt:lpstr>Gadugi</vt:lpstr>
      <vt:lpstr>Times New Roman</vt:lpstr>
      <vt:lpstr>Custom Design</vt:lpstr>
      <vt:lpstr>Office 2013 - 2022 Theme</vt:lpstr>
      <vt:lpstr>1_Office 2013 - 2022 Theme</vt:lpstr>
      <vt:lpstr>PowerPoint Presentation</vt:lpstr>
      <vt:lpstr>Introduction</vt:lpstr>
      <vt:lpstr>Course Objectives</vt:lpstr>
      <vt:lpstr>Court Cases and URLs</vt:lpstr>
      <vt:lpstr>CFR and M21-1 References</vt:lpstr>
      <vt:lpstr>PACT Act - Recap</vt:lpstr>
      <vt:lpstr>PACT Act – K-2 included in GW</vt:lpstr>
      <vt:lpstr>PACT Act – Gulf War Conditions</vt:lpstr>
      <vt:lpstr>PACT Act – Gulf War Conditions</vt:lpstr>
      <vt:lpstr>PTSD and/or Personal Trauma Claims</vt:lpstr>
      <vt:lpstr>PTSD and/or Personal Trauma Claims</vt:lpstr>
      <vt:lpstr>PTSD and/or Personal Trauma Claims</vt:lpstr>
      <vt:lpstr>PTSD and/or Personal Trauma Claims</vt:lpstr>
      <vt:lpstr>PTSD and/or Personal Trauma Claims</vt:lpstr>
      <vt:lpstr>PTSD and/or Personal Trauma Claims</vt:lpstr>
      <vt:lpstr>PTSD and/or Personal Trauma Claims</vt:lpstr>
      <vt:lpstr>PTSD and/or Personal Trauma Claims</vt:lpstr>
      <vt:lpstr>PTSD and/or Personal Trauma Claims</vt:lpstr>
      <vt:lpstr>Death from Suicide in Service</vt:lpstr>
      <vt:lpstr>Determination of Insanity</vt:lpstr>
      <vt:lpstr>Receipt of Supplemental Records</vt:lpstr>
      <vt:lpstr>Incompetency of beneficiaries</vt:lpstr>
      <vt:lpstr>Ingram v. Collins</vt:lpstr>
      <vt:lpstr>Ingram v. Collins</vt:lpstr>
      <vt:lpstr>Ingram v Collins</vt:lpstr>
      <vt:lpstr>Laska v McDonough</vt:lpstr>
      <vt:lpstr>Laska v McDonough</vt:lpstr>
      <vt:lpstr>Laska v McDonough</vt:lpstr>
      <vt:lpstr>Chisholm v Collins (cautionary tale)</vt:lpstr>
      <vt:lpstr>Chisholm v Collins</vt:lpstr>
      <vt:lpstr>Chisholm v Collins</vt:lpstr>
      <vt:lpstr>Rudisill v McDonough</vt:lpstr>
      <vt:lpstr>Rudisill v McDonough</vt:lpstr>
      <vt:lpstr>Rudisill v McDonough</vt:lpstr>
      <vt:lpstr>Hot Topics from VA Employees</vt:lpstr>
      <vt:lpstr>Exercises</vt:lpstr>
      <vt:lpstr>Jeremy Li – USA veteran</vt:lpstr>
      <vt:lpstr>Tammy Cole – USAF Veteran</vt:lpstr>
      <vt:lpstr>Sylvia Gallegos – USA veteran</vt:lpstr>
      <vt:lpstr>Rodney White – USMC veteran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Levy</dc:creator>
  <cp:lastModifiedBy>Keith Garrison</cp:lastModifiedBy>
  <cp:revision>381</cp:revision>
  <cp:lastPrinted>2025-04-15T16:32:36Z</cp:lastPrinted>
  <dcterms:created xsi:type="dcterms:W3CDTF">2018-09-13T15:53:27Z</dcterms:created>
  <dcterms:modified xsi:type="dcterms:W3CDTF">2025-04-16T13:25:10Z</dcterms:modified>
</cp:coreProperties>
</file>