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sldIdLst>
    <p:sldId id="257" r:id="rId3"/>
    <p:sldId id="272" r:id="rId4"/>
    <p:sldId id="304" r:id="rId5"/>
    <p:sldId id="273" r:id="rId6"/>
    <p:sldId id="274" r:id="rId7"/>
    <p:sldId id="278" r:id="rId8"/>
    <p:sldId id="275" r:id="rId9"/>
    <p:sldId id="276" r:id="rId10"/>
    <p:sldId id="280" r:id="rId11"/>
    <p:sldId id="279" r:id="rId12"/>
    <p:sldId id="277" r:id="rId13"/>
    <p:sldId id="281" r:id="rId14"/>
    <p:sldId id="282" r:id="rId15"/>
    <p:sldId id="283" r:id="rId16"/>
    <p:sldId id="284" r:id="rId17"/>
    <p:sldId id="285" r:id="rId18"/>
    <p:sldId id="291" r:id="rId19"/>
    <p:sldId id="303" r:id="rId20"/>
    <p:sldId id="286" r:id="rId21"/>
    <p:sldId id="287" r:id="rId22"/>
    <p:sldId id="288" r:id="rId23"/>
    <p:sldId id="289" r:id="rId24"/>
    <p:sldId id="290" r:id="rId25"/>
    <p:sldId id="305" r:id="rId26"/>
    <p:sldId id="306" r:id="rId27"/>
    <p:sldId id="307" r:id="rId28"/>
    <p:sldId id="308" r:id="rId29"/>
    <p:sldId id="309" r:id="rId30"/>
    <p:sldId id="3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61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8EE3-2900-496F-A584-93D20B0CAEA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CFFC7-AA60-42F3-AAB7-15A4F8F8FCC1}">
      <dgm:prSet phldrT="[Text]" phldr="0" custT="1"/>
      <dgm:spPr/>
      <dgm:t>
        <a:bodyPr/>
        <a:lstStyle/>
        <a:p>
          <a:r>
            <a:rPr lang="en-US" sz="1200" b="1" dirty="0"/>
            <a:t>2007</a:t>
          </a:r>
        </a:p>
        <a:p>
          <a:r>
            <a:rPr lang="en-US" sz="1200" dirty="0"/>
            <a:t>The President’s Commission on Care for America’s Returning Wounded Warriors was established </a:t>
          </a:r>
        </a:p>
      </dgm:t>
    </dgm:pt>
    <dgm:pt modelId="{443D6AE2-F618-4788-A9C8-438AB3928A54}" type="parTrans" cxnId="{101C9A1B-8B53-441F-A76F-CBA7A1629C81}">
      <dgm:prSet/>
      <dgm:spPr/>
      <dgm:t>
        <a:bodyPr/>
        <a:lstStyle/>
        <a:p>
          <a:endParaRPr lang="en-US"/>
        </a:p>
      </dgm:t>
    </dgm:pt>
    <dgm:pt modelId="{D6A5AB53-8E5A-47CB-B669-BED07F16177E}" type="sibTrans" cxnId="{101C9A1B-8B53-441F-A76F-CBA7A1629C81}">
      <dgm:prSet/>
      <dgm:spPr/>
      <dgm:t>
        <a:bodyPr/>
        <a:lstStyle/>
        <a:p>
          <a:endParaRPr lang="en-US"/>
        </a:p>
      </dgm:t>
    </dgm:pt>
    <dgm:pt modelId="{C9D6DFA6-0121-41F2-B93D-B52FBC805D5F}">
      <dgm:prSet phldrT="[Text]" phldr="0" custT="1"/>
      <dgm:spPr/>
      <dgm:t>
        <a:bodyPr/>
        <a:lstStyle/>
        <a:p>
          <a:r>
            <a:rPr lang="en-US" sz="1200" b="1" dirty="0"/>
            <a:t>2010</a:t>
          </a:r>
        </a:p>
        <a:p>
          <a:r>
            <a:rPr lang="en-US" sz="1200" dirty="0"/>
            <a:t>Establishment of the VA Caregiver Support Program via the Veterans Omnibus Health Service Act</a:t>
          </a:r>
        </a:p>
      </dgm:t>
    </dgm:pt>
    <dgm:pt modelId="{46A9E40D-8B29-4BC3-B846-D2FAAE87647A}" type="parTrans" cxnId="{6A47967B-6B72-4921-929C-963D66E0D35D}">
      <dgm:prSet/>
      <dgm:spPr/>
      <dgm:t>
        <a:bodyPr/>
        <a:lstStyle/>
        <a:p>
          <a:endParaRPr lang="en-US"/>
        </a:p>
      </dgm:t>
    </dgm:pt>
    <dgm:pt modelId="{DE7EA063-514D-4A76-9BFF-8DF8F53BF0DC}" type="sibTrans" cxnId="{6A47967B-6B72-4921-929C-963D66E0D35D}">
      <dgm:prSet/>
      <dgm:spPr/>
      <dgm:t>
        <a:bodyPr/>
        <a:lstStyle/>
        <a:p>
          <a:endParaRPr lang="en-US"/>
        </a:p>
      </dgm:t>
    </dgm:pt>
    <dgm:pt modelId="{D64801DF-A901-4D96-912A-32C19C91916E}">
      <dgm:prSet phldrT="[Text]" phldr="0" custT="1"/>
      <dgm:spPr/>
      <dgm:t>
        <a:bodyPr/>
        <a:lstStyle/>
        <a:p>
          <a:r>
            <a:rPr lang="en-US" sz="1200" b="1" dirty="0"/>
            <a:t>2011</a:t>
          </a:r>
        </a:p>
        <a:p>
          <a:r>
            <a:rPr lang="en-US" sz="1200" dirty="0"/>
            <a:t>PCAFC Pilot </a:t>
          </a:r>
        </a:p>
        <a:p>
          <a:r>
            <a:rPr lang="en-US" sz="1200" i="1" dirty="0"/>
            <a:t>Begins for post-9/11 veterans </a:t>
          </a:r>
        </a:p>
      </dgm:t>
    </dgm:pt>
    <dgm:pt modelId="{AC7101DA-75AB-491C-BDCA-13A052CF2A65}" type="parTrans" cxnId="{5CB0AC8F-E44C-4E2A-B50C-DD5BA11FE3C9}">
      <dgm:prSet/>
      <dgm:spPr/>
      <dgm:t>
        <a:bodyPr/>
        <a:lstStyle/>
        <a:p>
          <a:endParaRPr lang="en-US"/>
        </a:p>
      </dgm:t>
    </dgm:pt>
    <dgm:pt modelId="{F91B620C-9984-4B65-B1BD-F77F629BCF7C}" type="sibTrans" cxnId="{5CB0AC8F-E44C-4E2A-B50C-DD5BA11FE3C9}">
      <dgm:prSet/>
      <dgm:spPr/>
      <dgm:t>
        <a:bodyPr/>
        <a:lstStyle/>
        <a:p>
          <a:endParaRPr lang="en-US"/>
        </a:p>
      </dgm:t>
    </dgm:pt>
    <dgm:pt modelId="{A0BA37CA-123B-49C5-AC32-D29089B5F29A}">
      <dgm:prSet phldrT="[Text]" phldr="0" custT="1"/>
      <dgm:spPr/>
      <dgm:t>
        <a:bodyPr/>
        <a:lstStyle/>
        <a:p>
          <a:r>
            <a:rPr lang="en-US" sz="1200" b="1" dirty="0"/>
            <a:t>2017</a:t>
          </a:r>
        </a:p>
        <a:p>
          <a:r>
            <a:rPr lang="en-US" sz="1200" dirty="0"/>
            <a:t>VA addressed problems within the PCAFC program; new directive issued.</a:t>
          </a:r>
        </a:p>
      </dgm:t>
    </dgm:pt>
    <dgm:pt modelId="{9C7A27BD-4729-4E9A-A06F-6482AB55EE99}" type="parTrans" cxnId="{B2762D4F-9D9C-4DBF-A7F7-B532659652AF}">
      <dgm:prSet/>
      <dgm:spPr/>
      <dgm:t>
        <a:bodyPr/>
        <a:lstStyle/>
        <a:p>
          <a:endParaRPr lang="en-US"/>
        </a:p>
      </dgm:t>
    </dgm:pt>
    <dgm:pt modelId="{977AA785-10DB-4273-B8BC-EF93BD677DFA}" type="sibTrans" cxnId="{B2762D4F-9D9C-4DBF-A7F7-B532659652AF}">
      <dgm:prSet/>
      <dgm:spPr/>
      <dgm:t>
        <a:bodyPr/>
        <a:lstStyle/>
        <a:p>
          <a:endParaRPr lang="en-US"/>
        </a:p>
      </dgm:t>
    </dgm:pt>
    <dgm:pt modelId="{4A01F690-70C3-4823-A202-6237A8FAD3FB}">
      <dgm:prSet phldrT="[Text]" phldr="0" custT="1"/>
      <dgm:spPr/>
      <dgm:t>
        <a:bodyPr/>
        <a:lstStyle/>
        <a:p>
          <a:r>
            <a:rPr lang="en-US" sz="1200" b="1" dirty="0"/>
            <a:t>2020</a:t>
          </a:r>
        </a:p>
        <a:p>
          <a:r>
            <a:rPr lang="en-US" sz="1200" dirty="0"/>
            <a:t>First Phase of PCAFC Expansion</a:t>
          </a:r>
        </a:p>
        <a:p>
          <a:r>
            <a:rPr lang="en-US" sz="1200" i="1" dirty="0"/>
            <a:t>Eligible Veterans who served on or before May 7, 1975</a:t>
          </a:r>
        </a:p>
      </dgm:t>
    </dgm:pt>
    <dgm:pt modelId="{D26B3B01-B681-460B-95BC-55D5FC87A6CA}" type="parTrans" cxnId="{F4BABBF3-B556-4ECF-BC88-905A3FFDD7EC}">
      <dgm:prSet/>
      <dgm:spPr/>
      <dgm:t>
        <a:bodyPr/>
        <a:lstStyle/>
        <a:p>
          <a:endParaRPr lang="en-US"/>
        </a:p>
      </dgm:t>
    </dgm:pt>
    <dgm:pt modelId="{C1FD923B-6F64-4103-A273-FFDE1F18BC9C}" type="sibTrans" cxnId="{F4BABBF3-B556-4ECF-BC88-905A3FFDD7EC}">
      <dgm:prSet/>
      <dgm:spPr/>
      <dgm:t>
        <a:bodyPr/>
        <a:lstStyle/>
        <a:p>
          <a:endParaRPr lang="en-US"/>
        </a:p>
      </dgm:t>
    </dgm:pt>
    <dgm:pt modelId="{C2403CB6-D935-40E1-AE5F-A0B0320E87A9}">
      <dgm:prSet phldrT="[Text]" phldr="0" custT="1"/>
      <dgm:spPr/>
      <dgm:t>
        <a:bodyPr/>
        <a:lstStyle/>
        <a:p>
          <a:r>
            <a:rPr lang="en-US" sz="1200" b="1" dirty="0"/>
            <a:t>Present</a:t>
          </a:r>
        </a:p>
        <a:p>
          <a:r>
            <a:rPr lang="en-US" sz="1200" b="0" dirty="0"/>
            <a:t>PCAFC available to Veterans of all Eras</a:t>
          </a:r>
        </a:p>
      </dgm:t>
    </dgm:pt>
    <dgm:pt modelId="{D86E7727-0A24-44D6-81E3-21C0B9651453}" type="parTrans" cxnId="{27ED4681-A18D-4058-B831-87E064CF6E9D}">
      <dgm:prSet/>
      <dgm:spPr/>
      <dgm:t>
        <a:bodyPr/>
        <a:lstStyle/>
        <a:p>
          <a:endParaRPr lang="en-US"/>
        </a:p>
      </dgm:t>
    </dgm:pt>
    <dgm:pt modelId="{0FCFBDE9-35E7-4704-ABF0-42C161AB9847}" type="sibTrans" cxnId="{27ED4681-A18D-4058-B831-87E064CF6E9D}">
      <dgm:prSet/>
      <dgm:spPr/>
      <dgm:t>
        <a:bodyPr/>
        <a:lstStyle/>
        <a:p>
          <a:endParaRPr lang="en-US"/>
        </a:p>
      </dgm:t>
    </dgm:pt>
    <dgm:pt modelId="{2C48B0FD-78BD-4556-BFDA-1E29A2AD8E0E}">
      <dgm:prSet phldrT="[Text]" phldr="0" custT="1"/>
      <dgm:spPr/>
      <dgm:t>
        <a:bodyPr/>
        <a:lstStyle/>
        <a:p>
          <a:r>
            <a:rPr lang="en-US" sz="1200" b="1" i="0" dirty="0"/>
            <a:t>2022</a:t>
          </a:r>
        </a:p>
        <a:p>
          <a:r>
            <a:rPr lang="en-US" sz="1200" b="0" i="0" dirty="0"/>
            <a:t>Second and Final Phase of PCAFC Expansion</a:t>
          </a:r>
        </a:p>
        <a:p>
          <a:r>
            <a:rPr lang="en-US" sz="1200" b="0" i="1" dirty="0"/>
            <a:t>Eligible Veterans who served after May 7, 1975, and before September 11, 2001</a:t>
          </a:r>
        </a:p>
      </dgm:t>
    </dgm:pt>
    <dgm:pt modelId="{F41AA55A-4562-4273-AD42-B2581B46B715}" type="parTrans" cxnId="{910BCA22-0DE7-4A05-9774-53CA7ED2C984}">
      <dgm:prSet/>
      <dgm:spPr/>
      <dgm:t>
        <a:bodyPr/>
        <a:lstStyle/>
        <a:p>
          <a:endParaRPr lang="en-US"/>
        </a:p>
      </dgm:t>
    </dgm:pt>
    <dgm:pt modelId="{4A0AECB4-E15B-42E8-98DC-E317ECA187AF}" type="sibTrans" cxnId="{910BCA22-0DE7-4A05-9774-53CA7ED2C984}">
      <dgm:prSet/>
      <dgm:spPr/>
      <dgm:t>
        <a:bodyPr/>
        <a:lstStyle/>
        <a:p>
          <a:endParaRPr lang="en-US"/>
        </a:p>
      </dgm:t>
    </dgm:pt>
    <dgm:pt modelId="{DF049BCE-5FC9-4733-9A72-7CB7E9AA4A67}" type="pres">
      <dgm:prSet presAssocID="{CF968EE3-2900-496F-A584-93D20B0CAEA1}" presName="Name0" presStyleCnt="0">
        <dgm:presLayoutVars>
          <dgm:dir/>
          <dgm:resizeHandles val="exact"/>
        </dgm:presLayoutVars>
      </dgm:prSet>
      <dgm:spPr/>
    </dgm:pt>
    <dgm:pt modelId="{9E946677-6FE7-42B7-807A-EFD0452B3C29}" type="pres">
      <dgm:prSet presAssocID="{CF968EE3-2900-496F-A584-93D20B0CAEA1}" presName="arrow" presStyleLbl="bgShp" presStyleIdx="0" presStyleCnt="1"/>
      <dgm:spPr/>
    </dgm:pt>
    <dgm:pt modelId="{7ECECA8E-4B49-4D4D-A243-EAF91B133AA4}" type="pres">
      <dgm:prSet presAssocID="{CF968EE3-2900-496F-A584-93D20B0CAEA1}" presName="points" presStyleCnt="0"/>
      <dgm:spPr/>
    </dgm:pt>
    <dgm:pt modelId="{6A12F9FD-B863-40D2-85C8-D26E88A10331}" type="pres">
      <dgm:prSet presAssocID="{CE4CFFC7-AA60-42F3-AAB7-15A4F8F8FCC1}" presName="compositeA" presStyleCnt="0"/>
      <dgm:spPr/>
    </dgm:pt>
    <dgm:pt modelId="{5A65D247-C79F-424E-BFFC-A57FD01DA098}" type="pres">
      <dgm:prSet presAssocID="{CE4CFFC7-AA60-42F3-AAB7-15A4F8F8FCC1}" presName="textA" presStyleLbl="revTx" presStyleIdx="0" presStyleCnt="7">
        <dgm:presLayoutVars>
          <dgm:bulletEnabled val="1"/>
        </dgm:presLayoutVars>
      </dgm:prSet>
      <dgm:spPr/>
    </dgm:pt>
    <dgm:pt modelId="{49EF1A7E-A253-45D9-A554-E6AC5727113D}" type="pres">
      <dgm:prSet presAssocID="{CE4CFFC7-AA60-42F3-AAB7-15A4F8F8FCC1}" presName="circleA" presStyleLbl="node1" presStyleIdx="0" presStyleCnt="7"/>
      <dgm:spPr/>
    </dgm:pt>
    <dgm:pt modelId="{EDB63551-AE03-43D4-82CA-E66A76C52DB4}" type="pres">
      <dgm:prSet presAssocID="{CE4CFFC7-AA60-42F3-AAB7-15A4F8F8FCC1}" presName="spaceA" presStyleCnt="0"/>
      <dgm:spPr/>
    </dgm:pt>
    <dgm:pt modelId="{3CB81E6F-EA48-4FDD-A4A9-D0424D34AE1D}" type="pres">
      <dgm:prSet presAssocID="{D6A5AB53-8E5A-47CB-B669-BED07F16177E}" presName="space" presStyleCnt="0"/>
      <dgm:spPr/>
    </dgm:pt>
    <dgm:pt modelId="{2471464C-1138-4D5C-8C08-8D42CFD8F0CF}" type="pres">
      <dgm:prSet presAssocID="{C9D6DFA6-0121-41F2-B93D-B52FBC805D5F}" presName="compositeB" presStyleCnt="0"/>
      <dgm:spPr/>
    </dgm:pt>
    <dgm:pt modelId="{5918AD59-2C7F-4F4E-876B-9A7C9BAE158E}" type="pres">
      <dgm:prSet presAssocID="{C9D6DFA6-0121-41F2-B93D-B52FBC805D5F}" presName="textB" presStyleLbl="revTx" presStyleIdx="1" presStyleCnt="7">
        <dgm:presLayoutVars>
          <dgm:bulletEnabled val="1"/>
        </dgm:presLayoutVars>
      </dgm:prSet>
      <dgm:spPr/>
    </dgm:pt>
    <dgm:pt modelId="{D566ECAB-49B9-4F3E-8270-3ACE3DCB1A49}" type="pres">
      <dgm:prSet presAssocID="{C9D6DFA6-0121-41F2-B93D-B52FBC805D5F}" presName="circleB" presStyleLbl="node1" presStyleIdx="1" presStyleCnt="7"/>
      <dgm:spPr/>
    </dgm:pt>
    <dgm:pt modelId="{A8E8E553-E226-480C-AA53-F4338FD94FFB}" type="pres">
      <dgm:prSet presAssocID="{C9D6DFA6-0121-41F2-B93D-B52FBC805D5F}" presName="spaceB" presStyleCnt="0"/>
      <dgm:spPr/>
    </dgm:pt>
    <dgm:pt modelId="{83EB19CD-5EDB-4FD3-B5C8-62C3D7F8B1E4}" type="pres">
      <dgm:prSet presAssocID="{DE7EA063-514D-4A76-9BFF-8DF8F53BF0DC}" presName="space" presStyleCnt="0"/>
      <dgm:spPr/>
    </dgm:pt>
    <dgm:pt modelId="{778D5860-BB07-4D49-8894-4EAD3BB52D1B}" type="pres">
      <dgm:prSet presAssocID="{D64801DF-A901-4D96-912A-32C19C91916E}" presName="compositeA" presStyleCnt="0"/>
      <dgm:spPr/>
    </dgm:pt>
    <dgm:pt modelId="{1CF5B4E3-E04E-494D-A548-0FA4BC42F932}" type="pres">
      <dgm:prSet presAssocID="{D64801DF-A901-4D96-912A-32C19C91916E}" presName="textA" presStyleLbl="revTx" presStyleIdx="2" presStyleCnt="7">
        <dgm:presLayoutVars>
          <dgm:bulletEnabled val="1"/>
        </dgm:presLayoutVars>
      </dgm:prSet>
      <dgm:spPr/>
    </dgm:pt>
    <dgm:pt modelId="{E7D906FC-FFC2-4071-B0A0-5D8F329C65D9}" type="pres">
      <dgm:prSet presAssocID="{D64801DF-A901-4D96-912A-32C19C91916E}" presName="circleA" presStyleLbl="node1" presStyleIdx="2" presStyleCnt="7"/>
      <dgm:spPr/>
    </dgm:pt>
    <dgm:pt modelId="{0F0C2E1E-1611-40A3-9AA7-315B0957A3CE}" type="pres">
      <dgm:prSet presAssocID="{D64801DF-A901-4D96-912A-32C19C91916E}" presName="spaceA" presStyleCnt="0"/>
      <dgm:spPr/>
    </dgm:pt>
    <dgm:pt modelId="{4F88690B-64DF-494C-8DF0-C74BB9FC21E3}" type="pres">
      <dgm:prSet presAssocID="{F91B620C-9984-4B65-B1BD-F77F629BCF7C}" presName="space" presStyleCnt="0"/>
      <dgm:spPr/>
    </dgm:pt>
    <dgm:pt modelId="{77153399-8B7C-40F8-9351-8B0C2B61AE2C}" type="pres">
      <dgm:prSet presAssocID="{A0BA37CA-123B-49C5-AC32-D29089B5F29A}" presName="compositeB" presStyleCnt="0"/>
      <dgm:spPr/>
    </dgm:pt>
    <dgm:pt modelId="{5AF61B78-4AC8-45D2-98B5-096AD6D3254D}" type="pres">
      <dgm:prSet presAssocID="{A0BA37CA-123B-49C5-AC32-D29089B5F29A}" presName="textB" presStyleLbl="revTx" presStyleIdx="3" presStyleCnt="7">
        <dgm:presLayoutVars>
          <dgm:bulletEnabled val="1"/>
        </dgm:presLayoutVars>
      </dgm:prSet>
      <dgm:spPr/>
    </dgm:pt>
    <dgm:pt modelId="{8D40EDD1-E849-4D46-ACD7-C12CA9F463AC}" type="pres">
      <dgm:prSet presAssocID="{A0BA37CA-123B-49C5-AC32-D29089B5F29A}" presName="circleB" presStyleLbl="node1" presStyleIdx="3" presStyleCnt="7"/>
      <dgm:spPr/>
    </dgm:pt>
    <dgm:pt modelId="{F114D4D9-283E-4235-9F24-6B85961F2195}" type="pres">
      <dgm:prSet presAssocID="{A0BA37CA-123B-49C5-AC32-D29089B5F29A}" presName="spaceB" presStyleCnt="0"/>
      <dgm:spPr/>
    </dgm:pt>
    <dgm:pt modelId="{9304208D-7343-4E1A-8D84-861D51441DCA}" type="pres">
      <dgm:prSet presAssocID="{977AA785-10DB-4273-B8BC-EF93BD677DFA}" presName="space" presStyleCnt="0"/>
      <dgm:spPr/>
    </dgm:pt>
    <dgm:pt modelId="{AC9648ED-1799-4D4B-8F67-CA45019F02F1}" type="pres">
      <dgm:prSet presAssocID="{4A01F690-70C3-4823-A202-6237A8FAD3FB}" presName="compositeA" presStyleCnt="0"/>
      <dgm:spPr/>
    </dgm:pt>
    <dgm:pt modelId="{16030067-2784-4072-B652-005FAA90A77A}" type="pres">
      <dgm:prSet presAssocID="{4A01F690-70C3-4823-A202-6237A8FAD3FB}" presName="textA" presStyleLbl="revTx" presStyleIdx="4" presStyleCnt="7">
        <dgm:presLayoutVars>
          <dgm:bulletEnabled val="1"/>
        </dgm:presLayoutVars>
      </dgm:prSet>
      <dgm:spPr/>
    </dgm:pt>
    <dgm:pt modelId="{691FC928-C712-4EF2-887E-26142AF0ABD6}" type="pres">
      <dgm:prSet presAssocID="{4A01F690-70C3-4823-A202-6237A8FAD3FB}" presName="circleA" presStyleLbl="node1" presStyleIdx="4" presStyleCnt="7"/>
      <dgm:spPr/>
    </dgm:pt>
    <dgm:pt modelId="{86C281E8-951C-4BB3-8131-738AFE8ED8B3}" type="pres">
      <dgm:prSet presAssocID="{4A01F690-70C3-4823-A202-6237A8FAD3FB}" presName="spaceA" presStyleCnt="0"/>
      <dgm:spPr/>
    </dgm:pt>
    <dgm:pt modelId="{AC1171CD-08A0-443C-92F2-3F59BF05E943}" type="pres">
      <dgm:prSet presAssocID="{C1FD923B-6F64-4103-A273-FFDE1F18BC9C}" presName="space" presStyleCnt="0"/>
      <dgm:spPr/>
    </dgm:pt>
    <dgm:pt modelId="{2DA11613-3802-44D7-88F4-72BA461A3B6D}" type="pres">
      <dgm:prSet presAssocID="{2C48B0FD-78BD-4556-BFDA-1E29A2AD8E0E}" presName="compositeB" presStyleCnt="0"/>
      <dgm:spPr/>
    </dgm:pt>
    <dgm:pt modelId="{D15E1705-D823-4DE9-BA0C-0EC2B9ACC127}" type="pres">
      <dgm:prSet presAssocID="{2C48B0FD-78BD-4556-BFDA-1E29A2AD8E0E}" presName="textB" presStyleLbl="revTx" presStyleIdx="5" presStyleCnt="7">
        <dgm:presLayoutVars>
          <dgm:bulletEnabled val="1"/>
        </dgm:presLayoutVars>
      </dgm:prSet>
      <dgm:spPr/>
    </dgm:pt>
    <dgm:pt modelId="{60C13900-F2B9-48F7-B2F7-EB3F68DA82EE}" type="pres">
      <dgm:prSet presAssocID="{2C48B0FD-78BD-4556-BFDA-1E29A2AD8E0E}" presName="circleB" presStyleLbl="node1" presStyleIdx="5" presStyleCnt="7"/>
      <dgm:spPr/>
    </dgm:pt>
    <dgm:pt modelId="{66F08400-515A-419B-A800-4CBBD108B359}" type="pres">
      <dgm:prSet presAssocID="{2C48B0FD-78BD-4556-BFDA-1E29A2AD8E0E}" presName="spaceB" presStyleCnt="0"/>
      <dgm:spPr/>
    </dgm:pt>
    <dgm:pt modelId="{03C0340C-3C35-40CB-84B7-2331260DE1DD}" type="pres">
      <dgm:prSet presAssocID="{4A0AECB4-E15B-42E8-98DC-E317ECA187AF}" presName="space" presStyleCnt="0"/>
      <dgm:spPr/>
    </dgm:pt>
    <dgm:pt modelId="{7224CA93-A051-48F3-9337-C1B73552D806}" type="pres">
      <dgm:prSet presAssocID="{C2403CB6-D935-40E1-AE5F-A0B0320E87A9}" presName="compositeA" presStyleCnt="0"/>
      <dgm:spPr/>
    </dgm:pt>
    <dgm:pt modelId="{4DBC40EB-D4AE-413D-8204-D3CC14E5F497}" type="pres">
      <dgm:prSet presAssocID="{C2403CB6-D935-40E1-AE5F-A0B0320E87A9}" presName="textA" presStyleLbl="revTx" presStyleIdx="6" presStyleCnt="7">
        <dgm:presLayoutVars>
          <dgm:bulletEnabled val="1"/>
        </dgm:presLayoutVars>
      </dgm:prSet>
      <dgm:spPr/>
    </dgm:pt>
    <dgm:pt modelId="{C320075D-C0A0-4541-85AB-B41C5F55D2B9}" type="pres">
      <dgm:prSet presAssocID="{C2403CB6-D935-40E1-AE5F-A0B0320E87A9}" presName="circleA" presStyleLbl="node1" presStyleIdx="6" presStyleCnt="7"/>
      <dgm:spPr/>
    </dgm:pt>
    <dgm:pt modelId="{16D50265-4BA3-4266-936E-A6050F3DDF5F}" type="pres">
      <dgm:prSet presAssocID="{C2403CB6-D935-40E1-AE5F-A0B0320E87A9}" presName="spaceA" presStyleCnt="0"/>
      <dgm:spPr/>
    </dgm:pt>
  </dgm:ptLst>
  <dgm:cxnLst>
    <dgm:cxn modelId="{CAA69C04-8485-41E5-8624-D3003A16FF79}" type="presOf" srcId="{D64801DF-A901-4D96-912A-32C19C91916E}" destId="{1CF5B4E3-E04E-494D-A548-0FA4BC42F932}" srcOrd="0" destOrd="0" presId="urn:microsoft.com/office/officeart/2005/8/layout/hProcess11"/>
    <dgm:cxn modelId="{101C9A1B-8B53-441F-A76F-CBA7A1629C81}" srcId="{CF968EE3-2900-496F-A584-93D20B0CAEA1}" destId="{CE4CFFC7-AA60-42F3-AAB7-15A4F8F8FCC1}" srcOrd="0" destOrd="0" parTransId="{443D6AE2-F618-4788-A9C8-438AB3928A54}" sibTransId="{D6A5AB53-8E5A-47CB-B669-BED07F16177E}"/>
    <dgm:cxn modelId="{910BCA22-0DE7-4A05-9774-53CA7ED2C984}" srcId="{CF968EE3-2900-496F-A584-93D20B0CAEA1}" destId="{2C48B0FD-78BD-4556-BFDA-1E29A2AD8E0E}" srcOrd="5" destOrd="0" parTransId="{F41AA55A-4562-4273-AD42-B2581B46B715}" sibTransId="{4A0AECB4-E15B-42E8-98DC-E317ECA187AF}"/>
    <dgm:cxn modelId="{18D2AB6E-4789-439F-9B85-479109571823}" type="presOf" srcId="{C2403CB6-D935-40E1-AE5F-A0B0320E87A9}" destId="{4DBC40EB-D4AE-413D-8204-D3CC14E5F497}" srcOrd="0" destOrd="0" presId="urn:microsoft.com/office/officeart/2005/8/layout/hProcess11"/>
    <dgm:cxn modelId="{B2762D4F-9D9C-4DBF-A7F7-B532659652AF}" srcId="{CF968EE3-2900-496F-A584-93D20B0CAEA1}" destId="{A0BA37CA-123B-49C5-AC32-D29089B5F29A}" srcOrd="3" destOrd="0" parTransId="{9C7A27BD-4729-4E9A-A06F-6482AB55EE99}" sibTransId="{977AA785-10DB-4273-B8BC-EF93BD677DFA}"/>
    <dgm:cxn modelId="{6A47967B-6B72-4921-929C-963D66E0D35D}" srcId="{CF968EE3-2900-496F-A584-93D20B0CAEA1}" destId="{C9D6DFA6-0121-41F2-B93D-B52FBC805D5F}" srcOrd="1" destOrd="0" parTransId="{46A9E40D-8B29-4BC3-B846-D2FAAE87647A}" sibTransId="{DE7EA063-514D-4A76-9BFF-8DF8F53BF0DC}"/>
    <dgm:cxn modelId="{27ED4681-A18D-4058-B831-87E064CF6E9D}" srcId="{CF968EE3-2900-496F-A584-93D20B0CAEA1}" destId="{C2403CB6-D935-40E1-AE5F-A0B0320E87A9}" srcOrd="6" destOrd="0" parTransId="{D86E7727-0A24-44D6-81E3-21C0B9651453}" sibTransId="{0FCFBDE9-35E7-4704-ABF0-42C161AB9847}"/>
    <dgm:cxn modelId="{02DBC38E-0FF7-453A-A98D-C205F2BFAA82}" type="presOf" srcId="{CE4CFFC7-AA60-42F3-AAB7-15A4F8F8FCC1}" destId="{5A65D247-C79F-424E-BFFC-A57FD01DA098}" srcOrd="0" destOrd="0" presId="urn:microsoft.com/office/officeart/2005/8/layout/hProcess11"/>
    <dgm:cxn modelId="{5CB0AC8F-E44C-4E2A-B50C-DD5BA11FE3C9}" srcId="{CF968EE3-2900-496F-A584-93D20B0CAEA1}" destId="{D64801DF-A901-4D96-912A-32C19C91916E}" srcOrd="2" destOrd="0" parTransId="{AC7101DA-75AB-491C-BDCA-13A052CF2A65}" sibTransId="{F91B620C-9984-4B65-B1BD-F77F629BCF7C}"/>
    <dgm:cxn modelId="{6CC2039F-B1C9-4E7F-B2F1-900CF144C5AB}" type="presOf" srcId="{4A01F690-70C3-4823-A202-6237A8FAD3FB}" destId="{16030067-2784-4072-B652-005FAA90A77A}" srcOrd="0" destOrd="0" presId="urn:microsoft.com/office/officeart/2005/8/layout/hProcess11"/>
    <dgm:cxn modelId="{C4BC4FA7-303C-46DE-ADE7-48248151ACA5}" type="presOf" srcId="{2C48B0FD-78BD-4556-BFDA-1E29A2AD8E0E}" destId="{D15E1705-D823-4DE9-BA0C-0EC2B9ACC127}" srcOrd="0" destOrd="0" presId="urn:microsoft.com/office/officeart/2005/8/layout/hProcess11"/>
    <dgm:cxn modelId="{F31A1EC4-1464-408E-AC88-923A157C32D0}" type="presOf" srcId="{CF968EE3-2900-496F-A584-93D20B0CAEA1}" destId="{DF049BCE-5FC9-4733-9A72-7CB7E9AA4A67}" srcOrd="0" destOrd="0" presId="urn:microsoft.com/office/officeart/2005/8/layout/hProcess11"/>
    <dgm:cxn modelId="{0A9E74C9-7C23-44CB-B11D-7F496D0DF2AB}" type="presOf" srcId="{C9D6DFA6-0121-41F2-B93D-B52FBC805D5F}" destId="{5918AD59-2C7F-4F4E-876B-9A7C9BAE158E}" srcOrd="0" destOrd="0" presId="urn:microsoft.com/office/officeart/2005/8/layout/hProcess11"/>
    <dgm:cxn modelId="{76B443CD-0BF4-4E76-B105-7EB11CE3580A}" type="presOf" srcId="{A0BA37CA-123B-49C5-AC32-D29089B5F29A}" destId="{5AF61B78-4AC8-45D2-98B5-096AD6D3254D}" srcOrd="0" destOrd="0" presId="urn:microsoft.com/office/officeart/2005/8/layout/hProcess11"/>
    <dgm:cxn modelId="{F4BABBF3-B556-4ECF-BC88-905A3FFDD7EC}" srcId="{CF968EE3-2900-496F-A584-93D20B0CAEA1}" destId="{4A01F690-70C3-4823-A202-6237A8FAD3FB}" srcOrd="4" destOrd="0" parTransId="{D26B3B01-B681-460B-95BC-55D5FC87A6CA}" sibTransId="{C1FD923B-6F64-4103-A273-FFDE1F18BC9C}"/>
    <dgm:cxn modelId="{196459CA-ECCB-47CE-AEEC-C77C28A01475}" type="presParOf" srcId="{DF049BCE-5FC9-4733-9A72-7CB7E9AA4A67}" destId="{9E946677-6FE7-42B7-807A-EFD0452B3C29}" srcOrd="0" destOrd="0" presId="urn:microsoft.com/office/officeart/2005/8/layout/hProcess11"/>
    <dgm:cxn modelId="{65F58F39-2AD1-4CA0-A86A-9D527037F148}" type="presParOf" srcId="{DF049BCE-5FC9-4733-9A72-7CB7E9AA4A67}" destId="{7ECECA8E-4B49-4D4D-A243-EAF91B133AA4}" srcOrd="1" destOrd="0" presId="urn:microsoft.com/office/officeart/2005/8/layout/hProcess11"/>
    <dgm:cxn modelId="{37020735-9640-4C88-9E47-1B4337A90DB7}" type="presParOf" srcId="{7ECECA8E-4B49-4D4D-A243-EAF91B133AA4}" destId="{6A12F9FD-B863-40D2-85C8-D26E88A10331}" srcOrd="0" destOrd="0" presId="urn:microsoft.com/office/officeart/2005/8/layout/hProcess11"/>
    <dgm:cxn modelId="{925FD408-7462-47AA-A1F1-7FE1211A157C}" type="presParOf" srcId="{6A12F9FD-B863-40D2-85C8-D26E88A10331}" destId="{5A65D247-C79F-424E-BFFC-A57FD01DA098}" srcOrd="0" destOrd="0" presId="urn:microsoft.com/office/officeart/2005/8/layout/hProcess11"/>
    <dgm:cxn modelId="{87713215-C189-4B72-B5E8-3E3A972E153E}" type="presParOf" srcId="{6A12F9FD-B863-40D2-85C8-D26E88A10331}" destId="{49EF1A7E-A253-45D9-A554-E6AC5727113D}" srcOrd="1" destOrd="0" presId="urn:microsoft.com/office/officeart/2005/8/layout/hProcess11"/>
    <dgm:cxn modelId="{2B1D0AB3-AF0D-4F10-A184-FF49AA10A948}" type="presParOf" srcId="{6A12F9FD-B863-40D2-85C8-D26E88A10331}" destId="{EDB63551-AE03-43D4-82CA-E66A76C52DB4}" srcOrd="2" destOrd="0" presId="urn:microsoft.com/office/officeart/2005/8/layout/hProcess11"/>
    <dgm:cxn modelId="{75446F3D-A44A-474D-9AC4-1B2A9B073987}" type="presParOf" srcId="{7ECECA8E-4B49-4D4D-A243-EAF91B133AA4}" destId="{3CB81E6F-EA48-4FDD-A4A9-D0424D34AE1D}" srcOrd="1" destOrd="0" presId="urn:microsoft.com/office/officeart/2005/8/layout/hProcess11"/>
    <dgm:cxn modelId="{CEDD94C5-0868-46ED-AF43-1B81AD4AB6B2}" type="presParOf" srcId="{7ECECA8E-4B49-4D4D-A243-EAF91B133AA4}" destId="{2471464C-1138-4D5C-8C08-8D42CFD8F0CF}" srcOrd="2" destOrd="0" presId="urn:microsoft.com/office/officeart/2005/8/layout/hProcess11"/>
    <dgm:cxn modelId="{7E4DE7BA-3541-4695-BE1C-3611C4DE331E}" type="presParOf" srcId="{2471464C-1138-4D5C-8C08-8D42CFD8F0CF}" destId="{5918AD59-2C7F-4F4E-876B-9A7C9BAE158E}" srcOrd="0" destOrd="0" presId="urn:microsoft.com/office/officeart/2005/8/layout/hProcess11"/>
    <dgm:cxn modelId="{27490285-8D3F-4073-836E-F18D6FFDF304}" type="presParOf" srcId="{2471464C-1138-4D5C-8C08-8D42CFD8F0CF}" destId="{D566ECAB-49B9-4F3E-8270-3ACE3DCB1A49}" srcOrd="1" destOrd="0" presId="urn:microsoft.com/office/officeart/2005/8/layout/hProcess11"/>
    <dgm:cxn modelId="{3817F123-BDE5-4A94-8F28-502A70FDB1C7}" type="presParOf" srcId="{2471464C-1138-4D5C-8C08-8D42CFD8F0CF}" destId="{A8E8E553-E226-480C-AA53-F4338FD94FFB}" srcOrd="2" destOrd="0" presId="urn:microsoft.com/office/officeart/2005/8/layout/hProcess11"/>
    <dgm:cxn modelId="{66559546-D763-4784-B874-4F7498DB097A}" type="presParOf" srcId="{7ECECA8E-4B49-4D4D-A243-EAF91B133AA4}" destId="{83EB19CD-5EDB-4FD3-B5C8-62C3D7F8B1E4}" srcOrd="3" destOrd="0" presId="urn:microsoft.com/office/officeart/2005/8/layout/hProcess11"/>
    <dgm:cxn modelId="{63D7A2EF-88FE-446D-BAD3-19747BB3BB71}" type="presParOf" srcId="{7ECECA8E-4B49-4D4D-A243-EAF91B133AA4}" destId="{778D5860-BB07-4D49-8894-4EAD3BB52D1B}" srcOrd="4" destOrd="0" presId="urn:microsoft.com/office/officeart/2005/8/layout/hProcess11"/>
    <dgm:cxn modelId="{4979C006-FD23-408D-B97D-A140A103D41F}" type="presParOf" srcId="{778D5860-BB07-4D49-8894-4EAD3BB52D1B}" destId="{1CF5B4E3-E04E-494D-A548-0FA4BC42F932}" srcOrd="0" destOrd="0" presId="urn:microsoft.com/office/officeart/2005/8/layout/hProcess11"/>
    <dgm:cxn modelId="{39809AC7-DFE1-462F-9FC8-9A2D78F004B0}" type="presParOf" srcId="{778D5860-BB07-4D49-8894-4EAD3BB52D1B}" destId="{E7D906FC-FFC2-4071-B0A0-5D8F329C65D9}" srcOrd="1" destOrd="0" presId="urn:microsoft.com/office/officeart/2005/8/layout/hProcess11"/>
    <dgm:cxn modelId="{210309DC-66C0-4DBD-A392-9D9645701338}" type="presParOf" srcId="{778D5860-BB07-4D49-8894-4EAD3BB52D1B}" destId="{0F0C2E1E-1611-40A3-9AA7-315B0957A3CE}" srcOrd="2" destOrd="0" presId="urn:microsoft.com/office/officeart/2005/8/layout/hProcess11"/>
    <dgm:cxn modelId="{B619C4D5-0DA0-42FB-B183-9C557770EF74}" type="presParOf" srcId="{7ECECA8E-4B49-4D4D-A243-EAF91B133AA4}" destId="{4F88690B-64DF-494C-8DF0-C74BB9FC21E3}" srcOrd="5" destOrd="0" presId="urn:microsoft.com/office/officeart/2005/8/layout/hProcess11"/>
    <dgm:cxn modelId="{AC4277D7-5764-476D-88D2-ACAE35A974CD}" type="presParOf" srcId="{7ECECA8E-4B49-4D4D-A243-EAF91B133AA4}" destId="{77153399-8B7C-40F8-9351-8B0C2B61AE2C}" srcOrd="6" destOrd="0" presId="urn:microsoft.com/office/officeart/2005/8/layout/hProcess11"/>
    <dgm:cxn modelId="{A275CCC7-6AB3-4EA2-84B4-152FEEE372B3}" type="presParOf" srcId="{77153399-8B7C-40F8-9351-8B0C2B61AE2C}" destId="{5AF61B78-4AC8-45D2-98B5-096AD6D3254D}" srcOrd="0" destOrd="0" presId="urn:microsoft.com/office/officeart/2005/8/layout/hProcess11"/>
    <dgm:cxn modelId="{68DB12B2-2D43-4912-9637-4146C0C73327}" type="presParOf" srcId="{77153399-8B7C-40F8-9351-8B0C2B61AE2C}" destId="{8D40EDD1-E849-4D46-ACD7-C12CA9F463AC}" srcOrd="1" destOrd="0" presId="urn:microsoft.com/office/officeart/2005/8/layout/hProcess11"/>
    <dgm:cxn modelId="{95A5DD1A-DCF4-4F75-BF31-A5F12A7D91C6}" type="presParOf" srcId="{77153399-8B7C-40F8-9351-8B0C2B61AE2C}" destId="{F114D4D9-283E-4235-9F24-6B85961F2195}" srcOrd="2" destOrd="0" presId="urn:microsoft.com/office/officeart/2005/8/layout/hProcess11"/>
    <dgm:cxn modelId="{DD32582B-A743-4903-8A31-AE638D3120B4}" type="presParOf" srcId="{7ECECA8E-4B49-4D4D-A243-EAF91B133AA4}" destId="{9304208D-7343-4E1A-8D84-861D51441DCA}" srcOrd="7" destOrd="0" presId="urn:microsoft.com/office/officeart/2005/8/layout/hProcess11"/>
    <dgm:cxn modelId="{A9F07138-B8C4-4484-97AD-95CE0EAC2BD9}" type="presParOf" srcId="{7ECECA8E-4B49-4D4D-A243-EAF91B133AA4}" destId="{AC9648ED-1799-4D4B-8F67-CA45019F02F1}" srcOrd="8" destOrd="0" presId="urn:microsoft.com/office/officeart/2005/8/layout/hProcess11"/>
    <dgm:cxn modelId="{B92F0EAC-1E2D-4DB7-BB56-5F26A0DBCF76}" type="presParOf" srcId="{AC9648ED-1799-4D4B-8F67-CA45019F02F1}" destId="{16030067-2784-4072-B652-005FAA90A77A}" srcOrd="0" destOrd="0" presId="urn:microsoft.com/office/officeart/2005/8/layout/hProcess11"/>
    <dgm:cxn modelId="{35DBACC8-8F8C-4BEF-A741-CA5319F1BE0D}" type="presParOf" srcId="{AC9648ED-1799-4D4B-8F67-CA45019F02F1}" destId="{691FC928-C712-4EF2-887E-26142AF0ABD6}" srcOrd="1" destOrd="0" presId="urn:microsoft.com/office/officeart/2005/8/layout/hProcess11"/>
    <dgm:cxn modelId="{FB6A440A-6FC2-4B7D-BD25-2CD9E67E7F37}" type="presParOf" srcId="{AC9648ED-1799-4D4B-8F67-CA45019F02F1}" destId="{86C281E8-951C-4BB3-8131-738AFE8ED8B3}" srcOrd="2" destOrd="0" presId="urn:microsoft.com/office/officeart/2005/8/layout/hProcess11"/>
    <dgm:cxn modelId="{31AA9BAB-317B-4D66-9054-DA5A7513B748}" type="presParOf" srcId="{7ECECA8E-4B49-4D4D-A243-EAF91B133AA4}" destId="{AC1171CD-08A0-443C-92F2-3F59BF05E943}" srcOrd="9" destOrd="0" presId="urn:microsoft.com/office/officeart/2005/8/layout/hProcess11"/>
    <dgm:cxn modelId="{412FB031-1581-491A-B238-A39DB70836D9}" type="presParOf" srcId="{7ECECA8E-4B49-4D4D-A243-EAF91B133AA4}" destId="{2DA11613-3802-44D7-88F4-72BA461A3B6D}" srcOrd="10" destOrd="0" presId="urn:microsoft.com/office/officeart/2005/8/layout/hProcess11"/>
    <dgm:cxn modelId="{917FFA95-004E-4ED4-BA95-EDC90756FE06}" type="presParOf" srcId="{2DA11613-3802-44D7-88F4-72BA461A3B6D}" destId="{D15E1705-D823-4DE9-BA0C-0EC2B9ACC127}" srcOrd="0" destOrd="0" presId="urn:microsoft.com/office/officeart/2005/8/layout/hProcess11"/>
    <dgm:cxn modelId="{14418530-382B-4386-9713-67ADB67A3D14}" type="presParOf" srcId="{2DA11613-3802-44D7-88F4-72BA461A3B6D}" destId="{60C13900-F2B9-48F7-B2F7-EB3F68DA82EE}" srcOrd="1" destOrd="0" presId="urn:microsoft.com/office/officeart/2005/8/layout/hProcess11"/>
    <dgm:cxn modelId="{FF242A79-5D24-4037-8CF4-BE7D73F430CA}" type="presParOf" srcId="{2DA11613-3802-44D7-88F4-72BA461A3B6D}" destId="{66F08400-515A-419B-A800-4CBBD108B359}" srcOrd="2" destOrd="0" presId="urn:microsoft.com/office/officeart/2005/8/layout/hProcess11"/>
    <dgm:cxn modelId="{B7D99342-8660-46CF-8080-8883684CB059}" type="presParOf" srcId="{7ECECA8E-4B49-4D4D-A243-EAF91B133AA4}" destId="{03C0340C-3C35-40CB-84B7-2331260DE1DD}" srcOrd="11" destOrd="0" presId="urn:microsoft.com/office/officeart/2005/8/layout/hProcess11"/>
    <dgm:cxn modelId="{F3D96C29-DC22-45AD-8531-7F6D730FFDAC}" type="presParOf" srcId="{7ECECA8E-4B49-4D4D-A243-EAF91B133AA4}" destId="{7224CA93-A051-48F3-9337-C1B73552D806}" srcOrd="12" destOrd="0" presId="urn:microsoft.com/office/officeart/2005/8/layout/hProcess11"/>
    <dgm:cxn modelId="{A015A08D-ED88-4AE4-91BC-04FD9F1416D2}" type="presParOf" srcId="{7224CA93-A051-48F3-9337-C1B73552D806}" destId="{4DBC40EB-D4AE-413D-8204-D3CC14E5F497}" srcOrd="0" destOrd="0" presId="urn:microsoft.com/office/officeart/2005/8/layout/hProcess11"/>
    <dgm:cxn modelId="{B7E2C774-1147-41D6-BDD4-8BBF5D0F8BFA}" type="presParOf" srcId="{7224CA93-A051-48F3-9337-C1B73552D806}" destId="{C320075D-C0A0-4541-85AB-B41C5F55D2B9}" srcOrd="1" destOrd="0" presId="urn:microsoft.com/office/officeart/2005/8/layout/hProcess11"/>
    <dgm:cxn modelId="{3D001774-C615-4CAF-A74D-BCED916ABAA4}" type="presParOf" srcId="{7224CA93-A051-48F3-9337-C1B73552D806}" destId="{16D50265-4BA3-4266-936E-A6050F3DDF5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46677-6FE7-42B7-807A-EFD0452B3C29}">
      <dsp:nvSpPr>
        <dsp:cNvPr id="0" name=""/>
        <dsp:cNvSpPr/>
      </dsp:nvSpPr>
      <dsp:spPr>
        <a:xfrm>
          <a:off x="0" y="1273321"/>
          <a:ext cx="9933178" cy="169776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5D247-C79F-424E-BFFC-A57FD01DA098}">
      <dsp:nvSpPr>
        <dsp:cNvPr id="0" name=""/>
        <dsp:cNvSpPr/>
      </dsp:nvSpPr>
      <dsp:spPr>
        <a:xfrm>
          <a:off x="763" y="0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2007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President’s Commission on Care for America’s Returning Wounded Warriors was established </a:t>
          </a:r>
        </a:p>
      </dsp:txBody>
      <dsp:txXfrm>
        <a:off x="763" y="0"/>
        <a:ext cx="1224429" cy="1697761"/>
      </dsp:txXfrm>
    </dsp:sp>
    <dsp:sp modelId="{49EF1A7E-A253-45D9-A554-E6AC5727113D}">
      <dsp:nvSpPr>
        <dsp:cNvPr id="0" name=""/>
        <dsp:cNvSpPr/>
      </dsp:nvSpPr>
      <dsp:spPr>
        <a:xfrm>
          <a:off x="400758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8AD59-2C7F-4F4E-876B-9A7C9BAE158E}">
      <dsp:nvSpPr>
        <dsp:cNvPr id="0" name=""/>
        <dsp:cNvSpPr/>
      </dsp:nvSpPr>
      <dsp:spPr>
        <a:xfrm>
          <a:off x="1286414" y="2546642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Establishment of the VA Caregiver Support Program via the Veterans Omnibus Health Service Act</a:t>
          </a:r>
        </a:p>
      </dsp:txBody>
      <dsp:txXfrm>
        <a:off x="1286414" y="2546642"/>
        <a:ext cx="1224429" cy="1697761"/>
      </dsp:txXfrm>
    </dsp:sp>
    <dsp:sp modelId="{D566ECAB-49B9-4F3E-8270-3ACE3DCB1A49}">
      <dsp:nvSpPr>
        <dsp:cNvPr id="0" name=""/>
        <dsp:cNvSpPr/>
      </dsp:nvSpPr>
      <dsp:spPr>
        <a:xfrm>
          <a:off x="1686408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5B4E3-E04E-494D-A548-0FA4BC42F932}">
      <dsp:nvSpPr>
        <dsp:cNvPr id="0" name=""/>
        <dsp:cNvSpPr/>
      </dsp:nvSpPr>
      <dsp:spPr>
        <a:xfrm>
          <a:off x="2572065" y="0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PCAFC Pilot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Begins for post-9/11 veterans </a:t>
          </a:r>
        </a:p>
      </dsp:txBody>
      <dsp:txXfrm>
        <a:off x="2572065" y="0"/>
        <a:ext cx="1224429" cy="1697761"/>
      </dsp:txXfrm>
    </dsp:sp>
    <dsp:sp modelId="{E7D906FC-FFC2-4071-B0A0-5D8F329C65D9}">
      <dsp:nvSpPr>
        <dsp:cNvPr id="0" name=""/>
        <dsp:cNvSpPr/>
      </dsp:nvSpPr>
      <dsp:spPr>
        <a:xfrm>
          <a:off x="2972059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61B78-4AC8-45D2-98B5-096AD6D3254D}">
      <dsp:nvSpPr>
        <dsp:cNvPr id="0" name=""/>
        <dsp:cNvSpPr/>
      </dsp:nvSpPr>
      <dsp:spPr>
        <a:xfrm>
          <a:off x="3857715" y="2546642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 addressed problems within the PCAFC program; new directive issued.</a:t>
          </a:r>
        </a:p>
      </dsp:txBody>
      <dsp:txXfrm>
        <a:off x="3857715" y="2546642"/>
        <a:ext cx="1224429" cy="1697761"/>
      </dsp:txXfrm>
    </dsp:sp>
    <dsp:sp modelId="{8D40EDD1-E849-4D46-ACD7-C12CA9F463AC}">
      <dsp:nvSpPr>
        <dsp:cNvPr id="0" name=""/>
        <dsp:cNvSpPr/>
      </dsp:nvSpPr>
      <dsp:spPr>
        <a:xfrm>
          <a:off x="4257709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30067-2784-4072-B652-005FAA90A77A}">
      <dsp:nvSpPr>
        <dsp:cNvPr id="0" name=""/>
        <dsp:cNvSpPr/>
      </dsp:nvSpPr>
      <dsp:spPr>
        <a:xfrm>
          <a:off x="5143366" y="0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First Phase of PCAFC Expansion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Eligible Veterans who served on or before May 7, 1975</a:t>
          </a:r>
        </a:p>
      </dsp:txBody>
      <dsp:txXfrm>
        <a:off x="5143366" y="0"/>
        <a:ext cx="1224429" cy="1697761"/>
      </dsp:txXfrm>
    </dsp:sp>
    <dsp:sp modelId="{691FC928-C712-4EF2-887E-26142AF0ABD6}">
      <dsp:nvSpPr>
        <dsp:cNvPr id="0" name=""/>
        <dsp:cNvSpPr/>
      </dsp:nvSpPr>
      <dsp:spPr>
        <a:xfrm>
          <a:off x="5543360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E1705-D823-4DE9-BA0C-0EC2B9ACC127}">
      <dsp:nvSpPr>
        <dsp:cNvPr id="0" name=""/>
        <dsp:cNvSpPr/>
      </dsp:nvSpPr>
      <dsp:spPr>
        <a:xfrm>
          <a:off x="6429016" y="2546642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2022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Second and Final Phase of PCAFC Expansion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Eligible Veterans who served after May 7, 1975, and before September 11, 2001</a:t>
          </a:r>
        </a:p>
      </dsp:txBody>
      <dsp:txXfrm>
        <a:off x="6429016" y="2546642"/>
        <a:ext cx="1224429" cy="1697761"/>
      </dsp:txXfrm>
    </dsp:sp>
    <dsp:sp modelId="{60C13900-F2B9-48F7-B2F7-EB3F68DA82EE}">
      <dsp:nvSpPr>
        <dsp:cNvPr id="0" name=""/>
        <dsp:cNvSpPr/>
      </dsp:nvSpPr>
      <dsp:spPr>
        <a:xfrm>
          <a:off x="6829010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C40EB-D4AE-413D-8204-D3CC14E5F497}">
      <dsp:nvSpPr>
        <dsp:cNvPr id="0" name=""/>
        <dsp:cNvSpPr/>
      </dsp:nvSpPr>
      <dsp:spPr>
        <a:xfrm>
          <a:off x="7714667" y="0"/>
          <a:ext cx="1224429" cy="169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Present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PCAFC available to Veterans of all Eras</a:t>
          </a:r>
        </a:p>
      </dsp:txBody>
      <dsp:txXfrm>
        <a:off x="7714667" y="0"/>
        <a:ext cx="1224429" cy="1697761"/>
      </dsp:txXfrm>
    </dsp:sp>
    <dsp:sp modelId="{C320075D-C0A0-4541-85AB-B41C5F55D2B9}">
      <dsp:nvSpPr>
        <dsp:cNvPr id="0" name=""/>
        <dsp:cNvSpPr/>
      </dsp:nvSpPr>
      <dsp:spPr>
        <a:xfrm>
          <a:off x="8114661" y="1909981"/>
          <a:ext cx="424440" cy="424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B30F-BE94-48DD-9DA3-D86DE72AABD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BB767-129A-4665-B40D-C4D7AE281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1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6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33E7-8FA5-64CE-CE9A-CC0F93511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F5463-D484-67FE-81C5-5E14C5E48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9D677-1FF6-B655-59A2-7B4D6173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E9B73-C282-6DDE-0ABF-6710985FB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49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8D7B-0961-DFD4-1571-1BF120C2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9829B-6B18-841C-F5DA-CC9DA1BE6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FFD40-08A5-90BD-59D6-F20156F9F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A7561-DBF1-1825-400D-336F48EE9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248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496DB-708A-B3BD-7284-047EBCF7B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3772F-55F7-95FB-CA18-9DF5D4C6B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563C0-75D7-4A9F-F9CF-DD3C00E1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B247-C658-44A6-BC0E-608C529E2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7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170D-F8C3-4529-5D3E-C0AE74E1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292ED-7E46-278C-60AB-25CC41344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DED27-D840-2BB2-0119-60C1A8E74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48025-BD49-E57F-FC7D-1A0409144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7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4702B-DA58-47BC-1341-B3CB3420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2DF6B-226F-DD67-56BF-67343965E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4F4799-99EC-850E-E892-3BDD7BE00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F7B1-E759-7357-8E49-7AF15E447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34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732D1-0738-0EA0-C352-B31E9FA7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1D2C3-B734-2B7A-9FF8-C724E798A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25F54-DBCA-41DC-A86A-6639C44C0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EAD30-14B7-5150-BEDB-6A6367C76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2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7D00-7472-6D22-9187-2769D922C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D3126A-4BFD-5DC4-8815-5F1B12A99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8BF39-70B6-386B-BB90-DC0F8F7A0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C2551-DF24-2861-46CA-D27FFADC8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78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C94E-2970-C7C7-33C2-D10F2C0C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06012-45B7-FBF1-4BEC-91C7E8E24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277C4-7B9B-2AA9-7C28-0C7A5B4FD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D867F-B2FE-6ED4-2071-A0CD34C67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5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2B71-4B71-6050-DDC5-4498D14B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5A3F0-6A9F-F05C-6388-DC2239F50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20481-205B-D30E-7BD3-A16F65B33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52DD7-B0C1-2DE3-BC2C-D97883C60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94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69DA3-A89E-2310-F616-EBF46BDB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8D431-6450-0570-DDCF-BCABC24D9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AE32D-C055-07FF-C352-68C5097D6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4FCB4-AF4F-F159-70A5-EBF566F61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7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7E83-6DAC-09C5-1CA1-38D30B7C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5D034-EB9E-BD31-83BE-4C55F64B2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C2EE3-2663-F473-0273-8E9A289B2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187EA-C0BD-2DF4-3B41-F242D6B3F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2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B16A9-EE72-8575-EEA9-50BF99F1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6664A-5F1C-B7D6-98F0-2A078DC70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3B2F9-1AB6-74D7-A353-7B9076134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66A1A-F2FF-459F-4408-26C58E9C2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7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3E529-A787-1590-1230-1D47004A4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2DC661-C92C-1BFE-52EC-9D7CBD076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E8C3D-3481-4C93-B7DC-EB6173566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EE2F9-7851-DC94-90AA-552D77D84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25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50CD4-A98A-A2FB-1727-C81A5BF43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18AA7-F9B8-E6EA-EE2C-C8B847DA5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3C94E-0E5A-5135-0161-7BBFB6DC4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1901-0F9F-122C-0A1C-379E3D6EB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11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C8BB-4BB0-62E6-D406-37E04865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F05DB-8B14-EC11-9C30-460D2E217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DAE7B-3D95-CFB4-F6B6-8591EEFEC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03F4F-E953-9D96-56E2-6CF5FCD1F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19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4DAC-1678-392D-18A5-464B1AE3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5ACB3-7B60-B158-F05E-CC13BD97A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A1B99-0149-E415-238E-14C139C9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219CB-7878-BFFE-185E-79DF1B371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83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778BA-B9B5-4F64-6A5C-B77A4617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49EF9-DEBE-880F-ADF9-1810F90AC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7B8EB-6D83-8186-E540-4C3A5D42F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607D1-49D0-7AD1-B5FE-E3E9E5AD0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207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C3D1A-4739-2053-B738-6B69C90A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8AD99-7A90-097B-0D22-270C6E5E4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0459C-699D-1F44-FCEC-DAA02B176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BA8F4-0B4F-82B1-8356-2F73836EE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D1818-82DD-093F-9C9A-202268C20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34BD3-275D-94CF-AA6E-4BE980C95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9F532-C6B3-7C69-C6EC-0E4A77F97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0424A-BDEB-FD8A-A954-1ADFC553F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02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228E2-1CA3-344F-FEDC-C0899F3E9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BCC9C-54F4-D5F7-B9A4-76B4D573F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6A3F0-F479-357D-DA7D-92748379F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0BD9C-B6A2-66B1-5864-0FE9928CC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70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CAD33-87F7-F544-8057-336F8318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AF5CF-4E59-1C7A-9B83-8854313D7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2C44-7A0A-2741-B8B5-9682A20FF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33C84-D072-B4D8-5A60-A715647B6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9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CF19-79CB-8118-C3BE-4207A93B1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CECDC-41F8-A941-57BC-610666ADB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BC1C8-688A-8284-F07A-AE35EC25B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FF536-5262-968B-88EE-165CDCF8B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3947-EB39-C0FF-C6FB-0F01460E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33133-E58F-E60B-237E-0990B61F3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EBF3B-750C-4957-5EF6-AE41FE7A7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ABAD-C17C-54F6-26A4-01AE646CA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17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4724-1CCC-6DE4-5231-AA0453AB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DC363-22F3-9CFC-5290-1ADB5CA2A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2A26A-D75F-C09C-F78C-11E86860C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B1E6-A8E5-4EA0-CF25-769CEA1C2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7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7596-55F6-2EAA-EBA0-A08B9C6C7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EA9D8-0808-3514-F1B9-516D5A7F1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0DBF3-0163-14D3-0F49-07B4483DA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7CBB9-4337-F53B-C129-59C867947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36D78-C19F-4765-8B7F-2FE8BFF07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2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228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77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621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9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607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262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919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0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73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4469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6028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20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1322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913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38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553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583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72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6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6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517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3AAAC-0CAD-DA2D-450E-5ACDB9D7D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DEFB4-DFE6-8B06-E38D-CD469A7C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097EA-22E1-5709-715A-8E0C085487D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1F103-988B-85A1-FB0F-5C2E84FFEC4D}"/>
              </a:ext>
            </a:extLst>
          </p:cNvPr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B1C7D6-A483-1F8A-9AA6-0E1296EDDCB0}"/>
              </a:ext>
            </a:extLst>
          </p:cNvPr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627E8DD-836D-BF42-E64A-93EF717B78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4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family-and-caregiver-benefits/health-and-disability/comprehensive-assistance-for-family-caregivers/apply-form-10-10cg/introduc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caregiver.va.gov/support/New_CSC_Page.as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giver.v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va.gov/family-and-caregiver-benefits/health-and-disability/comprehensive-assistance-for-family-caregiver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va.gov/family-and-caregiver-benefits/health-and-disability/champva/apply-form-10-10d/introductio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COMMUNITYCARE/docs/pubfiles/programguides/CHAMPVA-Guide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va.gov/COMMUNITYCARE/programs/dependents/champva/champva-claim.asp" TargetMode="External"/><Relationship Id="rId5" Type="http://schemas.openxmlformats.org/officeDocument/2006/relationships/hyperlink" Target="https://www.va.gov/COMMUNITYCARE/programs/dependents/locate-provider.asp" TargetMode="External"/><Relationship Id="rId4" Type="http://schemas.openxmlformats.org/officeDocument/2006/relationships/hyperlink" Target="https://www.va.gov/COMMUNITYCARE/pubs/factsheets.asp#CHAMPV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cassell@vfw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mfera@vfw.org" TargetMode="External"/><Relationship Id="rId4" Type="http://schemas.openxmlformats.org/officeDocument/2006/relationships/hyperlink" Target="mailto:Jholt@vfw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074" y="2517828"/>
            <a:ext cx="5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Caregiver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Basic with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CHAMPVA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1598" y="5279095"/>
            <a:ext cx="4434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Katherine Cassell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Director, Veterans Health Policy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4FF25-3E02-3269-03A1-F0D7A300D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5A640-75B7-17D4-A82A-44A8F6FC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PCAFC Eligibility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36F2A-89B8-83E5-193F-23BFA52C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9967EA-7BDF-20D7-C2D2-5E44CFF3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75" y="1734273"/>
            <a:ext cx="4902843" cy="452564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Veteran</a:t>
            </a:r>
            <a:r>
              <a:rPr lang="en-US" dirty="0"/>
              <a:t> – all the following must be true:</a:t>
            </a:r>
          </a:p>
          <a:p>
            <a:pPr lvl="1"/>
            <a:r>
              <a:rPr lang="en-US" dirty="0"/>
              <a:t>Veteran must have a VA disability rating, individual or combined, of 70% or higher, 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Veteran was discharge from the U.S. military or has a date of medical discharge, and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Veteran must need at least 6 months of continuous, in-person personal care services</a:t>
            </a:r>
          </a:p>
          <a:p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48CA7DF8-F025-7C40-133E-654D6BBCD2E0}"/>
              </a:ext>
            </a:extLst>
          </p:cNvPr>
          <p:cNvSpPr txBox="1">
            <a:spLocks/>
          </p:cNvSpPr>
          <p:nvPr/>
        </p:nvSpPr>
        <p:spPr>
          <a:xfrm>
            <a:off x="6246475" y="1734273"/>
            <a:ext cx="4902843" cy="4525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Caregiver</a:t>
            </a:r>
            <a:r>
              <a:rPr lang="en-US" dirty="0"/>
              <a:t> – must be at least 18 years old and at least one of the following must be true:</a:t>
            </a:r>
            <a:endParaRPr lang="en-US" u="sng" dirty="0"/>
          </a:p>
          <a:p>
            <a:pPr lvl="1"/>
            <a:r>
              <a:rPr lang="en-US" dirty="0"/>
              <a:t>You’re a spouse, son, daughter, parent, stepfamily member, or extended family member of the veterans, OR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You live full time with the veteran, or you’re willing to live full time with the veteran if designated as the family caregiver</a:t>
            </a:r>
          </a:p>
        </p:txBody>
      </p:sp>
    </p:spTree>
    <p:extLst>
      <p:ext uri="{BB962C8B-B14F-4D97-AF65-F5344CB8AC3E}">
        <p14:creationId xmlns:p14="http://schemas.microsoft.com/office/powerpoint/2010/main" val="40625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0901-E943-2D64-48B4-018EDD24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FDD216-3A94-A396-1267-E641C192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to Apply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993C5-CF01-B2AD-D5B1-AEAE3D26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0B66DC-80FB-8C2F-3A66-9B094AFB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1" y="1681043"/>
            <a:ext cx="5299216" cy="4511420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Utilizing an Accredited Veteran Service Officer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Apply on-line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apply by mailing your 10-10CG to: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10-10CGEvidence Intake Center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 Box 5154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Janesville, WI 53547-5154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Find your local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Caregiver Support Team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apply in person,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1-855-260-3274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63628-C68D-1AC1-B5D9-DC360793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47" y="1278297"/>
            <a:ext cx="4044171" cy="2616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A00B-6B5F-8387-8FAB-C3FBD50DB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392" y="3838792"/>
            <a:ext cx="3638637" cy="30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D0A27-14D5-40E2-EF81-EB551B7B8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7795F-3575-B1A4-A538-B56C0712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PCAFC Ten Step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D6C3F-DEC0-549E-A64B-5773E6B5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8AB406-8712-9173-A9F1-1104C67C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717"/>
            <a:ext cx="10515600" cy="476214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Application Submission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Application Intake </a:t>
            </a:r>
            <a:r>
              <a:rPr lang="en-US" dirty="0"/>
              <a:t>– </a:t>
            </a:r>
            <a:r>
              <a:rPr lang="en-US" sz="2300" dirty="0"/>
              <a:t>CSP Team conducts review of forms with Veteran &amp; Caregiver (phone, in-person, VA Video Connect)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Veteran Assessment </a:t>
            </a:r>
            <a:r>
              <a:rPr lang="en-US" dirty="0"/>
              <a:t>– </a:t>
            </a:r>
            <a:r>
              <a:rPr lang="en-US" sz="2300" dirty="0"/>
              <a:t>CSP Team conducts clinical assessment with Veteran with Caregiver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Caregiver Assessment </a:t>
            </a:r>
            <a:r>
              <a:rPr lang="en-US" dirty="0"/>
              <a:t>– </a:t>
            </a:r>
            <a:r>
              <a:rPr lang="en-US" sz="2300" dirty="0"/>
              <a:t>CSP Team conducts clinical assessment with each Caregiver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Veterans Functional Assessment </a:t>
            </a:r>
            <a:r>
              <a:rPr lang="en-US" dirty="0"/>
              <a:t>– </a:t>
            </a:r>
            <a:r>
              <a:rPr lang="en-US" sz="2300" dirty="0"/>
              <a:t>Assess Veterans functional abilities conducted by CSP Clinical Assessor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Initial Application Review </a:t>
            </a:r>
            <a:r>
              <a:rPr lang="en-US" dirty="0"/>
              <a:t>– </a:t>
            </a:r>
            <a:r>
              <a:rPr lang="en-US" sz="2300" dirty="0"/>
              <a:t>Review of Veterans Medical Records (including all PCAFC assessments above)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Caregiver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Home-Care Assessment </a:t>
            </a:r>
            <a:r>
              <a:rPr lang="en-US" dirty="0"/>
              <a:t>– </a:t>
            </a:r>
            <a:r>
              <a:rPr lang="en-US" sz="2300" dirty="0"/>
              <a:t>CSP Clinical Assessor conducts assessment in home where Veteran will be residing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Final Application Review </a:t>
            </a:r>
            <a:r>
              <a:rPr lang="en-US" dirty="0"/>
              <a:t>– </a:t>
            </a:r>
            <a:r>
              <a:rPr lang="en-US" sz="2300" dirty="0"/>
              <a:t>Final Eligibility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Notification of Approval </a:t>
            </a:r>
            <a:r>
              <a:rPr lang="en-US" dirty="0"/>
              <a:t>– </a:t>
            </a:r>
            <a:r>
              <a:rPr lang="en-US" sz="2300" dirty="0"/>
              <a:t>For Veteran &amp; Caregivers Individually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1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2EDC-9EDF-5F5B-9317-BE2C91D30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37239-54AF-BC46-2EEB-89B04BB5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7143750" cy="930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+mj-lt"/>
                <a:cs typeface="+mj-cs"/>
              </a:rPr>
              <a:t>Benefits for the Veteran in PCAFC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A6242-A45A-5FD7-7F14-23BEDAF1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18F7AF-0265-AC63-0DD3-6C7C1C53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605"/>
            <a:ext cx="10515600" cy="453335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This program supports the health and wellness of veterans by: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Providing the veteran with increased independence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Provides safety, protection and or instruction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Provides support for personal needs: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Feeding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Bathing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Dressing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Driving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Cooking &amp; Cleaning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Medication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9776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4C870-5C98-FF6F-18B8-3B6F7BE2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87C7C-D290-CDD0-674A-3F91DCE1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Benefits for a PCAFC Caregiver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D93C32-96EF-A32A-9C23-02442B73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500" dirty="0"/>
              <a:t>Comprehensive training </a:t>
            </a:r>
          </a:p>
          <a:p>
            <a:endParaRPr lang="en-US" sz="1500" dirty="0"/>
          </a:p>
          <a:p>
            <a:r>
              <a:rPr lang="en-US" sz="1500" dirty="0"/>
              <a:t>Peer support</a:t>
            </a:r>
          </a:p>
          <a:p>
            <a:endParaRPr lang="en-US" sz="1500" dirty="0"/>
          </a:p>
          <a:p>
            <a:r>
              <a:rPr lang="en-US" sz="1500" dirty="0"/>
              <a:t>A monthly stipend is payable to the Primary Caregiver</a:t>
            </a:r>
          </a:p>
          <a:p>
            <a:endParaRPr lang="en-US" sz="1500" dirty="0"/>
          </a:p>
          <a:p>
            <a:r>
              <a:rPr lang="en-US" sz="1500" dirty="0">
                <a:highlight>
                  <a:srgbClr val="FFFF00"/>
                </a:highlight>
              </a:rPr>
              <a:t>Eligibility to </a:t>
            </a:r>
            <a:r>
              <a:rPr lang="en-US" sz="1500" b="1" dirty="0">
                <a:solidFill>
                  <a:srgbClr val="0070C0"/>
                </a:solidFill>
                <a:highlight>
                  <a:srgbClr val="FFFF00"/>
                </a:highlight>
              </a:rPr>
              <a:t>CHAMPVA</a:t>
            </a:r>
            <a:r>
              <a:rPr lang="en-US" sz="1500" dirty="0">
                <a:highlight>
                  <a:srgbClr val="FFFF00"/>
                </a:highlight>
              </a:rPr>
              <a:t> for the Primary Caregiver</a:t>
            </a:r>
          </a:p>
          <a:p>
            <a:endParaRPr lang="en-US" sz="1500" dirty="0"/>
          </a:p>
          <a:p>
            <a:r>
              <a:rPr lang="en-US" sz="1500" dirty="0"/>
              <a:t>Mental Health Counseling</a:t>
            </a:r>
          </a:p>
          <a:p>
            <a:endParaRPr lang="en-US" sz="1500" dirty="0"/>
          </a:p>
          <a:p>
            <a:r>
              <a:rPr lang="en-US" sz="1500" dirty="0"/>
              <a:t>At least 30 days respite care per year for the Veteran</a:t>
            </a:r>
          </a:p>
          <a:p>
            <a:endParaRPr lang="en-US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EB029-B6E9-5440-3D63-710E1ADC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783" y="1825625"/>
            <a:ext cx="3448434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44964-937C-1635-3C63-68D66AC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724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2E2A-5BF7-048E-4FDD-74B9C2C6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2151F5-838B-A47F-2E7A-5DE67FA6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PCAFC Knowledge Check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DE572-83EB-C3B5-948D-0B385032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62B564-D66E-0BD2-C873-2E2B58A0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306"/>
            <a:ext cx="10515600" cy="457965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Calibri (body)"/>
                <a:cs typeface="Times New Roman" panose="02020603050405020304" pitchFamily="18" charset="0"/>
              </a:rPr>
              <a:t>ONLY spouses can be caregivers</a:t>
            </a:r>
            <a:r>
              <a:rPr lang="en-US" i="1" dirty="0">
                <a:latin typeface="Calibri (body)"/>
                <a:cs typeface="Times New Roman" panose="02020603050405020304" pitchFamily="18" charset="0"/>
              </a:rPr>
              <a:t> 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The program is open to family members, parents, or anyone who is living with the veteran full-time.</a:t>
            </a:r>
          </a:p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Calibri (body)"/>
                <a:cs typeface="Times New Roman" panose="02020603050405020304" pitchFamily="18" charset="0"/>
              </a:rPr>
              <a:t>ALL veterans are eligible 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Not all veterans qualify for the program.  They must have a 70% service-connection rating or higher and need continuous personal care services for at least six months and require assistance with activities of daily living.</a:t>
            </a:r>
          </a:p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Calibri (body)"/>
                <a:cs typeface="Times New Roman" panose="02020603050405020304" pitchFamily="18" charset="0"/>
              </a:rPr>
              <a:t>Caregivers receive full time pay 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Only the Primary Caregiver is eligible for a stipend and the stipend IS NOT equivalent to substantial full time employment income</a:t>
            </a:r>
          </a:p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Calibri (body)"/>
                <a:cs typeface="Times New Roman" panose="02020603050405020304" pitchFamily="18" charset="0"/>
              </a:rPr>
              <a:t>All Caregivers get health benefits 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Only the Primary Caregiver is eligible for </a:t>
            </a:r>
            <a:r>
              <a:rPr lang="en-US" dirty="0" err="1">
                <a:latin typeface="Calibri (body)"/>
                <a:cs typeface="Times New Roman" panose="02020603050405020304" pitchFamily="18" charset="0"/>
              </a:rPr>
              <a:t>ChampVA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, and only if they do not have other health insurance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C298-BD4C-5749-2DF0-45A59093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BF0F6-257A-7FFA-E42C-0CF86FB7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7143750" cy="930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+mj-lt"/>
                <a:cs typeface="+mj-cs"/>
              </a:rPr>
              <a:t>How to appeal a negative decision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9DD30-FBD1-2BCE-530E-5D33A25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6EE85E-3F52-C056-69D6-7BD5482D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180"/>
            <a:ext cx="10515600" cy="452178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VHA Clinical Review Process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– this is also known as the clinical appeals process and is conducted locally.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Conducted at the Patient Advocates/Experience Office.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Higher-Level Review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– request a new review of your case by higher-level reviewer will determine if an error or difference of opinion changed the decision.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Conducted at the VARO.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Board Appeal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– Review by a Veterans Law Judge by submitting a completed VA Form 10-307 (PCAFC Notice of Disagreement (NOD))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body)"/>
                <a:cs typeface="Times New Roman" panose="02020603050405020304" pitchFamily="18" charset="0"/>
              </a:rPr>
              <a:t>Conducted at the Board of Veterans’ Appeals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5179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1C2B-4E4D-9098-98C9-0B824746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315F59-CADA-4D3B-9426-1A1D5415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2AFE2-58B0-AC20-B6F7-BDEE5C23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632214-9877-1EB9-6F8D-E0FB88E7A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284"/>
            <a:ext cx="10515600" cy="4660679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>
                <a:latin typeface="Calibri (body)"/>
                <a:cs typeface="Times New Roman" panose="02020603050405020304" pitchFamily="18" charset="0"/>
                <a:hlinkClick r:id="rId3"/>
              </a:rPr>
              <a:t>VA Caregiver Support Program</a:t>
            </a:r>
            <a:endParaRPr lang="en-US" sz="38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https://www.caregiver.va.gov/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Calibri (body)"/>
                <a:cs typeface="Times New Roman" panose="02020603050405020304" pitchFamily="18" charset="0"/>
                <a:hlinkClick r:id="rId4"/>
              </a:rPr>
              <a:t>The Program of Comprehensive Assistance for Family Caregivers (PCAFC)</a:t>
            </a:r>
            <a:endParaRPr lang="en-US" sz="38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https://www.va.gov/family-and-caregiver-benefits/health-and-disability/comprehensive-assistance-for-family-caregivers/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Calibri (body)"/>
                <a:cs typeface="Times New Roman" panose="02020603050405020304" pitchFamily="18" charset="0"/>
              </a:rPr>
              <a:t>Some additional Local Agencies that may be able to assist:</a:t>
            </a: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Department of Aging</a:t>
            </a: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Social Security Administration</a:t>
            </a: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Administration for Community Living</a:t>
            </a: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Department of Health &amp; Human Services</a:t>
            </a: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Insurance Companies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58463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40C5-0219-520F-A418-1AA21D9D6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CHAMPVA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16474-C07B-1054-680E-B3E4F032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0D2E-5250-21B1-C0BC-3E3B1667A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9A321-2D51-1475-D028-CAEAE4D0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What is CHAMPVA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A1FDED-8CA9-3DC6-DD98-E33B340C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1B2B36-82D3-D81F-F655-C3128FCB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08"/>
            <a:ext cx="10515600" cy="4625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>
                <a:latin typeface="Calibri (body)"/>
                <a:cs typeface="Times New Roman" panose="02020603050405020304" pitchFamily="18" charset="0"/>
              </a:rPr>
              <a:t>Civilian Health and Medical Program of the Department of Veterans Affairs</a:t>
            </a:r>
            <a:r>
              <a:rPr lang="en-US" sz="3200" dirty="0">
                <a:latin typeface="Calibri (body)"/>
                <a:cs typeface="Times New Roman" panose="02020603050405020304" pitchFamily="18" charset="0"/>
              </a:rPr>
              <a:t> (CHAMPVA):</a:t>
            </a:r>
          </a:p>
          <a:p>
            <a:pPr marL="0" indent="0">
              <a:buNone/>
            </a:pPr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latin typeface="Calibri (body)"/>
                <a:cs typeface="Times New Roman" panose="02020603050405020304" pitchFamily="18" charset="0"/>
              </a:rPr>
              <a:t>37 CFR 17.270</a:t>
            </a:r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 is the governing regulation</a:t>
            </a:r>
          </a:p>
          <a:p>
            <a:pPr lvl="1"/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 err="1">
                <a:latin typeface="Calibri (body)"/>
                <a:cs typeface="Times New Roman" panose="02020603050405020304" pitchFamily="18" charset="0"/>
              </a:rPr>
              <a:t>ChampVA</a:t>
            </a:r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 is not an insurance plan, it is a cost share program in which VA shares the cost of covered health care services and supplies with eligible beneficiaries.</a:t>
            </a:r>
          </a:p>
          <a:p>
            <a:pPr lvl="1"/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Affordable Care Act (ACA) designates CHAMPVA as fulfilling minimum essential coverage requirements</a:t>
            </a:r>
          </a:p>
          <a:p>
            <a:pPr lvl="2"/>
            <a:r>
              <a:rPr lang="en-US" sz="2400" dirty="0">
                <a:latin typeface="Calibri (body)"/>
                <a:cs typeface="Times New Roman" panose="02020603050405020304" pitchFamily="18" charset="0"/>
              </a:rPr>
              <a:t>TRICARE</a:t>
            </a:r>
          </a:p>
          <a:p>
            <a:pPr lvl="2"/>
            <a:r>
              <a:rPr lang="en-US" sz="2400" dirty="0">
                <a:latin typeface="Calibri (body)"/>
                <a:cs typeface="Times New Roman" panose="02020603050405020304" pitchFamily="18" charset="0"/>
              </a:rPr>
              <a:t>VA Health Care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5049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84698"/>
            <a:ext cx="5955673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C80C03-1B73-CF6C-6123-84C48D7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754"/>
            <a:ext cx="10515600" cy="4510209"/>
          </a:xfrm>
        </p:spPr>
        <p:txBody>
          <a:bodyPr/>
          <a:lstStyle/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What is Caregiver &amp; CHAMPVA Programs and the basics of each</a:t>
            </a: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Identify Eligibility and How to Apply/Enroll</a:t>
            </a:r>
            <a:endParaRPr lang="en-US" sz="18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Available Benefits and Services</a:t>
            </a: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Know the exclusions and considerations when utilizing Other </a:t>
            </a:r>
            <a:r>
              <a:rPr lang="en-US" dirty="0">
                <a:latin typeface="Calibri (body)"/>
              </a:rPr>
              <a:t>H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ealth </a:t>
            </a:r>
            <a:r>
              <a:rPr lang="en-US" dirty="0">
                <a:latin typeface="Calibri (body)"/>
              </a:rPr>
              <a:t>I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nsurances (including Medicare)</a:t>
            </a:r>
          </a:p>
          <a:p>
            <a:r>
              <a:rPr lang="en-US" dirty="0">
                <a:latin typeface="Calibri (body)"/>
              </a:rPr>
              <a:t>Issue Resolution and the Appeals Process</a:t>
            </a:r>
          </a:p>
          <a:p>
            <a:r>
              <a:rPr lang="en-US" dirty="0">
                <a:latin typeface="Calibri (body)"/>
              </a:rPr>
              <a:t>Resources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3866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92347-9C3B-D55C-794B-D576F0A71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5D991D-F443-23CB-B9FC-B966A105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Basics of CHAMPVA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6E5BF-7065-3FBA-B829-1B2F08B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355494-6646-D860-D448-F96889212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The beneficiary must use an authorized provider to be covered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The beneficiaries will have a $50 annual deductible, and $100 for a family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 err="1">
                <a:latin typeface="Calibri (body)"/>
                <a:cs typeface="Times New Roman" panose="02020603050405020304" pitchFamily="18" charset="0"/>
              </a:rPr>
              <a:t>ChampVA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 covers 75% of the allowable amount, which is the Medicare rate, and the beneficiary pays the remaining 25%, up to $3000.00 per year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3170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ADA5F-30BF-E83B-B9B0-DD7740019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7B0AF-CA12-B7C5-9845-6DC197E2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Eligibility for CHAMPVA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B17DC-A6ED-9D24-FD13-E3A60810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484942-7706-2407-C1A4-1EE6787C2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Individual must meet one of the following:</a:t>
            </a: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Spouse or child of a Veteran who has been rated by VA as having a permanent and total service-connected disability, </a:t>
            </a:r>
            <a:r>
              <a:rPr lang="en-US" b="1" dirty="0">
                <a:latin typeface="Calibri (body)"/>
                <a:cs typeface="Times New Roman" panose="02020603050405020304" pitchFamily="18" charset="0"/>
              </a:rPr>
              <a:t>or</a:t>
            </a: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Spouse or child of a Veteran who has been rated by VA as having a permanent and total service-connected disability, </a:t>
            </a:r>
            <a:r>
              <a:rPr lang="en-US" b="1" dirty="0">
                <a:latin typeface="Calibri (body)"/>
                <a:cs typeface="Times New Roman" panose="02020603050405020304" pitchFamily="18" charset="0"/>
              </a:rPr>
              <a:t>or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Surviving spouse or child of a Veteran who was at the time of death rated permanently and totally disabled from a service-connected disability, </a:t>
            </a:r>
            <a:r>
              <a:rPr lang="en-US" b="1" dirty="0">
                <a:latin typeface="Calibri (body)"/>
                <a:cs typeface="Times New Roman" panose="02020603050405020304" pitchFamily="18" charset="0"/>
              </a:rPr>
              <a:t>or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Surviving spouse or child of a service member who dies in the line of duty, not due to misconduct*, </a:t>
            </a:r>
            <a:r>
              <a:rPr lang="en-US" b="1" dirty="0">
                <a:latin typeface="Calibri (body)"/>
                <a:cs typeface="Times New Roman" panose="02020603050405020304" pitchFamily="18" charset="0"/>
              </a:rPr>
              <a:t>or</a:t>
            </a:r>
          </a:p>
          <a:p>
            <a:pPr lvl="1"/>
            <a:r>
              <a:rPr lang="en-US" dirty="0">
                <a:highlight>
                  <a:srgbClr val="FFFF00"/>
                </a:highlight>
                <a:latin typeface="Calibri (body)"/>
                <a:cs typeface="Times New Roman" panose="02020603050405020304" pitchFamily="18" charset="0"/>
              </a:rPr>
              <a:t>An individual who is the Primary Family Caregiver in the Program of Comprehensive Assistance for Family Caregivers (PCAFC) who is not entitled to care and services under another health-plan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83019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0FF0F-AF92-2B35-E1F0-77B0DE94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25A275-0C16-6DEC-6EE5-7B93FDA5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How to apply for CHAMPVA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2CDD7-2E77-413E-D33A-DB618A50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0C2E71-C31C-7193-660D-9A47FE7D5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605"/>
            <a:ext cx="10515600" cy="4533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 (body)"/>
                <a:cs typeface="Times New Roman" panose="02020603050405020304" pitchFamily="18" charset="0"/>
              </a:rPr>
              <a:t>Required Documents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VA Form 10-10d (</a:t>
            </a:r>
            <a:r>
              <a:rPr lang="en-US" sz="2800" i="1" dirty="0">
                <a:latin typeface="Calibri (body)"/>
                <a:cs typeface="Times New Roman" panose="02020603050405020304" pitchFamily="18" charset="0"/>
              </a:rPr>
              <a:t>Application for CHAMPVA Benefits</a:t>
            </a:r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VA Form 10-7959c (</a:t>
            </a:r>
            <a:r>
              <a:rPr lang="en-US" sz="2800" i="1" dirty="0">
                <a:latin typeface="Calibri (body)"/>
                <a:cs typeface="Times New Roman" panose="02020603050405020304" pitchFamily="18" charset="0"/>
              </a:rPr>
              <a:t>CHAMPVA—Other Health Insurance (OHI) Certification</a:t>
            </a:r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)</a:t>
            </a:r>
            <a:endParaRPr lang="en-US" sz="2800" i="1" dirty="0">
              <a:latin typeface="Calibri (body)"/>
              <a:cs typeface="Times New Roman" panose="02020603050405020304" pitchFamily="18" charset="0"/>
            </a:endParaRPr>
          </a:p>
          <a:p>
            <a:pPr lvl="1"/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Copy of Medicare card for individuals who are eligible</a:t>
            </a:r>
          </a:p>
          <a:p>
            <a:pPr lvl="1"/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For those 65+ years old and don’t qualify for Medicare, you will need to send documentation from the Social Security Administration the confirms you don’t qualify for Medicare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80191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70EE-F2D6-378D-DB8A-79D30017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623E7-DD73-D231-C33E-E849770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More on how to apply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712E3-C10C-839A-0322-1AAAC25C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FC088-A921-BCA9-A53B-31718E29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620"/>
            <a:ext cx="10515600" cy="4645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 (body)"/>
                <a:cs typeface="Times New Roman" panose="02020603050405020304" pitchFamily="18" charset="0"/>
              </a:rPr>
              <a:t>Optional Documents: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Times New Roman" panose="02020603050405020304" pitchFamily="18" charset="0"/>
              </a:rPr>
              <a:t>(copies only)</a:t>
            </a:r>
            <a:endParaRPr lang="en-US" sz="22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cs typeface="Times New Roman" panose="02020603050405020304" pitchFamily="18" charset="0"/>
              </a:rPr>
              <a:t>VBA decision showing permanent and total status, or death rating</a:t>
            </a:r>
          </a:p>
          <a:p>
            <a:pPr lvl="1"/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Veteran’s DD 214 (</a:t>
            </a:r>
            <a:r>
              <a:rPr lang="en-US" sz="2800" i="1" dirty="0">
                <a:latin typeface="Calibri (body)"/>
                <a:cs typeface="Times New Roman" panose="02020603050405020304" pitchFamily="18" charset="0"/>
              </a:rPr>
              <a:t>Certificate of Release or Discharge from Active Duty</a:t>
            </a:r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Proof of Dependency</a:t>
            </a:r>
          </a:p>
          <a:p>
            <a:pPr lvl="2"/>
            <a:r>
              <a:rPr lang="en-US" sz="2400" dirty="0">
                <a:latin typeface="Calibri (body)"/>
                <a:cs typeface="Times New Roman" panose="02020603050405020304" pitchFamily="18" charset="0"/>
              </a:rPr>
              <a:t>Marriage license</a:t>
            </a:r>
          </a:p>
          <a:p>
            <a:pPr lvl="3"/>
            <a:r>
              <a:rPr lang="en-US" sz="2200" dirty="0">
                <a:latin typeface="Calibri (body)"/>
                <a:cs typeface="Times New Roman" panose="02020603050405020304" pitchFamily="18" charset="0"/>
              </a:rPr>
              <a:t>Remarried widow/widower once again single (legal documentation terminating the remarriage_</a:t>
            </a:r>
          </a:p>
          <a:p>
            <a:pPr lvl="2"/>
            <a:r>
              <a:rPr lang="en-US" sz="2400" dirty="0">
                <a:latin typeface="Calibri (body)"/>
                <a:cs typeface="Times New Roman" panose="02020603050405020304" pitchFamily="18" charset="0"/>
              </a:rPr>
              <a:t>Birth Certificate/adoption papers for children</a:t>
            </a:r>
          </a:p>
          <a:p>
            <a:pPr lvl="3"/>
            <a:r>
              <a:rPr lang="en-US" sz="2200" dirty="0">
                <a:latin typeface="Calibri (body)"/>
                <a:cs typeface="Times New Roman" panose="02020603050405020304" pitchFamily="18" charset="0"/>
              </a:rPr>
              <a:t>School certification of full-time enrollment for ages 18-23 years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Times New Roman" panose="02020603050405020304" pitchFamily="18" charset="0"/>
              </a:rPr>
              <a:t>(original)</a:t>
            </a:r>
          </a:p>
          <a:p>
            <a:pPr marL="1371600" lvl="3" indent="0">
              <a:buNone/>
            </a:pPr>
            <a:endParaRPr lang="en-US" sz="2200" dirty="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9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05C62-BDF1-1A99-BAA4-CFAA3E76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64488-8878-6BCB-CA6E-0970F7B4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Where to apply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E6539-3BE0-3384-B4AC-9CB85949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871"/>
            <a:ext cx="3732317" cy="483147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C4D5B-53B0-0ED5-0A4A-F53EC1148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51949"/>
            <a:ext cx="5181600" cy="4325014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Apply online</a:t>
            </a:r>
            <a:endParaRPr lang="en-US" dirty="0"/>
          </a:p>
          <a:p>
            <a:r>
              <a:rPr lang="en-US" dirty="0"/>
              <a:t>Mail your application, and associated documents, to:</a:t>
            </a:r>
          </a:p>
          <a:p>
            <a:pPr marL="0" indent="0">
              <a:buNone/>
            </a:pPr>
            <a:r>
              <a:rPr lang="en-US" sz="2400" dirty="0"/>
              <a:t>	VHA Office of Community Care</a:t>
            </a:r>
          </a:p>
          <a:p>
            <a:pPr marL="0" indent="0">
              <a:buNone/>
            </a:pPr>
            <a:r>
              <a:rPr lang="en-US" sz="2400" dirty="0"/>
              <a:t>	CHAMPVA Eligibility</a:t>
            </a:r>
          </a:p>
          <a:p>
            <a:pPr marL="0" indent="0">
              <a:buNone/>
            </a:pPr>
            <a:r>
              <a:rPr lang="en-US" sz="2400" dirty="0"/>
              <a:t>	PO Box 137</a:t>
            </a:r>
          </a:p>
          <a:p>
            <a:pPr marL="0" indent="0">
              <a:buNone/>
            </a:pPr>
            <a:r>
              <a:rPr lang="en-US" sz="2400" dirty="0"/>
              <a:t>	Spring City, PA 19475</a:t>
            </a:r>
          </a:p>
          <a:p>
            <a:r>
              <a:rPr lang="en-US" dirty="0"/>
              <a:t>Or fax your forms: 303-331-7809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E7B6B-E3CC-497B-2608-F3523B3A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223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1DF90-2FF1-EF6E-BE7C-A3B37FF7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2101E-77CF-F175-577E-E47D29C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+mj-lt"/>
                <a:cs typeface="+mj-cs"/>
              </a:rPr>
              <a:t>Benefits and Services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ED6C4-2007-A5F4-EA6B-0ADC2DF4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FEE6F-9F83-D186-1ACD-2A2410E7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70" y="1825625"/>
            <a:ext cx="2705243" cy="351218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B5B562-A03C-6498-CEAA-EBC733D75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6567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Ambulance service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Durable Medical Equipment 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Family plan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ning and maternity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Inpatient/Outpatient services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 (body)"/>
                <a:cs typeface="Times New Roman" panose="02020603050405020304" pitchFamily="18" charset="0"/>
              </a:rPr>
              <a:t>Pharmacy (prescription medicines)</a:t>
            </a:r>
          </a:p>
          <a:p>
            <a:endParaRPr lang="en-US" sz="2800" dirty="0">
              <a:latin typeface="Calibri (body)"/>
              <a:cs typeface="Times New Roman" panose="02020603050405020304" pitchFamily="18" charset="0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8600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1F478-DA6B-36FF-8D2F-8A7AD22DA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D923D-BB6C-0384-6A95-D5D61AA9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CHAMPVA and Medicare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C16B2-04E9-FFFA-0484-135B72AE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9E8822-EC21-E899-4DBB-F3354F955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1504513"/>
            <a:ext cx="7164729" cy="4761388"/>
          </a:xfrm>
        </p:spPr>
        <p:txBody>
          <a:bodyPr>
            <a:normAutofit/>
          </a:bodyPr>
          <a:lstStyle/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CHAMPVA is always the second payer to Medicare</a:t>
            </a:r>
          </a:p>
          <a:p>
            <a:pPr marL="0" indent="0">
              <a:buNone/>
            </a:pPr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If you’re under 65 years old, you’re eligible for CHAMPVA if you meet both of these:</a:t>
            </a: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You have Medicare Parts A and B, </a:t>
            </a:r>
            <a:r>
              <a:rPr lang="en-US" b="1" dirty="0">
                <a:latin typeface="Calibri (body)"/>
                <a:cs typeface="Times New Roman" panose="02020603050405020304" pitchFamily="18" charset="0"/>
              </a:rPr>
              <a:t>and</a:t>
            </a:r>
            <a:endParaRPr lang="en-US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You are otherwise eligible for CHAMPVA</a:t>
            </a:r>
          </a:p>
          <a:p>
            <a:pPr marL="457200" lvl="1" indent="0">
              <a:buNone/>
            </a:pPr>
            <a:endParaRPr lang="en-US" sz="11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dirty="0">
                <a:latin typeface="Calibri (body)"/>
                <a:cs typeface="Times New Roman" panose="02020603050405020304" pitchFamily="18" charset="0"/>
              </a:rPr>
              <a:t>If you’re 65 years old or older, you’re eligible for CHAMPVA if you’re eligible for Medicare. </a:t>
            </a: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See chart for specific requirements</a:t>
            </a:r>
          </a:p>
          <a:p>
            <a:endParaRPr lang="en-US" dirty="0">
              <a:latin typeface="Calibri (body)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070CC-9AB8-71AB-6012-64003625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727" y="1505268"/>
            <a:ext cx="3273836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7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3F4C-336C-4CBE-6504-D0DA14C52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9F2BA-31F8-BB6F-6BCF-5C094AE7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CHAMPVA Contact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A178F-0E78-11C8-FE42-1CAA21D4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A94EA5-C05A-D4B3-FA95-A8F954906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352"/>
            <a:ext cx="10515600" cy="4417611"/>
          </a:xfrm>
        </p:spPr>
        <p:txBody>
          <a:bodyPr/>
          <a:lstStyle/>
          <a:p>
            <a:r>
              <a:rPr lang="en-US" sz="3200" dirty="0">
                <a:latin typeface="Calibri (body)"/>
                <a:cs typeface="Times New Roman" panose="02020603050405020304" pitchFamily="18" charset="0"/>
              </a:rPr>
              <a:t>Customer Service </a:t>
            </a:r>
            <a:r>
              <a:rPr lang="en-US" dirty="0">
                <a:latin typeface="Calibri (body)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Calibri (body)"/>
                <a:cs typeface="Times New Roman" panose="02020603050405020304" pitchFamily="18" charset="0"/>
              </a:rPr>
              <a:t>Eligibility, Other Health Insurance (OHI) Coverage, and Claims</a:t>
            </a: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Phone: 1-800-733-8387 (Monday - Friday, 8:05 a.m. to 7:30 p.m. ET)</a:t>
            </a:r>
          </a:p>
          <a:p>
            <a:pPr lvl="1"/>
            <a:r>
              <a:rPr lang="en-US" dirty="0">
                <a:latin typeface="Calibri (body)"/>
                <a:cs typeface="Times New Roman" panose="02020603050405020304" pitchFamily="18" charset="0"/>
              </a:rPr>
              <a:t>Email Ask VA: ask.va.gov</a:t>
            </a:r>
          </a:p>
          <a:p>
            <a:pPr marL="457200" lvl="1" indent="0">
              <a:buNone/>
            </a:pPr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Customer Engagement Portal </a:t>
            </a:r>
            <a:r>
              <a:rPr lang="en-US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Payments</a:t>
            </a:r>
          </a:p>
          <a:p>
            <a:pPr lvl="1"/>
            <a:r>
              <a:rPr lang="en-US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https://www.cep.fsc.va.gov/</a:t>
            </a:r>
          </a:p>
          <a:p>
            <a:endParaRPr lang="en-US" sz="1000" dirty="0">
              <a:latin typeface="Calibri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Contact them by mail</a:t>
            </a:r>
          </a:p>
          <a:p>
            <a:pPr lvl="1"/>
            <a:r>
              <a:rPr lang="en-US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CHAMPVA; PO Box 469063; Denver, CO; 80246-9063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33865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54FF6-065C-427B-F096-31DCD1B69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75212-C1A6-2D27-89A3-446D37F2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531AC-E2D2-52BE-AEC1-717753AD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DB28D4-3106-D60F-0AF4-2B0850CF93A4}"/>
              </a:ext>
            </a:extLst>
          </p:cNvPr>
          <p:cNvSpPr txBox="1">
            <a:spLocks/>
          </p:cNvSpPr>
          <p:nvPr/>
        </p:nvSpPr>
        <p:spPr>
          <a:xfrm>
            <a:off x="990600" y="1782501"/>
            <a:ext cx="10515600" cy="4546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 (body)"/>
                <a:cs typeface="Times New Roman" panose="02020603050405020304" pitchFamily="18" charset="0"/>
                <a:hlinkClick r:id="rId3"/>
              </a:rPr>
              <a:t>CHAMPVA Guide</a:t>
            </a:r>
            <a:endParaRPr lang="en-US" sz="36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3100" dirty="0">
                <a:latin typeface="Calibri (body)"/>
                <a:cs typeface="Times New Roman" panose="02020603050405020304" pitchFamily="18" charset="0"/>
              </a:rPr>
              <a:t>https://www.va.gov/COMMUNITYCARE/docs/pubfiles/programguides/CHAMPVA-Guide.pdf#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 (body)"/>
                <a:cs typeface="Times New Roman" panose="02020603050405020304" pitchFamily="18" charset="0"/>
                <a:hlinkClick r:id="rId4"/>
              </a:rPr>
              <a:t>CHAMPVA Fact Sheets</a:t>
            </a:r>
            <a:endParaRPr lang="en-US" sz="36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3100" dirty="0">
                <a:latin typeface="Calibri (body)"/>
                <a:cs typeface="Times New Roman" panose="02020603050405020304" pitchFamily="18" charset="0"/>
              </a:rPr>
              <a:t>https://www.va.gov/COMMUNITYCARE/pubs/factsheets.asp#CHAMPVA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 (body)"/>
                <a:cs typeface="Times New Roman" panose="02020603050405020304" pitchFamily="18" charset="0"/>
                <a:hlinkClick r:id="rId5"/>
              </a:rPr>
              <a:t>Locating a Provider</a:t>
            </a:r>
            <a:endParaRPr lang="en-US" sz="36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3100" dirty="0">
                <a:latin typeface="Calibri (body)"/>
                <a:cs typeface="Times New Roman" panose="02020603050405020304" pitchFamily="18" charset="0"/>
              </a:rPr>
              <a:t>https://www.va.gov/COMMUNITYCARE/programs/dependents/locate-provider.asp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 (body)"/>
                <a:cs typeface="Times New Roman" panose="02020603050405020304" pitchFamily="18" charset="0"/>
              </a:rPr>
              <a:t>How to File a </a:t>
            </a:r>
            <a:r>
              <a:rPr lang="en-US" sz="3600" dirty="0">
                <a:latin typeface="Calibri (body)"/>
                <a:cs typeface="Times New Roman" panose="02020603050405020304" pitchFamily="18" charset="0"/>
                <a:hlinkClick r:id="rId6"/>
              </a:rPr>
              <a:t>CHAMPVA Claim</a:t>
            </a:r>
            <a:endParaRPr lang="en-US" sz="3600" dirty="0">
              <a:latin typeface="Calibri (body)"/>
              <a:cs typeface="Times New Roman" panose="02020603050405020304" pitchFamily="18" charset="0"/>
            </a:endParaRPr>
          </a:p>
          <a:p>
            <a:pPr lvl="1"/>
            <a:r>
              <a:rPr lang="en-US" sz="3100" dirty="0">
                <a:latin typeface="Calibri (body)"/>
                <a:cs typeface="Times New Roman" panose="02020603050405020304" pitchFamily="18" charset="0"/>
              </a:rPr>
              <a:t>https://www.va.gov/COMMUNITYCARE/programs/dependents/champva/champva-claim.asp</a:t>
            </a: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endParaRPr lang="en-US" sz="1000" dirty="0">
              <a:latin typeface="Calibri (body)"/>
              <a:cs typeface="Times New Roman" panose="02020603050405020304" pitchFamily="18" charset="0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61663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8BC7-E95C-1295-D07C-E421BF0DC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F7FB1A-FEC5-EC17-D2EC-72A80F9E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6550152" cy="930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+mj-lt"/>
                <a:cs typeface="+mj-cs"/>
              </a:rPr>
              <a:t>Final Thoughts and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C918D-200A-1B85-D223-DDA0DF33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3005B8-8AF2-AA8D-72DB-9F80640F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Times New Roman" panose="02020603050405020304" pitchFamily="18" charset="0"/>
              </a:rPr>
              <a:t>The VFW Healthcare Team may be able to help with healthcare issues:</a:t>
            </a:r>
          </a:p>
          <a:p>
            <a:pPr marL="0" indent="0" algn="ctr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 (body)"/>
                <a:ea typeface="Aptos" panose="020B0004020202020204" pitchFamily="34" charset="0"/>
                <a:cs typeface="Times New Roman" panose="02020603050405020304" pitchFamily="18" charset="0"/>
              </a:rPr>
              <a:t>Katherine Cassell, Assistant Director of Veterans Health Policy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latin typeface="Calibri (body)"/>
                <a:ea typeface="Aptos" panose="020B0004020202020204" pitchFamily="34" charset="0"/>
                <a:cs typeface="Times New Roman" panose="02020603050405020304" pitchFamily="18" charset="0"/>
              </a:rPr>
              <a:t>202-608-8371, </a:t>
            </a:r>
            <a:r>
              <a:rPr lang="en-US" u="sng" kern="100" dirty="0">
                <a:solidFill>
                  <a:srgbClr val="467886"/>
                </a:solidFill>
                <a:latin typeface="Calibri (body)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Kcassell@vfw.org</a:t>
            </a:r>
            <a:endParaRPr lang="en-US" kern="100" dirty="0"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 (body)"/>
                <a:ea typeface="Aptos" panose="020B0004020202020204" pitchFamily="34" charset="0"/>
                <a:cs typeface="Times New Roman" panose="02020603050405020304" pitchFamily="18" charset="0"/>
              </a:rPr>
              <a:t>Julie Holt, Special Assistant of Veterans Health Policy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latin typeface="Calibri (body)"/>
                <a:ea typeface="Aptos" panose="020B0004020202020204" pitchFamily="34" charset="0"/>
                <a:cs typeface="Times New Roman" panose="02020603050405020304" pitchFamily="18" charset="0"/>
              </a:rPr>
              <a:t>202-608-8364, </a:t>
            </a:r>
            <a:r>
              <a:rPr lang="en-US" u="sng" kern="100" dirty="0">
                <a:solidFill>
                  <a:srgbClr val="467886"/>
                </a:solidFill>
                <a:latin typeface="Calibri (body)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Jholt@vfw.org</a:t>
            </a:r>
            <a:endParaRPr lang="en-US" kern="100" dirty="0"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 (body)"/>
                <a:ea typeface="Aptos" panose="020B0004020202020204" pitchFamily="34" charset="0"/>
                <a:cs typeface="Times New Roman" panose="02020603050405020304" pitchFamily="18" charset="0"/>
              </a:rPr>
              <a:t>Marion Fera, Health Consultant of Veterans Health Policy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latin typeface="Calibri (body)"/>
                <a:ea typeface="Aptos" panose="020B0004020202020204" pitchFamily="34" charset="0"/>
                <a:cs typeface="Times New Roman" panose="02020603050405020304" pitchFamily="18" charset="0"/>
              </a:rPr>
              <a:t>202-608-8349, </a:t>
            </a:r>
            <a:r>
              <a:rPr lang="en-US" u="sng" kern="100" dirty="0">
                <a:solidFill>
                  <a:srgbClr val="467886"/>
                </a:solidFill>
                <a:latin typeface="Calibri (body)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mfera@vfw.org</a:t>
            </a:r>
            <a:endParaRPr lang="en-US" kern="100" dirty="0">
              <a:latin typeface="Calibri (body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64746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B40C5-0219-520F-A418-1AA21D9D6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Caregiver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16474-C07B-1054-680E-B3E4F032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4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9B23-884A-0D80-8ED6-99582924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E23D6D-70A0-D93A-5CC1-3A5B0D3A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16" y="484698"/>
            <a:ext cx="5751457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A bit of history…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DB69C-87A4-F3E2-DA05-A06E5A82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0F4CB8-DDD4-51AE-E39F-795FC04E614D}"/>
              </a:ext>
            </a:extLst>
          </p:cNvPr>
          <p:cNvGrpSpPr/>
          <p:nvPr/>
        </p:nvGrpSpPr>
        <p:grpSpPr>
          <a:xfrm>
            <a:off x="504180" y="1591056"/>
            <a:ext cx="9933178" cy="4244404"/>
            <a:chOff x="1259078" y="1591056"/>
            <a:chExt cx="9933178" cy="4244404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719FCD6E-B24F-34B3-3F5C-78E98D8AEC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0741667"/>
                </p:ext>
              </p:extLst>
            </p:nvPr>
          </p:nvGraphicFramePr>
          <p:xfrm>
            <a:off x="1259078" y="1591056"/>
            <a:ext cx="9933178" cy="4244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D7C76FB-97FF-817A-DF95-607F2E7F5A54}"/>
                </a:ext>
              </a:extLst>
            </p:cNvPr>
            <p:cNvCxnSpPr/>
            <p:nvPr/>
          </p:nvCxnSpPr>
          <p:spPr>
            <a:xfrm>
              <a:off x="4690872" y="1965960"/>
              <a:ext cx="1405128" cy="1747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61958B-7F1B-B3C6-5C28-F7EF63A7CEE5}"/>
                </a:ext>
              </a:extLst>
            </p:cNvPr>
            <p:cNvSpPr txBox="1"/>
            <p:nvPr/>
          </p:nvSpPr>
          <p:spPr>
            <a:xfrm>
              <a:off x="3652133" y="1688961"/>
              <a:ext cx="1629742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VA Mission Act of 2018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7FDCE4-6747-EE41-B92A-F4D15B500FBF}"/>
              </a:ext>
            </a:extLst>
          </p:cNvPr>
          <p:cNvSpPr txBox="1"/>
          <p:nvPr/>
        </p:nvSpPr>
        <p:spPr>
          <a:xfrm>
            <a:off x="10465639" y="2904989"/>
            <a:ext cx="1449839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Elizabeth Dole 21</a:t>
            </a:r>
            <a:r>
              <a:rPr lang="en-US" sz="1400" baseline="30000" dirty="0"/>
              <a:t>st</a:t>
            </a:r>
            <a:r>
              <a:rPr lang="en-US" sz="1400" dirty="0"/>
              <a:t> Century Veterans Healthcare and Benefits Improvement Act of 2025</a:t>
            </a:r>
          </a:p>
        </p:txBody>
      </p:sp>
    </p:spTree>
    <p:extLst>
      <p:ext uri="{BB962C8B-B14F-4D97-AF65-F5344CB8AC3E}">
        <p14:creationId xmlns:p14="http://schemas.microsoft.com/office/powerpoint/2010/main" val="247944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DF0F-9648-1723-3766-0728BDFAD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34477-CE05-AC3C-C3F9-625627B8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7245096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VA Caregiver Program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C6E4B-0E6B-948C-1389-360F75BF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E05A7A-868F-252A-8AAA-9F746A904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Offers clinical services to caregivers of eligible and covered Veterans enrolled in VA health care system.</a:t>
            </a:r>
          </a:p>
          <a:p>
            <a:r>
              <a:rPr lang="en-US" b="1" dirty="0"/>
              <a:t>38 CFR 71 </a:t>
            </a:r>
            <a:r>
              <a:rPr lang="en-US" dirty="0"/>
              <a:t>is the governing regulation</a:t>
            </a:r>
          </a:p>
          <a:p>
            <a:r>
              <a:rPr lang="en-US" dirty="0"/>
              <a:t>Mission of Caregiver Support Program (CSP)</a:t>
            </a:r>
          </a:p>
          <a:p>
            <a:pPr lvl="1"/>
            <a:r>
              <a:rPr lang="en-US" dirty="0"/>
              <a:t>To Promote the health and well-being of caregivers who care for our Nation’s Veterans, through education, resources, support, and services.  </a:t>
            </a:r>
          </a:p>
          <a:p>
            <a:r>
              <a:rPr lang="en-US" dirty="0"/>
              <a:t>Two Caregiver Programs</a:t>
            </a:r>
          </a:p>
          <a:p>
            <a:pPr lvl="1"/>
            <a:r>
              <a:rPr lang="en-US" dirty="0"/>
              <a:t>Program of General Caregiver Support Services (PGCSS)</a:t>
            </a:r>
          </a:p>
          <a:p>
            <a:pPr lvl="1"/>
            <a:r>
              <a:rPr lang="en-US" dirty="0"/>
              <a:t>Program of Comprehensive Assistance for Family Caregivers (PCAFC)</a:t>
            </a:r>
          </a:p>
        </p:txBody>
      </p:sp>
    </p:spTree>
    <p:extLst>
      <p:ext uri="{BB962C8B-B14F-4D97-AF65-F5344CB8AC3E}">
        <p14:creationId xmlns:p14="http://schemas.microsoft.com/office/powerpoint/2010/main" val="378895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1EC5-8A55-47F1-20B5-17A4A85E2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B2B0F2-5900-93B3-4878-FAD7116A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98"/>
            <a:ext cx="7245096" cy="930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Caregiver Program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CBCAA-9687-099D-4E94-852EA210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66C511A-E6E4-4D65-6B62-EC602F210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423" y="1276175"/>
            <a:ext cx="11028839" cy="55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5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601D-8E8D-841A-01A4-6E852CB3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410A4-A4D1-4BBD-CBCE-A7047A0B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7034784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+mj-lt"/>
                <a:cs typeface="+mj-cs"/>
              </a:rPr>
              <a:t>Program of General Caregiver Support Services (PGCSS)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EF3CB-6706-62B5-AA3E-5F4D7FE5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FAB09C-6FF5-7358-ED65-3F928E45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044"/>
            <a:ext cx="10515600" cy="4559919"/>
          </a:xfrm>
        </p:spPr>
        <p:txBody>
          <a:bodyPr/>
          <a:lstStyle/>
          <a:p>
            <a:r>
              <a:rPr lang="en-US" dirty="0"/>
              <a:t>No formal application required to enroll</a:t>
            </a:r>
          </a:p>
          <a:p>
            <a:pPr lvl="1"/>
            <a:r>
              <a:rPr lang="en-US" dirty="0"/>
              <a:t>Reach out to VA facility CSP Team or request a referral from the Veteran’s provider</a:t>
            </a:r>
          </a:p>
          <a:p>
            <a:pPr lvl="1"/>
            <a:r>
              <a:rPr lang="en-US" dirty="0"/>
              <a:t>Complete the intake with VA facility CSP Team </a:t>
            </a:r>
          </a:p>
          <a:p>
            <a:pPr lvl="2"/>
            <a:r>
              <a:rPr lang="en-US" dirty="0"/>
              <a:t>Veteran will need to agree to receive care from the caregiver, will be noted in healthcare record</a:t>
            </a:r>
          </a:p>
          <a:p>
            <a:pPr lvl="1"/>
            <a:r>
              <a:rPr lang="en-US" dirty="0"/>
              <a:t>Enroll and begin utilization of the support and services offered</a:t>
            </a:r>
          </a:p>
          <a:p>
            <a:r>
              <a:rPr lang="en-US" dirty="0"/>
              <a:t>PGCSS Caregivers are called General Caregivers</a:t>
            </a:r>
          </a:p>
          <a:p>
            <a:pPr lvl="1"/>
            <a:r>
              <a:rPr lang="en-US" dirty="0"/>
              <a:t>No requirement to be related to or live with the veteran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1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E032-E786-2208-95B9-32D557566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6BDE4-62E5-0E82-F53F-BB4A4ACF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E26A74-2DC5-4A40-3275-E1AE1D97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433"/>
            <a:ext cx="10515600" cy="46375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PCAFC offers enhanced clinical support and services for caregivers of eligible Veterans who have a serious injury/illness and require in-person personal care services.</a:t>
            </a:r>
          </a:p>
          <a:p>
            <a:r>
              <a:rPr lang="en-US" dirty="0"/>
              <a:t>Formal application required to enroll – Ten Step Process</a:t>
            </a:r>
          </a:p>
          <a:p>
            <a:pPr lvl="1"/>
            <a:r>
              <a:rPr lang="en-US" dirty="0"/>
              <a:t>Eligibility Decision within 90 Days of Application Receipt</a:t>
            </a:r>
          </a:p>
          <a:p>
            <a:pPr lvl="1"/>
            <a:r>
              <a:rPr lang="en-US" dirty="0"/>
              <a:t>VA Form 10-10CG</a:t>
            </a:r>
          </a:p>
          <a:p>
            <a:r>
              <a:rPr lang="en-US" dirty="0"/>
              <a:t>Qualifying Care and Eligibility for Veterans</a:t>
            </a:r>
          </a:p>
          <a:p>
            <a:r>
              <a:rPr lang="en-US" dirty="0"/>
              <a:t>Caregiver Eligibility – 1 primary &amp; up to 2 secondary</a:t>
            </a:r>
          </a:p>
          <a:p>
            <a:pPr lvl="1"/>
            <a:r>
              <a:rPr lang="en-US" dirty="0"/>
              <a:t>Primary: </a:t>
            </a:r>
            <a:r>
              <a:rPr lang="en-US" b="1" u="sng" dirty="0"/>
              <a:t>MUST</a:t>
            </a:r>
            <a:r>
              <a:rPr lang="en-US" u="sng" dirty="0"/>
              <a:t> reside with the Veteran</a:t>
            </a:r>
          </a:p>
          <a:p>
            <a:pPr lvl="1"/>
            <a:r>
              <a:rPr lang="en-US" dirty="0"/>
              <a:t>Secondary: </a:t>
            </a:r>
          </a:p>
          <a:p>
            <a:pPr lvl="2"/>
            <a:r>
              <a:rPr lang="en-US" dirty="0"/>
              <a:t>Serve as backup support for the primary caregiver when needed</a:t>
            </a:r>
          </a:p>
          <a:p>
            <a:pPr lvl="2"/>
            <a:r>
              <a:rPr lang="en-US" dirty="0"/>
              <a:t>May receive mental health counseling and beneficiary travel benefits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F540B8D-4E24-C56B-F3ED-EE368A1A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7793736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+mj-lt"/>
                <a:cs typeface="+mj-cs"/>
              </a:rPr>
              <a:t>Program of Comprehensive Assistance for Family Caregivers (PCAFC)</a:t>
            </a:r>
          </a:p>
        </p:txBody>
      </p:sp>
    </p:spTree>
    <p:extLst>
      <p:ext uri="{BB962C8B-B14F-4D97-AF65-F5344CB8AC3E}">
        <p14:creationId xmlns:p14="http://schemas.microsoft.com/office/powerpoint/2010/main" val="424332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31143-17ED-E05C-0685-FC7C454A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FC9DA5-426F-8B4E-C136-E9B171AB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Qualifying Care for Veteran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C7EBE0-5934-6288-550C-21910633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2043"/>
            <a:ext cx="5181600" cy="3794919"/>
          </a:xfrm>
        </p:spPr>
        <p:txBody>
          <a:bodyPr>
            <a:normAutofit/>
          </a:bodyPr>
          <a:lstStyle/>
          <a:p>
            <a:r>
              <a:rPr lang="en-US" sz="2400" dirty="0"/>
              <a:t>Basic/Primary – simple functioning tasks</a:t>
            </a:r>
          </a:p>
          <a:p>
            <a:pPr lvl="1"/>
            <a:r>
              <a:rPr lang="en-US" sz="2000" dirty="0"/>
              <a:t>Bathing</a:t>
            </a:r>
          </a:p>
          <a:p>
            <a:pPr lvl="1"/>
            <a:r>
              <a:rPr lang="en-US" sz="2000" dirty="0"/>
              <a:t>Dressing</a:t>
            </a:r>
          </a:p>
          <a:p>
            <a:pPr lvl="1"/>
            <a:r>
              <a:rPr lang="en-US" sz="2000" dirty="0"/>
              <a:t>Toileting</a:t>
            </a:r>
          </a:p>
          <a:p>
            <a:r>
              <a:rPr lang="en-US" sz="2400" dirty="0"/>
              <a:t>Executive/Instrumental – more complex tasks</a:t>
            </a:r>
          </a:p>
          <a:p>
            <a:pPr lvl="1"/>
            <a:r>
              <a:rPr lang="en-US" sz="2000" dirty="0"/>
              <a:t>Driving</a:t>
            </a:r>
          </a:p>
          <a:p>
            <a:pPr lvl="1"/>
            <a:r>
              <a:rPr lang="en-US" sz="2000" dirty="0"/>
              <a:t>Managing Finances</a:t>
            </a:r>
          </a:p>
          <a:p>
            <a:pPr lvl="1"/>
            <a:r>
              <a:rPr lang="en-US" sz="2000" dirty="0"/>
              <a:t>Medication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4A989-7166-3810-8156-D371A905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752437"/>
            <a:ext cx="5181600" cy="323849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26F01-B8DC-D3E4-CEDE-E84CB197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3475E-8F50-9B01-27FB-FC54B4926F7B}"/>
              </a:ext>
            </a:extLst>
          </p:cNvPr>
          <p:cNvSpPr txBox="1"/>
          <p:nvPr/>
        </p:nvSpPr>
        <p:spPr>
          <a:xfrm>
            <a:off x="838201" y="1401319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Veteran must need continuous in-person care and require assistance with activities of daily (ADLs) living for at least six-months</a:t>
            </a:r>
          </a:p>
        </p:txBody>
      </p:sp>
    </p:spTree>
    <p:extLst>
      <p:ext uri="{BB962C8B-B14F-4D97-AF65-F5344CB8AC3E}">
        <p14:creationId xmlns:p14="http://schemas.microsoft.com/office/powerpoint/2010/main" val="9459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1976</Words>
  <Application>Microsoft Office PowerPoint</Application>
  <PresentationFormat>Widescreen</PresentationFormat>
  <Paragraphs>317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Calibri (body)</vt:lpstr>
      <vt:lpstr>Calibri Light</vt:lpstr>
      <vt:lpstr>Times New Roman</vt:lpstr>
      <vt:lpstr>Office 2013 - 2022 Theme</vt:lpstr>
      <vt:lpstr>1_Office 2013 - 2022 Theme</vt:lpstr>
      <vt:lpstr>PowerPoint Presentation</vt:lpstr>
      <vt:lpstr>Objectives</vt:lpstr>
      <vt:lpstr>PowerPoint Presentation</vt:lpstr>
      <vt:lpstr>A bit of history…</vt:lpstr>
      <vt:lpstr>VA Caregiver Program Today</vt:lpstr>
      <vt:lpstr>Caregiver Program Comparison</vt:lpstr>
      <vt:lpstr>Program of General Caregiver Support Services (PGCSS)</vt:lpstr>
      <vt:lpstr>Program of Comprehensive Assistance for Family Caregivers (PCAFC)</vt:lpstr>
      <vt:lpstr>Qualifying Care for Veteran</vt:lpstr>
      <vt:lpstr>PCAFC Eligibility Criteria</vt:lpstr>
      <vt:lpstr>How to Apply</vt:lpstr>
      <vt:lpstr>PCAFC Ten Step Process</vt:lpstr>
      <vt:lpstr>Benefits for the Veteran in PCAFC</vt:lpstr>
      <vt:lpstr>Benefits for a PCAFC Caregiver</vt:lpstr>
      <vt:lpstr>PCAFC Knowledge Check</vt:lpstr>
      <vt:lpstr>How to appeal a negative decision</vt:lpstr>
      <vt:lpstr>Resources</vt:lpstr>
      <vt:lpstr>PowerPoint Presentation</vt:lpstr>
      <vt:lpstr>What is CHAMPVA</vt:lpstr>
      <vt:lpstr>Basics of CHAMPVA</vt:lpstr>
      <vt:lpstr>Eligibility for CHAMPVA</vt:lpstr>
      <vt:lpstr>How to apply for CHAMPVA</vt:lpstr>
      <vt:lpstr>More on how to apply</vt:lpstr>
      <vt:lpstr>Where to apply</vt:lpstr>
      <vt:lpstr>Benefits and Services</vt:lpstr>
      <vt:lpstr>CHAMPVA and Medicare</vt:lpstr>
      <vt:lpstr>CHAMPVA Contact</vt:lpstr>
      <vt:lpstr>Resources</vt:lpstr>
      <vt:lpstr>Final Thoughts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Garrison</dc:creator>
  <cp:lastModifiedBy>Katherine Cassell</cp:lastModifiedBy>
  <cp:revision>13</cp:revision>
  <dcterms:created xsi:type="dcterms:W3CDTF">2024-04-09T13:07:41Z</dcterms:created>
  <dcterms:modified xsi:type="dcterms:W3CDTF">2025-10-28T14:48:36Z</dcterms:modified>
</cp:coreProperties>
</file>