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126" r:id="rId1"/>
    <p:sldMasterId id="2147484131" r:id="rId2"/>
    <p:sldMasterId id="2147484138" r:id="rId3"/>
  </p:sldMasterIdLst>
  <p:notesMasterIdLst>
    <p:notesMasterId r:id="rId51"/>
  </p:notesMasterIdLst>
  <p:handoutMasterIdLst>
    <p:handoutMasterId r:id="rId52"/>
  </p:handoutMasterIdLst>
  <p:sldIdLst>
    <p:sldId id="256" r:id="rId4"/>
    <p:sldId id="285" r:id="rId5"/>
    <p:sldId id="258" r:id="rId6"/>
    <p:sldId id="276" r:id="rId7"/>
    <p:sldId id="263" r:id="rId8"/>
    <p:sldId id="277" r:id="rId9"/>
    <p:sldId id="290" r:id="rId10"/>
    <p:sldId id="280" r:id="rId11"/>
    <p:sldId id="291" r:id="rId12"/>
    <p:sldId id="292" r:id="rId13"/>
    <p:sldId id="293" r:id="rId14"/>
    <p:sldId id="289" r:id="rId15"/>
    <p:sldId id="294" r:id="rId16"/>
    <p:sldId id="295" r:id="rId17"/>
    <p:sldId id="278" r:id="rId18"/>
    <p:sldId id="287" r:id="rId19"/>
    <p:sldId id="264" r:id="rId20"/>
    <p:sldId id="286" r:id="rId21"/>
    <p:sldId id="297" r:id="rId22"/>
    <p:sldId id="259" r:id="rId23"/>
    <p:sldId id="298" r:id="rId24"/>
    <p:sldId id="260" r:id="rId25"/>
    <p:sldId id="261" r:id="rId26"/>
    <p:sldId id="262" r:id="rId27"/>
    <p:sldId id="299" r:id="rId28"/>
    <p:sldId id="300" r:id="rId29"/>
    <p:sldId id="265" r:id="rId30"/>
    <p:sldId id="266" r:id="rId31"/>
    <p:sldId id="282" r:id="rId32"/>
    <p:sldId id="283" r:id="rId33"/>
    <p:sldId id="284" r:id="rId34"/>
    <p:sldId id="268" r:id="rId35"/>
    <p:sldId id="267" r:id="rId36"/>
    <p:sldId id="301" r:id="rId37"/>
    <p:sldId id="270" r:id="rId38"/>
    <p:sldId id="302" r:id="rId39"/>
    <p:sldId id="303" r:id="rId40"/>
    <p:sldId id="273" r:id="rId41"/>
    <p:sldId id="274" r:id="rId42"/>
    <p:sldId id="275" r:id="rId43"/>
    <p:sldId id="304" r:id="rId44"/>
    <p:sldId id="305" r:id="rId45"/>
    <p:sldId id="306" r:id="rId46"/>
    <p:sldId id="307" r:id="rId47"/>
    <p:sldId id="308" r:id="rId48"/>
    <p:sldId id="288" r:id="rId49"/>
    <p:sldId id="296" r:id="rId50"/>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Macinkowicz" initials="CM" lastIdx="1" clrIdx="0">
    <p:extLst>
      <p:ext uri="{19B8F6BF-5375-455C-9EA6-DF929625EA0E}">
        <p15:presenceInfo xmlns:p15="http://schemas.microsoft.com/office/powerpoint/2012/main" userId="Chris Macinkowic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58" autoAdjust="0"/>
    <p:restoredTop sz="81378" autoAdjust="0"/>
  </p:normalViewPr>
  <p:slideViewPr>
    <p:cSldViewPr snapToGrid="0">
      <p:cViewPr varScale="1">
        <p:scale>
          <a:sx n="49" d="100"/>
          <a:sy n="49" d="100"/>
        </p:scale>
        <p:origin x="1076" y="44"/>
      </p:cViewPr>
      <p:guideLst>
        <p:guide orient="horz" pos="2160"/>
        <p:guide pos="3840"/>
      </p:guideLst>
    </p:cSldViewPr>
  </p:slideViewPr>
  <p:notesTextViewPr>
    <p:cViewPr>
      <p:scale>
        <a:sx n="3" d="2"/>
        <a:sy n="3" d="2"/>
      </p:scale>
      <p:origin x="0" y="0"/>
    </p:cViewPr>
  </p:notesTextViewPr>
  <p:notesViewPr>
    <p:cSldViewPr snapToGrid="0">
      <p:cViewPr varScale="1">
        <p:scale>
          <a:sx n="84" d="100"/>
          <a:sy n="84" d="100"/>
        </p:scale>
        <p:origin x="3786"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commentAuthors" Target="commentAuthors.xml"/><Relationship Id="rId5" Type="http://schemas.openxmlformats.org/officeDocument/2006/relationships/slide" Target="slides/slide2.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tableStyles" Target="tableStyles.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4173071" cy="465454"/>
          </a:xfrm>
          <a:prstGeom prst="rect">
            <a:avLst/>
          </a:prstGeom>
        </p:spPr>
        <p:txBody>
          <a:bodyPr vert="horz" lIns="93279" tIns="46639" rIns="93279" bIns="46639" rtlCol="0"/>
          <a:lstStyle>
            <a:lvl1pPr algn="l">
              <a:defRPr sz="1200"/>
            </a:lvl1pPr>
          </a:lstStyle>
          <a:p>
            <a:pPr>
              <a:defRPr/>
            </a:pPr>
            <a:r>
              <a:rPr lang="en-US" sz="1400" dirty="0">
                <a:latin typeface="Times New Roman" panose="02020603050405020304" pitchFamily="18" charset="0"/>
                <a:cs typeface="Times New Roman" panose="02020603050405020304" pitchFamily="18" charset="0"/>
              </a:rPr>
              <a:t>DD 214 and Character of Discharge – Guthrie </a:t>
            </a:r>
          </a:p>
        </p:txBody>
      </p:sp>
      <p:sp>
        <p:nvSpPr>
          <p:cNvPr id="4" name="Footer Placeholder 3"/>
          <p:cNvSpPr>
            <a:spLocks noGrp="1"/>
          </p:cNvSpPr>
          <p:nvPr>
            <p:ph type="ftr" sz="quarter" idx="2"/>
          </p:nvPr>
        </p:nvSpPr>
        <p:spPr>
          <a:xfrm>
            <a:off x="0" y="8838894"/>
            <a:ext cx="4173071" cy="465454"/>
          </a:xfrm>
          <a:prstGeom prst="rect">
            <a:avLst/>
          </a:prstGeom>
        </p:spPr>
        <p:txBody>
          <a:bodyPr vert="horz" lIns="93279" tIns="46639" rIns="93279" bIns="46639" rtlCol="0" anchor="b"/>
          <a:lstStyle>
            <a:lvl1pPr algn="l">
              <a:defRPr sz="1200"/>
            </a:lvl1pPr>
          </a:lstStyle>
          <a:p>
            <a:pPr>
              <a:defRPr/>
            </a:pPr>
            <a:r>
              <a:rPr lang="en-US" sz="1400" dirty="0">
                <a:latin typeface="Times New Roman" panose="02020603050405020304" pitchFamily="18" charset="0"/>
                <a:cs typeface="Times New Roman" panose="02020603050405020304" pitchFamily="18" charset="0"/>
              </a:rPr>
              <a:t>DD 214 and Character of Discharge – Guthrie </a:t>
            </a:r>
          </a:p>
        </p:txBody>
      </p:sp>
      <p:sp>
        <p:nvSpPr>
          <p:cNvPr id="3" name="Slide Number Placeholder 2"/>
          <p:cNvSpPr>
            <a:spLocks noGrp="1"/>
          </p:cNvSpPr>
          <p:nvPr>
            <p:ph type="sldNum" sz="quarter" idx="3"/>
          </p:nvPr>
        </p:nvSpPr>
        <p:spPr>
          <a:xfrm>
            <a:off x="3976477" y="8839360"/>
            <a:ext cx="3041862" cy="466566"/>
          </a:xfrm>
          <a:prstGeom prst="rect">
            <a:avLst/>
          </a:prstGeom>
        </p:spPr>
        <p:txBody>
          <a:bodyPr vert="horz" lIns="91403" tIns="45702" rIns="91403" bIns="45702" rtlCol="0" anchor="b"/>
          <a:lstStyle>
            <a:lvl1pPr algn="r">
              <a:defRPr sz="1200"/>
            </a:lvl1pPr>
          </a:lstStyle>
          <a:p>
            <a:fld id="{CDAEFE57-17B1-4FF7-BCC0-56561FD7EAA6}" type="slidenum">
              <a:rPr lang="en-US" sz="1800"/>
              <a:t>‹#›</a:t>
            </a:fld>
            <a:endParaRPr lang="en-US" dirty="0"/>
          </a:p>
        </p:txBody>
      </p:sp>
    </p:spTree>
    <p:extLst>
      <p:ext uri="{BB962C8B-B14F-4D97-AF65-F5344CB8AC3E}">
        <p14:creationId xmlns:p14="http://schemas.microsoft.com/office/powerpoint/2010/main" val="3880120480"/>
      </p:ext>
    </p:extLst>
  </p:cSld>
  <p:clrMap bg1="lt1" tx1="dk1" bg2="lt2" tx2="dk2" accent1="accent1" accent2="accent2" accent3="accent3" accent4="accent4" accent5="accent5" accent6="accent6" hlink="hlink" folHlink="folHlink"/>
  <p:hf sldNum="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2282" cy="467032"/>
          </a:xfrm>
          <a:prstGeom prst="rect">
            <a:avLst/>
          </a:prstGeom>
        </p:spPr>
        <p:txBody>
          <a:bodyPr vert="horz" lIns="93279" tIns="46639" rIns="93279" bIns="46639" rtlCol="0"/>
          <a:lstStyle>
            <a:lvl1pPr algn="l" eaLnBrk="1" fontAlgn="auto" hangingPunct="1">
              <a:spcBef>
                <a:spcPts val="0"/>
              </a:spcBef>
              <a:spcAft>
                <a:spcPts val="0"/>
              </a:spcAft>
              <a:defRPr sz="1200">
                <a:latin typeface="+mn-lt"/>
              </a:defRPr>
            </a:lvl1pPr>
          </a:lstStyle>
          <a:p>
            <a:pPr>
              <a:defRPr/>
            </a:pPr>
            <a:r>
              <a:rPr lang="en-US"/>
              <a:t>Borden DD 214 and Character of Discharge</a:t>
            </a:r>
          </a:p>
        </p:txBody>
      </p:sp>
      <p:sp>
        <p:nvSpPr>
          <p:cNvPr id="3" name="Date Placeholder 2"/>
          <p:cNvSpPr>
            <a:spLocks noGrp="1"/>
          </p:cNvSpPr>
          <p:nvPr>
            <p:ph type="dt" idx="1"/>
          </p:nvPr>
        </p:nvSpPr>
        <p:spPr>
          <a:xfrm>
            <a:off x="3976069" y="0"/>
            <a:ext cx="3042282" cy="467032"/>
          </a:xfrm>
          <a:prstGeom prst="rect">
            <a:avLst/>
          </a:prstGeom>
        </p:spPr>
        <p:txBody>
          <a:bodyPr vert="horz" lIns="93279" tIns="46639" rIns="93279" bIns="46639" rtlCol="0"/>
          <a:lstStyle>
            <a:lvl1pPr algn="r" eaLnBrk="1" fontAlgn="auto" hangingPunct="1">
              <a:spcBef>
                <a:spcPts val="0"/>
              </a:spcBef>
              <a:spcAft>
                <a:spcPts val="0"/>
              </a:spcAft>
              <a:defRPr sz="1200">
                <a:latin typeface="+mn-lt"/>
              </a:defRPr>
            </a:lvl1pPr>
          </a:lstStyle>
          <a:p>
            <a:pPr>
              <a:defRPr/>
            </a:pPr>
            <a:endParaRPr lang="en-US" dirty="0"/>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79" tIns="46639" rIns="93279" bIns="46639" rtlCol="0" anchor="ctr"/>
          <a:lstStyle/>
          <a:p>
            <a:pPr lvl="0"/>
            <a:endParaRPr lang="en-US" noProof="0" dirty="0"/>
          </a:p>
        </p:txBody>
      </p:sp>
      <p:sp>
        <p:nvSpPr>
          <p:cNvPr id="5" name="Notes Placeholder 4"/>
          <p:cNvSpPr>
            <a:spLocks noGrp="1"/>
          </p:cNvSpPr>
          <p:nvPr>
            <p:ph type="body" sz="quarter" idx="3"/>
          </p:nvPr>
        </p:nvSpPr>
        <p:spPr>
          <a:xfrm>
            <a:off x="702308" y="4477826"/>
            <a:ext cx="5615310" cy="3665253"/>
          </a:xfrm>
          <a:prstGeom prst="rect">
            <a:avLst/>
          </a:prstGeom>
        </p:spPr>
        <p:txBody>
          <a:bodyPr vert="horz" lIns="93279" tIns="46639" rIns="93279" bIns="4663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38894"/>
            <a:ext cx="3042282" cy="467032"/>
          </a:xfrm>
          <a:prstGeom prst="rect">
            <a:avLst/>
          </a:prstGeom>
        </p:spPr>
        <p:txBody>
          <a:bodyPr vert="horz" lIns="93279" tIns="46639" rIns="93279" bIns="46639"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6069" y="8838894"/>
            <a:ext cx="3042282" cy="467032"/>
          </a:xfrm>
          <a:prstGeom prst="rect">
            <a:avLst/>
          </a:prstGeom>
        </p:spPr>
        <p:txBody>
          <a:bodyPr vert="horz" wrap="square" lIns="93279" tIns="46639" rIns="93279" bIns="46639" numCol="1" anchor="b" anchorCtr="0" compatLnSpc="1">
            <a:prstTxWarp prst="textNoShape">
              <a:avLst/>
            </a:prstTxWarp>
          </a:bodyPr>
          <a:lstStyle>
            <a:lvl1pPr algn="r" eaLnBrk="1" hangingPunct="1">
              <a:defRPr sz="1200"/>
            </a:lvl1pPr>
          </a:lstStyle>
          <a:p>
            <a:pPr>
              <a:defRPr/>
            </a:pPr>
            <a:fld id="{9371C05F-9DE0-44A3-BB18-1EE8CE42FC3D}" type="slidenum">
              <a:rPr lang="en-US" altLang="en-US"/>
              <a:pPr>
                <a:defRPr/>
              </a:pPr>
              <a:t>‹#›</a:t>
            </a:fld>
            <a:endParaRPr lang="en-US" altLang="en-US" dirty="0"/>
          </a:p>
        </p:txBody>
      </p:sp>
    </p:spTree>
    <p:extLst>
      <p:ext uri="{BB962C8B-B14F-4D97-AF65-F5344CB8AC3E}">
        <p14:creationId xmlns:p14="http://schemas.microsoft.com/office/powerpoint/2010/main" val="426515513"/>
      </p:ext>
    </p:extLst>
  </p:cSld>
  <p:clrMap bg1="lt1" tx1="dk1" bg2="lt2" tx2="dk2" accent1="accent1" accent2="accent2" accent3="accent3" accent4="accent4" accent5="accent5" accent6="accent6" hlink="hlink" folHlink="folHlink"/>
  <p:hf sldNum="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 name="Header Placeholder 1"/>
          <p:cNvSpPr>
            <a:spLocks noGrp="1"/>
          </p:cNvSpPr>
          <p:nvPr>
            <p:ph type="hdr" sz="quarter" idx="10"/>
          </p:nvPr>
        </p:nvSpPr>
        <p:spPr/>
        <p:txBody>
          <a:bodyPr/>
          <a:lstStyle/>
          <a:p>
            <a:pPr>
              <a:defRPr/>
            </a:pPr>
            <a:r>
              <a:rPr lang="en-US"/>
              <a:t>Borden DD 214 and Character of Discharge</a:t>
            </a:r>
          </a:p>
        </p:txBody>
      </p:sp>
      <p:sp>
        <p:nvSpPr>
          <p:cNvPr id="3" name="Date Placeholder 2"/>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33741123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Types of evidence that veteran can submit: evidence</a:t>
            </a:r>
            <a:r>
              <a:rPr lang="en-US" altLang="en-US" baseline="0" dirty="0"/>
              <a:t> of insanity/severe mental illness at the time of the offense, mitigating factors, previous good period of service</a:t>
            </a:r>
            <a:endParaRPr lang="en-US" altLang="en-US" dirty="0"/>
          </a:p>
        </p:txBody>
      </p:sp>
      <p:sp>
        <p:nvSpPr>
          <p:cNvPr id="2" name="Header Placeholder 1"/>
          <p:cNvSpPr>
            <a:spLocks noGrp="1"/>
          </p:cNvSpPr>
          <p:nvPr>
            <p:ph type="hdr" sz="quarter" idx="10"/>
          </p:nvPr>
        </p:nvSpPr>
        <p:spPr/>
        <p:txBody>
          <a:bodyPr/>
          <a:lstStyle/>
          <a:p>
            <a:pPr>
              <a:defRPr/>
            </a:pPr>
            <a:r>
              <a:rPr lang="en-US"/>
              <a:t>Borden DD 214 and Character of Discharge</a:t>
            </a:r>
          </a:p>
        </p:txBody>
      </p:sp>
      <p:sp>
        <p:nvSpPr>
          <p:cNvPr id="3" name="Date Placeholder 2"/>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1612931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Stress that this is NOT</a:t>
            </a:r>
            <a:r>
              <a:rPr lang="en-US" baseline="0" dirty="0"/>
              <a:t> a common occurrence</a:t>
            </a:r>
            <a:endParaRPr lang="en-US" dirty="0"/>
          </a:p>
        </p:txBody>
      </p:sp>
      <p:sp>
        <p:nvSpPr>
          <p:cNvPr id="5" name="Header Placeholder 4"/>
          <p:cNvSpPr>
            <a:spLocks noGrp="1"/>
          </p:cNvSpPr>
          <p:nvPr>
            <p:ph type="hdr" sz="quarter" idx="11"/>
          </p:nvPr>
        </p:nvSpPr>
        <p:spPr/>
        <p:txBody>
          <a:bodyPr/>
          <a:lstStyle/>
          <a:p>
            <a:pPr>
              <a:defRPr/>
            </a:pPr>
            <a:r>
              <a:rPr lang="en-US"/>
              <a:t>Borden DD 214 and Character of Discharge</a:t>
            </a:r>
          </a:p>
        </p:txBody>
      </p:sp>
      <p:sp>
        <p:nvSpPr>
          <p:cNvPr id="6" name="Date Placeholder 5"/>
          <p:cNvSpPr>
            <a:spLocks noGrp="1"/>
          </p:cNvSpPr>
          <p:nvPr>
            <p:ph type="dt" idx="12"/>
          </p:nvPr>
        </p:nvSpPr>
        <p:spPr/>
        <p:txBody>
          <a:bodyPr/>
          <a:lstStyle/>
          <a:p>
            <a:pPr>
              <a:defRPr/>
            </a:pPr>
            <a:endParaRPr lang="en-US" dirty="0"/>
          </a:p>
        </p:txBody>
      </p:sp>
    </p:spTree>
    <p:extLst>
      <p:ext uri="{BB962C8B-B14F-4D97-AF65-F5344CB8AC3E}">
        <p14:creationId xmlns:p14="http://schemas.microsoft.com/office/powerpoint/2010/main" val="27281406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Note that you should never have to pay for a DD 214</a:t>
            </a:r>
          </a:p>
        </p:txBody>
      </p:sp>
      <p:sp>
        <p:nvSpPr>
          <p:cNvPr id="5" name="Header Placeholder 4"/>
          <p:cNvSpPr>
            <a:spLocks noGrp="1"/>
          </p:cNvSpPr>
          <p:nvPr>
            <p:ph type="hdr" sz="quarter" idx="11"/>
          </p:nvPr>
        </p:nvSpPr>
        <p:spPr/>
        <p:txBody>
          <a:bodyPr/>
          <a:lstStyle/>
          <a:p>
            <a:pPr>
              <a:defRPr/>
            </a:pPr>
            <a:r>
              <a:rPr lang="en-US"/>
              <a:t>Borden DD 214 and Character of Discharge</a:t>
            </a:r>
          </a:p>
        </p:txBody>
      </p:sp>
      <p:sp>
        <p:nvSpPr>
          <p:cNvPr id="6" name="Date Placeholder 5"/>
          <p:cNvSpPr>
            <a:spLocks noGrp="1"/>
          </p:cNvSpPr>
          <p:nvPr>
            <p:ph type="dt" idx="12"/>
          </p:nvPr>
        </p:nvSpPr>
        <p:spPr/>
        <p:txBody>
          <a:bodyPr/>
          <a:lstStyle/>
          <a:p>
            <a:pPr>
              <a:defRPr/>
            </a:pPr>
            <a:endParaRPr lang="en-US" dirty="0"/>
          </a:p>
        </p:txBody>
      </p:sp>
    </p:spTree>
    <p:extLst>
      <p:ext uri="{BB962C8B-B14F-4D97-AF65-F5344CB8AC3E}">
        <p14:creationId xmlns:p14="http://schemas.microsoft.com/office/powerpoint/2010/main" val="10819995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Explain that we don’t officially</a:t>
            </a:r>
            <a:r>
              <a:rPr lang="en-US" baseline="0" dirty="0"/>
              <a:t> assist veterans in completing discharge upgrades.</a:t>
            </a:r>
            <a:endParaRPr lang="en-US" dirty="0"/>
          </a:p>
        </p:txBody>
      </p:sp>
      <p:sp>
        <p:nvSpPr>
          <p:cNvPr id="5" name="Header Placeholder 4"/>
          <p:cNvSpPr>
            <a:spLocks noGrp="1"/>
          </p:cNvSpPr>
          <p:nvPr>
            <p:ph type="hdr" sz="quarter" idx="11"/>
          </p:nvPr>
        </p:nvSpPr>
        <p:spPr/>
        <p:txBody>
          <a:bodyPr/>
          <a:lstStyle/>
          <a:p>
            <a:pPr>
              <a:defRPr/>
            </a:pPr>
            <a:r>
              <a:rPr lang="en-US"/>
              <a:t>Borden DD 214 and Character of Discharge</a:t>
            </a:r>
          </a:p>
        </p:txBody>
      </p:sp>
      <p:sp>
        <p:nvSpPr>
          <p:cNvPr id="6" name="Date Placeholder 5"/>
          <p:cNvSpPr>
            <a:spLocks noGrp="1"/>
          </p:cNvSpPr>
          <p:nvPr>
            <p:ph type="dt" idx="12"/>
          </p:nvPr>
        </p:nvSpPr>
        <p:spPr/>
        <p:txBody>
          <a:bodyPr/>
          <a:lstStyle/>
          <a:p>
            <a:pPr>
              <a:defRPr/>
            </a:pPr>
            <a:endParaRPr lang="en-US" dirty="0"/>
          </a:p>
        </p:txBody>
      </p:sp>
    </p:spTree>
    <p:extLst>
      <p:ext uri="{BB962C8B-B14F-4D97-AF65-F5344CB8AC3E}">
        <p14:creationId xmlns:p14="http://schemas.microsoft.com/office/powerpoint/2010/main" val="14597527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Must have veteran</a:t>
            </a:r>
            <a:r>
              <a:rPr lang="en-US" altLang="en-US" baseline="0" dirty="0"/>
              <a:t> status before duty to assist applies: </a:t>
            </a:r>
          </a:p>
          <a:p>
            <a:pPr eaLnBrk="1" hangingPunct="1">
              <a:spcBef>
                <a:spcPct val="0"/>
              </a:spcBef>
            </a:pPr>
            <a:endParaRPr lang="en-US" altLang="en-US" baseline="0" dirty="0"/>
          </a:p>
          <a:p>
            <a:pPr eaLnBrk="1" hangingPunct="1">
              <a:spcBef>
                <a:spcPct val="0"/>
              </a:spcBef>
            </a:pPr>
            <a:endParaRPr lang="en-US" altLang="en-US" baseline="0" dirty="0"/>
          </a:p>
          <a:p>
            <a:pPr eaLnBrk="1" hangingPunct="1">
              <a:spcBef>
                <a:spcPct val="0"/>
              </a:spcBef>
            </a:pPr>
            <a:endParaRPr lang="en-US" altLang="en-US" baseline="0" dirty="0"/>
          </a:p>
          <a:p>
            <a:pPr eaLnBrk="1" hangingPunct="1">
              <a:spcBef>
                <a:spcPct val="0"/>
              </a:spcBef>
            </a:pPr>
            <a:endParaRPr lang="en-US" altLang="en-US" baseline="0" dirty="0"/>
          </a:p>
          <a:p>
            <a:pPr eaLnBrk="1" hangingPunct="1">
              <a:spcBef>
                <a:spcPct val="0"/>
              </a:spcBef>
            </a:pPr>
            <a:endParaRPr lang="en-US" altLang="en-US" dirty="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A5E27E6-D6AE-4956-B778-2947C4245DB9}" type="slidenum">
              <a:rPr lang="en-US" altLang="en-US" smtClean="0"/>
              <a:pPr fontAlgn="base">
                <a:spcBef>
                  <a:spcPct val="0"/>
                </a:spcBef>
                <a:spcAft>
                  <a:spcPct val="0"/>
                </a:spcAft>
              </a:pPr>
              <a:t>19</a:t>
            </a:fld>
            <a:endParaRPr lang="en-US" altLang="en-US"/>
          </a:p>
        </p:txBody>
      </p:sp>
    </p:spTree>
    <p:extLst>
      <p:ext uri="{BB962C8B-B14F-4D97-AF65-F5344CB8AC3E}">
        <p14:creationId xmlns:p14="http://schemas.microsoft.com/office/powerpoint/2010/main" val="33916224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47E8B-F871-4B39-AAD0-8CFE9943DAEF}" type="slidenum">
              <a:rPr lang="en-US" smtClean="0"/>
              <a:t>20</a:t>
            </a:fld>
            <a:endParaRPr lang="en-US"/>
          </a:p>
        </p:txBody>
      </p:sp>
    </p:spTree>
    <p:extLst>
      <p:ext uri="{BB962C8B-B14F-4D97-AF65-F5344CB8AC3E}">
        <p14:creationId xmlns:p14="http://schemas.microsoft.com/office/powerpoint/2010/main" val="20480156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47E8B-F871-4B39-AAD0-8CFE9943DAEF}" type="slidenum">
              <a:rPr lang="en-US" smtClean="0"/>
              <a:t>21</a:t>
            </a:fld>
            <a:endParaRPr lang="en-US"/>
          </a:p>
        </p:txBody>
      </p:sp>
    </p:spTree>
    <p:extLst>
      <p:ext uri="{BB962C8B-B14F-4D97-AF65-F5344CB8AC3E}">
        <p14:creationId xmlns:p14="http://schemas.microsoft.com/office/powerpoint/2010/main" val="31000176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14.629  Must have a Signed VA Form 21</a:t>
            </a:r>
          </a:p>
          <a:p>
            <a:r>
              <a:rPr lang="en-US" altLang="en-US" dirty="0"/>
              <a:t>      14.629(a)   Back ground check</a:t>
            </a:r>
          </a:p>
          <a:p>
            <a:r>
              <a:rPr lang="en-US" altLang="en-US" dirty="0"/>
              <a:t>	good character</a:t>
            </a:r>
          </a:p>
          <a:p>
            <a:r>
              <a:rPr lang="en-US" altLang="en-US" dirty="0"/>
              <a:t>	Member in good standing or a full-time employee of VFW, county or state agency</a:t>
            </a:r>
          </a:p>
          <a:p>
            <a:r>
              <a:rPr lang="en-US" altLang="en-US" dirty="0"/>
              <a:t>	Ability</a:t>
            </a:r>
          </a:p>
          <a:p>
            <a:r>
              <a:rPr lang="en-US" altLang="en-US" dirty="0"/>
              <a:t>	TRIPP training </a:t>
            </a:r>
          </a:p>
          <a:p>
            <a:r>
              <a:rPr lang="en-US" altLang="en-US" dirty="0"/>
              <a:t>	Not employed by civil or military department</a:t>
            </a:r>
          </a:p>
          <a:p>
            <a:r>
              <a:rPr lang="en-US" altLang="en-US" dirty="0"/>
              <a:t>	Recertification every 5yrs</a:t>
            </a:r>
          </a:p>
          <a:p>
            <a:endParaRPr lang="en-US" altLang="en-US" dirty="0"/>
          </a:p>
          <a:p>
            <a:r>
              <a:rPr lang="en-US" altLang="en-US" dirty="0"/>
              <a:t>14.630  	21-22 for VSO, 21-22a Attorney</a:t>
            </a:r>
          </a:p>
          <a:p>
            <a:r>
              <a:rPr lang="en-US" altLang="en-US" dirty="0"/>
              <a:t>	No compensation for services</a:t>
            </a:r>
          </a:p>
          <a:p>
            <a:endParaRPr lang="en-US" altLang="en-US" dirty="0"/>
          </a:p>
          <a:p>
            <a:r>
              <a:rPr lang="en-US" altLang="en-US" dirty="0"/>
              <a:t>	</a:t>
            </a:r>
          </a:p>
          <a:p>
            <a:endParaRPr lang="en-US" altLang="en-US" dirty="0"/>
          </a:p>
          <a:p>
            <a:endParaRPr lang="en-US" altLang="en-US" dirty="0"/>
          </a:p>
          <a:p>
            <a:r>
              <a:rPr lang="en-US" altLang="en-US" dirty="0"/>
              <a:t>        </a:t>
            </a:r>
          </a:p>
          <a:p>
            <a:endParaRPr lang="en-US" altLang="en-US" dirty="0"/>
          </a:p>
          <a:p>
            <a:endParaRPr lang="en-US" altLang="en-US" dirty="0"/>
          </a:p>
        </p:txBody>
      </p:sp>
      <p:sp>
        <p:nvSpPr>
          <p:cNvPr id="4" name="Slide Number Placeholder 3"/>
          <p:cNvSpPr>
            <a:spLocks noGrp="1"/>
          </p:cNvSpPr>
          <p:nvPr>
            <p:ph type="sldNum" sz="quarter" idx="5"/>
          </p:nvPr>
        </p:nvSpPr>
        <p:spPr/>
        <p:txBody>
          <a:bodyPr/>
          <a:lstStyle/>
          <a:p>
            <a:pPr>
              <a:defRPr/>
            </a:pPr>
            <a:fld id="{5908559A-1240-4F91-972D-8E365962B89B}" type="slidenum">
              <a:rPr lang="en-US" smtClean="0"/>
              <a:pPr>
                <a:defRPr/>
              </a:pPr>
              <a:t>22</a:t>
            </a:fld>
            <a:endParaRPr lang="en-US"/>
          </a:p>
        </p:txBody>
      </p:sp>
    </p:spTree>
    <p:extLst>
      <p:ext uri="{BB962C8B-B14F-4D97-AF65-F5344CB8AC3E}">
        <p14:creationId xmlns:p14="http://schemas.microsoft.com/office/powerpoint/2010/main" val="13977570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111943">
              <a:lnSpc>
                <a:spcPct val="110000"/>
              </a:lnSpc>
              <a:defRPr/>
            </a:pPr>
            <a:r>
              <a:rPr lang="en-US" dirty="0"/>
              <a:t>14.631	21-22 should be the 1</a:t>
            </a:r>
            <a:r>
              <a:rPr lang="en-US" baseline="30000" dirty="0"/>
              <a:t>st</a:t>
            </a:r>
            <a:r>
              <a:rPr lang="en-US" dirty="0"/>
              <a:t> thing</a:t>
            </a:r>
          </a:p>
          <a:p>
            <a:pPr marL="111943">
              <a:lnSpc>
                <a:spcPct val="110000"/>
              </a:lnSpc>
              <a:defRPr/>
            </a:pPr>
            <a:r>
              <a:rPr lang="en-US" dirty="0">
                <a:solidFill>
                  <a:schemeClr val="tx1">
                    <a:lumMod val="75000"/>
                    <a:lumOff val="25000"/>
                  </a:schemeClr>
                </a:solidFill>
                <a:latin typeface="Times New Roman" panose="02020603050405020304" pitchFamily="18" charset="0"/>
                <a:cs typeface="Times New Roman" panose="02020603050405020304" pitchFamily="18" charset="0"/>
              </a:rPr>
              <a:t>	Use current version(Versions in TVB accepted: (</a:t>
            </a:r>
          </a:p>
          <a:p>
            <a:pPr marL="111943">
              <a:lnSpc>
                <a:spcPct val="110000"/>
              </a:lnSpc>
              <a:defRPr/>
            </a:pPr>
            <a:r>
              <a:rPr lang="en-US" dirty="0"/>
              <a:t>	Only 1 organization or representative at a time</a:t>
            </a:r>
          </a:p>
          <a:p>
            <a:pPr>
              <a:defRPr/>
            </a:pPr>
            <a:r>
              <a:rPr lang="en-US" dirty="0"/>
              <a:t>	POA may be revoked by claimant at any time.  </a:t>
            </a:r>
          </a:p>
          <a:p>
            <a:pPr>
              <a:defRPr/>
            </a:pPr>
            <a:r>
              <a:rPr lang="en-US" dirty="0"/>
              <a:t>	A new 21-22 –revokes current POA and changes to new organization</a:t>
            </a:r>
          </a:p>
          <a:p>
            <a:pPr>
              <a:defRPr/>
            </a:pPr>
            <a:endParaRPr lang="en-US" dirty="0"/>
          </a:p>
          <a:p>
            <a:pPr>
              <a:defRPr/>
            </a:pPr>
            <a:r>
              <a:rPr lang="en-US" dirty="0"/>
              <a:t>If the POA is older than one year, “refresh” it and submit a new 21-22</a:t>
            </a:r>
          </a:p>
        </p:txBody>
      </p:sp>
      <p:sp>
        <p:nvSpPr>
          <p:cNvPr id="4" name="Slide Number Placeholder 3"/>
          <p:cNvSpPr>
            <a:spLocks noGrp="1"/>
          </p:cNvSpPr>
          <p:nvPr>
            <p:ph type="sldNum" sz="quarter" idx="5"/>
          </p:nvPr>
        </p:nvSpPr>
        <p:spPr/>
        <p:txBody>
          <a:bodyPr/>
          <a:lstStyle/>
          <a:p>
            <a:pPr>
              <a:defRPr/>
            </a:pPr>
            <a:fld id="{F91DEE41-6584-4EC4-876D-956405736641}" type="slidenum">
              <a:rPr lang="en-US" smtClean="0"/>
              <a:pPr>
                <a:defRPr/>
              </a:pPr>
              <a:t>23</a:t>
            </a:fld>
            <a:endParaRPr lang="en-US"/>
          </a:p>
        </p:txBody>
      </p:sp>
    </p:spTree>
    <p:extLst>
      <p:ext uri="{BB962C8B-B14F-4D97-AF65-F5344CB8AC3E}">
        <p14:creationId xmlns:p14="http://schemas.microsoft.com/office/powerpoint/2010/main" val="24117369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14.632	truthful</a:t>
            </a:r>
          </a:p>
          <a:p>
            <a:r>
              <a:rPr lang="en-US" altLang="en-US"/>
              <a:t>	competent (Knowledge, skills, thoroughness)</a:t>
            </a:r>
          </a:p>
          <a:p>
            <a:r>
              <a:rPr lang="en-US" altLang="en-US"/>
              <a:t>	responsible</a:t>
            </a:r>
          </a:p>
          <a:p>
            <a:r>
              <a:rPr lang="en-US" altLang="en-US"/>
              <a:t>	diligent</a:t>
            </a:r>
          </a:p>
          <a:p>
            <a:endParaRPr lang="en-US" altLang="en-US"/>
          </a:p>
          <a:p>
            <a:r>
              <a:rPr lang="en-US" altLang="en-US"/>
              <a:t>Will NOT engage in conduct involving fraud, deceit, misrepresentation or dishonesty</a:t>
            </a:r>
          </a:p>
          <a:p>
            <a:r>
              <a:rPr lang="en-US" altLang="en-US"/>
              <a:t>	</a:t>
            </a:r>
          </a:p>
        </p:txBody>
      </p:sp>
      <p:sp>
        <p:nvSpPr>
          <p:cNvPr id="4" name="Slide Number Placeholder 3"/>
          <p:cNvSpPr>
            <a:spLocks noGrp="1"/>
          </p:cNvSpPr>
          <p:nvPr>
            <p:ph type="sldNum" sz="quarter" idx="5"/>
          </p:nvPr>
        </p:nvSpPr>
        <p:spPr/>
        <p:txBody>
          <a:bodyPr/>
          <a:lstStyle/>
          <a:p>
            <a:pPr>
              <a:defRPr/>
            </a:pPr>
            <a:fld id="{41B78D5F-6BBF-4274-98A7-AE208A4EBDC8}" type="slidenum">
              <a:rPr lang="en-US" smtClean="0"/>
              <a:pPr>
                <a:defRPr/>
              </a:pPr>
              <a:t>24</a:t>
            </a:fld>
            <a:endParaRPr lang="en-US"/>
          </a:p>
        </p:txBody>
      </p:sp>
    </p:spTree>
    <p:extLst>
      <p:ext uri="{BB962C8B-B14F-4D97-AF65-F5344CB8AC3E}">
        <p14:creationId xmlns:p14="http://schemas.microsoft.com/office/powerpoint/2010/main" val="3998722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a:p>
        </p:txBody>
      </p:sp>
      <p:sp>
        <p:nvSpPr>
          <p:cNvPr id="5" name="Header Placeholder 4"/>
          <p:cNvSpPr>
            <a:spLocks noGrp="1"/>
          </p:cNvSpPr>
          <p:nvPr>
            <p:ph type="hdr" sz="quarter" idx="11"/>
          </p:nvPr>
        </p:nvSpPr>
        <p:spPr/>
        <p:txBody>
          <a:bodyPr/>
          <a:lstStyle/>
          <a:p>
            <a:pPr>
              <a:defRPr/>
            </a:pPr>
            <a:r>
              <a:rPr lang="en-US"/>
              <a:t>Borden DD 214 and Character of Discharge</a:t>
            </a:r>
          </a:p>
        </p:txBody>
      </p:sp>
      <p:sp>
        <p:nvSpPr>
          <p:cNvPr id="6" name="Date Placeholder 5"/>
          <p:cNvSpPr>
            <a:spLocks noGrp="1"/>
          </p:cNvSpPr>
          <p:nvPr>
            <p:ph type="dt" idx="12"/>
          </p:nvPr>
        </p:nvSpPr>
        <p:spPr/>
        <p:txBody>
          <a:bodyPr/>
          <a:lstStyle/>
          <a:p>
            <a:pPr>
              <a:defRPr/>
            </a:pPr>
            <a:endParaRPr lang="en-US" dirty="0"/>
          </a:p>
        </p:txBody>
      </p:sp>
    </p:spTree>
    <p:extLst>
      <p:ext uri="{BB962C8B-B14F-4D97-AF65-F5344CB8AC3E}">
        <p14:creationId xmlns:p14="http://schemas.microsoft.com/office/powerpoint/2010/main" val="28909345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20.6 is prior to certification to the Board-14.631(c) at any time if it would not adversely impact the claimant’s interests</a:t>
            </a:r>
          </a:p>
          <a:p>
            <a:endParaRPr lang="en-US" altLang="en-US" dirty="0"/>
          </a:p>
          <a:p>
            <a:endParaRPr lang="en-US" altLang="en-US" dirty="0"/>
          </a:p>
          <a:p>
            <a:r>
              <a:rPr lang="en-US" altLang="en-US" dirty="0"/>
              <a:t>20.608(b) is after certified to the Board</a:t>
            </a:r>
          </a:p>
          <a:p>
            <a:r>
              <a:rPr lang="en-US" altLang="en-US" dirty="0"/>
              <a:t>	Must submit a motion-show good cause</a:t>
            </a:r>
          </a:p>
          <a:p>
            <a:r>
              <a:rPr lang="en-US" altLang="en-US" dirty="0"/>
              <a:t>		extended illness of agent</a:t>
            </a:r>
          </a:p>
          <a:p>
            <a:r>
              <a:rPr lang="en-US" altLang="en-US" dirty="0"/>
              <a:t>		failure of appellant to cooperate</a:t>
            </a:r>
          </a:p>
          <a:p>
            <a:r>
              <a:rPr lang="en-US" altLang="en-US" dirty="0"/>
              <a:t>	condition that makes representation impossible, impractical, or unethical.</a:t>
            </a:r>
          </a:p>
          <a:p>
            <a:endParaRPr lang="en-US" altLang="en-US" dirty="0"/>
          </a:p>
          <a:p>
            <a:r>
              <a:rPr lang="en-US" altLang="en-US" dirty="0"/>
              <a:t>	DIFFERENT FROM VFW POLICY!!</a:t>
            </a:r>
          </a:p>
          <a:p>
            <a:r>
              <a:rPr lang="en-US" altLang="en-US" dirty="0"/>
              <a:t>20.1304 WHY would someone want to change representation after claim is at Board? </a:t>
            </a:r>
          </a:p>
          <a:p>
            <a:r>
              <a:rPr lang="en-US" altLang="en-US" dirty="0"/>
              <a:t>	Not all organizations have representation at the Board.</a:t>
            </a:r>
          </a:p>
          <a:p>
            <a:r>
              <a:rPr lang="en-US" altLang="en-US" dirty="0"/>
              <a:t>              90 days or until promulgated decision, whichever COMES FIRST</a:t>
            </a:r>
          </a:p>
          <a:p>
            <a:r>
              <a:rPr lang="en-US" altLang="en-US" dirty="0"/>
              <a:t>		</a:t>
            </a:r>
          </a:p>
        </p:txBody>
      </p:sp>
      <p:sp>
        <p:nvSpPr>
          <p:cNvPr id="4" name="Slide Number Placeholder 3"/>
          <p:cNvSpPr>
            <a:spLocks noGrp="1"/>
          </p:cNvSpPr>
          <p:nvPr>
            <p:ph type="sldNum" sz="quarter" idx="5"/>
          </p:nvPr>
        </p:nvSpPr>
        <p:spPr/>
        <p:txBody>
          <a:bodyPr/>
          <a:lstStyle/>
          <a:p>
            <a:pPr>
              <a:defRPr/>
            </a:pPr>
            <a:fld id="{64BD85F8-0AF3-4F1B-96C3-6976AA7D5CB2}" type="slidenum">
              <a:rPr lang="en-US" smtClean="0"/>
              <a:pPr>
                <a:defRPr/>
              </a:pPr>
              <a:t>25</a:t>
            </a:fld>
            <a:endParaRPr lang="en-US"/>
          </a:p>
        </p:txBody>
      </p:sp>
    </p:spTree>
    <p:extLst>
      <p:ext uri="{BB962C8B-B14F-4D97-AF65-F5344CB8AC3E}">
        <p14:creationId xmlns:p14="http://schemas.microsoft.com/office/powerpoint/2010/main" val="33267064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Seen frequently at the Board with hearings.</a:t>
            </a:r>
          </a:p>
          <a:p>
            <a:r>
              <a:rPr lang="en-US" altLang="en-US" dirty="0"/>
              <a:t>POA</a:t>
            </a:r>
            <a:r>
              <a:rPr lang="en-US" altLang="en-US" baseline="0" dirty="0"/>
              <a:t> and fee agreements are separate. The attorney or agent may still collect a fee even after POA has been given to VSO, unless contested or waived.</a:t>
            </a:r>
            <a:endParaRPr lang="en-US" altLang="en-US" dirty="0"/>
          </a:p>
          <a:p>
            <a:r>
              <a:rPr lang="en-US" altLang="en-US" dirty="0"/>
              <a:t>20.6(a)(1) if representative makes an appearance in the case (other than to notify that POA has not been accepted)</a:t>
            </a:r>
          </a:p>
        </p:txBody>
      </p:sp>
      <p:sp>
        <p:nvSpPr>
          <p:cNvPr id="4" name="Slide Number Placeholder 3"/>
          <p:cNvSpPr>
            <a:spLocks noGrp="1"/>
          </p:cNvSpPr>
          <p:nvPr>
            <p:ph type="sldNum" sz="quarter" idx="5"/>
          </p:nvPr>
        </p:nvSpPr>
        <p:spPr/>
        <p:txBody>
          <a:bodyPr/>
          <a:lstStyle/>
          <a:p>
            <a:pPr>
              <a:defRPr/>
            </a:pPr>
            <a:fld id="{0A77B63F-3947-4906-AE95-BC935EFE0488}" type="slidenum">
              <a:rPr lang="en-US" smtClean="0"/>
              <a:pPr>
                <a:defRPr/>
              </a:pPr>
              <a:t>26</a:t>
            </a:fld>
            <a:endParaRPr lang="en-US"/>
          </a:p>
        </p:txBody>
      </p:sp>
    </p:spTree>
    <p:extLst>
      <p:ext uri="{BB962C8B-B14F-4D97-AF65-F5344CB8AC3E}">
        <p14:creationId xmlns:p14="http://schemas.microsoft.com/office/powerpoint/2010/main" val="13748965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27</a:t>
            </a:fld>
            <a:endParaRPr lang="en-US"/>
          </a:p>
        </p:txBody>
      </p:sp>
    </p:spTree>
    <p:extLst>
      <p:ext uri="{BB962C8B-B14F-4D97-AF65-F5344CB8AC3E}">
        <p14:creationId xmlns:p14="http://schemas.microsoft.com/office/powerpoint/2010/main" val="4585155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Why notify NVS? Because claimant may call us to inquire about it</a:t>
            </a:r>
            <a:r>
              <a:rPr lang="en-US" baseline="0" dirty="0"/>
              <a:t> or ask that we take back representation.</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28</a:t>
            </a:fld>
            <a:endParaRPr lang="en-US"/>
          </a:p>
        </p:txBody>
      </p:sp>
    </p:spTree>
    <p:extLst>
      <p:ext uri="{BB962C8B-B14F-4D97-AF65-F5344CB8AC3E}">
        <p14:creationId xmlns:p14="http://schemas.microsoft.com/office/powerpoint/2010/main" val="25559577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Keep in mind that some leeway may need to be given.  Know your veterans.</a:t>
            </a:r>
          </a:p>
        </p:txBody>
      </p:sp>
      <p:sp>
        <p:nvSpPr>
          <p:cNvPr id="4" name="Slide Number Placeholder 3"/>
          <p:cNvSpPr>
            <a:spLocks noGrp="1"/>
          </p:cNvSpPr>
          <p:nvPr>
            <p:ph type="sldNum" sz="quarter" idx="5"/>
          </p:nvPr>
        </p:nvSpPr>
        <p:spPr/>
        <p:txBody>
          <a:bodyPr/>
          <a:lstStyle/>
          <a:p>
            <a:pPr>
              <a:defRPr/>
            </a:pPr>
            <a:fld id="{E09CF263-B7A3-430B-A57D-759425DF3D1A}" type="slidenum">
              <a:rPr lang="en-US" smtClean="0"/>
              <a:pPr>
                <a:defRPr/>
              </a:pPr>
              <a:t>32</a:t>
            </a:fld>
            <a:endParaRPr lang="en-US"/>
          </a:p>
        </p:txBody>
      </p:sp>
    </p:spTree>
    <p:extLst>
      <p:ext uri="{BB962C8B-B14F-4D97-AF65-F5344CB8AC3E}">
        <p14:creationId xmlns:p14="http://schemas.microsoft.com/office/powerpoint/2010/main" val="6339432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Remind</a:t>
            </a:r>
            <a:r>
              <a:rPr lang="en-US" baseline="0" dirty="0"/>
              <a:t> students that we try not to “poach” veterans from other VSOs </a:t>
            </a:r>
            <a:endParaRPr lang="en-US" dirty="0"/>
          </a:p>
          <a:p>
            <a:endParaRPr lang="en-US" dirty="0"/>
          </a:p>
          <a:p>
            <a:r>
              <a:rPr lang="en-US" dirty="0"/>
              <a:t>If they are already represented by another VSO while in appeal status</a:t>
            </a:r>
          </a:p>
          <a:p>
            <a:endParaRPr lang="en-US" dirty="0"/>
          </a:p>
          <a:p>
            <a:r>
              <a:rPr lang="en-US" dirty="0"/>
              <a:t>If they are represented by an attorney</a:t>
            </a:r>
          </a:p>
        </p:txBody>
      </p:sp>
      <p:sp>
        <p:nvSpPr>
          <p:cNvPr id="4" name="Slide Number Placeholder 3"/>
          <p:cNvSpPr>
            <a:spLocks noGrp="1"/>
          </p:cNvSpPr>
          <p:nvPr>
            <p:ph type="sldNum" sz="quarter" idx="10"/>
          </p:nvPr>
        </p:nvSpPr>
        <p:spPr/>
        <p:txBody>
          <a:bodyPr/>
          <a:lstStyle/>
          <a:p>
            <a:fld id="{AC747E8B-F871-4B39-AAD0-8CFE9943DAEF}" type="slidenum">
              <a:rPr lang="en-US" smtClean="0"/>
              <a:t>33</a:t>
            </a:fld>
            <a:endParaRPr lang="en-US"/>
          </a:p>
        </p:txBody>
      </p:sp>
    </p:spTree>
    <p:extLst>
      <p:ext uri="{BB962C8B-B14F-4D97-AF65-F5344CB8AC3E}">
        <p14:creationId xmlns:p14="http://schemas.microsoft.com/office/powerpoint/2010/main" val="22325716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Probably not – we try not to poach veterans from other organizations. Unless the circumstances are compelling refuse representation.</a:t>
            </a:r>
          </a:p>
        </p:txBody>
      </p:sp>
      <p:sp>
        <p:nvSpPr>
          <p:cNvPr id="4" name="Slide Number Placeholder 3"/>
          <p:cNvSpPr>
            <a:spLocks noGrp="1"/>
          </p:cNvSpPr>
          <p:nvPr>
            <p:ph type="sldNum" sz="quarter" idx="10"/>
          </p:nvPr>
        </p:nvSpPr>
        <p:spPr/>
        <p:txBody>
          <a:bodyPr/>
          <a:lstStyle/>
          <a:p>
            <a:fld id="{AC747E8B-F871-4B39-AAD0-8CFE9943DAEF}" type="slidenum">
              <a:rPr lang="en-US" smtClean="0"/>
              <a:t>34</a:t>
            </a:fld>
            <a:endParaRPr lang="en-US"/>
          </a:p>
        </p:txBody>
      </p:sp>
    </p:spTree>
    <p:extLst>
      <p:ext uri="{BB962C8B-B14F-4D97-AF65-F5344CB8AC3E}">
        <p14:creationId xmlns:p14="http://schemas.microsoft.com/office/powerpoint/2010/main" val="3419043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Have students pull up the BLANK 21-22 to follow along. The</a:t>
            </a:r>
            <a:r>
              <a:rPr lang="en-US" baseline="0" dirty="0"/>
              <a:t> completed one is for an issue spotting exercise</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36</a:t>
            </a:fld>
            <a:endParaRPr lang="en-US"/>
          </a:p>
        </p:txBody>
      </p:sp>
    </p:spTree>
    <p:extLst>
      <p:ext uri="{BB962C8B-B14F-4D97-AF65-F5344CB8AC3E}">
        <p14:creationId xmlns:p14="http://schemas.microsoft.com/office/powerpoint/2010/main" val="31231531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Sometimes you may get a case that has been pending longer than the program has been in effect and would have to apply the previous rules regarding effective dates</a:t>
            </a:r>
          </a:p>
        </p:txBody>
      </p:sp>
      <p:sp>
        <p:nvSpPr>
          <p:cNvPr id="4" name="Slide Number Placeholder 3"/>
          <p:cNvSpPr>
            <a:spLocks noGrp="1"/>
          </p:cNvSpPr>
          <p:nvPr>
            <p:ph type="sldNum" sz="quarter" idx="10"/>
          </p:nvPr>
        </p:nvSpPr>
        <p:spPr/>
        <p:txBody>
          <a:bodyPr/>
          <a:lstStyle/>
          <a:p>
            <a:fld id="{AC747E8B-F871-4B39-AAD0-8CFE9943DAEF}" type="slidenum">
              <a:rPr lang="en-US" smtClean="0"/>
              <a:t>38</a:t>
            </a:fld>
            <a:endParaRPr lang="en-US"/>
          </a:p>
        </p:txBody>
      </p:sp>
    </p:spTree>
    <p:extLst>
      <p:ext uri="{BB962C8B-B14F-4D97-AF65-F5344CB8AC3E}">
        <p14:creationId xmlns:p14="http://schemas.microsoft.com/office/powerpoint/2010/main" val="23841477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The effective date of claim is the date the veteran would receive retroactive benefits to if the claim were to be granted. Earlier effective date = more retroactive benefits</a:t>
            </a:r>
          </a:p>
        </p:txBody>
      </p:sp>
      <p:sp>
        <p:nvSpPr>
          <p:cNvPr id="4" name="Slide Number Placeholder 3"/>
          <p:cNvSpPr>
            <a:spLocks noGrp="1"/>
          </p:cNvSpPr>
          <p:nvPr>
            <p:ph type="sldNum" sz="quarter" idx="5"/>
          </p:nvPr>
        </p:nvSpPr>
        <p:spPr/>
        <p:txBody>
          <a:bodyPr/>
          <a:lstStyle/>
          <a:p>
            <a:pPr>
              <a:defRPr/>
            </a:pPr>
            <a:fld id="{C8D9EEFF-389A-4C10-BBDA-67480BCFA080}" type="slidenum">
              <a:rPr lang="en-US" smtClean="0"/>
              <a:pPr>
                <a:defRPr/>
              </a:pPr>
              <a:t>39</a:t>
            </a:fld>
            <a:endParaRPr lang="en-US"/>
          </a:p>
        </p:txBody>
      </p:sp>
    </p:spTree>
    <p:extLst>
      <p:ext uri="{BB962C8B-B14F-4D97-AF65-F5344CB8AC3E}">
        <p14:creationId xmlns:p14="http://schemas.microsoft.com/office/powerpoint/2010/main" val="2139770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 Vets may have more than one especially if</a:t>
            </a:r>
            <a:r>
              <a:rPr lang="en-US" baseline="0" dirty="0"/>
              <a:t> they served in the guard or reserves</a:t>
            </a:r>
            <a:endParaRPr lang="en-US" dirty="0"/>
          </a:p>
        </p:txBody>
      </p:sp>
      <p:sp>
        <p:nvSpPr>
          <p:cNvPr id="4" name="Header Placeholder 3"/>
          <p:cNvSpPr>
            <a:spLocks noGrp="1"/>
          </p:cNvSpPr>
          <p:nvPr>
            <p:ph type="hdr" sz="quarter" idx="10"/>
          </p:nvPr>
        </p:nvSpPr>
        <p:spPr/>
        <p:txBody>
          <a:bodyPr/>
          <a:lstStyle/>
          <a:p>
            <a:pPr>
              <a:defRPr/>
            </a:pPr>
            <a:r>
              <a:rPr lang="en-US"/>
              <a:t>Borden DD 214 and Character of Discharge</a:t>
            </a:r>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365480858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Cover ITF</a:t>
            </a:r>
            <a:r>
              <a:rPr lang="en-US" baseline="0" dirty="0"/>
              <a:t> created when </a:t>
            </a:r>
            <a:r>
              <a:rPr lang="en-US" baseline="0" dirty="0" err="1"/>
              <a:t>completeing</a:t>
            </a:r>
            <a:r>
              <a:rPr lang="en-US" baseline="0" dirty="0"/>
              <a:t> the application on </a:t>
            </a:r>
            <a:r>
              <a:rPr lang="en-US" baseline="0" dirty="0" err="1"/>
              <a:t>eBenefits</a:t>
            </a:r>
            <a:r>
              <a:rPr lang="en-US" baseline="0" dirty="0"/>
              <a:t>.</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41</a:t>
            </a:fld>
            <a:endParaRPr lang="en-US"/>
          </a:p>
        </p:txBody>
      </p:sp>
    </p:spTree>
    <p:extLst>
      <p:ext uri="{BB962C8B-B14F-4D97-AF65-F5344CB8AC3E}">
        <p14:creationId xmlns:p14="http://schemas.microsoft.com/office/powerpoint/2010/main" val="4902402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Compensation/Pension/Survivors Pension and/or DIC</a:t>
            </a:r>
          </a:p>
          <a:p>
            <a:r>
              <a:rPr lang="en-US" altLang="en-US" dirty="0"/>
              <a:t>If you’re not sure mark BOTH comp and Pen</a:t>
            </a:r>
          </a:p>
        </p:txBody>
      </p:sp>
      <p:sp>
        <p:nvSpPr>
          <p:cNvPr id="4" name="Slide Number Placeholder 3"/>
          <p:cNvSpPr>
            <a:spLocks noGrp="1"/>
          </p:cNvSpPr>
          <p:nvPr>
            <p:ph type="sldNum" sz="quarter" idx="5"/>
          </p:nvPr>
        </p:nvSpPr>
        <p:spPr/>
        <p:txBody>
          <a:bodyPr/>
          <a:lstStyle/>
          <a:p>
            <a:pPr>
              <a:defRPr/>
            </a:pPr>
            <a:fld id="{7F4C9918-428C-4371-ACFB-60CA42E20AC8}" type="slidenum">
              <a:rPr lang="en-US" smtClean="0"/>
              <a:pPr>
                <a:defRPr/>
              </a:pPr>
              <a:t>42</a:t>
            </a:fld>
            <a:endParaRPr lang="en-US"/>
          </a:p>
        </p:txBody>
      </p:sp>
    </p:spTree>
    <p:extLst>
      <p:ext uri="{BB962C8B-B14F-4D97-AF65-F5344CB8AC3E}">
        <p14:creationId xmlns:p14="http://schemas.microsoft.com/office/powerpoint/2010/main" val="37579710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7F4C9918-428C-4371-ACFB-60CA42E20AC8}" type="slidenum">
              <a:rPr lang="en-US" smtClean="0"/>
              <a:pPr>
                <a:defRPr/>
              </a:pPr>
              <a:t>43</a:t>
            </a:fld>
            <a:endParaRPr lang="en-US"/>
          </a:p>
        </p:txBody>
      </p:sp>
    </p:spTree>
    <p:extLst>
      <p:ext uri="{BB962C8B-B14F-4D97-AF65-F5344CB8AC3E}">
        <p14:creationId xmlns:p14="http://schemas.microsoft.com/office/powerpoint/2010/main" val="179855399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7F4C9918-428C-4371-ACFB-60CA42E20AC8}" type="slidenum">
              <a:rPr lang="en-US" smtClean="0"/>
              <a:pPr>
                <a:defRPr/>
              </a:pPr>
              <a:t>44</a:t>
            </a:fld>
            <a:endParaRPr lang="en-US"/>
          </a:p>
        </p:txBody>
      </p:sp>
    </p:spTree>
    <p:extLst>
      <p:ext uri="{BB962C8B-B14F-4D97-AF65-F5344CB8AC3E}">
        <p14:creationId xmlns:p14="http://schemas.microsoft.com/office/powerpoint/2010/main" val="21638594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7F4C9918-428C-4371-ACFB-60CA42E20AC8}" type="slidenum">
              <a:rPr lang="en-US" smtClean="0"/>
              <a:pPr>
                <a:defRPr/>
              </a:pPr>
              <a:t>45</a:t>
            </a:fld>
            <a:endParaRPr lang="en-US"/>
          </a:p>
        </p:txBody>
      </p:sp>
    </p:spTree>
    <p:extLst>
      <p:ext uri="{BB962C8B-B14F-4D97-AF65-F5344CB8AC3E}">
        <p14:creationId xmlns:p14="http://schemas.microsoft.com/office/powerpoint/2010/main" val="23785624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Have students pull up the BLANK ITF to follow along. The</a:t>
            </a:r>
            <a:r>
              <a:rPr lang="en-US" baseline="0" dirty="0"/>
              <a:t> completed one is for an issue spotting exercise</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solidFill>
                  <a:prstClr val="black"/>
                </a:solidFill>
              </a:rPr>
              <a:pPr/>
              <a:t>46</a:t>
            </a:fld>
            <a:endParaRPr lang="en-US">
              <a:solidFill>
                <a:prstClr val="black"/>
              </a:solidFill>
            </a:endParaRPr>
          </a:p>
        </p:txBody>
      </p:sp>
    </p:spTree>
    <p:extLst>
      <p:ext uri="{BB962C8B-B14F-4D97-AF65-F5344CB8AC3E}">
        <p14:creationId xmlns:p14="http://schemas.microsoft.com/office/powerpoint/2010/main" val="179379490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F363CC8A-DB4A-4B9B-9C68-4A45861C0176}" type="slidenum">
              <a:rPr lang="en-US" smtClean="0"/>
              <a:pPr>
                <a:defRPr/>
              </a:pPr>
              <a:t>47</a:t>
            </a:fld>
            <a:endParaRPr lang="en-US"/>
          </a:p>
        </p:txBody>
      </p:sp>
    </p:spTree>
    <p:extLst>
      <p:ext uri="{BB962C8B-B14F-4D97-AF65-F5344CB8AC3E}">
        <p14:creationId xmlns:p14="http://schemas.microsoft.com/office/powerpoint/2010/main" val="2825638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Explain which blocks are important for benefits</a:t>
            </a:r>
            <a:r>
              <a:rPr lang="en-US" baseline="0" dirty="0"/>
              <a:t> purposes and which you need for filling out VA Forms.</a:t>
            </a:r>
            <a:endParaRPr lang="en-US" dirty="0"/>
          </a:p>
        </p:txBody>
      </p:sp>
      <p:sp>
        <p:nvSpPr>
          <p:cNvPr id="5" name="Header Placeholder 4"/>
          <p:cNvSpPr>
            <a:spLocks noGrp="1"/>
          </p:cNvSpPr>
          <p:nvPr>
            <p:ph type="hdr" sz="quarter" idx="11"/>
          </p:nvPr>
        </p:nvSpPr>
        <p:spPr/>
        <p:txBody>
          <a:bodyPr/>
          <a:lstStyle/>
          <a:p>
            <a:pPr>
              <a:defRPr/>
            </a:pPr>
            <a:r>
              <a:rPr lang="en-US"/>
              <a:t>Borden DD 214 and Character of Discharge</a:t>
            </a:r>
          </a:p>
        </p:txBody>
      </p:sp>
      <p:sp>
        <p:nvSpPr>
          <p:cNvPr id="6" name="Date Placeholder 5"/>
          <p:cNvSpPr>
            <a:spLocks noGrp="1"/>
          </p:cNvSpPr>
          <p:nvPr>
            <p:ph type="dt" idx="12"/>
          </p:nvPr>
        </p:nvSpPr>
        <p:spPr/>
        <p:txBody>
          <a:bodyPr/>
          <a:lstStyle/>
          <a:p>
            <a:pPr>
              <a:defRPr/>
            </a:pPr>
            <a:endParaRPr lang="en-US" dirty="0"/>
          </a:p>
        </p:txBody>
      </p:sp>
    </p:spTree>
    <p:extLst>
      <p:ext uri="{BB962C8B-B14F-4D97-AF65-F5344CB8AC3E}">
        <p14:creationId xmlns:p14="http://schemas.microsoft.com/office/powerpoint/2010/main" val="25435649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Explain which blocks are important for benefits</a:t>
            </a:r>
            <a:r>
              <a:rPr lang="en-US" baseline="0" dirty="0"/>
              <a:t> purposes and which you need for filling out VA Forms.</a:t>
            </a:r>
            <a:endParaRPr lang="en-US" dirty="0"/>
          </a:p>
        </p:txBody>
      </p:sp>
      <p:sp>
        <p:nvSpPr>
          <p:cNvPr id="5" name="Header Placeholder 4"/>
          <p:cNvSpPr>
            <a:spLocks noGrp="1"/>
          </p:cNvSpPr>
          <p:nvPr>
            <p:ph type="hdr" sz="quarter" idx="11"/>
          </p:nvPr>
        </p:nvSpPr>
        <p:spPr/>
        <p:txBody>
          <a:bodyPr/>
          <a:lstStyle/>
          <a:p>
            <a:pPr>
              <a:defRPr/>
            </a:pPr>
            <a:r>
              <a:rPr lang="en-US"/>
              <a:t>Borden DD 214 and Character of Discharge</a:t>
            </a:r>
          </a:p>
        </p:txBody>
      </p:sp>
      <p:sp>
        <p:nvSpPr>
          <p:cNvPr id="6" name="Date Placeholder 5"/>
          <p:cNvSpPr>
            <a:spLocks noGrp="1"/>
          </p:cNvSpPr>
          <p:nvPr>
            <p:ph type="dt" idx="12"/>
          </p:nvPr>
        </p:nvSpPr>
        <p:spPr/>
        <p:txBody>
          <a:bodyPr/>
          <a:lstStyle/>
          <a:p>
            <a:pPr>
              <a:defRPr/>
            </a:pPr>
            <a:endParaRPr lang="en-US" dirty="0"/>
          </a:p>
        </p:txBody>
      </p:sp>
    </p:spTree>
    <p:extLst>
      <p:ext uri="{BB962C8B-B14F-4D97-AF65-F5344CB8AC3E}">
        <p14:creationId xmlns:p14="http://schemas.microsoft.com/office/powerpoint/2010/main" val="19434449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Explain which blocks are important for benefits</a:t>
            </a:r>
            <a:r>
              <a:rPr lang="en-US" baseline="0" dirty="0"/>
              <a:t> purposes and which you need for filling out VA Forms.</a:t>
            </a:r>
            <a:endParaRPr lang="en-US" dirty="0"/>
          </a:p>
        </p:txBody>
      </p:sp>
      <p:sp>
        <p:nvSpPr>
          <p:cNvPr id="5" name="Header Placeholder 4"/>
          <p:cNvSpPr>
            <a:spLocks noGrp="1"/>
          </p:cNvSpPr>
          <p:nvPr>
            <p:ph type="hdr" sz="quarter" idx="11"/>
          </p:nvPr>
        </p:nvSpPr>
        <p:spPr/>
        <p:txBody>
          <a:bodyPr/>
          <a:lstStyle/>
          <a:p>
            <a:pPr>
              <a:defRPr/>
            </a:pPr>
            <a:r>
              <a:rPr lang="en-US"/>
              <a:t>Borden DD 214 and Character of Discharge</a:t>
            </a:r>
          </a:p>
        </p:txBody>
      </p:sp>
      <p:sp>
        <p:nvSpPr>
          <p:cNvPr id="6" name="Date Placeholder 5"/>
          <p:cNvSpPr>
            <a:spLocks noGrp="1"/>
          </p:cNvSpPr>
          <p:nvPr>
            <p:ph type="dt" idx="12"/>
          </p:nvPr>
        </p:nvSpPr>
        <p:spPr/>
        <p:txBody>
          <a:bodyPr/>
          <a:lstStyle/>
          <a:p>
            <a:pPr>
              <a:defRPr/>
            </a:pPr>
            <a:endParaRPr lang="en-US" dirty="0"/>
          </a:p>
        </p:txBody>
      </p:sp>
    </p:spTree>
    <p:extLst>
      <p:ext uri="{BB962C8B-B14F-4D97-AF65-F5344CB8AC3E}">
        <p14:creationId xmlns:p14="http://schemas.microsoft.com/office/powerpoint/2010/main" val="24406341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5" name="Header Placeholder 4"/>
          <p:cNvSpPr>
            <a:spLocks noGrp="1"/>
          </p:cNvSpPr>
          <p:nvPr>
            <p:ph type="hdr" sz="quarter" idx="11"/>
          </p:nvPr>
        </p:nvSpPr>
        <p:spPr/>
        <p:txBody>
          <a:bodyPr/>
          <a:lstStyle/>
          <a:p>
            <a:pPr>
              <a:defRPr/>
            </a:pPr>
            <a:r>
              <a:rPr lang="en-US"/>
              <a:t>Borden DD 214 and Character of Discharge</a:t>
            </a:r>
          </a:p>
        </p:txBody>
      </p:sp>
      <p:sp>
        <p:nvSpPr>
          <p:cNvPr id="6" name="Date Placeholder 5"/>
          <p:cNvSpPr>
            <a:spLocks noGrp="1"/>
          </p:cNvSpPr>
          <p:nvPr>
            <p:ph type="dt" idx="12"/>
          </p:nvPr>
        </p:nvSpPr>
        <p:spPr/>
        <p:txBody>
          <a:bodyPr/>
          <a:lstStyle/>
          <a:p>
            <a:pPr>
              <a:defRPr/>
            </a:pPr>
            <a:endParaRPr lang="en-US" dirty="0"/>
          </a:p>
        </p:txBody>
      </p:sp>
    </p:spTree>
    <p:extLst>
      <p:ext uri="{BB962C8B-B14F-4D97-AF65-F5344CB8AC3E}">
        <p14:creationId xmlns:p14="http://schemas.microsoft.com/office/powerpoint/2010/main" val="28570360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Only discharge VFW will not represent is Dishonorable Discharge – because all benefits lost. We will represent OTH/BCD/ELS.</a:t>
            </a:r>
          </a:p>
        </p:txBody>
      </p:sp>
      <p:sp>
        <p:nvSpPr>
          <p:cNvPr id="2" name="Header Placeholder 1"/>
          <p:cNvSpPr>
            <a:spLocks noGrp="1"/>
          </p:cNvSpPr>
          <p:nvPr>
            <p:ph type="hdr" sz="quarter" idx="10"/>
          </p:nvPr>
        </p:nvSpPr>
        <p:spPr/>
        <p:txBody>
          <a:bodyPr/>
          <a:lstStyle/>
          <a:p>
            <a:pPr>
              <a:defRPr/>
            </a:pPr>
            <a:r>
              <a:rPr lang="en-US"/>
              <a:t>Borden DD 214 and Character of Discharge</a:t>
            </a:r>
          </a:p>
        </p:txBody>
      </p:sp>
      <p:sp>
        <p:nvSpPr>
          <p:cNvPr id="3" name="Date Placeholder 2"/>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26491048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Only discharge VFW will not represent is Dishonorable Discharge – because all benefits lost. We will represent OTH/BCD/ELS.</a:t>
            </a:r>
          </a:p>
        </p:txBody>
      </p:sp>
      <p:sp>
        <p:nvSpPr>
          <p:cNvPr id="2" name="Header Placeholder 1"/>
          <p:cNvSpPr>
            <a:spLocks noGrp="1"/>
          </p:cNvSpPr>
          <p:nvPr>
            <p:ph type="hdr" sz="quarter" idx="10"/>
          </p:nvPr>
        </p:nvSpPr>
        <p:spPr/>
        <p:txBody>
          <a:bodyPr/>
          <a:lstStyle/>
          <a:p>
            <a:pPr>
              <a:defRPr/>
            </a:pPr>
            <a:r>
              <a:rPr lang="en-US"/>
              <a:t>Borden DD 214 and Character of Discharge</a:t>
            </a:r>
          </a:p>
        </p:txBody>
      </p:sp>
      <p:sp>
        <p:nvSpPr>
          <p:cNvPr id="3" name="Date Placeholder 2"/>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2235196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8946792"/>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a:latin typeface="Abadi" panose="020B0604020104020204" pitchFamily="34" charset="0"/>
              </a:defRPr>
            </a:lvl1pPr>
          </a:lstStyle>
          <a:p>
            <a:fld id="{60B18D57-13A5-4968-950D-8FEF41FA4399}" type="slidenum">
              <a:rPr lang="en-US" smtClean="0"/>
              <a:pPr/>
              <a:t>‹#›</a:t>
            </a:fld>
            <a:endParaRPr lang="en-US" dirty="0"/>
          </a:p>
        </p:txBody>
      </p:sp>
      <p:sp>
        <p:nvSpPr>
          <p:cNvPr id="8" name="Title 1"/>
          <p:cNvSpPr>
            <a:spLocks noGrp="1"/>
          </p:cNvSpPr>
          <p:nvPr>
            <p:ph type="title"/>
          </p:nvPr>
        </p:nvSpPr>
        <p:spPr>
          <a:xfrm>
            <a:off x="286873" y="134472"/>
            <a:ext cx="8450731" cy="981732"/>
          </a:xfrm>
          <a:prstGeom prst="rect">
            <a:avLst/>
          </a:prstGeom>
        </p:spPr>
        <p:txBody>
          <a:bodyPr anchor="ctr"/>
          <a:lstStyle>
            <a:lvl1pPr>
              <a:defRPr sz="3200" b="1">
                <a:latin typeface="Abadi" panose="020B0604020104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785019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4"/>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E410CE8F-EACE-48D4-9A81-A938F825D94E}" type="datetime1">
              <a:rPr lang="en-US" smtClean="0"/>
              <a:pPr>
                <a:defRPr/>
              </a:pPr>
              <a:t>7/29/2025</a:t>
            </a:fld>
            <a:endParaRPr lang="en-US" dirty="0"/>
          </a:p>
        </p:txBody>
      </p:sp>
      <p:sp>
        <p:nvSpPr>
          <p:cNvPr id="5" name="Footer Placeholder 4"/>
          <p:cNvSpPr>
            <a:spLocks noGrp="1"/>
          </p:cNvSpPr>
          <p:nvPr>
            <p:ph type="ftr" sz="quarter" idx="11"/>
          </p:nvPr>
        </p:nvSpPr>
        <p:spPr>
          <a:xfrm>
            <a:off x="4165600" y="6356359"/>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lvl1pPr>
              <a:defRPr>
                <a:latin typeface="Abadi" panose="020B0604020104020204" pitchFamily="34" charset="0"/>
              </a:defRPr>
            </a:lvl1pPr>
          </a:lstStyle>
          <a:p>
            <a:pPr>
              <a:defRPr/>
            </a:pPr>
            <a:fld id="{11FC0567-AFE7-42CF-88B9-5B8AF59CB46A}" type="slidenum">
              <a:rPr lang="en-US" altLang="en-US" smtClean="0"/>
              <a:pPr>
                <a:defRPr/>
              </a:pPr>
              <a:t>‹#›</a:t>
            </a:fld>
            <a:endParaRPr lang="en-US" altLang="en-US" dirty="0"/>
          </a:p>
        </p:txBody>
      </p:sp>
    </p:spTree>
    <p:extLst>
      <p:ext uri="{BB962C8B-B14F-4D97-AF65-F5344CB8AC3E}">
        <p14:creationId xmlns:p14="http://schemas.microsoft.com/office/powerpoint/2010/main" val="1924036545"/>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badi" panose="020B0604020104020204" pitchFamily="34" charset="0"/>
                <a:cs typeface="Arial" panose="020B0604020202020204" pitchFamily="34" charset="0"/>
              </a:defRPr>
            </a:lvl1pPr>
            <a:lvl2pPr>
              <a:defRPr>
                <a:latin typeface="Abadi" panose="020B0604020104020204" pitchFamily="34" charset="0"/>
                <a:cs typeface="Arial" panose="020B0604020202020204" pitchFamily="34" charset="0"/>
              </a:defRPr>
            </a:lvl2pPr>
            <a:lvl3pPr>
              <a:defRPr>
                <a:latin typeface="Abadi" panose="020B0604020104020204" pitchFamily="34" charset="0"/>
                <a:cs typeface="Arial" panose="020B0604020202020204" pitchFamily="34" charset="0"/>
              </a:defRPr>
            </a:lvl3pPr>
            <a:lvl4pPr>
              <a:defRPr>
                <a:latin typeface="Abadi" panose="020B0604020104020204" pitchFamily="34" charset="0"/>
                <a:cs typeface="Arial" panose="020B0604020202020204" pitchFamily="34" charset="0"/>
              </a:defRPr>
            </a:lvl4pPr>
            <a:lvl5pPr>
              <a:defRPr>
                <a:latin typeface="Abadi" panose="020B0604020104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atin typeface="Abadi" panose="020B0604020104020204" pitchFamily="34" charset="0"/>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3" y="134472"/>
            <a:ext cx="8450731" cy="981732"/>
          </a:xfrm>
          <a:prstGeom prst="rect">
            <a:avLst/>
          </a:prstGeom>
        </p:spPr>
        <p:txBody>
          <a:bodyPr anchor="ctr"/>
          <a:lstStyle>
            <a:lvl1pPr>
              <a:defRPr sz="3200" b="1">
                <a:latin typeface="Abadi" panose="020B0604020104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6959647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5"/>
            <a:ext cx="5156200" cy="4808257"/>
          </a:xfrm>
          <a:prstGeom prst="rect">
            <a:avLst/>
          </a:prstGeom>
        </p:spPr>
        <p:txBody>
          <a:bodyPr/>
          <a:lstStyle>
            <a:lvl1pPr>
              <a:defRPr>
                <a:latin typeface="Abadi" panose="020B0604020104020204" pitchFamily="34" charset="0"/>
                <a:cs typeface="Arial" panose="020B0604020202020204" pitchFamily="34" charset="0"/>
              </a:defRPr>
            </a:lvl1pPr>
            <a:lvl2pPr>
              <a:defRPr>
                <a:latin typeface="Abadi" panose="020B0604020104020204" pitchFamily="34" charset="0"/>
                <a:cs typeface="Arial" panose="020B0604020202020204" pitchFamily="34" charset="0"/>
              </a:defRPr>
            </a:lvl2pPr>
            <a:lvl3pPr>
              <a:defRPr>
                <a:latin typeface="Abadi" panose="020B0604020104020204" pitchFamily="34" charset="0"/>
                <a:cs typeface="Arial" panose="020B0604020202020204" pitchFamily="34" charset="0"/>
              </a:defRPr>
            </a:lvl3pPr>
            <a:lvl4pPr>
              <a:defRPr>
                <a:latin typeface="Abadi" panose="020B0604020104020204" pitchFamily="34" charset="0"/>
                <a:cs typeface="Arial" panose="020B0604020202020204" pitchFamily="34" charset="0"/>
              </a:defRPr>
            </a:lvl4pPr>
            <a:lvl5pPr>
              <a:defRPr>
                <a:latin typeface="Abadi" panose="020B0604020104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badi" panose="020B0604020104020204" pitchFamily="34" charset="0"/>
                <a:cs typeface="Arial" panose="020B0604020202020204" pitchFamily="34" charset="0"/>
              </a:defRPr>
            </a:lvl1pPr>
            <a:lvl2pPr>
              <a:defRPr>
                <a:latin typeface="Abadi" panose="020B0604020104020204" pitchFamily="34" charset="0"/>
                <a:cs typeface="Arial" panose="020B0604020202020204" pitchFamily="34" charset="0"/>
              </a:defRPr>
            </a:lvl2pPr>
            <a:lvl3pPr>
              <a:defRPr>
                <a:latin typeface="Abadi" panose="020B0604020104020204" pitchFamily="34" charset="0"/>
                <a:cs typeface="Arial" panose="020B0604020202020204" pitchFamily="34" charset="0"/>
              </a:defRPr>
            </a:lvl3pPr>
            <a:lvl4pPr>
              <a:defRPr>
                <a:latin typeface="Abadi" panose="020B0604020104020204" pitchFamily="34" charset="0"/>
                <a:cs typeface="Arial" panose="020B0604020202020204" pitchFamily="34" charset="0"/>
              </a:defRPr>
            </a:lvl4pPr>
            <a:lvl5pPr>
              <a:defRPr>
                <a:latin typeface="Abadi" panose="020B0604020104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a:latin typeface="Abadi" panose="020B0604020104020204" pitchFamily="34" charset="0"/>
              </a:defRPr>
            </a:lvl1pPr>
          </a:lstStyle>
          <a:p>
            <a:fld id="{60B18D57-13A5-4968-950D-8FEF41FA4399}" type="slidenum">
              <a:rPr lang="en-US" smtClean="0"/>
              <a:pPr/>
              <a:t>‹#›</a:t>
            </a:fld>
            <a:endParaRPr lang="en-US" dirty="0"/>
          </a:p>
        </p:txBody>
      </p:sp>
      <p:sp>
        <p:nvSpPr>
          <p:cNvPr id="10" name="Title 1"/>
          <p:cNvSpPr>
            <a:spLocks noGrp="1"/>
          </p:cNvSpPr>
          <p:nvPr>
            <p:ph type="title"/>
          </p:nvPr>
        </p:nvSpPr>
        <p:spPr>
          <a:xfrm>
            <a:off x="286873" y="134472"/>
            <a:ext cx="8450731" cy="981732"/>
          </a:xfrm>
          <a:prstGeom prst="rect">
            <a:avLst/>
          </a:prstGeom>
        </p:spPr>
        <p:txBody>
          <a:bodyPr anchor="ctr"/>
          <a:lstStyle>
            <a:lvl1pPr>
              <a:defRPr sz="3200" b="1">
                <a:latin typeface="Abadi" panose="020B0604020104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9750201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Abadi" panose="020B0604020104020204" pitchFamily="34" charset="0"/>
              </a:defRPr>
            </a:lvl1pPr>
          </a:lstStyle>
          <a:p>
            <a:fld id="{60B18D57-13A5-4968-950D-8FEF41FA4399}" type="slidenum">
              <a:rPr lang="en-US" smtClean="0"/>
              <a:pPr/>
              <a:t>‹#›</a:t>
            </a:fld>
            <a:endParaRPr lang="en-US" dirty="0"/>
          </a:p>
        </p:txBody>
      </p:sp>
      <p:sp>
        <p:nvSpPr>
          <p:cNvPr id="10" name="Table Placeholder 9"/>
          <p:cNvSpPr>
            <a:spLocks noGrp="1"/>
          </p:cNvSpPr>
          <p:nvPr>
            <p:ph type="tbl" sz="quarter" idx="13"/>
          </p:nvPr>
        </p:nvSpPr>
        <p:spPr>
          <a:xfrm>
            <a:off x="812805" y="1524000"/>
            <a:ext cx="10540999" cy="4724400"/>
          </a:xfrm>
          <a:prstGeom prst="rect">
            <a:avLst/>
          </a:prstGeom>
        </p:spPr>
        <p:txBody>
          <a:bodyPr/>
          <a:lstStyle>
            <a:lvl1pPr>
              <a:defRPr>
                <a:latin typeface="Abadi" panose="020B0604020104020204" pitchFamily="34" charset="0"/>
                <a:cs typeface="Arial" panose="020B0604020202020204" pitchFamily="34" charset="0"/>
              </a:defRPr>
            </a:lvl1pPr>
          </a:lstStyle>
          <a:p>
            <a:r>
              <a:rPr lang="en-US" dirty="0"/>
              <a:t>Click icon to add table</a:t>
            </a:r>
          </a:p>
        </p:txBody>
      </p:sp>
      <p:sp>
        <p:nvSpPr>
          <p:cNvPr id="11" name="Title 1"/>
          <p:cNvSpPr>
            <a:spLocks noGrp="1"/>
          </p:cNvSpPr>
          <p:nvPr>
            <p:ph type="title"/>
          </p:nvPr>
        </p:nvSpPr>
        <p:spPr>
          <a:xfrm>
            <a:off x="286873" y="134472"/>
            <a:ext cx="8450731" cy="981732"/>
          </a:xfrm>
          <a:prstGeom prst="rect">
            <a:avLst/>
          </a:prstGeom>
        </p:spPr>
        <p:txBody>
          <a:bodyPr anchor="ctr"/>
          <a:lstStyle>
            <a:lvl1pPr>
              <a:defRPr sz="3200" b="1">
                <a:latin typeface="Abadi" panose="020B0604020104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6655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latin typeface="Abadi" panose="020B0604020104020204" pitchFamily="34" charset="0"/>
              </a:defRPr>
            </a:lvl1pPr>
          </a:lstStyle>
          <a:p>
            <a:fld id="{60B18D57-13A5-4968-950D-8FEF41FA4399}" type="slidenum">
              <a:rPr lang="en-US" smtClean="0"/>
              <a:pPr/>
              <a:t>‹#›</a:t>
            </a:fld>
            <a:endParaRPr lang="en-US" dirty="0"/>
          </a:p>
        </p:txBody>
      </p:sp>
      <p:sp>
        <p:nvSpPr>
          <p:cNvPr id="11" name="Chart Placeholder 10"/>
          <p:cNvSpPr>
            <a:spLocks noGrp="1"/>
          </p:cNvSpPr>
          <p:nvPr>
            <p:ph type="chart" sz="quarter" idx="11"/>
          </p:nvPr>
        </p:nvSpPr>
        <p:spPr>
          <a:xfrm>
            <a:off x="860615" y="1515035"/>
            <a:ext cx="10493188" cy="4661928"/>
          </a:xfrm>
          <a:prstGeom prst="rect">
            <a:avLst/>
          </a:prstGeom>
        </p:spPr>
        <p:txBody>
          <a:bodyPr/>
          <a:lstStyle>
            <a:lvl1pPr>
              <a:defRPr>
                <a:latin typeface="Abadi" panose="020B0604020104020204" pitchFamily="34" charset="0"/>
                <a:cs typeface="Arial" panose="020B0604020202020204" pitchFamily="34" charset="0"/>
              </a:defRPr>
            </a:lvl1pPr>
          </a:lstStyle>
          <a:p>
            <a:r>
              <a:rPr lang="en-US" dirty="0"/>
              <a:t>Click icon to add chart</a:t>
            </a:r>
          </a:p>
        </p:txBody>
      </p:sp>
      <p:sp>
        <p:nvSpPr>
          <p:cNvPr id="12" name="Title 1"/>
          <p:cNvSpPr>
            <a:spLocks noGrp="1"/>
          </p:cNvSpPr>
          <p:nvPr>
            <p:ph type="title"/>
          </p:nvPr>
        </p:nvSpPr>
        <p:spPr>
          <a:xfrm>
            <a:off x="286873" y="134472"/>
            <a:ext cx="8450731" cy="981732"/>
          </a:xfrm>
          <a:prstGeom prst="rect">
            <a:avLst/>
          </a:prstGeom>
        </p:spPr>
        <p:txBody>
          <a:bodyPr anchor="ctr"/>
          <a:lstStyle>
            <a:lvl1pPr>
              <a:defRPr sz="3200" b="1">
                <a:latin typeface="Abadi" panose="020B0604020104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8076207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a:latin typeface="Abadi" panose="020B0604020104020204" pitchFamily="34" charset="0"/>
              </a:defRPr>
            </a:lvl1pPr>
          </a:lstStyle>
          <a:p>
            <a:fld id="{60B18D57-13A5-4968-950D-8FEF41FA4399}" type="slidenum">
              <a:rPr lang="en-US" smtClean="0"/>
              <a:pPr/>
              <a:t>‹#›</a:t>
            </a:fld>
            <a:endParaRPr lang="en-US" dirty="0"/>
          </a:p>
        </p:txBody>
      </p:sp>
      <p:sp>
        <p:nvSpPr>
          <p:cNvPr id="8" name="Title 1"/>
          <p:cNvSpPr>
            <a:spLocks noGrp="1"/>
          </p:cNvSpPr>
          <p:nvPr>
            <p:ph type="title"/>
          </p:nvPr>
        </p:nvSpPr>
        <p:spPr>
          <a:xfrm>
            <a:off x="286873" y="134472"/>
            <a:ext cx="8450731" cy="981732"/>
          </a:xfrm>
          <a:prstGeom prst="rect">
            <a:avLst/>
          </a:prstGeom>
        </p:spPr>
        <p:txBody>
          <a:bodyPr anchor="ctr"/>
          <a:lstStyle>
            <a:lvl1pPr>
              <a:defRPr sz="3200" b="1">
                <a:latin typeface="Abadi" panose="020B0604020104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978729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4"/>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E410CE8F-EACE-48D4-9A81-A938F825D94E}" type="datetime1">
              <a:rPr lang="en-US" smtClean="0"/>
              <a:pPr>
                <a:defRPr/>
              </a:pPr>
              <a:t>7/29/2025</a:t>
            </a:fld>
            <a:endParaRPr lang="en-US" dirty="0"/>
          </a:p>
        </p:txBody>
      </p:sp>
      <p:sp>
        <p:nvSpPr>
          <p:cNvPr id="5" name="Footer Placeholder 4"/>
          <p:cNvSpPr>
            <a:spLocks noGrp="1"/>
          </p:cNvSpPr>
          <p:nvPr>
            <p:ph type="ftr" sz="quarter" idx="11"/>
          </p:nvPr>
        </p:nvSpPr>
        <p:spPr>
          <a:xfrm>
            <a:off x="4165600" y="6356359"/>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1FC0567-AFE7-42CF-88B9-5B8AF59CB46A}" type="slidenum">
              <a:rPr lang="en-US" altLang="en-US" smtClean="0"/>
              <a:pPr>
                <a:defRPr/>
              </a:pPr>
              <a:t>‹#›</a:t>
            </a:fld>
            <a:endParaRPr lang="en-US" altLang="en-US" dirty="0"/>
          </a:p>
        </p:txBody>
      </p:sp>
    </p:spTree>
    <p:extLst>
      <p:ext uri="{BB962C8B-B14F-4D97-AF65-F5344CB8AC3E}">
        <p14:creationId xmlns:p14="http://schemas.microsoft.com/office/powerpoint/2010/main" val="36446312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A3DB25F8-BCAB-491A-9AFE-8D3476350293}" type="datetime1">
              <a:rPr lang="en-US" smtClean="0"/>
              <a:pPr>
                <a:defRPr/>
              </a:pPr>
              <a:t>7/29/2025</a:t>
            </a:fld>
            <a:endParaRPr lang="en-US" dirty="0"/>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50599B28-19F7-4799-8EEE-D98174CA3EFC}" type="slidenum">
              <a:rPr lang="en-US" altLang="en-US" smtClean="0"/>
              <a:pPr>
                <a:defRPr/>
              </a:pPr>
              <a:t>‹#›</a:t>
            </a:fld>
            <a:endParaRPr lang="en-US" altLang="en-US" dirty="0"/>
          </a:p>
        </p:txBody>
      </p:sp>
    </p:spTree>
    <p:extLst>
      <p:ext uri="{BB962C8B-B14F-4D97-AF65-F5344CB8AC3E}">
        <p14:creationId xmlns:p14="http://schemas.microsoft.com/office/powerpoint/2010/main" val="307019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9"/>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F011795B-AAC9-4DFD-BB00-17C7B4586C83}" type="datetime1">
              <a:rPr lang="en-US" smtClean="0"/>
              <a:pPr>
                <a:defRPr/>
              </a:pPr>
              <a:t>7/29/2025</a:t>
            </a:fld>
            <a:endParaRPr lang="en-US" dirty="0"/>
          </a:p>
        </p:txBody>
      </p:sp>
      <p:sp>
        <p:nvSpPr>
          <p:cNvPr id="6" name="Footer Placeholder 5"/>
          <p:cNvSpPr>
            <a:spLocks noGrp="1"/>
          </p:cNvSpPr>
          <p:nvPr>
            <p:ph type="ftr" sz="quarter" idx="11"/>
          </p:nvPr>
        </p:nvSpPr>
        <p:spPr>
          <a:xfrm>
            <a:off x="4165600" y="6356359"/>
            <a:ext cx="38608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831A824-F7A6-45B4-A3F5-B61DBA4B8686}" type="slidenum">
              <a:rPr lang="en-US" altLang="en-US" smtClean="0"/>
              <a:pPr>
                <a:defRPr/>
              </a:pPr>
              <a:t>‹#›</a:t>
            </a:fld>
            <a:endParaRPr lang="en-US" altLang="en-US" dirty="0"/>
          </a:p>
        </p:txBody>
      </p:sp>
    </p:spTree>
    <p:extLst>
      <p:ext uri="{BB962C8B-B14F-4D97-AF65-F5344CB8AC3E}">
        <p14:creationId xmlns:p14="http://schemas.microsoft.com/office/powerpoint/2010/main" val="2086713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9600" y="965208"/>
            <a:ext cx="10972800" cy="531813"/>
          </a:xfrm>
          <a:prstGeom prst="rect">
            <a:avLst/>
          </a:prstGeom>
        </p:spPr>
        <p:txBody>
          <a:bodyPr/>
          <a:lstStyle/>
          <a:p>
            <a:r>
              <a:rPr lang="en-US"/>
              <a:t>Click to edit Master title style</a:t>
            </a:r>
          </a:p>
        </p:txBody>
      </p:sp>
      <p:sp>
        <p:nvSpPr>
          <p:cNvPr id="3" name="Date Placeholder 3"/>
          <p:cNvSpPr>
            <a:spLocks noGrp="1"/>
          </p:cNvSpPr>
          <p:nvPr>
            <p:ph type="dt" sz="half" idx="10"/>
          </p:nvPr>
        </p:nvSpPr>
        <p:spPr>
          <a:xfrm>
            <a:off x="609600" y="6356358"/>
            <a:ext cx="2844800" cy="365125"/>
          </a:xfrm>
          <a:prstGeom prst="rect">
            <a:avLst/>
          </a:prstGeom>
        </p:spPr>
        <p:txBody>
          <a:bodyPr/>
          <a:lstStyle>
            <a:lvl1pPr>
              <a:defRPr/>
            </a:lvl1pPr>
          </a:lstStyle>
          <a:p>
            <a:pPr>
              <a:defRPr/>
            </a:pPr>
            <a:fld id="{A0A20F9E-42CA-482E-88AD-C0622BE525F5}" type="datetime1">
              <a:rPr lang="en-US"/>
              <a:pPr>
                <a:defRPr/>
              </a:pPr>
              <a:t>7/29/2025</a:t>
            </a:fld>
            <a:endParaRPr lang="en-US" dirty="0"/>
          </a:p>
        </p:txBody>
      </p:sp>
      <p:sp>
        <p:nvSpPr>
          <p:cNvPr id="4" name="Footer Placeholder 4"/>
          <p:cNvSpPr>
            <a:spLocks noGrp="1"/>
          </p:cNvSpPr>
          <p:nvPr>
            <p:ph type="ftr" sz="quarter" idx="11"/>
          </p:nvPr>
        </p:nvSpPr>
        <p:spPr>
          <a:xfrm>
            <a:off x="4165600" y="6356358"/>
            <a:ext cx="3860800" cy="365125"/>
          </a:xfrm>
          <a:prstGeom prst="rect">
            <a:avLst/>
          </a:prstGeom>
        </p:spPr>
        <p:txBody>
          <a:bodyPr/>
          <a:lstStyle>
            <a:lvl1pPr>
              <a:defRPr/>
            </a:lvl1pPr>
          </a:lstStyle>
          <a:p>
            <a:pPr>
              <a:defRPr/>
            </a:pPr>
            <a:endParaRPr lang="en-US"/>
          </a:p>
        </p:txBody>
      </p:sp>
      <p:sp>
        <p:nvSpPr>
          <p:cNvPr id="5" name="Slide Number Placeholder 5"/>
          <p:cNvSpPr>
            <a:spLocks noGrp="1"/>
          </p:cNvSpPr>
          <p:nvPr>
            <p:ph type="sldNum" sz="quarter" idx="12"/>
          </p:nvPr>
        </p:nvSpPr>
        <p:spPr>
          <a:xfrm>
            <a:off x="8737600" y="6356358"/>
            <a:ext cx="2844800" cy="365125"/>
          </a:xfrm>
          <a:prstGeom prst="rect">
            <a:avLst/>
          </a:prstGeom>
        </p:spPr>
        <p:txBody>
          <a:bodyPr/>
          <a:lstStyle>
            <a:lvl1pPr>
              <a:defRPr/>
            </a:lvl1pPr>
          </a:lstStyle>
          <a:p>
            <a:pPr>
              <a:defRPr/>
            </a:pPr>
            <a:fld id="{4A52B4E8-A107-4968-9D3B-3B7C50256A69}" type="slidenum">
              <a:rPr lang="en-US" altLang="en-US"/>
              <a:pPr>
                <a:defRPr/>
              </a:pPr>
              <a:t>‹#›</a:t>
            </a:fld>
            <a:endParaRPr lang="en-US" altLang="en-US" dirty="0"/>
          </a:p>
        </p:txBody>
      </p:sp>
    </p:spTree>
    <p:extLst>
      <p:ext uri="{BB962C8B-B14F-4D97-AF65-F5344CB8AC3E}">
        <p14:creationId xmlns:p14="http://schemas.microsoft.com/office/powerpoint/2010/main" val="2076269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badi" panose="020B0604020104020204" pitchFamily="34" charset="0"/>
                <a:cs typeface="Arial" panose="020B0604020202020204" pitchFamily="34" charset="0"/>
              </a:defRPr>
            </a:lvl1pPr>
            <a:lvl2pPr>
              <a:defRPr>
                <a:latin typeface="Abadi" panose="020B0604020104020204" pitchFamily="34" charset="0"/>
                <a:cs typeface="Arial" panose="020B0604020202020204" pitchFamily="34" charset="0"/>
              </a:defRPr>
            </a:lvl2pPr>
            <a:lvl3pPr>
              <a:defRPr>
                <a:latin typeface="Abadi" panose="020B0604020104020204" pitchFamily="34" charset="0"/>
                <a:cs typeface="Arial" panose="020B0604020202020204" pitchFamily="34" charset="0"/>
              </a:defRPr>
            </a:lvl3pPr>
            <a:lvl4pPr>
              <a:defRPr>
                <a:latin typeface="Abadi" panose="020B0604020104020204" pitchFamily="34" charset="0"/>
                <a:cs typeface="Arial" panose="020B0604020202020204" pitchFamily="34" charset="0"/>
              </a:defRPr>
            </a:lvl4pPr>
            <a:lvl5pPr>
              <a:defRPr>
                <a:latin typeface="Abadi" panose="020B0604020104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atin typeface="Abadi" panose="020B0604020104020204" pitchFamily="34" charset="0"/>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3" y="134472"/>
            <a:ext cx="8450731" cy="981732"/>
          </a:xfrm>
          <a:prstGeom prst="rect">
            <a:avLst/>
          </a:prstGeom>
        </p:spPr>
        <p:txBody>
          <a:bodyPr anchor="ctr"/>
          <a:lstStyle>
            <a:lvl1pPr>
              <a:defRPr sz="3200" b="1">
                <a:latin typeface="Abadi" panose="020B0604020104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587382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5"/>
            <a:ext cx="5156200" cy="4808257"/>
          </a:xfrm>
          <a:prstGeom prst="rect">
            <a:avLst/>
          </a:prstGeom>
        </p:spPr>
        <p:txBody>
          <a:bodyPr/>
          <a:lstStyle>
            <a:lvl1pPr>
              <a:defRPr>
                <a:latin typeface="Abadi" panose="020B0604020104020204" pitchFamily="34" charset="0"/>
                <a:cs typeface="Arial" panose="020B0604020202020204" pitchFamily="34" charset="0"/>
              </a:defRPr>
            </a:lvl1pPr>
            <a:lvl2pPr>
              <a:defRPr>
                <a:latin typeface="Abadi" panose="020B0604020104020204" pitchFamily="34" charset="0"/>
                <a:cs typeface="Arial" panose="020B0604020202020204" pitchFamily="34" charset="0"/>
              </a:defRPr>
            </a:lvl2pPr>
            <a:lvl3pPr>
              <a:defRPr>
                <a:latin typeface="Abadi" panose="020B0604020104020204" pitchFamily="34" charset="0"/>
                <a:cs typeface="Arial" panose="020B0604020202020204" pitchFamily="34" charset="0"/>
              </a:defRPr>
            </a:lvl3pPr>
            <a:lvl4pPr>
              <a:defRPr>
                <a:latin typeface="Abadi" panose="020B0604020104020204" pitchFamily="34" charset="0"/>
                <a:cs typeface="Arial" panose="020B0604020202020204" pitchFamily="34" charset="0"/>
              </a:defRPr>
            </a:lvl4pPr>
            <a:lvl5pPr>
              <a:defRPr>
                <a:latin typeface="Abadi" panose="020B0604020104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badi" panose="020B0604020104020204" pitchFamily="34" charset="0"/>
                <a:cs typeface="Arial" panose="020B0604020202020204" pitchFamily="34" charset="0"/>
              </a:defRPr>
            </a:lvl1pPr>
            <a:lvl2pPr>
              <a:defRPr>
                <a:latin typeface="Abadi" panose="020B0604020104020204" pitchFamily="34" charset="0"/>
                <a:cs typeface="Arial" panose="020B0604020202020204" pitchFamily="34" charset="0"/>
              </a:defRPr>
            </a:lvl2pPr>
            <a:lvl3pPr>
              <a:defRPr>
                <a:latin typeface="Abadi" panose="020B0604020104020204" pitchFamily="34" charset="0"/>
                <a:cs typeface="Arial" panose="020B0604020202020204" pitchFamily="34" charset="0"/>
              </a:defRPr>
            </a:lvl3pPr>
            <a:lvl4pPr>
              <a:defRPr>
                <a:latin typeface="Abadi" panose="020B0604020104020204" pitchFamily="34" charset="0"/>
                <a:cs typeface="Arial" panose="020B0604020202020204" pitchFamily="34" charset="0"/>
              </a:defRPr>
            </a:lvl4pPr>
            <a:lvl5pPr>
              <a:defRPr>
                <a:latin typeface="Abadi" panose="020B0604020104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a:latin typeface="Abadi" panose="020B0604020104020204" pitchFamily="34" charset="0"/>
              </a:defRPr>
            </a:lvl1pPr>
          </a:lstStyle>
          <a:p>
            <a:fld id="{60B18D57-13A5-4968-950D-8FEF41FA4399}" type="slidenum">
              <a:rPr lang="en-US" smtClean="0"/>
              <a:pPr/>
              <a:t>‹#›</a:t>
            </a:fld>
            <a:endParaRPr lang="en-US" dirty="0"/>
          </a:p>
        </p:txBody>
      </p:sp>
      <p:sp>
        <p:nvSpPr>
          <p:cNvPr id="10" name="Title 1"/>
          <p:cNvSpPr>
            <a:spLocks noGrp="1"/>
          </p:cNvSpPr>
          <p:nvPr>
            <p:ph type="title"/>
          </p:nvPr>
        </p:nvSpPr>
        <p:spPr>
          <a:xfrm>
            <a:off x="286873" y="134472"/>
            <a:ext cx="8450731" cy="981732"/>
          </a:xfrm>
          <a:prstGeom prst="rect">
            <a:avLst/>
          </a:prstGeom>
        </p:spPr>
        <p:txBody>
          <a:bodyPr anchor="ctr"/>
          <a:lstStyle>
            <a:lvl1pPr>
              <a:defRPr sz="3200" b="1">
                <a:latin typeface="Abadi" panose="020B0604020104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636798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Abadi" panose="020B0604020104020204" pitchFamily="34" charset="0"/>
              </a:defRPr>
            </a:lvl1pPr>
          </a:lstStyle>
          <a:p>
            <a:fld id="{60B18D57-13A5-4968-950D-8FEF41FA4399}" type="slidenum">
              <a:rPr lang="en-US" smtClean="0"/>
              <a:pPr/>
              <a:t>‹#›</a:t>
            </a:fld>
            <a:endParaRPr lang="en-US" dirty="0"/>
          </a:p>
        </p:txBody>
      </p:sp>
      <p:sp>
        <p:nvSpPr>
          <p:cNvPr id="10" name="Table Placeholder 9"/>
          <p:cNvSpPr>
            <a:spLocks noGrp="1"/>
          </p:cNvSpPr>
          <p:nvPr>
            <p:ph type="tbl" sz="quarter" idx="13"/>
          </p:nvPr>
        </p:nvSpPr>
        <p:spPr>
          <a:xfrm>
            <a:off x="812805" y="1524000"/>
            <a:ext cx="10540999" cy="4724400"/>
          </a:xfrm>
          <a:prstGeom prst="rect">
            <a:avLst/>
          </a:prstGeom>
        </p:spPr>
        <p:txBody>
          <a:bodyPr/>
          <a:lstStyle>
            <a:lvl1pPr>
              <a:defRPr>
                <a:latin typeface="Abadi" panose="020B0604020104020204" pitchFamily="34" charset="0"/>
                <a:cs typeface="Arial" panose="020B0604020202020204" pitchFamily="34" charset="0"/>
              </a:defRPr>
            </a:lvl1pPr>
          </a:lstStyle>
          <a:p>
            <a:r>
              <a:rPr lang="en-US" dirty="0"/>
              <a:t>Click icon to add table</a:t>
            </a:r>
          </a:p>
        </p:txBody>
      </p:sp>
      <p:sp>
        <p:nvSpPr>
          <p:cNvPr id="11" name="Title 1"/>
          <p:cNvSpPr>
            <a:spLocks noGrp="1"/>
          </p:cNvSpPr>
          <p:nvPr>
            <p:ph type="title"/>
          </p:nvPr>
        </p:nvSpPr>
        <p:spPr>
          <a:xfrm>
            <a:off x="286873" y="134472"/>
            <a:ext cx="8450731" cy="981732"/>
          </a:xfrm>
          <a:prstGeom prst="rect">
            <a:avLst/>
          </a:prstGeom>
        </p:spPr>
        <p:txBody>
          <a:bodyPr anchor="ctr"/>
          <a:lstStyle>
            <a:lvl1pPr>
              <a:defRPr sz="3200" b="1">
                <a:latin typeface="Abadi" panose="020B0604020104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488544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latin typeface="Abadi" panose="020B0604020104020204" pitchFamily="34" charset="0"/>
              </a:defRPr>
            </a:lvl1pPr>
          </a:lstStyle>
          <a:p>
            <a:fld id="{60B18D57-13A5-4968-950D-8FEF41FA4399}" type="slidenum">
              <a:rPr lang="en-US" smtClean="0"/>
              <a:pPr/>
              <a:t>‹#›</a:t>
            </a:fld>
            <a:endParaRPr lang="en-US" dirty="0"/>
          </a:p>
        </p:txBody>
      </p:sp>
      <p:sp>
        <p:nvSpPr>
          <p:cNvPr id="11" name="Chart Placeholder 10"/>
          <p:cNvSpPr>
            <a:spLocks noGrp="1"/>
          </p:cNvSpPr>
          <p:nvPr>
            <p:ph type="chart" sz="quarter" idx="11"/>
          </p:nvPr>
        </p:nvSpPr>
        <p:spPr>
          <a:xfrm>
            <a:off x="860615" y="1515035"/>
            <a:ext cx="10493188" cy="4661928"/>
          </a:xfrm>
          <a:prstGeom prst="rect">
            <a:avLst/>
          </a:prstGeom>
        </p:spPr>
        <p:txBody>
          <a:bodyPr/>
          <a:lstStyle>
            <a:lvl1pPr>
              <a:defRPr>
                <a:latin typeface="Abadi" panose="020B0604020104020204" pitchFamily="34" charset="0"/>
                <a:cs typeface="Arial" panose="020B0604020202020204" pitchFamily="34" charset="0"/>
              </a:defRPr>
            </a:lvl1pPr>
          </a:lstStyle>
          <a:p>
            <a:r>
              <a:rPr lang="en-US" dirty="0"/>
              <a:t>Click icon to add chart</a:t>
            </a:r>
          </a:p>
        </p:txBody>
      </p:sp>
      <p:sp>
        <p:nvSpPr>
          <p:cNvPr id="12" name="Title 1"/>
          <p:cNvSpPr>
            <a:spLocks noGrp="1"/>
          </p:cNvSpPr>
          <p:nvPr>
            <p:ph type="title"/>
          </p:nvPr>
        </p:nvSpPr>
        <p:spPr>
          <a:xfrm>
            <a:off x="286873" y="134472"/>
            <a:ext cx="8450731" cy="981732"/>
          </a:xfrm>
          <a:prstGeom prst="rect">
            <a:avLst/>
          </a:prstGeom>
        </p:spPr>
        <p:txBody>
          <a:bodyPr anchor="ctr"/>
          <a:lstStyle>
            <a:lvl1pPr>
              <a:defRPr sz="3200" b="1">
                <a:latin typeface="Abadi" panose="020B0604020104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95462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3.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3.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6" y="623555"/>
            <a:ext cx="4659333" cy="1221785"/>
          </a:xfrm>
          <a:prstGeom prst="rect">
            <a:avLst/>
          </a:prstGeom>
        </p:spPr>
      </p:pic>
    </p:spTree>
    <p:extLst>
      <p:ext uri="{BB962C8B-B14F-4D97-AF65-F5344CB8AC3E}">
        <p14:creationId xmlns:p14="http://schemas.microsoft.com/office/powerpoint/2010/main" val="4057810340"/>
      </p:ext>
    </p:extLst>
  </p:cSld>
  <p:clrMap bg1="lt1" tx1="dk1" bg2="lt2" tx2="dk2" accent1="accent1" accent2="accent2" accent3="accent3" accent4="accent4" accent5="accent5" accent6="accent6" hlink="hlink" folHlink="folHlink"/>
  <p:sldLayoutIdLst>
    <p:sldLayoutId id="2147484127" r:id="rId1"/>
    <p:sldLayoutId id="2147484128" r:id="rId2"/>
    <p:sldLayoutId id="2147484129" r:id="rId3"/>
    <p:sldLayoutId id="2147484130" r:id="rId4"/>
    <p:sldLayoutId id="2147484124"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7"/>
            <a:ext cx="2743200" cy="365125"/>
          </a:xfrm>
          <a:prstGeom prst="rect">
            <a:avLst/>
          </a:prstGeom>
        </p:spPr>
        <p:txBody>
          <a:bodyPr vert="horz" lIns="91440" tIns="45720" rIns="91440" bIns="45720" rtlCol="0" anchor="ctr"/>
          <a:lstStyle>
            <a:lvl1pPr algn="r">
              <a:defRPr sz="1200">
                <a:solidFill>
                  <a:schemeClr val="tx1">
                    <a:tint val="75000"/>
                  </a:schemeClr>
                </a:solidFill>
                <a:latin typeface="Abadi" panose="020B0604020104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8" y="273880"/>
            <a:ext cx="2636647" cy="691983"/>
          </a:xfrm>
          <a:prstGeom prst="rect">
            <a:avLst/>
          </a:prstGeom>
        </p:spPr>
      </p:pic>
    </p:spTree>
    <p:extLst>
      <p:ext uri="{BB962C8B-B14F-4D97-AF65-F5344CB8AC3E}">
        <p14:creationId xmlns:p14="http://schemas.microsoft.com/office/powerpoint/2010/main" val="4246621682"/>
      </p:ext>
    </p:extLst>
  </p:cSld>
  <p:clrMap bg1="lt1" tx1="dk1" bg2="lt2" tx2="dk2" accent1="accent1" accent2="accent2" accent3="accent3" accent4="accent4" accent5="accent5" accent6="accent6" hlink="hlink" folHlink="folHlink"/>
  <p:sldLayoutIdLst>
    <p:sldLayoutId id="2147484132" r:id="rId1"/>
    <p:sldLayoutId id="2147484133" r:id="rId2"/>
    <p:sldLayoutId id="2147484134" r:id="rId3"/>
    <p:sldLayoutId id="2147484135" r:id="rId4"/>
    <p:sldLayoutId id="2147484136" r:id="rId5"/>
    <p:sldLayoutId id="214748413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7"/>
            <a:ext cx="2743200" cy="365125"/>
          </a:xfrm>
          <a:prstGeom prst="rect">
            <a:avLst/>
          </a:prstGeom>
        </p:spPr>
        <p:txBody>
          <a:bodyPr vert="horz" lIns="91440" tIns="45720" rIns="91440" bIns="45720" rtlCol="0" anchor="ctr"/>
          <a:lstStyle>
            <a:lvl1pPr algn="r">
              <a:defRPr sz="1200">
                <a:solidFill>
                  <a:schemeClr val="tx1">
                    <a:tint val="75000"/>
                  </a:schemeClr>
                </a:solidFill>
                <a:latin typeface="Abadi" panose="020B0604020104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8" y="273880"/>
            <a:ext cx="2636647" cy="691983"/>
          </a:xfrm>
          <a:prstGeom prst="rect">
            <a:avLst/>
          </a:prstGeom>
        </p:spPr>
      </p:pic>
    </p:spTree>
    <p:extLst>
      <p:ext uri="{BB962C8B-B14F-4D97-AF65-F5344CB8AC3E}">
        <p14:creationId xmlns:p14="http://schemas.microsoft.com/office/powerpoint/2010/main" val="2867149174"/>
      </p:ext>
    </p:extLst>
  </p:cSld>
  <p:clrMap bg1="lt1" tx1="dk1" bg2="lt2" tx2="dk2" accent1="accent1" accent2="accent2" accent3="accent3" accent4="accent4" accent5="accent5" accent6="accent6" hlink="hlink" folHlink="folHlink"/>
  <p:sldLayoutIdLst>
    <p:sldLayoutId id="2147484139" r:id="rId1"/>
    <p:sldLayoutId id="2147484140" r:id="rId2"/>
    <p:sldLayoutId id="2147484141" r:id="rId3"/>
    <p:sldLayoutId id="2147484142" r:id="rId4"/>
    <p:sldLayoutId id="2147484143"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hyperlink" Target="https://www.archives.gov/veterans/military-service-records" TargetMode="External"/><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hyperlink" Target="https://www.ecfr.gov/current/title-38/chapter-I/part-14/subject-group-ECFRe2d861683c66a39/section-14.626" TargetMode="External"/><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hyperlink" Target="https://www.ecfr.gov/current/title-38/chapter-I/part-14/subject-group-ECFRe2d861683c66a39/section-14.629" TargetMode="External"/><Relationship Id="rId2" Type="http://schemas.openxmlformats.org/officeDocument/2006/relationships/notesSlide" Target="../notesSlides/notesSlide17.xml"/><Relationship Id="rId1" Type="http://schemas.openxmlformats.org/officeDocument/2006/relationships/slideLayout" Target="../slideLayouts/slideLayout12.xml"/><Relationship Id="rId4" Type="http://schemas.openxmlformats.org/officeDocument/2006/relationships/hyperlink" Target="https://www.ecfr.gov/current/title-38/chapter-I/part-14/subject-group-ECFRe2d861683c66a39/section-14.630"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ww.ecfr.gov/current/title-38/chapter-I/part-14/subject-group-ECFRe2d861683c66a39/section-14.631" TargetMode="External"/><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hyperlink" Target="https://www.ecfr.gov/current/title-38/chapter-I/part-14/subject-group-ECFRe2d861683c66a39/section-14.632" TargetMode="External"/><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hyperlink" Target="https://www.ecfr.gov/current/title-38/chapter-I/part-20/subpart-A/section-20.6" TargetMode="External"/><Relationship Id="rId2" Type="http://schemas.openxmlformats.org/officeDocument/2006/relationships/notesSlide" Target="../notesSlides/notesSlide20.xml"/><Relationship Id="rId1" Type="http://schemas.openxmlformats.org/officeDocument/2006/relationships/slideLayout" Target="../slideLayouts/slideLayout12.xml"/><Relationship Id="rId5" Type="http://schemas.openxmlformats.org/officeDocument/2006/relationships/hyperlink" Target="https://www.ecfr.gov/current/title-38/chapter-I/part-20/subpart-N/section-20.1305" TargetMode="External"/><Relationship Id="rId4" Type="http://schemas.openxmlformats.org/officeDocument/2006/relationships/hyperlink" Target="https://www.ecfr.gov/current/title-38/chapter-I/part-20/subpart-N/section-20.1304"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hyperlink" Target="https://www.ecfr.gov/current/title-38/chapter-I/part-3/subpart-A/subject-group-ECFR7629a1b1e9bf6f8/section-3.155#p-3.155(2)" TargetMode="Externa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8" Type="http://schemas.openxmlformats.org/officeDocument/2006/relationships/hyperlink" Target="https://www.ecfr.gov/current/title-38/chapter-I/part-20/subpart-N/section-20.1305" TargetMode="External"/><Relationship Id="rId3" Type="http://schemas.openxmlformats.org/officeDocument/2006/relationships/hyperlink" Target="https://www.ecfr.gov/current/title-38/chapter-I/part-3/subpart-A/subject-group-ECFRf5fe31f49d4f511/section-3.12" TargetMode="External"/><Relationship Id="rId7" Type="http://schemas.openxmlformats.org/officeDocument/2006/relationships/hyperlink" Target="https://www.ecfr.gov/current/title-38/chapter-I/part-20/subpart-N/section-20.1304" TargetMode="External"/><Relationship Id="rId2" Type="http://schemas.openxmlformats.org/officeDocument/2006/relationships/notesSlide" Target="../notesSlides/notesSlide36.xml"/><Relationship Id="rId1" Type="http://schemas.openxmlformats.org/officeDocument/2006/relationships/slideLayout" Target="../slideLayouts/slideLayout12.xml"/><Relationship Id="rId6" Type="http://schemas.openxmlformats.org/officeDocument/2006/relationships/hyperlink" Target="https://www.ecfr.gov/current/title-38/chapter-I/part-20/subpart-A/section-20.6" TargetMode="External"/><Relationship Id="rId5" Type="http://schemas.openxmlformats.org/officeDocument/2006/relationships/hyperlink" Target="https://www.ecfr.gov/current/title-38/chapter-I/part-14/subject-group-ECFRe2d861683c66a39/section-14.629" TargetMode="External"/><Relationship Id="rId4" Type="http://schemas.openxmlformats.org/officeDocument/2006/relationships/hyperlink" Target="https://www.ecfr.gov/current/title-38/chapter-I/part-14/subject-group-ECFRe2d861683c66a39/section-14.626"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3827417" y="2140594"/>
            <a:ext cx="7798525" cy="3030853"/>
          </a:xfrm>
        </p:spPr>
        <p:txBody>
          <a:bodyPr/>
          <a:lstStyle/>
          <a:p>
            <a:pPr algn="ctr"/>
            <a:br>
              <a:rPr lang="en-US" altLang="en-US" sz="4000" b="1" dirty="0">
                <a:latin typeface="Times New Roman" panose="02020603050405020304" pitchFamily="18" charset="0"/>
                <a:cs typeface="Times New Roman" panose="02020603050405020304" pitchFamily="18" charset="0"/>
              </a:rPr>
            </a:br>
            <a:r>
              <a:rPr lang="en-US" altLang="en-US" sz="4000" b="1" dirty="0">
                <a:latin typeface="Times New Roman" panose="02020603050405020304" pitchFamily="18" charset="0"/>
                <a:cs typeface="Times New Roman" panose="02020603050405020304" pitchFamily="18" charset="0"/>
              </a:rPr>
              <a:t> CHARACTER OF DISCHARGE, POA &amp; ITF</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a:xfrm>
            <a:off x="600891" y="1619794"/>
            <a:ext cx="11011989" cy="4872446"/>
          </a:xfrm>
        </p:spPr>
        <p:txBody>
          <a:bodyPr/>
          <a:lstStyle/>
          <a:p>
            <a:pPr marL="0" indent="0" algn="ctr">
              <a:buNone/>
            </a:pPr>
            <a:r>
              <a:rPr lang="en-US" altLang="en-US" sz="2800" b="1" dirty="0">
                <a:latin typeface="Times New Roman" panose="02020603050405020304" pitchFamily="18" charset="0"/>
                <a:cs typeface="Times New Roman" panose="02020603050405020304" pitchFamily="18" charset="0"/>
              </a:rPr>
              <a:t>Blocks 21 thru 30  (see Peter Jones DD 214)</a:t>
            </a:r>
            <a:endParaRPr lang="en-US" altLang="en-US" sz="2800" dirty="0">
              <a:latin typeface="Times New Roman" panose="02020603050405020304" pitchFamily="18" charset="0"/>
              <a:cs typeface="Times New Roman" panose="02020603050405020304" pitchFamily="18" charset="0"/>
            </a:endParaRPr>
          </a:p>
          <a:p>
            <a:pPr marL="342900" lvl="1" indent="0" algn="ctr">
              <a:buNone/>
            </a:pPr>
            <a:endParaRPr lang="en-US" altLang="en-US" sz="1000" dirty="0">
              <a:latin typeface="Times New Roman" panose="02020603050405020304" pitchFamily="18" charset="0"/>
              <a:cs typeface="Times New Roman" panose="02020603050405020304" pitchFamily="18" charset="0"/>
            </a:endParaRPr>
          </a:p>
          <a:p>
            <a:pPr marL="342900" lvl="1" indent="0" algn="ctr">
              <a:buNone/>
            </a:pPr>
            <a:endParaRPr lang="en-US" altLang="en-US" sz="1000" dirty="0">
              <a:latin typeface="Times New Roman" panose="02020603050405020304" pitchFamily="18" charset="0"/>
              <a:cs typeface="Times New Roman" panose="02020603050405020304" pitchFamily="18" charset="0"/>
            </a:endParaRPr>
          </a:p>
          <a:p>
            <a:pPr marL="342900" lvl="1" indent="0">
              <a:buNone/>
            </a:pPr>
            <a:r>
              <a:rPr lang="en-US" altLang="en-US" sz="2400" b="1" dirty="0">
                <a:latin typeface="Times New Roman" panose="02020603050405020304" pitchFamily="18" charset="0"/>
                <a:cs typeface="Times New Roman" panose="02020603050405020304" pitchFamily="18" charset="0"/>
              </a:rPr>
              <a:t>21</a:t>
            </a:r>
            <a:r>
              <a:rPr lang="en-US" altLang="en-US" sz="2400" dirty="0">
                <a:latin typeface="Times New Roman" panose="02020603050405020304" pitchFamily="18" charset="0"/>
                <a:cs typeface="Times New Roman" panose="02020603050405020304" pitchFamily="18" charset="0"/>
              </a:rPr>
              <a:t> – Member Signature 	            </a:t>
            </a:r>
            <a:r>
              <a:rPr lang="en-US" altLang="en-US" sz="2400" b="1" dirty="0">
                <a:latin typeface="Times New Roman" panose="02020603050405020304" pitchFamily="18" charset="0"/>
                <a:cs typeface="Times New Roman" panose="02020603050405020304" pitchFamily="18" charset="0"/>
              </a:rPr>
              <a:t>22</a:t>
            </a:r>
            <a:r>
              <a:rPr lang="en-US" altLang="en-US" sz="2400" dirty="0">
                <a:latin typeface="Times New Roman" panose="02020603050405020304" pitchFamily="18" charset="0"/>
                <a:cs typeface="Times New Roman" panose="02020603050405020304" pitchFamily="18" charset="0"/>
              </a:rPr>
              <a:t> – Authorizer</a:t>
            </a:r>
          </a:p>
          <a:p>
            <a:pPr marL="342900" lvl="1" indent="0">
              <a:buNone/>
            </a:pPr>
            <a:r>
              <a:rPr lang="en-US" altLang="en-US" sz="2400" b="1" dirty="0">
                <a:latin typeface="Times New Roman" panose="02020603050405020304" pitchFamily="18" charset="0"/>
                <a:cs typeface="Times New Roman" panose="02020603050405020304" pitchFamily="18" charset="0"/>
              </a:rPr>
              <a:t>23</a:t>
            </a:r>
            <a:r>
              <a:rPr lang="en-US" altLang="en-US" sz="2400" dirty="0">
                <a:latin typeface="Times New Roman" panose="02020603050405020304" pitchFamily="18" charset="0"/>
                <a:cs typeface="Times New Roman" panose="02020603050405020304" pitchFamily="18" charset="0"/>
              </a:rPr>
              <a:t> – Type of Separation 	            </a:t>
            </a:r>
            <a:r>
              <a:rPr lang="en-US" altLang="en-US" sz="2400" b="1" dirty="0">
                <a:latin typeface="Times New Roman" panose="02020603050405020304" pitchFamily="18" charset="0"/>
                <a:cs typeface="Times New Roman" panose="02020603050405020304" pitchFamily="18" charset="0"/>
              </a:rPr>
              <a:t>24 </a:t>
            </a:r>
            <a:r>
              <a:rPr lang="en-US" altLang="en-US" sz="2400" dirty="0">
                <a:latin typeface="Times New Roman" panose="02020603050405020304" pitchFamily="18" charset="0"/>
                <a:cs typeface="Times New Roman" panose="02020603050405020304" pitchFamily="18" charset="0"/>
              </a:rPr>
              <a:t>– Character of Discharge</a:t>
            </a:r>
          </a:p>
          <a:p>
            <a:pPr marL="342900" lvl="1" indent="0">
              <a:buNone/>
            </a:pPr>
            <a:r>
              <a:rPr lang="en-US" altLang="en-US" sz="2400" b="1" dirty="0">
                <a:latin typeface="Times New Roman" panose="02020603050405020304" pitchFamily="18" charset="0"/>
                <a:cs typeface="Times New Roman" panose="02020603050405020304" pitchFamily="18" charset="0"/>
              </a:rPr>
              <a:t>25</a:t>
            </a:r>
            <a:r>
              <a:rPr lang="en-US" altLang="en-US" sz="2400" dirty="0">
                <a:latin typeface="Times New Roman" panose="02020603050405020304" pitchFamily="18" charset="0"/>
                <a:cs typeface="Times New Roman" panose="02020603050405020304" pitchFamily="18" charset="0"/>
              </a:rPr>
              <a:t> – Separation Authority		</a:t>
            </a:r>
            <a:r>
              <a:rPr lang="en-US" altLang="en-US" sz="2400" b="1" dirty="0">
                <a:latin typeface="Times New Roman" panose="02020603050405020304" pitchFamily="18" charset="0"/>
                <a:cs typeface="Times New Roman" panose="02020603050405020304" pitchFamily="18" charset="0"/>
              </a:rPr>
              <a:t>26</a:t>
            </a:r>
            <a:r>
              <a:rPr lang="en-US" altLang="en-US" sz="2400" dirty="0">
                <a:latin typeface="Times New Roman" panose="02020603050405020304" pitchFamily="18" charset="0"/>
                <a:cs typeface="Times New Roman" panose="02020603050405020304" pitchFamily="18" charset="0"/>
              </a:rPr>
              <a:t> – Separation Code</a:t>
            </a:r>
          </a:p>
          <a:p>
            <a:pPr marL="342900" lvl="1" indent="0">
              <a:buNone/>
            </a:pPr>
            <a:r>
              <a:rPr lang="en-US" altLang="en-US" sz="2400" b="1" dirty="0">
                <a:latin typeface="Times New Roman" panose="02020603050405020304" pitchFamily="18" charset="0"/>
                <a:cs typeface="Times New Roman" panose="02020603050405020304" pitchFamily="18" charset="0"/>
              </a:rPr>
              <a:t>27</a:t>
            </a:r>
            <a:r>
              <a:rPr lang="en-US" altLang="en-US" sz="2400" dirty="0">
                <a:latin typeface="Times New Roman" panose="02020603050405020304" pitchFamily="18" charset="0"/>
                <a:cs typeface="Times New Roman" panose="02020603050405020304" pitchFamily="18" charset="0"/>
              </a:rPr>
              <a:t> – Reentry Code			</a:t>
            </a:r>
            <a:r>
              <a:rPr lang="en-US" altLang="en-US" sz="2400" b="1" dirty="0">
                <a:latin typeface="Times New Roman" panose="02020603050405020304" pitchFamily="18" charset="0"/>
                <a:cs typeface="Times New Roman" panose="02020603050405020304" pitchFamily="18" charset="0"/>
              </a:rPr>
              <a:t>28</a:t>
            </a:r>
            <a:r>
              <a:rPr lang="en-US" altLang="en-US" sz="2400" dirty="0">
                <a:latin typeface="Times New Roman" panose="02020603050405020304" pitchFamily="18" charset="0"/>
                <a:cs typeface="Times New Roman" panose="02020603050405020304" pitchFamily="18" charset="0"/>
              </a:rPr>
              <a:t> – Separation Narrative</a:t>
            </a:r>
          </a:p>
          <a:p>
            <a:pPr marL="342900" lvl="1" indent="0">
              <a:buNone/>
            </a:pPr>
            <a:r>
              <a:rPr lang="en-US" altLang="en-US" sz="2400" b="1" dirty="0">
                <a:latin typeface="Times New Roman" panose="02020603050405020304" pitchFamily="18" charset="0"/>
                <a:cs typeface="Times New Roman" panose="02020603050405020304" pitchFamily="18" charset="0"/>
              </a:rPr>
              <a:t>29</a:t>
            </a:r>
            <a:r>
              <a:rPr lang="en-US" altLang="en-US" sz="2400" dirty="0">
                <a:latin typeface="Times New Roman" panose="02020603050405020304" pitchFamily="18" charset="0"/>
                <a:cs typeface="Times New Roman" panose="02020603050405020304" pitchFamily="18" charset="0"/>
              </a:rPr>
              <a:t> – Time Lost			</a:t>
            </a:r>
            <a:r>
              <a:rPr lang="en-US" altLang="en-US" sz="2400" b="1" dirty="0">
                <a:latin typeface="Times New Roman" panose="02020603050405020304" pitchFamily="18" charset="0"/>
                <a:cs typeface="Times New Roman" panose="02020603050405020304" pitchFamily="18" charset="0"/>
              </a:rPr>
              <a:t>30</a:t>
            </a:r>
            <a:r>
              <a:rPr lang="en-US" altLang="en-US" sz="2400" dirty="0">
                <a:latin typeface="Times New Roman" panose="02020603050405020304" pitchFamily="18" charset="0"/>
                <a:cs typeface="Times New Roman" panose="02020603050405020304" pitchFamily="18" charset="0"/>
              </a:rPr>
              <a:t> – Member 4 Request</a:t>
            </a:r>
          </a:p>
        </p:txBody>
      </p:sp>
      <p:sp>
        <p:nvSpPr>
          <p:cNvPr id="122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D8177A6-12B9-45B6-8A74-C1270F44C058}" type="slidenum">
              <a:rPr lang="en-US" altLang="en-US" sz="1800">
                <a:latin typeface="Times New Roman" panose="02020603050405020304" pitchFamily="18" charset="0"/>
              </a:rPr>
              <a:pPr>
                <a:spcBef>
                  <a:spcPct val="0"/>
                </a:spcBef>
                <a:buFontTx/>
                <a:buNone/>
              </a:pPr>
              <a:t>10</a:t>
            </a:fld>
            <a:endParaRPr lang="en-US" altLang="en-US" sz="1800" dirty="0">
              <a:latin typeface="Times New Roman" panose="02020603050405020304" pitchFamily="18" charset="0"/>
            </a:endParaRPr>
          </a:p>
        </p:txBody>
      </p:sp>
      <p:sp>
        <p:nvSpPr>
          <p:cNvPr id="12290" name="Title 1"/>
          <p:cNvSpPr>
            <a:spLocks noGrp="1"/>
          </p:cNvSpPr>
          <p:nvPr>
            <p:ph type="title"/>
          </p:nvPr>
        </p:nvSpPr>
        <p:spPr>
          <a:xfrm>
            <a:off x="600891" y="364537"/>
            <a:ext cx="8900303" cy="656035"/>
          </a:xfrm>
          <a:ln>
            <a:noFill/>
            <a:miter lim="800000"/>
            <a:headEnd/>
            <a:tailEnd/>
          </a:ln>
        </p:spPr>
        <p:txBody>
          <a:bodyPr/>
          <a:lstStyle/>
          <a:p>
            <a:pPr eaLnBrk="1" hangingPunct="1"/>
            <a:r>
              <a:rPr lang="en-US" altLang="en-US" sz="2700" dirty="0">
                <a:latin typeface="Times New Roman" panose="02020603050405020304" pitchFamily="18" charset="0"/>
                <a:cs typeface="Times New Roman" panose="02020603050405020304" pitchFamily="18" charset="0"/>
              </a:rPr>
              <a:t>BREAKDOWN OF A DD 214</a:t>
            </a:r>
          </a:p>
        </p:txBody>
      </p:sp>
    </p:spTree>
    <p:extLst>
      <p:ext uri="{BB962C8B-B14F-4D97-AF65-F5344CB8AC3E}">
        <p14:creationId xmlns:p14="http://schemas.microsoft.com/office/powerpoint/2010/main" val="3724747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1703" y="1320808"/>
            <a:ext cx="11064240" cy="5400673"/>
          </a:xfrm>
        </p:spPr>
        <p:txBody>
          <a:bodyPr/>
          <a:lstStyle/>
          <a:p>
            <a:pPr marL="0" indent="0">
              <a:buNone/>
            </a:pPr>
            <a:r>
              <a:rPr lang="en-US" sz="2800" dirty="0">
                <a:latin typeface="Times New Roman" panose="02020603050405020304" pitchFamily="18" charset="0"/>
                <a:cs typeface="Times New Roman" panose="02020603050405020304" pitchFamily="18" charset="0"/>
              </a:rPr>
              <a:t>Discharge documents have changed formats several times over the years. However, all of the information needed for benefits is still included on past versions of the DD form 214. </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In your packet there are 3 historical discharge documents: </a:t>
            </a:r>
          </a:p>
          <a:p>
            <a:pPr marL="0" indent="0">
              <a:buNone/>
            </a:pPr>
            <a:endParaRPr lang="en-US" sz="2800" dirty="0">
              <a:latin typeface="Times New Roman" panose="02020603050405020304" pitchFamily="18" charset="0"/>
              <a:cs typeface="Times New Roman" panose="02020603050405020304" pitchFamily="18" charset="0"/>
            </a:endParaRPr>
          </a:p>
          <a:p>
            <a:pPr marL="1196975" indent="-457200">
              <a:buFont typeface="+mj-lt"/>
              <a:buAutoNum type="arabicPeriod"/>
            </a:pPr>
            <a:r>
              <a:rPr lang="en-US" sz="2800" dirty="0">
                <a:latin typeface="Times New Roman" panose="02020603050405020304" pitchFamily="18" charset="0"/>
                <a:cs typeface="Times New Roman" panose="02020603050405020304" pitchFamily="18" charset="0"/>
              </a:rPr>
              <a:t>Which veteran received a Purple Heart?</a:t>
            </a:r>
          </a:p>
          <a:p>
            <a:pPr marL="1196975" indent="-457200">
              <a:buFont typeface="+mj-lt"/>
              <a:buAutoNum type="arabicPeriod"/>
            </a:pPr>
            <a:r>
              <a:rPr lang="en-US" sz="2800" dirty="0">
                <a:latin typeface="Times New Roman" panose="02020603050405020304" pitchFamily="18" charset="0"/>
                <a:cs typeface="Times New Roman" panose="02020603050405020304" pitchFamily="18" charset="0"/>
              </a:rPr>
              <a:t>When and into which branch of service did Vincent Gambini enlist?</a:t>
            </a:r>
          </a:p>
          <a:p>
            <a:pPr marL="1196975" indent="-457200">
              <a:buFont typeface="+mj-lt"/>
              <a:buAutoNum type="arabicPeriod"/>
            </a:pPr>
            <a:r>
              <a:rPr lang="en-US" sz="2800" dirty="0">
                <a:latin typeface="Times New Roman" panose="02020603050405020304" pitchFamily="18" charset="0"/>
                <a:cs typeface="Times New Roman" panose="02020603050405020304" pitchFamily="18" charset="0"/>
              </a:rPr>
              <a:t>What is Ben Fold’s birthdate?</a:t>
            </a:r>
          </a:p>
        </p:txBody>
      </p:sp>
      <p:sp>
        <p:nvSpPr>
          <p:cNvPr id="4" name="Slide Number Placeholder 3"/>
          <p:cNvSpPr>
            <a:spLocks noGrp="1"/>
          </p:cNvSpPr>
          <p:nvPr>
            <p:ph type="sldNum" sz="quarter" idx="12"/>
          </p:nvPr>
        </p:nvSpPr>
        <p:spPr/>
        <p:txBody>
          <a:bodyPr/>
          <a:lstStyle/>
          <a:p>
            <a:pPr>
              <a:defRPr/>
            </a:pPr>
            <a:fld id="{50599B28-19F7-4799-8EEE-D98174CA3EFC}" type="slidenum">
              <a:rPr lang="en-US" altLang="en-US" sz="1800">
                <a:solidFill>
                  <a:schemeClr val="tx1"/>
                </a:solidFill>
                <a:latin typeface="Times New Roman" panose="02020603050405020304" pitchFamily="18" charset="0"/>
                <a:cs typeface="Times New Roman" panose="02020603050405020304" pitchFamily="18" charset="0"/>
              </a:rPr>
              <a:pPr>
                <a:defRPr/>
              </a:pPr>
              <a:t>11</a:t>
            </a:fld>
            <a:endParaRPr lang="en-US" altLang="en-US" dirty="0">
              <a:solidFill>
                <a:schemeClr val="tx1"/>
              </a:solidFill>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692331" y="132081"/>
            <a:ext cx="7488947" cy="1188720"/>
          </a:xfrm>
        </p:spPr>
        <p:txBody>
          <a:bodyPr/>
          <a:lstStyle/>
          <a:p>
            <a:r>
              <a:rPr lang="en-US" sz="2700" dirty="0">
                <a:latin typeface="Times New Roman" panose="02020603050405020304" pitchFamily="18" charset="0"/>
                <a:cs typeface="Times New Roman" panose="02020603050405020304" pitchFamily="18" charset="0"/>
              </a:rPr>
              <a:t>HISTORICAL VERSIONS OF DISCHARGE DOCUMENTS</a:t>
            </a:r>
          </a:p>
        </p:txBody>
      </p:sp>
    </p:spTree>
    <p:extLst>
      <p:ext uri="{BB962C8B-B14F-4D97-AF65-F5344CB8AC3E}">
        <p14:creationId xmlns:p14="http://schemas.microsoft.com/office/powerpoint/2010/main" val="3335799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4766" y="1794510"/>
            <a:ext cx="11064240" cy="4561840"/>
          </a:xfrm>
        </p:spPr>
        <p:txBody>
          <a:bodyPr rtlCol="0">
            <a:normAutofit fontScale="32500" lnSpcReduction="20000"/>
          </a:bodyPr>
          <a:lstStyle/>
          <a:p>
            <a:pPr>
              <a:defRPr/>
            </a:pPr>
            <a:r>
              <a:rPr lang="en-US" sz="9600" b="1" dirty="0">
                <a:latin typeface="Times New Roman" panose="02020603050405020304" pitchFamily="18" charset="0"/>
                <a:cs typeface="Times New Roman" panose="02020603050405020304" pitchFamily="18" charset="0"/>
              </a:rPr>
              <a:t>HONORABLE DISCHARGE </a:t>
            </a:r>
            <a:r>
              <a:rPr lang="en-US" sz="9600" dirty="0">
                <a:latin typeface="Times New Roman" panose="02020603050405020304" pitchFamily="18" charset="0"/>
                <a:cs typeface="Times New Roman" panose="02020603050405020304" pitchFamily="18" charset="0"/>
              </a:rPr>
              <a:t>- </a:t>
            </a:r>
            <a:r>
              <a:rPr lang="en-US" sz="9600" u="sng" dirty="0">
                <a:latin typeface="Times New Roman" panose="02020603050405020304" pitchFamily="18" charset="0"/>
                <a:cs typeface="Times New Roman" panose="02020603050405020304" pitchFamily="18" charset="0"/>
              </a:rPr>
              <a:t>All</a:t>
            </a:r>
            <a:r>
              <a:rPr lang="en-US" sz="9600" dirty="0">
                <a:latin typeface="Times New Roman" panose="02020603050405020304" pitchFamily="18" charset="0"/>
                <a:cs typeface="Times New Roman" panose="02020603050405020304" pitchFamily="18" charset="0"/>
              </a:rPr>
              <a:t> veteran and military benefits</a:t>
            </a:r>
          </a:p>
          <a:p>
            <a:pPr>
              <a:defRPr/>
            </a:pPr>
            <a:endParaRPr lang="en-US" sz="9600" dirty="0">
              <a:latin typeface="Times New Roman" panose="02020603050405020304" pitchFamily="18" charset="0"/>
              <a:cs typeface="Times New Roman" panose="02020603050405020304" pitchFamily="18" charset="0"/>
            </a:endParaRPr>
          </a:p>
          <a:p>
            <a:pPr>
              <a:defRPr/>
            </a:pPr>
            <a:r>
              <a:rPr lang="en-US" sz="9600" b="1" dirty="0">
                <a:latin typeface="Times New Roman" panose="02020603050405020304" pitchFamily="18" charset="0"/>
                <a:cs typeface="Times New Roman" panose="02020603050405020304" pitchFamily="18" charset="0"/>
              </a:rPr>
              <a:t>GENERAL DISCHARGE UNDER HONORABLE CONDITIONS - </a:t>
            </a:r>
            <a:r>
              <a:rPr lang="en-US" sz="9600" u="sng" dirty="0">
                <a:latin typeface="Times New Roman" panose="02020603050405020304" pitchFamily="18" charset="0"/>
                <a:cs typeface="Times New Roman" panose="02020603050405020304" pitchFamily="18" charset="0"/>
              </a:rPr>
              <a:t>Most</a:t>
            </a:r>
            <a:r>
              <a:rPr lang="en-US" sz="9600" dirty="0">
                <a:latin typeface="Times New Roman" panose="02020603050405020304" pitchFamily="18" charset="0"/>
                <a:cs typeface="Times New Roman" panose="02020603050405020304" pitchFamily="18" charset="0"/>
              </a:rPr>
              <a:t> veteran and military benefits (EXCEPT FOR GI BILL)</a:t>
            </a:r>
          </a:p>
          <a:p>
            <a:pPr>
              <a:defRPr/>
            </a:pPr>
            <a:endParaRPr lang="en-US" sz="9600" dirty="0">
              <a:latin typeface="Times New Roman" panose="02020603050405020304" pitchFamily="18" charset="0"/>
              <a:cs typeface="Times New Roman" panose="02020603050405020304" pitchFamily="18" charset="0"/>
            </a:endParaRPr>
          </a:p>
          <a:p>
            <a:pPr>
              <a:defRPr/>
            </a:pPr>
            <a:r>
              <a:rPr lang="en-US" sz="9600" b="1" dirty="0">
                <a:latin typeface="Times New Roman" panose="02020603050405020304" pitchFamily="18" charset="0"/>
                <a:cs typeface="Times New Roman" panose="02020603050405020304" pitchFamily="18" charset="0"/>
              </a:rPr>
              <a:t>OTHER THAN HONORABLE CONDITIONS DISCHARGE </a:t>
            </a:r>
            <a:r>
              <a:rPr lang="en-US" sz="9600" dirty="0">
                <a:latin typeface="Times New Roman" panose="02020603050405020304" pitchFamily="18" charset="0"/>
                <a:cs typeface="Times New Roman" panose="02020603050405020304" pitchFamily="18" charset="0"/>
              </a:rPr>
              <a:t>(OTH) – </a:t>
            </a:r>
            <a:r>
              <a:rPr lang="en-US" sz="9600" u="sng" dirty="0">
                <a:latin typeface="Times New Roman" panose="02020603050405020304" pitchFamily="18" charset="0"/>
                <a:cs typeface="Times New Roman" panose="02020603050405020304" pitchFamily="18" charset="0"/>
              </a:rPr>
              <a:t>VA will determine </a:t>
            </a:r>
            <a:r>
              <a:rPr lang="en-US" sz="9600" dirty="0">
                <a:latin typeface="Times New Roman" panose="02020603050405020304" pitchFamily="18" charset="0"/>
                <a:cs typeface="Times New Roman" panose="02020603050405020304" pitchFamily="18" charset="0"/>
              </a:rPr>
              <a:t>if eligible for any benefits</a:t>
            </a:r>
          </a:p>
          <a:p>
            <a:pPr>
              <a:defRPr/>
            </a:pPr>
            <a:endParaRPr lang="en-US" sz="9600" dirty="0">
              <a:latin typeface="Times New Roman" panose="02020603050405020304" pitchFamily="18" charset="0"/>
              <a:cs typeface="Times New Roman" panose="02020603050405020304" pitchFamily="18" charset="0"/>
            </a:endParaRPr>
          </a:p>
          <a:p>
            <a:pPr>
              <a:defRPr/>
            </a:pPr>
            <a:r>
              <a:rPr lang="en-US" sz="9600" b="1" dirty="0">
                <a:latin typeface="Times New Roman" panose="02020603050405020304" pitchFamily="18" charset="0"/>
                <a:cs typeface="Times New Roman" panose="02020603050405020304" pitchFamily="18" charset="0"/>
              </a:rPr>
              <a:t>BAD CONDUCT DISCHARGE (BCD) - </a:t>
            </a:r>
            <a:r>
              <a:rPr lang="en-US" sz="9600" u="sng" dirty="0">
                <a:latin typeface="Times New Roman" panose="02020603050405020304" pitchFamily="18" charset="0"/>
                <a:cs typeface="Times New Roman" panose="02020603050405020304" pitchFamily="18" charset="0"/>
              </a:rPr>
              <a:t>VA will determine</a:t>
            </a:r>
            <a:endParaRPr lang="en-US" sz="9600" b="1" u="sng" dirty="0">
              <a:latin typeface="Times New Roman" panose="02020603050405020304" pitchFamily="18" charset="0"/>
              <a:cs typeface="Times New Roman" panose="02020603050405020304" pitchFamily="18" charset="0"/>
            </a:endParaRPr>
          </a:p>
          <a:p>
            <a:pPr>
              <a:defRPr/>
            </a:pPr>
            <a:endParaRPr lang="en-US" dirty="0"/>
          </a:p>
        </p:txBody>
      </p:sp>
      <p:sp>
        <p:nvSpPr>
          <p:cNvPr id="153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3D1448F3-EE4A-45CD-8FEA-4E2254DCDDE4}" type="slidenum">
              <a:rPr lang="en-US" altLang="en-US" sz="1800">
                <a:latin typeface="Times New Roman" panose="02020603050405020304" pitchFamily="18" charset="0"/>
              </a:rPr>
              <a:pPr>
                <a:spcBef>
                  <a:spcPct val="0"/>
                </a:spcBef>
                <a:buFontTx/>
                <a:buNone/>
              </a:pPr>
              <a:t>12</a:t>
            </a:fld>
            <a:endParaRPr lang="en-US" altLang="en-US" sz="1800" dirty="0">
              <a:latin typeface="Times New Roman" panose="02020603050405020304" pitchFamily="18" charset="0"/>
            </a:endParaRPr>
          </a:p>
        </p:txBody>
      </p:sp>
      <p:sp>
        <p:nvSpPr>
          <p:cNvPr id="15362" name="Title 1"/>
          <p:cNvSpPr>
            <a:spLocks noGrp="1"/>
          </p:cNvSpPr>
          <p:nvPr>
            <p:ph type="title"/>
          </p:nvPr>
        </p:nvSpPr>
        <p:spPr>
          <a:xfrm>
            <a:off x="574766" y="367950"/>
            <a:ext cx="7482114" cy="616744"/>
          </a:xfrm>
          <a:ln>
            <a:noFill/>
            <a:miter lim="800000"/>
            <a:headEnd/>
            <a:tailEnd/>
          </a:ln>
        </p:spPr>
        <p:txBody>
          <a:bodyPr>
            <a:normAutofit/>
          </a:bodyPr>
          <a:lstStyle/>
          <a:p>
            <a:pPr eaLnBrk="1" hangingPunct="1"/>
            <a:r>
              <a:rPr lang="en-US" altLang="en-US" sz="2700" dirty="0">
                <a:latin typeface="Times New Roman" panose="02020603050405020304" pitchFamily="18" charset="0"/>
                <a:cs typeface="Times New Roman" panose="02020603050405020304" pitchFamily="18" charset="0"/>
              </a:rPr>
              <a:t>CHARACTER OF DISCHARGE 38 CFR 3.12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7830" y="1628631"/>
            <a:ext cx="11025050" cy="4905984"/>
          </a:xfrm>
        </p:spPr>
        <p:txBody>
          <a:bodyPr rtlCol="0">
            <a:normAutofit fontScale="25000" lnSpcReduction="20000"/>
          </a:bodyPr>
          <a:lstStyle/>
          <a:p>
            <a:pPr>
              <a:defRPr/>
            </a:pPr>
            <a:r>
              <a:rPr lang="en-US" sz="9600" b="1" dirty="0">
                <a:latin typeface="Times New Roman" panose="02020603050405020304" pitchFamily="18" charset="0"/>
                <a:cs typeface="Times New Roman" panose="02020603050405020304" pitchFamily="18" charset="0"/>
              </a:rPr>
              <a:t>DISHONORABLE DISCHARGE -</a:t>
            </a:r>
            <a:r>
              <a:rPr lang="en-US" sz="9600" b="1" u="sng" dirty="0">
                <a:latin typeface="Times New Roman" panose="02020603050405020304" pitchFamily="18" charset="0"/>
                <a:cs typeface="Times New Roman" panose="02020603050405020304" pitchFamily="18" charset="0"/>
              </a:rPr>
              <a:t> </a:t>
            </a:r>
            <a:r>
              <a:rPr lang="en-US" sz="9600" u="sng" dirty="0">
                <a:latin typeface="Times New Roman" panose="02020603050405020304" pitchFamily="18" charset="0"/>
                <a:cs typeface="Times New Roman" panose="02020603050405020304" pitchFamily="18" charset="0"/>
              </a:rPr>
              <a:t>No </a:t>
            </a:r>
            <a:r>
              <a:rPr lang="en-US" sz="9600" dirty="0">
                <a:latin typeface="Times New Roman" panose="02020603050405020304" pitchFamily="18" charset="0"/>
                <a:cs typeface="Times New Roman" panose="02020603050405020304" pitchFamily="18" charset="0"/>
              </a:rPr>
              <a:t>veteran or military benefits</a:t>
            </a:r>
          </a:p>
          <a:p>
            <a:pPr>
              <a:defRPr/>
            </a:pPr>
            <a:endParaRPr lang="en-US" sz="9600" b="1" dirty="0">
              <a:latin typeface="Times New Roman" panose="02020603050405020304" pitchFamily="18" charset="0"/>
              <a:cs typeface="Times New Roman" panose="02020603050405020304" pitchFamily="18" charset="0"/>
            </a:endParaRPr>
          </a:p>
          <a:p>
            <a:pPr>
              <a:defRPr/>
            </a:pPr>
            <a:r>
              <a:rPr lang="en-US" sz="9600" b="1" dirty="0">
                <a:latin typeface="Times New Roman" panose="02020603050405020304" pitchFamily="18" charset="0"/>
                <a:cs typeface="Times New Roman" panose="02020603050405020304" pitchFamily="18" charset="0"/>
              </a:rPr>
              <a:t>OFFICER DISMISSAL - </a:t>
            </a:r>
            <a:r>
              <a:rPr lang="en-US" sz="9600" dirty="0">
                <a:latin typeface="Times New Roman" panose="02020603050405020304" pitchFamily="18" charset="0"/>
                <a:cs typeface="Times New Roman" panose="02020603050405020304" pitchFamily="18" charset="0"/>
              </a:rPr>
              <a:t>Commissioned officers may receive a dismissal notice which is the </a:t>
            </a:r>
            <a:r>
              <a:rPr lang="en-US" sz="9600" u="sng" dirty="0">
                <a:latin typeface="Times New Roman" panose="02020603050405020304" pitchFamily="18" charset="0"/>
                <a:cs typeface="Times New Roman" panose="02020603050405020304" pitchFamily="18" charset="0"/>
              </a:rPr>
              <a:t>same as a dishonorable discharge. </a:t>
            </a:r>
          </a:p>
          <a:p>
            <a:pPr marL="0" indent="0">
              <a:buNone/>
              <a:defRPr/>
            </a:pPr>
            <a:r>
              <a:rPr lang="en-US" sz="9600" dirty="0">
                <a:latin typeface="Times New Roman" panose="02020603050405020304" pitchFamily="18" charset="0"/>
                <a:cs typeface="Times New Roman" panose="02020603050405020304" pitchFamily="18" charset="0"/>
              </a:rPr>
              <a:t>	Because commissioned officers do not have an enlistment 	period, if they are not retired or medically separated they can 	resign their commission just like resigning a job. Resignation 	will usually be an honorable discharge but check DD-214.</a:t>
            </a:r>
            <a:endParaRPr lang="en-US" sz="9600" b="1" dirty="0">
              <a:solidFill>
                <a:srgbClr val="FF0000"/>
              </a:solidFill>
              <a:latin typeface="Times New Roman" panose="02020603050405020304" pitchFamily="18" charset="0"/>
              <a:cs typeface="Times New Roman" panose="02020603050405020304" pitchFamily="18" charset="0"/>
            </a:endParaRPr>
          </a:p>
          <a:p>
            <a:pPr>
              <a:defRPr/>
            </a:pPr>
            <a:endParaRPr lang="en-US" sz="9600" b="1" dirty="0">
              <a:latin typeface="Times New Roman" panose="02020603050405020304" pitchFamily="18" charset="0"/>
              <a:cs typeface="Times New Roman" panose="02020603050405020304" pitchFamily="18" charset="0"/>
            </a:endParaRPr>
          </a:p>
          <a:p>
            <a:pPr>
              <a:defRPr/>
            </a:pPr>
            <a:r>
              <a:rPr lang="en-US" sz="9600" b="1" dirty="0">
                <a:latin typeface="Times New Roman" panose="02020603050405020304" pitchFamily="18" charset="0"/>
                <a:cs typeface="Times New Roman" panose="02020603050405020304" pitchFamily="18" charset="0"/>
              </a:rPr>
              <a:t>UNCHARACTERIZED/ENTRY LEVEL SEPARATION (ELS</a:t>
            </a:r>
            <a:r>
              <a:rPr lang="en-US" sz="9600" dirty="0">
                <a:latin typeface="Times New Roman" panose="02020603050405020304" pitchFamily="18" charset="0"/>
                <a:cs typeface="Times New Roman" panose="02020603050405020304" pitchFamily="18" charset="0"/>
              </a:rPr>
              <a:t>) -  </a:t>
            </a:r>
            <a:r>
              <a:rPr lang="en-US" sz="9600" u="sng" dirty="0">
                <a:latin typeface="Times New Roman" panose="02020603050405020304" pitchFamily="18" charset="0"/>
                <a:cs typeface="Times New Roman" panose="02020603050405020304" pitchFamily="18" charset="0"/>
              </a:rPr>
              <a:t>No benefits </a:t>
            </a:r>
            <a:r>
              <a:rPr lang="en-US" sz="9600" dirty="0">
                <a:latin typeface="Times New Roman" panose="02020603050405020304" pitchFamily="18" charset="0"/>
                <a:cs typeface="Times New Roman" panose="02020603050405020304" pitchFamily="18" charset="0"/>
              </a:rPr>
              <a:t>earned; benefits generally require serving longer than 180 days, unless you were </a:t>
            </a:r>
            <a:r>
              <a:rPr lang="en-US" sz="9600" u="sng" dirty="0">
                <a:latin typeface="Times New Roman" panose="02020603050405020304" pitchFamily="18" charset="0"/>
                <a:cs typeface="Times New Roman" panose="02020603050405020304" pitchFamily="18" charset="0"/>
              </a:rPr>
              <a:t>injured or incurred an illness </a:t>
            </a:r>
            <a:r>
              <a:rPr lang="en-US" sz="9600" dirty="0">
                <a:latin typeface="Times New Roman" panose="02020603050405020304" pitchFamily="18" charset="0"/>
                <a:cs typeface="Times New Roman" panose="02020603050405020304" pitchFamily="18" charset="0"/>
              </a:rPr>
              <a:t>as a result of service</a:t>
            </a:r>
          </a:p>
          <a:p>
            <a:pPr>
              <a:defRPr/>
            </a:pPr>
            <a:endParaRPr lang="en-US" dirty="0"/>
          </a:p>
        </p:txBody>
      </p:sp>
      <p:sp>
        <p:nvSpPr>
          <p:cNvPr id="153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3D1448F3-EE4A-45CD-8FEA-4E2254DCDDE4}" type="slidenum">
              <a:rPr lang="en-US" altLang="en-US" sz="1800">
                <a:latin typeface="Times New Roman" panose="02020603050405020304" pitchFamily="18" charset="0"/>
              </a:rPr>
              <a:pPr>
                <a:spcBef>
                  <a:spcPct val="0"/>
                </a:spcBef>
                <a:buFontTx/>
                <a:buNone/>
              </a:pPr>
              <a:t>13</a:t>
            </a:fld>
            <a:endParaRPr lang="en-US" altLang="en-US" sz="1800" dirty="0">
              <a:latin typeface="Times New Roman" panose="02020603050405020304" pitchFamily="18" charset="0"/>
            </a:endParaRPr>
          </a:p>
        </p:txBody>
      </p:sp>
      <p:sp>
        <p:nvSpPr>
          <p:cNvPr id="15362" name="Title 1"/>
          <p:cNvSpPr>
            <a:spLocks noGrp="1"/>
          </p:cNvSpPr>
          <p:nvPr>
            <p:ph type="title"/>
          </p:nvPr>
        </p:nvSpPr>
        <p:spPr>
          <a:xfrm>
            <a:off x="587830" y="344726"/>
            <a:ext cx="7093130" cy="616744"/>
          </a:xfrm>
          <a:ln>
            <a:noFill/>
            <a:miter lim="800000"/>
            <a:headEnd/>
            <a:tailEnd/>
          </a:ln>
        </p:spPr>
        <p:txBody>
          <a:bodyPr>
            <a:normAutofit/>
          </a:bodyPr>
          <a:lstStyle/>
          <a:p>
            <a:pPr algn="ctr" eaLnBrk="1" hangingPunct="1"/>
            <a:r>
              <a:rPr lang="en-US" altLang="en-US" sz="2700" dirty="0">
                <a:latin typeface="Times New Roman" panose="02020603050405020304" pitchFamily="18" charset="0"/>
                <a:cs typeface="Times New Roman" panose="02020603050405020304" pitchFamily="18" charset="0"/>
              </a:rPr>
              <a:t>CHARACTER OF DISCHARGE 38 CFR 3.12</a:t>
            </a:r>
          </a:p>
        </p:txBody>
      </p:sp>
    </p:spTree>
    <p:extLst>
      <p:ext uri="{BB962C8B-B14F-4D97-AF65-F5344CB8AC3E}">
        <p14:creationId xmlns:p14="http://schemas.microsoft.com/office/powerpoint/2010/main" val="265691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7830" y="1806942"/>
            <a:ext cx="11025050" cy="4549408"/>
          </a:xfrm>
        </p:spPr>
        <p:txBody>
          <a:bodyPr rtlCol="0">
            <a:normAutofit/>
          </a:bodyPr>
          <a:lstStyle/>
          <a:p>
            <a:pPr>
              <a:defRPr/>
            </a:pPr>
            <a:r>
              <a:rPr lang="en-US" sz="2400" dirty="0">
                <a:latin typeface="Times New Roman" panose="02020603050405020304" pitchFamily="18" charset="0"/>
                <a:cs typeface="Times New Roman" panose="02020603050405020304" pitchFamily="18" charset="0"/>
              </a:rPr>
              <a:t>When an original claim is filed on the service of a former service member that does not have an honorable or general discharge, VA will make a character of discharge determination which is an administrative decision</a:t>
            </a:r>
          </a:p>
          <a:p>
            <a:pPr lvl="1">
              <a:defRPr/>
            </a:pPr>
            <a:r>
              <a:rPr lang="en-US" sz="2000" dirty="0">
                <a:latin typeface="Times New Roman" panose="02020603050405020304" pitchFamily="18" charset="0"/>
                <a:cs typeface="Times New Roman" panose="02020603050405020304" pitchFamily="18" charset="0"/>
              </a:rPr>
              <a:t>Exception: birth defect claims – character of discharge does not matter</a:t>
            </a:r>
          </a:p>
          <a:p>
            <a:pPr>
              <a:defRPr/>
            </a:pPr>
            <a:r>
              <a:rPr lang="en-US" sz="2400" dirty="0">
                <a:latin typeface="Times New Roman" panose="02020603050405020304" pitchFamily="18" charset="0"/>
                <a:cs typeface="Times New Roman" panose="02020603050405020304" pitchFamily="18" charset="0"/>
              </a:rPr>
              <a:t>If the determination is negative, no further development will take place because VA does not consider the person a veteran and does not have a duty to assist</a:t>
            </a:r>
          </a:p>
          <a:p>
            <a:pPr>
              <a:defRPr/>
            </a:pPr>
            <a:r>
              <a:rPr lang="en-US" sz="2400" dirty="0">
                <a:latin typeface="Times New Roman" panose="02020603050405020304" pitchFamily="18" charset="0"/>
                <a:cs typeface="Times New Roman" panose="02020603050405020304" pitchFamily="18" charset="0"/>
              </a:rPr>
              <a:t>A negative decision can be appealed</a:t>
            </a:r>
          </a:p>
          <a:p>
            <a:pPr>
              <a:defRPr/>
            </a:pPr>
            <a:r>
              <a:rPr lang="en-US" sz="2400" dirty="0">
                <a:latin typeface="Times New Roman" panose="02020603050405020304" pitchFamily="18" charset="0"/>
                <a:cs typeface="Times New Roman" panose="02020603050405020304" pitchFamily="18" charset="0"/>
              </a:rPr>
              <a:t>A “good” period of service can qualify a veteran for benefits even if a subsequent period of service was a bad paper discharge</a:t>
            </a:r>
          </a:p>
          <a:p>
            <a:pPr marL="0" indent="0">
              <a:buNone/>
              <a:defRPr/>
            </a:pPr>
            <a:endParaRPr lang="en-US" dirty="0"/>
          </a:p>
        </p:txBody>
      </p:sp>
      <p:sp>
        <p:nvSpPr>
          <p:cNvPr id="153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3D1448F3-EE4A-45CD-8FEA-4E2254DCDDE4}" type="slidenum">
              <a:rPr lang="en-US" altLang="en-US" sz="1800">
                <a:latin typeface="Times New Roman" panose="02020603050405020304" pitchFamily="18" charset="0"/>
              </a:rPr>
              <a:pPr>
                <a:spcBef>
                  <a:spcPct val="0"/>
                </a:spcBef>
                <a:buFontTx/>
                <a:buNone/>
              </a:pPr>
              <a:t>14</a:t>
            </a:fld>
            <a:endParaRPr lang="en-US" altLang="en-US" sz="1800" dirty="0">
              <a:latin typeface="Times New Roman" panose="02020603050405020304" pitchFamily="18" charset="0"/>
            </a:endParaRPr>
          </a:p>
        </p:txBody>
      </p:sp>
      <p:sp>
        <p:nvSpPr>
          <p:cNvPr id="15362" name="Title 1"/>
          <p:cNvSpPr>
            <a:spLocks noGrp="1"/>
          </p:cNvSpPr>
          <p:nvPr>
            <p:ph type="title"/>
          </p:nvPr>
        </p:nvSpPr>
        <p:spPr>
          <a:xfrm>
            <a:off x="587830" y="344726"/>
            <a:ext cx="7470141" cy="616744"/>
          </a:xfrm>
          <a:ln>
            <a:noFill/>
            <a:miter lim="800000"/>
            <a:headEnd/>
            <a:tailEnd/>
          </a:ln>
        </p:spPr>
        <p:txBody>
          <a:bodyPr>
            <a:normAutofit fontScale="90000"/>
          </a:bodyPr>
          <a:lstStyle/>
          <a:p>
            <a:pPr eaLnBrk="1" hangingPunct="1"/>
            <a:r>
              <a:rPr lang="en-US" altLang="en-US" sz="2700" dirty="0">
                <a:latin typeface="Times New Roman" panose="02020603050405020304" pitchFamily="18" charset="0"/>
                <a:cs typeface="Times New Roman" panose="02020603050405020304" pitchFamily="18" charset="0"/>
              </a:rPr>
              <a:t>VA CHARACTER OF DISCHARGE DETERMINATIONS</a:t>
            </a:r>
          </a:p>
        </p:txBody>
      </p:sp>
    </p:spTree>
    <p:extLst>
      <p:ext uri="{BB962C8B-B14F-4D97-AF65-F5344CB8AC3E}">
        <p14:creationId xmlns:p14="http://schemas.microsoft.com/office/powerpoint/2010/main" val="34763227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548641" y="1619795"/>
            <a:ext cx="10985862" cy="4736564"/>
          </a:xfrm>
        </p:spPr>
        <p:txBody>
          <a:bodyPr rtlCol="0">
            <a:normAutofit lnSpcReduction="10000"/>
          </a:bodyPr>
          <a:lstStyle/>
          <a:p>
            <a:pPr marL="0" indent="0" algn="ctr">
              <a:buNone/>
              <a:defRPr/>
            </a:pPr>
            <a:r>
              <a:rPr lang="en-US" altLang="en-US" dirty="0">
                <a:latin typeface="Times New Roman" panose="02020603050405020304" pitchFamily="18" charset="0"/>
                <a:cs typeface="Times New Roman" panose="02020603050405020304" pitchFamily="18" charset="0"/>
              </a:rPr>
              <a:t>Although it is not common, some unscrupulous veterans may try to alter their discharge paperwork in order to obtain benefits.</a:t>
            </a:r>
          </a:p>
          <a:p>
            <a:pPr marL="0" indent="0">
              <a:buNone/>
              <a:defRPr/>
            </a:pPr>
            <a:endParaRPr lang="en-US" altLang="en-US" sz="1050" dirty="0">
              <a:latin typeface="Times New Roman" panose="02020603050405020304" pitchFamily="18" charset="0"/>
              <a:cs typeface="Times New Roman" panose="02020603050405020304" pitchFamily="18" charset="0"/>
            </a:endParaRPr>
          </a:p>
          <a:p>
            <a:pPr marL="0" indent="0">
              <a:buNone/>
              <a:defRPr/>
            </a:pPr>
            <a:r>
              <a:rPr lang="en-US" altLang="en-US" dirty="0">
                <a:latin typeface="Times New Roman" panose="02020603050405020304" pitchFamily="18" charset="0"/>
                <a:cs typeface="Times New Roman" panose="02020603050405020304" pitchFamily="18" charset="0"/>
              </a:rPr>
              <a:t>Some things to look out for:</a:t>
            </a:r>
          </a:p>
          <a:p>
            <a:pPr marL="0" indent="0">
              <a:buNone/>
              <a:defRPr/>
            </a:pPr>
            <a:endParaRPr lang="en-US" altLang="en-US" sz="1000" dirty="0">
              <a:latin typeface="Times New Roman" panose="02020603050405020304" pitchFamily="18" charset="0"/>
              <a:cs typeface="Times New Roman" panose="02020603050405020304" pitchFamily="18" charset="0"/>
            </a:endParaRPr>
          </a:p>
          <a:p>
            <a:pPr marL="1828800" lvl="4">
              <a:defRPr/>
            </a:pPr>
            <a:r>
              <a:rPr lang="en-US" altLang="en-US" sz="2400" dirty="0">
                <a:latin typeface="Times New Roman" panose="02020603050405020304" pitchFamily="18" charset="0"/>
                <a:cs typeface="Times New Roman" panose="02020603050405020304" pitchFamily="18" charset="0"/>
              </a:rPr>
              <a:t>Different Fonts</a:t>
            </a:r>
          </a:p>
          <a:p>
            <a:pPr marL="1828800" lvl="4">
              <a:defRPr/>
            </a:pPr>
            <a:r>
              <a:rPr lang="en-US" altLang="en-US" sz="2400" dirty="0">
                <a:latin typeface="Times New Roman" panose="02020603050405020304" pitchFamily="18" charset="0"/>
                <a:cs typeface="Times New Roman" panose="02020603050405020304" pitchFamily="18" charset="0"/>
              </a:rPr>
              <a:t>Misaligned Entries</a:t>
            </a:r>
          </a:p>
          <a:p>
            <a:pPr marL="1828800" lvl="4">
              <a:defRPr/>
            </a:pPr>
            <a:r>
              <a:rPr lang="en-US" altLang="en-US" sz="2400" dirty="0">
                <a:latin typeface="Times New Roman" panose="02020603050405020304" pitchFamily="18" charset="0"/>
                <a:cs typeface="Times New Roman" panose="02020603050405020304" pitchFamily="18" charset="0"/>
              </a:rPr>
              <a:t>Spelling Errors (Metal vs Medal)</a:t>
            </a:r>
          </a:p>
          <a:p>
            <a:pPr marL="1828800" lvl="4">
              <a:defRPr/>
            </a:pPr>
            <a:r>
              <a:rPr lang="en-US" altLang="en-US" sz="2400" dirty="0">
                <a:latin typeface="Times New Roman" panose="02020603050405020304" pitchFamily="18" charset="0"/>
                <a:cs typeface="Times New Roman" panose="02020603050405020304" pitchFamily="18" charset="0"/>
              </a:rPr>
              <a:t>Unobtainable or Unauthorized awards</a:t>
            </a:r>
          </a:p>
          <a:p>
            <a:pPr marL="0" indent="0">
              <a:buNone/>
              <a:defRPr/>
            </a:pPr>
            <a:endParaRPr lang="en-US" altLang="en-US" sz="1000" dirty="0">
              <a:latin typeface="Times New Roman" panose="02020603050405020304" pitchFamily="18" charset="0"/>
              <a:cs typeface="Times New Roman" panose="02020603050405020304" pitchFamily="18" charset="0"/>
            </a:endParaRPr>
          </a:p>
          <a:p>
            <a:pPr marL="0" indent="0">
              <a:buNone/>
              <a:defRPr/>
            </a:pPr>
            <a:r>
              <a:rPr lang="en-US" altLang="en-US" dirty="0">
                <a:latin typeface="Times New Roman" panose="02020603050405020304" pitchFamily="18" charset="0"/>
                <a:cs typeface="Times New Roman" panose="02020603050405020304" pitchFamily="18" charset="0"/>
              </a:rPr>
              <a:t>*Verify </a:t>
            </a:r>
            <a:r>
              <a:rPr lang="en-US" altLang="en-US" b="1" dirty="0">
                <a:latin typeface="Times New Roman" panose="02020603050405020304" pitchFamily="18" charset="0"/>
                <a:cs typeface="Times New Roman" panose="02020603050405020304" pitchFamily="18" charset="0"/>
              </a:rPr>
              <a:t>character of discharge, dates of service</a:t>
            </a:r>
            <a:r>
              <a:rPr lang="en-US" altLang="en-US" dirty="0">
                <a:latin typeface="Times New Roman" panose="02020603050405020304" pitchFamily="18" charset="0"/>
                <a:cs typeface="Times New Roman" panose="02020603050405020304" pitchFamily="18" charset="0"/>
              </a:rPr>
              <a:t>, etc. to see if they match other documents.</a:t>
            </a:r>
          </a:p>
        </p:txBody>
      </p:sp>
      <p:sp>
        <p:nvSpPr>
          <p:cNvPr id="1741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0E665D2C-FFB6-46C4-B7E3-2B083A769F86}" type="slidenum">
              <a:rPr lang="en-US" altLang="en-US" sz="1800">
                <a:latin typeface="Times New Roman" panose="02020603050405020304" pitchFamily="18" charset="0"/>
              </a:rPr>
              <a:pPr>
                <a:spcBef>
                  <a:spcPct val="0"/>
                </a:spcBef>
                <a:buFontTx/>
                <a:buNone/>
              </a:pPr>
              <a:t>15</a:t>
            </a:fld>
            <a:endParaRPr lang="en-US" altLang="en-US" sz="1800" dirty="0">
              <a:latin typeface="Times New Roman" panose="02020603050405020304" pitchFamily="18" charset="0"/>
            </a:endParaRPr>
          </a:p>
        </p:txBody>
      </p:sp>
      <p:sp>
        <p:nvSpPr>
          <p:cNvPr id="2" name="Title 1"/>
          <p:cNvSpPr>
            <a:spLocks noGrp="1"/>
          </p:cNvSpPr>
          <p:nvPr>
            <p:ph type="title"/>
          </p:nvPr>
        </p:nvSpPr>
        <p:spPr>
          <a:xfrm>
            <a:off x="548642" y="152400"/>
            <a:ext cx="7521132" cy="971370"/>
          </a:xfrm>
          <a:ln>
            <a:noFill/>
          </a:ln>
        </p:spPr>
        <p:txBody>
          <a:bodyPr rtlCol="0">
            <a:noAutofit/>
          </a:bodyPr>
          <a:lstStyle/>
          <a:p>
            <a:pPr>
              <a:defRPr/>
            </a:pPr>
            <a:r>
              <a:rPr lang="en-US" sz="2700" dirty="0">
                <a:latin typeface="Times New Roman" panose="02020603050405020304" pitchFamily="18" charset="0"/>
                <a:cs typeface="Times New Roman" panose="02020603050405020304" pitchFamily="18" charset="0"/>
              </a:rPr>
              <a:t>WHAT TO DO IF THE DD-214 DOESN’T LOOK RIGHT?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7017" y="1715917"/>
            <a:ext cx="10985863" cy="4907913"/>
          </a:xfrm>
        </p:spPr>
        <p:txBody>
          <a:bodyPr rtlCol="0">
            <a:normAutofit fontScale="92500"/>
          </a:bodyPr>
          <a:lstStyle/>
          <a:p>
            <a:pPr>
              <a:defRPr/>
            </a:pPr>
            <a:endParaRPr lang="en-US" altLang="en-US" sz="1050" dirty="0"/>
          </a:p>
          <a:p>
            <a:pPr>
              <a:defRPr/>
            </a:pPr>
            <a:r>
              <a:rPr lang="en-US" altLang="en-US" dirty="0">
                <a:latin typeface="Times New Roman" panose="02020603050405020304" pitchFamily="18" charset="0"/>
                <a:cs typeface="Times New Roman" panose="02020603050405020304" pitchFamily="18" charset="0"/>
              </a:rPr>
              <a:t>If you suspect that a document has been altered, tell the client that the paperwork doesn’t appear to be a certified copy so they will have to make a request to the National Personnel Records Center (NPRC). </a:t>
            </a:r>
            <a:r>
              <a:rPr lang="en-US" altLang="en-US" dirty="0">
                <a:latin typeface="Times New Roman" panose="02020603050405020304" pitchFamily="18" charset="0"/>
                <a:cs typeface="Times New Roman" panose="02020603050405020304" pitchFamily="18" charset="0"/>
                <a:hlinkClick r:id="rId3"/>
              </a:rPr>
              <a:t>https://www.archives.gov/veterans/military-service-records  </a:t>
            </a:r>
            <a:endParaRPr lang="en-US" altLang="en-US" dirty="0">
              <a:latin typeface="Times New Roman" panose="02020603050405020304" pitchFamily="18" charset="0"/>
              <a:cs typeface="Times New Roman" panose="02020603050405020304" pitchFamily="18" charset="0"/>
            </a:endParaRPr>
          </a:p>
          <a:p>
            <a:pPr marL="0" indent="0">
              <a:buNone/>
              <a:defRPr/>
            </a:pPr>
            <a:endParaRPr lang="en-US" altLang="en-US" sz="10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NPRC will send an official copy to the veteran’s house in a few weeks</a:t>
            </a:r>
          </a:p>
          <a:p>
            <a:pPr marL="0" indent="0">
              <a:buNone/>
              <a:defRPr/>
            </a:pPr>
            <a:endParaRPr lang="en-US" altLang="en-US" sz="1000" dirty="0">
              <a:latin typeface="Times New Roman" panose="02020603050405020304" pitchFamily="18" charset="0"/>
              <a:cs typeface="Times New Roman" panose="02020603050405020304" pitchFamily="18" charset="0"/>
            </a:endParaRPr>
          </a:p>
          <a:p>
            <a:pPr>
              <a:defRPr/>
            </a:pPr>
            <a:r>
              <a:rPr lang="en-US" altLang="en-US" sz="2100" dirty="0"/>
              <a:t> </a:t>
            </a:r>
            <a:r>
              <a:rPr lang="en-US" altLang="en-US" dirty="0">
                <a:latin typeface="Times New Roman" panose="02020603050405020304" pitchFamily="18" charset="0"/>
                <a:cs typeface="Times New Roman" panose="02020603050405020304" pitchFamily="18" charset="0"/>
              </a:rPr>
              <a:t>If the documents have been altered, they probably won’t return</a:t>
            </a:r>
            <a:endParaRPr lang="en-US" altLang="en-US" sz="2100" dirty="0">
              <a:latin typeface="Times New Roman" panose="02020603050405020304" pitchFamily="18" charset="0"/>
              <a:cs typeface="Times New Roman" panose="02020603050405020304" pitchFamily="18" charset="0"/>
            </a:endParaRPr>
          </a:p>
          <a:p>
            <a:pPr marL="0" indent="0" algn="ctr">
              <a:buNone/>
              <a:defRPr/>
            </a:pPr>
            <a:endParaRPr lang="en-US" sz="2100" u="sng" dirty="0">
              <a:solidFill>
                <a:srgbClr val="FF0000"/>
              </a:solidFill>
            </a:endParaRPr>
          </a:p>
          <a:p>
            <a:pPr marL="0" indent="0" algn="ctr">
              <a:buNone/>
              <a:defRPr/>
            </a:pPr>
            <a:r>
              <a:rPr lang="en-US" sz="2800" b="1" u="sng" dirty="0">
                <a:latin typeface="Times New Roman" panose="02020603050405020304" pitchFamily="18" charset="0"/>
                <a:cs typeface="Times New Roman" panose="02020603050405020304" pitchFamily="18" charset="0"/>
              </a:rPr>
              <a:t>DO NOT CONFRONT OR ACCUSE THE VETERAN</a:t>
            </a:r>
          </a:p>
        </p:txBody>
      </p:sp>
      <p:sp>
        <p:nvSpPr>
          <p:cNvPr id="1843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C373E6F2-8314-4308-BA71-2B31988EF2EA}" type="slidenum">
              <a:rPr lang="en-US" altLang="en-US" sz="1800">
                <a:latin typeface="Times New Roman" panose="02020603050405020304" pitchFamily="18" charset="0"/>
              </a:rPr>
              <a:pPr>
                <a:spcBef>
                  <a:spcPct val="0"/>
                </a:spcBef>
                <a:buFontTx/>
                <a:buNone/>
              </a:pPr>
              <a:t>16</a:t>
            </a:fld>
            <a:endParaRPr lang="en-US" altLang="en-US" sz="1800" dirty="0">
              <a:latin typeface="Times New Roman" panose="02020603050405020304" pitchFamily="18" charset="0"/>
            </a:endParaRPr>
          </a:p>
        </p:txBody>
      </p:sp>
      <p:sp>
        <p:nvSpPr>
          <p:cNvPr id="2" name="Title 1"/>
          <p:cNvSpPr>
            <a:spLocks noGrp="1"/>
          </p:cNvSpPr>
          <p:nvPr>
            <p:ph type="title"/>
          </p:nvPr>
        </p:nvSpPr>
        <p:spPr>
          <a:xfrm>
            <a:off x="627017" y="245275"/>
            <a:ext cx="7354939" cy="709613"/>
          </a:xfrm>
          <a:ln>
            <a:noFill/>
          </a:ln>
        </p:spPr>
        <p:txBody>
          <a:bodyPr rtlCol="0">
            <a:noAutofit/>
          </a:bodyPr>
          <a:lstStyle/>
          <a:p>
            <a:pPr>
              <a:defRPr/>
            </a:pPr>
            <a:r>
              <a:rPr lang="en-US" sz="2700" dirty="0">
                <a:latin typeface="Times New Roman" panose="02020603050405020304" pitchFamily="18" charset="0"/>
                <a:cs typeface="Times New Roman" panose="02020603050405020304" pitchFamily="18" charset="0"/>
              </a:rPr>
              <a:t>WHAT TO DO IF THE DD-214 DOESN’T LOOK RIGHT?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idx="1"/>
          </p:nvPr>
        </p:nvSpPr>
        <p:spPr>
          <a:xfrm>
            <a:off x="574765" y="1562751"/>
            <a:ext cx="10998925" cy="4962336"/>
          </a:xfrm>
        </p:spPr>
        <p:txBody>
          <a:bodyPr rtlCol="0">
            <a:noAutofit/>
          </a:bodyPr>
          <a:lstStyle/>
          <a:p>
            <a:pPr marL="0" indent="0">
              <a:buClr>
                <a:schemeClr val="tx1"/>
              </a:buClr>
              <a:buNone/>
              <a:defRPr/>
            </a:pPr>
            <a:r>
              <a:rPr lang="en-US" altLang="en-US" sz="2400" dirty="0">
                <a:latin typeface="Times New Roman" panose="02020603050405020304" pitchFamily="18" charset="0"/>
                <a:cs typeface="Times New Roman" panose="02020603050405020304" pitchFamily="18" charset="0"/>
              </a:rPr>
              <a:t>If military service record requires change or correction, the veteran will need to need to submit one of the following forms to their branch of service: </a:t>
            </a:r>
          </a:p>
          <a:p>
            <a:pPr marL="0" indent="0">
              <a:buClr>
                <a:schemeClr val="tx1"/>
              </a:buClr>
              <a:buNone/>
              <a:defRPr/>
            </a:pPr>
            <a:endParaRPr lang="en-US" altLang="en-US" sz="2400" dirty="0">
              <a:latin typeface="Times New Roman" panose="02020603050405020304" pitchFamily="18" charset="0"/>
              <a:cs typeface="Times New Roman" panose="02020603050405020304" pitchFamily="18" charset="0"/>
            </a:endParaRPr>
          </a:p>
          <a:p>
            <a:pPr>
              <a:buClr>
                <a:schemeClr val="tx1"/>
              </a:buClr>
              <a:defRPr/>
            </a:pPr>
            <a:r>
              <a:rPr lang="en-US" sz="2400" b="1" dirty="0">
                <a:latin typeface="Times New Roman" panose="02020603050405020304" pitchFamily="18" charset="0"/>
                <a:cs typeface="Times New Roman" panose="02020603050405020304" pitchFamily="18" charset="0"/>
              </a:rPr>
              <a:t>DD Form 293</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“Application for the Review of Discharge or Dismissal from the Armed Forces of the United States”. </a:t>
            </a:r>
            <a:r>
              <a:rPr lang="en-US" sz="2400" dirty="0">
                <a:latin typeface="Times New Roman" panose="02020603050405020304" pitchFamily="18" charset="0"/>
                <a:cs typeface="Times New Roman" panose="02020603050405020304" pitchFamily="18" charset="0"/>
              </a:rPr>
              <a:t>This form is used to request an upgrade to a discharge that occurred less than 15 years ago. </a:t>
            </a:r>
          </a:p>
          <a:p>
            <a:pPr marL="0" indent="0">
              <a:buClr>
                <a:schemeClr val="tx1"/>
              </a:buClr>
              <a:buNone/>
              <a:defRPr/>
            </a:pPr>
            <a:endParaRPr lang="en-US" altLang="en-US" sz="2400" dirty="0">
              <a:latin typeface="Times New Roman" panose="02020603050405020304" pitchFamily="18" charset="0"/>
              <a:cs typeface="Times New Roman" panose="02020603050405020304" pitchFamily="18" charset="0"/>
            </a:endParaRPr>
          </a:p>
          <a:p>
            <a:pPr>
              <a:buClr>
                <a:schemeClr val="tx1"/>
              </a:buClr>
              <a:defRPr/>
            </a:pPr>
            <a:r>
              <a:rPr lang="en-US" altLang="en-US" sz="2400" b="1" dirty="0">
                <a:latin typeface="Times New Roman" panose="02020603050405020304" pitchFamily="18" charset="0"/>
                <a:cs typeface="Times New Roman" panose="02020603050405020304" pitchFamily="18" charset="0"/>
              </a:rPr>
              <a:t>DD Form 149</a:t>
            </a:r>
            <a:r>
              <a:rPr lang="en-US" altLang="en-US" sz="2400" dirty="0">
                <a:latin typeface="Times New Roman" panose="02020603050405020304" pitchFamily="18" charset="0"/>
                <a:cs typeface="Times New Roman" panose="02020603050405020304" pitchFamily="18" charset="0"/>
              </a:rPr>
              <a:t>, </a:t>
            </a:r>
            <a:r>
              <a:rPr lang="en-US" altLang="en-US" sz="2400" i="1" dirty="0">
                <a:latin typeface="Times New Roman" panose="02020603050405020304" pitchFamily="18" charset="0"/>
                <a:cs typeface="Times New Roman" panose="02020603050405020304" pitchFamily="18" charset="0"/>
              </a:rPr>
              <a:t>“Application for Correction of Military Records”.</a:t>
            </a:r>
            <a:r>
              <a:rPr lang="en-US" altLang="en-US" sz="2400" dirty="0">
                <a:latin typeface="Times New Roman" panose="02020603050405020304" pitchFamily="18" charset="0"/>
                <a:cs typeface="Times New Roman" panose="02020603050405020304" pitchFamily="18" charset="0"/>
              </a:rPr>
              <a:t> This form is used for all corrections (such as medals, dates of service) and to </a:t>
            </a:r>
            <a:r>
              <a:rPr lang="en-US" sz="2400" dirty="0">
                <a:latin typeface="Times New Roman" panose="02020603050405020304" pitchFamily="18" charset="0"/>
                <a:cs typeface="Times New Roman" panose="02020603050405020304" pitchFamily="18" charset="0"/>
              </a:rPr>
              <a:t>request an upgrade to a discharge that occurred more than 15 years ago. </a:t>
            </a:r>
          </a:p>
        </p:txBody>
      </p:sp>
      <p:sp>
        <p:nvSpPr>
          <p:cNvPr id="194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E5AB0E0-F34D-4506-AC43-3CED549D471D}" type="slidenum">
              <a:rPr lang="en-US" altLang="en-US" sz="1800">
                <a:latin typeface="Times New Roman" panose="02020603050405020304" pitchFamily="18" charset="0"/>
              </a:rPr>
              <a:pPr>
                <a:spcBef>
                  <a:spcPct val="0"/>
                </a:spcBef>
                <a:buFontTx/>
                <a:buNone/>
              </a:pPr>
              <a:t>17</a:t>
            </a:fld>
            <a:endParaRPr lang="en-US" altLang="en-US" sz="1800" dirty="0">
              <a:latin typeface="Times New Roman" panose="02020603050405020304" pitchFamily="18" charset="0"/>
            </a:endParaRPr>
          </a:p>
        </p:txBody>
      </p:sp>
      <p:sp>
        <p:nvSpPr>
          <p:cNvPr id="2" name="Title 1"/>
          <p:cNvSpPr>
            <a:spLocks noGrp="1"/>
          </p:cNvSpPr>
          <p:nvPr>
            <p:ph type="title"/>
          </p:nvPr>
        </p:nvSpPr>
        <p:spPr>
          <a:xfrm>
            <a:off x="574766" y="203962"/>
            <a:ext cx="8622526" cy="726281"/>
          </a:xfrm>
          <a:ln>
            <a:noFill/>
          </a:ln>
        </p:spPr>
        <p:txBody>
          <a:bodyPr rtlCol="0">
            <a:normAutofit/>
          </a:bodyPr>
          <a:lstStyle/>
          <a:p>
            <a:pPr>
              <a:defRPr/>
            </a:pPr>
            <a:r>
              <a:rPr lang="en-US" sz="2700" dirty="0">
                <a:latin typeface="Times New Roman" panose="02020603050405020304" pitchFamily="18" charset="0"/>
                <a:cs typeface="Times New Roman" panose="02020603050405020304" pitchFamily="18" charset="0"/>
              </a:rPr>
              <a:t>CORRECTING A DD-214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3325" y="1493521"/>
            <a:ext cx="11116491" cy="5029200"/>
          </a:xfrm>
        </p:spPr>
        <p:txBody>
          <a:bodyPr rtlCol="0">
            <a:normAutofit/>
          </a:bodyPr>
          <a:lstStyle/>
          <a:p>
            <a:pPr>
              <a:defRPr/>
            </a:pPr>
            <a:r>
              <a:rPr lang="en-US" dirty="0">
                <a:latin typeface="Times New Roman" panose="02020603050405020304" pitchFamily="18" charset="0"/>
                <a:cs typeface="Times New Roman" panose="02020603050405020304" pitchFamily="18" charset="0"/>
              </a:rPr>
              <a:t>A </a:t>
            </a:r>
            <a:r>
              <a:rPr lang="en-US" b="1" dirty="0">
                <a:latin typeface="Times New Roman" panose="02020603050405020304" pitchFamily="18" charset="0"/>
                <a:cs typeface="Times New Roman" panose="02020603050405020304" pitchFamily="18" charset="0"/>
              </a:rPr>
              <a:t>DD form 214 </a:t>
            </a:r>
            <a:r>
              <a:rPr lang="en-US" dirty="0">
                <a:latin typeface="Times New Roman" panose="02020603050405020304" pitchFamily="18" charset="0"/>
                <a:cs typeface="Times New Roman" panose="02020603050405020304" pitchFamily="18" charset="0"/>
              </a:rPr>
              <a:t>is used as proof of active military service and is the gateway to all VA benefits</a:t>
            </a:r>
          </a:p>
          <a:p>
            <a:pPr>
              <a:defRPr/>
            </a:pPr>
            <a:r>
              <a:rPr lang="en-US" dirty="0">
                <a:latin typeface="Times New Roman" panose="02020603050405020304" pitchFamily="18" charset="0"/>
                <a:cs typeface="Times New Roman" panose="02020603050405020304" pitchFamily="18" charset="0"/>
              </a:rPr>
              <a:t>Character of Discharge: </a:t>
            </a:r>
            <a:r>
              <a:rPr lang="en-US" b="1" dirty="0">
                <a:latin typeface="Times New Roman" panose="02020603050405020304" pitchFamily="18" charset="0"/>
                <a:cs typeface="Times New Roman" panose="02020603050405020304" pitchFamily="18" charset="0"/>
              </a:rPr>
              <a:t>38 CFR 3.12</a:t>
            </a:r>
          </a:p>
          <a:p>
            <a:pPr>
              <a:defRPr/>
            </a:pPr>
            <a:r>
              <a:rPr lang="en-US" dirty="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DD form 215 </a:t>
            </a:r>
            <a:r>
              <a:rPr lang="en-US" dirty="0">
                <a:latin typeface="Times New Roman" panose="02020603050405020304" pitchFamily="18" charset="0"/>
                <a:cs typeface="Times New Roman" panose="02020603050405020304" pitchFamily="18" charset="0"/>
              </a:rPr>
              <a:t>is used to make corrections to the </a:t>
            </a:r>
            <a:r>
              <a:rPr lang="en-US" b="1" dirty="0">
                <a:latin typeface="Times New Roman" panose="02020603050405020304" pitchFamily="18" charset="0"/>
                <a:cs typeface="Times New Roman" panose="02020603050405020304" pitchFamily="18" charset="0"/>
              </a:rPr>
              <a:t>DD form 214</a:t>
            </a:r>
          </a:p>
          <a:p>
            <a:pPr>
              <a:defRPr/>
            </a:pPr>
            <a:r>
              <a:rPr lang="en-US" dirty="0">
                <a:latin typeface="Times New Roman" panose="02020603050405020304" pitchFamily="18" charset="0"/>
                <a:cs typeface="Times New Roman" panose="02020603050405020304" pitchFamily="18" charset="0"/>
              </a:rPr>
              <a:t>Contact the NPRC to request official copies of the DD form 214 of official military personnel file</a:t>
            </a:r>
          </a:p>
          <a:p>
            <a:pPr>
              <a:defRPr/>
            </a:pPr>
            <a:r>
              <a:rPr lang="en-US" dirty="0">
                <a:latin typeface="Times New Roman" panose="02020603050405020304" pitchFamily="18" charset="0"/>
                <a:cs typeface="Times New Roman" panose="02020603050405020304" pitchFamily="18" charset="0"/>
              </a:rPr>
              <a:t>If you suspect that a document has been altered </a:t>
            </a:r>
            <a:r>
              <a:rPr lang="en-US" b="1" dirty="0">
                <a:latin typeface="Times New Roman" panose="02020603050405020304" pitchFamily="18" charset="0"/>
                <a:cs typeface="Times New Roman" panose="02020603050405020304" pitchFamily="18" charset="0"/>
              </a:rPr>
              <a:t>DO NOT ACCUSE</a:t>
            </a:r>
            <a:r>
              <a:rPr lang="en-US" dirty="0">
                <a:latin typeface="Times New Roman" panose="02020603050405020304" pitchFamily="18" charset="0"/>
                <a:cs typeface="Times New Roman" panose="02020603050405020304" pitchFamily="18" charset="0"/>
              </a:rPr>
              <a:t>, instead ask for an official copy</a:t>
            </a:r>
          </a:p>
          <a:p>
            <a:pPr marL="0" indent="0">
              <a:buNone/>
              <a:defRPr/>
            </a:pPr>
            <a:endParaRPr lang="en-US" dirty="0"/>
          </a:p>
          <a:p>
            <a:pPr marL="0" indent="0">
              <a:buNone/>
              <a:defRPr/>
            </a:pPr>
            <a:endParaRPr lang="en-US" dirty="0"/>
          </a:p>
        </p:txBody>
      </p:sp>
      <p:sp>
        <p:nvSpPr>
          <p:cNvPr id="2150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87B229F8-E9E4-43C6-A8B5-7D88F98A86E2}" type="slidenum">
              <a:rPr lang="en-US" altLang="en-US" sz="1800">
                <a:latin typeface="Times New Roman" panose="02020603050405020304" pitchFamily="18" charset="0"/>
              </a:rPr>
              <a:pPr>
                <a:spcBef>
                  <a:spcPct val="0"/>
                </a:spcBef>
                <a:buFontTx/>
                <a:buNone/>
              </a:pPr>
              <a:t>18</a:t>
            </a:fld>
            <a:endParaRPr lang="en-US" altLang="en-US" sz="1800" dirty="0">
              <a:latin typeface="Times New Roman" panose="02020603050405020304" pitchFamily="18" charset="0"/>
            </a:endParaRPr>
          </a:p>
        </p:txBody>
      </p:sp>
      <p:sp>
        <p:nvSpPr>
          <p:cNvPr id="21506" name="Title 1"/>
          <p:cNvSpPr>
            <a:spLocks noGrp="1"/>
          </p:cNvSpPr>
          <p:nvPr>
            <p:ph type="title"/>
          </p:nvPr>
        </p:nvSpPr>
        <p:spPr>
          <a:xfrm>
            <a:off x="653143" y="343113"/>
            <a:ext cx="10014857" cy="646510"/>
          </a:xfrm>
          <a:ln>
            <a:noFill/>
            <a:miter lim="800000"/>
            <a:headEnd/>
            <a:tailEnd/>
          </a:ln>
        </p:spPr>
        <p:txBody>
          <a:bodyPr/>
          <a:lstStyle/>
          <a:p>
            <a:pPr eaLnBrk="1" hangingPunct="1"/>
            <a:r>
              <a:rPr lang="en-US" altLang="en-US" sz="2700" dirty="0">
                <a:latin typeface="Times New Roman" panose="02020603050405020304" pitchFamily="18" charset="0"/>
                <a:cs typeface="Times New Roman" panose="02020603050405020304" pitchFamily="18" charset="0"/>
              </a:rPr>
              <a:t>Recap so far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6894" y="1381992"/>
            <a:ext cx="10901548" cy="5025159"/>
          </a:xfrm>
        </p:spPr>
        <p:txBody>
          <a:bodyPr rtlCol="0">
            <a:normAutofit/>
          </a:bodyPr>
          <a:lstStyle/>
          <a:p>
            <a:pPr marL="0" indent="0">
              <a:buNone/>
              <a:defRPr/>
            </a:pPr>
            <a:r>
              <a:rPr lang="en-US" sz="2400" dirty="0">
                <a:latin typeface="Times New Roman" panose="02020603050405020304" pitchFamily="18" charset="0"/>
                <a:cs typeface="Times New Roman" panose="02020603050405020304" pitchFamily="18" charset="0"/>
              </a:rPr>
              <a:t>Veteran status…</a:t>
            </a:r>
          </a:p>
          <a:p>
            <a:pPr marL="0" lvl="1" indent="0">
              <a:buNone/>
              <a:defRPr/>
            </a:pPr>
            <a:r>
              <a:rPr lang="en-US" sz="2400" dirty="0">
                <a:latin typeface="Times New Roman" panose="02020603050405020304" pitchFamily="18" charset="0"/>
                <a:cs typeface="Times New Roman" panose="02020603050405020304" pitchFamily="18" charset="0"/>
              </a:rPr>
              <a:t>Who can we assist and what can we assist them with?</a:t>
            </a:r>
          </a:p>
          <a:p>
            <a:pPr marL="393192" lvl="1" indent="0">
              <a:buNone/>
              <a:defRPr/>
            </a:pPr>
            <a:endParaRPr lang="en-US" sz="800" dirty="0">
              <a:latin typeface="Times New Roman" panose="02020603050405020304" pitchFamily="18" charset="0"/>
              <a:cs typeface="Times New Roman" panose="02020603050405020304" pitchFamily="18" charset="0"/>
            </a:endParaRPr>
          </a:p>
        </p:txBody>
      </p:sp>
      <p:sp>
        <p:nvSpPr>
          <p:cNvPr id="10" name="Slide Number Placeholder 9"/>
          <p:cNvSpPr>
            <a:spLocks noGrp="1"/>
          </p:cNvSpPr>
          <p:nvPr>
            <p:ph type="sldNum" sz="quarter" idx="12"/>
          </p:nvPr>
        </p:nvSpPr>
        <p:spPr/>
        <p:txBody>
          <a:bodyPr/>
          <a:lstStyle/>
          <a:p>
            <a:pPr>
              <a:defRPr/>
            </a:pPr>
            <a:fld id="{9AB0663F-1689-4D0D-8025-54160C6DCCD8}" type="slidenum">
              <a:rPr lang="en-US"/>
              <a:pPr>
                <a:defRPr/>
              </a:pPr>
              <a:t>19</a:t>
            </a:fld>
            <a:endParaRPr lang="en-US" dirty="0"/>
          </a:p>
        </p:txBody>
      </p:sp>
      <p:sp>
        <p:nvSpPr>
          <p:cNvPr id="11269" name="TextBox 6"/>
          <p:cNvSpPr txBox="1">
            <a:spLocks noChangeArrowheads="1"/>
          </p:cNvSpPr>
          <p:nvPr/>
        </p:nvSpPr>
        <p:spPr bwMode="auto">
          <a:xfrm>
            <a:off x="0" y="145983"/>
            <a:ext cx="8338414"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WHO IS ELIGIBLE FOR BENEFITS?</a:t>
            </a:r>
          </a:p>
          <a:p>
            <a:pPr eaLnBrk="1" hangingPunct="1"/>
            <a:r>
              <a:rPr lang="en-US" altLang="en-US" sz="2700" b="1" dirty="0">
                <a:solidFill>
                  <a:srgbClr val="991A1E"/>
                </a:solidFill>
                <a:latin typeface="Times New Roman" panose="02020603050405020304" pitchFamily="18" charset="0"/>
                <a:cs typeface="Times New Roman" panose="02020603050405020304" pitchFamily="18" charset="0"/>
              </a:rPr>
              <a:t>(38 C.F.R. §3.12)</a:t>
            </a:r>
          </a:p>
        </p:txBody>
      </p:sp>
      <p:graphicFrame>
        <p:nvGraphicFramePr>
          <p:cNvPr id="2" name="Table 1"/>
          <p:cNvGraphicFramePr>
            <a:graphicFrameLocks noGrp="1"/>
          </p:cNvGraphicFramePr>
          <p:nvPr/>
        </p:nvGraphicFramePr>
        <p:xfrm>
          <a:off x="1939131" y="2370916"/>
          <a:ext cx="8313738" cy="3816418"/>
        </p:xfrm>
        <a:graphic>
          <a:graphicData uri="http://schemas.openxmlformats.org/drawingml/2006/table">
            <a:tbl>
              <a:tblPr firstRow="1" bandRow="1">
                <a:tableStyleId>{8799B23B-EC83-4686-B30A-512413B5E67A}</a:tableStyleId>
              </a:tblPr>
              <a:tblGrid>
                <a:gridCol w="4141282">
                  <a:extLst>
                    <a:ext uri="{9D8B030D-6E8A-4147-A177-3AD203B41FA5}">
                      <a16:colId xmlns:a16="http://schemas.microsoft.com/office/drawing/2014/main" val="20000"/>
                    </a:ext>
                  </a:extLst>
                </a:gridCol>
                <a:gridCol w="4172456">
                  <a:extLst>
                    <a:ext uri="{9D8B030D-6E8A-4147-A177-3AD203B41FA5}">
                      <a16:colId xmlns:a16="http://schemas.microsoft.com/office/drawing/2014/main" val="20001"/>
                    </a:ext>
                  </a:extLst>
                </a:gridCol>
              </a:tblGrid>
              <a:tr h="529948">
                <a:tc>
                  <a:txBody>
                    <a:bodyPr/>
                    <a:lstStyle/>
                    <a:p>
                      <a:r>
                        <a:rPr lang="en-US" sz="2000" dirty="0">
                          <a:latin typeface="Times New Roman" panose="02020603050405020304" pitchFamily="18" charset="0"/>
                          <a:cs typeface="Times New Roman" panose="02020603050405020304" pitchFamily="18" charset="0"/>
                        </a:rPr>
                        <a:t>Honorable</a:t>
                      </a:r>
                    </a:p>
                  </a:txBody>
                  <a:tcPr/>
                </a:tc>
                <a:tc rowSpan="5">
                  <a:txBody>
                    <a:bodyPr/>
                    <a:lstStyle/>
                    <a:p>
                      <a:endParaRPr lang="en-US" sz="2000" b="1"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Although eligibility to VA benefits  may be affected by the type of discharge, the VFW represents all veterans except those who have received a dishonorable discharge.</a:t>
                      </a:r>
                    </a:p>
                    <a:p>
                      <a:endParaRPr lang="en-US" sz="20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688362">
                <a:tc>
                  <a:txBody>
                    <a:bodyPr/>
                    <a:lstStyle/>
                    <a:p>
                      <a:r>
                        <a:rPr lang="en-US" sz="2000" b="1" dirty="0">
                          <a:latin typeface="Times New Roman" panose="02020603050405020304" pitchFamily="18" charset="0"/>
                          <a:cs typeface="Times New Roman" panose="02020603050405020304" pitchFamily="18" charset="0"/>
                        </a:rPr>
                        <a:t>General,</a:t>
                      </a:r>
                      <a:r>
                        <a:rPr lang="en-US" sz="2000" b="1" baseline="0" dirty="0">
                          <a:latin typeface="Times New Roman" panose="02020603050405020304" pitchFamily="18" charset="0"/>
                          <a:cs typeface="Times New Roman" panose="02020603050405020304" pitchFamily="18" charset="0"/>
                        </a:rPr>
                        <a:t> General under Honorable</a:t>
                      </a:r>
                      <a:endParaRPr lang="en-US" sz="2000" b="1" dirty="0">
                        <a:latin typeface="Times New Roman" panose="02020603050405020304" pitchFamily="18" charset="0"/>
                        <a:cs typeface="Times New Roman" panose="02020603050405020304" pitchFamily="18" charset="0"/>
                      </a:endParaRPr>
                    </a:p>
                  </a:txBody>
                  <a:tcPr/>
                </a:tc>
                <a:tc v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596073">
                <a:tc>
                  <a:txBody>
                    <a:bodyPr/>
                    <a:lstStyle/>
                    <a:p>
                      <a:r>
                        <a:rPr lang="en-US" sz="2000" b="1" dirty="0">
                          <a:latin typeface="Times New Roman" panose="02020603050405020304" pitchFamily="18" charset="0"/>
                          <a:cs typeface="Times New Roman" panose="02020603050405020304" pitchFamily="18" charset="0"/>
                        </a:rPr>
                        <a:t>Other than Honorable</a:t>
                      </a:r>
                    </a:p>
                  </a:txBody>
                  <a:tcPr/>
                </a:tc>
                <a:tc v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783725">
                <a:tc>
                  <a:txBody>
                    <a:bodyPr/>
                    <a:lstStyle/>
                    <a:p>
                      <a:r>
                        <a:rPr lang="en-US" sz="2000" b="1" dirty="0">
                          <a:latin typeface="Times New Roman" panose="02020603050405020304" pitchFamily="18" charset="0"/>
                          <a:cs typeface="Times New Roman" panose="02020603050405020304" pitchFamily="18" charset="0"/>
                        </a:rPr>
                        <a:t>Uncharacterized/Entry Level Separation</a:t>
                      </a:r>
                    </a:p>
                  </a:txBody>
                  <a:tcPr/>
                </a:tc>
                <a:tc v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688362">
                <a:tc>
                  <a:txBody>
                    <a:bodyPr/>
                    <a:lstStyle/>
                    <a:p>
                      <a:r>
                        <a:rPr lang="en-US" sz="2000" b="1" dirty="0">
                          <a:latin typeface="Times New Roman" panose="02020603050405020304" pitchFamily="18" charset="0"/>
                          <a:cs typeface="Times New Roman" panose="02020603050405020304" pitchFamily="18" charset="0"/>
                        </a:rPr>
                        <a:t>Bad Conduct</a:t>
                      </a: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r h="529948">
                <a:tc>
                  <a:txBody>
                    <a:bodyPr/>
                    <a:lstStyle/>
                    <a:p>
                      <a:r>
                        <a:rPr lang="en-US" sz="2000" b="1" dirty="0">
                          <a:latin typeface="Times New Roman" panose="02020603050405020304" pitchFamily="18" charset="0"/>
                          <a:cs typeface="Times New Roman" panose="02020603050405020304" pitchFamily="18" charset="0"/>
                        </a:rPr>
                        <a:t>Dishonorable</a:t>
                      </a:r>
                      <a:r>
                        <a:rPr lang="en-US" sz="2000" b="1" baseline="0" dirty="0">
                          <a:latin typeface="Times New Roman" panose="02020603050405020304" pitchFamily="18" charset="0"/>
                          <a:cs typeface="Times New Roman" panose="02020603050405020304" pitchFamily="18" charset="0"/>
                        </a:rPr>
                        <a:t> </a:t>
                      </a:r>
                      <a:endParaRPr lang="en-US" sz="2000" b="1" dirty="0">
                        <a:latin typeface="Times New Roman" panose="02020603050405020304" pitchFamily="18" charset="0"/>
                        <a:cs typeface="Times New Roman" panose="02020603050405020304" pitchFamily="18" charset="0"/>
                      </a:endParaRPr>
                    </a:p>
                  </a:txBody>
                  <a:tcPr/>
                </a:tc>
                <a:tc>
                  <a:txBody>
                    <a:bodyPr/>
                    <a:lstStyle/>
                    <a:p>
                      <a:r>
                        <a:rPr lang="en-US" sz="2000" b="1" dirty="0">
                          <a:latin typeface="Times New Roman" panose="02020603050405020304" pitchFamily="18" charset="0"/>
                          <a:cs typeface="Times New Roman" panose="02020603050405020304" pitchFamily="18" charset="0"/>
                        </a:rPr>
                        <a:t>Not</a:t>
                      </a:r>
                      <a:r>
                        <a:rPr lang="en-US" sz="2000" b="1" baseline="0" dirty="0">
                          <a:latin typeface="Times New Roman" panose="02020603050405020304" pitchFamily="18" charset="0"/>
                          <a:cs typeface="Times New Roman" panose="02020603050405020304" pitchFamily="18" charset="0"/>
                        </a:rPr>
                        <a:t> unless discharge is upgraded</a:t>
                      </a:r>
                      <a:endParaRPr lang="en-US" sz="20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695096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7017" y="1460817"/>
            <a:ext cx="10933612" cy="5260665"/>
          </a:xfrm>
        </p:spPr>
        <p:txBody>
          <a:bodyPr rtlCol="0">
            <a:normAutofit/>
          </a:bodyPr>
          <a:lstStyle/>
          <a:p>
            <a:pPr>
              <a:buFont typeface="Wingdings" panose="05000000000000000000" pitchFamily="2" charset="2"/>
              <a:buChar char="q"/>
              <a:defRPr/>
            </a:pPr>
            <a:endParaRPr lang="en-US" dirty="0">
              <a:latin typeface="Times New Roman" panose="02020603050405020304" pitchFamily="18" charset="0"/>
              <a:cs typeface="Times New Roman" panose="02020603050405020304" pitchFamily="18" charset="0"/>
            </a:endParaRPr>
          </a:p>
          <a:p>
            <a:pPr>
              <a:lnSpc>
                <a:spcPct val="160000"/>
              </a:lnSpc>
              <a:defRPr/>
            </a:pPr>
            <a:r>
              <a:rPr lang="en-US" sz="2800" dirty="0">
                <a:latin typeface="Times New Roman" panose="02020603050405020304" pitchFamily="18" charset="0"/>
                <a:cs typeface="Times New Roman" panose="02020603050405020304" pitchFamily="18" charset="0"/>
              </a:rPr>
              <a:t>The Importance of the DD form 214</a:t>
            </a:r>
          </a:p>
          <a:p>
            <a:pPr>
              <a:lnSpc>
                <a:spcPct val="160000"/>
              </a:lnSpc>
              <a:defRPr/>
            </a:pPr>
            <a:r>
              <a:rPr lang="en-US" sz="2800" dirty="0">
                <a:latin typeface="Times New Roman" panose="02020603050405020304" pitchFamily="18" charset="0"/>
                <a:cs typeface="Times New Roman" panose="02020603050405020304" pitchFamily="18" charset="0"/>
              </a:rPr>
              <a:t>Alternatives to the DD form 214</a:t>
            </a:r>
          </a:p>
          <a:p>
            <a:pPr>
              <a:lnSpc>
                <a:spcPct val="160000"/>
              </a:lnSpc>
              <a:defRPr/>
            </a:pPr>
            <a:r>
              <a:rPr lang="en-US" sz="2800" dirty="0">
                <a:latin typeface="Times New Roman" panose="02020603050405020304" pitchFamily="18" charset="0"/>
                <a:cs typeface="Times New Roman" panose="02020603050405020304" pitchFamily="18" charset="0"/>
              </a:rPr>
              <a:t>Character of discharge</a:t>
            </a:r>
          </a:p>
          <a:p>
            <a:pPr>
              <a:lnSpc>
                <a:spcPct val="160000"/>
              </a:lnSpc>
              <a:defRPr/>
            </a:pPr>
            <a:r>
              <a:rPr lang="en-US" sz="2800" dirty="0">
                <a:latin typeface="Times New Roman" panose="02020603050405020304" pitchFamily="18" charset="0"/>
                <a:cs typeface="Times New Roman" panose="02020603050405020304" pitchFamily="18" charset="0"/>
              </a:rPr>
              <a:t>VA regulations for Representation </a:t>
            </a:r>
          </a:p>
          <a:p>
            <a:pPr>
              <a:lnSpc>
                <a:spcPct val="160000"/>
              </a:lnSpc>
              <a:defRPr/>
            </a:pPr>
            <a:r>
              <a:rPr lang="en-US" sz="2800" dirty="0">
                <a:latin typeface="Times New Roman" panose="02020603050405020304" pitchFamily="18" charset="0"/>
                <a:cs typeface="Times New Roman" panose="02020603050405020304" pitchFamily="18" charset="0"/>
              </a:rPr>
              <a:t>Correcting a DD form 214</a:t>
            </a:r>
          </a:p>
          <a:p>
            <a:pPr marL="0" indent="0">
              <a:buNone/>
              <a:defRPr/>
            </a:pPr>
            <a:endParaRPr lang="en-US" dirty="0"/>
          </a:p>
        </p:txBody>
      </p:sp>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77CE9B1F-F670-4218-A3E8-7704D9F7F3F8}" type="slidenum">
              <a:rPr lang="en-US" altLang="en-US" sz="1800">
                <a:latin typeface="Times New Roman" panose="02020603050405020304" pitchFamily="18" charset="0"/>
              </a:rPr>
              <a:t>2</a:t>
            </a:fld>
            <a:endParaRPr lang="en-US" altLang="en-US" sz="1800" dirty="0">
              <a:latin typeface="Times New Roman" panose="02020603050405020304" pitchFamily="18" charset="0"/>
            </a:endParaRPr>
          </a:p>
        </p:txBody>
      </p:sp>
      <p:sp>
        <p:nvSpPr>
          <p:cNvPr id="7170" name="Title 1"/>
          <p:cNvSpPr>
            <a:spLocks noGrp="1"/>
          </p:cNvSpPr>
          <p:nvPr>
            <p:ph type="title"/>
          </p:nvPr>
        </p:nvSpPr>
        <p:spPr>
          <a:xfrm>
            <a:off x="627017" y="353827"/>
            <a:ext cx="9316527" cy="686990"/>
          </a:xfrm>
          <a:ln>
            <a:noFill/>
            <a:miter lim="800000"/>
            <a:headEnd/>
            <a:tailEnd/>
          </a:ln>
        </p:spPr>
        <p:txBody>
          <a:bodyPr/>
          <a:lstStyle/>
          <a:p>
            <a:pPr eaLnBrk="1" hangingPunct="1"/>
            <a:r>
              <a:rPr lang="en-US" altLang="en-US" sz="2700" dirty="0">
                <a:latin typeface="Times New Roman" panose="02020603050405020304" pitchFamily="18" charset="0"/>
                <a:cs typeface="Times New Roman" panose="02020603050405020304" pitchFamily="18" charset="0"/>
              </a:rPr>
              <a:t>DISCUSSION/OBJECTIVES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a:xfrm>
            <a:off x="609600" y="1807369"/>
            <a:ext cx="10972800" cy="4021137"/>
          </a:xfrm>
        </p:spPr>
        <p:txBody>
          <a:bodyPr>
            <a:normAutofit lnSpcReduction="10000"/>
          </a:bodyPr>
          <a:lstStyle/>
          <a:p>
            <a:pPr marL="109728" indent="0">
              <a:lnSpc>
                <a:spcPct val="110000"/>
              </a:lnSpc>
              <a:spcBef>
                <a:spcPts val="0"/>
              </a:spcBef>
              <a:buNone/>
              <a:defRPr/>
            </a:pPr>
            <a:r>
              <a:rPr lang="en-US" sz="2600" dirty="0">
                <a:latin typeface="Times New Roman" panose="02020603050405020304" pitchFamily="18" charset="0"/>
                <a:cs typeface="Times New Roman" panose="02020603050405020304" pitchFamily="18" charset="0"/>
              </a:rPr>
              <a:t>VA administrative decisions are used when VA needs to determine eligibility to benefits</a:t>
            </a:r>
          </a:p>
          <a:p>
            <a:pPr marL="109728" indent="0">
              <a:lnSpc>
                <a:spcPct val="110000"/>
              </a:lnSpc>
              <a:spcBef>
                <a:spcPts val="0"/>
              </a:spcBef>
              <a:buNone/>
              <a:defRPr/>
            </a:pPr>
            <a:endParaRPr lang="en-US" sz="2600" dirty="0">
              <a:latin typeface="Times New Roman" panose="02020603050405020304" pitchFamily="18" charset="0"/>
              <a:cs typeface="Times New Roman" panose="02020603050405020304" pitchFamily="18" charset="0"/>
            </a:endParaRPr>
          </a:p>
          <a:p>
            <a:pPr marL="109728" indent="0">
              <a:lnSpc>
                <a:spcPct val="110000"/>
              </a:lnSpc>
              <a:spcBef>
                <a:spcPts val="0"/>
              </a:spcBef>
              <a:buNone/>
              <a:defRPr/>
            </a:pPr>
            <a:r>
              <a:rPr lang="en-US" sz="2600" dirty="0">
                <a:latin typeface="Times New Roman" panose="02020603050405020304" pitchFamily="18" charset="0"/>
                <a:cs typeface="Times New Roman" panose="02020603050405020304" pitchFamily="18" charset="0"/>
              </a:rPr>
              <a:t>Some examples include:</a:t>
            </a:r>
          </a:p>
          <a:p>
            <a:pPr marL="566738" indent="-334963">
              <a:lnSpc>
                <a:spcPct val="110000"/>
              </a:lnSpc>
              <a:spcBef>
                <a:spcPts val="0"/>
              </a:spcBef>
              <a:defRPr/>
            </a:pPr>
            <a:r>
              <a:rPr lang="en-US" sz="2600" dirty="0">
                <a:latin typeface="Times New Roman" panose="02020603050405020304" pitchFamily="18" charset="0"/>
                <a:cs typeface="Times New Roman" panose="02020603050405020304" pitchFamily="18" charset="0"/>
              </a:rPr>
              <a:t>Line of Duty</a:t>
            </a:r>
          </a:p>
          <a:p>
            <a:pPr marL="566738" indent="-334963">
              <a:lnSpc>
                <a:spcPct val="110000"/>
              </a:lnSpc>
              <a:spcBef>
                <a:spcPts val="0"/>
              </a:spcBef>
              <a:defRPr/>
            </a:pPr>
            <a:r>
              <a:rPr lang="en-US" sz="2600" dirty="0">
                <a:latin typeface="Times New Roman" panose="02020603050405020304" pitchFamily="18" charset="0"/>
                <a:cs typeface="Times New Roman" panose="02020603050405020304" pitchFamily="18" charset="0"/>
              </a:rPr>
              <a:t>Character of Discharge Determinations</a:t>
            </a:r>
          </a:p>
          <a:p>
            <a:pPr marL="1733741" lvl="4" indent="0" algn="ctr">
              <a:lnSpc>
                <a:spcPct val="110000"/>
              </a:lnSpc>
              <a:spcBef>
                <a:spcPts val="0"/>
              </a:spcBef>
              <a:buNone/>
              <a:defRPr/>
            </a:pPr>
            <a:endParaRPr lang="en-US" sz="2600" dirty="0">
              <a:latin typeface="Times New Roman" panose="02020603050405020304" pitchFamily="18" charset="0"/>
              <a:cs typeface="Times New Roman" panose="02020603050405020304" pitchFamily="18" charset="0"/>
            </a:endParaRPr>
          </a:p>
          <a:p>
            <a:pPr marL="0" lvl="4" indent="0">
              <a:lnSpc>
                <a:spcPct val="110000"/>
              </a:lnSpc>
              <a:spcBef>
                <a:spcPts val="0"/>
              </a:spcBef>
              <a:buNone/>
              <a:defRPr/>
            </a:pPr>
            <a:r>
              <a:rPr lang="en-US" sz="2800" dirty="0">
                <a:solidFill>
                  <a:schemeClr val="tx1">
                    <a:lumMod val="75000"/>
                    <a:lumOff val="25000"/>
                  </a:schemeClr>
                </a:solidFill>
                <a:latin typeface="Times New Roman" panose="02020603050405020304" pitchFamily="18" charset="0"/>
                <a:cs typeface="Times New Roman" panose="02020603050405020304" pitchFamily="18" charset="0"/>
              </a:rPr>
              <a:t>Administrative decisions are full decisions and can be appealed in the same manner as any other VA decision </a:t>
            </a:r>
            <a:endParaRPr lang="en-US" dirty="0">
              <a:solidFill>
                <a:schemeClr val="tx1">
                  <a:lumMod val="75000"/>
                  <a:lumOff val="25000"/>
                </a:schemeClr>
              </a:solidFill>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20</a:t>
            </a:fld>
            <a:endParaRPr lang="en-US" altLang="en-US"/>
          </a:p>
        </p:txBody>
      </p:sp>
      <p:sp>
        <p:nvSpPr>
          <p:cNvPr id="2" name="Title 1"/>
          <p:cNvSpPr>
            <a:spLocks noGrp="1"/>
          </p:cNvSpPr>
          <p:nvPr>
            <p:ph type="title"/>
          </p:nvPr>
        </p:nvSpPr>
        <p:spPr>
          <a:xfrm>
            <a:off x="0" y="292938"/>
            <a:ext cx="8686800" cy="1143000"/>
          </a:xfrm>
        </p:spPr>
        <p:txBody>
          <a:bodyPr>
            <a:noAutofit/>
          </a:bodyPr>
          <a:lstStyle/>
          <a:p>
            <a:pPr>
              <a:defRPr/>
            </a:pPr>
            <a:r>
              <a:rPr lang="en-US" altLang="en-US" sz="2700" dirty="0">
                <a:latin typeface="Times New Roman" panose="02020603050405020304" pitchFamily="18" charset="0"/>
                <a:cs typeface="Times New Roman" panose="02020603050405020304" pitchFamily="18" charset="0"/>
              </a:rPr>
              <a:t>ADMINISTRATIVE DECISIONS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36587165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a:xfrm>
            <a:off x="617516" y="1846264"/>
            <a:ext cx="10984675" cy="4021137"/>
          </a:xfrm>
        </p:spPr>
        <p:txBody>
          <a:bodyPr>
            <a:normAutofit/>
          </a:bodyPr>
          <a:lstStyle/>
          <a:p>
            <a:pPr marL="109728" indent="0">
              <a:lnSpc>
                <a:spcPct val="110000"/>
              </a:lnSpc>
              <a:spcBef>
                <a:spcPts val="0"/>
              </a:spcBef>
              <a:buNone/>
              <a:defRPr/>
            </a:pPr>
            <a:endParaRPr lang="en-US" sz="2600" b="1" u="sng" dirty="0">
              <a:latin typeface="Times New Roman" panose="02020603050405020304" pitchFamily="18" charset="0"/>
              <a:cs typeface="Times New Roman" panose="02020603050405020304" pitchFamily="18" charset="0"/>
            </a:endParaRPr>
          </a:p>
          <a:p>
            <a:pPr marL="0" indent="0">
              <a:lnSpc>
                <a:spcPct val="110000"/>
              </a:lnSpc>
              <a:spcBef>
                <a:spcPts val="0"/>
              </a:spcBef>
              <a:buNone/>
              <a:defRPr/>
            </a:pPr>
            <a:r>
              <a:rPr lang="en-US" sz="2600" b="1" u="sng" dirty="0">
                <a:latin typeface="Times New Roman" panose="02020603050405020304" pitchFamily="18" charset="0"/>
                <a:cs typeface="Times New Roman" panose="02020603050405020304" pitchFamily="18" charset="0"/>
              </a:rPr>
              <a:t>Purpose</a:t>
            </a:r>
            <a:r>
              <a:rPr lang="en-US" sz="2600" b="1" dirty="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To ensure that beneficiaries have responsible, qualified representation in the preparation, presentation, and prosecution of claims for veterans' benefits.</a:t>
            </a:r>
          </a:p>
          <a:p>
            <a:pPr marL="1733741" lvl="4" indent="0">
              <a:lnSpc>
                <a:spcPct val="110000"/>
              </a:lnSpc>
              <a:spcBef>
                <a:spcPts val="0"/>
              </a:spcBef>
              <a:buNone/>
              <a:defRPr/>
            </a:pPr>
            <a:endParaRPr lang="en-US" sz="2600" dirty="0">
              <a:latin typeface="Times New Roman" panose="02020603050405020304" pitchFamily="18" charset="0"/>
              <a:cs typeface="Times New Roman" panose="02020603050405020304" pitchFamily="18" charset="0"/>
            </a:endParaRPr>
          </a:p>
          <a:p>
            <a:pPr marL="457200" lvl="4" indent="-457200">
              <a:lnSpc>
                <a:spcPct val="110000"/>
              </a:lnSpc>
              <a:spcBef>
                <a:spcPts val="0"/>
              </a:spcBef>
              <a:buClr>
                <a:schemeClr val="tx1"/>
              </a:buClr>
              <a:buFont typeface="Wingdings" panose="05000000000000000000" pitchFamily="2" charset="2"/>
              <a:buChar char="Ø"/>
              <a:defRPr/>
            </a:pPr>
            <a:r>
              <a:rPr lang="en-US" sz="2600" b="1" dirty="0">
                <a:solidFill>
                  <a:srgbClr val="991A1E"/>
                </a:solidFill>
                <a:latin typeface="Times New Roman" panose="02020603050405020304" pitchFamily="18" charset="0"/>
                <a:cs typeface="Times New Roman" panose="02020603050405020304" pitchFamily="18" charset="0"/>
                <a:hlinkClick r:id="rId3"/>
              </a:rPr>
              <a:t>38 CFR §14.626</a:t>
            </a:r>
            <a:endParaRPr lang="en-US" sz="2600" b="1" dirty="0">
              <a:solidFill>
                <a:srgbClr val="991A1E"/>
              </a:solidFill>
              <a:latin typeface="Times New Roman" panose="02020603050405020304" pitchFamily="18" charset="0"/>
              <a:cs typeface="Times New Roman" panose="02020603050405020304" pitchFamily="18" charset="0"/>
            </a:endParaRPr>
          </a:p>
          <a:p>
            <a:pPr marL="1733741" lvl="4" indent="0" algn="ctr">
              <a:lnSpc>
                <a:spcPct val="110000"/>
              </a:lnSpc>
              <a:spcBef>
                <a:spcPts val="0"/>
              </a:spcBef>
              <a:buNone/>
              <a:defRPr/>
            </a:pPr>
            <a:endParaRPr lang="en-US" sz="2600" dirty="0">
              <a:latin typeface="Times New Roman" panose="02020603050405020304" pitchFamily="18" charset="0"/>
              <a:cs typeface="Times New Roman" panose="02020603050405020304" pitchFamily="18" charset="0"/>
            </a:endParaRPr>
          </a:p>
          <a:p>
            <a:pPr marL="1733741" lvl="4" indent="0">
              <a:lnSpc>
                <a:spcPct val="110000"/>
              </a:lnSpc>
              <a:spcBef>
                <a:spcPts val="0"/>
              </a:spcBef>
              <a:buNone/>
              <a:defRPr/>
            </a:pPr>
            <a:r>
              <a:rPr lang="en-US" sz="2800" dirty="0">
                <a:solidFill>
                  <a:schemeClr val="tx1">
                    <a:lumMod val="75000"/>
                    <a:lumOff val="25000"/>
                  </a:schemeClr>
                </a:solidFill>
                <a:latin typeface="Times New Roman" panose="02020603050405020304" pitchFamily="18" charset="0"/>
                <a:cs typeface="Times New Roman" panose="02020603050405020304" pitchFamily="18" charset="0"/>
              </a:rPr>
              <a:t>	</a:t>
            </a:r>
            <a:endParaRPr lang="en-US" dirty="0">
              <a:solidFill>
                <a:schemeClr val="tx1">
                  <a:lumMod val="75000"/>
                  <a:lumOff val="25000"/>
                </a:schemeClr>
              </a:solidFill>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21</a:t>
            </a:fld>
            <a:endParaRPr lang="en-US" altLang="en-US"/>
          </a:p>
        </p:txBody>
      </p:sp>
      <p:sp>
        <p:nvSpPr>
          <p:cNvPr id="2" name="Title 1"/>
          <p:cNvSpPr>
            <a:spLocks noGrp="1"/>
          </p:cNvSpPr>
          <p:nvPr>
            <p:ph type="title"/>
          </p:nvPr>
        </p:nvSpPr>
        <p:spPr>
          <a:xfrm>
            <a:off x="0" y="136524"/>
            <a:ext cx="8686800"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 VA REGULATIONS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39860699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605642" y="1725614"/>
            <a:ext cx="10984675" cy="4022725"/>
          </a:xfrm>
        </p:spPr>
        <p:txBody>
          <a:bodyPr/>
          <a:lstStyle/>
          <a:p>
            <a:pPr eaLnBrk="1" hangingPunct="1">
              <a:buClr>
                <a:schemeClr val="tx1"/>
              </a:buClr>
              <a:buFont typeface="Wingdings" panose="05000000000000000000" pitchFamily="2" charset="2"/>
              <a:buChar char="Ø"/>
            </a:pPr>
            <a:r>
              <a:rPr lang="en-US" altLang="en-US" sz="2800" b="1" dirty="0">
                <a:solidFill>
                  <a:srgbClr val="991A1E"/>
                </a:solidFill>
                <a:latin typeface="Times New Roman" panose="02020603050405020304" pitchFamily="18" charset="0"/>
                <a:cs typeface="Times New Roman" panose="02020603050405020304" pitchFamily="18" charset="0"/>
                <a:hlinkClick r:id="rId3"/>
              </a:rPr>
              <a:t>§ 14.629 </a:t>
            </a:r>
            <a:r>
              <a:rPr lang="en-US" altLang="en-US" sz="2800" dirty="0">
                <a:latin typeface="Times New Roman" panose="02020603050405020304" pitchFamily="18" charset="0"/>
                <a:cs typeface="Times New Roman" panose="02020603050405020304" pitchFamily="18" charset="0"/>
              </a:rPr>
              <a:t>Requirements for accreditation of service organization representatives; agents; and attorneys.</a:t>
            </a:r>
          </a:p>
          <a:p>
            <a:pPr eaLnBrk="1" hangingPunct="1">
              <a:buClr>
                <a:schemeClr val="tx1"/>
              </a:buClr>
              <a:buFont typeface="Wingdings" panose="05000000000000000000" pitchFamily="2" charset="2"/>
              <a:buChar char="Ø"/>
            </a:pPr>
            <a:endParaRPr lang="en-US" altLang="en-US" sz="2800" dirty="0">
              <a:latin typeface="Times New Roman" panose="02020603050405020304" pitchFamily="18" charset="0"/>
              <a:cs typeface="Times New Roman" panose="02020603050405020304" pitchFamily="18" charset="0"/>
            </a:endParaRPr>
          </a:p>
          <a:p>
            <a:pPr eaLnBrk="1" hangingPunct="1">
              <a:buClr>
                <a:schemeClr val="tx1"/>
              </a:buClr>
              <a:buFont typeface="Wingdings" panose="05000000000000000000" pitchFamily="2" charset="2"/>
              <a:buChar char="Ø"/>
            </a:pPr>
            <a:r>
              <a:rPr lang="en-US" altLang="en-US" sz="2800" b="1" dirty="0">
                <a:solidFill>
                  <a:srgbClr val="991A1E"/>
                </a:solidFill>
                <a:latin typeface="Times New Roman" panose="02020603050405020304" pitchFamily="18" charset="0"/>
                <a:cs typeface="Times New Roman" panose="02020603050405020304" pitchFamily="18" charset="0"/>
                <a:hlinkClick r:id="rId4"/>
              </a:rPr>
              <a:t>§ 14.630 </a:t>
            </a:r>
            <a:r>
              <a:rPr lang="en-US" altLang="en-US" sz="2800" dirty="0">
                <a:latin typeface="Times New Roman" panose="02020603050405020304" pitchFamily="18" charset="0"/>
                <a:cs typeface="Times New Roman" panose="02020603050405020304" pitchFamily="18" charset="0"/>
              </a:rPr>
              <a:t>Authorization for a particular claim</a:t>
            </a:r>
          </a:p>
          <a:p>
            <a:pPr eaLnBrk="1" hangingPunct="1"/>
            <a:endParaRPr lang="en-US" altLang="en-US" sz="2400" dirty="0"/>
          </a:p>
          <a:p>
            <a:pPr eaLnBrk="1" hangingPunct="1"/>
            <a:endParaRPr lang="en-US" altLang="en-US" sz="2400" dirty="0"/>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22</a:t>
            </a:fld>
            <a:endParaRPr lang="en-US" altLang="en-US"/>
          </a:p>
        </p:txBody>
      </p:sp>
      <p:sp>
        <p:nvSpPr>
          <p:cNvPr id="2" name="Title 1"/>
          <p:cNvSpPr>
            <a:spLocks noGrp="1"/>
          </p:cNvSpPr>
          <p:nvPr>
            <p:ph type="title"/>
          </p:nvPr>
        </p:nvSpPr>
        <p:spPr>
          <a:xfrm>
            <a:off x="0" y="115819"/>
            <a:ext cx="8229600"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 VA REGULATIONS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2358857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641268" y="1393236"/>
            <a:ext cx="10937174" cy="4882058"/>
          </a:xfrm>
        </p:spPr>
        <p:txBody>
          <a:bodyPr/>
          <a:lstStyle/>
          <a:p>
            <a:pPr marL="566928" indent="-457200">
              <a:lnSpc>
                <a:spcPct val="110000"/>
              </a:lnSpc>
              <a:spcBef>
                <a:spcPts val="0"/>
              </a:spcBef>
              <a:buClr>
                <a:schemeClr val="tx1"/>
              </a:buClr>
              <a:buFont typeface="Wingdings" panose="05000000000000000000" pitchFamily="2" charset="2"/>
              <a:buChar char="Ø"/>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§14.631</a:t>
            </a:r>
            <a:r>
              <a:rPr lang="en-US" altLang="en-US" sz="2800" b="1" dirty="0">
                <a:solidFill>
                  <a:srgbClr val="991A1E"/>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Powers of attorney; disclosure of claimant information.</a:t>
            </a:r>
          </a:p>
          <a:p>
            <a:pPr marL="566928" indent="-457200">
              <a:lnSpc>
                <a:spcPct val="110000"/>
              </a:lnSpc>
              <a:spcBef>
                <a:spcPts val="0"/>
              </a:spcBef>
              <a:buFont typeface="Wingdings" panose="05000000000000000000" pitchFamily="2" charset="2"/>
              <a:buChar char="Ø"/>
              <a:defRPr/>
            </a:pPr>
            <a:endParaRPr lang="en-US" sz="600" b="1" dirty="0">
              <a:latin typeface="Times New Roman" panose="02020603050405020304" pitchFamily="18" charset="0"/>
              <a:cs typeface="Times New Roman" panose="02020603050405020304" pitchFamily="18" charset="0"/>
            </a:endParaRPr>
          </a:p>
          <a:p>
            <a:pPr marL="566928" indent="-457200">
              <a:lnSpc>
                <a:spcPct val="110000"/>
              </a:lnSpc>
              <a:spcBef>
                <a:spcPts val="0"/>
              </a:spcBef>
              <a:buFont typeface="Wingdings" panose="05000000000000000000" pitchFamily="2" charset="2"/>
              <a:buChar char="Ø"/>
              <a:defRPr/>
            </a:pPr>
            <a:r>
              <a:rPr lang="en-US" sz="2800" b="1" dirty="0">
                <a:latin typeface="Times New Roman" panose="02020603050405020304" pitchFamily="18" charset="0"/>
                <a:cs typeface="Times New Roman" panose="02020603050405020304" pitchFamily="18" charset="0"/>
              </a:rPr>
              <a:t>VA Form 21-22</a:t>
            </a:r>
            <a:r>
              <a:rPr lang="en-US" sz="2800" dirty="0">
                <a:latin typeface="Times New Roman" panose="02020603050405020304" pitchFamily="18" charset="0"/>
                <a:cs typeface="Times New Roman" panose="02020603050405020304" pitchFamily="18" charset="0"/>
              </a:rPr>
              <a:t>, July 2023*</a:t>
            </a:r>
          </a:p>
          <a:p>
            <a:pPr marL="1005078" lvl="1" indent="-457200">
              <a:lnSpc>
                <a:spcPct val="110000"/>
              </a:lnSpc>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Required for representation </a:t>
            </a:r>
          </a:p>
          <a:p>
            <a:pPr marL="1005078" lvl="1" indent="-457200">
              <a:lnSpc>
                <a:spcPct val="110000"/>
              </a:lnSpc>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Authorizes VA disclosure of information to VFW</a:t>
            </a:r>
          </a:p>
          <a:p>
            <a:pPr marL="1005078" lvl="1" indent="-457200">
              <a:lnSpc>
                <a:spcPct val="110000"/>
              </a:lnSpc>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Requires signature of the claimant and the VFW</a:t>
            </a:r>
          </a:p>
          <a:p>
            <a:pPr marL="1005078" lvl="1" indent="-457200">
              <a:lnSpc>
                <a:spcPct val="110000"/>
              </a:lnSpc>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If an outdated form is used or of record VA will </a:t>
            </a:r>
            <a:r>
              <a:rPr lang="en-US" b="1" dirty="0">
                <a:solidFill>
                  <a:srgbClr val="991A1E"/>
                </a:solidFill>
                <a:latin typeface="Times New Roman" panose="02020603050405020304" pitchFamily="18" charset="0"/>
                <a:cs typeface="Times New Roman" panose="02020603050405020304" pitchFamily="18" charset="0"/>
              </a:rPr>
              <a:t>restrict our access to the file</a:t>
            </a:r>
            <a:r>
              <a:rPr lang="en-US" b="1"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send a current version to the veteran to fill out and return – this will not affect the outcome of the claim</a:t>
            </a:r>
            <a:endParaRPr lang="en-US" sz="2400" dirty="0">
              <a:latin typeface="Times New Roman" panose="02020603050405020304" pitchFamily="18" charset="0"/>
              <a:cs typeface="Times New Roman" panose="02020603050405020304" pitchFamily="18" charset="0"/>
            </a:endParaRPr>
          </a:p>
          <a:p>
            <a:pPr marL="1005078" lvl="2" indent="0">
              <a:lnSpc>
                <a:spcPct val="110000"/>
              </a:lnSpc>
              <a:spcBef>
                <a:spcPts val="0"/>
              </a:spcBef>
              <a:buNone/>
              <a:defRPr/>
            </a:pP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23</a:t>
            </a:fld>
            <a:endParaRPr lang="en-US" altLang="en-US"/>
          </a:p>
        </p:txBody>
      </p:sp>
      <p:sp>
        <p:nvSpPr>
          <p:cNvPr id="2" name="Title 1"/>
          <p:cNvSpPr>
            <a:spLocks noGrp="1"/>
          </p:cNvSpPr>
          <p:nvPr>
            <p:ph type="title"/>
          </p:nvPr>
        </p:nvSpPr>
        <p:spPr/>
        <p:txBody>
          <a:bodyPr/>
          <a:lstStyle/>
          <a:p>
            <a:pPr>
              <a:defRPr/>
            </a:pPr>
            <a:br>
              <a:rPr lang="en-US" altLang="en-US" dirty="0">
                <a:solidFill>
                  <a:schemeClr val="tx1">
                    <a:lumMod val="85000"/>
                    <a:lumOff val="15000"/>
                  </a:schemeClr>
                </a:solidFill>
                <a:latin typeface="Times New Roman" panose="02020603050405020304" pitchFamily="18" charset="0"/>
                <a:cs typeface="Times New Roman" panose="02020603050405020304" pitchFamily="18" charset="0"/>
              </a:rPr>
            </a:br>
            <a:endParaRPr lang="en-US" dirty="0"/>
          </a:p>
        </p:txBody>
      </p:sp>
      <p:sp>
        <p:nvSpPr>
          <p:cNvPr id="6" name="Title 1">
            <a:extLst>
              <a:ext uri="{FF2B5EF4-FFF2-40B4-BE49-F238E27FC236}">
                <a16:creationId xmlns:a16="http://schemas.microsoft.com/office/drawing/2014/main" id="{061F7D9B-1594-4C61-8403-0B64BC2F25B7}"/>
              </a:ext>
            </a:extLst>
          </p:cNvPr>
          <p:cNvSpPr txBox="1">
            <a:spLocks/>
          </p:cNvSpPr>
          <p:nvPr/>
        </p:nvSpPr>
        <p:spPr>
          <a:xfrm>
            <a:off x="0" y="115819"/>
            <a:ext cx="8229600" cy="1143000"/>
          </a:xfrm>
          <a:prstGeom prst="rect">
            <a:avLst/>
          </a:prstGeom>
        </p:spPr>
        <p:txBody>
          <a:bodyPr anchor="ctr">
            <a:noAutofit/>
          </a:bodyP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 VA REGULATIONS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26041929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5642" y="1839418"/>
            <a:ext cx="11008426" cy="4000551"/>
          </a:xfrm>
        </p:spPr>
        <p:txBody>
          <a:bodyPr/>
          <a:lstStyle/>
          <a:p>
            <a:pPr marL="0" indent="0">
              <a:buNone/>
              <a:defRPr/>
            </a:pPr>
            <a:r>
              <a:rPr lang="en-US" altLang="en-US" sz="2800" b="1" dirty="0">
                <a:solidFill>
                  <a:srgbClr val="991A1E"/>
                </a:solidFill>
                <a:latin typeface="Times New Roman" panose="02020603050405020304" pitchFamily="18" charset="0"/>
                <a:cs typeface="Times New Roman" panose="02020603050405020304" pitchFamily="18" charset="0"/>
              </a:rPr>
              <a:t>§</a:t>
            </a:r>
            <a:r>
              <a:rPr lang="en-US" altLang="en-US" sz="2800" b="1" dirty="0">
                <a:latin typeface="Times New Roman" panose="02020603050405020304" pitchFamily="18" charset="0"/>
                <a:cs typeface="Times New Roman" panose="02020603050405020304" pitchFamily="18" charset="0"/>
              </a:rPr>
              <a:t> </a:t>
            </a:r>
            <a:r>
              <a:rPr lang="en-US" altLang="en-US" sz="2800" b="1" dirty="0">
                <a:solidFill>
                  <a:srgbClr val="991A1E"/>
                </a:solidFill>
                <a:latin typeface="Times New Roman" panose="02020603050405020304" pitchFamily="18" charset="0"/>
                <a:cs typeface="Times New Roman" panose="02020603050405020304" pitchFamily="18" charset="0"/>
                <a:hlinkClick r:id="rId3"/>
              </a:rPr>
              <a:t>14.632</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Standards of conduct for persons providing representation before the Department </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altLang="en-US" dirty="0">
                <a:latin typeface="Times New Roman" panose="02020603050405020304" pitchFamily="18" charset="0"/>
                <a:cs typeface="Times New Roman" panose="02020603050405020304" pitchFamily="18" charset="0"/>
              </a:rPr>
              <a:t>Faithfully execute duties</a:t>
            </a: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Understand the issues of fact and law relevant to</a:t>
            </a:r>
          </a:p>
          <a:p>
            <a:pPr marL="150813" lvl="1" indent="0">
              <a:buNone/>
              <a:defRPr/>
            </a:pPr>
            <a:r>
              <a:rPr lang="en-US" dirty="0">
                <a:latin typeface="Times New Roman" panose="02020603050405020304" pitchFamily="18" charset="0"/>
                <a:cs typeface="Times New Roman" panose="02020603050405020304" pitchFamily="18" charset="0"/>
              </a:rPr>
              <a:t>    the claim</a:t>
            </a: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Will NOT Violate standards, rules of conduct</a:t>
            </a:r>
          </a:p>
          <a:p>
            <a:pPr marL="150813" lvl="1" indent="0">
              <a:buNone/>
              <a:defRPr/>
            </a:pPr>
            <a:endParaRPr lang="en-US" dirty="0"/>
          </a:p>
          <a:p>
            <a:pPr lvl="1">
              <a:buFont typeface="Wingdings" panose="05000000000000000000" pitchFamily="2" charset="2"/>
              <a:buChar char="Ø"/>
              <a:defRPr/>
            </a:pPr>
            <a:endParaRPr lang="en-US" altLang="en-US" sz="2600" dirty="0"/>
          </a:p>
          <a:p>
            <a:pPr>
              <a:buFont typeface="Wingdings" panose="05000000000000000000" pitchFamily="2" charset="2"/>
              <a:buChar char="Ø"/>
              <a:defRPr/>
            </a:pPr>
            <a:endParaRPr lang="en-US" dirty="0"/>
          </a:p>
        </p:txBody>
      </p:sp>
      <p:sp>
        <p:nvSpPr>
          <p:cNvPr id="6" name="Slide Number Placeholder 5"/>
          <p:cNvSpPr>
            <a:spLocks noGrp="1"/>
          </p:cNvSpPr>
          <p:nvPr>
            <p:ph type="sldNum" sz="quarter" idx="12"/>
          </p:nvPr>
        </p:nvSpPr>
        <p:spPr/>
        <p:txBody>
          <a:bodyPr/>
          <a:lstStyle/>
          <a:p>
            <a:fld id="{A52124A5-1B9B-4B07-834C-F8730363EEE2}" type="slidenum">
              <a:rPr lang="en-US" altLang="en-US" smtClean="0"/>
              <a:pPr/>
              <a:t>24</a:t>
            </a:fld>
            <a:endParaRPr lang="en-US" altLang="en-US"/>
          </a:p>
        </p:txBody>
      </p:sp>
      <p:sp>
        <p:nvSpPr>
          <p:cNvPr id="8" name="Title 1">
            <a:extLst>
              <a:ext uri="{FF2B5EF4-FFF2-40B4-BE49-F238E27FC236}">
                <a16:creationId xmlns:a16="http://schemas.microsoft.com/office/drawing/2014/main" id="{FEF8639B-7E06-4626-8152-830599F3D823}"/>
              </a:ext>
            </a:extLst>
          </p:cNvPr>
          <p:cNvSpPr>
            <a:spLocks noGrp="1"/>
          </p:cNvSpPr>
          <p:nvPr>
            <p:ph type="title"/>
          </p:nvPr>
        </p:nvSpPr>
        <p:spPr>
          <a:xfrm>
            <a:off x="0" y="115819"/>
            <a:ext cx="8229600"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 VA REGULATIONS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33205056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593765" y="1393236"/>
            <a:ext cx="10996551" cy="4882058"/>
          </a:xfrm>
        </p:spPr>
        <p:txBody>
          <a:bodyPr/>
          <a:lstStyle/>
          <a:p>
            <a:pPr>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r>
              <a:rPr lang="en-US" sz="2800" dirty="0">
                <a:latin typeface="Times New Roman" panose="02020603050405020304" pitchFamily="18" charset="0"/>
                <a:cs typeface="Times New Roman" panose="02020603050405020304" pitchFamily="18" charset="0"/>
              </a:rPr>
              <a:t>Withdrawal of representation </a:t>
            </a:r>
            <a:r>
              <a:rPr lang="en-US" sz="2800" b="1" dirty="0">
                <a:solidFill>
                  <a:srgbClr val="991A1E"/>
                </a:solidFill>
                <a:latin typeface="Times New Roman" panose="02020603050405020304" pitchFamily="18" charset="0"/>
                <a:cs typeface="Times New Roman" panose="02020603050405020304" pitchFamily="18" charset="0"/>
                <a:hlinkClick r:id="rId3"/>
              </a:rPr>
              <a:t>§20.6</a:t>
            </a:r>
            <a:endParaRPr lang="en-US" sz="2800" b="1" dirty="0">
              <a:solidFill>
                <a:srgbClr val="991A1E"/>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	Prior to Certification to the Board follow NVS policy and procedure, more to follow…</a:t>
            </a:r>
          </a:p>
          <a:p>
            <a:pPr marL="854075" lvl="1" indent="-390525">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	After Certification to the Board – must </a:t>
            </a:r>
            <a:r>
              <a:rPr lang="en-US">
                <a:latin typeface="Times New Roman" panose="02020603050405020304" pitchFamily="18" charset="0"/>
                <a:cs typeface="Times New Roman" panose="02020603050405020304" pitchFamily="18" charset="0"/>
              </a:rPr>
              <a:t>show good </a:t>
            </a:r>
            <a:r>
              <a:rPr lang="en-US" dirty="0">
                <a:latin typeface="Times New Roman" panose="02020603050405020304" pitchFamily="18" charset="0"/>
                <a:cs typeface="Times New Roman" panose="02020603050405020304" pitchFamily="18" charset="0"/>
              </a:rPr>
              <a:t>cause</a:t>
            </a:r>
          </a:p>
          <a:p>
            <a:pPr>
              <a:buFont typeface="Wingdings" panose="05000000000000000000" pitchFamily="2" charset="2"/>
              <a:buChar char="Ø"/>
              <a:defRPr/>
            </a:pPr>
            <a:endParaRPr lang="en-US" sz="12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r>
              <a:rPr lang="en-US" sz="2800" dirty="0">
                <a:latin typeface="Times New Roman" panose="02020603050405020304" pitchFamily="18" charset="0"/>
                <a:cs typeface="Times New Roman" panose="02020603050405020304" pitchFamily="18" charset="0"/>
              </a:rPr>
              <a:t>Change in representation </a:t>
            </a:r>
            <a:r>
              <a:rPr lang="en-US" sz="2800" b="1" dirty="0">
                <a:solidFill>
                  <a:srgbClr val="991A1E"/>
                </a:solidFill>
                <a:latin typeface="Times New Roman" panose="02020603050405020304" pitchFamily="18" charset="0"/>
                <a:cs typeface="Times New Roman" panose="02020603050405020304" pitchFamily="18" charset="0"/>
                <a:hlinkClick r:id="rId4"/>
              </a:rPr>
              <a:t>§20.1304 </a:t>
            </a:r>
            <a:r>
              <a:rPr lang="en-US" sz="2800" b="1" dirty="0">
                <a:solidFill>
                  <a:srgbClr val="991A1E"/>
                </a:solidFill>
                <a:latin typeface="Times New Roman" panose="02020603050405020304" pitchFamily="18" charset="0"/>
                <a:cs typeface="Times New Roman" panose="02020603050405020304" pitchFamily="18" charset="0"/>
              </a:rPr>
              <a:t> </a:t>
            </a:r>
            <a:r>
              <a:rPr lang="en-US" sz="2800" dirty="0">
                <a:solidFill>
                  <a:srgbClr val="000000"/>
                </a:solidFill>
                <a:latin typeface="Times New Roman" panose="02020603050405020304" pitchFamily="18" charset="0"/>
                <a:cs typeface="Times New Roman" panose="02020603050405020304" pitchFamily="18" charset="0"/>
              </a:rPr>
              <a:t>&amp;</a:t>
            </a:r>
            <a:r>
              <a:rPr lang="en-US" sz="2800" b="1" dirty="0">
                <a:solidFill>
                  <a:srgbClr val="991A1E"/>
                </a:solidFill>
                <a:latin typeface="Times New Roman" panose="02020603050405020304" pitchFamily="18" charset="0"/>
                <a:cs typeface="Times New Roman" panose="02020603050405020304" pitchFamily="18" charset="0"/>
              </a:rPr>
              <a:t> </a:t>
            </a:r>
            <a:r>
              <a:rPr lang="en-US" sz="2800" b="1" dirty="0">
                <a:solidFill>
                  <a:srgbClr val="991A1E"/>
                </a:solidFill>
                <a:latin typeface="Times New Roman" panose="02020603050405020304" pitchFamily="18" charset="0"/>
                <a:cs typeface="Times New Roman" panose="02020603050405020304" pitchFamily="18" charset="0"/>
                <a:hlinkClick r:id="rId5"/>
              </a:rPr>
              <a:t>20.1305</a:t>
            </a:r>
            <a:endParaRPr lang="en-US" sz="2800" b="1" dirty="0">
              <a:solidFill>
                <a:srgbClr val="991A1E"/>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90 days following appeal to the Board</a:t>
            </a:r>
          </a:p>
          <a:p>
            <a:pPr marL="457200" lvl="1" indent="0">
              <a:buNone/>
              <a:defRPr/>
            </a:pPr>
            <a:r>
              <a:rPr lang="en-US" dirty="0">
                <a:latin typeface="Times New Roman" panose="02020603050405020304" pitchFamily="18" charset="0"/>
                <a:cs typeface="Times New Roman" panose="02020603050405020304" pitchFamily="18" charset="0"/>
              </a:rPr>
              <a:t>							</a:t>
            </a:r>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25</a:t>
            </a:fld>
            <a:endParaRPr lang="en-US" altLang="en-US"/>
          </a:p>
        </p:txBody>
      </p:sp>
      <p:sp>
        <p:nvSpPr>
          <p:cNvPr id="8" name="Title 1">
            <a:extLst>
              <a:ext uri="{FF2B5EF4-FFF2-40B4-BE49-F238E27FC236}">
                <a16:creationId xmlns:a16="http://schemas.microsoft.com/office/drawing/2014/main" id="{A97ADEEB-BA32-424A-9F98-D150883646DA}"/>
              </a:ext>
            </a:extLst>
          </p:cNvPr>
          <p:cNvSpPr>
            <a:spLocks noGrp="1"/>
          </p:cNvSpPr>
          <p:nvPr>
            <p:ph type="title"/>
          </p:nvPr>
        </p:nvSpPr>
        <p:spPr>
          <a:xfrm>
            <a:off x="0" y="115819"/>
            <a:ext cx="8229600"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 VA REGULATIONS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18559957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Content Placeholder 2"/>
          <p:cNvSpPr>
            <a:spLocks noGrp="1"/>
          </p:cNvSpPr>
          <p:nvPr>
            <p:ph idx="1"/>
          </p:nvPr>
        </p:nvSpPr>
        <p:spPr>
          <a:xfrm>
            <a:off x="261257" y="1462570"/>
            <a:ext cx="11709070" cy="5031417"/>
          </a:xfrm>
        </p:spPr>
        <p:txBody>
          <a:bodyPr>
            <a:normAutofit/>
          </a:bodyPr>
          <a:lstStyle/>
          <a:p>
            <a:pPr>
              <a:spcBef>
                <a:spcPts val="0"/>
              </a:spcBef>
              <a:buFont typeface="Wingdings" panose="05000000000000000000" pitchFamily="2" charset="2"/>
              <a:buChar char="Ø"/>
              <a:defRPr/>
            </a:pPr>
            <a:r>
              <a:rPr lang="en-US" altLang="en-US" sz="2600" dirty="0">
                <a:latin typeface="Times New Roman" pitchFamily="18" charset="0"/>
                <a:cs typeface="Times New Roman" pitchFamily="18" charset="0"/>
              </a:rPr>
              <a:t>Claimant must </a:t>
            </a:r>
            <a:r>
              <a:rPr lang="en-US" altLang="en-US" sz="2600" b="1" dirty="0">
                <a:latin typeface="Times New Roman" pitchFamily="18" charset="0"/>
                <a:cs typeface="Times New Roman" pitchFamily="18" charset="0"/>
              </a:rPr>
              <a:t>NOT</a:t>
            </a:r>
            <a:r>
              <a:rPr lang="en-US" altLang="en-US" sz="2600" dirty="0">
                <a:latin typeface="Times New Roman" pitchFamily="18" charset="0"/>
                <a:cs typeface="Times New Roman" pitchFamily="18" charset="0"/>
              </a:rPr>
              <a:t> be represented by an attorney on any issue before the VA (CAVC representation does not count)</a:t>
            </a:r>
          </a:p>
          <a:p>
            <a:pPr>
              <a:spcBef>
                <a:spcPts val="0"/>
              </a:spcBef>
              <a:buFont typeface="Wingdings" panose="05000000000000000000" pitchFamily="2" charset="2"/>
              <a:buChar char="Ø"/>
              <a:defRPr/>
            </a:pPr>
            <a:endParaRPr lang="en-US" altLang="en-US" sz="2600" dirty="0">
              <a:latin typeface="Times New Roman" pitchFamily="18" charset="0"/>
              <a:cs typeface="Times New Roman" pitchFamily="18" charset="0"/>
            </a:endParaRPr>
          </a:p>
          <a:p>
            <a:pPr>
              <a:spcBef>
                <a:spcPts val="0"/>
              </a:spcBef>
              <a:buFont typeface="Wingdings" panose="05000000000000000000" pitchFamily="2" charset="2"/>
              <a:buChar char="Ø"/>
              <a:defRPr/>
            </a:pPr>
            <a:r>
              <a:rPr lang="en-US" altLang="en-US" sz="2600" dirty="0">
                <a:latin typeface="Times New Roman" pitchFamily="18" charset="0"/>
                <a:cs typeface="Times New Roman" pitchFamily="18" charset="0"/>
              </a:rPr>
              <a:t>Claimant must </a:t>
            </a:r>
            <a:r>
              <a:rPr lang="en-US" altLang="en-US" sz="2600" b="1" dirty="0">
                <a:latin typeface="Times New Roman" pitchFamily="18" charset="0"/>
                <a:cs typeface="Times New Roman" pitchFamily="18" charset="0"/>
              </a:rPr>
              <a:t>NOT</a:t>
            </a:r>
            <a:r>
              <a:rPr lang="en-US" altLang="en-US" sz="2600" dirty="0">
                <a:latin typeface="Times New Roman" pitchFamily="18" charset="0"/>
                <a:cs typeface="Times New Roman" pitchFamily="18" charset="0"/>
              </a:rPr>
              <a:t> restrict access to any records (See VA Form 21-22, Block 19)</a:t>
            </a:r>
          </a:p>
          <a:p>
            <a:pPr>
              <a:spcBef>
                <a:spcPts val="0"/>
              </a:spcBef>
              <a:buFont typeface="Wingdings" panose="05000000000000000000" pitchFamily="2" charset="2"/>
              <a:buChar char="Ø"/>
              <a:defRPr/>
            </a:pPr>
            <a:endParaRPr lang="en-US" altLang="en-US" sz="2600" dirty="0">
              <a:latin typeface="Times New Roman" pitchFamily="18" charset="0"/>
              <a:cs typeface="Times New Roman" pitchFamily="18" charset="0"/>
            </a:endParaRPr>
          </a:p>
          <a:p>
            <a:pPr>
              <a:spcBef>
                <a:spcPts val="0"/>
              </a:spcBef>
              <a:buFont typeface="Wingdings" panose="05000000000000000000" pitchFamily="2" charset="2"/>
              <a:buChar char="Ø"/>
              <a:defRPr/>
            </a:pPr>
            <a:r>
              <a:rPr lang="en-US" altLang="en-US" sz="2600" dirty="0">
                <a:latin typeface="Times New Roman" pitchFamily="18" charset="0"/>
                <a:cs typeface="Times New Roman" pitchFamily="18" charset="0"/>
              </a:rPr>
              <a:t>Claimant</a:t>
            </a:r>
            <a:r>
              <a:rPr lang="en-US" altLang="en-US" sz="2600" b="1" dirty="0">
                <a:latin typeface="Times New Roman" pitchFamily="18" charset="0"/>
                <a:cs typeface="Times New Roman" pitchFamily="18" charset="0"/>
              </a:rPr>
              <a:t> CANNOT </a:t>
            </a:r>
            <a:r>
              <a:rPr lang="en-US" altLang="en-US" sz="2600" dirty="0">
                <a:latin typeface="Times New Roman" pitchFamily="18" charset="0"/>
                <a:cs typeface="Times New Roman" pitchFamily="18" charset="0"/>
              </a:rPr>
              <a:t>have a pending appeal at the Board of Veterans Appeals (VA Form 9 or VA Form 10182) </a:t>
            </a:r>
            <a:endParaRPr lang="en-US" altLang="en-US" sz="2600" i="1" dirty="0">
              <a:effectLst>
                <a:outerShdw blurRad="38100" dist="38100" dir="2700000" algn="tl">
                  <a:srgbClr val="000000">
                    <a:alpha val="43137"/>
                  </a:srgbClr>
                </a:outerShdw>
              </a:effectLst>
              <a:latin typeface="Times New Roman" pitchFamily="18" charset="0"/>
              <a:cs typeface="Times New Roman" pitchFamily="18" charset="0"/>
            </a:endParaRPr>
          </a:p>
          <a:p>
            <a:pPr lvl="1">
              <a:spcBef>
                <a:spcPts val="0"/>
              </a:spcBef>
              <a:buFont typeface="Wingdings" panose="05000000000000000000" pitchFamily="2" charset="2"/>
              <a:buChar char="Ø"/>
              <a:defRPr/>
            </a:pPr>
            <a:endParaRPr lang="en-US" altLang="en-US" sz="2600" i="1" dirty="0">
              <a:effectLst>
                <a:outerShdw blurRad="38100" dist="38100" dir="2700000" algn="tl">
                  <a:srgbClr val="000000">
                    <a:alpha val="43137"/>
                  </a:srgbClr>
                </a:outerShdw>
              </a:effectLst>
              <a:latin typeface="Times New Roman" pitchFamily="18" charset="0"/>
              <a:cs typeface="Times New Roman" pitchFamily="18" charset="0"/>
            </a:endParaRPr>
          </a:p>
          <a:p>
            <a:pPr marL="214313" lvl="1">
              <a:spcBef>
                <a:spcPts val="0"/>
              </a:spcBef>
              <a:buFont typeface="Wingdings" panose="05000000000000000000" pitchFamily="2" charset="2"/>
              <a:buChar char="Ø"/>
              <a:defRPr/>
            </a:pPr>
            <a:r>
              <a:rPr lang="en-US" altLang="en-US" sz="2600" b="1" dirty="0">
                <a:latin typeface="Times New Roman" panose="02020603050405020304" pitchFamily="18" charset="0"/>
                <a:cs typeface="Times New Roman" panose="02020603050405020304" pitchFamily="18" charset="0"/>
              </a:rPr>
              <a:t>EXCEPTION TO BVA RULE: </a:t>
            </a:r>
            <a:r>
              <a:rPr lang="en-US" altLang="en-US" sz="2600" dirty="0">
                <a:latin typeface="Times New Roman" panose="02020603050405020304" pitchFamily="18" charset="0"/>
                <a:cs typeface="Times New Roman" panose="02020603050405020304" pitchFamily="18" charset="0"/>
              </a:rPr>
              <a:t>Must have </a:t>
            </a:r>
            <a:r>
              <a:rPr lang="en-US" altLang="en-US" sz="2600" u="sng" dirty="0">
                <a:latin typeface="Times New Roman" pitchFamily="18" charset="0"/>
                <a:cs typeface="Times New Roman" pitchFamily="18" charset="0"/>
              </a:rPr>
              <a:t>compelling circumstances</a:t>
            </a:r>
            <a:r>
              <a:rPr lang="en-US" altLang="en-US" sz="2600" dirty="0">
                <a:latin typeface="Times New Roman" pitchFamily="18" charset="0"/>
                <a:cs typeface="Times New Roman" pitchFamily="18" charset="0"/>
              </a:rPr>
              <a:t> AND </a:t>
            </a:r>
            <a:r>
              <a:rPr lang="en-US" altLang="en-US" sz="2600" u="sng" dirty="0">
                <a:latin typeface="Times New Roman" pitchFamily="18" charset="0"/>
                <a:cs typeface="Times New Roman" pitchFamily="18" charset="0"/>
              </a:rPr>
              <a:t>advance approval by NVS Director or designee </a:t>
            </a:r>
            <a:r>
              <a:rPr lang="en-US" altLang="en-US" sz="2600" dirty="0">
                <a:latin typeface="Times New Roman" pitchFamily="18" charset="0"/>
                <a:cs typeface="Times New Roman" pitchFamily="18" charset="0"/>
              </a:rPr>
              <a:t>to accept a POA after an appeal to the BVA is filed.</a:t>
            </a:r>
          </a:p>
          <a:p>
            <a:pPr>
              <a:defRPr/>
            </a:pPr>
            <a:endParaRPr lang="en-US" altLang="en-US" sz="1050"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26</a:t>
            </a:fld>
            <a:endParaRPr lang="en-US" altLang="en-US"/>
          </a:p>
        </p:txBody>
      </p:sp>
      <p:sp>
        <p:nvSpPr>
          <p:cNvPr id="2" name="Title 1"/>
          <p:cNvSpPr>
            <a:spLocks noGrp="1"/>
          </p:cNvSpPr>
          <p:nvPr>
            <p:ph type="title"/>
          </p:nvPr>
        </p:nvSpPr>
        <p:spPr>
          <a:xfrm>
            <a:off x="0" y="68424"/>
            <a:ext cx="9131808" cy="1166657"/>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ACCEPTING REPRESENTATION</a:t>
            </a:r>
            <a:endParaRPr lang="en-US" sz="2700" dirty="0"/>
          </a:p>
        </p:txBody>
      </p:sp>
    </p:spTree>
    <p:extLst>
      <p:ext uri="{BB962C8B-B14F-4D97-AF65-F5344CB8AC3E}">
        <p14:creationId xmlns:p14="http://schemas.microsoft.com/office/powerpoint/2010/main" val="32973126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627413" y="1811795"/>
            <a:ext cx="10937174" cy="3986647"/>
          </a:xfrm>
        </p:spPr>
        <p:txBody>
          <a:bodyPr/>
          <a:lstStyle/>
          <a:p>
            <a:pPr marL="461963" lvl="1" indent="-457200">
              <a:spcBef>
                <a:spcPts val="0"/>
              </a:spcBef>
              <a:buFont typeface="Wingdings" panose="05000000000000000000" pitchFamily="2" charset="2"/>
              <a:buChar char="Ø"/>
              <a:defRPr/>
            </a:pPr>
            <a:r>
              <a:rPr lang="en-US" sz="2600" dirty="0">
                <a:latin typeface="Times New Roman" panose="02020603050405020304" pitchFamily="18" charset="0"/>
                <a:cs typeface="Times New Roman" panose="02020603050405020304" pitchFamily="18" charset="0"/>
              </a:rPr>
              <a:t>VA must officially acknowledge the 21-22 before the VFW can provide representation</a:t>
            </a:r>
          </a:p>
          <a:p>
            <a:pPr marL="461963" lvl="1" indent="-457200">
              <a:spcBef>
                <a:spcPts val="0"/>
              </a:spcBef>
              <a:buFont typeface="Wingdings" panose="05000000000000000000" pitchFamily="2" charset="2"/>
              <a:buChar char="Ø"/>
              <a:defRPr/>
            </a:pPr>
            <a:endParaRPr lang="en-US" sz="2600" dirty="0">
              <a:latin typeface="Times New Roman" panose="02020603050405020304" pitchFamily="18" charset="0"/>
              <a:cs typeface="Times New Roman" panose="02020603050405020304" pitchFamily="18" charset="0"/>
            </a:endParaRPr>
          </a:p>
          <a:p>
            <a:pPr marL="461963" lvl="1" indent="-457200">
              <a:spcBef>
                <a:spcPts val="0"/>
              </a:spcBef>
              <a:buFont typeface="Wingdings" panose="05000000000000000000" pitchFamily="2" charset="2"/>
              <a:buChar char="Ø"/>
              <a:defRPr/>
            </a:pPr>
            <a:r>
              <a:rPr lang="en-US" sz="2600" dirty="0">
                <a:latin typeface="Times New Roman" panose="02020603050405020304" pitchFamily="18" charset="0"/>
                <a:cs typeface="Times New Roman" panose="02020603050405020304" pitchFamily="18" charset="0"/>
              </a:rPr>
              <a:t>Information concerning a claimant </a:t>
            </a:r>
            <a:r>
              <a:rPr lang="en-US" sz="2600" b="1" u="sng" dirty="0">
                <a:latin typeface="Times New Roman" panose="02020603050405020304" pitchFamily="18" charset="0"/>
                <a:cs typeface="Times New Roman" panose="02020603050405020304" pitchFamily="18" charset="0"/>
              </a:rPr>
              <a:t>CANNOT</a:t>
            </a:r>
            <a:r>
              <a:rPr lang="en-US" sz="2600" dirty="0">
                <a:latin typeface="Times New Roman" panose="02020603050405020304" pitchFamily="18" charset="0"/>
                <a:cs typeface="Times New Roman" panose="02020603050405020304" pitchFamily="18" charset="0"/>
              </a:rPr>
              <a:t> be released to non-accredited personnel in a VFW Post, County Council, District or Department without a VA form 21-0845.</a:t>
            </a:r>
            <a:endParaRPr lang="en-US" dirty="0">
              <a:solidFill>
                <a:schemeClr val="tx1">
                  <a:lumMod val="75000"/>
                  <a:lumOff val="25000"/>
                </a:schemeClr>
              </a:solidFill>
              <a:latin typeface="Times New Roman" panose="02020603050405020304" pitchFamily="18" charset="0"/>
              <a:cs typeface="Times New Roman" panose="02020603050405020304" pitchFamily="18" charset="0"/>
            </a:endParaRPr>
          </a:p>
          <a:p>
            <a:pPr marL="461963" lvl="1" indent="-457200">
              <a:spcBef>
                <a:spcPts val="0"/>
              </a:spcBef>
              <a:buFont typeface="Wingdings" panose="05000000000000000000" pitchFamily="2" charset="2"/>
              <a:buChar char="Ø"/>
              <a:defRPr/>
            </a:pPr>
            <a:endParaRPr lang="en-US" dirty="0">
              <a:solidFill>
                <a:schemeClr val="tx1">
                  <a:lumMod val="75000"/>
                  <a:lumOff val="25000"/>
                </a:schemeClr>
              </a:solidFill>
              <a:latin typeface="Times New Roman" panose="02020603050405020304" pitchFamily="18" charset="0"/>
              <a:cs typeface="Times New Roman" panose="02020603050405020304" pitchFamily="18" charset="0"/>
            </a:endParaRPr>
          </a:p>
          <a:p>
            <a:pPr marL="919163" lvl="2" indent="-457200">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This includes Post Benefits Advisors </a:t>
            </a: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27</a:t>
            </a:fld>
            <a:endParaRPr lang="en-US" altLang="en-US"/>
          </a:p>
        </p:txBody>
      </p:sp>
      <p:sp>
        <p:nvSpPr>
          <p:cNvPr id="2" name="Title 1"/>
          <p:cNvSpPr>
            <a:spLocks noGrp="1"/>
          </p:cNvSpPr>
          <p:nvPr>
            <p:ph type="title"/>
          </p:nvPr>
        </p:nvSpPr>
        <p:spPr>
          <a:xfrm>
            <a:off x="0" y="110886"/>
            <a:ext cx="8229600" cy="1143000"/>
          </a:xfrm>
        </p:spPr>
        <p:txBody>
          <a:bodyPr>
            <a:normAutofit fontScale="90000"/>
          </a:bodyPr>
          <a:lstStyle/>
          <a:p>
            <a:pPr>
              <a:defRPr/>
            </a:pPr>
            <a:br>
              <a:rPr lang="en-US" sz="2700" dirty="0">
                <a:latin typeface="Times New Roman" panose="02020603050405020304" pitchFamily="18" charset="0"/>
                <a:cs typeface="Times New Roman" panose="02020603050405020304" pitchFamily="18" charset="0"/>
              </a:rPr>
            </a:br>
            <a:r>
              <a:rPr lang="en-US" sz="3000" dirty="0">
                <a:latin typeface="Times New Roman" panose="02020603050405020304" pitchFamily="18" charset="0"/>
                <a:cs typeface="Times New Roman" panose="02020603050405020304" pitchFamily="18" charset="0"/>
              </a:rPr>
              <a:t>ONCE</a:t>
            </a:r>
            <a:r>
              <a:rPr lang="en-US" sz="2700" dirty="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ACCEPTED</a:t>
            </a:r>
            <a:r>
              <a:rPr lang="en-US" sz="2700" dirty="0">
                <a:latin typeface="Times New Roman" panose="02020603050405020304" pitchFamily="18" charset="0"/>
                <a:cs typeface="Times New Roman" panose="02020603050405020304" pitchFamily="18" charset="0"/>
              </a:rPr>
              <a:t>:</a:t>
            </a:r>
            <a:br>
              <a:rPr lang="en-US" sz="2700" dirty="0">
                <a:latin typeface="Times New Roman" panose="02020603050405020304" pitchFamily="18" charset="0"/>
                <a:cs typeface="Times New Roman" panose="02020603050405020304" pitchFamily="18" charset="0"/>
              </a:rPr>
            </a:br>
            <a:endParaRPr lang="en-US"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69510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617517" y="1631875"/>
            <a:ext cx="10960925" cy="4525963"/>
          </a:xfrm>
        </p:spPr>
        <p:txBody>
          <a:bodyPr/>
          <a:lstStyle/>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VFW representation can only be revoked once authorization is given by the DSO or Office Supervisor (</a:t>
            </a:r>
            <a:r>
              <a:rPr lang="en-US" sz="2800" b="1" u="sng" dirty="0">
                <a:latin typeface="Times New Roman" panose="02020603050405020304" pitchFamily="18" charset="0"/>
                <a:cs typeface="Times New Roman" panose="02020603050405020304" pitchFamily="18" charset="0"/>
              </a:rPr>
              <a:t>or</a:t>
            </a:r>
            <a:r>
              <a:rPr lang="en-US" sz="2800" dirty="0">
                <a:latin typeface="Times New Roman" panose="02020603050405020304" pitchFamily="18" charset="0"/>
                <a:cs typeface="Times New Roman" panose="02020603050405020304" pitchFamily="18" charset="0"/>
              </a:rPr>
              <a:t> if the claimant revokes POA by selecting a new representative or notifying VA)</a:t>
            </a: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The DSO or Office Supervisor must inform both the veteran </a:t>
            </a:r>
            <a:r>
              <a:rPr lang="en-US" sz="2800" b="1" u="sng" dirty="0">
                <a:latin typeface="Times New Roman" panose="02020603050405020304" pitchFamily="18" charset="0"/>
                <a:cs typeface="Times New Roman" panose="02020603050405020304" pitchFamily="18" charset="0"/>
              </a:rPr>
              <a:t>AND</a:t>
            </a:r>
            <a:r>
              <a:rPr lang="en-US" sz="2800" dirty="0">
                <a:latin typeface="Times New Roman" panose="02020603050405020304" pitchFamily="18" charset="0"/>
                <a:cs typeface="Times New Roman" panose="02020603050405020304" pitchFamily="18" charset="0"/>
              </a:rPr>
              <a:t> the VA of the decision in writing.</a:t>
            </a: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You do not need authorization from NVS to revoke representation, but once the decision has been made to revoke representation, notify NVS</a:t>
            </a:r>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28</a:t>
            </a:fld>
            <a:endParaRPr lang="en-US" altLang="en-US"/>
          </a:p>
        </p:txBody>
      </p:sp>
      <p:sp>
        <p:nvSpPr>
          <p:cNvPr id="2" name="Title 1"/>
          <p:cNvSpPr>
            <a:spLocks noGrp="1"/>
          </p:cNvSpPr>
          <p:nvPr>
            <p:ph type="title"/>
          </p:nvPr>
        </p:nvSpPr>
        <p:spPr>
          <a:xfrm>
            <a:off x="-1" y="0"/>
            <a:ext cx="8098971" cy="1473378"/>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REVOKING REPRESENTATION</a:t>
            </a:r>
            <a:endParaRPr lang="en-US" sz="2700" dirty="0"/>
          </a:p>
        </p:txBody>
      </p:sp>
    </p:spTree>
    <p:extLst>
      <p:ext uri="{BB962C8B-B14F-4D97-AF65-F5344CB8AC3E}">
        <p14:creationId xmlns:p14="http://schemas.microsoft.com/office/powerpoint/2010/main" val="38030822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605642" y="1427736"/>
            <a:ext cx="10960924" cy="4525963"/>
          </a:xfrm>
        </p:spPr>
        <p:txBody>
          <a:bodyPr/>
          <a:lstStyle/>
          <a:p>
            <a:pPr marL="0" indent="0">
              <a:buNone/>
            </a:pPr>
            <a:r>
              <a:rPr lang="en-US" sz="2800" dirty="0">
                <a:latin typeface="Times New Roman" panose="02020603050405020304" pitchFamily="18" charset="0"/>
                <a:cs typeface="Times New Roman" panose="02020603050405020304" pitchFamily="18" charset="0"/>
              </a:rPr>
              <a:t>Informing the veteran </a:t>
            </a:r>
            <a:r>
              <a:rPr lang="en-US" sz="2800" b="1" u="sng" dirty="0">
                <a:latin typeface="Times New Roman" panose="02020603050405020304" pitchFamily="18" charset="0"/>
                <a:cs typeface="Times New Roman" panose="02020603050405020304" pitchFamily="18" charset="0"/>
              </a:rPr>
              <a:t>must</a:t>
            </a:r>
            <a:r>
              <a:rPr lang="en-US" sz="2800" dirty="0">
                <a:latin typeface="Times New Roman" panose="02020603050405020304" pitchFamily="18" charset="0"/>
                <a:cs typeface="Times New Roman" panose="02020603050405020304" pitchFamily="18" charset="0"/>
              </a:rPr>
              <a:t> be done in writing</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When writing the letter/statement be sure to include:</a:t>
            </a:r>
          </a:p>
          <a:p>
            <a:pPr marL="804863" indent="-231775"/>
            <a:r>
              <a:rPr lang="en-US" sz="2800" dirty="0">
                <a:latin typeface="Times New Roman" panose="02020603050405020304" pitchFamily="18" charset="0"/>
                <a:cs typeface="Times New Roman" panose="02020603050405020304" pitchFamily="18" charset="0"/>
              </a:rPr>
              <a:t>the veteran’s or claimant’s name </a:t>
            </a:r>
          </a:p>
          <a:p>
            <a:pPr marL="804863" indent="-231775"/>
            <a:r>
              <a:rPr lang="en-US" sz="2800" dirty="0">
                <a:latin typeface="Times New Roman" panose="02020603050405020304" pitchFamily="18" charset="0"/>
                <a:cs typeface="Times New Roman" panose="02020603050405020304" pitchFamily="18" charset="0"/>
              </a:rPr>
              <a:t>claim number or SSN </a:t>
            </a:r>
          </a:p>
          <a:p>
            <a:pPr marL="804863" indent="-231775"/>
            <a:r>
              <a:rPr lang="en-US" sz="2800" dirty="0">
                <a:latin typeface="Times New Roman" panose="02020603050405020304" pitchFamily="18" charset="0"/>
                <a:cs typeface="Times New Roman" panose="02020603050405020304" pitchFamily="18" charset="0"/>
              </a:rPr>
              <a:t>reasons why we are no longer representing the veteran </a:t>
            </a:r>
          </a:p>
          <a:p>
            <a:pPr marL="804863" indent="-231775"/>
            <a:r>
              <a:rPr lang="en-US" sz="2800" dirty="0">
                <a:latin typeface="Times New Roman" panose="02020603050405020304" pitchFamily="18" charset="0"/>
                <a:cs typeface="Times New Roman" panose="02020603050405020304" pitchFamily="18" charset="0"/>
              </a:rPr>
              <a:t>that they can seek other representation if they so choose</a:t>
            </a: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29</a:t>
            </a:fld>
            <a:endParaRPr lang="en-US" altLang="en-US"/>
          </a:p>
        </p:txBody>
      </p:sp>
      <p:sp>
        <p:nvSpPr>
          <p:cNvPr id="2" name="Title 1"/>
          <p:cNvSpPr>
            <a:spLocks noGrp="1"/>
          </p:cNvSpPr>
          <p:nvPr>
            <p:ph type="title"/>
          </p:nvPr>
        </p:nvSpPr>
        <p:spPr>
          <a:xfrm>
            <a:off x="-1" y="0"/>
            <a:ext cx="8249697" cy="1473378"/>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REVOKING REPRESENTATION</a:t>
            </a:r>
            <a:endParaRPr lang="en-US" sz="2700" dirty="0"/>
          </a:p>
        </p:txBody>
      </p:sp>
    </p:spTree>
    <p:extLst>
      <p:ext uri="{BB962C8B-B14F-4D97-AF65-F5344CB8AC3E}">
        <p14:creationId xmlns:p14="http://schemas.microsoft.com/office/powerpoint/2010/main" val="1107250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a:xfrm>
            <a:off x="587829" y="1600126"/>
            <a:ext cx="11025051" cy="4643919"/>
          </a:xfrm>
        </p:spPr>
        <p:txBody>
          <a:bodyPr>
            <a:normAutofit lnSpcReduction="10000"/>
          </a:bodyPr>
          <a:lstStyle/>
          <a:p>
            <a:pPr eaLnBrk="1" hangingPunct="1"/>
            <a:r>
              <a:rPr lang="en-US" altLang="en-US" sz="2800" dirty="0">
                <a:latin typeface="Times New Roman" panose="02020603050405020304" pitchFamily="18" charset="0"/>
                <a:cs typeface="Times New Roman" panose="02020603050405020304" pitchFamily="18" charset="0"/>
              </a:rPr>
              <a:t>The </a:t>
            </a:r>
            <a:r>
              <a:rPr lang="en-US" altLang="en-US" sz="2800" b="1" dirty="0">
                <a:latin typeface="Times New Roman" panose="02020603050405020304" pitchFamily="18" charset="0"/>
                <a:cs typeface="Times New Roman" panose="02020603050405020304" pitchFamily="18" charset="0"/>
              </a:rPr>
              <a:t>DD Form 214</a:t>
            </a:r>
            <a:r>
              <a:rPr lang="en-US" altLang="en-US" sz="2800" dirty="0">
                <a:latin typeface="Times New Roman" panose="02020603050405020304" pitchFamily="18" charset="0"/>
                <a:cs typeface="Times New Roman" panose="02020603050405020304" pitchFamily="18" charset="0"/>
              </a:rPr>
              <a:t>, “certificate of release or discharge from active duty”, proves active military service</a:t>
            </a:r>
          </a:p>
          <a:p>
            <a:pPr eaLnBrk="1" hangingPunct="1"/>
            <a:endParaRPr lang="en-US" altLang="en-US" sz="2800" dirty="0">
              <a:solidFill>
                <a:srgbClr val="FF0000"/>
              </a:solidFill>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Some veterans may have more than one DD 214 </a:t>
            </a:r>
          </a:p>
          <a:p>
            <a:pPr eaLnBrk="1" hangingPunct="1"/>
            <a:endParaRPr lang="en-US" altLang="en-US" sz="2800" dirty="0">
              <a:solidFill>
                <a:srgbClr val="FF0000"/>
              </a:solidFill>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Obtaining copies of all of the veteran’s DD 214s is essential for access to veteran benefits </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Contains important information necessary for accessing benefits, retirement, employment, and membership in veterans service organizations</a:t>
            </a:r>
          </a:p>
        </p:txBody>
      </p:sp>
      <p:sp>
        <p:nvSpPr>
          <p:cNvPr id="819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E2416AA-6AEE-4756-9F0F-762D08B8DE58}" type="slidenum">
              <a:rPr lang="en-US" altLang="en-US" sz="1800">
                <a:latin typeface="Times New Roman" panose="02020603050405020304" pitchFamily="18" charset="0"/>
              </a:rPr>
              <a:pPr>
                <a:spcBef>
                  <a:spcPct val="0"/>
                </a:spcBef>
                <a:buFontTx/>
                <a:buNone/>
              </a:pPr>
              <a:t>3</a:t>
            </a:fld>
            <a:endParaRPr lang="en-US" altLang="en-US" sz="1800" dirty="0">
              <a:latin typeface="Times New Roman" panose="02020603050405020304" pitchFamily="18" charset="0"/>
            </a:endParaRPr>
          </a:p>
        </p:txBody>
      </p:sp>
      <p:sp>
        <p:nvSpPr>
          <p:cNvPr id="2" name="Title 1"/>
          <p:cNvSpPr>
            <a:spLocks noGrp="1"/>
          </p:cNvSpPr>
          <p:nvPr>
            <p:ph type="title"/>
          </p:nvPr>
        </p:nvSpPr>
        <p:spPr>
          <a:xfrm>
            <a:off x="587829" y="324108"/>
            <a:ext cx="9941940" cy="717947"/>
          </a:xfrm>
          <a:ln>
            <a:noFill/>
          </a:ln>
        </p:spPr>
        <p:txBody>
          <a:bodyPr rtlCol="0">
            <a:normAutofit/>
          </a:bodyPr>
          <a:lstStyle/>
          <a:p>
            <a:pPr>
              <a:defRPr/>
            </a:pPr>
            <a:r>
              <a:rPr lang="en-US" sz="2700" dirty="0">
                <a:latin typeface="Times New Roman" panose="02020603050405020304" pitchFamily="18" charset="0"/>
                <a:cs typeface="Times New Roman" panose="02020603050405020304" pitchFamily="18" charset="0"/>
              </a:rPr>
              <a:t>IMPORTANCE OF DD-214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605642" y="1427736"/>
            <a:ext cx="10996550" cy="4525963"/>
          </a:xfrm>
        </p:spPr>
        <p:txBody>
          <a:bodyPr/>
          <a:lstStyle/>
          <a:p>
            <a:pPr marL="0" indent="0">
              <a:buNone/>
            </a:pPr>
            <a:endParaRPr lang="en-US" sz="2800" dirty="0"/>
          </a:p>
          <a:p>
            <a:pPr marL="0" indent="0">
              <a:buNone/>
            </a:pPr>
            <a:r>
              <a:rPr lang="en-US" sz="2800" dirty="0">
                <a:latin typeface="Times New Roman" panose="02020603050405020304" pitchFamily="18" charset="0"/>
                <a:cs typeface="Times New Roman" panose="02020603050405020304" pitchFamily="18" charset="0"/>
              </a:rPr>
              <a:t>When notifying the VA of your decision to revoke representation, fill out a VA Form 21-4138 informing VA that the VFW is no longer representing the veteran. </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We also recommend attaching a copy of the letter you sent to the veteran informing them of your decision. </a:t>
            </a: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30</a:t>
            </a:fld>
            <a:endParaRPr lang="en-US" altLang="en-US"/>
          </a:p>
        </p:txBody>
      </p:sp>
      <p:sp>
        <p:nvSpPr>
          <p:cNvPr id="2" name="Title 1"/>
          <p:cNvSpPr>
            <a:spLocks noGrp="1"/>
          </p:cNvSpPr>
          <p:nvPr>
            <p:ph type="title"/>
          </p:nvPr>
        </p:nvSpPr>
        <p:spPr>
          <a:xfrm>
            <a:off x="0" y="0"/>
            <a:ext cx="8912352" cy="1473378"/>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REVOKING REPRESENTATION</a:t>
            </a:r>
            <a:endParaRPr lang="en-US" sz="2700" dirty="0"/>
          </a:p>
        </p:txBody>
      </p:sp>
    </p:spTree>
    <p:extLst>
      <p:ext uri="{BB962C8B-B14F-4D97-AF65-F5344CB8AC3E}">
        <p14:creationId xmlns:p14="http://schemas.microsoft.com/office/powerpoint/2010/main" val="40394545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629392" y="1427736"/>
            <a:ext cx="10937174" cy="4525963"/>
          </a:xfrm>
        </p:spPr>
        <p:txBody>
          <a:bodyPr/>
          <a:lstStyle/>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Once the decision has been made to revoke, update the veteran’s TVB POA field to “revoked” and upload a copy of the letters to the veteran and VA into the documents area.</a:t>
            </a: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Remember to always document any interactions in the communications section in TVB, especially if you plan to revoke representation. </a:t>
            </a: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31</a:t>
            </a:fld>
            <a:endParaRPr lang="en-US" altLang="en-US"/>
          </a:p>
        </p:txBody>
      </p:sp>
      <p:sp>
        <p:nvSpPr>
          <p:cNvPr id="2" name="Title 1"/>
          <p:cNvSpPr>
            <a:spLocks noGrp="1"/>
          </p:cNvSpPr>
          <p:nvPr>
            <p:ph type="title"/>
          </p:nvPr>
        </p:nvSpPr>
        <p:spPr>
          <a:xfrm>
            <a:off x="0" y="0"/>
            <a:ext cx="8912352" cy="1473378"/>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REVOKING REPRESENTATION</a:t>
            </a:r>
            <a:endParaRPr lang="en-US" sz="2700" dirty="0"/>
          </a:p>
        </p:txBody>
      </p:sp>
    </p:spTree>
    <p:extLst>
      <p:ext uri="{BB962C8B-B14F-4D97-AF65-F5344CB8AC3E}">
        <p14:creationId xmlns:p14="http://schemas.microsoft.com/office/powerpoint/2010/main" val="20793687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idx="1"/>
          </p:nvPr>
        </p:nvSpPr>
        <p:spPr/>
        <p:txBody>
          <a:bodyPr/>
          <a:lstStyle/>
          <a:p>
            <a:pPr marL="0" lvl="1" indent="0">
              <a:lnSpc>
                <a:spcPct val="110000"/>
              </a:lnSpc>
              <a:spcBef>
                <a:spcPts val="0"/>
              </a:spcBef>
              <a:buNone/>
              <a:defRPr/>
            </a:pPr>
            <a:r>
              <a:rPr lang="en-US" b="1" dirty="0">
                <a:latin typeface="Times New Roman" panose="02020603050405020304" pitchFamily="18" charset="0"/>
                <a:cs typeface="Times New Roman" panose="02020603050405020304" pitchFamily="18" charset="0"/>
              </a:rPr>
              <a:t>Some reasons to revoke representation:</a:t>
            </a:r>
            <a:endParaRPr lang="en-US" sz="7200" b="1" u="sng" dirty="0">
              <a:latin typeface="Times New Roman" panose="02020603050405020304" pitchFamily="18" charset="0"/>
              <a:cs typeface="Times New Roman" panose="02020603050405020304" pitchFamily="18" charset="0"/>
            </a:endParaRPr>
          </a:p>
          <a:p>
            <a:pPr marL="284163" lvl="1" indent="-284163">
              <a:lnSpc>
                <a:spcPct val="110000"/>
              </a:lnSpc>
              <a:spcBef>
                <a:spcPts val="0"/>
              </a:spcBef>
              <a:buFont typeface="Wingdings" panose="05000000000000000000" pitchFamily="2" charset="2"/>
              <a:buChar char="Ø"/>
              <a:defRPr/>
            </a:pPr>
            <a:endParaRPr lang="en-US" sz="1100" u="sng" dirty="0">
              <a:latin typeface="Times New Roman" panose="02020603050405020304" pitchFamily="18" charset="0"/>
              <a:cs typeface="Times New Roman" panose="02020603050405020304" pitchFamily="18" charset="0"/>
            </a:endParaRPr>
          </a:p>
          <a:p>
            <a:pPr marL="284163" lvl="1" indent="-284163">
              <a:lnSpc>
                <a:spcPct val="110000"/>
              </a:lnSpc>
              <a:spcBef>
                <a:spcPts val="0"/>
              </a:spcBef>
              <a:buFont typeface="Wingdings" panose="05000000000000000000" pitchFamily="2" charset="2"/>
              <a:buChar char="Ø"/>
              <a:defRPr/>
            </a:pPr>
            <a:r>
              <a:rPr lang="en-US" u="sng" dirty="0">
                <a:latin typeface="Times New Roman" panose="02020603050405020304" pitchFamily="18" charset="0"/>
                <a:cs typeface="Times New Roman" panose="02020603050405020304" pitchFamily="18" charset="0"/>
              </a:rPr>
              <a:t>Abusive verbal or physical behavior </a:t>
            </a:r>
            <a:r>
              <a:rPr lang="en-US" dirty="0">
                <a:latin typeface="Times New Roman" panose="02020603050405020304" pitchFamily="18" charset="0"/>
                <a:cs typeface="Times New Roman" panose="02020603050405020304" pitchFamily="18" charset="0"/>
              </a:rPr>
              <a:t>towards a VFW representative or staff by a client or prospective client</a:t>
            </a:r>
          </a:p>
          <a:p>
            <a:pPr marL="284163" lvl="1" indent="-284163">
              <a:lnSpc>
                <a:spcPct val="110000"/>
              </a:lnSpc>
              <a:spcBef>
                <a:spcPts val="0"/>
              </a:spcBef>
              <a:buFont typeface="Wingdings" panose="05000000000000000000" pitchFamily="2" charset="2"/>
              <a:buChar char="Ø"/>
              <a:defRPr/>
            </a:pPr>
            <a:endParaRPr lang="en-US" sz="1100" dirty="0">
              <a:latin typeface="Times New Roman" panose="02020603050405020304" pitchFamily="18" charset="0"/>
              <a:cs typeface="Times New Roman" panose="02020603050405020304" pitchFamily="18" charset="0"/>
            </a:endParaRPr>
          </a:p>
          <a:p>
            <a:pPr marL="284163" lvl="1" indent="-284163">
              <a:lnSpc>
                <a:spcPct val="110000"/>
              </a:lnSpc>
              <a:spcBef>
                <a:spcPts val="0"/>
              </a:spcBef>
              <a:buFont typeface="Wingdings" panose="05000000000000000000" pitchFamily="2" charset="2"/>
              <a:buChar char="Ø"/>
              <a:defRPr/>
            </a:pPr>
            <a:endParaRPr lang="en-US" sz="1100" dirty="0">
              <a:latin typeface="Times New Roman" panose="02020603050405020304" pitchFamily="18" charset="0"/>
              <a:cs typeface="Times New Roman" panose="02020603050405020304" pitchFamily="18" charset="0"/>
            </a:endParaRPr>
          </a:p>
          <a:p>
            <a:pPr marL="284163" lvl="1" indent="-284163">
              <a:lnSpc>
                <a:spcPct val="110000"/>
              </a:lnSpc>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Client’s repeated and </a:t>
            </a:r>
            <a:r>
              <a:rPr lang="en-US" u="sng" dirty="0">
                <a:latin typeface="Times New Roman" panose="02020603050405020304" pitchFamily="18" charset="0"/>
                <a:cs typeface="Times New Roman" panose="02020603050405020304" pitchFamily="18" charset="0"/>
              </a:rPr>
              <a:t>persistent failure to cooperate </a:t>
            </a:r>
            <a:r>
              <a:rPr lang="en-US" dirty="0">
                <a:latin typeface="Times New Roman" panose="02020603050405020304" pitchFamily="18" charset="0"/>
                <a:cs typeface="Times New Roman" panose="02020603050405020304" pitchFamily="18" charset="0"/>
              </a:rPr>
              <a:t>with a VFW representative</a:t>
            </a:r>
          </a:p>
          <a:p>
            <a:pPr marL="284163" lvl="1" indent="-284163">
              <a:lnSpc>
                <a:spcPct val="110000"/>
              </a:lnSpc>
              <a:spcBef>
                <a:spcPts val="0"/>
              </a:spcBef>
              <a:buFont typeface="Wingdings" panose="05000000000000000000" pitchFamily="2" charset="2"/>
              <a:buChar char="Ø"/>
              <a:defRPr/>
            </a:pPr>
            <a:endParaRPr lang="en-US" dirty="0">
              <a:latin typeface="Times New Roman" panose="02020603050405020304" pitchFamily="18" charset="0"/>
              <a:cs typeface="Times New Roman" panose="02020603050405020304" pitchFamily="18" charset="0"/>
            </a:endParaRPr>
          </a:p>
          <a:p>
            <a:pPr marL="0" lvl="1" indent="0">
              <a:lnSpc>
                <a:spcPct val="110000"/>
              </a:lnSpc>
              <a:spcBef>
                <a:spcPts val="0"/>
              </a:spcBef>
              <a:buNone/>
              <a:defRPr/>
            </a:pPr>
            <a:r>
              <a:rPr lang="en-US" b="1" dirty="0">
                <a:latin typeface="Times New Roman" panose="02020603050405020304" pitchFamily="18" charset="0"/>
                <a:cs typeface="Times New Roman" panose="02020603050405020304" pitchFamily="18" charset="0"/>
              </a:rPr>
              <a:t>What are some other reasons you would request to revoke VFW representation?</a:t>
            </a:r>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32</a:t>
            </a:fld>
            <a:endParaRPr lang="en-US" altLang="en-US"/>
          </a:p>
        </p:txBody>
      </p:sp>
      <p:sp>
        <p:nvSpPr>
          <p:cNvPr id="6" name="Title 1"/>
          <p:cNvSpPr>
            <a:spLocks noGrp="1"/>
          </p:cNvSpPr>
          <p:nvPr>
            <p:ph type="title"/>
          </p:nvPr>
        </p:nvSpPr>
        <p:spPr>
          <a:xfrm>
            <a:off x="0" y="72192"/>
            <a:ext cx="8912352" cy="1234740"/>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REVOKING REPRESENTATION</a:t>
            </a:r>
            <a:endParaRPr lang="en-US" sz="2700" dirty="0"/>
          </a:p>
        </p:txBody>
      </p:sp>
    </p:spTree>
    <p:extLst>
      <p:ext uri="{BB962C8B-B14F-4D97-AF65-F5344CB8AC3E}">
        <p14:creationId xmlns:p14="http://schemas.microsoft.com/office/powerpoint/2010/main" val="40537595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5642" y="1889760"/>
            <a:ext cx="10972800" cy="4385534"/>
          </a:xfrm>
        </p:spPr>
        <p:txBody>
          <a:bodyPr/>
          <a:lstStyle/>
          <a:p>
            <a:pPr marL="284163" lvl="1" indent="-284163">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Repeated changes of powers of attorney where the claim is without apparent merit.</a:t>
            </a:r>
          </a:p>
          <a:p>
            <a:pPr marL="284163" indent="-284163">
              <a:spcBef>
                <a:spcPts val="0"/>
              </a:spcBef>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marL="284163" lvl="1" indent="-284163">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Fraud or attempted fraud</a:t>
            </a:r>
          </a:p>
          <a:p>
            <a:pPr marL="284163" indent="-284163">
              <a:spcBef>
                <a:spcPts val="0"/>
              </a:spcBef>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marL="284163" lvl="1" indent="-284163">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Dishonorable discharge</a:t>
            </a:r>
          </a:p>
          <a:p>
            <a:pPr marL="566928" lvl="1" indent="0" algn="ctr">
              <a:spcBef>
                <a:spcPts val="0"/>
              </a:spcBef>
              <a:buNone/>
              <a:defRPr/>
            </a:pPr>
            <a:endParaRPr lang="en-US" dirty="0">
              <a:latin typeface="Times New Roman" panose="02020603050405020304" pitchFamily="18" charset="0"/>
              <a:cs typeface="Times New Roman" panose="02020603050405020304" pitchFamily="18" charset="0"/>
            </a:endParaRPr>
          </a:p>
          <a:p>
            <a:pPr marL="566928" lvl="1" indent="0" algn="ctr">
              <a:spcBef>
                <a:spcPts val="0"/>
              </a:spcBef>
              <a:buNone/>
              <a:defRPr/>
            </a:pPr>
            <a:endParaRPr lang="en-US" b="1" dirty="0">
              <a:latin typeface="Times New Roman" panose="02020603050405020304" pitchFamily="18" charset="0"/>
              <a:cs typeface="Times New Roman" panose="02020603050405020304" pitchFamily="18" charset="0"/>
            </a:endParaRPr>
          </a:p>
          <a:p>
            <a:pPr marL="566928" lvl="1" indent="0" algn="ctr">
              <a:spcBef>
                <a:spcPts val="0"/>
              </a:spcBef>
              <a:buNone/>
              <a:defRPr/>
            </a:pPr>
            <a:r>
              <a:rPr lang="en-US" b="1" dirty="0">
                <a:latin typeface="Times New Roman" panose="02020603050405020304" pitchFamily="18" charset="0"/>
                <a:cs typeface="Times New Roman" panose="02020603050405020304" pitchFamily="18" charset="0"/>
              </a:rPr>
              <a:t>Why else would you refuse a POA?</a:t>
            </a:r>
          </a:p>
          <a:p>
            <a:pPr>
              <a:defRPr/>
            </a:pPr>
            <a:endParaRPr lang="en-US" dirty="0"/>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33</a:t>
            </a:fld>
            <a:endParaRPr lang="en-US" altLang="en-US"/>
          </a:p>
        </p:txBody>
      </p:sp>
      <p:sp>
        <p:nvSpPr>
          <p:cNvPr id="2" name="Title 1"/>
          <p:cNvSpPr>
            <a:spLocks noGrp="1"/>
          </p:cNvSpPr>
          <p:nvPr>
            <p:ph type="title"/>
          </p:nvPr>
        </p:nvSpPr>
        <p:spPr>
          <a:xfrm>
            <a:off x="0" y="219322"/>
            <a:ext cx="7908053" cy="100309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REFUSING REPRESENTATION</a:t>
            </a:r>
            <a:endParaRPr lang="en-US" sz="2700" dirty="0"/>
          </a:p>
        </p:txBody>
      </p:sp>
    </p:spTree>
    <p:extLst>
      <p:ext uri="{BB962C8B-B14F-4D97-AF65-F5344CB8AC3E}">
        <p14:creationId xmlns:p14="http://schemas.microsoft.com/office/powerpoint/2010/main" val="18752010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5642" y="1889760"/>
            <a:ext cx="10972800" cy="4385534"/>
          </a:xfrm>
        </p:spPr>
        <p:txBody>
          <a:bodyPr/>
          <a:lstStyle/>
          <a:p>
            <a:pPr marL="0" lvl="1" indent="0">
              <a:spcBef>
                <a:spcPts val="0"/>
              </a:spcBef>
              <a:buNone/>
              <a:defRPr/>
            </a:pPr>
            <a:r>
              <a:rPr lang="en-US" dirty="0">
                <a:latin typeface="Times New Roman" panose="02020603050405020304" pitchFamily="18" charset="0"/>
                <a:cs typeface="Times New Roman" panose="02020603050405020304" pitchFamily="18" charset="0"/>
              </a:rPr>
              <a:t>Kenny Proll is in your office asking for VFW representation. When you looked up his record you learned that he is currently represented by the Marine Corps League and has a claim pending. When you asked about this, Mr. Proll stated that their office is closed today for training, and he doesn’t want to have to come back another day to find out the status of his claim.</a:t>
            </a:r>
          </a:p>
          <a:p>
            <a:pPr marL="284163" lvl="1" indent="-284163">
              <a:spcBef>
                <a:spcPts val="0"/>
              </a:spcBef>
              <a:buFont typeface="Wingdings" panose="05000000000000000000" pitchFamily="2" charset="2"/>
              <a:buChar char="Ø"/>
              <a:defRPr/>
            </a:pPr>
            <a:endParaRPr lang="en-US" b="1" dirty="0">
              <a:latin typeface="Times New Roman" panose="02020603050405020304" pitchFamily="18" charset="0"/>
              <a:cs typeface="Times New Roman" panose="02020603050405020304" pitchFamily="18" charset="0"/>
            </a:endParaRPr>
          </a:p>
          <a:p>
            <a:pPr marL="284163" lvl="1" indent="-284163">
              <a:spcBef>
                <a:spcPts val="0"/>
              </a:spcBef>
              <a:buFont typeface="Wingdings" panose="05000000000000000000" pitchFamily="2" charset="2"/>
              <a:buChar char="Ø"/>
              <a:defRPr/>
            </a:pPr>
            <a:endParaRPr lang="en-US" b="1" dirty="0">
              <a:latin typeface="Times New Roman" panose="02020603050405020304" pitchFamily="18" charset="0"/>
              <a:cs typeface="Times New Roman" panose="02020603050405020304" pitchFamily="18" charset="0"/>
            </a:endParaRPr>
          </a:p>
          <a:p>
            <a:pPr marL="0" lvl="1" indent="0" algn="ctr">
              <a:spcBef>
                <a:spcPts val="0"/>
              </a:spcBef>
              <a:buNone/>
              <a:defRPr/>
            </a:pPr>
            <a:r>
              <a:rPr lang="en-US" b="1" dirty="0">
                <a:latin typeface="Times New Roman" panose="02020603050405020304" pitchFamily="18" charset="0"/>
                <a:cs typeface="Times New Roman" panose="02020603050405020304" pitchFamily="18" charset="0"/>
              </a:rPr>
              <a:t>Should you accept representation?</a:t>
            </a:r>
          </a:p>
          <a:p>
            <a:pPr>
              <a:defRPr/>
            </a:pPr>
            <a:endParaRPr lang="en-US" dirty="0"/>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34</a:t>
            </a:fld>
            <a:endParaRPr lang="en-US" altLang="en-US"/>
          </a:p>
        </p:txBody>
      </p:sp>
      <p:sp>
        <p:nvSpPr>
          <p:cNvPr id="2" name="Title 1"/>
          <p:cNvSpPr>
            <a:spLocks noGrp="1"/>
          </p:cNvSpPr>
          <p:nvPr>
            <p:ph type="title"/>
          </p:nvPr>
        </p:nvSpPr>
        <p:spPr>
          <a:xfrm>
            <a:off x="0" y="209273"/>
            <a:ext cx="7887956" cy="100309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REFUSING REPRESENTATION</a:t>
            </a:r>
            <a:endParaRPr lang="en-US" sz="2700" dirty="0"/>
          </a:p>
        </p:txBody>
      </p:sp>
    </p:spTree>
    <p:extLst>
      <p:ext uri="{BB962C8B-B14F-4D97-AF65-F5344CB8AC3E}">
        <p14:creationId xmlns:p14="http://schemas.microsoft.com/office/powerpoint/2010/main" val="4324121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Content Placeholder 2"/>
          <p:cNvSpPr>
            <a:spLocks noGrp="1"/>
          </p:cNvSpPr>
          <p:nvPr>
            <p:ph idx="1"/>
          </p:nvPr>
        </p:nvSpPr>
        <p:spPr>
          <a:xfrm>
            <a:off x="602901" y="2015173"/>
            <a:ext cx="10982848" cy="3629724"/>
          </a:xfrm>
        </p:spPr>
        <p:txBody>
          <a:bodyPr/>
          <a:lstStyle/>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Log into E-Benefits – Click on Representation</a:t>
            </a:r>
          </a:p>
          <a:p>
            <a:pPr>
              <a:buFont typeface="Wingdings" panose="05000000000000000000" pitchFamily="2" charset="2"/>
              <a:buChar char="Ø"/>
            </a:pPr>
            <a:endParaRPr lang="en-US" altLang="en-US" sz="2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Inquire with VA</a:t>
            </a:r>
          </a:p>
          <a:p>
            <a:pPr>
              <a:buFont typeface="Wingdings" panose="05000000000000000000" pitchFamily="2" charset="2"/>
              <a:buChar char="Ø"/>
            </a:pPr>
            <a:endParaRPr lang="en-US" altLang="en-US" sz="2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Ask a VSO to check SHARE</a:t>
            </a:r>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35</a:t>
            </a:fld>
            <a:endParaRPr lang="en-US" altLang="en-US"/>
          </a:p>
        </p:txBody>
      </p:sp>
      <p:sp>
        <p:nvSpPr>
          <p:cNvPr id="2" name="Title 1"/>
          <p:cNvSpPr>
            <a:spLocks noGrp="1"/>
          </p:cNvSpPr>
          <p:nvPr>
            <p:ph type="title"/>
          </p:nvPr>
        </p:nvSpPr>
        <p:spPr>
          <a:xfrm>
            <a:off x="-1" y="46787"/>
            <a:ext cx="8139165" cy="1166316"/>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HOW CAN A VETERAN FIND OUT IF THEY HAVE A REPRESENTATIVE?</a:t>
            </a:r>
            <a:endParaRPr lang="en-US"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04648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Content Placeholder 2"/>
          <p:cNvSpPr>
            <a:spLocks noGrp="1"/>
          </p:cNvSpPr>
          <p:nvPr>
            <p:ph idx="1"/>
          </p:nvPr>
        </p:nvSpPr>
        <p:spPr>
          <a:xfrm>
            <a:off x="633045" y="1463041"/>
            <a:ext cx="10952703" cy="5258435"/>
          </a:xfrm>
        </p:spPr>
        <p:txBody>
          <a:bodyPr/>
          <a:lstStyle/>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Section I</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Key notes: Only fill out block 3 (VA File number) and block 5 (veteran’s service number) if you have that information, otherwise leave them blank</a:t>
            </a:r>
          </a:p>
          <a:p>
            <a:pPr lvl="1">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171450" lvl="1"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Section II</a:t>
            </a:r>
          </a:p>
          <a:p>
            <a:pPr marL="628650" lvl="2"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Key notes: Only fill out this section if someone other than the veteran is requesting representation (Surviving spouse, child)</a:t>
            </a:r>
          </a:p>
          <a:p>
            <a:pPr marL="628650" lvl="2" indent="-171450">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280988" lvl="2" indent="-280988">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Section III</a:t>
            </a:r>
          </a:p>
          <a:p>
            <a:pPr marL="738188" lvl="3" indent="-280988">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Key notes: Put your name and title in blocks 16A and B. Do not put “any accredited representative”. Use your office’s general mailbox for block 17</a:t>
            </a:r>
          </a:p>
          <a:p>
            <a:pPr marL="628650" lvl="2" indent="-171450">
              <a:buFont typeface="Wingdings" panose="05000000000000000000" pitchFamily="2" charset="2"/>
              <a:buChar char="Ø"/>
            </a:pPr>
            <a:endParaRPr lang="en-US" altLang="en-US" dirty="0">
              <a:latin typeface="Times New Roman" panose="02020603050405020304" pitchFamily="18" charset="0"/>
              <a:cs typeface="Times New Roman" panose="02020603050405020304" pitchFamily="18" charset="0"/>
            </a:endParaRPr>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36</a:t>
            </a:fld>
            <a:endParaRPr lang="en-US" altLang="en-US"/>
          </a:p>
        </p:txBody>
      </p:sp>
      <p:sp>
        <p:nvSpPr>
          <p:cNvPr id="2" name="Title 1"/>
          <p:cNvSpPr>
            <a:spLocks noGrp="1"/>
          </p:cNvSpPr>
          <p:nvPr>
            <p:ph type="title"/>
          </p:nvPr>
        </p:nvSpPr>
        <p:spPr>
          <a:xfrm>
            <a:off x="0" y="1"/>
            <a:ext cx="6864096" cy="1235946"/>
          </a:xfrm>
        </p:spPr>
        <p:txBody>
          <a:bodyPr>
            <a:noAutofit/>
          </a:bodyPr>
          <a:lstStyle/>
          <a:p>
            <a:pPr>
              <a:defRPr/>
            </a:pPr>
            <a:r>
              <a:rPr lang="en-US" sz="2700" dirty="0">
                <a:latin typeface="Times New Roman" panose="02020603050405020304" pitchFamily="18" charset="0"/>
                <a:cs typeface="Times New Roman" panose="02020603050405020304" pitchFamily="18" charset="0"/>
              </a:rPr>
              <a:t>HOW TO COMPLETE THE 21-22 </a:t>
            </a:r>
            <a:br>
              <a:rPr lang="en-US" sz="2700" dirty="0">
                <a:latin typeface="Times New Roman" panose="02020603050405020304" pitchFamily="18" charset="0"/>
                <a:cs typeface="Times New Roman" panose="02020603050405020304" pitchFamily="18" charset="0"/>
              </a:rPr>
            </a:br>
            <a:r>
              <a:rPr lang="en-US" sz="2700" dirty="0">
                <a:latin typeface="Times New Roman" panose="02020603050405020304" pitchFamily="18" charset="0"/>
                <a:cs typeface="Times New Roman" panose="02020603050405020304" pitchFamily="18" charset="0"/>
              </a:rPr>
              <a:t>(July 2023 version)</a:t>
            </a:r>
          </a:p>
        </p:txBody>
      </p:sp>
    </p:spTree>
    <p:extLst>
      <p:ext uri="{BB962C8B-B14F-4D97-AF65-F5344CB8AC3E}">
        <p14:creationId xmlns:p14="http://schemas.microsoft.com/office/powerpoint/2010/main" val="2315885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Content Placeholder 2"/>
          <p:cNvSpPr>
            <a:spLocks noGrp="1"/>
          </p:cNvSpPr>
          <p:nvPr>
            <p:ph idx="1"/>
          </p:nvPr>
        </p:nvSpPr>
        <p:spPr>
          <a:xfrm>
            <a:off x="622997" y="1627950"/>
            <a:ext cx="10952703" cy="4563491"/>
          </a:xfrm>
        </p:spPr>
        <p:txBody>
          <a:bodyPr/>
          <a:lstStyle/>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Section IV</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Block 19 MUST be checked to allow access to medical records</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Block 20 CANNOT be checked </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Block 21 to allow address change is optional but we recommend checking it</a:t>
            </a:r>
          </a:p>
          <a:p>
            <a:pPr lvl="1">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171450" lvl="1"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Section V</a:t>
            </a:r>
          </a:p>
          <a:p>
            <a:pPr marL="628650" lvl="2"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Both you and the veteran/claimant must sign </a:t>
            </a:r>
          </a:p>
          <a:p>
            <a:pPr marL="628650" lvl="2" indent="-171450">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457200" lvl="2" indent="0">
              <a:buNone/>
            </a:pPr>
            <a:endParaRPr lang="en-US" altLang="en-US" dirty="0">
              <a:latin typeface="Times New Roman" panose="02020603050405020304" pitchFamily="18" charset="0"/>
              <a:cs typeface="Times New Roman" panose="02020603050405020304" pitchFamily="18" charset="0"/>
            </a:endParaRPr>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37</a:t>
            </a:fld>
            <a:endParaRPr lang="en-US" altLang="en-US"/>
          </a:p>
        </p:txBody>
      </p:sp>
      <p:sp>
        <p:nvSpPr>
          <p:cNvPr id="2" name="Title 1"/>
          <p:cNvSpPr>
            <a:spLocks noGrp="1"/>
          </p:cNvSpPr>
          <p:nvPr>
            <p:ph type="title"/>
          </p:nvPr>
        </p:nvSpPr>
        <p:spPr>
          <a:xfrm>
            <a:off x="0" y="150725"/>
            <a:ext cx="6864096" cy="1101300"/>
          </a:xfrm>
        </p:spPr>
        <p:txBody>
          <a:bodyPr>
            <a:normAutofit/>
          </a:bodyPr>
          <a:lstStyle/>
          <a:p>
            <a:pPr>
              <a:defRPr/>
            </a:pPr>
            <a:r>
              <a:rPr lang="en-US" sz="2700" dirty="0">
                <a:latin typeface="Times New Roman" panose="02020603050405020304" pitchFamily="18" charset="0"/>
                <a:cs typeface="Times New Roman" panose="02020603050405020304" pitchFamily="18" charset="0"/>
              </a:rPr>
              <a:t>HOW TO COMPLETE THE 21-22</a:t>
            </a:r>
          </a:p>
        </p:txBody>
      </p:sp>
    </p:spTree>
    <p:extLst>
      <p:ext uri="{BB962C8B-B14F-4D97-AF65-F5344CB8AC3E}">
        <p14:creationId xmlns:p14="http://schemas.microsoft.com/office/powerpoint/2010/main" val="4566647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Content Placeholder 2"/>
          <p:cNvSpPr>
            <a:spLocks noGrp="1"/>
          </p:cNvSpPr>
          <p:nvPr>
            <p:ph idx="1"/>
          </p:nvPr>
        </p:nvSpPr>
        <p:spPr>
          <a:xfrm>
            <a:off x="602901" y="1288864"/>
            <a:ext cx="10972800" cy="4882058"/>
          </a:xfrm>
        </p:spPr>
        <p:txBody>
          <a:bodyPr/>
          <a:lstStyle/>
          <a:p>
            <a:pPr eaLnBrk="1" hangingPunct="1">
              <a:buFont typeface="Wingdings" panose="05000000000000000000" pitchFamily="2" charset="2"/>
              <a:buChar char="Ø"/>
            </a:pPr>
            <a:endParaRPr lang="en-US" altLang="en-US" sz="28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Effective March 24, 2015</a:t>
            </a:r>
          </a:p>
          <a:p>
            <a:pPr lvl="1" eaLnBrk="1" hangingPunct="1">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No More Informal Claims - </a:t>
            </a:r>
            <a:r>
              <a:rPr lang="en-US" altLang="en-US" b="1" dirty="0">
                <a:solidFill>
                  <a:srgbClr val="991A1E"/>
                </a:solidFill>
                <a:latin typeface="Times New Roman" panose="02020603050405020304" pitchFamily="18" charset="0"/>
                <a:cs typeface="Times New Roman" panose="02020603050405020304" pitchFamily="18" charset="0"/>
              </a:rPr>
              <a:t>38 CFR §3.155</a:t>
            </a:r>
          </a:p>
          <a:p>
            <a:pPr lvl="1" eaLnBrk="1" hangingPunct="1">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Must Use Specific Form- VA form 21-0966</a:t>
            </a:r>
          </a:p>
          <a:p>
            <a:pPr marL="457200" lvl="1" indent="0" eaLnBrk="1" hangingPunct="1">
              <a:buNone/>
            </a:pPr>
            <a:endParaRPr lang="en-US" altLang="en-US" dirty="0">
              <a:latin typeface="Times New Roman" panose="02020603050405020304" pitchFamily="18" charset="0"/>
              <a:cs typeface="Times New Roman" panose="02020603050405020304" pitchFamily="18" charset="0"/>
            </a:endParaRPr>
          </a:p>
          <a:p>
            <a:pPr marL="0" lvl="1" indent="0" eaLnBrk="1" hangingPunct="1">
              <a:buNone/>
            </a:pPr>
            <a:endParaRPr lang="en-US" altLang="en-US" dirty="0">
              <a:latin typeface="Times New Roman" panose="02020603050405020304" pitchFamily="18" charset="0"/>
              <a:cs typeface="Times New Roman" panose="02020603050405020304" pitchFamily="18" charset="0"/>
            </a:endParaRPr>
          </a:p>
          <a:p>
            <a:pPr marL="457200" lvl="1" indent="0" eaLnBrk="1" hangingPunct="1">
              <a:buNone/>
            </a:pPr>
            <a:endParaRPr lang="en-US" altLang="en-US" dirty="0">
              <a:latin typeface="Times New Roman" panose="02020603050405020304" pitchFamily="18" charset="0"/>
              <a:cs typeface="Times New Roman" panose="02020603050405020304" pitchFamily="18" charset="0"/>
            </a:endParaRPr>
          </a:p>
          <a:p>
            <a:pPr marL="0" lvl="1" indent="0" algn="ctr" eaLnBrk="1" hangingPunct="1">
              <a:buNone/>
            </a:pPr>
            <a:r>
              <a:rPr lang="en-US" altLang="en-US" b="1" dirty="0">
                <a:latin typeface="Times New Roman" panose="02020603050405020304" pitchFamily="18" charset="0"/>
                <a:cs typeface="Times New Roman" panose="02020603050405020304" pitchFamily="18" charset="0"/>
              </a:rPr>
              <a:t>Why is it important to know when this program went into effect?</a:t>
            </a:r>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38</a:t>
            </a:fld>
            <a:endParaRPr lang="en-US" altLang="en-US"/>
          </a:p>
        </p:txBody>
      </p:sp>
      <p:sp>
        <p:nvSpPr>
          <p:cNvPr id="2" name="Title 1"/>
          <p:cNvSpPr>
            <a:spLocks noGrp="1"/>
          </p:cNvSpPr>
          <p:nvPr>
            <p:ph type="title"/>
          </p:nvPr>
        </p:nvSpPr>
        <p:spPr>
          <a:xfrm>
            <a:off x="0" y="111609"/>
            <a:ext cx="8343900" cy="1150937"/>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a:t>
            </a:r>
            <a:endParaRPr lang="en-US" sz="2700" dirty="0"/>
          </a:p>
        </p:txBody>
      </p:sp>
    </p:spTree>
    <p:extLst>
      <p:ext uri="{BB962C8B-B14F-4D97-AF65-F5344CB8AC3E}">
        <p14:creationId xmlns:p14="http://schemas.microsoft.com/office/powerpoint/2010/main" val="13238274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p:txBody>
          <a:bodyPr/>
          <a:lstStyle/>
          <a:p>
            <a:pPr eaLnBrk="1" hangingPunct="1">
              <a:spcBef>
                <a:spcPts val="1800"/>
              </a:spcBef>
              <a:buFont typeface="Wingdings" panose="05000000000000000000" pitchFamily="2" charset="2"/>
              <a:buChar char="Ø"/>
            </a:pPr>
            <a:endParaRPr lang="en-US" altLang="en-US" sz="2800" dirty="0">
              <a:latin typeface="Times New Roman" panose="02020603050405020304" pitchFamily="18" charset="0"/>
              <a:cs typeface="Times New Roman" panose="02020603050405020304" pitchFamily="18" charset="0"/>
            </a:endParaRPr>
          </a:p>
          <a:p>
            <a:pPr eaLnBrk="1" hangingPunct="1">
              <a:spcBef>
                <a:spcPts val="1800"/>
              </a:spcBef>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VA Form 21-0966</a:t>
            </a:r>
          </a:p>
          <a:p>
            <a:pPr eaLnBrk="1" hangingPunct="1">
              <a:spcBef>
                <a:spcPts val="1800"/>
              </a:spcBef>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Alerts VA that you are going to file a claim within 1 year of submission of the ITF</a:t>
            </a:r>
          </a:p>
          <a:p>
            <a:pPr eaLnBrk="1" hangingPunct="1">
              <a:spcBef>
                <a:spcPts val="1800"/>
              </a:spcBef>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Protects date of claim</a:t>
            </a:r>
          </a:p>
          <a:p>
            <a:pPr eaLnBrk="1" hangingPunct="1">
              <a:spcBef>
                <a:spcPts val="1800"/>
              </a:spcBef>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Allows time to gather information </a:t>
            </a:r>
          </a:p>
          <a:p>
            <a:pPr marL="0" indent="0" algn="ctr">
              <a:buNone/>
            </a:pPr>
            <a:endParaRPr lang="en-US" altLang="en-US" b="1" dirty="0">
              <a:latin typeface="Times New Roman" panose="02020603050405020304" pitchFamily="18" charset="0"/>
              <a:cs typeface="Times New Roman" panose="02020603050405020304" pitchFamily="18" charset="0"/>
            </a:endParaRPr>
          </a:p>
          <a:p>
            <a:pPr marL="0" indent="0" algn="ctr">
              <a:buNone/>
            </a:pPr>
            <a:r>
              <a:rPr lang="en-US" altLang="en-US" b="1" dirty="0">
                <a:latin typeface="Times New Roman" panose="02020603050405020304" pitchFamily="18" charset="0"/>
                <a:cs typeface="Times New Roman" panose="02020603050405020304" pitchFamily="18" charset="0"/>
              </a:rPr>
              <a:t>Why is protecting the date of claim important?</a:t>
            </a:r>
          </a:p>
          <a:p>
            <a:pPr marL="0" indent="0">
              <a:buNone/>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39</a:t>
            </a:fld>
            <a:endParaRPr lang="en-US" altLang="en-US"/>
          </a:p>
        </p:txBody>
      </p:sp>
      <p:sp>
        <p:nvSpPr>
          <p:cNvPr id="2" name="Title 1"/>
          <p:cNvSpPr>
            <a:spLocks noGrp="1"/>
          </p:cNvSpPr>
          <p:nvPr>
            <p:ph type="title"/>
          </p:nvPr>
        </p:nvSpPr>
        <p:spPr>
          <a:xfrm>
            <a:off x="0" y="157915"/>
            <a:ext cx="8343900" cy="1060450"/>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 WHAT IS IT?</a:t>
            </a:r>
            <a:endParaRPr lang="en-US" sz="2700" dirty="0"/>
          </a:p>
        </p:txBody>
      </p:sp>
    </p:spTree>
    <p:extLst>
      <p:ext uri="{BB962C8B-B14F-4D97-AF65-F5344CB8AC3E}">
        <p14:creationId xmlns:p14="http://schemas.microsoft.com/office/powerpoint/2010/main" val="2425888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3954" y="1715678"/>
            <a:ext cx="10972800" cy="4021944"/>
          </a:xfrm>
        </p:spPr>
        <p:txBody>
          <a:bodyPr rtlCol="0">
            <a:noAutofit/>
          </a:bodyPr>
          <a:lstStyle/>
          <a:p>
            <a:pPr>
              <a:buClr>
                <a:schemeClr val="tx1"/>
              </a:buClr>
              <a:defRPr/>
            </a:pPr>
            <a:r>
              <a:rPr lang="en-US" sz="2700" b="1" dirty="0">
                <a:latin typeface="Times New Roman" panose="02020603050405020304" pitchFamily="18" charset="0"/>
                <a:cs typeface="Times New Roman" panose="02020603050405020304" pitchFamily="18" charset="0"/>
              </a:rPr>
              <a:t>DD form 215</a:t>
            </a:r>
            <a:r>
              <a:rPr lang="en-US" sz="2700" dirty="0">
                <a:latin typeface="Times New Roman" panose="02020603050405020304" pitchFamily="18" charset="0"/>
                <a:cs typeface="Times New Roman" panose="02020603050405020304" pitchFamily="18" charset="0"/>
              </a:rPr>
              <a:t>: A supplemental form used to correct or amend the DD form 214</a:t>
            </a:r>
          </a:p>
          <a:p>
            <a:pPr marL="0" indent="0">
              <a:buClr>
                <a:schemeClr val="tx1"/>
              </a:buClr>
              <a:buNone/>
              <a:defRPr/>
            </a:pPr>
            <a:endParaRPr lang="en-US" sz="500" dirty="0">
              <a:latin typeface="Times New Roman" panose="02020603050405020304" pitchFamily="18" charset="0"/>
              <a:cs typeface="Times New Roman" panose="02020603050405020304" pitchFamily="18" charset="0"/>
            </a:endParaRPr>
          </a:p>
          <a:p>
            <a:pPr>
              <a:buClr>
                <a:schemeClr val="tx1"/>
              </a:buClr>
              <a:defRPr/>
            </a:pPr>
            <a:r>
              <a:rPr lang="en-US" sz="2700" b="1" dirty="0">
                <a:latin typeface="Times New Roman" panose="02020603050405020304" pitchFamily="18" charset="0"/>
                <a:cs typeface="Times New Roman" panose="02020603050405020304" pitchFamily="18" charset="0"/>
              </a:rPr>
              <a:t>NGB-22</a:t>
            </a:r>
            <a:r>
              <a:rPr lang="en-US" sz="2700" dirty="0">
                <a:latin typeface="Times New Roman" panose="02020603050405020304" pitchFamily="18" charset="0"/>
                <a:cs typeface="Times New Roman" panose="02020603050405020304" pitchFamily="18" charset="0"/>
              </a:rPr>
              <a:t>: Issued to veterans who served with the Army National Guard or Air National Guard</a:t>
            </a:r>
          </a:p>
          <a:p>
            <a:pPr marL="0" indent="0">
              <a:buClr>
                <a:schemeClr val="tx1"/>
              </a:buClr>
              <a:buNone/>
              <a:defRPr/>
            </a:pPr>
            <a:endParaRPr lang="en-US" sz="500" dirty="0">
              <a:latin typeface="Times New Roman" panose="02020603050405020304" pitchFamily="18" charset="0"/>
              <a:cs typeface="Times New Roman" panose="02020603050405020304" pitchFamily="18" charset="0"/>
            </a:endParaRPr>
          </a:p>
          <a:p>
            <a:pPr>
              <a:buClr>
                <a:schemeClr val="tx1"/>
              </a:buClr>
              <a:defRPr/>
            </a:pPr>
            <a:r>
              <a:rPr lang="en-US" sz="2700" b="1" dirty="0">
                <a:latin typeface="Times New Roman" panose="02020603050405020304" pitchFamily="18" charset="0"/>
                <a:cs typeface="Times New Roman" panose="02020603050405020304" pitchFamily="18" charset="0"/>
              </a:rPr>
              <a:t>DD-256</a:t>
            </a:r>
            <a:r>
              <a:rPr lang="en-US" sz="2700" dirty="0">
                <a:latin typeface="Times New Roman" panose="02020603050405020304" pitchFamily="18" charset="0"/>
                <a:cs typeface="Times New Roman" panose="02020603050405020304" pitchFamily="18" charset="0"/>
              </a:rPr>
              <a:t>, Issued to Reservists after the completion of the entire service contract</a:t>
            </a:r>
          </a:p>
          <a:p>
            <a:pPr marL="0" indent="0">
              <a:buClr>
                <a:schemeClr val="tx1"/>
              </a:buClr>
              <a:buNone/>
              <a:defRPr/>
            </a:pPr>
            <a:endParaRPr lang="en-US" sz="1000" dirty="0">
              <a:latin typeface="Times New Roman" panose="02020603050405020304" pitchFamily="18" charset="0"/>
              <a:cs typeface="Times New Roman" panose="02020603050405020304" pitchFamily="18" charset="0"/>
            </a:endParaRPr>
          </a:p>
          <a:p>
            <a:pPr marL="0" indent="0">
              <a:buNone/>
              <a:defRPr/>
            </a:pPr>
            <a:r>
              <a:rPr lang="en-US" sz="2700" dirty="0">
                <a:latin typeface="Times New Roman" panose="02020603050405020304" pitchFamily="18" charset="0"/>
                <a:cs typeface="Times New Roman" panose="02020603050405020304" pitchFamily="18" charset="0"/>
              </a:rPr>
              <a:t>*Before 1950, separation documents also included:</a:t>
            </a:r>
          </a:p>
          <a:p>
            <a:pPr marL="0" indent="0">
              <a:buNone/>
              <a:defRPr/>
            </a:pPr>
            <a:r>
              <a:rPr lang="en-US" sz="2700" dirty="0">
                <a:latin typeface="Times New Roman" panose="02020603050405020304" pitchFamily="18" charset="0"/>
                <a:cs typeface="Times New Roman" panose="02020603050405020304" pitchFamily="18" charset="0"/>
              </a:rPr>
              <a:t>WD AGO 53, WD AGO 55, WD AGO 53-55, NAVPERS 553, NAVMC 78PD and NAVCG 553</a:t>
            </a:r>
          </a:p>
          <a:p>
            <a:pPr marL="68580" indent="-68580">
              <a:defRPr/>
            </a:pPr>
            <a:endParaRPr lang="en-US" sz="2800" dirty="0">
              <a:solidFill>
                <a:schemeClr val="tx1">
                  <a:lumMod val="75000"/>
                  <a:lumOff val="25000"/>
                </a:schemeClr>
              </a:solidFill>
            </a:endParaRPr>
          </a:p>
          <a:p>
            <a:pPr marL="68580" indent="-68580">
              <a:defRPr/>
            </a:pPr>
            <a:endParaRPr lang="en-US" sz="2800" dirty="0">
              <a:solidFill>
                <a:schemeClr val="tx1">
                  <a:lumMod val="75000"/>
                  <a:lumOff val="25000"/>
                </a:schemeClr>
              </a:solidFill>
            </a:endParaRPr>
          </a:p>
          <a:p>
            <a:pPr marL="68580" indent="-68580">
              <a:defRPr/>
            </a:pPr>
            <a:endParaRPr lang="en-US" sz="2800" dirty="0">
              <a:solidFill>
                <a:schemeClr val="tx1">
                  <a:lumMod val="75000"/>
                  <a:lumOff val="25000"/>
                </a:schemeClr>
              </a:solidFill>
            </a:endParaRPr>
          </a:p>
        </p:txBody>
      </p:sp>
      <p:sp>
        <p:nvSpPr>
          <p:cNvPr id="92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CAF0962B-B207-4D82-B465-C6A9E8EBBC39}" type="slidenum">
              <a:rPr lang="en-US" altLang="en-US" sz="1800">
                <a:latin typeface="Times New Roman" panose="02020603050405020304" pitchFamily="18" charset="0"/>
              </a:rPr>
              <a:pPr>
                <a:spcBef>
                  <a:spcPct val="0"/>
                </a:spcBef>
                <a:buFontTx/>
                <a:buNone/>
              </a:pPr>
              <a:t>4</a:t>
            </a:fld>
            <a:endParaRPr lang="en-US" altLang="en-US" sz="1800" dirty="0">
              <a:latin typeface="Times New Roman" panose="02020603050405020304" pitchFamily="18" charset="0"/>
            </a:endParaRPr>
          </a:p>
        </p:txBody>
      </p:sp>
      <p:sp>
        <p:nvSpPr>
          <p:cNvPr id="2" name="Title 1"/>
          <p:cNvSpPr>
            <a:spLocks noGrp="1"/>
          </p:cNvSpPr>
          <p:nvPr>
            <p:ph type="title"/>
          </p:nvPr>
        </p:nvSpPr>
        <p:spPr>
          <a:xfrm>
            <a:off x="613954" y="357172"/>
            <a:ext cx="9425396" cy="692944"/>
          </a:xfrm>
          <a:ln>
            <a:noFill/>
          </a:ln>
        </p:spPr>
        <p:txBody>
          <a:bodyPr rtlCol="0">
            <a:normAutofit/>
          </a:bodyPr>
          <a:lstStyle/>
          <a:p>
            <a:pPr>
              <a:defRPr/>
            </a:pPr>
            <a:r>
              <a:rPr lang="en-US" sz="2700" dirty="0">
                <a:latin typeface="Times New Roman" panose="02020603050405020304" pitchFamily="18" charset="0"/>
                <a:cs typeface="Times New Roman" panose="02020603050405020304" pitchFamily="18" charset="0"/>
              </a:rPr>
              <a:t>ALTERNATIVES TO DD-214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Content Placeholder 2"/>
          <p:cNvSpPr>
            <a:spLocks noGrp="1"/>
          </p:cNvSpPr>
          <p:nvPr>
            <p:ph idx="1"/>
          </p:nvPr>
        </p:nvSpPr>
        <p:spPr>
          <a:xfrm>
            <a:off x="592853" y="1865376"/>
            <a:ext cx="10992896" cy="4409918"/>
          </a:xfrm>
        </p:spPr>
        <p:txBody>
          <a:bodyPr/>
          <a:lstStyle/>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Personal Information</a:t>
            </a:r>
          </a:p>
          <a:p>
            <a:pPr eaLnBrk="1" hangingPunct="1">
              <a:buFont typeface="Wingdings" panose="05000000000000000000" pitchFamily="2" charset="2"/>
              <a:buChar char="Ø"/>
              <a:defRPr/>
            </a:pPr>
            <a:endParaRPr lang="en-US" altLang="en-US" sz="28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What benefit is being sought (Compensation, Pension, Survivors Benefits)</a:t>
            </a:r>
          </a:p>
          <a:p>
            <a:pPr eaLnBrk="1" hangingPunct="1">
              <a:buFont typeface="Wingdings" panose="05000000000000000000" pitchFamily="2" charset="2"/>
              <a:buChar char="Ø"/>
              <a:defRPr/>
            </a:pPr>
            <a:endParaRPr lang="en-US" altLang="en-US" sz="28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Signature</a:t>
            </a:r>
          </a:p>
          <a:p>
            <a:pPr eaLnBrk="1" hangingPunct="1">
              <a:buFont typeface="Wingdings" panose="05000000000000000000" pitchFamily="2" charset="2"/>
              <a:buChar char="Ø"/>
              <a:defRPr/>
            </a:pPr>
            <a:endParaRPr lang="en-US" altLang="en-US" sz="2800" dirty="0">
              <a:latin typeface="Times New Roman" panose="02020603050405020304" pitchFamily="18" charset="0"/>
              <a:cs typeface="Times New Roman" panose="02020603050405020304" pitchFamily="18" charset="0"/>
            </a:endParaRPr>
          </a:p>
          <a:p>
            <a:pPr marL="0" indent="0">
              <a:buNone/>
              <a:defRPr/>
            </a:pPr>
            <a:r>
              <a:rPr lang="en-US" altLang="en-US" sz="2800" b="1" dirty="0">
                <a:solidFill>
                  <a:srgbClr val="991A1E"/>
                </a:solidFill>
                <a:latin typeface="Times New Roman" panose="02020603050405020304" pitchFamily="18" charset="0"/>
                <a:cs typeface="Times New Roman" panose="02020603050405020304" pitchFamily="18" charset="0"/>
                <a:hlinkClick r:id="rId2"/>
              </a:rPr>
              <a:t>38 CFR §3.155(2)</a:t>
            </a:r>
            <a:endParaRPr lang="en-US" altLang="en-US" sz="2800" b="1" dirty="0">
              <a:solidFill>
                <a:srgbClr val="991A1E"/>
              </a:solidFill>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40</a:t>
            </a:fld>
            <a:endParaRPr lang="en-US" altLang="en-US"/>
          </a:p>
        </p:txBody>
      </p:sp>
      <p:sp>
        <p:nvSpPr>
          <p:cNvPr id="2" name="Title 1"/>
          <p:cNvSpPr>
            <a:spLocks noGrp="1"/>
          </p:cNvSpPr>
          <p:nvPr>
            <p:ph type="title"/>
          </p:nvPr>
        </p:nvSpPr>
        <p:spPr>
          <a:xfrm>
            <a:off x="0" y="85410"/>
            <a:ext cx="7543800" cy="1150937"/>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 WHAT IS NEEDED</a:t>
            </a:r>
            <a:endParaRPr lang="en-US" sz="2700" dirty="0"/>
          </a:p>
        </p:txBody>
      </p:sp>
    </p:spTree>
    <p:extLst>
      <p:ext uri="{BB962C8B-B14F-4D97-AF65-F5344CB8AC3E}">
        <p14:creationId xmlns:p14="http://schemas.microsoft.com/office/powerpoint/2010/main" val="40710364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Content Placeholder 2"/>
          <p:cNvSpPr>
            <a:spLocks noGrp="1"/>
          </p:cNvSpPr>
          <p:nvPr>
            <p:ph idx="1"/>
          </p:nvPr>
        </p:nvSpPr>
        <p:spPr>
          <a:xfrm>
            <a:off x="622997" y="1748364"/>
            <a:ext cx="10952703" cy="3974187"/>
          </a:xfrm>
        </p:spPr>
        <p:txBody>
          <a:bodyPr/>
          <a:lstStyle/>
          <a:p>
            <a:pPr eaLnBrk="1" hangingPunct="1">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Representative can initiate electronically using SEP or by submitting VA form 21-0966 through any approved method </a:t>
            </a:r>
          </a:p>
          <a:p>
            <a:pPr marL="0" indent="0">
              <a:buNone/>
            </a:pPr>
            <a:r>
              <a:rPr lang="en-US" altLang="en-US" sz="2800" dirty="0">
                <a:latin typeface="Times New Roman" panose="02020603050405020304" pitchFamily="18" charset="0"/>
                <a:cs typeface="Times New Roman" panose="02020603050405020304" pitchFamily="18" charset="0"/>
              </a:rPr>
              <a:t> 	(TVB, Quick Submit, Fax, Mail, Public contact)</a:t>
            </a:r>
          </a:p>
          <a:p>
            <a:pPr marL="0" indent="0">
              <a:buNone/>
            </a:pPr>
            <a:endParaRPr lang="en-US" altLang="en-US" sz="28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Veteran can initiate electronically using eBenefits, VA.gov, over the phone (800-827-1000), or by submitting VA form 21-0966</a:t>
            </a:r>
          </a:p>
          <a:p>
            <a:pPr marL="0" indent="0">
              <a:buNone/>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41</a:t>
            </a:fld>
            <a:endParaRPr lang="en-US" altLang="en-US"/>
          </a:p>
        </p:txBody>
      </p:sp>
      <p:sp>
        <p:nvSpPr>
          <p:cNvPr id="2" name="Title 1"/>
          <p:cNvSpPr>
            <a:spLocks noGrp="1"/>
          </p:cNvSpPr>
          <p:nvPr>
            <p:ph type="title"/>
          </p:nvPr>
        </p:nvSpPr>
        <p:spPr>
          <a:xfrm>
            <a:off x="0" y="178012"/>
            <a:ext cx="8343900" cy="1060450"/>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 HOW TO FILE?</a:t>
            </a:r>
            <a:endParaRPr lang="en-US" sz="2700" dirty="0"/>
          </a:p>
        </p:txBody>
      </p:sp>
    </p:spTree>
    <p:extLst>
      <p:ext uri="{BB962C8B-B14F-4D97-AF65-F5344CB8AC3E}">
        <p14:creationId xmlns:p14="http://schemas.microsoft.com/office/powerpoint/2010/main" val="8135526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a:xfrm>
            <a:off x="612949" y="1529920"/>
            <a:ext cx="10952704" cy="4745375"/>
          </a:xfrm>
        </p:spPr>
        <p:txBody>
          <a:bodyPr/>
          <a:lstStyle/>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Must file the claim within 1 year of ITF – this timeline cannot be extended by submitting an additional 21-0966</a:t>
            </a:r>
          </a:p>
          <a:p>
            <a:pPr lvl="1">
              <a:defRPr/>
            </a:pPr>
            <a:r>
              <a:rPr lang="en-US" altLang="en-US" sz="2400" dirty="0">
                <a:latin typeface="Times New Roman" panose="02020603050405020304" pitchFamily="18" charset="0"/>
                <a:cs typeface="Times New Roman" panose="02020603050405020304" pitchFamily="18" charset="0"/>
              </a:rPr>
              <a:t>Pre-discharge claims/BDD</a:t>
            </a:r>
          </a:p>
          <a:p>
            <a:pPr lvl="1">
              <a:defRPr/>
            </a:pPr>
            <a:r>
              <a:rPr lang="en-US" altLang="en-US" sz="2400" dirty="0">
                <a:latin typeface="Times New Roman" panose="02020603050405020304" pitchFamily="18" charset="0"/>
                <a:cs typeface="Times New Roman" panose="02020603050405020304" pitchFamily="18" charset="0"/>
              </a:rPr>
              <a:t>Survivor benefits (DIC)</a:t>
            </a:r>
          </a:p>
          <a:p>
            <a:pPr lvl="1">
              <a:defRPr/>
            </a:pPr>
            <a:r>
              <a:rPr lang="en-US" altLang="en-US" sz="2400" dirty="0">
                <a:latin typeface="Times New Roman" panose="02020603050405020304" pitchFamily="18" charset="0"/>
                <a:cs typeface="Times New Roman" panose="02020603050405020304" pitchFamily="18" charset="0"/>
              </a:rPr>
              <a:t>For these programs, if ITF is filed within the one-year timeframe, it preserves the effective date as if the claim was filed within the original year. </a:t>
            </a:r>
            <a:endParaRPr lang="en-US" altLang="en-US"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You cannot have more than one active ITF per benefit at a time</a:t>
            </a:r>
          </a:p>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ITF is no longer active once you submit a completed claim</a:t>
            </a:r>
          </a:p>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Once the ITF is no longer active (used or expired) another ITF can be submitted but if a 2</a:t>
            </a:r>
            <a:r>
              <a:rPr lang="en-US" altLang="en-US" sz="2800" baseline="30000" dirty="0">
                <a:latin typeface="Times New Roman" panose="02020603050405020304" pitchFamily="18" charset="0"/>
                <a:cs typeface="Times New Roman" panose="02020603050405020304" pitchFamily="18" charset="0"/>
              </a:rPr>
              <a:t>nd</a:t>
            </a:r>
            <a:r>
              <a:rPr lang="en-US" altLang="en-US" sz="2800" dirty="0">
                <a:latin typeface="Times New Roman" panose="02020603050405020304" pitchFamily="18" charset="0"/>
                <a:cs typeface="Times New Roman" panose="02020603050405020304" pitchFamily="18" charset="0"/>
              </a:rPr>
              <a:t> ITF is submitted while the first is still active, the 2</a:t>
            </a:r>
            <a:r>
              <a:rPr lang="en-US" altLang="en-US" sz="2800" baseline="30000" dirty="0">
                <a:latin typeface="Times New Roman" panose="02020603050405020304" pitchFamily="18" charset="0"/>
                <a:cs typeface="Times New Roman" panose="02020603050405020304" pitchFamily="18" charset="0"/>
              </a:rPr>
              <a:t>nd</a:t>
            </a:r>
            <a:r>
              <a:rPr lang="en-US" altLang="en-US" sz="2800" dirty="0">
                <a:latin typeface="Times New Roman" panose="02020603050405020304" pitchFamily="18" charset="0"/>
                <a:cs typeface="Times New Roman" panose="02020603050405020304" pitchFamily="18" charset="0"/>
              </a:rPr>
              <a:t> ITF will not be recognized</a:t>
            </a:r>
          </a:p>
          <a:p>
            <a:pPr marL="0" indent="0" eaLnBrk="1" hangingPunct="1">
              <a:buNone/>
              <a:defRPr/>
            </a:pPr>
            <a:endParaRPr lang="en-US" altLang="en-US" sz="2800" dirty="0">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42</a:t>
            </a:fld>
            <a:endParaRPr lang="en-US" altLang="en-US"/>
          </a:p>
        </p:txBody>
      </p:sp>
      <p:sp>
        <p:nvSpPr>
          <p:cNvPr id="2" name="Title 1"/>
          <p:cNvSpPr>
            <a:spLocks noGrp="1"/>
          </p:cNvSpPr>
          <p:nvPr>
            <p:ph type="title"/>
          </p:nvPr>
        </p:nvSpPr>
        <p:spPr>
          <a:xfrm>
            <a:off x="0" y="238430"/>
            <a:ext cx="8343900" cy="93186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a:t>
            </a:r>
            <a:endParaRPr lang="en-US" sz="2700" dirty="0"/>
          </a:p>
        </p:txBody>
      </p:sp>
    </p:spTree>
    <p:extLst>
      <p:ext uri="{BB962C8B-B14F-4D97-AF65-F5344CB8AC3E}">
        <p14:creationId xmlns:p14="http://schemas.microsoft.com/office/powerpoint/2010/main" val="337728413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a:xfrm>
            <a:off x="612949" y="1529920"/>
            <a:ext cx="10952704" cy="4745375"/>
          </a:xfrm>
        </p:spPr>
        <p:txBody>
          <a:bodyPr/>
          <a:lstStyle/>
          <a:p>
            <a:pPr marL="0" indent="0" eaLnBrk="1" hangingPunct="1">
              <a:buNone/>
              <a:defRPr/>
            </a:pPr>
            <a:endParaRPr lang="en-US" altLang="en-US" sz="2800" dirty="0">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43</a:t>
            </a:fld>
            <a:endParaRPr lang="en-US" altLang="en-US"/>
          </a:p>
        </p:txBody>
      </p:sp>
      <p:sp>
        <p:nvSpPr>
          <p:cNvPr id="2" name="Title 1"/>
          <p:cNvSpPr>
            <a:spLocks noGrp="1"/>
          </p:cNvSpPr>
          <p:nvPr>
            <p:ph type="title"/>
          </p:nvPr>
        </p:nvSpPr>
        <p:spPr>
          <a:xfrm>
            <a:off x="0" y="297059"/>
            <a:ext cx="8343900" cy="93186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a:t>
            </a:r>
            <a:endParaRPr lang="en-US" sz="2700" dirty="0"/>
          </a:p>
        </p:txBody>
      </p:sp>
      <p:sp>
        <p:nvSpPr>
          <p:cNvPr id="4" name="Arrow: Left-Right 3">
            <a:extLst>
              <a:ext uri="{FF2B5EF4-FFF2-40B4-BE49-F238E27FC236}">
                <a16:creationId xmlns:a16="http://schemas.microsoft.com/office/drawing/2014/main" id="{C980D384-4135-436B-B76D-02D8D03DE06B}"/>
              </a:ext>
            </a:extLst>
          </p:cNvPr>
          <p:cNvSpPr/>
          <p:nvPr/>
        </p:nvSpPr>
        <p:spPr>
          <a:xfrm>
            <a:off x="914819" y="2739279"/>
            <a:ext cx="10218336" cy="1045029"/>
          </a:xfrm>
          <a:prstGeom prst="leftRightArrow">
            <a:avLst/>
          </a:prstGeom>
          <a:solidFill>
            <a:srgbClr val="991A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7DA8CD18-484C-4125-BE8D-E496E111B9EE}"/>
              </a:ext>
            </a:extLst>
          </p:cNvPr>
          <p:cNvSpPr txBox="1"/>
          <p:nvPr/>
        </p:nvSpPr>
        <p:spPr>
          <a:xfrm>
            <a:off x="1050470" y="1805916"/>
            <a:ext cx="1355689" cy="646331"/>
          </a:xfrm>
          <a:prstGeom prst="rect">
            <a:avLst/>
          </a:prstGeom>
          <a:noFill/>
        </p:spPr>
        <p:txBody>
          <a:bodyPr wrap="square" rtlCol="0">
            <a:spAutoFit/>
          </a:bodyPr>
          <a:lstStyle/>
          <a:p>
            <a:pPr algn="ctr"/>
            <a:r>
              <a:rPr lang="en-US" b="1" dirty="0"/>
              <a:t>1</a:t>
            </a:r>
            <a:r>
              <a:rPr lang="en-US" b="1" baseline="30000" dirty="0"/>
              <a:t>st</a:t>
            </a:r>
            <a:r>
              <a:rPr lang="en-US" b="1" dirty="0"/>
              <a:t> ITF Filed Jan 2023</a:t>
            </a:r>
          </a:p>
        </p:txBody>
      </p:sp>
      <p:sp>
        <p:nvSpPr>
          <p:cNvPr id="7" name="TextBox 6">
            <a:extLst>
              <a:ext uri="{FF2B5EF4-FFF2-40B4-BE49-F238E27FC236}">
                <a16:creationId xmlns:a16="http://schemas.microsoft.com/office/drawing/2014/main" id="{EF705EC1-F846-4FC0-AC68-CC86360F35F7}"/>
              </a:ext>
            </a:extLst>
          </p:cNvPr>
          <p:cNvSpPr txBox="1"/>
          <p:nvPr/>
        </p:nvSpPr>
        <p:spPr>
          <a:xfrm>
            <a:off x="2905653" y="4014586"/>
            <a:ext cx="1467057" cy="646331"/>
          </a:xfrm>
          <a:prstGeom prst="rect">
            <a:avLst/>
          </a:prstGeom>
          <a:noFill/>
        </p:spPr>
        <p:txBody>
          <a:bodyPr wrap="square" rtlCol="0">
            <a:spAutoFit/>
          </a:bodyPr>
          <a:lstStyle/>
          <a:p>
            <a:pPr algn="ctr"/>
            <a:r>
              <a:rPr lang="en-US" b="1" dirty="0"/>
              <a:t>2</a:t>
            </a:r>
            <a:r>
              <a:rPr lang="en-US" b="1" baseline="30000" dirty="0"/>
              <a:t>nd</a:t>
            </a:r>
            <a:r>
              <a:rPr lang="en-US" b="1" dirty="0"/>
              <a:t> ITF Filed May 2023</a:t>
            </a:r>
          </a:p>
        </p:txBody>
      </p:sp>
      <p:sp>
        <p:nvSpPr>
          <p:cNvPr id="9" name="TextBox 8">
            <a:extLst>
              <a:ext uri="{FF2B5EF4-FFF2-40B4-BE49-F238E27FC236}">
                <a16:creationId xmlns:a16="http://schemas.microsoft.com/office/drawing/2014/main" id="{49BA1EAF-1AD8-4544-9D72-7EE5BCD5FDC9}"/>
              </a:ext>
            </a:extLst>
          </p:cNvPr>
          <p:cNvSpPr txBox="1"/>
          <p:nvPr/>
        </p:nvSpPr>
        <p:spPr>
          <a:xfrm>
            <a:off x="7362929" y="1820918"/>
            <a:ext cx="1716593" cy="646331"/>
          </a:xfrm>
          <a:prstGeom prst="rect">
            <a:avLst/>
          </a:prstGeom>
          <a:noFill/>
        </p:spPr>
        <p:txBody>
          <a:bodyPr wrap="square" rtlCol="0">
            <a:spAutoFit/>
          </a:bodyPr>
          <a:lstStyle/>
          <a:p>
            <a:pPr algn="ctr"/>
            <a:r>
              <a:rPr lang="en-US" b="1" dirty="0"/>
              <a:t>Claim Filed March 2024</a:t>
            </a:r>
          </a:p>
        </p:txBody>
      </p:sp>
      <p:sp>
        <p:nvSpPr>
          <p:cNvPr id="10" name="TextBox 9">
            <a:extLst>
              <a:ext uri="{FF2B5EF4-FFF2-40B4-BE49-F238E27FC236}">
                <a16:creationId xmlns:a16="http://schemas.microsoft.com/office/drawing/2014/main" id="{8B8B77D8-4381-4FD0-8AB1-865E852699B8}"/>
              </a:ext>
            </a:extLst>
          </p:cNvPr>
          <p:cNvSpPr txBox="1"/>
          <p:nvPr/>
        </p:nvSpPr>
        <p:spPr>
          <a:xfrm>
            <a:off x="1446963" y="3098578"/>
            <a:ext cx="9154048" cy="369332"/>
          </a:xfrm>
          <a:prstGeom prst="rect">
            <a:avLst/>
          </a:prstGeom>
          <a:noFill/>
        </p:spPr>
        <p:txBody>
          <a:bodyPr wrap="square" rtlCol="0">
            <a:spAutoFit/>
          </a:bodyPr>
          <a:lstStyle/>
          <a:p>
            <a:r>
              <a:rPr lang="en-US" dirty="0">
                <a:solidFill>
                  <a:schemeClr val="bg1"/>
                </a:solidFill>
              </a:rPr>
              <a:t>Jan  Feb	Mar  Apr	 May  Jun  Jul  Aug	 Sep  Oct  Nov  Dec  Jan  Feb  Mar  Apr  May  June  Jul</a:t>
            </a:r>
          </a:p>
        </p:txBody>
      </p:sp>
      <p:cxnSp>
        <p:nvCxnSpPr>
          <p:cNvPr id="11" name="Straight Arrow Connector 10">
            <a:extLst>
              <a:ext uri="{FF2B5EF4-FFF2-40B4-BE49-F238E27FC236}">
                <a16:creationId xmlns:a16="http://schemas.microsoft.com/office/drawing/2014/main" id="{25AA1C39-32F0-4DA5-BEED-BFFC6554909D}"/>
              </a:ext>
            </a:extLst>
          </p:cNvPr>
          <p:cNvCxnSpPr/>
          <p:nvPr/>
        </p:nvCxnSpPr>
        <p:spPr>
          <a:xfrm>
            <a:off x="1728315" y="2467249"/>
            <a:ext cx="0" cy="455300"/>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7D4C617D-1375-4B29-98D9-BD236C505CDF}"/>
              </a:ext>
            </a:extLst>
          </p:cNvPr>
          <p:cNvCxnSpPr>
            <a:cxnSpLocks/>
          </p:cNvCxnSpPr>
          <p:nvPr/>
        </p:nvCxnSpPr>
        <p:spPr>
          <a:xfrm flipV="1">
            <a:off x="3629133" y="3551177"/>
            <a:ext cx="0" cy="466262"/>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9240203-1D85-4A91-8BE9-85603BA59781}"/>
              </a:ext>
            </a:extLst>
          </p:cNvPr>
          <p:cNvCxnSpPr/>
          <p:nvPr/>
        </p:nvCxnSpPr>
        <p:spPr>
          <a:xfrm>
            <a:off x="8221225" y="2467249"/>
            <a:ext cx="0" cy="455300"/>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7B794871-D4AC-43DA-878F-08F6976F74F7}"/>
              </a:ext>
            </a:extLst>
          </p:cNvPr>
          <p:cNvSpPr txBox="1"/>
          <p:nvPr/>
        </p:nvSpPr>
        <p:spPr>
          <a:xfrm>
            <a:off x="612949" y="5206496"/>
            <a:ext cx="10520205" cy="523220"/>
          </a:xfrm>
          <a:prstGeom prst="rect">
            <a:avLst/>
          </a:prstGeom>
          <a:noFill/>
        </p:spPr>
        <p:txBody>
          <a:bodyPr wrap="square" rtlCol="0">
            <a:spAutoFit/>
          </a:bodyPr>
          <a:lstStyle/>
          <a:p>
            <a:pPr algn="ctr"/>
            <a:r>
              <a:rPr lang="en-US" sz="2800" b="1" dirty="0"/>
              <a:t>Which ITF will VA recognize for the March 2024 claim? </a:t>
            </a:r>
          </a:p>
        </p:txBody>
      </p:sp>
    </p:spTree>
    <p:extLst>
      <p:ext uri="{BB962C8B-B14F-4D97-AF65-F5344CB8AC3E}">
        <p14:creationId xmlns:p14="http://schemas.microsoft.com/office/powerpoint/2010/main" val="23931871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a:xfrm>
            <a:off x="612949" y="1529920"/>
            <a:ext cx="10952704" cy="4745375"/>
          </a:xfrm>
        </p:spPr>
        <p:txBody>
          <a:bodyPr/>
          <a:lstStyle/>
          <a:p>
            <a:pPr marL="0" indent="0" eaLnBrk="1" hangingPunct="1">
              <a:buNone/>
              <a:defRPr/>
            </a:pPr>
            <a:endParaRPr lang="en-US" altLang="en-US" sz="2800" dirty="0">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44</a:t>
            </a:fld>
            <a:endParaRPr lang="en-US" altLang="en-US"/>
          </a:p>
        </p:txBody>
      </p:sp>
      <p:sp>
        <p:nvSpPr>
          <p:cNvPr id="2" name="Title 1"/>
          <p:cNvSpPr>
            <a:spLocks noGrp="1"/>
          </p:cNvSpPr>
          <p:nvPr>
            <p:ph type="title"/>
          </p:nvPr>
        </p:nvSpPr>
        <p:spPr>
          <a:xfrm>
            <a:off x="0" y="287011"/>
            <a:ext cx="8343900" cy="93186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a:t>
            </a:r>
            <a:endParaRPr lang="en-US" sz="2700" dirty="0"/>
          </a:p>
        </p:txBody>
      </p:sp>
      <p:sp>
        <p:nvSpPr>
          <p:cNvPr id="4" name="Arrow: Left-Right 3">
            <a:extLst>
              <a:ext uri="{FF2B5EF4-FFF2-40B4-BE49-F238E27FC236}">
                <a16:creationId xmlns:a16="http://schemas.microsoft.com/office/drawing/2014/main" id="{C980D384-4135-436B-B76D-02D8D03DE06B}"/>
              </a:ext>
            </a:extLst>
          </p:cNvPr>
          <p:cNvSpPr/>
          <p:nvPr/>
        </p:nvSpPr>
        <p:spPr>
          <a:xfrm>
            <a:off x="914819" y="2739279"/>
            <a:ext cx="10218336" cy="1045029"/>
          </a:xfrm>
          <a:prstGeom prst="leftRightArrow">
            <a:avLst/>
          </a:prstGeom>
          <a:solidFill>
            <a:srgbClr val="991A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7DA8CD18-484C-4125-BE8D-E496E111B9EE}"/>
              </a:ext>
            </a:extLst>
          </p:cNvPr>
          <p:cNvSpPr txBox="1"/>
          <p:nvPr/>
        </p:nvSpPr>
        <p:spPr>
          <a:xfrm>
            <a:off x="1050470" y="1805916"/>
            <a:ext cx="1355689" cy="646331"/>
          </a:xfrm>
          <a:prstGeom prst="rect">
            <a:avLst/>
          </a:prstGeom>
          <a:noFill/>
        </p:spPr>
        <p:txBody>
          <a:bodyPr wrap="square" rtlCol="0">
            <a:spAutoFit/>
          </a:bodyPr>
          <a:lstStyle/>
          <a:p>
            <a:pPr algn="ctr"/>
            <a:r>
              <a:rPr lang="en-US" b="1" dirty="0"/>
              <a:t>1</a:t>
            </a:r>
            <a:r>
              <a:rPr lang="en-US" b="1" baseline="30000" dirty="0"/>
              <a:t>st</a:t>
            </a:r>
            <a:r>
              <a:rPr lang="en-US" b="1" dirty="0"/>
              <a:t> ITF Filed Jan 2023</a:t>
            </a:r>
          </a:p>
        </p:txBody>
      </p:sp>
      <p:sp>
        <p:nvSpPr>
          <p:cNvPr id="7" name="TextBox 6">
            <a:extLst>
              <a:ext uri="{FF2B5EF4-FFF2-40B4-BE49-F238E27FC236}">
                <a16:creationId xmlns:a16="http://schemas.microsoft.com/office/drawing/2014/main" id="{EF705EC1-F846-4FC0-AC68-CC86360F35F7}"/>
              </a:ext>
            </a:extLst>
          </p:cNvPr>
          <p:cNvSpPr txBox="1"/>
          <p:nvPr/>
        </p:nvSpPr>
        <p:spPr>
          <a:xfrm>
            <a:off x="2905653" y="4014586"/>
            <a:ext cx="1467057" cy="646331"/>
          </a:xfrm>
          <a:prstGeom prst="rect">
            <a:avLst/>
          </a:prstGeom>
          <a:noFill/>
        </p:spPr>
        <p:txBody>
          <a:bodyPr wrap="square" rtlCol="0">
            <a:spAutoFit/>
          </a:bodyPr>
          <a:lstStyle/>
          <a:p>
            <a:pPr algn="ctr"/>
            <a:r>
              <a:rPr lang="en-US" b="1" dirty="0"/>
              <a:t>2</a:t>
            </a:r>
            <a:r>
              <a:rPr lang="en-US" b="1" baseline="30000" dirty="0"/>
              <a:t>nd</a:t>
            </a:r>
            <a:r>
              <a:rPr lang="en-US" b="1" dirty="0"/>
              <a:t> ITF Filed May 2023</a:t>
            </a:r>
          </a:p>
        </p:txBody>
      </p:sp>
      <p:sp>
        <p:nvSpPr>
          <p:cNvPr id="9" name="TextBox 8">
            <a:extLst>
              <a:ext uri="{FF2B5EF4-FFF2-40B4-BE49-F238E27FC236}">
                <a16:creationId xmlns:a16="http://schemas.microsoft.com/office/drawing/2014/main" id="{49BA1EAF-1AD8-4544-9D72-7EE5BCD5FDC9}"/>
              </a:ext>
            </a:extLst>
          </p:cNvPr>
          <p:cNvSpPr txBox="1"/>
          <p:nvPr/>
        </p:nvSpPr>
        <p:spPr>
          <a:xfrm>
            <a:off x="7362929" y="1820918"/>
            <a:ext cx="1716593" cy="646331"/>
          </a:xfrm>
          <a:prstGeom prst="rect">
            <a:avLst/>
          </a:prstGeom>
          <a:noFill/>
        </p:spPr>
        <p:txBody>
          <a:bodyPr wrap="square" rtlCol="0">
            <a:spAutoFit/>
          </a:bodyPr>
          <a:lstStyle/>
          <a:p>
            <a:pPr algn="ctr"/>
            <a:r>
              <a:rPr lang="en-US" b="1" dirty="0"/>
              <a:t>Claim Filed March 2024</a:t>
            </a:r>
          </a:p>
        </p:txBody>
      </p:sp>
      <p:sp>
        <p:nvSpPr>
          <p:cNvPr id="10" name="TextBox 9">
            <a:extLst>
              <a:ext uri="{FF2B5EF4-FFF2-40B4-BE49-F238E27FC236}">
                <a16:creationId xmlns:a16="http://schemas.microsoft.com/office/drawing/2014/main" id="{8B8B77D8-4381-4FD0-8AB1-865E852699B8}"/>
              </a:ext>
            </a:extLst>
          </p:cNvPr>
          <p:cNvSpPr txBox="1"/>
          <p:nvPr/>
        </p:nvSpPr>
        <p:spPr>
          <a:xfrm>
            <a:off x="1446963" y="3098578"/>
            <a:ext cx="9154048" cy="369332"/>
          </a:xfrm>
          <a:prstGeom prst="rect">
            <a:avLst/>
          </a:prstGeom>
          <a:noFill/>
        </p:spPr>
        <p:txBody>
          <a:bodyPr wrap="square" rtlCol="0">
            <a:spAutoFit/>
          </a:bodyPr>
          <a:lstStyle/>
          <a:p>
            <a:r>
              <a:rPr lang="en-US" dirty="0">
                <a:solidFill>
                  <a:schemeClr val="bg1"/>
                </a:solidFill>
              </a:rPr>
              <a:t>Jan  Feb	Mar  Apr	 May  Jun  Jul  Aug	 Sep  Oct  Nov  Dec  Jan  Feb  Mar  Apr  May  June  Jul</a:t>
            </a:r>
          </a:p>
        </p:txBody>
      </p:sp>
      <p:cxnSp>
        <p:nvCxnSpPr>
          <p:cNvPr id="11" name="Straight Arrow Connector 10">
            <a:extLst>
              <a:ext uri="{FF2B5EF4-FFF2-40B4-BE49-F238E27FC236}">
                <a16:creationId xmlns:a16="http://schemas.microsoft.com/office/drawing/2014/main" id="{25AA1C39-32F0-4DA5-BEED-BFFC6554909D}"/>
              </a:ext>
            </a:extLst>
          </p:cNvPr>
          <p:cNvCxnSpPr/>
          <p:nvPr/>
        </p:nvCxnSpPr>
        <p:spPr>
          <a:xfrm>
            <a:off x="1728315" y="2467249"/>
            <a:ext cx="0" cy="455300"/>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7D4C617D-1375-4B29-98D9-BD236C505CDF}"/>
              </a:ext>
            </a:extLst>
          </p:cNvPr>
          <p:cNvCxnSpPr>
            <a:cxnSpLocks/>
          </p:cNvCxnSpPr>
          <p:nvPr/>
        </p:nvCxnSpPr>
        <p:spPr>
          <a:xfrm flipV="1">
            <a:off x="3620762" y="3551177"/>
            <a:ext cx="0" cy="466262"/>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9240203-1D85-4A91-8BE9-85603BA59781}"/>
              </a:ext>
            </a:extLst>
          </p:cNvPr>
          <p:cNvCxnSpPr/>
          <p:nvPr/>
        </p:nvCxnSpPr>
        <p:spPr>
          <a:xfrm>
            <a:off x="8221225" y="2467249"/>
            <a:ext cx="0" cy="455300"/>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7B794871-D4AC-43DA-878F-08F6976F74F7}"/>
              </a:ext>
            </a:extLst>
          </p:cNvPr>
          <p:cNvSpPr txBox="1"/>
          <p:nvPr/>
        </p:nvSpPr>
        <p:spPr>
          <a:xfrm>
            <a:off x="626347" y="5493722"/>
            <a:ext cx="10520205" cy="954107"/>
          </a:xfrm>
          <a:prstGeom prst="rect">
            <a:avLst/>
          </a:prstGeom>
          <a:noFill/>
        </p:spPr>
        <p:txBody>
          <a:bodyPr wrap="square" rtlCol="0">
            <a:spAutoFit/>
          </a:bodyPr>
          <a:lstStyle/>
          <a:p>
            <a:pPr algn="ctr"/>
            <a:r>
              <a:rPr lang="en-US" sz="2800" b="1" dirty="0"/>
              <a:t>Neither ITF is valid; the veteran’s effective date of claim would be March 2024</a:t>
            </a:r>
          </a:p>
        </p:txBody>
      </p:sp>
      <p:sp>
        <p:nvSpPr>
          <p:cNvPr id="6" name="TextBox 5">
            <a:extLst>
              <a:ext uri="{FF2B5EF4-FFF2-40B4-BE49-F238E27FC236}">
                <a16:creationId xmlns:a16="http://schemas.microsoft.com/office/drawing/2014/main" id="{FC7BBAE2-6BD7-427C-9718-159E02299D90}"/>
              </a:ext>
            </a:extLst>
          </p:cNvPr>
          <p:cNvSpPr txBox="1"/>
          <p:nvPr/>
        </p:nvSpPr>
        <p:spPr>
          <a:xfrm>
            <a:off x="826055" y="1351415"/>
            <a:ext cx="1804518" cy="369332"/>
          </a:xfrm>
          <a:prstGeom prst="rect">
            <a:avLst/>
          </a:prstGeom>
          <a:noFill/>
        </p:spPr>
        <p:txBody>
          <a:bodyPr wrap="square" rtlCol="0">
            <a:spAutoFit/>
          </a:bodyPr>
          <a:lstStyle/>
          <a:p>
            <a:pPr algn="ctr"/>
            <a:r>
              <a:rPr lang="en-US" b="1" dirty="0"/>
              <a:t>Expired</a:t>
            </a:r>
          </a:p>
        </p:txBody>
      </p:sp>
      <p:cxnSp>
        <p:nvCxnSpPr>
          <p:cNvPr id="18" name="Straight Connector 17">
            <a:extLst>
              <a:ext uri="{FF2B5EF4-FFF2-40B4-BE49-F238E27FC236}">
                <a16:creationId xmlns:a16="http://schemas.microsoft.com/office/drawing/2014/main" id="{396C9985-8529-420D-8B23-E4F39E720EF7}"/>
              </a:ext>
            </a:extLst>
          </p:cNvPr>
          <p:cNvCxnSpPr>
            <a:cxnSpLocks/>
          </p:cNvCxnSpPr>
          <p:nvPr/>
        </p:nvCxnSpPr>
        <p:spPr>
          <a:xfrm>
            <a:off x="1071822" y="1751466"/>
            <a:ext cx="1355689" cy="736228"/>
          </a:xfrm>
          <a:prstGeom prst="line">
            <a:avLst/>
          </a:prstGeom>
          <a:ln w="57150">
            <a:solidFill>
              <a:srgbClr val="991A1E"/>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19FE2E5-140F-453E-94B6-291E753FD222}"/>
              </a:ext>
            </a:extLst>
          </p:cNvPr>
          <p:cNvCxnSpPr>
            <a:cxnSpLocks/>
          </p:cNvCxnSpPr>
          <p:nvPr/>
        </p:nvCxnSpPr>
        <p:spPr>
          <a:xfrm flipV="1">
            <a:off x="1071820" y="1720747"/>
            <a:ext cx="1334339" cy="765535"/>
          </a:xfrm>
          <a:prstGeom prst="line">
            <a:avLst/>
          </a:prstGeom>
          <a:ln w="57150">
            <a:solidFill>
              <a:srgbClr val="991A1E"/>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1B4C056B-0A5D-40D3-A101-841C3DFE6241}"/>
              </a:ext>
            </a:extLst>
          </p:cNvPr>
          <p:cNvCxnSpPr>
            <a:cxnSpLocks/>
          </p:cNvCxnSpPr>
          <p:nvPr/>
        </p:nvCxnSpPr>
        <p:spPr>
          <a:xfrm>
            <a:off x="2901675" y="3926990"/>
            <a:ext cx="1355689" cy="736228"/>
          </a:xfrm>
          <a:prstGeom prst="line">
            <a:avLst/>
          </a:prstGeom>
          <a:ln w="57150">
            <a:solidFill>
              <a:srgbClr val="991A1E"/>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0E23E10C-FBAD-4063-82F6-52E0C0DF0CC5}"/>
              </a:ext>
            </a:extLst>
          </p:cNvPr>
          <p:cNvCxnSpPr>
            <a:cxnSpLocks/>
          </p:cNvCxnSpPr>
          <p:nvPr/>
        </p:nvCxnSpPr>
        <p:spPr>
          <a:xfrm flipV="1">
            <a:off x="2901673" y="3896271"/>
            <a:ext cx="1334339" cy="765535"/>
          </a:xfrm>
          <a:prstGeom prst="line">
            <a:avLst/>
          </a:prstGeom>
          <a:ln w="57150">
            <a:solidFill>
              <a:srgbClr val="991A1E"/>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3A592BC-53B5-41BA-9FB3-2C75A1454281}"/>
              </a:ext>
            </a:extLst>
          </p:cNvPr>
          <p:cNvSpPr txBox="1"/>
          <p:nvPr/>
        </p:nvSpPr>
        <p:spPr>
          <a:xfrm>
            <a:off x="1575919" y="4710367"/>
            <a:ext cx="4126523" cy="646331"/>
          </a:xfrm>
          <a:prstGeom prst="rect">
            <a:avLst/>
          </a:prstGeom>
          <a:noFill/>
        </p:spPr>
        <p:txBody>
          <a:bodyPr wrap="square" rtlCol="0">
            <a:spAutoFit/>
          </a:bodyPr>
          <a:lstStyle/>
          <a:p>
            <a:pPr algn="ctr"/>
            <a:r>
              <a:rPr lang="en-US" b="1" dirty="0"/>
              <a:t>Not Recognized because an active ITF was pending when submitted</a:t>
            </a:r>
          </a:p>
        </p:txBody>
      </p:sp>
    </p:spTree>
    <p:extLst>
      <p:ext uri="{BB962C8B-B14F-4D97-AF65-F5344CB8AC3E}">
        <p14:creationId xmlns:p14="http://schemas.microsoft.com/office/powerpoint/2010/main" val="15056643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a:xfrm>
            <a:off x="622999" y="1298271"/>
            <a:ext cx="10730802" cy="5203013"/>
          </a:xfrm>
        </p:spPr>
        <p:txBody>
          <a:bodyPr/>
          <a:lstStyle/>
          <a:p>
            <a:pPr>
              <a:buFont typeface="Wingdings" panose="05000000000000000000" pitchFamily="2" charset="2"/>
              <a:buChar char="Ø"/>
              <a:defRPr/>
            </a:pPr>
            <a:endParaRPr lang="en-US" alt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endParaRPr lang="en-US" altLang="en-US" sz="2400" dirty="0">
              <a:latin typeface="Times New Roman" panose="02020603050405020304" pitchFamily="18" charset="0"/>
              <a:cs typeface="Times New Roman" panose="02020603050405020304" pitchFamily="18" charset="0"/>
            </a:endParaRPr>
          </a:p>
          <a:p>
            <a:pPr>
              <a:spcAft>
                <a:spcPts val="1200"/>
              </a:spcAft>
              <a:buFont typeface="Wingdings" panose="05000000000000000000" pitchFamily="2" charset="2"/>
              <a:buChar char="Ø"/>
              <a:defRPr/>
            </a:pPr>
            <a:r>
              <a:rPr lang="en-US" altLang="en-US" sz="2400" dirty="0">
                <a:latin typeface="Times New Roman" panose="02020603050405020304" pitchFamily="18" charset="0"/>
                <a:cs typeface="Times New Roman" panose="02020603050405020304" pitchFamily="18" charset="0"/>
              </a:rPr>
              <a:t>If a veteran was previously denied a benefit, VA will still accept an ITF for that specific issue</a:t>
            </a:r>
          </a:p>
          <a:p>
            <a:pPr>
              <a:spcAft>
                <a:spcPts val="1200"/>
              </a:spcAft>
              <a:buFont typeface="Wingdings" panose="05000000000000000000" pitchFamily="2" charset="2"/>
              <a:buChar char="Ø"/>
              <a:defRPr/>
            </a:pPr>
            <a:r>
              <a:rPr lang="en-US" altLang="en-US" sz="2400" dirty="0">
                <a:latin typeface="Times New Roman" panose="02020603050405020304" pitchFamily="18" charset="0"/>
                <a:cs typeface="Times New Roman" panose="02020603050405020304" pitchFamily="18" charset="0"/>
              </a:rPr>
              <a:t>The veteran must submit a Supplemental Claim (VA form 20-0995) with new and relevant evidence (This will be explained in the Appeals class)</a:t>
            </a:r>
          </a:p>
          <a:p>
            <a:pPr>
              <a:spcAft>
                <a:spcPts val="1200"/>
              </a:spcAft>
              <a:buFont typeface="Wingdings" panose="05000000000000000000" pitchFamily="2" charset="2"/>
              <a:buChar char="Ø"/>
              <a:defRPr/>
            </a:pPr>
            <a:r>
              <a:rPr lang="en-US" altLang="en-US" sz="2400" dirty="0">
                <a:latin typeface="Times New Roman" panose="02020603050405020304" pitchFamily="18" charset="0"/>
                <a:cs typeface="Times New Roman" panose="02020603050405020304" pitchFamily="18" charset="0"/>
              </a:rPr>
              <a:t>If you plan to submit a new claim and a supplemental claim, you must submit them together for the ITF to apply to both</a:t>
            </a:r>
          </a:p>
          <a:p>
            <a:pPr>
              <a:spcAft>
                <a:spcPts val="1200"/>
              </a:spcAft>
              <a:buFont typeface="Wingdings" panose="05000000000000000000" pitchFamily="2" charset="2"/>
              <a:buChar char="Ø"/>
              <a:defRPr/>
            </a:pPr>
            <a:r>
              <a:rPr lang="en-US" altLang="en-US" sz="2400" dirty="0">
                <a:latin typeface="Times New Roman" panose="02020603050405020304" pitchFamily="18" charset="0"/>
                <a:cs typeface="Times New Roman" panose="02020603050405020304" pitchFamily="18" charset="0"/>
              </a:rPr>
              <a:t>This policy was addressed by the Fed. Circuit in July 2021 – The Court decided that ITF regulations apply to Supplemental Claims</a:t>
            </a:r>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45</a:t>
            </a:fld>
            <a:endParaRPr lang="en-US" altLang="en-US" dirty="0"/>
          </a:p>
        </p:txBody>
      </p:sp>
      <p:sp>
        <p:nvSpPr>
          <p:cNvPr id="2" name="Title 1"/>
          <p:cNvSpPr>
            <a:spLocks noGrp="1"/>
          </p:cNvSpPr>
          <p:nvPr>
            <p:ph type="title"/>
          </p:nvPr>
        </p:nvSpPr>
        <p:spPr>
          <a:xfrm>
            <a:off x="0" y="0"/>
            <a:ext cx="5803392" cy="1298271"/>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 – PREVIOUSLY DENIED CLAIMS</a:t>
            </a:r>
            <a:endParaRPr lang="en-US" sz="2700" dirty="0"/>
          </a:p>
        </p:txBody>
      </p:sp>
    </p:spTree>
    <p:extLst>
      <p:ext uri="{BB962C8B-B14F-4D97-AF65-F5344CB8AC3E}">
        <p14:creationId xmlns:p14="http://schemas.microsoft.com/office/powerpoint/2010/main" val="25953077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Content Placeholder 2"/>
          <p:cNvSpPr>
            <a:spLocks noGrp="1"/>
          </p:cNvSpPr>
          <p:nvPr>
            <p:ph idx="1"/>
          </p:nvPr>
        </p:nvSpPr>
        <p:spPr>
          <a:xfrm>
            <a:off x="633045" y="1316737"/>
            <a:ext cx="10942655" cy="5404739"/>
          </a:xfrm>
        </p:spPr>
        <p:txBody>
          <a:bodyPr/>
          <a:lstStyle/>
          <a:p>
            <a:pPr marL="0" indent="0">
              <a:buNone/>
            </a:pPr>
            <a:r>
              <a:rPr lang="en-US" altLang="en-US" sz="2800" b="1" dirty="0">
                <a:latin typeface="Times New Roman" panose="02020603050405020304" pitchFamily="18" charset="0"/>
                <a:cs typeface="Times New Roman" panose="02020603050405020304" pitchFamily="18" charset="0"/>
              </a:rPr>
              <a:t>Key Items:</a:t>
            </a:r>
          </a:p>
          <a:p>
            <a:pPr marL="0" indent="0">
              <a:buNone/>
            </a:pPr>
            <a:endParaRPr lang="en-US" altLang="en-US" sz="12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Section I</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Block 1 – Use the Veteran’s name even if a dependent is filing</a:t>
            </a:r>
          </a:p>
          <a:p>
            <a:pPr lvl="1">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171450" lvl="1"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Section II</a:t>
            </a:r>
          </a:p>
          <a:p>
            <a:pPr marL="628650" lvl="2"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If someone other than the Veteran is filing, enter their information here</a:t>
            </a:r>
          </a:p>
          <a:p>
            <a:pPr marL="628650" lvl="2" indent="-171450">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280988" lvl="2" indent="-280988">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Section III</a:t>
            </a:r>
          </a:p>
          <a:p>
            <a:pPr marL="738188" lvl="3" indent="-280988">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Select the benefit that will be filed for, you can select more than one </a:t>
            </a:r>
          </a:p>
          <a:p>
            <a:pPr marL="280988" lvl="3" indent="-280988">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Section IV</a:t>
            </a:r>
          </a:p>
          <a:p>
            <a:pPr marL="738188" lvl="3" indent="-280988">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You can only sign for the veteran if it is not their original claim; remember to put Veterans of Foreign Wars in block 15</a:t>
            </a:r>
          </a:p>
          <a:p>
            <a:pPr marL="628650" lvl="2" indent="-171450">
              <a:buFont typeface="Wingdings" panose="05000000000000000000" pitchFamily="2" charset="2"/>
              <a:buChar char="Ø"/>
            </a:pPr>
            <a:endParaRPr lang="en-US" altLang="en-US" dirty="0">
              <a:latin typeface="Times New Roman" panose="02020603050405020304" pitchFamily="18" charset="0"/>
              <a:cs typeface="Times New Roman" panose="02020603050405020304" pitchFamily="18" charset="0"/>
            </a:endParaRPr>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solidFill>
                  <a:prstClr val="black">
                    <a:tint val="75000"/>
                  </a:prstClr>
                </a:solidFill>
              </a:rPr>
              <a:pPr/>
              <a:t>46</a:t>
            </a:fld>
            <a:endParaRPr lang="en-US" altLang="en-US">
              <a:solidFill>
                <a:prstClr val="black">
                  <a:tint val="75000"/>
                </a:prstClr>
              </a:solidFill>
            </a:endParaRPr>
          </a:p>
        </p:txBody>
      </p:sp>
      <p:sp>
        <p:nvSpPr>
          <p:cNvPr id="2" name="Title 1"/>
          <p:cNvSpPr>
            <a:spLocks noGrp="1"/>
          </p:cNvSpPr>
          <p:nvPr>
            <p:ph type="title"/>
          </p:nvPr>
        </p:nvSpPr>
        <p:spPr>
          <a:xfrm>
            <a:off x="0" y="299192"/>
            <a:ext cx="6864096" cy="780288"/>
          </a:xfrm>
        </p:spPr>
        <p:txBody>
          <a:bodyPr>
            <a:normAutofit fontScale="90000"/>
          </a:bodyPr>
          <a:lstStyle/>
          <a:p>
            <a:pPr>
              <a:defRPr/>
            </a:pPr>
            <a:r>
              <a:rPr lang="en-US" sz="2700" dirty="0">
                <a:latin typeface="Times New Roman" panose="02020603050405020304" pitchFamily="18" charset="0"/>
                <a:cs typeface="Times New Roman" panose="02020603050405020304" pitchFamily="18" charset="0"/>
              </a:rPr>
              <a:t>HOW TO COMPLETE THE 21-0966 </a:t>
            </a:r>
            <a:br>
              <a:rPr lang="en-US" sz="2700" dirty="0">
                <a:latin typeface="Times New Roman" panose="02020603050405020304" pitchFamily="18" charset="0"/>
                <a:cs typeface="Times New Roman" panose="02020603050405020304" pitchFamily="18" charset="0"/>
              </a:rPr>
            </a:br>
            <a:r>
              <a:rPr lang="en-US" sz="2700" dirty="0">
                <a:latin typeface="Times New Roman" panose="02020603050405020304" pitchFamily="18" charset="0"/>
                <a:cs typeface="Times New Roman" panose="02020603050405020304" pitchFamily="18" charset="0"/>
              </a:rPr>
              <a:t>(Feb 2023 Version)</a:t>
            </a:r>
          </a:p>
        </p:txBody>
      </p:sp>
    </p:spTree>
    <p:extLst>
      <p:ext uri="{BB962C8B-B14F-4D97-AF65-F5344CB8AC3E}">
        <p14:creationId xmlns:p14="http://schemas.microsoft.com/office/powerpoint/2010/main" val="12167907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593766" y="1951039"/>
            <a:ext cx="10960925" cy="4022725"/>
          </a:xfrm>
        </p:spPr>
        <p:txBody>
          <a:bodyPr/>
          <a:lstStyle/>
          <a:p>
            <a:pPr>
              <a:buFont typeface="Wingdings" panose="05000000000000000000" pitchFamily="2" charset="2"/>
              <a:buChar char="Ø"/>
              <a:defRPr/>
            </a:pPr>
            <a:r>
              <a:rPr lang="en-US" altLang="en-US" sz="2800" dirty="0">
                <a:latin typeface="Times New Roman" pitchFamily="18" charset="0"/>
                <a:cs typeface="Times New Roman" pitchFamily="18" charset="0"/>
              </a:rPr>
              <a:t>VA Regulations</a:t>
            </a: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hlinkClick r:id="rId3"/>
              </a:rPr>
              <a:t>38 CFR § 3.12</a:t>
            </a: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hlinkClick r:id="rId4"/>
              </a:rPr>
              <a:t>38 CFR §14.626</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5"/>
              </a:rPr>
              <a:t>14.629 - 14.632</a:t>
            </a:r>
            <a:r>
              <a:rPr lang="en-US" dirty="0">
                <a:latin typeface="Times New Roman" panose="02020603050405020304" pitchFamily="18" charset="0"/>
                <a:cs typeface="Times New Roman" panose="02020603050405020304" pitchFamily="18" charset="0"/>
              </a:rPr>
              <a:t> </a:t>
            </a: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hlinkClick r:id="rId6"/>
              </a:rPr>
              <a:t>38 CFR §20.6</a:t>
            </a: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hlinkClick r:id="rId7"/>
              </a:rPr>
              <a:t>38 CFR §20.1304</a:t>
            </a: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hlinkClick r:id="rId8"/>
              </a:rPr>
              <a:t>38 CFR §20.1305</a:t>
            </a:r>
            <a:endParaRPr lang="en-US" dirty="0">
              <a:latin typeface="Times New Roman" panose="02020603050405020304" pitchFamily="18" charset="0"/>
              <a:cs typeface="Times New Roman" panose="02020603050405020304" pitchFamily="18" charset="0"/>
            </a:endParaRPr>
          </a:p>
          <a:p>
            <a:pPr marL="457200" lvl="1" indent="0">
              <a:buNone/>
              <a:defRPr/>
            </a:pPr>
            <a:endParaRPr lang="en-US" dirty="0">
              <a:latin typeface="Times New Roman" panose="02020603050405020304" pitchFamily="18" charset="0"/>
              <a:cs typeface="Times New Roman" panose="02020603050405020304" pitchFamily="18" charset="0"/>
            </a:endParaRPr>
          </a:p>
          <a:p>
            <a:pPr marL="230188" lvl="1">
              <a:buFont typeface="Wingdings" panose="05000000000000000000" pitchFamily="2" charset="2"/>
              <a:buChar char="Ø"/>
              <a:defRPr/>
            </a:pPr>
            <a:r>
              <a:rPr lang="en-US" altLang="en-US" dirty="0">
                <a:latin typeface="Times New Roman" pitchFamily="18" charset="0"/>
                <a:cs typeface="Times New Roman" pitchFamily="18" charset="0"/>
              </a:rPr>
              <a:t>VFW Policy &amp; Procedure</a:t>
            </a: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47</a:t>
            </a:fld>
            <a:endParaRPr lang="en-US" altLang="en-US" dirty="0"/>
          </a:p>
        </p:txBody>
      </p:sp>
      <p:sp>
        <p:nvSpPr>
          <p:cNvPr id="2" name="Title 1"/>
          <p:cNvSpPr>
            <a:spLocks noGrp="1"/>
          </p:cNvSpPr>
          <p:nvPr>
            <p:ph type="title"/>
          </p:nvPr>
        </p:nvSpPr>
        <p:spPr>
          <a:xfrm>
            <a:off x="0" y="138837"/>
            <a:ext cx="6815328"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OF VA CLAIMANTS BY VSOs “Power of Attorney”</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2671545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587830" y="1457042"/>
            <a:ext cx="10998924" cy="4787003"/>
          </a:xfrm>
        </p:spPr>
        <p:txBody>
          <a:bodyPr>
            <a:normAutofit/>
          </a:bodyPr>
          <a:lstStyle/>
          <a:p>
            <a:pPr eaLnBrk="1" hangingPunct="1">
              <a:buClr>
                <a:schemeClr val="tx1"/>
              </a:buClr>
            </a:pPr>
            <a:endParaRPr lang="en-US" altLang="en-US" sz="1000" dirty="0">
              <a:latin typeface="Times New Roman" panose="02020603050405020304" pitchFamily="18" charset="0"/>
              <a:cs typeface="Times New Roman" panose="02020603050405020304" pitchFamily="18" charset="0"/>
            </a:endParaRPr>
          </a:p>
          <a:p>
            <a:pPr eaLnBrk="1" hangingPunct="1">
              <a:buClr>
                <a:schemeClr val="tx1"/>
              </a:buClr>
            </a:pPr>
            <a:r>
              <a:rPr lang="en-US" altLang="en-US" sz="2700" dirty="0">
                <a:latin typeface="Times New Roman" panose="02020603050405020304" pitchFamily="18" charset="0"/>
                <a:cs typeface="Times New Roman" panose="02020603050405020304" pitchFamily="18" charset="0"/>
              </a:rPr>
              <a:t>A DD Form 214/215 is prepared in eight copies and distributed as follows:</a:t>
            </a:r>
          </a:p>
          <a:p>
            <a:pPr eaLnBrk="1" hangingPunct="1">
              <a:buClr>
                <a:schemeClr val="tx1"/>
              </a:buClr>
            </a:pPr>
            <a:r>
              <a:rPr lang="en-US" altLang="en-US" sz="2700" b="1" dirty="0">
                <a:latin typeface="Times New Roman" panose="02020603050405020304" pitchFamily="18" charset="0"/>
                <a:cs typeface="Times New Roman" panose="02020603050405020304" pitchFamily="18" charset="0"/>
              </a:rPr>
              <a:t>Copy 1</a:t>
            </a:r>
            <a:r>
              <a:rPr lang="en-US" altLang="en-US" sz="2700" dirty="0">
                <a:solidFill>
                  <a:srgbClr val="FF0000"/>
                </a:solidFill>
                <a:latin typeface="Times New Roman" panose="02020603050405020304" pitchFamily="18" charset="0"/>
                <a:cs typeface="Times New Roman" panose="02020603050405020304" pitchFamily="18" charset="0"/>
              </a:rPr>
              <a:t> </a:t>
            </a:r>
            <a:r>
              <a:rPr lang="en-US" altLang="en-US" sz="2700" dirty="0">
                <a:latin typeface="Times New Roman" panose="02020603050405020304" pitchFamily="18" charset="0"/>
                <a:cs typeface="Times New Roman" panose="02020603050405020304" pitchFamily="18" charset="0"/>
              </a:rPr>
              <a:t>– Service Member</a:t>
            </a:r>
          </a:p>
          <a:p>
            <a:pPr eaLnBrk="1" hangingPunct="1">
              <a:buClr>
                <a:schemeClr val="tx1"/>
              </a:buClr>
            </a:pPr>
            <a:r>
              <a:rPr lang="en-US" altLang="en-US" sz="2700" b="1" dirty="0">
                <a:latin typeface="Times New Roman" panose="02020603050405020304" pitchFamily="18" charset="0"/>
                <a:cs typeface="Times New Roman" panose="02020603050405020304" pitchFamily="18" charset="0"/>
              </a:rPr>
              <a:t>Copy 2</a:t>
            </a:r>
            <a:r>
              <a:rPr lang="en-US" altLang="en-US" sz="2700" dirty="0">
                <a:solidFill>
                  <a:srgbClr val="FF0000"/>
                </a:solidFill>
                <a:latin typeface="Times New Roman" panose="02020603050405020304" pitchFamily="18" charset="0"/>
                <a:cs typeface="Times New Roman" panose="02020603050405020304" pitchFamily="18" charset="0"/>
              </a:rPr>
              <a:t> </a:t>
            </a:r>
            <a:r>
              <a:rPr lang="en-US" altLang="en-US" sz="2700" dirty="0">
                <a:latin typeface="Times New Roman" panose="02020603050405020304" pitchFamily="18" charset="0"/>
                <a:cs typeface="Times New Roman" panose="02020603050405020304" pitchFamily="18" charset="0"/>
              </a:rPr>
              <a:t>– Service Personnel File (OMPF or 201 file)</a:t>
            </a:r>
          </a:p>
          <a:p>
            <a:pPr eaLnBrk="1" hangingPunct="1">
              <a:buClr>
                <a:schemeClr val="tx1"/>
              </a:buClr>
            </a:pPr>
            <a:r>
              <a:rPr lang="en-US" altLang="en-US" sz="2700" b="1" dirty="0">
                <a:latin typeface="Times New Roman" panose="02020603050405020304" pitchFamily="18" charset="0"/>
                <a:cs typeface="Times New Roman" panose="02020603050405020304" pitchFamily="18" charset="0"/>
              </a:rPr>
              <a:t>Copy 3</a:t>
            </a:r>
            <a:r>
              <a:rPr lang="en-US" altLang="en-US" sz="2700" dirty="0">
                <a:solidFill>
                  <a:srgbClr val="FF0000"/>
                </a:solidFill>
                <a:latin typeface="Times New Roman" panose="02020603050405020304" pitchFamily="18" charset="0"/>
                <a:cs typeface="Times New Roman" panose="02020603050405020304" pitchFamily="18" charset="0"/>
              </a:rPr>
              <a:t> </a:t>
            </a:r>
            <a:r>
              <a:rPr lang="en-US" altLang="en-US" sz="2700" dirty="0">
                <a:latin typeface="Times New Roman" panose="02020603050405020304" pitchFamily="18" charset="0"/>
                <a:cs typeface="Times New Roman" panose="02020603050405020304" pitchFamily="18" charset="0"/>
              </a:rPr>
              <a:t>– United States Department of Veterans Affairs</a:t>
            </a:r>
          </a:p>
          <a:p>
            <a:pPr eaLnBrk="1" hangingPunct="1">
              <a:buClr>
                <a:schemeClr val="tx1"/>
              </a:buClr>
            </a:pPr>
            <a:r>
              <a:rPr lang="en-US" altLang="en-US" sz="2700" b="1" dirty="0">
                <a:latin typeface="Times New Roman" panose="02020603050405020304" pitchFamily="18" charset="0"/>
                <a:cs typeface="Times New Roman" panose="02020603050405020304" pitchFamily="18" charset="0"/>
              </a:rPr>
              <a:t>Copy 4</a:t>
            </a:r>
            <a:r>
              <a:rPr lang="en-US" altLang="en-US" sz="2700" dirty="0">
                <a:solidFill>
                  <a:srgbClr val="FF0000"/>
                </a:solidFill>
                <a:latin typeface="Times New Roman" panose="02020603050405020304" pitchFamily="18" charset="0"/>
                <a:cs typeface="Times New Roman" panose="02020603050405020304" pitchFamily="18" charset="0"/>
              </a:rPr>
              <a:t> </a:t>
            </a:r>
            <a:r>
              <a:rPr lang="en-US" altLang="en-US" sz="2700" dirty="0">
                <a:latin typeface="Times New Roman" panose="02020603050405020304" pitchFamily="18" charset="0"/>
                <a:cs typeface="Times New Roman" panose="02020603050405020304" pitchFamily="18" charset="0"/>
              </a:rPr>
              <a:t>– Member (if initialed in Block 30)</a:t>
            </a:r>
          </a:p>
          <a:p>
            <a:pPr eaLnBrk="1" hangingPunct="1">
              <a:buClr>
                <a:schemeClr val="tx1"/>
              </a:buClr>
            </a:pPr>
            <a:r>
              <a:rPr lang="en-US" altLang="en-US" sz="2700" b="1" dirty="0">
                <a:latin typeface="Times New Roman" panose="02020603050405020304" pitchFamily="18" charset="0"/>
                <a:cs typeface="Times New Roman" panose="02020603050405020304" pitchFamily="18" charset="0"/>
              </a:rPr>
              <a:t>Copy 5</a:t>
            </a:r>
            <a:r>
              <a:rPr lang="en-US" altLang="en-US" sz="2700" dirty="0">
                <a:solidFill>
                  <a:srgbClr val="FF0000"/>
                </a:solidFill>
                <a:latin typeface="Times New Roman" panose="02020603050405020304" pitchFamily="18" charset="0"/>
                <a:cs typeface="Times New Roman" panose="02020603050405020304" pitchFamily="18" charset="0"/>
              </a:rPr>
              <a:t> </a:t>
            </a:r>
            <a:r>
              <a:rPr lang="en-US" altLang="en-US" sz="2700" dirty="0">
                <a:latin typeface="Times New Roman" panose="02020603050405020304" pitchFamily="18" charset="0"/>
                <a:cs typeface="Times New Roman" panose="02020603050405020304" pitchFamily="18" charset="0"/>
              </a:rPr>
              <a:t>– United States Department of Labor </a:t>
            </a:r>
          </a:p>
          <a:p>
            <a:pPr eaLnBrk="1" hangingPunct="1">
              <a:buClr>
                <a:schemeClr val="tx1"/>
              </a:buClr>
            </a:pPr>
            <a:r>
              <a:rPr lang="en-US" altLang="en-US" sz="2700" b="1" dirty="0">
                <a:latin typeface="Times New Roman" panose="02020603050405020304" pitchFamily="18" charset="0"/>
                <a:cs typeface="Times New Roman" panose="02020603050405020304" pitchFamily="18" charset="0"/>
              </a:rPr>
              <a:t>Copy 6</a:t>
            </a:r>
            <a:r>
              <a:rPr lang="en-US" altLang="en-US" sz="2700" dirty="0">
                <a:solidFill>
                  <a:srgbClr val="FF0000"/>
                </a:solidFill>
                <a:latin typeface="Times New Roman" panose="02020603050405020304" pitchFamily="18" charset="0"/>
                <a:cs typeface="Times New Roman" panose="02020603050405020304" pitchFamily="18" charset="0"/>
              </a:rPr>
              <a:t> </a:t>
            </a:r>
            <a:r>
              <a:rPr lang="en-US" altLang="en-US" sz="2700" dirty="0">
                <a:latin typeface="Times New Roman" panose="02020603050405020304" pitchFamily="18" charset="0"/>
                <a:cs typeface="Times New Roman" panose="02020603050405020304" pitchFamily="18" charset="0"/>
              </a:rPr>
              <a:t>– State Director of Veteran Affairs</a:t>
            </a:r>
          </a:p>
          <a:p>
            <a:pPr eaLnBrk="1" hangingPunct="1">
              <a:buClr>
                <a:schemeClr val="tx1"/>
              </a:buClr>
            </a:pPr>
            <a:r>
              <a:rPr lang="en-US" altLang="en-US" sz="2700" b="1" dirty="0">
                <a:latin typeface="Times New Roman" panose="02020603050405020304" pitchFamily="18" charset="0"/>
                <a:cs typeface="Times New Roman" panose="02020603050405020304" pitchFamily="18" charset="0"/>
              </a:rPr>
              <a:t>Copy 7 &amp; 8 </a:t>
            </a:r>
            <a:r>
              <a:rPr lang="en-US" altLang="en-US" sz="2700" dirty="0">
                <a:latin typeface="Times New Roman" panose="02020603050405020304" pitchFamily="18" charset="0"/>
                <a:cs typeface="Times New Roman" panose="02020603050405020304" pitchFamily="18" charset="0"/>
              </a:rPr>
              <a:t>– Distributed in accordance with Military Service Department directions</a:t>
            </a:r>
          </a:p>
        </p:txBody>
      </p:sp>
      <p:sp>
        <p:nvSpPr>
          <p:cNvPr id="102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9CCAFA40-24C9-441B-9598-3A2CDB3C92C5}" type="slidenum">
              <a:rPr lang="en-US" altLang="en-US" sz="1800">
                <a:latin typeface="Times New Roman" panose="02020603050405020304" pitchFamily="18" charset="0"/>
              </a:rPr>
              <a:pPr>
                <a:spcBef>
                  <a:spcPct val="0"/>
                </a:spcBef>
                <a:buFontTx/>
                <a:buNone/>
              </a:pPr>
              <a:t>5</a:t>
            </a:fld>
            <a:endParaRPr lang="en-US" altLang="en-US" sz="1800" dirty="0">
              <a:latin typeface="Times New Roman" panose="02020603050405020304" pitchFamily="18" charset="0"/>
            </a:endParaRPr>
          </a:p>
        </p:txBody>
      </p:sp>
      <p:sp>
        <p:nvSpPr>
          <p:cNvPr id="2" name="Title 1"/>
          <p:cNvSpPr>
            <a:spLocks noGrp="1"/>
          </p:cNvSpPr>
          <p:nvPr>
            <p:ph type="title"/>
          </p:nvPr>
        </p:nvSpPr>
        <p:spPr>
          <a:xfrm>
            <a:off x="587830" y="368281"/>
            <a:ext cx="9622970" cy="672703"/>
          </a:xfrm>
          <a:ln>
            <a:noFill/>
          </a:ln>
        </p:spPr>
        <p:txBody>
          <a:bodyPr rtlCol="0">
            <a:normAutofit/>
          </a:bodyPr>
          <a:lstStyle/>
          <a:p>
            <a:pPr>
              <a:defRPr/>
            </a:pPr>
            <a:r>
              <a:rPr lang="en-US" sz="2700" dirty="0">
                <a:latin typeface="Times New Roman" panose="02020603050405020304" pitchFamily="18" charset="0"/>
                <a:cs typeface="Times New Roman" panose="02020603050405020304" pitchFamily="18" charset="0"/>
              </a:rPr>
              <a:t>COPIES OF DD-214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a:xfrm>
            <a:off x="561703" y="1567543"/>
            <a:ext cx="11038113" cy="4859897"/>
          </a:xfrm>
        </p:spPr>
        <p:txBody>
          <a:bodyPr/>
          <a:lstStyle/>
          <a:p>
            <a:pPr eaLnBrk="1" hangingPunct="1"/>
            <a:r>
              <a:rPr lang="en-US" altLang="en-US" sz="2700" dirty="0">
                <a:latin typeface="Times New Roman" panose="02020603050405020304" pitchFamily="18" charset="0"/>
                <a:cs typeface="Times New Roman" panose="02020603050405020304" pitchFamily="18" charset="0"/>
              </a:rPr>
              <a:t>Member 4 copy is what is requested for most benefits, federal veterans preference, etc.</a:t>
            </a:r>
          </a:p>
          <a:p>
            <a:pPr marL="0" indent="0">
              <a:buNone/>
            </a:pPr>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700" dirty="0">
                <a:latin typeface="Times New Roman" panose="02020603050405020304" pitchFamily="18" charset="0"/>
                <a:cs typeface="Times New Roman" panose="02020603050405020304" pitchFamily="18" charset="0"/>
              </a:rPr>
              <a:t>Service 2 is identical to Member 4: they both provide separation code and other “long form” information.</a:t>
            </a:r>
          </a:p>
          <a:p>
            <a:pPr marL="0" indent="0">
              <a:buNone/>
            </a:pPr>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700" dirty="0">
                <a:latin typeface="Times New Roman" panose="02020603050405020304" pitchFamily="18" charset="0"/>
                <a:cs typeface="Times New Roman" panose="02020603050405020304" pitchFamily="18" charset="0"/>
              </a:rPr>
              <a:t>VSOs can certify DD-214s by completing TRIP training and getting a stamp made that certifies the authenticity of the document </a:t>
            </a:r>
          </a:p>
          <a:p>
            <a:pPr marL="0" indent="0">
              <a:buNone/>
            </a:pPr>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700" dirty="0">
                <a:latin typeface="Times New Roman" panose="02020603050405020304" pitchFamily="18" charset="0"/>
                <a:cs typeface="Times New Roman" panose="02020603050405020304" pitchFamily="18" charset="0"/>
              </a:rPr>
              <a:t> This verification allows the claim to proceed more quickly through the development process</a:t>
            </a:r>
          </a:p>
          <a:p>
            <a:pPr eaLnBrk="1" hangingPunct="1"/>
            <a:endParaRPr lang="en-US" altLang="en-US" sz="2100" dirty="0"/>
          </a:p>
          <a:p>
            <a:pPr eaLnBrk="1" hangingPunct="1"/>
            <a:endParaRPr lang="en-US" altLang="en-US" dirty="0"/>
          </a:p>
        </p:txBody>
      </p:sp>
      <p:sp>
        <p:nvSpPr>
          <p:cNvPr id="1126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1AD85DA9-B6BE-4AF3-AD46-D444B3D5B0DA}" type="slidenum">
              <a:rPr lang="en-US" altLang="en-US" sz="1800">
                <a:latin typeface="Times New Roman" panose="02020603050405020304" pitchFamily="18" charset="0"/>
              </a:rPr>
              <a:pPr>
                <a:spcBef>
                  <a:spcPct val="0"/>
                </a:spcBef>
                <a:buFontTx/>
                <a:buNone/>
              </a:pPr>
              <a:t>6</a:t>
            </a:fld>
            <a:endParaRPr lang="en-US" altLang="en-US" sz="1800" dirty="0">
              <a:latin typeface="Times New Roman" panose="02020603050405020304" pitchFamily="18" charset="0"/>
            </a:endParaRPr>
          </a:p>
        </p:txBody>
      </p:sp>
      <p:sp>
        <p:nvSpPr>
          <p:cNvPr id="2" name="Title 1"/>
          <p:cNvSpPr>
            <a:spLocks noGrp="1"/>
          </p:cNvSpPr>
          <p:nvPr>
            <p:ph type="title"/>
          </p:nvPr>
        </p:nvSpPr>
        <p:spPr>
          <a:xfrm>
            <a:off x="561704" y="445189"/>
            <a:ext cx="9477654" cy="642938"/>
          </a:xfrm>
          <a:ln>
            <a:noFill/>
          </a:ln>
        </p:spPr>
        <p:txBody>
          <a:bodyPr rtlCol="0">
            <a:normAutofit/>
          </a:bodyPr>
          <a:lstStyle/>
          <a:p>
            <a:pPr>
              <a:defRPr/>
            </a:pPr>
            <a:r>
              <a:rPr lang="en-US" sz="2700" dirty="0">
                <a:latin typeface="Times New Roman" panose="02020603050405020304" pitchFamily="18" charset="0"/>
                <a:cs typeface="Times New Roman" panose="02020603050405020304" pitchFamily="18" charset="0"/>
              </a:rPr>
              <a:t>WHICH COPY DO YOU NEED?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3953" y="1393236"/>
            <a:ext cx="11011989" cy="4882058"/>
          </a:xfrm>
        </p:spPr>
        <p:txBody>
          <a:bodyPr/>
          <a:lstStyle/>
          <a:p>
            <a:pPr marL="0" indent="0" algn="ctr">
              <a:buNone/>
            </a:pPr>
            <a:endParaRPr lang="en-US" sz="2800" dirty="0">
              <a:latin typeface="Times New Roman" panose="02020603050405020304" pitchFamily="18" charset="0"/>
              <a:cs typeface="Times New Roman" panose="02020603050405020304" pitchFamily="18" charset="0"/>
            </a:endParaRPr>
          </a:p>
          <a:p>
            <a:pPr marL="0" indent="0" algn="ctr">
              <a:buNone/>
            </a:pPr>
            <a:endParaRPr lang="en-US" sz="2800" dirty="0">
              <a:latin typeface="Times New Roman" panose="02020603050405020304" pitchFamily="18" charset="0"/>
              <a:cs typeface="Times New Roman" panose="02020603050405020304" pitchFamily="18" charset="0"/>
            </a:endParaRPr>
          </a:p>
          <a:p>
            <a:pPr marL="0" indent="0" algn="ctr">
              <a:buNone/>
            </a:pPr>
            <a:r>
              <a:rPr lang="en-US" sz="2800" dirty="0">
                <a:latin typeface="Times New Roman" panose="02020603050405020304" pitchFamily="18" charset="0"/>
                <a:cs typeface="Times New Roman" panose="02020603050405020304" pitchFamily="18" charset="0"/>
              </a:rPr>
              <a:t>Although the different copies of the DD form 214 are intended for different purposes, VA will accept any non-redacted/condensed copy as proof of military service.</a:t>
            </a:r>
          </a:p>
        </p:txBody>
      </p:sp>
      <p:sp>
        <p:nvSpPr>
          <p:cNvPr id="4" name="Slide Number Placeholder 3"/>
          <p:cNvSpPr>
            <a:spLocks noGrp="1"/>
          </p:cNvSpPr>
          <p:nvPr>
            <p:ph type="sldNum" sz="quarter" idx="12"/>
          </p:nvPr>
        </p:nvSpPr>
        <p:spPr/>
        <p:txBody>
          <a:bodyPr/>
          <a:lstStyle/>
          <a:p>
            <a:pPr>
              <a:defRPr/>
            </a:pPr>
            <a:fld id="{50599B28-19F7-4799-8EEE-D98174CA3EFC}" type="slidenum">
              <a:rPr lang="en-US" altLang="en-US" sz="1800">
                <a:solidFill>
                  <a:schemeClr val="tx1"/>
                </a:solidFill>
                <a:latin typeface="Times New Roman" panose="02020603050405020304" pitchFamily="18" charset="0"/>
                <a:cs typeface="Times New Roman" panose="02020603050405020304" pitchFamily="18" charset="0"/>
              </a:rPr>
              <a:pPr>
                <a:defRPr/>
              </a:pPr>
              <a:t>7</a:t>
            </a:fld>
            <a:endParaRPr lang="en-US" altLang="en-US" dirty="0">
              <a:solidFill>
                <a:schemeClr val="tx1"/>
              </a:solidFill>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613953" y="218656"/>
            <a:ext cx="8011888" cy="981732"/>
          </a:xfrm>
        </p:spPr>
        <p:txBody>
          <a:bodyPr/>
          <a:lstStyle/>
          <a:p>
            <a:r>
              <a:rPr lang="en-US" sz="2700" dirty="0">
                <a:latin typeface="Times New Roman" panose="02020603050405020304" pitchFamily="18" charset="0"/>
                <a:cs typeface="Times New Roman" panose="02020603050405020304" pitchFamily="18" charset="0"/>
              </a:rPr>
              <a:t>WHICH COPY DO YOU NEED? </a:t>
            </a:r>
          </a:p>
        </p:txBody>
      </p:sp>
    </p:spTree>
    <p:extLst>
      <p:ext uri="{BB962C8B-B14F-4D97-AF65-F5344CB8AC3E}">
        <p14:creationId xmlns:p14="http://schemas.microsoft.com/office/powerpoint/2010/main" val="1211255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a:xfrm>
            <a:off x="627017" y="1351280"/>
            <a:ext cx="10998926" cy="5293360"/>
          </a:xfrm>
        </p:spPr>
        <p:txBody>
          <a:bodyPr/>
          <a:lstStyle/>
          <a:p>
            <a:pPr marL="0" indent="0" algn="ctr">
              <a:buNone/>
            </a:pPr>
            <a:r>
              <a:rPr lang="en-US" altLang="en-US" sz="2800" b="1" dirty="0">
                <a:latin typeface="Times New Roman" panose="02020603050405020304" pitchFamily="18" charset="0"/>
                <a:cs typeface="Times New Roman" panose="02020603050405020304" pitchFamily="18" charset="0"/>
              </a:rPr>
              <a:t>Blocks 1 thru 10  (see Peter Jones DD 214)</a:t>
            </a:r>
          </a:p>
          <a:p>
            <a:pPr marL="342900" lvl="1" indent="0" algn="ctr">
              <a:buNone/>
            </a:pPr>
            <a:endParaRPr lang="en-US" altLang="en-US" sz="1000" dirty="0">
              <a:latin typeface="Times New Roman" panose="02020603050405020304" pitchFamily="18" charset="0"/>
              <a:cs typeface="Times New Roman" panose="02020603050405020304" pitchFamily="18" charset="0"/>
            </a:endParaRPr>
          </a:p>
          <a:p>
            <a:pPr marL="342900" lvl="1" indent="0" algn="ctr">
              <a:buNone/>
            </a:pPr>
            <a:endParaRPr lang="en-US" altLang="en-US" sz="1000" dirty="0">
              <a:latin typeface="Times New Roman" panose="02020603050405020304" pitchFamily="18" charset="0"/>
              <a:cs typeface="Times New Roman" panose="02020603050405020304" pitchFamily="18" charset="0"/>
            </a:endParaRPr>
          </a:p>
          <a:p>
            <a:pPr marL="342900" lvl="1" indent="0">
              <a:buNone/>
            </a:pPr>
            <a:r>
              <a:rPr lang="en-US" altLang="en-US" sz="2400" b="1" dirty="0">
                <a:latin typeface="Times New Roman" panose="02020603050405020304" pitchFamily="18" charset="0"/>
                <a:cs typeface="Times New Roman" panose="02020603050405020304" pitchFamily="18" charset="0"/>
              </a:rPr>
              <a:t>1</a:t>
            </a:r>
            <a:r>
              <a:rPr lang="en-US" altLang="en-US" sz="2400" dirty="0">
                <a:latin typeface="Times New Roman" panose="02020603050405020304" pitchFamily="18" charset="0"/>
                <a:cs typeface="Times New Roman" panose="02020603050405020304" pitchFamily="18" charset="0"/>
              </a:rPr>
              <a:t> – Name				</a:t>
            </a:r>
            <a:r>
              <a:rPr lang="en-US" altLang="en-US" sz="2400" b="1" dirty="0">
                <a:latin typeface="Times New Roman" panose="02020603050405020304" pitchFamily="18" charset="0"/>
                <a:cs typeface="Times New Roman" panose="02020603050405020304" pitchFamily="18" charset="0"/>
              </a:rPr>
              <a:t>2</a:t>
            </a:r>
            <a:r>
              <a:rPr lang="en-US" altLang="en-US" sz="2400" dirty="0">
                <a:latin typeface="Times New Roman" panose="02020603050405020304" pitchFamily="18" charset="0"/>
                <a:cs typeface="Times New Roman" panose="02020603050405020304" pitchFamily="18" charset="0"/>
              </a:rPr>
              <a:t> – Branch</a:t>
            </a:r>
          </a:p>
          <a:p>
            <a:pPr marL="342900" lvl="1" indent="0">
              <a:buNone/>
            </a:pPr>
            <a:r>
              <a:rPr lang="en-US" altLang="en-US" sz="2400" b="1" dirty="0">
                <a:latin typeface="Times New Roman" panose="02020603050405020304" pitchFamily="18" charset="0"/>
                <a:cs typeface="Times New Roman" panose="02020603050405020304" pitchFamily="18" charset="0"/>
              </a:rPr>
              <a:t>3</a:t>
            </a:r>
            <a:r>
              <a:rPr lang="en-US" altLang="en-US" sz="2400" dirty="0">
                <a:latin typeface="Times New Roman" panose="02020603050405020304" pitchFamily="18" charset="0"/>
                <a:cs typeface="Times New Roman" panose="02020603050405020304" pitchFamily="18" charset="0"/>
              </a:rPr>
              <a:t> – SSN				</a:t>
            </a:r>
            <a:r>
              <a:rPr lang="en-US" altLang="en-US" sz="2400" b="1" dirty="0">
                <a:latin typeface="Times New Roman" panose="02020603050405020304" pitchFamily="18" charset="0"/>
                <a:cs typeface="Times New Roman" panose="02020603050405020304" pitchFamily="18" charset="0"/>
              </a:rPr>
              <a:t>4a/b</a:t>
            </a:r>
            <a:r>
              <a:rPr lang="en-US" altLang="en-US" sz="2400" dirty="0">
                <a:latin typeface="Times New Roman" panose="02020603050405020304" pitchFamily="18" charset="0"/>
                <a:cs typeface="Times New Roman" panose="02020603050405020304" pitchFamily="18" charset="0"/>
              </a:rPr>
              <a:t> – Rank and Pay Grade</a:t>
            </a:r>
          </a:p>
          <a:p>
            <a:pPr marL="342900" lvl="1" indent="0">
              <a:buNone/>
            </a:pPr>
            <a:r>
              <a:rPr lang="en-US" altLang="en-US" sz="2400" b="1" dirty="0">
                <a:latin typeface="Times New Roman" panose="02020603050405020304" pitchFamily="18" charset="0"/>
                <a:cs typeface="Times New Roman" panose="02020603050405020304" pitchFamily="18" charset="0"/>
              </a:rPr>
              <a:t>5</a:t>
            </a:r>
            <a:r>
              <a:rPr lang="en-US" altLang="en-US" sz="2400" dirty="0">
                <a:latin typeface="Times New Roman" panose="02020603050405020304" pitchFamily="18" charset="0"/>
                <a:cs typeface="Times New Roman" panose="02020603050405020304" pitchFamily="18" charset="0"/>
              </a:rPr>
              <a:t> – Date of Birth			</a:t>
            </a:r>
            <a:r>
              <a:rPr lang="en-US" altLang="en-US" sz="2400" b="1" dirty="0">
                <a:latin typeface="Times New Roman" panose="02020603050405020304" pitchFamily="18" charset="0"/>
                <a:cs typeface="Times New Roman" panose="02020603050405020304" pitchFamily="18" charset="0"/>
              </a:rPr>
              <a:t>6</a:t>
            </a:r>
            <a:r>
              <a:rPr lang="en-US" altLang="en-US" sz="2400" dirty="0">
                <a:latin typeface="Times New Roman" panose="02020603050405020304" pitchFamily="18" charset="0"/>
                <a:cs typeface="Times New Roman" panose="02020603050405020304" pitchFamily="18" charset="0"/>
              </a:rPr>
              <a:t> – Reserve Obligation Date</a:t>
            </a:r>
          </a:p>
          <a:p>
            <a:pPr marL="342900" lvl="1" indent="0">
              <a:buNone/>
            </a:pPr>
            <a:r>
              <a:rPr lang="en-US" altLang="en-US" sz="2400" b="1" dirty="0">
                <a:latin typeface="Times New Roman" panose="02020603050405020304" pitchFamily="18" charset="0"/>
                <a:cs typeface="Times New Roman" panose="02020603050405020304" pitchFamily="18" charset="0"/>
              </a:rPr>
              <a:t>7a</a:t>
            </a:r>
            <a:r>
              <a:rPr lang="en-US" altLang="en-US" sz="2400" dirty="0">
                <a:latin typeface="Times New Roman" panose="02020603050405020304" pitchFamily="18" charset="0"/>
                <a:cs typeface="Times New Roman" panose="02020603050405020304" pitchFamily="18" charset="0"/>
              </a:rPr>
              <a:t> – Place Of Entry		</a:t>
            </a:r>
            <a:r>
              <a:rPr lang="en-US" altLang="en-US" sz="2400" b="1" dirty="0">
                <a:latin typeface="Times New Roman" panose="02020603050405020304" pitchFamily="18" charset="0"/>
                <a:cs typeface="Times New Roman" panose="02020603050405020304" pitchFamily="18" charset="0"/>
              </a:rPr>
              <a:t>7b</a:t>
            </a:r>
            <a:r>
              <a:rPr lang="en-US" altLang="en-US" sz="2400" dirty="0">
                <a:latin typeface="Times New Roman" panose="02020603050405020304" pitchFamily="18" charset="0"/>
                <a:cs typeface="Times New Roman" panose="02020603050405020304" pitchFamily="18" charset="0"/>
              </a:rPr>
              <a:t> – Home of Record at Entry</a:t>
            </a:r>
          </a:p>
          <a:p>
            <a:pPr marL="342900" lvl="1" indent="0">
              <a:buNone/>
            </a:pPr>
            <a:r>
              <a:rPr lang="en-US" altLang="en-US" sz="2400" b="1" dirty="0">
                <a:latin typeface="Times New Roman" panose="02020603050405020304" pitchFamily="18" charset="0"/>
                <a:cs typeface="Times New Roman" panose="02020603050405020304" pitchFamily="18" charset="0"/>
              </a:rPr>
              <a:t>8a</a:t>
            </a:r>
            <a:r>
              <a:rPr lang="en-US" altLang="en-US" sz="2400" dirty="0">
                <a:latin typeface="Times New Roman" panose="02020603050405020304" pitchFamily="18" charset="0"/>
                <a:cs typeface="Times New Roman" panose="02020603050405020304" pitchFamily="18" charset="0"/>
              </a:rPr>
              <a:t> – Last Command		</a:t>
            </a:r>
            <a:r>
              <a:rPr lang="en-US" altLang="en-US" sz="2400" b="1" dirty="0">
                <a:latin typeface="Times New Roman" panose="02020603050405020304" pitchFamily="18" charset="0"/>
                <a:cs typeface="Times New Roman" panose="02020603050405020304" pitchFamily="18" charset="0"/>
              </a:rPr>
              <a:t>8b</a:t>
            </a:r>
            <a:r>
              <a:rPr lang="en-US" altLang="en-US" sz="2400" dirty="0">
                <a:latin typeface="Times New Roman" panose="02020603050405020304" pitchFamily="18" charset="0"/>
                <a:cs typeface="Times New Roman" panose="02020603050405020304" pitchFamily="18" charset="0"/>
              </a:rPr>
              <a:t> – Station where separated</a:t>
            </a:r>
          </a:p>
          <a:p>
            <a:pPr marL="342900" lvl="1" indent="0">
              <a:buNone/>
            </a:pPr>
            <a:r>
              <a:rPr lang="en-US" altLang="en-US" sz="2400" b="1" dirty="0">
                <a:latin typeface="Times New Roman" panose="02020603050405020304" pitchFamily="18" charset="0"/>
                <a:cs typeface="Times New Roman" panose="02020603050405020304" pitchFamily="18" charset="0"/>
              </a:rPr>
              <a:t>9</a:t>
            </a:r>
            <a:r>
              <a:rPr lang="en-US" altLang="en-US" sz="2400" dirty="0">
                <a:latin typeface="Times New Roman" panose="02020603050405020304" pitchFamily="18" charset="0"/>
                <a:cs typeface="Times New Roman" panose="02020603050405020304" pitchFamily="18" charset="0"/>
              </a:rPr>
              <a:t> – Command to which transferred </a:t>
            </a:r>
          </a:p>
          <a:p>
            <a:pPr marL="342900" lvl="1" indent="0">
              <a:buNone/>
            </a:pPr>
            <a:r>
              <a:rPr lang="en-US" altLang="en-US" sz="2400" b="1" dirty="0">
                <a:latin typeface="Times New Roman" panose="02020603050405020304" pitchFamily="18" charset="0"/>
                <a:cs typeface="Times New Roman" panose="02020603050405020304" pitchFamily="18" charset="0"/>
              </a:rPr>
              <a:t>10 </a:t>
            </a:r>
            <a:r>
              <a:rPr lang="en-US" altLang="en-US" sz="2400" dirty="0">
                <a:latin typeface="Times New Roman" panose="02020603050405020304" pitchFamily="18" charset="0"/>
                <a:cs typeface="Times New Roman" panose="02020603050405020304" pitchFamily="18" charset="0"/>
              </a:rPr>
              <a:t>– SGLI Coverage</a:t>
            </a:r>
          </a:p>
        </p:txBody>
      </p:sp>
      <p:sp>
        <p:nvSpPr>
          <p:cNvPr id="122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D8177A6-12B9-45B6-8A74-C1270F44C058}" type="slidenum">
              <a:rPr lang="en-US" altLang="en-US" sz="1800">
                <a:latin typeface="Times New Roman" panose="02020603050405020304" pitchFamily="18" charset="0"/>
              </a:rPr>
              <a:pPr>
                <a:spcBef>
                  <a:spcPct val="0"/>
                </a:spcBef>
                <a:buFontTx/>
                <a:buNone/>
              </a:pPr>
              <a:t>8</a:t>
            </a:fld>
            <a:endParaRPr lang="en-US" altLang="en-US" sz="1800" dirty="0">
              <a:latin typeface="Times New Roman" panose="02020603050405020304" pitchFamily="18" charset="0"/>
            </a:endParaRPr>
          </a:p>
        </p:txBody>
      </p:sp>
      <p:sp>
        <p:nvSpPr>
          <p:cNvPr id="12290" name="Title 1"/>
          <p:cNvSpPr>
            <a:spLocks noGrp="1"/>
          </p:cNvSpPr>
          <p:nvPr>
            <p:ph type="title"/>
          </p:nvPr>
        </p:nvSpPr>
        <p:spPr>
          <a:xfrm>
            <a:off x="627018" y="351473"/>
            <a:ext cx="8383640" cy="656035"/>
          </a:xfrm>
          <a:ln>
            <a:noFill/>
            <a:miter lim="800000"/>
            <a:headEnd/>
            <a:tailEnd/>
          </a:ln>
        </p:spPr>
        <p:txBody>
          <a:bodyPr/>
          <a:lstStyle/>
          <a:p>
            <a:pPr eaLnBrk="1" hangingPunct="1"/>
            <a:r>
              <a:rPr lang="en-US" altLang="en-US" sz="2700" dirty="0">
                <a:latin typeface="Times New Roman" panose="02020603050405020304" pitchFamily="18" charset="0"/>
                <a:cs typeface="Times New Roman" panose="02020603050405020304" pitchFamily="18" charset="0"/>
              </a:rPr>
              <a:t>BREAKDOWN OF A DD 214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a:xfrm>
            <a:off x="627017" y="1706887"/>
            <a:ext cx="10998926" cy="4649471"/>
          </a:xfrm>
        </p:spPr>
        <p:txBody>
          <a:bodyPr/>
          <a:lstStyle/>
          <a:p>
            <a:pPr marL="0" indent="0" algn="ctr">
              <a:buNone/>
            </a:pPr>
            <a:r>
              <a:rPr lang="en-US" altLang="en-US" sz="2800" b="1" dirty="0">
                <a:latin typeface="Times New Roman" panose="02020603050405020304" pitchFamily="18" charset="0"/>
                <a:cs typeface="Times New Roman" panose="02020603050405020304" pitchFamily="18" charset="0"/>
              </a:rPr>
              <a:t>Blocks 11 thru 20  (see Peter Jones DD 214)</a:t>
            </a:r>
            <a:endParaRPr lang="en-US" altLang="en-US" sz="2800" dirty="0">
              <a:latin typeface="Times New Roman" panose="02020603050405020304" pitchFamily="18" charset="0"/>
              <a:cs typeface="Times New Roman" panose="02020603050405020304" pitchFamily="18" charset="0"/>
            </a:endParaRPr>
          </a:p>
          <a:p>
            <a:pPr marL="342900" lvl="1" indent="0" algn="ctr">
              <a:buNone/>
            </a:pPr>
            <a:endParaRPr lang="en-US" altLang="en-US" sz="1000" dirty="0">
              <a:latin typeface="Times New Roman" panose="02020603050405020304" pitchFamily="18" charset="0"/>
              <a:cs typeface="Times New Roman" panose="02020603050405020304" pitchFamily="18" charset="0"/>
            </a:endParaRPr>
          </a:p>
          <a:p>
            <a:pPr marL="342900" lvl="1" indent="0" algn="ctr">
              <a:buNone/>
            </a:pPr>
            <a:endParaRPr lang="en-US" altLang="en-US" sz="1000" dirty="0">
              <a:latin typeface="Times New Roman" panose="02020603050405020304" pitchFamily="18" charset="0"/>
              <a:cs typeface="Times New Roman" panose="02020603050405020304" pitchFamily="18" charset="0"/>
            </a:endParaRPr>
          </a:p>
          <a:p>
            <a:pPr marL="342900" lvl="1" indent="0">
              <a:buNone/>
            </a:pPr>
            <a:r>
              <a:rPr lang="en-US" altLang="en-US" sz="2400" b="1" dirty="0">
                <a:latin typeface="Times New Roman" panose="02020603050405020304" pitchFamily="18" charset="0"/>
                <a:cs typeface="Times New Roman" panose="02020603050405020304" pitchFamily="18" charset="0"/>
              </a:rPr>
              <a:t>11</a:t>
            </a:r>
            <a:r>
              <a:rPr lang="en-US" altLang="en-US" sz="2400" dirty="0">
                <a:latin typeface="Times New Roman" panose="02020603050405020304" pitchFamily="18" charset="0"/>
                <a:cs typeface="Times New Roman" panose="02020603050405020304" pitchFamily="18" charset="0"/>
              </a:rPr>
              <a:t> – MOS / Job Specialty 		   </a:t>
            </a:r>
            <a:r>
              <a:rPr lang="en-US" altLang="en-US" sz="2400" b="1" dirty="0">
                <a:latin typeface="Times New Roman" panose="02020603050405020304" pitchFamily="18" charset="0"/>
                <a:cs typeface="Times New Roman" panose="02020603050405020304" pitchFamily="18" charset="0"/>
              </a:rPr>
              <a:t>12</a:t>
            </a:r>
            <a:r>
              <a:rPr lang="en-US" altLang="en-US" sz="2400" dirty="0">
                <a:latin typeface="Times New Roman" panose="02020603050405020304" pitchFamily="18" charset="0"/>
                <a:cs typeface="Times New Roman" panose="02020603050405020304" pitchFamily="18" charset="0"/>
              </a:rPr>
              <a:t> – Dates of Service</a:t>
            </a:r>
          </a:p>
          <a:p>
            <a:pPr marL="342900" lvl="1" indent="0">
              <a:buNone/>
            </a:pPr>
            <a:r>
              <a:rPr lang="en-US" altLang="en-US" sz="2400" b="1" dirty="0">
                <a:latin typeface="Times New Roman" panose="02020603050405020304" pitchFamily="18" charset="0"/>
                <a:cs typeface="Times New Roman" panose="02020603050405020304" pitchFamily="18" charset="0"/>
              </a:rPr>
              <a:t>13</a:t>
            </a:r>
            <a:r>
              <a:rPr lang="en-US" altLang="en-US" sz="2400" dirty="0">
                <a:latin typeface="Times New Roman" panose="02020603050405020304" pitchFamily="18" charset="0"/>
                <a:cs typeface="Times New Roman" panose="02020603050405020304" pitchFamily="18" charset="0"/>
              </a:rPr>
              <a:t> – Awards Earned		   </a:t>
            </a:r>
            <a:r>
              <a:rPr lang="en-US" altLang="en-US" sz="2400" b="1" dirty="0">
                <a:latin typeface="Times New Roman" panose="02020603050405020304" pitchFamily="18" charset="0"/>
                <a:cs typeface="Times New Roman" panose="02020603050405020304" pitchFamily="18" charset="0"/>
              </a:rPr>
              <a:t>14 </a:t>
            </a:r>
            <a:r>
              <a:rPr lang="en-US" altLang="en-US" sz="2400" dirty="0">
                <a:latin typeface="Times New Roman" panose="02020603050405020304" pitchFamily="18" charset="0"/>
                <a:cs typeface="Times New Roman" panose="02020603050405020304" pitchFamily="18" charset="0"/>
              </a:rPr>
              <a:t>– Military Education</a:t>
            </a:r>
          </a:p>
          <a:p>
            <a:pPr marL="342900" lvl="1" indent="0">
              <a:buNone/>
            </a:pPr>
            <a:r>
              <a:rPr lang="en-US" altLang="en-US" sz="2400" b="1" dirty="0">
                <a:latin typeface="Times New Roman" panose="02020603050405020304" pitchFamily="18" charset="0"/>
                <a:cs typeface="Times New Roman" panose="02020603050405020304" pitchFamily="18" charset="0"/>
              </a:rPr>
              <a:t>15</a:t>
            </a:r>
            <a:r>
              <a:rPr lang="en-US" altLang="en-US" sz="2400" dirty="0">
                <a:latin typeface="Times New Roman" panose="02020603050405020304" pitchFamily="18" charset="0"/>
                <a:cs typeface="Times New Roman" panose="02020603050405020304" pitchFamily="18" charset="0"/>
              </a:rPr>
              <a:t> – Commission/Loan Repayment  </a:t>
            </a:r>
            <a:r>
              <a:rPr lang="en-US" altLang="en-US" sz="2400" b="1" dirty="0">
                <a:latin typeface="Times New Roman" panose="02020603050405020304" pitchFamily="18" charset="0"/>
                <a:cs typeface="Times New Roman" panose="02020603050405020304" pitchFamily="18" charset="0"/>
              </a:rPr>
              <a:t>16</a:t>
            </a:r>
            <a:r>
              <a:rPr lang="en-US" altLang="en-US" sz="2400" dirty="0">
                <a:latin typeface="Times New Roman" panose="02020603050405020304" pitchFamily="18" charset="0"/>
                <a:cs typeface="Times New Roman" panose="02020603050405020304" pitchFamily="18" charset="0"/>
              </a:rPr>
              <a:t> – Leave Paid</a:t>
            </a:r>
          </a:p>
          <a:p>
            <a:pPr marL="342900" lvl="1" indent="0">
              <a:buNone/>
            </a:pPr>
            <a:r>
              <a:rPr lang="en-US" altLang="en-US" sz="2400" b="1" dirty="0">
                <a:latin typeface="Times New Roman" panose="02020603050405020304" pitchFamily="18" charset="0"/>
                <a:cs typeface="Times New Roman" panose="02020603050405020304" pitchFamily="18" charset="0"/>
              </a:rPr>
              <a:t>17</a:t>
            </a:r>
            <a:r>
              <a:rPr lang="en-US" altLang="en-US" sz="2400" dirty="0">
                <a:latin typeface="Times New Roman" panose="02020603050405020304" pitchFamily="18" charset="0"/>
                <a:cs typeface="Times New Roman" panose="02020603050405020304" pitchFamily="18" charset="0"/>
              </a:rPr>
              <a:t> – Dental Exam			   </a:t>
            </a:r>
            <a:r>
              <a:rPr lang="en-US" altLang="en-US" sz="2400" b="1" dirty="0">
                <a:latin typeface="Times New Roman" panose="02020603050405020304" pitchFamily="18" charset="0"/>
                <a:cs typeface="Times New Roman" panose="02020603050405020304" pitchFamily="18" charset="0"/>
              </a:rPr>
              <a:t>18</a:t>
            </a:r>
            <a:r>
              <a:rPr lang="en-US" altLang="en-US" sz="2400" dirty="0">
                <a:latin typeface="Times New Roman" panose="02020603050405020304" pitchFamily="18" charset="0"/>
                <a:cs typeface="Times New Roman" panose="02020603050405020304" pitchFamily="18" charset="0"/>
              </a:rPr>
              <a:t> – Continuation Block</a:t>
            </a:r>
          </a:p>
          <a:p>
            <a:pPr marL="342900" lvl="1" indent="0">
              <a:buNone/>
            </a:pPr>
            <a:r>
              <a:rPr lang="en-US" altLang="en-US" sz="2400" b="1" dirty="0">
                <a:latin typeface="Times New Roman" panose="02020603050405020304" pitchFamily="18" charset="0"/>
                <a:cs typeface="Times New Roman" panose="02020603050405020304" pitchFamily="18" charset="0"/>
              </a:rPr>
              <a:t>19a/b</a:t>
            </a:r>
            <a:r>
              <a:rPr lang="en-US" altLang="en-US" sz="2400" dirty="0">
                <a:latin typeface="Times New Roman" panose="02020603050405020304" pitchFamily="18" charset="0"/>
                <a:cs typeface="Times New Roman" panose="02020603050405020304" pitchFamily="18" charset="0"/>
              </a:rPr>
              <a:t> – Mailing address and Nearest Relative</a:t>
            </a:r>
          </a:p>
          <a:p>
            <a:pPr marL="342900" lvl="1" indent="0">
              <a:buNone/>
            </a:pPr>
            <a:r>
              <a:rPr lang="en-US" altLang="en-US" sz="2400" b="1" dirty="0">
                <a:latin typeface="Times New Roman" panose="02020603050405020304" pitchFamily="18" charset="0"/>
                <a:cs typeface="Times New Roman" panose="02020603050405020304" pitchFamily="18" charset="0"/>
              </a:rPr>
              <a:t>20</a:t>
            </a:r>
            <a:r>
              <a:rPr lang="en-US" altLang="en-US" sz="2400" dirty="0">
                <a:latin typeface="Times New Roman" panose="02020603050405020304" pitchFamily="18" charset="0"/>
                <a:cs typeface="Times New Roman" panose="02020603050405020304" pitchFamily="18" charset="0"/>
              </a:rPr>
              <a:t> – Copies to be provided to Military Service Department</a:t>
            </a:r>
          </a:p>
        </p:txBody>
      </p:sp>
      <p:sp>
        <p:nvSpPr>
          <p:cNvPr id="122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D8177A6-12B9-45B6-8A74-C1270F44C058}" type="slidenum">
              <a:rPr lang="en-US" altLang="en-US" sz="1800">
                <a:latin typeface="Times New Roman" panose="02020603050405020304" pitchFamily="18" charset="0"/>
              </a:rPr>
              <a:pPr>
                <a:spcBef>
                  <a:spcPct val="0"/>
                </a:spcBef>
                <a:buFontTx/>
                <a:buNone/>
              </a:pPr>
              <a:t>9</a:t>
            </a:fld>
            <a:endParaRPr lang="en-US" altLang="en-US" sz="1800" dirty="0">
              <a:latin typeface="Times New Roman" panose="02020603050405020304" pitchFamily="18" charset="0"/>
            </a:endParaRPr>
          </a:p>
        </p:txBody>
      </p:sp>
      <p:sp>
        <p:nvSpPr>
          <p:cNvPr id="12290" name="Title 1"/>
          <p:cNvSpPr>
            <a:spLocks noGrp="1"/>
          </p:cNvSpPr>
          <p:nvPr>
            <p:ph type="title"/>
          </p:nvPr>
        </p:nvSpPr>
        <p:spPr>
          <a:xfrm>
            <a:off x="627017" y="367439"/>
            <a:ext cx="8833537" cy="656035"/>
          </a:xfrm>
          <a:ln>
            <a:noFill/>
            <a:miter lim="800000"/>
            <a:headEnd/>
            <a:tailEnd/>
          </a:ln>
        </p:spPr>
        <p:txBody>
          <a:bodyPr/>
          <a:lstStyle/>
          <a:p>
            <a:pPr eaLnBrk="1" hangingPunct="1"/>
            <a:r>
              <a:rPr lang="en-US" altLang="en-US" sz="2700" dirty="0">
                <a:latin typeface="Times New Roman" panose="02020603050405020304" pitchFamily="18" charset="0"/>
                <a:cs typeface="Times New Roman" panose="02020603050405020304" pitchFamily="18" charset="0"/>
              </a:rPr>
              <a:t>BREAKDOWN OF A DD 214</a:t>
            </a:r>
          </a:p>
        </p:txBody>
      </p:sp>
    </p:spTree>
    <p:extLst>
      <p:ext uri="{BB962C8B-B14F-4D97-AF65-F5344CB8AC3E}">
        <p14:creationId xmlns:p14="http://schemas.microsoft.com/office/powerpoint/2010/main" val="2590787133"/>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 LOGO</Template>
  <TotalTime>3733</TotalTime>
  <Words>4004</Words>
  <Application>Microsoft Office PowerPoint</Application>
  <PresentationFormat>Widescreen</PresentationFormat>
  <Paragraphs>541</Paragraphs>
  <Slides>47</Slides>
  <Notes>36</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47</vt:i4>
      </vt:variant>
    </vt:vector>
  </HeadingPairs>
  <TitlesOfParts>
    <vt:vector size="55" baseType="lpstr">
      <vt:lpstr>Abadi</vt:lpstr>
      <vt:lpstr>Arial</vt:lpstr>
      <vt:lpstr>Calibri</vt:lpstr>
      <vt:lpstr>Times New Roman</vt:lpstr>
      <vt:lpstr>Wingdings</vt:lpstr>
      <vt:lpstr>NEW LOGO</vt:lpstr>
      <vt:lpstr>Custom Design</vt:lpstr>
      <vt:lpstr>1_Custom Design</vt:lpstr>
      <vt:lpstr>  CHARACTER OF DISCHARGE, POA &amp; ITF</vt:lpstr>
      <vt:lpstr>DISCUSSION/OBJECTIVES </vt:lpstr>
      <vt:lpstr>IMPORTANCE OF DD-214</vt:lpstr>
      <vt:lpstr>ALTERNATIVES TO DD-214</vt:lpstr>
      <vt:lpstr>COPIES OF DD-214</vt:lpstr>
      <vt:lpstr>WHICH COPY DO YOU NEED? </vt:lpstr>
      <vt:lpstr>WHICH COPY DO YOU NEED? </vt:lpstr>
      <vt:lpstr>BREAKDOWN OF A DD 214</vt:lpstr>
      <vt:lpstr>BREAKDOWN OF A DD 214</vt:lpstr>
      <vt:lpstr>BREAKDOWN OF A DD 214</vt:lpstr>
      <vt:lpstr>HISTORICAL VERSIONS OF DISCHARGE DOCUMENTS</vt:lpstr>
      <vt:lpstr>CHARACTER OF DISCHARGE 38 CFR 3.12</vt:lpstr>
      <vt:lpstr>CHARACTER OF DISCHARGE 38 CFR 3.12</vt:lpstr>
      <vt:lpstr>VA CHARACTER OF DISCHARGE DETERMINATIONS</vt:lpstr>
      <vt:lpstr>WHAT TO DO IF THE DD-214 DOESN’T LOOK RIGHT?</vt:lpstr>
      <vt:lpstr>WHAT TO DO IF THE DD-214 DOESN’T LOOK RIGHT?</vt:lpstr>
      <vt:lpstr>CORRECTING A DD-214</vt:lpstr>
      <vt:lpstr>Recap so far</vt:lpstr>
      <vt:lpstr>PowerPoint Presentation</vt:lpstr>
      <vt:lpstr>ADMINISTRATIVE DECISIONS </vt:lpstr>
      <vt:lpstr> REPRESENTATION - VA REGULATIONS </vt:lpstr>
      <vt:lpstr> REPRESENTATION - VA REGULATIONS </vt:lpstr>
      <vt:lpstr> </vt:lpstr>
      <vt:lpstr> REPRESENTATION - VA REGULATIONS </vt:lpstr>
      <vt:lpstr> REPRESENTATION - VA REGULATIONS </vt:lpstr>
      <vt:lpstr>VFW POLICY – ACCEPTING REPRESENTATION</vt:lpstr>
      <vt:lpstr> ONCE ACCEPTED: </vt:lpstr>
      <vt:lpstr>VFW POLICY – REVOKING REPRESENTATION</vt:lpstr>
      <vt:lpstr>VFW POLICY – REVOKING REPRESENTATION</vt:lpstr>
      <vt:lpstr>VFW POLICY – REVOKING REPRESENTATION</vt:lpstr>
      <vt:lpstr>VFW POLICY – REVOKING REPRESENTATION</vt:lpstr>
      <vt:lpstr>VFW POLICY – REVOKING REPRESENTATION</vt:lpstr>
      <vt:lpstr>VFW POLICY – REFUSING REPRESENTATION</vt:lpstr>
      <vt:lpstr>VFW POLICY – REFUSING REPRESENTATION</vt:lpstr>
      <vt:lpstr>HOW CAN A VETERAN FIND OUT IF THEY HAVE A REPRESENTATIVE?</vt:lpstr>
      <vt:lpstr>HOW TO COMPLETE THE 21-22  (July 2023 version)</vt:lpstr>
      <vt:lpstr>HOW TO COMPLETE THE 21-22</vt:lpstr>
      <vt:lpstr>INTENT TO FILE</vt:lpstr>
      <vt:lpstr>INTENT TO FILE- WHAT IS IT?</vt:lpstr>
      <vt:lpstr>INTENT TO FILE- WHAT IS NEEDED</vt:lpstr>
      <vt:lpstr>INTENT TO FILE- HOW TO FILE?</vt:lpstr>
      <vt:lpstr>INTENT TO FILE</vt:lpstr>
      <vt:lpstr>INTENT TO FILE</vt:lpstr>
      <vt:lpstr>INTENT TO FILE</vt:lpstr>
      <vt:lpstr>INTENT TO FILE – PREVIOUSLY DENIED CLAIMS</vt:lpstr>
      <vt:lpstr>HOW TO COMPLETE THE 21-0966  (Feb 2023 Version)</vt:lpstr>
      <vt:lpstr> REPRESENTATION OF VA CLAIMANTS BY VSOs “Power of Attorney”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CMacinkowicz@vfw.org</dc:creator>
  <cp:lastModifiedBy>Dale Phillips</cp:lastModifiedBy>
  <cp:revision>135</cp:revision>
  <cp:lastPrinted>2019-08-28T17:46:05Z</cp:lastPrinted>
  <dcterms:created xsi:type="dcterms:W3CDTF">2015-08-03T13:34:12Z</dcterms:created>
  <dcterms:modified xsi:type="dcterms:W3CDTF">2025-07-29T09:32:40Z</dcterms:modified>
</cp:coreProperties>
</file>