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37" r:id="rId2"/>
    <p:sldMasterId id="2147483744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326" r:id="rId6"/>
    <p:sldId id="265" r:id="rId7"/>
    <p:sldId id="302" r:id="rId8"/>
    <p:sldId id="313" r:id="rId9"/>
    <p:sldId id="303" r:id="rId10"/>
    <p:sldId id="280" r:id="rId11"/>
    <p:sldId id="321" r:id="rId12"/>
    <p:sldId id="322" r:id="rId13"/>
    <p:sldId id="308" r:id="rId14"/>
    <p:sldId id="259" r:id="rId15"/>
    <p:sldId id="273" r:id="rId16"/>
    <p:sldId id="260" r:id="rId17"/>
    <p:sldId id="325" r:id="rId18"/>
    <p:sldId id="270" r:id="rId19"/>
    <p:sldId id="267" r:id="rId20"/>
    <p:sldId id="261" r:id="rId21"/>
    <p:sldId id="312" r:id="rId22"/>
    <p:sldId id="274" r:id="rId23"/>
    <p:sldId id="315" r:id="rId24"/>
    <p:sldId id="306" r:id="rId25"/>
    <p:sldId id="328" r:id="rId26"/>
    <p:sldId id="329" r:id="rId27"/>
    <p:sldId id="330" r:id="rId28"/>
    <p:sldId id="317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Macinkowicz" initials="CM" lastIdx="32" clrIdx="0">
    <p:extLst>
      <p:ext uri="{19B8F6BF-5375-455C-9EA6-DF929625EA0E}">
        <p15:presenceInfo xmlns:p15="http://schemas.microsoft.com/office/powerpoint/2012/main" userId="S::CMacinkowicz@vfw.org::0d70cd78-d19b-4f87-8c72-6e08ee5e17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82139" autoAdjust="0"/>
  </p:normalViewPr>
  <p:slideViewPr>
    <p:cSldViewPr>
      <p:cViewPr varScale="1">
        <p:scale>
          <a:sx n="56" d="100"/>
          <a:sy n="56" d="100"/>
        </p:scale>
        <p:origin x="12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663950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an Interview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6964" y="8921749"/>
            <a:ext cx="3433516" cy="38735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an Interview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E473D93-F807-44F8-9512-C7C3CE3912D7}" type="slidenum"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968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63898-68A1-4FC4-9CCF-837494FEB83E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0C0F7B-012E-4AEC-8150-8AA674CAD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29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42557E19-41A9-4F1B-B4B5-19E1C55194E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3585755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Turn display screen away from</a:t>
            </a:r>
            <a:r>
              <a:rPr lang="en-US" altLang="en-US" baseline="0" dirty="0"/>
              <a:t> client if possible</a:t>
            </a:r>
            <a:endParaRPr lang="en-US" altLang="en-US" dirty="0"/>
          </a:p>
          <a:p>
            <a:r>
              <a:rPr lang="en-US" altLang="en-US" dirty="0"/>
              <a:t>Anticipate potential situations – bathroom, food, exits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B0E9BC9-AB1D-42BA-8455-00A04DCE9EE2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4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Note: hold all calls, veterans deserve all your attention</a:t>
            </a:r>
          </a:p>
          <a:p>
            <a:pPr defTabSz="914308">
              <a:defRPr/>
            </a:pPr>
            <a:r>
              <a:rPr lang="en-US" dirty="0"/>
              <a:t>Do not have people walk in and out of your office while conducting interview. </a:t>
            </a:r>
            <a:r>
              <a:rPr lang="en-US" dirty="0">
                <a:solidFill>
                  <a:srgbClr val="FF0000"/>
                </a:solidFill>
              </a:rPr>
              <a:t>PRIVACY</a:t>
            </a:r>
            <a:r>
              <a:rPr lang="en-US" dirty="0"/>
              <a:t> is critical when interviewing. You do not know what they have been through.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B0E9BC9-AB1D-42BA-8455-00A04DCE9EE2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4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308">
              <a:defRPr/>
            </a:pPr>
            <a:r>
              <a:rPr lang="en-US" altLang="en-US" dirty="0"/>
              <a:t>If the</a:t>
            </a:r>
            <a:r>
              <a:rPr lang="en-US" altLang="en-US" baseline="0" dirty="0"/>
              <a:t> claimant has brought another person in, explain the process and try to read if you need time with just the veteran.</a:t>
            </a:r>
            <a:endParaRPr lang="en-US" altLang="en-US" dirty="0"/>
          </a:p>
          <a:p>
            <a:r>
              <a:rPr lang="en-US" altLang="en-US" dirty="0"/>
              <a:t>Determine the issue(s) to be raised</a:t>
            </a:r>
          </a:p>
          <a:p>
            <a:pPr eaLnBrk="1" hangingPunct="1"/>
            <a:r>
              <a:rPr lang="en-US" altLang="en-US" dirty="0"/>
              <a:t>Discuss what benefits are available</a:t>
            </a:r>
          </a:p>
          <a:p>
            <a:pPr eaLnBrk="1" hangingPunct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EC610ADA-6914-4369-8A81-C13E8FADE23E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331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Survivors, reductions:</a:t>
            </a:r>
            <a:r>
              <a:rPr lang="en-US" altLang="en-US" baseline="0" dirty="0"/>
              <a:t> this is not going to be as cheery of a visit. Pay attention to your body language – psyche yourself up for the interview. Veteran’s privacy is paramount - lead to interview space before discussing sensitive topics </a:t>
            </a:r>
          </a:p>
          <a:p>
            <a:endParaRPr lang="en-US" altLang="en-US" baseline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95E52E5-7946-47CC-848F-405797CED6DD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341141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Note: </a:t>
            </a:r>
          </a:p>
          <a:p>
            <a:r>
              <a:rPr lang="en-US" altLang="en-US" dirty="0"/>
              <a:t>Stress importance of communication added in system.</a:t>
            </a:r>
          </a:p>
          <a:p>
            <a:r>
              <a:rPr lang="en-US" altLang="en-US" dirty="0"/>
              <a:t>If the veteran is represented by another agency, direct them to that agency unless they have a legitimate reason to switch representation.</a:t>
            </a:r>
          </a:p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FC0A1DAF-68CA-4FB1-B702-2CE2D7376219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06875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Note: </a:t>
            </a:r>
          </a:p>
          <a:p>
            <a:r>
              <a:rPr lang="en-US" altLang="en-US" dirty="0"/>
              <a:t>Stress importance of communication added in system.</a:t>
            </a:r>
          </a:p>
          <a:p>
            <a:r>
              <a:rPr lang="en-US" altLang="en-US" dirty="0"/>
              <a:t>If the veteran is represented by another agency, direct them to that agency unless they have a legitimate reason to switch representation.</a:t>
            </a:r>
          </a:p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FC0A1DAF-68CA-4FB1-B702-2CE2D7376219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860142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964" indent="-174964">
              <a:buFontTx/>
              <a:buChar char="•"/>
            </a:pPr>
            <a:r>
              <a:rPr lang="en-US" altLang="en-US"/>
              <a:t>Use proper language that will not be taken inappropriately. Avoid using slang words. </a:t>
            </a:r>
          </a:p>
          <a:p>
            <a:pPr marL="174964" indent="-174964">
              <a:buFontTx/>
              <a:buChar char="•"/>
            </a:pPr>
            <a:r>
              <a:rPr lang="en-US" altLang="en-US"/>
              <a:t>You are here to assist people. Respect every individual, do not talk down to people.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5843977-9B4F-4C33-9318-92DA5A9F2842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1029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Note:  if necessary ask veteran to clarify point. This will inform person that active listening is occurring.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C7BD2C8A-F3FB-40B8-8F51-8BF3C28265DF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4134455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Note: learn to select which type of questions are to be asked depending on the topic, situation and time restriction.</a:t>
            </a:r>
          </a:p>
          <a:p>
            <a:endParaRPr lang="en-US" altLang="en-US" dirty="0"/>
          </a:p>
          <a:p>
            <a:r>
              <a:rPr lang="en-US" altLang="en-US" dirty="0"/>
              <a:t>*emphasize that types of questions are important for hearings too… will be taught later in week.</a:t>
            </a:r>
          </a:p>
          <a:p>
            <a:endParaRPr lang="en-US" altLang="en-US" dirty="0"/>
          </a:p>
          <a:p>
            <a:pPr defTabSz="914674">
              <a:defRPr/>
            </a:pPr>
            <a:r>
              <a:rPr lang="en-US" sz="1800" dirty="0">
                <a:latin typeface="Segoe UI" panose="020B0502040204020203" pitchFamily="34" charset="0"/>
              </a:rPr>
              <a:t>The type of person also dictates the type of question along with topic situation and time</a:t>
            </a:r>
            <a:endParaRPr lang="en-US" sz="1800" dirty="0">
              <a:latin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33D8D81F-F9EF-4639-92F0-A0EA93D08F4E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236157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r>
              <a:rPr lang="en-US" altLang="en-US" dirty="0"/>
              <a:t>Repeated questions without context can seem like you are interrogating </a:t>
            </a:r>
          </a:p>
          <a:p>
            <a:pPr eaLnBrk="1" hangingPunct="1"/>
            <a:r>
              <a:rPr lang="en-US" altLang="en-US" dirty="0"/>
              <a:t>Conversational cues clue you in to needs not previously</a:t>
            </a:r>
            <a:r>
              <a:rPr lang="en-US" altLang="en-US" baseline="0" dirty="0"/>
              <a:t> mentioned – VA home loan guaranty, DEA/dependency</a:t>
            </a: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8F8DD5ED-D93F-42D4-BA76-90810F94D573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388967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7CF695-B3AA-4E65-ACB7-E00627519FE2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81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964" indent="-174964">
              <a:buFontTx/>
              <a:buChar char="•"/>
            </a:pPr>
            <a:r>
              <a:rPr lang="en-US" altLang="en-US" dirty="0"/>
              <a:t>Don’t be late. Respect people’s time. If another appointment will run into someone else’s time schedule current appointment for a follow up or at least go inform your client waiting of your delay.</a:t>
            </a:r>
          </a:p>
          <a:p>
            <a:pPr marL="174964" indent="-174964">
              <a:buFontTx/>
              <a:buChar char="•"/>
            </a:pPr>
            <a:r>
              <a:rPr lang="en-US" altLang="en-US" dirty="0"/>
              <a:t>Keep conversations on topic. </a:t>
            </a:r>
          </a:p>
          <a:p>
            <a:pPr marL="174964" indent="-174964">
              <a:buFontTx/>
              <a:buChar char="•"/>
            </a:pPr>
            <a:r>
              <a:rPr lang="en-US" altLang="en-US" dirty="0"/>
              <a:t>Address people with proper respect. Treat people as you would like to be treated.</a:t>
            </a:r>
          </a:p>
          <a:p>
            <a:pPr marL="174964" indent="-174964">
              <a:buFontTx/>
              <a:buChar char="•"/>
            </a:pPr>
            <a:r>
              <a:rPr lang="en-US" altLang="en-US" dirty="0"/>
              <a:t>Don’t lie, only provide factual information. You are not expected to know every regulation, but you should know how to gather the correct information (network).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0A6514F7-ECA4-4CBB-BB03-F53F0CEA798F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833772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D227460A-9406-4BCD-ABE6-8CCDBDF2C98F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3224092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Non-verbal</a:t>
            </a:r>
            <a:r>
              <a:rPr lang="en-US" baseline="0" dirty="0"/>
              <a:t> body language to let them know interview is over – stand up, raise/lower pitch of voice, give office contact information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D227460A-9406-4BCD-ABE6-8CCDBDF2C98F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603176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Non-verbal</a:t>
            </a:r>
            <a:r>
              <a:rPr lang="en-US" baseline="0" dirty="0"/>
              <a:t> body language to let them know interview is over – stand up, raise/lower pitch of voice, give office contact information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D227460A-9406-4BCD-ABE6-8CCDBDF2C98F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4236167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Non-verbal</a:t>
            </a:r>
            <a:r>
              <a:rPr lang="en-US" baseline="0" dirty="0"/>
              <a:t> body language to let them know interview is over – stand up, raise/lower pitch of voice, give office contact information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D227460A-9406-4BCD-ABE6-8CCDBDF2C98F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124761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Non-verbal</a:t>
            </a:r>
            <a:r>
              <a:rPr lang="en-US" baseline="0" dirty="0"/>
              <a:t> body language to let them know interview is over – stand up, raise/lower pitch of voice, give office contact information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D227460A-9406-4BCD-ABE6-8CCDBDF2C98F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77824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7CF695-B3AA-4E65-ACB7-E00627519FE2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Veterans may not know what they need until they talk to a representative: Appeal, Initial Claim, DIC, Health Care enrollment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E5A80149-DE51-4071-91F2-C93FE8DE46BE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243527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Types of interviews:</a:t>
            </a:r>
          </a:p>
          <a:p>
            <a:r>
              <a:rPr lang="en-US" altLang="en-US" dirty="0"/>
              <a:t>Job Interview, Journalistic/Talk show, Police questioning, Medical appointments</a:t>
            </a:r>
          </a:p>
          <a:p>
            <a:endParaRPr lang="en-US" altLang="en-US" dirty="0"/>
          </a:p>
          <a:p>
            <a:r>
              <a:rPr lang="en-US" altLang="en-US" dirty="0"/>
              <a:t>Intake interview is the most common.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77CF695-B3AA-4E65-ACB7-E00627519FE2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5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Possible items – Forms, references, contact numbers for agencies to get additional evidence or financials,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Prior to arrival – Log into needed systems and ensure connectivity, Familiarize yourself with claim and veteran details, Protect PII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Update TVB with any 21-22 info or other updates </a:t>
            </a:r>
          </a:p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EC610ADA-6914-4369-8A81-C13E8FADE23E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</p:spTree>
    <p:extLst>
      <p:ext uri="{BB962C8B-B14F-4D97-AF65-F5344CB8AC3E}">
        <p14:creationId xmlns:p14="http://schemas.microsoft.com/office/powerpoint/2010/main" val="177765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What items to bring – DD214, Wedding/Divorce certificates, Dependent SSNs </a:t>
            </a:r>
            <a:r>
              <a:rPr lang="en-US" altLang="en-US" dirty="0" err="1"/>
              <a:t>etc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Referral – How they were referred will also indicate what the veteran needs, whether it be via friends, Vet Center, Shelter or other sources</a:t>
            </a:r>
          </a:p>
          <a:p>
            <a:endParaRPr lang="en-US" altLang="en-US" dirty="0"/>
          </a:p>
          <a:p>
            <a:r>
              <a:rPr lang="en-US" altLang="en-US" dirty="0"/>
              <a:t>Set expectations before meeting with the veteran, Security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B0E9BC9-AB1D-42BA-8455-00A04DCE9EE2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Turn display screen away from</a:t>
            </a:r>
            <a:r>
              <a:rPr lang="en-US" altLang="en-US" baseline="0" dirty="0"/>
              <a:t> client if possible</a:t>
            </a:r>
            <a:endParaRPr lang="en-US" altLang="en-US" dirty="0"/>
          </a:p>
          <a:p>
            <a:r>
              <a:rPr lang="en-US" altLang="en-US" dirty="0"/>
              <a:t>Anticipate potential situations – bathroom, food, exits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B0E9BC9-AB1D-42BA-8455-00A04DCE9EE2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0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Turn display screen away from</a:t>
            </a:r>
            <a:r>
              <a:rPr lang="en-US" altLang="en-US" baseline="0" dirty="0"/>
              <a:t> client if possible</a:t>
            </a:r>
            <a:endParaRPr lang="en-US" altLang="en-US" dirty="0"/>
          </a:p>
          <a:p>
            <a:r>
              <a:rPr lang="en-US" altLang="en-US" dirty="0"/>
              <a:t>Anticipate potential situations – bathroom, food, exits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Conducting an Interview, Gerardo Vargas 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58179" indent="-29160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66429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33001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99572" indent="-233286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B0E9BC9-AB1D-42BA-8455-00A04DCE9EE2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4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35735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CC865-D2F2-416C-B1D1-0C9344A06D9D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The Hearing Process Phase I January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1A7F7-0943-4437-B96F-9BB1ED6C6DA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0576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8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8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3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5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CC865-D2F2-416C-B1D1-0C9344A06D9D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The Hearing Process Phase I January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1A7F7-0943-4437-B96F-9BB1ED6C6DA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3493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0664"/>
            <a:ext cx="10972800" cy="79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5064"/>
            <a:ext cx="10972800" cy="4211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6C426-9552-408B-948E-C2F209D377FA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14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5C2F4-6160-4581-8C03-94BF2B6C4674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The Hearing Process Phase I January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71B7F-FB09-4546-BCF8-EF43F43BC9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08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8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5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6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6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9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NU5n-1tr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505201" y="2247900"/>
            <a:ext cx="6341327" cy="2362200"/>
          </a:xfrm>
        </p:spPr>
        <p:txBody>
          <a:bodyPr/>
          <a:lstStyle/>
          <a:p>
            <a:pPr algn="ctr" eaLnBrk="1" hangingPunct="1"/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AN INTERVIEW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9B00A-9013-B502-C8D7-EB3AAADFA314}"/>
              </a:ext>
            </a:extLst>
          </p:cNvPr>
          <p:cNvSpPr txBox="1"/>
          <p:nvPr/>
        </p:nvSpPr>
        <p:spPr>
          <a:xfrm>
            <a:off x="7924800" y="46101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Gregg Orto</a:t>
            </a:r>
          </a:p>
          <a:p>
            <a:pPr algn="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Director, NVS</a:t>
            </a:r>
          </a:p>
          <a:p>
            <a:pPr algn="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GOrto@vfw.org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93236"/>
            <a:ext cx="4648200" cy="4675094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desk?</a:t>
            </a:r>
          </a:p>
          <a:p>
            <a:pPr marL="457200" lvl="1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your space from the veteran’s point of view</a:t>
            </a: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in a friend or family member to view your space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their chair lower than yours?</a:t>
            </a: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54510"/>
            <a:ext cx="8229600" cy="1038726"/>
          </a:xfrm>
        </p:spPr>
        <p:txBody>
          <a:bodyPr/>
          <a:lstStyle/>
          <a:p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– Office/Desk</a:t>
            </a:r>
          </a:p>
        </p:txBody>
      </p:sp>
      <p:pic>
        <p:nvPicPr>
          <p:cNvPr id="4" name="Picture 3" descr="A picture containing text, desk&#10;&#10;Description automatically generated">
            <a:extLst>
              <a:ext uri="{FF2B5EF4-FFF2-40B4-BE49-F238E27FC236}">
                <a16:creationId xmlns:a16="http://schemas.microsoft.com/office/drawing/2014/main" id="{FC575368-AB2E-4E9B-8CF4-0D4C85E7F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93" y="1285874"/>
            <a:ext cx="6413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use an “in meeting”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“Go Away” Sign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disruptions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frequent in your office when you have a client?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about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incoming calls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signal does it send to your veterans if you take a call during the interview?</a:t>
            </a:r>
          </a:p>
          <a:p>
            <a:pPr lvl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03139"/>
            <a:ext cx="8229600" cy="1038726"/>
          </a:xfrm>
        </p:spPr>
        <p:txBody>
          <a:bodyPr/>
          <a:lstStyle/>
          <a:p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DISRUPTIONS – Privacy</a:t>
            </a:r>
          </a:p>
        </p:txBody>
      </p:sp>
    </p:spTree>
    <p:extLst>
      <p:ext uri="{BB962C8B-B14F-4D97-AF65-F5344CB8AC3E}">
        <p14:creationId xmlns:p14="http://schemas.microsoft.com/office/powerpoint/2010/main" val="396554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676401"/>
            <a:ext cx="10591800" cy="4876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yourself to the veteran or claimant</a:t>
            </a:r>
          </a:p>
          <a:p>
            <a:pPr lvl="1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Handshake or Fist bump?</a:t>
            </a:r>
          </a:p>
          <a:p>
            <a:pPr lvl="1">
              <a:defRPr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don’t shake someone’s fist bump</a:t>
            </a:r>
          </a:p>
          <a:p>
            <a:pPr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veteran know your background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“I’m a Navy veteran” or “My brother is Army”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ground helps build rapport</a:t>
            </a:r>
          </a:p>
          <a:p>
            <a:pPr marL="0" indent="0">
              <a:buNone/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the purpose of the visit</a:t>
            </a:r>
          </a:p>
          <a:p>
            <a:pPr eaLnBrk="1" hangingPunct="1"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5213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</p:txBody>
      </p:sp>
      <p:pic>
        <p:nvPicPr>
          <p:cNvPr id="4" name="Picture 3" descr="Young martial artist">
            <a:extLst>
              <a:ext uri="{FF2B5EF4-FFF2-40B4-BE49-F238E27FC236}">
                <a16:creationId xmlns:a16="http://schemas.microsoft.com/office/drawing/2014/main" id="{5686FCB9-8697-4FFC-86AF-06A466688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76401"/>
            <a:ext cx="3276600" cy="218066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58FB936-1E04-494B-B744-7D734AC034BA}"/>
              </a:ext>
            </a:extLst>
          </p:cNvPr>
          <p:cNvSpPr/>
          <p:nvPr/>
        </p:nvSpPr>
        <p:spPr>
          <a:xfrm>
            <a:off x="6749265" y="2091490"/>
            <a:ext cx="125772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57EAA-F070-4BA1-95B4-7B6194EB611C}"/>
              </a:ext>
            </a:extLst>
          </p:cNvPr>
          <p:cNvSpPr txBox="1"/>
          <p:nvPr/>
        </p:nvSpPr>
        <p:spPr>
          <a:xfrm>
            <a:off x="6828034" y="2295762"/>
            <a:ext cx="106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this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084"/>
            <a:ext cx="7620000" cy="250697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setting the tone, consider: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meeting</a:t>
            </a: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Reductions, appeals…how pleasant are those?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676400"/>
          </a:xfrm>
        </p:spPr>
        <p:txBody>
          <a:bodyPr/>
          <a:lstStyle/>
          <a:p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THE TONE</a:t>
            </a:r>
          </a:p>
        </p:txBody>
      </p:sp>
      <p:pic>
        <p:nvPicPr>
          <p:cNvPr id="5" name="Picture 4" descr="A picture containing person, people, crowd&#10;&#10;Description automatically generated">
            <a:extLst>
              <a:ext uri="{FF2B5EF4-FFF2-40B4-BE49-F238E27FC236}">
                <a16:creationId xmlns:a16="http://schemas.microsoft.com/office/drawing/2014/main" id="{A69EA58C-4679-30A8-67C0-8FB88ABCC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5875"/>
            <a:ext cx="3537857" cy="2653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80843-EA8F-0504-2656-5E54D60030C9}"/>
              </a:ext>
            </a:extLst>
          </p:cNvPr>
          <p:cNvSpPr txBox="1"/>
          <p:nvPr/>
        </p:nvSpPr>
        <p:spPr>
          <a:xfrm>
            <a:off x="457200" y="3955596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Introduction/greeting</a:t>
            </a: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greet the veteran when they arrive?</a:t>
            </a: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 from the desk and meet at the door if possible</a:t>
            </a:r>
          </a:p>
        </p:txBody>
      </p:sp>
      <p:pic>
        <p:nvPicPr>
          <p:cNvPr id="7" name="Picture 6" descr="A picture containing person, indoor, table, dining table&#10;&#10;Description automatically generated">
            <a:extLst>
              <a:ext uri="{FF2B5EF4-FFF2-40B4-BE49-F238E27FC236}">
                <a16:creationId xmlns:a16="http://schemas.microsoft.com/office/drawing/2014/main" id="{5C949706-CEE2-F0AB-C8FC-1BD70411C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955596"/>
            <a:ext cx="4223657" cy="28157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form?</a:t>
            </a:r>
          </a:p>
          <a:p>
            <a:pPr lvl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21-22</a:t>
            </a:r>
          </a:p>
          <a:p>
            <a:pPr lvl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need to be updated? </a:t>
            </a:r>
          </a:p>
          <a:p>
            <a:pPr lvl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has been your experience with older VA 21-22s?</a:t>
            </a:r>
          </a:p>
          <a:p>
            <a:pPr lvl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veterans who want to switch to VFW?</a:t>
            </a:r>
          </a:p>
          <a:p>
            <a:pPr lvl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28023"/>
            <a:ext cx="8229600" cy="1065213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72749" y="1232263"/>
            <a:ext cx="10178277" cy="231694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basic info into TVB/claims management system</a:t>
            </a:r>
          </a:p>
          <a:p>
            <a:pPr lvl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help populate forms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the communications section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assists other service officers</a:t>
            </a:r>
          </a:p>
          <a:p>
            <a:pPr lvl="1"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28023"/>
            <a:ext cx="8229600" cy="1065213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TVB/Claims Management System</a:t>
            </a:r>
          </a:p>
        </p:txBody>
      </p:sp>
      <p:pic>
        <p:nvPicPr>
          <p:cNvPr id="3" name="Picture 2" descr="A close-up of a page&#10;&#10;Description automatically generated">
            <a:extLst>
              <a:ext uri="{FF2B5EF4-FFF2-40B4-BE49-F238E27FC236}">
                <a16:creationId xmlns:a16="http://schemas.microsoft.com/office/drawing/2014/main" id="{88FE70DC-42BE-1892-78CB-389CDA975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6" y="3357709"/>
            <a:ext cx="11298227" cy="317226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479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1403351"/>
            <a:ext cx="9753600" cy="49530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 you understand the words that are coming out of my mouth?!”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jargon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“Let me fire up old Jake the computer and see what’s in VBMS”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see what you put in SEP, but it’s not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yet”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“Let me get this on a TPS report.  The boss wants it on there”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client’s background, do not condescend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filled out section II on the 674. Did you not read the instructions?”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VA forms like IRS forms.  It’s just as foreign to the veteran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91400" cy="981732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ARE UNDERSTOOD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an interview, use the following active listening steps: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your focus to your customer/your client</a:t>
            </a:r>
          </a:p>
          <a:p>
            <a:pPr>
              <a:defRPr/>
            </a:pP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to what he/she is saying</a:t>
            </a: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Restate what you heard</a:t>
            </a: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client to correct or clarify the information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0731" cy="981732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LISTENING – This is difficult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3925"/>
            <a:ext cx="5410201" cy="41306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Close-ended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Vs</a:t>
            </a: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only short or single word answers</a:t>
            </a:r>
          </a:p>
          <a:p>
            <a:pPr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factual information</a:t>
            </a:r>
          </a:p>
          <a:p>
            <a:pPr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Officer controls conversation</a:t>
            </a:r>
            <a:endParaRPr lang="en-US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2316162"/>
            <a:ext cx="4724400" cy="4130675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Open-ended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elaboration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information containing opinions and feelings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veteran control of the conversation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71B7F-FB09-4546-BCF8-EF43F43BC93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09700" y="1371600"/>
            <a:ext cx="9525000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type can influence the level of detail received</a:t>
            </a:r>
            <a:br>
              <a:rPr lang="en-US" altLang="en-US" dirty="0"/>
            </a:br>
            <a:r>
              <a:rPr lang="en-US" altLang="en-US" dirty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33391" y="533400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QUESTIONS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conversational cues</a:t>
            </a:r>
          </a:p>
          <a:p>
            <a:pPr>
              <a:defRPr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see you are retiring from the military in 4 months. Are you staying in the area?”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“Yes and we are looking at buying a new home  - we’re looking to downsize since our kids are all off to college now”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POTENTIAL ELIGIBILITY TO BENEFITS</a:t>
            </a:r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9817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class, we are going to discuss how to prepare for and conduct an interview.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450731" cy="981732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pic>
        <p:nvPicPr>
          <p:cNvPr id="2" name="Picture 1" descr="A person with his hands on his face&#10;&#10;Description automatically generated with medium confidence">
            <a:extLst>
              <a:ext uri="{FF2B5EF4-FFF2-40B4-BE49-F238E27FC236}">
                <a16:creationId xmlns:a16="http://schemas.microsoft.com/office/drawing/2014/main" id="{61B35FA6-D7BC-AD6C-9E89-C27B1EB53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29491"/>
            <a:ext cx="6858000" cy="45832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10668000" cy="51212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claim is the client’s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members in the interview?</a:t>
            </a:r>
          </a:p>
          <a:p>
            <a:pPr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 who may be a veteran; set a date/time for their claim</a:t>
            </a:r>
          </a:p>
          <a:p>
            <a:pPr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 VA form 21-0845 is signed by client if claim information is to be disclosed to a third party</a:t>
            </a:r>
          </a:p>
          <a:p>
            <a:pPr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veteran says – Do not disclose to my spouse.</a:t>
            </a:r>
          </a:p>
          <a:p>
            <a:pPr lvl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it in their claims management file, and never assume</a:t>
            </a:r>
          </a:p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7398" y="172484"/>
            <a:ext cx="8450731" cy="981732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</a:t>
            </a:r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THIRD PARTIES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433515"/>
            <a:ext cx="10515600" cy="51053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veterans come in with “baggage”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argue with the veteran.  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Tearful veterans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who get off topic, “And this scar was when I was in…”</a:t>
            </a:r>
          </a:p>
          <a:p>
            <a:pPr marL="0" indent="0">
              <a:buNone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Disrespectful veterans.  We reserve the right to revoke our representation if necessary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8836" y="444358"/>
            <a:ext cx="8229600" cy="8318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EMOTIONS: </a:t>
            </a:r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REMAIN PROFESSIONAL</a:t>
            </a:r>
          </a:p>
        </p:txBody>
      </p:sp>
    </p:spTree>
    <p:extLst>
      <p:ext uri="{BB962C8B-B14F-4D97-AF65-F5344CB8AC3E}">
        <p14:creationId xmlns:p14="http://schemas.microsoft.com/office/powerpoint/2010/main" val="404430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90600" y="1013154"/>
            <a:ext cx="10363200" cy="5562599"/>
          </a:xfrm>
        </p:spPr>
        <p:txBody>
          <a:bodyPr/>
          <a:lstStyle/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them for their visit/call, and walk them to the lobby</a:t>
            </a: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“Oh one other thing…”  What do you do?</a:t>
            </a: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summary in TVB/claims management system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451506"/>
            <a:ext cx="8229600" cy="8318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THE INTERVIEW </a:t>
            </a:r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FOLLOWING UP</a:t>
            </a:r>
          </a:p>
        </p:txBody>
      </p:sp>
    </p:spTree>
    <p:extLst>
      <p:ext uri="{BB962C8B-B14F-4D97-AF65-F5344CB8AC3E}">
        <p14:creationId xmlns:p14="http://schemas.microsoft.com/office/powerpoint/2010/main" val="4106179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283356"/>
            <a:ext cx="11353800" cy="5072995"/>
          </a:xfrm>
        </p:spPr>
        <p:txBody>
          <a:bodyPr/>
          <a:lstStyle/>
          <a:p>
            <a:pPr marL="914400" lvl="2" indent="0"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VSOs may participate in the VA day for TAP: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accredited (OGC #)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PIV card and access to the VA desktop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up in the VA system (be logged into your VA desktop)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https://dvagov.sharepoint.com/sites/vbaoted/apps/vsoReg/vsoEventRegistration.aspx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be a no show - We get a monthly by-name report on slackers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451506"/>
            <a:ext cx="8229600" cy="8318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Assistance Program Participation</a:t>
            </a:r>
          </a:p>
        </p:txBody>
      </p:sp>
    </p:spTree>
    <p:extLst>
      <p:ext uri="{BB962C8B-B14F-4D97-AF65-F5344CB8AC3E}">
        <p14:creationId xmlns:p14="http://schemas.microsoft.com/office/powerpoint/2010/main" val="73869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283357"/>
            <a:ext cx="11353800" cy="3974444"/>
          </a:xfrm>
        </p:spPr>
        <p:txBody>
          <a:bodyPr/>
          <a:lstStyle/>
          <a:p>
            <a:pPr marL="914400" lvl="2" indent="0"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opportunity to let Service Members know you are there to help them!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usually their first contact with a VFW rep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membership drive – This is your opportunity to show your support for Service Members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Attire – business casual at the minimum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myth you get class credibility by walking in with a Harley Davidson t-shirt and jeans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451506"/>
            <a:ext cx="8229600" cy="8318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Assistance Program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93077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283357"/>
            <a:ext cx="11353800" cy="3974444"/>
          </a:xfrm>
        </p:spPr>
        <p:txBody>
          <a:bodyPr/>
          <a:lstStyle/>
          <a:p>
            <a:pPr marL="914400" lvl="2" indent="0"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minute time slot at the end of the VA TAP day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bring slide with you – there is a generic slide in the TAP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circulum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cards, bring your service hat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remember you are a guest on the military installation and further, a guest of the VA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451506"/>
            <a:ext cx="8229600" cy="8318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Details</a:t>
            </a:r>
          </a:p>
        </p:txBody>
      </p:sp>
    </p:spTree>
    <p:extLst>
      <p:ext uri="{BB962C8B-B14F-4D97-AF65-F5344CB8AC3E}">
        <p14:creationId xmlns:p14="http://schemas.microsoft.com/office/powerpoint/2010/main" val="836021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E280C4-A3EC-4323-92B6-45A667DAE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347560"/>
            <a:ext cx="10439400" cy="500879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?’s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8D35C-880F-4E53-83B2-8EBA1D60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8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4038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need to file a claim for Pact Act!”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such condition as ‘Pact Act’”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are my rep and I need you to file me claim for Pact Act or I’m going to DAV”</a:t>
            </a: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450731" cy="981732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59B2A061-E509-9A3D-C371-A6DB80E6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18" y="3597088"/>
            <a:ext cx="10168785" cy="204171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32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1197564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 clarify </a:t>
            </a:r>
          </a:p>
          <a:p>
            <a:pPr>
              <a:buFontTx/>
              <a:buChar char="-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 help manage expectation for the veteran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513342"/>
            <a:ext cx="8229600" cy="731838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</a:p>
        </p:txBody>
      </p:sp>
      <p:pic>
        <p:nvPicPr>
          <p:cNvPr id="4" name="Picture 3" descr="A person sitting at a desk with his feet up&#10;&#10;Description automatically generated">
            <a:extLst>
              <a:ext uri="{FF2B5EF4-FFF2-40B4-BE49-F238E27FC236}">
                <a16:creationId xmlns:a16="http://schemas.microsoft.com/office/drawing/2014/main" id="{5299B6D5-8493-439E-3CF4-4EA543865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38856"/>
            <a:ext cx="5654040" cy="3769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B31C0E-6E49-C2DC-F8B3-EEC8FB1F8243}"/>
              </a:ext>
            </a:extLst>
          </p:cNvPr>
          <p:cNvSpPr txBox="1"/>
          <p:nvPr/>
        </p:nvSpPr>
        <p:spPr>
          <a:xfrm>
            <a:off x="9144000" y="3276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“Whassup?.  </a:t>
            </a:r>
            <a:r>
              <a:rPr lang="en-US" dirty="0" err="1"/>
              <a:t>What’cha</a:t>
            </a:r>
            <a:r>
              <a:rPr lang="en-US" dirty="0"/>
              <a:t> need?”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340598"/>
            <a:ext cx="4572000" cy="869202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interviews?</a:t>
            </a: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Miscommunication Interview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common interview used by VFW service officers?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-28254" y="228600"/>
            <a:ext cx="8450731" cy="981732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INTERVIEWS</a:t>
            </a:r>
          </a:p>
        </p:txBody>
      </p:sp>
      <p:pic>
        <p:nvPicPr>
          <p:cNvPr id="2" name="Picture 1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5CE90A8-BCDF-2D01-7FD6-BD56268C6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87" y="1210332"/>
            <a:ext cx="6802613" cy="3590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C0868-FA4F-B531-A5FF-A2511D8D8763}"/>
              </a:ext>
            </a:extLst>
          </p:cNvPr>
          <p:cNvSpPr txBox="1"/>
          <p:nvPr/>
        </p:nvSpPr>
        <p:spPr>
          <a:xfrm>
            <a:off x="5562600" y="5410200"/>
            <a:ext cx="28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Intake Interview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421E3-C619-34B1-4B90-E84151C3FF31}"/>
              </a:ext>
            </a:extLst>
          </p:cNvPr>
          <p:cNvSpPr txBox="1"/>
          <p:nvPr/>
        </p:nvSpPr>
        <p:spPr>
          <a:xfrm>
            <a:off x="838200" y="2078456"/>
            <a:ext cx="28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10F68-DDB6-7291-74AE-66F02E2CDCC7}"/>
              </a:ext>
            </a:extLst>
          </p:cNvPr>
          <p:cNvSpPr txBox="1"/>
          <p:nvPr/>
        </p:nvSpPr>
        <p:spPr>
          <a:xfrm>
            <a:off x="793376" y="2771406"/>
            <a:ext cx="28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Intake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ED5AF-D40F-9247-6BD9-5F6C30C948CA}"/>
              </a:ext>
            </a:extLst>
          </p:cNvPr>
          <p:cNvSpPr txBox="1"/>
          <p:nvPr/>
        </p:nvSpPr>
        <p:spPr>
          <a:xfrm>
            <a:off x="793376" y="2424438"/>
            <a:ext cx="28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</a:p>
        </p:txBody>
      </p:sp>
    </p:spTree>
    <p:extLst>
      <p:ext uri="{BB962C8B-B14F-4D97-AF65-F5344CB8AC3E}">
        <p14:creationId xmlns:p14="http://schemas.microsoft.com/office/powerpoint/2010/main" val="6323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393236"/>
            <a:ext cx="5029200" cy="2569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the service officer do prior to veteran’s arrival?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Connectivity?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eaLnBrk="1" hangingPunct="1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12" y="228600"/>
            <a:ext cx="8229600" cy="1065213"/>
          </a:xfrm>
        </p:spPr>
        <p:txBody>
          <a:bodyPr/>
          <a:lstStyle/>
          <a:p>
            <a:pPr eaLnBrk="1" hangingPunct="1"/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</a:p>
        </p:txBody>
      </p:sp>
      <p:pic>
        <p:nvPicPr>
          <p:cNvPr id="4" name="Picture 3" descr="A person yelling at a computer&#10;&#10;Description automatically generated">
            <a:extLst>
              <a:ext uri="{FF2B5EF4-FFF2-40B4-BE49-F238E27FC236}">
                <a16:creationId xmlns:a16="http://schemas.microsoft.com/office/drawing/2014/main" id="{9AA83064-4AFD-E1E1-BE05-351CB1E72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3813"/>
            <a:ext cx="5974080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00100" y="1394897"/>
            <a:ext cx="10591800" cy="4882058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set up your veteran for success?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let them know what to bring?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checklist you send?</a:t>
            </a: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were they referred to your office? 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might this tell you if they were referred by the Vet Center?</a:t>
            </a:r>
          </a:p>
          <a:p>
            <a:pPr marL="0" indent="0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make sure the veteran understands before the initial interview?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security like in your building…what about parking?</a:t>
            </a:r>
          </a:p>
          <a:p>
            <a:pPr lvl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247" y="381000"/>
            <a:ext cx="3886200" cy="1038726"/>
          </a:xfrm>
        </p:spPr>
        <p:txBody>
          <a:bodyPr>
            <a:noAutofit/>
          </a:bodyPr>
          <a:lstStyle/>
          <a:p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b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9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 properly</a:t>
            </a:r>
          </a:p>
          <a:p>
            <a:pPr marL="0" indent="0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office dress code?  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Shirt Check…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Wrinkles?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Collared Shirt?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Does it pass the smell fresh test?</a:t>
            </a: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54510"/>
            <a:ext cx="8229600" cy="1038726"/>
          </a:xfrm>
        </p:spPr>
        <p:txBody>
          <a:bodyPr/>
          <a:lstStyle/>
          <a:p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– Your Attire</a:t>
            </a:r>
          </a:p>
        </p:txBody>
      </p:sp>
      <p:pic>
        <p:nvPicPr>
          <p:cNvPr id="5" name="Picture 4" descr="A person holding his shirt&#10;&#10;Description automatically generated">
            <a:extLst>
              <a:ext uri="{FF2B5EF4-FFF2-40B4-BE49-F238E27FC236}">
                <a16:creationId xmlns:a16="http://schemas.microsoft.com/office/drawing/2014/main" id="{8987AB29-1E21-BBF7-4151-A07A91DD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4778674"/>
            <a:ext cx="3010384" cy="2006734"/>
          </a:xfrm>
          <a:prstGeom prst="rect">
            <a:avLst/>
          </a:prstGeom>
        </p:spPr>
      </p:pic>
      <p:pic>
        <p:nvPicPr>
          <p:cNvPr id="7" name="Picture 6" descr="A person holding a bottle of champagne&#10;&#10;Description automatically generated">
            <a:extLst>
              <a:ext uri="{FF2B5EF4-FFF2-40B4-BE49-F238E27FC236}">
                <a16:creationId xmlns:a16="http://schemas.microsoft.com/office/drawing/2014/main" id="{D9320B5D-ED0D-9657-6609-D8B1170C6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19200"/>
            <a:ext cx="3759484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office to not have claims or records sitting out</a:t>
            </a:r>
          </a:p>
          <a:p>
            <a:pPr lvl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last veteran you assisted…is that info still on the screen or desk?</a:t>
            </a:r>
          </a:p>
          <a:p>
            <a:pPr marL="0" indent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F18F-89E1-4E3B-93F8-1CDB8E91565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54510"/>
            <a:ext cx="8229600" cy="1038726"/>
          </a:xfrm>
        </p:spPr>
        <p:txBody>
          <a:bodyPr/>
          <a:lstStyle/>
          <a:p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- PII</a:t>
            </a:r>
          </a:p>
        </p:txBody>
      </p:sp>
      <p:pic>
        <p:nvPicPr>
          <p:cNvPr id="9" name="Picture 8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FAF09660-AA1D-9B5D-D917-300A62015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7" y="2683298"/>
            <a:ext cx="6096086" cy="40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21048"/>
      </p:ext>
    </p:extLst>
  </p:cSld>
  <p:clrMapOvr>
    <a:masterClrMapping/>
  </p:clrMapOvr>
</p:sld>
</file>

<file path=ppt/theme/theme1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</Template>
  <TotalTime>4853</TotalTime>
  <Words>2115</Words>
  <Application>Microsoft Office PowerPoint</Application>
  <PresentationFormat>Widescreen</PresentationFormat>
  <Paragraphs>354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Segoe UI</vt:lpstr>
      <vt:lpstr>Times New Roman</vt:lpstr>
      <vt:lpstr>NEW LOGO</vt:lpstr>
      <vt:lpstr>Custom Design</vt:lpstr>
      <vt:lpstr>1_Custom Design</vt:lpstr>
      <vt:lpstr> CONDUCTING AN INTERVIEW  </vt:lpstr>
      <vt:lpstr> OBJECTIVE</vt:lpstr>
      <vt:lpstr> INTRO</vt:lpstr>
      <vt:lpstr>PURPOSE </vt:lpstr>
      <vt:lpstr> TYPES OF INTERVIEWS</vt:lpstr>
      <vt:lpstr> PREPARATION </vt:lpstr>
      <vt:lpstr> PREPARATION  </vt:lpstr>
      <vt:lpstr>ENVIRONMENT – Your Attire</vt:lpstr>
      <vt:lpstr>ENVIRONMENT - PII</vt:lpstr>
      <vt:lpstr>ENVIRONMENT – Office/Desk</vt:lpstr>
      <vt:lpstr>LIMIT DISRUPTIONS – Privacy</vt:lpstr>
      <vt:lpstr> INTRODUCTIONS</vt:lpstr>
      <vt:lpstr>SET THE TONE</vt:lpstr>
      <vt:lpstr>Representation</vt:lpstr>
      <vt:lpstr>TVB/Claims Management System</vt:lpstr>
      <vt:lpstr> MAKE SURE YOU ARE UNDERSTOOD</vt:lpstr>
      <vt:lpstr> ACTIVE LISTENING – This is difficult</vt:lpstr>
      <vt:lpstr>The question type can influence the level of detail received  </vt:lpstr>
      <vt:lpstr> IDENTIFY POTENTIAL ELIGIBILITY TO BENEFITS </vt:lpstr>
      <vt:lpstr> COMMUNICATING  WITH THIRD PARTIES</vt:lpstr>
      <vt:lpstr>STRONG EMOTIONS:  ALWAYS REMAIN PROFESSIONAL</vt:lpstr>
      <vt:lpstr>ENDING THE INTERVIEW  AND FOLLOWING UP</vt:lpstr>
      <vt:lpstr>Transition Assistance Program Participation</vt:lpstr>
      <vt:lpstr>Transition Assistance Program Participation</vt:lpstr>
      <vt:lpstr>TAP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AN INTERVIEW</dc:title>
  <dc:creator>Christopher Macinkowicz</dc:creator>
  <cp:lastModifiedBy>Gregg Orto</cp:lastModifiedBy>
  <cp:revision>193</cp:revision>
  <cp:lastPrinted>2022-08-31T15:18:19Z</cp:lastPrinted>
  <dcterms:created xsi:type="dcterms:W3CDTF">2015-02-03T16:26:05Z</dcterms:created>
  <dcterms:modified xsi:type="dcterms:W3CDTF">2024-09-09T20:52:05Z</dcterms:modified>
</cp:coreProperties>
</file>