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71" r:id="rId2"/>
    <p:sldMasterId id="2147483805" r:id="rId3"/>
    <p:sldMasterId id="2147483840" r:id="rId4"/>
    <p:sldMasterId id="2147483853" r:id="rId5"/>
  </p:sldMasterIdLst>
  <p:notesMasterIdLst>
    <p:notesMasterId r:id="rId51"/>
  </p:notesMasterIdLst>
  <p:handoutMasterIdLst>
    <p:handoutMasterId r:id="rId52"/>
  </p:handoutMasterIdLst>
  <p:sldIdLst>
    <p:sldId id="387" r:id="rId6"/>
    <p:sldId id="336" r:id="rId7"/>
    <p:sldId id="337" r:id="rId8"/>
    <p:sldId id="338" r:id="rId9"/>
    <p:sldId id="339" r:id="rId10"/>
    <p:sldId id="274" r:id="rId11"/>
    <p:sldId id="278" r:id="rId12"/>
    <p:sldId id="340" r:id="rId13"/>
    <p:sldId id="341" r:id="rId14"/>
    <p:sldId id="342" r:id="rId15"/>
    <p:sldId id="343" r:id="rId16"/>
    <p:sldId id="344" r:id="rId17"/>
    <p:sldId id="345" r:id="rId18"/>
    <p:sldId id="346" r:id="rId19"/>
    <p:sldId id="347" r:id="rId20"/>
    <p:sldId id="348" r:id="rId21"/>
    <p:sldId id="349" r:id="rId22"/>
    <p:sldId id="350" r:id="rId23"/>
    <p:sldId id="352" r:id="rId24"/>
    <p:sldId id="355" r:id="rId25"/>
    <p:sldId id="356" r:id="rId26"/>
    <p:sldId id="384" r:id="rId27"/>
    <p:sldId id="357" r:id="rId28"/>
    <p:sldId id="385" r:id="rId29"/>
    <p:sldId id="358" r:id="rId30"/>
    <p:sldId id="359" r:id="rId31"/>
    <p:sldId id="361" r:id="rId32"/>
    <p:sldId id="386" r:id="rId33"/>
    <p:sldId id="363" r:id="rId34"/>
    <p:sldId id="364" r:id="rId35"/>
    <p:sldId id="365" r:id="rId36"/>
    <p:sldId id="366" r:id="rId37"/>
    <p:sldId id="369" r:id="rId38"/>
    <p:sldId id="370" r:id="rId39"/>
    <p:sldId id="372" r:id="rId40"/>
    <p:sldId id="373" r:id="rId41"/>
    <p:sldId id="374" r:id="rId42"/>
    <p:sldId id="375" r:id="rId43"/>
    <p:sldId id="376" r:id="rId44"/>
    <p:sldId id="377" r:id="rId45"/>
    <p:sldId id="378" r:id="rId46"/>
    <p:sldId id="379" r:id="rId47"/>
    <p:sldId id="380" r:id="rId48"/>
    <p:sldId id="381" r:id="rId49"/>
    <p:sldId id="263" r:id="rId5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 clrIdx="0">
    <p:extLst>
      <p:ext uri="{19B8F6BF-5375-455C-9EA6-DF929625EA0E}">
        <p15:presenceInfo xmlns:p15="http://schemas.microsoft.com/office/powerpoint/2012/main" userId="S-1-5-21-1147415601-746390328-441284377-36146" providerId="AD"/>
      </p:ext>
    </p:extLst>
  </p:cmAuthor>
  <p:cmAuthor id="2" name="alowe@vfw.org" initials="a" lastIdx="2" clrIdx="1">
    <p:extLst>
      <p:ext uri="{19B8F6BF-5375-455C-9EA6-DF929625EA0E}">
        <p15:presenceInfo xmlns:p15="http://schemas.microsoft.com/office/powerpoint/2012/main" userId="8e7ca502785b31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023" autoAdjust="0"/>
  </p:normalViewPr>
  <p:slideViewPr>
    <p:cSldViewPr snapToGrid="0">
      <p:cViewPr varScale="1">
        <p:scale>
          <a:sx n="99" d="100"/>
          <a:sy n="99" d="100"/>
        </p:scale>
        <p:origin x="864" y="90"/>
      </p:cViewPr>
      <p:guideLst/>
    </p:cSldViewPr>
  </p:slideViewPr>
  <p:notesTextViewPr>
    <p:cViewPr>
      <p:scale>
        <a:sx n="1" d="1"/>
        <a:sy n="1" d="1"/>
      </p:scale>
      <p:origin x="0" y="0"/>
    </p:cViewPr>
  </p:notesTextViewPr>
  <p:notesViewPr>
    <p:cSldViewPr snapToGrid="0">
      <p:cViewPr varScale="1">
        <p:scale>
          <a:sx n="67" d="100"/>
          <a:sy n="67" d="100"/>
        </p:scale>
        <p:origin x="327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commentAuthors" Target="commentAuthors.xml"/><Relationship Id="rId5" Type="http://schemas.openxmlformats.org/officeDocument/2006/relationships/slideMaster" Target="slideMasters/slideMaster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bleStyles" Target="tableStyle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dirty="0"/>
              <a:t>Education Benefits Presentation</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B02E45E6-A58C-469F-AB5F-98DF26DB7FF3}" type="slidenum">
              <a:rPr lang="en-US" smtClean="0"/>
              <a:t>‹#›</a:t>
            </a:fld>
            <a:endParaRPr lang="en-US"/>
          </a:p>
        </p:txBody>
      </p:sp>
      <p:sp>
        <p:nvSpPr>
          <p:cNvPr id="6" name="Header Placeholder 1"/>
          <p:cNvSpPr txBox="1">
            <a:spLocks/>
          </p:cNvSpPr>
          <p:nvPr/>
        </p:nvSpPr>
        <p:spPr>
          <a:xfrm>
            <a:off x="164431" y="8842028"/>
            <a:ext cx="3043343" cy="467072"/>
          </a:xfrm>
          <a:prstGeom prst="rect">
            <a:avLst/>
          </a:prstGeom>
        </p:spPr>
        <p:txBody>
          <a:bodyPr vert="horz" lIns="93324" tIns="46662" rIns="93324" bIns="46662" rtlCol="0"/>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Education Benefits Presentation</a:t>
            </a:r>
          </a:p>
        </p:txBody>
      </p:sp>
    </p:spTree>
    <p:extLst>
      <p:ext uri="{BB962C8B-B14F-4D97-AF65-F5344CB8AC3E}">
        <p14:creationId xmlns:p14="http://schemas.microsoft.com/office/powerpoint/2010/main" val="3251677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12/10/2025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922333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30</a:t>
            </a:fld>
            <a:endParaRPr lang="en-US" dirty="0"/>
          </a:p>
        </p:txBody>
      </p:sp>
    </p:spTree>
    <p:extLst>
      <p:ext uri="{BB962C8B-B14F-4D97-AF65-F5344CB8AC3E}">
        <p14:creationId xmlns:p14="http://schemas.microsoft.com/office/powerpoint/2010/main" val="3116665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31</a:t>
            </a:fld>
            <a:endParaRPr lang="en-US" dirty="0"/>
          </a:p>
        </p:txBody>
      </p:sp>
    </p:spTree>
    <p:extLst>
      <p:ext uri="{BB962C8B-B14F-4D97-AF65-F5344CB8AC3E}">
        <p14:creationId xmlns:p14="http://schemas.microsoft.com/office/powerpoint/2010/main" val="2419663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33</a:t>
            </a:fld>
            <a:endParaRPr lang="en-US" dirty="0"/>
          </a:p>
        </p:txBody>
      </p:sp>
    </p:spTree>
    <p:extLst>
      <p:ext uri="{BB962C8B-B14F-4D97-AF65-F5344CB8AC3E}">
        <p14:creationId xmlns:p14="http://schemas.microsoft.com/office/powerpoint/2010/main" val="1861375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36</a:t>
            </a:fld>
            <a:endParaRPr lang="en-US" dirty="0"/>
          </a:p>
        </p:txBody>
      </p:sp>
    </p:spTree>
    <p:extLst>
      <p:ext uri="{BB962C8B-B14F-4D97-AF65-F5344CB8AC3E}">
        <p14:creationId xmlns:p14="http://schemas.microsoft.com/office/powerpoint/2010/main" val="2385044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37</a:t>
            </a:fld>
            <a:endParaRPr lang="en-US"/>
          </a:p>
        </p:txBody>
      </p:sp>
    </p:spTree>
    <p:extLst>
      <p:ext uri="{BB962C8B-B14F-4D97-AF65-F5344CB8AC3E}">
        <p14:creationId xmlns:p14="http://schemas.microsoft.com/office/powerpoint/2010/main" val="859697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38</a:t>
            </a:fld>
            <a:endParaRPr lang="en-US" dirty="0"/>
          </a:p>
        </p:txBody>
      </p:sp>
    </p:spTree>
    <p:extLst>
      <p:ext uri="{BB962C8B-B14F-4D97-AF65-F5344CB8AC3E}">
        <p14:creationId xmlns:p14="http://schemas.microsoft.com/office/powerpoint/2010/main" val="1496035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a:t>
            </a:fld>
            <a:endParaRPr lang="en-US"/>
          </a:p>
        </p:txBody>
      </p:sp>
    </p:spTree>
    <p:extLst>
      <p:ext uri="{BB962C8B-B14F-4D97-AF65-F5344CB8AC3E}">
        <p14:creationId xmlns:p14="http://schemas.microsoft.com/office/powerpoint/2010/main" val="2468647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Basic Training</a:t>
            </a:r>
            <a:r>
              <a:rPr lang="en-US" baseline="0" dirty="0"/>
              <a:t> and AIT do not count towards the AD day count .  </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 Title 10 active duty supporting named contingency operations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Title 32 service for the purpose of organizing, administering, recruiting, instructing, or </a:t>
            </a:r>
            <a:r>
              <a:rPr lang="en-US" sz="1200" b="1" i="0" kern="1200" dirty="0">
                <a:solidFill>
                  <a:schemeClr val="tx1"/>
                </a:solidFill>
                <a:effectLst/>
                <a:latin typeface="+mn-lt"/>
                <a:ea typeface="+mn-ea"/>
                <a:cs typeface="+mn-cs"/>
              </a:rPr>
              <a:t>training</a:t>
            </a:r>
            <a:r>
              <a:rPr lang="en-US" sz="1200" b="0" i="0" kern="1200" dirty="0">
                <a:solidFill>
                  <a:schemeClr val="tx1"/>
                </a:solidFill>
                <a:effectLst/>
                <a:latin typeface="+mn-lt"/>
                <a:ea typeface="+mn-ea"/>
                <a:cs typeface="+mn-cs"/>
              </a:rPr>
              <a:t> the National Guard</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Title 32 service under section 502(f) for the purpose of responding to a national emergency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 voluntary active duty, with the exception of active duty for medical care and medical evaluation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Title 10 service under 502(f): Title 10 service under 12301(h) for the purpose of receiving service-related medical care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 reservist who receives a Purple Heart for service occurring on or after September </a:t>
            </a:r>
            <a:r>
              <a:rPr lang="en-US" sz="1200" b="1" i="0" kern="1200" dirty="0">
                <a:solidFill>
                  <a:schemeClr val="tx1"/>
                </a:solidFill>
                <a:effectLst/>
                <a:latin typeface="+mn-lt"/>
                <a:ea typeface="+mn-ea"/>
                <a:cs typeface="+mn-cs"/>
              </a:rPr>
              <a:t>11</a:t>
            </a:r>
            <a:r>
              <a:rPr lang="en-US" sz="1200" b="0" i="0" kern="1200" dirty="0">
                <a:solidFill>
                  <a:schemeClr val="tx1"/>
                </a:solidFill>
                <a:effectLst/>
                <a:latin typeface="+mn-lt"/>
                <a:ea typeface="+mn-ea"/>
                <a:cs typeface="+mn-cs"/>
              </a:rPr>
              <a:t>, 2001.</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Service under 12304, 12304a, and 12304b orders, mobilization to provide assistance in response to a major disaster or emergency or for preplanned missions in support of combatant commands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Individuals ordered to active duty under section 12301(h) of title 10, USC to receive authorized medical care, to be medically evaluated for disability or other purposes, or to complete a required Department of Defense healthcare study.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 forms of inactive duty </a:t>
            </a:r>
            <a:r>
              <a:rPr lang="en-US" sz="1200" b="1" i="0" kern="1200" dirty="0">
                <a:solidFill>
                  <a:schemeClr val="tx1"/>
                </a:solidFill>
                <a:effectLst/>
                <a:latin typeface="+mn-lt"/>
                <a:ea typeface="+mn-ea"/>
                <a:cs typeface="+mn-cs"/>
              </a:rPr>
              <a:t>training</a:t>
            </a:r>
            <a:r>
              <a:rPr lang="en-US" sz="1200" b="0" i="0" kern="1200" dirty="0">
                <a:solidFill>
                  <a:schemeClr val="tx1"/>
                </a:solidFill>
                <a:effectLst/>
                <a:latin typeface="+mn-lt"/>
                <a:ea typeface="+mn-ea"/>
                <a:cs typeface="+mn-cs"/>
              </a:rPr>
              <a:t> (drills and funeral honors), as well as annual </a:t>
            </a:r>
            <a:r>
              <a:rPr lang="en-US" sz="1200" b="1" i="0" kern="1200" dirty="0">
                <a:solidFill>
                  <a:schemeClr val="tx1"/>
                </a:solidFill>
                <a:effectLst/>
                <a:latin typeface="+mn-lt"/>
                <a:ea typeface="+mn-ea"/>
                <a:cs typeface="+mn-cs"/>
              </a:rPr>
              <a:t>training</a:t>
            </a:r>
            <a:r>
              <a:rPr lang="en-US" sz="1200" b="0" i="0" kern="1200" dirty="0">
                <a:solidFill>
                  <a:schemeClr val="tx1"/>
                </a:solidFill>
                <a:effectLst/>
                <a:latin typeface="+mn-lt"/>
                <a:ea typeface="+mn-ea"/>
                <a:cs typeface="+mn-cs"/>
              </a:rPr>
              <a:t> do not qualify for the </a:t>
            </a:r>
            <a:r>
              <a:rPr lang="en-US" sz="1200" b="1" i="0" kern="1200" dirty="0">
                <a:solidFill>
                  <a:schemeClr val="tx1"/>
                </a:solidFill>
                <a:effectLst/>
                <a:latin typeface="+mn-lt"/>
                <a:ea typeface="+mn-ea"/>
                <a:cs typeface="+mn-cs"/>
              </a:rPr>
              <a:t>Post</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9</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11</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GI</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Bill </a:t>
            </a:r>
            <a:r>
              <a:rPr lang="en-US" sz="1200" b="0" i="0" kern="1200" dirty="0">
                <a:solidFill>
                  <a:schemeClr val="tx1"/>
                </a:solidFill>
                <a:effectLst/>
                <a:latin typeface="+mn-lt"/>
                <a:ea typeface="+mn-ea"/>
                <a:cs typeface="+mn-cs"/>
              </a:rPr>
              <a:t>education benefit.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following chart outlines the breakdown of benefits based on amount of service:</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a:t>
            </a:fld>
            <a:endParaRPr lang="en-US"/>
          </a:p>
        </p:txBody>
      </p:sp>
    </p:spTree>
    <p:extLst>
      <p:ext uri="{BB962C8B-B14F-4D97-AF65-F5344CB8AC3E}">
        <p14:creationId xmlns:p14="http://schemas.microsoft.com/office/powerpoint/2010/main" val="2253015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6</a:t>
            </a:fld>
            <a:endParaRPr lang="en-US" dirty="0"/>
          </a:p>
        </p:txBody>
      </p:sp>
    </p:spTree>
    <p:extLst>
      <p:ext uri="{BB962C8B-B14F-4D97-AF65-F5344CB8AC3E}">
        <p14:creationId xmlns:p14="http://schemas.microsoft.com/office/powerpoint/2010/main" val="3124320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2703650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 Refundable $1200 if eligible for Post 9/11 Benefit</a:t>
            </a:r>
            <a:r>
              <a:rPr lang="en-US" baseline="0" dirty="0"/>
              <a:t> also</a:t>
            </a:r>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14</a:t>
            </a:fld>
            <a:endParaRPr lang="en-US" dirty="0"/>
          </a:p>
        </p:txBody>
      </p:sp>
    </p:spTree>
    <p:extLst>
      <p:ext uri="{BB962C8B-B14F-4D97-AF65-F5344CB8AC3E}">
        <p14:creationId xmlns:p14="http://schemas.microsoft.com/office/powerpoint/2010/main" val="1863661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26</a:t>
            </a:fld>
            <a:endParaRPr lang="en-US" dirty="0"/>
          </a:p>
        </p:txBody>
      </p:sp>
    </p:spTree>
    <p:extLst>
      <p:ext uri="{BB962C8B-B14F-4D97-AF65-F5344CB8AC3E}">
        <p14:creationId xmlns:p14="http://schemas.microsoft.com/office/powerpoint/2010/main" val="1915015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27</a:t>
            </a:fld>
            <a:endParaRPr lang="en-US" dirty="0"/>
          </a:p>
        </p:txBody>
      </p:sp>
    </p:spTree>
    <p:extLst>
      <p:ext uri="{BB962C8B-B14F-4D97-AF65-F5344CB8AC3E}">
        <p14:creationId xmlns:p14="http://schemas.microsoft.com/office/powerpoint/2010/main" val="1906349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service offices can request VA work study students (as long as not on active duty) to help with VFW Department activities, especially admin help</a:t>
            </a:r>
          </a:p>
        </p:txBody>
      </p:sp>
      <p:sp>
        <p:nvSpPr>
          <p:cNvPr id="4" name="Slide Number Placeholder 3"/>
          <p:cNvSpPr>
            <a:spLocks noGrp="1"/>
          </p:cNvSpPr>
          <p:nvPr>
            <p:ph type="sldNum" sz="quarter" idx="10"/>
          </p:nvPr>
        </p:nvSpPr>
        <p:spPr/>
        <p:txBody>
          <a:bodyPr/>
          <a:lstStyle/>
          <a:p>
            <a:fld id="{68322CDD-9D6C-4F63-9EC2-648226624108}" type="slidenum">
              <a:rPr lang="en-US" smtClean="0"/>
              <a:t>28</a:t>
            </a:fld>
            <a:endParaRPr lang="en-US" dirty="0"/>
          </a:p>
        </p:txBody>
      </p:sp>
    </p:spTree>
    <p:extLst>
      <p:ext uri="{BB962C8B-B14F-4D97-AF65-F5344CB8AC3E}">
        <p14:creationId xmlns:p14="http://schemas.microsoft.com/office/powerpoint/2010/main" val="3907755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950847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940434991"/>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60220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30516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49494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86631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102863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890855028"/>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65066531"/>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7744447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7370841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70161891"/>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98295531"/>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2047860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8662441"/>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78898084"/>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263556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54086182"/>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06068596"/>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0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891406522"/>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2053558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321051754"/>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37492253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522808843"/>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19992398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916513836"/>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05447166"/>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03634874"/>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28690097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466771674"/>
      </p:ext>
    </p:extLst>
  </p:cSld>
  <p:clrMapOvr>
    <a:masterClrMapping/>
  </p:clrMapOvr>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87191915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421725543"/>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670302186"/>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592167567"/>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30981811"/>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68772966"/>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677938531"/>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22383000"/>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82739453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962657252"/>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54398804"/>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436657471"/>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311240592"/>
      </p:ext>
    </p:extLst>
  </p:cSld>
  <p:clrMapOvr>
    <a:masterClrMapping/>
  </p:clrMapOvr>
  <p:extLst>
    <p:ext uri="{DCECCB84-F9BA-43D5-87BE-67443E8EF086}">
      <p15:sldGuideLst xmlns:p15="http://schemas.microsoft.com/office/powerpoint/2012/main"/>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509198837"/>
      </p:ext>
    </p:extLst>
  </p:cSld>
  <p:clrMapOvr>
    <a:masterClrMapping/>
  </p:clrMapOvr>
  <p:extLst>
    <p:ext uri="{DCECCB84-F9BA-43D5-87BE-67443E8EF086}">
      <p15:sldGuideLst xmlns:p15="http://schemas.microsoft.com/office/powerpoint/2012/main"/>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20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473294436"/>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2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09850689"/>
      </p:ext>
    </p:extLst>
  </p:cSld>
  <p:clrMapOvr>
    <a:masterClrMapping/>
  </p:clrMapOvr>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2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888015723"/>
      </p:ext>
    </p:extLst>
  </p:cSld>
  <p:clrMapOvr>
    <a:masterClrMapping/>
  </p:clrMapOvr>
  <p:extLst>
    <p:ext uri="{DCECCB84-F9BA-43D5-87BE-67443E8EF086}">
      <p15:sldGuideLst xmlns:p15="http://schemas.microsoft.com/office/powerpoint/2012/main"/>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179890906"/>
      </p:ext>
    </p:extLst>
  </p:cSld>
  <p:clrMapOvr>
    <a:masterClrMapping/>
  </p:clrMapOvr>
  <p:extLst>
    <p:ext uri="{DCECCB84-F9BA-43D5-87BE-67443E8EF086}">
      <p15:sldGuideLst xmlns:p15="http://schemas.microsoft.com/office/powerpoint/2012/main"/>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2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2385083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022497402"/>
      </p:ext>
    </p:extLst>
  </p:cSld>
  <p:clrMapOvr>
    <a:masterClrMapping/>
  </p:clrMapOvr>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28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764882433"/>
      </p:ext>
    </p:extLst>
  </p:cSld>
  <p:clrMapOvr>
    <a:masterClrMapping/>
  </p:clrMapOvr>
  <p:extLst>
    <p:ext uri="{DCECCB84-F9BA-43D5-87BE-67443E8EF086}">
      <p15:sldGuideLst xmlns:p15="http://schemas.microsoft.com/office/powerpoint/2012/main"/>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29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593696279"/>
      </p:ext>
    </p:extLst>
  </p:cSld>
  <p:clrMapOvr>
    <a:masterClrMapping/>
  </p:clrMapOvr>
  <p:extLst>
    <p:ext uri="{DCECCB84-F9BA-43D5-87BE-67443E8EF086}">
      <p15:sldGuideLst xmlns:p15="http://schemas.microsoft.com/office/powerpoint/2012/main"/>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30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443209115"/>
      </p:ext>
    </p:extLst>
  </p:cSld>
  <p:clrMapOvr>
    <a:masterClrMapping/>
  </p:clrMapOvr>
  <p:extLst>
    <p:ext uri="{DCECCB84-F9BA-43D5-87BE-67443E8EF086}">
      <p15:sldGuideLst xmlns:p15="http://schemas.microsoft.com/office/powerpoint/2012/main"/>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3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487281617"/>
      </p:ext>
    </p:extLst>
  </p:cSld>
  <p:clrMapOvr>
    <a:masterClrMapping/>
  </p:clrMapOvr>
  <p:extLst>
    <p:ext uri="{DCECCB84-F9BA-43D5-87BE-67443E8EF086}">
      <p15:sldGuideLst xmlns:p15="http://schemas.microsoft.com/office/powerpoint/2012/main"/>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3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470467188"/>
      </p:ext>
    </p:extLst>
  </p:cSld>
  <p:clrMapOvr>
    <a:masterClrMapping/>
  </p:clrMapOvr>
  <p:extLst>
    <p:ext uri="{DCECCB84-F9BA-43D5-87BE-67443E8EF086}">
      <p15:sldGuideLst xmlns:p15="http://schemas.microsoft.com/office/powerpoint/2012/main"/>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3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405790647"/>
      </p:ext>
    </p:extLst>
  </p:cSld>
  <p:clrMapOvr>
    <a:masterClrMapping/>
  </p:clrMapOvr>
  <p:extLst>
    <p:ext uri="{DCECCB84-F9BA-43D5-87BE-67443E8EF086}">
      <p15:sldGuideLst xmlns:p15="http://schemas.microsoft.com/office/powerpoint/2012/main"/>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3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891954517"/>
      </p:ext>
    </p:extLst>
  </p:cSld>
  <p:clrMapOvr>
    <a:masterClrMapping/>
  </p:clrMapOvr>
  <p:extLst>
    <p:ext uri="{DCECCB84-F9BA-43D5-87BE-67443E8EF086}">
      <p15:sldGuideLst xmlns:p15="http://schemas.microsoft.com/office/powerpoint/2012/main"/>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3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902995083"/>
      </p:ext>
    </p:extLst>
  </p:cSld>
  <p:clrMapOvr>
    <a:masterClrMapping/>
  </p:clrMapOvr>
  <p:extLst>
    <p:ext uri="{DCECCB84-F9BA-43D5-87BE-67443E8EF086}">
      <p15:sldGuideLst xmlns:p15="http://schemas.microsoft.com/office/powerpoint/2012/main"/>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3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90256313"/>
      </p:ext>
    </p:extLst>
  </p:cSld>
  <p:clrMapOvr>
    <a:masterClrMapping/>
  </p:clrMapOvr>
  <p:extLst>
    <p:ext uri="{DCECCB84-F9BA-43D5-87BE-67443E8EF086}">
      <p15:sldGuideLst xmlns:p15="http://schemas.microsoft.com/office/powerpoint/2012/main"/>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3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49229452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006907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0B34A7DB-6501-4DA5-915A-894B3BBFF142}" type="datetime1">
              <a:rPr lang="en-US" smtClean="0"/>
              <a:t>12/10/2025</a:t>
            </a:fld>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9572645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9B103BD8-B659-4CE8-B3DC-5AEF5BDE2BD9}" type="datetime1">
              <a:rPr lang="en-US" smtClean="0"/>
              <a:t>12/10/2025</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r>
              <a:rPr lang="en-US"/>
              <a:t>Reviewing Rating Decisions January 2018</a:t>
            </a: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fld id="{60B18D57-13A5-4968-950D-8FEF41FA4399}" type="slidenum">
              <a:rPr lang="en-US" smtClean="0"/>
              <a:t>‹#›</a:t>
            </a:fld>
            <a:endParaRPr lang="en-US" dirty="0"/>
          </a:p>
        </p:txBody>
      </p:sp>
    </p:spTree>
    <p:extLst>
      <p:ext uri="{BB962C8B-B14F-4D97-AF65-F5344CB8AC3E}">
        <p14:creationId xmlns:p14="http://schemas.microsoft.com/office/powerpoint/2010/main" val="73781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9.xml"/><Relationship Id="rId7" Type="http://schemas.openxmlformats.org/officeDocument/2006/relationships/image" Target="../media/image2.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4.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image" Target="../media/image3.png"/><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13" Type="http://schemas.openxmlformats.org/officeDocument/2006/relationships/slideLayout" Target="../slideLayouts/slideLayout42.xml"/><Relationship Id="rId18" Type="http://schemas.openxmlformats.org/officeDocument/2006/relationships/slideLayout" Target="../slideLayouts/slideLayout47.xml"/><Relationship Id="rId26" Type="http://schemas.openxmlformats.org/officeDocument/2006/relationships/slideLayout" Target="../slideLayouts/slideLayout55.xml"/><Relationship Id="rId39" Type="http://schemas.openxmlformats.org/officeDocument/2006/relationships/slideLayout" Target="../slideLayouts/slideLayout68.xml"/><Relationship Id="rId21" Type="http://schemas.openxmlformats.org/officeDocument/2006/relationships/slideLayout" Target="../slideLayouts/slideLayout50.xml"/><Relationship Id="rId34" Type="http://schemas.openxmlformats.org/officeDocument/2006/relationships/slideLayout" Target="../slideLayouts/slideLayout63.xml"/><Relationship Id="rId42" Type="http://schemas.openxmlformats.org/officeDocument/2006/relationships/image" Target="../media/image1.png"/><Relationship Id="rId7" Type="http://schemas.openxmlformats.org/officeDocument/2006/relationships/slideLayout" Target="../slideLayouts/slideLayout36.xml"/><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29" Type="http://schemas.openxmlformats.org/officeDocument/2006/relationships/slideLayout" Target="../slideLayouts/slideLayout58.xml"/><Relationship Id="rId41" Type="http://schemas.openxmlformats.org/officeDocument/2006/relationships/theme" Target="../theme/theme5.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24" Type="http://schemas.openxmlformats.org/officeDocument/2006/relationships/slideLayout" Target="../slideLayouts/slideLayout53.xml"/><Relationship Id="rId32" Type="http://schemas.openxmlformats.org/officeDocument/2006/relationships/slideLayout" Target="../slideLayouts/slideLayout61.xml"/><Relationship Id="rId37" Type="http://schemas.openxmlformats.org/officeDocument/2006/relationships/slideLayout" Target="../slideLayouts/slideLayout66.xml"/><Relationship Id="rId40" Type="http://schemas.openxmlformats.org/officeDocument/2006/relationships/slideLayout" Target="../slideLayouts/slideLayout69.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slideLayout" Target="../slideLayouts/slideLayout52.xml"/><Relationship Id="rId28" Type="http://schemas.openxmlformats.org/officeDocument/2006/relationships/slideLayout" Target="../slideLayouts/slideLayout57.xml"/><Relationship Id="rId36" Type="http://schemas.openxmlformats.org/officeDocument/2006/relationships/slideLayout" Target="../slideLayouts/slideLayout65.xml"/><Relationship Id="rId10" Type="http://schemas.openxmlformats.org/officeDocument/2006/relationships/slideLayout" Target="../slideLayouts/slideLayout39.xml"/><Relationship Id="rId19" Type="http://schemas.openxmlformats.org/officeDocument/2006/relationships/slideLayout" Target="../slideLayouts/slideLayout48.xml"/><Relationship Id="rId31" Type="http://schemas.openxmlformats.org/officeDocument/2006/relationships/slideLayout" Target="../slideLayouts/slideLayout60.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slideLayout" Target="../slideLayouts/slideLayout51.xml"/><Relationship Id="rId27" Type="http://schemas.openxmlformats.org/officeDocument/2006/relationships/slideLayout" Target="../slideLayouts/slideLayout56.xml"/><Relationship Id="rId30" Type="http://schemas.openxmlformats.org/officeDocument/2006/relationships/slideLayout" Target="../slideLayouts/slideLayout59.xml"/><Relationship Id="rId35" Type="http://schemas.openxmlformats.org/officeDocument/2006/relationships/slideLayout" Target="../slideLayouts/slideLayout64.xml"/><Relationship Id="rId8" Type="http://schemas.openxmlformats.org/officeDocument/2006/relationships/slideLayout" Target="../slideLayouts/slideLayout37.xml"/><Relationship Id="rId3" Type="http://schemas.openxmlformats.org/officeDocument/2006/relationships/slideLayout" Target="../slideLayouts/slideLayout32.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5" Type="http://schemas.openxmlformats.org/officeDocument/2006/relationships/slideLayout" Target="../slideLayouts/slideLayout54.xml"/><Relationship Id="rId33" Type="http://schemas.openxmlformats.org/officeDocument/2006/relationships/slideLayout" Target="../slideLayouts/slideLayout62.xml"/><Relationship Id="rId38" Type="http://schemas.openxmlformats.org/officeDocument/2006/relationships/slideLayout" Target="../slideLayouts/slideLayout6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73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
        <p:nvSpPr>
          <p:cNvPr id="5" name="Rectangle 4"/>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6" name="Straight Connector 5"/>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071789065"/>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8"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114457450"/>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3"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12/10/2025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36D0F890-69FF-489E-9EE0-C4ED1D24A1CF}"/>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C5B45891-9B59-4C23-B655-8443EB091994}"/>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E0BBD032-3CA9-4B70-890E-09F9FBEA1E87}"/>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62824885"/>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12/10/2025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3C163387-518D-45ED-B0C0-DD1B7D742636}"/>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FADBDA30-CE7A-4E79-92AF-33E50E01C8D3}"/>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FDC927B-6000-439B-A681-54D1639681EA}"/>
              </a:ext>
            </a:extLst>
          </p:cNvPr>
          <p:cNvPicPr>
            <a:picLocks noChangeAspect="1"/>
          </p:cNvPicPr>
          <p:nvPr userDrawn="1"/>
        </p:nvPicPr>
        <p:blipFill>
          <a:blip r:embed="rId42"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047460435"/>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 id="2147483865" r:id="rId12"/>
    <p:sldLayoutId id="2147483866" r:id="rId13"/>
    <p:sldLayoutId id="2147483867" r:id="rId14"/>
    <p:sldLayoutId id="2147483868" r:id="rId15"/>
    <p:sldLayoutId id="2147483869" r:id="rId16"/>
    <p:sldLayoutId id="2147483870" r:id="rId17"/>
    <p:sldLayoutId id="2147483871" r:id="rId18"/>
    <p:sldLayoutId id="2147483872" r:id="rId19"/>
    <p:sldLayoutId id="2147483873" r:id="rId20"/>
    <p:sldLayoutId id="2147483874" r:id="rId21"/>
    <p:sldLayoutId id="2147483875" r:id="rId22"/>
    <p:sldLayoutId id="2147483876" r:id="rId23"/>
    <p:sldLayoutId id="2147483877" r:id="rId24"/>
    <p:sldLayoutId id="2147483878" r:id="rId25"/>
    <p:sldLayoutId id="2147483879" r:id="rId26"/>
    <p:sldLayoutId id="2147483880" r:id="rId27"/>
    <p:sldLayoutId id="2147483881" r:id="rId28"/>
    <p:sldLayoutId id="2147483882" r:id="rId29"/>
    <p:sldLayoutId id="2147483883" r:id="rId30"/>
    <p:sldLayoutId id="2147483884" r:id="rId31"/>
    <p:sldLayoutId id="2147483885" r:id="rId32"/>
    <p:sldLayoutId id="2147483886" r:id="rId33"/>
    <p:sldLayoutId id="2147483887" r:id="rId34"/>
    <p:sldLayoutId id="2147483888" r:id="rId35"/>
    <p:sldLayoutId id="2147483889" r:id="rId36"/>
    <p:sldLayoutId id="2147483890" r:id="rId37"/>
    <p:sldLayoutId id="2147483891" r:id="rId38"/>
    <p:sldLayoutId id="2147483892" r:id="rId39"/>
    <p:sldLayoutId id="2147483893" r:id="rId4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3" Type="http://schemas.openxmlformats.org/officeDocument/2006/relationships/hyperlink" Target="https://www.benefits.va.gov/gibill/mgib_ad.asp" TargetMode="External"/><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_rels/slide15.xml.rels><?xml version="1.0" encoding="UTF-8" standalone="yes"?>
<Relationships xmlns="http://schemas.openxmlformats.org/package/2006/relationships"><Relationship Id="rId2" Type="http://schemas.openxmlformats.org/officeDocument/2006/relationships/hyperlink" Target="https://www.benefits.va.gov/gibill/mgib_ad.asp" TargetMode="External"/><Relationship Id="rId1"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2" Type="http://schemas.openxmlformats.org/officeDocument/2006/relationships/hyperlink" Target="https://www.benefits.va.gov/GIBILL/resources/benefits_resources/rates/ch30/ch30rates100119.asp" TargetMode="External"/><Relationship Id="rId1" Type="http://schemas.openxmlformats.org/officeDocument/2006/relationships/slideLayout" Target="../slideLayouts/slideLayout45.xml"/></Relationships>
</file>

<file path=ppt/slides/_rels/slide17.xml.rels><?xml version="1.0" encoding="UTF-8" standalone="yes"?>
<Relationships xmlns="http://schemas.openxmlformats.org/package/2006/relationships"><Relationship Id="rId2" Type="http://schemas.openxmlformats.org/officeDocument/2006/relationships/hyperlink" Target="https://www.benefits.va.gov/gibill/mgib_sr.asp" TargetMode="External"/><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2" Type="http://schemas.openxmlformats.org/officeDocument/2006/relationships/hyperlink" Target="https://www.benefits.va.gov/gibill/mgib_sr.asp" TargetMode="External"/><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2" Type="http://schemas.openxmlformats.org/officeDocument/2006/relationships/hyperlink" Target="https://www.benefits.va.gov/GIBILL/resources/benefits_resources/rates/ch1606/ch1606rates100118.asp" TargetMode="External"/><Relationship Id="rId1" Type="http://schemas.openxmlformats.org/officeDocument/2006/relationships/slideLayout" Target="../slideLayouts/slideLayout4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2" Type="http://schemas.openxmlformats.org/officeDocument/2006/relationships/hyperlink" Target="https://www.benefits.va.gov/gibill/survivor_dependent_assistance.asp" TargetMode="External"/><Relationship Id="rId1" Type="http://schemas.openxmlformats.org/officeDocument/2006/relationships/slideLayout" Target="../slideLayouts/slideLayout48.xml"/></Relationships>
</file>

<file path=ppt/slides/_rels/slide21.xml.rels><?xml version="1.0" encoding="UTF-8" standalone="yes"?>
<Relationships xmlns="http://schemas.openxmlformats.org/package/2006/relationships"><Relationship Id="rId2" Type="http://schemas.openxmlformats.org/officeDocument/2006/relationships/hyperlink" Target="https://www.benefits.va.gov/GIBILL/Fry_scholarship.asp" TargetMode="External"/><Relationship Id="rId1" Type="http://schemas.openxmlformats.org/officeDocument/2006/relationships/slideLayout" Target="../slideLayouts/slideLayout4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3.xml.rels><?xml version="1.0" encoding="UTF-8" standalone="yes"?>
<Relationships xmlns="http://schemas.openxmlformats.org/package/2006/relationships"><Relationship Id="rId2" Type="http://schemas.openxmlformats.org/officeDocument/2006/relationships/hyperlink" Target="https://www.benefits.va.gov/GIBILL/DEA.asp" TargetMode="External"/><Relationship Id="rId1" Type="http://schemas.openxmlformats.org/officeDocument/2006/relationships/slideLayout" Target="../slideLayouts/slideLayout50.xml"/></Relationships>
</file>

<file path=ppt/slides/_rels/slide24.xml.rels><?xml version="1.0" encoding="UTF-8" standalone="yes"?>
<Relationships xmlns="http://schemas.openxmlformats.org/package/2006/relationships"><Relationship Id="rId2" Type="http://schemas.openxmlformats.org/officeDocument/2006/relationships/hyperlink" Target="https://www.benefits.va.gov/GIBILL/DEA.asp" TargetMode="External"/><Relationship Id="rId1" Type="http://schemas.openxmlformats.org/officeDocument/2006/relationships/slideLayout" Target="../slideLayouts/slideLayout50.xml"/></Relationships>
</file>

<file path=ppt/slides/_rels/slide25.xml.rels><?xml version="1.0" encoding="UTF-8" standalone="yes"?>
<Relationships xmlns="http://schemas.openxmlformats.org/package/2006/relationships"><Relationship Id="rId2" Type="http://schemas.openxmlformats.org/officeDocument/2006/relationships/hyperlink" Target="https://www.benefits.va.gov/GIBILL/DEA.asp" TargetMode="External"/><Relationship Id="rId1" Type="http://schemas.openxmlformats.org/officeDocument/2006/relationships/slideLayout" Target="../slideLayouts/slideLayout51.xml"/></Relationships>
</file>

<file path=ppt/slides/_rels/slide26.xml.rels><?xml version="1.0" encoding="UTF-8" standalone="yes"?>
<Relationships xmlns="http://schemas.openxmlformats.org/package/2006/relationships"><Relationship Id="rId3" Type="http://schemas.openxmlformats.org/officeDocument/2006/relationships/hyperlink" Target="https://www.benefits.va.gov/GIBILL/resources/benefits_resources/rates/ch35/ch35rates100120.asp" TargetMode="External"/><Relationship Id="rId2" Type="http://schemas.openxmlformats.org/officeDocument/2006/relationships/notesSlide" Target="../notesSlides/notesSlide7.xml"/><Relationship Id="rId1" Type="http://schemas.openxmlformats.org/officeDocument/2006/relationships/slideLayout" Target="../slideLayouts/slideLayout52.xml"/></Relationships>
</file>

<file path=ppt/slides/_rels/slide27.xml.rels><?xml version="1.0" encoding="UTF-8" standalone="yes"?>
<Relationships xmlns="http://schemas.openxmlformats.org/package/2006/relationships"><Relationship Id="rId3" Type="http://schemas.openxmlformats.org/officeDocument/2006/relationships/hyperlink" Target="https://www.benefits.va.gov/gibill/workstudy.asp" TargetMode="External"/><Relationship Id="rId2" Type="http://schemas.openxmlformats.org/officeDocument/2006/relationships/notesSlide" Target="../notesSlides/notesSlide8.xml"/><Relationship Id="rId1" Type="http://schemas.openxmlformats.org/officeDocument/2006/relationships/slideLayout" Target="../slideLayouts/slideLayout5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3.xml"/></Relationships>
</file>

<file path=ppt/slides/_rels/slide29.xml.rels><?xml version="1.0" encoding="UTF-8" standalone="yes"?>
<Relationships xmlns="http://schemas.openxmlformats.org/package/2006/relationships"><Relationship Id="rId2" Type="http://schemas.openxmlformats.org/officeDocument/2006/relationships/hyperlink" Target="https://www.benefits.va.gov/gibill/non_college_degree.asp" TargetMode="External"/><Relationship Id="rId1" Type="http://schemas.openxmlformats.org/officeDocument/2006/relationships/slideLayout" Target="../slideLayouts/slideLayout5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5.xml"/></Relationships>
</file>

<file path=ppt/slides/_rels/slide31.xml.rels><?xml version="1.0" encoding="UTF-8" standalone="yes"?>
<Relationships xmlns="http://schemas.openxmlformats.org/package/2006/relationships"><Relationship Id="rId3" Type="http://schemas.openxmlformats.org/officeDocument/2006/relationships/hyperlink" Target="https://www.benefits.va.gov/gibill/flight_training.asp" TargetMode="External"/><Relationship Id="rId2" Type="http://schemas.openxmlformats.org/officeDocument/2006/relationships/notesSlide" Target="../notesSlides/notesSlide11.xml"/><Relationship Id="rId1" Type="http://schemas.openxmlformats.org/officeDocument/2006/relationships/slideLayout" Target="../slideLayouts/slideLayout56.xml"/></Relationships>
</file>

<file path=ppt/slides/_rels/slide32.xml.rels><?xml version="1.0" encoding="UTF-8" standalone="yes"?>
<Relationships xmlns="http://schemas.openxmlformats.org/package/2006/relationships"><Relationship Id="rId2" Type="http://schemas.openxmlformats.org/officeDocument/2006/relationships/hyperlink" Target="https://www.benefits.va.gov/gibill/coop_training.asp" TargetMode="External"/><Relationship Id="rId1" Type="http://schemas.openxmlformats.org/officeDocument/2006/relationships/slideLayout" Target="../slideLayouts/slideLayout57.xml"/></Relationships>
</file>

<file path=ppt/slides/_rels/slide33.xml.rels><?xml version="1.0" encoding="UTF-8" standalone="yes"?>
<Relationships xmlns="http://schemas.openxmlformats.org/package/2006/relationships"><Relationship Id="rId3" Type="http://schemas.openxmlformats.org/officeDocument/2006/relationships/hyperlink" Target="https://www.benefits.va.gov/gibill/national_testing.asp" TargetMode="External"/><Relationship Id="rId2" Type="http://schemas.openxmlformats.org/officeDocument/2006/relationships/notesSlide" Target="../notesSlides/notesSlide12.xml"/><Relationship Id="rId1" Type="http://schemas.openxmlformats.org/officeDocument/2006/relationships/slideLayout" Target="../slideLayouts/slideLayout58.xml"/></Relationships>
</file>

<file path=ppt/slides/_rels/slide34.xml.rels><?xml version="1.0" encoding="UTF-8" standalone="yes"?>
<Relationships xmlns="http://schemas.openxmlformats.org/package/2006/relationships"><Relationship Id="rId2" Type="http://schemas.openxmlformats.org/officeDocument/2006/relationships/hyperlink" Target="https://www.benefits.va.gov/gibill/licensing_certification.asp" TargetMode="External"/><Relationship Id="rId1" Type="http://schemas.openxmlformats.org/officeDocument/2006/relationships/slideLayout" Target="../slideLayouts/slideLayout59.xml"/></Relationships>
</file>

<file path=ppt/slides/_rels/slide35.xml.rels><?xml version="1.0" encoding="UTF-8" standalone="yes"?>
<Relationships xmlns="http://schemas.openxmlformats.org/package/2006/relationships"><Relationship Id="rId2" Type="http://schemas.openxmlformats.org/officeDocument/2006/relationships/hyperlink" Target="https://www.benefits.va.gov/VOCREHAB/index.asp" TargetMode="External"/><Relationship Id="rId1" Type="http://schemas.openxmlformats.org/officeDocument/2006/relationships/slideLayout" Target="../slideLayouts/slideLayout60.xml"/></Relationships>
</file>

<file path=ppt/slides/_rels/slide36.xml.rels><?xml version="1.0" encoding="UTF-8" standalone="yes"?>
<Relationships xmlns="http://schemas.openxmlformats.org/package/2006/relationships"><Relationship Id="rId3" Type="http://schemas.openxmlformats.org/officeDocument/2006/relationships/hyperlink" Target="https://www.benefits.va.gov/vocrehab/eligibility_and_entitlement.asp" TargetMode="External"/><Relationship Id="rId2" Type="http://schemas.openxmlformats.org/officeDocument/2006/relationships/notesSlide" Target="../notesSlides/notesSlide13.xml"/><Relationship Id="rId1" Type="http://schemas.openxmlformats.org/officeDocument/2006/relationships/slideLayout" Target="../slideLayouts/slideLayout61.xml"/></Relationships>
</file>

<file path=ppt/slides/_rels/slide37.xml.rels><?xml version="1.0" encoding="UTF-8" standalone="yes"?>
<Relationships xmlns="http://schemas.openxmlformats.org/package/2006/relationships"><Relationship Id="rId3" Type="http://schemas.openxmlformats.org/officeDocument/2006/relationships/hyperlink" Target="https://www.benefits.va.gov/vocrehab/eligibility_and_entitlement.asp" TargetMode="External"/><Relationship Id="rId2" Type="http://schemas.openxmlformats.org/officeDocument/2006/relationships/notesSlide" Target="../notesSlides/notesSlide14.xml"/><Relationship Id="rId1" Type="http://schemas.openxmlformats.org/officeDocument/2006/relationships/slideLayout" Target="../slideLayouts/slideLayout6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3.xml"/></Relationships>
</file>

<file path=ppt/slides/_rels/slide39.xml.rels><?xml version="1.0" encoding="UTF-8" standalone="yes"?>
<Relationships xmlns="http://schemas.openxmlformats.org/package/2006/relationships"><Relationship Id="rId2" Type="http://schemas.openxmlformats.org/officeDocument/2006/relationships/hyperlink" Target="https://www.vfw.org/community/youth-and-education/youth-scholarships" TargetMode="External"/><Relationship Id="rId1" Type="http://schemas.openxmlformats.org/officeDocument/2006/relationships/slideLayout" Target="../slideLayouts/slideLayout6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2" Type="http://schemas.openxmlformats.org/officeDocument/2006/relationships/hyperlink" Target="https://www.vfw.org/community/youth-and-education/youth-scholarships" TargetMode="External"/><Relationship Id="rId1" Type="http://schemas.openxmlformats.org/officeDocument/2006/relationships/slideLayout" Target="../slideLayouts/slideLayout65.xml"/></Relationships>
</file>

<file path=ppt/slides/_rels/slide41.xml.rels><?xml version="1.0" encoding="UTF-8" standalone="yes"?>
<Relationships xmlns="http://schemas.openxmlformats.org/package/2006/relationships"><Relationship Id="rId2" Type="http://schemas.openxmlformats.org/officeDocument/2006/relationships/hyperlink" Target="https://www.vfw.org/studentfellowship" TargetMode="External"/><Relationship Id="rId1" Type="http://schemas.openxmlformats.org/officeDocument/2006/relationships/slideLayout" Target="../slideLayouts/slideLayout66.xml"/></Relationships>
</file>

<file path=ppt/slides/_rels/slide42.xml.rels><?xml version="1.0" encoding="UTF-8" standalone="yes"?>
<Relationships xmlns="http://schemas.openxmlformats.org/package/2006/relationships"><Relationship Id="rId3" Type="http://schemas.openxmlformats.org/officeDocument/2006/relationships/hyperlink" Target="https://www.vfw.org/assistance/student-veterans-support" TargetMode="External"/><Relationship Id="rId2" Type="http://schemas.openxmlformats.org/officeDocument/2006/relationships/hyperlink" Target="mailto:1StudentVeteran@vfw.org" TargetMode="External"/><Relationship Id="rId1" Type="http://schemas.openxmlformats.org/officeDocument/2006/relationships/slideLayout" Target="../slideLayouts/slideLayout67.xml"/></Relationships>
</file>

<file path=ppt/slides/_rels/slide43.xml.rels><?xml version="1.0" encoding="UTF-8" standalone="yes"?>
<Relationships xmlns="http://schemas.openxmlformats.org/package/2006/relationships"><Relationship Id="rId2" Type="http://schemas.openxmlformats.org/officeDocument/2006/relationships/hyperlink" Target="https://www.vfw.org/assistance/student-veterans-support" TargetMode="External"/><Relationship Id="rId1" Type="http://schemas.openxmlformats.org/officeDocument/2006/relationships/slideLayout" Target="../slideLayouts/slideLayout68.xml"/></Relationships>
</file>

<file path=ppt/slides/_rels/slide44.xml.rels><?xml version="1.0" encoding="UTF-8" standalone="yes"?>
<Relationships xmlns="http://schemas.openxmlformats.org/package/2006/relationships"><Relationship Id="rId3" Type="http://schemas.openxmlformats.org/officeDocument/2006/relationships/hyperlink" Target="mailto:1studentveteran@vfw.org" TargetMode="External"/><Relationship Id="rId7" Type="http://schemas.openxmlformats.org/officeDocument/2006/relationships/hyperlink" Target="https://iris.custhelp.va.gov/" TargetMode="External"/><Relationship Id="rId2" Type="http://schemas.openxmlformats.org/officeDocument/2006/relationships/hyperlink" Target="https://www.benefits.va.gov/WARMS/bookg.asp" TargetMode="External"/><Relationship Id="rId1" Type="http://schemas.openxmlformats.org/officeDocument/2006/relationships/slideLayout" Target="../slideLayouts/slideLayout69.xml"/><Relationship Id="rId6" Type="http://schemas.openxmlformats.org/officeDocument/2006/relationships/hyperlink" Target="https://benefits.va.gov/benefits/factsheets.asp" TargetMode="External"/><Relationship Id="rId5" Type="http://schemas.openxmlformats.org/officeDocument/2006/relationships/hyperlink" Target="https://www.benefits.va.gov/GIBILL/FGIBSummaries.asp" TargetMode="External"/><Relationship Id="rId4" Type="http://schemas.openxmlformats.org/officeDocument/2006/relationships/hyperlink" Target="http://www.benefits.va.gov/"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3" Type="http://schemas.openxmlformats.org/officeDocument/2006/relationships/hyperlink" Target="https://www.benefits.va.gov/gibill/education_programs.asp" TargetMode="External"/><Relationship Id="rId2" Type="http://schemas.openxmlformats.org/officeDocument/2006/relationships/notesSlide" Target="../notesSlides/notesSlide4.xml"/><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3" Type="http://schemas.openxmlformats.org/officeDocument/2006/relationships/hyperlink" Target="https://www.va.gov/education/transfer-post-9-11-gi-bill-benefits/" TargetMode="External"/><Relationship Id="rId2" Type="http://schemas.openxmlformats.org/officeDocument/2006/relationships/notesSlide" Target="../notesSlides/notesSlide5.xml"/><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412673" y="2399091"/>
            <a:ext cx="5850082" cy="2113642"/>
          </a:xfr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dirty="0">
                <a:latin typeface="Times New Roman" panose="02020603050405020304" pitchFamily="18" charset="0"/>
                <a:cs typeface="Times New Roman" panose="02020603050405020304" pitchFamily="18" charset="0"/>
              </a:rPr>
              <a:t>EDUCATION BENEFITS OVERVIEW</a:t>
            </a:r>
          </a:p>
        </p:txBody>
      </p:sp>
    </p:spTree>
    <p:extLst>
      <p:ext uri="{BB962C8B-B14F-4D97-AF65-F5344CB8AC3E}">
        <p14:creationId xmlns:p14="http://schemas.microsoft.com/office/powerpoint/2010/main" val="2491450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 IMPACTS</a:t>
            </a:r>
          </a:p>
        </p:txBody>
      </p:sp>
      <p:sp>
        <p:nvSpPr>
          <p:cNvPr id="5" name="Content Placeholder 14">
            <a:extLst>
              <a:ext uri="{FF2B5EF4-FFF2-40B4-BE49-F238E27FC236}">
                <a16:creationId xmlns:a16="http://schemas.microsoft.com/office/drawing/2014/main" id="{98E7A5B0-9E3C-45B7-B069-7BC5627DB852}"/>
              </a:ext>
            </a:extLst>
          </p:cNvPr>
          <p:cNvSpPr>
            <a:spLocks noGrp="1"/>
          </p:cNvSpPr>
          <p:nvPr>
            <p:ph idx="1"/>
          </p:nvPr>
        </p:nvSpPr>
        <p:spPr>
          <a:xfrm>
            <a:off x="606391" y="1468677"/>
            <a:ext cx="11011301" cy="5021333"/>
          </a:xfrm>
        </p:spPr>
        <p:txBody>
          <a:bodyPr>
            <a:noAutofit/>
          </a:bodyPr>
          <a:lstStyle/>
          <a:p>
            <a:pPr marL="0" indent="0">
              <a:lnSpc>
                <a:spcPct val="100000"/>
              </a:lnSpc>
              <a:spcBef>
                <a:spcPts val="0"/>
              </a:spcBef>
              <a:buNone/>
            </a:pPr>
            <a:r>
              <a:rPr lang="en-US" sz="2000" dirty="0">
                <a:ea typeface="MS Mincho" panose="02020609040205080304" pitchFamily="49" charset="-128"/>
              </a:rPr>
              <a:t>VA started implementing provisions in August 2017. Some highlights include:</a:t>
            </a:r>
          </a:p>
          <a:p>
            <a:pPr marL="0" indent="0">
              <a:lnSpc>
                <a:spcPct val="100000"/>
              </a:lnSpc>
              <a:spcBef>
                <a:spcPts val="0"/>
              </a:spcBef>
              <a:buNone/>
            </a:pPr>
            <a:endParaRPr lang="en-US" sz="2000" dirty="0">
              <a:ea typeface="MS Mincho" panose="02020609040205080304" pitchFamily="49" charset="-128"/>
            </a:endParaRPr>
          </a:p>
          <a:p>
            <a:pPr>
              <a:lnSpc>
                <a:spcPct val="100000"/>
              </a:lnSpc>
              <a:spcBef>
                <a:spcPts val="300"/>
              </a:spcBef>
              <a:spcAft>
                <a:spcPts val="300"/>
              </a:spcAft>
              <a:buSzPct val="100000"/>
            </a:pPr>
            <a:r>
              <a:rPr lang="en-US" sz="2000" b="1" dirty="0">
                <a:ea typeface="MS Mincho" panose="02020609040205080304" pitchFamily="49" charset="-128"/>
              </a:rPr>
              <a:t>School Closure Eligibility Restoration.</a:t>
            </a:r>
            <a:r>
              <a:rPr lang="en-US" sz="2000" dirty="0">
                <a:ea typeface="MS Mincho" panose="02020609040205080304" pitchFamily="49" charset="-128"/>
              </a:rPr>
              <a:t> VA is authorized to restore benefits to Veterans affected by school closures or some program disapprovals. </a:t>
            </a:r>
          </a:p>
          <a:p>
            <a:pPr marL="596646" lvl="1" indent="-342900">
              <a:lnSpc>
                <a:spcPct val="100000"/>
              </a:lnSpc>
              <a:spcBef>
                <a:spcPts val="300"/>
              </a:spcBef>
              <a:spcAft>
                <a:spcPts val="300"/>
              </a:spcAft>
              <a:buSzPct val="100000"/>
            </a:pPr>
            <a:r>
              <a:rPr lang="en-US" sz="2000" dirty="0">
                <a:ea typeface="MS Mincho" panose="02020609040205080304" pitchFamily="49" charset="-128"/>
              </a:rPr>
              <a:t>Restore entitlement used during the term when the school closed </a:t>
            </a:r>
          </a:p>
          <a:p>
            <a:pPr marL="596646" lvl="1" indent="-342900">
              <a:lnSpc>
                <a:spcPct val="100000"/>
              </a:lnSpc>
              <a:spcBef>
                <a:spcPts val="300"/>
              </a:spcBef>
              <a:spcAft>
                <a:spcPts val="300"/>
              </a:spcAft>
              <a:buSzPct val="100000"/>
            </a:pPr>
            <a:r>
              <a:rPr lang="en-US" sz="2000" dirty="0">
                <a:ea typeface="MS Mincho" panose="02020609040205080304" pitchFamily="49" charset="-128"/>
              </a:rPr>
              <a:t>Can continue receiving housing payments until the original end of the term or for 120 days (whichever occurs sooner)</a:t>
            </a:r>
          </a:p>
          <a:p>
            <a:pPr>
              <a:lnSpc>
                <a:spcPct val="100000"/>
              </a:lnSpc>
              <a:spcBef>
                <a:spcPts val="300"/>
              </a:spcBef>
              <a:spcAft>
                <a:spcPts val="300"/>
              </a:spcAft>
              <a:buSzPct val="100000"/>
            </a:pPr>
            <a:r>
              <a:rPr lang="en-US" sz="2000" b="1" dirty="0"/>
              <a:t>Priority Enrollment. </a:t>
            </a:r>
            <a:r>
              <a:rPr lang="en-US" sz="2000" dirty="0"/>
              <a:t>Certain schools offer priority enrollment for Veterans with the GI Bill Comparison Tool. </a:t>
            </a:r>
            <a:r>
              <a:rPr lang="en-US" sz="2000" dirty="0">
                <a:ea typeface="MS Mincho" panose="02020609040205080304" pitchFamily="49" charset="-128"/>
              </a:rPr>
              <a:t>Visit the VA.GOV website </a:t>
            </a:r>
          </a:p>
          <a:p>
            <a:pPr>
              <a:lnSpc>
                <a:spcPct val="100000"/>
              </a:lnSpc>
              <a:spcBef>
                <a:spcPts val="300"/>
              </a:spcBef>
              <a:spcAft>
                <a:spcPts val="300"/>
              </a:spcAft>
              <a:buSzPct val="100000"/>
            </a:pPr>
            <a:r>
              <a:rPr lang="en-US" sz="2000" b="1" dirty="0">
                <a:ea typeface="MS Mincho" panose="02020609040205080304" pitchFamily="49" charset="-128"/>
              </a:rPr>
              <a:t>Reserve Educational Assistance Program (REAP) Eligibility Credited Toward Post-9/11 GI Bill Program.</a:t>
            </a:r>
            <a:r>
              <a:rPr lang="en-US" sz="2000" dirty="0">
                <a:ea typeface="MS Mincho" panose="02020609040205080304" pitchFamily="49" charset="-128"/>
              </a:rPr>
              <a:t> The individuals who lost their eligibility to REAP may apply for the Post-9/11 GI Bill. VA sent letters with instructions to the eligible individuals.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4023887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 IMPACTS</a:t>
            </a:r>
          </a:p>
        </p:txBody>
      </p:sp>
      <p:sp>
        <p:nvSpPr>
          <p:cNvPr id="6" name="Content Placeholder 2"/>
          <p:cNvSpPr>
            <a:spLocks noGrp="1"/>
          </p:cNvSpPr>
          <p:nvPr>
            <p:ph idx="1"/>
          </p:nvPr>
        </p:nvSpPr>
        <p:spPr>
          <a:xfrm>
            <a:off x="635266" y="1374717"/>
            <a:ext cx="10915049" cy="5346758"/>
          </a:xfrm>
        </p:spPr>
        <p:txBody>
          <a:bodyPr>
            <a:noAutofit/>
          </a:bodyPr>
          <a:lstStyle/>
          <a:p>
            <a:pPr>
              <a:lnSpc>
                <a:spcPct val="100000"/>
              </a:lnSpc>
              <a:spcBef>
                <a:spcPts val="300"/>
              </a:spcBef>
              <a:spcAft>
                <a:spcPts val="300"/>
              </a:spcAft>
              <a:buSzPct val="100000"/>
            </a:pPr>
            <a:r>
              <a:rPr lang="en-US" sz="2400" b="1" dirty="0">
                <a:ea typeface="MS Mincho" panose="02020609040205080304" pitchFamily="49" charset="-128"/>
              </a:rPr>
              <a:t>Active Duty and Housing Allowance</a:t>
            </a:r>
          </a:p>
          <a:p>
            <a:pPr marL="0" indent="0">
              <a:lnSpc>
                <a:spcPct val="100000"/>
              </a:lnSpc>
              <a:spcBef>
                <a:spcPts val="300"/>
              </a:spcBef>
              <a:spcAft>
                <a:spcPts val="300"/>
              </a:spcAft>
              <a:buSzPct val="100000"/>
              <a:buNone/>
            </a:pPr>
            <a:r>
              <a:rPr lang="en-US" sz="2200" dirty="0">
                <a:ea typeface="MS Mincho" panose="02020609040205080304" pitchFamily="49" charset="-128"/>
              </a:rPr>
              <a:t>Those leaving active duty are eligible for the Post-9/11 GI Bill housing allowance day of discharge</a:t>
            </a:r>
          </a:p>
          <a:p>
            <a:pPr>
              <a:lnSpc>
                <a:spcPct val="100000"/>
              </a:lnSpc>
              <a:spcBef>
                <a:spcPts val="300"/>
              </a:spcBef>
              <a:spcAft>
                <a:spcPts val="300"/>
              </a:spcAft>
              <a:buSzPct val="100000"/>
            </a:pPr>
            <a:r>
              <a:rPr lang="en-US" sz="2400" b="1" dirty="0">
                <a:ea typeface="MS Mincho" panose="02020609040205080304" pitchFamily="49" charset="-128"/>
              </a:rPr>
              <a:t>Purple Heart Recipients </a:t>
            </a:r>
          </a:p>
          <a:p>
            <a:pPr marL="0" indent="0">
              <a:lnSpc>
                <a:spcPct val="100000"/>
              </a:lnSpc>
              <a:spcBef>
                <a:spcPts val="300"/>
              </a:spcBef>
              <a:spcAft>
                <a:spcPts val="300"/>
              </a:spcAft>
              <a:buSzPct val="100000"/>
              <a:buNone/>
            </a:pPr>
            <a:r>
              <a:rPr lang="en-US" sz="2200" dirty="0">
                <a:ea typeface="MS Mincho" panose="02020609040205080304" pitchFamily="49" charset="-128"/>
              </a:rPr>
              <a:t>100% Post-9/11 GI Bill benefits if served on or after September 11, 2001. Regardless of length of service.</a:t>
            </a:r>
          </a:p>
          <a:p>
            <a:pPr>
              <a:lnSpc>
                <a:spcPct val="100000"/>
              </a:lnSpc>
              <a:spcBef>
                <a:spcPts val="300"/>
              </a:spcBef>
              <a:spcAft>
                <a:spcPts val="300"/>
              </a:spcAft>
              <a:buSzPct val="100000"/>
            </a:pPr>
            <a:r>
              <a:rPr lang="en-US" sz="2400" b="1" dirty="0">
                <a:ea typeface="MS Mincho" panose="02020609040205080304" pitchFamily="49" charset="-128"/>
              </a:rPr>
              <a:t>Yellow Ribbon for Purple Heart and Fry Recipients</a:t>
            </a:r>
          </a:p>
          <a:p>
            <a:pPr marL="0" indent="0">
              <a:lnSpc>
                <a:spcPct val="100000"/>
              </a:lnSpc>
              <a:spcBef>
                <a:spcPts val="300"/>
              </a:spcBef>
              <a:spcAft>
                <a:spcPts val="300"/>
              </a:spcAft>
              <a:buSzPct val="100000"/>
              <a:buNone/>
            </a:pPr>
            <a:r>
              <a:rPr lang="en-US" sz="2200" dirty="0">
                <a:ea typeface="MS Mincho" panose="02020609040205080304" pitchFamily="49" charset="-128"/>
              </a:rPr>
              <a:t>May use beginning August 1, 2018</a:t>
            </a:r>
          </a:p>
          <a:p>
            <a:pPr>
              <a:lnSpc>
                <a:spcPct val="100000"/>
              </a:lnSpc>
              <a:spcBef>
                <a:spcPts val="300"/>
              </a:spcBef>
              <a:spcAft>
                <a:spcPts val="300"/>
              </a:spcAft>
              <a:buSzPct val="100000"/>
            </a:pPr>
            <a:r>
              <a:rPr lang="en-US" sz="2400" b="1" dirty="0">
                <a:ea typeface="MS Mincho" panose="02020609040205080304" pitchFamily="49" charset="-128"/>
              </a:rPr>
              <a:t>Informing Schools About Beneficiary Entitlement</a:t>
            </a:r>
          </a:p>
          <a:p>
            <a:pPr marL="0" indent="0">
              <a:lnSpc>
                <a:spcPct val="100000"/>
              </a:lnSpc>
              <a:spcBef>
                <a:spcPts val="300"/>
              </a:spcBef>
              <a:spcAft>
                <a:spcPts val="300"/>
              </a:spcAft>
              <a:buSzPct val="100000"/>
              <a:buNone/>
            </a:pPr>
            <a:r>
              <a:rPr lang="en-US" sz="2200" dirty="0">
                <a:ea typeface="MS Mincho" panose="02020609040205080304" pitchFamily="49" charset="-128"/>
              </a:rPr>
              <a:t>VA will share entitlement information with schools, students can opt out </a:t>
            </a:r>
          </a:p>
          <a:p>
            <a:pPr>
              <a:lnSpc>
                <a:spcPct val="100000"/>
              </a:lnSpc>
              <a:spcBef>
                <a:spcPts val="300"/>
              </a:spcBef>
              <a:spcAft>
                <a:spcPts val="300"/>
              </a:spcAft>
              <a:buSzPct val="100000"/>
            </a:pPr>
            <a:r>
              <a:rPr lang="en-US" sz="2400" b="1" dirty="0">
                <a:ea typeface="MS Mincho" panose="02020609040205080304" pitchFamily="49" charset="-128"/>
              </a:rPr>
              <a:t>Less Entitlement Charged for License and Certification </a:t>
            </a:r>
            <a:r>
              <a:rPr lang="en-US" sz="2200" dirty="0">
                <a:ea typeface="MS Mincho" panose="02020609040205080304" pitchFamily="49" charset="-128"/>
              </a:rPr>
              <a:t>No longer taking an entire month of benefits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3715602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 IMPACTS</a:t>
            </a:r>
          </a:p>
        </p:txBody>
      </p:sp>
      <p:sp>
        <p:nvSpPr>
          <p:cNvPr id="7" name="Content Placeholder 14">
            <a:extLst>
              <a:ext uri="{FF2B5EF4-FFF2-40B4-BE49-F238E27FC236}">
                <a16:creationId xmlns:a16="http://schemas.microsoft.com/office/drawing/2014/main" id="{98E7A5B0-9E3C-45B7-B069-7BC5627DB852}"/>
              </a:ext>
            </a:extLst>
          </p:cNvPr>
          <p:cNvSpPr>
            <a:spLocks noGrp="1"/>
          </p:cNvSpPr>
          <p:nvPr>
            <p:ph idx="1"/>
          </p:nvPr>
        </p:nvSpPr>
        <p:spPr>
          <a:xfrm>
            <a:off x="596766" y="1516343"/>
            <a:ext cx="11001676" cy="4912167"/>
          </a:xfrm>
        </p:spPr>
        <p:txBody>
          <a:bodyPr>
            <a:noAutofit/>
          </a:bodyPr>
          <a:lstStyle/>
          <a:p>
            <a:pPr>
              <a:lnSpc>
                <a:spcPct val="100000"/>
              </a:lnSpc>
              <a:spcBef>
                <a:spcPts val="300"/>
              </a:spcBef>
              <a:spcAft>
                <a:spcPts val="300"/>
              </a:spcAft>
              <a:buSzPct val="100000"/>
            </a:pPr>
            <a:r>
              <a:rPr lang="en-US" sz="2000" b="1" dirty="0"/>
              <a:t>Changes to Survivors’ and Dependents’ Educational Assistance (DEA) Program. </a:t>
            </a:r>
          </a:p>
          <a:p>
            <a:pPr marL="0" indent="0">
              <a:lnSpc>
                <a:spcPct val="100000"/>
              </a:lnSpc>
              <a:spcBef>
                <a:spcPts val="300"/>
              </a:spcBef>
              <a:spcAft>
                <a:spcPts val="300"/>
              </a:spcAft>
              <a:buSzPct val="100000"/>
              <a:buNone/>
            </a:pPr>
            <a:r>
              <a:rPr lang="en-US" sz="2000" dirty="0"/>
              <a:t>The new law increases the amount of educational assistance payable under DEA but decreases the amount of entitlement that new eligible individuals will receive from 45 months to 36 months</a:t>
            </a:r>
          </a:p>
          <a:p>
            <a:pPr>
              <a:lnSpc>
                <a:spcPct val="100000"/>
              </a:lnSpc>
              <a:spcBef>
                <a:spcPts val="300"/>
              </a:spcBef>
              <a:spcAft>
                <a:spcPts val="300"/>
              </a:spcAft>
              <a:buSzPct val="90000"/>
            </a:pPr>
            <a:r>
              <a:rPr lang="en-US" sz="2000" b="1" dirty="0"/>
              <a:t>Changes to Transfer of Benefits (TEB). </a:t>
            </a:r>
          </a:p>
          <a:p>
            <a:pPr marL="0" indent="0">
              <a:lnSpc>
                <a:spcPct val="100000"/>
              </a:lnSpc>
              <a:spcBef>
                <a:spcPts val="300"/>
              </a:spcBef>
              <a:spcAft>
                <a:spcPts val="300"/>
              </a:spcAft>
              <a:buSzPct val="90000"/>
              <a:buNone/>
            </a:pPr>
            <a:r>
              <a:rPr lang="en-US" sz="2000" dirty="0"/>
              <a:t>Veterans who transferred entitlement to a dependent can now designate a new dependent if the original dependent dies. If the Veteran dies, a dependent who received transferred entitlement can now designate a new eligible dependent of the Veteran to transfer any of the dependent’s remaining entitlement.</a:t>
            </a:r>
          </a:p>
          <a:p>
            <a:pPr>
              <a:lnSpc>
                <a:spcPct val="100000"/>
              </a:lnSpc>
              <a:spcBef>
                <a:spcPts val="300"/>
              </a:spcBef>
              <a:spcAft>
                <a:spcPts val="300"/>
              </a:spcAft>
              <a:buSzPct val="90000"/>
            </a:pPr>
            <a:r>
              <a:rPr lang="en-US" sz="2000" b="1" dirty="0"/>
              <a:t>GI Bill Monthly Housing Allowance.  </a:t>
            </a:r>
          </a:p>
          <a:p>
            <a:pPr marL="0" indent="0">
              <a:lnSpc>
                <a:spcPct val="100000"/>
              </a:lnSpc>
              <a:spcBef>
                <a:spcPts val="300"/>
              </a:spcBef>
              <a:spcAft>
                <a:spcPts val="300"/>
              </a:spcAft>
              <a:buSzPct val="90000"/>
              <a:buNone/>
            </a:pPr>
            <a:r>
              <a:rPr lang="en-US" sz="2000" dirty="0"/>
              <a:t>Housing will be paid based on the </a:t>
            </a:r>
            <a:r>
              <a:rPr lang="en-US" sz="2000" b="1" dirty="0"/>
              <a:t>“campus” </a:t>
            </a:r>
            <a:r>
              <a:rPr lang="en-US" sz="2000" dirty="0"/>
              <a:t>where the student attends the majority of classes. </a:t>
            </a:r>
          </a:p>
          <a:p>
            <a:pPr>
              <a:lnSpc>
                <a:spcPct val="100000"/>
              </a:lnSpc>
              <a:spcBef>
                <a:spcPts val="300"/>
              </a:spcBef>
              <a:spcAft>
                <a:spcPts val="300"/>
              </a:spcAft>
              <a:buSzPts val="1100"/>
            </a:pPr>
            <a:endParaRPr lang="en-US" sz="2000" dirty="0"/>
          </a:p>
          <a:p>
            <a:pPr>
              <a:lnSpc>
                <a:spcPct val="100000"/>
              </a:lnSpc>
              <a:spcBef>
                <a:spcPts val="300"/>
              </a:spcBef>
              <a:spcAft>
                <a:spcPts val="300"/>
              </a:spcAft>
              <a:buClr>
                <a:srgbClr val="549496"/>
              </a:buClr>
              <a:buSzPts val="1100"/>
              <a:buFont typeface="Wingdings 3" panose="05040102010807070707" pitchFamily="18" charset="2"/>
              <a:buChar char=""/>
            </a:pPr>
            <a:endParaRPr lang="en-US" sz="2400" dirty="0">
              <a:ea typeface="MS Mincho" panose="02020609040205080304" pitchFamily="49" charset="-128"/>
            </a:endParaRPr>
          </a:p>
          <a:p>
            <a:pPr marL="0" indent="0">
              <a:lnSpc>
                <a:spcPct val="100000"/>
              </a:lnSpc>
              <a:spcBef>
                <a:spcPts val="300"/>
              </a:spcBef>
              <a:spcAft>
                <a:spcPts val="300"/>
              </a:spcAft>
              <a:buClr>
                <a:srgbClr val="549496"/>
              </a:buClr>
              <a:buSzPts val="1100"/>
              <a:buNone/>
            </a:pPr>
            <a:endParaRPr lang="en-US" sz="2400" dirty="0">
              <a:ea typeface="MS Mincho" panose="02020609040205080304" pitchFamily="49" charset="-128"/>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1870106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GI BILL COMPARISON TOOL</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13</a:t>
            </a:fld>
            <a:endParaRPr lang="en-US" dirty="0"/>
          </a:p>
        </p:txBody>
      </p:sp>
      <p:pic>
        <p:nvPicPr>
          <p:cNvPr id="6" name="Picture 5"/>
          <p:cNvPicPr>
            <a:picLocks noChangeAspect="1"/>
          </p:cNvPicPr>
          <p:nvPr/>
        </p:nvPicPr>
        <p:blipFill rotWithShape="1">
          <a:blip r:embed="rId2"/>
          <a:srcRect l="1342" t="8674" r="3052" b="2332"/>
          <a:stretch/>
        </p:blipFill>
        <p:spPr>
          <a:xfrm>
            <a:off x="1366786" y="1315111"/>
            <a:ext cx="8758991" cy="5406364"/>
          </a:xfrm>
          <a:prstGeom prst="rect">
            <a:avLst/>
          </a:prstGeom>
        </p:spPr>
      </p:pic>
    </p:spTree>
    <p:extLst>
      <p:ext uri="{BB962C8B-B14F-4D97-AF65-F5344CB8AC3E}">
        <p14:creationId xmlns:p14="http://schemas.microsoft.com/office/powerpoint/2010/main" val="3183538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84" y="481674"/>
            <a:ext cx="9144000" cy="856237"/>
          </a:xfrm>
        </p:spPr>
        <p:txBody>
          <a:bodyPr>
            <a:normAutofit/>
          </a:bodyPr>
          <a:lstStyle/>
          <a:p>
            <a:r>
              <a:rPr lang="en-US" sz="4800" dirty="0"/>
              <a:t> </a:t>
            </a:r>
            <a:r>
              <a:rPr lang="en-US" dirty="0">
                <a:cs typeface="Arial" panose="020B0604020202020204" pitchFamily="34" charset="0"/>
              </a:rPr>
              <a:t>MONTGOMERY GI BILL</a:t>
            </a:r>
          </a:p>
        </p:txBody>
      </p:sp>
      <p:sp>
        <p:nvSpPr>
          <p:cNvPr id="3" name="Content Placeholder 2"/>
          <p:cNvSpPr>
            <a:spLocks noGrp="1"/>
          </p:cNvSpPr>
          <p:nvPr>
            <p:ph idx="1"/>
          </p:nvPr>
        </p:nvSpPr>
        <p:spPr>
          <a:xfrm>
            <a:off x="625642" y="1526463"/>
            <a:ext cx="10982425" cy="4108162"/>
          </a:xfrm>
        </p:spPr>
        <p:txBody>
          <a:bodyPr>
            <a:normAutofit/>
          </a:bodyPr>
          <a:lstStyle/>
          <a:p>
            <a:pPr>
              <a:lnSpc>
                <a:spcPct val="100000"/>
              </a:lnSpc>
            </a:pPr>
            <a:r>
              <a:rPr lang="en-US" sz="2400" dirty="0">
                <a:latin typeface="Arial" panose="020B0604020202020204" pitchFamily="34" charset="0"/>
                <a:cs typeface="Arial" panose="020B0604020202020204" pitchFamily="34" charset="0"/>
              </a:rPr>
              <a:t>First entered active duty on or after 1 July 1985</a:t>
            </a:r>
          </a:p>
          <a:p>
            <a:pPr>
              <a:lnSpc>
                <a:spcPct val="100000"/>
              </a:lnSpc>
            </a:pPr>
            <a:r>
              <a:rPr lang="en-US" sz="2400" dirty="0">
                <a:latin typeface="Arial" panose="020B0604020202020204" pitchFamily="34" charset="0"/>
                <a:cs typeface="Arial" panose="020B0604020202020204" pitchFamily="34" charset="0"/>
              </a:rPr>
              <a:t>Minimum 2 years of service</a:t>
            </a:r>
          </a:p>
          <a:p>
            <a:pPr>
              <a:lnSpc>
                <a:spcPct val="100000"/>
              </a:lnSpc>
            </a:pPr>
            <a:r>
              <a:rPr lang="en-US" sz="2400" b="1" dirty="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Paid $1200 to participate in the program</a:t>
            </a:r>
          </a:p>
          <a:p>
            <a:pPr>
              <a:lnSpc>
                <a:spcPct val="100000"/>
              </a:lnSpc>
            </a:pPr>
            <a:r>
              <a:rPr lang="en-US" sz="2400" dirty="0">
                <a:latin typeface="Arial" panose="020B0604020202020204" pitchFamily="34" charset="0"/>
                <a:cs typeface="Arial" panose="020B0604020202020204" pitchFamily="34" charset="0"/>
              </a:rPr>
              <a:t>Has an Honorable period of qualifying service</a:t>
            </a:r>
          </a:p>
          <a:p>
            <a:pPr>
              <a:lnSpc>
                <a:spcPct val="100000"/>
              </a:lnSpc>
            </a:pPr>
            <a:r>
              <a:rPr lang="en-US" sz="2400" dirty="0">
                <a:latin typeface="Arial" panose="020B0604020202020204" pitchFamily="34" charset="0"/>
                <a:cs typeface="Arial" panose="020B0604020202020204" pitchFamily="34" charset="0"/>
              </a:rPr>
              <a:t>Obtained a high school diploma, or GED or equivalent, prior to applying for the benefits</a:t>
            </a:r>
          </a:p>
          <a:p>
            <a:pPr>
              <a:lnSpc>
                <a:spcPct val="100000"/>
              </a:lnSpc>
            </a:pPr>
            <a:r>
              <a:rPr lang="en-US" sz="2400" dirty="0">
                <a:latin typeface="Arial" panose="020B0604020202020204" pitchFamily="34" charset="0"/>
                <a:cs typeface="Arial" panose="020B0604020202020204" pitchFamily="34" charset="0"/>
              </a:rPr>
              <a:t>$600 Buy-Up Option = $5400 additional benefits</a:t>
            </a:r>
          </a:p>
          <a:p>
            <a:pPr marL="34290" indent="0">
              <a:lnSpc>
                <a:spcPct val="100000"/>
              </a:lnSpc>
              <a:buNone/>
            </a:pPr>
            <a:r>
              <a:rPr lang="en-US" sz="2400" b="1" dirty="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 Refundable if eligible for Post 9/11 GI Bill </a:t>
            </a:r>
          </a:p>
        </p:txBody>
      </p:sp>
      <p:sp>
        <p:nvSpPr>
          <p:cNvPr id="6" name="Slide Number Placeholder 5"/>
          <p:cNvSpPr>
            <a:spLocks noGrp="1"/>
          </p:cNvSpPr>
          <p:nvPr>
            <p:ph type="sldNum" sz="quarter" idx="12"/>
          </p:nvPr>
        </p:nvSpPr>
        <p:spPr/>
        <p:txBody>
          <a:bodyPr/>
          <a:lstStyle/>
          <a:p>
            <a:r>
              <a:rPr lang="en-US" dirty="0"/>
              <a:t>16</a:t>
            </a:r>
          </a:p>
        </p:txBody>
      </p:sp>
      <p:sp>
        <p:nvSpPr>
          <p:cNvPr id="5" name="Rectangle 4"/>
          <p:cNvSpPr/>
          <p:nvPr/>
        </p:nvSpPr>
        <p:spPr>
          <a:xfrm>
            <a:off x="2695254" y="6113617"/>
            <a:ext cx="6606283"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https://www.benefits.va.gov/gibill/mgib_ad.asp</a:t>
            </a:r>
            <a:endParaRPr lang="en-US" sz="2000" dirty="0">
              <a:latin typeface="Arial" panose="020B0604020202020204" pitchFamily="34" charset="0"/>
              <a:cs typeface="Arial" panose="020B0604020202020204" pitchFamily="34" charset="0"/>
            </a:endParaRPr>
          </a:p>
          <a:p>
            <a:endParaRPr lang="en-US" sz="1350" dirty="0"/>
          </a:p>
        </p:txBody>
      </p:sp>
    </p:spTree>
    <p:extLst>
      <p:ext uri="{BB962C8B-B14F-4D97-AF65-F5344CB8AC3E}">
        <p14:creationId xmlns:p14="http://schemas.microsoft.com/office/powerpoint/2010/main" val="2187205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41" y="697042"/>
            <a:ext cx="6299200" cy="526598"/>
          </a:xfrm>
        </p:spPr>
        <p:txBody>
          <a:bodyPr>
            <a:noAutofit/>
          </a:bodyPr>
          <a:lstStyle/>
          <a:p>
            <a:r>
              <a:rPr lang="en-US" dirty="0">
                <a:cs typeface="Arial" panose="020B0604020202020204" pitchFamily="34" charset="0"/>
              </a:rPr>
              <a:t>MGIB AD - BENEFITS</a:t>
            </a:r>
          </a:p>
        </p:txBody>
      </p:sp>
      <p:sp>
        <p:nvSpPr>
          <p:cNvPr id="3" name="Content Placeholder 2"/>
          <p:cNvSpPr>
            <a:spLocks noGrp="1"/>
          </p:cNvSpPr>
          <p:nvPr>
            <p:ph idx="1"/>
          </p:nvPr>
        </p:nvSpPr>
        <p:spPr>
          <a:xfrm>
            <a:off x="587141" y="1524001"/>
            <a:ext cx="11020926" cy="3286124"/>
          </a:xfrm>
        </p:spPr>
        <p:txBody>
          <a:bodyPr>
            <a:normAutofit/>
          </a:bodyPr>
          <a:lstStyle/>
          <a:p>
            <a:pPr>
              <a:lnSpc>
                <a:spcPct val="100000"/>
              </a:lnSpc>
            </a:pPr>
            <a:r>
              <a:rPr lang="en-US" sz="2400" dirty="0">
                <a:latin typeface="Arial" panose="020B0604020202020204" pitchFamily="34" charset="0"/>
                <a:cs typeface="Arial" panose="020B0604020202020204" pitchFamily="34" charset="0"/>
              </a:rPr>
              <a:t>Up to 36 months of benefits, up to 10 years following release from active duty</a:t>
            </a:r>
          </a:p>
          <a:p>
            <a:pPr>
              <a:lnSpc>
                <a:spcPct val="100000"/>
              </a:lnSpc>
            </a:pPr>
            <a:r>
              <a:rPr lang="en-US" sz="2400" dirty="0">
                <a:latin typeface="Arial" panose="020B0604020202020204" pitchFamily="34" charset="0"/>
                <a:cs typeface="Arial" panose="020B0604020202020204" pitchFamily="34" charset="0"/>
              </a:rPr>
              <a:t>Benefits may be applied to;</a:t>
            </a:r>
          </a:p>
          <a:p>
            <a:pPr lvl="1">
              <a:lnSpc>
                <a:spcPct val="100000"/>
              </a:lnSpc>
            </a:pPr>
            <a:r>
              <a:rPr lang="en-US" sz="2200" dirty="0">
                <a:latin typeface="Arial" panose="020B0604020202020204" pitchFamily="34" charset="0"/>
                <a:cs typeface="Arial" panose="020B0604020202020204" pitchFamily="34" charset="0"/>
              </a:rPr>
              <a:t>degree and certificate programs</a:t>
            </a:r>
          </a:p>
          <a:p>
            <a:pPr lvl="1">
              <a:lnSpc>
                <a:spcPct val="100000"/>
              </a:lnSpc>
            </a:pPr>
            <a:r>
              <a:rPr lang="en-US" sz="2200" dirty="0">
                <a:latin typeface="Arial" panose="020B0604020202020204" pitchFamily="34" charset="0"/>
                <a:cs typeface="Arial" panose="020B0604020202020204" pitchFamily="34" charset="0"/>
              </a:rPr>
              <a:t>flight training </a:t>
            </a:r>
          </a:p>
          <a:p>
            <a:pPr lvl="1">
              <a:lnSpc>
                <a:spcPct val="100000"/>
              </a:lnSpc>
            </a:pPr>
            <a:r>
              <a:rPr lang="en-US" sz="2200" dirty="0">
                <a:latin typeface="Arial" panose="020B0604020202020204" pitchFamily="34" charset="0"/>
                <a:cs typeface="Arial" panose="020B0604020202020204" pitchFamily="34" charset="0"/>
              </a:rPr>
              <a:t>apprenticeship/on the job training </a:t>
            </a:r>
          </a:p>
          <a:p>
            <a:pPr lvl="1">
              <a:lnSpc>
                <a:spcPct val="100000"/>
              </a:lnSpc>
            </a:pPr>
            <a:r>
              <a:rPr lang="en-US" sz="2200" dirty="0">
                <a:latin typeface="Arial" panose="020B0604020202020204" pitchFamily="34" charset="0"/>
                <a:cs typeface="Arial" panose="020B0604020202020204" pitchFamily="34" charset="0"/>
              </a:rPr>
              <a:t>correspondence courses</a:t>
            </a:r>
          </a:p>
          <a:p>
            <a:pPr lvl="1">
              <a:lnSpc>
                <a:spcPct val="100000"/>
              </a:lnSpc>
            </a:pPr>
            <a:r>
              <a:rPr lang="en-US" sz="2200" dirty="0">
                <a:solidFill>
                  <a:srgbClr val="FF0000"/>
                </a:solidFill>
                <a:latin typeface="Arial" panose="020B0604020202020204" pitchFamily="34" charset="0"/>
                <a:cs typeface="Arial" panose="020B0604020202020204" pitchFamily="34" charset="0"/>
              </a:rPr>
              <a:t>Funds are paid to the student</a:t>
            </a:r>
            <a:endParaRPr lang="en-US" sz="22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17</a:t>
            </a:r>
          </a:p>
        </p:txBody>
      </p:sp>
      <p:sp>
        <p:nvSpPr>
          <p:cNvPr id="5" name="Rectangle 4"/>
          <p:cNvSpPr/>
          <p:nvPr/>
        </p:nvSpPr>
        <p:spPr>
          <a:xfrm>
            <a:off x="2596118" y="6113616"/>
            <a:ext cx="6596009" cy="607859"/>
          </a:xfrm>
          <a:prstGeom prst="rect">
            <a:avLst/>
          </a:prstGeom>
        </p:spPr>
        <p:txBody>
          <a:bodyPr wrap="square">
            <a:spAutoFit/>
          </a:bodyPr>
          <a:lstStyle/>
          <a:p>
            <a:pPr algn="ctr"/>
            <a:r>
              <a:rPr lang="en-US" sz="2000" dirty="0">
                <a:hlinkClick r:id="rId2"/>
              </a:rPr>
              <a:t>https://www.benefits.va.gov/gibill/mgib_ad.asp</a:t>
            </a:r>
            <a:endParaRPr lang="en-US" sz="2000" dirty="0"/>
          </a:p>
          <a:p>
            <a:endParaRPr lang="en-US" sz="1350" dirty="0"/>
          </a:p>
        </p:txBody>
      </p:sp>
    </p:spTree>
    <p:extLst>
      <p:ext uri="{BB962C8B-B14F-4D97-AF65-F5344CB8AC3E}">
        <p14:creationId xmlns:p14="http://schemas.microsoft.com/office/powerpoint/2010/main" val="3237038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1977"/>
            <a:ext cx="6622181" cy="922414"/>
          </a:xfrm>
        </p:spPr>
        <p:txBody>
          <a:bodyPr>
            <a:normAutofit/>
          </a:bodyPr>
          <a:lstStyle/>
          <a:p>
            <a:r>
              <a:rPr lang="en-US" dirty="0">
                <a:cs typeface="Arial" panose="020B0604020202020204" pitchFamily="34" charset="0"/>
              </a:rPr>
              <a:t>CURRENT RATE OF PAY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44506838"/>
              </p:ext>
            </p:extLst>
          </p:nvPr>
        </p:nvGraphicFramePr>
        <p:xfrm>
          <a:off x="2009775" y="1392380"/>
          <a:ext cx="8229600" cy="3669030"/>
        </p:xfrm>
        <a:graphic>
          <a:graphicData uri="http://schemas.openxmlformats.org/drawingml/2006/table">
            <a:tbl>
              <a:tblPr/>
              <a:tblGrid>
                <a:gridCol w="4114800">
                  <a:extLst>
                    <a:ext uri="{9D8B030D-6E8A-4147-A177-3AD203B41FA5}">
                      <a16:colId xmlns:a16="http://schemas.microsoft.com/office/drawing/2014/main" val="1406826162"/>
                    </a:ext>
                  </a:extLst>
                </a:gridCol>
                <a:gridCol w="4114800">
                  <a:extLst>
                    <a:ext uri="{9D8B030D-6E8A-4147-A177-3AD203B41FA5}">
                      <a16:colId xmlns:a16="http://schemas.microsoft.com/office/drawing/2014/main" val="1912743874"/>
                    </a:ext>
                  </a:extLst>
                </a:gridCol>
              </a:tblGrid>
              <a:tr h="422785">
                <a:tc gridSpan="2">
                  <a:txBody>
                    <a:bodyPr/>
                    <a:lstStyle/>
                    <a:p>
                      <a:pPr algn="ctr"/>
                      <a:r>
                        <a:rPr lang="en-US" sz="3600" b="1" dirty="0">
                          <a:latin typeface="Arial" panose="020B0604020202020204" pitchFamily="34" charset="0"/>
                          <a:cs typeface="Arial" panose="020B0604020202020204" pitchFamily="34" charset="0"/>
                        </a:rPr>
                        <a:t>Institutional Training</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990935181"/>
                  </a:ext>
                </a:extLst>
              </a:tr>
              <a:tr h="422785">
                <a:tc>
                  <a:txBody>
                    <a:bodyPr/>
                    <a:lstStyle/>
                    <a:p>
                      <a:pPr algn="ctr"/>
                      <a:r>
                        <a:rPr lang="en-US" sz="2400" b="1" dirty="0">
                          <a:latin typeface="Arial" panose="020B0604020202020204" pitchFamily="34" charset="0"/>
                          <a:cs typeface="Arial" panose="020B0604020202020204" pitchFamily="34" charset="0"/>
                        </a:rPr>
                        <a:t>Training Time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latin typeface="Arial" panose="020B0604020202020204" pitchFamily="34" charset="0"/>
                          <a:cs typeface="Arial" panose="020B0604020202020204" pitchFamily="34" charset="0"/>
                        </a:rPr>
                        <a:t>Monthly rate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5001255"/>
                  </a:ext>
                </a:extLst>
              </a:tr>
              <a:tr h="422785">
                <a:tc>
                  <a:txBody>
                    <a:bodyPr/>
                    <a:lstStyle/>
                    <a:p>
                      <a:pPr algn="ctr"/>
                      <a:r>
                        <a:rPr lang="en-US" sz="2400" dirty="0">
                          <a:latin typeface="Arial" panose="020B0604020202020204" pitchFamily="34" charset="0"/>
                          <a:cs typeface="Arial" panose="020B0604020202020204" pitchFamily="34" charset="0"/>
                        </a:rPr>
                        <a:t>Full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$2,518.00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0305451"/>
                  </a:ext>
                </a:extLst>
              </a:tr>
              <a:tr h="422785">
                <a:tc>
                  <a:txBody>
                    <a:bodyPr/>
                    <a:lstStyle/>
                    <a:p>
                      <a:pPr algn="ctr"/>
                      <a:r>
                        <a:rPr lang="en-US" sz="2400" dirty="0">
                          <a:latin typeface="Arial" panose="020B0604020202020204" pitchFamily="34" charset="0"/>
                          <a:cs typeface="Arial" panose="020B0604020202020204" pitchFamily="34" charset="0"/>
                        </a:rPr>
                        <a:t>¾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$1,888.50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8022264"/>
                  </a:ext>
                </a:extLst>
              </a:tr>
              <a:tr h="422785">
                <a:tc>
                  <a:txBody>
                    <a:bodyPr/>
                    <a:lstStyle/>
                    <a:p>
                      <a:pPr algn="ctr"/>
                      <a:r>
                        <a:rPr lang="en-US" sz="2400" dirty="0">
                          <a:latin typeface="Arial" panose="020B0604020202020204" pitchFamily="34" charset="0"/>
                          <a:cs typeface="Arial" panose="020B0604020202020204" pitchFamily="34" charset="0"/>
                        </a:rPr>
                        <a:t>½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$1,259.00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1624767"/>
                  </a:ext>
                </a:extLst>
              </a:tr>
              <a:tr h="422785">
                <a:tc>
                  <a:txBody>
                    <a:bodyPr/>
                    <a:lstStyle/>
                    <a:p>
                      <a:pPr algn="ctr"/>
                      <a:r>
                        <a:rPr lang="en-US" sz="2400" dirty="0">
                          <a:latin typeface="Arial" panose="020B0604020202020204" pitchFamily="34" charset="0"/>
                          <a:cs typeface="Arial" panose="020B0604020202020204" pitchFamily="34" charset="0"/>
                        </a:rPr>
                        <a:t>less than ½ time more than ¼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$1,259.00**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6017024"/>
                  </a:ext>
                </a:extLst>
              </a:tr>
              <a:tr h="422785">
                <a:tc>
                  <a:txBody>
                    <a:bodyPr/>
                    <a:lstStyle/>
                    <a:p>
                      <a:pPr algn="ctr"/>
                      <a:r>
                        <a:rPr lang="en-US" sz="2400" dirty="0">
                          <a:latin typeface="Arial" panose="020B0604020202020204" pitchFamily="34" charset="0"/>
                          <a:cs typeface="Arial" panose="020B0604020202020204" pitchFamily="34" charset="0"/>
                        </a:rPr>
                        <a:t>¼ time or less</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$629.50**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5980984"/>
                  </a:ext>
                </a:extLst>
              </a:tr>
            </a:tbl>
          </a:graphicData>
        </a:graphic>
      </p:graphicFrame>
      <p:sp>
        <p:nvSpPr>
          <p:cNvPr id="6" name="Slide Number Placeholder 5"/>
          <p:cNvSpPr>
            <a:spLocks noGrp="1"/>
          </p:cNvSpPr>
          <p:nvPr>
            <p:ph type="sldNum" sz="quarter" idx="12"/>
          </p:nvPr>
        </p:nvSpPr>
        <p:spPr/>
        <p:txBody>
          <a:bodyPr/>
          <a:lstStyle/>
          <a:p>
            <a:r>
              <a:rPr lang="en-US" dirty="0"/>
              <a:t>18</a:t>
            </a:r>
          </a:p>
        </p:txBody>
      </p:sp>
      <p:sp>
        <p:nvSpPr>
          <p:cNvPr id="3" name="TextBox 2"/>
          <p:cNvSpPr txBox="1"/>
          <p:nvPr/>
        </p:nvSpPr>
        <p:spPr>
          <a:xfrm>
            <a:off x="2009776" y="5152397"/>
            <a:ext cx="7282763" cy="150810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As of October 1, 2025</a:t>
            </a:r>
          </a:p>
          <a:p>
            <a:r>
              <a:rPr lang="en-US" sz="2400" dirty="0">
                <a:latin typeface="Arial" panose="020B0604020202020204" pitchFamily="34" charset="0"/>
                <a:cs typeface="Arial" panose="020B0604020202020204" pitchFamily="34" charset="0"/>
              </a:rPr>
              <a:t>** Tuition &amp; Fees only.  Cannot exceed this amount</a:t>
            </a:r>
          </a:p>
          <a:p>
            <a:r>
              <a:rPr lang="en-US" sz="2000" dirty="0">
                <a:latin typeface="Arial" panose="020B0604020202020204" pitchFamily="34" charset="0"/>
                <a:cs typeface="Arial" panose="020B0604020202020204" pitchFamily="34" charset="0"/>
                <a:hlinkClick r:id="rId2"/>
              </a:rPr>
              <a:t>https://www.benefits.va.gov/GIBILL/resources/benefits_resources/rates/ch30/ch30rates100120.asp</a:t>
            </a: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0999754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93" y="1551517"/>
            <a:ext cx="9547899" cy="3394472"/>
          </a:xfrm>
        </p:spPr>
        <p:txBody>
          <a:bodyPr>
            <a:normAutofit/>
          </a:bodyPr>
          <a:lstStyle/>
          <a:p>
            <a:r>
              <a:rPr lang="en-US" sz="2400" dirty="0">
                <a:latin typeface="Arial" panose="020B0604020202020204" pitchFamily="34" charset="0"/>
                <a:cs typeface="Arial" panose="020B0604020202020204" pitchFamily="34" charset="0"/>
              </a:rPr>
              <a:t>Montgomery GI Bill Selected Reserve Chapter 1606</a:t>
            </a:r>
          </a:p>
          <a:p>
            <a:pPr marL="0" indent="0">
              <a:buNone/>
            </a:pPr>
            <a:endParaRPr lang="en-US" sz="2400" dirty="0">
              <a:latin typeface="Arial" panose="020B0604020202020204" pitchFamily="34" charset="0"/>
              <a:cs typeface="Arial" panose="020B0604020202020204" pitchFamily="34" charset="0"/>
            </a:endParaRPr>
          </a:p>
          <a:p>
            <a:pPr lvl="2"/>
            <a:r>
              <a:rPr lang="en-US" sz="2200" dirty="0">
                <a:latin typeface="Arial" panose="020B0604020202020204" pitchFamily="34" charset="0"/>
                <a:cs typeface="Arial" panose="020B0604020202020204" pitchFamily="34" charset="0"/>
              </a:rPr>
              <a:t>6 year commitment (after 6/30/1985)</a:t>
            </a:r>
          </a:p>
          <a:p>
            <a:pPr lvl="2"/>
            <a:r>
              <a:rPr lang="en-US" sz="2200" dirty="0">
                <a:latin typeface="Arial" panose="020B0604020202020204" pitchFamily="34" charset="0"/>
                <a:cs typeface="Arial" panose="020B0604020202020204" pitchFamily="34" charset="0"/>
              </a:rPr>
              <a:t>36 months of eligibility (max)</a:t>
            </a:r>
          </a:p>
          <a:p>
            <a:pPr lvl="2"/>
            <a:r>
              <a:rPr lang="en-US" sz="2200" dirty="0">
                <a:solidFill>
                  <a:srgbClr val="FF0000"/>
                </a:solidFill>
                <a:latin typeface="Arial" panose="020B0604020202020204" pitchFamily="34" charset="0"/>
                <a:cs typeface="Arial" panose="020B0604020202020204" pitchFamily="34" charset="0"/>
              </a:rPr>
              <a:t>Paid to the student</a:t>
            </a:r>
          </a:p>
          <a:p>
            <a:pPr lvl="2"/>
            <a:r>
              <a:rPr lang="en-US" sz="2200" dirty="0">
                <a:latin typeface="Arial" panose="020B0604020202020204" pitchFamily="34" charset="0"/>
                <a:cs typeface="Arial" panose="020B0604020202020204" pitchFamily="34" charset="0"/>
              </a:rPr>
              <a:t>Ends upon ETS from selected reserve</a:t>
            </a:r>
          </a:p>
        </p:txBody>
      </p:sp>
      <p:sp>
        <p:nvSpPr>
          <p:cNvPr id="6" name="Slide Number Placeholder 5"/>
          <p:cNvSpPr>
            <a:spLocks noGrp="1"/>
          </p:cNvSpPr>
          <p:nvPr>
            <p:ph type="sldNum" sz="quarter" idx="12"/>
          </p:nvPr>
        </p:nvSpPr>
        <p:spPr/>
        <p:txBody>
          <a:bodyPr/>
          <a:lstStyle/>
          <a:p>
            <a:r>
              <a:rPr lang="en-US" dirty="0"/>
              <a:t>19</a:t>
            </a:r>
          </a:p>
        </p:txBody>
      </p:sp>
      <p:sp>
        <p:nvSpPr>
          <p:cNvPr id="5" name="Title 1"/>
          <p:cNvSpPr txBox="1">
            <a:spLocks/>
          </p:cNvSpPr>
          <p:nvPr/>
        </p:nvSpPr>
        <p:spPr>
          <a:xfrm>
            <a:off x="606393" y="256204"/>
            <a:ext cx="8229599" cy="68580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cs typeface="Arial" panose="020B0604020202020204" pitchFamily="34" charset="0"/>
              </a:rPr>
              <a:t>MGIB – RESERVE COMPONENT</a:t>
            </a:r>
          </a:p>
        </p:txBody>
      </p:sp>
      <p:sp>
        <p:nvSpPr>
          <p:cNvPr id="2" name="Rectangle 1"/>
          <p:cNvSpPr/>
          <p:nvPr/>
        </p:nvSpPr>
        <p:spPr>
          <a:xfrm>
            <a:off x="2684980" y="6234983"/>
            <a:ext cx="6709024"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https://www.benefits.va.gov/gibill/mgib_sr.asp</a:t>
            </a:r>
            <a:endParaRPr lang="en-US" sz="2000" dirty="0">
              <a:latin typeface="Arial" panose="020B0604020202020204" pitchFamily="34" charset="0"/>
              <a:cs typeface="Arial" panose="020B0604020202020204" pitchFamily="34" charset="0"/>
            </a:endParaRPr>
          </a:p>
          <a:p>
            <a:endParaRPr lang="en-US" sz="1350" dirty="0"/>
          </a:p>
        </p:txBody>
      </p:sp>
    </p:spTree>
    <p:extLst>
      <p:ext uri="{BB962C8B-B14F-4D97-AF65-F5344CB8AC3E}">
        <p14:creationId xmlns:p14="http://schemas.microsoft.com/office/powerpoint/2010/main" val="501127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84125" y="677939"/>
            <a:ext cx="6392333" cy="685800"/>
          </a:xfrm>
          <a:prstGeom prst="rect">
            <a:avLst/>
          </a:prstGeom>
        </p:spPr>
        <p:txBody>
          <a:bodyPr vert="horz" lIns="68580" tIns="34290" rIns="68580" bIns="3429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cs typeface="Arial" panose="020B0604020202020204" pitchFamily="34" charset="0"/>
              </a:rPr>
              <a:t>ELIGIBILITY</a:t>
            </a:r>
          </a:p>
        </p:txBody>
      </p:sp>
      <p:sp>
        <p:nvSpPr>
          <p:cNvPr id="2" name="Rectangle 1"/>
          <p:cNvSpPr/>
          <p:nvPr/>
        </p:nvSpPr>
        <p:spPr>
          <a:xfrm>
            <a:off x="2622955" y="6234983"/>
            <a:ext cx="6709024"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https://www.benefits.va.gov/gibill/mgib_sr.asp</a:t>
            </a:r>
            <a:endParaRPr lang="en-US" sz="2000" dirty="0">
              <a:latin typeface="Arial" panose="020B0604020202020204" pitchFamily="34" charset="0"/>
              <a:cs typeface="Arial" panose="020B0604020202020204" pitchFamily="34" charset="0"/>
            </a:endParaRPr>
          </a:p>
          <a:p>
            <a:endParaRPr lang="en-US" sz="1350" dirty="0"/>
          </a:p>
        </p:txBody>
      </p:sp>
      <p:sp>
        <p:nvSpPr>
          <p:cNvPr id="6" name="Content Placeholder 5"/>
          <p:cNvSpPr>
            <a:spLocks noGrp="1"/>
          </p:cNvSpPr>
          <p:nvPr>
            <p:ph idx="1"/>
          </p:nvPr>
        </p:nvSpPr>
        <p:spPr/>
        <p:txBody>
          <a:bodyPr/>
          <a:lstStyle/>
          <a:p>
            <a:pPr marL="0" indent="0">
              <a:buNone/>
            </a:pPr>
            <a:r>
              <a:rPr lang="en-US" dirty="0"/>
              <a:t> </a:t>
            </a:r>
          </a:p>
        </p:txBody>
      </p:sp>
      <p:sp>
        <p:nvSpPr>
          <p:cNvPr id="3" name="Slide Number Placeholder 2"/>
          <p:cNvSpPr>
            <a:spLocks noGrp="1"/>
          </p:cNvSpPr>
          <p:nvPr>
            <p:ph type="sldNum" sz="quarter" idx="12"/>
          </p:nvPr>
        </p:nvSpPr>
        <p:spPr>
          <a:xfrm>
            <a:off x="7981950" y="6356351"/>
            <a:ext cx="2110317" cy="365125"/>
          </a:xfrm>
        </p:spPr>
        <p:txBody>
          <a:bodyPr/>
          <a:lstStyle/>
          <a:p>
            <a:r>
              <a:rPr lang="en-US" dirty="0"/>
              <a:t>20</a:t>
            </a:r>
          </a:p>
        </p:txBody>
      </p:sp>
      <p:sp>
        <p:nvSpPr>
          <p:cNvPr id="7" name="Content Placeholder 2"/>
          <p:cNvSpPr>
            <a:spLocks noGrp="1"/>
          </p:cNvSpPr>
          <p:nvPr>
            <p:ph sz="quarter" idx="13"/>
          </p:nvPr>
        </p:nvSpPr>
        <p:spPr>
          <a:xfrm>
            <a:off x="616017" y="1587652"/>
            <a:ext cx="10972800" cy="4525963"/>
          </a:xfrm>
        </p:spPr>
        <p:txBody>
          <a:bodyPr>
            <a:normAutofit/>
          </a:bodyPr>
          <a:lstStyle/>
          <a:p>
            <a:pPr>
              <a:lnSpc>
                <a:spcPct val="110000"/>
              </a:lnSpc>
            </a:pPr>
            <a:r>
              <a:rPr lang="en-US" sz="2400" dirty="0">
                <a:latin typeface="Arial" panose="020B0604020202020204" pitchFamily="34" charset="0"/>
                <a:cs typeface="Arial" panose="020B0604020202020204" pitchFamily="34" charset="0"/>
              </a:rPr>
              <a:t>First entered active duty after 30 June 1985 and did not decline MGIB</a:t>
            </a:r>
          </a:p>
          <a:p>
            <a:pPr>
              <a:lnSpc>
                <a:spcPct val="110000"/>
              </a:lnSpc>
            </a:pPr>
            <a:r>
              <a:rPr lang="en-US" sz="2400" dirty="0">
                <a:latin typeface="Arial" panose="020B0604020202020204" pitchFamily="34" charset="0"/>
                <a:cs typeface="Arial" panose="020B0604020202020204" pitchFamily="34" charset="0"/>
              </a:rPr>
              <a:t>Veterans entitled to Chapter 34 under Vietnam era GI Bill</a:t>
            </a:r>
          </a:p>
          <a:p>
            <a:pPr>
              <a:lnSpc>
                <a:spcPct val="110000"/>
              </a:lnSpc>
            </a:pPr>
            <a:r>
              <a:rPr lang="en-US" sz="2400" dirty="0">
                <a:latin typeface="Arial" panose="020B0604020202020204" pitchFamily="34" charset="0"/>
                <a:cs typeface="Arial" panose="020B0604020202020204" pitchFamily="34" charset="0"/>
              </a:rPr>
              <a:t>Certain veterans involuntarily separated under certain conditions and those separated under VSI (Voluntary Separation Incentive) or SSB (Special Separation Benefit)</a:t>
            </a:r>
          </a:p>
          <a:p>
            <a:pPr>
              <a:lnSpc>
                <a:spcPct val="110000"/>
              </a:lnSpc>
            </a:pPr>
            <a:r>
              <a:rPr lang="en-US" sz="2400" dirty="0">
                <a:latin typeface="Arial" panose="020B0604020202020204" pitchFamily="34" charset="0"/>
                <a:cs typeface="Arial" panose="020B0604020202020204" pitchFamily="34" charset="0"/>
              </a:rPr>
              <a:t>Former Veterans Educational Assistance Program (VEAP) participants who converted to MGIB</a:t>
            </a:r>
          </a:p>
        </p:txBody>
      </p:sp>
    </p:spTree>
    <p:extLst>
      <p:ext uri="{BB962C8B-B14F-4D97-AF65-F5344CB8AC3E}">
        <p14:creationId xmlns:p14="http://schemas.microsoft.com/office/powerpoint/2010/main" val="592721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518" y="674258"/>
            <a:ext cx="6400800" cy="537210"/>
          </a:xfrm>
        </p:spPr>
        <p:txBody>
          <a:bodyPr>
            <a:noAutofit/>
          </a:bodyPr>
          <a:lstStyle/>
          <a:p>
            <a:r>
              <a:rPr lang="en-US" dirty="0">
                <a:cs typeface="Arial" panose="020B0604020202020204" pitchFamily="34" charset="0"/>
              </a:rPr>
              <a:t>CURRENT RATE OF PAY</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29380737"/>
              </p:ext>
            </p:extLst>
          </p:nvPr>
        </p:nvGraphicFramePr>
        <p:xfrm>
          <a:off x="1828386" y="1516566"/>
          <a:ext cx="8415866" cy="3030160"/>
        </p:xfrm>
        <a:graphic>
          <a:graphicData uri="http://schemas.openxmlformats.org/drawingml/2006/table">
            <a:tbl>
              <a:tblPr/>
              <a:tblGrid>
                <a:gridCol w="4207933">
                  <a:extLst>
                    <a:ext uri="{9D8B030D-6E8A-4147-A177-3AD203B41FA5}">
                      <a16:colId xmlns:a16="http://schemas.microsoft.com/office/drawing/2014/main" val="998478023"/>
                    </a:ext>
                  </a:extLst>
                </a:gridCol>
                <a:gridCol w="4207933">
                  <a:extLst>
                    <a:ext uri="{9D8B030D-6E8A-4147-A177-3AD203B41FA5}">
                      <a16:colId xmlns:a16="http://schemas.microsoft.com/office/drawing/2014/main" val="1289509074"/>
                    </a:ext>
                  </a:extLst>
                </a:gridCol>
              </a:tblGrid>
              <a:tr h="666635">
                <a:tc gridSpan="2">
                  <a:txBody>
                    <a:bodyPr/>
                    <a:lstStyle/>
                    <a:p>
                      <a:pPr algn="ctr"/>
                      <a:r>
                        <a:rPr lang="en-US" sz="3600" b="1" dirty="0">
                          <a:latin typeface="Arial" panose="020B0604020202020204" pitchFamily="34" charset="0"/>
                          <a:cs typeface="Arial" panose="020B0604020202020204" pitchFamily="34" charset="0"/>
                        </a:rPr>
                        <a:t>Institutional Training</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932041548"/>
                  </a:ext>
                </a:extLst>
              </a:tr>
              <a:tr h="472705">
                <a:tc>
                  <a:txBody>
                    <a:bodyPr/>
                    <a:lstStyle/>
                    <a:p>
                      <a:pPr algn="ctr"/>
                      <a:r>
                        <a:rPr lang="en-US" sz="2400" b="1" dirty="0">
                          <a:latin typeface="Arial" panose="020B0604020202020204" pitchFamily="34" charset="0"/>
                          <a:cs typeface="Arial" panose="020B0604020202020204" pitchFamily="34" charset="0"/>
                        </a:rPr>
                        <a:t>Training Time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latin typeface="Arial" panose="020B0604020202020204" pitchFamily="34" charset="0"/>
                          <a:cs typeface="Arial" panose="020B0604020202020204" pitchFamily="34" charset="0"/>
                        </a:rPr>
                        <a:t>Monthly rate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2676923"/>
                  </a:ext>
                </a:extLst>
              </a:tr>
              <a:tr h="472705">
                <a:tc>
                  <a:txBody>
                    <a:bodyPr/>
                    <a:lstStyle/>
                    <a:p>
                      <a:pPr algn="ctr"/>
                      <a:r>
                        <a:rPr lang="en-US" sz="2400" dirty="0">
                          <a:latin typeface="Arial" panose="020B0604020202020204" pitchFamily="34" charset="0"/>
                          <a:cs typeface="Arial" panose="020B0604020202020204" pitchFamily="34" charset="0"/>
                        </a:rPr>
                        <a:t>Full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$493.00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3502376"/>
                  </a:ext>
                </a:extLst>
              </a:tr>
              <a:tr h="472705">
                <a:tc>
                  <a:txBody>
                    <a:bodyPr/>
                    <a:lstStyle/>
                    <a:p>
                      <a:pPr algn="ctr"/>
                      <a:r>
                        <a:rPr lang="en-US" sz="2400" dirty="0">
                          <a:latin typeface="Arial" panose="020B0604020202020204" pitchFamily="34" charset="0"/>
                          <a:cs typeface="Arial" panose="020B0604020202020204" pitchFamily="34" charset="0"/>
                        </a:rPr>
                        <a:t>3/4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$369.00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502077"/>
                  </a:ext>
                </a:extLst>
              </a:tr>
              <a:tr h="472705">
                <a:tc>
                  <a:txBody>
                    <a:bodyPr/>
                    <a:lstStyle/>
                    <a:p>
                      <a:pPr algn="ctr"/>
                      <a:r>
                        <a:rPr lang="en-US" sz="2400" dirty="0">
                          <a:latin typeface="Arial" panose="020B0604020202020204" pitchFamily="34" charset="0"/>
                          <a:cs typeface="Arial" panose="020B0604020202020204" pitchFamily="34" charset="0"/>
                        </a:rPr>
                        <a:t>1/2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$246.00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5482301"/>
                  </a:ext>
                </a:extLst>
              </a:tr>
              <a:tr h="472705">
                <a:tc>
                  <a:txBody>
                    <a:bodyPr/>
                    <a:lstStyle/>
                    <a:p>
                      <a:pPr algn="ctr"/>
                      <a:r>
                        <a:rPr lang="en-US" sz="2400" dirty="0">
                          <a:latin typeface="Arial" panose="020B0604020202020204" pitchFamily="34" charset="0"/>
                          <a:cs typeface="Arial" panose="020B0604020202020204" pitchFamily="34" charset="0"/>
                        </a:rPr>
                        <a:t>Less than 1/2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$123.25</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4449950"/>
                  </a:ext>
                </a:extLst>
              </a:tr>
            </a:tbl>
          </a:graphicData>
        </a:graphic>
      </p:graphicFrame>
      <p:sp>
        <p:nvSpPr>
          <p:cNvPr id="5" name="Slide Number Placeholder 4"/>
          <p:cNvSpPr>
            <a:spLocks noGrp="1"/>
          </p:cNvSpPr>
          <p:nvPr>
            <p:ph type="sldNum" sz="quarter" idx="12"/>
          </p:nvPr>
        </p:nvSpPr>
        <p:spPr/>
        <p:txBody>
          <a:bodyPr/>
          <a:lstStyle/>
          <a:p>
            <a:r>
              <a:rPr lang="en-US" dirty="0"/>
              <a:t>21</a:t>
            </a:r>
          </a:p>
        </p:txBody>
      </p:sp>
      <p:sp>
        <p:nvSpPr>
          <p:cNvPr id="4" name="Rectangle 3"/>
          <p:cNvSpPr/>
          <p:nvPr/>
        </p:nvSpPr>
        <p:spPr>
          <a:xfrm>
            <a:off x="1613211" y="5523250"/>
            <a:ext cx="8898673" cy="984885"/>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2"/>
              </a:rPr>
              <a:t>https://www.benefits.va.gov/GIBILL/resources/benefits_resources/rates/ch1606/ch1606rates100120.asp</a:t>
            </a:r>
            <a:endParaRPr lang="en-US" sz="2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26426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TOPICS</a:t>
            </a:r>
          </a:p>
        </p:txBody>
      </p:sp>
      <p:sp>
        <p:nvSpPr>
          <p:cNvPr id="2" name="Content Placeholder 1"/>
          <p:cNvSpPr>
            <a:spLocks noGrp="1"/>
          </p:cNvSpPr>
          <p:nvPr>
            <p:ph idx="1"/>
          </p:nvPr>
        </p:nvSpPr>
        <p:spPr>
          <a:xfrm>
            <a:off x="1861817" y="1567644"/>
            <a:ext cx="7886700" cy="4882058"/>
          </a:xfrm>
        </p:spPr>
        <p:txBody>
          <a:bodyPr/>
          <a:lstStyle/>
          <a:p>
            <a:r>
              <a:rPr lang="en-US" sz="2800" dirty="0"/>
              <a:t>VA Education Programs</a:t>
            </a:r>
          </a:p>
          <a:p>
            <a:r>
              <a:rPr lang="en-US" sz="2800"/>
              <a:t>VR&amp;E (</a:t>
            </a:r>
            <a:r>
              <a:rPr lang="en-US" sz="2800" dirty="0"/>
              <a:t>Chapter 36)</a:t>
            </a:r>
          </a:p>
          <a:p>
            <a:r>
              <a:rPr lang="en-US" sz="2800" dirty="0"/>
              <a:t>Fry Scholarship </a:t>
            </a:r>
          </a:p>
          <a:p>
            <a:r>
              <a:rPr lang="en-US" sz="2800" dirty="0"/>
              <a:t>VA Training Programs</a:t>
            </a:r>
          </a:p>
          <a:p>
            <a:r>
              <a:rPr lang="en-US" sz="2800" dirty="0"/>
              <a:t>VFW Programs</a:t>
            </a:r>
          </a:p>
          <a:p>
            <a:r>
              <a:rPr lang="en-US" sz="2800" dirty="0"/>
              <a:t>Q &amp; A</a:t>
            </a:r>
          </a:p>
          <a:p>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Tree>
    <p:extLst>
      <p:ext uri="{BB962C8B-B14F-4D97-AF65-F5344CB8AC3E}">
        <p14:creationId xmlns:p14="http://schemas.microsoft.com/office/powerpoint/2010/main" val="1726757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41" y="145786"/>
            <a:ext cx="8277726" cy="956744"/>
          </a:xfrm>
        </p:spPr>
        <p:txBody>
          <a:bodyPr>
            <a:noAutofit/>
          </a:bodyPr>
          <a:lstStyle/>
          <a:p>
            <a:r>
              <a:rPr lang="en-US" dirty="0">
                <a:cs typeface="Arial" panose="020B0604020202020204" pitchFamily="34" charset="0"/>
              </a:rPr>
              <a:t>SURVIVOR AND DEPENDENT EDUCATION ASSISTANCE</a:t>
            </a:r>
          </a:p>
        </p:txBody>
      </p:sp>
      <p:sp>
        <p:nvSpPr>
          <p:cNvPr id="3" name="Content Placeholder 2"/>
          <p:cNvSpPr>
            <a:spLocks noGrp="1"/>
          </p:cNvSpPr>
          <p:nvPr>
            <p:ph idx="1"/>
          </p:nvPr>
        </p:nvSpPr>
        <p:spPr>
          <a:xfrm>
            <a:off x="587141" y="1613961"/>
            <a:ext cx="10972800" cy="1219199"/>
          </a:xfrm>
        </p:spPr>
        <p:txBody>
          <a:bodyPr>
            <a:noAutofit/>
          </a:bodyPr>
          <a:lstStyle/>
          <a:p>
            <a:pPr>
              <a:lnSpc>
                <a:spcPct val="120000"/>
              </a:lnSpc>
            </a:pPr>
            <a:endParaRPr lang="en-US" sz="2400" dirty="0">
              <a:latin typeface="Arial" panose="020B0604020202020204" pitchFamily="34" charset="0"/>
              <a:cs typeface="Arial" panose="020B0604020202020204" pitchFamily="34" charset="0"/>
            </a:endParaRPr>
          </a:p>
          <a:p>
            <a:pPr>
              <a:lnSpc>
                <a:spcPct val="120000"/>
              </a:lnSpc>
            </a:pPr>
            <a:r>
              <a:rPr lang="en-US" sz="2400" dirty="0">
                <a:latin typeface="Arial" panose="020B0604020202020204" pitchFamily="34" charset="0"/>
                <a:cs typeface="Arial" panose="020B0604020202020204" pitchFamily="34" charset="0"/>
              </a:rPr>
              <a:t>Marine Gunnery Sergeant John David Fry Scholarship</a:t>
            </a:r>
          </a:p>
          <a:p>
            <a:pPr>
              <a:lnSpc>
                <a:spcPct val="120000"/>
              </a:lnSpc>
            </a:pPr>
            <a:r>
              <a:rPr lang="en-US" sz="2400" dirty="0">
                <a:latin typeface="Arial" panose="020B0604020202020204" pitchFamily="34" charset="0"/>
                <a:cs typeface="Arial" panose="020B0604020202020204" pitchFamily="34" charset="0"/>
              </a:rPr>
              <a:t>Survivors and Dependents’ Educational Assistance Program (Chapter 35)</a:t>
            </a:r>
          </a:p>
        </p:txBody>
      </p:sp>
      <p:sp>
        <p:nvSpPr>
          <p:cNvPr id="6" name="Slide Number Placeholder 5"/>
          <p:cNvSpPr>
            <a:spLocks noGrp="1"/>
          </p:cNvSpPr>
          <p:nvPr>
            <p:ph type="sldNum" sz="quarter" idx="12"/>
          </p:nvPr>
        </p:nvSpPr>
        <p:spPr/>
        <p:txBody>
          <a:bodyPr/>
          <a:lstStyle/>
          <a:p>
            <a:r>
              <a:rPr lang="en-US" dirty="0"/>
              <a:t>22</a:t>
            </a:r>
          </a:p>
        </p:txBody>
      </p:sp>
      <p:sp>
        <p:nvSpPr>
          <p:cNvPr id="5" name="Rectangle 4"/>
          <p:cNvSpPr/>
          <p:nvPr/>
        </p:nvSpPr>
        <p:spPr>
          <a:xfrm>
            <a:off x="1854200" y="4852498"/>
            <a:ext cx="8026400"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https://www.benefits.va.gov/gibill/survivor_dependent_assistance.asp</a:t>
            </a:r>
            <a:endParaRPr lang="en-US" sz="2000" dirty="0">
              <a:latin typeface="Arial" panose="020B0604020202020204" pitchFamily="34" charset="0"/>
              <a:cs typeface="Arial" panose="020B0604020202020204" pitchFamily="34" charset="0"/>
            </a:endParaRPr>
          </a:p>
          <a:p>
            <a:endParaRPr lang="en-US" sz="1350" dirty="0"/>
          </a:p>
        </p:txBody>
      </p:sp>
    </p:spTree>
    <p:extLst>
      <p:ext uri="{BB962C8B-B14F-4D97-AF65-F5344CB8AC3E}">
        <p14:creationId xmlns:p14="http://schemas.microsoft.com/office/powerpoint/2010/main" val="4026466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899" y="623704"/>
            <a:ext cx="6347241" cy="702131"/>
          </a:xfrm>
        </p:spPr>
        <p:txBody>
          <a:bodyPr>
            <a:normAutofit/>
          </a:bodyPr>
          <a:lstStyle/>
          <a:p>
            <a:r>
              <a:rPr lang="en-US" dirty="0">
                <a:cs typeface="Arial" panose="020B0604020202020204" pitchFamily="34" charset="0"/>
              </a:rPr>
              <a:t>FRY SCHOLARSHIP</a:t>
            </a:r>
          </a:p>
        </p:txBody>
      </p:sp>
      <p:sp>
        <p:nvSpPr>
          <p:cNvPr id="3" name="Content Placeholder 2"/>
          <p:cNvSpPr>
            <a:spLocks noGrp="1"/>
          </p:cNvSpPr>
          <p:nvPr>
            <p:ph idx="1"/>
          </p:nvPr>
        </p:nvSpPr>
        <p:spPr>
          <a:xfrm>
            <a:off x="616017" y="1355824"/>
            <a:ext cx="10963175" cy="4525963"/>
          </a:xfrm>
        </p:spPr>
        <p:txBody>
          <a:bodyPr>
            <a:noAutofit/>
          </a:bodyPr>
          <a:lstStyle/>
          <a:p>
            <a:r>
              <a:rPr lang="en-US" sz="2400" dirty="0">
                <a:latin typeface="Arial" panose="020B0604020202020204" pitchFamily="34" charset="0"/>
                <a:cs typeface="Arial" panose="020B0604020202020204" pitchFamily="34" charset="0"/>
              </a:rPr>
              <a:t>Eligibility</a:t>
            </a:r>
          </a:p>
          <a:p>
            <a:pPr lvl="1"/>
            <a:r>
              <a:rPr lang="en-US" sz="2000" dirty="0">
                <a:latin typeface="Arial" panose="020B0604020202020204" pitchFamily="34" charset="0"/>
                <a:cs typeface="Arial" panose="020B0604020202020204" pitchFamily="34" charset="0"/>
              </a:rPr>
              <a:t>Children and surviving spouses of A/D who </a:t>
            </a:r>
            <a:r>
              <a:rPr lang="en-US" sz="2000" i="1" u="sng" dirty="0">
                <a:latin typeface="Arial" panose="020B0604020202020204" pitchFamily="34" charset="0"/>
                <a:cs typeface="Arial" panose="020B0604020202020204" pitchFamily="34" charset="0"/>
              </a:rPr>
              <a:t>died in the line of duty </a:t>
            </a:r>
            <a:r>
              <a:rPr lang="en-US" sz="2000" dirty="0">
                <a:latin typeface="Arial" panose="020B0604020202020204" pitchFamily="34" charset="0"/>
                <a:cs typeface="Arial" panose="020B0604020202020204" pitchFamily="34" charset="0"/>
              </a:rPr>
              <a:t>on or after Sept 11, 2001</a:t>
            </a:r>
          </a:p>
          <a:p>
            <a:pPr lvl="2"/>
            <a:r>
              <a:rPr lang="en-US" sz="2000" dirty="0">
                <a:latin typeface="Arial" panose="020B0604020202020204" pitchFamily="34" charset="0"/>
                <a:cs typeface="Arial" panose="020B0604020202020204" pitchFamily="34" charset="0"/>
              </a:rPr>
              <a:t>Children Ages 18 to 33</a:t>
            </a:r>
          </a:p>
          <a:p>
            <a:pPr lvl="2"/>
            <a:r>
              <a:rPr lang="en-US" sz="2000" dirty="0">
                <a:latin typeface="Arial" panose="020B0604020202020204" pitchFamily="34" charset="0"/>
                <a:cs typeface="Arial" panose="020B0604020202020204" pitchFamily="34" charset="0"/>
              </a:rPr>
              <a:t>Spouses have a *delimiting period of 15 years from date of death.  Eligibility is lost upon remarriage</a:t>
            </a:r>
          </a:p>
          <a:p>
            <a:r>
              <a:rPr lang="en-US" sz="2400" dirty="0">
                <a:latin typeface="Arial" panose="020B0604020202020204" pitchFamily="34" charset="0"/>
                <a:cs typeface="Arial" panose="020B0604020202020204" pitchFamily="34" charset="0"/>
              </a:rPr>
              <a:t>Must make an irrevocable choice between Fry and DEA.</a:t>
            </a:r>
          </a:p>
          <a:p>
            <a:r>
              <a:rPr lang="en-US" sz="2400" dirty="0">
                <a:latin typeface="Arial" panose="020B0604020202020204" pitchFamily="34" charset="0"/>
                <a:cs typeface="Arial" panose="020B0604020202020204" pitchFamily="34" charset="0"/>
              </a:rPr>
              <a:t>Surviving spouses are eligible to receive DIC while using the Fry Scholarship</a:t>
            </a:r>
          </a:p>
          <a:p>
            <a:r>
              <a:rPr lang="en-US" sz="2400" dirty="0">
                <a:latin typeface="Arial" panose="020B0604020202020204" pitchFamily="34" charset="0"/>
                <a:cs typeface="Arial" panose="020B0604020202020204" pitchFamily="34" charset="0"/>
              </a:rPr>
              <a:t>Children in receipt of DIC must relinquish it upon use of Fry Scholarship</a:t>
            </a:r>
          </a:p>
          <a:p>
            <a:r>
              <a:rPr lang="en-US" sz="2400" dirty="0">
                <a:latin typeface="Arial" panose="020B0604020202020204" pitchFamily="34" charset="0"/>
                <a:cs typeface="Arial" panose="020B0604020202020204" pitchFamily="34" charset="0"/>
              </a:rPr>
              <a:t>May now use the Yellow Ribbon Program also</a:t>
            </a:r>
          </a:p>
          <a:p>
            <a:pPr marL="0" indent="0">
              <a:buNone/>
            </a:pPr>
            <a:r>
              <a:rPr lang="en-US" sz="2400"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Delimiting date removed if eligibility began after 1/1/2013</a:t>
            </a:r>
          </a:p>
        </p:txBody>
      </p:sp>
      <p:sp>
        <p:nvSpPr>
          <p:cNvPr id="5" name="Slide Number Placeholder 4"/>
          <p:cNvSpPr>
            <a:spLocks noGrp="1"/>
          </p:cNvSpPr>
          <p:nvPr>
            <p:ph type="sldNum" sz="quarter" idx="12"/>
          </p:nvPr>
        </p:nvSpPr>
        <p:spPr/>
        <p:txBody>
          <a:bodyPr/>
          <a:lstStyle/>
          <a:p>
            <a:r>
              <a:rPr lang="en-US" dirty="0"/>
              <a:t>23</a:t>
            </a:r>
          </a:p>
        </p:txBody>
      </p:sp>
      <p:sp>
        <p:nvSpPr>
          <p:cNvPr id="6" name="Rectangle 5"/>
          <p:cNvSpPr/>
          <p:nvPr/>
        </p:nvSpPr>
        <p:spPr>
          <a:xfrm>
            <a:off x="2541142" y="6262841"/>
            <a:ext cx="699670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https://www.benefits.va.gov/GIBILL/Fry_scholarship.asp</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98578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32" y="637889"/>
            <a:ext cx="8229600" cy="702131"/>
          </a:xfrm>
        </p:spPr>
        <p:txBody>
          <a:bodyPr>
            <a:normAutofit/>
          </a:bodyPr>
          <a:lstStyle/>
          <a:p>
            <a:r>
              <a:rPr lang="en-US" dirty="0">
                <a:cs typeface="Arial" panose="020B0604020202020204" pitchFamily="34" charset="0"/>
              </a:rPr>
              <a:t>YELLOW RIBBON PROGRAM</a:t>
            </a:r>
          </a:p>
        </p:txBody>
      </p:sp>
      <p:sp>
        <p:nvSpPr>
          <p:cNvPr id="3" name="Content Placeholder 2"/>
          <p:cNvSpPr>
            <a:spLocks noGrp="1"/>
          </p:cNvSpPr>
          <p:nvPr>
            <p:ph idx="1"/>
          </p:nvPr>
        </p:nvSpPr>
        <p:spPr/>
        <p:txBody>
          <a:bodyPr/>
          <a:lstStyle/>
          <a:p>
            <a:pPr marL="0" indent="0">
              <a:buNone/>
            </a:pPr>
            <a:r>
              <a:rPr lang="en-US" sz="800" dirty="0">
                <a:latin typeface="Arial" panose="020B0604020202020204" pitchFamily="34" charset="0"/>
                <a:cs typeface="Arial" panose="020B0604020202020204" pitchFamily="34" charset="0"/>
              </a:rPr>
              <a:t> </a:t>
            </a:r>
          </a:p>
        </p:txBody>
      </p:sp>
      <p:sp>
        <p:nvSpPr>
          <p:cNvPr id="7" name="Slide Number Placeholder 6"/>
          <p:cNvSpPr>
            <a:spLocks noGrp="1"/>
          </p:cNvSpPr>
          <p:nvPr>
            <p:ph type="sldNum" sz="quarter" idx="12"/>
          </p:nvPr>
        </p:nvSpPr>
        <p:spPr/>
        <p:txBody>
          <a:bodyPr/>
          <a:lstStyle/>
          <a:p>
            <a:r>
              <a:rPr lang="en-US" dirty="0"/>
              <a:t>24</a:t>
            </a:r>
          </a:p>
        </p:txBody>
      </p:sp>
      <p:sp>
        <p:nvSpPr>
          <p:cNvPr id="6" name="Content Placeholder 2"/>
          <p:cNvSpPr txBox="1">
            <a:spLocks/>
          </p:cNvSpPr>
          <p:nvPr/>
        </p:nvSpPr>
        <p:spPr>
          <a:xfrm>
            <a:off x="596766" y="1556546"/>
            <a:ext cx="10982426" cy="4525963"/>
          </a:xfr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Allows approved institutions of higher learning &amp; the VA to partially </a:t>
            </a:r>
            <a:r>
              <a:rPr lang="en-US" sz="2400" i="1" dirty="0">
                <a:latin typeface="Arial" panose="020B0604020202020204" pitchFamily="34" charset="0"/>
                <a:cs typeface="Arial" panose="020B0604020202020204" pitchFamily="34" charset="0"/>
              </a:rPr>
              <a:t>or</a:t>
            </a:r>
            <a:r>
              <a:rPr lang="en-US" sz="2400" dirty="0">
                <a:latin typeface="Arial" panose="020B0604020202020204" pitchFamily="34" charset="0"/>
                <a:cs typeface="Arial" panose="020B0604020202020204" pitchFamily="34" charset="0"/>
              </a:rPr>
              <a:t> fully fund tuition &amp; fee expenses that exceed the established thresholds under the Post-9/11 GI Bill</a:t>
            </a:r>
          </a:p>
          <a:p>
            <a:pPr lvl="1"/>
            <a:r>
              <a:rPr lang="en-US" sz="2000" dirty="0">
                <a:latin typeface="Arial" panose="020B0604020202020204" pitchFamily="34" charset="0"/>
                <a:cs typeface="Arial" panose="020B0604020202020204" pitchFamily="34" charset="0"/>
              </a:rPr>
              <a:t>Matching Funds by the School &amp; VA to cover the difference</a:t>
            </a:r>
          </a:p>
          <a:p>
            <a:r>
              <a:rPr lang="en-US" sz="2400" dirty="0">
                <a:latin typeface="Arial" panose="020B0604020202020204" pitchFamily="34" charset="0"/>
                <a:cs typeface="Arial" panose="020B0604020202020204" pitchFamily="34" charset="0"/>
              </a:rPr>
              <a:t>Tuition &amp; Fees only – Not Room &amp; Board</a:t>
            </a:r>
          </a:p>
          <a:p>
            <a:r>
              <a:rPr lang="en-US" sz="2400" dirty="0">
                <a:latin typeface="Arial" panose="020B0604020202020204" pitchFamily="34" charset="0"/>
                <a:cs typeface="Arial" panose="020B0604020202020204" pitchFamily="34" charset="0"/>
              </a:rPr>
              <a:t>School must participate, but is limited w/the number of quotas that it allocates</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3337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643" y="318953"/>
            <a:ext cx="7600249" cy="812194"/>
          </a:xfrm>
        </p:spPr>
        <p:txBody>
          <a:bodyPr>
            <a:noAutofit/>
          </a:bodyPr>
          <a:lstStyle/>
          <a:p>
            <a:r>
              <a:rPr lang="en-US" dirty="0">
                <a:cs typeface="Arial" panose="020B0604020202020204" pitchFamily="34" charset="0"/>
              </a:rPr>
              <a:t>SURVIVOR AND DEPENDENT EDUCATION (CHAPTER 35)</a:t>
            </a:r>
          </a:p>
        </p:txBody>
      </p:sp>
      <p:sp>
        <p:nvSpPr>
          <p:cNvPr id="5" name="Content Placeholder 2"/>
          <p:cNvSpPr>
            <a:spLocks noGrp="1"/>
          </p:cNvSpPr>
          <p:nvPr>
            <p:ph idx="1"/>
          </p:nvPr>
        </p:nvSpPr>
        <p:spPr>
          <a:xfrm>
            <a:off x="614413" y="1885273"/>
            <a:ext cx="10963174" cy="3233736"/>
          </a:xfrm>
        </p:spPr>
        <p:txBody>
          <a:bodyPr/>
          <a:lstStyle/>
          <a:p>
            <a:pPr>
              <a:lnSpc>
                <a:spcPct val="100000"/>
              </a:lnSpc>
            </a:pPr>
            <a:r>
              <a:rPr lang="en-US" sz="2400" dirty="0">
                <a:latin typeface="Arial" panose="020B0604020202020204" pitchFamily="34" charset="0"/>
                <a:cs typeface="Arial" panose="020B0604020202020204" pitchFamily="34" charset="0"/>
              </a:rPr>
              <a:t>Chapter 35 provides education benefits to the spouse and children of:</a:t>
            </a:r>
          </a:p>
          <a:p>
            <a:pPr lvl="1">
              <a:lnSpc>
                <a:spcPct val="100000"/>
              </a:lnSpc>
            </a:pPr>
            <a:r>
              <a:rPr lang="en-US" sz="2200" dirty="0">
                <a:latin typeface="Arial" panose="020B0604020202020204" pitchFamily="34" charset="0"/>
                <a:cs typeface="Arial" panose="020B0604020202020204" pitchFamily="34" charset="0"/>
              </a:rPr>
              <a:t>Service members who died on Active Duty</a:t>
            </a:r>
          </a:p>
          <a:p>
            <a:pPr lvl="1">
              <a:lnSpc>
                <a:spcPct val="100000"/>
              </a:lnSpc>
            </a:pPr>
            <a:r>
              <a:rPr lang="en-US" sz="2200" dirty="0">
                <a:latin typeface="Arial" panose="020B0604020202020204" pitchFamily="34" charset="0"/>
                <a:cs typeface="Arial" panose="020B0604020202020204" pitchFamily="34" charset="0"/>
              </a:rPr>
              <a:t>Veterans who died or are permanently &amp; totally (P&amp;T) disabled due to a service connected (S/C) disability</a:t>
            </a:r>
          </a:p>
          <a:p>
            <a:pPr lvl="1">
              <a:lnSpc>
                <a:spcPct val="100000"/>
              </a:lnSpc>
            </a:pPr>
            <a:r>
              <a:rPr lang="en-US" sz="2200" dirty="0">
                <a:latin typeface="Arial" panose="020B0604020202020204" pitchFamily="34" charset="0"/>
                <a:cs typeface="Arial" panose="020B0604020202020204" pitchFamily="34" charset="0"/>
              </a:rPr>
              <a:t>Veterans who have died from any cause while such P&amp;T S/C disability existed</a:t>
            </a:r>
          </a:p>
          <a:p>
            <a:pPr marL="34290" indent="0">
              <a:lnSpc>
                <a:spcPct val="100000"/>
              </a:lnSpc>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25</a:t>
            </a:r>
          </a:p>
        </p:txBody>
      </p:sp>
      <p:sp>
        <p:nvSpPr>
          <p:cNvPr id="3" name="Rectangle 2"/>
          <p:cNvSpPr/>
          <p:nvPr/>
        </p:nvSpPr>
        <p:spPr>
          <a:xfrm>
            <a:off x="2643883" y="6350169"/>
            <a:ext cx="6657654"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https://www.benefits.va.gov/GIBILL/DEA.asp</a:t>
            </a:r>
            <a:endParaRPr lang="en-US" sz="1350" dirty="0"/>
          </a:p>
        </p:txBody>
      </p:sp>
    </p:spTree>
    <p:extLst>
      <p:ext uri="{BB962C8B-B14F-4D97-AF65-F5344CB8AC3E}">
        <p14:creationId xmlns:p14="http://schemas.microsoft.com/office/powerpoint/2010/main" val="10697017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747" y="309328"/>
            <a:ext cx="7143459" cy="812194"/>
          </a:xfrm>
        </p:spPr>
        <p:txBody>
          <a:bodyPr>
            <a:noAutofit/>
          </a:bodyPr>
          <a:lstStyle/>
          <a:p>
            <a:r>
              <a:rPr lang="en-US" dirty="0">
                <a:cs typeface="Arial" panose="020B0604020202020204" pitchFamily="34" charset="0"/>
              </a:rPr>
              <a:t>SURVIVOR AND DEPENDENT EDUCATION (CHAPTER 35)</a:t>
            </a:r>
          </a:p>
        </p:txBody>
      </p:sp>
      <p:sp>
        <p:nvSpPr>
          <p:cNvPr id="5" name="Content Placeholder 2"/>
          <p:cNvSpPr>
            <a:spLocks noGrp="1"/>
          </p:cNvSpPr>
          <p:nvPr>
            <p:ph idx="1"/>
          </p:nvPr>
        </p:nvSpPr>
        <p:spPr>
          <a:xfrm>
            <a:off x="683627" y="1722921"/>
            <a:ext cx="10914815" cy="3740781"/>
          </a:xfrm>
        </p:spPr>
        <p:txBody>
          <a:bodyPr/>
          <a:lstStyle/>
          <a:p>
            <a:pPr marL="234950" lvl="1">
              <a:lnSpc>
                <a:spcPct val="100000"/>
              </a:lnSpc>
            </a:pPr>
            <a:r>
              <a:rPr lang="en-US" sz="2400" dirty="0">
                <a:latin typeface="Arial" panose="020B0604020202020204" pitchFamily="34" charset="0"/>
                <a:cs typeface="Arial" panose="020B0604020202020204" pitchFamily="34" charset="0"/>
              </a:rPr>
              <a:t>Benefit expiration</a:t>
            </a:r>
          </a:p>
          <a:p>
            <a:pPr marL="692150" lvl="2">
              <a:lnSpc>
                <a:spcPct val="100000"/>
              </a:lnSpc>
            </a:pPr>
            <a:r>
              <a:rPr lang="en-US" sz="2000" dirty="0">
                <a:latin typeface="Arial" panose="020B0604020202020204" pitchFamily="34" charset="0"/>
                <a:cs typeface="Arial" panose="020B0604020202020204" pitchFamily="34" charset="0"/>
              </a:rPr>
              <a:t>Surviving spouses  - Veteran</a:t>
            </a:r>
          </a:p>
          <a:p>
            <a:pPr marL="1149350" lvl="3">
              <a:lnSpc>
                <a:spcPct val="100000"/>
              </a:lnSpc>
            </a:pPr>
            <a:r>
              <a:rPr lang="en-US" dirty="0">
                <a:latin typeface="Arial" panose="020B0604020202020204" pitchFamily="34" charset="0"/>
                <a:cs typeface="Arial" panose="020B0604020202020204" pitchFamily="34" charset="0"/>
              </a:rPr>
              <a:t>10 years from date of eligibility or death of Veteran</a:t>
            </a:r>
          </a:p>
          <a:p>
            <a:pPr marL="1149350" lvl="3">
              <a:lnSpc>
                <a:spcPct val="100000"/>
              </a:lnSpc>
            </a:pPr>
            <a:r>
              <a:rPr lang="en-US" dirty="0">
                <a:latin typeface="Arial" panose="020B0604020202020204" pitchFamily="34" charset="0"/>
                <a:cs typeface="Arial" panose="020B0604020202020204" pitchFamily="34" charset="0"/>
              </a:rPr>
              <a:t>If VA rated Veteran 100% P/T within 3 years of discharge – 20 years</a:t>
            </a:r>
          </a:p>
          <a:p>
            <a:pPr marL="692150" lvl="3">
              <a:lnSpc>
                <a:spcPct val="100000"/>
              </a:lnSpc>
            </a:pPr>
            <a:r>
              <a:rPr lang="en-US" dirty="0">
                <a:latin typeface="Arial" panose="020B0604020202020204" pitchFamily="34" charset="0"/>
                <a:cs typeface="Arial" panose="020B0604020202020204" pitchFamily="34" charset="0"/>
              </a:rPr>
              <a:t>Surviving Spouses – Service Members</a:t>
            </a:r>
          </a:p>
          <a:p>
            <a:pPr marL="1149350" lvl="4">
              <a:lnSpc>
                <a:spcPct val="100000"/>
              </a:lnSpc>
            </a:pPr>
            <a:r>
              <a:rPr lang="en-US" dirty="0">
                <a:latin typeface="Arial" panose="020B0604020202020204" pitchFamily="34" charset="0"/>
                <a:cs typeface="Arial" panose="020B0604020202020204" pitchFamily="34" charset="0"/>
              </a:rPr>
              <a:t>20 years from date of death</a:t>
            </a:r>
          </a:p>
          <a:p>
            <a:pPr marL="692150" lvl="4" indent="-234950">
              <a:lnSpc>
                <a:spcPct val="100000"/>
              </a:lnSpc>
            </a:pPr>
            <a:r>
              <a:rPr lang="en-US" dirty="0">
                <a:latin typeface="Arial" panose="020B0604020202020204" pitchFamily="34" charset="0"/>
                <a:cs typeface="Arial" panose="020B0604020202020204" pitchFamily="34" charset="0"/>
              </a:rPr>
              <a:t>Children</a:t>
            </a:r>
          </a:p>
          <a:p>
            <a:pPr marL="1149350" lvl="5" indent="-234950">
              <a:lnSpc>
                <a:spcPct val="100000"/>
              </a:lnSpc>
            </a:pPr>
            <a:r>
              <a:rPr lang="en-US" sz="2000" dirty="0">
                <a:latin typeface="Arial" panose="020B0604020202020204" pitchFamily="34" charset="0"/>
                <a:cs typeface="Arial" panose="020B0604020202020204" pitchFamily="34" charset="0"/>
              </a:rPr>
              <a:t>Ages 18-26</a:t>
            </a:r>
          </a:p>
          <a:p>
            <a:pPr marL="34290" indent="0">
              <a:lnSpc>
                <a:spcPct val="100000"/>
              </a:lnSpc>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26</a:t>
            </a:r>
          </a:p>
        </p:txBody>
      </p:sp>
      <p:sp>
        <p:nvSpPr>
          <p:cNvPr id="3" name="Rectangle 2"/>
          <p:cNvSpPr/>
          <p:nvPr/>
        </p:nvSpPr>
        <p:spPr>
          <a:xfrm>
            <a:off x="2634258" y="6161864"/>
            <a:ext cx="6657654"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https://www.benefits.va.gov/GIBILL/DEA.asp</a:t>
            </a:r>
            <a:endParaRPr lang="en-US" sz="1350" dirty="0"/>
          </a:p>
        </p:txBody>
      </p:sp>
    </p:spTree>
    <p:extLst>
      <p:ext uri="{BB962C8B-B14F-4D97-AF65-F5344CB8AC3E}">
        <p14:creationId xmlns:p14="http://schemas.microsoft.com/office/powerpoint/2010/main" val="35744663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7255" y="1618219"/>
            <a:ext cx="8229600" cy="4525963"/>
          </a:xfrm>
        </p:spPr>
        <p:txBody>
          <a:bodyPr>
            <a:normAutofit/>
          </a:bodyPr>
          <a:lstStyle/>
          <a:p>
            <a:r>
              <a:rPr lang="en-US" sz="2400" dirty="0">
                <a:latin typeface="Arial" panose="020B0604020202020204" pitchFamily="34" charset="0"/>
                <a:cs typeface="Arial" panose="020B0604020202020204" pitchFamily="34" charset="0"/>
              </a:rPr>
              <a:t>Service member MIA or captured by hostile force.</a:t>
            </a:r>
          </a:p>
          <a:p>
            <a:r>
              <a:rPr lang="en-US" sz="2400" dirty="0">
                <a:latin typeface="Arial" panose="020B0604020202020204" pitchFamily="34" charset="0"/>
                <a:cs typeface="Arial" panose="020B0604020202020204" pitchFamily="34" charset="0"/>
              </a:rPr>
              <a:t>Service member forcibly detained or interned in the line of duty by a foreign government.</a:t>
            </a:r>
          </a:p>
          <a:p>
            <a:r>
              <a:rPr lang="en-US" sz="2400" dirty="0">
                <a:latin typeface="Arial" panose="020B0604020202020204" pitchFamily="34" charset="0"/>
                <a:cs typeface="Arial" panose="020B0604020202020204" pitchFamily="34" charset="0"/>
              </a:rPr>
              <a:t>Service member who is hospitalized or receiving outpatient treatment for a S/C P&amp;T disability and is likely to be discharged for that disability</a:t>
            </a:r>
          </a:p>
          <a:p>
            <a:r>
              <a:rPr lang="en-US" sz="2400" dirty="0">
                <a:latin typeface="Arial" panose="020B0604020202020204" pitchFamily="34" charset="0"/>
                <a:cs typeface="Arial" panose="020B0604020202020204" pitchFamily="34" charset="0"/>
              </a:rPr>
              <a:t>If child qualifies for both Fry and DEA</a:t>
            </a:r>
          </a:p>
          <a:p>
            <a:pPr lvl="1"/>
            <a:r>
              <a:rPr lang="en-US" sz="2400" dirty="0">
                <a:latin typeface="Arial" panose="020B0604020202020204" pitchFamily="34" charset="0"/>
                <a:cs typeface="Arial" panose="020B0604020202020204" pitchFamily="34" charset="0"/>
              </a:rPr>
              <a:t>May be eligible for both, but only use one at a time</a:t>
            </a:r>
          </a:p>
          <a:p>
            <a:pPr lvl="1"/>
            <a:r>
              <a:rPr lang="en-US" sz="2400" dirty="0">
                <a:latin typeface="Arial" panose="020B0604020202020204" pitchFamily="34" charset="0"/>
                <a:cs typeface="Arial" panose="020B0604020202020204" pitchFamily="34" charset="0"/>
              </a:rPr>
              <a:t>81 months total of full-time training (not concurrent)</a:t>
            </a:r>
          </a:p>
        </p:txBody>
      </p:sp>
      <p:sp>
        <p:nvSpPr>
          <p:cNvPr id="5" name="Slide Number Placeholder 4"/>
          <p:cNvSpPr>
            <a:spLocks noGrp="1"/>
          </p:cNvSpPr>
          <p:nvPr>
            <p:ph type="sldNum" sz="quarter" idx="12"/>
          </p:nvPr>
        </p:nvSpPr>
        <p:spPr/>
        <p:txBody>
          <a:bodyPr/>
          <a:lstStyle/>
          <a:p>
            <a:r>
              <a:rPr lang="en-US" dirty="0"/>
              <a:t>27</a:t>
            </a:r>
          </a:p>
        </p:txBody>
      </p:sp>
      <p:sp>
        <p:nvSpPr>
          <p:cNvPr id="2" name="Rectangle 1"/>
          <p:cNvSpPr/>
          <p:nvPr/>
        </p:nvSpPr>
        <p:spPr>
          <a:xfrm>
            <a:off x="2918402" y="6321365"/>
            <a:ext cx="5859153"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https://www.benefits.va.gov/GIBILL/DEA.asp</a:t>
            </a:r>
            <a:endParaRPr lang="en-US" sz="1350" dirty="0">
              <a:latin typeface="Arial" panose="020B0604020202020204" pitchFamily="34" charset="0"/>
              <a:cs typeface="Arial" panose="020B0604020202020204" pitchFamily="34" charset="0"/>
            </a:endParaRPr>
          </a:p>
        </p:txBody>
      </p:sp>
      <p:sp>
        <p:nvSpPr>
          <p:cNvPr id="7" name="Title 1"/>
          <p:cNvSpPr txBox="1">
            <a:spLocks/>
          </p:cNvSpPr>
          <p:nvPr/>
        </p:nvSpPr>
        <p:spPr>
          <a:xfrm>
            <a:off x="364157" y="0"/>
            <a:ext cx="6456357" cy="812194"/>
          </a:xfrm>
        </p:spPr>
        <p:txBody>
          <a:bodyPr>
            <a:no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4400" dirty="0">
                <a:latin typeface="+mj-lt"/>
                <a:cs typeface="Arial" panose="020B0604020202020204" pitchFamily="34" charset="0"/>
              </a:rPr>
              <a:t>SURVIVOR AND DEPENDENT EDUCATION</a:t>
            </a:r>
          </a:p>
        </p:txBody>
      </p:sp>
    </p:spTree>
    <p:extLst>
      <p:ext uri="{BB962C8B-B14F-4D97-AF65-F5344CB8AC3E}">
        <p14:creationId xmlns:p14="http://schemas.microsoft.com/office/powerpoint/2010/main" val="1953185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30044"/>
            <a:ext cx="8229600" cy="702131"/>
          </a:xfrm>
        </p:spPr>
        <p:txBody>
          <a:bodyPr>
            <a:normAutofit/>
          </a:bodyPr>
          <a:lstStyle/>
          <a:p>
            <a:r>
              <a:rPr lang="en-US" dirty="0">
                <a:cs typeface="Arial" panose="020B0604020202020204" pitchFamily="34" charset="0"/>
              </a:rPr>
              <a:t>CHAPTER 35 RATES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76739658"/>
              </p:ext>
            </p:extLst>
          </p:nvPr>
        </p:nvGraphicFramePr>
        <p:xfrm>
          <a:off x="1824037" y="1642975"/>
          <a:ext cx="8543926" cy="3505060"/>
        </p:xfrm>
        <a:graphic>
          <a:graphicData uri="http://schemas.openxmlformats.org/drawingml/2006/table">
            <a:tbl>
              <a:tblPr/>
              <a:tblGrid>
                <a:gridCol w="4271963">
                  <a:extLst>
                    <a:ext uri="{9D8B030D-6E8A-4147-A177-3AD203B41FA5}">
                      <a16:colId xmlns:a16="http://schemas.microsoft.com/office/drawing/2014/main" val="3045942701"/>
                    </a:ext>
                  </a:extLst>
                </a:gridCol>
                <a:gridCol w="4271963">
                  <a:extLst>
                    <a:ext uri="{9D8B030D-6E8A-4147-A177-3AD203B41FA5}">
                      <a16:colId xmlns:a16="http://schemas.microsoft.com/office/drawing/2014/main" val="2022620799"/>
                    </a:ext>
                  </a:extLst>
                </a:gridCol>
              </a:tblGrid>
              <a:tr h="461744">
                <a:tc gridSpan="2">
                  <a:txBody>
                    <a:bodyPr/>
                    <a:lstStyle/>
                    <a:p>
                      <a:pPr algn="ctr"/>
                      <a:r>
                        <a:rPr lang="en-US" sz="3600" b="1" dirty="0">
                          <a:solidFill>
                            <a:schemeClr val="tx1"/>
                          </a:solidFill>
                          <a:latin typeface="Arial" panose="020B0604020202020204" pitchFamily="34" charset="0"/>
                          <a:cs typeface="Arial" panose="020B0604020202020204" pitchFamily="34" charset="0"/>
                        </a:rPr>
                        <a:t>Institutional Training</a:t>
                      </a:r>
                    </a:p>
                  </a:txBody>
                  <a:tcPr marL="40005" marR="40005" marT="40005" marB="4000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1489692707"/>
                  </a:ext>
                </a:extLst>
              </a:tr>
              <a:tr h="461744">
                <a:tc>
                  <a:txBody>
                    <a:bodyPr/>
                    <a:lstStyle/>
                    <a:p>
                      <a:pPr algn="ctr"/>
                      <a:r>
                        <a:rPr lang="en-US" sz="3200" b="1" dirty="0">
                          <a:solidFill>
                            <a:schemeClr val="tx1"/>
                          </a:solidFill>
                          <a:latin typeface="Arial" panose="020B0604020202020204" pitchFamily="34" charset="0"/>
                          <a:cs typeface="Arial" panose="020B0604020202020204" pitchFamily="34" charset="0"/>
                        </a:rPr>
                        <a:t>Training Time</a:t>
                      </a:r>
                      <a:r>
                        <a:rPr lang="en-US" sz="3200" dirty="0">
                          <a:solidFill>
                            <a:schemeClr val="tx1"/>
                          </a:solidFill>
                          <a:latin typeface="Arial" panose="020B0604020202020204" pitchFamily="34" charset="0"/>
                          <a:cs typeface="Arial" panose="020B0604020202020204" pitchFamily="34" charset="0"/>
                        </a:rPr>
                        <a:t>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200" b="1" dirty="0">
                          <a:solidFill>
                            <a:schemeClr val="tx1"/>
                          </a:solidFill>
                          <a:latin typeface="Arial" panose="020B0604020202020204" pitchFamily="34" charset="0"/>
                          <a:cs typeface="Arial" panose="020B0604020202020204" pitchFamily="34" charset="0"/>
                        </a:rPr>
                        <a:t>Monthly rate</a:t>
                      </a:r>
                      <a:r>
                        <a:rPr lang="en-US" sz="3200" dirty="0">
                          <a:solidFill>
                            <a:schemeClr val="tx1"/>
                          </a:solidFill>
                          <a:latin typeface="Arial" panose="020B0604020202020204" pitchFamily="34" charset="0"/>
                          <a:cs typeface="Arial" panose="020B0604020202020204" pitchFamily="34" charset="0"/>
                        </a:rPr>
                        <a:t>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94219272"/>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Full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$1,574.00</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87449861"/>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¾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$1244.00</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8820011"/>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½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$912.00</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7377666"/>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less than ½ time and more than ¼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$912.00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99302899"/>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¼ time or less</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$393.50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85128292"/>
                  </a:ext>
                </a:extLst>
              </a:tr>
            </a:tbl>
          </a:graphicData>
        </a:graphic>
      </p:graphicFrame>
      <p:sp>
        <p:nvSpPr>
          <p:cNvPr id="6" name="Slide Number Placeholder 5"/>
          <p:cNvSpPr>
            <a:spLocks noGrp="1"/>
          </p:cNvSpPr>
          <p:nvPr>
            <p:ph type="sldNum" sz="quarter" idx="12"/>
          </p:nvPr>
        </p:nvSpPr>
        <p:spPr/>
        <p:txBody>
          <a:bodyPr/>
          <a:lstStyle/>
          <a:p>
            <a:r>
              <a:rPr lang="en-US" dirty="0"/>
              <a:t>28</a:t>
            </a:r>
          </a:p>
        </p:txBody>
      </p:sp>
      <p:sp>
        <p:nvSpPr>
          <p:cNvPr id="3" name="TextBox 2"/>
          <p:cNvSpPr txBox="1"/>
          <p:nvPr/>
        </p:nvSpPr>
        <p:spPr>
          <a:xfrm>
            <a:off x="2090123" y="5294301"/>
            <a:ext cx="4229315"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As of October 1, 2025</a:t>
            </a:r>
          </a:p>
        </p:txBody>
      </p:sp>
      <p:sp>
        <p:nvSpPr>
          <p:cNvPr id="5" name="Rectangle 4"/>
          <p:cNvSpPr/>
          <p:nvPr/>
        </p:nvSpPr>
        <p:spPr>
          <a:xfrm>
            <a:off x="616017" y="5809900"/>
            <a:ext cx="10737783" cy="546303"/>
          </a:xfrm>
          <a:prstGeom prst="rect">
            <a:avLst/>
          </a:prstGeom>
        </p:spPr>
        <p:txBody>
          <a:bodyPr wrap="square">
            <a:spAutoFit/>
          </a:bodyPr>
          <a:lstStyle/>
          <a:p>
            <a:pPr algn="ctr"/>
            <a:r>
              <a:rPr lang="en-US" sz="1600" dirty="0">
                <a:latin typeface="Arial" panose="020B0604020202020204" pitchFamily="34" charset="0"/>
                <a:cs typeface="Arial" panose="020B0604020202020204" pitchFamily="34" charset="0"/>
                <a:hlinkClick r:id="rId3"/>
              </a:rPr>
              <a:t>https://www.benefits.va.gov/GIBILL/resources/benefits_resources/rates/ch35/ch35rates100120.asp</a:t>
            </a:r>
            <a:r>
              <a:rPr lang="en-US" sz="1600" dirty="0">
                <a:latin typeface="Arial" panose="020B0604020202020204" pitchFamily="34" charset="0"/>
                <a:cs typeface="Arial" panose="020B0604020202020204" pitchFamily="34" charset="0"/>
              </a:rPr>
              <a:t> </a:t>
            </a:r>
          </a:p>
          <a:p>
            <a:endParaRPr lang="en-US" sz="1350" dirty="0"/>
          </a:p>
        </p:txBody>
      </p:sp>
    </p:spTree>
    <p:extLst>
      <p:ext uri="{BB962C8B-B14F-4D97-AF65-F5344CB8AC3E}">
        <p14:creationId xmlns:p14="http://schemas.microsoft.com/office/powerpoint/2010/main" val="34468677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384" y="659718"/>
            <a:ext cx="8229600" cy="702131"/>
          </a:xfrm>
        </p:spPr>
        <p:txBody>
          <a:bodyPr>
            <a:normAutofit/>
          </a:bodyPr>
          <a:lstStyle/>
          <a:p>
            <a:r>
              <a:rPr lang="en-US" dirty="0">
                <a:cs typeface="Arial" panose="020B0604020202020204" pitchFamily="34" charset="0"/>
              </a:rPr>
              <a:t>WORK STUDY</a:t>
            </a:r>
          </a:p>
        </p:txBody>
      </p:sp>
      <p:sp>
        <p:nvSpPr>
          <p:cNvPr id="3" name="Content Placeholder 2"/>
          <p:cNvSpPr>
            <a:spLocks noGrp="1"/>
          </p:cNvSpPr>
          <p:nvPr>
            <p:ph idx="1"/>
          </p:nvPr>
        </p:nvSpPr>
        <p:spPr/>
        <p:txBody>
          <a:bodyPr>
            <a:normAutofit/>
          </a:bodyPr>
          <a:lstStyle/>
          <a:p>
            <a:pPr marL="0" indent="0">
              <a:buNone/>
            </a:pPr>
            <a:r>
              <a:rPr lang="en-US" dirty="0"/>
              <a:t> </a:t>
            </a:r>
          </a:p>
        </p:txBody>
      </p:sp>
      <p:sp>
        <p:nvSpPr>
          <p:cNvPr id="7" name="Slide Number Placeholder 6"/>
          <p:cNvSpPr>
            <a:spLocks noGrp="1"/>
          </p:cNvSpPr>
          <p:nvPr>
            <p:ph type="sldNum" sz="quarter" idx="12"/>
          </p:nvPr>
        </p:nvSpPr>
        <p:spPr/>
        <p:txBody>
          <a:bodyPr/>
          <a:lstStyle/>
          <a:p>
            <a:r>
              <a:rPr lang="en-US" dirty="0"/>
              <a:t>29</a:t>
            </a:r>
          </a:p>
        </p:txBody>
      </p:sp>
      <p:sp>
        <p:nvSpPr>
          <p:cNvPr id="6" name="Content Placeholder 2"/>
          <p:cNvSpPr>
            <a:spLocks noGrp="1"/>
          </p:cNvSpPr>
          <p:nvPr>
            <p:ph sz="quarter" idx="13"/>
          </p:nvPr>
        </p:nvSpPr>
        <p:spPr>
          <a:xfrm>
            <a:off x="616017" y="1600203"/>
            <a:ext cx="9533138" cy="4525963"/>
          </a:xfrm>
        </p:spPr>
        <p:txBody>
          <a:bodyPr>
            <a:noAutofit/>
          </a:bodyPr>
          <a:lstStyle/>
          <a:p>
            <a:pPr>
              <a:lnSpc>
                <a:spcPct val="100000"/>
              </a:lnSpc>
            </a:pPr>
            <a:r>
              <a:rPr lang="en-US" sz="2400" dirty="0">
                <a:latin typeface="Arial" panose="020B0604020202020204" pitchFamily="34" charset="0"/>
                <a:cs typeface="Arial" panose="020B0604020202020204" pitchFamily="34" charset="0"/>
              </a:rPr>
              <a:t>Training on a full time or ¾ time basis</a:t>
            </a:r>
          </a:p>
          <a:p>
            <a:pPr lvl="1">
              <a:lnSpc>
                <a:spcPct val="100000"/>
              </a:lnSpc>
            </a:pPr>
            <a:r>
              <a:rPr lang="en-US" sz="2000" dirty="0">
                <a:latin typeface="Arial" panose="020B0604020202020204" pitchFamily="34" charset="0"/>
                <a:cs typeface="Arial" panose="020B0604020202020204" pitchFamily="34" charset="0"/>
              </a:rPr>
              <a:t>Post-9/11 GI Bill--(Chapter 33) (Veterans and transfer-of-entitlement recipients)</a:t>
            </a:r>
          </a:p>
          <a:p>
            <a:pPr lvl="1">
              <a:lnSpc>
                <a:spcPct val="100000"/>
              </a:lnSpc>
            </a:pPr>
            <a:r>
              <a:rPr lang="en-US" sz="2000" dirty="0">
                <a:latin typeface="Arial" panose="020B0604020202020204" pitchFamily="34" charset="0"/>
                <a:cs typeface="Arial" panose="020B0604020202020204" pitchFamily="34" charset="0"/>
              </a:rPr>
              <a:t>Montgomery GI Bill--Active Duty (Chapter 30)</a:t>
            </a:r>
          </a:p>
          <a:p>
            <a:pPr lvl="1">
              <a:lnSpc>
                <a:spcPct val="100000"/>
              </a:lnSpc>
            </a:pPr>
            <a:r>
              <a:rPr lang="en-US" sz="2000" dirty="0">
                <a:latin typeface="Arial" panose="020B0604020202020204" pitchFamily="34" charset="0"/>
                <a:cs typeface="Arial" panose="020B0604020202020204" pitchFamily="34" charset="0"/>
              </a:rPr>
              <a:t>REAP Participants</a:t>
            </a:r>
          </a:p>
          <a:p>
            <a:pPr lvl="1">
              <a:lnSpc>
                <a:spcPct val="100000"/>
              </a:lnSpc>
            </a:pPr>
            <a:r>
              <a:rPr lang="en-US" sz="2000" dirty="0">
                <a:latin typeface="Arial" panose="020B0604020202020204" pitchFamily="34" charset="0"/>
                <a:cs typeface="Arial" panose="020B0604020202020204" pitchFamily="34" charset="0"/>
              </a:rPr>
              <a:t>Montgomery GI Bill--Selected Reserve (Chapter 1606)</a:t>
            </a:r>
          </a:p>
          <a:p>
            <a:pPr lvl="1">
              <a:lnSpc>
                <a:spcPct val="100000"/>
              </a:lnSpc>
            </a:pPr>
            <a:r>
              <a:rPr lang="en-US" sz="2000" dirty="0">
                <a:latin typeface="Arial" panose="020B0604020202020204" pitchFamily="34" charset="0"/>
                <a:cs typeface="Arial" panose="020B0604020202020204" pitchFamily="34" charset="0"/>
              </a:rPr>
              <a:t>VEAP (Chapter 32)</a:t>
            </a:r>
          </a:p>
          <a:p>
            <a:pPr lvl="1">
              <a:lnSpc>
                <a:spcPct val="100000"/>
              </a:lnSpc>
            </a:pPr>
            <a:r>
              <a:rPr lang="en-US" sz="2000" dirty="0">
                <a:latin typeface="Arial" panose="020B0604020202020204" pitchFamily="34" charset="0"/>
                <a:cs typeface="Arial" panose="020B0604020202020204" pitchFamily="34" charset="0"/>
              </a:rPr>
              <a:t>Dependents’ Educational Assistance Program (Chapter 35)</a:t>
            </a:r>
          </a:p>
          <a:p>
            <a:pPr lvl="1">
              <a:lnSpc>
                <a:spcPct val="100000"/>
              </a:lnSpc>
            </a:pPr>
            <a:r>
              <a:rPr lang="en-US" sz="2000" dirty="0">
                <a:latin typeface="Arial" panose="020B0604020202020204" pitchFamily="34" charset="0"/>
                <a:cs typeface="Arial" panose="020B0604020202020204" pitchFamily="34" charset="0"/>
              </a:rPr>
              <a:t>National Call to Service Participants</a:t>
            </a:r>
          </a:p>
          <a:p>
            <a:pPr lvl="1">
              <a:lnSpc>
                <a:spcPct val="100000"/>
              </a:lnSpc>
            </a:pPr>
            <a:r>
              <a:rPr lang="en-US" sz="2000" dirty="0">
                <a:latin typeface="Arial" panose="020B0604020202020204" pitchFamily="34" charset="0"/>
                <a:cs typeface="Arial" panose="020B0604020202020204" pitchFamily="34" charset="0"/>
              </a:rPr>
              <a:t>Vocational Rehabilitation &amp; Employment Program -- (Chapter 31)</a:t>
            </a:r>
          </a:p>
          <a:p>
            <a:pPr marL="0" lvl="1" indent="0">
              <a:lnSpc>
                <a:spcPct val="100000"/>
              </a:lnSpc>
              <a:buNone/>
              <a:tabLst>
                <a:tab pos="457200" algn="l"/>
              </a:tabLst>
            </a:pPr>
            <a:endParaRPr lang="en-US" sz="2000" dirty="0">
              <a:latin typeface="Arial" panose="020B0604020202020204" pitchFamily="34" charset="0"/>
              <a:cs typeface="Arial" panose="020B0604020202020204" pitchFamily="34" charset="0"/>
            </a:endParaRPr>
          </a:p>
        </p:txBody>
      </p:sp>
      <p:sp>
        <p:nvSpPr>
          <p:cNvPr id="5" name="Rectangle 4"/>
          <p:cNvSpPr/>
          <p:nvPr/>
        </p:nvSpPr>
        <p:spPr>
          <a:xfrm>
            <a:off x="2448674" y="6350169"/>
            <a:ext cx="7171362"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https://www.benefits.va.gov/gibill/workstudy.asp</a:t>
            </a:r>
            <a:endParaRPr lang="en-US"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6474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t> </a:t>
            </a:r>
          </a:p>
        </p:txBody>
      </p:sp>
      <p:sp>
        <p:nvSpPr>
          <p:cNvPr id="7" name="Slide Number Placeholder 6"/>
          <p:cNvSpPr>
            <a:spLocks noGrp="1"/>
          </p:cNvSpPr>
          <p:nvPr>
            <p:ph type="sldNum" sz="quarter" idx="12"/>
          </p:nvPr>
        </p:nvSpPr>
        <p:spPr/>
        <p:txBody>
          <a:bodyPr/>
          <a:lstStyle/>
          <a:p>
            <a:r>
              <a:rPr lang="en-US" dirty="0"/>
              <a:t>29</a:t>
            </a:r>
          </a:p>
        </p:txBody>
      </p:sp>
      <p:sp>
        <p:nvSpPr>
          <p:cNvPr id="6" name="Content Placeholder 2"/>
          <p:cNvSpPr>
            <a:spLocks noGrp="1"/>
          </p:cNvSpPr>
          <p:nvPr>
            <p:ph sz="quarter" idx="13"/>
          </p:nvPr>
        </p:nvSpPr>
        <p:spPr>
          <a:xfrm>
            <a:off x="1919555" y="1600203"/>
            <a:ext cx="8229600" cy="4525963"/>
          </a:xfrm>
        </p:spPr>
        <p:txBody>
          <a:bodyPr>
            <a:noAutofit/>
          </a:bodyPr>
          <a:lstStyle/>
          <a:p>
            <a:pPr marL="342900" indent="-342900">
              <a:lnSpc>
                <a:spcPct val="100000"/>
              </a:lnSpc>
              <a:buFont typeface="Arial" panose="020B0604020202020204" pitchFamily="34" charset="0"/>
              <a:buChar char="•"/>
            </a:pPr>
            <a:r>
              <a:rPr lang="en-US" sz="2400" dirty="0">
                <a:latin typeface="Arial" panose="020B0604020202020204" pitchFamily="34" charset="0"/>
                <a:cs typeface="Arial" panose="020B0604020202020204" pitchFamily="34" charset="0"/>
              </a:rPr>
              <a:t>VFW service offices can request to have a work study assist in the office</a:t>
            </a:r>
          </a:p>
          <a:p>
            <a:pPr marL="342900" indent="-342900">
              <a:lnSpc>
                <a:spcPct val="10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lnSpc>
                <a:spcPct val="10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Though they would not be accredited, individuals using the work study program can help with administrative duties in the office</a:t>
            </a:r>
          </a:p>
          <a:p>
            <a:pPr marL="342900" indent="-342900">
              <a:lnSpc>
                <a:spcPct val="10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lnSpc>
                <a:spcPct val="100000"/>
              </a:lnSpc>
              <a:buFont typeface="Arial" panose="020B0604020202020204" pitchFamily="34" charset="0"/>
              <a:buChar char="•"/>
            </a:pPr>
            <a:r>
              <a:rPr lang="en-US" sz="2400" dirty="0">
                <a:latin typeface="Arial" panose="020B0604020202020204" pitchFamily="34" charset="0"/>
                <a:cs typeface="Arial" panose="020B0604020202020204" pitchFamily="34" charset="0"/>
              </a:rPr>
              <a:t>Contact your VARO </a:t>
            </a:r>
            <a:r>
              <a:rPr lang="en-US" sz="2400" dirty="0" err="1">
                <a:latin typeface="Arial" panose="020B0604020202020204" pitchFamily="34" charset="0"/>
                <a:cs typeface="Arial" panose="020B0604020202020204" pitchFamily="34" charset="0"/>
              </a:rPr>
              <a:t>Voc</a:t>
            </a:r>
            <a:r>
              <a:rPr lang="en-US" sz="2400" dirty="0">
                <a:latin typeface="Arial" panose="020B0604020202020204" pitchFamily="34" charset="0"/>
                <a:cs typeface="Arial" panose="020B0604020202020204" pitchFamily="34" charset="0"/>
              </a:rPr>
              <a:t> Rehab department to see if there is any availability for your office</a:t>
            </a:r>
            <a:endParaRPr lang="en-US" sz="2000" dirty="0">
              <a:latin typeface="Arial" panose="020B0604020202020204" pitchFamily="34" charset="0"/>
              <a:cs typeface="Arial" panose="020B0604020202020204" pitchFamily="34" charset="0"/>
            </a:endParaRPr>
          </a:p>
          <a:p>
            <a:pPr marL="0" lvl="1" indent="0">
              <a:lnSpc>
                <a:spcPct val="100000"/>
              </a:lnSpc>
              <a:buNone/>
              <a:tabLst>
                <a:tab pos="457200" algn="l"/>
              </a:tabLst>
            </a:pPr>
            <a:endParaRPr lang="en-US" sz="2000"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80F6F97-8722-49BF-A82A-DBC692DE3981}"/>
              </a:ext>
            </a:extLst>
          </p:cNvPr>
          <p:cNvSpPr>
            <a:spLocks noGrp="1"/>
          </p:cNvSpPr>
          <p:nvPr>
            <p:ph type="title"/>
          </p:nvPr>
        </p:nvSpPr>
        <p:spPr>
          <a:xfrm>
            <a:off x="254384" y="659718"/>
            <a:ext cx="8229600" cy="702131"/>
          </a:xfrm>
        </p:spPr>
        <p:txBody>
          <a:bodyPr>
            <a:normAutofit/>
          </a:bodyPr>
          <a:lstStyle/>
          <a:p>
            <a:r>
              <a:rPr lang="en-US" dirty="0">
                <a:cs typeface="Arial" panose="020B0604020202020204" pitchFamily="34" charset="0"/>
              </a:rPr>
              <a:t>WORK STUDY</a:t>
            </a:r>
          </a:p>
        </p:txBody>
      </p:sp>
    </p:spTree>
    <p:extLst>
      <p:ext uri="{BB962C8B-B14F-4D97-AF65-F5344CB8AC3E}">
        <p14:creationId xmlns:p14="http://schemas.microsoft.com/office/powerpoint/2010/main" val="20846817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3874"/>
            <a:ext cx="8385207" cy="702131"/>
          </a:xfrm>
        </p:spPr>
        <p:txBody>
          <a:bodyPr>
            <a:normAutofit/>
          </a:bodyPr>
          <a:lstStyle/>
          <a:p>
            <a:r>
              <a:rPr lang="en-US" dirty="0">
                <a:cs typeface="Arial" panose="020B0604020202020204" pitchFamily="34" charset="0"/>
              </a:rPr>
              <a:t>NON-COLLEGE DEGREE PROGRAMS</a:t>
            </a:r>
          </a:p>
        </p:txBody>
      </p:sp>
      <p:sp>
        <p:nvSpPr>
          <p:cNvPr id="3" name="Content Placeholder 2"/>
          <p:cNvSpPr>
            <a:spLocks noGrp="1"/>
          </p:cNvSpPr>
          <p:nvPr>
            <p:ph idx="1"/>
          </p:nvPr>
        </p:nvSpPr>
        <p:spPr>
          <a:xfrm>
            <a:off x="654517" y="1510605"/>
            <a:ext cx="10934299" cy="4251826"/>
          </a:xfrm>
        </p:spPr>
        <p:txBody>
          <a:bodyPr/>
          <a:lstStyle/>
          <a:p>
            <a:pPr>
              <a:lnSpc>
                <a:spcPct val="100000"/>
              </a:lnSpc>
            </a:pPr>
            <a:r>
              <a:rPr lang="en-US" sz="2400" dirty="0">
                <a:latin typeface="Arial" panose="020B0604020202020204" pitchFamily="34" charset="0"/>
                <a:cs typeface="Arial" panose="020B0604020202020204" pitchFamily="34" charset="0"/>
              </a:rPr>
              <a:t>Available for training at non-college-degree institutions </a:t>
            </a:r>
          </a:p>
          <a:p>
            <a:pPr lvl="1">
              <a:lnSpc>
                <a:spcPct val="100000"/>
              </a:lnSpc>
            </a:pPr>
            <a:r>
              <a:rPr lang="en-US" sz="2000" dirty="0">
                <a:latin typeface="Arial" panose="020B0604020202020204" pitchFamily="34" charset="0"/>
                <a:cs typeface="Arial" panose="020B0604020202020204" pitchFamily="34" charset="0"/>
              </a:rPr>
              <a:t>HVAC Repair</a:t>
            </a:r>
          </a:p>
          <a:p>
            <a:pPr lvl="1">
              <a:lnSpc>
                <a:spcPct val="100000"/>
              </a:lnSpc>
            </a:pPr>
            <a:r>
              <a:rPr lang="en-US" sz="2000" dirty="0">
                <a:latin typeface="Arial" panose="020B0604020202020204" pitchFamily="34" charset="0"/>
                <a:cs typeface="Arial" panose="020B0604020202020204" pitchFamily="34" charset="0"/>
              </a:rPr>
              <a:t>Truck Driving Schools</a:t>
            </a:r>
          </a:p>
          <a:p>
            <a:pPr lvl="1">
              <a:lnSpc>
                <a:spcPct val="100000"/>
              </a:lnSpc>
            </a:pPr>
            <a:r>
              <a:rPr lang="en-US" sz="2000" dirty="0">
                <a:latin typeface="Arial" panose="020B0604020202020204" pitchFamily="34" charset="0"/>
                <a:cs typeface="Arial" panose="020B0604020202020204" pitchFamily="34" charset="0"/>
              </a:rPr>
              <a:t>EMT Training</a:t>
            </a:r>
          </a:p>
          <a:p>
            <a:pPr lvl="1">
              <a:lnSpc>
                <a:spcPct val="100000"/>
              </a:lnSpc>
            </a:pPr>
            <a:r>
              <a:rPr lang="en-US" sz="2000" dirty="0">
                <a:latin typeface="Arial" panose="020B0604020202020204" pitchFamily="34" charset="0"/>
                <a:cs typeface="Arial" panose="020B0604020202020204" pitchFamily="34" charset="0"/>
              </a:rPr>
              <a:t>Barber/Beautician/Cosmetology School </a:t>
            </a:r>
          </a:p>
          <a:p>
            <a:pPr marL="342900" lvl="1" indent="-342900">
              <a:lnSpc>
                <a:spcPct val="100000"/>
              </a:lnSpc>
            </a:pPr>
            <a:r>
              <a:rPr lang="en-US" sz="2400" dirty="0">
                <a:latin typeface="Arial" panose="020B0604020202020204" pitchFamily="34" charset="0"/>
                <a:cs typeface="Arial" panose="020B0604020202020204" pitchFamily="34" charset="0"/>
              </a:rPr>
              <a:t>Benefit based on number of clock hours attended each week of month</a:t>
            </a:r>
          </a:p>
          <a:p>
            <a:pPr marL="342900" lvl="1" indent="-342900">
              <a:lnSpc>
                <a:spcPct val="100000"/>
              </a:lnSpc>
            </a:pPr>
            <a:r>
              <a:rPr lang="en-US" sz="2400" dirty="0">
                <a:latin typeface="Arial" panose="020B0604020202020204" pitchFamily="34" charset="0"/>
                <a:cs typeface="Arial" panose="020B0604020202020204" pitchFamily="34" charset="0"/>
              </a:rPr>
              <a:t>Payments are issued after the training is complete</a:t>
            </a:r>
          </a:p>
        </p:txBody>
      </p:sp>
      <p:sp>
        <p:nvSpPr>
          <p:cNvPr id="6" name="Slide Number Placeholder 5"/>
          <p:cNvSpPr>
            <a:spLocks noGrp="1"/>
          </p:cNvSpPr>
          <p:nvPr>
            <p:ph type="sldNum" sz="quarter" idx="12"/>
          </p:nvPr>
        </p:nvSpPr>
        <p:spPr/>
        <p:txBody>
          <a:bodyPr/>
          <a:lstStyle/>
          <a:p>
            <a:r>
              <a:rPr lang="en-US" dirty="0"/>
              <a:t>30</a:t>
            </a:r>
          </a:p>
        </p:txBody>
      </p:sp>
      <p:sp>
        <p:nvSpPr>
          <p:cNvPr id="5" name="Rectangle 4"/>
          <p:cNvSpPr/>
          <p:nvPr/>
        </p:nvSpPr>
        <p:spPr>
          <a:xfrm>
            <a:off x="2058257" y="6350169"/>
            <a:ext cx="7438489"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https://www.benefits.va.gov/gibill/non_college_degree.asp</a:t>
            </a:r>
            <a:endParaRPr lang="en-US" sz="1350" dirty="0"/>
          </a:p>
        </p:txBody>
      </p:sp>
    </p:spTree>
    <p:extLst>
      <p:ext uri="{BB962C8B-B14F-4D97-AF65-F5344CB8AC3E}">
        <p14:creationId xmlns:p14="http://schemas.microsoft.com/office/powerpoint/2010/main" val="3433803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VA EDUCATION PROGRAMS</a:t>
            </a:r>
          </a:p>
        </p:txBody>
      </p:sp>
      <p:sp>
        <p:nvSpPr>
          <p:cNvPr id="2" name="Content Placeholder 1"/>
          <p:cNvSpPr>
            <a:spLocks noGrp="1"/>
          </p:cNvSpPr>
          <p:nvPr>
            <p:ph idx="1"/>
          </p:nvPr>
        </p:nvSpPr>
        <p:spPr>
          <a:xfrm>
            <a:off x="596766" y="1474292"/>
            <a:ext cx="8661097" cy="4882058"/>
          </a:xfrm>
        </p:spPr>
        <p:txBody>
          <a:bodyPr/>
          <a:lstStyle/>
          <a:p>
            <a:pPr marL="339725" lvl="1" indent="-339725">
              <a:lnSpc>
                <a:spcPct val="110000"/>
              </a:lnSpc>
              <a:tabLst>
                <a:tab pos="512763" algn="l"/>
              </a:tabLst>
            </a:pPr>
            <a:r>
              <a:rPr lang="en-US" dirty="0"/>
              <a:t>Post 9-11 GI Bill </a:t>
            </a:r>
          </a:p>
          <a:p>
            <a:pPr marL="339725" lvl="1" indent="-339725">
              <a:lnSpc>
                <a:spcPct val="110000"/>
              </a:lnSpc>
              <a:tabLst>
                <a:tab pos="512763" algn="l"/>
              </a:tabLst>
            </a:pPr>
            <a:r>
              <a:rPr lang="en-US" dirty="0"/>
              <a:t>Forever GI Bill</a:t>
            </a:r>
          </a:p>
          <a:p>
            <a:pPr marL="339725" lvl="1" indent="-339725">
              <a:lnSpc>
                <a:spcPct val="110000"/>
              </a:lnSpc>
              <a:tabLst>
                <a:tab pos="512763" algn="l"/>
              </a:tabLst>
            </a:pPr>
            <a:r>
              <a:rPr lang="en-US" dirty="0"/>
              <a:t>Montgomery GI Bill</a:t>
            </a:r>
          </a:p>
          <a:p>
            <a:pPr marL="339725" lvl="1" indent="-339725">
              <a:lnSpc>
                <a:spcPct val="110000"/>
              </a:lnSpc>
              <a:tabLst>
                <a:tab pos="512763" algn="l"/>
              </a:tabLst>
            </a:pPr>
            <a:r>
              <a:rPr lang="en-US" dirty="0"/>
              <a:t>Survivor &amp; Dependent Benefits</a:t>
            </a:r>
          </a:p>
          <a:p>
            <a:pPr marL="339725" lvl="1" indent="-339725">
              <a:lnSpc>
                <a:spcPct val="110000"/>
              </a:lnSpc>
              <a:tabLst>
                <a:tab pos="512763" algn="l"/>
              </a:tabLst>
            </a:pPr>
            <a:r>
              <a:rPr lang="en-US" dirty="0"/>
              <a:t>Work Study</a:t>
            </a:r>
          </a:p>
          <a:p>
            <a:pPr marL="339725" lvl="1" indent="-339725">
              <a:lnSpc>
                <a:spcPct val="110000"/>
              </a:lnSpc>
              <a:tabLst>
                <a:tab pos="512763" algn="l"/>
              </a:tabLst>
            </a:pPr>
            <a:r>
              <a:rPr lang="en-US" dirty="0"/>
              <a:t>Tutorial Assistance</a:t>
            </a:r>
          </a:p>
          <a:p>
            <a:pPr marL="339725" lvl="1" indent="-339725">
              <a:lnSpc>
                <a:spcPct val="110000"/>
              </a:lnSpc>
              <a:tabLst>
                <a:tab pos="512763" algn="l"/>
              </a:tabLst>
            </a:pPr>
            <a:r>
              <a:rPr lang="en-US" dirty="0"/>
              <a:t>Non-College Degree Programs</a:t>
            </a:r>
          </a:p>
          <a:p>
            <a:pPr marL="0" lvl="1" indent="0">
              <a:lnSpc>
                <a:spcPct val="110000"/>
              </a:lnSpc>
              <a:buNone/>
              <a:tabLst>
                <a:tab pos="512763" algn="l"/>
              </a:tabLst>
            </a:pPr>
            <a:endParaRPr lang="en-US" sz="2400" dirty="0"/>
          </a:p>
          <a:p>
            <a:pPr marL="339725" indent="-339725">
              <a:buNone/>
              <a:tabLst>
                <a:tab pos="512763" algn="l"/>
              </a:tabLst>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36352213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23649"/>
            <a:ext cx="9144000" cy="526598"/>
          </a:xfrm>
        </p:spPr>
        <p:txBody>
          <a:bodyPr>
            <a:noAutofit/>
          </a:bodyPr>
          <a:lstStyle/>
          <a:p>
            <a:r>
              <a:rPr lang="en-US" dirty="0">
                <a:cs typeface="Arial" panose="020B0604020202020204" pitchFamily="34" charset="0"/>
              </a:rPr>
              <a:t>VA TRAINING PROGRAMS</a:t>
            </a:r>
          </a:p>
        </p:txBody>
      </p:sp>
      <p:sp>
        <p:nvSpPr>
          <p:cNvPr id="3" name="Content Placeholder 2"/>
          <p:cNvSpPr>
            <a:spLocks noGrp="1"/>
          </p:cNvSpPr>
          <p:nvPr>
            <p:ph idx="1"/>
          </p:nvPr>
        </p:nvSpPr>
        <p:spPr>
          <a:xfrm>
            <a:off x="1981200" y="1490135"/>
            <a:ext cx="8229600" cy="4525963"/>
          </a:xfrm>
        </p:spPr>
        <p:txBody>
          <a:bodyPr>
            <a:normAutofit/>
          </a:bodyPr>
          <a:lstStyle/>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Flight</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Co-Op</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National Testing</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Licensing and Credentialing</a:t>
            </a:r>
          </a:p>
          <a:p>
            <a:pPr marL="34290" indent="0">
              <a:buNone/>
            </a:pP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a:t>31</a:t>
            </a:r>
          </a:p>
        </p:txBody>
      </p:sp>
    </p:spTree>
    <p:extLst>
      <p:ext uri="{BB962C8B-B14F-4D97-AF65-F5344CB8AC3E}">
        <p14:creationId xmlns:p14="http://schemas.microsoft.com/office/powerpoint/2010/main" val="1504981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6513"/>
            <a:ext cx="8229600" cy="702131"/>
          </a:xfrm>
        </p:spPr>
        <p:txBody>
          <a:bodyPr>
            <a:normAutofit/>
          </a:bodyPr>
          <a:lstStyle/>
          <a:p>
            <a:r>
              <a:rPr lang="en-US" dirty="0">
                <a:cs typeface="Arial" panose="020B0604020202020204" pitchFamily="34" charset="0"/>
              </a:rPr>
              <a:t>FLIGHT TRAINING</a:t>
            </a:r>
          </a:p>
        </p:txBody>
      </p:sp>
      <p:sp>
        <p:nvSpPr>
          <p:cNvPr id="3" name="Content Placeholder 2"/>
          <p:cNvSpPr>
            <a:spLocks noGrp="1"/>
          </p:cNvSpPr>
          <p:nvPr>
            <p:ph idx="1"/>
          </p:nvPr>
        </p:nvSpPr>
        <p:spPr>
          <a:xfrm>
            <a:off x="596767" y="1469763"/>
            <a:ext cx="10992050" cy="4207138"/>
          </a:xfrm>
        </p:spPr>
        <p:txBody>
          <a:bodyPr>
            <a:normAutofit/>
          </a:bodyPr>
          <a:lstStyle/>
          <a:p>
            <a:r>
              <a:rPr lang="en-US" sz="2400" dirty="0">
                <a:latin typeface="Arial" panose="020B0604020202020204" pitchFamily="34" charset="0"/>
                <a:cs typeface="Arial" panose="020B0604020202020204" pitchFamily="34" charset="0"/>
              </a:rPr>
              <a:t>Must have a private pilot license and medical certification certificates</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Payments are issued after the training is completed and the school submits your enrollment information to VA.</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Payment Amounts Under the Montgomery GI Bill</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If using the Montgomery GI Bill, VA will reimburse 60% of the approved charges. </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If using Post 9/11 GI Bill, payments will be based on the type of school (public, private, or vocational)</a:t>
            </a:r>
          </a:p>
          <a:p>
            <a:pPr marL="0" indent="0">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32</a:t>
            </a:r>
          </a:p>
        </p:txBody>
      </p:sp>
      <p:sp>
        <p:nvSpPr>
          <p:cNvPr id="5" name="Rectangle 4"/>
          <p:cNvSpPr/>
          <p:nvPr/>
        </p:nvSpPr>
        <p:spPr>
          <a:xfrm>
            <a:off x="2263740" y="6356351"/>
            <a:ext cx="736657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https://www.benefits.va.gov/gibill/flight_training.asp</a:t>
            </a:r>
            <a:endParaRPr lang="en-US" sz="1350" dirty="0"/>
          </a:p>
        </p:txBody>
      </p:sp>
    </p:spTree>
    <p:extLst>
      <p:ext uri="{BB962C8B-B14F-4D97-AF65-F5344CB8AC3E}">
        <p14:creationId xmlns:p14="http://schemas.microsoft.com/office/powerpoint/2010/main" val="20570275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7529"/>
            <a:ext cx="8229600" cy="702131"/>
          </a:xfrm>
        </p:spPr>
        <p:txBody>
          <a:bodyPr>
            <a:normAutofit/>
          </a:bodyPr>
          <a:lstStyle/>
          <a:p>
            <a:r>
              <a:rPr lang="en-US" dirty="0">
                <a:cs typeface="Arial" panose="020B0604020202020204" pitchFamily="34" charset="0"/>
              </a:rPr>
              <a:t>CO-OP TRAINING</a:t>
            </a:r>
          </a:p>
        </p:txBody>
      </p:sp>
      <p:sp>
        <p:nvSpPr>
          <p:cNvPr id="3" name="Content Placeholder 2"/>
          <p:cNvSpPr>
            <a:spLocks noGrp="1"/>
          </p:cNvSpPr>
          <p:nvPr>
            <p:ph idx="1"/>
          </p:nvPr>
        </p:nvSpPr>
        <p:spPr>
          <a:xfrm>
            <a:off x="596766" y="1530935"/>
            <a:ext cx="11001676" cy="4525963"/>
          </a:xfrm>
        </p:spPr>
        <p:txBody>
          <a:bodyPr/>
          <a:lstStyle/>
          <a:p>
            <a:pPr>
              <a:lnSpc>
                <a:spcPct val="100000"/>
              </a:lnSpc>
            </a:pPr>
            <a:r>
              <a:rPr lang="en-US" sz="2400" dirty="0">
                <a:latin typeface="Arial" panose="020B0604020202020204" pitchFamily="34" charset="0"/>
                <a:cs typeface="Arial" panose="020B0604020202020204" pitchFamily="34" charset="0"/>
              </a:rPr>
              <a:t>Attending school part-time and working full-time</a:t>
            </a:r>
          </a:p>
          <a:p>
            <a:pPr>
              <a:lnSpc>
                <a:spcPct val="100000"/>
              </a:lnSpc>
            </a:pPr>
            <a:r>
              <a:rPr lang="en-US" sz="2400" dirty="0">
                <a:latin typeface="Arial" panose="020B0604020202020204" pitchFamily="34" charset="0"/>
                <a:cs typeface="Arial" panose="020B0604020202020204" pitchFamily="34" charset="0"/>
              </a:rPr>
              <a:t>Payment amount varies based on the GI Bill Program utilized</a:t>
            </a:r>
          </a:p>
          <a:p>
            <a:pPr lvl="1">
              <a:lnSpc>
                <a:spcPct val="100000"/>
              </a:lnSpc>
            </a:pPr>
            <a:r>
              <a:rPr lang="en-US" sz="2400" dirty="0">
                <a:latin typeface="Arial" panose="020B0604020202020204" pitchFamily="34" charset="0"/>
                <a:cs typeface="Arial" panose="020B0604020202020204" pitchFamily="34" charset="0"/>
              </a:rPr>
              <a:t>Post 9/11</a:t>
            </a:r>
          </a:p>
          <a:p>
            <a:pPr lvl="2">
              <a:lnSpc>
                <a:spcPct val="100000"/>
              </a:lnSpc>
            </a:pPr>
            <a:r>
              <a:rPr lang="en-US" sz="2000" dirty="0">
                <a:latin typeface="Arial" panose="020B0604020202020204" pitchFamily="34" charset="0"/>
                <a:cs typeface="Arial" panose="020B0604020202020204" pitchFamily="34" charset="0"/>
              </a:rPr>
              <a:t>Public - in-state tuition &amp; fees</a:t>
            </a:r>
          </a:p>
          <a:p>
            <a:pPr lvl="2">
              <a:lnSpc>
                <a:spcPct val="100000"/>
              </a:lnSpc>
            </a:pPr>
            <a:r>
              <a:rPr lang="en-US" sz="2000" dirty="0">
                <a:latin typeface="Arial" panose="020B0604020202020204" pitchFamily="34" charset="0"/>
                <a:cs typeface="Arial" panose="020B0604020202020204" pitchFamily="34" charset="0"/>
              </a:rPr>
              <a:t>Private – Lesser of national maximum or in-state tuition &amp; fees</a:t>
            </a:r>
          </a:p>
          <a:p>
            <a:pPr marL="557213" lvl="2" indent="-257175">
              <a:lnSpc>
                <a:spcPct val="100000"/>
              </a:lnSpc>
              <a:buFontTx/>
              <a:buChar char="-"/>
            </a:pPr>
            <a:r>
              <a:rPr lang="en-US" dirty="0">
                <a:latin typeface="Arial" panose="020B0604020202020204" pitchFamily="34" charset="0"/>
                <a:cs typeface="Arial" panose="020B0604020202020204" pitchFamily="34" charset="0"/>
              </a:rPr>
              <a:t>Other GI Bills</a:t>
            </a:r>
          </a:p>
          <a:p>
            <a:pPr marL="900113" lvl="3" indent="-257175">
              <a:lnSpc>
                <a:spcPct val="100000"/>
              </a:lnSpc>
            </a:pPr>
            <a:r>
              <a:rPr lang="en-US" dirty="0">
                <a:latin typeface="Arial" panose="020B0604020202020204" pitchFamily="34" charset="0"/>
                <a:cs typeface="Arial" panose="020B0604020202020204" pitchFamily="34" charset="0"/>
              </a:rPr>
              <a:t>Monthly rate varies based on program and how long qualifying service was</a:t>
            </a:r>
          </a:p>
          <a:p>
            <a:pPr marL="342900" lvl="1" indent="0">
              <a:lnSpc>
                <a:spcPct val="100000"/>
              </a:lnSpc>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33</a:t>
            </a:r>
          </a:p>
        </p:txBody>
      </p:sp>
      <p:sp>
        <p:nvSpPr>
          <p:cNvPr id="5" name="Rectangle 4"/>
          <p:cNvSpPr/>
          <p:nvPr/>
        </p:nvSpPr>
        <p:spPr>
          <a:xfrm>
            <a:off x="2356207" y="6319447"/>
            <a:ext cx="7048072"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https://www.benefits.va.gov/gibill/coop_training.asp</a:t>
            </a:r>
            <a:endParaRPr lang="en-US" sz="1350" dirty="0"/>
          </a:p>
        </p:txBody>
      </p:sp>
    </p:spTree>
    <p:extLst>
      <p:ext uri="{BB962C8B-B14F-4D97-AF65-F5344CB8AC3E}">
        <p14:creationId xmlns:p14="http://schemas.microsoft.com/office/powerpoint/2010/main" val="24792500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4195"/>
            <a:ext cx="8229600" cy="702131"/>
          </a:xfrm>
        </p:spPr>
        <p:txBody>
          <a:bodyPr>
            <a:normAutofit/>
          </a:bodyPr>
          <a:lstStyle/>
          <a:p>
            <a:r>
              <a:rPr lang="en-US" dirty="0">
                <a:cs typeface="Arial" panose="020B0604020202020204" pitchFamily="34" charset="0"/>
              </a:rPr>
              <a:t>NATIONAL TESTING</a:t>
            </a:r>
          </a:p>
        </p:txBody>
      </p:sp>
      <p:sp>
        <p:nvSpPr>
          <p:cNvPr id="3" name="Content Placeholder 2"/>
          <p:cNvSpPr>
            <a:spLocks noGrp="1"/>
          </p:cNvSpPr>
          <p:nvPr>
            <p:ph idx="1"/>
          </p:nvPr>
        </p:nvSpPr>
        <p:spPr>
          <a:xfrm>
            <a:off x="625641" y="1661751"/>
            <a:ext cx="10934299" cy="3963255"/>
          </a:xfrm>
        </p:spPr>
        <p:txBody>
          <a:bodyPr>
            <a:noAutofit/>
          </a:bodyPr>
          <a:lstStyle/>
          <a:p>
            <a:r>
              <a:rPr lang="en-US" sz="2400" dirty="0">
                <a:latin typeface="Arial" panose="020B0604020202020204" pitchFamily="34" charset="0"/>
                <a:cs typeface="Arial" panose="020B0604020202020204" pitchFamily="34" charset="0"/>
              </a:rPr>
              <a:t>Reimbursement for mandatory national tests</a:t>
            </a:r>
          </a:p>
          <a:p>
            <a:r>
              <a:rPr lang="en-US" sz="2400" dirty="0">
                <a:latin typeface="Arial" panose="020B0604020202020204" pitchFamily="34" charset="0"/>
                <a:cs typeface="Arial" panose="020B0604020202020204" pitchFamily="34" charset="0"/>
              </a:rPr>
              <a:t>Registration, Fees, Admin Fees for tests such as:</a:t>
            </a:r>
          </a:p>
          <a:p>
            <a:pPr lvl="1"/>
            <a:r>
              <a:rPr lang="en-US" sz="2000" dirty="0">
                <a:latin typeface="Arial" panose="020B0604020202020204" pitchFamily="34" charset="0"/>
                <a:cs typeface="Arial" panose="020B0604020202020204" pitchFamily="34" charset="0"/>
              </a:rPr>
              <a:t>SAT</a:t>
            </a:r>
          </a:p>
          <a:p>
            <a:pPr lvl="1"/>
            <a:r>
              <a:rPr lang="en-US" sz="2000" dirty="0">
                <a:latin typeface="Arial" panose="020B0604020202020204" pitchFamily="34" charset="0"/>
                <a:cs typeface="Arial" panose="020B0604020202020204" pitchFamily="34" charset="0"/>
              </a:rPr>
              <a:t>LSAT</a:t>
            </a:r>
          </a:p>
          <a:p>
            <a:pPr lvl="1"/>
            <a:r>
              <a:rPr lang="en-US" sz="2000" dirty="0">
                <a:latin typeface="Arial" panose="020B0604020202020204" pitchFamily="34" charset="0"/>
                <a:cs typeface="Arial" panose="020B0604020202020204" pitchFamily="34" charset="0"/>
              </a:rPr>
              <a:t>GRE</a:t>
            </a:r>
          </a:p>
          <a:p>
            <a:pPr lvl="1"/>
            <a:r>
              <a:rPr lang="en-US" sz="2000" dirty="0">
                <a:latin typeface="Arial" panose="020B0604020202020204" pitchFamily="34" charset="0"/>
                <a:cs typeface="Arial" panose="020B0604020202020204" pitchFamily="34" charset="0"/>
              </a:rPr>
              <a:t>GMAT</a:t>
            </a:r>
          </a:p>
          <a:p>
            <a:pPr lvl="1"/>
            <a:r>
              <a:rPr lang="en-US" sz="2000" dirty="0">
                <a:latin typeface="Arial" panose="020B0604020202020204" pitchFamily="34" charset="0"/>
                <a:cs typeface="Arial" panose="020B0604020202020204" pitchFamily="34" charset="0"/>
              </a:rPr>
              <a:t>CLEP</a:t>
            </a:r>
          </a:p>
          <a:p>
            <a:pPr lvl="1"/>
            <a:r>
              <a:rPr lang="en-US" sz="2000" dirty="0">
                <a:latin typeface="Arial" panose="020B0604020202020204" pitchFamily="34" charset="0"/>
                <a:cs typeface="Arial" panose="020B0604020202020204" pitchFamily="34" charset="0"/>
              </a:rPr>
              <a:t>ACT</a:t>
            </a:r>
          </a:p>
          <a:p>
            <a:pPr lvl="1"/>
            <a:r>
              <a:rPr lang="en-US" sz="2000" dirty="0">
                <a:latin typeface="Arial" panose="020B0604020202020204" pitchFamily="34" charset="0"/>
                <a:cs typeface="Arial" panose="020B0604020202020204" pitchFamily="34" charset="0"/>
              </a:rPr>
              <a:t>MCAT</a:t>
            </a:r>
          </a:p>
          <a:p>
            <a:pPr marL="342900" lvl="1" indent="-342900"/>
            <a:r>
              <a:rPr lang="en-US" sz="2400" dirty="0">
                <a:latin typeface="Arial" panose="020B0604020202020204" pitchFamily="34" charset="0"/>
                <a:cs typeface="Arial" panose="020B0604020202020204" pitchFamily="34" charset="0"/>
              </a:rPr>
              <a:t>Reduces overall GI Bill Benefit</a:t>
            </a:r>
          </a:p>
        </p:txBody>
      </p:sp>
      <p:sp>
        <p:nvSpPr>
          <p:cNvPr id="6" name="Slide Number Placeholder 5"/>
          <p:cNvSpPr>
            <a:spLocks noGrp="1"/>
          </p:cNvSpPr>
          <p:nvPr>
            <p:ph type="sldNum" sz="quarter" idx="12"/>
          </p:nvPr>
        </p:nvSpPr>
        <p:spPr/>
        <p:txBody>
          <a:bodyPr/>
          <a:lstStyle/>
          <a:p>
            <a:r>
              <a:rPr lang="en-US" dirty="0"/>
              <a:t>34</a:t>
            </a:r>
          </a:p>
        </p:txBody>
      </p:sp>
      <p:sp>
        <p:nvSpPr>
          <p:cNvPr id="5" name="Rectangle 4"/>
          <p:cNvSpPr/>
          <p:nvPr/>
        </p:nvSpPr>
        <p:spPr>
          <a:xfrm>
            <a:off x="2284289" y="6350169"/>
            <a:ext cx="7263829"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https://www.benefits.va.gov/gibill/national_testing.asp</a:t>
            </a:r>
            <a:endParaRPr lang="en-US" sz="1350" dirty="0"/>
          </a:p>
        </p:txBody>
      </p:sp>
    </p:spTree>
    <p:extLst>
      <p:ext uri="{BB962C8B-B14F-4D97-AF65-F5344CB8AC3E}">
        <p14:creationId xmlns:p14="http://schemas.microsoft.com/office/powerpoint/2010/main" val="4201587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0806"/>
            <a:ext cx="8229600" cy="702131"/>
          </a:xfrm>
        </p:spPr>
        <p:txBody>
          <a:bodyPr>
            <a:noAutofit/>
          </a:bodyPr>
          <a:lstStyle/>
          <a:p>
            <a:r>
              <a:rPr lang="en-US" dirty="0">
                <a:cs typeface="Arial" panose="020B0604020202020204" pitchFamily="34" charset="0"/>
              </a:rPr>
              <a:t>LICENSING &amp; CREDENTIALING</a:t>
            </a:r>
          </a:p>
        </p:txBody>
      </p:sp>
      <p:sp>
        <p:nvSpPr>
          <p:cNvPr id="3" name="Content Placeholder 2"/>
          <p:cNvSpPr>
            <a:spLocks noGrp="1"/>
          </p:cNvSpPr>
          <p:nvPr>
            <p:ph idx="1"/>
          </p:nvPr>
        </p:nvSpPr>
        <p:spPr>
          <a:xfrm>
            <a:off x="596767" y="1572880"/>
            <a:ext cx="10972800" cy="2933699"/>
          </a:xfrm>
        </p:spPr>
        <p:txBody>
          <a:bodyPr/>
          <a:lstStyle/>
          <a:p>
            <a:r>
              <a:rPr lang="en-US" sz="2400" dirty="0">
                <a:latin typeface="Arial" panose="020B0604020202020204" pitchFamily="34" charset="0"/>
                <a:cs typeface="Arial" panose="020B0604020202020204" pitchFamily="34" charset="0"/>
              </a:rPr>
              <a:t>Additional licensing and credentialing required for employment</a:t>
            </a:r>
          </a:p>
          <a:p>
            <a:r>
              <a:rPr lang="en-US" sz="2400" dirty="0">
                <a:latin typeface="Arial" panose="020B0604020202020204" pitchFamily="34" charset="0"/>
                <a:cs typeface="Arial" panose="020B0604020202020204" pitchFamily="34" charset="0"/>
              </a:rPr>
              <a:t>Up to $2000 per test - Reimbursed</a:t>
            </a:r>
          </a:p>
          <a:p>
            <a:r>
              <a:rPr lang="en-US" sz="2400" dirty="0">
                <a:latin typeface="Arial" panose="020B0604020202020204" pitchFamily="34" charset="0"/>
                <a:cs typeface="Arial" panose="020B0604020202020204" pitchFamily="34" charset="0"/>
              </a:rPr>
              <a:t>Unlimited number of attempts, but it reduces your GI Bill Benefit</a:t>
            </a:r>
          </a:p>
          <a:p>
            <a:r>
              <a:rPr lang="en-US" sz="2400" dirty="0">
                <a:latin typeface="Arial" panose="020B0604020202020204" pitchFamily="34" charset="0"/>
                <a:cs typeface="Arial" panose="020B0604020202020204" pitchFamily="34" charset="0"/>
              </a:rPr>
              <a:t>Apply for reimbursement within one-year of test date</a:t>
            </a:r>
          </a:p>
          <a:p>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35</a:t>
            </a:r>
          </a:p>
        </p:txBody>
      </p:sp>
      <p:sp>
        <p:nvSpPr>
          <p:cNvPr id="5" name="Rectangle 4"/>
          <p:cNvSpPr/>
          <p:nvPr/>
        </p:nvSpPr>
        <p:spPr>
          <a:xfrm>
            <a:off x="2284289" y="6350169"/>
            <a:ext cx="729465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https://www.benefits.va.gov/gibill/licensing_certification.asp</a:t>
            </a:r>
            <a:endParaRPr lang="en-US" sz="1350" dirty="0"/>
          </a:p>
        </p:txBody>
      </p:sp>
    </p:spTree>
    <p:extLst>
      <p:ext uri="{BB962C8B-B14F-4D97-AF65-F5344CB8AC3E}">
        <p14:creationId xmlns:p14="http://schemas.microsoft.com/office/powerpoint/2010/main" val="1316846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1479"/>
            <a:ext cx="7546026" cy="1074662"/>
          </a:xfrm>
        </p:spPr>
        <p:txBody>
          <a:bodyPr>
            <a:noAutofit/>
          </a:bodyPr>
          <a:lstStyle/>
          <a:p>
            <a:r>
              <a:rPr lang="en-US" dirty="0">
                <a:cs typeface="Arial" panose="020B0604020202020204" pitchFamily="34" charset="0"/>
              </a:rPr>
              <a:t>VETERAN READINESS &amp; EMPLOYMENT (VR&amp;E)</a:t>
            </a:r>
          </a:p>
        </p:txBody>
      </p:sp>
      <p:sp>
        <p:nvSpPr>
          <p:cNvPr id="3" name="Content Placeholder 2"/>
          <p:cNvSpPr>
            <a:spLocks noGrp="1"/>
          </p:cNvSpPr>
          <p:nvPr>
            <p:ph idx="1"/>
          </p:nvPr>
        </p:nvSpPr>
        <p:spPr>
          <a:xfrm>
            <a:off x="625642" y="1600202"/>
            <a:ext cx="9585158" cy="4528988"/>
          </a:xfrm>
        </p:spPr>
        <p:txBody>
          <a:bodyPr>
            <a:normAutofit/>
          </a:bodyPr>
          <a:lstStyle/>
          <a:p>
            <a:r>
              <a:rPr lang="en-US" sz="2400" dirty="0">
                <a:latin typeface="Arial" panose="020B0604020202020204" pitchFamily="34" charset="0"/>
                <a:cs typeface="Arial" panose="020B0604020202020204" pitchFamily="34" charset="0"/>
              </a:rPr>
              <a:t>Program offers personalized counseling and support</a:t>
            </a:r>
          </a:p>
          <a:p>
            <a:pPr lvl="1"/>
            <a:r>
              <a:rPr lang="en-US" sz="2200" dirty="0">
                <a:latin typeface="Arial" panose="020B0604020202020204" pitchFamily="34" charset="0"/>
                <a:cs typeface="Arial" panose="020B0604020202020204" pitchFamily="34" charset="0"/>
              </a:rPr>
              <a:t>Career path</a:t>
            </a:r>
          </a:p>
          <a:p>
            <a:pPr lvl="1"/>
            <a:r>
              <a:rPr lang="en-US" sz="2200" dirty="0">
                <a:latin typeface="Arial" panose="020B0604020202020204" pitchFamily="34" charset="0"/>
                <a:cs typeface="Arial" panose="020B0604020202020204" pitchFamily="34" charset="0"/>
              </a:rPr>
              <a:t>Goal accomplishment</a:t>
            </a:r>
          </a:p>
          <a:p>
            <a:pPr lvl="1"/>
            <a:r>
              <a:rPr lang="en-US" sz="2200" dirty="0">
                <a:latin typeface="Arial" panose="020B0604020202020204" pitchFamily="34" charset="0"/>
                <a:cs typeface="Arial" panose="020B0604020202020204" pitchFamily="34" charset="0"/>
              </a:rPr>
              <a:t>Most effective use of VA benefits</a:t>
            </a:r>
          </a:p>
          <a:p>
            <a:pPr marL="342900" lvl="1" indent="-342900"/>
            <a:r>
              <a:rPr lang="en-US" sz="2400" dirty="0">
                <a:latin typeface="Arial" panose="020B0604020202020204" pitchFamily="34" charset="0"/>
                <a:cs typeface="Arial" panose="020B0604020202020204" pitchFamily="34" charset="0"/>
              </a:rPr>
              <a:t>Veteran Employment Tracks</a:t>
            </a:r>
          </a:p>
          <a:p>
            <a:pPr marL="642938" lvl="2" indent="-342900"/>
            <a:r>
              <a:rPr lang="en-US" sz="2200" dirty="0">
                <a:latin typeface="Arial" panose="020B0604020202020204" pitchFamily="34" charset="0"/>
                <a:cs typeface="Arial" panose="020B0604020202020204" pitchFamily="34" charset="0"/>
              </a:rPr>
              <a:t>Reemployment</a:t>
            </a:r>
          </a:p>
          <a:p>
            <a:pPr marL="642938" lvl="2" indent="-342900"/>
            <a:r>
              <a:rPr lang="en-US" sz="2200" dirty="0">
                <a:latin typeface="Arial" panose="020B0604020202020204" pitchFamily="34" charset="0"/>
                <a:cs typeface="Arial" panose="020B0604020202020204" pitchFamily="34" charset="0"/>
              </a:rPr>
              <a:t>Rapid Access to Employment</a:t>
            </a:r>
          </a:p>
          <a:p>
            <a:pPr marL="642938" lvl="2" indent="-342900"/>
            <a:r>
              <a:rPr lang="en-US" sz="2200" dirty="0">
                <a:latin typeface="Arial" panose="020B0604020202020204" pitchFamily="34" charset="0"/>
                <a:cs typeface="Arial" panose="020B0604020202020204" pitchFamily="34" charset="0"/>
              </a:rPr>
              <a:t>Self-Employment</a:t>
            </a:r>
          </a:p>
          <a:p>
            <a:pPr marL="642938" lvl="2" indent="-342900"/>
            <a:r>
              <a:rPr lang="en-US" sz="2200" dirty="0">
                <a:latin typeface="Arial" panose="020B0604020202020204" pitchFamily="34" charset="0"/>
                <a:cs typeface="Arial" panose="020B0604020202020204" pitchFamily="34" charset="0"/>
              </a:rPr>
              <a:t>Employment through long-term services</a:t>
            </a:r>
          </a:p>
          <a:p>
            <a:pPr marL="642938" lvl="2" indent="-342900"/>
            <a:r>
              <a:rPr lang="en-US" sz="2200" dirty="0">
                <a:latin typeface="Arial" panose="020B0604020202020204" pitchFamily="34" charset="0"/>
                <a:cs typeface="Arial" panose="020B0604020202020204" pitchFamily="34" charset="0"/>
              </a:rPr>
              <a:t>Independent living</a:t>
            </a:r>
          </a:p>
          <a:p>
            <a:pPr marL="642938" lvl="2" indent="-342900"/>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36</a:t>
            </a:r>
          </a:p>
        </p:txBody>
      </p:sp>
      <p:sp>
        <p:nvSpPr>
          <p:cNvPr id="5" name="Rectangle 4"/>
          <p:cNvSpPr/>
          <p:nvPr/>
        </p:nvSpPr>
        <p:spPr>
          <a:xfrm>
            <a:off x="2325384" y="6323490"/>
            <a:ext cx="7140540"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https://www.benefits.va.gov/VOCREHAB/index.asp</a:t>
            </a:r>
            <a:endParaRPr lang="en-US" sz="1350" dirty="0"/>
          </a:p>
        </p:txBody>
      </p:sp>
    </p:spTree>
    <p:extLst>
      <p:ext uri="{BB962C8B-B14F-4D97-AF65-F5344CB8AC3E}">
        <p14:creationId xmlns:p14="http://schemas.microsoft.com/office/powerpoint/2010/main" val="25206877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6766" y="1606383"/>
            <a:ext cx="9521215" cy="4525963"/>
          </a:xfrm>
        </p:spPr>
        <p:txBody>
          <a:bodyPr>
            <a:normAutofit fontScale="92500" lnSpcReduction="20000"/>
          </a:bodyPr>
          <a:lstStyle/>
          <a:p>
            <a:r>
              <a:rPr lang="en-US" sz="2600" dirty="0">
                <a:latin typeface="Arial" panose="020B0604020202020204" pitchFamily="34" charset="0"/>
                <a:cs typeface="Arial" panose="020B0604020202020204" pitchFamily="34" charset="0"/>
              </a:rPr>
              <a:t>ELIGIBILITY</a:t>
            </a:r>
          </a:p>
          <a:p>
            <a:pPr lvl="1"/>
            <a:r>
              <a:rPr lang="en-US" sz="2600" dirty="0">
                <a:latin typeface="Arial" panose="020B0604020202020204" pitchFamily="34" charset="0"/>
                <a:cs typeface="Arial" panose="020B0604020202020204" pitchFamily="34" charset="0"/>
              </a:rPr>
              <a:t>Active Duty </a:t>
            </a:r>
          </a:p>
          <a:p>
            <a:pPr lvl="2"/>
            <a:r>
              <a:rPr lang="en-US" sz="2200" dirty="0">
                <a:latin typeface="Arial" panose="020B0604020202020204" pitchFamily="34" charset="0"/>
                <a:cs typeface="Arial" panose="020B0604020202020204" pitchFamily="34" charset="0"/>
              </a:rPr>
              <a:t>Expect to receive Honorable/Other than Dishonorable Discharge</a:t>
            </a:r>
          </a:p>
          <a:p>
            <a:pPr lvl="2"/>
            <a:r>
              <a:rPr lang="en-US" sz="2200" dirty="0">
                <a:latin typeface="Arial" panose="020B0604020202020204" pitchFamily="34" charset="0"/>
                <a:cs typeface="Arial" panose="020B0604020202020204" pitchFamily="34" charset="0"/>
              </a:rPr>
              <a:t>Memo rating of 20% or more VA Disability </a:t>
            </a:r>
          </a:p>
          <a:p>
            <a:pPr lvl="1"/>
            <a:r>
              <a:rPr lang="en-US" sz="2600" dirty="0">
                <a:latin typeface="Arial" panose="020B0604020202020204" pitchFamily="34" charset="0"/>
                <a:cs typeface="Arial" panose="020B0604020202020204" pitchFamily="34" charset="0"/>
              </a:rPr>
              <a:t>Veterans</a:t>
            </a:r>
          </a:p>
          <a:p>
            <a:pPr lvl="2"/>
            <a:r>
              <a:rPr lang="en-US" sz="2200" dirty="0">
                <a:latin typeface="Arial" panose="020B0604020202020204" pitchFamily="34" charset="0"/>
                <a:cs typeface="Arial" panose="020B0604020202020204" pitchFamily="34" charset="0"/>
              </a:rPr>
              <a:t>Other than dishonorable discharge</a:t>
            </a:r>
          </a:p>
          <a:p>
            <a:pPr lvl="2"/>
            <a:r>
              <a:rPr lang="en-US" sz="2200" dirty="0">
                <a:latin typeface="Arial" panose="020B0604020202020204" pitchFamily="34" charset="0"/>
                <a:cs typeface="Arial" panose="020B0604020202020204" pitchFamily="34" charset="0"/>
              </a:rPr>
              <a:t>Minimum 10% SC Disabled </a:t>
            </a:r>
          </a:p>
          <a:p>
            <a:pPr lvl="1"/>
            <a:r>
              <a:rPr lang="en-US" sz="2600" dirty="0">
                <a:latin typeface="Arial" panose="020B0604020202020204" pitchFamily="34" charset="0"/>
                <a:cs typeface="Arial" panose="020B0604020202020204" pitchFamily="34" charset="0"/>
              </a:rPr>
              <a:t>Expires 12 years from separation from Active Duty* </a:t>
            </a:r>
            <a:r>
              <a:rPr lang="en-US" sz="2600" b="1" dirty="0">
                <a:latin typeface="Arial" panose="020B0604020202020204" pitchFamily="34" charset="0"/>
                <a:cs typeface="Arial" panose="020B0604020202020204" pitchFamily="34" charset="0"/>
              </a:rPr>
              <a:t>or</a:t>
            </a:r>
          </a:p>
          <a:p>
            <a:pPr lvl="1"/>
            <a:r>
              <a:rPr lang="en-US" sz="2600" dirty="0">
                <a:latin typeface="Arial" panose="020B0604020202020204" pitchFamily="34" charset="0"/>
                <a:cs typeface="Arial" panose="020B0604020202020204" pitchFamily="34" charset="0"/>
              </a:rPr>
              <a:t>Date veteran was first notified of a VA SC disability rating if discharged before 1 January 2013</a:t>
            </a:r>
          </a:p>
          <a:p>
            <a:pPr lvl="1"/>
            <a:r>
              <a:rPr lang="en-US" sz="2600" dirty="0">
                <a:latin typeface="Arial" panose="020B0604020202020204" pitchFamily="34" charset="0"/>
                <a:cs typeface="Arial" panose="020B0604020202020204" pitchFamily="34" charset="0"/>
              </a:rPr>
              <a:t>If discharged after 1 January 2013, there is no time limit on eligibility.</a:t>
            </a:r>
          </a:p>
          <a:p>
            <a:pPr marL="297656" lvl="2" indent="0">
              <a:buNone/>
            </a:pPr>
            <a:endParaRPr lang="en-US" dirty="0">
              <a:latin typeface="Arial" panose="020B0604020202020204" pitchFamily="34" charset="0"/>
              <a:cs typeface="Arial" panose="020B0604020202020204" pitchFamily="34" charset="0"/>
            </a:endParaRPr>
          </a:p>
          <a:p>
            <a:pPr marL="297656" lvl="2" indent="0">
              <a:buNone/>
            </a:pPr>
            <a:r>
              <a:rPr lang="en-US"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May be extended due to serious employment handicap</a:t>
            </a:r>
            <a:endParaRPr lang="en-US"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r>
              <a:rPr lang="en-US" dirty="0"/>
              <a:t>37</a:t>
            </a:r>
          </a:p>
        </p:txBody>
      </p:sp>
      <p:sp>
        <p:nvSpPr>
          <p:cNvPr id="7" name="Rectangle 6"/>
          <p:cNvSpPr/>
          <p:nvPr/>
        </p:nvSpPr>
        <p:spPr>
          <a:xfrm>
            <a:off x="1888381" y="6350169"/>
            <a:ext cx="8229600" cy="369332"/>
          </a:xfrm>
          <a:prstGeom prst="rect">
            <a:avLst/>
          </a:prstGeom>
        </p:spPr>
        <p:txBody>
          <a:bodyPr wrap="square">
            <a:spAutoFit/>
          </a:bodyPr>
          <a:lstStyle/>
          <a:p>
            <a:pPr algn="ctr"/>
            <a:r>
              <a:rPr lang="en-US" dirty="0">
                <a:latin typeface="Arial" panose="020B0604020202020204" pitchFamily="34" charset="0"/>
                <a:cs typeface="Arial" panose="020B0604020202020204" pitchFamily="34" charset="0"/>
                <a:hlinkClick r:id="rId3"/>
              </a:rPr>
              <a:t>https://www.benefits.va.gov/vocrehab/eligibility_and_entitlement.asp</a:t>
            </a:r>
            <a:endParaRPr lang="en-US" sz="1350" dirty="0"/>
          </a:p>
        </p:txBody>
      </p:sp>
      <p:sp>
        <p:nvSpPr>
          <p:cNvPr id="6" name="Title 1">
            <a:extLst>
              <a:ext uri="{FF2B5EF4-FFF2-40B4-BE49-F238E27FC236}">
                <a16:creationId xmlns:a16="http://schemas.microsoft.com/office/drawing/2014/main" id="{6D383B03-7FDD-4808-8C61-6BF9813F30AB}"/>
              </a:ext>
            </a:extLst>
          </p:cNvPr>
          <p:cNvSpPr>
            <a:spLocks noGrp="1"/>
          </p:cNvSpPr>
          <p:nvPr>
            <p:ph type="title"/>
          </p:nvPr>
        </p:nvSpPr>
        <p:spPr>
          <a:xfrm>
            <a:off x="0" y="191479"/>
            <a:ext cx="7546026" cy="1074662"/>
          </a:xfrm>
        </p:spPr>
        <p:txBody>
          <a:bodyPr>
            <a:noAutofit/>
          </a:bodyPr>
          <a:lstStyle/>
          <a:p>
            <a:r>
              <a:rPr lang="en-US" dirty="0">
                <a:cs typeface="Arial" panose="020B0604020202020204" pitchFamily="34" charset="0"/>
              </a:rPr>
              <a:t>VETERAN READINESS &amp; EMPLOYMENT (VR&amp;E)</a:t>
            </a:r>
          </a:p>
        </p:txBody>
      </p:sp>
    </p:spTree>
    <p:extLst>
      <p:ext uri="{BB962C8B-B14F-4D97-AF65-F5344CB8AC3E}">
        <p14:creationId xmlns:p14="http://schemas.microsoft.com/office/powerpoint/2010/main" val="6682775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92" y="1453186"/>
            <a:ext cx="10992050" cy="4803776"/>
          </a:xfrm>
        </p:spPr>
        <p:txBody>
          <a:bodyPr>
            <a:noAutofit/>
          </a:bodyPr>
          <a:lstStyle/>
          <a:p>
            <a:r>
              <a:rPr lang="en-US" sz="2400" dirty="0">
                <a:latin typeface="Arial" panose="020B0604020202020204" pitchFamily="34" charset="0"/>
                <a:cs typeface="Arial" panose="020B0604020202020204" pitchFamily="34" charset="0"/>
              </a:rPr>
              <a:t>ENTITLEMENT DETERMINATION</a:t>
            </a:r>
          </a:p>
          <a:p>
            <a:pPr lvl="1"/>
            <a:r>
              <a:rPr lang="en-US" sz="2000" dirty="0">
                <a:latin typeface="Arial" panose="020B0604020202020204" pitchFamily="34" charset="0"/>
                <a:cs typeface="Arial" panose="020B0604020202020204" pitchFamily="34" charset="0"/>
              </a:rPr>
              <a:t>Veteran meets with Veteran Rehabilitation Counselor (VRC) to determine if employment handicap exists</a:t>
            </a:r>
          </a:p>
          <a:p>
            <a:pPr lvl="2"/>
            <a:r>
              <a:rPr lang="en-US" sz="2000" dirty="0">
                <a:latin typeface="Arial" panose="020B0604020202020204" pitchFamily="34" charset="0"/>
                <a:cs typeface="Arial" panose="020B0604020202020204" pitchFamily="34" charset="0"/>
              </a:rPr>
              <a:t>Assessment of Veteran’s interest, aptitudes and abilities</a:t>
            </a:r>
          </a:p>
          <a:p>
            <a:pPr lvl="2"/>
            <a:r>
              <a:rPr lang="en-US" sz="2000" dirty="0">
                <a:latin typeface="Arial" panose="020B0604020202020204" pitchFamily="34" charset="0"/>
                <a:cs typeface="Arial" panose="020B0604020202020204" pitchFamily="34" charset="0"/>
              </a:rPr>
              <a:t>Assessment of whether SC disabilities impair the Vet’s ability to find and/or hold a job using occupational skills already developed</a:t>
            </a:r>
          </a:p>
          <a:p>
            <a:pPr lvl="2"/>
            <a:r>
              <a:rPr lang="en-US" sz="2000" dirty="0">
                <a:latin typeface="Arial" panose="020B0604020202020204" pitchFamily="34" charset="0"/>
                <a:cs typeface="Arial" panose="020B0604020202020204" pitchFamily="34" charset="0"/>
              </a:rPr>
              <a:t>Vocational exploration and goal development leading to employment and/or max independence</a:t>
            </a:r>
          </a:p>
          <a:p>
            <a:pPr lvl="1"/>
            <a:r>
              <a:rPr lang="en-US" sz="2400" dirty="0">
                <a:latin typeface="Arial" panose="020B0604020202020204" pitchFamily="34" charset="0"/>
                <a:cs typeface="Arial" panose="020B0604020202020204" pitchFamily="34" charset="0"/>
              </a:rPr>
              <a:t>Employment Handicap</a:t>
            </a:r>
          </a:p>
          <a:p>
            <a:pPr lvl="2"/>
            <a:r>
              <a:rPr lang="en-US" sz="2000" dirty="0">
                <a:latin typeface="Arial" panose="020B0604020202020204" pitchFamily="34" charset="0"/>
                <a:cs typeface="Arial" panose="020B0604020202020204" pitchFamily="34" charset="0"/>
              </a:rPr>
              <a:t>Determine transferable skills, aptitudes, and interests</a:t>
            </a:r>
          </a:p>
          <a:p>
            <a:pPr lvl="2"/>
            <a:r>
              <a:rPr lang="en-US" sz="2000" dirty="0">
                <a:latin typeface="Arial" panose="020B0604020202020204" pitchFamily="34" charset="0"/>
                <a:cs typeface="Arial" panose="020B0604020202020204" pitchFamily="34" charset="0"/>
              </a:rPr>
              <a:t>Identify viable employment and/or independent living options</a:t>
            </a:r>
          </a:p>
          <a:p>
            <a:pPr lvl="2"/>
            <a:r>
              <a:rPr lang="en-US" sz="2000" dirty="0">
                <a:latin typeface="Arial" panose="020B0604020202020204" pitchFamily="34" charset="0"/>
                <a:cs typeface="Arial" panose="020B0604020202020204" pitchFamily="34" charset="0"/>
              </a:rPr>
              <a:t>Explore labor market and wage information</a:t>
            </a:r>
          </a:p>
          <a:p>
            <a:pPr lvl="2"/>
            <a:r>
              <a:rPr lang="en-US" sz="2000" dirty="0">
                <a:latin typeface="Arial" panose="020B0604020202020204" pitchFamily="34" charset="0"/>
                <a:cs typeface="Arial" panose="020B0604020202020204" pitchFamily="34" charset="0"/>
              </a:rPr>
              <a:t>Develop individualized rehab plan to achieve goals</a:t>
            </a:r>
          </a:p>
          <a:p>
            <a:pPr marL="685800" lvl="2" indent="0">
              <a:buNone/>
            </a:pPr>
            <a:endParaRPr lang="en-US"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r>
              <a:rPr lang="en-US" dirty="0"/>
              <a:t>38</a:t>
            </a:r>
          </a:p>
        </p:txBody>
      </p:sp>
      <p:sp>
        <p:nvSpPr>
          <p:cNvPr id="7" name="Rectangle 6"/>
          <p:cNvSpPr/>
          <p:nvPr/>
        </p:nvSpPr>
        <p:spPr>
          <a:xfrm>
            <a:off x="2075710" y="6350169"/>
            <a:ext cx="7400489" cy="369332"/>
          </a:xfrm>
          <a:prstGeom prst="rect">
            <a:avLst/>
          </a:prstGeom>
        </p:spPr>
        <p:txBody>
          <a:bodyPr wrap="square">
            <a:spAutoFit/>
          </a:bodyPr>
          <a:lstStyle/>
          <a:p>
            <a:pPr algn="ctr"/>
            <a:r>
              <a:rPr lang="en-US" dirty="0">
                <a:latin typeface="Arial" panose="020B0604020202020204" pitchFamily="34" charset="0"/>
                <a:cs typeface="Arial" panose="020B0604020202020204" pitchFamily="34" charset="0"/>
                <a:hlinkClick r:id="rId3"/>
              </a:rPr>
              <a:t>https://www.benefits.va.gov/vocrehab/eligibility_and_entitlement.asp</a:t>
            </a:r>
            <a:endParaRPr lang="en-US" sz="1350" dirty="0"/>
          </a:p>
        </p:txBody>
      </p:sp>
      <p:sp>
        <p:nvSpPr>
          <p:cNvPr id="8" name="Title 1">
            <a:extLst>
              <a:ext uri="{FF2B5EF4-FFF2-40B4-BE49-F238E27FC236}">
                <a16:creationId xmlns:a16="http://schemas.microsoft.com/office/drawing/2014/main" id="{B5CDCF60-CBA7-4412-9A2F-B73BFB9A5F92}"/>
              </a:ext>
            </a:extLst>
          </p:cNvPr>
          <p:cNvSpPr>
            <a:spLocks noGrp="1"/>
          </p:cNvSpPr>
          <p:nvPr>
            <p:ph type="title"/>
          </p:nvPr>
        </p:nvSpPr>
        <p:spPr>
          <a:xfrm>
            <a:off x="0" y="191479"/>
            <a:ext cx="7546026" cy="1074662"/>
          </a:xfrm>
        </p:spPr>
        <p:txBody>
          <a:bodyPr>
            <a:noAutofit/>
          </a:bodyPr>
          <a:lstStyle/>
          <a:p>
            <a:r>
              <a:rPr lang="en-US" dirty="0">
                <a:cs typeface="Arial" panose="020B0604020202020204" pitchFamily="34" charset="0"/>
              </a:rPr>
              <a:t>VETERAN READINESS &amp; EMPLOYMENT (VR&amp;E)</a:t>
            </a:r>
          </a:p>
        </p:txBody>
      </p:sp>
    </p:spTree>
    <p:extLst>
      <p:ext uri="{BB962C8B-B14F-4D97-AF65-F5344CB8AC3E}">
        <p14:creationId xmlns:p14="http://schemas.microsoft.com/office/powerpoint/2010/main" val="3258982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1364"/>
            <a:ext cx="9144000" cy="526598"/>
          </a:xfrm>
        </p:spPr>
        <p:txBody>
          <a:bodyPr>
            <a:noAutofit/>
          </a:bodyPr>
          <a:lstStyle/>
          <a:p>
            <a:r>
              <a:rPr lang="en-US" dirty="0">
                <a:cs typeface="Arial" panose="020B0604020202020204" pitchFamily="34" charset="0"/>
              </a:rPr>
              <a:t>VFW PROGRAMS</a:t>
            </a:r>
          </a:p>
        </p:txBody>
      </p:sp>
      <p:sp>
        <p:nvSpPr>
          <p:cNvPr id="3" name="Content Placeholder 2"/>
          <p:cNvSpPr>
            <a:spLocks noGrp="1"/>
          </p:cNvSpPr>
          <p:nvPr>
            <p:ph idx="1"/>
          </p:nvPr>
        </p:nvSpPr>
        <p:spPr>
          <a:xfrm>
            <a:off x="644893" y="1912087"/>
            <a:ext cx="9354241" cy="2469414"/>
          </a:xfrm>
        </p:spPr>
        <p:txBody>
          <a:bodyPr>
            <a:normAutofit/>
          </a:bodyPr>
          <a:lstStyle/>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Voice of Democracy</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Patriot’s Pen</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VFW/SVA Fellowship</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1 Student Veteran</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Sports Clips – Scholarship</a:t>
            </a:r>
          </a:p>
          <a:p>
            <a:pPr marL="342900" lvl="1" indent="0">
              <a:buNone/>
            </a:pPr>
            <a:endParaRPr lang="en-US" sz="2400" dirty="0">
              <a:latin typeface="Arial" panose="020B0604020202020204" pitchFamily="34" charset="0"/>
              <a:cs typeface="Arial" panose="020B0604020202020204" pitchFamily="34" charset="0"/>
            </a:endParaRPr>
          </a:p>
          <a:p>
            <a:pPr marL="34290" indent="0">
              <a:buNone/>
            </a:pP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a:t>39</a:t>
            </a:r>
          </a:p>
        </p:txBody>
      </p:sp>
    </p:spTree>
    <p:extLst>
      <p:ext uri="{BB962C8B-B14F-4D97-AF65-F5344CB8AC3E}">
        <p14:creationId xmlns:p14="http://schemas.microsoft.com/office/powerpoint/2010/main" val="1087096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VOICE OF DEMOCRACY</a:t>
            </a:r>
          </a:p>
        </p:txBody>
      </p:sp>
      <p:sp>
        <p:nvSpPr>
          <p:cNvPr id="3" name="Content Placeholder 2"/>
          <p:cNvSpPr>
            <a:spLocks noGrp="1"/>
          </p:cNvSpPr>
          <p:nvPr>
            <p:ph idx="1"/>
          </p:nvPr>
        </p:nvSpPr>
        <p:spPr>
          <a:xfrm>
            <a:off x="1981200" y="1647504"/>
            <a:ext cx="8362950" cy="3548964"/>
          </a:xfrm>
        </p:spPr>
        <p:txBody>
          <a:bodyPr>
            <a:noAutofit/>
          </a:bodyPr>
          <a:lstStyle/>
          <a:p>
            <a:r>
              <a:rPr lang="en-US" sz="2400" dirty="0">
                <a:latin typeface="Arial" panose="020B0604020202020204" pitchFamily="34" charset="0"/>
                <a:cs typeface="Arial" panose="020B0604020202020204" pitchFamily="34" charset="0"/>
              </a:rPr>
              <a:t>Available scholarships for High School students</a:t>
            </a:r>
          </a:p>
          <a:p>
            <a:r>
              <a:rPr lang="en-US" sz="2400" dirty="0">
                <a:latin typeface="Arial" panose="020B0604020202020204" pitchFamily="34" charset="0"/>
                <a:cs typeface="Arial" panose="020B0604020202020204" pitchFamily="34" charset="0"/>
              </a:rPr>
              <a:t>3-5 min audio essay – Patriotic Theme (Changes Each Year)</a:t>
            </a:r>
          </a:p>
          <a:p>
            <a:pPr marL="257175" lvl="1" indent="-257175"/>
            <a:r>
              <a:rPr lang="en-US" sz="2400" dirty="0">
                <a:latin typeface="Arial" panose="020B0604020202020204" pitchFamily="34" charset="0"/>
                <a:cs typeface="Arial" panose="020B0604020202020204" pitchFamily="34" charset="0"/>
              </a:rPr>
              <a:t>Submitted to Department (State) NLT - 31 October</a:t>
            </a:r>
          </a:p>
          <a:p>
            <a:pPr marL="557213" lvl="2" indent="-257175"/>
            <a:r>
              <a:rPr lang="en-US" dirty="0">
                <a:latin typeface="Arial" panose="020B0604020202020204" pitchFamily="34" charset="0"/>
                <a:cs typeface="Arial" panose="020B0604020202020204" pitchFamily="34" charset="0"/>
              </a:rPr>
              <a:t>Must be in grades 9-12 by the deadline</a:t>
            </a:r>
          </a:p>
          <a:p>
            <a:r>
              <a:rPr lang="en-US" sz="2400" dirty="0">
                <a:latin typeface="Arial" panose="020B0604020202020204" pitchFamily="34" charset="0"/>
                <a:cs typeface="Arial" panose="020B0604020202020204" pitchFamily="34" charset="0"/>
              </a:rPr>
              <a:t>Minimum $1K for each Department (State) Winner</a:t>
            </a:r>
          </a:p>
          <a:p>
            <a:pPr lvl="1"/>
            <a:r>
              <a:rPr lang="en-US" sz="2400" dirty="0">
                <a:latin typeface="Arial" panose="020B0604020202020204" pitchFamily="34" charset="0"/>
                <a:cs typeface="Arial" panose="020B0604020202020204" pitchFamily="34" charset="0"/>
              </a:rPr>
              <a:t>All expense paid trip to Washington DC – March </a:t>
            </a:r>
          </a:p>
          <a:p>
            <a:pPr lvl="1"/>
            <a:r>
              <a:rPr lang="en-US" sz="2400" dirty="0">
                <a:latin typeface="Arial" panose="020B0604020202020204" pitchFamily="34" charset="0"/>
                <a:cs typeface="Arial" panose="020B0604020202020204" pitchFamily="34" charset="0"/>
              </a:rPr>
              <a:t>First-place winner - $30K Paid to College/University </a:t>
            </a:r>
          </a:p>
          <a:p>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40</a:t>
            </a:r>
          </a:p>
        </p:txBody>
      </p:sp>
      <p:sp>
        <p:nvSpPr>
          <p:cNvPr id="5" name="Rectangle 4"/>
          <p:cNvSpPr/>
          <p:nvPr/>
        </p:nvSpPr>
        <p:spPr>
          <a:xfrm>
            <a:off x="1810328" y="5799027"/>
            <a:ext cx="8400473"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https://www.vfw.org/community/youth-and-education/youth-scholarships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950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POST 9-11 GI BILL</a:t>
            </a:r>
          </a:p>
        </p:txBody>
      </p:sp>
      <p:sp>
        <p:nvSpPr>
          <p:cNvPr id="2" name="Content Placeholder 1"/>
          <p:cNvSpPr>
            <a:spLocks noGrp="1"/>
          </p:cNvSpPr>
          <p:nvPr>
            <p:ph idx="1"/>
          </p:nvPr>
        </p:nvSpPr>
        <p:spPr>
          <a:xfrm>
            <a:off x="625642" y="1474292"/>
            <a:ext cx="9000211" cy="4882058"/>
          </a:xfrm>
        </p:spPr>
        <p:txBody>
          <a:bodyPr/>
          <a:lstStyle/>
          <a:p>
            <a:r>
              <a:rPr lang="en-US" sz="2400" b="1" dirty="0"/>
              <a:t>ELIGIBILITY</a:t>
            </a:r>
          </a:p>
          <a:p>
            <a:pPr lvl="1"/>
            <a:r>
              <a:rPr lang="en-US" sz="2000" dirty="0"/>
              <a:t>Served at least </a:t>
            </a:r>
            <a:r>
              <a:rPr lang="en-US" sz="2000" i="1" dirty="0"/>
              <a:t>90 aggregate </a:t>
            </a:r>
            <a:r>
              <a:rPr lang="en-US" sz="2000" dirty="0"/>
              <a:t>days on active duty* after 9/11/2001</a:t>
            </a:r>
          </a:p>
          <a:p>
            <a:pPr lvl="1"/>
            <a:r>
              <a:rPr lang="en-US" sz="2000" dirty="0"/>
              <a:t>Honorable discharge from active duty for a service-connected disability after serving </a:t>
            </a:r>
            <a:r>
              <a:rPr lang="en-US" sz="2000" i="1" dirty="0"/>
              <a:t>30 continuous </a:t>
            </a:r>
            <a:r>
              <a:rPr lang="en-US" sz="2000" dirty="0"/>
              <a:t>days following 9/11/2001</a:t>
            </a:r>
          </a:p>
          <a:p>
            <a:pPr marL="257175" lvl="1" indent="-257175"/>
            <a:r>
              <a:rPr lang="en-US" sz="2400" b="1" dirty="0"/>
              <a:t>BENEFITS</a:t>
            </a:r>
          </a:p>
          <a:p>
            <a:pPr marL="642938" lvl="2" indent="-342900"/>
            <a:r>
              <a:rPr lang="en-US" sz="2000" dirty="0"/>
              <a:t>Based on number of months served on AD</a:t>
            </a:r>
          </a:p>
          <a:p>
            <a:pPr marL="642938" lvl="2" indent="-342900"/>
            <a:r>
              <a:rPr lang="en-US" sz="2000" dirty="0"/>
              <a:t>Tuition &amp; Fees paid to School</a:t>
            </a:r>
          </a:p>
          <a:p>
            <a:pPr marL="985838" lvl="3" indent="-342900"/>
            <a:r>
              <a:rPr lang="en-US" dirty="0"/>
              <a:t>Public School – All Tuition &amp; Fees for In-State Student</a:t>
            </a:r>
          </a:p>
          <a:p>
            <a:pPr marL="985838" lvl="3" indent="-342900"/>
            <a:r>
              <a:rPr lang="en-US" dirty="0"/>
              <a:t>Private School - $29,920.95 per year maximum</a:t>
            </a:r>
          </a:p>
          <a:p>
            <a:pPr marL="985838" lvl="3" indent="-342900"/>
            <a:r>
              <a:rPr lang="en-US" dirty="0"/>
              <a:t>*$29,920.95 Effective 1 August 2025 to 31 July 2026</a:t>
            </a:r>
          </a:p>
          <a:p>
            <a:pPr marL="985838" lvl="3" indent="-342900"/>
            <a:r>
              <a:rPr lang="en-US" sz="2000" dirty="0"/>
              <a:t>Flight training (a non-degree certificate or rating program): VA will pay the net tuition and mandatory fees up to $17,097.67</a:t>
            </a:r>
          </a:p>
          <a:p>
            <a:pPr marL="985838" lvl="3" indent="-342900"/>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36844050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4413" y="1836039"/>
            <a:ext cx="10963174" cy="3480370"/>
          </a:xfrm>
        </p:spPr>
        <p:txBody>
          <a:bodyPr>
            <a:noAutofit/>
          </a:bodyPr>
          <a:lstStyle/>
          <a:p>
            <a:r>
              <a:rPr lang="en-US" sz="2400" dirty="0">
                <a:latin typeface="Arial" panose="020B0604020202020204" pitchFamily="34" charset="0"/>
                <a:cs typeface="Arial" panose="020B0604020202020204" pitchFamily="34" charset="0"/>
              </a:rPr>
              <a:t>Available for Middle School students (Grades 6-8)</a:t>
            </a:r>
          </a:p>
          <a:p>
            <a:r>
              <a:rPr lang="en-US" sz="2400" dirty="0">
                <a:latin typeface="Arial" panose="020B0604020202020204" pitchFamily="34" charset="0"/>
                <a:cs typeface="Arial" panose="020B0604020202020204" pitchFamily="34" charset="0"/>
              </a:rPr>
              <a:t>Written Essay no less than 300 but no more than 400 words</a:t>
            </a:r>
          </a:p>
          <a:p>
            <a:pPr lvl="1"/>
            <a:r>
              <a:rPr lang="en-US" sz="2400" dirty="0">
                <a:latin typeface="Arial" panose="020B0604020202020204" pitchFamily="34" charset="0"/>
                <a:cs typeface="Arial" panose="020B0604020202020204" pitchFamily="34" charset="0"/>
              </a:rPr>
              <a:t>Patriotic Theme – changes every year</a:t>
            </a:r>
          </a:p>
          <a:p>
            <a:r>
              <a:rPr lang="en-US" sz="2400" dirty="0">
                <a:latin typeface="Arial" panose="020B0604020202020204" pitchFamily="34" charset="0"/>
                <a:cs typeface="Arial" panose="020B0604020202020204" pitchFamily="34" charset="0"/>
              </a:rPr>
              <a:t>Submitted to VFW Post NLT – 31 October </a:t>
            </a:r>
          </a:p>
          <a:p>
            <a:r>
              <a:rPr lang="en-US" sz="2400" dirty="0">
                <a:latin typeface="Arial" panose="020B0604020202020204" pitchFamily="34" charset="0"/>
                <a:cs typeface="Arial" panose="020B0604020202020204" pitchFamily="34" charset="0"/>
              </a:rPr>
              <a:t>Minimum $500 for each Department winner</a:t>
            </a:r>
          </a:p>
          <a:p>
            <a:pPr lvl="1"/>
            <a:r>
              <a:rPr lang="en-US" sz="2400" dirty="0">
                <a:latin typeface="Arial" panose="020B0604020202020204" pitchFamily="34" charset="0"/>
                <a:cs typeface="Arial" panose="020B0604020202020204" pitchFamily="34" charset="0"/>
              </a:rPr>
              <a:t>All expense paid trip to Washington DC – March </a:t>
            </a:r>
          </a:p>
          <a:p>
            <a:pPr lvl="1"/>
            <a:r>
              <a:rPr lang="en-US" sz="2400" dirty="0">
                <a:latin typeface="Arial" panose="020B0604020202020204" pitchFamily="34" charset="0"/>
                <a:cs typeface="Arial" panose="020B0604020202020204" pitchFamily="34" charset="0"/>
              </a:rPr>
              <a:t>First-place winner - $5K </a:t>
            </a:r>
          </a:p>
          <a:p>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41</a:t>
            </a:r>
          </a:p>
        </p:txBody>
      </p:sp>
      <p:sp>
        <p:nvSpPr>
          <p:cNvPr id="5" name="Rectangle 4"/>
          <p:cNvSpPr/>
          <p:nvPr/>
        </p:nvSpPr>
        <p:spPr>
          <a:xfrm>
            <a:off x="1955515" y="5944447"/>
            <a:ext cx="8229600" cy="400110"/>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2"/>
              </a:rPr>
              <a:t>https://www.vfw.org/community/youth-and-education/youth-scholarships</a:t>
            </a:r>
            <a:endParaRPr lang="en-US" sz="2000"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C4C97AF-728D-494C-89F4-03E5F2302DD7}"/>
              </a:ext>
            </a:extLst>
          </p:cNvPr>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PATRIOT’S PEN</a:t>
            </a:r>
          </a:p>
        </p:txBody>
      </p:sp>
    </p:spTree>
    <p:extLst>
      <p:ext uri="{BB962C8B-B14F-4D97-AF65-F5344CB8AC3E}">
        <p14:creationId xmlns:p14="http://schemas.microsoft.com/office/powerpoint/2010/main" val="16382199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2113" y="2011995"/>
            <a:ext cx="10987773" cy="3038474"/>
          </a:xfrm>
        </p:spPr>
        <p:txBody>
          <a:bodyPr/>
          <a:lstStyle/>
          <a:p>
            <a:r>
              <a:rPr lang="en-US" sz="2400" dirty="0">
                <a:latin typeface="Arial" panose="020B0604020202020204" pitchFamily="34" charset="0"/>
                <a:cs typeface="Arial" panose="020B0604020202020204" pitchFamily="34" charset="0"/>
              </a:rPr>
              <a:t>Partnership with Student Veterans of America</a:t>
            </a:r>
          </a:p>
          <a:p>
            <a:r>
              <a:rPr lang="en-US" sz="2400" dirty="0">
                <a:latin typeface="Arial" panose="020B0604020202020204" pitchFamily="34" charset="0"/>
                <a:cs typeface="Arial" panose="020B0604020202020204" pitchFamily="34" charset="0"/>
              </a:rPr>
              <a:t>10 Fellows selected each year</a:t>
            </a:r>
          </a:p>
          <a:p>
            <a:r>
              <a:rPr lang="en-US" sz="2400" dirty="0">
                <a:latin typeface="Arial" panose="020B0604020202020204" pitchFamily="34" charset="0"/>
                <a:cs typeface="Arial" panose="020B0604020202020204" pitchFamily="34" charset="0"/>
              </a:rPr>
              <a:t>Must be eligible for VFW membership </a:t>
            </a:r>
          </a:p>
          <a:p>
            <a:r>
              <a:rPr lang="en-US" sz="2400" dirty="0">
                <a:latin typeface="Arial" panose="020B0604020202020204" pitchFamily="34" charset="0"/>
                <a:cs typeface="Arial" panose="020B0604020202020204" pitchFamily="34" charset="0"/>
              </a:rPr>
              <a:t>Active SVA chapter at college/university</a:t>
            </a:r>
          </a:p>
          <a:p>
            <a:r>
              <a:rPr lang="en-US" sz="2400" dirty="0">
                <a:latin typeface="Arial" panose="020B0604020202020204" pitchFamily="34" charset="0"/>
                <a:cs typeface="Arial" panose="020B0604020202020204" pitchFamily="34" charset="0"/>
              </a:rPr>
              <a:t>Essay submission of advocacy proposal on four priority issues for the veteran community</a:t>
            </a:r>
          </a:p>
        </p:txBody>
      </p:sp>
      <p:sp>
        <p:nvSpPr>
          <p:cNvPr id="6" name="Slide Number Placeholder 5"/>
          <p:cNvSpPr>
            <a:spLocks noGrp="1"/>
          </p:cNvSpPr>
          <p:nvPr>
            <p:ph type="sldNum" sz="quarter" idx="12"/>
          </p:nvPr>
        </p:nvSpPr>
        <p:spPr/>
        <p:txBody>
          <a:bodyPr/>
          <a:lstStyle/>
          <a:p>
            <a:r>
              <a:rPr lang="en-US" dirty="0"/>
              <a:t>42</a:t>
            </a:r>
          </a:p>
        </p:txBody>
      </p:sp>
      <p:sp>
        <p:nvSpPr>
          <p:cNvPr id="5" name="Rectangle 4"/>
          <p:cNvSpPr/>
          <p:nvPr/>
        </p:nvSpPr>
        <p:spPr>
          <a:xfrm>
            <a:off x="2650139" y="6350169"/>
            <a:ext cx="6528108"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https://www.vfw.org/studentfellowship</a:t>
            </a:r>
            <a:endParaRPr lang="en-US" sz="1350" dirty="0"/>
          </a:p>
        </p:txBody>
      </p:sp>
      <p:sp>
        <p:nvSpPr>
          <p:cNvPr id="8" name="Title 1">
            <a:extLst>
              <a:ext uri="{FF2B5EF4-FFF2-40B4-BE49-F238E27FC236}">
                <a16:creationId xmlns:a16="http://schemas.microsoft.com/office/drawing/2014/main" id="{4EB13D12-9463-4BCA-895F-2503AD41B27C}"/>
              </a:ext>
            </a:extLst>
          </p:cNvPr>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VFW/SVA FELLOWSHIP</a:t>
            </a:r>
          </a:p>
        </p:txBody>
      </p:sp>
    </p:spTree>
    <p:extLst>
      <p:ext uri="{BB962C8B-B14F-4D97-AF65-F5344CB8AC3E}">
        <p14:creationId xmlns:p14="http://schemas.microsoft.com/office/powerpoint/2010/main" val="6653288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2078679"/>
            <a:ext cx="8229600" cy="3057524"/>
          </a:xfrm>
        </p:spPr>
        <p:txBody>
          <a:bodyPr/>
          <a:lstStyle/>
          <a:p>
            <a:r>
              <a:rPr lang="en-US" sz="2400" dirty="0">
                <a:latin typeface="Arial" panose="020B0604020202020204" pitchFamily="34" charset="0"/>
                <a:cs typeface="Arial" panose="020B0604020202020204" pitchFamily="34" charset="0"/>
              </a:rPr>
              <a:t>Partnership with Student Veterans of America</a:t>
            </a:r>
          </a:p>
          <a:p>
            <a:r>
              <a:rPr lang="en-US" sz="2400" dirty="0">
                <a:latin typeface="Arial" panose="020B0604020202020204" pitchFamily="34" charset="0"/>
                <a:cs typeface="Arial" panose="020B0604020202020204" pitchFamily="34" charset="0"/>
              </a:rPr>
              <a:t>Provides resources and guidance to student veterans </a:t>
            </a:r>
          </a:p>
          <a:p>
            <a:pPr lvl="1"/>
            <a:r>
              <a:rPr lang="en-US" sz="2400" dirty="0">
                <a:latin typeface="Arial" panose="020B0604020202020204" pitchFamily="34" charset="0"/>
                <a:cs typeface="Arial" panose="020B0604020202020204" pitchFamily="34" charset="0"/>
              </a:rPr>
              <a:t>Difficulties with benefit payments</a:t>
            </a:r>
          </a:p>
          <a:p>
            <a:pPr lvl="1"/>
            <a:r>
              <a:rPr lang="en-US" sz="2400" dirty="0">
                <a:latin typeface="Arial" panose="020B0604020202020204" pitchFamily="34" charset="0"/>
                <a:cs typeface="Arial" panose="020B0604020202020204" pitchFamily="34" charset="0"/>
              </a:rPr>
              <a:t>Explanation of benefits</a:t>
            </a:r>
          </a:p>
          <a:p>
            <a:r>
              <a:rPr lang="en-US" sz="2400" dirty="0">
                <a:latin typeface="Arial" panose="020B0604020202020204" pitchFamily="34" charset="0"/>
                <a:cs typeface="Arial" panose="020B0604020202020204" pitchFamily="34" charset="0"/>
                <a:hlinkClick r:id="rId2"/>
              </a:rPr>
              <a:t>1StudentVeteran@vfw.org</a:t>
            </a:r>
            <a:endParaRPr lang="en-US" sz="24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43</a:t>
            </a:r>
          </a:p>
        </p:txBody>
      </p:sp>
      <p:sp>
        <p:nvSpPr>
          <p:cNvPr id="5" name="Rectangle 4"/>
          <p:cNvSpPr/>
          <p:nvPr/>
        </p:nvSpPr>
        <p:spPr>
          <a:xfrm>
            <a:off x="2274014" y="6350169"/>
            <a:ext cx="719191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https://www.vfw.org/assistance/student-veterans-support</a:t>
            </a:r>
            <a:endParaRPr lang="en-US" sz="1350" dirty="0"/>
          </a:p>
        </p:txBody>
      </p:sp>
      <p:sp>
        <p:nvSpPr>
          <p:cNvPr id="8" name="Title 1">
            <a:extLst>
              <a:ext uri="{FF2B5EF4-FFF2-40B4-BE49-F238E27FC236}">
                <a16:creationId xmlns:a16="http://schemas.microsoft.com/office/drawing/2014/main" id="{79771395-8560-4268-AC01-8BF26AA46108}"/>
              </a:ext>
            </a:extLst>
          </p:cNvPr>
          <p:cNvSpPr>
            <a:spLocks noGrp="1"/>
          </p:cNvSpPr>
          <p:nvPr>
            <p:ph type="title"/>
          </p:nvPr>
        </p:nvSpPr>
        <p:spPr>
          <a:xfrm>
            <a:off x="0" y="628144"/>
            <a:ext cx="9375007" cy="702131"/>
          </a:xfrm>
        </p:spPr>
        <p:txBody>
          <a:bodyPr>
            <a:noAutofit/>
          </a:bodyPr>
          <a:lstStyle/>
          <a:p>
            <a:r>
              <a:rPr lang="en-US" dirty="0">
                <a:cs typeface="Arial" panose="020B0604020202020204" pitchFamily="34" charset="0"/>
              </a:rPr>
              <a:t>VFW PROGRAMS – 1 STUDENT VETERAN</a:t>
            </a:r>
          </a:p>
        </p:txBody>
      </p:sp>
    </p:spTree>
    <p:extLst>
      <p:ext uri="{BB962C8B-B14F-4D97-AF65-F5344CB8AC3E}">
        <p14:creationId xmlns:p14="http://schemas.microsoft.com/office/powerpoint/2010/main" val="26927360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5642" y="1345983"/>
            <a:ext cx="10972799" cy="4782517"/>
          </a:xfrm>
        </p:spPr>
        <p:txBody>
          <a:bodyPr>
            <a:normAutofit fontScale="47500" lnSpcReduction="20000"/>
          </a:bodyPr>
          <a:lstStyle/>
          <a:p>
            <a:pPr>
              <a:lnSpc>
                <a:spcPct val="120000"/>
              </a:lnSpc>
            </a:pPr>
            <a:r>
              <a:rPr lang="en-US" sz="5500" dirty="0">
                <a:latin typeface="Arial" panose="020B0604020202020204" pitchFamily="34" charset="0"/>
                <a:cs typeface="Arial" panose="020B0604020202020204" pitchFamily="34" charset="0"/>
              </a:rPr>
              <a:t>Sponsored by Sport Clips</a:t>
            </a:r>
          </a:p>
          <a:p>
            <a:pPr>
              <a:lnSpc>
                <a:spcPct val="120000"/>
              </a:lnSpc>
            </a:pPr>
            <a:r>
              <a:rPr lang="en-US" sz="5500" dirty="0">
                <a:latin typeface="Arial" panose="020B0604020202020204" pitchFamily="34" charset="0"/>
                <a:cs typeface="Arial" panose="020B0604020202020204" pitchFamily="34" charset="0"/>
              </a:rPr>
              <a:t>Scholarships up to $5000 to qualified applicants</a:t>
            </a:r>
          </a:p>
          <a:p>
            <a:pPr>
              <a:lnSpc>
                <a:spcPct val="120000"/>
              </a:lnSpc>
            </a:pPr>
            <a:r>
              <a:rPr lang="en-US" sz="5500" dirty="0">
                <a:latin typeface="Arial" panose="020B0604020202020204" pitchFamily="34" charset="0"/>
                <a:cs typeface="Arial" panose="020B0604020202020204" pitchFamily="34" charset="0"/>
              </a:rPr>
              <a:t>Honorably discharged, retired, active duty, reserve component</a:t>
            </a:r>
          </a:p>
          <a:p>
            <a:pPr lvl="1">
              <a:lnSpc>
                <a:spcPct val="120000"/>
              </a:lnSpc>
            </a:pPr>
            <a:r>
              <a:rPr lang="en-US" sz="5500" dirty="0">
                <a:latin typeface="Arial" panose="020B0604020202020204" pitchFamily="34" charset="0"/>
                <a:cs typeface="Arial" panose="020B0604020202020204" pitchFamily="34" charset="0"/>
              </a:rPr>
              <a:t>Separated with or currently hold military rank of E-5 or below</a:t>
            </a:r>
          </a:p>
          <a:p>
            <a:pPr lvl="1">
              <a:lnSpc>
                <a:spcPct val="120000"/>
              </a:lnSpc>
            </a:pPr>
            <a:r>
              <a:rPr lang="en-US" sz="5500" dirty="0">
                <a:latin typeface="Arial" panose="020B0604020202020204" pitchFamily="34" charset="0"/>
                <a:cs typeface="Arial" panose="020B0604020202020204" pitchFamily="34" charset="0"/>
              </a:rPr>
              <a:t>Completed Basic Training and follow-on training (AIT, Tech School, etc.)</a:t>
            </a:r>
          </a:p>
          <a:p>
            <a:pPr marL="457200" lvl="1" indent="-457200">
              <a:lnSpc>
                <a:spcPct val="120000"/>
              </a:lnSpc>
            </a:pPr>
            <a:r>
              <a:rPr lang="en-US" sz="5500" dirty="0">
                <a:latin typeface="Arial" panose="020B0604020202020204" pitchFamily="34" charset="0"/>
                <a:cs typeface="Arial" panose="020B0604020202020204" pitchFamily="34" charset="0"/>
              </a:rPr>
              <a:t>Demonstrate a need for financial assistance</a:t>
            </a:r>
          </a:p>
          <a:p>
            <a:pPr marL="457200" lvl="1" indent="-457200">
              <a:lnSpc>
                <a:spcPct val="120000"/>
              </a:lnSpc>
            </a:pPr>
            <a:r>
              <a:rPr lang="en-US" sz="5500" dirty="0">
                <a:latin typeface="Arial" panose="020B0604020202020204" pitchFamily="34" charset="0"/>
                <a:cs typeface="Arial" panose="020B0604020202020204" pitchFamily="34" charset="0"/>
              </a:rPr>
              <a:t>Currently participating in, accepted, or enrolled in VA-approved program or school at an accredited post-secondary institution</a:t>
            </a:r>
          </a:p>
          <a:p>
            <a:pPr marL="457200" lvl="1" indent="-457200">
              <a:lnSpc>
                <a:spcPct val="120000"/>
              </a:lnSpc>
            </a:pPr>
            <a:r>
              <a:rPr lang="en-US" sz="5500" dirty="0">
                <a:latin typeface="Arial" panose="020B0604020202020204" pitchFamily="34" charset="0"/>
                <a:cs typeface="Arial" panose="020B0604020202020204" pitchFamily="34" charset="0"/>
              </a:rPr>
              <a:t>Paid directly to schools for tuition and fees only</a:t>
            </a:r>
          </a:p>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44</a:t>
            </a:r>
          </a:p>
        </p:txBody>
      </p:sp>
      <p:sp>
        <p:nvSpPr>
          <p:cNvPr id="5" name="Rectangle 4"/>
          <p:cNvSpPr/>
          <p:nvPr/>
        </p:nvSpPr>
        <p:spPr>
          <a:xfrm>
            <a:off x="2253465" y="6331917"/>
            <a:ext cx="7181636"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https://www.vfw.org/assistance/student-veterans-support</a:t>
            </a:r>
            <a:endParaRPr lang="en-US" sz="1350"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F44C70E2-C44A-4696-BF46-E6DFFE0074FA}"/>
              </a:ext>
            </a:extLst>
          </p:cNvPr>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HELP-A-HERO SCHOLARSHIP</a:t>
            </a:r>
          </a:p>
        </p:txBody>
      </p:sp>
    </p:spTree>
    <p:extLst>
      <p:ext uri="{BB962C8B-B14F-4D97-AF65-F5344CB8AC3E}">
        <p14:creationId xmlns:p14="http://schemas.microsoft.com/office/powerpoint/2010/main" val="9686008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0267"/>
            <a:ext cx="8229600" cy="702131"/>
          </a:xfrm>
        </p:spPr>
        <p:txBody>
          <a:bodyPr>
            <a:normAutofit/>
          </a:bodyPr>
          <a:lstStyle/>
          <a:p>
            <a:r>
              <a:rPr lang="en-US" dirty="0">
                <a:cs typeface="Arial" panose="020B0604020202020204" pitchFamily="34" charset="0"/>
              </a:rPr>
              <a:t>RESOURCES	</a:t>
            </a:r>
          </a:p>
        </p:txBody>
      </p:sp>
      <p:sp>
        <p:nvSpPr>
          <p:cNvPr id="3" name="Content Placeholder 2"/>
          <p:cNvSpPr>
            <a:spLocks noGrp="1"/>
          </p:cNvSpPr>
          <p:nvPr>
            <p:ph idx="1"/>
          </p:nvPr>
        </p:nvSpPr>
        <p:spPr>
          <a:xfrm>
            <a:off x="577516" y="1397001"/>
            <a:ext cx="11001676" cy="4529666"/>
          </a:xfrm>
        </p:spPr>
        <p:txBody>
          <a:bodyPr/>
          <a:lstStyle/>
          <a:p>
            <a:r>
              <a:rPr lang="en-US" sz="2800" dirty="0">
                <a:latin typeface="Arial" panose="020B0604020202020204" pitchFamily="34" charset="0"/>
                <a:cs typeface="Arial" panose="020B0604020202020204" pitchFamily="34" charset="0"/>
              </a:rPr>
              <a:t>VA Education Hotline – 888-442-4551</a:t>
            </a:r>
          </a:p>
          <a:p>
            <a:r>
              <a:rPr lang="en-US" sz="2800" dirty="0">
                <a:latin typeface="Arial" panose="020B0604020202020204" pitchFamily="34" charset="0"/>
                <a:cs typeface="Arial" panose="020B0604020202020204" pitchFamily="34" charset="0"/>
                <a:hlinkClick r:id="rId2"/>
              </a:rPr>
              <a:t>https://www.benefits.va.gov/WARMS/bookg.asp</a:t>
            </a:r>
            <a:r>
              <a:rPr lang="en-US" sz="2800" dirty="0">
                <a:latin typeface="Arial" panose="020B0604020202020204" pitchFamily="34" charset="0"/>
                <a:cs typeface="Arial" panose="020B0604020202020204" pitchFamily="34" charset="0"/>
              </a:rPr>
              <a:t> (VR&amp;E)</a:t>
            </a:r>
          </a:p>
          <a:p>
            <a:r>
              <a:rPr lang="en-US" sz="2800" dirty="0">
                <a:latin typeface="Arial" panose="020B0604020202020204" pitchFamily="34" charset="0"/>
                <a:cs typeface="Arial" panose="020B0604020202020204" pitchFamily="34" charset="0"/>
                <a:hlinkClick r:id="rId3"/>
              </a:rPr>
              <a:t>1studentveteran@vfw.org</a:t>
            </a:r>
            <a:r>
              <a:rPr lang="en-US" sz="2800" dirty="0">
                <a:latin typeface="Arial" panose="020B0604020202020204" pitchFamily="34" charset="0"/>
                <a:cs typeface="Arial" panose="020B0604020202020204" pitchFamily="34" charset="0"/>
              </a:rPr>
              <a:t> (VFW Student Support)</a:t>
            </a:r>
          </a:p>
          <a:p>
            <a:r>
              <a:rPr lang="en-US" sz="2800" dirty="0">
                <a:latin typeface="Arial" panose="020B0604020202020204" pitchFamily="34" charset="0"/>
                <a:cs typeface="Arial" panose="020B0604020202020204" pitchFamily="34" charset="0"/>
                <a:hlinkClick r:id="rId4"/>
              </a:rPr>
              <a:t>www.benefits.va.gov</a:t>
            </a:r>
            <a:r>
              <a:rPr lang="en-US" sz="2800" dirty="0">
                <a:latin typeface="Arial" panose="020B0604020202020204" pitchFamily="34" charset="0"/>
                <a:cs typeface="Arial" panose="020B0604020202020204" pitchFamily="34" charset="0"/>
              </a:rPr>
              <a:t> (General Benefits Info)</a:t>
            </a:r>
          </a:p>
          <a:p>
            <a:r>
              <a:rPr lang="en-US" sz="2800" dirty="0">
                <a:latin typeface="Arial" panose="020B0604020202020204" pitchFamily="34" charset="0"/>
                <a:cs typeface="Arial" panose="020B0604020202020204" pitchFamily="34" charset="0"/>
                <a:hlinkClick r:id="rId5"/>
              </a:rPr>
              <a:t>https://www.benefits.va.gov/GIBILL/FGIBSummaries.asp</a:t>
            </a:r>
            <a:r>
              <a:rPr lang="en-US" sz="2800" dirty="0">
                <a:latin typeface="Arial" panose="020B0604020202020204" pitchFamily="34" charset="0"/>
                <a:cs typeface="Arial" panose="020B0604020202020204" pitchFamily="34" charset="0"/>
              </a:rPr>
              <a:t> (FGIB)</a:t>
            </a:r>
          </a:p>
          <a:p>
            <a:r>
              <a:rPr lang="en-US" sz="2800" dirty="0">
                <a:latin typeface="Arial" panose="020B0604020202020204" pitchFamily="34" charset="0"/>
                <a:cs typeface="Arial" panose="020B0604020202020204" pitchFamily="34" charset="0"/>
                <a:hlinkClick r:id="rId6"/>
              </a:rPr>
              <a:t>https://benefits.va.gov/benefits/factsheets.asp</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hlinkClick r:id="rId7"/>
              </a:rPr>
              <a:t>https://iris.custhelp.va.gov/</a:t>
            </a:r>
            <a:r>
              <a:rPr lang="en-US" sz="2800" dirty="0">
                <a:latin typeface="Arial" panose="020B0604020202020204" pitchFamily="34" charset="0"/>
                <a:cs typeface="Arial" panose="020B0604020202020204" pitchFamily="34" charset="0"/>
              </a:rPr>
              <a:t> (IRIS Support System)</a:t>
            </a:r>
          </a:p>
          <a:p>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endParaRPr lang="en-US" dirty="0"/>
          </a:p>
          <a:p>
            <a:r>
              <a:rPr lang="en-US" dirty="0"/>
              <a:t>45</a:t>
            </a:r>
          </a:p>
          <a:p>
            <a:endParaRPr lang="en-US" dirty="0"/>
          </a:p>
        </p:txBody>
      </p:sp>
    </p:spTree>
    <p:extLst>
      <p:ext uri="{BB962C8B-B14F-4D97-AF65-F5344CB8AC3E}">
        <p14:creationId xmlns:p14="http://schemas.microsoft.com/office/powerpoint/2010/main" val="22791521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2FB73DA-5FDE-45B5-BAA4-C61223CC44F6}" type="slidenum">
              <a:rPr lang="en-US" smtClean="0"/>
              <a:pPr/>
              <a:t>5</a:t>
            </a:fld>
            <a:endParaRPr lang="en-US" dirty="0"/>
          </a:p>
        </p:txBody>
      </p:sp>
      <p:graphicFrame>
        <p:nvGraphicFramePr>
          <p:cNvPr id="6" name="Content Placeholder 6"/>
          <p:cNvGraphicFramePr>
            <a:graphicFrameLocks/>
          </p:cNvGraphicFramePr>
          <p:nvPr>
            <p:extLst>
              <p:ext uri="{D42A27DB-BD31-4B8C-83A1-F6EECF244321}">
                <p14:modId xmlns:p14="http://schemas.microsoft.com/office/powerpoint/2010/main" val="637187358"/>
              </p:ext>
            </p:extLst>
          </p:nvPr>
        </p:nvGraphicFramePr>
        <p:xfrm>
          <a:off x="1841809" y="1537309"/>
          <a:ext cx="8508380" cy="4662925"/>
        </p:xfrm>
        <a:graphic>
          <a:graphicData uri="http://schemas.openxmlformats.org/drawingml/2006/table">
            <a:tbl>
              <a:tblPr/>
              <a:tblGrid>
                <a:gridCol w="5717788">
                  <a:extLst>
                    <a:ext uri="{9D8B030D-6E8A-4147-A177-3AD203B41FA5}">
                      <a16:colId xmlns:a16="http://schemas.microsoft.com/office/drawing/2014/main" val="3819583335"/>
                    </a:ext>
                  </a:extLst>
                </a:gridCol>
                <a:gridCol w="2790592">
                  <a:extLst>
                    <a:ext uri="{9D8B030D-6E8A-4147-A177-3AD203B41FA5}">
                      <a16:colId xmlns:a16="http://schemas.microsoft.com/office/drawing/2014/main" val="935439761"/>
                    </a:ext>
                  </a:extLst>
                </a:gridCol>
              </a:tblGrid>
              <a:tr h="1379175">
                <a:tc>
                  <a:txBody>
                    <a:bodyPr/>
                    <a:lstStyle/>
                    <a:p>
                      <a:pPr algn="ctr"/>
                      <a:br>
                        <a:rPr lang="en-US" sz="2000" dirty="0">
                          <a:effectLst/>
                          <a:latin typeface="Arial" panose="020B0604020202020204" pitchFamily="34" charset="0"/>
                          <a:cs typeface="Arial" panose="020B0604020202020204" pitchFamily="34" charset="0"/>
                        </a:rPr>
                      </a:br>
                      <a:r>
                        <a:rPr lang="en-US" sz="2000" b="1" dirty="0">
                          <a:effectLst/>
                          <a:latin typeface="Arial" panose="020B0604020202020204" pitchFamily="34" charset="0"/>
                          <a:cs typeface="Arial" panose="020B0604020202020204" pitchFamily="34" charset="0"/>
                        </a:rPr>
                        <a:t> </a:t>
                      </a:r>
                      <a:r>
                        <a:rPr lang="en-US" sz="2800" b="1" dirty="0">
                          <a:effectLst/>
                          <a:latin typeface="Arial" panose="020B0604020202020204" pitchFamily="34" charset="0"/>
                          <a:cs typeface="Arial" panose="020B0604020202020204" pitchFamily="34" charset="0"/>
                        </a:rPr>
                        <a:t>Member Serves</a:t>
                      </a:r>
                      <a:endParaRPr lang="en-US" sz="2800" dirty="0">
                        <a:effectLst/>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dirty="0">
                          <a:effectLst/>
                          <a:latin typeface="Arial" panose="020B0604020202020204" pitchFamily="34" charset="0"/>
                          <a:cs typeface="Arial" panose="020B0604020202020204" pitchFamily="34" charset="0"/>
                        </a:rPr>
                        <a:t>Percentage of Maximum Benefit Payable</a:t>
                      </a:r>
                      <a:endParaRPr lang="en-US" sz="2800" dirty="0">
                        <a:effectLst/>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8922608"/>
                  </a:ext>
                </a:extLst>
              </a:tr>
              <a:tr h="328375">
                <a:tc>
                  <a:txBody>
                    <a:bodyPr/>
                    <a:lstStyle/>
                    <a:p>
                      <a:pPr algn="ctr"/>
                      <a:r>
                        <a:rPr lang="en-US" sz="2000" dirty="0">
                          <a:effectLst/>
                          <a:latin typeface="Arial" panose="020B0604020202020204" pitchFamily="34" charset="0"/>
                          <a:cs typeface="Arial" panose="020B0604020202020204" pitchFamily="34" charset="0"/>
                        </a:rPr>
                        <a:t>At least 36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100%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8191900"/>
                  </a:ext>
                </a:extLst>
              </a:tr>
              <a:tr h="985125">
                <a:tc>
                  <a:txBody>
                    <a:bodyPr/>
                    <a:lstStyle/>
                    <a:p>
                      <a:pPr algn="ctr"/>
                      <a:r>
                        <a:rPr lang="en-US" sz="2000" dirty="0">
                          <a:solidFill>
                            <a:srgbClr val="C00000"/>
                          </a:solidFill>
                          <a:effectLst/>
                          <a:latin typeface="Arial" panose="020B0604020202020204" pitchFamily="34" charset="0"/>
                          <a:cs typeface="Arial" panose="020B0604020202020204" pitchFamily="34" charset="0"/>
                        </a:rPr>
                        <a:t>At least 30 continuous days on active duty and must be discharged due to service-connected disability</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 </a:t>
                      </a:r>
                    </a:p>
                    <a:p>
                      <a:pPr algn="ctr"/>
                      <a:r>
                        <a:rPr lang="en-US" sz="2000" dirty="0">
                          <a:effectLst/>
                          <a:latin typeface="Arial" panose="020B0604020202020204" pitchFamily="34" charset="0"/>
                          <a:cs typeface="Arial" panose="020B0604020202020204" pitchFamily="34" charset="0"/>
                        </a:rPr>
                        <a:t>100%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4411995"/>
                  </a:ext>
                </a:extLst>
              </a:tr>
              <a:tr h="328375">
                <a:tc>
                  <a:txBody>
                    <a:bodyPr/>
                    <a:lstStyle/>
                    <a:p>
                      <a:pPr algn="ctr"/>
                      <a:r>
                        <a:rPr lang="en-US" sz="2000" dirty="0">
                          <a:effectLst/>
                          <a:latin typeface="Arial" panose="020B0604020202020204" pitchFamily="34" charset="0"/>
                          <a:cs typeface="Arial" panose="020B0604020202020204" pitchFamily="34" charset="0"/>
                        </a:rPr>
                        <a:t>At least 30 months, but less than 36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90%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9895538"/>
                  </a:ext>
                </a:extLst>
              </a:tr>
              <a:tr h="328375">
                <a:tc>
                  <a:txBody>
                    <a:bodyPr/>
                    <a:lstStyle/>
                    <a:p>
                      <a:pPr algn="ctr"/>
                      <a:r>
                        <a:rPr lang="en-US" sz="2000" dirty="0">
                          <a:effectLst/>
                          <a:latin typeface="Arial" panose="020B0604020202020204" pitchFamily="34" charset="0"/>
                          <a:cs typeface="Arial" panose="020B0604020202020204" pitchFamily="34" charset="0"/>
                        </a:rPr>
                        <a:t>At least 24 months, but less than 30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5338310"/>
                  </a:ext>
                </a:extLst>
              </a:tr>
              <a:tr h="328375">
                <a:tc>
                  <a:txBody>
                    <a:bodyPr/>
                    <a:lstStyle/>
                    <a:p>
                      <a:pPr algn="ctr"/>
                      <a:r>
                        <a:rPr lang="en-US" sz="2000" dirty="0">
                          <a:effectLst/>
                          <a:latin typeface="Arial" panose="020B0604020202020204" pitchFamily="34" charset="0"/>
                          <a:cs typeface="Arial" panose="020B0604020202020204" pitchFamily="34" charset="0"/>
                        </a:rPr>
                        <a:t>At least 18 months, but less than 24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70%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7328471"/>
                  </a:ext>
                </a:extLst>
              </a:tr>
              <a:tr h="328375">
                <a:tc>
                  <a:txBody>
                    <a:bodyPr/>
                    <a:lstStyle/>
                    <a:p>
                      <a:pPr algn="ctr"/>
                      <a:r>
                        <a:rPr lang="en-US" sz="2000" dirty="0">
                          <a:effectLst/>
                          <a:latin typeface="Arial" panose="020B0604020202020204" pitchFamily="34" charset="0"/>
                          <a:cs typeface="Arial" panose="020B0604020202020204" pitchFamily="34" charset="0"/>
                        </a:rPr>
                        <a:t>At least 12 months, but less than 18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5910531"/>
                  </a:ext>
                </a:extLst>
              </a:tr>
              <a:tr h="328375">
                <a:tc>
                  <a:txBody>
                    <a:bodyPr/>
                    <a:lstStyle/>
                    <a:p>
                      <a:pPr algn="ctr"/>
                      <a:r>
                        <a:rPr lang="en-US" sz="2000" dirty="0">
                          <a:effectLst/>
                          <a:latin typeface="Arial" panose="020B0604020202020204" pitchFamily="34" charset="0"/>
                          <a:cs typeface="Arial" panose="020B0604020202020204" pitchFamily="34" charset="0"/>
                        </a:rPr>
                        <a:t>At least 06 months, but less than 12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2137569"/>
                  </a:ext>
                </a:extLst>
              </a:tr>
              <a:tr h="328375">
                <a:tc>
                  <a:txBody>
                    <a:bodyPr/>
                    <a:lstStyle/>
                    <a:p>
                      <a:pPr algn="ctr"/>
                      <a:r>
                        <a:rPr lang="en-US" sz="2000" dirty="0">
                          <a:effectLst/>
                          <a:latin typeface="Arial" panose="020B0604020202020204" pitchFamily="34" charset="0"/>
                          <a:cs typeface="Arial" panose="020B0604020202020204" pitchFamily="34" charset="0"/>
                        </a:rPr>
                        <a:t>At least 90 days, but less than 06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40%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0668909"/>
                  </a:ext>
                </a:extLst>
              </a:tr>
            </a:tbl>
          </a:graphicData>
        </a:graphic>
      </p:graphicFrame>
      <p:sp>
        <p:nvSpPr>
          <p:cNvPr id="7" name="Title 3">
            <a:extLst>
              <a:ext uri="{FF2B5EF4-FFF2-40B4-BE49-F238E27FC236}">
                <a16:creationId xmlns:a16="http://schemas.microsoft.com/office/drawing/2014/main" id="{B4C1CFCE-0D64-427A-97F8-558288A95E86}"/>
              </a:ext>
            </a:extLst>
          </p:cNvPr>
          <p:cNvSpPr>
            <a:spLocks noGrp="1"/>
          </p:cNvSpPr>
          <p:nvPr>
            <p:ph type="title"/>
          </p:nvPr>
        </p:nvSpPr>
        <p:spPr>
          <a:xfrm>
            <a:off x="838200" y="365125"/>
            <a:ext cx="10515600" cy="1325563"/>
          </a:xfrm>
        </p:spPr>
        <p:txBody>
          <a:bodyPr/>
          <a:lstStyle/>
          <a:p>
            <a:r>
              <a:rPr lang="en-US" dirty="0"/>
              <a:t>POST 9-11 GI BILL</a:t>
            </a:r>
          </a:p>
        </p:txBody>
      </p:sp>
    </p:spTree>
    <p:extLst>
      <p:ext uri="{BB962C8B-B14F-4D97-AF65-F5344CB8AC3E}">
        <p14:creationId xmlns:p14="http://schemas.microsoft.com/office/powerpoint/2010/main" val="3126382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0" indent="0">
              <a:buNone/>
            </a:pPr>
            <a:r>
              <a:rPr lang="en-US" dirty="0"/>
              <a:t> </a:t>
            </a:r>
          </a:p>
        </p:txBody>
      </p:sp>
      <p:sp>
        <p:nvSpPr>
          <p:cNvPr id="8" name="Slide Number Placeholder 7"/>
          <p:cNvSpPr>
            <a:spLocks noGrp="1"/>
          </p:cNvSpPr>
          <p:nvPr>
            <p:ph type="sldNum" sz="quarter" idx="12"/>
          </p:nvPr>
        </p:nvSpPr>
        <p:spPr>
          <a:xfrm>
            <a:off x="8058150" y="6356353"/>
            <a:ext cx="2057400" cy="365125"/>
          </a:xfrm>
        </p:spPr>
        <p:txBody>
          <a:bodyPr/>
          <a:lstStyle/>
          <a:p>
            <a:r>
              <a:rPr lang="en-US" dirty="0"/>
              <a:t>6</a:t>
            </a:r>
          </a:p>
        </p:txBody>
      </p:sp>
      <p:sp>
        <p:nvSpPr>
          <p:cNvPr id="7" name="Content Placeholder 2"/>
          <p:cNvSpPr>
            <a:spLocks noGrp="1"/>
          </p:cNvSpPr>
          <p:nvPr>
            <p:ph sz="quarter" idx="13"/>
          </p:nvPr>
        </p:nvSpPr>
        <p:spPr>
          <a:xfrm>
            <a:off x="616017" y="1515536"/>
            <a:ext cx="10972800" cy="4525963"/>
          </a:xfrm>
        </p:spPr>
        <p:txBody>
          <a:bodyPr>
            <a:normAutofit/>
          </a:bodyPr>
          <a:lstStyle/>
          <a:p>
            <a:r>
              <a:rPr lang="en-US" sz="2100" b="1" dirty="0">
                <a:latin typeface="Arial" panose="020B0604020202020204" pitchFamily="34" charset="0"/>
                <a:cs typeface="Arial" panose="020B0604020202020204" pitchFamily="34" charset="0"/>
              </a:rPr>
              <a:t>BENEFITS (Continued)</a:t>
            </a:r>
          </a:p>
          <a:p>
            <a:endParaRPr lang="en-US" sz="2100" b="1"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Book Stipend - $500 per semester/$1K year</a:t>
            </a:r>
          </a:p>
          <a:p>
            <a:pPr lvl="1"/>
            <a:r>
              <a:rPr lang="en-US" sz="2400" dirty="0">
                <a:latin typeface="Arial" panose="020B0604020202020204" pitchFamily="34" charset="0"/>
                <a:cs typeface="Arial" panose="020B0604020202020204" pitchFamily="34" charset="0"/>
              </a:rPr>
              <a:t> Monthly Housing Allowance (MHA)</a:t>
            </a:r>
          </a:p>
          <a:p>
            <a:pPr lvl="2"/>
            <a:r>
              <a:rPr lang="en-US" sz="2000" dirty="0">
                <a:latin typeface="Arial" panose="020B0604020202020204" pitchFamily="34" charset="0"/>
                <a:cs typeface="Arial" panose="020B0604020202020204" pitchFamily="34" charset="0"/>
              </a:rPr>
              <a:t>Based on E-5 w/Dependents Rate </a:t>
            </a:r>
          </a:p>
          <a:p>
            <a:pPr lvl="2"/>
            <a:r>
              <a:rPr lang="en-US" sz="2000" dirty="0">
                <a:latin typeface="Arial" panose="020B0604020202020204" pitchFamily="34" charset="0"/>
                <a:cs typeface="Arial" panose="020B0604020202020204" pitchFamily="34" charset="0"/>
              </a:rPr>
              <a:t>Zip Code of campus – majority of classes</a:t>
            </a:r>
          </a:p>
          <a:p>
            <a:pPr marL="685800" lvl="2" indent="-342900"/>
            <a:r>
              <a:rPr lang="en-US" dirty="0">
                <a:latin typeface="Arial" panose="020B0604020202020204" pitchFamily="34" charset="0"/>
                <a:cs typeface="Arial" panose="020B0604020202020204" pitchFamily="34" charset="0"/>
              </a:rPr>
              <a:t>One-time Payment – Rural Benefit - $500</a:t>
            </a:r>
          </a:p>
          <a:p>
            <a:pPr marL="685800" lvl="2" indent="-342900"/>
            <a:r>
              <a:rPr lang="en-US" dirty="0">
                <a:latin typeface="Arial" panose="020B0604020202020204" pitchFamily="34" charset="0"/>
                <a:cs typeface="Arial" panose="020B0604020202020204" pitchFamily="34" charset="0"/>
              </a:rPr>
              <a:t>Transferability Option</a:t>
            </a:r>
          </a:p>
          <a:p>
            <a:pPr marL="685800" lvl="2" indent="-342900"/>
            <a:r>
              <a:rPr lang="en-US" dirty="0">
                <a:latin typeface="Arial" panose="020B0604020202020204" pitchFamily="34" charset="0"/>
                <a:cs typeface="Arial" panose="020B0604020202020204" pitchFamily="34" charset="0"/>
              </a:rPr>
              <a:t>Yellow Ribbon Program</a:t>
            </a:r>
          </a:p>
          <a:p>
            <a:pPr marL="685800" lvl="3" indent="342900">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p:txBody>
      </p:sp>
      <p:sp>
        <p:nvSpPr>
          <p:cNvPr id="5" name="Rectangle 4"/>
          <p:cNvSpPr/>
          <p:nvPr/>
        </p:nvSpPr>
        <p:spPr>
          <a:xfrm>
            <a:off x="2689524" y="6113619"/>
            <a:ext cx="6986426" cy="607859"/>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3"/>
              </a:rPr>
              <a:t>https://www.benefits.va.gov/gibill/education_programs.asp</a:t>
            </a:r>
            <a:endParaRPr lang="en-US" sz="2000" dirty="0">
              <a:latin typeface="Arial" panose="020B0604020202020204" pitchFamily="34" charset="0"/>
              <a:cs typeface="Arial" panose="020B0604020202020204" pitchFamily="34" charset="0"/>
            </a:endParaRPr>
          </a:p>
          <a:p>
            <a:endParaRPr lang="en-US" sz="1350" dirty="0"/>
          </a:p>
        </p:txBody>
      </p:sp>
      <p:sp>
        <p:nvSpPr>
          <p:cNvPr id="9" name="Title 3">
            <a:extLst>
              <a:ext uri="{FF2B5EF4-FFF2-40B4-BE49-F238E27FC236}">
                <a16:creationId xmlns:a16="http://schemas.microsoft.com/office/drawing/2014/main" id="{FF29FCA3-2A3B-417B-8D67-FC53B7458A62}"/>
              </a:ext>
            </a:extLst>
          </p:cNvPr>
          <p:cNvSpPr>
            <a:spLocks noGrp="1"/>
          </p:cNvSpPr>
          <p:nvPr>
            <p:ph type="title"/>
          </p:nvPr>
        </p:nvSpPr>
        <p:spPr>
          <a:xfrm>
            <a:off x="838200" y="365125"/>
            <a:ext cx="10515600" cy="1325563"/>
          </a:xfrm>
        </p:spPr>
        <p:txBody>
          <a:bodyPr/>
          <a:lstStyle/>
          <a:p>
            <a:r>
              <a:rPr lang="en-US" dirty="0"/>
              <a:t>POST 9-11 GI BILL</a:t>
            </a:r>
          </a:p>
        </p:txBody>
      </p:sp>
    </p:spTree>
    <p:extLst>
      <p:ext uri="{BB962C8B-B14F-4D97-AF65-F5344CB8AC3E}">
        <p14:creationId xmlns:p14="http://schemas.microsoft.com/office/powerpoint/2010/main" val="3897109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390" y="764547"/>
            <a:ext cx="9269329" cy="508778"/>
          </a:xfrm>
        </p:spPr>
        <p:txBody>
          <a:bodyPr>
            <a:noAutofit/>
          </a:bodyPr>
          <a:lstStyle/>
          <a:p>
            <a:r>
              <a:rPr lang="en-US" dirty="0">
                <a:cs typeface="Arial" panose="020B0604020202020204" pitchFamily="34" charset="0"/>
              </a:rPr>
              <a:t>TRANSFERABILITY</a:t>
            </a:r>
            <a:endParaRPr lang="en-US" sz="3200" dirty="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nSpc>
                <a:spcPct val="120000"/>
              </a:lnSpc>
              <a:buNone/>
            </a:pPr>
            <a:r>
              <a:rPr lang="en-US" sz="2475" dirty="0"/>
              <a:t> </a:t>
            </a:r>
          </a:p>
        </p:txBody>
      </p:sp>
      <p:sp>
        <p:nvSpPr>
          <p:cNvPr id="7" name="Slide Number Placeholder 6"/>
          <p:cNvSpPr>
            <a:spLocks noGrp="1"/>
          </p:cNvSpPr>
          <p:nvPr>
            <p:ph type="sldNum" sz="quarter" idx="12"/>
          </p:nvPr>
        </p:nvSpPr>
        <p:spPr/>
        <p:txBody>
          <a:bodyPr/>
          <a:lstStyle/>
          <a:p>
            <a:r>
              <a:rPr lang="en-US" dirty="0"/>
              <a:t>7</a:t>
            </a:r>
          </a:p>
        </p:txBody>
      </p:sp>
      <p:sp>
        <p:nvSpPr>
          <p:cNvPr id="6" name="Content Placeholder 2"/>
          <p:cNvSpPr>
            <a:spLocks noGrp="1"/>
          </p:cNvSpPr>
          <p:nvPr>
            <p:ph sz="quarter" idx="13"/>
          </p:nvPr>
        </p:nvSpPr>
        <p:spPr>
          <a:xfrm>
            <a:off x="529390" y="1287832"/>
            <a:ext cx="11049802" cy="4525963"/>
          </a:xfrm>
        </p:spPr>
        <p:txBody>
          <a:bodyPr>
            <a:noAutofit/>
          </a:bodyPr>
          <a:lstStyle/>
          <a:p>
            <a:pPr>
              <a:lnSpc>
                <a:spcPct val="120000"/>
              </a:lnSpc>
            </a:pPr>
            <a:endParaRPr lang="en-US" sz="1900" dirty="0">
              <a:latin typeface="Arial" panose="020B0604020202020204" pitchFamily="34" charset="0"/>
              <a:cs typeface="Arial" panose="020B0604020202020204" pitchFamily="34" charset="0"/>
            </a:endParaRPr>
          </a:p>
          <a:p>
            <a:pPr>
              <a:lnSpc>
                <a:spcPct val="120000"/>
              </a:lnSpc>
            </a:pPr>
            <a:r>
              <a:rPr lang="en-US" sz="1900" dirty="0">
                <a:latin typeface="Arial" panose="020B0604020202020204" pitchFamily="34" charset="0"/>
                <a:cs typeface="Arial" panose="020B0604020202020204" pitchFamily="34" charset="0"/>
              </a:rPr>
              <a:t>Allows transfer of all or some unused benefits to spouse or dependent children</a:t>
            </a:r>
          </a:p>
          <a:p>
            <a:pPr>
              <a:lnSpc>
                <a:spcPct val="120000"/>
              </a:lnSpc>
            </a:pPr>
            <a:r>
              <a:rPr lang="en-US" sz="1900" dirty="0">
                <a:latin typeface="Arial" panose="020B0604020202020204" pitchFamily="34" charset="0"/>
                <a:cs typeface="Arial" panose="020B0604020202020204" pitchFamily="34" charset="0"/>
              </a:rPr>
              <a:t>Any member of the Armed Forces (AD or RC, officer or enlisted) on or after 1 August 2009, who is eligible for the Post-9/11 GI Bill, </a:t>
            </a:r>
            <a:r>
              <a:rPr lang="en-US" sz="1900" b="1" dirty="0">
                <a:latin typeface="Arial" panose="020B0604020202020204" pitchFamily="34" charset="0"/>
                <a:cs typeface="Arial" panose="020B0604020202020204" pitchFamily="34" charset="0"/>
              </a:rPr>
              <a:t>AND</a:t>
            </a:r>
          </a:p>
          <a:p>
            <a:pPr>
              <a:lnSpc>
                <a:spcPct val="120000"/>
              </a:lnSpc>
            </a:pPr>
            <a:r>
              <a:rPr lang="en-US" sz="1900" dirty="0">
                <a:latin typeface="Arial" panose="020B0604020202020204" pitchFamily="34" charset="0"/>
                <a:cs typeface="Arial" panose="020B0604020202020204" pitchFamily="34" charset="0"/>
              </a:rPr>
              <a:t>Has at least 6 years but not more than 16 years of service in the Armed Forces on the date of election </a:t>
            </a:r>
            <a:r>
              <a:rPr lang="en-US" sz="1900" b="1" dirty="0">
                <a:latin typeface="Arial" panose="020B0604020202020204" pitchFamily="34" charset="0"/>
                <a:cs typeface="Arial" panose="020B0604020202020204" pitchFamily="34" charset="0"/>
              </a:rPr>
              <a:t>and</a:t>
            </a:r>
            <a:r>
              <a:rPr lang="en-US" sz="1900" dirty="0">
                <a:latin typeface="Arial" panose="020B0604020202020204" pitchFamily="34" charset="0"/>
                <a:cs typeface="Arial" panose="020B0604020202020204" pitchFamily="34" charset="0"/>
              </a:rPr>
              <a:t> agrees to serve 4 additional years from the date of election, </a:t>
            </a:r>
            <a:r>
              <a:rPr lang="en-US" sz="1900" b="1" dirty="0">
                <a:latin typeface="Arial" panose="020B0604020202020204" pitchFamily="34" charset="0"/>
                <a:cs typeface="Arial" panose="020B0604020202020204" pitchFamily="34" charset="0"/>
              </a:rPr>
              <a:t>OR</a:t>
            </a:r>
          </a:p>
          <a:p>
            <a:pPr>
              <a:lnSpc>
                <a:spcPct val="120000"/>
              </a:lnSpc>
            </a:pPr>
            <a:r>
              <a:rPr lang="en-US" sz="1900" dirty="0">
                <a:latin typeface="Arial" panose="020B0604020202020204" pitchFamily="34" charset="0"/>
                <a:cs typeface="Arial" panose="020B0604020202020204" pitchFamily="34" charset="0"/>
              </a:rPr>
              <a:t>Has at least 10 years of service in the Armed Forces (AD or RC) on the date of election, is precluded by either standard policy (service or DoD) or statute from committing to 4 additional years, </a:t>
            </a:r>
            <a:r>
              <a:rPr lang="en-US" sz="1900" b="1" dirty="0">
                <a:latin typeface="Arial" panose="020B0604020202020204" pitchFamily="34" charset="0"/>
                <a:cs typeface="Arial" panose="020B0604020202020204" pitchFamily="34" charset="0"/>
              </a:rPr>
              <a:t>AND</a:t>
            </a:r>
            <a:r>
              <a:rPr lang="en-US" sz="1900" dirty="0">
                <a:latin typeface="Arial" panose="020B0604020202020204" pitchFamily="34" charset="0"/>
                <a:cs typeface="Arial" panose="020B0604020202020204" pitchFamily="34" charset="0"/>
              </a:rPr>
              <a:t> agrees to serve for the maximum amount of time allowed by such policy or statute</a:t>
            </a:r>
          </a:p>
          <a:p>
            <a:pPr>
              <a:lnSpc>
                <a:spcPct val="120000"/>
              </a:lnSpc>
            </a:pPr>
            <a:r>
              <a:rPr lang="en-US" sz="1900" dirty="0">
                <a:latin typeface="Arial" panose="020B0604020202020204" pitchFamily="34" charset="0"/>
                <a:cs typeface="Arial" panose="020B0604020202020204" pitchFamily="34" charset="0"/>
              </a:rPr>
              <a:t>Transfer requests must be submitted &amp; approved </a:t>
            </a:r>
            <a:r>
              <a:rPr lang="en-US" sz="1900" b="1" dirty="0">
                <a:solidFill>
                  <a:srgbClr val="FF0000"/>
                </a:solidFill>
                <a:latin typeface="Arial" panose="020B0604020202020204" pitchFamily="34" charset="0"/>
                <a:cs typeface="Arial" panose="020B0604020202020204" pitchFamily="34" charset="0"/>
              </a:rPr>
              <a:t>while the member is on active duty</a:t>
            </a:r>
            <a:endParaRPr lang="en-US" sz="1900" dirty="0">
              <a:latin typeface="Arial" panose="020B0604020202020204" pitchFamily="34" charset="0"/>
              <a:cs typeface="Arial" panose="020B0604020202020204" pitchFamily="34" charset="0"/>
            </a:endParaRPr>
          </a:p>
        </p:txBody>
      </p:sp>
      <p:sp>
        <p:nvSpPr>
          <p:cNvPr id="5" name="Rectangle 4"/>
          <p:cNvSpPr/>
          <p:nvPr/>
        </p:nvSpPr>
        <p:spPr>
          <a:xfrm>
            <a:off x="2489772" y="6356352"/>
            <a:ext cx="6986426"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hlinkClick r:id="rId3"/>
              </a:rPr>
              <a:t>https://www.va.gov/education/transfer-post-9-11-gi-bill-benefits/</a:t>
            </a:r>
            <a:r>
              <a:rPr lang="en-US" dirty="0">
                <a:latin typeface="Arial" panose="020B0604020202020204" pitchFamily="34" charset="0"/>
                <a:cs typeface="Arial" panose="020B0604020202020204" pitchFamily="34" charset="0"/>
              </a:rPr>
              <a:t> </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2064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(FGIB)</a:t>
            </a:r>
          </a:p>
        </p:txBody>
      </p:sp>
      <p:sp>
        <p:nvSpPr>
          <p:cNvPr id="2" name="Slide Number Placeholder 1"/>
          <p:cNvSpPr>
            <a:spLocks noGrp="1"/>
          </p:cNvSpPr>
          <p:nvPr>
            <p:ph type="sldNum" sz="quarter" idx="12"/>
          </p:nvPr>
        </p:nvSpPr>
        <p:spPr/>
        <p:txBody>
          <a:bodyPr/>
          <a:lstStyle/>
          <a:p>
            <a:fld id="{E2FB73DA-5FDE-45B5-BAA4-C61223CC44F6}" type="slidenum">
              <a:rPr lang="en-US" smtClean="0"/>
              <a:pPr/>
              <a:t>8</a:t>
            </a:fld>
            <a:endParaRPr lang="en-US" dirty="0"/>
          </a:p>
        </p:txBody>
      </p:sp>
      <p:sp>
        <p:nvSpPr>
          <p:cNvPr id="6" name="Content Placeholder 2"/>
          <p:cNvSpPr txBox="1">
            <a:spLocks/>
          </p:cNvSpPr>
          <p:nvPr/>
        </p:nvSpPr>
        <p:spPr>
          <a:xfrm>
            <a:off x="611204" y="1600203"/>
            <a:ext cx="10515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dirty="0"/>
              <a:t>Harry W. </a:t>
            </a:r>
            <a:r>
              <a:rPr lang="en-US" sz="2400" dirty="0" err="1"/>
              <a:t>Colmery</a:t>
            </a:r>
            <a:r>
              <a:rPr lang="en-US" sz="2400" dirty="0"/>
              <a:t> Veterans Educational Assistance Act</a:t>
            </a:r>
          </a:p>
          <a:p>
            <a:pPr>
              <a:lnSpc>
                <a:spcPct val="100000"/>
              </a:lnSpc>
            </a:pPr>
            <a:r>
              <a:rPr lang="en-US" sz="2400" dirty="0"/>
              <a:t>34 provisions improves and extends benefits</a:t>
            </a:r>
          </a:p>
          <a:p>
            <a:pPr lvl="1">
              <a:lnSpc>
                <a:spcPct val="100000"/>
              </a:lnSpc>
            </a:pPr>
            <a:r>
              <a:rPr lang="en-US" sz="2000" dirty="0"/>
              <a:t>Eliminates the 15-year expiration date:</a:t>
            </a:r>
          </a:p>
          <a:p>
            <a:pPr lvl="2">
              <a:lnSpc>
                <a:spcPct val="100000"/>
              </a:lnSpc>
            </a:pPr>
            <a:r>
              <a:rPr lang="en-US" sz="2000" dirty="0"/>
              <a:t>Veterans who departed AD on or after 1 January 2013</a:t>
            </a:r>
          </a:p>
          <a:p>
            <a:pPr marL="342900" lvl="2" indent="-342900">
              <a:lnSpc>
                <a:spcPct val="100000"/>
              </a:lnSpc>
            </a:pPr>
            <a:r>
              <a:rPr lang="en-US" dirty="0"/>
              <a:t>Restoration of benefits due to school closures</a:t>
            </a:r>
          </a:p>
          <a:p>
            <a:pPr marL="342900" lvl="2" indent="-342900">
              <a:lnSpc>
                <a:spcPct val="100000"/>
              </a:lnSpc>
            </a:pPr>
            <a:r>
              <a:rPr lang="en-US" dirty="0"/>
              <a:t>Transfer of Reserve Benefits to Post 9/11 GI Bill</a:t>
            </a:r>
          </a:p>
          <a:p>
            <a:pPr marL="342900" lvl="2" indent="-342900">
              <a:lnSpc>
                <a:spcPct val="100000"/>
              </a:lnSpc>
            </a:pPr>
            <a:r>
              <a:rPr lang="en-US" dirty="0"/>
              <a:t>Work Study Programs permanently authorized</a:t>
            </a:r>
          </a:p>
          <a:p>
            <a:pPr marL="342900" lvl="2" indent="-342900">
              <a:lnSpc>
                <a:spcPct val="100000"/>
              </a:lnSpc>
            </a:pPr>
            <a:r>
              <a:rPr lang="en-US" dirty="0"/>
              <a:t>Independent Study Programs authorized </a:t>
            </a:r>
          </a:p>
          <a:p>
            <a:pPr lvl="1">
              <a:buFont typeface="Wingdings" panose="05000000000000000000" pitchFamily="2" charset="2"/>
              <a:buChar char="Ø"/>
            </a:pPr>
            <a:endParaRPr lang="en-US" sz="2400" dirty="0"/>
          </a:p>
        </p:txBody>
      </p:sp>
    </p:spTree>
    <p:extLst>
      <p:ext uri="{BB962C8B-B14F-4D97-AF65-F5344CB8AC3E}">
        <p14:creationId xmlns:p14="http://schemas.microsoft.com/office/powerpoint/2010/main" val="2021422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a:t>
            </a:r>
          </a:p>
        </p:txBody>
      </p:sp>
      <p:pic>
        <p:nvPicPr>
          <p:cNvPr id="5" name="Content Placeholder 4" descr="A screenshot of a cell phone&#10;&#10;Description generated with high confidence">
            <a:extLst>
              <a:ext uri="{FF2B5EF4-FFF2-40B4-BE49-F238E27FC236}">
                <a16:creationId xmlns:a16="http://schemas.microsoft.com/office/drawing/2014/main" id="{ACF3C31C-AE40-4BF5-AF37-86FAD1F1165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20945" y="1605834"/>
            <a:ext cx="7350109" cy="4887041"/>
          </a:xfrm>
          <a:prstGeom prst="rect">
            <a:avLst/>
          </a:prstGeom>
        </p:spPr>
      </p:pic>
      <p:sp>
        <p:nvSpPr>
          <p:cNvPr id="2" name="Slide Number Placeholder 1"/>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92222703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5081</TotalTime>
  <Words>3459</Words>
  <Application>Microsoft Office PowerPoint</Application>
  <PresentationFormat>Widescreen</PresentationFormat>
  <Paragraphs>468</Paragraphs>
  <Slides>45</Slides>
  <Notes>15</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45</vt:i4>
      </vt:variant>
    </vt:vector>
  </HeadingPairs>
  <TitlesOfParts>
    <vt:vector size="57" baseType="lpstr">
      <vt:lpstr>MS Mincho</vt:lpstr>
      <vt:lpstr>Arial</vt:lpstr>
      <vt:lpstr>Calibri</vt:lpstr>
      <vt:lpstr>Calibri Light</vt:lpstr>
      <vt:lpstr>Times New Roman</vt:lpstr>
      <vt:lpstr>Wingdings</vt:lpstr>
      <vt:lpstr>Wingdings 3</vt:lpstr>
      <vt:lpstr>Custom Design</vt:lpstr>
      <vt:lpstr>NEW Logo</vt:lpstr>
      <vt:lpstr>1_Custom Design</vt:lpstr>
      <vt:lpstr>Office Theme</vt:lpstr>
      <vt:lpstr>2_Custom Design</vt:lpstr>
      <vt:lpstr>PowerPoint Presentation</vt:lpstr>
      <vt:lpstr>TOPICS</vt:lpstr>
      <vt:lpstr>VA EDUCATION PROGRAMS</vt:lpstr>
      <vt:lpstr>POST 9-11 GI BILL</vt:lpstr>
      <vt:lpstr>POST 9-11 GI BILL</vt:lpstr>
      <vt:lpstr>POST 9-11 GI BILL</vt:lpstr>
      <vt:lpstr>TRANSFERABILITY</vt:lpstr>
      <vt:lpstr>FOREVER GI BILL (FGIB)</vt:lpstr>
      <vt:lpstr>FOREVER GI BILL</vt:lpstr>
      <vt:lpstr>FOREVER GI BILL - IMPACTS</vt:lpstr>
      <vt:lpstr>FOREVER GI BILL - IMPACTS</vt:lpstr>
      <vt:lpstr>FOREVER GI BILL - IMPACTS</vt:lpstr>
      <vt:lpstr>GI BILL COMPARISON TOOL</vt:lpstr>
      <vt:lpstr> MONTGOMERY GI BILL</vt:lpstr>
      <vt:lpstr>MGIB AD - BENEFITS</vt:lpstr>
      <vt:lpstr>CURRENT RATE OF PAY</vt:lpstr>
      <vt:lpstr>PowerPoint Presentation</vt:lpstr>
      <vt:lpstr>PowerPoint Presentation</vt:lpstr>
      <vt:lpstr>CURRENT RATE OF PAY</vt:lpstr>
      <vt:lpstr>SURVIVOR AND DEPENDENT EDUCATION ASSISTANCE</vt:lpstr>
      <vt:lpstr>FRY SCHOLARSHIP</vt:lpstr>
      <vt:lpstr>YELLOW RIBBON PROGRAM</vt:lpstr>
      <vt:lpstr>SURVIVOR AND DEPENDENT EDUCATION (CHAPTER 35)</vt:lpstr>
      <vt:lpstr>SURVIVOR AND DEPENDENT EDUCATION (CHAPTER 35)</vt:lpstr>
      <vt:lpstr>PowerPoint Presentation</vt:lpstr>
      <vt:lpstr>CHAPTER 35 RATES</vt:lpstr>
      <vt:lpstr>WORK STUDY</vt:lpstr>
      <vt:lpstr>WORK STUDY</vt:lpstr>
      <vt:lpstr>NON-COLLEGE DEGREE PROGRAMS</vt:lpstr>
      <vt:lpstr>VA TRAINING PROGRAMS</vt:lpstr>
      <vt:lpstr>FLIGHT TRAINING</vt:lpstr>
      <vt:lpstr>CO-OP TRAINING</vt:lpstr>
      <vt:lpstr>NATIONAL TESTING</vt:lpstr>
      <vt:lpstr>LICENSING &amp; CREDENTIALING</vt:lpstr>
      <vt:lpstr>VETERAN READINESS &amp; EMPLOYMENT (VR&amp;E)</vt:lpstr>
      <vt:lpstr>VETERAN READINESS &amp; EMPLOYMENT (VR&amp;E)</vt:lpstr>
      <vt:lpstr>VETERAN READINESS &amp; EMPLOYMENT (VR&amp;E)</vt:lpstr>
      <vt:lpstr>VFW PROGRAMS</vt:lpstr>
      <vt:lpstr>VFW PROGRAMS - VOICE OF DEMOCRACY</vt:lpstr>
      <vt:lpstr>VFW PROGRAMS – PATRIOT’S PEN</vt:lpstr>
      <vt:lpstr>VFW PROGRAMS – VFW/SVA FELLOWSHIP</vt:lpstr>
      <vt:lpstr>VFW PROGRAMS – 1 STUDENT VETERAN</vt:lpstr>
      <vt:lpstr>VFW PROGRAMS – HELP-A-HERO SCHOLARSHIP</vt:lpstr>
      <vt:lpstr>RESOURCES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Keith Garrison</cp:lastModifiedBy>
  <cp:revision>126</cp:revision>
  <cp:lastPrinted>2019-04-05T20:22:54Z</cp:lastPrinted>
  <dcterms:created xsi:type="dcterms:W3CDTF">2018-09-13T15:53:27Z</dcterms:created>
  <dcterms:modified xsi:type="dcterms:W3CDTF">2025-12-11T04:36:34Z</dcterms:modified>
</cp:coreProperties>
</file>