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36"/>
  </p:notesMasterIdLst>
  <p:sldIdLst>
    <p:sldId id="257" r:id="rId3"/>
    <p:sldId id="272" r:id="rId4"/>
    <p:sldId id="321" r:id="rId5"/>
    <p:sldId id="324" r:id="rId6"/>
    <p:sldId id="273" r:id="rId7"/>
    <p:sldId id="274" r:id="rId8"/>
    <p:sldId id="282" r:id="rId9"/>
    <p:sldId id="320" r:id="rId10"/>
    <p:sldId id="307" r:id="rId11"/>
    <p:sldId id="276" r:id="rId12"/>
    <p:sldId id="277" r:id="rId13"/>
    <p:sldId id="278" r:id="rId14"/>
    <p:sldId id="279" r:id="rId15"/>
    <p:sldId id="309" r:id="rId16"/>
    <p:sldId id="311" r:id="rId17"/>
    <p:sldId id="312" r:id="rId18"/>
    <p:sldId id="313" r:id="rId19"/>
    <p:sldId id="314" r:id="rId20"/>
    <p:sldId id="310" r:id="rId21"/>
    <p:sldId id="308" r:id="rId22"/>
    <p:sldId id="275" r:id="rId23"/>
    <p:sldId id="303" r:id="rId24"/>
    <p:sldId id="286" r:id="rId25"/>
    <p:sldId id="280" r:id="rId26"/>
    <p:sldId id="285" r:id="rId27"/>
    <p:sldId id="304" r:id="rId28"/>
    <p:sldId id="306" r:id="rId29"/>
    <p:sldId id="281" r:id="rId30"/>
    <p:sldId id="305" r:id="rId31"/>
    <p:sldId id="322" r:id="rId32"/>
    <p:sldId id="318" r:id="rId33"/>
    <p:sldId id="323" r:id="rId34"/>
    <p:sldId id="284" r:id="rId35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109" autoAdjust="0"/>
    <p:restoredTop sz="78693" autoAdjust="0"/>
  </p:normalViewPr>
  <p:slideViewPr>
    <p:cSldViewPr snapToGrid="0">
      <p:cViewPr>
        <p:scale>
          <a:sx n="58" d="100"/>
          <a:sy n="58" d="100"/>
        </p:scale>
        <p:origin x="4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6T15:39:40.46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0,'3306'29'0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6T15:39:47.96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0,'13802'0'0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7DB30F-BE94-48DD-9DA3-D86DE72AABD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EABB767-129A-4665-B40D-C4D7AE281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1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856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02DCC-6EDF-6381-C1A1-62DD9602B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98347C-8951-423C-61C8-9528F10CEF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3EBAD5-FF62-16D7-FA85-75F59F5B05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E5A17-00F7-AAA5-D669-3B06C5C3CE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10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88560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CD9C1-F2FD-3CD5-77B6-20FDC8ED2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769D91-2FAC-6ED3-611A-0B133BBCD7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213341-ED36-ABDF-D494-E188DDCFD4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1C24C-F2BD-492D-DC0F-B4B87B0C66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897691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A213D-CA2C-A3FA-7867-04E901683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75AB58-B0D4-7B63-ABE8-6C1345062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B0E96C-77DE-1052-8D4F-4A13D57A5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109E4-0F48-22CA-6D5C-E27BF4D740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956547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E1F39-6C69-F0BA-9348-0EB09FD9D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A0995B-74ED-227B-74C8-3FAFF9A571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12E3A1-C8D1-759A-3DEE-4C005774CD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3A97F-F8CA-3CF9-AB75-0C3733144A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664027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89908-214A-0BC4-C0D1-CA14FADEC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5FAF13-8885-BDAE-B4FC-50C9480F43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68CBF4-CA34-6467-C5AD-924129B47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647A8-93BC-A797-61C8-7F94F7B756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192132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E04A6-7B46-1B19-B39D-63865FAF5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D0D31F-A002-68FC-A614-C769765934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2587DE-7CC3-0EA8-A611-A413B11FD2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C7BC86-4540-838D-57CD-91C66D1363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833963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9989B-505C-6963-BF5E-2C3D21185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97D66E-2ED9-593A-0DBE-BF7644E472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7761A1-8D25-67C7-1D95-FF04B9226D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225226-4CDD-A648-36E7-BA5D47413C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168560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853B4-3E88-A556-1F44-ECE073990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4BE761-868E-7013-E8A3-521AFECBE9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6E8A2E-2367-B822-638F-AB26A45D0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829F4B-6731-B904-490A-74D2A1F8AB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900129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56A09-135F-FA85-94C4-490EA337C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48978C-BE78-4514-3340-17734932FC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C92703-484A-F9F7-380F-2D9D793E74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26A9B-5F66-EDB6-2E48-A32CF57AC7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840721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9C72E-557A-33D4-910E-9DC3EA7EA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A50768-6DAB-4103-B816-E2C81828F3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4B62D8-AC62-2C89-D928-BEA190C25A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>
              <a:solidFill>
                <a:srgbClr val="1B1B1B"/>
              </a:solidFill>
              <a:latin typeface="Calibri Light (Body)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4DAE5-8841-8E84-5B1B-4259B4CA84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17268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279603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D6053-A361-9A07-188F-68F8DFF9A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90EBD1-2CD5-9955-4AC1-D2ED13ABC5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24A4BC-A4B4-8B4D-9FFF-EDB8001EC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EEFC8-3BBA-780D-FBCA-D929330F70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533897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A0035-C2BD-E92F-90D3-815E77E1A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F9109E-1E3A-57C7-2E2D-693487385A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0727B0-42F0-FA3F-FA25-5EBD7004E5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CB162-0B92-B240-C3A4-8419A86179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991569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77CD0-7078-351B-AAC5-30C2E3AED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A4BC72-3FEA-3EB2-E81D-6A81D23A44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CEC652-80A8-EB39-7F69-FE5D827B11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6534E-77F8-7F09-10EA-8A5DDAF5E3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736070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1F358-586C-759E-ABAE-ACD6CFFAC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197B61-E8E3-3F6C-991E-C0D0FF73D7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78FA2D-31D4-86F2-B48F-10A8D99761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b="1" i="0" u="sng" dirty="0">
              <a:solidFill>
                <a:srgbClr val="2E2E2E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AE4B5E-8FDA-16C8-867F-E26166D3EB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468152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725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791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81020-0B53-89A7-FF13-103656DC7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F17181-C2D3-7FE0-52C9-B25C3FFE6C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D8D5AD-9A0F-B453-47C4-CECC7C309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72DD3-5D26-85D1-DCE1-ED9F11CCFF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171234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7655-550E-7EC3-3002-7849D1BF7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6BD9EF-B590-313D-9007-3724E5AC73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B99003-8B4D-9274-4131-A62E39CBE4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63B1D8-8CB6-9A04-A591-DDD1D04189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355885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044E9-5417-C63F-CE38-4C5302DB3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AD0CE6-4E94-1DA3-F843-FF5972A360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FCD4D0-134C-A204-0BBF-DAB0C66FBC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F2FCD-C2DA-FDBF-47B7-19F55D6297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733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8A647-DD0B-7A32-7D75-5A0B5B93E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F8C5F0-B671-5E19-AACA-30E87CDD91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82F2CF-66AF-2E48-5081-AC541C423B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B9327-F087-0EEB-2BD4-DB7A9E2D7B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33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90432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097ED-2586-E0D9-7E29-FF4EF423A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6D17BC-219C-1D8B-997F-65980FF80A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B10375-6D56-D1D0-6876-22D74ECD81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CE784-24B2-F940-2F7C-7F293F0E94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00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2B0EC-CD00-4089-6802-B5CF75EDD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DEDF5B-BD20-362D-D29E-39DFD6E288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525128-3765-EBEA-F8A5-F4F6A5968C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B0932-9644-D51E-214B-917BB13EAD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69146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69B76-D067-9999-C51A-7567A9EB7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24906E-5C74-1C67-6A81-78CA4E0943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1212F6-4962-6149-B151-9BE7036CE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F83EE9-5505-6881-120E-2002A91372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45909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A535B-B9C8-CEC6-722A-6335D9A8B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8BD23C-7DC8-6C00-5897-3AACE84FE9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DDD96B-4C34-ECD6-F78B-CACB6A258C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8D40B-5FED-9FA2-0DE2-B5A32E8883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82598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E92AA-F200-78AD-6AEB-85BD85505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CEB0EA-2DE9-A7E5-E9CA-885C55890D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3842D6-B2E4-654D-6FD0-F2E9B55F9C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57758-7C6E-87A3-95AA-AF271ED050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98666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3E4B4-BF0C-2BB2-EE0D-79CE35028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BD25AF-00EB-DCA0-323F-F5E91960EA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F2EA48-206A-9ACE-2D9D-241B0605E6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D59D8-D83A-6E43-452A-DFF1CE08A3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80708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1B1B1B"/>
                </a:solidFill>
                <a:effectLst/>
                <a:latin typeface="Bitter"/>
              </a:rPr>
              <a:t>What are VA priority groups and how do they affect me?</a:t>
            </a:r>
          </a:p>
          <a:p>
            <a:pPr algn="l"/>
            <a:r>
              <a:rPr lang="en-US" b="0" i="0" dirty="0">
                <a:solidFill>
                  <a:srgbClr val="1B1B1B"/>
                </a:solidFill>
                <a:effectLst/>
                <a:latin typeface="Source Sans Pro Web"/>
              </a:rPr>
              <a:t>After we’ve processed your application and you’re enrolled in VA health care, we’ll assign you to 1 of 8 priority groups. Your priority group may affect</a:t>
            </a:r>
            <a:r>
              <a:rPr lang="en-US" b="1" i="0" dirty="0">
                <a:solidFill>
                  <a:srgbClr val="1B1B1B"/>
                </a:solidFill>
                <a:effectLst/>
                <a:latin typeface="Source Sans Pro Web"/>
              </a:rPr>
              <a:t> </a:t>
            </a:r>
            <a:r>
              <a:rPr lang="en-US" b="0" i="0" dirty="0">
                <a:solidFill>
                  <a:srgbClr val="1B1B1B"/>
                </a:solidFill>
                <a:effectLst/>
                <a:latin typeface="Source Sans Pro Web"/>
              </a:rPr>
              <a:t>how much (if anything) you’ll have to pay toward the cost of your care.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17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2285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7728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6219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5991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6079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624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32622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4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99198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09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7731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4469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60283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732061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13228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39137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12384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45534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5834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87724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0162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365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5517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83AAAC-0CAD-DA2D-450E-5ACDB9D7D81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BDEFB4-DFE6-8B06-E38D-CD469A7CA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1C097EA-22E1-5709-715A-8E0C085487D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10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91F103-988B-85A1-FB0F-5C2E84FFEC4D}"/>
              </a:ext>
            </a:extLst>
          </p:cNvPr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B1C7D6-A483-1F8A-9AA6-0E1296EDDCB0}"/>
              </a:ext>
            </a:extLst>
          </p:cNvPr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627E8DD-836D-BF42-E64A-93EF717B78B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34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ask.va.gov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.gov/contact-us/ask-va/introduction" TargetMode="External"/><Relationship Id="rId2" Type="http://schemas.openxmlformats.org/officeDocument/2006/relationships/hyperlink" Target="https://www.va.gov/health/patientadvocate/" TargetMode="Externa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va.gov/initiatives/va-health-connect/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Jholt@vfw.org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Relationship Id="rId5" Type="http://schemas.openxmlformats.org/officeDocument/2006/relationships/hyperlink" Target="mailto:mfera@vfw.org" TargetMode="External"/><Relationship Id="rId4" Type="http://schemas.openxmlformats.org/officeDocument/2006/relationships/hyperlink" Target="mailto:Kcassell@vfw.or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customXml" Target="../ink/ink2.xml"/><Relationship Id="rId5" Type="http://schemas.openxmlformats.org/officeDocument/2006/relationships/image" Target="../media/image5.png"/><Relationship Id="rId4" Type="http://schemas.openxmlformats.org/officeDocument/2006/relationships/customXml" Target="../ink/ink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84074" y="2517828"/>
            <a:ext cx="57415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 Health Care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91598" y="5279095"/>
            <a:ext cx="4434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Katherine Cassell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Director, NVS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D8DC4-A3FA-F5D7-11E7-30E6F1B84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A5DC77-DF69-97E0-5A6D-CFFEF304E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Groups 1 &amp; 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AF436F-C20E-12B1-2E12-AD37C8A8A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8B8A3A7-6F25-6E6B-837E-2967D7ACC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8667"/>
            <a:ext cx="10515600" cy="4568296"/>
          </a:xfrm>
        </p:spPr>
        <p:txBody>
          <a:bodyPr/>
          <a:lstStyle/>
          <a:p>
            <a:pPr marL="0" indent="0">
              <a:buNone/>
            </a:pPr>
            <a:r>
              <a:rPr lang="en-US" sz="3200" u="sng" dirty="0">
                <a:latin typeface="Calibri Light (Body)"/>
              </a:rPr>
              <a:t>Priority Group 1</a:t>
            </a:r>
          </a:p>
          <a:p>
            <a:r>
              <a:rPr lang="en-US" dirty="0">
                <a:latin typeface="Calibri Light (Body)"/>
              </a:rPr>
              <a:t>Service-connected disability rated as 50% or more disabling, </a:t>
            </a:r>
            <a:r>
              <a:rPr lang="en-US" b="1" dirty="0">
                <a:latin typeface="Calibri Light (Body)"/>
              </a:rPr>
              <a:t>or</a:t>
            </a:r>
          </a:p>
          <a:p>
            <a:r>
              <a:rPr lang="en-US" dirty="0">
                <a:latin typeface="Calibri Light (Body)"/>
              </a:rPr>
              <a:t>Service-connected disability that has been determined to make you unable to work (also called unemployable), </a:t>
            </a:r>
            <a:r>
              <a:rPr lang="en-US" b="1" dirty="0">
                <a:latin typeface="Calibri Light (Body)"/>
              </a:rPr>
              <a:t>or</a:t>
            </a:r>
          </a:p>
          <a:p>
            <a:r>
              <a:rPr lang="en-US" dirty="0">
                <a:latin typeface="Calibri Light (Body)"/>
              </a:rPr>
              <a:t>Medal of Honor (MOH) recipient </a:t>
            </a:r>
          </a:p>
          <a:p>
            <a:pPr marL="0" indent="0">
              <a:buNone/>
            </a:pPr>
            <a:endParaRPr lang="en-US" sz="1050" dirty="0">
              <a:latin typeface="Calibri Light (Body)"/>
            </a:endParaRPr>
          </a:p>
          <a:p>
            <a:pPr marL="0" indent="0">
              <a:buNone/>
            </a:pPr>
            <a:r>
              <a:rPr lang="en-US" sz="3200" u="sng" dirty="0">
                <a:latin typeface="Calibri Light (Body)"/>
              </a:rPr>
              <a:t>Priority Group 2</a:t>
            </a:r>
          </a:p>
          <a:p>
            <a:r>
              <a:rPr lang="en-US" dirty="0">
                <a:latin typeface="Calibri Light (Body)"/>
              </a:rPr>
              <a:t>Service-connected disability rated as 30% or 40% disabling</a:t>
            </a:r>
          </a:p>
        </p:txBody>
      </p:sp>
    </p:spTree>
    <p:extLst>
      <p:ext uri="{BB962C8B-B14F-4D97-AF65-F5344CB8AC3E}">
        <p14:creationId xmlns:p14="http://schemas.microsoft.com/office/powerpoint/2010/main" val="2121952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2FCE5-1D93-39F1-ACF9-02F131A30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A816F8-F933-5B86-54AB-0D4387C2D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2570B0-081F-B954-9286-2C11C83A1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DB9EFC0-C625-F74E-4140-AC919EE6F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6400"/>
            <a:ext cx="10515600" cy="4500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u="sng" dirty="0">
                <a:latin typeface="Calibri Light (Body)"/>
              </a:rPr>
              <a:t>Priority Group 3</a:t>
            </a:r>
            <a:endParaRPr lang="en-US" sz="3200" dirty="0">
              <a:latin typeface="Calibri Light (Body)"/>
            </a:endParaRPr>
          </a:p>
          <a:p>
            <a:r>
              <a:rPr lang="en-US" dirty="0">
                <a:latin typeface="Calibri Light (Body)"/>
              </a:rPr>
              <a:t>Former Prisoner of War (POW), </a:t>
            </a:r>
            <a:r>
              <a:rPr lang="en-US" b="1" dirty="0">
                <a:latin typeface="Calibri Light (Body)"/>
              </a:rPr>
              <a:t>or</a:t>
            </a:r>
            <a:endParaRPr lang="en-US" dirty="0">
              <a:latin typeface="Calibri Light (Body)"/>
            </a:endParaRPr>
          </a:p>
          <a:p>
            <a:r>
              <a:rPr lang="en-US" dirty="0">
                <a:latin typeface="Calibri Light (Body)"/>
              </a:rPr>
              <a:t>Recipient of Purple Heart medal, </a:t>
            </a:r>
            <a:r>
              <a:rPr lang="en-US" b="1" dirty="0">
                <a:latin typeface="Calibri Light (Body)"/>
              </a:rPr>
              <a:t>or</a:t>
            </a:r>
            <a:endParaRPr lang="en-US" dirty="0">
              <a:latin typeface="Calibri Light (Body)"/>
            </a:endParaRPr>
          </a:p>
          <a:p>
            <a:r>
              <a:rPr lang="en-US" dirty="0">
                <a:latin typeface="Calibri Light (Body)"/>
              </a:rPr>
              <a:t>Discharged for a disability that was caused by – or got worse because of – your active-duty service, </a:t>
            </a:r>
            <a:r>
              <a:rPr lang="en-US" b="1" dirty="0">
                <a:latin typeface="Calibri Light (Body)"/>
              </a:rPr>
              <a:t>or</a:t>
            </a:r>
          </a:p>
          <a:p>
            <a:r>
              <a:rPr lang="en-US" dirty="0">
                <a:latin typeface="Calibri Light (Body)"/>
              </a:rPr>
              <a:t>Service-connected disability that we’ve rated at 10% or 20% disabling, </a:t>
            </a:r>
            <a:r>
              <a:rPr lang="en-US" b="1" dirty="0">
                <a:latin typeface="Calibri Light (Body)"/>
              </a:rPr>
              <a:t>or</a:t>
            </a:r>
            <a:endParaRPr lang="en-US" dirty="0">
              <a:latin typeface="Calibri Light (Body)"/>
            </a:endParaRPr>
          </a:p>
          <a:p>
            <a:r>
              <a:rPr lang="en-US" dirty="0">
                <a:latin typeface="Calibri Light (Body)"/>
              </a:rPr>
              <a:t>You were awarded special eligibility classification under Title 38, </a:t>
            </a: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U.S.C § 1151, “benefits for individuals disabled by treatment or vocational rehabilitation</a:t>
            </a:r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1950355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40508-E33E-2DA7-6BD5-635D839A2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624585-B351-4989-347B-D83B0089B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4 &amp; 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0073B3-9087-CD56-153E-31E23D244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A073C69-8AAC-FECA-734E-386D93332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566"/>
            <a:ext cx="10515600" cy="46603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u="sng" dirty="0">
                <a:latin typeface="Calibri Light (Body)"/>
              </a:rPr>
              <a:t>Priority Group 4</a:t>
            </a:r>
          </a:p>
          <a:p>
            <a:r>
              <a:rPr lang="en-US" sz="3000" dirty="0">
                <a:latin typeface="Calibri Light (Body)"/>
              </a:rPr>
              <a:t>Receiving VA aid and attendance or housebound benefits, </a:t>
            </a:r>
            <a:r>
              <a:rPr lang="en-US" sz="3000" b="1" dirty="0">
                <a:latin typeface="Calibri Light (Body)"/>
              </a:rPr>
              <a:t>or</a:t>
            </a:r>
          </a:p>
          <a:p>
            <a:r>
              <a:rPr lang="en-US" sz="3000" dirty="0">
                <a:latin typeface="Calibri Light (Body)"/>
              </a:rPr>
              <a:t>Receiving a VA determination of being catastrophically disabled </a:t>
            </a:r>
          </a:p>
          <a:p>
            <a:pPr marL="0" indent="0">
              <a:buNone/>
            </a:pPr>
            <a:endParaRPr lang="en-US" sz="1050" dirty="0">
              <a:latin typeface="Calibri Light (Body)"/>
            </a:endParaRPr>
          </a:p>
          <a:p>
            <a:pPr marL="0" indent="0">
              <a:buNone/>
            </a:pPr>
            <a:r>
              <a:rPr lang="en-US" sz="3500" u="sng" dirty="0">
                <a:latin typeface="Calibri Light (Body)"/>
              </a:rPr>
              <a:t>Priority Group 5</a:t>
            </a:r>
          </a:p>
          <a:p>
            <a:r>
              <a:rPr lang="en-US" sz="3000" dirty="0">
                <a:latin typeface="Calibri Light (Body)"/>
              </a:rPr>
              <a:t>Service-connected disability, or you have a non-compensable service-connected disability rated as 0% disabling, </a:t>
            </a:r>
            <a:r>
              <a:rPr lang="en-US" sz="3000" b="1" dirty="0">
                <a:latin typeface="Calibri Light (Body)"/>
              </a:rPr>
              <a:t>and</a:t>
            </a:r>
            <a:r>
              <a:rPr lang="en-US" sz="3000" dirty="0">
                <a:latin typeface="Calibri Light (Body)"/>
              </a:rPr>
              <a:t> </a:t>
            </a:r>
            <a:r>
              <a:rPr lang="en-US" sz="3000" i="1" dirty="0">
                <a:latin typeface="Calibri Light (Body)"/>
              </a:rPr>
              <a:t>you have an annual income level that’s below our adjusted income limits </a:t>
            </a:r>
            <a:r>
              <a:rPr lang="en-US" sz="3000" dirty="0">
                <a:latin typeface="Calibri Light (Body)"/>
              </a:rPr>
              <a:t>(based on your residential zip code), </a:t>
            </a:r>
            <a:r>
              <a:rPr lang="en-US" sz="3000" b="1" dirty="0">
                <a:latin typeface="Calibri Light (Body)"/>
              </a:rPr>
              <a:t>or</a:t>
            </a:r>
          </a:p>
          <a:p>
            <a:r>
              <a:rPr lang="en-US" sz="3000" dirty="0">
                <a:latin typeface="Calibri Light (Body)"/>
              </a:rPr>
              <a:t>Receiving VA pension benefits, </a:t>
            </a:r>
            <a:r>
              <a:rPr lang="en-US" sz="3000" b="1" dirty="0">
                <a:latin typeface="Calibri Light (Body)"/>
              </a:rPr>
              <a:t>or</a:t>
            </a:r>
            <a:endParaRPr lang="en-US" sz="3000" dirty="0">
              <a:latin typeface="Calibri Light (Body)"/>
            </a:endParaRPr>
          </a:p>
          <a:p>
            <a:r>
              <a:rPr lang="en-US" sz="3000" dirty="0">
                <a:latin typeface="Calibri Light (Body)"/>
              </a:rPr>
              <a:t>Eligible for Medicaid programs</a:t>
            </a:r>
          </a:p>
          <a:p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1501867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2F683-5788-EAA2-B9FD-48CA5053C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F661E-C8BE-A815-2E50-7A334CC2C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8ADC0F-5A5C-3526-DE1B-46274BC6F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17A1CBF-4A02-DE0A-DA73-AB56ED2BE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0133"/>
            <a:ext cx="10515600" cy="4686830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38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any of these descriptions are true:</a:t>
            </a:r>
          </a:p>
          <a:p>
            <a:pPr marL="0" indent="0" algn="l">
              <a:buNone/>
            </a:pPr>
            <a:endParaRPr lang="en-US" sz="120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have a compensable service-connected disability that we’ve rated as 0% disabling, </a:t>
            </a:r>
            <a:r>
              <a:rPr lang="en-US" sz="3000" b="1" i="0" dirty="0">
                <a:solidFill>
                  <a:srgbClr val="1B1B1B"/>
                </a:solidFill>
                <a:effectLst/>
                <a:latin typeface="Calibri Light (Body)"/>
              </a:rPr>
              <a:t>or</a:t>
            </a:r>
            <a:endParaRPr lang="en-US" sz="3000" b="0" i="0" dirty="0">
              <a:solidFill>
                <a:srgbClr val="1B1B1B"/>
              </a:solidFill>
              <a:effectLst/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participated in Project 112/SHAD, </a:t>
            </a:r>
            <a:r>
              <a:rPr lang="en-US" sz="3000" b="1" i="0" dirty="0">
                <a:solidFill>
                  <a:srgbClr val="1B1B1B"/>
                </a:solidFill>
                <a:effectLst/>
                <a:latin typeface="Calibri Light (Body)"/>
              </a:rPr>
              <a:t>or</a:t>
            </a:r>
            <a:endParaRPr lang="en-US" sz="3000" b="0" i="0" dirty="0">
              <a:solidFill>
                <a:srgbClr val="1B1B1B"/>
              </a:solidFill>
              <a:effectLst/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served in World War II between December 7, 1941, and December 31, 1946, </a:t>
            </a:r>
            <a:r>
              <a:rPr lang="en-US" sz="3000" b="1" i="0" dirty="0">
                <a:solidFill>
                  <a:srgbClr val="1B1B1B"/>
                </a:solidFill>
                <a:effectLst/>
                <a:latin typeface="Calibri Light (Body)"/>
              </a:rPr>
              <a:t>or</a:t>
            </a:r>
            <a:endParaRPr lang="en-US" sz="3000" b="0" i="0" dirty="0">
              <a:solidFill>
                <a:srgbClr val="1B1B1B"/>
              </a:solidFill>
              <a:effectLst/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served in the Persian Gulf War between August 2, 1990, and November 11, 1998, </a:t>
            </a:r>
            <a:r>
              <a:rPr lang="en-US" sz="3000" b="1" i="0" dirty="0">
                <a:solidFill>
                  <a:srgbClr val="1B1B1B"/>
                </a:solidFill>
                <a:effectLst/>
                <a:latin typeface="Calibri Light (Body)"/>
              </a:rPr>
              <a:t>or</a:t>
            </a:r>
            <a:endParaRPr lang="en-US" sz="3000" b="0" i="0" dirty="0">
              <a:solidFill>
                <a:srgbClr val="1B1B1B"/>
              </a:solidFill>
              <a:effectLst/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served on active duty at Camp Lejeune for at least 30 days between August 1, 1953, and December 31, 1987</a:t>
            </a:r>
          </a:p>
          <a:p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997689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A8D54-548E-796D-20D1-D6EDCC676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8F4B47-79F0-158D-83D9-18CE171BF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5618356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 – cont.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D89971-6B85-81E8-C77F-0214043E3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B4594D1A-9807-C255-5DCD-51D8DAD75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4985"/>
            <a:ext cx="10515600" cy="4481978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sz="35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any of these descriptions are true:</a:t>
            </a:r>
          </a:p>
          <a:p>
            <a:pPr marL="0" indent="0" algn="l">
              <a:buNone/>
            </a:pPr>
            <a:endParaRPr lang="en-US" sz="110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served in a theater of combat operations after November 11, 1998, and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were discharged from active duty on or after October 1, 2013, and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meet the minimum active-duty service requirement</a:t>
            </a:r>
          </a:p>
          <a:p>
            <a:pPr marL="0" indent="0" algn="l">
              <a:buNone/>
            </a:pPr>
            <a:endParaRPr lang="en-US" dirty="0">
              <a:solidFill>
                <a:srgbClr val="1B1B1B"/>
              </a:solidFill>
              <a:latin typeface="Calibri Light (Body)"/>
            </a:endParaRPr>
          </a:p>
          <a:p>
            <a:pPr marL="0" indent="0" algn="l">
              <a:buNone/>
            </a:pPr>
            <a:r>
              <a:rPr lang="en-US" dirty="0">
                <a:solidFill>
                  <a:srgbClr val="1B1B1B"/>
                </a:solidFill>
                <a:latin typeface="Calibri Light (Body)"/>
              </a:rPr>
              <a:t>*</a:t>
            </a:r>
            <a:r>
              <a:rPr lang="en-US" sz="2600" dirty="0">
                <a:solidFill>
                  <a:srgbClr val="1B1B1B"/>
                </a:solidFill>
                <a:latin typeface="Calibri Light (Body)"/>
              </a:rPr>
              <a:t>You’ll have 10 years of enhanced eligibility from the date of your discharge or release; after that you’ll be assigned to the highest priority group you qualify for.</a:t>
            </a:r>
            <a:endParaRPr lang="en-US" sz="26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582961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99F01-8D89-08F6-2329-1DA8808E9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238675-7BA4-744B-1117-99623680D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35433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 </a:t>
            </a:r>
            <a:br>
              <a:rPr lang="en-US" sz="4000" b="1" dirty="0">
                <a:latin typeface="+mj-lt"/>
                <a:cs typeface="+mj-cs"/>
              </a:rPr>
            </a:br>
            <a:r>
              <a:rPr lang="en-US" sz="4000" b="1" dirty="0">
                <a:latin typeface="+mj-lt"/>
                <a:cs typeface="+mj-cs"/>
              </a:rPr>
              <a:t>Toxic Exposure Risk Activity (TERA)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46B207-9294-5DE8-BF9F-1257D0F76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250A9812-01A3-C704-51AF-E18DBD22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507"/>
            <a:ext cx="10515600" cy="473845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you were assigned to a duty station (including airspace above) in certain locations during specific periods:</a:t>
            </a:r>
          </a:p>
          <a:p>
            <a:pPr marL="0" indent="0" algn="l">
              <a:buNone/>
            </a:pPr>
            <a:endParaRPr lang="en-US" sz="105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On or after August 2, 1990, in Bahrain, Iraq, Kuwait, Oman, Qatar, Saudi Arabia, Somalia, or the United Arab Emirates, or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On or after September 11, 2001, in Afghanistan, Djibouti, Egypt, Jordan, Lebanon, Syria, Yemen, Uzbekistan, or any other country that we determine is relevant </a:t>
            </a:r>
          </a:p>
        </p:txBody>
      </p:sp>
    </p:spTree>
    <p:extLst>
      <p:ext uri="{BB962C8B-B14F-4D97-AF65-F5344CB8AC3E}">
        <p14:creationId xmlns:p14="http://schemas.microsoft.com/office/powerpoint/2010/main" val="3170244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22C12-53C3-1419-361C-22FEE20D5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7A7910-DF46-7B56-6EAB-594720D77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35433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 – </a:t>
            </a:r>
            <a:br>
              <a:rPr lang="en-US" sz="4000" b="1" dirty="0">
                <a:latin typeface="+mj-lt"/>
                <a:cs typeface="+mj-cs"/>
              </a:rPr>
            </a:br>
            <a:r>
              <a:rPr lang="en-US" sz="4000" b="1" dirty="0">
                <a:latin typeface="+mj-lt"/>
                <a:cs typeface="+mj-cs"/>
              </a:rPr>
              <a:t>Toxic Exposure Risk Activity (TERA)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66EF9E-AE92-D6CE-802E-4533FCB45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2868BA71-A42C-1B82-2433-9C5BA2816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507"/>
            <a:ext cx="10515600" cy="473845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you were deployed in support of any of these operations:</a:t>
            </a:r>
          </a:p>
          <a:p>
            <a:pPr marL="0" indent="0" algn="l">
              <a:buNone/>
            </a:pPr>
            <a:endParaRPr lang="en-US" sz="105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Operation Enduring Freedom,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Operation Freedom’s Sentinel,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Operation Iraqi Freedom,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Operation New Dawn,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Operation Inherent Resolve,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Resolute Support Mission</a:t>
            </a:r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681692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C51EF-CFDE-CA34-3E2A-3FC6B81C4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821F98-36C9-A615-7351-A169C8628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35433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 – </a:t>
            </a:r>
            <a:br>
              <a:rPr lang="en-US" sz="4000" b="1" dirty="0">
                <a:latin typeface="+mj-lt"/>
                <a:cs typeface="+mj-cs"/>
              </a:rPr>
            </a:br>
            <a:r>
              <a:rPr lang="en-US" sz="4000" b="1" dirty="0">
                <a:latin typeface="+mj-lt"/>
                <a:cs typeface="+mj-cs"/>
              </a:rPr>
              <a:t>Toxic Exposure Risk Activity (TERA)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66F174-1FE4-76A4-D822-33742F735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BA033B80-6946-B7B6-FC8A-33CE28AFC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507"/>
            <a:ext cx="10515600" cy="4738456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sz="32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you were exposed to ionizing radiation in any of these ways:</a:t>
            </a:r>
          </a:p>
          <a:p>
            <a:pPr marL="0" indent="0" algn="l">
              <a:buNone/>
            </a:pPr>
            <a:endParaRPr lang="en-US" sz="110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During atmospheric testing,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During the occupation of Hiroshima and Nagasaki,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While conducting cleanup of </a:t>
            </a:r>
            <a:r>
              <a:rPr lang="en-US" b="0" i="0" dirty="0" err="1">
                <a:solidFill>
                  <a:srgbClr val="1B1B1B"/>
                </a:solidFill>
                <a:effectLst/>
                <a:latin typeface="Calibri Light (Body)"/>
              </a:rPr>
              <a:t>Enewetak</a:t>
            </a: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 Atoll between January 1, 1977, and December 31, 1980,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While participating in onsite response efforts in </a:t>
            </a:r>
            <a:r>
              <a:rPr lang="en-US" b="0" i="0" dirty="0" err="1">
                <a:solidFill>
                  <a:srgbClr val="1B1B1B"/>
                </a:solidFill>
                <a:effectLst/>
                <a:latin typeface="Calibri Light (Body)"/>
              </a:rPr>
              <a:t>Palomares</a:t>
            </a: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, Spain, between January 17, 1966, and March 31, 1967, or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While participating in onsite response efforts  on Thule Air Force Base, Greenland between January 21, 1968, and September 25, 1968 </a:t>
            </a:r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80161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976E3-C392-B9F2-FAFD-6E47E6600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96F165-4D5B-4380-5704-69712E58A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35433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 – </a:t>
            </a:r>
            <a:br>
              <a:rPr lang="en-US" sz="4000" b="1" dirty="0">
                <a:latin typeface="+mj-lt"/>
                <a:cs typeface="+mj-cs"/>
              </a:rPr>
            </a:br>
            <a:r>
              <a:rPr lang="en-US" sz="4000" b="1" dirty="0">
                <a:latin typeface="+mj-lt"/>
                <a:cs typeface="+mj-cs"/>
              </a:rPr>
              <a:t>Toxic Exposure Risk Activity (TERA)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E6BAD7-BEFB-8933-AFE0-CA205E4F0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09C75556-E5AC-1CA4-48A6-53AFB881C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507"/>
            <a:ext cx="10515600" cy="4738456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32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you were exposed to Agent Orange and served in any of these locations and time periods:</a:t>
            </a:r>
          </a:p>
          <a:p>
            <a:pPr marL="0" indent="0" algn="l">
              <a:buNone/>
            </a:pPr>
            <a:endParaRPr lang="en-US" sz="110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The Republic of Vietnam between January 9, 1962, and May 7, 1975,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Thailand at any United States or Royal Thai base between January 9, 1962, and June 30, 1976,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Laos between December 1, 1965, and September 30, 1969,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Cambodia at </a:t>
            </a:r>
            <a:r>
              <a:rPr lang="en-US" b="0" i="0" dirty="0" err="1">
                <a:solidFill>
                  <a:srgbClr val="1B1B1B"/>
                </a:solidFill>
                <a:effectLst/>
                <a:latin typeface="Calibri Light (Body)"/>
              </a:rPr>
              <a:t>Mimot</a:t>
            </a: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 or </a:t>
            </a:r>
            <a:r>
              <a:rPr lang="en-US" b="0" i="0" dirty="0" err="1">
                <a:solidFill>
                  <a:srgbClr val="1B1B1B"/>
                </a:solidFill>
                <a:effectLst/>
                <a:latin typeface="Calibri Light (Body)"/>
              </a:rPr>
              <a:t>Krek</a:t>
            </a: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, Kampong Cham Province between April 16, 1969, and April 30, 1969,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Guam or American Samoa or in the territorial waters off of Guam or American Samoa between January 9, 1962, and July 31, 1980, or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Johnston Atoll or on a ship that called at Johnston Atoll between January 1, 1972, and September 30, 1977</a:t>
            </a:r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944941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02052-44AD-E541-D6CC-50A9140AE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6E44F2-8D60-0A5B-DC64-08D0B4B73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7 &amp; 8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60E25E-FBDE-E979-4861-6CFB2A475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ontent Placeholder 9">
            <a:extLst>
              <a:ext uri="{FF2B5EF4-FFF2-40B4-BE49-F238E27FC236}">
                <a16:creationId xmlns:a16="http://schemas.microsoft.com/office/drawing/2014/main" id="{A5CEBB4D-E1BD-6A81-266E-6DE263FC0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6927"/>
            <a:ext cx="10515600" cy="4560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u="sng" dirty="0">
                <a:latin typeface="Calibri Light (Body)"/>
              </a:rPr>
              <a:t>Priority Group 7</a:t>
            </a:r>
          </a:p>
          <a:p>
            <a:r>
              <a:rPr lang="en-US" sz="3000" dirty="0">
                <a:latin typeface="Calibri Light (Body)"/>
              </a:rPr>
              <a:t>Your gross household income is below the geographically adjusted income limits (GMT) for where you live, </a:t>
            </a:r>
            <a:r>
              <a:rPr lang="en-US" sz="3000" b="1" dirty="0">
                <a:latin typeface="Calibri Light (Body)"/>
              </a:rPr>
              <a:t>and</a:t>
            </a:r>
          </a:p>
          <a:p>
            <a:r>
              <a:rPr lang="en-US" sz="3000" dirty="0">
                <a:latin typeface="Calibri Light (Body)"/>
              </a:rPr>
              <a:t>You agree to pay copays</a:t>
            </a:r>
          </a:p>
          <a:p>
            <a:pPr marL="0" indent="0">
              <a:buNone/>
            </a:pPr>
            <a:endParaRPr lang="en-US" sz="1050" dirty="0">
              <a:latin typeface="Calibri Light (Body)"/>
            </a:endParaRPr>
          </a:p>
          <a:p>
            <a:pPr marL="0" indent="0">
              <a:buNone/>
            </a:pPr>
            <a:r>
              <a:rPr lang="en-US" sz="3500" u="sng" dirty="0">
                <a:latin typeface="Calibri Light (Body)"/>
              </a:rPr>
              <a:t>Priority Group 8</a:t>
            </a:r>
          </a:p>
          <a:p>
            <a:r>
              <a:rPr lang="en-US" sz="3000" dirty="0">
                <a:latin typeface="Calibri Light (Body)"/>
              </a:rPr>
              <a:t>Your gross household income is above VA income limits and geographically adjusted income limits for where you live, </a:t>
            </a:r>
            <a:r>
              <a:rPr lang="en-US" sz="3000" b="1" dirty="0">
                <a:latin typeface="Calibri Light (Body)"/>
              </a:rPr>
              <a:t>and</a:t>
            </a:r>
          </a:p>
          <a:p>
            <a:r>
              <a:rPr lang="en-US" sz="3000" dirty="0">
                <a:latin typeface="Calibri Light (Body)"/>
              </a:rPr>
              <a:t>You agree to pay copays</a:t>
            </a:r>
          </a:p>
          <a:p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459563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3C80C03-1B73-CF6C-6123-84C48D73A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551363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 (Body)"/>
              </a:rPr>
              <a:t>Enrolling/Registering for VA health care for transitioning Service Members or veterans</a:t>
            </a:r>
          </a:p>
          <a:p>
            <a:r>
              <a:rPr lang="en-US" dirty="0">
                <a:latin typeface="Calibri Light (Body)"/>
              </a:rPr>
              <a:t>What to expect at the first visit to VA</a:t>
            </a:r>
          </a:p>
          <a:p>
            <a:r>
              <a:rPr lang="en-US" dirty="0">
                <a:latin typeface="Calibri Light (Body)"/>
              </a:rPr>
              <a:t>How Service connection plays a role in health care</a:t>
            </a:r>
          </a:p>
          <a:p>
            <a:r>
              <a:rPr lang="en-US" dirty="0">
                <a:latin typeface="Calibri Light (Body)"/>
              </a:rPr>
              <a:t>Priority Groups</a:t>
            </a:r>
          </a:p>
          <a:p>
            <a:r>
              <a:rPr lang="en-US" dirty="0">
                <a:latin typeface="Calibri Light (Body)"/>
              </a:rPr>
              <a:t>Patient Advocate and their role</a:t>
            </a:r>
          </a:p>
          <a:p>
            <a:r>
              <a:rPr lang="en-US" dirty="0">
                <a:latin typeface="Calibri Light (Body)"/>
              </a:rPr>
              <a:t>CHAMPVA for Service Member’s families</a:t>
            </a:r>
          </a:p>
          <a:p>
            <a:r>
              <a:rPr lang="en-US" dirty="0">
                <a:latin typeface="Calibri Light (Body)"/>
              </a:rPr>
              <a:t>Foreign Medical Program</a:t>
            </a:r>
          </a:p>
          <a:p>
            <a:r>
              <a:rPr lang="en-US" dirty="0">
                <a:latin typeface="Calibri Light (Body)"/>
              </a:rPr>
              <a:t>Navigating VA Health Care</a:t>
            </a:r>
          </a:p>
        </p:txBody>
      </p:sp>
    </p:spTree>
    <p:extLst>
      <p:ext uri="{BB962C8B-B14F-4D97-AF65-F5344CB8AC3E}">
        <p14:creationId xmlns:p14="http://schemas.microsoft.com/office/powerpoint/2010/main" val="3838669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7C3F1-8A14-DC80-B16E-1AC6A1E37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DF80B-0197-EBB0-D1EF-CBAE8C7AF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Patient Advocate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476339-7B5C-3299-E72F-30A85F002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784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04CBC-DE14-0AAD-ED48-8D235C723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DDCA54-DBBF-1111-00ED-5759FE089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716843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latin typeface="+mj-lt"/>
                <a:cs typeface="+mj-cs"/>
              </a:rPr>
              <a:t>Patient Advocate and their Role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45C965-4E26-BA95-30A1-69802DF8C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FA70628-ADAA-48E2-9B10-866D2ED00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9659"/>
            <a:ext cx="10515600" cy="5069674"/>
          </a:xfrm>
        </p:spPr>
        <p:txBody>
          <a:bodyPr>
            <a:normAutofit fontScale="55000" lnSpcReduction="20000"/>
          </a:bodyPr>
          <a:lstStyle/>
          <a:p>
            <a:r>
              <a:rPr lang="en-US" sz="5100" dirty="0">
                <a:latin typeface="Calibri Light (Body)"/>
              </a:rPr>
              <a:t>Available at every VA Medical Center</a:t>
            </a:r>
          </a:p>
          <a:p>
            <a:endParaRPr lang="en-US" sz="1500" dirty="0">
              <a:latin typeface="Calibri Light (Body)"/>
            </a:endParaRPr>
          </a:p>
          <a:p>
            <a:r>
              <a:rPr lang="en-US" sz="5100" dirty="0">
                <a:latin typeface="Calibri Light (Body)"/>
              </a:rPr>
              <a:t>Highly trained professionals who can help resolve concerns about aspects of your health care experience</a:t>
            </a:r>
          </a:p>
          <a:p>
            <a:pPr lvl="1"/>
            <a:r>
              <a:rPr lang="en-US" sz="4500" dirty="0">
                <a:latin typeface="Calibri Light (Body)"/>
              </a:rPr>
              <a:t>Listen to questions, problems, or special needs you may have</a:t>
            </a:r>
          </a:p>
          <a:p>
            <a:pPr lvl="1"/>
            <a:r>
              <a:rPr lang="en-US" sz="4500" dirty="0">
                <a:latin typeface="Calibri Light (Body)"/>
              </a:rPr>
              <a:t>Refer concerns to appropriate staff for resolution, assist in filing an appeal for a review of your concern</a:t>
            </a:r>
          </a:p>
          <a:p>
            <a:pPr lvl="2"/>
            <a:r>
              <a:rPr lang="en-US" sz="3800" dirty="0">
                <a:latin typeface="Calibri Light (Body)"/>
              </a:rPr>
              <a:t>Particularly those that cannot be resolved at the point of care</a:t>
            </a:r>
          </a:p>
          <a:p>
            <a:pPr lvl="2"/>
            <a:endParaRPr lang="en-US" sz="1400" dirty="0">
              <a:latin typeface="Calibri Light (Body)"/>
            </a:endParaRPr>
          </a:p>
          <a:p>
            <a:r>
              <a:rPr lang="en-US" sz="5100" dirty="0">
                <a:latin typeface="Calibri Light (Body)"/>
              </a:rPr>
              <a:t>Oversight of VHA Benefits programs</a:t>
            </a:r>
          </a:p>
          <a:p>
            <a:endParaRPr lang="en-US" sz="1500" dirty="0">
              <a:latin typeface="Calibri Light (Body)"/>
            </a:endParaRPr>
          </a:p>
          <a:p>
            <a:r>
              <a:rPr lang="en-US" sz="5100" dirty="0">
                <a:latin typeface="Calibri Light (Body)"/>
              </a:rPr>
              <a:t>Positive/Negative feedback to VA via their website at “Ask VA” (</a:t>
            </a:r>
            <a:r>
              <a:rPr lang="en-US" sz="5100" dirty="0">
                <a:latin typeface="Calibri Light (Body)"/>
                <a:hlinkClick r:id="rId3"/>
              </a:rPr>
              <a:t>https://ask.va.gov/</a:t>
            </a:r>
            <a:r>
              <a:rPr lang="en-US" sz="5100" dirty="0">
                <a:latin typeface="Calibri Light (Body)"/>
              </a:rPr>
              <a:t>)</a:t>
            </a:r>
          </a:p>
          <a:p>
            <a:endParaRPr lang="en-US" sz="5100" dirty="0">
              <a:latin typeface="Calibri Light (Body)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56956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B40C5-0219-520F-A418-1AA21D9D6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CHAMPVA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16474-C07B-1054-680E-B3E4F032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7680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9CA25-735C-AF47-0D87-5B096739D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586465-E2CD-7981-B701-5C939653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What is CHAMPVA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BB4C08-5893-FDD7-2020-986B3AB0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D277691-C649-B2AB-1AFE-0035958C4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822"/>
            <a:ext cx="10515600" cy="46671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Civilian Health and Medical Program of the Department of Veterans Affairs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 (CHAMPVA):</a:t>
            </a:r>
          </a:p>
          <a:p>
            <a:pPr marL="0" indent="0">
              <a:buNone/>
            </a:pPr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  <a:p>
            <a:pPr lvl="1"/>
            <a:r>
              <a:rPr lang="en-US" sz="2800" b="1" dirty="0">
                <a:latin typeface="Calibri Light (Body)"/>
                <a:cs typeface="Times New Roman" panose="02020603050405020304" pitchFamily="18" charset="0"/>
              </a:rPr>
              <a:t>37 CFR 17.270</a:t>
            </a:r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 is the governing regulation</a:t>
            </a:r>
          </a:p>
          <a:p>
            <a:pPr lvl="1"/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  <a:p>
            <a:pPr lvl="1"/>
            <a:r>
              <a:rPr lang="en-US" sz="2800" dirty="0" err="1">
                <a:latin typeface="Calibri Light (Body)"/>
                <a:cs typeface="Times New Roman" panose="02020603050405020304" pitchFamily="18" charset="0"/>
              </a:rPr>
              <a:t>ChampVA</a:t>
            </a:r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 is not an insurance plan, it is a cost share program in which VA shares the cost of covered health care services and supplies with eligible beneficiaries.</a:t>
            </a:r>
          </a:p>
          <a:p>
            <a:pPr lvl="1"/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Affordable Care Act (ACA) designates CHAMPVA as fulfilling minimum essential coverage requirements</a:t>
            </a:r>
          </a:p>
          <a:p>
            <a:pPr lvl="2"/>
            <a:r>
              <a:rPr lang="en-US" sz="2400" dirty="0">
                <a:latin typeface="Calibri Light (Body)"/>
                <a:cs typeface="Times New Roman" panose="02020603050405020304" pitchFamily="18" charset="0"/>
              </a:rPr>
              <a:t>TRICARE</a:t>
            </a:r>
          </a:p>
          <a:p>
            <a:pPr lvl="2"/>
            <a:r>
              <a:rPr lang="en-US" sz="2400" dirty="0">
                <a:latin typeface="Calibri Light (Body)"/>
                <a:cs typeface="Times New Roman" panose="02020603050405020304" pitchFamily="18" charset="0"/>
              </a:rPr>
              <a:t>VA Health Care</a:t>
            </a:r>
          </a:p>
        </p:txBody>
      </p:sp>
    </p:spTree>
    <p:extLst>
      <p:ext uri="{BB962C8B-B14F-4D97-AF65-F5344CB8AC3E}">
        <p14:creationId xmlns:p14="http://schemas.microsoft.com/office/powerpoint/2010/main" val="20813976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3426C-662E-4E20-272B-695AC086B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E09543-2996-3F88-4C2B-B9BB1CE9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CHAMPVA Eligibility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07AFAD-158C-DB87-9B08-599395FE7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46BC43E-06F9-4397-FFF3-AAE29E0DD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8667"/>
            <a:ext cx="10515600" cy="4568296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Spouse or child of a Veteran who has been rated by VA as having a permanent and total service-connected disability, </a:t>
            </a:r>
            <a:r>
              <a:rPr lang="en-US" sz="3200" b="1" dirty="0">
                <a:latin typeface="Calibri Light (Body)"/>
                <a:cs typeface="Times New Roman" panose="02020603050405020304" pitchFamily="18" charset="0"/>
              </a:rPr>
              <a:t>or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Surviving spouse or child of a Veteran who died from a VA-rated service-connected disability, </a:t>
            </a:r>
            <a:r>
              <a:rPr lang="en-US" sz="3200" b="1" dirty="0">
                <a:latin typeface="Calibri Light (Body)"/>
                <a:cs typeface="Times New Roman" panose="02020603050405020304" pitchFamily="18" charset="0"/>
              </a:rPr>
              <a:t>or</a:t>
            </a:r>
            <a:endParaRPr lang="en-US" sz="3200" dirty="0"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Surviving spouse or child of a Veteran who was at the time of death rated permanently and totally disabled from a service-connected disability, </a:t>
            </a:r>
            <a:r>
              <a:rPr lang="en-US" sz="3200" b="1" dirty="0">
                <a:latin typeface="Calibri Light (Body)"/>
                <a:cs typeface="Times New Roman" panose="02020603050405020304" pitchFamily="18" charset="0"/>
              </a:rPr>
              <a:t>or</a:t>
            </a:r>
            <a:endParaRPr lang="en-US" sz="3200" dirty="0"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Surviving spouse or child of a service member who died in the line of duty, not due to misconduct*,</a:t>
            </a:r>
            <a:endParaRPr lang="en-US" sz="32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7608293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D42C4-446C-A07F-0DD7-51FB61E4F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777B72-9AB6-CB01-D352-7CA3974D1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7059804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How to Apply for CHAMPVA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EEBD6D-99BC-A616-C69B-BF830D830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3A4E542-9B1C-9390-D25C-330D0FD79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5219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500" dirty="0">
                <a:latin typeface="Calibri Light (Body)"/>
              </a:rPr>
              <a:t>Required Documents:</a:t>
            </a:r>
          </a:p>
          <a:p>
            <a:pPr lvl="1"/>
            <a:r>
              <a:rPr lang="en-US" sz="2800" dirty="0">
                <a:latin typeface="Calibri Light (Body)"/>
              </a:rPr>
              <a:t>VA Form 10-10d (Application for CHAMPVA Benefits</a:t>
            </a:r>
          </a:p>
          <a:p>
            <a:pPr lvl="1"/>
            <a:r>
              <a:rPr lang="en-US" sz="2800" dirty="0">
                <a:latin typeface="Calibri Light (Body)"/>
              </a:rPr>
              <a:t>VA Form 10-7959c (CHAMPVA – Other Health Insurance (OHI) Certification</a:t>
            </a:r>
          </a:p>
          <a:p>
            <a:pPr lvl="1"/>
            <a:r>
              <a:rPr lang="en-US" sz="2800" dirty="0">
                <a:latin typeface="Calibri Light (Body)"/>
              </a:rPr>
              <a:t>Copy of Medicare card for individuals who are eligible</a:t>
            </a:r>
          </a:p>
          <a:p>
            <a:pPr lvl="1"/>
            <a:endParaRPr lang="en-US" sz="1050" dirty="0">
              <a:latin typeface="Calibri Light (Body)"/>
            </a:endParaRPr>
          </a:p>
          <a:p>
            <a:pPr marL="0" indent="0">
              <a:buNone/>
            </a:pPr>
            <a:r>
              <a:rPr lang="en-US" sz="3500" dirty="0">
                <a:latin typeface="Calibri Light (Body)"/>
              </a:rPr>
              <a:t>Optional Documents</a:t>
            </a:r>
            <a:r>
              <a:rPr lang="en-US" sz="3500" dirty="0">
                <a:latin typeface="Calibri Light (Body)"/>
                <a:cs typeface="Times New Roman" panose="02020603050405020304" pitchFamily="18" charset="0"/>
              </a:rPr>
              <a:t>: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(copies only)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VBA decision showing permanent and total status, or death rating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Veteran’s DD-214(Certificate of Release of Discharge from Active Duty)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Proof of Dependents</a:t>
            </a:r>
          </a:p>
          <a:p>
            <a:pPr lvl="2"/>
            <a:r>
              <a:rPr lang="en-US" sz="2400" dirty="0">
                <a:latin typeface="Calibri Light (Body)"/>
                <a:cs typeface="Times New Roman" panose="02020603050405020304" pitchFamily="18" charset="0"/>
              </a:rPr>
              <a:t>Marriage license, birth certificates, 18-23 years school certification for full-time enrollment (original)</a:t>
            </a:r>
          </a:p>
          <a:p>
            <a:pPr marL="0" indent="0">
              <a:buNone/>
            </a:pPr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41551191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1EAA3-F34E-1880-9E65-E52AAB201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57299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 Light (Heading)"/>
                <a:cs typeface="Times New Roman" panose="02020603050405020304" pitchFamily="18" charset="0"/>
              </a:rPr>
              <a:t>How to Apply for CHAMPVA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9D41D-2469-C844-AC36-FDAC8F25F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Apply online at VA.GOV digital portal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Mail your application, and associated documents, to:</a:t>
            </a:r>
          </a:p>
          <a:p>
            <a:pPr marL="0" indent="0">
              <a:buNone/>
            </a:pPr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		VHA Office of Community Care</a:t>
            </a:r>
          </a:p>
          <a:p>
            <a:pPr marL="0" indent="0">
              <a:buNone/>
            </a:pPr>
            <a:r>
              <a:rPr lang="en-US" dirty="0">
                <a:latin typeface="Calibri Light (Body)"/>
                <a:cs typeface="Times New Roman" panose="02020603050405020304" pitchFamily="18" charset="0"/>
              </a:rPr>
              <a:t>		CHAMPVA Eligibility</a:t>
            </a:r>
          </a:p>
          <a:p>
            <a:pPr marL="0" indent="0">
              <a:buNone/>
            </a:pPr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		PO Bo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x 137</a:t>
            </a:r>
          </a:p>
          <a:p>
            <a:pPr marL="0" indent="0">
              <a:buNone/>
            </a:pPr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		Spring City, PA 19475</a:t>
            </a:r>
          </a:p>
          <a:p>
            <a:pPr marL="0" indent="0">
              <a:buNone/>
            </a:pPr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Or fax your forms: 303-331-7809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F8F426-B020-F791-972D-F953BBE2B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1818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D6630-681F-E3C7-2CB8-038F55771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9E546-1A3C-87C0-AE04-5DE3A9B10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Foreign Medical Program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25B40-B27B-0AFD-7C05-2B63CF2BD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1264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892A0-A018-44BB-0719-C9D27D5D4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1892CD-ECD9-AF7A-71FA-E9DDB66A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7580972" cy="93012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What is the Foreign Medical Program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CDBBFC-9786-AC7D-4198-E48BEC54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87B59FD-2830-5846-2BF6-F1A44E3F0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068"/>
            <a:ext cx="10515600" cy="4669896"/>
          </a:xfrm>
        </p:spPr>
        <p:txBody>
          <a:bodyPr>
            <a:normAutofit fontScale="77500" lnSpcReduction="20000"/>
          </a:bodyPr>
          <a:lstStyle/>
          <a:p>
            <a:r>
              <a:rPr lang="en-US" sz="3500" b="1" dirty="0">
                <a:latin typeface="Calibri Light (Body)"/>
                <a:cs typeface="Times New Roman" panose="02020603050405020304" pitchFamily="18" charset="0"/>
              </a:rPr>
              <a:t>37 CFR 17.35</a:t>
            </a:r>
            <a:r>
              <a:rPr lang="en-US" sz="3500" dirty="0">
                <a:latin typeface="Calibri Light (Body)"/>
                <a:cs typeface="Times New Roman" panose="02020603050405020304" pitchFamily="18" charset="0"/>
              </a:rPr>
              <a:t> is the governing regulation</a:t>
            </a:r>
            <a:endParaRPr lang="en-US" sz="3500" dirty="0">
              <a:latin typeface="Calibri Light (Body)"/>
            </a:endParaRPr>
          </a:p>
          <a:p>
            <a:r>
              <a:rPr lang="en-US" sz="3500" dirty="0">
                <a:latin typeface="Calibri Light (Body)"/>
              </a:rPr>
              <a:t>Furnishes care to veterans for service-connected disabilities who are living or traveling outside USA</a:t>
            </a:r>
          </a:p>
          <a:p>
            <a:pPr lvl="1"/>
            <a:r>
              <a:rPr lang="en-US" sz="3000" dirty="0">
                <a:latin typeface="Calibri Light (Body)"/>
              </a:rPr>
              <a:t>A condition that aggravates a service-connected disability</a:t>
            </a:r>
          </a:p>
          <a:p>
            <a:pPr lvl="1"/>
            <a:r>
              <a:rPr lang="en-US" sz="3000" dirty="0">
                <a:latin typeface="Calibri Light (Body)"/>
              </a:rPr>
              <a:t>The veteran participates in the Veteran Readiness and Employment (VR&amp;E) program, the VA may pay for care for other conditions.</a:t>
            </a:r>
          </a:p>
          <a:p>
            <a:pPr lvl="1"/>
            <a:endParaRPr lang="en-US" sz="1100" dirty="0">
              <a:latin typeface="Calibri Light (Body)"/>
            </a:endParaRPr>
          </a:p>
          <a:p>
            <a:r>
              <a:rPr lang="en-US" sz="3500" dirty="0">
                <a:latin typeface="Calibri Light (Body)"/>
              </a:rPr>
              <a:t>Community Care Program strictly for the veteran</a:t>
            </a:r>
          </a:p>
          <a:p>
            <a:pPr lvl="1"/>
            <a:r>
              <a:rPr lang="en-US" sz="3000" dirty="0">
                <a:latin typeface="Calibri Light (Body)"/>
              </a:rPr>
              <a:t>Telehealth is not an option for this program</a:t>
            </a:r>
          </a:p>
          <a:p>
            <a:pPr lvl="1"/>
            <a:r>
              <a:rPr lang="en-US" sz="3000" dirty="0">
                <a:latin typeface="Calibri Light (Body)"/>
              </a:rPr>
              <a:t>Prescription medications approved by FDA are covered</a:t>
            </a:r>
          </a:p>
          <a:p>
            <a:pPr lvl="1"/>
            <a:endParaRPr lang="en-US" sz="1200" dirty="0"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500" b="0" i="0" dirty="0">
                <a:solidFill>
                  <a:srgbClr val="1B1B1B"/>
                </a:solidFill>
                <a:effectLst/>
                <a:latin typeface="Calibri Light (Body)"/>
              </a:rPr>
              <a:t>You can use FMP only for care you get in a foreign country. It won’t cover care or supplies you get in or from the U.S. or U.S. territories.</a:t>
            </a:r>
          </a:p>
          <a:p>
            <a:pPr marL="0" indent="0">
              <a:buNone/>
            </a:pPr>
            <a:endParaRPr lang="en-US" sz="32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6456186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B06D7-C1A5-4192-E5CD-0A4E68FFD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A31E57-07BE-014B-3BB3-9B8887C10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5982325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How to Apply for FMP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A24239-7177-BFC2-9574-7AF5904C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AE749F3-4AC5-E51C-EC8F-52E15AFF5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alibri Light (Body)"/>
              </a:rPr>
              <a:t>VA Form 10-7959f-1 (Foreign Medical Program (FMP) Registration form</a:t>
            </a:r>
          </a:p>
          <a:p>
            <a:r>
              <a:rPr lang="en-US" sz="3200" dirty="0">
                <a:latin typeface="Calibri Light (Body)"/>
              </a:rPr>
              <a:t>Submit form</a:t>
            </a:r>
          </a:p>
          <a:p>
            <a:pPr lvl="1"/>
            <a:r>
              <a:rPr lang="en-US" sz="2800" dirty="0">
                <a:latin typeface="Calibri Light (Body)"/>
              </a:rPr>
              <a:t>VA.GOV digital portal</a:t>
            </a:r>
          </a:p>
          <a:p>
            <a:pPr lvl="1"/>
            <a:r>
              <a:rPr lang="en-US" sz="2800" dirty="0">
                <a:latin typeface="Calibri Light (Body)"/>
              </a:rPr>
              <a:t>By mail: VHA Office of Integrated Veteran Care (OIVC)</a:t>
            </a:r>
          </a:p>
          <a:p>
            <a:pPr marL="457200" lvl="1" indent="0">
              <a:buNone/>
            </a:pPr>
            <a:r>
              <a:rPr lang="en-US" sz="2800" dirty="0">
                <a:latin typeface="Calibri Light (Body)"/>
              </a:rPr>
              <a:t>		Foreign Medical Program (FMP)</a:t>
            </a:r>
          </a:p>
          <a:p>
            <a:pPr marL="457200" lvl="1" indent="0">
              <a:buNone/>
            </a:pPr>
            <a:r>
              <a:rPr lang="en-US" sz="2800" dirty="0">
                <a:latin typeface="Calibri Light (Body)"/>
              </a:rPr>
              <a:t>		P.O. Box 200</a:t>
            </a:r>
          </a:p>
          <a:p>
            <a:pPr marL="457200" lvl="1" indent="0">
              <a:buNone/>
            </a:pPr>
            <a:r>
              <a:rPr lang="en-US" sz="2800" dirty="0">
                <a:latin typeface="Calibri Light (Body)"/>
              </a:rPr>
              <a:t>		Spring City, PA 19475</a:t>
            </a:r>
          </a:p>
          <a:p>
            <a:pPr lvl="1"/>
            <a:r>
              <a:rPr lang="en-US" sz="2800" dirty="0">
                <a:latin typeface="Calibri Light (Body)"/>
              </a:rPr>
              <a:t>By Fax: 303-331-7803</a:t>
            </a:r>
          </a:p>
        </p:txBody>
      </p:sp>
    </p:spTree>
    <p:extLst>
      <p:ext uri="{BB962C8B-B14F-4D97-AF65-F5344CB8AC3E}">
        <p14:creationId xmlns:p14="http://schemas.microsoft.com/office/powerpoint/2010/main" val="1269122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D50EC-A2A0-DE64-0699-F92555777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BD447-85F7-7F2E-2723-29900367E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 fontScale="77500" lnSpcReduction="20000"/>
          </a:bodyPr>
          <a:lstStyle/>
          <a:p>
            <a:pPr algn="ctr"/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)"/>
              <a:cs typeface="Times New Roman" panose="02020603050405020304" pitchFamily="18" charset="0"/>
            </a:endParaRPr>
          </a:p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VA Health Care</a:t>
            </a:r>
          </a:p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Enrolling &amp; Registering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5B9369-83E6-D1A0-D9DC-A7407E23A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6864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813CA-30C4-0498-2593-F3B9783B4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371F8-20C3-BB41-E363-9B26730EE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Navigating</a:t>
            </a:r>
          </a:p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VA Health Care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ECF5B0-7DEF-E08E-8C98-07FA91BCF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8611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56876"/>
            <a:ext cx="10972800" cy="41524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If you are working with a veteran who needs assistance with their healthcare needs: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Try to resolve the issue using primary care team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Local resources such as </a:t>
            </a:r>
            <a:r>
              <a:rPr lang="en-US" sz="3200" dirty="0">
                <a:latin typeface="Calibri Light (Body)"/>
                <a:cs typeface="Times New Roman" panose="02020603050405020304" pitchFamily="18" charset="0"/>
                <a:hlinkClick r:id="rId2"/>
              </a:rPr>
              <a:t>Patient Advocate</a:t>
            </a:r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 or Chief of Service. 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  <a:hlinkClick r:id="rId3"/>
              </a:rPr>
              <a:t>ASK VA</a:t>
            </a:r>
            <a:endParaRPr lang="en-US" sz="2800" dirty="0">
              <a:latin typeface="Calibri Light (Body)"/>
              <a:cs typeface="Times New Roman" panose="02020603050405020304" pitchFamily="18" charset="0"/>
            </a:endParaRP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MyVA411: (800) 698-2411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Use the </a:t>
            </a:r>
            <a:r>
              <a:rPr lang="en-US" sz="3200" dirty="0">
                <a:latin typeface="Calibri Light (Body)"/>
                <a:cs typeface="Times New Roman" panose="02020603050405020304" pitchFamily="18" charset="0"/>
                <a:hlinkClick r:id="rId4"/>
              </a:rPr>
              <a:t>VA Health Connect </a:t>
            </a:r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File a Health Care Appeal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Veterans Service Organization – limited capabilities due to HIPAA</a:t>
            </a:r>
          </a:p>
          <a:p>
            <a:pPr marL="0" indent="0">
              <a:buNone/>
            </a:pPr>
            <a:endParaRPr lang="en-US" sz="1400" dirty="0">
              <a:latin typeface="Calibri Light (Body)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Calibri Light (Body)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800" dirty="0">
              <a:latin typeface="Calibri Light (Body)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99" y="304800"/>
            <a:ext cx="6430537" cy="762000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alibri Light (Heading)"/>
                <a:cs typeface="Times New Roman" panose="02020603050405020304" pitchFamily="18" charset="0"/>
              </a:rPr>
              <a:t>Navigating VA Health Care</a:t>
            </a:r>
          </a:p>
        </p:txBody>
      </p:sp>
    </p:spTree>
    <p:extLst>
      <p:ext uri="{BB962C8B-B14F-4D97-AF65-F5344CB8AC3E}">
        <p14:creationId xmlns:p14="http://schemas.microsoft.com/office/powerpoint/2010/main" val="4401730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087F8-4011-7E34-4969-776AE3482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D1B9-EC45-8522-FC4E-25F5DA16F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345012"/>
            <a:ext cx="10972800" cy="520818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400" dirty="0"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Medical or Mental Health Crisis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: Go to local emergency room (VA or non-VA) in the United States; if overseas seek medical guidance from FMP program manager (hotline). </a:t>
            </a:r>
            <a:r>
              <a:rPr lang="en-US" b="1" i="1" dirty="0">
                <a:latin typeface="Calibri Light (Body)"/>
                <a:cs typeface="Times New Roman" panose="02020603050405020304" pitchFamily="18" charset="0"/>
              </a:rPr>
              <a:t>Call 988 press 1 for mental health crisis!</a:t>
            </a:r>
          </a:p>
          <a:p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Urgent/Emergency Medication Refill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: Call VA Health Connect line at (866) 481-0011 or go to local emergency room in the  United States; if overseas seek medical guidance from FMP program manager (hotline).</a:t>
            </a:r>
          </a:p>
          <a:p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Caregiver Application Process for PCAFC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Caregiver support line (855) 260-3274, or visit your local Caregiver support team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Disruptive Behavior Flags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Call your assigned facility and work with Patient Advocate/Patient Care team for specific guidance and support to access care.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  <a:cs typeface="Times New Roman" panose="02020603050405020304" pitchFamily="18" charset="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Calibri Light (Body)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800" dirty="0">
              <a:latin typeface="Calibri Light (Body)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8367F-0CF4-03C8-7A78-7CABA4EFC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304800"/>
            <a:ext cx="6430537" cy="762000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alibri Light (Heading)"/>
                <a:cs typeface="Times New Roman" panose="02020603050405020304" pitchFamily="18" charset="0"/>
              </a:rPr>
              <a:t>Common Health Care Issues</a:t>
            </a:r>
          </a:p>
        </p:txBody>
      </p:sp>
    </p:spTree>
    <p:extLst>
      <p:ext uri="{BB962C8B-B14F-4D97-AF65-F5344CB8AC3E}">
        <p14:creationId xmlns:p14="http://schemas.microsoft.com/office/powerpoint/2010/main" val="245696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7395D-9A75-D312-066D-588159F26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B0731E-62E3-3293-0B79-3781C79EA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0A37433-8A71-9EA4-137A-EE71E31E9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0589"/>
            <a:ext cx="10515600" cy="81165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there any questions?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EB16D99-0962-68F4-5547-21930E52E2E6}"/>
              </a:ext>
            </a:extLst>
          </p:cNvPr>
          <p:cNvGrpSpPr/>
          <p:nvPr/>
        </p:nvGrpSpPr>
        <p:grpSpPr>
          <a:xfrm>
            <a:off x="762000" y="4343400"/>
            <a:ext cx="10972800" cy="1938993"/>
            <a:chOff x="762000" y="4343400"/>
            <a:chExt cx="10972800" cy="193899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7EB9F2D-7009-25E7-893A-49A74348E96D}"/>
                </a:ext>
              </a:extLst>
            </p:cNvPr>
            <p:cNvSpPr txBox="1"/>
            <p:nvPr/>
          </p:nvSpPr>
          <p:spPr>
            <a:xfrm>
              <a:off x="4648200" y="4343400"/>
              <a:ext cx="32004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cs typeface="Times New Roman" panose="02020603050405020304" pitchFamily="18" charset="0"/>
                </a:rPr>
                <a:t>Julie Holt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Special Assistant 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Veteran Health Policy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(202) 608-8364</a:t>
              </a:r>
            </a:p>
            <a:p>
              <a:r>
                <a:rPr lang="en-US" sz="2400" dirty="0">
                  <a:cs typeface="Times New Roman" panose="02020603050405020304" pitchFamily="18" charset="0"/>
                  <a:hlinkClick r:id="rId3"/>
                </a:rPr>
                <a:t>Jholt@vfw.org</a:t>
              </a:r>
              <a:r>
                <a:rPr lang="en-US" sz="2400" dirty="0"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08F254F-5737-FF0E-A0B5-6DC387D4A3F4}"/>
                </a:ext>
              </a:extLst>
            </p:cNvPr>
            <p:cNvSpPr txBox="1"/>
            <p:nvPr/>
          </p:nvSpPr>
          <p:spPr>
            <a:xfrm>
              <a:off x="762000" y="4343401"/>
              <a:ext cx="32004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cs typeface="Times New Roman" panose="02020603050405020304" pitchFamily="18" charset="0"/>
                </a:rPr>
                <a:t>Katherine Cassell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Assistant Director, 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Veteran Health Policy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(202) 608-8371</a:t>
              </a:r>
            </a:p>
            <a:p>
              <a:pPr marL="0" indent="0">
                <a:spcBef>
                  <a:spcPts val="0"/>
                </a:spcBef>
                <a:buNone/>
              </a:pPr>
              <a:r>
                <a:rPr lang="en-US" sz="2400" dirty="0">
                  <a:cs typeface="Times New Roman" panose="02020603050405020304" pitchFamily="18" charset="0"/>
                  <a:hlinkClick r:id="rId4"/>
                </a:rPr>
                <a:t>Kcassell@vfw.org</a:t>
              </a:r>
              <a:r>
                <a:rPr lang="en-US" sz="2400" dirty="0"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7130B43-DE03-C98F-C02F-8F8E4347D2CB}"/>
                </a:ext>
              </a:extLst>
            </p:cNvPr>
            <p:cNvSpPr txBox="1"/>
            <p:nvPr/>
          </p:nvSpPr>
          <p:spPr>
            <a:xfrm>
              <a:off x="8534400" y="4343400"/>
              <a:ext cx="32004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cs typeface="Times New Roman" panose="02020603050405020304" pitchFamily="18" charset="0"/>
                </a:rPr>
                <a:t>Marion Fera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Health Consultant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Veteran Health Policy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(202) 608-8349</a:t>
              </a:r>
            </a:p>
            <a:p>
              <a:r>
                <a:rPr lang="en-US" sz="2400" b="0" i="0" dirty="0">
                  <a:solidFill>
                    <a:srgbClr val="767779"/>
                  </a:solidFill>
                  <a:effectLst/>
                  <a:hlinkClick r:id="rId5"/>
                </a:rPr>
                <a:t>mfera@vfw.org</a:t>
              </a:r>
              <a:r>
                <a:rPr lang="en-US" sz="2400" b="0" i="0" dirty="0">
                  <a:solidFill>
                    <a:srgbClr val="767779"/>
                  </a:solidFill>
                  <a:effectLst/>
                </a:rPr>
                <a:t> </a:t>
              </a:r>
              <a:endParaRPr lang="en-US" sz="2400" dirty="0"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6690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28128-478A-9752-D769-57448E207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E41CDC-A0FC-ED0D-4E95-D359F7157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096" y="215976"/>
            <a:ext cx="8328751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900" b="1" dirty="0"/>
              <a:t>Enrolling vs Registering in VA Health Care</a:t>
            </a:r>
            <a:endParaRPr lang="en-US" sz="3900" b="1" dirty="0">
              <a:latin typeface="+mj-lt"/>
              <a:cs typeface="+mj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BE5EFE-7454-8937-D3D3-C99E54226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461542-C739-79D4-7402-351BA11C8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69" y="1255924"/>
            <a:ext cx="6621137" cy="5602076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3200" dirty="0">
                <a:latin typeface="Calibri Light (Body)"/>
              </a:rPr>
              <a:t>What does </a:t>
            </a:r>
            <a:r>
              <a:rPr lang="en-US" sz="3200" b="1" dirty="0">
                <a:latin typeface="Calibri Light (Body)"/>
              </a:rPr>
              <a:t>“Enrolling in VA health care” </a:t>
            </a:r>
            <a:r>
              <a:rPr lang="en-US" sz="3200" dirty="0">
                <a:latin typeface="Calibri Light (Body)"/>
              </a:rPr>
              <a:t>mean?</a:t>
            </a:r>
          </a:p>
          <a:p>
            <a:pPr lvl="1"/>
            <a:r>
              <a:rPr lang="en-US" sz="2800" dirty="0">
                <a:latin typeface="Calibri Light (Body)"/>
              </a:rPr>
              <a:t>Applying for and being approved to receive health benefits.</a:t>
            </a:r>
          </a:p>
          <a:p>
            <a:pPr lvl="2"/>
            <a:r>
              <a:rPr lang="en-US" sz="2400" dirty="0">
                <a:latin typeface="Calibri Light (Body)"/>
              </a:rPr>
              <a:t>Allows veteran to access VA services</a:t>
            </a:r>
          </a:p>
          <a:p>
            <a:pPr marL="914400" lvl="2" indent="0">
              <a:buNone/>
            </a:pPr>
            <a:r>
              <a:rPr lang="en-US" sz="2400" dirty="0">
                <a:latin typeface="Calibri Light (Body)"/>
              </a:rPr>
              <a:t> </a:t>
            </a:r>
          </a:p>
          <a:p>
            <a:r>
              <a:rPr lang="en-US" sz="3200" dirty="0">
                <a:latin typeface="Calibri Light (Body)"/>
              </a:rPr>
              <a:t>What does </a:t>
            </a:r>
            <a:r>
              <a:rPr lang="en-US" sz="3200" b="1" dirty="0">
                <a:latin typeface="Calibri Light (Body)"/>
              </a:rPr>
              <a:t>“Registering for VA health care” </a:t>
            </a:r>
            <a:r>
              <a:rPr lang="en-US" sz="3200" dirty="0">
                <a:latin typeface="Calibri Light (Body)"/>
              </a:rPr>
              <a:t>mean? </a:t>
            </a:r>
          </a:p>
          <a:p>
            <a:pPr lvl="1"/>
            <a:r>
              <a:rPr lang="en-US" sz="2800" dirty="0">
                <a:latin typeface="Calibri Light (Body)"/>
              </a:rPr>
              <a:t>This is the act of requesting medical care (medical appointments/Primary Care) at a specific VA facility. </a:t>
            </a:r>
          </a:p>
          <a:p>
            <a:pPr lvl="1"/>
            <a:r>
              <a:rPr lang="en-US" dirty="0">
                <a:latin typeface="Calibri Light (Body)"/>
              </a:rPr>
              <a:t>A veteran may need to register multiple times throughout their lifetime</a:t>
            </a:r>
          </a:p>
          <a:p>
            <a:pPr lvl="2"/>
            <a:r>
              <a:rPr lang="en-US" dirty="0">
                <a:latin typeface="Calibri Light (Body)"/>
              </a:rPr>
              <a:t>Initial registration/enrollment</a:t>
            </a:r>
          </a:p>
          <a:p>
            <a:pPr lvl="2"/>
            <a:r>
              <a:rPr lang="en-US" dirty="0">
                <a:latin typeface="Calibri Light (Body)"/>
              </a:rPr>
              <a:t>Move locations – which requires care at new VA location/facility</a:t>
            </a:r>
          </a:p>
          <a:p>
            <a:pPr lvl="2"/>
            <a:r>
              <a:rPr lang="en-US" dirty="0">
                <a:latin typeface="Calibri Light (Body)"/>
              </a:rPr>
              <a:t>Leave/terminate VA care – reinitiate to return to care</a:t>
            </a:r>
          </a:p>
          <a:p>
            <a:pPr lvl="1"/>
            <a:endParaRPr lang="en-US" dirty="0">
              <a:latin typeface="Calibri Light (Body)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174C1B-EC5C-53D6-B39D-05AB83D00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8452" y="1459975"/>
            <a:ext cx="5523547" cy="506201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6F33F10-7AFB-2ED5-0B80-7D67A8B729EB}"/>
                  </a:ext>
                </a:extLst>
              </p14:cNvPr>
              <p14:cNvContentPartPr/>
              <p14:nvPr/>
            </p14:nvContentPartPr>
            <p14:xfrm>
              <a:off x="6687182" y="2743261"/>
              <a:ext cx="1190160" cy="1080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6F33F10-7AFB-2ED5-0B80-7D67A8B729E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33182" y="2635261"/>
                <a:ext cx="1297800" cy="22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501BC105-A190-ACB7-296F-A0C76A46C516}"/>
                  </a:ext>
                </a:extLst>
              </p14:cNvPr>
              <p14:cNvContentPartPr/>
              <p14:nvPr/>
            </p14:nvContentPartPr>
            <p14:xfrm>
              <a:off x="6709142" y="2841901"/>
              <a:ext cx="4969080" cy="72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501BC105-A190-ACB7-296F-A0C76A46C51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655142" y="2625901"/>
                <a:ext cx="5076720" cy="432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6620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B70F6-CD45-46B0-47BE-FFAC842CB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4DE5BBD-258D-FF3B-9AF4-6D141FBA2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87360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latin typeface="+mj-lt"/>
                <a:cs typeface="+mj-cs"/>
              </a:rPr>
              <a:t>How to Register/Enroll for VA Health Care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F85AB-D4F3-2A10-3A49-383AAEAD3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CE6F400-D2D5-F194-3006-F8C9FDDC9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5219623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Enrollment into VA health care is not automatic upon leaving service</a:t>
            </a:r>
          </a:p>
          <a:p>
            <a:r>
              <a:rPr lang="en-US" sz="3200" dirty="0">
                <a:latin typeface="Calibri Light (Body)"/>
              </a:rPr>
              <a:t>Enroll by completing VA Form 10-10 (Application for Health Benefits)</a:t>
            </a:r>
          </a:p>
          <a:p>
            <a:r>
              <a:rPr lang="en-US" sz="3200" dirty="0">
                <a:latin typeface="Calibri Light (Body)"/>
              </a:rPr>
              <a:t>Application methods</a:t>
            </a:r>
          </a:p>
          <a:p>
            <a:pPr lvl="1"/>
            <a:r>
              <a:rPr lang="en-US" dirty="0">
                <a:latin typeface="Calibri Light (Body)"/>
              </a:rPr>
              <a:t>Phone: 877-222-8387</a:t>
            </a:r>
          </a:p>
          <a:p>
            <a:pPr lvl="1"/>
            <a:r>
              <a:rPr lang="en-US" dirty="0">
                <a:latin typeface="Calibri Light (Body)"/>
              </a:rPr>
              <a:t>Mail: Health Eligibility Center, PO Box 5207, Janesville, WI 53547-5207</a:t>
            </a:r>
          </a:p>
          <a:p>
            <a:pPr lvl="1"/>
            <a:r>
              <a:rPr lang="en-US" dirty="0">
                <a:latin typeface="Calibri Light (Body)"/>
              </a:rPr>
              <a:t>In-person at nearest VA facility</a:t>
            </a:r>
          </a:p>
          <a:p>
            <a:pPr lvl="1"/>
            <a:r>
              <a:rPr lang="en-US" dirty="0">
                <a:latin typeface="Calibri Light (Body)"/>
              </a:rPr>
              <a:t>Online at va.gov</a:t>
            </a:r>
          </a:p>
          <a:p>
            <a:pPr lvl="1"/>
            <a:r>
              <a:rPr lang="en-US" dirty="0">
                <a:latin typeface="Calibri Light (Body)"/>
              </a:rPr>
              <a:t>Trained professional (accredited service officer, claims agent, accredited attorney)</a:t>
            </a:r>
          </a:p>
          <a:p>
            <a:r>
              <a:rPr lang="en-US" sz="3200" dirty="0">
                <a:latin typeface="Calibri Light (Body)"/>
              </a:rPr>
              <a:t>Process takes less than 1 week for VA to make determination</a:t>
            </a:r>
          </a:p>
          <a:p>
            <a:pPr lvl="1"/>
            <a:r>
              <a:rPr lang="en-US" dirty="0">
                <a:latin typeface="Calibri Light (Body)"/>
              </a:rPr>
              <a:t>Will receive a benefits package in mail</a:t>
            </a:r>
          </a:p>
          <a:p>
            <a:pPr lvl="1"/>
            <a:r>
              <a:rPr lang="en-US" dirty="0">
                <a:latin typeface="Calibri Light (Body)"/>
              </a:rPr>
              <a:t>Clinic/PCM assignment</a:t>
            </a:r>
          </a:p>
        </p:txBody>
      </p:sp>
    </p:spTree>
    <p:extLst>
      <p:ext uri="{BB962C8B-B14F-4D97-AF65-F5344CB8AC3E}">
        <p14:creationId xmlns:p14="http://schemas.microsoft.com/office/powerpoint/2010/main" val="1557424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8DD24-0384-D595-2E52-36783A40C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70B2A6-5840-C8B6-4082-5704A0D39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7601262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/>
              <a:t>Expectations for F</a:t>
            </a:r>
            <a:r>
              <a:rPr lang="en-US" sz="4000" b="1" dirty="0">
                <a:latin typeface="+mj-lt"/>
                <a:cs typeface="+mj-cs"/>
              </a:rPr>
              <a:t>irst </a:t>
            </a:r>
            <a:r>
              <a:rPr lang="en-US" sz="4000" b="1" dirty="0"/>
              <a:t>V</a:t>
            </a:r>
            <a:r>
              <a:rPr lang="en-US" sz="4000" b="1" dirty="0">
                <a:latin typeface="+mj-lt"/>
                <a:cs typeface="+mj-cs"/>
              </a:rPr>
              <a:t>isit to VA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F0F034-C38D-59A4-68E1-8EB0900F9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7CFE786-D3BC-D50A-7C77-A2465E623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551363"/>
          </a:xfrm>
        </p:spPr>
        <p:txBody>
          <a:bodyPr/>
          <a:lstStyle/>
          <a:p>
            <a:r>
              <a:rPr lang="en-US" sz="3200" dirty="0">
                <a:latin typeface="Calibri Light (Body)"/>
              </a:rPr>
              <a:t>What to bring</a:t>
            </a:r>
          </a:p>
          <a:p>
            <a:r>
              <a:rPr lang="en-US" sz="3200" dirty="0">
                <a:latin typeface="Calibri Light (Body)"/>
              </a:rPr>
              <a:t>Verification of eligibility</a:t>
            </a:r>
          </a:p>
          <a:p>
            <a:r>
              <a:rPr lang="en-US" sz="3200" dirty="0">
                <a:latin typeface="Calibri Light (Body)"/>
              </a:rPr>
              <a:t>Complete intake form with medical history</a:t>
            </a:r>
          </a:p>
          <a:p>
            <a:r>
              <a:rPr lang="en-US" sz="3200" dirty="0">
                <a:latin typeface="Calibri Light (Body)"/>
              </a:rPr>
              <a:t>Medical assessment</a:t>
            </a:r>
          </a:p>
          <a:p>
            <a:r>
              <a:rPr lang="en-US" sz="3200" dirty="0">
                <a:latin typeface="Calibri Light (Body)"/>
              </a:rPr>
              <a:t>Discuss concerns with VA provider</a:t>
            </a:r>
          </a:p>
          <a:p>
            <a:pPr lvl="1"/>
            <a:r>
              <a:rPr lang="en-US" sz="2800" dirty="0">
                <a:latin typeface="Calibri Light (Body)"/>
              </a:rPr>
              <a:t>Establish a care plan based on eligibility and need</a:t>
            </a:r>
          </a:p>
          <a:p>
            <a:r>
              <a:rPr lang="en-US" sz="3200" dirty="0">
                <a:latin typeface="Calibri Light (Body)"/>
              </a:rPr>
              <a:t>Share medical records</a:t>
            </a:r>
          </a:p>
          <a:p>
            <a:r>
              <a:rPr lang="en-US" sz="3200" dirty="0">
                <a:latin typeface="Calibri Light (Body)"/>
              </a:rPr>
              <a:t>Benefits review &amp; answer questions</a:t>
            </a:r>
          </a:p>
        </p:txBody>
      </p:sp>
    </p:spTree>
    <p:extLst>
      <p:ext uri="{BB962C8B-B14F-4D97-AF65-F5344CB8AC3E}">
        <p14:creationId xmlns:p14="http://schemas.microsoft.com/office/powerpoint/2010/main" val="3352930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476BD-980E-E6C9-9032-C0F0D2ADD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2863C1-B043-B842-7D29-945AC0473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7646234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latin typeface="+mj-lt"/>
                <a:cs typeface="+mj-cs"/>
              </a:rPr>
              <a:t>How Service connection plays a role in health care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F5C9D5-1DFA-478A-7922-48F1FAAC0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75301F4-F2FB-EA4D-4D7C-A86111753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734"/>
            <a:ext cx="10515600" cy="4585230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alibri Light (Body)"/>
              </a:rPr>
              <a:t>Eligibility for benefits</a:t>
            </a:r>
          </a:p>
          <a:p>
            <a:pPr lvl="1"/>
            <a:r>
              <a:rPr lang="en-US" sz="2800" dirty="0">
                <a:latin typeface="Calibri Light (Body)"/>
              </a:rPr>
              <a:t>Service-connected condition that was caused or made worse due to active military service – </a:t>
            </a:r>
            <a:r>
              <a:rPr lang="en-US" sz="2800" i="1" u="sng" dirty="0">
                <a:latin typeface="Calibri Light (Body)"/>
              </a:rPr>
              <a:t>VA required to provide care</a:t>
            </a:r>
            <a:endParaRPr lang="en-US" sz="2800" dirty="0">
              <a:latin typeface="Calibri Light (Body)"/>
            </a:endParaRPr>
          </a:p>
          <a:p>
            <a:pPr lvl="1"/>
            <a:r>
              <a:rPr lang="en-US" sz="2800" dirty="0">
                <a:latin typeface="Calibri Light (Body)"/>
              </a:rPr>
              <a:t>Condition that has no connection to your time in service - </a:t>
            </a:r>
            <a:r>
              <a:rPr lang="en-US" sz="2800" i="1" u="sng" dirty="0">
                <a:latin typeface="Calibri Light (Body)"/>
              </a:rPr>
              <a:t> VA not required to provide care</a:t>
            </a:r>
          </a:p>
          <a:p>
            <a:pPr lvl="1"/>
            <a:endParaRPr lang="en-US" sz="1050" i="1" u="sng" dirty="0">
              <a:latin typeface="Calibri Light (Body)"/>
            </a:endParaRPr>
          </a:p>
          <a:p>
            <a:r>
              <a:rPr lang="en-US" sz="3200" dirty="0">
                <a:latin typeface="Calibri Light (Body)"/>
              </a:rPr>
              <a:t>Establishes Priority of Care and Group assignment</a:t>
            </a:r>
          </a:p>
          <a:p>
            <a:pPr lvl="1"/>
            <a:r>
              <a:rPr lang="en-US" sz="2800" dirty="0">
                <a:latin typeface="Calibri Light (Body)"/>
              </a:rPr>
              <a:t>Eight priority groups; category 1 is the highest</a:t>
            </a:r>
          </a:p>
          <a:p>
            <a:pPr lvl="1"/>
            <a:endParaRPr lang="en-US" sz="1050" dirty="0">
              <a:latin typeface="Calibri Light (Body)"/>
            </a:endParaRPr>
          </a:p>
          <a:p>
            <a:r>
              <a:rPr lang="en-US" sz="3200" dirty="0">
                <a:latin typeface="Calibri Light (Body)"/>
              </a:rPr>
              <a:t>Used by VA to prioritize care for conditions incurred or aggravated while on active duty</a:t>
            </a:r>
          </a:p>
          <a:p>
            <a:endParaRPr lang="en-US" dirty="0">
              <a:latin typeface="Calibri Light (Body)"/>
            </a:endParaRPr>
          </a:p>
          <a:p>
            <a:pPr lvl="1"/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1827081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91CD6D-57EE-7234-9F51-4EECE4257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CCF9747-AD9C-F7F6-041F-62759C974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Service-Connected Benefits</a:t>
            </a:r>
          </a:p>
        </p:txBody>
      </p:sp>
      <p:pic>
        <p:nvPicPr>
          <p:cNvPr id="8" name="Picture 7" descr="Chart : r/VeteransBenefits">
            <a:extLst>
              <a:ext uri="{FF2B5EF4-FFF2-40B4-BE49-F238E27FC236}">
                <a16:creationId xmlns:a16="http://schemas.microsoft.com/office/drawing/2014/main" id="{CED24561-821B-C223-6637-AFA0260118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3" r="7826" b="5307"/>
          <a:stretch/>
        </p:blipFill>
        <p:spPr bwMode="auto">
          <a:xfrm>
            <a:off x="4256965" y="55669"/>
            <a:ext cx="4682210" cy="6784712"/>
          </a:xfrm>
          <a:prstGeom prst="rect">
            <a:avLst/>
          </a:prstGeom>
          <a:noFill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80F189-372A-88EB-8BA7-BBE35A235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34184" y="6356350"/>
            <a:ext cx="5143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b="0" i="0" u="none" strike="noStrike" cap="none" spc="0" normalizeH="0" baseline="0" noProof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uLnTx/>
                <a:uFillTx/>
              </a:rPr>
              <a:pPr marR="0" lvl="0" indent="0" fontAlgn="auto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b="0" i="0" u="none" strike="noStrike" cap="none" spc="0" normalizeH="0" baseline="0" noProof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60075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E9C22-8021-C5CB-AB81-3CB6122EF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34B13B-A48C-1D77-B128-1566B6BE5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Priority Groups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02D9B8-B747-9F68-E73C-543801CF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56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6315</TotalTime>
  <Words>2261</Words>
  <Application>Microsoft Office PowerPoint</Application>
  <PresentationFormat>Widescreen</PresentationFormat>
  <Paragraphs>305</Paragraphs>
  <Slides>33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5" baseType="lpstr">
      <vt:lpstr>Aptos</vt:lpstr>
      <vt:lpstr>Arial</vt:lpstr>
      <vt:lpstr>Bitter</vt:lpstr>
      <vt:lpstr>Calibri</vt:lpstr>
      <vt:lpstr>Calibri (Heading)</vt:lpstr>
      <vt:lpstr>Calibri Light</vt:lpstr>
      <vt:lpstr>Calibri Light (Body)</vt:lpstr>
      <vt:lpstr>Calibri Light (Heading)</vt:lpstr>
      <vt:lpstr>Source Sans Pro Web</vt:lpstr>
      <vt:lpstr>Times New Roman</vt:lpstr>
      <vt:lpstr>Office 2013 - 2022 Theme</vt:lpstr>
      <vt:lpstr>1_Office 2013 - 2022 Theme</vt:lpstr>
      <vt:lpstr>PowerPoint Presentation</vt:lpstr>
      <vt:lpstr>Objectives</vt:lpstr>
      <vt:lpstr>PowerPoint Presentation</vt:lpstr>
      <vt:lpstr>Enrolling vs Registering in VA Health Care</vt:lpstr>
      <vt:lpstr>How to Register/Enroll for VA Health Care</vt:lpstr>
      <vt:lpstr>Expectations for First Visit to VA</vt:lpstr>
      <vt:lpstr>How Service connection plays a role in health care</vt:lpstr>
      <vt:lpstr>Service-Connected Benefits</vt:lpstr>
      <vt:lpstr>PowerPoint Presentation</vt:lpstr>
      <vt:lpstr>Priority Groups 1 &amp; 2</vt:lpstr>
      <vt:lpstr>Priority Group 3</vt:lpstr>
      <vt:lpstr>Priority Group 4 &amp; 5</vt:lpstr>
      <vt:lpstr>Priority Group 6</vt:lpstr>
      <vt:lpstr>Priority Group 6 – cont.</vt:lpstr>
      <vt:lpstr>Priority Group 6  Toxic Exposure Risk Activity (TERA)</vt:lpstr>
      <vt:lpstr>Priority Group 6 –  Toxic Exposure Risk Activity (TERA)</vt:lpstr>
      <vt:lpstr>Priority Group 6 –  Toxic Exposure Risk Activity (TERA)</vt:lpstr>
      <vt:lpstr>Priority Group 6 –  Toxic Exposure Risk Activity (TERA)</vt:lpstr>
      <vt:lpstr>Priority Group 7 &amp; 8</vt:lpstr>
      <vt:lpstr>PowerPoint Presentation</vt:lpstr>
      <vt:lpstr>Patient Advocate and their Role</vt:lpstr>
      <vt:lpstr>PowerPoint Presentation</vt:lpstr>
      <vt:lpstr>What is CHAMPVA</vt:lpstr>
      <vt:lpstr>CHAMPVA Eligibility</vt:lpstr>
      <vt:lpstr>How to Apply for CHAMPVA</vt:lpstr>
      <vt:lpstr>How to Apply for CHAMPVA</vt:lpstr>
      <vt:lpstr>PowerPoint Presentation</vt:lpstr>
      <vt:lpstr>What is the Foreign Medical Program</vt:lpstr>
      <vt:lpstr>How to Apply for FMP</vt:lpstr>
      <vt:lpstr>PowerPoint Presentation</vt:lpstr>
      <vt:lpstr>Navigating VA Health Care</vt:lpstr>
      <vt:lpstr>Common Health Care Issues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Garrison</dc:creator>
  <cp:lastModifiedBy>Katherine Cassell</cp:lastModifiedBy>
  <cp:revision>15</cp:revision>
  <cp:lastPrinted>2025-03-14T17:35:27Z</cp:lastPrinted>
  <dcterms:created xsi:type="dcterms:W3CDTF">2024-04-09T13:07:41Z</dcterms:created>
  <dcterms:modified xsi:type="dcterms:W3CDTF">2025-09-16T15:52:18Z</dcterms:modified>
</cp:coreProperties>
</file>