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2" r:id="rId1"/>
    <p:sldMasterId id="2147483746" r:id="rId2"/>
  </p:sldMasterIdLst>
  <p:notesMasterIdLst>
    <p:notesMasterId r:id="rId24"/>
  </p:notesMasterIdLst>
  <p:handoutMasterIdLst>
    <p:handoutMasterId r:id="rId25"/>
  </p:handoutMasterIdLst>
  <p:sldIdLst>
    <p:sldId id="286" r:id="rId3"/>
    <p:sldId id="257" r:id="rId4"/>
    <p:sldId id="258" r:id="rId5"/>
    <p:sldId id="259" r:id="rId6"/>
    <p:sldId id="280" r:id="rId7"/>
    <p:sldId id="260" r:id="rId8"/>
    <p:sldId id="261" r:id="rId9"/>
    <p:sldId id="262" r:id="rId10"/>
    <p:sldId id="279" r:id="rId11"/>
    <p:sldId id="263" r:id="rId12"/>
    <p:sldId id="264" r:id="rId13"/>
    <p:sldId id="265" r:id="rId14"/>
    <p:sldId id="266" r:id="rId15"/>
    <p:sldId id="267" r:id="rId16"/>
    <p:sldId id="269" r:id="rId17"/>
    <p:sldId id="272" r:id="rId18"/>
    <p:sldId id="273" r:id="rId19"/>
    <p:sldId id="274" r:id="rId20"/>
    <p:sldId id="275" r:id="rId21"/>
    <p:sldId id="276" r:id="rId22"/>
    <p:sldId id="285" r:id="rId23"/>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3" autoAdjust="0"/>
    <p:restoredTop sz="80376" autoAdjust="0"/>
  </p:normalViewPr>
  <p:slideViewPr>
    <p:cSldViewPr>
      <p:cViewPr varScale="1">
        <p:scale>
          <a:sx n="48" d="100"/>
          <a:sy n="48" d="100"/>
        </p:scale>
        <p:origin x="1320" y="44"/>
      </p:cViewPr>
      <p:guideLst>
        <p:guide orient="horz" pos="2160"/>
        <p:guide pos="3840"/>
      </p:guideLst>
    </p:cSldViewPr>
  </p:slideViewPr>
  <p:notesTextViewPr>
    <p:cViewPr>
      <p:scale>
        <a:sx n="3" d="2"/>
        <a:sy n="3" d="2"/>
      </p:scale>
      <p:origin x="0" y="0"/>
    </p:cViewPr>
  </p:notesText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821959" cy="466913"/>
          </a:xfrm>
          <a:prstGeom prst="rect">
            <a:avLst/>
          </a:prstGeom>
        </p:spPr>
        <p:txBody>
          <a:bodyPr vert="horz" lIns="91877" tIns="45940" rIns="91877" bIns="45940" rtlCol="0"/>
          <a:lstStyle>
            <a:lvl1pPr algn="l" eaLnBrk="1" fontAlgn="auto" hangingPunct="1">
              <a:spcBef>
                <a:spcPts val="0"/>
              </a:spcBef>
              <a:spcAft>
                <a:spcPts val="0"/>
              </a:spcAft>
              <a:defRPr sz="1200">
                <a:latin typeface="+mn-lt"/>
              </a:defRPr>
            </a:lvl1pPr>
          </a:lstStyle>
          <a:p>
            <a:pPr>
              <a:defRPr/>
            </a:pPr>
            <a:r>
              <a:rPr lang="en-US" sz="1600" dirty="0"/>
              <a:t>Reviewing Rating Decisions</a:t>
            </a:r>
          </a:p>
        </p:txBody>
      </p:sp>
      <p:sp>
        <p:nvSpPr>
          <p:cNvPr id="4" name="Footer Placeholder 3"/>
          <p:cNvSpPr>
            <a:spLocks noGrp="1"/>
          </p:cNvSpPr>
          <p:nvPr>
            <p:ph type="ftr" sz="quarter" idx="2"/>
          </p:nvPr>
        </p:nvSpPr>
        <p:spPr>
          <a:xfrm>
            <a:off x="0" y="8839015"/>
            <a:ext cx="3743960" cy="466912"/>
          </a:xfrm>
          <a:prstGeom prst="rect">
            <a:avLst/>
          </a:prstGeom>
        </p:spPr>
        <p:txBody>
          <a:bodyPr vert="horz" lIns="91877" tIns="45940" rIns="91877" bIns="45940" rtlCol="0" anchor="b"/>
          <a:lstStyle>
            <a:lvl1pPr algn="l" eaLnBrk="1" fontAlgn="auto" hangingPunct="1">
              <a:spcBef>
                <a:spcPts val="0"/>
              </a:spcBef>
              <a:spcAft>
                <a:spcPts val="0"/>
              </a:spcAft>
              <a:defRPr sz="1200">
                <a:latin typeface="+mn-lt"/>
              </a:defRPr>
            </a:lvl1pPr>
          </a:lstStyle>
          <a:p>
            <a:pPr>
              <a:defRPr/>
            </a:pPr>
            <a:r>
              <a:rPr lang="en-US" sz="1600" dirty="0"/>
              <a:t>Reviewing Rating Decisions </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1877" tIns="45940" rIns="91877" bIns="45940" rtlCol="0" anchor="b"/>
          <a:lstStyle>
            <a:lvl1pPr algn="r" eaLnBrk="1" fontAlgn="auto" hangingPunct="1">
              <a:spcBef>
                <a:spcPts val="0"/>
              </a:spcBef>
              <a:spcAft>
                <a:spcPts val="0"/>
              </a:spcAft>
              <a:defRPr sz="1200">
                <a:latin typeface="+mn-lt"/>
              </a:defRPr>
            </a:lvl1pPr>
          </a:lstStyle>
          <a:p>
            <a:pPr>
              <a:defRPr/>
            </a:pPr>
            <a:fld id="{07F21583-5457-4DDC-B8B4-DF69ED7B4BD5}" type="slidenum">
              <a:rPr lang="en-US" sz="1800"/>
              <a:pPr>
                <a:defRPr/>
              </a:pPr>
              <a:t>‹#›</a:t>
            </a:fld>
            <a:endParaRPr lang="en-US" dirty="0"/>
          </a:p>
        </p:txBody>
      </p:sp>
    </p:spTree>
    <p:extLst>
      <p:ext uri="{BB962C8B-B14F-4D97-AF65-F5344CB8AC3E}">
        <p14:creationId xmlns:p14="http://schemas.microsoft.com/office/powerpoint/2010/main" val="24140836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4" tIns="46637" rIns="93274" bIns="46637"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4" tIns="46637" rIns="93274" bIns="46637" rtlCol="0"/>
          <a:lstStyle>
            <a:lvl1pPr algn="r" eaLnBrk="1" fontAlgn="auto" hangingPunct="1">
              <a:spcBef>
                <a:spcPts val="0"/>
              </a:spcBef>
              <a:spcAft>
                <a:spcPts val="0"/>
              </a:spcAft>
              <a:defRPr sz="1200">
                <a:latin typeface="+mn-lt"/>
              </a:defRPr>
            </a:lvl1pPr>
          </a:lstStyle>
          <a:p>
            <a:pPr>
              <a:defRPr/>
            </a:pPr>
            <a:fld id="{2323F533-5713-4BFB-8C3A-A3D9819F5E58}" type="datetimeFigureOut">
              <a:rPr lang="en-US"/>
              <a:pPr>
                <a:defRPr/>
              </a:pPr>
              <a:t>11/21/2024</a:t>
            </a:fld>
            <a:endParaRPr lang="en-US"/>
          </a:p>
        </p:txBody>
      </p:sp>
      <p:sp>
        <p:nvSpPr>
          <p:cNvPr id="4" name="Slide Image Placeholder 3"/>
          <p:cNvSpPr>
            <a:spLocks noGrp="1" noRot="1" noChangeAspect="1"/>
          </p:cNvSpPr>
          <p:nvPr>
            <p:ph type="sldImg" idx="2"/>
          </p:nvPr>
        </p:nvSpPr>
        <p:spPr>
          <a:xfrm>
            <a:off x="409575" y="698500"/>
            <a:ext cx="6200775" cy="3489325"/>
          </a:xfrm>
          <a:prstGeom prst="rect">
            <a:avLst/>
          </a:prstGeom>
          <a:noFill/>
          <a:ln w="12700">
            <a:solidFill>
              <a:prstClr val="black"/>
            </a:solidFill>
          </a:ln>
        </p:spPr>
        <p:txBody>
          <a:bodyPr vert="horz" lIns="93274" tIns="46637" rIns="93274" bIns="46637" rtlCol="0" anchor="ctr"/>
          <a:lstStyle/>
          <a:p>
            <a:pPr lvl="0"/>
            <a:endParaRPr lang="en-US" noProof="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74" tIns="46637" rIns="93274" bIns="4663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39014"/>
            <a:ext cx="3041967" cy="465296"/>
          </a:xfrm>
          <a:prstGeom prst="rect">
            <a:avLst/>
          </a:prstGeom>
        </p:spPr>
        <p:txBody>
          <a:bodyPr vert="horz" lIns="93274" tIns="46637" rIns="93274" bIns="46637"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4" tIns="46637" rIns="93274" bIns="46637" rtlCol="0" anchor="b"/>
          <a:lstStyle>
            <a:lvl1pPr algn="r" eaLnBrk="1" fontAlgn="auto" hangingPunct="1">
              <a:spcBef>
                <a:spcPts val="0"/>
              </a:spcBef>
              <a:spcAft>
                <a:spcPts val="0"/>
              </a:spcAft>
              <a:defRPr sz="1200">
                <a:latin typeface="+mn-lt"/>
              </a:defRPr>
            </a:lvl1pPr>
          </a:lstStyle>
          <a:p>
            <a:pPr>
              <a:defRPr/>
            </a:pPr>
            <a:fld id="{57A2D0AC-C10A-42C9-B165-DF83D0E050F5}" type="slidenum">
              <a:rPr lang="en-US"/>
              <a:pPr>
                <a:defRPr/>
              </a:pPr>
              <a:t>‹#›</a:t>
            </a:fld>
            <a:endParaRPr lang="en-US"/>
          </a:p>
        </p:txBody>
      </p:sp>
    </p:spTree>
    <p:extLst>
      <p:ext uri="{BB962C8B-B14F-4D97-AF65-F5344CB8AC3E}">
        <p14:creationId xmlns:p14="http://schemas.microsoft.com/office/powerpoint/2010/main" val="1268082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6B02DCA-EC35-4EFF-9879-B17C1B293ABE}"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3405032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NODs cannot be submitted for Proposals</a:t>
            </a:r>
          </a:p>
        </p:txBody>
      </p:sp>
      <p:sp>
        <p:nvSpPr>
          <p:cNvPr id="4" name="Slide Number Placeholder 3"/>
          <p:cNvSpPr>
            <a:spLocks noGrp="1"/>
          </p:cNvSpPr>
          <p:nvPr>
            <p:ph type="sldNum" sz="quarter" idx="5"/>
          </p:nvPr>
        </p:nvSpPr>
        <p:spPr/>
        <p:txBody>
          <a:bodyPr/>
          <a:lstStyle/>
          <a:p>
            <a:pPr>
              <a:defRPr/>
            </a:pPr>
            <a:fld id="{4C8EE4BF-8EF0-4996-95C3-B29098F123E9}" type="slidenum">
              <a:rPr lang="en-US" smtClean="0">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3162707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a:p>
          <a:p>
            <a:r>
              <a:rPr lang="en-US" altLang="en-US" b="1" dirty="0"/>
              <a:t>Not all encompassing- can overlap</a:t>
            </a:r>
          </a:p>
        </p:txBody>
      </p:sp>
      <p:sp>
        <p:nvSpPr>
          <p:cNvPr id="4" name="Slide Number Placeholder 3"/>
          <p:cNvSpPr>
            <a:spLocks noGrp="1"/>
          </p:cNvSpPr>
          <p:nvPr>
            <p:ph type="sldNum" sz="quarter" idx="5"/>
          </p:nvPr>
        </p:nvSpPr>
        <p:spPr/>
        <p:txBody>
          <a:bodyPr/>
          <a:lstStyle/>
          <a:p>
            <a:pPr>
              <a:defRPr/>
            </a:pPr>
            <a:fld id="{A6498A10-BBB6-4084-91BD-A4A27BDF0CD0}"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2666660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EC99F950-C2AC-4D9A-B3D0-56EFB9440074}" type="slidenum">
              <a:rPr lang="en-US" smtClean="0">
                <a:solidFill>
                  <a:prstClr val="black"/>
                </a:solidFill>
              </a:rPr>
              <a:pPr>
                <a:defRPr/>
              </a:pPr>
              <a:t>15</a:t>
            </a:fld>
            <a:endParaRPr lang="en-US">
              <a:solidFill>
                <a:prstClr val="black"/>
              </a:solidFill>
            </a:endParaRPr>
          </a:p>
        </p:txBody>
      </p:sp>
    </p:spTree>
    <p:extLst>
      <p:ext uri="{BB962C8B-B14F-4D97-AF65-F5344CB8AC3E}">
        <p14:creationId xmlns:p14="http://schemas.microsoft.com/office/powerpoint/2010/main" val="1833931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endParaRPr lang="en-US" altLang="en-US" b="1" dirty="0"/>
          </a:p>
          <a:p>
            <a:pPr marL="233216" indent="-233216">
              <a:buFontTx/>
              <a:buAutoNum type="arabicParenR"/>
              <a:defRPr/>
            </a:pPr>
            <a:r>
              <a:rPr lang="en-US" altLang="en-US" dirty="0"/>
              <a:t>Correct veteran for decision /  most recent rating decision </a:t>
            </a:r>
          </a:p>
          <a:p>
            <a:pPr marL="233216" indent="-233216">
              <a:buFontTx/>
              <a:buAutoNum type="arabicParenR"/>
              <a:defRPr/>
            </a:pPr>
            <a:r>
              <a:rPr lang="en-US" altLang="en-US" dirty="0"/>
              <a:t>Scope of claim / difference between scope &amp; secondary     Inferred vs. Invited </a:t>
            </a:r>
          </a:p>
          <a:p>
            <a:pPr>
              <a:defRPr/>
            </a:pPr>
            <a:endParaRPr lang="en-US" altLang="en-US" dirty="0"/>
          </a:p>
        </p:txBody>
      </p:sp>
      <p:sp>
        <p:nvSpPr>
          <p:cNvPr id="4" name="Slide Number Placeholder 3"/>
          <p:cNvSpPr>
            <a:spLocks noGrp="1"/>
          </p:cNvSpPr>
          <p:nvPr>
            <p:ph type="sldNum" sz="quarter" idx="5"/>
          </p:nvPr>
        </p:nvSpPr>
        <p:spPr/>
        <p:txBody>
          <a:bodyPr/>
          <a:lstStyle/>
          <a:p>
            <a:pPr>
              <a:defRPr/>
            </a:pPr>
            <a:fld id="{B0BED253-6842-40F3-838A-11FE782EA94D}"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25933310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4) VA is dependent on Evaluation Builder &amp; DBQs</a:t>
            </a:r>
          </a:p>
        </p:txBody>
      </p:sp>
      <p:sp>
        <p:nvSpPr>
          <p:cNvPr id="4" name="Slide Number Placeholder 3"/>
          <p:cNvSpPr>
            <a:spLocks noGrp="1"/>
          </p:cNvSpPr>
          <p:nvPr>
            <p:ph type="sldNum" sz="quarter" idx="5"/>
          </p:nvPr>
        </p:nvSpPr>
        <p:spPr/>
        <p:txBody>
          <a:bodyPr/>
          <a:lstStyle/>
          <a:p>
            <a:pPr>
              <a:defRPr/>
            </a:pPr>
            <a:fld id="{A354E333-34E2-4F56-8F0F-67ADA58BA11A}" type="slidenum">
              <a:rPr lang="en-US" smtClean="0">
                <a:solidFill>
                  <a:prstClr val="black"/>
                </a:solidFill>
              </a:rPr>
              <a:pPr>
                <a:defRPr/>
              </a:pPr>
              <a:t>17</a:t>
            </a:fld>
            <a:endParaRPr lang="en-US">
              <a:solidFill>
                <a:prstClr val="black"/>
              </a:solidFill>
            </a:endParaRPr>
          </a:p>
        </p:txBody>
      </p:sp>
    </p:spTree>
    <p:extLst>
      <p:ext uri="{BB962C8B-B14F-4D97-AF65-F5344CB8AC3E}">
        <p14:creationId xmlns:p14="http://schemas.microsoft.com/office/powerpoint/2010/main" val="1983473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Cite references when addressing errors</a:t>
            </a:r>
          </a:p>
          <a:p>
            <a:endParaRPr lang="en-US" altLang="en-US" dirty="0"/>
          </a:p>
          <a:p>
            <a:r>
              <a:rPr lang="en-US" altLang="en-US" dirty="0"/>
              <a:t>What is Promulgation?</a:t>
            </a:r>
          </a:p>
          <a:p>
            <a:endParaRPr lang="en-US" altLang="en-US" dirty="0"/>
          </a:p>
          <a:p>
            <a:r>
              <a:rPr lang="en-US" altLang="en-US" dirty="0"/>
              <a:t>Ways of annotating errors and actions taken </a:t>
            </a:r>
          </a:p>
          <a:p>
            <a:endParaRPr lang="en-US" altLang="en-US" dirty="0"/>
          </a:p>
          <a:p>
            <a:r>
              <a:rPr lang="en-US" altLang="en-US" dirty="0"/>
              <a:t>PTSD Example Difference vs. Error  Differences should likely be appealed</a:t>
            </a:r>
          </a:p>
        </p:txBody>
      </p:sp>
      <p:sp>
        <p:nvSpPr>
          <p:cNvPr id="4" name="Slide Number Placeholder 3"/>
          <p:cNvSpPr>
            <a:spLocks noGrp="1"/>
          </p:cNvSpPr>
          <p:nvPr>
            <p:ph type="sldNum" sz="quarter" idx="5"/>
          </p:nvPr>
        </p:nvSpPr>
        <p:spPr/>
        <p:txBody>
          <a:bodyPr/>
          <a:lstStyle/>
          <a:p>
            <a:pPr>
              <a:defRPr/>
            </a:pPr>
            <a:fld id="{B4731A85-DAE3-42DF-875C-707E66918F7B}" type="slidenum">
              <a:rPr lang="en-US" smtClean="0">
                <a:solidFill>
                  <a:prstClr val="black"/>
                </a:solidFill>
              </a:rPr>
              <a:pPr>
                <a:defRPr/>
              </a:pPr>
              <a:t>18</a:t>
            </a:fld>
            <a:endParaRPr lang="en-US">
              <a:solidFill>
                <a:prstClr val="black"/>
              </a:solidFill>
            </a:endParaRPr>
          </a:p>
        </p:txBody>
      </p:sp>
    </p:spTree>
    <p:extLst>
      <p:ext uri="{BB962C8B-B14F-4D97-AF65-F5344CB8AC3E}">
        <p14:creationId xmlns:p14="http://schemas.microsoft.com/office/powerpoint/2010/main" val="2311327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DBQ Only Considered</a:t>
            </a:r>
          </a:p>
        </p:txBody>
      </p:sp>
      <p:sp>
        <p:nvSpPr>
          <p:cNvPr id="4" name="Slide Number Placeholder 3"/>
          <p:cNvSpPr>
            <a:spLocks noGrp="1"/>
          </p:cNvSpPr>
          <p:nvPr>
            <p:ph type="sldNum" sz="quarter" idx="5"/>
          </p:nvPr>
        </p:nvSpPr>
        <p:spPr/>
        <p:txBody>
          <a:bodyPr/>
          <a:lstStyle/>
          <a:p>
            <a:pPr>
              <a:defRPr/>
            </a:pPr>
            <a:fld id="{D27B3F07-09AD-4A4A-8F25-DC1431FB578C}" type="slidenum">
              <a:rPr lang="en-US" smtClean="0">
                <a:solidFill>
                  <a:prstClr val="black"/>
                </a:solidFill>
              </a:rPr>
              <a:pPr>
                <a:defRPr/>
              </a:pPr>
              <a:t>19</a:t>
            </a:fld>
            <a:endParaRPr lang="en-US">
              <a:solidFill>
                <a:prstClr val="black"/>
              </a:solidFill>
            </a:endParaRPr>
          </a:p>
        </p:txBody>
      </p:sp>
    </p:spTree>
    <p:extLst>
      <p:ext uri="{BB962C8B-B14F-4D97-AF65-F5344CB8AC3E}">
        <p14:creationId xmlns:p14="http://schemas.microsoft.com/office/powerpoint/2010/main" val="1418694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If it doesn’t jump at you…its not obvious</a:t>
            </a:r>
          </a:p>
        </p:txBody>
      </p:sp>
      <p:sp>
        <p:nvSpPr>
          <p:cNvPr id="4" name="Slide Number Placeholder 3"/>
          <p:cNvSpPr>
            <a:spLocks noGrp="1"/>
          </p:cNvSpPr>
          <p:nvPr>
            <p:ph type="sldNum" sz="quarter" idx="5"/>
          </p:nvPr>
        </p:nvSpPr>
        <p:spPr/>
        <p:txBody>
          <a:bodyPr/>
          <a:lstStyle/>
          <a:p>
            <a:pPr>
              <a:defRPr/>
            </a:pPr>
            <a:fld id="{A937B364-1D2E-4CC5-8834-3E7054B1FCC9}"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3118704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1800" b="1" dirty="0"/>
          </a:p>
          <a:p>
            <a:r>
              <a:rPr lang="en-US" altLang="en-US" dirty="0"/>
              <a:t>Admin decisions</a:t>
            </a:r>
          </a:p>
        </p:txBody>
      </p:sp>
      <p:sp>
        <p:nvSpPr>
          <p:cNvPr id="4" name="Slide Number Placeholder 3"/>
          <p:cNvSpPr>
            <a:spLocks noGrp="1"/>
          </p:cNvSpPr>
          <p:nvPr>
            <p:ph type="sldNum" sz="quarter" idx="5"/>
          </p:nvPr>
        </p:nvSpPr>
        <p:spPr/>
        <p:txBody>
          <a:bodyPr/>
          <a:lstStyle/>
          <a:p>
            <a:pPr>
              <a:defRPr/>
            </a:pPr>
            <a:fld id="{33D8A2C6-9942-4CB6-941C-058E03BEEF71}" type="slidenum">
              <a:rPr lang="en-US" smtClean="0"/>
              <a:pPr>
                <a:defRPr/>
              </a:pPr>
              <a:t>3</a:t>
            </a:fld>
            <a:endParaRPr lang="en-US"/>
          </a:p>
        </p:txBody>
      </p:sp>
    </p:spTree>
    <p:extLst>
      <p:ext uri="{BB962C8B-B14F-4D97-AF65-F5344CB8AC3E}">
        <p14:creationId xmlns:p14="http://schemas.microsoft.com/office/powerpoint/2010/main" val="235801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Pictured</a:t>
            </a:r>
            <a:r>
              <a:rPr lang="en-US" altLang="en-US" b="1" baseline="0" dirty="0"/>
              <a:t> are the first two pages of narrative. Includes the name of veteran, file number, representative, introduction, decision, evidence considered and reason for decision. </a:t>
            </a:r>
            <a:endParaRPr lang="en-US" altLang="en-US" b="1" dirty="0"/>
          </a:p>
        </p:txBody>
      </p:sp>
      <p:sp>
        <p:nvSpPr>
          <p:cNvPr id="4" name="Slide Number Placeholder 3"/>
          <p:cNvSpPr>
            <a:spLocks noGrp="1"/>
          </p:cNvSpPr>
          <p:nvPr>
            <p:ph type="sldNum" sz="quarter" idx="5"/>
          </p:nvPr>
        </p:nvSpPr>
        <p:spPr/>
        <p:txBody>
          <a:bodyPr/>
          <a:lstStyle/>
          <a:p>
            <a:pPr>
              <a:defRPr/>
            </a:pPr>
            <a:fld id="{CB5E2251-CC83-4CD4-983F-30756C317DD0}" type="slidenum">
              <a:rPr lang="en-US" smtClean="0"/>
              <a:pPr>
                <a:defRPr/>
              </a:pPr>
              <a:t>4</a:t>
            </a:fld>
            <a:endParaRPr lang="en-US"/>
          </a:p>
        </p:txBody>
      </p:sp>
    </p:spTree>
    <p:extLst>
      <p:ext uri="{BB962C8B-B14F-4D97-AF65-F5344CB8AC3E}">
        <p14:creationId xmlns:p14="http://schemas.microsoft.com/office/powerpoint/2010/main" val="1503984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Ask why each part of the introduction is important.</a:t>
            </a:r>
          </a:p>
          <a:p>
            <a:r>
              <a:rPr lang="en-US" altLang="en-US" b="1" dirty="0"/>
              <a:t>ERA</a:t>
            </a:r>
            <a:r>
              <a:rPr lang="en-US" altLang="en-US" dirty="0"/>
              <a:t> – Could point the way to presumptives or pension</a:t>
            </a:r>
          </a:p>
          <a:p>
            <a:r>
              <a:rPr lang="en-US" altLang="en-US" b="1" dirty="0"/>
              <a:t>Service Dates </a:t>
            </a:r>
            <a:r>
              <a:rPr lang="en-US" altLang="en-US" dirty="0"/>
              <a:t>– Can help make sure all STRs were obtained</a:t>
            </a:r>
          </a:p>
          <a:p>
            <a:r>
              <a:rPr lang="en-US" altLang="en-US" b="1" dirty="0"/>
              <a:t>Type of Claim </a:t>
            </a:r>
            <a:r>
              <a:rPr lang="en-US" altLang="en-US" dirty="0"/>
              <a:t>– Was it an Original Claim? If so, you will likely have to Review STR. If its an increase you don’t</a:t>
            </a:r>
          </a:p>
          <a:p>
            <a:r>
              <a:rPr lang="en-US" altLang="en-US" b="1" dirty="0"/>
              <a:t>When the claim was received and Effective date </a:t>
            </a:r>
            <a:r>
              <a:rPr lang="en-US" altLang="en-US" dirty="0"/>
              <a:t>– Did VA assign the correct effective date, was there an ITF, check dates on Claim form</a:t>
            </a:r>
          </a:p>
          <a:p>
            <a:r>
              <a:rPr lang="en-US" altLang="en-US" b="1" dirty="0"/>
              <a:t>Evidence Considered </a:t>
            </a:r>
            <a:r>
              <a:rPr lang="en-US" altLang="en-US" dirty="0"/>
              <a:t>– Not all evidence in claims folder is relevant to claim</a:t>
            </a:r>
          </a:p>
        </p:txBody>
      </p:sp>
      <p:sp>
        <p:nvSpPr>
          <p:cNvPr id="4" name="Slide Number Placeholder 3"/>
          <p:cNvSpPr>
            <a:spLocks noGrp="1"/>
          </p:cNvSpPr>
          <p:nvPr>
            <p:ph type="sldNum" sz="quarter" idx="5"/>
          </p:nvPr>
        </p:nvSpPr>
        <p:spPr/>
        <p:txBody>
          <a:bodyPr/>
          <a:lstStyle/>
          <a:p>
            <a:pPr>
              <a:defRPr/>
            </a:pPr>
            <a:fld id="{E04E6850-5A5E-4AAB-A7B6-64AB3A91A89F}" type="slidenum">
              <a:rPr lang="en-US" smtClean="0"/>
              <a:pPr>
                <a:defRPr/>
              </a:pPr>
              <a:t>6</a:t>
            </a:fld>
            <a:endParaRPr lang="en-US"/>
          </a:p>
        </p:txBody>
      </p:sp>
    </p:spTree>
    <p:extLst>
      <p:ext uri="{BB962C8B-B14F-4D97-AF65-F5344CB8AC3E}">
        <p14:creationId xmlns:p14="http://schemas.microsoft.com/office/powerpoint/2010/main" val="4065352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Reason for Decision </a:t>
            </a:r>
            <a:r>
              <a:rPr lang="en-US" altLang="en-US" dirty="0"/>
              <a:t>– Will spell out reason for denial if applicable and any</a:t>
            </a:r>
            <a:r>
              <a:rPr lang="en-US" altLang="en-US" baseline="0" dirty="0"/>
              <a:t> favorable findings.</a:t>
            </a:r>
            <a:endParaRPr lang="en-US" altLang="en-US" dirty="0"/>
          </a:p>
        </p:txBody>
      </p:sp>
      <p:sp>
        <p:nvSpPr>
          <p:cNvPr id="4" name="Slide Number Placeholder 3"/>
          <p:cNvSpPr>
            <a:spLocks noGrp="1"/>
          </p:cNvSpPr>
          <p:nvPr>
            <p:ph type="sldNum" sz="quarter" idx="5"/>
          </p:nvPr>
        </p:nvSpPr>
        <p:spPr/>
        <p:txBody>
          <a:bodyPr/>
          <a:lstStyle/>
          <a:p>
            <a:pPr>
              <a:defRPr/>
            </a:pPr>
            <a:fld id="{8AB73D11-078B-4225-AA5E-BDFDF10C4B6A}" type="slidenum">
              <a:rPr lang="en-US" smtClean="0"/>
              <a:pPr>
                <a:defRPr/>
              </a:pPr>
              <a:t>7</a:t>
            </a:fld>
            <a:endParaRPr lang="en-US"/>
          </a:p>
        </p:txBody>
      </p:sp>
    </p:spTree>
    <p:extLst>
      <p:ext uri="{BB962C8B-B14F-4D97-AF65-F5344CB8AC3E}">
        <p14:creationId xmlns:p14="http://schemas.microsoft.com/office/powerpoint/2010/main" val="2226458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2800" dirty="0"/>
          </a:p>
        </p:txBody>
      </p:sp>
      <p:sp>
        <p:nvSpPr>
          <p:cNvPr id="4" name="Slide Number Placeholder 3"/>
          <p:cNvSpPr>
            <a:spLocks noGrp="1"/>
          </p:cNvSpPr>
          <p:nvPr>
            <p:ph type="sldNum" sz="quarter" idx="5"/>
          </p:nvPr>
        </p:nvSpPr>
        <p:spPr/>
        <p:txBody>
          <a:bodyPr/>
          <a:lstStyle/>
          <a:p>
            <a:pPr>
              <a:defRPr/>
            </a:pPr>
            <a:fld id="{5386A8AB-3A86-4DA6-BF01-4CE3877AA49A}" type="slidenum">
              <a:rPr lang="en-US" smtClean="0"/>
              <a:pPr>
                <a:defRPr/>
              </a:pPr>
              <a:t>8</a:t>
            </a:fld>
            <a:endParaRPr lang="en-US"/>
          </a:p>
        </p:txBody>
      </p:sp>
    </p:spTree>
    <p:extLst>
      <p:ext uri="{BB962C8B-B14F-4D97-AF65-F5344CB8AC3E}">
        <p14:creationId xmlns:p14="http://schemas.microsoft.com/office/powerpoint/2010/main" val="31902192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330DD2B4-1AC0-4009-99AC-0D9EE6FBF21C}"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136319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NSC can also list percentages – Ask Why?</a:t>
            </a:r>
          </a:p>
        </p:txBody>
      </p:sp>
      <p:sp>
        <p:nvSpPr>
          <p:cNvPr id="4" name="Slide Number Placeholder 3"/>
          <p:cNvSpPr>
            <a:spLocks noGrp="1"/>
          </p:cNvSpPr>
          <p:nvPr>
            <p:ph type="sldNum" sz="quarter" idx="5"/>
          </p:nvPr>
        </p:nvSpPr>
        <p:spPr/>
        <p:txBody>
          <a:bodyPr/>
          <a:lstStyle/>
          <a:p>
            <a:pPr>
              <a:defRPr/>
            </a:pPr>
            <a:fld id="{A4097056-D50F-42F8-97C4-033D6C31B934}" type="slidenum">
              <a:rPr lang="en-US" smtClean="0">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3075820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Rater signature block may be left blank</a:t>
            </a:r>
          </a:p>
        </p:txBody>
      </p:sp>
      <p:sp>
        <p:nvSpPr>
          <p:cNvPr id="4" name="Slide Number Placeholder 3"/>
          <p:cNvSpPr>
            <a:spLocks noGrp="1"/>
          </p:cNvSpPr>
          <p:nvPr>
            <p:ph type="sldNum" sz="quarter" idx="5"/>
          </p:nvPr>
        </p:nvSpPr>
        <p:spPr/>
        <p:txBody>
          <a:bodyPr/>
          <a:lstStyle/>
          <a:p>
            <a:pPr>
              <a:defRPr/>
            </a:pPr>
            <a:fld id="{8628D270-58F0-4BED-9110-36AC49ADCCFD}" type="slidenum">
              <a:rPr lang="en-US" smtClean="0">
                <a:solidFill>
                  <a:prstClr val="black"/>
                </a:solidFill>
              </a:rPr>
              <a:pPr>
                <a:defRPr/>
              </a:pPr>
              <a:t>12</a:t>
            </a:fld>
            <a:endParaRPr lang="en-US">
              <a:solidFill>
                <a:prstClr val="black"/>
              </a:solidFill>
            </a:endParaRPr>
          </a:p>
        </p:txBody>
      </p:sp>
    </p:spTree>
    <p:extLst>
      <p:ext uri="{BB962C8B-B14F-4D97-AF65-F5344CB8AC3E}">
        <p14:creationId xmlns:p14="http://schemas.microsoft.com/office/powerpoint/2010/main" val="1810242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38338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12BE3D1C-206F-42D0-9DBE-A21622B6121A}" type="datetime1">
              <a:rPr lang="en-US" smtClean="0"/>
              <a:pPr>
                <a:defRPr/>
              </a:pPr>
              <a:t>11/21/2024</a:t>
            </a:fld>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D043BA8C-04E5-4E77-AB74-FC995B84F8D3}" type="slidenum">
              <a:rPr lang="en-US" smtClean="0"/>
              <a:pPr>
                <a:defRPr/>
              </a:pPr>
              <a:t>‹#›</a:t>
            </a:fld>
            <a:endParaRPr lang="en-US" dirty="0"/>
          </a:p>
        </p:txBody>
      </p:sp>
    </p:spTree>
    <p:extLst>
      <p:ext uri="{BB962C8B-B14F-4D97-AF65-F5344CB8AC3E}">
        <p14:creationId xmlns:p14="http://schemas.microsoft.com/office/powerpoint/2010/main" val="21477379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86352308-BB7E-4F99-B5E4-D5AB3901D7A2}" type="datetime1">
              <a:rPr lang="en-US" smtClean="0"/>
              <a:pPr>
                <a:defRPr/>
              </a:pPr>
              <a:t>11/21/2024</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pPr>
              <a:defRPr/>
            </a:pPr>
            <a:fld id="{23727687-7C70-45DC-B3B6-97043BA55850}" type="slidenum">
              <a:rPr lang="en-US" smtClean="0"/>
              <a:pPr>
                <a:defRPr/>
              </a:pPr>
              <a:t>‹#›</a:t>
            </a:fld>
            <a:endParaRPr lang="en-US" dirty="0"/>
          </a:p>
        </p:txBody>
      </p:sp>
    </p:spTree>
    <p:extLst>
      <p:ext uri="{BB962C8B-B14F-4D97-AF65-F5344CB8AC3E}">
        <p14:creationId xmlns:p14="http://schemas.microsoft.com/office/powerpoint/2010/main" val="2296755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7682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15418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01967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460672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79383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solidFill>
                  <a:schemeClr val="tx1"/>
                </a:solidFill>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5117347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92625642"/>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53" r:id="rId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267912738"/>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648200" y="2693987"/>
            <a:ext cx="5715000" cy="1470025"/>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How to Review Rating Decisions </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 </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39787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C1FABDA-D397-4AD8-9433-F7C38495D968}" type="slidenum">
              <a:rPr lang="en-US" altLang="en-US" smtClean="0"/>
              <a:pPr/>
              <a:t>10</a:t>
            </a:fld>
            <a:endParaRPr lang="en-US" altLang="en-US"/>
          </a:p>
        </p:txBody>
      </p:sp>
      <p:sp>
        <p:nvSpPr>
          <p:cNvPr id="7" name="Title 1"/>
          <p:cNvSpPr>
            <a:spLocks noGrp="1"/>
          </p:cNvSpPr>
          <p:nvPr>
            <p:ph type="title"/>
          </p:nvPr>
        </p:nvSpPr>
        <p:spPr>
          <a:xfrm>
            <a:off x="76200" y="228600"/>
            <a:ext cx="8229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381000" y="1447800"/>
            <a:ext cx="10363200" cy="4648200"/>
          </a:xfrm>
          <a:prstGeom prst="rect">
            <a:avLst/>
          </a:prstGeom>
          <a:noFill/>
        </p:spPr>
        <p:txBody>
          <a:bodyPr wrap="square">
            <a:spAutoFit/>
          </a:bodyPr>
          <a:lstStyle/>
          <a:p>
            <a:pPr>
              <a:defRPr/>
            </a:pPr>
            <a:r>
              <a:rPr lang="en-US" sz="3200" b="1" dirty="0">
                <a:solidFill>
                  <a:prstClr val="black"/>
                </a:solidFill>
                <a:latin typeface="Times New Roman" panose="02020603050405020304" pitchFamily="18" charset="0"/>
                <a:cs typeface="Times New Roman" panose="02020603050405020304" pitchFamily="18" charset="0"/>
              </a:rPr>
              <a:t>Code Sheet:</a:t>
            </a:r>
          </a:p>
          <a:p>
            <a:pPr marL="171450" indent="-171450">
              <a:buFont typeface="Arial" panose="020B0604020202020204" pitchFamily="34" charset="0"/>
              <a:buChar char="•"/>
              <a:defRPr/>
            </a:pPr>
            <a:endParaRPr lang="en-US" sz="8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Demographic Info</a:t>
            </a:r>
            <a:r>
              <a:rPr lang="en-US" sz="280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States the veteran’s name, claim number and the date of the decision</a:t>
            </a:r>
          </a:p>
          <a:p>
            <a:pPr marL="285750" indent="-285750">
              <a:buFont typeface="Arial" panose="020B0604020202020204" pitchFamily="34" charset="0"/>
              <a:buChar char="•"/>
              <a:defRPr/>
            </a:pPr>
            <a:endParaRPr lang="en-US" sz="1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Active Military Service: </a:t>
            </a:r>
            <a:r>
              <a:rPr lang="en-US" sz="2400" dirty="0">
                <a:solidFill>
                  <a:prstClr val="black"/>
                </a:solidFill>
                <a:latin typeface="Times New Roman" panose="02020603050405020304" pitchFamily="18" charset="0"/>
                <a:cs typeface="Times New Roman" panose="02020603050405020304" pitchFamily="18" charset="0"/>
              </a:rPr>
              <a:t>Lists the veteran’s active-duty dates, branch of service, and character of discharge</a:t>
            </a:r>
          </a:p>
          <a:p>
            <a:pPr marL="285750" indent="-285750">
              <a:buFont typeface="Arial" panose="020B0604020202020204" pitchFamily="34" charset="0"/>
              <a:buChar char="•"/>
              <a:defRPr/>
            </a:pPr>
            <a:endParaRPr lang="en-US" sz="1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Legacy Codes:</a:t>
            </a:r>
            <a:r>
              <a:rPr lang="en-US" sz="2400" b="1"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These are used to help determine eligibility to other Non-VA benefits</a:t>
            </a:r>
          </a:p>
          <a:p>
            <a:pPr marL="285750" indent="-285750">
              <a:buFont typeface="Arial" panose="020B0604020202020204" pitchFamily="34" charset="0"/>
              <a:buChar char="•"/>
              <a:defRPr/>
            </a:pPr>
            <a:endParaRPr lang="en-US" sz="1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Future Exam Dates:</a:t>
            </a:r>
            <a:r>
              <a:rPr lang="en-US" sz="280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Shows when and if the veteran will be scheduled for a routine future examination </a:t>
            </a:r>
            <a:endParaRPr lang="en-US" sz="2400" b="1" dirty="0">
              <a:solidFill>
                <a:prstClr val="black"/>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4B2EE47F-CFC3-4607-A406-B92DB0B018C8}" type="slidenum">
              <a:rPr lang="en-US" altLang="en-US" smtClean="0"/>
              <a:pPr/>
              <a:t>11</a:t>
            </a:fld>
            <a:endParaRPr lang="en-US" altLang="en-US"/>
          </a:p>
        </p:txBody>
      </p:sp>
      <p:sp>
        <p:nvSpPr>
          <p:cNvPr id="7" name="Title 1"/>
          <p:cNvSpPr>
            <a:spLocks noGrp="1"/>
          </p:cNvSpPr>
          <p:nvPr>
            <p:ph type="title"/>
          </p:nvPr>
        </p:nvSpPr>
        <p:spPr>
          <a:xfrm>
            <a:off x="76200" y="228600"/>
            <a:ext cx="8229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609600" y="1447800"/>
            <a:ext cx="10287000" cy="4339650"/>
          </a:xfrm>
          <a:prstGeom prst="rect">
            <a:avLst/>
          </a:prstGeom>
          <a:noFill/>
        </p:spPr>
        <p:txBody>
          <a:bodyPr wrap="square">
            <a:spAutoFit/>
          </a:bodyPr>
          <a:lstStyle/>
          <a:p>
            <a:pPr>
              <a:defRPr/>
            </a:pPr>
            <a:r>
              <a:rPr lang="en-US" sz="3200" b="1" dirty="0">
                <a:solidFill>
                  <a:prstClr val="black"/>
                </a:solidFill>
                <a:latin typeface="Times New Roman" panose="02020603050405020304" pitchFamily="18" charset="0"/>
                <a:cs typeface="Times New Roman" panose="02020603050405020304" pitchFamily="18" charset="0"/>
              </a:rPr>
              <a:t>Code Sheet:</a:t>
            </a:r>
          </a:p>
          <a:p>
            <a:pPr>
              <a:defRPr/>
            </a:pPr>
            <a:endParaRPr lang="en-US" sz="8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Jurisdiction</a:t>
            </a:r>
            <a:r>
              <a:rPr lang="en-US" sz="280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Shows the type and date of the claim</a:t>
            </a:r>
          </a:p>
          <a:p>
            <a:pPr marL="285750" indent="-285750">
              <a:buFont typeface="Arial" panose="020B0604020202020204" pitchFamily="34" charset="0"/>
              <a:buChar char="•"/>
              <a:defRPr/>
            </a:pPr>
            <a:endParaRPr lang="en-US" sz="1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Lists of Service Connected and Non-Service Connected Disabilities: </a:t>
            </a:r>
            <a:r>
              <a:rPr lang="en-US" sz="2400" dirty="0">
                <a:solidFill>
                  <a:prstClr val="black"/>
                </a:solidFill>
                <a:latin typeface="Times New Roman" panose="02020603050405020304" pitchFamily="18" charset="0"/>
                <a:cs typeface="Times New Roman" panose="02020603050405020304" pitchFamily="18" charset="0"/>
              </a:rPr>
              <a:t>Lists each disability in the order of severity. There may be two lists, one for service connected and one for non-service connected. This also shows the Diagnostic Codes, Era, Type of Service Connection, Future Examination, Percentage Granted, and Effective Date</a:t>
            </a:r>
          </a:p>
          <a:p>
            <a:pPr marL="285750" indent="-285750">
              <a:buFont typeface="Arial" panose="020B0604020202020204" pitchFamily="34" charset="0"/>
              <a:buChar char="•"/>
              <a:defRPr/>
            </a:pPr>
            <a:endParaRPr lang="en-US" sz="1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Combined Evaluation: </a:t>
            </a:r>
            <a:r>
              <a:rPr lang="en-US" sz="2400" dirty="0">
                <a:solidFill>
                  <a:prstClr val="black"/>
                </a:solidFill>
                <a:latin typeface="Times New Roman" panose="02020603050405020304" pitchFamily="18" charset="0"/>
                <a:cs typeface="Times New Roman" panose="02020603050405020304" pitchFamily="18" charset="0"/>
              </a:rPr>
              <a:t>The total evaluation granted including Bilateral Factors and Effective Dates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32038BB-8E7C-430B-A5FF-47DAE4C13CA3}" type="slidenum">
              <a:rPr lang="en-US" altLang="en-US" smtClean="0"/>
              <a:pPr/>
              <a:t>12</a:t>
            </a:fld>
            <a:endParaRPr lang="en-US" altLang="en-US"/>
          </a:p>
        </p:txBody>
      </p:sp>
      <p:sp>
        <p:nvSpPr>
          <p:cNvPr id="7" name="Title 1"/>
          <p:cNvSpPr>
            <a:spLocks noGrp="1"/>
          </p:cNvSpPr>
          <p:nvPr>
            <p:ph type="title"/>
          </p:nvPr>
        </p:nvSpPr>
        <p:spPr>
          <a:xfrm>
            <a:off x="76200" y="228600"/>
            <a:ext cx="89916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533400" y="1600200"/>
            <a:ext cx="10439400" cy="3539430"/>
          </a:xfrm>
          <a:prstGeom prst="rect">
            <a:avLst/>
          </a:prstGeom>
          <a:noFill/>
        </p:spPr>
        <p:txBody>
          <a:bodyPr wrap="square">
            <a:spAutoFit/>
          </a:bodyPr>
          <a:lstStyle/>
          <a:p>
            <a:pPr>
              <a:defRPr/>
            </a:pPr>
            <a:r>
              <a:rPr lang="en-US" sz="3200" b="1" dirty="0">
                <a:solidFill>
                  <a:prstClr val="black"/>
                </a:solidFill>
                <a:latin typeface="Times New Roman" panose="02020603050405020304" pitchFamily="18" charset="0"/>
                <a:cs typeface="Times New Roman" panose="02020603050405020304" pitchFamily="18" charset="0"/>
              </a:rPr>
              <a:t>Code Sheet:</a:t>
            </a:r>
          </a:p>
          <a:p>
            <a:pPr>
              <a:defRPr/>
            </a:pPr>
            <a:endParaRPr lang="en-US" sz="3200" b="1"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3200" b="1" dirty="0">
                <a:solidFill>
                  <a:prstClr val="black"/>
                </a:solidFill>
                <a:latin typeface="Times New Roman" panose="02020603050405020304" pitchFamily="18" charset="0"/>
                <a:cs typeface="Times New Roman" panose="02020603050405020304" pitchFamily="18" charset="0"/>
              </a:rPr>
              <a:t>Special and Ancillary Benefits</a:t>
            </a:r>
            <a:r>
              <a:rPr lang="en-US" sz="3200" dirty="0">
                <a:solidFill>
                  <a:prstClr val="black"/>
                </a:solidFill>
                <a:latin typeface="Times New Roman" panose="02020603050405020304" pitchFamily="18" charset="0"/>
                <a:cs typeface="Times New Roman" panose="02020603050405020304" pitchFamily="18" charset="0"/>
              </a:rPr>
              <a:t>: Lists any Special Monthly or Ancillary Benefits and their Effective Dates</a:t>
            </a:r>
          </a:p>
          <a:p>
            <a:pPr marL="342900" indent="-342900">
              <a:buFont typeface="Arial" panose="020B0604020202020204" pitchFamily="34" charset="0"/>
              <a:buChar char="•"/>
              <a:defRPr/>
            </a:pPr>
            <a:endParaRPr lang="en-US" sz="32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3200" b="1" dirty="0">
                <a:solidFill>
                  <a:prstClr val="black"/>
                </a:solidFill>
                <a:latin typeface="Times New Roman" panose="02020603050405020304" pitchFamily="18" charset="0"/>
                <a:cs typeface="Times New Roman" panose="02020603050405020304" pitchFamily="18" charset="0"/>
              </a:rPr>
              <a:t>Rater’s Signature: </a:t>
            </a:r>
            <a:r>
              <a:rPr lang="en-US" sz="3200" dirty="0">
                <a:solidFill>
                  <a:prstClr val="black"/>
                </a:solidFill>
                <a:latin typeface="Times New Roman" panose="02020603050405020304" pitchFamily="18" charset="0"/>
                <a:cs typeface="Times New Roman" panose="02020603050405020304" pitchFamily="18" charset="0"/>
              </a:rPr>
              <a:t>This space is reserved for the signature of the person who decided the claim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C26F25D-D355-46A1-8954-B5DF8AD2E009}" type="slidenum">
              <a:rPr lang="en-US" altLang="en-US" smtClean="0"/>
              <a:pPr/>
              <a:t>13</a:t>
            </a:fld>
            <a:endParaRPr lang="en-US" altLang="en-US"/>
          </a:p>
        </p:txBody>
      </p:sp>
      <p:sp>
        <p:nvSpPr>
          <p:cNvPr id="24578" name="Title 1"/>
          <p:cNvSpPr>
            <a:spLocks noGrp="1"/>
          </p:cNvSpPr>
          <p:nvPr>
            <p:ph type="title"/>
          </p:nvPr>
        </p:nvSpPr>
        <p:spPr>
          <a:xfrm>
            <a:off x="76200" y="228600"/>
            <a:ext cx="10298723" cy="838200"/>
          </a:xfrm>
        </p:spPr>
        <p:txBody>
          <a:bodyPr/>
          <a:lstStyle/>
          <a:p>
            <a:pPr eaLnBrk="1" hangingPunct="1"/>
            <a:r>
              <a:rPr lang="en-US" altLang="en-US" sz="3600" dirty="0"/>
              <a:t>Types of Rating Decisions</a:t>
            </a:r>
          </a:p>
        </p:txBody>
      </p:sp>
      <p:sp>
        <p:nvSpPr>
          <p:cNvPr id="3" name="TextBox 2"/>
          <p:cNvSpPr txBox="1"/>
          <p:nvPr/>
        </p:nvSpPr>
        <p:spPr>
          <a:xfrm>
            <a:off x="381000" y="1676400"/>
            <a:ext cx="10363200" cy="3693319"/>
          </a:xfrm>
          <a:prstGeom prst="rect">
            <a:avLst/>
          </a:prstGeom>
          <a:noFill/>
        </p:spPr>
        <p:txBody>
          <a:bodyPr wrap="square">
            <a:spAutoFit/>
          </a:bodyPr>
          <a:lstStyle/>
          <a:p>
            <a:pPr>
              <a:defRPr/>
            </a:pPr>
            <a:endParaRPr lang="en-US" sz="800" dirty="0">
              <a:solidFill>
                <a:prstClr val="black"/>
              </a:solidFill>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Original/New: </a:t>
            </a:r>
            <a:r>
              <a:rPr lang="en-US" sz="2400" dirty="0">
                <a:solidFill>
                  <a:prstClr val="black"/>
                </a:solidFill>
                <a:latin typeface="Times New Roman" panose="02020603050405020304" pitchFamily="18" charset="0"/>
                <a:cs typeface="Times New Roman" panose="02020603050405020304" pitchFamily="18" charset="0"/>
              </a:rPr>
              <a:t>Issues that the veteran has never claimed before</a:t>
            </a:r>
          </a:p>
          <a:p>
            <a:pPr marL="285750" indent="-285750">
              <a:buFont typeface="Arial" panose="020B0604020202020204" pitchFamily="34" charset="0"/>
              <a:buChar char="•"/>
              <a:defRPr/>
            </a:pPr>
            <a:endParaRPr lang="en-US" sz="1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Supplemental Claims:</a:t>
            </a:r>
            <a:r>
              <a:rPr lang="en-US" sz="280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Can be claims for increase or a reopening of an issue that was previously denied </a:t>
            </a:r>
            <a:endParaRPr lang="en-US" sz="2800" b="1" dirty="0">
              <a:solidFill>
                <a:prstClr val="black"/>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defRPr/>
            </a:pPr>
            <a:endParaRPr lang="en-US" sz="1400" b="1"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Non-Service Connected Pension: </a:t>
            </a:r>
            <a:r>
              <a:rPr lang="en-US" sz="2400" dirty="0">
                <a:solidFill>
                  <a:prstClr val="black"/>
                </a:solidFill>
                <a:latin typeface="Times New Roman" panose="02020603050405020304" pitchFamily="18" charset="0"/>
                <a:cs typeface="Times New Roman" panose="02020603050405020304" pitchFamily="18" charset="0"/>
              </a:rPr>
              <a:t>Claims for pension based on non-service connected conditions</a:t>
            </a:r>
            <a:endParaRPr lang="en-US" sz="2800" b="1" dirty="0">
              <a:solidFill>
                <a:prstClr val="black"/>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defRPr/>
            </a:pPr>
            <a:endParaRPr lang="en-US" sz="1400" b="1"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Proposal to Reduce: </a:t>
            </a:r>
            <a:r>
              <a:rPr lang="en-US" sz="2400" dirty="0">
                <a:solidFill>
                  <a:prstClr val="black"/>
                </a:solidFill>
                <a:latin typeface="Times New Roman" panose="02020603050405020304" pitchFamily="18" charset="0"/>
                <a:cs typeface="Times New Roman" panose="02020603050405020304" pitchFamily="18" charset="0"/>
              </a:rPr>
              <a:t>Preliminary decisions that notify the veteran of the VA’s intent to reduce a rating or sever service connection</a:t>
            </a:r>
            <a:endParaRPr lang="en-US" sz="2800" b="1" dirty="0">
              <a:solidFill>
                <a:prstClr val="black"/>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CEC36602-DDE4-4733-AF86-04B598D1428A}" type="slidenum">
              <a:rPr lang="en-US" altLang="en-US" smtClean="0"/>
              <a:pPr/>
              <a:t>14</a:t>
            </a:fld>
            <a:endParaRPr lang="en-US" altLang="en-US"/>
          </a:p>
        </p:txBody>
      </p:sp>
      <p:sp>
        <p:nvSpPr>
          <p:cNvPr id="26626" name="Title 1"/>
          <p:cNvSpPr>
            <a:spLocks noGrp="1"/>
          </p:cNvSpPr>
          <p:nvPr>
            <p:ph type="title"/>
          </p:nvPr>
        </p:nvSpPr>
        <p:spPr>
          <a:xfrm>
            <a:off x="76200" y="152400"/>
            <a:ext cx="10287000" cy="838200"/>
          </a:xfrm>
        </p:spPr>
        <p:txBody>
          <a:bodyPr/>
          <a:lstStyle/>
          <a:p>
            <a:pPr eaLnBrk="1" hangingPunct="1"/>
            <a:r>
              <a:rPr lang="en-US" altLang="en-US" sz="3600" dirty="0"/>
              <a:t>Types of Rating Decisions</a:t>
            </a:r>
          </a:p>
        </p:txBody>
      </p:sp>
      <p:sp>
        <p:nvSpPr>
          <p:cNvPr id="3" name="TextBox 2"/>
          <p:cNvSpPr txBox="1"/>
          <p:nvPr/>
        </p:nvSpPr>
        <p:spPr>
          <a:xfrm>
            <a:off x="381000" y="1598186"/>
            <a:ext cx="10515600" cy="4093428"/>
          </a:xfrm>
          <a:prstGeom prst="rect">
            <a:avLst/>
          </a:prstGeom>
          <a:noFill/>
        </p:spPr>
        <p:txBody>
          <a:bodyPr wrap="square">
            <a:spAutoFit/>
          </a:bodyPr>
          <a:lstStyle/>
          <a:p>
            <a:pPr>
              <a:defRPr/>
            </a:pPr>
            <a:endParaRPr lang="en-US" sz="800" dirty="0">
              <a:solidFill>
                <a:prstClr val="black"/>
              </a:solidFill>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Death/Burial Decisions: </a:t>
            </a:r>
            <a:r>
              <a:rPr lang="en-US" sz="2400" dirty="0">
                <a:solidFill>
                  <a:prstClr val="black"/>
                </a:solidFill>
                <a:latin typeface="Times New Roman" panose="02020603050405020304" pitchFamily="18" charset="0"/>
                <a:cs typeface="Times New Roman" panose="02020603050405020304" pitchFamily="18" charset="0"/>
              </a:rPr>
              <a:t>Det</a:t>
            </a:r>
            <a:r>
              <a:rPr lang="en-US" sz="2800" dirty="0">
                <a:solidFill>
                  <a:prstClr val="black"/>
                </a:solidFill>
                <a:latin typeface="Times New Roman" panose="02020603050405020304" pitchFamily="18" charset="0"/>
                <a:cs typeface="Times New Roman" panose="02020603050405020304" pitchFamily="18" charset="0"/>
              </a:rPr>
              <a:t>ermines if a veteran’s death is service connected and eligibility to burial benefits</a:t>
            </a:r>
          </a:p>
          <a:p>
            <a:pPr marL="457200" indent="-457200">
              <a:buFont typeface="Arial" panose="020B0604020202020204" pitchFamily="34" charset="0"/>
              <a:buChar char="•"/>
              <a:defRPr/>
            </a:pPr>
            <a:endParaRPr lang="en-US" sz="2800" b="1"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Survivor Claims: </a:t>
            </a:r>
            <a:r>
              <a:rPr lang="en-US" sz="2800" dirty="0">
                <a:solidFill>
                  <a:prstClr val="black"/>
                </a:solidFill>
                <a:latin typeface="Times New Roman" panose="02020603050405020304" pitchFamily="18" charset="0"/>
                <a:cs typeface="Times New Roman" panose="02020603050405020304" pitchFamily="18" charset="0"/>
              </a:rPr>
              <a:t>Claims initiated by surviving dependents, can be for compensation or pension</a:t>
            </a:r>
          </a:p>
          <a:p>
            <a:pPr marL="457200" indent="-457200">
              <a:buFont typeface="Arial" panose="020B0604020202020204" pitchFamily="34" charset="0"/>
              <a:buChar char="•"/>
              <a:defRPr/>
            </a:pPr>
            <a:endParaRPr lang="en-US" sz="2800" b="1"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 Administrative Decisions: </a:t>
            </a:r>
            <a:r>
              <a:rPr lang="en-US" sz="2800" dirty="0">
                <a:solidFill>
                  <a:prstClr val="black"/>
                </a:solidFill>
                <a:latin typeface="Times New Roman" panose="02020603050405020304" pitchFamily="18" charset="0"/>
                <a:cs typeface="Times New Roman" panose="02020603050405020304" pitchFamily="18" charset="0"/>
              </a:rPr>
              <a:t>Used for non-rating issues such as character of discharge determinations</a:t>
            </a:r>
            <a:endParaRPr lang="en-US" sz="2400" b="1" dirty="0">
              <a:solidFill>
                <a:prstClr val="black"/>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Ø"/>
              <a:defRPr/>
            </a:pPr>
            <a:endParaRPr lang="en-US" sz="2800" b="1" dirty="0">
              <a:solidFill>
                <a:prstClr val="black"/>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99E7D6C-BA24-4D2E-8029-63EED82B11D9}" type="slidenum">
              <a:rPr lang="en-US" altLang="en-US" smtClean="0"/>
              <a:pPr/>
              <a:t>15</a:t>
            </a:fld>
            <a:endParaRPr lang="en-US" altLang="en-US"/>
          </a:p>
        </p:txBody>
      </p:sp>
      <p:sp>
        <p:nvSpPr>
          <p:cNvPr id="30722" name="Title 1"/>
          <p:cNvSpPr>
            <a:spLocks noGrp="1"/>
          </p:cNvSpPr>
          <p:nvPr>
            <p:ph type="title"/>
          </p:nvPr>
        </p:nvSpPr>
        <p:spPr>
          <a:xfrm>
            <a:off x="76200" y="152400"/>
            <a:ext cx="8763000" cy="838200"/>
          </a:xfrm>
        </p:spPr>
        <p:txBody>
          <a:bodyPr/>
          <a:lstStyle/>
          <a:p>
            <a:pPr eaLnBrk="1" hangingPunct="1"/>
            <a:r>
              <a:rPr lang="en-US" altLang="en-US" sz="3600" dirty="0"/>
              <a:t>How to Access Rating Decisions</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9700" name="TextBox 1"/>
          <p:cNvSpPr txBox="1">
            <a:spLocks noChangeArrowheads="1"/>
          </p:cNvSpPr>
          <p:nvPr/>
        </p:nvSpPr>
        <p:spPr bwMode="auto">
          <a:xfrm>
            <a:off x="381000" y="1402011"/>
            <a:ext cx="1127760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n-US" sz="3200" dirty="0">
                <a:latin typeface="Times New Roman" panose="02020603050405020304" pitchFamily="18" charset="0"/>
                <a:cs typeface="Times New Roman" panose="02020603050405020304" pitchFamily="18" charset="0"/>
              </a:rPr>
              <a:t>In order to review rating decisions, you must have access to VA’s Veterans Benefits Management System (VBMS)</a:t>
            </a:r>
          </a:p>
          <a:p>
            <a:endParaRPr lang="en-US" altLang="en-US" sz="3200" dirty="0">
              <a:latin typeface="Times New Roman" panose="02020603050405020304" pitchFamily="18" charset="0"/>
              <a:cs typeface="Times New Roman" panose="02020603050405020304" pitchFamily="18" charset="0"/>
            </a:endParaRPr>
          </a:p>
          <a:p>
            <a:r>
              <a:rPr lang="en-US" altLang="en-US" sz="3200" dirty="0">
                <a:latin typeface="Times New Roman" panose="02020603050405020304" pitchFamily="18" charset="0"/>
                <a:cs typeface="Times New Roman" panose="02020603050405020304" pitchFamily="18" charset="0"/>
              </a:rPr>
              <a:t>Once logged in, define the search criteria to find the ratings needing review. </a:t>
            </a:r>
          </a:p>
          <a:p>
            <a:pPr algn="ctr"/>
            <a:endParaRPr lang="en-US" altLang="en-US" sz="3200" dirty="0">
              <a:latin typeface="Times New Roman" panose="02020603050405020304" pitchFamily="18" charset="0"/>
              <a:cs typeface="Times New Roman" panose="02020603050405020304" pitchFamily="18" charset="0"/>
            </a:endParaRPr>
          </a:p>
          <a:p>
            <a:r>
              <a:rPr lang="en-US" altLang="en-US" sz="3200" dirty="0">
                <a:latin typeface="Times New Roman" panose="02020603050405020304" pitchFamily="18" charset="0"/>
                <a:cs typeface="Times New Roman" panose="02020603050405020304" pitchFamily="18" charset="0"/>
              </a:rPr>
              <a:t>The current search criteria can be found in the VBMS filters Job aid in the Resources section of the Online Learning Portal</a:t>
            </a:r>
            <a:endParaRPr lang="en-US" altLang="en-US" dirty="0">
              <a:latin typeface="Times New Roman" panose="02020603050405020304" pitchFamily="18" charset="0"/>
              <a:cs typeface="Times New Roman" panose="02020603050405020304" pitchFamily="18" charset="0"/>
            </a:endParaRPr>
          </a:p>
          <a:p>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8EDA7E9-786F-4F63-8F92-07281518E0B3}" type="slidenum">
              <a:rPr lang="en-US" altLang="en-US" smtClean="0"/>
              <a:pPr/>
              <a:t>16</a:t>
            </a:fld>
            <a:endParaRPr lang="en-US" altLang="en-US" dirty="0"/>
          </a:p>
        </p:txBody>
      </p:sp>
      <p:sp>
        <p:nvSpPr>
          <p:cNvPr id="36866" name="Title 1"/>
          <p:cNvSpPr>
            <a:spLocks noGrp="1"/>
          </p:cNvSpPr>
          <p:nvPr>
            <p:ph type="title"/>
          </p:nvPr>
        </p:nvSpPr>
        <p:spPr>
          <a:xfrm>
            <a:off x="152400" y="228600"/>
            <a:ext cx="8146648" cy="838200"/>
          </a:xfrm>
        </p:spPr>
        <p:txBody>
          <a:bodyPr>
            <a:normAutofit/>
          </a:bodyPr>
          <a:lstStyle/>
          <a:p>
            <a:pPr eaLnBrk="1" hangingPunct="1"/>
            <a:r>
              <a:rPr lang="en-US" altLang="en-US" sz="4000" dirty="0"/>
              <a:t>How to Review a Rating Decision</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533400" y="1446769"/>
            <a:ext cx="10363200" cy="4801314"/>
          </a:xfrm>
          <a:prstGeom prst="rect">
            <a:avLst/>
          </a:prstGeom>
          <a:noFill/>
        </p:spPr>
        <p:txBody>
          <a:bodyPr wrap="square">
            <a:spAutoFit/>
          </a:bodyPr>
          <a:lstStyle/>
          <a:p>
            <a:pPr marL="514350" indent="-514350">
              <a:buFont typeface="+mj-lt"/>
              <a:buAutoNum type="arabicPeriod"/>
              <a:defRPr/>
            </a:pPr>
            <a:r>
              <a:rPr lang="en-US" sz="3200" dirty="0">
                <a:latin typeface="Times New Roman" panose="02020603050405020304" pitchFamily="18" charset="0"/>
                <a:cs typeface="Times New Roman" panose="02020603050405020304" pitchFamily="18" charset="0"/>
              </a:rPr>
              <a:t>Ensure that you have the correct rating decision to review and determine the type of rating.</a:t>
            </a:r>
          </a:p>
          <a:p>
            <a:pPr marL="514350" indent="-514350">
              <a:buFont typeface="+mj-lt"/>
              <a:buAutoNum type="arabicPeriod"/>
              <a:defRPr/>
            </a:pPr>
            <a:endParaRPr lang="en-US" sz="3200" dirty="0">
              <a:latin typeface="Times New Roman" panose="02020603050405020304" pitchFamily="18" charset="0"/>
              <a:cs typeface="Times New Roman" panose="02020603050405020304" pitchFamily="18" charset="0"/>
            </a:endParaRPr>
          </a:p>
          <a:p>
            <a:pPr marL="514350" indent="-514350">
              <a:buFont typeface="+mj-lt"/>
              <a:buAutoNum type="arabicPeriod"/>
              <a:defRPr/>
            </a:pPr>
            <a:r>
              <a:rPr lang="en-US" sz="3200" dirty="0">
                <a:latin typeface="Times New Roman" panose="02020603050405020304" pitchFamily="18" charset="0"/>
                <a:cs typeface="Times New Roman" panose="02020603050405020304" pitchFamily="18" charset="0"/>
              </a:rPr>
              <a:t>Look at the issues decided compared to what the veteran claimed on the claim form – Are they the same? Did VA address all the issues?</a:t>
            </a:r>
          </a:p>
          <a:p>
            <a:pPr marL="514350" indent="-514350">
              <a:buFont typeface="+mj-lt"/>
              <a:buAutoNum type="arabicPeriod"/>
              <a:defRPr/>
            </a:pPr>
            <a:endParaRPr lang="en-US" sz="3200" dirty="0">
              <a:latin typeface="Times New Roman" panose="02020603050405020304" pitchFamily="18" charset="0"/>
              <a:cs typeface="Times New Roman" panose="02020603050405020304" pitchFamily="18" charset="0"/>
            </a:endParaRPr>
          </a:p>
          <a:p>
            <a:pPr marL="514350" indent="-514350">
              <a:buFont typeface="+mj-lt"/>
              <a:buAutoNum type="arabicPeriod"/>
              <a:defRPr/>
            </a:pPr>
            <a:r>
              <a:rPr lang="en-US" sz="3200" dirty="0">
                <a:latin typeface="Times New Roman" panose="02020603050405020304" pitchFamily="18" charset="0"/>
                <a:cs typeface="Times New Roman" panose="02020603050405020304" pitchFamily="18" charset="0"/>
              </a:rPr>
              <a:t>Check the evidence VA used to make their determination. Did they consider all of the pertinent evidence in the file?</a:t>
            </a:r>
          </a:p>
          <a:p>
            <a:pPr marL="342900" indent="-342900">
              <a:buFont typeface="+mj-lt"/>
              <a:buAutoNum type="arabicPeriod"/>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02DE548-CC3F-4AB6-8EF1-627C7E0931BE}" type="slidenum">
              <a:rPr lang="en-US" altLang="en-US" smtClean="0"/>
              <a:pPr/>
              <a:t>17</a:t>
            </a:fld>
            <a:endParaRPr lang="en-US" altLang="en-US" dirty="0"/>
          </a:p>
        </p:txBody>
      </p:sp>
      <p:sp>
        <p:nvSpPr>
          <p:cNvPr id="8" name="Title 1"/>
          <p:cNvSpPr>
            <a:spLocks noGrp="1"/>
          </p:cNvSpPr>
          <p:nvPr>
            <p:ph type="title"/>
          </p:nvPr>
        </p:nvSpPr>
        <p:spPr>
          <a:xfrm>
            <a:off x="76200" y="228600"/>
            <a:ext cx="8222848" cy="838200"/>
          </a:xfrm>
        </p:spPr>
        <p:txBody>
          <a:bodyPr>
            <a:normAutofit/>
          </a:bodyPr>
          <a:lstStyle/>
          <a:p>
            <a:pPr eaLnBrk="1" hangingPunct="1"/>
            <a:r>
              <a:rPr lang="en-US" altLang="en-US" sz="3600" dirty="0"/>
              <a:t>How to Review a Rating Decision</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37892" name="TextBox 1"/>
          <p:cNvSpPr txBox="1">
            <a:spLocks noChangeArrowheads="1"/>
          </p:cNvSpPr>
          <p:nvPr/>
        </p:nvSpPr>
        <p:spPr bwMode="auto">
          <a:xfrm>
            <a:off x="381000" y="1339593"/>
            <a:ext cx="11277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Calibri" panose="020F0502020204030204" pitchFamily="34" charset="0"/>
              <a:buAutoNum type="arabicPeriod" startAt="4"/>
            </a:pPr>
            <a:r>
              <a:rPr lang="en-US" altLang="en-US" sz="3200" dirty="0">
                <a:solidFill>
                  <a:srgbClr val="000000"/>
                </a:solidFill>
                <a:latin typeface="Times New Roman" panose="02020603050405020304" pitchFamily="18" charset="0"/>
                <a:cs typeface="Times New Roman" panose="02020603050405020304" pitchFamily="18" charset="0"/>
              </a:rPr>
              <a:t>Review the Reasons for Decision. Did VA correctly decide each issue? If the issue was granted, use your CFR to determine if the correct rating percentage was applied. If the issue was denied, look at the reason and determine if it is a valid reason for denial.</a:t>
            </a:r>
          </a:p>
          <a:p>
            <a:pPr>
              <a:buFont typeface="Calibri" panose="020F0502020204030204" pitchFamily="34" charset="0"/>
              <a:buAutoNum type="arabicPeriod" startAt="4"/>
            </a:pPr>
            <a:endParaRPr lang="en-US" altLang="en-US" sz="3200" dirty="0">
              <a:solidFill>
                <a:srgbClr val="000000"/>
              </a:solidFill>
              <a:latin typeface="Times New Roman" panose="02020603050405020304" pitchFamily="18" charset="0"/>
              <a:cs typeface="Times New Roman" panose="02020603050405020304" pitchFamily="18" charset="0"/>
            </a:endParaRPr>
          </a:p>
          <a:p>
            <a:pPr>
              <a:buFont typeface="Calibri" panose="020F0502020204030204" pitchFamily="34" charset="0"/>
              <a:buAutoNum type="arabicPeriod" startAt="4"/>
            </a:pPr>
            <a:r>
              <a:rPr lang="en-US" altLang="en-US" sz="3200" dirty="0">
                <a:solidFill>
                  <a:srgbClr val="000000"/>
                </a:solidFill>
                <a:latin typeface="Times New Roman" panose="02020603050405020304" pitchFamily="18" charset="0"/>
                <a:cs typeface="Times New Roman" panose="02020603050405020304" pitchFamily="18" charset="0"/>
              </a:rPr>
              <a:t>Check the effective dates for each granted issue.</a:t>
            </a:r>
          </a:p>
          <a:p>
            <a:pPr>
              <a:buFont typeface="Calibri" panose="020F0502020204030204" pitchFamily="34" charset="0"/>
              <a:buAutoNum type="arabicPeriod" startAt="4"/>
            </a:pPr>
            <a:endParaRPr lang="en-US" altLang="en-US" sz="3200" dirty="0">
              <a:solidFill>
                <a:srgbClr val="000000"/>
              </a:solidFill>
              <a:latin typeface="Times New Roman" panose="02020603050405020304" pitchFamily="18" charset="0"/>
              <a:cs typeface="Times New Roman" panose="02020603050405020304" pitchFamily="18" charset="0"/>
            </a:endParaRPr>
          </a:p>
          <a:p>
            <a:pPr>
              <a:buFont typeface="Calibri" panose="020F0502020204030204" pitchFamily="34" charset="0"/>
              <a:buAutoNum type="arabicPeriod" startAt="4"/>
            </a:pPr>
            <a:r>
              <a:rPr lang="en-US" altLang="en-US" sz="3200" dirty="0">
                <a:solidFill>
                  <a:srgbClr val="000000"/>
                </a:solidFill>
                <a:latin typeface="Times New Roman" panose="02020603050405020304" pitchFamily="18" charset="0"/>
                <a:cs typeface="Times New Roman" panose="02020603050405020304" pitchFamily="18" charset="0"/>
              </a:rPr>
              <a:t>Determine if bilateral factors, special benefits, or ancillary benefits have been correctly applied.</a:t>
            </a:r>
            <a:endParaRPr lang="en-US" altLang="en-US"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6BBD8C6B-6800-4AE1-816F-CFB29509A451}" type="slidenum">
              <a:rPr lang="en-US" altLang="en-US" smtClean="0"/>
              <a:pPr/>
              <a:t>18</a:t>
            </a:fld>
            <a:endParaRPr lang="en-US" altLang="en-US" dirty="0"/>
          </a:p>
        </p:txBody>
      </p:sp>
      <p:sp>
        <p:nvSpPr>
          <p:cNvPr id="40962" name="Title 1"/>
          <p:cNvSpPr>
            <a:spLocks noGrp="1"/>
          </p:cNvSpPr>
          <p:nvPr>
            <p:ph type="title"/>
          </p:nvPr>
        </p:nvSpPr>
        <p:spPr>
          <a:xfrm>
            <a:off x="76200" y="233363"/>
            <a:ext cx="8229600" cy="838200"/>
          </a:xfrm>
        </p:spPr>
        <p:txBody>
          <a:bodyPr/>
          <a:lstStyle/>
          <a:p>
            <a:pPr eaLnBrk="1" hangingPunct="1"/>
            <a:r>
              <a:rPr lang="en-US" altLang="en-US" sz="3600" dirty="0"/>
              <a:t>What To Do if You Find an Error</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39940" name="TextBox 1"/>
          <p:cNvSpPr txBox="1">
            <a:spLocks noChangeArrowheads="1"/>
          </p:cNvSpPr>
          <p:nvPr/>
        </p:nvSpPr>
        <p:spPr bwMode="auto">
          <a:xfrm>
            <a:off x="304800" y="1676400"/>
            <a:ext cx="110490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6213" indent="-166688">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Arial" panose="020B0604020202020204" pitchFamily="34" charset="0"/>
              <a:buChar char="•"/>
            </a:pPr>
            <a:r>
              <a:rPr lang="en-US" altLang="en-US" sz="3200" dirty="0">
                <a:latin typeface="Times New Roman" panose="02020603050405020304" pitchFamily="18" charset="0"/>
                <a:cs typeface="Times New Roman" panose="02020603050405020304" pitchFamily="18" charset="0"/>
              </a:rPr>
              <a:t>If you discover an error during your review notify the veteran and discuss possible appeal options</a:t>
            </a:r>
          </a:p>
          <a:p>
            <a:pPr>
              <a:buFont typeface="Arial" panose="020B0604020202020204" pitchFamily="34" charset="0"/>
              <a:buChar char="•"/>
            </a:pPr>
            <a:endParaRPr lang="en-US" altLang="en-US" sz="32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3200" dirty="0">
                <a:latin typeface="Times New Roman" panose="02020603050405020304" pitchFamily="18" charset="0"/>
                <a:cs typeface="Times New Roman" panose="02020603050405020304" pitchFamily="18" charset="0"/>
              </a:rPr>
              <a:t>Annotate the error and any actions taken in TVB.</a:t>
            </a:r>
          </a:p>
          <a:p>
            <a:pPr>
              <a:buFont typeface="Arial" panose="020B0604020202020204" pitchFamily="34" charset="0"/>
              <a:buChar char="•"/>
            </a:pPr>
            <a:endParaRPr lang="en-US" altLang="en-US" sz="32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3200" dirty="0">
                <a:latin typeface="Times New Roman" panose="02020603050405020304" pitchFamily="18" charset="0"/>
                <a:cs typeface="Times New Roman" panose="02020603050405020304" pitchFamily="18" charset="0"/>
              </a:rPr>
              <a:t>Remember: There is a big difference between a factual error and a difference in opinion. Not every denial is an error.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BFD6BA92-18FD-42FF-B281-70B147667D4A}" type="slidenum">
              <a:rPr lang="en-US" altLang="en-US" smtClean="0"/>
              <a:pPr/>
              <a:t>19</a:t>
            </a:fld>
            <a:endParaRPr lang="en-US" altLang="en-US" dirty="0"/>
          </a:p>
        </p:txBody>
      </p:sp>
      <p:sp>
        <p:nvSpPr>
          <p:cNvPr id="43010" name="Title 1"/>
          <p:cNvSpPr>
            <a:spLocks noGrp="1"/>
          </p:cNvSpPr>
          <p:nvPr>
            <p:ph type="title"/>
          </p:nvPr>
        </p:nvSpPr>
        <p:spPr>
          <a:xfrm>
            <a:off x="76200" y="159545"/>
            <a:ext cx="10273496" cy="838200"/>
          </a:xfrm>
        </p:spPr>
        <p:txBody>
          <a:bodyPr/>
          <a:lstStyle/>
          <a:p>
            <a:pPr eaLnBrk="1" hangingPunct="1"/>
            <a:r>
              <a:rPr lang="en-US" altLang="en-US" sz="3600" dirty="0"/>
              <a:t>Common Errors</a:t>
            </a:r>
          </a:p>
        </p:txBody>
      </p:sp>
      <p:sp>
        <p:nvSpPr>
          <p:cNvPr id="3" name="TextBox 2"/>
          <p:cNvSpPr txBox="1"/>
          <p:nvPr/>
        </p:nvSpPr>
        <p:spPr>
          <a:xfrm>
            <a:off x="1981200" y="2057401"/>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228600" y="1295400"/>
            <a:ext cx="11582400" cy="5355312"/>
          </a:xfrm>
          <a:prstGeom prst="rect">
            <a:avLst/>
          </a:prstGeom>
          <a:noFill/>
        </p:spPr>
        <p:txBody>
          <a:bodyPr wrap="square">
            <a:spAutoFit/>
          </a:bodyPr>
          <a:lstStyle/>
          <a:p>
            <a:pPr marL="176213" indent="-166688">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Missed Evidence:</a:t>
            </a:r>
            <a:r>
              <a:rPr lang="en-US" sz="2800" dirty="0">
                <a:latin typeface="Times New Roman" panose="02020603050405020304" pitchFamily="18" charset="0"/>
                <a:cs typeface="Times New Roman" panose="02020603050405020304" pitchFamily="18" charset="0"/>
              </a:rPr>
              <a:t> Did VA consider all of the evidence? Did they miss something in the STR, Medical Record, E-Folder?</a:t>
            </a:r>
          </a:p>
          <a:p>
            <a:pPr marL="176213" indent="-166688">
              <a:buFont typeface="Arial" panose="020B0604020202020204" pitchFamily="34" charset="0"/>
              <a:buChar char="•"/>
              <a:defRPr/>
            </a:pPr>
            <a:endParaRPr lang="en-US" b="1"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Effective Dates: </a:t>
            </a:r>
            <a:r>
              <a:rPr lang="en-US" sz="2800" dirty="0">
                <a:latin typeface="Times New Roman" panose="02020603050405020304" pitchFamily="18" charset="0"/>
                <a:cs typeface="Times New Roman" panose="02020603050405020304" pitchFamily="18" charset="0"/>
              </a:rPr>
              <a:t>Did VA apply the correct effective date? Be sure to look for ITF or other ways that an effective date may be earlier that the date on the claim form.</a:t>
            </a:r>
          </a:p>
          <a:p>
            <a:pPr marL="176213" indent="-166688">
              <a:buFont typeface="Arial" panose="020B0604020202020204" pitchFamily="34" charset="0"/>
              <a:buChar char="•"/>
              <a:defRPr/>
            </a:pPr>
            <a:endParaRPr lang="en-US" b="1"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Bilateral Factors: </a:t>
            </a:r>
            <a:r>
              <a:rPr lang="en-US" sz="2800" dirty="0">
                <a:latin typeface="Times New Roman" panose="02020603050405020304" pitchFamily="18" charset="0"/>
                <a:cs typeface="Times New Roman" panose="02020603050405020304" pitchFamily="18" charset="0"/>
              </a:rPr>
              <a:t>Did VA apply all of the eligible bilateral factors?</a:t>
            </a:r>
          </a:p>
          <a:p>
            <a:pPr marL="176213" indent="-166688">
              <a:buFont typeface="Arial" panose="020B0604020202020204" pitchFamily="34" charset="0"/>
              <a:buChar char="•"/>
              <a:defRPr/>
            </a:pPr>
            <a:endParaRPr lang="en-US" b="1"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Special Monthly Benefits: </a:t>
            </a:r>
            <a:r>
              <a:rPr lang="en-US" sz="2800" dirty="0">
                <a:latin typeface="Times New Roman" panose="02020603050405020304" pitchFamily="18" charset="0"/>
                <a:cs typeface="Times New Roman" panose="02020603050405020304" pitchFamily="18" charset="0"/>
              </a:rPr>
              <a:t>Is the veteran eligible for SMC?</a:t>
            </a:r>
          </a:p>
          <a:p>
            <a:pPr marL="176213" indent="-166688">
              <a:buFont typeface="Arial" panose="020B0604020202020204" pitchFamily="34" charset="0"/>
              <a:buChar char="•"/>
              <a:defRPr/>
            </a:pPr>
            <a:endParaRPr lang="en-US" b="1"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Chapter 35</a:t>
            </a:r>
            <a:r>
              <a:rPr lang="en-US" sz="2800" dirty="0">
                <a:latin typeface="Times New Roman" panose="02020603050405020304" pitchFamily="18" charset="0"/>
                <a:cs typeface="Times New Roman" panose="02020603050405020304" pitchFamily="18" charset="0"/>
              </a:rPr>
              <a:t>: Did VA grant CH 35 if eligible? </a:t>
            </a:r>
          </a:p>
          <a:p>
            <a:pPr marL="176213" indent="-166688">
              <a:buFont typeface="Arial" panose="020B0604020202020204" pitchFamily="34" charset="0"/>
              <a:buChar char="•"/>
              <a:defRPr/>
            </a:pPr>
            <a:endParaRPr lang="en-US" b="1"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Missed contentions: </a:t>
            </a:r>
            <a:r>
              <a:rPr lang="en-US" sz="2800" dirty="0">
                <a:latin typeface="Times New Roman" panose="02020603050405020304" pitchFamily="18" charset="0"/>
                <a:cs typeface="Times New Roman" panose="02020603050405020304" pitchFamily="18" charset="0"/>
              </a:rPr>
              <a:t>Did VA address all issues claimed?</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943CF20-60FF-4B23-98D2-378859E67144}" type="slidenum">
              <a:rPr lang="en-US" altLang="en-US" sz="2000">
                <a:latin typeface="+mn-lt"/>
                <a:ea typeface="Lucida Sans Unicode" panose="020B0602030504020204" pitchFamily="34" charset="0"/>
              </a:rPr>
              <a:pPr>
                <a:spcBef>
                  <a:spcPct val="0"/>
                </a:spcBef>
                <a:buFontTx/>
                <a:buNone/>
              </a:pPr>
              <a:t>2</a:t>
            </a:fld>
            <a:endParaRPr lang="en-US" altLang="en-US" sz="2000" dirty="0">
              <a:latin typeface="+mn-lt"/>
              <a:ea typeface="Lucida Sans Unicode" panose="020B0602030504020204" pitchFamily="34" charset="0"/>
            </a:endParaRPr>
          </a:p>
        </p:txBody>
      </p:sp>
      <p:sp>
        <p:nvSpPr>
          <p:cNvPr id="6147" name="Title 3"/>
          <p:cNvSpPr>
            <a:spLocks noGrp="1"/>
          </p:cNvSpPr>
          <p:nvPr>
            <p:ph type="title"/>
          </p:nvPr>
        </p:nvSpPr>
        <p:spPr>
          <a:xfrm>
            <a:off x="22761" y="76200"/>
            <a:ext cx="8229600" cy="1143000"/>
          </a:xfrm>
        </p:spPr>
        <p:txBody>
          <a:bodyPr/>
          <a:lstStyle/>
          <a:p>
            <a:pPr eaLnBrk="1" hangingPunct="1"/>
            <a:r>
              <a:rPr lang="en-US" altLang="en-US" sz="3600" dirty="0"/>
              <a:t>Topics</a:t>
            </a:r>
          </a:p>
        </p:txBody>
      </p:sp>
      <p:sp>
        <p:nvSpPr>
          <p:cNvPr id="6148" name="TextBox 4"/>
          <p:cNvSpPr txBox="1">
            <a:spLocks noChangeArrowheads="1"/>
          </p:cNvSpPr>
          <p:nvPr/>
        </p:nvSpPr>
        <p:spPr bwMode="auto">
          <a:xfrm>
            <a:off x="457200" y="1659285"/>
            <a:ext cx="10210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What is a rating decision?</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What does a rating decision look like?</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Types of rating decisions</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Why do we review rating decisions?</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How to review a rating decision</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What to do if you find an error</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Common errors</a:t>
            </a:r>
          </a:p>
          <a:p>
            <a:pPr>
              <a:buFont typeface="Arial" panose="020B0604020202020204" pitchFamily="34" charset="0"/>
              <a:buChar char="•"/>
            </a:pPr>
            <a:r>
              <a:rPr lang="en-US" altLang="en-US" sz="3600" dirty="0">
                <a:latin typeface="Times New Roman" panose="02020603050405020304" pitchFamily="18" charset="0"/>
                <a:cs typeface="Times New Roman" panose="02020603050405020304" pitchFamily="18" charset="0"/>
              </a:rPr>
              <a:t>Tips to improve efficiency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FF1C960-2480-4446-B654-537B09CDF2AF}" type="slidenum">
              <a:rPr lang="en-US" altLang="en-US" smtClean="0"/>
              <a:pPr/>
              <a:t>20</a:t>
            </a:fld>
            <a:endParaRPr lang="en-US" altLang="en-US" dirty="0"/>
          </a:p>
        </p:txBody>
      </p:sp>
      <p:sp>
        <p:nvSpPr>
          <p:cNvPr id="45058" name="Title 1"/>
          <p:cNvSpPr>
            <a:spLocks noGrp="1"/>
          </p:cNvSpPr>
          <p:nvPr>
            <p:ph type="title"/>
          </p:nvPr>
        </p:nvSpPr>
        <p:spPr>
          <a:xfrm>
            <a:off x="76200" y="152400"/>
            <a:ext cx="10287000" cy="838200"/>
          </a:xfrm>
        </p:spPr>
        <p:txBody>
          <a:bodyPr/>
          <a:lstStyle/>
          <a:p>
            <a:pPr eaLnBrk="1" hangingPunct="1"/>
            <a:r>
              <a:rPr lang="en-US" altLang="en-US" sz="3600" dirty="0"/>
              <a:t>Tips to Improve Efficiency</a:t>
            </a:r>
          </a:p>
        </p:txBody>
      </p:sp>
      <p:sp>
        <p:nvSpPr>
          <p:cNvPr id="3" name="TextBox 2"/>
          <p:cNvSpPr txBox="1"/>
          <p:nvPr/>
        </p:nvSpPr>
        <p:spPr>
          <a:xfrm>
            <a:off x="1371600" y="1009650"/>
            <a:ext cx="8229600" cy="646113"/>
          </a:xfrm>
          <a:prstGeom prst="rect">
            <a:avLst/>
          </a:prstGeom>
          <a:noFill/>
        </p:spPr>
        <p:txBody>
          <a:bodyPr>
            <a:spAutoFit/>
          </a:bodyPr>
          <a:lstStyle/>
          <a:p>
            <a:pPr>
              <a:defRPr/>
            </a:pPr>
            <a:endParaRPr lang="en-US" sz="800" dirty="0">
              <a:solidFill>
                <a:prstClr val="black"/>
              </a:solidFill>
            </a:endParaRPr>
          </a:p>
          <a:p>
            <a:pPr marL="457200" indent="-457200">
              <a:buFont typeface="Wingdings" panose="05000000000000000000" pitchFamily="2" charset="2"/>
              <a:buChar char="Ø"/>
              <a:defRPr/>
            </a:pPr>
            <a:endParaRPr lang="en-US" sz="2800" b="1" dirty="0">
              <a:solidFill>
                <a:prstClr val="black"/>
              </a:solidFill>
            </a:endParaRPr>
          </a:p>
        </p:txBody>
      </p:sp>
      <p:sp>
        <p:nvSpPr>
          <p:cNvPr id="2" name="TextBox 1"/>
          <p:cNvSpPr txBox="1"/>
          <p:nvPr/>
        </p:nvSpPr>
        <p:spPr>
          <a:xfrm>
            <a:off x="381000" y="1524000"/>
            <a:ext cx="11582400" cy="5262979"/>
          </a:xfrm>
          <a:prstGeom prst="rect">
            <a:avLst/>
          </a:prstGeom>
          <a:noFill/>
        </p:spPr>
        <p:txBody>
          <a:bodyPr wrap="square">
            <a:spAutoFit/>
          </a:bodyPr>
          <a:lstStyle/>
          <a:p>
            <a:pPr marL="176213" indent="-166688">
              <a:buFont typeface="Arial" panose="020B0604020202020204" pitchFamily="34" charset="0"/>
              <a:buChar char="•"/>
              <a:defRPr/>
            </a:pPr>
            <a:r>
              <a:rPr lang="en-US" sz="3200" dirty="0">
                <a:latin typeface="Times New Roman" panose="02020603050405020304" pitchFamily="18" charset="0"/>
                <a:cs typeface="Times New Roman" panose="02020603050405020304" pitchFamily="18" charset="0"/>
              </a:rPr>
              <a:t>The type of decision will determine the type of review. (i.e. For initial claims you may need to review the STR, whereas for increases you do not)</a:t>
            </a:r>
          </a:p>
          <a:p>
            <a:pPr marL="9525">
              <a:defRPr/>
            </a:pPr>
            <a:endParaRPr lang="en-US" sz="3200"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3200" dirty="0">
                <a:latin typeface="Times New Roman" panose="02020603050405020304" pitchFamily="18" charset="0"/>
                <a:cs typeface="Times New Roman" panose="02020603050405020304" pitchFamily="18" charset="0"/>
              </a:rPr>
              <a:t>You are looking for obvious errors (don’t dig too deep)</a:t>
            </a:r>
          </a:p>
          <a:p>
            <a:pPr marL="9525">
              <a:defRPr/>
            </a:pPr>
            <a:endParaRPr lang="en-US" sz="3200"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3200" dirty="0">
                <a:latin typeface="Times New Roman" panose="02020603050405020304" pitchFamily="18" charset="0"/>
                <a:cs typeface="Times New Roman" panose="02020603050405020304" pitchFamily="18" charset="0"/>
              </a:rPr>
              <a:t>Have all of your reference material readily accessible</a:t>
            </a:r>
          </a:p>
          <a:p>
            <a:pPr marL="176213" indent="-166688">
              <a:buFont typeface="Arial" panose="020B0604020202020204" pitchFamily="34" charset="0"/>
              <a:buChar char="•"/>
              <a:defRPr/>
            </a:pPr>
            <a:endParaRPr lang="en-US" sz="3200" dirty="0">
              <a:latin typeface="Times New Roman" panose="02020603050405020304" pitchFamily="18" charset="0"/>
              <a:cs typeface="Times New Roman" panose="02020603050405020304" pitchFamily="18" charset="0"/>
            </a:endParaRPr>
          </a:p>
          <a:p>
            <a:pPr marL="176213" indent="-166688">
              <a:buFont typeface="Arial" panose="020B0604020202020204" pitchFamily="34" charset="0"/>
              <a:buChar char="•"/>
              <a:defRPr/>
            </a:pPr>
            <a:r>
              <a:rPr lang="en-US" sz="3200" dirty="0">
                <a:latin typeface="Times New Roman" panose="02020603050405020304" pitchFamily="18" charset="0"/>
                <a:cs typeface="Times New Roman" panose="02020603050405020304" pitchFamily="18" charset="0"/>
              </a:rPr>
              <a:t>Use VBMS-R and Online tools if necessary</a:t>
            </a:r>
          </a:p>
          <a:p>
            <a:pPr marL="9525">
              <a:defRPr/>
            </a:pPr>
            <a:endParaRPr lang="en-US" sz="2400" dirty="0"/>
          </a:p>
          <a:p>
            <a:pPr marL="176213" indent="-166688">
              <a:buFont typeface="Arial" panose="020B0604020202020204" pitchFamily="34" charset="0"/>
              <a:buChar char="•"/>
              <a:defRPr/>
            </a:pP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943600" y="2590800"/>
            <a:ext cx="5715000" cy="1470025"/>
          </a:xfrm>
        </p:spPr>
        <p:txBody>
          <a:bodyPr/>
          <a:lstStyle/>
          <a:p>
            <a:pPr algn="ctr" eaLnBrk="1" hangingPunct="1"/>
            <a:r>
              <a:rPr lang="en-US" altLang="en-US" sz="5400" b="1" dirty="0">
                <a:latin typeface="Times New Roman" panose="02020603050405020304" pitchFamily="18" charset="0"/>
                <a:cs typeface="Times New Roman" panose="02020603050405020304" pitchFamily="18" charset="0"/>
              </a:rPr>
              <a:t>Questions?</a:t>
            </a:r>
            <a:endParaRPr lang="en-US" alt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808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2672D814-8C85-4D4D-88CB-7538A8323676}" type="slidenum">
              <a:rPr lang="en-US" altLang="en-US" smtClean="0"/>
              <a:pPr/>
              <a:t>3</a:t>
            </a:fld>
            <a:endParaRPr lang="en-US" altLang="en-US" dirty="0"/>
          </a:p>
        </p:txBody>
      </p:sp>
      <p:sp>
        <p:nvSpPr>
          <p:cNvPr id="8194" name="Title 1"/>
          <p:cNvSpPr>
            <a:spLocks noGrp="1"/>
          </p:cNvSpPr>
          <p:nvPr>
            <p:ph type="title"/>
          </p:nvPr>
        </p:nvSpPr>
        <p:spPr>
          <a:xfrm>
            <a:off x="0" y="31531"/>
            <a:ext cx="8229600" cy="1143000"/>
          </a:xfrm>
        </p:spPr>
        <p:txBody>
          <a:bodyPr/>
          <a:lstStyle/>
          <a:p>
            <a:pPr eaLnBrk="1" hangingPunct="1"/>
            <a:r>
              <a:rPr lang="en-US" altLang="en-US" sz="3600" dirty="0"/>
              <a:t>What is a Rating Decision?</a:t>
            </a:r>
          </a:p>
        </p:txBody>
      </p:sp>
      <p:sp>
        <p:nvSpPr>
          <p:cNvPr id="8195" name="TextBox 2"/>
          <p:cNvSpPr txBox="1">
            <a:spLocks noChangeArrowheads="1"/>
          </p:cNvSpPr>
          <p:nvPr/>
        </p:nvSpPr>
        <p:spPr bwMode="auto">
          <a:xfrm>
            <a:off x="762000" y="1524000"/>
            <a:ext cx="10439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3600" dirty="0">
                <a:latin typeface="Times New Roman" panose="02020603050405020304" pitchFamily="18" charset="0"/>
                <a:cs typeface="Times New Roman" panose="02020603050405020304" pitchFamily="18" charset="0"/>
              </a:rPr>
              <a:t>A rating decision is a document prepared by VA that explains the outcome of a veteran or dependent’s claim for benefits.</a:t>
            </a:r>
          </a:p>
          <a:p>
            <a:pPr algn="ctr"/>
            <a:endParaRPr lang="en-US" altLang="en-US" sz="3600" dirty="0">
              <a:latin typeface="Times New Roman" panose="02020603050405020304" pitchFamily="18" charset="0"/>
              <a:cs typeface="Times New Roman" panose="02020603050405020304" pitchFamily="18" charset="0"/>
            </a:endParaRPr>
          </a:p>
          <a:p>
            <a:pPr algn="ctr"/>
            <a:r>
              <a:rPr lang="en-US" altLang="en-US" sz="3600" dirty="0">
                <a:latin typeface="Times New Roman" panose="02020603050405020304" pitchFamily="18" charset="0"/>
                <a:cs typeface="Times New Roman" panose="02020603050405020304" pitchFamily="18" charset="0"/>
              </a:rPr>
              <a:t>All compensation and pension claims should receive a rating decision once a VA rater renders a decision.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498B32F1-470A-4363-8BE1-245C14338A8D}" type="slidenum">
              <a:rPr lang="en-US" altLang="en-US" smtClean="0"/>
              <a:pPr/>
              <a:t>4</a:t>
            </a:fld>
            <a:endParaRPr lang="en-US" altLang="en-US" dirty="0"/>
          </a:p>
        </p:txBody>
      </p:sp>
      <p:sp>
        <p:nvSpPr>
          <p:cNvPr id="10242" name="Title 1"/>
          <p:cNvSpPr>
            <a:spLocks noGrp="1"/>
          </p:cNvSpPr>
          <p:nvPr>
            <p:ph type="title"/>
          </p:nvPr>
        </p:nvSpPr>
        <p:spPr>
          <a:xfrm>
            <a:off x="76200" y="152400"/>
            <a:ext cx="8763000" cy="838200"/>
          </a:xfrm>
        </p:spPr>
        <p:txBody>
          <a:bodyPr>
            <a:normAutofit fontScale="90000"/>
          </a:bodyPr>
          <a:lstStyle/>
          <a:p>
            <a:pPr eaLnBrk="1" hangingPunct="1"/>
            <a:r>
              <a:rPr lang="en-US" altLang="en-US" sz="4000" dirty="0"/>
              <a:t>What Does a Rating Decision Look Like?</a:t>
            </a:r>
          </a:p>
        </p:txBody>
      </p:sp>
      <p:pic>
        <p:nvPicPr>
          <p:cNvPr id="5" name="Picture 4">
            <a:extLst>
              <a:ext uri="{FF2B5EF4-FFF2-40B4-BE49-F238E27FC236}">
                <a16:creationId xmlns:a16="http://schemas.microsoft.com/office/drawing/2014/main" id="{4353C096-4163-4286-9614-D3DC8033D9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8834" y="1371600"/>
            <a:ext cx="4666831" cy="5349876"/>
          </a:xfrm>
          <a:prstGeom prst="rect">
            <a:avLst/>
          </a:prstGeom>
        </p:spPr>
      </p:pic>
      <p:pic>
        <p:nvPicPr>
          <p:cNvPr id="7" name="Picture 6">
            <a:extLst>
              <a:ext uri="{FF2B5EF4-FFF2-40B4-BE49-F238E27FC236}">
                <a16:creationId xmlns:a16="http://schemas.microsoft.com/office/drawing/2014/main" id="{59D04417-9B53-447B-AAEB-FF46B7C4A6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552" y="1371600"/>
            <a:ext cx="4175586" cy="534987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BF94CEC-ED35-42C7-8C40-AE30E5B39DA2}"/>
              </a:ext>
            </a:extLst>
          </p:cNvPr>
          <p:cNvSpPr>
            <a:spLocks noGrp="1"/>
          </p:cNvSpPr>
          <p:nvPr>
            <p:ph type="sldNum" sz="quarter" idx="12"/>
          </p:nvPr>
        </p:nvSpPr>
        <p:spPr/>
        <p:txBody>
          <a:bodyPr/>
          <a:lstStyle/>
          <a:p>
            <a:fld id="{60B18D57-13A5-4968-950D-8FEF41FA4399}" type="slidenum">
              <a:rPr lang="en-US" smtClean="0"/>
              <a:pPr/>
              <a:t>5</a:t>
            </a:fld>
            <a:endParaRPr lang="en-US" dirty="0"/>
          </a:p>
        </p:txBody>
      </p:sp>
      <p:sp>
        <p:nvSpPr>
          <p:cNvPr id="3" name="Title 2">
            <a:extLst>
              <a:ext uri="{FF2B5EF4-FFF2-40B4-BE49-F238E27FC236}">
                <a16:creationId xmlns:a16="http://schemas.microsoft.com/office/drawing/2014/main" id="{28894B65-2579-4B3C-A6FB-B12F7750951F}"/>
              </a:ext>
            </a:extLst>
          </p:cNvPr>
          <p:cNvSpPr>
            <a:spLocks noGrp="1"/>
          </p:cNvSpPr>
          <p:nvPr>
            <p:ph type="title"/>
          </p:nvPr>
        </p:nvSpPr>
        <p:spPr>
          <a:xfrm>
            <a:off x="111311" y="131302"/>
            <a:ext cx="8450731" cy="981732"/>
          </a:xfrm>
        </p:spPr>
        <p:txBody>
          <a:bodyPr/>
          <a:lstStyle/>
          <a:p>
            <a:r>
              <a:rPr lang="en-US" altLang="en-US" sz="3600" dirty="0"/>
              <a:t>What Does a Rating Decision Look Like?</a:t>
            </a:r>
            <a:endParaRPr lang="en-US" sz="3600" dirty="0"/>
          </a:p>
        </p:txBody>
      </p:sp>
      <p:sp>
        <p:nvSpPr>
          <p:cNvPr id="4" name="Rectangle 3">
            <a:extLst>
              <a:ext uri="{FF2B5EF4-FFF2-40B4-BE49-F238E27FC236}">
                <a16:creationId xmlns:a16="http://schemas.microsoft.com/office/drawing/2014/main" id="{FD4A2920-F086-4563-9F42-8CA8DD1A4BE7}"/>
              </a:ext>
            </a:extLst>
          </p:cNvPr>
          <p:cNvSpPr/>
          <p:nvPr/>
        </p:nvSpPr>
        <p:spPr>
          <a:xfrm>
            <a:off x="6019800" y="1447800"/>
            <a:ext cx="5715000" cy="3539430"/>
          </a:xfrm>
          <a:prstGeom prst="rect">
            <a:avLst/>
          </a:prstGeom>
        </p:spPr>
        <p:txBody>
          <a:bodyPr wrap="square">
            <a:spAutoFit/>
          </a:bodyPr>
          <a:lstStyle/>
          <a:p>
            <a:pPr algn="ctr"/>
            <a:r>
              <a:rPr lang="en-US" altLang="en-US" sz="3200" dirty="0">
                <a:latin typeface="Times New Roman" panose="02020603050405020304" pitchFamily="18" charset="0"/>
                <a:cs typeface="Times New Roman" panose="02020603050405020304" pitchFamily="18" charset="0"/>
              </a:rPr>
              <a:t>The first part of the rating decision is called the Narrative. It contains Demographic Info, Introduction, Decision, Evidence Considered,  Reasons for  Decision, Favorable Findings, and References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370451"/>
            <a:ext cx="5195047" cy="5351025"/>
          </a:xfrm>
          <a:prstGeom prst="rect">
            <a:avLst/>
          </a:prstGeom>
        </p:spPr>
      </p:pic>
    </p:spTree>
    <p:extLst>
      <p:ext uri="{BB962C8B-B14F-4D97-AF65-F5344CB8AC3E}">
        <p14:creationId xmlns:p14="http://schemas.microsoft.com/office/powerpoint/2010/main" val="4251933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Slide Number Placeholder 1"/>
          <p:cNvSpPr>
            <a:spLocks noGrp="1"/>
          </p:cNvSpPr>
          <p:nvPr>
            <p:ph type="sldNum" sz="quarter" idx="12"/>
          </p:nvPr>
        </p:nvSpPr>
        <p:spPr bwMode="auto">
          <a:xfrm>
            <a:off x="8915400" y="6219825"/>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7D585649-FC9D-4A31-9249-DC909D8182DC}" type="slidenum">
              <a:rPr lang="en-US" altLang="en-US" smtClean="0"/>
              <a:pPr/>
              <a:t>6</a:t>
            </a:fld>
            <a:endParaRPr lang="en-US" altLang="en-US" dirty="0"/>
          </a:p>
        </p:txBody>
      </p:sp>
      <p:sp>
        <p:nvSpPr>
          <p:cNvPr id="7" name="Title 1"/>
          <p:cNvSpPr>
            <a:spLocks noGrp="1"/>
          </p:cNvSpPr>
          <p:nvPr>
            <p:ph type="title"/>
          </p:nvPr>
        </p:nvSpPr>
        <p:spPr>
          <a:xfrm>
            <a:off x="152400" y="228600"/>
            <a:ext cx="81534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533400" y="1571625"/>
            <a:ext cx="10439400" cy="4648200"/>
          </a:xfrm>
          <a:prstGeom prst="rect">
            <a:avLst/>
          </a:prstGeom>
          <a:noFill/>
        </p:spPr>
        <p:txBody>
          <a:bodyPr wrap="square">
            <a:spAutoFit/>
          </a:bodyPr>
          <a:lstStyle/>
          <a:p>
            <a:pPr>
              <a:defRPr/>
            </a:pPr>
            <a:r>
              <a:rPr lang="en-US" sz="3200" b="1" dirty="0">
                <a:latin typeface="Times New Roman" panose="02020603050405020304" pitchFamily="18" charset="0"/>
                <a:cs typeface="Times New Roman" panose="02020603050405020304" pitchFamily="18" charset="0"/>
              </a:rPr>
              <a:t>Narrative:</a:t>
            </a:r>
          </a:p>
          <a:p>
            <a:pPr>
              <a:defRPr/>
            </a:pPr>
            <a:endParaRPr lang="en-US" sz="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Demographic Info</a:t>
            </a:r>
            <a:r>
              <a:rPr lang="en-US" sz="28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States the veteran’s name, claim number, and the date of the decision</a:t>
            </a:r>
          </a:p>
          <a:p>
            <a:pPr marL="457200" indent="-457200">
              <a:buFont typeface="Arial" panose="020B0604020202020204" pitchFamily="34" charset="0"/>
              <a:buChar char="•"/>
              <a:defRPr/>
            </a:pPr>
            <a:endParaRPr lang="en-US" sz="1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Introduction: </a:t>
            </a:r>
            <a:r>
              <a:rPr lang="en-US" sz="2400" dirty="0">
                <a:latin typeface="Times New Roman" panose="02020603050405020304" pitchFamily="18" charset="0"/>
                <a:cs typeface="Times New Roman" panose="02020603050405020304" pitchFamily="18" charset="0"/>
              </a:rPr>
              <a:t>States the era in which the veteran served, service dates, the type of claim, when the claim was received by VA, and the effective date of the claim</a:t>
            </a:r>
          </a:p>
          <a:p>
            <a:pPr marL="342900" indent="-342900">
              <a:buFont typeface="Arial" panose="020B0604020202020204" pitchFamily="34" charset="0"/>
              <a:buChar char="•"/>
              <a:defRPr/>
            </a:pPr>
            <a:endParaRPr lang="en-US" sz="1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Decision:</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States VA’s decision on each issue</a:t>
            </a:r>
          </a:p>
          <a:p>
            <a:pPr marL="342900" indent="-342900">
              <a:buFont typeface="Arial" panose="020B0604020202020204" pitchFamily="34" charset="0"/>
              <a:buChar char="•"/>
              <a:defRPr/>
            </a:pPr>
            <a:endParaRPr lang="en-US" sz="14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latin typeface="Times New Roman" panose="02020603050405020304" pitchFamily="18" charset="0"/>
                <a:cs typeface="Times New Roman" panose="02020603050405020304" pitchFamily="18" charset="0"/>
              </a:rPr>
              <a:t>Evidence Considered:</a:t>
            </a:r>
            <a:r>
              <a:rPr lang="en-US" sz="28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Lists all of the evidence that VA considered when making the decision</a:t>
            </a:r>
            <a:endParaRPr lang="en-US"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C3D45367-4FFB-4F69-80F5-4676F684EC28}" type="slidenum">
              <a:rPr lang="en-US" altLang="en-US" smtClean="0"/>
              <a:pPr/>
              <a:t>7</a:t>
            </a:fld>
            <a:endParaRPr lang="en-US" altLang="en-US" dirty="0"/>
          </a:p>
        </p:txBody>
      </p:sp>
      <p:sp>
        <p:nvSpPr>
          <p:cNvPr id="7" name="Title 1"/>
          <p:cNvSpPr>
            <a:spLocks noGrp="1"/>
          </p:cNvSpPr>
          <p:nvPr>
            <p:ph type="title"/>
          </p:nvPr>
        </p:nvSpPr>
        <p:spPr>
          <a:xfrm>
            <a:off x="152400" y="228600"/>
            <a:ext cx="8153400" cy="838200"/>
          </a:xfrm>
        </p:spPr>
        <p:txBody>
          <a:bodyPr>
            <a:normAutofit fontScale="90000"/>
          </a:bodyPr>
          <a:lstStyle/>
          <a:p>
            <a:pPr eaLnBrk="1" hangingPunct="1"/>
            <a:r>
              <a:rPr lang="en-US" altLang="en-US" sz="4000" dirty="0"/>
              <a:t>What Does a Rating Decision Look Like?</a:t>
            </a:r>
          </a:p>
        </p:txBody>
      </p:sp>
      <p:sp>
        <p:nvSpPr>
          <p:cNvPr id="3" name="TextBox 2"/>
          <p:cNvSpPr txBox="1"/>
          <p:nvPr/>
        </p:nvSpPr>
        <p:spPr>
          <a:xfrm>
            <a:off x="381000" y="1443654"/>
            <a:ext cx="10439400" cy="4524315"/>
          </a:xfrm>
          <a:prstGeom prst="rect">
            <a:avLst/>
          </a:prstGeom>
          <a:noFill/>
        </p:spPr>
        <p:txBody>
          <a:bodyPr wrap="square">
            <a:spAutoFit/>
          </a:bodyPr>
          <a:lstStyle/>
          <a:p>
            <a:pPr>
              <a:defRPr/>
            </a:pPr>
            <a:r>
              <a:rPr lang="en-US" sz="3200" b="1" dirty="0">
                <a:latin typeface="Times New Roman" panose="02020603050405020304" pitchFamily="18" charset="0"/>
                <a:cs typeface="Times New Roman" panose="02020603050405020304" pitchFamily="18" charset="0"/>
              </a:rPr>
              <a:t>Narrative:</a:t>
            </a:r>
          </a:p>
          <a:p>
            <a:pPr marL="342900" indent="-342900">
              <a:buFont typeface="Wingdings" panose="05000000000000000000" pitchFamily="2" charset="2"/>
              <a:buChar char="Ø"/>
              <a:defRPr/>
            </a:pPr>
            <a:endParaRPr lang="en-US" sz="2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Reasons for Decision:</a:t>
            </a:r>
            <a:r>
              <a:rPr lang="en-US" sz="2800" dirty="0">
                <a:solidFill>
                  <a:prstClr val="black"/>
                </a:solidFill>
                <a:latin typeface="Times New Roman" panose="02020603050405020304" pitchFamily="18" charset="0"/>
                <a:cs typeface="Times New Roman" panose="02020603050405020304" pitchFamily="18" charset="0"/>
              </a:rPr>
              <a:t> </a:t>
            </a:r>
            <a:r>
              <a:rPr lang="en-US" sz="2400" dirty="0">
                <a:solidFill>
                  <a:prstClr val="black"/>
                </a:solidFill>
                <a:latin typeface="Times New Roman" panose="02020603050405020304" pitchFamily="18" charset="0"/>
                <a:cs typeface="Times New Roman" panose="02020603050405020304" pitchFamily="18" charset="0"/>
              </a:rPr>
              <a:t>Lists each issue separately with the reason why VA made their decision. If the issue was granted, VA will also include the requirements for the next higher rating</a:t>
            </a:r>
          </a:p>
          <a:p>
            <a:pPr marL="457200" indent="-457200">
              <a:buFont typeface="Arial" panose="020B0604020202020204" pitchFamily="34" charset="0"/>
              <a:buChar char="•"/>
              <a:defRPr/>
            </a:pPr>
            <a:endParaRPr lang="en-US" sz="2400" dirty="0">
              <a:solidFill>
                <a:prstClr val="black"/>
              </a:solidFill>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Favorable findings: </a:t>
            </a:r>
            <a:r>
              <a:rPr lang="en-US" sz="2400" dirty="0">
                <a:solidFill>
                  <a:prstClr val="black"/>
                </a:solidFill>
                <a:latin typeface="Times New Roman" panose="02020603050405020304" pitchFamily="18" charset="0"/>
                <a:cs typeface="Times New Roman" panose="02020603050405020304" pitchFamily="18" charset="0"/>
              </a:rPr>
              <a:t>If an issue is denied, VA will list any favorable findings</a:t>
            </a:r>
          </a:p>
          <a:p>
            <a:pPr>
              <a:defRPr/>
            </a:pPr>
            <a:r>
              <a:rPr lang="en-US" sz="2400" dirty="0">
                <a:solidFill>
                  <a:prstClr val="black"/>
                </a:solidFill>
                <a:latin typeface="Times New Roman" panose="02020603050405020304" pitchFamily="18" charset="0"/>
                <a:cs typeface="Times New Roman" panose="02020603050405020304" pitchFamily="18" charset="0"/>
              </a:rPr>
              <a:t> </a:t>
            </a:r>
          </a:p>
          <a:p>
            <a:pPr marL="457200" indent="-457200">
              <a:buFont typeface="Arial" panose="020B0604020202020204" pitchFamily="34" charset="0"/>
              <a:buChar char="•"/>
              <a:defRPr/>
            </a:pPr>
            <a:r>
              <a:rPr lang="en-US" sz="2800" b="1" dirty="0">
                <a:solidFill>
                  <a:prstClr val="black"/>
                </a:solidFill>
                <a:latin typeface="Times New Roman" panose="02020603050405020304" pitchFamily="18" charset="0"/>
                <a:cs typeface="Times New Roman" panose="02020603050405020304" pitchFamily="18" charset="0"/>
              </a:rPr>
              <a:t>References:</a:t>
            </a:r>
            <a:r>
              <a:rPr lang="en-US" sz="2400" dirty="0">
                <a:solidFill>
                  <a:prstClr val="black"/>
                </a:solidFill>
                <a:latin typeface="Times New Roman" panose="02020603050405020304" pitchFamily="18" charset="0"/>
                <a:cs typeface="Times New Roman" panose="02020603050405020304" pitchFamily="18" charset="0"/>
              </a:rPr>
              <a:t> Lists which legal references were used to make the decision</a:t>
            </a:r>
            <a:endParaRPr lang="en-US" sz="2800" b="1" dirty="0">
              <a:solidFill>
                <a:prstClr val="black"/>
              </a:solidFill>
              <a:latin typeface="Times New Roman" panose="02020603050405020304" pitchFamily="18" charset="0"/>
              <a:cs typeface="Times New Roman" panose="02020603050405020304" pitchFamily="18" charset="0"/>
            </a:endParaRPr>
          </a:p>
          <a:p>
            <a:pPr>
              <a:defRPr/>
            </a:pP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A67B054-4AFA-4694-BD03-849840CDC092}" type="slidenum">
              <a:rPr lang="en-US" altLang="en-US" smtClean="0"/>
              <a:pPr/>
              <a:t>8</a:t>
            </a:fld>
            <a:endParaRPr lang="en-US" altLang="en-US"/>
          </a:p>
        </p:txBody>
      </p:sp>
      <p:sp>
        <p:nvSpPr>
          <p:cNvPr id="8" name="Title 1"/>
          <p:cNvSpPr>
            <a:spLocks noGrp="1"/>
          </p:cNvSpPr>
          <p:nvPr>
            <p:ph type="title"/>
          </p:nvPr>
        </p:nvSpPr>
        <p:spPr>
          <a:xfrm>
            <a:off x="76200" y="228600"/>
            <a:ext cx="8686800" cy="838200"/>
          </a:xfrm>
        </p:spPr>
        <p:txBody>
          <a:bodyPr>
            <a:normAutofit fontScale="90000"/>
          </a:bodyPr>
          <a:lstStyle/>
          <a:p>
            <a:pPr eaLnBrk="1" hangingPunct="1"/>
            <a:r>
              <a:rPr lang="en-US" altLang="en-US" sz="4000" dirty="0"/>
              <a:t>What Does a Rating Decision Look Like?</a:t>
            </a:r>
          </a:p>
        </p:txBody>
      </p:sp>
      <p:pic>
        <p:nvPicPr>
          <p:cNvPr id="3" name="Picture 2">
            <a:extLst>
              <a:ext uri="{FF2B5EF4-FFF2-40B4-BE49-F238E27FC236}">
                <a16:creationId xmlns:a16="http://schemas.microsoft.com/office/drawing/2014/main" id="{E02F330D-4A8E-48E8-A604-A6936D57AE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1" y="1306690"/>
            <a:ext cx="4140423" cy="5426075"/>
          </a:xfrm>
          <a:prstGeom prst="rect">
            <a:avLst/>
          </a:prstGeom>
        </p:spPr>
      </p:pic>
      <p:pic>
        <p:nvPicPr>
          <p:cNvPr id="6" name="Picture 5">
            <a:extLst>
              <a:ext uri="{FF2B5EF4-FFF2-40B4-BE49-F238E27FC236}">
                <a16:creationId xmlns:a16="http://schemas.microsoft.com/office/drawing/2014/main" id="{3614C67E-919F-4F30-9963-E5AFFFBB43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306689"/>
            <a:ext cx="4453246" cy="539220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E86CBE-7A3A-4787-8982-355F45AEE052}"/>
              </a:ext>
            </a:extLst>
          </p:cNvPr>
          <p:cNvSpPr>
            <a:spLocks noGrp="1"/>
          </p:cNvSpPr>
          <p:nvPr>
            <p:ph type="sldNum" sz="quarter" idx="12"/>
          </p:nvPr>
        </p:nvSpPr>
        <p:spPr/>
        <p:txBody>
          <a:bodyPr/>
          <a:lstStyle/>
          <a:p>
            <a:fld id="{60B18D57-13A5-4968-950D-8FEF41FA4399}" type="slidenum">
              <a:rPr lang="en-US" smtClean="0"/>
              <a:pPr/>
              <a:t>9</a:t>
            </a:fld>
            <a:endParaRPr lang="en-US" dirty="0"/>
          </a:p>
        </p:txBody>
      </p:sp>
      <p:sp>
        <p:nvSpPr>
          <p:cNvPr id="3" name="Title 2">
            <a:extLst>
              <a:ext uri="{FF2B5EF4-FFF2-40B4-BE49-F238E27FC236}">
                <a16:creationId xmlns:a16="http://schemas.microsoft.com/office/drawing/2014/main" id="{31D821A8-8AFA-43BB-8806-311C7770D461}"/>
              </a:ext>
            </a:extLst>
          </p:cNvPr>
          <p:cNvSpPr>
            <a:spLocks noGrp="1"/>
          </p:cNvSpPr>
          <p:nvPr>
            <p:ph type="title"/>
          </p:nvPr>
        </p:nvSpPr>
        <p:spPr>
          <a:xfrm>
            <a:off x="31531" y="152400"/>
            <a:ext cx="8450731" cy="981732"/>
          </a:xfrm>
        </p:spPr>
        <p:txBody>
          <a:bodyPr/>
          <a:lstStyle/>
          <a:p>
            <a:r>
              <a:rPr lang="en-US" altLang="en-US" sz="3600" dirty="0"/>
              <a:t>What Does a Rating Decision Look Like?</a:t>
            </a:r>
            <a:endParaRPr lang="en-US" sz="3600" dirty="0"/>
          </a:p>
        </p:txBody>
      </p:sp>
      <p:sp>
        <p:nvSpPr>
          <p:cNvPr id="4" name="Rectangle 3">
            <a:extLst>
              <a:ext uri="{FF2B5EF4-FFF2-40B4-BE49-F238E27FC236}">
                <a16:creationId xmlns:a16="http://schemas.microsoft.com/office/drawing/2014/main" id="{B2B118EC-04CF-4854-983F-226A5494A716}"/>
              </a:ext>
            </a:extLst>
          </p:cNvPr>
          <p:cNvSpPr/>
          <p:nvPr/>
        </p:nvSpPr>
        <p:spPr>
          <a:xfrm>
            <a:off x="457200" y="1981200"/>
            <a:ext cx="10896600" cy="3416320"/>
          </a:xfrm>
          <a:prstGeom prst="rect">
            <a:avLst/>
          </a:prstGeom>
        </p:spPr>
        <p:txBody>
          <a:bodyPr wrap="square">
            <a:spAutoFit/>
          </a:bodyPr>
          <a:lstStyle/>
          <a:p>
            <a:pPr algn="ctr"/>
            <a:r>
              <a:rPr lang="en-US" altLang="en-US" sz="3600" dirty="0">
                <a:latin typeface="Times New Roman" panose="02020603050405020304" pitchFamily="18" charset="0"/>
                <a:cs typeface="Times New Roman" panose="02020603050405020304" pitchFamily="18" charset="0"/>
              </a:rPr>
              <a:t>The Code Sheet contains Demographic Info, Active Military Service, Legacy Codes, Future Exam Dates, Jurisdiction, Associated Claims, A list of Service Connected and Non-Service Connected Issues, The Combined Evaluation, Special and Ancillary Benefits, and the Rater’s Signature </a:t>
            </a:r>
          </a:p>
        </p:txBody>
      </p:sp>
    </p:spTree>
    <p:extLst>
      <p:ext uri="{BB962C8B-B14F-4D97-AF65-F5344CB8AC3E}">
        <p14:creationId xmlns:p14="http://schemas.microsoft.com/office/powerpoint/2010/main" val="2929903178"/>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6800</TotalTime>
  <Words>1432</Words>
  <Application>Microsoft Office PowerPoint</Application>
  <PresentationFormat>Widescreen</PresentationFormat>
  <Paragraphs>190</Paragraphs>
  <Slides>21</Slides>
  <Notes>17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Times New Roman</vt:lpstr>
      <vt:lpstr>Wingdings</vt:lpstr>
      <vt:lpstr>NEW Logo</vt:lpstr>
      <vt:lpstr>Custom Design</vt:lpstr>
      <vt:lpstr>How to Review Rating Decisions     </vt:lpstr>
      <vt:lpstr>Topics</vt:lpstr>
      <vt:lpstr>What is a Rating Decision?</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What Does a Rating Decision Look Like?</vt:lpstr>
      <vt:lpstr>Types of Rating Decisions</vt:lpstr>
      <vt:lpstr>Types of Rating Decisions</vt:lpstr>
      <vt:lpstr>How to Access Rating Decisions</vt:lpstr>
      <vt:lpstr>How to Review a Rating Decision</vt:lpstr>
      <vt:lpstr>How to Review a Rating Decision</vt:lpstr>
      <vt:lpstr>What To Do if You Find an Error</vt:lpstr>
      <vt:lpstr>Common Errors</vt:lpstr>
      <vt:lpstr>Tips to Improve Efficiency</vt:lpstr>
      <vt:lpstr>Questions?</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Rating Decision Review and Standard Operating Procedures and Processes</dc:title>
  <dc:creator>Behunin, Joe VSOSLCY</dc:creator>
  <cp:lastModifiedBy>Dale Phillips</cp:lastModifiedBy>
  <cp:revision>146</cp:revision>
  <cp:lastPrinted>2019-09-04T19:26:45Z</cp:lastPrinted>
  <dcterms:created xsi:type="dcterms:W3CDTF">2017-06-07T16:50:22Z</dcterms:created>
  <dcterms:modified xsi:type="dcterms:W3CDTF">2024-11-21T20:46:15Z</dcterms:modified>
</cp:coreProperties>
</file>