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3" r:id="rId3"/>
    <p:sldMasterId id="2147483679" r:id="rId4"/>
  </p:sldMasterIdLst>
  <p:notesMasterIdLst>
    <p:notesMasterId r:id="rId39"/>
  </p:notesMasterIdLst>
  <p:handoutMasterIdLst>
    <p:handoutMasterId r:id="rId40"/>
  </p:handoutMasterIdLst>
  <p:sldIdLst>
    <p:sldId id="363" r:id="rId5"/>
    <p:sldId id="314" r:id="rId6"/>
    <p:sldId id="372" r:id="rId7"/>
    <p:sldId id="373" r:id="rId8"/>
    <p:sldId id="315" r:id="rId9"/>
    <p:sldId id="316" r:id="rId10"/>
    <p:sldId id="317" r:id="rId11"/>
    <p:sldId id="318" r:id="rId12"/>
    <p:sldId id="319" r:id="rId13"/>
    <p:sldId id="320" r:id="rId14"/>
    <p:sldId id="321" r:id="rId15"/>
    <p:sldId id="322" r:id="rId16"/>
    <p:sldId id="323" r:id="rId17"/>
    <p:sldId id="324" r:id="rId18"/>
    <p:sldId id="325" r:id="rId19"/>
    <p:sldId id="326" r:id="rId20"/>
    <p:sldId id="327" r:id="rId21"/>
    <p:sldId id="328" r:id="rId22"/>
    <p:sldId id="329" r:id="rId23"/>
    <p:sldId id="331" r:id="rId24"/>
    <p:sldId id="332" r:id="rId25"/>
    <p:sldId id="333" r:id="rId26"/>
    <p:sldId id="334" r:id="rId27"/>
    <p:sldId id="335" r:id="rId28"/>
    <p:sldId id="338" r:id="rId29"/>
    <p:sldId id="339" r:id="rId30"/>
    <p:sldId id="340" r:id="rId31"/>
    <p:sldId id="341" r:id="rId32"/>
    <p:sldId id="343" r:id="rId33"/>
    <p:sldId id="344" r:id="rId34"/>
    <p:sldId id="345" r:id="rId35"/>
    <p:sldId id="346" r:id="rId36"/>
    <p:sldId id="349" r:id="rId37"/>
    <p:sldId id="371" r:id="rId3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37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0FABB3-0DDC-4A15-A5D0-11EC8C36D0D5}" v="1" dt="2024-09-11T13:23:13.0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27" autoAdjust="0"/>
    <p:restoredTop sz="88613" autoAdjust="0"/>
  </p:normalViewPr>
  <p:slideViewPr>
    <p:cSldViewPr>
      <p:cViewPr varScale="1">
        <p:scale>
          <a:sx n="104" d="100"/>
          <a:sy n="104" d="100"/>
        </p:scale>
        <p:origin x="63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7" rIns="93315" bIns="46657" rtlCol="0"/>
          <a:lstStyle>
            <a:lvl1pPr algn="l">
              <a:defRPr sz="1200"/>
            </a:lvl1pPr>
          </a:lstStyle>
          <a:p>
            <a:r>
              <a:rPr lang="en-US" sz="1600" dirty="0">
                <a:latin typeface="Times New Roman" panose="02020603050405020304" pitchFamily="18" charset="0"/>
                <a:cs typeface="Times New Roman" panose="02020603050405020304" pitchFamily="18" charset="0"/>
              </a:rPr>
              <a:t>NVS Policy and Procedure</a:t>
            </a:r>
          </a:p>
        </p:txBody>
      </p:sp>
      <p:sp>
        <p:nvSpPr>
          <p:cNvPr id="3" name="Footer Placeholder 2"/>
          <p:cNvSpPr>
            <a:spLocks noGrp="1"/>
          </p:cNvSpPr>
          <p:nvPr>
            <p:ph type="ftr" sz="quarter" idx="2"/>
          </p:nvPr>
        </p:nvSpPr>
        <p:spPr>
          <a:xfrm>
            <a:off x="0" y="8842376"/>
            <a:ext cx="3043238" cy="466725"/>
          </a:xfrm>
          <a:prstGeom prst="rect">
            <a:avLst/>
          </a:prstGeom>
        </p:spPr>
        <p:txBody>
          <a:bodyPr vert="horz" lIns="91430" tIns="45716" rIns="91430" bIns="45716" rtlCol="0" anchor="b"/>
          <a:lstStyle>
            <a:lvl1pPr algn="l">
              <a:defRPr sz="1200"/>
            </a:lvl1pPr>
          </a:lstStyle>
          <a:p>
            <a:r>
              <a:rPr lang="en-US" sz="1600" dirty="0">
                <a:latin typeface="Times New Roman" panose="02020603050405020304" pitchFamily="18" charset="0"/>
                <a:cs typeface="Times New Roman" panose="02020603050405020304" pitchFamily="18" charset="0"/>
              </a:rPr>
              <a:t>NVS Policy and Procedure</a:t>
            </a:r>
          </a:p>
        </p:txBody>
      </p:sp>
      <p:sp>
        <p:nvSpPr>
          <p:cNvPr id="4" name="Slide Number Placeholder 3"/>
          <p:cNvSpPr>
            <a:spLocks noGrp="1"/>
          </p:cNvSpPr>
          <p:nvPr>
            <p:ph type="sldNum" sz="quarter" idx="3"/>
          </p:nvPr>
        </p:nvSpPr>
        <p:spPr>
          <a:xfrm>
            <a:off x="3978275" y="8842376"/>
            <a:ext cx="3043238" cy="466725"/>
          </a:xfrm>
          <a:prstGeom prst="rect">
            <a:avLst/>
          </a:prstGeom>
        </p:spPr>
        <p:txBody>
          <a:bodyPr vert="horz" lIns="91430" tIns="45716" rIns="91430" bIns="45716" rtlCol="0" anchor="b"/>
          <a:lstStyle>
            <a:lvl1pPr algn="r">
              <a:defRPr sz="1200"/>
            </a:lvl1pPr>
          </a:lstStyle>
          <a:p>
            <a:fld id="{E3C31743-2E77-47A8-AB99-1EED4B601DC6}" type="slidenum">
              <a:rPr lang="en-US" sz="1600"/>
              <a:t>‹#›</a:t>
            </a:fld>
            <a:endParaRPr lang="en-US" sz="1600" dirty="0"/>
          </a:p>
        </p:txBody>
      </p:sp>
    </p:spTree>
    <p:extLst>
      <p:ext uri="{BB962C8B-B14F-4D97-AF65-F5344CB8AC3E}">
        <p14:creationId xmlns:p14="http://schemas.microsoft.com/office/powerpoint/2010/main" val="337680330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7" rIns="93315" bIns="46657" rtlCol="0"/>
          <a:lstStyle>
            <a:lvl1pPr algn="l">
              <a:defRPr sz="1200"/>
            </a:lvl1pPr>
          </a:lstStyle>
          <a:p>
            <a:endParaRPr lang="en-US"/>
          </a:p>
        </p:txBody>
      </p:sp>
      <p:sp>
        <p:nvSpPr>
          <p:cNvPr id="3" name="Date Placeholder 2"/>
          <p:cNvSpPr>
            <a:spLocks noGrp="1"/>
          </p:cNvSpPr>
          <p:nvPr>
            <p:ph type="dt" idx="1"/>
          </p:nvPr>
        </p:nvSpPr>
        <p:spPr>
          <a:xfrm>
            <a:off x="3978133" y="1"/>
            <a:ext cx="3043343" cy="467072"/>
          </a:xfrm>
          <a:prstGeom prst="rect">
            <a:avLst/>
          </a:prstGeom>
        </p:spPr>
        <p:txBody>
          <a:bodyPr vert="horz" lIns="93315" tIns="46657" rIns="93315" bIns="46657" rtlCol="0"/>
          <a:lstStyle>
            <a:lvl1pPr algn="r">
              <a:defRPr sz="1200"/>
            </a:lvl1pPr>
          </a:lstStyle>
          <a:p>
            <a:fld id="{29BA1D4E-B3D9-4F7E-B0BD-62ED5CDA3D78}" type="datetimeFigureOut">
              <a:rPr lang="en-US" smtClean="0"/>
              <a:t>10/13/2025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15" tIns="46657" rIns="93315" bIns="46657" rtlCol="0" anchor="ctr"/>
          <a:lstStyle/>
          <a:p>
            <a:endParaRPr lang="en-US"/>
          </a:p>
        </p:txBody>
      </p:sp>
      <p:sp>
        <p:nvSpPr>
          <p:cNvPr id="5" name="Notes Placeholder 4"/>
          <p:cNvSpPr>
            <a:spLocks noGrp="1"/>
          </p:cNvSpPr>
          <p:nvPr>
            <p:ph type="body" sz="quarter" idx="3"/>
          </p:nvPr>
        </p:nvSpPr>
        <p:spPr>
          <a:xfrm>
            <a:off x="702311" y="4480004"/>
            <a:ext cx="5618480" cy="3665458"/>
          </a:xfrm>
          <a:prstGeom prst="rect">
            <a:avLst/>
          </a:prstGeom>
        </p:spPr>
        <p:txBody>
          <a:bodyPr vert="horz" lIns="93315" tIns="46657" rIns="93315" bIns="4665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7" rIns="93315" bIns="46657"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7" rIns="93315" bIns="46657" rtlCol="0" anchor="b"/>
          <a:lstStyle>
            <a:lvl1pPr algn="r">
              <a:defRPr sz="1200"/>
            </a:lvl1pPr>
          </a:lstStyle>
          <a:p>
            <a:fld id="{A1517AEB-0561-438C-8375-A10F1985A33E}" type="slidenum">
              <a:rPr lang="en-US" smtClean="0"/>
              <a:t>‹#›</a:t>
            </a:fld>
            <a:endParaRPr lang="en-US"/>
          </a:p>
        </p:txBody>
      </p:sp>
    </p:spTree>
    <p:extLst>
      <p:ext uri="{BB962C8B-B14F-4D97-AF65-F5344CB8AC3E}">
        <p14:creationId xmlns:p14="http://schemas.microsoft.com/office/powerpoint/2010/main" val="287976501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fld id="{63200976-E583-44E9-BA50-59313171C1DC}" type="slidenum">
              <a:rPr lang="en-US" altLang="en-US" smtClean="0"/>
              <a:pPr/>
              <a:t>1</a:t>
            </a:fld>
            <a:endParaRPr lang="en-US" altLang="en-US"/>
          </a:p>
        </p:txBody>
      </p:sp>
    </p:spTree>
    <p:extLst>
      <p:ext uri="{BB962C8B-B14F-4D97-AF65-F5344CB8AC3E}">
        <p14:creationId xmlns:p14="http://schemas.microsoft.com/office/powerpoint/2010/main" val="2565677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4A41A4A2-4DE3-48C1-9A50-5462E5FC4FC2}" type="slidenum">
              <a:rPr lang="en-US" altLang="en-US" smtClean="0"/>
              <a:pPr/>
              <a:t>10</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224979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a:t>
            </a:r>
            <a:r>
              <a:rPr lang="en-US" altLang="en-US" baseline="0" dirty="0"/>
              <a:t> rationale for background checks &amp; disclosure of adverse information PRIOR to background check.</a:t>
            </a:r>
            <a:endParaRPr lang="en-US" altLang="en-US" dirty="0"/>
          </a:p>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1F5B2EE6-1A24-4B3C-8949-90902E56D361}" type="slidenum">
              <a:rPr lang="en-US" altLang="en-US" smtClean="0"/>
              <a:pPr/>
              <a:t>11</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04373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Certification forms are available from NVS. We will gladly provide them to Departments, States and Counties seeking to accredit newly hired representatives. The goal is to establish continuity and allow for one standard to be maintained. Page 4, Item 4, NVS Policy and Procedure.</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10E1C812-50D1-4B10-B505-37FBD753267D}" type="slidenum">
              <a:rPr lang="en-US" altLang="en-US" smtClean="0"/>
              <a:pPr/>
              <a:t>12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061236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Times New Roman" panose="02020603050405020304" pitchFamily="18" charset="0"/>
                <a:cs typeface="Times New Roman" panose="02020603050405020304" pitchFamily="18" charset="0"/>
              </a:rPr>
              <a:t>VFW may certify the following individuals for accreditation:</a:t>
            </a:r>
          </a:p>
          <a:p>
            <a:endParaRPr lang="en-US" altLang="en-US"/>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00D58DF2-1D01-4160-860B-69CB639FF5A2}" type="slidenum">
              <a:rPr lang="en-US" altLang="en-US" smtClean="0"/>
              <a:pPr/>
              <a:t>13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5430576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you maintain a 70% academic average (usually based on the last 3 scores, not lifetime.) you will not be required to re-take the accreditation test. However, if you are below 70% you must PASS the reaccreditation test with a 70% minimum.</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B3D6233-04EB-44C3-A1A3-185274EDD889}" type="slidenum">
              <a:rPr lang="en-US" altLang="en-US" smtClean="0"/>
              <a:pPr/>
              <a:t>15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161434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Times New Roman" panose="02020603050405020304" pitchFamily="18" charset="0"/>
                <a:cs typeface="Times New Roman" panose="02020603050405020304" pitchFamily="18" charset="0"/>
              </a:rPr>
              <a:t>Accreditation of a VFW representative may be cancelled at any time. </a:t>
            </a:r>
          </a:p>
          <a:p>
            <a:r>
              <a:rPr lang="en-US" altLang="en-US">
                <a:latin typeface="Times New Roman" panose="02020603050405020304" pitchFamily="18" charset="0"/>
                <a:cs typeface="Times New Roman" panose="02020603050405020304" pitchFamily="18" charset="0"/>
              </a:rPr>
              <a:t>If an accredited individual is removed from their position, the appropriate VFW, State or County authority MUST notify the Director, NVS or their designee within 5 business days.</a:t>
            </a:r>
            <a:endParaRPr lang="en-US" alt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3CC15363-13A5-42EA-B9E2-4B35EFF549C4}" type="slidenum">
              <a:rPr lang="en-US" altLang="en-US" smtClean="0"/>
              <a:pPr/>
              <a:t>16</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9523206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Failing to timely submit a claim to the VA at the end of a month and costing the veteran 1-month of compensation benefits.</a:t>
            </a:r>
          </a:p>
          <a:p>
            <a:r>
              <a:rPr lang="en-US" altLang="en-US"/>
              <a:t>Revocation is not automatic. All cases are investigated individually. Revocation is recommended on a case by case basis if in our judgement it is warranted.</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F55B0DCA-DFBF-4241-8C97-FA084A373EC4}" type="slidenum">
              <a:rPr lang="en-US" altLang="en-US" smtClean="0"/>
              <a:pPr/>
              <a:t>17</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092331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NO OATMEAL COOKIES!!!</a:t>
            </a:r>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A1517AEB-0561-438C-8375-A10F1985A33E}" type="slidenum">
              <a:rPr lang="en-US" smtClean="0"/>
              <a:t>19</a:t>
            </a:fld>
            <a:endParaRPr lang="en-US"/>
          </a:p>
        </p:txBody>
      </p:sp>
    </p:spTree>
    <p:extLst>
      <p:ext uri="{BB962C8B-B14F-4D97-AF65-F5344CB8AC3E}">
        <p14:creationId xmlns:p14="http://schemas.microsoft.com/office/powerpoint/2010/main" val="1908955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Read and discuss- This is the purpose of VA’s regulation of representatives.</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CF79F100-4AB0-46CB-BAD7-581FE1CB9648}" type="slidenum">
              <a:rPr lang="en-US" altLang="en-US" smtClean="0">
                <a:latin typeface="Calibri" panose="020F0502020204030204" pitchFamily="34" charset="0"/>
              </a:rPr>
              <a:pPr/>
              <a:t>20</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42158576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Read and discuss</a:t>
            </a:r>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2D079D79-C318-4A77-BBDF-2EDF48A2C623}" type="slidenum">
              <a:rPr lang="en-US" altLang="en-US" smtClean="0">
                <a:latin typeface="Calibri" panose="020F0502020204030204" pitchFamily="34" charset="0"/>
              </a:rPr>
              <a:pPr/>
              <a:t>21</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901339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20000"/>
          </a:bodyPr>
          <a:lstStyle/>
          <a:p>
            <a:pPr>
              <a:defRPr/>
            </a:pPr>
            <a:r>
              <a:rPr lang="en-US" sz="1800" dirty="0"/>
              <a:t>Supervised by the National Council of Administration</a:t>
            </a:r>
          </a:p>
          <a:p>
            <a:pPr>
              <a:defRPr/>
            </a:pPr>
            <a:endParaRPr lang="en-US" sz="1800" dirty="0"/>
          </a:p>
          <a:p>
            <a:pPr>
              <a:defRPr/>
            </a:pPr>
            <a:r>
              <a:rPr lang="en-US" sz="1800" dirty="0"/>
              <a:t>Donations from Buddy Poppy’s helps fund service work	</a:t>
            </a:r>
          </a:p>
          <a:p>
            <a:pPr>
              <a:defRPr/>
            </a:pPr>
            <a:endParaRPr lang="en-US" sz="1800" dirty="0"/>
          </a:p>
          <a:p>
            <a:pPr>
              <a:defRPr/>
            </a:pPr>
            <a:r>
              <a:rPr lang="en-US" sz="1800" dirty="0"/>
              <a:t>National Veterans Service Advisory Committee</a:t>
            </a:r>
          </a:p>
          <a:p>
            <a:pPr>
              <a:defRPr/>
            </a:pPr>
            <a:r>
              <a:rPr lang="en-US" sz="1800" dirty="0"/>
              <a:t>-CIC/SVCIC/JVCIC/4 immediate Past CIC</a:t>
            </a:r>
          </a:p>
          <a:p>
            <a:pPr>
              <a:defRPr/>
            </a:pPr>
            <a:r>
              <a:rPr lang="en-US" sz="1800" dirty="0"/>
              <a:t>Director, Ryan Gallucci</a:t>
            </a:r>
          </a:p>
          <a:p>
            <a:pPr>
              <a:defRPr/>
            </a:pPr>
            <a:r>
              <a:rPr lang="en-US" sz="1800" dirty="0"/>
              <a:t>Deputies: Michael Figlioli/ Gregg Orto</a:t>
            </a:r>
          </a:p>
          <a:p>
            <a:pPr>
              <a:defRPr/>
            </a:pPr>
            <a:r>
              <a:rPr lang="en-US" sz="1800" dirty="0"/>
              <a:t>Assistant Directors</a:t>
            </a:r>
          </a:p>
          <a:p>
            <a:pPr marL="285781" indent="-285781">
              <a:buFont typeface="Arial" pitchFamily="34" charset="0"/>
              <a:buChar char="•"/>
              <a:defRPr/>
            </a:pPr>
            <a:r>
              <a:rPr lang="en-US" sz="1800" dirty="0"/>
              <a:t>Field Operations	                        Cindy Noel / Mark Barrett</a:t>
            </a:r>
          </a:p>
          <a:p>
            <a:pPr marL="285781" indent="-285781">
              <a:buFont typeface="Arial" pitchFamily="34" charset="0"/>
              <a:buChar char="•"/>
              <a:defRPr/>
            </a:pPr>
            <a:r>
              <a:rPr lang="en-US" sz="1800" dirty="0"/>
              <a:t>Compensation and Pension Policy	Brad Hazell</a:t>
            </a:r>
          </a:p>
          <a:p>
            <a:pPr marL="285781" indent="-285781">
              <a:buFont typeface="Arial" pitchFamily="34" charset="0"/>
              <a:buChar char="•"/>
              <a:defRPr/>
            </a:pPr>
            <a:r>
              <a:rPr lang="en-US" sz="1800" dirty="0"/>
              <a:t>Health Policy	                        James Moss</a:t>
            </a:r>
          </a:p>
          <a:p>
            <a:pPr marL="285781" indent="-285781">
              <a:buFont typeface="Arial" pitchFamily="34" charset="0"/>
              <a:buChar char="•"/>
              <a:defRPr/>
            </a:pPr>
            <a:r>
              <a:rPr lang="en-US" sz="1800" dirty="0"/>
              <a:t>Admin and Support	                        Theresa Aldana</a:t>
            </a:r>
          </a:p>
          <a:p>
            <a:pPr marL="285781" indent="-285781">
              <a:buFont typeface="Arial" pitchFamily="34" charset="0"/>
              <a:buChar char="•"/>
              <a:defRPr/>
            </a:pPr>
            <a:r>
              <a:rPr lang="en-US" sz="1800" dirty="0"/>
              <a:t>Training/Quality Assure	                        Chris Macinkowicz</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36773AC-4386-4072-970C-F2C966EC5DF0}" type="slidenum">
              <a:rPr lang="en-US" altLang="en-US" smtClean="0"/>
              <a:pPr/>
              <a:t>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812752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*Notwithstanding VA’s Policy on dual representation</a:t>
            </a:r>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A4E01312-6359-4B31-A8B9-65116055508E}" type="slidenum">
              <a:rPr lang="en-US" altLang="en-US" smtClean="0"/>
              <a:pPr/>
              <a:t>22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4698610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Which document would authorize</a:t>
            </a:r>
            <a:r>
              <a:rPr lang="en-US" altLang="en-US" baseline="0" dirty="0"/>
              <a:t> such disclosure?</a:t>
            </a:r>
            <a:endParaRPr lang="en-US" altLang="en-US" dirty="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F11FF69F-88AD-45B0-BA7A-61B7B6B4CEF1}" type="slidenum">
              <a:rPr lang="en-US" altLang="en-US" smtClean="0">
                <a:latin typeface="Calibri" panose="020F0502020204030204" pitchFamily="34" charset="0"/>
              </a:rPr>
              <a:pPr/>
              <a:t>23</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903727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1977">
              <a:defRPr/>
            </a:pPr>
            <a:r>
              <a:rPr lang="en-US" dirty="0">
                <a:latin typeface="Times New Roman" panose="02020603050405020304" pitchFamily="18" charset="0"/>
                <a:cs typeface="Times New Roman" panose="02020603050405020304" pitchFamily="18" charset="0"/>
              </a:rPr>
              <a:t>Revocation of POA can be done by the DSO or Associate Director or higher in NVS.</a:t>
            </a:r>
            <a:r>
              <a:rPr lang="en-US" baseline="0" dirty="0">
                <a:latin typeface="Times New Roman" panose="02020603050405020304" pitchFamily="18" charset="0"/>
                <a:cs typeface="Times New Roman" panose="02020603050405020304" pitchFamily="18" charset="0"/>
              </a:rPr>
              <a:t> What is persistent failure to cooperate? Explain.</a:t>
            </a:r>
            <a:endParaRPr lang="en-US" dirty="0">
              <a:latin typeface="Times New Roman" panose="02020603050405020304" pitchFamily="18" charset="0"/>
              <a:cs typeface="Times New Roman" panose="02020603050405020304" pitchFamily="18" charset="0"/>
            </a:endParaRPr>
          </a:p>
          <a:p>
            <a:pPr marL="373258" indent="-261279">
              <a:buFont typeface="Wingdings 3"/>
              <a:buChar char=""/>
              <a:defRPr/>
            </a:pPr>
            <a:endParaRPr lang="en-US" dirty="0"/>
          </a:p>
          <a:p>
            <a:pPr eaLnBrk="1" hangingPunct="1">
              <a:spcBef>
                <a:spcPct val="0"/>
              </a:spcBef>
              <a:defRPr/>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1D2BCADB-6218-4FFF-83F9-75511827D96F}" type="slidenum">
              <a:rPr lang="en-US" altLang="en-US" smtClean="0">
                <a:latin typeface="Calibri" panose="020F0502020204030204" pitchFamily="34" charset="0"/>
              </a:rPr>
              <a:pPr/>
              <a:t>24</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5015468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B333BC6-3CAC-43AF-9FB1-6A607655C308}" type="slidenum">
              <a:rPr lang="en-US" altLang="en-US" smtClean="0"/>
              <a:pPr/>
              <a:t>25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7814437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Page 12 &amp; 13, Item 2: “Client interactions which discuss confidential information will only occur in a confidential setting.”</a:t>
            </a:r>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F7A901FF-EFC4-4463-B9F1-09DF0D9A71D1}" type="slidenum">
              <a:rPr lang="en-US" altLang="en-US" smtClean="0"/>
              <a:pPr/>
              <a:t>26</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1238018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Page</a:t>
            </a:r>
            <a:r>
              <a:rPr lang="en-US" altLang="en-US" baseline="0" dirty="0"/>
              <a:t> 23: All DSOs must have Sensitive 7, and Sensitive 6 for ADSOs</a:t>
            </a:r>
            <a:endParaRPr lang="en-US" altLang="en-US" b="1"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AB587BEB-27CD-44AD-9675-2EE718D79E62}" type="slidenum">
              <a:rPr lang="en-US" altLang="en-US" smtClean="0"/>
              <a:pPr/>
              <a:t>27</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7396743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AA30C7F-0DFF-4C4A-83B7-950E185107E4}" type="slidenum">
              <a:rPr lang="en-US" altLang="en-US" smtClean="0"/>
              <a:pPr/>
              <a:t>28</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2892190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-Once CAVC issues a decision, the VFW will resume their representation at the VA.</a:t>
            </a:r>
          </a:p>
          <a:p>
            <a:endParaRPr lang="en-US" altLang="en-US" dirty="0"/>
          </a:p>
          <a:p>
            <a:r>
              <a:rPr lang="en-US" altLang="en-US" dirty="0"/>
              <a:t>-This service is not available to everyone.  DSO should not discuss this with a claimant unless the claimant brings it up.  Then they should refer the individual to the Supervisor, BVA staff for an explanation.</a:t>
            </a:r>
            <a:br>
              <a:rPr lang="en-US" altLang="en-US" dirty="0"/>
            </a:br>
            <a:endParaRPr lang="en-US" altLang="en-US" dirty="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8D09F59A-C650-4450-BBB0-905297BAB338}" type="slidenum">
              <a:rPr lang="en-US" altLang="en-US" smtClean="0"/>
              <a:pPr/>
              <a:t>29</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3181555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0D6F6135-A7CE-410E-9580-D0C41A1B3993}" type="slidenum">
              <a:rPr lang="en-US" altLang="en-US" smtClean="0"/>
              <a:pPr/>
              <a:t>30</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054411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FD1299BC-625B-47A4-8554-6E3E533D618E}" type="slidenum">
              <a:rPr lang="en-US" altLang="en-US" smtClean="0"/>
              <a:pPr/>
              <a:t>31</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869454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a:bodyPr>
          <a:lstStyle/>
          <a:p>
            <a:pPr>
              <a:defRPr/>
            </a:pPr>
            <a:endParaRPr lang="en-US" sz="1800" dirty="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36773AC-4386-4072-970C-F2C966EC5DF0}" type="slidenum">
              <a:rPr lang="en-US" altLang="en-US" smtClean="0"/>
              <a:pPr/>
              <a:t>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1803125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8 Rules -- New item #8 added in July 2014</a:t>
            </a:r>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CF007095-9DA1-457A-93C5-B91F52C9741E}" type="slidenum">
              <a:rPr lang="en-US" altLang="en-US" smtClean="0"/>
              <a:pPr/>
              <a:t>32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9022752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828E4790-0254-4F05-BF37-02B8D31842D0}" type="slidenum">
              <a:rPr lang="en-US" altLang="en-US" smtClean="0"/>
              <a:pPr/>
              <a:t>33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773301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a:bodyPr>
          <a:lstStyle/>
          <a:p>
            <a:pPr>
              <a:defRPr/>
            </a:pPr>
            <a:endParaRPr lang="en-US" sz="1800" dirty="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36773AC-4386-4072-970C-F2C966EC5DF0}" type="slidenum">
              <a:rPr lang="en-US" altLang="en-US" smtClean="0"/>
              <a:pPr/>
              <a:t>4</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748745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600" dirty="0"/>
              <a:t>In a recent change in the Policy and Procedure, the Director, NVS can designate someone not lower than an Associate Director to serve as the VAVS Representative. The Director has delegated this authority to Katherine Cassell, Assistant Director, Veterans Health Policy who reports to Deputy Director, Gregg Orto.</a:t>
            </a:r>
          </a:p>
          <a:p>
            <a:endParaRPr lang="en-US" altLang="en-US" sz="1600" dirty="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6A114278-F0CB-4B76-BFE1-87BE5964B55A}" type="slidenum">
              <a:rPr lang="en-US" altLang="en-US" smtClean="0"/>
              <a:pPr/>
              <a:t>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501992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92320A0B-6390-4FD1-B67E-40C861A1745B}" type="slidenum">
              <a:rPr lang="en-US" altLang="en-US" smtClean="0"/>
              <a:pPr/>
              <a:t>6</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343624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7EBD1FCB-7E96-44FB-9F79-8C40398853D5}" type="slidenum">
              <a:rPr lang="en-US" altLang="en-US" smtClean="0"/>
              <a:pPr/>
              <a:t>7</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568689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 person shall not function in any capacity as a VFW representative in a claim or other matter before the Department of Veterans Affairs, until such person is officially accredited, through the VFW, by the Department of Veterans Affairs. Volunteers are NOT typically accredited and PSOs are NEVER accredited as such although DSOs may serve in this capacity in their post.</a:t>
            </a:r>
          </a:p>
          <a:p>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0AD4F3AE-0E05-444F-B291-AC7ED4A56EF1}" type="slidenum">
              <a:rPr lang="en-US" altLang="en-US" smtClean="0"/>
              <a:pPr/>
              <a:t>8</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183211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Director, NVS, will not certify a person to be an accredited representative of the VFW unless such person is…</a:t>
            </a:r>
          </a:p>
          <a:p>
            <a:r>
              <a:rPr lang="en-US" altLang="en-US"/>
              <a:t>Non member, full time employees are: Claims Consultants, Claims Assts, etc.</a:t>
            </a: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A41FCACF-ECE4-45E8-9813-FF0132E5F484}" type="slidenum">
              <a:rPr lang="en-US" altLang="en-US" smtClean="0"/>
              <a:pPr/>
              <a:t>9</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877418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778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97409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1098056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41073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81690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87103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16848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79265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1201629"/>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58275F71-03D8-4E4B-9D1C-D9F8B6AB7123}"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10/13/2025</a:t>
            </a:fld>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lvl1pPr>
              <a:defRPr/>
            </a:lvl1pPr>
          </a:lstStyle>
          <a:p>
            <a:pPr defTabSz="685800" eaLnBrk="0" fontAlgn="base" hangingPunct="0">
              <a:spcBef>
                <a:spcPct val="0"/>
              </a:spcBef>
              <a:spcAft>
                <a:spcPct val="0"/>
              </a:spcAft>
            </a:pPr>
            <a:fld id="{F675AD29-2591-4391-8D28-DD298FB87CE4}"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dirty="0">
              <a:solidFill>
                <a:prstClr val="black"/>
              </a:solidFill>
              <a:latin typeface="Tw Cen MT" panose="020B0602020104020603" pitchFamily="34" charset="0"/>
            </a:endParaRPr>
          </a:p>
        </p:txBody>
      </p:sp>
    </p:spTree>
    <p:extLst>
      <p:ext uri="{BB962C8B-B14F-4D97-AF65-F5344CB8AC3E}">
        <p14:creationId xmlns:p14="http://schemas.microsoft.com/office/powerpoint/2010/main" val="370366912"/>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F3DE49E5-9D74-4184-8F4A-8461C4BAA875}"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10/13/2025</a:t>
            </a:fld>
            <a:endParaRPr lang="en-US" sz="1350">
              <a:solidFill>
                <a:prstClr val="black"/>
              </a:solidFill>
              <a:latin typeface="Tw Cen MT" panose="020B0602020104020603" pitchFamily="34" charset="0"/>
            </a:endParaRPr>
          </a:p>
        </p:txBody>
      </p:sp>
      <p:sp>
        <p:nvSpPr>
          <p:cNvPr id="4" name="Footer Placeholder 3"/>
          <p:cNvSpPr>
            <a:spLocks noGrp="1"/>
          </p:cNvSpPr>
          <p:nvPr>
            <p:ph type="ftr" sz="quarter" idx="11"/>
          </p:nvPr>
        </p:nvSpPr>
        <p:spPr>
          <a:xfrm>
            <a:off x="4165600" y="6356353"/>
            <a:ext cx="4368800" cy="365125"/>
          </a:xfrm>
          <a:prstGeom prst="rect">
            <a:avLst/>
          </a:prstGeom>
        </p:spPr>
        <p:txBody>
          <a:bodyPr/>
          <a:lstStyle>
            <a:lvl1pPr>
              <a:defRPr sz="1050">
                <a:solidFill>
                  <a:schemeClr val="tx1"/>
                </a:solidFill>
              </a:defRPr>
            </a:lvl1pPr>
          </a:lstStyle>
          <a:p>
            <a:pPr defTabSz="685800" eaLnBrk="0" fontAlgn="base" hangingPunct="0">
              <a:spcBef>
                <a:spcPct val="0"/>
              </a:spcBef>
              <a:spcAft>
                <a:spcPct val="0"/>
              </a:spcAft>
              <a:defRPr/>
            </a:pPr>
            <a:endParaRPr lang="en-US">
              <a:solidFill>
                <a:prstClr val="black"/>
              </a:solidFill>
              <a:latin typeface="Tw Cen MT" panose="020B0602020104020603" pitchFamily="34" charset="0"/>
            </a:endParaRPr>
          </a:p>
        </p:txBody>
      </p:sp>
      <p:sp>
        <p:nvSpPr>
          <p:cNvPr id="5" name="Slide Number Placeholder 4"/>
          <p:cNvSpPr>
            <a:spLocks noGrp="1"/>
          </p:cNvSpPr>
          <p:nvPr>
            <p:ph type="sldNum" sz="quarter" idx="12"/>
          </p:nvPr>
        </p:nvSpPr>
        <p:spPr>
          <a:xfrm>
            <a:off x="8737600" y="6356353"/>
            <a:ext cx="2844800" cy="365125"/>
          </a:xfrm>
          <a:prstGeom prst="rect">
            <a:avLst/>
          </a:prstGeom>
        </p:spPr>
        <p:txBody>
          <a:bodyPr/>
          <a:lstStyle>
            <a:lvl1pPr>
              <a:defRPr sz="1800"/>
            </a:lvl1pPr>
          </a:lstStyle>
          <a:p>
            <a:pPr defTabSz="685800" eaLnBrk="0" fontAlgn="base" hangingPunct="0">
              <a:spcBef>
                <a:spcPct val="0"/>
              </a:spcBef>
              <a:spcAft>
                <a:spcPct val="0"/>
              </a:spcAft>
            </a:pPr>
            <a:fld id="{D2883AC6-3BCB-4E2C-97F6-0CA5EF156167}" type="slidenum">
              <a:rPr lang="en-US" altLang="en-US"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86968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549773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5"/>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5"/>
            <a:ext cx="2844800" cy="365125"/>
          </a:xfrm>
          <a:prstGeom prst="rect">
            <a:avLst/>
          </a:prstGeom>
        </p:spPr>
        <p:txBody>
          <a:bodyPr/>
          <a:lstStyle/>
          <a:p>
            <a:pPr defTabSz="685800" eaLnBrk="0" fontAlgn="base" hangingPunct="0">
              <a:spcBef>
                <a:spcPct val="0"/>
              </a:spcBef>
              <a:spcAft>
                <a:spcPct val="0"/>
              </a:spcAft>
              <a:defRPr/>
            </a:pPr>
            <a:fld id="{AFC21497-2417-4EBA-B572-3869D70C0B26}"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10/13/2025</a:t>
            </a:fld>
            <a:endParaRPr lang="en-US" sz="1350">
              <a:solidFill>
                <a:prstClr val="black"/>
              </a:solidFill>
              <a:latin typeface="Tw Cen MT" panose="020B0602020104020603" pitchFamily="34" charset="0"/>
            </a:endParaRPr>
          </a:p>
        </p:txBody>
      </p:sp>
      <p:sp>
        <p:nvSpPr>
          <p:cNvPr id="5" name="Footer Placeholder 4"/>
          <p:cNvSpPr>
            <a:spLocks noGrp="1"/>
          </p:cNvSpPr>
          <p:nvPr>
            <p:ph type="ftr" sz="quarter" idx="11"/>
          </p:nvPr>
        </p:nvSpPr>
        <p:spPr>
          <a:xfrm>
            <a:off x="4165600" y="6356355"/>
            <a:ext cx="3860800" cy="365125"/>
          </a:xfrm>
          <a:prstGeom prst="rect">
            <a:avLst/>
          </a:prstGeom>
        </p:spPr>
        <p:txBody>
          <a:bodyPr/>
          <a:lstStyle/>
          <a:p>
            <a:pPr defTabSz="685800" eaLnBrk="0" fontAlgn="base" hangingPunct="0">
              <a:spcBef>
                <a:spcPct val="0"/>
              </a:spcBef>
              <a:spcAft>
                <a:spcPct val="0"/>
              </a:spcAft>
              <a:defRPr/>
            </a:pPr>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5"/>
            <a:ext cx="2844800" cy="365125"/>
          </a:xfrm>
          <a:prstGeom prst="rect">
            <a:avLst/>
          </a:prstGeom>
        </p:spPr>
        <p:txBody>
          <a:bodyPr/>
          <a:lstStyle/>
          <a:p>
            <a:pPr defTabSz="685800" eaLnBrk="0" fontAlgn="base" hangingPunct="0">
              <a:spcBef>
                <a:spcPct val="0"/>
              </a:spcBef>
              <a:spcAft>
                <a:spcPct val="0"/>
              </a:spcAft>
            </a:pPr>
            <a:fld id="{A52124A5-1B9B-4B07-834C-F8730363EEE2}"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a:solidFill>
                <a:prstClr val="black"/>
              </a:solidFill>
              <a:latin typeface="Tw Cen MT" panose="020B0602020104020603" pitchFamily="34" charset="0"/>
            </a:endParaRPr>
          </a:p>
        </p:txBody>
      </p:sp>
    </p:spTree>
    <p:extLst>
      <p:ext uri="{BB962C8B-B14F-4D97-AF65-F5344CB8AC3E}">
        <p14:creationId xmlns:p14="http://schemas.microsoft.com/office/powerpoint/2010/main" val="26445339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685800" eaLnBrk="0" fontAlgn="base" hangingPunct="0">
              <a:spcBef>
                <a:spcPct val="0"/>
              </a:spcBef>
              <a:spcAft>
                <a:spcPct val="0"/>
              </a:spcAft>
            </a:pPr>
            <a:fld id="{60B18D57-13A5-4968-950D-8FEF41FA4399}" type="slidenum">
              <a:rPr 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sz="1350">
              <a:solidFill>
                <a:prstClr val="black"/>
              </a:solidFill>
              <a:latin typeface="Tw Cen MT" panose="020B0602020104020603" pitchFamily="34" charset="0"/>
            </a:endParaRPr>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16203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BBE2B7FF-427E-4738-B24A-84244BF7D829}" type="slidenum">
              <a:rPr lang="en-US" smtClean="0"/>
              <a:t>‹#›</a:t>
            </a:fld>
            <a:endParaRPr lang="en-US"/>
          </a:p>
        </p:txBody>
      </p:sp>
    </p:spTree>
    <p:extLst>
      <p:ext uri="{BB962C8B-B14F-4D97-AF65-F5344CB8AC3E}">
        <p14:creationId xmlns:p14="http://schemas.microsoft.com/office/powerpoint/2010/main" val="646872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411291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2340497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solidFill>
                  <a:schemeClr val="tx1"/>
                </a:solidFill>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34440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14648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37148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15186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9.xml"/><Relationship Id="rId7" Type="http://schemas.openxmlformats.org/officeDocument/2006/relationships/image" Target="../media/image1.pn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302424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2" name="Slide Number Placeholder 1"/>
          <p:cNvSpPr>
            <a:spLocks noGrp="1"/>
          </p:cNvSpPr>
          <p:nvPr>
            <p:ph type="sldNum" sz="quarter" idx="4"/>
          </p:nvPr>
        </p:nvSpPr>
        <p:spPr>
          <a:xfrm>
            <a:off x="9144000" y="6400801"/>
            <a:ext cx="2743200" cy="365125"/>
          </a:xfrm>
          <a:prstGeom prst="rect">
            <a:avLst/>
          </a:prstGeom>
        </p:spPr>
        <p:txBody>
          <a:bodyPr vert="horz" lIns="91440" tIns="45720" rIns="91440" bIns="45720" rtlCol="0" anchor="ctr"/>
          <a:lstStyle>
            <a:lvl1pPr algn="r">
              <a:defRPr sz="2000">
                <a:solidFill>
                  <a:schemeClr val="tx1"/>
                </a:solidFill>
                <a:latin typeface="Times New Roman" panose="02020603050405020304" pitchFamily="18" charset="0"/>
                <a:cs typeface="Times New Roman" panose="02020603050405020304" pitchFamily="18" charset="0"/>
              </a:defRPr>
            </a:lvl1pPr>
          </a:lstStyle>
          <a:p>
            <a:fld id="{EA9A27A7-2664-4388-833A-2AB0E86375FB}" type="slidenum">
              <a:rPr lang="en-US" smtClean="0"/>
              <a:pPr/>
              <a:t>‹#›</a:t>
            </a:fld>
            <a:endParaRPr lang="en-US" dirty="0"/>
          </a:p>
        </p:txBody>
      </p:sp>
    </p:spTree>
    <p:extLst>
      <p:ext uri="{BB962C8B-B14F-4D97-AF65-F5344CB8AC3E}">
        <p14:creationId xmlns:p14="http://schemas.microsoft.com/office/powerpoint/2010/main" val="324460619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2" name="Slide Number Placeholder 1"/>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solidFill>
                <a:latin typeface="Times New Roman" panose="02020603050405020304" pitchFamily="18" charset="0"/>
                <a:cs typeface="Times New Roman" panose="02020603050405020304" pitchFamily="18" charset="0"/>
              </a:defRPr>
            </a:lvl1pPr>
          </a:lstStyle>
          <a:p>
            <a:fld id="{BC4ECB5B-31A7-49B3-B421-5A79B5BAA2F2}" type="slidenum">
              <a:rPr lang="en-US" smtClean="0"/>
              <a:pPr/>
              <a:t>‹#›</a:t>
            </a:fld>
            <a:endParaRPr lang="en-US" dirty="0"/>
          </a:p>
        </p:txBody>
      </p:sp>
    </p:spTree>
    <p:extLst>
      <p:ext uri="{BB962C8B-B14F-4D97-AF65-F5344CB8AC3E}">
        <p14:creationId xmlns:p14="http://schemas.microsoft.com/office/powerpoint/2010/main" val="54164029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6" y="623551"/>
            <a:ext cx="4659333" cy="1221785"/>
          </a:xfrm>
          <a:prstGeom prst="rect">
            <a:avLst/>
          </a:prstGeom>
        </p:spPr>
      </p:pic>
    </p:spTree>
    <p:extLst>
      <p:ext uri="{BB962C8B-B14F-4D97-AF65-F5344CB8AC3E}">
        <p14:creationId xmlns:p14="http://schemas.microsoft.com/office/powerpoint/2010/main" val="178345717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hyperlink" Target="mailto:carchuleta@vfw.org"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hyperlink" Target="mailto:Elizabeth.Salvador@va.gov"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vfw.org/community/community-initiatives/volunteer-service"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vfw.org/assistance/va-claims-separation-benefits"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474464" y="2456689"/>
            <a:ext cx="5964936" cy="1755775"/>
          </a:xfrm>
        </p:spPr>
        <p:txBody>
          <a:bodyPr/>
          <a:lstStyle/>
          <a:p>
            <a:pPr algn="ctr"/>
            <a:r>
              <a:rPr lang="en-US" altLang="en-US" sz="3600" b="1" dirty="0">
                <a:latin typeface="Times New Roman" panose="02020603050405020304" pitchFamily="18" charset="0"/>
                <a:cs typeface="Times New Roman" panose="02020603050405020304" pitchFamily="18" charset="0"/>
              </a:rPr>
              <a:t>NVS Policy &amp; Procedure</a:t>
            </a:r>
            <a:br>
              <a:rPr lang="en-US" altLang="en-US" sz="3600" b="1" dirty="0">
                <a:latin typeface="Times New Roman" panose="02020603050405020304" pitchFamily="18" charset="0"/>
                <a:cs typeface="Times New Roman" panose="02020603050405020304" pitchFamily="18" charset="0"/>
              </a:rPr>
            </a:br>
            <a:br>
              <a:rPr lang="en-US" altLang="en-US" sz="3200" b="1" dirty="0">
                <a:latin typeface="Times New Roman" panose="02020603050405020304" pitchFamily="18" charset="0"/>
                <a:cs typeface="Times New Roman" panose="02020603050405020304" pitchFamily="18" charset="0"/>
              </a:rPr>
            </a:br>
            <a:endParaRPr lang="en-US" alt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562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533400" y="1752600"/>
            <a:ext cx="11201400" cy="4267200"/>
          </a:xfrm>
        </p:spPr>
        <p:txBody>
          <a:bodyPr/>
          <a:lstStyle/>
          <a:p>
            <a:pPr>
              <a:spcBef>
                <a:spcPts val="0"/>
              </a:spcBef>
              <a:defRPr/>
            </a:pPr>
            <a:endParaRPr lang="en-US" altLang="en-US" sz="24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A person will not be accredited by VA unless the VFW has certified to VA that the individual meets the eligibility criteria established by VA.</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The Director, NVS, is the National Certifying Officer and shall certify the Application for Accreditation as a Service Organization Representative to the VA General Counsel.</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
        <p:nvSpPr>
          <p:cNvPr id="25602" name="Title 1"/>
          <p:cNvSpPr>
            <a:spLocks noGrp="1"/>
          </p:cNvSpPr>
          <p:nvPr>
            <p:ph type="title"/>
          </p:nvPr>
        </p:nvSpPr>
        <p:spPr>
          <a:xfrm>
            <a:off x="0" y="0"/>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71108645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304800" y="1752600"/>
            <a:ext cx="11353800" cy="3886200"/>
          </a:xfrm>
        </p:spPr>
        <p:txBody>
          <a:bodyPr/>
          <a:lstStyle/>
          <a:p>
            <a:pPr marL="0" indent="0">
              <a:buNone/>
            </a:pPr>
            <a:endParaRPr lang="en-US" altLang="en-US" sz="20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altLang="en-US" sz="20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a:t>
            </a:r>
            <a:r>
              <a:rPr lang="en-US" altLang="en-US" sz="2800" i="1" dirty="0">
                <a:latin typeface="Times New Roman" panose="02020603050405020304" pitchFamily="18" charset="0"/>
                <a:cs typeface="Times New Roman" panose="02020603050405020304" pitchFamily="18" charset="0"/>
              </a:rPr>
              <a:t>Policy and Procedure</a:t>
            </a:r>
            <a:r>
              <a:rPr lang="en-US" altLang="en-US" sz="2800" dirty="0">
                <a:latin typeface="Times New Roman" panose="02020603050405020304" pitchFamily="18" charset="0"/>
                <a:cs typeface="Times New Roman" panose="02020603050405020304" pitchFamily="18" charset="0"/>
              </a:rPr>
              <a:t> was amended during the 124th annual VFW National Convention during the National Veterans Service Advisory Committee on March 1, 2025</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Everyone seeking accreditation with the VFW must undergo a background investigation.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11</a:t>
            </a:fld>
            <a:endParaRPr lang="en-US" dirty="0"/>
          </a:p>
        </p:txBody>
      </p:sp>
      <p:sp>
        <p:nvSpPr>
          <p:cNvPr id="27650" name="Title 1"/>
          <p:cNvSpPr>
            <a:spLocks noGrp="1"/>
          </p:cNvSpPr>
          <p:nvPr>
            <p:ph type="title"/>
          </p:nvPr>
        </p:nvSpPr>
        <p:spPr>
          <a:xfrm>
            <a:off x="26624" y="46036"/>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406617160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idx="1"/>
          </p:nvPr>
        </p:nvSpPr>
        <p:spPr>
          <a:xfrm>
            <a:off x="457200" y="1752600"/>
            <a:ext cx="11125200" cy="4468812"/>
          </a:xfrm>
        </p:spPr>
        <p:txBody>
          <a:bodyPr/>
          <a:lstStyle/>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All individuals will undergo a background check. Departments, States and Counties will certify the individual seeking accreditation is free of negative discriminators.</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Service officers seeking reaccreditation after 5 years must undergo a background investigation if one was not previously submitted to NVS. </a:t>
            </a:r>
          </a:p>
          <a:p>
            <a:pPr marL="0" indent="0" algn="ctr">
              <a:buNone/>
            </a:pPr>
            <a:endParaRPr lang="en-US" altLang="en-US" sz="2800" i="1" dirty="0">
              <a:latin typeface="Times New Roman" panose="02020603050405020304" pitchFamily="18" charset="0"/>
              <a:cs typeface="Times New Roman" panose="02020603050405020304" pitchFamily="18" charset="0"/>
            </a:endParaRPr>
          </a:p>
          <a:p>
            <a:pPr marL="0" indent="0" algn="ctr">
              <a:buNone/>
            </a:pPr>
            <a:r>
              <a:rPr lang="en-US" altLang="en-US" sz="2800" i="1" dirty="0">
                <a:latin typeface="Times New Roman" panose="02020603050405020304" pitchFamily="18" charset="0"/>
                <a:cs typeface="Times New Roman" panose="02020603050405020304" pitchFamily="18" charset="0"/>
              </a:rPr>
              <a:t>Exemption for employees who are required to maintain a VA PIV with systems access.</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12</a:t>
            </a:fld>
            <a:endParaRPr lang="en-US" dirty="0"/>
          </a:p>
        </p:txBody>
      </p:sp>
      <p:sp>
        <p:nvSpPr>
          <p:cNvPr id="29698" name="Title 1"/>
          <p:cNvSpPr>
            <a:spLocks noGrp="1"/>
          </p:cNvSpPr>
          <p:nvPr>
            <p:ph type="title"/>
          </p:nvPr>
        </p:nvSpPr>
        <p:spPr>
          <a:xfrm>
            <a:off x="33051" y="55084"/>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171151049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762000" y="1752600"/>
            <a:ext cx="10591800" cy="4267200"/>
          </a:xfrm>
        </p:spPr>
        <p:txBody>
          <a:bodyPr>
            <a:noAutofit/>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DSO’s and Assistant DSO’s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Claims Consultants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Select State Service Officers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Select County Service Officers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NVS Staff</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Others as determined on a case-by-case basis by the Director, NVS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
        <p:nvSpPr>
          <p:cNvPr id="31746" name="Title 1"/>
          <p:cNvSpPr>
            <a:spLocks noGrp="1"/>
          </p:cNvSpPr>
          <p:nvPr>
            <p:ph type="title"/>
          </p:nvPr>
        </p:nvSpPr>
        <p:spPr>
          <a:xfrm>
            <a:off x="0" y="0"/>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277666155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838200" y="2007898"/>
            <a:ext cx="10287000" cy="4392903"/>
          </a:xfrm>
        </p:spPr>
        <p:txBody>
          <a:bodyPr/>
          <a:lstStyle/>
          <a:p>
            <a:pPr>
              <a:spcBef>
                <a:spcPts val="0"/>
              </a:spcBef>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DSO support staff working in VFW offices co-located at VA regional offices will not normally be certified since accreditation is not required to conduct their regular duties. However, they must undergo a background check as well.</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marL="1643063" lvl="4" indent="-457200">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 item 4, page 5</a:t>
            </a:r>
          </a:p>
          <a:p>
            <a:pPr eaLnBrk="1" hangingPunct="1">
              <a:defRPr/>
            </a:pPr>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
        <p:nvSpPr>
          <p:cNvPr id="33794" name="Title 1"/>
          <p:cNvSpPr>
            <a:spLocks noGrp="1"/>
          </p:cNvSpPr>
          <p:nvPr>
            <p:ph type="title"/>
          </p:nvPr>
        </p:nvSpPr>
        <p:spPr>
          <a:xfrm>
            <a:off x="33969" y="76200"/>
            <a:ext cx="8229600" cy="11430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352185319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381000" y="1905000"/>
            <a:ext cx="10972800" cy="4724400"/>
          </a:xfrm>
        </p:spPr>
        <p:txBody>
          <a:bodyPr>
            <a:normAutofit fontScale="85000" lnSpcReduction="20000"/>
          </a:bodyPr>
          <a:lstStyle/>
          <a:p>
            <a:pPr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Reaccreditation of a service officer every 5 years is required by VA.  </a:t>
            </a:r>
          </a:p>
          <a:p>
            <a:pPr marL="0" indent="0">
              <a:buNone/>
              <a:defRPr/>
            </a:pPr>
            <a:endParaRPr lang="en-US" altLang="en-US" sz="3300" dirty="0">
              <a:latin typeface="Times New Roman" panose="02020603050405020304" pitchFamily="18" charset="0"/>
              <a:cs typeface="Times New Roman" panose="02020603050405020304" pitchFamily="18" charset="0"/>
            </a:endParaRPr>
          </a:p>
          <a:p>
            <a:pPr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In reaccreditation of a service officer, we consider:</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Information from various sources to determine the number and frequency of complaints about service from claimants</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Feedback from their Department leadership</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Test scores (MUST maintain a 70% academic average)</a:t>
            </a:r>
          </a:p>
          <a:p>
            <a:pPr marL="471487" lvl="1" indent="0">
              <a:buNone/>
              <a:defRPr/>
            </a:pPr>
            <a:endParaRPr lang="en-US" altLang="en-US" sz="3300" dirty="0">
              <a:latin typeface="Times New Roman" panose="02020603050405020304" pitchFamily="18" charset="0"/>
              <a:cs typeface="Times New Roman" panose="02020603050405020304" pitchFamily="18" charset="0"/>
            </a:endParaRPr>
          </a:p>
          <a:p>
            <a:pPr lvl="3" eaLnBrk="1" hangingPunct="1">
              <a:lnSpc>
                <a:spcPct val="90000"/>
              </a:lnSpc>
              <a:buFont typeface="Arial" panose="020B0604020202020204" pitchFamily="34" charset="0"/>
              <a:buChar char="•"/>
              <a:defRPr/>
            </a:pPr>
            <a:r>
              <a:rPr lang="en-US" altLang="en-US" sz="3300" b="1" dirty="0">
                <a:latin typeface="Times New Roman" panose="02020603050405020304" pitchFamily="18" charset="0"/>
                <a:cs typeface="Times New Roman" panose="02020603050405020304" pitchFamily="18" charset="0"/>
              </a:rPr>
              <a:t>VFW National Veterans Service, Policy and Procedures, item 6, page 9</a:t>
            </a:r>
          </a:p>
          <a:p>
            <a:pPr lvl="1" eaLnBrk="1" hangingPunct="1">
              <a:lnSpc>
                <a:spcPct val="90000"/>
              </a:lnSpc>
              <a:buFont typeface="Arial" panose="020B0604020202020204" pitchFamily="34" charset="0"/>
              <a:buChar char="•"/>
              <a:defRPr/>
            </a:pPr>
            <a:endParaRPr lang="en-US" altLang="en-US" dirty="0">
              <a:latin typeface="Times New Roman" panose="02020603050405020304" pitchFamily="18" charset="0"/>
              <a:cs typeface="Times New Roman" panose="02020603050405020304" pitchFamily="18" charset="0"/>
            </a:endParaRPr>
          </a:p>
          <a:p>
            <a:pPr eaLnBrk="1" hangingPunct="1">
              <a:lnSpc>
                <a:spcPct val="90000"/>
              </a:lnSpc>
              <a:buFont typeface="Arial" charset="0"/>
              <a:buNone/>
              <a:defRPr/>
            </a:pPr>
            <a:r>
              <a:rPr lang="en-US" altLang="en-US" dirty="0"/>
              <a:t>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15</a:t>
            </a:fld>
            <a:endParaRPr lang="en-US" dirty="0"/>
          </a:p>
        </p:txBody>
      </p:sp>
      <p:sp>
        <p:nvSpPr>
          <p:cNvPr id="34818" name="Title 1"/>
          <p:cNvSpPr>
            <a:spLocks noGrp="1"/>
          </p:cNvSpPr>
          <p:nvPr>
            <p:ph type="title"/>
          </p:nvPr>
        </p:nvSpPr>
        <p:spPr>
          <a:xfrm>
            <a:off x="0" y="228600"/>
            <a:ext cx="8229600" cy="79216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Reaccreditation by VA</a:t>
            </a:r>
          </a:p>
        </p:txBody>
      </p:sp>
    </p:spTree>
    <p:extLst>
      <p:ext uri="{BB962C8B-B14F-4D97-AF65-F5344CB8AC3E}">
        <p14:creationId xmlns:p14="http://schemas.microsoft.com/office/powerpoint/2010/main" val="307351110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762000" y="1752600"/>
            <a:ext cx="10591799" cy="4572000"/>
          </a:xfrm>
        </p:spPr>
        <p:txBody>
          <a:bodyPr/>
          <a:lstStyle/>
          <a:p>
            <a:pPr eaLnBrk="1" hangingPunct="1">
              <a:lnSpc>
                <a:spcPct val="90000"/>
              </a:lnSpc>
              <a:buFont typeface="Arial" panose="020B0604020202020204" pitchFamily="34" charset="0"/>
              <a:buChar char="•"/>
              <a:defRPr/>
            </a:pPr>
            <a:endParaRPr lang="en-US" altLang="en-US" sz="2400"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90000"/>
              </a:lnSpc>
              <a:buFont typeface="Arial" panose="020B0604020202020204" pitchFamily="34" charset="0"/>
              <a:buChar char="•"/>
              <a:defRPr/>
            </a:pPr>
            <a:r>
              <a:rPr lang="en-US" altLang="en-US" sz="2800" b="1" u="sng" dirty="0">
                <a:latin typeface="Times New Roman" panose="02020603050405020304" pitchFamily="18" charset="0"/>
                <a:cs typeface="Times New Roman" panose="02020603050405020304" pitchFamily="18" charset="0"/>
              </a:rPr>
              <a:t>With cause</a:t>
            </a:r>
            <a:r>
              <a:rPr lang="en-US" altLang="en-US"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by VA’s General Counsel or </a:t>
            </a:r>
            <a:r>
              <a:rPr lang="en-US" altLang="en-US" sz="2800" b="1" u="sng" dirty="0">
                <a:latin typeface="Times New Roman" panose="02020603050405020304" pitchFamily="18" charset="0"/>
                <a:cs typeface="Times New Roman" panose="02020603050405020304" pitchFamily="18" charset="0"/>
              </a:rPr>
              <a:t>upon recommendation</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by the Director, NVS if:</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eaLnBrk="1" hangingPunct="1">
              <a:lnSpc>
                <a:spcPct val="90000"/>
              </a:lnSpc>
              <a:buFont typeface="Arial" panose="020B0604020202020204" pitchFamily="34" charset="0"/>
              <a:buChar char="•"/>
              <a:defRPr/>
            </a:pPr>
            <a:r>
              <a:rPr lang="en-US" altLang="en-US" dirty="0">
                <a:latin typeface="Times New Roman" panose="02020603050405020304" pitchFamily="18" charset="0"/>
                <a:cs typeface="Times New Roman" panose="02020603050405020304" pitchFamily="18" charset="0"/>
              </a:rPr>
              <a:t>Refuses to comply with or violates laws administered by VA or with regulations governing practice before VA</a:t>
            </a:r>
          </a:p>
          <a:p>
            <a:pPr marL="471487" lvl="1" indent="0">
              <a:buNone/>
              <a:defRPr/>
            </a:pPr>
            <a:endParaRPr lang="en-US" altLang="en-US" dirty="0">
              <a:latin typeface="Times New Roman" panose="02020603050405020304" pitchFamily="18" charset="0"/>
              <a:cs typeface="Times New Roman" panose="02020603050405020304" pitchFamily="18" charset="0"/>
            </a:endParaRPr>
          </a:p>
          <a:p>
            <a:pPr lvl="1" eaLnBrk="1" hangingPunct="1">
              <a:lnSpc>
                <a:spcPct val="90000"/>
              </a:lnSpc>
              <a:buFont typeface="Arial" panose="020B0604020202020204" pitchFamily="34" charset="0"/>
              <a:buChar char="•"/>
              <a:defRPr/>
            </a:pPr>
            <a:r>
              <a:rPr lang="en-US" altLang="en-US" dirty="0">
                <a:latin typeface="Times New Roman" panose="02020603050405020304" pitchFamily="18" charset="0"/>
                <a:cs typeface="Times New Roman" panose="02020603050405020304" pitchFamily="18" charset="0"/>
              </a:rPr>
              <a:t>Knowingly presents a fraudulent claim before VA or before any other governmental department or agency</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16</a:t>
            </a:fld>
            <a:endParaRPr lang="en-US" dirty="0"/>
          </a:p>
        </p:txBody>
      </p:sp>
      <p:sp>
        <p:nvSpPr>
          <p:cNvPr id="36866" name="Title 1"/>
          <p:cNvSpPr>
            <a:spLocks noGrp="1"/>
          </p:cNvSpPr>
          <p:nvPr>
            <p:ph type="title"/>
          </p:nvPr>
        </p:nvSpPr>
        <p:spPr>
          <a:xfrm>
            <a:off x="0" y="76200"/>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Revocation of Accreditation </a:t>
            </a: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656484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609600" y="1986824"/>
            <a:ext cx="10744200" cy="4525963"/>
          </a:xfrm>
        </p:spPr>
        <p:txBody>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Requests, demands or accepts compensation, in any form, for providing assistance or representation</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Engages in any other unlawful, unprofessional or unethical practice deceiving, misleading or threatening a client</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Neglects to prosecute a claim before the VA in a expeditious manner or fails to provide a timely response to a request for evidence by VA</a:t>
            </a:r>
          </a:p>
          <a:p>
            <a:pPr>
              <a:spcBef>
                <a:spcPts val="0"/>
              </a:spcBef>
              <a:buFont typeface="Arial" charset="0"/>
              <a:buChar char="•"/>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Intentionally discloses PII to a 3</a:t>
            </a:r>
            <a:r>
              <a:rPr lang="en-US" altLang="en-US" sz="2800" baseline="30000" dirty="0">
                <a:latin typeface="Times New Roman" panose="02020603050405020304" pitchFamily="18" charset="0"/>
                <a:cs typeface="Times New Roman" panose="02020603050405020304" pitchFamily="18" charset="0"/>
              </a:rPr>
              <a:t>rd</a:t>
            </a:r>
            <a:r>
              <a:rPr lang="en-US" altLang="en-US" sz="2800" dirty="0">
                <a:latin typeface="Times New Roman" panose="02020603050405020304" pitchFamily="18" charset="0"/>
                <a:cs typeface="Times New Roman" panose="02020603050405020304" pitchFamily="18" charset="0"/>
              </a:rPr>
              <a:t> party without proper consent</a:t>
            </a:r>
          </a:p>
          <a:p>
            <a:pPr lvl="1" eaLnBrk="1" hangingPunct="1">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17</a:t>
            </a:fld>
            <a:endParaRPr lang="en-US" dirty="0"/>
          </a:p>
        </p:txBody>
      </p:sp>
      <p:sp>
        <p:nvSpPr>
          <p:cNvPr id="38914" name="Title 1"/>
          <p:cNvSpPr>
            <a:spLocks noGrp="1"/>
          </p:cNvSpPr>
          <p:nvPr>
            <p:ph type="title"/>
          </p:nvPr>
        </p:nvSpPr>
        <p:spPr>
          <a:xfrm>
            <a:off x="20198" y="304800"/>
            <a:ext cx="7599802" cy="533400"/>
          </a:xfrm>
        </p:spPr>
        <p:txBody>
          <a:bodyPr>
            <a:normAutofit fontScale="90000"/>
          </a:bodyPr>
          <a:lstStyle/>
          <a:p>
            <a:pPr eaLnBrk="1" hangingPunct="1"/>
            <a:r>
              <a:rPr lang="en-US" altLang="en-US" dirty="0"/>
              <a:t> </a:t>
            </a:r>
            <a:r>
              <a:rPr lang="en-US" altLang="en-US" sz="4000" dirty="0">
                <a:latin typeface="Times New Roman" panose="02020603050405020304" pitchFamily="18" charset="0"/>
                <a:cs typeface="Times New Roman" panose="02020603050405020304" pitchFamily="18" charset="0"/>
              </a:rPr>
              <a:t>Revocation of Accreditation (cont.)</a:t>
            </a:r>
            <a:endParaRPr lang="en-US" altLang="en-US" sz="4000" dirty="0"/>
          </a:p>
        </p:txBody>
      </p:sp>
    </p:spTree>
    <p:extLst>
      <p:ext uri="{BB962C8B-B14F-4D97-AF65-F5344CB8AC3E}">
        <p14:creationId xmlns:p14="http://schemas.microsoft.com/office/powerpoint/2010/main" val="281555429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762000" y="1447800"/>
            <a:ext cx="10515600" cy="4510088"/>
          </a:xfrm>
        </p:spPr>
        <p:txBody>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Deliberately withholds a claimant’s application for benefits or evidence related thereto for VA.</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Failure to attend training when required.</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Failure to act in a professional manner towards veterans, family members, clients, co-workers or VA employees.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Those accredited by the VFW are expected to act courteously and professionally towards others at all times.  Rude, discourteous, obnoxious or intimidating behavior reflects poorly on the VFW and the individual, and is not acceptable.</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18</a:t>
            </a:fld>
            <a:endParaRPr lang="en-US" dirty="0"/>
          </a:p>
        </p:txBody>
      </p:sp>
      <p:sp>
        <p:nvSpPr>
          <p:cNvPr id="5" name="Title 4"/>
          <p:cNvSpPr>
            <a:spLocks noGrp="1"/>
          </p:cNvSpPr>
          <p:nvPr>
            <p:ph type="title"/>
          </p:nvPr>
        </p:nvSpPr>
        <p:spPr>
          <a:xfrm>
            <a:off x="23870" y="152400"/>
            <a:ext cx="7239000" cy="914400"/>
          </a:xfrm>
        </p:spPr>
        <p:txBody>
          <a:bodyPr>
            <a:noAutofit/>
          </a:bodyPr>
          <a:lstStyle/>
          <a:p>
            <a:pPr eaLnBrk="1" hangingPunct="1"/>
            <a:r>
              <a:rPr lang="en-US" altLang="en-US" sz="3600" dirty="0"/>
              <a:t> </a:t>
            </a:r>
            <a:r>
              <a:rPr lang="en-US" altLang="en-US" sz="3600" dirty="0">
                <a:latin typeface="Times New Roman" panose="02020603050405020304" pitchFamily="18" charset="0"/>
                <a:cs typeface="Times New Roman" panose="02020603050405020304" pitchFamily="18" charset="0"/>
              </a:rPr>
              <a:t>Revocation of Accreditation (cont.)</a:t>
            </a:r>
            <a:endParaRPr lang="en-US" altLang="en-US" sz="3600" dirty="0"/>
          </a:p>
        </p:txBody>
      </p:sp>
    </p:spTree>
    <p:extLst>
      <p:ext uri="{BB962C8B-B14F-4D97-AF65-F5344CB8AC3E}">
        <p14:creationId xmlns:p14="http://schemas.microsoft.com/office/powerpoint/2010/main" val="283168060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838200" y="1860550"/>
            <a:ext cx="10515600" cy="4495800"/>
          </a:xfrm>
        </p:spPr>
        <p:txBody>
          <a:bodyPr/>
          <a:lstStyle/>
          <a:p>
            <a:pPr>
              <a:spcBef>
                <a:spcPts val="0"/>
              </a:spcBef>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NVS will investigate complaints of unprofessional conduct, report  to the appropriate employer and depending on the findings, take appropriate action, to include revocation of accreditation, if necessary.</a:t>
            </a:r>
          </a:p>
          <a:p>
            <a:pPr marL="0" indent="0">
              <a:spcBef>
                <a:spcPts val="0"/>
              </a:spcBef>
              <a:buNone/>
              <a:defRPr/>
            </a:pPr>
            <a:endParaRPr lang="en-US" altLang="en-US" dirty="0">
              <a:latin typeface="Times New Roman" panose="02020603050405020304" pitchFamily="18" charset="0"/>
              <a:cs typeface="Times New Roman" panose="02020603050405020304" pitchFamily="18" charset="0"/>
            </a:endParaRPr>
          </a:p>
          <a:p>
            <a:pPr lvl="2">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 item 7, paragraph G, subparagraph 3, page 11</a:t>
            </a:r>
          </a:p>
          <a:p>
            <a:pPr eaLnBrk="1" hangingPunct="1">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19</a:t>
            </a:fld>
            <a:endParaRPr lang="en-US" dirty="0"/>
          </a:p>
        </p:txBody>
      </p:sp>
      <p:sp>
        <p:nvSpPr>
          <p:cNvPr id="41986" name="Title 4"/>
          <p:cNvSpPr>
            <a:spLocks noGrp="1"/>
          </p:cNvSpPr>
          <p:nvPr>
            <p:ph type="title"/>
          </p:nvPr>
        </p:nvSpPr>
        <p:spPr>
          <a:xfrm>
            <a:off x="0" y="0"/>
            <a:ext cx="7467600" cy="1143000"/>
          </a:xfrm>
        </p:spPr>
        <p:txBody>
          <a:bodyPr>
            <a:normAutofit/>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Revocation of Accreditation (cont.)</a:t>
            </a:r>
            <a:endParaRPr lang="en-US" altLang="en-US" sz="3600" dirty="0"/>
          </a:p>
        </p:txBody>
      </p:sp>
    </p:spTree>
    <p:extLst>
      <p:ext uri="{BB962C8B-B14F-4D97-AF65-F5344CB8AC3E}">
        <p14:creationId xmlns:p14="http://schemas.microsoft.com/office/powerpoint/2010/main" val="167500968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567554"/>
            <a:ext cx="10972800" cy="4778965"/>
          </a:xfrm>
        </p:spPr>
        <p:txBody>
          <a:bodyPr/>
          <a:lstStyle/>
          <a:p>
            <a:pPr eaLnBrk="1" hangingPunct="1">
              <a:lnSpc>
                <a:spcPct val="15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Oversees the network of over 2500 VFW-accredited representatives</a:t>
            </a:r>
          </a:p>
          <a:p>
            <a:pPr eaLnBrk="1" hangingPunct="1">
              <a:lnSpc>
                <a:spcPct val="10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Supervised by the National Council of Administration and the NVS Advisory Committee</a:t>
            </a:r>
          </a:p>
          <a:p>
            <a:pPr eaLnBrk="1" hangingPunct="1">
              <a:lnSpc>
                <a:spcPct val="10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Leadership- Director, (2) Deputy Directors, (4) Asst. Directors, (4) Associate Directors, (1) Managers</a:t>
            </a:r>
          </a:p>
          <a:p>
            <a:pPr eaLnBrk="1" hangingPunct="1">
              <a:lnSpc>
                <a:spcPct val="10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Benefits Delivery at Discharge, Board of Veterans Appeals, Tactical Assessment Center, National Service Offices, Training, Quality Assurance</a:t>
            </a:r>
          </a:p>
          <a:p>
            <a:pPr eaLnBrk="1" hangingPunct="1">
              <a:lnSpc>
                <a:spcPct val="15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Buddy Poppies help fund NVS </a:t>
            </a:r>
          </a:p>
          <a:p>
            <a:pPr eaLnBrk="1" hangingPunct="1">
              <a:buFont typeface="Wingdings" panose="05000000000000000000" pitchFamily="2" charset="2"/>
              <a:buNone/>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
        <p:nvSpPr>
          <p:cNvPr id="13314" name="Rectangle 2"/>
          <p:cNvSpPr>
            <a:spLocks noGrp="1" noChangeArrowheads="1"/>
          </p:cNvSpPr>
          <p:nvPr>
            <p:ph type="title"/>
          </p:nvPr>
        </p:nvSpPr>
        <p:spPr>
          <a:xfrm>
            <a:off x="228600" y="304801"/>
            <a:ext cx="8686800" cy="8382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National Veterans Service (NVS)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30660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457200" y="1524000"/>
            <a:ext cx="10972800" cy="4495800"/>
          </a:xfrm>
        </p:spPr>
        <p:txBody>
          <a:bodyPr rtlCol="0">
            <a:normAutofit/>
          </a:bodyPr>
          <a:lstStyle/>
          <a:p>
            <a:pPr marL="566928" lvl="4" indent="-457200" algn="ctr">
              <a:lnSpc>
                <a:spcPct val="110000"/>
              </a:lnSpc>
              <a:spcBef>
                <a:spcPts val="0"/>
              </a:spcBef>
              <a:defRPr/>
            </a:pPr>
            <a:r>
              <a:rPr lang="en-US" sz="3200" b="1" dirty="0">
                <a:latin typeface="Times New Roman" panose="02020603050405020304" pitchFamily="18" charset="0"/>
                <a:cs typeface="Times New Roman" panose="02020603050405020304" pitchFamily="18" charset="0"/>
              </a:rPr>
              <a:t>38 CFR 14.626</a:t>
            </a:r>
          </a:p>
          <a:p>
            <a:pPr marL="566928" indent="-457200">
              <a:lnSpc>
                <a:spcPct val="110000"/>
              </a:lnSpc>
              <a:spcBef>
                <a:spcPts val="0"/>
              </a:spcBef>
              <a:defRPr/>
            </a:pPr>
            <a:endParaRPr lang="en-US" sz="2800" u="sng" dirty="0">
              <a:latin typeface="Times New Roman" panose="02020603050405020304" pitchFamily="18" charset="0"/>
              <a:cs typeface="Times New Roman" panose="02020603050405020304" pitchFamily="18" charset="0"/>
            </a:endParaRPr>
          </a:p>
          <a:p>
            <a:pPr marL="566928" indent="-457200">
              <a:lnSpc>
                <a:spcPct val="110000"/>
              </a:lnSpc>
              <a:spcBef>
                <a:spcPts val="0"/>
              </a:spcBef>
              <a:defRPr/>
            </a:pPr>
            <a:r>
              <a:rPr lang="en-US" sz="2800" dirty="0">
                <a:latin typeface="Times New Roman" panose="02020603050405020304" pitchFamily="18" charset="0"/>
                <a:cs typeface="Times New Roman" panose="02020603050405020304" pitchFamily="18" charset="0"/>
              </a:rPr>
              <a:t>The purpose of the regulation of representatives, agents, attorneys, and other individuals is to ensure that claimants for Department of Veterans Affairs benefits have responsible, qualified representation in the preparation, presentation, and prosecution of claims for veterans’ benefits.</a:t>
            </a:r>
            <a:endParaRPr lang="en-US" sz="2800" i="1" dirty="0">
              <a:latin typeface="Times New Roman" panose="02020603050405020304" pitchFamily="18" charset="0"/>
              <a:cs typeface="Times New Roman" panose="02020603050405020304" pitchFamily="18" charset="0"/>
            </a:endParaRPr>
          </a:p>
          <a:p>
            <a:pPr marL="109728" indent="0">
              <a:lnSpc>
                <a:spcPct val="110000"/>
              </a:lnSpc>
              <a:spcBef>
                <a:spcPts val="0"/>
              </a:spcBef>
              <a:buNone/>
              <a:defRPr/>
            </a:pPr>
            <a:endParaRPr lang="en-US" sz="2000" dirty="0">
              <a:latin typeface="Times New Roman" panose="02020603050405020304" pitchFamily="18" charset="0"/>
              <a:cs typeface="Times New Roman" panose="02020603050405020304" pitchFamily="18" charset="0"/>
            </a:endParaRPr>
          </a:p>
          <a:p>
            <a:pPr marL="365760" indent="-256032">
              <a:buFont typeface="Wingdings 3"/>
              <a:buChar char=""/>
              <a:defRPr/>
            </a:pPr>
            <a:endParaRPr 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20</a:t>
            </a:fld>
            <a:endParaRPr lang="en-US" dirty="0"/>
          </a:p>
        </p:txBody>
      </p:sp>
      <p:sp>
        <p:nvSpPr>
          <p:cNvPr id="45060" name="Title 1"/>
          <p:cNvSpPr>
            <a:spLocks noGrp="1"/>
          </p:cNvSpPr>
          <p:nvPr>
            <p:ph type="title"/>
          </p:nvPr>
        </p:nvSpPr>
        <p:spPr>
          <a:xfrm>
            <a:off x="9180" y="152400"/>
            <a:ext cx="7458419" cy="792163"/>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Power of Attorney – VA Policy</a:t>
            </a:r>
          </a:p>
        </p:txBody>
      </p:sp>
    </p:spTree>
    <p:extLst>
      <p:ext uri="{BB962C8B-B14F-4D97-AF65-F5344CB8AC3E}">
        <p14:creationId xmlns:p14="http://schemas.microsoft.com/office/powerpoint/2010/main" val="775751311"/>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533400" y="1653381"/>
            <a:ext cx="10820400" cy="4823619"/>
          </a:xfrm>
        </p:spPr>
        <p:txBody>
          <a:bodyPr rtlCol="0">
            <a:noAutofit/>
          </a:bodyPr>
          <a:lstStyle/>
          <a:p>
            <a:pPr marL="566928" lvl="4" indent="-457200" algn="ctr">
              <a:lnSpc>
                <a:spcPct val="110000"/>
              </a:lnSpc>
              <a:spcBef>
                <a:spcPts val="0"/>
              </a:spcBef>
              <a:defRPr/>
            </a:pPr>
            <a:r>
              <a:rPr lang="en-US" sz="3200" b="1" dirty="0">
                <a:latin typeface="Times New Roman" panose="02020603050405020304" pitchFamily="18" charset="0"/>
                <a:cs typeface="Times New Roman" panose="02020603050405020304" pitchFamily="18" charset="0"/>
              </a:rPr>
              <a:t>38 CFR 14.631</a:t>
            </a:r>
          </a:p>
          <a:p>
            <a:pPr marL="566928" indent="-457200">
              <a:lnSpc>
                <a:spcPct val="110000"/>
              </a:lnSpc>
              <a:spcBef>
                <a:spcPts val="0"/>
              </a:spcBef>
              <a:defRPr/>
            </a:pPr>
            <a:endParaRPr lang="en-US" sz="2800" dirty="0">
              <a:latin typeface="Times New Roman" panose="02020603050405020304" pitchFamily="18" charset="0"/>
              <a:cs typeface="Times New Roman" panose="02020603050405020304" pitchFamily="18" charset="0"/>
            </a:endParaRPr>
          </a:p>
          <a:p>
            <a:pPr marL="566928" indent="-457200">
              <a:lnSpc>
                <a:spcPct val="110000"/>
              </a:lnSpc>
              <a:spcBef>
                <a:spcPts val="0"/>
              </a:spcBef>
              <a:defRPr/>
            </a:pPr>
            <a:endParaRPr 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itchFamily="18" charset="0"/>
                <a:cs typeface="Times New Roman" pitchFamily="18" charset="0"/>
              </a:rPr>
              <a:t>(a) A power of attorney executed on VA form 21-22… is required to represent a claimant before VA and to authorize VA’s disclosure of information to any person or organization representing a claimant before the Department. Without the signature of a person providing representation…or an accredited representative, the appointment is invalid.</a:t>
            </a:r>
            <a:endParaRPr lang="en-US" altLang="en-US" sz="2800" u="sng" dirty="0">
              <a:latin typeface="Times New Roman" pitchFamily="18" charset="0"/>
              <a:cs typeface="Times New Roman" pitchFamily="18" charset="0"/>
            </a:endParaRPr>
          </a:p>
          <a:p>
            <a:pPr marL="452628" indent="-342900">
              <a:lnSpc>
                <a:spcPct val="110000"/>
              </a:lnSpc>
              <a:spcBef>
                <a:spcPts val="0"/>
              </a:spcBef>
              <a:defRPr/>
            </a:pPr>
            <a:endParaRPr lang="en-US" altLang="en-US" sz="2400" dirty="0">
              <a:latin typeface="Times New Roman" pitchFamily="18" charset="0"/>
              <a:cs typeface="Times New Roman" pitchFamily="18" charset="0"/>
            </a:endParaRPr>
          </a:p>
          <a:p>
            <a:pPr marL="109728" indent="0">
              <a:lnSpc>
                <a:spcPct val="110000"/>
              </a:lnSpc>
              <a:spcBef>
                <a:spcPts val="0"/>
              </a:spcBef>
              <a:buNone/>
              <a:defRPr/>
            </a:pPr>
            <a:endParaRPr lang="en-US" sz="2400" dirty="0">
              <a:latin typeface="Times New Roman" panose="02020603050405020304" pitchFamily="18" charset="0"/>
              <a:cs typeface="Times New Roman" panose="02020603050405020304" pitchFamily="18" charset="0"/>
            </a:endParaRPr>
          </a:p>
          <a:p>
            <a:pPr marL="566928" indent="-457200">
              <a:lnSpc>
                <a:spcPct val="110000"/>
              </a:lnSpc>
              <a:spcBef>
                <a:spcPts val="0"/>
              </a:spcBef>
              <a:buFontTx/>
              <a:buChar char="-"/>
              <a:defRPr/>
            </a:pPr>
            <a:endParaRPr lang="en-US" sz="2400" dirty="0">
              <a:latin typeface="Times New Roman" panose="02020603050405020304" pitchFamily="18" charset="0"/>
              <a:cs typeface="Times New Roman" panose="02020603050405020304" pitchFamily="18" charset="0"/>
            </a:endParaRPr>
          </a:p>
          <a:p>
            <a:pPr marL="0" lvl="1" indent="0">
              <a:lnSpc>
                <a:spcPct val="110000"/>
              </a:lnSpc>
              <a:spcBef>
                <a:spcPts val="0"/>
              </a:spcBef>
              <a:buNone/>
              <a:defRPr/>
            </a:pPr>
            <a:r>
              <a:rPr lang="en-US" sz="2400" dirty="0">
                <a:latin typeface="Times New Roman" panose="02020603050405020304" pitchFamily="18" charset="0"/>
                <a:cs typeface="Times New Roman" panose="02020603050405020304" pitchFamily="18" charset="0"/>
              </a:rPr>
              <a:t> </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
        <p:nvSpPr>
          <p:cNvPr id="47108" name="Title 1"/>
          <p:cNvSpPr>
            <a:spLocks noGrp="1"/>
          </p:cNvSpPr>
          <p:nvPr>
            <p:ph type="title"/>
          </p:nvPr>
        </p:nvSpPr>
        <p:spPr>
          <a:xfrm>
            <a:off x="152400" y="152400"/>
            <a:ext cx="8686800" cy="944563"/>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Power of Attorney – VA Policy (cont.)</a:t>
            </a:r>
            <a:endParaRPr lang="en-US" altLang="en-US" sz="3600" dirty="0"/>
          </a:p>
        </p:txBody>
      </p:sp>
    </p:spTree>
    <p:extLst>
      <p:ext uri="{BB962C8B-B14F-4D97-AF65-F5344CB8AC3E}">
        <p14:creationId xmlns:p14="http://schemas.microsoft.com/office/powerpoint/2010/main" val="33331431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85800" y="1600835"/>
            <a:ext cx="10744200" cy="5180966"/>
          </a:xfrm>
        </p:spPr>
        <p:txBody>
          <a:bodyPr/>
          <a:lstStyle/>
          <a:p>
            <a:pPr>
              <a:spcBef>
                <a:spcPts val="0"/>
              </a:spcBef>
              <a:defRPr/>
            </a:pPr>
            <a:r>
              <a:rPr lang="en-US" altLang="en-US" sz="2800" dirty="0">
                <a:latin typeface="Times New Roman" pitchFamily="18" charset="0"/>
                <a:cs typeface="Times New Roman" pitchFamily="18" charset="0"/>
              </a:rPr>
              <a:t>Claimant must </a:t>
            </a:r>
            <a:r>
              <a:rPr lang="en-US" altLang="en-US" sz="2800" b="1" dirty="0">
                <a:latin typeface="Times New Roman" pitchFamily="18" charset="0"/>
                <a:cs typeface="Times New Roman" pitchFamily="18" charset="0"/>
              </a:rPr>
              <a:t>NOT</a:t>
            </a:r>
            <a:r>
              <a:rPr lang="en-US" altLang="en-US" sz="2800" dirty="0">
                <a:latin typeface="Times New Roman" pitchFamily="18" charset="0"/>
                <a:cs typeface="Times New Roman" pitchFamily="18" charset="0"/>
              </a:rPr>
              <a:t> be represented by an attorney on any issue before the VA</a:t>
            </a:r>
          </a:p>
          <a:p>
            <a:pPr marL="0" indent="0">
              <a:spcBef>
                <a:spcPts val="0"/>
              </a:spcBef>
              <a:buNone/>
              <a:defRPr/>
            </a:pPr>
            <a:endParaRPr lang="en-US" altLang="en-US" sz="2800" dirty="0">
              <a:latin typeface="Times New Roman" pitchFamily="18" charset="0"/>
              <a:cs typeface="Times New Roman" pitchFamily="18" charset="0"/>
            </a:endParaRPr>
          </a:p>
          <a:p>
            <a:pPr>
              <a:spcBef>
                <a:spcPts val="0"/>
              </a:spcBef>
              <a:defRPr/>
            </a:pPr>
            <a:r>
              <a:rPr lang="en-US" altLang="en-US" sz="2800" dirty="0">
                <a:latin typeface="Times New Roman" pitchFamily="18" charset="0"/>
                <a:cs typeface="Times New Roman" pitchFamily="18" charset="0"/>
              </a:rPr>
              <a:t>Claimant must </a:t>
            </a:r>
            <a:r>
              <a:rPr lang="en-US" altLang="en-US" sz="2800" b="1" dirty="0">
                <a:latin typeface="Times New Roman" pitchFamily="18" charset="0"/>
                <a:cs typeface="Times New Roman" pitchFamily="18" charset="0"/>
              </a:rPr>
              <a:t>NOT</a:t>
            </a:r>
            <a:r>
              <a:rPr lang="en-US" altLang="en-US" sz="2800" dirty="0">
                <a:latin typeface="Times New Roman" pitchFamily="18" charset="0"/>
                <a:cs typeface="Times New Roman" pitchFamily="18" charset="0"/>
              </a:rPr>
              <a:t> restrict access to any records (See VA Form 21-22, Block 20)</a:t>
            </a:r>
          </a:p>
          <a:p>
            <a:pPr marL="0" indent="0">
              <a:spcBef>
                <a:spcPts val="0"/>
              </a:spcBef>
              <a:buNone/>
              <a:defRPr/>
            </a:pPr>
            <a:endParaRPr lang="en-US" altLang="en-US" sz="2800" dirty="0">
              <a:latin typeface="Times New Roman" pitchFamily="18" charset="0"/>
              <a:cs typeface="Times New Roman" pitchFamily="18" charset="0"/>
            </a:endParaRPr>
          </a:p>
          <a:p>
            <a:pPr>
              <a:spcBef>
                <a:spcPts val="0"/>
              </a:spcBef>
              <a:defRPr/>
            </a:pPr>
            <a:r>
              <a:rPr lang="en-US" altLang="en-US" sz="2800" dirty="0">
                <a:latin typeface="Times New Roman" pitchFamily="18" charset="0"/>
                <a:cs typeface="Times New Roman" pitchFamily="18" charset="0"/>
              </a:rPr>
              <a:t>Claimant must have NOT already submitted a substantive appeal to the Board of Veterans Appeals (VA Form 9 or VA Form 10182)</a:t>
            </a:r>
          </a:p>
          <a:p>
            <a:pPr marL="0" indent="0">
              <a:spcBef>
                <a:spcPts val="0"/>
              </a:spcBef>
              <a:buNone/>
              <a:defRPr/>
            </a:pPr>
            <a:r>
              <a:rPr lang="en-US" altLang="en-US" sz="2800" dirty="0">
                <a:latin typeface="Times New Roman" pitchFamily="18" charset="0"/>
                <a:cs typeface="Times New Roman" pitchFamily="18" charset="0"/>
              </a:rPr>
              <a:t> </a:t>
            </a:r>
          </a:p>
          <a:p>
            <a:pPr lvl="1">
              <a:spcBef>
                <a:spcPts val="0"/>
              </a:spcBef>
              <a:defRPr/>
            </a:pPr>
            <a:r>
              <a:rPr lang="en-US" altLang="en-US" i="1" dirty="0">
                <a:latin typeface="Times New Roman" pitchFamily="18" charset="0"/>
                <a:cs typeface="Times New Roman" pitchFamily="18" charset="0"/>
              </a:rPr>
              <a:t>EXCEPTION</a:t>
            </a:r>
            <a:r>
              <a:rPr lang="en-US" altLang="en-US" dirty="0">
                <a:latin typeface="Times New Roman" pitchFamily="18" charset="0"/>
                <a:cs typeface="Times New Roman" pitchFamily="18" charset="0"/>
              </a:rPr>
              <a:t>: </a:t>
            </a:r>
            <a:r>
              <a:rPr lang="en-US" altLang="en-US" u="sng" dirty="0">
                <a:latin typeface="Times New Roman" pitchFamily="18" charset="0"/>
                <a:cs typeface="Times New Roman" pitchFamily="18" charset="0"/>
              </a:rPr>
              <a:t>compelling circumstances</a:t>
            </a:r>
            <a:r>
              <a:rPr lang="en-US" altLang="en-US" dirty="0">
                <a:latin typeface="Times New Roman" pitchFamily="18" charset="0"/>
                <a:cs typeface="Times New Roman" pitchFamily="18" charset="0"/>
              </a:rPr>
              <a:t> </a:t>
            </a:r>
            <a:r>
              <a:rPr lang="en-US" altLang="en-US" b="1" dirty="0">
                <a:latin typeface="Times New Roman" pitchFamily="18" charset="0"/>
                <a:cs typeface="Times New Roman" pitchFamily="18" charset="0"/>
              </a:rPr>
              <a:t>AND</a:t>
            </a:r>
            <a:r>
              <a:rPr lang="en-US" altLang="en-US" dirty="0">
                <a:latin typeface="Times New Roman" pitchFamily="18" charset="0"/>
                <a:cs typeface="Times New Roman" pitchFamily="18" charset="0"/>
              </a:rPr>
              <a:t> </a:t>
            </a:r>
            <a:r>
              <a:rPr lang="en-US" altLang="en-US" u="sng" dirty="0">
                <a:latin typeface="Times New Roman" pitchFamily="18" charset="0"/>
                <a:cs typeface="Times New Roman" pitchFamily="18" charset="0"/>
              </a:rPr>
              <a:t>advance approval by NVS Director</a:t>
            </a:r>
          </a:p>
          <a:p>
            <a:pPr>
              <a:buFont typeface="Wingdings" panose="05000000000000000000" pitchFamily="2" charset="2"/>
              <a:buNone/>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9154" name="Title 1"/>
          <p:cNvSpPr>
            <a:spLocks noGrp="1"/>
          </p:cNvSpPr>
          <p:nvPr>
            <p:ph type="title"/>
          </p:nvPr>
        </p:nvSpPr>
        <p:spPr>
          <a:xfrm>
            <a:off x="152400" y="228600"/>
            <a:ext cx="8458200" cy="685800"/>
          </a:xfrm>
        </p:spPr>
        <p:txBody>
          <a:bodyPr>
            <a:normAutofit fontScale="90000"/>
          </a:bodyPr>
          <a:lstStyle/>
          <a:p>
            <a:br>
              <a:rPr lang="en-US" altLang="en-US" sz="4000" dirty="0">
                <a:latin typeface="Times New Roman" panose="02020603050405020304" pitchFamily="18" charset="0"/>
                <a:cs typeface="Times New Roman" panose="02020603050405020304" pitchFamily="18" charset="0"/>
              </a:rPr>
            </a:br>
            <a:r>
              <a:rPr lang="en-US" altLang="en-US" sz="4000" dirty="0">
                <a:latin typeface="Times New Roman" panose="02020603050405020304" pitchFamily="18" charset="0"/>
                <a:cs typeface="Times New Roman" panose="02020603050405020304" pitchFamily="18" charset="0"/>
              </a:rPr>
              <a:t>VFW Policy – Accepting a veteran’s POA</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endParaRPr lang="en-US" altLang="en-US" dirty="0"/>
          </a:p>
        </p:txBody>
      </p:sp>
    </p:spTree>
    <p:extLst>
      <p:ext uri="{BB962C8B-B14F-4D97-AF65-F5344CB8AC3E}">
        <p14:creationId xmlns:p14="http://schemas.microsoft.com/office/powerpoint/2010/main" val="356850371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228600" y="1447800"/>
            <a:ext cx="11125200" cy="5273675"/>
          </a:xfrm>
        </p:spPr>
        <p:txBody>
          <a:bodyPr rtlCol="0">
            <a:normAutofit/>
          </a:bodyPr>
          <a:lstStyle/>
          <a:p>
            <a:pPr marL="566928" indent="-457200">
              <a:spcBef>
                <a:spcPts val="0"/>
              </a:spcBef>
              <a:defRPr/>
            </a:pPr>
            <a:endParaRPr lang="en-US"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66928" indent="-457200">
              <a:spcBef>
                <a:spcPts val="0"/>
              </a:spcBef>
              <a:defRPr/>
            </a:pPr>
            <a:endParaRPr lang="en-US"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05078" lvl="1" indent="-457200">
              <a:spcBef>
                <a:spcPts val="0"/>
              </a:spcBef>
              <a:defRPr/>
            </a:pPr>
            <a:r>
              <a:rPr lang="en-US" dirty="0">
                <a:latin typeface="Times New Roman" panose="02020603050405020304" pitchFamily="18" charset="0"/>
                <a:cs typeface="Times New Roman" panose="02020603050405020304" pitchFamily="18" charset="0"/>
              </a:rPr>
              <a:t>VA must officially acknowledge the POA before the VFW can provide representation</a:t>
            </a:r>
            <a:endParaRPr lang="en-US"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47878" lvl="1" indent="0">
              <a:spcBef>
                <a:spcPts val="0"/>
              </a:spcBef>
              <a:buNone/>
              <a:defRPr/>
            </a:pPr>
            <a:r>
              <a:rPr lang="en-US" dirty="0">
                <a:latin typeface="Times New Roman" panose="02020603050405020304" pitchFamily="18" charset="0"/>
                <a:cs typeface="Times New Roman" panose="02020603050405020304" pitchFamily="18" charset="0"/>
              </a:rPr>
              <a:t> </a:t>
            </a:r>
          </a:p>
          <a:p>
            <a:pPr marL="1005078" lvl="1" indent="-457200">
              <a:spcBef>
                <a:spcPts val="0"/>
              </a:spcBef>
              <a:defRPr/>
            </a:pPr>
            <a:r>
              <a:rPr lang="en-US" dirty="0">
                <a:latin typeface="Times New Roman" panose="02020603050405020304" pitchFamily="18" charset="0"/>
                <a:cs typeface="Times New Roman" panose="02020603050405020304" pitchFamily="18" charset="0"/>
              </a:rPr>
              <a:t>Information concerning a claimant </a:t>
            </a:r>
            <a:r>
              <a:rPr lang="en-US" b="1" u="sng" dirty="0">
                <a:latin typeface="Times New Roman" panose="02020603050405020304" pitchFamily="18" charset="0"/>
                <a:cs typeface="Times New Roman" panose="02020603050405020304" pitchFamily="18" charset="0"/>
              </a:rPr>
              <a:t>WILL NOT</a:t>
            </a:r>
            <a:r>
              <a:rPr lang="en-US" u="sng"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 released to any personnel including those in a VFW Post, County Council, District or Department without a signed document authorizing such disclosure to a specific individual. </a:t>
            </a:r>
          </a:p>
          <a:p>
            <a:pPr marL="109728" indent="0">
              <a:spcBef>
                <a:spcPts val="0"/>
              </a:spcBef>
              <a:buNone/>
              <a:defRPr/>
            </a:pPr>
            <a:r>
              <a:rPr lang="en-US"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23</a:t>
            </a:fld>
            <a:endParaRPr lang="en-US" dirty="0"/>
          </a:p>
        </p:txBody>
      </p:sp>
      <p:sp>
        <p:nvSpPr>
          <p:cNvPr id="51204" name="Title 1"/>
          <p:cNvSpPr>
            <a:spLocks noGrp="1"/>
          </p:cNvSpPr>
          <p:nvPr>
            <p:ph type="title"/>
          </p:nvPr>
        </p:nvSpPr>
        <p:spPr>
          <a:xfrm>
            <a:off x="76200" y="381000"/>
            <a:ext cx="8610600" cy="762000"/>
          </a:xfrm>
        </p:spPr>
        <p:txBody>
          <a:bodyPr>
            <a:normAutofit fontScale="90000"/>
          </a:bodyPr>
          <a:lstStyle/>
          <a:p>
            <a:pPr eaLnBrk="1" hangingPunct="1"/>
            <a:br>
              <a:rPr lang="en-US" altLang="en-US" sz="4000" dirty="0">
                <a:latin typeface="Times New Roman" panose="02020603050405020304" pitchFamily="18" charset="0"/>
                <a:cs typeface="Times New Roman" panose="02020603050405020304" pitchFamily="18" charset="0"/>
              </a:rPr>
            </a:br>
            <a:r>
              <a:rPr lang="en-US" altLang="en-US" sz="4000" dirty="0">
                <a:latin typeface="Times New Roman" panose="02020603050405020304" pitchFamily="18" charset="0"/>
                <a:cs typeface="Times New Roman" panose="02020603050405020304" pitchFamily="18" charset="0"/>
              </a:rPr>
              <a:t>VFW Policy – Accepting a veteran’s POA</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	</a:t>
            </a:r>
            <a:endParaRPr lang="en-US" altLang="en-US" sz="3600" dirty="0"/>
          </a:p>
        </p:txBody>
      </p:sp>
    </p:spTree>
    <p:extLst>
      <p:ext uri="{BB962C8B-B14F-4D97-AF65-F5344CB8AC3E}">
        <p14:creationId xmlns:p14="http://schemas.microsoft.com/office/powerpoint/2010/main" val="57697568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304800" y="1295400"/>
            <a:ext cx="11430000" cy="5334000"/>
          </a:xfrm>
        </p:spPr>
        <p:txBody>
          <a:bodyPr rtlCol="0">
            <a:noAutofit/>
          </a:bodyPr>
          <a:lstStyle/>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Abusive verbal or physical behavior towards a VFW representative or staff by a client or prospective client</a:t>
            </a:r>
          </a:p>
          <a:p>
            <a:pPr marL="566928" indent="-457200">
              <a:lnSpc>
                <a:spcPct val="100000"/>
              </a:lnSpc>
              <a:spcBef>
                <a:spcPts val="0"/>
              </a:spcBef>
              <a:defRPr/>
            </a:pPr>
            <a:endParaRPr lang="en-US" sz="8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Client’s repeated and persistent failure to cooperate with a VFW representative</a:t>
            </a:r>
          </a:p>
          <a:p>
            <a:pPr marL="566928" indent="-457200">
              <a:lnSpc>
                <a:spcPct val="100000"/>
              </a:lnSpc>
              <a:spcBef>
                <a:spcPts val="0"/>
              </a:spcBef>
              <a:defRPr/>
            </a:pPr>
            <a:endParaRPr lang="en-US" sz="2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Demonstrated pattern of repeated changes of powers of attorney where the claim is without apparent merit.</a:t>
            </a:r>
          </a:p>
          <a:p>
            <a:pPr marL="566928" indent="-457200">
              <a:lnSpc>
                <a:spcPct val="100000"/>
              </a:lnSpc>
              <a:spcBef>
                <a:spcPts val="0"/>
              </a:spcBef>
              <a:defRPr/>
            </a:pPr>
            <a:endParaRPr lang="en-US" sz="5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Fraud or attempted fraud by the client or prospective client in a claim.</a:t>
            </a:r>
          </a:p>
          <a:p>
            <a:pPr marL="566928" indent="-457200">
              <a:lnSpc>
                <a:spcPct val="100000"/>
              </a:lnSpc>
              <a:spcBef>
                <a:spcPts val="0"/>
              </a:spcBef>
              <a:defRPr/>
            </a:pPr>
            <a:endParaRPr lang="en-US" sz="105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Client has a dishonorable discharge  </a:t>
            </a:r>
          </a:p>
          <a:p>
            <a:pPr marL="566928" indent="-457200">
              <a:lnSpc>
                <a:spcPct val="100000"/>
              </a:lnSpc>
              <a:spcBef>
                <a:spcPts val="0"/>
              </a:spcBef>
              <a:defRPr/>
            </a:pPr>
            <a:endParaRPr lang="en-US" sz="2400" dirty="0">
              <a:latin typeface="Times New Roman" panose="02020603050405020304" pitchFamily="18" charset="0"/>
              <a:cs typeface="Times New Roman" panose="02020603050405020304" pitchFamily="18" charset="0"/>
            </a:endParaRPr>
          </a:p>
          <a:p>
            <a:pPr marL="109728" indent="0" algn="ctr">
              <a:lnSpc>
                <a:spcPct val="100000"/>
              </a:lnSpc>
              <a:spcBef>
                <a:spcPts val="0"/>
              </a:spcBef>
              <a:buNone/>
              <a:defRPr/>
            </a:pPr>
            <a:r>
              <a:rPr lang="en-US" sz="2400" dirty="0">
                <a:latin typeface="Times New Roman" panose="02020603050405020304" pitchFamily="18" charset="0"/>
                <a:cs typeface="Times New Roman" panose="02020603050405020304" pitchFamily="18" charset="0"/>
              </a:rPr>
              <a:t>*Dishonorable discharges are the only types of discharges for which the VFW will refuse POA.  The VFW will represent claimants with Other than Honorable and Bad Conduct Discharges</a:t>
            </a:r>
          </a:p>
          <a:p>
            <a:pPr marL="1005078" lvl="1" indent="-457200">
              <a:lnSpc>
                <a:spcPct val="110000"/>
              </a:lnSpc>
              <a:spcBef>
                <a:spcPts val="0"/>
              </a:spcBef>
              <a:defRPr/>
            </a:pPr>
            <a:endParaRPr lang="en-US" dirty="0">
              <a:latin typeface="Times New Roman" panose="02020603050405020304" pitchFamily="18" charset="0"/>
              <a:cs typeface="Times New Roman" panose="02020603050405020304" pitchFamily="18" charset="0"/>
            </a:endParaRPr>
          </a:p>
          <a:p>
            <a:pPr marL="365760" indent="-256032">
              <a:buFont typeface="Wingdings 3"/>
              <a:buChar char=""/>
              <a:defRPr/>
            </a:pPr>
            <a:endParaRPr 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24</a:t>
            </a:fld>
            <a:endParaRPr lang="en-US" dirty="0"/>
          </a:p>
        </p:txBody>
      </p:sp>
      <p:sp>
        <p:nvSpPr>
          <p:cNvPr id="53252" name="Title 1"/>
          <p:cNvSpPr>
            <a:spLocks noGrp="1"/>
          </p:cNvSpPr>
          <p:nvPr>
            <p:ph type="title"/>
          </p:nvPr>
        </p:nvSpPr>
        <p:spPr>
          <a:xfrm>
            <a:off x="152400" y="152400"/>
            <a:ext cx="8839200" cy="914400"/>
          </a:xfrm>
        </p:spPr>
        <p:txBody>
          <a:bodyPr>
            <a:noAutofit/>
          </a:bodyPr>
          <a:lstStyle/>
          <a:p>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VFW Policy – POAs can be revoked due to: </a:t>
            </a:r>
            <a:br>
              <a:rPr lang="en-US" altLang="en-US" sz="3600"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endParaRPr lang="en-US" altLang="en-US" sz="2800" dirty="0"/>
          </a:p>
        </p:txBody>
      </p:sp>
    </p:spTree>
    <p:extLst>
      <p:ext uri="{BB962C8B-B14F-4D97-AF65-F5344CB8AC3E}">
        <p14:creationId xmlns:p14="http://schemas.microsoft.com/office/powerpoint/2010/main" val="95530050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914400" y="2057400"/>
            <a:ext cx="10439400" cy="45720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Describes the location of the DSO office</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An accredited VFW Service Officer cannot be a guardian or fiduciary</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Cannot accept payment for services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Role of Post Benefits Advisor</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Special Mission VAROs </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Insurance and Employment claims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Foreign and Education claims</a:t>
            </a: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25</a:t>
            </a:fld>
            <a:endParaRPr lang="en-US" dirty="0"/>
          </a:p>
        </p:txBody>
      </p:sp>
      <p:sp>
        <p:nvSpPr>
          <p:cNvPr id="24578" name="Rectangle 2"/>
          <p:cNvSpPr>
            <a:spLocks noGrp="1" noChangeArrowheads="1"/>
          </p:cNvSpPr>
          <p:nvPr>
            <p:ph type="title"/>
          </p:nvPr>
        </p:nvSpPr>
        <p:spPr>
          <a:xfrm>
            <a:off x="0" y="381001"/>
            <a:ext cx="8610600" cy="838199"/>
          </a:xfrm>
        </p:spPr>
        <p:txBody>
          <a:bodyPr>
            <a:no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General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62940644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914400" y="1588532"/>
            <a:ext cx="10439400" cy="4953000"/>
          </a:xfrm>
        </p:spPr>
        <p:txBody>
          <a:bodyPr/>
          <a:lstStyle/>
          <a:p>
            <a:pPr eaLnBrk="1" hangingPunct="1">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DSO is responsible for everything that happens in their office.</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Training of Service Office Staff</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Use workload management tools (TVB)</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Cooperate with and if necessary, request assistance or guidance from Quality Assurance/Training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26</a:t>
            </a:fld>
            <a:endParaRPr lang="en-US" dirty="0"/>
          </a:p>
        </p:txBody>
      </p:sp>
      <p:sp>
        <p:nvSpPr>
          <p:cNvPr id="24578" name="Rectangle 2"/>
          <p:cNvSpPr>
            <a:spLocks noGrp="1" noChangeArrowheads="1"/>
          </p:cNvSpPr>
          <p:nvPr>
            <p:ph type="title"/>
          </p:nvPr>
        </p:nvSpPr>
        <p:spPr>
          <a:xfrm>
            <a:off x="0" y="277019"/>
            <a:ext cx="8305800" cy="1216025"/>
          </a:xfrm>
        </p:spPr>
        <p:txBody>
          <a:bodyPr>
            <a:norm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General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1177059720"/>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990600" y="1524000"/>
            <a:ext cx="10363200" cy="44958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Admin review</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Chain of command in case work</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Reference material</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Mandatory training</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Outreach programs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Files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Post Benefits Advisor training (Report of PBA Training must be submitted annually to NVS for All American status)</a:t>
            </a: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Sensitive level access for DSOs/ADSOs</a:t>
            </a:r>
          </a:p>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27</a:t>
            </a:fld>
            <a:endParaRPr lang="en-US" dirty="0"/>
          </a:p>
        </p:txBody>
      </p:sp>
      <p:sp>
        <p:nvSpPr>
          <p:cNvPr id="26626" name="Rectangle 2"/>
          <p:cNvSpPr>
            <a:spLocks noGrp="1" noChangeArrowheads="1"/>
          </p:cNvSpPr>
          <p:nvPr>
            <p:ph type="title"/>
          </p:nvPr>
        </p:nvSpPr>
        <p:spPr>
          <a:xfrm>
            <a:off x="76200" y="304800"/>
            <a:ext cx="8001000" cy="1066800"/>
          </a:xfrm>
        </p:spPr>
        <p:txBody>
          <a:bodyPr>
            <a:no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Administrative</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346369757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914400" y="1600200"/>
            <a:ext cx="10439400" cy="41910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Discussing benefits with claimant</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Certification of records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Case development</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Administrative appeals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Independent Medical Opinions (IMO’s)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Signing appeals forms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Intent to File </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28</a:t>
            </a:fld>
            <a:endParaRPr lang="en-US" dirty="0"/>
          </a:p>
        </p:txBody>
      </p:sp>
      <p:sp>
        <p:nvSpPr>
          <p:cNvPr id="27650" name="Rectangle 2"/>
          <p:cNvSpPr>
            <a:spLocks noGrp="1" noChangeArrowheads="1"/>
          </p:cNvSpPr>
          <p:nvPr>
            <p:ph type="title"/>
          </p:nvPr>
        </p:nvSpPr>
        <p:spPr>
          <a:xfrm>
            <a:off x="76201" y="228601"/>
            <a:ext cx="8212932" cy="1295401"/>
          </a:xfrm>
        </p:spPr>
        <p:txBody>
          <a:bodyPr>
            <a:norm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Technical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141153922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609600" y="1981200"/>
            <a:ext cx="11277600" cy="3886200"/>
          </a:xfrm>
        </p:spPr>
        <p:txBody>
          <a:bodyPr>
            <a:normAutofit/>
          </a:bodyPr>
          <a:lstStyle/>
          <a:p>
            <a:pPr eaLnBrk="1" hangingPunct="1">
              <a:buFont typeface="Arial" panose="020B0604020202020204" pitchFamily="34" charset="0"/>
              <a:buChar char="•"/>
            </a:pPr>
            <a:endParaRPr lang="en-US" altLang="en-US" sz="2400" dirty="0">
              <a:latin typeface="Times New Roman" panose="02020603050405020304" pitchFamily="18" charset="0"/>
              <a:cs typeface="Times New Roman" panose="02020603050405020304" pitchFamily="18" charset="0"/>
            </a:endParaRPr>
          </a:p>
          <a:p>
            <a:pPr marL="0" indent="0" eaLnBrk="1" hangingPunct="1">
              <a:buNone/>
            </a:pPr>
            <a:r>
              <a:rPr lang="en-US" altLang="en-US" sz="3000" dirty="0">
                <a:latin typeface="Times New Roman" panose="02020603050405020304" pitchFamily="18" charset="0"/>
                <a:cs typeface="Times New Roman" panose="02020603050405020304" pitchFamily="18" charset="0"/>
              </a:rPr>
              <a:t>In June 2014, the VFW entered into a Memorandum of Understanding with the Law Firm of Bergmann &amp; Moore to represent claimants before the Court of Appeals for Veterans Claims on a case-by-case basis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29</a:t>
            </a:fld>
            <a:endParaRPr lang="en-US" dirty="0"/>
          </a:p>
        </p:txBody>
      </p:sp>
      <p:sp>
        <p:nvSpPr>
          <p:cNvPr id="69634" name="Rectangle 2"/>
          <p:cNvSpPr>
            <a:spLocks noGrp="1" noChangeArrowheads="1"/>
          </p:cNvSpPr>
          <p:nvPr>
            <p:ph type="title"/>
          </p:nvPr>
        </p:nvSpPr>
        <p:spPr>
          <a:xfrm>
            <a:off x="0" y="238126"/>
            <a:ext cx="9555480" cy="1216025"/>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VFW Representation-CAVC</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452389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395129"/>
            <a:ext cx="10972800" cy="4975813"/>
          </a:xfrm>
        </p:spPr>
        <p:txBody>
          <a:bodyPr/>
          <a:lstStyle/>
          <a:p>
            <a:pPr eaLnBrk="1" hangingPunct="1">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Each region has a dedicated NVS staff member who serves as a Regional Quality Assurance Specialist who:</a:t>
            </a:r>
          </a:p>
          <a:p>
            <a:pPr eaLnBrk="1" hangingPunct="1">
              <a:buFont typeface="Wingdings" panose="05000000000000000000" pitchFamily="2" charset="2"/>
              <a:buNone/>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Provides technical expertise, mentorship, and support for Department Service Office staff and other VFW Accredited Representatives</a:t>
            </a:r>
          </a:p>
          <a:p>
            <a:r>
              <a:rPr lang="en-US" altLang="en-US" sz="2800" dirty="0">
                <a:latin typeface="Times New Roman" panose="02020603050405020304" pitchFamily="18" charset="0"/>
                <a:cs typeface="Times New Roman" panose="02020603050405020304" pitchFamily="18" charset="0"/>
              </a:rPr>
              <a:t>Responds to service officer calls</a:t>
            </a:r>
          </a:p>
          <a:p>
            <a:r>
              <a:rPr lang="en-US" altLang="en-US" sz="2800" dirty="0">
                <a:latin typeface="Times New Roman" panose="02020603050405020304" pitchFamily="18" charset="0"/>
                <a:cs typeface="Times New Roman" panose="02020603050405020304" pitchFamily="18" charset="0"/>
              </a:rPr>
              <a:t>Conducts monitoring of VSO Notification Queues / respond to SEP or ARP POA Requests</a:t>
            </a:r>
          </a:p>
          <a:p>
            <a:r>
              <a:rPr lang="en-US" altLang="en-US" sz="2800" dirty="0">
                <a:latin typeface="Times New Roman" panose="02020603050405020304" pitchFamily="18" charset="0"/>
                <a:cs typeface="Times New Roman" panose="02020603050405020304" pitchFamily="18" charset="0"/>
              </a:rPr>
              <a:t>If, after exhausting professional channels at a VARO or VAMC, a DSO is unable to resolve an administrative conflict or issue, they may contact their Regional Quality Assurance Specialist</a:t>
            </a:r>
          </a:p>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
        <p:nvSpPr>
          <p:cNvPr id="13314" name="Rectangle 2"/>
          <p:cNvSpPr>
            <a:spLocks noGrp="1" noChangeArrowheads="1"/>
          </p:cNvSpPr>
          <p:nvPr>
            <p:ph type="title"/>
          </p:nvPr>
        </p:nvSpPr>
        <p:spPr>
          <a:xfrm>
            <a:off x="228600" y="304801"/>
            <a:ext cx="8686800" cy="8382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Quality Assurance Program</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1767574"/>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685800" y="1600200"/>
            <a:ext cx="10668000" cy="4876800"/>
          </a:xfrm>
        </p:spPr>
        <p:txBody>
          <a:bodyPr>
            <a:normAutofit/>
          </a:bodyPr>
          <a:lstStyle/>
          <a:p>
            <a:pPr eaLnBrk="1" hangingPunct="1">
              <a:buFont typeface="Arial" panose="020B0604020202020204" pitchFamily="34" charset="0"/>
              <a:buChar char="•"/>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NVS provides restricted grants to Departments to help fund VFW Service Offices</a:t>
            </a:r>
          </a:p>
          <a:p>
            <a:pPr eaLnBrk="1" hangingPunct="1">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Questions regarding criteria for grants should be directed to the Director, VFW National Veterans Service</a:t>
            </a:r>
          </a:p>
          <a:p>
            <a:pPr eaLnBrk="1" hangingPunct="1">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NVS restricted grants are reviewed every three years in consultation with the Quartermaster Generals Office</a:t>
            </a:r>
          </a:p>
          <a:p>
            <a:pPr eaLnBrk="1" hangingPunct="1">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30</a:t>
            </a:fld>
            <a:endParaRPr lang="en-US" dirty="0"/>
          </a:p>
        </p:txBody>
      </p:sp>
      <p:sp>
        <p:nvSpPr>
          <p:cNvPr id="71682" name="Rectangle 2"/>
          <p:cNvSpPr>
            <a:spLocks noGrp="1" noChangeArrowheads="1"/>
          </p:cNvSpPr>
          <p:nvPr>
            <p:ph type="title"/>
          </p:nvPr>
        </p:nvSpPr>
        <p:spPr>
          <a:xfrm>
            <a:off x="76200" y="304800"/>
            <a:ext cx="6400800" cy="9144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Grants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465213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0B18D57-13A5-4968-950D-8FEF41FA4399}" type="slidenum">
              <a:rPr lang="en-US" smtClean="0"/>
              <a:t>31</a:t>
            </a:fld>
            <a:endParaRPr lang="en-US" dirty="0"/>
          </a:p>
        </p:txBody>
      </p:sp>
      <p:sp>
        <p:nvSpPr>
          <p:cNvPr id="73730" name="Title 1"/>
          <p:cNvSpPr>
            <a:spLocks noGrp="1"/>
          </p:cNvSpPr>
          <p:nvPr>
            <p:ph type="title"/>
          </p:nvPr>
        </p:nvSpPr>
        <p:spPr>
          <a:xfrm>
            <a:off x="76200" y="228600"/>
            <a:ext cx="9372600" cy="762000"/>
          </a:xfrm>
        </p:spPr>
        <p:txBody>
          <a:bodyPr/>
          <a:lstStyle/>
          <a:p>
            <a:r>
              <a:rPr lang="en-US" altLang="en-US" sz="3600" dirty="0">
                <a:latin typeface="Times New Roman" panose="02020603050405020304" pitchFamily="18" charset="0"/>
                <a:cs typeface="Times New Roman" panose="02020603050405020304" pitchFamily="18" charset="0"/>
              </a:rPr>
              <a:t>Computer Security</a:t>
            </a:r>
          </a:p>
        </p:txBody>
      </p:sp>
      <p:sp>
        <p:nvSpPr>
          <p:cNvPr id="74756" name="Text Placeholder 3"/>
          <p:cNvSpPr>
            <a:spLocks noGrp="1"/>
          </p:cNvSpPr>
          <p:nvPr>
            <p:ph type="body" idx="4294967295"/>
          </p:nvPr>
        </p:nvSpPr>
        <p:spPr>
          <a:xfrm>
            <a:off x="990600" y="1371600"/>
            <a:ext cx="10363200" cy="4267200"/>
          </a:xfrm>
          <a:prstGeom prst="rect">
            <a:avLst/>
          </a:prstGeom>
        </p:spPr>
        <p:txBody>
          <a:bodyPr>
            <a:normAutofit fontScale="85000" lnSpcReduction="20000"/>
          </a:bodyPr>
          <a:lstStyle/>
          <a:p>
            <a:pPr>
              <a:buFont typeface="Arial" charset="0"/>
              <a:buChar char="•"/>
              <a:defRPr/>
            </a:pPr>
            <a:endParaRPr lang="en-US" altLang="en-US" sz="2400" dirty="0"/>
          </a:p>
          <a:p>
            <a:pPr>
              <a:buFont typeface="Arial" charset="0"/>
              <a:buChar char="•"/>
              <a:defRPr/>
            </a:pPr>
            <a:endParaRPr lang="en-US" altLang="en-US" sz="2400" dirty="0"/>
          </a:p>
          <a:p>
            <a:pPr>
              <a:buFont typeface="Arial" charset="0"/>
              <a:buChar char="•"/>
              <a:defRPr/>
            </a:pPr>
            <a:r>
              <a:rPr lang="en-US" altLang="en-US" sz="3300" dirty="0"/>
              <a:t>Protecting sensitive records</a:t>
            </a:r>
          </a:p>
          <a:p>
            <a:pPr>
              <a:buFont typeface="Arial" charset="0"/>
              <a:buChar char="•"/>
              <a:defRPr/>
            </a:pPr>
            <a:endParaRPr lang="en-US" altLang="en-US" sz="3300" dirty="0"/>
          </a:p>
          <a:p>
            <a:pPr>
              <a:buFont typeface="Arial" charset="0"/>
              <a:buChar char="•"/>
              <a:defRPr/>
            </a:pPr>
            <a:r>
              <a:rPr lang="en-US" altLang="en-US" sz="3300" dirty="0"/>
              <a:t>What to do if computer equipment is stolen or lost</a:t>
            </a:r>
          </a:p>
          <a:p>
            <a:pPr>
              <a:buFont typeface="Arial" charset="0"/>
              <a:buChar char="•"/>
              <a:defRPr/>
            </a:pPr>
            <a:endParaRPr lang="en-US" altLang="en-US" sz="3300" dirty="0"/>
          </a:p>
          <a:p>
            <a:pPr>
              <a:buFont typeface="Arial" charset="0"/>
              <a:buChar char="•"/>
              <a:defRPr/>
            </a:pPr>
            <a:r>
              <a:rPr lang="en-US" altLang="en-US" sz="3300" dirty="0"/>
              <a:t>All computers should be encrypted and must be password protected</a:t>
            </a:r>
          </a:p>
          <a:p>
            <a:pPr>
              <a:buFont typeface="Arial" charset="0"/>
              <a:buChar char="•"/>
              <a:defRPr/>
            </a:pPr>
            <a:endParaRPr lang="en-US" altLang="en-US" sz="3300" dirty="0"/>
          </a:p>
          <a:p>
            <a:pPr>
              <a:buFont typeface="Arial" charset="0"/>
              <a:buChar char="•"/>
              <a:defRPr/>
            </a:pPr>
            <a:r>
              <a:rPr lang="en-US" sz="3300" dirty="0">
                <a:latin typeface="Times New Roman" panose="02020603050405020304" pitchFamily="18" charset="0"/>
                <a:cs typeface="Times New Roman" panose="02020603050405020304" pitchFamily="18" charset="0"/>
              </a:rPr>
              <a:t>VFW offices are required to establish and maintain a VA corporate mailbox with encryption capabilities.</a:t>
            </a:r>
            <a:endParaRPr lang="en-US" altLang="en-US" sz="2800" dirty="0"/>
          </a:p>
        </p:txBody>
      </p:sp>
    </p:spTree>
    <p:extLst>
      <p:ext uri="{BB962C8B-B14F-4D97-AF65-F5344CB8AC3E}">
        <p14:creationId xmlns:p14="http://schemas.microsoft.com/office/powerpoint/2010/main" val="150013296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idx="1"/>
          </p:nvPr>
        </p:nvSpPr>
        <p:spPr>
          <a:xfrm>
            <a:off x="304800" y="1371600"/>
            <a:ext cx="11658600" cy="3200400"/>
          </a:xfrm>
        </p:spPr>
        <p:txBody>
          <a:bodyPr/>
          <a:lstStyle/>
          <a:p>
            <a:pPr marL="0" indent="0" eaLnBrk="1" hangingPunct="1">
              <a:buNone/>
            </a:pPr>
            <a:r>
              <a:rPr lang="en-US" altLang="en-US" sz="2800" dirty="0">
                <a:latin typeface="Times New Roman" panose="02020603050405020304" pitchFamily="18" charset="0"/>
                <a:cs typeface="Times New Roman" panose="02020603050405020304" pitchFamily="18" charset="0"/>
              </a:rPr>
              <a:t>8 rules expected to be followed by each VFW accredited representative:</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Do not knowingly present a fraudulent claim or submit false information.</a:t>
            </a:r>
          </a:p>
          <a:p>
            <a:pPr marL="514350" indent="-514350">
              <a:spcBef>
                <a:spcPct val="0"/>
              </a:spcBef>
              <a:buFont typeface="+mj-lt"/>
              <a:buAutoNum type="arabicPeriod"/>
            </a:pPr>
            <a:endParaRPr lang="en-US" altLang="en-US" sz="12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Do not engage in any unlawful, unprofessional or unethical practice.</a:t>
            </a:r>
          </a:p>
          <a:p>
            <a:pPr marL="514350" indent="-514350">
              <a:spcBef>
                <a:spcPct val="0"/>
              </a:spcBef>
              <a:buFont typeface="+mj-lt"/>
              <a:buAutoNum type="arabicPeriod"/>
            </a:pPr>
            <a:endParaRPr lang="en-US" altLang="en-US" sz="14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You are responsible for compliance with all laws and regulations governing confidentiality and release of information.</a:t>
            </a:r>
          </a:p>
          <a:p>
            <a:pPr marL="514350" indent="-514350">
              <a:spcBef>
                <a:spcPct val="0"/>
              </a:spcBef>
              <a:buFont typeface="+mj-lt"/>
              <a:buAutoNum type="arabicPeriod"/>
            </a:pPr>
            <a:endParaRPr lang="en-US" altLang="en-US" sz="1400" dirty="0">
              <a:latin typeface="Times New Roman" pitchFamily="18" charset="0"/>
              <a:cs typeface="Times New Roman" pitchFamily="18" charset="0"/>
            </a:endParaRPr>
          </a:p>
          <a:p>
            <a:pPr marL="514350" indent="-514350">
              <a:spcBef>
                <a:spcPct val="0"/>
              </a:spcBef>
              <a:buFont typeface="+mj-lt"/>
              <a:buAutoNum type="arabicPeriod"/>
            </a:pPr>
            <a:r>
              <a:rPr lang="en-US" altLang="en-US" sz="2800" dirty="0">
                <a:latin typeface="Times New Roman" pitchFamily="18" charset="0"/>
                <a:cs typeface="Times New Roman" pitchFamily="18" charset="0"/>
              </a:rPr>
              <a:t>Under no circumstances should you serve as guardian or fiduciary of veterans or others receiving benefits from VA.</a:t>
            </a:r>
          </a:p>
          <a:p>
            <a:pPr marL="514350" indent="-514350">
              <a:spcBef>
                <a:spcPts val="0"/>
              </a:spcBef>
              <a:buFont typeface="+mj-lt"/>
              <a:buAutoNum type="arabicPeriod"/>
              <a:defRPr/>
            </a:pPr>
            <a:endParaRPr lang="en-US" altLang="en-US" sz="1400" dirty="0">
              <a:latin typeface="Times New Roman" pitchFamily="18" charset="0"/>
              <a:cs typeface="Times New Roman" pitchFamily="18" charset="0"/>
            </a:endParaRPr>
          </a:p>
          <a:p>
            <a:pPr marL="514350" indent="-514350">
              <a:spcBef>
                <a:spcPts val="0"/>
              </a:spcBef>
              <a:buFont typeface="+mj-lt"/>
              <a:buAutoNum type="arabicPeriod"/>
              <a:defRPr/>
            </a:pPr>
            <a:r>
              <a:rPr lang="en-US" altLang="en-US" sz="2800" dirty="0">
                <a:latin typeface="Times New Roman" pitchFamily="18" charset="0"/>
                <a:cs typeface="Times New Roman" pitchFamily="18" charset="0"/>
              </a:rPr>
              <a:t>Under no circumstances should you demand, request or receive anything, including cash and gifts, for representing someone.</a:t>
            </a:r>
          </a:p>
          <a:p>
            <a:pPr marL="514350" indent="-514350">
              <a:spcBef>
                <a:spcPts val="0"/>
              </a:spcBef>
              <a:buFont typeface="+mj-lt"/>
              <a:buAutoNum type="arabicPeriod"/>
              <a:defRPr/>
            </a:pPr>
            <a:endParaRPr lang="en-US" altLang="en-US" sz="1400" dirty="0">
              <a:latin typeface="Times New Roman" pitchFamily="18" charset="0"/>
              <a:cs typeface="Times New Roman" pitchFamily="18" charset="0"/>
            </a:endParaRPr>
          </a:p>
          <a:p>
            <a:pPr marL="0" indent="0">
              <a:spcBef>
                <a:spcPct val="0"/>
              </a:spcBef>
              <a:buNone/>
            </a:pPr>
            <a:endParaRPr lang="en-US" altLang="en-US" sz="2800" dirty="0">
              <a:latin typeface="Times New Roman" pitchFamily="18" charset="0"/>
              <a:cs typeface="Times New Roman" pitchFamily="18" charset="0"/>
            </a:endParaRPr>
          </a:p>
          <a:p>
            <a:pPr marL="0" indent="0" eaLnBrk="1" hangingPunct="1">
              <a:buNone/>
            </a:pPr>
            <a:endParaRPr lang="en-US" altLang="en-US" sz="2800"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32</a:t>
            </a:fld>
            <a:endParaRPr lang="en-US" dirty="0"/>
          </a:p>
        </p:txBody>
      </p:sp>
      <p:sp>
        <p:nvSpPr>
          <p:cNvPr id="75778" name="Rectangle 2"/>
          <p:cNvSpPr>
            <a:spLocks noGrp="1" noChangeArrowheads="1"/>
          </p:cNvSpPr>
          <p:nvPr>
            <p:ph type="title"/>
          </p:nvPr>
        </p:nvSpPr>
        <p:spPr>
          <a:xfrm>
            <a:off x="76200" y="350838"/>
            <a:ext cx="8915400" cy="1216025"/>
          </a:xfrm>
        </p:spPr>
        <p:txBody>
          <a:bodyPr>
            <a:normAutofit fontScale="90000"/>
          </a:bodyPr>
          <a:lstStyle/>
          <a:p>
            <a:pPr eaLnBrk="1" hangingPunct="1"/>
            <a:r>
              <a:rPr lang="en-US" altLang="en-US" sz="4000" dirty="0">
                <a:latin typeface="Times New Roman" panose="02020603050405020304" pitchFamily="18" charset="0"/>
                <a:cs typeface="Times New Roman" panose="02020603050405020304" pitchFamily="18" charset="0"/>
              </a:rPr>
              <a:t>VFW Code of Conduct for Representatives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1741694"/>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304800" y="1828800"/>
            <a:ext cx="11353800" cy="4267200"/>
          </a:xfrm>
        </p:spPr>
        <p:txBody>
          <a:bodyPr/>
          <a:lstStyle/>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You will never use racial, religious, age-related, sexual or ethnic epithets, innuendos, slurs or jokes in the workplace.</a:t>
            </a:r>
          </a:p>
          <a:p>
            <a:pPr marL="514350" indent="-514350">
              <a:spcBef>
                <a:spcPts val="0"/>
              </a:spcBef>
              <a:buFont typeface="+mj-lt"/>
              <a:buAutoNum type="arabicPeriod" startAt="6"/>
              <a:defRPr/>
            </a:pPr>
            <a:endParaRPr lang="en-US" altLang="en-US" sz="2800" dirty="0">
              <a:latin typeface="Times New Roman" pitchFamily="18" charset="0"/>
              <a:cs typeface="Times New Roman" pitchFamily="18" charset="0"/>
            </a:endParaRPr>
          </a:p>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In dealings with all clients, VFW representatives must conduct themselves in a totally professional manner and refrain from sexual advances, verbal or physical conduct of a sexual nature, or requests for sexual favors.</a:t>
            </a:r>
          </a:p>
          <a:p>
            <a:pPr marL="514350" indent="-514350">
              <a:spcBef>
                <a:spcPts val="0"/>
              </a:spcBef>
              <a:buFont typeface="+mj-lt"/>
              <a:buAutoNum type="arabicPeriod" startAt="6"/>
              <a:defRPr/>
            </a:pPr>
            <a:endParaRPr lang="en-US" altLang="en-US" sz="2800" dirty="0">
              <a:latin typeface="Times New Roman" pitchFamily="18" charset="0"/>
              <a:cs typeface="Times New Roman" pitchFamily="18" charset="0"/>
            </a:endParaRPr>
          </a:p>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Discrimination based on race, color, religion, sex, sexual orientation, gender identity or expression, age, disability, marital status, citizenship, national origin, genetic information, or any other characteristic protected by law is strictly prohibited.</a:t>
            </a:r>
          </a:p>
        </p:txBody>
      </p:sp>
      <p:sp>
        <p:nvSpPr>
          <p:cNvPr id="2" name="Slide Number Placeholder 1"/>
          <p:cNvSpPr>
            <a:spLocks noGrp="1"/>
          </p:cNvSpPr>
          <p:nvPr>
            <p:ph type="sldNum" sz="quarter" idx="12"/>
          </p:nvPr>
        </p:nvSpPr>
        <p:spPr/>
        <p:txBody>
          <a:bodyPr/>
          <a:lstStyle/>
          <a:p>
            <a:fld id="{E2FB73DA-5FDE-45B5-BAA4-C61223CC44F6}" type="slidenum">
              <a:rPr lang="en-US" smtClean="0"/>
              <a:pPr/>
              <a:t>33</a:t>
            </a:fld>
            <a:endParaRPr lang="en-US" dirty="0"/>
          </a:p>
        </p:txBody>
      </p:sp>
      <p:sp>
        <p:nvSpPr>
          <p:cNvPr id="64514" name="Rectangle 2"/>
          <p:cNvSpPr>
            <a:spLocks noGrp="1" noChangeArrowheads="1"/>
          </p:cNvSpPr>
          <p:nvPr>
            <p:ph type="title"/>
          </p:nvPr>
        </p:nvSpPr>
        <p:spPr>
          <a:xfrm>
            <a:off x="76200" y="123462"/>
            <a:ext cx="10218420" cy="1143000"/>
          </a:xfrm>
        </p:spPr>
        <p:txBody>
          <a:bodyPr/>
          <a:lstStyle/>
          <a:p>
            <a:pPr eaLnBrk="1" hangingPunct="1">
              <a:buFont typeface="Wingdings" panose="05000000000000000000" pitchFamily="2" charset="2"/>
              <a:buNone/>
            </a:pPr>
            <a:r>
              <a:rPr lang="en-US" altLang="en-US" sz="3600" dirty="0">
                <a:latin typeface="Times New Roman" panose="02020603050405020304" pitchFamily="18" charset="0"/>
                <a:cs typeface="Times New Roman" panose="02020603050405020304" pitchFamily="18" charset="0"/>
              </a:rPr>
              <a:t>Code of Conduct (cont.)</a:t>
            </a:r>
          </a:p>
        </p:txBody>
      </p:sp>
    </p:spTree>
    <p:extLst>
      <p:ext uri="{BB962C8B-B14F-4D97-AF65-F5344CB8AC3E}">
        <p14:creationId xmlns:p14="http://schemas.microsoft.com/office/powerpoint/2010/main" val="343230469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4.16667E-7 1.11111E-6 C 0.06888 1.11111E-6 0.125 0.02847 0.125 0.06389 C 0.125 0.09907 0.06888 0.12778 -4.16667E-7 0.12778 C -0.06914 0.12778 -0.125 0.09907 -0.125 0.06389 C -0.125 0.02847 -0.06914 1.11111E-6 -4.16667E-7 1.11111E-6 Z " pathEditMode="relative" rAng="0" ptsTypes="AAAAA">
                                      <p:cBhvr>
                                        <p:cTn id="6" dur="2000" fill="hold"/>
                                        <p:tgtEl>
                                          <p:spTgt spid="64514"/>
                                        </p:tgtEl>
                                        <p:attrNameLst>
                                          <p:attrName>ppt_x</p:attrName>
                                          <p:attrName>ppt_y</p:attrName>
                                        </p:attrNameLst>
                                      </p:cBhvr>
                                      <p:rCtr x="0" y="638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06791" y="2981135"/>
            <a:ext cx="4148254" cy="784830"/>
          </a:xfrm>
          <a:prstGeom prst="rect">
            <a:avLst/>
          </a:prstGeom>
          <a:noFill/>
        </p:spPr>
        <p:txBody>
          <a:bodyPr wrap="square" rtlCol="0">
            <a:spAutoFit/>
          </a:bodyPr>
          <a:lstStyle/>
          <a:p>
            <a:pPr algn="ctr" defTabSz="685800" eaLnBrk="0" fontAlgn="base" hangingPunct="0">
              <a:spcBef>
                <a:spcPct val="0"/>
              </a:spcBef>
              <a:spcAft>
                <a:spcPct val="0"/>
              </a:spcAft>
            </a:pPr>
            <a:r>
              <a:rPr lang="en-US" sz="4500" b="1" dirty="0">
                <a:solidFill>
                  <a:prstClr val="black"/>
                </a:solidFill>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406184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577386"/>
            <a:ext cx="10972800" cy="4778965"/>
          </a:xfrm>
        </p:spPr>
        <p:txBody>
          <a:bodyPr/>
          <a:lstStyle/>
          <a:p>
            <a:pPr eaLnBrk="1" hangingPunct="1">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
        <p:nvSpPr>
          <p:cNvPr id="13314" name="Rectangle 2"/>
          <p:cNvSpPr>
            <a:spLocks noGrp="1" noChangeArrowheads="1"/>
          </p:cNvSpPr>
          <p:nvPr>
            <p:ph type="title"/>
          </p:nvPr>
        </p:nvSpPr>
        <p:spPr>
          <a:xfrm>
            <a:off x="228600" y="304801"/>
            <a:ext cx="8686800" cy="8382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Quality Assurance Program</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71F63C3A-2A02-0A88-7DF6-9513984F9F1F}"/>
              </a:ext>
            </a:extLst>
          </p:cNvPr>
          <p:cNvSpPr txBox="1"/>
          <p:nvPr/>
        </p:nvSpPr>
        <p:spPr>
          <a:xfrm>
            <a:off x="381000" y="1588091"/>
            <a:ext cx="3924300" cy="2000548"/>
          </a:xfrm>
          <a:prstGeom prst="rect">
            <a:avLst/>
          </a:prstGeom>
          <a:noFill/>
        </p:spPr>
        <p:txBody>
          <a:bodyPr wrap="square" rtlCol="0">
            <a:spAutoFit/>
          </a:bodyPr>
          <a:lstStyle/>
          <a:p>
            <a:r>
              <a:rPr lang="en-US" sz="2800" b="1" dirty="0"/>
              <a:t>Cynthia Archuleta</a:t>
            </a:r>
          </a:p>
          <a:p>
            <a:r>
              <a:rPr lang="en-US" sz="2400" dirty="0"/>
              <a:t>Eastern Regional Quality Assurance Specialist *including Europe</a:t>
            </a:r>
          </a:p>
          <a:p>
            <a:r>
              <a:rPr lang="en-US" sz="2400" dirty="0">
                <a:hlinkClick r:id="rId3"/>
              </a:rPr>
              <a:t>Carchuleta@vfw.org</a:t>
            </a:r>
            <a:r>
              <a:rPr lang="en-US" sz="2400" dirty="0"/>
              <a:t>  </a:t>
            </a:r>
          </a:p>
        </p:txBody>
      </p:sp>
      <p:sp>
        <p:nvSpPr>
          <p:cNvPr id="7" name="TextBox 6">
            <a:extLst>
              <a:ext uri="{FF2B5EF4-FFF2-40B4-BE49-F238E27FC236}">
                <a16:creationId xmlns:a16="http://schemas.microsoft.com/office/drawing/2014/main" id="{D3B8F2F0-4AFD-505A-96FF-7D3C768AF2D3}"/>
              </a:ext>
            </a:extLst>
          </p:cNvPr>
          <p:cNvSpPr txBox="1"/>
          <p:nvPr/>
        </p:nvSpPr>
        <p:spPr>
          <a:xfrm>
            <a:off x="381000" y="3921418"/>
            <a:ext cx="3924300" cy="2000548"/>
          </a:xfrm>
          <a:prstGeom prst="rect">
            <a:avLst/>
          </a:prstGeom>
          <a:noFill/>
        </p:spPr>
        <p:txBody>
          <a:bodyPr wrap="square" rtlCol="0">
            <a:spAutoFit/>
          </a:bodyPr>
          <a:lstStyle/>
          <a:p>
            <a:r>
              <a:rPr lang="en-US" sz="2800" b="1" dirty="0"/>
              <a:t>Todd Gruchalla</a:t>
            </a:r>
          </a:p>
          <a:p>
            <a:r>
              <a:rPr lang="en-US" sz="2400" dirty="0"/>
              <a:t>Western Regional Quality Assurance Specialist *including Pacific Areas</a:t>
            </a:r>
          </a:p>
          <a:p>
            <a:r>
              <a:rPr lang="en-US" sz="2400" dirty="0">
                <a:hlinkClick r:id="rId4"/>
              </a:rPr>
              <a:t>Todd.gruchalla@va.gov</a:t>
            </a:r>
            <a:r>
              <a:rPr lang="en-US" sz="2400" dirty="0"/>
              <a:t> </a:t>
            </a:r>
          </a:p>
        </p:txBody>
      </p:sp>
      <p:pic>
        <p:nvPicPr>
          <p:cNvPr id="5" name="Picture 4">
            <a:extLst>
              <a:ext uri="{FF2B5EF4-FFF2-40B4-BE49-F238E27FC236}">
                <a16:creationId xmlns:a16="http://schemas.microsoft.com/office/drawing/2014/main" id="{2ADF0E04-57D2-1136-EE4B-FE98E5044717}"/>
              </a:ext>
            </a:extLst>
          </p:cNvPr>
          <p:cNvPicPr>
            <a:picLocks noChangeAspect="1"/>
          </p:cNvPicPr>
          <p:nvPr/>
        </p:nvPicPr>
        <p:blipFill>
          <a:blip r:embed="rId5"/>
          <a:stretch>
            <a:fillRect/>
          </a:stretch>
        </p:blipFill>
        <p:spPr>
          <a:xfrm>
            <a:off x="5329137" y="1662729"/>
            <a:ext cx="6400799" cy="4517377"/>
          </a:xfrm>
          <a:prstGeom prst="rect">
            <a:avLst/>
          </a:prstGeom>
        </p:spPr>
      </p:pic>
    </p:spTree>
    <p:extLst>
      <p:ext uri="{BB962C8B-B14F-4D97-AF65-F5344CB8AC3E}">
        <p14:creationId xmlns:p14="http://schemas.microsoft.com/office/powerpoint/2010/main" val="268102081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381000" y="1393236"/>
            <a:ext cx="10972800" cy="4882058"/>
          </a:xfrm>
        </p:spPr>
        <p:txBody>
          <a:bodyPr/>
          <a:lstStyle/>
          <a:p>
            <a:pPr eaLnBrk="1" hangingPunct="1">
              <a:buFont typeface="Wingdings" panose="05000000000000000000" pitchFamily="2" charset="2"/>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Explains the NVS role in the Veterans Affairs Voluntary Service.</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eaLnBrk="1" hangingPunct="1">
              <a:buClr>
                <a:schemeClr val="tx1"/>
              </a:buClr>
              <a:buFont typeface="Arial" panose="020B0604020202020204" pitchFamily="34" charset="0"/>
              <a:buChar char="•"/>
              <a:defRPr/>
            </a:pPr>
            <a:r>
              <a:rPr lang="en-US" altLang="en-US" sz="2800" b="1" i="1" dirty="0">
                <a:solidFill>
                  <a:srgbClr val="FF0000"/>
                </a:solidFill>
                <a:latin typeface="Times New Roman" panose="02020603050405020304" pitchFamily="18" charset="0"/>
                <a:cs typeface="Times New Roman" panose="02020603050405020304" pitchFamily="18" charset="0"/>
                <a:hlinkClick r:id="rId3"/>
              </a:rPr>
              <a:t>https://www.vfw.org/community/community-initiatives/volunteer-service</a:t>
            </a:r>
            <a:endParaRPr lang="en-US" altLang="en-US" sz="2800" b="1" i="1" dirty="0">
              <a:solidFill>
                <a:srgbClr val="FF0000"/>
              </a:solidFill>
              <a:latin typeface="Times New Roman" panose="02020603050405020304" pitchFamily="18" charset="0"/>
              <a:cs typeface="Times New Roman" panose="02020603050405020304" pitchFamily="18" charset="0"/>
            </a:endParaRPr>
          </a:p>
          <a:p>
            <a:pPr marL="0" indent="0">
              <a:buNone/>
              <a:defRPr/>
            </a:pPr>
            <a:endParaRPr lang="en-US" altLang="en-US" sz="2400" dirty="0">
              <a:latin typeface="Times New Roman" panose="02020603050405020304" pitchFamily="18" charset="0"/>
              <a:cs typeface="Times New Roman" panose="02020603050405020304" pitchFamily="18" charset="0"/>
            </a:endParaRPr>
          </a:p>
          <a:p>
            <a:pPr marL="0" indent="0">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5</a:t>
            </a:fld>
            <a:endParaRPr lang="en-US" dirty="0"/>
          </a:p>
        </p:txBody>
      </p:sp>
      <p:sp>
        <p:nvSpPr>
          <p:cNvPr id="15362" name="Rectangle 2"/>
          <p:cNvSpPr>
            <a:spLocks noGrp="1" noChangeArrowheads="1"/>
          </p:cNvSpPr>
          <p:nvPr>
            <p:ph type="title"/>
          </p:nvPr>
        </p:nvSpPr>
        <p:spPr>
          <a:xfrm>
            <a:off x="152400" y="152423"/>
            <a:ext cx="8001000" cy="1216025"/>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VAVS (VA Voluntary Service)</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7660137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381000" y="1393236"/>
            <a:ext cx="11353800" cy="4882058"/>
          </a:xfrm>
        </p:spPr>
        <p:txBody>
          <a:bodyPr/>
          <a:lstStyle/>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Explains the NVS role in preparing the Guide, when it is published, and the DSO responsibility in distributing the Guide.</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guide is located on the VFW website and can be accessed by visiting:</a:t>
            </a:r>
          </a:p>
          <a:p>
            <a:pPr marL="0" indent="0" algn="ctr" eaLnBrk="1" hangingPunct="1">
              <a:buNone/>
            </a:pPr>
            <a:endParaRPr lang="en-US" altLang="en-US" sz="2400" dirty="0">
              <a:latin typeface="Times New Roman" panose="02020603050405020304" pitchFamily="18" charset="0"/>
              <a:cs typeface="Times New Roman" panose="02020603050405020304" pitchFamily="18" charset="0"/>
            </a:endParaRPr>
          </a:p>
          <a:p>
            <a:pPr marL="0" indent="0" algn="ctr" eaLnBrk="1" hangingPunct="1">
              <a:buNone/>
            </a:pPr>
            <a:r>
              <a:rPr lang="en-US" altLang="en-US" sz="2800" dirty="0">
                <a:latin typeface="Times New Roman" panose="02020603050405020304" pitchFamily="18" charset="0"/>
                <a:cs typeface="Times New Roman" panose="02020603050405020304" pitchFamily="18" charset="0"/>
                <a:hlinkClick r:id="rId3"/>
              </a:rPr>
              <a:t>https://www.vfw.org/assistance/va-claims-separation-benefits</a:t>
            </a:r>
            <a:r>
              <a:rPr lang="en-US" altLang="en-US" sz="2800" dirty="0">
                <a:latin typeface="Times New Roman" panose="02020603050405020304" pitchFamily="18" charset="0"/>
                <a:cs typeface="Times New Roman" panose="02020603050405020304" pitchFamily="18" charset="0"/>
              </a:rPr>
              <a:t> </a:t>
            </a:r>
            <a:br>
              <a:rPr lang="en-US" altLang="en-US" sz="2400" dirty="0">
                <a:latin typeface="Times New Roman" panose="02020603050405020304" pitchFamily="18" charset="0"/>
                <a:cs typeface="Times New Roman" panose="02020603050405020304" pitchFamily="18" charset="0"/>
              </a:rPr>
            </a:b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6</a:t>
            </a:fld>
            <a:endParaRPr lang="en-US" dirty="0"/>
          </a:p>
        </p:txBody>
      </p:sp>
      <p:sp>
        <p:nvSpPr>
          <p:cNvPr id="17410" name="Rectangle 2"/>
          <p:cNvSpPr>
            <a:spLocks noGrp="1" noChangeArrowheads="1"/>
          </p:cNvSpPr>
          <p:nvPr>
            <p:ph type="title"/>
          </p:nvPr>
        </p:nvSpPr>
        <p:spPr>
          <a:xfrm>
            <a:off x="228600" y="152400"/>
            <a:ext cx="6629400" cy="866729"/>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Post Benefits Advisor Guide</a:t>
            </a:r>
          </a:p>
        </p:txBody>
      </p:sp>
    </p:spTree>
    <p:extLst>
      <p:ext uri="{BB962C8B-B14F-4D97-AF65-F5344CB8AC3E}">
        <p14:creationId xmlns:p14="http://schemas.microsoft.com/office/powerpoint/2010/main" val="177336263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57200" y="1828800"/>
            <a:ext cx="11277600" cy="3559764"/>
          </a:xfrm>
        </p:spPr>
        <p:txBody>
          <a:bodyPr/>
          <a:lstStyle/>
          <a:p>
            <a:pPr eaLnBrk="1" hangingPunct="1">
              <a:buFont typeface="Arial" panose="020B0604020202020204" pitchFamily="34" charset="0"/>
              <a:buChar char="•"/>
              <a:defRPr/>
            </a:pPr>
            <a:endParaRPr lang="en-US" altLang="en-US" sz="2400"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Accreditation</a:t>
            </a:r>
          </a:p>
          <a:p>
            <a:pPr marL="0" indent="0">
              <a:buNone/>
              <a:defRPr/>
            </a:pPr>
            <a:endParaRPr lang="en-US" altLang="en-US"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Reaccreditation</a:t>
            </a:r>
          </a:p>
          <a:p>
            <a:pPr marL="0" indent="0">
              <a:buNone/>
              <a:defRPr/>
            </a:pPr>
            <a:endParaRPr lang="en-US" altLang="en-US"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Revocation of Accreditation</a:t>
            </a:r>
          </a:p>
          <a:p>
            <a:pPr marL="0" indent="0">
              <a:buNone/>
              <a:defRPr/>
            </a:pPr>
            <a:endParaRPr lang="en-US" altLang="en-US" dirty="0">
              <a:latin typeface="Times New Roman" pitchFamily="18" charset="0"/>
              <a:cs typeface="Times New Roman" pitchFamily="18" charset="0"/>
            </a:endParaRPr>
          </a:p>
          <a:p>
            <a:pPr eaLnBrk="1" hangingPunct="1">
              <a:buFont typeface="Wingdings" panose="05000000000000000000" pitchFamily="2" charset="2"/>
              <a:buNone/>
              <a:defRPr/>
            </a:pPr>
            <a:endParaRPr lang="en-US" altLang="en-US" sz="2600" dirty="0">
              <a:latin typeface="Times New Roman" pitchFamily="18" charset="0"/>
              <a:cs typeface="Times New Roman" pitchFamily="18" charset="0"/>
            </a:endParaRPr>
          </a:p>
          <a:p>
            <a:pPr eaLnBrk="1" hangingPunct="1">
              <a:buFont typeface="Wingdings" panose="05000000000000000000" pitchFamily="2" charset="2"/>
              <a:buNone/>
              <a:defRPr/>
            </a:pPr>
            <a:endParaRPr lang="en-US" altLang="en-US"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7</a:t>
            </a:fld>
            <a:endParaRPr lang="en-US" dirty="0"/>
          </a:p>
        </p:txBody>
      </p:sp>
      <p:sp>
        <p:nvSpPr>
          <p:cNvPr id="19458" name="Rectangle 2"/>
          <p:cNvSpPr>
            <a:spLocks noGrp="1" noChangeArrowheads="1"/>
          </p:cNvSpPr>
          <p:nvPr>
            <p:ph type="title"/>
          </p:nvPr>
        </p:nvSpPr>
        <p:spPr>
          <a:xfrm>
            <a:off x="152400" y="228600"/>
            <a:ext cx="4953000" cy="7620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Accreditation</a:t>
            </a:r>
          </a:p>
        </p:txBody>
      </p:sp>
    </p:spTree>
    <p:extLst>
      <p:ext uri="{BB962C8B-B14F-4D97-AF65-F5344CB8AC3E}">
        <p14:creationId xmlns:p14="http://schemas.microsoft.com/office/powerpoint/2010/main" val="122859398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381000" y="1676400"/>
            <a:ext cx="11049000" cy="4267200"/>
          </a:xfrm>
        </p:spPr>
        <p:txBody>
          <a:bodyPr/>
          <a:lstStyle/>
          <a:p>
            <a:pPr>
              <a:spcBef>
                <a:spcPts val="0"/>
              </a:spcBef>
              <a:defRPr/>
            </a:pPr>
            <a:endParaRPr lang="en-US" altLang="en-US" sz="24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Officially accredited, through the VFW, by the Department of Veterans Affairs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lvl="1">
              <a:spcBef>
                <a:spcPts val="0"/>
              </a:spcBef>
              <a:defRPr/>
            </a:pPr>
            <a:r>
              <a:rPr lang="en-US" altLang="en-US" b="1" dirty="0">
                <a:solidFill>
                  <a:srgbClr val="FF0000"/>
                </a:solidFill>
                <a:latin typeface="Times New Roman" panose="02020603050405020304" pitchFamily="18" charset="0"/>
                <a:cs typeface="Times New Roman" panose="02020603050405020304" pitchFamily="18" charset="0"/>
              </a:rPr>
              <a:t>38 CFR 14.626-14.633</a:t>
            </a:r>
          </a:p>
          <a:p>
            <a:pPr marL="471487" lvl="1" indent="0">
              <a:spcBef>
                <a:spcPts val="0"/>
              </a:spcBef>
              <a:buNone/>
              <a:defRPr/>
            </a:pPr>
            <a:endParaRPr lang="en-US" altLang="en-US" dirty="0">
              <a:latin typeface="Times New Roman" panose="02020603050405020304" pitchFamily="18" charset="0"/>
              <a:cs typeface="Times New Roman" panose="02020603050405020304" pitchFamily="18" charset="0"/>
            </a:endParaRPr>
          </a:p>
          <a:p>
            <a:pPr lvl="3">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a:t>
            </a:r>
          </a:p>
          <a:p>
            <a:pPr marL="1371600" lvl="3" indent="0">
              <a:spcBef>
                <a:spcPts val="0"/>
              </a:spcBef>
              <a:buNone/>
              <a:defRPr/>
            </a:pPr>
            <a:r>
              <a:rPr lang="en-US" altLang="en-US" sz="2800" b="1" dirty="0">
                <a:latin typeface="Times New Roman" panose="02020603050405020304" pitchFamily="18" charset="0"/>
                <a:cs typeface="Times New Roman" panose="02020603050405020304" pitchFamily="18" charset="0"/>
              </a:rPr>
              <a:t> item 2, page 3</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21506" name="Title 1"/>
          <p:cNvSpPr>
            <a:spLocks noGrp="1"/>
          </p:cNvSpPr>
          <p:nvPr>
            <p:ph type="title"/>
          </p:nvPr>
        </p:nvSpPr>
        <p:spPr>
          <a:xfrm>
            <a:off x="0" y="228600"/>
            <a:ext cx="8001000" cy="814387"/>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57780393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609600" y="2057400"/>
            <a:ext cx="11125200" cy="4217894"/>
          </a:xfrm>
        </p:spPr>
        <p:txBody>
          <a:bodyPr>
            <a:normAutofit/>
          </a:bodyPr>
          <a:lstStyle/>
          <a:p>
            <a:pPr>
              <a:spcBef>
                <a:spcPts val="0"/>
              </a:spcBef>
              <a:buFont typeface="Arial" charset="0"/>
              <a:buChar char="•"/>
              <a:defRPr/>
            </a:pPr>
            <a:endParaRPr lang="en-US" altLang="en-US" sz="2400" u="sng"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u="sng" dirty="0">
                <a:latin typeface="Times New Roman" panose="02020603050405020304" pitchFamily="18" charset="0"/>
                <a:cs typeface="Times New Roman" panose="02020603050405020304" pitchFamily="18" charset="0"/>
              </a:rPr>
              <a:t>Good character </a:t>
            </a:r>
            <a:r>
              <a:rPr lang="en-US" altLang="en-US" sz="2800" dirty="0">
                <a:latin typeface="Times New Roman" panose="02020603050405020304" pitchFamily="18" charset="0"/>
                <a:cs typeface="Times New Roman" panose="02020603050405020304" pitchFamily="18" charset="0"/>
              </a:rPr>
              <a:t>and </a:t>
            </a:r>
            <a:r>
              <a:rPr lang="en-US" altLang="en-US" sz="2800" u="sng" dirty="0">
                <a:latin typeface="Times New Roman" panose="02020603050405020304" pitchFamily="18" charset="0"/>
                <a:cs typeface="Times New Roman" panose="02020603050405020304" pitchFamily="18" charset="0"/>
              </a:rPr>
              <a:t>reputation</a:t>
            </a:r>
          </a:p>
          <a:p>
            <a:pPr marL="0" indent="0">
              <a:spcBef>
                <a:spcPts val="0"/>
              </a:spcBef>
              <a:buNone/>
              <a:defRPr/>
            </a:pPr>
            <a:endParaRPr lang="en-US" altLang="en-US" sz="2800" u="sng"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Is </a:t>
            </a:r>
            <a:r>
              <a:rPr lang="en-US" altLang="en-US" sz="2800" u="sng" dirty="0">
                <a:latin typeface="Times New Roman" panose="02020603050405020304" pitchFamily="18" charset="0"/>
                <a:cs typeface="Times New Roman" panose="02020603050405020304" pitchFamily="18" charset="0"/>
              </a:rPr>
              <a:t>NOT</a:t>
            </a:r>
            <a:r>
              <a:rPr lang="en-US" altLang="en-US" sz="2800" dirty="0">
                <a:latin typeface="Times New Roman" panose="02020603050405020304" pitchFamily="18" charset="0"/>
                <a:cs typeface="Times New Roman" panose="02020603050405020304" pitchFamily="18" charset="0"/>
              </a:rPr>
              <a:t> employed by a civil or military department or agency of the U.S.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Is a member in </a:t>
            </a:r>
            <a:r>
              <a:rPr lang="en-US" altLang="en-US" sz="2800" u="sng" dirty="0">
                <a:latin typeface="Times New Roman" panose="02020603050405020304" pitchFamily="18" charset="0"/>
                <a:cs typeface="Times New Roman" panose="02020603050405020304" pitchFamily="18" charset="0"/>
              </a:rPr>
              <a:t>good standing </a:t>
            </a:r>
            <a:r>
              <a:rPr lang="en-US" altLang="en-US" sz="2800" dirty="0">
                <a:latin typeface="Times New Roman" panose="02020603050405020304" pitchFamily="18" charset="0"/>
                <a:cs typeface="Times New Roman" panose="02020603050405020304" pitchFamily="18" charset="0"/>
              </a:rPr>
              <a:t>of the VFW who functions full-time in veterans service work and if not a member of the VFW, is a full-time employee of the VFW</a:t>
            </a:r>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
        <p:nvSpPr>
          <p:cNvPr id="23554" name="Title 1"/>
          <p:cNvSpPr>
            <a:spLocks noGrp="1"/>
          </p:cNvSpPr>
          <p:nvPr>
            <p:ph type="title"/>
          </p:nvPr>
        </p:nvSpPr>
        <p:spPr>
          <a:xfrm>
            <a:off x="0" y="-918"/>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1741783110"/>
      </p:ext>
    </p:extLst>
  </p:cSld>
  <p:clrMapOvr>
    <a:masterClrMapping/>
  </p:clrMapOvr>
  <p:transition/>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2648</TotalTime>
  <Words>2581</Words>
  <Application>Microsoft Office PowerPoint</Application>
  <PresentationFormat>Widescreen</PresentationFormat>
  <Paragraphs>349</Paragraphs>
  <Slides>34</Slides>
  <Notes>31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34</vt:i4>
      </vt:variant>
    </vt:vector>
  </HeadingPairs>
  <TitlesOfParts>
    <vt:vector size="44" baseType="lpstr">
      <vt:lpstr>Arial</vt:lpstr>
      <vt:lpstr>Calibri</vt:lpstr>
      <vt:lpstr>Times New Roman</vt:lpstr>
      <vt:lpstr>Tw Cen MT</vt:lpstr>
      <vt:lpstr>Wingdings</vt:lpstr>
      <vt:lpstr>Wingdings 3</vt:lpstr>
      <vt:lpstr>NEW LOGO</vt:lpstr>
      <vt:lpstr>Custom Design</vt:lpstr>
      <vt:lpstr>1_Custom Design</vt:lpstr>
      <vt:lpstr>1_NEW Logo</vt:lpstr>
      <vt:lpstr>NVS Policy &amp; Procedure  </vt:lpstr>
      <vt:lpstr>National Veterans Service (NVS) </vt:lpstr>
      <vt:lpstr>Quality Assurance Program </vt:lpstr>
      <vt:lpstr>Quality Assurance Program </vt:lpstr>
      <vt:lpstr>VAVS (VA Voluntary Service)  </vt:lpstr>
      <vt:lpstr>Post Benefits Advisor Guide</vt:lpstr>
      <vt:lpstr>Accreditation</vt:lpstr>
      <vt:lpstr> Accreditation (cont.)</vt:lpstr>
      <vt:lpstr> Accreditation (cont.)</vt:lpstr>
      <vt:lpstr> Accreditation (cont.)</vt:lpstr>
      <vt:lpstr> Accreditation (cont.)</vt:lpstr>
      <vt:lpstr> Accreditation (cont.)</vt:lpstr>
      <vt:lpstr> Accreditation (cont.)</vt:lpstr>
      <vt:lpstr>Accreditation (cont.)</vt:lpstr>
      <vt:lpstr>Reaccreditation by VA</vt:lpstr>
      <vt:lpstr> Revocation of Accreditation </vt:lpstr>
      <vt:lpstr> Revocation of Accreditation (cont.)</vt:lpstr>
      <vt:lpstr> Revocation of Accreditation (cont.)</vt:lpstr>
      <vt:lpstr> Revocation of Accreditation (cont.)</vt:lpstr>
      <vt:lpstr>VFW Power of Attorney – VA Policy</vt:lpstr>
      <vt:lpstr>VFW Power of Attorney – VA Policy (cont.)</vt:lpstr>
      <vt:lpstr> VFW Policy – Accepting a veteran’s POA  </vt:lpstr>
      <vt:lpstr> VFW Policy – Accepting a veteran’s POA  </vt:lpstr>
      <vt:lpstr> VFW Policy – POAs can be revoked due to:   </vt:lpstr>
      <vt:lpstr>VFW Representation – General  </vt:lpstr>
      <vt:lpstr>VFW Representation – General  </vt:lpstr>
      <vt:lpstr>VFW Representation – Administrative  </vt:lpstr>
      <vt:lpstr>VFW Representation – Technical  </vt:lpstr>
      <vt:lpstr>VFW Representation-CAVC  </vt:lpstr>
      <vt:lpstr>VFW Grants </vt:lpstr>
      <vt:lpstr>Computer Security</vt:lpstr>
      <vt:lpstr>VFW Code of Conduct for Representatives </vt:lpstr>
      <vt:lpstr>Code of Conduct (cont.)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hurry up and wait:</dc:title>
  <dc:creator>Ryan Gallucci</dc:creator>
  <cp:lastModifiedBy>Keith Garrison</cp:lastModifiedBy>
  <cp:revision>185</cp:revision>
  <cp:lastPrinted>2022-09-06T18:47:30Z</cp:lastPrinted>
  <dcterms:created xsi:type="dcterms:W3CDTF">2014-09-15T19:27:59Z</dcterms:created>
  <dcterms:modified xsi:type="dcterms:W3CDTF">2025-10-13T18:20:06Z</dcterms:modified>
</cp:coreProperties>
</file>