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</p:sldMasterIdLst>
  <p:notesMasterIdLst>
    <p:notesMasterId r:id="rId24"/>
  </p:notesMasterIdLst>
  <p:sldIdLst>
    <p:sldId id="333" r:id="rId3"/>
    <p:sldId id="338" r:id="rId4"/>
    <p:sldId id="334" r:id="rId5"/>
    <p:sldId id="335" r:id="rId6"/>
    <p:sldId id="336" r:id="rId7"/>
    <p:sldId id="337" r:id="rId8"/>
    <p:sldId id="339" r:id="rId9"/>
    <p:sldId id="340" r:id="rId10"/>
    <p:sldId id="341" r:id="rId11"/>
    <p:sldId id="350" r:id="rId12"/>
    <p:sldId id="342" r:id="rId13"/>
    <p:sldId id="353" r:id="rId14"/>
    <p:sldId id="349" r:id="rId15"/>
    <p:sldId id="352" r:id="rId16"/>
    <p:sldId id="348" r:id="rId17"/>
    <p:sldId id="347" r:id="rId18"/>
    <p:sldId id="346" r:id="rId19"/>
    <p:sldId id="351" r:id="rId20"/>
    <p:sldId id="343" r:id="rId21"/>
    <p:sldId id="344" r:id="rId22"/>
    <p:sldId id="345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64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C65E22-4EE6-4C77-AA8E-EBA3417014DA}" type="doc">
      <dgm:prSet loTypeId="urn:microsoft.com/office/officeart/2005/8/layout/hProcess9" loCatId="process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657E389-1B86-4BC7-90D5-B6BC63595571}">
      <dgm:prSet phldrT="[Text]" custT="1"/>
      <dgm:spPr>
        <a:xfrm>
          <a:off x="159756" y="1066803"/>
          <a:ext cx="2982486" cy="2895592"/>
        </a:xfrm>
        <a:prstGeom prst="roundRect">
          <a:avLst/>
        </a:prstGeom>
        <a:solidFill>
          <a:srgbClr val="772432"/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en-US" sz="18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Regional Office (RO)/Regional Processing Office (RPO) Receives information</a:t>
          </a:r>
        </a:p>
      </dgm:t>
    </dgm:pt>
    <dgm:pt modelId="{1CB26F67-2518-4233-A5D2-DE010D40CA66}" type="parTrans" cxnId="{E653360F-33AD-4935-873A-905E034A3161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B89AE3-B0A2-424F-9616-4F09F7723A82}" type="sibTrans" cxnId="{E653360F-33AD-4935-873A-905E034A3161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35A852-8E8E-4FAF-B764-DE5400A7EA0D}">
      <dgm:prSet phldrT="[Text]" custT="1"/>
      <dgm:spPr>
        <a:xfrm>
          <a:off x="3475618" y="914399"/>
          <a:ext cx="2804714" cy="3200401"/>
        </a:xfrm>
        <a:prstGeom prst="roundRect">
          <a:avLst/>
        </a:prstGeom>
        <a:solidFill>
          <a:srgbClr val="0083BE"/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en-US" sz="18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RO/RPO Processes Claim/Award</a:t>
          </a:r>
        </a:p>
      </dgm:t>
    </dgm:pt>
    <dgm:pt modelId="{EB946240-145E-42EB-9A13-88B51A73E998}" type="parTrans" cxnId="{E7C53D4E-17CC-4617-B3D7-E4FF115D6E2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9EDE4C-2DC4-4F4B-930C-206FC45077C9}" type="sibTrans" cxnId="{E7C53D4E-17CC-4617-B3D7-E4FF115D6E2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7A6891-DF09-4701-B03E-3BEA295EED2F}">
      <dgm:prSet phldrT="[Text]" custT="1"/>
      <dgm:spPr>
        <a:xfrm>
          <a:off x="6613708" y="1508759"/>
          <a:ext cx="2980135" cy="2011680"/>
        </a:xfrm>
        <a:prstGeom prst="roundRect">
          <a:avLst/>
        </a:prstGeom>
        <a:solidFill>
          <a:srgbClr val="4B5055"/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en-US" sz="18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DMC Collects Debts</a:t>
          </a:r>
        </a:p>
      </dgm:t>
    </dgm:pt>
    <dgm:pt modelId="{AEF1295B-488E-4BEF-A62B-A2DD4B238D47}" type="parTrans" cxnId="{58210AF1-B97B-4E88-8095-EF727E5E2FAD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9FB15B-B463-451A-8F92-2C957DB86E2A}" type="sibTrans" cxnId="{58210AF1-B97B-4E88-8095-EF727E5E2FAD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D92A0E-16EF-47DC-AD7F-2A328A5C3EEC}">
      <dgm:prSet phldrT="[Text]" custT="1"/>
      <dgm:spPr>
        <a:xfrm>
          <a:off x="6613708" y="1508759"/>
          <a:ext cx="2980135" cy="2011680"/>
        </a:xfrm>
        <a:prstGeom prst="roundRect">
          <a:avLst/>
        </a:prstGeom>
        <a:solidFill>
          <a:srgbClr val="4B5055"/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Char char="•"/>
          </a:pPr>
          <a:r>
            <a:rPr lang="en-US" sz="16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Sends collection letters for debts</a:t>
          </a:r>
        </a:p>
      </dgm:t>
    </dgm:pt>
    <dgm:pt modelId="{5C35CE15-2E9B-411C-9463-DC4DA4D47720}" type="parTrans" cxnId="{85FA83F1-55B1-4F14-9FE3-7D1E20E79AB4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7268AB-98CE-4DF1-9F1F-EFD6B1C90088}" type="sibTrans" cxnId="{85FA83F1-55B1-4F14-9FE3-7D1E20E79AB4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3441C7-C3B8-451D-88A8-448F481D6931}">
      <dgm:prSet phldrT="[Text]"/>
      <dgm:spPr>
        <a:xfrm>
          <a:off x="6613708" y="1508759"/>
          <a:ext cx="2980135" cy="2011680"/>
        </a:xfrm>
        <a:prstGeom prst="roundRect">
          <a:avLst/>
        </a:prstGeom>
        <a:solidFill>
          <a:srgbClr val="4B5055"/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Char char="•"/>
          </a:pPr>
          <a:endParaRPr lang="en-US" sz="15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3EC6E02F-4CB6-48B8-8C81-4C4C0D9B339D}" type="parTrans" cxnId="{F704618B-F808-4857-884E-5DEBC4C83F77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89FE67-AAF4-488A-B5FD-5E8327C9C22C}" type="sibTrans" cxnId="{F704618B-F808-4857-884E-5DEBC4C83F77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D6CE02-9D80-4EE5-AC60-704F2D20AB0E}">
      <dgm:prSet phldrT="[Text]" custT="1"/>
      <dgm:spPr>
        <a:xfrm>
          <a:off x="3475618" y="914399"/>
          <a:ext cx="2804714" cy="3200401"/>
        </a:xfrm>
        <a:prstGeom prst="roundRect">
          <a:avLst/>
        </a:prstGeom>
        <a:solidFill>
          <a:srgbClr val="0083BE"/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Char char="•"/>
          </a:pPr>
          <a:r>
            <a:rPr lang="en-US" sz="16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Sends a letter when payments are issued or debt created</a:t>
          </a:r>
        </a:p>
      </dgm:t>
    </dgm:pt>
    <dgm:pt modelId="{ABF38677-9A60-4C9A-B94E-27CC49D76456}" type="parTrans" cxnId="{2C359E3C-9ED6-4C1C-8829-2D2943296AF7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C948305-20D7-418F-AF6E-2BBEEB1C350F}" type="sibTrans" cxnId="{2C359E3C-9ED6-4C1C-8829-2D2943296AF7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7EB1B1-7871-4534-8474-B0D5F2835ABC}">
      <dgm:prSet phldrT="[Text]" custT="1"/>
      <dgm:spPr>
        <a:xfrm>
          <a:off x="6613708" y="1508759"/>
          <a:ext cx="2980135" cy="2011680"/>
        </a:xfrm>
        <a:prstGeom prst="roundRect">
          <a:avLst/>
        </a:prstGeom>
        <a:solidFill>
          <a:srgbClr val="4B5055"/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Char char="•"/>
          </a:pPr>
          <a:r>
            <a:rPr lang="en-US" sz="16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Processes collection actions</a:t>
          </a:r>
        </a:p>
      </dgm:t>
    </dgm:pt>
    <dgm:pt modelId="{B7BE0CCD-CDBE-4B85-AC95-43E34C55CD46}" type="parTrans" cxnId="{5F81D1CE-C9D1-4E43-9428-E0D590A59FBE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03A2FE-C8AD-48FB-94ED-BB556D1A01E8}" type="sibTrans" cxnId="{5F81D1CE-C9D1-4E43-9428-E0D590A59FBE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91ED30-5C92-4A55-B170-CE303550083A}">
      <dgm:prSet phldrT="[Text]" custT="1"/>
      <dgm:spPr>
        <a:xfrm>
          <a:off x="3475618" y="914399"/>
          <a:ext cx="2804714" cy="3200401"/>
        </a:xfrm>
        <a:prstGeom prst="roundRect">
          <a:avLst/>
        </a:prstGeom>
        <a:solidFill>
          <a:srgbClr val="0083BE"/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Char char="•"/>
          </a:pPr>
          <a:r>
            <a:rPr lang="en-US" sz="16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Evaluates eligibility/ entitlement </a:t>
          </a:r>
        </a:p>
      </dgm:t>
    </dgm:pt>
    <dgm:pt modelId="{131BCF25-10B8-4B02-9413-5D859C261F99}" type="parTrans" cxnId="{9CBB31E5-9CFC-41D5-9D48-C9C4E90C81E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6F149D-35C8-4D6F-BB87-765B9CBF4016}" type="sibTrans" cxnId="{9CBB31E5-9CFC-41D5-9D48-C9C4E90C81E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5C3207F-7601-4EE6-A967-A4EB33AE189C}">
      <dgm:prSet phldrT="[Text]" custT="1"/>
      <dgm:spPr>
        <a:xfrm>
          <a:off x="3475618" y="914399"/>
          <a:ext cx="2804714" cy="3200401"/>
        </a:xfrm>
        <a:prstGeom prst="roundRect">
          <a:avLst/>
        </a:prstGeom>
        <a:solidFill>
          <a:srgbClr val="0083BE"/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Char char="•"/>
          </a:pPr>
          <a:r>
            <a:rPr lang="en-US" sz="16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Issues payments and establishes debts</a:t>
          </a:r>
        </a:p>
      </dgm:t>
    </dgm:pt>
    <dgm:pt modelId="{6BAAFD5F-89AF-442E-8D5F-76776EA739E1}" type="parTrans" cxnId="{B68D58D7-DF6E-40B0-A4C6-7A38B8FC6A10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DE3E98-5500-458D-A65F-0D8BA709122C}" type="sibTrans" cxnId="{B68D58D7-DF6E-40B0-A4C6-7A38B8FC6A10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8BE5FB-FC01-4189-A2F9-520DC1C8E9B9}">
      <dgm:prSet phldrT="[Text]" custT="1"/>
      <dgm:spPr>
        <a:xfrm>
          <a:off x="159756" y="1066803"/>
          <a:ext cx="2982486" cy="2895592"/>
        </a:xfrm>
        <a:prstGeom prst="roundRect">
          <a:avLst/>
        </a:prstGeom>
        <a:solidFill>
          <a:srgbClr val="772432"/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Char char="•"/>
          </a:pPr>
          <a:r>
            <a:rPr lang="en-US" sz="16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Education Certification</a:t>
          </a:r>
        </a:p>
      </dgm:t>
    </dgm:pt>
    <dgm:pt modelId="{63772945-C682-48D4-B123-688AEE0DA67E}" type="sibTrans" cxnId="{B3A79028-A268-46AB-949E-881A85016FE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19ABDD-FEA8-42F2-9AF4-D266CDA8DAB8}" type="parTrans" cxnId="{B3A79028-A268-46AB-949E-881A85016FE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570A06-354E-49D6-84E4-730867157B45}">
      <dgm:prSet phldrT="[Text]" custT="1"/>
      <dgm:spPr>
        <a:xfrm>
          <a:off x="159756" y="1066803"/>
          <a:ext cx="2982486" cy="2895592"/>
        </a:xfrm>
        <a:prstGeom prst="roundRect">
          <a:avLst/>
        </a:prstGeom>
        <a:solidFill>
          <a:srgbClr val="772432"/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Char char="•"/>
          </a:pPr>
          <a:r>
            <a:rPr lang="en-US" sz="16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Change in circumstances affecting benefit eligibility or entitlement</a:t>
          </a:r>
        </a:p>
      </dgm:t>
    </dgm:pt>
    <dgm:pt modelId="{E0BB42B5-7954-4781-B058-FA08FC0C7AFF}" type="parTrans" cxnId="{C6C4343C-E2ED-44D2-9A18-F4245298A095}">
      <dgm:prSet/>
      <dgm:spPr/>
      <dgm:t>
        <a:bodyPr/>
        <a:lstStyle/>
        <a:p>
          <a:endParaRPr lang="en-US"/>
        </a:p>
      </dgm:t>
    </dgm:pt>
    <dgm:pt modelId="{B7D0887D-2E44-4E70-BDF8-C267C56602B8}" type="sibTrans" cxnId="{C6C4343C-E2ED-44D2-9A18-F4245298A095}">
      <dgm:prSet/>
      <dgm:spPr/>
      <dgm:t>
        <a:bodyPr/>
        <a:lstStyle/>
        <a:p>
          <a:endParaRPr lang="en-US"/>
        </a:p>
      </dgm:t>
    </dgm:pt>
    <dgm:pt modelId="{31F79062-1E1F-47FA-A426-365D0AEE193E}" type="pres">
      <dgm:prSet presAssocID="{B9C65E22-4EE6-4C77-AA8E-EBA3417014DA}" presName="CompostProcess" presStyleCnt="0">
        <dgm:presLayoutVars>
          <dgm:dir/>
          <dgm:resizeHandles val="exact"/>
        </dgm:presLayoutVars>
      </dgm:prSet>
      <dgm:spPr/>
    </dgm:pt>
    <dgm:pt modelId="{C18EFC32-46C0-4426-A813-9A268EF6320A}" type="pres">
      <dgm:prSet presAssocID="{B9C65E22-4EE6-4C77-AA8E-EBA3417014DA}" presName="arrow" presStyleLbl="bgShp" presStyleIdx="0" presStyleCnt="1"/>
      <dgm:spPr>
        <a:xfrm>
          <a:off x="731519" y="0"/>
          <a:ext cx="8290560" cy="5029199"/>
        </a:xfrm>
        <a:prstGeom prst="rightArrow">
          <a:avLst/>
        </a:prstGeom>
        <a:solidFill>
          <a:srgbClr val="003F72"/>
        </a:solidFill>
        <a:ln>
          <a:noFill/>
        </a:ln>
        <a:effectLst/>
      </dgm:spPr>
    </dgm:pt>
    <dgm:pt modelId="{513295BB-659B-471E-A16B-1BA1F268D20B}" type="pres">
      <dgm:prSet presAssocID="{B9C65E22-4EE6-4C77-AA8E-EBA3417014DA}" presName="linearProcess" presStyleCnt="0"/>
      <dgm:spPr/>
    </dgm:pt>
    <dgm:pt modelId="{FD30DC8F-C459-4219-ADF6-E18E65337B9B}" type="pres">
      <dgm:prSet presAssocID="{7657E389-1B86-4BC7-90D5-B6BC63595571}" presName="textNode" presStyleLbl="node1" presStyleIdx="0" presStyleCnt="3" custScaleX="123026" custScaleY="143939">
        <dgm:presLayoutVars>
          <dgm:bulletEnabled val="1"/>
        </dgm:presLayoutVars>
      </dgm:prSet>
      <dgm:spPr/>
    </dgm:pt>
    <dgm:pt modelId="{03AD5214-E8F2-43F9-9667-119C4F7C1349}" type="pres">
      <dgm:prSet presAssocID="{0FB89AE3-B0A2-424F-9616-4F09F7723A82}" presName="sibTrans" presStyleCnt="0"/>
      <dgm:spPr/>
    </dgm:pt>
    <dgm:pt modelId="{A150E185-CD57-4BB1-BA93-02973DE9A7DE}" type="pres">
      <dgm:prSet presAssocID="{A835A852-8E8E-4FAF-B764-DE5400A7EA0D}" presName="textNode" presStyleLbl="node1" presStyleIdx="1" presStyleCnt="3" custScaleX="115693" custScaleY="159091">
        <dgm:presLayoutVars>
          <dgm:bulletEnabled val="1"/>
        </dgm:presLayoutVars>
      </dgm:prSet>
      <dgm:spPr/>
    </dgm:pt>
    <dgm:pt modelId="{1F6CF183-E518-4FA3-A5B9-6CFCCC209481}" type="pres">
      <dgm:prSet presAssocID="{D89EDE4C-2DC4-4F4B-930C-206FC45077C9}" presName="sibTrans" presStyleCnt="0"/>
      <dgm:spPr/>
    </dgm:pt>
    <dgm:pt modelId="{A1A6FA3C-9054-4874-8A82-05509D51562B}" type="pres">
      <dgm:prSet presAssocID="{CD7A6891-DF09-4701-B03E-3BEA295EED2F}" presName="textNode" presStyleLbl="node1" presStyleIdx="2" presStyleCnt="3" custScaleX="122929">
        <dgm:presLayoutVars>
          <dgm:bulletEnabled val="1"/>
        </dgm:presLayoutVars>
      </dgm:prSet>
      <dgm:spPr/>
    </dgm:pt>
  </dgm:ptLst>
  <dgm:cxnLst>
    <dgm:cxn modelId="{16CCA603-4877-42EB-9679-06504E42D282}" type="presOf" srcId="{7657E389-1B86-4BC7-90D5-B6BC63595571}" destId="{FD30DC8F-C459-4219-ADF6-E18E65337B9B}" srcOrd="0" destOrd="0" presId="urn:microsoft.com/office/officeart/2005/8/layout/hProcess9"/>
    <dgm:cxn modelId="{E653360F-33AD-4935-873A-905E034A3161}" srcId="{B9C65E22-4EE6-4C77-AA8E-EBA3417014DA}" destId="{7657E389-1B86-4BC7-90D5-B6BC63595571}" srcOrd="0" destOrd="0" parTransId="{1CB26F67-2518-4233-A5D2-DE010D40CA66}" sibTransId="{0FB89AE3-B0A2-424F-9616-4F09F7723A82}"/>
    <dgm:cxn modelId="{C9408C15-1FA5-4172-B272-3BA9BA90CBD1}" type="presOf" srcId="{967EB1B1-7871-4534-8474-B0D5F2835ABC}" destId="{A1A6FA3C-9054-4874-8A82-05509D51562B}" srcOrd="0" destOrd="2" presId="urn:microsoft.com/office/officeart/2005/8/layout/hProcess9"/>
    <dgm:cxn modelId="{9F652C21-ED4F-4851-876F-810B86DA28FD}" type="presOf" srcId="{EA3441C7-C3B8-451D-88A8-448F481D6931}" destId="{A1A6FA3C-9054-4874-8A82-05509D51562B}" srcOrd="0" destOrd="3" presId="urn:microsoft.com/office/officeart/2005/8/layout/hProcess9"/>
    <dgm:cxn modelId="{B3A79028-A268-46AB-949E-881A85016FEB}" srcId="{7657E389-1B86-4BC7-90D5-B6BC63595571}" destId="{848BE5FB-FC01-4189-A2F9-520DC1C8E9B9}" srcOrd="0" destOrd="0" parTransId="{0D19ABDD-FEA8-42F2-9AF4-D266CDA8DAB8}" sibTransId="{63772945-C682-48D4-B123-688AEE0DA67E}"/>
    <dgm:cxn modelId="{C6C4343C-E2ED-44D2-9A18-F4245298A095}" srcId="{7657E389-1B86-4BC7-90D5-B6BC63595571}" destId="{83570A06-354E-49D6-84E4-730867157B45}" srcOrd="1" destOrd="0" parTransId="{E0BB42B5-7954-4781-B058-FA08FC0C7AFF}" sibTransId="{B7D0887D-2E44-4E70-BDF8-C267C56602B8}"/>
    <dgm:cxn modelId="{2C359E3C-9ED6-4C1C-8829-2D2943296AF7}" srcId="{A835A852-8E8E-4FAF-B764-DE5400A7EA0D}" destId="{26D6CE02-9D80-4EE5-AC60-704F2D20AB0E}" srcOrd="2" destOrd="0" parTransId="{ABF38677-9A60-4C9A-B94E-27CC49D76456}" sibTransId="{9C948305-20D7-418F-AF6E-2BBEEB1C350F}"/>
    <dgm:cxn modelId="{6952D744-C55B-4671-B647-CB6ACE5E595B}" type="presOf" srcId="{83570A06-354E-49D6-84E4-730867157B45}" destId="{FD30DC8F-C459-4219-ADF6-E18E65337B9B}" srcOrd="0" destOrd="2" presId="urn:microsoft.com/office/officeart/2005/8/layout/hProcess9"/>
    <dgm:cxn modelId="{5860BA46-65F6-4AF3-939B-95E558C08281}" type="presOf" srcId="{B9D92A0E-16EF-47DC-AD7F-2A328A5C3EEC}" destId="{A1A6FA3C-9054-4874-8A82-05509D51562B}" srcOrd="0" destOrd="1" presId="urn:microsoft.com/office/officeart/2005/8/layout/hProcess9"/>
    <dgm:cxn modelId="{E7C53D4E-17CC-4617-B3D7-E4FF115D6E2B}" srcId="{B9C65E22-4EE6-4C77-AA8E-EBA3417014DA}" destId="{A835A852-8E8E-4FAF-B764-DE5400A7EA0D}" srcOrd="1" destOrd="0" parTransId="{EB946240-145E-42EB-9A13-88B51A73E998}" sibTransId="{D89EDE4C-2DC4-4F4B-930C-206FC45077C9}"/>
    <dgm:cxn modelId="{6CCB1371-849C-4438-918A-2BAA3F455381}" type="presOf" srcId="{848BE5FB-FC01-4189-A2F9-520DC1C8E9B9}" destId="{FD30DC8F-C459-4219-ADF6-E18E65337B9B}" srcOrd="0" destOrd="1" presId="urn:microsoft.com/office/officeart/2005/8/layout/hProcess9"/>
    <dgm:cxn modelId="{7F97B67E-4D3B-41CE-95F2-BA9266A14745}" type="presOf" srcId="{C5C3207F-7601-4EE6-A967-A4EB33AE189C}" destId="{A150E185-CD57-4BB1-BA93-02973DE9A7DE}" srcOrd="0" destOrd="2" presId="urn:microsoft.com/office/officeart/2005/8/layout/hProcess9"/>
    <dgm:cxn modelId="{F704618B-F808-4857-884E-5DEBC4C83F77}" srcId="{CD7A6891-DF09-4701-B03E-3BEA295EED2F}" destId="{EA3441C7-C3B8-451D-88A8-448F481D6931}" srcOrd="2" destOrd="0" parTransId="{3EC6E02F-4CB6-48B8-8C81-4C4C0D9B339D}" sibTransId="{0189FE67-AAF4-488A-B5FD-5E8327C9C22C}"/>
    <dgm:cxn modelId="{8133CAAC-FB86-4C7D-8FC3-96606C7ED290}" type="presOf" srcId="{A835A852-8E8E-4FAF-B764-DE5400A7EA0D}" destId="{A150E185-CD57-4BB1-BA93-02973DE9A7DE}" srcOrd="0" destOrd="0" presId="urn:microsoft.com/office/officeart/2005/8/layout/hProcess9"/>
    <dgm:cxn modelId="{935581B5-95C6-4BB0-BDDD-2A4F56ECE710}" type="presOf" srcId="{7891ED30-5C92-4A55-B170-CE303550083A}" destId="{A150E185-CD57-4BB1-BA93-02973DE9A7DE}" srcOrd="0" destOrd="1" presId="urn:microsoft.com/office/officeart/2005/8/layout/hProcess9"/>
    <dgm:cxn modelId="{5F81D1CE-C9D1-4E43-9428-E0D590A59FBE}" srcId="{CD7A6891-DF09-4701-B03E-3BEA295EED2F}" destId="{967EB1B1-7871-4534-8474-B0D5F2835ABC}" srcOrd="1" destOrd="0" parTransId="{B7BE0CCD-CDBE-4B85-AC95-43E34C55CD46}" sibTransId="{1403A2FE-C8AD-48FB-94ED-BB556D1A01E8}"/>
    <dgm:cxn modelId="{B68D58D7-DF6E-40B0-A4C6-7A38B8FC6A10}" srcId="{A835A852-8E8E-4FAF-B764-DE5400A7EA0D}" destId="{C5C3207F-7601-4EE6-A967-A4EB33AE189C}" srcOrd="1" destOrd="0" parTransId="{6BAAFD5F-89AF-442E-8D5F-76776EA739E1}" sibTransId="{7ADE3E98-5500-458D-A65F-0D8BA709122C}"/>
    <dgm:cxn modelId="{0A5353E2-08FA-48EF-8A46-6206EB9182CB}" type="presOf" srcId="{26D6CE02-9D80-4EE5-AC60-704F2D20AB0E}" destId="{A150E185-CD57-4BB1-BA93-02973DE9A7DE}" srcOrd="0" destOrd="3" presId="urn:microsoft.com/office/officeart/2005/8/layout/hProcess9"/>
    <dgm:cxn modelId="{9CBB31E5-9CFC-41D5-9D48-C9C4E90C81EB}" srcId="{A835A852-8E8E-4FAF-B764-DE5400A7EA0D}" destId="{7891ED30-5C92-4A55-B170-CE303550083A}" srcOrd="0" destOrd="0" parTransId="{131BCF25-10B8-4B02-9413-5D859C261F99}" sibTransId="{246F149D-35C8-4D6F-BB87-765B9CBF4016}"/>
    <dgm:cxn modelId="{58210AF1-B97B-4E88-8095-EF727E5E2FAD}" srcId="{B9C65E22-4EE6-4C77-AA8E-EBA3417014DA}" destId="{CD7A6891-DF09-4701-B03E-3BEA295EED2F}" srcOrd="2" destOrd="0" parTransId="{AEF1295B-488E-4BEF-A62B-A2DD4B238D47}" sibTransId="{FC9FB15B-B463-451A-8F92-2C957DB86E2A}"/>
    <dgm:cxn modelId="{85FA83F1-55B1-4F14-9FE3-7D1E20E79AB4}" srcId="{CD7A6891-DF09-4701-B03E-3BEA295EED2F}" destId="{B9D92A0E-16EF-47DC-AD7F-2A328A5C3EEC}" srcOrd="0" destOrd="0" parTransId="{5C35CE15-2E9B-411C-9463-DC4DA4D47720}" sibTransId="{357268AB-98CE-4DF1-9F1F-EFD6B1C90088}"/>
    <dgm:cxn modelId="{31A9F4F7-E67C-4EB1-A0CE-6255B46FA28B}" type="presOf" srcId="{B9C65E22-4EE6-4C77-AA8E-EBA3417014DA}" destId="{31F79062-1E1F-47FA-A426-365D0AEE193E}" srcOrd="0" destOrd="0" presId="urn:microsoft.com/office/officeart/2005/8/layout/hProcess9"/>
    <dgm:cxn modelId="{41F113FD-56A2-4C17-A420-0FF5E1C07A4A}" type="presOf" srcId="{CD7A6891-DF09-4701-B03E-3BEA295EED2F}" destId="{A1A6FA3C-9054-4874-8A82-05509D51562B}" srcOrd="0" destOrd="0" presId="urn:microsoft.com/office/officeart/2005/8/layout/hProcess9"/>
    <dgm:cxn modelId="{D40F8D31-5929-42BA-8692-D28327625674}" type="presParOf" srcId="{31F79062-1E1F-47FA-A426-365D0AEE193E}" destId="{C18EFC32-46C0-4426-A813-9A268EF6320A}" srcOrd="0" destOrd="0" presId="urn:microsoft.com/office/officeart/2005/8/layout/hProcess9"/>
    <dgm:cxn modelId="{282FAE0C-37CF-4D68-8D7C-E8D4E4A1FB58}" type="presParOf" srcId="{31F79062-1E1F-47FA-A426-365D0AEE193E}" destId="{513295BB-659B-471E-A16B-1BA1F268D20B}" srcOrd="1" destOrd="0" presId="urn:microsoft.com/office/officeart/2005/8/layout/hProcess9"/>
    <dgm:cxn modelId="{08070ADF-627B-4A03-ABAF-5C9D3ACE5DED}" type="presParOf" srcId="{513295BB-659B-471E-A16B-1BA1F268D20B}" destId="{FD30DC8F-C459-4219-ADF6-E18E65337B9B}" srcOrd="0" destOrd="0" presId="urn:microsoft.com/office/officeart/2005/8/layout/hProcess9"/>
    <dgm:cxn modelId="{AF0F4F76-9BBE-4E79-B537-CA59078C91AE}" type="presParOf" srcId="{513295BB-659B-471E-A16B-1BA1F268D20B}" destId="{03AD5214-E8F2-43F9-9667-119C4F7C1349}" srcOrd="1" destOrd="0" presId="urn:microsoft.com/office/officeart/2005/8/layout/hProcess9"/>
    <dgm:cxn modelId="{4103CFB6-4353-4D2E-8249-A55460D2F86F}" type="presParOf" srcId="{513295BB-659B-471E-A16B-1BA1F268D20B}" destId="{A150E185-CD57-4BB1-BA93-02973DE9A7DE}" srcOrd="2" destOrd="0" presId="urn:microsoft.com/office/officeart/2005/8/layout/hProcess9"/>
    <dgm:cxn modelId="{9EA076B2-A386-4AB0-BD13-9F61BC706692}" type="presParOf" srcId="{513295BB-659B-471E-A16B-1BA1F268D20B}" destId="{1F6CF183-E518-4FA3-A5B9-6CFCCC209481}" srcOrd="3" destOrd="0" presId="urn:microsoft.com/office/officeart/2005/8/layout/hProcess9"/>
    <dgm:cxn modelId="{F3A78252-9FED-4F00-A607-49A9278A0B58}" type="presParOf" srcId="{513295BB-659B-471E-A16B-1BA1F268D20B}" destId="{A1A6FA3C-9054-4874-8A82-05509D51562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87FCBA-39DA-4629-9BBD-AEC5D0322631}" type="doc">
      <dgm:prSet loTypeId="urn:microsoft.com/office/officeart/2005/8/layout/hList6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64C171F-2572-445F-B942-FC9058FAE739}">
      <dgm:prSet phldrT="[Text]"/>
      <dgm:spPr>
        <a:xfrm rot="16200000">
          <a:off x="-316568" y="321202"/>
          <a:ext cx="5099769" cy="4457365"/>
        </a:xfrm>
        <a:prstGeom prst="flowChartManualOperation">
          <a:avLst/>
        </a:prstGeom>
        <a:solidFill>
          <a:sysClr val="window" lastClr="FFFFFF">
            <a:lumMod val="50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Compensation/ Pension</a:t>
          </a:r>
        </a:p>
      </dgm:t>
    </dgm:pt>
    <dgm:pt modelId="{CCC2ADCF-1BF2-4199-9C93-DF2477AE93FA}" type="parTrans" cxnId="{9CC7CC8E-1168-44B0-A738-A47DD8F17F57}">
      <dgm:prSet/>
      <dgm:spPr/>
      <dgm:t>
        <a:bodyPr/>
        <a:lstStyle/>
        <a:p>
          <a:endParaRPr lang="en-US"/>
        </a:p>
      </dgm:t>
    </dgm:pt>
    <dgm:pt modelId="{ACDAF92A-10CE-41AA-8225-FFC8E4D4F20C}" type="sibTrans" cxnId="{9CC7CC8E-1168-44B0-A738-A47DD8F17F57}">
      <dgm:prSet/>
      <dgm:spPr/>
      <dgm:t>
        <a:bodyPr/>
        <a:lstStyle/>
        <a:p>
          <a:endParaRPr lang="en-US"/>
        </a:p>
      </dgm:t>
    </dgm:pt>
    <dgm:pt modelId="{36FE0EAD-5BE8-4144-8E2B-090BD4E8092F}">
      <dgm:prSet phldrT="[Text]"/>
      <dgm:spPr>
        <a:xfrm rot="16200000">
          <a:off x="-316568" y="321202"/>
          <a:ext cx="5099769" cy="4457365"/>
        </a:xfrm>
        <a:prstGeom prst="flowChartManualOperation">
          <a:avLst/>
        </a:prstGeom>
        <a:solidFill>
          <a:sysClr val="window" lastClr="FFFFFF">
            <a:lumMod val="50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Changes in income or net worth</a:t>
          </a:r>
        </a:p>
      </dgm:t>
    </dgm:pt>
    <dgm:pt modelId="{1A29C5E8-FCDF-4B5A-8D56-004E316FACEA}" type="parTrans" cxnId="{E181C0F7-1A2B-4E88-8C12-75B49B740FE9}">
      <dgm:prSet/>
      <dgm:spPr/>
      <dgm:t>
        <a:bodyPr/>
        <a:lstStyle/>
        <a:p>
          <a:endParaRPr lang="en-US"/>
        </a:p>
      </dgm:t>
    </dgm:pt>
    <dgm:pt modelId="{1663823B-CB77-4591-801A-0920D152704F}" type="sibTrans" cxnId="{E181C0F7-1A2B-4E88-8C12-75B49B740FE9}">
      <dgm:prSet/>
      <dgm:spPr/>
      <dgm:t>
        <a:bodyPr/>
        <a:lstStyle/>
        <a:p>
          <a:endParaRPr lang="en-US"/>
        </a:p>
      </dgm:t>
    </dgm:pt>
    <dgm:pt modelId="{83177CEB-F262-4F7E-966D-94173423442D}">
      <dgm:prSet phldrT="[Text]"/>
      <dgm:spPr>
        <a:xfrm rot="16200000">
          <a:off x="-316568" y="321202"/>
          <a:ext cx="5099769" cy="4457365"/>
        </a:xfrm>
        <a:prstGeom prst="flowChartManualOperation">
          <a:avLst/>
        </a:prstGeom>
        <a:solidFill>
          <a:sysClr val="window" lastClr="FFFFFF">
            <a:lumMod val="50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Active-duty time or drill pay days</a:t>
          </a:r>
        </a:p>
      </dgm:t>
    </dgm:pt>
    <dgm:pt modelId="{0A55E6BF-D17A-44B8-87DE-A9BCBC74AEA1}" type="parTrans" cxnId="{AF800439-31F5-4B7F-88B9-BB66FC33AA04}">
      <dgm:prSet/>
      <dgm:spPr/>
      <dgm:t>
        <a:bodyPr/>
        <a:lstStyle/>
        <a:p>
          <a:endParaRPr lang="en-US"/>
        </a:p>
      </dgm:t>
    </dgm:pt>
    <dgm:pt modelId="{8E6A3107-D33B-4070-9452-FB64BDA9E8DE}" type="sibTrans" cxnId="{AF800439-31F5-4B7F-88B9-BB66FC33AA04}">
      <dgm:prSet/>
      <dgm:spPr/>
      <dgm:t>
        <a:bodyPr/>
        <a:lstStyle/>
        <a:p>
          <a:endParaRPr lang="en-US"/>
        </a:p>
      </dgm:t>
    </dgm:pt>
    <dgm:pt modelId="{B256C492-9489-4368-99D6-368881593C24}">
      <dgm:prSet phldrT="[Text]"/>
      <dgm:spPr>
        <a:xfrm rot="16200000">
          <a:off x="4475098" y="321202"/>
          <a:ext cx="5099769" cy="4457365"/>
        </a:xfrm>
        <a:prstGeom prst="flowChartManualOperation">
          <a:avLst/>
        </a:prstGeom>
        <a:solidFill>
          <a:srgbClr val="0083BE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Education</a:t>
          </a:r>
        </a:p>
      </dgm:t>
    </dgm:pt>
    <dgm:pt modelId="{3021A129-BB6A-48F9-AE51-9A8359F92A58}" type="parTrans" cxnId="{616578CA-13C4-4C20-94A9-BC1ABF5A39FA}">
      <dgm:prSet/>
      <dgm:spPr/>
      <dgm:t>
        <a:bodyPr/>
        <a:lstStyle/>
        <a:p>
          <a:endParaRPr lang="en-US"/>
        </a:p>
      </dgm:t>
    </dgm:pt>
    <dgm:pt modelId="{F5F0FFB9-163E-4DE8-9F06-3D32CFF6FDB9}" type="sibTrans" cxnId="{616578CA-13C4-4C20-94A9-BC1ABF5A39FA}">
      <dgm:prSet/>
      <dgm:spPr/>
      <dgm:t>
        <a:bodyPr/>
        <a:lstStyle/>
        <a:p>
          <a:endParaRPr lang="en-US"/>
        </a:p>
      </dgm:t>
    </dgm:pt>
    <dgm:pt modelId="{87F2FA62-8085-4CBC-AD92-CCA8D127F5F6}">
      <dgm:prSet phldrT="[Text]"/>
      <dgm:spPr>
        <a:xfrm rot="16200000">
          <a:off x="4475098" y="321202"/>
          <a:ext cx="5099769" cy="4457365"/>
        </a:xfrm>
        <a:prstGeom prst="flowChartManualOperation">
          <a:avLst/>
        </a:prstGeom>
        <a:solidFill>
          <a:srgbClr val="0083BE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Withdrawal from class</a:t>
          </a:r>
        </a:p>
      </dgm:t>
    </dgm:pt>
    <dgm:pt modelId="{53684F9C-C3E0-45B7-8A2D-BFF90D53AE11}" type="parTrans" cxnId="{B792E8DB-2A29-498F-9298-4DD279F552E6}">
      <dgm:prSet/>
      <dgm:spPr/>
      <dgm:t>
        <a:bodyPr/>
        <a:lstStyle/>
        <a:p>
          <a:endParaRPr lang="en-US"/>
        </a:p>
      </dgm:t>
    </dgm:pt>
    <dgm:pt modelId="{ABD3B4C0-F908-42BA-B482-52465E8D7083}" type="sibTrans" cxnId="{B792E8DB-2A29-498F-9298-4DD279F552E6}">
      <dgm:prSet/>
      <dgm:spPr/>
      <dgm:t>
        <a:bodyPr/>
        <a:lstStyle/>
        <a:p>
          <a:endParaRPr lang="en-US"/>
        </a:p>
      </dgm:t>
    </dgm:pt>
    <dgm:pt modelId="{DF52ED2F-250F-448E-97E6-C515B4A2B362}">
      <dgm:prSet phldrT="[Text]"/>
      <dgm:spPr>
        <a:xfrm rot="16200000">
          <a:off x="4475098" y="321202"/>
          <a:ext cx="5099769" cy="4457365"/>
        </a:xfrm>
        <a:prstGeom prst="flowChartManualOperation">
          <a:avLst/>
        </a:prstGeom>
        <a:solidFill>
          <a:srgbClr val="0083BE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Not attending class</a:t>
          </a:r>
        </a:p>
      </dgm:t>
    </dgm:pt>
    <dgm:pt modelId="{6F5F92C6-6039-4565-81E8-A138B9F9DB26}" type="parTrans" cxnId="{FA53E3C9-D951-4020-99C2-4C39E22C377D}">
      <dgm:prSet/>
      <dgm:spPr/>
      <dgm:t>
        <a:bodyPr/>
        <a:lstStyle/>
        <a:p>
          <a:endParaRPr lang="en-US"/>
        </a:p>
      </dgm:t>
    </dgm:pt>
    <dgm:pt modelId="{3CE07CA2-6E72-4CBE-BBE4-CE2562357509}" type="sibTrans" cxnId="{FA53E3C9-D951-4020-99C2-4C39E22C377D}">
      <dgm:prSet/>
      <dgm:spPr/>
      <dgm:t>
        <a:bodyPr/>
        <a:lstStyle/>
        <a:p>
          <a:endParaRPr lang="en-US"/>
        </a:p>
      </dgm:t>
    </dgm:pt>
    <dgm:pt modelId="{6D6234D7-D1C7-4C4B-BBC4-0C0EEEBD66F1}">
      <dgm:prSet/>
      <dgm:spPr>
        <a:xfrm rot="16200000">
          <a:off x="-316568" y="321202"/>
          <a:ext cx="5099769" cy="4457365"/>
        </a:xfrm>
        <a:prstGeom prst="flowChartManualOperation">
          <a:avLst/>
        </a:prstGeom>
        <a:solidFill>
          <a:sysClr val="window" lastClr="FFFFFF">
            <a:lumMod val="50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Change in dependency</a:t>
          </a:r>
        </a:p>
      </dgm:t>
    </dgm:pt>
    <dgm:pt modelId="{711F35FB-EF8A-4A15-8961-DF4176C7F9F4}" type="parTrans" cxnId="{FA2B336E-D5BA-40B7-B325-8BA52FC299A4}">
      <dgm:prSet/>
      <dgm:spPr/>
      <dgm:t>
        <a:bodyPr/>
        <a:lstStyle/>
        <a:p>
          <a:endParaRPr lang="en-US"/>
        </a:p>
      </dgm:t>
    </dgm:pt>
    <dgm:pt modelId="{947D91AE-E97E-41F1-8764-B3B1F00D08BC}" type="sibTrans" cxnId="{FA2B336E-D5BA-40B7-B325-8BA52FC299A4}">
      <dgm:prSet/>
      <dgm:spPr/>
      <dgm:t>
        <a:bodyPr/>
        <a:lstStyle/>
        <a:p>
          <a:endParaRPr lang="en-US"/>
        </a:p>
      </dgm:t>
    </dgm:pt>
    <dgm:pt modelId="{9251E97B-98C8-4F13-BDFF-B542BBEB4EC4}">
      <dgm:prSet/>
      <dgm:spPr>
        <a:xfrm rot="16200000">
          <a:off x="-316568" y="321202"/>
          <a:ext cx="5099769" cy="4457365"/>
        </a:xfrm>
        <a:prstGeom prst="flowChartManualOperation">
          <a:avLst/>
        </a:prstGeom>
        <a:solidFill>
          <a:sysClr val="window" lastClr="FFFFFF">
            <a:lumMod val="50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Payments issued after death of beneficiary </a:t>
          </a:r>
        </a:p>
      </dgm:t>
    </dgm:pt>
    <dgm:pt modelId="{63F504D9-B64D-4222-B75C-4454F439EB6E}" type="parTrans" cxnId="{6D92A063-1705-483B-9CBB-8152C70C1548}">
      <dgm:prSet/>
      <dgm:spPr/>
      <dgm:t>
        <a:bodyPr/>
        <a:lstStyle/>
        <a:p>
          <a:endParaRPr lang="en-US"/>
        </a:p>
      </dgm:t>
    </dgm:pt>
    <dgm:pt modelId="{AF3747E9-B6DE-487C-88F3-63E20ED32A7D}" type="sibTrans" cxnId="{6D92A063-1705-483B-9CBB-8152C70C1548}">
      <dgm:prSet/>
      <dgm:spPr/>
      <dgm:t>
        <a:bodyPr/>
        <a:lstStyle/>
        <a:p>
          <a:endParaRPr lang="en-US"/>
        </a:p>
      </dgm:t>
    </dgm:pt>
    <dgm:pt modelId="{AE71598E-C291-4378-9EF8-DF894541C4BB}">
      <dgm:prSet/>
      <dgm:spPr>
        <a:xfrm rot="16200000">
          <a:off x="4475098" y="321202"/>
          <a:ext cx="5099769" cy="4457365"/>
        </a:xfrm>
        <a:prstGeom prst="flowChartManualOperation">
          <a:avLst/>
        </a:prstGeom>
        <a:solidFill>
          <a:srgbClr val="0083BE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Class did not count toward graduation</a:t>
          </a:r>
        </a:p>
      </dgm:t>
    </dgm:pt>
    <dgm:pt modelId="{DA62908F-0CC0-495C-BF09-AF4F9E469773}" type="parTrans" cxnId="{05899D07-F2D1-44B8-A405-60B8FE5C652D}">
      <dgm:prSet/>
      <dgm:spPr/>
      <dgm:t>
        <a:bodyPr/>
        <a:lstStyle/>
        <a:p>
          <a:endParaRPr lang="en-US"/>
        </a:p>
      </dgm:t>
    </dgm:pt>
    <dgm:pt modelId="{DF74930E-18D2-4332-B3A7-E24681ECAEF8}" type="sibTrans" cxnId="{05899D07-F2D1-44B8-A405-60B8FE5C652D}">
      <dgm:prSet/>
      <dgm:spPr/>
      <dgm:t>
        <a:bodyPr/>
        <a:lstStyle/>
        <a:p>
          <a:endParaRPr lang="en-US"/>
        </a:p>
      </dgm:t>
    </dgm:pt>
    <dgm:pt modelId="{70E46CB4-6D12-4A6B-90A4-BAE3327A91B3}">
      <dgm:prSet/>
      <dgm:spPr>
        <a:xfrm rot="16200000">
          <a:off x="4475098" y="321202"/>
          <a:ext cx="5099769" cy="4457365"/>
        </a:xfrm>
        <a:prstGeom prst="flowChartManualOperation">
          <a:avLst/>
        </a:prstGeom>
        <a:solidFill>
          <a:srgbClr val="0083BE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Change in active-duty status</a:t>
          </a:r>
        </a:p>
      </dgm:t>
    </dgm:pt>
    <dgm:pt modelId="{804CDB9E-17A6-4ECE-81F9-07785F40B6C6}" type="parTrans" cxnId="{1F960BF7-0B69-495C-8EF4-8E2D2B3336FB}">
      <dgm:prSet/>
      <dgm:spPr/>
      <dgm:t>
        <a:bodyPr/>
        <a:lstStyle/>
        <a:p>
          <a:endParaRPr lang="en-US"/>
        </a:p>
      </dgm:t>
    </dgm:pt>
    <dgm:pt modelId="{80594998-97AA-445C-A9FF-0E7B0648884E}" type="sibTrans" cxnId="{1F960BF7-0B69-495C-8EF4-8E2D2B3336FB}">
      <dgm:prSet/>
      <dgm:spPr/>
      <dgm:t>
        <a:bodyPr/>
        <a:lstStyle/>
        <a:p>
          <a:endParaRPr lang="en-US"/>
        </a:p>
      </dgm:t>
    </dgm:pt>
    <dgm:pt modelId="{34DF9C93-B012-4A23-9B56-472E12873229}">
      <dgm:prSet/>
      <dgm:spPr>
        <a:xfrm rot="16200000">
          <a:off x="-316568" y="321202"/>
          <a:ext cx="5099769" cy="4457365"/>
        </a:xfrm>
        <a:prstGeom prst="flowChartManualOperation">
          <a:avLst/>
        </a:prstGeom>
        <a:solidFill>
          <a:sysClr val="window" lastClr="FFFFFF">
            <a:lumMod val="50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Fugitive felon status or incarceration</a:t>
          </a:r>
        </a:p>
      </dgm:t>
    </dgm:pt>
    <dgm:pt modelId="{AD1F76E6-A5A7-43B0-AB25-C9B82AF7FEDC}" type="parTrans" cxnId="{82BFC470-1C07-4EA6-9802-557DFF30A077}">
      <dgm:prSet/>
      <dgm:spPr/>
      <dgm:t>
        <a:bodyPr/>
        <a:lstStyle/>
        <a:p>
          <a:endParaRPr lang="en-US"/>
        </a:p>
      </dgm:t>
    </dgm:pt>
    <dgm:pt modelId="{4B075DB7-A8C1-40A6-872E-0403CC0EB0AD}" type="sibTrans" cxnId="{82BFC470-1C07-4EA6-9802-557DFF30A077}">
      <dgm:prSet/>
      <dgm:spPr/>
      <dgm:t>
        <a:bodyPr/>
        <a:lstStyle/>
        <a:p>
          <a:endParaRPr lang="en-US"/>
        </a:p>
      </dgm:t>
    </dgm:pt>
    <dgm:pt modelId="{2EC503A7-EDBA-41F0-8117-8697E5BECC54}" type="pres">
      <dgm:prSet presAssocID="{8287FCBA-39DA-4629-9BBD-AEC5D0322631}" presName="Name0" presStyleCnt="0">
        <dgm:presLayoutVars>
          <dgm:dir/>
          <dgm:resizeHandles val="exact"/>
        </dgm:presLayoutVars>
      </dgm:prSet>
      <dgm:spPr/>
    </dgm:pt>
    <dgm:pt modelId="{C3302737-0CA2-45D0-AEBF-CC67CDA3065F}" type="pres">
      <dgm:prSet presAssocID="{F64C171F-2572-445F-B942-FC9058FAE739}" presName="node" presStyleLbl="node1" presStyleIdx="0" presStyleCnt="2">
        <dgm:presLayoutVars>
          <dgm:bulletEnabled val="1"/>
        </dgm:presLayoutVars>
      </dgm:prSet>
      <dgm:spPr/>
    </dgm:pt>
    <dgm:pt modelId="{D93EE44D-8941-4CF1-AAEB-73EEF70E6DEB}" type="pres">
      <dgm:prSet presAssocID="{ACDAF92A-10CE-41AA-8225-FFC8E4D4F20C}" presName="sibTrans" presStyleCnt="0"/>
      <dgm:spPr/>
    </dgm:pt>
    <dgm:pt modelId="{0746910F-FDF8-4806-BDCC-56A5C25D30BF}" type="pres">
      <dgm:prSet presAssocID="{B256C492-9489-4368-99D6-368881593C24}" presName="node" presStyleLbl="node1" presStyleIdx="1" presStyleCnt="2">
        <dgm:presLayoutVars>
          <dgm:bulletEnabled val="1"/>
        </dgm:presLayoutVars>
      </dgm:prSet>
      <dgm:spPr/>
    </dgm:pt>
  </dgm:ptLst>
  <dgm:cxnLst>
    <dgm:cxn modelId="{05899D07-F2D1-44B8-A405-60B8FE5C652D}" srcId="{B256C492-9489-4368-99D6-368881593C24}" destId="{AE71598E-C291-4378-9EF8-DF894541C4BB}" srcOrd="2" destOrd="0" parTransId="{DA62908F-0CC0-495C-BF09-AF4F9E469773}" sibTransId="{DF74930E-18D2-4332-B3A7-E24681ECAEF8}"/>
    <dgm:cxn modelId="{7B89C22B-7706-49BF-BAB3-29EAEE18B230}" type="presOf" srcId="{34DF9C93-B012-4A23-9B56-472E12873229}" destId="{C3302737-0CA2-45D0-AEBF-CC67CDA3065F}" srcOrd="0" destOrd="4" presId="urn:microsoft.com/office/officeart/2005/8/layout/hList6"/>
    <dgm:cxn modelId="{AF800439-31F5-4B7F-88B9-BB66FC33AA04}" srcId="{F64C171F-2572-445F-B942-FC9058FAE739}" destId="{83177CEB-F262-4F7E-966D-94173423442D}" srcOrd="1" destOrd="0" parTransId="{0A55E6BF-D17A-44B8-87DE-A9BCBC74AEA1}" sibTransId="{8E6A3107-D33B-4070-9452-FB64BDA9E8DE}"/>
    <dgm:cxn modelId="{D62D205F-05DD-4F26-8850-F884CBFB5E64}" type="presOf" srcId="{9251E97B-98C8-4F13-BDFF-B542BBEB4EC4}" destId="{C3302737-0CA2-45D0-AEBF-CC67CDA3065F}" srcOrd="0" destOrd="5" presId="urn:microsoft.com/office/officeart/2005/8/layout/hList6"/>
    <dgm:cxn modelId="{0D97F35F-04A9-40B9-A520-0446FFD6DC52}" type="presOf" srcId="{87F2FA62-8085-4CBC-AD92-CCA8D127F5F6}" destId="{0746910F-FDF8-4806-BDCC-56A5C25D30BF}" srcOrd="0" destOrd="1" presId="urn:microsoft.com/office/officeart/2005/8/layout/hList6"/>
    <dgm:cxn modelId="{6979DC41-AAA3-4CA2-B73B-E0B5B811E383}" type="presOf" srcId="{83177CEB-F262-4F7E-966D-94173423442D}" destId="{C3302737-0CA2-45D0-AEBF-CC67CDA3065F}" srcOrd="0" destOrd="2" presId="urn:microsoft.com/office/officeart/2005/8/layout/hList6"/>
    <dgm:cxn modelId="{51471842-9208-42CD-88F3-6A2719A8B4BC}" type="presOf" srcId="{70E46CB4-6D12-4A6B-90A4-BAE3327A91B3}" destId="{0746910F-FDF8-4806-BDCC-56A5C25D30BF}" srcOrd="0" destOrd="4" presId="urn:microsoft.com/office/officeart/2005/8/layout/hList6"/>
    <dgm:cxn modelId="{6D92A063-1705-483B-9CBB-8152C70C1548}" srcId="{F64C171F-2572-445F-B942-FC9058FAE739}" destId="{9251E97B-98C8-4F13-BDFF-B542BBEB4EC4}" srcOrd="4" destOrd="0" parTransId="{63F504D9-B64D-4222-B75C-4454F439EB6E}" sibTransId="{AF3747E9-B6DE-487C-88F3-63E20ED32A7D}"/>
    <dgm:cxn modelId="{4F916B67-6837-47E5-9C59-1171DE0D795B}" type="presOf" srcId="{B256C492-9489-4368-99D6-368881593C24}" destId="{0746910F-FDF8-4806-BDCC-56A5C25D30BF}" srcOrd="0" destOrd="0" presId="urn:microsoft.com/office/officeart/2005/8/layout/hList6"/>
    <dgm:cxn modelId="{D8788667-77A4-40F4-B196-8DD918873B0C}" type="presOf" srcId="{AE71598E-C291-4378-9EF8-DF894541C4BB}" destId="{0746910F-FDF8-4806-BDCC-56A5C25D30BF}" srcOrd="0" destOrd="3" presId="urn:microsoft.com/office/officeart/2005/8/layout/hList6"/>
    <dgm:cxn modelId="{FA2B336E-D5BA-40B7-B325-8BA52FC299A4}" srcId="{F64C171F-2572-445F-B942-FC9058FAE739}" destId="{6D6234D7-D1C7-4C4B-BBC4-0C0EEEBD66F1}" srcOrd="2" destOrd="0" parTransId="{711F35FB-EF8A-4A15-8961-DF4176C7F9F4}" sibTransId="{947D91AE-E97E-41F1-8764-B3B1F00D08BC}"/>
    <dgm:cxn modelId="{82BFC470-1C07-4EA6-9802-557DFF30A077}" srcId="{F64C171F-2572-445F-B942-FC9058FAE739}" destId="{34DF9C93-B012-4A23-9B56-472E12873229}" srcOrd="3" destOrd="0" parTransId="{AD1F76E6-A5A7-43B0-AB25-C9B82AF7FEDC}" sibTransId="{4B075DB7-A8C1-40A6-872E-0403CC0EB0AD}"/>
    <dgm:cxn modelId="{9CC7CC8E-1168-44B0-A738-A47DD8F17F57}" srcId="{8287FCBA-39DA-4629-9BBD-AEC5D0322631}" destId="{F64C171F-2572-445F-B942-FC9058FAE739}" srcOrd="0" destOrd="0" parTransId="{CCC2ADCF-1BF2-4199-9C93-DF2477AE93FA}" sibTransId="{ACDAF92A-10CE-41AA-8225-FFC8E4D4F20C}"/>
    <dgm:cxn modelId="{FA53E3C9-D951-4020-99C2-4C39E22C377D}" srcId="{B256C492-9489-4368-99D6-368881593C24}" destId="{DF52ED2F-250F-448E-97E6-C515B4A2B362}" srcOrd="1" destOrd="0" parTransId="{6F5F92C6-6039-4565-81E8-A138B9F9DB26}" sibTransId="{3CE07CA2-6E72-4CBE-BBE4-CE2562357509}"/>
    <dgm:cxn modelId="{616578CA-13C4-4C20-94A9-BC1ABF5A39FA}" srcId="{8287FCBA-39DA-4629-9BBD-AEC5D0322631}" destId="{B256C492-9489-4368-99D6-368881593C24}" srcOrd="1" destOrd="0" parTransId="{3021A129-BB6A-48F9-AE51-9A8359F92A58}" sibTransId="{F5F0FFB9-163E-4DE8-9F06-3D32CFF6FDB9}"/>
    <dgm:cxn modelId="{F5FA16CD-1944-47E1-A46F-3EA2E5CF5438}" type="presOf" srcId="{DF52ED2F-250F-448E-97E6-C515B4A2B362}" destId="{0746910F-FDF8-4806-BDCC-56A5C25D30BF}" srcOrd="0" destOrd="2" presId="urn:microsoft.com/office/officeart/2005/8/layout/hList6"/>
    <dgm:cxn modelId="{1B0183D0-6FA9-4104-A833-E6D709B57540}" type="presOf" srcId="{36FE0EAD-5BE8-4144-8E2B-090BD4E8092F}" destId="{C3302737-0CA2-45D0-AEBF-CC67CDA3065F}" srcOrd="0" destOrd="1" presId="urn:microsoft.com/office/officeart/2005/8/layout/hList6"/>
    <dgm:cxn modelId="{E78020D4-26D0-4399-B34A-1E508C06FDD9}" type="presOf" srcId="{6D6234D7-D1C7-4C4B-BBC4-0C0EEEBD66F1}" destId="{C3302737-0CA2-45D0-AEBF-CC67CDA3065F}" srcOrd="0" destOrd="3" presId="urn:microsoft.com/office/officeart/2005/8/layout/hList6"/>
    <dgm:cxn modelId="{C1ADB3D6-9F48-4E31-BE40-8D676B3B956F}" type="presOf" srcId="{8287FCBA-39DA-4629-9BBD-AEC5D0322631}" destId="{2EC503A7-EDBA-41F0-8117-8697E5BECC54}" srcOrd="0" destOrd="0" presId="urn:microsoft.com/office/officeart/2005/8/layout/hList6"/>
    <dgm:cxn modelId="{B792E8DB-2A29-498F-9298-4DD279F552E6}" srcId="{B256C492-9489-4368-99D6-368881593C24}" destId="{87F2FA62-8085-4CBC-AD92-CCA8D127F5F6}" srcOrd="0" destOrd="0" parTransId="{53684F9C-C3E0-45B7-8A2D-BFF90D53AE11}" sibTransId="{ABD3B4C0-F908-42BA-B482-52465E8D7083}"/>
    <dgm:cxn modelId="{B0B1C3E0-FA9F-4FF9-A6F6-CEFBCAF2084D}" type="presOf" srcId="{F64C171F-2572-445F-B942-FC9058FAE739}" destId="{C3302737-0CA2-45D0-AEBF-CC67CDA3065F}" srcOrd="0" destOrd="0" presId="urn:microsoft.com/office/officeart/2005/8/layout/hList6"/>
    <dgm:cxn modelId="{1F960BF7-0B69-495C-8EF4-8E2D2B3336FB}" srcId="{B256C492-9489-4368-99D6-368881593C24}" destId="{70E46CB4-6D12-4A6B-90A4-BAE3327A91B3}" srcOrd="3" destOrd="0" parTransId="{804CDB9E-17A6-4ECE-81F9-07785F40B6C6}" sibTransId="{80594998-97AA-445C-A9FF-0E7B0648884E}"/>
    <dgm:cxn modelId="{E181C0F7-1A2B-4E88-8C12-75B49B740FE9}" srcId="{F64C171F-2572-445F-B942-FC9058FAE739}" destId="{36FE0EAD-5BE8-4144-8E2B-090BD4E8092F}" srcOrd="0" destOrd="0" parTransId="{1A29C5E8-FCDF-4B5A-8D56-004E316FACEA}" sibTransId="{1663823B-CB77-4591-801A-0920D152704F}"/>
    <dgm:cxn modelId="{FC8C474D-31BE-424C-BCE2-15FC57797B14}" type="presParOf" srcId="{2EC503A7-EDBA-41F0-8117-8697E5BECC54}" destId="{C3302737-0CA2-45D0-AEBF-CC67CDA3065F}" srcOrd="0" destOrd="0" presId="urn:microsoft.com/office/officeart/2005/8/layout/hList6"/>
    <dgm:cxn modelId="{A9C56F78-7D61-4299-9E28-333183946BF5}" type="presParOf" srcId="{2EC503A7-EDBA-41F0-8117-8697E5BECC54}" destId="{D93EE44D-8941-4CF1-AAEB-73EEF70E6DEB}" srcOrd="1" destOrd="0" presId="urn:microsoft.com/office/officeart/2005/8/layout/hList6"/>
    <dgm:cxn modelId="{F4CE07AF-CFFF-4DAE-B872-2C68255B5529}" type="presParOf" srcId="{2EC503A7-EDBA-41F0-8117-8697E5BECC54}" destId="{0746910F-FDF8-4806-BDCC-56A5C25D30BF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6CD9DD-B243-46FE-816A-CFDE8D1C4F1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B28579-DA69-453E-9195-D4CC3B9CE216}">
      <dgm:prSet phldrT="[Text]" custT="1"/>
      <dgm:spPr>
        <a:xfrm>
          <a:off x="2095185" y="190441"/>
          <a:ext cx="4584688" cy="55720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002060"/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28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DMC sends Debt Notice</a:t>
          </a:r>
        </a:p>
      </dgm:t>
    </dgm:pt>
    <dgm:pt modelId="{DDC8ED40-8D7B-4958-8F7D-A3DF2A32BCEB}" type="parTrans" cxnId="{4FA2AA38-AD84-4DDB-8928-FF57B78F084E}">
      <dgm:prSet/>
      <dgm:spPr/>
      <dgm:t>
        <a:bodyPr/>
        <a:lstStyle/>
        <a:p>
          <a:endParaRPr lang="en-US"/>
        </a:p>
      </dgm:t>
    </dgm:pt>
    <dgm:pt modelId="{B9EA181F-0341-4234-88A2-865AC7AB9101}" type="sibTrans" cxnId="{4FA2AA38-AD84-4DDB-8928-FF57B78F084E}">
      <dgm:prSet/>
      <dgm:spPr/>
      <dgm:t>
        <a:bodyPr/>
        <a:lstStyle/>
        <a:p>
          <a:endParaRPr lang="en-US"/>
        </a:p>
      </dgm:t>
    </dgm:pt>
    <dgm:pt modelId="{3B50F67C-16AC-4F74-9F5D-E8853D413C7E}">
      <dgm:prSet phldrT="[Text]" custT="1"/>
      <dgm:spPr>
        <a:xfrm>
          <a:off x="620954" y="1267751"/>
          <a:ext cx="3462954" cy="559348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002060"/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24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Debtor contacts DMC</a:t>
          </a:r>
        </a:p>
      </dgm:t>
    </dgm:pt>
    <dgm:pt modelId="{2B5E8D36-C41A-46EF-BC65-06EF8194261B}" type="parTrans" cxnId="{551F02DE-CC06-43B0-90F9-B254406EEE8A}">
      <dgm:prSet/>
      <dgm:spPr>
        <a:xfrm>
          <a:off x="2153727" y="558874"/>
          <a:ext cx="2035098" cy="520108"/>
        </a:xfrm>
        <a:custGeom>
          <a:avLst/>
          <a:gdLst/>
          <a:ahLst/>
          <a:cxnLst/>
          <a:rect l="0" t="0" r="0" b="0"/>
          <a:pathLst>
            <a:path>
              <a:moveTo>
                <a:pt x="2035098" y="0"/>
              </a:moveTo>
              <a:lnTo>
                <a:pt x="2035098" y="354438"/>
              </a:lnTo>
              <a:lnTo>
                <a:pt x="0" y="354438"/>
              </a:lnTo>
              <a:lnTo>
                <a:pt x="0" y="520108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4BC7A209-AD78-4E3F-B917-5A40EEE624BF}" type="sibTrans" cxnId="{551F02DE-CC06-43B0-90F9-B254406EEE8A}">
      <dgm:prSet/>
      <dgm:spPr/>
      <dgm:t>
        <a:bodyPr/>
        <a:lstStyle/>
        <a:p>
          <a:endParaRPr lang="en-US"/>
        </a:p>
      </dgm:t>
    </dgm:pt>
    <dgm:pt modelId="{17BFD16C-7054-46B4-A7D7-D6E3D451E8EE}">
      <dgm:prSet phldrT="[Text]" custT="1"/>
      <dgm:spPr>
        <a:xfrm>
          <a:off x="422252" y="2152032"/>
          <a:ext cx="3851667" cy="268032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002060"/>
          </a:solidFill>
          <a:prstDash val="solid"/>
        </a:ln>
        <a:effectLst/>
      </dgm:spPr>
      <dgm:t>
        <a:bodyPr/>
        <a:lstStyle/>
        <a:p>
          <a:pPr algn="l">
            <a:lnSpc>
              <a:spcPct val="90000"/>
            </a:lnSpc>
            <a:spcAft>
              <a:spcPts val="756"/>
            </a:spcAft>
            <a:buNone/>
          </a:pPr>
          <a:r>
            <a:rPr lang="en-US" sz="2000" b="1" dirty="0">
              <a:solidFill>
                <a:srgbClr val="002060"/>
              </a:solidFill>
              <a:latin typeface="Calibri"/>
              <a:ea typeface="+mn-ea"/>
              <a:cs typeface="+mn-cs"/>
              <a:sym typeface="Wingdings"/>
            </a:rPr>
            <a:t> </a:t>
          </a:r>
          <a:r>
            <a:rPr lang="en-US" sz="18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Pay In Full</a:t>
          </a:r>
        </a:p>
        <a:p>
          <a:pPr algn="l">
            <a:lnSpc>
              <a:spcPct val="90000"/>
            </a:lnSpc>
            <a:spcAft>
              <a:spcPts val="756"/>
            </a:spcAft>
            <a:buNone/>
          </a:pPr>
          <a:r>
            <a:rPr lang="en-US" sz="18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/>
            </a:rPr>
            <a:t> </a:t>
          </a:r>
          <a:r>
            <a:rPr lang="en-US" sz="18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Benefits Offset in Full or Part</a:t>
          </a:r>
        </a:p>
        <a:p>
          <a:pPr algn="l">
            <a:lnSpc>
              <a:spcPct val="90000"/>
            </a:lnSpc>
            <a:spcAft>
              <a:spcPts val="756"/>
            </a:spcAft>
            <a:buNone/>
          </a:pPr>
          <a:r>
            <a:rPr lang="en-US" sz="18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/>
            </a:rPr>
            <a:t> </a:t>
          </a:r>
          <a:r>
            <a:rPr lang="en-US" sz="18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Payment plan</a:t>
          </a:r>
        </a:p>
        <a:p>
          <a:pPr algn="l">
            <a:lnSpc>
              <a:spcPct val="100000"/>
            </a:lnSpc>
            <a:spcAft>
              <a:spcPts val="756"/>
            </a:spcAft>
            <a:buNone/>
          </a:pPr>
          <a:r>
            <a:rPr lang="en-US" sz="18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/>
            </a:rPr>
            <a:t> </a:t>
          </a:r>
          <a:r>
            <a:rPr lang="en-US" sz="18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Compromise</a:t>
          </a:r>
        </a:p>
        <a:p>
          <a:pPr algn="l">
            <a:lnSpc>
              <a:spcPct val="90000"/>
            </a:lnSpc>
            <a:spcAft>
              <a:spcPts val="756"/>
            </a:spcAft>
            <a:buNone/>
          </a:pPr>
          <a:r>
            <a:rPr lang="en-US" sz="18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/>
            </a:rPr>
            <a:t> </a:t>
          </a:r>
          <a:r>
            <a:rPr lang="en-US" sz="18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Waiver/Waiver Reconsideration</a:t>
          </a:r>
        </a:p>
        <a:p>
          <a:pPr algn="l">
            <a:lnSpc>
              <a:spcPct val="90000"/>
            </a:lnSpc>
            <a:spcAft>
              <a:spcPts val="756"/>
            </a:spcAft>
            <a:buNone/>
          </a:pPr>
          <a:r>
            <a:rPr lang="en-US" sz="18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/>
            </a:rPr>
            <a:t> </a:t>
          </a:r>
          <a:r>
            <a:rPr lang="en-US" sz="18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Dispute</a:t>
          </a:r>
        </a:p>
        <a:p>
          <a:pPr algn="l">
            <a:lnSpc>
              <a:spcPct val="90000"/>
            </a:lnSpc>
            <a:spcAft>
              <a:spcPts val="756"/>
            </a:spcAft>
            <a:buNone/>
          </a:pPr>
          <a:r>
            <a:rPr lang="en-US" sz="18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/>
            </a:rPr>
            <a:t> </a:t>
          </a:r>
          <a:r>
            <a:rPr lang="en-US" sz="18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Temporary Suspension</a:t>
          </a:r>
        </a:p>
      </dgm:t>
    </dgm:pt>
    <dgm:pt modelId="{1D0961B2-CF09-4B2A-84FD-F312A6AD612F}" type="parTrans" cxnId="{E143F37C-02A9-44B8-826B-3B315EF1ADC6}">
      <dgm:prSet/>
      <dgm:spPr>
        <a:xfrm>
          <a:off x="2103661" y="1638330"/>
          <a:ext cx="91440" cy="324933"/>
        </a:xfrm>
        <a:custGeom>
          <a:avLst/>
          <a:gdLst/>
          <a:ahLst/>
          <a:cxnLst/>
          <a:rect l="0" t="0" r="0" b="0"/>
          <a:pathLst>
            <a:path>
              <a:moveTo>
                <a:pt x="50065" y="0"/>
              </a:moveTo>
              <a:lnTo>
                <a:pt x="50065" y="159263"/>
              </a:lnTo>
              <a:lnTo>
                <a:pt x="45720" y="159263"/>
              </a:lnTo>
              <a:lnTo>
                <a:pt x="45720" y="324933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81DF23FE-BD15-41FB-ABB9-55C664BB2748}" type="sibTrans" cxnId="{E143F37C-02A9-44B8-826B-3B315EF1ADC6}">
      <dgm:prSet/>
      <dgm:spPr/>
      <dgm:t>
        <a:bodyPr/>
        <a:lstStyle/>
        <a:p>
          <a:endParaRPr lang="en-US"/>
        </a:p>
      </dgm:t>
    </dgm:pt>
    <dgm:pt modelId="{6C4D37FB-6CEC-4110-A3AA-A051B0DEBFCB}">
      <dgm:prSet phldrT="[Text]" custT="1"/>
      <dgm:spPr>
        <a:xfrm>
          <a:off x="4584745" y="1267751"/>
          <a:ext cx="3569360" cy="554817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002060"/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24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No Action/Payment</a:t>
          </a:r>
        </a:p>
      </dgm:t>
    </dgm:pt>
    <dgm:pt modelId="{A554600E-3BBA-4910-B583-935F80D375B9}" type="parTrans" cxnId="{E622EE67-04F5-4C8C-AC90-232966E8F1EE}">
      <dgm:prSet/>
      <dgm:spPr>
        <a:xfrm>
          <a:off x="4188826" y="558874"/>
          <a:ext cx="1981895" cy="5201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438"/>
              </a:lnTo>
              <a:lnTo>
                <a:pt x="1981895" y="354438"/>
              </a:lnTo>
              <a:lnTo>
                <a:pt x="1981895" y="520108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B9D9FCC3-7C8B-420C-997E-0528A73375A0}" type="sibTrans" cxnId="{E622EE67-04F5-4C8C-AC90-232966E8F1EE}">
      <dgm:prSet/>
      <dgm:spPr/>
      <dgm:t>
        <a:bodyPr/>
        <a:lstStyle/>
        <a:p>
          <a:endParaRPr lang="en-US"/>
        </a:p>
      </dgm:t>
    </dgm:pt>
    <dgm:pt modelId="{BC6A3AC3-11BD-47A7-BC63-2A9A7E2F7C41}">
      <dgm:prSet phldrT="[Text]" custT="1"/>
      <dgm:spPr>
        <a:xfrm>
          <a:off x="4690320" y="2125743"/>
          <a:ext cx="3387504" cy="2412944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002060"/>
          </a:solidFill>
          <a:prstDash val="solid"/>
        </a:ln>
        <a:effectLst/>
      </dgm:spPr>
      <dgm:t>
        <a:bodyPr/>
        <a:lstStyle/>
        <a:p>
          <a:pPr algn="l">
            <a:buNone/>
          </a:pPr>
          <a:r>
            <a:rPr lang="en-US" sz="1800" b="1" dirty="0">
              <a:solidFill>
                <a:srgbClr val="002060"/>
              </a:solidFill>
              <a:latin typeface="Calibri"/>
              <a:ea typeface="+mn-ea"/>
              <a:cs typeface="Arial" panose="020B0604020202020204" pitchFamily="34" charset="0"/>
              <a:sym typeface="Wingdings"/>
            </a:rPr>
            <a:t> </a:t>
          </a:r>
          <a:r>
            <a:rPr lang="en-US" sz="18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Benefits offset in Full</a:t>
          </a:r>
        </a:p>
        <a:p>
          <a:pPr algn="l">
            <a:buNone/>
          </a:pPr>
          <a:r>
            <a:rPr lang="en-US" sz="18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/>
            </a:rPr>
            <a:t> </a:t>
          </a:r>
          <a:r>
            <a:rPr lang="en-US" sz="18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Referral to:</a:t>
          </a:r>
        </a:p>
        <a:p>
          <a:pPr algn="l">
            <a:buNone/>
          </a:pPr>
          <a:r>
            <a:rPr lang="en-US" sz="18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 - TOP</a:t>
          </a:r>
        </a:p>
        <a:p>
          <a:pPr algn="l">
            <a:buNone/>
          </a:pPr>
          <a:r>
            <a:rPr lang="en-US" sz="18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 - Cross-Servicing</a:t>
          </a:r>
        </a:p>
        <a:p>
          <a:pPr algn="l">
            <a:buNone/>
          </a:pPr>
          <a:endParaRPr lang="en-US" sz="1800" b="1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algn="l">
            <a:buNone/>
          </a:pPr>
          <a:endParaRPr lang="en-US" sz="1800" b="1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algn="l">
            <a:buNone/>
          </a:pPr>
          <a:r>
            <a:rPr lang="en-US" sz="18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             </a:t>
          </a:r>
          <a:r>
            <a:rPr lang="en-US" sz="18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                                                              </a:t>
          </a:r>
        </a:p>
      </dgm:t>
    </dgm:pt>
    <dgm:pt modelId="{83884C70-ABB2-46F5-BE27-9F557428FCB0}" type="parTrans" cxnId="{126213CB-790D-4884-85B3-D373A539AA27}">
      <dgm:prSet/>
      <dgm:spPr>
        <a:xfrm>
          <a:off x="6125001" y="1633799"/>
          <a:ext cx="91440" cy="3031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7505"/>
              </a:lnTo>
              <a:lnTo>
                <a:pt x="60366" y="137505"/>
              </a:lnTo>
              <a:lnTo>
                <a:pt x="60366" y="303175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4FA59149-13DD-47E1-8E1F-772108A7CF06}" type="sibTrans" cxnId="{126213CB-790D-4884-85B3-D373A539AA27}">
      <dgm:prSet/>
      <dgm:spPr/>
      <dgm:t>
        <a:bodyPr/>
        <a:lstStyle/>
        <a:p>
          <a:endParaRPr lang="en-US"/>
        </a:p>
      </dgm:t>
    </dgm:pt>
    <dgm:pt modelId="{65F8AE81-7D6B-448C-B38A-03E211F1F73F}" type="pres">
      <dgm:prSet presAssocID="{7E6CD9DD-B243-46FE-816A-CFDE8D1C4F1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31F41BC-1F47-48D7-A71F-AC41DB0A7884}" type="pres">
      <dgm:prSet presAssocID="{67B28579-DA69-453E-9195-D4CC3B9CE216}" presName="hierRoot1" presStyleCnt="0"/>
      <dgm:spPr/>
    </dgm:pt>
    <dgm:pt modelId="{652CD579-1308-45C8-9EB6-91E3CC8308F1}" type="pres">
      <dgm:prSet presAssocID="{67B28579-DA69-453E-9195-D4CC3B9CE216}" presName="composite" presStyleCnt="0"/>
      <dgm:spPr/>
    </dgm:pt>
    <dgm:pt modelId="{1B88E427-DB90-4361-9FD4-199465DA214B}" type="pres">
      <dgm:prSet presAssocID="{67B28579-DA69-453E-9195-D4CC3B9CE216}" presName="background" presStyleLbl="node0" presStyleIdx="0" presStyleCnt="1"/>
      <dgm:spPr>
        <a:xfrm>
          <a:off x="1896481" y="1672"/>
          <a:ext cx="4584688" cy="557202"/>
        </a:xfrm>
        <a:prstGeom prst="roundRect">
          <a:avLst>
            <a:gd name="adj" fmla="val 10000"/>
          </a:avLst>
        </a:prstGeom>
        <a:solidFill>
          <a:srgbClr val="003F72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36439564-BDBA-41F4-9C0B-0043208C871F}" type="pres">
      <dgm:prSet presAssocID="{67B28579-DA69-453E-9195-D4CC3B9CE216}" presName="text" presStyleLbl="fgAcc0" presStyleIdx="0" presStyleCnt="1" custScaleX="256366" custScaleY="49067">
        <dgm:presLayoutVars>
          <dgm:chPref val="3"/>
        </dgm:presLayoutVars>
      </dgm:prSet>
      <dgm:spPr/>
    </dgm:pt>
    <dgm:pt modelId="{6101A4F1-9C59-4E3A-B4F9-3475D045711F}" type="pres">
      <dgm:prSet presAssocID="{67B28579-DA69-453E-9195-D4CC3B9CE216}" presName="hierChild2" presStyleCnt="0"/>
      <dgm:spPr/>
    </dgm:pt>
    <dgm:pt modelId="{EA2105AC-31DC-4E30-AD98-E9E4D0E539CA}" type="pres">
      <dgm:prSet presAssocID="{2B5E8D36-C41A-46EF-BC65-06EF8194261B}" presName="Name10" presStyleLbl="parChTrans1D2" presStyleIdx="0" presStyleCnt="2"/>
      <dgm:spPr/>
    </dgm:pt>
    <dgm:pt modelId="{A42D20C6-1F45-4A4A-8A61-ED0A5CB48C2B}" type="pres">
      <dgm:prSet presAssocID="{3B50F67C-16AC-4F74-9F5D-E8853D413C7E}" presName="hierRoot2" presStyleCnt="0"/>
      <dgm:spPr/>
    </dgm:pt>
    <dgm:pt modelId="{F3C3D58F-0ED2-4F53-9186-7304B32CDB1D}" type="pres">
      <dgm:prSet presAssocID="{3B50F67C-16AC-4F74-9F5D-E8853D413C7E}" presName="composite2" presStyleCnt="0"/>
      <dgm:spPr/>
    </dgm:pt>
    <dgm:pt modelId="{96067D3C-0E4A-4180-A477-BC5DB8AE7FA7}" type="pres">
      <dgm:prSet presAssocID="{3B50F67C-16AC-4F74-9F5D-E8853D413C7E}" presName="background2" presStyleLbl="node2" presStyleIdx="0" presStyleCnt="2"/>
      <dgm:spPr>
        <a:xfrm>
          <a:off x="422250" y="1078982"/>
          <a:ext cx="3462954" cy="559348"/>
        </a:xfrm>
        <a:prstGeom prst="roundRect">
          <a:avLst>
            <a:gd name="adj" fmla="val 10000"/>
          </a:avLst>
        </a:prstGeom>
        <a:solidFill>
          <a:srgbClr val="0083BE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142E02D6-2E98-42E3-A875-B60DE85D1DA5}" type="pres">
      <dgm:prSet presAssocID="{3B50F67C-16AC-4F74-9F5D-E8853D413C7E}" presName="text2" presStyleLbl="fgAcc2" presStyleIdx="0" presStyleCnt="2" custScaleX="193641" custScaleY="49256">
        <dgm:presLayoutVars>
          <dgm:chPref val="3"/>
        </dgm:presLayoutVars>
      </dgm:prSet>
      <dgm:spPr/>
    </dgm:pt>
    <dgm:pt modelId="{640571ED-1D27-4D0B-BC5B-FB59494E3CE9}" type="pres">
      <dgm:prSet presAssocID="{3B50F67C-16AC-4F74-9F5D-E8853D413C7E}" presName="hierChild3" presStyleCnt="0"/>
      <dgm:spPr/>
    </dgm:pt>
    <dgm:pt modelId="{72300E1F-5976-4E36-920B-A5B90B8153C7}" type="pres">
      <dgm:prSet presAssocID="{1D0961B2-CF09-4B2A-84FD-F312A6AD612F}" presName="Name17" presStyleLbl="parChTrans1D3" presStyleIdx="0" presStyleCnt="2"/>
      <dgm:spPr/>
    </dgm:pt>
    <dgm:pt modelId="{306B0B55-BF63-4B36-A42E-F1B765319B73}" type="pres">
      <dgm:prSet presAssocID="{17BFD16C-7054-46B4-A7D7-D6E3D451E8EE}" presName="hierRoot3" presStyleCnt="0"/>
      <dgm:spPr/>
    </dgm:pt>
    <dgm:pt modelId="{D39699BD-178E-4278-BF5C-E549CCC87703}" type="pres">
      <dgm:prSet presAssocID="{17BFD16C-7054-46B4-A7D7-D6E3D451E8EE}" presName="composite3" presStyleCnt="0"/>
      <dgm:spPr/>
    </dgm:pt>
    <dgm:pt modelId="{8D675673-1525-43B8-9721-FD92977CC32D}" type="pres">
      <dgm:prSet presAssocID="{17BFD16C-7054-46B4-A7D7-D6E3D451E8EE}" presName="background3" presStyleLbl="node3" presStyleIdx="0" presStyleCnt="2"/>
      <dgm:spPr>
        <a:xfrm>
          <a:off x="223548" y="1963264"/>
          <a:ext cx="3851667" cy="2680320"/>
        </a:xfrm>
        <a:prstGeom prst="roundRect">
          <a:avLst>
            <a:gd name="adj" fmla="val 10000"/>
          </a:avLst>
        </a:prstGeom>
        <a:solidFill>
          <a:srgbClr val="0083BE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A91E0A3F-5D2D-410E-B9F7-05EE91594043}" type="pres">
      <dgm:prSet presAssocID="{17BFD16C-7054-46B4-A7D7-D6E3D451E8EE}" presName="text3" presStyleLbl="fgAcc3" presStyleIdx="0" presStyleCnt="2" custScaleX="215377" custScaleY="236028" custLinFactNeighborX="-243" custLinFactNeighborY="-17187">
        <dgm:presLayoutVars>
          <dgm:chPref val="3"/>
        </dgm:presLayoutVars>
      </dgm:prSet>
      <dgm:spPr/>
    </dgm:pt>
    <dgm:pt modelId="{A4803552-4F12-4894-B7BB-9625B9C1DD22}" type="pres">
      <dgm:prSet presAssocID="{17BFD16C-7054-46B4-A7D7-D6E3D451E8EE}" presName="hierChild4" presStyleCnt="0"/>
      <dgm:spPr/>
    </dgm:pt>
    <dgm:pt modelId="{D4E033E0-17E4-42CF-B1F7-04CEF634B1D6}" type="pres">
      <dgm:prSet presAssocID="{A554600E-3BBA-4910-B583-935F80D375B9}" presName="Name10" presStyleLbl="parChTrans1D2" presStyleIdx="1" presStyleCnt="2"/>
      <dgm:spPr/>
    </dgm:pt>
    <dgm:pt modelId="{61D57E90-3088-4DEE-9B6C-F45DFFD2D511}" type="pres">
      <dgm:prSet presAssocID="{6C4D37FB-6CEC-4110-A3AA-A051B0DEBFCB}" presName="hierRoot2" presStyleCnt="0"/>
      <dgm:spPr/>
    </dgm:pt>
    <dgm:pt modelId="{779C6D8A-437E-4F70-ACD4-278D5477EE55}" type="pres">
      <dgm:prSet presAssocID="{6C4D37FB-6CEC-4110-A3AA-A051B0DEBFCB}" presName="composite2" presStyleCnt="0"/>
      <dgm:spPr/>
    </dgm:pt>
    <dgm:pt modelId="{A548BD0E-E7C8-4375-9897-80CC9D37DAC7}" type="pres">
      <dgm:prSet presAssocID="{6C4D37FB-6CEC-4110-A3AA-A051B0DEBFCB}" presName="background2" presStyleLbl="node2" presStyleIdx="1" presStyleCnt="2"/>
      <dgm:spPr>
        <a:xfrm>
          <a:off x="4386041" y="1078982"/>
          <a:ext cx="3569360" cy="554817"/>
        </a:xfrm>
        <a:prstGeom prst="roundRect">
          <a:avLst>
            <a:gd name="adj" fmla="val 10000"/>
          </a:avLst>
        </a:prstGeom>
        <a:solidFill>
          <a:srgbClr val="772432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0FAC8D37-0704-4BA9-A1CA-39983DB82795}" type="pres">
      <dgm:prSet presAssocID="{6C4D37FB-6CEC-4110-A3AA-A051B0DEBFCB}" presName="text2" presStyleLbl="fgAcc2" presStyleIdx="1" presStyleCnt="2" custScaleX="199591" custScaleY="48857">
        <dgm:presLayoutVars>
          <dgm:chPref val="3"/>
        </dgm:presLayoutVars>
      </dgm:prSet>
      <dgm:spPr/>
    </dgm:pt>
    <dgm:pt modelId="{E5EE93A3-B074-416F-87B8-66D5367AE2AB}" type="pres">
      <dgm:prSet presAssocID="{6C4D37FB-6CEC-4110-A3AA-A051B0DEBFCB}" presName="hierChild3" presStyleCnt="0"/>
      <dgm:spPr/>
    </dgm:pt>
    <dgm:pt modelId="{9D52130C-5A4B-4750-844F-7CE472F6A586}" type="pres">
      <dgm:prSet presAssocID="{83884C70-ABB2-46F5-BE27-9F557428FCB0}" presName="Name17" presStyleLbl="parChTrans1D3" presStyleIdx="1" presStyleCnt="2"/>
      <dgm:spPr/>
    </dgm:pt>
    <dgm:pt modelId="{8A674869-0E2E-47ED-A5C9-D626C4EB8E79}" type="pres">
      <dgm:prSet presAssocID="{BC6A3AC3-11BD-47A7-BC63-2A9A7E2F7C41}" presName="hierRoot3" presStyleCnt="0"/>
      <dgm:spPr/>
    </dgm:pt>
    <dgm:pt modelId="{2C25AC24-E513-496F-8BD8-E2B8E12A6287}" type="pres">
      <dgm:prSet presAssocID="{BC6A3AC3-11BD-47A7-BC63-2A9A7E2F7C41}" presName="composite3" presStyleCnt="0"/>
      <dgm:spPr/>
    </dgm:pt>
    <dgm:pt modelId="{F09FC131-2284-4C76-B854-F3B2DB0C0517}" type="pres">
      <dgm:prSet presAssocID="{BC6A3AC3-11BD-47A7-BC63-2A9A7E2F7C41}" presName="background3" presStyleLbl="node3" presStyleIdx="1" presStyleCnt="2"/>
      <dgm:spPr>
        <a:xfrm>
          <a:off x="4491616" y="1936975"/>
          <a:ext cx="3387504" cy="2412944"/>
        </a:xfrm>
        <a:prstGeom prst="roundRect">
          <a:avLst>
            <a:gd name="adj" fmla="val 10000"/>
          </a:avLst>
        </a:prstGeom>
        <a:solidFill>
          <a:srgbClr val="772432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84729032-C153-4CCB-9239-E159F7D952AA}" type="pres">
      <dgm:prSet presAssocID="{BC6A3AC3-11BD-47A7-BC63-2A9A7E2F7C41}" presName="text3" presStyleLbl="fgAcc3" presStyleIdx="1" presStyleCnt="2" custScaleX="189422" custScaleY="212483" custLinFactNeighborX="819" custLinFactNeighborY="-19103">
        <dgm:presLayoutVars>
          <dgm:chPref val="3"/>
        </dgm:presLayoutVars>
      </dgm:prSet>
      <dgm:spPr/>
    </dgm:pt>
    <dgm:pt modelId="{F52B3062-5461-4B56-8086-1AD7523ADBAA}" type="pres">
      <dgm:prSet presAssocID="{BC6A3AC3-11BD-47A7-BC63-2A9A7E2F7C41}" presName="hierChild4" presStyleCnt="0"/>
      <dgm:spPr/>
    </dgm:pt>
  </dgm:ptLst>
  <dgm:cxnLst>
    <dgm:cxn modelId="{BCF5891E-9C6C-4724-B6C8-A7607B9B4F31}" type="presOf" srcId="{BC6A3AC3-11BD-47A7-BC63-2A9A7E2F7C41}" destId="{84729032-C153-4CCB-9239-E159F7D952AA}" srcOrd="0" destOrd="0" presId="urn:microsoft.com/office/officeart/2005/8/layout/hierarchy1"/>
    <dgm:cxn modelId="{4FA2AA38-AD84-4DDB-8928-FF57B78F084E}" srcId="{7E6CD9DD-B243-46FE-816A-CFDE8D1C4F10}" destId="{67B28579-DA69-453E-9195-D4CC3B9CE216}" srcOrd="0" destOrd="0" parTransId="{DDC8ED40-8D7B-4958-8F7D-A3DF2A32BCEB}" sibTransId="{B9EA181F-0341-4234-88A2-865AC7AB9101}"/>
    <dgm:cxn modelId="{E622EE67-04F5-4C8C-AC90-232966E8F1EE}" srcId="{67B28579-DA69-453E-9195-D4CC3B9CE216}" destId="{6C4D37FB-6CEC-4110-A3AA-A051B0DEBFCB}" srcOrd="1" destOrd="0" parTransId="{A554600E-3BBA-4910-B583-935F80D375B9}" sibTransId="{B9D9FCC3-7C8B-420C-997E-0528A73375A0}"/>
    <dgm:cxn modelId="{A159436B-5B4F-4120-889C-59111FC0F4E4}" type="presOf" srcId="{1D0961B2-CF09-4B2A-84FD-F312A6AD612F}" destId="{72300E1F-5976-4E36-920B-A5B90B8153C7}" srcOrd="0" destOrd="0" presId="urn:microsoft.com/office/officeart/2005/8/layout/hierarchy1"/>
    <dgm:cxn modelId="{E41D7C4D-BA48-4076-8F7B-08AC84B97C48}" type="presOf" srcId="{67B28579-DA69-453E-9195-D4CC3B9CE216}" destId="{36439564-BDBA-41F4-9C0B-0043208C871F}" srcOrd="0" destOrd="0" presId="urn:microsoft.com/office/officeart/2005/8/layout/hierarchy1"/>
    <dgm:cxn modelId="{E143F37C-02A9-44B8-826B-3B315EF1ADC6}" srcId="{3B50F67C-16AC-4F74-9F5D-E8853D413C7E}" destId="{17BFD16C-7054-46B4-A7D7-D6E3D451E8EE}" srcOrd="0" destOrd="0" parTransId="{1D0961B2-CF09-4B2A-84FD-F312A6AD612F}" sibTransId="{81DF23FE-BD15-41FB-ABB9-55C664BB2748}"/>
    <dgm:cxn modelId="{26DFA98F-5AE9-4436-B107-44008877D08F}" type="presOf" srcId="{7E6CD9DD-B243-46FE-816A-CFDE8D1C4F10}" destId="{65F8AE81-7D6B-448C-B38A-03E211F1F73F}" srcOrd="0" destOrd="0" presId="urn:microsoft.com/office/officeart/2005/8/layout/hierarchy1"/>
    <dgm:cxn modelId="{6A47CB94-3650-447E-A8E6-EDCB2D5989D5}" type="presOf" srcId="{3B50F67C-16AC-4F74-9F5D-E8853D413C7E}" destId="{142E02D6-2E98-42E3-A875-B60DE85D1DA5}" srcOrd="0" destOrd="0" presId="urn:microsoft.com/office/officeart/2005/8/layout/hierarchy1"/>
    <dgm:cxn modelId="{FF6DFF95-B2A2-4FBE-B536-0DE494E46803}" type="presOf" srcId="{2B5E8D36-C41A-46EF-BC65-06EF8194261B}" destId="{EA2105AC-31DC-4E30-AD98-E9E4D0E539CA}" srcOrd="0" destOrd="0" presId="urn:microsoft.com/office/officeart/2005/8/layout/hierarchy1"/>
    <dgm:cxn modelId="{271325C1-DB49-4A98-BBBB-27B63B6957E2}" type="presOf" srcId="{A554600E-3BBA-4910-B583-935F80D375B9}" destId="{D4E033E0-17E4-42CF-B1F7-04CEF634B1D6}" srcOrd="0" destOrd="0" presId="urn:microsoft.com/office/officeart/2005/8/layout/hierarchy1"/>
    <dgm:cxn modelId="{042F51CA-816B-44F3-A5EA-B30E36A532FB}" type="presOf" srcId="{17BFD16C-7054-46B4-A7D7-D6E3D451E8EE}" destId="{A91E0A3F-5D2D-410E-B9F7-05EE91594043}" srcOrd="0" destOrd="0" presId="urn:microsoft.com/office/officeart/2005/8/layout/hierarchy1"/>
    <dgm:cxn modelId="{126213CB-790D-4884-85B3-D373A539AA27}" srcId="{6C4D37FB-6CEC-4110-A3AA-A051B0DEBFCB}" destId="{BC6A3AC3-11BD-47A7-BC63-2A9A7E2F7C41}" srcOrd="0" destOrd="0" parTransId="{83884C70-ABB2-46F5-BE27-9F557428FCB0}" sibTransId="{4FA59149-13DD-47E1-8E1F-772108A7CF06}"/>
    <dgm:cxn modelId="{551F02DE-CC06-43B0-90F9-B254406EEE8A}" srcId="{67B28579-DA69-453E-9195-D4CC3B9CE216}" destId="{3B50F67C-16AC-4F74-9F5D-E8853D413C7E}" srcOrd="0" destOrd="0" parTransId="{2B5E8D36-C41A-46EF-BC65-06EF8194261B}" sibTransId="{4BC7A209-AD78-4E3F-B917-5A40EEE624BF}"/>
    <dgm:cxn modelId="{4D3EE1DF-7A6D-421B-9E1A-6187AA635A8D}" type="presOf" srcId="{6C4D37FB-6CEC-4110-A3AA-A051B0DEBFCB}" destId="{0FAC8D37-0704-4BA9-A1CA-39983DB82795}" srcOrd="0" destOrd="0" presId="urn:microsoft.com/office/officeart/2005/8/layout/hierarchy1"/>
    <dgm:cxn modelId="{C40D87FA-A521-4A93-8DCB-D708FA37A3FD}" type="presOf" srcId="{83884C70-ABB2-46F5-BE27-9F557428FCB0}" destId="{9D52130C-5A4B-4750-844F-7CE472F6A586}" srcOrd="0" destOrd="0" presId="urn:microsoft.com/office/officeart/2005/8/layout/hierarchy1"/>
    <dgm:cxn modelId="{E2B92EDF-9C88-49C0-86A9-15CBDBAE5400}" type="presParOf" srcId="{65F8AE81-7D6B-448C-B38A-03E211F1F73F}" destId="{B31F41BC-1F47-48D7-A71F-AC41DB0A7884}" srcOrd="0" destOrd="0" presId="urn:microsoft.com/office/officeart/2005/8/layout/hierarchy1"/>
    <dgm:cxn modelId="{CFC54C95-24ED-4A82-837B-A8F5CBA902C4}" type="presParOf" srcId="{B31F41BC-1F47-48D7-A71F-AC41DB0A7884}" destId="{652CD579-1308-45C8-9EB6-91E3CC8308F1}" srcOrd="0" destOrd="0" presId="urn:microsoft.com/office/officeart/2005/8/layout/hierarchy1"/>
    <dgm:cxn modelId="{77001C11-F7B0-405E-B507-6B171C3945BB}" type="presParOf" srcId="{652CD579-1308-45C8-9EB6-91E3CC8308F1}" destId="{1B88E427-DB90-4361-9FD4-199465DA214B}" srcOrd="0" destOrd="0" presId="urn:microsoft.com/office/officeart/2005/8/layout/hierarchy1"/>
    <dgm:cxn modelId="{B60F8292-AD1F-466F-A41A-76602F96FE1E}" type="presParOf" srcId="{652CD579-1308-45C8-9EB6-91E3CC8308F1}" destId="{36439564-BDBA-41F4-9C0B-0043208C871F}" srcOrd="1" destOrd="0" presId="urn:microsoft.com/office/officeart/2005/8/layout/hierarchy1"/>
    <dgm:cxn modelId="{51459418-4A44-4DBB-9197-4C5E7A124CBC}" type="presParOf" srcId="{B31F41BC-1F47-48D7-A71F-AC41DB0A7884}" destId="{6101A4F1-9C59-4E3A-B4F9-3475D045711F}" srcOrd="1" destOrd="0" presId="urn:microsoft.com/office/officeart/2005/8/layout/hierarchy1"/>
    <dgm:cxn modelId="{6DF631C2-3D65-4E52-AFB5-51EA99BA2AE3}" type="presParOf" srcId="{6101A4F1-9C59-4E3A-B4F9-3475D045711F}" destId="{EA2105AC-31DC-4E30-AD98-E9E4D0E539CA}" srcOrd="0" destOrd="0" presId="urn:microsoft.com/office/officeart/2005/8/layout/hierarchy1"/>
    <dgm:cxn modelId="{C759136A-8F76-4495-B0D7-04CC31FED3F7}" type="presParOf" srcId="{6101A4F1-9C59-4E3A-B4F9-3475D045711F}" destId="{A42D20C6-1F45-4A4A-8A61-ED0A5CB48C2B}" srcOrd="1" destOrd="0" presId="urn:microsoft.com/office/officeart/2005/8/layout/hierarchy1"/>
    <dgm:cxn modelId="{CAC6319E-2B2B-489C-AB33-D0D9BFD31E1F}" type="presParOf" srcId="{A42D20C6-1F45-4A4A-8A61-ED0A5CB48C2B}" destId="{F3C3D58F-0ED2-4F53-9186-7304B32CDB1D}" srcOrd="0" destOrd="0" presId="urn:microsoft.com/office/officeart/2005/8/layout/hierarchy1"/>
    <dgm:cxn modelId="{41087B7C-B6C5-467B-8817-29BA4EE4486E}" type="presParOf" srcId="{F3C3D58F-0ED2-4F53-9186-7304B32CDB1D}" destId="{96067D3C-0E4A-4180-A477-BC5DB8AE7FA7}" srcOrd="0" destOrd="0" presId="urn:microsoft.com/office/officeart/2005/8/layout/hierarchy1"/>
    <dgm:cxn modelId="{94FD8C4E-9A3B-4515-BE2A-6063A9EFF9DE}" type="presParOf" srcId="{F3C3D58F-0ED2-4F53-9186-7304B32CDB1D}" destId="{142E02D6-2E98-42E3-A875-B60DE85D1DA5}" srcOrd="1" destOrd="0" presId="urn:microsoft.com/office/officeart/2005/8/layout/hierarchy1"/>
    <dgm:cxn modelId="{12D2777C-15A7-4B5C-83A2-A8FC592862EB}" type="presParOf" srcId="{A42D20C6-1F45-4A4A-8A61-ED0A5CB48C2B}" destId="{640571ED-1D27-4D0B-BC5B-FB59494E3CE9}" srcOrd="1" destOrd="0" presId="urn:microsoft.com/office/officeart/2005/8/layout/hierarchy1"/>
    <dgm:cxn modelId="{62DBD58F-E543-41A0-98D4-1779867A6C31}" type="presParOf" srcId="{640571ED-1D27-4D0B-BC5B-FB59494E3CE9}" destId="{72300E1F-5976-4E36-920B-A5B90B8153C7}" srcOrd="0" destOrd="0" presId="urn:microsoft.com/office/officeart/2005/8/layout/hierarchy1"/>
    <dgm:cxn modelId="{C30ECC01-9F07-45C7-AEC1-2951CBCCEAE3}" type="presParOf" srcId="{640571ED-1D27-4D0B-BC5B-FB59494E3CE9}" destId="{306B0B55-BF63-4B36-A42E-F1B765319B73}" srcOrd="1" destOrd="0" presId="urn:microsoft.com/office/officeart/2005/8/layout/hierarchy1"/>
    <dgm:cxn modelId="{9AE3261A-7721-47C7-8AC3-FFCE04FA776D}" type="presParOf" srcId="{306B0B55-BF63-4B36-A42E-F1B765319B73}" destId="{D39699BD-178E-4278-BF5C-E549CCC87703}" srcOrd="0" destOrd="0" presId="urn:microsoft.com/office/officeart/2005/8/layout/hierarchy1"/>
    <dgm:cxn modelId="{5401AD7A-2B6A-422B-903C-54EC532630BF}" type="presParOf" srcId="{D39699BD-178E-4278-BF5C-E549CCC87703}" destId="{8D675673-1525-43B8-9721-FD92977CC32D}" srcOrd="0" destOrd="0" presId="urn:microsoft.com/office/officeart/2005/8/layout/hierarchy1"/>
    <dgm:cxn modelId="{C0C8AE5B-0D4A-4E83-A886-9885E3618300}" type="presParOf" srcId="{D39699BD-178E-4278-BF5C-E549CCC87703}" destId="{A91E0A3F-5D2D-410E-B9F7-05EE91594043}" srcOrd="1" destOrd="0" presId="urn:microsoft.com/office/officeart/2005/8/layout/hierarchy1"/>
    <dgm:cxn modelId="{ED3A861C-1EBF-46BE-A915-49F5BF2CD02F}" type="presParOf" srcId="{306B0B55-BF63-4B36-A42E-F1B765319B73}" destId="{A4803552-4F12-4894-B7BB-9625B9C1DD22}" srcOrd="1" destOrd="0" presId="urn:microsoft.com/office/officeart/2005/8/layout/hierarchy1"/>
    <dgm:cxn modelId="{B2879E35-18C8-474C-BB81-CD6773D7C336}" type="presParOf" srcId="{6101A4F1-9C59-4E3A-B4F9-3475D045711F}" destId="{D4E033E0-17E4-42CF-B1F7-04CEF634B1D6}" srcOrd="2" destOrd="0" presId="urn:microsoft.com/office/officeart/2005/8/layout/hierarchy1"/>
    <dgm:cxn modelId="{4F84944E-3EE4-46D2-B81C-5FD5E6F2DCCD}" type="presParOf" srcId="{6101A4F1-9C59-4E3A-B4F9-3475D045711F}" destId="{61D57E90-3088-4DEE-9B6C-F45DFFD2D511}" srcOrd="3" destOrd="0" presId="urn:microsoft.com/office/officeart/2005/8/layout/hierarchy1"/>
    <dgm:cxn modelId="{F04797F8-543F-46F6-A926-F567F4C84BC5}" type="presParOf" srcId="{61D57E90-3088-4DEE-9B6C-F45DFFD2D511}" destId="{779C6D8A-437E-4F70-ACD4-278D5477EE55}" srcOrd="0" destOrd="0" presId="urn:microsoft.com/office/officeart/2005/8/layout/hierarchy1"/>
    <dgm:cxn modelId="{5D1D5FF4-78EE-45EA-B928-6999CD3077F3}" type="presParOf" srcId="{779C6D8A-437E-4F70-ACD4-278D5477EE55}" destId="{A548BD0E-E7C8-4375-9897-80CC9D37DAC7}" srcOrd="0" destOrd="0" presId="urn:microsoft.com/office/officeart/2005/8/layout/hierarchy1"/>
    <dgm:cxn modelId="{A17DDE7F-61BB-4C5F-BC4B-FD7914883063}" type="presParOf" srcId="{779C6D8A-437E-4F70-ACD4-278D5477EE55}" destId="{0FAC8D37-0704-4BA9-A1CA-39983DB82795}" srcOrd="1" destOrd="0" presId="urn:microsoft.com/office/officeart/2005/8/layout/hierarchy1"/>
    <dgm:cxn modelId="{6CE79C14-84F2-4614-B1E0-C93EFE8C2382}" type="presParOf" srcId="{61D57E90-3088-4DEE-9B6C-F45DFFD2D511}" destId="{E5EE93A3-B074-416F-87B8-66D5367AE2AB}" srcOrd="1" destOrd="0" presId="urn:microsoft.com/office/officeart/2005/8/layout/hierarchy1"/>
    <dgm:cxn modelId="{CB66EF9F-BA18-429D-A06E-81B72397A302}" type="presParOf" srcId="{E5EE93A3-B074-416F-87B8-66D5367AE2AB}" destId="{9D52130C-5A4B-4750-844F-7CE472F6A586}" srcOrd="0" destOrd="0" presId="urn:microsoft.com/office/officeart/2005/8/layout/hierarchy1"/>
    <dgm:cxn modelId="{683C1609-1440-4B13-8E57-5EEE8CD0C8AE}" type="presParOf" srcId="{E5EE93A3-B074-416F-87B8-66D5367AE2AB}" destId="{8A674869-0E2E-47ED-A5C9-D626C4EB8E79}" srcOrd="1" destOrd="0" presId="urn:microsoft.com/office/officeart/2005/8/layout/hierarchy1"/>
    <dgm:cxn modelId="{9F0D8D35-3DF0-4BD8-BFC5-71BF26CF56BE}" type="presParOf" srcId="{8A674869-0E2E-47ED-A5C9-D626C4EB8E79}" destId="{2C25AC24-E513-496F-8BD8-E2B8E12A6287}" srcOrd="0" destOrd="0" presId="urn:microsoft.com/office/officeart/2005/8/layout/hierarchy1"/>
    <dgm:cxn modelId="{0F1B8B9D-EC8C-479A-86DD-8278863B1047}" type="presParOf" srcId="{2C25AC24-E513-496F-8BD8-E2B8E12A6287}" destId="{F09FC131-2284-4C76-B854-F3B2DB0C0517}" srcOrd="0" destOrd="0" presId="urn:microsoft.com/office/officeart/2005/8/layout/hierarchy1"/>
    <dgm:cxn modelId="{01EB9D4E-CF09-40E9-8593-80590E767776}" type="presParOf" srcId="{2C25AC24-E513-496F-8BD8-E2B8E12A6287}" destId="{84729032-C153-4CCB-9239-E159F7D952AA}" srcOrd="1" destOrd="0" presId="urn:microsoft.com/office/officeart/2005/8/layout/hierarchy1"/>
    <dgm:cxn modelId="{FBEC51C9-60C4-4BE5-B08F-44CC2E1E5DD5}" type="presParOf" srcId="{8A674869-0E2E-47ED-A5C9-D626C4EB8E79}" destId="{F52B3062-5461-4B56-8086-1AD7523ADBA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8EFC32-46C0-4426-A813-9A268EF6320A}">
      <dsp:nvSpPr>
        <dsp:cNvPr id="0" name=""/>
        <dsp:cNvSpPr/>
      </dsp:nvSpPr>
      <dsp:spPr>
        <a:xfrm>
          <a:off x="731519" y="0"/>
          <a:ext cx="8290560" cy="5029199"/>
        </a:xfrm>
        <a:prstGeom prst="rightArrow">
          <a:avLst/>
        </a:prstGeom>
        <a:solidFill>
          <a:srgbClr val="003F7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30DC8F-C459-4219-ADF6-E18E65337B9B}">
      <dsp:nvSpPr>
        <dsp:cNvPr id="0" name=""/>
        <dsp:cNvSpPr/>
      </dsp:nvSpPr>
      <dsp:spPr>
        <a:xfrm>
          <a:off x="159756" y="1066803"/>
          <a:ext cx="2982486" cy="2895592"/>
        </a:xfrm>
        <a:prstGeom prst="roundRect">
          <a:avLst/>
        </a:prstGeom>
        <a:solidFill>
          <a:srgbClr val="772432"/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Regional Office (RO)/Regional Processing Office (RPO) Receives information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Education Certification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Change in circumstances affecting benefit eligibility or entitlement</a:t>
          </a:r>
        </a:p>
      </dsp:txBody>
      <dsp:txXfrm>
        <a:off x="301107" y="1208154"/>
        <a:ext cx="2699784" cy="2612890"/>
      </dsp:txXfrm>
    </dsp:sp>
    <dsp:sp modelId="{A150E185-CD57-4BB1-BA93-02973DE9A7DE}">
      <dsp:nvSpPr>
        <dsp:cNvPr id="0" name=""/>
        <dsp:cNvSpPr/>
      </dsp:nvSpPr>
      <dsp:spPr>
        <a:xfrm>
          <a:off x="3475618" y="914399"/>
          <a:ext cx="2804714" cy="3200401"/>
        </a:xfrm>
        <a:prstGeom prst="roundRect">
          <a:avLst/>
        </a:prstGeom>
        <a:solidFill>
          <a:srgbClr val="0083BE"/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RO/RPO Processes Claim/Award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Evaluates eligibility/ entitlement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Issues payments and establishes debts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Sends a letter when payments are issued or debt created</a:t>
          </a:r>
        </a:p>
      </dsp:txBody>
      <dsp:txXfrm>
        <a:off x="3612533" y="1051314"/>
        <a:ext cx="2530884" cy="2926571"/>
      </dsp:txXfrm>
    </dsp:sp>
    <dsp:sp modelId="{A1A6FA3C-9054-4874-8A82-05509D51562B}">
      <dsp:nvSpPr>
        <dsp:cNvPr id="0" name=""/>
        <dsp:cNvSpPr/>
      </dsp:nvSpPr>
      <dsp:spPr>
        <a:xfrm>
          <a:off x="6613708" y="1508759"/>
          <a:ext cx="2980135" cy="2011680"/>
        </a:xfrm>
        <a:prstGeom prst="roundRect">
          <a:avLst/>
        </a:prstGeom>
        <a:solidFill>
          <a:srgbClr val="4B5055"/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DMC Collects Debts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Sends collection letters for debts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Processes collection actions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500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6711910" y="1606961"/>
        <a:ext cx="2783731" cy="18152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302737-0CA2-45D0-AEBF-CC67CDA3065F}">
      <dsp:nvSpPr>
        <dsp:cNvPr id="0" name=""/>
        <dsp:cNvSpPr/>
      </dsp:nvSpPr>
      <dsp:spPr>
        <a:xfrm rot="16200000">
          <a:off x="-316568" y="321202"/>
          <a:ext cx="5099769" cy="4457365"/>
        </a:xfrm>
        <a:prstGeom prst="flowChartManualOperation">
          <a:avLst/>
        </a:prstGeom>
        <a:solidFill>
          <a:sysClr val="window" lastClr="FFFFFF">
            <a:lumMod val="50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0" rIns="172858" bIns="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Compensation/ Pension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Changes in income or net worth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Active-duty time or drill pay days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Change in dependency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Fugitive felon status or incarceration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Payments issued after death of beneficiary </a:t>
          </a:r>
        </a:p>
      </dsp:txBody>
      <dsp:txXfrm rot="5400000">
        <a:off x="4634" y="1019954"/>
        <a:ext cx="4457365" cy="3059861"/>
      </dsp:txXfrm>
    </dsp:sp>
    <dsp:sp modelId="{0746910F-FDF8-4806-BDCC-56A5C25D30BF}">
      <dsp:nvSpPr>
        <dsp:cNvPr id="0" name=""/>
        <dsp:cNvSpPr/>
      </dsp:nvSpPr>
      <dsp:spPr>
        <a:xfrm rot="16200000">
          <a:off x="4475098" y="321202"/>
          <a:ext cx="5099769" cy="4457365"/>
        </a:xfrm>
        <a:prstGeom prst="flowChartManualOperation">
          <a:avLst/>
        </a:prstGeom>
        <a:solidFill>
          <a:srgbClr val="0083BE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0" rIns="172858" bIns="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Education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Withdrawal from class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Not attending class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Class did not count toward graduation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Change in active-duty status</a:t>
          </a:r>
        </a:p>
      </dsp:txBody>
      <dsp:txXfrm rot="5400000">
        <a:off x="4796300" y="1019954"/>
        <a:ext cx="4457365" cy="30598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52130C-5A4B-4750-844F-7CE472F6A586}">
      <dsp:nvSpPr>
        <dsp:cNvPr id="0" name=""/>
        <dsp:cNvSpPr/>
      </dsp:nvSpPr>
      <dsp:spPr>
        <a:xfrm>
          <a:off x="6125001" y="1633799"/>
          <a:ext cx="91440" cy="3031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7505"/>
              </a:lnTo>
              <a:lnTo>
                <a:pt x="60366" y="137505"/>
              </a:lnTo>
              <a:lnTo>
                <a:pt x="60366" y="303175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E033E0-17E4-42CF-B1F7-04CEF634B1D6}">
      <dsp:nvSpPr>
        <dsp:cNvPr id="0" name=""/>
        <dsp:cNvSpPr/>
      </dsp:nvSpPr>
      <dsp:spPr>
        <a:xfrm>
          <a:off x="4188826" y="558874"/>
          <a:ext cx="1981895" cy="5201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438"/>
              </a:lnTo>
              <a:lnTo>
                <a:pt x="1981895" y="354438"/>
              </a:lnTo>
              <a:lnTo>
                <a:pt x="1981895" y="520108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300E1F-5976-4E36-920B-A5B90B8153C7}">
      <dsp:nvSpPr>
        <dsp:cNvPr id="0" name=""/>
        <dsp:cNvSpPr/>
      </dsp:nvSpPr>
      <dsp:spPr>
        <a:xfrm>
          <a:off x="2103661" y="1638330"/>
          <a:ext cx="91440" cy="324933"/>
        </a:xfrm>
        <a:custGeom>
          <a:avLst/>
          <a:gdLst/>
          <a:ahLst/>
          <a:cxnLst/>
          <a:rect l="0" t="0" r="0" b="0"/>
          <a:pathLst>
            <a:path>
              <a:moveTo>
                <a:pt x="50065" y="0"/>
              </a:moveTo>
              <a:lnTo>
                <a:pt x="50065" y="159263"/>
              </a:lnTo>
              <a:lnTo>
                <a:pt x="45720" y="159263"/>
              </a:lnTo>
              <a:lnTo>
                <a:pt x="45720" y="324933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2105AC-31DC-4E30-AD98-E9E4D0E539CA}">
      <dsp:nvSpPr>
        <dsp:cNvPr id="0" name=""/>
        <dsp:cNvSpPr/>
      </dsp:nvSpPr>
      <dsp:spPr>
        <a:xfrm>
          <a:off x="2153727" y="558874"/>
          <a:ext cx="2035098" cy="520108"/>
        </a:xfrm>
        <a:custGeom>
          <a:avLst/>
          <a:gdLst/>
          <a:ahLst/>
          <a:cxnLst/>
          <a:rect l="0" t="0" r="0" b="0"/>
          <a:pathLst>
            <a:path>
              <a:moveTo>
                <a:pt x="2035098" y="0"/>
              </a:moveTo>
              <a:lnTo>
                <a:pt x="2035098" y="354438"/>
              </a:lnTo>
              <a:lnTo>
                <a:pt x="0" y="354438"/>
              </a:lnTo>
              <a:lnTo>
                <a:pt x="0" y="520108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88E427-DB90-4361-9FD4-199465DA214B}">
      <dsp:nvSpPr>
        <dsp:cNvPr id="0" name=""/>
        <dsp:cNvSpPr/>
      </dsp:nvSpPr>
      <dsp:spPr>
        <a:xfrm>
          <a:off x="1896481" y="1672"/>
          <a:ext cx="4584688" cy="557202"/>
        </a:xfrm>
        <a:prstGeom prst="roundRect">
          <a:avLst>
            <a:gd name="adj" fmla="val 10000"/>
          </a:avLst>
        </a:prstGeom>
        <a:solidFill>
          <a:srgbClr val="003F72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439564-BDBA-41F4-9C0B-0043208C871F}">
      <dsp:nvSpPr>
        <dsp:cNvPr id="0" name=""/>
        <dsp:cNvSpPr/>
      </dsp:nvSpPr>
      <dsp:spPr>
        <a:xfrm>
          <a:off x="2095185" y="190441"/>
          <a:ext cx="4584688" cy="55720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DMC sends Debt Notice</a:t>
          </a:r>
        </a:p>
      </dsp:txBody>
      <dsp:txXfrm>
        <a:off x="2111505" y="206761"/>
        <a:ext cx="4552048" cy="524562"/>
      </dsp:txXfrm>
    </dsp:sp>
    <dsp:sp modelId="{96067D3C-0E4A-4180-A477-BC5DB8AE7FA7}">
      <dsp:nvSpPr>
        <dsp:cNvPr id="0" name=""/>
        <dsp:cNvSpPr/>
      </dsp:nvSpPr>
      <dsp:spPr>
        <a:xfrm>
          <a:off x="422250" y="1078982"/>
          <a:ext cx="3462954" cy="559348"/>
        </a:xfrm>
        <a:prstGeom prst="roundRect">
          <a:avLst>
            <a:gd name="adj" fmla="val 10000"/>
          </a:avLst>
        </a:prstGeom>
        <a:solidFill>
          <a:srgbClr val="0083BE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2E02D6-2E98-42E3-A875-B60DE85D1DA5}">
      <dsp:nvSpPr>
        <dsp:cNvPr id="0" name=""/>
        <dsp:cNvSpPr/>
      </dsp:nvSpPr>
      <dsp:spPr>
        <a:xfrm>
          <a:off x="620954" y="1267751"/>
          <a:ext cx="3462954" cy="559348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Debtor contacts DMC</a:t>
          </a:r>
        </a:p>
      </dsp:txBody>
      <dsp:txXfrm>
        <a:off x="637337" y="1284134"/>
        <a:ext cx="3430188" cy="526582"/>
      </dsp:txXfrm>
    </dsp:sp>
    <dsp:sp modelId="{8D675673-1525-43B8-9721-FD92977CC32D}">
      <dsp:nvSpPr>
        <dsp:cNvPr id="0" name=""/>
        <dsp:cNvSpPr/>
      </dsp:nvSpPr>
      <dsp:spPr>
        <a:xfrm>
          <a:off x="223548" y="1963264"/>
          <a:ext cx="3851667" cy="2680320"/>
        </a:xfrm>
        <a:prstGeom prst="roundRect">
          <a:avLst>
            <a:gd name="adj" fmla="val 10000"/>
          </a:avLst>
        </a:prstGeom>
        <a:solidFill>
          <a:srgbClr val="0083BE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1E0A3F-5D2D-410E-B9F7-05EE91594043}">
      <dsp:nvSpPr>
        <dsp:cNvPr id="0" name=""/>
        <dsp:cNvSpPr/>
      </dsp:nvSpPr>
      <dsp:spPr>
        <a:xfrm>
          <a:off x="422252" y="2152032"/>
          <a:ext cx="3851667" cy="268032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756"/>
            </a:spcAft>
            <a:buNone/>
          </a:pPr>
          <a:r>
            <a:rPr lang="en-US" sz="2000" b="1" kern="1200" dirty="0">
              <a:solidFill>
                <a:srgbClr val="002060"/>
              </a:solidFill>
              <a:latin typeface="Calibri"/>
              <a:ea typeface="+mn-ea"/>
              <a:cs typeface="+mn-cs"/>
              <a:sym typeface="Wingdings"/>
            </a:rPr>
            <a:t> </a:t>
          </a:r>
          <a:r>
            <a:rPr lang="en-US" sz="18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Pay In Full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756"/>
            </a:spcAft>
            <a:buNone/>
          </a:pPr>
          <a:r>
            <a:rPr lang="en-US" sz="18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/>
            </a:rPr>
            <a:t> </a:t>
          </a:r>
          <a:r>
            <a:rPr lang="en-US" sz="18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Benefits Offset in Full or Part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756"/>
            </a:spcAft>
            <a:buNone/>
          </a:pPr>
          <a:r>
            <a:rPr lang="en-US" sz="18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/>
            </a:rPr>
            <a:t> </a:t>
          </a:r>
          <a:r>
            <a:rPr lang="en-US" sz="18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Payment plan</a:t>
          </a:r>
        </a:p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ts val="756"/>
            </a:spcAft>
            <a:buNone/>
          </a:pPr>
          <a:r>
            <a:rPr lang="en-US" sz="18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/>
            </a:rPr>
            <a:t> </a:t>
          </a:r>
          <a:r>
            <a:rPr lang="en-US" sz="18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Compromise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756"/>
            </a:spcAft>
            <a:buNone/>
          </a:pPr>
          <a:r>
            <a:rPr lang="en-US" sz="18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/>
            </a:rPr>
            <a:t> </a:t>
          </a:r>
          <a:r>
            <a:rPr lang="en-US" sz="18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Waiver/Waiver Reconsideration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756"/>
            </a:spcAft>
            <a:buNone/>
          </a:pPr>
          <a:r>
            <a:rPr lang="en-US" sz="18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/>
            </a:rPr>
            <a:t> </a:t>
          </a:r>
          <a:r>
            <a:rPr lang="en-US" sz="18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Dispute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756"/>
            </a:spcAft>
            <a:buNone/>
          </a:pPr>
          <a:r>
            <a:rPr lang="en-US" sz="18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/>
            </a:rPr>
            <a:t> </a:t>
          </a:r>
          <a:r>
            <a:rPr lang="en-US" sz="18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Temporary Suspension</a:t>
          </a:r>
        </a:p>
      </dsp:txBody>
      <dsp:txXfrm>
        <a:off x="500756" y="2230536"/>
        <a:ext cx="3694659" cy="2523312"/>
      </dsp:txXfrm>
    </dsp:sp>
    <dsp:sp modelId="{A548BD0E-E7C8-4375-9897-80CC9D37DAC7}">
      <dsp:nvSpPr>
        <dsp:cNvPr id="0" name=""/>
        <dsp:cNvSpPr/>
      </dsp:nvSpPr>
      <dsp:spPr>
        <a:xfrm>
          <a:off x="4386041" y="1078982"/>
          <a:ext cx="3569360" cy="554817"/>
        </a:xfrm>
        <a:prstGeom prst="roundRect">
          <a:avLst>
            <a:gd name="adj" fmla="val 10000"/>
          </a:avLst>
        </a:prstGeom>
        <a:solidFill>
          <a:srgbClr val="772432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AC8D37-0704-4BA9-A1CA-39983DB82795}">
      <dsp:nvSpPr>
        <dsp:cNvPr id="0" name=""/>
        <dsp:cNvSpPr/>
      </dsp:nvSpPr>
      <dsp:spPr>
        <a:xfrm>
          <a:off x="4584745" y="1267751"/>
          <a:ext cx="3569360" cy="554817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No Action/Payment</a:t>
          </a:r>
        </a:p>
      </dsp:txBody>
      <dsp:txXfrm>
        <a:off x="4600995" y="1284001"/>
        <a:ext cx="3536860" cy="522317"/>
      </dsp:txXfrm>
    </dsp:sp>
    <dsp:sp modelId="{F09FC131-2284-4C76-B854-F3B2DB0C0517}">
      <dsp:nvSpPr>
        <dsp:cNvPr id="0" name=""/>
        <dsp:cNvSpPr/>
      </dsp:nvSpPr>
      <dsp:spPr>
        <a:xfrm>
          <a:off x="4491616" y="1936975"/>
          <a:ext cx="3387504" cy="2412944"/>
        </a:xfrm>
        <a:prstGeom prst="roundRect">
          <a:avLst>
            <a:gd name="adj" fmla="val 10000"/>
          </a:avLst>
        </a:prstGeom>
        <a:solidFill>
          <a:srgbClr val="772432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729032-C153-4CCB-9239-E159F7D952AA}">
      <dsp:nvSpPr>
        <dsp:cNvPr id="0" name=""/>
        <dsp:cNvSpPr/>
      </dsp:nvSpPr>
      <dsp:spPr>
        <a:xfrm>
          <a:off x="4690320" y="2125743"/>
          <a:ext cx="3387504" cy="2412944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002060"/>
              </a:solidFill>
              <a:latin typeface="Calibri"/>
              <a:ea typeface="+mn-ea"/>
              <a:cs typeface="Arial" panose="020B0604020202020204" pitchFamily="34" charset="0"/>
              <a:sym typeface="Wingdings"/>
            </a:rPr>
            <a:t> </a:t>
          </a:r>
          <a:r>
            <a:rPr lang="en-US" sz="18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Benefits offset in Full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/>
            </a:rPr>
            <a:t> </a:t>
          </a:r>
          <a:r>
            <a:rPr lang="en-US" sz="18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Referral to: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 - TOP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 - Cross-Servicing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1" kern="12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1" kern="12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             </a:t>
          </a:r>
          <a:r>
            <a:rPr lang="en-US" sz="18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                                                              </a:t>
          </a:r>
        </a:p>
      </dsp:txBody>
      <dsp:txXfrm>
        <a:off x="4760993" y="2196416"/>
        <a:ext cx="3246158" cy="22715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C63981-D666-458C-8137-A57600702506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74F338-2B1D-4289-8BD1-759DF1CC6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4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11163" y="700088"/>
            <a:ext cx="6200775" cy="3487737"/>
          </a:xfrm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900" b="1">
                <a:solidFill>
                  <a:srgbClr val="FBDE4D"/>
                </a:solidFill>
                <a:latin typeface="Arial" panose="020B0604020202020204" pitchFamily="34" charset="0"/>
              </a:defRPr>
            </a:lvl1pPr>
            <a:lvl2pPr marL="758179" indent="-291606">
              <a:defRPr sz="2900" b="1">
                <a:solidFill>
                  <a:srgbClr val="FBDE4D"/>
                </a:solidFill>
                <a:latin typeface="Arial" panose="020B0604020202020204" pitchFamily="34" charset="0"/>
              </a:defRPr>
            </a:lvl2pPr>
            <a:lvl3pPr marL="1166429" indent="-233286">
              <a:defRPr sz="2900" b="1">
                <a:solidFill>
                  <a:srgbClr val="FBDE4D"/>
                </a:solidFill>
                <a:latin typeface="Arial" panose="020B0604020202020204" pitchFamily="34" charset="0"/>
              </a:defRPr>
            </a:lvl3pPr>
            <a:lvl4pPr marL="1633001" indent="-233286">
              <a:defRPr sz="2900" b="1">
                <a:solidFill>
                  <a:srgbClr val="FBDE4D"/>
                </a:solidFill>
                <a:latin typeface="Arial" panose="020B0604020202020204" pitchFamily="34" charset="0"/>
              </a:defRPr>
            </a:lvl4pPr>
            <a:lvl5pPr marL="2099572" indent="-233286">
              <a:defRPr sz="2900" b="1">
                <a:solidFill>
                  <a:srgbClr val="FBDE4D"/>
                </a:solidFill>
                <a:latin typeface="Arial" panose="020B0604020202020204" pitchFamily="34" charset="0"/>
              </a:defRPr>
            </a:lvl5pPr>
            <a:lvl6pPr marL="2566144" indent="-233286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FBDE4D"/>
                </a:solidFill>
                <a:latin typeface="Arial" panose="020B0604020202020204" pitchFamily="34" charset="0"/>
              </a:defRPr>
            </a:lvl6pPr>
            <a:lvl7pPr marL="3032716" indent="-233286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FBDE4D"/>
                </a:solidFill>
                <a:latin typeface="Arial" panose="020B0604020202020204" pitchFamily="34" charset="0"/>
              </a:defRPr>
            </a:lvl7pPr>
            <a:lvl8pPr marL="3499286" indent="-233286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FBDE4D"/>
                </a:solidFill>
                <a:latin typeface="Arial" panose="020B0604020202020204" pitchFamily="34" charset="0"/>
              </a:defRPr>
            </a:lvl8pPr>
            <a:lvl9pPr marL="3965858" indent="-233286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FBDE4D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EA2F7D-F10D-4E3B-B054-022EA4A32DF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9511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7302688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4EF5FB-A1ED-437A-AB38-C4C0EF93D57A}" type="datetime1">
              <a:rPr lang="en-US" smtClean="0"/>
              <a:pPr>
                <a:defRPr/>
              </a:pPr>
              <a:t>10/27/2025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CBA7D4-496D-45E8-AF57-0039452B854C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00327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068557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03BD8-B659-4CE8-B3DC-5AEF5BDE2BD9}" type="datetime1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4368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Reviewing Rating Decisions January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pPr>
              <a:defRPr/>
            </a:pPr>
            <a:fld id="{7034B326-0D85-4E88-A1F4-1F6CF8AB81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19317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884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418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130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801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636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84179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28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588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a.gov/manage-va-debt/" TargetMode="Externa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4657437" y="2743200"/>
            <a:ext cx="6621463" cy="1371600"/>
          </a:xfrm>
        </p:spPr>
        <p:txBody>
          <a:bodyPr/>
          <a:lstStyle/>
          <a:p>
            <a:pPr eaLnBrk="1" hangingPunct="1"/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Reductions &amp; Debt Management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B3CB19-D8E6-E6BB-5084-3A372B4DB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B6F51-AD80-CD40-C91F-F378FC6EC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65B028-0E47-AC08-5077-A56D4DD4A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A6F4B5-B034-4226-BE7C-FBDBA0A1C7B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8DEE319A-F93D-076F-DB86-9ACC75F83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8229600" cy="86995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Debt Establishment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85E811D-2589-A910-561D-D9473CC5C2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4378111"/>
              </p:ext>
            </p:extLst>
          </p:nvPr>
        </p:nvGraphicFramePr>
        <p:xfrm>
          <a:off x="1466850" y="1508849"/>
          <a:ext cx="9258300" cy="50997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8749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6815E5-A6C2-2333-1031-657003C13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0222DE-1562-0EA6-44FA-982E0717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A6F4B5-B034-4226-BE7C-FBDBA0A1C7B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BE3F1917-B803-BDFA-555E-74EA25BC6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8229600" cy="86995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Debt Collection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BF3CE5C-6DBC-A8A0-5A8F-B041F40017F1}"/>
              </a:ext>
            </a:extLst>
          </p:cNvPr>
          <p:cNvSpPr/>
          <p:nvPr/>
        </p:nvSpPr>
        <p:spPr>
          <a:xfrm>
            <a:off x="533008" y="1378259"/>
            <a:ext cx="11105666" cy="707886"/>
          </a:xfrm>
          <a:prstGeom prst="rect">
            <a:avLst/>
          </a:prstGeom>
        </p:spPr>
        <p:txBody>
          <a:bodyPr wrap="square" lIns="0" tIns="0" rIns="0" bIns="91440" anchor="ctr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226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DMC sends Notice of Indebtedness letters, monitors accounts, and advises debtor of any delinquency, including the requirement to refer their account to Treasury</a:t>
            </a:r>
          </a:p>
        </p:txBody>
      </p:sp>
      <p:pic>
        <p:nvPicPr>
          <p:cNvPr id="8" name="Picture 7" descr="A diagram of a flowchart&#10;&#10;AI-generated content may be incorrect.">
            <a:extLst>
              <a:ext uri="{FF2B5EF4-FFF2-40B4-BE49-F238E27FC236}">
                <a16:creationId xmlns:a16="http://schemas.microsoft.com/office/drawing/2014/main" id="{0ACBDB25-601A-822C-F4A5-D9A8DC5E85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36" y="2086145"/>
            <a:ext cx="8802328" cy="4723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22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756E1D-CBB2-CC74-59FE-CBEC090FC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776393-FB33-9375-DE4B-9B10D639F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A6F4B5-B034-4226-BE7C-FBDBA0A1C7B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0D4A5329-2365-3816-575F-CD91A7260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8229600" cy="86995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Debt Letter</a:t>
            </a:r>
          </a:p>
        </p:txBody>
      </p:sp>
      <p:pic>
        <p:nvPicPr>
          <p:cNvPr id="5" name="Picture 4" descr="A close-up of a document&#10;&#10;AI-generated content may be incorrect.">
            <a:extLst>
              <a:ext uri="{FF2B5EF4-FFF2-40B4-BE49-F238E27FC236}">
                <a16:creationId xmlns:a16="http://schemas.microsoft.com/office/drawing/2014/main" id="{ED14AA31-16D6-3081-A6F9-5A3C38FFDC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670" y="1280705"/>
            <a:ext cx="6090660" cy="5577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82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56C08C-469B-8C6E-CB81-3C2A39359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CB1D3-6E60-47DA-3B81-5E8DA0870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10DEBA-1BD1-C457-F307-1820102D9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A6F4B5-B034-4226-BE7C-FBDBA0A1C7B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5503D003-04CA-8575-AFCF-9C9DF332B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8229600" cy="86995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Relief, Resolution, &amp; Referrals</a:t>
            </a:r>
          </a:p>
        </p:txBody>
      </p:sp>
      <p:graphicFrame>
        <p:nvGraphicFramePr>
          <p:cNvPr id="2" name="Content Placeholder 5">
            <a:extLst>
              <a:ext uri="{FF2B5EF4-FFF2-40B4-BE49-F238E27FC236}">
                <a16:creationId xmlns:a16="http://schemas.microsoft.com/office/drawing/2014/main" id="{9BE19466-2DE0-C4D6-1E61-6B3071D309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0199424"/>
              </p:ext>
            </p:extLst>
          </p:nvPr>
        </p:nvGraphicFramePr>
        <p:xfrm>
          <a:off x="1905000" y="1393236"/>
          <a:ext cx="83820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6876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5AEED-3935-A88E-D648-23D98F2B4C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B507B-C67A-DC57-8907-18F47AA8C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81E1B7-B8BC-65B8-57E8-CF8725535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A6F4B5-B034-4226-BE7C-FBDBA0A1C7B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CEE9149B-EB5A-F9FA-BCA4-CFCF69863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8229600" cy="86995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Requesting a Waiver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359E9BB-092C-0FAC-D904-3F5B33202522}"/>
              </a:ext>
            </a:extLst>
          </p:cNvPr>
          <p:cNvSpPr txBox="1">
            <a:spLocks/>
          </p:cNvSpPr>
          <p:nvPr/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F4887"/>
                </a:solidFill>
                <a:latin typeface="Georgia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en-US" b="1" dirty="0">
                <a:solidFill>
                  <a:srgbClr val="002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Debtors have one year from date of first DMC debt letter to request waiver</a:t>
            </a:r>
          </a:p>
          <a:p>
            <a:pPr>
              <a:spcAft>
                <a:spcPts val="600"/>
              </a:spcAft>
              <a:defRPr/>
            </a:pPr>
            <a:r>
              <a:rPr lang="en-US" b="1" dirty="0">
                <a:solidFill>
                  <a:srgbClr val="002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 must be:</a:t>
            </a:r>
          </a:p>
          <a:p>
            <a:pPr lvl="1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b="1" dirty="0">
                <a:solidFill>
                  <a:srgbClr val="002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Made in writing and submitted to DMC</a:t>
            </a:r>
          </a:p>
          <a:p>
            <a:pPr lvl="1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b="1" dirty="0">
                <a:solidFill>
                  <a:srgbClr val="002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 VA Form 5655 Financial Status Report</a:t>
            </a:r>
          </a:p>
          <a:p>
            <a:pPr lvl="1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b="1" dirty="0">
                <a:solidFill>
                  <a:srgbClr val="002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Explain why debtor is unable to repay the debt</a:t>
            </a:r>
          </a:p>
          <a:p>
            <a:pPr lvl="1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b="1" dirty="0">
                <a:solidFill>
                  <a:srgbClr val="002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Received in the first 30 days for Education or 90 days for C&amp;P debt to stop collection action </a:t>
            </a:r>
          </a:p>
        </p:txBody>
      </p:sp>
    </p:spTree>
    <p:extLst>
      <p:ext uri="{BB962C8B-B14F-4D97-AF65-F5344CB8AC3E}">
        <p14:creationId xmlns:p14="http://schemas.microsoft.com/office/powerpoint/2010/main" val="13606542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85F26-7002-B255-2CE9-C625CA81A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68539-E635-C4A8-A1E3-F1701DE83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8AAF8A-8427-554D-B026-52FE41D3C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A6F4B5-B034-4226-BE7C-FBDBA0A1C7B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680D05A3-9281-E9FE-457F-CD6177924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8229600" cy="86995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makes a “good” waiver request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9F278F1D-07BF-2348-6F61-C1AF0D0E984F}"/>
              </a:ext>
            </a:extLst>
          </p:cNvPr>
          <p:cNvSpPr txBox="1">
            <a:spLocks/>
          </p:cNvSpPr>
          <p:nvPr/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F4887"/>
                </a:solidFill>
                <a:latin typeface="Georgia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Answer: There is no formula to guarantee the outcome of a waiver.  Here are some things to bear in mind: </a:t>
            </a:r>
          </a:p>
          <a:p>
            <a:pPr marL="0" indent="0">
              <a:buFont typeface="Arial" pitchFamily="34" charset="0"/>
              <a:buNone/>
            </a:pPr>
            <a:endParaRPr lang="en-US" sz="23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Indication of fraud, misrepresentation, or bad faith precludes granting of a waiver (See 38 U.S.C 5302(c) )</a:t>
            </a:r>
          </a:p>
          <a:p>
            <a:endParaRPr lang="en-US" sz="16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 should explain facts and circumstances to enable the committee to consider the standards of equity and good conscience (see 38 C.F.R 1.965 for more details ): 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- fault of debtor 		- balance of faults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- undue hardship		- defeat the purpose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- unjust enrichment		- changing position to one’s detriment</a:t>
            </a:r>
          </a:p>
          <a:p>
            <a:pPr marL="457200" lvl="1" indent="0">
              <a:buFont typeface="Arial" pitchFamily="34" charset="0"/>
              <a:buNone/>
            </a:pPr>
            <a:endParaRPr lang="en-US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accurate VA Form 5655 Financial Status Report facilitates evaluation of financial hardship</a:t>
            </a:r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3177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534175-E9AB-A1F6-8CF3-33D6A0E8F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784473-0705-A149-1ABE-3A0389EE0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A6F4B5-B034-4226-BE7C-FBDBA0A1C7B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FB953FEB-0C48-AFB1-E1E8-EC9E8C446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8229600" cy="86995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Appeal a Waiver Decision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5559B0-133B-A665-C648-D05E0307A6EE}"/>
              </a:ext>
            </a:extLst>
          </p:cNvPr>
          <p:cNvSpPr txBox="1"/>
          <p:nvPr/>
        </p:nvSpPr>
        <p:spPr>
          <a:xfrm>
            <a:off x="353136" y="1371600"/>
            <a:ext cx="10924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Language from Committee on Waivers and  Compromises (COWC) letter: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05AAECA-4358-1A99-978D-E1F6EC8599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368" y="1981200"/>
            <a:ext cx="11229264" cy="2362200"/>
          </a:xfrm>
          <a:prstGeom prst="rect">
            <a:avLst/>
          </a:prstGeom>
          <a:ln w="12700">
            <a:solidFill>
              <a:srgbClr val="003F72"/>
            </a:solidFill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E1C8434-51A8-ACE0-E356-8869C73105F1}"/>
              </a:ext>
            </a:extLst>
          </p:cNvPr>
          <p:cNvSpPr/>
          <p:nvPr/>
        </p:nvSpPr>
        <p:spPr>
          <a:xfrm>
            <a:off x="2019300" y="4648200"/>
            <a:ext cx="8153400" cy="1524000"/>
          </a:xfrm>
          <a:prstGeom prst="rect">
            <a:avLst/>
          </a:prstGeom>
          <a:solidFill>
            <a:srgbClr val="D63A31">
              <a:lumMod val="75000"/>
            </a:srgbClr>
          </a:solidFill>
          <a:ln w="12700" cap="flat" cmpd="sng" algn="ctr">
            <a:solidFill>
              <a:srgbClr val="D63A31">
                <a:shade val="50000"/>
              </a:srgbClr>
            </a:solidFill>
            <a:prstDash val="solid"/>
            <a:miter lim="800000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anchor="ctr"/>
          <a:lstStyle/>
          <a:p>
            <a:pPr marL="0" lvl="1" algn="ctr">
              <a:lnSpc>
                <a:spcPct val="90000"/>
              </a:lnSpc>
              <a:defRPr/>
            </a:pPr>
            <a:r>
              <a:rPr lang="en-US" altLang="en-US" sz="2800" b="1" kern="0" dirty="0">
                <a:solidFill>
                  <a:prstClr val="white"/>
                </a:solidFill>
                <a:cs typeface="Arial" panose="020B0604020202020204" pitchFamily="34" charset="0"/>
              </a:rPr>
              <a:t>*** Veterans should not use VA form 10182, 20-0996, or 20-0995 to appeal a waiver decision with DMC***</a:t>
            </a:r>
          </a:p>
          <a:p>
            <a:pPr marL="0" lvl="1" algn="ctr">
              <a:lnSpc>
                <a:spcPct val="90000"/>
              </a:lnSpc>
              <a:defRPr/>
            </a:pPr>
            <a:endParaRPr lang="en-US" altLang="en-US" sz="2000" kern="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4858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FA07EC-6383-8044-3C12-49F3FC3A49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5CCE2-1620-C223-ADC6-211E2DEC6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4A3314-1A2B-3B64-7462-183C3FE77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A6F4B5-B034-4226-BE7C-FBDBA0A1C7B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46AC9E33-7270-3C8E-A1EE-5DB5D7754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8229600" cy="86995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Appealing a Waiver Decision (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8ED3F6DC-0476-EA38-42E0-EE0EAA98DA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730724"/>
              </p:ext>
            </p:extLst>
          </p:nvPr>
        </p:nvGraphicFramePr>
        <p:xfrm>
          <a:off x="190499" y="1635799"/>
          <a:ext cx="11811001" cy="4739640"/>
        </p:xfrm>
        <a:graphic>
          <a:graphicData uri="http://schemas.openxmlformats.org/drawingml/2006/table">
            <a:tbl>
              <a:tblPr firstRow="1" bandRow="1"/>
              <a:tblGrid>
                <a:gridCol w="1315173">
                  <a:extLst>
                    <a:ext uri="{9D8B030D-6E8A-4147-A177-3AD203B41FA5}">
                      <a16:colId xmlns:a16="http://schemas.microsoft.com/office/drawing/2014/main" val="2689704011"/>
                    </a:ext>
                  </a:extLst>
                </a:gridCol>
                <a:gridCol w="2172639">
                  <a:extLst>
                    <a:ext uri="{9D8B030D-6E8A-4147-A177-3AD203B41FA5}">
                      <a16:colId xmlns:a16="http://schemas.microsoft.com/office/drawing/2014/main" val="756637451"/>
                    </a:ext>
                  </a:extLst>
                </a:gridCol>
                <a:gridCol w="2774396">
                  <a:extLst>
                    <a:ext uri="{9D8B030D-6E8A-4147-A177-3AD203B41FA5}">
                      <a16:colId xmlns:a16="http://schemas.microsoft.com/office/drawing/2014/main" val="162555571"/>
                    </a:ext>
                  </a:extLst>
                </a:gridCol>
                <a:gridCol w="3049110">
                  <a:extLst>
                    <a:ext uri="{9D8B030D-6E8A-4147-A177-3AD203B41FA5}">
                      <a16:colId xmlns:a16="http://schemas.microsoft.com/office/drawing/2014/main" val="2701386423"/>
                    </a:ext>
                  </a:extLst>
                </a:gridCol>
                <a:gridCol w="2499683">
                  <a:extLst>
                    <a:ext uri="{9D8B030D-6E8A-4147-A177-3AD203B41FA5}">
                      <a16:colId xmlns:a16="http://schemas.microsoft.com/office/drawing/2014/main" val="546863239"/>
                    </a:ext>
                  </a:extLst>
                </a:gridCol>
              </a:tblGrid>
              <a:tr h="762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Send to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F7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 to use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F7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 to include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F7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Reviewed by</a:t>
                      </a:r>
                    </a:p>
                    <a:p>
                      <a:pPr algn="ctr"/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F7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Stops collection?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F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388960"/>
                  </a:ext>
                </a:extLst>
              </a:tr>
              <a:tr h="1905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DMC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None- request must be in writing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0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Indicate request is for reconsideration of waiver decision,   include support for reconsideration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COWC</a:t>
                      </a:r>
                    </a:p>
                    <a:p>
                      <a:pPr algn="ctr"/>
                      <a:endParaRPr lang="en-US" sz="2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3482449"/>
                  </a:ext>
                </a:extLst>
              </a:tr>
              <a:tr h="20116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BVA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 Form 10182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 form including signature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Board of Veterans Appeals</a:t>
                      </a:r>
                    </a:p>
                    <a:p>
                      <a:pPr algn="ctr"/>
                      <a:endParaRPr lang="en-US" sz="2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345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4419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4A06BD-5105-E089-CC7B-1BDA6374FD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7E666-1E12-E7C5-0CED-B287DE1E4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09C6F1-CFFD-2600-4FC7-76F1AB9C4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A6F4B5-B034-4226-BE7C-FBDBA0A1C7B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A21798A6-3DE1-77C7-D4B3-C63D36F42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8229600" cy="86995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Disputing a Debt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E24AA5C-C1FC-E93E-E1BC-4F5E22170283}"/>
              </a:ext>
            </a:extLst>
          </p:cNvPr>
          <p:cNvSpPr txBox="1">
            <a:spLocks/>
          </p:cNvSpPr>
          <p:nvPr/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F4887"/>
                </a:solidFill>
                <a:latin typeface="Georgia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en-US" b="1" dirty="0">
                <a:solidFill>
                  <a:srgbClr val="002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Debtors can dispute the existence or amount of the debt created by VBA</a:t>
            </a:r>
          </a:p>
          <a:p>
            <a:pPr>
              <a:spcAft>
                <a:spcPts val="600"/>
              </a:spcAft>
              <a:defRPr/>
            </a:pPr>
            <a:r>
              <a:rPr lang="en-US" b="1" dirty="0">
                <a:solidFill>
                  <a:srgbClr val="002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Dispute must be in writing</a:t>
            </a:r>
          </a:p>
          <a:p>
            <a:pPr>
              <a:spcAft>
                <a:spcPts val="600"/>
              </a:spcAft>
              <a:defRPr/>
            </a:pPr>
            <a:r>
              <a:rPr lang="en-US" b="1" dirty="0">
                <a:solidFill>
                  <a:srgbClr val="002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DMC forwards disputes to the Regional Office/Regional Processing Office of jurisdiction</a:t>
            </a:r>
          </a:p>
          <a:p>
            <a:pPr>
              <a:spcAft>
                <a:spcPts val="600"/>
              </a:spcAft>
              <a:defRPr/>
            </a:pPr>
            <a:r>
              <a:rPr lang="en-US" b="1" dirty="0">
                <a:solidFill>
                  <a:srgbClr val="002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Veterans can now submit through the online debt portal</a:t>
            </a:r>
          </a:p>
          <a:p>
            <a:pPr marL="0" indent="0">
              <a:spcAft>
                <a:spcPts val="600"/>
              </a:spcAft>
              <a:buFont typeface="Arial" pitchFamily="34" charset="0"/>
              <a:buNone/>
              <a:defRPr/>
            </a:pPr>
            <a:endParaRPr lang="en-US" b="1" dirty="0">
              <a:solidFill>
                <a:srgbClr val="002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0111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97FE4-F4A0-82E7-D961-5CDE0EA729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80915-02A2-3391-E634-48EE15C2E5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E95DBB-CAF3-5C99-FF78-308AFDBA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A6F4B5-B034-4226-BE7C-FBDBA0A1C7B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C8E157B6-F11F-D4D7-0165-848C03978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8229600" cy="86995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if Payment is not Made?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CE2C0D7-CD15-5032-9711-A2B18D1CBA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762000" y="1577980"/>
            <a:ext cx="4578971" cy="4114800"/>
          </a:xfrm>
          <a:prstGeom prst="rect">
            <a:avLst/>
          </a:prstGeom>
        </p:spPr>
      </p:pic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6530B595-CE83-00AC-8023-D36A456982ED}"/>
              </a:ext>
            </a:extLst>
          </p:cNvPr>
          <p:cNvSpPr txBox="1">
            <a:spLocks/>
          </p:cNvSpPr>
          <p:nvPr/>
        </p:nvSpPr>
        <p:spPr bwMode="auto">
          <a:xfrm>
            <a:off x="6085841" y="1518407"/>
            <a:ext cx="4431807" cy="444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F81BD"/>
              </a:buClr>
              <a:buSzPct val="68000"/>
              <a:buFont typeface="Wingdings 3"/>
              <a:buChar char=""/>
              <a:tabLst/>
              <a:defRPr/>
            </a:pPr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ct val="68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Future VA benefits awarded will be withheld to satisfy debt</a:t>
            </a:r>
          </a:p>
          <a:p>
            <a:pPr marL="365760" marR="0" lvl="0" indent="-256032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ct val="68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Department of Treasury </a:t>
            </a:r>
          </a:p>
          <a:p>
            <a:pPr marL="621792" marR="0" lvl="1" indent="-228600" algn="l" defTabSz="914400" rtl="0" eaLnBrk="1" fontAlgn="auto" latinLnBrk="0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Clr>
                <a:srgbClr val="002060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Offset of Federal payments</a:t>
            </a:r>
          </a:p>
          <a:p>
            <a:pPr marL="621792" marR="0" lvl="1" indent="-228600" algn="l" defTabSz="914400" rtl="0" eaLnBrk="1" fontAlgn="auto" latinLnBrk="0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Clr>
                <a:srgbClr val="002060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Referral to private collection agencies</a:t>
            </a:r>
          </a:p>
          <a:p>
            <a:pPr marL="621792" marR="0" lvl="1" indent="-228600" algn="l" defTabSz="914400" rtl="0" eaLnBrk="1" fontAlgn="auto" latinLnBrk="0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Clr>
                <a:srgbClr val="002060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Administrative Wage Garnishment Program </a:t>
            </a:r>
          </a:p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F81BD"/>
              </a:buClr>
              <a:buSzPct val="68000"/>
              <a:buFont typeface="Wingdings 3"/>
              <a:buNone/>
              <a:tabLst/>
              <a:defRPr/>
            </a:pPr>
            <a:endParaRPr kumimoji="0" lang="en-US" altLang="en-US" sz="2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F81BD"/>
              </a:buClr>
              <a:buSzPct val="68000"/>
              <a:buFont typeface="Wingdings 3"/>
              <a:buChar char=""/>
              <a:tabLst/>
              <a:defRPr/>
            </a:pPr>
            <a:endParaRPr kumimoji="0" lang="en-US" altLang="en-US" sz="2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939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F15863-5934-1CAE-974C-ABBF5EB73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79060-1EA7-EEB7-D745-AF16FF72AA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532824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dirty="0"/>
              <a:t>What is a Reduction</a:t>
            </a:r>
          </a:p>
          <a:p>
            <a:pPr>
              <a:defRPr/>
            </a:pPr>
            <a:r>
              <a:rPr lang="en-US" dirty="0"/>
              <a:t>Common Reductions</a:t>
            </a:r>
          </a:p>
          <a:p>
            <a:pPr>
              <a:defRPr/>
            </a:pPr>
            <a:r>
              <a:rPr lang="en-US" dirty="0"/>
              <a:t>Proposed Reduction what to do</a:t>
            </a:r>
          </a:p>
          <a:p>
            <a:pPr>
              <a:defRPr/>
            </a:pPr>
            <a:r>
              <a:rPr lang="en-US" dirty="0"/>
              <a:t>Actions other than Appeals</a:t>
            </a:r>
          </a:p>
          <a:p>
            <a:pPr>
              <a:defRPr/>
            </a:pPr>
            <a:r>
              <a:rPr lang="en-US" dirty="0"/>
              <a:t>What is the Debt Management Center</a:t>
            </a:r>
          </a:p>
          <a:p>
            <a:pPr>
              <a:defRPr/>
            </a:pPr>
            <a:r>
              <a:rPr lang="en-US" dirty="0"/>
              <a:t>Debt Establishment</a:t>
            </a:r>
          </a:p>
          <a:p>
            <a:pPr>
              <a:defRPr/>
            </a:pPr>
            <a:r>
              <a:rPr lang="en-US" dirty="0"/>
              <a:t>Debt Resolution Options</a:t>
            </a:r>
          </a:p>
          <a:p>
            <a:pPr>
              <a:defRPr/>
            </a:pPr>
            <a:r>
              <a:rPr lang="en-US" dirty="0"/>
              <a:t>Risks of Non-Payment</a:t>
            </a:r>
          </a:p>
          <a:p>
            <a:pPr>
              <a:defRPr/>
            </a:pPr>
            <a:r>
              <a:rPr lang="en-US" dirty="0"/>
              <a:t>DMC Contact information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939480-3286-6EE4-D409-9CCE6638E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A6F4B5-B034-4226-BE7C-FBDBA0A1C7B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F73FB01C-A37D-67E9-CFB5-FEFE9F0DA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8229600" cy="86995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18305532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568DF-CD00-6443-35DD-B5B2B2AD2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38554-18CB-E07C-64D1-D9E12E69A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87F43E-0E0A-1FFB-C392-402EFC5FD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A6F4B5-B034-4226-BE7C-FBDBA0A1C7B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235A235B-C5BE-89E1-A783-4D40C3ABD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8610600" cy="86995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Debt Portal for Veterans or Claimants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E710580-B477-D47C-0B2B-ACD34843EC81}"/>
              </a:ext>
            </a:extLst>
          </p:cNvPr>
          <p:cNvSpPr txBox="1">
            <a:spLocks/>
          </p:cNvSpPr>
          <p:nvPr/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F4887"/>
                </a:solidFill>
                <a:latin typeface="Georgia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2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Debt Portal: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2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2"/>
              </a:rPr>
              <a:t>https://www.va.gov/manage-va-debt/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26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00200" marR="0" lvl="3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2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Veterans can log in to view balances </a:t>
            </a:r>
          </a:p>
          <a:p>
            <a:pPr marL="1600200" marR="0" lvl="3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2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FAQ’s  </a:t>
            </a:r>
          </a:p>
          <a:p>
            <a:pPr marL="1600200" marR="0" lvl="3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2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Email notifications to Veterans  </a:t>
            </a:r>
          </a:p>
          <a:p>
            <a:pPr marL="1600200" marR="0" lvl="3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2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Online VA Form 5655 Financial Status Report (FSR) with “wizard”</a:t>
            </a:r>
          </a:p>
          <a:p>
            <a:pPr marL="1600200" marR="0" lvl="3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2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Online Dispute</a:t>
            </a:r>
          </a:p>
          <a:p>
            <a:pPr marL="1600200" marR="0" lvl="3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2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More enhancements to come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F4887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01796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5B0B34-A902-D2D3-26F3-2A4573081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787965-5FBE-2595-D9E2-37B80BCAA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A6F4B5-B034-4226-BE7C-FBDBA0A1C7B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60FE7912-5855-F829-B258-6BDCB2D02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8229600" cy="86995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Contacting the DMC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AAF1E36-C6C5-5EC0-865E-012BAA5B27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888866"/>
              </p:ext>
            </p:extLst>
          </p:nvPr>
        </p:nvGraphicFramePr>
        <p:xfrm>
          <a:off x="2092036" y="1722582"/>
          <a:ext cx="8305800" cy="4419598"/>
        </p:xfrm>
        <a:graphic>
          <a:graphicData uri="http://schemas.openxmlformats.org/drawingml/2006/table">
            <a:tbl>
              <a:tblPr firstRow="1" bandRow="1"/>
              <a:tblGrid>
                <a:gridCol w="4774930">
                  <a:extLst>
                    <a:ext uri="{9D8B030D-6E8A-4147-A177-3AD203B41FA5}">
                      <a16:colId xmlns:a16="http://schemas.microsoft.com/office/drawing/2014/main" val="2560131660"/>
                    </a:ext>
                  </a:extLst>
                </a:gridCol>
                <a:gridCol w="3530870">
                  <a:extLst>
                    <a:ext uri="{9D8B030D-6E8A-4147-A177-3AD203B41FA5}">
                      <a16:colId xmlns:a16="http://schemas.microsoft.com/office/drawing/2014/main" val="4060696076"/>
                    </a:ext>
                  </a:extLst>
                </a:gridCol>
              </a:tblGrid>
              <a:tr h="4787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https://www.va.gov/manage-va-debt/   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000" b="0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Veteran Debt Portal 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457866"/>
                  </a:ext>
                </a:extLst>
              </a:tr>
              <a:tr h="4787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0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5100976"/>
                  </a:ext>
                </a:extLst>
              </a:tr>
              <a:tr h="4787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b="1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https://ask.va.gov</a:t>
                      </a:r>
                      <a:endParaRPr lang="en-US" sz="2000" b="1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0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Online inquiry system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999721"/>
                  </a:ext>
                </a:extLst>
              </a:tr>
              <a:tr h="4787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795496"/>
                  </a:ext>
                </a:extLst>
              </a:tr>
              <a:tr h="4787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800-827-0648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DMC Veteran Toll Free Line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089053"/>
                  </a:ext>
                </a:extLst>
              </a:tr>
              <a:tr h="4787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20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185253"/>
                  </a:ext>
                </a:extLst>
              </a:tr>
              <a:tr h="5289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612-970-5688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Fax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9138359"/>
                  </a:ext>
                </a:extLst>
              </a:tr>
              <a:tr h="4787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20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8775185"/>
                  </a:ext>
                </a:extLst>
              </a:tr>
              <a:tr h="5395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844-261-6570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DMC VSO Only Line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403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7682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</p:spPr>
        <p:txBody>
          <a:bodyPr rtlCol="0">
            <a:normAutofit/>
          </a:bodyPr>
          <a:lstStyle/>
          <a:p>
            <a:pPr>
              <a:defRPr/>
            </a:pPr>
            <a:endParaRPr lang="en-US" dirty="0"/>
          </a:p>
          <a:p>
            <a:pPr marL="457200" lvl="1" indent="0">
              <a:buNone/>
              <a:defRPr/>
            </a:pPr>
            <a:endParaRPr lang="en-US" dirty="0"/>
          </a:p>
          <a:p>
            <a:pPr marL="457200" lvl="1" indent="0">
              <a:buNone/>
              <a:defRPr/>
            </a:pPr>
            <a:endParaRPr lang="en-US" dirty="0"/>
          </a:p>
          <a:p>
            <a:pPr marL="457200" lvl="1" indent="0" algn="ctr">
              <a:buNone/>
              <a:defRPr/>
            </a:pPr>
            <a:r>
              <a:rPr lang="en-US" dirty="0"/>
              <a:t>A reduction in benefits occurs when VA finds reason or cause to reduce or sever a benefit previously granted to the claimant.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A6F4B5-B034-4226-BE7C-FBDBA0A1C7B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8229600" cy="86995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 reduction?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45F30-80CB-90B2-CEBC-7668CE276C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01670-56A8-E461-4980-0BD9A7445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endParaRPr lang="en-US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 Benefits can be reduced due to a variety of reasons: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Veteran’s disability showing material improvement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Failure to attend the required exam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Prison sentence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Review of medical history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 finds a Clear &amp; Unmistakable Error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TDIU removal due to the ability to maintain employment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C7A0F6-3052-E1C8-375F-79E2715A1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A6F4B5-B034-4226-BE7C-FBDBA0A1C7B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3B5B7978-7E1C-6ADD-69C4-44A94FD2F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8229600" cy="86995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 Reasons for a Reduction</a:t>
            </a:r>
          </a:p>
        </p:txBody>
      </p:sp>
    </p:spTree>
    <p:extLst>
      <p:ext uri="{BB962C8B-B14F-4D97-AF65-F5344CB8AC3E}">
        <p14:creationId xmlns:p14="http://schemas.microsoft.com/office/powerpoint/2010/main" val="89465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2636E-9C0A-FF89-698A-DBEC1C9DB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AC49EC-1D35-60B4-C6C2-B3360B1B0E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Act quickly</a:t>
            </a:r>
          </a:p>
          <a:p>
            <a:pPr lvl="1">
              <a:defRPr/>
            </a:pPr>
            <a:r>
              <a:rPr lang="en-US" dirty="0"/>
              <a:t>Respond immediately to any notification from the VA</a:t>
            </a:r>
          </a:p>
          <a:p>
            <a:pPr lvl="1">
              <a:defRPr/>
            </a:pPr>
            <a:r>
              <a:rPr lang="en-US" dirty="0"/>
              <a:t>60 day response window to request a hearing</a:t>
            </a:r>
          </a:p>
          <a:p>
            <a:pPr>
              <a:defRPr/>
            </a:pPr>
            <a:r>
              <a:rPr lang="en-US" dirty="0"/>
              <a:t>Submit evidence to support the disability at the original rating</a:t>
            </a:r>
          </a:p>
          <a:p>
            <a:pPr>
              <a:defRPr/>
            </a:pPr>
            <a:r>
              <a:rPr lang="en-US" dirty="0"/>
              <a:t>Attend any reexaminations</a:t>
            </a:r>
          </a:p>
          <a:p>
            <a:pPr>
              <a:defRPr/>
            </a:pPr>
            <a:r>
              <a:rPr lang="en-US" dirty="0"/>
              <a:t>Request a decision review</a:t>
            </a:r>
          </a:p>
          <a:p>
            <a:pPr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09197C-E469-873C-A6AB-39BB8E3AA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A6F4B5-B034-4226-BE7C-FBDBA0A1C7B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1C38C199-0B59-5B88-A5AE-4B66D213C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8229600" cy="86995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to do if a reduction is proposed</a:t>
            </a:r>
          </a:p>
        </p:txBody>
      </p:sp>
    </p:spTree>
    <p:extLst>
      <p:ext uri="{BB962C8B-B14F-4D97-AF65-F5344CB8AC3E}">
        <p14:creationId xmlns:p14="http://schemas.microsoft.com/office/powerpoint/2010/main" val="3888005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92E2F9-27A3-4DE5-E69C-3705178B8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A6B4F-CC17-4263-152D-32D02D43E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Stabilized ratings (5-year rule)</a:t>
            </a:r>
          </a:p>
          <a:p>
            <a:pPr lvl="1">
              <a:defRPr/>
            </a:pPr>
            <a:r>
              <a:rPr lang="en-US" sz="2400" dirty="0"/>
              <a:t>Ratings that have been in place for five or more years are considered "stabilized" and have additional protections, though reduction is still possible if there is sustained improvement</a:t>
            </a:r>
          </a:p>
          <a:p>
            <a:pPr>
              <a:defRPr/>
            </a:pPr>
            <a:r>
              <a:rPr lang="en-US" sz="2800" dirty="0"/>
              <a:t>Continuous ratings (20-year rule)</a:t>
            </a:r>
          </a:p>
          <a:p>
            <a:pPr lvl="1">
              <a:defRPr/>
            </a:pPr>
            <a:r>
              <a:rPr lang="en-US" sz="2400" dirty="0"/>
              <a:t>A continuous rating of 20 years or more can only be reduced if the VA proves the original rating was based on fraud.</a:t>
            </a:r>
          </a:p>
          <a:p>
            <a:pPr>
              <a:defRPr/>
            </a:pPr>
            <a:r>
              <a:rPr lang="en-US" sz="2800" dirty="0"/>
              <a:t>100% ratings</a:t>
            </a:r>
          </a:p>
          <a:p>
            <a:pPr lvl="1">
              <a:defRPr/>
            </a:pPr>
            <a:r>
              <a:rPr lang="en-US" sz="2400" dirty="0"/>
              <a:t>A 100% rating can only be reduced if there is "material improvement" shown through an examination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041A7D-785B-2861-267B-FD234F903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A6F4B5-B034-4226-BE7C-FBDBA0A1C7B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7C4BD009-8363-F85E-CB07-ABD977A27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8229600" cy="86995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 circumstances &amp; protections</a:t>
            </a:r>
          </a:p>
        </p:txBody>
      </p:sp>
    </p:spTree>
    <p:extLst>
      <p:ext uri="{BB962C8B-B14F-4D97-AF65-F5344CB8AC3E}">
        <p14:creationId xmlns:p14="http://schemas.microsoft.com/office/powerpoint/2010/main" val="3891248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B2C244-DE9A-0F40-4A86-DA311FF77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6A9AB-0CAE-ADA5-8952-5C345EA3C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Apportionment</a:t>
            </a:r>
          </a:p>
          <a:p>
            <a:pPr lvl="1">
              <a:defRPr/>
            </a:pPr>
            <a:r>
              <a:rPr lang="en-US" sz="2400" dirty="0"/>
              <a:t>May be requested in the case of a reduction due to a prison sentence</a:t>
            </a:r>
          </a:p>
          <a:p>
            <a:pPr lvl="1">
              <a:defRPr/>
            </a:pPr>
            <a:r>
              <a:rPr lang="en-US" sz="2400" dirty="0"/>
              <a:t>File a VA Form 21-0788</a:t>
            </a:r>
          </a:p>
          <a:p>
            <a:pPr lvl="1">
              <a:defRPr/>
            </a:pPr>
            <a:r>
              <a:rPr lang="en-US" sz="2400" dirty="0"/>
              <a:t>Allows the family of the veteran to receive a portion or all compensation if there is undue hardship.</a:t>
            </a:r>
          </a:p>
          <a:p>
            <a:pPr>
              <a:defRPr/>
            </a:pPr>
            <a:r>
              <a:rPr lang="en-US" sz="2800" dirty="0"/>
              <a:t>New Claim for residuals of a condition (IE Cancer)</a:t>
            </a:r>
          </a:p>
          <a:p>
            <a:pPr lvl="1">
              <a:defRPr/>
            </a:pPr>
            <a:r>
              <a:rPr lang="en-US" sz="2400" dirty="0"/>
              <a:t>File using a VA Form 21-526ez</a:t>
            </a:r>
          </a:p>
          <a:p>
            <a:pPr>
              <a:defRPr/>
            </a:pPr>
            <a:r>
              <a:rPr lang="en-US" sz="2800" dirty="0"/>
              <a:t>Request 1-year waiver of TDIU to show the ability to maintain substantial gainful employment.</a:t>
            </a:r>
          </a:p>
          <a:p>
            <a:pPr lvl="1">
              <a:defRPr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5AFFB2-6DDE-DB37-87C2-55287EEAB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A6F4B5-B034-4226-BE7C-FBDBA0A1C7B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C3CBA250-F920-F016-FA11-60BCD3CE3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8229600" cy="86995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Actions other than an Appeal</a:t>
            </a:r>
          </a:p>
        </p:txBody>
      </p:sp>
    </p:spTree>
    <p:extLst>
      <p:ext uri="{BB962C8B-B14F-4D97-AF65-F5344CB8AC3E}">
        <p14:creationId xmlns:p14="http://schemas.microsoft.com/office/powerpoint/2010/main" val="2363019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8AEB0-1667-170B-E52D-6A88B5FDF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10B68-8CE7-4A90-B547-1D4DD2168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 marL="0" indent="0" algn="ctr">
              <a:buNone/>
              <a:defRPr/>
            </a:pPr>
            <a:r>
              <a:rPr lang="en-US" dirty="0"/>
              <a:t>The VA department  responsible for establishing a “debt” when a claimant has an overpayment that is not related to a VA error.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8C6756-8E31-FF76-1FE1-3736F68C5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A6F4B5-B034-4226-BE7C-FBDBA0A1C7B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A4B2A545-E065-E501-2228-6C848A648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8229600" cy="869951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Debt Management Center(DMC)</a:t>
            </a:r>
          </a:p>
        </p:txBody>
      </p:sp>
    </p:spTree>
    <p:extLst>
      <p:ext uri="{BB962C8B-B14F-4D97-AF65-F5344CB8AC3E}">
        <p14:creationId xmlns:p14="http://schemas.microsoft.com/office/powerpoint/2010/main" val="3250423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38FA4E-6B99-3196-550A-02BD96D6E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04F1D-047E-03F7-2047-C632F8CDD3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8E4A44-701D-C968-BF36-F9D03DAC9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A6F4B5-B034-4226-BE7C-FBDBA0A1C7B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B85B1E3C-788E-4A2A-D57F-80807CA56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8229600" cy="869951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Debt Establishment</a:t>
            </a:r>
          </a:p>
        </p:txBody>
      </p:sp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A455CCAB-4D34-D31C-8834-5676931F66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2073605"/>
              </p:ext>
            </p:extLst>
          </p:nvPr>
        </p:nvGraphicFramePr>
        <p:xfrm>
          <a:off x="1219200" y="1219200"/>
          <a:ext cx="97536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4977485"/>
      </p:ext>
    </p:extLst>
  </p:cSld>
  <p:clrMapOvr>
    <a:masterClrMapping/>
  </p:clrMapOvr>
</p:sld>
</file>

<file path=ppt/theme/theme1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E64DD44C-503F-404D-A60E-09A17B832FB2}" vid="{B0259543-7EB3-4E03-9C87-69B5A069E269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1041</Words>
  <Application>Microsoft Office PowerPoint</Application>
  <PresentationFormat>Widescreen</PresentationFormat>
  <Paragraphs>188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Aptos</vt:lpstr>
      <vt:lpstr>Arial</vt:lpstr>
      <vt:lpstr>Calibri</vt:lpstr>
      <vt:lpstr>Courier New</vt:lpstr>
      <vt:lpstr>Georgia</vt:lpstr>
      <vt:lpstr>Times New Roman</vt:lpstr>
      <vt:lpstr>Wingdings 3</vt:lpstr>
      <vt:lpstr>1_NEW Logo</vt:lpstr>
      <vt:lpstr>1_Custom Design</vt:lpstr>
      <vt:lpstr>Reductions &amp; Debt Management</vt:lpstr>
      <vt:lpstr>Overview</vt:lpstr>
      <vt:lpstr>What is a reduction?</vt:lpstr>
      <vt:lpstr>Common Reasons for a Reduction</vt:lpstr>
      <vt:lpstr>What to do if a reduction is proposed</vt:lpstr>
      <vt:lpstr>Special circumstances &amp; protections</vt:lpstr>
      <vt:lpstr>Actions other than an Appeal</vt:lpstr>
      <vt:lpstr>What is the Debt Management Center(DMC)</vt:lpstr>
      <vt:lpstr>Debt Establishment</vt:lpstr>
      <vt:lpstr>Debt Establishment</vt:lpstr>
      <vt:lpstr>Debt Collection</vt:lpstr>
      <vt:lpstr>Example Debt Letter</vt:lpstr>
      <vt:lpstr>Relief, Resolution, &amp; Referrals</vt:lpstr>
      <vt:lpstr>Requesting a Waiver</vt:lpstr>
      <vt:lpstr>What makes a “good” waiver request</vt:lpstr>
      <vt:lpstr>How to Appeal a Waiver Decision</vt:lpstr>
      <vt:lpstr>Appealing a Waiver Decision (cont)</vt:lpstr>
      <vt:lpstr>Disputing a Debt</vt:lpstr>
      <vt:lpstr>What if Payment is not Made?</vt:lpstr>
      <vt:lpstr>VA Debt Portal for Veterans or Claimants</vt:lpstr>
      <vt:lpstr>Contacting the DMC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Keith Garrison</dc:creator>
  <cp:lastModifiedBy>Keith Garrison</cp:lastModifiedBy>
  <cp:revision>2</cp:revision>
  <dcterms:created xsi:type="dcterms:W3CDTF">2025-10-27T16:25:53Z</dcterms:created>
  <dcterms:modified xsi:type="dcterms:W3CDTF">2025-10-27T17:46:50Z</dcterms:modified>
</cp:coreProperties>
</file>