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xml" ContentType="application/inkml+xml"/>
  <Override PartName="/ppt/notesSlides/notesSlide2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7" r:id="rId3"/>
    <p:sldMasterId id="2147483721" r:id="rId4"/>
    <p:sldMasterId id="2147483743" r:id="rId5"/>
    <p:sldMasterId id="2147483747" r:id="rId6"/>
    <p:sldMasterId id="2147483751" r:id="rId7"/>
    <p:sldMasterId id="2147483758" r:id="rId8"/>
    <p:sldMasterId id="2147483762" r:id="rId9"/>
    <p:sldMasterId id="2147483769" r:id="rId10"/>
  </p:sldMasterIdLst>
  <p:notesMasterIdLst>
    <p:notesMasterId r:id="rId76"/>
  </p:notesMasterIdLst>
  <p:handoutMasterIdLst>
    <p:handoutMasterId r:id="rId77"/>
  </p:handoutMasterIdLst>
  <p:sldIdLst>
    <p:sldId id="256" r:id="rId11"/>
    <p:sldId id="272" r:id="rId12"/>
    <p:sldId id="488" r:id="rId13"/>
    <p:sldId id="398" r:id="rId14"/>
    <p:sldId id="485" r:id="rId15"/>
    <p:sldId id="486" r:id="rId16"/>
    <p:sldId id="490" r:id="rId17"/>
    <p:sldId id="399" r:id="rId18"/>
    <p:sldId id="547" r:id="rId19"/>
    <p:sldId id="400" r:id="rId20"/>
    <p:sldId id="404" r:id="rId21"/>
    <p:sldId id="403" r:id="rId22"/>
    <p:sldId id="493" r:id="rId23"/>
    <p:sldId id="494" r:id="rId24"/>
    <p:sldId id="524" r:id="rId25"/>
    <p:sldId id="523" r:id="rId26"/>
    <p:sldId id="527" r:id="rId27"/>
    <p:sldId id="405" r:id="rId28"/>
    <p:sldId id="492" r:id="rId29"/>
    <p:sldId id="491" r:id="rId30"/>
    <p:sldId id="412" r:id="rId31"/>
    <p:sldId id="530" r:id="rId32"/>
    <p:sldId id="528" r:id="rId33"/>
    <p:sldId id="436" r:id="rId34"/>
    <p:sldId id="437" r:id="rId35"/>
    <p:sldId id="546" r:id="rId36"/>
    <p:sldId id="446" r:id="rId37"/>
    <p:sldId id="447" r:id="rId38"/>
    <p:sldId id="450" r:id="rId39"/>
    <p:sldId id="455" r:id="rId40"/>
    <p:sldId id="457" r:id="rId41"/>
    <p:sldId id="458" r:id="rId42"/>
    <p:sldId id="460" r:id="rId43"/>
    <p:sldId id="463" r:id="rId44"/>
    <p:sldId id="464" r:id="rId45"/>
    <p:sldId id="465" r:id="rId46"/>
    <p:sldId id="531" r:id="rId47"/>
    <p:sldId id="505" r:id="rId48"/>
    <p:sldId id="506" r:id="rId49"/>
    <p:sldId id="525" r:id="rId50"/>
    <p:sldId id="507" r:id="rId51"/>
    <p:sldId id="508" r:id="rId52"/>
    <p:sldId id="509" r:id="rId53"/>
    <p:sldId id="510" r:id="rId54"/>
    <p:sldId id="511" r:id="rId55"/>
    <p:sldId id="513" r:id="rId56"/>
    <p:sldId id="515" r:id="rId57"/>
    <p:sldId id="514" r:id="rId58"/>
    <p:sldId id="516" r:id="rId59"/>
    <p:sldId id="517" r:id="rId60"/>
    <p:sldId id="519" r:id="rId61"/>
    <p:sldId id="526" r:id="rId62"/>
    <p:sldId id="520" r:id="rId63"/>
    <p:sldId id="521" r:id="rId64"/>
    <p:sldId id="548" r:id="rId65"/>
    <p:sldId id="549" r:id="rId66"/>
    <p:sldId id="550" r:id="rId67"/>
    <p:sldId id="351" r:id="rId68"/>
    <p:sldId id="484" r:id="rId69"/>
    <p:sldId id="352" r:id="rId70"/>
    <p:sldId id="353" r:id="rId71"/>
    <p:sldId id="354" r:id="rId72"/>
    <p:sldId id="475" r:id="rId73"/>
    <p:sldId id="476" r:id="rId74"/>
    <p:sldId id="477" r:id="rId7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9" clrIdx="0">
    <p:extLst>
      <p:ext uri="{19B8F6BF-5375-455C-9EA6-DF929625EA0E}">
        <p15:presenceInfo xmlns:p15="http://schemas.microsoft.com/office/powerpoint/2012/main" userId="Chris Macinko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E"/>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93979" autoAdjust="0"/>
  </p:normalViewPr>
  <p:slideViewPr>
    <p:cSldViewPr snapToGrid="0">
      <p:cViewPr varScale="1">
        <p:scale>
          <a:sx n="61" d="100"/>
          <a:sy n="61" d="100"/>
        </p:scale>
        <p:origin x="744" y="52"/>
      </p:cViewPr>
      <p:guideLst>
        <p:guide orient="horz" pos="2160"/>
        <p:guide pos="3864"/>
      </p:guideLst>
    </p:cSldViewPr>
  </p:slideViewPr>
  <p:notesTextViewPr>
    <p:cViewPr>
      <p:scale>
        <a:sx n="1" d="1"/>
        <a:sy n="1" d="1"/>
      </p:scale>
      <p:origin x="0" y="0"/>
    </p:cViewPr>
  </p:notesTextViewPr>
  <p:notesViewPr>
    <p:cSldViewPr snapToGrid="0">
      <p:cViewPr varScale="1">
        <p:scale>
          <a:sx n="51" d="100"/>
          <a:sy n="51"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89584" cy="467072"/>
          </a:xfrm>
          <a:prstGeom prst="rect">
            <a:avLst/>
          </a:prstGeom>
        </p:spPr>
        <p:txBody>
          <a:bodyPr vert="horz" lIns="93324" tIns="46662" rIns="93324" bIns="46662" rtlCol="0"/>
          <a:lstStyle>
            <a:lvl1pPr algn="l">
              <a:defRPr sz="1200"/>
            </a:lvl1pPr>
          </a:lstStyle>
          <a:p>
            <a:r>
              <a:rPr lang="en-US" sz="1400" dirty="0">
                <a:latin typeface="Times New Roman" panose="02020603050405020304" pitchFamily="18" charset="0"/>
              </a:rPr>
              <a:t>Electronic Submission Systems</a:t>
            </a:r>
          </a:p>
        </p:txBody>
      </p:sp>
      <p:sp>
        <p:nvSpPr>
          <p:cNvPr id="4" name="Footer Placeholder 3"/>
          <p:cNvSpPr>
            <a:spLocks noGrp="1"/>
          </p:cNvSpPr>
          <p:nvPr>
            <p:ph type="ftr" sz="quarter" idx="2"/>
          </p:nvPr>
        </p:nvSpPr>
        <p:spPr>
          <a:xfrm>
            <a:off x="0" y="8842030"/>
            <a:ext cx="3589585" cy="467071"/>
          </a:xfrm>
          <a:prstGeom prst="rect">
            <a:avLst/>
          </a:prstGeom>
        </p:spPr>
        <p:txBody>
          <a:bodyPr vert="horz" lIns="93324" tIns="46662" rIns="93324" bIns="46662" rtlCol="0" anchor="b"/>
          <a:lstStyle>
            <a:lvl1pPr algn="l">
              <a:defRPr sz="1200"/>
            </a:lvl1pPr>
          </a:lstStyle>
          <a:p>
            <a:r>
              <a:rPr lang="en-US" sz="1400" dirty="0">
                <a:latin typeface="Times New Roman" panose="02020603050405020304" pitchFamily="18" charset="0"/>
              </a:rPr>
              <a:t>Electronic Submission Systems</a:t>
            </a: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E80BC03-E498-44F3-8895-127E4384BE97}" type="slidenum">
              <a:rPr lang="en-US" sz="140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34505377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6T21:20:16.33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1655 42,'-4'-4,"-1"1,0-1,0 1,0 0,0 0,-1 1,1 0,-1 0,0 0,1 1,-12-2,-70-3,61 5,-419-1,228 3,177 1,-1 2,-45 11,42-7,-67 4,62-9,-62 14,60-9,-52 3,-13-8,62-3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7T19:17:32.82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7T19:17:33.77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7T19:21:38.22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2809 42,'-5'-4,"1"0,-1 1,0 0,0 0,0 1,0-1,0 1,-1 0,1 0,-1 1,-11-2,-69-3,60 6,-855-4,442 7,-824-3,1222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7T20:14:35.33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0 160,'57'0,"0"-2,0-3,-1-2,109-29,-107 17,1 4,0 2,61-6,12-1,-91 12,79-6,697 13,-384 3,208-2,-603 2,0 2,60 14,-95-17,33 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7T20:16:20.92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2348 1,'-695'0,"630"3,0 3,-92 20,84-7,51-12,-1-2,-1 0,-28 2,6-5,7-1,-69 12,-128 35,-37-9,199-30,0-3,-111-6,97-1,39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Times New Roman" panose="02020603050405020304" pitchFamily="18" charset="0"/>
              </a:defRPr>
            </a:lvl1pPr>
          </a:lstStyle>
          <a:p>
            <a:fld id="{4CCB3563-B21F-4472-A953-CA98BFE318F2}" type="datetimeFigureOut">
              <a:rPr lang="en-US" smtClean="0"/>
              <a:pPr/>
              <a:t>7/31/2025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Times New Roman" panose="02020603050405020304" pitchFamily="18" charset="0"/>
              </a:defRPr>
            </a:lvl1pPr>
          </a:lstStyle>
          <a:p>
            <a:fld id="{B8C36D78-C19F-4765-8B7F-2FE8BFF07D6C}" type="slidenum">
              <a:rPr lang="en-US" smtClean="0"/>
              <a:pPr/>
              <a:t>‹#›</a:t>
            </a:fld>
            <a:endParaRPr lang="en-US" dirty="0"/>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1</a:t>
            </a:fld>
            <a:endParaRPr lang="en-US"/>
          </a:p>
        </p:txBody>
      </p:sp>
    </p:spTree>
    <p:extLst>
      <p:ext uri="{BB962C8B-B14F-4D97-AF65-F5344CB8AC3E}">
        <p14:creationId xmlns:p14="http://schemas.microsoft.com/office/powerpoint/2010/main" val="2222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16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698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729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11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02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937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33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536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21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9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6CC91ECD-413E-4768-B09E-4DB5B9067497}" type="slidenum">
              <a:rPr lang="en-US" smtClean="0"/>
              <a:pPr>
                <a:defRPr/>
              </a:pPr>
              <a:t>2</a:t>
            </a:fld>
            <a:endParaRPr lang="en-US" dirty="0"/>
          </a:p>
        </p:txBody>
      </p:sp>
    </p:spTree>
    <p:extLst>
      <p:ext uri="{BB962C8B-B14F-4D97-AF65-F5344CB8AC3E}">
        <p14:creationId xmlns:p14="http://schemas.microsoft.com/office/powerpoint/2010/main" val="27694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842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129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377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723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67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142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573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32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809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70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9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151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468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983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923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837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025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852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348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693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63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11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104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213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749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6FE92-211B-9B0A-EEF4-E542D2C03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1B036-3BCA-B485-8110-5AA884C8FA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D6A05-A9BA-6D09-01B1-B3F37BA128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A60889-A64F-5C91-5B8A-7A07911B5D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245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56E37-17AE-F905-F8A8-8D2FE1EE84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E9E71B-DF2D-35FA-469D-2528DCB9A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62687-1677-95B9-AEE5-530CE36760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128304-0B1F-B59A-93A7-3B33B9D675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548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C02BA-5071-3E2C-1C72-0FCA5F5DE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90C4A-8546-0675-BBAF-7B4F026C54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E6882-C4B6-2742-5071-39C403FE59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754E1B-799C-293A-F4FC-4EEF523FF0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832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490978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65643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0465077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1157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536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457107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781187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177392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6115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25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975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809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65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9064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70152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92827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61944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77701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95948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35106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86017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73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7124248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1412164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36867991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2412311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8882062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578224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2D809A6-B977-45CA-BC64-77C86AC76C02}" type="datetime1">
              <a:rPr lang="en-US" smtClean="0"/>
              <a:pPr>
                <a:defRPr/>
              </a:pPr>
              <a:t>7/31/2025</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76F2E7C-C042-4555-B404-16BDCC60B113}" type="slidenum">
              <a:rPr lang="en-US" smtClean="0"/>
              <a:pPr>
                <a:defRPr/>
              </a:pPr>
              <a:t>‹#›</a:t>
            </a:fld>
            <a:endParaRPr lang="en-US" dirty="0"/>
          </a:p>
        </p:txBody>
      </p:sp>
    </p:spTree>
    <p:extLst>
      <p:ext uri="{BB962C8B-B14F-4D97-AF65-F5344CB8AC3E}">
        <p14:creationId xmlns:p14="http://schemas.microsoft.com/office/powerpoint/2010/main" val="264863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09794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9662758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56875239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947368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2000">
                <a:latin typeface="Times New Roman" panose="02020603050405020304" pitchFamily="18" charset="0"/>
                <a:cs typeface="Times New Roman" panose="02020603050405020304" pitchFamily="18" charset="0"/>
              </a:defRPr>
            </a:lvl1pPr>
          </a:lstStyle>
          <a:p>
            <a:pPr>
              <a:defRPr/>
            </a:pPr>
            <a:fld id="{E2FB73DA-5FDE-45B5-BAA4-C61223CC44F6}" type="slidenum">
              <a:rPr lang="en-US" smtClean="0">
                <a:solidFill>
                  <a:prstClr val="black">
                    <a:tint val="75000"/>
                  </a:prstClr>
                </a:solidFill>
              </a:rPr>
              <a:pPr>
                <a:defRPr/>
              </a:pPr>
              <a:t>‹#›</a:t>
            </a:fld>
            <a:endParaRPr lang="en-US" dirty="0">
              <a:solidFill>
                <a:prstClr val="black">
                  <a:tint val="75000"/>
                </a:prstClr>
              </a:solidFill>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245506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4072174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table</a:t>
            </a:r>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84466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chart</a:t>
            </a:r>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243315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651949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Times New Roman" panose="02020603050405020304" pitchFamily="18" charset="0"/>
              </a:defRPr>
            </a:lvl1pPr>
          </a:lstStyle>
          <a:p>
            <a:pPr>
              <a:defRPr/>
            </a:pPr>
            <a:fld id="{58275F71-03D8-4E4B-9D1C-D9F8B6AB7123}" type="datetime1">
              <a:rPr lang="en-US" smtClean="0">
                <a:solidFill>
                  <a:prstClr val="black"/>
                </a:solidFill>
              </a:rPr>
              <a:pPr>
                <a:defRPr/>
              </a:pPr>
              <a:t>7/31/2025</a:t>
            </a:fld>
            <a:endParaRPr lang="en-US"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latin typeface="Times New Roman" panose="02020603050405020304" pitchFamily="18"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F675AD29-2591-4391-8D28-DD298FB87CE4}"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59127112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30329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2202624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82116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127084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749033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862957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table</a:t>
            </a:r>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503322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chart</a:t>
            </a:r>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146433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238875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1DDF5C-27CD-46D4-A243-EFD7FCA7131D}" type="slidenum">
              <a:rPr lang="en-US"/>
              <a:pPr>
                <a:defRPr/>
              </a:pPr>
              <a:t>‹#›</a:t>
            </a:fld>
            <a:endParaRPr lang="en-US" dirty="0"/>
          </a:p>
        </p:txBody>
      </p:sp>
    </p:spTree>
    <p:extLst>
      <p:ext uri="{BB962C8B-B14F-4D97-AF65-F5344CB8AC3E}">
        <p14:creationId xmlns:p14="http://schemas.microsoft.com/office/powerpoint/2010/main" val="221851228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54845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639702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718708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sz="2000"/>
            </a:lvl1pPr>
          </a:lstStyle>
          <a:p>
            <a:fld id="{60B18D57-13A5-4968-950D-8FEF41FA4399}" type="slidenum">
              <a:rPr lang="en-US" smtClean="0"/>
              <a:pPr/>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61858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table</a:t>
            </a:r>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067388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chart</a:t>
            </a:r>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375151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503708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661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A8C6E9-5994-4B35-8D1D-4FF5591F8DCB}" type="datetime1">
              <a:rPr lang="en-US" smtClean="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319941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F341A-11F2-4FF5-AB3E-B81AE0D87C99}" type="datetime1">
              <a:rPr lang="en-US" smtClean="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2383493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9D58F5-2A90-40A2-A725-BABEC094CBFD}" type="datetime1">
              <a:rPr lang="en-US" smtClean="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2969843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ED869E-C804-4B35-BF5A-17F574EE0FA1}" type="datetime1">
              <a:rPr lang="en-US" smtClean="0"/>
              <a:t>7/31/2025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9042215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A1D97A-D28F-40DE-8605-B977B8B8DF7A}" type="datetime1">
              <a:rPr lang="en-US" smtClean="0"/>
              <a:t>7/31/2025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42731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7D4F69-9B96-48D1-AF50-4BD202D845D6}" type="datetime1">
              <a:rPr lang="en-US" smtClean="0"/>
              <a:t>7/31/2025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221103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Times New Roman" panose="02020603050405020304" pitchFamily="18" charset="0"/>
              </a:defRPr>
            </a:lvl1pPr>
          </a:lstStyle>
          <a:p>
            <a:pPr>
              <a:defRPr/>
            </a:pPr>
            <a:fld id="{22D809A6-B977-45CA-BC64-77C86AC76C02}" type="datetime1">
              <a:rPr lang="en-US" smtClean="0"/>
              <a:pPr>
                <a:defRPr/>
              </a:pPr>
              <a:t>7/31/2025</a:t>
            </a:fld>
            <a:endParaRPr lang="en-US" dirty="0"/>
          </a:p>
        </p:txBody>
      </p:sp>
      <p:sp>
        <p:nvSpPr>
          <p:cNvPr id="3" name="Footer Placeholder 4"/>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6F2E7C-C042-4555-B404-16BDCC60B113}" type="slidenum">
              <a:rPr lang="en-US"/>
              <a:pPr>
                <a:defRPr/>
              </a:pPr>
              <a:t>‹#›</a:t>
            </a:fld>
            <a:endParaRPr lang="en-US" dirty="0"/>
          </a:p>
        </p:txBody>
      </p:sp>
    </p:spTree>
    <p:extLst>
      <p:ext uri="{BB962C8B-B14F-4D97-AF65-F5344CB8AC3E}">
        <p14:creationId xmlns:p14="http://schemas.microsoft.com/office/powerpoint/2010/main" val="12291623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A90EDB7-5E2B-4B8D-B563-7A9F6169E3D7}" type="datetime1">
              <a:rPr lang="en-US" smtClean="0"/>
              <a:t>7/31/2025</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76F2E7C-C042-4555-B404-16BDCC60B113}" type="slidenum">
              <a:rPr lang="en-US" smtClean="0"/>
              <a:pPr>
                <a:defRPr/>
              </a:pPr>
              <a:t>‹#›</a:t>
            </a:fld>
            <a:endParaRPr lang="en-US" dirty="0"/>
          </a:p>
        </p:txBody>
      </p:sp>
    </p:spTree>
    <p:extLst>
      <p:ext uri="{BB962C8B-B14F-4D97-AF65-F5344CB8AC3E}">
        <p14:creationId xmlns:p14="http://schemas.microsoft.com/office/powerpoint/2010/main" val="30459181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118A1C-73CA-4FAB-B444-97DC5724B58B}" type="datetime1">
              <a:rPr lang="en-US" smtClean="0"/>
              <a:t>7/31/2025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1019414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AB2EDE-1A64-4FA6-ABC0-B0ACD920042F}" type="datetime1">
              <a:rPr lang="en-US" smtClean="0"/>
              <a:t>7/31/2025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7761417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89B53-12AA-4CB2-B687-D40C705B10E7}" type="datetime1">
              <a:rPr lang="en-US" smtClean="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430257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1D41C-78AD-45F1-AEB7-0D04E9D89B15}" type="datetime1">
              <a:rPr lang="en-US" smtClean="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12618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697467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53163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65017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1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theme" Target="../theme/theme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 id="2147483682"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E0829682-0C20-4C4E-B8F7-7E5038CBA18C}" type="datetime1">
              <a:rPr lang="en-US" smtClean="0"/>
              <a:pPr/>
              <a:t>7/31/2025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60B18D57-13A5-4968-950D-8FEF41FA4399}" type="slidenum">
              <a:rPr lang="en-US" smtClean="0"/>
              <a:pPr/>
              <a:t>‹#›</a:t>
            </a:fld>
            <a:endParaRPr lang="en-US" dirty="0"/>
          </a:p>
        </p:txBody>
      </p:sp>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cxnSp>
        <p:nvCxnSpPr>
          <p:cNvPr id="8" name="Straight Connector 7"/>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304564113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7/31/2025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48F63A3B-78C7-47BE-AE5E-E10140E04643}" type="slidenum">
              <a:rPr lang="en-US" smtClean="0"/>
              <a:pPr/>
              <a:t>‹#›</a:t>
            </a:fld>
            <a:endParaRPr lang="en-US" dirty="0"/>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64809099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7/31/2025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60B18D57-13A5-4968-950D-8FEF41FA4399}" type="slidenum">
              <a:rPr lang="en-US" smtClean="0"/>
              <a:pPr/>
              <a:t>‹#›</a:t>
            </a:fld>
            <a:endParaRPr lang="en-US" dirty="0"/>
          </a:p>
        </p:txBody>
      </p:sp>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cxnSp>
        <p:nvCxnSpPr>
          <p:cNvPr id="8" name="Straight Connector 7"/>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8490178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73415757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580571185"/>
      </p:ext>
    </p:extLst>
  </p:cSld>
  <p:clrMap bg1="lt1" tx1="dk1" bg2="lt2" tx2="dk2" accent1="accent1" accent2="accent2" accent3="accent3" accent4="accent4" accent5="accent5" accent6="accent6" hlink="hlink" folHlink="folHlink"/>
  <p:sldLayoutIdLst>
    <p:sldLayoutId id="2147483744" r:id="rId1"/>
    <p:sldLayoutId id="214748374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409276576"/>
      </p:ext>
    </p:extLst>
  </p:cSld>
  <p:clrMap bg1="lt1" tx1="dk1" bg2="lt2" tx2="dk2" accent1="accent1" accent2="accent2" accent3="accent3" accent4="accent4" accent5="accent5" accent6="accent6" hlink="hlink" folHlink="folHlink"/>
  <p:sldLayoutIdLst>
    <p:sldLayoutId id="2147483748" r:id="rId1"/>
    <p:sldLayoutId id="21474837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77268025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179558717"/>
      </p:ext>
    </p:extLst>
  </p:cSld>
  <p:clrMap bg1="lt1" tx1="dk1" bg2="lt2" tx2="dk2" accent1="accent1" accent2="accent2" accent3="accent3" accent4="accent4" accent5="accent5" accent6="accent6" hlink="hlink" folHlink="folHlink"/>
  <p:sldLayoutIdLst>
    <p:sldLayoutId id="2147483759" r:id="rId1"/>
    <p:sldLayoutId id="21474837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2493203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0.JPG"/><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0.xml"/><Relationship Id="rId6" Type="http://schemas.openxmlformats.org/officeDocument/2006/relationships/customXml" Target="../ink/ink3.xml"/><Relationship Id="rId5" Type="http://schemas.openxmlformats.org/officeDocument/2006/relationships/image" Target="../media/image55.png"/><Relationship Id="rId4" Type="http://schemas.openxmlformats.org/officeDocument/2006/relationships/customXml" Target="../ink/ink2.xml"/></Relationships>
</file>

<file path=ppt/slides/_rels/slide3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6.JPG"/><Relationship Id="rId1" Type="http://schemas.openxmlformats.org/officeDocument/2006/relationships/slideLayout" Target="../slideLayouts/slideLayout20.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31.JPG"/><Relationship Id="rId1" Type="http://schemas.openxmlformats.org/officeDocument/2006/relationships/slideLayout" Target="../slideLayouts/slideLayout55.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32.JPG"/><Relationship Id="rId1" Type="http://schemas.openxmlformats.org/officeDocument/2006/relationships/slideLayout" Target="../slideLayouts/slideLayout55.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5.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8.xml"/><Relationship Id="rId1" Type="http://schemas.openxmlformats.org/officeDocument/2006/relationships/slideLayout" Target="../slideLayouts/slideLayout55.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55.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55.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5.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7.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8.xml"/><Relationship Id="rId1" Type="http://schemas.openxmlformats.org/officeDocument/2006/relationships/slideLayout" Target="../slideLayouts/slideLayout55.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9.xml"/><Relationship Id="rId1" Type="http://schemas.openxmlformats.org/officeDocument/2006/relationships/slideLayout" Target="../slideLayouts/slideLayout55.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0.xml"/><Relationship Id="rId1" Type="http://schemas.openxmlformats.org/officeDocument/2006/relationships/slideLayout" Target="../slideLayouts/slideLayout5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5.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2.xml"/><Relationship Id="rId1" Type="http://schemas.openxmlformats.org/officeDocument/2006/relationships/slideLayout" Target="../slideLayouts/slideLayout55.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9807" y="2221713"/>
            <a:ext cx="7498801" cy="1446550"/>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Introduction to TVB Claims Management System</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482010" y="1343818"/>
            <a:ext cx="3884858" cy="4430878"/>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To add a new veteran from the home screen click on the icon titled:</a:t>
            </a:r>
          </a:p>
          <a:p>
            <a:pPr marL="0" indent="0">
              <a:lnSpc>
                <a:spcPct val="100000"/>
              </a:lnSpc>
              <a:buNone/>
            </a:pPr>
            <a:r>
              <a:rPr lang="en-US" sz="2800"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New Veteran</a:t>
            </a:r>
            <a:r>
              <a:rPr lang="en-US" sz="2800"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1" y="18255"/>
            <a:ext cx="11043684" cy="1325563"/>
          </a:xfrm>
        </p:spPr>
        <p:txBody>
          <a:bodyPr/>
          <a:lstStyle/>
          <a:p>
            <a:r>
              <a:rPr lang="en-US" sz="4000" dirty="0">
                <a:latin typeface="Times New Roman" panose="02020603050405020304" pitchFamily="18" charset="0"/>
                <a:cs typeface="Times New Roman" panose="02020603050405020304" pitchFamily="18" charset="0"/>
              </a:rPr>
              <a:t>Adding a new Veteran</a:t>
            </a:r>
          </a:p>
        </p:txBody>
      </p:sp>
      <p:pic>
        <p:nvPicPr>
          <p:cNvPr id="6" name="Picture 5" descr="Graphical user interface, application&#10;&#10;Description automatically generated">
            <a:extLst>
              <a:ext uri="{FF2B5EF4-FFF2-40B4-BE49-F238E27FC236}">
                <a16:creationId xmlns:a16="http://schemas.microsoft.com/office/drawing/2014/main" id="{00A2032F-09E7-B955-C36A-CF19CC8B09FC}"/>
              </a:ext>
            </a:extLst>
          </p:cNvPr>
          <p:cNvPicPr>
            <a:picLocks noChangeAspect="1"/>
          </p:cNvPicPr>
          <p:nvPr/>
        </p:nvPicPr>
        <p:blipFill rotWithShape="1">
          <a:blip r:embed="rId3">
            <a:extLst>
              <a:ext uri="{28A0092B-C50C-407E-A947-70E740481C1C}">
                <a14:useLocalDpi xmlns:a14="http://schemas.microsoft.com/office/drawing/2010/main" val="0"/>
              </a:ext>
            </a:extLst>
          </a:blip>
          <a:srcRect r="43923" b="9268"/>
          <a:stretch/>
        </p:blipFill>
        <p:spPr>
          <a:xfrm>
            <a:off x="4457391" y="1343818"/>
            <a:ext cx="7568418" cy="4430878"/>
          </a:xfrm>
          <a:prstGeom prst="rect">
            <a:avLst/>
          </a:prstGeom>
        </p:spPr>
      </p:pic>
      <p:sp>
        <p:nvSpPr>
          <p:cNvPr id="7" name="Rectangle 6">
            <a:extLst>
              <a:ext uri="{FF2B5EF4-FFF2-40B4-BE49-F238E27FC236}">
                <a16:creationId xmlns:a16="http://schemas.microsoft.com/office/drawing/2014/main" id="{1F0BD8E3-7FB8-B018-F460-568D9A2B74C7}"/>
              </a:ext>
            </a:extLst>
          </p:cNvPr>
          <p:cNvSpPr/>
          <p:nvPr/>
        </p:nvSpPr>
        <p:spPr>
          <a:xfrm>
            <a:off x="5163751" y="2556881"/>
            <a:ext cx="1533832" cy="1393723"/>
          </a:xfrm>
          <a:prstGeom prst="rect">
            <a:avLst/>
          </a:prstGeom>
          <a:noFill/>
          <a:ln w="1206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 name="Slide Number Placeholder 1">
            <a:extLst>
              <a:ext uri="{FF2B5EF4-FFF2-40B4-BE49-F238E27FC236}">
                <a16:creationId xmlns:a16="http://schemas.microsoft.com/office/drawing/2014/main" id="{246EB039-FF11-FDDC-7B31-888CE3CBC5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2000" b="0" i="0" u="none" strike="noStrike" kern="1200" cap="none" spc="0" normalizeH="0" baseline="0" noProof="0" smtClean="0">
                <a:ln>
                  <a:noFill/>
                </a:ln>
                <a:solidFill>
                  <a:prstClr val="black">
                    <a:tint val="75000"/>
                  </a:prstClr>
                </a:solidFill>
                <a:effectLst/>
                <a:uLnTx/>
                <a:uFillTx/>
                <a:ea typeface="+mn-ea"/>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000" b="0" i="0" u="none" strike="noStrike" kern="1200" cap="none" spc="0" normalizeH="0" baseline="0" noProof="0" dirty="0">
              <a:ln>
                <a:noFill/>
              </a:ln>
              <a:solidFill>
                <a:prstClr val="black">
                  <a:tint val="75000"/>
                </a:prstClr>
              </a:solidFill>
              <a:effectLst/>
              <a:uLnTx/>
              <a:uFillTx/>
              <a:ea typeface="+mn-ea"/>
            </a:endParaRPr>
          </a:p>
        </p:txBody>
      </p:sp>
    </p:spTree>
    <p:extLst>
      <p:ext uri="{BB962C8B-B14F-4D97-AF65-F5344CB8AC3E}">
        <p14:creationId xmlns:p14="http://schemas.microsoft.com/office/powerpoint/2010/main" val="75125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482009" y="1244445"/>
            <a:ext cx="11227982" cy="1075825"/>
          </a:xfrm>
        </p:spPr>
        <p:txBody>
          <a:bodyPr>
            <a:noAutofit/>
          </a:bodyPr>
          <a:lstStyle/>
          <a:p>
            <a:pPr marL="0" indent="0" algn="ctr">
              <a:lnSpc>
                <a:spcPct val="100000"/>
              </a:lnSpc>
              <a:spcBef>
                <a:spcPts val="0"/>
              </a:spcBef>
              <a:buNone/>
            </a:pPr>
            <a:r>
              <a:rPr lang="en-US" sz="2800" b="1" dirty="0">
                <a:latin typeface="Times New Roman" panose="02020603050405020304" pitchFamily="18" charset="0"/>
                <a:cs typeface="Times New Roman" panose="02020603050405020304" pitchFamily="18" charset="0"/>
              </a:rPr>
              <a:t>Not all the fields are required to create a record, but it is encouraged to fill out all applicable fields because:</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38059" y="18255"/>
            <a:ext cx="8963738" cy="1325563"/>
          </a:xfrm>
        </p:spPr>
        <p:txBody>
          <a:bodyPr/>
          <a:lstStyle/>
          <a:p>
            <a:r>
              <a:rPr lang="en-US" b="1" dirty="0">
                <a:latin typeface="Times New Roman" panose="02020603050405020304" pitchFamily="18" charset="0"/>
                <a:cs typeface="Times New Roman" panose="02020603050405020304" pitchFamily="18" charset="0"/>
              </a:rPr>
              <a:t>Things to consider when adding       a veteran</a:t>
            </a:r>
          </a:p>
        </p:txBody>
      </p:sp>
      <p:sp>
        <p:nvSpPr>
          <p:cNvPr id="2" name="Slide Number Placeholder 1">
            <a:extLst>
              <a:ext uri="{FF2B5EF4-FFF2-40B4-BE49-F238E27FC236}">
                <a16:creationId xmlns:a16="http://schemas.microsoft.com/office/drawing/2014/main" id="{488C3227-0A06-45DD-C9DB-F2D61D0C8E02}"/>
              </a:ext>
            </a:extLst>
          </p:cNvPr>
          <p:cNvSpPr>
            <a:spLocks noGrp="1"/>
          </p:cNvSpPr>
          <p:nvPr>
            <p:ph type="sldNum" sz="quarter" idx="12"/>
          </p:nvPr>
        </p:nvSpPr>
        <p:spPr/>
        <p:txBody>
          <a:bodyPr/>
          <a:lstStyle/>
          <a:p>
            <a:fld id="{E2FB73DA-5FDE-45B5-BAA4-C61223CC44F6}" type="slidenum">
              <a:rPr lang="en-US" smtClean="0"/>
              <a:pPr/>
              <a:t>11</a:t>
            </a:fld>
            <a:endParaRPr lang="en-US" dirty="0"/>
          </a:p>
        </p:txBody>
      </p:sp>
      <p:sp>
        <p:nvSpPr>
          <p:cNvPr id="3" name="TextBox 2">
            <a:extLst>
              <a:ext uri="{FF2B5EF4-FFF2-40B4-BE49-F238E27FC236}">
                <a16:creationId xmlns:a16="http://schemas.microsoft.com/office/drawing/2014/main" id="{51E2CA27-2F8B-AB18-3E0A-A3CE7BFF72FA}"/>
              </a:ext>
            </a:extLst>
          </p:cNvPr>
          <p:cNvSpPr txBox="1"/>
          <p:nvPr/>
        </p:nvSpPr>
        <p:spPr>
          <a:xfrm>
            <a:off x="482009" y="2347288"/>
            <a:ext cx="11100391" cy="3293209"/>
          </a:xfrm>
          <a:prstGeom prst="rect">
            <a:avLst/>
          </a:prstGeom>
          <a:noFill/>
        </p:spPr>
        <p:txBody>
          <a:bodyPr wrap="square" rtlCol="0">
            <a:spAutoFit/>
          </a:bodyPr>
          <a:lstStyle/>
          <a:p>
            <a:pPr marL="285750" indent="-285750" defTabSz="7620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Missing fields on veteran screen = missing fields on future claim forms submitted from TVB</a:t>
            </a:r>
          </a:p>
          <a:p>
            <a:pPr marL="285750" indent="-285750" defTabSz="7620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data such as contact information is omitted, users may not be able to contact the veteran. </a:t>
            </a:r>
          </a:p>
          <a:p>
            <a:pPr marL="285750" indent="-285750" defTabSz="7620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data will need to be captured at some point; capture it correctly in the beginning. </a:t>
            </a:r>
          </a:p>
          <a:p>
            <a:pPr marL="285750" indent="-285750" defTabSz="7620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more data captured, the easier it is to track trends and search for specific situations</a:t>
            </a:r>
          </a:p>
          <a:p>
            <a:pPr marL="285750" indent="-285750" defTabSz="7620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data is only as good as the data entered “Garbage in Garbage out”</a:t>
            </a:r>
          </a:p>
        </p:txBody>
      </p:sp>
    </p:spTree>
    <p:extLst>
      <p:ext uri="{BB962C8B-B14F-4D97-AF65-F5344CB8AC3E}">
        <p14:creationId xmlns:p14="http://schemas.microsoft.com/office/powerpoint/2010/main" val="181201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3805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Creating a veteran folder</a:t>
            </a:r>
            <a:endParaRPr lang="en-US" sz="4000" b="1" dirty="0">
              <a:highlight>
                <a:srgbClr val="FFFF00"/>
              </a:highlight>
              <a:latin typeface="Times New Roman" panose="02020603050405020304" pitchFamily="18" charset="0"/>
              <a:cs typeface="Times New Roman" panose="02020603050405020304" pitchFamily="18" charset="0"/>
            </a:endParaRPr>
          </a:p>
        </p:txBody>
      </p:sp>
      <p:pic>
        <p:nvPicPr>
          <p:cNvPr id="8" name="Picture 7" descr="Graphical user interface, application&#10;&#10;Description automatically generated">
            <a:extLst>
              <a:ext uri="{FF2B5EF4-FFF2-40B4-BE49-F238E27FC236}">
                <a16:creationId xmlns:a16="http://schemas.microsoft.com/office/drawing/2014/main" id="{4F03D51E-894C-CC14-2D28-3094AD649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068" y="1223889"/>
            <a:ext cx="8478932" cy="5670915"/>
          </a:xfrm>
          <a:prstGeom prst="rect">
            <a:avLst/>
          </a:prstGeom>
        </p:spPr>
      </p:pic>
      <p:sp>
        <p:nvSpPr>
          <p:cNvPr id="9" name="TextBox 8">
            <a:extLst>
              <a:ext uri="{FF2B5EF4-FFF2-40B4-BE49-F238E27FC236}">
                <a16:creationId xmlns:a16="http://schemas.microsoft.com/office/drawing/2014/main" id="{F067E5F5-7F2E-9B43-1457-30A739891214}"/>
              </a:ext>
            </a:extLst>
          </p:cNvPr>
          <p:cNvSpPr txBox="1"/>
          <p:nvPr/>
        </p:nvSpPr>
        <p:spPr>
          <a:xfrm>
            <a:off x="168812" y="1617785"/>
            <a:ext cx="3407508"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all veteran data has been captured, </a:t>
            </a:r>
            <a:r>
              <a:rPr lang="en-US" sz="2400" dirty="0">
                <a:solidFill>
                  <a:prstClr val="black"/>
                </a:solidFill>
                <a:latin typeface="Times New Roman" panose="02020603050405020304" pitchFamily="18" charset="0"/>
                <a:cs typeface="Times New Roman" panose="02020603050405020304" pitchFamily="18" charset="0"/>
              </a:rPr>
              <a:t>the last step is to </a:t>
            </a:r>
            <a:r>
              <a:rPr lang="en-US" sz="2400" b="1" dirty="0">
                <a:solidFill>
                  <a:prstClr val="black"/>
                </a:solidFill>
                <a:latin typeface="Times New Roman" panose="02020603050405020304" pitchFamily="18" charset="0"/>
                <a:cs typeface="Times New Roman" panose="02020603050405020304" pitchFamily="18" charset="0"/>
              </a:rPr>
              <a:t>Assign</a:t>
            </a:r>
            <a:r>
              <a:rPr lang="en-US" sz="2400" dirty="0">
                <a:solidFill>
                  <a:prstClr val="black"/>
                </a:solidFill>
                <a:latin typeface="Times New Roman" panose="02020603050405020304" pitchFamily="18" charset="0"/>
                <a:cs typeface="Times New Roman" panose="02020603050405020304" pitchFamily="18" charset="0"/>
              </a:rPr>
              <a:t> the veteran to the correct </a:t>
            </a:r>
            <a:r>
              <a:rPr lang="en-US" sz="2400" b="1" dirty="0">
                <a:solidFill>
                  <a:prstClr val="black"/>
                </a:solidFill>
                <a:latin typeface="Times New Roman" panose="02020603050405020304" pitchFamily="18" charset="0"/>
                <a:cs typeface="Times New Roman" panose="02020603050405020304" pitchFamily="18" charset="0"/>
              </a:rPr>
              <a:t>Field Office</a:t>
            </a:r>
            <a:r>
              <a:rPr lang="en-US" sz="2400" dirty="0">
                <a:solidFill>
                  <a:prstClr val="black"/>
                </a:solidFill>
                <a:latin typeface="Times New Roman" panose="02020603050405020304" pitchFamily="18" charset="0"/>
                <a:cs typeface="Times New Roman" panose="02020603050405020304" pitchFamily="18" charset="0"/>
              </a:rPr>
              <a:t> and </a:t>
            </a:r>
            <a:r>
              <a:rPr lang="en-US" sz="2400" b="1" dirty="0">
                <a:solidFill>
                  <a:prstClr val="black"/>
                </a:solidFill>
                <a:latin typeface="Times New Roman" panose="02020603050405020304" pitchFamily="18" charset="0"/>
                <a:cs typeface="Times New Roman" panose="02020603050405020304" pitchFamily="18" charset="0"/>
              </a:rPr>
              <a:t>VSO.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the user Updated Their Account to reflect their Field Office they may click the “Assign to Me” and it will auto populate.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D5D13F3E-0722-8731-F4F8-D484DF3F1C83}"/>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Tree>
    <p:extLst>
      <p:ext uri="{BB962C8B-B14F-4D97-AF65-F5344CB8AC3E}">
        <p14:creationId xmlns:p14="http://schemas.microsoft.com/office/powerpoint/2010/main" val="5186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Assigning a Veteran </a:t>
            </a:r>
          </a:p>
        </p:txBody>
      </p:sp>
      <p:sp>
        <p:nvSpPr>
          <p:cNvPr id="7" name="TextBox 6">
            <a:extLst>
              <a:ext uri="{FF2B5EF4-FFF2-40B4-BE49-F238E27FC236}">
                <a16:creationId xmlns:a16="http://schemas.microsoft.com/office/drawing/2014/main" id="{97C44995-A874-9007-B73E-2AF5D39A9D76}"/>
              </a:ext>
            </a:extLst>
          </p:cNvPr>
          <p:cNvSpPr txBox="1"/>
          <p:nvPr/>
        </p:nvSpPr>
        <p:spPr>
          <a:xfrm>
            <a:off x="729673" y="2556930"/>
            <a:ext cx="1078656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foundation for TVB is in properly assigning claims to the correct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Field Office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Service </a:t>
            </a:r>
            <a:r>
              <a:rPr lang="en-US" sz="3600" b="1" dirty="0">
                <a:solidFill>
                  <a:prstClr val="black"/>
                </a:solidFill>
                <a:latin typeface="Times New Roman" panose="02020603050405020304" pitchFamily="18" charset="0"/>
                <a:cs typeface="Times New Roman" panose="02020603050405020304" pitchFamily="18" charset="0"/>
              </a:rPr>
              <a:t>O</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fficer</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Failure to do this results in reports not being able to be run and extra work through repeated steps later. </a:t>
            </a:r>
          </a:p>
        </p:txBody>
      </p:sp>
      <p:sp>
        <p:nvSpPr>
          <p:cNvPr id="2" name="Slide Number Placeholder 1">
            <a:extLst>
              <a:ext uri="{FF2B5EF4-FFF2-40B4-BE49-F238E27FC236}">
                <a16:creationId xmlns:a16="http://schemas.microsoft.com/office/drawing/2014/main" id="{F1F33457-B964-4B3F-6DEB-F1CE66C69B0E}"/>
              </a:ext>
            </a:extLst>
          </p:cNvPr>
          <p:cNvSpPr>
            <a:spLocks noGrp="1"/>
          </p:cNvSpPr>
          <p:nvPr>
            <p:ph type="sldNum" sz="quarter" idx="12"/>
          </p:nvPr>
        </p:nvSpPr>
        <p:spPr/>
        <p:txBody>
          <a:bodyPr/>
          <a:lstStyle/>
          <a:p>
            <a:fld id="{E2FB73DA-5FDE-45B5-BAA4-C61223CC44F6}" type="slidenum">
              <a:rPr lang="en-US" smtClean="0"/>
              <a:pPr/>
              <a:t>13</a:t>
            </a:fld>
            <a:endParaRPr lang="en-US" dirty="0"/>
          </a:p>
        </p:txBody>
      </p:sp>
    </p:spTree>
    <p:extLst>
      <p:ext uri="{BB962C8B-B14F-4D97-AF65-F5344CB8AC3E}">
        <p14:creationId xmlns:p14="http://schemas.microsoft.com/office/powerpoint/2010/main" val="345857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Assigning a Veteran to the Field Office</a:t>
            </a:r>
          </a:p>
        </p:txBody>
      </p:sp>
      <p:sp>
        <p:nvSpPr>
          <p:cNvPr id="7" name="TextBox 6">
            <a:extLst>
              <a:ext uri="{FF2B5EF4-FFF2-40B4-BE49-F238E27FC236}">
                <a16:creationId xmlns:a16="http://schemas.microsoft.com/office/drawing/2014/main" id="{97C44995-A874-9007-B73E-2AF5D39A9D76}"/>
              </a:ext>
            </a:extLst>
          </p:cNvPr>
          <p:cNvSpPr txBox="1"/>
          <p:nvPr/>
        </p:nvSpPr>
        <p:spPr>
          <a:xfrm>
            <a:off x="390237" y="1379398"/>
            <a:ext cx="6194819"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solidFill>
                  <a:prstClr val="black"/>
                </a:solidFill>
                <a:latin typeface="Times New Roman" panose="02020603050405020304" pitchFamily="18" charset="0"/>
                <a:cs typeface="Times New Roman" panose="02020603050405020304" pitchFamily="18" charset="0"/>
              </a:rPr>
              <a:t>When creating a new veteran folder in TVB, follow these steps to assign the veteran to the correct </a:t>
            </a:r>
            <a:r>
              <a:rPr lang="en-US" sz="3000" b="1" dirty="0">
                <a:solidFill>
                  <a:prstClr val="black"/>
                </a:solidFill>
                <a:latin typeface="Times New Roman" panose="02020603050405020304" pitchFamily="18" charset="0"/>
                <a:cs typeface="Times New Roman" panose="02020603050405020304" pitchFamily="18" charset="0"/>
              </a:rPr>
              <a:t>Field Office</a:t>
            </a:r>
            <a:r>
              <a:rPr lang="en-US" sz="3000" dirty="0">
                <a:solidFill>
                  <a:prstClr val="black"/>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lang="en-US" sz="3000" dirty="0">
                <a:solidFill>
                  <a:prstClr val="black"/>
                </a:solidFill>
                <a:latin typeface="Times New Roman" panose="02020603050405020304" pitchFamily="18" charset="0"/>
                <a:cs typeface="Times New Roman" panose="02020603050405020304" pitchFamily="18" charset="0"/>
              </a:rPr>
              <a:t>In the required area of Field Office, Select the </a:t>
            </a:r>
            <a:r>
              <a:rPr lang="en-US" sz="3600" b="1" dirty="0">
                <a:solidFill>
                  <a:prstClr val="black"/>
                </a:solidFill>
                <a:latin typeface="Times New Roman" panose="02020603050405020304" pitchFamily="18" charset="0"/>
                <a:cs typeface="Times New Roman" panose="02020603050405020304" pitchFamily="18" charset="0"/>
              </a:rPr>
              <a:t>+</a:t>
            </a:r>
            <a:r>
              <a:rPr lang="en-US" sz="3000" dirty="0">
                <a:solidFill>
                  <a:prstClr val="black"/>
                </a:solidFill>
                <a:latin typeface="Times New Roman" panose="02020603050405020304" pitchFamily="18" charset="0"/>
                <a:cs typeface="Times New Roman" panose="02020603050405020304" pitchFamily="18" charset="0"/>
              </a:rPr>
              <a:t> next to VFW to expand the drop-down menu</a:t>
            </a:r>
            <a:endParaRPr lang="en-US" sz="3000" b="1" dirty="0">
              <a:solidFill>
                <a:prstClr val="black"/>
              </a:solidFill>
              <a:latin typeface="Times New Roman" panose="02020603050405020304" pitchFamily="18" charset="0"/>
              <a:cs typeface="Times New Roman" panose="02020603050405020304" pitchFamily="18" charset="0"/>
            </a:endParaRP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a:t>
            </a:r>
            <a:r>
              <a:rPr lang="en-US" sz="3000" b="1" dirty="0">
                <a:solidFill>
                  <a:prstClr val="black"/>
                </a:solidFill>
                <a:latin typeface="Times New Roman" panose="02020603050405020304" pitchFamily="18" charset="0"/>
                <a:cs typeface="Times New Roman" panose="02020603050405020304" pitchFamily="18" charset="0"/>
              </a:rPr>
              <a:t>Quality Assurance (QA)</a:t>
            </a:r>
            <a:r>
              <a:rPr lang="en-US" sz="3000" dirty="0">
                <a:solidFill>
                  <a:prstClr val="black"/>
                </a:solidFill>
                <a:latin typeface="Times New Roman" panose="02020603050405020304" pitchFamily="18" charset="0"/>
                <a:cs typeface="Times New Roman" panose="02020603050405020304" pitchFamily="18" charset="0"/>
              </a:rPr>
              <a:t>. </a:t>
            </a: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on the region your office is located in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QA East </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QA West</a:t>
            </a:r>
          </a:p>
        </p:txBody>
      </p:sp>
      <p:sp>
        <p:nvSpPr>
          <p:cNvPr id="2" name="Slide Number Placeholder 1">
            <a:extLst>
              <a:ext uri="{FF2B5EF4-FFF2-40B4-BE49-F238E27FC236}">
                <a16:creationId xmlns:a16="http://schemas.microsoft.com/office/drawing/2014/main" id="{F1F33457-B964-4B3F-6DEB-F1CE66C69B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A02B9121-D82E-4E43-04ED-ABA976ACFB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95689" y="1578186"/>
            <a:ext cx="5293841" cy="3227720"/>
          </a:xfrm>
          <a:prstGeom prst="rect">
            <a:avLst/>
          </a:prstGeom>
        </p:spPr>
      </p:pic>
    </p:spTree>
    <p:extLst>
      <p:ext uri="{BB962C8B-B14F-4D97-AF65-F5344CB8AC3E}">
        <p14:creationId xmlns:p14="http://schemas.microsoft.com/office/powerpoint/2010/main" val="1033804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Assigning a Veteran to the Field Office</a:t>
            </a:r>
          </a:p>
        </p:txBody>
      </p:sp>
      <p:sp>
        <p:nvSpPr>
          <p:cNvPr id="7" name="TextBox 6">
            <a:extLst>
              <a:ext uri="{FF2B5EF4-FFF2-40B4-BE49-F238E27FC236}">
                <a16:creationId xmlns:a16="http://schemas.microsoft.com/office/drawing/2014/main" id="{97C44995-A874-9007-B73E-2AF5D39A9D76}"/>
              </a:ext>
            </a:extLst>
          </p:cNvPr>
          <p:cNvSpPr txBox="1"/>
          <p:nvPr/>
        </p:nvSpPr>
        <p:spPr>
          <a:xfrm>
            <a:off x="390237" y="1379398"/>
            <a:ext cx="6194819"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the correct</a:t>
            </a:r>
            <a:r>
              <a:rPr lang="en-US" sz="3000" dirty="0">
                <a:solidFill>
                  <a:prstClr val="black"/>
                </a:solidFill>
                <a:latin typeface="Times New Roman" panose="02020603050405020304" pitchFamily="18" charset="0"/>
                <a:cs typeface="Times New Roman" panose="02020603050405020304" pitchFamily="18" charset="0"/>
              </a:rPr>
              <a:t> Quality Assurance Region Selected a new dropdown will populate with that region’s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Select </a:t>
            </a:r>
            <a:r>
              <a:rPr lang="en-US" sz="3000" dirty="0">
                <a:solidFill>
                  <a:prstClr val="black"/>
                </a:solidFill>
                <a:latin typeface="Times New Roman" panose="02020603050405020304" pitchFamily="18" charset="0"/>
                <a:cs typeface="Times New Roman" panose="02020603050405020304" pitchFamily="18" charset="0"/>
              </a:rPr>
              <a:t>the </a:t>
            </a:r>
            <a:r>
              <a:rPr lang="en-US" sz="3000" b="1" dirty="0">
                <a:solidFill>
                  <a:prstClr val="black"/>
                </a:solidFill>
                <a:latin typeface="Times New Roman" panose="02020603050405020304" pitchFamily="18" charset="0"/>
                <a:cs typeface="Times New Roman" panose="02020603050405020304" pitchFamily="18" charset="0"/>
              </a:rPr>
              <a:t>State </a:t>
            </a:r>
            <a:r>
              <a:rPr lang="en-US" sz="3000" dirty="0">
                <a:solidFill>
                  <a:prstClr val="black"/>
                </a:solidFill>
                <a:latin typeface="Times New Roman" panose="02020603050405020304" pitchFamily="18" charset="0"/>
                <a:cs typeface="Times New Roman" panose="02020603050405020304" pitchFamily="18" charset="0"/>
              </a:rPr>
              <a:t>your office is located in to correctly assign the </a:t>
            </a:r>
            <a:r>
              <a:rPr lang="en-US" sz="3000" b="1" dirty="0">
                <a:solidFill>
                  <a:prstClr val="black"/>
                </a:solidFill>
                <a:latin typeface="Times New Roman" panose="02020603050405020304" pitchFamily="18" charset="0"/>
                <a:cs typeface="Times New Roman" panose="02020603050405020304" pitchFamily="18" charset="0"/>
              </a:rPr>
              <a:t>Field Office</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F1F33457-B964-4B3F-6DEB-F1CE66C69B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A02B9121-D82E-4E43-04ED-ABA976ACFB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95689" y="1792155"/>
            <a:ext cx="5293841" cy="2799782"/>
          </a:xfrm>
          <a:prstGeom prst="rect">
            <a:avLst/>
          </a:prstGeom>
        </p:spPr>
      </p:pic>
    </p:spTree>
    <p:extLst>
      <p:ext uri="{BB962C8B-B14F-4D97-AF65-F5344CB8AC3E}">
        <p14:creationId xmlns:p14="http://schemas.microsoft.com/office/powerpoint/2010/main" val="15415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Assigning a Veteran to the VSO</a:t>
            </a:r>
          </a:p>
        </p:txBody>
      </p:sp>
      <p:sp>
        <p:nvSpPr>
          <p:cNvPr id="7" name="TextBox 6">
            <a:extLst>
              <a:ext uri="{FF2B5EF4-FFF2-40B4-BE49-F238E27FC236}">
                <a16:creationId xmlns:a16="http://schemas.microsoft.com/office/drawing/2014/main" id="{97C44995-A874-9007-B73E-2AF5D39A9D76}"/>
              </a:ext>
            </a:extLst>
          </p:cNvPr>
          <p:cNvSpPr txBox="1"/>
          <p:nvPr/>
        </p:nvSpPr>
        <p:spPr>
          <a:xfrm>
            <a:off x="390237" y="1379398"/>
            <a:ext cx="11167354" cy="3093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the field office correctly assigned the VSO can now assign the veteran to their TVB profile by: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the dropdown box next to Assigned To and select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Your Name</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either Save or Save and Create New Claim to complete process. </a:t>
            </a:r>
          </a:p>
        </p:txBody>
      </p:sp>
      <p:sp>
        <p:nvSpPr>
          <p:cNvPr id="2" name="Slide Number Placeholder 1">
            <a:extLst>
              <a:ext uri="{FF2B5EF4-FFF2-40B4-BE49-F238E27FC236}">
                <a16:creationId xmlns:a16="http://schemas.microsoft.com/office/drawing/2014/main" id="{F1F33457-B964-4B3F-6DEB-F1CE66C69B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8" name="Picture 7">
            <a:extLst>
              <a:ext uri="{FF2B5EF4-FFF2-40B4-BE49-F238E27FC236}">
                <a16:creationId xmlns:a16="http://schemas.microsoft.com/office/drawing/2014/main" id="{C07E1B30-ECDA-53F6-AE31-492E53D4C5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18573" y="4330050"/>
            <a:ext cx="5894840" cy="2106945"/>
          </a:xfrm>
          <a:prstGeom prst="rect">
            <a:avLst/>
          </a:prstGeom>
        </p:spPr>
      </p:pic>
    </p:spTree>
    <p:extLst>
      <p:ext uri="{BB962C8B-B14F-4D97-AF65-F5344CB8AC3E}">
        <p14:creationId xmlns:p14="http://schemas.microsoft.com/office/powerpoint/2010/main" val="52238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80261"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Veterans Assigned to Me</a:t>
            </a:r>
          </a:p>
        </p:txBody>
      </p:sp>
      <p:sp>
        <p:nvSpPr>
          <p:cNvPr id="7" name="TextBox 6">
            <a:extLst>
              <a:ext uri="{FF2B5EF4-FFF2-40B4-BE49-F238E27FC236}">
                <a16:creationId xmlns:a16="http://schemas.microsoft.com/office/drawing/2014/main" id="{97C44995-A874-9007-B73E-2AF5D39A9D76}"/>
              </a:ext>
            </a:extLst>
          </p:cNvPr>
          <p:cNvSpPr txBox="1"/>
          <p:nvPr/>
        </p:nvSpPr>
        <p:spPr>
          <a:xfrm>
            <a:off x="332935" y="1300900"/>
            <a:ext cx="11284907"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 veterans that are assigned to the user can be viewed in one location in TVB.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a:t>
            </a:r>
            <a:r>
              <a:rPr lang="en-US" sz="3600" dirty="0">
                <a:solidFill>
                  <a:prstClr val="black"/>
                </a:solidFill>
                <a:latin typeface="Times New Roman" panose="02020603050405020304" pitchFamily="18" charset="0"/>
                <a:cs typeface="Times New Roman" panose="02020603050405020304" pitchFamily="18" charset="0"/>
              </a:rPr>
              <a:t>view these veterans click:</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Queues </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en-US" sz="3600" dirty="0">
                <a:solidFill>
                  <a:prstClr val="black"/>
                </a:solidFill>
                <a:latin typeface="Times New Roman" panose="02020603050405020304" pitchFamily="18" charset="0"/>
                <a:cs typeface="Times New Roman" panose="02020603050405020304" pitchFamily="18" charset="0"/>
              </a:rPr>
              <a:t>Veterans Assigned to Me</a:t>
            </a:r>
          </a:p>
        </p:txBody>
      </p:sp>
      <p:pic>
        <p:nvPicPr>
          <p:cNvPr id="10" name="Picture 9">
            <a:extLst>
              <a:ext uri="{FF2B5EF4-FFF2-40B4-BE49-F238E27FC236}">
                <a16:creationId xmlns:a16="http://schemas.microsoft.com/office/drawing/2014/main" id="{5E8209B6-F174-A701-7EC9-9B57275938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3952" y="1976696"/>
            <a:ext cx="5028423" cy="4638157"/>
          </a:xfrm>
          <a:prstGeom prst="rect">
            <a:avLst/>
          </a:prstGeom>
        </p:spPr>
      </p:pic>
      <p:sp>
        <p:nvSpPr>
          <p:cNvPr id="2" name="Slide Number Placeholder 1">
            <a:extLst>
              <a:ext uri="{FF2B5EF4-FFF2-40B4-BE49-F238E27FC236}">
                <a16:creationId xmlns:a16="http://schemas.microsoft.com/office/drawing/2014/main" id="{0A3570FA-CA71-56F2-02C6-9B3C574695D2}"/>
              </a:ext>
            </a:extLst>
          </p:cNvPr>
          <p:cNvSpPr>
            <a:spLocks noGrp="1"/>
          </p:cNvSpPr>
          <p:nvPr>
            <p:ph type="sldNum" sz="quarter" idx="12"/>
          </p:nvPr>
        </p:nvSpPr>
        <p:spPr/>
        <p:txBody>
          <a:bodyPr/>
          <a:lstStyle/>
          <a:p>
            <a:fld id="{E2FB73DA-5FDE-45B5-BAA4-C61223CC44F6}" type="slidenum">
              <a:rPr lang="en-US" smtClean="0"/>
              <a:pPr/>
              <a:t>17</a:t>
            </a:fld>
            <a:endParaRPr lang="en-US" dirty="0"/>
          </a:p>
        </p:txBody>
      </p:sp>
      <p:sp>
        <p:nvSpPr>
          <p:cNvPr id="9" name="Rectangle 8">
            <a:extLst>
              <a:ext uri="{FF2B5EF4-FFF2-40B4-BE49-F238E27FC236}">
                <a16:creationId xmlns:a16="http://schemas.microsoft.com/office/drawing/2014/main" id="{DBA8FEB8-61B5-7943-5E18-E9003DDF903A}"/>
              </a:ext>
            </a:extLst>
          </p:cNvPr>
          <p:cNvSpPr/>
          <p:nvPr/>
        </p:nvSpPr>
        <p:spPr>
          <a:xfrm>
            <a:off x="9220200" y="4105275"/>
            <a:ext cx="1647825" cy="428625"/>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7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The Veteran’s Folder</a:t>
            </a:r>
          </a:p>
        </p:txBody>
      </p:sp>
      <p:pic>
        <p:nvPicPr>
          <p:cNvPr id="3" name="Picture 2">
            <a:extLst>
              <a:ext uri="{FF2B5EF4-FFF2-40B4-BE49-F238E27FC236}">
                <a16:creationId xmlns:a16="http://schemas.microsoft.com/office/drawing/2014/main" id="{688123DC-A264-2C52-A514-4B2009E05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77774"/>
            <a:ext cx="12075886" cy="1002600"/>
          </a:xfrm>
          <a:prstGeom prst="rect">
            <a:avLst/>
          </a:prstGeom>
        </p:spPr>
      </p:pic>
      <p:sp>
        <p:nvSpPr>
          <p:cNvPr id="5" name="TextBox 4">
            <a:extLst>
              <a:ext uri="{FF2B5EF4-FFF2-40B4-BE49-F238E27FC236}">
                <a16:creationId xmlns:a16="http://schemas.microsoft.com/office/drawing/2014/main" id="{E240BD8A-85C3-EE6E-C9BA-A718A1A20D0C}"/>
              </a:ext>
            </a:extLst>
          </p:cNvPr>
          <p:cNvSpPr txBox="1"/>
          <p:nvPr/>
        </p:nvSpPr>
        <p:spPr>
          <a:xfrm>
            <a:off x="116114" y="1396497"/>
            <a:ext cx="1195977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in a Veteran’s folder, </a:t>
            </a:r>
            <a:r>
              <a:rPr lang="en-US" sz="2400" dirty="0">
                <a:solidFill>
                  <a:prstClr val="black"/>
                </a:solidFill>
                <a:latin typeface="Times New Roman" panose="02020603050405020304" pitchFamily="18" charset="0"/>
                <a:cs typeface="Times New Roman" panose="02020603050405020304" pitchFamily="18" charset="0"/>
              </a:rPr>
              <a:t>users</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will see a header with tabs that take them to other aspects of the veteran’s folder.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Special Note** </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clicking a tab, to enter data into the corresponding section, you must click +New</a:t>
            </a:r>
          </a:p>
        </p:txBody>
      </p:sp>
      <p:sp>
        <p:nvSpPr>
          <p:cNvPr id="6" name="TextBox 5">
            <a:extLst>
              <a:ext uri="{FF2B5EF4-FFF2-40B4-BE49-F238E27FC236}">
                <a16:creationId xmlns:a16="http://schemas.microsoft.com/office/drawing/2014/main" id="{A48B65B2-D6E2-E8DF-050D-1426FF025E16}"/>
              </a:ext>
            </a:extLst>
          </p:cNvPr>
          <p:cNvSpPr txBox="1"/>
          <p:nvPr/>
        </p:nvSpPr>
        <p:spPr>
          <a:xfrm>
            <a:off x="211016" y="4343400"/>
            <a:ext cx="3066757"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Claim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Military Service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Contact and Dependent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Medical Condition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Document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Communication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Note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Email</a:t>
            </a:r>
          </a:p>
        </p:txBody>
      </p:sp>
      <p:sp>
        <p:nvSpPr>
          <p:cNvPr id="7" name="TextBox 6">
            <a:extLst>
              <a:ext uri="{FF2B5EF4-FFF2-40B4-BE49-F238E27FC236}">
                <a16:creationId xmlns:a16="http://schemas.microsoft.com/office/drawing/2014/main" id="{BE89501A-C500-C128-38B9-5D7108575D41}"/>
              </a:ext>
            </a:extLst>
          </p:cNvPr>
          <p:cNvSpPr txBox="1"/>
          <p:nvPr/>
        </p:nvSpPr>
        <p:spPr>
          <a:xfrm>
            <a:off x="3938954" y="4223324"/>
            <a:ext cx="3263704"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Address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Work Request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Finance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Employment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Previous Marriage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Other Names Served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Audit Log</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fld id="{E2FB73DA-5FDE-45B5-BAA4-C61223CC44F6}" type="slidenum">
              <a:rPr lang="en-US" smtClean="0"/>
              <a:pPr/>
              <a:t>18</a:t>
            </a:fld>
            <a:endParaRPr lang="en-US" dirty="0"/>
          </a:p>
        </p:txBody>
      </p:sp>
    </p:spTree>
    <p:extLst>
      <p:ext uri="{BB962C8B-B14F-4D97-AF65-F5344CB8AC3E}">
        <p14:creationId xmlns:p14="http://schemas.microsoft.com/office/powerpoint/2010/main" val="986543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Tabs in the veteran’s folder</a:t>
            </a:r>
          </a:p>
        </p:txBody>
      </p:sp>
      <p:pic>
        <p:nvPicPr>
          <p:cNvPr id="3" name="Picture 2">
            <a:extLst>
              <a:ext uri="{FF2B5EF4-FFF2-40B4-BE49-F238E27FC236}">
                <a16:creationId xmlns:a16="http://schemas.microsoft.com/office/drawing/2014/main" id="{688123DC-A264-2C52-A514-4B2009E05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7" y="1252024"/>
            <a:ext cx="12075886" cy="1002600"/>
          </a:xfrm>
          <a:prstGeom prst="rect">
            <a:avLst/>
          </a:prstGeom>
        </p:spPr>
      </p:pic>
      <p:sp>
        <p:nvSpPr>
          <p:cNvPr id="6" name="TextBox 5">
            <a:extLst>
              <a:ext uri="{FF2B5EF4-FFF2-40B4-BE49-F238E27FC236}">
                <a16:creationId xmlns:a16="http://schemas.microsoft.com/office/drawing/2014/main" id="{A48B65B2-D6E2-E8DF-050D-1426FF025E16}"/>
              </a:ext>
            </a:extLst>
          </p:cNvPr>
          <p:cNvSpPr txBox="1"/>
          <p:nvPr/>
        </p:nvSpPr>
        <p:spPr>
          <a:xfrm>
            <a:off x="492368" y="2496197"/>
            <a:ext cx="11113477"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Used to submit a claim through TVB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Military Service: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Documents military service </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and VFW membership</a:t>
            </a:r>
            <a:endParaRPr kumimoji="0" lang="en-US" sz="24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Contact and Dependent: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Captures dependent information</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Medical Condition: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Will be used to enter and track conditions to assist with claim submission. Currently not active – will be active in a future update</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Houses the veteran’s documents</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Communication: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Used to enter a communication about veteran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Note: </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general use</a:t>
            </a:r>
            <a:endParaRPr kumimoji="0" lang="en-US" sz="240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Email: </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TVB can compose and send an email from the program but cannot receive email.</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3628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8" y="230862"/>
            <a:ext cx="7112624" cy="928688"/>
          </a:xfrm>
        </p:spPr>
        <p:txBody>
          <a:bodyPr rtlCol="0">
            <a:noAutofit/>
          </a:bodyPr>
          <a:lstStyle/>
          <a:p>
            <a:pPr>
              <a:defRPr/>
            </a:pPr>
            <a:r>
              <a:rPr lang="en-US" sz="4000" b="1" dirty="0">
                <a:latin typeface="Times New Roman" panose="02020603050405020304" pitchFamily="18" charset="0"/>
                <a:cs typeface="Times New Roman" panose="02020603050405020304" pitchFamily="18" charset="0"/>
              </a:rPr>
              <a:t>Lesson Objectives</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47" name="Content Placeholder 2"/>
          <p:cNvSpPr>
            <a:spLocks noGrp="1"/>
          </p:cNvSpPr>
          <p:nvPr>
            <p:ph idx="1"/>
          </p:nvPr>
        </p:nvSpPr>
        <p:spPr>
          <a:xfrm>
            <a:off x="464231" y="1547442"/>
            <a:ext cx="10986868" cy="4557934"/>
          </a:xfrm>
        </p:spPr>
        <p:txBody>
          <a:bodyPr>
            <a:normAutofit/>
          </a:bodyPr>
          <a:lstStyle/>
          <a:p>
            <a:pPr>
              <a:lnSpc>
                <a:spcPct val="100000"/>
              </a:lnSpc>
              <a:defRPr/>
            </a:pPr>
            <a:r>
              <a:rPr lang="en-US" altLang="en-US" dirty="0">
                <a:cs typeface="Times New Roman" panose="02020603050405020304" pitchFamily="18" charset="0"/>
              </a:rPr>
              <a:t>TVB Home Screen click and explain each tile and column button</a:t>
            </a:r>
          </a:p>
          <a:p>
            <a:pPr>
              <a:lnSpc>
                <a:spcPct val="100000"/>
              </a:lnSpc>
              <a:defRPr/>
            </a:pPr>
            <a:r>
              <a:rPr lang="en-US" altLang="en-US" dirty="0">
                <a:cs typeface="Times New Roman" panose="02020603050405020304" pitchFamily="18" charset="0"/>
              </a:rPr>
              <a:t>Creating a new veteran folder</a:t>
            </a:r>
          </a:p>
          <a:p>
            <a:pPr>
              <a:lnSpc>
                <a:spcPct val="100000"/>
              </a:lnSpc>
              <a:defRPr/>
            </a:pPr>
            <a:r>
              <a:rPr lang="en-US" altLang="en-US" dirty="0">
                <a:cs typeface="Times New Roman" panose="02020603050405020304" pitchFamily="18" charset="0"/>
              </a:rPr>
              <a:t>Assigning a Veteran</a:t>
            </a:r>
          </a:p>
          <a:p>
            <a:pPr>
              <a:lnSpc>
                <a:spcPct val="100000"/>
              </a:lnSpc>
              <a:defRPr/>
            </a:pPr>
            <a:r>
              <a:rPr lang="en-US" altLang="en-US" dirty="0">
                <a:cs typeface="Times New Roman" panose="02020603050405020304" pitchFamily="18" charset="0"/>
              </a:rPr>
              <a:t>Tabs in the veteran’s folder</a:t>
            </a:r>
          </a:p>
          <a:p>
            <a:pPr>
              <a:lnSpc>
                <a:spcPct val="100000"/>
              </a:lnSpc>
              <a:defRPr/>
            </a:pPr>
            <a:r>
              <a:rPr lang="en-US" altLang="en-US" dirty="0">
                <a:cs typeface="Times New Roman" panose="02020603050405020304" pitchFamily="18" charset="0"/>
              </a:rPr>
              <a:t>The traditional TVB Claim submission process</a:t>
            </a:r>
          </a:p>
          <a:p>
            <a:pPr>
              <a:lnSpc>
                <a:spcPct val="100000"/>
              </a:lnSpc>
              <a:defRPr/>
            </a:pPr>
            <a:r>
              <a:rPr lang="en-US" altLang="en-US" dirty="0">
                <a:cs typeface="Times New Roman" panose="02020603050405020304" pitchFamily="18" charset="0"/>
              </a:rPr>
              <a:t>VA Benefits Claims Log in Process</a:t>
            </a:r>
          </a:p>
          <a:p>
            <a:pPr>
              <a:lnSpc>
                <a:spcPct val="100000"/>
              </a:lnSpc>
              <a:defRPr/>
            </a:pPr>
            <a:r>
              <a:rPr lang="en-US" altLang="en-US" dirty="0">
                <a:cs typeface="Times New Roman" panose="02020603050405020304" pitchFamily="18" charset="0"/>
              </a:rPr>
              <a:t>How to check POA Status</a:t>
            </a:r>
          </a:p>
          <a:p>
            <a:pPr>
              <a:lnSpc>
                <a:spcPct val="100000"/>
              </a:lnSpc>
              <a:defRPr/>
            </a:pPr>
            <a:r>
              <a:rPr lang="en-US" altLang="en-US" dirty="0">
                <a:cs typeface="Times New Roman" panose="02020603050405020304" pitchFamily="18" charset="0"/>
              </a:rPr>
              <a:t>Using VA Benefits claims to submit ITF, POA and 526EZ</a:t>
            </a: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eaLnBrk="1" hangingPunct="1">
              <a:lnSpc>
                <a:spcPct val="100000"/>
              </a:lnSpc>
              <a:defRPr/>
            </a:pPr>
            <a:endParaRPr lang="en-US" altLang="en-US" sz="4200" dirty="0">
              <a:cs typeface="Times New Roman" panose="02020603050405020304" pitchFamily="18" charset="0"/>
            </a:endParaRPr>
          </a:p>
          <a:p>
            <a:pPr marL="0" indent="0">
              <a:buNone/>
              <a:defRPr/>
            </a:pPr>
            <a:endParaRPr lang="en-US" altLang="en-US" sz="2100" dirty="0"/>
          </a:p>
        </p:txBody>
      </p:sp>
      <p:sp>
        <p:nvSpPr>
          <p:cNvPr id="614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D6DE287A-F147-4743-8801-2BF03EED09A2}" type="slidenum">
              <a:rPr lang="en-US" altLang="en-US" sz="2000">
                <a:solidFill>
                  <a:schemeClr val="tx1">
                    <a:lumMod val="50000"/>
                    <a:lumOff val="50000"/>
                  </a:schemeClr>
                </a:solidFill>
                <a:latin typeface="Times New Roman" panose="02020603050405020304" pitchFamily="18" charset="0"/>
              </a:rPr>
              <a:pPr>
                <a:spcBef>
                  <a:spcPct val="0"/>
                </a:spcBef>
                <a:buFontTx/>
                <a:buNone/>
                <a:defRPr/>
              </a:pPr>
              <a:t>2</a:t>
            </a:fld>
            <a:endParaRPr lang="en-US" altLang="en-US" sz="2000" dirty="0">
              <a:solidFill>
                <a:schemeClr val="tx1">
                  <a:lumMod val="50000"/>
                  <a:lumOff val="50000"/>
                </a:schemeClr>
              </a:solidFill>
              <a:latin typeface="Times New Roman" panose="02020603050405020304" pitchFamily="18" charset="0"/>
            </a:endParaRPr>
          </a:p>
        </p:txBody>
      </p:sp>
    </p:spTree>
    <p:extLst>
      <p:ext uri="{BB962C8B-B14F-4D97-AF65-F5344CB8AC3E}">
        <p14:creationId xmlns:p14="http://schemas.microsoft.com/office/powerpoint/2010/main" val="340364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Tabs in the veteran’s folder</a:t>
            </a:r>
          </a:p>
        </p:txBody>
      </p:sp>
      <p:pic>
        <p:nvPicPr>
          <p:cNvPr id="3" name="Picture 2">
            <a:extLst>
              <a:ext uri="{FF2B5EF4-FFF2-40B4-BE49-F238E27FC236}">
                <a16:creationId xmlns:a16="http://schemas.microsoft.com/office/drawing/2014/main" id="{688123DC-A264-2C52-A514-4B2009E05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7" y="1252024"/>
            <a:ext cx="12075886" cy="1002600"/>
          </a:xfrm>
          <a:prstGeom prst="rect">
            <a:avLst/>
          </a:prstGeom>
        </p:spPr>
      </p:pic>
      <p:sp>
        <p:nvSpPr>
          <p:cNvPr id="7" name="TextBox 6">
            <a:extLst>
              <a:ext uri="{FF2B5EF4-FFF2-40B4-BE49-F238E27FC236}">
                <a16:creationId xmlns:a16="http://schemas.microsoft.com/office/drawing/2014/main" id="{BE89501A-C500-C128-38B9-5D7108575D41}"/>
              </a:ext>
            </a:extLst>
          </p:cNvPr>
          <p:cNvSpPr txBox="1"/>
          <p:nvPr/>
        </p:nvSpPr>
        <p:spPr>
          <a:xfrm>
            <a:off x="590842" y="2496197"/>
            <a:ext cx="11029071"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Address: </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Used to capture veteran’s address</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Work Request: </a:t>
            </a:r>
            <a:r>
              <a:rPr lang="en-US" sz="2400" dirty="0">
                <a:solidFill>
                  <a:prstClr val="black"/>
                </a:solidFill>
                <a:latin typeface="Times New Roman" panose="02020603050405020304" pitchFamily="18" charset="0"/>
                <a:cs typeface="Times New Roman" panose="02020603050405020304" pitchFamily="18" charset="0"/>
              </a:rPr>
              <a:t>U</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sed to assign a claim or action from one VSO to another</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Finance: </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Captures veteran’s financial records</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Employment: </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Captures veteran’s employment records</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Education: </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Captures veteran’s education records</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Previous Marriage: </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Captures veteran’s previous marriage</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Other Names Served: </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Captures veteran’s aliases</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Audit Log: </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Provides a history of actions taken by account users in the veteran’s folder</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3755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5B0F3-2CA4-9408-66F0-8F61653154DB}"/>
              </a:ext>
            </a:extLst>
          </p:cNvPr>
          <p:cNvSpPr>
            <a:spLocks noGrp="1"/>
          </p:cNvSpPr>
          <p:nvPr>
            <p:ph idx="1"/>
          </p:nvPr>
        </p:nvSpPr>
        <p:spPr/>
        <p:txBody>
          <a:bodyPr/>
          <a:lstStyle/>
          <a:p>
            <a:pPr marL="0" indent="0">
              <a:buNone/>
            </a:pPr>
            <a:r>
              <a:rPr lang="en-US" sz="3200" dirty="0"/>
              <a:t>The current version of TVB has entry-level steps for Application Programming Interface (API) using the Medical Condition Tab. </a:t>
            </a:r>
          </a:p>
          <a:p>
            <a:pPr marL="0" indent="0">
              <a:buNone/>
            </a:pPr>
            <a:endParaRPr lang="en-US" sz="3200" dirty="0"/>
          </a:p>
          <a:p>
            <a:pPr marL="0" indent="0">
              <a:buNone/>
            </a:pPr>
            <a:r>
              <a:rPr lang="en-US" sz="3200" dirty="0"/>
              <a:t>Currently, this API is not ready for use but once it is, we will release training material on how to utilize this advanced functionality. </a:t>
            </a:r>
          </a:p>
          <a:p>
            <a:endParaRPr lang="en-US" dirty="0"/>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8541707" cy="1325563"/>
          </a:xfrm>
        </p:spPr>
        <p:txBody>
          <a:bodyPr/>
          <a:lstStyle/>
          <a:p>
            <a:r>
              <a:rPr lang="en-US" b="1" dirty="0">
                <a:latin typeface="Times New Roman" panose="02020603050405020304" pitchFamily="18" charset="0"/>
                <a:cs typeface="Times New Roman" panose="02020603050405020304" pitchFamily="18" charset="0"/>
              </a:rPr>
              <a:t>Tabs in Veteran Folder: Medical Condition</a:t>
            </a:r>
          </a:p>
        </p:txBody>
      </p:sp>
      <p:sp>
        <p:nvSpPr>
          <p:cNvPr id="2" name="Slide Number Placeholder 1">
            <a:extLst>
              <a:ext uri="{FF2B5EF4-FFF2-40B4-BE49-F238E27FC236}">
                <a16:creationId xmlns:a16="http://schemas.microsoft.com/office/drawing/2014/main" id="{684045EA-4EFE-3182-1156-B5CFC416D0C8}"/>
              </a:ext>
            </a:extLst>
          </p:cNvPr>
          <p:cNvSpPr>
            <a:spLocks noGrp="1"/>
          </p:cNvSpPr>
          <p:nvPr>
            <p:ph type="sldNum" sz="quarter" idx="12"/>
          </p:nvPr>
        </p:nvSpPr>
        <p:spPr/>
        <p:txBody>
          <a:bodyPr/>
          <a:lstStyle/>
          <a:p>
            <a:fld id="{E2FB73DA-5FDE-45B5-BAA4-C61223CC44F6}" type="slidenum">
              <a:rPr lang="en-US" smtClean="0"/>
              <a:pPr/>
              <a:t>21</a:t>
            </a:fld>
            <a:endParaRPr lang="en-US" dirty="0"/>
          </a:p>
        </p:txBody>
      </p:sp>
    </p:spTree>
    <p:extLst>
      <p:ext uri="{BB962C8B-B14F-4D97-AF65-F5344CB8AC3E}">
        <p14:creationId xmlns:p14="http://schemas.microsoft.com/office/powerpoint/2010/main" val="982924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8541707" cy="1325563"/>
          </a:xfrm>
        </p:spPr>
        <p:txBody>
          <a:bodyPr/>
          <a:lstStyle/>
          <a:p>
            <a:r>
              <a:rPr lang="en-US" b="1" dirty="0">
                <a:latin typeface="Times New Roman" panose="02020603050405020304" pitchFamily="18" charset="0"/>
                <a:cs typeface="Times New Roman" panose="02020603050405020304" pitchFamily="18" charset="0"/>
              </a:rPr>
              <a:t>Tabs in Veteran Folder: Communication</a:t>
            </a:r>
          </a:p>
        </p:txBody>
      </p:sp>
      <p:sp>
        <p:nvSpPr>
          <p:cNvPr id="2" name="Slide Number Placeholder 1">
            <a:extLst>
              <a:ext uri="{FF2B5EF4-FFF2-40B4-BE49-F238E27FC236}">
                <a16:creationId xmlns:a16="http://schemas.microsoft.com/office/drawing/2014/main" id="{684045EA-4EFE-3182-1156-B5CFC416D0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Content Placeholder 4">
            <a:extLst>
              <a:ext uri="{FF2B5EF4-FFF2-40B4-BE49-F238E27FC236}">
                <a16:creationId xmlns:a16="http://schemas.microsoft.com/office/drawing/2014/main" id="{B93C76D2-1ECD-EE46-C25D-25FB0FACF308}"/>
              </a:ext>
            </a:extLst>
          </p:cNvPr>
          <p:cNvSpPr>
            <a:spLocks noGrp="1"/>
          </p:cNvSpPr>
          <p:nvPr>
            <p:ph idx="1"/>
          </p:nvPr>
        </p:nvSpPr>
        <p:spPr>
          <a:xfrm>
            <a:off x="497840" y="1564640"/>
            <a:ext cx="11094720" cy="4791710"/>
          </a:xfrm>
        </p:spPr>
        <p:txBody>
          <a:bodyPr>
            <a:normAutofit/>
          </a:bodyPr>
          <a:lstStyle/>
          <a:p>
            <a:pPr marL="0" indent="0">
              <a:buNone/>
            </a:pPr>
            <a:r>
              <a:rPr lang="en-US" sz="3600" dirty="0"/>
              <a:t>The Communication tab in TVB provides a history of VFW’s interaction with the veteran</a:t>
            </a:r>
            <a:r>
              <a:rPr lang="en-US" dirty="0"/>
              <a:t>. </a:t>
            </a:r>
          </a:p>
          <a:p>
            <a:pPr marL="0" indent="0">
              <a:buNone/>
            </a:pPr>
            <a:endParaRPr lang="en-US" sz="1000" dirty="0"/>
          </a:p>
          <a:p>
            <a:pPr marL="0" indent="0">
              <a:buNone/>
            </a:pPr>
            <a:r>
              <a:rPr lang="en-US" sz="3600" b="1" dirty="0"/>
              <a:t>All Communications </a:t>
            </a:r>
            <a:r>
              <a:rPr lang="en-US" sz="3600" dirty="0"/>
              <a:t>must be captured in TVB to when communicating with a veteran.</a:t>
            </a:r>
          </a:p>
          <a:p>
            <a:pPr marL="0" indent="0">
              <a:buNone/>
            </a:pPr>
            <a:endParaRPr lang="en-US" sz="1000" dirty="0"/>
          </a:p>
          <a:p>
            <a:pPr marL="0" indent="0">
              <a:buNone/>
            </a:pPr>
            <a:r>
              <a:rPr lang="en-US" sz="3600" dirty="0"/>
              <a:t>A </a:t>
            </a:r>
            <a:r>
              <a:rPr lang="en-US" sz="3600" b="1" dirty="0"/>
              <a:t>General Communication </a:t>
            </a:r>
            <a:r>
              <a:rPr lang="en-US" sz="3600" dirty="0"/>
              <a:t>can be created using the following:                                                                        </a:t>
            </a:r>
            <a:r>
              <a:rPr lang="en-US" sz="3600" b="1" dirty="0"/>
              <a:t>TVB Column—Action—New Communication</a:t>
            </a:r>
          </a:p>
          <a:p>
            <a:pPr marL="0" indent="0">
              <a:buNone/>
            </a:pPr>
            <a:endParaRPr lang="en-US" sz="2600" dirty="0"/>
          </a:p>
          <a:p>
            <a:pPr marL="0" indent="0">
              <a:buNone/>
            </a:pPr>
            <a:endParaRPr lang="en-US" sz="900" b="1" dirty="0"/>
          </a:p>
        </p:txBody>
      </p:sp>
    </p:spTree>
    <p:extLst>
      <p:ext uri="{BB962C8B-B14F-4D97-AF65-F5344CB8AC3E}">
        <p14:creationId xmlns:p14="http://schemas.microsoft.com/office/powerpoint/2010/main" val="1055524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48956669-6E7D-C59A-74B0-49F17D117B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0720" y="1479685"/>
            <a:ext cx="8442960" cy="3263469"/>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8541707" cy="1325563"/>
          </a:xfrm>
        </p:spPr>
        <p:txBody>
          <a:bodyPr/>
          <a:lstStyle/>
          <a:p>
            <a:r>
              <a:rPr lang="en-US" b="1" dirty="0">
                <a:latin typeface="Times New Roman" panose="02020603050405020304" pitchFamily="18" charset="0"/>
                <a:cs typeface="Times New Roman" panose="02020603050405020304" pitchFamily="18" charset="0"/>
              </a:rPr>
              <a:t>Tabs in Veteran Folder: Communication</a:t>
            </a:r>
          </a:p>
        </p:txBody>
      </p:sp>
      <p:sp>
        <p:nvSpPr>
          <p:cNvPr id="2" name="Slide Number Placeholder 1">
            <a:extLst>
              <a:ext uri="{FF2B5EF4-FFF2-40B4-BE49-F238E27FC236}">
                <a16:creationId xmlns:a16="http://schemas.microsoft.com/office/drawing/2014/main" id="{684045EA-4EFE-3182-1156-B5CFC416D0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10" name="TextBox 9">
            <a:extLst>
              <a:ext uri="{FF2B5EF4-FFF2-40B4-BE49-F238E27FC236}">
                <a16:creationId xmlns:a16="http://schemas.microsoft.com/office/drawing/2014/main" id="{F4A131BF-7954-5B94-05DA-DA7E2B9CC59A}"/>
              </a:ext>
            </a:extLst>
          </p:cNvPr>
          <p:cNvSpPr txBox="1"/>
          <p:nvPr/>
        </p:nvSpPr>
        <p:spPr>
          <a:xfrm>
            <a:off x="0" y="1577022"/>
            <a:ext cx="3058160" cy="415498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Required fields consist of: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Communication Type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Communication Method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Communication Date                 </a:t>
            </a:r>
            <a:r>
              <a:rPr lang="en-US" sz="2400" dirty="0">
                <a:latin typeface="Times New Roman" panose="02020603050405020304" pitchFamily="18" charset="0"/>
                <a:cs typeface="Times New Roman" panose="02020603050405020304" pitchFamily="18" charset="0"/>
              </a:rPr>
              <a:t>(Auto populates to today’s date)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Subject</a:t>
            </a:r>
          </a:p>
        </p:txBody>
      </p:sp>
      <p:sp>
        <p:nvSpPr>
          <p:cNvPr id="12" name="TextBox 11">
            <a:extLst>
              <a:ext uri="{FF2B5EF4-FFF2-40B4-BE49-F238E27FC236}">
                <a16:creationId xmlns:a16="http://schemas.microsoft.com/office/drawing/2014/main" id="{7E6C6472-493F-1BEA-87CF-B989E5F5E0C2}"/>
              </a:ext>
            </a:extLst>
          </p:cNvPr>
          <p:cNvSpPr txBox="1"/>
          <p:nvPr/>
        </p:nvSpPr>
        <p:spPr>
          <a:xfrm>
            <a:off x="3342640" y="5378315"/>
            <a:ext cx="8321040"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Files uploaded into a communication </a:t>
            </a:r>
            <a:r>
              <a:rPr lang="en-US" sz="2400" b="1" dirty="0">
                <a:latin typeface="Times New Roman" panose="02020603050405020304" pitchFamily="18" charset="0"/>
                <a:cs typeface="Times New Roman" panose="02020603050405020304" pitchFamily="18" charset="0"/>
              </a:rPr>
              <a:t>DO NOT </a:t>
            </a:r>
            <a:r>
              <a:rPr lang="en-US" sz="2400" dirty="0">
                <a:latin typeface="Times New Roman" panose="02020603050405020304" pitchFamily="18" charset="0"/>
                <a:cs typeface="Times New Roman" panose="02020603050405020304" pitchFamily="18" charset="0"/>
              </a:rPr>
              <a:t>populate into Veteran’s</a:t>
            </a:r>
          </a:p>
          <a:p>
            <a:r>
              <a:rPr lang="en-US" sz="2400" dirty="0">
                <a:latin typeface="Times New Roman" panose="02020603050405020304" pitchFamily="18" charset="0"/>
                <a:cs typeface="Times New Roman" panose="02020603050405020304" pitchFamily="18" charset="0"/>
              </a:rPr>
              <a:t>Documents folder OR in the Claim Package Tab.</a:t>
            </a:r>
          </a:p>
        </p:txBody>
      </p:sp>
    </p:spTree>
    <p:extLst>
      <p:ext uri="{BB962C8B-B14F-4D97-AF65-F5344CB8AC3E}">
        <p14:creationId xmlns:p14="http://schemas.microsoft.com/office/powerpoint/2010/main" val="2433482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Times New Roman" panose="02020603050405020304" pitchFamily="18" charset="0"/>
                <a:cs typeface="Times New Roman" panose="02020603050405020304" pitchFamily="18" charset="0"/>
              </a:rPr>
              <a:t>Submitting a claim to VA using TVB</a:t>
            </a:r>
            <a:endParaRPr lang="en-US" sz="40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9AFB5F57-8EE6-E369-37DE-D56AD5890599}"/>
              </a:ext>
            </a:extLst>
          </p:cNvPr>
          <p:cNvSpPr>
            <a:spLocks noGrp="1"/>
          </p:cNvSpPr>
          <p:nvPr>
            <p:ph idx="1"/>
          </p:nvPr>
        </p:nvSpPr>
        <p:spPr>
          <a:xfrm>
            <a:off x="838200" y="986179"/>
            <a:ext cx="10515600" cy="4351338"/>
          </a:xfrm>
        </p:spPr>
        <p:txBody>
          <a:bodyPr/>
          <a:lstStyle/>
          <a:p>
            <a:pPr marL="0" indent="0">
              <a:buNone/>
            </a:pPr>
            <a:endParaRPr lang="en-US" dirty="0">
              <a:cs typeface="Times New Roman" panose="02020603050405020304" pitchFamily="18" charset="0"/>
            </a:endParaRPr>
          </a:p>
          <a:p>
            <a:pPr marL="0" indent="0">
              <a:buNone/>
            </a:pPr>
            <a:r>
              <a:rPr lang="en-US" sz="3200" dirty="0">
                <a:cs typeface="Times New Roman" panose="02020603050405020304" pitchFamily="18" charset="0"/>
              </a:rPr>
              <a:t>From the veteran folder click on the </a:t>
            </a:r>
            <a:r>
              <a:rPr lang="en-US" sz="3200" b="1" dirty="0">
                <a:cs typeface="Times New Roman" panose="02020603050405020304" pitchFamily="18" charset="0"/>
              </a:rPr>
              <a:t>Claim</a:t>
            </a:r>
            <a:r>
              <a:rPr lang="en-US" sz="3200" dirty="0">
                <a:cs typeface="Times New Roman" panose="02020603050405020304" pitchFamily="18" charset="0"/>
              </a:rPr>
              <a:t> tab at the top.</a:t>
            </a:r>
          </a:p>
        </p:txBody>
      </p:sp>
      <p:pic>
        <p:nvPicPr>
          <p:cNvPr id="8" name="Picture 7" descr="Graphical user interface, text, application&#10;&#10;Description automatically generated">
            <a:extLst>
              <a:ext uri="{FF2B5EF4-FFF2-40B4-BE49-F238E27FC236}">
                <a16:creationId xmlns:a16="http://schemas.microsoft.com/office/drawing/2014/main" id="{BAC8434C-B9A7-F2B2-286D-D4B90B29A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316" y="3245961"/>
            <a:ext cx="5827485" cy="2968307"/>
          </a:xfrm>
          <a:prstGeom prst="rect">
            <a:avLst/>
          </a:prstGeom>
        </p:spPr>
      </p:pic>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B5A91A36-E495-CFD3-8BB8-A88AA97ABF21}"/>
                  </a:ext>
                </a:extLst>
              </p14:cNvPr>
              <p14:cNvContentPartPr/>
              <p14:nvPr/>
            </p14:nvContentPartPr>
            <p14:xfrm>
              <a:off x="3787040" y="5742681"/>
              <a:ext cx="596160" cy="30600"/>
            </p14:xfrm>
          </p:contentPart>
        </mc:Choice>
        <mc:Fallback xmlns="">
          <p:pic>
            <p:nvPicPr>
              <p:cNvPr id="15" name="Ink 14">
                <a:extLst>
                  <a:ext uri="{FF2B5EF4-FFF2-40B4-BE49-F238E27FC236}">
                    <a16:creationId xmlns:a16="http://schemas.microsoft.com/office/drawing/2014/main" id="{B5A91A36-E495-CFD3-8BB8-A88AA97ABF21}"/>
                  </a:ext>
                </a:extLst>
              </p:cNvPr>
              <p:cNvPicPr/>
              <p:nvPr/>
            </p:nvPicPr>
            <p:blipFill>
              <a:blip r:embed="rId4"/>
              <a:stretch>
                <a:fillRect/>
              </a:stretch>
            </p:blipFill>
            <p:spPr>
              <a:xfrm>
                <a:off x="3697040" y="5562681"/>
                <a:ext cx="775800" cy="390240"/>
              </a:xfrm>
              <a:prstGeom prst="rect">
                <a:avLst/>
              </a:prstGeom>
            </p:spPr>
          </p:pic>
        </mc:Fallback>
      </mc:AlternateContent>
      <p:sp>
        <p:nvSpPr>
          <p:cNvPr id="16" name="Arrow: Up 15">
            <a:extLst>
              <a:ext uri="{FF2B5EF4-FFF2-40B4-BE49-F238E27FC236}">
                <a16:creationId xmlns:a16="http://schemas.microsoft.com/office/drawing/2014/main" id="{CD8081F3-1A10-D37F-5198-1BC199DF4ED1}"/>
              </a:ext>
            </a:extLst>
          </p:cNvPr>
          <p:cNvSpPr/>
          <p:nvPr/>
        </p:nvSpPr>
        <p:spPr>
          <a:xfrm>
            <a:off x="3787040" y="6094350"/>
            <a:ext cx="596160" cy="5716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2" name="Slide Number Placeholder 1">
            <a:extLst>
              <a:ext uri="{FF2B5EF4-FFF2-40B4-BE49-F238E27FC236}">
                <a16:creationId xmlns:a16="http://schemas.microsoft.com/office/drawing/2014/main" id="{13CD16CC-25BE-61BA-E697-2BA8DA24E313}"/>
              </a:ext>
            </a:extLst>
          </p:cNvPr>
          <p:cNvSpPr>
            <a:spLocks noGrp="1"/>
          </p:cNvSpPr>
          <p:nvPr>
            <p:ph type="sldNum" sz="quarter" idx="12"/>
          </p:nvPr>
        </p:nvSpPr>
        <p:spPr/>
        <p:txBody>
          <a:bodyPr/>
          <a:lstStyle/>
          <a:p>
            <a:fld id="{E2FB73DA-5FDE-45B5-BAA4-C61223CC44F6}" type="slidenum">
              <a:rPr lang="en-US" smtClean="0"/>
              <a:pPr/>
              <a:t>24</a:t>
            </a:fld>
            <a:endParaRPr lang="en-US" dirty="0"/>
          </a:p>
        </p:txBody>
      </p:sp>
    </p:spTree>
    <p:extLst>
      <p:ext uri="{BB962C8B-B14F-4D97-AF65-F5344CB8AC3E}">
        <p14:creationId xmlns:p14="http://schemas.microsoft.com/office/powerpoint/2010/main" val="420132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025808" y="1518145"/>
            <a:ext cx="5655832" cy="3309031"/>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Times New Roman" panose="02020603050405020304" pitchFamily="18" charset="0"/>
                <a:cs typeface="Times New Roman" panose="02020603050405020304" pitchFamily="18" charset="0"/>
              </a:rPr>
              <a:t>Submitting a claim to VA using TVB</a:t>
            </a:r>
            <a:endParaRPr lang="en-US" sz="4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C808DCF-9491-C7BC-CD4E-053F4219857A}"/>
              </a:ext>
            </a:extLst>
          </p:cNvPr>
          <p:cNvSpPr txBox="1"/>
          <p:nvPr/>
        </p:nvSpPr>
        <p:spPr>
          <a:xfrm>
            <a:off x="334535" y="1343818"/>
            <a:ext cx="5545269" cy="47397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page will now display the claim page and the user may begin selecting a form to generate in TVB.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Type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Compensation, DIC, Education, NSC Pension </a:t>
            </a:r>
            <a:r>
              <a:rPr lang="en-US" sz="2400" dirty="0">
                <a:solidFill>
                  <a:prstClr val="black"/>
                </a:solidFill>
                <a:latin typeface="Times New Roman" panose="02020603050405020304" pitchFamily="18" charset="0"/>
                <a:cs typeface="Times New Roman" panose="02020603050405020304" pitchFamily="18" charset="0"/>
              </a:rPr>
              <a:t>etc.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Status</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Active, HLR, ITF, Supplemental claim and Incomplete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Status Date: </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Date the claim was generated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 </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Saves the pages and allows users to advance</a:t>
            </a:r>
            <a:endParaRPr kumimoji="0" lang="en-US" sz="1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 name="Slide Number Placeholder 1">
            <a:extLst>
              <a:ext uri="{FF2B5EF4-FFF2-40B4-BE49-F238E27FC236}">
                <a16:creationId xmlns:a16="http://schemas.microsoft.com/office/drawing/2014/main" id="{0D44037C-3EC5-5009-AFE1-26BA9E66F2BC}"/>
              </a:ext>
            </a:extLst>
          </p:cNvPr>
          <p:cNvSpPr>
            <a:spLocks noGrp="1"/>
          </p:cNvSpPr>
          <p:nvPr>
            <p:ph type="sldNum" sz="quarter" idx="12"/>
          </p:nvPr>
        </p:nvSpPr>
        <p:spPr/>
        <p:txBody>
          <a:bodyPr/>
          <a:lstStyle/>
          <a:p>
            <a:fld id="{E2FB73DA-5FDE-45B5-BAA4-C61223CC44F6}" type="slidenum">
              <a:rPr lang="en-US" smtClean="0"/>
              <a:pPr/>
              <a:t>25</a:t>
            </a:fld>
            <a:endParaRPr lang="en-US" dirty="0"/>
          </a:p>
        </p:txBody>
      </p:sp>
    </p:spTree>
    <p:extLst>
      <p:ext uri="{BB962C8B-B14F-4D97-AF65-F5344CB8AC3E}">
        <p14:creationId xmlns:p14="http://schemas.microsoft.com/office/powerpoint/2010/main" val="897815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Claim </a:t>
            </a:r>
            <a:r>
              <a:rPr lang="en-US" sz="4200" b="1">
                <a:latin typeface="Times New Roman" panose="02020603050405020304" pitchFamily="18" charset="0"/>
                <a:cs typeface="Times New Roman" panose="02020603050405020304" pitchFamily="18" charset="0"/>
              </a:rPr>
              <a:t>Status </a:t>
            </a:r>
            <a:endParaRPr lang="en-US" sz="4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CFA6A0B-0A81-E520-F517-45F9323B90EC}"/>
              </a:ext>
            </a:extLst>
          </p:cNvPr>
          <p:cNvSpPr txBox="1"/>
          <p:nvPr/>
        </p:nvSpPr>
        <p:spPr>
          <a:xfrm>
            <a:off x="244349" y="1613118"/>
            <a:ext cx="6995919"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submitting claims through TVB, it is </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Required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select from the appropriate claim status selection: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Active: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21-526EZ, 686C, 21P-530, 10-10EZ,    21P-527EZ, 21P-534EZ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Higher Level Review: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20-0996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Intent to File: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21-0966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Supplemental Claim: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20-0995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Incomplete claim: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21-22 and any other documents or supporting forms submitted to VA</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0269" y="1614170"/>
            <a:ext cx="4362451" cy="3335281"/>
          </a:xfrm>
          <a:prstGeom prst="rect">
            <a:avLst/>
          </a:prstGeom>
        </p:spPr>
      </p:pic>
    </p:spTree>
    <p:extLst>
      <p:ext uri="{BB962C8B-B14F-4D97-AF65-F5344CB8AC3E}">
        <p14:creationId xmlns:p14="http://schemas.microsoft.com/office/powerpoint/2010/main" val="1386959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Times New Roman" panose="02020603050405020304" pitchFamily="18" charset="0"/>
                <a:cs typeface="Times New Roman" panose="02020603050405020304" pitchFamily="18" charset="0"/>
              </a:rPr>
              <a:t>Submitting a claim to VA using TVB</a:t>
            </a:r>
          </a:p>
        </p:txBody>
      </p:sp>
      <p:sp>
        <p:nvSpPr>
          <p:cNvPr id="5" name="Content Placeholder 4">
            <a:extLst>
              <a:ext uri="{FF2B5EF4-FFF2-40B4-BE49-F238E27FC236}">
                <a16:creationId xmlns:a16="http://schemas.microsoft.com/office/drawing/2014/main" id="{74FA87B6-9F00-6DBE-B016-9FE2CAC7018A}"/>
              </a:ext>
            </a:extLst>
          </p:cNvPr>
          <p:cNvSpPr>
            <a:spLocks noGrp="1"/>
          </p:cNvSpPr>
          <p:nvPr>
            <p:ph idx="1"/>
          </p:nvPr>
        </p:nvSpPr>
        <p:spPr>
          <a:xfrm>
            <a:off x="1055076" y="1393236"/>
            <a:ext cx="10086535" cy="1349965"/>
          </a:xfrm>
        </p:spPr>
        <p:txBody>
          <a:bodyPr>
            <a:normAutofit/>
          </a:bodyPr>
          <a:lstStyle/>
          <a:p>
            <a:pPr marL="0" indent="0">
              <a:buNone/>
            </a:pPr>
            <a:r>
              <a:rPr lang="en-US" sz="3200" dirty="0">
                <a:cs typeface="Times New Roman" panose="02020603050405020304" pitchFamily="18" charset="0"/>
              </a:rPr>
              <a:t>Once the Claim Tab is saved users advance to the ,      “</a:t>
            </a:r>
            <a:r>
              <a:rPr lang="en-US" sz="3200" b="1" u="sng" dirty="0">
                <a:cs typeface="Times New Roman" panose="02020603050405020304" pitchFamily="18" charset="0"/>
              </a:rPr>
              <a:t>Document and Form</a:t>
            </a:r>
            <a:r>
              <a:rPr lang="en-US" sz="3200" dirty="0">
                <a:cs typeface="Times New Roman" panose="02020603050405020304" pitchFamily="18" charset="0"/>
              </a:rPr>
              <a:t>” Tab and press </a:t>
            </a:r>
            <a:r>
              <a:rPr lang="en-US" sz="3600" b="1" u="sng" dirty="0">
                <a:cs typeface="Times New Roman" panose="02020603050405020304" pitchFamily="18" charset="0"/>
              </a:rPr>
              <a:t>+New </a:t>
            </a:r>
            <a:endParaRPr lang="en-US" sz="3200" b="1" u="sng" dirty="0">
              <a:cs typeface="Times New Roman" panose="02020603050405020304" pitchFamily="18" charset="0"/>
            </a:endParaRPr>
          </a:p>
          <a:p>
            <a:pPr marL="0" indent="0">
              <a:buNone/>
            </a:pPr>
            <a:endParaRPr lang="en-US" sz="2400" dirty="0">
              <a:cs typeface="Times New Roman" panose="02020603050405020304" pitchFamily="18" charset="0"/>
            </a:endParaRPr>
          </a:p>
          <a:p>
            <a:pPr marL="0" indent="0">
              <a:buNone/>
            </a:pPr>
            <a:endParaRPr lang="en-US" sz="2400" b="1" i="1" dirty="0">
              <a:cs typeface="Times New Roman" panose="02020603050405020304" pitchFamily="18" charset="0"/>
            </a:endParaRPr>
          </a:p>
          <a:p>
            <a:pPr marL="0" indent="0">
              <a:buNone/>
            </a:pPr>
            <a:endParaRPr lang="en-US" sz="2400" b="1" i="1" dirty="0">
              <a:cs typeface="Times New Roman" panose="02020603050405020304" pitchFamily="18" charset="0"/>
            </a:endParaRPr>
          </a:p>
          <a:p>
            <a:pPr marL="0" indent="0">
              <a:buNone/>
            </a:pPr>
            <a:endParaRPr lang="en-US" sz="2400" b="1" i="1" dirty="0">
              <a:cs typeface="Times New Roman" panose="02020603050405020304" pitchFamily="18" charset="0"/>
            </a:endParaRPr>
          </a:p>
          <a:p>
            <a:pPr marL="0" indent="0">
              <a:buNone/>
            </a:pPr>
            <a:endParaRPr lang="en-US" sz="2400" b="1" i="1" dirty="0">
              <a:cs typeface="Times New Roman" panose="02020603050405020304" pitchFamily="18" charset="0"/>
            </a:endParaRPr>
          </a:p>
          <a:p>
            <a:pPr marL="0" indent="0">
              <a:buNone/>
            </a:pPr>
            <a:endParaRPr lang="en-US" sz="2400" b="1" i="1" dirty="0">
              <a:cs typeface="Times New Roman" panose="02020603050405020304" pitchFamily="18" charset="0"/>
            </a:endParaRPr>
          </a:p>
          <a:p>
            <a:pPr marL="0" indent="0">
              <a:buNone/>
            </a:pPr>
            <a:endParaRPr lang="en-US" sz="2800" dirty="0">
              <a:cs typeface="Times New Roman" panose="02020603050405020304" pitchFamily="18" charset="0"/>
            </a:endParaRPr>
          </a:p>
        </p:txBody>
      </p:sp>
      <p:pic>
        <p:nvPicPr>
          <p:cNvPr id="6" name="Picture 5">
            <a:extLst>
              <a:ext uri="{FF2B5EF4-FFF2-40B4-BE49-F238E27FC236}">
                <a16:creationId xmlns:a16="http://schemas.microsoft.com/office/drawing/2014/main" id="{A1EBBFB5-DBC0-733E-FC58-9E6037BBA4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30097" y="3179300"/>
            <a:ext cx="7904230" cy="2472752"/>
          </a:xfrm>
          <a:prstGeom prst="rect">
            <a:avLst/>
          </a:prstGeom>
        </p:spPr>
      </p:pic>
      <p:sp>
        <p:nvSpPr>
          <p:cNvPr id="2" name="Rectangle 1">
            <a:extLst>
              <a:ext uri="{FF2B5EF4-FFF2-40B4-BE49-F238E27FC236}">
                <a16:creationId xmlns:a16="http://schemas.microsoft.com/office/drawing/2014/main" id="{DDDD0AA8-9FBD-8E57-4739-F8914C49CCE6}"/>
              </a:ext>
            </a:extLst>
          </p:cNvPr>
          <p:cNvSpPr/>
          <p:nvPr/>
        </p:nvSpPr>
        <p:spPr>
          <a:xfrm>
            <a:off x="2676936" y="3763618"/>
            <a:ext cx="1444486" cy="331305"/>
          </a:xfrm>
          <a:prstGeom prst="rect">
            <a:avLst/>
          </a:prstGeom>
          <a:noFill/>
          <a:ln w="762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863E6DF6-8A09-29A3-939B-D14BC12CF7C1}"/>
              </a:ext>
            </a:extLst>
          </p:cNvPr>
          <p:cNvSpPr>
            <a:spLocks noGrp="1"/>
          </p:cNvSpPr>
          <p:nvPr>
            <p:ph type="sldNum" sz="quarter" idx="12"/>
          </p:nvPr>
        </p:nvSpPr>
        <p:spPr/>
        <p:txBody>
          <a:bodyPr/>
          <a:lstStyle/>
          <a:p>
            <a:fld id="{E2FB73DA-5FDE-45B5-BAA4-C61223CC44F6}" type="slidenum">
              <a:rPr lang="en-US" smtClean="0"/>
              <a:pPr/>
              <a:t>27</a:t>
            </a:fld>
            <a:endParaRPr lang="en-US" dirty="0"/>
          </a:p>
        </p:txBody>
      </p:sp>
    </p:spTree>
    <p:extLst>
      <p:ext uri="{BB962C8B-B14F-4D97-AF65-F5344CB8AC3E}">
        <p14:creationId xmlns:p14="http://schemas.microsoft.com/office/powerpoint/2010/main" val="1331352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Times New Roman" panose="02020603050405020304" pitchFamily="18" charset="0"/>
                <a:cs typeface="Times New Roman" panose="02020603050405020304" pitchFamily="18" charset="0"/>
              </a:rPr>
              <a:t>Submitting a claim to VA using TVB</a:t>
            </a:r>
          </a:p>
        </p:txBody>
      </p:sp>
      <p:sp>
        <p:nvSpPr>
          <p:cNvPr id="5" name="Content Placeholder 4">
            <a:extLst>
              <a:ext uri="{FF2B5EF4-FFF2-40B4-BE49-F238E27FC236}">
                <a16:creationId xmlns:a16="http://schemas.microsoft.com/office/drawing/2014/main" id="{74FA87B6-9F00-6DBE-B016-9FE2CAC7018A}"/>
              </a:ext>
            </a:extLst>
          </p:cNvPr>
          <p:cNvSpPr>
            <a:spLocks noGrp="1"/>
          </p:cNvSpPr>
          <p:nvPr>
            <p:ph idx="1"/>
          </p:nvPr>
        </p:nvSpPr>
        <p:spPr>
          <a:xfrm>
            <a:off x="652671" y="1310779"/>
            <a:ext cx="11043684" cy="1622502"/>
          </a:xfrm>
        </p:spPr>
        <p:txBody>
          <a:bodyPr/>
          <a:lstStyle/>
          <a:p>
            <a:pPr marL="0" indent="0">
              <a:buNone/>
            </a:pPr>
            <a:r>
              <a:rPr lang="en-US" sz="2800" dirty="0">
                <a:cs typeface="Times New Roman" panose="02020603050405020304" pitchFamily="18" charset="0"/>
              </a:rPr>
              <a:t>Pressing </a:t>
            </a:r>
            <a:r>
              <a:rPr lang="en-US" sz="2800" b="1" dirty="0">
                <a:cs typeface="Times New Roman" panose="02020603050405020304" pitchFamily="18" charset="0"/>
              </a:rPr>
              <a:t>+New </a:t>
            </a:r>
            <a:r>
              <a:rPr lang="en-US" sz="2800" dirty="0">
                <a:cs typeface="Times New Roman" panose="02020603050405020304" pitchFamily="18" charset="0"/>
              </a:rPr>
              <a:t>takes you to this page where you will fill in the required fields</a:t>
            </a:r>
          </a:p>
        </p:txBody>
      </p:sp>
      <p:pic>
        <p:nvPicPr>
          <p:cNvPr id="6" name="Picture 5">
            <a:extLst>
              <a:ext uri="{FF2B5EF4-FFF2-40B4-BE49-F238E27FC236}">
                <a16:creationId xmlns:a16="http://schemas.microsoft.com/office/drawing/2014/main" id="{A1EBBFB5-DBC0-733E-FC58-9E6037BBA4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84800" y="3018915"/>
            <a:ext cx="5695181" cy="3083039"/>
          </a:xfrm>
          <a:prstGeom prst="rect">
            <a:avLst/>
          </a:prstGeom>
        </p:spPr>
      </p:pic>
      <p:sp>
        <p:nvSpPr>
          <p:cNvPr id="2" name="TextBox 1">
            <a:extLst>
              <a:ext uri="{FF2B5EF4-FFF2-40B4-BE49-F238E27FC236}">
                <a16:creationId xmlns:a16="http://schemas.microsoft.com/office/drawing/2014/main" id="{91169245-F51C-C880-C0C9-BA6E537DD6FE}"/>
              </a:ext>
            </a:extLst>
          </p:cNvPr>
          <p:cNvSpPr txBox="1"/>
          <p:nvPr/>
        </p:nvSpPr>
        <p:spPr>
          <a:xfrm>
            <a:off x="574158" y="2852275"/>
            <a:ext cx="481064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 Category: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Forms, General Correspondence, 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 Type: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Forms was previously selected VA Forms Populate this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 Name: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does not auto populate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 Date: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auto-populates to today’s date.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id="{4FD822A3-485E-E545-6EF4-9329056524B7}"/>
              </a:ext>
            </a:extLst>
          </p:cNvPr>
          <p:cNvSpPr>
            <a:spLocks noGrp="1"/>
          </p:cNvSpPr>
          <p:nvPr>
            <p:ph type="sldNum" sz="quarter" idx="12"/>
          </p:nvPr>
        </p:nvSpPr>
        <p:spPr/>
        <p:txBody>
          <a:bodyPr/>
          <a:lstStyle/>
          <a:p>
            <a:fld id="{E2FB73DA-5FDE-45B5-BAA4-C61223CC44F6}" type="slidenum">
              <a:rPr lang="en-US" smtClean="0"/>
              <a:pPr/>
              <a:t>28</a:t>
            </a:fld>
            <a:endParaRPr lang="en-US" dirty="0"/>
          </a:p>
        </p:txBody>
      </p:sp>
    </p:spTree>
    <p:extLst>
      <p:ext uri="{BB962C8B-B14F-4D97-AF65-F5344CB8AC3E}">
        <p14:creationId xmlns:p14="http://schemas.microsoft.com/office/powerpoint/2010/main" val="2105618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Times New Roman" panose="02020603050405020304" pitchFamily="18" charset="0"/>
                <a:cs typeface="Times New Roman" panose="02020603050405020304" pitchFamily="18" charset="0"/>
              </a:rPr>
              <a:t>Submitting a claim to VA using TVB</a:t>
            </a:r>
          </a:p>
        </p:txBody>
      </p:sp>
      <p:pic>
        <p:nvPicPr>
          <p:cNvPr id="8" name="Content Placeholder 7" descr="Graphical user interface, application&#10;&#10;Description automatically generated">
            <a:extLst>
              <a:ext uri="{FF2B5EF4-FFF2-40B4-BE49-F238E27FC236}">
                <a16:creationId xmlns:a16="http://schemas.microsoft.com/office/drawing/2014/main" id="{9B3F2D3A-2F21-CE75-D0BC-1DACA4FD8E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214" y="1415933"/>
            <a:ext cx="11722335" cy="1878810"/>
          </a:xfrm>
        </p:spPr>
      </p:pic>
      <p:sp>
        <p:nvSpPr>
          <p:cNvPr id="9" name="TextBox 8">
            <a:extLst>
              <a:ext uri="{FF2B5EF4-FFF2-40B4-BE49-F238E27FC236}">
                <a16:creationId xmlns:a16="http://schemas.microsoft.com/office/drawing/2014/main" id="{8E3CAC18-D2FE-6F94-ED93-06D4D9737AD1}"/>
              </a:ext>
            </a:extLst>
          </p:cNvPr>
          <p:cNvSpPr txBox="1"/>
          <p:nvPr/>
        </p:nvSpPr>
        <p:spPr>
          <a:xfrm>
            <a:off x="574158" y="3429000"/>
            <a:ext cx="1172233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Once the form has been generated, TVB will redirect you to the “Document and Form” Page and display your recently completed form. </a:t>
            </a:r>
          </a:p>
        </p:txBody>
      </p:sp>
      <p:sp>
        <p:nvSpPr>
          <p:cNvPr id="2" name="Rectangle 1">
            <a:extLst>
              <a:ext uri="{FF2B5EF4-FFF2-40B4-BE49-F238E27FC236}">
                <a16:creationId xmlns:a16="http://schemas.microsoft.com/office/drawing/2014/main" id="{78B27239-F1BE-DD34-3545-D1C2329D4885}"/>
              </a:ext>
            </a:extLst>
          </p:cNvPr>
          <p:cNvSpPr/>
          <p:nvPr/>
        </p:nvSpPr>
        <p:spPr>
          <a:xfrm>
            <a:off x="225287" y="2695618"/>
            <a:ext cx="11621262" cy="30997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64B042D-EB93-2E21-2077-C50341F62860}"/>
              </a:ext>
            </a:extLst>
          </p:cNvPr>
          <p:cNvSpPr>
            <a:spLocks noGrp="1"/>
          </p:cNvSpPr>
          <p:nvPr>
            <p:ph type="sldNum" sz="quarter" idx="12"/>
          </p:nvPr>
        </p:nvSpPr>
        <p:spPr/>
        <p:txBody>
          <a:bodyPr/>
          <a:lstStyle/>
          <a:p>
            <a:fld id="{E2FB73DA-5FDE-45B5-BAA4-C61223CC44F6}" type="slidenum">
              <a:rPr lang="en-US" smtClean="0"/>
              <a:pPr/>
              <a:t>29</a:t>
            </a:fld>
            <a:endParaRPr lang="en-US" dirty="0"/>
          </a:p>
        </p:txBody>
      </p:sp>
    </p:spTree>
    <p:extLst>
      <p:ext uri="{BB962C8B-B14F-4D97-AF65-F5344CB8AC3E}">
        <p14:creationId xmlns:p14="http://schemas.microsoft.com/office/powerpoint/2010/main" val="292287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4430878"/>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b="1" dirty="0">
                <a:latin typeface="Times New Roman" panose="02020603050405020304" pitchFamily="18" charset="0"/>
                <a:cs typeface="Times New Roman" panose="02020603050405020304" pitchFamily="18" charset="0"/>
              </a:rPr>
              <a:t>TVB Home Screen</a:t>
            </a:r>
          </a:p>
        </p:txBody>
      </p:sp>
      <p:pic>
        <p:nvPicPr>
          <p:cNvPr id="3" name="Picture 2">
            <a:extLst>
              <a:ext uri="{FF2B5EF4-FFF2-40B4-BE49-F238E27FC236}">
                <a16:creationId xmlns:a16="http://schemas.microsoft.com/office/drawing/2014/main" id="{B82D2AF5-2B87-BC5B-7DAC-AF276E536270}"/>
              </a:ext>
            </a:extLst>
          </p:cNvPr>
          <p:cNvPicPr>
            <a:picLocks noChangeAspect="1"/>
          </p:cNvPicPr>
          <p:nvPr/>
        </p:nvPicPr>
        <p:blipFill rotWithShape="1">
          <a:blip r:embed="rId3">
            <a:extLst>
              <a:ext uri="{28A0092B-C50C-407E-A947-70E740481C1C}">
                <a14:useLocalDpi xmlns:a14="http://schemas.microsoft.com/office/drawing/2010/main" val="0"/>
              </a:ext>
            </a:extLst>
          </a:blip>
          <a:srcRect t="554" b="-12"/>
          <a:stretch/>
        </p:blipFill>
        <p:spPr>
          <a:xfrm>
            <a:off x="0" y="1035201"/>
            <a:ext cx="11727915" cy="4625859"/>
          </a:xfrm>
          <a:prstGeom prst="rect">
            <a:avLst/>
          </a:prstGeom>
        </p:spPr>
      </p:pic>
      <p:sp>
        <p:nvSpPr>
          <p:cNvPr id="2" name="Slide Number Placeholder 1">
            <a:extLst>
              <a:ext uri="{FF2B5EF4-FFF2-40B4-BE49-F238E27FC236}">
                <a16:creationId xmlns:a16="http://schemas.microsoft.com/office/drawing/2014/main" id="{DADFD486-7AB0-53CF-3CFB-810415E5E13B}"/>
              </a:ext>
            </a:extLst>
          </p:cNvPr>
          <p:cNvSpPr>
            <a:spLocks noGrp="1"/>
          </p:cNvSpPr>
          <p:nvPr>
            <p:ph type="sldNum" sz="quarter" idx="12"/>
          </p:nvPr>
        </p:nvSpPr>
        <p:spPr/>
        <p:txBody>
          <a:bodyPr/>
          <a:lstStyle/>
          <a:p>
            <a:fld id="{E2FB73DA-5FDE-45B5-BAA4-C61223CC44F6}" type="slidenum">
              <a:rPr lang="en-US" smtClean="0"/>
              <a:pPr/>
              <a:t>3</a:t>
            </a:fld>
            <a:endParaRPr lang="en-US" dirty="0"/>
          </a:p>
        </p:txBody>
      </p:sp>
    </p:spTree>
    <p:extLst>
      <p:ext uri="{BB962C8B-B14F-4D97-AF65-F5344CB8AC3E}">
        <p14:creationId xmlns:p14="http://schemas.microsoft.com/office/powerpoint/2010/main" val="1144534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Times New Roman" panose="02020603050405020304" pitchFamily="18" charset="0"/>
                <a:cs typeface="Times New Roman" panose="02020603050405020304" pitchFamily="18" charset="0"/>
              </a:rPr>
              <a:t>Submitting a claim to VA using TVB</a:t>
            </a:r>
          </a:p>
        </p:txBody>
      </p:sp>
      <p:pic>
        <p:nvPicPr>
          <p:cNvPr id="11" name="Picture 10">
            <a:extLst>
              <a:ext uri="{FF2B5EF4-FFF2-40B4-BE49-F238E27FC236}">
                <a16:creationId xmlns:a16="http://schemas.microsoft.com/office/drawing/2014/main" id="{A7C037F9-4B79-EC85-3F38-187801CD5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628" y="1343818"/>
            <a:ext cx="7768372" cy="5295520"/>
          </a:xfrm>
          <a:prstGeom prst="rect">
            <a:avLst/>
          </a:prstGeom>
        </p:spPr>
      </p:pic>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0" y="1343819"/>
            <a:ext cx="4423628" cy="5295520"/>
          </a:xfrm>
        </p:spPr>
        <p:txBody>
          <a:bodyPr/>
          <a:lstStyle/>
          <a:p>
            <a:pPr marL="0" indent="0">
              <a:buNone/>
            </a:pPr>
            <a:endParaRPr lang="en-US" sz="3200" dirty="0">
              <a:cs typeface="Times New Roman" panose="02020603050405020304" pitchFamily="18" charset="0"/>
            </a:endParaRPr>
          </a:p>
          <a:p>
            <a:pPr marL="0" indent="0">
              <a:buNone/>
            </a:pPr>
            <a:endParaRPr lang="en-US" sz="3200" dirty="0">
              <a:cs typeface="Times New Roman" panose="02020603050405020304" pitchFamily="18" charset="0"/>
            </a:endParaRPr>
          </a:p>
          <a:p>
            <a:pPr marL="0" indent="0">
              <a:buNone/>
            </a:pPr>
            <a:endParaRPr lang="en-US" sz="3200" dirty="0">
              <a:cs typeface="Times New Roman" panose="02020603050405020304" pitchFamily="18" charset="0"/>
            </a:endParaRPr>
          </a:p>
          <a:p>
            <a:pPr marL="0" indent="0">
              <a:buNone/>
            </a:pPr>
            <a:r>
              <a:rPr lang="en-US" sz="3200" dirty="0">
                <a:cs typeface="Times New Roman" panose="02020603050405020304" pitchFamily="18" charset="0"/>
              </a:rPr>
              <a:t>With the required fields completed users can </a:t>
            </a:r>
            <a:r>
              <a:rPr lang="en-US" sz="3200" b="1" dirty="0">
                <a:cs typeface="Times New Roman" panose="02020603050405020304" pitchFamily="18" charset="0"/>
              </a:rPr>
              <a:t>Edit</a:t>
            </a:r>
            <a:r>
              <a:rPr lang="en-US" sz="3200" dirty="0">
                <a:cs typeface="Times New Roman" panose="02020603050405020304" pitchFamily="18" charset="0"/>
              </a:rPr>
              <a:t> the document by clicking  the 3 circles</a:t>
            </a:r>
            <a:endParaRPr lang="en-US" sz="2400"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b="1" dirty="0">
              <a:cs typeface="Times New Roman" panose="02020603050405020304" pitchFamily="18" charset="0"/>
            </a:endParaRPr>
          </a:p>
        </p:txBody>
      </p:sp>
      <p:sp>
        <p:nvSpPr>
          <p:cNvPr id="2" name="Rectangle 1">
            <a:extLst>
              <a:ext uri="{FF2B5EF4-FFF2-40B4-BE49-F238E27FC236}">
                <a16:creationId xmlns:a16="http://schemas.microsoft.com/office/drawing/2014/main" id="{A4DC456A-E599-2DC6-A620-B02D49D43547}"/>
              </a:ext>
            </a:extLst>
          </p:cNvPr>
          <p:cNvSpPr/>
          <p:nvPr/>
        </p:nvSpPr>
        <p:spPr>
          <a:xfrm>
            <a:off x="9965635" y="3697356"/>
            <a:ext cx="238539" cy="43732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10D0701-F914-7277-AF82-A237E37AD3D6}"/>
              </a:ext>
            </a:extLst>
          </p:cNvPr>
          <p:cNvSpPr>
            <a:spLocks noGrp="1"/>
          </p:cNvSpPr>
          <p:nvPr>
            <p:ph type="sldNum" sz="quarter" idx="12"/>
          </p:nvPr>
        </p:nvSpPr>
        <p:spPr/>
        <p:txBody>
          <a:bodyPr/>
          <a:lstStyle/>
          <a:p>
            <a:fld id="{E2FB73DA-5FDE-45B5-BAA4-C61223CC44F6}" type="slidenum">
              <a:rPr lang="en-US" smtClean="0"/>
              <a:pPr/>
              <a:t>30</a:t>
            </a:fld>
            <a:endParaRPr lang="en-US" dirty="0"/>
          </a:p>
        </p:txBody>
      </p:sp>
    </p:spTree>
    <p:extLst>
      <p:ext uri="{BB962C8B-B14F-4D97-AF65-F5344CB8AC3E}">
        <p14:creationId xmlns:p14="http://schemas.microsoft.com/office/powerpoint/2010/main" val="2762685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Times New Roman" panose="02020603050405020304" pitchFamily="18" charset="0"/>
                <a:cs typeface="Times New Roman" panose="02020603050405020304" pitchFamily="18" charset="0"/>
              </a:rPr>
              <a:t>Submitting a claim to VA using TVB</a:t>
            </a:r>
          </a:p>
        </p:txBody>
      </p:sp>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574159" y="1343818"/>
            <a:ext cx="11233528" cy="1325563"/>
          </a:xfrm>
        </p:spPr>
        <p:txBody>
          <a:bodyPr>
            <a:normAutofit fontScale="25000" lnSpcReduction="20000"/>
          </a:bodyPr>
          <a:lstStyle/>
          <a:p>
            <a:pPr marL="0" indent="0">
              <a:buNone/>
            </a:pPr>
            <a:r>
              <a:rPr lang="en-US" sz="14400" b="1" dirty="0">
                <a:cs typeface="Times New Roman" panose="02020603050405020304" pitchFamily="18" charset="0"/>
              </a:rPr>
              <a:t>At the bottom of the page you will see 4 symbols:</a:t>
            </a:r>
          </a:p>
          <a:p>
            <a:pPr marL="0" indent="0">
              <a:buNone/>
            </a:pPr>
            <a:endParaRPr lang="en-US" sz="800" dirty="0">
              <a:cs typeface="Times New Roman" panose="02020603050405020304" pitchFamily="18" charset="0"/>
            </a:endParaRPr>
          </a:p>
          <a:p>
            <a:pPr marL="0" indent="0">
              <a:buNone/>
            </a:pPr>
            <a:endParaRPr lang="en-US" sz="11200" dirty="0">
              <a:cs typeface="Times New Roman" panose="02020603050405020304" pitchFamily="18" charset="0"/>
            </a:endParaRPr>
          </a:p>
          <a:p>
            <a:pPr marL="0" indent="0">
              <a:buNone/>
            </a:pPr>
            <a:endParaRPr lang="en-US" sz="11200"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r>
              <a:rPr lang="en-US" sz="9600" b="1" dirty="0">
                <a:cs typeface="Times New Roman" panose="02020603050405020304" pitchFamily="18" charset="0"/>
              </a:rPr>
              <a:t>Add Signature	Add Barcode	Highlight	  Redact</a:t>
            </a:r>
          </a:p>
        </p:txBody>
      </p:sp>
      <p:pic>
        <p:nvPicPr>
          <p:cNvPr id="6" name="Picture 5" descr="Graphical user interface, text, application&#10;&#10;Description automatically generated">
            <a:extLst>
              <a:ext uri="{FF2B5EF4-FFF2-40B4-BE49-F238E27FC236}">
                <a16:creationId xmlns:a16="http://schemas.microsoft.com/office/drawing/2014/main" id="{4A100DE7-0FC8-5509-5B5E-707083D58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513" y="2645195"/>
            <a:ext cx="8418293" cy="3261473"/>
          </a:xfrm>
          <a:prstGeom prst="rect">
            <a:avLst/>
          </a:prstGeom>
        </p:spPr>
      </p:pic>
      <p:cxnSp>
        <p:nvCxnSpPr>
          <p:cNvPr id="8" name="Straight Arrow Connector 7">
            <a:extLst>
              <a:ext uri="{FF2B5EF4-FFF2-40B4-BE49-F238E27FC236}">
                <a16:creationId xmlns:a16="http://schemas.microsoft.com/office/drawing/2014/main" id="{CE8CFAE1-2C24-596F-E10B-A1D998C0EC1B}"/>
              </a:ext>
            </a:extLst>
          </p:cNvPr>
          <p:cNvCxnSpPr>
            <a:cxnSpLocks/>
          </p:cNvCxnSpPr>
          <p:nvPr/>
        </p:nvCxnSpPr>
        <p:spPr>
          <a:xfrm flipV="1">
            <a:off x="2074127" y="5138057"/>
            <a:ext cx="1527202" cy="11079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3DF15529-510E-EAC1-336F-903BDFBD64E1}"/>
              </a:ext>
            </a:extLst>
          </p:cNvPr>
          <p:cNvCxnSpPr>
            <a:cxnSpLocks/>
          </p:cNvCxnSpPr>
          <p:nvPr/>
        </p:nvCxnSpPr>
        <p:spPr>
          <a:xfrm flipH="1" flipV="1">
            <a:off x="4323928" y="5247249"/>
            <a:ext cx="125409" cy="9988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015564BD-75EF-ECAB-B051-20F1B42CB304}"/>
              </a:ext>
            </a:extLst>
          </p:cNvPr>
          <p:cNvCxnSpPr>
            <a:cxnSpLocks/>
          </p:cNvCxnSpPr>
          <p:nvPr/>
        </p:nvCxnSpPr>
        <p:spPr>
          <a:xfrm flipH="1" flipV="1">
            <a:off x="5046528" y="5138057"/>
            <a:ext cx="1168742" cy="12892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F2FD1D52-0EDA-BC8A-E613-7BA0DF7EFA38}"/>
              </a:ext>
            </a:extLst>
          </p:cNvPr>
          <p:cNvCxnSpPr>
            <a:cxnSpLocks/>
          </p:cNvCxnSpPr>
          <p:nvPr/>
        </p:nvCxnSpPr>
        <p:spPr>
          <a:xfrm flipH="1" flipV="1">
            <a:off x="5687122" y="4917688"/>
            <a:ext cx="2329827" cy="13283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D51D5594-AB48-935D-F95B-C6AF181FD870}"/>
              </a:ext>
            </a:extLst>
          </p:cNvPr>
          <p:cNvSpPr>
            <a:spLocks noGrp="1"/>
          </p:cNvSpPr>
          <p:nvPr>
            <p:ph type="sldNum" sz="quarter" idx="12"/>
          </p:nvPr>
        </p:nvSpPr>
        <p:spPr/>
        <p:txBody>
          <a:bodyPr/>
          <a:lstStyle/>
          <a:p>
            <a:fld id="{E2FB73DA-5FDE-45B5-BAA4-C61223CC44F6}" type="slidenum">
              <a:rPr lang="en-US" smtClean="0"/>
              <a:pPr/>
              <a:t>31</a:t>
            </a:fld>
            <a:endParaRPr lang="en-US" dirty="0"/>
          </a:p>
        </p:txBody>
      </p:sp>
    </p:spTree>
    <p:extLst>
      <p:ext uri="{BB962C8B-B14F-4D97-AF65-F5344CB8AC3E}">
        <p14:creationId xmlns:p14="http://schemas.microsoft.com/office/powerpoint/2010/main" val="2369077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Times New Roman" panose="02020603050405020304" pitchFamily="18" charset="0"/>
                <a:cs typeface="Times New Roman" panose="02020603050405020304" pitchFamily="18" charset="0"/>
              </a:rPr>
              <a:t>Submitting a claim to VA using TVB</a:t>
            </a:r>
          </a:p>
        </p:txBody>
      </p:sp>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838200" y="1393236"/>
            <a:ext cx="11043683" cy="1872478"/>
          </a:xfrm>
        </p:spPr>
        <p:txBody>
          <a:bodyPr>
            <a:normAutofit/>
          </a:bodyPr>
          <a:lstStyle/>
          <a:p>
            <a:pPr marL="0" indent="0">
              <a:buNone/>
            </a:pPr>
            <a:r>
              <a:rPr lang="en-US" dirty="0">
                <a:cs typeface="Times New Roman" panose="02020603050405020304" pitchFamily="18" charset="0"/>
              </a:rPr>
              <a:t>Once the form is complete, it will need to be signed. To do this click “Add Signature” which will pop up the signature box. </a:t>
            </a:r>
          </a:p>
          <a:p>
            <a:pPr marL="0" indent="0">
              <a:buNone/>
            </a:pPr>
            <a:r>
              <a:rPr lang="en-US" dirty="0">
                <a:cs typeface="Times New Roman" panose="02020603050405020304" pitchFamily="18" charset="0"/>
              </a:rPr>
              <a:t>In the signature box you can either manually create a signature using your mouse or upload a </a:t>
            </a:r>
            <a:r>
              <a:rPr lang="en-US" b="1" u="sng" dirty="0">
                <a:cs typeface="Times New Roman" panose="02020603050405020304" pitchFamily="18" charset="0"/>
              </a:rPr>
              <a:t>signature image</a:t>
            </a:r>
            <a:r>
              <a:rPr lang="en-US" dirty="0">
                <a:cs typeface="Times New Roman" panose="02020603050405020304" pitchFamily="18" charset="0"/>
              </a:rPr>
              <a:t>. Once finished click save.</a:t>
            </a: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p:txBody>
      </p:sp>
      <p:pic>
        <p:nvPicPr>
          <p:cNvPr id="6" name="Picture 5">
            <a:extLst>
              <a:ext uri="{FF2B5EF4-FFF2-40B4-BE49-F238E27FC236}">
                <a16:creationId xmlns:a16="http://schemas.microsoft.com/office/drawing/2014/main" id="{4A100DE7-0FC8-5509-5B5E-707083D58D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3570" y="3265714"/>
            <a:ext cx="6123595" cy="2763976"/>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62791E34-3DE7-3C0D-F9FE-5CD8192CC114}"/>
              </a:ext>
            </a:extLst>
          </p:cNvPr>
          <p:cNvPicPr>
            <a:picLocks noChangeAspect="1"/>
          </p:cNvPicPr>
          <p:nvPr/>
        </p:nvPicPr>
        <p:blipFill rotWithShape="1">
          <a:blip r:embed="rId3">
            <a:extLst>
              <a:ext uri="{28A0092B-C50C-407E-A947-70E740481C1C}">
                <a14:useLocalDpi xmlns:a14="http://schemas.microsoft.com/office/drawing/2010/main" val="0"/>
              </a:ext>
            </a:extLst>
          </a:blip>
          <a:srcRect t="1855" r="1575" b="-2672"/>
          <a:stretch/>
        </p:blipFill>
        <p:spPr>
          <a:xfrm>
            <a:off x="7137747" y="3265714"/>
            <a:ext cx="3993553" cy="290992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7EB3FBC-83F7-9377-791E-B8428B5015B8}"/>
                  </a:ext>
                </a:extLst>
              </p14:cNvPr>
              <p14:cNvContentPartPr/>
              <p14:nvPr/>
            </p14:nvContentPartPr>
            <p14:xfrm>
              <a:off x="2190691" y="5682518"/>
              <a:ext cx="360" cy="360"/>
            </p14:xfrm>
          </p:contentPart>
        </mc:Choice>
        <mc:Fallback xmlns="">
          <p:pic>
            <p:nvPicPr>
              <p:cNvPr id="7" name="Ink 6">
                <a:extLst>
                  <a:ext uri="{FF2B5EF4-FFF2-40B4-BE49-F238E27FC236}">
                    <a16:creationId xmlns:a16="http://schemas.microsoft.com/office/drawing/2014/main" id="{77EB3FBC-83F7-9377-791E-B8428B5015B8}"/>
                  </a:ext>
                </a:extLst>
              </p:cNvPr>
              <p:cNvPicPr/>
              <p:nvPr/>
            </p:nvPicPr>
            <p:blipFill>
              <a:blip r:embed="rId5"/>
              <a:stretch>
                <a:fillRect/>
              </a:stretch>
            </p:blipFill>
            <p:spPr>
              <a:xfrm>
                <a:off x="2101051" y="550251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D3355F61-55E3-ECC3-73E8-1CC89C65DE22}"/>
                  </a:ext>
                </a:extLst>
              </p14:cNvPr>
              <p14:cNvContentPartPr/>
              <p14:nvPr/>
            </p14:nvContentPartPr>
            <p14:xfrm>
              <a:off x="2220457" y="5718668"/>
              <a:ext cx="360" cy="360"/>
            </p14:xfrm>
          </p:contentPart>
        </mc:Choice>
        <mc:Fallback xmlns="">
          <p:pic>
            <p:nvPicPr>
              <p:cNvPr id="9" name="Ink 8">
                <a:extLst>
                  <a:ext uri="{FF2B5EF4-FFF2-40B4-BE49-F238E27FC236}">
                    <a16:creationId xmlns:a16="http://schemas.microsoft.com/office/drawing/2014/main" id="{D3355F61-55E3-ECC3-73E8-1CC89C65DE22}"/>
                  </a:ext>
                </a:extLst>
              </p:cNvPr>
              <p:cNvPicPr/>
              <p:nvPr/>
            </p:nvPicPr>
            <p:blipFill>
              <a:blip r:embed="rId5"/>
              <a:stretch>
                <a:fillRect/>
              </a:stretch>
            </p:blipFill>
            <p:spPr>
              <a:xfrm>
                <a:off x="2130457" y="5538668"/>
                <a:ext cx="180000" cy="360000"/>
              </a:xfrm>
              <a:prstGeom prst="rect">
                <a:avLst/>
              </a:prstGeom>
            </p:spPr>
          </p:pic>
        </mc:Fallback>
      </mc:AlternateContent>
      <p:sp>
        <p:nvSpPr>
          <p:cNvPr id="8" name="Slide Number Placeholder 7">
            <a:extLst>
              <a:ext uri="{FF2B5EF4-FFF2-40B4-BE49-F238E27FC236}">
                <a16:creationId xmlns:a16="http://schemas.microsoft.com/office/drawing/2014/main" id="{525ED449-7DD0-C4AC-F2BA-362EEAE8CF9C}"/>
              </a:ext>
            </a:extLst>
          </p:cNvPr>
          <p:cNvSpPr>
            <a:spLocks noGrp="1"/>
          </p:cNvSpPr>
          <p:nvPr>
            <p:ph type="sldNum" sz="quarter" idx="12"/>
          </p:nvPr>
        </p:nvSpPr>
        <p:spPr/>
        <p:txBody>
          <a:bodyPr/>
          <a:lstStyle/>
          <a:p>
            <a:fld id="{E2FB73DA-5FDE-45B5-BAA4-C61223CC44F6}" type="slidenum">
              <a:rPr lang="en-US" smtClean="0"/>
              <a:pPr/>
              <a:t>32</a:t>
            </a:fld>
            <a:endParaRPr lang="en-US" dirty="0"/>
          </a:p>
        </p:txBody>
      </p:sp>
    </p:spTree>
    <p:extLst>
      <p:ext uri="{BB962C8B-B14F-4D97-AF65-F5344CB8AC3E}">
        <p14:creationId xmlns:p14="http://schemas.microsoft.com/office/powerpoint/2010/main" val="2636996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Times New Roman" panose="02020603050405020304" pitchFamily="18" charset="0"/>
                <a:cs typeface="Times New Roman" panose="02020603050405020304" pitchFamily="18" charset="0"/>
              </a:rPr>
              <a:t>Submitting a claim to VA using TVB</a:t>
            </a:r>
          </a:p>
        </p:txBody>
      </p:sp>
      <p:pic>
        <p:nvPicPr>
          <p:cNvPr id="11" name="Picture 10">
            <a:extLst>
              <a:ext uri="{FF2B5EF4-FFF2-40B4-BE49-F238E27FC236}">
                <a16:creationId xmlns:a16="http://schemas.microsoft.com/office/drawing/2014/main" id="{A7C037F9-4B79-EC85-3F38-187801CD5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571" y="1257626"/>
            <a:ext cx="5957271" cy="4060934"/>
          </a:xfrm>
          <a:prstGeom prst="rect">
            <a:avLst/>
          </a:prstGeom>
        </p:spPr>
      </p:pic>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838201" y="1393235"/>
            <a:ext cx="4563794" cy="5049767"/>
          </a:xfrm>
        </p:spPr>
        <p:txBody>
          <a:bodyPr/>
          <a:lstStyle/>
          <a:p>
            <a:pPr marL="0" indent="0">
              <a:buNone/>
            </a:pPr>
            <a:r>
              <a:rPr lang="en-US" dirty="0">
                <a:cs typeface="Times New Roman" panose="02020603050405020304" pitchFamily="18" charset="0"/>
              </a:rPr>
              <a:t>Once the signed document has been saved, Click </a:t>
            </a:r>
          </a:p>
          <a:p>
            <a:pPr marL="0" indent="0">
              <a:buNone/>
            </a:pPr>
            <a:r>
              <a:rPr lang="en-US" b="1" dirty="0">
                <a:cs typeface="Times New Roman" panose="02020603050405020304" pitchFamily="18" charset="0"/>
              </a:rPr>
              <a:t>Mark as Signed</a:t>
            </a:r>
          </a:p>
          <a:p>
            <a:pPr marL="0" indent="0">
              <a:buNone/>
            </a:pPr>
            <a:r>
              <a:rPr lang="en-US" dirty="0">
                <a:cs typeface="Times New Roman" panose="02020603050405020304" pitchFamily="18" charset="0"/>
              </a:rPr>
              <a:t>Once the document has been marked as signed, no edits on the signed form can be made. Users will need to hit </a:t>
            </a:r>
            <a:r>
              <a:rPr lang="en-US" b="1" dirty="0">
                <a:cs typeface="Times New Roman" panose="02020603050405020304" pitchFamily="18" charset="0"/>
              </a:rPr>
              <a:t>Save</a:t>
            </a:r>
            <a:r>
              <a:rPr lang="en-US" dirty="0">
                <a:cs typeface="Times New Roman" panose="02020603050405020304" pitchFamily="18" charset="0"/>
              </a:rPr>
              <a:t> and move on to the next step in the claim process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A39C96C-7921-B30A-C2CA-1A9370C6F7AE}"/>
                  </a:ext>
                </a:extLst>
              </p14:cNvPr>
              <p14:cNvContentPartPr/>
              <p14:nvPr/>
            </p14:nvContentPartPr>
            <p14:xfrm>
              <a:off x="7387034" y="4992868"/>
              <a:ext cx="1011240" cy="15120"/>
            </p14:xfrm>
          </p:contentPart>
        </mc:Choice>
        <mc:Fallback xmlns="">
          <p:pic>
            <p:nvPicPr>
              <p:cNvPr id="5" name="Ink 4">
                <a:extLst>
                  <a:ext uri="{FF2B5EF4-FFF2-40B4-BE49-F238E27FC236}">
                    <a16:creationId xmlns:a16="http://schemas.microsoft.com/office/drawing/2014/main" id="{AA39C96C-7921-B30A-C2CA-1A9370C6F7AE}"/>
                  </a:ext>
                </a:extLst>
              </p:cNvPr>
              <p:cNvPicPr/>
              <p:nvPr/>
            </p:nvPicPr>
            <p:blipFill>
              <a:blip r:embed="rId4"/>
              <a:stretch>
                <a:fillRect/>
              </a:stretch>
            </p:blipFill>
            <p:spPr>
              <a:xfrm>
                <a:off x="7297034" y="4812868"/>
                <a:ext cx="1190880" cy="374760"/>
              </a:xfrm>
              <a:prstGeom prst="rect">
                <a:avLst/>
              </a:prstGeom>
            </p:spPr>
          </p:pic>
        </mc:Fallback>
      </mc:AlternateContent>
      <p:sp>
        <p:nvSpPr>
          <p:cNvPr id="2" name="Slide Number Placeholder 1">
            <a:extLst>
              <a:ext uri="{FF2B5EF4-FFF2-40B4-BE49-F238E27FC236}">
                <a16:creationId xmlns:a16="http://schemas.microsoft.com/office/drawing/2014/main" id="{ABF799E0-6166-34D4-583E-495691714569}"/>
              </a:ext>
            </a:extLst>
          </p:cNvPr>
          <p:cNvSpPr>
            <a:spLocks noGrp="1"/>
          </p:cNvSpPr>
          <p:nvPr>
            <p:ph type="sldNum" sz="quarter" idx="12"/>
          </p:nvPr>
        </p:nvSpPr>
        <p:spPr/>
        <p:txBody>
          <a:bodyPr/>
          <a:lstStyle/>
          <a:p>
            <a:fld id="{E2FB73DA-5FDE-45B5-BAA4-C61223CC44F6}" type="slidenum">
              <a:rPr lang="en-US" smtClean="0"/>
              <a:pPr/>
              <a:t>33</a:t>
            </a:fld>
            <a:endParaRPr lang="en-US" dirty="0"/>
          </a:p>
        </p:txBody>
      </p:sp>
    </p:spTree>
    <p:extLst>
      <p:ext uri="{BB962C8B-B14F-4D97-AF65-F5344CB8AC3E}">
        <p14:creationId xmlns:p14="http://schemas.microsoft.com/office/powerpoint/2010/main" val="2011617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Times New Roman" panose="02020603050405020304" pitchFamily="18" charset="0"/>
                <a:cs typeface="Times New Roman" panose="02020603050405020304" pitchFamily="18" charset="0"/>
              </a:rPr>
              <a:t>Submitting a claim to VA using TVB</a:t>
            </a:r>
          </a:p>
        </p:txBody>
      </p:sp>
      <p:pic>
        <p:nvPicPr>
          <p:cNvPr id="6" name="Picture 5" descr="Graphical user interface, application, email&#10;&#10;Description automatically generated">
            <a:extLst>
              <a:ext uri="{FF2B5EF4-FFF2-40B4-BE49-F238E27FC236}">
                <a16:creationId xmlns:a16="http://schemas.microsoft.com/office/drawing/2014/main" id="{5A2DB030-D97E-AD61-CD8E-8979E9F42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301" y="1277318"/>
            <a:ext cx="6175585" cy="5290779"/>
          </a:xfrm>
          <a:prstGeom prst="rect">
            <a:avLst/>
          </a:prstGeom>
        </p:spPr>
      </p:pic>
      <p:sp>
        <p:nvSpPr>
          <p:cNvPr id="8" name="Content Placeholder 7">
            <a:extLst>
              <a:ext uri="{FF2B5EF4-FFF2-40B4-BE49-F238E27FC236}">
                <a16:creationId xmlns:a16="http://schemas.microsoft.com/office/drawing/2014/main" id="{73EF0780-CA90-93E5-B5C2-4381527321C3}"/>
              </a:ext>
            </a:extLst>
          </p:cNvPr>
          <p:cNvSpPr>
            <a:spLocks noGrp="1"/>
          </p:cNvSpPr>
          <p:nvPr>
            <p:ph idx="1"/>
          </p:nvPr>
        </p:nvSpPr>
        <p:spPr>
          <a:xfrm>
            <a:off x="255181" y="1393236"/>
            <a:ext cx="5411971" cy="4882058"/>
          </a:xfrm>
        </p:spPr>
        <p:txBody>
          <a:bodyPr>
            <a:normAutofit/>
          </a:bodyPr>
          <a:lstStyle/>
          <a:p>
            <a:pPr marL="0" indent="0">
              <a:buNone/>
            </a:pPr>
            <a:r>
              <a:rPr lang="en-US" dirty="0">
                <a:cs typeface="Times New Roman" panose="02020603050405020304" pitchFamily="18" charset="0"/>
              </a:rPr>
              <a:t>On this screen users will need to enter in the following:    </a:t>
            </a:r>
          </a:p>
          <a:p>
            <a:pPr marL="0" indent="0">
              <a:buNone/>
            </a:pPr>
            <a:r>
              <a:rPr lang="en-US" dirty="0">
                <a:cs typeface="Times New Roman" panose="02020603050405020304" pitchFamily="18" charset="0"/>
              </a:rPr>
              <a:t>1) Name of the claim</a:t>
            </a:r>
          </a:p>
          <a:p>
            <a:pPr marL="0" indent="0">
              <a:buNone/>
            </a:pPr>
            <a:r>
              <a:rPr lang="en-US" dirty="0">
                <a:cs typeface="Times New Roman" panose="02020603050405020304" pitchFamily="18" charset="0"/>
              </a:rPr>
              <a:t>2) Claim Package Created Date</a:t>
            </a:r>
          </a:p>
          <a:p>
            <a:pPr marL="0" indent="0">
              <a:buNone/>
            </a:pPr>
            <a:r>
              <a:rPr lang="en-US" dirty="0">
                <a:cs typeface="Times New Roman" panose="02020603050405020304" pitchFamily="18" charset="0"/>
              </a:rPr>
              <a:t>3) Select the Business Line</a:t>
            </a:r>
          </a:p>
          <a:p>
            <a:pPr marL="0" indent="0">
              <a:buNone/>
            </a:pPr>
            <a:r>
              <a:rPr lang="en-US" dirty="0">
                <a:cs typeface="Times New Roman" panose="02020603050405020304" pitchFamily="18" charset="0"/>
              </a:rPr>
              <a:t>4) Select all documents you want sent to VA</a:t>
            </a:r>
          </a:p>
          <a:p>
            <a:pPr marL="0" indent="0">
              <a:buNone/>
            </a:pPr>
            <a:r>
              <a:rPr lang="en-US" dirty="0">
                <a:cs typeface="Times New Roman" panose="02020603050405020304" pitchFamily="18" charset="0"/>
              </a:rPr>
              <a:t>5) Select the date the claim was sent to VBA</a:t>
            </a:r>
          </a:p>
          <a:p>
            <a:pPr marL="0" indent="0">
              <a:buNone/>
            </a:pPr>
            <a:r>
              <a:rPr lang="en-US" dirty="0">
                <a:cs typeface="Times New Roman" panose="02020603050405020304" pitchFamily="18" charset="0"/>
              </a:rPr>
              <a:t>Press </a:t>
            </a:r>
            <a:r>
              <a:rPr lang="en-US" b="1" dirty="0">
                <a:cs typeface="Times New Roman" panose="02020603050405020304" pitchFamily="18" charset="0"/>
              </a:rPr>
              <a:t>Save</a:t>
            </a:r>
          </a:p>
          <a:p>
            <a:pPr marL="0" indent="0">
              <a:buNone/>
            </a:pPr>
            <a:endParaRPr lang="en-US" sz="3200" dirty="0">
              <a:cs typeface="Times New Roman" panose="02020603050405020304" pitchFamily="18" charset="0"/>
            </a:endParaRPr>
          </a:p>
          <a:p>
            <a:endParaRPr lang="en-US" dirty="0"/>
          </a:p>
        </p:txBody>
      </p:sp>
      <p:sp>
        <p:nvSpPr>
          <p:cNvPr id="2" name="Slide Number Placeholder 1">
            <a:extLst>
              <a:ext uri="{FF2B5EF4-FFF2-40B4-BE49-F238E27FC236}">
                <a16:creationId xmlns:a16="http://schemas.microsoft.com/office/drawing/2014/main" id="{68D2C651-E62A-221A-3E88-9ECF35E533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ea typeface="+mn-ea"/>
              <a:cs typeface="+mn-cs"/>
            </a:endParaRPr>
          </a:p>
        </p:txBody>
      </p:sp>
    </p:spTree>
    <p:extLst>
      <p:ext uri="{BB962C8B-B14F-4D97-AF65-F5344CB8AC3E}">
        <p14:creationId xmlns:p14="http://schemas.microsoft.com/office/powerpoint/2010/main" val="3507825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Times New Roman" panose="02020603050405020304" pitchFamily="18" charset="0"/>
                <a:cs typeface="Times New Roman" panose="02020603050405020304" pitchFamily="18" charset="0"/>
              </a:rPr>
              <a:t>Submitting a claim to VA using TVB</a:t>
            </a:r>
          </a:p>
        </p:txBody>
      </p:sp>
      <p:pic>
        <p:nvPicPr>
          <p:cNvPr id="6" name="Picture 5">
            <a:extLst>
              <a:ext uri="{FF2B5EF4-FFF2-40B4-BE49-F238E27FC236}">
                <a16:creationId xmlns:a16="http://schemas.microsoft.com/office/drawing/2014/main" id="{5A2DB030-D97E-AD61-CD8E-8979E9F42A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16445" y="1277318"/>
            <a:ext cx="5497296" cy="5290779"/>
          </a:xfrm>
          <a:prstGeom prst="rect">
            <a:avLst/>
          </a:prstGeom>
        </p:spPr>
      </p:pic>
      <p:sp>
        <p:nvSpPr>
          <p:cNvPr id="8" name="Content Placeholder 7">
            <a:extLst>
              <a:ext uri="{FF2B5EF4-FFF2-40B4-BE49-F238E27FC236}">
                <a16:creationId xmlns:a16="http://schemas.microsoft.com/office/drawing/2014/main" id="{73EF0780-CA90-93E5-B5C2-4381527321C3}"/>
              </a:ext>
            </a:extLst>
          </p:cNvPr>
          <p:cNvSpPr>
            <a:spLocks noGrp="1"/>
          </p:cNvSpPr>
          <p:nvPr>
            <p:ph idx="1"/>
          </p:nvPr>
        </p:nvSpPr>
        <p:spPr>
          <a:xfrm>
            <a:off x="838200" y="1393236"/>
            <a:ext cx="5137356" cy="4882058"/>
          </a:xfrm>
        </p:spPr>
        <p:txBody>
          <a:bodyPr>
            <a:noAutofit/>
          </a:bodyPr>
          <a:lstStyle/>
          <a:p>
            <a:pPr marL="0" indent="0">
              <a:buNone/>
            </a:pPr>
            <a:r>
              <a:rPr lang="en-US" sz="3200" dirty="0">
                <a:cs typeface="Times New Roman" panose="02020603050405020304" pitchFamily="18" charset="0"/>
              </a:rPr>
              <a:t>Once saved users can view the changes prior to uploading the package to VA. </a:t>
            </a:r>
          </a:p>
          <a:p>
            <a:pPr marL="0" indent="0">
              <a:buNone/>
            </a:pPr>
            <a:endParaRPr lang="en-US" sz="3200" dirty="0">
              <a:cs typeface="Times New Roman" panose="02020603050405020304" pitchFamily="18" charset="0"/>
            </a:endParaRPr>
          </a:p>
          <a:p>
            <a:pPr marL="0" indent="0">
              <a:buNone/>
            </a:pPr>
            <a:r>
              <a:rPr lang="en-US" sz="3200" dirty="0">
                <a:cs typeface="Times New Roman" panose="02020603050405020304" pitchFamily="18" charset="0"/>
              </a:rPr>
              <a:t>One thing to note is TVB will create a Submittal Letter which you can view. Once everything </a:t>
            </a:r>
            <a:r>
              <a:rPr lang="en-US" dirty="0">
                <a:cs typeface="Times New Roman" panose="02020603050405020304" pitchFamily="18" charset="0"/>
              </a:rPr>
              <a:t>has been verified press “</a:t>
            </a:r>
            <a:r>
              <a:rPr lang="en-US" b="1" dirty="0">
                <a:cs typeface="Times New Roman" panose="02020603050405020304" pitchFamily="18" charset="0"/>
              </a:rPr>
              <a:t>Upload to VA</a:t>
            </a:r>
            <a:r>
              <a:rPr lang="en-US" dirty="0">
                <a:cs typeface="Times New Roman" panose="02020603050405020304" pitchFamily="18" charset="0"/>
              </a:rPr>
              <a:t>”</a:t>
            </a:r>
            <a:endParaRPr lang="en-US" sz="3200" dirty="0">
              <a:cs typeface="Times New Roman" panose="02020603050405020304" pitchFamily="18" charset="0"/>
            </a:endParaRPr>
          </a:p>
          <a:p>
            <a:pPr marL="0" indent="0">
              <a:buNone/>
            </a:pPr>
            <a:endParaRPr lang="en-US" sz="3200" dirty="0">
              <a:cs typeface="Times New Roman" panose="02020603050405020304" pitchFamily="18" charset="0"/>
            </a:endParaRPr>
          </a:p>
          <a:p>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1E66222-2856-830B-B624-8366EA5A1AA3}"/>
                  </a:ext>
                </a:extLst>
              </p14:cNvPr>
              <p14:cNvContentPartPr/>
              <p14:nvPr/>
            </p14:nvContentPartPr>
            <p14:xfrm>
              <a:off x="8032154" y="5344228"/>
              <a:ext cx="1110600" cy="57600"/>
            </p14:xfrm>
          </p:contentPart>
        </mc:Choice>
        <mc:Fallback xmlns="">
          <p:pic>
            <p:nvPicPr>
              <p:cNvPr id="3" name="Ink 2">
                <a:extLst>
                  <a:ext uri="{FF2B5EF4-FFF2-40B4-BE49-F238E27FC236}">
                    <a16:creationId xmlns:a16="http://schemas.microsoft.com/office/drawing/2014/main" id="{A1E66222-2856-830B-B624-8366EA5A1AA3}"/>
                  </a:ext>
                </a:extLst>
              </p:cNvPr>
              <p:cNvPicPr/>
              <p:nvPr/>
            </p:nvPicPr>
            <p:blipFill>
              <a:blip r:embed="rId4"/>
              <a:stretch>
                <a:fillRect/>
              </a:stretch>
            </p:blipFill>
            <p:spPr>
              <a:xfrm>
                <a:off x="7942154" y="5164588"/>
                <a:ext cx="1290240" cy="417240"/>
              </a:xfrm>
              <a:prstGeom prst="rect">
                <a:avLst/>
              </a:prstGeom>
            </p:spPr>
          </p:pic>
        </mc:Fallback>
      </mc:AlternateContent>
      <p:sp>
        <p:nvSpPr>
          <p:cNvPr id="2" name="Slide Number Placeholder 1">
            <a:extLst>
              <a:ext uri="{FF2B5EF4-FFF2-40B4-BE49-F238E27FC236}">
                <a16:creationId xmlns:a16="http://schemas.microsoft.com/office/drawing/2014/main" id="{3BF1A6A2-1A49-70FA-2FA0-008F9F4A74FA}"/>
              </a:ext>
            </a:extLst>
          </p:cNvPr>
          <p:cNvSpPr>
            <a:spLocks noGrp="1"/>
          </p:cNvSpPr>
          <p:nvPr>
            <p:ph type="sldNum" sz="quarter" idx="12"/>
          </p:nvPr>
        </p:nvSpPr>
        <p:spPr/>
        <p:txBody>
          <a:bodyPr/>
          <a:lstStyle/>
          <a:p>
            <a:fld id="{E2FB73DA-5FDE-45B5-BAA4-C61223CC44F6}" type="slidenum">
              <a:rPr lang="en-US" smtClean="0"/>
              <a:pPr/>
              <a:t>35</a:t>
            </a:fld>
            <a:endParaRPr lang="en-US" dirty="0"/>
          </a:p>
        </p:txBody>
      </p:sp>
    </p:spTree>
    <p:extLst>
      <p:ext uri="{BB962C8B-B14F-4D97-AF65-F5344CB8AC3E}">
        <p14:creationId xmlns:p14="http://schemas.microsoft.com/office/powerpoint/2010/main" val="2775783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lstStyle/>
          <a:p>
            <a:r>
              <a:rPr lang="en-US" sz="4000" b="1" dirty="0">
                <a:latin typeface="Times New Roman" panose="02020603050405020304" pitchFamily="18" charset="0"/>
                <a:cs typeface="Times New Roman" panose="02020603050405020304" pitchFamily="18" charset="0"/>
              </a:rPr>
              <a:t>Submitting a claim to VA using TVB</a:t>
            </a: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A2DB030-D97E-AD61-CD8E-8979E9F42A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49353" y="1277318"/>
            <a:ext cx="4831479" cy="5290779"/>
          </a:xfrm>
          <a:prstGeom prst="rect">
            <a:avLst/>
          </a:prstGeom>
        </p:spPr>
      </p:pic>
      <p:sp>
        <p:nvSpPr>
          <p:cNvPr id="8" name="Content Placeholder 7">
            <a:extLst>
              <a:ext uri="{FF2B5EF4-FFF2-40B4-BE49-F238E27FC236}">
                <a16:creationId xmlns:a16="http://schemas.microsoft.com/office/drawing/2014/main" id="{73EF0780-CA90-93E5-B5C2-4381527321C3}"/>
              </a:ext>
            </a:extLst>
          </p:cNvPr>
          <p:cNvSpPr>
            <a:spLocks noGrp="1"/>
          </p:cNvSpPr>
          <p:nvPr>
            <p:ph idx="1"/>
          </p:nvPr>
        </p:nvSpPr>
        <p:spPr>
          <a:xfrm>
            <a:off x="838200" y="1393236"/>
            <a:ext cx="4977809" cy="4882058"/>
          </a:xfrm>
        </p:spPr>
        <p:txBody>
          <a:bodyPr/>
          <a:lstStyle/>
          <a:p>
            <a:pPr marL="0" indent="0">
              <a:buNone/>
            </a:pPr>
            <a:r>
              <a:rPr lang="en-US" sz="3600" dirty="0">
                <a:cs typeface="Times New Roman" panose="02020603050405020304" pitchFamily="18" charset="0"/>
              </a:rPr>
              <a:t>After the claim is submitted users can check the status by clicking “</a:t>
            </a:r>
            <a:r>
              <a:rPr lang="en-US" sz="3600" b="1" dirty="0">
                <a:cs typeface="Times New Roman" panose="02020603050405020304" pitchFamily="18" charset="0"/>
              </a:rPr>
              <a:t>Check Status</a:t>
            </a:r>
            <a:r>
              <a:rPr lang="en-US" sz="3600" dirty="0">
                <a:cs typeface="Times New Roman" panose="02020603050405020304" pitchFamily="18" charset="0"/>
              </a:rPr>
              <a:t>”</a:t>
            </a:r>
          </a:p>
          <a:p>
            <a:pPr marL="0" indent="0">
              <a:buNone/>
            </a:pPr>
            <a:endParaRPr lang="en-US" sz="3600" dirty="0">
              <a:cs typeface="Times New Roman" panose="02020603050405020304" pitchFamily="18" charset="0"/>
            </a:endParaRPr>
          </a:p>
          <a:p>
            <a:pPr marL="0" indent="0">
              <a:buNone/>
            </a:pPr>
            <a:r>
              <a:rPr lang="en-US" sz="3600" dirty="0">
                <a:cs typeface="Times New Roman" panose="02020603050405020304" pitchFamily="18" charset="0"/>
              </a:rPr>
              <a:t>Once the status shows received the effective date is preserved. </a:t>
            </a:r>
          </a:p>
          <a:p>
            <a:pPr marL="0" indent="0">
              <a:buNone/>
            </a:pPr>
            <a:endParaRPr lang="en-US" sz="3200" dirty="0">
              <a:cs typeface="Times New Roman" panose="02020603050405020304" pitchFamily="18" charset="0"/>
            </a:endParaRPr>
          </a:p>
          <a:p>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52F6FC9-3F47-25C1-D675-085A1F9BBC1E}"/>
                  </a:ext>
                </a:extLst>
              </p14:cNvPr>
              <p14:cNvContentPartPr/>
              <p14:nvPr/>
            </p14:nvContentPartPr>
            <p14:xfrm>
              <a:off x="8270474" y="5387788"/>
              <a:ext cx="845640" cy="71280"/>
            </p14:xfrm>
          </p:contentPart>
        </mc:Choice>
        <mc:Fallback xmlns="">
          <p:pic>
            <p:nvPicPr>
              <p:cNvPr id="2" name="Ink 1">
                <a:extLst>
                  <a:ext uri="{FF2B5EF4-FFF2-40B4-BE49-F238E27FC236}">
                    <a16:creationId xmlns:a16="http://schemas.microsoft.com/office/drawing/2014/main" id="{252F6FC9-3F47-25C1-D675-085A1F9BBC1E}"/>
                  </a:ext>
                </a:extLst>
              </p:cNvPr>
              <p:cNvPicPr/>
              <p:nvPr/>
            </p:nvPicPr>
            <p:blipFill>
              <a:blip r:embed="rId4"/>
              <a:stretch>
                <a:fillRect/>
              </a:stretch>
            </p:blipFill>
            <p:spPr>
              <a:xfrm>
                <a:off x="8180474" y="5208148"/>
                <a:ext cx="1025280" cy="430920"/>
              </a:xfrm>
              <a:prstGeom prst="rect">
                <a:avLst/>
              </a:prstGeom>
            </p:spPr>
          </p:pic>
        </mc:Fallback>
      </mc:AlternateContent>
      <p:sp>
        <p:nvSpPr>
          <p:cNvPr id="3" name="Slide Number Placeholder 2">
            <a:extLst>
              <a:ext uri="{FF2B5EF4-FFF2-40B4-BE49-F238E27FC236}">
                <a16:creationId xmlns:a16="http://schemas.microsoft.com/office/drawing/2014/main" id="{72224CD9-2F45-C9E4-CCEE-4ECC27AA6B82}"/>
              </a:ext>
            </a:extLst>
          </p:cNvPr>
          <p:cNvSpPr>
            <a:spLocks noGrp="1"/>
          </p:cNvSpPr>
          <p:nvPr>
            <p:ph type="sldNum" sz="quarter" idx="12"/>
          </p:nvPr>
        </p:nvSpPr>
        <p:spPr/>
        <p:txBody>
          <a:bodyPr/>
          <a:lstStyle/>
          <a:p>
            <a:fld id="{E2FB73DA-5FDE-45B5-BAA4-C61223CC44F6}" type="slidenum">
              <a:rPr lang="en-US" smtClean="0"/>
              <a:pPr/>
              <a:t>36</a:t>
            </a:fld>
            <a:endParaRPr lang="en-US" dirty="0"/>
          </a:p>
        </p:txBody>
      </p:sp>
    </p:spTree>
    <p:extLst>
      <p:ext uri="{BB962C8B-B14F-4D97-AF65-F5344CB8AC3E}">
        <p14:creationId xmlns:p14="http://schemas.microsoft.com/office/powerpoint/2010/main" val="3843941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5B0F3-2CA4-9408-66F0-8F61653154DB}"/>
              </a:ext>
            </a:extLst>
          </p:cNvPr>
          <p:cNvSpPr>
            <a:spLocks noGrp="1"/>
          </p:cNvSpPr>
          <p:nvPr>
            <p:ph idx="1"/>
          </p:nvPr>
        </p:nvSpPr>
        <p:spPr/>
        <p:txBody>
          <a:bodyPr>
            <a:normAutofit/>
          </a:bodyPr>
          <a:lstStyle/>
          <a:p>
            <a:pPr marL="0" indent="0">
              <a:buNone/>
            </a:pPr>
            <a:r>
              <a:rPr lang="en-US" sz="3200" dirty="0"/>
              <a:t>The following section requires the ability to log into VA.gov using one of the following log in methods:</a:t>
            </a:r>
          </a:p>
          <a:p>
            <a:pPr marL="0" indent="0">
              <a:buNone/>
            </a:pPr>
            <a:endParaRPr lang="en-US" sz="3200" dirty="0"/>
          </a:p>
          <a:p>
            <a:pPr>
              <a:lnSpc>
                <a:spcPct val="100000"/>
              </a:lnSpc>
            </a:pPr>
            <a:r>
              <a:rPr lang="en-US" sz="3200" b="1" dirty="0"/>
              <a:t>Login.gov</a:t>
            </a:r>
          </a:p>
          <a:p>
            <a:pPr>
              <a:lnSpc>
                <a:spcPct val="100000"/>
              </a:lnSpc>
            </a:pPr>
            <a:endParaRPr lang="en-US" sz="3200" b="1" dirty="0"/>
          </a:p>
          <a:p>
            <a:pPr>
              <a:lnSpc>
                <a:spcPct val="100000"/>
              </a:lnSpc>
            </a:pPr>
            <a:r>
              <a:rPr lang="en-US" sz="3200" b="1" dirty="0"/>
              <a:t>ID.me</a:t>
            </a:r>
          </a:p>
          <a:p>
            <a:pPr>
              <a:lnSpc>
                <a:spcPct val="100000"/>
              </a:lnSpc>
            </a:pPr>
            <a:endParaRPr lang="en-US" sz="3200" b="1" dirty="0"/>
          </a:p>
          <a:p>
            <a:pPr marL="0" indent="0">
              <a:buNone/>
            </a:pPr>
            <a:endParaRPr lang="en-US" sz="3200" dirty="0"/>
          </a:p>
          <a:p>
            <a:pPr marL="0" indent="0">
              <a:buNone/>
            </a:pPr>
            <a:endParaRPr lang="en-US" sz="3200" dirty="0"/>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8541707" cy="1325563"/>
          </a:xfrm>
        </p:spPr>
        <p:txBody>
          <a:bodyPr/>
          <a:lstStyle/>
          <a:p>
            <a:r>
              <a:rPr lang="en-US" b="1" dirty="0">
                <a:latin typeface="Times New Roman" panose="02020603050405020304" pitchFamily="18" charset="0"/>
                <a:cs typeface="Times New Roman" panose="02020603050405020304" pitchFamily="18" charset="0"/>
              </a:rPr>
              <a:t>VA Benefits Claims</a:t>
            </a:r>
          </a:p>
        </p:txBody>
      </p:sp>
      <p:sp>
        <p:nvSpPr>
          <p:cNvPr id="2" name="Slide Number Placeholder 1">
            <a:extLst>
              <a:ext uri="{FF2B5EF4-FFF2-40B4-BE49-F238E27FC236}">
                <a16:creationId xmlns:a16="http://schemas.microsoft.com/office/drawing/2014/main" id="{684045EA-4EFE-3182-1156-B5CFC416D0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14521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VA Benefits Claims  </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0" y="1478249"/>
            <a:ext cx="8194157"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TVB has </a:t>
            </a:r>
            <a:r>
              <a:rPr lang="en-US" sz="2600" dirty="0">
                <a:solidFill>
                  <a:prstClr val="black"/>
                </a:solidFill>
                <a:latin typeface="Times New Roman" panose="02020603050405020304" pitchFamily="18" charset="0"/>
                <a:cs typeface="Times New Roman" panose="02020603050405020304" pitchFamily="18" charset="0"/>
              </a:rPr>
              <a:t>an API called </a:t>
            </a:r>
            <a:r>
              <a:rPr lang="en-US" sz="2600" b="1" dirty="0">
                <a:solidFill>
                  <a:prstClr val="black"/>
                </a:solidFill>
                <a:latin typeface="Times New Roman" panose="02020603050405020304" pitchFamily="18" charset="0"/>
                <a:cs typeface="Times New Roman" panose="02020603050405020304" pitchFamily="18" charset="0"/>
              </a:rPr>
              <a:t>VA Benefits Claims </a:t>
            </a:r>
            <a:r>
              <a:rPr lang="en-US" sz="2600" dirty="0">
                <a:solidFill>
                  <a:prstClr val="black"/>
                </a:solidFill>
                <a:latin typeface="Times New Roman" panose="02020603050405020304" pitchFamily="18" charset="0"/>
                <a:cs typeface="Times New Roman" panose="02020603050405020304" pitchFamily="18" charset="0"/>
              </a:rPr>
              <a:t>which allows TVB to connect to VA.gov.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This allows for some actions in TVB to be done in       </a:t>
            </a:r>
            <a:r>
              <a:rPr lang="en-US" sz="2600" b="1" dirty="0">
                <a:solidFill>
                  <a:prstClr val="black"/>
                </a:solidFill>
                <a:latin typeface="Times New Roman" panose="02020603050405020304" pitchFamily="18" charset="0"/>
                <a:cs typeface="Times New Roman" panose="02020603050405020304" pitchFamily="18" charset="0"/>
              </a:rPr>
              <a:t>REAL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The VA Benefits Claims API can be found when inside a veteran's folder toward the bottom of the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Click </a:t>
            </a:r>
            <a:r>
              <a:rPr lang="en-US" sz="2600" b="1" dirty="0">
                <a:solidFill>
                  <a:prstClr val="black"/>
                </a:solidFill>
                <a:latin typeface="Times New Roman" panose="02020603050405020304" pitchFamily="18" charset="0"/>
                <a:cs typeface="Times New Roman" panose="02020603050405020304" pitchFamily="18" charset="0"/>
              </a:rPr>
              <a:t>Login</a:t>
            </a:r>
            <a:r>
              <a:rPr lang="en-US" sz="2600" dirty="0">
                <a:solidFill>
                  <a:prstClr val="black"/>
                </a:solidFill>
                <a:latin typeface="Times New Roman" panose="02020603050405020304" pitchFamily="18" charset="0"/>
                <a:cs typeface="Times New Roman" panose="02020603050405020304" pitchFamily="18" charset="0"/>
              </a:rPr>
              <a:t> to connect to continue with this API</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7" name="Picture 6" descr="A screenshot of a computer&#10;&#10;Description automatically generated">
            <a:extLst>
              <a:ext uri="{FF2B5EF4-FFF2-40B4-BE49-F238E27FC236}">
                <a16:creationId xmlns:a16="http://schemas.microsoft.com/office/drawing/2014/main" id="{3123E477-D436-50F7-5D0E-ACE3AAC17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1620520"/>
            <a:ext cx="2514599" cy="3377094"/>
          </a:xfrm>
          <a:prstGeom prst="rect">
            <a:avLst/>
          </a:prstGeom>
        </p:spPr>
      </p:pic>
    </p:spTree>
    <p:extLst>
      <p:ext uri="{BB962C8B-B14F-4D97-AF65-F5344CB8AC3E}">
        <p14:creationId xmlns:p14="http://schemas.microsoft.com/office/powerpoint/2010/main" val="1128578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VA Benefits Claims  </a:t>
            </a:r>
          </a:p>
        </p:txBody>
      </p:sp>
      <p:sp>
        <p:nvSpPr>
          <p:cNvPr id="8" name="TextBox 7">
            <a:extLst>
              <a:ext uri="{FF2B5EF4-FFF2-40B4-BE49-F238E27FC236}">
                <a16:creationId xmlns:a16="http://schemas.microsoft.com/office/drawing/2014/main" id="{CCFA6A0B-0A81-E520-F517-45F9323B90EC}"/>
              </a:ext>
            </a:extLst>
          </p:cNvPr>
          <p:cNvSpPr txBox="1"/>
          <p:nvPr/>
        </p:nvSpPr>
        <p:spPr>
          <a:xfrm>
            <a:off x="995680" y="1671289"/>
            <a:ext cx="1015999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utilizing this functionality, TVB requires </a:t>
            </a:r>
            <a:r>
              <a:rPr lang="en-US" sz="2800" dirty="0">
                <a:solidFill>
                  <a:prstClr val="black"/>
                </a:solidFill>
                <a:latin typeface="Times New Roman" panose="02020603050405020304" pitchFamily="18" charset="0"/>
                <a:cs typeface="Times New Roman" panose="02020603050405020304" pitchFamily="18" charset="0"/>
              </a:rPr>
              <a:t>users</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sign in to VA.gov using one of the following log in methods: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6543346E-23B5-A1B5-2D38-48866C207127}"/>
              </a:ext>
            </a:extLst>
          </p:cNvPr>
          <p:cNvPicPr>
            <a:picLocks noChangeAspect="1"/>
          </p:cNvPicPr>
          <p:nvPr/>
        </p:nvPicPr>
        <p:blipFill>
          <a:blip r:embed="rId3">
            <a:extLst>
              <a:ext uri="{28A0092B-C50C-407E-A947-70E740481C1C}">
                <a14:useLocalDpi xmlns:a14="http://schemas.microsoft.com/office/drawing/2010/main" val="0"/>
              </a:ext>
            </a:extLst>
          </a:blip>
          <a:srcRect l="1" t="-23969" r="-23590" b="13515"/>
          <a:stretch/>
        </p:blipFill>
        <p:spPr>
          <a:xfrm>
            <a:off x="2089432" y="1937288"/>
            <a:ext cx="8757067" cy="4633993"/>
          </a:xfrm>
          <a:prstGeom prst="rect">
            <a:avLst/>
          </a:prstGeom>
        </p:spPr>
      </p:pic>
    </p:spTree>
    <p:extLst>
      <p:ext uri="{BB962C8B-B14F-4D97-AF65-F5344CB8AC3E}">
        <p14:creationId xmlns:p14="http://schemas.microsoft.com/office/powerpoint/2010/main" val="428515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TVB Home Screen New Veteran</a:t>
            </a:r>
          </a:p>
        </p:txBody>
      </p:sp>
      <p:pic>
        <p:nvPicPr>
          <p:cNvPr id="3" name="Picture 2" descr="Graphical user interface, application&#10;&#10;Description automatically generated">
            <a:extLst>
              <a:ext uri="{FF2B5EF4-FFF2-40B4-BE49-F238E27FC236}">
                <a16:creationId xmlns:a16="http://schemas.microsoft.com/office/drawing/2014/main" id="{B82D2AF5-2B87-BC5B-7DAC-AF276E536270}"/>
              </a:ext>
            </a:extLst>
          </p:cNvPr>
          <p:cNvPicPr>
            <a:picLocks noChangeAspect="1"/>
          </p:cNvPicPr>
          <p:nvPr/>
        </p:nvPicPr>
        <p:blipFill rotWithShape="1">
          <a:blip r:embed="rId3">
            <a:extLst>
              <a:ext uri="{28A0092B-C50C-407E-A947-70E740481C1C}">
                <a14:useLocalDpi xmlns:a14="http://schemas.microsoft.com/office/drawing/2010/main" val="0"/>
              </a:ext>
            </a:extLst>
          </a:blip>
          <a:srcRect l="4640" t="20423" r="81924" b="43543"/>
          <a:stretch/>
        </p:blipFill>
        <p:spPr>
          <a:xfrm>
            <a:off x="3728853" y="2304010"/>
            <a:ext cx="3961303" cy="3787479"/>
          </a:xfrm>
          <a:prstGeom prst="rect">
            <a:avLst/>
          </a:prstGeom>
        </p:spPr>
      </p:pic>
      <p:sp>
        <p:nvSpPr>
          <p:cNvPr id="7" name="TextBox 6">
            <a:extLst>
              <a:ext uri="{FF2B5EF4-FFF2-40B4-BE49-F238E27FC236}">
                <a16:creationId xmlns:a16="http://schemas.microsoft.com/office/drawing/2014/main" id="{97C44995-A874-9007-B73E-2AF5D39A9D76}"/>
              </a:ext>
            </a:extLst>
          </p:cNvPr>
          <p:cNvSpPr txBox="1"/>
          <p:nvPr/>
        </p:nvSpPr>
        <p:spPr>
          <a:xfrm>
            <a:off x="831273" y="1300900"/>
            <a:ext cx="1078656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New Veteran Button is used to create new veteran folders</a:t>
            </a:r>
          </a:p>
        </p:txBody>
      </p:sp>
      <p:sp>
        <p:nvSpPr>
          <p:cNvPr id="2" name="Slide Number Placeholder 1">
            <a:extLst>
              <a:ext uri="{FF2B5EF4-FFF2-40B4-BE49-F238E27FC236}">
                <a16:creationId xmlns:a16="http://schemas.microsoft.com/office/drawing/2014/main" id="{F1F33457-B964-4B3F-6DEB-F1CE66C69B0E}"/>
              </a:ext>
            </a:extLst>
          </p:cNvPr>
          <p:cNvSpPr>
            <a:spLocks noGrp="1"/>
          </p:cNvSpPr>
          <p:nvPr>
            <p:ph type="sldNum" sz="quarter" idx="12"/>
          </p:nvPr>
        </p:nvSpPr>
        <p:spPr/>
        <p:txBody>
          <a:bodyPr/>
          <a:lstStyle/>
          <a:p>
            <a:fld id="{E2FB73DA-5FDE-45B5-BAA4-C61223CC44F6}" type="slidenum">
              <a:rPr lang="en-US" smtClean="0"/>
              <a:pPr/>
              <a:t>4</a:t>
            </a:fld>
            <a:endParaRPr lang="en-US" dirty="0"/>
          </a:p>
        </p:txBody>
      </p:sp>
    </p:spTree>
    <p:extLst>
      <p:ext uri="{BB962C8B-B14F-4D97-AF65-F5344CB8AC3E}">
        <p14:creationId xmlns:p14="http://schemas.microsoft.com/office/powerpoint/2010/main" val="4228171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VA Benefits Log  </a:t>
            </a:r>
          </a:p>
        </p:txBody>
      </p:sp>
      <p:sp>
        <p:nvSpPr>
          <p:cNvPr id="8" name="TextBox 7">
            <a:extLst>
              <a:ext uri="{FF2B5EF4-FFF2-40B4-BE49-F238E27FC236}">
                <a16:creationId xmlns:a16="http://schemas.microsoft.com/office/drawing/2014/main" id="{CCFA6A0B-0A81-E520-F517-45F9323B90EC}"/>
              </a:ext>
            </a:extLst>
          </p:cNvPr>
          <p:cNvSpPr txBox="1"/>
          <p:nvPr/>
        </p:nvSpPr>
        <p:spPr>
          <a:xfrm>
            <a:off x="995680" y="1630649"/>
            <a:ext cx="1015999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TVB users who do not have any of these accounts, can create either an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Login.gov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ID.me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account directly from the page by clicking the hyperlinks at the bottom. </a:t>
            </a: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fld id="{E2FB73DA-5FDE-45B5-BAA4-C61223CC44F6}" type="slidenum">
              <a:rPr lang="en-US" smtClean="0"/>
              <a:pPr/>
              <a:t>40</a:t>
            </a:fld>
            <a:endParaRPr lang="en-US" dirty="0"/>
          </a:p>
        </p:txBody>
      </p:sp>
      <p:pic>
        <p:nvPicPr>
          <p:cNvPr id="5" name="Picture 4">
            <a:extLst>
              <a:ext uri="{FF2B5EF4-FFF2-40B4-BE49-F238E27FC236}">
                <a16:creationId xmlns:a16="http://schemas.microsoft.com/office/drawing/2014/main" id="{6A3F5091-8A7D-3A1D-D34E-E8CC0FCD6F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1933" y="3041262"/>
            <a:ext cx="6217972" cy="3681694"/>
          </a:xfrm>
          <a:prstGeom prst="rect">
            <a:avLst/>
          </a:prstGeom>
        </p:spPr>
      </p:pic>
      <p:sp>
        <p:nvSpPr>
          <p:cNvPr id="6" name="Rectangle 5">
            <a:extLst>
              <a:ext uri="{FF2B5EF4-FFF2-40B4-BE49-F238E27FC236}">
                <a16:creationId xmlns:a16="http://schemas.microsoft.com/office/drawing/2014/main" id="{C24D1525-E6A3-F915-A14C-5715B6EB456E}"/>
              </a:ext>
            </a:extLst>
          </p:cNvPr>
          <p:cNvSpPr/>
          <p:nvPr/>
        </p:nvSpPr>
        <p:spPr>
          <a:xfrm>
            <a:off x="2992095" y="5852161"/>
            <a:ext cx="5485478" cy="504190"/>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84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Account Set up</a:t>
            </a:r>
          </a:p>
        </p:txBody>
      </p:sp>
      <p:sp>
        <p:nvSpPr>
          <p:cNvPr id="8" name="TextBox 7">
            <a:extLst>
              <a:ext uri="{FF2B5EF4-FFF2-40B4-BE49-F238E27FC236}">
                <a16:creationId xmlns:a16="http://schemas.microsoft.com/office/drawing/2014/main" id="{CCFA6A0B-0A81-E520-F517-45F9323B90EC}"/>
              </a:ext>
            </a:extLst>
          </p:cNvPr>
          <p:cNvSpPr txBox="1"/>
          <p:nvPr/>
        </p:nvSpPr>
        <p:spPr>
          <a:xfrm>
            <a:off x="995680" y="2601315"/>
            <a:ext cx="1015999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Times New Roman" panose="02020603050405020304" pitchFamily="18" charset="0"/>
                <a:cs typeface="Times New Roman" panose="02020603050405020304" pitchFamily="18" charset="0"/>
              </a:rPr>
              <a:t>An in-depth guide for creating either a Login.gov or ID.ME account can be found in the OLP next to this presentation.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47978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VA Benefits Claims  </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1" y="1478249"/>
            <a:ext cx="11043684"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Once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logged into the VA Benefits Claims section, clicking on VA Benefits Claims will populate new buttons. </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descr="A screenshot of a computer&#10;&#10;Description automatically generated">
            <a:extLst>
              <a:ext uri="{FF2B5EF4-FFF2-40B4-BE49-F238E27FC236}">
                <a16:creationId xmlns:a16="http://schemas.microsoft.com/office/drawing/2014/main" id="{3B2B05BF-D1B7-C3E1-B4B7-78B06F34D079}"/>
              </a:ext>
            </a:extLst>
          </p:cNvPr>
          <p:cNvPicPr>
            <a:picLocks noChangeAspect="1"/>
          </p:cNvPicPr>
          <p:nvPr/>
        </p:nvPicPr>
        <p:blipFill rotWithShape="1">
          <a:blip r:embed="rId3">
            <a:extLst>
              <a:ext uri="{28A0092B-C50C-407E-A947-70E740481C1C}">
                <a14:useLocalDpi xmlns:a14="http://schemas.microsoft.com/office/drawing/2010/main" val="0"/>
              </a:ext>
            </a:extLst>
          </a:blip>
          <a:srcRect l="2131" r="2087"/>
          <a:stretch/>
        </p:blipFill>
        <p:spPr>
          <a:xfrm>
            <a:off x="2225406" y="3424877"/>
            <a:ext cx="7744859" cy="2931473"/>
          </a:xfrm>
          <a:prstGeom prst="rect">
            <a:avLst/>
          </a:prstGeom>
        </p:spPr>
      </p:pic>
    </p:spTree>
    <p:extLst>
      <p:ext uri="{BB962C8B-B14F-4D97-AF65-F5344CB8AC3E}">
        <p14:creationId xmlns:p14="http://schemas.microsoft.com/office/powerpoint/2010/main" val="3165763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VA Benefits Claims: Claim Status  </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1" y="1478249"/>
            <a:ext cx="11043684"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Status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button will populate all the veteran’s claims (past and present) and show the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Date Filed</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Type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Status</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the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3B2B05BF-D1B7-C3E1-B4B7-78B06F34D079}"/>
              </a:ext>
            </a:extLst>
          </p:cNvPr>
          <p:cNvPicPr>
            <a:picLocks noChangeAspect="1"/>
          </p:cNvPicPr>
          <p:nvPr/>
        </p:nvPicPr>
        <p:blipFill>
          <a:blip r:embed="rId3">
            <a:extLst>
              <a:ext uri="{28A0092B-C50C-407E-A947-70E740481C1C}">
                <a14:useLocalDpi xmlns:a14="http://schemas.microsoft.com/office/drawing/2010/main" val="0"/>
              </a:ext>
            </a:extLst>
          </a:blip>
          <a:srcRect t="15290" b="15290"/>
          <a:stretch/>
        </p:blipFill>
        <p:spPr>
          <a:xfrm>
            <a:off x="2225406" y="3424877"/>
            <a:ext cx="7744859" cy="2931473"/>
          </a:xfrm>
          <a:prstGeom prst="rect">
            <a:avLst/>
          </a:prstGeom>
        </p:spPr>
      </p:pic>
    </p:spTree>
    <p:extLst>
      <p:ext uri="{BB962C8B-B14F-4D97-AF65-F5344CB8AC3E}">
        <p14:creationId xmlns:p14="http://schemas.microsoft.com/office/powerpoint/2010/main" val="635854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VA Benefits Claims: Check POA</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1" y="1478249"/>
            <a:ext cx="11043684"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Check POA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button will populate the veteran’s current POA as well as list any Previous POAs. </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3B2B05BF-D1B7-C3E1-B4B7-78B06F34D079}"/>
              </a:ext>
            </a:extLst>
          </p:cNvPr>
          <p:cNvPicPr>
            <a:picLocks noChangeAspect="1"/>
          </p:cNvPicPr>
          <p:nvPr/>
        </p:nvPicPr>
        <p:blipFill>
          <a:blip r:embed="rId3">
            <a:extLst>
              <a:ext uri="{28A0092B-C50C-407E-A947-70E740481C1C}">
                <a14:useLocalDpi xmlns:a14="http://schemas.microsoft.com/office/drawing/2010/main" val="0"/>
              </a:ext>
            </a:extLst>
          </a:blip>
          <a:srcRect t="3547" b="3547"/>
          <a:stretch/>
        </p:blipFill>
        <p:spPr>
          <a:xfrm>
            <a:off x="2225406" y="3424877"/>
            <a:ext cx="7744859" cy="2931473"/>
          </a:xfrm>
          <a:prstGeom prst="rect">
            <a:avLst/>
          </a:prstGeom>
        </p:spPr>
      </p:pic>
    </p:spTree>
    <p:extLst>
      <p:ext uri="{BB962C8B-B14F-4D97-AF65-F5344CB8AC3E}">
        <p14:creationId xmlns:p14="http://schemas.microsoft.com/office/powerpoint/2010/main" val="235431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VA Benefits Claims:                                   Submitting Forms Directly into VBMS</a:t>
            </a:r>
          </a:p>
        </p:txBody>
      </p:sp>
      <p:sp>
        <p:nvSpPr>
          <p:cNvPr id="8" name="TextBox 7">
            <a:extLst>
              <a:ext uri="{FF2B5EF4-FFF2-40B4-BE49-F238E27FC236}">
                <a16:creationId xmlns:a16="http://schemas.microsoft.com/office/drawing/2014/main" id="{CCFA6A0B-0A81-E520-F517-45F9323B90EC}"/>
              </a:ext>
            </a:extLst>
          </p:cNvPr>
          <p:cNvSpPr txBox="1"/>
          <p:nvPr/>
        </p:nvSpPr>
        <p:spPr>
          <a:xfrm>
            <a:off x="325120" y="1478249"/>
            <a:ext cx="12090400" cy="68788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Another function of VA Benefits Claims is the ability to submit 21,22s, ITFs and 526EZs  directly into VBMS.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utilize this function, the following must be true.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Logged into VA.gov through VA Benefits Claims</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lang="en-US" sz="3200" dirty="0">
                <a:solidFill>
                  <a:prstClr val="black"/>
                </a:solidFill>
                <a:latin typeface="Times New Roman" panose="02020603050405020304" pitchFamily="18" charset="0"/>
                <a:cs typeface="Times New Roman" panose="02020603050405020304" pitchFamily="18" charset="0"/>
              </a:rPr>
              <a:t>The veteran’s folder is assigned to </a:t>
            </a:r>
            <a:r>
              <a:rPr lang="en-US" sz="3200" b="1" dirty="0">
                <a:solidFill>
                  <a:prstClr val="black"/>
                </a:solidFill>
                <a:latin typeface="Times New Roman" panose="02020603050405020304" pitchFamily="18" charset="0"/>
                <a:cs typeface="Times New Roman" panose="02020603050405020304" pitchFamily="18" charset="0"/>
              </a:rPr>
              <a:t>Your Field Office </a:t>
            </a:r>
            <a:r>
              <a:rPr lang="en-US" sz="3200" dirty="0">
                <a:solidFill>
                  <a:prstClr val="black"/>
                </a:solidFill>
                <a:latin typeface="Times New Roman" panose="02020603050405020304" pitchFamily="18" charset="0"/>
                <a:cs typeface="Times New Roman" panose="02020603050405020304" pitchFamily="18" charset="0"/>
              </a:rPr>
              <a:t>and </a:t>
            </a:r>
            <a:r>
              <a:rPr lang="en-US" sz="3200" b="1" dirty="0">
                <a:solidFill>
                  <a:prstClr val="black"/>
                </a:solidFill>
                <a:latin typeface="Times New Roman" panose="02020603050405020304" pitchFamily="18" charset="0"/>
                <a:cs typeface="Times New Roman" panose="02020603050405020304" pitchFamily="18" charset="0"/>
              </a:rPr>
              <a:t>Yourself</a:t>
            </a:r>
            <a:r>
              <a:rPr lang="en-US" sz="3200" dirty="0">
                <a:solidFill>
                  <a:prstClr val="black"/>
                </a:solidFill>
                <a:latin typeface="Times New Roman" panose="02020603050405020304" pitchFamily="18" charset="0"/>
                <a:cs typeface="Times New Roman" panose="02020603050405020304" pitchFamily="18" charset="0"/>
              </a:rPr>
              <a:t>.</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lang="en-US" sz="500"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lang="en-US" sz="1000"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lang="en-US" sz="3200"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51761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VA Benefits Claims:                                   Submitting Forms Directly into VBMS</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0" y="1478249"/>
            <a:ext cx="11236960" cy="760208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submit a form directly into VBMS a claim must first be created. </a:t>
            </a:r>
          </a:p>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the veteran folder Create a new claim and hit Save. </a:t>
            </a:r>
          </a:p>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Create the form using the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 and Form Tab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lang="en-US" sz="3200" dirty="0">
                <a:solidFill>
                  <a:prstClr val="black"/>
                </a:solidFill>
                <a:latin typeface="Times New Roman" panose="02020603050405020304" pitchFamily="18" charset="0"/>
                <a:cs typeface="Times New Roman" panose="02020603050405020304" pitchFamily="18" charset="0"/>
              </a:rPr>
              <a:t>once complete press</a:t>
            </a:r>
            <a:r>
              <a:rPr lang="en-US" sz="3200" b="1" dirty="0">
                <a:solidFill>
                  <a:prstClr val="black"/>
                </a:solidFill>
                <a:latin typeface="Times New Roman" panose="02020603050405020304" pitchFamily="18" charset="0"/>
                <a:cs typeface="Times New Roman" panose="02020603050405020304" pitchFamily="18" charset="0"/>
              </a:rPr>
              <a:t> Marked As Signed</a:t>
            </a:r>
            <a:r>
              <a:rPr lang="en-US" sz="3200" dirty="0">
                <a:solidFill>
                  <a:prstClr val="black"/>
                </a:solidFill>
                <a:latin typeface="Times New Roman" panose="02020603050405020304" pitchFamily="18" charset="0"/>
                <a:cs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Tx/>
              <a:buSzTx/>
              <a:tabLst/>
              <a:defRPr/>
            </a:pPr>
            <a:endParaRPr lang="en-US" sz="3200" b="1"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sz="3200" dirty="0">
                <a:solidFill>
                  <a:prstClr val="black"/>
                </a:solidFill>
                <a:latin typeface="Times New Roman" panose="02020603050405020304" pitchFamily="18" charset="0"/>
                <a:cs typeface="Times New Roman" panose="02020603050405020304" pitchFamily="18" charset="0"/>
              </a:rPr>
              <a:t>** If the claim folder does not have a form that has been     </a:t>
            </a:r>
            <a:r>
              <a:rPr lang="en-US" sz="3200" b="1" dirty="0">
                <a:solidFill>
                  <a:prstClr val="black"/>
                </a:solidFill>
                <a:latin typeface="Times New Roman" panose="02020603050405020304" pitchFamily="18" charset="0"/>
                <a:cs typeface="Times New Roman" panose="02020603050405020304" pitchFamily="18" charset="0"/>
              </a:rPr>
              <a:t>Marked As Signed</a:t>
            </a:r>
            <a:r>
              <a:rPr lang="en-US" sz="3200" dirty="0">
                <a:solidFill>
                  <a:prstClr val="black"/>
                </a:solidFill>
                <a:latin typeface="Times New Roman" panose="02020603050405020304" pitchFamily="18" charset="0"/>
                <a:cs typeface="Times New Roman" panose="02020603050405020304" pitchFamily="18" charset="0"/>
              </a:rPr>
              <a:t> nothing will populate in the Signed Form Document Box**</a:t>
            </a:r>
          </a:p>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61579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VA Benefits Claims:                                   Submitting Forms Directly into VBMS</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0" y="1478249"/>
            <a:ext cx="11236960"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the form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Marked As Signed</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follow the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TVB Breadcrumb Trail</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back to the claim you just created.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Scroll back down to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VA Benefits Claims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3 new buttons have populated: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POA(21-22) 	ITF(21-0966) 	Disability Compensation (21-526EZ)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descr="A screenshot of a phone&#10;&#10;Description automatically generated">
            <a:extLst>
              <a:ext uri="{FF2B5EF4-FFF2-40B4-BE49-F238E27FC236}">
                <a16:creationId xmlns:a16="http://schemas.microsoft.com/office/drawing/2014/main" id="{2B081C23-CE46-D451-B31F-9F6233178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860" y="4206240"/>
            <a:ext cx="7634079" cy="1905068"/>
          </a:xfrm>
          <a:prstGeom prst="rect">
            <a:avLst/>
          </a:prstGeom>
        </p:spPr>
      </p:pic>
    </p:spTree>
    <p:extLst>
      <p:ext uri="{BB962C8B-B14F-4D97-AF65-F5344CB8AC3E}">
        <p14:creationId xmlns:p14="http://schemas.microsoft.com/office/powerpoint/2010/main" val="2100651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POA(21-22)</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00169"/>
            <a:ext cx="5813550" cy="6247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The </a:t>
            </a:r>
            <a:r>
              <a:rPr lang="en-US" sz="3200" b="1" dirty="0">
                <a:solidFill>
                  <a:prstClr val="black"/>
                </a:solidFill>
                <a:latin typeface="Times New Roman" panose="02020603050405020304" pitchFamily="18" charset="0"/>
                <a:cs typeface="Times New Roman" panose="02020603050405020304" pitchFamily="18" charset="0"/>
              </a:rPr>
              <a:t>POA(21-22) </a:t>
            </a:r>
            <a:r>
              <a:rPr lang="en-US" sz="3200" dirty="0">
                <a:solidFill>
                  <a:prstClr val="black"/>
                </a:solidFill>
                <a:latin typeface="Times New Roman" panose="02020603050405020304" pitchFamily="18" charset="0"/>
                <a:cs typeface="Times New Roman" panose="02020603050405020304" pitchFamily="18" charset="0"/>
              </a:rPr>
              <a:t>button takes the user to a page where they can attach a TVB Created,       </a:t>
            </a:r>
            <a:r>
              <a:rPr lang="en-US" sz="3200" b="1" dirty="0">
                <a:solidFill>
                  <a:prstClr val="black"/>
                </a:solidFill>
                <a:latin typeface="Times New Roman" panose="02020603050405020304" pitchFamily="18" charset="0"/>
                <a:cs typeface="Times New Roman" panose="02020603050405020304" pitchFamily="18" charset="0"/>
              </a:rPr>
              <a:t>Marked As Signed </a:t>
            </a:r>
            <a:r>
              <a:rPr lang="en-US" sz="3200" dirty="0">
                <a:solidFill>
                  <a:prstClr val="black"/>
                </a:solidFill>
                <a:latin typeface="Times New Roman" panose="02020603050405020304" pitchFamily="18" charset="0"/>
                <a:cs typeface="Times New Roman" panose="02020603050405020304" pitchFamily="18" charset="0"/>
              </a:rPr>
              <a:t>21-22 directly to VBMS.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note for those who have multiple accreditations to select the correct POA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360" y="1537098"/>
            <a:ext cx="5099810" cy="4772034"/>
          </a:xfrm>
          <a:prstGeom prst="rect">
            <a:avLst/>
          </a:prstGeom>
        </p:spPr>
      </p:pic>
    </p:spTree>
    <p:extLst>
      <p:ext uri="{BB962C8B-B14F-4D97-AF65-F5344CB8AC3E}">
        <p14:creationId xmlns:p14="http://schemas.microsoft.com/office/powerpoint/2010/main" val="1756882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POA(21-22)</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00169"/>
            <a:ext cx="5813550" cy="5847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The page contains required fields such as POA,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Signed Form Document </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Authorizations and limits.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Signed Form Document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has a dropdown box that will populate with the</a:t>
            </a:r>
            <a:r>
              <a:rPr lang="en-US" sz="3200" dirty="0">
                <a:solidFill>
                  <a:prstClr val="black"/>
                </a:solidFill>
                <a:latin typeface="Times New Roman" panose="02020603050405020304" pitchFamily="18" charset="0"/>
                <a:cs typeface="Times New Roman" panose="02020603050405020304" pitchFamily="18" charset="0"/>
              </a:rPr>
              <a:t> claim form that was generated and </a:t>
            </a:r>
            <a:r>
              <a:rPr lang="en-US" sz="3200" b="1" dirty="0">
                <a:solidFill>
                  <a:prstClr val="black"/>
                </a:solidFill>
                <a:latin typeface="Times New Roman" panose="02020603050405020304" pitchFamily="18" charset="0"/>
                <a:cs typeface="Times New Roman" panose="02020603050405020304" pitchFamily="18" charset="0"/>
              </a:rPr>
              <a:t>Marked As Signed </a:t>
            </a:r>
            <a:r>
              <a:rPr lang="en-US" sz="3200" dirty="0">
                <a:solidFill>
                  <a:prstClr val="black"/>
                </a:solidFill>
                <a:latin typeface="Times New Roman" panose="02020603050405020304" pitchFamily="18" charset="0"/>
                <a:cs typeface="Times New Roman" panose="02020603050405020304" pitchFamily="18" charset="0"/>
              </a:rPr>
              <a:t>in TVB</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360" y="1537098"/>
            <a:ext cx="5099810" cy="4772034"/>
          </a:xfrm>
          <a:prstGeom prst="rect">
            <a:avLst/>
          </a:prstGeom>
        </p:spPr>
      </p:pic>
    </p:spTree>
    <p:extLst>
      <p:ext uri="{BB962C8B-B14F-4D97-AF65-F5344CB8AC3E}">
        <p14:creationId xmlns:p14="http://schemas.microsoft.com/office/powerpoint/2010/main" val="88136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80261"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TVB Home Screen Quick Search</a:t>
            </a:r>
          </a:p>
        </p:txBody>
      </p:sp>
      <p:sp>
        <p:nvSpPr>
          <p:cNvPr id="7" name="TextBox 6">
            <a:extLst>
              <a:ext uri="{FF2B5EF4-FFF2-40B4-BE49-F238E27FC236}">
                <a16:creationId xmlns:a16="http://schemas.microsoft.com/office/drawing/2014/main" id="{97C44995-A874-9007-B73E-2AF5D39A9D76}"/>
              </a:ext>
            </a:extLst>
          </p:cNvPr>
          <p:cNvSpPr txBox="1"/>
          <p:nvPr/>
        </p:nvSpPr>
        <p:spPr>
          <a:xfrm>
            <a:off x="332935" y="1300900"/>
            <a:ext cx="112849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Quick Search function allows </a:t>
            </a:r>
            <a:r>
              <a:rPr lang="en-US" sz="3600" dirty="0">
                <a:solidFill>
                  <a:prstClr val="black"/>
                </a:solidFill>
                <a:latin typeface="Times New Roman" panose="02020603050405020304" pitchFamily="18" charset="0"/>
                <a:cs typeface="Times New Roman" panose="02020603050405020304" pitchFamily="18" charset="0"/>
              </a:rPr>
              <a:t>users</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search for veteran folders </a:t>
            </a:r>
          </a:p>
        </p:txBody>
      </p:sp>
      <p:pic>
        <p:nvPicPr>
          <p:cNvPr id="8" name="Picture 7" descr="Graphical user interface, application&#10;&#10;Description automatically generated">
            <a:extLst>
              <a:ext uri="{FF2B5EF4-FFF2-40B4-BE49-F238E27FC236}">
                <a16:creationId xmlns:a16="http://schemas.microsoft.com/office/drawing/2014/main" id="{BCC621C9-0C12-233E-5057-6B866B9F12CD}"/>
              </a:ext>
            </a:extLst>
          </p:cNvPr>
          <p:cNvPicPr>
            <a:picLocks noChangeAspect="1"/>
          </p:cNvPicPr>
          <p:nvPr/>
        </p:nvPicPr>
        <p:blipFill rotWithShape="1">
          <a:blip r:embed="rId3">
            <a:extLst>
              <a:ext uri="{28A0092B-C50C-407E-A947-70E740481C1C}">
                <a14:useLocalDpi xmlns:a14="http://schemas.microsoft.com/office/drawing/2010/main" val="0"/>
              </a:ext>
            </a:extLst>
          </a:blip>
          <a:srcRect l="17736" t="18191" r="69759" b="42586"/>
          <a:stretch/>
        </p:blipFill>
        <p:spPr>
          <a:xfrm>
            <a:off x="436098" y="2633814"/>
            <a:ext cx="3399632" cy="3801406"/>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5E8209B6-F174-A701-7EC9-9B5727593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1828" y="2658272"/>
            <a:ext cx="6347047" cy="3676910"/>
          </a:xfrm>
          <a:prstGeom prst="rect">
            <a:avLst/>
          </a:prstGeom>
        </p:spPr>
      </p:pic>
      <p:sp>
        <p:nvSpPr>
          <p:cNvPr id="2" name="Slide Number Placeholder 1">
            <a:extLst>
              <a:ext uri="{FF2B5EF4-FFF2-40B4-BE49-F238E27FC236}">
                <a16:creationId xmlns:a16="http://schemas.microsoft.com/office/drawing/2014/main" id="{0A3570FA-CA71-56F2-02C6-9B3C574695D2}"/>
              </a:ext>
            </a:extLst>
          </p:cNvPr>
          <p:cNvSpPr>
            <a:spLocks noGrp="1"/>
          </p:cNvSpPr>
          <p:nvPr>
            <p:ph type="sldNum" sz="quarter" idx="12"/>
          </p:nvPr>
        </p:nvSpPr>
        <p:spPr/>
        <p:txBody>
          <a:bodyPr/>
          <a:lstStyle/>
          <a:p>
            <a:fld id="{E2FB73DA-5FDE-45B5-BAA4-C61223CC44F6}" type="slidenum">
              <a:rPr lang="en-US" smtClean="0"/>
              <a:pPr/>
              <a:t>5</a:t>
            </a:fld>
            <a:endParaRPr lang="en-US" dirty="0"/>
          </a:p>
        </p:txBody>
      </p:sp>
    </p:spTree>
    <p:extLst>
      <p:ext uri="{BB962C8B-B14F-4D97-AF65-F5344CB8AC3E}">
        <p14:creationId xmlns:p14="http://schemas.microsoft.com/office/powerpoint/2010/main" val="343807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POA(21-22)</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00169"/>
            <a:ext cx="581355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all required fields addressed, click submit to Submit the form to VBMS.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note that the Authorization and limits on the signed 21-22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MATCH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boxes displayed on the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360" y="1537098"/>
            <a:ext cx="5099810" cy="4772034"/>
          </a:xfrm>
          <a:prstGeom prst="rect">
            <a:avLst/>
          </a:prstGeom>
        </p:spPr>
      </p:pic>
    </p:spTree>
    <p:extLst>
      <p:ext uri="{BB962C8B-B14F-4D97-AF65-F5344CB8AC3E}">
        <p14:creationId xmlns:p14="http://schemas.microsoft.com/office/powerpoint/2010/main" val="1552240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ITF (21-0966)</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15502"/>
            <a:ext cx="5813550"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To submit an ITF a TVB claim must be created.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With the Claim created select ITF (21-0966) which takes the user to the ITF screen.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3360" y="1615502"/>
            <a:ext cx="5099810" cy="1953306"/>
          </a:xfrm>
          <a:prstGeom prst="rect">
            <a:avLst/>
          </a:prstGeom>
        </p:spPr>
      </p:pic>
    </p:spTree>
    <p:extLst>
      <p:ext uri="{BB962C8B-B14F-4D97-AF65-F5344CB8AC3E}">
        <p14:creationId xmlns:p14="http://schemas.microsoft.com/office/powerpoint/2010/main" val="2236308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ITF (21-0966)</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15502"/>
            <a:ext cx="5813550"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Press Validate to confirm POA with VA, TVB will provide a </a:t>
            </a:r>
            <a:r>
              <a:rPr lang="en-US" sz="2600" dirty="0">
                <a:solidFill>
                  <a:prstClr val="black"/>
                </a:solidFill>
                <a:latin typeface="Times New Roman" panose="02020603050405020304" pitchFamily="18" charset="0"/>
                <a:cs typeface="Times New Roman" panose="02020603050405020304" pitchFamily="18" charset="0"/>
              </a:rPr>
              <a:t>message that says valid if good or an error message that will need to be corrected. </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After confirmation press submit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TVB will populate the previously empty boxes with: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Claim Type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Intent to File Date of Submission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err="1">
                <a:solidFill>
                  <a:prstClr val="black"/>
                </a:solidFill>
                <a:latin typeface="Times New Roman" panose="02020603050405020304" pitchFamily="18" charset="0"/>
                <a:cs typeface="Times New Roman" panose="02020603050405020304" pitchFamily="18" charset="0"/>
              </a:rPr>
              <a:t>Subission</a:t>
            </a:r>
            <a:r>
              <a:rPr lang="en-US" sz="2600" dirty="0">
                <a:solidFill>
                  <a:prstClr val="black"/>
                </a:solidFill>
                <a:latin typeface="Times New Roman" panose="02020603050405020304" pitchFamily="18" charset="0"/>
                <a:cs typeface="Times New Roman" panose="02020603050405020304" pitchFamily="18" charset="0"/>
              </a:rPr>
              <a:t> ID or confirmation number</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3360" y="1615502"/>
            <a:ext cx="5099810" cy="1953306"/>
          </a:xfrm>
          <a:prstGeom prst="rect">
            <a:avLst/>
          </a:prstGeom>
        </p:spPr>
      </p:pic>
    </p:spTree>
    <p:extLst>
      <p:ext uri="{BB962C8B-B14F-4D97-AF65-F5344CB8AC3E}">
        <p14:creationId xmlns:p14="http://schemas.microsoft.com/office/powerpoint/2010/main" val="113648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Disability Compensation (21-526EZ)</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13118"/>
            <a:ext cx="5813550"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21-526EZ</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button takes the user to a page where they can attach a TVB Created,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Marked As Signed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21-526EZ directly to VBMS.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Signed Form Document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has a dropdown box that will populate with the claim form that was generated and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Marked As Signed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TVB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96101" y="1427502"/>
            <a:ext cx="4686300" cy="5362774"/>
          </a:xfrm>
          <a:prstGeom prst="rect">
            <a:avLst/>
          </a:prstGeom>
        </p:spPr>
      </p:pic>
    </p:spTree>
    <p:extLst>
      <p:ext uri="{BB962C8B-B14F-4D97-AF65-F5344CB8AC3E}">
        <p14:creationId xmlns:p14="http://schemas.microsoft.com/office/powerpoint/2010/main" val="144987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Disability Compensation (21-526EZ)</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13118"/>
            <a:ext cx="5813550"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page only has the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Signed Form Document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as a required field but will default to Fully Developed Claim and Original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 New Roman" panose="02020603050405020304" pitchFamily="18" charset="0"/>
                <a:cs typeface="Times New Roman" panose="02020603050405020304" pitchFamily="18" charset="0"/>
              </a:rPr>
              <a:t>Veteran Documents </a:t>
            </a:r>
            <a:r>
              <a:rPr lang="en-US" sz="3200" dirty="0">
                <a:solidFill>
                  <a:prstClr val="black"/>
                </a:solidFill>
                <a:latin typeface="Times New Roman" panose="02020603050405020304" pitchFamily="18" charset="0"/>
                <a:cs typeface="Times New Roman" panose="02020603050405020304" pitchFamily="18" charset="0"/>
              </a:rPr>
              <a:t>can also be submitted with the 21-526EZ directly into VBMS.</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96101" y="1427502"/>
            <a:ext cx="4686300" cy="5362774"/>
          </a:xfrm>
          <a:prstGeom prst="rect">
            <a:avLst/>
          </a:prstGeom>
        </p:spPr>
      </p:pic>
    </p:spTree>
    <p:extLst>
      <p:ext uri="{BB962C8B-B14F-4D97-AF65-F5344CB8AC3E}">
        <p14:creationId xmlns:p14="http://schemas.microsoft.com/office/powerpoint/2010/main" val="3523144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C7304-221C-2318-6714-4DBC910869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16FD84-39F8-020E-61F7-82460777BABF}"/>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Veteran Intake Queue</a:t>
            </a:r>
          </a:p>
        </p:txBody>
      </p:sp>
      <p:sp>
        <p:nvSpPr>
          <p:cNvPr id="8" name="TextBox 7">
            <a:extLst>
              <a:ext uri="{FF2B5EF4-FFF2-40B4-BE49-F238E27FC236}">
                <a16:creationId xmlns:a16="http://schemas.microsoft.com/office/drawing/2014/main" id="{D5307D29-993B-8D05-04E5-9F872FB32F02}"/>
              </a:ext>
            </a:extLst>
          </p:cNvPr>
          <p:cNvSpPr txBox="1"/>
          <p:nvPr/>
        </p:nvSpPr>
        <p:spPr>
          <a:xfrm>
            <a:off x="244349" y="1613118"/>
            <a:ext cx="11422133"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2025 the VFW partnered with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MyVetBenefits</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(MVB) to allow their users to request VFW assistance with VA claims. These referrals come directly to TVB and are placed in the Veteran Intake Queue. To accept these referrals and have a TVB folder created, for the referral please follow the steps listed on the next slide:</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C5229C98-956F-8FC5-2257-39DFD58F2D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24999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8EE20-E5CF-1C7A-EE83-858E218255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914BF1-DE16-EB79-E629-41CDB2256A9F}"/>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Veteran Intake Queue- How to Use</a:t>
            </a:r>
          </a:p>
        </p:txBody>
      </p:sp>
      <p:sp>
        <p:nvSpPr>
          <p:cNvPr id="8" name="TextBox 7">
            <a:extLst>
              <a:ext uri="{FF2B5EF4-FFF2-40B4-BE49-F238E27FC236}">
                <a16:creationId xmlns:a16="http://schemas.microsoft.com/office/drawing/2014/main" id="{A427B47B-1F67-BD7A-BE44-12DCFE3894E9}"/>
              </a:ext>
            </a:extLst>
          </p:cNvPr>
          <p:cNvSpPr txBox="1"/>
          <p:nvPr/>
        </p:nvSpPr>
        <p:spPr>
          <a:xfrm>
            <a:off x="244349" y="1613118"/>
            <a:ext cx="11338051" cy="483209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Step 1: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the TVB Column, go to Queues and Select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Veteran Intake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Step 2:</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Veteran Intake Queue will appear and users will need to select referrals from their state</a:t>
            </a:r>
          </a:p>
          <a:p>
            <a:pPr marR="0" lvl="0" algn="l" defTabSz="914400"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sz="2400" b="1" dirty="0">
                <a:solidFill>
                  <a:prstClr val="black"/>
                </a:solidFill>
                <a:latin typeface="Times New Roman" panose="02020603050405020304" pitchFamily="18" charset="0"/>
                <a:cs typeface="Times New Roman" panose="02020603050405020304" pitchFamily="18" charset="0"/>
              </a:rPr>
              <a:t>Step 3: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a referral is clicked, contact will need to be made with the veteran to obtain the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Required Social Security Number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complete creating the TVB Profile</a:t>
            </a:r>
          </a:p>
          <a:p>
            <a:pPr marR="0" lvl="0" algn="l" defTabSz="914400"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sz="2400" b="1" dirty="0">
                <a:solidFill>
                  <a:prstClr val="black"/>
                </a:solidFill>
                <a:latin typeface="Times New Roman" panose="02020603050405020304" pitchFamily="18" charset="0"/>
                <a:cs typeface="Times New Roman" panose="02020603050405020304" pitchFamily="18" charset="0"/>
              </a:rPr>
              <a:t>Step 4: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the SSN captured users will scroll to the bottom of the referral and click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Intake</a:t>
            </a:r>
          </a:p>
          <a:p>
            <a:pPr marR="0" lvl="0" algn="l" defTabSz="914400"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Step 5: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Clicking Intake shows that the referral was successful and provides the user with the TVB Number for the newly created veteran folder. Users can click on the Number to be taken to the veteran profile in TVB.</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9620DDC8-BBD0-258B-A285-DBC3C80016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12" name="Picture 11">
            <a:extLst>
              <a:ext uri="{FF2B5EF4-FFF2-40B4-BE49-F238E27FC236}">
                <a16:creationId xmlns:a16="http://schemas.microsoft.com/office/drawing/2014/main" id="{A2F7CDD7-1F15-EC67-ED2C-5D738FDC1928}"/>
              </a:ext>
            </a:extLst>
          </p:cNvPr>
          <p:cNvPicPr>
            <a:picLocks noChangeAspect="1"/>
          </p:cNvPicPr>
          <p:nvPr/>
        </p:nvPicPr>
        <p:blipFill>
          <a:blip r:embed="rId3"/>
          <a:stretch>
            <a:fillRect/>
          </a:stretch>
        </p:blipFill>
        <p:spPr>
          <a:xfrm>
            <a:off x="4733440" y="5405796"/>
            <a:ext cx="5544074" cy="926388"/>
          </a:xfrm>
          <a:prstGeom prst="rect">
            <a:avLst/>
          </a:prstGeom>
        </p:spPr>
      </p:pic>
    </p:spTree>
    <p:extLst>
      <p:ext uri="{BB962C8B-B14F-4D97-AF65-F5344CB8AC3E}">
        <p14:creationId xmlns:p14="http://schemas.microsoft.com/office/powerpoint/2010/main" val="1654882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AD951-7F6B-527E-C514-4016B705F2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F32028-DE7F-D826-CA0F-D4F810C3A011}"/>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Veteran Intake Queue- Special Notes</a:t>
            </a:r>
          </a:p>
        </p:txBody>
      </p:sp>
      <p:sp>
        <p:nvSpPr>
          <p:cNvPr id="8" name="TextBox 7">
            <a:extLst>
              <a:ext uri="{FF2B5EF4-FFF2-40B4-BE49-F238E27FC236}">
                <a16:creationId xmlns:a16="http://schemas.microsoft.com/office/drawing/2014/main" id="{FE683DD3-B8C3-6FC6-2C47-5EFF11533C25}"/>
              </a:ext>
            </a:extLst>
          </p:cNvPr>
          <p:cNvSpPr txBox="1"/>
          <p:nvPr/>
        </p:nvSpPr>
        <p:spPr>
          <a:xfrm>
            <a:off x="244349" y="1613118"/>
            <a:ext cx="11338051" cy="37856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Some referrals might come in from active-duty service members wanting to file a BDD claim. These referrals Are Still Handled By Your Office but are marked as BDD to provide insight into their claim needs.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Clicking on the header at the top that says “State” allows you to group referrals by state showing all the referrals each state has. </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Times New Roman" panose="02020603050405020304" pitchFamily="18" charset="0"/>
                <a:cs typeface="Times New Roman" panose="02020603050405020304" pitchFamily="18" charset="0"/>
              </a:rPr>
              <a:t>States that don’t use TVB will have their RQAS monitor the intake queue and share with the office the veteran’s contact information.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B7958DF2-F9DB-1EC1-32DF-2784D0649D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87564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Creating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212035" y="1338470"/>
            <a:ext cx="11141765" cy="4838493"/>
          </a:xfrm>
        </p:spPr>
        <p:txBody>
          <a:bodyPr/>
          <a:lstStyle/>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4000" dirty="0"/>
              <a:t>Here we will cover how to create a digital signature that is compatible with most programs</a:t>
            </a:r>
          </a:p>
          <a:p>
            <a:pPr marL="0" indent="0">
              <a:buNone/>
            </a:pPr>
            <a:endParaRPr lang="en-US" dirty="0"/>
          </a:p>
        </p:txBody>
      </p:sp>
    </p:spTree>
    <p:extLst>
      <p:ext uri="{BB962C8B-B14F-4D97-AF65-F5344CB8AC3E}">
        <p14:creationId xmlns:p14="http://schemas.microsoft.com/office/powerpoint/2010/main" val="1857717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Creating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838200" y="1825625"/>
            <a:ext cx="3143250" cy="4351338"/>
          </a:xfrm>
        </p:spPr>
        <p:txBody>
          <a:bodyPr/>
          <a:lstStyle/>
          <a:p>
            <a:pPr marL="0" indent="0">
              <a:buNone/>
            </a:pPr>
            <a:r>
              <a:rPr lang="en-US" dirty="0"/>
              <a:t>To add a Signature to an electronic Document, you will first need to create your signature. To do this in Adobe, you will first locate the E-Sign tab</a:t>
            </a:r>
          </a:p>
          <a:p>
            <a:pPr marL="0" indent="0">
              <a:buNone/>
            </a:pPr>
            <a:endParaRPr lang="en-US" dirty="0"/>
          </a:p>
        </p:txBody>
      </p:sp>
      <p:sp>
        <p:nvSpPr>
          <p:cNvPr id="12" name="Arrow: Up 11">
            <a:extLst>
              <a:ext uri="{FF2B5EF4-FFF2-40B4-BE49-F238E27FC236}">
                <a16:creationId xmlns:a16="http://schemas.microsoft.com/office/drawing/2014/main" id="{6EF681FA-913A-BB9C-44EC-F489DD2483D5}"/>
              </a:ext>
            </a:extLst>
          </p:cNvPr>
          <p:cNvSpPr/>
          <p:nvPr/>
        </p:nvSpPr>
        <p:spPr>
          <a:xfrm rot="16200000">
            <a:off x="7913751" y="1194816"/>
            <a:ext cx="414528" cy="731520"/>
          </a:xfrm>
          <a:prstGeom prst="upArrow">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3" name="Picture 2" descr="A screenshot of a sign up form&#10;&#10;Description automatically generated">
            <a:extLst>
              <a:ext uri="{FF2B5EF4-FFF2-40B4-BE49-F238E27FC236}">
                <a16:creationId xmlns:a16="http://schemas.microsoft.com/office/drawing/2014/main" id="{2B9AEC72-0B69-889C-41A6-65E49DBC0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1353312"/>
            <a:ext cx="3143250" cy="4908481"/>
          </a:xfrm>
          <a:prstGeom prst="rect">
            <a:avLst/>
          </a:prstGeom>
        </p:spPr>
      </p:pic>
    </p:spTree>
    <p:extLst>
      <p:ext uri="{BB962C8B-B14F-4D97-AF65-F5344CB8AC3E}">
        <p14:creationId xmlns:p14="http://schemas.microsoft.com/office/powerpoint/2010/main" val="75335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4"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TVB Home Recent</a:t>
            </a:r>
          </a:p>
        </p:txBody>
      </p:sp>
      <p:sp>
        <p:nvSpPr>
          <p:cNvPr id="7" name="TextBox 6">
            <a:extLst>
              <a:ext uri="{FF2B5EF4-FFF2-40B4-BE49-F238E27FC236}">
                <a16:creationId xmlns:a16="http://schemas.microsoft.com/office/drawing/2014/main" id="{97C44995-A874-9007-B73E-2AF5D39A9D76}"/>
              </a:ext>
            </a:extLst>
          </p:cNvPr>
          <p:cNvSpPr txBox="1"/>
          <p:nvPr/>
        </p:nvSpPr>
        <p:spPr>
          <a:xfrm>
            <a:off x="332935" y="1300900"/>
            <a:ext cx="112849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Recent function takes </a:t>
            </a:r>
            <a:r>
              <a:rPr lang="en-US" sz="3600" dirty="0">
                <a:solidFill>
                  <a:prstClr val="black"/>
                </a:solidFill>
                <a:latin typeface="Times New Roman" panose="02020603050405020304" pitchFamily="18" charset="0"/>
                <a:cs typeface="Times New Roman" panose="02020603050405020304" pitchFamily="18" charset="0"/>
              </a:rPr>
              <a:t>users</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a listing of recent veteran folders </a:t>
            </a:r>
            <a:r>
              <a:rPr lang="en-US" sz="3600" dirty="0">
                <a:solidFill>
                  <a:prstClr val="black"/>
                </a:solidFill>
                <a:latin typeface="Times New Roman" panose="02020603050405020304" pitchFamily="18" charset="0"/>
                <a:cs typeface="Times New Roman" panose="02020603050405020304" pitchFamily="18" charset="0"/>
              </a:rPr>
              <a:t>they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visited</a:t>
            </a:r>
          </a:p>
        </p:txBody>
      </p:sp>
      <p:pic>
        <p:nvPicPr>
          <p:cNvPr id="10" name="Picture 9">
            <a:extLst>
              <a:ext uri="{FF2B5EF4-FFF2-40B4-BE49-F238E27FC236}">
                <a16:creationId xmlns:a16="http://schemas.microsoft.com/office/drawing/2014/main" id="{5E8209B6-F174-A701-7EC9-9B57275938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18933" y="3024554"/>
            <a:ext cx="8734343" cy="2588455"/>
          </a:xfrm>
          <a:prstGeom prst="rect">
            <a:avLst/>
          </a:prstGeom>
        </p:spPr>
      </p:pic>
      <p:pic>
        <p:nvPicPr>
          <p:cNvPr id="3" name="Picture 2">
            <a:extLst>
              <a:ext uri="{FF2B5EF4-FFF2-40B4-BE49-F238E27FC236}">
                <a16:creationId xmlns:a16="http://schemas.microsoft.com/office/drawing/2014/main" id="{E40AEA5A-2928-E0C5-912E-9ED90DB28939}"/>
              </a:ext>
            </a:extLst>
          </p:cNvPr>
          <p:cNvPicPr>
            <a:picLocks noChangeAspect="1"/>
          </p:cNvPicPr>
          <p:nvPr/>
        </p:nvPicPr>
        <p:blipFill>
          <a:blip r:embed="rId4"/>
          <a:stretch>
            <a:fillRect/>
          </a:stretch>
        </p:blipFill>
        <p:spPr>
          <a:xfrm>
            <a:off x="574158" y="3098337"/>
            <a:ext cx="2183110" cy="2275829"/>
          </a:xfrm>
          <a:prstGeom prst="rect">
            <a:avLst/>
          </a:prstGeom>
        </p:spPr>
      </p:pic>
      <p:sp>
        <p:nvSpPr>
          <p:cNvPr id="2" name="Slide Number Placeholder 1">
            <a:extLst>
              <a:ext uri="{FF2B5EF4-FFF2-40B4-BE49-F238E27FC236}">
                <a16:creationId xmlns:a16="http://schemas.microsoft.com/office/drawing/2014/main" id="{CA7C2FAC-C5BF-AE09-192E-E770AF1B5B42}"/>
              </a:ext>
            </a:extLst>
          </p:cNvPr>
          <p:cNvSpPr>
            <a:spLocks noGrp="1"/>
          </p:cNvSpPr>
          <p:nvPr>
            <p:ph type="sldNum" sz="quarter" idx="12"/>
          </p:nvPr>
        </p:nvSpPr>
        <p:spPr/>
        <p:txBody>
          <a:bodyPr/>
          <a:lstStyle/>
          <a:p>
            <a:fld id="{E2FB73DA-5FDE-45B5-BAA4-C61223CC44F6}" type="slidenum">
              <a:rPr lang="en-US" smtClean="0"/>
              <a:pPr/>
              <a:t>6</a:t>
            </a:fld>
            <a:endParaRPr lang="en-US" dirty="0"/>
          </a:p>
        </p:txBody>
      </p:sp>
    </p:spTree>
    <p:extLst>
      <p:ext uri="{BB962C8B-B14F-4D97-AF65-F5344CB8AC3E}">
        <p14:creationId xmlns:p14="http://schemas.microsoft.com/office/powerpoint/2010/main" val="3204097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Creating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838200" y="1825625"/>
            <a:ext cx="6096000" cy="4351338"/>
          </a:xfrm>
        </p:spPr>
        <p:txBody>
          <a:bodyPr>
            <a:normAutofit/>
          </a:bodyPr>
          <a:lstStyle/>
          <a:p>
            <a:pPr marL="0" indent="0">
              <a:buNone/>
            </a:pPr>
            <a:r>
              <a:rPr lang="en-US" sz="3600" dirty="0"/>
              <a:t>Once selected locate the Add Signature box and press </a:t>
            </a:r>
            <a:r>
              <a:rPr lang="en-US" sz="4800" b="1" dirty="0"/>
              <a:t>+</a:t>
            </a:r>
            <a:endParaRPr lang="en-US" sz="3600" b="1" dirty="0"/>
          </a:p>
        </p:txBody>
      </p:sp>
      <p:pic>
        <p:nvPicPr>
          <p:cNvPr id="3" name="Picture 2">
            <a:extLst>
              <a:ext uri="{FF2B5EF4-FFF2-40B4-BE49-F238E27FC236}">
                <a16:creationId xmlns:a16="http://schemas.microsoft.com/office/drawing/2014/main" id="{1F20D5C0-C928-D915-9D78-D9B950AF37AC}"/>
              </a:ext>
            </a:extLst>
          </p:cNvPr>
          <p:cNvPicPr>
            <a:picLocks noChangeAspect="1"/>
          </p:cNvPicPr>
          <p:nvPr/>
        </p:nvPicPr>
        <p:blipFill rotWithShape="1">
          <a:blip r:embed="rId3">
            <a:extLst>
              <a:ext uri="{28A0092B-C50C-407E-A947-70E740481C1C}">
                <a14:useLocalDpi xmlns:a14="http://schemas.microsoft.com/office/drawing/2010/main" val="0"/>
              </a:ext>
            </a:extLst>
          </a:blip>
          <a:srcRect t="24791"/>
          <a:stretch/>
        </p:blipFill>
        <p:spPr>
          <a:xfrm>
            <a:off x="6934200" y="1586865"/>
            <a:ext cx="3657600" cy="4295730"/>
          </a:xfrm>
          <a:prstGeom prst="rect">
            <a:avLst/>
          </a:prstGeom>
        </p:spPr>
      </p:pic>
    </p:spTree>
    <p:extLst>
      <p:ext uri="{BB962C8B-B14F-4D97-AF65-F5344CB8AC3E}">
        <p14:creationId xmlns:p14="http://schemas.microsoft.com/office/powerpoint/2010/main" val="262613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Creating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p:txBody>
          <a:bodyPr/>
          <a:lstStyle/>
          <a:p>
            <a:pPr marL="0" indent="0">
              <a:buNone/>
            </a:pPr>
            <a:r>
              <a:rPr lang="en-US" dirty="0"/>
              <a:t>Once you have selected Add Signature, you will be given 3 options to capture the signature:</a:t>
            </a:r>
          </a:p>
          <a:p>
            <a:pPr marL="0" indent="0">
              <a:buNone/>
            </a:pPr>
            <a:r>
              <a:rPr lang="en-US" dirty="0"/>
              <a:t>	1) Type</a:t>
            </a:r>
          </a:p>
          <a:p>
            <a:pPr marL="0" indent="0">
              <a:buNone/>
            </a:pPr>
            <a:r>
              <a:rPr lang="en-US" dirty="0"/>
              <a:t>	2) Draw</a:t>
            </a:r>
          </a:p>
          <a:p>
            <a:pPr marL="0" indent="0">
              <a:buNone/>
            </a:pPr>
            <a:r>
              <a:rPr lang="en-US" dirty="0"/>
              <a:t>	3) (Upload) Image</a:t>
            </a:r>
          </a:p>
          <a:p>
            <a:pPr marL="0" indent="0">
              <a:buNone/>
            </a:pPr>
            <a:endParaRPr lang="en-US" dirty="0"/>
          </a:p>
          <a:p>
            <a:pPr marL="0" indent="0">
              <a:buNone/>
            </a:pPr>
            <a:r>
              <a:rPr lang="en-US" dirty="0"/>
              <a:t>Type is the easiest option to choose from but all 3 will be accepted by VA. </a:t>
            </a:r>
          </a:p>
          <a:p>
            <a:pPr marL="0" indent="0">
              <a:buNone/>
            </a:pPr>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EDC1ADFC-7223-248D-FEB8-5DBB9044A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012" y="2646821"/>
            <a:ext cx="4744646" cy="1668209"/>
          </a:xfrm>
          <a:prstGeom prst="rect">
            <a:avLst/>
          </a:prstGeom>
        </p:spPr>
      </p:pic>
    </p:spTree>
    <p:extLst>
      <p:ext uri="{BB962C8B-B14F-4D97-AF65-F5344CB8AC3E}">
        <p14:creationId xmlns:p14="http://schemas.microsoft.com/office/powerpoint/2010/main" val="2685027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Creating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111512" y="1538868"/>
            <a:ext cx="10896601" cy="4638095"/>
          </a:xfrm>
        </p:spPr>
        <p:txBody>
          <a:bodyPr>
            <a:normAutofit fontScale="77500" lnSpcReduction="20000"/>
          </a:bodyPr>
          <a:lstStyle/>
          <a:p>
            <a:pPr marL="0" indent="0">
              <a:buNone/>
            </a:pPr>
            <a:r>
              <a:rPr lang="en-US" dirty="0"/>
              <a:t>Once the signature is created, press “Apply”.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This will save your signature for future uses and allow you to apply the signature to the Electronic Document.</a:t>
            </a:r>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AE3F8A76-D6B0-D361-0AAA-D618E14407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725" y="2006951"/>
            <a:ext cx="7696199" cy="3332447"/>
          </a:xfrm>
          <a:prstGeom prst="rect">
            <a:avLst/>
          </a:prstGeom>
        </p:spPr>
      </p:pic>
      <p:sp>
        <p:nvSpPr>
          <p:cNvPr id="10" name="Arrow: Up 9">
            <a:extLst>
              <a:ext uri="{FF2B5EF4-FFF2-40B4-BE49-F238E27FC236}">
                <a16:creationId xmlns:a16="http://schemas.microsoft.com/office/drawing/2014/main" id="{780C6008-B864-0E45-553B-50F935EC4530}"/>
              </a:ext>
            </a:extLst>
          </p:cNvPr>
          <p:cNvSpPr/>
          <p:nvPr/>
        </p:nvSpPr>
        <p:spPr>
          <a:xfrm rot="10800000">
            <a:off x="4147811" y="4086737"/>
            <a:ext cx="365760" cy="702897"/>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17628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Saving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407963" y="1538868"/>
            <a:ext cx="10600150" cy="4638095"/>
          </a:xfrm>
        </p:spPr>
        <p:txBody>
          <a:bodyPr>
            <a:normAutofit/>
          </a:bodyPr>
          <a:lstStyle/>
          <a:p>
            <a:pPr marL="0" indent="0">
              <a:buNone/>
            </a:pPr>
            <a:r>
              <a:rPr lang="en-US" dirty="0"/>
              <a:t>Now that you have your signature image, you will need to place it on a white background somewhere on the PDF. </a:t>
            </a:r>
          </a:p>
          <a:p>
            <a:pPr marL="0" indent="0">
              <a:buNone/>
            </a:pPr>
            <a:endParaRPr lang="en-US" dirty="0"/>
          </a:p>
          <a:p>
            <a:pPr marL="0" indent="0">
              <a:buNone/>
            </a:pPr>
            <a:r>
              <a:rPr lang="en-US" dirty="0"/>
              <a:t>With the signature in place you will need to open a new program called “Snipping Tool”</a:t>
            </a:r>
          </a:p>
          <a:p>
            <a:pPr marL="0" indent="0">
              <a:buNone/>
            </a:pPr>
            <a:endParaRPr lang="en-US" dirty="0"/>
          </a:p>
          <a:p>
            <a:pPr marL="0" indent="0">
              <a:buNone/>
            </a:pPr>
            <a:r>
              <a:rPr lang="en-US" dirty="0"/>
              <a:t>To find this tool open your computer’s start menu and search “Snipping Tool”. When you find it press the icon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729617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Saving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111512" y="1538868"/>
            <a:ext cx="10896601" cy="4638095"/>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descr="Graphical user interface, text, application, email&#10;&#10;Description automatically generated">
            <a:extLst>
              <a:ext uri="{FF2B5EF4-FFF2-40B4-BE49-F238E27FC236}">
                <a16:creationId xmlns:a16="http://schemas.microsoft.com/office/drawing/2014/main" id="{C85875AD-8727-4100-102C-F17B6934C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654" y="1538868"/>
            <a:ext cx="5367338" cy="3713355"/>
          </a:xfrm>
          <a:prstGeom prst="rect">
            <a:avLst/>
          </a:prstGeom>
        </p:spPr>
      </p:pic>
      <p:sp>
        <p:nvSpPr>
          <p:cNvPr id="6" name="TextBox 5">
            <a:extLst>
              <a:ext uri="{FF2B5EF4-FFF2-40B4-BE49-F238E27FC236}">
                <a16:creationId xmlns:a16="http://schemas.microsoft.com/office/drawing/2014/main" id="{4D125DC9-7AFF-685C-9463-7484DBFDA4BB}"/>
              </a:ext>
            </a:extLst>
          </p:cNvPr>
          <p:cNvSpPr txBox="1"/>
          <p:nvPr/>
        </p:nvSpPr>
        <p:spPr>
          <a:xfrm>
            <a:off x="111512" y="1538868"/>
            <a:ext cx="5529263" cy="352404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With the Snipping Tool Open click “New” which will change your curser to a </a:t>
            </a:r>
            <a:r>
              <a:rPr kumimoji="0" lang="en-US"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From there you will cut out your signature.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15654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Times New Roman" panose="02020603050405020304" pitchFamily="18" charset="0"/>
                <a:cs typeface="Times New Roman" panose="02020603050405020304" pitchFamily="18" charset="0"/>
              </a:rPr>
              <a:t>Saving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2000" b="0" i="0" u="none" strike="noStrike" kern="1200" cap="none" spc="0" normalizeH="0" baseline="0" noProof="0" dirty="0">
              <a:ln>
                <a:noFill/>
              </a:ln>
              <a:solidFill>
                <a:prstClr val="black">
                  <a:tint val="75000"/>
                </a:prstClr>
              </a:solidFill>
              <a:effectLst/>
              <a:uLnTx/>
              <a:uFillTx/>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111512" y="1538868"/>
            <a:ext cx="10896601" cy="4638095"/>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C85875AD-8727-4100-102C-F17B6934C7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84293" y="1508523"/>
            <a:ext cx="4880301" cy="3169544"/>
          </a:xfrm>
          <a:prstGeom prst="rect">
            <a:avLst/>
          </a:prstGeom>
        </p:spPr>
      </p:pic>
      <p:sp>
        <p:nvSpPr>
          <p:cNvPr id="6" name="TextBox 5">
            <a:extLst>
              <a:ext uri="{FF2B5EF4-FFF2-40B4-BE49-F238E27FC236}">
                <a16:creationId xmlns:a16="http://schemas.microsoft.com/office/drawing/2014/main" id="{4D125DC9-7AFF-685C-9463-7484DBFDA4BB}"/>
              </a:ext>
            </a:extLst>
          </p:cNvPr>
          <p:cNvSpPr txBox="1"/>
          <p:nvPr/>
        </p:nvSpPr>
        <p:spPr>
          <a:xfrm>
            <a:off x="111512" y="1538868"/>
            <a:ext cx="5529263" cy="429656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To save your captured signatured click</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File</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Save as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Choose where to save your signature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3221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TVB Home Resources</a:t>
            </a:r>
          </a:p>
        </p:txBody>
      </p:sp>
      <p:sp>
        <p:nvSpPr>
          <p:cNvPr id="7" name="TextBox 6">
            <a:extLst>
              <a:ext uri="{FF2B5EF4-FFF2-40B4-BE49-F238E27FC236}">
                <a16:creationId xmlns:a16="http://schemas.microsoft.com/office/drawing/2014/main" id="{97C44995-A874-9007-B73E-2AF5D39A9D76}"/>
              </a:ext>
            </a:extLst>
          </p:cNvPr>
          <p:cNvSpPr txBox="1"/>
          <p:nvPr/>
        </p:nvSpPr>
        <p:spPr>
          <a:xfrm>
            <a:off x="332935" y="1300900"/>
            <a:ext cx="112849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Resources function takes </a:t>
            </a:r>
            <a:r>
              <a:rPr lang="en-US" sz="3600" dirty="0">
                <a:solidFill>
                  <a:prstClr val="black"/>
                </a:solidFill>
                <a:latin typeface="Times New Roman" panose="02020603050405020304" pitchFamily="18" charset="0"/>
                <a:cs typeface="Times New Roman" panose="02020603050405020304" pitchFamily="18" charset="0"/>
              </a:rPr>
              <a:t>users</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a listing of DOD and VA resources</a:t>
            </a:r>
          </a:p>
        </p:txBody>
      </p:sp>
      <p:pic>
        <p:nvPicPr>
          <p:cNvPr id="10" name="Picture 9">
            <a:extLst>
              <a:ext uri="{FF2B5EF4-FFF2-40B4-BE49-F238E27FC236}">
                <a16:creationId xmlns:a16="http://schemas.microsoft.com/office/drawing/2014/main" id="{5E8209B6-F174-A701-7EC9-9B57275938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99471" y="3082624"/>
            <a:ext cx="9253805" cy="2340910"/>
          </a:xfrm>
          <a:prstGeom prst="rect">
            <a:avLst/>
          </a:prstGeom>
        </p:spPr>
      </p:pic>
      <p:pic>
        <p:nvPicPr>
          <p:cNvPr id="2" name="Picture 1">
            <a:extLst>
              <a:ext uri="{FF2B5EF4-FFF2-40B4-BE49-F238E27FC236}">
                <a16:creationId xmlns:a16="http://schemas.microsoft.com/office/drawing/2014/main" id="{3D6DEAEC-5732-F508-A812-D9D86789F0BA}"/>
              </a:ext>
            </a:extLst>
          </p:cNvPr>
          <p:cNvPicPr>
            <a:picLocks noChangeAspect="1"/>
          </p:cNvPicPr>
          <p:nvPr/>
        </p:nvPicPr>
        <p:blipFill>
          <a:blip r:embed="rId4"/>
          <a:stretch>
            <a:fillRect/>
          </a:stretch>
        </p:blipFill>
        <p:spPr>
          <a:xfrm>
            <a:off x="332935" y="3013579"/>
            <a:ext cx="2234223" cy="2278728"/>
          </a:xfrm>
          <a:prstGeom prst="rect">
            <a:avLst/>
          </a:prstGeom>
        </p:spPr>
      </p:pic>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fld id="{E2FB73DA-5FDE-45B5-BAA4-C61223CC44F6}" type="slidenum">
              <a:rPr lang="en-US" smtClean="0"/>
              <a:pPr/>
              <a:t>7</a:t>
            </a:fld>
            <a:endParaRPr lang="en-US" dirty="0"/>
          </a:p>
        </p:txBody>
      </p:sp>
    </p:spTree>
    <p:extLst>
      <p:ext uri="{BB962C8B-B14F-4D97-AF65-F5344CB8AC3E}">
        <p14:creationId xmlns:p14="http://schemas.microsoft.com/office/powerpoint/2010/main" val="1627049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BABBF6-E1DD-29BE-DBB8-0F83A088610C}"/>
              </a:ext>
            </a:extLst>
          </p:cNvPr>
          <p:cNvPicPr>
            <a:picLocks noChangeAspect="1"/>
          </p:cNvPicPr>
          <p:nvPr/>
        </p:nvPicPr>
        <p:blipFill rotWithShape="1">
          <a:blip r:embed="rId3">
            <a:extLst>
              <a:ext uri="{28A0092B-C50C-407E-A947-70E740481C1C}">
                <a14:useLocalDpi xmlns:a14="http://schemas.microsoft.com/office/drawing/2010/main" val="0"/>
              </a:ext>
            </a:extLst>
          </a:blip>
          <a:srcRect t="78" b="-15848"/>
          <a:stretch/>
        </p:blipFill>
        <p:spPr>
          <a:xfrm>
            <a:off x="478330" y="1304821"/>
            <a:ext cx="1962119" cy="6318604"/>
          </a:xfrm>
          <a:prstGeom prst="rect">
            <a:avLst/>
          </a:prstGeo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TVB Home Screen Columns</a:t>
            </a:r>
          </a:p>
        </p:txBody>
      </p:sp>
      <p:sp>
        <p:nvSpPr>
          <p:cNvPr id="8" name="TextBox 7">
            <a:extLst>
              <a:ext uri="{FF2B5EF4-FFF2-40B4-BE49-F238E27FC236}">
                <a16:creationId xmlns:a16="http://schemas.microsoft.com/office/drawing/2014/main" id="{CCFA6A0B-0A81-E520-F517-45F9323B90EC}"/>
              </a:ext>
            </a:extLst>
          </p:cNvPr>
          <p:cNvSpPr txBox="1"/>
          <p:nvPr/>
        </p:nvSpPr>
        <p:spPr>
          <a:xfrm>
            <a:off x="2865863" y="1620489"/>
            <a:ext cx="737095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home screen displays a column with icons. To expand this to show what each icon is named, click on the arrows marked below. </a:t>
            </a:r>
          </a:p>
        </p:txBody>
      </p:sp>
      <p:sp>
        <p:nvSpPr>
          <p:cNvPr id="11" name="Arrow: Left 10">
            <a:extLst>
              <a:ext uri="{FF2B5EF4-FFF2-40B4-BE49-F238E27FC236}">
                <a16:creationId xmlns:a16="http://schemas.microsoft.com/office/drawing/2014/main" id="{3B680FB2-9497-42B6-5412-73FA53704553}"/>
              </a:ext>
            </a:extLst>
          </p:cNvPr>
          <p:cNvSpPr/>
          <p:nvPr/>
        </p:nvSpPr>
        <p:spPr>
          <a:xfrm>
            <a:off x="2441740" y="6434254"/>
            <a:ext cx="557561" cy="423746"/>
          </a:xfrm>
          <a:prstGeom prst="lef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fld id="{E2FB73DA-5FDE-45B5-BAA4-C61223CC44F6}" type="slidenum">
              <a:rPr lang="en-US" smtClean="0"/>
              <a:pPr/>
              <a:t>8</a:t>
            </a:fld>
            <a:endParaRPr lang="en-US" dirty="0"/>
          </a:p>
        </p:txBody>
      </p:sp>
    </p:spTree>
    <p:extLst>
      <p:ext uri="{BB962C8B-B14F-4D97-AF65-F5344CB8AC3E}">
        <p14:creationId xmlns:p14="http://schemas.microsoft.com/office/powerpoint/2010/main" val="300072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BABBF6-E1DD-29BE-DBB8-0F83A088610C}"/>
              </a:ext>
            </a:extLst>
          </p:cNvPr>
          <p:cNvPicPr>
            <a:picLocks noChangeAspect="1"/>
          </p:cNvPicPr>
          <p:nvPr/>
        </p:nvPicPr>
        <p:blipFill rotWithShape="1">
          <a:blip r:embed="rId3">
            <a:extLst>
              <a:ext uri="{28A0092B-C50C-407E-A947-70E740481C1C}">
                <a14:useLocalDpi xmlns:a14="http://schemas.microsoft.com/office/drawing/2010/main" val="0"/>
              </a:ext>
            </a:extLst>
          </a:blip>
          <a:srcRect t="78" b="-15848"/>
          <a:stretch/>
        </p:blipFill>
        <p:spPr>
          <a:xfrm>
            <a:off x="478330" y="1304821"/>
            <a:ext cx="1962119" cy="6318604"/>
          </a:xfrm>
          <a:prstGeom prst="rect">
            <a:avLst/>
          </a:prstGeo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My Account Set Up</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0449" y="1620490"/>
            <a:ext cx="910385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first time a user logs into TVB they will need to access their account found on the TVB Column. From there they will need to update their information including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Default Field Office.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cs typeface="Times New Roman" panose="02020603050405020304" pitchFamily="18" charset="0"/>
              </a:rPr>
              <a:t>** Your Field Office is the state your office is located in**</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Arrow: Left 10">
            <a:extLst>
              <a:ext uri="{FF2B5EF4-FFF2-40B4-BE49-F238E27FC236}">
                <a16:creationId xmlns:a16="http://schemas.microsoft.com/office/drawing/2014/main" id="{3B680FB2-9497-42B6-5412-73FA53704553}"/>
              </a:ext>
            </a:extLst>
          </p:cNvPr>
          <p:cNvSpPr/>
          <p:nvPr/>
        </p:nvSpPr>
        <p:spPr>
          <a:xfrm>
            <a:off x="1698790" y="4395904"/>
            <a:ext cx="557561" cy="423746"/>
          </a:xfrm>
          <a:prstGeom prst="lef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descr="A screenshot of a computer&#10;&#10;Description automatically generated">
            <a:extLst>
              <a:ext uri="{FF2B5EF4-FFF2-40B4-BE49-F238E27FC236}">
                <a16:creationId xmlns:a16="http://schemas.microsoft.com/office/drawing/2014/main" id="{8B4407C7-A364-8184-3D90-34CCD5F6D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1970" y="4263797"/>
            <a:ext cx="6012638" cy="2097432"/>
          </a:xfrm>
          <a:prstGeom prst="rect">
            <a:avLst/>
          </a:prstGeom>
        </p:spPr>
      </p:pic>
    </p:spTree>
    <p:extLst>
      <p:ext uri="{BB962C8B-B14F-4D97-AF65-F5344CB8AC3E}">
        <p14:creationId xmlns:p14="http://schemas.microsoft.com/office/powerpoint/2010/main" val="364663464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6.xml><?xml version="1.0" encoding="utf-8"?>
<a:theme xmlns:a="http://schemas.openxmlformats.org/drawingml/2006/main" name="1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10536</TotalTime>
  <Words>3166</Words>
  <Application>Microsoft Office PowerPoint</Application>
  <PresentationFormat>Widescreen</PresentationFormat>
  <Paragraphs>555</Paragraphs>
  <Slides>65</Slides>
  <Notes>53</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65</vt:i4>
      </vt:variant>
    </vt:vector>
  </HeadingPairs>
  <TitlesOfParts>
    <vt:vector size="79" baseType="lpstr">
      <vt:lpstr>Arial</vt:lpstr>
      <vt:lpstr>Calibri</vt:lpstr>
      <vt:lpstr>Calibri Light</vt:lpstr>
      <vt:lpstr>Times New Roman</vt:lpstr>
      <vt:lpstr>Custom Design</vt:lpstr>
      <vt:lpstr>Office Theme</vt:lpstr>
      <vt:lpstr>1_Custom Design</vt:lpstr>
      <vt:lpstr>2_Custom Design</vt:lpstr>
      <vt:lpstr>NEW LOGO</vt:lpstr>
      <vt:lpstr>1_NEW LOGO</vt:lpstr>
      <vt:lpstr>3_Custom Design</vt:lpstr>
      <vt:lpstr>2_NEW LOGO</vt:lpstr>
      <vt:lpstr>4_Custom Design</vt:lpstr>
      <vt:lpstr>5_Custom Design</vt:lpstr>
      <vt:lpstr>PowerPoint Presentation</vt:lpstr>
      <vt:lpstr>Lesson Objectives</vt:lpstr>
      <vt:lpstr>TVB Home Screen</vt:lpstr>
      <vt:lpstr>TVB Home Screen New Veteran</vt:lpstr>
      <vt:lpstr>TVB Home Screen Quick Search</vt:lpstr>
      <vt:lpstr>TVB Home Recent</vt:lpstr>
      <vt:lpstr>TVB Home Resources</vt:lpstr>
      <vt:lpstr>TVB Home Screen Columns</vt:lpstr>
      <vt:lpstr>My Account Set Up</vt:lpstr>
      <vt:lpstr>Adding a new Veteran</vt:lpstr>
      <vt:lpstr>Things to consider when adding       a veteran</vt:lpstr>
      <vt:lpstr>Creating a veteran folder</vt:lpstr>
      <vt:lpstr>Assigning a Veteran </vt:lpstr>
      <vt:lpstr>Assigning a Veteran to the Field Office</vt:lpstr>
      <vt:lpstr>Assigning a Veteran to the Field Office</vt:lpstr>
      <vt:lpstr>Assigning a Veteran to the VSO</vt:lpstr>
      <vt:lpstr>Veterans Assigned to Me</vt:lpstr>
      <vt:lpstr>The Veteran’s Folder</vt:lpstr>
      <vt:lpstr>Tabs in the veteran’s folder</vt:lpstr>
      <vt:lpstr>Tabs in the veteran’s folder</vt:lpstr>
      <vt:lpstr>Tabs in Veteran Folder: Medical Condition</vt:lpstr>
      <vt:lpstr>Tabs in Veteran Folder: Communication</vt:lpstr>
      <vt:lpstr>Tabs in Veteran Folder: Communication</vt:lpstr>
      <vt:lpstr>Submitting a claim to VA using TVB</vt:lpstr>
      <vt:lpstr>Submitting a claim to VA using TVB</vt:lpstr>
      <vt:lpstr>Claim Status </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VA Benefits Claims</vt:lpstr>
      <vt:lpstr>VA Benefits Claims  </vt:lpstr>
      <vt:lpstr>VA Benefits Claims  </vt:lpstr>
      <vt:lpstr>VA Benefits Log  </vt:lpstr>
      <vt:lpstr>Account Set up</vt:lpstr>
      <vt:lpstr>VA Benefits Claims  </vt:lpstr>
      <vt:lpstr>VA Benefits Claims: Claim Status  </vt:lpstr>
      <vt:lpstr>VA Benefits Claims: Check POA</vt:lpstr>
      <vt:lpstr>VA Benefits Claims:                                   Submitting Forms Directly into VBMS</vt:lpstr>
      <vt:lpstr>VA Benefits Claims:                                   Submitting Forms Directly into VBMS</vt:lpstr>
      <vt:lpstr>VA Benefits Claims:                                   Submitting Forms Directly into VBMS</vt:lpstr>
      <vt:lpstr>Submitting Forms Directly into VBMS POA(21-22)</vt:lpstr>
      <vt:lpstr>Submitting Forms Directly into VBMS POA(21-22)</vt:lpstr>
      <vt:lpstr>Submitting Forms Directly into VBMS POA(21-22)</vt:lpstr>
      <vt:lpstr>Submitting Forms Directly into VBMS         ITF (21-0966)</vt:lpstr>
      <vt:lpstr>Submitting Forms Directly into VBMS         ITF (21-0966)</vt:lpstr>
      <vt:lpstr>Submitting Forms Directly into VBMS Disability Compensation (21-526EZ)</vt:lpstr>
      <vt:lpstr>Submitting Forms Directly into VBMS Disability Compensation (21-526EZ)</vt:lpstr>
      <vt:lpstr>Veteran Intake Queue</vt:lpstr>
      <vt:lpstr>Veteran Intake Queue- How to Use</vt:lpstr>
      <vt:lpstr>Veteran Intake Queue- Special Notes</vt:lpstr>
      <vt:lpstr>Creating a Signature Image</vt:lpstr>
      <vt:lpstr>Creating a Signature Image</vt:lpstr>
      <vt:lpstr>Creating a Signature Image</vt:lpstr>
      <vt:lpstr>Creating a Signature Image</vt:lpstr>
      <vt:lpstr>Creating a Signature Image</vt:lpstr>
      <vt:lpstr>Saving a Signature Image</vt:lpstr>
      <vt:lpstr>Saving a Signature Image</vt:lpstr>
      <vt:lpstr>Saving a Signature Image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Dale Phillips</cp:lastModifiedBy>
  <cp:revision>311</cp:revision>
  <cp:lastPrinted>2019-04-23T12:55:55Z</cp:lastPrinted>
  <dcterms:created xsi:type="dcterms:W3CDTF">2018-09-13T15:53:27Z</dcterms:created>
  <dcterms:modified xsi:type="dcterms:W3CDTF">2025-07-31T19:59:49Z</dcterms:modified>
</cp:coreProperties>
</file>