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31" r:id="rId2"/>
    <p:sldMasterId id="2147483736" r:id="rId3"/>
  </p:sldMasterIdLst>
  <p:notesMasterIdLst>
    <p:notesMasterId r:id="rId72"/>
  </p:notesMasterIdLst>
  <p:handoutMasterIdLst>
    <p:handoutMasterId r:id="rId73"/>
  </p:handoutMasterIdLst>
  <p:sldIdLst>
    <p:sldId id="425" r:id="rId4"/>
    <p:sldId id="303" r:id="rId5"/>
    <p:sldId id="258" r:id="rId6"/>
    <p:sldId id="260" r:id="rId7"/>
    <p:sldId id="322" r:id="rId8"/>
    <p:sldId id="332" r:id="rId9"/>
    <p:sldId id="335" r:id="rId10"/>
    <p:sldId id="337" r:id="rId11"/>
    <p:sldId id="342" r:id="rId12"/>
    <p:sldId id="344" r:id="rId13"/>
    <p:sldId id="345" r:id="rId14"/>
    <p:sldId id="346" r:id="rId15"/>
    <p:sldId id="348" r:id="rId16"/>
    <p:sldId id="351" r:id="rId17"/>
    <p:sldId id="352" r:id="rId18"/>
    <p:sldId id="353" r:id="rId19"/>
    <p:sldId id="354" r:id="rId20"/>
    <p:sldId id="355" r:id="rId21"/>
    <p:sldId id="356" r:id="rId22"/>
    <p:sldId id="358" r:id="rId23"/>
    <p:sldId id="359" r:id="rId24"/>
    <p:sldId id="360" r:id="rId25"/>
    <p:sldId id="361" r:id="rId26"/>
    <p:sldId id="362" r:id="rId27"/>
    <p:sldId id="363" r:id="rId28"/>
    <p:sldId id="364" r:id="rId29"/>
    <p:sldId id="365" r:id="rId30"/>
    <p:sldId id="366" r:id="rId31"/>
    <p:sldId id="367" r:id="rId32"/>
    <p:sldId id="368" r:id="rId33"/>
    <p:sldId id="369" r:id="rId34"/>
    <p:sldId id="370" r:id="rId35"/>
    <p:sldId id="371" r:id="rId36"/>
    <p:sldId id="372" r:id="rId37"/>
    <p:sldId id="373" r:id="rId38"/>
    <p:sldId id="374" r:id="rId39"/>
    <p:sldId id="309" r:id="rId40"/>
    <p:sldId id="377" r:id="rId41"/>
    <p:sldId id="378" r:id="rId42"/>
    <p:sldId id="379" r:id="rId43"/>
    <p:sldId id="380" r:id="rId44"/>
    <p:sldId id="381" r:id="rId45"/>
    <p:sldId id="383" r:id="rId46"/>
    <p:sldId id="386" r:id="rId47"/>
    <p:sldId id="389" r:id="rId48"/>
    <p:sldId id="391" r:id="rId49"/>
    <p:sldId id="392" r:id="rId50"/>
    <p:sldId id="393" r:id="rId51"/>
    <p:sldId id="394" r:id="rId52"/>
    <p:sldId id="395" r:id="rId53"/>
    <p:sldId id="396" r:id="rId54"/>
    <p:sldId id="397" r:id="rId55"/>
    <p:sldId id="399" r:id="rId56"/>
    <p:sldId id="400" r:id="rId57"/>
    <p:sldId id="401" r:id="rId58"/>
    <p:sldId id="402" r:id="rId59"/>
    <p:sldId id="403" r:id="rId60"/>
    <p:sldId id="404" r:id="rId61"/>
    <p:sldId id="405" r:id="rId62"/>
    <p:sldId id="406" r:id="rId63"/>
    <p:sldId id="408" r:id="rId64"/>
    <p:sldId id="409" r:id="rId65"/>
    <p:sldId id="410" r:id="rId66"/>
    <p:sldId id="411" r:id="rId67"/>
    <p:sldId id="413" r:id="rId68"/>
    <p:sldId id="261" r:id="rId69"/>
    <p:sldId id="292" r:id="rId70"/>
    <p:sldId id="325" r:id="rId71"/>
  </p:sldIdLst>
  <p:sldSz cx="12192000" cy="6858000"/>
  <p:notesSz cx="7019925" cy="9305925"/>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opher Macinkowicz" initials="CM" lastIdx="2" clrIdx="0">
    <p:extLst>
      <p:ext uri="{19B8F6BF-5375-455C-9EA6-DF929625EA0E}">
        <p15:presenceInfo xmlns:p15="http://schemas.microsoft.com/office/powerpoint/2012/main" userId="S-1-5-21-1147415601-746390328-441284377-361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A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467" autoAdjust="0"/>
  </p:normalViewPr>
  <p:slideViewPr>
    <p:cSldViewPr>
      <p:cViewPr varScale="1">
        <p:scale>
          <a:sx n="50" d="100"/>
          <a:sy n="50" d="100"/>
        </p:scale>
        <p:origin x="1188" y="28"/>
      </p:cViewPr>
      <p:guideLst>
        <p:guide orient="horz" pos="2160"/>
        <p:guide pos="3840"/>
      </p:guideLst>
    </p:cSldViewPr>
  </p:slideViewPr>
  <p:notesTextViewPr>
    <p:cViewPr>
      <p:scale>
        <a:sx n="3" d="2"/>
        <a:sy n="3" d="2"/>
      </p:scale>
      <p:origin x="0" y="0"/>
    </p:cViewPr>
  </p:notesTextViewPr>
  <p:sorterViewPr>
    <p:cViewPr varScale="1">
      <p:scale>
        <a:sx n="1" d="1"/>
        <a:sy n="1" d="1"/>
      </p:scale>
      <p:origin x="0" y="0"/>
    </p:cViewPr>
  </p:sorterViewPr>
  <p:notesViewPr>
    <p:cSldViewPr>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16" Type="http://schemas.openxmlformats.org/officeDocument/2006/relationships/slide" Target="slides/slide1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commentAuthors" Target="commentAuthors.xml"/><Relationship Id="rId5" Type="http://schemas.openxmlformats.org/officeDocument/2006/relationships/slide" Target="slides/slide2.xml"/><Relationship Id="rId61" Type="http://schemas.openxmlformats.org/officeDocument/2006/relationships/slide" Target="slides/slide58.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theme" Target="theme/theme1.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notesMaster" Target="notesMasters/notesMaster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handoutMaster" Target="handoutMasters/handoutMaster1.xml"/><Relationship Id="rId78"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viewProps" Target="viewProps.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44011A-E222-40BE-84AC-4BE6A8E67B98}" type="doc">
      <dgm:prSet loTypeId="urn:microsoft.com/office/officeart/2005/8/layout/pyramid1" loCatId="pyramid" qsTypeId="urn:microsoft.com/office/officeart/2005/8/quickstyle/simple3" qsCatId="simple" csTypeId="urn:microsoft.com/office/officeart/2005/8/colors/accent1_2" csCatId="accent1" phldr="1"/>
      <dgm:spPr/>
    </dgm:pt>
    <dgm:pt modelId="{89BB95F8-D27F-47F3-9A38-AAA36895F9B8}">
      <dgm:prSet phldrT="[Text]" custT="1"/>
      <dgm:spPr/>
      <dgm:t>
        <a:bodyPr/>
        <a:lstStyle/>
        <a:p>
          <a:endParaRPr lang="en-US" sz="2000" dirty="0"/>
        </a:p>
        <a:p>
          <a:r>
            <a:rPr lang="en-US" sz="1800" dirty="0"/>
            <a:t>Supreme Court</a:t>
          </a:r>
        </a:p>
      </dgm:t>
    </dgm:pt>
    <dgm:pt modelId="{C294A649-1D40-4E2F-B664-99C0E6C67E33}" type="parTrans" cxnId="{AFC458FA-BF49-43DC-A15F-8E8334FF2BC6}">
      <dgm:prSet/>
      <dgm:spPr/>
      <dgm:t>
        <a:bodyPr/>
        <a:lstStyle/>
        <a:p>
          <a:endParaRPr lang="en-US"/>
        </a:p>
      </dgm:t>
    </dgm:pt>
    <dgm:pt modelId="{75F8A398-6337-4938-A600-DE7BA19AE4DE}" type="sibTrans" cxnId="{AFC458FA-BF49-43DC-A15F-8E8334FF2BC6}">
      <dgm:prSet/>
      <dgm:spPr/>
      <dgm:t>
        <a:bodyPr/>
        <a:lstStyle/>
        <a:p>
          <a:endParaRPr lang="en-US"/>
        </a:p>
      </dgm:t>
    </dgm:pt>
    <dgm:pt modelId="{74385113-B5BC-44A6-8B3E-520CAFBB05F4}">
      <dgm:prSet phldrT="[Text]" custT="1"/>
      <dgm:spPr/>
      <dgm:t>
        <a:bodyPr/>
        <a:lstStyle/>
        <a:p>
          <a:r>
            <a:rPr lang="en-US" sz="2400" dirty="0"/>
            <a:t>Federal Circuit</a:t>
          </a:r>
        </a:p>
      </dgm:t>
    </dgm:pt>
    <dgm:pt modelId="{D70B68EB-031A-439A-BBBD-EA72C195F904}" type="parTrans" cxnId="{9129DE1B-40CF-4623-9B53-A9F38B601EE7}">
      <dgm:prSet/>
      <dgm:spPr/>
      <dgm:t>
        <a:bodyPr/>
        <a:lstStyle/>
        <a:p>
          <a:endParaRPr lang="en-US"/>
        </a:p>
      </dgm:t>
    </dgm:pt>
    <dgm:pt modelId="{74642F7D-0E6E-40DA-85D7-1434F03F3D19}" type="sibTrans" cxnId="{9129DE1B-40CF-4623-9B53-A9F38B601EE7}">
      <dgm:prSet/>
      <dgm:spPr/>
      <dgm:t>
        <a:bodyPr/>
        <a:lstStyle/>
        <a:p>
          <a:endParaRPr lang="en-US"/>
        </a:p>
      </dgm:t>
    </dgm:pt>
    <dgm:pt modelId="{72E21047-4EE4-41E5-B677-3C2A69818052}">
      <dgm:prSet phldrT="[Text]" custT="1"/>
      <dgm:spPr/>
      <dgm:t>
        <a:bodyPr/>
        <a:lstStyle/>
        <a:p>
          <a:r>
            <a:rPr lang="en-US" sz="5000" dirty="0"/>
            <a:t>   </a:t>
          </a:r>
          <a:r>
            <a:rPr lang="en-US" sz="4800" dirty="0"/>
            <a:t>Regional Office</a:t>
          </a:r>
        </a:p>
      </dgm:t>
    </dgm:pt>
    <dgm:pt modelId="{5E71D3C7-7642-41D2-8BC1-9738EEC20123}" type="parTrans" cxnId="{39334CE4-803D-4914-8BCE-6DCB5F9CB29F}">
      <dgm:prSet/>
      <dgm:spPr/>
      <dgm:t>
        <a:bodyPr/>
        <a:lstStyle/>
        <a:p>
          <a:endParaRPr lang="en-US"/>
        </a:p>
      </dgm:t>
    </dgm:pt>
    <dgm:pt modelId="{A5B56D02-98C6-4500-92AF-3DFA94CE1C2E}" type="sibTrans" cxnId="{39334CE4-803D-4914-8BCE-6DCB5F9CB29F}">
      <dgm:prSet/>
      <dgm:spPr/>
      <dgm:t>
        <a:bodyPr/>
        <a:lstStyle/>
        <a:p>
          <a:endParaRPr lang="en-US"/>
        </a:p>
      </dgm:t>
    </dgm:pt>
    <dgm:pt modelId="{B5B4F518-BBCC-4295-ADC1-8C23272C76B4}">
      <dgm:prSet custT="1"/>
      <dgm:spPr/>
      <dgm:t>
        <a:bodyPr/>
        <a:lstStyle/>
        <a:p>
          <a:r>
            <a:rPr lang="en-US" sz="4000" dirty="0"/>
            <a:t>BVA</a:t>
          </a:r>
        </a:p>
      </dgm:t>
    </dgm:pt>
    <dgm:pt modelId="{AA5C7181-288E-43E9-B7E7-27011BF9387A}" type="parTrans" cxnId="{86537C4C-EF85-48DB-8748-DDDCA5F08352}">
      <dgm:prSet/>
      <dgm:spPr/>
      <dgm:t>
        <a:bodyPr/>
        <a:lstStyle/>
        <a:p>
          <a:endParaRPr lang="en-US"/>
        </a:p>
      </dgm:t>
    </dgm:pt>
    <dgm:pt modelId="{A92591CD-3963-44FC-A943-6753F97C0896}" type="sibTrans" cxnId="{86537C4C-EF85-48DB-8748-DDDCA5F08352}">
      <dgm:prSet/>
      <dgm:spPr/>
      <dgm:t>
        <a:bodyPr/>
        <a:lstStyle/>
        <a:p>
          <a:endParaRPr lang="en-US"/>
        </a:p>
      </dgm:t>
    </dgm:pt>
    <dgm:pt modelId="{5CDE48E1-AF52-460E-B09E-15975BBAA486}">
      <dgm:prSet custT="1"/>
      <dgm:spPr/>
      <dgm:t>
        <a:bodyPr/>
        <a:lstStyle/>
        <a:p>
          <a:r>
            <a:rPr lang="en-US" sz="4400" dirty="0"/>
            <a:t> </a:t>
          </a:r>
          <a:r>
            <a:rPr lang="en-US" sz="3600" dirty="0"/>
            <a:t>DROCs (HLR/Remand) </a:t>
          </a:r>
        </a:p>
      </dgm:t>
    </dgm:pt>
    <dgm:pt modelId="{146262AD-2F42-4FF0-A526-7AA1B896D420}" type="parTrans" cxnId="{C64F3F36-FC6A-44D0-89D1-7506FBFDCCFA}">
      <dgm:prSet/>
      <dgm:spPr/>
      <dgm:t>
        <a:bodyPr/>
        <a:lstStyle/>
        <a:p>
          <a:endParaRPr lang="en-US"/>
        </a:p>
      </dgm:t>
    </dgm:pt>
    <dgm:pt modelId="{D3AF6C2A-3A4E-42ED-9B79-BA65A7878037}" type="sibTrans" cxnId="{C64F3F36-FC6A-44D0-89D1-7506FBFDCCFA}">
      <dgm:prSet/>
      <dgm:spPr/>
      <dgm:t>
        <a:bodyPr/>
        <a:lstStyle/>
        <a:p>
          <a:endParaRPr lang="en-US"/>
        </a:p>
      </dgm:t>
    </dgm:pt>
    <dgm:pt modelId="{E4B47B77-2E38-47DD-93F1-06926F0F71F2}">
      <dgm:prSet custT="1"/>
      <dgm:spPr/>
      <dgm:t>
        <a:bodyPr/>
        <a:lstStyle/>
        <a:p>
          <a:r>
            <a:rPr lang="en-US" sz="3200" dirty="0"/>
            <a:t>CAVC</a:t>
          </a:r>
        </a:p>
      </dgm:t>
    </dgm:pt>
    <dgm:pt modelId="{45CA71A5-9F74-4E70-B8D6-84F596D95F53}" type="parTrans" cxnId="{C666A0D0-F62C-40EF-842B-F03E7BB107C9}">
      <dgm:prSet/>
      <dgm:spPr/>
      <dgm:t>
        <a:bodyPr/>
        <a:lstStyle/>
        <a:p>
          <a:endParaRPr lang="en-US"/>
        </a:p>
      </dgm:t>
    </dgm:pt>
    <dgm:pt modelId="{54ED64A1-84EB-46C4-91BD-AA946D4F8CC3}" type="sibTrans" cxnId="{C666A0D0-F62C-40EF-842B-F03E7BB107C9}">
      <dgm:prSet/>
      <dgm:spPr/>
      <dgm:t>
        <a:bodyPr/>
        <a:lstStyle/>
        <a:p>
          <a:endParaRPr lang="en-US"/>
        </a:p>
      </dgm:t>
    </dgm:pt>
    <dgm:pt modelId="{CE476CC5-C485-41CE-8DE9-76A5628CF78B}" type="pres">
      <dgm:prSet presAssocID="{D644011A-E222-40BE-84AC-4BE6A8E67B98}" presName="Name0" presStyleCnt="0">
        <dgm:presLayoutVars>
          <dgm:dir/>
          <dgm:animLvl val="lvl"/>
          <dgm:resizeHandles val="exact"/>
        </dgm:presLayoutVars>
      </dgm:prSet>
      <dgm:spPr/>
    </dgm:pt>
    <dgm:pt modelId="{6E3CD3E5-9461-4916-8FF9-3D7484AB563C}" type="pres">
      <dgm:prSet presAssocID="{89BB95F8-D27F-47F3-9A38-AAA36895F9B8}" presName="Name8" presStyleCnt="0"/>
      <dgm:spPr/>
    </dgm:pt>
    <dgm:pt modelId="{128DDE2C-156F-404A-BE3F-9F3193615545}" type="pres">
      <dgm:prSet presAssocID="{89BB95F8-D27F-47F3-9A38-AAA36895F9B8}" presName="level" presStyleLbl="node1" presStyleIdx="0" presStyleCnt="6">
        <dgm:presLayoutVars>
          <dgm:chMax val="1"/>
          <dgm:bulletEnabled val="1"/>
        </dgm:presLayoutVars>
      </dgm:prSet>
      <dgm:spPr/>
    </dgm:pt>
    <dgm:pt modelId="{5EA94325-42D7-461C-ADF1-BA2DD8170AA4}" type="pres">
      <dgm:prSet presAssocID="{89BB95F8-D27F-47F3-9A38-AAA36895F9B8}" presName="levelTx" presStyleLbl="revTx" presStyleIdx="0" presStyleCnt="0">
        <dgm:presLayoutVars>
          <dgm:chMax val="1"/>
          <dgm:bulletEnabled val="1"/>
        </dgm:presLayoutVars>
      </dgm:prSet>
      <dgm:spPr/>
    </dgm:pt>
    <dgm:pt modelId="{CD125DEC-3BEE-4B3D-B4D4-58833423D297}" type="pres">
      <dgm:prSet presAssocID="{74385113-B5BC-44A6-8B3E-520CAFBB05F4}" presName="Name8" presStyleCnt="0"/>
      <dgm:spPr/>
    </dgm:pt>
    <dgm:pt modelId="{A3AC5590-FA36-4971-AAA0-39D7E24042E7}" type="pres">
      <dgm:prSet presAssocID="{74385113-B5BC-44A6-8B3E-520CAFBB05F4}" presName="level" presStyleLbl="node1" presStyleIdx="1" presStyleCnt="6" custLinFactNeighborX="725" custLinFactNeighborY="988">
        <dgm:presLayoutVars>
          <dgm:chMax val="1"/>
          <dgm:bulletEnabled val="1"/>
        </dgm:presLayoutVars>
      </dgm:prSet>
      <dgm:spPr/>
    </dgm:pt>
    <dgm:pt modelId="{DDB68067-32AB-4E98-9D1A-9DB74484D99C}" type="pres">
      <dgm:prSet presAssocID="{74385113-B5BC-44A6-8B3E-520CAFBB05F4}" presName="levelTx" presStyleLbl="revTx" presStyleIdx="0" presStyleCnt="0">
        <dgm:presLayoutVars>
          <dgm:chMax val="1"/>
          <dgm:bulletEnabled val="1"/>
        </dgm:presLayoutVars>
      </dgm:prSet>
      <dgm:spPr/>
    </dgm:pt>
    <dgm:pt modelId="{F46D9FC8-2D10-4501-8E54-CA894C332635}" type="pres">
      <dgm:prSet presAssocID="{E4B47B77-2E38-47DD-93F1-06926F0F71F2}" presName="Name8" presStyleCnt="0"/>
      <dgm:spPr/>
    </dgm:pt>
    <dgm:pt modelId="{13FD6E7C-783C-4102-941F-94F3A6DC7F0A}" type="pres">
      <dgm:prSet presAssocID="{E4B47B77-2E38-47DD-93F1-06926F0F71F2}" presName="level" presStyleLbl="node1" presStyleIdx="2" presStyleCnt="6">
        <dgm:presLayoutVars>
          <dgm:chMax val="1"/>
          <dgm:bulletEnabled val="1"/>
        </dgm:presLayoutVars>
      </dgm:prSet>
      <dgm:spPr/>
    </dgm:pt>
    <dgm:pt modelId="{C1EEDBB4-2CB6-4743-86C1-74695E89F9AE}" type="pres">
      <dgm:prSet presAssocID="{E4B47B77-2E38-47DD-93F1-06926F0F71F2}" presName="levelTx" presStyleLbl="revTx" presStyleIdx="0" presStyleCnt="0">
        <dgm:presLayoutVars>
          <dgm:chMax val="1"/>
          <dgm:bulletEnabled val="1"/>
        </dgm:presLayoutVars>
      </dgm:prSet>
      <dgm:spPr/>
    </dgm:pt>
    <dgm:pt modelId="{2B7328EC-FA6A-4FC9-9D38-D18F9CDD1D96}" type="pres">
      <dgm:prSet presAssocID="{B5B4F518-BBCC-4295-ADC1-8C23272C76B4}" presName="Name8" presStyleCnt="0"/>
      <dgm:spPr/>
    </dgm:pt>
    <dgm:pt modelId="{BC054511-21BA-432F-BB37-E3FB8482896E}" type="pres">
      <dgm:prSet presAssocID="{B5B4F518-BBCC-4295-ADC1-8C23272C76B4}" presName="level" presStyleLbl="node1" presStyleIdx="3" presStyleCnt="6">
        <dgm:presLayoutVars>
          <dgm:chMax val="1"/>
          <dgm:bulletEnabled val="1"/>
        </dgm:presLayoutVars>
      </dgm:prSet>
      <dgm:spPr/>
    </dgm:pt>
    <dgm:pt modelId="{0EBD9322-7AE8-4412-B07C-78ECE854A4BD}" type="pres">
      <dgm:prSet presAssocID="{B5B4F518-BBCC-4295-ADC1-8C23272C76B4}" presName="levelTx" presStyleLbl="revTx" presStyleIdx="0" presStyleCnt="0">
        <dgm:presLayoutVars>
          <dgm:chMax val="1"/>
          <dgm:bulletEnabled val="1"/>
        </dgm:presLayoutVars>
      </dgm:prSet>
      <dgm:spPr/>
    </dgm:pt>
    <dgm:pt modelId="{B388C9B0-6059-43A5-9659-5B86F159F42A}" type="pres">
      <dgm:prSet presAssocID="{5CDE48E1-AF52-460E-B09E-15975BBAA486}" presName="Name8" presStyleCnt="0"/>
      <dgm:spPr/>
    </dgm:pt>
    <dgm:pt modelId="{7DEB8390-CE1C-480C-83FD-9635E687ADA0}" type="pres">
      <dgm:prSet presAssocID="{5CDE48E1-AF52-460E-B09E-15975BBAA486}" presName="level" presStyleLbl="node1" presStyleIdx="4" presStyleCnt="6" custScaleY="109909">
        <dgm:presLayoutVars>
          <dgm:chMax val="1"/>
          <dgm:bulletEnabled val="1"/>
        </dgm:presLayoutVars>
      </dgm:prSet>
      <dgm:spPr/>
    </dgm:pt>
    <dgm:pt modelId="{D32CD022-1B3C-4D78-B5A1-D7AF99BF4D8A}" type="pres">
      <dgm:prSet presAssocID="{5CDE48E1-AF52-460E-B09E-15975BBAA486}" presName="levelTx" presStyleLbl="revTx" presStyleIdx="0" presStyleCnt="0">
        <dgm:presLayoutVars>
          <dgm:chMax val="1"/>
          <dgm:bulletEnabled val="1"/>
        </dgm:presLayoutVars>
      </dgm:prSet>
      <dgm:spPr/>
    </dgm:pt>
    <dgm:pt modelId="{0F676CFC-794C-4818-ABF5-F4CC14229770}" type="pres">
      <dgm:prSet presAssocID="{72E21047-4EE4-41E5-B677-3C2A69818052}" presName="Name8" presStyleCnt="0"/>
      <dgm:spPr/>
    </dgm:pt>
    <dgm:pt modelId="{13E25BDD-B582-4A44-A00C-99E09274602F}" type="pres">
      <dgm:prSet presAssocID="{72E21047-4EE4-41E5-B677-3C2A69818052}" presName="level" presStyleLbl="node1" presStyleIdx="5" presStyleCnt="6">
        <dgm:presLayoutVars>
          <dgm:chMax val="1"/>
          <dgm:bulletEnabled val="1"/>
        </dgm:presLayoutVars>
      </dgm:prSet>
      <dgm:spPr/>
    </dgm:pt>
    <dgm:pt modelId="{9F55A49A-41EA-486A-92F1-974457B9D8BC}" type="pres">
      <dgm:prSet presAssocID="{72E21047-4EE4-41E5-B677-3C2A69818052}" presName="levelTx" presStyleLbl="revTx" presStyleIdx="0" presStyleCnt="0">
        <dgm:presLayoutVars>
          <dgm:chMax val="1"/>
          <dgm:bulletEnabled val="1"/>
        </dgm:presLayoutVars>
      </dgm:prSet>
      <dgm:spPr/>
    </dgm:pt>
  </dgm:ptLst>
  <dgm:cxnLst>
    <dgm:cxn modelId="{4FCD6801-3B2C-4613-9123-A64041D27D7C}" type="presOf" srcId="{E4B47B77-2E38-47DD-93F1-06926F0F71F2}" destId="{13FD6E7C-783C-4102-941F-94F3A6DC7F0A}" srcOrd="0" destOrd="0" presId="urn:microsoft.com/office/officeart/2005/8/layout/pyramid1"/>
    <dgm:cxn modelId="{4B82D60F-1A3D-4373-ACAC-0C8EB0874DAA}" type="presOf" srcId="{5CDE48E1-AF52-460E-B09E-15975BBAA486}" destId="{7DEB8390-CE1C-480C-83FD-9635E687ADA0}" srcOrd="0" destOrd="0" presId="urn:microsoft.com/office/officeart/2005/8/layout/pyramid1"/>
    <dgm:cxn modelId="{9129DE1B-40CF-4623-9B53-A9F38B601EE7}" srcId="{D644011A-E222-40BE-84AC-4BE6A8E67B98}" destId="{74385113-B5BC-44A6-8B3E-520CAFBB05F4}" srcOrd="1" destOrd="0" parTransId="{D70B68EB-031A-439A-BBBD-EA72C195F904}" sibTransId="{74642F7D-0E6E-40DA-85D7-1434F03F3D19}"/>
    <dgm:cxn modelId="{771A321D-56F6-4E55-84E8-B4F57431E4D8}" type="presOf" srcId="{B5B4F518-BBCC-4295-ADC1-8C23272C76B4}" destId="{0EBD9322-7AE8-4412-B07C-78ECE854A4BD}" srcOrd="1" destOrd="0" presId="urn:microsoft.com/office/officeart/2005/8/layout/pyramid1"/>
    <dgm:cxn modelId="{DF55C72B-7FD3-4D9D-9757-51E8905D4620}" type="presOf" srcId="{D644011A-E222-40BE-84AC-4BE6A8E67B98}" destId="{CE476CC5-C485-41CE-8DE9-76A5628CF78B}" srcOrd="0" destOrd="0" presId="urn:microsoft.com/office/officeart/2005/8/layout/pyramid1"/>
    <dgm:cxn modelId="{C64F3F36-FC6A-44D0-89D1-7506FBFDCCFA}" srcId="{D644011A-E222-40BE-84AC-4BE6A8E67B98}" destId="{5CDE48E1-AF52-460E-B09E-15975BBAA486}" srcOrd="4" destOrd="0" parTransId="{146262AD-2F42-4FF0-A526-7AA1B896D420}" sibTransId="{D3AF6C2A-3A4E-42ED-9B79-BA65A7878037}"/>
    <dgm:cxn modelId="{E68ADD3A-288F-4EC1-B04B-0B681047D80E}" type="presOf" srcId="{72E21047-4EE4-41E5-B677-3C2A69818052}" destId="{13E25BDD-B582-4A44-A00C-99E09274602F}" srcOrd="0" destOrd="0" presId="urn:microsoft.com/office/officeart/2005/8/layout/pyramid1"/>
    <dgm:cxn modelId="{570BF35D-ECC7-46DB-80AB-A504B5034295}" type="presOf" srcId="{74385113-B5BC-44A6-8B3E-520CAFBB05F4}" destId="{A3AC5590-FA36-4971-AAA0-39D7E24042E7}" srcOrd="0" destOrd="0" presId="urn:microsoft.com/office/officeart/2005/8/layout/pyramid1"/>
    <dgm:cxn modelId="{86537C4C-EF85-48DB-8748-DDDCA5F08352}" srcId="{D644011A-E222-40BE-84AC-4BE6A8E67B98}" destId="{B5B4F518-BBCC-4295-ADC1-8C23272C76B4}" srcOrd="3" destOrd="0" parTransId="{AA5C7181-288E-43E9-B7E7-27011BF9387A}" sibTransId="{A92591CD-3963-44FC-A943-6753F97C0896}"/>
    <dgm:cxn modelId="{717B3B54-83AC-40E6-9553-EF04B0F414AF}" type="presOf" srcId="{74385113-B5BC-44A6-8B3E-520CAFBB05F4}" destId="{DDB68067-32AB-4E98-9D1A-9DB74484D99C}" srcOrd="1" destOrd="0" presId="urn:microsoft.com/office/officeart/2005/8/layout/pyramid1"/>
    <dgm:cxn modelId="{1FB14A57-9735-4FAF-8291-4D88EEFEACE9}" type="presOf" srcId="{89BB95F8-D27F-47F3-9A38-AAA36895F9B8}" destId="{128DDE2C-156F-404A-BE3F-9F3193615545}" srcOrd="0" destOrd="0" presId="urn:microsoft.com/office/officeart/2005/8/layout/pyramid1"/>
    <dgm:cxn modelId="{7A06CF82-6BD8-45FA-9E95-72E45F8EA9EE}" type="presOf" srcId="{89BB95F8-D27F-47F3-9A38-AAA36895F9B8}" destId="{5EA94325-42D7-461C-ADF1-BA2DD8170AA4}" srcOrd="1" destOrd="0" presId="urn:microsoft.com/office/officeart/2005/8/layout/pyramid1"/>
    <dgm:cxn modelId="{612E7690-1FB8-46FF-981D-E9CB47CDC678}" type="presOf" srcId="{5CDE48E1-AF52-460E-B09E-15975BBAA486}" destId="{D32CD022-1B3C-4D78-B5A1-D7AF99BF4D8A}" srcOrd="1" destOrd="0" presId="urn:microsoft.com/office/officeart/2005/8/layout/pyramid1"/>
    <dgm:cxn modelId="{968A3E9B-C299-42B6-AE35-2248284FF2ED}" type="presOf" srcId="{E4B47B77-2E38-47DD-93F1-06926F0F71F2}" destId="{C1EEDBB4-2CB6-4743-86C1-74695E89F9AE}" srcOrd="1" destOrd="0" presId="urn:microsoft.com/office/officeart/2005/8/layout/pyramid1"/>
    <dgm:cxn modelId="{EC5820A2-0C0D-456E-ABDC-5C4E1EAC52A4}" type="presOf" srcId="{72E21047-4EE4-41E5-B677-3C2A69818052}" destId="{9F55A49A-41EA-486A-92F1-974457B9D8BC}" srcOrd="1" destOrd="0" presId="urn:microsoft.com/office/officeart/2005/8/layout/pyramid1"/>
    <dgm:cxn modelId="{250534C3-62F9-49E8-987B-B6C0F5906599}" type="presOf" srcId="{B5B4F518-BBCC-4295-ADC1-8C23272C76B4}" destId="{BC054511-21BA-432F-BB37-E3FB8482896E}" srcOrd="0" destOrd="0" presId="urn:microsoft.com/office/officeart/2005/8/layout/pyramid1"/>
    <dgm:cxn modelId="{C666A0D0-F62C-40EF-842B-F03E7BB107C9}" srcId="{D644011A-E222-40BE-84AC-4BE6A8E67B98}" destId="{E4B47B77-2E38-47DD-93F1-06926F0F71F2}" srcOrd="2" destOrd="0" parTransId="{45CA71A5-9F74-4E70-B8D6-84F596D95F53}" sibTransId="{54ED64A1-84EB-46C4-91BD-AA946D4F8CC3}"/>
    <dgm:cxn modelId="{39334CE4-803D-4914-8BCE-6DCB5F9CB29F}" srcId="{D644011A-E222-40BE-84AC-4BE6A8E67B98}" destId="{72E21047-4EE4-41E5-B677-3C2A69818052}" srcOrd="5" destOrd="0" parTransId="{5E71D3C7-7642-41D2-8BC1-9738EEC20123}" sibTransId="{A5B56D02-98C6-4500-92AF-3DFA94CE1C2E}"/>
    <dgm:cxn modelId="{AFC458FA-BF49-43DC-A15F-8E8334FF2BC6}" srcId="{D644011A-E222-40BE-84AC-4BE6A8E67B98}" destId="{89BB95F8-D27F-47F3-9A38-AAA36895F9B8}" srcOrd="0" destOrd="0" parTransId="{C294A649-1D40-4E2F-B664-99C0E6C67E33}" sibTransId="{75F8A398-6337-4938-A600-DE7BA19AE4DE}"/>
    <dgm:cxn modelId="{D053AD78-9A13-4FB9-AA19-54898DB2C16E}" type="presParOf" srcId="{CE476CC5-C485-41CE-8DE9-76A5628CF78B}" destId="{6E3CD3E5-9461-4916-8FF9-3D7484AB563C}" srcOrd="0" destOrd="0" presId="urn:microsoft.com/office/officeart/2005/8/layout/pyramid1"/>
    <dgm:cxn modelId="{67618A21-D58D-4942-948C-76DC44B852EA}" type="presParOf" srcId="{6E3CD3E5-9461-4916-8FF9-3D7484AB563C}" destId="{128DDE2C-156F-404A-BE3F-9F3193615545}" srcOrd="0" destOrd="0" presId="urn:microsoft.com/office/officeart/2005/8/layout/pyramid1"/>
    <dgm:cxn modelId="{C9D6DEA7-231D-4AF3-9FFE-7298873F3CF4}" type="presParOf" srcId="{6E3CD3E5-9461-4916-8FF9-3D7484AB563C}" destId="{5EA94325-42D7-461C-ADF1-BA2DD8170AA4}" srcOrd="1" destOrd="0" presId="urn:microsoft.com/office/officeart/2005/8/layout/pyramid1"/>
    <dgm:cxn modelId="{DA2CC5E7-4F50-4214-8C27-93D41858846C}" type="presParOf" srcId="{CE476CC5-C485-41CE-8DE9-76A5628CF78B}" destId="{CD125DEC-3BEE-4B3D-B4D4-58833423D297}" srcOrd="1" destOrd="0" presId="urn:microsoft.com/office/officeart/2005/8/layout/pyramid1"/>
    <dgm:cxn modelId="{BA4534D6-2194-4763-9B4D-3D9935B345C1}" type="presParOf" srcId="{CD125DEC-3BEE-4B3D-B4D4-58833423D297}" destId="{A3AC5590-FA36-4971-AAA0-39D7E24042E7}" srcOrd="0" destOrd="0" presId="urn:microsoft.com/office/officeart/2005/8/layout/pyramid1"/>
    <dgm:cxn modelId="{9E353B0E-6336-4E08-8159-984E4729F5CF}" type="presParOf" srcId="{CD125DEC-3BEE-4B3D-B4D4-58833423D297}" destId="{DDB68067-32AB-4E98-9D1A-9DB74484D99C}" srcOrd="1" destOrd="0" presId="urn:microsoft.com/office/officeart/2005/8/layout/pyramid1"/>
    <dgm:cxn modelId="{38F89992-784B-4A9E-A04A-2BD7912C3659}" type="presParOf" srcId="{CE476CC5-C485-41CE-8DE9-76A5628CF78B}" destId="{F46D9FC8-2D10-4501-8E54-CA894C332635}" srcOrd="2" destOrd="0" presId="urn:microsoft.com/office/officeart/2005/8/layout/pyramid1"/>
    <dgm:cxn modelId="{A121473A-AFAD-40D1-8DCB-F4DC649A147D}" type="presParOf" srcId="{F46D9FC8-2D10-4501-8E54-CA894C332635}" destId="{13FD6E7C-783C-4102-941F-94F3A6DC7F0A}" srcOrd="0" destOrd="0" presId="urn:microsoft.com/office/officeart/2005/8/layout/pyramid1"/>
    <dgm:cxn modelId="{C5A22BD0-1CCE-40FA-BAC8-676927AA52DA}" type="presParOf" srcId="{F46D9FC8-2D10-4501-8E54-CA894C332635}" destId="{C1EEDBB4-2CB6-4743-86C1-74695E89F9AE}" srcOrd="1" destOrd="0" presId="urn:microsoft.com/office/officeart/2005/8/layout/pyramid1"/>
    <dgm:cxn modelId="{66E29D64-1DC1-4022-9C19-43A26CB2DB0F}" type="presParOf" srcId="{CE476CC5-C485-41CE-8DE9-76A5628CF78B}" destId="{2B7328EC-FA6A-4FC9-9D38-D18F9CDD1D96}" srcOrd="3" destOrd="0" presId="urn:microsoft.com/office/officeart/2005/8/layout/pyramid1"/>
    <dgm:cxn modelId="{6DE4DF4B-A580-4A39-89FA-A3E746A8F60E}" type="presParOf" srcId="{2B7328EC-FA6A-4FC9-9D38-D18F9CDD1D96}" destId="{BC054511-21BA-432F-BB37-E3FB8482896E}" srcOrd="0" destOrd="0" presId="urn:microsoft.com/office/officeart/2005/8/layout/pyramid1"/>
    <dgm:cxn modelId="{33A4DCBF-F9E6-4E89-A782-F010B058803F}" type="presParOf" srcId="{2B7328EC-FA6A-4FC9-9D38-D18F9CDD1D96}" destId="{0EBD9322-7AE8-4412-B07C-78ECE854A4BD}" srcOrd="1" destOrd="0" presId="urn:microsoft.com/office/officeart/2005/8/layout/pyramid1"/>
    <dgm:cxn modelId="{03D60E8F-D22C-4374-A376-28FDBE6D9644}" type="presParOf" srcId="{CE476CC5-C485-41CE-8DE9-76A5628CF78B}" destId="{B388C9B0-6059-43A5-9659-5B86F159F42A}" srcOrd="4" destOrd="0" presId="urn:microsoft.com/office/officeart/2005/8/layout/pyramid1"/>
    <dgm:cxn modelId="{745892B7-BC52-45AD-AA21-FC4F3C669693}" type="presParOf" srcId="{B388C9B0-6059-43A5-9659-5B86F159F42A}" destId="{7DEB8390-CE1C-480C-83FD-9635E687ADA0}" srcOrd="0" destOrd="0" presId="urn:microsoft.com/office/officeart/2005/8/layout/pyramid1"/>
    <dgm:cxn modelId="{5F762764-3C0D-43BF-BFED-A1E8C0C53099}" type="presParOf" srcId="{B388C9B0-6059-43A5-9659-5B86F159F42A}" destId="{D32CD022-1B3C-4D78-B5A1-D7AF99BF4D8A}" srcOrd="1" destOrd="0" presId="urn:microsoft.com/office/officeart/2005/8/layout/pyramid1"/>
    <dgm:cxn modelId="{8EB557F9-E070-4913-B9B8-82E58F6C48D5}" type="presParOf" srcId="{CE476CC5-C485-41CE-8DE9-76A5628CF78B}" destId="{0F676CFC-794C-4818-ABF5-F4CC14229770}" srcOrd="5" destOrd="0" presId="urn:microsoft.com/office/officeart/2005/8/layout/pyramid1"/>
    <dgm:cxn modelId="{377F7F19-A27E-4622-B11E-6F18F092950B}" type="presParOf" srcId="{0F676CFC-794C-4818-ABF5-F4CC14229770}" destId="{13E25BDD-B582-4A44-A00C-99E09274602F}" srcOrd="0" destOrd="0" presId="urn:microsoft.com/office/officeart/2005/8/layout/pyramid1"/>
    <dgm:cxn modelId="{AF100861-0246-439C-80D0-F4EDD64FC0D3}" type="presParOf" srcId="{0F676CFC-794C-4818-ABF5-F4CC14229770}" destId="{9F55A49A-41EA-486A-92F1-974457B9D8BC}"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8DDE2C-156F-404A-BE3F-9F3193615545}">
      <dsp:nvSpPr>
        <dsp:cNvPr id="0" name=""/>
        <dsp:cNvSpPr/>
      </dsp:nvSpPr>
      <dsp:spPr>
        <a:xfrm>
          <a:off x="3296802" y="0"/>
          <a:ext cx="1293094"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en-US" sz="2000" kern="1200" dirty="0"/>
        </a:p>
        <a:p>
          <a:pPr marL="0" lvl="0" indent="0" algn="ctr" defTabSz="889000">
            <a:lnSpc>
              <a:spcPct val="90000"/>
            </a:lnSpc>
            <a:spcBef>
              <a:spcPct val="0"/>
            </a:spcBef>
            <a:spcAft>
              <a:spcPct val="35000"/>
            </a:spcAft>
            <a:buNone/>
          </a:pPr>
          <a:r>
            <a:rPr lang="en-US" sz="1800" kern="1200" dirty="0"/>
            <a:t>Supreme Court</a:t>
          </a:r>
        </a:p>
      </dsp:txBody>
      <dsp:txXfrm>
        <a:off x="3296802" y="0"/>
        <a:ext cx="1293094" cy="816513"/>
      </dsp:txXfrm>
    </dsp:sp>
    <dsp:sp modelId="{A3AC5590-FA36-4971-AAA0-39D7E24042E7}">
      <dsp:nvSpPr>
        <dsp:cNvPr id="0" name=""/>
        <dsp:cNvSpPr/>
      </dsp:nvSpPr>
      <dsp:spPr>
        <a:xfrm>
          <a:off x="2669005" y="824580"/>
          <a:ext cx="2586189"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Federal Circuit</a:t>
          </a:r>
        </a:p>
      </dsp:txBody>
      <dsp:txXfrm>
        <a:off x="3121588" y="824580"/>
        <a:ext cx="1681022" cy="816513"/>
      </dsp:txXfrm>
    </dsp:sp>
    <dsp:sp modelId="{13FD6E7C-783C-4102-941F-94F3A6DC7F0A}">
      <dsp:nvSpPr>
        <dsp:cNvPr id="0" name=""/>
        <dsp:cNvSpPr/>
      </dsp:nvSpPr>
      <dsp:spPr>
        <a:xfrm>
          <a:off x="2003708" y="1633026"/>
          <a:ext cx="3879283"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US" sz="3200" kern="1200" dirty="0"/>
            <a:t>CAVC</a:t>
          </a:r>
        </a:p>
      </dsp:txBody>
      <dsp:txXfrm>
        <a:off x="2682582" y="1633026"/>
        <a:ext cx="2521534" cy="816513"/>
      </dsp:txXfrm>
    </dsp:sp>
    <dsp:sp modelId="{BC054511-21BA-432F-BB37-E3FB8482896E}">
      <dsp:nvSpPr>
        <dsp:cNvPr id="0" name=""/>
        <dsp:cNvSpPr/>
      </dsp:nvSpPr>
      <dsp:spPr>
        <a:xfrm>
          <a:off x="1357160" y="2449539"/>
          <a:ext cx="5172378"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0800" tIns="50800" rIns="50800" bIns="50800" numCol="1" spcCol="1270" anchor="ctr" anchorCtr="0">
          <a:noAutofit/>
        </a:bodyPr>
        <a:lstStyle/>
        <a:p>
          <a:pPr marL="0" lvl="0" indent="0" algn="ctr" defTabSz="1778000">
            <a:lnSpc>
              <a:spcPct val="90000"/>
            </a:lnSpc>
            <a:spcBef>
              <a:spcPct val="0"/>
            </a:spcBef>
            <a:spcAft>
              <a:spcPct val="35000"/>
            </a:spcAft>
            <a:buNone/>
          </a:pPr>
          <a:r>
            <a:rPr lang="en-US" sz="4000" kern="1200" dirty="0"/>
            <a:t>BVA</a:t>
          </a:r>
        </a:p>
      </dsp:txBody>
      <dsp:txXfrm>
        <a:off x="2262327" y="2449539"/>
        <a:ext cx="3362045" cy="816513"/>
      </dsp:txXfrm>
    </dsp:sp>
    <dsp:sp modelId="{7DEB8390-CE1C-480C-83FD-9635E687ADA0}">
      <dsp:nvSpPr>
        <dsp:cNvPr id="0" name=""/>
        <dsp:cNvSpPr/>
      </dsp:nvSpPr>
      <dsp:spPr>
        <a:xfrm>
          <a:off x="646547" y="3266053"/>
          <a:ext cx="6593605" cy="897421"/>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ctr" defTabSz="1955800">
            <a:lnSpc>
              <a:spcPct val="90000"/>
            </a:lnSpc>
            <a:spcBef>
              <a:spcPct val="0"/>
            </a:spcBef>
            <a:spcAft>
              <a:spcPct val="35000"/>
            </a:spcAft>
            <a:buNone/>
          </a:pPr>
          <a:r>
            <a:rPr lang="en-US" sz="4400" kern="1200" dirty="0"/>
            <a:t> </a:t>
          </a:r>
          <a:r>
            <a:rPr lang="en-US" sz="3600" kern="1200" dirty="0"/>
            <a:t>DROCs (HLR/Remand) </a:t>
          </a:r>
        </a:p>
      </dsp:txBody>
      <dsp:txXfrm>
        <a:off x="1800428" y="3266053"/>
        <a:ext cx="4285843" cy="897421"/>
      </dsp:txXfrm>
    </dsp:sp>
    <dsp:sp modelId="{13E25BDD-B582-4A44-A00C-99E09274602F}">
      <dsp:nvSpPr>
        <dsp:cNvPr id="0" name=""/>
        <dsp:cNvSpPr/>
      </dsp:nvSpPr>
      <dsp:spPr>
        <a:xfrm>
          <a:off x="0" y="4163474"/>
          <a:ext cx="7886700"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0" tIns="63500" rIns="63500" bIns="63500" numCol="1" spcCol="1270" anchor="ctr" anchorCtr="0">
          <a:noAutofit/>
        </a:bodyPr>
        <a:lstStyle/>
        <a:p>
          <a:pPr marL="0" lvl="0" indent="0" algn="ctr" defTabSz="2222500">
            <a:lnSpc>
              <a:spcPct val="90000"/>
            </a:lnSpc>
            <a:spcBef>
              <a:spcPct val="0"/>
            </a:spcBef>
            <a:spcAft>
              <a:spcPct val="35000"/>
            </a:spcAft>
            <a:buNone/>
          </a:pPr>
          <a:r>
            <a:rPr lang="en-US" sz="5000" kern="1200" dirty="0"/>
            <a:t>   </a:t>
          </a:r>
          <a:r>
            <a:rPr lang="en-US" sz="4800" kern="1200" dirty="0"/>
            <a:t>Regional Office</a:t>
          </a:r>
        </a:p>
      </dsp:txBody>
      <dsp:txXfrm>
        <a:off x="1380172" y="4163474"/>
        <a:ext cx="5126355" cy="816513"/>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19562" cy="466913"/>
          </a:xfrm>
          <a:prstGeom prst="rect">
            <a:avLst/>
          </a:prstGeom>
        </p:spPr>
        <p:txBody>
          <a:bodyPr vert="horz" lIns="91392" tIns="45697" rIns="91392" bIns="45697" rtlCol="0"/>
          <a:lstStyle>
            <a:lvl1pPr algn="l" eaLnBrk="1" fontAlgn="auto" hangingPunct="1">
              <a:spcBef>
                <a:spcPts val="0"/>
              </a:spcBef>
              <a:spcAft>
                <a:spcPts val="0"/>
              </a:spcAft>
              <a:defRPr sz="1200">
                <a:latin typeface="+mn-lt"/>
              </a:defRPr>
            </a:lvl1pPr>
          </a:lstStyle>
          <a:p>
            <a:pPr>
              <a:defRPr/>
            </a:pPr>
            <a:r>
              <a:rPr lang="en-US" sz="1600" dirty="0">
                <a:latin typeface="Times New Roman" panose="02020603050405020304" pitchFamily="18" charset="0"/>
                <a:cs typeface="Times New Roman" panose="02020603050405020304" pitchFamily="18" charset="0"/>
              </a:rPr>
              <a:t>The Appeal Process &amp; Hearings</a:t>
            </a:r>
          </a:p>
        </p:txBody>
      </p:sp>
      <p:sp>
        <p:nvSpPr>
          <p:cNvPr id="3" name="Slide Number Placeholder 2"/>
          <p:cNvSpPr>
            <a:spLocks noGrp="1"/>
          </p:cNvSpPr>
          <p:nvPr>
            <p:ph type="sldNum" sz="quarter" idx="3"/>
          </p:nvPr>
        </p:nvSpPr>
        <p:spPr>
          <a:xfrm>
            <a:off x="3976334" y="8839015"/>
            <a:ext cx="3041967" cy="466912"/>
          </a:xfrm>
          <a:prstGeom prst="rect">
            <a:avLst/>
          </a:prstGeom>
        </p:spPr>
        <p:txBody>
          <a:bodyPr vert="horz" lIns="93287" tIns="46643" rIns="93287" bIns="46643" rtlCol="0" anchor="b"/>
          <a:lstStyle>
            <a:lvl1pPr algn="r">
              <a:defRPr sz="1200"/>
            </a:lvl1pPr>
          </a:lstStyle>
          <a:p>
            <a:fld id="{2D301C7E-A795-4B18-A904-592174B6883B}" type="slidenum">
              <a:rPr lang="en-US" sz="1600">
                <a:latin typeface="Times New Roman" panose="02020603050405020304" pitchFamily="18" charset="0"/>
                <a:cs typeface="Times New Roman" panose="02020603050405020304" pitchFamily="18" charset="0"/>
              </a:rPr>
              <a:t>‹#›</a:t>
            </a:fld>
            <a:endParaRPr lang="en-US" dirty="0">
              <a:latin typeface="Times New Roman" panose="02020603050405020304" pitchFamily="18" charset="0"/>
              <a:cs typeface="Times New Roman" panose="02020603050405020304" pitchFamily="18" charset="0"/>
            </a:endParaRPr>
          </a:p>
        </p:txBody>
      </p:sp>
      <p:sp>
        <p:nvSpPr>
          <p:cNvPr id="6" name="Header Placeholder 1"/>
          <p:cNvSpPr txBox="1">
            <a:spLocks/>
          </p:cNvSpPr>
          <p:nvPr/>
        </p:nvSpPr>
        <p:spPr>
          <a:xfrm>
            <a:off x="0" y="8839012"/>
            <a:ext cx="4271962" cy="466913"/>
          </a:xfrm>
          <a:prstGeom prst="rect">
            <a:avLst/>
          </a:prstGeom>
        </p:spPr>
        <p:txBody>
          <a:bodyPr vert="horz" lIns="91392" tIns="45697" rIns="91392" bIns="45697" rtlCol="0"/>
          <a:lstStyle>
            <a:defPPr>
              <a:defRPr lang="en-US"/>
            </a:defPPr>
            <a:lvl1pPr algn="l" rtl="0" eaLnBrk="1" fontAlgn="auto" hangingPunct="1">
              <a:spcBef>
                <a:spcPts val="0"/>
              </a:spcBef>
              <a:spcAft>
                <a:spcPts val="0"/>
              </a:spcAft>
              <a:defRPr sz="1200" kern="1200">
                <a:solidFill>
                  <a:schemeClr val="tx1"/>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US" sz="1600" dirty="0">
                <a:latin typeface="Times New Roman" panose="02020603050405020304" pitchFamily="18" charset="0"/>
                <a:cs typeface="Times New Roman" panose="02020603050405020304" pitchFamily="18" charset="0"/>
              </a:rPr>
              <a:t>The Appeal Process &amp; Hearings</a:t>
            </a:r>
          </a:p>
        </p:txBody>
      </p:sp>
    </p:spTree>
    <p:extLst>
      <p:ext uri="{BB962C8B-B14F-4D97-AF65-F5344CB8AC3E}">
        <p14:creationId xmlns:p14="http://schemas.microsoft.com/office/powerpoint/2010/main" val="2855713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1967" cy="465296"/>
          </a:xfrm>
          <a:prstGeom prst="rect">
            <a:avLst/>
          </a:prstGeom>
        </p:spPr>
        <p:txBody>
          <a:bodyPr vert="horz" lIns="93276" tIns="46638" rIns="93276" bIns="46638"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6334" y="1"/>
            <a:ext cx="3041967" cy="465296"/>
          </a:xfrm>
          <a:prstGeom prst="rect">
            <a:avLst/>
          </a:prstGeom>
        </p:spPr>
        <p:txBody>
          <a:bodyPr vert="horz" lIns="93276" tIns="46638" rIns="93276" bIns="46638" rtlCol="0"/>
          <a:lstStyle>
            <a:lvl1pPr algn="r" eaLnBrk="1" fontAlgn="auto" hangingPunct="1">
              <a:spcBef>
                <a:spcPts val="0"/>
              </a:spcBef>
              <a:spcAft>
                <a:spcPts val="0"/>
              </a:spcAft>
              <a:defRPr sz="1200">
                <a:latin typeface="+mn-lt"/>
              </a:defRPr>
            </a:lvl1pPr>
          </a:lstStyle>
          <a:p>
            <a:pPr>
              <a:defRPr/>
            </a:pPr>
            <a:fld id="{035F7A6F-910D-4060-81B9-45441D92CEF1}" type="datetimeFigureOut">
              <a:rPr lang="en-US"/>
              <a:pPr>
                <a:defRPr/>
              </a:pPr>
              <a:t>8/13/2025</a:t>
            </a:fld>
            <a:endParaRPr lang="en-US"/>
          </a:p>
        </p:txBody>
      </p:sp>
      <p:sp>
        <p:nvSpPr>
          <p:cNvPr id="4" name="Slide Image Placeholder 3"/>
          <p:cNvSpPr>
            <a:spLocks noGrp="1" noRot="1" noChangeAspect="1"/>
          </p:cNvSpPr>
          <p:nvPr>
            <p:ph type="sldImg" idx="2"/>
          </p:nvPr>
        </p:nvSpPr>
        <p:spPr>
          <a:xfrm>
            <a:off x="-133350" y="698500"/>
            <a:ext cx="7443788" cy="4187825"/>
          </a:xfrm>
          <a:prstGeom prst="rect">
            <a:avLst/>
          </a:prstGeom>
          <a:noFill/>
          <a:ln w="12700">
            <a:solidFill>
              <a:prstClr val="black"/>
            </a:solidFill>
          </a:ln>
        </p:spPr>
        <p:txBody>
          <a:bodyPr vert="horz" lIns="93276" tIns="46638" rIns="93276" bIns="46638" rtlCol="0" anchor="ctr"/>
          <a:lstStyle/>
          <a:p>
            <a:pPr lvl="0"/>
            <a:endParaRPr lang="en-US" noProof="0"/>
          </a:p>
        </p:txBody>
      </p:sp>
      <p:sp>
        <p:nvSpPr>
          <p:cNvPr id="5" name="Notes Placeholder 4"/>
          <p:cNvSpPr>
            <a:spLocks noGrp="1"/>
          </p:cNvSpPr>
          <p:nvPr>
            <p:ph type="body" sz="quarter" idx="3"/>
          </p:nvPr>
        </p:nvSpPr>
        <p:spPr>
          <a:xfrm>
            <a:off x="857991" y="5116644"/>
            <a:ext cx="5459942" cy="3491337"/>
          </a:xfrm>
          <a:prstGeom prst="rect">
            <a:avLst/>
          </a:prstGeom>
        </p:spPr>
        <p:txBody>
          <a:bodyPr vert="horz" lIns="93276" tIns="46638" rIns="93276" bIns="46638" rtlCol="0"/>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a:p>
            <a:pPr lvl="4"/>
            <a:endParaRPr lang="en-US" noProof="0" dirty="0"/>
          </a:p>
        </p:txBody>
      </p:sp>
      <p:sp>
        <p:nvSpPr>
          <p:cNvPr id="6" name="Footer Placeholder 5"/>
          <p:cNvSpPr>
            <a:spLocks noGrp="1"/>
          </p:cNvSpPr>
          <p:nvPr>
            <p:ph type="ftr" sz="quarter" idx="4"/>
          </p:nvPr>
        </p:nvSpPr>
        <p:spPr>
          <a:xfrm>
            <a:off x="1" y="8839014"/>
            <a:ext cx="3041967" cy="465296"/>
          </a:xfrm>
          <a:prstGeom prst="rect">
            <a:avLst/>
          </a:prstGeom>
        </p:spPr>
        <p:txBody>
          <a:bodyPr vert="horz" lIns="93276" tIns="46638" rIns="93276" bIns="46638"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6334" y="8839014"/>
            <a:ext cx="3041967" cy="465296"/>
          </a:xfrm>
          <a:prstGeom prst="rect">
            <a:avLst/>
          </a:prstGeom>
        </p:spPr>
        <p:txBody>
          <a:bodyPr vert="horz" lIns="93276" tIns="46638" rIns="93276" bIns="46638" rtlCol="0" anchor="b"/>
          <a:lstStyle>
            <a:lvl1pPr algn="r" eaLnBrk="1" fontAlgn="auto" hangingPunct="1">
              <a:spcBef>
                <a:spcPts val="0"/>
              </a:spcBef>
              <a:spcAft>
                <a:spcPts val="0"/>
              </a:spcAft>
              <a:defRPr sz="1200">
                <a:latin typeface="+mn-lt"/>
              </a:defRPr>
            </a:lvl1pPr>
          </a:lstStyle>
          <a:p>
            <a:pPr>
              <a:defRPr/>
            </a:pPr>
            <a:fld id="{3D763BAB-C246-452A-B75E-78EEA86B26CA}" type="slidenum">
              <a:rPr lang="en-US"/>
              <a:pPr>
                <a:defRPr/>
              </a:pPr>
              <a:t>‹#›</a:t>
            </a:fld>
            <a:endParaRPr lang="en-US"/>
          </a:p>
        </p:txBody>
      </p:sp>
    </p:spTree>
    <p:extLst>
      <p:ext uri="{BB962C8B-B14F-4D97-AF65-F5344CB8AC3E}">
        <p14:creationId xmlns:p14="http://schemas.microsoft.com/office/powerpoint/2010/main" val="15637393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2000" kern="1200">
        <a:solidFill>
          <a:schemeClr val="tx1"/>
        </a:solidFill>
        <a:latin typeface="+mn-lt"/>
        <a:ea typeface="+mn-ea"/>
        <a:cs typeface="+mn-cs"/>
      </a:defRPr>
    </a:lvl1pPr>
    <a:lvl2pPr marL="457200" algn="l" rtl="0" eaLnBrk="0" fontAlgn="base" hangingPunct="0">
      <a:spcBef>
        <a:spcPct val="30000"/>
      </a:spcBef>
      <a:spcAft>
        <a:spcPct val="0"/>
      </a:spcAft>
      <a:defRPr sz="2000" kern="1200">
        <a:solidFill>
          <a:schemeClr val="tx1"/>
        </a:solidFill>
        <a:latin typeface="+mn-lt"/>
        <a:ea typeface="+mn-ea"/>
        <a:cs typeface="+mn-cs"/>
      </a:defRPr>
    </a:lvl2pPr>
    <a:lvl3pPr marL="914400" algn="l" rtl="0" eaLnBrk="0" fontAlgn="base" hangingPunct="0">
      <a:spcBef>
        <a:spcPct val="30000"/>
      </a:spcBef>
      <a:spcAft>
        <a:spcPct val="0"/>
      </a:spcAft>
      <a:defRPr sz="2000" kern="1200">
        <a:solidFill>
          <a:schemeClr val="tx1"/>
        </a:solidFill>
        <a:latin typeface="+mn-lt"/>
        <a:ea typeface="+mn-ea"/>
        <a:cs typeface="+mn-cs"/>
      </a:defRPr>
    </a:lvl3pPr>
    <a:lvl4pPr marL="1371600" algn="l" rtl="0" eaLnBrk="0" fontAlgn="base" hangingPunct="0">
      <a:spcBef>
        <a:spcPct val="30000"/>
      </a:spcBef>
      <a:spcAft>
        <a:spcPct val="0"/>
      </a:spcAft>
      <a:defRPr sz="2000" kern="1200">
        <a:solidFill>
          <a:schemeClr val="tx1"/>
        </a:solidFill>
        <a:latin typeface="+mn-lt"/>
        <a:ea typeface="+mn-ea"/>
        <a:cs typeface="+mn-cs"/>
      </a:defRPr>
    </a:lvl4pPr>
    <a:lvl5pPr marL="1828800" algn="l" rtl="0" eaLnBrk="0" fontAlgn="base" hangingPunct="0">
      <a:spcBef>
        <a:spcPct val="30000"/>
      </a:spcBef>
      <a:spcAft>
        <a:spcPct val="0"/>
      </a:spcAft>
      <a:defRPr sz="20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290EA6B-B79C-436F-A758-9D696CF969C2}" type="slidenum">
              <a:rPr lang="en-US" altLang="en-US" smtClean="0"/>
              <a:pPr fontAlgn="base">
                <a:spcBef>
                  <a:spcPct val="0"/>
                </a:spcBef>
                <a:spcAft>
                  <a:spcPct val="0"/>
                </a:spcAft>
              </a:pPr>
              <a:t>1</a:t>
            </a:fld>
            <a:endParaRPr lang="en-US" altLang="en-US"/>
          </a:p>
        </p:txBody>
      </p:sp>
    </p:spTree>
    <p:extLst>
      <p:ext uri="{BB962C8B-B14F-4D97-AF65-F5344CB8AC3E}">
        <p14:creationId xmlns:p14="http://schemas.microsoft.com/office/powerpoint/2010/main" val="34387046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11</a:t>
            </a:fld>
            <a:endParaRPr lang="en-US" dirty="0"/>
          </a:p>
        </p:txBody>
      </p:sp>
    </p:spTree>
    <p:extLst>
      <p:ext uri="{BB962C8B-B14F-4D97-AF65-F5344CB8AC3E}">
        <p14:creationId xmlns:p14="http://schemas.microsoft.com/office/powerpoint/2010/main" val="11903595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 keep recycling</a:t>
            </a:r>
            <a:r>
              <a:rPr lang="en-US" baseline="0" dirty="0"/>
              <a:t> claim forever theoretically until no new and relevant evidence</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12</a:t>
            </a:fld>
            <a:endParaRPr lang="en-US" dirty="0"/>
          </a:p>
        </p:txBody>
      </p:sp>
    </p:spTree>
    <p:extLst>
      <p:ext uri="{BB962C8B-B14F-4D97-AF65-F5344CB8AC3E}">
        <p14:creationId xmlns:p14="http://schemas.microsoft.com/office/powerpoint/2010/main" val="5838325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Hierarchy</a:t>
            </a:r>
            <a:r>
              <a:rPr lang="en-US" baseline="0" dirty="0"/>
              <a:t> same as it was before AMA. However, </a:t>
            </a:r>
            <a:r>
              <a:rPr lang="en-US" dirty="0"/>
              <a:t>AMA</a:t>
            </a:r>
            <a:r>
              <a:rPr lang="en-US" baseline="0" dirty="0"/>
              <a:t> allows new and relevant evidence to bring issue back to RO supplemental claim lane from any of the levels up to the CAVC, and still protect the effective date if filed within one year.</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13</a:t>
            </a:fld>
            <a:endParaRPr lang="en-US" dirty="0"/>
          </a:p>
        </p:txBody>
      </p:sp>
    </p:spTree>
    <p:extLst>
      <p:ext uri="{BB962C8B-B14F-4D97-AF65-F5344CB8AC3E}">
        <p14:creationId xmlns:p14="http://schemas.microsoft.com/office/powerpoint/2010/main" val="33691968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15</a:t>
            </a:fld>
            <a:endParaRPr lang="en-US" dirty="0"/>
          </a:p>
        </p:txBody>
      </p:sp>
    </p:spTree>
    <p:extLst>
      <p:ext uri="{BB962C8B-B14F-4D97-AF65-F5344CB8AC3E}">
        <p14:creationId xmlns:p14="http://schemas.microsoft.com/office/powerpoint/2010/main" val="23048536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17</a:t>
            </a:fld>
            <a:endParaRPr lang="en-US" dirty="0"/>
          </a:p>
        </p:txBody>
      </p:sp>
    </p:spTree>
    <p:extLst>
      <p:ext uri="{BB962C8B-B14F-4D97-AF65-F5344CB8AC3E}">
        <p14:creationId xmlns:p14="http://schemas.microsoft.com/office/powerpoint/2010/main" val="28164178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13B: ask someone at RO/ask veteran for copy of letter,</a:t>
            </a:r>
            <a:r>
              <a:rPr lang="en-US" baseline="0" dirty="0"/>
              <a:t> if not previously decided, file VAF 21-526EZ</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18</a:t>
            </a:fld>
            <a:endParaRPr lang="en-US" dirty="0"/>
          </a:p>
        </p:txBody>
      </p:sp>
    </p:spTree>
    <p:extLst>
      <p:ext uri="{BB962C8B-B14F-4D97-AF65-F5344CB8AC3E}">
        <p14:creationId xmlns:p14="http://schemas.microsoft.com/office/powerpoint/2010/main" val="7671290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13B: ask someone at RO/ask veteran for copy of letter,</a:t>
            </a:r>
            <a:r>
              <a:rPr lang="en-US" baseline="0" dirty="0"/>
              <a:t> if not previously decided, file VAF 21-526EZ</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19</a:t>
            </a:fld>
            <a:endParaRPr lang="en-US" dirty="0"/>
          </a:p>
        </p:txBody>
      </p:sp>
    </p:spTree>
    <p:extLst>
      <p:ext uri="{BB962C8B-B14F-4D97-AF65-F5344CB8AC3E}">
        <p14:creationId xmlns:p14="http://schemas.microsoft.com/office/powerpoint/2010/main" val="17491208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Don’t try to game the system: if you don’t have new evidence,</a:t>
            </a:r>
            <a:r>
              <a:rPr lang="en-US" baseline="0" dirty="0"/>
              <a:t> select HLR or direct review at BVA. If DTA error found, can include new evidence.</a:t>
            </a:r>
          </a:p>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20</a:t>
            </a:fld>
            <a:endParaRPr lang="en-US" dirty="0"/>
          </a:p>
        </p:txBody>
      </p:sp>
    </p:spTree>
    <p:extLst>
      <p:ext uri="{BB962C8B-B14F-4D97-AF65-F5344CB8AC3E}">
        <p14:creationId xmlns:p14="http://schemas.microsoft.com/office/powerpoint/2010/main" val="21207653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22</a:t>
            </a:fld>
            <a:endParaRPr lang="en-US" dirty="0"/>
          </a:p>
        </p:txBody>
      </p:sp>
    </p:spTree>
    <p:extLst>
      <p:ext uri="{BB962C8B-B14F-4D97-AF65-F5344CB8AC3E}">
        <p14:creationId xmlns:p14="http://schemas.microsoft.com/office/powerpoint/2010/main" val="42179207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resolution to</a:t>
            </a:r>
            <a:r>
              <a:rPr lang="en-US" baseline="0" dirty="0"/>
              <a:t> correct errors is during </a:t>
            </a:r>
            <a:r>
              <a:rPr lang="en-US" baseline="0"/>
              <a:t>claim process. </a:t>
            </a:r>
            <a:r>
              <a:rPr lang="en-US" baseline="0" dirty="0"/>
              <a:t>HLR should be used if these options fail. </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23</a:t>
            </a:fld>
            <a:endParaRPr lang="en-US" dirty="0"/>
          </a:p>
        </p:txBody>
      </p:sp>
    </p:spTree>
    <p:extLst>
      <p:ext uri="{BB962C8B-B14F-4D97-AF65-F5344CB8AC3E}">
        <p14:creationId xmlns:p14="http://schemas.microsoft.com/office/powerpoint/2010/main" val="19459927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31244" eaLnBrk="1" hangingPunct="1">
              <a:spcBef>
                <a:spcPct val="0"/>
              </a:spcBef>
            </a:pPr>
            <a:r>
              <a:rPr lang="en-US" altLang="en-US" dirty="0"/>
              <a:t>Question – what is the last date</a:t>
            </a:r>
            <a:r>
              <a:rPr lang="en-US" altLang="en-US" baseline="0" dirty="0"/>
              <a:t> that a legacy appeal can be accepted by VA? February 18, 2020 = one year following rating decision (if given legacy appeal rights)</a:t>
            </a:r>
            <a:endParaRPr lang="en-US" altLang="en-US" dirty="0"/>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37ECF6F-D795-4E69-A114-00F255DC7B22}" type="slidenum">
              <a:rPr lang="en-US" altLang="en-US" smtClean="0"/>
              <a:pPr fontAlgn="base">
                <a:spcBef>
                  <a:spcPct val="0"/>
                </a:spcBef>
                <a:spcAft>
                  <a:spcPct val="0"/>
                </a:spcAft>
              </a:pPr>
              <a:t>2</a:t>
            </a:fld>
            <a:endParaRPr lang="en-US" altLang="en-US"/>
          </a:p>
        </p:txBody>
      </p:sp>
    </p:spTree>
    <p:extLst>
      <p:ext uri="{BB962C8B-B14F-4D97-AF65-F5344CB8AC3E}">
        <p14:creationId xmlns:p14="http://schemas.microsoft.com/office/powerpoint/2010/main" val="5889482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27</a:t>
            </a:fld>
            <a:endParaRPr lang="en-US" dirty="0"/>
          </a:p>
        </p:txBody>
      </p:sp>
    </p:spTree>
    <p:extLst>
      <p:ext uri="{BB962C8B-B14F-4D97-AF65-F5344CB8AC3E}">
        <p14:creationId xmlns:p14="http://schemas.microsoft.com/office/powerpoint/2010/main" val="27448321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Options</a:t>
            </a:r>
            <a:r>
              <a:rPr lang="en-US" baseline="0" dirty="0"/>
              <a:t> for higher level review return are same as for supplemental claim because it’s being brought back into that lane</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29</a:t>
            </a:fld>
            <a:endParaRPr lang="en-US" dirty="0"/>
          </a:p>
        </p:txBody>
      </p:sp>
    </p:spTree>
    <p:extLst>
      <p:ext uri="{BB962C8B-B14F-4D97-AF65-F5344CB8AC3E}">
        <p14:creationId xmlns:p14="http://schemas.microsoft.com/office/powerpoint/2010/main" val="32426723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 veteran wants to submit evidence directly to the BVA and the evidence submitted would not result in an outright grant but would instead raise additional development, it should instead first be submitted as a supplemental claim to force VA to comply with DTA</a:t>
            </a:r>
          </a:p>
        </p:txBody>
      </p:sp>
      <p:sp>
        <p:nvSpPr>
          <p:cNvPr id="4" name="Slide Number Placeholder 3"/>
          <p:cNvSpPr>
            <a:spLocks noGrp="1"/>
          </p:cNvSpPr>
          <p:nvPr>
            <p:ph type="sldNum" sz="quarter" idx="10"/>
          </p:nvPr>
        </p:nvSpPr>
        <p:spPr/>
        <p:txBody>
          <a:bodyPr/>
          <a:lstStyle/>
          <a:p>
            <a:fld id="{0ECBFD18-9844-409C-A390-B1B0B3ED2F7F}" type="slidenum">
              <a:rPr lang="en-US" smtClean="0"/>
              <a:t>31</a:t>
            </a:fld>
            <a:endParaRPr lang="en-US" dirty="0"/>
          </a:p>
        </p:txBody>
      </p:sp>
    </p:spTree>
    <p:extLst>
      <p:ext uri="{BB962C8B-B14F-4D97-AF65-F5344CB8AC3E}">
        <p14:creationId xmlns:p14="http://schemas.microsoft.com/office/powerpoint/2010/main" val="7937248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opt in form</a:t>
            </a:r>
          </a:p>
        </p:txBody>
      </p:sp>
      <p:sp>
        <p:nvSpPr>
          <p:cNvPr id="4" name="Slide Number Placeholder 3"/>
          <p:cNvSpPr>
            <a:spLocks noGrp="1"/>
          </p:cNvSpPr>
          <p:nvPr>
            <p:ph type="sldNum" sz="quarter" idx="10"/>
          </p:nvPr>
        </p:nvSpPr>
        <p:spPr/>
        <p:txBody>
          <a:bodyPr/>
          <a:lstStyle/>
          <a:p>
            <a:fld id="{0ECBFD18-9844-409C-A390-B1B0B3ED2F7F}" type="slidenum">
              <a:rPr lang="en-US" smtClean="0"/>
              <a:t>32</a:t>
            </a:fld>
            <a:endParaRPr lang="en-US" dirty="0"/>
          </a:p>
        </p:txBody>
      </p:sp>
    </p:spTree>
    <p:extLst>
      <p:ext uri="{BB962C8B-B14F-4D97-AF65-F5344CB8AC3E}">
        <p14:creationId xmlns:p14="http://schemas.microsoft.com/office/powerpoint/2010/main" val="8731994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Always provide argument.</a:t>
            </a:r>
            <a:r>
              <a:rPr lang="en-US" baseline="0" dirty="0"/>
              <a:t> If no argument, restate what veteran is saying</a:t>
            </a:r>
          </a:p>
          <a:p>
            <a:r>
              <a:rPr lang="en-US" baseline="0" dirty="0"/>
              <a:t>Try to list where evidence is in file (date in VBMS)</a:t>
            </a:r>
          </a:p>
        </p:txBody>
      </p:sp>
      <p:sp>
        <p:nvSpPr>
          <p:cNvPr id="4" name="Slide Number Placeholder 3"/>
          <p:cNvSpPr>
            <a:spLocks noGrp="1"/>
          </p:cNvSpPr>
          <p:nvPr>
            <p:ph type="sldNum" sz="quarter" idx="10"/>
          </p:nvPr>
        </p:nvSpPr>
        <p:spPr/>
        <p:txBody>
          <a:bodyPr/>
          <a:lstStyle/>
          <a:p>
            <a:fld id="{0ECBFD18-9844-409C-A390-B1B0B3ED2F7F}" type="slidenum">
              <a:rPr lang="en-US" smtClean="0"/>
              <a:t>33</a:t>
            </a:fld>
            <a:endParaRPr lang="en-US" dirty="0"/>
          </a:p>
        </p:txBody>
      </p:sp>
    </p:spTree>
    <p:extLst>
      <p:ext uri="{BB962C8B-B14F-4D97-AF65-F5344CB8AC3E}">
        <p14:creationId xmlns:p14="http://schemas.microsoft.com/office/powerpoint/2010/main" val="33606342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example</a:t>
            </a:r>
            <a:r>
              <a:rPr lang="en-US" baseline="0" dirty="0"/>
              <a:t> argument</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34</a:t>
            </a:fld>
            <a:endParaRPr lang="en-US" dirty="0"/>
          </a:p>
        </p:txBody>
      </p:sp>
    </p:spTree>
    <p:extLst>
      <p:ext uri="{BB962C8B-B14F-4D97-AF65-F5344CB8AC3E}">
        <p14:creationId xmlns:p14="http://schemas.microsoft.com/office/powerpoint/2010/main" val="38306306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example</a:t>
            </a:r>
            <a:r>
              <a:rPr lang="en-US" baseline="0" dirty="0"/>
              <a:t> argument</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35</a:t>
            </a:fld>
            <a:endParaRPr lang="en-US" dirty="0"/>
          </a:p>
        </p:txBody>
      </p:sp>
    </p:spTree>
    <p:extLst>
      <p:ext uri="{BB962C8B-B14F-4D97-AF65-F5344CB8AC3E}">
        <p14:creationId xmlns:p14="http://schemas.microsoft.com/office/powerpoint/2010/main" val="15344842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example</a:t>
            </a:r>
            <a:r>
              <a:rPr lang="en-US" baseline="0" dirty="0"/>
              <a:t> argument</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38</a:t>
            </a:fld>
            <a:endParaRPr lang="en-US" dirty="0"/>
          </a:p>
        </p:txBody>
      </p:sp>
    </p:spTree>
    <p:extLst>
      <p:ext uri="{BB962C8B-B14F-4D97-AF65-F5344CB8AC3E}">
        <p14:creationId xmlns:p14="http://schemas.microsoft.com/office/powerpoint/2010/main" val="365469882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t>
            </a:r>
            <a:r>
              <a:rPr lang="en-US" baseline="0" dirty="0"/>
              <a:t>emands will not automatically return to the BVA if denied. A rating decision will be issued and any issues denied that claimant disagrees with, can select any of 3 options. Will </a:t>
            </a:r>
            <a:r>
              <a:rPr lang="en-US" i="1" baseline="0" dirty="0"/>
              <a:t>not </a:t>
            </a:r>
            <a:r>
              <a:rPr lang="en-US" i="0" baseline="0" dirty="0"/>
              <a:t>retain original docket number.</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39</a:t>
            </a:fld>
            <a:endParaRPr lang="en-US" dirty="0"/>
          </a:p>
        </p:txBody>
      </p:sp>
    </p:spTree>
    <p:extLst>
      <p:ext uri="{BB962C8B-B14F-4D97-AF65-F5344CB8AC3E}">
        <p14:creationId xmlns:p14="http://schemas.microsoft.com/office/powerpoint/2010/main" val="26753303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opt in form</a:t>
            </a:r>
          </a:p>
        </p:txBody>
      </p:sp>
      <p:sp>
        <p:nvSpPr>
          <p:cNvPr id="4" name="Slide Number Placeholder 3"/>
          <p:cNvSpPr>
            <a:spLocks noGrp="1"/>
          </p:cNvSpPr>
          <p:nvPr>
            <p:ph type="sldNum" sz="quarter" idx="10"/>
          </p:nvPr>
        </p:nvSpPr>
        <p:spPr/>
        <p:txBody>
          <a:bodyPr/>
          <a:lstStyle/>
          <a:p>
            <a:fld id="{0ECBFD18-9844-409C-A390-B1B0B3ED2F7F}" type="slidenum">
              <a:rPr lang="en-US" smtClean="0"/>
              <a:t>40</a:t>
            </a:fld>
            <a:endParaRPr lang="en-US" dirty="0"/>
          </a:p>
        </p:txBody>
      </p:sp>
    </p:spTree>
    <p:extLst>
      <p:ext uri="{BB962C8B-B14F-4D97-AF65-F5344CB8AC3E}">
        <p14:creationId xmlns:p14="http://schemas.microsoft.com/office/powerpoint/2010/main" val="11627191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This list is NOT</a:t>
            </a:r>
            <a:r>
              <a:rPr lang="en-US" altLang="en-US" baseline="0" dirty="0"/>
              <a:t> all inclusive! </a:t>
            </a:r>
            <a:r>
              <a:rPr lang="en-US" altLang="en-US" dirty="0"/>
              <a:t>Other….education, home loans, special clothing allowance, etc.</a:t>
            </a:r>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0A9A2C3-B85F-4C13-BBFB-45807906E765}" type="slidenum">
              <a:rPr lang="en-US" altLang="en-US" smtClean="0"/>
              <a:pPr fontAlgn="base">
                <a:spcBef>
                  <a:spcPct val="0"/>
                </a:spcBef>
                <a:spcAft>
                  <a:spcPct val="0"/>
                </a:spcAft>
              </a:pPr>
              <a:t>3</a:t>
            </a:fld>
            <a:endParaRPr lang="en-US" altLang="en-US"/>
          </a:p>
        </p:txBody>
      </p:sp>
    </p:spTree>
    <p:extLst>
      <p:ext uri="{BB962C8B-B14F-4D97-AF65-F5344CB8AC3E}">
        <p14:creationId xmlns:p14="http://schemas.microsoft.com/office/powerpoint/2010/main" val="35415005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like driving a car, best to change lanes for a purpose and not</a:t>
            </a:r>
            <a:r>
              <a:rPr lang="en-US" baseline="0" dirty="0"/>
              <a:t> zigzagging back and forth quickly</a:t>
            </a:r>
          </a:p>
          <a:p>
            <a:r>
              <a:rPr lang="en-US" baseline="0" dirty="0"/>
              <a:t>Why Citrix/VBMS access is key</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41</a:t>
            </a:fld>
            <a:endParaRPr lang="en-US" dirty="0"/>
          </a:p>
        </p:txBody>
      </p:sp>
    </p:spTree>
    <p:extLst>
      <p:ext uri="{BB962C8B-B14F-4D97-AF65-F5344CB8AC3E}">
        <p14:creationId xmlns:p14="http://schemas.microsoft.com/office/powerpoint/2010/main" val="351574685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could opt to file decision review for effective</a:t>
            </a:r>
            <a:r>
              <a:rPr lang="en-US" baseline="0" dirty="0"/>
              <a:t> date first on HLR, then within one year time period, file different option on evaluation issue. We anticipate there may be challenges with how this law is interpreted.</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42</a:t>
            </a:fld>
            <a:endParaRPr lang="en-US" dirty="0"/>
          </a:p>
        </p:txBody>
      </p:sp>
    </p:spTree>
    <p:extLst>
      <p:ext uri="{BB962C8B-B14F-4D97-AF65-F5344CB8AC3E}">
        <p14:creationId xmlns:p14="http://schemas.microsoft.com/office/powerpoint/2010/main" val="14831490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opt in form. If</a:t>
            </a:r>
            <a:r>
              <a:rPr lang="en-US" baseline="0" dirty="0"/>
              <a:t> you don’t know what’s in file, may want to file Legacy Form 9 as it allows submission of evidence at any point. Important to obtain file access.</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43</a:t>
            </a:fld>
            <a:endParaRPr lang="en-US" dirty="0"/>
          </a:p>
        </p:txBody>
      </p:sp>
    </p:spTree>
    <p:extLst>
      <p:ext uri="{BB962C8B-B14F-4D97-AF65-F5344CB8AC3E}">
        <p14:creationId xmlns:p14="http://schemas.microsoft.com/office/powerpoint/2010/main" val="259766064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opt in form</a:t>
            </a:r>
          </a:p>
        </p:txBody>
      </p:sp>
      <p:sp>
        <p:nvSpPr>
          <p:cNvPr id="4" name="Slide Number Placeholder 3"/>
          <p:cNvSpPr>
            <a:spLocks noGrp="1"/>
          </p:cNvSpPr>
          <p:nvPr>
            <p:ph type="sldNum" sz="quarter" idx="10"/>
          </p:nvPr>
        </p:nvSpPr>
        <p:spPr/>
        <p:txBody>
          <a:bodyPr/>
          <a:lstStyle/>
          <a:p>
            <a:fld id="{0ECBFD18-9844-409C-A390-B1B0B3ED2F7F}" type="slidenum">
              <a:rPr lang="en-US" smtClean="0"/>
              <a:t>44</a:t>
            </a:fld>
            <a:endParaRPr lang="en-US" dirty="0"/>
          </a:p>
        </p:txBody>
      </p:sp>
    </p:spTree>
    <p:extLst>
      <p:ext uri="{BB962C8B-B14F-4D97-AF65-F5344CB8AC3E}">
        <p14:creationId xmlns:p14="http://schemas.microsoft.com/office/powerpoint/2010/main" val="103007055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42557E19-41A9-4F1B-B4B5-19E1C55194E3}" type="slidenum">
              <a:rPr lang="en-US" altLang="en-US" smtClean="0">
                <a:latin typeface="Calibri" panose="020F0502020204030204" pitchFamily="34" charset="0"/>
              </a:rPr>
              <a:pPr/>
              <a:t>45</a:t>
            </a:fld>
            <a:endParaRPr lang="en-US" altLang="en-US">
              <a:latin typeface="Calibri" panose="020F0502020204030204" pitchFamily="34" charset="0"/>
            </a:endParaRPr>
          </a:p>
        </p:txBody>
      </p:sp>
      <p:sp>
        <p:nvSpPr>
          <p:cNvPr id="2" name="Footer Placeholder 1"/>
          <p:cNvSpPr>
            <a:spLocks noGrp="1"/>
          </p:cNvSpPr>
          <p:nvPr>
            <p:ph type="ftr" sz="quarter" idx="4"/>
          </p:nvPr>
        </p:nvSpPr>
        <p:spPr/>
        <p:txBody>
          <a:bodyPr/>
          <a:lstStyle/>
          <a:p>
            <a:pPr>
              <a:defRPr/>
            </a:pPr>
            <a:r>
              <a:rPr lang="en-US"/>
              <a:t>Conducting an Interview, Gerardo Vargas </a:t>
            </a:r>
          </a:p>
        </p:txBody>
      </p:sp>
    </p:spTree>
    <p:extLst>
      <p:ext uri="{BB962C8B-B14F-4D97-AF65-F5344CB8AC3E}">
        <p14:creationId xmlns:p14="http://schemas.microsoft.com/office/powerpoint/2010/main" val="336568885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46</a:t>
            </a:fld>
            <a:endParaRPr lang="en-US" altLang="en-US">
              <a:latin typeface="Calibri" panose="020F0502020204030204" pitchFamily="34" charset="0"/>
            </a:endParaRPr>
          </a:p>
        </p:txBody>
      </p:sp>
    </p:spTree>
    <p:extLst>
      <p:ext uri="{BB962C8B-B14F-4D97-AF65-F5344CB8AC3E}">
        <p14:creationId xmlns:p14="http://schemas.microsoft.com/office/powerpoint/2010/main" val="377729641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r>
              <a:rPr lang="en-US"/>
              <a:t>Conducting an Interview, Gerardo Vargas </a:t>
            </a:r>
          </a:p>
        </p:txBody>
      </p:sp>
      <p:sp>
        <p:nvSpPr>
          <p:cNvPr id="5" name="Slide Number Placeholder 4"/>
          <p:cNvSpPr>
            <a:spLocks noGrp="1"/>
          </p:cNvSpPr>
          <p:nvPr>
            <p:ph type="sldNum" sz="quarter" idx="11"/>
          </p:nvPr>
        </p:nvSpPr>
        <p:spPr/>
        <p:txBody>
          <a:bodyPr/>
          <a:lstStyle/>
          <a:p>
            <a:pPr>
              <a:defRPr/>
            </a:pPr>
            <a:fld id="{460C0F7B-012E-4AEC-8150-8AA674CADB07}" type="slidenum">
              <a:rPr lang="en-US" altLang="en-US" smtClean="0"/>
              <a:pPr>
                <a:defRPr/>
              </a:pPr>
              <a:t>48</a:t>
            </a:fld>
            <a:endParaRPr lang="en-US" altLang="en-US"/>
          </a:p>
        </p:txBody>
      </p:sp>
    </p:spTree>
    <p:extLst>
      <p:ext uri="{BB962C8B-B14F-4D97-AF65-F5344CB8AC3E}">
        <p14:creationId xmlns:p14="http://schemas.microsoft.com/office/powerpoint/2010/main" val="158207361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Ask what they should be looking for in the review….</a:t>
            </a:r>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577A411-2341-481F-8322-4B69AF3BB68B}" type="slidenum">
              <a:rPr lang="en-US" altLang="en-US"/>
              <a:pPr fontAlgn="base">
                <a:spcBef>
                  <a:spcPct val="0"/>
                </a:spcBef>
                <a:spcAft>
                  <a:spcPct val="0"/>
                </a:spcAft>
              </a:pPr>
              <a:t>49</a:t>
            </a:fld>
            <a:endParaRPr lang="en-US" altLang="en-US"/>
          </a:p>
        </p:txBody>
      </p:sp>
    </p:spTree>
    <p:extLst>
      <p:ext uri="{BB962C8B-B14F-4D97-AF65-F5344CB8AC3E}">
        <p14:creationId xmlns:p14="http://schemas.microsoft.com/office/powerpoint/2010/main" val="20125965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577A411-2341-481F-8322-4B69AF3BB68B}" type="slidenum">
              <a:rPr lang="en-US" altLang="en-US"/>
              <a:pPr fontAlgn="base">
                <a:spcBef>
                  <a:spcPct val="0"/>
                </a:spcBef>
                <a:spcAft>
                  <a:spcPct val="0"/>
                </a:spcAft>
              </a:pPr>
              <a:t>50</a:t>
            </a:fld>
            <a:endParaRPr lang="en-US" altLang="en-US"/>
          </a:p>
        </p:txBody>
      </p:sp>
    </p:spTree>
    <p:extLst>
      <p:ext uri="{BB962C8B-B14F-4D97-AF65-F5344CB8AC3E}">
        <p14:creationId xmlns:p14="http://schemas.microsoft.com/office/powerpoint/2010/main" val="214629603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dirty="0"/>
              <a:t>Ask if they know of any other common errors. Ex: VA sent letter to wrong address, missing STR,</a:t>
            </a:r>
            <a:r>
              <a:rPr lang="en-US" altLang="en-US" baseline="0" dirty="0"/>
              <a:t> Missing Records, evidence to grant is already of record</a:t>
            </a:r>
            <a:endParaRPr lang="en-US" altLang="en-US" dirty="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682FB99-4582-464A-BF19-4F6C09F726AA}" type="slidenum">
              <a:rPr lang="en-US" altLang="en-US"/>
              <a:pPr fontAlgn="base">
                <a:spcBef>
                  <a:spcPct val="0"/>
                </a:spcBef>
                <a:spcAft>
                  <a:spcPct val="0"/>
                </a:spcAft>
              </a:pPr>
              <a:t>51</a:t>
            </a:fld>
            <a:endParaRPr lang="en-US" altLang="en-US"/>
          </a:p>
        </p:txBody>
      </p:sp>
    </p:spTree>
    <p:extLst>
      <p:ext uri="{BB962C8B-B14F-4D97-AF65-F5344CB8AC3E}">
        <p14:creationId xmlns:p14="http://schemas.microsoft.com/office/powerpoint/2010/main" val="23568368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ASK STUDENTS – when can these actions be appealed?</a:t>
            </a: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E0AF315-4DFD-4CCB-99BF-5596D039B0C2}" type="slidenum">
              <a:rPr lang="en-US" altLang="en-US" smtClean="0"/>
              <a:pPr fontAlgn="base">
                <a:spcBef>
                  <a:spcPct val="0"/>
                </a:spcBef>
                <a:spcAft>
                  <a:spcPct val="0"/>
                </a:spcAft>
              </a:pPr>
              <a:t>4</a:t>
            </a:fld>
            <a:endParaRPr lang="en-US" altLang="en-US"/>
          </a:p>
        </p:txBody>
      </p:sp>
    </p:spTree>
    <p:extLst>
      <p:ext uri="{BB962C8B-B14F-4D97-AF65-F5344CB8AC3E}">
        <p14:creationId xmlns:p14="http://schemas.microsoft.com/office/powerpoint/2010/main" val="350627293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70DD316-09C5-48DC-B7A3-1B255911762A}" type="slidenum">
              <a:rPr lang="en-US" altLang="en-US"/>
              <a:pPr fontAlgn="base">
                <a:spcBef>
                  <a:spcPct val="0"/>
                </a:spcBef>
                <a:spcAft>
                  <a:spcPct val="0"/>
                </a:spcAft>
              </a:pPr>
              <a:t>52</a:t>
            </a:fld>
            <a:endParaRPr lang="en-US" altLang="en-US"/>
          </a:p>
        </p:txBody>
      </p:sp>
    </p:spTree>
    <p:extLst>
      <p:ext uri="{BB962C8B-B14F-4D97-AF65-F5344CB8AC3E}">
        <p14:creationId xmlns:p14="http://schemas.microsoft.com/office/powerpoint/2010/main" val="343297970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Sometimes there might be a better way than to continue the appeal such as filing for IU instead of trying to get a true 100%</a:t>
            </a:r>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9CCA4D-D231-4A54-95C6-C29D42953479}" type="slidenum">
              <a:rPr lang="en-US" altLang="en-US"/>
              <a:pPr fontAlgn="base">
                <a:spcBef>
                  <a:spcPct val="0"/>
                </a:spcBef>
                <a:spcAft>
                  <a:spcPct val="0"/>
                </a:spcAft>
              </a:pPr>
              <a:t>53</a:t>
            </a:fld>
            <a:endParaRPr lang="en-US" altLang="en-US"/>
          </a:p>
        </p:txBody>
      </p:sp>
    </p:spTree>
    <p:extLst>
      <p:ext uri="{BB962C8B-B14F-4D97-AF65-F5344CB8AC3E}">
        <p14:creationId xmlns:p14="http://schemas.microsoft.com/office/powerpoint/2010/main" val="260620175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This should go without saying, but we have had reports in the past of DSOs doing this exact thing.  Only exception is Fraud.</a:t>
            </a:r>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736B76BC-F5D3-4F42-8780-DEFBAAABBDB6}" type="slidenum">
              <a:rPr lang="en-US" altLang="en-US"/>
              <a:pPr fontAlgn="base">
                <a:spcBef>
                  <a:spcPct val="0"/>
                </a:spcBef>
                <a:spcAft>
                  <a:spcPct val="0"/>
                </a:spcAft>
              </a:pPr>
              <a:t>54</a:t>
            </a:fld>
            <a:endParaRPr lang="en-US" altLang="en-US"/>
          </a:p>
        </p:txBody>
      </p:sp>
    </p:spTree>
    <p:extLst>
      <p:ext uri="{BB962C8B-B14F-4D97-AF65-F5344CB8AC3E}">
        <p14:creationId xmlns:p14="http://schemas.microsoft.com/office/powerpoint/2010/main" val="138955214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88663B7-A50A-402D-BFED-F6A18E7B0A6A}" type="slidenum">
              <a:rPr lang="en-US" altLang="en-US"/>
              <a:pPr fontAlgn="base">
                <a:spcBef>
                  <a:spcPct val="0"/>
                </a:spcBef>
                <a:spcAft>
                  <a:spcPct val="0"/>
                </a:spcAft>
              </a:pPr>
              <a:t>55</a:t>
            </a:fld>
            <a:endParaRPr lang="en-US" altLang="en-US"/>
          </a:p>
        </p:txBody>
      </p:sp>
    </p:spTree>
    <p:extLst>
      <p:ext uri="{BB962C8B-B14F-4D97-AF65-F5344CB8AC3E}">
        <p14:creationId xmlns:p14="http://schemas.microsoft.com/office/powerpoint/2010/main" val="334229278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What are some additional benefits of closed ended questions? (prevents surprises, focuses on what is needed to prove claim, speeds up the process)</a:t>
            </a:r>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F1FD3BD-2C14-4661-BA67-D09D32914D45}" type="slidenum">
              <a:rPr lang="en-US" altLang="en-US"/>
              <a:pPr fontAlgn="base">
                <a:spcBef>
                  <a:spcPct val="0"/>
                </a:spcBef>
                <a:spcAft>
                  <a:spcPct val="0"/>
                </a:spcAft>
              </a:pPr>
              <a:t>56</a:t>
            </a:fld>
            <a:endParaRPr lang="en-US" altLang="en-US"/>
          </a:p>
        </p:txBody>
      </p:sp>
    </p:spTree>
    <p:extLst>
      <p:ext uri="{BB962C8B-B14F-4D97-AF65-F5344CB8AC3E}">
        <p14:creationId xmlns:p14="http://schemas.microsoft.com/office/powerpoint/2010/main" val="317664095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Many DSOs will simply have the veteran explain the new evidence during the hearing without reviewing it first. DO NOT DO THIS!!!</a:t>
            </a:r>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D524DDB-A86F-4B3A-B98F-BC569450CA6D}" type="slidenum">
              <a:rPr lang="en-US" altLang="en-US"/>
              <a:pPr fontAlgn="base">
                <a:spcBef>
                  <a:spcPct val="0"/>
                </a:spcBef>
                <a:spcAft>
                  <a:spcPct val="0"/>
                </a:spcAft>
              </a:pPr>
              <a:t>57</a:t>
            </a:fld>
            <a:endParaRPr lang="en-US" altLang="en-US"/>
          </a:p>
        </p:txBody>
      </p:sp>
    </p:spTree>
    <p:extLst>
      <p:ext uri="{BB962C8B-B14F-4D97-AF65-F5344CB8AC3E}">
        <p14:creationId xmlns:p14="http://schemas.microsoft.com/office/powerpoint/2010/main" val="255545976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What are some examples of evidence that may be harmful?</a:t>
            </a:r>
          </a:p>
          <a:p>
            <a:pPr>
              <a:spcBef>
                <a:spcPct val="0"/>
              </a:spcBef>
            </a:pPr>
            <a:r>
              <a:rPr lang="en-US" altLang="en-US"/>
              <a:t>Medical nexus without a rationale, non-credible lay statement</a:t>
            </a:r>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01C7ED1-38F3-45CA-98CA-3DD0F0829EB3}" type="slidenum">
              <a:rPr lang="en-US" altLang="en-US"/>
              <a:pPr fontAlgn="base">
                <a:spcBef>
                  <a:spcPct val="0"/>
                </a:spcBef>
                <a:spcAft>
                  <a:spcPct val="0"/>
                </a:spcAft>
              </a:pPr>
              <a:t>58</a:t>
            </a:fld>
            <a:endParaRPr lang="en-US" altLang="en-US"/>
          </a:p>
        </p:txBody>
      </p:sp>
    </p:spTree>
    <p:extLst>
      <p:ext uri="{BB962C8B-B14F-4D97-AF65-F5344CB8AC3E}">
        <p14:creationId xmlns:p14="http://schemas.microsoft.com/office/powerpoint/2010/main" val="271298920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Some hearing officers or Regional Offices will ask you to give written permission to have anyone but the veteran in the hearing room. Counsel your veteran accordingly so they understand what they are agreeing to or signing.</a:t>
            </a:r>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811C30C-6362-44E3-8826-EF37CE1197B8}" type="slidenum">
              <a:rPr lang="en-US" altLang="en-US"/>
              <a:pPr fontAlgn="base">
                <a:spcBef>
                  <a:spcPct val="0"/>
                </a:spcBef>
                <a:spcAft>
                  <a:spcPct val="0"/>
                </a:spcAft>
              </a:pPr>
              <a:t>62</a:t>
            </a:fld>
            <a:endParaRPr lang="en-US" altLang="en-US"/>
          </a:p>
        </p:txBody>
      </p:sp>
    </p:spTree>
    <p:extLst>
      <p:ext uri="{BB962C8B-B14F-4D97-AF65-F5344CB8AC3E}">
        <p14:creationId xmlns:p14="http://schemas.microsoft.com/office/powerpoint/2010/main" val="305954442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Shorter</a:t>
            </a:r>
            <a:r>
              <a:rPr lang="en-US" altLang="en-US" baseline="0" dirty="0"/>
              <a:t> appeal window is so VA doesn’t pay wrong beneficiary for a long time</a:t>
            </a:r>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22C402EA-B863-4A99-B681-973F304BA2A0}" type="slidenum">
              <a:rPr lang="en-US" altLang="en-US" smtClean="0"/>
              <a:pPr fontAlgn="base">
                <a:spcBef>
                  <a:spcPct val="0"/>
                </a:spcBef>
                <a:spcAft>
                  <a:spcPct val="0"/>
                </a:spcAft>
              </a:pPr>
              <a:t>66</a:t>
            </a:fld>
            <a:endParaRPr lang="en-US" altLang="en-US"/>
          </a:p>
        </p:txBody>
      </p:sp>
    </p:spTree>
    <p:extLst>
      <p:ext uri="{BB962C8B-B14F-4D97-AF65-F5344CB8AC3E}">
        <p14:creationId xmlns:p14="http://schemas.microsoft.com/office/powerpoint/2010/main" val="277554758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59DAB5B-382B-49AB-B4BE-977254BEC15F}" type="slidenum">
              <a:rPr lang="en-US" altLang="en-US" smtClean="0"/>
              <a:pPr fontAlgn="base">
                <a:spcBef>
                  <a:spcPct val="0"/>
                </a:spcBef>
                <a:spcAft>
                  <a:spcPct val="0"/>
                </a:spcAft>
              </a:pPr>
              <a:t>67</a:t>
            </a:fld>
            <a:endParaRPr lang="en-US" altLang="en-US"/>
          </a:p>
        </p:txBody>
      </p:sp>
    </p:spTree>
    <p:extLst>
      <p:ext uri="{BB962C8B-B14F-4D97-AF65-F5344CB8AC3E}">
        <p14:creationId xmlns:p14="http://schemas.microsoft.com/office/powerpoint/2010/main" val="2054499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31244" eaLnBrk="1" hangingPunct="1">
              <a:spcBef>
                <a:spcPct val="0"/>
              </a:spcBef>
            </a:pPr>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71DD838-8F0D-4E17-AEAE-902A7CDF43EF}" type="slidenum">
              <a:rPr lang="en-US" altLang="en-US" smtClean="0"/>
              <a:pPr fontAlgn="base">
                <a:spcBef>
                  <a:spcPct val="0"/>
                </a:spcBef>
                <a:spcAft>
                  <a:spcPct val="0"/>
                </a:spcAft>
              </a:pPr>
              <a:t>5</a:t>
            </a:fld>
            <a:endParaRPr lang="en-US" altLang="en-US"/>
          </a:p>
        </p:txBody>
      </p:sp>
    </p:spTree>
    <p:extLst>
      <p:ext uri="{BB962C8B-B14F-4D97-AF65-F5344CB8AC3E}">
        <p14:creationId xmlns:p14="http://schemas.microsoft.com/office/powerpoint/2010/main" val="191313634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350" y="698500"/>
            <a:ext cx="7443788" cy="4187825"/>
          </a:xfrm>
        </p:spPr>
      </p:sp>
      <p:sp>
        <p:nvSpPr>
          <p:cNvPr id="3" name="Notes Placeholder 2"/>
          <p:cNvSpPr>
            <a:spLocks noGrp="1"/>
          </p:cNvSpPr>
          <p:nvPr>
            <p:ph type="body" idx="1"/>
          </p:nvPr>
        </p:nvSpPr>
        <p:spPr/>
        <p:txBody>
          <a:bodyPr/>
          <a:lstStyle/>
          <a:p>
            <a:r>
              <a:rPr lang="en-US" dirty="0"/>
              <a:t>Show example</a:t>
            </a:r>
            <a:r>
              <a:rPr lang="en-US" baseline="0" dirty="0"/>
              <a:t> certification to BVA letter</a:t>
            </a:r>
            <a:endParaRPr lang="en-US" dirty="0"/>
          </a:p>
        </p:txBody>
      </p:sp>
      <p:sp>
        <p:nvSpPr>
          <p:cNvPr id="4" name="Slide Number Placeholder 3"/>
          <p:cNvSpPr>
            <a:spLocks noGrp="1"/>
          </p:cNvSpPr>
          <p:nvPr>
            <p:ph type="sldNum" sz="quarter" idx="10"/>
          </p:nvPr>
        </p:nvSpPr>
        <p:spPr/>
        <p:txBody>
          <a:bodyPr/>
          <a:lstStyle/>
          <a:p>
            <a:pPr>
              <a:defRPr/>
            </a:pPr>
            <a:fld id="{3D763BAB-C246-452A-B75E-78EEA86B26CA}" type="slidenum">
              <a:rPr lang="en-US" smtClean="0"/>
              <a:pPr>
                <a:defRPr/>
              </a:pPr>
              <a:t>68</a:t>
            </a:fld>
            <a:endParaRPr lang="en-US"/>
          </a:p>
        </p:txBody>
      </p:sp>
    </p:spTree>
    <p:extLst>
      <p:ext uri="{BB962C8B-B14F-4D97-AF65-F5344CB8AC3E}">
        <p14:creationId xmlns:p14="http://schemas.microsoft.com/office/powerpoint/2010/main" val="2893924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CBFD18-9844-409C-A390-B1B0B3ED2F7F}" type="slidenum">
              <a:rPr lang="en-US" smtClean="0"/>
              <a:t>6</a:t>
            </a:fld>
            <a:endParaRPr lang="en-US" dirty="0"/>
          </a:p>
        </p:txBody>
      </p:sp>
    </p:spTree>
    <p:extLst>
      <p:ext uri="{BB962C8B-B14F-4D97-AF65-F5344CB8AC3E}">
        <p14:creationId xmlns:p14="http://schemas.microsoft.com/office/powerpoint/2010/main" val="11879095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AMA meant</a:t>
            </a:r>
            <a:r>
              <a:rPr lang="en-US" baseline="0" dirty="0"/>
              <a:t> to simplify process and create more choice. Started work in 2015 – signed into law in 2017 with effective date of 2019</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7</a:t>
            </a:fld>
            <a:endParaRPr lang="en-US" dirty="0"/>
          </a:p>
        </p:txBody>
      </p:sp>
    </p:spTree>
    <p:extLst>
      <p:ext uri="{BB962C8B-B14F-4D97-AF65-F5344CB8AC3E}">
        <p14:creationId xmlns:p14="http://schemas.microsoft.com/office/powerpoint/2010/main" val="32040220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may receive incorrect notification</a:t>
            </a:r>
            <a:r>
              <a:rPr lang="en-US" baseline="0" dirty="0"/>
              <a:t> letters from VA. What is important is the appeal rights provided with the decision. </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8</a:t>
            </a:fld>
            <a:endParaRPr lang="en-US" dirty="0"/>
          </a:p>
        </p:txBody>
      </p:sp>
    </p:spTree>
    <p:extLst>
      <p:ext uri="{BB962C8B-B14F-4D97-AF65-F5344CB8AC3E}">
        <p14:creationId xmlns:p14="http://schemas.microsoft.com/office/powerpoint/2010/main" val="5690271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Second bullet: refer</a:t>
            </a:r>
            <a:r>
              <a:rPr lang="en-US" baseline="0" dirty="0"/>
              <a:t>s to late-flowing evidence</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10</a:t>
            </a:fld>
            <a:endParaRPr lang="en-US" dirty="0"/>
          </a:p>
        </p:txBody>
      </p:sp>
    </p:spTree>
    <p:extLst>
      <p:ext uri="{BB962C8B-B14F-4D97-AF65-F5344CB8AC3E}">
        <p14:creationId xmlns:p14="http://schemas.microsoft.com/office/powerpoint/2010/main" val="1837337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F37D6D5-D345-41EF-BEC4-443BE673889E}" type="slidenum">
              <a:rPr lang="en-US"/>
              <a:pPr>
                <a:defRPr/>
              </a:pPr>
              <a:t>‹#›</a:t>
            </a:fld>
            <a:endParaRPr lang="en-US"/>
          </a:p>
        </p:txBody>
      </p:sp>
    </p:spTree>
    <p:extLst>
      <p:ext uri="{BB962C8B-B14F-4D97-AF65-F5344CB8AC3E}">
        <p14:creationId xmlns:p14="http://schemas.microsoft.com/office/powerpoint/2010/main" val="3162655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38AEF21-4721-4F4F-A5F6-A6CBFEAB89D1}" type="slidenum">
              <a:rPr lang="en-US"/>
              <a:pPr>
                <a:defRPr/>
              </a:pPr>
              <a:t>‹#›</a:t>
            </a:fld>
            <a:endParaRPr lang="en-US"/>
          </a:p>
        </p:txBody>
      </p:sp>
    </p:spTree>
    <p:extLst>
      <p:ext uri="{BB962C8B-B14F-4D97-AF65-F5344CB8AC3E}">
        <p14:creationId xmlns:p14="http://schemas.microsoft.com/office/powerpoint/2010/main" val="675069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6835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A224597-AB02-4EC5-B515-58991B02BA35}" type="slidenum">
              <a:rPr lang="en-US"/>
              <a:pPr>
                <a:defRPr/>
              </a:pPr>
              <a:t>‹#›</a:t>
            </a:fld>
            <a:endParaRPr lang="en-US"/>
          </a:p>
        </p:txBody>
      </p:sp>
    </p:spTree>
    <p:extLst>
      <p:ext uri="{BB962C8B-B14F-4D97-AF65-F5344CB8AC3E}">
        <p14:creationId xmlns:p14="http://schemas.microsoft.com/office/powerpoint/2010/main" val="8428135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6181199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A005338-2566-4F4E-8E8C-682F6F0A88D8}" type="slidenum">
              <a:rPr lang="en-US" smtClean="0"/>
              <a:pPr>
                <a:defRPr/>
              </a:pPr>
              <a:t>‹#›</a:t>
            </a:fld>
            <a:endParaRPr lang="en-US" dirty="0"/>
          </a:p>
        </p:txBody>
      </p:sp>
    </p:spTree>
    <p:extLst>
      <p:ext uri="{BB962C8B-B14F-4D97-AF65-F5344CB8AC3E}">
        <p14:creationId xmlns:p14="http://schemas.microsoft.com/office/powerpoint/2010/main" val="11645965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pPr>
              <a:defRPr/>
            </a:pPr>
            <a:fld id="{0F9CF981-7D42-4BBB-A791-6B928892AB25}" type="slidenum">
              <a:rPr lang="en-US" smtClean="0"/>
              <a:pPr>
                <a:defRPr/>
              </a:pPr>
              <a:t>‹#›</a:t>
            </a:fld>
            <a:endParaRPr lang="en-US" dirty="0"/>
          </a:p>
        </p:txBody>
      </p:sp>
    </p:spTree>
    <p:extLst>
      <p:ext uri="{BB962C8B-B14F-4D97-AF65-F5344CB8AC3E}">
        <p14:creationId xmlns:p14="http://schemas.microsoft.com/office/powerpoint/2010/main" val="3899494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146E154-9C31-49F7-BCF4-F2D8A05BE600}" type="slidenum">
              <a:rPr lang="en-US" smtClean="0"/>
              <a:pPr>
                <a:defRPr/>
              </a:pPr>
              <a:t>‹#›</a:t>
            </a:fld>
            <a:endParaRPr lang="en-US" dirty="0"/>
          </a:p>
        </p:txBody>
      </p:sp>
    </p:spTree>
    <p:extLst>
      <p:ext uri="{BB962C8B-B14F-4D97-AF65-F5344CB8AC3E}">
        <p14:creationId xmlns:p14="http://schemas.microsoft.com/office/powerpoint/2010/main" val="3649540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E356615-960D-4E24-BB02-AC3AB04B1F13}" type="slidenum">
              <a:rPr lang="en-US"/>
              <a:pPr>
                <a:defRPr/>
              </a:pPr>
              <a:t>‹#›</a:t>
            </a:fld>
            <a:endParaRPr lang="en-US"/>
          </a:p>
        </p:txBody>
      </p:sp>
    </p:spTree>
    <p:extLst>
      <p:ext uri="{BB962C8B-B14F-4D97-AF65-F5344CB8AC3E}">
        <p14:creationId xmlns:p14="http://schemas.microsoft.com/office/powerpoint/2010/main" val="16672102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sz="1600"/>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0249202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1909202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276188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F293103-505F-4180-8C56-AD3066E6CFA0}" type="slidenum">
              <a:rPr lang="en-US"/>
              <a:pPr>
                <a:defRPr/>
              </a:pPr>
              <a:t>‹#›</a:t>
            </a:fld>
            <a:endParaRPr lang="en-US"/>
          </a:p>
        </p:txBody>
      </p:sp>
    </p:spTree>
    <p:extLst>
      <p:ext uri="{BB962C8B-B14F-4D97-AF65-F5344CB8AC3E}">
        <p14:creationId xmlns:p14="http://schemas.microsoft.com/office/powerpoint/2010/main" val="13686881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9321533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6671290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A005338-2566-4F4E-8E8C-682F6F0A88D8}" type="slidenum">
              <a:rPr lang="en-US" smtClean="0"/>
              <a:pPr>
                <a:defRPr/>
              </a:pPr>
              <a:t>‹#›</a:t>
            </a:fld>
            <a:endParaRPr lang="en-US" dirty="0"/>
          </a:p>
        </p:txBody>
      </p:sp>
    </p:spTree>
    <p:extLst>
      <p:ext uri="{BB962C8B-B14F-4D97-AF65-F5344CB8AC3E}">
        <p14:creationId xmlns:p14="http://schemas.microsoft.com/office/powerpoint/2010/main" val="1524856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1D22B2E-7668-4680-A989-48112461A346}" type="slidenum">
              <a:rPr lang="en-US"/>
              <a:pPr>
                <a:defRPr/>
              </a:pPr>
              <a:t>‹#›</a:t>
            </a:fld>
            <a:endParaRPr lang="en-US"/>
          </a:p>
        </p:txBody>
      </p:sp>
    </p:spTree>
    <p:extLst>
      <p:ext uri="{BB962C8B-B14F-4D97-AF65-F5344CB8AC3E}">
        <p14:creationId xmlns:p14="http://schemas.microsoft.com/office/powerpoint/2010/main" val="2403244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A606A26-00BC-443F-8F65-A3FFBF59643E}" type="slidenum">
              <a:rPr lang="en-US"/>
              <a:pPr>
                <a:defRPr/>
              </a:pPr>
              <a:t>‹#›</a:t>
            </a:fld>
            <a:endParaRPr lang="en-US"/>
          </a:p>
        </p:txBody>
      </p:sp>
    </p:spTree>
    <p:extLst>
      <p:ext uri="{BB962C8B-B14F-4D97-AF65-F5344CB8AC3E}">
        <p14:creationId xmlns:p14="http://schemas.microsoft.com/office/powerpoint/2010/main" val="3776649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E356615-960D-4E24-BB02-AC3AB04B1F13}" type="slidenum">
              <a:rPr lang="en-US"/>
              <a:pPr>
                <a:defRPr/>
              </a:pPr>
              <a:t>‹#›</a:t>
            </a:fld>
            <a:endParaRPr lang="en-US"/>
          </a:p>
        </p:txBody>
      </p:sp>
    </p:spTree>
    <p:extLst>
      <p:ext uri="{BB962C8B-B14F-4D97-AF65-F5344CB8AC3E}">
        <p14:creationId xmlns:p14="http://schemas.microsoft.com/office/powerpoint/2010/main" val="3411752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3CA314A-CECA-42E1-844C-F399749E3CBC}" type="slidenum">
              <a:rPr lang="en-US"/>
              <a:pPr>
                <a:defRPr/>
              </a:pPr>
              <a:t>‹#›</a:t>
            </a:fld>
            <a:endParaRPr lang="en-US"/>
          </a:p>
        </p:txBody>
      </p:sp>
    </p:spTree>
    <p:extLst>
      <p:ext uri="{BB962C8B-B14F-4D97-AF65-F5344CB8AC3E}">
        <p14:creationId xmlns:p14="http://schemas.microsoft.com/office/powerpoint/2010/main" val="4108622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18EF962-AAFF-4DA6-A3C1-6F16151C33BD}" type="slidenum">
              <a:rPr lang="en-US"/>
              <a:pPr>
                <a:defRPr/>
              </a:pPr>
              <a:t>‹#›</a:t>
            </a:fld>
            <a:endParaRPr lang="en-US"/>
          </a:p>
        </p:txBody>
      </p:sp>
    </p:spTree>
    <p:extLst>
      <p:ext uri="{BB962C8B-B14F-4D97-AF65-F5344CB8AC3E}">
        <p14:creationId xmlns:p14="http://schemas.microsoft.com/office/powerpoint/2010/main" val="3483660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C761B93-9ADE-4C09-B10A-C38856974EE7}" type="slidenum">
              <a:rPr lang="en-US"/>
              <a:pPr>
                <a:defRPr/>
              </a:pPr>
              <a:t>‹#›</a:t>
            </a:fld>
            <a:endParaRPr lang="en-US"/>
          </a:p>
        </p:txBody>
      </p:sp>
    </p:spTree>
    <p:extLst>
      <p:ext uri="{BB962C8B-B14F-4D97-AF65-F5344CB8AC3E}">
        <p14:creationId xmlns:p14="http://schemas.microsoft.com/office/powerpoint/2010/main" val="2139006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3E1960C-4BAE-4D8A-8252-E11D3EB89D3D}" type="slidenum">
              <a:rPr lang="en-US"/>
              <a:pPr>
                <a:defRPr/>
              </a:pPr>
              <a:t>‹#›</a:t>
            </a:fld>
            <a:endParaRPr lang="en-US"/>
          </a:p>
        </p:txBody>
      </p:sp>
    </p:spTree>
    <p:extLst>
      <p:ext uri="{BB962C8B-B14F-4D97-AF65-F5344CB8AC3E}">
        <p14:creationId xmlns:p14="http://schemas.microsoft.com/office/powerpoint/2010/main" val="955800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19.xml"/><Relationship Id="rId7" Type="http://schemas.openxmlformats.org/officeDocument/2006/relationships/theme" Target="../theme/theme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6"/>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E624567A-149C-49DE-91A7-1106ABC2B29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7">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751336009"/>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43" r:id="rId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874267924"/>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1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2" Type="http://schemas.openxmlformats.org/officeDocument/2006/relationships/hyperlink" Target="https://www.bva.va.gov/Appeals_Metrics.asp" TargetMode="External"/><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p:cNvSpPr>
            <a:spLocks noGrp="1"/>
          </p:cNvSpPr>
          <p:nvPr>
            <p:ph type="title"/>
          </p:nvPr>
        </p:nvSpPr>
        <p:spPr>
          <a:xfrm>
            <a:off x="4495800" y="2363492"/>
            <a:ext cx="5638800" cy="1066800"/>
          </a:xfrm>
        </p:spPr>
        <p:txBody>
          <a:bodyPr>
            <a:noAutofit/>
          </a:bodyPr>
          <a:lstStyle/>
          <a:p>
            <a:pPr algn="ctr" eaLnBrk="1" hangingPunct="1"/>
            <a:r>
              <a:rPr lang="en-US" altLang="en-US" b="1" dirty="0">
                <a:latin typeface="Times New Roman" panose="02020603050405020304" pitchFamily="18" charset="0"/>
                <a:ea typeface="Tahoma" panose="020B0604030504040204" pitchFamily="34" charset="0"/>
                <a:cs typeface="Times New Roman" panose="02020603050405020304" pitchFamily="18" charset="0"/>
              </a:rPr>
              <a:t>The Appeals Process &amp; Hearings</a:t>
            </a:r>
            <a:br>
              <a:rPr lang="en-US" altLang="en-US" b="1" dirty="0">
                <a:latin typeface="Times New Roman" panose="02020603050405020304" pitchFamily="18" charset="0"/>
                <a:ea typeface="Tahoma" panose="020B0604030504040204" pitchFamily="34" charset="0"/>
                <a:cs typeface="Times New Roman" panose="02020603050405020304" pitchFamily="18" charset="0"/>
              </a:rPr>
            </a:br>
            <a:b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endParaRPr lang="en-US" altLang="en-US" sz="2400" b="1"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0F9CF981-7D42-4BBB-A791-6B928892AB25}" type="slidenum">
              <a:rPr lang="en-US" smtClean="0"/>
              <a:pPr>
                <a:defRPr/>
              </a:pPr>
              <a:t>1</a:t>
            </a:fld>
            <a:endParaRPr lang="en-US" dirty="0"/>
          </a:p>
        </p:txBody>
      </p:sp>
    </p:spTree>
    <p:extLst>
      <p:ext uri="{BB962C8B-B14F-4D97-AF65-F5344CB8AC3E}">
        <p14:creationId xmlns:p14="http://schemas.microsoft.com/office/powerpoint/2010/main" val="976707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219201"/>
            <a:ext cx="10972800" cy="5398454"/>
          </a:xfrm>
        </p:spPr>
        <p:txBody>
          <a:bodyPr>
            <a:noAutofit/>
          </a:bodyPr>
          <a:lstStyle/>
          <a:p>
            <a:pPr marL="0" indent="0">
              <a:spcBef>
                <a:spcPts val="0"/>
              </a:spcBef>
              <a:buNone/>
            </a:pPr>
            <a:r>
              <a:rPr lang="en-US" sz="2800" dirty="0">
                <a:latin typeface="Times New Roman" panose="02020603050405020304" pitchFamily="18" charset="0"/>
                <a:cs typeface="Times New Roman" panose="02020603050405020304" pitchFamily="18" charset="0"/>
              </a:rPr>
              <a:t>Under AMA, the evidentiary record that VA is obligated to consider “closes” at the time of the rating decision </a:t>
            </a:r>
          </a:p>
          <a:p>
            <a:pPr>
              <a:spcBef>
                <a:spcPts val="0"/>
              </a:spcBef>
            </a:pPr>
            <a:endParaRPr lang="en-US" dirty="0">
              <a:latin typeface="Times New Roman" panose="02020603050405020304" pitchFamily="18" charset="0"/>
              <a:cs typeface="Times New Roman" panose="02020603050405020304" pitchFamily="18" charset="0"/>
            </a:endParaRPr>
          </a:p>
          <a:p>
            <a:pPr lvl="1">
              <a:spcBef>
                <a:spcPts val="0"/>
              </a:spcBef>
            </a:pPr>
            <a:r>
              <a:rPr lang="en-US" dirty="0">
                <a:latin typeface="Times New Roman" panose="02020603050405020304" pitchFamily="18" charset="0"/>
                <a:cs typeface="Times New Roman" panose="02020603050405020304" pitchFamily="18" charset="0"/>
              </a:rPr>
              <a:t>Evidence submitted</a:t>
            </a:r>
            <a:r>
              <a:rPr lang="en-US" dirty="0">
                <a:solidFill>
                  <a:srgbClr val="991A1E"/>
                </a:solidFill>
                <a:latin typeface="Times New Roman" panose="02020603050405020304" pitchFamily="18" charset="0"/>
                <a:cs typeface="Times New Roman" panose="02020603050405020304" pitchFamily="18" charset="0"/>
              </a:rPr>
              <a:t> </a:t>
            </a:r>
            <a:r>
              <a:rPr lang="en-US" b="1" i="1" dirty="0">
                <a:solidFill>
                  <a:srgbClr val="991A1E"/>
                </a:solidFill>
                <a:latin typeface="Times New Roman" panose="02020603050405020304" pitchFamily="18" charset="0"/>
                <a:cs typeface="Times New Roman" panose="02020603050405020304" pitchFamily="18" charset="0"/>
              </a:rPr>
              <a:t>after</a:t>
            </a:r>
            <a:r>
              <a:rPr lang="en-US" dirty="0">
                <a:solidFill>
                  <a:srgbClr val="991A1E"/>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rating decision will not be automatically considered: must select decision review option that allows submission of evidence</a:t>
            </a:r>
          </a:p>
          <a:p>
            <a:pPr marL="457200" lvl="1" indent="0">
              <a:spcBef>
                <a:spcPts val="0"/>
              </a:spcBef>
              <a:buNone/>
            </a:pPr>
            <a:endParaRPr lang="en-US" dirty="0">
              <a:latin typeface="Times New Roman" panose="02020603050405020304" pitchFamily="18" charset="0"/>
              <a:cs typeface="Times New Roman" panose="02020603050405020304" pitchFamily="18" charset="0"/>
            </a:endParaRPr>
          </a:p>
          <a:p>
            <a:pPr lvl="1">
              <a:spcBef>
                <a:spcPts val="0"/>
              </a:spcBef>
            </a:pPr>
            <a:r>
              <a:rPr lang="en-US" dirty="0">
                <a:latin typeface="Times New Roman" panose="02020603050405020304" pitchFamily="18" charset="0"/>
                <a:cs typeface="Times New Roman" panose="02020603050405020304" pitchFamily="18" charset="0"/>
              </a:rPr>
              <a:t>Evidence submitted </a:t>
            </a:r>
            <a:r>
              <a:rPr lang="en-US" b="1" i="1" dirty="0">
                <a:solidFill>
                  <a:srgbClr val="991A1E"/>
                </a:solidFill>
                <a:latin typeface="Times New Roman" panose="02020603050405020304" pitchFamily="18" charset="0"/>
                <a:cs typeface="Times New Roman" panose="02020603050405020304" pitchFamily="18" charset="0"/>
              </a:rPr>
              <a:t>before</a:t>
            </a:r>
            <a:r>
              <a:rPr lang="en-US" dirty="0">
                <a:latin typeface="Times New Roman" panose="02020603050405020304" pitchFamily="18" charset="0"/>
                <a:cs typeface="Times New Roman" panose="02020603050405020304" pitchFamily="18" charset="0"/>
              </a:rPr>
              <a:t> the rating decision but not considered by VA: select decision review option based on the same evidence to have it considered</a:t>
            </a:r>
          </a:p>
          <a:p>
            <a:pPr lvl="1">
              <a:spcBef>
                <a:spcPts val="0"/>
              </a:spcBef>
            </a:pPr>
            <a:endParaRPr lang="en-US" dirty="0">
              <a:latin typeface="Times New Roman" panose="02020603050405020304" pitchFamily="18" charset="0"/>
              <a:cs typeface="Times New Roman" panose="02020603050405020304" pitchFamily="18" charset="0"/>
            </a:endParaRPr>
          </a:p>
          <a:p>
            <a:pPr lvl="2">
              <a:spcBef>
                <a:spcPts val="0"/>
              </a:spcBef>
            </a:pPr>
            <a:r>
              <a:rPr lang="en-US" sz="2800" dirty="0">
                <a:latin typeface="Times New Roman" panose="02020603050405020304" pitchFamily="18" charset="0"/>
                <a:cs typeface="Times New Roman" panose="02020603050405020304" pitchFamily="18" charset="0"/>
              </a:rPr>
              <a:t>Creates quality feedback mechanism: if claim granted based on same evidence, there was an error</a:t>
            </a:r>
          </a:p>
          <a:p>
            <a:pPr marL="457200" lvl="2" indent="0">
              <a:spcBef>
                <a:spcPts val="0"/>
              </a:spcBef>
              <a:buNone/>
            </a:pPr>
            <a:endParaRPr lang="en-US" sz="1600"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10</a:t>
            </a:fld>
            <a:endParaRPr lang="en-US" dirty="0"/>
          </a:p>
        </p:txBody>
      </p:sp>
      <p:sp>
        <p:nvSpPr>
          <p:cNvPr id="6" name="Title 1"/>
          <p:cNvSpPr>
            <a:spLocks noGrp="1"/>
          </p:cNvSpPr>
          <p:nvPr>
            <p:ph type="title"/>
          </p:nvPr>
        </p:nvSpPr>
        <p:spPr>
          <a:xfrm>
            <a:off x="76200" y="76200"/>
            <a:ext cx="9955267" cy="1143000"/>
          </a:xfrm>
        </p:spPr>
        <p:txBody>
          <a:bodyPr>
            <a:normAutofit/>
          </a:bodyPr>
          <a:lstStyle/>
          <a:p>
            <a:r>
              <a:rPr lang="en-US" dirty="0">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Closing the record”</a:t>
            </a:r>
          </a:p>
        </p:txBody>
      </p:sp>
    </p:spTree>
    <p:extLst>
      <p:ext uri="{BB962C8B-B14F-4D97-AF65-F5344CB8AC3E}">
        <p14:creationId xmlns:p14="http://schemas.microsoft.com/office/powerpoint/2010/main" val="2636073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295401"/>
            <a:ext cx="10972800" cy="5322254"/>
          </a:xfrm>
        </p:spPr>
        <p:txBody>
          <a:bodyPr>
            <a:noAutofit/>
          </a:bodyPr>
          <a:lstStyle/>
          <a:p>
            <a:pPr>
              <a:spcBef>
                <a:spcPts val="0"/>
              </a:spcBef>
            </a:pPr>
            <a:r>
              <a:rPr lang="en-US" sz="2800" dirty="0">
                <a:latin typeface="Times New Roman" panose="02020603050405020304" pitchFamily="18" charset="0"/>
                <a:cs typeface="Times New Roman" panose="02020603050405020304" pitchFamily="18" charset="0"/>
              </a:rPr>
              <a:t>VA’s duty to assist is only triggered by evidence submitted before the initial claim </a:t>
            </a:r>
            <a:r>
              <a:rPr lang="en-US" sz="2800" b="1" u="sng" dirty="0">
                <a:latin typeface="Times New Roman" panose="02020603050405020304" pitchFamily="18" charset="0"/>
                <a:cs typeface="Times New Roman" panose="02020603050405020304" pitchFamily="18" charset="0"/>
              </a:rPr>
              <a:t>OR</a:t>
            </a:r>
            <a:r>
              <a:rPr lang="en-US" sz="2800" dirty="0">
                <a:latin typeface="Times New Roman" panose="02020603050405020304" pitchFamily="18" charset="0"/>
                <a:cs typeface="Times New Roman" panose="02020603050405020304" pitchFamily="18" charset="0"/>
              </a:rPr>
              <a:t> before each supplemental claim</a:t>
            </a:r>
          </a:p>
          <a:p>
            <a:pPr>
              <a:spcBef>
                <a:spcPts val="0"/>
              </a:spcBef>
            </a:pPr>
            <a:endParaRPr lang="en-US" sz="2800" dirty="0">
              <a:latin typeface="Times New Roman" panose="02020603050405020304" pitchFamily="18" charset="0"/>
              <a:cs typeface="Times New Roman" panose="02020603050405020304" pitchFamily="18" charset="0"/>
            </a:endParaRPr>
          </a:p>
          <a:p>
            <a:pPr>
              <a:spcBef>
                <a:spcPts val="0"/>
              </a:spcBef>
            </a:pPr>
            <a:r>
              <a:rPr lang="en-US" sz="2800" dirty="0">
                <a:latin typeface="Times New Roman" panose="02020603050405020304" pitchFamily="18" charset="0"/>
                <a:cs typeface="Times New Roman" panose="02020603050405020304" pitchFamily="18" charset="0"/>
              </a:rPr>
              <a:t>If VA did not take adequate steps to assist veteran, can raise through higher level review or BVA </a:t>
            </a:r>
          </a:p>
          <a:p>
            <a:pPr>
              <a:spcBef>
                <a:spcPts val="0"/>
              </a:spcBef>
            </a:pPr>
            <a:endParaRPr lang="en-US" sz="2800" dirty="0">
              <a:latin typeface="Times New Roman" panose="02020603050405020304" pitchFamily="18" charset="0"/>
              <a:cs typeface="Times New Roman" panose="02020603050405020304" pitchFamily="18" charset="0"/>
            </a:endParaRPr>
          </a:p>
          <a:p>
            <a:pPr lvl="1">
              <a:spcBef>
                <a:spcPts val="0"/>
              </a:spcBef>
            </a:pPr>
            <a:r>
              <a:rPr lang="en-US" dirty="0">
                <a:latin typeface="Times New Roman" panose="02020603050405020304" pitchFamily="18" charset="0"/>
                <a:cs typeface="Times New Roman" panose="02020603050405020304" pitchFamily="18" charset="0"/>
              </a:rPr>
              <a:t>VA will return to supplemental claim lane or BVA will remand for additional development if VA did not comply with duty to assist </a:t>
            </a:r>
            <a:r>
              <a:rPr lang="en-US" b="1" dirty="0">
                <a:solidFill>
                  <a:srgbClr val="991A1E"/>
                </a:solidFill>
                <a:latin typeface="Times New Roman" panose="02020603050405020304" pitchFamily="18" charset="0"/>
                <a:cs typeface="Times New Roman" panose="02020603050405020304" pitchFamily="18" charset="0"/>
              </a:rPr>
              <a:t>38 CFR 3.159(c)</a:t>
            </a:r>
          </a:p>
          <a:p>
            <a:pPr lvl="1">
              <a:spcBef>
                <a:spcPts val="0"/>
              </a:spcBef>
            </a:pPr>
            <a:endParaRPr lang="en-US" dirty="0">
              <a:latin typeface="Times New Roman" panose="02020603050405020304" pitchFamily="18" charset="0"/>
              <a:cs typeface="Times New Roman" panose="02020603050405020304" pitchFamily="18" charset="0"/>
            </a:endParaRPr>
          </a:p>
          <a:p>
            <a:pPr lvl="1">
              <a:spcBef>
                <a:spcPts val="0"/>
              </a:spcBef>
            </a:pPr>
            <a:r>
              <a:rPr lang="en-US" dirty="0">
                <a:latin typeface="Times New Roman" panose="02020603050405020304" pitchFamily="18" charset="0"/>
                <a:cs typeface="Times New Roman" panose="02020603050405020304" pitchFamily="18" charset="0"/>
              </a:rPr>
              <a:t>If additional evidence is submitted at BVA (through evidence only or hearing dockets), it will not trigger the duty to assist, but VA can still grant or deny based on the additional evidence.</a:t>
            </a:r>
          </a:p>
        </p:txBody>
      </p:sp>
      <p:sp>
        <p:nvSpPr>
          <p:cNvPr id="2" name="Slide Number Placeholder 1"/>
          <p:cNvSpPr>
            <a:spLocks noGrp="1"/>
          </p:cNvSpPr>
          <p:nvPr>
            <p:ph type="sldNum" sz="quarter" idx="12"/>
          </p:nvPr>
        </p:nvSpPr>
        <p:spPr/>
        <p:txBody>
          <a:bodyPr/>
          <a:lstStyle/>
          <a:p>
            <a:fld id="{A9DCC7C6-A62F-4059-8C66-A74E7CFD86BF}" type="slidenum">
              <a:rPr lang="en-US" smtClean="0"/>
              <a:pPr/>
              <a:t>11</a:t>
            </a:fld>
            <a:endParaRPr lang="en-US" dirty="0"/>
          </a:p>
        </p:txBody>
      </p:sp>
      <p:sp>
        <p:nvSpPr>
          <p:cNvPr id="6" name="Title 1"/>
          <p:cNvSpPr>
            <a:spLocks noGrp="1"/>
          </p:cNvSpPr>
          <p:nvPr>
            <p:ph type="title"/>
          </p:nvPr>
        </p:nvSpPr>
        <p:spPr>
          <a:xfrm>
            <a:off x="0" y="152400"/>
            <a:ext cx="10210800" cy="1143000"/>
          </a:xfrm>
        </p:spPr>
        <p:txBody>
          <a:bodyPr>
            <a:normAutofit/>
          </a:bodyPr>
          <a:lstStyle/>
          <a:p>
            <a:r>
              <a:rPr lang="en-US" dirty="0">
                <a:latin typeface="Times New Roman" panose="02020603050405020304" pitchFamily="18" charset="0"/>
                <a:cs typeface="Times New Roman" panose="02020603050405020304" pitchFamily="18" charset="0"/>
              </a:rPr>
              <a:t>Closing the record and VA’s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Duty to Assist</a:t>
            </a:r>
          </a:p>
        </p:txBody>
      </p:sp>
    </p:spTree>
    <p:extLst>
      <p:ext uri="{BB962C8B-B14F-4D97-AF65-F5344CB8AC3E}">
        <p14:creationId xmlns:p14="http://schemas.microsoft.com/office/powerpoint/2010/main" val="10352007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493611"/>
            <a:ext cx="10972800" cy="4560254"/>
          </a:xfrm>
        </p:spPr>
        <p:txBody>
          <a:bodyPr>
            <a:noAutofit/>
          </a:bodyPr>
          <a:lstStyle/>
          <a:p>
            <a:pPr marL="0" indent="0">
              <a:buNone/>
            </a:pPr>
            <a:r>
              <a:rPr lang="en-US" b="1" dirty="0">
                <a:solidFill>
                  <a:srgbClr val="991A1E"/>
                </a:solidFill>
                <a:latin typeface="Times New Roman" panose="02020603050405020304" pitchFamily="18" charset="0"/>
                <a:cs typeface="Times New Roman" panose="02020603050405020304" pitchFamily="18" charset="0"/>
              </a:rPr>
              <a:t>38 CFR 3.2500</a:t>
            </a:r>
          </a:p>
          <a:p>
            <a:pPr marL="571500" indent="-571500"/>
            <a:r>
              <a:rPr lang="en-US" dirty="0">
                <a:latin typeface="Times New Roman" panose="02020603050405020304" pitchFamily="18" charset="0"/>
                <a:cs typeface="Times New Roman" panose="02020603050405020304" pitchFamily="18" charset="0"/>
              </a:rPr>
              <a:t>Supplemental Claims</a:t>
            </a:r>
          </a:p>
          <a:p>
            <a:pPr marL="571500" indent="-571500"/>
            <a:r>
              <a:rPr lang="en-US" dirty="0">
                <a:latin typeface="Times New Roman" panose="02020603050405020304" pitchFamily="18" charset="0"/>
                <a:cs typeface="Times New Roman" panose="02020603050405020304" pitchFamily="18" charset="0"/>
              </a:rPr>
              <a:t>Higher Level Review</a:t>
            </a:r>
          </a:p>
          <a:p>
            <a:pPr marL="571500" indent="-571500"/>
            <a:r>
              <a:rPr lang="en-US" dirty="0">
                <a:latin typeface="Times New Roman" panose="02020603050405020304" pitchFamily="18" charset="0"/>
                <a:cs typeface="Times New Roman" panose="02020603050405020304" pitchFamily="18" charset="0"/>
              </a:rPr>
              <a:t>Board of Veterans Appeals</a:t>
            </a:r>
          </a:p>
          <a:p>
            <a:pPr marL="0" indent="0">
              <a:buNone/>
            </a:pPr>
            <a:r>
              <a:rPr lang="en-US" sz="2800" b="1" dirty="0">
                <a:solidFill>
                  <a:srgbClr val="FF0000"/>
                </a:solidFill>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spcBef>
                <a:spcPts val="0"/>
              </a:spcBef>
            </a:pPr>
            <a:r>
              <a:rPr lang="en-US" dirty="0">
                <a:latin typeface="Times New Roman" panose="02020603050405020304" pitchFamily="18" charset="0"/>
                <a:cs typeface="Times New Roman" panose="02020603050405020304" pitchFamily="18" charset="0"/>
              </a:rPr>
              <a:t>Claimants can pursue only one decision review option at a time for the same claimed issue</a:t>
            </a:r>
          </a:p>
          <a:p>
            <a:pPr>
              <a:spcBef>
                <a:spcPts val="0"/>
              </a:spcBef>
            </a:pPr>
            <a:endParaRPr lang="en-US" sz="1100" dirty="0">
              <a:latin typeface="Times New Roman" panose="02020603050405020304" pitchFamily="18" charset="0"/>
              <a:cs typeface="Times New Roman" panose="02020603050405020304" pitchFamily="18" charset="0"/>
            </a:endParaRPr>
          </a:p>
          <a:p>
            <a:pPr>
              <a:spcBef>
                <a:spcPts val="0"/>
              </a:spcBef>
            </a:pPr>
            <a:r>
              <a:rPr lang="en-US" dirty="0">
                <a:latin typeface="Times New Roman" panose="02020603050405020304" pitchFamily="18" charset="0"/>
                <a:cs typeface="Times New Roman" panose="02020603050405020304" pitchFamily="18" charset="0"/>
              </a:rPr>
              <a:t>There are no limits to the number of times a veteran may pursue a claimed issue</a:t>
            </a:r>
          </a:p>
          <a:p>
            <a:pPr marL="0" indent="0">
              <a:spcBef>
                <a:spcPts val="0"/>
              </a:spcBef>
              <a:buNone/>
            </a:pPr>
            <a:endParaRPr lang="en-US" sz="2800" dirty="0"/>
          </a:p>
          <a:p>
            <a:pPr>
              <a:spcBef>
                <a:spcPts val="0"/>
              </a:spcBef>
              <a:buNone/>
            </a:pPr>
            <a:endParaRPr lang="en-US" sz="1000" dirty="0"/>
          </a:p>
          <a:p>
            <a:pPr marL="914400" lvl="2" indent="0">
              <a:buNone/>
            </a:pPr>
            <a:endParaRPr lang="en-US" sz="1000" dirty="0">
              <a:latin typeface="+mj-lt"/>
            </a:endParaRPr>
          </a:p>
          <a:p>
            <a:endParaRPr lang="en-US" sz="2400"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12</a:t>
            </a:fld>
            <a:endParaRPr lang="en-US" dirty="0"/>
          </a:p>
        </p:txBody>
      </p:sp>
      <p:sp>
        <p:nvSpPr>
          <p:cNvPr id="6" name="Title 1"/>
          <p:cNvSpPr>
            <a:spLocks noGrp="1"/>
          </p:cNvSpPr>
          <p:nvPr>
            <p:ph type="title"/>
          </p:nvPr>
        </p:nvSpPr>
        <p:spPr>
          <a:xfrm>
            <a:off x="0" y="0"/>
            <a:ext cx="10225726" cy="1143000"/>
          </a:xfrm>
        </p:spPr>
        <p:txBody>
          <a:bodyPr>
            <a:normAutofit/>
          </a:bodyPr>
          <a:lstStyle/>
          <a:p>
            <a:r>
              <a:rPr lang="en-US" sz="3600" dirty="0">
                <a:latin typeface="Times New Roman" panose="02020603050405020304" pitchFamily="18" charset="0"/>
                <a:cs typeface="Times New Roman" panose="02020603050405020304" pitchFamily="18" charset="0"/>
              </a:rPr>
              <a:t>AMA: Decision Review Options</a:t>
            </a:r>
          </a:p>
        </p:txBody>
      </p:sp>
    </p:spTree>
    <p:extLst>
      <p:ext uri="{BB962C8B-B14F-4D97-AF65-F5344CB8AC3E}">
        <p14:creationId xmlns:p14="http://schemas.microsoft.com/office/powerpoint/2010/main" val="18566356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2152650" y="1295400"/>
          <a:ext cx="7886700" cy="4979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E2FB73DA-5FDE-45B5-BAA4-C61223CC44F6}" type="slidenum">
              <a:rPr lang="en-US" smtClean="0"/>
              <a:pPr/>
              <a:t>13</a:t>
            </a:fld>
            <a:endParaRPr lang="en-US" dirty="0"/>
          </a:p>
        </p:txBody>
      </p:sp>
      <p:sp>
        <p:nvSpPr>
          <p:cNvPr id="4" name="Title 3"/>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AMA: Decision Hierarchy</a:t>
            </a:r>
          </a:p>
        </p:txBody>
      </p:sp>
      <p:cxnSp>
        <p:nvCxnSpPr>
          <p:cNvPr id="12" name="Straight Connector 11"/>
          <p:cNvCxnSpPr/>
          <p:nvPr/>
        </p:nvCxnSpPr>
        <p:spPr>
          <a:xfrm>
            <a:off x="2209800" y="2913500"/>
            <a:ext cx="7467600" cy="20512"/>
          </a:xfrm>
          <a:prstGeom prst="line">
            <a:avLst/>
          </a:prstGeom>
          <a:ln w="571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495098" y="3232390"/>
            <a:ext cx="2895600" cy="1631216"/>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New: AMA allows submission of new and relevant evidence to RO after CAVC, BVA, or DROC denial</a:t>
            </a:r>
          </a:p>
        </p:txBody>
      </p:sp>
      <p:sp>
        <p:nvSpPr>
          <p:cNvPr id="21" name="TextBox 20"/>
          <p:cNvSpPr txBox="1"/>
          <p:nvPr/>
        </p:nvSpPr>
        <p:spPr>
          <a:xfrm>
            <a:off x="7981950" y="1302796"/>
            <a:ext cx="2914650" cy="1631216"/>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Just as an appeal is moved up one step at a time, it is sent back one step at a time to fix errors</a:t>
            </a:r>
          </a:p>
        </p:txBody>
      </p:sp>
      <p:cxnSp>
        <p:nvCxnSpPr>
          <p:cNvPr id="25" name="Straight Arrow Connector 24"/>
          <p:cNvCxnSpPr/>
          <p:nvPr/>
        </p:nvCxnSpPr>
        <p:spPr>
          <a:xfrm flipH="1">
            <a:off x="3432284" y="3276600"/>
            <a:ext cx="1600200" cy="25908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a:off x="3626608" y="4114800"/>
            <a:ext cx="1104156" cy="17526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a:off x="3781098" y="5226706"/>
            <a:ext cx="451286" cy="72001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Vertical Scroll 32"/>
          <p:cNvSpPr/>
          <p:nvPr/>
        </p:nvSpPr>
        <p:spPr>
          <a:xfrm>
            <a:off x="2458929" y="5616384"/>
            <a:ext cx="914400" cy="838200"/>
          </a:xfrm>
          <a:prstGeom prst="verticalScroll">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 name="Up-Down Arrow 5"/>
          <p:cNvSpPr/>
          <p:nvPr/>
        </p:nvSpPr>
        <p:spPr>
          <a:xfrm>
            <a:off x="7010400" y="1630355"/>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Up-Down Arrow 18"/>
          <p:cNvSpPr/>
          <p:nvPr/>
        </p:nvSpPr>
        <p:spPr>
          <a:xfrm>
            <a:off x="7537888" y="2538707"/>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Up-Down Arrow 23"/>
          <p:cNvSpPr/>
          <p:nvPr/>
        </p:nvSpPr>
        <p:spPr>
          <a:xfrm>
            <a:off x="8229600" y="3322268"/>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Up-Down Arrow 25"/>
          <p:cNvSpPr/>
          <p:nvPr/>
        </p:nvSpPr>
        <p:spPr>
          <a:xfrm>
            <a:off x="8820150" y="4209212"/>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Up-Down Arrow 27"/>
          <p:cNvSpPr/>
          <p:nvPr/>
        </p:nvSpPr>
        <p:spPr>
          <a:xfrm>
            <a:off x="9497328" y="5025259"/>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87291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407844"/>
            <a:ext cx="10972800" cy="4948506"/>
          </a:xfrm>
          <a:prstGeom prst="rect">
            <a:avLst/>
          </a:prstGeom>
          <a:noFill/>
        </p:spPr>
        <p:txBody>
          <a:bodyPr wrap="square" rtlCol="0">
            <a:normAutofit lnSpcReduction="10000"/>
          </a:bodyPr>
          <a:lstStyle/>
          <a:p>
            <a:endParaRPr lang="en-US"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Requesting a new rating decision from VA based on the submission of “New and Relevant” evidence</a:t>
            </a:r>
          </a:p>
          <a:p>
            <a:pPr marL="228600"/>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If filed within one year of VA issuing a rating decision, Board of Veterans Appeals Decision, or CAVC Decision, protects effective date of claim  </a:t>
            </a:r>
          </a:p>
          <a:p>
            <a:pPr marL="228600"/>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Claimants can perpetually file supplemental claims on the same issue, provided they satisfy the “New and Relevant” criteria</a:t>
            </a:r>
          </a:p>
          <a:p>
            <a:pPr marL="228600"/>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Submission of new and relevant evidence triggers duty to assist</a:t>
            </a:r>
          </a:p>
          <a:p>
            <a:pPr marL="228600"/>
            <a:endParaRPr lang="en-US" sz="2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14</a:t>
            </a:fld>
            <a:endParaRPr lang="en-US" dirty="0"/>
          </a:p>
        </p:txBody>
      </p:sp>
      <p:sp>
        <p:nvSpPr>
          <p:cNvPr id="6" name="Title 1"/>
          <p:cNvSpPr>
            <a:spLocks noGrp="1"/>
          </p:cNvSpPr>
          <p:nvPr>
            <p:ph type="title"/>
          </p:nvPr>
        </p:nvSpPr>
        <p:spPr>
          <a:xfrm>
            <a:off x="76200" y="152400"/>
            <a:ext cx="10210800" cy="1143000"/>
          </a:xfrm>
        </p:spPr>
        <p:txBody>
          <a:bodyPr>
            <a:normAutofit/>
          </a:bodyPr>
          <a:lstStyle/>
          <a:p>
            <a:r>
              <a:rPr lang="en-US" sz="3600" dirty="0">
                <a:latin typeface="Times New Roman" panose="02020603050405020304" pitchFamily="18" charset="0"/>
                <a:cs typeface="Times New Roman" panose="02020603050405020304" pitchFamily="18" charset="0"/>
              </a:rPr>
              <a:t>AMA: Supplemental Claims</a:t>
            </a:r>
            <a:br>
              <a:rPr lang="en-US" sz="3600" dirty="0">
                <a:latin typeface="Times New Roman" panose="02020603050405020304" pitchFamily="18" charset="0"/>
                <a:cs typeface="Times New Roman" panose="02020603050405020304" pitchFamily="18" charset="0"/>
              </a:rPr>
            </a:br>
            <a:r>
              <a:rPr lang="en-US" sz="3600" dirty="0">
                <a:solidFill>
                  <a:srgbClr val="991A1E"/>
                </a:solidFill>
                <a:latin typeface="Times New Roman" panose="02020603050405020304" pitchFamily="18" charset="0"/>
                <a:cs typeface="Times New Roman" panose="02020603050405020304" pitchFamily="18" charset="0"/>
              </a:rPr>
              <a:t>38 CFR 3.2501</a:t>
            </a:r>
          </a:p>
        </p:txBody>
      </p:sp>
    </p:spTree>
    <p:extLst>
      <p:ext uri="{BB962C8B-B14F-4D97-AF65-F5344CB8AC3E}">
        <p14:creationId xmlns:p14="http://schemas.microsoft.com/office/powerpoint/2010/main" val="4131929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15</a:t>
            </a:fld>
            <a:endParaRPr lang="en-US" dirty="0"/>
          </a:p>
        </p:txBody>
      </p:sp>
      <p:sp>
        <p:nvSpPr>
          <p:cNvPr id="7" name="Title 1"/>
          <p:cNvSpPr>
            <a:spLocks noGrp="1"/>
          </p:cNvSpPr>
          <p:nvPr>
            <p:ph type="title"/>
          </p:nvPr>
        </p:nvSpPr>
        <p:spPr>
          <a:xfrm>
            <a:off x="152400" y="152400"/>
            <a:ext cx="9625553" cy="914400"/>
          </a:xfrm>
        </p:spPr>
        <p:txBody>
          <a:bodyPr>
            <a:normAutofit/>
          </a:bodyPr>
          <a:lstStyle/>
          <a:p>
            <a:pPr lvl="0"/>
            <a:r>
              <a:rPr lang="en-US" sz="3600" dirty="0">
                <a:latin typeface="Times New Roman" panose="02020603050405020304" pitchFamily="18" charset="0"/>
                <a:cs typeface="Times New Roman" panose="02020603050405020304" pitchFamily="18" charset="0"/>
              </a:rPr>
              <a:t>Supplemental Claims: When to use</a:t>
            </a:r>
          </a:p>
        </p:txBody>
      </p:sp>
      <p:sp>
        <p:nvSpPr>
          <p:cNvPr id="3" name="TextBox 2"/>
          <p:cNvSpPr txBox="1"/>
          <p:nvPr/>
        </p:nvSpPr>
        <p:spPr>
          <a:xfrm>
            <a:off x="609600" y="1341696"/>
            <a:ext cx="10972800" cy="4770537"/>
          </a:xfrm>
          <a:prstGeom prst="rect">
            <a:avLst/>
          </a:prstGeom>
          <a:noFill/>
        </p:spPr>
        <p:txBody>
          <a:bodyPr wrap="square" rtlCol="0">
            <a:spAutoFit/>
          </a:bodyPr>
          <a:lstStyle/>
          <a:p>
            <a:pPr lvl="0"/>
            <a:endParaRPr lang="en-US" sz="2400" dirty="0">
              <a:latin typeface="Arial" panose="020B0604020202020204" pitchFamily="34" charset="0"/>
              <a:cs typeface="Arial" panose="020B0604020202020204" pitchFamily="34"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Denial from CAVC: supplemental claim is only option to preserve effective date</a:t>
            </a:r>
          </a:p>
          <a:p>
            <a:pPr marL="457200" indent="-457200">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Denial from BVA: you don’t think an error was made, </a:t>
            </a:r>
            <a:r>
              <a:rPr lang="en-US" sz="2800" b="1" dirty="0">
                <a:solidFill>
                  <a:srgbClr val="991A1E"/>
                </a:solidFill>
                <a:latin typeface="Times New Roman" panose="02020603050405020304" pitchFamily="18" charset="0"/>
                <a:cs typeface="Times New Roman" panose="02020603050405020304" pitchFamily="18" charset="0"/>
              </a:rPr>
              <a:t>and you have new evidence</a:t>
            </a:r>
          </a:p>
          <a:p>
            <a:pPr marL="457200" indent="-457200">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Rating decision denial, and you </a:t>
            </a:r>
            <a:r>
              <a:rPr lang="en-US" sz="2800" b="1" dirty="0">
                <a:solidFill>
                  <a:srgbClr val="991A1E"/>
                </a:solidFill>
                <a:latin typeface="Times New Roman" panose="02020603050405020304" pitchFamily="18" charset="0"/>
                <a:cs typeface="Times New Roman" panose="02020603050405020304" pitchFamily="18" charset="0"/>
              </a:rPr>
              <a:t>know what evidence you need to submit</a:t>
            </a:r>
          </a:p>
          <a:p>
            <a:pPr marL="457200" indent="-457200">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Rating decision denial, missed C&amp;P exam</a:t>
            </a:r>
          </a:p>
        </p:txBody>
      </p:sp>
    </p:spTree>
    <p:extLst>
      <p:ext uri="{BB962C8B-B14F-4D97-AF65-F5344CB8AC3E}">
        <p14:creationId xmlns:p14="http://schemas.microsoft.com/office/powerpoint/2010/main" val="2367943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71500" y="1422057"/>
            <a:ext cx="11049000" cy="5100907"/>
          </a:xfrm>
          <a:prstGeom prst="rect">
            <a:avLst/>
          </a:prstGeom>
          <a:noFill/>
        </p:spPr>
        <p:txBody>
          <a:bodyPr wrap="square" rtlCol="0">
            <a:normAutofit fontScale="77500" lnSpcReduction="20000"/>
          </a:bodyPr>
          <a:lstStyle/>
          <a:p>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What is </a:t>
            </a:r>
            <a:r>
              <a:rPr lang="en-US" sz="3400" b="1" i="1" dirty="0">
                <a:solidFill>
                  <a:srgbClr val="991A1E"/>
                </a:solidFill>
                <a:latin typeface="Times New Roman" panose="02020603050405020304" pitchFamily="18" charset="0"/>
                <a:cs typeface="Times New Roman" panose="02020603050405020304" pitchFamily="18" charset="0"/>
              </a:rPr>
              <a:t>“New and Relevant?” - </a:t>
            </a:r>
            <a:r>
              <a:rPr lang="en-US" sz="3400" b="1" dirty="0">
                <a:solidFill>
                  <a:srgbClr val="991A1E"/>
                </a:solidFill>
                <a:latin typeface="Times New Roman" panose="02020603050405020304" pitchFamily="18" charset="0"/>
                <a:cs typeface="Times New Roman" panose="02020603050405020304" pitchFamily="18" charset="0"/>
              </a:rPr>
              <a:t>3.2501(a)(1)</a:t>
            </a:r>
          </a:p>
          <a:p>
            <a:endParaRPr lang="en-US" sz="3400" b="1" i="1" dirty="0">
              <a:solidFill>
                <a:srgbClr val="FF0000"/>
              </a:solidFill>
              <a:latin typeface="Times New Roman" panose="02020603050405020304" pitchFamily="18" charset="0"/>
              <a:cs typeface="Times New Roman" panose="02020603050405020304" pitchFamily="18" charset="0"/>
            </a:endParaRPr>
          </a:p>
          <a:p>
            <a:pPr marL="571500" indent="-223838">
              <a:buFont typeface="Arial" panose="020B0604020202020204" pitchFamily="34" charset="0"/>
              <a:buChar char="•"/>
            </a:pPr>
            <a:r>
              <a:rPr lang="en-US" sz="3400" dirty="0">
                <a:latin typeface="Times New Roman" panose="02020603050405020304" pitchFamily="18" charset="0"/>
                <a:cs typeface="Times New Roman" panose="02020603050405020304" pitchFamily="18" charset="0"/>
              </a:rPr>
              <a:t>“</a:t>
            </a:r>
            <a:r>
              <a:rPr lang="en-US" sz="3400" b="1" u="sng" dirty="0">
                <a:latin typeface="Times New Roman" panose="02020603050405020304" pitchFamily="18" charset="0"/>
                <a:cs typeface="Times New Roman" panose="02020603050405020304" pitchFamily="18" charset="0"/>
              </a:rPr>
              <a:t>New</a:t>
            </a:r>
            <a:r>
              <a:rPr lang="en-US" sz="3400" dirty="0">
                <a:latin typeface="Times New Roman" panose="02020603050405020304" pitchFamily="18" charset="0"/>
                <a:cs typeface="Times New Roman" panose="02020603050405020304" pitchFamily="18" charset="0"/>
              </a:rPr>
              <a:t>” means it is not already in the veteran’s claim file</a:t>
            </a:r>
          </a:p>
          <a:p>
            <a:pPr marL="347662"/>
            <a:endParaRPr lang="en-US" sz="3400" dirty="0">
              <a:latin typeface="Times New Roman" panose="02020603050405020304" pitchFamily="18" charset="0"/>
              <a:cs typeface="Times New Roman" panose="02020603050405020304" pitchFamily="18" charset="0"/>
            </a:endParaRPr>
          </a:p>
          <a:p>
            <a:pPr marL="571500" indent="-223838">
              <a:buFont typeface="Arial" panose="020B0604020202020204" pitchFamily="34" charset="0"/>
              <a:buChar char="•"/>
            </a:pPr>
            <a:r>
              <a:rPr lang="en-US" sz="3400" dirty="0">
                <a:latin typeface="Times New Roman" panose="02020603050405020304" pitchFamily="18" charset="0"/>
                <a:cs typeface="Times New Roman" panose="02020603050405020304" pitchFamily="18" charset="0"/>
              </a:rPr>
              <a:t>“</a:t>
            </a:r>
            <a:r>
              <a:rPr lang="en-US" sz="3400" b="1" u="sng" dirty="0">
                <a:latin typeface="Times New Roman" panose="02020603050405020304" pitchFamily="18" charset="0"/>
                <a:cs typeface="Times New Roman" panose="02020603050405020304" pitchFamily="18" charset="0"/>
              </a:rPr>
              <a:t>Relevant</a:t>
            </a:r>
            <a:r>
              <a:rPr lang="en-US" sz="3400" dirty="0">
                <a:latin typeface="Times New Roman" panose="02020603050405020304" pitchFamily="18" charset="0"/>
                <a:cs typeface="Times New Roman" panose="02020603050405020304" pitchFamily="18" charset="0"/>
              </a:rPr>
              <a:t>” means it is pertinent to the benefit sought and reason benefit was previously denied (even if not favorable to claimant: lower threshold than “material”)</a:t>
            </a:r>
          </a:p>
          <a:p>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Example: </a:t>
            </a:r>
          </a:p>
          <a:p>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Red Foreman is claiming his diagnosed ischemic heart disease is the result of exposure to herbicides while serving in Korea in 1970. His claim for service connection was denied because his military service records did not indicate that he served in a unit in or near the Korean demilitarized zone.</a:t>
            </a:r>
          </a:p>
        </p:txBody>
      </p:sp>
      <p:sp>
        <p:nvSpPr>
          <p:cNvPr id="2" name="Slide Number Placeholder 1"/>
          <p:cNvSpPr>
            <a:spLocks noGrp="1"/>
          </p:cNvSpPr>
          <p:nvPr>
            <p:ph type="sldNum" sz="quarter" idx="12"/>
          </p:nvPr>
        </p:nvSpPr>
        <p:spPr/>
        <p:txBody>
          <a:bodyPr/>
          <a:lstStyle/>
          <a:p>
            <a:fld id="{A9DCC7C6-A62F-4059-8C66-A74E7CFD86BF}" type="slidenum">
              <a:rPr lang="en-US" smtClean="0"/>
              <a:pPr/>
              <a:t>16</a:t>
            </a:fld>
            <a:endParaRPr lang="en-US" dirty="0"/>
          </a:p>
        </p:txBody>
      </p:sp>
      <p:sp>
        <p:nvSpPr>
          <p:cNvPr id="6" name="Title 1"/>
          <p:cNvSpPr>
            <a:spLocks noGrp="1"/>
          </p:cNvSpPr>
          <p:nvPr>
            <p:ph type="title"/>
          </p:nvPr>
        </p:nvSpPr>
        <p:spPr>
          <a:xfrm>
            <a:off x="76200" y="7620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Supplemental Claims: New and Relevant Evidence</a:t>
            </a:r>
          </a:p>
        </p:txBody>
      </p:sp>
    </p:spTree>
    <p:extLst>
      <p:ext uri="{BB962C8B-B14F-4D97-AF65-F5344CB8AC3E}">
        <p14:creationId xmlns:p14="http://schemas.microsoft.com/office/powerpoint/2010/main" val="20796087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17</a:t>
            </a:fld>
            <a:endParaRPr lang="en-US" dirty="0"/>
          </a:p>
        </p:txBody>
      </p:sp>
      <p:sp>
        <p:nvSpPr>
          <p:cNvPr id="3" name="TextBox 2"/>
          <p:cNvSpPr txBox="1"/>
          <p:nvPr/>
        </p:nvSpPr>
        <p:spPr>
          <a:xfrm>
            <a:off x="609600" y="1450672"/>
            <a:ext cx="10972800" cy="4947508"/>
          </a:xfrm>
          <a:prstGeom prst="rect">
            <a:avLst/>
          </a:prstGeom>
          <a:noFill/>
        </p:spPr>
        <p:txBody>
          <a:bodyPr wrap="square" rtlCol="0">
            <a:spAutoFit/>
          </a:bodyPr>
          <a:lstStyle/>
          <a:p>
            <a:pPr lvl="0"/>
            <a:endParaRPr lang="en-US" sz="2400" b="1" dirty="0">
              <a:solidFill>
                <a:prstClr val="black"/>
              </a:solidFill>
              <a:latin typeface="Times New Roman" panose="02020603050405020304" pitchFamily="18" charset="0"/>
              <a:cs typeface="Times New Roman" panose="02020603050405020304" pitchFamily="18" charset="0"/>
            </a:endParaRPr>
          </a:p>
          <a:p>
            <a:pPr lvl="0"/>
            <a:r>
              <a:rPr lang="en-US" sz="2400" b="1" dirty="0">
                <a:solidFill>
                  <a:prstClr val="black"/>
                </a:solidFill>
                <a:latin typeface="Times New Roman" panose="02020603050405020304" pitchFamily="18" charset="0"/>
                <a:cs typeface="Times New Roman" panose="02020603050405020304" pitchFamily="18" charset="0"/>
              </a:rPr>
              <a:t>Which of these are </a:t>
            </a:r>
            <a:r>
              <a:rPr lang="en-US" sz="2400" b="1" i="1" dirty="0">
                <a:solidFill>
                  <a:srgbClr val="991A1E"/>
                </a:solidFill>
                <a:latin typeface="Times New Roman" panose="02020603050405020304" pitchFamily="18" charset="0"/>
                <a:cs typeface="Times New Roman" panose="02020603050405020304" pitchFamily="18" charset="0"/>
              </a:rPr>
              <a:t>“New and Relevant?” (assume not in file)</a:t>
            </a:r>
          </a:p>
          <a:p>
            <a:pPr marL="571500" indent="-288925">
              <a:buFont typeface="Arial" panose="020B0604020202020204" pitchFamily="34" charset="0"/>
              <a:buChar char="•"/>
            </a:pPr>
            <a:endParaRPr lang="en-US" sz="240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Buddy statements from those who supervised Mr. Foreman while serving in Korea and witnessed him on the DMZ. </a:t>
            </a:r>
          </a:p>
          <a:p>
            <a:pPr marL="282575"/>
            <a:endParaRPr lang="en-US" sz="105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Doctor’s notes confirming that Mr. Foreman has a diagnosis for ischemic heart disease</a:t>
            </a:r>
          </a:p>
          <a:p>
            <a:pPr marL="282575"/>
            <a:endParaRPr lang="en-US" sz="105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Spouse statement documenting the effects of ischemic heart disease on Mr. Foreman’s daily life</a:t>
            </a:r>
          </a:p>
          <a:p>
            <a:pPr marL="282575"/>
            <a:endParaRPr lang="en-US" sz="105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Photos of Mr. Foreman in Korea alongside defoliated areas or signs/landmarks indicating he was physically present at the DMZ</a:t>
            </a: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p:txBody>
      </p:sp>
      <p:sp>
        <p:nvSpPr>
          <p:cNvPr id="7" name="Title 1"/>
          <p:cNvSpPr>
            <a:spLocks noGrp="1"/>
          </p:cNvSpPr>
          <p:nvPr>
            <p:ph type="title"/>
          </p:nvPr>
        </p:nvSpPr>
        <p:spPr>
          <a:xfrm>
            <a:off x="76200" y="7620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Supplemental Claims: New and Relevant Evidence</a:t>
            </a:r>
          </a:p>
        </p:txBody>
      </p:sp>
    </p:spTree>
    <p:extLst>
      <p:ext uri="{BB962C8B-B14F-4D97-AF65-F5344CB8AC3E}">
        <p14:creationId xmlns:p14="http://schemas.microsoft.com/office/powerpoint/2010/main" val="10511957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18</a:t>
            </a:fld>
            <a:endParaRPr lang="en-US" dirty="0"/>
          </a:p>
        </p:txBody>
      </p:sp>
      <p:sp>
        <p:nvSpPr>
          <p:cNvPr id="6" name="Title 1"/>
          <p:cNvSpPr>
            <a:spLocks noGrp="1"/>
          </p:cNvSpPr>
          <p:nvPr>
            <p:ph type="title"/>
          </p:nvPr>
        </p:nvSpPr>
        <p:spPr>
          <a:xfrm>
            <a:off x="152400" y="20914"/>
            <a:ext cx="8229600" cy="1143000"/>
          </a:xfrm>
        </p:spPr>
        <p:txBody>
          <a:bodyPr>
            <a:normAutofit/>
          </a:bodyPr>
          <a:lstStyle/>
          <a:p>
            <a:r>
              <a:rPr lang="en-US" dirty="0">
                <a:latin typeface="Times New Roman" panose="02020603050405020304" pitchFamily="18" charset="0"/>
                <a:cs typeface="Times New Roman" panose="02020603050405020304" pitchFamily="18" charset="0"/>
              </a:rPr>
              <a:t>Supplemental Claim Form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VA Form 20-0995</a:t>
            </a:r>
          </a:p>
        </p:txBody>
      </p:sp>
      <p:sp>
        <p:nvSpPr>
          <p:cNvPr id="3" name="TextBox 2"/>
          <p:cNvSpPr txBox="1"/>
          <p:nvPr/>
        </p:nvSpPr>
        <p:spPr>
          <a:xfrm>
            <a:off x="609600" y="1151882"/>
            <a:ext cx="10972800" cy="5570756"/>
          </a:xfrm>
          <a:prstGeom prst="rect">
            <a:avLst/>
          </a:prstGeom>
          <a:noFill/>
        </p:spPr>
        <p:txBody>
          <a:bodyPr wrap="square" rtlCol="0">
            <a:spAutoFit/>
          </a:bodyPr>
          <a:lstStyle/>
          <a:p>
            <a:pPr marL="282575"/>
            <a:r>
              <a:rPr lang="en-US" sz="2400" dirty="0">
                <a:solidFill>
                  <a:prstClr val="black"/>
                </a:solidFill>
                <a:latin typeface="Times New Roman" panose="02020603050405020304" pitchFamily="18" charset="0"/>
                <a:cs typeface="Times New Roman" panose="02020603050405020304" pitchFamily="18" charset="0"/>
              </a:rPr>
              <a:t>Block 13A: List specific issues – be sure to list whether service connection, increased rating, etc. </a:t>
            </a:r>
          </a:p>
          <a:p>
            <a:pPr marL="282575"/>
            <a:endParaRPr lang="en-US" sz="2400" dirty="0">
              <a:solidFill>
                <a:prstClr val="black"/>
              </a:solidFill>
              <a:latin typeface="Times New Roman" panose="02020603050405020304" pitchFamily="18" charset="0"/>
              <a:cs typeface="Times New Roman" panose="02020603050405020304" pitchFamily="18" charset="0"/>
            </a:endParaRPr>
          </a:p>
          <a:p>
            <a:pPr marL="282575"/>
            <a:r>
              <a:rPr lang="en-US" sz="2400" dirty="0">
                <a:solidFill>
                  <a:prstClr val="black"/>
                </a:solidFill>
                <a:latin typeface="Times New Roman" panose="02020603050405020304" pitchFamily="18" charset="0"/>
                <a:cs typeface="Times New Roman" panose="02020603050405020304" pitchFamily="18" charset="0"/>
              </a:rPr>
              <a:t>Block 13B: What if you don’t have date of prior decision notice?</a:t>
            </a:r>
          </a:p>
          <a:p>
            <a:pPr marL="282575"/>
            <a:r>
              <a:rPr lang="en-US" sz="2400" dirty="0">
                <a:solidFill>
                  <a:prstClr val="black"/>
                </a:solidFill>
                <a:latin typeface="Times New Roman" panose="02020603050405020304" pitchFamily="18" charset="0"/>
                <a:cs typeface="Times New Roman" panose="02020603050405020304" pitchFamily="18" charset="0"/>
              </a:rPr>
              <a:t> </a:t>
            </a:r>
          </a:p>
          <a:p>
            <a:pPr marL="282575"/>
            <a:r>
              <a:rPr lang="en-US" sz="2400" dirty="0">
                <a:solidFill>
                  <a:prstClr val="black"/>
                </a:solidFill>
                <a:latin typeface="Times New Roman" panose="02020603050405020304" pitchFamily="18" charset="0"/>
                <a:cs typeface="Times New Roman" panose="02020603050405020304" pitchFamily="18" charset="0"/>
              </a:rPr>
              <a:t>Notice Opt-In from SOC/SSOC</a:t>
            </a:r>
          </a:p>
          <a:p>
            <a:pPr marL="282575"/>
            <a:endParaRPr lang="en-US" sz="2400" dirty="0">
              <a:solidFill>
                <a:prstClr val="black"/>
              </a:solidFill>
              <a:latin typeface="Times New Roman" panose="02020603050405020304" pitchFamily="18" charset="0"/>
              <a:cs typeface="Times New Roman" panose="02020603050405020304" pitchFamily="18" charset="0"/>
            </a:endParaRPr>
          </a:p>
          <a:p>
            <a:pPr marL="282575"/>
            <a:r>
              <a:rPr lang="en-US" sz="2400" dirty="0">
                <a:solidFill>
                  <a:prstClr val="black"/>
                </a:solidFill>
                <a:latin typeface="Times New Roman" panose="02020603050405020304" pitchFamily="18" charset="0"/>
                <a:cs typeface="Times New Roman" panose="02020603050405020304" pitchFamily="18" charset="0"/>
              </a:rPr>
              <a:t>Block 14: Submit </a:t>
            </a:r>
            <a:r>
              <a:rPr lang="en-US" sz="2400" i="1" dirty="0">
                <a:solidFill>
                  <a:srgbClr val="991A1E"/>
                </a:solidFill>
                <a:latin typeface="Times New Roman" panose="02020603050405020304" pitchFamily="18" charset="0"/>
                <a:cs typeface="Times New Roman" panose="02020603050405020304" pitchFamily="18" charset="0"/>
              </a:rPr>
              <a:t>or Identify </a:t>
            </a:r>
            <a:r>
              <a:rPr lang="en-US" sz="2400" dirty="0">
                <a:solidFill>
                  <a:prstClr val="black"/>
                </a:solidFill>
                <a:latin typeface="Times New Roman" panose="02020603050405020304" pitchFamily="18" charset="0"/>
                <a:cs typeface="Times New Roman" panose="02020603050405020304" pitchFamily="18" charset="0"/>
              </a:rPr>
              <a:t>new and relevant evidence</a:t>
            </a:r>
          </a:p>
          <a:p>
            <a:pPr marL="625475" indent="-342900">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	Non-federal records will require VAF 21-4142</a:t>
            </a:r>
          </a:p>
          <a:p>
            <a:pPr marL="625475" indent="-342900">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    Federal records: Block 15</a:t>
            </a:r>
          </a:p>
          <a:p>
            <a:pPr marL="282575"/>
            <a:endParaRPr lang="en-US" sz="2400" dirty="0">
              <a:solidFill>
                <a:prstClr val="black"/>
              </a:solidFill>
              <a:latin typeface="Times New Roman" panose="02020603050405020304" pitchFamily="18" charset="0"/>
              <a:cs typeface="Times New Roman" panose="02020603050405020304" pitchFamily="18" charset="0"/>
            </a:endParaRPr>
          </a:p>
          <a:p>
            <a:pPr marL="282575"/>
            <a:r>
              <a:rPr lang="en-US" sz="2400" dirty="0">
                <a:solidFill>
                  <a:prstClr val="black"/>
                </a:solidFill>
                <a:latin typeface="Times New Roman" panose="02020603050405020304" pitchFamily="18" charset="0"/>
                <a:cs typeface="Times New Roman" panose="02020603050405020304" pitchFamily="18" charset="0"/>
              </a:rPr>
              <a:t>Block 16: Signature </a:t>
            </a:r>
          </a:p>
          <a:p>
            <a:pPr marL="282575"/>
            <a:r>
              <a:rPr lang="en-US" sz="2400" dirty="0">
                <a:solidFill>
                  <a:prstClr val="black"/>
                </a:solidFill>
                <a:latin typeface="Times New Roman" panose="02020603050405020304" pitchFamily="18" charset="0"/>
                <a:cs typeface="Times New Roman" panose="02020603050405020304" pitchFamily="18" charset="0"/>
              </a:rPr>
              <a:t>	Have claimant sign if possible – especially if opting in to AMA</a:t>
            </a:r>
          </a:p>
          <a:p>
            <a:pPr marL="282575"/>
            <a:r>
              <a:rPr lang="en-US" sz="2400" dirty="0">
                <a:solidFill>
                  <a:prstClr val="black"/>
                </a:solidFill>
                <a:latin typeface="Times New Roman" panose="02020603050405020304" pitchFamily="18" charset="0"/>
                <a:cs typeface="Times New Roman" panose="02020603050405020304" pitchFamily="18" charset="0"/>
              </a:rPr>
              <a:t>	We can sign if POA already of record </a:t>
            </a: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24180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19</a:t>
            </a:fld>
            <a:endParaRPr lang="en-US" dirty="0"/>
          </a:p>
        </p:txBody>
      </p:sp>
      <p:sp>
        <p:nvSpPr>
          <p:cNvPr id="3" name="TextBox 2"/>
          <p:cNvSpPr txBox="1"/>
          <p:nvPr/>
        </p:nvSpPr>
        <p:spPr>
          <a:xfrm>
            <a:off x="533400" y="1600200"/>
            <a:ext cx="10972800" cy="5093702"/>
          </a:xfrm>
          <a:prstGeom prst="rect">
            <a:avLst/>
          </a:prstGeom>
          <a:noFill/>
        </p:spPr>
        <p:txBody>
          <a:bodyPr wrap="square" rtlCol="0">
            <a:spAutoFit/>
          </a:bodyPr>
          <a:lstStyle/>
          <a:p>
            <a:pPr lvl="0"/>
            <a:endParaRPr lang="en-US" sz="2100" b="1" dirty="0">
              <a:solidFill>
                <a:prstClr val="black"/>
              </a:solidFill>
              <a:latin typeface="Times New Roman" panose="02020603050405020304" pitchFamily="18" charset="0"/>
              <a:cs typeface="Times New Roman" panose="02020603050405020304" pitchFamily="18" charset="0"/>
            </a:endParaRPr>
          </a:p>
          <a:p>
            <a:pPr lvl="0"/>
            <a:r>
              <a:rPr lang="en-US" sz="2800" b="1" dirty="0">
                <a:solidFill>
                  <a:prstClr val="black"/>
                </a:solidFill>
                <a:latin typeface="Times New Roman" panose="02020603050405020304" pitchFamily="18" charset="0"/>
                <a:cs typeface="Times New Roman" panose="02020603050405020304" pitchFamily="18" charset="0"/>
              </a:rPr>
              <a:t>Currently VA is requiring a supplemental claim form any time you re-apply for a benefit that was previously denied</a:t>
            </a:r>
          </a:p>
          <a:p>
            <a:pPr lvl="0"/>
            <a:endParaRPr lang="en-US" sz="2800" dirty="0">
              <a:solidFill>
                <a:prstClr val="black"/>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Should also include specific claim form if the evidence is substantially different (example: pension may require 21p-527EZ, 21p-8416)</a:t>
            </a:r>
          </a:p>
          <a:p>
            <a:pPr marL="342900" indent="-342900">
              <a:buFont typeface="Arial" panose="020B0604020202020204" pitchFamily="34" charset="0"/>
              <a:buChar char="•"/>
            </a:pPr>
            <a:endParaRPr lang="en-US" sz="2800" dirty="0">
              <a:solidFill>
                <a:prstClr val="black"/>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E-Benefits still allows veterans to file reopened issues on 21-526EZ, this will generate a request for application letter. There is now a warning about this on eBenefits</a:t>
            </a:r>
          </a:p>
          <a:p>
            <a:pPr lvl="0"/>
            <a:endParaRPr lang="en-US" sz="2100" b="1" dirty="0">
              <a:solidFill>
                <a:prstClr val="black"/>
              </a:solidFill>
              <a:latin typeface="Arial" panose="020B0604020202020204" pitchFamily="34" charset="0"/>
              <a:cs typeface="Arial" panose="020B0604020202020204" pitchFamily="34" charset="0"/>
            </a:endParaRPr>
          </a:p>
          <a:p>
            <a:pPr lvl="0"/>
            <a:endParaRPr lang="en-US" sz="2100" b="1" dirty="0">
              <a:solidFill>
                <a:prstClr val="black"/>
              </a:solidFill>
              <a:latin typeface="Arial" panose="020B0604020202020204" pitchFamily="34" charset="0"/>
              <a:cs typeface="Arial" panose="020B0604020202020204" pitchFamily="34" charset="0"/>
            </a:endParaRPr>
          </a:p>
          <a:p>
            <a:pPr lvl="0"/>
            <a:endParaRPr lang="en-US" sz="1000" dirty="0">
              <a:solidFill>
                <a:prstClr val="black"/>
              </a:solidFill>
              <a:latin typeface="Arial" panose="020B0604020202020204" pitchFamily="34" charset="0"/>
              <a:cs typeface="Arial" panose="020B0604020202020204" pitchFamily="34" charset="0"/>
            </a:endParaRPr>
          </a:p>
        </p:txBody>
      </p:sp>
      <p:sp>
        <p:nvSpPr>
          <p:cNvPr id="7" name="Title 1"/>
          <p:cNvSpPr>
            <a:spLocks noGrp="1"/>
          </p:cNvSpPr>
          <p:nvPr>
            <p:ph type="title"/>
          </p:nvPr>
        </p:nvSpPr>
        <p:spPr>
          <a:xfrm>
            <a:off x="152400" y="20914"/>
            <a:ext cx="8229600" cy="1143000"/>
          </a:xfrm>
        </p:spPr>
        <p:txBody>
          <a:bodyPr>
            <a:normAutofit/>
          </a:bodyPr>
          <a:lstStyle/>
          <a:p>
            <a:r>
              <a:rPr lang="en-US" dirty="0">
                <a:latin typeface="Times New Roman" panose="02020603050405020304" pitchFamily="18" charset="0"/>
                <a:cs typeface="Times New Roman" panose="02020603050405020304" pitchFamily="18" charset="0"/>
              </a:rPr>
              <a:t>Supplemental Claim Form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VA Form 20-0995</a:t>
            </a:r>
          </a:p>
        </p:txBody>
      </p:sp>
    </p:spTree>
    <p:extLst>
      <p:ext uri="{BB962C8B-B14F-4D97-AF65-F5344CB8AC3E}">
        <p14:creationId xmlns:p14="http://schemas.microsoft.com/office/powerpoint/2010/main" val="3715497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609600" y="1600200"/>
            <a:ext cx="10972800" cy="5121275"/>
          </a:xfrm>
        </p:spPr>
        <p:txBody>
          <a:bodyPr/>
          <a:lstStyle/>
          <a:p>
            <a:pPr>
              <a:buClr>
                <a:schemeClr val="tx1"/>
              </a:buClr>
            </a:pPr>
            <a:r>
              <a:rPr lang="en-US" altLang="en-US" sz="2800" dirty="0">
                <a:latin typeface="Times New Roman" panose="02020603050405020304" pitchFamily="18" charset="0"/>
                <a:cs typeface="Times New Roman" panose="02020603050405020304" pitchFamily="18" charset="0"/>
              </a:rPr>
              <a:t>If a VA benefits claim is denied, the claimant has the right to appeal the decision</a:t>
            </a:r>
          </a:p>
          <a:p>
            <a:pPr>
              <a:buClr>
                <a:schemeClr val="tx1"/>
              </a:buClr>
            </a:pPr>
            <a:endParaRPr lang="en-US" altLang="en-US" sz="2800" dirty="0">
              <a:latin typeface="Times New Roman" panose="02020603050405020304" pitchFamily="18" charset="0"/>
              <a:cs typeface="Times New Roman" panose="02020603050405020304" pitchFamily="18" charset="0"/>
            </a:endParaRPr>
          </a:p>
          <a:p>
            <a:pPr>
              <a:buClr>
                <a:schemeClr val="tx1"/>
              </a:buClr>
            </a:pPr>
            <a:r>
              <a:rPr lang="en-US" altLang="en-US" sz="2800" dirty="0">
                <a:latin typeface="Times New Roman" panose="02020603050405020304" pitchFamily="18" charset="0"/>
                <a:cs typeface="Times New Roman" panose="02020603050405020304" pitchFamily="18" charset="0"/>
              </a:rPr>
              <a:t>Currently, there are 3 decision review options to choose from which will be discussed later in this class</a:t>
            </a:r>
          </a:p>
          <a:p>
            <a:pPr>
              <a:buClr>
                <a:schemeClr val="tx1"/>
              </a:buClr>
            </a:pPr>
            <a:endParaRPr lang="en-US" altLang="en-US" sz="2800" dirty="0">
              <a:latin typeface="Times New Roman" panose="02020603050405020304" pitchFamily="18" charset="0"/>
              <a:cs typeface="Times New Roman" panose="02020603050405020304" pitchFamily="18" charset="0"/>
            </a:endParaRPr>
          </a:p>
          <a:p>
            <a:pPr>
              <a:buClr>
                <a:schemeClr val="tx1"/>
              </a:buClr>
            </a:pPr>
            <a:r>
              <a:rPr lang="en-US" altLang="en-US" sz="2800" dirty="0">
                <a:latin typeface="Times New Roman" panose="02020603050405020304" pitchFamily="18" charset="0"/>
                <a:cs typeface="Times New Roman" panose="02020603050405020304" pitchFamily="18" charset="0"/>
              </a:rPr>
              <a:t>Prior to the current appeals process (AMA), the Legacy Appeals process was in effect which offered a more limited approach to appeals  </a:t>
            </a:r>
          </a:p>
          <a:p>
            <a:pPr lvl="1" eaLnBrk="1" hangingPunct="1">
              <a:buClr>
                <a:schemeClr val="tx1"/>
              </a:buClr>
              <a:buFont typeface="Wingdings" panose="05000000000000000000" pitchFamily="2" charset="2"/>
              <a:buChar char="Ø"/>
            </a:pPr>
            <a:endParaRPr lang="en-US" alt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6CC2EC20-2AD7-43A7-98B5-AFBDE3CDF80B}" type="slidenum">
              <a:rPr lang="en-US"/>
              <a:pPr>
                <a:defRPr/>
              </a:pPr>
              <a:t>2</a:t>
            </a:fld>
            <a:endParaRPr lang="en-US" dirty="0"/>
          </a:p>
        </p:txBody>
      </p:sp>
      <p:sp>
        <p:nvSpPr>
          <p:cNvPr id="2" name="Title 1"/>
          <p:cNvSpPr>
            <a:spLocks noGrp="1"/>
          </p:cNvSpPr>
          <p:nvPr>
            <p:ph type="title"/>
          </p:nvPr>
        </p:nvSpPr>
        <p:spPr>
          <a:xfrm>
            <a:off x="152400" y="76200"/>
            <a:ext cx="8014448" cy="1219200"/>
          </a:xfrm>
        </p:spPr>
        <p:txBody>
          <a:bodyPr rtlCol="0">
            <a:normAutofit/>
          </a:bodyPr>
          <a:lstStyle/>
          <a:p>
            <a:pPr>
              <a:defRPr/>
            </a:pPr>
            <a:r>
              <a:rPr lang="en-US" dirty="0">
                <a:latin typeface="Times New Roman" panose="02020603050405020304" pitchFamily="18" charset="0"/>
                <a:cs typeface="Times New Roman" panose="02020603050405020304" pitchFamily="18" charset="0"/>
              </a:rPr>
              <a:t>WHAT TO DO IF A BENEFITS CLAIM IS DENIED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20</a:t>
            </a:fld>
            <a:endParaRPr lang="en-US" dirty="0"/>
          </a:p>
        </p:txBody>
      </p:sp>
      <p:sp>
        <p:nvSpPr>
          <p:cNvPr id="6" name="Title 1"/>
          <p:cNvSpPr>
            <a:spLocks noGrp="1"/>
          </p:cNvSpPr>
          <p:nvPr>
            <p:ph type="title"/>
          </p:nvPr>
        </p:nvSpPr>
        <p:spPr>
          <a:xfrm>
            <a:off x="0" y="228600"/>
            <a:ext cx="10225726" cy="1143000"/>
          </a:xfrm>
        </p:spPr>
        <p:txBody>
          <a:bodyPr>
            <a:normAutofit/>
          </a:bodyPr>
          <a:lstStyle/>
          <a:p>
            <a:r>
              <a:rPr lang="en-US" sz="3600" dirty="0">
                <a:latin typeface="Times New Roman" panose="02020603050405020304" pitchFamily="18" charset="0"/>
                <a:cs typeface="Times New Roman" panose="02020603050405020304" pitchFamily="18" charset="0"/>
              </a:rPr>
              <a:t>Supplemental Claim Decision</a:t>
            </a:r>
          </a:p>
        </p:txBody>
      </p:sp>
      <p:sp>
        <p:nvSpPr>
          <p:cNvPr id="3" name="TextBox 2"/>
          <p:cNvSpPr txBox="1"/>
          <p:nvPr/>
        </p:nvSpPr>
        <p:spPr>
          <a:xfrm>
            <a:off x="609600" y="1151882"/>
            <a:ext cx="11049000" cy="5139869"/>
          </a:xfrm>
          <a:prstGeom prst="rect">
            <a:avLst/>
          </a:prstGeom>
          <a:noFill/>
        </p:spPr>
        <p:txBody>
          <a:bodyPr wrap="square" rtlCol="0">
            <a:spAutoFit/>
          </a:bodyPr>
          <a:lstStyle/>
          <a:p>
            <a:pPr marL="282575"/>
            <a:endParaRPr lang="en-US" sz="2800" dirty="0">
              <a:solidFill>
                <a:prstClr val="black"/>
              </a:solidFill>
              <a:latin typeface="Arial" panose="020B0604020202020204" pitchFamily="34" charset="0"/>
              <a:cs typeface="Arial" panose="020B0604020202020204" pitchFamily="34" charset="0"/>
            </a:endParaRPr>
          </a:p>
          <a:p>
            <a:pPr marL="282575"/>
            <a:r>
              <a:rPr lang="en-US" sz="2800" dirty="0">
                <a:solidFill>
                  <a:prstClr val="black"/>
                </a:solidFill>
                <a:latin typeface="Times New Roman" panose="02020603050405020304" pitchFamily="18" charset="0"/>
                <a:cs typeface="Times New Roman" panose="02020603050405020304" pitchFamily="18" charset="0"/>
              </a:rPr>
              <a:t>Request for higher level review can identify duty to assist errors in first or subsequent supplemental claim decision</a:t>
            </a:r>
          </a:p>
          <a:p>
            <a:pPr marL="282575"/>
            <a:endParaRPr lang="en-US" sz="2800" dirty="0">
              <a:solidFill>
                <a:prstClr val="black"/>
              </a:solidFill>
              <a:latin typeface="Times New Roman" panose="02020603050405020304" pitchFamily="18" charset="0"/>
              <a:cs typeface="Times New Roman" panose="02020603050405020304" pitchFamily="18" charset="0"/>
            </a:endParaRPr>
          </a:p>
          <a:p>
            <a:pPr marL="625475" indent="-3429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	VA must review entire record</a:t>
            </a:r>
          </a:p>
          <a:p>
            <a:pPr marL="282575"/>
            <a:endParaRPr lang="en-US" sz="2800" dirty="0">
              <a:solidFill>
                <a:prstClr val="black"/>
              </a:solidFill>
              <a:latin typeface="Times New Roman" panose="02020603050405020304" pitchFamily="18" charset="0"/>
              <a:cs typeface="Times New Roman" panose="02020603050405020304" pitchFamily="18" charset="0"/>
            </a:endParaRPr>
          </a:p>
          <a:p>
            <a:pPr marL="282575"/>
            <a:r>
              <a:rPr lang="en-US" sz="2800" dirty="0">
                <a:solidFill>
                  <a:prstClr val="black"/>
                </a:solidFill>
                <a:latin typeface="Times New Roman" panose="02020603050405020304" pitchFamily="18" charset="0"/>
                <a:cs typeface="Times New Roman" panose="02020603050405020304" pitchFamily="18" charset="0"/>
              </a:rPr>
              <a:t>If claim denied due to no new and relevant evidence being submitted, can challenge (higher level review or NOD) determination on whether evidence was new and relevant</a:t>
            </a:r>
          </a:p>
          <a:p>
            <a:pPr marL="282575"/>
            <a:endParaRPr lang="en-US" sz="2800" dirty="0">
              <a:solidFill>
                <a:prstClr val="black"/>
              </a:solidFill>
              <a:latin typeface="Times New Roman" panose="02020603050405020304" pitchFamily="18" charset="0"/>
              <a:cs typeface="Times New Roman" panose="02020603050405020304" pitchFamily="18" charset="0"/>
            </a:endParaRPr>
          </a:p>
          <a:p>
            <a:pPr marL="625475" indent="-3429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   Must have submitted or identified </a:t>
            </a:r>
            <a:r>
              <a:rPr lang="en-US" sz="2800" i="1" dirty="0">
                <a:solidFill>
                  <a:prstClr val="black"/>
                </a:solidFill>
                <a:latin typeface="Times New Roman" panose="02020603050405020304" pitchFamily="18" charset="0"/>
                <a:cs typeface="Times New Roman" panose="02020603050405020304" pitchFamily="18" charset="0"/>
              </a:rPr>
              <a:t>some </a:t>
            </a:r>
            <a:r>
              <a:rPr lang="en-US" sz="2800" dirty="0">
                <a:solidFill>
                  <a:prstClr val="black"/>
                </a:solidFill>
                <a:latin typeface="Times New Roman" panose="02020603050405020304" pitchFamily="18" charset="0"/>
                <a:cs typeface="Times New Roman" panose="02020603050405020304" pitchFamily="18" charset="0"/>
              </a:rPr>
              <a:t>evidence</a:t>
            </a: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19028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21</a:t>
            </a:fld>
            <a:endParaRPr lang="en-US" dirty="0"/>
          </a:p>
        </p:txBody>
      </p:sp>
      <p:sp>
        <p:nvSpPr>
          <p:cNvPr id="4" name="Title 3"/>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Post-Supplemental Claim Decision Review Options</a:t>
            </a:r>
          </a:p>
        </p:txBody>
      </p:sp>
      <p:sp>
        <p:nvSpPr>
          <p:cNvPr id="6" name="Rectangle 5"/>
          <p:cNvSpPr/>
          <p:nvPr/>
        </p:nvSpPr>
        <p:spPr>
          <a:xfrm>
            <a:off x="2895600" y="1255077"/>
            <a:ext cx="6400800" cy="533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Supplemental Claim 20-0995</a:t>
            </a:r>
          </a:p>
        </p:txBody>
      </p:sp>
      <p:sp>
        <p:nvSpPr>
          <p:cNvPr id="7" name="Content Placeholder 6"/>
          <p:cNvSpPr>
            <a:spLocks noGrp="1"/>
          </p:cNvSpPr>
          <p:nvPr>
            <p:ph idx="1"/>
          </p:nvPr>
        </p:nvSpPr>
        <p:spPr>
          <a:xfrm>
            <a:off x="2895600" y="2212168"/>
            <a:ext cx="6400800" cy="1447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en-US" dirty="0">
                <a:ln w="0"/>
                <a:solidFill>
                  <a:schemeClr val="tx1"/>
                </a:solidFill>
                <a:effectLst>
                  <a:outerShdw blurRad="38100" dist="19050" dir="2700000" algn="tl" rotWithShape="0">
                    <a:schemeClr val="dk1">
                      <a:alpha val="40000"/>
                    </a:schemeClr>
                  </a:outerShdw>
                </a:effectLst>
              </a:rPr>
              <a:t>Rating decision denial issued on or after 2/19/19 or through RAMP</a:t>
            </a:r>
          </a:p>
        </p:txBody>
      </p:sp>
      <p:sp>
        <p:nvSpPr>
          <p:cNvPr id="8" name="Rounded Rectangle 7"/>
          <p:cNvSpPr/>
          <p:nvPr/>
        </p:nvSpPr>
        <p:spPr>
          <a:xfrm>
            <a:off x="2057400"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a:t>
            </a:r>
          </a:p>
          <a:p>
            <a:pPr algn="ctr"/>
            <a:r>
              <a:rPr lang="en-US" sz="2000" dirty="0">
                <a:latin typeface="Arial" panose="020B0604020202020204" pitchFamily="34" charset="0"/>
                <a:cs typeface="Arial" panose="020B0604020202020204" pitchFamily="34" charset="0"/>
              </a:rPr>
              <a:t>20-0995</a:t>
            </a:r>
          </a:p>
        </p:txBody>
      </p:sp>
      <p:sp>
        <p:nvSpPr>
          <p:cNvPr id="9" name="Rounded Rectangle 8"/>
          <p:cNvSpPr/>
          <p:nvPr/>
        </p:nvSpPr>
        <p:spPr>
          <a:xfrm>
            <a:off x="4908177"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Higher Level Review</a:t>
            </a:r>
          </a:p>
          <a:p>
            <a:pPr algn="ctr"/>
            <a:r>
              <a:rPr lang="en-US" sz="2000" dirty="0">
                <a:latin typeface="Arial" panose="020B0604020202020204" pitchFamily="34" charset="0"/>
                <a:cs typeface="Arial" panose="020B0604020202020204" pitchFamily="34" charset="0"/>
              </a:rPr>
              <a:t>20-0996</a:t>
            </a:r>
          </a:p>
        </p:txBody>
      </p:sp>
      <p:sp>
        <p:nvSpPr>
          <p:cNvPr id="10" name="Rounded Rectangle 9"/>
          <p:cNvSpPr/>
          <p:nvPr/>
        </p:nvSpPr>
        <p:spPr>
          <a:xfrm>
            <a:off x="7677150"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BVA</a:t>
            </a:r>
          </a:p>
          <a:p>
            <a:pPr algn="ctr"/>
            <a:r>
              <a:rPr lang="en-US" sz="2000" dirty="0">
                <a:latin typeface="Arial" panose="020B0604020202020204" pitchFamily="34" charset="0"/>
                <a:cs typeface="Arial" panose="020B0604020202020204" pitchFamily="34" charset="0"/>
              </a:rPr>
              <a:t>10182</a:t>
            </a:r>
          </a:p>
        </p:txBody>
      </p:sp>
      <p:sp>
        <p:nvSpPr>
          <p:cNvPr id="11" name="Down Arrow 10"/>
          <p:cNvSpPr/>
          <p:nvPr/>
        </p:nvSpPr>
        <p:spPr>
          <a:xfrm>
            <a:off x="3352800" y="365996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Down Arrow 11"/>
          <p:cNvSpPr/>
          <p:nvPr/>
        </p:nvSpPr>
        <p:spPr>
          <a:xfrm>
            <a:off x="5860677" y="3659968"/>
            <a:ext cx="457200" cy="759632"/>
          </a:xfrm>
          <a:prstGeom prst="downArrow">
            <a:avLst>
              <a:gd name="adj1" fmla="val 54598"/>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Down Arrow 12"/>
          <p:cNvSpPr/>
          <p:nvPr/>
        </p:nvSpPr>
        <p:spPr>
          <a:xfrm>
            <a:off x="8401050" y="365996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Down Arrow 13"/>
          <p:cNvSpPr/>
          <p:nvPr/>
        </p:nvSpPr>
        <p:spPr>
          <a:xfrm>
            <a:off x="5811371" y="1695523"/>
            <a:ext cx="555812" cy="6096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383674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911448"/>
            <a:ext cx="10972800" cy="4267200"/>
          </a:xfrm>
          <a:prstGeom prst="rect">
            <a:avLst/>
          </a:prstGeom>
          <a:noFill/>
        </p:spPr>
        <p:txBody>
          <a:bodyPr wrap="square" rtlCol="0">
            <a:normAutofit fontScale="92500"/>
          </a:bodyPr>
          <a:lstStyle/>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Veteran requests “</a:t>
            </a:r>
            <a:r>
              <a:rPr lang="en-US" sz="2800" u="sng" dirty="0">
                <a:latin typeface="Times New Roman" panose="02020603050405020304" pitchFamily="18" charset="0"/>
                <a:cs typeface="Times New Roman" panose="02020603050405020304" pitchFamily="18" charset="0"/>
              </a:rPr>
              <a:t>de novo</a:t>
            </a:r>
            <a:r>
              <a:rPr lang="en-US" sz="2800" dirty="0">
                <a:latin typeface="Times New Roman" panose="02020603050405020304" pitchFamily="18" charset="0"/>
                <a:cs typeface="Times New Roman" panose="02020603050405020304" pitchFamily="18" charset="0"/>
              </a:rPr>
              <a:t>” review of rating decision by a higher authority</a:t>
            </a:r>
          </a:p>
          <a:p>
            <a:pPr marL="5715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Review is solely on evidence of record – cannot submit additional evidence</a:t>
            </a:r>
          </a:p>
          <a:p>
            <a:pPr marL="5715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Decisions can be overturned based on difference of opinion or CUE</a:t>
            </a:r>
          </a:p>
          <a:p>
            <a:pPr marL="228600"/>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only be requested within one year of a notice of a rating decision</a:t>
            </a:r>
          </a:p>
          <a:p>
            <a:pPr marL="5715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An informal conference with the reviewer can be requested</a:t>
            </a:r>
          </a:p>
          <a:p>
            <a:pPr marL="571500" indent="-571500">
              <a:buFont typeface="Arial" panose="020B0604020202020204" pitchFamily="34" charset="0"/>
              <a:buChar char="•"/>
            </a:pPr>
            <a:endParaRPr lang="en-US" sz="3400" b="1" dirty="0"/>
          </a:p>
          <a:p>
            <a:endParaRPr lang="en-US" sz="3400" b="1" dirty="0"/>
          </a:p>
          <a:p>
            <a:endParaRPr lang="en-US" sz="3400" b="1" dirty="0"/>
          </a:p>
          <a:p>
            <a:pPr marL="571500" indent="-571500">
              <a:buFont typeface="Arial" panose="020B0604020202020204" pitchFamily="34" charset="0"/>
              <a:buChar char="•"/>
            </a:pPr>
            <a:endParaRPr lang="en-US" sz="3400" b="1"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22</a:t>
            </a:fld>
            <a:endParaRPr lang="en-US" dirty="0"/>
          </a:p>
        </p:txBody>
      </p:sp>
      <p:sp>
        <p:nvSpPr>
          <p:cNvPr id="6" name="Title 1"/>
          <p:cNvSpPr>
            <a:spLocks noGrp="1"/>
          </p:cNvSpPr>
          <p:nvPr>
            <p:ph type="title"/>
          </p:nvPr>
        </p:nvSpPr>
        <p:spPr>
          <a:xfrm>
            <a:off x="76200" y="87163"/>
            <a:ext cx="102108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a:t>
            </a:r>
            <a:br>
              <a:rPr lang="en-US" dirty="0">
                <a:latin typeface="Times New Roman" panose="02020603050405020304" pitchFamily="18" charset="0"/>
                <a:cs typeface="Times New Roman" panose="02020603050405020304" pitchFamily="18" charset="0"/>
              </a:rPr>
            </a:br>
            <a:r>
              <a:rPr lang="en-US" dirty="0">
                <a:solidFill>
                  <a:srgbClr val="991A1E"/>
                </a:solidFill>
                <a:latin typeface="Times New Roman" panose="02020603050405020304" pitchFamily="18" charset="0"/>
                <a:cs typeface="Times New Roman" panose="02020603050405020304" pitchFamily="18" charset="0"/>
              </a:rPr>
              <a:t>38 CFR 3.2601</a:t>
            </a:r>
          </a:p>
        </p:txBody>
      </p:sp>
    </p:spTree>
    <p:extLst>
      <p:ext uri="{BB962C8B-B14F-4D97-AF65-F5344CB8AC3E}">
        <p14:creationId xmlns:p14="http://schemas.microsoft.com/office/powerpoint/2010/main" val="39322954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23</a:t>
            </a:fld>
            <a:endParaRPr lang="en-US" dirty="0"/>
          </a:p>
        </p:txBody>
      </p:sp>
      <p:sp>
        <p:nvSpPr>
          <p:cNvPr id="7" name="Title 1"/>
          <p:cNvSpPr>
            <a:spLocks noGrp="1"/>
          </p:cNvSpPr>
          <p:nvPr>
            <p:ph type="title"/>
          </p:nvPr>
        </p:nvSpPr>
        <p:spPr>
          <a:xfrm>
            <a:off x="76200" y="152400"/>
            <a:ext cx="9701753" cy="914400"/>
          </a:xfrm>
        </p:spPr>
        <p:txBody>
          <a:bodyPr>
            <a:normAutofit fontScale="90000"/>
          </a:bodyPr>
          <a:lstStyle/>
          <a:p>
            <a:pPr lvl="0"/>
            <a:r>
              <a:rPr lang="en-US" dirty="0">
                <a:latin typeface="Times New Roman" panose="02020603050405020304" pitchFamily="18" charset="0"/>
                <a:cs typeface="Times New Roman" panose="02020603050405020304" pitchFamily="18" charset="0"/>
              </a:rPr>
              <a:t>Higher Level Review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When to use</a:t>
            </a:r>
          </a:p>
        </p:txBody>
      </p:sp>
      <p:sp>
        <p:nvSpPr>
          <p:cNvPr id="3" name="TextBox 2"/>
          <p:cNvSpPr txBox="1"/>
          <p:nvPr/>
        </p:nvSpPr>
        <p:spPr>
          <a:xfrm>
            <a:off x="1066800" y="2133600"/>
            <a:ext cx="10515600" cy="3908762"/>
          </a:xfrm>
          <a:prstGeom prst="rect">
            <a:avLst/>
          </a:prstGeom>
          <a:noFill/>
        </p:spPr>
        <p:txBody>
          <a:bodyPr wrap="square" rtlCol="0">
            <a:spAutoFit/>
          </a:bodyPr>
          <a:lstStyle/>
          <a:p>
            <a:pPr lvl="0"/>
            <a:endParaRPr lang="en-US" sz="2400" dirty="0">
              <a:latin typeface="Arial" panose="020B0604020202020204" pitchFamily="34" charset="0"/>
              <a:cs typeface="Arial" panose="020B0604020202020204" pitchFamily="34" charset="0"/>
            </a:endParaRPr>
          </a:p>
          <a:p>
            <a:pPr marL="228600" indent="-228600">
              <a:spcBef>
                <a:spcPts val="0"/>
              </a:spcBef>
            </a:pPr>
            <a:r>
              <a:rPr lang="en-US" sz="2800" dirty="0">
                <a:latin typeface="Times New Roman" panose="02020603050405020304" pitchFamily="18" charset="0"/>
                <a:cs typeface="Times New Roman" panose="02020603050405020304" pitchFamily="18" charset="0"/>
              </a:rPr>
              <a:t>VA made a clear mistake of applying the law and you can easily find it in the CFR</a:t>
            </a:r>
          </a:p>
          <a:p>
            <a:pPr marL="457200" indent="-2286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 Decision will be quicker than appeal to BVA</a:t>
            </a:r>
          </a:p>
          <a:p>
            <a:pPr marL="228600" indent="-228600">
              <a:spcBef>
                <a:spcPts val="0"/>
              </a:spcBef>
            </a:pPr>
            <a:endParaRPr lang="en-US" sz="2800" dirty="0">
              <a:latin typeface="Times New Roman" panose="02020603050405020304" pitchFamily="18" charset="0"/>
              <a:cs typeface="Times New Roman" panose="02020603050405020304" pitchFamily="18" charset="0"/>
            </a:endParaRPr>
          </a:p>
          <a:p>
            <a:pPr marL="228600" indent="-228600">
              <a:spcBef>
                <a:spcPts val="0"/>
              </a:spcBef>
            </a:pPr>
            <a:r>
              <a:rPr lang="en-US" sz="2800" dirty="0">
                <a:latin typeface="Times New Roman" panose="02020603050405020304" pitchFamily="18" charset="0"/>
                <a:cs typeface="Times New Roman" panose="02020603050405020304" pitchFamily="18" charset="0"/>
              </a:rPr>
              <a:t>VA made a duty to assist error (did not request an exam or records) </a:t>
            </a:r>
          </a:p>
          <a:p>
            <a:pPr marL="457200" indent="-288925">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BVA can’t order development, so this will get additional development done quicker</a:t>
            </a:r>
          </a:p>
          <a:p>
            <a:pPr marL="457200" indent="-457200">
              <a:spcBef>
                <a:spcPts val="0"/>
              </a:spcBef>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85878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143000" y="1387475"/>
            <a:ext cx="10363200" cy="5334000"/>
          </a:xfrm>
          <a:prstGeom prst="rect">
            <a:avLst/>
          </a:prstGeom>
          <a:noFill/>
        </p:spPr>
        <p:txBody>
          <a:bodyPr wrap="square" rtlCol="0">
            <a:normAutofit/>
          </a:bodyPr>
          <a:lstStyle/>
          <a:p>
            <a:pPr marL="457200" indent="-45720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VA has established three “Decision Review Operation Centers” (DROCs) to address decision review requests for higher level review and BVA remands</a:t>
            </a: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Located in Seattle, St. Petersburg, and Washington, D.C. (Appeals Management Office)</a:t>
            </a:r>
          </a:p>
          <a:p>
            <a:pPr marL="571500" indent="-342900">
              <a:buFont typeface="Arial" panose="020B0604020202020204" pitchFamily="34" charset="0"/>
              <a:buChar char="•"/>
            </a:pPr>
            <a:endParaRPr lang="en-US" sz="3100" dirty="0">
              <a:latin typeface="Arial" panose="020B0604020202020204" pitchFamily="34" charset="0"/>
              <a:cs typeface="Arial" panose="020B0604020202020204" pitchFamily="34" charset="0"/>
            </a:endParaRPr>
          </a:p>
          <a:p>
            <a:endParaRPr lang="en-US" sz="4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24</a:t>
            </a:fld>
            <a:endParaRPr lang="en-US" dirty="0"/>
          </a:p>
        </p:txBody>
      </p:sp>
      <p:sp>
        <p:nvSpPr>
          <p:cNvPr id="6" name="Title 1"/>
          <p:cNvSpPr>
            <a:spLocks noGrp="1"/>
          </p:cNvSpPr>
          <p:nvPr>
            <p:ph type="title"/>
          </p:nvPr>
        </p:nvSpPr>
        <p:spPr>
          <a:xfrm>
            <a:off x="76200" y="152400"/>
            <a:ext cx="97536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Jurisdiction</a:t>
            </a:r>
          </a:p>
        </p:txBody>
      </p:sp>
    </p:spTree>
    <p:extLst>
      <p:ext uri="{BB962C8B-B14F-4D97-AF65-F5344CB8AC3E}">
        <p14:creationId xmlns:p14="http://schemas.microsoft.com/office/powerpoint/2010/main" val="21973943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524000"/>
            <a:ext cx="10972800" cy="5029200"/>
          </a:xfrm>
          <a:prstGeom prst="rect">
            <a:avLst/>
          </a:prstGeom>
          <a:noFill/>
        </p:spPr>
        <p:txBody>
          <a:bodyPr wrap="square" rtlCol="0">
            <a:normAutofit fontScale="62500" lnSpcReduction="20000"/>
          </a:bodyPr>
          <a:lstStyle/>
          <a:p>
            <a:r>
              <a:rPr lang="en-US" sz="5100" dirty="0">
                <a:latin typeface="Times New Roman" panose="02020603050405020304" pitchFamily="18" charset="0"/>
                <a:cs typeface="Times New Roman" panose="02020603050405020304" pitchFamily="18" charset="0"/>
              </a:rPr>
              <a:t>Example: </a:t>
            </a:r>
            <a:endParaRPr lang="en-US" sz="4400" dirty="0">
              <a:latin typeface="Times New Roman" panose="02020603050405020304" pitchFamily="18" charset="0"/>
              <a:cs typeface="Times New Roman" panose="02020603050405020304" pitchFamily="18" charset="0"/>
            </a:endParaRPr>
          </a:p>
          <a:p>
            <a:endParaRPr lang="en-US" sz="4400" dirty="0">
              <a:latin typeface="Times New Roman" panose="02020603050405020304" pitchFamily="18" charset="0"/>
              <a:cs typeface="Times New Roman" panose="02020603050405020304" pitchFamily="18" charset="0"/>
            </a:endParaRPr>
          </a:p>
          <a:p>
            <a:r>
              <a:rPr lang="en-US" sz="4400" dirty="0">
                <a:latin typeface="Times New Roman" panose="02020603050405020304" pitchFamily="18" charset="0"/>
                <a:cs typeface="Times New Roman" panose="02020603050405020304" pitchFamily="18" charset="0"/>
              </a:rPr>
              <a:t>Johnny Utah claimed service connection for fibromyalgia related to service in Southwest Asia in 2005. He was diagnosed with fibromyalgia in 2011, three years after he separated from the military. Johnny completed an exam for fibromyalgia that sufficiently demonstrates his current level of impairment and the DBQ is in his record, along with his service records and his 2011 diagnosis.</a:t>
            </a:r>
          </a:p>
          <a:p>
            <a:endParaRPr lang="en-US" sz="4400" dirty="0">
              <a:latin typeface="Times New Roman" panose="02020603050405020304" pitchFamily="18" charset="0"/>
              <a:cs typeface="Times New Roman" panose="02020603050405020304" pitchFamily="18" charset="0"/>
            </a:endParaRPr>
          </a:p>
          <a:p>
            <a:r>
              <a:rPr lang="en-US" sz="4400" dirty="0">
                <a:latin typeface="Times New Roman" panose="02020603050405020304" pitchFamily="18" charset="0"/>
                <a:cs typeface="Times New Roman" panose="02020603050405020304" pitchFamily="18" charset="0"/>
              </a:rPr>
              <a:t>However, VA denied service connection based on the lack of a diagnosis of fibromyalgia while in service. </a:t>
            </a:r>
          </a:p>
          <a:p>
            <a:endParaRPr lang="en-US" sz="4400" dirty="0">
              <a:latin typeface="Times New Roman" panose="02020603050405020304" pitchFamily="18" charset="0"/>
              <a:cs typeface="Times New Roman" panose="02020603050405020304" pitchFamily="18" charset="0"/>
            </a:endParaRPr>
          </a:p>
          <a:p>
            <a:r>
              <a:rPr lang="en-US" sz="4400" dirty="0">
                <a:latin typeface="Times New Roman" panose="02020603050405020304" pitchFamily="18" charset="0"/>
                <a:cs typeface="Times New Roman" panose="02020603050405020304" pitchFamily="18" charset="0"/>
              </a:rPr>
              <a:t>What are some reasons Johnny might consider Higher Level Review?  </a:t>
            </a:r>
          </a:p>
        </p:txBody>
      </p:sp>
      <p:sp>
        <p:nvSpPr>
          <p:cNvPr id="2" name="Slide Number Placeholder 1"/>
          <p:cNvSpPr>
            <a:spLocks noGrp="1"/>
          </p:cNvSpPr>
          <p:nvPr>
            <p:ph type="sldNum" sz="quarter" idx="12"/>
          </p:nvPr>
        </p:nvSpPr>
        <p:spPr/>
        <p:txBody>
          <a:bodyPr/>
          <a:lstStyle/>
          <a:p>
            <a:fld id="{A9DCC7C6-A62F-4059-8C66-A74E7CFD86BF}" type="slidenum">
              <a:rPr lang="en-US" smtClean="0"/>
              <a:pPr/>
              <a:t>25</a:t>
            </a:fld>
            <a:endParaRPr lang="en-US" dirty="0"/>
          </a:p>
        </p:txBody>
      </p:sp>
      <p:sp>
        <p:nvSpPr>
          <p:cNvPr id="6" name="Title 1"/>
          <p:cNvSpPr>
            <a:spLocks noGrp="1"/>
          </p:cNvSpPr>
          <p:nvPr>
            <p:ph type="title"/>
          </p:nvPr>
        </p:nvSpPr>
        <p:spPr>
          <a:xfrm>
            <a:off x="76200" y="0"/>
            <a:ext cx="82296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Example</a:t>
            </a:r>
          </a:p>
        </p:txBody>
      </p:sp>
    </p:spTree>
    <p:extLst>
      <p:ext uri="{BB962C8B-B14F-4D97-AF65-F5344CB8AC3E}">
        <p14:creationId xmlns:p14="http://schemas.microsoft.com/office/powerpoint/2010/main" val="23914014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3400" y="1387475"/>
            <a:ext cx="11049000" cy="5334000"/>
          </a:xfrm>
          <a:prstGeom prst="rect">
            <a:avLst/>
          </a:prstGeom>
          <a:noFill/>
        </p:spPr>
        <p:txBody>
          <a:bodyPr wrap="square" rtlCol="0">
            <a:normAutofit fontScale="92500" lnSpcReduction="20000"/>
          </a:bodyPr>
          <a:lstStyle/>
          <a:p>
            <a:r>
              <a:rPr lang="en-US" sz="3100" dirty="0">
                <a:latin typeface="Times New Roman" panose="02020603050405020304" pitchFamily="18" charset="0"/>
                <a:cs typeface="Times New Roman" panose="02020603050405020304" pitchFamily="18" charset="0"/>
              </a:rPr>
              <a:t>Why could Johnny request </a:t>
            </a:r>
            <a:r>
              <a:rPr lang="en-US" sz="3100" b="1" i="1" dirty="0">
                <a:solidFill>
                  <a:srgbClr val="991A1E"/>
                </a:solidFill>
                <a:latin typeface="Times New Roman" panose="02020603050405020304" pitchFamily="18" charset="0"/>
                <a:cs typeface="Times New Roman" panose="02020603050405020304" pitchFamily="18" charset="0"/>
              </a:rPr>
              <a:t>HLR</a:t>
            </a:r>
            <a:r>
              <a:rPr lang="en-US" sz="3100" dirty="0">
                <a:latin typeface="Times New Roman" panose="02020603050405020304" pitchFamily="18" charset="0"/>
                <a:cs typeface="Times New Roman" panose="02020603050405020304" pitchFamily="18" charset="0"/>
              </a:rPr>
              <a:t>? </a:t>
            </a:r>
          </a:p>
          <a:p>
            <a:endParaRPr lang="en-US" sz="31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Fibromyalgia is a presumptive condition for Southwest Asia service</a:t>
            </a:r>
          </a:p>
          <a:p>
            <a:pPr marL="571500" indent="-342900">
              <a:buFont typeface="Arial" panose="020B0604020202020204" pitchFamily="34" charset="0"/>
              <a:buChar char="•"/>
            </a:pPr>
            <a:endParaRPr lang="en-US" sz="13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Johnny’s military record indicates that he has qualifying Southwest Asia service in Iraq in 2011</a:t>
            </a:r>
          </a:p>
          <a:p>
            <a:pPr marL="571500" indent="-342900">
              <a:buFont typeface="Arial" panose="020B0604020202020204" pitchFamily="34" charset="0"/>
              <a:buChar char="•"/>
            </a:pPr>
            <a:endParaRPr lang="en-US" sz="13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Johnny has a current diagnosis of fibromyalgia present for more than six months</a:t>
            </a:r>
          </a:p>
          <a:p>
            <a:pPr marL="571500" indent="-342900">
              <a:buFont typeface="Arial" panose="020B0604020202020204" pitchFamily="34" charset="0"/>
              <a:buChar char="•"/>
            </a:pPr>
            <a:endParaRPr lang="en-US" sz="13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Johnny’s exam indicates that the condition is compensable at a rate greater than 10%</a:t>
            </a:r>
          </a:p>
          <a:p>
            <a:pPr marL="571500" indent="-342900">
              <a:buFont typeface="Arial" panose="020B0604020202020204" pitchFamily="34" charset="0"/>
              <a:buChar char="•"/>
            </a:pPr>
            <a:endParaRPr lang="en-US" sz="12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VA misinterpreted the presumption, which dictates that the condition must have emerged while serving in Southwest Asia </a:t>
            </a:r>
            <a:r>
              <a:rPr lang="en-US" sz="3100" i="1" u="sng" dirty="0">
                <a:latin typeface="Times New Roman" panose="02020603050405020304" pitchFamily="18" charset="0"/>
                <a:cs typeface="Times New Roman" panose="02020603050405020304" pitchFamily="18" charset="0"/>
              </a:rPr>
              <a:t>OR</a:t>
            </a:r>
            <a:r>
              <a:rPr lang="en-US" sz="3100" dirty="0">
                <a:latin typeface="Times New Roman" panose="02020603050405020304" pitchFamily="18" charset="0"/>
                <a:cs typeface="Times New Roman" panose="02020603050405020304" pitchFamily="18" charset="0"/>
              </a:rPr>
              <a:t> by December 21, 2021. </a:t>
            </a:r>
          </a:p>
          <a:p>
            <a:endParaRPr lang="en-US" sz="4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26</a:t>
            </a:fld>
            <a:endParaRPr lang="en-US" dirty="0"/>
          </a:p>
        </p:txBody>
      </p:sp>
      <p:sp>
        <p:nvSpPr>
          <p:cNvPr id="6" name="Title 1"/>
          <p:cNvSpPr>
            <a:spLocks noGrp="1"/>
          </p:cNvSpPr>
          <p:nvPr>
            <p:ph type="title"/>
          </p:nvPr>
        </p:nvSpPr>
        <p:spPr>
          <a:xfrm>
            <a:off x="76200" y="36095"/>
            <a:ext cx="82296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Example</a:t>
            </a:r>
          </a:p>
        </p:txBody>
      </p:sp>
    </p:spTree>
    <p:extLst>
      <p:ext uri="{BB962C8B-B14F-4D97-AF65-F5344CB8AC3E}">
        <p14:creationId xmlns:p14="http://schemas.microsoft.com/office/powerpoint/2010/main" val="10587703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27</a:t>
            </a:fld>
            <a:endParaRPr lang="en-US" dirty="0"/>
          </a:p>
        </p:txBody>
      </p:sp>
      <p:sp>
        <p:nvSpPr>
          <p:cNvPr id="6" name="Title 1"/>
          <p:cNvSpPr>
            <a:spLocks noGrp="1"/>
          </p:cNvSpPr>
          <p:nvPr>
            <p:ph type="title"/>
          </p:nvPr>
        </p:nvSpPr>
        <p:spPr>
          <a:xfrm>
            <a:off x="76200" y="152401"/>
            <a:ext cx="10149526"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Form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VA Form 20-0996</a:t>
            </a:r>
          </a:p>
        </p:txBody>
      </p:sp>
      <p:sp>
        <p:nvSpPr>
          <p:cNvPr id="3" name="TextBox 2"/>
          <p:cNvSpPr txBox="1"/>
          <p:nvPr/>
        </p:nvSpPr>
        <p:spPr>
          <a:xfrm>
            <a:off x="609600" y="1295401"/>
            <a:ext cx="10972800" cy="5416868"/>
          </a:xfrm>
          <a:prstGeom prst="rect">
            <a:avLst/>
          </a:prstGeom>
          <a:noFill/>
        </p:spPr>
        <p:txBody>
          <a:bodyPr wrap="square" rtlCol="0">
            <a:spAutoFit/>
          </a:bodyPr>
          <a:lstStyle/>
          <a:p>
            <a:pPr marL="282575"/>
            <a:r>
              <a:rPr lang="en-US" sz="2400" dirty="0">
                <a:solidFill>
                  <a:prstClr val="black"/>
                </a:solidFill>
                <a:latin typeface="Times New Roman" panose="02020603050405020304" pitchFamily="18" charset="0"/>
                <a:cs typeface="Times New Roman" panose="02020603050405020304" pitchFamily="18" charset="0"/>
              </a:rPr>
              <a:t>Block 13: Doesn’t really matter – all higher-level reviews being sent to three Decision Review Operation Centers (DROCs) in Seattle, St. Petersburg, and Washington, D.C. </a:t>
            </a:r>
          </a:p>
          <a:p>
            <a:pPr marL="282575"/>
            <a:endParaRPr lang="en-US" sz="2400" dirty="0">
              <a:solidFill>
                <a:prstClr val="black"/>
              </a:solidFill>
              <a:latin typeface="Times New Roman" panose="02020603050405020304" pitchFamily="18" charset="0"/>
              <a:cs typeface="Times New Roman" panose="02020603050405020304" pitchFamily="18" charset="0"/>
            </a:endParaRPr>
          </a:p>
          <a:p>
            <a:pPr marL="282575"/>
            <a:r>
              <a:rPr lang="en-US" sz="2400" dirty="0">
                <a:solidFill>
                  <a:prstClr val="black"/>
                </a:solidFill>
                <a:latin typeface="Times New Roman" panose="02020603050405020304" pitchFamily="18" charset="0"/>
                <a:cs typeface="Times New Roman" panose="02020603050405020304" pitchFamily="18" charset="0"/>
              </a:rPr>
              <a:t>Block 14: Informal conference – check with your DSO on who will be representing at conference – It will be a teleconference</a:t>
            </a:r>
          </a:p>
          <a:p>
            <a:pPr marL="282575"/>
            <a:endParaRPr lang="en-US" sz="2400" dirty="0">
              <a:solidFill>
                <a:prstClr val="black"/>
              </a:solidFill>
              <a:latin typeface="Times New Roman" panose="02020603050405020304" pitchFamily="18" charset="0"/>
              <a:cs typeface="Times New Roman" panose="02020603050405020304" pitchFamily="18" charset="0"/>
            </a:endParaRPr>
          </a:p>
          <a:p>
            <a:pPr marL="282575"/>
            <a:r>
              <a:rPr lang="en-US" sz="2400" dirty="0">
                <a:solidFill>
                  <a:prstClr val="black"/>
                </a:solidFill>
                <a:latin typeface="Times New Roman" panose="02020603050405020304" pitchFamily="18" charset="0"/>
                <a:cs typeface="Times New Roman" panose="02020603050405020304" pitchFamily="18" charset="0"/>
              </a:rPr>
              <a:t>Block 15: Must list specific issues – be sure to list whether service connection, increased rating, etc. </a:t>
            </a:r>
          </a:p>
          <a:p>
            <a:pPr marL="282575"/>
            <a:endParaRPr lang="en-US" sz="2400" dirty="0">
              <a:solidFill>
                <a:prstClr val="black"/>
              </a:solidFill>
              <a:latin typeface="Times New Roman" panose="02020603050405020304" pitchFamily="18" charset="0"/>
              <a:cs typeface="Times New Roman" panose="02020603050405020304" pitchFamily="18" charset="0"/>
            </a:endParaRPr>
          </a:p>
          <a:p>
            <a:pPr marL="282575"/>
            <a:r>
              <a:rPr lang="en-US" sz="2400" dirty="0">
                <a:solidFill>
                  <a:prstClr val="black"/>
                </a:solidFill>
                <a:latin typeface="Times New Roman" panose="02020603050405020304" pitchFamily="18" charset="0"/>
                <a:cs typeface="Times New Roman" panose="02020603050405020304" pitchFamily="18" charset="0"/>
              </a:rPr>
              <a:t>Notice Opt-IN from SOC/SSOC</a:t>
            </a:r>
          </a:p>
          <a:p>
            <a:pPr marL="282575"/>
            <a:endParaRPr lang="en-US" sz="2400" dirty="0">
              <a:solidFill>
                <a:prstClr val="black"/>
              </a:solidFill>
              <a:latin typeface="Times New Roman" panose="02020603050405020304" pitchFamily="18" charset="0"/>
              <a:cs typeface="Times New Roman" panose="02020603050405020304" pitchFamily="18" charset="0"/>
            </a:endParaRPr>
          </a:p>
          <a:p>
            <a:pPr marL="282575"/>
            <a:r>
              <a:rPr lang="en-US" sz="2400" dirty="0">
                <a:solidFill>
                  <a:prstClr val="black"/>
                </a:solidFill>
                <a:latin typeface="Times New Roman" panose="02020603050405020304" pitchFamily="18" charset="0"/>
                <a:cs typeface="Times New Roman" panose="02020603050405020304" pitchFamily="18" charset="0"/>
              </a:rPr>
              <a:t>Block 16: Signature </a:t>
            </a:r>
          </a:p>
          <a:p>
            <a:pPr marL="282575"/>
            <a:r>
              <a:rPr lang="en-US" sz="2400" dirty="0">
                <a:solidFill>
                  <a:prstClr val="black"/>
                </a:solidFill>
                <a:latin typeface="Times New Roman" panose="02020603050405020304" pitchFamily="18" charset="0"/>
                <a:cs typeface="Times New Roman" panose="02020603050405020304" pitchFamily="18" charset="0"/>
              </a:rPr>
              <a:t>	Have claimant sign if possible – especially if opting in to AMA</a:t>
            </a:r>
          </a:p>
          <a:p>
            <a:pPr marL="282575"/>
            <a:r>
              <a:rPr lang="en-US" sz="2400" dirty="0">
                <a:solidFill>
                  <a:prstClr val="black"/>
                </a:solidFill>
                <a:latin typeface="Times New Roman" panose="02020603050405020304" pitchFamily="18" charset="0"/>
                <a:cs typeface="Times New Roman" panose="02020603050405020304" pitchFamily="18" charset="0"/>
              </a:rPr>
              <a:t>	We can sign if POA already of record </a:t>
            </a:r>
            <a:endParaRPr lang="en-US" sz="105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09870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3400" y="1387475"/>
            <a:ext cx="11049000" cy="5334000"/>
          </a:xfrm>
          <a:prstGeom prst="rect">
            <a:avLst/>
          </a:prstGeom>
          <a:noFill/>
        </p:spPr>
        <p:txBody>
          <a:bodyPr wrap="square" rtlCol="0">
            <a:normAutofit/>
          </a:bodyPr>
          <a:lstStyle/>
          <a:p>
            <a:r>
              <a:rPr lang="en-US" sz="3100" b="1" dirty="0">
                <a:solidFill>
                  <a:srgbClr val="991A1E"/>
                </a:solidFill>
                <a:latin typeface="Times New Roman" panose="02020603050405020304" pitchFamily="18" charset="0"/>
                <a:cs typeface="Times New Roman" panose="02020603050405020304" pitchFamily="18" charset="0"/>
              </a:rPr>
              <a:t>38 CFR 3.2601(g), 3.2502 </a:t>
            </a:r>
          </a:p>
          <a:p>
            <a:pPr marL="571500" indent="-342900">
              <a:buFont typeface="Arial" panose="020B0604020202020204" pitchFamily="34" charset="0"/>
              <a:buChar char="•"/>
            </a:pPr>
            <a:endParaRPr lang="en-US" sz="31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Decision can deny or confirm and continue benefits</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Decision can grant benefits</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Decision can propose to reduce benefits</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Decision can send claim to supplemental claim lane for additional development</a:t>
            </a:r>
          </a:p>
        </p:txBody>
      </p:sp>
      <p:sp>
        <p:nvSpPr>
          <p:cNvPr id="2" name="Slide Number Placeholder 1"/>
          <p:cNvSpPr>
            <a:spLocks noGrp="1"/>
          </p:cNvSpPr>
          <p:nvPr>
            <p:ph type="sldNum" sz="quarter" idx="12"/>
          </p:nvPr>
        </p:nvSpPr>
        <p:spPr/>
        <p:txBody>
          <a:bodyPr/>
          <a:lstStyle/>
          <a:p>
            <a:fld id="{A9DCC7C6-A62F-4059-8C66-A74E7CFD86BF}" type="slidenum">
              <a:rPr lang="en-US" smtClean="0"/>
              <a:pPr/>
              <a:t>28</a:t>
            </a:fld>
            <a:endParaRPr lang="en-US" dirty="0"/>
          </a:p>
        </p:txBody>
      </p:sp>
      <p:sp>
        <p:nvSpPr>
          <p:cNvPr id="6" name="Title 1"/>
          <p:cNvSpPr>
            <a:spLocks noGrp="1"/>
          </p:cNvSpPr>
          <p:nvPr>
            <p:ph type="title"/>
          </p:nvPr>
        </p:nvSpPr>
        <p:spPr>
          <a:xfrm>
            <a:off x="0" y="152400"/>
            <a:ext cx="98298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Decision</a:t>
            </a:r>
          </a:p>
        </p:txBody>
      </p:sp>
    </p:spTree>
    <p:extLst>
      <p:ext uri="{BB962C8B-B14F-4D97-AF65-F5344CB8AC3E}">
        <p14:creationId xmlns:p14="http://schemas.microsoft.com/office/powerpoint/2010/main" val="27609911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3400" y="1524000"/>
            <a:ext cx="11049000" cy="5334000"/>
          </a:xfrm>
          <a:prstGeom prst="rect">
            <a:avLst/>
          </a:prstGeom>
          <a:noFill/>
        </p:spPr>
        <p:txBody>
          <a:bodyPr wrap="square" rtlCol="0">
            <a:normAutofit/>
          </a:bodyPr>
          <a:lstStyle/>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When higher level review or BVA review is requested and the claim cannot be granted on the evidence of record </a:t>
            </a:r>
            <a:r>
              <a:rPr lang="en-US" sz="3100" b="1" dirty="0">
                <a:latin typeface="Times New Roman" panose="02020603050405020304" pitchFamily="18" charset="0"/>
                <a:cs typeface="Times New Roman" panose="02020603050405020304" pitchFamily="18" charset="0"/>
              </a:rPr>
              <a:t>BUT </a:t>
            </a:r>
            <a:r>
              <a:rPr lang="en-US" sz="3100" dirty="0">
                <a:latin typeface="Times New Roman" panose="02020603050405020304" pitchFamily="18" charset="0"/>
                <a:cs typeface="Times New Roman" panose="02020603050405020304" pitchFamily="18" charset="0"/>
              </a:rPr>
              <a:t>VA made a duty to assist error</a:t>
            </a:r>
          </a:p>
          <a:p>
            <a:pPr marL="1028700" lvl="1"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HLR decision is made and form HLR Return is completed (20-0999)</a:t>
            </a:r>
          </a:p>
          <a:p>
            <a:pPr marL="1028700" lvl="1"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EP 040 HLR DTA Error is created to address the error</a:t>
            </a:r>
          </a:p>
          <a:p>
            <a:pPr marL="1028700" lvl="1"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Because development was triggered, claimant can now submit new evidence</a:t>
            </a:r>
          </a:p>
          <a:p>
            <a:pPr marL="1028700" lvl="1"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New rating decision made; veteran has all three options for decision review if disagree</a:t>
            </a:r>
          </a:p>
          <a:p>
            <a:pPr marL="571500" indent="-342900">
              <a:buFont typeface="Arial" panose="020B0604020202020204" pitchFamily="34" charset="0"/>
              <a:buChar char="•"/>
            </a:pPr>
            <a:endParaRPr lang="en-US" sz="3100" dirty="0">
              <a:latin typeface="Arial" panose="020B0604020202020204" pitchFamily="34" charset="0"/>
              <a:cs typeface="Arial" panose="020B0604020202020204" pitchFamily="34" charset="0"/>
            </a:endParaRPr>
          </a:p>
          <a:p>
            <a:endParaRPr lang="en-US" sz="4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29</a:t>
            </a:fld>
            <a:endParaRPr lang="en-US" dirty="0"/>
          </a:p>
        </p:txBody>
      </p:sp>
      <p:sp>
        <p:nvSpPr>
          <p:cNvPr id="6" name="Title 1"/>
          <p:cNvSpPr>
            <a:spLocks noGrp="1"/>
          </p:cNvSpPr>
          <p:nvPr>
            <p:ph type="title"/>
          </p:nvPr>
        </p:nvSpPr>
        <p:spPr>
          <a:xfrm>
            <a:off x="0" y="76200"/>
            <a:ext cx="9753600" cy="1143000"/>
          </a:xfrm>
        </p:spPr>
        <p:txBody>
          <a:bodyPr>
            <a:normAutofit fontScale="90000"/>
          </a:bodyPr>
          <a:lstStyle/>
          <a:p>
            <a:r>
              <a:rPr lang="en-US" dirty="0">
                <a:latin typeface="Times New Roman" panose="02020603050405020304" pitchFamily="18" charset="0"/>
                <a:cs typeface="Times New Roman" panose="02020603050405020304" pitchFamily="18" charset="0"/>
              </a:rPr>
              <a:t>Higher Level Review Return</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to Supplemental Claim: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If More Development is Needed</a:t>
            </a:r>
          </a:p>
        </p:txBody>
      </p:sp>
    </p:spTree>
    <p:extLst>
      <p:ext uri="{BB962C8B-B14F-4D97-AF65-F5344CB8AC3E}">
        <p14:creationId xmlns:p14="http://schemas.microsoft.com/office/powerpoint/2010/main" val="2745096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828800"/>
            <a:ext cx="10972800" cy="4527550"/>
          </a:xfrm>
        </p:spPr>
        <p:txBody>
          <a:bodyPr rtlCol="0">
            <a:normAutofit/>
          </a:bodyPr>
          <a:lstStyle/>
          <a:p>
            <a:pPr marL="0" indent="0">
              <a:buClr>
                <a:schemeClr val="tx1"/>
              </a:buClr>
              <a:buNone/>
              <a:defRPr/>
            </a:pPr>
            <a:r>
              <a:rPr lang="en-US" dirty="0">
                <a:latin typeface="Times New Roman" panose="02020603050405020304" pitchFamily="18" charset="0"/>
                <a:cs typeface="Times New Roman" panose="02020603050405020304" pitchFamily="18" charset="0"/>
              </a:rPr>
              <a:t>Character of Discharge/Status as a veteran</a:t>
            </a:r>
          </a:p>
          <a:p>
            <a:pPr marL="0" indent="0">
              <a:buClr>
                <a:schemeClr val="tx1"/>
              </a:buClr>
              <a:buNone/>
              <a:defRPr/>
            </a:pPr>
            <a:r>
              <a:rPr lang="en-US" dirty="0">
                <a:latin typeface="Times New Roman" panose="02020603050405020304" pitchFamily="18" charset="0"/>
                <a:cs typeface="Times New Roman" panose="02020603050405020304" pitchFamily="18" charset="0"/>
              </a:rPr>
              <a:t>Service connection</a:t>
            </a:r>
          </a:p>
          <a:p>
            <a:pPr marL="0" indent="0">
              <a:buClr>
                <a:schemeClr val="tx1"/>
              </a:buClr>
              <a:buNone/>
              <a:defRPr/>
            </a:pPr>
            <a:r>
              <a:rPr lang="en-US" dirty="0">
                <a:latin typeface="Times New Roman" panose="02020603050405020304" pitchFamily="18" charset="0"/>
                <a:cs typeface="Times New Roman" panose="02020603050405020304" pitchFamily="18" charset="0"/>
              </a:rPr>
              <a:t>Rating percentage</a:t>
            </a:r>
          </a:p>
          <a:p>
            <a:pPr marL="0" indent="0">
              <a:buClr>
                <a:schemeClr val="tx1"/>
              </a:buClr>
              <a:buNone/>
              <a:defRPr/>
            </a:pPr>
            <a:r>
              <a:rPr lang="en-US" dirty="0">
                <a:latin typeface="Times New Roman" panose="02020603050405020304" pitchFamily="18" charset="0"/>
                <a:cs typeface="Times New Roman" panose="02020603050405020304" pitchFamily="18" charset="0"/>
              </a:rPr>
              <a:t>Effective date</a:t>
            </a:r>
          </a:p>
          <a:p>
            <a:pPr marL="0" indent="0">
              <a:buClr>
                <a:schemeClr val="tx1"/>
              </a:buClr>
              <a:buNone/>
              <a:defRPr/>
            </a:pPr>
            <a:r>
              <a:rPr lang="en-US" dirty="0">
                <a:latin typeface="Times New Roman" panose="02020603050405020304" pitchFamily="18" charset="0"/>
                <a:cs typeface="Times New Roman" panose="02020603050405020304" pitchFamily="18" charset="0"/>
              </a:rPr>
              <a:t>Dependency &amp; Indemnity Compensation</a:t>
            </a:r>
          </a:p>
          <a:p>
            <a:pPr marL="0" indent="0">
              <a:buClr>
                <a:schemeClr val="tx1"/>
              </a:buClr>
              <a:buNone/>
              <a:defRPr/>
            </a:pPr>
            <a:r>
              <a:rPr lang="en-US" dirty="0">
                <a:latin typeface="Times New Roman" panose="02020603050405020304" pitchFamily="18" charset="0"/>
                <a:cs typeface="Times New Roman" panose="02020603050405020304" pitchFamily="18" charset="0"/>
              </a:rPr>
              <a:t>Waiver of overpayment</a:t>
            </a:r>
          </a:p>
          <a:p>
            <a:pPr marL="0" indent="0">
              <a:buClr>
                <a:schemeClr val="tx1"/>
              </a:buClr>
              <a:buNone/>
              <a:defRPr/>
            </a:pPr>
            <a:r>
              <a:rPr lang="en-US" dirty="0">
                <a:latin typeface="Times New Roman" panose="02020603050405020304" pitchFamily="18" charset="0"/>
                <a:cs typeface="Times New Roman" panose="02020603050405020304" pitchFamily="18" charset="0"/>
              </a:rPr>
              <a:t>Entitlement to special monthly compensation/pension</a:t>
            </a:r>
            <a:endParaRPr lang="en-US" dirty="0"/>
          </a:p>
        </p:txBody>
      </p:sp>
      <p:sp>
        <p:nvSpPr>
          <p:cNvPr id="4" name="Slide Number Placeholder 3"/>
          <p:cNvSpPr>
            <a:spLocks noGrp="1"/>
          </p:cNvSpPr>
          <p:nvPr>
            <p:ph type="sldNum" sz="quarter" idx="12"/>
          </p:nvPr>
        </p:nvSpPr>
        <p:spPr/>
        <p:txBody>
          <a:bodyPr/>
          <a:lstStyle/>
          <a:p>
            <a:pPr>
              <a:defRPr/>
            </a:pPr>
            <a:fld id="{AF81D993-D7F5-4A8D-9D61-23AF2E564172}" type="slidenum">
              <a:rPr lang="en-US"/>
              <a:pPr>
                <a:defRPr/>
              </a:pPr>
              <a:t>3</a:t>
            </a:fld>
            <a:endParaRPr lang="en-US" dirty="0"/>
          </a:p>
        </p:txBody>
      </p:sp>
      <p:sp>
        <p:nvSpPr>
          <p:cNvPr id="17410" name="Title 1"/>
          <p:cNvSpPr>
            <a:spLocks noGrp="1"/>
          </p:cNvSpPr>
          <p:nvPr>
            <p:ph type="title"/>
          </p:nvPr>
        </p:nvSpPr>
        <p:spPr>
          <a:xfrm>
            <a:off x="76200" y="76200"/>
            <a:ext cx="102870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EXAMPLES OF APPEALABLE DECISIONS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30</a:t>
            </a:fld>
            <a:endParaRPr lang="en-US" dirty="0"/>
          </a:p>
        </p:txBody>
      </p:sp>
      <p:sp>
        <p:nvSpPr>
          <p:cNvPr id="4" name="Title 3"/>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Post- Higher Level Review Decision Review Options</a:t>
            </a:r>
          </a:p>
        </p:txBody>
      </p:sp>
      <p:sp>
        <p:nvSpPr>
          <p:cNvPr id="6" name="Rectangle 5"/>
          <p:cNvSpPr/>
          <p:nvPr/>
        </p:nvSpPr>
        <p:spPr>
          <a:xfrm>
            <a:off x="2895600" y="1255077"/>
            <a:ext cx="6400800" cy="533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Higher Level Review 20-0996</a:t>
            </a:r>
          </a:p>
        </p:txBody>
      </p:sp>
      <p:sp>
        <p:nvSpPr>
          <p:cNvPr id="7" name="Content Placeholder 6"/>
          <p:cNvSpPr>
            <a:spLocks noGrp="1"/>
          </p:cNvSpPr>
          <p:nvPr>
            <p:ph idx="1"/>
          </p:nvPr>
        </p:nvSpPr>
        <p:spPr>
          <a:xfrm>
            <a:off x="2895600" y="2212168"/>
            <a:ext cx="6400800" cy="1447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en-US" dirty="0">
                <a:ln w="0"/>
                <a:solidFill>
                  <a:schemeClr val="tx1"/>
                </a:solidFill>
                <a:effectLst>
                  <a:outerShdw blurRad="38100" dist="19050" dir="2700000" algn="tl" rotWithShape="0">
                    <a:schemeClr val="dk1">
                      <a:alpha val="40000"/>
                    </a:schemeClr>
                  </a:outerShdw>
                </a:effectLst>
              </a:rPr>
              <a:t>Rating Decision Denial issued on or after 2/19/19 or through RAMP</a:t>
            </a:r>
          </a:p>
        </p:txBody>
      </p:sp>
      <p:sp>
        <p:nvSpPr>
          <p:cNvPr id="8" name="Rounded Rectangle 7"/>
          <p:cNvSpPr/>
          <p:nvPr/>
        </p:nvSpPr>
        <p:spPr>
          <a:xfrm>
            <a:off x="2057400"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a:t>
            </a:r>
          </a:p>
          <a:p>
            <a:pPr algn="ctr"/>
            <a:r>
              <a:rPr lang="en-US" sz="2000" dirty="0">
                <a:latin typeface="Arial" panose="020B0604020202020204" pitchFamily="34" charset="0"/>
                <a:cs typeface="Arial" panose="020B0604020202020204" pitchFamily="34" charset="0"/>
              </a:rPr>
              <a:t>VA Form 20-0995</a:t>
            </a:r>
          </a:p>
        </p:txBody>
      </p:sp>
      <p:sp>
        <p:nvSpPr>
          <p:cNvPr id="9" name="Rounded Rectangle 8"/>
          <p:cNvSpPr/>
          <p:nvPr/>
        </p:nvSpPr>
        <p:spPr>
          <a:xfrm>
            <a:off x="4908177"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Higher Level Review</a:t>
            </a:r>
          </a:p>
          <a:p>
            <a:pPr algn="ctr"/>
            <a:r>
              <a:rPr lang="en-US" sz="2000" dirty="0">
                <a:latin typeface="Arial" panose="020B0604020202020204" pitchFamily="34" charset="0"/>
                <a:cs typeface="Arial" panose="020B0604020202020204" pitchFamily="34" charset="0"/>
              </a:rPr>
              <a:t>20-0996</a:t>
            </a:r>
          </a:p>
        </p:txBody>
      </p:sp>
      <p:sp>
        <p:nvSpPr>
          <p:cNvPr id="10" name="Rounded Rectangle 9"/>
          <p:cNvSpPr/>
          <p:nvPr/>
        </p:nvSpPr>
        <p:spPr>
          <a:xfrm>
            <a:off x="7677150"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BVA</a:t>
            </a:r>
          </a:p>
          <a:p>
            <a:pPr algn="ctr"/>
            <a:r>
              <a:rPr lang="en-US" sz="2000" dirty="0">
                <a:latin typeface="Arial" panose="020B0604020202020204" pitchFamily="34" charset="0"/>
                <a:cs typeface="Arial" panose="020B0604020202020204" pitchFamily="34" charset="0"/>
              </a:rPr>
              <a:t>VA Form10182</a:t>
            </a:r>
          </a:p>
        </p:txBody>
      </p:sp>
      <p:sp>
        <p:nvSpPr>
          <p:cNvPr id="11" name="Down Arrow 10"/>
          <p:cNvSpPr/>
          <p:nvPr/>
        </p:nvSpPr>
        <p:spPr>
          <a:xfrm>
            <a:off x="3352800" y="365996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Down Arrow 11"/>
          <p:cNvSpPr/>
          <p:nvPr/>
        </p:nvSpPr>
        <p:spPr>
          <a:xfrm>
            <a:off x="5860677" y="3659968"/>
            <a:ext cx="457200" cy="759632"/>
          </a:xfrm>
          <a:prstGeom prst="downArrow">
            <a:avLst>
              <a:gd name="adj1" fmla="val 54598"/>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Down Arrow 12"/>
          <p:cNvSpPr/>
          <p:nvPr/>
        </p:nvSpPr>
        <p:spPr>
          <a:xfrm>
            <a:off x="8401050" y="365996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Down Arrow 13"/>
          <p:cNvSpPr/>
          <p:nvPr/>
        </p:nvSpPr>
        <p:spPr>
          <a:xfrm>
            <a:off x="5811371" y="1695523"/>
            <a:ext cx="555812" cy="6096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Multiply 1"/>
          <p:cNvSpPr/>
          <p:nvPr/>
        </p:nvSpPr>
        <p:spPr>
          <a:xfrm>
            <a:off x="4968689" y="4533900"/>
            <a:ext cx="2241177" cy="1524000"/>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320838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447800"/>
            <a:ext cx="10972800" cy="5181600"/>
          </a:xfrm>
          <a:prstGeom prst="rect">
            <a:avLst/>
          </a:prstGeom>
          <a:noFill/>
        </p:spPr>
        <p:txBody>
          <a:bodyPr wrap="square" rtlCol="0">
            <a:normAutofit lnSpcReduction="10000"/>
          </a:bodyPr>
          <a:lstStyle/>
          <a:p>
            <a:r>
              <a:rPr lang="en-US" sz="2600" dirty="0">
                <a:latin typeface="Times New Roman" panose="02020603050405020304" pitchFamily="18" charset="0"/>
                <a:cs typeface="Times New Roman" panose="02020603050405020304" pitchFamily="18" charset="0"/>
              </a:rPr>
              <a:t>Under AMA, the NOD (VA Form 10182) is filed </a:t>
            </a:r>
            <a:r>
              <a:rPr lang="en-US" sz="2600" b="1" i="1" dirty="0">
                <a:latin typeface="Times New Roman" panose="02020603050405020304" pitchFamily="18" charset="0"/>
                <a:cs typeface="Times New Roman" panose="02020603050405020304" pitchFamily="18" charset="0"/>
              </a:rPr>
              <a:t>directly </a:t>
            </a:r>
            <a:r>
              <a:rPr lang="en-US" sz="2600" dirty="0">
                <a:latin typeface="Times New Roman" panose="02020603050405020304" pitchFamily="18" charset="0"/>
                <a:cs typeface="Times New Roman" panose="02020603050405020304" pitchFamily="18" charset="0"/>
              </a:rPr>
              <a:t>with the BVA</a:t>
            </a:r>
          </a:p>
          <a:p>
            <a:pPr marL="342900" indent="-342900">
              <a:buFont typeface="Arial" panose="020B0604020202020204" pitchFamily="34" charset="0"/>
              <a:buChar char="•"/>
            </a:pPr>
            <a:endParaRPr lang="en-US" sz="1200" dirty="0">
              <a:latin typeface="Times New Roman" panose="02020603050405020304" pitchFamily="18" charset="0"/>
              <a:cs typeface="Times New Roman" panose="02020603050405020304" pitchFamily="18" charset="0"/>
            </a:endParaRPr>
          </a:p>
          <a:p>
            <a:r>
              <a:rPr lang="en-US" sz="2600" dirty="0">
                <a:latin typeface="Times New Roman" panose="02020603050405020304" pitchFamily="18" charset="0"/>
                <a:cs typeface="Times New Roman" panose="02020603050405020304" pitchFamily="18" charset="0"/>
              </a:rPr>
              <a:t>There are three separate BVA dockets:</a:t>
            </a:r>
          </a:p>
          <a:p>
            <a:pPr marL="342900" indent="-342900">
              <a:buFont typeface="Arial" panose="020B0604020202020204" pitchFamily="34" charset="0"/>
              <a:buChar char="•"/>
            </a:pPr>
            <a:endParaRPr lang="en-US" sz="2600" dirty="0">
              <a:latin typeface="Times New Roman" panose="02020603050405020304" pitchFamily="18" charset="0"/>
              <a:cs typeface="Times New Roman" panose="02020603050405020304" pitchFamily="18" charset="0"/>
            </a:endParaRPr>
          </a:p>
          <a:p>
            <a:pPr marL="1257300" lvl="2" indent="-342900">
              <a:buFont typeface="Arial" panose="020B0604020202020204" pitchFamily="34" charset="0"/>
              <a:buChar char="•"/>
            </a:pPr>
            <a:r>
              <a:rPr lang="en-US" sz="2600" b="1" dirty="0">
                <a:latin typeface="Times New Roman" panose="02020603050405020304" pitchFamily="18" charset="0"/>
                <a:cs typeface="Times New Roman" panose="02020603050405020304" pitchFamily="18" charset="0"/>
              </a:rPr>
              <a:t>Direct Review</a:t>
            </a:r>
            <a:r>
              <a:rPr lang="en-US" sz="2600" dirty="0">
                <a:latin typeface="Times New Roman" panose="02020603050405020304" pitchFamily="18" charset="0"/>
                <a:cs typeface="Times New Roman" panose="02020603050405020304" pitchFamily="18" charset="0"/>
              </a:rPr>
              <a:t> </a:t>
            </a:r>
            <a:r>
              <a:rPr lang="en-US" sz="2600" b="1" dirty="0">
                <a:latin typeface="Times New Roman" panose="02020603050405020304" pitchFamily="18" charset="0"/>
                <a:cs typeface="Times New Roman" panose="02020603050405020304" pitchFamily="18" charset="0"/>
              </a:rPr>
              <a:t>docket</a:t>
            </a:r>
            <a:r>
              <a:rPr lang="en-US" sz="2600" dirty="0">
                <a:latin typeface="Times New Roman" panose="02020603050405020304" pitchFamily="18" charset="0"/>
                <a:cs typeface="Times New Roman" panose="02020603050405020304" pitchFamily="18" charset="0"/>
              </a:rPr>
              <a:t> with </a:t>
            </a:r>
            <a:r>
              <a:rPr lang="en-US" sz="2600" b="1" u="sng" dirty="0">
                <a:solidFill>
                  <a:srgbClr val="991A1E"/>
                </a:solidFill>
                <a:latin typeface="Times New Roman" panose="02020603050405020304" pitchFamily="18" charset="0"/>
                <a:cs typeface="Times New Roman" panose="02020603050405020304" pitchFamily="18" charset="0"/>
              </a:rPr>
              <a:t>no introduction of new evidence</a:t>
            </a:r>
          </a:p>
          <a:p>
            <a:pPr lvl="2"/>
            <a:endParaRPr lang="en-US" sz="2600" dirty="0">
              <a:latin typeface="Times New Roman" panose="02020603050405020304" pitchFamily="18" charset="0"/>
              <a:cs typeface="Times New Roman" panose="02020603050405020304" pitchFamily="18" charset="0"/>
            </a:endParaRPr>
          </a:p>
          <a:p>
            <a:pPr marL="1257300" lvl="2" indent="-342900">
              <a:buFont typeface="Arial" panose="020B0604020202020204" pitchFamily="34" charset="0"/>
              <a:buChar char="•"/>
            </a:pPr>
            <a:r>
              <a:rPr lang="en-US" sz="2600" b="1" dirty="0">
                <a:latin typeface="Times New Roman" panose="02020603050405020304" pitchFamily="18" charset="0"/>
                <a:cs typeface="Times New Roman" panose="02020603050405020304" pitchFamily="18" charset="0"/>
              </a:rPr>
              <a:t>Evidence Only</a:t>
            </a:r>
            <a:r>
              <a:rPr lang="en-US" sz="2600" dirty="0">
                <a:latin typeface="Times New Roman" panose="02020603050405020304" pitchFamily="18" charset="0"/>
                <a:cs typeface="Times New Roman" panose="02020603050405020304" pitchFamily="18" charset="0"/>
              </a:rPr>
              <a:t> </a:t>
            </a:r>
            <a:r>
              <a:rPr lang="en-US" sz="2600" b="1" dirty="0">
                <a:latin typeface="Times New Roman" panose="02020603050405020304" pitchFamily="18" charset="0"/>
                <a:cs typeface="Times New Roman" panose="02020603050405020304" pitchFamily="18" charset="0"/>
              </a:rPr>
              <a:t>docket</a:t>
            </a:r>
            <a:r>
              <a:rPr lang="en-US" sz="2600" dirty="0">
                <a:latin typeface="Times New Roman" panose="02020603050405020304" pitchFamily="18" charset="0"/>
                <a:cs typeface="Times New Roman" panose="02020603050405020304" pitchFamily="18" charset="0"/>
              </a:rPr>
              <a:t> with</a:t>
            </a:r>
            <a:r>
              <a:rPr lang="en-US" sz="2600" dirty="0">
                <a:solidFill>
                  <a:srgbClr val="991A1E"/>
                </a:solidFill>
                <a:latin typeface="Times New Roman" panose="02020603050405020304" pitchFamily="18" charset="0"/>
                <a:cs typeface="Times New Roman" panose="02020603050405020304" pitchFamily="18" charset="0"/>
              </a:rPr>
              <a:t> </a:t>
            </a:r>
            <a:r>
              <a:rPr lang="en-US" sz="2600" b="1" dirty="0">
                <a:solidFill>
                  <a:srgbClr val="991A1E"/>
                </a:solidFill>
                <a:latin typeface="Times New Roman" panose="02020603050405020304" pitchFamily="18" charset="0"/>
                <a:cs typeface="Times New Roman" panose="02020603050405020304" pitchFamily="18" charset="0"/>
              </a:rPr>
              <a:t>limited window introduction of new evidence (90 days after NOD)</a:t>
            </a:r>
          </a:p>
          <a:p>
            <a:pPr lvl="2"/>
            <a:endParaRPr lang="en-US" sz="2600" dirty="0">
              <a:latin typeface="Times New Roman" panose="02020603050405020304" pitchFamily="18" charset="0"/>
              <a:cs typeface="Times New Roman" panose="02020603050405020304" pitchFamily="18" charset="0"/>
            </a:endParaRPr>
          </a:p>
          <a:p>
            <a:pPr marL="1257300" lvl="2" indent="-342900">
              <a:buFont typeface="Arial" panose="020B0604020202020204" pitchFamily="34" charset="0"/>
              <a:buChar char="•"/>
            </a:pPr>
            <a:r>
              <a:rPr lang="en-US" sz="2600" b="1" dirty="0">
                <a:latin typeface="Times New Roman" panose="02020603050405020304" pitchFamily="18" charset="0"/>
                <a:cs typeface="Times New Roman" panose="02020603050405020304" pitchFamily="18" charset="0"/>
              </a:rPr>
              <a:t>Hearing docket</a:t>
            </a:r>
            <a:r>
              <a:rPr lang="en-US" sz="2600" dirty="0">
                <a:latin typeface="Times New Roman" panose="02020603050405020304" pitchFamily="18" charset="0"/>
                <a:cs typeface="Times New Roman" panose="02020603050405020304" pitchFamily="18" charset="0"/>
              </a:rPr>
              <a:t> with </a:t>
            </a:r>
            <a:r>
              <a:rPr lang="en-US" sz="2600" b="1" dirty="0">
                <a:solidFill>
                  <a:srgbClr val="991A1E"/>
                </a:solidFill>
                <a:latin typeface="Times New Roman" panose="02020603050405020304" pitchFamily="18" charset="0"/>
                <a:cs typeface="Times New Roman" panose="02020603050405020304" pitchFamily="18" charset="0"/>
              </a:rPr>
              <a:t>limited window for introduction of new evidence (at hearing or 90 days after hearing)</a:t>
            </a:r>
          </a:p>
          <a:p>
            <a:pPr lvl="2"/>
            <a:endParaRPr lang="en-US" sz="1100" dirty="0">
              <a:latin typeface="Times New Roman" panose="02020603050405020304" pitchFamily="18" charset="0"/>
              <a:cs typeface="Times New Roman" panose="02020603050405020304" pitchFamily="18" charset="0"/>
            </a:endParaRPr>
          </a:p>
          <a:p>
            <a:r>
              <a:rPr lang="en-US" sz="2600" dirty="0">
                <a:latin typeface="Times New Roman" panose="02020603050405020304" pitchFamily="18" charset="0"/>
                <a:cs typeface="Times New Roman" panose="02020603050405020304" pitchFamily="18" charset="0"/>
              </a:rPr>
              <a:t>Remands only issued for pre-existing duty to assist errors or to obtain an advisory medical opinion</a:t>
            </a:r>
          </a:p>
        </p:txBody>
      </p:sp>
      <p:sp>
        <p:nvSpPr>
          <p:cNvPr id="2" name="Slide Number Placeholder 1"/>
          <p:cNvSpPr>
            <a:spLocks noGrp="1"/>
          </p:cNvSpPr>
          <p:nvPr>
            <p:ph type="sldNum" sz="quarter" idx="12"/>
          </p:nvPr>
        </p:nvSpPr>
        <p:spPr/>
        <p:txBody>
          <a:bodyPr/>
          <a:lstStyle/>
          <a:p>
            <a:fld id="{A9DCC7C6-A62F-4059-8C66-A74E7CFD86BF}" type="slidenum">
              <a:rPr lang="en-US" smtClean="0"/>
              <a:pPr/>
              <a:t>31</a:t>
            </a:fld>
            <a:endParaRPr lang="en-US" dirty="0"/>
          </a:p>
        </p:txBody>
      </p:sp>
      <p:sp>
        <p:nvSpPr>
          <p:cNvPr id="6" name="Title 1"/>
          <p:cNvSpPr>
            <a:spLocks noGrp="1"/>
          </p:cNvSpPr>
          <p:nvPr>
            <p:ph type="title"/>
          </p:nvPr>
        </p:nvSpPr>
        <p:spPr>
          <a:xfrm>
            <a:off x="8021" y="16042"/>
            <a:ext cx="10134600" cy="1143000"/>
          </a:xfrm>
        </p:spPr>
        <p:txBody>
          <a:bodyPr>
            <a:normAutofit/>
          </a:bodyPr>
          <a:lstStyle/>
          <a:p>
            <a:r>
              <a:rPr lang="en-US" dirty="0">
                <a:latin typeface="Times New Roman" panose="02020603050405020304" pitchFamily="18" charset="0"/>
                <a:cs typeface="Times New Roman" panose="02020603050405020304" pitchFamily="18" charset="0"/>
              </a:rPr>
              <a:t>Appeal to Board of Veterans Appeals</a:t>
            </a:r>
            <a:br>
              <a:rPr lang="en-US" dirty="0">
                <a:latin typeface="Times New Roman" panose="02020603050405020304" pitchFamily="18" charset="0"/>
                <a:cs typeface="Times New Roman" panose="02020603050405020304" pitchFamily="18" charset="0"/>
              </a:rPr>
            </a:br>
            <a:r>
              <a:rPr lang="en-US" dirty="0">
                <a:solidFill>
                  <a:srgbClr val="991A1E"/>
                </a:solidFill>
                <a:latin typeface="Times New Roman" panose="02020603050405020304" pitchFamily="18" charset="0"/>
                <a:cs typeface="Times New Roman" panose="02020603050405020304" pitchFamily="18" charset="0"/>
              </a:rPr>
              <a:t>38 CFR 20.202</a:t>
            </a:r>
          </a:p>
        </p:txBody>
      </p:sp>
    </p:spTree>
    <p:extLst>
      <p:ext uri="{BB962C8B-B14F-4D97-AF65-F5344CB8AC3E}">
        <p14:creationId xmlns:p14="http://schemas.microsoft.com/office/powerpoint/2010/main" val="34516865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32</a:t>
            </a:fld>
            <a:endParaRPr lang="en-US" dirty="0"/>
          </a:p>
        </p:txBody>
      </p:sp>
      <p:sp>
        <p:nvSpPr>
          <p:cNvPr id="7" name="Title 1"/>
          <p:cNvSpPr>
            <a:spLocks noGrp="1"/>
          </p:cNvSpPr>
          <p:nvPr>
            <p:ph type="title"/>
          </p:nvPr>
        </p:nvSpPr>
        <p:spPr>
          <a:xfrm>
            <a:off x="0" y="152400"/>
            <a:ext cx="9777953" cy="914400"/>
          </a:xfrm>
        </p:spPr>
        <p:txBody>
          <a:bodyPr>
            <a:noAutofit/>
          </a:bodyPr>
          <a:lstStyle/>
          <a:p>
            <a:pPr lvl="0"/>
            <a:r>
              <a:rPr lang="en-US" dirty="0">
                <a:latin typeface="Times New Roman" panose="02020603050405020304" pitchFamily="18" charset="0"/>
                <a:cs typeface="Times New Roman" panose="02020603050405020304" pitchFamily="18" charset="0"/>
              </a:rPr>
              <a:t>Appeal to Board of Veterans Appeals</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When to use</a:t>
            </a:r>
          </a:p>
        </p:txBody>
      </p:sp>
      <p:sp>
        <p:nvSpPr>
          <p:cNvPr id="3" name="TextBox 2"/>
          <p:cNvSpPr txBox="1"/>
          <p:nvPr/>
        </p:nvSpPr>
        <p:spPr>
          <a:xfrm>
            <a:off x="533400" y="1738448"/>
            <a:ext cx="10972800" cy="4401205"/>
          </a:xfrm>
          <a:prstGeom prst="rect">
            <a:avLst/>
          </a:prstGeom>
          <a:noFill/>
        </p:spPr>
        <p:txBody>
          <a:bodyPr wrap="square" rtlCol="0">
            <a:spAutoFit/>
          </a:bodyPr>
          <a:lstStyle/>
          <a:p>
            <a:pPr marL="228600" indent="-228600">
              <a:spcBef>
                <a:spcPts val="0"/>
              </a:spcBef>
            </a:pPr>
            <a:r>
              <a:rPr lang="en-US" sz="2800" b="1" dirty="0">
                <a:solidFill>
                  <a:srgbClr val="991A1E"/>
                </a:solidFill>
                <a:latin typeface="Times New Roman" panose="02020603050405020304" pitchFamily="18" charset="0"/>
                <a:cs typeface="Times New Roman" panose="02020603050405020304" pitchFamily="18" charset="0"/>
              </a:rPr>
              <a:t>VA did not weigh the evidence as you feel they should have </a:t>
            </a:r>
          </a:p>
          <a:p>
            <a:pPr marL="457200" indent="-287338">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 BVA must discuss lay testimony in decisions</a:t>
            </a:r>
          </a:p>
          <a:p>
            <a:pPr marL="457200" indent="-287338">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287338">
              <a:spcBef>
                <a:spcPts val="0"/>
              </a:spcBef>
            </a:pPr>
            <a:r>
              <a:rPr lang="en-US" sz="2800" b="1" dirty="0">
                <a:solidFill>
                  <a:srgbClr val="991A1E"/>
                </a:solidFill>
                <a:latin typeface="Times New Roman" panose="02020603050405020304" pitchFamily="18" charset="0"/>
                <a:cs typeface="Times New Roman" panose="02020603050405020304" pitchFamily="18" charset="0"/>
              </a:rPr>
              <a:t>AOJ has mischaracterized the issue </a:t>
            </a:r>
          </a:p>
          <a:p>
            <a:pPr marL="457200" indent="-287338">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Reductions treated as claims for increase</a:t>
            </a:r>
          </a:p>
          <a:p>
            <a:pPr marL="457200" indent="-287338">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Earlier effective date of rating treated as earlier effective date of service connection</a:t>
            </a:r>
          </a:p>
          <a:p>
            <a:pPr marL="457200" indent="-287338">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287338">
              <a:spcBef>
                <a:spcPts val="0"/>
              </a:spcBef>
            </a:pPr>
            <a:r>
              <a:rPr lang="en-US" sz="2800" b="1" dirty="0">
                <a:solidFill>
                  <a:srgbClr val="991A1E"/>
                </a:solidFill>
                <a:latin typeface="Times New Roman" panose="02020603050405020304" pitchFamily="18" charset="0"/>
                <a:cs typeface="Times New Roman" panose="02020603050405020304" pitchFamily="18" charset="0"/>
              </a:rPr>
              <a:t>You don’t want VA to engage in additional development </a:t>
            </a:r>
          </a:p>
          <a:p>
            <a:pPr marL="457200" indent="-287338">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You have a well-reasoned nexus opinion and don’t want VA to counter it</a:t>
            </a:r>
          </a:p>
        </p:txBody>
      </p:sp>
    </p:spTree>
    <p:extLst>
      <p:ext uri="{BB962C8B-B14F-4D97-AF65-F5344CB8AC3E}">
        <p14:creationId xmlns:p14="http://schemas.microsoft.com/office/powerpoint/2010/main" val="16703090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964676" y="1600200"/>
            <a:ext cx="10160524" cy="4756150"/>
          </a:xfrm>
          <a:prstGeom prst="rect">
            <a:avLst/>
          </a:prstGeom>
          <a:noFill/>
        </p:spPr>
        <p:txBody>
          <a:bodyPr wrap="square" rtlCol="0">
            <a:normAutofit lnSpcReduction="10000"/>
          </a:bodyPr>
          <a:lstStyle/>
          <a:p>
            <a:r>
              <a:rPr lang="en-US" sz="2800" dirty="0">
                <a:latin typeface="Times New Roman" panose="02020603050405020304" pitchFamily="18" charset="0"/>
                <a:cs typeface="Times New Roman" panose="02020603050405020304" pitchFamily="18" charset="0"/>
              </a:rPr>
              <a:t>Under AMA, VA no longer requires VSOs to complete the VA Form 646 or Form 9.</a:t>
            </a:r>
          </a:p>
          <a:p>
            <a:pPr marL="228600" indent="-2286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Instead, all arguments and contentions will be made with the new </a:t>
            </a:r>
            <a:r>
              <a:rPr lang="en-US" sz="2800" b="1" i="1" dirty="0">
                <a:solidFill>
                  <a:srgbClr val="991A1E"/>
                </a:solidFill>
                <a:latin typeface="Times New Roman" panose="02020603050405020304" pitchFamily="18" charset="0"/>
                <a:cs typeface="Times New Roman" panose="02020603050405020304" pitchFamily="18" charset="0"/>
              </a:rPr>
              <a:t>Notice of Disagreement (VA Form 10182)</a:t>
            </a:r>
            <a:r>
              <a:rPr lang="en-US" sz="2800" dirty="0">
                <a:solidFill>
                  <a:srgbClr val="991A1E"/>
                </a:solidFill>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for claims going directly to the BVA. </a:t>
            </a:r>
          </a:p>
          <a:p>
            <a:pPr marL="228600" indent="-2286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Block 11: Select Docket</a:t>
            </a:r>
          </a:p>
          <a:p>
            <a:r>
              <a:rPr lang="en-US" sz="2800" dirty="0">
                <a:latin typeface="Times New Roman" panose="02020603050405020304" pitchFamily="18" charset="0"/>
                <a:cs typeface="Times New Roman" panose="02020603050405020304" pitchFamily="18" charset="0"/>
              </a:rPr>
              <a:t>Block 12: List specific issues</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Check box if providing argument (always) </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Notice Opt-In from SOC/SSOC</a:t>
            </a: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pPr marL="228600" indent="-2286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33</a:t>
            </a:fld>
            <a:endParaRPr lang="en-US" dirty="0"/>
          </a:p>
        </p:txBody>
      </p:sp>
      <p:sp>
        <p:nvSpPr>
          <p:cNvPr id="6" name="Title 1"/>
          <p:cNvSpPr>
            <a:spLocks noGrp="1"/>
          </p:cNvSpPr>
          <p:nvPr>
            <p:ph type="title"/>
          </p:nvPr>
        </p:nvSpPr>
        <p:spPr>
          <a:xfrm>
            <a:off x="76200" y="117196"/>
            <a:ext cx="10160524" cy="1143000"/>
          </a:xfrm>
        </p:spPr>
        <p:txBody>
          <a:bodyPr>
            <a:normAutofit/>
          </a:bodyPr>
          <a:lstStyle/>
          <a:p>
            <a:r>
              <a:rPr lang="en-US" sz="3600" dirty="0">
                <a:latin typeface="Times New Roman" panose="02020603050405020304" pitchFamily="18" charset="0"/>
                <a:cs typeface="Times New Roman" panose="02020603050405020304" pitchFamily="18" charset="0"/>
              </a:rPr>
              <a:t>Board Appeal </a:t>
            </a: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VA Form 10182</a:t>
            </a:r>
          </a:p>
        </p:txBody>
      </p:sp>
    </p:spTree>
    <p:extLst>
      <p:ext uri="{BB962C8B-B14F-4D97-AF65-F5344CB8AC3E}">
        <p14:creationId xmlns:p14="http://schemas.microsoft.com/office/powerpoint/2010/main" val="20771564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600200"/>
            <a:ext cx="10972800" cy="4267200"/>
          </a:xfrm>
          <a:prstGeom prst="rect">
            <a:avLst/>
          </a:prstGeom>
          <a:noFill/>
        </p:spPr>
        <p:txBody>
          <a:bodyPr wrap="square" rtlCol="0">
            <a:normAutofit/>
          </a:bodyPr>
          <a:lstStyle/>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Appeals submitted directly to BVA (especially on the direct docket) must be researched fully </a:t>
            </a:r>
          </a:p>
          <a:p>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10182 should have at least a 21-4138 attached with a well thought out argument</a:t>
            </a:r>
          </a:p>
          <a:p>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Ensure only one docket option is selected – if you want to select different dockets for different issues, complete separate 10182s.</a:t>
            </a:r>
          </a:p>
          <a:p>
            <a:endParaRPr lang="en-US" sz="28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34</a:t>
            </a:fld>
            <a:endParaRPr lang="en-US" dirty="0"/>
          </a:p>
        </p:txBody>
      </p:sp>
      <p:sp>
        <p:nvSpPr>
          <p:cNvPr id="6" name="Title 1"/>
          <p:cNvSpPr>
            <a:spLocks noGrp="1"/>
          </p:cNvSpPr>
          <p:nvPr>
            <p:ph type="title"/>
          </p:nvPr>
        </p:nvSpPr>
        <p:spPr>
          <a:xfrm>
            <a:off x="36095" y="7620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Tips on VA Form 10182</a:t>
            </a:r>
          </a:p>
        </p:txBody>
      </p:sp>
    </p:spTree>
    <p:extLst>
      <p:ext uri="{BB962C8B-B14F-4D97-AF65-F5344CB8AC3E}">
        <p14:creationId xmlns:p14="http://schemas.microsoft.com/office/powerpoint/2010/main" val="32968911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600200"/>
            <a:ext cx="10972800" cy="4267200"/>
          </a:xfrm>
          <a:prstGeom prst="rect">
            <a:avLst/>
          </a:prstGeom>
          <a:noFill/>
        </p:spPr>
        <p:txBody>
          <a:bodyPr wrap="square" rtlCol="0">
            <a:normAutofit/>
          </a:bodyPr>
          <a:lstStyle/>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If BVA asks for clarification of the issues or the docket select on a NOD, claimant has </a:t>
            </a:r>
            <a:r>
              <a:rPr lang="en-US" sz="2800" b="1" dirty="0">
                <a:solidFill>
                  <a:srgbClr val="991A1E"/>
                </a:solidFill>
                <a:latin typeface="Times New Roman" panose="02020603050405020304" pitchFamily="18" charset="0"/>
                <a:cs typeface="Times New Roman" panose="02020603050405020304" pitchFamily="18" charset="0"/>
              </a:rPr>
              <a:t>60 days </a:t>
            </a:r>
            <a:r>
              <a:rPr lang="en-US" sz="2800" dirty="0">
                <a:latin typeface="Times New Roman" panose="02020603050405020304" pitchFamily="18" charset="0"/>
                <a:cs typeface="Times New Roman" panose="02020603050405020304" pitchFamily="18" charset="0"/>
              </a:rPr>
              <a:t>or remainder of one year appeal period to respond (whichever is longer)</a:t>
            </a:r>
          </a:p>
          <a:p>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This is crucial, because if the claimant does not respond, VA will not establish or will close out the appeal</a:t>
            </a:r>
          </a:p>
          <a:p>
            <a:pPr marL="457200" indent="-457200">
              <a:buFont typeface="Arial" panose="020B0604020202020204" pitchFamily="34" charset="0"/>
              <a:buChar char="•"/>
            </a:pPr>
            <a:endParaRPr lang="en-US" sz="2800" dirty="0">
              <a:solidFill>
                <a:srgbClr val="991A1E"/>
              </a:solidFill>
              <a:latin typeface="Times New Roman" panose="02020603050405020304" pitchFamily="18" charset="0"/>
              <a:cs typeface="Times New Roman" panose="02020603050405020304" pitchFamily="18" charset="0"/>
            </a:endParaRPr>
          </a:p>
          <a:p>
            <a:r>
              <a:rPr lang="en-US" sz="2800" b="1" dirty="0">
                <a:solidFill>
                  <a:srgbClr val="991A1E"/>
                </a:solidFill>
                <a:latin typeface="Times New Roman" panose="02020603050405020304" pitchFamily="18" charset="0"/>
                <a:cs typeface="Times New Roman" panose="02020603050405020304" pitchFamily="18" charset="0"/>
              </a:rPr>
              <a:t>38 CFR 20.202</a:t>
            </a: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35</a:t>
            </a:fld>
            <a:endParaRPr lang="en-US" dirty="0"/>
          </a:p>
        </p:txBody>
      </p:sp>
      <p:sp>
        <p:nvSpPr>
          <p:cNvPr id="6" name="Title 1"/>
          <p:cNvSpPr>
            <a:spLocks noGrp="1"/>
          </p:cNvSpPr>
          <p:nvPr>
            <p:ph type="title"/>
          </p:nvPr>
        </p:nvSpPr>
        <p:spPr>
          <a:xfrm>
            <a:off x="76200" y="7620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Clarification of VA Form 10182</a:t>
            </a:r>
          </a:p>
        </p:txBody>
      </p:sp>
    </p:spTree>
    <p:extLst>
      <p:ext uri="{BB962C8B-B14F-4D97-AF65-F5344CB8AC3E}">
        <p14:creationId xmlns:p14="http://schemas.microsoft.com/office/powerpoint/2010/main" val="266631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609600" y="1393236"/>
            <a:ext cx="11049000" cy="4882058"/>
          </a:xfrm>
        </p:spPr>
        <p:txBody>
          <a:bodyPr/>
          <a:lstStyle/>
          <a:p>
            <a:r>
              <a:rPr lang="en-US" dirty="0">
                <a:latin typeface="Times New Roman" panose="02020603050405020304" pitchFamily="18" charset="0"/>
                <a:cs typeface="Times New Roman" panose="02020603050405020304" pitchFamily="18" charset="0"/>
              </a:rPr>
              <a:t>Once sent to the BVA, the case will receive a docket date which is based on the date the claim is certified to the BVA</a:t>
            </a:r>
          </a:p>
          <a:p>
            <a:endParaRPr lang="en-US" sz="700" dirty="0">
              <a:latin typeface="Times New Roman" panose="02020603050405020304" pitchFamily="18" charset="0"/>
              <a:cs typeface="Times New Roman" panose="02020603050405020304" pitchFamily="18" charset="0"/>
            </a:endParaRPr>
          </a:p>
          <a:p>
            <a:pPr marL="168275" indent="-168275"/>
            <a:r>
              <a:rPr lang="en-US" dirty="0">
                <a:latin typeface="Times New Roman" panose="02020603050405020304" pitchFamily="18" charset="0"/>
                <a:cs typeface="Times New Roman" panose="02020603050405020304" pitchFamily="18" charset="0"/>
              </a:rPr>
              <a:t> With limited exceptions, the BVA works cases in docket date order </a:t>
            </a:r>
          </a:p>
          <a:p>
            <a:endParaRPr lang="en-US" sz="10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BVA publishing “appeals metrics” on their public website: </a:t>
            </a:r>
            <a:r>
              <a:rPr lang="en-US" sz="2800" dirty="0">
                <a:latin typeface="Times New Roman" panose="02020603050405020304" pitchFamily="18" charset="0"/>
                <a:cs typeface="Times New Roman" panose="02020603050405020304" pitchFamily="18" charset="0"/>
                <a:hlinkClick r:id="rId2"/>
              </a:rPr>
              <a:t>https://www.bva.va.gov/Appeals_Metrics.asp</a:t>
            </a:r>
            <a:endParaRPr lang="en-US" sz="2800" dirty="0">
              <a:latin typeface="Times New Roman" panose="02020603050405020304" pitchFamily="18" charset="0"/>
              <a:cs typeface="Times New Roman" panose="02020603050405020304" pitchFamily="18" charset="0"/>
            </a:endParaRPr>
          </a:p>
          <a:p>
            <a:pPr marL="0" indent="0">
              <a:buNone/>
            </a:pPr>
            <a:endParaRPr lang="en-US" sz="11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AMA allows flexibility in how cases are managed between dockets – not a set ratio of legacy/direct/evidence/hearing</a:t>
            </a:r>
          </a:p>
          <a:p>
            <a:pPr marL="0" indent="0">
              <a:buNone/>
            </a:pPr>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36</a:t>
            </a:fld>
            <a:endParaRPr lang="en-US"/>
          </a:p>
        </p:txBody>
      </p:sp>
      <p:sp>
        <p:nvSpPr>
          <p:cNvPr id="6" name="Title 5"/>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Docket Dates</a:t>
            </a:r>
          </a:p>
        </p:txBody>
      </p:sp>
    </p:spTree>
    <p:extLst>
      <p:ext uri="{BB962C8B-B14F-4D97-AF65-F5344CB8AC3E}">
        <p14:creationId xmlns:p14="http://schemas.microsoft.com/office/powerpoint/2010/main" val="40020243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Content Placeholder 2"/>
          <p:cNvSpPr>
            <a:spLocks noGrp="1"/>
          </p:cNvSpPr>
          <p:nvPr>
            <p:ph idx="1"/>
          </p:nvPr>
        </p:nvSpPr>
        <p:spPr>
          <a:xfrm>
            <a:off x="609600" y="1341439"/>
            <a:ext cx="10972799" cy="5197474"/>
          </a:xfrm>
        </p:spPr>
        <p:txBody>
          <a:bodyPr/>
          <a:lstStyle/>
          <a:p>
            <a:r>
              <a:rPr lang="en-US" altLang="en-US" dirty="0">
                <a:latin typeface="Times New Roman" panose="02020603050405020304" pitchFamily="18" charset="0"/>
                <a:cs typeface="Times New Roman" panose="02020603050405020304" pitchFamily="18" charset="0"/>
              </a:rPr>
              <a:t>Advancement on the Docket can be done after the case is “certified” to BVA  – call VFW office at Board of Veterans Appeals and they will file motion if veteran is seriously ill, has severe financial hardship, or is of advanced age (75+) and at the discretion of the Chairman (such as areas affected by severe natural disasters)</a:t>
            </a:r>
          </a:p>
          <a:p>
            <a:endParaRPr lang="en-US" altLang="en-US" sz="1000" dirty="0">
              <a:latin typeface="Times New Roman" panose="02020603050405020304" pitchFamily="18" charset="0"/>
              <a:cs typeface="Times New Roman" panose="02020603050405020304" pitchFamily="18" charset="0"/>
            </a:endParaRPr>
          </a:p>
          <a:p>
            <a:pPr marL="0" indent="0">
              <a:buNone/>
            </a:pP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a:solidFill>
                  <a:srgbClr val="991A1E"/>
                </a:solidFill>
                <a:latin typeface="Times New Roman" panose="02020603050405020304" pitchFamily="18" charset="0"/>
                <a:cs typeface="Times New Roman" panose="02020603050405020304" pitchFamily="18" charset="0"/>
              </a:rPr>
              <a:t>38 CFR 20.902 for Legacy</a:t>
            </a:r>
            <a:r>
              <a:rPr lang="en-US" altLang="en-US" dirty="0">
                <a:solidFill>
                  <a:srgbClr val="991A1E"/>
                </a:solidFill>
                <a:latin typeface="Times New Roman" panose="02020603050405020304" pitchFamily="18" charset="0"/>
                <a:cs typeface="Times New Roman" panose="02020603050405020304" pitchFamily="18" charset="0"/>
              </a:rPr>
              <a:t> (</a:t>
            </a:r>
            <a:r>
              <a:rPr lang="en-US" altLang="en-US" b="1" dirty="0">
                <a:solidFill>
                  <a:srgbClr val="991A1E"/>
                </a:solidFill>
                <a:latin typeface="Times New Roman" panose="02020603050405020304" pitchFamily="18" charset="0"/>
                <a:cs typeface="Times New Roman" panose="02020603050405020304" pitchFamily="18" charset="0"/>
              </a:rPr>
              <a:t>20.800 for AMA</a:t>
            </a:r>
            <a:r>
              <a:rPr lang="en-US" altLang="en-US" dirty="0">
                <a:solidFill>
                  <a:srgbClr val="991A1E"/>
                </a:solidFill>
                <a:latin typeface="Times New Roman" panose="02020603050405020304" pitchFamily="18" charset="0"/>
                <a:cs typeface="Times New Roman" panose="02020603050405020304" pitchFamily="18" charset="0"/>
              </a:rPr>
              <a:t>)</a:t>
            </a:r>
          </a:p>
          <a:p>
            <a:pPr marL="0" indent="0">
              <a:buNone/>
            </a:pPr>
            <a:endParaRPr lang="en-US" altLang="en-US" dirty="0">
              <a:solidFill>
                <a:srgbClr val="991A1E"/>
              </a:solidFill>
              <a:latin typeface="Times New Roman" panose="02020603050405020304" pitchFamily="18" charset="0"/>
              <a:cs typeface="Times New Roman" panose="02020603050405020304" pitchFamily="18" charset="0"/>
            </a:endParaRPr>
          </a:p>
          <a:p>
            <a:pPr eaLnBrk="1" hangingPunct="1"/>
            <a:r>
              <a:rPr lang="en-US" altLang="en-US" dirty="0">
                <a:latin typeface="Times New Roman" panose="02020603050405020304" pitchFamily="18" charset="0"/>
                <a:cs typeface="Times New Roman" panose="02020603050405020304" pitchFamily="18" charset="0"/>
              </a:rPr>
              <a:t>Questions about status of a BVA appeal or new evidence for appeal, contact VFW’s BVA Office </a:t>
            </a:r>
            <a:r>
              <a:rPr lang="en-US" altLang="en-US" b="1" dirty="0">
                <a:solidFill>
                  <a:srgbClr val="991A1E"/>
                </a:solidFill>
                <a:latin typeface="Times New Roman" panose="02020603050405020304" pitchFamily="18" charset="0"/>
                <a:cs typeface="Times New Roman" panose="02020603050405020304" pitchFamily="18" charset="0"/>
              </a:rPr>
              <a:t>(202) 632-4605</a:t>
            </a:r>
          </a:p>
        </p:txBody>
      </p:sp>
      <p:sp>
        <p:nvSpPr>
          <p:cNvPr id="4" name="Slide Number Placeholder 3"/>
          <p:cNvSpPr>
            <a:spLocks noGrp="1"/>
          </p:cNvSpPr>
          <p:nvPr>
            <p:ph type="sldNum" sz="quarter" idx="12"/>
          </p:nvPr>
        </p:nvSpPr>
        <p:spPr/>
        <p:txBody>
          <a:bodyPr/>
          <a:lstStyle/>
          <a:p>
            <a:pPr>
              <a:defRPr/>
            </a:pPr>
            <a:fld id="{A0FF3767-5965-4579-A796-7828650B140D}" type="slidenum">
              <a:rPr lang="en-US" smtClean="0"/>
              <a:pPr>
                <a:defRPr/>
              </a:pPr>
              <a:t>37</a:t>
            </a:fld>
            <a:endParaRPr lang="en-US" dirty="0"/>
          </a:p>
        </p:txBody>
      </p:sp>
      <p:sp>
        <p:nvSpPr>
          <p:cNvPr id="61442" name="Title 1"/>
          <p:cNvSpPr>
            <a:spLocks noGrp="1"/>
          </p:cNvSpPr>
          <p:nvPr>
            <p:ph type="title"/>
          </p:nvPr>
        </p:nvSpPr>
        <p:spPr>
          <a:xfrm>
            <a:off x="228600" y="76201"/>
            <a:ext cx="7905750" cy="1141414"/>
          </a:xfrm>
        </p:spPr>
        <p:txBody>
          <a:bodyPr>
            <a:normAutofit/>
          </a:bodyPr>
          <a:lstStyle/>
          <a:p>
            <a:pPr eaLnBrk="1" hangingPunct="1"/>
            <a:r>
              <a:rPr lang="en-US" altLang="en-US" dirty="0">
                <a:latin typeface="Times New Roman" panose="02020603050405020304" pitchFamily="18" charset="0"/>
                <a:cs typeface="Times New Roman" panose="02020603050405020304" pitchFamily="18" charset="0"/>
              </a:rPr>
              <a:t>EXPEDITING APPEALS AT THE </a:t>
            </a:r>
            <a:br>
              <a:rPr lang="en-US" altLang="en-US"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BOARD OF VETERANS APPEALS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600200"/>
            <a:ext cx="10972800" cy="5029200"/>
          </a:xfrm>
          <a:prstGeom prst="rect">
            <a:avLst/>
          </a:prstGeom>
          <a:noFill/>
        </p:spPr>
        <p:txBody>
          <a:bodyPr wrap="square" rtlCol="0">
            <a:normAutofit fontScale="92500" lnSpcReduction="20000"/>
          </a:bodyPr>
          <a:lstStyle/>
          <a:p>
            <a:r>
              <a:rPr lang="en-US" sz="2800" dirty="0">
                <a:latin typeface="Times New Roman" panose="02020603050405020304" pitchFamily="18" charset="0"/>
                <a:cs typeface="Times New Roman" panose="02020603050405020304" pitchFamily="18" charset="0"/>
              </a:rPr>
              <a:t>You can switch dockets at the BVA by filing a new VA 10182</a:t>
            </a:r>
          </a:p>
          <a:p>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Time limit: within original one year from the rating decision, or 60 days after first 10182 filed, whichever is later </a:t>
            </a:r>
            <a:r>
              <a:rPr lang="en-US" sz="2800" dirty="0">
                <a:solidFill>
                  <a:srgbClr val="991A1E"/>
                </a:solidFill>
                <a:latin typeface="Times New Roman" panose="02020603050405020304" pitchFamily="18" charset="0"/>
                <a:cs typeface="Times New Roman" panose="02020603050405020304" pitchFamily="18" charset="0"/>
              </a:rPr>
              <a:t>(</a:t>
            </a:r>
            <a:r>
              <a:rPr lang="en-US" sz="2800" b="1" dirty="0">
                <a:solidFill>
                  <a:srgbClr val="991A1E"/>
                </a:solidFill>
                <a:latin typeface="Times New Roman" panose="02020603050405020304" pitchFamily="18" charset="0"/>
                <a:cs typeface="Times New Roman" panose="02020603050405020304" pitchFamily="18" charset="0"/>
              </a:rPr>
              <a:t>38 CFR 20.202</a:t>
            </a:r>
            <a:r>
              <a:rPr lang="en-US" sz="2800" dirty="0">
                <a:solidFill>
                  <a:srgbClr val="991A1E"/>
                </a:solidFill>
                <a:latin typeface="Times New Roman" panose="02020603050405020304" pitchFamily="18" charset="0"/>
                <a:cs typeface="Times New Roman" panose="02020603050405020304" pitchFamily="18" charset="0"/>
              </a:rPr>
              <a:t>)</a:t>
            </a: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If switching to evidence only docket, 90 days to submit evidence starts from the date the request to switch dockets is granted. </a:t>
            </a: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Once evidence is submitted or a hearing is held, you cannot switch to the direct review docket</a:t>
            </a:r>
          </a:p>
          <a:p>
            <a:endParaRPr lang="en-US" sz="2800" dirty="0">
              <a:latin typeface="Times New Roman" panose="02020603050405020304" pitchFamily="18" charset="0"/>
              <a:cs typeface="Times New Roman" panose="02020603050405020304" pitchFamily="18" charset="0"/>
            </a:endParaRPr>
          </a:p>
          <a:p>
            <a:pPr marL="914400" lvl="1"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Why? You have changed the evidentiary record and VA can’t “un-see” the evidence or testimony</a:t>
            </a:r>
          </a:p>
          <a:p>
            <a:pPr marL="914400" lvl="1" indent="-457200">
              <a:buClr>
                <a:schemeClr val="tx1"/>
              </a:buClr>
              <a:buFont typeface="Arial" panose="020B0604020202020204" pitchFamily="34" charset="0"/>
              <a:buChar char="•"/>
            </a:pPr>
            <a:r>
              <a:rPr lang="en-US" sz="2800" b="1" dirty="0">
                <a:solidFill>
                  <a:srgbClr val="991A1E"/>
                </a:solidFill>
                <a:latin typeface="Times New Roman" panose="02020603050405020304" pitchFamily="18" charset="0"/>
                <a:cs typeface="Times New Roman" panose="02020603050405020304" pitchFamily="18" charset="0"/>
              </a:rPr>
              <a:t>38 CFR 20.301, 20.302, 20.303</a:t>
            </a:r>
          </a:p>
          <a:p>
            <a:endParaRPr lang="en-US" sz="2800" dirty="0">
              <a:latin typeface="Arial" panose="020B0604020202020204" pitchFamily="34" charset="0"/>
              <a:cs typeface="Arial" panose="020B0604020202020204" pitchFamily="34"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38</a:t>
            </a:fld>
            <a:endParaRPr lang="en-US" dirty="0"/>
          </a:p>
        </p:txBody>
      </p:sp>
      <p:sp>
        <p:nvSpPr>
          <p:cNvPr id="6" name="Title 1"/>
          <p:cNvSpPr>
            <a:spLocks noGrp="1"/>
          </p:cNvSpPr>
          <p:nvPr>
            <p:ph type="title"/>
          </p:nvPr>
        </p:nvSpPr>
        <p:spPr>
          <a:xfrm>
            <a:off x="0" y="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Switching Dockets</a:t>
            </a:r>
          </a:p>
        </p:txBody>
      </p:sp>
    </p:spTree>
    <p:extLst>
      <p:ext uri="{BB962C8B-B14F-4D97-AF65-F5344CB8AC3E}">
        <p14:creationId xmlns:p14="http://schemas.microsoft.com/office/powerpoint/2010/main" val="7777174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39</a:t>
            </a:fld>
            <a:endParaRPr lang="en-US" dirty="0"/>
          </a:p>
        </p:txBody>
      </p:sp>
      <p:sp>
        <p:nvSpPr>
          <p:cNvPr id="4" name="Title 3"/>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Post-BVA Appeal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Decision Review Options</a:t>
            </a:r>
          </a:p>
        </p:txBody>
      </p:sp>
      <p:sp>
        <p:nvSpPr>
          <p:cNvPr id="6" name="Rectangle 5"/>
          <p:cNvSpPr/>
          <p:nvPr/>
        </p:nvSpPr>
        <p:spPr>
          <a:xfrm>
            <a:off x="4000500" y="1255077"/>
            <a:ext cx="4191000" cy="533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Appeal to BVA 10182</a:t>
            </a:r>
          </a:p>
        </p:txBody>
      </p:sp>
      <p:sp>
        <p:nvSpPr>
          <p:cNvPr id="8" name="Rounded Rectangle 7"/>
          <p:cNvSpPr/>
          <p:nvPr/>
        </p:nvSpPr>
        <p:spPr>
          <a:xfrm>
            <a:off x="1600200" y="3686374"/>
            <a:ext cx="2059556" cy="163961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a:t>
            </a:r>
          </a:p>
          <a:p>
            <a:pPr algn="ctr"/>
            <a:r>
              <a:rPr lang="en-US" sz="2000" dirty="0">
                <a:latin typeface="Arial" panose="020B0604020202020204" pitchFamily="34" charset="0"/>
                <a:cs typeface="Arial" panose="020B0604020202020204" pitchFamily="34" charset="0"/>
              </a:rPr>
              <a:t>20-0995</a:t>
            </a:r>
          </a:p>
          <a:p>
            <a:pPr algn="ctr"/>
            <a:r>
              <a:rPr lang="en-US" sz="2000" dirty="0">
                <a:latin typeface="Arial" panose="020B0604020202020204" pitchFamily="34" charset="0"/>
                <a:cs typeface="Arial" panose="020B0604020202020204" pitchFamily="34" charset="0"/>
              </a:rPr>
              <a:t>1 year</a:t>
            </a:r>
          </a:p>
        </p:txBody>
      </p:sp>
      <p:sp>
        <p:nvSpPr>
          <p:cNvPr id="9" name="Rounded Rectangle 8"/>
          <p:cNvSpPr/>
          <p:nvPr/>
        </p:nvSpPr>
        <p:spPr>
          <a:xfrm>
            <a:off x="3785440" y="3687752"/>
            <a:ext cx="1929560" cy="164284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CAVC</a:t>
            </a:r>
          </a:p>
          <a:p>
            <a:pPr algn="ctr"/>
            <a:r>
              <a:rPr lang="en-US" sz="2000" dirty="0">
                <a:latin typeface="Arial" panose="020B0604020202020204" pitchFamily="34" charset="0"/>
                <a:cs typeface="Arial" panose="020B0604020202020204" pitchFamily="34" charset="0"/>
              </a:rPr>
              <a:t>(NOA)</a:t>
            </a:r>
          </a:p>
          <a:p>
            <a:pPr algn="ctr"/>
            <a:r>
              <a:rPr lang="en-US" sz="2000" dirty="0">
                <a:latin typeface="Arial" panose="020B0604020202020204" pitchFamily="34" charset="0"/>
                <a:cs typeface="Arial" panose="020B0604020202020204" pitchFamily="34" charset="0"/>
              </a:rPr>
              <a:t>120 days</a:t>
            </a:r>
          </a:p>
          <a:p>
            <a:pPr algn="ctr"/>
            <a:endParaRPr lang="en-US" sz="2000" dirty="0">
              <a:latin typeface="Arial" panose="020B0604020202020204" pitchFamily="34" charset="0"/>
              <a:cs typeface="Arial" panose="020B0604020202020204" pitchFamily="34" charset="0"/>
            </a:endParaRPr>
          </a:p>
        </p:txBody>
      </p:sp>
      <p:sp>
        <p:nvSpPr>
          <p:cNvPr id="10" name="Rounded Rectangle 9"/>
          <p:cNvSpPr/>
          <p:nvPr/>
        </p:nvSpPr>
        <p:spPr>
          <a:xfrm>
            <a:off x="9296400" y="4840049"/>
            <a:ext cx="1181100" cy="1295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BVA</a:t>
            </a:r>
          </a:p>
          <a:p>
            <a:pPr algn="ctr"/>
            <a:r>
              <a:rPr lang="en-US" sz="2000" dirty="0">
                <a:latin typeface="Arial" panose="020B0604020202020204" pitchFamily="34" charset="0"/>
                <a:cs typeface="Arial" panose="020B0604020202020204" pitchFamily="34" charset="0"/>
              </a:rPr>
              <a:t>10182</a:t>
            </a:r>
          </a:p>
        </p:txBody>
      </p:sp>
      <p:sp>
        <p:nvSpPr>
          <p:cNvPr id="11" name="Down Arrow 10"/>
          <p:cNvSpPr/>
          <p:nvPr/>
        </p:nvSpPr>
        <p:spPr>
          <a:xfrm>
            <a:off x="2447744" y="293074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Down Arrow 11"/>
          <p:cNvSpPr/>
          <p:nvPr/>
        </p:nvSpPr>
        <p:spPr>
          <a:xfrm>
            <a:off x="4495800" y="2930748"/>
            <a:ext cx="457200" cy="759632"/>
          </a:xfrm>
          <a:prstGeom prst="downArrow">
            <a:avLst>
              <a:gd name="adj1" fmla="val 54598"/>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Down Arrow 12"/>
          <p:cNvSpPr/>
          <p:nvPr/>
        </p:nvSpPr>
        <p:spPr>
          <a:xfrm>
            <a:off x="8021171" y="2971410"/>
            <a:ext cx="457200" cy="53379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Down Arrow 13"/>
          <p:cNvSpPr/>
          <p:nvPr/>
        </p:nvSpPr>
        <p:spPr>
          <a:xfrm>
            <a:off x="4142312" y="1788477"/>
            <a:ext cx="555812" cy="4156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Rectangle 14"/>
          <p:cNvSpPr/>
          <p:nvPr/>
        </p:nvSpPr>
        <p:spPr>
          <a:xfrm>
            <a:off x="2257986" y="2204143"/>
            <a:ext cx="2971800" cy="90178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atin typeface="Arial" panose="020B0604020202020204" pitchFamily="34" charset="0"/>
                <a:cs typeface="Arial" panose="020B0604020202020204" pitchFamily="34" charset="0"/>
              </a:rPr>
              <a:t>BVA denial</a:t>
            </a:r>
          </a:p>
        </p:txBody>
      </p:sp>
      <p:sp>
        <p:nvSpPr>
          <p:cNvPr id="16" name="Rectangle 15"/>
          <p:cNvSpPr/>
          <p:nvPr/>
        </p:nvSpPr>
        <p:spPr>
          <a:xfrm>
            <a:off x="6820643" y="2220211"/>
            <a:ext cx="2915029" cy="88308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atin typeface="Arial" panose="020B0604020202020204" pitchFamily="34" charset="0"/>
                <a:cs typeface="Arial" panose="020B0604020202020204" pitchFamily="34" charset="0"/>
              </a:rPr>
              <a:t>BVA remand</a:t>
            </a:r>
          </a:p>
        </p:txBody>
      </p:sp>
      <p:sp>
        <p:nvSpPr>
          <p:cNvPr id="17" name="Content Placeholder 6"/>
          <p:cNvSpPr>
            <a:spLocks noGrp="1"/>
          </p:cNvSpPr>
          <p:nvPr>
            <p:ph idx="1"/>
          </p:nvPr>
        </p:nvSpPr>
        <p:spPr>
          <a:xfrm>
            <a:off x="6192371" y="3521592"/>
            <a:ext cx="4114800" cy="76436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en-US" sz="2400" dirty="0">
                <a:ln w="0"/>
                <a:solidFill>
                  <a:schemeClr val="tx1"/>
                </a:solidFill>
                <a:effectLst>
                  <a:outerShdw blurRad="38100" dist="19050" dir="2700000" algn="tl" rotWithShape="0">
                    <a:schemeClr val="dk1">
                      <a:alpha val="40000"/>
                    </a:schemeClr>
                  </a:outerShdw>
                </a:effectLst>
              </a:rPr>
              <a:t>Rating Decision</a:t>
            </a:r>
          </a:p>
        </p:txBody>
      </p:sp>
      <p:sp>
        <p:nvSpPr>
          <p:cNvPr id="18" name="Rounded Rectangle 17"/>
          <p:cNvSpPr/>
          <p:nvPr/>
        </p:nvSpPr>
        <p:spPr>
          <a:xfrm>
            <a:off x="7787469" y="4840049"/>
            <a:ext cx="1350771" cy="1295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Higher Level Review</a:t>
            </a:r>
          </a:p>
          <a:p>
            <a:pPr algn="ctr"/>
            <a:r>
              <a:rPr lang="en-US" sz="2000" dirty="0">
                <a:latin typeface="Arial" panose="020B0604020202020204" pitchFamily="34" charset="0"/>
                <a:cs typeface="Arial" panose="020B0604020202020204" pitchFamily="34" charset="0"/>
              </a:rPr>
              <a:t>20-0996</a:t>
            </a:r>
          </a:p>
        </p:txBody>
      </p:sp>
      <p:sp>
        <p:nvSpPr>
          <p:cNvPr id="19" name="Rounded Rectangle 18"/>
          <p:cNvSpPr/>
          <p:nvPr/>
        </p:nvSpPr>
        <p:spPr>
          <a:xfrm>
            <a:off x="5715000" y="4819748"/>
            <a:ext cx="2002028" cy="1295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 </a:t>
            </a:r>
          </a:p>
          <a:p>
            <a:pPr algn="ctr"/>
            <a:r>
              <a:rPr lang="en-US" sz="2000" dirty="0">
                <a:latin typeface="Arial" panose="020B0604020202020204" pitchFamily="34" charset="0"/>
                <a:cs typeface="Arial" panose="020B0604020202020204" pitchFamily="34" charset="0"/>
              </a:rPr>
              <a:t>20-0995</a:t>
            </a:r>
          </a:p>
        </p:txBody>
      </p:sp>
      <p:sp>
        <p:nvSpPr>
          <p:cNvPr id="20" name="Down Arrow 19"/>
          <p:cNvSpPr/>
          <p:nvPr/>
        </p:nvSpPr>
        <p:spPr>
          <a:xfrm>
            <a:off x="6630606" y="4296108"/>
            <a:ext cx="457200" cy="53379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1" name="Down Arrow 20"/>
          <p:cNvSpPr/>
          <p:nvPr/>
        </p:nvSpPr>
        <p:spPr>
          <a:xfrm>
            <a:off x="8188090" y="4285958"/>
            <a:ext cx="457200" cy="53379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2" name="Down Arrow 21"/>
          <p:cNvSpPr/>
          <p:nvPr/>
        </p:nvSpPr>
        <p:spPr>
          <a:xfrm>
            <a:off x="9573552" y="4285958"/>
            <a:ext cx="457200" cy="53379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3" name="Down Arrow 22"/>
          <p:cNvSpPr/>
          <p:nvPr/>
        </p:nvSpPr>
        <p:spPr>
          <a:xfrm>
            <a:off x="7426138" y="1796511"/>
            <a:ext cx="555812" cy="4156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25716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Content Placeholder 2"/>
          <p:cNvSpPr>
            <a:spLocks noGrp="1"/>
          </p:cNvSpPr>
          <p:nvPr>
            <p:ph idx="1"/>
          </p:nvPr>
        </p:nvSpPr>
        <p:spPr>
          <a:xfrm>
            <a:off x="609600" y="1905000"/>
            <a:ext cx="10972800" cy="4648200"/>
          </a:xfrm>
        </p:spPr>
        <p:txBody>
          <a:bodyPr/>
          <a:lstStyle/>
          <a:p>
            <a:pPr eaLnBrk="1" hangingPunct="1">
              <a:buClr>
                <a:schemeClr val="tx1"/>
              </a:buClr>
            </a:pPr>
            <a:r>
              <a:rPr lang="en-US" altLang="en-US" dirty="0">
                <a:latin typeface="Times New Roman" panose="02020603050405020304" pitchFamily="18" charset="0"/>
                <a:cs typeface="Times New Roman" panose="02020603050405020304" pitchFamily="18" charset="0"/>
              </a:rPr>
              <a:t>Proposed actions – the most common are reductions of ratings and ratings of incompetency</a:t>
            </a:r>
          </a:p>
          <a:p>
            <a:pPr eaLnBrk="1" hangingPunct="1">
              <a:buClr>
                <a:schemeClr val="tx1"/>
              </a:buClr>
            </a:pPr>
            <a:endParaRPr lang="en-US" altLang="en-US" dirty="0">
              <a:latin typeface="Times New Roman" panose="02020603050405020304" pitchFamily="18" charset="0"/>
              <a:cs typeface="Times New Roman" panose="02020603050405020304" pitchFamily="18" charset="0"/>
            </a:endParaRPr>
          </a:p>
          <a:p>
            <a:pPr eaLnBrk="1" hangingPunct="1">
              <a:buClr>
                <a:schemeClr val="tx1"/>
              </a:buClr>
            </a:pPr>
            <a:r>
              <a:rPr lang="en-US" altLang="en-US" dirty="0">
                <a:latin typeface="Times New Roman" panose="02020603050405020304" pitchFamily="18" charset="0"/>
                <a:cs typeface="Times New Roman" panose="02020603050405020304" pitchFamily="18" charset="0"/>
              </a:rPr>
              <a:t>Proposed actions are not a </a:t>
            </a:r>
            <a:r>
              <a:rPr lang="en-US" altLang="en-US" b="1" i="1" dirty="0">
                <a:latin typeface="Times New Roman" panose="02020603050405020304" pitchFamily="18" charset="0"/>
                <a:cs typeface="Times New Roman" panose="02020603050405020304" pitchFamily="18" charset="0"/>
              </a:rPr>
              <a:t>“final” </a:t>
            </a:r>
            <a:r>
              <a:rPr lang="en-US" altLang="en-US" dirty="0">
                <a:latin typeface="Times New Roman" panose="02020603050405020304" pitchFamily="18" charset="0"/>
                <a:cs typeface="Times New Roman" panose="02020603050405020304" pitchFamily="18" charset="0"/>
              </a:rPr>
              <a:t>decision - All final decisions should include appeal rights in notification letter</a:t>
            </a:r>
          </a:p>
          <a:p>
            <a:pPr eaLnBrk="1" hangingPunct="1">
              <a:buClr>
                <a:schemeClr val="tx1"/>
              </a:buClr>
            </a:pPr>
            <a:endParaRPr lang="en-US" alt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FAAD6EEA-D705-4F6A-A352-20B5BBC93831}" type="slidenum">
              <a:rPr lang="en-US"/>
              <a:pPr>
                <a:defRPr/>
              </a:pPr>
              <a:t>4</a:t>
            </a:fld>
            <a:endParaRPr lang="en-US" dirty="0"/>
          </a:p>
        </p:txBody>
      </p:sp>
      <p:sp>
        <p:nvSpPr>
          <p:cNvPr id="19458" name="Title 1"/>
          <p:cNvSpPr>
            <a:spLocks noGrp="1"/>
          </p:cNvSpPr>
          <p:nvPr>
            <p:ph type="title"/>
          </p:nvPr>
        </p:nvSpPr>
        <p:spPr>
          <a:xfrm>
            <a:off x="76200" y="152400"/>
            <a:ext cx="8463434" cy="1066800"/>
          </a:xfrm>
        </p:spPr>
        <p:txBody>
          <a:bodyPr/>
          <a:lstStyle/>
          <a:p>
            <a:pPr eaLnBrk="1" hangingPunct="1"/>
            <a:r>
              <a:rPr lang="en-US" altLang="en-US" dirty="0">
                <a:latin typeface="Times New Roman" panose="02020603050405020304" pitchFamily="18" charset="0"/>
                <a:cs typeface="Times New Roman" panose="02020603050405020304" pitchFamily="18" charset="0"/>
              </a:rPr>
              <a:t>ACTIONS THAT CAN NOT BE APPEALED</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40</a:t>
            </a:fld>
            <a:endParaRPr lang="en-US" dirty="0"/>
          </a:p>
        </p:txBody>
      </p:sp>
      <p:sp>
        <p:nvSpPr>
          <p:cNvPr id="7" name="Title 1"/>
          <p:cNvSpPr>
            <a:spLocks noGrp="1"/>
          </p:cNvSpPr>
          <p:nvPr>
            <p:ph type="title"/>
          </p:nvPr>
        </p:nvSpPr>
        <p:spPr>
          <a:xfrm>
            <a:off x="28074" y="152400"/>
            <a:ext cx="8229600" cy="914400"/>
          </a:xfrm>
        </p:spPr>
        <p:txBody>
          <a:bodyPr>
            <a:normAutofit/>
          </a:bodyPr>
          <a:lstStyle/>
          <a:p>
            <a:r>
              <a:rPr lang="en-US" sz="3600" dirty="0">
                <a:latin typeface="Times New Roman" panose="02020603050405020304" pitchFamily="18" charset="0"/>
                <a:cs typeface="Times New Roman" panose="02020603050405020304" pitchFamily="18" charset="0"/>
              </a:rPr>
              <a:t>Caseflow</a:t>
            </a:r>
            <a:endParaRPr lang="en-US" sz="3600" b="1"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09600" y="1864693"/>
            <a:ext cx="10972800" cy="4278094"/>
          </a:xfrm>
          <a:prstGeom prst="rect">
            <a:avLst/>
          </a:prstGeom>
          <a:noFill/>
        </p:spPr>
        <p:txBody>
          <a:bodyPr wrap="square" rtlCol="0">
            <a:spAutoFit/>
          </a:bodyPr>
          <a:lstStyle/>
          <a:p>
            <a:pPr marL="342900" indent="-3429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Caseflow: VA’s IT program used to establish and track AMA decision review requests</a:t>
            </a:r>
          </a:p>
          <a:p>
            <a:pPr>
              <a:spcBef>
                <a:spcPts val="0"/>
              </a:spcBef>
            </a:pPr>
            <a:endParaRPr lang="en-US" sz="2800" dirty="0">
              <a:latin typeface="Times New Roman" panose="02020603050405020304" pitchFamily="18" charset="0"/>
              <a:cs typeface="Times New Roman" panose="02020603050405020304" pitchFamily="18" charset="0"/>
            </a:endParaRPr>
          </a:p>
          <a:p>
            <a:pPr marL="800100" lvl="1" indent="-342900">
              <a:buFont typeface="Arial" panose="020B0604020202020204" pitchFamily="34" charset="0"/>
              <a:buChar char="•"/>
            </a:pPr>
            <a:r>
              <a:rPr lang="en-US" sz="2800" dirty="0" err="1">
                <a:latin typeface="Times New Roman" panose="02020603050405020304" pitchFamily="18" charset="0"/>
                <a:cs typeface="Times New Roman" panose="02020603050405020304" pitchFamily="18" charset="0"/>
              </a:rPr>
              <a:t>Caseflow</a:t>
            </a:r>
            <a:r>
              <a:rPr lang="en-US" sz="2800" dirty="0">
                <a:latin typeface="Times New Roman" panose="02020603050405020304" pitchFamily="18" charset="0"/>
                <a:cs typeface="Times New Roman" panose="02020603050405020304" pitchFamily="18" charset="0"/>
              </a:rPr>
              <a:t> Hearings shows upcoming BVA hearings</a:t>
            </a:r>
          </a:p>
          <a:p>
            <a:pPr marL="800100" lvl="1" indent="-342900">
              <a:buFont typeface="Arial" panose="020B0604020202020204" pitchFamily="34" charset="0"/>
              <a:buChar char="•"/>
            </a:pPr>
            <a:r>
              <a:rPr lang="en-US" sz="2800" dirty="0" err="1">
                <a:latin typeface="Times New Roman" panose="02020603050405020304" pitchFamily="18" charset="0"/>
                <a:cs typeface="Times New Roman" panose="02020603050405020304" pitchFamily="18" charset="0"/>
              </a:rPr>
              <a:t>Caseflow</a:t>
            </a:r>
            <a:r>
              <a:rPr lang="en-US" sz="2800" dirty="0">
                <a:latin typeface="Times New Roman" panose="02020603050405020304" pitchFamily="18" charset="0"/>
                <a:cs typeface="Times New Roman" panose="02020603050405020304" pitchFamily="18" charset="0"/>
              </a:rPr>
              <a:t> Queue allows search for claimants with appeals docketed at BVA</a:t>
            </a:r>
          </a:p>
          <a:p>
            <a:pPr marL="800100" lvl="1"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Functionality still being created/updated</a:t>
            </a:r>
          </a:p>
          <a:p>
            <a:pPr lvl="1"/>
            <a:endParaRPr lang="en-US" sz="2400" dirty="0">
              <a:latin typeface="Arial" panose="020B0604020202020204" pitchFamily="34" charset="0"/>
              <a:cs typeface="Arial" panose="020B0604020202020204" pitchFamily="34" charset="0"/>
            </a:endParaRPr>
          </a:p>
          <a:p>
            <a:pPr lvl="1"/>
            <a:endParaRPr lang="en-US" sz="2400" dirty="0">
              <a:latin typeface="Arial" panose="020B0604020202020204" pitchFamily="34" charset="0"/>
              <a:cs typeface="Arial" panose="020B0604020202020204" pitchFamily="34" charset="0"/>
            </a:endParaRPr>
          </a:p>
          <a:p>
            <a:pPr marL="228600" indent="-228600">
              <a:spcBef>
                <a:spcPts val="0"/>
              </a:spcBef>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48009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469549"/>
            <a:ext cx="11201400" cy="5251926"/>
          </a:xfrm>
        </p:spPr>
        <p:txBody>
          <a:bodyPr>
            <a:noAutofit/>
          </a:bodyPr>
          <a:lstStyle/>
          <a:p>
            <a:pPr marL="0" indent="0">
              <a:spcBef>
                <a:spcPts val="0"/>
              </a:spcBef>
              <a:buNone/>
            </a:pPr>
            <a:r>
              <a:rPr lang="en-US" sz="2400" dirty="0">
                <a:latin typeface="Times New Roman" panose="02020603050405020304" pitchFamily="18" charset="0"/>
                <a:cs typeface="Times New Roman" panose="02020603050405020304" pitchFamily="18" charset="0"/>
              </a:rPr>
              <a:t>If you or the client have chosen one decision review option and decide that another option is more favorable, AMA does allow limited circumstances to withdraw an option and change lanes</a:t>
            </a:r>
          </a:p>
          <a:p>
            <a:pPr marL="0" indent="0">
              <a:spcBef>
                <a:spcPts val="0"/>
              </a:spcBef>
              <a:buNone/>
            </a:pPr>
            <a:endParaRPr lang="en-US" sz="2400" dirty="0">
              <a:latin typeface="Times New Roman" panose="02020603050405020304" pitchFamily="18" charset="0"/>
              <a:cs typeface="Times New Roman" panose="02020603050405020304" pitchFamily="18" charset="0"/>
            </a:endParaRPr>
          </a:p>
          <a:p>
            <a:pPr lvl="1">
              <a:spcBef>
                <a:spcPts val="0"/>
              </a:spcBef>
            </a:pPr>
            <a:r>
              <a:rPr lang="en-US" sz="2400" dirty="0">
                <a:latin typeface="Times New Roman" panose="02020603050405020304" pitchFamily="18" charset="0"/>
                <a:cs typeface="Times New Roman" panose="02020603050405020304" pitchFamily="18" charset="0"/>
              </a:rPr>
              <a:t>AOJ: </a:t>
            </a:r>
            <a:r>
              <a:rPr lang="en-US" sz="2400" b="1" dirty="0">
                <a:solidFill>
                  <a:srgbClr val="991A1E"/>
                </a:solidFill>
                <a:latin typeface="Times New Roman" panose="02020603050405020304" pitchFamily="18" charset="0"/>
                <a:cs typeface="Times New Roman" panose="02020603050405020304" pitchFamily="18" charset="0"/>
              </a:rPr>
              <a:t>38 CFR 3.2500(d)</a:t>
            </a:r>
          </a:p>
          <a:p>
            <a:pPr lvl="1">
              <a:spcBef>
                <a:spcPts val="0"/>
              </a:spcBef>
            </a:pPr>
            <a:r>
              <a:rPr lang="en-US" sz="2400" dirty="0">
                <a:latin typeface="Times New Roman" panose="02020603050405020304" pitchFamily="18" charset="0"/>
                <a:cs typeface="Times New Roman" panose="02020603050405020304" pitchFamily="18" charset="0"/>
              </a:rPr>
              <a:t>BVA: </a:t>
            </a:r>
            <a:r>
              <a:rPr lang="en-US" sz="2400" b="1" dirty="0">
                <a:solidFill>
                  <a:srgbClr val="991A1E"/>
                </a:solidFill>
                <a:latin typeface="Times New Roman" panose="02020603050405020304" pitchFamily="18" charset="0"/>
                <a:cs typeface="Times New Roman" panose="02020603050405020304" pitchFamily="18" charset="0"/>
              </a:rPr>
              <a:t>38 CFR 20.205</a:t>
            </a:r>
          </a:p>
          <a:p>
            <a:pPr marL="457200" lvl="1" indent="0">
              <a:spcBef>
                <a:spcPts val="0"/>
              </a:spcBef>
              <a:buNone/>
            </a:pPr>
            <a:endParaRPr lang="en-US" sz="1600" dirty="0">
              <a:latin typeface="Times New Roman" panose="02020603050405020304" pitchFamily="18" charset="0"/>
              <a:cs typeface="Times New Roman" panose="02020603050405020304" pitchFamily="18" charset="0"/>
            </a:endParaRPr>
          </a:p>
          <a:p>
            <a:pPr marL="0" indent="0">
              <a:spcBef>
                <a:spcPts val="0"/>
              </a:spcBef>
              <a:buNone/>
            </a:pPr>
            <a:r>
              <a:rPr lang="en-US" sz="2400" dirty="0">
                <a:latin typeface="Times New Roman" panose="02020603050405020304" pitchFamily="18" charset="0"/>
                <a:cs typeface="Times New Roman" panose="02020603050405020304" pitchFamily="18" charset="0"/>
              </a:rPr>
              <a:t>You only have the original appeal window because you are withdrawing a review option and choosing a new one</a:t>
            </a:r>
          </a:p>
          <a:p>
            <a:pPr marL="0" indent="0">
              <a:spcBef>
                <a:spcPts val="0"/>
              </a:spcBef>
              <a:buNone/>
            </a:pPr>
            <a:endParaRPr lang="en-US" sz="1400" dirty="0">
              <a:latin typeface="Times New Roman" panose="02020603050405020304" pitchFamily="18" charset="0"/>
              <a:cs typeface="Times New Roman" panose="02020603050405020304" pitchFamily="18" charset="0"/>
            </a:endParaRPr>
          </a:p>
          <a:p>
            <a:pPr lvl="1">
              <a:spcBef>
                <a:spcPts val="0"/>
              </a:spcBef>
            </a:pPr>
            <a:r>
              <a:rPr lang="en-US" sz="2400" dirty="0">
                <a:latin typeface="Times New Roman" panose="02020603050405020304" pitchFamily="18" charset="0"/>
                <a:cs typeface="Times New Roman" panose="02020603050405020304" pitchFamily="18" charset="0"/>
              </a:rPr>
              <a:t>Example: Rating decision 3/2/20, select higher level review on 6/14/20. Still only have until 3/1/2021 to select supplemental claim or appeal to the BVA.</a:t>
            </a:r>
          </a:p>
          <a:p>
            <a:pPr lvl="1">
              <a:spcBef>
                <a:spcPts val="0"/>
              </a:spcBef>
            </a:pPr>
            <a:endParaRPr lang="en-US" sz="2400" dirty="0">
              <a:latin typeface="Times New Roman" panose="02020603050405020304" pitchFamily="18" charset="0"/>
              <a:cs typeface="Times New Roman" panose="02020603050405020304" pitchFamily="18" charset="0"/>
            </a:endParaRPr>
          </a:p>
          <a:p>
            <a:pPr lvl="1">
              <a:spcBef>
                <a:spcPts val="0"/>
              </a:spcBef>
            </a:pPr>
            <a:r>
              <a:rPr lang="en-US" sz="2400" dirty="0">
                <a:latin typeface="Times New Roman" panose="02020603050405020304" pitchFamily="18" charset="0"/>
                <a:cs typeface="Times New Roman" panose="02020603050405020304" pitchFamily="18" charset="0"/>
              </a:rPr>
              <a:t>Otherwise, you can wait until decision is rendered and then select another option if not granted</a:t>
            </a:r>
            <a:endParaRPr lang="en-US" sz="16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41</a:t>
            </a:fld>
            <a:endParaRPr lang="en-US" dirty="0"/>
          </a:p>
        </p:txBody>
      </p:sp>
      <p:sp>
        <p:nvSpPr>
          <p:cNvPr id="6" name="Title 1"/>
          <p:cNvSpPr>
            <a:spLocks noGrp="1"/>
          </p:cNvSpPr>
          <p:nvPr>
            <p:ph type="title"/>
          </p:nvPr>
        </p:nvSpPr>
        <p:spPr>
          <a:xfrm>
            <a:off x="12032" y="36095"/>
            <a:ext cx="8229600" cy="1143000"/>
          </a:xfrm>
        </p:spPr>
        <p:txBody>
          <a:bodyPr>
            <a:normAutofit/>
          </a:bodyPr>
          <a:lstStyle/>
          <a:p>
            <a:r>
              <a:rPr lang="en-US" dirty="0">
                <a:latin typeface="Times New Roman" panose="02020603050405020304" pitchFamily="18" charset="0"/>
                <a:cs typeface="Times New Roman" panose="02020603050405020304" pitchFamily="18" charset="0"/>
              </a:rPr>
              <a:t>Changing Decision Review Options</a:t>
            </a:r>
          </a:p>
        </p:txBody>
      </p:sp>
    </p:spTree>
    <p:extLst>
      <p:ext uri="{BB962C8B-B14F-4D97-AF65-F5344CB8AC3E}">
        <p14:creationId xmlns:p14="http://schemas.microsoft.com/office/powerpoint/2010/main" val="24649463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676400"/>
            <a:ext cx="10972800" cy="4876800"/>
          </a:xfrm>
        </p:spPr>
        <p:txBody>
          <a:bodyPr>
            <a:noAutofit/>
          </a:bodyPr>
          <a:lstStyle/>
          <a:p>
            <a:pPr>
              <a:spcBef>
                <a:spcPts val="0"/>
              </a:spcBef>
            </a:pPr>
            <a:r>
              <a:rPr lang="en-US" sz="2800" dirty="0">
                <a:latin typeface="Times New Roman" panose="02020603050405020304" pitchFamily="18" charset="0"/>
                <a:cs typeface="Times New Roman" panose="02020603050405020304" pitchFamily="18" charset="0"/>
              </a:rPr>
              <a:t>Just as in the legacy system, if a benefit is granted but has “downstream issues” such as ancillary benefits, effective date or evaluation, you will need to start all over again if you disagree with the downstream issues</a:t>
            </a:r>
          </a:p>
          <a:p>
            <a:pPr marL="0" indent="0">
              <a:spcBef>
                <a:spcPts val="0"/>
              </a:spcBef>
              <a:buNone/>
            </a:pPr>
            <a:endParaRPr lang="en-US" sz="2800" dirty="0">
              <a:latin typeface="Times New Roman" panose="02020603050405020304" pitchFamily="18" charset="0"/>
              <a:cs typeface="Times New Roman" panose="02020603050405020304" pitchFamily="18" charset="0"/>
            </a:endParaRPr>
          </a:p>
          <a:p>
            <a:pPr>
              <a:spcBef>
                <a:spcPts val="0"/>
              </a:spcBef>
              <a:buClr>
                <a:schemeClr val="tx1"/>
              </a:buClr>
            </a:pPr>
            <a:r>
              <a:rPr lang="en-US" sz="2800" b="1" dirty="0">
                <a:solidFill>
                  <a:srgbClr val="991A1E"/>
                </a:solidFill>
                <a:latin typeface="Times New Roman" panose="02020603050405020304" pitchFamily="18" charset="0"/>
                <a:cs typeface="Times New Roman" panose="02020603050405020304" pitchFamily="18" charset="0"/>
              </a:rPr>
              <a:t>38 CFR 3.151(c)(2) </a:t>
            </a:r>
            <a:r>
              <a:rPr lang="en-US" sz="2800" dirty="0">
                <a:latin typeface="Times New Roman" panose="02020603050405020304" pitchFamily="18" charset="0"/>
                <a:cs typeface="Times New Roman" panose="02020603050405020304" pitchFamily="18" charset="0"/>
              </a:rPr>
              <a:t>states that all downstream issues must be appealed in same lane</a:t>
            </a:r>
          </a:p>
          <a:p>
            <a:pPr marL="0" indent="0">
              <a:spcBef>
                <a:spcPts val="0"/>
              </a:spcBef>
              <a:buClr>
                <a:schemeClr val="tx1"/>
              </a:buClr>
              <a:buNone/>
            </a:pPr>
            <a:endParaRPr lang="en-US" sz="2800" dirty="0">
              <a:latin typeface="Times New Roman" panose="02020603050405020304" pitchFamily="18" charset="0"/>
              <a:cs typeface="Times New Roman" panose="02020603050405020304" pitchFamily="18" charset="0"/>
            </a:endParaRPr>
          </a:p>
          <a:p>
            <a:pPr lvl="1">
              <a:spcBef>
                <a:spcPts val="0"/>
              </a:spcBef>
            </a:pPr>
            <a:r>
              <a:rPr lang="en-US" sz="2400" dirty="0">
                <a:latin typeface="Times New Roman" panose="02020603050405020304" pitchFamily="18" charset="0"/>
                <a:cs typeface="Times New Roman" panose="02020603050405020304" pitchFamily="18" charset="0"/>
              </a:rPr>
              <a:t>Example: service connection granted, but you disagree with effective date and evaluation</a:t>
            </a:r>
          </a:p>
          <a:p>
            <a:pPr lvl="1">
              <a:spcBef>
                <a:spcPts val="0"/>
              </a:spcBef>
            </a:pPr>
            <a:r>
              <a:rPr lang="en-US" sz="2400" dirty="0">
                <a:latin typeface="Times New Roman" panose="02020603050405020304" pitchFamily="18" charset="0"/>
                <a:cs typeface="Times New Roman" panose="02020603050405020304" pitchFamily="18" charset="0"/>
              </a:rPr>
              <a:t>You have all 3 options available for decision review but must choose same option for both effective date and evaluation</a:t>
            </a:r>
          </a:p>
          <a:p>
            <a:pPr marL="0" indent="0">
              <a:spcBef>
                <a:spcPts val="0"/>
              </a:spcBef>
              <a:buNone/>
            </a:pPr>
            <a:endParaRPr lang="en-US" sz="1400"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42</a:t>
            </a:fld>
            <a:endParaRPr lang="en-US" dirty="0"/>
          </a:p>
        </p:txBody>
      </p:sp>
      <p:sp>
        <p:nvSpPr>
          <p:cNvPr id="6" name="Title 1"/>
          <p:cNvSpPr>
            <a:spLocks noGrp="1"/>
          </p:cNvSpPr>
          <p:nvPr>
            <p:ph type="title"/>
          </p:nvPr>
        </p:nvSpPr>
        <p:spPr>
          <a:xfrm>
            <a:off x="76200" y="76091"/>
            <a:ext cx="9677400" cy="1143000"/>
          </a:xfrm>
        </p:spPr>
        <p:txBody>
          <a:bodyPr>
            <a:normAutofit/>
          </a:bodyPr>
          <a:lstStyle/>
          <a:p>
            <a:r>
              <a:rPr lang="en-US" dirty="0">
                <a:latin typeface="Times New Roman" panose="02020603050405020304" pitchFamily="18" charset="0"/>
                <a:cs typeface="Times New Roman" panose="02020603050405020304" pitchFamily="18" charset="0"/>
              </a:rPr>
              <a:t>Issues within a claim or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“downstream issues” </a:t>
            </a:r>
            <a:r>
              <a:rPr lang="en-US" dirty="0">
                <a:solidFill>
                  <a:srgbClr val="991A1E"/>
                </a:solidFill>
                <a:latin typeface="Times New Roman" panose="02020603050405020304" pitchFamily="18" charset="0"/>
                <a:cs typeface="Times New Roman" panose="02020603050405020304" pitchFamily="18" charset="0"/>
              </a:rPr>
              <a:t>38 CFR 3.151</a:t>
            </a:r>
          </a:p>
        </p:txBody>
      </p:sp>
    </p:spTree>
    <p:extLst>
      <p:ext uri="{BB962C8B-B14F-4D97-AF65-F5344CB8AC3E}">
        <p14:creationId xmlns:p14="http://schemas.microsoft.com/office/powerpoint/2010/main" val="42241058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43</a:t>
            </a:fld>
            <a:endParaRPr lang="en-US" dirty="0"/>
          </a:p>
        </p:txBody>
      </p:sp>
      <p:sp>
        <p:nvSpPr>
          <p:cNvPr id="7" name="Title 1"/>
          <p:cNvSpPr>
            <a:spLocks noGrp="1"/>
          </p:cNvSpPr>
          <p:nvPr>
            <p:ph type="title"/>
          </p:nvPr>
        </p:nvSpPr>
        <p:spPr>
          <a:xfrm>
            <a:off x="76200" y="152400"/>
            <a:ext cx="8229600" cy="914400"/>
          </a:xfrm>
        </p:spPr>
        <p:txBody>
          <a:bodyPr>
            <a:normAutofit/>
          </a:bodyPr>
          <a:lstStyle/>
          <a:p>
            <a:r>
              <a:rPr lang="en-US" sz="3600" dirty="0">
                <a:latin typeface="Times New Roman" panose="02020603050405020304" pitchFamily="18" charset="0"/>
                <a:cs typeface="Times New Roman" panose="02020603050405020304" pitchFamily="18" charset="0"/>
              </a:rPr>
              <a:t>Opting into AMA today</a:t>
            </a:r>
            <a:endParaRPr lang="en-US" sz="3600" b="1"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09600" y="1462483"/>
            <a:ext cx="10972800" cy="4524315"/>
          </a:xfrm>
          <a:prstGeom prst="rect">
            <a:avLst/>
          </a:prstGeom>
          <a:noFill/>
        </p:spPr>
        <p:txBody>
          <a:bodyPr wrap="square" rtlCol="0">
            <a:spAutoFit/>
          </a:bodyPr>
          <a:lstStyle/>
          <a:p>
            <a:pPr marL="228600" indent="-228600">
              <a:spcBef>
                <a:spcPts val="0"/>
              </a:spcBef>
            </a:pPr>
            <a:r>
              <a:rPr lang="en-US" sz="2800" dirty="0">
                <a:latin typeface="Times New Roman" panose="02020603050405020304" pitchFamily="18" charset="0"/>
                <a:cs typeface="Times New Roman" panose="02020603050405020304" pitchFamily="18" charset="0"/>
              </a:rPr>
              <a:t>Appellant in legacy appeal process can “opt-in” to AMA after receiving a Statement of the Case or Supplemental Statement of the Case</a:t>
            </a:r>
          </a:p>
          <a:p>
            <a:pPr marL="228600" indent="-228600">
              <a:spcBef>
                <a:spcPts val="0"/>
              </a:spcBef>
            </a:pPr>
            <a:endParaRPr lang="en-US" sz="2800" dirty="0">
              <a:latin typeface="Times New Roman" panose="02020603050405020304" pitchFamily="18" charset="0"/>
              <a:cs typeface="Times New Roman" panose="02020603050405020304" pitchFamily="18"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select any lane, but only has time limit noted in SOC/SSOC (30 or 60 days)</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Once a veteran opts-in to AMA, that decision is final and the veteran cannot revert back to the legacy appeals program</a:t>
            </a: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opt to file Form 9 instead and remain in legacy (or if Form 9 already filed, wait)</a:t>
            </a:r>
          </a:p>
          <a:p>
            <a:pPr algn="ctr"/>
            <a:endParaRPr lang="en-US" dirty="0"/>
          </a:p>
          <a:p>
            <a:endParaRPr lang="en-US" dirty="0"/>
          </a:p>
        </p:txBody>
      </p:sp>
    </p:spTree>
    <p:extLst>
      <p:ext uri="{BB962C8B-B14F-4D97-AF65-F5344CB8AC3E}">
        <p14:creationId xmlns:p14="http://schemas.microsoft.com/office/powerpoint/2010/main" val="98664766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44</a:t>
            </a:fld>
            <a:endParaRPr lang="en-US" dirty="0"/>
          </a:p>
        </p:txBody>
      </p:sp>
      <p:sp>
        <p:nvSpPr>
          <p:cNvPr id="7" name="Title 1"/>
          <p:cNvSpPr>
            <a:spLocks noGrp="1"/>
          </p:cNvSpPr>
          <p:nvPr>
            <p:ph type="title"/>
          </p:nvPr>
        </p:nvSpPr>
        <p:spPr>
          <a:xfrm>
            <a:off x="0" y="152400"/>
            <a:ext cx="9777953" cy="914400"/>
          </a:xfrm>
        </p:spPr>
        <p:txBody>
          <a:bodyPr>
            <a:normAutofit/>
          </a:bodyPr>
          <a:lstStyle/>
          <a:p>
            <a:pPr lvl="0"/>
            <a:r>
              <a:rPr lang="en-US" sz="4000" dirty="0">
                <a:latin typeface="Times New Roman" panose="02020603050405020304" pitchFamily="18" charset="0"/>
                <a:cs typeface="Times New Roman" panose="02020603050405020304" pitchFamily="18" charset="0"/>
              </a:rPr>
              <a:t>Final Thoughts on AMA</a:t>
            </a:r>
          </a:p>
        </p:txBody>
      </p:sp>
      <p:sp>
        <p:nvSpPr>
          <p:cNvPr id="3" name="TextBox 2"/>
          <p:cNvSpPr txBox="1"/>
          <p:nvPr/>
        </p:nvSpPr>
        <p:spPr>
          <a:xfrm>
            <a:off x="609600" y="1341696"/>
            <a:ext cx="10972800" cy="4832092"/>
          </a:xfrm>
          <a:prstGeom prst="rect">
            <a:avLst/>
          </a:prstGeom>
          <a:noFill/>
        </p:spPr>
        <p:txBody>
          <a:bodyPr wrap="square" rtlCol="0">
            <a:spAutoFit/>
          </a:bodyPr>
          <a:lstStyle/>
          <a:p>
            <a:pPr marL="342900" lvl="0" indent="-342900">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AMA creates more choice and more decisions to make about which option is best for your client</a:t>
            </a:r>
          </a:p>
          <a:p>
            <a:pPr marL="342900" lvl="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AMA options are not one size fits all, they have pluses and minuses depending on the evidence and how quickly a decision is needed</a:t>
            </a:r>
          </a:p>
          <a:p>
            <a:pPr marL="342900" lvl="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Because the effective date is protected if the claim is continuously pursued within 1 year after each decision, if the outcome was not desirable, you can choose a different option</a:t>
            </a:r>
          </a:p>
          <a:p>
            <a:pPr marL="228600" indent="-228600">
              <a:spcBef>
                <a:spcPts val="0"/>
              </a:spcBef>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62458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0" y="2362200"/>
            <a:ext cx="12192000" cy="2133600"/>
          </a:xfrm>
        </p:spPr>
        <p:txBody>
          <a:bodyPr/>
          <a:lstStyle/>
          <a:p>
            <a:pPr algn="ctr" eaLnBrk="1" hangingPunct="1"/>
            <a:br>
              <a:rPr lang="en-US" altLang="en-US" sz="6000" b="1" dirty="0"/>
            </a:br>
            <a:r>
              <a:rPr lang="en-US" altLang="en-US" sz="6600" b="1" dirty="0"/>
              <a:t>HEARINGS</a:t>
            </a:r>
            <a:br>
              <a:rPr lang="en-US" altLang="en-US" sz="6600" b="1" dirty="0"/>
            </a:br>
            <a:br>
              <a:rPr lang="en-US" altLang="en-US" sz="6600" b="1" dirty="0"/>
            </a:br>
            <a:endParaRPr lang="en-US" altLang="en-US" sz="6000" b="1" dirty="0"/>
          </a:p>
        </p:txBody>
      </p:sp>
      <p:sp>
        <p:nvSpPr>
          <p:cNvPr id="2" name="Slide Number Placeholder 1"/>
          <p:cNvSpPr>
            <a:spLocks noGrp="1"/>
          </p:cNvSpPr>
          <p:nvPr>
            <p:ph type="sldNum" sz="quarter" idx="12"/>
          </p:nvPr>
        </p:nvSpPr>
        <p:spPr/>
        <p:txBody>
          <a:bodyPr/>
          <a:lstStyle/>
          <a:p>
            <a:pPr>
              <a:defRPr/>
            </a:pPr>
            <a:r>
              <a:rPr lang="en-US" altLang="en-US" dirty="0"/>
              <a:t>93</a:t>
            </a:r>
          </a:p>
        </p:txBody>
      </p:sp>
    </p:spTree>
    <p:extLst>
      <p:ext uri="{BB962C8B-B14F-4D97-AF65-F5344CB8AC3E}">
        <p14:creationId xmlns:p14="http://schemas.microsoft.com/office/powerpoint/2010/main" val="229857133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533400" y="1447800"/>
            <a:ext cx="11049000" cy="4419600"/>
          </a:xfrm>
        </p:spPr>
        <p:txBody>
          <a:bodyPr/>
          <a:lstStyle/>
          <a:p>
            <a:r>
              <a:rPr lang="en-US" altLang="en-US" sz="2800" dirty="0">
                <a:latin typeface="Times New Roman" panose="02020603050405020304" pitchFamily="18" charset="0"/>
                <a:cs typeface="Times New Roman" panose="02020603050405020304" pitchFamily="18" charset="0"/>
              </a:rPr>
              <a:t>A hearing is a meeting between a claimant and the VA </a:t>
            </a:r>
          </a:p>
          <a:p>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These meetings often take place during the appeal process, but can be held anytime during the claim process</a:t>
            </a:r>
          </a:p>
          <a:p>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Although many veterans believe that this is their “Day in Court”, hearings are non-adversarial in nature and are intended to help VA reach an accurate decision  </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p:txBody>
      </p:sp>
      <p:sp>
        <p:nvSpPr>
          <p:cNvPr id="6146" name="Title 2"/>
          <p:cNvSpPr>
            <a:spLocks noGrp="1"/>
          </p:cNvSpPr>
          <p:nvPr>
            <p:ph type="title"/>
          </p:nvPr>
        </p:nvSpPr>
        <p:spPr/>
        <p:txBody>
          <a:bodyPr/>
          <a:lstStyle/>
          <a:p>
            <a:pPr eaLnBrk="1" hangingPunct="1"/>
            <a:br>
              <a:rPr lang="en-US" altLang="en-US" b="1" dirty="0">
                <a:latin typeface="Times New Roman" panose="02020603050405020304" pitchFamily="18" charset="0"/>
                <a:cs typeface="Times New Roman" panose="02020603050405020304" pitchFamily="18" charset="0"/>
              </a:rPr>
            </a:br>
            <a:r>
              <a:rPr lang="en-US" altLang="en-US" b="1" dirty="0">
                <a:latin typeface="Times New Roman" panose="02020603050405020304" pitchFamily="18" charset="0"/>
                <a:cs typeface="Times New Roman" panose="02020603050405020304" pitchFamily="18" charset="0"/>
              </a:rPr>
              <a:t>What is a Hearing?</a:t>
            </a:r>
          </a:p>
        </p:txBody>
      </p:sp>
      <p:sp>
        <p:nvSpPr>
          <p:cNvPr id="3" name="Slide Number Placeholder 2"/>
          <p:cNvSpPr>
            <a:spLocks noGrp="1"/>
          </p:cNvSpPr>
          <p:nvPr>
            <p:ph type="sldNum" sz="quarter" idx="12"/>
          </p:nvPr>
        </p:nvSpPr>
        <p:spPr/>
        <p:txBody>
          <a:bodyPr/>
          <a:lstStyle/>
          <a:p>
            <a:fld id="{E2FB73DA-5FDE-45B5-BAA4-C61223CC44F6}" type="slidenum">
              <a:rPr lang="en-US" smtClean="0"/>
              <a:pPr/>
              <a:t>46</a:t>
            </a:fld>
            <a:endParaRPr lang="en-US" dirty="0"/>
          </a:p>
        </p:txBody>
      </p:sp>
    </p:spTree>
    <p:extLst>
      <p:ext uri="{BB962C8B-B14F-4D97-AF65-F5344CB8AC3E}">
        <p14:creationId xmlns:p14="http://schemas.microsoft.com/office/powerpoint/2010/main" val="318035210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28600"/>
            <a:ext cx="8001001" cy="1066800"/>
          </a:xfrm>
        </p:spPr>
        <p:txBody>
          <a:bodyPr/>
          <a:lstStyle/>
          <a:p>
            <a:pPr>
              <a:defRPr/>
            </a:pPr>
            <a:r>
              <a:rPr lang="en-US" sz="3600" dirty="0">
                <a:latin typeface="Times New Roman" panose="02020603050405020304" pitchFamily="18" charset="0"/>
                <a:cs typeface="Times New Roman" panose="02020603050405020304" pitchFamily="18" charset="0"/>
              </a:rPr>
              <a:t>Types of Hearings</a:t>
            </a:r>
          </a:p>
        </p:txBody>
      </p:sp>
      <p:sp>
        <p:nvSpPr>
          <p:cNvPr id="3" name="Content Placeholder 2"/>
          <p:cNvSpPr>
            <a:spLocks noGrp="1"/>
          </p:cNvSpPr>
          <p:nvPr>
            <p:ph idx="1"/>
          </p:nvPr>
        </p:nvSpPr>
        <p:spPr>
          <a:xfrm>
            <a:off x="76200" y="1399144"/>
            <a:ext cx="11811000" cy="5322332"/>
          </a:xfrm>
        </p:spPr>
        <p:txBody>
          <a:bodyPr/>
          <a:lstStyle/>
          <a:p>
            <a:pPr marL="0" indent="0">
              <a:buNone/>
              <a:defRPr/>
            </a:pPr>
            <a:r>
              <a:rPr lang="en-US" sz="2800" dirty="0">
                <a:latin typeface="Times New Roman" panose="02020603050405020304" pitchFamily="18" charset="0"/>
                <a:cs typeface="Times New Roman" panose="02020603050405020304" pitchFamily="18" charset="0"/>
              </a:rPr>
              <a:t>A claimant may request a hearing at any time during the claims process, however the type of hearing is determined by the stage of the process that the claim is in.</a:t>
            </a:r>
          </a:p>
          <a:p>
            <a:pPr marL="150813" lvl="1" indent="0">
              <a:buNone/>
              <a:defRPr/>
            </a:pPr>
            <a:endParaRPr lang="en-US" sz="100" b="1" dirty="0">
              <a:latin typeface="Times New Roman" panose="02020603050405020304" pitchFamily="18" charset="0"/>
              <a:cs typeface="Times New Roman" panose="02020603050405020304" pitchFamily="18" charset="0"/>
            </a:endParaRPr>
          </a:p>
          <a:p>
            <a:pPr marL="150813" lvl="1" indent="0">
              <a:buNone/>
              <a:defRPr/>
            </a:pPr>
            <a:endParaRPr lang="en-US" sz="100" b="1" dirty="0">
              <a:latin typeface="Times New Roman" panose="02020603050405020304" pitchFamily="18" charset="0"/>
              <a:cs typeface="Times New Roman" panose="02020603050405020304" pitchFamily="18" charset="0"/>
            </a:endParaRPr>
          </a:p>
          <a:p>
            <a:pPr marL="150813" lvl="1" indent="0">
              <a:buNone/>
              <a:defRPr/>
            </a:pPr>
            <a:r>
              <a:rPr lang="en-US" sz="2400" b="1" dirty="0">
                <a:latin typeface="Times New Roman" panose="02020603050405020304" pitchFamily="18" charset="0"/>
                <a:cs typeface="Times New Roman" panose="02020603050405020304" pitchFamily="18" charset="0"/>
              </a:rPr>
              <a:t>VSR/RVSR Hearing</a:t>
            </a:r>
          </a:p>
          <a:p>
            <a:pPr lvl="5">
              <a:buClrTx/>
              <a:defRPr/>
            </a:pPr>
            <a:r>
              <a:rPr lang="en-US" sz="2400" dirty="0">
                <a:latin typeface="Times New Roman" panose="02020603050405020304" pitchFamily="18" charset="0"/>
                <a:cs typeface="Times New Roman" panose="02020603050405020304" pitchFamily="18" charset="0"/>
              </a:rPr>
              <a:t>Prior to an initial decision or prior to an appeal (ex: admin decision or proposed reduction)</a:t>
            </a:r>
          </a:p>
          <a:p>
            <a:pPr marL="150813" lvl="1" indent="0">
              <a:spcBef>
                <a:spcPts val="0"/>
              </a:spcBef>
              <a:buNone/>
              <a:defRPr/>
            </a:pPr>
            <a:r>
              <a:rPr lang="en-US" sz="2400" b="1" dirty="0">
                <a:latin typeface="Times New Roman" panose="02020603050405020304" pitchFamily="18" charset="0"/>
                <a:cs typeface="Times New Roman" panose="02020603050405020304" pitchFamily="18" charset="0"/>
              </a:rPr>
              <a:t>DRO Hearing</a:t>
            </a:r>
          </a:p>
          <a:p>
            <a:pPr lvl="5">
              <a:buClrTx/>
              <a:defRPr/>
            </a:pPr>
            <a:r>
              <a:rPr lang="en-US" sz="2400" dirty="0">
                <a:latin typeface="Times New Roman" panose="02020603050405020304" pitchFamily="18" charset="0"/>
                <a:cs typeface="Times New Roman" panose="02020603050405020304" pitchFamily="18" charset="0"/>
              </a:rPr>
              <a:t>During the </a:t>
            </a:r>
            <a:r>
              <a:rPr lang="en-US" sz="2400" b="1" u="sng" dirty="0">
                <a:latin typeface="Times New Roman" panose="02020603050405020304" pitchFamily="18" charset="0"/>
                <a:cs typeface="Times New Roman" panose="02020603050405020304" pitchFamily="18" charset="0"/>
              </a:rPr>
              <a:t>Legacy Appeal process only </a:t>
            </a:r>
            <a:r>
              <a:rPr lang="en-US" sz="2400" dirty="0">
                <a:latin typeface="Times New Roman" panose="02020603050405020304" pitchFamily="18" charset="0"/>
                <a:cs typeface="Times New Roman" panose="02020603050405020304" pitchFamily="18" charset="0"/>
              </a:rPr>
              <a:t>before the Form 9 is filed</a:t>
            </a:r>
          </a:p>
          <a:p>
            <a:pPr marL="0" lvl="5" indent="0">
              <a:buClrTx/>
              <a:buNone/>
              <a:defRPr/>
            </a:pP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Informal Conference</a:t>
            </a:r>
          </a:p>
          <a:p>
            <a:pPr lvl="5" indent="-222250">
              <a:defRPr/>
            </a:pPr>
            <a:r>
              <a:rPr lang="en-US" sz="2400" dirty="0">
                <a:latin typeface="Times New Roman" panose="02020603050405020304" pitchFamily="18" charset="0"/>
                <a:cs typeface="Times New Roman" panose="02020603050405020304" pitchFamily="18" charset="0"/>
              </a:rPr>
              <a:t>Used during AMA HLR to discuss issues with the claim with no new evidence</a:t>
            </a:r>
          </a:p>
          <a:p>
            <a:pPr marL="150813" lvl="1" indent="0">
              <a:spcBef>
                <a:spcPts val="0"/>
              </a:spcBef>
              <a:buNone/>
              <a:defRPr/>
            </a:pPr>
            <a:r>
              <a:rPr lang="en-US" sz="2400" b="1" dirty="0">
                <a:latin typeface="Times New Roman" panose="02020603050405020304" pitchFamily="18" charset="0"/>
                <a:cs typeface="Times New Roman" panose="02020603050405020304" pitchFamily="18" charset="0"/>
              </a:rPr>
              <a:t>Board Hearing</a:t>
            </a:r>
          </a:p>
          <a:p>
            <a:pPr lvl="5">
              <a:buClrTx/>
              <a:defRPr/>
            </a:pPr>
            <a:r>
              <a:rPr lang="en-US" sz="2400" dirty="0">
                <a:latin typeface="Times New Roman" panose="02020603050405020304" pitchFamily="18" charset="0"/>
                <a:cs typeface="Times New Roman" panose="02020603050405020304" pitchFamily="18" charset="0"/>
              </a:rPr>
              <a:t>After the substantive appeal (Form 9/VA 10182) is filed to the Board of Veterans Appeals</a:t>
            </a:r>
          </a:p>
          <a:p>
            <a:pPr marL="0" indent="0">
              <a:buNone/>
              <a:defRPr/>
            </a:pPr>
            <a:endParaRPr lang="en-US" sz="2000" dirty="0"/>
          </a:p>
        </p:txBody>
      </p:sp>
      <p:sp>
        <p:nvSpPr>
          <p:cNvPr id="5" name="Slide Number Placeholder 4"/>
          <p:cNvSpPr>
            <a:spLocks noGrp="1"/>
          </p:cNvSpPr>
          <p:nvPr>
            <p:ph type="sldNum" sz="quarter" idx="12"/>
          </p:nvPr>
        </p:nvSpPr>
        <p:spPr/>
        <p:txBody>
          <a:bodyPr/>
          <a:lstStyle/>
          <a:p>
            <a:fld id="{62E59BEB-F340-4F4F-BD2C-A8800FF9A50C}" type="slidenum">
              <a:rPr lang="en-US" smtClean="0"/>
              <a:t>47</a:t>
            </a:fld>
            <a:endParaRPr lang="en-US" dirty="0"/>
          </a:p>
        </p:txBody>
      </p:sp>
    </p:spTree>
    <p:extLst>
      <p:ext uri="{BB962C8B-B14F-4D97-AF65-F5344CB8AC3E}">
        <p14:creationId xmlns:p14="http://schemas.microsoft.com/office/powerpoint/2010/main" val="342866385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0"/>
            <a:ext cx="10972800" cy="4953000"/>
          </a:xfrm>
        </p:spPr>
        <p:txBody>
          <a:bodyPr/>
          <a:lstStyle/>
          <a:p>
            <a:pPr marL="0" indent="0">
              <a:buNone/>
            </a:pPr>
            <a:r>
              <a:rPr lang="en-US" sz="2400" dirty="0">
                <a:latin typeface="Times New Roman" panose="02020603050405020304" pitchFamily="18" charset="0"/>
                <a:cs typeface="Times New Roman" panose="02020603050405020304" pitchFamily="18" charset="0"/>
              </a:rPr>
              <a:t>If the claimant selected a VSR or DRO hearing, the hearing will usually be in person at the VA Regional Office (VARO). Videoconferences may be possible depending on your VARO. </a:t>
            </a:r>
          </a:p>
          <a:p>
            <a:pPr marL="0" indent="0">
              <a:buNone/>
            </a:pPr>
            <a:endParaRPr lang="en-US" sz="11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For a Board of Veterans Appeals (BVA) hearing, there are four locations of hearings:</a:t>
            </a:r>
          </a:p>
          <a:p>
            <a:pPr marL="914400"/>
            <a:r>
              <a:rPr lang="en-US" sz="2400" b="1" dirty="0">
                <a:latin typeface="Times New Roman" panose="02020603050405020304" pitchFamily="18" charset="0"/>
                <a:cs typeface="Times New Roman" panose="02020603050405020304" pitchFamily="18" charset="0"/>
              </a:rPr>
              <a:t>Central Office </a:t>
            </a:r>
            <a:r>
              <a:rPr lang="en-US" sz="2400" dirty="0">
                <a:latin typeface="Times New Roman" panose="02020603050405020304" pitchFamily="18" charset="0"/>
                <a:cs typeface="Times New Roman" panose="02020603050405020304" pitchFamily="18" charset="0"/>
              </a:rPr>
              <a:t>(In person at the BVA in Washington, DC)</a:t>
            </a:r>
          </a:p>
          <a:p>
            <a:pPr marL="914400"/>
            <a:r>
              <a:rPr lang="en-US" sz="2400" b="1" dirty="0">
                <a:latin typeface="Times New Roman" panose="02020603050405020304" pitchFamily="18" charset="0"/>
                <a:cs typeface="Times New Roman" panose="02020603050405020304" pitchFamily="18" charset="0"/>
              </a:rPr>
              <a:t>Videoconference</a:t>
            </a:r>
            <a:r>
              <a:rPr lang="en-US" sz="2400" dirty="0">
                <a:latin typeface="Times New Roman" panose="02020603050405020304" pitchFamily="18" charset="0"/>
                <a:cs typeface="Times New Roman" panose="02020603050405020304" pitchFamily="18" charset="0"/>
              </a:rPr>
              <a:t> (Judge in DC, veteran at local RO or VA facility)</a:t>
            </a:r>
          </a:p>
          <a:p>
            <a:pPr marL="914400"/>
            <a:r>
              <a:rPr lang="en-US" sz="2400" b="1" dirty="0">
                <a:latin typeface="Times New Roman" panose="02020603050405020304" pitchFamily="18" charset="0"/>
                <a:cs typeface="Times New Roman" panose="02020603050405020304" pitchFamily="18" charset="0"/>
              </a:rPr>
              <a:t>Travel Board </a:t>
            </a:r>
            <a:r>
              <a:rPr lang="en-US" sz="2400" dirty="0">
                <a:latin typeface="Times New Roman" panose="02020603050405020304" pitchFamily="18" charset="0"/>
                <a:cs typeface="Times New Roman" panose="02020603050405020304" pitchFamily="18" charset="0"/>
              </a:rPr>
              <a:t>(Judges visit Regional Offices on a rotating basis – this is the type with the longest wait and can no longer be requested for new appeals)</a:t>
            </a:r>
          </a:p>
          <a:p>
            <a:pPr marL="914400"/>
            <a:r>
              <a:rPr lang="en-US" sz="2400" b="1" dirty="0">
                <a:latin typeface="Times New Roman" panose="02020603050405020304" pitchFamily="18" charset="0"/>
                <a:cs typeface="Times New Roman" panose="02020603050405020304" pitchFamily="18" charset="0"/>
              </a:rPr>
              <a:t>Virtual Hearing </a:t>
            </a:r>
            <a:r>
              <a:rPr lang="en-US" sz="2400" dirty="0">
                <a:latin typeface="Times New Roman" panose="02020603050405020304" pitchFamily="18" charset="0"/>
                <a:cs typeface="Times New Roman" panose="02020603050405020304" pitchFamily="18" charset="0"/>
              </a:rPr>
              <a:t>Online using VA’s teleconferencing software</a:t>
            </a:r>
          </a:p>
          <a:p>
            <a:pPr marL="0" indent="0">
              <a:buNone/>
            </a:pPr>
            <a:endParaRPr lang="en-US" sz="2000" dirty="0"/>
          </a:p>
        </p:txBody>
      </p:sp>
      <p:sp>
        <p:nvSpPr>
          <p:cNvPr id="2" name="Title 1"/>
          <p:cNvSpPr>
            <a:spLocks noGrp="1"/>
          </p:cNvSpPr>
          <p:nvPr>
            <p:ph type="title"/>
          </p:nvPr>
        </p:nvSpPr>
        <p:spPr>
          <a:xfrm>
            <a:off x="76200" y="304800"/>
            <a:ext cx="7785848" cy="811404"/>
          </a:xfrm>
        </p:spPr>
        <p:txBody>
          <a:bodyPr>
            <a:noAutofit/>
          </a:bodyPr>
          <a:lstStyle/>
          <a:p>
            <a:r>
              <a:rPr lang="en-US" sz="3600" b="1" dirty="0">
                <a:latin typeface="Times New Roman" panose="02020603050405020304" pitchFamily="18" charset="0"/>
                <a:cs typeface="Times New Roman" panose="02020603050405020304" pitchFamily="18" charset="0"/>
              </a:rPr>
              <a:t>Locations of Hearings</a:t>
            </a:r>
          </a:p>
        </p:txBody>
      </p:sp>
      <p:sp>
        <p:nvSpPr>
          <p:cNvPr id="5" name="Slide Number Placeholder 4"/>
          <p:cNvSpPr>
            <a:spLocks noGrp="1"/>
          </p:cNvSpPr>
          <p:nvPr>
            <p:ph type="sldNum" sz="quarter" idx="12"/>
          </p:nvPr>
        </p:nvSpPr>
        <p:spPr/>
        <p:txBody>
          <a:bodyPr/>
          <a:lstStyle/>
          <a:p>
            <a:fld id="{E2FB73DA-5FDE-45B5-BAA4-C61223CC44F6}" type="slidenum">
              <a:rPr lang="en-US" smtClean="0"/>
              <a:pPr/>
              <a:t>48</a:t>
            </a:fld>
            <a:endParaRPr lang="en-US" dirty="0"/>
          </a:p>
        </p:txBody>
      </p:sp>
    </p:spTree>
    <p:extLst>
      <p:ext uri="{BB962C8B-B14F-4D97-AF65-F5344CB8AC3E}">
        <p14:creationId xmlns:p14="http://schemas.microsoft.com/office/powerpoint/2010/main" val="35937170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89916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Reviewing the File</a:t>
            </a:r>
          </a:p>
        </p:txBody>
      </p:sp>
      <p:sp>
        <p:nvSpPr>
          <p:cNvPr id="3" name="Content Placeholder 2"/>
          <p:cNvSpPr>
            <a:spLocks noGrp="1"/>
          </p:cNvSpPr>
          <p:nvPr>
            <p:ph idx="1"/>
          </p:nvPr>
        </p:nvSpPr>
        <p:spPr>
          <a:xfrm>
            <a:off x="609600" y="1676400"/>
            <a:ext cx="10972800" cy="4882058"/>
          </a:xfrm>
        </p:spPr>
        <p:txBody>
          <a:bodyPr>
            <a:noAutofit/>
          </a:bodyPr>
          <a:lstStyle/>
          <a:p>
            <a:pPr>
              <a:buClrTx/>
              <a:defRPr/>
            </a:pPr>
            <a:r>
              <a:rPr lang="en-US" altLang="en-US" sz="2800" dirty="0">
                <a:latin typeface="Times New Roman" panose="02020603050405020304" pitchFamily="18" charset="0"/>
                <a:cs typeface="Times New Roman" panose="02020603050405020304" pitchFamily="18" charset="0"/>
              </a:rPr>
              <a:t>No matter which type of hearing the veteran chooses, the preparation is essentially the same</a:t>
            </a:r>
          </a:p>
          <a:p>
            <a:pPr>
              <a:buClrTx/>
              <a:defRPr/>
            </a:pPr>
            <a:endParaRPr lang="en-US" altLang="en-US" sz="1000" dirty="0">
              <a:latin typeface="Times New Roman" panose="02020603050405020304" pitchFamily="18" charset="0"/>
              <a:cs typeface="Times New Roman" panose="02020603050405020304" pitchFamily="18" charset="0"/>
            </a:endParaRPr>
          </a:p>
          <a:p>
            <a:pPr>
              <a:buClrTx/>
              <a:defRPr/>
            </a:pPr>
            <a:r>
              <a:rPr lang="en-US" altLang="en-US" sz="2800" dirty="0">
                <a:latin typeface="Times New Roman" panose="02020603050405020304" pitchFamily="18" charset="0"/>
                <a:cs typeface="Times New Roman" panose="02020603050405020304" pitchFamily="18" charset="0"/>
              </a:rPr>
              <a:t>Prior to your hearing with the veteran, you must review the claims file to determine your plan for the hearing</a:t>
            </a:r>
          </a:p>
          <a:p>
            <a:pPr>
              <a:buClrTx/>
              <a:defRPr/>
            </a:pPr>
            <a:endParaRPr lang="en-US" altLang="en-US" sz="1000" dirty="0">
              <a:latin typeface="Times New Roman" panose="02020603050405020304" pitchFamily="18" charset="0"/>
              <a:cs typeface="Times New Roman" panose="02020603050405020304" pitchFamily="18" charset="0"/>
            </a:endParaRPr>
          </a:p>
          <a:p>
            <a:pPr>
              <a:buClrTx/>
              <a:defRPr/>
            </a:pPr>
            <a:r>
              <a:rPr lang="en-US" altLang="en-US" sz="2800" dirty="0">
                <a:latin typeface="Times New Roman" panose="02020603050405020304" pitchFamily="18" charset="0"/>
                <a:cs typeface="Times New Roman" panose="02020603050405020304" pitchFamily="18" charset="0"/>
              </a:rPr>
              <a:t>This should be done several days in advance if possible</a:t>
            </a:r>
          </a:p>
          <a:p>
            <a:pPr>
              <a:buClrTx/>
              <a:defRPr/>
            </a:pPr>
            <a:endParaRPr lang="en-US" altLang="en-US" sz="1000" dirty="0">
              <a:latin typeface="Times New Roman" panose="02020603050405020304" pitchFamily="18" charset="0"/>
              <a:cs typeface="Times New Roman" panose="02020603050405020304" pitchFamily="18" charset="0"/>
            </a:endParaRPr>
          </a:p>
          <a:p>
            <a:pPr>
              <a:buClrTx/>
              <a:defRPr/>
            </a:pPr>
            <a:r>
              <a:rPr lang="en-US" altLang="en-US" sz="2800" dirty="0">
                <a:latin typeface="Times New Roman" panose="02020603050405020304" pitchFamily="18" charset="0"/>
                <a:cs typeface="Times New Roman" panose="02020603050405020304" pitchFamily="18" charset="0"/>
              </a:rPr>
              <a:t>If you need additional evidence or information for the claim to be successful, call the veteran and ask</a:t>
            </a:r>
          </a:p>
        </p:txBody>
      </p:sp>
      <p:sp>
        <p:nvSpPr>
          <p:cNvPr id="4" name="Slide Number Placeholder 3"/>
          <p:cNvSpPr>
            <a:spLocks noGrp="1"/>
          </p:cNvSpPr>
          <p:nvPr>
            <p:ph type="sldNum" sz="quarter" idx="12"/>
          </p:nvPr>
        </p:nvSpPr>
        <p:spPr/>
        <p:txBody>
          <a:bodyPr/>
          <a:lstStyle/>
          <a:p>
            <a:fld id="{E2FB73DA-5FDE-45B5-BAA4-C61223CC44F6}" type="slidenum">
              <a:rPr lang="en-US" smtClean="0"/>
              <a:pPr/>
              <a:t>49</a:t>
            </a:fld>
            <a:endParaRPr lang="en-US" dirty="0"/>
          </a:p>
        </p:txBody>
      </p:sp>
    </p:spTree>
    <p:extLst>
      <p:ext uri="{BB962C8B-B14F-4D97-AF65-F5344CB8AC3E}">
        <p14:creationId xmlns:p14="http://schemas.microsoft.com/office/powerpoint/2010/main" val="1674265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609600" y="1371600"/>
            <a:ext cx="10972800" cy="5181600"/>
          </a:xfrm>
        </p:spPr>
        <p:txBody>
          <a:bodyPr/>
          <a:lstStyle/>
          <a:p>
            <a:pPr marL="0" indent="0" eaLnBrk="1" hangingPunct="1">
              <a:buNone/>
              <a:defRPr/>
            </a:pPr>
            <a:r>
              <a:rPr lang="en-US" altLang="en-US" dirty="0">
                <a:latin typeface="Times New Roman" panose="02020603050405020304" pitchFamily="18" charset="0"/>
                <a:cs typeface="Times New Roman" panose="02020603050405020304" pitchFamily="18" charset="0"/>
              </a:rPr>
              <a:t>Legacy appeals pertain to claims that were decided prior to February 19, 2019, when the Appeals Modernization Act (AMA) became effective</a:t>
            </a:r>
          </a:p>
          <a:p>
            <a:pPr eaLnBrk="1" hangingPunct="1">
              <a:defRPr/>
            </a:pPr>
            <a:endParaRPr lang="en-US" altLang="en-US" dirty="0">
              <a:latin typeface="Times New Roman" panose="02020603050405020304" pitchFamily="18" charset="0"/>
              <a:cs typeface="Times New Roman" panose="02020603050405020304" pitchFamily="18" charset="0"/>
            </a:endParaRPr>
          </a:p>
          <a:p>
            <a:pPr marL="0" indent="0" eaLnBrk="1" hangingPunct="1">
              <a:buNone/>
              <a:defRPr/>
            </a:pPr>
            <a:r>
              <a:rPr lang="en-US" altLang="en-US" dirty="0">
                <a:latin typeface="Times New Roman" panose="02020603050405020304" pitchFamily="18" charset="0"/>
                <a:cs typeface="Times New Roman" panose="02020603050405020304" pitchFamily="18" charset="0"/>
              </a:rPr>
              <a:t>Since AMA came into effect VFW’s legacy appeals numbers have dropped and we suspect that there will be no remaining by 2026. </a:t>
            </a:r>
          </a:p>
        </p:txBody>
      </p:sp>
      <p:sp>
        <p:nvSpPr>
          <p:cNvPr id="4" name="Slide Number Placeholder 3"/>
          <p:cNvSpPr>
            <a:spLocks noGrp="1"/>
          </p:cNvSpPr>
          <p:nvPr>
            <p:ph type="sldNum" sz="quarter" idx="12"/>
          </p:nvPr>
        </p:nvSpPr>
        <p:spPr/>
        <p:txBody>
          <a:bodyPr/>
          <a:lstStyle/>
          <a:p>
            <a:pPr>
              <a:defRPr/>
            </a:pPr>
            <a:fld id="{D78F24EF-D60B-4D76-85B4-A97E86376460}" type="slidenum">
              <a:rPr lang="en-US"/>
              <a:pPr>
                <a:defRPr/>
              </a:pPr>
              <a:t>5</a:t>
            </a:fld>
            <a:endParaRPr lang="en-US" dirty="0"/>
          </a:p>
        </p:txBody>
      </p:sp>
      <p:sp>
        <p:nvSpPr>
          <p:cNvPr id="7170" name="Title 1"/>
          <p:cNvSpPr>
            <a:spLocks noGrp="1"/>
          </p:cNvSpPr>
          <p:nvPr>
            <p:ph type="title"/>
          </p:nvPr>
        </p:nvSpPr>
        <p:spPr>
          <a:xfrm>
            <a:off x="0" y="152400"/>
            <a:ext cx="10190163" cy="1066800"/>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What are Legacy Appeals?</a:t>
            </a:r>
          </a:p>
        </p:txBody>
      </p:sp>
    </p:spTree>
    <p:extLst>
      <p:ext uri="{BB962C8B-B14F-4D97-AF65-F5344CB8AC3E}">
        <p14:creationId xmlns:p14="http://schemas.microsoft.com/office/powerpoint/2010/main" val="296164730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1"/>
            <a:ext cx="89154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Reviewing the File</a:t>
            </a:r>
          </a:p>
        </p:txBody>
      </p:sp>
      <p:sp>
        <p:nvSpPr>
          <p:cNvPr id="3" name="Content Placeholder 2"/>
          <p:cNvSpPr>
            <a:spLocks noGrp="1"/>
          </p:cNvSpPr>
          <p:nvPr>
            <p:ph idx="1"/>
          </p:nvPr>
        </p:nvSpPr>
        <p:spPr>
          <a:xfrm>
            <a:off x="609600" y="1393236"/>
            <a:ext cx="10972800" cy="5083764"/>
          </a:xfrm>
        </p:spPr>
        <p:txBody>
          <a:bodyPr>
            <a:noAutofit/>
          </a:bodyPr>
          <a:lstStyle/>
          <a:p>
            <a:pPr marL="0" indent="0">
              <a:buNone/>
              <a:defRPr/>
            </a:pPr>
            <a:r>
              <a:rPr lang="en-US" altLang="en-US" sz="2800" dirty="0">
                <a:latin typeface="Times New Roman" panose="02020603050405020304" pitchFamily="18" charset="0"/>
                <a:cs typeface="Times New Roman" panose="02020603050405020304" pitchFamily="18" charset="0"/>
              </a:rPr>
              <a:t>When reviewing the file, you should pay close attention to the following things:</a:t>
            </a:r>
          </a:p>
          <a:p>
            <a:pPr marL="0" indent="0">
              <a:buNone/>
              <a:defRPr/>
            </a:pPr>
            <a:endParaRPr lang="en-US" altLang="en-US" sz="1000" dirty="0">
              <a:latin typeface="Times New Roman" panose="02020603050405020304" pitchFamily="18" charset="0"/>
              <a:cs typeface="Times New Roman" panose="02020603050405020304" pitchFamily="18" charset="0"/>
            </a:endParaRPr>
          </a:p>
          <a:p>
            <a:pPr marL="690563">
              <a:defRPr/>
            </a:pPr>
            <a:r>
              <a:rPr lang="en-US" altLang="en-US" sz="2800" dirty="0">
                <a:latin typeface="Times New Roman" panose="02020603050405020304" pitchFamily="18" charset="0"/>
                <a:cs typeface="Times New Roman" panose="02020603050405020304" pitchFamily="18" charset="0"/>
              </a:rPr>
              <a:t>What is the reason for the hearing?</a:t>
            </a:r>
          </a:p>
          <a:p>
            <a:pPr marL="690563">
              <a:defRPr/>
            </a:pPr>
            <a:r>
              <a:rPr lang="en-US" altLang="en-US" sz="2800" dirty="0">
                <a:latin typeface="Times New Roman" panose="02020603050405020304" pitchFamily="18" charset="0"/>
                <a:cs typeface="Times New Roman" panose="02020603050405020304" pitchFamily="18" charset="0"/>
              </a:rPr>
              <a:t>What are the issues that will be discussed?</a:t>
            </a:r>
          </a:p>
          <a:p>
            <a:pPr marL="690563">
              <a:defRPr/>
            </a:pPr>
            <a:r>
              <a:rPr lang="en-US" altLang="en-US" sz="2800" dirty="0">
                <a:latin typeface="Times New Roman" panose="02020603050405020304" pitchFamily="18" charset="0"/>
                <a:cs typeface="Times New Roman" panose="02020603050405020304" pitchFamily="18" charset="0"/>
              </a:rPr>
              <a:t>What type(s) of evidence will be needed to help the claim be granted</a:t>
            </a:r>
          </a:p>
          <a:p>
            <a:pPr marL="690563">
              <a:defRPr/>
            </a:pPr>
            <a:r>
              <a:rPr lang="en-US" altLang="en-US" sz="2800" dirty="0">
                <a:latin typeface="Times New Roman" panose="02020603050405020304" pitchFamily="18" charset="0"/>
                <a:cs typeface="Times New Roman" panose="02020603050405020304" pitchFamily="18" charset="0"/>
              </a:rPr>
              <a:t>What do you want VA to do? (new exam, obtain new records, etc.)</a:t>
            </a:r>
            <a:endParaRPr lang="en-US" altLang="en-US" sz="2400" dirty="0">
              <a:latin typeface="Times New Roman" panose="02020603050405020304" pitchFamily="18" charset="0"/>
              <a:cs typeface="Times New Roman" panose="02020603050405020304" pitchFamily="18" charset="0"/>
            </a:endParaRPr>
          </a:p>
          <a:p>
            <a:pPr marL="0" indent="0">
              <a:buNone/>
              <a:defRPr/>
            </a:pPr>
            <a:endParaRPr lang="en-US" altLang="en-US" sz="1000" dirty="0">
              <a:latin typeface="Times New Roman" panose="02020603050405020304" pitchFamily="18" charset="0"/>
              <a:cs typeface="Times New Roman" panose="02020603050405020304" pitchFamily="18" charset="0"/>
            </a:endParaRPr>
          </a:p>
          <a:p>
            <a:pPr marL="0" indent="0">
              <a:buNone/>
              <a:defRPr/>
            </a:pPr>
            <a:r>
              <a:rPr lang="en-US" altLang="en-US" sz="2800" dirty="0">
                <a:latin typeface="Times New Roman" panose="02020603050405020304" pitchFamily="18" charset="0"/>
                <a:cs typeface="Times New Roman" panose="02020603050405020304" pitchFamily="18" charset="0"/>
              </a:rPr>
              <a:t>It may help to create a short summary or timeline of the claim for your notes</a:t>
            </a:r>
          </a:p>
        </p:txBody>
      </p:sp>
      <p:sp>
        <p:nvSpPr>
          <p:cNvPr id="5" name="Slide Number Placeholder 4"/>
          <p:cNvSpPr>
            <a:spLocks noGrp="1"/>
          </p:cNvSpPr>
          <p:nvPr>
            <p:ph type="sldNum" sz="quarter" idx="12"/>
          </p:nvPr>
        </p:nvSpPr>
        <p:spPr/>
        <p:txBody>
          <a:bodyPr/>
          <a:lstStyle/>
          <a:p>
            <a:fld id="{E2FB73DA-5FDE-45B5-BAA4-C61223CC44F6}" type="slidenum">
              <a:rPr lang="en-US" smtClean="0"/>
              <a:pPr/>
              <a:t>50</a:t>
            </a:fld>
            <a:endParaRPr lang="en-US" dirty="0"/>
          </a:p>
        </p:txBody>
      </p:sp>
    </p:spTree>
    <p:extLst>
      <p:ext uri="{BB962C8B-B14F-4D97-AF65-F5344CB8AC3E}">
        <p14:creationId xmlns:p14="http://schemas.microsoft.com/office/powerpoint/2010/main" val="338098305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3195"/>
            <a:ext cx="8994843"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Reconciling Errors</a:t>
            </a:r>
          </a:p>
        </p:txBody>
      </p:sp>
      <p:sp>
        <p:nvSpPr>
          <p:cNvPr id="22531" name="Content Placeholder 2"/>
          <p:cNvSpPr>
            <a:spLocks noGrp="1"/>
          </p:cNvSpPr>
          <p:nvPr>
            <p:ph idx="1"/>
          </p:nvPr>
        </p:nvSpPr>
        <p:spPr>
          <a:xfrm>
            <a:off x="609600" y="1524001"/>
            <a:ext cx="10972800" cy="4344988"/>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If during your review of the file, you notice something that is easily reconciled, do your best to fix it prior to the hearing.</a:t>
            </a:r>
          </a:p>
          <a:p>
            <a:pPr marL="0" indent="0">
              <a:buNone/>
            </a:pPr>
            <a:r>
              <a:rPr lang="en-US" altLang="en-US" sz="2800" dirty="0">
                <a:latin typeface="Times New Roman" panose="02020603050405020304" pitchFamily="18" charset="0"/>
                <a:cs typeface="Times New Roman" panose="02020603050405020304" pitchFamily="18" charset="0"/>
              </a:rPr>
              <a:t>Common examples include:</a:t>
            </a:r>
          </a:p>
          <a:p>
            <a:pPr marL="0" indent="0">
              <a:buNone/>
            </a:pPr>
            <a:endParaRPr lang="en-US" altLang="en-US" sz="1000" dirty="0">
              <a:latin typeface="Times New Roman" panose="02020603050405020304" pitchFamily="18" charset="0"/>
              <a:cs typeface="Times New Roman" panose="02020603050405020304" pitchFamily="18" charset="0"/>
            </a:endParaRPr>
          </a:p>
          <a:p>
            <a:pPr marL="1946275" lvl="2" indent="-457200"/>
            <a:r>
              <a:rPr lang="en-US" altLang="en-US" sz="2800" dirty="0">
                <a:latin typeface="Times New Roman" panose="02020603050405020304" pitchFamily="18" charset="0"/>
                <a:cs typeface="Times New Roman" panose="02020603050405020304" pitchFamily="18" charset="0"/>
              </a:rPr>
              <a:t>Missed exams</a:t>
            </a:r>
          </a:p>
          <a:p>
            <a:pPr marL="1946275" lvl="2" indent="-457200"/>
            <a:r>
              <a:rPr lang="en-US" altLang="en-US" sz="2800" dirty="0">
                <a:latin typeface="Times New Roman" panose="02020603050405020304" pitchFamily="18" charset="0"/>
                <a:cs typeface="Times New Roman" panose="02020603050405020304" pitchFamily="18" charset="0"/>
              </a:rPr>
              <a:t>Outdated or inadequate exams</a:t>
            </a:r>
          </a:p>
          <a:p>
            <a:pPr marL="1946275" lvl="2" indent="-457200"/>
            <a:r>
              <a:rPr lang="en-US" altLang="en-US" sz="2800" dirty="0">
                <a:latin typeface="Times New Roman" panose="02020603050405020304" pitchFamily="18" charset="0"/>
                <a:cs typeface="Times New Roman" panose="02020603050405020304" pitchFamily="18" charset="0"/>
              </a:rPr>
              <a:t>Missing diagnosis</a:t>
            </a:r>
          </a:p>
          <a:p>
            <a:pPr marL="1946275" lvl="2" indent="-457200"/>
            <a:r>
              <a:rPr lang="en-US" altLang="en-US" sz="2800" dirty="0">
                <a:latin typeface="Times New Roman" panose="02020603050405020304" pitchFamily="18" charset="0"/>
                <a:cs typeface="Times New Roman" panose="02020603050405020304" pitchFamily="18" charset="0"/>
              </a:rPr>
              <a:t>Missing nexus</a:t>
            </a:r>
          </a:p>
          <a:p>
            <a:pPr marL="0" lvl="2" indent="0">
              <a:buNone/>
            </a:pPr>
            <a:endParaRPr lang="en-US" altLang="en-US" sz="2800" dirty="0">
              <a:latin typeface="Times New Roman" panose="02020603050405020304" pitchFamily="18" charset="0"/>
              <a:cs typeface="Times New Roman" panose="02020603050405020304" pitchFamily="18" charset="0"/>
            </a:endParaRPr>
          </a:p>
          <a:p>
            <a:pPr marL="0" lvl="2" indent="0">
              <a:buNone/>
            </a:pPr>
            <a:r>
              <a:rPr lang="en-US" altLang="en-US" sz="2800" dirty="0">
                <a:latin typeface="Times New Roman" panose="02020603050405020304" pitchFamily="18" charset="0"/>
                <a:cs typeface="Times New Roman" panose="02020603050405020304" pitchFamily="18" charset="0"/>
              </a:rPr>
              <a:t>What are some other common things you may notice that are easily fixed?</a:t>
            </a:r>
          </a:p>
        </p:txBody>
      </p:sp>
      <p:sp>
        <p:nvSpPr>
          <p:cNvPr id="3" name="Slide Number Placeholder 2"/>
          <p:cNvSpPr>
            <a:spLocks noGrp="1"/>
          </p:cNvSpPr>
          <p:nvPr>
            <p:ph type="sldNum" sz="quarter" idx="12"/>
          </p:nvPr>
        </p:nvSpPr>
        <p:spPr/>
        <p:txBody>
          <a:bodyPr/>
          <a:lstStyle/>
          <a:p>
            <a:fld id="{E2FB73DA-5FDE-45B5-BAA4-C61223CC44F6}" type="slidenum">
              <a:rPr lang="en-US" smtClean="0"/>
              <a:pPr/>
              <a:t>51</a:t>
            </a:fld>
            <a:endParaRPr lang="en-US" dirty="0"/>
          </a:p>
        </p:txBody>
      </p:sp>
    </p:spTree>
    <p:extLst>
      <p:ext uri="{BB962C8B-B14F-4D97-AF65-F5344CB8AC3E}">
        <p14:creationId xmlns:p14="http://schemas.microsoft.com/office/powerpoint/2010/main" val="299457614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9022404"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Cancelling Hearings</a:t>
            </a:r>
          </a:p>
        </p:txBody>
      </p:sp>
      <p:sp>
        <p:nvSpPr>
          <p:cNvPr id="3" name="Content Placeholder 2"/>
          <p:cNvSpPr>
            <a:spLocks noGrp="1"/>
          </p:cNvSpPr>
          <p:nvPr>
            <p:ph idx="1"/>
          </p:nvPr>
        </p:nvSpPr>
        <p:spPr>
          <a:xfrm>
            <a:off x="609600" y="1706563"/>
            <a:ext cx="10972800" cy="4132262"/>
          </a:xfrm>
        </p:spPr>
        <p:txBody>
          <a:bodyPr>
            <a:noAutofit/>
          </a:bodyPr>
          <a:lstStyle/>
          <a:p>
            <a:pPr>
              <a:buClrTx/>
              <a:defRPr/>
            </a:pPr>
            <a:r>
              <a:rPr lang="en-US" altLang="en-US" sz="2700" dirty="0">
                <a:latin typeface="Times New Roman" panose="02020603050405020304" pitchFamily="18" charset="0"/>
                <a:cs typeface="Times New Roman" panose="02020603050405020304" pitchFamily="18" charset="0"/>
              </a:rPr>
              <a:t>If you are able to get the issue on appeal resolved without having the hearing, by all means do so</a:t>
            </a:r>
          </a:p>
          <a:p>
            <a:pPr>
              <a:buClrTx/>
              <a:defRPr/>
            </a:pPr>
            <a:endParaRPr lang="en-US" altLang="en-US" sz="1000" dirty="0">
              <a:latin typeface="Times New Roman" panose="02020603050405020304" pitchFamily="18" charset="0"/>
              <a:cs typeface="Times New Roman" panose="02020603050405020304" pitchFamily="18" charset="0"/>
            </a:endParaRPr>
          </a:p>
          <a:p>
            <a:pPr>
              <a:buClrTx/>
              <a:defRPr/>
            </a:pPr>
            <a:r>
              <a:rPr lang="en-US" altLang="en-US" sz="2700" dirty="0">
                <a:latin typeface="Times New Roman" panose="02020603050405020304" pitchFamily="18" charset="0"/>
                <a:cs typeface="Times New Roman" panose="02020603050405020304" pitchFamily="18" charset="0"/>
              </a:rPr>
              <a:t>Cancelling the hearing will often allow the claim to resolved more quickly than if the hearing were to take place</a:t>
            </a:r>
          </a:p>
          <a:p>
            <a:pPr>
              <a:buClrTx/>
              <a:defRPr/>
            </a:pPr>
            <a:endParaRPr lang="en-US" altLang="en-US" sz="1000" dirty="0">
              <a:latin typeface="Times New Roman" panose="02020603050405020304" pitchFamily="18" charset="0"/>
              <a:cs typeface="Times New Roman" panose="02020603050405020304" pitchFamily="18" charset="0"/>
            </a:endParaRPr>
          </a:p>
          <a:p>
            <a:pPr>
              <a:buClrTx/>
              <a:defRPr/>
            </a:pPr>
            <a:r>
              <a:rPr lang="en-US" altLang="en-US" sz="2700" dirty="0">
                <a:latin typeface="Times New Roman" panose="02020603050405020304" pitchFamily="18" charset="0"/>
                <a:cs typeface="Times New Roman" panose="02020603050405020304" pitchFamily="18" charset="0"/>
              </a:rPr>
              <a:t>When cancelling a hearing, be sure to get the request </a:t>
            </a:r>
            <a:r>
              <a:rPr lang="en-US" altLang="en-US" sz="2700" b="1" u="sng" dirty="0">
                <a:latin typeface="Times New Roman" panose="02020603050405020304" pitchFamily="18" charset="0"/>
                <a:cs typeface="Times New Roman" panose="02020603050405020304" pitchFamily="18" charset="0"/>
              </a:rPr>
              <a:t>in writing</a:t>
            </a:r>
            <a:r>
              <a:rPr lang="en-US" altLang="en-US" sz="2700" b="1" dirty="0">
                <a:latin typeface="Times New Roman" panose="02020603050405020304" pitchFamily="18" charset="0"/>
                <a:cs typeface="Times New Roman" panose="02020603050405020304" pitchFamily="18" charset="0"/>
              </a:rPr>
              <a:t> </a:t>
            </a:r>
            <a:r>
              <a:rPr lang="en-US" altLang="en-US" sz="2700" dirty="0">
                <a:latin typeface="Times New Roman" panose="02020603050405020304" pitchFamily="18" charset="0"/>
                <a:cs typeface="Times New Roman" panose="02020603050405020304" pitchFamily="18" charset="0"/>
              </a:rPr>
              <a:t>from the veteran because cancelling a hearing without written consent is considered withholding evidence!</a:t>
            </a:r>
          </a:p>
        </p:txBody>
      </p:sp>
      <p:sp>
        <p:nvSpPr>
          <p:cNvPr id="5" name="Slide Number Placeholder 4"/>
          <p:cNvSpPr>
            <a:spLocks noGrp="1"/>
          </p:cNvSpPr>
          <p:nvPr>
            <p:ph type="sldNum" sz="quarter" idx="12"/>
          </p:nvPr>
        </p:nvSpPr>
        <p:spPr/>
        <p:txBody>
          <a:bodyPr/>
          <a:lstStyle/>
          <a:p>
            <a:fld id="{E2FB73DA-5FDE-45B5-BAA4-C61223CC44F6}" type="slidenum">
              <a:rPr lang="en-US" smtClean="0"/>
              <a:pPr/>
              <a:t>52</a:t>
            </a:fld>
            <a:endParaRPr lang="en-US" dirty="0"/>
          </a:p>
        </p:txBody>
      </p:sp>
    </p:spTree>
    <p:extLst>
      <p:ext uri="{BB962C8B-B14F-4D97-AF65-F5344CB8AC3E}">
        <p14:creationId xmlns:p14="http://schemas.microsoft.com/office/powerpoint/2010/main" val="151224889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89916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Withdrawing Appeals</a:t>
            </a:r>
          </a:p>
        </p:txBody>
      </p:sp>
      <p:sp>
        <p:nvSpPr>
          <p:cNvPr id="3" name="Content Placeholder 2"/>
          <p:cNvSpPr>
            <a:spLocks noGrp="1"/>
          </p:cNvSpPr>
          <p:nvPr>
            <p:ph idx="1"/>
          </p:nvPr>
        </p:nvSpPr>
        <p:spPr>
          <a:xfrm>
            <a:off x="609600" y="1846264"/>
            <a:ext cx="10972799" cy="4022725"/>
          </a:xfrm>
        </p:spPr>
        <p:txBody>
          <a:bodyPr>
            <a:normAutofit/>
          </a:bodyPr>
          <a:lstStyle/>
          <a:p>
            <a:pPr>
              <a:lnSpc>
                <a:spcPct val="110000"/>
              </a:lnSpc>
              <a:defRPr/>
            </a:pPr>
            <a:r>
              <a:rPr lang="en-US" altLang="en-US" sz="2800" dirty="0">
                <a:latin typeface="Times New Roman" panose="02020603050405020304" pitchFamily="18" charset="0"/>
                <a:cs typeface="Times New Roman" panose="02020603050405020304" pitchFamily="18" charset="0"/>
              </a:rPr>
              <a:t>If during your review of the file, you determine that the claim has no merit, contact the veteran, explain why the claim has no merit, and professionally ask if they will withdraw the appeal.</a:t>
            </a:r>
          </a:p>
          <a:p>
            <a:pPr>
              <a:lnSpc>
                <a:spcPct val="110000"/>
              </a:lnSpc>
              <a:defRPr/>
            </a:pPr>
            <a:endParaRPr lang="en-US" altLang="en-US" sz="2800" dirty="0">
              <a:latin typeface="Times New Roman" panose="02020603050405020304" pitchFamily="18" charset="0"/>
              <a:cs typeface="Times New Roman" panose="02020603050405020304" pitchFamily="18" charset="0"/>
            </a:endParaRPr>
          </a:p>
          <a:p>
            <a:pPr>
              <a:lnSpc>
                <a:spcPct val="110000"/>
              </a:lnSpc>
              <a:defRPr/>
            </a:pPr>
            <a:r>
              <a:rPr lang="en-US" altLang="en-US" sz="2800" dirty="0">
                <a:latin typeface="Times New Roman" panose="02020603050405020304" pitchFamily="18" charset="0"/>
                <a:cs typeface="Times New Roman" panose="02020603050405020304" pitchFamily="18" charset="0"/>
              </a:rPr>
              <a:t>Any withdrawal </a:t>
            </a:r>
            <a:r>
              <a:rPr lang="en-US" altLang="en-US" sz="2800" b="1" i="1" dirty="0">
                <a:latin typeface="Times New Roman" panose="02020603050405020304" pitchFamily="18" charset="0"/>
                <a:cs typeface="Times New Roman" panose="02020603050405020304" pitchFamily="18" charset="0"/>
              </a:rPr>
              <a:t>must</a:t>
            </a:r>
            <a:r>
              <a:rPr lang="en-US" altLang="en-US" sz="2800" dirty="0">
                <a:latin typeface="Times New Roman" panose="02020603050405020304" pitchFamily="18" charset="0"/>
                <a:cs typeface="Times New Roman" panose="02020603050405020304" pitchFamily="18" charset="0"/>
              </a:rPr>
              <a:t> be authorized </a:t>
            </a:r>
            <a:r>
              <a:rPr lang="en-US" altLang="en-US" sz="2800" b="1" u="sng" dirty="0">
                <a:latin typeface="Times New Roman" panose="02020603050405020304" pitchFamily="18" charset="0"/>
                <a:cs typeface="Times New Roman" panose="02020603050405020304" pitchFamily="18" charset="0"/>
              </a:rPr>
              <a:t>in writing with the veteran’s signature</a:t>
            </a:r>
            <a:r>
              <a:rPr lang="en-US" altLang="en-US" sz="2800" dirty="0">
                <a:latin typeface="Times New Roman" panose="02020603050405020304" pitchFamily="18" charset="0"/>
                <a:cs typeface="Times New Roman" panose="02020603050405020304" pitchFamily="18" charset="0"/>
              </a:rPr>
              <a:t> in accordance with NVS Policy and Procedure</a:t>
            </a:r>
          </a:p>
        </p:txBody>
      </p:sp>
      <p:sp>
        <p:nvSpPr>
          <p:cNvPr id="5" name="Slide Number Placeholder 4"/>
          <p:cNvSpPr>
            <a:spLocks noGrp="1"/>
          </p:cNvSpPr>
          <p:nvPr>
            <p:ph type="sldNum" sz="quarter" idx="12"/>
          </p:nvPr>
        </p:nvSpPr>
        <p:spPr/>
        <p:txBody>
          <a:bodyPr/>
          <a:lstStyle/>
          <a:p>
            <a:fld id="{E2FB73DA-5FDE-45B5-BAA4-C61223CC44F6}" type="slidenum">
              <a:rPr lang="en-US" smtClean="0"/>
              <a:pPr/>
              <a:t>53</a:t>
            </a:fld>
            <a:endParaRPr lang="en-US" dirty="0"/>
          </a:p>
        </p:txBody>
      </p:sp>
    </p:spTree>
    <p:extLst>
      <p:ext uri="{BB962C8B-B14F-4D97-AF65-F5344CB8AC3E}">
        <p14:creationId xmlns:p14="http://schemas.microsoft.com/office/powerpoint/2010/main" val="290771694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89916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Withdrawing Appeals</a:t>
            </a:r>
          </a:p>
        </p:txBody>
      </p:sp>
      <p:sp>
        <p:nvSpPr>
          <p:cNvPr id="3" name="Content Placeholder 2"/>
          <p:cNvSpPr>
            <a:spLocks noGrp="1"/>
          </p:cNvSpPr>
          <p:nvPr>
            <p:ph idx="1"/>
          </p:nvPr>
        </p:nvSpPr>
        <p:spPr>
          <a:xfrm>
            <a:off x="609600" y="1768476"/>
            <a:ext cx="10896600" cy="4022725"/>
          </a:xfrm>
        </p:spPr>
        <p:txBody>
          <a:bodyPr>
            <a:normAutofit/>
          </a:bodyPr>
          <a:lstStyle/>
          <a:p>
            <a:pPr marL="339725" indent="-339725">
              <a:buFont typeface="Wingdings" panose="05000000000000000000" pitchFamily="2" charset="2"/>
              <a:buChar char="Ø"/>
              <a:defRPr/>
            </a:pPr>
            <a:endParaRPr lang="en-US" altLang="en-US" sz="2400" dirty="0">
              <a:latin typeface="Times New Roman" panose="02020603050405020304" pitchFamily="18" charset="0"/>
              <a:cs typeface="Times New Roman" panose="02020603050405020304" pitchFamily="18" charset="0"/>
            </a:endParaRPr>
          </a:p>
          <a:p>
            <a:pPr marL="0" indent="0" algn="ctr">
              <a:buNone/>
              <a:defRPr/>
            </a:pPr>
            <a:endParaRPr lang="en-US" altLang="en-US" sz="2800" dirty="0">
              <a:latin typeface="Times New Roman" panose="02020603050405020304" pitchFamily="18" charset="0"/>
              <a:cs typeface="Times New Roman" panose="02020603050405020304" pitchFamily="18" charset="0"/>
            </a:endParaRPr>
          </a:p>
          <a:p>
            <a:pPr marL="0" indent="0" algn="ctr">
              <a:buNone/>
              <a:defRPr/>
            </a:pPr>
            <a:r>
              <a:rPr lang="en-US" altLang="en-US" b="1" dirty="0">
                <a:latin typeface="Times New Roman" panose="02020603050405020304" pitchFamily="18" charset="0"/>
                <a:cs typeface="Times New Roman" panose="02020603050405020304" pitchFamily="18" charset="0"/>
              </a:rPr>
              <a:t>At no time should you intimidate or refuse to represent a veteran because of their unwillingness to withdraw an appeal or hearing request.</a:t>
            </a:r>
            <a:endParaRPr lang="en-US" altLang="en-US" sz="2800" b="1"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54</a:t>
            </a:fld>
            <a:endParaRPr lang="en-US" dirty="0"/>
          </a:p>
        </p:txBody>
      </p:sp>
    </p:spTree>
    <p:extLst>
      <p:ext uri="{BB962C8B-B14F-4D97-AF65-F5344CB8AC3E}">
        <p14:creationId xmlns:p14="http://schemas.microsoft.com/office/powerpoint/2010/main" val="364325131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90678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The Pre-Hearing Conference</a:t>
            </a:r>
          </a:p>
        </p:txBody>
      </p:sp>
      <p:sp>
        <p:nvSpPr>
          <p:cNvPr id="3" name="Content Placeholder 2"/>
          <p:cNvSpPr>
            <a:spLocks noGrp="1"/>
          </p:cNvSpPr>
          <p:nvPr>
            <p:ph idx="1"/>
          </p:nvPr>
        </p:nvSpPr>
        <p:spPr>
          <a:xfrm>
            <a:off x="609600" y="1295400"/>
            <a:ext cx="10972800" cy="5029200"/>
          </a:xfrm>
        </p:spPr>
        <p:txBody>
          <a:bodyPr>
            <a:normAutofit fontScale="25000" lnSpcReduction="20000"/>
          </a:bodyPr>
          <a:lstStyle/>
          <a:p>
            <a:pPr marL="0" indent="0" algn="ctr">
              <a:buNone/>
              <a:defRPr/>
            </a:pPr>
            <a:r>
              <a:rPr lang="en-US" sz="9600" b="1" dirty="0">
                <a:latin typeface="Times New Roman" panose="02020603050405020304" pitchFamily="18" charset="0"/>
                <a:cs typeface="Times New Roman" panose="02020603050405020304" pitchFamily="18" charset="0"/>
              </a:rPr>
              <a:t>Prior to any hearing you </a:t>
            </a:r>
            <a:r>
              <a:rPr lang="en-US" sz="9600" b="1" u="sng" dirty="0">
                <a:latin typeface="Times New Roman" panose="02020603050405020304" pitchFamily="18" charset="0"/>
                <a:cs typeface="Times New Roman" panose="02020603050405020304" pitchFamily="18" charset="0"/>
              </a:rPr>
              <a:t>MUST</a:t>
            </a:r>
            <a:r>
              <a:rPr lang="en-US" sz="9600" b="1" dirty="0">
                <a:latin typeface="Times New Roman" panose="02020603050405020304" pitchFamily="18" charset="0"/>
                <a:cs typeface="Times New Roman" panose="02020603050405020304" pitchFamily="18" charset="0"/>
              </a:rPr>
              <a:t> hold a </a:t>
            </a:r>
          </a:p>
          <a:p>
            <a:pPr marL="0" indent="0" algn="ctr">
              <a:buNone/>
              <a:defRPr/>
            </a:pPr>
            <a:r>
              <a:rPr lang="en-US" sz="9600" b="1" dirty="0">
                <a:latin typeface="Times New Roman" panose="02020603050405020304" pitchFamily="18" charset="0"/>
                <a:cs typeface="Times New Roman" panose="02020603050405020304" pitchFamily="18" charset="0"/>
              </a:rPr>
              <a:t>Pre- Hearing Conference with the veteran. </a:t>
            </a:r>
            <a:endParaRPr lang="en-US" sz="9600" b="1" u="sng" dirty="0">
              <a:latin typeface="Times New Roman" panose="02020603050405020304" pitchFamily="18" charset="0"/>
              <a:cs typeface="Times New Roman" panose="02020603050405020304" pitchFamily="18" charset="0"/>
            </a:endParaRPr>
          </a:p>
          <a:p>
            <a:pPr lvl="1">
              <a:lnSpc>
                <a:spcPct val="120000"/>
              </a:lnSpc>
              <a:defRPr/>
            </a:pPr>
            <a:endParaRPr lang="en-US" altLang="en-US" sz="9600" dirty="0">
              <a:latin typeface="Times New Roman" panose="02020603050405020304" pitchFamily="18" charset="0"/>
              <a:cs typeface="Times New Roman" panose="02020603050405020304" pitchFamily="18" charset="0"/>
            </a:endParaRPr>
          </a:p>
          <a:p>
            <a:pPr lvl="1">
              <a:lnSpc>
                <a:spcPct val="120000"/>
              </a:lnSpc>
              <a:defRPr/>
            </a:pPr>
            <a:r>
              <a:rPr lang="en-US" altLang="en-US" sz="11200" dirty="0">
                <a:latin typeface="Times New Roman" panose="02020603050405020304" pitchFamily="18" charset="0"/>
                <a:cs typeface="Times New Roman" panose="02020603050405020304" pitchFamily="18" charset="0"/>
              </a:rPr>
              <a:t>Be familiar with all issues</a:t>
            </a:r>
          </a:p>
          <a:p>
            <a:pPr lvl="1">
              <a:lnSpc>
                <a:spcPct val="120000"/>
              </a:lnSpc>
              <a:defRPr/>
            </a:pPr>
            <a:r>
              <a:rPr lang="en-US" altLang="en-US" sz="11200" dirty="0">
                <a:latin typeface="Times New Roman" panose="02020603050405020304" pitchFamily="18" charset="0"/>
                <a:cs typeface="Times New Roman" panose="02020603050405020304" pitchFamily="18" charset="0"/>
              </a:rPr>
              <a:t>Create a written summary of the claim and evidence</a:t>
            </a:r>
          </a:p>
          <a:p>
            <a:pPr lvl="1">
              <a:lnSpc>
                <a:spcPct val="120000"/>
              </a:lnSpc>
              <a:defRPr/>
            </a:pPr>
            <a:r>
              <a:rPr lang="en-US" altLang="en-US" sz="11200" dirty="0">
                <a:latin typeface="Times New Roman" panose="02020603050405020304" pitchFamily="18" charset="0"/>
                <a:cs typeface="Times New Roman" panose="02020603050405020304" pitchFamily="18" charset="0"/>
              </a:rPr>
              <a:t>Prepare all questions in advance (know what the veteran is going to say and tailor questions)</a:t>
            </a:r>
          </a:p>
          <a:p>
            <a:pPr lvl="1">
              <a:lnSpc>
                <a:spcPct val="120000"/>
              </a:lnSpc>
              <a:defRPr/>
            </a:pPr>
            <a:r>
              <a:rPr lang="en-US" altLang="en-US" sz="11200" dirty="0">
                <a:latin typeface="Times New Roman" panose="02020603050405020304" pitchFamily="18" charset="0"/>
                <a:cs typeface="Times New Roman" panose="02020603050405020304" pitchFamily="18" charset="0"/>
              </a:rPr>
              <a:t>Explain how the hearing will function</a:t>
            </a:r>
          </a:p>
          <a:p>
            <a:pPr lvl="1">
              <a:lnSpc>
                <a:spcPct val="120000"/>
              </a:lnSpc>
              <a:defRPr/>
            </a:pPr>
            <a:r>
              <a:rPr lang="en-US" altLang="en-US" sz="11200" dirty="0">
                <a:latin typeface="Times New Roman" panose="02020603050405020304" pitchFamily="18" charset="0"/>
                <a:cs typeface="Times New Roman" panose="02020603050405020304" pitchFamily="18" charset="0"/>
              </a:rPr>
              <a:t>Establish your position as the pace-setter (let the veteran know you may have to interrupt if the veteran gets off-topic)</a:t>
            </a:r>
          </a:p>
          <a:p>
            <a:pPr lvl="1">
              <a:lnSpc>
                <a:spcPct val="120000"/>
              </a:lnSpc>
              <a:defRPr/>
            </a:pPr>
            <a:r>
              <a:rPr lang="en-US" altLang="en-US" sz="11200" dirty="0">
                <a:latin typeface="Times New Roman" panose="02020603050405020304" pitchFamily="18" charset="0"/>
                <a:cs typeface="Times New Roman" panose="02020603050405020304" pitchFamily="18" charset="0"/>
              </a:rPr>
              <a:t>Explain what you hope to accomplish – but never make any promises</a:t>
            </a:r>
          </a:p>
        </p:txBody>
      </p:sp>
      <p:sp>
        <p:nvSpPr>
          <p:cNvPr id="5" name="Slide Number Placeholder 4"/>
          <p:cNvSpPr>
            <a:spLocks noGrp="1"/>
          </p:cNvSpPr>
          <p:nvPr>
            <p:ph type="sldNum" sz="quarter" idx="12"/>
          </p:nvPr>
        </p:nvSpPr>
        <p:spPr/>
        <p:txBody>
          <a:bodyPr/>
          <a:lstStyle/>
          <a:p>
            <a:fld id="{E2FB73DA-5FDE-45B5-BAA4-C61223CC44F6}" type="slidenum">
              <a:rPr lang="en-US" smtClean="0"/>
              <a:pPr/>
              <a:t>55</a:t>
            </a:fld>
            <a:endParaRPr lang="en-US" dirty="0"/>
          </a:p>
        </p:txBody>
      </p:sp>
    </p:spTree>
    <p:extLst>
      <p:ext uri="{BB962C8B-B14F-4D97-AF65-F5344CB8AC3E}">
        <p14:creationId xmlns:p14="http://schemas.microsoft.com/office/powerpoint/2010/main" val="104558509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1"/>
            <a:ext cx="90678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Closed Ended vs. Open Ended</a:t>
            </a:r>
          </a:p>
        </p:txBody>
      </p:sp>
      <p:sp>
        <p:nvSpPr>
          <p:cNvPr id="3" name="Content Placeholder 2"/>
          <p:cNvSpPr>
            <a:spLocks noGrp="1"/>
          </p:cNvSpPr>
          <p:nvPr>
            <p:ph idx="1"/>
          </p:nvPr>
        </p:nvSpPr>
        <p:spPr>
          <a:xfrm>
            <a:off x="609600" y="1524001"/>
            <a:ext cx="10896599" cy="4660900"/>
          </a:xfrm>
        </p:spPr>
        <p:txBody>
          <a:bodyPr>
            <a:normAutofit/>
          </a:bodyPr>
          <a:lstStyle/>
          <a:p>
            <a:pPr marL="0" indent="0">
              <a:buNone/>
              <a:defRPr/>
            </a:pPr>
            <a:r>
              <a:rPr lang="en-US" altLang="en-US" sz="2800" dirty="0">
                <a:latin typeface="Times New Roman" panose="02020603050405020304" pitchFamily="18" charset="0"/>
                <a:cs typeface="Times New Roman" panose="02020603050405020304" pitchFamily="18" charset="0"/>
              </a:rPr>
              <a:t>Your function during the hearing is to ask the veteran leading (closed ended) questions </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marL="0" indent="0">
              <a:buNone/>
              <a:defRPr/>
            </a:pPr>
            <a:r>
              <a:rPr lang="en-US" altLang="en-US" sz="2800" dirty="0">
                <a:latin typeface="Times New Roman" panose="02020603050405020304" pitchFamily="18" charset="0"/>
                <a:cs typeface="Times New Roman" panose="02020603050405020304" pitchFamily="18" charset="0"/>
              </a:rPr>
              <a:t>This ensures you are not doing all the talking, but also helps prevent the veteran from getting off track </a:t>
            </a:r>
          </a:p>
          <a:p>
            <a:pPr marL="0" indent="0">
              <a:buNone/>
              <a:defRPr/>
            </a:pPr>
            <a:endParaRPr lang="en-US" altLang="en-US" sz="1050" dirty="0">
              <a:latin typeface="Times New Roman" panose="02020603050405020304" pitchFamily="18" charset="0"/>
              <a:cs typeface="Times New Roman" panose="02020603050405020304" pitchFamily="18" charset="0"/>
            </a:endParaRPr>
          </a:p>
          <a:p>
            <a:pPr marL="806450" indent="-288925">
              <a:defRPr/>
            </a:pPr>
            <a:r>
              <a:rPr lang="en-US" altLang="en-US" sz="2800" dirty="0">
                <a:latin typeface="Times New Roman" panose="02020603050405020304" pitchFamily="18" charset="0"/>
                <a:cs typeface="Times New Roman" panose="02020603050405020304" pitchFamily="18" charset="0"/>
              </a:rPr>
              <a:t>Instead of asking </a:t>
            </a:r>
            <a:r>
              <a:rPr lang="en-US" altLang="en-US" sz="2800" i="1" dirty="0">
                <a:latin typeface="Times New Roman" panose="02020603050405020304" pitchFamily="18" charset="0"/>
                <a:cs typeface="Times New Roman" panose="02020603050405020304" pitchFamily="18" charset="0"/>
              </a:rPr>
              <a:t>“When did you last seek treatment for your condition?”</a:t>
            </a:r>
          </a:p>
          <a:p>
            <a:pPr marL="806450" indent="-288925">
              <a:defRPr/>
            </a:pPr>
            <a:endParaRPr lang="en-US" altLang="en-US" sz="500" i="1" dirty="0">
              <a:latin typeface="Times New Roman" panose="02020603050405020304" pitchFamily="18" charset="0"/>
              <a:cs typeface="Times New Roman" panose="02020603050405020304" pitchFamily="18" charset="0"/>
            </a:endParaRPr>
          </a:p>
          <a:p>
            <a:pPr marL="806450" indent="-288925">
              <a:defRPr/>
            </a:pPr>
            <a:r>
              <a:rPr lang="en-US" altLang="en-US" sz="2800" dirty="0">
                <a:latin typeface="Times New Roman" panose="02020603050405020304" pitchFamily="18" charset="0"/>
                <a:cs typeface="Times New Roman" panose="02020603050405020304" pitchFamily="18" charset="0"/>
              </a:rPr>
              <a:t>Ask, </a:t>
            </a:r>
            <a:r>
              <a:rPr lang="en-US" altLang="en-US" sz="2800" i="1" dirty="0">
                <a:latin typeface="Times New Roman" panose="02020603050405020304" pitchFamily="18" charset="0"/>
                <a:cs typeface="Times New Roman" panose="02020603050405020304" pitchFamily="18" charset="0"/>
              </a:rPr>
              <a:t>“You were last seen for your condition on October 17</a:t>
            </a:r>
            <a:r>
              <a:rPr lang="en-US" altLang="en-US" sz="2800" i="1" baseline="30000" dirty="0">
                <a:latin typeface="Times New Roman" panose="02020603050405020304" pitchFamily="18" charset="0"/>
                <a:cs typeface="Times New Roman" panose="02020603050405020304" pitchFamily="18" charset="0"/>
              </a:rPr>
              <a:t>th</a:t>
            </a:r>
            <a:r>
              <a:rPr lang="en-US" altLang="en-US" sz="2800" i="1" dirty="0">
                <a:latin typeface="Times New Roman" panose="02020603050405020304" pitchFamily="18" charset="0"/>
                <a:cs typeface="Times New Roman" panose="02020603050405020304" pitchFamily="18" charset="0"/>
              </a:rPr>
              <a:t> 2019, correct?”</a:t>
            </a:r>
          </a:p>
          <a:p>
            <a:pPr marL="0" indent="0">
              <a:buNone/>
              <a:defRPr/>
            </a:pPr>
            <a:endParaRPr lang="en-US" altLang="en-US" sz="1000"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56</a:t>
            </a:fld>
            <a:endParaRPr lang="en-US" dirty="0"/>
          </a:p>
        </p:txBody>
      </p:sp>
    </p:spTree>
    <p:extLst>
      <p:ext uri="{BB962C8B-B14F-4D97-AF65-F5344CB8AC3E}">
        <p14:creationId xmlns:p14="http://schemas.microsoft.com/office/powerpoint/2010/main" val="217165426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1"/>
            <a:ext cx="9098604"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Additional Evidence</a:t>
            </a:r>
          </a:p>
        </p:txBody>
      </p:sp>
      <p:sp>
        <p:nvSpPr>
          <p:cNvPr id="3" name="Content Placeholder 2"/>
          <p:cNvSpPr>
            <a:spLocks noGrp="1"/>
          </p:cNvSpPr>
          <p:nvPr>
            <p:ph idx="1"/>
          </p:nvPr>
        </p:nvSpPr>
        <p:spPr>
          <a:xfrm>
            <a:off x="609600" y="1393236"/>
            <a:ext cx="10972800" cy="4882058"/>
          </a:xfrm>
        </p:spPr>
        <p:txBody>
          <a:bodyPr>
            <a:normAutofit/>
          </a:bodyPr>
          <a:lstStyle/>
          <a:p>
            <a:pPr marL="0" indent="0" algn="ctr">
              <a:buNone/>
              <a:defRPr/>
            </a:pPr>
            <a:endParaRPr lang="en-US" altLang="en-US" sz="2400" dirty="0"/>
          </a:p>
          <a:p>
            <a:pPr marL="627063" indent="-344488">
              <a:defRPr/>
            </a:pPr>
            <a:r>
              <a:rPr lang="en-US" altLang="en-US" sz="2800" dirty="0">
                <a:latin typeface="Times New Roman" panose="02020603050405020304" pitchFamily="18" charset="0"/>
                <a:cs typeface="Times New Roman" panose="02020603050405020304" pitchFamily="18" charset="0"/>
              </a:rPr>
              <a:t>During your pre-hearing conference, the veteran may bring additional evidence and/or a witnesses testimony may be considered.</a:t>
            </a:r>
          </a:p>
          <a:p>
            <a:pPr marL="627063" indent="-344488">
              <a:defRPr/>
            </a:pPr>
            <a:endParaRPr lang="en-US" altLang="en-US" sz="2800" dirty="0">
              <a:latin typeface="Times New Roman" panose="02020603050405020304" pitchFamily="18" charset="0"/>
              <a:cs typeface="Times New Roman" panose="02020603050405020304" pitchFamily="18" charset="0"/>
            </a:endParaRPr>
          </a:p>
          <a:p>
            <a:pPr marL="627063" indent="-344488">
              <a:defRPr/>
            </a:pPr>
            <a:r>
              <a:rPr lang="en-US" altLang="en-US" sz="2800" dirty="0">
                <a:latin typeface="Times New Roman" panose="02020603050405020304" pitchFamily="18" charset="0"/>
                <a:cs typeface="Times New Roman" panose="02020603050405020304" pitchFamily="18" charset="0"/>
              </a:rPr>
              <a:t>Review this evidence prior to the hearing, as it may be enough to get the issue resolved without a hearing.</a:t>
            </a:r>
          </a:p>
          <a:p>
            <a:pPr marL="627063" indent="-344488">
              <a:defRPr/>
            </a:pPr>
            <a:endParaRPr lang="en-US" altLang="en-US" sz="2800" dirty="0">
              <a:latin typeface="Times New Roman" panose="02020603050405020304" pitchFamily="18" charset="0"/>
              <a:cs typeface="Times New Roman" panose="02020603050405020304" pitchFamily="18" charset="0"/>
            </a:endParaRPr>
          </a:p>
          <a:p>
            <a:pPr marL="627063" indent="-344488">
              <a:defRPr/>
            </a:pPr>
            <a:r>
              <a:rPr lang="en-US" altLang="en-US" sz="2800" dirty="0">
                <a:latin typeface="Times New Roman" panose="02020603050405020304" pitchFamily="18" charset="0"/>
                <a:cs typeface="Times New Roman" panose="02020603050405020304" pitchFamily="18" charset="0"/>
              </a:rPr>
              <a:t>Resist the temptation to have the veteran present the evidence on their own during the hearing.</a:t>
            </a:r>
          </a:p>
          <a:p>
            <a:pPr marL="0" indent="0">
              <a:buNone/>
              <a:defRPr/>
            </a:pPr>
            <a:endParaRPr lang="en-US" altLang="en-US" sz="2400" dirty="0"/>
          </a:p>
          <a:p>
            <a:pPr marL="0" indent="0">
              <a:buNone/>
              <a:defRPr/>
            </a:pPr>
            <a:endParaRPr lang="en-US" altLang="en-US" sz="2400"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57</a:t>
            </a:fld>
            <a:endParaRPr lang="en-US" dirty="0"/>
          </a:p>
        </p:txBody>
      </p:sp>
    </p:spTree>
    <p:extLst>
      <p:ext uri="{BB962C8B-B14F-4D97-AF65-F5344CB8AC3E}">
        <p14:creationId xmlns:p14="http://schemas.microsoft.com/office/powerpoint/2010/main" val="190415782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842" y="1975942"/>
            <a:ext cx="11049000" cy="4882058"/>
          </a:xfrm>
        </p:spPr>
        <p:txBody>
          <a:bodyPr>
            <a:noAutofit/>
          </a:bodyPr>
          <a:lstStyle/>
          <a:p>
            <a:pPr marL="628650" indent="-346075">
              <a:defRPr/>
            </a:pPr>
            <a:r>
              <a:rPr lang="en-US" altLang="en-US" sz="2800" dirty="0">
                <a:latin typeface="Times New Roman" panose="02020603050405020304" pitchFamily="18" charset="0"/>
                <a:cs typeface="Times New Roman" panose="02020603050405020304" pitchFamily="18" charset="0"/>
              </a:rPr>
              <a:t>When reviewing additional evidence brought to the hearing, keep in mind that not all evidence may be helpful to the claim.</a:t>
            </a:r>
          </a:p>
          <a:p>
            <a:pPr marL="628650" indent="-346075">
              <a:defRPr/>
            </a:pPr>
            <a:endParaRPr lang="en-US" altLang="en-US" sz="1000" dirty="0">
              <a:latin typeface="Times New Roman" panose="02020603050405020304" pitchFamily="18" charset="0"/>
              <a:cs typeface="Times New Roman" panose="02020603050405020304" pitchFamily="18" charset="0"/>
            </a:endParaRPr>
          </a:p>
          <a:p>
            <a:pPr marL="628650" indent="-346075">
              <a:defRPr/>
            </a:pPr>
            <a:r>
              <a:rPr lang="en-US" altLang="en-US" sz="2800" dirty="0">
                <a:latin typeface="Times New Roman" panose="02020603050405020304" pitchFamily="18" charset="0"/>
                <a:cs typeface="Times New Roman" panose="02020603050405020304" pitchFamily="18" charset="0"/>
              </a:rPr>
              <a:t>If you come across evidence that may hurt more than help, explain to the veteran why the evidence should probably not be submitted.</a:t>
            </a:r>
          </a:p>
          <a:p>
            <a:pPr marL="628650" indent="-346075">
              <a:defRPr/>
            </a:pPr>
            <a:endParaRPr lang="en-US" altLang="en-US" sz="1000" dirty="0">
              <a:latin typeface="Times New Roman" panose="02020603050405020304" pitchFamily="18" charset="0"/>
              <a:cs typeface="Times New Roman" panose="02020603050405020304" pitchFamily="18" charset="0"/>
            </a:endParaRPr>
          </a:p>
          <a:p>
            <a:pPr marL="628650" indent="-346075">
              <a:defRPr/>
            </a:pPr>
            <a:r>
              <a:rPr lang="en-US" altLang="en-US" sz="2800" dirty="0">
                <a:latin typeface="Times New Roman" panose="02020603050405020304" pitchFamily="18" charset="0"/>
                <a:cs typeface="Times New Roman" panose="02020603050405020304" pitchFamily="18" charset="0"/>
              </a:rPr>
              <a:t>Suggest what would make the evidence stronger and discuss ways to obtain it. </a:t>
            </a:r>
          </a:p>
        </p:txBody>
      </p:sp>
      <p:sp>
        <p:nvSpPr>
          <p:cNvPr id="7" name="Title 1"/>
          <p:cNvSpPr txBox="1">
            <a:spLocks/>
          </p:cNvSpPr>
          <p:nvPr/>
        </p:nvSpPr>
        <p:spPr>
          <a:xfrm>
            <a:off x="76200" y="76201"/>
            <a:ext cx="9022404" cy="1127125"/>
          </a:xfrm>
          <a:prstGeom prst="rect">
            <a:avLst/>
          </a:prstGeom>
        </p:spPr>
        <p:txBody>
          <a:bodyPr anchor="ctr">
            <a:noAutofit/>
          </a:bodyP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pPr>
              <a:defRPr/>
            </a:pPr>
            <a:r>
              <a:rPr lang="en-US" dirty="0">
                <a:latin typeface="Times New Roman" panose="02020603050405020304" pitchFamily="18" charset="0"/>
                <a:cs typeface="Times New Roman" panose="02020603050405020304" pitchFamily="18" charset="0"/>
              </a:rPr>
              <a:t>Preparing for a Hearing: Additional Evidence</a:t>
            </a:r>
          </a:p>
        </p:txBody>
      </p:sp>
      <p:sp>
        <p:nvSpPr>
          <p:cNvPr id="2" name="Slide Number Placeholder 1"/>
          <p:cNvSpPr>
            <a:spLocks noGrp="1"/>
          </p:cNvSpPr>
          <p:nvPr>
            <p:ph type="sldNum" sz="quarter" idx="12"/>
          </p:nvPr>
        </p:nvSpPr>
        <p:spPr/>
        <p:txBody>
          <a:bodyPr/>
          <a:lstStyle/>
          <a:p>
            <a:fld id="{E2FB73DA-5FDE-45B5-BAA4-C61223CC44F6}" type="slidenum">
              <a:rPr lang="en-US" smtClean="0"/>
              <a:pPr/>
              <a:t>58</a:t>
            </a:fld>
            <a:endParaRPr lang="en-US" dirty="0"/>
          </a:p>
        </p:txBody>
      </p:sp>
    </p:spTree>
    <p:extLst>
      <p:ext uri="{BB962C8B-B14F-4D97-AF65-F5344CB8AC3E}">
        <p14:creationId xmlns:p14="http://schemas.microsoft.com/office/powerpoint/2010/main" val="41460464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5668"/>
            <a:ext cx="8991600" cy="981732"/>
          </a:xfrm>
        </p:spPr>
        <p:txBody>
          <a:bodyPr/>
          <a:lstStyle/>
          <a:p>
            <a:pPr>
              <a:defRPr/>
            </a:pPr>
            <a:r>
              <a:rPr lang="en-US" dirty="0">
                <a:latin typeface="Times New Roman" panose="02020603050405020304" pitchFamily="18" charset="0"/>
                <a:cs typeface="Times New Roman" panose="02020603050405020304" pitchFamily="18" charset="0"/>
              </a:rPr>
              <a:t>Conducting a Hearing: During the Hearing</a:t>
            </a:r>
          </a:p>
        </p:txBody>
      </p:sp>
      <p:sp>
        <p:nvSpPr>
          <p:cNvPr id="3" name="Content Placeholder 2"/>
          <p:cNvSpPr>
            <a:spLocks noGrp="1"/>
          </p:cNvSpPr>
          <p:nvPr>
            <p:ph idx="1"/>
          </p:nvPr>
        </p:nvSpPr>
        <p:spPr>
          <a:xfrm>
            <a:off x="774032" y="1458251"/>
            <a:ext cx="10591800" cy="4882058"/>
          </a:xfrm>
        </p:spPr>
        <p:txBody>
          <a:bodyPr>
            <a:normAutofit/>
          </a:bodyPr>
          <a:lstStyle/>
          <a:p>
            <a:pPr marL="0" indent="0" algn="ctr">
              <a:buNone/>
              <a:defRPr/>
            </a:pPr>
            <a:r>
              <a:rPr lang="en-US" sz="2800" dirty="0">
                <a:latin typeface="Times New Roman" panose="02020603050405020304" pitchFamily="18" charset="0"/>
                <a:cs typeface="Times New Roman" panose="02020603050405020304" pitchFamily="18" charset="0"/>
              </a:rPr>
              <a:t>During the Hearing you should:</a:t>
            </a:r>
          </a:p>
          <a:p>
            <a:pPr indent="-168275" algn="ctr">
              <a:defRPr/>
            </a:pPr>
            <a:endParaRPr lang="en-US" sz="1200" dirty="0">
              <a:latin typeface="Times New Roman" panose="02020603050405020304" pitchFamily="18" charset="0"/>
              <a:cs typeface="Times New Roman" panose="02020603050405020304" pitchFamily="18" charset="0"/>
            </a:endParaRPr>
          </a:p>
          <a:p>
            <a:pPr marL="228600" lvl="1" indent="-168275">
              <a:lnSpc>
                <a:spcPct val="100000"/>
              </a:lnSpc>
              <a:defRPr/>
            </a:pPr>
            <a:r>
              <a:rPr lang="en-US" dirty="0">
                <a:latin typeface="Times New Roman" panose="02020603050405020304" pitchFamily="18" charset="0"/>
                <a:cs typeface="Times New Roman" panose="02020603050405020304" pitchFamily="18" charset="0"/>
              </a:rPr>
              <a:t>Always thank the VA Hearing Officer for their time</a:t>
            </a:r>
          </a:p>
          <a:p>
            <a:pPr marL="228600" lvl="1" indent="-168275">
              <a:lnSpc>
                <a:spcPct val="100000"/>
              </a:lnSpc>
              <a:defRPr/>
            </a:pPr>
            <a:r>
              <a:rPr lang="en-US" dirty="0">
                <a:latin typeface="Times New Roman" panose="02020603050405020304" pitchFamily="18" charset="0"/>
                <a:cs typeface="Times New Roman" panose="02020603050405020304" pitchFamily="18" charset="0"/>
              </a:rPr>
              <a:t>Restate the issues being discussed</a:t>
            </a:r>
          </a:p>
          <a:p>
            <a:pPr marL="228600" lvl="1" indent="-168275">
              <a:lnSpc>
                <a:spcPct val="100000"/>
              </a:lnSpc>
              <a:defRPr/>
            </a:pPr>
            <a:r>
              <a:rPr lang="en-US" dirty="0">
                <a:latin typeface="Times New Roman" panose="02020603050405020304" pitchFamily="18" charset="0"/>
                <a:cs typeface="Times New Roman" panose="02020603050405020304" pitchFamily="18" charset="0"/>
              </a:rPr>
              <a:t>Discuss each issue in a clear and concise manner and </a:t>
            </a:r>
            <a:r>
              <a:rPr lang="en-US" b="1" dirty="0">
                <a:latin typeface="Times New Roman" panose="02020603050405020304" pitchFamily="18" charset="0"/>
                <a:cs typeface="Times New Roman" panose="02020603050405020304" pitchFamily="18" charset="0"/>
              </a:rPr>
              <a:t>stick to the point</a:t>
            </a:r>
          </a:p>
          <a:p>
            <a:pPr marL="228600" lvl="1" indent="-168275">
              <a:lnSpc>
                <a:spcPct val="100000"/>
              </a:lnSpc>
              <a:defRPr/>
            </a:pPr>
            <a:r>
              <a:rPr lang="en-US" dirty="0">
                <a:latin typeface="Times New Roman" panose="02020603050405020304" pitchFamily="18" charset="0"/>
                <a:cs typeface="Times New Roman" panose="02020603050405020304" pitchFamily="18" charset="0"/>
              </a:rPr>
              <a:t>Present any additional evidence (not previously considered) and explain its relevance</a:t>
            </a:r>
          </a:p>
          <a:p>
            <a:pPr marL="228600" lvl="1" indent="-168275">
              <a:lnSpc>
                <a:spcPct val="100000"/>
              </a:lnSpc>
              <a:defRPr/>
            </a:pPr>
            <a:r>
              <a:rPr lang="en-US" dirty="0">
                <a:latin typeface="Times New Roman" panose="02020603050405020304" pitchFamily="18" charset="0"/>
                <a:cs typeface="Times New Roman" panose="02020603050405020304" pitchFamily="18" charset="0"/>
              </a:rPr>
              <a:t>Explain to the Hearing Officer what you think is the best course of action for the veteran</a:t>
            </a:r>
          </a:p>
          <a:p>
            <a:pPr>
              <a:buFont typeface="Wingdings" panose="05000000000000000000" pitchFamily="2" charset="2"/>
              <a:buChar char="Ø"/>
              <a:defRPr/>
            </a:pPr>
            <a:endParaRPr lang="en-US" dirty="0"/>
          </a:p>
          <a:p>
            <a:pPr marL="0" indent="0">
              <a:buNone/>
              <a:defRPr/>
            </a:pPr>
            <a:endParaRPr lang="en-US"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59</a:t>
            </a:fld>
            <a:endParaRPr lang="en-US" dirty="0"/>
          </a:p>
        </p:txBody>
      </p:sp>
    </p:spTree>
    <p:extLst>
      <p:ext uri="{BB962C8B-B14F-4D97-AF65-F5344CB8AC3E}">
        <p14:creationId xmlns:p14="http://schemas.microsoft.com/office/powerpoint/2010/main" val="1477660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2590800"/>
            <a:ext cx="6422571" cy="1752600"/>
          </a:xfrm>
        </p:spPr>
        <p:txBody>
          <a:bodyPr>
            <a:normAutofit/>
          </a:bodyPr>
          <a:lstStyle/>
          <a:p>
            <a:pPr algn="ctr"/>
            <a:r>
              <a:rPr lang="en-US" sz="3600" dirty="0">
                <a:latin typeface="Times New Roman" panose="02020603050405020304" pitchFamily="18" charset="0"/>
                <a:cs typeface="Times New Roman" panose="02020603050405020304" pitchFamily="18" charset="0"/>
              </a:rPr>
              <a:t>APPEALS MODERNIZATION</a:t>
            </a:r>
          </a:p>
        </p:txBody>
      </p:sp>
      <p:sp>
        <p:nvSpPr>
          <p:cNvPr id="3" name="Slide Number Placeholder 2"/>
          <p:cNvSpPr>
            <a:spLocks noGrp="1"/>
          </p:cNvSpPr>
          <p:nvPr>
            <p:ph type="sldNum" sz="quarter" idx="12"/>
          </p:nvPr>
        </p:nvSpPr>
        <p:spPr/>
        <p:txBody>
          <a:bodyPr/>
          <a:lstStyle/>
          <a:p>
            <a:fld id="{E2FB73DA-5FDE-45B5-BAA4-C61223CC44F6}" type="slidenum">
              <a:rPr lang="en-US" smtClean="0"/>
              <a:pPr/>
              <a:t>6</a:t>
            </a:fld>
            <a:endParaRPr lang="en-US" dirty="0"/>
          </a:p>
        </p:txBody>
      </p:sp>
    </p:spTree>
    <p:extLst>
      <p:ext uri="{BB962C8B-B14F-4D97-AF65-F5344CB8AC3E}">
        <p14:creationId xmlns:p14="http://schemas.microsoft.com/office/powerpoint/2010/main" val="243521662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462261"/>
            <a:ext cx="10820400" cy="4882058"/>
          </a:xfrm>
        </p:spPr>
        <p:txBody>
          <a:bodyPr/>
          <a:lstStyle/>
          <a:p>
            <a:pPr marL="0" indent="0" algn="ctr">
              <a:buClr>
                <a:srgbClr val="DDDDDD"/>
              </a:buClr>
              <a:buNone/>
              <a:defRPr/>
            </a:pPr>
            <a:r>
              <a:rPr lang="en-US" sz="2800" dirty="0">
                <a:solidFill>
                  <a:prstClr val="black"/>
                </a:solidFill>
                <a:latin typeface="Times New Roman" panose="02020603050405020304" pitchFamily="18" charset="0"/>
                <a:cs typeface="Times New Roman" panose="02020603050405020304" pitchFamily="18" charset="0"/>
              </a:rPr>
              <a:t>During the Hearing you should:</a:t>
            </a:r>
          </a:p>
          <a:p>
            <a:pPr>
              <a:defRPr/>
            </a:pPr>
            <a:endParaRPr lang="en-US" sz="1000" dirty="0">
              <a:latin typeface="Times New Roman" panose="02020603050405020304" pitchFamily="18" charset="0"/>
              <a:cs typeface="Times New Roman" panose="02020603050405020304" pitchFamily="18" charset="0"/>
            </a:endParaRPr>
          </a:p>
          <a:p>
            <a:pPr marL="455613" lvl="1" indent="-342900">
              <a:defRPr/>
            </a:pPr>
            <a:r>
              <a:rPr lang="en-US" sz="2400" dirty="0">
                <a:latin typeface="Times New Roman" panose="02020603050405020304" pitchFamily="18" charset="0"/>
                <a:cs typeface="Times New Roman" panose="02020603050405020304" pitchFamily="18" charset="0"/>
              </a:rPr>
              <a:t>Speak clearly, you are being recorded </a:t>
            </a:r>
          </a:p>
          <a:p>
            <a:pPr marL="395288" lvl="1" indent="-282575">
              <a:defRPr/>
            </a:pPr>
            <a:endParaRPr lang="en-US" sz="1000" dirty="0">
              <a:latin typeface="Times New Roman" panose="02020603050405020304" pitchFamily="18" charset="0"/>
              <a:cs typeface="Times New Roman" panose="02020603050405020304" pitchFamily="18" charset="0"/>
            </a:endParaRPr>
          </a:p>
          <a:p>
            <a:pPr marL="455613" lvl="1" indent="-342900">
              <a:defRPr/>
            </a:pPr>
            <a:r>
              <a:rPr lang="en-US" sz="2400" dirty="0">
                <a:latin typeface="Times New Roman" panose="02020603050405020304" pitchFamily="18" charset="0"/>
                <a:cs typeface="Times New Roman" panose="02020603050405020304" pitchFamily="18" charset="0"/>
              </a:rPr>
              <a:t>Don’t allow the veteran to ramble, YOU are the pace setter</a:t>
            </a:r>
          </a:p>
          <a:p>
            <a:pPr marL="112713" lvl="1" indent="0">
              <a:buNone/>
              <a:defRPr/>
            </a:pPr>
            <a:endParaRPr lang="en-US" sz="2400" dirty="0">
              <a:latin typeface="Times New Roman" panose="02020603050405020304" pitchFamily="18" charset="0"/>
              <a:cs typeface="Times New Roman" panose="02020603050405020304" pitchFamily="18" charset="0"/>
            </a:endParaRPr>
          </a:p>
          <a:p>
            <a:pPr marL="1143275" lvl="6" indent="-342900">
              <a:defRPr/>
            </a:pPr>
            <a:r>
              <a:rPr lang="en-US" sz="2400" dirty="0">
                <a:latin typeface="Times New Roman" panose="02020603050405020304" pitchFamily="18" charset="0"/>
                <a:cs typeface="Times New Roman" panose="02020603050405020304" pitchFamily="18" charset="0"/>
              </a:rPr>
              <a:t>Ask closed ended questions</a:t>
            </a:r>
          </a:p>
          <a:p>
            <a:pPr marL="1143275" lvl="6" indent="-342900">
              <a:defRPr/>
            </a:pPr>
            <a:r>
              <a:rPr lang="en-US" sz="2400" dirty="0">
                <a:latin typeface="Times New Roman" panose="02020603050405020304" pitchFamily="18" charset="0"/>
                <a:cs typeface="Times New Roman" panose="02020603050405020304" pitchFamily="18" charset="0"/>
              </a:rPr>
              <a:t>Try to anticipate the veteran’s responses </a:t>
            </a:r>
          </a:p>
          <a:p>
            <a:pPr marL="1143275" lvl="6" indent="-342900">
              <a:defRPr/>
            </a:pPr>
            <a:r>
              <a:rPr lang="en-US" sz="2400" dirty="0">
                <a:latin typeface="Times New Roman" panose="02020603050405020304" pitchFamily="18" charset="0"/>
                <a:cs typeface="Times New Roman" panose="02020603050405020304" pitchFamily="18" charset="0"/>
              </a:rPr>
              <a:t>Have a signal to stop the veteran if he/she gets off topic or says something detrimental to the claim</a:t>
            </a:r>
          </a:p>
          <a:p>
            <a:pPr marL="1143275" lvl="6" indent="-342900">
              <a:defRPr/>
            </a:pPr>
            <a:endParaRPr lang="en-US" sz="1050" dirty="0">
              <a:latin typeface="Times New Roman" panose="02020603050405020304" pitchFamily="18" charset="0"/>
              <a:cs typeface="Times New Roman" panose="02020603050405020304" pitchFamily="18" charset="0"/>
            </a:endParaRPr>
          </a:p>
          <a:p>
            <a:pPr marL="342900" lvl="6" indent="-342900">
              <a:defRPr/>
            </a:pPr>
            <a:r>
              <a:rPr lang="en-US" sz="2400" dirty="0">
                <a:solidFill>
                  <a:prstClr val="black"/>
                </a:solidFill>
                <a:latin typeface="Times New Roman" panose="02020603050405020304" pitchFamily="18" charset="0"/>
                <a:cs typeface="Times New Roman" panose="02020603050405020304" pitchFamily="18" charset="0"/>
              </a:rPr>
              <a:t>If you need to hold a “sidebar” with your claimant or the hearing officer, you can request to go “off the record” by asking that the recording be paused at any time.</a:t>
            </a:r>
          </a:p>
          <a:p>
            <a:pPr marL="0" lvl="6" indent="0">
              <a:buNone/>
              <a:defRPr/>
            </a:pPr>
            <a:endParaRPr lang="en-US" sz="2400" dirty="0">
              <a:latin typeface="Arial" panose="020B0604020202020204" pitchFamily="34" charset="0"/>
              <a:cs typeface="Arial" panose="020B0604020202020204" pitchFamily="34" charset="0"/>
            </a:endParaRPr>
          </a:p>
          <a:p>
            <a:pPr marL="1082950" lvl="6" indent="-282575">
              <a:buFont typeface="Wingdings" panose="05000000000000000000" pitchFamily="2" charset="2"/>
              <a:buChar char="Ø"/>
              <a:defRPr/>
            </a:pPr>
            <a:endParaRPr lang="en-US" sz="2150" dirty="0">
              <a:latin typeface="Arial" panose="020B0604020202020204" pitchFamily="34" charset="0"/>
              <a:cs typeface="Arial" panose="020B0604020202020204" pitchFamily="34" charset="0"/>
            </a:endParaRPr>
          </a:p>
        </p:txBody>
      </p:sp>
      <p:sp>
        <p:nvSpPr>
          <p:cNvPr id="7" name="Title 1"/>
          <p:cNvSpPr>
            <a:spLocks noGrp="1"/>
          </p:cNvSpPr>
          <p:nvPr>
            <p:ph type="title"/>
          </p:nvPr>
        </p:nvSpPr>
        <p:spPr>
          <a:xfrm>
            <a:off x="76200" y="35668"/>
            <a:ext cx="8382000" cy="981732"/>
          </a:xfrm>
        </p:spPr>
        <p:txBody>
          <a:bodyPr/>
          <a:lstStyle/>
          <a:p>
            <a:pPr>
              <a:defRPr/>
            </a:pPr>
            <a:r>
              <a:rPr lang="en-US" dirty="0">
                <a:latin typeface="Times New Roman" panose="02020603050405020304" pitchFamily="18" charset="0"/>
                <a:cs typeface="Times New Roman" panose="02020603050405020304" pitchFamily="18" charset="0"/>
              </a:rPr>
              <a:t>Conducting a Hearing: During the Hearing</a:t>
            </a:r>
          </a:p>
        </p:txBody>
      </p:sp>
      <p:sp>
        <p:nvSpPr>
          <p:cNvPr id="2" name="Slide Number Placeholder 1"/>
          <p:cNvSpPr>
            <a:spLocks noGrp="1"/>
          </p:cNvSpPr>
          <p:nvPr>
            <p:ph type="sldNum" sz="quarter" idx="12"/>
          </p:nvPr>
        </p:nvSpPr>
        <p:spPr/>
        <p:txBody>
          <a:bodyPr/>
          <a:lstStyle/>
          <a:p>
            <a:fld id="{E2FB73DA-5FDE-45B5-BAA4-C61223CC44F6}" type="slidenum">
              <a:rPr lang="en-US" smtClean="0"/>
              <a:pPr/>
              <a:t>60</a:t>
            </a:fld>
            <a:endParaRPr lang="en-US" dirty="0"/>
          </a:p>
        </p:txBody>
      </p:sp>
    </p:spTree>
    <p:extLst>
      <p:ext uri="{BB962C8B-B14F-4D97-AF65-F5344CB8AC3E}">
        <p14:creationId xmlns:p14="http://schemas.microsoft.com/office/powerpoint/2010/main" val="216444142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846264"/>
            <a:ext cx="10972800" cy="3944937"/>
          </a:xfrm>
        </p:spPr>
        <p:txBody>
          <a:bodyPr/>
          <a:lstStyle/>
          <a:p>
            <a:pPr marL="0" indent="0" algn="ctr">
              <a:buClr>
                <a:srgbClr val="DDDDDD"/>
              </a:buClr>
              <a:buNone/>
              <a:defRPr/>
            </a:pPr>
            <a:r>
              <a:rPr lang="en-US" sz="3600" dirty="0">
                <a:solidFill>
                  <a:srgbClr val="991A1E"/>
                </a:solidFill>
                <a:latin typeface="Times New Roman" panose="02020603050405020304" pitchFamily="18" charset="0"/>
                <a:cs typeface="Times New Roman" panose="02020603050405020304" pitchFamily="18" charset="0"/>
              </a:rPr>
              <a:t>The Dreaded Question:</a:t>
            </a:r>
          </a:p>
          <a:p>
            <a:pPr marL="0" indent="0" algn="ctr">
              <a:buClr>
                <a:srgbClr val="DDDDDD"/>
              </a:buClr>
              <a:buNone/>
              <a:defRPr/>
            </a:pPr>
            <a:endParaRPr lang="en-US" sz="1100" dirty="0">
              <a:solidFill>
                <a:prstClr val="black"/>
              </a:solidFill>
              <a:latin typeface="Times New Roman" panose="02020603050405020304" pitchFamily="18" charset="0"/>
              <a:cs typeface="Times New Roman" panose="02020603050405020304" pitchFamily="18" charset="0"/>
            </a:endParaRPr>
          </a:p>
          <a:p>
            <a:pPr marL="0" indent="0" algn="ctr">
              <a:buClr>
                <a:srgbClr val="DDDDDD"/>
              </a:buClr>
              <a:buNone/>
              <a:defRPr/>
            </a:pPr>
            <a:r>
              <a:rPr lang="en-US" sz="2800" dirty="0">
                <a:solidFill>
                  <a:prstClr val="black"/>
                </a:solidFill>
                <a:latin typeface="Times New Roman" panose="02020603050405020304" pitchFamily="18" charset="0"/>
                <a:cs typeface="Times New Roman" panose="02020603050405020304" pitchFamily="18" charset="0"/>
              </a:rPr>
              <a:t>At the end of each hearing, the hearing officer will always ask if the veteran has anything to add.</a:t>
            </a:r>
          </a:p>
          <a:p>
            <a:pPr marL="0" indent="0" algn="ctr">
              <a:buClr>
                <a:srgbClr val="DDDDDD"/>
              </a:buClr>
              <a:buNone/>
              <a:defRPr/>
            </a:pPr>
            <a:endParaRPr lang="en-US" sz="1050" dirty="0">
              <a:solidFill>
                <a:prstClr val="black"/>
              </a:solidFill>
              <a:latin typeface="Times New Roman" panose="02020603050405020304" pitchFamily="18" charset="0"/>
              <a:cs typeface="Times New Roman" panose="02020603050405020304" pitchFamily="18" charset="0"/>
            </a:endParaRPr>
          </a:p>
          <a:p>
            <a:pPr marL="0" indent="0" algn="ctr">
              <a:buClr>
                <a:srgbClr val="DDDDDD"/>
              </a:buClr>
              <a:buNone/>
              <a:defRPr/>
            </a:pPr>
            <a:r>
              <a:rPr lang="en-US" sz="2800" dirty="0">
                <a:solidFill>
                  <a:prstClr val="black"/>
                </a:solidFill>
                <a:latin typeface="Times New Roman" panose="02020603050405020304" pitchFamily="18" charset="0"/>
                <a:cs typeface="Times New Roman" panose="02020603050405020304" pitchFamily="18" charset="0"/>
              </a:rPr>
              <a:t>This is when many veterans will want to voice their frustration with VA. It is </a:t>
            </a:r>
            <a:r>
              <a:rPr lang="en-US" sz="2800" b="1" dirty="0">
                <a:solidFill>
                  <a:prstClr val="black"/>
                </a:solidFill>
                <a:latin typeface="Times New Roman" panose="02020603050405020304" pitchFamily="18" charset="0"/>
                <a:cs typeface="Times New Roman" panose="02020603050405020304" pitchFamily="18" charset="0"/>
              </a:rPr>
              <a:t>your</a:t>
            </a:r>
            <a:r>
              <a:rPr lang="en-US" sz="2800" dirty="0">
                <a:solidFill>
                  <a:prstClr val="black"/>
                </a:solidFill>
                <a:latin typeface="Times New Roman" panose="02020603050405020304" pitchFamily="18" charset="0"/>
                <a:cs typeface="Times New Roman" panose="02020603050405020304" pitchFamily="18" charset="0"/>
              </a:rPr>
              <a:t> responsibility to prepare them for this question during your pre-hearing conference and try to prevent this.</a:t>
            </a:r>
          </a:p>
          <a:p>
            <a:pPr>
              <a:defRPr/>
            </a:pPr>
            <a:endParaRPr lang="en-US" dirty="0"/>
          </a:p>
        </p:txBody>
      </p:sp>
      <p:sp>
        <p:nvSpPr>
          <p:cNvPr id="7" name="Title 1"/>
          <p:cNvSpPr>
            <a:spLocks noGrp="1"/>
          </p:cNvSpPr>
          <p:nvPr>
            <p:ph type="title"/>
          </p:nvPr>
        </p:nvSpPr>
        <p:spPr>
          <a:xfrm>
            <a:off x="76200" y="35668"/>
            <a:ext cx="8382000" cy="981732"/>
          </a:xfrm>
        </p:spPr>
        <p:txBody>
          <a:bodyPr/>
          <a:lstStyle/>
          <a:p>
            <a:pPr>
              <a:defRPr/>
            </a:pPr>
            <a:r>
              <a:rPr lang="en-US" dirty="0">
                <a:latin typeface="Times New Roman" panose="02020603050405020304" pitchFamily="18" charset="0"/>
                <a:cs typeface="Times New Roman" panose="02020603050405020304" pitchFamily="18" charset="0"/>
              </a:rPr>
              <a:t>Conducting a Hearing: During the Hearing</a:t>
            </a:r>
          </a:p>
        </p:txBody>
      </p:sp>
      <p:sp>
        <p:nvSpPr>
          <p:cNvPr id="2" name="Slide Number Placeholder 1"/>
          <p:cNvSpPr>
            <a:spLocks noGrp="1"/>
          </p:cNvSpPr>
          <p:nvPr>
            <p:ph type="sldNum" sz="quarter" idx="12"/>
          </p:nvPr>
        </p:nvSpPr>
        <p:spPr/>
        <p:txBody>
          <a:bodyPr/>
          <a:lstStyle/>
          <a:p>
            <a:fld id="{E2FB73DA-5FDE-45B5-BAA4-C61223CC44F6}" type="slidenum">
              <a:rPr lang="en-US" smtClean="0"/>
              <a:pPr/>
              <a:t>61</a:t>
            </a:fld>
            <a:endParaRPr lang="en-US" dirty="0"/>
          </a:p>
        </p:txBody>
      </p:sp>
    </p:spTree>
    <p:extLst>
      <p:ext uri="{BB962C8B-B14F-4D97-AF65-F5344CB8AC3E}">
        <p14:creationId xmlns:p14="http://schemas.microsoft.com/office/powerpoint/2010/main" val="272347350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latin typeface="Times New Roman" panose="02020603050405020304" pitchFamily="18" charset="0"/>
                <a:cs typeface="Times New Roman" panose="02020603050405020304" pitchFamily="18" charset="0"/>
              </a:rPr>
              <a:t>Conducting a Hearing:</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During the Hearing - Witnesses</a:t>
            </a:r>
          </a:p>
        </p:txBody>
      </p:sp>
      <p:sp>
        <p:nvSpPr>
          <p:cNvPr id="3" name="Content Placeholder 2"/>
          <p:cNvSpPr>
            <a:spLocks noGrp="1"/>
          </p:cNvSpPr>
          <p:nvPr>
            <p:ph idx="1"/>
          </p:nvPr>
        </p:nvSpPr>
        <p:spPr>
          <a:xfrm>
            <a:off x="838200" y="1524001"/>
            <a:ext cx="10515600" cy="4419600"/>
          </a:xfrm>
        </p:spPr>
        <p:txBody>
          <a:bodyPr/>
          <a:lstStyle/>
          <a:p>
            <a:pPr marL="0" indent="0">
              <a:buClr>
                <a:srgbClr val="DDDDDD"/>
              </a:buClr>
              <a:buNone/>
              <a:defRPr/>
            </a:pPr>
            <a:r>
              <a:rPr lang="en-US" sz="2800" dirty="0">
                <a:solidFill>
                  <a:prstClr val="black"/>
                </a:solidFill>
                <a:latin typeface="Times New Roman" panose="02020603050405020304" pitchFamily="18" charset="0"/>
                <a:cs typeface="Times New Roman" panose="02020603050405020304" pitchFamily="18" charset="0"/>
              </a:rPr>
              <a:t>Veterans will often want to bring a witness to their hearing. Witnesses can include:</a:t>
            </a:r>
          </a:p>
          <a:p>
            <a:pPr marL="0" indent="0" algn="ctr">
              <a:buClr>
                <a:srgbClr val="DDDDDD"/>
              </a:buClr>
              <a:buNone/>
              <a:defRPr/>
            </a:pPr>
            <a:endParaRPr lang="en-US" sz="800" dirty="0">
              <a:solidFill>
                <a:prstClr val="black"/>
              </a:solidFill>
              <a:latin typeface="Times New Roman" panose="02020603050405020304" pitchFamily="18" charset="0"/>
              <a:cs typeface="Times New Roman" panose="02020603050405020304" pitchFamily="18" charset="0"/>
            </a:endParaRPr>
          </a:p>
          <a:p>
            <a:pPr marL="1604963" lvl="8" indent="-292100">
              <a:defRPr/>
            </a:pPr>
            <a:r>
              <a:rPr lang="en-US" sz="3200" dirty="0">
                <a:latin typeface="Times New Roman" panose="02020603050405020304" pitchFamily="18" charset="0"/>
                <a:cs typeface="Times New Roman" panose="02020603050405020304" pitchFamily="18" charset="0"/>
              </a:rPr>
              <a:t>Spouse</a:t>
            </a:r>
          </a:p>
          <a:p>
            <a:pPr marL="1604963" lvl="8" indent="-292100">
              <a:defRPr/>
            </a:pPr>
            <a:r>
              <a:rPr lang="en-US" sz="3200" dirty="0">
                <a:latin typeface="Times New Roman" panose="02020603050405020304" pitchFamily="18" charset="0"/>
                <a:cs typeface="Times New Roman" panose="02020603050405020304" pitchFamily="18" charset="0"/>
              </a:rPr>
              <a:t>Friends</a:t>
            </a:r>
          </a:p>
          <a:p>
            <a:pPr marL="1604963" lvl="8" indent="-292100">
              <a:defRPr/>
            </a:pPr>
            <a:r>
              <a:rPr lang="en-US" sz="3200" dirty="0">
                <a:latin typeface="Times New Roman" panose="02020603050405020304" pitchFamily="18" charset="0"/>
                <a:cs typeface="Times New Roman" panose="02020603050405020304" pitchFamily="18" charset="0"/>
              </a:rPr>
              <a:t>Doctors</a:t>
            </a:r>
          </a:p>
          <a:p>
            <a:pPr marL="1604963" lvl="8" indent="-292100">
              <a:defRPr/>
            </a:pPr>
            <a:r>
              <a:rPr lang="en-US" sz="3200" dirty="0">
                <a:latin typeface="Times New Roman" panose="02020603050405020304" pitchFamily="18" charset="0"/>
                <a:cs typeface="Times New Roman" panose="02020603050405020304" pitchFamily="18" charset="0"/>
              </a:rPr>
              <a:t>Other family members</a:t>
            </a:r>
          </a:p>
          <a:p>
            <a:pPr lvl="1">
              <a:buClrTx/>
              <a:buFont typeface="Wingdings" panose="05000000000000000000" pitchFamily="2" charset="2"/>
              <a:buChar char="Ø"/>
              <a:defRPr/>
            </a:pPr>
            <a:endParaRPr lang="en-US" sz="1000" dirty="0">
              <a:latin typeface="Times New Roman" panose="02020603050405020304" pitchFamily="18" charset="0"/>
              <a:cs typeface="Times New Roman" panose="02020603050405020304" pitchFamily="18" charset="0"/>
            </a:endParaRPr>
          </a:p>
          <a:p>
            <a:pPr marL="169863" lvl="1" indent="0" algn="ctr">
              <a:buNone/>
              <a:defRPr/>
            </a:pPr>
            <a:r>
              <a:rPr lang="en-US" b="1" dirty="0">
                <a:latin typeface="Times New Roman" panose="02020603050405020304" pitchFamily="18" charset="0"/>
                <a:cs typeface="Times New Roman" panose="02020603050405020304" pitchFamily="18" charset="0"/>
              </a:rPr>
              <a:t>**Lawyers, other representatives, and media members are </a:t>
            </a:r>
            <a:r>
              <a:rPr lang="en-US" b="1" u="sng" dirty="0">
                <a:latin typeface="Times New Roman" panose="02020603050405020304" pitchFamily="18" charset="0"/>
                <a:cs typeface="Times New Roman" panose="02020603050405020304" pitchFamily="18" charset="0"/>
              </a:rPr>
              <a:t>NOT</a:t>
            </a:r>
            <a:r>
              <a:rPr lang="en-US" b="1" dirty="0">
                <a:latin typeface="Times New Roman" panose="02020603050405020304" pitchFamily="18" charset="0"/>
                <a:cs typeface="Times New Roman" panose="02020603050405020304" pitchFamily="18" charset="0"/>
              </a:rPr>
              <a:t> allowed to be present in the hearing unless they are </a:t>
            </a:r>
            <a:r>
              <a:rPr lang="en-US" b="1" u="sng" dirty="0">
                <a:latin typeface="Times New Roman" panose="02020603050405020304" pitchFamily="18" charset="0"/>
                <a:cs typeface="Times New Roman" panose="02020603050405020304" pitchFamily="18" charset="0"/>
              </a:rPr>
              <a:t>only</a:t>
            </a:r>
            <a:r>
              <a:rPr lang="en-US" b="1" dirty="0">
                <a:latin typeface="Times New Roman" panose="02020603050405020304" pitchFamily="18" charset="0"/>
                <a:cs typeface="Times New Roman" panose="02020603050405020304" pitchFamily="18" charset="0"/>
              </a:rPr>
              <a:t> acting as a witness**</a:t>
            </a:r>
          </a:p>
        </p:txBody>
      </p:sp>
      <p:sp>
        <p:nvSpPr>
          <p:cNvPr id="5" name="Slide Number Placeholder 4"/>
          <p:cNvSpPr>
            <a:spLocks noGrp="1"/>
          </p:cNvSpPr>
          <p:nvPr>
            <p:ph type="sldNum" sz="quarter" idx="12"/>
          </p:nvPr>
        </p:nvSpPr>
        <p:spPr/>
        <p:txBody>
          <a:bodyPr/>
          <a:lstStyle/>
          <a:p>
            <a:fld id="{E2FB73DA-5FDE-45B5-BAA4-C61223CC44F6}" type="slidenum">
              <a:rPr lang="en-US" smtClean="0"/>
              <a:pPr/>
              <a:t>62</a:t>
            </a:fld>
            <a:endParaRPr lang="en-US" dirty="0"/>
          </a:p>
        </p:txBody>
      </p:sp>
    </p:spTree>
    <p:extLst>
      <p:ext uri="{BB962C8B-B14F-4D97-AF65-F5344CB8AC3E}">
        <p14:creationId xmlns:p14="http://schemas.microsoft.com/office/powerpoint/2010/main" val="29116249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846264"/>
            <a:ext cx="10972800" cy="3944937"/>
          </a:xfrm>
        </p:spPr>
        <p:txBody>
          <a:bodyPr/>
          <a:lstStyle/>
          <a:p>
            <a:pPr marL="0" indent="0">
              <a:buClr>
                <a:srgbClr val="DDDDDD"/>
              </a:buClr>
              <a:buNone/>
              <a:defRPr/>
            </a:pPr>
            <a:r>
              <a:rPr lang="en-US" dirty="0">
                <a:latin typeface="Times New Roman" panose="02020603050405020304" pitchFamily="18" charset="0"/>
                <a:cs typeface="Times New Roman" panose="02020603050405020304" pitchFamily="18" charset="0"/>
              </a:rPr>
              <a:t>When working with witnesses:</a:t>
            </a:r>
          </a:p>
          <a:p>
            <a:pPr marL="0" indent="0">
              <a:buClr>
                <a:srgbClr val="DDDDDD"/>
              </a:buClr>
              <a:buNone/>
              <a:defRPr/>
            </a:pPr>
            <a:endParaRPr lang="en-US" sz="14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Have each witness sign an affidavit (VA will provide this prior to the start of the hearing) </a:t>
            </a:r>
          </a:p>
          <a:p>
            <a:pPr>
              <a:defRPr/>
            </a:pPr>
            <a:r>
              <a:rPr lang="en-US" sz="2800" dirty="0">
                <a:latin typeface="Times New Roman" panose="02020603050405020304" pitchFamily="18" charset="0"/>
                <a:cs typeface="Times New Roman" panose="02020603050405020304" pitchFamily="18" charset="0"/>
              </a:rPr>
              <a:t>Prepare the witness during your pre-conference hearing on what to expect </a:t>
            </a:r>
          </a:p>
          <a:p>
            <a:pPr>
              <a:defRPr/>
            </a:pPr>
            <a:r>
              <a:rPr lang="en-US" sz="2800" dirty="0">
                <a:latin typeface="Times New Roman" panose="02020603050405020304" pitchFamily="18" charset="0"/>
                <a:cs typeface="Times New Roman" panose="02020603050405020304" pitchFamily="18" charset="0"/>
              </a:rPr>
              <a:t>Explain that even though the witness may contribute, it’s still the veteran’s hearing</a:t>
            </a:r>
          </a:p>
          <a:p>
            <a:pPr>
              <a:defRPr/>
            </a:pPr>
            <a:r>
              <a:rPr lang="en-US" sz="2800" dirty="0">
                <a:latin typeface="Times New Roman" panose="02020603050405020304" pitchFamily="18" charset="0"/>
                <a:cs typeface="Times New Roman" panose="02020603050405020304" pitchFamily="18" charset="0"/>
              </a:rPr>
              <a:t>Do not allow witnesses to take over the hearing!</a:t>
            </a:r>
          </a:p>
        </p:txBody>
      </p:sp>
      <p:sp>
        <p:nvSpPr>
          <p:cNvPr id="7" name="Title 1"/>
          <p:cNvSpPr>
            <a:spLocks noGrp="1"/>
          </p:cNvSpPr>
          <p:nvPr>
            <p:ph type="title"/>
          </p:nvPr>
        </p:nvSpPr>
        <p:spPr>
          <a:xfrm>
            <a:off x="76200" y="134472"/>
            <a:ext cx="8001001" cy="981732"/>
          </a:xfrm>
        </p:spPr>
        <p:txBody>
          <a:bodyPr/>
          <a:lstStyle/>
          <a:p>
            <a:pPr>
              <a:defRPr/>
            </a:pPr>
            <a:r>
              <a:rPr lang="en-US" dirty="0">
                <a:latin typeface="Times New Roman" panose="02020603050405020304" pitchFamily="18" charset="0"/>
                <a:cs typeface="Times New Roman" panose="02020603050405020304" pitchFamily="18" charset="0"/>
              </a:rPr>
              <a:t>Conducting a Hearing:</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During the Hearing - Witnesses</a:t>
            </a:r>
          </a:p>
        </p:txBody>
      </p:sp>
      <p:sp>
        <p:nvSpPr>
          <p:cNvPr id="2" name="Slide Number Placeholder 1"/>
          <p:cNvSpPr>
            <a:spLocks noGrp="1"/>
          </p:cNvSpPr>
          <p:nvPr>
            <p:ph type="sldNum" sz="quarter" idx="12"/>
          </p:nvPr>
        </p:nvSpPr>
        <p:spPr/>
        <p:txBody>
          <a:bodyPr/>
          <a:lstStyle/>
          <a:p>
            <a:fld id="{E2FB73DA-5FDE-45B5-BAA4-C61223CC44F6}" type="slidenum">
              <a:rPr lang="en-US" smtClean="0"/>
              <a:pPr/>
              <a:t>63</a:t>
            </a:fld>
            <a:endParaRPr lang="en-US" dirty="0"/>
          </a:p>
        </p:txBody>
      </p:sp>
    </p:spTree>
    <p:extLst>
      <p:ext uri="{BB962C8B-B14F-4D97-AF65-F5344CB8AC3E}">
        <p14:creationId xmlns:p14="http://schemas.microsoft.com/office/powerpoint/2010/main" val="117677532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1" y="134472"/>
            <a:ext cx="8661402" cy="981732"/>
          </a:xfrm>
        </p:spPr>
        <p:txBody>
          <a:bodyPr/>
          <a:lstStyle/>
          <a:p>
            <a:pPr>
              <a:defRPr/>
            </a:pPr>
            <a:r>
              <a:rPr lang="en-US" dirty="0">
                <a:latin typeface="Times New Roman" panose="02020603050405020304" pitchFamily="18" charset="0"/>
                <a:cs typeface="Times New Roman" panose="02020603050405020304" pitchFamily="18" charset="0"/>
              </a:rPr>
              <a:t>Conducting a Hearing: After the Hearing</a:t>
            </a:r>
          </a:p>
        </p:txBody>
      </p:sp>
      <p:sp>
        <p:nvSpPr>
          <p:cNvPr id="3" name="Content Placeholder 2"/>
          <p:cNvSpPr>
            <a:spLocks noGrp="1"/>
          </p:cNvSpPr>
          <p:nvPr>
            <p:ph idx="1"/>
          </p:nvPr>
        </p:nvSpPr>
        <p:spPr>
          <a:xfrm>
            <a:off x="609600" y="1393236"/>
            <a:ext cx="10972800" cy="4882058"/>
          </a:xfrm>
        </p:spPr>
        <p:txBody>
          <a:bodyPr>
            <a:normAutofit fontScale="92500"/>
          </a:bodyPr>
          <a:lstStyle/>
          <a:p>
            <a:pPr marL="0" indent="0">
              <a:buNone/>
              <a:defRPr/>
            </a:pPr>
            <a:r>
              <a:rPr lang="en-US" sz="2800" dirty="0">
                <a:latin typeface="Times New Roman" panose="02020603050405020304" pitchFamily="18" charset="0"/>
                <a:cs typeface="Times New Roman" panose="02020603050405020304" pitchFamily="18" charset="0"/>
              </a:rPr>
              <a:t>After the hearing is complete, you should meet  with your veteran to discuss:</a:t>
            </a:r>
          </a:p>
          <a:p>
            <a:pPr marL="0" indent="0">
              <a:buNone/>
              <a:defRPr/>
            </a:pPr>
            <a:endParaRPr lang="en-US" sz="14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Any additional development or medical examinations that are needed</a:t>
            </a:r>
          </a:p>
          <a:p>
            <a:pPr marL="1089025" lvl="2" indent="-292100">
              <a:defRPr/>
            </a:pPr>
            <a:endParaRPr lang="en-US" sz="13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How the decision will be sent to the client</a:t>
            </a:r>
          </a:p>
          <a:p>
            <a:pPr marL="1089025" lvl="2" indent="-292100">
              <a:defRPr/>
            </a:pPr>
            <a:endParaRPr lang="en-US" sz="13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Estimated timeframes – r</a:t>
            </a:r>
            <a:r>
              <a:rPr lang="en-US" altLang="en-US" sz="3200" dirty="0">
                <a:latin typeface="Times New Roman" panose="02020603050405020304" pitchFamily="18" charset="0"/>
                <a:cs typeface="Times New Roman" panose="02020603050405020304" pitchFamily="18" charset="0"/>
              </a:rPr>
              <a:t>emind your veteran that a decision </a:t>
            </a:r>
            <a:r>
              <a:rPr lang="en-US" altLang="en-US" sz="3200" b="1" u="sng" dirty="0">
                <a:latin typeface="Times New Roman" panose="02020603050405020304" pitchFamily="18" charset="0"/>
                <a:cs typeface="Times New Roman" panose="02020603050405020304" pitchFamily="18" charset="0"/>
              </a:rPr>
              <a:t>will not </a:t>
            </a:r>
            <a:r>
              <a:rPr lang="en-US" altLang="en-US" sz="3200" dirty="0">
                <a:latin typeface="Times New Roman" panose="02020603050405020304" pitchFamily="18" charset="0"/>
                <a:cs typeface="Times New Roman" panose="02020603050405020304" pitchFamily="18" charset="0"/>
              </a:rPr>
              <a:t>be made during the hearing</a:t>
            </a:r>
          </a:p>
          <a:p>
            <a:pPr marL="1089025" lvl="2" indent="-292100">
              <a:defRPr/>
            </a:pPr>
            <a:endParaRPr lang="en-US" sz="13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Your expectations, but </a:t>
            </a:r>
            <a:r>
              <a:rPr lang="en-US" sz="3000" b="1" u="sng" dirty="0">
                <a:latin typeface="Times New Roman" panose="02020603050405020304" pitchFamily="18" charset="0"/>
                <a:cs typeface="Times New Roman" panose="02020603050405020304" pitchFamily="18" charset="0"/>
              </a:rPr>
              <a:t>never</a:t>
            </a:r>
            <a:r>
              <a:rPr lang="en-US" sz="3000" dirty="0">
                <a:latin typeface="Times New Roman" panose="02020603050405020304" pitchFamily="18" charset="0"/>
                <a:cs typeface="Times New Roman" panose="02020603050405020304" pitchFamily="18" charset="0"/>
              </a:rPr>
              <a:t> make any promises</a:t>
            </a:r>
          </a:p>
          <a:p>
            <a:pPr marL="1089025" lvl="2" indent="-292100">
              <a:defRPr/>
            </a:pPr>
            <a:endParaRPr lang="en-US" sz="13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What to do once a decision is reached</a:t>
            </a:r>
          </a:p>
          <a:p>
            <a:pPr marL="0" indent="0">
              <a:buNone/>
              <a:defRPr/>
            </a:pPr>
            <a:endParaRPr lang="en-US"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64</a:t>
            </a:fld>
            <a:endParaRPr lang="en-US" dirty="0"/>
          </a:p>
        </p:txBody>
      </p:sp>
    </p:spTree>
    <p:extLst>
      <p:ext uri="{BB962C8B-B14F-4D97-AF65-F5344CB8AC3E}">
        <p14:creationId xmlns:p14="http://schemas.microsoft.com/office/powerpoint/2010/main" val="57455225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latin typeface="Times New Roman" panose="02020603050405020304" pitchFamily="18" charset="0"/>
                <a:cs typeface="Times New Roman" panose="02020603050405020304" pitchFamily="18" charset="0"/>
              </a:rPr>
              <a:t>Final Thoughts on Hearings</a:t>
            </a:r>
          </a:p>
        </p:txBody>
      </p:sp>
      <p:sp>
        <p:nvSpPr>
          <p:cNvPr id="3" name="Content Placeholder 2"/>
          <p:cNvSpPr>
            <a:spLocks noGrp="1"/>
          </p:cNvSpPr>
          <p:nvPr>
            <p:ph idx="1"/>
          </p:nvPr>
        </p:nvSpPr>
        <p:spPr>
          <a:xfrm>
            <a:off x="533400" y="1524001"/>
            <a:ext cx="11049000" cy="5029199"/>
          </a:xfrm>
        </p:spPr>
        <p:txBody>
          <a:bodyPr>
            <a:noAutofit/>
          </a:bodyPr>
          <a:lstStyle/>
          <a:p>
            <a:pPr>
              <a:defRPr/>
            </a:pPr>
            <a:r>
              <a:rPr lang="en-US" altLang="en-US" sz="2800" dirty="0">
                <a:latin typeface="Times New Roman" panose="02020603050405020304" pitchFamily="18" charset="0"/>
                <a:cs typeface="Times New Roman" panose="02020603050405020304" pitchFamily="18" charset="0"/>
              </a:rPr>
              <a:t>Hearings can be unpredictable and time consuming, but many veterans want their chance to speak to VA in person – make sure </a:t>
            </a:r>
            <a:r>
              <a:rPr lang="en-US" altLang="en-US" sz="2800" b="1" u="sng" dirty="0">
                <a:latin typeface="Times New Roman" panose="02020603050405020304" pitchFamily="18" charset="0"/>
                <a:cs typeface="Times New Roman" panose="02020603050405020304" pitchFamily="18" charset="0"/>
              </a:rPr>
              <a:t>you’re prepared </a:t>
            </a:r>
            <a:r>
              <a:rPr lang="en-US" altLang="en-US" sz="2800" dirty="0">
                <a:latin typeface="Times New Roman" panose="02020603050405020304" pitchFamily="18" charset="0"/>
                <a:cs typeface="Times New Roman" panose="02020603050405020304" pitchFamily="18" charset="0"/>
              </a:rPr>
              <a:t>and prepare your veteran</a:t>
            </a:r>
          </a:p>
          <a:p>
            <a:pPr>
              <a:defRPr/>
            </a:pPr>
            <a:endParaRPr lang="en-US" altLang="en-US" sz="5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If additional evidence is needed, you can ask the hearing officer to hold the record open for 30 or 60 days. In new appeals to the Board, the record will automatically stay open for 90 days</a:t>
            </a:r>
          </a:p>
          <a:p>
            <a:pPr>
              <a:defRPr/>
            </a:pPr>
            <a:endParaRPr lang="en-US" sz="5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Remember, hearings are </a:t>
            </a:r>
            <a:r>
              <a:rPr lang="en-US" sz="2800" b="1" u="sng" dirty="0">
                <a:latin typeface="Times New Roman" panose="02020603050405020304" pitchFamily="18" charset="0"/>
                <a:cs typeface="Times New Roman" panose="02020603050405020304" pitchFamily="18" charset="0"/>
              </a:rPr>
              <a:t>non-adversarial</a:t>
            </a:r>
            <a:r>
              <a:rPr lang="en-US" sz="2800" dirty="0">
                <a:latin typeface="Times New Roman" panose="02020603050405020304" pitchFamily="18" charset="0"/>
                <a:cs typeface="Times New Roman" panose="02020603050405020304" pitchFamily="18" charset="0"/>
              </a:rPr>
              <a:t> in nature</a:t>
            </a:r>
          </a:p>
          <a:p>
            <a:pPr>
              <a:defRPr/>
            </a:pPr>
            <a:endParaRPr lang="en-US" sz="500" dirty="0">
              <a:latin typeface="Times New Roman" panose="02020603050405020304" pitchFamily="18" charset="0"/>
              <a:cs typeface="Times New Roman" panose="02020603050405020304" pitchFamily="18" charset="0"/>
            </a:endParaRPr>
          </a:p>
          <a:p>
            <a:pPr>
              <a:defRPr/>
            </a:pPr>
            <a:r>
              <a:rPr lang="en-US" altLang="en-US" sz="2800" dirty="0">
                <a:latin typeface="Times New Roman" panose="02020603050405020304" pitchFamily="18" charset="0"/>
                <a:cs typeface="Times New Roman" panose="02020603050405020304" pitchFamily="18" charset="0"/>
              </a:rPr>
              <a:t>Try to get issues resolved without a hearing if possible. Waiting for hearings to be scheduled can often delay the appeals process</a:t>
            </a:r>
          </a:p>
        </p:txBody>
      </p:sp>
      <p:sp>
        <p:nvSpPr>
          <p:cNvPr id="5" name="Slide Number Placeholder 4"/>
          <p:cNvSpPr>
            <a:spLocks noGrp="1"/>
          </p:cNvSpPr>
          <p:nvPr>
            <p:ph type="sldNum" sz="quarter" idx="12"/>
          </p:nvPr>
        </p:nvSpPr>
        <p:spPr/>
        <p:txBody>
          <a:bodyPr/>
          <a:lstStyle/>
          <a:p>
            <a:fld id="{E2FB73DA-5FDE-45B5-BAA4-C61223CC44F6}" type="slidenum">
              <a:rPr lang="en-US" smtClean="0"/>
              <a:pPr/>
              <a:t>65</a:t>
            </a:fld>
            <a:endParaRPr lang="en-US" dirty="0"/>
          </a:p>
        </p:txBody>
      </p:sp>
    </p:spTree>
    <p:extLst>
      <p:ext uri="{BB962C8B-B14F-4D97-AF65-F5344CB8AC3E}">
        <p14:creationId xmlns:p14="http://schemas.microsoft.com/office/powerpoint/2010/main" val="345874419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24001"/>
            <a:ext cx="10972800" cy="4602163"/>
          </a:xfrm>
        </p:spPr>
        <p:txBody>
          <a:bodyPr rtlCol="0">
            <a:normAutofit/>
          </a:bodyPr>
          <a:lstStyle/>
          <a:p>
            <a:pPr>
              <a:buClr>
                <a:schemeClr val="tx1"/>
              </a:buClr>
              <a:defRPr/>
            </a:pPr>
            <a:r>
              <a:rPr lang="en-US" sz="2800" dirty="0">
                <a:latin typeface="Times New Roman" panose="02020603050405020304" pitchFamily="18" charset="0"/>
                <a:cs typeface="Times New Roman" panose="02020603050405020304" pitchFamily="18" charset="0"/>
              </a:rPr>
              <a:t>This type of claim exists when the granting of benefits to one claimant results in the denial/reduction of benefits for another</a:t>
            </a:r>
          </a:p>
          <a:p>
            <a:pPr>
              <a:buClr>
                <a:schemeClr val="tx1"/>
              </a:buClr>
              <a:defRPr/>
            </a:pPr>
            <a:r>
              <a:rPr lang="en-US" sz="2800" dirty="0">
                <a:latin typeface="Times New Roman" panose="02020603050405020304" pitchFamily="18" charset="0"/>
                <a:cs typeface="Times New Roman" panose="02020603050405020304" pitchFamily="18" charset="0"/>
              </a:rPr>
              <a:t>These can include:</a:t>
            </a:r>
          </a:p>
          <a:p>
            <a:pPr marL="0" indent="0">
              <a:buClr>
                <a:schemeClr val="tx1"/>
              </a:buClr>
              <a:buNone/>
              <a:defRPr/>
            </a:pPr>
            <a:endParaRPr lang="en-US" sz="1200" dirty="0">
              <a:latin typeface="Times New Roman" panose="02020603050405020304" pitchFamily="18" charset="0"/>
              <a:cs typeface="Times New Roman" panose="02020603050405020304" pitchFamily="18" charset="0"/>
            </a:endParaRPr>
          </a:p>
          <a:p>
            <a:pPr lvl="1">
              <a:buClr>
                <a:schemeClr val="tx1"/>
              </a:buClr>
              <a:defRPr/>
            </a:pPr>
            <a:r>
              <a:rPr lang="en-US" dirty="0">
                <a:latin typeface="Times New Roman" panose="02020603050405020304" pitchFamily="18" charset="0"/>
                <a:cs typeface="Times New Roman" panose="02020603050405020304" pitchFamily="18" charset="0"/>
              </a:rPr>
              <a:t>Benefits paid to a surviving spouse</a:t>
            </a:r>
          </a:p>
          <a:p>
            <a:pPr lvl="1">
              <a:buClr>
                <a:schemeClr val="tx1"/>
              </a:buClr>
              <a:defRPr/>
            </a:pPr>
            <a:r>
              <a:rPr lang="en-US" dirty="0">
                <a:latin typeface="Times New Roman" panose="02020603050405020304" pitchFamily="18" charset="0"/>
                <a:cs typeface="Times New Roman" panose="02020603050405020304" pitchFamily="18" charset="0"/>
              </a:rPr>
              <a:t>Benefits paid to a veteran’s parent</a:t>
            </a:r>
          </a:p>
          <a:p>
            <a:pPr lvl="1">
              <a:buClr>
                <a:schemeClr val="tx1"/>
              </a:buClr>
              <a:defRPr/>
            </a:pPr>
            <a:r>
              <a:rPr lang="en-US" dirty="0">
                <a:latin typeface="Times New Roman" panose="02020603050405020304" pitchFamily="18" charset="0"/>
                <a:cs typeface="Times New Roman" panose="02020603050405020304" pitchFamily="18" charset="0"/>
              </a:rPr>
              <a:t>Apportionments</a:t>
            </a:r>
          </a:p>
          <a:p>
            <a:pPr marL="457200" lvl="1" indent="0">
              <a:buClr>
                <a:schemeClr val="tx1"/>
              </a:buClr>
              <a:buNone/>
              <a:defRPr/>
            </a:pPr>
            <a:endParaRPr lang="en-US"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Contested claims have short appeal windows </a:t>
            </a:r>
          </a:p>
        </p:txBody>
      </p:sp>
      <p:sp>
        <p:nvSpPr>
          <p:cNvPr id="4" name="Slide Number Placeholder 3"/>
          <p:cNvSpPr>
            <a:spLocks noGrp="1"/>
          </p:cNvSpPr>
          <p:nvPr>
            <p:ph type="sldNum" sz="quarter" idx="12"/>
          </p:nvPr>
        </p:nvSpPr>
        <p:spPr/>
        <p:txBody>
          <a:bodyPr/>
          <a:lstStyle/>
          <a:p>
            <a:pPr>
              <a:defRPr/>
            </a:pPr>
            <a:fld id="{F5657811-F433-429E-9908-05D169BB6396}" type="slidenum">
              <a:rPr lang="en-US"/>
              <a:pPr>
                <a:defRPr/>
              </a:pPr>
              <a:t>66</a:t>
            </a:fld>
            <a:endParaRPr lang="en-US" dirty="0"/>
          </a:p>
        </p:txBody>
      </p:sp>
      <p:sp>
        <p:nvSpPr>
          <p:cNvPr id="21506" name="Title 1"/>
          <p:cNvSpPr>
            <a:spLocks noGrp="1"/>
          </p:cNvSpPr>
          <p:nvPr>
            <p:ph type="title"/>
          </p:nvPr>
        </p:nvSpPr>
        <p:spPr>
          <a:xfrm>
            <a:off x="0" y="0"/>
            <a:ext cx="10210800" cy="12954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CONTESTED CLAIMS</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22414"/>
            <a:ext cx="10972800" cy="4665662"/>
          </a:xfrm>
        </p:spPr>
        <p:txBody>
          <a:bodyPr rtlCol="0">
            <a:normAutofit fontScale="92500" lnSpcReduction="10000"/>
          </a:bodyPr>
          <a:lstStyle/>
          <a:p>
            <a:pPr marL="0" indent="0">
              <a:buNone/>
              <a:defRPr/>
            </a:pPr>
            <a:r>
              <a:rPr lang="nn-NO" sz="2800" b="1" dirty="0">
                <a:solidFill>
                  <a:srgbClr val="991A1E"/>
                </a:solidFill>
                <a:latin typeface="Times New Roman" panose="02020603050405020304" pitchFamily="18" charset="0"/>
                <a:cs typeface="Times New Roman" panose="02020603050405020304" pitchFamily="18" charset="0"/>
              </a:rPr>
              <a:t>38 CFR 3.1010(g)(1)(i)</a:t>
            </a:r>
          </a:p>
          <a:p>
            <a:pPr marL="0" indent="0">
              <a:buNone/>
              <a:defRPr/>
            </a:pPr>
            <a:r>
              <a:rPr lang="en-US" dirty="0">
                <a:latin typeface="Times New Roman" panose="02020603050405020304" pitchFamily="18" charset="0"/>
                <a:cs typeface="Times New Roman" panose="02020603050405020304" pitchFamily="18" charset="0"/>
              </a:rPr>
              <a:t>Substitutions are allowed on </a:t>
            </a:r>
            <a:r>
              <a:rPr lang="en-US" b="1" i="1" dirty="0">
                <a:latin typeface="Times New Roman" panose="02020603050405020304" pitchFamily="18" charset="0"/>
                <a:cs typeface="Times New Roman" panose="02020603050405020304" pitchFamily="18" charset="0"/>
              </a:rPr>
              <a:t>pending </a:t>
            </a:r>
            <a:r>
              <a:rPr lang="en-US" dirty="0">
                <a:latin typeface="Times New Roman" panose="02020603050405020304" pitchFamily="18" charset="0"/>
                <a:cs typeface="Times New Roman" panose="02020603050405020304" pitchFamily="18" charset="0"/>
              </a:rPr>
              <a:t>claims and appeals at the time of claimant’s death</a:t>
            </a:r>
          </a:p>
          <a:p>
            <a:pPr lvl="1">
              <a:spcAft>
                <a:spcPts val="600"/>
              </a:spcAft>
              <a:defRPr/>
            </a:pPr>
            <a:r>
              <a:rPr lang="en-US" dirty="0">
                <a:latin typeface="Times New Roman" panose="02020603050405020304" pitchFamily="18" charset="0"/>
                <a:cs typeface="Times New Roman" panose="02020603050405020304" pitchFamily="18" charset="0"/>
              </a:rPr>
              <a:t>Claim is considered pending if within appeal period to file NOD or Form 9</a:t>
            </a:r>
          </a:p>
          <a:p>
            <a:pPr lvl="1">
              <a:spcAft>
                <a:spcPts val="600"/>
              </a:spcAft>
              <a:defRPr/>
            </a:pPr>
            <a:r>
              <a:rPr lang="en-US" dirty="0">
                <a:latin typeface="Times New Roman" panose="02020603050405020304" pitchFamily="18" charset="0"/>
                <a:cs typeface="Times New Roman" panose="02020603050405020304" pitchFamily="18" charset="0"/>
              </a:rPr>
              <a:t>Time limit is what was remaining at claimant’s death</a:t>
            </a:r>
          </a:p>
          <a:p>
            <a:pPr lvl="1">
              <a:spcAft>
                <a:spcPts val="600"/>
              </a:spcAft>
              <a:defRPr/>
            </a:pPr>
            <a:endParaRPr lang="en-US" sz="600" b="1" dirty="0">
              <a:solidFill>
                <a:srgbClr val="991A1E"/>
              </a:solidFill>
              <a:latin typeface="Times New Roman" panose="02020603050405020304" pitchFamily="18" charset="0"/>
              <a:cs typeface="Times New Roman" panose="02020603050405020304" pitchFamily="18" charset="0"/>
            </a:endParaRPr>
          </a:p>
          <a:p>
            <a:pPr marL="0" lvl="1" indent="0">
              <a:spcAft>
                <a:spcPts val="600"/>
              </a:spcAft>
              <a:buNone/>
              <a:defRPr/>
            </a:pPr>
            <a:r>
              <a:rPr lang="en-US" b="1" dirty="0">
                <a:solidFill>
                  <a:srgbClr val="991A1E"/>
                </a:solidFill>
                <a:latin typeface="Times New Roman" panose="02020603050405020304" pitchFamily="18" charset="0"/>
                <a:cs typeface="Times New Roman" panose="02020603050405020304" pitchFamily="18" charset="0"/>
              </a:rPr>
              <a:t>38 CFR 3.1010(g)(1)(ii)</a:t>
            </a:r>
          </a:p>
          <a:p>
            <a:pPr lvl="1">
              <a:spcAft>
                <a:spcPts val="600"/>
              </a:spcAft>
              <a:defRPr/>
            </a:pPr>
            <a:r>
              <a:rPr lang="en-US" dirty="0">
                <a:latin typeface="Times New Roman" panose="02020603050405020304" pitchFamily="18" charset="0"/>
                <a:cs typeface="Times New Roman" panose="02020603050405020304" pitchFamily="18" charset="0"/>
              </a:rPr>
              <a:t>If the Board issued a final decision on an appeal prior to the claimant’s death, the appeal is not pending</a:t>
            </a:r>
          </a:p>
          <a:p>
            <a:pPr lvl="1">
              <a:spcAft>
                <a:spcPts val="600"/>
              </a:spcAft>
              <a:defRPr/>
            </a:pPr>
            <a:r>
              <a:rPr lang="en-US" dirty="0">
                <a:latin typeface="Times New Roman" panose="02020603050405020304" pitchFamily="18" charset="0"/>
                <a:cs typeface="Times New Roman" panose="02020603050405020304" pitchFamily="18" charset="0"/>
              </a:rPr>
              <a:t>However, survivor may file appeal with CAVC in the claimant’s place: CAVC Rule 43 </a:t>
            </a:r>
          </a:p>
        </p:txBody>
      </p:sp>
      <p:sp>
        <p:nvSpPr>
          <p:cNvPr id="5" name="Slide Number Placeholder 4"/>
          <p:cNvSpPr>
            <a:spLocks noGrp="1"/>
          </p:cNvSpPr>
          <p:nvPr>
            <p:ph type="sldNum" sz="quarter" idx="12"/>
          </p:nvPr>
        </p:nvSpPr>
        <p:spPr/>
        <p:txBody>
          <a:bodyPr/>
          <a:lstStyle/>
          <a:p>
            <a:pPr>
              <a:defRPr/>
            </a:pPr>
            <a:fld id="{0396F554-BF83-47A4-9C64-3A469B387406}" type="slidenum">
              <a:rPr lang="en-US"/>
              <a:pPr>
                <a:defRPr/>
              </a:pPr>
              <a:t>67</a:t>
            </a:fld>
            <a:endParaRPr lang="en-US" dirty="0"/>
          </a:p>
        </p:txBody>
      </p:sp>
      <p:sp>
        <p:nvSpPr>
          <p:cNvPr id="27650" name="Title 1"/>
          <p:cNvSpPr>
            <a:spLocks noGrp="1"/>
          </p:cNvSpPr>
          <p:nvPr>
            <p:ph type="title"/>
          </p:nvPr>
        </p:nvSpPr>
        <p:spPr>
          <a:xfrm>
            <a:off x="76200" y="228600"/>
            <a:ext cx="8229600" cy="912813"/>
          </a:xfrm>
        </p:spPr>
        <p:txBody>
          <a:bodyPr/>
          <a:lstStyle/>
          <a:p>
            <a:pPr eaLnBrk="1" hangingPunct="1"/>
            <a:r>
              <a:rPr lang="en-US" altLang="en-US" sz="3600" dirty="0">
                <a:latin typeface="Times New Roman" panose="02020603050405020304" pitchFamily="18" charset="0"/>
                <a:cs typeface="Times New Roman" panose="02020603050405020304" pitchFamily="18" charset="0"/>
              </a:rPr>
              <a:t>SUBSTITUTIONS AND APPEALS</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46214"/>
            <a:ext cx="10972799" cy="5121275"/>
          </a:xfrm>
        </p:spPr>
        <p:txBody>
          <a:bodyPr/>
          <a:lstStyle/>
          <a:p>
            <a:pPr marL="0" indent="0">
              <a:buNone/>
              <a:defRPr/>
            </a:pPr>
            <a:r>
              <a:rPr lang="en-US" sz="2800" b="1" dirty="0">
                <a:solidFill>
                  <a:srgbClr val="991A1E"/>
                </a:solidFill>
                <a:latin typeface="Times New Roman" panose="02020603050405020304" pitchFamily="18" charset="0"/>
                <a:cs typeface="Times New Roman" panose="02020603050405020304" pitchFamily="18" charset="0"/>
              </a:rPr>
              <a:t>38 CFR 20.1305</a:t>
            </a:r>
          </a:p>
          <a:p>
            <a:pPr marL="0" indent="0">
              <a:buNone/>
              <a:defRPr/>
            </a:pPr>
            <a:endParaRPr lang="en-US" sz="2800" b="1" dirty="0">
              <a:latin typeface="Times New Roman" panose="02020603050405020304" pitchFamily="18" charset="0"/>
              <a:cs typeface="Times New Roman" panose="02020603050405020304" pitchFamily="18" charset="0"/>
            </a:endParaRPr>
          </a:p>
          <a:p>
            <a:pPr>
              <a:defRPr/>
            </a:pPr>
            <a:r>
              <a:rPr lang="en-US" dirty="0">
                <a:latin typeface="Times New Roman" panose="02020603050405020304" pitchFamily="18" charset="0"/>
                <a:cs typeface="Times New Roman" panose="02020603050405020304" pitchFamily="18" charset="0"/>
              </a:rPr>
              <a:t>VA allows changes in representation up until 90 days after appeal received by Board of Veterans Appeals </a:t>
            </a:r>
          </a:p>
          <a:p>
            <a:pPr>
              <a:defRPr/>
            </a:pPr>
            <a:endParaRPr lang="en-US" dirty="0">
              <a:latin typeface="Times New Roman" panose="02020603050405020304" pitchFamily="18" charset="0"/>
              <a:cs typeface="Times New Roman" panose="02020603050405020304" pitchFamily="18" charset="0"/>
            </a:endParaRPr>
          </a:p>
          <a:p>
            <a:pPr>
              <a:defRPr/>
            </a:pPr>
            <a:r>
              <a:rPr lang="en-US" dirty="0">
                <a:latin typeface="Times New Roman" panose="02020603050405020304" pitchFamily="18" charset="0"/>
                <a:cs typeface="Times New Roman" panose="02020603050405020304" pitchFamily="18" charset="0"/>
              </a:rPr>
              <a:t>However, after an appeal to the Board has been filed, VFW’s Policy and Procedure requires approval by the NVS Director before accepting representation</a:t>
            </a:r>
            <a:endParaRPr lang="en-US" dirty="0"/>
          </a:p>
        </p:txBody>
      </p:sp>
      <p:sp>
        <p:nvSpPr>
          <p:cNvPr id="4" name="Slide Number Placeholder 3"/>
          <p:cNvSpPr>
            <a:spLocks noGrp="1"/>
          </p:cNvSpPr>
          <p:nvPr>
            <p:ph type="sldNum" sz="quarter" idx="12"/>
          </p:nvPr>
        </p:nvSpPr>
        <p:spPr/>
        <p:txBody>
          <a:bodyPr/>
          <a:lstStyle/>
          <a:p>
            <a:pPr>
              <a:defRPr/>
            </a:pPr>
            <a:fld id="{A7CCA1A6-A6E1-416C-A17B-673B15D2FDD3}" type="slidenum">
              <a:rPr lang="en-US" smtClean="0"/>
              <a:pPr>
                <a:defRPr/>
              </a:pPr>
              <a:t>68</a:t>
            </a:fld>
            <a:endParaRPr lang="en-US" dirty="0"/>
          </a:p>
        </p:txBody>
      </p:sp>
      <p:sp>
        <p:nvSpPr>
          <p:cNvPr id="60418" name="Title 1"/>
          <p:cNvSpPr>
            <a:spLocks noGrp="1"/>
          </p:cNvSpPr>
          <p:nvPr>
            <p:ph type="title"/>
          </p:nvPr>
        </p:nvSpPr>
        <p:spPr>
          <a:xfrm>
            <a:off x="0" y="304800"/>
            <a:ext cx="8229600" cy="760413"/>
          </a:xfrm>
        </p:spPr>
        <p:txBody>
          <a:bodyPr/>
          <a:lstStyle/>
          <a:p>
            <a:pPr eaLnBrk="1" hangingPunct="1"/>
            <a:r>
              <a:rPr lang="en-US" altLang="en-US" dirty="0">
                <a:latin typeface="Times New Roman" panose="02020603050405020304" pitchFamily="18" charset="0"/>
                <a:cs typeface="Times New Roman" panose="02020603050405020304" pitchFamily="18" charset="0"/>
              </a:rPr>
              <a:t>CHANGE OF REPRESENTATION AT BVA</a:t>
            </a:r>
          </a:p>
        </p:txBody>
      </p:sp>
    </p:spTree>
    <p:extLst>
      <p:ext uri="{BB962C8B-B14F-4D97-AF65-F5344CB8AC3E}">
        <p14:creationId xmlns:p14="http://schemas.microsoft.com/office/powerpoint/2010/main" val="3884509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447800"/>
            <a:ext cx="10972800" cy="5181600"/>
          </a:xfrm>
          <a:prstGeom prst="rect">
            <a:avLst/>
          </a:prstGeom>
          <a:noFill/>
        </p:spPr>
        <p:txBody>
          <a:bodyPr wrap="square" rtlCol="0">
            <a:normAutofit fontScale="55000" lnSpcReduction="20000"/>
          </a:bodyPr>
          <a:lstStyle/>
          <a:p>
            <a:endParaRPr lang="en-US" sz="1600" dirty="0">
              <a:latin typeface="Times New Roman" panose="02020603050405020304" pitchFamily="18" charset="0"/>
              <a:cs typeface="Times New Roman" panose="02020603050405020304" pitchFamily="18" charset="0"/>
            </a:endParaRPr>
          </a:p>
          <a:p>
            <a:r>
              <a:rPr lang="en-US" sz="5100" b="1" dirty="0">
                <a:solidFill>
                  <a:srgbClr val="991A1E"/>
                </a:solidFill>
                <a:latin typeface="Times New Roman" panose="02020603050405020304" pitchFamily="18" charset="0"/>
                <a:cs typeface="Times New Roman" panose="02020603050405020304" pitchFamily="18" charset="0"/>
              </a:rPr>
              <a:t>GOAL</a:t>
            </a:r>
            <a:r>
              <a:rPr lang="en-US" sz="5100" dirty="0">
                <a:solidFill>
                  <a:srgbClr val="991A1E"/>
                </a:solidFill>
                <a:latin typeface="Times New Roman" panose="02020603050405020304" pitchFamily="18" charset="0"/>
                <a:cs typeface="Times New Roman" panose="02020603050405020304" pitchFamily="18" charset="0"/>
              </a:rPr>
              <a:t>: </a:t>
            </a:r>
            <a:r>
              <a:rPr lang="en-US" sz="5100" dirty="0">
                <a:latin typeface="Times New Roman" panose="02020603050405020304" pitchFamily="18" charset="0"/>
                <a:cs typeface="Times New Roman" panose="02020603050405020304" pitchFamily="18" charset="0"/>
              </a:rPr>
              <a:t>Ensure veterans receive fair appeals decisions in a timely, transparent, consistent and simple manner. </a:t>
            </a:r>
          </a:p>
          <a:p>
            <a:pPr marL="571500" indent="-571500">
              <a:buFont typeface="Arial" panose="020B0604020202020204" pitchFamily="34" charset="0"/>
              <a:buChar char="•"/>
            </a:pPr>
            <a:endParaRPr lang="en-US" sz="29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600" dirty="0">
                <a:latin typeface="Times New Roman" panose="02020603050405020304" pitchFamily="18" charset="0"/>
                <a:cs typeface="Times New Roman" panose="02020603050405020304" pitchFamily="18" charset="0"/>
              </a:rPr>
              <a:t>Improves rating decision notice letters to better inform veterans of reasons for decision, evidence considered, and appeal rights</a:t>
            </a:r>
          </a:p>
          <a:p>
            <a:endParaRPr lang="en-US" sz="46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600" dirty="0">
                <a:latin typeface="Times New Roman" panose="02020603050405020304" pitchFamily="18" charset="0"/>
                <a:cs typeface="Times New Roman" panose="02020603050405020304" pitchFamily="18" charset="0"/>
              </a:rPr>
              <a:t>Formalizes two options to offer veterans resolution to claim disputes at the lowest possible level</a:t>
            </a:r>
          </a:p>
          <a:p>
            <a:endParaRPr lang="en-US" sz="46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600" dirty="0">
                <a:latin typeface="Times New Roman" panose="02020603050405020304" pitchFamily="18" charset="0"/>
                <a:cs typeface="Times New Roman" panose="02020603050405020304" pitchFamily="18" charset="0"/>
              </a:rPr>
              <a:t>Allows appeal directly to Board of Veterans Appeals, replacing duplicative and confusing processes like NOD elections, Form 9, and 646</a:t>
            </a:r>
          </a:p>
          <a:p>
            <a:pPr marL="571500" indent="-571500">
              <a:buFont typeface="Arial" panose="020B0604020202020204" pitchFamily="34" charset="0"/>
              <a:buChar char="•"/>
            </a:pPr>
            <a:endParaRPr lang="en-US" sz="46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600" dirty="0">
                <a:latin typeface="Times New Roman" panose="02020603050405020304" pitchFamily="18" charset="0"/>
                <a:cs typeface="Times New Roman" panose="02020603050405020304" pitchFamily="18" charset="0"/>
              </a:rPr>
              <a:t>Protects veterans’ effective dates so long as claimants pursue adjudication in the timeframes prescribed by VA</a:t>
            </a:r>
          </a:p>
          <a:p>
            <a:pPr marL="571500" indent="-571500">
              <a:buFont typeface="Arial" panose="020B0604020202020204" pitchFamily="34" charset="0"/>
              <a:buChar char="•"/>
            </a:pPr>
            <a:endParaRPr lang="en-US" sz="46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endParaRPr lang="en-US" sz="1700"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7</a:t>
            </a:fld>
            <a:endParaRPr lang="en-US" dirty="0"/>
          </a:p>
        </p:txBody>
      </p:sp>
      <p:sp>
        <p:nvSpPr>
          <p:cNvPr id="7" name="Title 1"/>
          <p:cNvSpPr>
            <a:spLocks noGrp="1"/>
          </p:cNvSpPr>
          <p:nvPr>
            <p:ph type="title"/>
          </p:nvPr>
        </p:nvSpPr>
        <p:spPr>
          <a:xfrm>
            <a:off x="152400" y="228600"/>
            <a:ext cx="8915400" cy="914400"/>
          </a:xfrm>
        </p:spPr>
        <p:txBody>
          <a:bodyPr>
            <a:normAutofit fontScale="90000"/>
          </a:bodyPr>
          <a:lstStyle/>
          <a:p>
            <a:r>
              <a:rPr lang="en-US" b="1" dirty="0">
                <a:latin typeface="Times New Roman" panose="02020603050405020304" pitchFamily="18" charset="0"/>
                <a:cs typeface="Times New Roman" panose="02020603050405020304" pitchFamily="18" charset="0"/>
              </a:rPr>
              <a:t>Veterans Appeals Improvement and Modernization Act of 2017 (AMA)</a:t>
            </a:r>
          </a:p>
        </p:txBody>
      </p:sp>
    </p:spTree>
    <p:extLst>
      <p:ext uri="{BB962C8B-B14F-4D97-AF65-F5344CB8AC3E}">
        <p14:creationId xmlns:p14="http://schemas.microsoft.com/office/powerpoint/2010/main" val="1494721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3400" y="1447800"/>
            <a:ext cx="11049000" cy="5181600"/>
          </a:xfrm>
          <a:prstGeom prst="rect">
            <a:avLst/>
          </a:prstGeom>
          <a:noFill/>
        </p:spPr>
        <p:txBody>
          <a:bodyPr wrap="square" rtlCol="0">
            <a:normAutofit/>
          </a:bodyPr>
          <a:lstStyle/>
          <a:p>
            <a:pPr marL="60325" lvl="1"/>
            <a:r>
              <a:rPr lang="en-US" sz="2800" b="1" dirty="0">
                <a:latin typeface="Times New Roman" panose="02020603050405020304" pitchFamily="18" charset="0"/>
                <a:cs typeface="Times New Roman" panose="02020603050405020304" pitchFamily="18" charset="0"/>
              </a:rPr>
              <a:t>AMA applies to </a:t>
            </a:r>
            <a:r>
              <a:rPr lang="en-US" sz="2800" b="1" i="1" dirty="0">
                <a:latin typeface="Times New Roman" panose="02020603050405020304" pitchFamily="18" charset="0"/>
                <a:cs typeface="Times New Roman" panose="02020603050405020304" pitchFamily="18" charset="0"/>
              </a:rPr>
              <a:t>decisions </a:t>
            </a:r>
            <a:r>
              <a:rPr lang="en-US" sz="2800" b="1" dirty="0">
                <a:latin typeface="Times New Roman" panose="02020603050405020304" pitchFamily="18" charset="0"/>
                <a:cs typeface="Times New Roman" panose="02020603050405020304" pitchFamily="18" charset="0"/>
              </a:rPr>
              <a:t>dated on or after February 19, 2019 and to those who opted in to AMA (including under RAMP) </a:t>
            </a:r>
          </a:p>
          <a:p>
            <a:pPr lvl="1"/>
            <a:endParaRPr lang="en-US" sz="2800" dirty="0">
              <a:latin typeface="Times New Roman" panose="02020603050405020304" pitchFamily="18" charset="0"/>
              <a:cs typeface="Times New Roman" panose="02020603050405020304" pitchFamily="18" charset="0"/>
            </a:endParaRPr>
          </a:p>
          <a:p>
            <a:pPr marL="1485900" lvl="2"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use three new options: supplemental claim, higher level review, appeal to BVA</a:t>
            </a:r>
          </a:p>
          <a:p>
            <a:pPr marL="1485900" lvl="2" indent="-5715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0" lvl="1"/>
            <a:r>
              <a:rPr lang="en-US" sz="2800" b="1" dirty="0">
                <a:latin typeface="Times New Roman" panose="02020603050405020304" pitchFamily="18" charset="0"/>
                <a:cs typeface="Times New Roman" panose="02020603050405020304" pitchFamily="18" charset="0"/>
              </a:rPr>
              <a:t>Non-RAMP decisions before February 19, 2019 fall under Legacy Process</a:t>
            </a:r>
          </a:p>
          <a:p>
            <a:pPr lvl="1"/>
            <a:endParaRPr lang="en-US" sz="2800" dirty="0">
              <a:latin typeface="Times New Roman" panose="02020603050405020304" pitchFamily="18" charset="0"/>
              <a:cs typeface="Times New Roman" panose="02020603050405020304" pitchFamily="18" charset="0"/>
            </a:endParaRPr>
          </a:p>
          <a:p>
            <a:pPr marL="1485900" lvl="2"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opt into AMA once a SOC is received</a:t>
            </a:r>
          </a:p>
        </p:txBody>
      </p:sp>
      <p:sp>
        <p:nvSpPr>
          <p:cNvPr id="2" name="Slide Number Placeholder 1"/>
          <p:cNvSpPr>
            <a:spLocks noGrp="1"/>
          </p:cNvSpPr>
          <p:nvPr>
            <p:ph type="sldNum" sz="quarter" idx="12"/>
          </p:nvPr>
        </p:nvSpPr>
        <p:spPr/>
        <p:txBody>
          <a:bodyPr/>
          <a:lstStyle/>
          <a:p>
            <a:fld id="{A9DCC7C6-A62F-4059-8C66-A74E7CFD86BF}" type="slidenum">
              <a:rPr lang="en-US" smtClean="0"/>
              <a:pPr/>
              <a:t>8</a:t>
            </a:fld>
            <a:endParaRPr lang="en-US" dirty="0"/>
          </a:p>
        </p:txBody>
      </p:sp>
      <p:sp>
        <p:nvSpPr>
          <p:cNvPr id="7" name="Title 1"/>
          <p:cNvSpPr>
            <a:spLocks noGrp="1"/>
          </p:cNvSpPr>
          <p:nvPr>
            <p:ph type="title"/>
          </p:nvPr>
        </p:nvSpPr>
        <p:spPr>
          <a:xfrm>
            <a:off x="76200" y="228600"/>
            <a:ext cx="9906000" cy="914400"/>
          </a:xfrm>
        </p:spPr>
        <p:txBody>
          <a:bodyPr>
            <a:normAutofit/>
          </a:bodyPr>
          <a:lstStyle/>
          <a:p>
            <a:r>
              <a:rPr lang="en-US" sz="3600" b="1" dirty="0">
                <a:latin typeface="Times New Roman" panose="02020603050405020304" pitchFamily="18" charset="0"/>
                <a:cs typeface="Times New Roman" panose="02020603050405020304" pitchFamily="18" charset="0"/>
              </a:rPr>
              <a:t>Does AMA or Legacy apply?</a:t>
            </a:r>
          </a:p>
        </p:txBody>
      </p:sp>
    </p:spTree>
    <p:extLst>
      <p:ext uri="{BB962C8B-B14F-4D97-AF65-F5344CB8AC3E}">
        <p14:creationId xmlns:p14="http://schemas.microsoft.com/office/powerpoint/2010/main" val="2228223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9</a:t>
            </a:fld>
            <a:endParaRPr lang="en-US" dirty="0"/>
          </a:p>
        </p:txBody>
      </p:sp>
      <p:sp>
        <p:nvSpPr>
          <p:cNvPr id="4" name="Title 3"/>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AMA Decision Review Options</a:t>
            </a:r>
          </a:p>
        </p:txBody>
      </p:sp>
      <p:sp>
        <p:nvSpPr>
          <p:cNvPr id="6" name="Rectangle 5"/>
          <p:cNvSpPr/>
          <p:nvPr/>
        </p:nvSpPr>
        <p:spPr>
          <a:xfrm>
            <a:off x="4000500" y="1255077"/>
            <a:ext cx="4191000" cy="533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Claim</a:t>
            </a:r>
          </a:p>
        </p:txBody>
      </p:sp>
      <p:sp>
        <p:nvSpPr>
          <p:cNvPr id="7" name="Content Placeholder 6"/>
          <p:cNvSpPr>
            <a:spLocks noGrp="1"/>
          </p:cNvSpPr>
          <p:nvPr>
            <p:ph idx="1"/>
          </p:nvPr>
        </p:nvSpPr>
        <p:spPr>
          <a:xfrm>
            <a:off x="2895600" y="2305123"/>
            <a:ext cx="6400800" cy="104767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en-US" dirty="0">
                <a:ln w="0"/>
                <a:solidFill>
                  <a:schemeClr val="tx1"/>
                </a:solidFill>
                <a:effectLst>
                  <a:outerShdw blurRad="38100" dist="19050" dir="2700000" algn="tl" rotWithShape="0">
                    <a:schemeClr val="dk1">
                      <a:alpha val="40000"/>
                    </a:schemeClr>
                  </a:outerShdw>
                </a:effectLst>
              </a:rPr>
              <a:t>Rating Decision issued on or after 2/19/19 or through RAMP</a:t>
            </a:r>
          </a:p>
        </p:txBody>
      </p:sp>
      <p:sp>
        <p:nvSpPr>
          <p:cNvPr id="8" name="Rounded Rectangle 7"/>
          <p:cNvSpPr/>
          <p:nvPr/>
        </p:nvSpPr>
        <p:spPr>
          <a:xfrm>
            <a:off x="2353101" y="3876553"/>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a:t>
            </a:r>
          </a:p>
          <a:p>
            <a:pPr algn="ctr"/>
            <a:r>
              <a:rPr lang="en-US" sz="2000" dirty="0">
                <a:latin typeface="Arial" panose="020B0604020202020204" pitchFamily="34" charset="0"/>
                <a:cs typeface="Arial" panose="020B0604020202020204" pitchFamily="34" charset="0"/>
              </a:rPr>
              <a:t>20-0995</a:t>
            </a:r>
          </a:p>
        </p:txBody>
      </p:sp>
      <p:sp>
        <p:nvSpPr>
          <p:cNvPr id="9" name="Rounded Rectangle 8"/>
          <p:cNvSpPr/>
          <p:nvPr/>
        </p:nvSpPr>
        <p:spPr>
          <a:xfrm>
            <a:off x="4988849" y="3898337"/>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Higher Level Review</a:t>
            </a:r>
          </a:p>
          <a:p>
            <a:pPr algn="ctr"/>
            <a:r>
              <a:rPr lang="en-US" sz="2000" dirty="0">
                <a:latin typeface="Arial" panose="020B0604020202020204" pitchFamily="34" charset="0"/>
                <a:cs typeface="Arial" panose="020B0604020202020204" pitchFamily="34" charset="0"/>
              </a:rPr>
              <a:t>20-0996</a:t>
            </a:r>
          </a:p>
        </p:txBody>
      </p:sp>
      <p:sp>
        <p:nvSpPr>
          <p:cNvPr id="10" name="Rounded Rectangle 9"/>
          <p:cNvSpPr/>
          <p:nvPr/>
        </p:nvSpPr>
        <p:spPr>
          <a:xfrm>
            <a:off x="7624597" y="3917937"/>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BVA</a:t>
            </a:r>
          </a:p>
          <a:p>
            <a:pPr algn="ctr"/>
            <a:r>
              <a:rPr lang="en-US" sz="2000" dirty="0">
                <a:latin typeface="Arial" panose="020B0604020202020204" pitchFamily="34" charset="0"/>
                <a:cs typeface="Arial" panose="020B0604020202020204" pitchFamily="34" charset="0"/>
              </a:rPr>
              <a:t>10182</a:t>
            </a:r>
          </a:p>
        </p:txBody>
      </p:sp>
      <p:sp>
        <p:nvSpPr>
          <p:cNvPr id="11" name="Down Arrow 10"/>
          <p:cNvSpPr/>
          <p:nvPr/>
        </p:nvSpPr>
        <p:spPr>
          <a:xfrm>
            <a:off x="3320304" y="3360156"/>
            <a:ext cx="457200" cy="5310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Down Arrow 11"/>
          <p:cNvSpPr/>
          <p:nvPr/>
        </p:nvSpPr>
        <p:spPr>
          <a:xfrm>
            <a:off x="5860677" y="3370527"/>
            <a:ext cx="457200" cy="531032"/>
          </a:xfrm>
          <a:prstGeom prst="downArrow">
            <a:avLst>
              <a:gd name="adj1" fmla="val 54598"/>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Down Arrow 12"/>
          <p:cNvSpPr/>
          <p:nvPr/>
        </p:nvSpPr>
        <p:spPr>
          <a:xfrm>
            <a:off x="8401050" y="3371553"/>
            <a:ext cx="457200" cy="5310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Down Arrow 13"/>
          <p:cNvSpPr/>
          <p:nvPr/>
        </p:nvSpPr>
        <p:spPr>
          <a:xfrm>
            <a:off x="5811371" y="1788477"/>
            <a:ext cx="555812" cy="51664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TextBox 14"/>
          <p:cNvSpPr txBox="1"/>
          <p:nvPr/>
        </p:nvSpPr>
        <p:spPr>
          <a:xfrm>
            <a:off x="564777" y="5594125"/>
            <a:ext cx="11048999" cy="1200329"/>
          </a:xfrm>
          <a:prstGeom prst="rect">
            <a:avLst/>
          </a:prstGeom>
          <a:noFill/>
        </p:spPr>
        <p:txBody>
          <a:bodyPr wrap="square" rtlCol="0">
            <a:spAutoFit/>
          </a:bodyPr>
          <a:lstStyle/>
          <a:p>
            <a:pPr algn="ctr"/>
            <a:r>
              <a:rPr lang="en-US" sz="2400" b="1" dirty="0">
                <a:solidFill>
                  <a:srgbClr val="991A1E"/>
                </a:solidFill>
                <a:latin typeface="Times New Roman" panose="02020603050405020304" pitchFamily="18" charset="0"/>
                <a:cs typeface="Times New Roman" panose="02020603050405020304" pitchFamily="18" charset="0"/>
              </a:rPr>
              <a:t>1 year time limit from date of notice of decision for all filing options to protect effective date. Supplemental can be filed anytime but will lose effective date if filed after 1 year.</a:t>
            </a:r>
          </a:p>
        </p:txBody>
      </p:sp>
    </p:spTree>
    <p:extLst>
      <p:ext uri="{BB962C8B-B14F-4D97-AF65-F5344CB8AC3E}">
        <p14:creationId xmlns:p14="http://schemas.microsoft.com/office/powerpoint/2010/main" val="3135685447"/>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6708</TotalTime>
  <Words>5814</Words>
  <Application>Microsoft Office PowerPoint</Application>
  <PresentationFormat>Widescreen</PresentationFormat>
  <Paragraphs>733</Paragraphs>
  <Slides>68</Slides>
  <Notes>50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68</vt:i4>
      </vt:variant>
    </vt:vector>
  </HeadingPairs>
  <TitlesOfParts>
    <vt:vector size="76" baseType="lpstr">
      <vt:lpstr>Arial</vt:lpstr>
      <vt:lpstr>Calibri</vt:lpstr>
      <vt:lpstr>Calibri Light</vt:lpstr>
      <vt:lpstr>Times New Roman</vt:lpstr>
      <vt:lpstr>Wingdings</vt:lpstr>
      <vt:lpstr>Custom Design</vt:lpstr>
      <vt:lpstr>NEW LOGO</vt:lpstr>
      <vt:lpstr>1_Custom Design</vt:lpstr>
      <vt:lpstr>The Appeals Process &amp; Hearings  </vt:lpstr>
      <vt:lpstr>WHAT TO DO IF A BENEFITS CLAIM IS DENIED</vt:lpstr>
      <vt:lpstr>EXAMPLES OF APPEALABLE DECISIONS</vt:lpstr>
      <vt:lpstr>ACTIONS THAT CAN NOT BE APPEALED</vt:lpstr>
      <vt:lpstr>What are Legacy Appeals?</vt:lpstr>
      <vt:lpstr>APPEALS MODERNIZATION</vt:lpstr>
      <vt:lpstr>Veterans Appeals Improvement and Modernization Act of 2017 (AMA)</vt:lpstr>
      <vt:lpstr>Does AMA or Legacy apply?</vt:lpstr>
      <vt:lpstr>AMA Decision Review Options</vt:lpstr>
      <vt:lpstr>“Closing the record”</vt:lpstr>
      <vt:lpstr>Closing the record and VA’s  Duty to Assist</vt:lpstr>
      <vt:lpstr>AMA: Decision Review Options</vt:lpstr>
      <vt:lpstr>AMA: Decision Hierarchy</vt:lpstr>
      <vt:lpstr>AMA: Supplemental Claims 38 CFR 3.2501</vt:lpstr>
      <vt:lpstr>Supplemental Claims: When to use</vt:lpstr>
      <vt:lpstr>Supplemental Claims: New and Relevant Evidence</vt:lpstr>
      <vt:lpstr>Supplemental Claims: New and Relevant Evidence</vt:lpstr>
      <vt:lpstr>Supplemental Claim Form  VA Form 20-0995</vt:lpstr>
      <vt:lpstr>Supplemental Claim Form  VA Form 20-0995</vt:lpstr>
      <vt:lpstr>Supplemental Claim Decision</vt:lpstr>
      <vt:lpstr>Post-Supplemental Claim Decision Review Options</vt:lpstr>
      <vt:lpstr>Higher Level Review 38 CFR 3.2601</vt:lpstr>
      <vt:lpstr>Higher Level Review  When to use</vt:lpstr>
      <vt:lpstr>Higher Level Review Jurisdiction</vt:lpstr>
      <vt:lpstr>Higher Level Review Example</vt:lpstr>
      <vt:lpstr>Higher Level Review Example</vt:lpstr>
      <vt:lpstr>Higher Level Review Form  VA Form 20-0996</vt:lpstr>
      <vt:lpstr>Higher Level Review Decision</vt:lpstr>
      <vt:lpstr>Higher Level Review Return to Supplemental Claim:  If More Development is Needed</vt:lpstr>
      <vt:lpstr>Post- Higher Level Review Decision Review Options</vt:lpstr>
      <vt:lpstr>Appeal to Board of Veterans Appeals 38 CFR 20.202</vt:lpstr>
      <vt:lpstr>Appeal to Board of Veterans Appeals When to use</vt:lpstr>
      <vt:lpstr>Board Appeal  VA Form 10182</vt:lpstr>
      <vt:lpstr>Tips on VA Form 10182</vt:lpstr>
      <vt:lpstr>Clarification of VA Form 10182</vt:lpstr>
      <vt:lpstr>Docket Dates</vt:lpstr>
      <vt:lpstr>EXPEDITING APPEALS AT THE  BOARD OF VETERANS APPEALS</vt:lpstr>
      <vt:lpstr>Switching Dockets</vt:lpstr>
      <vt:lpstr>Post-BVA Appeal  Decision Review Options</vt:lpstr>
      <vt:lpstr>Caseflow</vt:lpstr>
      <vt:lpstr>Changing Decision Review Options</vt:lpstr>
      <vt:lpstr>Issues within a claim or  “downstream issues” 38 CFR 3.151</vt:lpstr>
      <vt:lpstr>Opting into AMA today</vt:lpstr>
      <vt:lpstr>Final Thoughts on AMA</vt:lpstr>
      <vt:lpstr> HEARINGS  </vt:lpstr>
      <vt:lpstr> What is a Hearing?</vt:lpstr>
      <vt:lpstr>Types of Hearings</vt:lpstr>
      <vt:lpstr>Locations of Hearings</vt:lpstr>
      <vt:lpstr>Preparing for a Hearing: Reviewing the File</vt:lpstr>
      <vt:lpstr>Preparing for a Hearing: Reviewing the File</vt:lpstr>
      <vt:lpstr>Preparing for a Hearing: Reconciling Errors</vt:lpstr>
      <vt:lpstr>Preparing for a Hearing: Cancelling Hearings</vt:lpstr>
      <vt:lpstr>Preparing for a Hearing: Withdrawing Appeals</vt:lpstr>
      <vt:lpstr>Preparing for a Hearing: Withdrawing Appeals</vt:lpstr>
      <vt:lpstr>Preparing for a Hearing: The Pre-Hearing Conference</vt:lpstr>
      <vt:lpstr>Preparing for a Hearing: Closed Ended vs. Open Ended</vt:lpstr>
      <vt:lpstr>Preparing for a Hearing: Additional Evidence</vt:lpstr>
      <vt:lpstr>PowerPoint Presentation</vt:lpstr>
      <vt:lpstr>Conducting a Hearing: During the Hearing</vt:lpstr>
      <vt:lpstr>Conducting a Hearing: During the Hearing</vt:lpstr>
      <vt:lpstr>Conducting a Hearing: During the Hearing</vt:lpstr>
      <vt:lpstr>Conducting a Hearing: During the Hearing - Witnesses</vt:lpstr>
      <vt:lpstr>Conducting a Hearing: During the Hearing - Witnesses</vt:lpstr>
      <vt:lpstr>Conducting a Hearing: After the Hearing</vt:lpstr>
      <vt:lpstr>Final Thoughts on Hearings</vt:lpstr>
      <vt:lpstr>CONTESTED CLAIMS</vt:lpstr>
      <vt:lpstr>SUBSTITUTIONS AND APPEALS</vt:lpstr>
      <vt:lpstr>CHANGE OF REPRESENTATION AT BVA</vt:lpstr>
    </vt:vector>
  </TitlesOfParts>
  <Company>Veteran Affairs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Notice of Disagreement (NOD) Verses Reconsideration</dc:title>
  <dc:creator>Rebecca Owens</dc:creator>
  <cp:lastModifiedBy>Dale Phillips</cp:lastModifiedBy>
  <cp:revision>286</cp:revision>
  <cp:lastPrinted>2021-08-30T16:04:03Z</cp:lastPrinted>
  <dcterms:created xsi:type="dcterms:W3CDTF">2016-07-27T16:59:01Z</dcterms:created>
  <dcterms:modified xsi:type="dcterms:W3CDTF">2025-08-13T18:31:44Z</dcterms:modified>
</cp:coreProperties>
</file>