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2" r:id="rId1"/>
    <p:sldMasterId id="2147483857" r:id="rId2"/>
    <p:sldMasterId id="2147483863" r:id="rId3"/>
  </p:sldMasterIdLst>
  <p:notesMasterIdLst>
    <p:notesMasterId r:id="rId38"/>
  </p:notesMasterIdLst>
  <p:handoutMasterIdLst>
    <p:handoutMasterId r:id="rId39"/>
  </p:handoutMasterIdLst>
  <p:sldIdLst>
    <p:sldId id="387" r:id="rId4"/>
    <p:sldId id="370" r:id="rId5"/>
    <p:sldId id="347" r:id="rId6"/>
    <p:sldId id="314" r:id="rId7"/>
    <p:sldId id="364" r:id="rId8"/>
    <p:sldId id="377" r:id="rId9"/>
    <p:sldId id="378" r:id="rId10"/>
    <p:sldId id="318" r:id="rId11"/>
    <p:sldId id="372" r:id="rId12"/>
    <p:sldId id="348" r:id="rId13"/>
    <p:sldId id="369" r:id="rId14"/>
    <p:sldId id="374" r:id="rId15"/>
    <p:sldId id="375" r:id="rId16"/>
    <p:sldId id="316" r:id="rId17"/>
    <p:sldId id="319" r:id="rId18"/>
    <p:sldId id="371" r:id="rId19"/>
    <p:sldId id="327" r:id="rId20"/>
    <p:sldId id="379" r:id="rId21"/>
    <p:sldId id="274" r:id="rId22"/>
    <p:sldId id="358" r:id="rId23"/>
    <p:sldId id="386" r:id="rId24"/>
    <p:sldId id="388" r:id="rId25"/>
    <p:sldId id="367" r:id="rId26"/>
    <p:sldId id="359" r:id="rId27"/>
    <p:sldId id="360" r:id="rId28"/>
    <p:sldId id="361" r:id="rId29"/>
    <p:sldId id="366" r:id="rId30"/>
    <p:sldId id="349" r:id="rId31"/>
    <p:sldId id="390" r:id="rId32"/>
    <p:sldId id="365" r:id="rId33"/>
    <p:sldId id="373" r:id="rId34"/>
    <p:sldId id="389" r:id="rId35"/>
    <p:sldId id="381" r:id="rId36"/>
    <p:sldId id="376"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rald T. Manar" initials="GTM" lastIdx="17" clrIdx="0"/>
  <p:cmAuthor id="1" name="Ryan Gallucci" initials="RG" lastIdx="4" clrIdx="1"/>
  <p:cmAuthor id="2" name="Chris Macinkowicz" initials="CM" lastIdx="1" clrIdx="2">
    <p:extLst>
      <p:ext uri="{19B8F6BF-5375-455C-9EA6-DF929625EA0E}">
        <p15:presenceInfo xmlns:p15="http://schemas.microsoft.com/office/powerpoint/2012/main" userId="Chris Macinkowic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979" autoAdjust="0"/>
  </p:normalViewPr>
  <p:slideViewPr>
    <p:cSldViewPr>
      <p:cViewPr varScale="1">
        <p:scale>
          <a:sx n="103" d="100"/>
          <a:sy n="103" d="100"/>
        </p:scale>
        <p:origin x="792" y="11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2" d="100"/>
          <a:sy n="82" d="100"/>
        </p:scale>
        <p:origin x="383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6"/>
            <a:ext cx="4190065" cy="464662"/>
          </a:xfrm>
          <a:prstGeom prst="rect">
            <a:avLst/>
          </a:prstGeom>
        </p:spPr>
        <p:txBody>
          <a:bodyPr vert="horz" lIns="91286" tIns="45645" rIns="91286" bIns="45645" rtlCol="0"/>
          <a:lstStyle>
            <a:lvl1pPr algn="l">
              <a:defRPr sz="1200"/>
            </a:lvl1pPr>
          </a:lstStyle>
          <a:p>
            <a:r>
              <a:rPr lang="en-US" sz="1600" dirty="0">
                <a:latin typeface="Times New Roman" panose="02020603050405020304" pitchFamily="18" charset="0"/>
                <a:cs typeface="Times New Roman" panose="02020603050405020304" pitchFamily="18" charset="0"/>
              </a:rPr>
              <a:t>The Role of the VFW Representative</a:t>
            </a:r>
          </a:p>
        </p:txBody>
      </p:sp>
      <p:sp>
        <p:nvSpPr>
          <p:cNvPr id="3" name="Footer Placeholder 2"/>
          <p:cNvSpPr>
            <a:spLocks noGrp="1"/>
          </p:cNvSpPr>
          <p:nvPr>
            <p:ph type="ftr" sz="quarter" idx="2"/>
          </p:nvPr>
        </p:nvSpPr>
        <p:spPr>
          <a:xfrm>
            <a:off x="0" y="8830153"/>
            <a:ext cx="4494456" cy="466247"/>
          </a:xfrm>
          <a:prstGeom prst="rect">
            <a:avLst/>
          </a:prstGeom>
        </p:spPr>
        <p:txBody>
          <a:bodyPr vert="horz" lIns="91311" tIns="45657" rIns="91311" bIns="45657" rtlCol="0" anchor="b"/>
          <a:lstStyle>
            <a:lvl1pPr algn="l">
              <a:defRPr sz="1200"/>
            </a:lvl1pPr>
          </a:lstStyle>
          <a:p>
            <a:pPr lvl="0"/>
            <a:r>
              <a:rPr lang="en-US" sz="1600" dirty="0">
                <a:solidFill>
                  <a:prstClr val="black"/>
                </a:solidFill>
                <a:latin typeface="Times New Roman" panose="02020603050405020304" pitchFamily="18" charset="0"/>
                <a:cs typeface="Times New Roman" panose="02020603050405020304" pitchFamily="18" charset="0"/>
              </a:rPr>
              <a:t>The Role of the VFW Representative</a:t>
            </a:r>
            <a:endParaRPr lang="en-US" dirty="0"/>
          </a:p>
        </p:txBody>
      </p:sp>
    </p:spTree>
    <p:extLst>
      <p:ext uri="{BB962C8B-B14F-4D97-AF65-F5344CB8AC3E}">
        <p14:creationId xmlns:p14="http://schemas.microsoft.com/office/powerpoint/2010/main" val="2287099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6"/>
            <a:ext cx="3037523" cy="464662"/>
          </a:xfrm>
          <a:prstGeom prst="rect">
            <a:avLst/>
          </a:prstGeom>
        </p:spPr>
        <p:txBody>
          <a:bodyPr vert="horz" lIns="91286" tIns="45645" rIns="91286" bIns="45645" rtlCol="0"/>
          <a:lstStyle>
            <a:lvl1pPr algn="l">
              <a:defRPr sz="1200"/>
            </a:lvl1pPr>
          </a:lstStyle>
          <a:p>
            <a:endParaRPr lang="en-US" dirty="0"/>
          </a:p>
        </p:txBody>
      </p:sp>
      <p:sp>
        <p:nvSpPr>
          <p:cNvPr id="3" name="Date Placeholder 2"/>
          <p:cNvSpPr>
            <a:spLocks noGrp="1"/>
          </p:cNvSpPr>
          <p:nvPr>
            <p:ph type="dt" idx="1"/>
          </p:nvPr>
        </p:nvSpPr>
        <p:spPr>
          <a:xfrm>
            <a:off x="3971296" y="6"/>
            <a:ext cx="3037523" cy="464662"/>
          </a:xfrm>
          <a:prstGeom prst="rect">
            <a:avLst/>
          </a:prstGeom>
        </p:spPr>
        <p:txBody>
          <a:bodyPr vert="horz" lIns="91286" tIns="45645" rIns="91286" bIns="45645" rtlCol="0"/>
          <a:lstStyle>
            <a:lvl1pPr algn="r">
              <a:defRPr sz="1200"/>
            </a:lvl1pPr>
          </a:lstStyle>
          <a:p>
            <a:fld id="{BE791482-ABC9-4B51-89C1-4D6D7E3C01B8}" type="datetimeFigureOut">
              <a:rPr lang="en-US" smtClean="0"/>
              <a:t>8/17/2023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286" tIns="45645" rIns="91286" bIns="45645" rtlCol="0" anchor="ctr"/>
          <a:lstStyle/>
          <a:p>
            <a:endParaRPr lang="en-US" dirty="0"/>
          </a:p>
        </p:txBody>
      </p:sp>
      <p:sp>
        <p:nvSpPr>
          <p:cNvPr id="5" name="Notes Placeholder 4"/>
          <p:cNvSpPr>
            <a:spLocks noGrp="1"/>
          </p:cNvSpPr>
          <p:nvPr>
            <p:ph type="body" sz="quarter" idx="3"/>
          </p:nvPr>
        </p:nvSpPr>
        <p:spPr>
          <a:xfrm>
            <a:off x="700729" y="4415080"/>
            <a:ext cx="5608954" cy="4183539"/>
          </a:xfrm>
          <a:prstGeom prst="rect">
            <a:avLst/>
          </a:prstGeom>
        </p:spPr>
        <p:txBody>
          <a:bodyPr vert="horz" lIns="91286" tIns="45645" rIns="91286" bIns="456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30155"/>
            <a:ext cx="3037523" cy="464662"/>
          </a:xfrm>
          <a:prstGeom prst="rect">
            <a:avLst/>
          </a:prstGeom>
        </p:spPr>
        <p:txBody>
          <a:bodyPr vert="horz" lIns="91286" tIns="45645" rIns="91286" bIns="456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296" y="8830155"/>
            <a:ext cx="3037523" cy="464662"/>
          </a:xfrm>
          <a:prstGeom prst="rect">
            <a:avLst/>
          </a:prstGeom>
        </p:spPr>
        <p:txBody>
          <a:bodyPr vert="horz" lIns="91286" tIns="45645" rIns="91286" bIns="45645" rtlCol="0" anchor="b"/>
          <a:lstStyle>
            <a:lvl1pPr algn="r">
              <a:defRPr sz="1200"/>
            </a:lvl1pPr>
          </a:lstStyle>
          <a:p>
            <a:fld id="{0ECBFD18-9844-409C-A390-B1B0B3ED2F7F}" type="slidenum">
              <a:rPr lang="en-US" smtClean="0"/>
              <a:t>‹#›</a:t>
            </a:fld>
            <a:endParaRPr lang="en-US" dirty="0"/>
          </a:p>
        </p:txBody>
      </p:sp>
    </p:spTree>
    <p:extLst>
      <p:ext uri="{BB962C8B-B14F-4D97-AF65-F5344CB8AC3E}">
        <p14:creationId xmlns:p14="http://schemas.microsoft.com/office/powerpoint/2010/main" val="355000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BFD18-9844-409C-A390-B1B0B3ED2F7F}" type="slidenum">
              <a:rPr lang="en-US" smtClean="0"/>
              <a:t>1</a:t>
            </a:fld>
            <a:endParaRPr lang="en-US" dirty="0"/>
          </a:p>
        </p:txBody>
      </p:sp>
    </p:spTree>
    <p:extLst>
      <p:ext uri="{BB962C8B-B14F-4D97-AF65-F5344CB8AC3E}">
        <p14:creationId xmlns:p14="http://schemas.microsoft.com/office/powerpoint/2010/main" val="652242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BFD18-9844-409C-A390-B1B0B3ED2F7F}" type="slidenum">
              <a:rPr lang="en-US" smtClean="0"/>
              <a:t>32</a:t>
            </a:fld>
            <a:endParaRPr lang="en-US" dirty="0"/>
          </a:p>
        </p:txBody>
      </p:sp>
    </p:spTree>
    <p:extLst>
      <p:ext uri="{BB962C8B-B14F-4D97-AF65-F5344CB8AC3E}">
        <p14:creationId xmlns:p14="http://schemas.microsoft.com/office/powerpoint/2010/main" val="2287233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BFD18-9844-409C-A390-B1B0B3ED2F7F}" type="slidenum">
              <a:rPr lang="en-US" smtClean="0"/>
              <a:t>33</a:t>
            </a:fld>
            <a:endParaRPr lang="en-US" dirty="0"/>
          </a:p>
        </p:txBody>
      </p:sp>
    </p:spTree>
    <p:extLst>
      <p:ext uri="{BB962C8B-B14F-4D97-AF65-F5344CB8AC3E}">
        <p14:creationId xmlns:p14="http://schemas.microsoft.com/office/powerpoint/2010/main" val="3489755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BFD18-9844-409C-A390-B1B0B3ED2F7F}" type="slidenum">
              <a:rPr lang="en-US" smtClean="0"/>
              <a:t>34</a:t>
            </a:fld>
            <a:endParaRPr lang="en-US" dirty="0"/>
          </a:p>
        </p:txBody>
      </p:sp>
    </p:spTree>
    <p:extLst>
      <p:ext uri="{BB962C8B-B14F-4D97-AF65-F5344CB8AC3E}">
        <p14:creationId xmlns:p14="http://schemas.microsoft.com/office/powerpoint/2010/main" val="369091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BFD18-9844-409C-A390-B1B0B3ED2F7F}" type="slidenum">
              <a:rPr lang="en-US" smtClean="0"/>
              <a:t>2</a:t>
            </a:fld>
            <a:endParaRPr lang="en-US" dirty="0"/>
          </a:p>
        </p:txBody>
      </p:sp>
    </p:spTree>
    <p:extLst>
      <p:ext uri="{BB962C8B-B14F-4D97-AF65-F5344CB8AC3E}">
        <p14:creationId xmlns:p14="http://schemas.microsoft.com/office/powerpoint/2010/main" val="134778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BFD18-9844-409C-A390-B1B0B3ED2F7F}" type="slidenum">
              <a:rPr lang="en-US" smtClean="0"/>
              <a:t>9</a:t>
            </a:fld>
            <a:endParaRPr lang="en-US" dirty="0"/>
          </a:p>
        </p:txBody>
      </p:sp>
    </p:spTree>
    <p:extLst>
      <p:ext uri="{BB962C8B-B14F-4D97-AF65-F5344CB8AC3E}">
        <p14:creationId xmlns:p14="http://schemas.microsoft.com/office/powerpoint/2010/main" val="2080644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BFD18-9844-409C-A390-B1B0B3ED2F7F}" type="slidenum">
              <a:rPr lang="en-US" smtClean="0"/>
              <a:t>11</a:t>
            </a:fld>
            <a:endParaRPr lang="en-US" dirty="0"/>
          </a:p>
        </p:txBody>
      </p:sp>
    </p:spTree>
    <p:extLst>
      <p:ext uri="{BB962C8B-B14F-4D97-AF65-F5344CB8AC3E}">
        <p14:creationId xmlns:p14="http://schemas.microsoft.com/office/powerpoint/2010/main" val="39139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BFD18-9844-409C-A390-B1B0B3ED2F7F}" type="slidenum">
              <a:rPr lang="en-US" smtClean="0"/>
              <a:t>12</a:t>
            </a:fld>
            <a:endParaRPr lang="en-US" dirty="0"/>
          </a:p>
        </p:txBody>
      </p:sp>
    </p:spTree>
    <p:extLst>
      <p:ext uri="{BB962C8B-B14F-4D97-AF65-F5344CB8AC3E}">
        <p14:creationId xmlns:p14="http://schemas.microsoft.com/office/powerpoint/2010/main" val="3069576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Many people believe that only DSOs can represent</a:t>
            </a:r>
            <a:r>
              <a:rPr lang="en-US" baseline="0" dirty="0"/>
              <a:t> at hearings, review decision or write arguments for appeals</a:t>
            </a:r>
            <a:endParaRPr lang="en-US" dirty="0"/>
          </a:p>
        </p:txBody>
      </p:sp>
      <p:sp>
        <p:nvSpPr>
          <p:cNvPr id="4" name="Slide Number Placeholder 3"/>
          <p:cNvSpPr>
            <a:spLocks noGrp="1"/>
          </p:cNvSpPr>
          <p:nvPr>
            <p:ph type="sldNum" sz="quarter" idx="10"/>
          </p:nvPr>
        </p:nvSpPr>
        <p:spPr/>
        <p:txBody>
          <a:bodyPr/>
          <a:lstStyle/>
          <a:p>
            <a:fld id="{0ECBFD18-9844-409C-A390-B1B0B3ED2F7F}" type="slidenum">
              <a:rPr lang="en-US" smtClean="0"/>
              <a:t>13</a:t>
            </a:fld>
            <a:endParaRPr lang="en-US" dirty="0"/>
          </a:p>
        </p:txBody>
      </p:sp>
    </p:spTree>
    <p:extLst>
      <p:ext uri="{BB962C8B-B14F-4D97-AF65-F5344CB8AC3E}">
        <p14:creationId xmlns:p14="http://schemas.microsoft.com/office/powerpoint/2010/main" val="390797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Question:  As a</a:t>
            </a:r>
            <a:r>
              <a:rPr lang="en-US" baseline="0" dirty="0"/>
              <a:t> VFW Service Officer, who do you work for? </a:t>
            </a:r>
          </a:p>
        </p:txBody>
      </p:sp>
      <p:sp>
        <p:nvSpPr>
          <p:cNvPr id="4" name="Slide Number Placeholder 3"/>
          <p:cNvSpPr>
            <a:spLocks noGrp="1"/>
          </p:cNvSpPr>
          <p:nvPr>
            <p:ph type="sldNum" sz="quarter" idx="10"/>
          </p:nvPr>
        </p:nvSpPr>
        <p:spPr/>
        <p:txBody>
          <a:bodyPr/>
          <a:lstStyle/>
          <a:p>
            <a:fld id="{0ECBFD18-9844-409C-A390-B1B0B3ED2F7F}" type="slidenum">
              <a:rPr lang="en-US" smtClean="0"/>
              <a:t>27</a:t>
            </a:fld>
            <a:endParaRPr lang="en-US" dirty="0"/>
          </a:p>
        </p:txBody>
      </p:sp>
    </p:spTree>
    <p:extLst>
      <p:ext uri="{BB962C8B-B14F-4D97-AF65-F5344CB8AC3E}">
        <p14:creationId xmlns:p14="http://schemas.microsoft.com/office/powerpoint/2010/main" val="317854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BFD18-9844-409C-A390-B1B0B3ED2F7F}" type="slidenum">
              <a:rPr lang="en-US" smtClean="0"/>
              <a:t>30</a:t>
            </a:fld>
            <a:endParaRPr lang="en-US" dirty="0"/>
          </a:p>
        </p:txBody>
      </p:sp>
    </p:spTree>
    <p:extLst>
      <p:ext uri="{BB962C8B-B14F-4D97-AF65-F5344CB8AC3E}">
        <p14:creationId xmlns:p14="http://schemas.microsoft.com/office/powerpoint/2010/main" val="406714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BFD18-9844-409C-A390-B1B0B3ED2F7F}" type="slidenum">
              <a:rPr lang="en-US" smtClean="0"/>
              <a:t>31</a:t>
            </a:fld>
            <a:endParaRPr lang="en-US" dirty="0"/>
          </a:p>
        </p:txBody>
      </p:sp>
    </p:spTree>
    <p:extLst>
      <p:ext uri="{BB962C8B-B14F-4D97-AF65-F5344CB8AC3E}">
        <p14:creationId xmlns:p14="http://schemas.microsoft.com/office/powerpoint/2010/main" val="3579283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97836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3236"/>
            <a:ext cx="10515600" cy="48820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2FB73DA-5FDE-45B5-BAA4-C61223CC44F6}" type="slidenum">
              <a:rPr lang="en-US" smtClean="0"/>
              <a:pPr/>
              <a:t>‹#›</a:t>
            </a:fld>
            <a:endParaRPr lang="en-US" dirty="0"/>
          </a:p>
        </p:txBody>
      </p:sp>
      <p:sp>
        <p:nvSpPr>
          <p:cNvPr id="9"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36259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8073"/>
            <a:ext cx="5156200" cy="480825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58073"/>
            <a:ext cx="5156200" cy="479032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
        <p:nvSpPr>
          <p:cNvPr id="10"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25112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a:t>
            </a:fld>
            <a:endParaRPr lang="en-US"/>
          </a:p>
        </p:txBody>
      </p:sp>
      <p:sp>
        <p:nvSpPr>
          <p:cNvPr id="10" name="Table Placeholder 9"/>
          <p:cNvSpPr>
            <a:spLocks noGrp="1"/>
          </p:cNvSpPr>
          <p:nvPr>
            <p:ph type="tbl" sz="quarter" idx="13"/>
          </p:nvPr>
        </p:nvSpPr>
        <p:spPr>
          <a:xfrm>
            <a:off x="812801" y="1524000"/>
            <a:ext cx="10540999" cy="47244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1"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08560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chart</a:t>
            </a:r>
            <a:endParaRPr lang="en-US" dirty="0"/>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70540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
        <p:nvSpPr>
          <p:cNvPr id="8"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4761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17D81E-935C-4151-9D71-079AFD137341}" type="datetime1">
              <a:rPr lang="en-US" smtClean="0"/>
              <a:t>8/17/2023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9DCC7C6-A62F-4059-8C66-A74E7CFD86BF}" type="slidenum">
              <a:rPr lang="en-US" smtClean="0"/>
              <a:pPr/>
              <a:t>‹#›</a:t>
            </a:fld>
            <a:endParaRPr lang="en-US" dirty="0"/>
          </a:p>
        </p:txBody>
      </p:sp>
    </p:spTree>
    <p:extLst>
      <p:ext uri="{BB962C8B-B14F-4D97-AF65-F5344CB8AC3E}">
        <p14:creationId xmlns:p14="http://schemas.microsoft.com/office/powerpoint/2010/main" val="67814658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00664"/>
            <a:ext cx="10972800" cy="793630"/>
          </a:xfrm>
        </p:spPr>
        <p:txBody>
          <a:bodyPr/>
          <a:lstStyle/>
          <a:p>
            <a:r>
              <a:rPr lang="en-US"/>
              <a:t>Click to edit Master title style</a:t>
            </a:r>
          </a:p>
        </p:txBody>
      </p:sp>
      <p:sp>
        <p:nvSpPr>
          <p:cNvPr id="3" name="Content Placeholder 2"/>
          <p:cNvSpPr>
            <a:spLocks noGrp="1"/>
          </p:cNvSpPr>
          <p:nvPr>
            <p:ph idx="1"/>
          </p:nvPr>
        </p:nvSpPr>
        <p:spPr>
          <a:xfrm>
            <a:off x="609600" y="1915064"/>
            <a:ext cx="10972800" cy="4211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DF2C7F-F55A-4C26-8FBF-161DA9235966}" type="datetime1">
              <a:rPr lang="en-US" smtClean="0"/>
              <a:t>8/17/2023</a:t>
            </a:fld>
            <a:endParaRPr lang="en-US" dirty="0"/>
          </a:p>
        </p:txBody>
      </p:sp>
      <p:sp>
        <p:nvSpPr>
          <p:cNvPr id="6" name="Slide Number Placeholder 5"/>
          <p:cNvSpPr>
            <a:spLocks noGrp="1"/>
          </p:cNvSpPr>
          <p:nvPr>
            <p:ph type="sldNum" sz="quarter" idx="12"/>
          </p:nvPr>
        </p:nvSpPr>
        <p:spPr/>
        <p:txBody>
          <a:bodyPr/>
          <a:lstStyle>
            <a:lvl1pPr>
              <a:defRPr sz="2000">
                <a:solidFill>
                  <a:schemeClr val="tx1"/>
                </a:solidFill>
                <a:latin typeface="Times New Roman" panose="02020603050405020304" pitchFamily="18" charset="0"/>
                <a:cs typeface="Times New Roman" panose="02020603050405020304" pitchFamily="18" charset="0"/>
              </a:defRPr>
            </a:lvl1pPr>
          </a:lstStyle>
          <a:p>
            <a:fld id="{A9DCC7C6-A62F-4059-8C66-A74E7CFD86BF}" type="slidenum">
              <a:rPr lang="en-US" smtClean="0"/>
              <a:pPr/>
              <a:t>‹#›</a:t>
            </a:fld>
            <a:endParaRPr lang="en-US" dirty="0"/>
          </a:p>
        </p:txBody>
      </p:sp>
    </p:spTree>
    <p:extLst>
      <p:ext uri="{BB962C8B-B14F-4D97-AF65-F5344CB8AC3E}">
        <p14:creationId xmlns:p14="http://schemas.microsoft.com/office/powerpoint/2010/main" val="1247525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62643"/>
            <a:ext cx="10972800" cy="737559"/>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DE7878-2BC7-47F1-8413-9FAA82106A5C}" type="datetime1">
              <a:rPr lang="en-US" smtClean="0"/>
              <a:t>8/17/2023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9DCC7C6-A62F-4059-8C66-A74E7CFD86BF}" type="slidenum">
              <a:rPr lang="en-US" smtClean="0"/>
              <a:pPr/>
              <a:t>‹#›</a:t>
            </a:fld>
            <a:endParaRPr lang="en-US" dirty="0"/>
          </a:p>
        </p:txBody>
      </p:sp>
    </p:spTree>
    <p:extLst>
      <p:ext uri="{BB962C8B-B14F-4D97-AF65-F5344CB8AC3E}">
        <p14:creationId xmlns:p14="http://schemas.microsoft.com/office/powerpoint/2010/main" val="381974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3236"/>
            <a:ext cx="10515600" cy="48820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E2FB73DA-5FDE-45B5-BAA4-C61223CC44F6}" type="slidenum">
              <a:rPr lang="en-US" smtClean="0"/>
              <a:pPr/>
              <a:t>‹#›</a:t>
            </a:fld>
            <a:endParaRPr lang="en-US" dirty="0"/>
          </a:p>
        </p:txBody>
      </p:sp>
      <p:sp>
        <p:nvSpPr>
          <p:cNvPr id="9"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19327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8073"/>
            <a:ext cx="5156200" cy="480825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58073"/>
            <a:ext cx="5156200" cy="479032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sz="2000"/>
            </a:lvl1pPr>
          </a:lstStyle>
          <a:p>
            <a:fld id="{60B18D57-13A5-4968-950D-8FEF41FA4399}" type="slidenum">
              <a:rPr lang="en-US" smtClean="0"/>
              <a:pPr/>
              <a:t>‹#›</a:t>
            </a:fld>
            <a:endParaRPr lang="en-US" dirty="0"/>
          </a:p>
        </p:txBody>
      </p:sp>
      <p:sp>
        <p:nvSpPr>
          <p:cNvPr id="10"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993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a:t>
            </a:fld>
            <a:endParaRPr lang="en-US"/>
          </a:p>
        </p:txBody>
      </p:sp>
      <p:sp>
        <p:nvSpPr>
          <p:cNvPr id="10" name="Table Placeholder 9"/>
          <p:cNvSpPr>
            <a:spLocks noGrp="1"/>
          </p:cNvSpPr>
          <p:nvPr>
            <p:ph type="tbl" sz="quarter" idx="13"/>
          </p:nvPr>
        </p:nvSpPr>
        <p:spPr>
          <a:xfrm>
            <a:off x="812801" y="1524000"/>
            <a:ext cx="10540999" cy="47244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1"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0744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chart</a:t>
            </a:r>
            <a:endParaRPr lang="en-US" dirty="0"/>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4092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
        <p:nvSpPr>
          <p:cNvPr id="8"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80463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8941"/>
          <a:stretch/>
        </p:blipFill>
        <p:spPr>
          <a:xfrm>
            <a:off x="1" y="0"/>
            <a:ext cx="5145480" cy="68580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535" y="623549"/>
            <a:ext cx="4659333" cy="1221785"/>
          </a:xfrm>
          <a:prstGeom prst="rect">
            <a:avLst/>
          </a:prstGeom>
        </p:spPr>
      </p:pic>
    </p:spTree>
    <p:extLst>
      <p:ext uri="{BB962C8B-B14F-4D97-AF65-F5344CB8AC3E}">
        <p14:creationId xmlns:p14="http://schemas.microsoft.com/office/powerpoint/2010/main" val="139002446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2000">
                <a:solidFill>
                  <a:schemeClr val="tx1">
                    <a:tint val="75000"/>
                  </a:schemeClr>
                </a:solidFill>
                <a:latin typeface="Arial" panose="020B0604020202020204" pitchFamily="34" charset="0"/>
                <a:cs typeface="Arial" panose="020B0604020202020204" pitchFamily="34" charset="0"/>
              </a:defRPr>
            </a:lvl1pPr>
          </a:lstStyle>
          <a:p>
            <a:fld id="{60B18D57-13A5-4968-950D-8FEF41FA4399}" type="slidenum">
              <a:rPr lang="en-US" smtClean="0"/>
              <a:pPr/>
              <a:t>‹#›</a:t>
            </a:fld>
            <a:endParaRPr lang="en-US" dirty="0"/>
          </a:p>
        </p:txBody>
      </p:sp>
      <p:cxnSp>
        <p:nvCxnSpPr>
          <p:cNvPr id="5" name="Straight Connector 4"/>
          <p:cNvCxnSpPr/>
          <p:nvPr/>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314336370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Lst>
  <p:hf hdr="0" ftr="0" dt="0"/>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2000">
                <a:solidFill>
                  <a:schemeClr val="tx1">
                    <a:tint val="75000"/>
                  </a:schemeClr>
                </a:solidFill>
                <a:latin typeface="Arial" panose="020B0604020202020204" pitchFamily="34" charset="0"/>
                <a:cs typeface="Arial" panose="020B0604020202020204" pitchFamily="34" charset="0"/>
              </a:defRPr>
            </a:lvl1pPr>
          </a:lstStyle>
          <a:p>
            <a:fld id="{60B18D57-13A5-4968-950D-8FEF41FA4399}" type="slidenum">
              <a:rPr lang="en-US" smtClean="0"/>
              <a:pPr/>
              <a:t>‹#›</a:t>
            </a:fld>
            <a:endParaRPr lang="en-US" dirty="0"/>
          </a:p>
        </p:txBody>
      </p:sp>
      <p:cxnSp>
        <p:nvCxnSpPr>
          <p:cNvPr id="5" name="Straight Connector 4"/>
          <p:cNvCxnSpPr/>
          <p:nvPr/>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4172275145"/>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Lst>
  <p:hf hdr="0" ftr="0" dt="0"/>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www.vfw.org/VAWatch" TargetMode="External"/><Relationship Id="rId2" Type="http://schemas.openxmlformats.org/officeDocument/2006/relationships/hyperlink" Target="http://www.vfw.org/VolunteerService"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pactactinfo.org/" TargetMode="Externa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hyperlink" Target="https://www.vfw.org/assistance/va-claims-separation-benefits" TargetMode="External"/><Relationship Id="rId13" Type="http://schemas.openxmlformats.org/officeDocument/2006/relationships/hyperlink" Target="http://www.vfw.org/assistance/student-veterans-support" TargetMode="External"/><Relationship Id="rId3" Type="http://schemas.openxmlformats.org/officeDocument/2006/relationships/hyperlink" Target="https://vfw.psycharmor.org/" TargetMode="External"/><Relationship Id="rId7" Type="http://schemas.openxmlformats.org/officeDocument/2006/relationships/hyperlink" Target="http://www.vfw.org/volunteerservice" TargetMode="External"/><Relationship Id="rId12" Type="http://schemas.openxmlformats.org/officeDocument/2006/relationships/hyperlink" Target="http://www.vfw.org/ActionCorp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www.vfw.org/VAwatch" TargetMode="External"/><Relationship Id="rId11" Type="http://schemas.openxmlformats.org/officeDocument/2006/relationships/hyperlink" Target="http://www.vfw.org/UnmetNeeds" TargetMode="External"/><Relationship Id="rId5" Type="http://schemas.openxmlformats.org/officeDocument/2006/relationships/hyperlink" Target="http://www.pactactinfo.org/" TargetMode="External"/><Relationship Id="rId10" Type="http://schemas.openxmlformats.org/officeDocument/2006/relationships/hyperlink" Target="mailto:DSOHelpDesk@vfw.org" TargetMode="External"/><Relationship Id="rId4" Type="http://schemas.openxmlformats.org/officeDocument/2006/relationships/hyperlink" Target="http://www.vfw.org/NVS" TargetMode="External"/><Relationship Id="rId9" Type="http://schemas.openxmlformats.org/officeDocument/2006/relationships/hyperlink" Target="mailto:vfw@vfw.org" TargetMode="External"/><Relationship Id="rId14" Type="http://schemas.openxmlformats.org/officeDocument/2006/relationships/hyperlink" Target="http://www.vfw.org/mental-wellnes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vfw.psycharmor.or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www.vfw.org/NVS"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24300" y="1981200"/>
            <a:ext cx="5105400" cy="1143000"/>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The Role of the VFW Representative</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57800" y="3276600"/>
            <a:ext cx="2743200" cy="2995574"/>
          </a:xfrm>
          <a:prstGeom prst="rect">
            <a:avLst/>
          </a:prstGeom>
          <a:ln>
            <a:noFill/>
          </a:ln>
          <a:effectLst>
            <a:outerShdw blurRad="190500" algn="tl" rotWithShape="0">
              <a:srgbClr val="000000">
                <a:alpha val="70000"/>
              </a:srgbClr>
            </a:outerShdw>
          </a:effectLst>
        </p:spPr>
      </p:pic>
      <p:sp>
        <p:nvSpPr>
          <p:cNvPr id="4" name="Subtitle 2"/>
          <p:cNvSpPr txBox="1">
            <a:spLocks/>
          </p:cNvSpPr>
          <p:nvPr/>
        </p:nvSpPr>
        <p:spPr bwMode="auto">
          <a:xfrm>
            <a:off x="2667000" y="5105400"/>
            <a:ext cx="87630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altLang="en-US" sz="20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Mike Figlioli</a:t>
            </a:r>
          </a:p>
          <a:p>
            <a:pPr algn="r">
              <a:defRPr/>
            </a:pPr>
            <a:r>
              <a:rPr lang="en-US" altLang="en-US" sz="2800" b="1" dirty="0">
                <a:latin typeface="Times New Roman" panose="02020603050405020304" pitchFamily="18" charset="0"/>
                <a:cs typeface="Times New Roman" panose="02020603050405020304" pitchFamily="18" charset="0"/>
              </a:rPr>
              <a:t>Director, NVS  </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96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DCC7C6-A62F-4059-8C66-A74E7CFD86BF}" type="slidenum">
              <a:rPr lang="en-US" smtClean="0"/>
              <a:pPr/>
              <a:t>10</a:t>
            </a:fld>
            <a:endParaRPr lang="en-US" dirty="0"/>
          </a:p>
        </p:txBody>
      </p:sp>
      <p:sp>
        <p:nvSpPr>
          <p:cNvPr id="7" name="Title 1"/>
          <p:cNvSpPr>
            <a:spLocks noGrp="1"/>
          </p:cNvSpPr>
          <p:nvPr>
            <p:ph type="title"/>
          </p:nvPr>
        </p:nvSpPr>
        <p:spPr>
          <a:xfrm>
            <a:off x="0" y="133212"/>
            <a:ext cx="10280374" cy="1143000"/>
          </a:xfrm>
        </p:spPr>
        <p:txBody>
          <a:bodyPr>
            <a:normAutofit/>
          </a:bodyPr>
          <a:lstStyle/>
          <a:p>
            <a:r>
              <a:rPr lang="en-US" sz="3600" dirty="0">
                <a:latin typeface="Times New Roman" panose="02020603050405020304" pitchFamily="18" charset="0"/>
                <a:cs typeface="Times New Roman" panose="02020603050405020304" pitchFamily="18" charset="0"/>
              </a:rPr>
              <a:t>BENEFITS ASSISTANCE</a:t>
            </a:r>
          </a:p>
        </p:txBody>
      </p:sp>
      <p:sp>
        <p:nvSpPr>
          <p:cNvPr id="9" name="TextBox 8"/>
          <p:cNvSpPr txBox="1"/>
          <p:nvPr/>
        </p:nvSpPr>
        <p:spPr>
          <a:xfrm>
            <a:off x="609600" y="2277933"/>
            <a:ext cx="10972800" cy="4267200"/>
          </a:xfrm>
          <a:prstGeom prst="rect">
            <a:avLst/>
          </a:prstGeom>
          <a:noFill/>
        </p:spPr>
        <p:txBody>
          <a:bodyPr wrap="square" numCol="2" rtlCol="0">
            <a:normAutofit/>
          </a:bodyPr>
          <a:lstStyle/>
          <a:p>
            <a:pPr marL="288925" indent="-288925">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Volunteers</a:t>
            </a:r>
          </a:p>
          <a:p>
            <a:pPr marL="288925" indent="-288925">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Untrained</a:t>
            </a:r>
          </a:p>
          <a:p>
            <a:pPr marL="288925" indent="-288925">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Pay-to-Play</a:t>
            </a:r>
          </a:p>
          <a:p>
            <a:pPr marL="288925" indent="-288925">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Members Only</a:t>
            </a:r>
          </a:p>
          <a:p>
            <a:pPr marL="288925" indent="-288925">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“Are you VA?”</a:t>
            </a:r>
          </a:p>
          <a:p>
            <a:pPr marL="288925" indent="-288925">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We Only Do Claims</a:t>
            </a:r>
          </a:p>
          <a:p>
            <a:r>
              <a:rPr lang="en-US" sz="3400" dirty="0">
                <a:latin typeface="Times New Roman" panose="02020603050405020304" pitchFamily="18" charset="0"/>
                <a:cs typeface="Times New Roman" panose="02020603050405020304" pitchFamily="18" charset="0"/>
              </a:rPr>
              <a:t>                                                       </a:t>
            </a:r>
          </a:p>
          <a:p>
            <a:r>
              <a:rPr lang="en-US" sz="3400" dirty="0">
                <a:latin typeface="Times New Roman" panose="02020603050405020304" pitchFamily="18" charset="0"/>
                <a:cs typeface="Times New Roman" panose="02020603050405020304" pitchFamily="18" charset="0"/>
              </a:rPr>
              <a:t>                                     </a:t>
            </a:r>
          </a:p>
          <a:p>
            <a:pPr marL="288925" indent="-288925">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I’m taking benefits away from other vets</a:t>
            </a:r>
          </a:p>
          <a:p>
            <a:pPr marL="288925" indent="-288925">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I’m not disabled</a:t>
            </a:r>
          </a:p>
          <a:p>
            <a:pPr marL="288925" indent="-288925">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I can do it on my own</a:t>
            </a:r>
          </a:p>
          <a:p>
            <a:pPr marL="288925" indent="-288925">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If I pay for it, I’ll get better help </a:t>
            </a:r>
          </a:p>
        </p:txBody>
      </p:sp>
      <p:sp>
        <p:nvSpPr>
          <p:cNvPr id="4" name="Title 1"/>
          <p:cNvSpPr txBox="1">
            <a:spLocks/>
          </p:cNvSpPr>
          <p:nvPr/>
        </p:nvSpPr>
        <p:spPr>
          <a:xfrm>
            <a:off x="0" y="1219200"/>
            <a:ext cx="12192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Times New Roman" panose="02020603050405020304" pitchFamily="18" charset="0"/>
                <a:cs typeface="Times New Roman" panose="02020603050405020304" pitchFamily="18" charset="0"/>
              </a:rPr>
              <a:t>Common Misconceptions about our Services:</a:t>
            </a:r>
          </a:p>
        </p:txBody>
      </p:sp>
    </p:spTree>
    <p:extLst>
      <p:ext uri="{BB962C8B-B14F-4D97-AF65-F5344CB8AC3E}">
        <p14:creationId xmlns:p14="http://schemas.microsoft.com/office/powerpoint/2010/main" val="11633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55350"/>
            <a:ext cx="6172200" cy="4525963"/>
          </a:xfrm>
        </p:spPr>
        <p:txBody>
          <a:bodyPr>
            <a:normAutofit lnSpcReduction="10000"/>
          </a:bodyPr>
          <a:lstStyle/>
          <a:p>
            <a:pPr lvl="0"/>
            <a:r>
              <a:rPr lang="en-US" dirty="0">
                <a:latin typeface="Times New Roman" panose="02020603050405020304" pitchFamily="18" charset="0"/>
                <a:cs typeface="Times New Roman" panose="02020603050405020304" pitchFamily="18" charset="0"/>
              </a:rPr>
              <a:t>Veterans who have been through this transition, or </a:t>
            </a:r>
          </a:p>
          <a:p>
            <a:pPr lvl="0"/>
            <a:r>
              <a:rPr lang="en-US" dirty="0">
                <a:latin typeface="Times New Roman" panose="02020603050405020304" pitchFamily="18" charset="0"/>
                <a:cs typeface="Times New Roman" panose="02020603050405020304" pitchFamily="18" charset="0"/>
              </a:rPr>
              <a:t>Advocates who care about the mission</a:t>
            </a:r>
          </a:p>
          <a:p>
            <a:pPr lvl="0"/>
            <a:r>
              <a:rPr lang="en-US" dirty="0">
                <a:latin typeface="Times New Roman" panose="02020603050405020304" pitchFamily="18" charset="0"/>
                <a:cs typeface="Times New Roman" panose="02020603050405020304" pitchFamily="18" charset="0"/>
              </a:rPr>
              <a:t>Highly-trained professionals who can help</a:t>
            </a:r>
          </a:p>
          <a:p>
            <a:pPr lvl="0"/>
            <a:r>
              <a:rPr lang="en-US" dirty="0">
                <a:latin typeface="Times New Roman" panose="02020603050405020304" pitchFamily="18" charset="0"/>
                <a:cs typeface="Times New Roman" panose="02020603050405020304" pitchFamily="18" charset="0"/>
              </a:rPr>
              <a:t>Services are no obligation and free of charge</a:t>
            </a:r>
          </a:p>
          <a:p>
            <a:pPr lvl="0"/>
            <a:r>
              <a:rPr lang="en-US" dirty="0">
                <a:latin typeface="Times New Roman" panose="02020603050405020304" pitchFamily="18" charset="0"/>
                <a:cs typeface="Times New Roman" panose="02020603050405020304" pitchFamily="18" charset="0"/>
              </a:rPr>
              <a:t>And…</a:t>
            </a:r>
          </a:p>
        </p:txBody>
      </p:sp>
      <p:sp>
        <p:nvSpPr>
          <p:cNvPr id="4" name="Slide Number Placeholder 3"/>
          <p:cNvSpPr>
            <a:spLocks noGrp="1"/>
          </p:cNvSpPr>
          <p:nvPr>
            <p:ph type="sldNum" sz="quarter" idx="12"/>
          </p:nvPr>
        </p:nvSpPr>
        <p:spPr/>
        <p:txBody>
          <a:bodyPr/>
          <a:lstStyle/>
          <a:p>
            <a:fld id="{A9DCC7C6-A62F-4059-8C66-A74E7CFD86BF}" type="slidenum">
              <a:rPr lang="en-US" smtClean="0"/>
              <a:pPr/>
              <a:t>11</a:t>
            </a:fld>
            <a:endParaRPr lang="en-US" dirty="0"/>
          </a:p>
        </p:txBody>
      </p:sp>
      <p:sp>
        <p:nvSpPr>
          <p:cNvPr id="2" name="Title 1"/>
          <p:cNvSpPr>
            <a:spLocks noGrp="1"/>
          </p:cNvSpPr>
          <p:nvPr>
            <p:ph type="title"/>
          </p:nvPr>
        </p:nvSpPr>
        <p:spPr>
          <a:xfrm>
            <a:off x="0" y="152400"/>
            <a:ext cx="10210800" cy="1143000"/>
          </a:xfrm>
        </p:spPr>
        <p:txBody>
          <a:bodyPr>
            <a:normAutofit/>
          </a:bodyPr>
          <a:lstStyle/>
          <a:p>
            <a:r>
              <a:rPr lang="en-US" sz="3600" dirty="0">
                <a:latin typeface="Times New Roman" panose="02020603050405020304" pitchFamily="18" charset="0"/>
                <a:cs typeface="Times New Roman" panose="02020603050405020304" pitchFamily="18" charset="0"/>
              </a:rPr>
              <a:t>WHO ARE VFW SERVICE OFFICERS?</a:t>
            </a:r>
          </a:p>
        </p:txBody>
      </p:sp>
      <p:pic>
        <p:nvPicPr>
          <p:cNvPr id="5" name="Picture 4"/>
          <p:cNvPicPr>
            <a:picLocks noChangeAspect="1"/>
          </p:cNvPicPr>
          <p:nvPr/>
        </p:nvPicPr>
        <p:blipFill>
          <a:blip r:embed="rId3"/>
          <a:stretch>
            <a:fillRect/>
          </a:stretch>
        </p:blipFill>
        <p:spPr>
          <a:xfrm>
            <a:off x="7620000" y="1647657"/>
            <a:ext cx="3127519" cy="4676037"/>
          </a:xfrm>
          <a:prstGeom prst="rect">
            <a:avLst/>
          </a:prstGeom>
        </p:spPr>
      </p:pic>
    </p:spTree>
    <p:extLst>
      <p:ext uri="{BB962C8B-B14F-4D97-AF65-F5344CB8AC3E}">
        <p14:creationId xmlns:p14="http://schemas.microsoft.com/office/powerpoint/2010/main" val="73135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DCC7C6-A62F-4059-8C66-A74E7CFD86BF}" type="slidenum">
              <a:rPr lang="en-US" smtClean="0"/>
              <a:pPr/>
              <a:t>12</a:t>
            </a:fld>
            <a:endParaRPr lang="en-US" dirty="0"/>
          </a:p>
        </p:txBody>
      </p:sp>
      <p:sp>
        <p:nvSpPr>
          <p:cNvPr id="15" name="Title 1"/>
          <p:cNvSpPr txBox="1">
            <a:spLocks/>
          </p:cNvSpPr>
          <p:nvPr/>
        </p:nvSpPr>
        <p:spPr>
          <a:xfrm>
            <a:off x="0" y="137656"/>
            <a:ext cx="9982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Times New Roman" panose="02020603050405020304" pitchFamily="18" charset="0"/>
                <a:cs typeface="Times New Roman" panose="02020603050405020304" pitchFamily="18" charset="0"/>
              </a:rPr>
              <a:t>SERVICE OFFICER:</a:t>
            </a:r>
          </a:p>
        </p:txBody>
      </p:sp>
      <p:pic>
        <p:nvPicPr>
          <p:cNvPr id="16" name="Picture 15"/>
          <p:cNvPicPr>
            <a:picLocks noChangeAspect="1"/>
          </p:cNvPicPr>
          <p:nvPr/>
        </p:nvPicPr>
        <p:blipFill>
          <a:blip r:embed="rId3"/>
          <a:stretch>
            <a:fillRect/>
          </a:stretch>
        </p:blipFill>
        <p:spPr>
          <a:xfrm>
            <a:off x="1600199" y="4076078"/>
            <a:ext cx="2850356" cy="1700580"/>
          </a:xfrm>
          <a:prstGeom prst="rect">
            <a:avLst/>
          </a:prstGeom>
        </p:spPr>
      </p:pic>
      <p:pic>
        <p:nvPicPr>
          <p:cNvPr id="17" name="Picture 16"/>
          <p:cNvPicPr>
            <a:picLocks noChangeAspect="1"/>
          </p:cNvPicPr>
          <p:nvPr/>
        </p:nvPicPr>
        <p:blipFill>
          <a:blip r:embed="rId4"/>
          <a:stretch>
            <a:fillRect/>
          </a:stretch>
        </p:blipFill>
        <p:spPr>
          <a:xfrm>
            <a:off x="4572000" y="1828801"/>
            <a:ext cx="2973016" cy="1711427"/>
          </a:xfrm>
          <a:prstGeom prst="rect">
            <a:avLst/>
          </a:prstGeom>
        </p:spPr>
      </p:pic>
      <p:pic>
        <p:nvPicPr>
          <p:cNvPr id="18" name="Picture 17"/>
          <p:cNvPicPr>
            <a:picLocks noChangeAspect="1"/>
          </p:cNvPicPr>
          <p:nvPr/>
        </p:nvPicPr>
        <p:blipFill>
          <a:blip r:embed="rId5"/>
          <a:stretch>
            <a:fillRect/>
          </a:stretch>
        </p:blipFill>
        <p:spPr>
          <a:xfrm>
            <a:off x="7694515" y="1841906"/>
            <a:ext cx="2821085" cy="1686028"/>
          </a:xfrm>
          <a:prstGeom prst="rect">
            <a:avLst/>
          </a:prstGeom>
        </p:spPr>
      </p:pic>
      <p:sp>
        <p:nvSpPr>
          <p:cNvPr id="19" name="TextBox 18"/>
          <p:cNvSpPr txBox="1"/>
          <p:nvPr/>
        </p:nvSpPr>
        <p:spPr>
          <a:xfrm>
            <a:off x="1889234" y="3585032"/>
            <a:ext cx="2821085"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What VA thinks I do</a:t>
            </a:r>
          </a:p>
        </p:txBody>
      </p:sp>
      <p:sp>
        <p:nvSpPr>
          <p:cNvPr id="20" name="TextBox 19"/>
          <p:cNvSpPr txBox="1"/>
          <p:nvPr/>
        </p:nvSpPr>
        <p:spPr>
          <a:xfrm>
            <a:off x="7999173" y="5782497"/>
            <a:ext cx="2364027"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What I actually do</a:t>
            </a:r>
          </a:p>
        </p:txBody>
      </p:sp>
      <p:sp>
        <p:nvSpPr>
          <p:cNvPr id="21" name="TextBox 20"/>
          <p:cNvSpPr txBox="1"/>
          <p:nvPr/>
        </p:nvSpPr>
        <p:spPr>
          <a:xfrm>
            <a:off x="7758170" y="3591540"/>
            <a:ext cx="27432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What civilians think I do</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0429" y="4076078"/>
            <a:ext cx="2805171" cy="1700581"/>
          </a:xfrm>
          <a:prstGeom prst="rect">
            <a:avLst/>
          </a:prstGeom>
        </p:spPr>
      </p:pic>
      <p:sp>
        <p:nvSpPr>
          <p:cNvPr id="23" name="TextBox 22"/>
          <p:cNvSpPr txBox="1"/>
          <p:nvPr/>
        </p:nvSpPr>
        <p:spPr>
          <a:xfrm>
            <a:off x="4671065" y="3591540"/>
            <a:ext cx="329082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What veterans think I do</a:t>
            </a:r>
          </a:p>
        </p:txBody>
      </p:sp>
      <p:sp>
        <p:nvSpPr>
          <p:cNvPr id="24" name="TextBox 23"/>
          <p:cNvSpPr txBox="1"/>
          <p:nvPr/>
        </p:nvSpPr>
        <p:spPr>
          <a:xfrm>
            <a:off x="4751883" y="5788554"/>
            <a:ext cx="299379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What clients think I do</a:t>
            </a:r>
          </a:p>
        </p:txBody>
      </p:sp>
      <p:pic>
        <p:nvPicPr>
          <p:cNvPr id="25" name="Picture 24"/>
          <p:cNvPicPr>
            <a:picLocks noChangeAspect="1"/>
          </p:cNvPicPr>
          <p:nvPr/>
        </p:nvPicPr>
        <p:blipFill>
          <a:blip r:embed="rId7"/>
          <a:stretch>
            <a:fillRect/>
          </a:stretch>
        </p:blipFill>
        <p:spPr>
          <a:xfrm>
            <a:off x="4572001" y="4076077"/>
            <a:ext cx="2973017" cy="1700580"/>
          </a:xfrm>
          <a:prstGeom prst="rect">
            <a:avLst/>
          </a:prstGeom>
        </p:spPr>
      </p:pic>
      <p:pic>
        <p:nvPicPr>
          <p:cNvPr id="26" name="Picture 25"/>
          <p:cNvPicPr>
            <a:picLocks noChangeAspect="1"/>
          </p:cNvPicPr>
          <p:nvPr/>
        </p:nvPicPr>
        <p:blipFill>
          <a:blip r:embed="rId8"/>
          <a:stretch>
            <a:fillRect/>
          </a:stretch>
        </p:blipFill>
        <p:spPr>
          <a:xfrm>
            <a:off x="1574799" y="1828800"/>
            <a:ext cx="2875756" cy="1699134"/>
          </a:xfrm>
          <a:prstGeom prst="rect">
            <a:avLst/>
          </a:prstGeom>
        </p:spPr>
      </p:pic>
      <p:sp>
        <p:nvSpPr>
          <p:cNvPr id="27" name="TextBox 26"/>
          <p:cNvSpPr txBox="1"/>
          <p:nvPr/>
        </p:nvSpPr>
        <p:spPr>
          <a:xfrm>
            <a:off x="2057401" y="5806064"/>
            <a:ext cx="2232891"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What I think I do</a:t>
            </a:r>
          </a:p>
        </p:txBody>
      </p:sp>
    </p:spTree>
    <p:extLst>
      <p:ext uri="{BB962C8B-B14F-4D97-AF65-F5344CB8AC3E}">
        <p14:creationId xmlns:p14="http://schemas.microsoft.com/office/powerpoint/2010/main" val="297908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74838"/>
            <a:ext cx="10515600" cy="4525963"/>
          </a:xfrm>
        </p:spPr>
        <p:txBody>
          <a:bodyPr>
            <a:normAutofit/>
          </a:bodyPr>
          <a:lstStyle/>
          <a:p>
            <a:pPr lvl="0"/>
            <a:r>
              <a:rPr lang="en-US" dirty="0">
                <a:latin typeface="Times New Roman" panose="02020603050405020304" pitchFamily="18" charset="0"/>
                <a:cs typeface="Times New Roman" panose="02020603050405020304" pitchFamily="18" charset="0"/>
              </a:rPr>
              <a:t>Although we often use the term Service Officer, there are many other titles out there such as Claims Consultant, Benefits Representative, or Veteran Representative</a:t>
            </a:r>
          </a:p>
          <a:p>
            <a:pPr marL="0" indent="0">
              <a:buNone/>
            </a:pP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If you have received accreditation you are authorized to represent veterans and can perform any of the benefits related tasks</a:t>
            </a:r>
          </a:p>
        </p:txBody>
      </p:sp>
      <p:sp>
        <p:nvSpPr>
          <p:cNvPr id="4" name="Slide Number Placeholder 3"/>
          <p:cNvSpPr>
            <a:spLocks noGrp="1"/>
          </p:cNvSpPr>
          <p:nvPr>
            <p:ph type="sldNum" sz="quarter" idx="12"/>
          </p:nvPr>
        </p:nvSpPr>
        <p:spPr/>
        <p:txBody>
          <a:bodyPr/>
          <a:lstStyle/>
          <a:p>
            <a:fld id="{A9DCC7C6-A62F-4059-8C66-A74E7CFD86BF}" type="slidenum">
              <a:rPr lang="en-US" smtClean="0"/>
              <a:pPr/>
              <a:t>13</a:t>
            </a:fld>
            <a:endParaRPr lang="en-US" dirty="0"/>
          </a:p>
        </p:txBody>
      </p:sp>
      <p:sp>
        <p:nvSpPr>
          <p:cNvPr id="2" name="Title 1"/>
          <p:cNvSpPr>
            <a:spLocks noGrp="1"/>
          </p:cNvSpPr>
          <p:nvPr>
            <p:ph type="title"/>
          </p:nvPr>
        </p:nvSpPr>
        <p:spPr>
          <a:xfrm>
            <a:off x="0" y="152400"/>
            <a:ext cx="10210800" cy="1143000"/>
          </a:xfrm>
        </p:spPr>
        <p:txBody>
          <a:bodyPr>
            <a:normAutofit/>
          </a:bodyPr>
          <a:lstStyle/>
          <a:p>
            <a:r>
              <a:rPr lang="en-US" sz="3600" dirty="0">
                <a:latin typeface="Times New Roman" panose="02020603050405020304" pitchFamily="18" charset="0"/>
                <a:cs typeface="Times New Roman" panose="02020603050405020304" pitchFamily="18" charset="0"/>
              </a:rPr>
              <a:t>OTHER TITLES</a:t>
            </a:r>
          </a:p>
        </p:txBody>
      </p:sp>
    </p:spTree>
    <p:extLst>
      <p:ext uri="{BB962C8B-B14F-4D97-AF65-F5344CB8AC3E}">
        <p14:creationId xmlns:p14="http://schemas.microsoft.com/office/powerpoint/2010/main" val="50451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3400" y="1407844"/>
            <a:ext cx="11125200" cy="5313631"/>
          </a:xfrm>
          <a:prstGeom prst="rect">
            <a:avLst/>
          </a:prstGeom>
          <a:noFill/>
        </p:spPr>
        <p:txBody>
          <a:bodyPr wrap="square" rtlCol="0">
            <a:normAutofit fontScale="92500" lnSpcReduction="20000"/>
          </a:bodyPr>
          <a:lstStyle/>
          <a:p>
            <a:r>
              <a:rPr lang="en-US" sz="4400" b="1" dirty="0">
                <a:latin typeface="Times New Roman" panose="02020603050405020304" pitchFamily="18" charset="0"/>
                <a:cs typeface="Times New Roman" panose="02020603050405020304" pitchFamily="18" charset="0"/>
              </a:rPr>
              <a:t>VFW Service Officers are…</a:t>
            </a:r>
          </a:p>
          <a:p>
            <a:endParaRPr lang="en-US" dirty="0">
              <a:latin typeface="Times New Roman" panose="02020603050405020304" pitchFamily="18" charset="0"/>
              <a:cs typeface="Times New Roman" panose="02020603050405020304" pitchFamily="18" charset="0"/>
            </a:endParaRPr>
          </a:p>
          <a:p>
            <a:r>
              <a:rPr lang="en-US" sz="3400" dirty="0">
                <a:latin typeface="Times New Roman" panose="02020603050405020304" pitchFamily="18" charset="0"/>
                <a:cs typeface="Times New Roman" panose="02020603050405020304" pitchFamily="18" charset="0"/>
              </a:rPr>
              <a:t>…the best trained, accredited and certified </a:t>
            </a:r>
            <a:r>
              <a:rPr lang="en-US" sz="3400" b="1" dirty="0">
                <a:solidFill>
                  <a:srgbClr val="800000"/>
                </a:solidFill>
                <a:latin typeface="Times New Roman" panose="02020603050405020304" pitchFamily="18" charset="0"/>
                <a:cs typeface="Times New Roman" panose="02020603050405020304" pitchFamily="18" charset="0"/>
              </a:rPr>
              <a:t>PROFESSIONAL</a:t>
            </a:r>
            <a:r>
              <a:rPr lang="en-US" sz="3400" dirty="0">
                <a:latin typeface="Times New Roman" panose="02020603050405020304" pitchFamily="18" charset="0"/>
                <a:cs typeface="Times New Roman" panose="02020603050405020304" pitchFamily="18" charset="0"/>
              </a:rPr>
              <a:t> advocates in the nation.</a:t>
            </a:r>
          </a:p>
          <a:p>
            <a:pPr marL="571500" indent="-571500">
              <a:buFont typeface="Arial" panose="020B0604020202020204" pitchFamily="34" charset="0"/>
              <a:buChar char="•"/>
            </a:pPr>
            <a:endParaRPr lang="en-US" sz="3400" dirty="0">
              <a:latin typeface="Times New Roman" panose="02020603050405020304" pitchFamily="18" charset="0"/>
              <a:cs typeface="Times New Roman" panose="02020603050405020304" pitchFamily="18" charset="0"/>
            </a:endParaRPr>
          </a:p>
          <a:p>
            <a:pPr marL="571500" indent="-3429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IG reports indicate veterans represented by VSOs received more VA compensation. They know and understand the law.</a:t>
            </a:r>
          </a:p>
          <a:p>
            <a:pPr marL="571500" indent="-3429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Board of Veterans Appeals more likely to grant for VFW-represented veterans.</a:t>
            </a:r>
          </a:p>
          <a:p>
            <a:pPr marL="571500" indent="-3429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Located in VA offices and allowed access to VA systems to provide best possible advocacy </a:t>
            </a:r>
          </a:p>
          <a:p>
            <a:pPr marL="571500" indent="-3429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Lifelong advocacy from initial claims, dependency, increases, pension, burial, and survivor’s benefits</a:t>
            </a:r>
          </a:p>
        </p:txBody>
      </p:sp>
      <p:sp>
        <p:nvSpPr>
          <p:cNvPr id="2" name="Slide Number Placeholder 1"/>
          <p:cNvSpPr>
            <a:spLocks noGrp="1"/>
          </p:cNvSpPr>
          <p:nvPr>
            <p:ph type="sldNum" sz="quarter" idx="12"/>
          </p:nvPr>
        </p:nvSpPr>
        <p:spPr/>
        <p:txBody>
          <a:bodyPr/>
          <a:lstStyle/>
          <a:p>
            <a:fld id="{A9DCC7C6-A62F-4059-8C66-A74E7CFD86BF}" type="slidenum">
              <a:rPr lang="en-US" smtClean="0"/>
              <a:pPr/>
              <a:t>14</a:t>
            </a:fld>
            <a:endParaRPr lang="en-US" dirty="0"/>
          </a:p>
        </p:txBody>
      </p:sp>
      <p:sp>
        <p:nvSpPr>
          <p:cNvPr id="6" name="Title 1"/>
          <p:cNvSpPr>
            <a:spLocks noGrp="1"/>
          </p:cNvSpPr>
          <p:nvPr>
            <p:ph type="title"/>
          </p:nvPr>
        </p:nvSpPr>
        <p:spPr>
          <a:xfrm>
            <a:off x="0" y="76200"/>
            <a:ext cx="10287000" cy="1143000"/>
          </a:xfrm>
        </p:spPr>
        <p:txBody>
          <a:bodyPr>
            <a:normAutofit/>
          </a:bodyPr>
          <a:lstStyle/>
          <a:p>
            <a:r>
              <a:rPr lang="en-US" sz="3600" dirty="0">
                <a:latin typeface="Times New Roman" panose="02020603050405020304" pitchFamily="18" charset="0"/>
                <a:cs typeface="Times New Roman" panose="02020603050405020304" pitchFamily="18" charset="0"/>
              </a:rPr>
              <a:t>BENEFITS ASSISTANCE</a:t>
            </a:r>
          </a:p>
        </p:txBody>
      </p:sp>
    </p:spTree>
    <p:extLst>
      <p:ext uri="{BB962C8B-B14F-4D97-AF65-F5344CB8AC3E}">
        <p14:creationId xmlns:p14="http://schemas.microsoft.com/office/powerpoint/2010/main" val="172918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DCC7C6-A62F-4059-8C66-A74E7CFD86BF}" type="slidenum">
              <a:rPr lang="en-US" smtClean="0"/>
              <a:pPr/>
              <a:t>15</a:t>
            </a:fld>
            <a:endParaRPr lang="en-US" dirty="0"/>
          </a:p>
        </p:txBody>
      </p:sp>
      <p:sp>
        <p:nvSpPr>
          <p:cNvPr id="7" name="Title 1"/>
          <p:cNvSpPr>
            <a:spLocks noGrp="1"/>
          </p:cNvSpPr>
          <p:nvPr>
            <p:ph type="title"/>
          </p:nvPr>
        </p:nvSpPr>
        <p:spPr>
          <a:xfrm>
            <a:off x="0" y="304800"/>
            <a:ext cx="10224051" cy="964452"/>
          </a:xfrm>
        </p:spPr>
        <p:txBody>
          <a:bodyPr>
            <a:normAutofit/>
          </a:bodyPr>
          <a:lstStyle/>
          <a:p>
            <a:r>
              <a:rPr lang="en-US" sz="3600" dirty="0">
                <a:latin typeface="Times New Roman" panose="02020603050405020304" pitchFamily="18" charset="0"/>
                <a:cs typeface="Times New Roman" panose="02020603050405020304" pitchFamily="18" charset="0"/>
              </a:rPr>
              <a:t>WE TRAIN IN FOUR CORE TASKS: </a:t>
            </a:r>
          </a:p>
        </p:txBody>
      </p:sp>
      <p:pic>
        <p:nvPicPr>
          <p:cNvPr id="3" name="Picture 2"/>
          <p:cNvPicPr>
            <a:picLocks noChangeAspect="1"/>
          </p:cNvPicPr>
          <p:nvPr/>
        </p:nvPicPr>
        <p:blipFill>
          <a:blip r:embed="rId2"/>
          <a:stretch>
            <a:fillRect/>
          </a:stretch>
        </p:blipFill>
        <p:spPr>
          <a:xfrm>
            <a:off x="1907173" y="1603449"/>
            <a:ext cx="8404159" cy="4723505"/>
          </a:xfrm>
          <a:prstGeom prst="rect">
            <a:avLst/>
          </a:prstGeom>
        </p:spPr>
      </p:pic>
    </p:spTree>
    <p:extLst>
      <p:ext uri="{BB962C8B-B14F-4D97-AF65-F5344CB8AC3E}">
        <p14:creationId xmlns:p14="http://schemas.microsoft.com/office/powerpoint/2010/main" val="178705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5800" y="1413168"/>
            <a:ext cx="10744200" cy="5063833"/>
          </a:xfrm>
          <a:prstGeom prst="rect">
            <a:avLst/>
          </a:prstGeom>
          <a:noFill/>
        </p:spPr>
        <p:txBody>
          <a:bodyPr wrap="square" rtlCol="0">
            <a:normAutofit/>
          </a:bodyPr>
          <a:lstStyle/>
          <a:p>
            <a:r>
              <a:rPr lang="en-US" sz="4400" b="1" dirty="0">
                <a:latin typeface="Times New Roman" panose="02020603050405020304" pitchFamily="18" charset="0"/>
                <a:cs typeface="Times New Roman" panose="02020603050405020304" pitchFamily="18" charset="0"/>
              </a:rPr>
              <a:t>VA Benefits are…</a:t>
            </a:r>
          </a:p>
          <a:p>
            <a:endParaRPr lang="en-US" dirty="0">
              <a:latin typeface="Times New Roman" panose="02020603050405020304" pitchFamily="18" charset="0"/>
              <a:cs typeface="Times New Roman" panose="02020603050405020304" pitchFamily="18" charset="0"/>
            </a:endParaRPr>
          </a:p>
          <a:p>
            <a:r>
              <a:rPr lang="en-US" sz="3400" b="1" dirty="0">
                <a:latin typeface="Times New Roman" panose="02020603050405020304" pitchFamily="18" charset="0"/>
                <a:cs typeface="Times New Roman" panose="02020603050405020304" pitchFamily="18" charset="0"/>
              </a:rPr>
              <a:t>…</a:t>
            </a:r>
            <a:r>
              <a:rPr lang="en-US" sz="3400" b="1" dirty="0">
                <a:solidFill>
                  <a:srgbClr val="800000"/>
                </a:solidFill>
                <a:latin typeface="Times New Roman" panose="02020603050405020304" pitchFamily="18" charset="0"/>
                <a:cs typeface="Times New Roman" panose="02020603050405020304" pitchFamily="18" charset="0"/>
              </a:rPr>
              <a:t>EARNED</a:t>
            </a:r>
            <a:r>
              <a:rPr lang="en-US" sz="3400" b="1" dirty="0">
                <a:latin typeface="Times New Roman" panose="02020603050405020304" pitchFamily="18" charset="0"/>
                <a:cs typeface="Times New Roman" panose="02020603050405020304" pitchFamily="18" charset="0"/>
              </a:rPr>
              <a:t> </a:t>
            </a:r>
            <a:r>
              <a:rPr lang="en-US" sz="3400" dirty="0">
                <a:latin typeface="Times New Roman" panose="02020603050405020304" pitchFamily="18" charset="0"/>
                <a:cs typeface="Times New Roman" panose="02020603050405020304" pitchFamily="18" charset="0"/>
              </a:rPr>
              <a:t>through honorable service to our nation.</a:t>
            </a:r>
          </a:p>
          <a:p>
            <a:pPr marL="571500" indent="-571500">
              <a:buFont typeface="Arial" panose="020B0604020202020204" pitchFamily="34" charset="0"/>
              <a:buChar char="•"/>
            </a:pPr>
            <a:endParaRPr lang="en-US" sz="34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Think about your family’s well being when seeking to access benefit programs</a:t>
            </a:r>
          </a:p>
          <a:p>
            <a:pPr marL="571500" indent="-5715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If it was broken on active duty, VA is there to help fix it. </a:t>
            </a:r>
          </a:p>
          <a:p>
            <a:pPr marL="571500" indent="-571500">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Let VA determine your eligibility</a:t>
            </a:r>
          </a:p>
        </p:txBody>
      </p:sp>
      <p:sp>
        <p:nvSpPr>
          <p:cNvPr id="2" name="Slide Number Placeholder 1"/>
          <p:cNvSpPr>
            <a:spLocks noGrp="1"/>
          </p:cNvSpPr>
          <p:nvPr>
            <p:ph type="sldNum" sz="quarter" idx="12"/>
          </p:nvPr>
        </p:nvSpPr>
        <p:spPr/>
        <p:txBody>
          <a:bodyPr/>
          <a:lstStyle/>
          <a:p>
            <a:fld id="{A9DCC7C6-A62F-4059-8C66-A74E7CFD86BF}" type="slidenum">
              <a:rPr lang="en-US" smtClean="0"/>
              <a:pPr/>
              <a:t>16</a:t>
            </a:fld>
            <a:endParaRPr lang="en-US" dirty="0"/>
          </a:p>
        </p:txBody>
      </p:sp>
      <p:sp>
        <p:nvSpPr>
          <p:cNvPr id="6" name="Title 1"/>
          <p:cNvSpPr>
            <a:spLocks noGrp="1"/>
          </p:cNvSpPr>
          <p:nvPr>
            <p:ph type="title"/>
          </p:nvPr>
        </p:nvSpPr>
        <p:spPr>
          <a:xfrm>
            <a:off x="0" y="76200"/>
            <a:ext cx="10430608" cy="1143000"/>
          </a:xfrm>
        </p:spPr>
        <p:txBody>
          <a:bodyPr>
            <a:normAutofit/>
          </a:bodyPr>
          <a:lstStyle/>
          <a:p>
            <a:r>
              <a:rPr lang="en-US" sz="3600" dirty="0">
                <a:latin typeface="Times New Roman" panose="02020603050405020304" pitchFamily="18" charset="0"/>
                <a:cs typeface="Times New Roman" panose="02020603050405020304" pitchFamily="18" charset="0"/>
              </a:rPr>
              <a:t>BENEFITS ASSISTANCE</a:t>
            </a:r>
          </a:p>
        </p:txBody>
      </p:sp>
    </p:spTree>
    <p:extLst>
      <p:ext uri="{BB962C8B-B14F-4D97-AF65-F5344CB8AC3E}">
        <p14:creationId xmlns:p14="http://schemas.microsoft.com/office/powerpoint/2010/main" val="3490408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14400" y="1479550"/>
            <a:ext cx="10439400" cy="5073650"/>
          </a:xfrm>
          <a:prstGeom prst="rect">
            <a:avLst/>
          </a:prstGeom>
          <a:noFill/>
        </p:spPr>
        <p:txBody>
          <a:bodyPr wrap="square" rtlCol="0">
            <a:normAutofit/>
          </a:bodyPr>
          <a:lstStyle/>
          <a:p>
            <a:r>
              <a:rPr lang="en-US" sz="4400" b="1" dirty="0">
                <a:solidFill>
                  <a:prstClr val="black"/>
                </a:solidFill>
                <a:latin typeface="Times New Roman" panose="02020603050405020304" pitchFamily="18" charset="0"/>
                <a:cs typeface="Times New Roman" panose="02020603050405020304" pitchFamily="18" charset="0"/>
              </a:rPr>
              <a:t>Success Stories: </a:t>
            </a:r>
            <a:endParaRPr lang="en-US" dirty="0">
              <a:solidFill>
                <a:prstClr val="black"/>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More than </a:t>
            </a:r>
            <a:r>
              <a:rPr lang="en-US" sz="3200" b="1" dirty="0">
                <a:solidFill>
                  <a:prstClr val="black"/>
                </a:solidFill>
                <a:latin typeface="Times New Roman" panose="02020603050405020304" pitchFamily="18" charset="0"/>
                <a:cs typeface="Times New Roman" panose="02020603050405020304" pitchFamily="18" charset="0"/>
              </a:rPr>
              <a:t>$11 billion </a:t>
            </a:r>
            <a:r>
              <a:rPr lang="en-US" sz="3200" dirty="0">
                <a:solidFill>
                  <a:prstClr val="black"/>
                </a:solidFill>
                <a:latin typeface="Times New Roman" panose="02020603050405020304" pitchFamily="18" charset="0"/>
                <a:cs typeface="Times New Roman" panose="02020603050405020304" pitchFamily="18" charset="0"/>
              </a:rPr>
              <a:t>in benefits in FY2022*</a:t>
            </a:r>
          </a:p>
          <a:p>
            <a:pPr marL="571500" indent="-571500">
              <a:buFont typeface="Arial" panose="020B0604020202020204" pitchFamily="34" charset="0"/>
              <a:buChar char="•"/>
            </a:pPr>
            <a:r>
              <a:rPr lang="en-US" sz="3200" b="1" dirty="0">
                <a:solidFill>
                  <a:prstClr val="black"/>
                </a:solidFill>
                <a:latin typeface="Times New Roman" panose="02020603050405020304" pitchFamily="18" charset="0"/>
                <a:cs typeface="Times New Roman" panose="02020603050405020304" pitchFamily="18" charset="0"/>
              </a:rPr>
              <a:t>2,000+ </a:t>
            </a:r>
            <a:r>
              <a:rPr lang="en-US" sz="3200" dirty="0">
                <a:solidFill>
                  <a:prstClr val="black"/>
                </a:solidFill>
                <a:latin typeface="Times New Roman" panose="02020603050405020304" pitchFamily="18" charset="0"/>
                <a:cs typeface="Times New Roman" panose="02020603050405020304" pitchFamily="18" charset="0"/>
              </a:rPr>
              <a:t>advocates accredited worldwide</a:t>
            </a:r>
          </a:p>
          <a:p>
            <a:pPr marL="571500" indent="-571500">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Over</a:t>
            </a:r>
            <a:r>
              <a:rPr lang="en-US" sz="3200" b="1" dirty="0">
                <a:solidFill>
                  <a:prstClr val="black"/>
                </a:solidFill>
                <a:latin typeface="Times New Roman" panose="02020603050405020304" pitchFamily="18" charset="0"/>
                <a:cs typeface="Times New Roman" panose="02020603050405020304" pitchFamily="18" charset="0"/>
              </a:rPr>
              <a:t> 100,000 </a:t>
            </a:r>
            <a:r>
              <a:rPr lang="en-US" sz="3200" dirty="0">
                <a:solidFill>
                  <a:prstClr val="black"/>
                </a:solidFill>
                <a:latin typeface="Times New Roman" panose="02020603050405020304" pitchFamily="18" charset="0"/>
                <a:cs typeface="Times New Roman" panose="02020603050405020304" pitchFamily="18" charset="0"/>
              </a:rPr>
              <a:t>veterans assisted </a:t>
            </a:r>
            <a:r>
              <a:rPr lang="en-US" sz="3200">
                <a:solidFill>
                  <a:prstClr val="black"/>
                </a:solidFill>
                <a:latin typeface="Times New Roman" panose="02020603050405020304" pitchFamily="18" charset="0"/>
                <a:cs typeface="Times New Roman" panose="02020603050405020304" pitchFamily="18" charset="0"/>
              </a:rPr>
              <a:t>in FY2022</a:t>
            </a:r>
            <a:endParaRPr lang="en-US" sz="3200" dirty="0">
              <a:solidFill>
                <a:prstClr val="black"/>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200" b="1" dirty="0">
                <a:solidFill>
                  <a:prstClr val="black"/>
                </a:solidFill>
                <a:latin typeface="Times New Roman" panose="02020603050405020304" pitchFamily="18" charset="0"/>
                <a:cs typeface="Times New Roman" panose="02020603050405020304" pitchFamily="18" charset="0"/>
              </a:rPr>
              <a:t>80</a:t>
            </a:r>
            <a:r>
              <a:rPr lang="en-US" sz="3200" dirty="0">
                <a:solidFill>
                  <a:prstClr val="black"/>
                </a:solidFill>
                <a:latin typeface="Times New Roman" panose="02020603050405020304" pitchFamily="18" charset="0"/>
                <a:cs typeface="Times New Roman" panose="02020603050405020304" pitchFamily="18" charset="0"/>
              </a:rPr>
              <a:t> hours of training for service officers every year</a:t>
            </a:r>
          </a:p>
          <a:p>
            <a:pPr marL="571500" indent="-571500">
              <a:buFont typeface="Arial" panose="020B0604020202020204" pitchFamily="34" charset="0"/>
              <a:buChar char="•"/>
            </a:pPr>
            <a:r>
              <a:rPr lang="en-US" sz="3200" dirty="0">
                <a:solidFill>
                  <a:prstClr val="black"/>
                </a:solidFill>
                <a:latin typeface="Times New Roman" panose="02020603050405020304" pitchFamily="18" charset="0"/>
                <a:cs typeface="Times New Roman" panose="02020603050405020304" pitchFamily="18" charset="0"/>
              </a:rPr>
              <a:t>More likely to </a:t>
            </a:r>
            <a:r>
              <a:rPr lang="en-US" sz="3200" b="1" dirty="0">
                <a:solidFill>
                  <a:prstClr val="black"/>
                </a:solidFill>
                <a:latin typeface="Times New Roman" panose="02020603050405020304" pitchFamily="18" charset="0"/>
                <a:cs typeface="Times New Roman" panose="02020603050405020304" pitchFamily="18" charset="0"/>
              </a:rPr>
              <a:t>WIN</a:t>
            </a:r>
            <a:r>
              <a:rPr lang="en-US" sz="3200" dirty="0">
                <a:solidFill>
                  <a:prstClr val="black"/>
                </a:solidFill>
                <a:latin typeface="Times New Roman" panose="02020603050405020304" pitchFamily="18" charset="0"/>
                <a:cs typeface="Times New Roman" panose="02020603050405020304" pitchFamily="18" charset="0"/>
              </a:rPr>
              <a:t> appeals at BVA</a:t>
            </a:r>
          </a:p>
          <a:p>
            <a:pPr marL="571500" indent="-571500">
              <a:buFont typeface="Arial" panose="020B0604020202020204" pitchFamily="34" charset="0"/>
              <a:buChar char="•"/>
            </a:pPr>
            <a:r>
              <a:rPr lang="en-US" sz="3200" b="1" dirty="0">
                <a:solidFill>
                  <a:prstClr val="black"/>
                </a:solidFill>
                <a:latin typeface="Times New Roman" panose="02020603050405020304" pitchFamily="18" charset="0"/>
                <a:cs typeface="Times New Roman" panose="02020603050405020304" pitchFamily="18" charset="0"/>
              </a:rPr>
              <a:t>FREE </a:t>
            </a:r>
            <a:r>
              <a:rPr lang="en-US" sz="3200" dirty="0">
                <a:solidFill>
                  <a:prstClr val="black"/>
                </a:solidFill>
                <a:latin typeface="Times New Roman" panose="02020603050405020304" pitchFamily="18" charset="0"/>
                <a:cs typeface="Times New Roman" panose="02020603050405020304" pitchFamily="18" charset="0"/>
              </a:rPr>
              <a:t>services for all clients</a:t>
            </a:r>
          </a:p>
          <a:p>
            <a:endParaRPr lang="en-US" sz="2000" i="1" dirty="0">
              <a:solidFill>
                <a:prstClr val="black"/>
              </a:solidFill>
              <a:latin typeface="Times New Roman" panose="02020603050405020304" pitchFamily="18" charset="0"/>
              <a:cs typeface="Times New Roman" panose="02020603050405020304" pitchFamily="18" charset="0"/>
            </a:endParaRPr>
          </a:p>
          <a:p>
            <a:pPr lvl="0"/>
            <a:r>
              <a:rPr lang="en-US" sz="2000" i="1" dirty="0">
                <a:solidFill>
                  <a:prstClr val="black"/>
                </a:solidFill>
                <a:latin typeface="Times New Roman" panose="02020603050405020304" pitchFamily="18" charset="0"/>
                <a:cs typeface="Times New Roman" panose="02020603050405020304" pitchFamily="18" charset="0"/>
              </a:rPr>
              <a:t>*Figures reported by VA for FY2021</a:t>
            </a:r>
          </a:p>
        </p:txBody>
      </p:sp>
      <p:sp>
        <p:nvSpPr>
          <p:cNvPr id="2" name="Slide Number Placeholder 1"/>
          <p:cNvSpPr>
            <a:spLocks noGrp="1"/>
          </p:cNvSpPr>
          <p:nvPr>
            <p:ph type="sldNum" sz="quarter" idx="12"/>
          </p:nvPr>
        </p:nvSpPr>
        <p:spPr/>
        <p:txBody>
          <a:bodyPr/>
          <a:lstStyle/>
          <a:p>
            <a:fld id="{A9DCC7C6-A62F-4059-8C66-A74E7CFD86BF}" type="slidenum">
              <a:rPr lang="en-US" smtClean="0"/>
              <a:pPr/>
              <a:t>17</a:t>
            </a:fld>
            <a:endParaRPr lang="en-US" dirty="0"/>
          </a:p>
        </p:txBody>
      </p:sp>
      <p:sp>
        <p:nvSpPr>
          <p:cNvPr id="6" name="Title 1"/>
          <p:cNvSpPr>
            <a:spLocks noGrp="1"/>
          </p:cNvSpPr>
          <p:nvPr>
            <p:ph type="title"/>
          </p:nvPr>
        </p:nvSpPr>
        <p:spPr>
          <a:xfrm>
            <a:off x="76200" y="185860"/>
            <a:ext cx="10210800" cy="1143000"/>
          </a:xfrm>
        </p:spPr>
        <p:txBody>
          <a:bodyPr>
            <a:normAutofit/>
          </a:bodyPr>
          <a:lstStyle/>
          <a:p>
            <a:r>
              <a:rPr lang="en-US" sz="3600" dirty="0">
                <a:latin typeface="Times New Roman" panose="02020603050405020304" pitchFamily="18" charset="0"/>
                <a:cs typeface="Times New Roman" panose="02020603050405020304" pitchFamily="18" charset="0"/>
              </a:rPr>
              <a:t>BENEFITS ASSISTANCE</a:t>
            </a:r>
          </a:p>
        </p:txBody>
      </p:sp>
    </p:spTree>
    <p:extLst>
      <p:ext uri="{BB962C8B-B14F-4D97-AF65-F5344CB8AC3E}">
        <p14:creationId xmlns:p14="http://schemas.microsoft.com/office/powerpoint/2010/main" val="642381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DCC7C6-A62F-4059-8C66-A74E7CFD86BF}" type="slidenum">
              <a:rPr lang="en-US" smtClean="0"/>
              <a:pPr/>
              <a:t>18</a:t>
            </a:fld>
            <a:endParaRPr lang="en-US" dirty="0"/>
          </a:p>
        </p:txBody>
      </p:sp>
      <p:sp>
        <p:nvSpPr>
          <p:cNvPr id="6" name="Title 1"/>
          <p:cNvSpPr>
            <a:spLocks noGrp="1"/>
          </p:cNvSpPr>
          <p:nvPr>
            <p:ph type="title"/>
          </p:nvPr>
        </p:nvSpPr>
        <p:spPr>
          <a:xfrm>
            <a:off x="76200" y="185860"/>
            <a:ext cx="10210800" cy="1143000"/>
          </a:xfrm>
        </p:spPr>
        <p:txBody>
          <a:bodyPr>
            <a:normAutofit/>
          </a:bodyPr>
          <a:lstStyle/>
          <a:p>
            <a:r>
              <a:rPr lang="en-US" sz="3600" dirty="0">
                <a:latin typeface="Times New Roman" panose="02020603050405020304" pitchFamily="18" charset="0"/>
                <a:cs typeface="Times New Roman" panose="02020603050405020304" pitchFamily="18" charset="0"/>
              </a:rPr>
              <a:t>BENEFITS ASSISTANCE</a:t>
            </a:r>
          </a:p>
        </p:txBody>
      </p:sp>
      <p:sp>
        <p:nvSpPr>
          <p:cNvPr id="10" name="Content Placeholder 1"/>
          <p:cNvSpPr txBox="1">
            <a:spLocks/>
          </p:cNvSpPr>
          <p:nvPr/>
        </p:nvSpPr>
        <p:spPr>
          <a:xfrm>
            <a:off x="2152650" y="1393236"/>
            <a:ext cx="7886700" cy="666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ct val="0"/>
              </a:spcBef>
              <a:spcAft>
                <a:spcPct val="0"/>
              </a:spcAft>
              <a:buNone/>
            </a:pPr>
            <a:r>
              <a:rPr lang="en-US" b="1" i="1" dirty="0">
                <a:solidFill>
                  <a:srgbClr val="800000"/>
                </a:solidFill>
                <a:cs typeface="+mn-cs"/>
              </a:rPr>
              <a:t>“We’ve been doing this longer than V.A.”</a:t>
            </a:r>
          </a:p>
          <a:p>
            <a:pPr marL="0" indent="0" fontAlgn="base">
              <a:lnSpc>
                <a:spcPct val="100000"/>
              </a:lnSpc>
              <a:spcBef>
                <a:spcPct val="0"/>
              </a:spcBef>
              <a:spcAft>
                <a:spcPct val="0"/>
              </a:spcAft>
              <a:buNone/>
            </a:pPr>
            <a:endParaRPr lang="en-US" sz="800" b="1" dirty="0">
              <a:solidFill>
                <a:prstClr val="black"/>
              </a:solidFill>
              <a:cs typeface="+mn-cs"/>
            </a:endParaRPr>
          </a:p>
          <a:p>
            <a:pPr marL="0" indent="0">
              <a:buNone/>
            </a:pPr>
            <a:endParaRPr lang="en-US" dirty="0"/>
          </a:p>
        </p:txBody>
      </p:sp>
      <p:sp>
        <p:nvSpPr>
          <p:cNvPr id="11" name="TextBox 10"/>
          <p:cNvSpPr txBox="1"/>
          <p:nvPr/>
        </p:nvSpPr>
        <p:spPr>
          <a:xfrm>
            <a:off x="381000" y="2059807"/>
            <a:ext cx="6629400" cy="4661669"/>
          </a:xfrm>
          <a:prstGeom prst="rect">
            <a:avLst/>
          </a:prstGeom>
          <a:noFill/>
        </p:spPr>
        <p:txBody>
          <a:bodyPr wrap="square" rtlCol="0">
            <a:norm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VFW National Encampment in 1919 authorized an investigation of the War Risk Insurance Bureau and the Federal Vocational Rehabilitation Board.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VFW concluded its investigation in October 1919 and solicited the VFW to find veterans’ claims to expedite.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Claims were stored in the basement of the U.S. Department of Treasury, bound with a </a:t>
            </a:r>
            <a:r>
              <a:rPr lang="en-US" dirty="0">
                <a:solidFill>
                  <a:srgbClr val="FF0000"/>
                </a:solidFill>
                <a:latin typeface="Times New Roman" panose="02020603050405020304" pitchFamily="18" charset="0"/>
                <a:cs typeface="Times New Roman" panose="02020603050405020304" pitchFamily="18" charset="0"/>
              </a:rPr>
              <a:t>Red Tape</a:t>
            </a:r>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VFW would pull each file, cut the tape, and bring it upstairs to be expedited, coining the phrase </a:t>
            </a:r>
            <a:r>
              <a:rPr lang="en-US" b="1" i="1" dirty="0">
                <a:solidFill>
                  <a:srgbClr val="FF0000"/>
                </a:solidFill>
                <a:latin typeface="Times New Roman" panose="02020603050405020304" pitchFamily="18" charset="0"/>
                <a:cs typeface="Times New Roman" panose="02020603050405020304" pitchFamily="18" charset="0"/>
              </a:rPr>
              <a:t>“Cutting through Red Tape.”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VFW led the charge to first consolidate all programs under a single Veterans Bureau in 1921; then to formally establish a Veterans Administration in 1930; and finally elevate VA to the President’s Cabinet as the Department of Veterans Affairs in 1988 and 1989.</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During WWII, the VFW recognized it needed to meet veterans closer to home, commissioning Department Service Officers to work with veterans in their communities. </a:t>
            </a:r>
          </a:p>
          <a:p>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2173" y="2124182"/>
            <a:ext cx="2794827" cy="4153233"/>
          </a:xfrm>
          <a:prstGeom prst="rect">
            <a:avLst/>
          </a:prstGeom>
          <a:ln>
            <a:solidFill>
              <a:schemeClr val="tx1"/>
            </a:solidFill>
          </a:ln>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4972069"/>
            <a:ext cx="3317225" cy="1601257"/>
          </a:xfrm>
          <a:prstGeom prst="rect">
            <a:avLst/>
          </a:prstGeom>
        </p:spPr>
      </p:pic>
    </p:spTree>
    <p:extLst>
      <p:ext uri="{BB962C8B-B14F-4D97-AF65-F5344CB8AC3E}">
        <p14:creationId xmlns:p14="http://schemas.microsoft.com/office/powerpoint/2010/main" val="2862991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DCC7C6-A62F-4059-8C66-A74E7CFD86BF}" type="slidenum">
              <a:rPr lang="en-US" smtClean="0"/>
              <a:pPr/>
              <a:t>19</a:t>
            </a:fld>
            <a:endParaRPr lang="en-US" dirty="0"/>
          </a:p>
        </p:txBody>
      </p:sp>
      <p:sp>
        <p:nvSpPr>
          <p:cNvPr id="7" name="Title 1"/>
          <p:cNvSpPr>
            <a:spLocks noGrp="1"/>
          </p:cNvSpPr>
          <p:nvPr>
            <p:ph type="title"/>
          </p:nvPr>
        </p:nvSpPr>
        <p:spPr>
          <a:xfrm>
            <a:off x="0" y="23446"/>
            <a:ext cx="8839200" cy="1195754"/>
          </a:xfrm>
        </p:spPr>
        <p:txBody>
          <a:bodyPr>
            <a:normAutofit/>
          </a:bodyPr>
          <a:lstStyle/>
          <a:p>
            <a:r>
              <a:rPr lang="en-US" dirty="0">
                <a:latin typeface="Times New Roman" panose="02020603050405020304" pitchFamily="18" charset="0"/>
                <a:cs typeface="Times New Roman" panose="02020603050405020304" pitchFamily="18" charset="0"/>
              </a:rPr>
              <a:t>VFW SERVICE OFFICERS LEAD THE WAY!</a:t>
            </a:r>
          </a:p>
        </p:txBody>
      </p:sp>
      <p:sp>
        <p:nvSpPr>
          <p:cNvPr id="8" name="TextBox 7"/>
          <p:cNvSpPr txBox="1"/>
          <p:nvPr/>
        </p:nvSpPr>
        <p:spPr>
          <a:xfrm>
            <a:off x="685800" y="1600200"/>
            <a:ext cx="10668000" cy="5016758"/>
          </a:xfrm>
          <a:prstGeom prst="rect">
            <a:avLst/>
          </a:prstGeom>
          <a:noFill/>
        </p:spPr>
        <p:txBody>
          <a:bodyPr wrap="square" rtlCol="0">
            <a:spAutoFit/>
          </a:bodyPr>
          <a:lstStyle/>
          <a:p>
            <a:endParaRPr lang="en-US" sz="900" b="1" dirty="0"/>
          </a:p>
          <a:p>
            <a:pPr>
              <a:spcAft>
                <a:spcPts val="600"/>
              </a:spcAft>
            </a:pPr>
            <a:r>
              <a:rPr lang="en-US" sz="3200" dirty="0">
                <a:latin typeface="Times New Roman" panose="02020603050405020304" pitchFamily="18" charset="0"/>
                <a:cs typeface="Times New Roman" panose="02020603050405020304" pitchFamily="18" charset="0"/>
              </a:rPr>
              <a:t>VFW Service Officers are the “</a:t>
            </a:r>
            <a:r>
              <a:rPr lang="en-US" sz="3200" u="sng" dirty="0">
                <a:latin typeface="Times New Roman" panose="02020603050405020304" pitchFamily="18" charset="0"/>
                <a:cs typeface="Times New Roman" panose="02020603050405020304" pitchFamily="18" charset="0"/>
              </a:rPr>
              <a:t>go-to</a:t>
            </a:r>
            <a:r>
              <a:rPr lang="en-US" sz="3200" dirty="0">
                <a:latin typeface="Times New Roman" panose="02020603050405020304" pitchFamily="18" charset="0"/>
                <a:cs typeface="Times New Roman" panose="02020603050405020304" pitchFamily="18" charset="0"/>
              </a:rPr>
              <a:t>” people for all veterans’ benefits to include VA claims and VA health care issues.</a:t>
            </a:r>
          </a:p>
          <a:p>
            <a:pPr>
              <a:spcAft>
                <a:spcPts val="600"/>
              </a:spcAft>
            </a:pPr>
            <a:endParaRPr lang="en-US" sz="3200" b="1" dirty="0">
              <a:latin typeface="Times New Roman" panose="02020603050405020304" pitchFamily="18" charset="0"/>
              <a:cs typeface="Times New Roman" panose="02020603050405020304" pitchFamily="18" charset="0"/>
            </a:endParaRPr>
          </a:p>
          <a:p>
            <a:pPr>
              <a:spcAft>
                <a:spcPts val="600"/>
              </a:spcAft>
            </a:pPr>
            <a:r>
              <a:rPr lang="en-US" sz="3200" b="1" dirty="0">
                <a:latin typeface="Times New Roman" panose="02020603050405020304" pitchFamily="18" charset="0"/>
                <a:cs typeface="Times New Roman" panose="02020603050405020304" pitchFamily="18" charset="0"/>
              </a:rPr>
              <a:t>Tell Veterans and their families to:</a:t>
            </a:r>
          </a:p>
          <a:p>
            <a:pPr>
              <a:spcAft>
                <a:spcPts val="600"/>
              </a:spcAft>
            </a:pPr>
            <a:endParaRPr lang="en-US" sz="800" b="1"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Never file a VA claim without representation.</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Refer Folks to VFW Service Officers for assistance</a:t>
            </a:r>
          </a:p>
          <a:p>
            <a:pPr>
              <a:spcAft>
                <a:spcPts val="600"/>
              </a:spcAft>
            </a:pPr>
            <a:endParaRPr lang="en-US" sz="1200" b="1" dirty="0">
              <a:latin typeface="Times New Roman" panose="02020603050405020304" pitchFamily="18" charset="0"/>
              <a:cs typeface="Times New Roman" panose="02020603050405020304" pitchFamily="18" charset="0"/>
            </a:endParaRPr>
          </a:p>
          <a:p>
            <a:pPr algn="ctr"/>
            <a:r>
              <a:rPr lang="en-US" sz="3600" b="1" dirty="0">
                <a:solidFill>
                  <a:srgbClr val="800000"/>
                </a:solidFill>
                <a:latin typeface="Times New Roman" panose="02020603050405020304" pitchFamily="18" charset="0"/>
                <a:cs typeface="Times New Roman" panose="02020603050405020304" pitchFamily="18" charset="0"/>
              </a:rPr>
              <a:t>Service Officers can be VFW’s best recruiters – If you provide good service, they will come…</a:t>
            </a:r>
          </a:p>
        </p:txBody>
      </p:sp>
    </p:spTree>
    <p:extLst>
      <p:ext uri="{BB962C8B-B14F-4D97-AF65-F5344CB8AC3E}">
        <p14:creationId xmlns:p14="http://schemas.microsoft.com/office/powerpoint/2010/main" val="797360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74838"/>
            <a:ext cx="10591800" cy="4525963"/>
          </a:xfrm>
        </p:spPr>
        <p:txBody>
          <a:bodyPr>
            <a:normAutofit fontScale="92500" lnSpcReduction="10000"/>
          </a:bodyPr>
          <a:lstStyle/>
          <a:p>
            <a:pPr lvl="0"/>
            <a:r>
              <a:rPr lang="en-US" dirty="0">
                <a:latin typeface="Times New Roman" panose="02020603050405020304" pitchFamily="18" charset="0"/>
                <a:cs typeface="Times New Roman" panose="02020603050405020304" pitchFamily="18" charset="0"/>
              </a:rPr>
              <a:t>Mission and Scope of National Veterans Service</a:t>
            </a:r>
          </a:p>
          <a:p>
            <a:pPr lvl="0"/>
            <a:r>
              <a:rPr lang="en-US" dirty="0">
                <a:latin typeface="Times New Roman" panose="02020603050405020304" pitchFamily="18" charset="0"/>
                <a:cs typeface="Times New Roman" panose="02020603050405020304" pitchFamily="18" charset="0"/>
              </a:rPr>
              <a:t>Structure of VFW Service Program</a:t>
            </a:r>
          </a:p>
          <a:p>
            <a:pPr lvl="0"/>
            <a:r>
              <a:rPr lang="en-US" dirty="0">
                <a:latin typeface="Times New Roman" panose="02020603050405020304" pitchFamily="18" charset="0"/>
                <a:cs typeface="Times New Roman" panose="02020603050405020304" pitchFamily="18" charset="0"/>
              </a:rPr>
              <a:t>Stereotypes and Misconceptions on the VFW and Benefits Assistance</a:t>
            </a:r>
          </a:p>
          <a:p>
            <a:r>
              <a:rPr lang="en-US" dirty="0">
                <a:latin typeface="Times New Roman" panose="02020603050405020304" pitchFamily="18" charset="0"/>
                <a:cs typeface="Times New Roman" panose="02020603050405020304" pitchFamily="18" charset="0"/>
              </a:rPr>
              <a:t>Messaging</a:t>
            </a:r>
          </a:p>
          <a:p>
            <a:pPr lvl="0"/>
            <a:r>
              <a:rPr lang="en-US" dirty="0">
                <a:latin typeface="Times New Roman" panose="02020603050405020304" pitchFamily="18" charset="0"/>
                <a:cs typeface="Times New Roman" panose="02020603050405020304" pitchFamily="18" charset="0"/>
              </a:rPr>
              <a:t>Outreach Opportunities</a:t>
            </a:r>
          </a:p>
          <a:p>
            <a:pPr lvl="0"/>
            <a:r>
              <a:rPr lang="en-US" dirty="0">
                <a:latin typeface="Times New Roman" panose="02020603050405020304" pitchFamily="18" charset="0"/>
                <a:cs typeface="Times New Roman" panose="02020603050405020304" pitchFamily="18" charset="0"/>
              </a:rPr>
              <a:t>Post Service Officer Obligations</a:t>
            </a:r>
          </a:p>
          <a:p>
            <a:pPr lvl="0"/>
            <a:r>
              <a:rPr lang="en-US" dirty="0">
                <a:latin typeface="Times New Roman" panose="02020603050405020304" pitchFamily="18" charset="0"/>
                <a:cs typeface="Times New Roman" panose="02020603050405020304" pitchFamily="18" charset="0"/>
              </a:rPr>
              <a:t>Other VFW Benefit Programs</a:t>
            </a:r>
          </a:p>
          <a:p>
            <a:pPr lvl="0"/>
            <a:r>
              <a:rPr lang="en-US" dirty="0">
                <a:latin typeface="Times New Roman" panose="02020603050405020304" pitchFamily="18" charset="0"/>
                <a:cs typeface="Times New Roman" panose="02020603050405020304" pitchFamily="18" charset="0"/>
              </a:rPr>
              <a:t>Q&amp;A</a:t>
            </a:r>
          </a:p>
          <a:p>
            <a:pPr lvl="0"/>
            <a:endParaRPr lang="en-US" dirty="0">
              <a:latin typeface="Calibri" panose="020F0502020204030204" pitchFamily="34" charset="0"/>
              <a:cs typeface="Courier New" panose="02070309020205020404" pitchFamily="49" charset="0"/>
            </a:endParaRPr>
          </a:p>
        </p:txBody>
      </p:sp>
      <p:sp>
        <p:nvSpPr>
          <p:cNvPr id="4" name="Slide Number Placeholder 3"/>
          <p:cNvSpPr>
            <a:spLocks noGrp="1"/>
          </p:cNvSpPr>
          <p:nvPr>
            <p:ph type="sldNum" sz="quarter" idx="12"/>
          </p:nvPr>
        </p:nvSpPr>
        <p:spPr/>
        <p:txBody>
          <a:bodyPr/>
          <a:lstStyle/>
          <a:p>
            <a:fld id="{A9DCC7C6-A62F-4059-8C66-A74E7CFD86BF}" type="slidenum">
              <a:rPr lang="en-US" smtClean="0"/>
              <a:pPr/>
              <a:t>2</a:t>
            </a:fld>
            <a:endParaRPr lang="en-US" dirty="0"/>
          </a:p>
        </p:txBody>
      </p:sp>
      <p:sp>
        <p:nvSpPr>
          <p:cNvPr id="2" name="Title 1"/>
          <p:cNvSpPr>
            <a:spLocks noGrp="1"/>
          </p:cNvSpPr>
          <p:nvPr>
            <p:ph type="title"/>
          </p:nvPr>
        </p:nvSpPr>
        <p:spPr>
          <a:xfrm>
            <a:off x="152400" y="76200"/>
            <a:ext cx="8077200" cy="1066800"/>
          </a:xfrm>
        </p:spPr>
        <p:txBody>
          <a:bodyPr>
            <a:normAutofit/>
          </a:bodyPr>
          <a:lstStyle/>
          <a:p>
            <a:r>
              <a:rPr lang="en-US" sz="3600" dirty="0">
                <a:latin typeface="Times New Roman" panose="02020603050405020304" pitchFamily="18" charset="0"/>
                <a:cs typeface="Times New Roman" panose="02020603050405020304" pitchFamily="18" charset="0"/>
              </a:rPr>
              <a:t>LEARNING OBJECTIVES</a:t>
            </a:r>
          </a:p>
        </p:txBody>
      </p:sp>
    </p:spTree>
    <p:extLst>
      <p:ext uri="{BB962C8B-B14F-4D97-AF65-F5344CB8AC3E}">
        <p14:creationId xmlns:p14="http://schemas.microsoft.com/office/powerpoint/2010/main" val="2295418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DCC7C6-A62F-4059-8C66-A74E7CFD86BF}" type="slidenum">
              <a:rPr lang="en-US" smtClean="0"/>
              <a:pPr/>
              <a:t>20</a:t>
            </a:fld>
            <a:endParaRPr lang="en-US" dirty="0"/>
          </a:p>
        </p:txBody>
      </p:sp>
      <p:sp>
        <p:nvSpPr>
          <p:cNvPr id="7" name="Title 1"/>
          <p:cNvSpPr>
            <a:spLocks noGrp="1"/>
          </p:cNvSpPr>
          <p:nvPr>
            <p:ph type="title"/>
          </p:nvPr>
        </p:nvSpPr>
        <p:spPr>
          <a:xfrm>
            <a:off x="76200" y="0"/>
            <a:ext cx="4633546" cy="1371600"/>
          </a:xfrm>
        </p:spPr>
        <p:txBody>
          <a:bodyPr>
            <a:normAutofit/>
          </a:bodyPr>
          <a:lstStyle/>
          <a:p>
            <a:r>
              <a:rPr lang="en-US" sz="3600" dirty="0">
                <a:latin typeface="Times New Roman" panose="02020603050405020304" pitchFamily="18" charset="0"/>
                <a:cs typeface="Times New Roman" panose="02020603050405020304" pitchFamily="18" charset="0"/>
              </a:rPr>
              <a:t>OUTREACH</a:t>
            </a:r>
          </a:p>
        </p:txBody>
      </p:sp>
      <p:sp>
        <p:nvSpPr>
          <p:cNvPr id="8" name="TextBox 7"/>
          <p:cNvSpPr txBox="1"/>
          <p:nvPr/>
        </p:nvSpPr>
        <p:spPr>
          <a:xfrm>
            <a:off x="457200" y="2322732"/>
            <a:ext cx="10972799" cy="4190999"/>
          </a:xfrm>
          <a:prstGeom prst="rect">
            <a:avLst/>
          </a:prstGeom>
          <a:noFill/>
        </p:spPr>
        <p:txBody>
          <a:bodyPr wrap="square" numCol="2" rtlCol="0">
            <a:normAutofit lnSpcReduction="10000"/>
          </a:bodyPr>
          <a:lstStyle/>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VFW Posts/Events</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Military Installations</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Reserve/Guard Units</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VA Health Care Facilities</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College Campuses</a:t>
            </a:r>
          </a:p>
          <a:p>
            <a:pPr>
              <a:lnSpc>
                <a:spcPct val="150000"/>
              </a:lnSpc>
            </a:pPr>
            <a:endParaRPr lang="en-US" sz="3000" b="1" dirty="0">
              <a:latin typeface="Times New Roman" panose="02020603050405020304" pitchFamily="18" charset="0"/>
              <a:cs typeface="Times New Roman" panose="02020603050405020304" pitchFamily="18" charset="0"/>
            </a:endParaRP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County Service Officers</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VFW Post Service Officers</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Veterans’ community events</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Other? </a:t>
            </a:r>
          </a:p>
          <a:p>
            <a:endParaRPr lang="en-US" sz="900" b="1" dirty="0"/>
          </a:p>
          <a:p>
            <a:pPr>
              <a:spcAft>
                <a:spcPts val="600"/>
              </a:spcAft>
            </a:pPr>
            <a:endParaRPr lang="en-US" sz="800" b="1" dirty="0"/>
          </a:p>
          <a:p>
            <a:pPr>
              <a:spcAft>
                <a:spcPts val="600"/>
              </a:spcAft>
            </a:pPr>
            <a:endParaRPr lang="en-US" sz="800" b="1" dirty="0"/>
          </a:p>
          <a:p>
            <a:pPr>
              <a:spcAft>
                <a:spcPts val="600"/>
              </a:spcAft>
            </a:pPr>
            <a:endParaRPr lang="en-US" sz="800" b="1" dirty="0"/>
          </a:p>
          <a:p>
            <a:pPr>
              <a:spcAft>
                <a:spcPts val="600"/>
              </a:spcAft>
            </a:pPr>
            <a:endParaRPr lang="en-US" sz="800" b="1" dirty="0"/>
          </a:p>
          <a:p>
            <a:pPr>
              <a:spcAft>
                <a:spcPts val="600"/>
              </a:spcAft>
            </a:pPr>
            <a:endParaRPr lang="en-US" sz="800" b="1" dirty="0"/>
          </a:p>
        </p:txBody>
      </p:sp>
      <p:sp>
        <p:nvSpPr>
          <p:cNvPr id="3" name="TextBox 2"/>
          <p:cNvSpPr txBox="1"/>
          <p:nvPr/>
        </p:nvSpPr>
        <p:spPr>
          <a:xfrm>
            <a:off x="2438400" y="1524001"/>
            <a:ext cx="89154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Where do your clients come from? </a:t>
            </a:r>
          </a:p>
        </p:txBody>
      </p:sp>
    </p:spTree>
    <p:extLst>
      <p:ext uri="{BB962C8B-B14F-4D97-AF65-F5344CB8AC3E}">
        <p14:creationId xmlns:p14="http://schemas.microsoft.com/office/powerpoint/2010/main" val="273369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DCC7C6-A62F-4059-8C66-A74E7CFD86BF}" type="slidenum">
              <a:rPr lang="en-US" smtClean="0"/>
              <a:pPr/>
              <a:t>21</a:t>
            </a:fld>
            <a:endParaRPr lang="en-US" dirty="0"/>
          </a:p>
        </p:txBody>
      </p:sp>
      <p:sp>
        <p:nvSpPr>
          <p:cNvPr id="7" name="Title 1"/>
          <p:cNvSpPr>
            <a:spLocks noGrp="1"/>
          </p:cNvSpPr>
          <p:nvPr>
            <p:ph type="title"/>
          </p:nvPr>
        </p:nvSpPr>
        <p:spPr>
          <a:xfrm>
            <a:off x="76200" y="0"/>
            <a:ext cx="6019800" cy="1371600"/>
          </a:xfrm>
        </p:spPr>
        <p:txBody>
          <a:bodyPr>
            <a:normAutofit/>
          </a:bodyPr>
          <a:lstStyle/>
          <a:p>
            <a:r>
              <a:rPr lang="en-US" sz="3600" dirty="0">
                <a:latin typeface="Times New Roman" panose="02020603050405020304" pitchFamily="18" charset="0"/>
                <a:cs typeface="Times New Roman" panose="02020603050405020304" pitchFamily="18" charset="0"/>
              </a:rPr>
              <a:t>VIRTUAL OUTREACH</a:t>
            </a:r>
          </a:p>
        </p:txBody>
      </p:sp>
      <p:sp>
        <p:nvSpPr>
          <p:cNvPr id="8" name="TextBox 7"/>
          <p:cNvSpPr txBox="1"/>
          <p:nvPr/>
        </p:nvSpPr>
        <p:spPr>
          <a:xfrm>
            <a:off x="533400" y="2322732"/>
            <a:ext cx="5181600" cy="4190999"/>
          </a:xfrm>
          <a:prstGeom prst="rect">
            <a:avLst/>
          </a:prstGeom>
          <a:noFill/>
        </p:spPr>
        <p:txBody>
          <a:bodyPr wrap="square" numCol="1" rtlCol="0">
            <a:normAutofit/>
          </a:bodyPr>
          <a:lstStyle/>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Virtual Benefits Briefings</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Virtual “Events” </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Social Media</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Word of Mouth</a:t>
            </a:r>
          </a:p>
          <a:p>
            <a:pPr marL="571500" indent="-571500">
              <a:lnSpc>
                <a:spcPct val="150000"/>
              </a:lnSpc>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How else? </a:t>
            </a:r>
          </a:p>
          <a:p>
            <a:endParaRPr lang="en-US" sz="900" b="1" dirty="0"/>
          </a:p>
          <a:p>
            <a:pPr>
              <a:spcAft>
                <a:spcPts val="600"/>
              </a:spcAft>
            </a:pPr>
            <a:endParaRPr lang="en-US" sz="800" b="1" dirty="0"/>
          </a:p>
          <a:p>
            <a:pPr>
              <a:spcAft>
                <a:spcPts val="600"/>
              </a:spcAft>
            </a:pPr>
            <a:endParaRPr lang="en-US" sz="800" b="1" dirty="0"/>
          </a:p>
          <a:p>
            <a:pPr>
              <a:spcAft>
                <a:spcPts val="600"/>
              </a:spcAft>
            </a:pPr>
            <a:endParaRPr lang="en-US" sz="800" b="1" dirty="0"/>
          </a:p>
          <a:p>
            <a:pPr>
              <a:spcAft>
                <a:spcPts val="600"/>
              </a:spcAft>
            </a:pPr>
            <a:endParaRPr lang="en-US" sz="800" b="1" dirty="0"/>
          </a:p>
          <a:p>
            <a:pPr>
              <a:spcAft>
                <a:spcPts val="600"/>
              </a:spcAft>
            </a:pPr>
            <a:endParaRPr lang="en-US" sz="800" b="1" dirty="0"/>
          </a:p>
        </p:txBody>
      </p:sp>
      <p:sp>
        <p:nvSpPr>
          <p:cNvPr id="3" name="TextBox 2"/>
          <p:cNvSpPr txBox="1"/>
          <p:nvPr/>
        </p:nvSpPr>
        <p:spPr>
          <a:xfrm>
            <a:off x="2438400" y="1524001"/>
            <a:ext cx="89154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Where do your clients come from? </a:t>
            </a: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5952" t="21428" r="3571" b="14472"/>
          <a:stretch/>
        </p:blipFill>
        <p:spPr>
          <a:xfrm>
            <a:off x="6400800" y="2338580"/>
            <a:ext cx="4194670" cy="3962399"/>
          </a:xfrm>
          <a:prstGeom prst="rect">
            <a:avLst/>
          </a:prstGeom>
        </p:spPr>
      </p:pic>
    </p:spTree>
    <p:extLst>
      <p:ext uri="{BB962C8B-B14F-4D97-AF65-F5344CB8AC3E}">
        <p14:creationId xmlns:p14="http://schemas.microsoft.com/office/powerpoint/2010/main" val="273617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DCC7C6-A62F-4059-8C66-A74E7CFD86BF}" type="slidenum">
              <a:rPr lang="en-US" smtClean="0"/>
              <a:pPr/>
              <a:t>22</a:t>
            </a:fld>
            <a:endParaRPr lang="en-US" dirty="0"/>
          </a:p>
        </p:txBody>
      </p:sp>
      <p:sp>
        <p:nvSpPr>
          <p:cNvPr id="7" name="Title 1"/>
          <p:cNvSpPr>
            <a:spLocks noGrp="1"/>
          </p:cNvSpPr>
          <p:nvPr>
            <p:ph type="title"/>
          </p:nvPr>
        </p:nvSpPr>
        <p:spPr>
          <a:xfrm>
            <a:off x="76200" y="0"/>
            <a:ext cx="6019800" cy="1371600"/>
          </a:xfrm>
        </p:spPr>
        <p:txBody>
          <a:bodyPr>
            <a:normAutofit/>
          </a:bodyPr>
          <a:lstStyle/>
          <a:p>
            <a:r>
              <a:rPr lang="en-US" sz="3600" dirty="0">
                <a:latin typeface="Times New Roman" panose="02020603050405020304" pitchFamily="18" charset="0"/>
                <a:cs typeface="Times New Roman" panose="02020603050405020304" pitchFamily="18" charset="0"/>
              </a:rPr>
              <a:t>OUTREACH MATERIALS</a:t>
            </a:r>
          </a:p>
        </p:txBody>
      </p:sp>
      <p:sp>
        <p:nvSpPr>
          <p:cNvPr id="8" name="TextBox 7"/>
          <p:cNvSpPr txBox="1"/>
          <p:nvPr/>
        </p:nvSpPr>
        <p:spPr>
          <a:xfrm>
            <a:off x="533400" y="1250845"/>
            <a:ext cx="10896600" cy="3581400"/>
          </a:xfrm>
          <a:prstGeom prst="rect">
            <a:avLst/>
          </a:prstGeom>
          <a:noFill/>
        </p:spPr>
        <p:txBody>
          <a:bodyPr wrap="square" numCol="1" rtlCol="0">
            <a:noAutofit/>
          </a:bodyPr>
          <a:lstStyle/>
          <a:p>
            <a:pPr algn="ctr">
              <a:spcAft>
                <a:spcPts val="600"/>
              </a:spcAft>
            </a:pPr>
            <a:r>
              <a:rPr lang="en-US" sz="3200" b="1" dirty="0">
                <a:latin typeface="Times New Roman" panose="02020603050405020304" pitchFamily="18" charset="0"/>
                <a:cs typeface="Times New Roman" panose="02020603050405020304" pitchFamily="18" charset="0"/>
              </a:rPr>
              <a:t>Outreach events are generally more successful if you have something to hand out</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Pencils/Pens</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Flags</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Beverage Holders</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Pins</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Pamphlets</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What Else?</a:t>
            </a:r>
          </a:p>
          <a:p>
            <a:pPr>
              <a:spcAft>
                <a:spcPts val="600"/>
              </a:spcAft>
            </a:pPr>
            <a:endParaRPr lang="en-US" dirty="0"/>
          </a:p>
          <a:p>
            <a:pPr>
              <a:spcAft>
                <a:spcPts val="600"/>
              </a:spcAft>
            </a:pPr>
            <a:endParaRPr lang="en-US" sz="800" b="1" dirty="0"/>
          </a:p>
          <a:p>
            <a:pPr>
              <a:spcAft>
                <a:spcPts val="600"/>
              </a:spcAft>
            </a:pPr>
            <a:endParaRPr lang="en-US" sz="800" b="1" dirty="0"/>
          </a:p>
          <a:p>
            <a:pPr>
              <a:spcAft>
                <a:spcPts val="600"/>
              </a:spcAft>
            </a:pPr>
            <a:endParaRPr lang="en-US" sz="800" b="1" dirty="0"/>
          </a:p>
          <a:p>
            <a:pPr>
              <a:spcAft>
                <a:spcPts val="600"/>
              </a:spcAft>
            </a:pPr>
            <a:endParaRPr lang="en-US" sz="800" b="1" dirty="0"/>
          </a:p>
        </p:txBody>
      </p:sp>
      <p:pic>
        <p:nvPicPr>
          <p:cNvPr id="12" name="Picture 11" descr="A picture containing text, outdoor, ground, blue&#10;&#10;Description automatically generated">
            <a:extLst>
              <a:ext uri="{FF2B5EF4-FFF2-40B4-BE49-F238E27FC236}">
                <a16:creationId xmlns:a16="http://schemas.microsoft.com/office/drawing/2014/main" id="{89D9DE0B-716E-4E7B-B25C-CE04198EC2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56" b="26666"/>
          <a:stretch/>
        </p:blipFill>
        <p:spPr>
          <a:xfrm>
            <a:off x="5105400" y="2789876"/>
            <a:ext cx="3086100" cy="2788920"/>
          </a:xfrm>
          <a:prstGeom prst="rect">
            <a:avLst/>
          </a:prstGeom>
        </p:spPr>
      </p:pic>
      <p:pic>
        <p:nvPicPr>
          <p:cNvPr id="10" name="Picture 9" descr="A group of people posing for a photo in front of a blue tent&#10;&#10;Description automatically generated">
            <a:extLst>
              <a:ext uri="{FF2B5EF4-FFF2-40B4-BE49-F238E27FC236}">
                <a16:creationId xmlns:a16="http://schemas.microsoft.com/office/drawing/2014/main" id="{E089010E-E303-43E4-99D6-F673A1F9D7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13" r="20111"/>
          <a:stretch/>
        </p:blipFill>
        <p:spPr>
          <a:xfrm>
            <a:off x="7931166" y="2303703"/>
            <a:ext cx="3355554" cy="2250594"/>
          </a:xfrm>
          <a:prstGeom prst="rect">
            <a:avLst/>
          </a:prstGeom>
        </p:spPr>
      </p:pic>
      <p:pic>
        <p:nvPicPr>
          <p:cNvPr id="14" name="Picture 13">
            <a:extLst>
              <a:ext uri="{FF2B5EF4-FFF2-40B4-BE49-F238E27FC236}">
                <a16:creationId xmlns:a16="http://schemas.microsoft.com/office/drawing/2014/main" id="{22C37F1F-621F-4E18-9961-5C07709DD1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27" b="14063"/>
          <a:stretch/>
        </p:blipFill>
        <p:spPr>
          <a:xfrm>
            <a:off x="7315202" y="4419600"/>
            <a:ext cx="3149600" cy="1830921"/>
          </a:xfrm>
          <a:prstGeom prst="rect">
            <a:avLst/>
          </a:prstGeom>
        </p:spPr>
      </p:pic>
      <p:sp>
        <p:nvSpPr>
          <p:cNvPr id="15" name="TextBox 14">
            <a:extLst>
              <a:ext uri="{FF2B5EF4-FFF2-40B4-BE49-F238E27FC236}">
                <a16:creationId xmlns:a16="http://schemas.microsoft.com/office/drawing/2014/main" id="{AA1CC794-AE7D-41BC-9E08-4EB50E1B0A4D}"/>
              </a:ext>
            </a:extLst>
          </p:cNvPr>
          <p:cNvSpPr txBox="1"/>
          <p:nvPr/>
        </p:nvSpPr>
        <p:spPr>
          <a:xfrm>
            <a:off x="381000" y="5345946"/>
            <a:ext cx="4572000" cy="129266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**Information Pamphlets can be ordered through VFW General Services</a:t>
            </a:r>
          </a:p>
          <a:p>
            <a:endParaRPr lang="en-US" sz="4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**Other items can be ordered through the VFW Store</a:t>
            </a:r>
          </a:p>
        </p:txBody>
      </p:sp>
    </p:spTree>
    <p:extLst>
      <p:ext uri="{BB962C8B-B14F-4D97-AF65-F5344CB8AC3E}">
        <p14:creationId xmlns:p14="http://schemas.microsoft.com/office/powerpoint/2010/main" val="256354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DCC7C6-A62F-4059-8C66-A74E7CFD86BF}" type="slidenum">
              <a:rPr lang="en-US" smtClean="0"/>
              <a:pPr/>
              <a:t>23</a:t>
            </a:fld>
            <a:endParaRPr lang="en-US" dirty="0"/>
          </a:p>
        </p:txBody>
      </p:sp>
      <p:sp>
        <p:nvSpPr>
          <p:cNvPr id="7" name="Title 1"/>
          <p:cNvSpPr>
            <a:spLocks noGrp="1"/>
          </p:cNvSpPr>
          <p:nvPr>
            <p:ph type="title"/>
          </p:nvPr>
        </p:nvSpPr>
        <p:spPr>
          <a:xfrm>
            <a:off x="0" y="152400"/>
            <a:ext cx="10173822" cy="1143000"/>
          </a:xfrm>
        </p:spPr>
        <p:txBody>
          <a:bodyPr>
            <a:normAutofit/>
          </a:bodyPr>
          <a:lstStyle/>
          <a:p>
            <a:r>
              <a:rPr lang="en-US" sz="3600" dirty="0">
                <a:latin typeface="Times New Roman" panose="02020603050405020304" pitchFamily="18" charset="0"/>
                <a:cs typeface="Times New Roman" panose="02020603050405020304" pitchFamily="18" charset="0"/>
              </a:rPr>
              <a:t>POST/DISTRICT SERVICE OFFICERS</a:t>
            </a:r>
          </a:p>
        </p:txBody>
      </p:sp>
      <p:sp>
        <p:nvSpPr>
          <p:cNvPr id="8" name="TextBox 7"/>
          <p:cNvSpPr txBox="1"/>
          <p:nvPr/>
        </p:nvSpPr>
        <p:spPr>
          <a:xfrm>
            <a:off x="685800" y="1828800"/>
            <a:ext cx="10668000" cy="3677930"/>
          </a:xfrm>
          <a:prstGeom prst="rect">
            <a:avLst/>
          </a:prstGeom>
          <a:noFill/>
        </p:spPr>
        <p:txBody>
          <a:bodyPr wrap="square" rtlCol="0">
            <a:spAutoFit/>
          </a:bodyPr>
          <a:lstStyle/>
          <a:p>
            <a:endParaRPr lang="en-US" sz="900" b="1" dirty="0"/>
          </a:p>
          <a:p>
            <a:pPr>
              <a:spcAft>
                <a:spcPts val="600"/>
              </a:spcAft>
            </a:pPr>
            <a:endParaRPr lang="en-US" sz="800" b="1" dirty="0"/>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Posts &amp; Districts are authorized to appoint Service Officers.</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These officers are charged with assisting veterans in understanding and navigating benefits available to them.</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These officers are </a:t>
            </a:r>
            <a:r>
              <a:rPr lang="en-US" sz="2800" dirty="0">
                <a:solidFill>
                  <a:srgbClr val="FF0000"/>
                </a:solidFill>
                <a:latin typeface="Times New Roman" panose="02020603050405020304" pitchFamily="18" charset="0"/>
                <a:cs typeface="Times New Roman" panose="02020603050405020304" pitchFamily="18" charset="0"/>
              </a:rPr>
              <a:t>NOT</a:t>
            </a:r>
            <a:r>
              <a:rPr lang="en-US" sz="2800" dirty="0">
                <a:latin typeface="Times New Roman" panose="02020603050405020304" pitchFamily="18" charset="0"/>
                <a:cs typeface="Times New Roman" panose="02020603050405020304" pitchFamily="18" charset="0"/>
              </a:rPr>
              <a:t> accredited and must not represent themselves as such. </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These officers fall under the “general supervision” of the VFW Department Service Officer. </a:t>
            </a:r>
          </a:p>
        </p:txBody>
      </p:sp>
    </p:spTree>
    <p:extLst>
      <p:ext uri="{BB962C8B-B14F-4D97-AF65-F5344CB8AC3E}">
        <p14:creationId xmlns:p14="http://schemas.microsoft.com/office/powerpoint/2010/main" val="426906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1425575"/>
            <a:ext cx="10363199" cy="5051425"/>
          </a:xfrm>
          <a:prstGeom prst="rect">
            <a:avLst/>
          </a:prstGeom>
          <a:noFill/>
        </p:spPr>
        <p:txBody>
          <a:bodyPr wrap="square" rtlCol="0">
            <a:normAutofit fontScale="92500" lnSpcReduction="10000"/>
          </a:bodyPr>
          <a:lstStyle/>
          <a:p>
            <a:endParaRPr lang="en-US" sz="900" b="1" dirty="0"/>
          </a:p>
          <a:p>
            <a:pPr>
              <a:spcAft>
                <a:spcPts val="600"/>
              </a:spcAft>
            </a:pPr>
            <a:endParaRPr lang="en-US" sz="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MOP Sec. 218 (12) Service Officer.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The Post Service Officer shall assist members of the Post, their </a:t>
            </a:r>
            <a:r>
              <a:rPr lang="en-US" sz="2800" i="1" dirty="0">
                <a:solidFill>
                  <a:schemeClr val="tx1">
                    <a:lumMod val="50000"/>
                    <a:lumOff val="50000"/>
                  </a:schemeClr>
                </a:solidFill>
                <a:latin typeface="Times New Roman" panose="02020603050405020304" pitchFamily="18" charset="0"/>
                <a:cs typeface="Times New Roman" panose="02020603050405020304" pitchFamily="18" charset="0"/>
              </a:rPr>
              <a:t>surviving spouses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and orphans and other worthy cases brought to their attention in obtaining rightful entitlements from federal and state governments. </a:t>
            </a:r>
            <a:r>
              <a:rPr lang="en-US" sz="2800" b="1" dirty="0">
                <a:solidFill>
                  <a:srgbClr val="FF0000"/>
                </a:solidFill>
                <a:latin typeface="Times New Roman" panose="02020603050405020304" pitchFamily="18" charset="0"/>
                <a:cs typeface="Times New Roman" panose="02020603050405020304" pitchFamily="18" charset="0"/>
              </a:rPr>
              <a:t>The work of a Service Officer shall be performed in accordance with the instructions contained in the VFW Guide for Service Officers under the general supervision of the Department Service Officer. </a:t>
            </a:r>
            <a:r>
              <a:rPr lang="en-US" sz="2800" i="1" dirty="0">
                <a:solidFill>
                  <a:schemeClr val="tx1">
                    <a:lumMod val="50000"/>
                    <a:lumOff val="50000"/>
                  </a:schemeClr>
                </a:solidFill>
                <a:latin typeface="Times New Roman" panose="02020603050405020304" pitchFamily="18" charset="0"/>
                <a:cs typeface="Times New Roman" panose="02020603050405020304" pitchFamily="18" charset="0"/>
              </a:rPr>
              <a:t>The Service Officer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shall perform such other duties as may be incident to the office and as may from time to time be required by the laws and usages of this organization or lawful orders from proper authority. </a:t>
            </a:r>
          </a:p>
          <a:p>
            <a:endParaRPr lang="en-US" sz="2800" b="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*Similar rules apply to District Service Officers. </a:t>
            </a:r>
          </a:p>
        </p:txBody>
      </p:sp>
      <p:sp>
        <p:nvSpPr>
          <p:cNvPr id="2" name="Slide Number Placeholder 1"/>
          <p:cNvSpPr>
            <a:spLocks noGrp="1"/>
          </p:cNvSpPr>
          <p:nvPr>
            <p:ph type="sldNum" sz="quarter" idx="12"/>
          </p:nvPr>
        </p:nvSpPr>
        <p:spPr/>
        <p:txBody>
          <a:bodyPr/>
          <a:lstStyle/>
          <a:p>
            <a:fld id="{A9DCC7C6-A62F-4059-8C66-A74E7CFD86BF}" type="slidenum">
              <a:rPr lang="en-US" smtClean="0"/>
              <a:pPr/>
              <a:t>24</a:t>
            </a:fld>
            <a:endParaRPr lang="en-US" dirty="0"/>
          </a:p>
        </p:txBody>
      </p:sp>
      <p:sp>
        <p:nvSpPr>
          <p:cNvPr id="6" name="Title 1"/>
          <p:cNvSpPr>
            <a:spLocks noGrp="1"/>
          </p:cNvSpPr>
          <p:nvPr>
            <p:ph type="title"/>
          </p:nvPr>
        </p:nvSpPr>
        <p:spPr>
          <a:xfrm>
            <a:off x="76200" y="0"/>
            <a:ext cx="10100553" cy="1143000"/>
          </a:xfrm>
        </p:spPr>
        <p:txBody>
          <a:bodyPr>
            <a:normAutofit/>
          </a:bodyPr>
          <a:lstStyle/>
          <a:p>
            <a:r>
              <a:rPr lang="en-US" sz="3600" dirty="0">
                <a:latin typeface="Times New Roman" panose="02020603050405020304" pitchFamily="18" charset="0"/>
                <a:cs typeface="Times New Roman" panose="02020603050405020304" pitchFamily="18" charset="0"/>
              </a:rPr>
              <a:t>POST/DISTRICT SERVICE OFFICERS</a:t>
            </a:r>
          </a:p>
        </p:txBody>
      </p:sp>
    </p:spTree>
    <p:extLst>
      <p:ext uri="{BB962C8B-B14F-4D97-AF65-F5344CB8AC3E}">
        <p14:creationId xmlns:p14="http://schemas.microsoft.com/office/powerpoint/2010/main" val="3609687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1341438"/>
            <a:ext cx="10439400" cy="5197475"/>
          </a:xfrm>
          <a:prstGeom prst="rect">
            <a:avLst/>
          </a:prstGeom>
          <a:noFill/>
        </p:spPr>
        <p:txBody>
          <a:bodyPr wrap="square" rtlCol="0">
            <a:normAutofit/>
          </a:bodyPr>
          <a:lstStyle/>
          <a:p>
            <a:endParaRPr lang="en-US" sz="900" b="1" dirty="0"/>
          </a:p>
          <a:p>
            <a:pPr>
              <a:spcAft>
                <a:spcPts val="600"/>
              </a:spcAft>
            </a:pPr>
            <a:endParaRPr lang="en-US" sz="800" b="1" dirty="0"/>
          </a:p>
          <a:p>
            <a:r>
              <a:rPr lang="en-US" sz="2800" b="1" dirty="0">
                <a:latin typeface="Times New Roman" panose="02020603050405020304" pitchFamily="18" charset="0"/>
                <a:cs typeface="Times New Roman" panose="02020603050405020304" pitchFamily="18" charset="0"/>
              </a:rPr>
              <a:t>MOP Sec. 518 (11) Service Officer.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The Department Service Officer shall assist the members of the Department, their surviving spouses and orphans and other worthy cases in obtaining rightful benefits from the federal or state governments. </a:t>
            </a:r>
            <a:r>
              <a:rPr lang="en-US" sz="2800" b="1" dirty="0">
                <a:solidFill>
                  <a:srgbClr val="FF0000"/>
                </a:solidFill>
                <a:latin typeface="Times New Roman" panose="02020603050405020304" pitchFamily="18" charset="0"/>
                <a:cs typeface="Times New Roman" panose="02020603050405020304" pitchFamily="18" charset="0"/>
              </a:rPr>
              <a:t>Their work shall be performed in accordance with policies established by the National Veterans Service Advisory Committee. </a:t>
            </a: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The Service Officer shall perform such other duties as are incident to their office or may be from time to time required by the laws and usages of this organization or as may be directed by proper authority.</a:t>
            </a:r>
          </a:p>
        </p:txBody>
      </p:sp>
      <p:sp>
        <p:nvSpPr>
          <p:cNvPr id="2" name="Slide Number Placeholder 1"/>
          <p:cNvSpPr>
            <a:spLocks noGrp="1"/>
          </p:cNvSpPr>
          <p:nvPr>
            <p:ph type="sldNum" sz="quarter" idx="12"/>
          </p:nvPr>
        </p:nvSpPr>
        <p:spPr/>
        <p:txBody>
          <a:bodyPr/>
          <a:lstStyle/>
          <a:p>
            <a:fld id="{A9DCC7C6-A62F-4059-8C66-A74E7CFD86BF}" type="slidenum">
              <a:rPr lang="en-US" smtClean="0"/>
              <a:pPr/>
              <a:t>25</a:t>
            </a:fld>
            <a:endParaRPr lang="en-US" dirty="0"/>
          </a:p>
        </p:txBody>
      </p:sp>
      <p:sp>
        <p:nvSpPr>
          <p:cNvPr id="6" name="Title 1"/>
          <p:cNvSpPr>
            <a:spLocks noGrp="1"/>
          </p:cNvSpPr>
          <p:nvPr>
            <p:ph type="title"/>
          </p:nvPr>
        </p:nvSpPr>
        <p:spPr>
          <a:xfrm>
            <a:off x="0" y="0"/>
            <a:ext cx="10140310" cy="1143000"/>
          </a:xfrm>
        </p:spPr>
        <p:txBody>
          <a:bodyPr>
            <a:normAutofit/>
          </a:bodyPr>
          <a:lstStyle/>
          <a:p>
            <a:r>
              <a:rPr lang="en-US" sz="3600" dirty="0">
                <a:latin typeface="Times New Roman" panose="02020603050405020304" pitchFamily="18" charset="0"/>
                <a:cs typeface="Times New Roman" panose="02020603050405020304" pitchFamily="18" charset="0"/>
              </a:rPr>
              <a:t>POST/DISTRICT SERVICE OFFICERS</a:t>
            </a:r>
          </a:p>
        </p:txBody>
      </p:sp>
    </p:spTree>
    <p:extLst>
      <p:ext uri="{BB962C8B-B14F-4D97-AF65-F5344CB8AC3E}">
        <p14:creationId xmlns:p14="http://schemas.microsoft.com/office/powerpoint/2010/main" val="2172701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1399198"/>
            <a:ext cx="10439399" cy="4773002"/>
          </a:xfrm>
          <a:prstGeom prst="rect">
            <a:avLst/>
          </a:prstGeom>
          <a:noFill/>
        </p:spPr>
        <p:txBody>
          <a:bodyPr wrap="square" rtlCol="0">
            <a:normAutofit/>
          </a:bodyPr>
          <a:lstStyle/>
          <a:p>
            <a:endParaRPr lang="en-US" sz="900" b="1" dirty="0"/>
          </a:p>
          <a:p>
            <a:r>
              <a:rPr lang="en-US" sz="2800" b="1" dirty="0">
                <a:latin typeface="Times New Roman" panose="02020603050405020304" pitchFamily="18" charset="0"/>
                <a:cs typeface="Times New Roman" panose="02020603050405020304" pitchFamily="18" charset="0"/>
              </a:rPr>
              <a:t>What does this mean??? </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a:t>
            </a:r>
            <a:r>
              <a:rPr lang="en-US" sz="2800" b="1"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a:solidFill>
                  <a:srgbClr val="800000"/>
                </a:solidFill>
                <a:latin typeface="Times New Roman" panose="02020603050405020304" pitchFamily="18" charset="0"/>
                <a:cs typeface="Times New Roman" panose="02020603050405020304" pitchFamily="18" charset="0"/>
              </a:rPr>
              <a:t>NVS Policy and Procedure </a:t>
            </a:r>
            <a:r>
              <a:rPr lang="en-US" sz="2800" dirty="0">
                <a:latin typeface="Times New Roman" panose="02020603050405020304" pitchFamily="18" charset="0"/>
                <a:cs typeface="Times New Roman" panose="02020603050405020304" pitchFamily="18" charset="0"/>
              </a:rPr>
              <a:t>guides the terms of service offered by Post/District Service Officers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Post/District Service Officers refer claims to the DSO immediately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Post/District Service Officers cannot represent veterans because they are not accredited</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Post/District Service Officers must not retain </a:t>
            </a:r>
            <a:r>
              <a:rPr lang="en-US" sz="2800" b="1" dirty="0">
                <a:solidFill>
                  <a:srgbClr val="800000"/>
                </a:solidFill>
                <a:latin typeface="Times New Roman" panose="02020603050405020304" pitchFamily="18" charset="0"/>
                <a:cs typeface="Times New Roman" panose="02020603050405020304" pitchFamily="18" charset="0"/>
              </a:rPr>
              <a:t>ANY</a:t>
            </a:r>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records for the veterans they assist, as this is a violation of VFW policy and a violation of the veteran’s privacy</a:t>
            </a:r>
          </a:p>
        </p:txBody>
      </p:sp>
      <p:sp>
        <p:nvSpPr>
          <p:cNvPr id="2" name="Slide Number Placeholder 1"/>
          <p:cNvSpPr>
            <a:spLocks noGrp="1"/>
          </p:cNvSpPr>
          <p:nvPr>
            <p:ph type="sldNum" sz="quarter" idx="12"/>
          </p:nvPr>
        </p:nvSpPr>
        <p:spPr/>
        <p:txBody>
          <a:bodyPr/>
          <a:lstStyle/>
          <a:p>
            <a:fld id="{A9DCC7C6-A62F-4059-8C66-A74E7CFD86BF}" type="slidenum">
              <a:rPr lang="en-US" smtClean="0"/>
              <a:pPr/>
              <a:t>26</a:t>
            </a:fld>
            <a:endParaRPr lang="en-US" dirty="0"/>
          </a:p>
        </p:txBody>
      </p:sp>
      <p:sp>
        <p:nvSpPr>
          <p:cNvPr id="6" name="Title 1"/>
          <p:cNvSpPr>
            <a:spLocks noGrp="1"/>
          </p:cNvSpPr>
          <p:nvPr>
            <p:ph type="title"/>
          </p:nvPr>
        </p:nvSpPr>
        <p:spPr>
          <a:xfrm>
            <a:off x="76200" y="152400"/>
            <a:ext cx="10100553" cy="1143000"/>
          </a:xfrm>
        </p:spPr>
        <p:txBody>
          <a:bodyPr>
            <a:normAutofit/>
          </a:bodyPr>
          <a:lstStyle/>
          <a:p>
            <a:r>
              <a:rPr lang="en-US" sz="3600" dirty="0">
                <a:latin typeface="Times New Roman" panose="02020603050405020304" pitchFamily="18" charset="0"/>
                <a:cs typeface="Times New Roman" panose="02020603050405020304" pitchFamily="18" charset="0"/>
              </a:rPr>
              <a:t>POST/DISTRICT SERVICE OFFICERS</a:t>
            </a:r>
          </a:p>
        </p:txBody>
      </p:sp>
    </p:spTree>
    <p:extLst>
      <p:ext uri="{BB962C8B-B14F-4D97-AF65-F5344CB8AC3E}">
        <p14:creationId xmlns:p14="http://schemas.microsoft.com/office/powerpoint/2010/main" val="4271443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1349375"/>
            <a:ext cx="10363200" cy="4876800"/>
          </a:xfrm>
          <a:prstGeom prst="rect">
            <a:avLst/>
          </a:prstGeom>
          <a:noFill/>
        </p:spPr>
        <p:txBody>
          <a:bodyPr wrap="square" rtlCol="0">
            <a:normAutofit fontScale="92500" lnSpcReduction="10000"/>
          </a:bodyPr>
          <a:lstStyle/>
          <a:p>
            <a:r>
              <a:rPr lang="en-US" sz="4000" b="1" dirty="0">
                <a:latin typeface="Times New Roman" panose="02020603050405020304" pitchFamily="18" charset="0"/>
                <a:cs typeface="Times New Roman" panose="02020603050405020304" pitchFamily="18" charset="0"/>
              </a:rPr>
              <a:t>Your Responsibilities</a:t>
            </a:r>
          </a:p>
          <a:p>
            <a:endParaRPr lang="en-US" sz="900" b="1" dirty="0">
              <a:latin typeface="Times New Roman" panose="02020603050405020304" pitchFamily="18" charset="0"/>
              <a:cs typeface="Times New Roman" panose="02020603050405020304" pitchFamily="18" charset="0"/>
            </a:endParaRPr>
          </a:p>
          <a:p>
            <a:pPr>
              <a:spcAft>
                <a:spcPts val="600"/>
              </a:spcAft>
            </a:pPr>
            <a:endParaRPr lang="en-US" sz="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As DSO/ADSO:  </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Know your District/Post Service Officers </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Provide training to your District/Post Service Officers (refer to </a:t>
            </a:r>
            <a:r>
              <a:rPr lang="en-US" sz="2800" b="1" dirty="0">
                <a:solidFill>
                  <a:srgbClr val="800000"/>
                </a:solidFill>
                <a:latin typeface="Times New Roman" panose="02020603050405020304" pitchFamily="18" charset="0"/>
                <a:cs typeface="Times New Roman" panose="02020603050405020304" pitchFamily="18" charset="0"/>
              </a:rPr>
              <a:t>VFW Guide for Post Service Officers </a:t>
            </a:r>
            <a:r>
              <a:rPr lang="en-US" sz="2800" dirty="0">
                <a:latin typeface="Times New Roman" panose="02020603050405020304" pitchFamily="18" charset="0"/>
                <a:cs typeface="Times New Roman" panose="02020603050405020304" pitchFamily="18" charset="0"/>
              </a:rPr>
              <a:t>or ask NVS for assistance in developing materials) </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Refuse requests for status updates from your District/Post Service Officers </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Provide requested status updates </a:t>
            </a:r>
            <a:r>
              <a:rPr lang="en-US" sz="2800" b="1" dirty="0">
                <a:latin typeface="Times New Roman" panose="02020603050405020304" pitchFamily="18" charset="0"/>
                <a:cs typeface="Times New Roman" panose="02020603050405020304" pitchFamily="18" charset="0"/>
              </a:rPr>
              <a:t>DIRECTLY</a:t>
            </a:r>
            <a:r>
              <a:rPr lang="en-US" sz="2800" dirty="0">
                <a:latin typeface="Times New Roman" panose="02020603050405020304" pitchFamily="18" charset="0"/>
                <a:cs typeface="Times New Roman" panose="02020603050405020304" pitchFamily="18" charset="0"/>
              </a:rPr>
              <a:t> to the veteran client </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Work with your Department leadership to clarify roles/responsibilities of District/Post Service Officers</a:t>
            </a:r>
          </a:p>
          <a:p>
            <a:pPr marL="457200" indent="-457200">
              <a:buFontTx/>
              <a:buChar char="-"/>
            </a:pPr>
            <a:endParaRPr lang="en-US" sz="28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A9DCC7C6-A62F-4059-8C66-A74E7CFD86BF}" type="slidenum">
              <a:rPr lang="en-US" smtClean="0"/>
              <a:pPr/>
              <a:t>27</a:t>
            </a:fld>
            <a:endParaRPr lang="en-US" dirty="0"/>
          </a:p>
        </p:txBody>
      </p:sp>
      <p:sp>
        <p:nvSpPr>
          <p:cNvPr id="6" name="Title 1"/>
          <p:cNvSpPr>
            <a:spLocks noGrp="1"/>
          </p:cNvSpPr>
          <p:nvPr>
            <p:ph type="title"/>
          </p:nvPr>
        </p:nvSpPr>
        <p:spPr>
          <a:xfrm>
            <a:off x="76200" y="76200"/>
            <a:ext cx="9989527" cy="1143000"/>
          </a:xfrm>
        </p:spPr>
        <p:txBody>
          <a:bodyPr>
            <a:normAutofit/>
          </a:bodyPr>
          <a:lstStyle/>
          <a:p>
            <a:r>
              <a:rPr lang="en-US" sz="3600" dirty="0">
                <a:latin typeface="Times New Roman" panose="02020603050405020304" pitchFamily="18" charset="0"/>
                <a:cs typeface="Times New Roman" panose="02020603050405020304" pitchFamily="18" charset="0"/>
              </a:rPr>
              <a:t>POST/DISTRICT SERVICE OFFICERS</a:t>
            </a:r>
          </a:p>
        </p:txBody>
      </p:sp>
    </p:spTree>
    <p:extLst>
      <p:ext uri="{BB962C8B-B14F-4D97-AF65-F5344CB8AC3E}">
        <p14:creationId xmlns:p14="http://schemas.microsoft.com/office/powerpoint/2010/main" val="2041388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DCC7C6-A62F-4059-8C66-A74E7CFD86BF}" type="slidenum">
              <a:rPr lang="en-US" smtClean="0"/>
              <a:pPr/>
              <a:t>28</a:t>
            </a:fld>
            <a:endParaRPr lang="en-US" dirty="0"/>
          </a:p>
        </p:txBody>
      </p:sp>
      <p:sp>
        <p:nvSpPr>
          <p:cNvPr id="7" name="Title 1"/>
          <p:cNvSpPr>
            <a:spLocks noGrp="1"/>
          </p:cNvSpPr>
          <p:nvPr>
            <p:ph type="title"/>
          </p:nvPr>
        </p:nvSpPr>
        <p:spPr>
          <a:xfrm>
            <a:off x="76200" y="152400"/>
            <a:ext cx="8153400" cy="914400"/>
          </a:xfrm>
        </p:spPr>
        <p:txBody>
          <a:bodyPr>
            <a:normAutofit/>
          </a:bodyPr>
          <a:lstStyle/>
          <a:p>
            <a:r>
              <a:rPr lang="en-US" sz="3600" dirty="0">
                <a:latin typeface="Times New Roman" panose="02020603050405020304" pitchFamily="18" charset="0"/>
                <a:cs typeface="Times New Roman" panose="02020603050405020304" pitchFamily="18" charset="0"/>
              </a:rPr>
              <a:t>OTHER NVS PROGRAMS</a:t>
            </a:r>
          </a:p>
        </p:txBody>
      </p:sp>
      <p:sp>
        <p:nvSpPr>
          <p:cNvPr id="9" name="TextBox 8"/>
          <p:cNvSpPr txBox="1"/>
          <p:nvPr/>
        </p:nvSpPr>
        <p:spPr>
          <a:xfrm>
            <a:off x="914400" y="1572660"/>
            <a:ext cx="10439400" cy="4953000"/>
          </a:xfrm>
          <a:prstGeom prst="rect">
            <a:avLst/>
          </a:prstGeom>
          <a:noFill/>
        </p:spPr>
        <p:txBody>
          <a:bodyPr wrap="square" rtlCol="0">
            <a:normAutofit lnSpcReduction="10000"/>
          </a:bodyPr>
          <a:lstStyle/>
          <a:p>
            <a:r>
              <a:rPr lang="en-US" sz="4000" b="1" dirty="0">
                <a:solidFill>
                  <a:prstClr val="black"/>
                </a:solidFill>
                <a:latin typeface="Times New Roman" panose="02020603050405020304" pitchFamily="18" charset="0"/>
                <a:cs typeface="Times New Roman" panose="02020603050405020304" pitchFamily="18" charset="0"/>
              </a:rPr>
              <a:t>Success Stories: </a:t>
            </a:r>
            <a:endParaRPr lang="en-US" sz="1600" dirty="0">
              <a:solidFill>
                <a:prstClr val="black"/>
              </a:solidFill>
              <a:latin typeface="Times New Roman" panose="02020603050405020304" pitchFamily="18" charset="0"/>
              <a:cs typeface="Times New Roman" panose="02020603050405020304" pitchFamily="18" charset="0"/>
            </a:endParaRPr>
          </a:p>
          <a:p>
            <a:pPr>
              <a:spcAft>
                <a:spcPts val="600"/>
              </a:spcAft>
            </a:pPr>
            <a:endParaRPr lang="en-US" sz="3200" b="1" dirty="0">
              <a:latin typeface="Times New Roman" panose="02020603050405020304" pitchFamily="18" charset="0"/>
              <a:cs typeface="Times New Roman" panose="02020603050405020304" pitchFamily="18" charset="0"/>
            </a:endParaRPr>
          </a:p>
          <a:p>
            <a:pPr>
              <a:spcAft>
                <a:spcPts val="600"/>
              </a:spcAft>
            </a:pPr>
            <a:r>
              <a:rPr lang="en-US" sz="3200" b="1" dirty="0">
                <a:latin typeface="Times New Roman" panose="02020603050405020304" pitchFamily="18" charset="0"/>
                <a:cs typeface="Times New Roman" panose="02020603050405020304" pitchFamily="18" charset="0"/>
              </a:rPr>
              <a:t>VA Voluntary Service: </a:t>
            </a:r>
            <a:r>
              <a:rPr lang="en-US" sz="3200" b="1" dirty="0">
                <a:latin typeface="Times New Roman" panose="02020603050405020304" pitchFamily="18" charset="0"/>
                <a:cs typeface="Times New Roman" panose="02020603050405020304" pitchFamily="18" charset="0"/>
                <a:hlinkClick r:id="rId2"/>
              </a:rPr>
              <a:t>www.vfw.org/VolunteerService</a:t>
            </a:r>
            <a:r>
              <a:rPr lang="en-US" sz="3200" b="1" dirty="0">
                <a:latin typeface="Times New Roman" panose="02020603050405020304" pitchFamily="18" charset="0"/>
                <a:cs typeface="Times New Roman" panose="02020603050405020304" pitchFamily="18" charset="0"/>
              </a:rPr>
              <a:t> </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1,500 regularly-scheduled volunteers at more than 150 facilities</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Contributed nearly 175,000 volunteer hours</a:t>
            </a:r>
          </a:p>
          <a:p>
            <a:pPr lvl="1">
              <a:spcAft>
                <a:spcPts val="600"/>
              </a:spcAft>
            </a:pPr>
            <a:endParaRPr lang="en-US" sz="2400" dirty="0">
              <a:latin typeface="Times New Roman" panose="02020603050405020304" pitchFamily="18" charset="0"/>
              <a:cs typeface="Times New Roman" panose="02020603050405020304" pitchFamily="18" charset="0"/>
            </a:endParaRPr>
          </a:p>
          <a:p>
            <a:pPr>
              <a:spcAft>
                <a:spcPts val="600"/>
              </a:spcAft>
            </a:pPr>
            <a:r>
              <a:rPr lang="en-US" sz="3200" b="1" dirty="0">
                <a:latin typeface="Times New Roman" panose="02020603050405020304" pitchFamily="18" charset="0"/>
                <a:cs typeface="Times New Roman" panose="02020603050405020304" pitchFamily="18" charset="0"/>
              </a:rPr>
              <a:t>VA Health Care Casework: </a:t>
            </a:r>
            <a:r>
              <a:rPr lang="en-US" sz="3200" b="1" dirty="0">
                <a:latin typeface="Times New Roman" panose="02020603050405020304" pitchFamily="18" charset="0"/>
                <a:cs typeface="Times New Roman" panose="02020603050405020304" pitchFamily="18" charset="0"/>
                <a:hlinkClick r:id="rId3"/>
              </a:rPr>
              <a:t>www.vfw.org/VAWatch</a:t>
            </a:r>
            <a:r>
              <a:rPr lang="en-US" sz="3200" b="1" dirty="0">
                <a:latin typeface="Times New Roman" panose="02020603050405020304" pitchFamily="18" charset="0"/>
                <a:cs typeface="Times New Roman" panose="02020603050405020304" pitchFamily="18" charset="0"/>
              </a:rPr>
              <a:t> </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Intervened on behalf of thousands of veterans</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Conducted multiple surveys to publish numerous reports on the current state and future of VA care</a:t>
            </a:r>
          </a:p>
          <a:p>
            <a:pPr marL="285750" indent="-285750">
              <a:spcAft>
                <a:spcPts val="600"/>
              </a:spcAft>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742950" lvl="1" indent="-285750">
              <a:spcAft>
                <a:spcPts val="600"/>
              </a:spcAft>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742950" lvl="1" indent="-285750">
              <a:spcAft>
                <a:spcPts val="600"/>
              </a:spcAft>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endParaRPr lang="en-US" sz="20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611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9DCC7C6-A62F-4059-8C66-A74E7CFD86BF}" type="slidenum">
              <a:rPr lang="en-US" smtClean="0"/>
              <a:pPr/>
              <a:t>29</a:t>
            </a:fld>
            <a:endParaRPr lang="en-US" dirty="0"/>
          </a:p>
        </p:txBody>
      </p:sp>
      <p:sp>
        <p:nvSpPr>
          <p:cNvPr id="7" name="Title 1"/>
          <p:cNvSpPr>
            <a:spLocks noGrp="1"/>
          </p:cNvSpPr>
          <p:nvPr>
            <p:ph type="title"/>
          </p:nvPr>
        </p:nvSpPr>
        <p:spPr>
          <a:xfrm>
            <a:off x="76200" y="152400"/>
            <a:ext cx="8153400" cy="914400"/>
          </a:xfrm>
        </p:spPr>
        <p:txBody>
          <a:bodyPr>
            <a:normAutofit/>
          </a:bodyPr>
          <a:lstStyle/>
          <a:p>
            <a:r>
              <a:rPr lang="en-US" sz="3600" dirty="0">
                <a:latin typeface="Times New Roman" panose="02020603050405020304" pitchFamily="18" charset="0"/>
                <a:cs typeface="Times New Roman" panose="02020603050405020304" pitchFamily="18" charset="0"/>
              </a:rPr>
              <a:t>OTHER NVS PROGRAMS</a:t>
            </a:r>
          </a:p>
        </p:txBody>
      </p:sp>
      <p:sp>
        <p:nvSpPr>
          <p:cNvPr id="3" name="TextBox 2">
            <a:extLst>
              <a:ext uri="{FF2B5EF4-FFF2-40B4-BE49-F238E27FC236}">
                <a16:creationId xmlns:a16="http://schemas.microsoft.com/office/drawing/2014/main" id="{A0B15BC4-C858-04AC-EFA8-81257C42E096}"/>
              </a:ext>
            </a:extLst>
          </p:cNvPr>
          <p:cNvSpPr txBox="1"/>
          <p:nvPr/>
        </p:nvSpPr>
        <p:spPr>
          <a:xfrm>
            <a:off x="6677138" y="3389762"/>
            <a:ext cx="4000093" cy="2686050"/>
          </a:xfrm>
          <a:prstGeom prst="rect">
            <a:avLst/>
          </a:prstGeom>
          <a:noFill/>
        </p:spPr>
        <p:txBody>
          <a:bodyPr wrap="square" anchor="b">
            <a:noAutofit/>
          </a:bodyPr>
          <a:lstStyle/>
          <a:p>
            <a:pPr marL="0" indent="0">
              <a:buNone/>
            </a:pPr>
            <a:r>
              <a:rPr lang="en-US" sz="2000" b="1" dirty="0">
                <a:latin typeface="Arial" panose="020B0604020202020204" pitchFamily="34" charset="0"/>
                <a:cs typeface="Arial" panose="020B0604020202020204" pitchFamily="34" charset="0"/>
              </a:rPr>
              <a:t>In November 2022, VFW launched </a:t>
            </a:r>
            <a:r>
              <a:rPr lang="en-US" sz="2000" b="1"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www.pactactinfo.org</a:t>
            </a:r>
            <a:r>
              <a:rPr lang="en-US" sz="2000" b="1" dirty="0">
                <a:latin typeface="Arial" panose="020B0604020202020204" pitchFamily="34" charset="0"/>
                <a:cs typeface="Arial" panose="020B0604020202020204" pitchFamily="34" charset="0"/>
              </a:rPr>
              <a:t>, a website to streamline referrals to our cadre of accredited service officers for VA Disability Claims. </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When a veteran visits the site, they can answer a short series of questions to determine if they are potentially eligible for benefits and can also request that an accredited representative contact them to discuss their claim. </a:t>
            </a:r>
            <a:endParaRPr lang="en-US" sz="1600" b="1" dirty="0">
              <a:solidFill>
                <a:srgbClr val="991A1E"/>
              </a:solidFill>
              <a:latin typeface="Arial" panose="020B0604020202020204" pitchFamily="34" charset="0"/>
              <a:cs typeface="Arial" panose="020B0604020202020204" pitchFamily="34" charset="0"/>
            </a:endParaRPr>
          </a:p>
        </p:txBody>
      </p:sp>
      <p:pic>
        <p:nvPicPr>
          <p:cNvPr id="4" name="Content Placeholder 2" descr="Graphical user interface, website&#10;&#10;Description automatically generated">
            <a:extLst>
              <a:ext uri="{FF2B5EF4-FFF2-40B4-BE49-F238E27FC236}">
                <a16:creationId xmlns:a16="http://schemas.microsoft.com/office/drawing/2014/main" id="{FDAE6F49-5545-52B5-E847-38E19DE9B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216" y="1280627"/>
            <a:ext cx="3586247" cy="2647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11" descr="Graphical user interface, text, application&#10;&#10;Description automatically generated">
            <a:extLst>
              <a:ext uri="{FF2B5EF4-FFF2-40B4-BE49-F238E27FC236}">
                <a16:creationId xmlns:a16="http://schemas.microsoft.com/office/drawing/2014/main" id="{C40A55C9-EEAD-01C7-F76C-F8E9CE7D6A77}"/>
              </a:ext>
            </a:extLst>
          </p:cNvPr>
          <p:cNvPicPr>
            <a:picLocks noChangeAspect="1"/>
          </p:cNvPicPr>
          <p:nvPr/>
        </p:nvPicPr>
        <p:blipFill rotWithShape="1">
          <a:blip r:embed="rId4">
            <a:extLst>
              <a:ext uri="{28A0092B-C50C-407E-A947-70E740481C1C}">
                <a14:useLocalDpi xmlns:a14="http://schemas.microsoft.com/office/drawing/2010/main" val="0"/>
              </a:ext>
            </a:extLst>
          </a:blip>
          <a:srcRect t="10325" b="-1024"/>
          <a:stretch/>
        </p:blipFill>
        <p:spPr>
          <a:xfrm>
            <a:off x="2157154" y="4095223"/>
            <a:ext cx="4229785" cy="2300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9651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DCC7C6-A62F-4059-8C66-A74E7CFD86BF}" type="slidenum">
              <a:rPr lang="en-US" smtClean="0"/>
              <a:pPr/>
              <a:t>3</a:t>
            </a:fld>
            <a:endParaRPr lang="en-US" dirty="0"/>
          </a:p>
        </p:txBody>
      </p:sp>
      <p:sp>
        <p:nvSpPr>
          <p:cNvPr id="7" name="Title 1"/>
          <p:cNvSpPr>
            <a:spLocks noGrp="1"/>
          </p:cNvSpPr>
          <p:nvPr>
            <p:ph type="title"/>
          </p:nvPr>
        </p:nvSpPr>
        <p:spPr>
          <a:xfrm>
            <a:off x="76200" y="265745"/>
            <a:ext cx="8229600" cy="811543"/>
          </a:xfrm>
        </p:spPr>
        <p:txBody>
          <a:bodyPr>
            <a:normAutofit/>
          </a:bodyPr>
          <a:lstStyle/>
          <a:p>
            <a:r>
              <a:rPr lang="en-US" sz="3600" dirty="0">
                <a:latin typeface="Times New Roman" panose="02020603050405020304" pitchFamily="18" charset="0"/>
                <a:cs typeface="Times New Roman" panose="02020603050405020304" pitchFamily="18" charset="0"/>
              </a:rPr>
              <a:t>NATIONAL VETERANS SERVICE</a:t>
            </a:r>
          </a:p>
        </p:txBody>
      </p:sp>
      <p:sp>
        <p:nvSpPr>
          <p:cNvPr id="9" name="TextBox 8"/>
          <p:cNvSpPr txBox="1"/>
          <p:nvPr/>
        </p:nvSpPr>
        <p:spPr>
          <a:xfrm>
            <a:off x="2667000" y="1559130"/>
            <a:ext cx="7372350" cy="4645079"/>
          </a:xfrm>
          <a:prstGeom prst="rect">
            <a:avLst/>
          </a:prstGeom>
          <a:noFill/>
        </p:spPr>
        <p:txBody>
          <a:bodyPr wrap="square" rtlCol="0">
            <a:normAutofit/>
          </a:bodyPr>
          <a:lstStyle/>
          <a:p>
            <a:r>
              <a:rPr lang="en-US" sz="4400" b="1" dirty="0">
                <a:latin typeface="Times New Roman" panose="02020603050405020304" pitchFamily="18" charset="0"/>
                <a:cs typeface="Times New Roman" panose="02020603050405020304" pitchFamily="18" charset="0"/>
              </a:rPr>
              <a:t>What are we responsible for? </a:t>
            </a:r>
          </a:p>
        </p:txBody>
      </p:sp>
      <p:pic>
        <p:nvPicPr>
          <p:cNvPr id="2" name="Picture 1"/>
          <p:cNvPicPr>
            <a:picLocks noChangeAspect="1"/>
          </p:cNvPicPr>
          <p:nvPr/>
        </p:nvPicPr>
        <p:blipFill>
          <a:blip r:embed="rId2"/>
          <a:stretch>
            <a:fillRect/>
          </a:stretch>
        </p:blipFill>
        <p:spPr>
          <a:xfrm>
            <a:off x="4157100" y="2743201"/>
            <a:ext cx="4148701" cy="2985583"/>
          </a:xfrm>
          <a:prstGeom prst="rect">
            <a:avLst/>
          </a:prstGeom>
        </p:spPr>
      </p:pic>
    </p:spTree>
    <p:extLst>
      <p:ext uri="{BB962C8B-B14F-4D97-AF65-F5344CB8AC3E}">
        <p14:creationId xmlns:p14="http://schemas.microsoft.com/office/powerpoint/2010/main" val="1587212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04913"/>
            <a:ext cx="10972800" cy="5334000"/>
          </a:xfrm>
        </p:spPr>
        <p:txBody>
          <a:bodyPr>
            <a:noAutofit/>
          </a:bodyPr>
          <a:lstStyle/>
          <a:p>
            <a:pPr marL="0" indent="0">
              <a:buNone/>
            </a:pPr>
            <a:r>
              <a:rPr lang="en-US" sz="2000" dirty="0">
                <a:latin typeface="Times New Roman" panose="02020603050405020304" pitchFamily="18" charset="0"/>
                <a:cs typeface="Times New Roman" panose="02020603050405020304" pitchFamily="18" charset="0"/>
              </a:rPr>
              <a:t>Online Learning Portal: </a:t>
            </a:r>
            <a:r>
              <a:rPr lang="en-US" sz="2000" dirty="0">
                <a:latin typeface="Times New Roman" panose="02020603050405020304" pitchFamily="18" charset="0"/>
                <a:cs typeface="Times New Roman" panose="02020603050405020304" pitchFamily="18" charset="0"/>
                <a:hlinkClick r:id="rId3"/>
              </a:rPr>
              <a:t>https://vfw.psycharmor.org/</a:t>
            </a:r>
            <a:r>
              <a:rPr lang="en-US" sz="2000" dirty="0">
                <a:latin typeface="Times New Roman" panose="02020603050405020304" pitchFamily="18" charset="0"/>
                <a:cs typeface="Times New Roman" panose="02020603050405020304" pitchFamily="18" charset="0"/>
              </a:rPr>
              <a:t> </a:t>
            </a:r>
          </a:p>
          <a:p>
            <a:pPr marL="0" indent="0">
              <a:buNone/>
            </a:pPr>
            <a:r>
              <a:rPr lang="en-US" sz="2000" dirty="0">
                <a:latin typeface="Times New Roman" panose="02020603050405020304" pitchFamily="18" charset="0"/>
                <a:cs typeface="Times New Roman" panose="02020603050405020304" pitchFamily="18" charset="0"/>
              </a:rPr>
              <a:t>Claims Assistance: </a:t>
            </a:r>
            <a:r>
              <a:rPr lang="en-US" sz="2000" dirty="0">
                <a:latin typeface="Times New Roman" panose="02020603050405020304" pitchFamily="18" charset="0"/>
                <a:cs typeface="Times New Roman" panose="02020603050405020304" pitchFamily="18" charset="0"/>
                <a:hlinkClick r:id="rId4"/>
              </a:rPr>
              <a:t>www.vfw.org/NVS</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PACT Act Info: </a:t>
            </a:r>
            <a:r>
              <a:rPr lang="en-US" sz="2000" dirty="0">
                <a:latin typeface="Times New Roman" panose="02020603050405020304" pitchFamily="18" charset="0"/>
                <a:cs typeface="Times New Roman" panose="02020603050405020304" pitchFamily="18" charset="0"/>
                <a:hlinkClick r:id="rId5"/>
              </a:rPr>
              <a:t>www.pactactinfo.org</a:t>
            </a:r>
            <a:r>
              <a:rPr lang="en-US" sz="2000" dirty="0">
                <a:latin typeface="Times New Roman" panose="02020603050405020304" pitchFamily="18" charset="0"/>
                <a:cs typeface="Times New Roman" panose="02020603050405020304" pitchFamily="18" charset="0"/>
              </a:rPr>
              <a:t> </a:t>
            </a:r>
          </a:p>
          <a:p>
            <a:pPr marL="0" indent="0">
              <a:buNone/>
            </a:pPr>
            <a:r>
              <a:rPr lang="en-US" sz="2000" dirty="0">
                <a:latin typeface="Times New Roman" panose="02020603050405020304" pitchFamily="18" charset="0"/>
                <a:cs typeface="Times New Roman" panose="02020603050405020304" pitchFamily="18" charset="0"/>
              </a:rPr>
              <a:t>Health Care Advocacy: </a:t>
            </a:r>
            <a:r>
              <a:rPr lang="en-US" sz="2000" dirty="0">
                <a:latin typeface="Times New Roman" panose="02020603050405020304" pitchFamily="18" charset="0"/>
                <a:cs typeface="Times New Roman" panose="02020603050405020304" pitchFamily="18" charset="0"/>
                <a:hlinkClick r:id="rId6"/>
              </a:rPr>
              <a:t>www.vfw.org/VAwatch</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VA Voluntary Service: </a:t>
            </a:r>
            <a:r>
              <a:rPr lang="en-US" sz="2000" dirty="0">
                <a:latin typeface="Times New Roman" panose="02020603050405020304" pitchFamily="18" charset="0"/>
                <a:cs typeface="Times New Roman" panose="02020603050405020304" pitchFamily="18" charset="0"/>
                <a:hlinkClick r:id="rId7"/>
              </a:rPr>
              <a:t>www.vfw.org/volunteerservice</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Post Service Officer Training: </a:t>
            </a:r>
            <a:r>
              <a:rPr lang="en-US" sz="2000" dirty="0">
                <a:latin typeface="Times New Roman" panose="02020603050405020304" pitchFamily="18" charset="0"/>
                <a:cs typeface="Times New Roman" panose="02020603050405020304" pitchFamily="18" charset="0"/>
                <a:hlinkClick r:id="rId8"/>
              </a:rPr>
              <a:t>https://www.vfw.org/assistance/va-claims-separation-benefits</a:t>
            </a:r>
            <a:r>
              <a:rPr lang="en-US" sz="2000" dirty="0">
                <a:latin typeface="Times New Roman" panose="02020603050405020304" pitchFamily="18" charset="0"/>
                <a:cs typeface="Times New Roman" panose="02020603050405020304" pitchFamily="18" charset="0"/>
              </a:rPr>
              <a:t> </a:t>
            </a:r>
          </a:p>
          <a:p>
            <a:pPr marL="0" indent="0" algn="ctr">
              <a:buNone/>
            </a:pPr>
            <a:r>
              <a:rPr lang="en-US" sz="2000" b="1" dirty="0">
                <a:latin typeface="Times New Roman" panose="02020603050405020304" pitchFamily="18" charset="0"/>
                <a:cs typeface="Times New Roman" panose="02020603050405020304" pitchFamily="18" charset="0"/>
              </a:rPr>
              <a:t>Key NVS Email Addresses: </a:t>
            </a:r>
          </a:p>
          <a:p>
            <a:pPr marL="0" indent="0">
              <a:buNone/>
            </a:pPr>
            <a:r>
              <a:rPr lang="en-US" sz="2000" dirty="0">
                <a:latin typeface="Times New Roman" panose="02020603050405020304" pitchFamily="18" charset="0"/>
                <a:cs typeface="Times New Roman" panose="02020603050405020304" pitchFamily="18" charset="0"/>
              </a:rPr>
              <a:t>Tactical Assessment Center: </a:t>
            </a:r>
            <a:r>
              <a:rPr lang="en-US" sz="2000" dirty="0">
                <a:latin typeface="Times New Roman" panose="02020603050405020304" pitchFamily="18" charset="0"/>
                <a:cs typeface="Times New Roman" panose="02020603050405020304" pitchFamily="18" charset="0"/>
                <a:hlinkClick r:id="rId9"/>
              </a:rPr>
              <a:t>vfw@vfw.org</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DSO Help Desk: </a:t>
            </a:r>
            <a:r>
              <a:rPr lang="en-US" sz="2000" dirty="0">
                <a:latin typeface="Times New Roman" panose="02020603050405020304" pitchFamily="18" charset="0"/>
                <a:cs typeface="Times New Roman" panose="02020603050405020304" pitchFamily="18" charset="0"/>
                <a:hlinkClick r:id="rId10"/>
              </a:rPr>
              <a:t>DSOHelpDesk@vfw.org</a:t>
            </a:r>
            <a:endParaRPr lang="en-US" sz="2000" dirty="0">
              <a:latin typeface="Times New Roman" panose="02020603050405020304" pitchFamily="18" charset="0"/>
              <a:cs typeface="Times New Roman" panose="02020603050405020304" pitchFamily="18" charset="0"/>
            </a:endParaRPr>
          </a:p>
          <a:p>
            <a:pPr marL="0" indent="0" algn="ctr">
              <a:buNone/>
            </a:pPr>
            <a:r>
              <a:rPr lang="en-US" sz="2000" b="1" dirty="0">
                <a:latin typeface="Times New Roman" panose="02020603050405020304" pitchFamily="18" charset="0"/>
                <a:cs typeface="Times New Roman" panose="02020603050405020304" pitchFamily="18" charset="0"/>
              </a:rPr>
              <a:t>Additional VFW Services: </a:t>
            </a:r>
          </a:p>
          <a:p>
            <a:pPr marL="0" indent="0">
              <a:buNone/>
            </a:pPr>
            <a:r>
              <a:rPr lang="en-US" sz="2000" dirty="0">
                <a:latin typeface="Times New Roman" panose="02020603050405020304" pitchFamily="18" charset="0"/>
                <a:cs typeface="Times New Roman" panose="02020603050405020304" pitchFamily="18" charset="0"/>
              </a:rPr>
              <a:t>Unmet Needs (Emergency Grants): </a:t>
            </a:r>
            <a:r>
              <a:rPr lang="en-US" sz="2000" dirty="0">
                <a:latin typeface="Times New Roman" panose="02020603050405020304" pitchFamily="18" charset="0"/>
                <a:cs typeface="Times New Roman" panose="02020603050405020304" pitchFamily="18" charset="0"/>
                <a:hlinkClick r:id="rId11"/>
              </a:rPr>
              <a:t>www.vfw.org/UnmetNeeds</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Action Corps (Legislative Advocacy): </a:t>
            </a:r>
            <a:r>
              <a:rPr lang="en-US" sz="2000" dirty="0">
                <a:latin typeface="Times New Roman" panose="02020603050405020304" pitchFamily="18" charset="0"/>
                <a:cs typeface="Times New Roman" panose="02020603050405020304" pitchFamily="18" charset="0"/>
                <a:hlinkClick r:id="rId12"/>
              </a:rPr>
              <a:t>www.vfw.org/ActionCorps</a:t>
            </a:r>
            <a:r>
              <a:rPr lang="en-US" sz="2000" dirty="0">
                <a:latin typeface="Times New Roman" panose="02020603050405020304" pitchFamily="18" charset="0"/>
                <a:cs typeface="Times New Roman" panose="02020603050405020304" pitchFamily="18" charset="0"/>
              </a:rPr>
              <a:t> </a:t>
            </a:r>
          </a:p>
          <a:p>
            <a:pPr marL="0" indent="0">
              <a:buNone/>
            </a:pPr>
            <a:r>
              <a:rPr lang="en-US" sz="2000" dirty="0">
                <a:latin typeface="Times New Roman" panose="02020603050405020304" pitchFamily="18" charset="0"/>
                <a:cs typeface="Times New Roman" panose="02020603050405020304" pitchFamily="18" charset="0"/>
              </a:rPr>
              <a:t>Student Veterans (Scholarships, Grants, Fellowships): </a:t>
            </a:r>
            <a:r>
              <a:rPr lang="en-US" sz="2000" dirty="0">
                <a:latin typeface="Times New Roman" panose="02020603050405020304" pitchFamily="18" charset="0"/>
                <a:cs typeface="Times New Roman" panose="02020603050405020304" pitchFamily="18" charset="0"/>
                <a:hlinkClick r:id="rId13"/>
              </a:rPr>
              <a:t>www.vfw.org/assistance/student-veterans-support</a:t>
            </a:r>
            <a:r>
              <a:rPr lang="en-US" sz="2000" dirty="0">
                <a:latin typeface="Times New Roman" panose="02020603050405020304" pitchFamily="18" charset="0"/>
                <a:cs typeface="Times New Roman" panose="02020603050405020304" pitchFamily="18" charset="0"/>
              </a:rPr>
              <a:t> </a:t>
            </a:r>
          </a:p>
          <a:p>
            <a:pPr marL="0" indent="0">
              <a:buNone/>
            </a:pPr>
            <a:r>
              <a:rPr lang="en-US" sz="2000" dirty="0">
                <a:latin typeface="Times New Roman" panose="02020603050405020304" pitchFamily="18" charset="0"/>
                <a:cs typeface="Times New Roman" panose="02020603050405020304" pitchFamily="18" charset="0"/>
              </a:rPr>
              <a:t>Mental Wellness Campaign: </a:t>
            </a:r>
            <a:r>
              <a:rPr lang="en-US" sz="2000" dirty="0">
                <a:latin typeface="Times New Roman" panose="02020603050405020304" pitchFamily="18" charset="0"/>
                <a:cs typeface="Times New Roman" panose="02020603050405020304" pitchFamily="18" charset="0"/>
                <a:hlinkClick r:id="rId14"/>
              </a:rPr>
              <a:t>www.vfw.org/mental-wellness</a:t>
            </a:r>
            <a:r>
              <a:rPr lang="en-US" sz="2000" dirty="0">
                <a:latin typeface="Times New Roman" panose="02020603050405020304" pitchFamily="18" charset="0"/>
                <a:cs typeface="Times New Roman" panose="02020603050405020304" pitchFamily="18" charset="0"/>
              </a:rPr>
              <a:t> </a:t>
            </a: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A9DCC7C6-A62F-4059-8C66-A74E7CFD86BF}" type="slidenum">
              <a:rPr lang="en-US" smtClean="0"/>
              <a:pPr/>
              <a:t>30</a:t>
            </a:fld>
            <a:endParaRPr lang="en-US" dirty="0"/>
          </a:p>
        </p:txBody>
      </p:sp>
      <p:sp>
        <p:nvSpPr>
          <p:cNvPr id="2" name="Title 1"/>
          <p:cNvSpPr>
            <a:spLocks noGrp="1"/>
          </p:cNvSpPr>
          <p:nvPr>
            <p:ph type="title"/>
          </p:nvPr>
        </p:nvSpPr>
        <p:spPr>
          <a:xfrm>
            <a:off x="76200" y="228600"/>
            <a:ext cx="8077200" cy="914400"/>
          </a:xfrm>
        </p:spPr>
        <p:txBody>
          <a:bodyPr>
            <a:normAutofit/>
          </a:bodyPr>
          <a:lstStyle/>
          <a:p>
            <a:r>
              <a:rPr lang="en-US" sz="3600" dirty="0">
                <a:latin typeface="Times New Roman" panose="02020603050405020304" pitchFamily="18" charset="0"/>
                <a:cs typeface="Times New Roman" panose="02020603050405020304" pitchFamily="18" charset="0"/>
              </a:rPr>
              <a:t>Key VFW Web Pages:</a:t>
            </a:r>
          </a:p>
        </p:txBody>
      </p:sp>
    </p:spTree>
    <p:extLst>
      <p:ext uri="{BB962C8B-B14F-4D97-AF65-F5344CB8AC3E}">
        <p14:creationId xmlns:p14="http://schemas.microsoft.com/office/powerpoint/2010/main" val="2131546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idx="1"/>
          </p:nvPr>
        </p:nvSpPr>
        <p:spPr>
          <a:xfrm>
            <a:off x="3200401" y="5886577"/>
            <a:ext cx="6176411" cy="971423"/>
          </a:xfrm>
        </p:spPr>
        <p:txBody>
          <a:bodyPr>
            <a:normAutofit/>
          </a:bodyPr>
          <a:lstStyle/>
          <a:p>
            <a:pPr marL="0" indent="0" algn="ctr" fontAlgn="base">
              <a:lnSpc>
                <a:spcPct val="100000"/>
              </a:lnSpc>
              <a:spcBef>
                <a:spcPct val="0"/>
              </a:spcBef>
              <a:spcAft>
                <a:spcPct val="0"/>
              </a:spcAft>
              <a:buNone/>
            </a:pPr>
            <a:r>
              <a:rPr lang="en-US" sz="2600" b="1" dirty="0">
                <a:solidFill>
                  <a:prstClr val="black"/>
                </a:solidFill>
                <a:latin typeface="Times New Roman" pitchFamily="18" charset="0"/>
              </a:rPr>
              <a:t>Online Learning Portal </a:t>
            </a:r>
            <a:r>
              <a:rPr lang="en-US" sz="2600" b="1" dirty="0">
                <a:solidFill>
                  <a:prstClr val="black"/>
                </a:solidFill>
                <a:latin typeface="Times New Roman" pitchFamily="18" charset="0"/>
                <a:hlinkClick r:id="rId3"/>
              </a:rPr>
              <a:t>https://vfw.psycharmor.org/</a:t>
            </a:r>
            <a:r>
              <a:rPr lang="en-US" sz="2600" b="1" dirty="0">
                <a:solidFill>
                  <a:prstClr val="black"/>
                </a:solidFill>
                <a:latin typeface="Times New Roman" pitchFamily="18" charset="0"/>
              </a:rPr>
              <a:t> </a:t>
            </a:r>
          </a:p>
        </p:txBody>
      </p:sp>
      <p:sp>
        <p:nvSpPr>
          <p:cNvPr id="4" name="Slide Number Placeholder 3"/>
          <p:cNvSpPr>
            <a:spLocks noGrp="1"/>
          </p:cNvSpPr>
          <p:nvPr>
            <p:ph type="sldNum" sz="quarter" idx="12"/>
          </p:nvPr>
        </p:nvSpPr>
        <p:spPr/>
        <p:txBody>
          <a:bodyPr/>
          <a:lstStyle/>
          <a:p>
            <a:fld id="{A9DCC7C6-A62F-4059-8C66-A74E7CFD86BF}" type="slidenum">
              <a:rPr lang="en-US" smtClean="0"/>
              <a:pPr/>
              <a:t>31</a:t>
            </a:fld>
            <a:endParaRPr lang="en-US" dirty="0"/>
          </a:p>
        </p:txBody>
      </p:sp>
      <p:sp>
        <p:nvSpPr>
          <p:cNvPr id="6" name="Title 1"/>
          <p:cNvSpPr txBox="1">
            <a:spLocks/>
          </p:cNvSpPr>
          <p:nvPr/>
        </p:nvSpPr>
        <p:spPr>
          <a:xfrm>
            <a:off x="0" y="40129"/>
            <a:ext cx="8839200" cy="11028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Times New Roman" panose="02020603050405020304" pitchFamily="18" charset="0"/>
                <a:cs typeface="Times New Roman" panose="02020603050405020304" pitchFamily="18" charset="0"/>
              </a:rPr>
              <a:t>ONLINE LEARNING PORTAL</a:t>
            </a:r>
          </a:p>
        </p:txBody>
      </p:sp>
      <p:pic>
        <p:nvPicPr>
          <p:cNvPr id="2" name="Picture 1"/>
          <p:cNvPicPr>
            <a:picLocks noChangeAspect="1"/>
          </p:cNvPicPr>
          <p:nvPr/>
        </p:nvPicPr>
        <p:blipFill>
          <a:blip r:embed="rId4"/>
          <a:stretch>
            <a:fillRect/>
          </a:stretch>
        </p:blipFill>
        <p:spPr>
          <a:xfrm>
            <a:off x="2278470" y="1460497"/>
            <a:ext cx="7760881" cy="4426080"/>
          </a:xfrm>
          <a:prstGeom prst="rect">
            <a:avLst/>
          </a:prstGeom>
        </p:spPr>
      </p:pic>
    </p:spTree>
    <p:extLst>
      <p:ext uri="{BB962C8B-B14F-4D97-AF65-F5344CB8AC3E}">
        <p14:creationId xmlns:p14="http://schemas.microsoft.com/office/powerpoint/2010/main" val="949614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DCC7C6-A62F-4059-8C66-A74E7CFD86BF}" type="slidenum">
              <a:rPr lang="en-US" smtClean="0"/>
              <a:pPr/>
              <a:t>32</a:t>
            </a:fld>
            <a:endParaRPr lang="en-US" dirty="0"/>
          </a:p>
        </p:txBody>
      </p:sp>
      <p:sp>
        <p:nvSpPr>
          <p:cNvPr id="5" name="TextBox 4"/>
          <p:cNvSpPr txBox="1"/>
          <p:nvPr/>
        </p:nvSpPr>
        <p:spPr>
          <a:xfrm>
            <a:off x="609600" y="1295400"/>
            <a:ext cx="10972800" cy="5426077"/>
          </a:xfrm>
          <a:prstGeom prst="rect">
            <a:avLst/>
          </a:prstGeom>
          <a:noFill/>
        </p:spPr>
        <p:txBody>
          <a:bodyPr wrap="square">
            <a:noAutofit/>
          </a:bodyPr>
          <a:lstStyle/>
          <a:p>
            <a:pPr marL="342900" indent="-342900">
              <a:buFont typeface="Arial" panose="020B0604020202020204" pitchFamily="34" charset="0"/>
              <a:buChar char="•"/>
              <a:defRPr/>
            </a:pPr>
            <a:r>
              <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New VFW-accredited representatives are registered once they receive their accreditation from VA. </a:t>
            </a:r>
          </a:p>
          <a:p>
            <a:pPr marL="342900" indent="-342900">
              <a:buFont typeface="Arial" panose="020B0604020202020204" pitchFamily="34" charset="0"/>
              <a:buChar char="•"/>
              <a:defRPr/>
            </a:pPr>
            <a:endPar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marL="342900" indent="-342900">
              <a:buFont typeface="Arial" panose="020B0604020202020204" pitchFamily="34" charset="0"/>
              <a:buChar char="•"/>
              <a:defRPr/>
            </a:pPr>
            <a:r>
              <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All </a:t>
            </a:r>
            <a:r>
              <a:rPr lang="en-US" sz="2800" b="1"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NVS Updates </a:t>
            </a:r>
            <a:r>
              <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and relevant attachments are posted and archived on the OLP</a:t>
            </a:r>
          </a:p>
          <a:p>
            <a:pPr>
              <a:defRPr/>
            </a:pPr>
            <a:endPar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a:defRPr/>
            </a:pPr>
            <a:endParaRPr lang="en-US" sz="11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marL="342900" indent="-342900">
              <a:buFont typeface="Arial" panose="020B0604020202020204" pitchFamily="34" charset="0"/>
              <a:buChar char="•"/>
              <a:defRPr/>
            </a:pPr>
            <a:r>
              <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The course library includes: </a:t>
            </a:r>
          </a:p>
          <a:p>
            <a:pPr>
              <a:defRPr/>
            </a:pPr>
            <a:endParaRPr lang="en-US" sz="105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marL="1257300" lvl="2" indent="-342900">
              <a:buFont typeface="Arial" panose="020B0604020202020204" pitchFamily="34" charset="0"/>
              <a:buChar char="•"/>
              <a:defRPr/>
            </a:pPr>
            <a:r>
              <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Archived NVS Training </a:t>
            </a:r>
          </a:p>
          <a:p>
            <a:pPr marL="1257300" lvl="2" indent="-342900">
              <a:buFont typeface="Arial" panose="020B0604020202020204" pitchFamily="34" charset="0"/>
              <a:buChar char="•"/>
              <a:defRPr/>
            </a:pPr>
            <a:r>
              <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VFW developed courses</a:t>
            </a:r>
          </a:p>
          <a:p>
            <a:pPr marL="1257300" lvl="2" indent="-342900">
              <a:buFont typeface="Arial" panose="020B0604020202020204" pitchFamily="34" charset="0"/>
              <a:buChar char="•"/>
              <a:defRPr/>
            </a:pPr>
            <a:r>
              <a:rPr lang="en-US" sz="2800"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PsychArmor</a:t>
            </a:r>
            <a:r>
              <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courses</a:t>
            </a:r>
          </a:p>
          <a:p>
            <a:pPr marL="342900" indent="-342900">
              <a:buFont typeface="Arial" panose="020B0604020202020204" pitchFamily="34" charset="0"/>
              <a:buChar char="•"/>
              <a:defRPr/>
            </a:pPr>
            <a:endParaRPr lang="en-US" sz="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lvl="1">
              <a:defRPr/>
            </a:pPr>
            <a:endPar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marL="800100" lvl="1" indent="-342900">
              <a:buFont typeface="Arial" panose="020B0604020202020204" pitchFamily="34" charset="0"/>
              <a:buChar char="•"/>
              <a:defRPr/>
            </a:pPr>
            <a:endParaRPr lang="en-US" sz="3200" dirty="0">
              <a:latin typeface="Times New Roman" panose="02020603050405020304" pitchFamily="18" charset="0"/>
              <a:ea typeface="Verdana" panose="020B0604030504040204" pitchFamily="34" charset="0"/>
              <a:cs typeface="Times New Roman" panose="02020603050405020304" pitchFamily="18" charset="0"/>
            </a:endParaRPr>
          </a:p>
          <a:p>
            <a:pPr>
              <a:defRPr/>
            </a:pPr>
            <a:endParaRPr lang="en-US" sz="2800" b="1" dirty="0">
              <a:ea typeface="Verdana" panose="020B0604030504040204" pitchFamily="34" charset="0"/>
              <a:cs typeface="Verdana" panose="020B0604030504040204" pitchFamily="34" charset="0"/>
            </a:endParaRPr>
          </a:p>
          <a:p>
            <a:pPr lvl="1">
              <a:defRPr/>
            </a:pPr>
            <a:endParaRPr lang="en-US" sz="2800" dirty="0">
              <a:ea typeface="Verdana" panose="020B0604030504040204" pitchFamily="34" charset="0"/>
              <a:cs typeface="Verdana" panose="020B0604030504040204" pitchFamily="34" charset="0"/>
            </a:endParaRPr>
          </a:p>
          <a:p>
            <a:pPr lvl="1">
              <a:defRPr/>
            </a:pPr>
            <a:endParaRPr lang="en-US" sz="2800" dirty="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defRPr/>
            </a:pPr>
            <a:endParaRPr lang="en-US" sz="2800" dirty="0">
              <a:ea typeface="Verdana" panose="020B0604030504040204" pitchFamily="34" charset="0"/>
              <a:cs typeface="Verdana" panose="020B0604030504040204" pitchFamily="34" charset="0"/>
            </a:endParaRPr>
          </a:p>
          <a:p>
            <a:pPr lvl="1">
              <a:defRPr/>
            </a:pPr>
            <a:endParaRPr lang="en-US" sz="2800" dirty="0">
              <a:ea typeface="Verdana" panose="020B0604030504040204" pitchFamily="34" charset="0"/>
              <a:cs typeface="Verdana" panose="020B0604030504040204" pitchFamily="34" charset="0"/>
            </a:endParaRPr>
          </a:p>
          <a:p>
            <a:pPr marL="342900" indent="-342900">
              <a:buFont typeface="Arial" panose="020B0604020202020204" pitchFamily="34" charset="0"/>
              <a:buChar char="•"/>
              <a:defRPr/>
            </a:pPr>
            <a:endParaRPr lang="en-US" sz="2800" dirty="0">
              <a:ea typeface="Verdana" panose="020B0604030504040204" pitchFamily="34" charset="0"/>
              <a:cs typeface="Verdana" panose="020B0604030504040204" pitchFamily="34" charset="0"/>
            </a:endParaRPr>
          </a:p>
        </p:txBody>
      </p:sp>
      <p:sp>
        <p:nvSpPr>
          <p:cNvPr id="7" name="Title 1"/>
          <p:cNvSpPr txBox="1">
            <a:spLocks/>
          </p:cNvSpPr>
          <p:nvPr/>
        </p:nvSpPr>
        <p:spPr>
          <a:xfrm>
            <a:off x="76200" y="-48768"/>
            <a:ext cx="85344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Times New Roman" panose="02020603050405020304" pitchFamily="18" charset="0"/>
                <a:cs typeface="Times New Roman" panose="02020603050405020304" pitchFamily="18" charset="0"/>
              </a:rPr>
              <a:t>ONLINE LEARNING PORTAL</a:t>
            </a:r>
          </a:p>
        </p:txBody>
      </p:sp>
    </p:spTree>
    <p:extLst>
      <p:ext uri="{BB962C8B-B14F-4D97-AF65-F5344CB8AC3E}">
        <p14:creationId xmlns:p14="http://schemas.microsoft.com/office/powerpoint/2010/main" val="589544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9DCC7C6-A62F-4059-8C66-A74E7CFD86BF}" type="slidenum">
              <a:rPr lang="en-US" smtClean="0"/>
              <a:pPr/>
              <a:t>33</a:t>
            </a:fld>
            <a:endParaRPr lang="en-US" dirty="0"/>
          </a:p>
        </p:txBody>
      </p:sp>
      <p:sp>
        <p:nvSpPr>
          <p:cNvPr id="5" name="TextBox 4"/>
          <p:cNvSpPr txBox="1"/>
          <p:nvPr/>
        </p:nvSpPr>
        <p:spPr>
          <a:xfrm>
            <a:off x="609600" y="1295400"/>
            <a:ext cx="10515600" cy="5426077"/>
          </a:xfrm>
          <a:prstGeom prst="rect">
            <a:avLst/>
          </a:prstGeom>
          <a:noFill/>
        </p:spPr>
        <p:txBody>
          <a:bodyPr wrap="square">
            <a:noAutofit/>
          </a:bodyPr>
          <a:lstStyle/>
          <a:p>
            <a:pPr marL="342900" indent="-342900">
              <a:buFont typeface="Arial" panose="020B0604020202020204" pitchFamily="34" charset="0"/>
              <a:buChar char="•"/>
              <a:defRPr/>
            </a:pPr>
            <a:endParaRPr lang="en-US" sz="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marL="342900" indent="-342900">
              <a:buFont typeface="Arial" panose="020B0604020202020204" pitchFamily="34" charset="0"/>
              <a:buChar char="•"/>
              <a:defRPr/>
            </a:pPr>
            <a:endPar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a:defRPr/>
            </a:pPr>
            <a:r>
              <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The resource library includes: </a:t>
            </a:r>
          </a:p>
          <a:p>
            <a:pPr marL="800100" lvl="1" indent="-342900">
              <a:buFont typeface="Arial" panose="020B0604020202020204" pitchFamily="34" charset="0"/>
              <a:buChar char="•"/>
              <a:defRPr/>
            </a:pPr>
            <a:r>
              <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NVS training aides</a:t>
            </a:r>
          </a:p>
          <a:p>
            <a:pPr marL="800100" lvl="1" indent="-342900">
              <a:buFont typeface="Arial" panose="020B0604020202020204" pitchFamily="34" charset="0"/>
              <a:buChar char="•"/>
              <a:defRPr/>
            </a:pPr>
            <a:r>
              <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Official VA guidance pertinent to VFW claims assistance</a:t>
            </a:r>
          </a:p>
          <a:p>
            <a:pPr marL="800100" lvl="1" indent="-342900">
              <a:buFont typeface="Arial" panose="020B0604020202020204" pitchFamily="34" charset="0"/>
              <a:buChar char="•"/>
              <a:defRPr/>
            </a:pPr>
            <a:r>
              <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PDFs of NVS collateral materials</a:t>
            </a:r>
          </a:p>
          <a:p>
            <a:pPr marL="342900" indent="-342900">
              <a:buFont typeface="Arial" panose="020B0604020202020204" pitchFamily="34" charset="0"/>
              <a:buChar char="•"/>
              <a:defRPr/>
            </a:pPr>
            <a:endParaRPr lang="en-US" sz="105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a:defRPr/>
            </a:pPr>
            <a:endPar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a:defRPr/>
            </a:pPr>
            <a:r>
              <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NVS does </a:t>
            </a:r>
            <a:r>
              <a:rPr lang="en-US" sz="2400" b="1" dirty="0">
                <a:solidFill>
                  <a:srgbClr val="991B1E"/>
                </a:solidFill>
                <a:latin typeface="Times New Roman" panose="02020603050405020304" pitchFamily="18" charset="0"/>
                <a:ea typeface="Verdana" panose="020B0604030504040204" pitchFamily="34" charset="0"/>
                <a:cs typeface="Times New Roman" panose="02020603050405020304" pitchFamily="18" charset="0"/>
              </a:rPr>
              <a:t>NOT</a:t>
            </a:r>
            <a:r>
              <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plan to add the following to the resource library: </a:t>
            </a:r>
          </a:p>
          <a:p>
            <a:pPr marL="800100" lvl="1" indent="-342900">
              <a:buFont typeface="Arial" panose="020B0604020202020204" pitchFamily="34" charset="0"/>
              <a:buChar char="•"/>
              <a:defRPr/>
            </a:pPr>
            <a:r>
              <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Title 38, 38 CFR, or M21-1</a:t>
            </a:r>
          </a:p>
          <a:p>
            <a:pPr marL="800100" lvl="1" indent="-342900">
              <a:buFont typeface="Arial" panose="020B0604020202020204" pitchFamily="34" charset="0"/>
              <a:buChar char="•"/>
              <a:defRPr/>
            </a:pPr>
            <a:r>
              <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Precedential court cases or other legal library resources</a:t>
            </a:r>
          </a:p>
          <a:p>
            <a:pPr marL="800100" lvl="1" indent="-342900">
              <a:buFont typeface="Arial" panose="020B0604020202020204" pitchFamily="34" charset="0"/>
              <a:buChar char="•"/>
              <a:defRPr/>
            </a:pPr>
            <a:r>
              <a:rPr lang="en-US" sz="24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Medical references or journals</a:t>
            </a:r>
          </a:p>
          <a:p>
            <a:pPr lvl="1">
              <a:defRPr/>
            </a:pPr>
            <a:endParaRPr lang="en-US" sz="2400" i="1"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lvl="1">
              <a:defRPr/>
            </a:pPr>
            <a:r>
              <a:rPr lang="en-US" sz="2400" i="1" dirty="0">
                <a:solidFill>
                  <a:srgbClr val="991B1E"/>
                </a:solidFill>
                <a:latin typeface="Times New Roman" panose="02020603050405020304" pitchFamily="18" charset="0"/>
                <a:ea typeface="Verdana" panose="020B0604030504040204" pitchFamily="34" charset="0"/>
                <a:cs typeface="Times New Roman" panose="02020603050405020304" pitchFamily="18" charset="0"/>
              </a:rPr>
              <a:t>The Online Learning Portal does NOT replace in-person training conferences. </a:t>
            </a:r>
          </a:p>
          <a:p>
            <a:pPr marL="800100" lvl="1" indent="-342900">
              <a:buFont typeface="Arial" panose="020B0604020202020204" pitchFamily="34" charset="0"/>
              <a:buChar char="•"/>
              <a:defRPr/>
            </a:pPr>
            <a:endPar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marL="800100" lvl="1" indent="-342900">
              <a:buFont typeface="Arial" panose="020B0604020202020204" pitchFamily="34" charset="0"/>
              <a:buChar char="•"/>
              <a:defRPr/>
            </a:pPr>
            <a:endParaRPr lang="en-US" sz="2800" dirty="0">
              <a:solidFill>
                <a:prstClr val="black"/>
              </a:solidFill>
              <a:latin typeface="Times New Roman" panose="02020603050405020304" pitchFamily="18" charset="0"/>
              <a:ea typeface="Verdana" panose="020B0604030504040204" pitchFamily="34" charset="0"/>
              <a:cs typeface="Times New Roman" panose="02020603050405020304" pitchFamily="18" charset="0"/>
            </a:endParaRPr>
          </a:p>
          <a:p>
            <a:pPr marL="800100" lvl="1" indent="-342900">
              <a:buFont typeface="Arial" panose="020B0604020202020204" pitchFamily="34" charset="0"/>
              <a:buChar char="•"/>
              <a:defRPr/>
            </a:pPr>
            <a:endParaRPr lang="en-US" sz="3200" dirty="0">
              <a:latin typeface="Times New Roman" panose="02020603050405020304" pitchFamily="18" charset="0"/>
              <a:ea typeface="Verdana" panose="020B0604030504040204" pitchFamily="34" charset="0"/>
              <a:cs typeface="Times New Roman" panose="02020603050405020304" pitchFamily="18" charset="0"/>
            </a:endParaRPr>
          </a:p>
          <a:p>
            <a:pPr>
              <a:defRPr/>
            </a:pPr>
            <a:endParaRPr lang="en-US" sz="2800" b="1" dirty="0">
              <a:ea typeface="Verdana" panose="020B0604030504040204" pitchFamily="34" charset="0"/>
              <a:cs typeface="Verdana" panose="020B0604030504040204" pitchFamily="34" charset="0"/>
            </a:endParaRPr>
          </a:p>
          <a:p>
            <a:pPr lvl="1">
              <a:defRPr/>
            </a:pPr>
            <a:endParaRPr lang="en-US" sz="2800" dirty="0">
              <a:ea typeface="Verdana" panose="020B0604030504040204" pitchFamily="34" charset="0"/>
              <a:cs typeface="Verdana" panose="020B0604030504040204" pitchFamily="34" charset="0"/>
            </a:endParaRPr>
          </a:p>
          <a:p>
            <a:pPr lvl="1">
              <a:defRPr/>
            </a:pPr>
            <a:endParaRPr lang="en-US" sz="2800" dirty="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defRPr/>
            </a:pPr>
            <a:endParaRPr lang="en-US" sz="2800" dirty="0">
              <a:ea typeface="Verdana" panose="020B0604030504040204" pitchFamily="34" charset="0"/>
              <a:cs typeface="Verdana" panose="020B0604030504040204" pitchFamily="34" charset="0"/>
            </a:endParaRPr>
          </a:p>
          <a:p>
            <a:pPr lvl="1">
              <a:defRPr/>
            </a:pPr>
            <a:endParaRPr lang="en-US" sz="2800" dirty="0">
              <a:ea typeface="Verdana" panose="020B0604030504040204" pitchFamily="34" charset="0"/>
              <a:cs typeface="Verdana" panose="020B0604030504040204" pitchFamily="34" charset="0"/>
            </a:endParaRPr>
          </a:p>
          <a:p>
            <a:pPr marL="342900" indent="-342900">
              <a:buFont typeface="Arial" panose="020B0604020202020204" pitchFamily="34" charset="0"/>
              <a:buChar char="•"/>
              <a:defRPr/>
            </a:pPr>
            <a:endParaRPr lang="en-US" sz="2800" dirty="0">
              <a:ea typeface="Verdana" panose="020B0604030504040204" pitchFamily="34" charset="0"/>
              <a:cs typeface="Verdana" panose="020B0604030504040204" pitchFamily="34" charset="0"/>
            </a:endParaRPr>
          </a:p>
        </p:txBody>
      </p:sp>
      <p:sp>
        <p:nvSpPr>
          <p:cNvPr id="7" name="Title 1"/>
          <p:cNvSpPr txBox="1">
            <a:spLocks/>
          </p:cNvSpPr>
          <p:nvPr/>
        </p:nvSpPr>
        <p:spPr>
          <a:xfrm>
            <a:off x="76200" y="-48768"/>
            <a:ext cx="8534400" cy="144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latin typeface="Times New Roman" panose="02020603050405020304" pitchFamily="18" charset="0"/>
                <a:cs typeface="Times New Roman" panose="02020603050405020304" pitchFamily="18" charset="0"/>
              </a:rPr>
              <a:t>ONLINE LEARNING PORTAL</a:t>
            </a:r>
          </a:p>
        </p:txBody>
      </p:sp>
    </p:spTree>
    <p:extLst>
      <p:ext uri="{BB962C8B-B14F-4D97-AF65-F5344CB8AC3E}">
        <p14:creationId xmlns:p14="http://schemas.microsoft.com/office/powerpoint/2010/main" val="2599164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13471" y="2057400"/>
            <a:ext cx="6553200" cy="1981201"/>
          </a:xfrm>
        </p:spPr>
        <p:txBody>
          <a:bodyPr>
            <a:normAutofit/>
          </a:bodyPr>
          <a:lstStyle/>
          <a:p>
            <a:pPr algn="ctr"/>
            <a:r>
              <a:rPr lang="en-US" sz="4800" b="1" dirty="0">
                <a:latin typeface="Times New Roman" panose="02020603050405020304" pitchFamily="18" charset="0"/>
                <a:cs typeface="Times New Roman" panose="02020603050405020304" pitchFamily="18" charset="0"/>
              </a:rPr>
              <a:t>QUESTIONS?</a:t>
            </a:r>
          </a:p>
        </p:txBody>
      </p:sp>
      <p:pic>
        <p:nvPicPr>
          <p:cNvPr id="3" name="Picture 2"/>
          <p:cNvPicPr>
            <a:picLocks noChangeAspect="1"/>
          </p:cNvPicPr>
          <p:nvPr/>
        </p:nvPicPr>
        <p:blipFill>
          <a:blip r:embed="rId3"/>
          <a:stretch>
            <a:fillRect/>
          </a:stretch>
        </p:blipFill>
        <p:spPr>
          <a:xfrm>
            <a:off x="5181600" y="2743200"/>
            <a:ext cx="3616943" cy="3905250"/>
          </a:xfrm>
          <a:prstGeom prst="rect">
            <a:avLst/>
          </a:prstGeom>
        </p:spPr>
      </p:pic>
    </p:spTree>
    <p:extLst>
      <p:ext uri="{BB962C8B-B14F-4D97-AF65-F5344CB8AC3E}">
        <p14:creationId xmlns:p14="http://schemas.microsoft.com/office/powerpoint/2010/main" val="2225655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381000"/>
            <a:ext cx="11201400" cy="3877985"/>
          </a:xfrm>
          <a:prstGeom prst="rect">
            <a:avLst/>
          </a:prstGeom>
          <a:noFill/>
        </p:spPr>
        <p:txBody>
          <a:bodyPr wrap="square" rtlCol="0">
            <a:spAutoFit/>
          </a:bodyPr>
          <a:lstStyle/>
          <a:p>
            <a:r>
              <a:rPr lang="en-US" sz="3600" b="1" dirty="0">
                <a:solidFill>
                  <a:prstClr val="black"/>
                </a:solidFill>
                <a:latin typeface="Times New Roman" panose="02020603050405020304" pitchFamily="18" charset="0"/>
                <a:cs typeface="Times New Roman" panose="02020603050405020304" pitchFamily="18" charset="0"/>
              </a:rPr>
              <a:t>MISSION</a:t>
            </a:r>
            <a:endParaRPr lang="en-US" sz="6600" b="1" u="sng" dirty="0">
              <a:solidFill>
                <a:prstClr val="black"/>
              </a:solidFill>
              <a:latin typeface="Times New Roman" panose="02020603050405020304" pitchFamily="18" charset="0"/>
              <a:cs typeface="Times New Roman" panose="02020603050405020304" pitchFamily="18" charset="0"/>
            </a:endParaRPr>
          </a:p>
          <a:p>
            <a:pPr algn="ctr"/>
            <a:endParaRPr lang="en-US" sz="4800" b="1" u="sng" dirty="0">
              <a:solidFill>
                <a:prstClr val="black"/>
              </a:solidFill>
            </a:endParaRPr>
          </a:p>
          <a:p>
            <a:pPr algn="ctr"/>
            <a:endParaRPr lang="en-US" sz="4800" b="1" u="sng" dirty="0">
              <a:solidFill>
                <a:prstClr val="black"/>
              </a:solidFill>
            </a:endParaRPr>
          </a:p>
          <a:p>
            <a:pPr algn="ctr"/>
            <a:endParaRPr lang="en-US" sz="4000" b="1" u="sng" dirty="0">
              <a:solidFill>
                <a:prstClr val="black"/>
              </a:solidFill>
            </a:endParaRPr>
          </a:p>
          <a:p>
            <a:pPr algn="ctr"/>
            <a:endParaRPr lang="en-US" b="1" u="sng" dirty="0">
              <a:solidFill>
                <a:prstClr val="black"/>
              </a:solidFill>
            </a:endParaRPr>
          </a:p>
          <a:p>
            <a:pPr algn="ctr"/>
            <a:r>
              <a:rPr lang="en-US" sz="4800" b="1" u="sng" dirty="0">
                <a:solidFill>
                  <a:prstClr val="black"/>
                </a:solidFill>
                <a:latin typeface="Times New Roman" panose="02020603050405020304" pitchFamily="18" charset="0"/>
                <a:cs typeface="Times New Roman" panose="02020603050405020304" pitchFamily="18" charset="0"/>
              </a:rPr>
              <a:t>Benefits Assistance</a:t>
            </a:r>
          </a:p>
        </p:txBody>
      </p:sp>
      <p:sp>
        <p:nvSpPr>
          <p:cNvPr id="3" name="Slide Number Placeholder 2"/>
          <p:cNvSpPr>
            <a:spLocks noGrp="1"/>
          </p:cNvSpPr>
          <p:nvPr>
            <p:ph type="sldNum" sz="quarter" idx="12"/>
          </p:nvPr>
        </p:nvSpPr>
        <p:spPr/>
        <p:txBody>
          <a:bodyPr/>
          <a:lstStyle/>
          <a:p>
            <a:fld id="{A9DCC7C6-A62F-4059-8C66-A74E7CFD86BF}" type="slidenum">
              <a:rPr lang="en-US" smtClean="0"/>
              <a:pPr/>
              <a:t>4</a:t>
            </a:fld>
            <a:endParaRPr lang="en-US" dirty="0"/>
          </a:p>
        </p:txBody>
      </p:sp>
    </p:spTree>
    <p:extLst>
      <p:ext uri="{BB962C8B-B14F-4D97-AF65-F5344CB8AC3E}">
        <p14:creationId xmlns:p14="http://schemas.microsoft.com/office/powerpoint/2010/main" val="1811161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2000" y="1524000"/>
            <a:ext cx="10591800" cy="5334000"/>
          </a:xfrm>
          <a:prstGeom prst="rect">
            <a:avLst/>
          </a:prstGeom>
          <a:noFill/>
        </p:spPr>
        <p:txBody>
          <a:bodyPr wrap="square" rtlCol="0">
            <a:normAutofit lnSpcReduction="10000"/>
          </a:bodyPr>
          <a:lstStyle/>
          <a:p>
            <a:r>
              <a:rPr lang="en-US" sz="4400" dirty="0">
                <a:latin typeface="Times New Roman" panose="02020603050405020304" pitchFamily="18" charset="0"/>
                <a:cs typeface="Times New Roman" panose="02020603050405020304" pitchFamily="18" charset="0"/>
              </a:rPr>
              <a:t>Primary Responsibilities: </a:t>
            </a:r>
          </a:p>
          <a:p>
            <a:endParaRPr lang="en-US" dirty="0">
              <a:latin typeface="Times New Roman" panose="02020603050405020304" pitchFamily="18" charset="0"/>
              <a:cs typeface="Times New Roman" panose="02020603050405020304" pitchFamily="18" charset="0"/>
            </a:endParaRPr>
          </a:p>
          <a:p>
            <a:pPr marL="571500" indent="-223838">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Help veterans access earned benefits: </a:t>
            </a:r>
          </a:p>
          <a:p>
            <a:pPr marL="1028700" lvl="1" indent="-3429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Accredit and train VFW’s network of service officers</a:t>
            </a:r>
          </a:p>
          <a:p>
            <a:pPr marL="1028700" lvl="1" indent="-3429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Provide direct assistance to separating service members and VFW client appeals</a:t>
            </a:r>
          </a:p>
          <a:p>
            <a:pPr marL="1028700" lvl="1" indent="-3429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Provide referral and casework services </a:t>
            </a:r>
          </a:p>
          <a:p>
            <a:pPr marL="571500" indent="-223838">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Work with federal agencies to ensure proper administration of veterans’ benefit programs</a:t>
            </a:r>
          </a:p>
          <a:p>
            <a:pPr marL="571500" indent="-223838">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Manage VFW’s national network of volunteers at VA hospitals (VAVS) </a:t>
            </a:r>
          </a:p>
        </p:txBody>
      </p:sp>
      <p:sp>
        <p:nvSpPr>
          <p:cNvPr id="2" name="Slide Number Placeholder 1"/>
          <p:cNvSpPr>
            <a:spLocks noGrp="1"/>
          </p:cNvSpPr>
          <p:nvPr>
            <p:ph type="sldNum" sz="quarter" idx="12"/>
          </p:nvPr>
        </p:nvSpPr>
        <p:spPr/>
        <p:txBody>
          <a:bodyPr/>
          <a:lstStyle/>
          <a:p>
            <a:fld id="{A9DCC7C6-A62F-4059-8C66-A74E7CFD86BF}" type="slidenum">
              <a:rPr lang="en-US" smtClean="0"/>
              <a:pPr/>
              <a:t>5</a:t>
            </a:fld>
            <a:endParaRPr lang="en-US" dirty="0"/>
          </a:p>
        </p:txBody>
      </p:sp>
      <p:sp>
        <p:nvSpPr>
          <p:cNvPr id="8" name="Title 1"/>
          <p:cNvSpPr>
            <a:spLocks noGrp="1"/>
          </p:cNvSpPr>
          <p:nvPr>
            <p:ph type="title"/>
          </p:nvPr>
        </p:nvSpPr>
        <p:spPr>
          <a:xfrm>
            <a:off x="76200" y="152401"/>
            <a:ext cx="10058400" cy="811543"/>
          </a:xfrm>
        </p:spPr>
        <p:txBody>
          <a:bodyPr>
            <a:normAutofit/>
          </a:bodyPr>
          <a:lstStyle/>
          <a:p>
            <a:r>
              <a:rPr lang="en-US" sz="3600" dirty="0">
                <a:latin typeface="Times New Roman" panose="02020603050405020304" pitchFamily="18" charset="0"/>
                <a:cs typeface="Times New Roman" panose="02020603050405020304" pitchFamily="18" charset="0"/>
              </a:rPr>
              <a:t>NATIONAL VETERANS SERVICE</a:t>
            </a:r>
          </a:p>
        </p:txBody>
      </p:sp>
    </p:spTree>
    <p:extLst>
      <p:ext uri="{BB962C8B-B14F-4D97-AF65-F5344CB8AC3E}">
        <p14:creationId xmlns:p14="http://schemas.microsoft.com/office/powerpoint/2010/main" val="3175310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6139" y="1204913"/>
            <a:ext cx="11887200" cy="5334000"/>
          </a:xfrm>
          <a:prstGeom prst="rect">
            <a:avLst/>
          </a:prstGeom>
          <a:noFill/>
        </p:spPr>
        <p:txBody>
          <a:bodyPr wrap="square" rtlCol="0">
            <a:noAutofit/>
          </a:bodyPr>
          <a:lstStyle/>
          <a:p>
            <a:r>
              <a:rPr lang="en-US" sz="3600" b="1" dirty="0">
                <a:latin typeface="Times New Roman" panose="02020603050405020304" pitchFamily="18" charset="0"/>
                <a:cs typeface="Times New Roman" panose="02020603050405020304" pitchFamily="18" charset="0"/>
              </a:rPr>
              <a:t>National Veterans Service: </a:t>
            </a:r>
          </a:p>
          <a:p>
            <a:endParaRPr lang="en-US" sz="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National Certifying Authority: </a:t>
            </a:r>
          </a:p>
          <a:p>
            <a:pPr marL="800100" lvl="1"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Director, National Veterans Service</a:t>
            </a:r>
          </a:p>
          <a:p>
            <a:pPr marL="342900" indent="-3429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National Veterans Service Advisory Committee amends and approves NVS Policy &amp; Procedure:</a:t>
            </a:r>
          </a:p>
          <a:p>
            <a:pPr marL="1257300" lvl="2" indent="-34290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Available on:  </a:t>
            </a:r>
            <a:r>
              <a:rPr lang="en-US" sz="2000" dirty="0">
                <a:solidFill>
                  <a:prstClr val="black"/>
                </a:solidFill>
                <a:latin typeface="Times New Roman" panose="02020603050405020304" pitchFamily="18" charset="0"/>
                <a:cs typeface="Times New Roman" panose="02020603050405020304" pitchFamily="18" charset="0"/>
                <a:hlinkClick r:id="rId2"/>
              </a:rPr>
              <a:t>www.vfw.org/NVS</a:t>
            </a:r>
            <a:r>
              <a:rPr lang="en-US" sz="2000" dirty="0">
                <a:solidFill>
                  <a:prstClr val="black"/>
                </a:solidFill>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National Veterans Service conducts required training for all accredited VFW representatives: </a:t>
            </a:r>
          </a:p>
          <a:p>
            <a:pPr marL="1257300" lvl="2"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In-person/virtual training conferences</a:t>
            </a:r>
          </a:p>
          <a:p>
            <a:pPr marL="1257300" lvl="2"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Quality Assurance site visits</a:t>
            </a:r>
          </a:p>
          <a:p>
            <a:pPr marL="1257300" lvl="2"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Online training</a:t>
            </a:r>
          </a:p>
          <a:p>
            <a:pPr marL="342900" indent="-3429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National VFW Provides Restricted Grants to assist in funding service offices</a:t>
            </a:r>
          </a:p>
        </p:txBody>
      </p:sp>
      <p:sp>
        <p:nvSpPr>
          <p:cNvPr id="2" name="Slide Number Placeholder 1"/>
          <p:cNvSpPr>
            <a:spLocks noGrp="1"/>
          </p:cNvSpPr>
          <p:nvPr>
            <p:ph type="sldNum" sz="quarter" idx="12"/>
          </p:nvPr>
        </p:nvSpPr>
        <p:spPr/>
        <p:txBody>
          <a:bodyPr/>
          <a:lstStyle/>
          <a:p>
            <a:fld id="{A9DCC7C6-A62F-4059-8C66-A74E7CFD86BF}" type="slidenum">
              <a:rPr lang="en-US" smtClean="0"/>
              <a:pPr/>
              <a:t>6</a:t>
            </a:fld>
            <a:endParaRPr lang="en-US" dirty="0"/>
          </a:p>
        </p:txBody>
      </p:sp>
      <p:sp>
        <p:nvSpPr>
          <p:cNvPr id="8" name="Title 1"/>
          <p:cNvSpPr>
            <a:spLocks noGrp="1"/>
          </p:cNvSpPr>
          <p:nvPr>
            <p:ph type="title"/>
          </p:nvPr>
        </p:nvSpPr>
        <p:spPr>
          <a:xfrm>
            <a:off x="76200" y="152401"/>
            <a:ext cx="10058400" cy="811543"/>
          </a:xfrm>
        </p:spPr>
        <p:txBody>
          <a:bodyPr>
            <a:normAutofit/>
          </a:bodyPr>
          <a:lstStyle/>
          <a:p>
            <a:r>
              <a:rPr lang="en-US" sz="3600" dirty="0">
                <a:latin typeface="Times New Roman" panose="02020603050405020304" pitchFamily="18" charset="0"/>
                <a:cs typeface="Times New Roman" panose="02020603050405020304" pitchFamily="18" charset="0"/>
              </a:rPr>
              <a:t>STRUCTURE</a:t>
            </a:r>
          </a:p>
        </p:txBody>
      </p:sp>
    </p:spTree>
    <p:extLst>
      <p:ext uri="{BB962C8B-B14F-4D97-AF65-F5344CB8AC3E}">
        <p14:creationId xmlns:p14="http://schemas.microsoft.com/office/powerpoint/2010/main" val="221016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1230598"/>
            <a:ext cx="11658600" cy="5334000"/>
          </a:xfrm>
          <a:prstGeom prst="rect">
            <a:avLst/>
          </a:prstGeom>
          <a:noFill/>
        </p:spPr>
        <p:txBody>
          <a:bodyPr wrap="square" rtlCol="0">
            <a:noAutofit/>
          </a:bodyPr>
          <a:lstStyle/>
          <a:p>
            <a:r>
              <a:rPr lang="en-US" sz="3200" b="1" dirty="0">
                <a:latin typeface="Times New Roman" panose="02020603050405020304" pitchFamily="18" charset="0"/>
                <a:cs typeface="Times New Roman" panose="02020603050405020304" pitchFamily="18" charset="0"/>
              </a:rPr>
              <a:t>VFW Department: </a:t>
            </a:r>
          </a:p>
          <a:p>
            <a:endParaRPr lang="en-US" sz="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Department Commander appoints the Department Service Officer. </a:t>
            </a:r>
            <a:endParaRPr lang="en-US" sz="2400" dirty="0">
              <a:solidFill>
                <a:prstClr val="black"/>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Departments employ support staff:</a:t>
            </a:r>
          </a:p>
          <a:p>
            <a:pPr marL="800100" lvl="1"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Usually managed by Adjutant/Quartermaster</a:t>
            </a:r>
          </a:p>
          <a:p>
            <a:pPr marL="800100" lvl="1"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Rules may established by Department Service Committee</a:t>
            </a:r>
          </a:p>
          <a:p>
            <a:pPr marL="800100" lvl="1"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Departments prepare and submit all accreditation paperwork to NVS</a:t>
            </a:r>
            <a:endParaRPr lang="en-US" sz="2000" dirty="0">
              <a:solidFill>
                <a:prstClr val="black"/>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Departments decide whether or not to cross-accredit State or County employees with VFW</a:t>
            </a:r>
            <a:endParaRPr lang="en-US" sz="3200" dirty="0">
              <a:solidFill>
                <a:prstClr val="black"/>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DSO provides “general oversight” and training for District/Post Service Officers</a:t>
            </a:r>
          </a:p>
          <a:p>
            <a:pPr marL="342900" indent="-342900">
              <a:buFont typeface="Arial" panose="020B0604020202020204" pitchFamily="34" charset="0"/>
              <a:buChar char="•"/>
            </a:pPr>
            <a:endParaRPr lang="en-US" sz="1050" dirty="0">
              <a:solidFill>
                <a:prstClr val="black"/>
              </a:solidFill>
              <a:latin typeface="Times New Roman" panose="02020603050405020304" pitchFamily="18" charset="0"/>
              <a:cs typeface="Times New Roman" panose="02020603050405020304" pitchFamily="18" charset="0"/>
            </a:endParaRPr>
          </a:p>
          <a:p>
            <a:pPr lvl="0"/>
            <a:r>
              <a:rPr lang="en-US" sz="3600" b="1" i="1" dirty="0">
                <a:solidFill>
                  <a:srgbClr val="800000"/>
                </a:solidFill>
                <a:latin typeface="Times New Roman" panose="02020603050405020304" pitchFamily="18" charset="0"/>
                <a:cs typeface="Times New Roman" panose="02020603050405020304" pitchFamily="18" charset="0"/>
              </a:rPr>
              <a:t>*</a:t>
            </a:r>
            <a:r>
              <a:rPr lang="en-US" sz="2800" b="1" i="1" dirty="0">
                <a:solidFill>
                  <a:srgbClr val="800000"/>
                </a:solidFill>
                <a:latin typeface="Times New Roman" panose="02020603050405020304" pitchFamily="18" charset="0"/>
                <a:cs typeface="Times New Roman" panose="02020603050405020304" pitchFamily="18" charset="0"/>
              </a:rPr>
              <a:t>This is different for state-run agencies, where the VFW service program is administered in partnership with the state government. </a:t>
            </a:r>
            <a:endParaRPr lang="en-US" sz="3600" b="1" i="1" dirty="0">
              <a:solidFill>
                <a:srgbClr val="800000"/>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A9DCC7C6-A62F-4059-8C66-A74E7CFD86BF}" type="slidenum">
              <a:rPr lang="en-US" smtClean="0"/>
              <a:pPr/>
              <a:t>7</a:t>
            </a:fld>
            <a:endParaRPr lang="en-US" dirty="0"/>
          </a:p>
        </p:txBody>
      </p:sp>
      <p:sp>
        <p:nvSpPr>
          <p:cNvPr id="8" name="Title 1"/>
          <p:cNvSpPr>
            <a:spLocks noGrp="1"/>
          </p:cNvSpPr>
          <p:nvPr>
            <p:ph type="title"/>
          </p:nvPr>
        </p:nvSpPr>
        <p:spPr>
          <a:xfrm>
            <a:off x="0" y="152401"/>
            <a:ext cx="10134600" cy="811543"/>
          </a:xfrm>
        </p:spPr>
        <p:txBody>
          <a:bodyPr>
            <a:normAutofit/>
          </a:bodyPr>
          <a:lstStyle/>
          <a:p>
            <a:r>
              <a:rPr lang="en-US" sz="3600" dirty="0">
                <a:latin typeface="Times New Roman" panose="02020603050405020304" pitchFamily="18" charset="0"/>
                <a:cs typeface="Times New Roman" panose="02020603050405020304" pitchFamily="18" charset="0"/>
              </a:rPr>
              <a:t>STRUCTURE</a:t>
            </a:r>
          </a:p>
        </p:txBody>
      </p:sp>
    </p:spTree>
    <p:extLst>
      <p:ext uri="{BB962C8B-B14F-4D97-AF65-F5344CB8AC3E}">
        <p14:creationId xmlns:p14="http://schemas.microsoft.com/office/powerpoint/2010/main" val="4188542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05000" y="1954634"/>
            <a:ext cx="9296401" cy="3104672"/>
          </a:xfrm>
        </p:spPr>
        <p:txBody>
          <a:bodyPr numCol="2">
            <a:normAutofit fontScale="92500" lnSpcReduction="10000"/>
          </a:bodyPr>
          <a:lstStyle/>
          <a:p>
            <a:pPr>
              <a:spcBef>
                <a:spcPts val="600"/>
              </a:spcBef>
            </a:pPr>
            <a:r>
              <a:rPr lang="en-US" sz="2000" b="1" dirty="0">
                <a:latin typeface="Times New Roman" panose="02020603050405020304" pitchFamily="18" charset="0"/>
                <a:cs typeface="Times New Roman" panose="02020603050405020304" pitchFamily="18" charset="0"/>
              </a:rPr>
              <a:t>Camp Lejeune, NC</a:t>
            </a:r>
          </a:p>
          <a:p>
            <a:pPr>
              <a:spcBef>
                <a:spcPts val="600"/>
              </a:spcBef>
            </a:pPr>
            <a:r>
              <a:rPr lang="en-US" sz="2000" b="1" dirty="0">
                <a:latin typeface="Times New Roman" panose="02020603050405020304" pitchFamily="18" charset="0"/>
                <a:cs typeface="Times New Roman" panose="02020603050405020304" pitchFamily="18" charset="0"/>
              </a:rPr>
              <a:t>Ft. Liberty, NC</a:t>
            </a:r>
          </a:p>
          <a:p>
            <a:pPr>
              <a:spcBef>
                <a:spcPts val="600"/>
              </a:spcBef>
            </a:pPr>
            <a:r>
              <a:rPr lang="en-US" sz="2000" b="1" dirty="0">
                <a:latin typeface="Times New Roman" panose="02020603050405020304" pitchFamily="18" charset="0"/>
                <a:cs typeface="Times New Roman" panose="02020603050405020304" pitchFamily="18" charset="0"/>
              </a:rPr>
              <a:t>Ft. </a:t>
            </a:r>
            <a:r>
              <a:rPr lang="en-US" sz="2000" b="1" dirty="0" err="1">
                <a:latin typeface="Times New Roman" panose="02020603050405020304" pitchFamily="18" charset="0"/>
                <a:cs typeface="Times New Roman" panose="02020603050405020304" pitchFamily="18" charset="0"/>
              </a:rPr>
              <a:t>Cavasos</a:t>
            </a:r>
            <a:r>
              <a:rPr lang="en-US" sz="2000" b="1" dirty="0">
                <a:latin typeface="Times New Roman" panose="02020603050405020304" pitchFamily="18" charset="0"/>
                <a:cs typeface="Times New Roman" panose="02020603050405020304" pitchFamily="18" charset="0"/>
              </a:rPr>
              <a:t>, TX	</a:t>
            </a:r>
          </a:p>
          <a:p>
            <a:pPr>
              <a:spcBef>
                <a:spcPts val="600"/>
              </a:spcBef>
            </a:pPr>
            <a:r>
              <a:rPr lang="en-US" sz="2000" b="1" dirty="0">
                <a:latin typeface="Times New Roman" panose="02020603050405020304" pitchFamily="18" charset="0"/>
                <a:cs typeface="Times New Roman" panose="02020603050405020304" pitchFamily="18" charset="0"/>
              </a:rPr>
              <a:t>Las Vegas, NV</a:t>
            </a:r>
          </a:p>
          <a:p>
            <a:pPr>
              <a:spcBef>
                <a:spcPts val="600"/>
              </a:spcBef>
            </a:pPr>
            <a:r>
              <a:rPr lang="en-US" sz="2000" b="1" dirty="0">
                <a:latin typeface="Times New Roman" panose="02020603050405020304" pitchFamily="18" charset="0"/>
                <a:cs typeface="Times New Roman" panose="02020603050405020304" pitchFamily="18" charset="0"/>
              </a:rPr>
              <a:t>San Diego Naval Base</a:t>
            </a:r>
          </a:p>
          <a:p>
            <a:pPr>
              <a:spcBef>
                <a:spcPts val="600"/>
              </a:spcBef>
            </a:pPr>
            <a:r>
              <a:rPr lang="en-US" sz="2000" b="1" dirty="0">
                <a:latin typeface="Times New Roman" panose="02020603050405020304" pitchFamily="18" charset="0"/>
                <a:cs typeface="Times New Roman" panose="02020603050405020304" pitchFamily="18" charset="0"/>
              </a:rPr>
              <a:t>Camp Pendleton, CA</a:t>
            </a:r>
          </a:p>
          <a:p>
            <a:pPr>
              <a:spcBef>
                <a:spcPts val="600"/>
              </a:spcBef>
            </a:pPr>
            <a:r>
              <a:rPr lang="en-US" sz="2000" b="1" dirty="0">
                <a:latin typeface="Times New Roman" panose="02020603050405020304" pitchFamily="18" charset="0"/>
                <a:cs typeface="Times New Roman" panose="02020603050405020304" pitchFamily="18" charset="0"/>
              </a:rPr>
              <a:t>Ft. Campbell, KY</a:t>
            </a:r>
          </a:p>
          <a:p>
            <a:pPr>
              <a:spcBef>
                <a:spcPts val="600"/>
              </a:spcBef>
            </a:pPr>
            <a:r>
              <a:rPr lang="en-US" sz="2000" b="1" dirty="0">
                <a:latin typeface="Times New Roman" panose="02020603050405020304" pitchFamily="18" charset="0"/>
                <a:cs typeface="Times New Roman" panose="02020603050405020304" pitchFamily="18" charset="0"/>
              </a:rPr>
              <a:t>Ft. Stewart, GA</a:t>
            </a:r>
          </a:p>
          <a:p>
            <a:pPr>
              <a:spcBef>
                <a:spcPts val="600"/>
              </a:spcBef>
            </a:pPr>
            <a:r>
              <a:rPr lang="en-US" sz="2000" b="1" dirty="0">
                <a:latin typeface="Times New Roman" panose="02020603050405020304" pitchFamily="18" charset="0"/>
                <a:cs typeface="Times New Roman" panose="02020603050405020304" pitchFamily="18" charset="0"/>
              </a:rPr>
              <a:t>Ft. Lewis, WA</a:t>
            </a:r>
          </a:p>
          <a:p>
            <a:pPr>
              <a:spcBef>
                <a:spcPts val="600"/>
              </a:spcBef>
            </a:pPr>
            <a:endParaRPr lang="en-US" sz="2000" b="1" dirty="0">
              <a:latin typeface="Times New Roman" panose="02020603050405020304" pitchFamily="18" charset="0"/>
              <a:cs typeface="Times New Roman" panose="02020603050405020304" pitchFamily="18" charset="0"/>
            </a:endParaRPr>
          </a:p>
          <a:p>
            <a:pPr>
              <a:spcBef>
                <a:spcPts val="600"/>
              </a:spcBef>
            </a:pPr>
            <a:r>
              <a:rPr lang="en-US" sz="2000" b="1" dirty="0">
                <a:latin typeface="Times New Roman" panose="02020603050405020304" pitchFamily="18" charset="0"/>
                <a:cs typeface="Times New Roman" panose="02020603050405020304" pitchFamily="18" charset="0"/>
              </a:rPr>
              <a:t>Ft. Drum, NY</a:t>
            </a:r>
          </a:p>
          <a:p>
            <a:pPr>
              <a:spcBef>
                <a:spcPts val="600"/>
              </a:spcBef>
            </a:pPr>
            <a:r>
              <a:rPr lang="en-US" sz="2000" b="1" dirty="0">
                <a:latin typeface="Times New Roman" panose="02020603050405020304" pitchFamily="18" charset="0"/>
                <a:cs typeface="Times New Roman" panose="02020603050405020304" pitchFamily="18" charset="0"/>
              </a:rPr>
              <a:t>Winston-Salem, NC</a:t>
            </a:r>
          </a:p>
          <a:p>
            <a:pPr>
              <a:spcBef>
                <a:spcPts val="600"/>
              </a:spcBef>
            </a:pPr>
            <a:r>
              <a:rPr lang="en-US" sz="2000" b="1" dirty="0">
                <a:latin typeface="Times New Roman" panose="02020603050405020304" pitchFamily="18" charset="0"/>
                <a:cs typeface="Times New Roman" panose="02020603050405020304" pitchFamily="18" charset="0"/>
              </a:rPr>
              <a:t>Salt Lake City, UT</a:t>
            </a:r>
          </a:p>
          <a:p>
            <a:pPr>
              <a:spcBef>
                <a:spcPts val="600"/>
              </a:spcBef>
            </a:pPr>
            <a:r>
              <a:rPr lang="en-US" sz="2000" b="1" dirty="0">
                <a:latin typeface="Times New Roman" panose="02020603050405020304" pitchFamily="18" charset="0"/>
                <a:cs typeface="Times New Roman" panose="02020603050405020304" pitchFamily="18" charset="0"/>
              </a:rPr>
              <a:t>Ft. Carson, CO</a:t>
            </a:r>
          </a:p>
          <a:p>
            <a:pPr>
              <a:spcBef>
                <a:spcPts val="600"/>
              </a:spcBef>
            </a:pPr>
            <a:r>
              <a:rPr lang="en-US" sz="2000" b="1" dirty="0">
                <a:latin typeface="Times New Roman" panose="02020603050405020304" pitchFamily="18" charset="0"/>
                <a:cs typeface="Times New Roman" panose="02020603050405020304" pitchFamily="18" charset="0"/>
              </a:rPr>
              <a:t>Ft. Riley, KS</a:t>
            </a:r>
          </a:p>
          <a:p>
            <a:pPr>
              <a:spcBef>
                <a:spcPts val="600"/>
              </a:spcBef>
            </a:pPr>
            <a:r>
              <a:rPr lang="en-US" sz="2000" b="1" dirty="0">
                <a:latin typeface="Times New Roman" panose="02020603050405020304" pitchFamily="18" charset="0"/>
                <a:cs typeface="Times New Roman" panose="02020603050405020304" pitchFamily="18" charset="0"/>
              </a:rPr>
              <a:t>Naval Base Norfolk</a:t>
            </a:r>
          </a:p>
          <a:p>
            <a:pPr>
              <a:spcBef>
                <a:spcPts val="600"/>
              </a:spcBef>
            </a:pPr>
            <a:r>
              <a:rPr lang="en-US" sz="2000" b="1" dirty="0">
                <a:latin typeface="Times New Roman" panose="02020603050405020304" pitchFamily="18" charset="0"/>
                <a:cs typeface="Times New Roman" panose="02020603050405020304" pitchFamily="18" charset="0"/>
              </a:rPr>
              <a:t>San Diego VARO, CA</a:t>
            </a:r>
          </a:p>
          <a:p>
            <a:pPr>
              <a:spcBef>
                <a:spcPts val="600"/>
              </a:spcBef>
            </a:pPr>
            <a:r>
              <a:rPr lang="en-US" sz="2000" b="1" dirty="0">
                <a:latin typeface="Times New Roman" panose="02020603050405020304" pitchFamily="18" charset="0"/>
                <a:cs typeface="Times New Roman" panose="02020603050405020304" pitchFamily="18" charset="0"/>
              </a:rPr>
              <a:t>Ft. Bliss, TX</a:t>
            </a:r>
          </a:p>
          <a:p>
            <a:pPr marL="0" indent="0">
              <a:buNone/>
            </a:pPr>
            <a:r>
              <a:rPr lang="en-US" sz="2000" b="1" dirty="0">
                <a:latin typeface="Times New Roman" panose="02020603050405020304" pitchFamily="18" charset="0"/>
                <a:cs typeface="Times New Roman" panose="02020603050405020304" pitchFamily="18" charset="0"/>
              </a:rPr>
              <a:t>	</a:t>
            </a:r>
          </a:p>
          <a:p>
            <a:pPr marL="457200" lvl="1" indent="0">
              <a:buNone/>
            </a:pPr>
            <a:endParaRPr lang="en-US" sz="2400" b="1"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A9DCC7C6-A62F-4059-8C66-A74E7CFD86BF}" type="slidenum">
              <a:rPr lang="en-US" smtClean="0"/>
              <a:pPr/>
              <a:t>8</a:t>
            </a:fld>
            <a:endParaRPr lang="en-US" dirty="0"/>
          </a:p>
        </p:txBody>
      </p:sp>
      <p:sp>
        <p:nvSpPr>
          <p:cNvPr id="3" name="Title 2"/>
          <p:cNvSpPr>
            <a:spLocks noGrp="1"/>
          </p:cNvSpPr>
          <p:nvPr>
            <p:ph type="title"/>
          </p:nvPr>
        </p:nvSpPr>
        <p:spPr>
          <a:xfrm>
            <a:off x="76200" y="424988"/>
            <a:ext cx="9963150" cy="426317"/>
          </a:xfrm>
        </p:spPr>
        <p:txBody>
          <a:bodyPr>
            <a:noAutofit/>
          </a:bodyPr>
          <a:lstStyle/>
          <a:p>
            <a:r>
              <a:rPr lang="en-US" altLang="en-US" sz="3600" dirty="0">
                <a:latin typeface="Times New Roman" panose="02020603050405020304" pitchFamily="18" charset="0"/>
                <a:cs typeface="Times New Roman" panose="02020603050405020304" pitchFamily="18" charset="0"/>
              </a:rPr>
              <a:t>BENEFITS DELIVERY AT DISCHARGE</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905000" y="5201060"/>
            <a:ext cx="9220200" cy="1520416"/>
          </a:xfrm>
          <a:prstGeom prst="rect">
            <a:avLst/>
          </a:prstGeom>
          <a:noFill/>
        </p:spPr>
        <p:txBody>
          <a:bodyPr wrap="square" numCol="2" rtlCol="0">
            <a:noAutofit/>
          </a:bodyPr>
          <a:lstStyle/>
          <a:p>
            <a:pPr marL="285750" indent="-285750">
              <a:spcBef>
                <a:spcPct val="20000"/>
              </a:spcBef>
              <a:buFont typeface="Arial" panose="020B0604020202020204" pitchFamily="34" charset="0"/>
              <a:buChar char="•"/>
            </a:pPr>
            <a:r>
              <a:rPr lang="en-US" b="1" dirty="0">
                <a:solidFill>
                  <a:prstClr val="black"/>
                </a:solidFill>
                <a:latin typeface="Times New Roman" panose="02020603050405020304" pitchFamily="18" charset="0"/>
                <a:cs typeface="Times New Roman" panose="02020603050405020304" pitchFamily="18" charset="0"/>
              </a:rPr>
              <a:t>Walter Reed at Bethesda  </a:t>
            </a:r>
          </a:p>
          <a:p>
            <a:pPr marL="285750" indent="-285750">
              <a:spcBef>
                <a:spcPct val="20000"/>
              </a:spcBef>
              <a:buFont typeface="Arial" panose="020B0604020202020204" pitchFamily="34" charset="0"/>
              <a:buChar char="•"/>
            </a:pPr>
            <a:r>
              <a:rPr lang="en-US" b="1" dirty="0">
                <a:solidFill>
                  <a:prstClr val="black"/>
                </a:solidFill>
                <a:latin typeface="Times New Roman" panose="02020603050405020304" pitchFamily="18" charset="0"/>
                <a:cs typeface="Times New Roman" panose="02020603050405020304" pitchFamily="18" charset="0"/>
              </a:rPr>
              <a:t>Joint Base Anacostia-</a:t>
            </a:r>
            <a:r>
              <a:rPr lang="en-US" b="1" dirty="0" err="1">
                <a:solidFill>
                  <a:prstClr val="black"/>
                </a:solidFill>
                <a:latin typeface="Times New Roman" panose="02020603050405020304" pitchFamily="18" charset="0"/>
                <a:cs typeface="Times New Roman" panose="02020603050405020304" pitchFamily="18" charset="0"/>
              </a:rPr>
              <a:t>Bolling</a:t>
            </a:r>
            <a:endParaRPr lang="en-US" b="1" dirty="0">
              <a:solidFill>
                <a:prstClr val="black"/>
              </a:solidFill>
              <a:latin typeface="Times New Roman" panose="02020603050405020304" pitchFamily="18" charset="0"/>
              <a:cs typeface="Times New Roman" panose="02020603050405020304" pitchFamily="18" charset="0"/>
            </a:endParaRPr>
          </a:p>
          <a:p>
            <a:pPr marL="285750" indent="-285750">
              <a:spcBef>
                <a:spcPct val="20000"/>
              </a:spcBef>
              <a:buFont typeface="Arial" panose="020B0604020202020204" pitchFamily="34" charset="0"/>
              <a:buChar char="•"/>
            </a:pPr>
            <a:r>
              <a:rPr lang="en-US" b="1" dirty="0">
                <a:solidFill>
                  <a:prstClr val="black"/>
                </a:solidFill>
                <a:latin typeface="Times New Roman" panose="02020603050405020304" pitchFamily="18" charset="0"/>
                <a:cs typeface="Times New Roman" panose="02020603050405020304" pitchFamily="18" charset="0"/>
              </a:rPr>
              <a:t>Joint Base Andrews           </a:t>
            </a:r>
          </a:p>
          <a:p>
            <a:pPr marL="285750" indent="-285750">
              <a:spcBef>
                <a:spcPct val="20000"/>
              </a:spcBef>
              <a:buFont typeface="Arial" panose="020B0604020202020204" pitchFamily="34" charset="0"/>
              <a:buChar char="•"/>
            </a:pPr>
            <a:r>
              <a:rPr lang="en-US" b="1" dirty="0">
                <a:solidFill>
                  <a:prstClr val="black"/>
                </a:solidFill>
                <a:latin typeface="Times New Roman" panose="02020603050405020304" pitchFamily="18" charset="0"/>
                <a:cs typeface="Times New Roman" panose="02020603050405020304" pitchFamily="18" charset="0"/>
              </a:rPr>
              <a:t>Navy Yard</a:t>
            </a:r>
          </a:p>
          <a:p>
            <a:pPr marL="285750" indent="-285750">
              <a:spcBef>
                <a:spcPct val="20000"/>
              </a:spcBef>
              <a:buFont typeface="Arial" panose="020B0604020202020204" pitchFamily="34" charset="0"/>
              <a:buChar char="•"/>
            </a:pPr>
            <a:endParaRPr lang="en-US" b="1" dirty="0">
              <a:solidFill>
                <a:prstClr val="black"/>
              </a:solidFill>
              <a:latin typeface="Times New Roman" panose="02020603050405020304" pitchFamily="18" charset="0"/>
              <a:cs typeface="Times New Roman" panose="02020603050405020304" pitchFamily="18" charset="0"/>
            </a:endParaRPr>
          </a:p>
          <a:p>
            <a:pPr marL="285750" indent="-285750">
              <a:spcBef>
                <a:spcPct val="20000"/>
              </a:spcBef>
              <a:buFont typeface="Arial" panose="020B0604020202020204" pitchFamily="34" charset="0"/>
              <a:buChar char="•"/>
            </a:pPr>
            <a:r>
              <a:rPr lang="en-US" b="1" dirty="0">
                <a:solidFill>
                  <a:prstClr val="black"/>
                </a:solidFill>
                <a:latin typeface="Times New Roman" panose="02020603050405020304" pitchFamily="18" charset="0"/>
                <a:cs typeface="Times New Roman" panose="02020603050405020304" pitchFamily="18" charset="0"/>
              </a:rPr>
              <a:t>Marine Corps Base Quantico, VA </a:t>
            </a:r>
          </a:p>
          <a:p>
            <a:pPr marL="285750" indent="-285750">
              <a:spcBef>
                <a:spcPct val="20000"/>
              </a:spcBef>
              <a:buFont typeface="Arial" panose="020B0604020202020204" pitchFamily="34" charset="0"/>
              <a:buChar char="•"/>
            </a:pPr>
            <a:r>
              <a:rPr lang="en-US" b="1" dirty="0">
                <a:solidFill>
                  <a:prstClr val="black"/>
                </a:solidFill>
                <a:latin typeface="Times New Roman" panose="02020603050405020304" pitchFamily="18" charset="0"/>
                <a:cs typeface="Times New Roman" panose="02020603050405020304" pitchFamily="18" charset="0"/>
              </a:rPr>
              <a:t>U.S. Naval Academy          </a:t>
            </a:r>
          </a:p>
          <a:p>
            <a:pPr marL="285750" indent="-285750">
              <a:spcBef>
                <a:spcPct val="20000"/>
              </a:spcBef>
              <a:buFont typeface="Arial" panose="020B0604020202020204" pitchFamily="34" charset="0"/>
              <a:buChar char="•"/>
            </a:pPr>
            <a:r>
              <a:rPr lang="en-US" b="1" dirty="0">
                <a:solidFill>
                  <a:prstClr val="black"/>
                </a:solidFill>
                <a:latin typeface="Times New Roman" panose="02020603050405020304" pitchFamily="18" charset="0"/>
                <a:cs typeface="Times New Roman" panose="02020603050405020304" pitchFamily="18" charset="0"/>
              </a:rPr>
              <a:t>Joint Base Myer-Henderson Hall</a:t>
            </a:r>
          </a:p>
          <a:p>
            <a:pPr marL="285750" indent="-285750">
              <a:spcBef>
                <a:spcPct val="20000"/>
              </a:spcBef>
              <a:buFont typeface="Arial" panose="020B0604020202020204" pitchFamily="34" charset="0"/>
              <a:buChar char="•"/>
            </a:pP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352800" y="4729732"/>
            <a:ext cx="4419600" cy="400110"/>
          </a:xfrm>
          <a:prstGeom prst="rect">
            <a:avLst/>
          </a:prstGeom>
          <a:noFill/>
        </p:spPr>
        <p:txBody>
          <a:bodyPr wrap="square" rtlCol="0">
            <a:spAutoFit/>
          </a:bodyPr>
          <a:lstStyle/>
          <a:p>
            <a:pPr algn="ctr">
              <a:spcBef>
                <a:spcPct val="20000"/>
              </a:spcBef>
            </a:pPr>
            <a:r>
              <a:rPr lang="en-US" sz="2000" b="1" dirty="0">
                <a:solidFill>
                  <a:prstClr val="black"/>
                </a:solidFill>
                <a:latin typeface="Times New Roman" panose="02020603050405020304" pitchFamily="18" charset="0"/>
                <a:cs typeface="Times New Roman" panose="02020603050405020304" pitchFamily="18" charset="0"/>
              </a:rPr>
              <a:t>Military District of Washington: </a:t>
            </a:r>
          </a:p>
        </p:txBody>
      </p:sp>
      <p:sp>
        <p:nvSpPr>
          <p:cNvPr id="6" name="TextBox 5">
            <a:extLst>
              <a:ext uri="{FF2B5EF4-FFF2-40B4-BE49-F238E27FC236}">
                <a16:creationId xmlns:a16="http://schemas.microsoft.com/office/drawing/2014/main" id="{6D92B4D6-9009-03C5-BAE9-B7EE56FA5B98}"/>
              </a:ext>
            </a:extLst>
          </p:cNvPr>
          <p:cNvSpPr txBox="1"/>
          <p:nvPr/>
        </p:nvSpPr>
        <p:spPr>
          <a:xfrm>
            <a:off x="0" y="1371600"/>
            <a:ext cx="12192000" cy="461665"/>
          </a:xfrm>
          <a:prstGeom prst="rect">
            <a:avLst/>
          </a:prstGeom>
          <a:noFill/>
        </p:spPr>
        <p:txBody>
          <a:bodyPr wrap="square">
            <a:spAutoFit/>
          </a:bodyPr>
          <a:lstStyle/>
          <a:p>
            <a:pPr algn="ctr"/>
            <a:r>
              <a:rPr lang="en-US" sz="2400" b="1" dirty="0">
                <a:effectLst/>
                <a:latin typeface="Times New Roman" panose="02020603050405020304" pitchFamily="18" charset="0"/>
                <a:cs typeface="Times New Roman" panose="02020603050405020304" pitchFamily="18" charset="0"/>
              </a:rPr>
              <a:t>VFW has Accredited Pre-Discharge representatives at the following locations:</a:t>
            </a:r>
          </a:p>
        </p:txBody>
      </p:sp>
    </p:spTree>
    <p:extLst>
      <p:ext uri="{BB962C8B-B14F-4D97-AF65-F5344CB8AC3E}">
        <p14:creationId xmlns:p14="http://schemas.microsoft.com/office/powerpoint/2010/main" val="2872648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81800" y="2286001"/>
            <a:ext cx="3657600" cy="3886199"/>
          </a:xfrm>
        </p:spPr>
        <p:txBody>
          <a:bodyPr>
            <a:normAutofit/>
          </a:bodyPr>
          <a:lstStyle/>
          <a:p>
            <a:pPr lvl="0"/>
            <a:r>
              <a:rPr lang="en-US" dirty="0">
                <a:latin typeface="Times New Roman" panose="02020603050405020304" pitchFamily="18" charset="0"/>
                <a:cs typeface="Times New Roman" panose="02020603050405020304" pitchFamily="18" charset="0"/>
              </a:rPr>
              <a:t>Looking to recruit members</a:t>
            </a:r>
          </a:p>
          <a:p>
            <a:pPr lvl="0"/>
            <a:r>
              <a:rPr lang="en-US" dirty="0">
                <a:latin typeface="Times New Roman" panose="02020603050405020304" pitchFamily="18" charset="0"/>
                <a:cs typeface="Times New Roman" panose="02020603050405020304" pitchFamily="18" charset="0"/>
              </a:rPr>
              <a:t>Looking for donations</a:t>
            </a:r>
          </a:p>
          <a:p>
            <a:pPr lvl="0"/>
            <a:r>
              <a:rPr lang="en-US" dirty="0">
                <a:latin typeface="Times New Roman" panose="02020603050405020304" pitchFamily="18" charset="0"/>
                <a:cs typeface="Times New Roman" panose="02020603050405020304" pitchFamily="18" charset="0"/>
              </a:rPr>
              <a:t>Club-centric</a:t>
            </a:r>
          </a:p>
          <a:p>
            <a:r>
              <a:rPr lang="en-US" dirty="0">
                <a:latin typeface="Times New Roman" panose="02020603050405020304" pitchFamily="18" charset="0"/>
                <a:cs typeface="Times New Roman" panose="02020603050405020304" pitchFamily="18" charset="0"/>
              </a:rPr>
              <a:t>Others? </a:t>
            </a:r>
          </a:p>
        </p:txBody>
      </p:sp>
      <p:sp>
        <p:nvSpPr>
          <p:cNvPr id="2" name="Slide Number Placeholder 1"/>
          <p:cNvSpPr>
            <a:spLocks noGrp="1"/>
          </p:cNvSpPr>
          <p:nvPr>
            <p:ph type="sldNum" sz="quarter" idx="12"/>
          </p:nvPr>
        </p:nvSpPr>
        <p:spPr/>
        <p:txBody>
          <a:bodyPr/>
          <a:lstStyle/>
          <a:p>
            <a:fld id="{A9DCC7C6-A62F-4059-8C66-A74E7CFD86BF}" type="slidenum">
              <a:rPr lang="en-US" smtClean="0"/>
              <a:pPr/>
              <a:t>9</a:t>
            </a:fld>
            <a:endParaRPr lang="en-US" dirty="0"/>
          </a:p>
        </p:txBody>
      </p:sp>
      <p:sp>
        <p:nvSpPr>
          <p:cNvPr id="4" name="Title 3"/>
          <p:cNvSpPr>
            <a:spLocks noGrp="1"/>
          </p:cNvSpPr>
          <p:nvPr>
            <p:ph type="title"/>
          </p:nvPr>
        </p:nvSpPr>
        <p:spPr>
          <a:xfrm>
            <a:off x="76200" y="304800"/>
            <a:ext cx="10058400" cy="762000"/>
          </a:xfrm>
        </p:spPr>
        <p:txBody>
          <a:bodyPr>
            <a:normAutofit/>
          </a:bodyPr>
          <a:lstStyle/>
          <a:p>
            <a:r>
              <a:rPr lang="en-US" sz="3600" dirty="0">
                <a:latin typeface="Times New Roman" panose="02020603050405020304" pitchFamily="18" charset="0"/>
                <a:cs typeface="Times New Roman" panose="02020603050405020304" pitchFamily="18" charset="0"/>
              </a:rPr>
              <a:t>STEREOTYPES ABOUT THE VFW</a:t>
            </a:r>
          </a:p>
        </p:txBody>
      </p:sp>
      <p:pic>
        <p:nvPicPr>
          <p:cNvPr id="174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516" t="9721" r="903" b="18021"/>
          <a:stretch/>
        </p:blipFill>
        <p:spPr bwMode="auto">
          <a:xfrm>
            <a:off x="3279223" y="3124200"/>
            <a:ext cx="3167743"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5671" y="2057400"/>
            <a:ext cx="2660885" cy="17877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0789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NEW LOG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OGO" id="{B9A39CEB-2E9A-45FB-95E6-DE7B370B3DE6}" vid="{4DD1D5FA-30CF-47DB-B070-1AED59B559F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VFW 2014 PPt Theme</Template>
  <TotalTime>8056</TotalTime>
  <Words>2092</Words>
  <Application>Microsoft Office PowerPoint</Application>
  <PresentationFormat>Widescreen</PresentationFormat>
  <Paragraphs>361</Paragraphs>
  <Slides>34</Slides>
  <Notes>12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34</vt:i4>
      </vt:variant>
    </vt:vector>
  </HeadingPairs>
  <TitlesOfParts>
    <vt:vector size="41" baseType="lpstr">
      <vt:lpstr>Arial</vt:lpstr>
      <vt:lpstr>Calibri</vt:lpstr>
      <vt:lpstr>Calibri Light</vt:lpstr>
      <vt:lpstr>Times New Roman</vt:lpstr>
      <vt:lpstr>NEW LOGO</vt:lpstr>
      <vt:lpstr>Custom Design</vt:lpstr>
      <vt:lpstr>1_Custom Design</vt:lpstr>
      <vt:lpstr>The Role of the VFW Representative</vt:lpstr>
      <vt:lpstr>LEARNING OBJECTIVES</vt:lpstr>
      <vt:lpstr>NATIONAL VETERANS SERVICE</vt:lpstr>
      <vt:lpstr>PowerPoint Presentation</vt:lpstr>
      <vt:lpstr>NATIONAL VETERANS SERVICE</vt:lpstr>
      <vt:lpstr>STRUCTURE</vt:lpstr>
      <vt:lpstr>STRUCTURE</vt:lpstr>
      <vt:lpstr>BENEFITS DELIVERY AT DISCHARGE</vt:lpstr>
      <vt:lpstr>STEREOTYPES ABOUT THE VFW</vt:lpstr>
      <vt:lpstr>BENEFITS ASSISTANCE</vt:lpstr>
      <vt:lpstr>WHO ARE VFW SERVICE OFFICERS?</vt:lpstr>
      <vt:lpstr>PowerPoint Presentation</vt:lpstr>
      <vt:lpstr>OTHER TITLES</vt:lpstr>
      <vt:lpstr>BENEFITS ASSISTANCE</vt:lpstr>
      <vt:lpstr>WE TRAIN IN FOUR CORE TASKS: </vt:lpstr>
      <vt:lpstr>BENEFITS ASSISTANCE</vt:lpstr>
      <vt:lpstr>BENEFITS ASSISTANCE</vt:lpstr>
      <vt:lpstr>BENEFITS ASSISTANCE</vt:lpstr>
      <vt:lpstr>VFW SERVICE OFFICERS LEAD THE WAY!</vt:lpstr>
      <vt:lpstr>OUTREACH</vt:lpstr>
      <vt:lpstr>VIRTUAL OUTREACH</vt:lpstr>
      <vt:lpstr>OUTREACH MATERIALS</vt:lpstr>
      <vt:lpstr>POST/DISTRICT SERVICE OFFICERS</vt:lpstr>
      <vt:lpstr>POST/DISTRICT SERVICE OFFICERS</vt:lpstr>
      <vt:lpstr>POST/DISTRICT SERVICE OFFICERS</vt:lpstr>
      <vt:lpstr>POST/DISTRICT SERVICE OFFICERS</vt:lpstr>
      <vt:lpstr>POST/DISTRICT SERVICE OFFICERS</vt:lpstr>
      <vt:lpstr>OTHER NVS PROGRAMS</vt:lpstr>
      <vt:lpstr>OTHER NVS PROGRAMS</vt:lpstr>
      <vt:lpstr>Key VFW Web Pages:</vt:lpstr>
      <vt:lpstr>PowerPoint Presentation</vt:lpstr>
      <vt:lpstr>PowerPoint Presentation</vt:lpstr>
      <vt:lpstr>PowerPoint Presentation</vt:lpstr>
      <vt:lpstr>QUESTIONS?</vt:lpstr>
    </vt:vector>
  </TitlesOfParts>
  <Company>Veterans of Foreign Wars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VFW Washington Office</dc:title>
  <dc:creator>gcano</dc:creator>
  <cp:lastModifiedBy>Christopher Macinkowicz</cp:lastModifiedBy>
  <cp:revision>484</cp:revision>
  <cp:lastPrinted>2023-08-17T18:15:29Z</cp:lastPrinted>
  <dcterms:created xsi:type="dcterms:W3CDTF">2010-03-03T14:32:15Z</dcterms:created>
  <dcterms:modified xsi:type="dcterms:W3CDTF">2023-08-18T14:33:59Z</dcterms:modified>
</cp:coreProperties>
</file>