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5.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 id="2147483697" r:id="rId3"/>
    <p:sldMasterId id="2147483721" r:id="rId4"/>
    <p:sldMasterId id="2147483728" r:id="rId5"/>
    <p:sldMasterId id="2147483743" r:id="rId6"/>
  </p:sldMasterIdLst>
  <p:notesMasterIdLst>
    <p:notesMasterId r:id="rId48"/>
  </p:notesMasterIdLst>
  <p:handoutMasterIdLst>
    <p:handoutMasterId r:id="rId49"/>
  </p:handoutMasterIdLst>
  <p:sldIdLst>
    <p:sldId id="256" r:id="rId7"/>
    <p:sldId id="272" r:id="rId8"/>
    <p:sldId id="298" r:id="rId9"/>
    <p:sldId id="299" r:id="rId10"/>
    <p:sldId id="485" r:id="rId11"/>
    <p:sldId id="486" r:id="rId12"/>
    <p:sldId id="487" r:id="rId13"/>
    <p:sldId id="527" r:id="rId14"/>
    <p:sldId id="493" r:id="rId15"/>
    <p:sldId id="490" r:id="rId16"/>
    <p:sldId id="528" r:id="rId17"/>
    <p:sldId id="523" r:id="rId18"/>
    <p:sldId id="525" r:id="rId19"/>
    <p:sldId id="526" r:id="rId20"/>
    <p:sldId id="532" r:id="rId21"/>
    <p:sldId id="529" r:id="rId22"/>
    <p:sldId id="530" r:id="rId23"/>
    <p:sldId id="531" r:id="rId24"/>
    <p:sldId id="533" r:id="rId25"/>
    <p:sldId id="504" r:id="rId26"/>
    <p:sldId id="505" r:id="rId27"/>
    <p:sldId id="506" r:id="rId28"/>
    <p:sldId id="516" r:id="rId29"/>
    <p:sldId id="519" r:id="rId30"/>
    <p:sldId id="518" r:id="rId31"/>
    <p:sldId id="517" r:id="rId32"/>
    <p:sldId id="520" r:id="rId33"/>
    <p:sldId id="521" r:id="rId34"/>
    <p:sldId id="534" r:id="rId35"/>
    <p:sldId id="498" r:id="rId36"/>
    <p:sldId id="502" r:id="rId37"/>
    <p:sldId id="293" r:id="rId38"/>
    <p:sldId id="503" r:id="rId39"/>
    <p:sldId id="360" r:id="rId40"/>
    <p:sldId id="362" r:id="rId41"/>
    <p:sldId id="364" r:id="rId42"/>
    <p:sldId id="507" r:id="rId43"/>
    <p:sldId id="356" r:id="rId44"/>
    <p:sldId id="511" r:id="rId45"/>
    <p:sldId id="512" r:id="rId46"/>
    <p:sldId id="513" r:id="rId47"/>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353" autoAdjust="0"/>
  </p:normalViewPr>
  <p:slideViewPr>
    <p:cSldViewPr snapToGrid="0">
      <p:cViewPr varScale="1">
        <p:scale>
          <a:sx n="55" d="100"/>
          <a:sy n="55" d="100"/>
        </p:scale>
        <p:origin x="1028" y="36"/>
      </p:cViewPr>
      <p:guideLst>
        <p:guide orient="horz" pos="2136"/>
        <p:guide pos="3840"/>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commentAuthors" Target="commentAuthor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notesMaster" Target="notesMasters/notesMaster1.xml"/><Relationship Id="rId8" Type="http://schemas.openxmlformats.org/officeDocument/2006/relationships/slide" Target="slides/slide2.xml"/><Relationship Id="rId51"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dirty="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dirty="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8/13/2025</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0345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07ECC-8D3A-124D-E53C-BB4EE2B8C6C6}"/>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20310744-8B72-F2FC-C8AA-DB1835F006B3}"/>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1951D640-871F-4466-DF67-6662EAC8D2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375FC172-F517-319E-F96A-BA1994E7D7B4}"/>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1B6E0884-6006-2266-F825-659F7CF593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29112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818E3-FD3B-FFF3-AB05-CF8763FC5371}"/>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E1E7CBF1-8F56-312F-8515-6B9E20AAF371}"/>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87C3F5FC-3F79-CCA2-5B69-745B625EC5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1507FBE2-D236-560F-63E8-0EA1A0F9EEEE}"/>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300D79C1-0CB4-62FA-EF00-D38C4C77C33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771983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6ACDD-FA3B-F655-70FF-1C0741AA0119}"/>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DB64670B-CB64-0C2E-9D8A-AE867B8FEC6C}"/>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ACB0981A-5ED0-84E7-DDD2-51C922655E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6F20E9D7-A468-4014-C551-FE7A7FA99C9B}"/>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6380A1F5-930B-B382-5E03-4C85046BB5E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6259765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24CB4-CAC8-8510-6426-EB1EF44F7EA1}"/>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B8244B0E-70CE-66A9-BB8F-9EEFC04D1583}"/>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840B8996-6837-7225-5720-3E6279A570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F8B78F6F-B796-D3F2-174D-223E63C0287F}"/>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00AC7AD0-A513-60B8-47A1-37B421F3DB4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73201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9C4E2-B414-6063-B77C-29EEF698C47D}"/>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2A4AFC26-A256-7BB7-B386-C97BFDEA832A}"/>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B6BB6D7B-B4EC-C131-B8C3-571F8BFDE6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4A63123-9F22-35CD-3F08-857C2C792D95}"/>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FB5F9A4F-6642-98DD-FC33-9A4091F267B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830444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1FEC1-96B6-A55F-9ED1-5C1654C3D9CB}"/>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368F8910-184B-C49A-B03D-56AAEBD05587}"/>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80CFA531-7E63-33A0-F5C7-24FC1D9E22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8020DB2-027B-73B3-7217-DCBB5F3C5AC2}"/>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54DBD03A-6BC6-2902-2224-F5F97203B6F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4470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0E766-04A8-47DB-68A7-9B06CB2D4605}"/>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C01D88CE-62E9-B2D8-B978-DB558B226396}"/>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49F9ACB2-7C49-57E9-5A1A-7F99C4EC6D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3C86B92-54E0-3071-7345-D8BA181D9AAD}"/>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09317129-5C30-285C-B28E-30B3537ADCA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64464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C4E5D-5679-0CDF-2614-26220F1B8CBE}"/>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C9A5ABE6-7E2E-89C2-63F0-9D59F0C8C9A0}"/>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D108291A-A4B0-BCC9-9C73-80E6DF1C19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5DB8B6CA-5C73-E13E-C513-1CBFAD5DBBA5}"/>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10D1A0B3-EBF6-D809-C321-659B0B62831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3327192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90E95-B3B4-D752-A7A2-10736D68F6C6}"/>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B9728211-15BA-F75F-5A2C-14FD6EC71548}"/>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5FD6D950-FA4F-5D47-0BF6-EF468ECE5BE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7D3D621-D27C-59D5-F2B6-1C0EF742D21A}"/>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541CBB87-38C4-FE16-27A7-2D9858CAC65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73184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a:defRPr/>
            </a:pPr>
            <a:r>
              <a:rPr lang="it-IT"/>
              <a:t>FIGLIOLI-Undiagnosed Illnes 38 CFR 3.317</a:t>
            </a:r>
            <a:endParaRPr lang="en-US" dirty="0"/>
          </a:p>
        </p:txBody>
      </p:sp>
      <p:sp>
        <p:nvSpPr>
          <p:cNvPr id="5" name="Slide Number Placeholder 4"/>
          <p:cNvSpPr>
            <a:spLocks noGrp="1"/>
          </p:cNvSpPr>
          <p:nvPr>
            <p:ph type="sldNum" sz="quarter" idx="5"/>
          </p:nvPr>
        </p:nvSpPr>
        <p:spPr/>
        <p:txBody>
          <a:bodyPr/>
          <a:lstStyle/>
          <a:p>
            <a:pPr>
              <a:defRPr/>
            </a:pPr>
            <a:fld id="{6CC91ECD-413E-4768-B09E-4DB5B9067497}" type="slidenum">
              <a:rPr lang="en-US" smtClean="0"/>
              <a:pPr>
                <a:defRPr/>
              </a:pPr>
              <a:t>2</a:t>
            </a:fld>
            <a:endParaRPr lang="en-US" dirty="0"/>
          </a:p>
        </p:txBody>
      </p:sp>
    </p:spTree>
    <p:extLst>
      <p:ext uri="{BB962C8B-B14F-4D97-AF65-F5344CB8AC3E}">
        <p14:creationId xmlns:p14="http://schemas.microsoft.com/office/powerpoint/2010/main" val="2769487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27</a:t>
            </a:fld>
            <a:endParaRPr lang="en-US" dirty="0"/>
          </a:p>
        </p:txBody>
      </p:sp>
    </p:spTree>
    <p:extLst>
      <p:ext uri="{BB962C8B-B14F-4D97-AF65-F5344CB8AC3E}">
        <p14:creationId xmlns:p14="http://schemas.microsoft.com/office/powerpoint/2010/main" val="10157377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C6F79-A100-23C3-E515-61849CB0AB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0FE731-3D52-C951-1C60-FF8F0AC7FC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762C00-6FC7-E1EE-4EDC-145B0BC0A0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B9F60F-6B86-5F95-01C6-AB80B45FCEC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C36D78-C19F-4765-8B7F-2FE8BFF07D6C}"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44536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38593-9037-A2C7-ECD7-492702BE5386}"/>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6934D144-6757-D3EA-8F33-1FE398C78C70}"/>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45868FF0-2410-FD14-AAE0-EDF40ECA3C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92554B77-736D-6E62-ABDE-0D0C4A4B10CE}"/>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71B7DAEF-875F-4837-2382-1AD6F6FE583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116186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170227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UAT Demonstration breakdown – Instructor notes</a:t>
            </a:r>
          </a:p>
          <a:p>
            <a:pPr marL="228600" indent="-228600">
              <a:lnSpc>
                <a:spcPct val="100000"/>
              </a:lnSpc>
              <a:buFont typeface="+mj-lt"/>
              <a:buAutoNum type="arabicPeriod"/>
            </a:pPr>
            <a:r>
              <a:rPr lang="en-US" dirty="0"/>
              <a:t>Be logged in prior to streaming</a:t>
            </a:r>
          </a:p>
          <a:p>
            <a:pPr marL="228600" indent="-228600">
              <a:lnSpc>
                <a:spcPct val="100000"/>
              </a:lnSpc>
              <a:buFont typeface="+mj-lt"/>
              <a:buAutoNum type="arabicPeriod"/>
            </a:pPr>
            <a:r>
              <a:rPr lang="en-US" dirty="0"/>
              <a:t>Set default filter to all, show my filters already set up and how to create a new filter</a:t>
            </a:r>
          </a:p>
          <a:p>
            <a:pPr marL="228600" indent="-228600">
              <a:lnSpc>
                <a:spcPct val="100000"/>
              </a:lnSpc>
              <a:buFont typeface="+mj-lt"/>
              <a:buAutoNum type="arabicPeriod"/>
            </a:pPr>
            <a:r>
              <a:rPr lang="en-US" dirty="0"/>
              <a:t>Depending on UAT we also show VBMS Notification filter process. </a:t>
            </a:r>
          </a:p>
          <a:p>
            <a:pPr marL="228600" indent="-228600">
              <a:lnSpc>
                <a:spcPct val="100000"/>
              </a:lnSpc>
              <a:buFont typeface="+mj-lt"/>
              <a:buAutoNum type="arabicPeriod"/>
            </a:pPr>
            <a:r>
              <a:rPr lang="en-US" dirty="0"/>
              <a:t>We look at documents and show how to filter with them using the keyword filter. </a:t>
            </a:r>
          </a:p>
          <a:p>
            <a:pPr marL="228600" indent="-228600">
              <a:lnSpc>
                <a:spcPct val="100000"/>
              </a:lnSpc>
              <a:buFont typeface="+mj-lt"/>
              <a:buAutoNum type="arabicPeriod"/>
            </a:pPr>
            <a:r>
              <a:rPr lang="en-US" dirty="0"/>
              <a:t>We cover the banner tabs Veteran, Intent To File, Claims Documents Related Issues Notes</a:t>
            </a:r>
          </a:p>
          <a:p>
            <a:pPr marL="228600" indent="-228600">
              <a:lnSpc>
                <a:spcPct val="100000"/>
              </a:lnSpc>
              <a:buFont typeface="+mj-lt"/>
              <a:buAutoNum type="arabicPeriod"/>
            </a:pPr>
            <a:r>
              <a:rPr lang="en-US" dirty="0"/>
              <a:t>Under Claims we also show “Include Inactive” to view legacy claims. Click claim EP to take you into the claims folder.</a:t>
            </a:r>
          </a:p>
          <a:p>
            <a:pPr marL="228600" indent="-228600">
              <a:lnSpc>
                <a:spcPct val="100000"/>
              </a:lnSpc>
              <a:buFont typeface="+mj-lt"/>
              <a:buAutoNum type="arabicPeriod"/>
            </a:pPr>
            <a:r>
              <a:rPr lang="en-US" dirty="0"/>
              <a:t>Go over Contentions, Development Tracked Items, Exams, and Claim Note Chevrons</a:t>
            </a:r>
          </a:p>
          <a:p>
            <a:pPr marL="228600" indent="-228600">
              <a:lnSpc>
                <a:spcPct val="100000"/>
              </a:lnSpc>
              <a:buFont typeface="+mj-lt"/>
              <a:buAutoNum type="arabicPeriod"/>
            </a:pPr>
            <a:r>
              <a:rPr lang="en-US" dirty="0"/>
              <a:t>Claim Notes &amp; Claim Status &amp; Who you gonna call! RSVR!  </a:t>
            </a:r>
          </a:p>
          <a:p>
            <a:pPr marL="228600" indent="-228600">
              <a:lnSpc>
                <a:spcPct val="100000"/>
              </a:lnSpc>
              <a:buFont typeface="+mj-lt"/>
              <a:buAutoNum type="arabicPeriod"/>
            </a:pPr>
            <a:r>
              <a:rPr lang="en-US" dirty="0"/>
              <a:t>Questions and freestyle demo</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pPr/>
              <a:t>37</a:t>
            </a:fld>
            <a:endParaRPr lang="en-US" dirty="0"/>
          </a:p>
        </p:txBody>
      </p:sp>
    </p:spTree>
    <p:extLst>
      <p:ext uri="{BB962C8B-B14F-4D97-AF65-F5344CB8AC3E}">
        <p14:creationId xmlns:p14="http://schemas.microsoft.com/office/powerpoint/2010/main" val="1050297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a:defRPr/>
            </a:pPr>
            <a:r>
              <a:rPr lang="it-IT"/>
              <a:t>FIGLIOLI-Undiagnosed Illnes 38 CFR 3.317</a:t>
            </a:r>
            <a:endParaRPr lang="en-US" dirty="0"/>
          </a:p>
        </p:txBody>
      </p:sp>
      <p:sp>
        <p:nvSpPr>
          <p:cNvPr id="5" name="Slide Number Placeholder 4"/>
          <p:cNvSpPr>
            <a:spLocks noGrp="1"/>
          </p:cNvSpPr>
          <p:nvPr>
            <p:ph type="sldNum" sz="quarter" idx="5"/>
          </p:nvPr>
        </p:nvSpPr>
        <p:spPr/>
        <p:txBody>
          <a:bodyPr/>
          <a:lstStyle/>
          <a:p>
            <a:pPr>
              <a:defRPr/>
            </a:pPr>
            <a:fld id="{6D0F2DA3-9C4E-4BB2-A12F-C15F084A7F92}" type="slidenum">
              <a:rPr lang="en-US" smtClean="0"/>
              <a:pPr>
                <a:defRPr/>
              </a:pPr>
              <a:t>3</a:t>
            </a:fld>
            <a:endParaRPr lang="en-US" dirty="0"/>
          </a:p>
        </p:txBody>
      </p:sp>
    </p:spTree>
    <p:extLst>
      <p:ext uri="{BB962C8B-B14F-4D97-AF65-F5344CB8AC3E}">
        <p14:creationId xmlns:p14="http://schemas.microsoft.com/office/powerpoint/2010/main" val="1359614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a:defRPr/>
            </a:pPr>
            <a:r>
              <a:rPr lang="it-IT"/>
              <a:t>FIGLIOLI-Undiagnosed Illnes 38 CFR 3.317</a:t>
            </a:r>
            <a:endParaRPr lang="en-US" dirty="0"/>
          </a:p>
        </p:txBody>
      </p:sp>
      <p:sp>
        <p:nvSpPr>
          <p:cNvPr id="5" name="Slide Number Placeholder 4"/>
          <p:cNvSpPr>
            <a:spLocks noGrp="1"/>
          </p:cNvSpPr>
          <p:nvPr>
            <p:ph type="sldNum" sz="quarter" idx="5"/>
          </p:nvPr>
        </p:nvSpPr>
        <p:spPr/>
        <p:txBody>
          <a:bodyPr/>
          <a:lstStyle/>
          <a:p>
            <a:pPr>
              <a:defRPr/>
            </a:pPr>
            <a:fld id="{AB427924-FC6A-4844-AAA6-515394B86CA5}" type="slidenum">
              <a:rPr lang="en-US" smtClean="0"/>
              <a:pPr>
                <a:defRPr/>
              </a:pPr>
              <a:t>4</a:t>
            </a:fld>
            <a:endParaRPr lang="en-US" dirty="0"/>
          </a:p>
        </p:txBody>
      </p:sp>
    </p:spTree>
    <p:extLst>
      <p:ext uri="{BB962C8B-B14F-4D97-AF65-F5344CB8AC3E}">
        <p14:creationId xmlns:p14="http://schemas.microsoft.com/office/powerpoint/2010/main" val="2088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09889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63279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49222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9C7E1-9E35-B28A-F6F4-EC366B865626}"/>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096FF978-3E51-711A-9345-36C35A7EDD99}"/>
              </a:ext>
            </a:extLst>
          </p:cNvPr>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0BC8ECEB-B039-F59A-4266-BA9D44CB32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a:extLst>
              <a:ext uri="{FF2B5EF4-FFF2-40B4-BE49-F238E27FC236}">
                <a16:creationId xmlns:a16="http://schemas.microsoft.com/office/drawing/2014/main" id="{4277ADFF-6001-65CA-1B58-C233A425107A}"/>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a:extLst>
              <a:ext uri="{FF2B5EF4-FFF2-40B4-BE49-F238E27FC236}">
                <a16:creationId xmlns:a16="http://schemas.microsoft.com/office/drawing/2014/main" id="{0A963B2A-DF4A-4C8A-6868-8E5BDC4D12F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623234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427924-FC6A-4844-AAA6-515394B86CA5}"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61314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8/13/2025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8/13/2025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71242482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4121649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867991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4123118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8/13/2025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8882062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8/13/2025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5782244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D809A6-B977-45CA-BC64-77C86AC76C02}" type="datetime1">
              <a:rPr lang="en-US" smtClean="0"/>
              <a:pPr>
                <a:defRPr/>
              </a:pPr>
              <a:t>8/13/2025</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76F2E7C-C042-4555-B404-16BDCC60B113}" type="slidenum">
              <a:rPr lang="en-US" smtClean="0"/>
              <a:pPr>
                <a:defRPr/>
              </a:pPr>
              <a:t>‹#›</a:t>
            </a:fld>
            <a:endParaRPr lang="en-US" dirty="0"/>
          </a:p>
        </p:txBody>
      </p:sp>
    </p:spTree>
    <p:extLst>
      <p:ext uri="{BB962C8B-B14F-4D97-AF65-F5344CB8AC3E}">
        <p14:creationId xmlns:p14="http://schemas.microsoft.com/office/powerpoint/2010/main" val="2648636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9794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96627586"/>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8752395"/>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9473685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1827785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8/13/2025</a:t>
            </a:fld>
            <a:endParaRPr lang="en-US" dirty="0">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dirty="0">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646216732"/>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7974807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69007540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30788016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8/13/2025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986014215"/>
      </p:ext>
    </p:extLst>
  </p:cSld>
  <p:clrMapOvr>
    <a:masterClrMapping/>
  </p:clrMapOvr>
  <p:hf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8/13/2025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105861733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450664026"/>
      </p:ext>
    </p:extLst>
  </p:cSld>
  <p:clrMapOvr>
    <a:masterClrMapping/>
  </p:clrMapOvr>
  <p:hf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582901338"/>
      </p:ext>
    </p:extLst>
  </p:cSld>
  <p:clrMapOvr>
    <a:masterClrMapping/>
  </p:clrMapOvr>
  <p:hf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13804028"/>
      </p:ext>
    </p:extLst>
  </p:cSld>
  <p:clrMapOvr>
    <a:masterClrMapping/>
  </p:clrMapOvr>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492008"/>
      </p:ext>
    </p:extLst>
  </p:cSld>
  <p:clrMapOvr>
    <a:masterClrMapping/>
  </p:clrMapOvr>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86348557"/>
      </p:ext>
    </p:extLst>
  </p:cSld>
  <p:clrMapOvr>
    <a:masterClrMapping/>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074862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31742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202624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8/13/2025</a:t>
            </a:fld>
            <a:endParaRPr lang="en-US" dirty="0"/>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dirty="0"/>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theme" Target="../theme/theme3.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3.xml"/><Relationship Id="rId7" Type="http://schemas.openxmlformats.org/officeDocument/2006/relationships/theme" Target="../theme/theme4.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4"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1.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51.xml"/><Relationship Id="rId1" Type="http://schemas.openxmlformats.org/officeDocument/2006/relationships/slideLayout" Target="../slideLayouts/slideLayout50.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8/13/2025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8/13/2025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4901780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4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8/13/2025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2F8484DE-0276-44F3-83A4-9BD58D790EEE}"/>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a:extLst>
              <a:ext uri="{FF2B5EF4-FFF2-40B4-BE49-F238E27FC236}">
                <a16:creationId xmlns:a16="http://schemas.microsoft.com/office/drawing/2014/main" id="{564AB17F-6212-4014-AB9F-916C8867A25C}"/>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D8392146-1322-4AB6-93BC-9D1EAC739273}"/>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67192829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0.xm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5.xml"/><Relationship Id="rId1" Type="http://schemas.openxmlformats.org/officeDocument/2006/relationships/slideLayout" Target="../slideLayouts/slideLayout20.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0.xml"/><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1.xml"/><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2.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79807" y="2221713"/>
            <a:ext cx="7498801" cy="2123658"/>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Veterans Benefits Management System (VBMS) and Notification Queue</a:t>
            </a:r>
          </a:p>
        </p:txBody>
      </p:sp>
      <p:sp>
        <p:nvSpPr>
          <p:cNvPr id="2" name="TextBox 1"/>
          <p:cNvSpPr txBox="1"/>
          <p:nvPr/>
        </p:nvSpPr>
        <p:spPr>
          <a:xfrm>
            <a:off x="5394472" y="4614907"/>
            <a:ext cx="6197594" cy="830997"/>
          </a:xfrm>
          <a:prstGeom prst="rect">
            <a:avLst/>
          </a:prstGeom>
          <a:noFill/>
        </p:spPr>
        <p:txBody>
          <a:bodyPr wrap="square" rtlCol="0">
            <a:spAutoFit/>
          </a:bodyPr>
          <a:lstStyle/>
          <a:p>
            <a:pPr algn="r"/>
            <a:endParaRPr lang="en-US" sz="2800" b="1"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Claim Station vs Local Station</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613317" y="1616927"/>
            <a:ext cx="10894741" cy="4537734"/>
          </a:xfrm>
        </p:spPr>
        <p:txBody>
          <a:bodyPr>
            <a:normAutofit/>
          </a:bodyPr>
          <a:lstStyle/>
          <a:p>
            <a:pPr marL="0" indent="0">
              <a:buNone/>
            </a:pPr>
            <a:endParaRPr lang="en-US" b="1" dirty="0"/>
          </a:p>
          <a:p>
            <a:pPr marL="0" indent="0">
              <a:buNone/>
            </a:pPr>
            <a:r>
              <a:rPr lang="en-US" b="1" dirty="0"/>
              <a:t>Claim Station: </a:t>
            </a:r>
            <a:r>
              <a:rPr lang="en-US" dirty="0"/>
              <a:t>The VARO that the claim has been assigned to. </a:t>
            </a:r>
          </a:p>
          <a:p>
            <a:pPr marL="0" indent="0">
              <a:buNone/>
            </a:pPr>
            <a:endParaRPr lang="en-US" b="1" dirty="0"/>
          </a:p>
          <a:p>
            <a:pPr marL="0" indent="0">
              <a:buNone/>
            </a:pPr>
            <a:r>
              <a:rPr lang="en-US" b="1" dirty="0"/>
              <a:t>Local Station: </a:t>
            </a:r>
            <a:r>
              <a:rPr lang="en-US" dirty="0"/>
              <a:t>The VARO located in the area the veteran resides in.</a:t>
            </a:r>
          </a:p>
          <a:p>
            <a:pPr marL="0" indent="0">
              <a:buNone/>
            </a:pPr>
            <a:endParaRPr lang="en-US" dirty="0"/>
          </a:p>
          <a:p>
            <a:pPr marL="0" indent="0">
              <a:buNone/>
            </a:pPr>
            <a:r>
              <a:rPr lang="en-US" b="1" dirty="0"/>
              <a:t>National Work Queue: </a:t>
            </a:r>
            <a:r>
              <a:rPr lang="en-US" dirty="0"/>
              <a:t>If a claim has not been assigned to a claim station, it defaults to the National Work Queue (NWQ - Claim Station 499)</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50365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05E4C-8236-714C-11DE-9CC7A0A5AE2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9C6F5A0-9EA4-E075-5132-F6AFEBDA029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B283B9C6-BBFB-4993-E61F-52B613301771}"/>
              </a:ext>
            </a:extLst>
          </p:cNvPr>
          <p:cNvSpPr/>
          <p:nvPr/>
        </p:nvSpPr>
        <p:spPr>
          <a:xfrm>
            <a:off x="168816" y="341429"/>
            <a:ext cx="8441783" cy="67710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Setting up the All Claims Queue Filters</a:t>
            </a:r>
            <a:endParaRPr kumimoji="0" lang="en-US" sz="3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2FAC7D95-A356-0CBA-3719-466B8C9B8A5B}"/>
              </a:ext>
            </a:extLst>
          </p:cNvPr>
          <p:cNvSpPr>
            <a:spLocks noGrp="1"/>
          </p:cNvSpPr>
          <p:nvPr>
            <p:ph idx="1"/>
          </p:nvPr>
        </p:nvSpPr>
        <p:spPr>
          <a:xfrm>
            <a:off x="310244" y="1803323"/>
            <a:ext cx="4889844" cy="4351338"/>
          </a:xfrm>
        </p:spPr>
        <p:txBody>
          <a:bodyPr>
            <a:normAutofit/>
          </a:bodyPr>
          <a:lstStyle/>
          <a:p>
            <a:pPr marL="0" indent="0">
              <a:buNone/>
            </a:pPr>
            <a:r>
              <a:rPr lang="en-US" dirty="0"/>
              <a:t>Once your filters have been added Click the “Save New Filter Button” at the bottom.</a:t>
            </a:r>
          </a:p>
          <a:p>
            <a:pPr marL="0" indent="0">
              <a:buNone/>
            </a:pPr>
            <a:r>
              <a:rPr lang="en-US" dirty="0"/>
              <a:t>This will allow you to name the new filter and make it your Default Filter. With that option set VBMS will now display in the All Claims Queue with only the filtered results each time it is opened. </a:t>
            </a:r>
          </a:p>
          <a:p>
            <a:pPr marL="0" indent="0">
              <a:buNone/>
            </a:pPr>
            <a:endParaRPr lang="en-US" dirty="0"/>
          </a:p>
          <a:p>
            <a:pPr marL="0" indent="0">
              <a:buNone/>
            </a:pPr>
            <a:endParaRPr lang="en-US" dirty="0"/>
          </a:p>
        </p:txBody>
      </p:sp>
      <p:pic>
        <p:nvPicPr>
          <p:cNvPr id="6" name="Picture 5" descr="A screenshot of a phone&#10;&#10;AI-generated content may be incorrect.">
            <a:extLst>
              <a:ext uri="{FF2B5EF4-FFF2-40B4-BE49-F238E27FC236}">
                <a16:creationId xmlns:a16="http://schemas.microsoft.com/office/drawing/2014/main" id="{42F691C2-4D4D-9AD8-273A-CA3EE8237C81}"/>
              </a:ext>
            </a:extLst>
          </p:cNvPr>
          <p:cNvPicPr>
            <a:picLocks noChangeAspect="1"/>
          </p:cNvPicPr>
          <p:nvPr/>
        </p:nvPicPr>
        <p:blipFill>
          <a:blip r:embed="rId3">
            <a:extLst>
              <a:ext uri="{28A0092B-C50C-407E-A947-70E740481C1C}">
                <a14:useLocalDpi xmlns:a14="http://schemas.microsoft.com/office/drawing/2010/main" val="0"/>
              </a:ext>
            </a:extLst>
          </a:blip>
          <a:srcRect l="2307" t="91391"/>
          <a:stretch>
            <a:fillRect/>
          </a:stretch>
        </p:blipFill>
        <p:spPr>
          <a:xfrm>
            <a:off x="5200087" y="1803323"/>
            <a:ext cx="6414970" cy="1099081"/>
          </a:xfrm>
          <a:prstGeom prst="rect">
            <a:avLst/>
          </a:prstGeom>
        </p:spPr>
      </p:pic>
      <p:pic>
        <p:nvPicPr>
          <p:cNvPr id="7" name="Picture 6" descr="A screenshot of a computer&#10;&#10;AI-generated content may be incorrect.">
            <a:extLst>
              <a:ext uri="{FF2B5EF4-FFF2-40B4-BE49-F238E27FC236}">
                <a16:creationId xmlns:a16="http://schemas.microsoft.com/office/drawing/2014/main" id="{BE98864D-04CB-535E-A578-5E1D20065C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00087" y="3429000"/>
            <a:ext cx="6414970" cy="2400754"/>
          </a:xfrm>
          <a:prstGeom prst="rect">
            <a:avLst/>
          </a:prstGeom>
        </p:spPr>
      </p:pic>
      <p:sp>
        <p:nvSpPr>
          <p:cNvPr id="8" name="Rectangle 7">
            <a:extLst>
              <a:ext uri="{FF2B5EF4-FFF2-40B4-BE49-F238E27FC236}">
                <a16:creationId xmlns:a16="http://schemas.microsoft.com/office/drawing/2014/main" id="{F312B5D0-C386-7797-B972-B3BF3659B719}"/>
              </a:ext>
            </a:extLst>
          </p:cNvPr>
          <p:cNvSpPr/>
          <p:nvPr/>
        </p:nvSpPr>
        <p:spPr>
          <a:xfrm>
            <a:off x="8343900" y="2253343"/>
            <a:ext cx="1387929" cy="649061"/>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9736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167F9-A2DF-6867-434D-CAA70E9BB24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6E143-B993-5746-B60A-09AB0E00F5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D8F7BD39-E217-E0DE-711C-FE151FDB04F9}"/>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Times New Roman" panose="02020603050405020304" pitchFamily="18" charset="0"/>
                <a:cs typeface="Times New Roman" panose="02020603050405020304" pitchFamily="18" charset="0"/>
              </a:rPr>
              <a:t>The VBMS Home Page</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descr="A screenshot of a computer&#10;&#10;AI-generated content may be incorrect.">
            <a:extLst>
              <a:ext uri="{FF2B5EF4-FFF2-40B4-BE49-F238E27FC236}">
                <a16:creationId xmlns:a16="http://schemas.microsoft.com/office/drawing/2014/main" id="{E1B03191-5875-3767-5769-C8E9FFC10C56}"/>
              </a:ext>
            </a:extLst>
          </p:cNvPr>
          <p:cNvPicPr>
            <a:picLocks noChangeAspect="1"/>
          </p:cNvPicPr>
          <p:nvPr/>
        </p:nvPicPr>
        <p:blipFill>
          <a:blip r:embed="rId3">
            <a:extLst>
              <a:ext uri="{28A0092B-C50C-407E-A947-70E740481C1C}">
                <a14:useLocalDpi xmlns:a14="http://schemas.microsoft.com/office/drawing/2010/main" val="0"/>
              </a:ext>
            </a:extLst>
          </a:blip>
          <a:srcRect r="33821" b="21834"/>
          <a:stretch>
            <a:fillRect/>
          </a:stretch>
        </p:blipFill>
        <p:spPr>
          <a:xfrm>
            <a:off x="1600200" y="1442572"/>
            <a:ext cx="10310120" cy="4913777"/>
          </a:xfrm>
          <a:prstGeom prst="rect">
            <a:avLst/>
          </a:prstGeom>
        </p:spPr>
      </p:pic>
    </p:spTree>
    <p:extLst>
      <p:ext uri="{BB962C8B-B14F-4D97-AF65-F5344CB8AC3E}">
        <p14:creationId xmlns:p14="http://schemas.microsoft.com/office/powerpoint/2010/main" val="3466703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5A0B4-F4E2-BC1F-49CC-BDBE059CBFA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E839EE8-7193-DE0C-044D-B5F6FC9E19B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35B98CD3-833C-8188-57CE-EAA84ED9E163}"/>
              </a:ext>
            </a:extLst>
          </p:cNvPr>
          <p:cNvSpPr/>
          <p:nvPr/>
        </p:nvSpPr>
        <p:spPr>
          <a:xfrm>
            <a:off x="168817" y="33347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VBMS Home Page Personalization</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descr="A screenshot of a computer&#10;&#10;AI-generated content may be incorrect.">
            <a:extLst>
              <a:ext uri="{FF2B5EF4-FFF2-40B4-BE49-F238E27FC236}">
                <a16:creationId xmlns:a16="http://schemas.microsoft.com/office/drawing/2014/main" id="{C631EBB2-8980-E7B6-E395-2A06008BFC8A}"/>
              </a:ext>
            </a:extLst>
          </p:cNvPr>
          <p:cNvPicPr>
            <a:picLocks noChangeAspect="1"/>
          </p:cNvPicPr>
          <p:nvPr/>
        </p:nvPicPr>
        <p:blipFill>
          <a:blip r:embed="rId3">
            <a:extLst>
              <a:ext uri="{28A0092B-C50C-407E-A947-70E740481C1C}">
                <a14:useLocalDpi xmlns:a14="http://schemas.microsoft.com/office/drawing/2010/main" val="0"/>
              </a:ext>
            </a:extLst>
          </a:blip>
          <a:srcRect l="85578" r="-2714" b="57222"/>
          <a:stretch>
            <a:fillRect/>
          </a:stretch>
        </p:blipFill>
        <p:spPr>
          <a:xfrm>
            <a:off x="8483600" y="1077448"/>
            <a:ext cx="3829714" cy="3857759"/>
          </a:xfrm>
          <a:prstGeom prst="rect">
            <a:avLst/>
          </a:prstGeom>
        </p:spPr>
      </p:pic>
      <p:sp>
        <p:nvSpPr>
          <p:cNvPr id="4" name="Rectangle 3">
            <a:extLst>
              <a:ext uri="{FF2B5EF4-FFF2-40B4-BE49-F238E27FC236}">
                <a16:creationId xmlns:a16="http://schemas.microsoft.com/office/drawing/2014/main" id="{68AF8D2D-AA73-B74D-F2D9-239CC864F0EA}"/>
              </a:ext>
            </a:extLst>
          </p:cNvPr>
          <p:cNvSpPr/>
          <p:nvPr/>
        </p:nvSpPr>
        <p:spPr>
          <a:xfrm>
            <a:off x="8890000" y="2861733"/>
            <a:ext cx="1320800" cy="365125"/>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CCE5C3B-5E24-C53D-2FE2-E72B7F7AB2A2}"/>
              </a:ext>
            </a:extLst>
          </p:cNvPr>
          <p:cNvSpPr txBox="1"/>
          <p:nvPr/>
        </p:nvSpPr>
        <p:spPr>
          <a:xfrm>
            <a:off x="558800" y="1794933"/>
            <a:ext cx="7399867" cy="2246769"/>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The VBMS Home Screen can be personalized to show only columns that you want to be displayed. To edit the displayed columns click on “Column Settings to be taken to the Column Manager Screen</a:t>
            </a:r>
          </a:p>
        </p:txBody>
      </p:sp>
    </p:spTree>
    <p:extLst>
      <p:ext uri="{BB962C8B-B14F-4D97-AF65-F5344CB8AC3E}">
        <p14:creationId xmlns:p14="http://schemas.microsoft.com/office/powerpoint/2010/main" val="3822866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C18D8-38D5-31CE-5246-94C2067C1AD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AB64477-4546-97B9-2A5A-93B2DB6B9BE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3BA7B882-2847-B831-63ED-7FEA06849CA4}"/>
              </a:ext>
            </a:extLst>
          </p:cNvPr>
          <p:cNvSpPr/>
          <p:nvPr/>
        </p:nvSpPr>
        <p:spPr>
          <a:xfrm>
            <a:off x="168817" y="349797"/>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VBMS Home Page Personalization</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a:extLst>
              <a:ext uri="{FF2B5EF4-FFF2-40B4-BE49-F238E27FC236}">
                <a16:creationId xmlns:a16="http://schemas.microsoft.com/office/drawing/2014/main" id="{2566998B-9775-8769-22BE-AE541B7D5F40}"/>
              </a:ext>
            </a:extLst>
          </p:cNvPr>
          <p:cNvPicPr>
            <a:picLocks noChangeAspect="1"/>
          </p:cNvPicPr>
          <p:nvPr/>
        </p:nvPicPr>
        <p:blipFill>
          <a:blip r:embed="rId3">
            <a:extLst>
              <a:ext uri="{28A0092B-C50C-407E-A947-70E740481C1C}">
                <a14:useLocalDpi xmlns:a14="http://schemas.microsoft.com/office/drawing/2010/main" val="0"/>
              </a:ext>
            </a:extLst>
          </a:blip>
          <a:srcRect l="2801" r="2801"/>
          <a:stretch/>
        </p:blipFill>
        <p:spPr>
          <a:xfrm>
            <a:off x="6727372" y="1423938"/>
            <a:ext cx="5259026" cy="5297538"/>
          </a:xfrm>
          <a:prstGeom prst="rect">
            <a:avLst/>
          </a:prstGeom>
        </p:spPr>
      </p:pic>
      <p:sp>
        <p:nvSpPr>
          <p:cNvPr id="5" name="TextBox 4">
            <a:extLst>
              <a:ext uri="{FF2B5EF4-FFF2-40B4-BE49-F238E27FC236}">
                <a16:creationId xmlns:a16="http://schemas.microsoft.com/office/drawing/2014/main" id="{D032D01A-2967-5A0C-54B8-6FC5FD2CBE2F}"/>
              </a:ext>
            </a:extLst>
          </p:cNvPr>
          <p:cNvSpPr txBox="1"/>
          <p:nvPr/>
        </p:nvSpPr>
        <p:spPr>
          <a:xfrm>
            <a:off x="558800" y="1794933"/>
            <a:ext cx="5074557"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Users </a:t>
            </a:r>
            <a:r>
              <a:rPr lang="en-US" sz="2800" dirty="0">
                <a:solidFill>
                  <a:prstClr val="black"/>
                </a:solidFill>
                <a:latin typeface="Times New Roman" panose="02020603050405020304" pitchFamily="18" charset="0"/>
                <a:cs typeface="Times New Roman" panose="02020603050405020304" pitchFamily="18" charset="0"/>
              </a:rPr>
              <a:t>now have the ability to select what columns are displayed from the Column Manager list by selecting the item and clicking save.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088247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A0523-594B-0680-EEAE-19CB0A6440B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65AF8F-0AB0-4B9A-2549-A2384220FCE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422C5980-E642-887A-FBEB-BD120503EE2B}"/>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VBMS Home Page</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 name="Picture 5" descr="A screenshot of a computer&#10;&#10;AI-generated content may be incorrect.">
            <a:extLst>
              <a:ext uri="{FF2B5EF4-FFF2-40B4-BE49-F238E27FC236}">
                <a16:creationId xmlns:a16="http://schemas.microsoft.com/office/drawing/2014/main" id="{4C1D7EA9-9C4E-91B7-DFDE-CC8B1A121D72}"/>
              </a:ext>
            </a:extLst>
          </p:cNvPr>
          <p:cNvPicPr>
            <a:picLocks noChangeAspect="1"/>
          </p:cNvPicPr>
          <p:nvPr/>
        </p:nvPicPr>
        <p:blipFill>
          <a:blip r:embed="rId3">
            <a:extLst>
              <a:ext uri="{28A0092B-C50C-407E-A947-70E740481C1C}">
                <a14:useLocalDpi xmlns:a14="http://schemas.microsoft.com/office/drawing/2010/main" val="0"/>
              </a:ext>
            </a:extLst>
          </a:blip>
          <a:srcRect l="20596" r="24296" b="52373"/>
          <a:stretch>
            <a:fillRect/>
          </a:stretch>
        </p:blipFill>
        <p:spPr>
          <a:xfrm>
            <a:off x="3064933" y="1374839"/>
            <a:ext cx="8585201" cy="2993961"/>
          </a:xfrm>
          <a:prstGeom prst="rect">
            <a:avLst/>
          </a:prstGeom>
        </p:spPr>
      </p:pic>
      <p:sp>
        <p:nvSpPr>
          <p:cNvPr id="4" name="TextBox 3">
            <a:extLst>
              <a:ext uri="{FF2B5EF4-FFF2-40B4-BE49-F238E27FC236}">
                <a16:creationId xmlns:a16="http://schemas.microsoft.com/office/drawing/2014/main" id="{41CC9C95-9564-61F7-1917-FC0908568AC9}"/>
              </a:ext>
            </a:extLst>
          </p:cNvPr>
          <p:cNvSpPr txBox="1"/>
          <p:nvPr/>
        </p:nvSpPr>
        <p:spPr>
          <a:xfrm>
            <a:off x="372533" y="1642533"/>
            <a:ext cx="2692400" cy="4093428"/>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The Columns that users have added can be placed in whatever order the users would like by clicking and holding on the column and dragging it into position. </a:t>
            </a:r>
          </a:p>
        </p:txBody>
      </p:sp>
      <p:sp>
        <p:nvSpPr>
          <p:cNvPr id="5" name="Rectangle 4">
            <a:extLst>
              <a:ext uri="{FF2B5EF4-FFF2-40B4-BE49-F238E27FC236}">
                <a16:creationId xmlns:a16="http://schemas.microsoft.com/office/drawing/2014/main" id="{701E5A75-8E59-B94B-8775-06DCB14A443D}"/>
              </a:ext>
            </a:extLst>
          </p:cNvPr>
          <p:cNvSpPr/>
          <p:nvPr/>
        </p:nvSpPr>
        <p:spPr>
          <a:xfrm>
            <a:off x="6096000" y="3429000"/>
            <a:ext cx="1905000" cy="326571"/>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640840B-8AB4-1758-E164-2F190F60214D}"/>
              </a:ext>
            </a:extLst>
          </p:cNvPr>
          <p:cNvPicPr>
            <a:picLocks noChangeAspect="1"/>
          </p:cNvPicPr>
          <p:nvPr/>
        </p:nvPicPr>
        <p:blipFill>
          <a:blip r:embed="rId4"/>
          <a:stretch>
            <a:fillRect/>
          </a:stretch>
        </p:blipFill>
        <p:spPr>
          <a:xfrm>
            <a:off x="3887771" y="2871819"/>
            <a:ext cx="947057" cy="930728"/>
          </a:xfrm>
          <a:prstGeom prst="rect">
            <a:avLst/>
          </a:prstGeom>
        </p:spPr>
      </p:pic>
      <p:sp>
        <p:nvSpPr>
          <p:cNvPr id="8" name="Rectangle 7">
            <a:extLst>
              <a:ext uri="{FF2B5EF4-FFF2-40B4-BE49-F238E27FC236}">
                <a16:creationId xmlns:a16="http://schemas.microsoft.com/office/drawing/2014/main" id="{22BFEC2C-7347-347C-0F20-A007EE7293ED}"/>
              </a:ext>
            </a:extLst>
          </p:cNvPr>
          <p:cNvSpPr/>
          <p:nvPr/>
        </p:nvSpPr>
        <p:spPr>
          <a:xfrm>
            <a:off x="8309672" y="3429000"/>
            <a:ext cx="1905000" cy="326571"/>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C487A7D-DD4F-756D-6503-BBF302086822}"/>
              </a:ext>
            </a:extLst>
          </p:cNvPr>
          <p:cNvSpPr/>
          <p:nvPr/>
        </p:nvSpPr>
        <p:spPr>
          <a:xfrm>
            <a:off x="4857750" y="3458417"/>
            <a:ext cx="1143000" cy="297154"/>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7680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B4B99-1B75-9BCC-91AB-06F923C3354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2729BF-B7A7-2F09-73B5-AC149362C9F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E8AA5E38-245C-BBDB-AA82-32EE1660B754}"/>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Veteran Home Page</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5" name="Picture 4" descr="A screenshot of a computer&#10;&#10;AI-generated content may be incorrect.">
            <a:extLst>
              <a:ext uri="{FF2B5EF4-FFF2-40B4-BE49-F238E27FC236}">
                <a16:creationId xmlns:a16="http://schemas.microsoft.com/office/drawing/2014/main" id="{A7AE0257-98D9-5080-CA9E-A60A9E7AA5EC}"/>
              </a:ext>
            </a:extLst>
          </p:cNvPr>
          <p:cNvPicPr>
            <a:picLocks noChangeAspect="1"/>
          </p:cNvPicPr>
          <p:nvPr/>
        </p:nvPicPr>
        <p:blipFill>
          <a:blip r:embed="rId3">
            <a:extLst>
              <a:ext uri="{28A0092B-C50C-407E-A947-70E740481C1C}">
                <a14:useLocalDpi xmlns:a14="http://schemas.microsoft.com/office/drawing/2010/main" val="0"/>
              </a:ext>
            </a:extLst>
          </a:blip>
          <a:srcRect r="8391"/>
          <a:stretch>
            <a:fillRect/>
          </a:stretch>
        </p:blipFill>
        <p:spPr>
          <a:xfrm>
            <a:off x="136525" y="1391683"/>
            <a:ext cx="11941514" cy="4404959"/>
          </a:xfrm>
          <a:prstGeom prst="rect">
            <a:avLst/>
          </a:prstGeom>
        </p:spPr>
      </p:pic>
    </p:spTree>
    <p:extLst>
      <p:ext uri="{BB962C8B-B14F-4D97-AF65-F5344CB8AC3E}">
        <p14:creationId xmlns:p14="http://schemas.microsoft.com/office/powerpoint/2010/main" val="303041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8BC8F-A0A9-7363-1AB6-F451CBF4620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E18C52B-E0CD-0DBF-EC67-051F1DC864F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2F93879D-7A4A-FFCF-23E2-C586C63157F2}"/>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Veteran Home Page- Searching</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5" name="Picture 4" descr="A screenshot of a computer&#10;&#10;AI-generated content may be incorrect.">
            <a:extLst>
              <a:ext uri="{FF2B5EF4-FFF2-40B4-BE49-F238E27FC236}">
                <a16:creationId xmlns:a16="http://schemas.microsoft.com/office/drawing/2014/main" id="{3E663DE5-691A-25A9-1690-85D9041C7E1A}"/>
              </a:ext>
            </a:extLst>
          </p:cNvPr>
          <p:cNvPicPr>
            <a:picLocks noChangeAspect="1"/>
          </p:cNvPicPr>
          <p:nvPr/>
        </p:nvPicPr>
        <p:blipFill>
          <a:blip r:embed="rId3">
            <a:extLst>
              <a:ext uri="{28A0092B-C50C-407E-A947-70E740481C1C}">
                <a14:useLocalDpi xmlns:a14="http://schemas.microsoft.com/office/drawing/2010/main" val="0"/>
              </a:ext>
            </a:extLst>
          </a:blip>
          <a:srcRect r="86758"/>
          <a:stretch>
            <a:fillRect/>
          </a:stretch>
        </p:blipFill>
        <p:spPr>
          <a:xfrm>
            <a:off x="136525" y="1242801"/>
            <a:ext cx="2318808" cy="5917389"/>
          </a:xfrm>
          <a:prstGeom prst="rect">
            <a:avLst/>
          </a:prstGeom>
        </p:spPr>
      </p:pic>
      <p:sp>
        <p:nvSpPr>
          <p:cNvPr id="4" name="TextBox 3">
            <a:extLst>
              <a:ext uri="{FF2B5EF4-FFF2-40B4-BE49-F238E27FC236}">
                <a16:creationId xmlns:a16="http://schemas.microsoft.com/office/drawing/2014/main" id="{ACC78B79-6F97-5010-FF0F-F4041E5643B5}"/>
              </a:ext>
            </a:extLst>
          </p:cNvPr>
          <p:cNvSpPr txBox="1"/>
          <p:nvPr/>
        </p:nvSpPr>
        <p:spPr>
          <a:xfrm>
            <a:off x="3318933" y="1693333"/>
            <a:ext cx="8348134" cy="2893100"/>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Users have the ability to filter the results in the Veteran’s folder by searching for Keyword of documents such as Narrative or C&amp;P Exam. </a:t>
            </a:r>
          </a:p>
          <a:p>
            <a:endParaRPr lang="en-US" sz="26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Users can also search the contents of all documents through a Text Search by typing in a word and if it is contained in a document in the veteran’s folder it will be displayed. </a:t>
            </a:r>
          </a:p>
        </p:txBody>
      </p:sp>
    </p:spTree>
    <p:extLst>
      <p:ext uri="{BB962C8B-B14F-4D97-AF65-F5344CB8AC3E}">
        <p14:creationId xmlns:p14="http://schemas.microsoft.com/office/powerpoint/2010/main" val="1661770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06F25-4110-FCB6-32A7-D54D2C98282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9DDDEF7-C49D-2650-4328-007C9D6153E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2AC02E66-644F-449C-0F7A-0C775AB6B9D7}"/>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Veteran Home Page- Personalizing </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5" name="Picture 4" descr="A screenshot of a computer&#10;&#10;AI-generated content may be incorrect.">
            <a:extLst>
              <a:ext uri="{FF2B5EF4-FFF2-40B4-BE49-F238E27FC236}">
                <a16:creationId xmlns:a16="http://schemas.microsoft.com/office/drawing/2014/main" id="{29643E0F-30A5-8868-801B-DB9476FE3A28}"/>
              </a:ext>
            </a:extLst>
          </p:cNvPr>
          <p:cNvPicPr>
            <a:picLocks noChangeAspect="1"/>
          </p:cNvPicPr>
          <p:nvPr/>
        </p:nvPicPr>
        <p:blipFill>
          <a:blip r:embed="rId3">
            <a:extLst>
              <a:ext uri="{28A0092B-C50C-407E-A947-70E740481C1C}">
                <a14:useLocalDpi xmlns:a14="http://schemas.microsoft.com/office/drawing/2010/main" val="0"/>
              </a:ext>
            </a:extLst>
          </a:blip>
          <a:srcRect r="8391" b="68165"/>
          <a:stretch>
            <a:fillRect/>
          </a:stretch>
        </p:blipFill>
        <p:spPr>
          <a:xfrm>
            <a:off x="136525" y="1391683"/>
            <a:ext cx="11941514" cy="1402317"/>
          </a:xfrm>
          <a:prstGeom prst="rect">
            <a:avLst/>
          </a:prstGeom>
        </p:spPr>
      </p:pic>
      <p:sp>
        <p:nvSpPr>
          <p:cNvPr id="4" name="TextBox 3">
            <a:extLst>
              <a:ext uri="{FF2B5EF4-FFF2-40B4-BE49-F238E27FC236}">
                <a16:creationId xmlns:a16="http://schemas.microsoft.com/office/drawing/2014/main" id="{2AABEEA7-630A-E131-49B9-3B83CE27247F}"/>
              </a:ext>
            </a:extLst>
          </p:cNvPr>
          <p:cNvSpPr txBox="1"/>
          <p:nvPr/>
        </p:nvSpPr>
        <p:spPr>
          <a:xfrm>
            <a:off x="677333" y="3429000"/>
            <a:ext cx="10905067" cy="2492990"/>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Columns in the Veteran Folder can also be personalized by clicking on Table Preferences and dragged into position like in the VBMS Home Screen.</a:t>
            </a:r>
          </a:p>
          <a:p>
            <a:endParaRPr lang="en-US" sz="26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Clicking on the headers of a column such as the “Receipt Date” will filter all results to show the most recent or the earliest documents received into the veteran folder. </a:t>
            </a:r>
          </a:p>
        </p:txBody>
      </p:sp>
      <p:sp>
        <p:nvSpPr>
          <p:cNvPr id="6" name="Rectangle 5">
            <a:extLst>
              <a:ext uri="{FF2B5EF4-FFF2-40B4-BE49-F238E27FC236}">
                <a16:creationId xmlns:a16="http://schemas.microsoft.com/office/drawing/2014/main" id="{11EE78AA-C810-FBB6-0924-69EC6DD58963}"/>
              </a:ext>
            </a:extLst>
          </p:cNvPr>
          <p:cNvSpPr/>
          <p:nvPr/>
        </p:nvSpPr>
        <p:spPr>
          <a:xfrm>
            <a:off x="8528956" y="1489657"/>
            <a:ext cx="1363133" cy="252015"/>
          </a:xfrm>
          <a:prstGeom prst="rect">
            <a:avLst/>
          </a:prstGeom>
          <a:no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4537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4E184-0855-70D7-75BB-0BC2318D6E4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82097A-BF46-BC49-2FA5-982398B2430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831E60D3-4E10-351D-FAC6-F1ED4E68E307}"/>
              </a:ext>
            </a:extLst>
          </p:cNvPr>
          <p:cNvSpPr/>
          <p:nvPr/>
        </p:nvSpPr>
        <p:spPr>
          <a:xfrm>
            <a:off x="168817" y="300812"/>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Veteran Home Page- Extra Info</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4" name="TextBox 3">
            <a:extLst>
              <a:ext uri="{FF2B5EF4-FFF2-40B4-BE49-F238E27FC236}">
                <a16:creationId xmlns:a16="http://schemas.microsoft.com/office/drawing/2014/main" id="{39FD0D6E-C23A-A032-C6E4-65B5D31DCF6E}"/>
              </a:ext>
            </a:extLst>
          </p:cNvPr>
          <p:cNvSpPr txBox="1"/>
          <p:nvPr/>
        </p:nvSpPr>
        <p:spPr>
          <a:xfrm>
            <a:off x="620486" y="1736229"/>
            <a:ext cx="6809014" cy="1692771"/>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The Veteran Summary section contains an overview of useful information about the veteran’s military service, rated issues and lists any dependents claimed already. </a:t>
            </a:r>
          </a:p>
        </p:txBody>
      </p:sp>
      <p:pic>
        <p:nvPicPr>
          <p:cNvPr id="7" name="Picture 6" descr="A screenshot of a phone&#10;&#10;AI-generated content may be incorrect.">
            <a:extLst>
              <a:ext uri="{FF2B5EF4-FFF2-40B4-BE49-F238E27FC236}">
                <a16:creationId xmlns:a16="http://schemas.microsoft.com/office/drawing/2014/main" id="{D18261EC-C59C-2493-5FC7-DE91E7575D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5057" y="1519464"/>
            <a:ext cx="3766457" cy="4734308"/>
          </a:xfrm>
          <a:prstGeom prst="rect">
            <a:avLst/>
          </a:prstGeom>
        </p:spPr>
      </p:pic>
    </p:spTree>
    <p:extLst>
      <p:ext uri="{BB962C8B-B14F-4D97-AF65-F5344CB8AC3E}">
        <p14:creationId xmlns:p14="http://schemas.microsoft.com/office/powerpoint/2010/main" val="567178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Lesson Objectives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r>
              <a:rPr lang="en-US" altLang="en-US" dirty="0">
                <a:cs typeface="Times New Roman" panose="02020603050405020304" pitchFamily="18" charset="0"/>
              </a:rPr>
              <a:t>What is VBMS</a:t>
            </a:r>
          </a:p>
          <a:p>
            <a:pPr>
              <a:lnSpc>
                <a:spcPct val="100000"/>
              </a:lnSpc>
              <a:defRPr/>
            </a:pPr>
            <a:r>
              <a:rPr lang="en-US" altLang="en-US" dirty="0">
                <a:cs typeface="Times New Roman" panose="02020603050405020304" pitchFamily="18" charset="0"/>
              </a:rPr>
              <a:t>How to gain access to VBMS</a:t>
            </a:r>
          </a:p>
          <a:p>
            <a:pPr>
              <a:lnSpc>
                <a:spcPct val="100000"/>
              </a:lnSpc>
              <a:defRPr/>
            </a:pPr>
            <a:r>
              <a:rPr kumimoji="0" lang="en-US" sz="2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How filters work in VBMS</a:t>
            </a:r>
          </a:p>
          <a:p>
            <a:pPr>
              <a:lnSpc>
                <a:spcPct val="100000"/>
              </a:lnSpc>
              <a:defRPr/>
            </a:pPr>
            <a:r>
              <a:rPr lang="en-US" dirty="0">
                <a:solidFill>
                  <a:prstClr val="black"/>
                </a:solidFill>
                <a:cs typeface="Times New Roman" panose="02020603050405020304" pitchFamily="18" charset="0"/>
              </a:rPr>
              <a:t>Navigating VBMS</a:t>
            </a:r>
            <a:endParaRPr kumimoji="0" lang="en-US" sz="2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eaLnBrk="1" hangingPunct="1">
              <a:lnSpc>
                <a:spcPct val="100000"/>
              </a:lnSpc>
              <a:defRPr/>
            </a:pPr>
            <a:r>
              <a:rPr lang="en-US" altLang="en-US" dirty="0">
                <a:cs typeface="Times New Roman" panose="02020603050405020304" pitchFamily="18" charset="0"/>
              </a:rPr>
              <a:t>The life of a claim in VBMS</a:t>
            </a:r>
          </a:p>
          <a:p>
            <a:pPr eaLnBrk="1" hangingPunct="1">
              <a:lnSpc>
                <a:spcPct val="100000"/>
              </a:lnSpc>
              <a:defRPr/>
            </a:pPr>
            <a:r>
              <a:rPr lang="en-US" sz="2800" dirty="0">
                <a:latin typeface="Times New Roman" panose="02020603050405020304" pitchFamily="18" charset="0"/>
              </a:rPr>
              <a:t>VA Employees and duties in VBMS</a:t>
            </a:r>
          </a:p>
          <a:p>
            <a:pPr eaLnBrk="1" hangingPunct="1">
              <a:lnSpc>
                <a:spcPct val="100000"/>
              </a:lnSpc>
              <a:defRPr/>
            </a:pPr>
            <a:r>
              <a:rPr lang="en-US" altLang="en-US" dirty="0">
                <a:cs typeface="Times New Roman" panose="02020603050405020304" pitchFamily="18" charset="0"/>
              </a:rPr>
              <a:t>Checking the status of a claim</a:t>
            </a:r>
          </a:p>
          <a:p>
            <a:pPr eaLnBrk="1" hangingPunct="1">
              <a:lnSpc>
                <a:spcPct val="100000"/>
              </a:lnSpc>
              <a:defRPr/>
            </a:pPr>
            <a:r>
              <a:rPr lang="en-US" altLang="en-US" dirty="0">
                <a:cs typeface="Times New Roman" panose="02020603050405020304" pitchFamily="18" charset="0"/>
              </a:rPr>
              <a:t>Navigating VBMS and helpful tips (Live Demo)</a:t>
            </a: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defRPr/>
            </a:pPr>
            <a:fld id="{D6DE287A-F147-4743-8801-2BF03EED09A2}" type="slidenum">
              <a:rPr lang="en-US" altLang="en-US" sz="2000">
                <a:solidFill>
                  <a:schemeClr val="tx1">
                    <a:lumMod val="50000"/>
                    <a:lumOff val="50000"/>
                  </a:schemeClr>
                </a:solidFill>
                <a:latin typeface="Times New Roman" panose="02020603050405020304" pitchFamily="18" charset="0"/>
              </a:rPr>
              <a:pPr>
                <a:spcBef>
                  <a:spcPct val="0"/>
                </a:spcBef>
                <a:buFontTx/>
                <a:buNone/>
                <a:defRPr/>
              </a:pPr>
              <a:t>2</a:t>
            </a:fld>
            <a:endParaRPr lang="en-US" altLang="en-US" sz="2000" dirty="0">
              <a:solidFill>
                <a:schemeClr val="tx1">
                  <a:lumMod val="50000"/>
                  <a:lumOff val="50000"/>
                </a:schemeClr>
              </a:solidFill>
              <a:latin typeface="Times New Roman" panose="02020603050405020304" pitchFamily="18" charset="0"/>
            </a:endParaRPr>
          </a:p>
        </p:txBody>
      </p:sp>
    </p:spTree>
    <p:extLst>
      <p:ext uri="{BB962C8B-B14F-4D97-AF65-F5344CB8AC3E}">
        <p14:creationId xmlns:p14="http://schemas.microsoft.com/office/powerpoint/2010/main" val="3403648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The life of a claim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442331" y="1350156"/>
            <a:ext cx="11261989" cy="5096943"/>
          </a:xfrm>
        </p:spPr>
        <p:txBody>
          <a:bodyPr>
            <a:noAutofit/>
          </a:bodyPr>
          <a:lstStyle/>
          <a:p>
            <a:pPr>
              <a:buFont typeface="+mj-lt"/>
              <a:buAutoNum type="arabicPeriod"/>
            </a:pPr>
            <a:endParaRPr lang="en-US" sz="1200" dirty="0"/>
          </a:p>
          <a:p>
            <a:pPr marL="0" marR="0" lvl="0" indent="0">
              <a:lnSpc>
                <a:spcPct val="107000"/>
              </a:lnSpc>
              <a:spcBef>
                <a:spcPts val="0"/>
              </a:spcBef>
              <a:spcAft>
                <a:spcPts val="0"/>
              </a:spcAft>
              <a:buNone/>
            </a:pPr>
            <a:r>
              <a:rPr lang="en-US" b="1" dirty="0"/>
              <a:t>The life of a claim in VBMS</a:t>
            </a:r>
          </a:p>
          <a:p>
            <a:pPr marL="0" marR="0" lvl="0" indent="0">
              <a:lnSpc>
                <a:spcPct val="107000"/>
              </a:lnSpc>
              <a:spcBef>
                <a:spcPts val="600"/>
              </a:spcBef>
              <a:spcAft>
                <a:spcPts val="0"/>
              </a:spcAft>
              <a:buNone/>
            </a:pPr>
            <a:endParaRPr lang="en-US" sz="900" dirty="0">
              <a:effectLst/>
              <a:ea typeface="Calibri" panose="020F0502020204030204" pitchFamily="34" charset="0"/>
              <a:cs typeface="Times New Roman" panose="02020603050405020304" pitchFamily="18" charset="0"/>
            </a:endParaRP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Claim is submitted to VA</a:t>
            </a: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VA scan site in Janesville, WI receives the claim and uploads it into VBMS, this creates an End Product code (EP). This may take a few hours but can take several days or weeks</a:t>
            </a: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Claim and submitted evidence is uploaded into VBMS; the claim is placed in the National Work Queue (Station 499) until it is assigned to be worked at a VARO </a:t>
            </a:r>
          </a:p>
          <a:p>
            <a:pPr marL="514350" marR="0" lvl="0" indent="-514350">
              <a:lnSpc>
                <a:spcPct val="107000"/>
              </a:lnSpc>
              <a:spcBef>
                <a:spcPts val="600"/>
              </a:spcBef>
              <a:spcAft>
                <a:spcPts val="600"/>
              </a:spcAft>
              <a:buFont typeface="+mj-lt"/>
              <a:buAutoNum type="arabicPeriod"/>
            </a:pPr>
            <a:r>
              <a:rPr lang="en-US" sz="2400" dirty="0">
                <a:effectLst/>
                <a:ea typeface="Calibri" panose="020F0502020204030204" pitchFamily="34" charset="0"/>
                <a:cs typeface="Times New Roman" panose="02020603050405020304" pitchFamily="18" charset="0"/>
              </a:rPr>
              <a:t>Claim is assigned to a team who will develop the claim by soliciting evidence, requesting records, and scheduling exams. The </a:t>
            </a:r>
            <a:r>
              <a:rPr lang="en-US" sz="2400" u="sng" dirty="0">
                <a:effectLst/>
                <a:ea typeface="Calibri" panose="020F0502020204030204" pitchFamily="34" charset="0"/>
                <a:cs typeface="Times New Roman" panose="02020603050405020304" pitchFamily="18" charset="0"/>
              </a:rPr>
              <a:t>VSR handles the development of the claim</a:t>
            </a:r>
          </a:p>
          <a:p>
            <a:pPr marL="0" indent="0">
              <a:buNone/>
            </a:pPr>
            <a:endParaRPr lang="en-US" dirty="0"/>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216354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The life of a claim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91016" y="1561171"/>
            <a:ext cx="11307336" cy="4616605"/>
          </a:xfrm>
        </p:spPr>
        <p:txBody>
          <a:bodyPr>
            <a:normAutofit/>
          </a:bodyPr>
          <a:lstStyle/>
          <a:p>
            <a:pPr marL="0" indent="0">
              <a:buNone/>
            </a:pPr>
            <a:r>
              <a:rPr lang="en-US" b="1" dirty="0"/>
              <a:t>The life of a claim in VBMS continued</a:t>
            </a:r>
          </a:p>
          <a:p>
            <a:pPr marL="0" indent="0">
              <a:buNone/>
            </a:pPr>
            <a:endParaRPr lang="en-US" dirty="0"/>
          </a:p>
          <a:p>
            <a:pPr marL="457200" marR="0" lvl="0" indent="-457200">
              <a:lnSpc>
                <a:spcPct val="107000"/>
              </a:lnSpc>
              <a:spcBef>
                <a:spcPts val="0"/>
              </a:spcBef>
              <a:spcAft>
                <a:spcPts val="0"/>
              </a:spcAft>
              <a:buFont typeface="+mj-lt"/>
              <a:buAutoNum type="arabicPeriod" startAt="5"/>
            </a:pPr>
            <a:r>
              <a:rPr lang="en-US" sz="2400" dirty="0">
                <a:effectLst/>
                <a:ea typeface="Calibri" panose="020F0502020204030204" pitchFamily="34" charset="0"/>
                <a:cs typeface="Times New Roman" panose="02020603050405020304" pitchFamily="18" charset="0"/>
              </a:rPr>
              <a:t>Veteran attends C&amp;P Exams if needed. C&amp;P exams </a:t>
            </a:r>
            <a:r>
              <a:rPr lang="en-US" sz="2400" dirty="0">
                <a:ea typeface="Calibri" panose="020F0502020204030204" pitchFamily="34" charset="0"/>
                <a:cs typeface="Times New Roman" panose="02020603050405020304" pitchFamily="18" charset="0"/>
              </a:rPr>
              <a:t>may be conducted by VA or</a:t>
            </a:r>
            <a:r>
              <a:rPr lang="en-US" sz="2400" dirty="0">
                <a:effectLst/>
                <a:ea typeface="Calibri" panose="020F0502020204030204" pitchFamily="34" charset="0"/>
                <a:cs typeface="Times New Roman" panose="02020603050405020304" pitchFamily="18" charset="0"/>
              </a:rPr>
              <a:t> a 3</a:t>
            </a:r>
            <a:r>
              <a:rPr lang="en-US" sz="2400" baseline="30000" dirty="0">
                <a:effectLst/>
                <a:ea typeface="Calibri" panose="020F0502020204030204" pitchFamily="34" charset="0"/>
                <a:cs typeface="Times New Roman" panose="02020603050405020304" pitchFamily="18" charset="0"/>
              </a:rPr>
              <a:t>rd</a:t>
            </a:r>
            <a:r>
              <a:rPr lang="en-US" sz="2400" dirty="0">
                <a:effectLst/>
                <a:ea typeface="Calibri" panose="020F0502020204030204" pitchFamily="34" charset="0"/>
                <a:cs typeface="Times New Roman" panose="02020603050405020304" pitchFamily="18" charset="0"/>
              </a:rPr>
              <a:t> party contractor typically QTC, VES, or LHI. </a:t>
            </a:r>
          </a:p>
          <a:p>
            <a:pPr marL="457200" marR="0" lvl="0" indent="-457200">
              <a:lnSpc>
                <a:spcPct val="107000"/>
              </a:lnSpc>
              <a:spcBef>
                <a:spcPts val="0"/>
              </a:spcBef>
              <a:spcAft>
                <a:spcPts val="0"/>
              </a:spcAft>
              <a:buFont typeface="+mj-lt"/>
              <a:buAutoNum type="arabicPeriod" startAt="5"/>
            </a:pPr>
            <a:endParaRPr lang="en-US" sz="2400" dirty="0">
              <a:effectLst/>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0"/>
              </a:spcAft>
              <a:buFont typeface="+mj-lt"/>
              <a:buAutoNum type="arabicPeriod" startAt="5"/>
            </a:pPr>
            <a:r>
              <a:rPr lang="en-US" sz="2400" dirty="0">
                <a:effectLst/>
                <a:ea typeface="Calibri" panose="020F0502020204030204" pitchFamily="34" charset="0"/>
                <a:cs typeface="Times New Roman" panose="02020603050405020304" pitchFamily="18" charset="0"/>
              </a:rPr>
              <a:t>Exams are reviewed by the contract examiner quality team then released to VA.</a:t>
            </a:r>
          </a:p>
          <a:p>
            <a:pPr marL="457200" marR="0" lvl="0" indent="-457200">
              <a:lnSpc>
                <a:spcPct val="107000"/>
              </a:lnSpc>
              <a:spcBef>
                <a:spcPts val="0"/>
              </a:spcBef>
              <a:spcAft>
                <a:spcPts val="0"/>
              </a:spcAft>
              <a:buFont typeface="+mj-lt"/>
              <a:buAutoNum type="arabicPeriod" startAt="5"/>
            </a:pPr>
            <a:endParaRPr lang="en-US" sz="2400" dirty="0">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0"/>
              </a:spcAft>
              <a:buFont typeface="+mj-lt"/>
              <a:buAutoNum type="arabicPeriod" startAt="5"/>
            </a:pPr>
            <a:r>
              <a:rPr lang="en-US" sz="2400" u="sng" dirty="0">
                <a:ea typeface="Calibri" panose="020F0502020204030204" pitchFamily="34" charset="0"/>
                <a:cs typeface="Times New Roman" panose="02020603050405020304" pitchFamily="18" charset="0"/>
              </a:rPr>
              <a:t>RVSR reviews the totality of the evidence and generates a rating</a:t>
            </a:r>
          </a:p>
          <a:p>
            <a:pPr marL="457200" marR="0" lvl="0" indent="-457200">
              <a:lnSpc>
                <a:spcPct val="107000"/>
              </a:lnSpc>
              <a:spcBef>
                <a:spcPts val="0"/>
              </a:spcBef>
              <a:spcAft>
                <a:spcPts val="0"/>
              </a:spcAft>
              <a:buFont typeface="+mj-lt"/>
              <a:buAutoNum type="arabicPeriod" startAt="5"/>
            </a:pPr>
            <a:endParaRPr lang="en-US" sz="2400" dirty="0">
              <a:effectLst/>
              <a:ea typeface="Calibri" panose="020F0502020204030204" pitchFamily="34" charset="0"/>
              <a:cs typeface="Times New Roman" panose="02020603050405020304" pitchFamily="18" charset="0"/>
            </a:endParaRPr>
          </a:p>
          <a:p>
            <a:pPr marL="457200" marR="0" lvl="0" indent="-457200">
              <a:lnSpc>
                <a:spcPct val="107000"/>
              </a:lnSpc>
              <a:spcBef>
                <a:spcPts val="0"/>
              </a:spcBef>
              <a:spcAft>
                <a:spcPts val="800"/>
              </a:spcAft>
              <a:buFont typeface="+mj-lt"/>
              <a:buAutoNum type="arabicPeriod" startAt="5"/>
            </a:pPr>
            <a:r>
              <a:rPr lang="en-US" sz="2400" dirty="0">
                <a:effectLst/>
                <a:ea typeface="Calibri" panose="020F0502020204030204" pitchFamily="34" charset="0"/>
                <a:cs typeface="Times New Roman" panose="02020603050405020304" pitchFamily="18" charset="0"/>
              </a:rPr>
              <a:t>The rating is reviewed by a VA awards/promulgation team who activates the benefit and sends a notification letter to the veteran.  </a:t>
            </a:r>
            <a:endParaRPr lang="en-US" dirty="0"/>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721653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VA Employees and duties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91016" y="1561171"/>
            <a:ext cx="11307336" cy="4616605"/>
          </a:xfrm>
        </p:spPr>
        <p:txBody>
          <a:bodyPr>
            <a:normAutofit lnSpcReduction="10000"/>
          </a:bodyPr>
          <a:lstStyle/>
          <a:p>
            <a:pPr marL="0" indent="0" algn="ctr">
              <a:buNone/>
            </a:pPr>
            <a:r>
              <a:rPr lang="en-US" b="1" dirty="0"/>
              <a:t>VA Employees and their responsibilities</a:t>
            </a:r>
          </a:p>
          <a:p>
            <a:pPr marL="0" indent="0">
              <a:buNone/>
            </a:pPr>
            <a:endParaRPr lang="en-US" sz="1050" b="1" dirty="0"/>
          </a:p>
          <a:p>
            <a:pPr marL="1139825" lvl="1" indent="-1139825">
              <a:lnSpc>
                <a:spcPct val="120000"/>
              </a:lnSpc>
              <a:buNone/>
            </a:pPr>
            <a:r>
              <a:rPr lang="en-US" sz="2800" b="1" dirty="0"/>
              <a:t>VSR: 			</a:t>
            </a:r>
            <a:r>
              <a:rPr lang="en-US" sz="2800" dirty="0"/>
              <a:t>Developments the claim, solicits evidence, and schedules 		exams. </a:t>
            </a:r>
          </a:p>
          <a:p>
            <a:pPr marL="1139825" lvl="1" indent="-1139825">
              <a:lnSpc>
                <a:spcPct val="120000"/>
              </a:lnSpc>
              <a:buNone/>
            </a:pPr>
            <a:r>
              <a:rPr lang="en-US" sz="2800" b="1" dirty="0"/>
              <a:t>RVSR: 		</a:t>
            </a:r>
            <a:r>
              <a:rPr lang="en-US" sz="2800" dirty="0"/>
              <a:t>Reviews all evidence and determines the claim’s outcome. 		If your VARO allows, the RVSR is your go-to person if 			you have questions about a claim.</a:t>
            </a:r>
          </a:p>
          <a:p>
            <a:pPr marL="2630488" lvl="1" indent="-2630488">
              <a:lnSpc>
                <a:spcPct val="120000"/>
              </a:lnSpc>
              <a:buNone/>
            </a:pPr>
            <a:r>
              <a:rPr lang="en-US" sz="2800" b="1" dirty="0"/>
              <a:t>Assistant Coach:  </a:t>
            </a:r>
            <a:r>
              <a:rPr lang="en-US" sz="2800" dirty="0"/>
              <a:t>Assistant supervisor of a team of RVSRs and VSRs.  Can  	perform all roles of VSR and RVSR in addition to pulling 	ratings from other stations</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318237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VA Employees and duties in VBMS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48813" y="1455515"/>
            <a:ext cx="11307336" cy="4616605"/>
          </a:xfrm>
        </p:spPr>
        <p:txBody>
          <a:bodyPr>
            <a:noAutofit/>
          </a:bodyPr>
          <a:lstStyle/>
          <a:p>
            <a:pPr marL="0" indent="0" algn="ctr">
              <a:buNone/>
            </a:pPr>
            <a:r>
              <a:rPr lang="en-US" b="1" dirty="0"/>
              <a:t>VA Employees and their responsibilities</a:t>
            </a:r>
          </a:p>
          <a:p>
            <a:pPr marL="0" indent="0">
              <a:spcBef>
                <a:spcPts val="600"/>
              </a:spcBef>
              <a:buNone/>
            </a:pPr>
            <a:endParaRPr lang="en-US" sz="1000" b="1" dirty="0"/>
          </a:p>
          <a:p>
            <a:pPr marL="1139825" lvl="1" indent="-1139825">
              <a:lnSpc>
                <a:spcPct val="120000"/>
              </a:lnSpc>
              <a:buNone/>
            </a:pPr>
            <a:r>
              <a:rPr lang="en-US" sz="2800" b="1" dirty="0"/>
              <a:t>Coach: </a:t>
            </a:r>
            <a:r>
              <a:rPr lang="en-US" sz="3200" b="1" dirty="0"/>
              <a:t>	</a:t>
            </a:r>
            <a:r>
              <a:rPr lang="en-US" sz="2800" dirty="0"/>
              <a:t>Supervisor of a team of RVSRs and VSRs. Can perform 			all roles of VSR and RVSR in addition to pulling ratings 			from other stations</a:t>
            </a:r>
          </a:p>
          <a:p>
            <a:pPr marL="1139825" lvl="1" indent="-1139825">
              <a:lnSpc>
                <a:spcPct val="120000"/>
              </a:lnSpc>
              <a:buNone/>
            </a:pPr>
            <a:r>
              <a:rPr lang="en-US" sz="2800" b="1" dirty="0"/>
              <a:t>DRO:</a:t>
            </a:r>
            <a:r>
              <a:rPr lang="en-US" sz="3200" b="1" dirty="0"/>
              <a:t> 		</a:t>
            </a:r>
            <a:r>
              <a:rPr lang="en-US" sz="2800" dirty="0"/>
              <a:t>An appeals specialist. When a Higher-Level Review is 			submitted, it is reviewed by a DRO. DROs are great 			sources of information </a:t>
            </a:r>
          </a:p>
          <a:p>
            <a:pPr marL="2630488" lvl="1" indent="-2630488">
              <a:lnSpc>
                <a:spcPct val="120000"/>
              </a:lnSpc>
              <a:buNone/>
            </a:pPr>
            <a:r>
              <a:rPr lang="en-US" sz="2800" b="1" dirty="0"/>
              <a:t>CMA:          </a:t>
            </a:r>
            <a:r>
              <a:rPr lang="en-US" sz="2800" dirty="0"/>
              <a:t>Your default POC within the VA</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77880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E65BC-E6CA-A675-A4BB-D51C5FA358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F9E118-4A98-2B21-8C4C-79465B5B07EB}"/>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Checking the Status of a Claim in VBMS</a:t>
            </a:r>
          </a:p>
        </p:txBody>
      </p:sp>
      <p:sp>
        <p:nvSpPr>
          <p:cNvPr id="3" name="Content Placeholder 2">
            <a:extLst>
              <a:ext uri="{FF2B5EF4-FFF2-40B4-BE49-F238E27FC236}">
                <a16:creationId xmlns:a16="http://schemas.microsoft.com/office/drawing/2014/main" id="{99A268D1-A970-DB25-9F92-4C48B0BBFAA0}"/>
              </a:ext>
            </a:extLst>
          </p:cNvPr>
          <p:cNvSpPr>
            <a:spLocks noGrp="1"/>
          </p:cNvSpPr>
          <p:nvPr>
            <p:ph idx="1"/>
          </p:nvPr>
        </p:nvSpPr>
        <p:spPr>
          <a:xfrm>
            <a:off x="591016" y="1561171"/>
            <a:ext cx="11307336" cy="4616605"/>
          </a:xfrm>
        </p:spPr>
        <p:txBody>
          <a:bodyPr>
            <a:normAutofit lnSpcReduction="10000"/>
          </a:bodyPr>
          <a:lstStyle/>
          <a:p>
            <a:pPr marL="0" indent="0">
              <a:buNone/>
            </a:pPr>
            <a:r>
              <a:rPr lang="en-US" dirty="0"/>
              <a:t>VBMS provides insight into what is happening with a veteran’s claim in multiple different ways including:</a:t>
            </a:r>
          </a:p>
          <a:p>
            <a:pPr marL="0" indent="0">
              <a:buNone/>
            </a:pPr>
            <a:endParaRPr lang="en-US" dirty="0"/>
          </a:p>
          <a:p>
            <a:pPr marL="514350" indent="-514350">
              <a:buFont typeface="+mj-lt"/>
              <a:buAutoNum type="arabicPeriod"/>
            </a:pPr>
            <a:r>
              <a:rPr lang="en-US" dirty="0"/>
              <a:t>Veteran Documents to see the latest documents regarding the claim</a:t>
            </a:r>
          </a:p>
          <a:p>
            <a:pPr marL="514350" indent="-514350">
              <a:buFont typeface="+mj-lt"/>
              <a:buAutoNum type="arabicPeriod"/>
            </a:pPr>
            <a:endParaRPr lang="en-US" dirty="0"/>
          </a:p>
          <a:p>
            <a:pPr marL="514350" indent="-514350">
              <a:buFont typeface="+mj-lt"/>
              <a:buAutoNum type="arabicPeriod"/>
            </a:pPr>
            <a:r>
              <a:rPr lang="en-US" dirty="0"/>
              <a:t>Claim EP and its Chevrons like Contentions, Development, and Exams which show what VA is tracking and the actions they need to work on</a:t>
            </a:r>
          </a:p>
          <a:p>
            <a:pPr marL="514350" indent="-514350">
              <a:buFont typeface="+mj-lt"/>
              <a:buAutoNum type="arabicPeriod"/>
            </a:pPr>
            <a:endParaRPr lang="en-US" dirty="0"/>
          </a:p>
          <a:p>
            <a:pPr marL="514350" indent="-514350">
              <a:buFont typeface="+mj-lt"/>
              <a:buAutoNum type="arabicPeriod"/>
            </a:pPr>
            <a:r>
              <a:rPr lang="en-US" dirty="0"/>
              <a:t>Claim Notes showing behind the scenes actions with the claim and who the claim is currently assigned to</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3EDF417E-9CE0-FE5E-14A4-5504714392A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846570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AEDB8-3C3C-2B69-9CBB-C9A2EBB089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5A3676-996E-CA5C-5F65-D016CA22741E}"/>
              </a:ext>
            </a:extLst>
          </p:cNvPr>
          <p:cNvSpPr>
            <a:spLocks noGrp="1"/>
          </p:cNvSpPr>
          <p:nvPr>
            <p:ph type="title"/>
          </p:nvPr>
        </p:nvSpPr>
        <p:spPr>
          <a:xfrm>
            <a:off x="169127" y="189774"/>
            <a:ext cx="10515600" cy="981511"/>
          </a:xfrm>
        </p:spPr>
        <p:txBody>
          <a:bodyPr>
            <a:normAutofit/>
          </a:bodyPr>
          <a:lstStyle/>
          <a:p>
            <a:r>
              <a:rPr lang="en-US" sz="3500" b="1" dirty="0">
                <a:latin typeface="Times New Roman" panose="02020603050405020304" pitchFamily="18" charset="0"/>
              </a:rPr>
              <a:t>Using VBMS Documents to check Claim Status</a:t>
            </a:r>
          </a:p>
        </p:txBody>
      </p:sp>
      <p:sp>
        <p:nvSpPr>
          <p:cNvPr id="3" name="Content Placeholder 2">
            <a:extLst>
              <a:ext uri="{FF2B5EF4-FFF2-40B4-BE49-F238E27FC236}">
                <a16:creationId xmlns:a16="http://schemas.microsoft.com/office/drawing/2014/main" id="{00692834-6568-26AF-91A8-85B7DE7186E3}"/>
              </a:ext>
            </a:extLst>
          </p:cNvPr>
          <p:cNvSpPr>
            <a:spLocks noGrp="1"/>
          </p:cNvSpPr>
          <p:nvPr>
            <p:ph idx="1"/>
          </p:nvPr>
        </p:nvSpPr>
        <p:spPr>
          <a:xfrm>
            <a:off x="591016" y="1561171"/>
            <a:ext cx="11307336" cy="4616605"/>
          </a:xfrm>
        </p:spPr>
        <p:txBody>
          <a:bodyPr>
            <a:normAutofit fontScale="92500" lnSpcReduction="10000"/>
          </a:bodyPr>
          <a:lstStyle/>
          <a:p>
            <a:pPr marL="0" indent="0">
              <a:buNone/>
            </a:pPr>
            <a:r>
              <a:rPr lang="en-US" dirty="0"/>
              <a:t>Using VBMS Documents to check a claim status is the first step in understanding what is happening; to do this follow these steps:</a:t>
            </a:r>
          </a:p>
          <a:p>
            <a:pPr marL="0" indent="0">
              <a:buNone/>
            </a:pPr>
            <a:endParaRPr lang="en-US" sz="1100" dirty="0"/>
          </a:p>
          <a:p>
            <a:pPr marL="514350" indent="-514350">
              <a:buFont typeface="+mj-lt"/>
              <a:buAutoNum type="arabicPeriod"/>
            </a:pPr>
            <a:r>
              <a:rPr lang="en-US" dirty="0"/>
              <a:t>Open the veteran folder in VBMS by typing in their SSN in the search bar and clicking Open </a:t>
            </a:r>
            <a:r>
              <a:rPr lang="en-US" b="1" dirty="0"/>
              <a:t>eFolder</a:t>
            </a:r>
          </a:p>
          <a:p>
            <a:pPr marL="514350" indent="-514350">
              <a:buFont typeface="+mj-lt"/>
              <a:buAutoNum type="arabicPeriod"/>
            </a:pPr>
            <a:r>
              <a:rPr lang="en-US" dirty="0"/>
              <a:t>Update your </a:t>
            </a:r>
            <a:r>
              <a:rPr lang="en-US" b="1" dirty="0"/>
              <a:t>Table Preferences </a:t>
            </a:r>
            <a:r>
              <a:rPr lang="en-US" dirty="0"/>
              <a:t>to show Subject, Document Type, and Receipt Date</a:t>
            </a:r>
          </a:p>
          <a:p>
            <a:pPr marL="514350" indent="-514350">
              <a:buFont typeface="+mj-lt"/>
              <a:buAutoNum type="arabicPeriod"/>
            </a:pPr>
            <a:r>
              <a:rPr lang="en-US" dirty="0"/>
              <a:t>View most recent document and work backwards to understand the latest actions with the veteran’s claim and what VA is working on.</a:t>
            </a:r>
          </a:p>
          <a:p>
            <a:pPr marL="0" indent="0">
              <a:buNone/>
            </a:pPr>
            <a:r>
              <a:rPr lang="en-US" dirty="0"/>
              <a:t>For example, if a recent document is a notification letter to the veteran asking them to send in a document regarding their claim; the claim is paused until this document is received. </a:t>
            </a:r>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750C0157-0C96-B10F-1EBE-F65C74F99E8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346983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0C4F1-177A-92A2-EFF6-A6C1773D43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C1D2F-F893-51B3-9212-F108A6AAB0A0}"/>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Claim EP’s and their Chevrons</a:t>
            </a:r>
          </a:p>
        </p:txBody>
      </p:sp>
      <p:sp>
        <p:nvSpPr>
          <p:cNvPr id="3" name="Content Placeholder 2">
            <a:extLst>
              <a:ext uri="{FF2B5EF4-FFF2-40B4-BE49-F238E27FC236}">
                <a16:creationId xmlns:a16="http://schemas.microsoft.com/office/drawing/2014/main" id="{863437BA-FA8F-56AB-34E6-5B23C0339C76}"/>
              </a:ext>
            </a:extLst>
          </p:cNvPr>
          <p:cNvSpPr>
            <a:spLocks noGrp="1"/>
          </p:cNvSpPr>
          <p:nvPr>
            <p:ph idx="1"/>
          </p:nvPr>
        </p:nvSpPr>
        <p:spPr>
          <a:xfrm>
            <a:off x="545653" y="1381553"/>
            <a:ext cx="3455231" cy="4616605"/>
          </a:xfrm>
        </p:spPr>
        <p:txBody>
          <a:bodyPr>
            <a:normAutofit/>
          </a:bodyPr>
          <a:lstStyle/>
          <a:p>
            <a:pPr marL="0" indent="0">
              <a:buNone/>
            </a:pPr>
            <a:r>
              <a:rPr lang="en-US" dirty="0"/>
              <a:t>At the top of the Veteran’s folder you will see tabs to different pages within the veteran folder including:</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02410276-4A61-A276-0FD6-A853B9BBD1D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6" name="Picture 5" descr="A screenshot of a computer&#10;&#10;AI-generated content may be incorrect.">
            <a:extLst>
              <a:ext uri="{FF2B5EF4-FFF2-40B4-BE49-F238E27FC236}">
                <a16:creationId xmlns:a16="http://schemas.microsoft.com/office/drawing/2014/main" id="{DED701E6-FFFD-884F-B50A-B86038D5FC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6247" y="1171285"/>
            <a:ext cx="7976626" cy="2423454"/>
          </a:xfrm>
          <a:prstGeom prst="rect">
            <a:avLst/>
          </a:prstGeom>
        </p:spPr>
      </p:pic>
      <p:sp>
        <p:nvSpPr>
          <p:cNvPr id="7" name="Content Placeholder 2">
            <a:extLst>
              <a:ext uri="{FF2B5EF4-FFF2-40B4-BE49-F238E27FC236}">
                <a16:creationId xmlns:a16="http://schemas.microsoft.com/office/drawing/2014/main" id="{95AB4B30-3F86-AD19-3E72-ABB420E669F6}"/>
              </a:ext>
            </a:extLst>
          </p:cNvPr>
          <p:cNvSpPr txBox="1">
            <a:spLocks/>
          </p:cNvSpPr>
          <p:nvPr/>
        </p:nvSpPr>
        <p:spPr>
          <a:xfrm>
            <a:off x="466673" y="3709042"/>
            <a:ext cx="12022873" cy="29591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t>Veteran:</a:t>
            </a:r>
            <a:r>
              <a:rPr lang="en-US" dirty="0"/>
              <a:t> Shows additional information such as dependents and military service</a:t>
            </a:r>
          </a:p>
          <a:p>
            <a:pPr marL="0" indent="0">
              <a:buFont typeface="Arial" panose="020B0604020202020204" pitchFamily="34" charset="0"/>
              <a:buNone/>
            </a:pPr>
            <a:endParaRPr lang="en-US" dirty="0"/>
          </a:p>
          <a:p>
            <a:pPr marL="0" indent="0">
              <a:buFont typeface="Arial" panose="020B0604020202020204" pitchFamily="34" charset="0"/>
              <a:buNone/>
            </a:pPr>
            <a:r>
              <a:rPr lang="en-US" b="1" dirty="0"/>
              <a:t>Intent to File: </a:t>
            </a:r>
            <a:r>
              <a:rPr lang="en-US" dirty="0"/>
              <a:t>Shows if there is an active ITF</a:t>
            </a:r>
          </a:p>
          <a:p>
            <a:pPr marL="0" indent="0">
              <a:buFont typeface="Arial" panose="020B0604020202020204" pitchFamily="34" charset="0"/>
              <a:buNone/>
            </a:pPr>
            <a:endParaRPr lang="en-US" b="1" dirty="0"/>
          </a:p>
          <a:p>
            <a:pPr marL="0" indent="0">
              <a:buFont typeface="Arial" panose="020B0604020202020204" pitchFamily="34" charset="0"/>
              <a:buNone/>
            </a:pPr>
            <a:r>
              <a:rPr lang="en-US" b="1" dirty="0"/>
              <a:t>Claims: </a:t>
            </a:r>
            <a:r>
              <a:rPr lang="en-US" dirty="0"/>
              <a:t>Shows Active EP and legacy Ep codes for the veteran’s claim</a:t>
            </a:r>
            <a:endParaRPr lang="en-US" b="1"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7492299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D7BA3-1110-DC53-982A-177BC4722E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4FDC4-6136-8390-B5CF-E6F7ACF9AF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Claim EP’s and their Chevrons</a:t>
            </a:r>
          </a:p>
        </p:txBody>
      </p:sp>
      <p:sp>
        <p:nvSpPr>
          <p:cNvPr id="3" name="Content Placeholder 2">
            <a:extLst>
              <a:ext uri="{FF2B5EF4-FFF2-40B4-BE49-F238E27FC236}">
                <a16:creationId xmlns:a16="http://schemas.microsoft.com/office/drawing/2014/main" id="{845C005C-64B7-50F6-1479-BB934D6426CC}"/>
              </a:ext>
            </a:extLst>
          </p:cNvPr>
          <p:cNvSpPr>
            <a:spLocks noGrp="1"/>
          </p:cNvSpPr>
          <p:nvPr>
            <p:ph idx="1"/>
          </p:nvPr>
        </p:nvSpPr>
        <p:spPr>
          <a:xfrm>
            <a:off x="545653" y="1381553"/>
            <a:ext cx="11031304" cy="4616605"/>
          </a:xfrm>
        </p:spPr>
        <p:txBody>
          <a:bodyPr>
            <a:normAutofit/>
          </a:bodyPr>
          <a:lstStyle/>
          <a:p>
            <a:pPr marL="0" indent="0">
              <a:buNone/>
            </a:pPr>
            <a:r>
              <a:rPr lang="en-US" dirty="0"/>
              <a:t>Clicking on the Claims section and selecting the active EP takes the user to the claim details page as seen below: </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899396D8-056A-D413-B187-60FF8E35E0A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8" name="Picture 7" descr="A screenshot of a computer&#10;&#10;AI-generated content may be incorrect.">
            <a:extLst>
              <a:ext uri="{FF2B5EF4-FFF2-40B4-BE49-F238E27FC236}">
                <a16:creationId xmlns:a16="http://schemas.microsoft.com/office/drawing/2014/main" id="{B8FC859E-FFC1-6FD8-0D00-F564F78DB6A0}"/>
              </a:ext>
            </a:extLst>
          </p:cNvPr>
          <p:cNvPicPr>
            <a:picLocks noChangeAspect="1"/>
          </p:cNvPicPr>
          <p:nvPr/>
        </p:nvPicPr>
        <p:blipFill>
          <a:blip r:embed="rId3">
            <a:extLst>
              <a:ext uri="{28A0092B-C50C-407E-A947-70E740481C1C}">
                <a14:useLocalDpi xmlns:a14="http://schemas.microsoft.com/office/drawing/2010/main" val="0"/>
              </a:ext>
            </a:extLst>
          </a:blip>
          <a:srcRect r="7040" b="12729"/>
          <a:stretch>
            <a:fillRect/>
          </a:stretch>
        </p:blipFill>
        <p:spPr>
          <a:xfrm>
            <a:off x="285750" y="2290762"/>
            <a:ext cx="11695784" cy="3917664"/>
          </a:xfrm>
          <a:prstGeom prst="rect">
            <a:avLst/>
          </a:prstGeom>
        </p:spPr>
      </p:pic>
    </p:spTree>
    <p:extLst>
      <p:ext uri="{BB962C8B-B14F-4D97-AF65-F5344CB8AC3E}">
        <p14:creationId xmlns:p14="http://schemas.microsoft.com/office/powerpoint/2010/main" val="18709149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1E75C-D55D-7746-90BB-B99D815915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C6F788-1A50-8D57-24A6-76EDAF3F649C}"/>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Claim EP’s and their Chevrons</a:t>
            </a:r>
          </a:p>
        </p:txBody>
      </p:sp>
      <p:sp>
        <p:nvSpPr>
          <p:cNvPr id="3" name="Content Placeholder 2">
            <a:extLst>
              <a:ext uri="{FF2B5EF4-FFF2-40B4-BE49-F238E27FC236}">
                <a16:creationId xmlns:a16="http://schemas.microsoft.com/office/drawing/2014/main" id="{ED89534A-0C03-1803-E4D2-8876302B925C}"/>
              </a:ext>
            </a:extLst>
          </p:cNvPr>
          <p:cNvSpPr>
            <a:spLocks noGrp="1"/>
          </p:cNvSpPr>
          <p:nvPr>
            <p:ph idx="1"/>
          </p:nvPr>
        </p:nvSpPr>
        <p:spPr>
          <a:xfrm>
            <a:off x="545653" y="1381553"/>
            <a:ext cx="11031304" cy="4616605"/>
          </a:xfrm>
        </p:spPr>
        <p:txBody>
          <a:bodyPr>
            <a:normAutofit/>
          </a:bodyPr>
          <a:lstStyle/>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EE5AC9AF-89F4-2325-8C5D-9BDD11160EA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8" name="Picture 7" descr="A screenshot of a computer&#10;&#10;AI-generated content may be incorrect.">
            <a:extLst>
              <a:ext uri="{FF2B5EF4-FFF2-40B4-BE49-F238E27FC236}">
                <a16:creationId xmlns:a16="http://schemas.microsoft.com/office/drawing/2014/main" id="{B2553A78-8FB3-A0C4-867A-536129767637}"/>
              </a:ext>
            </a:extLst>
          </p:cNvPr>
          <p:cNvPicPr>
            <a:picLocks noChangeAspect="1"/>
          </p:cNvPicPr>
          <p:nvPr/>
        </p:nvPicPr>
        <p:blipFill>
          <a:blip r:embed="rId3">
            <a:extLst>
              <a:ext uri="{28A0092B-C50C-407E-A947-70E740481C1C}">
                <a14:useLocalDpi xmlns:a14="http://schemas.microsoft.com/office/drawing/2010/main" val="0"/>
              </a:ext>
            </a:extLst>
          </a:blip>
          <a:srcRect l="-1" t="12031" r="55570" b="66157"/>
          <a:stretch>
            <a:fillRect/>
          </a:stretch>
        </p:blipFill>
        <p:spPr>
          <a:xfrm>
            <a:off x="391171" y="1529477"/>
            <a:ext cx="11518178" cy="2017486"/>
          </a:xfrm>
          <a:prstGeom prst="rect">
            <a:avLst/>
          </a:prstGeom>
        </p:spPr>
      </p:pic>
      <p:sp>
        <p:nvSpPr>
          <p:cNvPr id="5" name="Content Placeholder 2">
            <a:extLst>
              <a:ext uri="{FF2B5EF4-FFF2-40B4-BE49-F238E27FC236}">
                <a16:creationId xmlns:a16="http://schemas.microsoft.com/office/drawing/2014/main" id="{3C7D9151-0893-08EC-2165-017A8CC51550}"/>
              </a:ext>
            </a:extLst>
          </p:cNvPr>
          <p:cNvSpPr txBox="1">
            <a:spLocks/>
          </p:cNvSpPr>
          <p:nvPr/>
        </p:nvSpPr>
        <p:spPr>
          <a:xfrm>
            <a:off x="496592" y="3497943"/>
            <a:ext cx="11307336" cy="46166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Each Chevron inside the Claim Detail page takes the user to that Chevron’s page within the veteran’s folder. </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3084727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4832F-ACB9-AC43-D357-ED8715A4B6E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3A19B1-4FEC-BFA0-75FA-9878187315C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7DEFEBC4-4FA4-1A26-14D7-C7085969B8C3}"/>
              </a:ext>
            </a:extLst>
          </p:cNvPr>
          <p:cNvSpPr/>
          <p:nvPr/>
        </p:nvSpPr>
        <p:spPr>
          <a:xfrm>
            <a:off x="168817" y="317143"/>
            <a:ext cx="9332022"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We’ve Notified your POA…</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A06D3216-2EAD-8EE1-9FEB-270114F2FF4C}"/>
              </a:ext>
            </a:extLst>
          </p:cNvPr>
          <p:cNvSpPr>
            <a:spLocks noGrp="1"/>
          </p:cNvSpPr>
          <p:nvPr>
            <p:ph idx="1"/>
          </p:nvPr>
        </p:nvSpPr>
        <p:spPr>
          <a:xfrm>
            <a:off x="459550" y="1715401"/>
            <a:ext cx="11385448" cy="4537734"/>
          </a:xfrm>
        </p:spPr>
        <p:txBody>
          <a:bodyPr>
            <a:normAutofit lnSpcReduction="10000"/>
          </a:bodyPr>
          <a:lstStyle/>
          <a:p>
            <a:pPr marL="0" indent="0">
              <a:buNone/>
            </a:pPr>
            <a:r>
              <a:rPr lang="en-US" dirty="0"/>
              <a:t>When a veteran receives a notification letter at the bottom the letter states that VA has “notified” the veteran’s VSO of their decision; this “notification” is then sent into our VSO Notification queue which can be found on the VBMS Home Screen.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Clicking on “View Documents” takes you to the </a:t>
            </a:r>
            <a:r>
              <a:rPr lang="en-US" b="1" dirty="0"/>
              <a:t>VBMS Notification page</a:t>
            </a:r>
            <a:r>
              <a:rPr lang="en-US" dirty="0"/>
              <a:t>.  </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6" name="Picture 5" descr="A screenshot of a computer&#10;&#10;AI-generated content may be incorrect.">
            <a:extLst>
              <a:ext uri="{FF2B5EF4-FFF2-40B4-BE49-F238E27FC236}">
                <a16:creationId xmlns:a16="http://schemas.microsoft.com/office/drawing/2014/main" id="{6040C992-F41D-710D-8EBC-370132B445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3106" y="3469014"/>
            <a:ext cx="8630480" cy="1890486"/>
          </a:xfrm>
          <a:prstGeom prst="rect">
            <a:avLst/>
          </a:prstGeom>
        </p:spPr>
      </p:pic>
    </p:spTree>
    <p:extLst>
      <p:ext uri="{BB962C8B-B14F-4D97-AF65-F5344CB8AC3E}">
        <p14:creationId xmlns:p14="http://schemas.microsoft.com/office/powerpoint/2010/main" val="696854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What is VBMS?</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600" dirty="0">
                <a:cs typeface="Times New Roman" panose="02020603050405020304" pitchFamily="18" charset="0"/>
              </a:rPr>
              <a:t>The Veterans Benefits Management System (VBMS) is an electronic database that contains claims that are submitted to VA. </a:t>
            </a:r>
          </a:p>
          <a:p>
            <a:pPr marL="0" indent="0">
              <a:buNone/>
            </a:pPr>
            <a:endParaRPr lang="en-US" altLang="en-US" sz="3600" dirty="0">
              <a:cs typeface="Times New Roman" panose="02020603050405020304" pitchFamily="18" charset="0"/>
            </a:endParaRPr>
          </a:p>
          <a:p>
            <a:pPr marL="0" indent="0">
              <a:buNone/>
            </a:pPr>
            <a:r>
              <a:rPr lang="en-US" altLang="en-US" sz="3600" dirty="0">
                <a:cs typeface="Times New Roman" panose="02020603050405020304" pitchFamily="18" charset="0"/>
              </a:rPr>
              <a:t>VBMS allows representatives to see a claim folder in real time; access includes rating decisions, exams, medical evidence, appeals correspondence with VA, and more.</a:t>
            </a:r>
          </a:p>
        </p:txBody>
      </p:sp>
      <p:sp>
        <p:nvSpPr>
          <p:cNvPr id="4" name="Slide Number Placeholder 3"/>
          <p:cNvSpPr>
            <a:spLocks noGrp="1"/>
          </p:cNvSpPr>
          <p:nvPr>
            <p:ph type="sldNum" sz="quarter" idx="12"/>
          </p:nvPr>
        </p:nvSpPr>
        <p:spPr/>
        <p:txBody>
          <a:bodyPr/>
          <a:lstStyle/>
          <a:p>
            <a:pPr>
              <a:defRPr/>
            </a:pPr>
            <a:fld id="{A7EBDD1A-5BED-4F07-BE0E-4A5329A0BCA2}" type="slidenum">
              <a:rPr lang="en-US" sz="2000"/>
              <a:pPr>
                <a:defRPr/>
              </a:pPr>
              <a:t>3</a:t>
            </a:fld>
            <a:endParaRPr lang="en-US" sz="2000" dirty="0"/>
          </a:p>
        </p:txBody>
      </p:sp>
    </p:spTree>
    <p:extLst>
      <p:ext uri="{BB962C8B-B14F-4D97-AF65-F5344CB8AC3E}">
        <p14:creationId xmlns:p14="http://schemas.microsoft.com/office/powerpoint/2010/main" val="38281118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VBMS Notification Page</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613317" y="1616927"/>
            <a:ext cx="10894741" cy="4537734"/>
          </a:xfrm>
        </p:spPr>
        <p:txBody>
          <a:bodyPr>
            <a:normAutofit/>
          </a:bodyPr>
          <a:lstStyle/>
          <a:p>
            <a:pPr marL="0" indent="0">
              <a:buNone/>
            </a:pPr>
            <a:endParaRPr lang="en-US" dirty="0"/>
          </a:p>
          <a:p>
            <a:pPr marL="0" indent="0">
              <a:buNone/>
            </a:pPr>
            <a:r>
              <a:rPr lang="en-US" dirty="0"/>
              <a:t>The Notification page displays </a:t>
            </a:r>
            <a:r>
              <a:rPr lang="en-US" b="1" u="sng" dirty="0">
                <a:solidFill>
                  <a:srgbClr val="991A1E"/>
                </a:solidFill>
              </a:rPr>
              <a:t>all VFW notifications</a:t>
            </a:r>
            <a:r>
              <a:rPr lang="en-US" b="1" dirty="0">
                <a:solidFill>
                  <a:srgbClr val="991A1E"/>
                </a:solidFill>
              </a:rPr>
              <a:t> </a:t>
            </a:r>
            <a:r>
              <a:rPr lang="en-US" dirty="0"/>
              <a:t>and must be filtered to show notifications only for your office. </a:t>
            </a:r>
          </a:p>
          <a:p>
            <a:pPr marL="0" indent="0">
              <a:buNone/>
            </a:pPr>
            <a:endParaRPr lang="en-US" dirty="0"/>
          </a:p>
          <a:p>
            <a:pPr marL="0" indent="0">
              <a:buNone/>
            </a:pPr>
            <a:r>
              <a:rPr lang="en-US" dirty="0"/>
              <a:t>The filtering process works the same here as it does on the main page of VBMS.</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741575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991" y="35941"/>
            <a:ext cx="11353800" cy="1325563"/>
          </a:xfrm>
        </p:spPr>
        <p:txBody>
          <a:bodyPr>
            <a:normAutofit/>
          </a:bodyPr>
          <a:lstStyle/>
          <a:p>
            <a:r>
              <a:rPr lang="en-US" sz="4000" b="1" dirty="0">
                <a:latin typeface="Times New Roman" panose="02020603050405020304" pitchFamily="18" charset="0"/>
                <a:cs typeface="Times New Roman" panose="02020603050405020304" pitchFamily="18" charset="0"/>
              </a:rPr>
              <a:t>VBMS Notification filter Categories</a:t>
            </a:r>
          </a:p>
        </p:txBody>
      </p:sp>
      <p:sp>
        <p:nvSpPr>
          <p:cNvPr id="2" name="Content Placeholder 1"/>
          <p:cNvSpPr>
            <a:spLocks noGrp="1"/>
          </p:cNvSpPr>
          <p:nvPr>
            <p:ph sz="half" idx="1"/>
          </p:nvPr>
        </p:nvSpPr>
        <p:spPr>
          <a:xfrm>
            <a:off x="597159" y="1604865"/>
            <a:ext cx="11000792" cy="4661465"/>
          </a:xfrm>
        </p:spPr>
        <p:txBody>
          <a:bodyPr>
            <a:noAutofit/>
          </a:bodyPr>
          <a:lstStyle/>
          <a:p>
            <a:pPr marL="0" indent="0">
              <a:buNone/>
            </a:pPr>
            <a:r>
              <a:rPr lang="en-US" dirty="0"/>
              <a:t>VBMS Notifications filter into 6 Categories:</a:t>
            </a:r>
          </a:p>
          <a:p>
            <a:pPr marL="0" indent="0">
              <a:buNone/>
            </a:pPr>
            <a:endParaRPr lang="en-US" sz="1200" dirty="0"/>
          </a:p>
          <a:p>
            <a:pPr marL="0" indent="0">
              <a:buNone/>
            </a:pPr>
            <a:endParaRPr lang="en-US" sz="1200" dirty="0">
              <a:cs typeface="Times New Roman" panose="02020603050405020304" pitchFamily="18" charset="0"/>
            </a:endParaRPr>
          </a:p>
          <a:p>
            <a:pPr lvl="5"/>
            <a:r>
              <a:rPr lang="en-US" sz="3200" dirty="0">
                <a:latin typeface="Times New Roman" panose="02020603050405020304" pitchFamily="18" charset="0"/>
                <a:cs typeface="Times New Roman" panose="02020603050405020304" pitchFamily="18" charset="0"/>
              </a:rPr>
              <a:t>Appeal</a:t>
            </a:r>
          </a:p>
          <a:p>
            <a:pPr lvl="5"/>
            <a:r>
              <a:rPr lang="en-US" sz="3200" dirty="0">
                <a:latin typeface="Times New Roman" panose="02020603050405020304" pitchFamily="18" charset="0"/>
                <a:cs typeface="Times New Roman" panose="02020603050405020304" pitchFamily="18" charset="0"/>
              </a:rPr>
              <a:t>Development</a:t>
            </a:r>
          </a:p>
          <a:p>
            <a:pPr lvl="5"/>
            <a:r>
              <a:rPr lang="en-US" sz="3200" dirty="0">
                <a:latin typeface="Times New Roman" panose="02020603050405020304" pitchFamily="18" charset="0"/>
                <a:cs typeface="Times New Roman" panose="02020603050405020304" pitchFamily="18" charset="0"/>
              </a:rPr>
              <a:t>Due Process</a:t>
            </a:r>
          </a:p>
          <a:p>
            <a:pPr lvl="5"/>
            <a:r>
              <a:rPr lang="en-US" sz="3200" dirty="0">
                <a:latin typeface="Times New Roman" panose="02020603050405020304" pitchFamily="18" charset="0"/>
                <a:cs typeface="Times New Roman" panose="02020603050405020304" pitchFamily="18" charset="0"/>
              </a:rPr>
              <a:t>General</a:t>
            </a:r>
          </a:p>
          <a:p>
            <a:pPr lvl="5"/>
            <a:r>
              <a:rPr lang="en-US" sz="3200" dirty="0">
                <a:latin typeface="Times New Roman" panose="02020603050405020304" pitchFamily="18" charset="0"/>
                <a:cs typeface="Times New Roman" panose="02020603050405020304" pitchFamily="18" charset="0"/>
              </a:rPr>
              <a:t>Notification </a:t>
            </a:r>
          </a:p>
          <a:p>
            <a:pPr lvl="5"/>
            <a:r>
              <a:rPr lang="en-US" sz="3200" dirty="0">
                <a:latin typeface="Times New Roman" panose="02020603050405020304" pitchFamily="18" charset="0"/>
                <a:cs typeface="Times New Roman" panose="02020603050405020304" pitchFamily="18" charset="0"/>
              </a:rPr>
              <a:t>Medical Records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27648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fld id="{60B18D57-13A5-4968-950D-8FEF41FA4399}" type="slidenum">
              <a:rPr lang="en-US" smtClean="0"/>
              <a:t>32</a:t>
            </a:fld>
            <a:endParaRPr lang="en-US"/>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100360" y="190227"/>
            <a:ext cx="8737602" cy="981732"/>
          </a:xfrm>
        </p:spPr>
        <p:txBody>
          <a:bodyPr>
            <a:noAutofit/>
          </a:bodyPr>
          <a:lstStyle/>
          <a:p>
            <a:r>
              <a:rPr lang="en-US" sz="4000" dirty="0"/>
              <a:t>VBMS Notification Filter Descriptions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cs typeface="+mn-cs"/>
              </a:rPr>
              <a:t>Each of the six categories governs another filter called “Descriptions”</a:t>
            </a:r>
          </a:p>
          <a:p>
            <a:pPr marL="0" indent="0">
              <a:buNone/>
            </a:pPr>
            <a:endParaRPr lang="en-US" sz="1050" dirty="0">
              <a:cs typeface="+mn-cs"/>
            </a:endParaRPr>
          </a:p>
          <a:p>
            <a:pPr marL="0" indent="0">
              <a:buNone/>
            </a:pPr>
            <a:r>
              <a:rPr lang="en-US" sz="2400" dirty="0">
                <a:cs typeface="+mn-cs"/>
              </a:rPr>
              <a:t>Descriptions are more refined filter results of the chosen category. </a:t>
            </a:r>
          </a:p>
          <a:p>
            <a:pPr marL="0" indent="0">
              <a:buNone/>
            </a:pPr>
            <a:endParaRPr lang="en-US" sz="1000" dirty="0">
              <a:cs typeface="+mn-cs"/>
            </a:endParaRPr>
          </a:p>
          <a:p>
            <a:pPr marL="0" indent="0">
              <a:buNone/>
            </a:pPr>
            <a:r>
              <a:rPr lang="en-US" sz="2400" dirty="0">
                <a:cs typeface="+mn-cs"/>
              </a:rPr>
              <a:t>For example, the Appeal Category governs the following Descriptions/Documents:</a:t>
            </a:r>
          </a:p>
          <a:p>
            <a:pPr marL="0" indent="0">
              <a:buNone/>
            </a:pPr>
            <a:endParaRPr lang="en-US" sz="100" dirty="0">
              <a:cs typeface="+mn-cs"/>
            </a:endParaRPr>
          </a:p>
          <a:p>
            <a:pPr lvl="3"/>
            <a:r>
              <a:rPr lang="en-US" sz="2400" dirty="0">
                <a:cs typeface="+mn-cs"/>
              </a:rPr>
              <a:t>BVA Decision </a:t>
            </a:r>
          </a:p>
          <a:p>
            <a:pPr lvl="3"/>
            <a:r>
              <a:rPr lang="en-US" sz="2400" dirty="0">
                <a:cs typeface="+mn-cs"/>
              </a:rPr>
              <a:t>CAVC Decision</a:t>
            </a:r>
          </a:p>
          <a:p>
            <a:pPr lvl="3"/>
            <a:r>
              <a:rPr lang="en-US" sz="2400" dirty="0">
                <a:cs typeface="+mn-cs"/>
              </a:rPr>
              <a:t>Appeal Notification Letter</a:t>
            </a:r>
          </a:p>
          <a:p>
            <a:pPr lvl="3"/>
            <a:r>
              <a:rPr lang="en-US" sz="2400" dirty="0">
                <a:cs typeface="+mn-cs"/>
              </a:rPr>
              <a:t>BVA General</a:t>
            </a:r>
          </a:p>
          <a:p>
            <a:pPr lvl="3"/>
            <a:r>
              <a:rPr lang="en-US" sz="2400" dirty="0">
                <a:cs typeface="+mn-cs"/>
              </a:rPr>
              <a:t>Appeal Satisfaction Notice</a:t>
            </a:r>
          </a:p>
          <a:p>
            <a:pPr marL="0" indent="0">
              <a:buNone/>
            </a:pPr>
            <a:endParaRPr lang="en-US" sz="1000" dirty="0">
              <a:cs typeface="+mn-cs"/>
            </a:endParaRPr>
          </a:p>
          <a:p>
            <a:pPr marL="0" indent="0">
              <a:buNone/>
            </a:pPr>
            <a:r>
              <a:rPr lang="en-US" sz="2400" dirty="0">
                <a:cs typeface="+mn-cs"/>
              </a:rPr>
              <a:t>A complete list of Category and Description/Documents can be found at the end of this presentation. </a:t>
            </a:r>
          </a:p>
          <a:p>
            <a:pPr marL="0" indent="0">
              <a:buNone/>
            </a:pPr>
            <a:endParaRPr lang="en-US" sz="2400" dirty="0">
              <a:cs typeface="+mn-cs"/>
            </a:endParaRPr>
          </a:p>
        </p:txBody>
      </p:sp>
    </p:spTree>
    <p:extLst>
      <p:ext uri="{BB962C8B-B14F-4D97-AF65-F5344CB8AC3E}">
        <p14:creationId xmlns:p14="http://schemas.microsoft.com/office/powerpoint/2010/main" val="13491943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100360" y="201378"/>
            <a:ext cx="8737602" cy="981732"/>
          </a:xfrm>
        </p:spPr>
        <p:txBody>
          <a:bodyPr>
            <a:noAutofit/>
          </a:bodyPr>
          <a:lstStyle/>
          <a:p>
            <a:r>
              <a:rPr lang="en-US" sz="4000" dirty="0"/>
              <a:t>Common VBMS Filters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591015" y="1605776"/>
            <a:ext cx="11006254" cy="4989757"/>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 name="Title 1">
            <a:extLst>
              <a:ext uri="{FF2B5EF4-FFF2-40B4-BE49-F238E27FC236}">
                <a16:creationId xmlns:a16="http://schemas.microsoft.com/office/drawing/2014/main" id="{26D8801D-77A1-F2D1-783C-434A9F0F8A5F}"/>
              </a:ext>
            </a:extLst>
          </p:cNvPr>
          <p:cNvSpPr txBox="1">
            <a:spLocks/>
          </p:cNvSpPr>
          <p:nvPr/>
        </p:nvSpPr>
        <p:spPr>
          <a:xfrm>
            <a:off x="591015" y="1605776"/>
            <a:ext cx="11006254" cy="30170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Times New Roman" panose="02020603050405020304" pitchFamily="18" charset="0"/>
                <a:ea typeface="+mj-ea"/>
                <a:cs typeface="Times New Roman" panose="02020603050405020304" pitchFamily="18" charset="0"/>
              </a:defRPr>
            </a:lvl1pPr>
          </a:lstStyle>
          <a:p>
            <a:pPr algn="ctr"/>
            <a:r>
              <a:rPr lang="en-US" sz="4000" dirty="0"/>
              <a:t>3 MOST COMMON FILTER SETTINGS</a:t>
            </a:r>
          </a:p>
          <a:p>
            <a:endParaRPr lang="en-US" sz="4000" dirty="0"/>
          </a:p>
          <a:p>
            <a:pPr marL="1943100" lvl="3" indent="-571500">
              <a:buFont typeface="Arial" panose="020B0604020202020204" pitchFamily="34" charset="0"/>
              <a:buChar char="•"/>
            </a:pPr>
            <a:r>
              <a:rPr lang="en-US" sz="3600" b="0" dirty="0">
                <a:latin typeface="Times New Roman" panose="02020603050405020304" pitchFamily="18" charset="0"/>
                <a:cs typeface="Times New Roman" panose="02020603050405020304" pitchFamily="18" charset="0"/>
              </a:rPr>
              <a:t>Notifications</a:t>
            </a:r>
            <a:endParaRPr lang="en-US" sz="3200" b="0" dirty="0">
              <a:latin typeface="Times New Roman" panose="02020603050405020304" pitchFamily="18" charset="0"/>
              <a:cs typeface="Times New Roman" panose="02020603050405020304" pitchFamily="18" charset="0"/>
            </a:endParaRPr>
          </a:p>
          <a:p>
            <a:pPr marL="1943100" lvl="3" indent="-571500">
              <a:buFont typeface="Arial" panose="020B0604020202020204" pitchFamily="34" charset="0"/>
              <a:buChar char="•"/>
            </a:pPr>
            <a:r>
              <a:rPr lang="en-US" sz="3600" b="0" dirty="0">
                <a:latin typeface="Times New Roman" panose="02020603050405020304" pitchFamily="18" charset="0"/>
              </a:rPr>
              <a:t>BVA/CAVC Decisions</a:t>
            </a:r>
          </a:p>
          <a:p>
            <a:pPr marL="1943100" lvl="3" indent="-571500">
              <a:buFont typeface="Arial" panose="020B0604020202020204" pitchFamily="34" charset="0"/>
              <a:buChar char="•"/>
            </a:pPr>
            <a:r>
              <a:rPr lang="en-US" sz="3600" b="0" dirty="0">
                <a:latin typeface="Times New Roman" panose="02020603050405020304" pitchFamily="18" charset="0"/>
              </a:rPr>
              <a:t>Correspondences</a:t>
            </a:r>
            <a:endParaRPr lang="en-US" sz="3600" b="0" dirty="0"/>
          </a:p>
        </p:txBody>
      </p:sp>
    </p:spTree>
    <p:extLst>
      <p:ext uri="{BB962C8B-B14F-4D97-AF65-F5344CB8AC3E}">
        <p14:creationId xmlns:p14="http://schemas.microsoft.com/office/powerpoint/2010/main" val="31179955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022A1-0D7A-DB7B-8FEF-B332516A864B}"/>
              </a:ext>
            </a:extLst>
          </p:cNvPr>
          <p:cNvSpPr>
            <a:spLocks noGrp="1"/>
          </p:cNvSpPr>
          <p:nvPr>
            <p:ph type="title"/>
          </p:nvPr>
        </p:nvSpPr>
        <p:spPr>
          <a:xfrm>
            <a:off x="280641" y="153253"/>
            <a:ext cx="10515600" cy="1094559"/>
          </a:xfrm>
        </p:spPr>
        <p:txBody>
          <a:bodyPr>
            <a:normAutofit/>
          </a:bodyPr>
          <a:lstStyle/>
          <a:p>
            <a:r>
              <a:rPr lang="en-US" sz="4000" b="1" dirty="0">
                <a:latin typeface="Times New Roman" panose="02020603050405020304" pitchFamily="18" charset="0"/>
                <a:cs typeface="Times New Roman" panose="02020603050405020304" pitchFamily="18" charset="0"/>
              </a:rPr>
              <a:t>VBMS Filters For Notifications</a:t>
            </a:r>
          </a:p>
        </p:txBody>
      </p:sp>
      <p:sp>
        <p:nvSpPr>
          <p:cNvPr id="3" name="Content Placeholder 2">
            <a:extLst>
              <a:ext uri="{FF2B5EF4-FFF2-40B4-BE49-F238E27FC236}">
                <a16:creationId xmlns:a16="http://schemas.microsoft.com/office/drawing/2014/main" id="{101A00DF-50FA-6D95-FF0A-B6E5EF0826A3}"/>
              </a:ext>
            </a:extLst>
          </p:cNvPr>
          <p:cNvSpPr>
            <a:spLocks noGrp="1"/>
          </p:cNvSpPr>
          <p:nvPr>
            <p:ph idx="1"/>
          </p:nvPr>
        </p:nvSpPr>
        <p:spPr>
          <a:xfrm>
            <a:off x="591015" y="1317072"/>
            <a:ext cx="10995101" cy="5404403"/>
          </a:xfrm>
        </p:spPr>
        <p:txBody>
          <a:bodyPr>
            <a:normAutofit/>
          </a:bodyPr>
          <a:lstStyle/>
          <a:p>
            <a:pPr marL="0" marR="0">
              <a:spcBef>
                <a:spcPts val="0"/>
              </a:spcBef>
              <a:spcAft>
                <a:spcPts val="0"/>
              </a:spcAft>
            </a:pPr>
            <a:r>
              <a:rPr lang="en-US" dirty="0">
                <a:effectLst/>
                <a:ea typeface="Calibri" panose="020F0502020204030204" pitchFamily="34" charset="0"/>
              </a:rPr>
              <a:t>Document Status – Default is new documents</a:t>
            </a:r>
          </a:p>
          <a:p>
            <a:pPr marL="0" marR="0">
              <a:spcBef>
                <a:spcPts val="0"/>
              </a:spcBef>
              <a:spcAft>
                <a:spcPts val="0"/>
              </a:spcAft>
            </a:pPr>
            <a:r>
              <a:rPr lang="en-US" dirty="0">
                <a:effectLst/>
                <a:ea typeface="Calibri" panose="020F0502020204030204" pitchFamily="34" charset="0"/>
              </a:rPr>
              <a:t>Power of Attorney – VFW</a:t>
            </a:r>
          </a:p>
          <a:p>
            <a:pPr marL="0" marR="0">
              <a:spcBef>
                <a:spcPts val="0"/>
              </a:spcBef>
              <a:spcAft>
                <a:spcPts val="0"/>
              </a:spcAft>
            </a:pPr>
            <a:r>
              <a:rPr lang="en-US" dirty="0">
                <a:effectLst/>
                <a:ea typeface="Calibri" panose="020F0502020204030204" pitchFamily="34" charset="0"/>
              </a:rPr>
              <a:t>Date of Document – Date or dates you want to search</a:t>
            </a:r>
          </a:p>
          <a:p>
            <a:pPr marL="0" marR="0">
              <a:spcBef>
                <a:spcPts val="0"/>
              </a:spcBef>
              <a:spcAft>
                <a:spcPts val="0"/>
              </a:spcAft>
            </a:pPr>
            <a:r>
              <a:rPr lang="en-US" dirty="0">
                <a:effectLst/>
                <a:ea typeface="Calibri" panose="020F0502020204030204" pitchFamily="34" charset="0"/>
              </a:rPr>
              <a:t>Categories – Choose Notification and Correspondence</a:t>
            </a:r>
          </a:p>
          <a:p>
            <a:pPr marL="0" marR="0">
              <a:spcBef>
                <a:spcPts val="0"/>
              </a:spcBef>
              <a:spcAft>
                <a:spcPts val="0"/>
              </a:spcAft>
            </a:pPr>
            <a:r>
              <a:rPr lang="en-US" dirty="0">
                <a:effectLst/>
                <a:ea typeface="Calibri" panose="020F0502020204030204" pitchFamily="34" charset="0"/>
              </a:rPr>
              <a:t>Descriptions – Leave Blank</a:t>
            </a:r>
          </a:p>
          <a:p>
            <a:pPr marL="0" marR="0">
              <a:spcBef>
                <a:spcPts val="0"/>
              </a:spcBef>
              <a:spcAft>
                <a:spcPts val="0"/>
              </a:spcAft>
            </a:pPr>
            <a:r>
              <a:rPr lang="en-US" dirty="0">
                <a:effectLst/>
                <a:ea typeface="Calibri" panose="020F0502020204030204" pitchFamily="34" charset="0"/>
              </a:rPr>
              <a:t>Local Station – This is your RO</a:t>
            </a:r>
          </a:p>
          <a:p>
            <a:pPr marL="0" marR="0">
              <a:spcBef>
                <a:spcPts val="0"/>
              </a:spcBef>
              <a:spcAft>
                <a:spcPts val="0"/>
              </a:spcAft>
            </a:pPr>
            <a:r>
              <a:rPr lang="en-US" dirty="0">
                <a:effectLst/>
                <a:ea typeface="Calibri" panose="020F0502020204030204" pitchFamily="34" charset="0"/>
              </a:rPr>
              <a:t>Zip Code – Leave Blank</a:t>
            </a:r>
          </a:p>
          <a:p>
            <a:pPr marL="0" marR="0">
              <a:spcBef>
                <a:spcPts val="0"/>
              </a:spcBef>
              <a:spcAft>
                <a:spcPts val="0"/>
              </a:spcAft>
            </a:pPr>
            <a:r>
              <a:rPr lang="en-US" dirty="0">
                <a:effectLst/>
                <a:ea typeface="Calibri" panose="020F0502020204030204" pitchFamily="34" charset="0"/>
              </a:rPr>
              <a:t>File number – Leave Blank</a:t>
            </a:r>
          </a:p>
          <a:p>
            <a:pPr marL="0" marR="0">
              <a:spcBef>
                <a:spcPts val="0"/>
              </a:spcBef>
              <a:spcAft>
                <a:spcPts val="0"/>
              </a:spcAft>
            </a:pPr>
            <a:r>
              <a:rPr lang="en-US" dirty="0">
                <a:effectLst/>
                <a:ea typeface="Calibri" panose="020F0502020204030204" pitchFamily="34" charset="0"/>
              </a:rPr>
              <a:t>Award Station – Leave Blank</a:t>
            </a:r>
          </a:p>
          <a:p>
            <a:pPr marL="0" marR="0">
              <a:spcBef>
                <a:spcPts val="0"/>
              </a:spcBef>
              <a:spcAft>
                <a:spcPts val="0"/>
              </a:spcAft>
            </a:pPr>
            <a:r>
              <a:rPr lang="en-US" dirty="0">
                <a:effectLst/>
                <a:ea typeface="Calibri" panose="020F0502020204030204" pitchFamily="34" charset="0"/>
              </a:rPr>
              <a:t>System Source – Choose VBMS and VBMS-UI </a:t>
            </a:r>
          </a:p>
          <a:p>
            <a:pPr marL="0" marR="0">
              <a:spcBef>
                <a:spcPts val="0"/>
              </a:spcBef>
              <a:spcAft>
                <a:spcPts val="0"/>
              </a:spcAft>
            </a:pPr>
            <a:endParaRPr lang="en-US" dirty="0">
              <a:ea typeface="Calibri" panose="020F0502020204030204" pitchFamily="34" charset="0"/>
            </a:endParaRPr>
          </a:p>
          <a:p>
            <a:pPr marL="0" marR="0" indent="0">
              <a:spcBef>
                <a:spcPts val="0"/>
              </a:spcBef>
              <a:spcAft>
                <a:spcPts val="0"/>
              </a:spcAft>
              <a:buNone/>
            </a:pPr>
            <a:r>
              <a:rPr lang="en-US" dirty="0">
                <a:effectLst/>
                <a:ea typeface="Calibri" panose="020F0502020204030204" pitchFamily="34" charset="0"/>
              </a:rPr>
              <a:t>With these filters in place, the vast majority of the results will be decision letters that you can review for errors and use for reports</a:t>
            </a:r>
          </a:p>
          <a:p>
            <a:endParaRPr lang="en-US" dirty="0"/>
          </a:p>
        </p:txBody>
      </p:sp>
      <p:sp>
        <p:nvSpPr>
          <p:cNvPr id="4" name="Slide Number Placeholder 3">
            <a:extLst>
              <a:ext uri="{FF2B5EF4-FFF2-40B4-BE49-F238E27FC236}">
                <a16:creationId xmlns:a16="http://schemas.microsoft.com/office/drawing/2014/main" id="{A933E82F-55CF-E452-EA10-DEC29DEA66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6173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1AA3E-1259-65B7-D922-96AE142E3D05}"/>
              </a:ext>
            </a:extLst>
          </p:cNvPr>
          <p:cNvSpPr>
            <a:spLocks noGrp="1"/>
          </p:cNvSpPr>
          <p:nvPr>
            <p:ph type="title"/>
          </p:nvPr>
        </p:nvSpPr>
        <p:spPr>
          <a:xfrm>
            <a:off x="191433" y="36165"/>
            <a:ext cx="10515600" cy="1356715"/>
          </a:xfrm>
        </p:spPr>
        <p:txBody>
          <a:bodyPr>
            <a:normAutofit/>
          </a:bodyPr>
          <a:lstStyle/>
          <a:p>
            <a:r>
              <a:rPr lang="en-US" sz="4000" b="1" dirty="0">
                <a:latin typeface="Times New Roman" panose="02020603050405020304" pitchFamily="18" charset="0"/>
              </a:rPr>
              <a:t>VBMS Filters For BVA/CAVC Decisions</a:t>
            </a:r>
          </a:p>
        </p:txBody>
      </p:sp>
      <p:sp>
        <p:nvSpPr>
          <p:cNvPr id="3" name="Content Placeholder 2">
            <a:extLst>
              <a:ext uri="{FF2B5EF4-FFF2-40B4-BE49-F238E27FC236}">
                <a16:creationId xmlns:a16="http://schemas.microsoft.com/office/drawing/2014/main" id="{85E9A316-BE0E-117E-0D63-B5F1E6579E71}"/>
              </a:ext>
            </a:extLst>
          </p:cNvPr>
          <p:cNvSpPr>
            <a:spLocks noGrp="1"/>
          </p:cNvSpPr>
          <p:nvPr>
            <p:ph idx="1"/>
          </p:nvPr>
        </p:nvSpPr>
        <p:spPr>
          <a:xfrm>
            <a:off x="624467" y="1291905"/>
            <a:ext cx="11099103" cy="5503178"/>
          </a:xfrm>
        </p:spPr>
        <p:txBody>
          <a:bodyPr/>
          <a:lstStyle/>
          <a:p>
            <a:pPr marL="0" marR="0">
              <a:spcBef>
                <a:spcPts val="0"/>
              </a:spcBef>
              <a:spcAft>
                <a:spcPts val="0"/>
              </a:spcAft>
            </a:pPr>
            <a:r>
              <a:rPr lang="en-US" dirty="0">
                <a:effectLst/>
                <a:ea typeface="Calibri" panose="020F0502020204030204" pitchFamily="34" charset="0"/>
              </a:rPr>
              <a:t>Document Status – Default is New Documents</a:t>
            </a:r>
          </a:p>
          <a:p>
            <a:pPr marL="0" marR="0">
              <a:spcBef>
                <a:spcPts val="0"/>
              </a:spcBef>
              <a:spcAft>
                <a:spcPts val="0"/>
              </a:spcAft>
            </a:pPr>
            <a:r>
              <a:rPr lang="en-US" dirty="0">
                <a:effectLst/>
                <a:ea typeface="Calibri" panose="020F0502020204030204" pitchFamily="34" charset="0"/>
              </a:rPr>
              <a:t>Power of Attorney – VFW</a:t>
            </a:r>
          </a:p>
          <a:p>
            <a:pPr marL="0" marR="0">
              <a:spcBef>
                <a:spcPts val="0"/>
              </a:spcBef>
              <a:spcAft>
                <a:spcPts val="0"/>
              </a:spcAft>
            </a:pPr>
            <a:r>
              <a:rPr lang="en-US" dirty="0">
                <a:effectLst/>
                <a:ea typeface="Calibri" panose="020F0502020204030204" pitchFamily="34" charset="0"/>
              </a:rPr>
              <a:t>Date of Document – Date or dates you want to search</a:t>
            </a:r>
          </a:p>
          <a:p>
            <a:pPr marL="0" marR="0">
              <a:spcBef>
                <a:spcPts val="0"/>
              </a:spcBef>
              <a:spcAft>
                <a:spcPts val="0"/>
              </a:spcAft>
            </a:pPr>
            <a:r>
              <a:rPr lang="en-US" dirty="0">
                <a:effectLst/>
                <a:ea typeface="Calibri" panose="020F0502020204030204" pitchFamily="34" charset="0"/>
              </a:rPr>
              <a:t>Categories – Leave Blank</a:t>
            </a:r>
          </a:p>
          <a:p>
            <a:pPr marL="0" marR="0">
              <a:spcBef>
                <a:spcPts val="0"/>
              </a:spcBef>
              <a:spcAft>
                <a:spcPts val="0"/>
              </a:spcAft>
            </a:pPr>
            <a:r>
              <a:rPr lang="en-US" dirty="0">
                <a:effectLst/>
                <a:ea typeface="Calibri" panose="020F0502020204030204" pitchFamily="34" charset="0"/>
              </a:rPr>
              <a:t>Descriptions – Choose BVA Decision and CAVC Decision</a:t>
            </a:r>
          </a:p>
          <a:p>
            <a:pPr marL="0" marR="0">
              <a:spcBef>
                <a:spcPts val="0"/>
              </a:spcBef>
              <a:spcAft>
                <a:spcPts val="0"/>
              </a:spcAft>
            </a:pPr>
            <a:r>
              <a:rPr lang="en-US" dirty="0">
                <a:effectLst/>
                <a:ea typeface="Calibri" panose="020F0502020204030204" pitchFamily="34" charset="0"/>
              </a:rPr>
              <a:t>Local Station – This is your RO</a:t>
            </a:r>
          </a:p>
          <a:p>
            <a:pPr marL="0" marR="0">
              <a:spcBef>
                <a:spcPts val="0"/>
              </a:spcBef>
              <a:spcAft>
                <a:spcPts val="0"/>
              </a:spcAft>
            </a:pPr>
            <a:r>
              <a:rPr lang="en-US" dirty="0">
                <a:effectLst/>
                <a:ea typeface="Calibri" panose="020F0502020204030204" pitchFamily="34" charset="0"/>
              </a:rPr>
              <a:t>Zip Code – Leave Blank</a:t>
            </a:r>
          </a:p>
          <a:p>
            <a:pPr marL="0" marR="0">
              <a:spcBef>
                <a:spcPts val="0"/>
              </a:spcBef>
              <a:spcAft>
                <a:spcPts val="0"/>
              </a:spcAft>
            </a:pPr>
            <a:r>
              <a:rPr lang="en-US" dirty="0">
                <a:effectLst/>
                <a:ea typeface="Calibri" panose="020F0502020204030204" pitchFamily="34" charset="0"/>
              </a:rPr>
              <a:t>File number – Leave Blank</a:t>
            </a:r>
          </a:p>
          <a:p>
            <a:pPr marL="0" marR="0">
              <a:spcBef>
                <a:spcPts val="0"/>
              </a:spcBef>
              <a:spcAft>
                <a:spcPts val="0"/>
              </a:spcAft>
            </a:pPr>
            <a:r>
              <a:rPr lang="en-US" dirty="0">
                <a:effectLst/>
                <a:ea typeface="Calibri" panose="020F0502020204030204" pitchFamily="34" charset="0"/>
              </a:rPr>
              <a:t>Award Station – Leave Blank</a:t>
            </a:r>
          </a:p>
          <a:p>
            <a:pPr marL="0" marR="0">
              <a:spcBef>
                <a:spcPts val="0"/>
              </a:spcBef>
              <a:spcAft>
                <a:spcPts val="0"/>
              </a:spcAft>
            </a:pPr>
            <a:r>
              <a:rPr lang="en-US" dirty="0">
                <a:effectLst/>
                <a:ea typeface="Calibri" panose="020F0502020204030204" pitchFamily="34" charset="0"/>
              </a:rPr>
              <a:t>System Source – Leave blank</a:t>
            </a:r>
          </a:p>
          <a:p>
            <a:pPr marL="0" marR="0">
              <a:spcBef>
                <a:spcPts val="0"/>
              </a:spcBef>
              <a:spcAft>
                <a:spcPts val="0"/>
              </a:spcAft>
            </a:pPr>
            <a:endParaRPr lang="en-US" dirty="0">
              <a:ea typeface="Calibri" panose="020F0502020204030204" pitchFamily="34" charset="0"/>
            </a:endParaRPr>
          </a:p>
          <a:p>
            <a:pPr marL="0" indent="0">
              <a:spcBef>
                <a:spcPts val="0"/>
              </a:spcBef>
              <a:buNone/>
            </a:pPr>
            <a:r>
              <a:rPr lang="en-US" dirty="0">
                <a:effectLst/>
                <a:ea typeface="Calibri" panose="020F0502020204030204" pitchFamily="34" charset="0"/>
              </a:rPr>
              <a:t>With these filters in place, only BVA/CAVC letters will populate for review.</a:t>
            </a:r>
          </a:p>
          <a:p>
            <a:pPr marL="0" marR="0">
              <a:spcBef>
                <a:spcPts val="0"/>
              </a:spcBef>
              <a:spcAft>
                <a:spcPts val="0"/>
              </a:spcAft>
            </a:pPr>
            <a:endParaRPr lang="en-US" dirty="0">
              <a:effectLst/>
              <a:ea typeface="Calibri" panose="020F0502020204030204" pitchFamily="34" charset="0"/>
            </a:endParaRPr>
          </a:p>
          <a:p>
            <a:pPr marL="0" marR="0">
              <a:spcBef>
                <a:spcPts val="0"/>
              </a:spcBef>
              <a:spcAft>
                <a:spcPts val="0"/>
              </a:spcAft>
            </a:pPr>
            <a:endParaRPr lang="en-US" dirty="0">
              <a:effectLst/>
              <a:ea typeface="Calibri" panose="020F0502020204030204" pitchFamily="34" charset="0"/>
            </a:endParaRPr>
          </a:p>
          <a:p>
            <a:pPr marL="0" marR="0">
              <a:spcBef>
                <a:spcPts val="0"/>
              </a:spcBef>
              <a:spcAft>
                <a:spcPts val="0"/>
              </a:spcAft>
            </a:pPr>
            <a:endParaRPr lang="en-US" dirty="0">
              <a:effectLst/>
              <a:ea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D09C05E3-2884-FEAB-F1C3-29B3FBC468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002078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VBMS Filters For Correspondences</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79863" y="1249959"/>
            <a:ext cx="11363093" cy="5418267"/>
          </a:xfrm>
        </p:spPr>
        <p:txBody>
          <a:bodyPr/>
          <a:lstStyle/>
          <a:p>
            <a:pPr marL="236538" marR="0">
              <a:spcBef>
                <a:spcPts val="0"/>
              </a:spcBef>
              <a:spcAft>
                <a:spcPts val="0"/>
              </a:spcAft>
            </a:pPr>
            <a:r>
              <a:rPr lang="en-US" dirty="0">
                <a:effectLst/>
                <a:ea typeface="Calibri" panose="020F0502020204030204" pitchFamily="34" charset="0"/>
              </a:rPr>
              <a:t>Document Status – Default is New Documents,</a:t>
            </a:r>
            <a:r>
              <a:rPr lang="en-US" dirty="0">
                <a:ea typeface="Calibri" panose="020F0502020204030204" pitchFamily="34" charset="0"/>
              </a:rPr>
              <a:t> Acknowledged should be reviewed as well</a:t>
            </a:r>
            <a:r>
              <a:rPr lang="en-US" dirty="0">
                <a:effectLst/>
                <a:ea typeface="Calibri" panose="020F0502020204030204" pitchFamily="34" charset="0"/>
              </a:rPr>
              <a:t> </a:t>
            </a:r>
          </a:p>
          <a:p>
            <a:pPr marL="0" marR="0">
              <a:spcBef>
                <a:spcPts val="0"/>
              </a:spcBef>
              <a:spcAft>
                <a:spcPts val="0"/>
              </a:spcAft>
            </a:pPr>
            <a:r>
              <a:rPr lang="en-US" dirty="0">
                <a:effectLst/>
                <a:ea typeface="Calibri" panose="020F0502020204030204" pitchFamily="34" charset="0"/>
              </a:rPr>
              <a:t>Power of Attorney – VFW</a:t>
            </a:r>
          </a:p>
          <a:p>
            <a:pPr marL="0" marR="0">
              <a:spcBef>
                <a:spcPts val="0"/>
              </a:spcBef>
              <a:spcAft>
                <a:spcPts val="0"/>
              </a:spcAft>
            </a:pPr>
            <a:r>
              <a:rPr lang="en-US" dirty="0">
                <a:effectLst/>
                <a:ea typeface="Calibri" panose="020F0502020204030204" pitchFamily="34" charset="0"/>
              </a:rPr>
              <a:t>Date of Document upload – Date or dates you want to search</a:t>
            </a:r>
          </a:p>
          <a:p>
            <a:pPr marL="0" marR="0">
              <a:spcBef>
                <a:spcPts val="0"/>
              </a:spcBef>
              <a:spcAft>
                <a:spcPts val="0"/>
              </a:spcAft>
            </a:pPr>
            <a:r>
              <a:rPr lang="en-US" dirty="0">
                <a:effectLst/>
                <a:ea typeface="Calibri" panose="020F0502020204030204" pitchFamily="34" charset="0"/>
              </a:rPr>
              <a:t>Categories – Leave blank</a:t>
            </a:r>
          </a:p>
          <a:p>
            <a:pPr marL="0" marR="0">
              <a:spcBef>
                <a:spcPts val="0"/>
              </a:spcBef>
              <a:spcAft>
                <a:spcPts val="0"/>
              </a:spcAft>
            </a:pPr>
            <a:r>
              <a:rPr lang="en-US" dirty="0">
                <a:effectLst/>
                <a:ea typeface="Calibri" panose="020F0502020204030204" pitchFamily="34" charset="0"/>
              </a:rPr>
              <a:t>Descriptions – Choose correspondence</a:t>
            </a:r>
          </a:p>
          <a:p>
            <a:pPr marL="0" marR="0">
              <a:spcBef>
                <a:spcPts val="0"/>
              </a:spcBef>
              <a:spcAft>
                <a:spcPts val="0"/>
              </a:spcAft>
            </a:pPr>
            <a:r>
              <a:rPr lang="en-US" dirty="0">
                <a:effectLst/>
                <a:ea typeface="Calibri" panose="020F0502020204030204" pitchFamily="34" charset="0"/>
              </a:rPr>
              <a:t>Local Station – This is your RO</a:t>
            </a:r>
          </a:p>
          <a:p>
            <a:pPr marL="0" marR="0">
              <a:spcBef>
                <a:spcPts val="0"/>
              </a:spcBef>
              <a:spcAft>
                <a:spcPts val="0"/>
              </a:spcAft>
            </a:pPr>
            <a:r>
              <a:rPr lang="en-US" dirty="0">
                <a:effectLst/>
                <a:ea typeface="Calibri" panose="020F0502020204030204" pitchFamily="34" charset="0"/>
              </a:rPr>
              <a:t>Zip Code – Leave Blank</a:t>
            </a:r>
          </a:p>
          <a:p>
            <a:pPr marL="0" marR="0">
              <a:spcBef>
                <a:spcPts val="0"/>
              </a:spcBef>
              <a:spcAft>
                <a:spcPts val="0"/>
              </a:spcAft>
            </a:pPr>
            <a:r>
              <a:rPr lang="en-US" dirty="0">
                <a:effectLst/>
                <a:ea typeface="Calibri" panose="020F0502020204030204" pitchFamily="34" charset="0"/>
              </a:rPr>
              <a:t>File number – Leave blank</a:t>
            </a:r>
          </a:p>
          <a:p>
            <a:pPr marL="0" marR="0">
              <a:spcBef>
                <a:spcPts val="0"/>
              </a:spcBef>
              <a:spcAft>
                <a:spcPts val="0"/>
              </a:spcAft>
            </a:pPr>
            <a:r>
              <a:rPr lang="en-US" dirty="0">
                <a:effectLst/>
                <a:ea typeface="Calibri" panose="020F0502020204030204" pitchFamily="34" charset="0"/>
              </a:rPr>
              <a:t>Award Station – Leave blank</a:t>
            </a:r>
          </a:p>
          <a:p>
            <a:pPr marL="0" marR="0">
              <a:spcBef>
                <a:spcPts val="0"/>
              </a:spcBef>
              <a:spcAft>
                <a:spcPts val="0"/>
              </a:spcAft>
            </a:pPr>
            <a:r>
              <a:rPr lang="en-US" dirty="0">
                <a:effectLst/>
                <a:ea typeface="Calibri" panose="020F0502020204030204" pitchFamily="34" charset="0"/>
              </a:rPr>
              <a:t>System Source – VBMS-UI</a:t>
            </a:r>
          </a:p>
          <a:p>
            <a:pPr marL="0" marR="0">
              <a:spcBef>
                <a:spcPts val="0"/>
              </a:spcBef>
              <a:spcAft>
                <a:spcPts val="0"/>
              </a:spcAft>
            </a:pPr>
            <a:endParaRPr lang="en-US" sz="1600" dirty="0">
              <a:ea typeface="Calibri" panose="020F0502020204030204" pitchFamily="34" charset="0"/>
            </a:endParaRPr>
          </a:p>
          <a:p>
            <a:pPr marL="0" marR="0" indent="0">
              <a:spcBef>
                <a:spcPts val="0"/>
              </a:spcBef>
              <a:spcAft>
                <a:spcPts val="0"/>
              </a:spcAft>
              <a:buNone/>
            </a:pPr>
            <a:r>
              <a:rPr lang="en-US" dirty="0">
                <a:effectLst/>
                <a:ea typeface="Calibri" panose="020F0502020204030204" pitchFamily="34" charset="0"/>
              </a:rPr>
              <a:t>With these filters in place, you can look at letters to see if something needs to be corrected, i.e.: claim on the wrong form, missing signature</a:t>
            </a:r>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703205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4139-4DBE-86DD-F373-031DA672C6C9}"/>
              </a:ext>
            </a:extLst>
          </p:cNvPr>
          <p:cNvSpPr>
            <a:spLocks noGrp="1"/>
          </p:cNvSpPr>
          <p:nvPr>
            <p:ph type="title"/>
          </p:nvPr>
        </p:nvSpPr>
        <p:spPr>
          <a:xfrm>
            <a:off x="169127" y="189774"/>
            <a:ext cx="10515600" cy="981511"/>
          </a:xfrm>
        </p:spPr>
        <p:txBody>
          <a:bodyPr>
            <a:normAutofit/>
          </a:bodyPr>
          <a:lstStyle/>
          <a:p>
            <a:r>
              <a:rPr lang="en-US" sz="4000" b="1" dirty="0">
                <a:latin typeface="Times New Roman" panose="02020603050405020304" pitchFamily="18" charset="0"/>
              </a:rPr>
              <a:t>VBMS Live Demonstration</a:t>
            </a:r>
          </a:p>
        </p:txBody>
      </p:sp>
      <p:sp>
        <p:nvSpPr>
          <p:cNvPr id="3" name="Content Placeholder 2">
            <a:extLst>
              <a:ext uri="{FF2B5EF4-FFF2-40B4-BE49-F238E27FC236}">
                <a16:creationId xmlns:a16="http://schemas.microsoft.com/office/drawing/2014/main" id="{A75D787B-ABCA-A732-6629-FF2429F5BFF4}"/>
              </a:ext>
            </a:extLst>
          </p:cNvPr>
          <p:cNvSpPr>
            <a:spLocks noGrp="1"/>
          </p:cNvSpPr>
          <p:nvPr>
            <p:ph idx="1"/>
          </p:nvPr>
        </p:nvSpPr>
        <p:spPr>
          <a:xfrm>
            <a:off x="591016" y="1561171"/>
            <a:ext cx="11307336" cy="4616605"/>
          </a:xfrm>
        </p:spPr>
        <p:txBody>
          <a:bodyPr>
            <a:normAutofit/>
          </a:bodyPr>
          <a:lstStyle/>
          <a:p>
            <a:pPr marL="0" indent="0">
              <a:buNone/>
            </a:pPr>
            <a:r>
              <a:rPr lang="en-US" dirty="0"/>
              <a:t>For this live Demon we will be using VBMS’s testing website which doesn’t contain PII. </a:t>
            </a:r>
          </a:p>
          <a:p>
            <a:pPr marL="0" indent="0">
              <a:buNone/>
            </a:pPr>
            <a:r>
              <a:rPr lang="en-US" dirty="0"/>
              <a:t>In this demo we will show you:</a:t>
            </a:r>
          </a:p>
          <a:p>
            <a:r>
              <a:rPr lang="en-US" dirty="0"/>
              <a:t>How to set up VBMS Filters</a:t>
            </a:r>
          </a:p>
          <a:p>
            <a:r>
              <a:rPr lang="en-US" dirty="0"/>
              <a:t>How to set up and clear VBMS Notifications</a:t>
            </a:r>
          </a:p>
          <a:p>
            <a:r>
              <a:rPr lang="en-US" dirty="0"/>
              <a:t>Ways to navigate the veteran folder including VBMS Notes and Chevrons</a:t>
            </a:r>
          </a:p>
          <a:p>
            <a:r>
              <a:rPr lang="en-US" dirty="0"/>
              <a:t>How to check the status of the claim and who to contact if there is an issue with a claim</a:t>
            </a:r>
          </a:p>
          <a:p>
            <a:r>
              <a:rPr lang="en-US" dirty="0"/>
              <a:t>Tips and Tricks to VBMS </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6BE0F71-E992-3BA7-BDE6-66D0C6E920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B73DA-5FDE-45B5-BAA4-C61223CC44F6}"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2000892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dirty="0">
              <a:ln>
                <a:noFill/>
              </a:ln>
              <a:solidFill>
                <a:prstClr val="black">
                  <a:tint val="75000"/>
                </a:prstClr>
              </a:solidFill>
              <a:effectLst/>
              <a:uLnTx/>
              <a:uFillTx/>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155390679"/>
              </p:ext>
            </p:extLst>
          </p:nvPr>
        </p:nvGraphicFramePr>
        <p:xfrm>
          <a:off x="647113" y="1268303"/>
          <a:ext cx="10930598" cy="5562600"/>
        </p:xfrm>
        <a:graphic>
          <a:graphicData uri="http://schemas.openxmlformats.org/drawingml/2006/table">
            <a:tbl>
              <a:tblPr firstRow="1" bandRow="1">
                <a:tableStyleId>{0505E3EF-67EA-436B-97B2-0124C06EBD24}</a:tableStyleId>
              </a:tblPr>
              <a:tblGrid>
                <a:gridCol w="6368542">
                  <a:extLst>
                    <a:ext uri="{9D8B030D-6E8A-4147-A177-3AD203B41FA5}">
                      <a16:colId xmlns:a16="http://schemas.microsoft.com/office/drawing/2014/main" val="2976198200"/>
                    </a:ext>
                  </a:extLst>
                </a:gridCol>
                <a:gridCol w="4562056">
                  <a:extLst>
                    <a:ext uri="{9D8B030D-6E8A-4147-A177-3AD203B41FA5}">
                      <a16:colId xmlns:a16="http://schemas.microsoft.com/office/drawing/2014/main" val="2302292513"/>
                    </a:ext>
                  </a:extLst>
                </a:gridCol>
              </a:tblGrid>
              <a:tr h="37084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370840">
                <a:tc>
                  <a:txBody>
                    <a:bodyPr/>
                    <a:lstStyle/>
                    <a:p>
                      <a:r>
                        <a:rPr lang="en-US" dirty="0">
                          <a:latin typeface="Times New Roman" panose="02020603050405020304" pitchFamily="18" charset="0"/>
                          <a:cs typeface="Times New Roman" panose="02020603050405020304" pitchFamily="18" charset="0"/>
                        </a:rPr>
                        <a:t>BVA Decision </a:t>
                      </a:r>
                    </a:p>
                  </a:txBody>
                  <a:tcPr/>
                </a:tc>
                <a:tc>
                  <a:txBody>
                    <a:bodyPr/>
                    <a:lstStyle/>
                    <a:p>
                      <a:r>
                        <a:rPr lang="en-US" dirty="0">
                          <a:latin typeface="Times New Roman" panose="02020603050405020304" pitchFamily="18" charset="0"/>
                          <a:cs typeface="Times New Roman" panose="02020603050405020304" pitchFamily="18" charset="0"/>
                        </a:rPr>
                        <a:t>Appeal</a:t>
                      </a:r>
                    </a:p>
                  </a:txBody>
                  <a:tcPr/>
                </a:tc>
                <a:extLst>
                  <a:ext uri="{0D108BD9-81ED-4DB2-BD59-A6C34878D82A}">
                    <a16:rowId xmlns:a16="http://schemas.microsoft.com/office/drawing/2014/main" val="1706203866"/>
                  </a:ext>
                </a:extLst>
              </a:tr>
              <a:tr h="370840">
                <a:tc>
                  <a:txBody>
                    <a:bodyPr/>
                    <a:lstStyle/>
                    <a:p>
                      <a:r>
                        <a:rPr lang="en-US" dirty="0">
                          <a:latin typeface="Times New Roman" panose="02020603050405020304" pitchFamily="18" charset="0"/>
                          <a:cs typeface="Times New Roman" panose="02020603050405020304" pitchFamily="18" charset="0"/>
                        </a:rPr>
                        <a:t>CAVC Decision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819977638"/>
                  </a:ext>
                </a:extLst>
              </a:tr>
              <a:tr h="370840">
                <a:tc>
                  <a:txBody>
                    <a:bodyPr/>
                    <a:lstStyle/>
                    <a:p>
                      <a:r>
                        <a:rPr lang="en-US" dirty="0">
                          <a:latin typeface="Times New Roman" panose="02020603050405020304" pitchFamily="18" charset="0"/>
                          <a:cs typeface="Times New Roman" panose="02020603050405020304" pitchFamily="18" charset="0"/>
                        </a:rPr>
                        <a:t>Appeal Notification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p>
                  </a:txBody>
                  <a:tcPr/>
                </a:tc>
                <a:extLst>
                  <a:ext uri="{0D108BD9-81ED-4DB2-BD59-A6C34878D82A}">
                    <a16:rowId xmlns:a16="http://schemas.microsoft.com/office/drawing/2014/main" val="1615174372"/>
                  </a:ext>
                </a:extLst>
              </a:tr>
              <a:tr h="370840">
                <a:tc>
                  <a:txBody>
                    <a:bodyPr/>
                    <a:lstStyle/>
                    <a:p>
                      <a:r>
                        <a:rPr lang="en-US" dirty="0">
                          <a:latin typeface="Times New Roman" panose="02020603050405020304" pitchFamily="18" charset="0"/>
                          <a:cs typeface="Times New Roman" panose="02020603050405020304" pitchFamily="18" charset="0"/>
                        </a:rPr>
                        <a:t>BVA- General Correspondence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p>
                  </a:txBody>
                  <a:tcPr/>
                </a:tc>
                <a:extLst>
                  <a:ext uri="{0D108BD9-81ED-4DB2-BD59-A6C34878D82A}">
                    <a16:rowId xmlns:a16="http://schemas.microsoft.com/office/drawing/2014/main" val="1416504235"/>
                  </a:ext>
                </a:extLst>
              </a:tr>
              <a:tr h="370840">
                <a:tc>
                  <a:txBody>
                    <a:bodyPr/>
                    <a:lstStyle/>
                    <a:p>
                      <a:r>
                        <a:rPr lang="en-US" dirty="0">
                          <a:latin typeface="Times New Roman" panose="02020603050405020304" pitchFamily="18" charset="0"/>
                          <a:cs typeface="Times New Roman" panose="02020603050405020304" pitchFamily="18" charset="0"/>
                        </a:rPr>
                        <a:t>Appeal Satisfaction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Appeal</a:t>
                      </a:r>
                    </a:p>
                  </a:txBody>
                  <a:tcPr/>
                </a:tc>
                <a:extLst>
                  <a:ext uri="{0D108BD9-81ED-4DB2-BD59-A6C34878D82A}">
                    <a16:rowId xmlns:a16="http://schemas.microsoft.com/office/drawing/2014/main" val="4150315883"/>
                  </a:ext>
                </a:extLst>
              </a:tr>
              <a:tr h="370840">
                <a:tc>
                  <a:txBody>
                    <a:bodyPr/>
                    <a:lstStyle/>
                    <a:p>
                      <a:r>
                        <a:rPr lang="en-US" dirty="0">
                          <a:latin typeface="Times New Roman" panose="02020603050405020304" pitchFamily="18" charset="0"/>
                          <a:cs typeface="Times New Roman" panose="02020603050405020304" pitchFamily="18" charset="0"/>
                        </a:rPr>
                        <a:t>MAP-D Development Letter</a:t>
                      </a:r>
                    </a:p>
                  </a:txBody>
                  <a:tcPr/>
                </a:tc>
                <a:tc>
                  <a:txBody>
                    <a:bodyPr/>
                    <a:lstStyle/>
                    <a:p>
                      <a:r>
                        <a:rPr lang="en-US" dirty="0">
                          <a:latin typeface="Times New Roman" panose="02020603050405020304" pitchFamily="18" charset="0"/>
                          <a:cs typeface="Times New Roman" panose="02020603050405020304" pitchFamily="18" charset="0"/>
                        </a:rPr>
                        <a:t>Development </a:t>
                      </a:r>
                    </a:p>
                  </a:txBody>
                  <a:tcPr/>
                </a:tc>
                <a:extLst>
                  <a:ext uri="{0D108BD9-81ED-4DB2-BD59-A6C34878D82A}">
                    <a16:rowId xmlns:a16="http://schemas.microsoft.com/office/drawing/2014/main" val="2404112900"/>
                  </a:ext>
                </a:extLst>
              </a:tr>
              <a:tr h="370840">
                <a:tc>
                  <a:txBody>
                    <a:bodyPr/>
                    <a:lstStyle/>
                    <a:p>
                      <a:r>
                        <a:rPr lang="en-US" dirty="0">
                          <a:latin typeface="Times New Roman" panose="02020603050405020304" pitchFamily="18" charset="0"/>
                          <a:cs typeface="Times New Roman" panose="02020603050405020304" pitchFamily="18" charset="0"/>
                        </a:rPr>
                        <a:t>Standard 5103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042836666"/>
                  </a:ext>
                </a:extLst>
              </a:tr>
              <a:tr h="370840">
                <a:tc>
                  <a:txBody>
                    <a:bodyPr/>
                    <a:lstStyle/>
                    <a:p>
                      <a:r>
                        <a:rPr lang="en-US" dirty="0">
                          <a:latin typeface="Times New Roman" panose="02020603050405020304" pitchFamily="18" charset="0"/>
                          <a:cs typeface="Times New Roman" panose="02020603050405020304" pitchFamily="18" charset="0"/>
                        </a:rPr>
                        <a:t>Custom 5103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a:t>
                      </a:r>
                    </a:p>
                  </a:txBody>
                  <a:tcPr/>
                </a:tc>
                <a:extLst>
                  <a:ext uri="{0D108BD9-81ED-4DB2-BD59-A6C34878D82A}">
                    <a16:rowId xmlns:a16="http://schemas.microsoft.com/office/drawing/2014/main" val="456842118"/>
                  </a:ext>
                </a:extLst>
              </a:tr>
              <a:tr h="370840">
                <a:tc>
                  <a:txBody>
                    <a:bodyPr/>
                    <a:lstStyle/>
                    <a:p>
                      <a:r>
                        <a:rPr lang="en-US" dirty="0">
                          <a:latin typeface="Times New Roman" panose="02020603050405020304" pitchFamily="18" charset="0"/>
                          <a:cs typeface="Times New Roman" panose="02020603050405020304" pitchFamily="18" charset="0"/>
                        </a:rPr>
                        <a:t>Subsequent Development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66686741"/>
                  </a:ext>
                </a:extLst>
              </a:tr>
              <a:tr h="370840">
                <a:tc>
                  <a:txBody>
                    <a:bodyPr/>
                    <a:lstStyle/>
                    <a:p>
                      <a:r>
                        <a:rPr lang="en-US" dirty="0">
                          <a:latin typeface="Times New Roman" panose="02020603050405020304" pitchFamily="18" charset="0"/>
                          <a:cs typeface="Times New Roman" panose="02020603050405020304" pitchFamily="18" charset="0"/>
                        </a:rPr>
                        <a:t>Federal Third-Party Reserve or Guard Unit Records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270654628"/>
                  </a:ext>
                </a:extLst>
              </a:tr>
              <a:tr h="370840">
                <a:tc>
                  <a:txBody>
                    <a:bodyPr/>
                    <a:lstStyle/>
                    <a:p>
                      <a:r>
                        <a:rPr lang="en-US" dirty="0">
                          <a:latin typeface="Times New Roman" panose="02020603050405020304" pitchFamily="18" charset="0"/>
                          <a:cs typeface="Times New Roman" panose="02020603050405020304" pitchFamily="18" charset="0"/>
                        </a:rPr>
                        <a:t>Federal Letter PTSD Request of Vet Center Records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1009553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Federal Letter PTSD Obtain Investigative Reports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5091834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Federal Letter PTSD diagnosed, Confirm Stressor, to MC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4289347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Initial Private 3</a:t>
                      </a:r>
                      <a:r>
                        <a:rPr lang="en-US" baseline="30000" dirty="0">
                          <a:latin typeface="Times New Roman" panose="02020603050405020304" pitchFamily="18" charset="0"/>
                          <a:cs typeface="Times New Roman" panose="02020603050405020304" pitchFamily="18" charset="0"/>
                        </a:rPr>
                        <a:t>rd</a:t>
                      </a:r>
                      <a:r>
                        <a:rPr lang="en-US" dirty="0">
                          <a:latin typeface="Times New Roman" panose="02020603050405020304" pitchFamily="18" charset="0"/>
                          <a:cs typeface="Times New Roman" panose="02020603050405020304" pitchFamily="18" charset="0"/>
                        </a:rPr>
                        <a:t> Party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2352764"/>
                  </a:ext>
                </a:extLst>
              </a:tr>
            </a:tbl>
          </a:graphicData>
        </a:graphic>
      </p:graphicFrame>
    </p:spTree>
    <p:extLst>
      <p:ext uri="{BB962C8B-B14F-4D97-AF65-F5344CB8AC3E}">
        <p14:creationId xmlns:p14="http://schemas.microsoft.com/office/powerpoint/2010/main" val="5017304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2017502176"/>
              </p:ext>
            </p:extLst>
          </p:nvPr>
        </p:nvGraphicFramePr>
        <p:xfrm>
          <a:off x="377952" y="1268303"/>
          <a:ext cx="11199759" cy="5562600"/>
        </p:xfrm>
        <a:graphic>
          <a:graphicData uri="http://schemas.openxmlformats.org/drawingml/2006/table">
            <a:tbl>
              <a:tblPr firstRow="1" bandRow="1">
                <a:tableStyleId>{0505E3EF-67EA-436B-97B2-0124C06EBD24}</a:tableStyleId>
              </a:tblPr>
              <a:tblGrid>
                <a:gridCol w="6525364">
                  <a:extLst>
                    <a:ext uri="{9D8B030D-6E8A-4147-A177-3AD203B41FA5}">
                      <a16:colId xmlns:a16="http://schemas.microsoft.com/office/drawing/2014/main" val="2976198200"/>
                    </a:ext>
                  </a:extLst>
                </a:gridCol>
                <a:gridCol w="4674395">
                  <a:extLst>
                    <a:ext uri="{9D8B030D-6E8A-4147-A177-3AD203B41FA5}">
                      <a16:colId xmlns:a16="http://schemas.microsoft.com/office/drawing/2014/main" val="2302292513"/>
                    </a:ext>
                  </a:extLst>
                </a:gridCol>
              </a:tblGrid>
              <a:tr h="37084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370840">
                <a:tc>
                  <a:txBody>
                    <a:bodyPr/>
                    <a:lstStyle/>
                    <a:p>
                      <a:r>
                        <a:rPr lang="en-US" dirty="0">
                          <a:latin typeface="Times New Roman" panose="02020603050405020304" pitchFamily="18" charset="0"/>
                          <a:cs typeface="Times New Roman" panose="02020603050405020304" pitchFamily="18" charset="0"/>
                        </a:rPr>
                        <a:t>Informal Claim Letter</a:t>
                      </a:r>
                    </a:p>
                  </a:txBody>
                  <a:tcPr/>
                </a:tc>
                <a:tc>
                  <a:txBody>
                    <a:bodyPr/>
                    <a:lstStyle/>
                    <a:p>
                      <a:r>
                        <a:rPr lang="en-US" dirty="0">
                          <a:latin typeface="Times New Roman" panose="02020603050405020304" pitchFamily="18" charset="0"/>
                          <a:cs typeface="Times New Roman" panose="02020603050405020304" pitchFamily="18" charset="0"/>
                        </a:rPr>
                        <a:t>Development </a:t>
                      </a:r>
                    </a:p>
                  </a:txBody>
                  <a:tcPr/>
                </a:tc>
                <a:extLst>
                  <a:ext uri="{0D108BD9-81ED-4DB2-BD59-A6C34878D82A}">
                    <a16:rowId xmlns:a16="http://schemas.microsoft.com/office/drawing/2014/main" val="1706203866"/>
                  </a:ext>
                </a:extLst>
              </a:tr>
              <a:tr h="370840">
                <a:tc>
                  <a:txBody>
                    <a:bodyPr/>
                    <a:lstStyle/>
                    <a:p>
                      <a:r>
                        <a:rPr lang="en-US" dirty="0">
                          <a:latin typeface="Times New Roman" panose="02020603050405020304" pitchFamily="18" charset="0"/>
                          <a:cs typeface="Times New Roman" panose="02020603050405020304" pitchFamily="18" charset="0"/>
                        </a:rPr>
                        <a:t>Initial Private 3</a:t>
                      </a:r>
                      <a:r>
                        <a:rPr lang="en-US" baseline="30000" dirty="0">
                          <a:latin typeface="Times New Roman" panose="02020603050405020304" pitchFamily="18" charset="0"/>
                          <a:cs typeface="Times New Roman" panose="02020603050405020304" pitchFamily="18" charset="0"/>
                        </a:rPr>
                        <a:t>rd</a:t>
                      </a:r>
                      <a:r>
                        <a:rPr lang="en-US" dirty="0">
                          <a:latin typeface="Times New Roman" panose="02020603050405020304" pitchFamily="18" charset="0"/>
                          <a:cs typeface="Times New Roman" panose="02020603050405020304" pitchFamily="18" charset="0"/>
                        </a:rPr>
                        <a:t> Party Letter, 21-4192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3819977638"/>
                  </a:ext>
                </a:extLst>
              </a:tr>
              <a:tr h="370840">
                <a:tc>
                  <a:txBody>
                    <a:bodyPr/>
                    <a:lstStyle/>
                    <a:p>
                      <a:r>
                        <a:rPr lang="en-US" dirty="0">
                          <a:latin typeface="Times New Roman" panose="02020603050405020304" pitchFamily="18" charset="0"/>
                          <a:cs typeface="Times New Roman" panose="02020603050405020304" pitchFamily="18" charset="0"/>
                        </a:rPr>
                        <a:t>Final Attempt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a:t>
                      </a:r>
                    </a:p>
                  </a:txBody>
                  <a:tcPr/>
                </a:tc>
                <a:extLst>
                  <a:ext uri="{0D108BD9-81ED-4DB2-BD59-A6C34878D82A}">
                    <a16:rowId xmlns:a16="http://schemas.microsoft.com/office/drawing/2014/main" val="1615174372"/>
                  </a:ext>
                </a:extLst>
              </a:tr>
              <a:tr h="370840">
                <a:tc>
                  <a:txBody>
                    <a:bodyPr/>
                    <a:lstStyle/>
                    <a:p>
                      <a:r>
                        <a:rPr lang="en-US" dirty="0">
                          <a:latin typeface="Times New Roman" panose="02020603050405020304" pitchFamily="18" charset="0"/>
                          <a:cs typeface="Times New Roman" panose="02020603050405020304" pitchFamily="18" charset="0"/>
                        </a:rPr>
                        <a:t>Request final hospitalization and autopsy findings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1416504235"/>
                  </a:ext>
                </a:extLst>
              </a:tr>
              <a:tr h="370840">
                <a:tc>
                  <a:txBody>
                    <a:bodyPr/>
                    <a:lstStyle/>
                    <a:p>
                      <a:r>
                        <a:rPr lang="en-US" dirty="0">
                          <a:latin typeface="Times New Roman" panose="02020603050405020304" pitchFamily="18" charset="0"/>
                          <a:cs typeface="Times New Roman" panose="02020603050405020304" pitchFamily="18" charset="0"/>
                        </a:rPr>
                        <a:t>Request report of accident investigation- CPD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4150315883"/>
                  </a:ext>
                </a:extLst>
              </a:tr>
              <a:tr h="370840">
                <a:tc>
                  <a:txBody>
                    <a:bodyPr/>
                    <a:lstStyle/>
                    <a:p>
                      <a:r>
                        <a:rPr lang="en-US" dirty="0">
                          <a:latin typeface="Times New Roman" panose="02020603050405020304" pitchFamily="18" charset="0"/>
                          <a:cs typeface="Times New Roman" panose="02020603050405020304" pitchFamily="18" charset="0"/>
                        </a:rPr>
                        <a:t>Public Record- request for certified copy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404112900"/>
                  </a:ext>
                </a:extLst>
              </a:tr>
              <a:tr h="370840">
                <a:tc>
                  <a:txBody>
                    <a:bodyPr/>
                    <a:lstStyle/>
                    <a:p>
                      <a:r>
                        <a:rPr lang="en-US" dirty="0">
                          <a:latin typeface="Times New Roman" panose="02020603050405020304" pitchFamily="18" charset="0"/>
                          <a:cs typeface="Times New Roman" panose="02020603050405020304" pitchFamily="18" charset="0"/>
                        </a:rPr>
                        <a:t>Prison Development- 21-4193 Needed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042836666"/>
                  </a:ext>
                </a:extLst>
              </a:tr>
              <a:tr h="370840">
                <a:tc>
                  <a:txBody>
                    <a:bodyPr/>
                    <a:lstStyle/>
                    <a:p>
                      <a:r>
                        <a:rPr lang="en-US" dirty="0">
                          <a:latin typeface="Times New Roman" panose="02020603050405020304" pitchFamily="18" charset="0"/>
                          <a:cs typeface="Times New Roman" panose="02020603050405020304" pitchFamily="18" charset="0"/>
                        </a:rPr>
                        <a:t>1151 Development to VAMC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456842118"/>
                  </a:ext>
                </a:extLst>
              </a:tr>
              <a:tr h="370840">
                <a:tc>
                  <a:txBody>
                    <a:bodyPr/>
                    <a:lstStyle/>
                    <a:p>
                      <a:r>
                        <a:rPr lang="en-US" dirty="0">
                          <a:latin typeface="Times New Roman" panose="02020603050405020304" pitchFamily="18" charset="0"/>
                          <a:cs typeface="Times New Roman" panose="02020603050405020304" pitchFamily="18" charset="0"/>
                        </a:rPr>
                        <a:t>IDES Return to Duty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66686741"/>
                  </a:ext>
                </a:extLst>
              </a:tr>
              <a:tr h="370840">
                <a:tc>
                  <a:txBody>
                    <a:bodyPr/>
                    <a:lstStyle/>
                    <a:p>
                      <a:r>
                        <a:rPr lang="en-US" dirty="0">
                          <a:latin typeface="Times New Roman" panose="02020603050405020304" pitchFamily="18" charset="0"/>
                          <a:cs typeface="Times New Roman" panose="02020603050405020304" pitchFamily="18" charset="0"/>
                        </a:rPr>
                        <a:t>Proposed Incompetency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270654628"/>
                  </a:ext>
                </a:extLst>
              </a:tr>
              <a:tr h="370840">
                <a:tc>
                  <a:txBody>
                    <a:bodyPr/>
                    <a:lstStyle/>
                    <a:p>
                      <a:r>
                        <a:rPr lang="en-US" dirty="0">
                          <a:latin typeface="Times New Roman" panose="02020603050405020304" pitchFamily="18" charset="0"/>
                          <a:cs typeface="Times New Roman" panose="02020603050405020304" pitchFamily="18" charset="0"/>
                        </a:rPr>
                        <a:t>Proposal to Reduce Service-Connected Compensation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1009553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Proposal to Reduce Failure to Report for an Exam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5091834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Proposal to Reduce School Child Verification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4289347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Character of Discharge Letter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2352764"/>
                  </a:ext>
                </a:extLst>
              </a:tr>
            </a:tbl>
          </a:graphicData>
        </a:graphic>
      </p:graphicFrame>
    </p:spTree>
    <p:extLst>
      <p:ext uri="{BB962C8B-B14F-4D97-AF65-F5344CB8AC3E}">
        <p14:creationId xmlns:p14="http://schemas.microsoft.com/office/powerpoint/2010/main" val="3556607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657A5E8-6D46-4496-B7E0-8BB935FDA95F}" type="slidenum">
              <a:rPr lang="en-US" sz="2000"/>
              <a:pPr>
                <a:defRPr/>
              </a:pPr>
              <a:t>4</a:t>
            </a:fld>
            <a:endParaRPr lang="en-US" sz="2000" dirty="0"/>
          </a:p>
        </p:txBody>
      </p:sp>
      <p:sp>
        <p:nvSpPr>
          <p:cNvPr id="3" name="Rectangle 2"/>
          <p:cNvSpPr/>
          <p:nvPr/>
        </p:nvSpPr>
        <p:spPr>
          <a:xfrm>
            <a:off x="168817" y="341429"/>
            <a:ext cx="8116390" cy="707886"/>
          </a:xfrm>
          <a:prstGeom prst="rect">
            <a:avLst/>
          </a:prstGeom>
        </p:spPr>
        <p:txBody>
          <a:bodyPr wrap="square">
            <a:spAutoFit/>
          </a:bodyPr>
          <a:lstStyle/>
          <a:p>
            <a:r>
              <a:rPr lang="en-US" sz="4000" b="1" dirty="0">
                <a:latin typeface="Times New Roman" panose="02020603050405020304" pitchFamily="18" charset="0"/>
                <a:cs typeface="Times New Roman" panose="02020603050405020304" pitchFamily="18" charset="0"/>
              </a:rPr>
              <a:t>How to gain access to VBMS</a:t>
            </a:r>
            <a:endParaRPr lang="en-US" sz="4000" dirty="0">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283778" y="1494549"/>
            <a:ext cx="11632297" cy="4351338"/>
          </a:xfrm>
        </p:spPr>
        <p:txBody>
          <a:bodyPr>
            <a:noAutofit/>
          </a:bodyPr>
          <a:lstStyle/>
          <a:p>
            <a:pPr marL="0" indent="0">
              <a:spcAft>
                <a:spcPts val="1200"/>
              </a:spcAft>
              <a:buNone/>
            </a:pPr>
            <a:r>
              <a:rPr lang="en-US" sz="3200" dirty="0"/>
              <a:t>In order for a representative to be granted access to VBMS, they must complete VA sponsored TRIP training and be issued a PIV Card. </a:t>
            </a:r>
          </a:p>
          <a:p>
            <a:pPr marL="0" indent="0">
              <a:spcAft>
                <a:spcPts val="1200"/>
              </a:spcAft>
              <a:buNone/>
            </a:pPr>
            <a:r>
              <a:rPr lang="en-US" sz="3200" dirty="0"/>
              <a:t>To obtain a PIV card contact your VA Regional Office (VARO) Change Management Agent (CMA)</a:t>
            </a:r>
          </a:p>
          <a:p>
            <a:pPr marL="0" indent="0">
              <a:spcAft>
                <a:spcPts val="1200"/>
              </a:spcAft>
              <a:buNone/>
            </a:pPr>
            <a:r>
              <a:rPr lang="en-US" sz="3200" dirty="0"/>
              <a:t>It is </a:t>
            </a:r>
            <a:r>
              <a:rPr lang="en-US" sz="3200" b="1" u="sng" dirty="0">
                <a:solidFill>
                  <a:srgbClr val="991A1E"/>
                </a:solidFill>
              </a:rPr>
              <a:t>against the law</a:t>
            </a:r>
            <a:r>
              <a:rPr lang="en-US" sz="3200" b="1" dirty="0">
                <a:solidFill>
                  <a:srgbClr val="991A1E"/>
                </a:solidFill>
              </a:rPr>
              <a:t> </a:t>
            </a:r>
            <a:r>
              <a:rPr lang="en-US" sz="3200" dirty="0"/>
              <a:t>for representatives to share their PIV cards with others. </a:t>
            </a:r>
          </a:p>
          <a:p>
            <a:pPr marL="0" indent="0">
              <a:spcAft>
                <a:spcPts val="1200"/>
              </a:spcAft>
              <a:buNone/>
            </a:pPr>
            <a:r>
              <a:rPr lang="en-US" sz="3200" dirty="0"/>
              <a:t>If you share your PIV card it will lead to </a:t>
            </a:r>
            <a:r>
              <a:rPr lang="en-US" sz="3200" b="1" u="sng" dirty="0">
                <a:solidFill>
                  <a:srgbClr val="991A1E"/>
                </a:solidFill>
              </a:rPr>
              <a:t>your accreditation being removed and/or legal action. </a:t>
            </a:r>
          </a:p>
        </p:txBody>
      </p:sp>
    </p:spTree>
    <p:extLst>
      <p:ext uri="{BB962C8B-B14F-4D97-AF65-F5344CB8AC3E}">
        <p14:creationId xmlns:p14="http://schemas.microsoft.com/office/powerpoint/2010/main" val="26705114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3486104231"/>
              </p:ext>
            </p:extLst>
          </p:nvPr>
        </p:nvGraphicFramePr>
        <p:xfrm>
          <a:off x="280217" y="1322307"/>
          <a:ext cx="11497056" cy="5212080"/>
        </p:xfrm>
        <a:graphic>
          <a:graphicData uri="http://schemas.openxmlformats.org/drawingml/2006/table">
            <a:tbl>
              <a:tblPr firstRow="1" bandRow="1">
                <a:tableStyleId>{0505E3EF-67EA-436B-97B2-0124C06EBD24}</a:tableStyleId>
              </a:tblPr>
              <a:tblGrid>
                <a:gridCol w="6751204">
                  <a:extLst>
                    <a:ext uri="{9D8B030D-6E8A-4147-A177-3AD203B41FA5}">
                      <a16:colId xmlns:a16="http://schemas.microsoft.com/office/drawing/2014/main" val="2976198200"/>
                    </a:ext>
                  </a:extLst>
                </a:gridCol>
                <a:gridCol w="4745852">
                  <a:extLst>
                    <a:ext uri="{9D8B030D-6E8A-4147-A177-3AD203B41FA5}">
                      <a16:colId xmlns:a16="http://schemas.microsoft.com/office/drawing/2014/main" val="2302292513"/>
                    </a:ext>
                  </a:extLst>
                </a:gridCol>
              </a:tblGrid>
              <a:tr h="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0">
                <a:tc>
                  <a:txBody>
                    <a:bodyPr/>
                    <a:lstStyle/>
                    <a:p>
                      <a:r>
                        <a:rPr lang="en-US" dirty="0">
                          <a:latin typeface="Times New Roman" panose="02020603050405020304" pitchFamily="18" charset="0"/>
                          <a:cs typeface="Times New Roman" panose="02020603050405020304" pitchFamily="18" charset="0"/>
                        </a:rPr>
                        <a:t>Drill Pay Letter </a:t>
                      </a:r>
                    </a:p>
                  </a:txBody>
                  <a:tcPr/>
                </a:tc>
                <a:tc>
                  <a:txBody>
                    <a:bodyPr/>
                    <a:lstStyle/>
                    <a:p>
                      <a:r>
                        <a:rPr lang="en-US" dirty="0">
                          <a:latin typeface="Times New Roman" panose="02020603050405020304" pitchFamily="18" charset="0"/>
                          <a:cs typeface="Times New Roman" panose="02020603050405020304" pitchFamily="18" charset="0"/>
                        </a:rPr>
                        <a:t>Development </a:t>
                      </a:r>
                    </a:p>
                  </a:txBody>
                  <a:tcPr/>
                </a:tc>
                <a:extLst>
                  <a:ext uri="{0D108BD9-81ED-4DB2-BD59-A6C34878D82A}">
                    <a16:rowId xmlns:a16="http://schemas.microsoft.com/office/drawing/2014/main" val="1706203866"/>
                  </a:ext>
                </a:extLst>
              </a:tr>
              <a:tr h="159142">
                <a:tc>
                  <a:txBody>
                    <a:bodyPr/>
                    <a:lstStyle/>
                    <a:p>
                      <a:r>
                        <a:rPr lang="en-US" dirty="0">
                          <a:latin typeface="Times New Roman" panose="02020603050405020304" pitchFamily="18" charset="0"/>
                          <a:cs typeface="Times New Roman" panose="02020603050405020304" pitchFamily="18" charset="0"/>
                        </a:rPr>
                        <a:t>Proposal to Reduce Failure to Submit Dependency Questionnaire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3819977638"/>
                  </a:ext>
                </a:extLst>
              </a:tr>
              <a:tr h="0">
                <a:tc>
                  <a:txBody>
                    <a:bodyPr/>
                    <a:lstStyle/>
                    <a:p>
                      <a:r>
                        <a:rPr lang="en-US" dirty="0">
                          <a:latin typeface="Times New Roman" panose="02020603050405020304" pitchFamily="18" charset="0"/>
                          <a:cs typeface="Times New Roman" panose="02020603050405020304" pitchFamily="18" charset="0"/>
                        </a:rPr>
                        <a:t>DIC Dep Questionnaire not submitted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a:t>
                      </a:r>
                    </a:p>
                  </a:txBody>
                  <a:tcPr/>
                </a:tc>
                <a:extLst>
                  <a:ext uri="{0D108BD9-81ED-4DB2-BD59-A6C34878D82A}">
                    <a16:rowId xmlns:a16="http://schemas.microsoft.com/office/drawing/2014/main" val="1615174372"/>
                  </a:ext>
                </a:extLst>
              </a:tr>
              <a:tr h="159142">
                <a:tc>
                  <a:txBody>
                    <a:bodyPr/>
                    <a:lstStyle/>
                    <a:p>
                      <a:r>
                        <a:rPr lang="en-US" dirty="0">
                          <a:latin typeface="Times New Roman" panose="02020603050405020304" pitchFamily="18" charset="0"/>
                          <a:cs typeface="Times New Roman" panose="02020603050405020304" pitchFamily="18" charset="0"/>
                        </a:rPr>
                        <a:t>Proposal to Reduce Pension Claimant in Medicaid Approved 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1416504235"/>
                  </a:ext>
                </a:extLst>
              </a:tr>
              <a:tr h="0">
                <a:tc>
                  <a:txBody>
                    <a:bodyPr/>
                    <a:lstStyle/>
                    <a:p>
                      <a:r>
                        <a:rPr lang="en-US" dirty="0">
                          <a:latin typeface="Times New Roman" panose="02020603050405020304" pitchFamily="18" charset="0"/>
                          <a:cs typeface="Times New Roman" panose="02020603050405020304" pitchFamily="18" charset="0"/>
                        </a:rPr>
                        <a:t>Apportionment Notice to Claimant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4150315883"/>
                  </a:ext>
                </a:extLst>
              </a:tr>
              <a:tr h="0">
                <a:tc>
                  <a:txBody>
                    <a:bodyPr/>
                    <a:lstStyle/>
                    <a:p>
                      <a:r>
                        <a:rPr lang="en-US" dirty="0">
                          <a:latin typeface="Times New Roman" panose="02020603050405020304" pitchFamily="18" charset="0"/>
                          <a:cs typeface="Times New Roman" panose="02020603050405020304" pitchFamily="18" charset="0"/>
                        </a:rPr>
                        <a:t>Apportionment Notice to Veteran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404112900"/>
                  </a:ext>
                </a:extLst>
              </a:tr>
              <a:tr h="118260">
                <a:tc>
                  <a:txBody>
                    <a:bodyPr/>
                    <a:lstStyle/>
                    <a:p>
                      <a:r>
                        <a:rPr lang="en-US" dirty="0">
                          <a:latin typeface="Times New Roman" panose="02020603050405020304" pitchFamily="18" charset="0"/>
                          <a:cs typeface="Times New Roman" panose="02020603050405020304" pitchFamily="18" charset="0"/>
                        </a:rPr>
                        <a:t>Proposal to Remove A&amp;A, Discharge from 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2042836666"/>
                  </a:ext>
                </a:extLst>
              </a:tr>
              <a:tr h="159142">
                <a:tc>
                  <a:txBody>
                    <a:bodyPr/>
                    <a:lstStyle/>
                    <a:p>
                      <a:r>
                        <a:rPr lang="en-US" dirty="0">
                          <a:latin typeface="Times New Roman" panose="02020603050405020304" pitchFamily="18" charset="0"/>
                          <a:cs typeface="Times New Roman" panose="02020603050405020304" pitchFamily="18" charset="0"/>
                        </a:rPr>
                        <a:t>Proposal to Reduce improved Pension, Claimant in Domiciliary/Nursing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Development </a:t>
                      </a:r>
                    </a:p>
                  </a:txBody>
                  <a:tcPr/>
                </a:tc>
                <a:extLst>
                  <a:ext uri="{0D108BD9-81ED-4DB2-BD59-A6C34878D82A}">
                    <a16:rowId xmlns:a16="http://schemas.microsoft.com/office/drawing/2014/main" val="456842118"/>
                  </a:ext>
                </a:extLst>
              </a:tr>
              <a:tr h="0">
                <a:tc>
                  <a:txBody>
                    <a:bodyPr/>
                    <a:lstStyle/>
                    <a:p>
                      <a:r>
                        <a:rPr lang="en-US" dirty="0">
                          <a:latin typeface="Times New Roman" panose="02020603050405020304" pitchFamily="18" charset="0"/>
                          <a:cs typeface="Times New Roman" panose="02020603050405020304" pitchFamily="18" charset="0"/>
                        </a:rPr>
                        <a:t>Proposal to Reduce Claimant No Longer P&amp;T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66686741"/>
                  </a:ext>
                </a:extLst>
              </a:tr>
              <a:tr h="0">
                <a:tc>
                  <a:txBody>
                    <a:bodyPr/>
                    <a:lstStyle/>
                    <a:p>
                      <a:r>
                        <a:rPr lang="en-US" dirty="0">
                          <a:latin typeface="Times New Roman" panose="02020603050405020304" pitchFamily="18" charset="0"/>
                          <a:cs typeface="Times New Roman" panose="02020603050405020304" pitchFamily="18" charset="0"/>
                        </a:rPr>
                        <a:t>Proposal to Stop A/A for VAMC Admission and Restore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270654628"/>
                  </a:ext>
                </a:extLst>
              </a:tr>
              <a:tr h="159142">
                <a:tc>
                  <a:txBody>
                    <a:bodyPr/>
                    <a:lstStyle/>
                    <a:p>
                      <a:r>
                        <a:rPr lang="en-US" dirty="0">
                          <a:latin typeface="Times New Roman" panose="02020603050405020304" pitchFamily="18" charset="0"/>
                          <a:cs typeface="Times New Roman" panose="02020603050405020304" pitchFamily="18" charset="0"/>
                        </a:rPr>
                        <a:t>Proposal to Stop A/A for VAMC Admission and Reduce for Domiciliary/Nursing Home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Due Process </a:t>
                      </a:r>
                    </a:p>
                  </a:txBody>
                  <a:tcPr/>
                </a:tc>
                <a:extLst>
                  <a:ext uri="{0D108BD9-81ED-4DB2-BD59-A6C34878D82A}">
                    <a16:rowId xmlns:a16="http://schemas.microsoft.com/office/drawing/2014/main" val="2100955372"/>
                  </a:ext>
                </a:extLst>
              </a:tr>
            </a:tbl>
          </a:graphicData>
        </a:graphic>
      </p:graphicFrame>
    </p:spTree>
    <p:extLst>
      <p:ext uri="{BB962C8B-B14F-4D97-AF65-F5344CB8AC3E}">
        <p14:creationId xmlns:p14="http://schemas.microsoft.com/office/powerpoint/2010/main" val="23479652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B18D57-13A5-4968-950D-8FEF41FA4399}" type="slidenum">
              <a:rPr kumimoji="0" lang="en-US" sz="12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0" y="134472"/>
            <a:ext cx="9069571" cy="981732"/>
          </a:xfrm>
        </p:spPr>
        <p:txBody>
          <a:bodyPr/>
          <a:lstStyle/>
          <a:p>
            <a:r>
              <a:rPr lang="en-US" dirty="0"/>
              <a:t>All Description/ Document types and Categories</a:t>
            </a:r>
          </a:p>
        </p:txBody>
      </p:sp>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377952" y="1328928"/>
            <a:ext cx="11497056" cy="526660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7" name="Table 7">
            <a:extLst>
              <a:ext uri="{FF2B5EF4-FFF2-40B4-BE49-F238E27FC236}">
                <a16:creationId xmlns:a16="http://schemas.microsoft.com/office/drawing/2014/main" id="{BD2D6FB3-66E0-6058-2CA2-3C0BF49E21F8}"/>
              </a:ext>
            </a:extLst>
          </p:cNvPr>
          <p:cNvGraphicFramePr>
            <a:graphicFrameLocks noGrp="1"/>
          </p:cNvGraphicFramePr>
          <p:nvPr>
            <p:extLst>
              <p:ext uri="{D42A27DB-BD31-4B8C-83A1-F6EECF244321}">
                <p14:modId xmlns:p14="http://schemas.microsoft.com/office/powerpoint/2010/main" val="3125358358"/>
              </p:ext>
            </p:extLst>
          </p:nvPr>
        </p:nvGraphicFramePr>
        <p:xfrm>
          <a:off x="647113" y="1268303"/>
          <a:ext cx="10930598" cy="3337560"/>
        </p:xfrm>
        <a:graphic>
          <a:graphicData uri="http://schemas.openxmlformats.org/drawingml/2006/table">
            <a:tbl>
              <a:tblPr firstRow="1" bandRow="1">
                <a:tableStyleId>{0505E3EF-67EA-436B-97B2-0124C06EBD24}</a:tableStyleId>
              </a:tblPr>
              <a:tblGrid>
                <a:gridCol w="6368542">
                  <a:extLst>
                    <a:ext uri="{9D8B030D-6E8A-4147-A177-3AD203B41FA5}">
                      <a16:colId xmlns:a16="http://schemas.microsoft.com/office/drawing/2014/main" val="2976198200"/>
                    </a:ext>
                  </a:extLst>
                </a:gridCol>
                <a:gridCol w="4562056">
                  <a:extLst>
                    <a:ext uri="{9D8B030D-6E8A-4147-A177-3AD203B41FA5}">
                      <a16:colId xmlns:a16="http://schemas.microsoft.com/office/drawing/2014/main" val="2302292513"/>
                    </a:ext>
                  </a:extLst>
                </a:gridCol>
              </a:tblGrid>
              <a:tr h="370840">
                <a:tc>
                  <a:txBody>
                    <a:bodyPr/>
                    <a:lstStyle/>
                    <a:p>
                      <a:r>
                        <a:rPr lang="en-US" dirty="0">
                          <a:latin typeface="Times New Roman" panose="02020603050405020304" pitchFamily="18" charset="0"/>
                          <a:cs typeface="Times New Roman" panose="02020603050405020304" pitchFamily="18" charset="0"/>
                        </a:rPr>
                        <a:t>Description/ Document Type</a:t>
                      </a:r>
                    </a:p>
                  </a:txBody>
                  <a:tcPr/>
                </a:tc>
                <a:tc>
                  <a:txBody>
                    <a:bodyPr/>
                    <a:lstStyle/>
                    <a:p>
                      <a:r>
                        <a:rPr lang="en-US" dirty="0">
                          <a:latin typeface="Times New Roman" panose="02020603050405020304" pitchFamily="18" charset="0"/>
                          <a:cs typeface="Times New Roman" panose="02020603050405020304" pitchFamily="18" charset="0"/>
                        </a:rPr>
                        <a:t>Category</a:t>
                      </a:r>
                    </a:p>
                  </a:txBody>
                  <a:tcPr/>
                </a:tc>
                <a:extLst>
                  <a:ext uri="{0D108BD9-81ED-4DB2-BD59-A6C34878D82A}">
                    <a16:rowId xmlns:a16="http://schemas.microsoft.com/office/drawing/2014/main" val="4025280729"/>
                  </a:ext>
                </a:extLst>
              </a:tr>
              <a:tr h="370840">
                <a:tc>
                  <a:txBody>
                    <a:bodyPr/>
                    <a:lstStyle/>
                    <a:p>
                      <a:r>
                        <a:rPr lang="en-US" dirty="0">
                          <a:latin typeface="Times New Roman" panose="02020603050405020304" pitchFamily="18" charset="0"/>
                          <a:cs typeface="Times New Roman" panose="02020603050405020304" pitchFamily="18" charset="0"/>
                        </a:rPr>
                        <a:t>Correspondence</a:t>
                      </a:r>
                    </a:p>
                  </a:txBody>
                  <a:tcPr/>
                </a:tc>
                <a:tc>
                  <a:txBody>
                    <a:bodyPr/>
                    <a:lstStyle/>
                    <a:p>
                      <a:r>
                        <a:rPr lang="en-US" dirty="0">
                          <a:latin typeface="Times New Roman" panose="02020603050405020304" pitchFamily="18" charset="0"/>
                          <a:cs typeface="Times New Roman" panose="02020603050405020304" pitchFamily="18" charset="0"/>
                        </a:rPr>
                        <a:t>General</a:t>
                      </a:r>
                    </a:p>
                  </a:txBody>
                  <a:tcPr/>
                </a:tc>
                <a:extLst>
                  <a:ext uri="{0D108BD9-81ED-4DB2-BD59-A6C34878D82A}">
                    <a16:rowId xmlns:a16="http://schemas.microsoft.com/office/drawing/2014/main" val="1706203866"/>
                  </a:ext>
                </a:extLst>
              </a:tr>
              <a:tr h="370840">
                <a:tc>
                  <a:txBody>
                    <a:bodyPr/>
                    <a:lstStyle/>
                    <a:p>
                      <a:r>
                        <a:rPr lang="en-US" dirty="0">
                          <a:latin typeface="Times New Roman" panose="02020603050405020304" pitchFamily="18" charset="0"/>
                          <a:cs typeface="Times New Roman" panose="02020603050405020304" pitchFamily="18" charset="0"/>
                        </a:rPr>
                        <a:t>Returned Mail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General</a:t>
                      </a:r>
                    </a:p>
                  </a:txBody>
                  <a:tcPr/>
                </a:tc>
                <a:extLst>
                  <a:ext uri="{0D108BD9-81ED-4DB2-BD59-A6C34878D82A}">
                    <a16:rowId xmlns:a16="http://schemas.microsoft.com/office/drawing/2014/main" val="3819977638"/>
                  </a:ext>
                </a:extLst>
              </a:tr>
              <a:tr h="370840">
                <a:tc>
                  <a:txBody>
                    <a:bodyPr/>
                    <a:lstStyle/>
                    <a:p>
                      <a:r>
                        <a:rPr lang="en-US" dirty="0">
                          <a:latin typeface="Times New Roman" panose="02020603050405020304" pitchFamily="18" charset="0"/>
                          <a:cs typeface="Times New Roman" panose="02020603050405020304" pitchFamily="18" charset="0"/>
                        </a:rPr>
                        <a:t>Apportionment Decision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Notification</a:t>
                      </a:r>
                    </a:p>
                  </a:txBody>
                  <a:tcPr/>
                </a:tc>
                <a:extLst>
                  <a:ext uri="{0D108BD9-81ED-4DB2-BD59-A6C34878D82A}">
                    <a16:rowId xmlns:a16="http://schemas.microsoft.com/office/drawing/2014/main" val="1615174372"/>
                  </a:ext>
                </a:extLst>
              </a:tr>
              <a:tr h="370840">
                <a:tc>
                  <a:txBody>
                    <a:bodyPr/>
                    <a:lstStyle/>
                    <a:p>
                      <a:r>
                        <a:rPr lang="en-US" dirty="0">
                          <a:latin typeface="Times New Roman" panose="02020603050405020304" pitchFamily="18" charset="0"/>
                          <a:cs typeface="Times New Roman" panose="02020603050405020304" pitchFamily="18" charset="0"/>
                        </a:rPr>
                        <a:t>Notification Letter e.g. VA 20-8993, VA 21-0290, PCGL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Notification</a:t>
                      </a:r>
                    </a:p>
                  </a:txBody>
                  <a:tcPr/>
                </a:tc>
                <a:extLst>
                  <a:ext uri="{0D108BD9-81ED-4DB2-BD59-A6C34878D82A}">
                    <a16:rowId xmlns:a16="http://schemas.microsoft.com/office/drawing/2014/main" val="1416504235"/>
                  </a:ext>
                </a:extLst>
              </a:tr>
              <a:tr h="370840">
                <a:tc>
                  <a:txBody>
                    <a:bodyPr/>
                    <a:lstStyle/>
                    <a:p>
                      <a:r>
                        <a:rPr lang="en-US" dirty="0">
                          <a:latin typeface="Times New Roman" panose="02020603050405020304" pitchFamily="18" charset="0"/>
                          <a:cs typeface="Times New Roman" panose="02020603050405020304" pitchFamily="18" charset="0"/>
                        </a:rPr>
                        <a:t>Burial Letter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Notification</a:t>
                      </a:r>
                    </a:p>
                  </a:txBody>
                  <a:tcPr/>
                </a:tc>
                <a:extLst>
                  <a:ext uri="{0D108BD9-81ED-4DB2-BD59-A6C34878D82A}">
                    <a16:rowId xmlns:a16="http://schemas.microsoft.com/office/drawing/2014/main" val="4150315883"/>
                  </a:ext>
                </a:extLst>
              </a:tr>
              <a:tr h="370840">
                <a:tc>
                  <a:txBody>
                    <a:bodyPr/>
                    <a:lstStyle/>
                    <a:p>
                      <a:r>
                        <a:rPr lang="en-US" dirty="0">
                          <a:latin typeface="Times New Roman" panose="02020603050405020304" pitchFamily="18" charset="0"/>
                          <a:cs typeface="Times New Roman" panose="02020603050405020304" pitchFamily="18" charset="0"/>
                        </a:rPr>
                        <a:t>C&amp;P Exam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Medical Records</a:t>
                      </a:r>
                    </a:p>
                  </a:txBody>
                  <a:tcPr/>
                </a:tc>
                <a:extLst>
                  <a:ext uri="{0D108BD9-81ED-4DB2-BD59-A6C34878D82A}">
                    <a16:rowId xmlns:a16="http://schemas.microsoft.com/office/drawing/2014/main" val="2404112900"/>
                  </a:ext>
                </a:extLst>
              </a:tr>
              <a:tr h="370840">
                <a:tc>
                  <a:txBody>
                    <a:bodyPr/>
                    <a:lstStyle/>
                    <a:p>
                      <a:r>
                        <a:rPr lang="en-US" dirty="0">
                          <a:latin typeface="Times New Roman" panose="02020603050405020304" pitchFamily="18" charset="0"/>
                          <a:cs typeface="Times New Roman" panose="02020603050405020304" pitchFamily="18" charset="0"/>
                        </a:rPr>
                        <a:t>Exam Request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Medical Records</a:t>
                      </a:r>
                    </a:p>
                  </a:txBody>
                  <a:tcPr/>
                </a:tc>
                <a:extLst>
                  <a:ext uri="{0D108BD9-81ED-4DB2-BD59-A6C34878D82A}">
                    <a16:rowId xmlns:a16="http://schemas.microsoft.com/office/drawing/2014/main" val="2042836666"/>
                  </a:ext>
                </a:extLst>
              </a:tr>
              <a:tr h="370840">
                <a:tc>
                  <a:txBody>
                    <a:bodyPr/>
                    <a:lstStyle/>
                    <a:p>
                      <a:r>
                        <a:rPr lang="en-US" dirty="0">
                          <a:latin typeface="Times New Roman" panose="02020603050405020304" pitchFamily="18" charset="0"/>
                          <a:cs typeface="Times New Roman" panose="02020603050405020304" pitchFamily="18" charset="0"/>
                        </a:rPr>
                        <a:t>VA 21-2507a Request for Physical Examination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Medical Records</a:t>
                      </a:r>
                    </a:p>
                  </a:txBody>
                  <a:tcPr/>
                </a:tc>
                <a:extLst>
                  <a:ext uri="{0D108BD9-81ED-4DB2-BD59-A6C34878D82A}">
                    <a16:rowId xmlns:a16="http://schemas.microsoft.com/office/drawing/2014/main" val="456842118"/>
                  </a:ext>
                </a:extLst>
              </a:tr>
            </a:tbl>
          </a:graphicData>
        </a:graphic>
      </p:graphicFrame>
    </p:spTree>
    <p:extLst>
      <p:ext uri="{BB962C8B-B14F-4D97-AF65-F5344CB8AC3E}">
        <p14:creationId xmlns:p14="http://schemas.microsoft.com/office/powerpoint/2010/main" val="3025754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Logging into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838200" y="1803323"/>
            <a:ext cx="10515600" cy="4351338"/>
          </a:xfrm>
        </p:spPr>
        <p:txBody>
          <a:bodyPr/>
          <a:lstStyle/>
          <a:p>
            <a:pPr marL="0" indent="0">
              <a:spcAft>
                <a:spcPts val="600"/>
              </a:spcAft>
              <a:buNone/>
            </a:pPr>
            <a:r>
              <a:rPr lang="en-US" sz="3200" dirty="0"/>
              <a:t>To log onto VBMS you must be behind the VA Firewall. For those who are located in a VARO, this is automatic. </a:t>
            </a:r>
          </a:p>
          <a:p>
            <a:pPr marL="0" indent="0">
              <a:spcAft>
                <a:spcPts val="600"/>
              </a:spcAft>
              <a:buNone/>
            </a:pPr>
            <a:r>
              <a:rPr lang="en-US" sz="3200" dirty="0"/>
              <a:t>Remote representatives will need to use either Citrix or Cisco to connect to VA’s intranet and access VBMS. If VA imaged your laptop, you will be using Cisco, if not you will be using Citrix</a:t>
            </a:r>
          </a:p>
          <a:p>
            <a:pPr marL="0" indent="0">
              <a:spcAft>
                <a:spcPts val="600"/>
              </a:spcAft>
              <a:buNone/>
            </a:pPr>
            <a:r>
              <a:rPr lang="en-US" sz="3200" dirty="0"/>
              <a:t>Remote access must be requested from your CMA and should be done when obtaining your initial PIV Card</a:t>
            </a:r>
          </a:p>
          <a:p>
            <a:pPr marL="0" indent="0">
              <a:buNone/>
            </a:pPr>
            <a:endParaRPr lang="en-US" dirty="0"/>
          </a:p>
        </p:txBody>
      </p:sp>
    </p:spTree>
    <p:extLst>
      <p:ext uri="{BB962C8B-B14F-4D97-AF65-F5344CB8AC3E}">
        <p14:creationId xmlns:p14="http://schemas.microsoft.com/office/powerpoint/2010/main" val="272510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Times New Roman" panose="02020603050405020304" pitchFamily="18" charset="0"/>
                <a:cs typeface="Times New Roman" panose="02020603050405020304" pitchFamily="18" charset="0"/>
              </a:rPr>
              <a:t>Logging into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578533" y="1850619"/>
            <a:ext cx="11034933" cy="4351338"/>
          </a:xfrm>
        </p:spPr>
        <p:txBody>
          <a:bodyPr>
            <a:normAutofit/>
          </a:bodyPr>
          <a:lstStyle/>
          <a:p>
            <a:pPr marL="0" indent="0">
              <a:buNone/>
            </a:pPr>
            <a:r>
              <a:rPr lang="en-US" dirty="0"/>
              <a:t>To log into VBMS visit </a:t>
            </a:r>
            <a:r>
              <a:rPr lang="en-US"/>
              <a:t>VBMS.VBA.VA.gov while </a:t>
            </a:r>
            <a:r>
              <a:rPr lang="en-US" dirty="0"/>
              <a:t>behind the VA firewall or ask your VA IT department for assistance by having them place the VBMS Icon on your desktop. </a:t>
            </a:r>
          </a:p>
          <a:p>
            <a:pPr marL="0" indent="0">
              <a:buNone/>
            </a:pPr>
            <a:endParaRPr lang="en-US" sz="1200" dirty="0"/>
          </a:p>
          <a:p>
            <a:pPr marL="0" indent="0">
              <a:buNone/>
            </a:pPr>
            <a:r>
              <a:rPr lang="en-US" dirty="0"/>
              <a:t>After entering your PIV card information, you will need to enter your Station ID, which is the three-digit number of your assigned Regional office. </a:t>
            </a:r>
          </a:p>
          <a:p>
            <a:pPr marL="0" indent="0">
              <a:buNone/>
            </a:pPr>
            <a:endParaRPr lang="en-US" sz="1100" dirty="0"/>
          </a:p>
          <a:p>
            <a:pPr marL="0" indent="0">
              <a:buNone/>
            </a:pPr>
            <a:r>
              <a:rPr lang="en-US" dirty="0"/>
              <a:t>A complete list of all VARO station IDs can be found in the VFW-provided job aid section of the OLP Resources.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90581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b="1" dirty="0">
                <a:solidFill>
                  <a:prstClr val="black"/>
                </a:solidFill>
                <a:latin typeface="Times New Roman" panose="02020603050405020304" pitchFamily="18" charset="0"/>
                <a:cs typeface="Times New Roman" panose="02020603050405020304" pitchFamily="18" charset="0"/>
              </a:rPr>
              <a:t>First time in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838199" y="1803323"/>
            <a:ext cx="10669859" cy="4351338"/>
          </a:xfrm>
        </p:spPr>
        <p:txBody>
          <a:bodyPr>
            <a:normAutofit/>
          </a:bodyPr>
          <a:lstStyle/>
          <a:p>
            <a:pPr marL="0" indent="0">
              <a:buNone/>
            </a:pPr>
            <a:r>
              <a:rPr lang="en-US" dirty="0"/>
              <a:t>The first time you log into VBMS, it will take a few minutes to load as the software is loading over 1,500 claims into your All Claims Queue. </a:t>
            </a:r>
          </a:p>
          <a:p>
            <a:pPr marL="0" indent="0">
              <a:buNone/>
            </a:pPr>
            <a:endParaRPr lang="en-US" dirty="0"/>
          </a:p>
          <a:p>
            <a:pPr marL="0" indent="0">
              <a:buNone/>
            </a:pPr>
            <a:r>
              <a:rPr lang="en-US" dirty="0"/>
              <a:t>To expedite how quickly VBMS loads, you can use VBMS Filters to only show claims for veterans in your state. </a:t>
            </a:r>
          </a:p>
          <a:p>
            <a:pPr marL="0" indent="0">
              <a:buNone/>
            </a:pPr>
            <a:endParaRPr lang="en-US" dirty="0"/>
          </a:p>
        </p:txBody>
      </p:sp>
    </p:spTree>
    <p:extLst>
      <p:ext uri="{BB962C8B-B14F-4D97-AF65-F5344CB8AC3E}">
        <p14:creationId xmlns:p14="http://schemas.microsoft.com/office/powerpoint/2010/main" val="234559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38162-1DCB-76F2-338F-CF49D5F19B1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6333F-DC10-2EEC-008F-1144D772FD3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45D7BD40-485A-3530-D774-47279856B935}"/>
              </a:ext>
            </a:extLst>
          </p:cNvPr>
          <p:cNvSpPr/>
          <p:nvPr/>
        </p:nvSpPr>
        <p:spPr>
          <a:xfrm>
            <a:off x="168816" y="341429"/>
            <a:ext cx="8441783" cy="67710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Setting up the All Claims Queue Filters</a:t>
            </a:r>
            <a:endParaRPr kumimoji="0" lang="en-US" sz="3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0552E69D-C794-9623-136C-84A33F111E67}"/>
              </a:ext>
            </a:extLst>
          </p:cNvPr>
          <p:cNvSpPr>
            <a:spLocks noGrp="1"/>
          </p:cNvSpPr>
          <p:nvPr>
            <p:ph idx="1"/>
          </p:nvPr>
        </p:nvSpPr>
        <p:spPr>
          <a:xfrm>
            <a:off x="310243" y="1803323"/>
            <a:ext cx="6025243" cy="4351338"/>
          </a:xfrm>
        </p:spPr>
        <p:txBody>
          <a:bodyPr>
            <a:normAutofit/>
          </a:bodyPr>
          <a:lstStyle/>
          <a:p>
            <a:pPr marL="0" indent="0">
              <a:buNone/>
            </a:pPr>
            <a:r>
              <a:rPr lang="en-US" dirty="0"/>
              <a:t>To filter the results of the All Claims Queue to only show claims in your state make sure these boxes are checked in the VBMS Column:</a:t>
            </a:r>
          </a:p>
          <a:p>
            <a:pPr marL="0" indent="0">
              <a:buNone/>
            </a:pPr>
            <a:r>
              <a:rPr lang="en-US" b="1" dirty="0"/>
              <a:t>POA</a:t>
            </a:r>
            <a:r>
              <a:rPr lang="en-US" dirty="0"/>
              <a:t>: VFW</a:t>
            </a:r>
          </a:p>
          <a:p>
            <a:pPr marL="0" indent="0">
              <a:buNone/>
            </a:pPr>
            <a:r>
              <a:rPr lang="en-US" b="1" dirty="0"/>
              <a:t>Veteran Local Station</a:t>
            </a:r>
            <a:r>
              <a:rPr lang="en-US" dirty="0"/>
              <a:t>: Your State RO</a:t>
            </a:r>
          </a:p>
          <a:p>
            <a:pPr marL="0" indent="0">
              <a:buNone/>
            </a:pPr>
            <a:r>
              <a:rPr lang="en-US" b="1" dirty="0"/>
              <a:t>Claim Status</a:t>
            </a:r>
            <a:r>
              <a:rPr lang="en-US" dirty="0"/>
              <a:t>: Rating Decision Complete</a:t>
            </a:r>
          </a:p>
          <a:p>
            <a:pPr marL="0" indent="0">
              <a:buNone/>
            </a:pPr>
            <a:endParaRPr lang="en-US" dirty="0"/>
          </a:p>
          <a:p>
            <a:pPr marL="0" indent="0">
              <a:buNone/>
            </a:pPr>
            <a:endParaRPr lang="en-US" dirty="0"/>
          </a:p>
        </p:txBody>
      </p:sp>
      <p:pic>
        <p:nvPicPr>
          <p:cNvPr id="6" name="Picture 5" descr="A screenshot of a phone&#10;&#10;AI-generated content may be incorrect.">
            <a:extLst>
              <a:ext uri="{FF2B5EF4-FFF2-40B4-BE49-F238E27FC236}">
                <a16:creationId xmlns:a16="http://schemas.microsoft.com/office/drawing/2014/main" id="{BB5C9A96-B258-0B21-4F9D-9BBA5FB70B06}"/>
              </a:ext>
            </a:extLst>
          </p:cNvPr>
          <p:cNvPicPr>
            <a:picLocks noChangeAspect="1"/>
          </p:cNvPicPr>
          <p:nvPr/>
        </p:nvPicPr>
        <p:blipFill>
          <a:blip r:embed="rId3">
            <a:extLst>
              <a:ext uri="{28A0092B-C50C-407E-A947-70E740481C1C}">
                <a14:useLocalDpi xmlns:a14="http://schemas.microsoft.com/office/drawing/2010/main" val="0"/>
              </a:ext>
            </a:extLst>
          </a:blip>
          <a:srcRect t="28665"/>
          <a:stretch>
            <a:fillRect/>
          </a:stretch>
        </p:blipFill>
        <p:spPr>
          <a:xfrm>
            <a:off x="7041723" y="1247994"/>
            <a:ext cx="4045377" cy="5610006"/>
          </a:xfrm>
          <a:prstGeom prst="rect">
            <a:avLst/>
          </a:prstGeom>
        </p:spPr>
      </p:pic>
    </p:spTree>
    <p:extLst>
      <p:ext uri="{BB962C8B-B14F-4D97-AF65-F5344CB8AC3E}">
        <p14:creationId xmlns:p14="http://schemas.microsoft.com/office/powerpoint/2010/main" val="2911862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57A5E8-6D46-4496-B7E0-8BB935FDA95F}"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3" name="Rectangle 2"/>
          <p:cNvSpPr/>
          <p:nvPr/>
        </p:nvSpPr>
        <p:spPr>
          <a:xfrm>
            <a:off x="168817" y="341429"/>
            <a:ext cx="81163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How filters work in VBMS</a:t>
            </a: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Content Placeholder 4">
            <a:extLst>
              <a:ext uri="{FF2B5EF4-FFF2-40B4-BE49-F238E27FC236}">
                <a16:creationId xmlns:a16="http://schemas.microsoft.com/office/drawing/2014/main" id="{1A51F0EB-33EA-D72D-AA13-73B5184180F8}"/>
              </a:ext>
            </a:extLst>
          </p:cNvPr>
          <p:cNvSpPr>
            <a:spLocks noGrp="1"/>
          </p:cNvSpPr>
          <p:nvPr>
            <p:ph idx="1"/>
          </p:nvPr>
        </p:nvSpPr>
        <p:spPr>
          <a:xfrm>
            <a:off x="452387" y="1616927"/>
            <a:ext cx="11505150" cy="4537734"/>
          </a:xfrm>
        </p:spPr>
        <p:txBody>
          <a:bodyPr>
            <a:noAutofit/>
          </a:bodyPr>
          <a:lstStyle/>
          <a:p>
            <a:pPr marL="0" indent="0" algn="ctr">
              <a:buNone/>
            </a:pPr>
            <a:r>
              <a:rPr lang="en-US" b="1" dirty="0"/>
              <a:t>Without filters, VBMS will display all claims associated with your POA. </a:t>
            </a:r>
          </a:p>
          <a:p>
            <a:pPr marL="0" indent="0" algn="ctr">
              <a:buNone/>
            </a:pPr>
            <a:endParaRPr lang="en-US" sz="800" b="1" dirty="0"/>
          </a:p>
          <a:p>
            <a:pPr lvl="2"/>
            <a:r>
              <a:rPr lang="en-US" sz="2800" dirty="0"/>
              <a:t>Each Filter helps sort your listing into a smaller category</a:t>
            </a:r>
          </a:p>
          <a:p>
            <a:pPr lvl="2"/>
            <a:r>
              <a:rPr lang="en-US" sz="2800" dirty="0"/>
              <a:t>More filters = Fewer results in the listing </a:t>
            </a:r>
          </a:p>
          <a:p>
            <a:pPr lvl="2"/>
            <a:r>
              <a:rPr lang="en-US" sz="2800" dirty="0"/>
              <a:t>Only filters with an entry are in use, blank entries do nothing </a:t>
            </a:r>
          </a:p>
          <a:p>
            <a:pPr marL="457200" lvl="1" indent="0">
              <a:buNone/>
            </a:pPr>
            <a:endParaRPr lang="en-US" sz="900" dirty="0"/>
          </a:p>
          <a:p>
            <a:pPr marL="0" indent="0">
              <a:buNone/>
            </a:pPr>
            <a:endParaRPr lang="en-US" sz="900" dirty="0"/>
          </a:p>
          <a:p>
            <a:pPr marL="0" indent="0">
              <a:buNone/>
            </a:pPr>
            <a:endParaRPr lang="en-US" sz="900" dirty="0"/>
          </a:p>
        </p:txBody>
      </p:sp>
    </p:spTree>
    <p:extLst>
      <p:ext uri="{BB962C8B-B14F-4D97-AF65-F5344CB8AC3E}">
        <p14:creationId xmlns:p14="http://schemas.microsoft.com/office/powerpoint/2010/main" val="2240113774"/>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7711</TotalTime>
  <Words>2922</Words>
  <Application>Microsoft Office PowerPoint</Application>
  <PresentationFormat>Widescreen</PresentationFormat>
  <Paragraphs>441</Paragraphs>
  <Slides>41</Slides>
  <Notes>24</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41</vt:i4>
      </vt:variant>
    </vt:vector>
  </HeadingPairs>
  <TitlesOfParts>
    <vt:vector size="51" baseType="lpstr">
      <vt:lpstr>Arial</vt:lpstr>
      <vt:lpstr>Calibri</vt:lpstr>
      <vt:lpstr>Calibri Light</vt:lpstr>
      <vt:lpstr>Times New Roman</vt:lpstr>
      <vt:lpstr>Custom Design</vt:lpstr>
      <vt:lpstr>Office Theme</vt:lpstr>
      <vt:lpstr>1_Custom Design</vt:lpstr>
      <vt:lpstr>2_Custom Design</vt:lpstr>
      <vt:lpstr>3_Custom Design</vt:lpstr>
      <vt:lpstr>NEW LOGO</vt:lpstr>
      <vt:lpstr>PowerPoint Presentation</vt:lpstr>
      <vt:lpstr>Lesson Objectives</vt:lpstr>
      <vt:lpstr>What is VBMS?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life of a claim in VBMS</vt:lpstr>
      <vt:lpstr>The life of a claim in VBMS</vt:lpstr>
      <vt:lpstr>VA Employees and duties in VBMS</vt:lpstr>
      <vt:lpstr>VA Employees and duties in VBMS</vt:lpstr>
      <vt:lpstr>Checking the Status of a Claim in VBMS</vt:lpstr>
      <vt:lpstr>Using VBMS Documents to check Claim Status</vt:lpstr>
      <vt:lpstr>Claim EP’s and their Chevrons</vt:lpstr>
      <vt:lpstr>Claim EP’s and their Chevrons</vt:lpstr>
      <vt:lpstr>Claim EP’s and their Chevrons</vt:lpstr>
      <vt:lpstr>PowerPoint Presentation</vt:lpstr>
      <vt:lpstr>PowerPoint Presentation</vt:lpstr>
      <vt:lpstr>VBMS Notification filter Categories</vt:lpstr>
      <vt:lpstr>VBMS Notification Filter Descriptions</vt:lpstr>
      <vt:lpstr>Common VBMS Filters</vt:lpstr>
      <vt:lpstr>VBMS Filters For Notifications</vt:lpstr>
      <vt:lpstr>VBMS Filters For BVA/CAVC Decisions</vt:lpstr>
      <vt:lpstr>VBMS Filters For Correspondences</vt:lpstr>
      <vt:lpstr>VBMS Live Demonstration</vt:lpstr>
      <vt:lpstr>All Description/ Document types and Categories</vt:lpstr>
      <vt:lpstr>All Description/ Document types and Categories</vt:lpstr>
      <vt:lpstr>All Description/ Document types and Categories</vt:lpstr>
      <vt:lpstr>All Description/ Document types and Categories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Dale Phillips</cp:lastModifiedBy>
  <cp:revision>271</cp:revision>
  <cp:lastPrinted>2019-04-23T12:55:55Z</cp:lastPrinted>
  <dcterms:created xsi:type="dcterms:W3CDTF">2018-09-13T15:53:27Z</dcterms:created>
  <dcterms:modified xsi:type="dcterms:W3CDTF">2025-08-13T14:38:43Z</dcterms:modified>
</cp:coreProperties>
</file>