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 id="2147483737" r:id="rId2"/>
    <p:sldMasterId id="2147483744" r:id="rId3"/>
  </p:sldMasterIdLst>
  <p:notesMasterIdLst>
    <p:notesMasterId r:id="rId49"/>
  </p:notesMasterIdLst>
  <p:handoutMasterIdLst>
    <p:handoutMasterId r:id="rId50"/>
  </p:handoutMasterIdLst>
  <p:sldIdLst>
    <p:sldId id="345" r:id="rId4"/>
    <p:sldId id="257" r:id="rId5"/>
    <p:sldId id="341" r:id="rId6"/>
    <p:sldId id="346" r:id="rId7"/>
    <p:sldId id="342" r:id="rId8"/>
    <p:sldId id="343" r:id="rId9"/>
    <p:sldId id="302" r:id="rId10"/>
    <p:sldId id="265" r:id="rId11"/>
    <p:sldId id="344" r:id="rId12"/>
    <p:sldId id="347" r:id="rId13"/>
    <p:sldId id="313" r:id="rId14"/>
    <p:sldId id="280" r:id="rId15"/>
    <p:sldId id="315" r:id="rId16"/>
    <p:sldId id="317" r:id="rId17"/>
    <p:sldId id="318" r:id="rId18"/>
    <p:sldId id="348" r:id="rId19"/>
    <p:sldId id="331" r:id="rId20"/>
    <p:sldId id="319" r:id="rId21"/>
    <p:sldId id="349" r:id="rId22"/>
    <p:sldId id="327" r:id="rId23"/>
    <p:sldId id="321" r:id="rId24"/>
    <p:sldId id="328" r:id="rId25"/>
    <p:sldId id="350" r:id="rId26"/>
    <p:sldId id="352" r:id="rId27"/>
    <p:sldId id="329" r:id="rId28"/>
    <p:sldId id="330" r:id="rId29"/>
    <p:sldId id="351" r:id="rId30"/>
    <p:sldId id="333" r:id="rId31"/>
    <p:sldId id="322" r:id="rId32"/>
    <p:sldId id="323" r:id="rId33"/>
    <p:sldId id="340" r:id="rId34"/>
    <p:sldId id="324" r:id="rId35"/>
    <p:sldId id="336" r:id="rId36"/>
    <p:sldId id="337" r:id="rId37"/>
    <p:sldId id="353" r:id="rId38"/>
    <p:sldId id="354" r:id="rId39"/>
    <p:sldId id="355" r:id="rId40"/>
    <p:sldId id="356" r:id="rId41"/>
    <p:sldId id="357" r:id="rId42"/>
    <p:sldId id="358" r:id="rId43"/>
    <p:sldId id="359" r:id="rId44"/>
    <p:sldId id="360" r:id="rId45"/>
    <p:sldId id="361" r:id="rId46"/>
    <p:sldId id="362" r:id="rId47"/>
    <p:sldId id="320" r:id="rId48"/>
  </p:sldIdLst>
  <p:sldSz cx="12192000" cy="6858000"/>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9F1E6D-CEB6-4EB2-B58E-F5EA17BBC5D6}" v="1" dt="2022-08-22T11:00:49.7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88392" autoAdjust="0"/>
  </p:normalViewPr>
  <p:slideViewPr>
    <p:cSldViewPr>
      <p:cViewPr varScale="1">
        <p:scale>
          <a:sx n="53" d="100"/>
          <a:sy n="53" d="100"/>
        </p:scale>
        <p:origin x="1092" y="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handoutMaster" Target="handoutMasters/handoutMaster1.xml"/><Relationship Id="rId55" Type="http://schemas.microsoft.com/office/2015/10/relationships/revisionInfo" Target="revisionInfo.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presProps" Target="pres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76334" cy="466913"/>
          </a:xfrm>
          <a:prstGeom prst="rect">
            <a:avLst/>
          </a:prstGeom>
        </p:spPr>
        <p:txBody>
          <a:bodyPr vert="horz" lIns="93287" tIns="46643" rIns="93287" bIns="46643" rtlCol="0"/>
          <a:lstStyle>
            <a:lvl1pPr algn="l">
              <a:defRPr sz="1200"/>
            </a:lvl1pPr>
          </a:lstStyle>
          <a:p>
            <a:pPr>
              <a:defRPr/>
            </a:pPr>
            <a:r>
              <a:rPr lang="en-US" sz="1600" dirty="0">
                <a:latin typeface="Times New Roman" panose="02020603050405020304" pitchFamily="18" charset="0"/>
                <a:cs typeface="Times New Roman" panose="02020603050405020304" pitchFamily="18" charset="0"/>
              </a:rPr>
              <a:t>Writing Appeals Arguments</a:t>
            </a:r>
          </a:p>
        </p:txBody>
      </p:sp>
      <p:sp>
        <p:nvSpPr>
          <p:cNvPr id="4" name="Footer Placeholder 3"/>
          <p:cNvSpPr>
            <a:spLocks noGrp="1"/>
          </p:cNvSpPr>
          <p:nvPr>
            <p:ph type="ftr" sz="quarter" idx="2"/>
          </p:nvPr>
        </p:nvSpPr>
        <p:spPr>
          <a:xfrm>
            <a:off x="0" y="8839015"/>
            <a:ext cx="3890962" cy="466912"/>
          </a:xfrm>
          <a:prstGeom prst="rect">
            <a:avLst/>
          </a:prstGeom>
        </p:spPr>
        <p:txBody>
          <a:bodyPr vert="horz" lIns="93287" tIns="46643" rIns="93287" bIns="46643" rtlCol="0" anchor="b"/>
          <a:lstStyle>
            <a:lvl1pPr algn="l">
              <a:defRPr sz="1200"/>
            </a:lvl1pPr>
          </a:lstStyle>
          <a:p>
            <a:pPr>
              <a:defRPr/>
            </a:pPr>
            <a:r>
              <a:rPr lang="en-US" sz="1600" dirty="0">
                <a:latin typeface="Times New Roman" panose="02020603050405020304" pitchFamily="18" charset="0"/>
                <a:cs typeface="Times New Roman" panose="02020603050405020304" pitchFamily="18" charset="0"/>
              </a:rPr>
              <a:t>Writing Appeals Arguments</a:t>
            </a:r>
          </a:p>
        </p:txBody>
      </p:sp>
      <p:sp>
        <p:nvSpPr>
          <p:cNvPr id="5" name="Slide Number Placeholder 4"/>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BE473D93-F807-44F8-9512-C7C3CE3912D7}"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499681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eaLnBrk="1" fontAlgn="auto" hangingPunct="1">
              <a:spcBef>
                <a:spcPts val="0"/>
              </a:spcBef>
              <a:spcAft>
                <a:spcPts val="0"/>
              </a:spcAft>
              <a:defRPr sz="1200">
                <a:latin typeface="+mn-lt"/>
              </a:defRPr>
            </a:lvl1pPr>
          </a:lstStyle>
          <a:p>
            <a:pPr>
              <a:defRPr/>
            </a:pPr>
            <a:fld id="{D9F63898-68A1-4FC4-9CCF-837494FEB83E}" type="datetimeFigureOut">
              <a:rPr lang="en-US"/>
              <a:pPr>
                <a:defRPr/>
              </a:pPr>
              <a:t>11/22/2024</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3" rIns="93287" bIns="46643" rtlCol="0" anchor="ctr"/>
          <a:lstStyle/>
          <a:p>
            <a:pPr lvl="0"/>
            <a:endParaRPr lang="en-US" noProof="0"/>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eaLnBrk="1" fontAlgn="auto" hangingPunct="1">
              <a:spcBef>
                <a:spcPts val="0"/>
              </a:spcBef>
              <a:spcAft>
                <a:spcPts val="0"/>
              </a:spcAft>
              <a:defRPr sz="1200">
                <a:latin typeface="+mn-lt"/>
              </a:defRPr>
            </a:lvl1pPr>
          </a:lstStyle>
          <a:p>
            <a:pPr>
              <a:defRPr/>
            </a:pPr>
            <a:r>
              <a:rPr lang="en-US"/>
              <a:t>Conducting an Interview, Gerardo Vargas </a:t>
            </a:r>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wrap="square" lIns="93287" tIns="46643" rIns="93287" bIns="46643"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460C0F7B-012E-4AEC-8150-8AA674CADB07}" type="slidenum">
              <a:rPr lang="en-US" altLang="en-US"/>
              <a:pPr>
                <a:defRPr/>
              </a:pPr>
              <a:t>‹#›</a:t>
            </a:fld>
            <a:endParaRPr lang="en-US" altLang="en-US"/>
          </a:p>
        </p:txBody>
      </p:sp>
    </p:spTree>
    <p:extLst>
      <p:ext uri="{BB962C8B-B14F-4D97-AF65-F5344CB8AC3E}">
        <p14:creationId xmlns:p14="http://schemas.microsoft.com/office/powerpoint/2010/main" val="1198729596"/>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42557E19-41A9-4F1B-B4B5-19E1C55194E3}" type="slidenum">
              <a:rPr lang="en-US" altLang="en-US" smtClean="0">
                <a:latin typeface="Calibri" panose="020F0502020204030204" pitchFamily="34" charset="0"/>
              </a:rPr>
              <a:pPr/>
              <a:t>1</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966631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10</a:t>
            </a:fld>
            <a:endParaRPr lang="en-US" altLang="en-US">
              <a:latin typeface="Calibri" panose="020F0502020204030204" pitchFamily="34" charset="0"/>
            </a:endParaRPr>
          </a:p>
        </p:txBody>
      </p:sp>
    </p:spTree>
    <p:extLst>
      <p:ext uri="{BB962C8B-B14F-4D97-AF65-F5344CB8AC3E}">
        <p14:creationId xmlns:p14="http://schemas.microsoft.com/office/powerpoint/2010/main" val="42110239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E5A80149-DE51-4071-91F2-C93FE8DE46BE}" type="slidenum">
              <a:rPr lang="en-US" altLang="en-US" smtClean="0">
                <a:latin typeface="Calibri" panose="020F0502020204030204" pitchFamily="34" charset="0"/>
              </a:rPr>
              <a:pPr/>
              <a:t>11</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34465584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Example HL……uses similar rules and </a:t>
            </a:r>
            <a:r>
              <a:rPr lang="en-US" altLang="en-US" dirty="0" err="1"/>
              <a:t>precident</a:t>
            </a:r>
            <a:r>
              <a:rPr lang="en-US" altLang="en-US" dirty="0"/>
              <a:t> setting cases….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12</a:t>
            </a:fld>
            <a:endParaRPr lang="en-US" altLang="en-US">
              <a:latin typeface="Calibri" panose="020F0502020204030204" pitchFamily="34" charset="0"/>
            </a:endParaRPr>
          </a:p>
        </p:txBody>
      </p:sp>
    </p:spTree>
    <p:extLst>
      <p:ext uri="{BB962C8B-B14F-4D97-AF65-F5344CB8AC3E}">
        <p14:creationId xmlns:p14="http://schemas.microsoft.com/office/powerpoint/2010/main" val="3236602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13</a:t>
            </a:fld>
            <a:endParaRPr lang="en-US" altLang="en-US">
              <a:latin typeface="Calibri" panose="020F0502020204030204" pitchFamily="34" charset="0"/>
            </a:endParaRPr>
          </a:p>
        </p:txBody>
      </p:sp>
    </p:spTree>
    <p:extLst>
      <p:ext uri="{BB962C8B-B14F-4D97-AF65-F5344CB8AC3E}">
        <p14:creationId xmlns:p14="http://schemas.microsoft.com/office/powerpoint/2010/main" val="3628346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14</a:t>
            </a:fld>
            <a:endParaRPr lang="en-US" altLang="en-US">
              <a:latin typeface="Calibri" panose="020F0502020204030204" pitchFamily="34" charset="0"/>
            </a:endParaRPr>
          </a:p>
        </p:txBody>
      </p:sp>
    </p:spTree>
    <p:extLst>
      <p:ext uri="{BB962C8B-B14F-4D97-AF65-F5344CB8AC3E}">
        <p14:creationId xmlns:p14="http://schemas.microsoft.com/office/powerpoint/2010/main" val="28628032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15</a:t>
            </a:fld>
            <a:endParaRPr lang="en-US" altLang="en-US">
              <a:latin typeface="Calibri" panose="020F0502020204030204" pitchFamily="34" charset="0"/>
            </a:endParaRPr>
          </a:p>
        </p:txBody>
      </p:sp>
    </p:spTree>
    <p:extLst>
      <p:ext uri="{BB962C8B-B14F-4D97-AF65-F5344CB8AC3E}">
        <p14:creationId xmlns:p14="http://schemas.microsoft.com/office/powerpoint/2010/main" val="28396320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a:p>
            <a:endParaRPr lang="en-US" altLang="en-US" dirty="0"/>
          </a:p>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16</a:t>
            </a:fld>
            <a:endParaRPr lang="en-US" altLang="en-US">
              <a:latin typeface="Calibri" panose="020F0502020204030204" pitchFamily="34" charset="0"/>
            </a:endParaRPr>
          </a:p>
        </p:txBody>
      </p:sp>
    </p:spTree>
    <p:extLst>
      <p:ext uri="{BB962C8B-B14F-4D97-AF65-F5344CB8AC3E}">
        <p14:creationId xmlns:p14="http://schemas.microsoft.com/office/powerpoint/2010/main" val="18912127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17</a:t>
            </a:fld>
            <a:endParaRPr lang="en-US" altLang="en-US">
              <a:latin typeface="Calibri" panose="020F0502020204030204" pitchFamily="34" charset="0"/>
            </a:endParaRPr>
          </a:p>
        </p:txBody>
      </p:sp>
    </p:spTree>
    <p:extLst>
      <p:ext uri="{BB962C8B-B14F-4D97-AF65-F5344CB8AC3E}">
        <p14:creationId xmlns:p14="http://schemas.microsoft.com/office/powerpoint/2010/main" val="15924609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18</a:t>
            </a:fld>
            <a:endParaRPr lang="en-US" altLang="en-US">
              <a:latin typeface="Calibri" panose="020F0502020204030204" pitchFamily="34" charset="0"/>
            </a:endParaRPr>
          </a:p>
        </p:txBody>
      </p:sp>
    </p:spTree>
    <p:extLst>
      <p:ext uri="{BB962C8B-B14F-4D97-AF65-F5344CB8AC3E}">
        <p14:creationId xmlns:p14="http://schemas.microsoft.com/office/powerpoint/2010/main" val="35809908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19</a:t>
            </a:fld>
            <a:endParaRPr lang="en-US" altLang="en-US">
              <a:latin typeface="Calibri" panose="020F0502020204030204" pitchFamily="34" charset="0"/>
            </a:endParaRPr>
          </a:p>
        </p:txBody>
      </p:sp>
    </p:spTree>
    <p:extLst>
      <p:ext uri="{BB962C8B-B14F-4D97-AF65-F5344CB8AC3E}">
        <p14:creationId xmlns:p14="http://schemas.microsoft.com/office/powerpoint/2010/main" val="3835602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2</a:t>
            </a:fld>
            <a:endParaRPr lang="en-US" altLang="en-US">
              <a:latin typeface="Calibri" panose="020F0502020204030204" pitchFamily="34" charset="0"/>
            </a:endParaRPr>
          </a:p>
        </p:txBody>
      </p:sp>
    </p:spTree>
    <p:extLst>
      <p:ext uri="{BB962C8B-B14F-4D97-AF65-F5344CB8AC3E}">
        <p14:creationId xmlns:p14="http://schemas.microsoft.com/office/powerpoint/2010/main" val="24326811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Combat Presumptive Rule:38 CFR 3.304 (d) reads = satisfactory lay or other evidence that an injury or disease was incurred or aggravated in combat will be accepted as sufficient for purposes of service connection if the evidence is consistent with the circumstances, conditions or hardships of such service even though there is no official record of such incurrence or aggravation.</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20</a:t>
            </a:fld>
            <a:endParaRPr lang="en-US" altLang="en-US">
              <a:latin typeface="Calibri" panose="020F0502020204030204" pitchFamily="34" charset="0"/>
            </a:endParaRPr>
          </a:p>
        </p:txBody>
      </p:sp>
    </p:spTree>
    <p:extLst>
      <p:ext uri="{BB962C8B-B14F-4D97-AF65-F5344CB8AC3E}">
        <p14:creationId xmlns:p14="http://schemas.microsoft.com/office/powerpoint/2010/main" val="12654244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21</a:t>
            </a:fld>
            <a:endParaRPr lang="en-US" altLang="en-US">
              <a:latin typeface="Calibri" panose="020F0502020204030204" pitchFamily="34" charset="0"/>
            </a:endParaRPr>
          </a:p>
        </p:txBody>
      </p:sp>
    </p:spTree>
    <p:extLst>
      <p:ext uri="{BB962C8B-B14F-4D97-AF65-F5344CB8AC3E}">
        <p14:creationId xmlns:p14="http://schemas.microsoft.com/office/powerpoint/2010/main" val="34334118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22</a:t>
            </a:fld>
            <a:endParaRPr lang="en-US" altLang="en-US">
              <a:latin typeface="Calibri" panose="020F0502020204030204" pitchFamily="34" charset="0"/>
            </a:endParaRPr>
          </a:p>
        </p:txBody>
      </p:sp>
    </p:spTree>
    <p:extLst>
      <p:ext uri="{BB962C8B-B14F-4D97-AF65-F5344CB8AC3E}">
        <p14:creationId xmlns:p14="http://schemas.microsoft.com/office/powerpoint/2010/main" val="11120745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23</a:t>
            </a:fld>
            <a:endParaRPr lang="en-US" altLang="en-US">
              <a:latin typeface="Calibri" panose="020F0502020204030204" pitchFamily="34" charset="0"/>
            </a:endParaRPr>
          </a:p>
        </p:txBody>
      </p:sp>
    </p:spTree>
    <p:extLst>
      <p:ext uri="{BB962C8B-B14F-4D97-AF65-F5344CB8AC3E}">
        <p14:creationId xmlns:p14="http://schemas.microsoft.com/office/powerpoint/2010/main" val="17097486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24</a:t>
            </a:fld>
            <a:endParaRPr lang="en-US" altLang="en-US">
              <a:latin typeface="Calibri" panose="020F0502020204030204" pitchFamily="34" charset="0"/>
            </a:endParaRPr>
          </a:p>
        </p:txBody>
      </p:sp>
    </p:spTree>
    <p:extLst>
      <p:ext uri="{BB962C8B-B14F-4D97-AF65-F5344CB8AC3E}">
        <p14:creationId xmlns:p14="http://schemas.microsoft.com/office/powerpoint/2010/main" val="23541248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25</a:t>
            </a:fld>
            <a:endParaRPr lang="en-US" altLang="en-US">
              <a:latin typeface="Calibri" panose="020F0502020204030204" pitchFamily="34" charset="0"/>
            </a:endParaRPr>
          </a:p>
        </p:txBody>
      </p:sp>
    </p:spTree>
    <p:extLst>
      <p:ext uri="{BB962C8B-B14F-4D97-AF65-F5344CB8AC3E}">
        <p14:creationId xmlns:p14="http://schemas.microsoft.com/office/powerpoint/2010/main" val="33957677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26</a:t>
            </a:fld>
            <a:endParaRPr lang="en-US" altLang="en-US">
              <a:latin typeface="Calibri" panose="020F0502020204030204" pitchFamily="34" charset="0"/>
            </a:endParaRPr>
          </a:p>
        </p:txBody>
      </p:sp>
    </p:spTree>
    <p:extLst>
      <p:ext uri="{BB962C8B-B14F-4D97-AF65-F5344CB8AC3E}">
        <p14:creationId xmlns:p14="http://schemas.microsoft.com/office/powerpoint/2010/main" val="38900384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27</a:t>
            </a:fld>
            <a:endParaRPr lang="en-US" altLang="en-US">
              <a:latin typeface="Calibri" panose="020F0502020204030204" pitchFamily="34" charset="0"/>
            </a:endParaRPr>
          </a:p>
        </p:txBody>
      </p:sp>
    </p:spTree>
    <p:extLst>
      <p:ext uri="{BB962C8B-B14F-4D97-AF65-F5344CB8AC3E}">
        <p14:creationId xmlns:p14="http://schemas.microsoft.com/office/powerpoint/2010/main" val="12690698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………….Citations are optional</a:t>
            </a:r>
          </a:p>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28</a:t>
            </a:fld>
            <a:endParaRPr lang="en-US" altLang="en-US">
              <a:latin typeface="Calibri" panose="020F0502020204030204" pitchFamily="34" charset="0"/>
            </a:endParaRPr>
          </a:p>
        </p:txBody>
      </p:sp>
    </p:spTree>
    <p:extLst>
      <p:ext uri="{BB962C8B-B14F-4D97-AF65-F5344CB8AC3E}">
        <p14:creationId xmlns:p14="http://schemas.microsoft.com/office/powerpoint/2010/main" val="225566942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29</a:t>
            </a:fld>
            <a:endParaRPr lang="en-US" altLang="en-US">
              <a:latin typeface="Calibri" panose="020F0502020204030204" pitchFamily="34" charset="0"/>
            </a:endParaRPr>
          </a:p>
        </p:txBody>
      </p:sp>
    </p:spTree>
    <p:extLst>
      <p:ext uri="{BB962C8B-B14F-4D97-AF65-F5344CB8AC3E}">
        <p14:creationId xmlns:p14="http://schemas.microsoft.com/office/powerpoint/2010/main" val="2318045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BE PERSUASIVE</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3</a:t>
            </a:fld>
            <a:endParaRPr lang="en-US" altLang="en-US">
              <a:latin typeface="Calibri" panose="020F0502020204030204" pitchFamily="34" charset="0"/>
            </a:endParaRPr>
          </a:p>
        </p:txBody>
      </p:sp>
    </p:spTree>
    <p:extLst>
      <p:ext uri="{BB962C8B-B14F-4D97-AF65-F5344CB8AC3E}">
        <p14:creationId xmlns:p14="http://schemas.microsoft.com/office/powerpoint/2010/main" val="41009056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30</a:t>
            </a:fld>
            <a:endParaRPr lang="en-US" altLang="en-US">
              <a:latin typeface="Calibri" panose="020F0502020204030204" pitchFamily="34" charset="0"/>
            </a:endParaRPr>
          </a:p>
        </p:txBody>
      </p:sp>
    </p:spTree>
    <p:extLst>
      <p:ext uri="{BB962C8B-B14F-4D97-AF65-F5344CB8AC3E}">
        <p14:creationId xmlns:p14="http://schemas.microsoft.com/office/powerpoint/2010/main" val="216773554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That regulation reads:  chronic diseases.  The following diseases shall be granted service connection although not otherwise established as incurred in or aggravated by service if manifested to a compensable degree within the applicable time limits under 3.307 following service in a  period of war or following peacetime service on or after January 1, 1947, provided the rebuttable presumption provision of 3.307 are also </a:t>
            </a:r>
            <a:r>
              <a:rPr lang="en-US" altLang="en-US" dirty="0" err="1"/>
              <a:t>satified</a:t>
            </a:r>
            <a:r>
              <a:rPr lang="en-US" altLang="en-US" dirty="0"/>
              <a:t>:  anemia, primary ……</a:t>
            </a:r>
            <a:r>
              <a:rPr lang="en-US" altLang="en-US" b="1" dirty="0"/>
              <a:t>arthritis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31</a:t>
            </a:fld>
            <a:endParaRPr lang="en-US" altLang="en-US">
              <a:latin typeface="Calibri" panose="020F0502020204030204" pitchFamily="34" charset="0"/>
            </a:endParaRPr>
          </a:p>
        </p:txBody>
      </p:sp>
    </p:spTree>
    <p:extLst>
      <p:ext uri="{BB962C8B-B14F-4D97-AF65-F5344CB8AC3E}">
        <p14:creationId xmlns:p14="http://schemas.microsoft.com/office/powerpoint/2010/main" val="305252029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32</a:t>
            </a:fld>
            <a:endParaRPr lang="en-US" altLang="en-US">
              <a:latin typeface="Calibri" panose="020F0502020204030204" pitchFamily="34" charset="0"/>
            </a:endParaRPr>
          </a:p>
        </p:txBody>
      </p:sp>
    </p:spTree>
    <p:extLst>
      <p:ext uri="{BB962C8B-B14F-4D97-AF65-F5344CB8AC3E}">
        <p14:creationId xmlns:p14="http://schemas.microsoft.com/office/powerpoint/2010/main" val="25200495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33</a:t>
            </a:fld>
            <a:endParaRPr lang="en-US" altLang="en-US">
              <a:latin typeface="Calibri" panose="020F0502020204030204" pitchFamily="34" charset="0"/>
            </a:endParaRPr>
          </a:p>
        </p:txBody>
      </p:sp>
    </p:spTree>
    <p:extLst>
      <p:ext uri="{BB962C8B-B14F-4D97-AF65-F5344CB8AC3E}">
        <p14:creationId xmlns:p14="http://schemas.microsoft.com/office/powerpoint/2010/main" val="41080157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Your grammar can change the meaning of sentences…….. </a:t>
            </a:r>
            <a:r>
              <a:rPr lang="en-US" altLang="en-US" dirty="0" err="1"/>
              <a:t>ie</a:t>
            </a:r>
            <a:r>
              <a:rPr lang="en-US" altLang="en-US" dirty="0"/>
              <a:t>…</a:t>
            </a:r>
          </a:p>
          <a:p>
            <a:r>
              <a:rPr lang="en-US" altLang="en-US" dirty="0"/>
              <a:t>Let’s eat Grandma.  OR    Let’s eat, Grandma.   I could go on….</a:t>
            </a:r>
          </a:p>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34</a:t>
            </a:fld>
            <a:endParaRPr lang="en-US" altLang="en-US">
              <a:latin typeface="Calibri" panose="020F0502020204030204" pitchFamily="34" charset="0"/>
            </a:endParaRPr>
          </a:p>
        </p:txBody>
      </p:sp>
    </p:spTree>
    <p:extLst>
      <p:ext uri="{BB962C8B-B14F-4D97-AF65-F5344CB8AC3E}">
        <p14:creationId xmlns:p14="http://schemas.microsoft.com/office/powerpoint/2010/main" val="159376110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ALSO….DO REFERENCE DATES OF EXAMS, SUBMISSIONS ETC…..being as clear </a:t>
            </a:r>
            <a:r>
              <a:rPr lang="en-US" altLang="en-US"/>
              <a:t>as possible</a:t>
            </a:r>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35</a:t>
            </a:fld>
            <a:endParaRPr lang="en-US" altLang="en-US">
              <a:latin typeface="Calibri" panose="020F0502020204030204" pitchFamily="34" charset="0"/>
            </a:endParaRPr>
          </a:p>
        </p:txBody>
      </p:sp>
    </p:spTree>
    <p:extLst>
      <p:ext uri="{BB962C8B-B14F-4D97-AF65-F5344CB8AC3E}">
        <p14:creationId xmlns:p14="http://schemas.microsoft.com/office/powerpoint/2010/main" val="3537805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That speaks to your credibility with your coworkers and outside coworkers</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36</a:t>
            </a:fld>
            <a:endParaRPr lang="en-US" altLang="en-US">
              <a:latin typeface="Calibri" panose="020F0502020204030204" pitchFamily="34" charset="0"/>
            </a:endParaRPr>
          </a:p>
        </p:txBody>
      </p:sp>
    </p:spTree>
    <p:extLst>
      <p:ext uri="{BB962C8B-B14F-4D97-AF65-F5344CB8AC3E}">
        <p14:creationId xmlns:p14="http://schemas.microsoft.com/office/powerpoint/2010/main" val="14907801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check your pronouns!  </a:t>
            </a:r>
          </a:p>
          <a:p>
            <a:r>
              <a:rPr lang="en-US" altLang="en-US" dirty="0"/>
              <a:t>It use templates….read out loud</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37</a:t>
            </a:fld>
            <a:endParaRPr lang="en-US" altLang="en-US">
              <a:latin typeface="Calibri" panose="020F0502020204030204" pitchFamily="34" charset="0"/>
            </a:endParaRPr>
          </a:p>
        </p:txBody>
      </p:sp>
    </p:spTree>
    <p:extLst>
      <p:ext uri="{BB962C8B-B14F-4D97-AF65-F5344CB8AC3E}">
        <p14:creationId xmlns:p14="http://schemas.microsoft.com/office/powerpoint/2010/main" val="203548612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For non service connected pension you need:  character of discharge (honorable, general under honorable conditions or determined to be honorable for VA purposes); wartime service (1 day of wartime service); qualifying period of service (prior to 1980-90 days or more AD, after 1980 24 months continued service); permanent and totally disabled or advanced age 65 or older; meet income and net worth guidelines----must meet all</a:t>
            </a:r>
          </a:p>
          <a:p>
            <a:r>
              <a:rPr lang="en-US" altLang="en-US" dirty="0"/>
              <a:t>				</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38</a:t>
            </a:fld>
            <a:endParaRPr lang="en-US" altLang="en-US">
              <a:latin typeface="Calibri" panose="020F0502020204030204" pitchFamily="34" charset="0"/>
            </a:endParaRPr>
          </a:p>
        </p:txBody>
      </p:sp>
    </p:spTree>
    <p:extLst>
      <p:ext uri="{BB962C8B-B14F-4D97-AF65-F5344CB8AC3E}">
        <p14:creationId xmlns:p14="http://schemas.microsoft.com/office/powerpoint/2010/main" val="27079129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What is wrong with……...SPELLING, WRONG CITATION. Special exception,</a:t>
            </a:r>
          </a:p>
          <a:p>
            <a:r>
              <a:rPr lang="en-US" altLang="en-US" dirty="0"/>
              <a:t>38 </a:t>
            </a:r>
            <a:r>
              <a:rPr lang="en-US" altLang="en-US" dirty="0" err="1"/>
              <a:t>cfr</a:t>
            </a:r>
            <a:r>
              <a:rPr lang="en-US" altLang="en-US" dirty="0"/>
              <a:t> 3.102 </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39</a:t>
            </a:fld>
            <a:endParaRPr lang="en-US" altLang="en-US">
              <a:latin typeface="Calibri" panose="020F0502020204030204" pitchFamily="34" charset="0"/>
            </a:endParaRPr>
          </a:p>
        </p:txBody>
      </p:sp>
    </p:spTree>
    <p:extLst>
      <p:ext uri="{BB962C8B-B14F-4D97-AF65-F5344CB8AC3E}">
        <p14:creationId xmlns:p14="http://schemas.microsoft.com/office/powerpoint/2010/main" val="3558876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600" dirty="0"/>
              <a:t>Be concise YET as thorough as possible</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4</a:t>
            </a:fld>
            <a:endParaRPr lang="en-US" altLang="en-US">
              <a:latin typeface="Calibri" panose="020F0502020204030204" pitchFamily="34" charset="0"/>
            </a:endParaRPr>
          </a:p>
        </p:txBody>
      </p:sp>
    </p:spTree>
    <p:extLst>
      <p:ext uri="{BB962C8B-B14F-4D97-AF65-F5344CB8AC3E}">
        <p14:creationId xmlns:p14="http://schemas.microsoft.com/office/powerpoint/2010/main" val="227208022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40</a:t>
            </a:fld>
            <a:endParaRPr lang="en-US" altLang="en-US">
              <a:latin typeface="Calibri" panose="020F0502020204030204" pitchFamily="34" charset="0"/>
            </a:endParaRPr>
          </a:p>
        </p:txBody>
      </p:sp>
    </p:spTree>
    <p:extLst>
      <p:ext uri="{BB962C8B-B14F-4D97-AF65-F5344CB8AC3E}">
        <p14:creationId xmlns:p14="http://schemas.microsoft.com/office/powerpoint/2010/main" val="28978358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41</a:t>
            </a:fld>
            <a:endParaRPr lang="en-US" altLang="en-US">
              <a:latin typeface="Calibri" panose="020F0502020204030204" pitchFamily="34" charset="0"/>
            </a:endParaRPr>
          </a:p>
        </p:txBody>
      </p:sp>
    </p:spTree>
    <p:extLst>
      <p:ext uri="{BB962C8B-B14F-4D97-AF65-F5344CB8AC3E}">
        <p14:creationId xmlns:p14="http://schemas.microsoft.com/office/powerpoint/2010/main" val="128573573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By the way….these are true story</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42</a:t>
            </a:fld>
            <a:endParaRPr lang="en-US" altLang="en-US">
              <a:latin typeface="Calibri" panose="020F0502020204030204" pitchFamily="34" charset="0"/>
            </a:endParaRPr>
          </a:p>
        </p:txBody>
      </p:sp>
    </p:spTree>
    <p:extLst>
      <p:ext uri="{BB962C8B-B14F-4D97-AF65-F5344CB8AC3E}">
        <p14:creationId xmlns:p14="http://schemas.microsoft.com/office/powerpoint/2010/main" val="83087109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43</a:t>
            </a:fld>
            <a:endParaRPr lang="en-US" altLang="en-US">
              <a:latin typeface="Calibri" panose="020F0502020204030204" pitchFamily="34" charset="0"/>
            </a:endParaRPr>
          </a:p>
        </p:txBody>
      </p:sp>
    </p:spTree>
    <p:extLst>
      <p:ext uri="{BB962C8B-B14F-4D97-AF65-F5344CB8AC3E}">
        <p14:creationId xmlns:p14="http://schemas.microsoft.com/office/powerpoint/2010/main" val="371483309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44</a:t>
            </a:fld>
            <a:endParaRPr lang="en-US" altLang="en-US">
              <a:latin typeface="Calibri" panose="020F0502020204030204" pitchFamily="34" charset="0"/>
            </a:endParaRPr>
          </a:p>
        </p:txBody>
      </p:sp>
    </p:spTree>
    <p:extLst>
      <p:ext uri="{BB962C8B-B14F-4D97-AF65-F5344CB8AC3E}">
        <p14:creationId xmlns:p14="http://schemas.microsoft.com/office/powerpoint/2010/main" val="373425152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11269"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5B0E9BC9-AB1D-42BA-8455-00A04DCE9EE2}" type="slidenum">
              <a:rPr lang="en-US" altLang="en-US" smtClean="0">
                <a:latin typeface="Calibri" panose="020F0502020204030204" pitchFamily="34" charset="0"/>
              </a:rPr>
              <a:pPr/>
              <a:t>45</a:t>
            </a:fld>
            <a:endParaRPr lang="en-US" altLang="en-US">
              <a:latin typeface="Calibri" panose="020F0502020204030204" pitchFamily="34" charset="0"/>
            </a:endParaRPr>
          </a:p>
        </p:txBody>
      </p:sp>
    </p:spTree>
    <p:extLst>
      <p:ext uri="{BB962C8B-B14F-4D97-AF65-F5344CB8AC3E}">
        <p14:creationId xmlns:p14="http://schemas.microsoft.com/office/powerpoint/2010/main" val="1314358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Argument v. evidence – there is a difference</a:t>
            </a:r>
          </a:p>
          <a:p>
            <a:r>
              <a:rPr lang="en-US" altLang="en-US" dirty="0"/>
              <a:t>Evidence is fact or observation presented in support of an assertion, while argument is persuasive explanation of the fact or statement used to support a contention</a:t>
            </a:r>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5</a:t>
            </a:fld>
            <a:endParaRPr lang="en-US" altLang="en-US">
              <a:latin typeface="Calibri" panose="020F0502020204030204" pitchFamily="34" charset="0"/>
            </a:endParaRPr>
          </a:p>
        </p:txBody>
      </p:sp>
    </p:spTree>
    <p:extLst>
      <p:ext uri="{BB962C8B-B14F-4D97-AF65-F5344CB8AC3E}">
        <p14:creationId xmlns:p14="http://schemas.microsoft.com/office/powerpoint/2010/main" val="27987702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6</a:t>
            </a:fld>
            <a:endParaRPr lang="en-US" altLang="en-US">
              <a:latin typeface="Calibri" panose="020F0502020204030204" pitchFamily="34" charset="0"/>
            </a:endParaRPr>
          </a:p>
        </p:txBody>
      </p:sp>
    </p:spTree>
    <p:extLst>
      <p:ext uri="{BB962C8B-B14F-4D97-AF65-F5344CB8AC3E}">
        <p14:creationId xmlns:p14="http://schemas.microsoft.com/office/powerpoint/2010/main" val="3007511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7</a:t>
            </a:fld>
            <a:endParaRPr lang="en-US" altLang="en-US">
              <a:latin typeface="Calibri" panose="020F0502020204030204" pitchFamily="34" charset="0"/>
            </a:endParaRPr>
          </a:p>
        </p:txBody>
      </p:sp>
    </p:spTree>
    <p:extLst>
      <p:ext uri="{BB962C8B-B14F-4D97-AF65-F5344CB8AC3E}">
        <p14:creationId xmlns:p14="http://schemas.microsoft.com/office/powerpoint/2010/main" val="1894959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Gives a starting point</a:t>
            </a:r>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E5A80149-DE51-4071-91F2-C93FE8DE46BE}" type="slidenum">
              <a:rPr lang="en-US" altLang="en-US" smtClean="0">
                <a:latin typeface="Calibri" panose="020F0502020204030204" pitchFamily="34" charset="0"/>
              </a:rPr>
              <a:pPr/>
              <a:t>8</a:t>
            </a:fld>
            <a:endParaRPr lang="en-US" altLang="en-US">
              <a:latin typeface="Calibri" panose="020F0502020204030204" pitchFamily="34" charset="0"/>
            </a:endParaRPr>
          </a:p>
        </p:txBody>
      </p:sp>
      <p:sp>
        <p:nvSpPr>
          <p:cNvPr id="2" name="Footer Placeholder 1"/>
          <p:cNvSpPr>
            <a:spLocks noGrp="1"/>
          </p:cNvSpPr>
          <p:nvPr>
            <p:ph type="ftr" sz="quarter" idx="4"/>
          </p:nvPr>
        </p:nvSpPr>
        <p:spPr/>
        <p:txBody>
          <a:bodyPr/>
          <a:lstStyle/>
          <a:p>
            <a:pPr>
              <a:defRPr/>
            </a:pPr>
            <a:r>
              <a:rPr lang="en-US"/>
              <a:t>Conducting an Interview, Gerardo Vargas </a:t>
            </a:r>
          </a:p>
        </p:txBody>
      </p:sp>
    </p:spTree>
    <p:extLst>
      <p:ext uri="{BB962C8B-B14F-4D97-AF65-F5344CB8AC3E}">
        <p14:creationId xmlns:p14="http://schemas.microsoft.com/office/powerpoint/2010/main" val="24352717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Footer Placeholder 3"/>
          <p:cNvSpPr>
            <a:spLocks noGrp="1"/>
          </p:cNvSpPr>
          <p:nvPr>
            <p:ph type="ftr" sz="quarter" idx="4"/>
          </p:nvPr>
        </p:nvSpPr>
        <p:spPr/>
        <p:txBody>
          <a:bodyPr/>
          <a:lstStyle/>
          <a:p>
            <a:pPr>
              <a:defRPr/>
            </a:pPr>
            <a:r>
              <a:rPr lang="en-US"/>
              <a:t>Conducting an Interview, Gerardo Vargas </a:t>
            </a:r>
          </a:p>
        </p:txBody>
      </p:sp>
      <p:sp>
        <p:nvSpPr>
          <p:cNvPr id="7173"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w Cen MT" panose="020B0602020104020603" pitchFamily="34" charset="0"/>
              </a:defRPr>
            </a:lvl1pPr>
            <a:lvl2pPr marL="757952" indent="-291519">
              <a:defRPr>
                <a:solidFill>
                  <a:schemeClr val="tx1"/>
                </a:solidFill>
                <a:latin typeface="Tw Cen MT" panose="020B0602020104020603" pitchFamily="34" charset="0"/>
              </a:defRPr>
            </a:lvl2pPr>
            <a:lvl3pPr marL="1166079" indent="-233216">
              <a:defRPr>
                <a:solidFill>
                  <a:schemeClr val="tx1"/>
                </a:solidFill>
                <a:latin typeface="Tw Cen MT" panose="020B0602020104020603" pitchFamily="34" charset="0"/>
              </a:defRPr>
            </a:lvl3pPr>
            <a:lvl4pPr marL="1632511" indent="-233216">
              <a:defRPr>
                <a:solidFill>
                  <a:schemeClr val="tx1"/>
                </a:solidFill>
                <a:latin typeface="Tw Cen MT" panose="020B0602020104020603" pitchFamily="34" charset="0"/>
              </a:defRPr>
            </a:lvl4pPr>
            <a:lvl5pPr marL="2098942" indent="-233216">
              <a:defRPr>
                <a:solidFill>
                  <a:schemeClr val="tx1"/>
                </a:solidFill>
                <a:latin typeface="Tw Cen MT" panose="020B0602020104020603" pitchFamily="34" charset="0"/>
              </a:defRPr>
            </a:lvl5pPr>
            <a:lvl6pPr marL="2565374" indent="-233216" eaLnBrk="0" fontAlgn="base" hangingPunct="0">
              <a:spcBef>
                <a:spcPct val="0"/>
              </a:spcBef>
              <a:spcAft>
                <a:spcPct val="0"/>
              </a:spcAft>
              <a:defRPr>
                <a:solidFill>
                  <a:schemeClr val="tx1"/>
                </a:solidFill>
                <a:latin typeface="Tw Cen MT" panose="020B0602020104020603" pitchFamily="34" charset="0"/>
              </a:defRPr>
            </a:lvl6pPr>
            <a:lvl7pPr marL="3031806" indent="-233216" eaLnBrk="0" fontAlgn="base" hangingPunct="0">
              <a:spcBef>
                <a:spcPct val="0"/>
              </a:spcBef>
              <a:spcAft>
                <a:spcPct val="0"/>
              </a:spcAft>
              <a:defRPr>
                <a:solidFill>
                  <a:schemeClr val="tx1"/>
                </a:solidFill>
                <a:latin typeface="Tw Cen MT" panose="020B0602020104020603" pitchFamily="34" charset="0"/>
              </a:defRPr>
            </a:lvl7pPr>
            <a:lvl8pPr marL="3498237" indent="-233216" eaLnBrk="0" fontAlgn="base" hangingPunct="0">
              <a:spcBef>
                <a:spcPct val="0"/>
              </a:spcBef>
              <a:spcAft>
                <a:spcPct val="0"/>
              </a:spcAft>
              <a:defRPr>
                <a:solidFill>
                  <a:schemeClr val="tx1"/>
                </a:solidFill>
                <a:latin typeface="Tw Cen MT" panose="020B0602020104020603" pitchFamily="34" charset="0"/>
              </a:defRPr>
            </a:lvl8pPr>
            <a:lvl9pPr marL="3964669" indent="-233216" eaLnBrk="0" fontAlgn="base" hangingPunct="0">
              <a:spcBef>
                <a:spcPct val="0"/>
              </a:spcBef>
              <a:spcAft>
                <a:spcPct val="0"/>
              </a:spcAft>
              <a:defRPr>
                <a:solidFill>
                  <a:schemeClr val="tx1"/>
                </a:solidFill>
                <a:latin typeface="Tw Cen MT" panose="020B0602020104020603" pitchFamily="34" charset="0"/>
              </a:defRPr>
            </a:lvl9pPr>
          </a:lstStyle>
          <a:p>
            <a:fld id="{777CF695-B3AA-4E65-ACB7-E00627519FE2}" type="slidenum">
              <a:rPr lang="en-US" altLang="en-US" smtClean="0">
                <a:latin typeface="Calibri" panose="020F0502020204030204" pitchFamily="34" charset="0"/>
              </a:rPr>
              <a:pPr/>
              <a:t>9</a:t>
            </a:fld>
            <a:endParaRPr lang="en-US" altLang="en-US">
              <a:latin typeface="Calibri" panose="020F0502020204030204" pitchFamily="34" charset="0"/>
            </a:endParaRPr>
          </a:p>
        </p:txBody>
      </p:sp>
    </p:spTree>
    <p:extLst>
      <p:ext uri="{BB962C8B-B14F-4D97-AF65-F5344CB8AC3E}">
        <p14:creationId xmlns:p14="http://schemas.microsoft.com/office/powerpoint/2010/main" val="40271308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835735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BBCC865-D2F2-416C-B1D1-0C9344A06D9D}" type="datetime1">
              <a:rPr lang="en-US" smtClean="0"/>
              <a:t>11/22/2024</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a:t>The Hearing Process Phase I January 2018</a:t>
            </a:r>
          </a:p>
        </p:txBody>
      </p:sp>
      <p:sp>
        <p:nvSpPr>
          <p:cNvPr id="6" name="Slide Number Placeholder 5"/>
          <p:cNvSpPr>
            <a:spLocks noGrp="1"/>
          </p:cNvSpPr>
          <p:nvPr>
            <p:ph type="sldNum" sz="quarter" idx="12"/>
          </p:nvPr>
        </p:nvSpPr>
        <p:spPr/>
        <p:txBody>
          <a:bodyPr/>
          <a:lstStyle/>
          <a:p>
            <a:pPr>
              <a:defRPr/>
            </a:pPr>
            <a:fld id="{4DA1A7F7-0943-4437-B96F-9BB1ED6C6DA4}" type="slidenum">
              <a:rPr lang="en-US" altLang="en-US" smtClean="0"/>
              <a:pPr>
                <a:defRPr/>
              </a:pPr>
              <a:t>‹#›</a:t>
            </a:fld>
            <a:endParaRPr lang="en-US" altLang="en-US" dirty="0"/>
          </a:p>
        </p:txBody>
      </p:sp>
    </p:spTree>
    <p:extLst>
      <p:ext uri="{BB962C8B-B14F-4D97-AF65-F5344CB8AC3E}">
        <p14:creationId xmlns:p14="http://schemas.microsoft.com/office/powerpoint/2010/main" val="155605768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990783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007891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1026331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495561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8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EBBCC865-D2F2-416C-B1D1-0C9344A06D9D}" type="datetime1">
              <a:rPr lang="en-US" smtClean="0"/>
              <a:t>11/22/2024</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r>
              <a:rPr lang="en-US"/>
              <a:t>The Hearing Process Phase I January 2018</a:t>
            </a:r>
          </a:p>
        </p:txBody>
      </p:sp>
      <p:sp>
        <p:nvSpPr>
          <p:cNvPr id="6" name="Slide Number Placeholder 5"/>
          <p:cNvSpPr>
            <a:spLocks noGrp="1"/>
          </p:cNvSpPr>
          <p:nvPr>
            <p:ph type="sldNum" sz="quarter" idx="12"/>
          </p:nvPr>
        </p:nvSpPr>
        <p:spPr/>
        <p:txBody>
          <a:bodyPr/>
          <a:lstStyle/>
          <a:p>
            <a:pPr>
              <a:defRPr/>
            </a:pPr>
            <a:fld id="{4DA1A7F7-0943-4437-B96F-9BB1ED6C6DA4}" type="slidenum">
              <a:rPr lang="en-US" altLang="en-US" smtClean="0"/>
              <a:pPr>
                <a:defRPr/>
              </a:pPr>
              <a:t>‹#›</a:t>
            </a:fld>
            <a:endParaRPr lang="en-US" altLang="en-US" dirty="0"/>
          </a:p>
        </p:txBody>
      </p:sp>
    </p:spTree>
    <p:extLst>
      <p:ext uri="{BB962C8B-B14F-4D97-AF65-F5344CB8AC3E}">
        <p14:creationId xmlns:p14="http://schemas.microsoft.com/office/powerpoint/2010/main" val="387534938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96C426-9552-408B-948E-C2F209D377FA}" type="datetime1">
              <a:rPr lang="en-US" smtClean="0"/>
              <a:t>11/22/2024</a:t>
            </a:fld>
            <a:endParaRPr lang="en-US"/>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52ECF18F-89E1-4E3B-93F8-1CDB8E91565A}" type="slidenum">
              <a:rPr lang="en-US" altLang="en-US" smtClean="0"/>
              <a:pPr>
                <a:defRPr/>
              </a:pPr>
              <a:t>‹#›</a:t>
            </a:fld>
            <a:endParaRPr lang="en-US" altLang="en-US" dirty="0"/>
          </a:p>
        </p:txBody>
      </p:sp>
    </p:spTree>
    <p:extLst>
      <p:ext uri="{BB962C8B-B14F-4D97-AF65-F5344CB8AC3E}">
        <p14:creationId xmlns:p14="http://schemas.microsoft.com/office/powerpoint/2010/main" val="3501482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5825C2F4-6160-4581-8C03-94BF2B6C4674}" type="datetime1">
              <a:rPr lang="en-US" smtClean="0"/>
              <a:t>11/22/2024</a:t>
            </a:fld>
            <a:endParaRPr lang="en-US"/>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The Hearing Process Phase I January 2018</a:t>
            </a:r>
          </a:p>
        </p:txBody>
      </p:sp>
      <p:sp>
        <p:nvSpPr>
          <p:cNvPr id="7" name="Slide Number Placeholder 6"/>
          <p:cNvSpPr>
            <a:spLocks noGrp="1"/>
          </p:cNvSpPr>
          <p:nvPr>
            <p:ph type="sldNum" sz="quarter" idx="12"/>
          </p:nvPr>
        </p:nvSpPr>
        <p:spPr/>
        <p:txBody>
          <a:bodyPr/>
          <a:lstStyle/>
          <a:p>
            <a:pPr>
              <a:defRPr/>
            </a:pPr>
            <a:fld id="{D3871B7F-FB09-4546-BCF8-EF43F43BC93D}" type="slidenum">
              <a:rPr lang="en-US" altLang="en-US" smtClean="0"/>
              <a:pPr>
                <a:defRPr/>
              </a:pPr>
              <a:t>‹#›</a:t>
            </a:fld>
            <a:endParaRPr lang="en-US" altLang="en-US" dirty="0"/>
          </a:p>
        </p:txBody>
      </p:sp>
    </p:spTree>
    <p:extLst>
      <p:ext uri="{BB962C8B-B14F-4D97-AF65-F5344CB8AC3E}">
        <p14:creationId xmlns:p14="http://schemas.microsoft.com/office/powerpoint/2010/main" val="4172080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005584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620250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406652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757462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0238668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7.xml"/><Relationship Id="rId7"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7"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theme" Target="../theme/theme3.xml"/><Relationship Id="rId5" Type="http://schemas.openxmlformats.org/officeDocument/2006/relationships/slideLayout" Target="../slideLayouts/slideLayout15.xml"/><Relationship Id="rId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29519761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3117158179"/>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90767378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4114800" y="1828800"/>
            <a:ext cx="6341327" cy="2743200"/>
          </a:xfrm>
        </p:spPr>
        <p: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br>
              <a:rPr lang="en-US" altLang="en-US" b="1" dirty="0">
                <a:latin typeface="Times New Roman" panose="02020603050405020304" pitchFamily="18" charset="0"/>
                <a:cs typeface="Times New Roman" panose="02020603050405020304" pitchFamily="18" charset="0"/>
              </a:rPr>
            </a:br>
            <a:r>
              <a:rPr lang="en-US" altLang="en-US" sz="3600" b="1" dirty="0">
                <a:latin typeface="Times New Roman" panose="02020603050405020304" pitchFamily="18" charset="0"/>
                <a:cs typeface="Times New Roman" panose="02020603050405020304" pitchFamily="18" charset="0"/>
              </a:rPr>
              <a:t>WRITING APPEAL ARGUMENTS</a:t>
            </a:r>
            <a:br>
              <a:rPr lang="en-US" altLang="en-US" sz="3600" b="1" dirty="0">
                <a:latin typeface="Times New Roman" panose="02020603050405020304" pitchFamily="18" charset="0"/>
                <a:cs typeface="Times New Roman" panose="02020603050405020304" pitchFamily="18" charset="0"/>
              </a:rPr>
            </a:br>
            <a:br>
              <a:rPr kumimoji="0" lang="en-US" sz="24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br>
            <a:br>
              <a:rPr lang="en-US" altLang="en-US" sz="5400" b="1" dirty="0">
                <a:latin typeface="Times New Roman" panose="02020603050405020304" pitchFamily="18" charset="0"/>
                <a:cs typeface="Times New Roman" panose="02020603050405020304" pitchFamily="18" charset="0"/>
              </a:rPr>
            </a:br>
            <a:endParaRPr lang="en-US" alt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0907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47700" y="1600200"/>
            <a:ext cx="10325100" cy="4648200"/>
          </a:xfrm>
        </p:spPr>
        <p:txBody>
          <a:bodyPr>
            <a:normAutofit lnSpcReduction="10000"/>
          </a:bodyPr>
          <a:lstStyle/>
          <a:p>
            <a:pPr marL="225425" indent="0">
              <a:spcBef>
                <a:spcPts val="400"/>
              </a:spcBef>
              <a:buClr>
                <a:srgbClr val="2DA2BF"/>
              </a:buClr>
              <a:buSzPct val="68000"/>
              <a:buNone/>
              <a:defRPr/>
            </a:pPr>
            <a:r>
              <a:rPr lang="en-US" altLang="en-US" sz="2800" b="1" dirty="0">
                <a:latin typeface="Times New Roman" panose="02020603050405020304" pitchFamily="18" charset="0"/>
                <a:cs typeface="Times New Roman" panose="02020603050405020304" pitchFamily="18" charset="0"/>
              </a:rPr>
              <a:t>What is the issue on appeal?</a:t>
            </a:r>
          </a:p>
          <a:p>
            <a:pPr marL="1139825" indent="-225425">
              <a:spcBef>
                <a:spcPts val="400"/>
              </a:spcBef>
              <a:buSzPct val="100000"/>
              <a:defRPr/>
            </a:pPr>
            <a:endParaRPr lang="en-US" altLang="en-US" sz="2400" dirty="0">
              <a:latin typeface="Times New Roman" panose="02020603050405020304" pitchFamily="18" charset="0"/>
              <a:cs typeface="Times New Roman" panose="02020603050405020304" pitchFamily="18" charset="0"/>
            </a:endParaRPr>
          </a:p>
          <a:p>
            <a:pPr marL="1139825" indent="-225425">
              <a:spcBef>
                <a:spcPts val="400"/>
              </a:spcBef>
              <a:buSzPct val="100000"/>
              <a:defRPr/>
            </a:pPr>
            <a:r>
              <a:rPr lang="en-US" altLang="en-US" sz="2400" dirty="0">
                <a:latin typeface="Times New Roman" panose="02020603050405020304" pitchFamily="18" charset="0"/>
                <a:cs typeface="Times New Roman" panose="02020603050405020304" pitchFamily="18" charset="0"/>
              </a:rPr>
              <a:t>The assigned rating percentage</a:t>
            </a:r>
          </a:p>
          <a:p>
            <a:pPr marL="225425" indent="0">
              <a:spcBef>
                <a:spcPts val="400"/>
              </a:spcBef>
              <a:buSzPct val="100000"/>
              <a:buNone/>
              <a:defRPr/>
            </a:pPr>
            <a:endParaRPr lang="en-US" sz="1000" b="1" dirty="0">
              <a:solidFill>
                <a:prstClr val="black"/>
              </a:solidFill>
              <a:latin typeface="Times New Roman" panose="02020603050405020304" pitchFamily="18" charset="0"/>
              <a:cs typeface="Times New Roman" panose="02020603050405020304" pitchFamily="18" charset="0"/>
            </a:endParaRPr>
          </a:p>
          <a:p>
            <a:pPr marL="225425" indent="0">
              <a:spcBef>
                <a:spcPts val="400"/>
              </a:spcBef>
              <a:buSzPct val="100000"/>
              <a:buNone/>
              <a:defRPr/>
            </a:pPr>
            <a:r>
              <a:rPr lang="en-US" sz="2800" b="1" dirty="0">
                <a:solidFill>
                  <a:prstClr val="black"/>
                </a:solidFill>
                <a:latin typeface="Times New Roman" panose="02020603050405020304" pitchFamily="18" charset="0"/>
                <a:cs typeface="Times New Roman" panose="02020603050405020304" pitchFamily="18" charset="0"/>
              </a:rPr>
              <a:t>Why was the benefit (increased rating) not awarded?</a:t>
            </a:r>
          </a:p>
          <a:p>
            <a:pPr marL="682625" indent="-220663">
              <a:spcBef>
                <a:spcPts val="400"/>
              </a:spcBef>
              <a:buSzPct val="100000"/>
              <a:defRPr/>
            </a:pPr>
            <a:endParaRPr lang="en-US" altLang="en-US" sz="2800" dirty="0">
              <a:solidFill>
                <a:prstClr val="black"/>
              </a:solidFill>
              <a:latin typeface="Times New Roman" panose="02020603050405020304" pitchFamily="18" charset="0"/>
              <a:cs typeface="Times New Roman" panose="02020603050405020304" pitchFamily="18" charset="0"/>
            </a:endParaRPr>
          </a:p>
          <a:p>
            <a:pPr marL="1139825" lvl="1" indent="-220663">
              <a:spcBef>
                <a:spcPts val="400"/>
              </a:spcBef>
              <a:buSzPct val="100000"/>
              <a:defRPr/>
            </a:pPr>
            <a:r>
              <a:rPr lang="en-US" altLang="en-US" sz="2400" dirty="0">
                <a:solidFill>
                  <a:prstClr val="black"/>
                </a:solidFill>
                <a:latin typeface="Times New Roman" panose="02020603050405020304" pitchFamily="18" charset="0"/>
                <a:cs typeface="Times New Roman" panose="02020603050405020304" pitchFamily="18" charset="0"/>
              </a:rPr>
              <a:t>VA determined that the medical evidence showed symptoms corresponding to a 0% rating</a:t>
            </a:r>
          </a:p>
          <a:p>
            <a:pPr marL="511175" indent="-285750">
              <a:spcBef>
                <a:spcPts val="400"/>
              </a:spcBef>
              <a:buSzPct val="100000"/>
              <a:defRPr/>
            </a:pPr>
            <a:endParaRPr lang="en-US" altLang="en-US" sz="2800" dirty="0">
              <a:solidFill>
                <a:prstClr val="black"/>
              </a:solidFill>
              <a:latin typeface="Times New Roman" panose="02020603050405020304" pitchFamily="18" charset="0"/>
              <a:cs typeface="Times New Roman" panose="02020603050405020304" pitchFamily="18" charset="0"/>
            </a:endParaRPr>
          </a:p>
          <a:p>
            <a:pPr marL="225425" indent="0">
              <a:spcBef>
                <a:spcPts val="400"/>
              </a:spcBef>
              <a:buSzPct val="100000"/>
              <a:buNone/>
              <a:defRPr/>
            </a:pPr>
            <a:r>
              <a:rPr lang="en-US" altLang="en-US" sz="2800" b="1" dirty="0">
                <a:solidFill>
                  <a:prstClr val="black"/>
                </a:solidFill>
                <a:latin typeface="Times New Roman" panose="02020603050405020304" pitchFamily="18" charset="0"/>
                <a:cs typeface="Times New Roman" panose="02020603050405020304" pitchFamily="18" charset="0"/>
              </a:rPr>
              <a:t>What evidence/action is needed to grant the benefit?</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1139825" marR="0" lvl="1" indent="-220663" algn="l" defTabSz="914400" rtl="0" eaLnBrk="1" fontAlgn="auto" latinLnBrk="0" hangingPunct="1">
              <a:lnSpc>
                <a:spcPct val="90000"/>
              </a:lnSpc>
              <a:spcBef>
                <a:spcPts val="400"/>
              </a:spcBef>
              <a:spcAft>
                <a:spcPts val="0"/>
              </a:spcAft>
              <a:buClrTx/>
              <a:buSzPct val="100000"/>
              <a:buFont typeface="Arial" panose="020B0604020202020204" pitchFamily="34" charset="0"/>
              <a:buChar char="•"/>
              <a:tabLst/>
              <a:defRPr/>
            </a:pP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Current proof of the frequency and severity of the headaches</a:t>
            </a:r>
          </a:p>
          <a:p>
            <a:pPr marL="1081088" indent="0">
              <a:spcBef>
                <a:spcPts val="400"/>
              </a:spcBef>
              <a:buSzPct val="100000"/>
              <a:buNone/>
              <a:tabLst>
                <a:tab pos="1081088" algn="l"/>
              </a:tabLst>
              <a:defRPr/>
            </a:pPr>
            <a:endParaRPr lang="en-US" altLang="en-US" sz="2400"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10</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extLst>
      <p:ext uri="{BB962C8B-B14F-4D97-AF65-F5344CB8AC3E}">
        <p14:creationId xmlns:p14="http://schemas.microsoft.com/office/powerpoint/2010/main" val="2301387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a:xfrm>
            <a:off x="381000" y="1295400"/>
            <a:ext cx="11506200" cy="4979894"/>
          </a:xfrm>
        </p:spPr>
        <p:txBody>
          <a:bodyPr/>
          <a:lstStyle/>
          <a:p>
            <a:pPr marL="0" indent="0">
              <a:buNone/>
              <a:defRPr/>
            </a:pPr>
            <a:r>
              <a:rPr lang="en-US" altLang="en-US" sz="2300" dirty="0">
                <a:latin typeface="Times New Roman" panose="02020603050405020304" pitchFamily="18" charset="0"/>
                <a:cs typeface="Times New Roman" panose="02020603050405020304" pitchFamily="18" charset="0"/>
              </a:rPr>
              <a:t>Some of the most overlooked/misstated issues are: </a:t>
            </a:r>
          </a:p>
          <a:p>
            <a:pPr marL="0" indent="0">
              <a:spcBef>
                <a:spcPts val="0"/>
              </a:spcBef>
              <a:buNone/>
              <a:defRPr/>
            </a:pPr>
            <a:endParaRPr lang="en-US" altLang="en-US" sz="900" dirty="0">
              <a:latin typeface="Times New Roman" panose="02020603050405020304" pitchFamily="18" charset="0"/>
              <a:cs typeface="Times New Roman" panose="02020603050405020304" pitchFamily="18" charset="0"/>
            </a:endParaRPr>
          </a:p>
          <a:p>
            <a:pPr eaLnBrk="1" hangingPunct="1">
              <a:spcBef>
                <a:spcPts val="0"/>
              </a:spcBef>
              <a:defRPr/>
            </a:pPr>
            <a:r>
              <a:rPr lang="en-US" altLang="en-US" sz="2300" b="1" dirty="0">
                <a:latin typeface="Times New Roman" panose="02020603050405020304" pitchFamily="18" charset="0"/>
                <a:cs typeface="Times New Roman" panose="02020603050405020304" pitchFamily="18" charset="0"/>
              </a:rPr>
              <a:t>Earlier effective date of a rating vs increased rating or earlier effective date for service connection </a:t>
            </a:r>
          </a:p>
          <a:p>
            <a:pPr marL="0" indent="0">
              <a:buNone/>
              <a:defRPr/>
            </a:pPr>
            <a:r>
              <a:rPr lang="en-US" altLang="en-US" sz="2300" dirty="0">
                <a:latin typeface="Times New Roman" panose="02020603050405020304" pitchFamily="18" charset="0"/>
                <a:cs typeface="Times New Roman" panose="02020603050405020304" pitchFamily="18" charset="0"/>
              </a:rPr>
              <a:t>Example: Veteran appeals 50% rating for PTSD. Is awarded 70% rating after 3 years in appeals, but only as of exam date. Continues appeal asking not for 100%, but earlier date of 70% rating. </a:t>
            </a:r>
          </a:p>
          <a:p>
            <a:pPr eaLnBrk="1" hangingPunct="1">
              <a:defRPr/>
            </a:pPr>
            <a:r>
              <a:rPr lang="en-US" altLang="en-US" sz="2300" b="1" dirty="0">
                <a:latin typeface="Times New Roman" panose="02020603050405020304" pitchFamily="18" charset="0"/>
                <a:cs typeface="Times New Roman" panose="02020603050405020304" pitchFamily="18" charset="0"/>
              </a:rPr>
              <a:t>Separate ratings vs increased ratings </a:t>
            </a:r>
          </a:p>
          <a:p>
            <a:pPr marL="0" indent="0">
              <a:buNone/>
              <a:defRPr/>
            </a:pPr>
            <a:r>
              <a:rPr lang="en-US" altLang="en-US" sz="2300" dirty="0">
                <a:latin typeface="Times New Roman" panose="02020603050405020304" pitchFamily="18" charset="0"/>
                <a:cs typeface="Times New Roman" panose="02020603050405020304" pitchFamily="18" charset="0"/>
              </a:rPr>
              <a:t>Example: you cannot receive a rating higher than 40% under the diagnostic code for a certain condition based on limitation of motion, but you also have neuropathy that should be rated under another diagnostic code</a:t>
            </a:r>
          </a:p>
          <a:p>
            <a:pPr eaLnBrk="1" hangingPunct="1">
              <a:defRPr/>
            </a:pPr>
            <a:r>
              <a:rPr lang="en-US" altLang="en-US" sz="2300" b="1" dirty="0">
                <a:latin typeface="Times New Roman" panose="02020603050405020304" pitchFamily="18" charset="0"/>
                <a:cs typeface="Times New Roman" panose="02020603050405020304" pitchFamily="18" charset="0"/>
              </a:rPr>
              <a:t>Disagreement with the creation of an overpayment vs Request for a waiver of an overpayment </a:t>
            </a:r>
          </a:p>
          <a:p>
            <a:pPr marL="0" indent="0">
              <a:buNone/>
              <a:defRPr/>
            </a:pPr>
            <a:r>
              <a:rPr lang="en-US" altLang="en-US" sz="2300" dirty="0">
                <a:latin typeface="Times New Roman" panose="02020603050405020304" pitchFamily="18" charset="0"/>
                <a:cs typeface="Times New Roman" panose="02020603050405020304" pitchFamily="18" charset="0"/>
              </a:rPr>
              <a:t>You may have both issues in an appeal, but they are very different arguments: the fact that you never owed anything v. telling VA it was not your fault/you have a hardship so you should not have to pay</a:t>
            </a:r>
          </a:p>
          <a:p>
            <a:pPr marL="0" indent="0">
              <a:buNone/>
              <a:defRPr/>
            </a:pPr>
            <a:endParaRPr lang="en-US" altLang="en-US" sz="2400" dirty="0">
              <a:latin typeface="Times New Roman" panose="02020603050405020304" pitchFamily="18" charset="0"/>
              <a:cs typeface="Times New Roman" panose="02020603050405020304" pitchFamily="18" charset="0"/>
            </a:endParaRPr>
          </a:p>
          <a:p>
            <a:pPr eaLnBrk="1" hangingPunct="1">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11</a:t>
            </a:fld>
            <a:endParaRPr lang="en-US" altLang="en-US" dirty="0"/>
          </a:p>
        </p:txBody>
      </p:sp>
      <p:sp>
        <p:nvSpPr>
          <p:cNvPr id="8194" name="Title 1"/>
          <p:cNvSpPr>
            <a:spLocks noGrp="1"/>
          </p:cNvSpPr>
          <p:nvPr>
            <p:ph type="title"/>
          </p:nvPr>
        </p:nvSpPr>
        <p:spPr>
          <a:xfrm>
            <a:off x="228600" y="457200"/>
            <a:ext cx="8229600" cy="731838"/>
          </a:xfrm>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extLst>
      <p:ext uri="{BB962C8B-B14F-4D97-AF65-F5344CB8AC3E}">
        <p14:creationId xmlns:p14="http://schemas.microsoft.com/office/powerpoint/2010/main" val="1977956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4741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Same types of claims will typically use the same rules, some of which will be stated in the rating decision</a:t>
            </a:r>
          </a:p>
          <a:p>
            <a:pPr marL="747713" indent="-285750"/>
            <a:r>
              <a:rPr lang="en-US" altLang="en-US" sz="2800" dirty="0">
                <a:latin typeface="Times New Roman" panose="02020603050405020304" pitchFamily="18" charset="0"/>
                <a:cs typeface="Times New Roman" panose="02020603050405020304" pitchFamily="18" charset="0"/>
              </a:rPr>
              <a:t>However, there are many exceptions in veterans' law, which the rating decision may leave out</a:t>
            </a:r>
          </a:p>
          <a:p>
            <a:pPr marL="0" indent="0">
              <a:buNone/>
            </a:pPr>
            <a:endParaRPr lang="en-US" altLang="en-US" sz="1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After identifying the issue, you can either:</a:t>
            </a:r>
          </a:p>
          <a:p>
            <a:pPr marL="747713" indent="-285750"/>
            <a:r>
              <a:rPr lang="en-US" altLang="en-US" sz="2800" dirty="0">
                <a:latin typeface="Times New Roman" panose="02020603050405020304" pitchFamily="18" charset="0"/>
                <a:cs typeface="Times New Roman" panose="02020603050405020304" pitchFamily="18" charset="0"/>
              </a:rPr>
              <a:t>Start with the facts, and match up which rules apply to those facts, or </a:t>
            </a:r>
          </a:p>
          <a:p>
            <a:pPr marL="747713" indent="-285750"/>
            <a:r>
              <a:rPr lang="en-US" altLang="en-US" sz="2800" dirty="0">
                <a:latin typeface="Times New Roman" panose="02020603050405020304" pitchFamily="18" charset="0"/>
                <a:cs typeface="Times New Roman" panose="02020603050405020304" pitchFamily="18" charset="0"/>
              </a:rPr>
              <a:t>Start with every possible rule, and see if the facts support that rule</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12</a:t>
            </a:fld>
            <a:endParaRPr lang="en-US" altLang="en-US" dirty="0"/>
          </a:p>
        </p:txBody>
      </p:sp>
      <p:sp>
        <p:nvSpPr>
          <p:cNvPr id="10242" name="Title 1"/>
          <p:cNvSpPr>
            <a:spLocks noGrp="1"/>
          </p:cNvSpPr>
          <p:nvPr>
            <p:ph type="title"/>
          </p:nvPr>
        </p:nvSpPr>
        <p:spPr>
          <a:xfrm>
            <a:off x="152400" y="349594"/>
            <a:ext cx="8229600" cy="1038726"/>
          </a:xfrm>
        </p:spPr>
        <p:txBody>
          <a:bodyPr/>
          <a:lstStyle/>
          <a:p>
            <a:r>
              <a:rPr lang="en-US" altLang="en-US" sz="2700" dirty="0">
                <a:latin typeface="Times New Roman" panose="02020603050405020304" pitchFamily="18" charset="0"/>
                <a:cs typeface="Times New Roman" panose="02020603050405020304" pitchFamily="18" charset="0"/>
              </a:rPr>
              <a:t>RECOGNIZING THE RULE(S)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963115"/>
          </a:xfrm>
        </p:spPr>
        <p:txBody>
          <a:bodyPr/>
          <a:lstStyle/>
          <a:p>
            <a:pPr marL="0" indent="0">
              <a:buNone/>
            </a:pPr>
            <a:r>
              <a:rPr lang="en-US" altLang="en-US" sz="2800" b="1" dirty="0">
                <a:latin typeface="Times New Roman" panose="02020603050405020304" pitchFamily="18" charset="0"/>
                <a:cs typeface="Times New Roman" panose="02020603050405020304" pitchFamily="18" charset="0"/>
              </a:rPr>
              <a:t>Issue is entitlement to compensation with aid and attendance. The veteran is service connected at 100% for loss of use of the arm, hypertension, and erectile dysfunction.</a:t>
            </a:r>
          </a:p>
          <a:p>
            <a:r>
              <a:rPr lang="en-US" altLang="en-US" sz="2800" dirty="0">
                <a:latin typeface="Times New Roman" panose="02020603050405020304" pitchFamily="18" charset="0"/>
                <a:cs typeface="Times New Roman" panose="02020603050405020304" pitchFamily="18" charset="0"/>
              </a:rPr>
              <a:t>The rules are: </a:t>
            </a:r>
          </a:p>
          <a:p>
            <a:pPr lvl="1"/>
            <a:r>
              <a:rPr lang="en-US" altLang="en-US" sz="2400" dirty="0">
                <a:latin typeface="Times New Roman" panose="02020603050405020304" pitchFamily="18" charset="0"/>
                <a:cs typeface="Times New Roman" panose="02020603050405020304" pitchFamily="18" charset="0"/>
              </a:rPr>
              <a:t>Veteran must need aid and attendance of another person </a:t>
            </a:r>
          </a:p>
          <a:p>
            <a:pPr lvl="1"/>
            <a:r>
              <a:rPr lang="en-US" altLang="en-US" sz="2400" dirty="0">
                <a:latin typeface="Times New Roman" panose="02020603050405020304" pitchFamily="18" charset="0"/>
                <a:cs typeface="Times New Roman" panose="02020603050405020304" pitchFamily="18" charset="0"/>
              </a:rPr>
              <a:t>For at least two activities of daily living </a:t>
            </a:r>
          </a:p>
          <a:p>
            <a:pPr lvl="1"/>
            <a:r>
              <a:rPr lang="en-US" altLang="en-US" sz="2400" dirty="0">
                <a:latin typeface="Times New Roman" panose="02020603050405020304" pitchFamily="18" charset="0"/>
                <a:cs typeface="Times New Roman" panose="02020603050405020304" pitchFamily="18" charset="0"/>
              </a:rPr>
              <a:t>Due solely to service-connected conditions</a:t>
            </a:r>
          </a:p>
          <a:p>
            <a:pPr lvl="1"/>
            <a:r>
              <a:rPr lang="en-US" altLang="en-US" sz="2400" dirty="0">
                <a:latin typeface="Times New Roman" panose="02020603050405020304" pitchFamily="18" charset="0"/>
                <a:cs typeface="Times New Roman" panose="02020603050405020304" pitchFamily="18" charset="0"/>
              </a:rPr>
              <a:t>And the rating for compensation purposes generally needs to be at least 100% </a:t>
            </a:r>
          </a:p>
          <a:p>
            <a:r>
              <a:rPr lang="en-US" altLang="en-US" sz="2800" dirty="0">
                <a:latin typeface="Times New Roman" panose="02020603050405020304" pitchFamily="18" charset="0"/>
                <a:cs typeface="Times New Roman" panose="02020603050405020304" pitchFamily="18" charset="0"/>
              </a:rPr>
              <a:t>Now we can review the rating decision and the claims file to see which rules VA thought the veteran did not meet, based on the evidence presented</a:t>
            </a:r>
            <a:r>
              <a:rPr lang="en-US" altLang="en-US" sz="2800" i="1" dirty="0">
                <a:latin typeface="Times New Roman" panose="02020603050405020304" pitchFamily="18" charset="0"/>
                <a:cs typeface="Times New Roman" panose="02020603050405020304" pitchFamily="18" charset="0"/>
              </a:rPr>
              <a:t>.</a:t>
            </a: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13</a:t>
            </a:fld>
            <a:endParaRPr lang="en-US" altLang="en-US" dirty="0"/>
          </a:p>
        </p:txBody>
      </p:sp>
      <p:sp>
        <p:nvSpPr>
          <p:cNvPr id="10242" name="Title 1"/>
          <p:cNvSpPr>
            <a:spLocks noGrp="1"/>
          </p:cNvSpPr>
          <p:nvPr>
            <p:ph type="title"/>
          </p:nvPr>
        </p:nvSpPr>
        <p:spPr>
          <a:xfrm>
            <a:off x="228600" y="342220"/>
            <a:ext cx="8229600" cy="1038726"/>
          </a:xfrm>
        </p:spPr>
        <p:txBody>
          <a:bodyPr/>
          <a:lstStyle/>
          <a:p>
            <a:r>
              <a:rPr lang="en-US" altLang="en-US" sz="2700" dirty="0">
                <a:latin typeface="Times New Roman" panose="02020603050405020304" pitchFamily="18" charset="0"/>
                <a:cs typeface="Times New Roman" panose="02020603050405020304" pitchFamily="18" charset="0"/>
              </a:rPr>
              <a:t>STARTING WITH THE RULE</a:t>
            </a:r>
          </a:p>
        </p:txBody>
      </p:sp>
    </p:spTree>
    <p:extLst>
      <p:ext uri="{BB962C8B-B14F-4D97-AF65-F5344CB8AC3E}">
        <p14:creationId xmlns:p14="http://schemas.microsoft.com/office/powerpoint/2010/main" val="3527301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778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the rating decision does not tell you a lot, starting with the facts may be easier</a:t>
            </a:r>
          </a:p>
          <a:p>
            <a:pPr marL="0" indent="0">
              <a:buNone/>
            </a:pPr>
            <a:endParaRPr lang="en-US" altLang="en-US" sz="18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Issue is service connection for a right shoulder condition denied due to no event in service.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Facts: </a:t>
            </a:r>
            <a:r>
              <a:rPr lang="en-US" altLang="en-US" sz="2800" dirty="0">
                <a:latin typeface="Times New Roman" panose="02020603050405020304" pitchFamily="18" charset="0"/>
                <a:cs typeface="Times New Roman" panose="02020603050405020304" pitchFamily="18" charset="0"/>
              </a:rPr>
              <a:t>Veteran claims he injured his shoulder during combat mission in Afghanistan. Post-deployment health assessment shows complaint of upper extremity problem after deployment. Veteran was activated Guard member and did not have a separation physical. Right shoulder arthritis diagnosed 10 months post service.</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14</a:t>
            </a:fld>
            <a:endParaRPr lang="en-US" altLang="en-US" dirty="0"/>
          </a:p>
        </p:txBody>
      </p:sp>
      <p:sp>
        <p:nvSpPr>
          <p:cNvPr id="10242" name="Title 1"/>
          <p:cNvSpPr>
            <a:spLocks noGrp="1"/>
          </p:cNvSpPr>
          <p:nvPr>
            <p:ph type="title"/>
          </p:nvPr>
        </p:nvSpPr>
        <p:spPr>
          <a:xfrm>
            <a:off x="152400" y="354510"/>
            <a:ext cx="8229600" cy="1038726"/>
          </a:xfrm>
        </p:spPr>
        <p:txBody>
          <a:bodyPr/>
          <a:lstStyle/>
          <a:p>
            <a:r>
              <a:rPr lang="en-US" altLang="en-US" sz="2700" dirty="0">
                <a:latin typeface="Times New Roman" panose="02020603050405020304" pitchFamily="18" charset="0"/>
                <a:cs typeface="Times New Roman" panose="02020603050405020304" pitchFamily="18" charset="0"/>
              </a:rPr>
              <a:t>STARTING WITH THE FACTS</a:t>
            </a:r>
          </a:p>
        </p:txBody>
      </p:sp>
    </p:spTree>
    <p:extLst>
      <p:ext uri="{BB962C8B-B14F-4D97-AF65-F5344CB8AC3E}">
        <p14:creationId xmlns:p14="http://schemas.microsoft.com/office/powerpoint/2010/main" val="2547893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963115"/>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In this example, the facts lead you to the rules: </a:t>
            </a:r>
          </a:p>
          <a:p>
            <a:pPr marL="0" indent="0">
              <a:buNone/>
            </a:pPr>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Combat veteran presumption can apply and presume event in service     </a:t>
            </a:r>
            <a:r>
              <a:rPr lang="en-US" altLang="en-US" sz="2800" b="1" dirty="0">
                <a:latin typeface="Times New Roman" panose="02020603050405020304" pitchFamily="18" charset="0"/>
                <a:cs typeface="Times New Roman" panose="02020603050405020304" pitchFamily="18" charset="0"/>
              </a:rPr>
              <a:t>(38 CFR 3.304)</a:t>
            </a:r>
          </a:p>
          <a:p>
            <a:r>
              <a:rPr lang="en-US" altLang="en-US" sz="2800" dirty="0">
                <a:latin typeface="Times New Roman" panose="02020603050405020304" pitchFamily="18" charset="0"/>
                <a:cs typeface="Times New Roman" panose="02020603050405020304" pitchFamily="18" charset="0"/>
              </a:rPr>
              <a:t>While the STRs do not show diagnosis/injury, the post-deployment assessment is consistent with veteran’s complaints</a:t>
            </a:r>
          </a:p>
          <a:p>
            <a:r>
              <a:rPr lang="en-US" altLang="en-US" sz="2800" dirty="0">
                <a:latin typeface="Times New Roman" panose="02020603050405020304" pitchFamily="18" charset="0"/>
                <a:cs typeface="Times New Roman" panose="02020603050405020304" pitchFamily="18" charset="0"/>
              </a:rPr>
              <a:t>Arthritis was diagnosed within one year of veteran’s release from active duty. If veteran had at least 90 days continuous active service, chronic condition presumptive rule should apply to show nexus </a:t>
            </a:r>
          </a:p>
          <a:p>
            <a:r>
              <a:rPr lang="en-US" altLang="en-US" sz="2800" b="1" dirty="0">
                <a:latin typeface="Times New Roman" panose="02020603050405020304" pitchFamily="18" charset="0"/>
                <a:cs typeface="Times New Roman" panose="02020603050405020304" pitchFamily="18" charset="0"/>
              </a:rPr>
              <a:t>(38 CFR 3.307 &amp; 3.309(a))</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15</a:t>
            </a:fld>
            <a:endParaRPr lang="en-US" altLang="en-US" dirty="0"/>
          </a:p>
        </p:txBody>
      </p:sp>
      <p:sp>
        <p:nvSpPr>
          <p:cNvPr id="10242" name="Title 1"/>
          <p:cNvSpPr>
            <a:spLocks noGrp="1"/>
          </p:cNvSpPr>
          <p:nvPr>
            <p:ph type="title"/>
          </p:nvPr>
        </p:nvSpPr>
        <p:spPr>
          <a:xfrm>
            <a:off x="152400" y="354510"/>
            <a:ext cx="8229600" cy="1038726"/>
          </a:xfrm>
        </p:spPr>
        <p:txBody>
          <a:bodyPr/>
          <a:lstStyle/>
          <a:p>
            <a:r>
              <a:rPr lang="en-US" altLang="en-US" sz="2700" dirty="0">
                <a:latin typeface="Times New Roman" panose="02020603050405020304" pitchFamily="18" charset="0"/>
                <a:cs typeface="Times New Roman" panose="02020603050405020304" pitchFamily="18" charset="0"/>
              </a:rPr>
              <a:t>STARTING WITH THE FACTS</a:t>
            </a:r>
          </a:p>
        </p:txBody>
      </p:sp>
    </p:spTree>
    <p:extLst>
      <p:ext uri="{BB962C8B-B14F-4D97-AF65-F5344CB8AC3E}">
        <p14:creationId xmlns:p14="http://schemas.microsoft.com/office/powerpoint/2010/main" val="528445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914400" y="1393237"/>
            <a:ext cx="10439400" cy="3940763"/>
          </a:xfrm>
        </p:spPr>
        <p:txBody>
          <a:bodyPr/>
          <a:lstStyle/>
          <a:p>
            <a:pPr marL="0" indent="0">
              <a:buNone/>
            </a:pPr>
            <a:endParaRPr lang="en-US" altLang="en-US" dirty="0">
              <a:latin typeface="Times New Roman" panose="02020603050405020304" pitchFamily="18" charset="0"/>
              <a:cs typeface="Times New Roman" panose="02020603050405020304" pitchFamily="18" charset="0"/>
            </a:endParaRPr>
          </a:p>
          <a:p>
            <a:pPr marL="0" indent="0">
              <a:buNone/>
            </a:pP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It’s inevitable: </a:t>
            </a:r>
          </a:p>
          <a:p>
            <a:pPr marL="0" indent="0">
              <a:buNone/>
            </a:pPr>
            <a:r>
              <a:rPr lang="en-US" altLang="en-US" dirty="0">
                <a:latin typeface="Times New Roman" panose="02020603050405020304" pitchFamily="18" charset="0"/>
                <a:cs typeface="Times New Roman" panose="02020603050405020304" pitchFamily="18" charset="0"/>
              </a:rPr>
              <a:t>You </a:t>
            </a:r>
            <a:r>
              <a:rPr lang="en-US" altLang="en-US" sz="4400" b="1" dirty="0">
                <a:latin typeface="Times New Roman" panose="02020603050405020304" pitchFamily="18" charset="0"/>
                <a:cs typeface="Times New Roman" panose="02020603050405020304" pitchFamily="18" charset="0"/>
              </a:rPr>
              <a:t>will</a:t>
            </a:r>
            <a:r>
              <a:rPr lang="en-US" altLang="en-US" dirty="0">
                <a:latin typeface="Times New Roman" panose="02020603050405020304" pitchFamily="18" charset="0"/>
                <a:cs typeface="Times New Roman" panose="02020603050405020304" pitchFamily="18" charset="0"/>
              </a:rPr>
              <a:t> come across issues that have no merit. </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16</a:t>
            </a:fld>
            <a:endParaRPr lang="en-US" altLang="en-US" dirty="0"/>
          </a:p>
        </p:txBody>
      </p:sp>
      <p:sp>
        <p:nvSpPr>
          <p:cNvPr id="10242" name="Title 1"/>
          <p:cNvSpPr>
            <a:spLocks noGrp="1"/>
          </p:cNvSpPr>
          <p:nvPr>
            <p:ph type="title"/>
          </p:nvPr>
        </p:nvSpPr>
        <p:spPr>
          <a:xfrm>
            <a:off x="171450" y="322556"/>
            <a:ext cx="9810750" cy="1038726"/>
          </a:xfrm>
        </p:spPr>
        <p:txBody>
          <a:bodyPr/>
          <a:lstStyle/>
          <a:p>
            <a:r>
              <a:rPr lang="en-US" altLang="en-US" sz="2700" dirty="0">
                <a:latin typeface="Times New Roman" panose="02020603050405020304" pitchFamily="18" charset="0"/>
                <a:cs typeface="Times New Roman" panose="02020603050405020304" pitchFamily="18" charset="0"/>
              </a:rPr>
              <a:t>NON-MERITORIOUS APPEALS</a:t>
            </a:r>
          </a:p>
        </p:txBody>
      </p:sp>
    </p:spTree>
    <p:extLst>
      <p:ext uri="{BB962C8B-B14F-4D97-AF65-F5344CB8AC3E}">
        <p14:creationId xmlns:p14="http://schemas.microsoft.com/office/powerpoint/2010/main" val="17895430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7"/>
            <a:ext cx="10744200" cy="5328239"/>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A non-meritorious appeal fails to meet the necessary criteria for a grant – there is no way to argue or change the facts.</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Examples: </a:t>
            </a:r>
          </a:p>
          <a:p>
            <a:pPr marL="914400"/>
            <a:r>
              <a:rPr lang="en-US" altLang="en-US" sz="2800" dirty="0">
                <a:latin typeface="Times New Roman" panose="02020603050405020304" pitchFamily="18" charset="0"/>
                <a:cs typeface="Times New Roman" panose="02020603050405020304" pitchFamily="18" charset="0"/>
              </a:rPr>
              <a:t>NSC Pension when the veteran has no wartime service</a:t>
            </a:r>
          </a:p>
          <a:p>
            <a:pPr marL="914400"/>
            <a:r>
              <a:rPr lang="en-US" altLang="en-US" sz="2800" dirty="0">
                <a:latin typeface="Times New Roman" panose="02020603050405020304" pitchFamily="18" charset="0"/>
                <a:cs typeface="Times New Roman" panose="02020603050405020304" pitchFamily="18" charset="0"/>
              </a:rPr>
              <a:t>DIC when the veteran and spouse were divorced at the time of death and have no children</a:t>
            </a:r>
          </a:p>
          <a:p>
            <a:pPr marL="914400"/>
            <a:r>
              <a:rPr lang="en-US" altLang="en-US" sz="2800" dirty="0">
                <a:latin typeface="Times New Roman" panose="02020603050405020304" pitchFamily="18" charset="0"/>
                <a:cs typeface="Times New Roman" panose="02020603050405020304" pitchFamily="18" charset="0"/>
              </a:rPr>
              <a:t>Service connection cases where the veteran does not have the claimed disability</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17</a:t>
            </a:fld>
            <a:endParaRPr lang="en-US" altLang="en-US" dirty="0"/>
          </a:p>
        </p:txBody>
      </p:sp>
      <p:sp>
        <p:nvSpPr>
          <p:cNvPr id="10242" name="Title 1"/>
          <p:cNvSpPr>
            <a:spLocks noGrp="1"/>
          </p:cNvSpPr>
          <p:nvPr>
            <p:ph type="title"/>
          </p:nvPr>
        </p:nvSpPr>
        <p:spPr>
          <a:xfrm>
            <a:off x="171450" y="322556"/>
            <a:ext cx="9810750" cy="1038726"/>
          </a:xfrm>
        </p:spPr>
        <p:txBody>
          <a:bodyPr/>
          <a:lstStyle/>
          <a:p>
            <a:r>
              <a:rPr lang="en-US" altLang="en-US" sz="2700" dirty="0">
                <a:latin typeface="Times New Roman" panose="02020603050405020304" pitchFamily="18" charset="0"/>
                <a:cs typeface="Times New Roman" panose="02020603050405020304" pitchFamily="18" charset="0"/>
              </a:rPr>
              <a:t>NON-MERITORIOUS APPEALS</a:t>
            </a:r>
          </a:p>
        </p:txBody>
      </p:sp>
    </p:spTree>
    <p:extLst>
      <p:ext uri="{BB962C8B-B14F-4D97-AF65-F5344CB8AC3E}">
        <p14:creationId xmlns:p14="http://schemas.microsoft.com/office/powerpoint/2010/main" val="965828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7"/>
            <a:ext cx="10972800" cy="4702763"/>
          </a:xfrm>
        </p:spPr>
        <p:txBody>
          <a:bodyPr/>
          <a:lstStyle/>
          <a:p>
            <a:pPr marL="0" indent="0">
              <a:buNone/>
            </a:pPr>
            <a:endParaRPr lang="en-US" altLang="en-US" sz="16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If there are no facts to support the applicable rules, you </a:t>
            </a:r>
            <a:r>
              <a:rPr lang="en-US" altLang="en-US" sz="2800" b="1" u="sng" dirty="0">
                <a:latin typeface="Times New Roman" panose="02020603050405020304" pitchFamily="18" charset="0"/>
                <a:cs typeface="Times New Roman" panose="02020603050405020304" pitchFamily="18" charset="0"/>
              </a:rPr>
              <a:t>MUST</a:t>
            </a:r>
            <a:r>
              <a:rPr lang="en-US" altLang="en-US" sz="2800" dirty="0">
                <a:latin typeface="Times New Roman" panose="02020603050405020304" pitchFamily="18" charset="0"/>
                <a:cs typeface="Times New Roman" panose="02020603050405020304" pitchFamily="18" charset="0"/>
              </a:rPr>
              <a:t> explain this to the client and suggest how the evidence can be improved or suggest either not appealing or withdrawing the appeal.</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Per NVS Policy &amp; Procedure, </a:t>
            </a:r>
            <a:r>
              <a:rPr lang="en-US" altLang="en-US" sz="2800" b="1" i="1" u="sng" dirty="0">
                <a:latin typeface="Times New Roman" panose="02020603050405020304" pitchFamily="18" charset="0"/>
                <a:cs typeface="Times New Roman" panose="02020603050405020304" pitchFamily="18" charset="0"/>
              </a:rPr>
              <a:t>the client must sign </a:t>
            </a:r>
            <a:r>
              <a:rPr lang="en-US" altLang="en-US" sz="2800" dirty="0">
                <a:latin typeface="Times New Roman" panose="02020603050405020304" pitchFamily="18" charset="0"/>
                <a:cs typeface="Times New Roman" panose="02020603050405020304" pitchFamily="18" charset="0"/>
              </a:rPr>
              <a:t>if withdrawing the appeal, not the service officer, even though VA rules allow it.</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b="1" i="1" u="sng" dirty="0">
                <a:latin typeface="Times New Roman" panose="02020603050405020304" pitchFamily="18" charset="0"/>
                <a:cs typeface="Times New Roman" panose="02020603050405020304" pitchFamily="18" charset="0"/>
              </a:rPr>
              <a:t>DO NOT</a:t>
            </a:r>
            <a:r>
              <a:rPr lang="en-US" altLang="en-US" sz="2800" b="1" i="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refuse to represent the veteran if you feel there is no merit to the claim.</a:t>
            </a: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18</a:t>
            </a:fld>
            <a:endParaRPr lang="en-US" altLang="en-US" dirty="0"/>
          </a:p>
        </p:txBody>
      </p:sp>
      <p:sp>
        <p:nvSpPr>
          <p:cNvPr id="10242" name="Title 1"/>
          <p:cNvSpPr>
            <a:spLocks noGrp="1"/>
          </p:cNvSpPr>
          <p:nvPr>
            <p:ph type="title"/>
          </p:nvPr>
        </p:nvSpPr>
        <p:spPr>
          <a:xfrm>
            <a:off x="152400" y="354511"/>
            <a:ext cx="8229600" cy="1038726"/>
          </a:xfrm>
        </p:spPr>
        <p:txBody>
          <a:bodyPr/>
          <a:lstStyle/>
          <a:p>
            <a:r>
              <a:rPr lang="en-US" altLang="en-US" sz="2700" dirty="0">
                <a:latin typeface="Times New Roman" panose="02020603050405020304" pitchFamily="18" charset="0"/>
                <a:cs typeface="Times New Roman" panose="02020603050405020304" pitchFamily="18" charset="0"/>
              </a:rPr>
              <a:t>WITHDRAWAL OF APPEALS</a:t>
            </a:r>
          </a:p>
        </p:txBody>
      </p:sp>
    </p:spTree>
    <p:extLst>
      <p:ext uri="{BB962C8B-B14F-4D97-AF65-F5344CB8AC3E}">
        <p14:creationId xmlns:p14="http://schemas.microsoft.com/office/powerpoint/2010/main" val="20206620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7"/>
            <a:ext cx="10972800" cy="4702763"/>
          </a:xfrm>
        </p:spPr>
        <p:txBody>
          <a:bodyPr/>
          <a:lstStyle/>
          <a:p>
            <a:pPr marL="0" indent="0">
              <a:buNone/>
            </a:pPr>
            <a:endParaRPr lang="en-US" altLang="en-US" sz="16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If the veteran is adamant about continuing the appeal:</a:t>
            </a:r>
          </a:p>
          <a:p>
            <a:pPr marL="0" indent="0">
              <a:buNone/>
            </a:pPr>
            <a:endParaRPr lang="en-US" altLang="en-US" sz="2800" dirty="0">
              <a:latin typeface="Times New Roman" panose="02020603050405020304" pitchFamily="18" charset="0"/>
              <a:cs typeface="Times New Roman" panose="02020603050405020304" pitchFamily="18" charset="0"/>
            </a:endParaRPr>
          </a:p>
          <a:p>
            <a:pPr marL="914400"/>
            <a:r>
              <a:rPr lang="en-US" altLang="en-US" sz="2800" dirty="0">
                <a:latin typeface="Times New Roman" panose="02020603050405020304" pitchFamily="18" charset="0"/>
                <a:cs typeface="Times New Roman" panose="02020603050405020304" pitchFamily="18" charset="0"/>
              </a:rPr>
              <a:t>Outline the facts of the case </a:t>
            </a:r>
          </a:p>
          <a:p>
            <a:pPr marL="914400"/>
            <a:r>
              <a:rPr lang="en-US" altLang="en-US" sz="2800" dirty="0">
                <a:latin typeface="Times New Roman" panose="02020603050405020304" pitchFamily="18" charset="0"/>
                <a:cs typeface="Times New Roman" panose="02020603050405020304" pitchFamily="18" charset="0"/>
              </a:rPr>
              <a:t>Restate the veteran’s contentions</a:t>
            </a:r>
          </a:p>
          <a:p>
            <a:pPr marL="914400"/>
            <a:r>
              <a:rPr lang="en-US" altLang="en-US" sz="2800" dirty="0">
                <a:latin typeface="Times New Roman" panose="02020603050405020304" pitchFamily="18" charset="0"/>
                <a:cs typeface="Times New Roman" panose="02020603050405020304" pitchFamily="18" charset="0"/>
              </a:rPr>
              <a:t>State that the VFW supports the veteran's right to appeal.</a:t>
            </a: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19</a:t>
            </a:fld>
            <a:endParaRPr lang="en-US" altLang="en-US" dirty="0"/>
          </a:p>
        </p:txBody>
      </p:sp>
      <p:sp>
        <p:nvSpPr>
          <p:cNvPr id="10242" name="Title 1"/>
          <p:cNvSpPr>
            <a:spLocks noGrp="1"/>
          </p:cNvSpPr>
          <p:nvPr>
            <p:ph type="title"/>
          </p:nvPr>
        </p:nvSpPr>
        <p:spPr>
          <a:xfrm>
            <a:off x="152400" y="354511"/>
            <a:ext cx="8229600" cy="1038726"/>
          </a:xfrm>
        </p:spPr>
        <p:txBody>
          <a:bodyPr/>
          <a:lstStyle/>
          <a:p>
            <a:r>
              <a:rPr lang="en-US" altLang="en-US" sz="2700" dirty="0">
                <a:latin typeface="Times New Roman" panose="02020603050405020304" pitchFamily="18" charset="0"/>
                <a:cs typeface="Times New Roman" panose="02020603050405020304" pitchFamily="18" charset="0"/>
              </a:rPr>
              <a:t>NON-MERITORIOUS APPEALS</a:t>
            </a:r>
          </a:p>
        </p:txBody>
      </p:sp>
    </p:spTree>
    <p:extLst>
      <p:ext uri="{BB962C8B-B14F-4D97-AF65-F5344CB8AC3E}">
        <p14:creationId xmlns:p14="http://schemas.microsoft.com/office/powerpoint/2010/main" val="1969201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896600" cy="4419600"/>
          </a:xfrm>
        </p:spPr>
        <p:txBody>
          <a:bodyPr/>
          <a:lstStyle/>
          <a:p>
            <a:pPr eaLnBrk="1" hangingPunct="1"/>
            <a:endParaRPr lang="en-US" altLang="en-US" dirty="0">
              <a:latin typeface="Times New Roman" panose="02020603050405020304" pitchFamily="18" charset="0"/>
              <a:cs typeface="Times New Roman" panose="02020603050405020304" pitchFamily="18" charset="0"/>
            </a:endParaRPr>
          </a:p>
          <a:p>
            <a:pPr eaLnBrk="1" hangingPunct="1"/>
            <a:r>
              <a:rPr lang="en-US" altLang="en-US" dirty="0">
                <a:latin typeface="Times New Roman" panose="02020603050405020304" pitchFamily="18" charset="0"/>
                <a:cs typeface="Times New Roman" panose="02020603050405020304" pitchFamily="18" charset="0"/>
              </a:rPr>
              <a:t>Learn how to use the appeal writing method: IRAC</a:t>
            </a:r>
          </a:p>
          <a:p>
            <a:pPr lvl="1"/>
            <a:r>
              <a:rPr lang="en-US" altLang="en-US" dirty="0">
                <a:latin typeface="Times New Roman" panose="02020603050405020304" pitchFamily="18" charset="0"/>
                <a:cs typeface="Times New Roman" panose="02020603050405020304" pitchFamily="18" charset="0"/>
              </a:rPr>
              <a:t>Identifying the Issue(s): rewrite and recognize</a:t>
            </a:r>
          </a:p>
          <a:p>
            <a:pPr lvl="1"/>
            <a:r>
              <a:rPr lang="en-US" altLang="en-US" dirty="0">
                <a:latin typeface="Times New Roman" panose="02020603050405020304" pitchFamily="18" charset="0"/>
                <a:cs typeface="Times New Roman" panose="02020603050405020304" pitchFamily="18" charset="0"/>
              </a:rPr>
              <a:t>Listing the rules</a:t>
            </a:r>
          </a:p>
          <a:p>
            <a:pPr lvl="1"/>
            <a:r>
              <a:rPr lang="en-US" altLang="en-US" dirty="0">
                <a:latin typeface="Times New Roman" panose="02020603050405020304" pitchFamily="18" charset="0"/>
                <a:cs typeface="Times New Roman" panose="02020603050405020304" pitchFamily="18" charset="0"/>
              </a:rPr>
              <a:t>Analyzing the facts</a:t>
            </a:r>
          </a:p>
          <a:p>
            <a:pPr lvl="1"/>
            <a:r>
              <a:rPr lang="en-US" altLang="en-US" dirty="0">
                <a:latin typeface="Times New Roman" panose="02020603050405020304" pitchFamily="18" charset="0"/>
                <a:cs typeface="Times New Roman" panose="02020603050405020304" pitchFamily="18" charset="0"/>
              </a:rPr>
              <a:t>Concluding with the desired outcome</a:t>
            </a:r>
          </a:p>
          <a:p>
            <a:pPr eaLnBrk="1" hangingPunct="1"/>
            <a:r>
              <a:rPr lang="en-US" altLang="en-US" dirty="0">
                <a:latin typeface="Times New Roman" panose="02020603050405020304" pitchFamily="18" charset="0"/>
                <a:cs typeface="Times New Roman" panose="02020603050405020304" pitchFamily="18" charset="0"/>
              </a:rPr>
              <a:t>Review tips on writing clearly and persuasively</a:t>
            </a: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2</a:t>
            </a:fld>
            <a:endParaRPr lang="en-US" altLang="en-US" dirty="0"/>
          </a:p>
        </p:txBody>
      </p:sp>
      <p:sp>
        <p:nvSpPr>
          <p:cNvPr id="6146" name="Title 2"/>
          <p:cNvSpPr>
            <a:spLocks noGrp="1"/>
          </p:cNvSpPr>
          <p:nvPr>
            <p:ph type="title"/>
          </p:nvPr>
        </p:nvSpPr>
        <p:spPr/>
        <p:txBody>
          <a:bodyPr/>
          <a:lstStyle/>
          <a:p>
            <a:pPr eaLnBrk="1" hangingPunct="1"/>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LESSON OBJECTIVES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963115"/>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If you have facts that support the client’s claim, compare them with the previous rating and explain where VA erred in their decision.</a:t>
            </a: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Example:</a:t>
            </a: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The veteran has a current diagnosis of arthritis of the right shoulder that was diagnosed 10 months after he was released from active duty. In the September 1, 2021, rating decision, VA denied service connection due to a lack of an in-service incident or injury. However, the veteran’s right shoulder arthritis should be considered service connected since it occurred during the veteran’s combat service, as evidenced by the veteran’s post-deployment assessment of 3/1/2015.</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20</a:t>
            </a:fld>
            <a:endParaRPr lang="en-US" altLang="en-US" dirty="0"/>
          </a:p>
        </p:txBody>
      </p:sp>
      <p:sp>
        <p:nvSpPr>
          <p:cNvPr id="10242" name="Title 1"/>
          <p:cNvSpPr>
            <a:spLocks noGrp="1"/>
          </p:cNvSpPr>
          <p:nvPr>
            <p:ph type="title"/>
          </p:nvPr>
        </p:nvSpPr>
        <p:spPr>
          <a:xfrm>
            <a:off x="152400" y="152400"/>
            <a:ext cx="8229600" cy="1038726"/>
          </a:xfrm>
        </p:spPr>
        <p:txBody>
          <a:bodyPr/>
          <a:lstStyle/>
          <a:p>
            <a:r>
              <a:rPr lang="en-US" altLang="en-US" sz="2700" dirty="0">
                <a:latin typeface="Times New Roman" panose="02020603050405020304" pitchFamily="18" charset="0"/>
                <a:cs typeface="Times New Roman" panose="02020603050405020304" pitchFamily="18" charset="0"/>
              </a:rPr>
              <a:t>ANALYSIS/ARGUMENT</a:t>
            </a:r>
          </a:p>
        </p:txBody>
      </p:sp>
    </p:spTree>
    <p:extLst>
      <p:ext uri="{BB962C8B-B14F-4D97-AF65-F5344CB8AC3E}">
        <p14:creationId xmlns:p14="http://schemas.microsoft.com/office/powerpoint/2010/main" val="173833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1049000" cy="47027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You may have the same analysis/argument for multiple issues. For example, if VA did not find the veteran’s service records, that failure of the duty to assist will likely impact all claims for service connection.</a:t>
            </a:r>
          </a:p>
          <a:p>
            <a:pPr marL="0" indent="0">
              <a:buNone/>
            </a:pPr>
            <a:endParaRPr lang="en-US" altLang="en-US" sz="14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Example: </a:t>
            </a:r>
          </a:p>
          <a:p>
            <a:pPr marL="0" indent="0">
              <a:buNone/>
            </a:pPr>
            <a:r>
              <a:rPr lang="en-US" altLang="en-US" sz="2800" i="1" dirty="0">
                <a:latin typeface="Times New Roman" panose="02020603050405020304" pitchFamily="18" charset="0"/>
                <a:cs typeface="Times New Roman" panose="02020603050405020304" pitchFamily="18" charset="0"/>
              </a:rPr>
              <a:t>The issues of service connection for hearing loss, tinnitus, PTSD, and a bilateral knee condition should all be resolved by VA requesting the veteran’s complete service record and then re-adjudicating the claim. Previously, only the records of his first period of service were obtained, but service treatment records from 2010-2013 were not obtained. Please obtain these records and then re-adjudicate the claim.</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21</a:t>
            </a:fld>
            <a:endParaRPr lang="en-US" altLang="en-US" dirty="0"/>
          </a:p>
        </p:txBody>
      </p:sp>
      <p:sp>
        <p:nvSpPr>
          <p:cNvPr id="10242" name="Title 1"/>
          <p:cNvSpPr>
            <a:spLocks noGrp="1"/>
          </p:cNvSpPr>
          <p:nvPr>
            <p:ph type="title"/>
          </p:nvPr>
        </p:nvSpPr>
        <p:spPr>
          <a:xfrm>
            <a:off x="152400" y="152400"/>
            <a:ext cx="8229600" cy="1038726"/>
          </a:xfrm>
        </p:spPr>
        <p:txBody>
          <a:bodyPr/>
          <a:lstStyle/>
          <a:p>
            <a:r>
              <a:rPr lang="en-US" altLang="en-US" sz="2700" dirty="0">
                <a:latin typeface="Times New Roman" panose="02020603050405020304" pitchFamily="18" charset="0"/>
                <a:cs typeface="Times New Roman" panose="02020603050405020304" pitchFamily="18" charset="0"/>
              </a:rPr>
              <a:t>ANALYSIS/ARGUMENT</a:t>
            </a:r>
          </a:p>
        </p:txBody>
      </p:sp>
    </p:spTree>
    <p:extLst>
      <p:ext uri="{BB962C8B-B14F-4D97-AF65-F5344CB8AC3E}">
        <p14:creationId xmlns:p14="http://schemas.microsoft.com/office/powerpoint/2010/main" val="1741805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381000" y="1256711"/>
            <a:ext cx="11277600" cy="5464764"/>
          </a:xfrm>
        </p:spPr>
        <p:txBody>
          <a:bodyPr/>
          <a:lstStyle/>
          <a:p>
            <a:pPr marL="0" indent="0">
              <a:buNone/>
            </a:pPr>
            <a:endParaRPr kumimoji="0" lang="en-US" altLang="en-US" sz="28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Reasonable Doubt (38 CFR 3.102) </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a.k.a. Benefit of the Doubt</a:t>
            </a:r>
          </a:p>
          <a:p>
            <a:pPr marL="0" indent="0">
              <a:buNone/>
            </a:pPr>
            <a:endParaRPr lang="en-US" altLang="en-US" sz="2800" i="1" dirty="0">
              <a:solidFill>
                <a:srgbClr val="000000"/>
              </a:solidFill>
            </a:endParaRPr>
          </a:p>
          <a:p>
            <a:pPr marL="0" indent="0" algn="ctr">
              <a:buNone/>
            </a:pPr>
            <a:r>
              <a:rPr kumimoji="0" lang="en-US" altLang="en-US" sz="28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“When, after careful consideration of all procurable and assembled data, a reasonable doubt arises regarding service origin, the degree of disability, or any other point, such doubt will be resolved in favor of the claimant. By reasonable doubt is meant one which exists because of an </a:t>
            </a:r>
            <a:r>
              <a:rPr kumimoji="0" lang="en-US" altLang="en-US" sz="2800" b="1" i="1"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approximate balance of positive and negative evidence </a:t>
            </a:r>
            <a:r>
              <a:rPr kumimoji="0" lang="en-US" altLang="en-US" sz="2800" b="0" i="1"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which does not satisfactorily prove or </a:t>
            </a:r>
            <a:r>
              <a:rPr kumimoji="0" lang="en-US" altLang="en-US" sz="28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disprove the claim.</a:t>
            </a: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22</a:t>
            </a:fld>
            <a:endParaRPr lang="en-US" altLang="en-US" dirty="0"/>
          </a:p>
        </p:txBody>
      </p:sp>
      <p:sp>
        <p:nvSpPr>
          <p:cNvPr id="10242" name="Title 1"/>
          <p:cNvSpPr>
            <a:spLocks noGrp="1"/>
          </p:cNvSpPr>
          <p:nvPr>
            <p:ph type="title"/>
          </p:nvPr>
        </p:nvSpPr>
        <p:spPr>
          <a:xfrm>
            <a:off x="228600" y="217984"/>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1152548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256711"/>
            <a:ext cx="11582400" cy="5464764"/>
          </a:xfrm>
        </p:spPr>
        <p:txBody>
          <a:bodyPr/>
          <a:lstStyle/>
          <a:p>
            <a:pPr marL="0" indent="0" algn="ctr">
              <a:buNone/>
            </a:pPr>
            <a:r>
              <a:rPr lang="en-US" altLang="en-US" sz="2800" b="1" dirty="0">
                <a:latin typeface="Times New Roman" panose="02020603050405020304" pitchFamily="18" charset="0"/>
                <a:cs typeface="Times New Roman" panose="02020603050405020304" pitchFamily="18" charset="0"/>
              </a:rPr>
              <a:t>Reasonable Doubt (38 CFR 3.102) </a:t>
            </a:r>
          </a:p>
          <a:p>
            <a:pPr marL="0" indent="0" algn="ctr">
              <a:buNone/>
            </a:pPr>
            <a:r>
              <a:rPr lang="en-US" altLang="en-US" sz="2800" b="1" dirty="0">
                <a:latin typeface="Times New Roman" panose="02020603050405020304" pitchFamily="18" charset="0"/>
                <a:cs typeface="Times New Roman" panose="02020603050405020304" pitchFamily="18" charset="0"/>
              </a:rPr>
              <a:t>a.k.a. Benefit of the Doubt</a:t>
            </a:r>
          </a:p>
          <a:p>
            <a:pPr>
              <a:spcBef>
                <a:spcPts val="0"/>
              </a:spcBef>
            </a:pPr>
            <a:endParaRPr lang="en-US" altLang="en-US" sz="700" dirty="0">
              <a:latin typeface="Times New Roman" panose="02020603050405020304" pitchFamily="18" charset="0"/>
              <a:cs typeface="Times New Roman" panose="02020603050405020304" pitchFamily="18" charset="0"/>
            </a:endParaRPr>
          </a:p>
          <a:p>
            <a:r>
              <a:rPr lang="en-US" altLang="en-US" sz="2400" dirty="0">
                <a:latin typeface="Times New Roman" panose="02020603050405020304" pitchFamily="18" charset="0"/>
                <a:cs typeface="Times New Roman" panose="02020603050405020304" pitchFamily="18" charset="0"/>
              </a:rPr>
              <a:t>Should only be used when the evidence is approximately equal on both sides (equipoise)</a:t>
            </a:r>
          </a:p>
          <a:p>
            <a:r>
              <a:rPr lang="en-US" altLang="en-US" sz="2400" dirty="0">
                <a:latin typeface="Times New Roman" panose="02020603050405020304" pitchFamily="18" charset="0"/>
                <a:cs typeface="Times New Roman" panose="02020603050405020304" pitchFamily="18" charset="0"/>
              </a:rPr>
              <a:t>If the evidence is 51% or more on the veteran’s side, </a:t>
            </a:r>
            <a:r>
              <a:rPr lang="en-US" altLang="en-US" sz="2400" b="1" u="sng" dirty="0">
                <a:latin typeface="Times New Roman" panose="02020603050405020304" pitchFamily="18" charset="0"/>
                <a:cs typeface="Times New Roman" panose="02020603050405020304" pitchFamily="18" charset="0"/>
              </a:rPr>
              <a:t>DO NOT </a:t>
            </a:r>
            <a:r>
              <a:rPr lang="en-US" altLang="en-US" sz="2400" dirty="0">
                <a:latin typeface="Times New Roman" panose="02020603050405020304" pitchFamily="18" charset="0"/>
                <a:cs typeface="Times New Roman" panose="02020603050405020304" pitchFamily="18" charset="0"/>
              </a:rPr>
              <a:t>argue benefit of the doubt</a:t>
            </a:r>
          </a:p>
          <a:p>
            <a:r>
              <a:rPr lang="en-US" altLang="en-US" sz="2400" dirty="0">
                <a:latin typeface="Times New Roman" panose="02020603050405020304" pitchFamily="18" charset="0"/>
                <a:cs typeface="Times New Roman" panose="02020603050405020304" pitchFamily="18" charset="0"/>
              </a:rPr>
              <a:t>Allows you to say the evidence is equal so the tie should go to the veteran. </a:t>
            </a:r>
          </a:p>
          <a:p>
            <a:r>
              <a:rPr lang="en-US" altLang="en-US" sz="2400" dirty="0">
                <a:latin typeface="Times New Roman" panose="02020603050405020304" pitchFamily="18" charset="0"/>
                <a:cs typeface="Times New Roman" panose="02020603050405020304" pitchFamily="18" charset="0"/>
              </a:rPr>
              <a:t>Benefit of the doubt should not be cited routinely and should </a:t>
            </a:r>
            <a:r>
              <a:rPr lang="en-US" altLang="en-US" sz="2400" b="1" u="sng" dirty="0">
                <a:latin typeface="Times New Roman" panose="02020603050405020304" pitchFamily="18" charset="0"/>
                <a:cs typeface="Times New Roman" panose="02020603050405020304" pitchFamily="18" charset="0"/>
              </a:rPr>
              <a:t>NEVER</a:t>
            </a:r>
            <a:r>
              <a:rPr lang="en-US" altLang="en-US" sz="2400" b="1"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be used in non-meritorious cases. </a:t>
            </a:r>
          </a:p>
          <a:p>
            <a:r>
              <a:rPr lang="en-US" altLang="en-US" sz="2400" dirty="0">
                <a:latin typeface="Times New Roman" panose="02020603050405020304" pitchFamily="18" charset="0"/>
                <a:cs typeface="Times New Roman" panose="02020603050405020304" pitchFamily="18" charset="0"/>
              </a:rPr>
              <a:t>If you believe that benefit of the doubt applies to your claim:</a:t>
            </a:r>
          </a:p>
          <a:p>
            <a:pPr marL="914400" indent="-452438"/>
            <a:r>
              <a:rPr lang="en-US" altLang="en-US" sz="2400" dirty="0">
                <a:latin typeface="Times New Roman" panose="02020603050405020304" pitchFamily="18" charset="0"/>
                <a:cs typeface="Times New Roman" panose="02020603050405020304" pitchFamily="18" charset="0"/>
              </a:rPr>
              <a:t>Discuss the evidence in </a:t>
            </a:r>
            <a:r>
              <a:rPr lang="en-US" altLang="en-US" sz="2400" b="1" dirty="0">
                <a:latin typeface="Times New Roman" panose="02020603050405020304" pitchFamily="18" charset="0"/>
                <a:cs typeface="Times New Roman" panose="02020603050405020304" pitchFamily="18" charset="0"/>
              </a:rPr>
              <a:t>FAVOR</a:t>
            </a:r>
            <a:r>
              <a:rPr lang="en-US" altLang="en-US" sz="2400" dirty="0">
                <a:latin typeface="Times New Roman" panose="02020603050405020304" pitchFamily="18" charset="0"/>
                <a:cs typeface="Times New Roman" panose="02020603050405020304" pitchFamily="18" charset="0"/>
              </a:rPr>
              <a:t> of the claim</a:t>
            </a:r>
          </a:p>
          <a:p>
            <a:pPr marL="914400" indent="-452438"/>
            <a:r>
              <a:rPr lang="en-US" altLang="en-US" sz="2400" dirty="0">
                <a:latin typeface="Times New Roman" panose="02020603050405020304" pitchFamily="18" charset="0"/>
                <a:cs typeface="Times New Roman" panose="02020603050405020304" pitchFamily="18" charset="0"/>
              </a:rPr>
              <a:t>Discuss the evidence </a:t>
            </a:r>
            <a:r>
              <a:rPr lang="en-US" altLang="en-US" sz="2400" b="1" dirty="0">
                <a:latin typeface="Times New Roman" panose="02020603050405020304" pitchFamily="18" charset="0"/>
                <a:cs typeface="Times New Roman" panose="02020603050405020304" pitchFamily="18" charset="0"/>
              </a:rPr>
              <a:t>AGAINST</a:t>
            </a:r>
            <a:r>
              <a:rPr lang="en-US" altLang="en-US" sz="2400" dirty="0">
                <a:latin typeface="Times New Roman" panose="02020603050405020304" pitchFamily="18" charset="0"/>
                <a:cs typeface="Times New Roman" panose="02020603050405020304" pitchFamily="18" charset="0"/>
              </a:rPr>
              <a:t> the claim</a:t>
            </a:r>
          </a:p>
          <a:p>
            <a:pPr marL="914400" indent="-452438"/>
            <a:r>
              <a:rPr lang="en-US" altLang="en-US" sz="2400" dirty="0">
                <a:latin typeface="Times New Roman" panose="02020603050405020304" pitchFamily="18" charset="0"/>
                <a:cs typeface="Times New Roman" panose="02020603050405020304" pitchFamily="18" charset="0"/>
              </a:rPr>
              <a:t>Explain that the evidence is in </a:t>
            </a:r>
            <a:r>
              <a:rPr lang="en-US" altLang="en-US" sz="2400" b="1" dirty="0">
                <a:latin typeface="Times New Roman" panose="02020603050405020304" pitchFamily="18" charset="0"/>
                <a:cs typeface="Times New Roman" panose="02020603050405020304" pitchFamily="18" charset="0"/>
              </a:rPr>
              <a:t>EQUAL BALANCE </a:t>
            </a:r>
            <a:r>
              <a:rPr lang="en-US" altLang="en-US" sz="2400" dirty="0">
                <a:latin typeface="Times New Roman" panose="02020603050405020304" pitchFamily="18" charset="0"/>
                <a:cs typeface="Times New Roman" panose="02020603050405020304" pitchFamily="18" charset="0"/>
              </a:rPr>
              <a:t>“for” and “against” the claim so VA should grant the claim.</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23</a:t>
            </a:fld>
            <a:endParaRPr lang="en-US" altLang="en-US" dirty="0"/>
          </a:p>
        </p:txBody>
      </p:sp>
      <p:sp>
        <p:nvSpPr>
          <p:cNvPr id="10242" name="Title 1"/>
          <p:cNvSpPr>
            <a:spLocks noGrp="1"/>
          </p:cNvSpPr>
          <p:nvPr>
            <p:ph type="title"/>
          </p:nvPr>
        </p:nvSpPr>
        <p:spPr>
          <a:xfrm>
            <a:off x="228600" y="217984"/>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3184287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228600" y="1256711"/>
            <a:ext cx="11582400" cy="54647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Example:</a:t>
            </a:r>
          </a:p>
          <a:p>
            <a:pPr marL="0" indent="0">
              <a:buNone/>
            </a:pPr>
            <a:endParaRPr lang="en-US" altLang="en-US" sz="1100" i="1" dirty="0">
              <a:latin typeface="Times New Roman" panose="02020603050405020304" pitchFamily="18" charset="0"/>
              <a:cs typeface="Times New Roman" panose="02020603050405020304" pitchFamily="18" charset="0"/>
            </a:endParaRPr>
          </a:p>
          <a:p>
            <a:pPr marL="0" indent="0">
              <a:spcAft>
                <a:spcPts val="600"/>
              </a:spcAft>
              <a:buNone/>
            </a:pPr>
            <a:r>
              <a:rPr lang="en-US" altLang="en-US" sz="2800" dirty="0">
                <a:latin typeface="Times New Roman" panose="02020603050405020304" pitchFamily="18" charset="0"/>
                <a:cs typeface="Times New Roman" panose="02020603050405020304" pitchFamily="18" charset="0"/>
              </a:rPr>
              <a:t>In the April 4, 2021, C&amp;P examination, the examiner opined that the veteran’s left knee instability was not related to his service-connected left ankle sprain. However, in a medical statement from the veteran’s primary care doctor dated April 11, 2021, Dr. Jones stated that the residuals of the veteran’s left ankle sprain directly contributed to the instability of the left knee. </a:t>
            </a:r>
          </a:p>
          <a:p>
            <a:pPr marL="0" indent="0">
              <a:spcAft>
                <a:spcPts val="600"/>
              </a:spcAft>
              <a:buNone/>
            </a:pPr>
            <a:r>
              <a:rPr lang="en-US" altLang="en-US" sz="2800" dirty="0">
                <a:latin typeface="Times New Roman" panose="02020603050405020304" pitchFamily="18" charset="0"/>
                <a:cs typeface="Times New Roman" panose="02020603050405020304" pitchFamily="18" charset="0"/>
              </a:rPr>
              <a:t>Both medical opinions are from doctors who have examined the veteran, so they should be given equal consideration. According to 38CFR 3.102, if there is an approximate balance of positive and negative evidence, reasonable doubt should be resolved in favor of the veteran. Therefore, we request that service connection be granted for the veteran’s left knee instability secondary to his service-connected left ankle sprain. </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24</a:t>
            </a:fld>
            <a:endParaRPr lang="en-US" altLang="en-US" dirty="0"/>
          </a:p>
        </p:txBody>
      </p:sp>
      <p:sp>
        <p:nvSpPr>
          <p:cNvPr id="10242" name="Title 1"/>
          <p:cNvSpPr>
            <a:spLocks noGrp="1"/>
          </p:cNvSpPr>
          <p:nvPr>
            <p:ph type="title"/>
          </p:nvPr>
        </p:nvSpPr>
        <p:spPr>
          <a:xfrm>
            <a:off x="228600" y="217984"/>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40521415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474164"/>
          </a:xfrm>
        </p:spPr>
        <p:txBody>
          <a:bodyPr/>
          <a:lstStyle/>
          <a:p>
            <a:pPr marL="0" indent="0" algn="ctr">
              <a:buNone/>
            </a:pPr>
            <a:r>
              <a:rPr lang="en-US" altLang="en-US" b="1" dirty="0">
                <a:latin typeface="Times New Roman" panose="02020603050405020304" pitchFamily="18" charset="0"/>
                <a:cs typeface="Times New Roman" panose="02020603050405020304" pitchFamily="18" charset="0"/>
              </a:rPr>
              <a:t>Failure of the Duty to Assist (DTA) (38 CFR 3.159(c))</a:t>
            </a:r>
          </a:p>
          <a:p>
            <a:r>
              <a:rPr lang="en-US" altLang="en-US" sz="2700" dirty="0">
                <a:latin typeface="Times New Roman" panose="02020603050405020304" pitchFamily="18" charset="0"/>
                <a:cs typeface="Times New Roman" panose="02020603050405020304" pitchFamily="18" charset="0"/>
              </a:rPr>
              <a:t>A DTA error is a failure by VA to properly apply the provisions of 38 CFR 3.159 for gathering evidence. This can include omitting development or failing to request certain examinations or opinions.</a:t>
            </a:r>
          </a:p>
          <a:p>
            <a:r>
              <a:rPr lang="en-US" altLang="en-US" sz="2700" dirty="0">
                <a:latin typeface="Times New Roman" panose="02020603050405020304" pitchFamily="18" charset="0"/>
                <a:cs typeface="Times New Roman" panose="02020603050405020304" pitchFamily="18" charset="0"/>
              </a:rPr>
              <a:t>Remember, a HLR or BVA appeal can only identify previous DTA errors</a:t>
            </a:r>
          </a:p>
          <a:p>
            <a:r>
              <a:rPr lang="en-US" altLang="en-US" sz="2700" dirty="0">
                <a:latin typeface="Times New Roman" panose="02020603050405020304" pitchFamily="18" charset="0"/>
                <a:cs typeface="Times New Roman" panose="02020603050405020304" pitchFamily="18" charset="0"/>
              </a:rPr>
              <a:t>State that records have been identified but were not obtained, or a medical opinion is warranted because the evidence meets the threshold for providing an exam in 38 CFR 3.159(c). </a:t>
            </a:r>
          </a:p>
          <a:p>
            <a:r>
              <a:rPr lang="en-US" altLang="en-US" sz="2700" dirty="0">
                <a:latin typeface="Times New Roman" panose="02020603050405020304" pitchFamily="18" charset="0"/>
                <a:cs typeface="Times New Roman" panose="02020603050405020304" pitchFamily="18" charset="0"/>
              </a:rPr>
              <a:t>Common reasons that records are not obtained: wrong name, wrong address, did not find all duty periods</a:t>
            </a:r>
          </a:p>
          <a:p>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25</a:t>
            </a:fld>
            <a:endParaRPr lang="en-US" altLang="en-US" dirty="0"/>
          </a:p>
        </p:txBody>
      </p:sp>
      <p:sp>
        <p:nvSpPr>
          <p:cNvPr id="10242" name="Title 1"/>
          <p:cNvSpPr>
            <a:spLocks noGrp="1"/>
          </p:cNvSpPr>
          <p:nvPr>
            <p:ph type="title"/>
          </p:nvPr>
        </p:nvSpPr>
        <p:spPr>
          <a:xfrm>
            <a:off x="228600" y="228600"/>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19504918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17036"/>
            <a:ext cx="10972800" cy="4931364"/>
          </a:xfrm>
        </p:spPr>
        <p:txBody>
          <a:bodyPr/>
          <a:lstStyle/>
          <a:p>
            <a:pPr marL="0" indent="0" algn="ctr">
              <a:buNone/>
            </a:pPr>
            <a:r>
              <a:rPr lang="en-US" altLang="en-US" b="1" dirty="0">
                <a:latin typeface="Times New Roman" panose="02020603050405020304" pitchFamily="18" charset="0"/>
                <a:cs typeface="Times New Roman" panose="02020603050405020304" pitchFamily="18" charset="0"/>
              </a:rPr>
              <a:t>Inadequate medical exam/opinion (38 CFR 3.326)</a:t>
            </a:r>
          </a:p>
          <a:p>
            <a:r>
              <a:rPr lang="en-US" altLang="en-US" sz="2400" dirty="0">
                <a:latin typeface="Times New Roman" panose="02020603050405020304" pitchFamily="18" charset="0"/>
                <a:cs typeface="Times New Roman" panose="02020603050405020304" pitchFamily="18" charset="0"/>
              </a:rPr>
              <a:t>Once VA provides a medical exam or opinion, that exam or opinion must be adequate </a:t>
            </a:r>
          </a:p>
          <a:p>
            <a:r>
              <a:rPr lang="en-US" altLang="en-US" sz="2400" dirty="0">
                <a:latin typeface="Times New Roman" panose="02020603050405020304" pitchFamily="18" charset="0"/>
                <a:cs typeface="Times New Roman" panose="02020603050405020304" pitchFamily="18" charset="0"/>
              </a:rPr>
              <a:t>Common reasons exams are inadequate: </a:t>
            </a:r>
          </a:p>
          <a:p>
            <a:pPr lvl="1"/>
            <a:r>
              <a:rPr lang="en-US" altLang="en-US" sz="2400" dirty="0">
                <a:latin typeface="Times New Roman" panose="02020603050405020304" pitchFamily="18" charset="0"/>
                <a:cs typeface="Times New Roman" panose="02020603050405020304" pitchFamily="18" charset="0"/>
              </a:rPr>
              <a:t>did not consider positive evidence of record </a:t>
            </a:r>
          </a:p>
          <a:p>
            <a:pPr marL="688975"/>
            <a:r>
              <a:rPr lang="en-US" altLang="en-US" sz="2400" dirty="0">
                <a:latin typeface="Times New Roman" panose="02020603050405020304" pitchFamily="18" charset="0"/>
                <a:cs typeface="Times New Roman" panose="02020603050405020304" pitchFamily="18" charset="0"/>
              </a:rPr>
              <a:t>did not consider veteran’s lay statements</a:t>
            </a:r>
          </a:p>
          <a:p>
            <a:pPr marL="688975"/>
            <a:r>
              <a:rPr lang="en-US" altLang="en-US" sz="2400" dirty="0">
                <a:latin typeface="Times New Roman" panose="02020603050405020304" pitchFamily="18" charset="0"/>
                <a:cs typeface="Times New Roman" panose="02020603050405020304" pitchFamily="18" charset="0"/>
              </a:rPr>
              <a:t>did not complete all required tests (especially in musculoskeletal claims) </a:t>
            </a:r>
          </a:p>
          <a:p>
            <a:pPr marL="688975"/>
            <a:r>
              <a:rPr lang="en-US" altLang="en-US" sz="2400" dirty="0">
                <a:latin typeface="Times New Roman" panose="02020603050405020304" pitchFamily="18" charset="0"/>
                <a:cs typeface="Times New Roman" panose="02020603050405020304" pitchFamily="18" charset="0"/>
              </a:rPr>
              <a:t>did not consider all theories of service connection </a:t>
            </a:r>
          </a:p>
          <a:p>
            <a:pPr marL="688975"/>
            <a:r>
              <a:rPr lang="en-US" altLang="en-US" sz="2400" dirty="0">
                <a:latin typeface="Times New Roman" panose="02020603050405020304" pitchFamily="18" charset="0"/>
                <a:cs typeface="Times New Roman" panose="02020603050405020304" pitchFamily="18" charset="0"/>
              </a:rPr>
              <a:t>relied only on results of one examination versus the disability over time </a:t>
            </a:r>
          </a:p>
          <a:p>
            <a:pPr marL="688975"/>
            <a:r>
              <a:rPr lang="en-US" altLang="en-US" sz="2400" dirty="0">
                <a:latin typeface="Times New Roman" panose="02020603050405020304" pitchFamily="18" charset="0"/>
                <a:cs typeface="Times New Roman" panose="02020603050405020304" pitchFamily="18" charset="0"/>
              </a:rPr>
              <a:t>did not give rationale (reasons) for medical opinion</a:t>
            </a:r>
          </a:p>
          <a:p>
            <a:pPr marL="688975"/>
            <a:r>
              <a:rPr lang="en-US" altLang="en-US" sz="2400" dirty="0">
                <a:latin typeface="Times New Roman" panose="02020603050405020304" pitchFamily="18" charset="0"/>
                <a:cs typeface="Times New Roman" panose="02020603050405020304" pitchFamily="18" charset="0"/>
              </a:rPr>
              <a:t>did not review all records</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26</a:t>
            </a:fld>
            <a:endParaRPr lang="en-US" altLang="en-US" dirty="0"/>
          </a:p>
        </p:txBody>
      </p:sp>
      <p:sp>
        <p:nvSpPr>
          <p:cNvPr id="10242" name="Title 1"/>
          <p:cNvSpPr>
            <a:spLocks noGrp="1"/>
          </p:cNvSpPr>
          <p:nvPr>
            <p:ph type="title"/>
          </p:nvPr>
        </p:nvSpPr>
        <p:spPr>
          <a:xfrm>
            <a:off x="228600" y="238981"/>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29109658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17036"/>
            <a:ext cx="10972800" cy="4931364"/>
          </a:xfrm>
        </p:spPr>
        <p:txBody>
          <a:bodyPr/>
          <a:lstStyle/>
          <a:p>
            <a:pPr marL="0" indent="0">
              <a:buNone/>
            </a:pP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dirty="0">
                <a:latin typeface="Times New Roman" panose="02020603050405020304" pitchFamily="18" charset="0"/>
                <a:cs typeface="Times New Roman" panose="02020603050405020304" pitchFamily="18" charset="0"/>
              </a:rPr>
              <a:t>If you determine that an examination or medical opinion is inadequate, explain why in your argument.</a:t>
            </a:r>
          </a:p>
          <a:p>
            <a:pPr marL="0" indent="0">
              <a:buNone/>
            </a:pPr>
            <a:endParaRPr lang="en-US" altLang="en-US" sz="2400" dirty="0">
              <a:latin typeface="Times New Roman" panose="02020603050405020304" pitchFamily="18" charset="0"/>
              <a:cs typeface="Times New Roman" panose="02020603050405020304" pitchFamily="18" charset="0"/>
            </a:endParaRPr>
          </a:p>
          <a:p>
            <a:pPr marL="0" indent="0">
              <a:buNone/>
            </a:pPr>
            <a:r>
              <a:rPr lang="en-US" altLang="en-US" sz="2400" dirty="0">
                <a:latin typeface="Times New Roman" panose="02020603050405020304" pitchFamily="18" charset="0"/>
                <a:cs typeface="Times New Roman" panose="02020603050405020304" pitchFamily="18" charset="0"/>
              </a:rPr>
              <a:t>Example:</a:t>
            </a: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In the examination dated July 12, 2021, the examiner offered a medical opinion that the veteran’s bilateral hearing loss is less likely than not related to service. However, the examiner did not offer any rationale for this opinion. Therefore, we ask that this claim be sent back to the medical examiner to determine a rationale for the medical opinion</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27</a:t>
            </a:fld>
            <a:endParaRPr lang="en-US" altLang="en-US" dirty="0"/>
          </a:p>
        </p:txBody>
      </p:sp>
      <p:sp>
        <p:nvSpPr>
          <p:cNvPr id="10242" name="Title 1"/>
          <p:cNvSpPr>
            <a:spLocks noGrp="1"/>
          </p:cNvSpPr>
          <p:nvPr>
            <p:ph type="title"/>
          </p:nvPr>
        </p:nvSpPr>
        <p:spPr>
          <a:xfrm>
            <a:off x="228600" y="238981"/>
            <a:ext cx="8229600" cy="1038726"/>
          </a:xfrm>
        </p:spPr>
        <p:txBody>
          <a:bodyPr/>
          <a:lstStyle/>
          <a:p>
            <a:r>
              <a:rPr lang="en-US" altLang="en-US" sz="2700" dirty="0">
                <a:latin typeface="Times New Roman" panose="02020603050405020304" pitchFamily="18" charset="0"/>
                <a:cs typeface="Times New Roman" panose="02020603050405020304" pitchFamily="18" charset="0"/>
              </a:rPr>
              <a:t>COMMON ARGUMENTS</a:t>
            </a:r>
          </a:p>
        </p:txBody>
      </p:sp>
    </p:spTree>
    <p:extLst>
      <p:ext uri="{BB962C8B-B14F-4D97-AF65-F5344CB8AC3E}">
        <p14:creationId xmlns:p14="http://schemas.microsoft.com/office/powerpoint/2010/main" val="6948478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5159964"/>
          </a:xfrm>
        </p:spPr>
        <p:txBody>
          <a:bodyPr/>
          <a:lstStyle/>
          <a:p>
            <a:r>
              <a:rPr lang="en-US" altLang="en-US" sz="2800" dirty="0">
                <a:latin typeface="Times New Roman" panose="02020603050405020304" pitchFamily="18" charset="0"/>
                <a:cs typeface="Times New Roman" panose="02020603050405020304" pitchFamily="18" charset="0"/>
              </a:rPr>
              <a:t>Cite to the CFR and general principles such as duty to assist, adequacy of exams, secondary service connection, etc. </a:t>
            </a:r>
          </a:p>
          <a:p>
            <a:pPr>
              <a:spcBef>
                <a:spcPts val="0"/>
              </a:spcBef>
            </a:pPr>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Also cite to the M21-1 if it helps you, at either the RO or the Board of Veterans Appeals (BVA).</a:t>
            </a:r>
          </a:p>
          <a:p>
            <a:pPr>
              <a:spcBef>
                <a:spcPts val="0"/>
              </a:spcBef>
            </a:pPr>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VA Office of General Counsel Precedent Opinions and court cases can also be helpful. </a:t>
            </a:r>
          </a:p>
          <a:p>
            <a:pPr marL="0" indent="0">
              <a:spcBef>
                <a:spcPts val="0"/>
              </a:spcBef>
              <a:buNone/>
            </a:pPr>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No need to go overboard, one good citation that helps you is better than three that may or may not.</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28</a:t>
            </a:fld>
            <a:endParaRPr lang="en-US" altLang="en-US" dirty="0"/>
          </a:p>
        </p:txBody>
      </p:sp>
      <p:sp>
        <p:nvSpPr>
          <p:cNvPr id="10242" name="Title 1"/>
          <p:cNvSpPr>
            <a:spLocks noGrp="1"/>
          </p:cNvSpPr>
          <p:nvPr>
            <p:ph type="title"/>
          </p:nvPr>
        </p:nvSpPr>
        <p:spPr>
          <a:xfrm>
            <a:off x="228600" y="186234"/>
            <a:ext cx="8229600" cy="1038726"/>
          </a:xfrm>
        </p:spPr>
        <p:txBody>
          <a:bodyPr/>
          <a:lstStyle/>
          <a:p>
            <a:r>
              <a:rPr lang="en-US" altLang="en-US" sz="2700" dirty="0">
                <a:latin typeface="Times New Roman" panose="02020603050405020304" pitchFamily="18" charset="0"/>
                <a:cs typeface="Times New Roman" panose="02020603050405020304" pitchFamily="18" charset="0"/>
              </a:rPr>
              <a:t>CITATIONS</a:t>
            </a:r>
          </a:p>
        </p:txBody>
      </p:sp>
    </p:spTree>
    <p:extLst>
      <p:ext uri="{BB962C8B-B14F-4D97-AF65-F5344CB8AC3E}">
        <p14:creationId xmlns:p14="http://schemas.microsoft.com/office/powerpoint/2010/main" val="23210798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7027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Your conclusion should ask for an outcome based on the analysis of the rule and the evidence</a:t>
            </a:r>
          </a:p>
          <a:p>
            <a:pPr marL="0" indent="0">
              <a:buNone/>
            </a:pPr>
            <a:r>
              <a:rPr lang="en-US" altLang="en-US" sz="2800" dirty="0">
                <a:latin typeface="Times New Roman" panose="02020603050405020304" pitchFamily="18" charset="0"/>
                <a:cs typeface="Times New Roman" panose="02020603050405020304" pitchFamily="18" charset="0"/>
              </a:rPr>
              <a:t>You may ask the VA to:</a:t>
            </a:r>
          </a:p>
          <a:p>
            <a:pPr lvl="1"/>
            <a:r>
              <a:rPr lang="en-US" altLang="en-US" sz="2400" dirty="0">
                <a:latin typeface="Times New Roman" panose="02020603050405020304" pitchFamily="18" charset="0"/>
                <a:cs typeface="Times New Roman" panose="02020603050405020304" pitchFamily="18" charset="0"/>
              </a:rPr>
              <a:t>Grant the benefit</a:t>
            </a:r>
          </a:p>
          <a:p>
            <a:pPr lvl="1"/>
            <a:r>
              <a:rPr lang="en-US" altLang="en-US" sz="2400" dirty="0">
                <a:latin typeface="Times New Roman" panose="02020603050405020304" pitchFamily="18" charset="0"/>
                <a:cs typeface="Times New Roman" panose="02020603050405020304" pitchFamily="18" charset="0"/>
              </a:rPr>
              <a:t>Restore the benefit</a:t>
            </a:r>
          </a:p>
          <a:p>
            <a:pPr lvl="1"/>
            <a:r>
              <a:rPr lang="en-US" altLang="en-US" sz="2400" dirty="0">
                <a:latin typeface="Times New Roman" panose="02020603050405020304" pitchFamily="18" charset="0"/>
                <a:cs typeface="Times New Roman" panose="02020603050405020304" pitchFamily="18" charset="0"/>
              </a:rPr>
              <a:t>Provide additional development such as requesting records, providing an examination or medical opinion</a:t>
            </a:r>
          </a:p>
          <a:p>
            <a:pPr marL="0" indent="0">
              <a:buNone/>
            </a:pPr>
            <a:endParaRPr lang="en-US" altLang="en-US" sz="2800" dirty="0">
              <a:latin typeface="Times New Roman" panose="02020603050405020304" pitchFamily="18" charset="0"/>
              <a:cs typeface="Times New Roman" panose="02020603050405020304" pitchFamily="18" charset="0"/>
            </a:endParaRPr>
          </a:p>
          <a:p>
            <a:pPr marL="344488" indent="-344488">
              <a:buNone/>
            </a:pPr>
            <a:r>
              <a:rPr lang="en-US" altLang="en-US" sz="2800" dirty="0">
                <a:latin typeface="Times New Roman" panose="02020603050405020304" pitchFamily="18" charset="0"/>
                <a:cs typeface="Times New Roman" panose="02020603050405020304" pitchFamily="18" charset="0"/>
              </a:rPr>
              <a:t>**If there is no merit to the appeal, restate the veteran’s contentions and state that we support their right to appeal</a:t>
            </a: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29</a:t>
            </a:fld>
            <a:endParaRPr lang="en-US" altLang="en-US" dirty="0"/>
          </a:p>
        </p:txBody>
      </p:sp>
      <p:sp>
        <p:nvSpPr>
          <p:cNvPr id="10242" name="Title 1"/>
          <p:cNvSpPr>
            <a:spLocks noGrp="1"/>
          </p:cNvSpPr>
          <p:nvPr>
            <p:ph type="title"/>
          </p:nvPr>
        </p:nvSpPr>
        <p:spPr>
          <a:xfrm>
            <a:off x="228600" y="142193"/>
            <a:ext cx="8229600" cy="1038726"/>
          </a:xfrm>
        </p:spPr>
        <p:txBody>
          <a:bodyPr/>
          <a:lstStyle/>
          <a:p>
            <a:r>
              <a:rPr lang="en-US" altLang="en-US" sz="2700" dirty="0">
                <a:latin typeface="Times New Roman" panose="02020603050405020304" pitchFamily="18" charset="0"/>
                <a:cs typeface="Times New Roman" panose="02020603050405020304" pitchFamily="18" charset="0"/>
              </a:rPr>
              <a:t>CONCLUSION</a:t>
            </a:r>
          </a:p>
        </p:txBody>
      </p:sp>
    </p:spTree>
    <p:extLst>
      <p:ext uri="{BB962C8B-B14F-4D97-AF65-F5344CB8AC3E}">
        <p14:creationId xmlns:p14="http://schemas.microsoft.com/office/powerpoint/2010/main" val="563710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a:bodyPr>
          <a:lstStyle/>
          <a:p>
            <a:pPr marL="38100" indent="0" algn="ctr">
              <a:spcBef>
                <a:spcPts val="400"/>
              </a:spcBef>
              <a:buClr>
                <a:srgbClr val="2DA2BF"/>
              </a:buClr>
              <a:buSzPct val="68000"/>
              <a:buNone/>
              <a:defRPr/>
            </a:pPr>
            <a:endParaRPr lang="en-US" dirty="0">
              <a:solidFill>
                <a:prstClr val="black"/>
              </a:solidFill>
              <a:latin typeface="Times New Roman" panose="02020603050405020304" pitchFamily="18" charset="0"/>
              <a:cs typeface="Times New Roman" panose="02020603050405020304" pitchFamily="18" charset="0"/>
            </a:endParaRPr>
          </a:p>
          <a:p>
            <a:pPr marL="38100" indent="0" algn="ctr">
              <a:spcBef>
                <a:spcPts val="400"/>
              </a:spcBef>
              <a:buClr>
                <a:srgbClr val="2DA2BF"/>
              </a:buClr>
              <a:buSzPct val="68000"/>
              <a:buNone/>
              <a:defRPr/>
            </a:pPr>
            <a:r>
              <a:rPr lang="en-US" dirty="0">
                <a:solidFill>
                  <a:prstClr val="black"/>
                </a:solidFill>
                <a:latin typeface="Times New Roman" panose="02020603050405020304" pitchFamily="18" charset="0"/>
                <a:cs typeface="Times New Roman" panose="02020603050405020304" pitchFamily="18" charset="0"/>
              </a:rPr>
              <a:t>An appeals argument is your opportunity to explain to the VA in writing why the claim was incorrectly decided</a:t>
            </a:r>
          </a:p>
          <a:p>
            <a:pPr marL="38100" indent="0">
              <a:spcBef>
                <a:spcPts val="400"/>
              </a:spcBef>
              <a:buClr>
                <a:srgbClr val="2DA2BF"/>
              </a:buClr>
              <a:buSzPct val="68000"/>
              <a:buNone/>
              <a:defRPr/>
            </a:pPr>
            <a:endParaRPr lang="en-US" altLang="en-US" b="1"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b="1"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b="1" dirty="0">
                <a:solidFill>
                  <a:prstClr val="black"/>
                </a:solidFill>
                <a:latin typeface="Times New Roman" panose="02020603050405020304" pitchFamily="18" charset="0"/>
                <a:cs typeface="Times New Roman" panose="02020603050405020304" pitchFamily="18" charset="0"/>
              </a:rPr>
              <a:t>Remember: </a:t>
            </a:r>
            <a:r>
              <a:rPr lang="en-US" altLang="en-US" dirty="0">
                <a:solidFill>
                  <a:prstClr val="black"/>
                </a:solidFill>
                <a:latin typeface="Times New Roman" panose="02020603050405020304" pitchFamily="18" charset="0"/>
                <a:cs typeface="Times New Roman" panose="02020603050405020304" pitchFamily="18" charset="0"/>
              </a:rPr>
              <a:t>Even though it is called an “argument” you should not be argumentative when writing</a:t>
            </a: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3</a:t>
            </a:fld>
            <a:endParaRPr lang="en-US" altLang="en-US" dirty="0"/>
          </a:p>
        </p:txBody>
      </p:sp>
      <p:sp>
        <p:nvSpPr>
          <p:cNvPr id="6146" name="Title 2"/>
          <p:cNvSpPr>
            <a:spLocks noGrp="1"/>
          </p:cNvSpPr>
          <p:nvPr>
            <p:ph type="title"/>
          </p:nvPr>
        </p:nvSpPr>
        <p:spPr>
          <a:xfrm>
            <a:off x="2458" y="270957"/>
            <a:ext cx="8450731" cy="981732"/>
          </a:xfrm>
        </p:spPr>
        <p:txBody>
          <a:bodyPr/>
          <a:lstStyle/>
          <a:p>
            <a:pPr eaLnBrk="1" hangingPunct="1"/>
            <a:r>
              <a:rPr lang="en-US" altLang="en-US" sz="2700" dirty="0">
                <a:latin typeface="Times New Roman" panose="02020603050405020304" pitchFamily="18" charset="0"/>
                <a:cs typeface="Times New Roman" panose="02020603050405020304" pitchFamily="18" charset="0"/>
              </a:rPr>
              <a:t>WHAT IS AN APPEAL ARGUMENT?</a:t>
            </a:r>
          </a:p>
        </p:txBody>
      </p:sp>
    </p:spTree>
    <p:extLst>
      <p:ext uri="{BB962C8B-B14F-4D97-AF65-F5344CB8AC3E}">
        <p14:creationId xmlns:p14="http://schemas.microsoft.com/office/powerpoint/2010/main" val="33705119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85800" y="1393236"/>
            <a:ext cx="10820400" cy="44741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You can ask for more than one outcome: </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For example, you can ask for VA to grant the benefit, or if there is not sufficient evidence to immediately grant, correct a duty to assist error and then re-adjudicate the claim. </a:t>
            </a:r>
          </a:p>
          <a:p>
            <a:endParaRPr lang="en-US" altLang="en-US" sz="2800" dirty="0">
              <a:latin typeface="Times New Roman" panose="02020603050405020304" pitchFamily="18" charset="0"/>
              <a:cs typeface="Times New Roman" panose="02020603050405020304" pitchFamily="18" charset="0"/>
            </a:endParaRPr>
          </a:p>
          <a:p>
            <a:r>
              <a:rPr lang="en-US" altLang="en-US" sz="2800" dirty="0">
                <a:latin typeface="Times New Roman" panose="02020603050405020304" pitchFamily="18" charset="0"/>
                <a:cs typeface="Times New Roman" panose="02020603050405020304" pitchFamily="18" charset="0"/>
              </a:rPr>
              <a:t>You can also ask for more than one development task to be completed: such as obtaining federal records, requesting a new opinion based on those records, and considering a new theory of the claim.</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30</a:t>
            </a:fld>
            <a:endParaRPr lang="en-US" altLang="en-US" dirty="0"/>
          </a:p>
        </p:txBody>
      </p:sp>
      <p:sp>
        <p:nvSpPr>
          <p:cNvPr id="10242" name="Title 1"/>
          <p:cNvSpPr>
            <a:spLocks noGrp="1"/>
          </p:cNvSpPr>
          <p:nvPr>
            <p:ph type="title"/>
          </p:nvPr>
        </p:nvSpPr>
        <p:spPr>
          <a:xfrm>
            <a:off x="228600" y="152400"/>
            <a:ext cx="8229600" cy="1038726"/>
          </a:xfrm>
        </p:spPr>
        <p:txBody>
          <a:bodyPr/>
          <a:lstStyle/>
          <a:p>
            <a:r>
              <a:rPr lang="en-US" altLang="en-US" sz="2700" dirty="0">
                <a:latin typeface="Times New Roman" panose="02020603050405020304" pitchFamily="18" charset="0"/>
                <a:cs typeface="Times New Roman" panose="02020603050405020304" pitchFamily="18" charset="0"/>
              </a:rPr>
              <a:t>CONCLUSION</a:t>
            </a:r>
          </a:p>
        </p:txBody>
      </p:sp>
    </p:spTree>
    <p:extLst>
      <p:ext uri="{BB962C8B-B14F-4D97-AF65-F5344CB8AC3E}">
        <p14:creationId xmlns:p14="http://schemas.microsoft.com/office/powerpoint/2010/main" val="27525629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896600" cy="4397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Example Conclusion:</a:t>
            </a:r>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The veteran meets all criteria of service connection: he has a current diagnosis of right shoulder arthritis, an in-service injury during combat, and a nexus to military service. The veteran’s right shoulder arthritis was diagnosed in December 2009, within a year of his release from active duty in February 2009. Service-connected compensation should be granted on a presumptive basis for right shoulder arthritis according to 38 CFR 3.309(a). </a:t>
            </a:r>
            <a:r>
              <a:rPr lang="en-US" altLang="en-US" sz="2800"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31</a:t>
            </a:fld>
            <a:endParaRPr lang="en-US" altLang="en-US" dirty="0"/>
          </a:p>
        </p:txBody>
      </p:sp>
      <p:sp>
        <p:nvSpPr>
          <p:cNvPr id="10242" name="Title 1"/>
          <p:cNvSpPr>
            <a:spLocks noGrp="1"/>
          </p:cNvSpPr>
          <p:nvPr>
            <p:ph type="title"/>
          </p:nvPr>
        </p:nvSpPr>
        <p:spPr>
          <a:xfrm>
            <a:off x="228600" y="76200"/>
            <a:ext cx="8229600" cy="1038726"/>
          </a:xfrm>
        </p:spPr>
        <p:txBody>
          <a:bodyPr/>
          <a:lstStyle/>
          <a:p>
            <a:r>
              <a:rPr lang="en-US" altLang="en-US" sz="2700" dirty="0">
                <a:latin typeface="Times New Roman" panose="02020603050405020304" pitchFamily="18" charset="0"/>
                <a:cs typeface="Times New Roman" panose="02020603050405020304" pitchFamily="18" charset="0"/>
              </a:rPr>
              <a:t>CONCLUSION</a:t>
            </a:r>
          </a:p>
        </p:txBody>
      </p:sp>
    </p:spTree>
    <p:extLst>
      <p:ext uri="{BB962C8B-B14F-4D97-AF65-F5344CB8AC3E}">
        <p14:creationId xmlns:p14="http://schemas.microsoft.com/office/powerpoint/2010/main" val="29211567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5159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Why is clear writing important?</a:t>
            </a:r>
          </a:p>
          <a:p>
            <a:r>
              <a:rPr lang="en-US" altLang="en-US" sz="2800" dirty="0">
                <a:latin typeface="Times New Roman" panose="02020603050405020304" pitchFamily="18" charset="0"/>
                <a:cs typeface="Times New Roman" panose="02020603050405020304" pitchFamily="18" charset="0"/>
              </a:rPr>
              <a:t>So that the reader understands it the first time they read it – raters and judges have many claims to decide and limited time</a:t>
            </a:r>
          </a:p>
          <a:p>
            <a:r>
              <a:rPr lang="en-US" altLang="en-US" sz="2800" dirty="0">
                <a:latin typeface="Times New Roman" panose="02020603050405020304" pitchFamily="18" charset="0"/>
                <a:cs typeface="Times New Roman" panose="02020603050405020304" pitchFamily="18" charset="0"/>
              </a:rPr>
              <a:t>It can save time in claim/appeal process and eliminate unnecessary hearings, letters, telephone calls</a:t>
            </a:r>
          </a:p>
          <a:p>
            <a:pPr marL="0" indent="0">
              <a:buNone/>
            </a:pPr>
            <a:endParaRPr lang="en-US" altLang="en-US" sz="9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Which is better?</a:t>
            </a:r>
          </a:p>
          <a:p>
            <a:pPr marL="0" indent="0">
              <a:buNone/>
            </a:pPr>
            <a:r>
              <a:rPr lang="en-US" altLang="en-US" sz="2800" i="1" dirty="0">
                <a:latin typeface="Times New Roman" panose="02020603050405020304" pitchFamily="18" charset="0"/>
                <a:cs typeface="Times New Roman" panose="02020603050405020304" pitchFamily="18" charset="0"/>
              </a:rPr>
              <a:t>The veteran’s service treatment records show onset of her conditions. </a:t>
            </a:r>
          </a:p>
          <a:p>
            <a:pPr marL="0" indent="0">
              <a:buNone/>
            </a:pPr>
            <a:r>
              <a:rPr lang="en-US" altLang="en-US" sz="2800" i="1" dirty="0">
                <a:latin typeface="Times New Roman" panose="02020603050405020304" pitchFamily="18" charset="0"/>
                <a:cs typeface="Times New Roman" panose="02020603050405020304" pitchFamily="18" charset="0"/>
              </a:rPr>
              <a:t>The veteran’s separation physical of July 2004 shows diagnoses of hypothyroidism and bilateral carpal tunnel syndrome which began during active service.</a:t>
            </a: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32</a:t>
            </a:fld>
            <a:endParaRPr lang="en-US" altLang="en-US" dirty="0"/>
          </a:p>
        </p:txBody>
      </p:sp>
      <p:sp>
        <p:nvSpPr>
          <p:cNvPr id="10242" name="Title 1"/>
          <p:cNvSpPr>
            <a:spLocks noGrp="1"/>
          </p:cNvSpPr>
          <p:nvPr>
            <p:ph type="title"/>
          </p:nvPr>
        </p:nvSpPr>
        <p:spPr>
          <a:xfrm>
            <a:off x="228600" y="137073"/>
            <a:ext cx="8229600" cy="1038726"/>
          </a:xfrm>
        </p:spPr>
        <p:txBody>
          <a:bodyPr/>
          <a:lstStyle/>
          <a:p>
            <a:r>
              <a:rPr lang="en-US" altLang="en-US" sz="2700" dirty="0">
                <a:latin typeface="Times New Roman" panose="02020603050405020304" pitchFamily="18" charset="0"/>
                <a:cs typeface="Times New Roman" panose="02020603050405020304" pitchFamily="18" charset="0"/>
              </a:rPr>
              <a:t>CLEAR WRITING</a:t>
            </a:r>
          </a:p>
        </p:txBody>
      </p:sp>
    </p:spTree>
    <p:extLst>
      <p:ext uri="{BB962C8B-B14F-4D97-AF65-F5344CB8AC3E}">
        <p14:creationId xmlns:p14="http://schemas.microsoft.com/office/powerpoint/2010/main" val="5611477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9677400" cy="4778964"/>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Elements of clear writing</a:t>
            </a:r>
          </a:p>
          <a:p>
            <a:pPr marL="0" indent="0">
              <a:buNone/>
            </a:pPr>
            <a:endParaRPr lang="en-US" altLang="en-US" sz="28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Logical organization</a:t>
            </a:r>
          </a:p>
          <a:p>
            <a:pPr lvl="1"/>
            <a:r>
              <a:rPr lang="en-US" dirty="0">
                <a:latin typeface="Times New Roman" panose="02020603050405020304" pitchFamily="18" charset="0"/>
                <a:cs typeface="Times New Roman" panose="02020603050405020304" pitchFamily="18" charset="0"/>
              </a:rPr>
              <a:t>Short sentences </a:t>
            </a:r>
          </a:p>
          <a:p>
            <a:pPr lvl="1"/>
            <a:r>
              <a:rPr lang="en-US" dirty="0">
                <a:latin typeface="Times New Roman" panose="02020603050405020304" pitchFamily="18" charset="0"/>
                <a:cs typeface="Times New Roman" panose="02020603050405020304" pitchFamily="18" charset="0"/>
              </a:rPr>
              <a:t>Short paragraphs</a:t>
            </a:r>
          </a:p>
          <a:p>
            <a:pPr lvl="1"/>
            <a:r>
              <a:rPr lang="en-US" dirty="0">
                <a:latin typeface="Times New Roman" panose="02020603050405020304" pitchFamily="18" charset="0"/>
                <a:cs typeface="Times New Roman" panose="02020603050405020304" pitchFamily="18" charset="0"/>
              </a:rPr>
              <a:t>Common, everyday words</a:t>
            </a:r>
          </a:p>
          <a:p>
            <a:pPr lvl="1"/>
            <a:r>
              <a:rPr lang="en-US" dirty="0">
                <a:latin typeface="Times New Roman" panose="02020603050405020304" pitchFamily="18" charset="0"/>
                <a:cs typeface="Times New Roman" panose="02020603050405020304" pitchFamily="18" charset="0"/>
              </a:rPr>
              <a:t>Active voice</a:t>
            </a:r>
          </a:p>
          <a:p>
            <a:pPr lvl="1"/>
            <a:r>
              <a:rPr lang="en-US" dirty="0">
                <a:latin typeface="Times New Roman" panose="02020603050405020304" pitchFamily="18" charset="0"/>
                <a:cs typeface="Times New Roman" panose="02020603050405020304" pitchFamily="18" charset="0"/>
              </a:rPr>
              <a:t>Use of headings</a:t>
            </a:r>
          </a:p>
          <a:p>
            <a:pPr lvl="1"/>
            <a:r>
              <a:rPr lang="en-US" dirty="0">
                <a:latin typeface="Times New Roman" panose="02020603050405020304" pitchFamily="18" charset="0"/>
                <a:cs typeface="Times New Roman" panose="02020603050405020304" pitchFamily="18" charset="0"/>
              </a:rPr>
              <a:t>Reading ease</a:t>
            </a: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33</a:t>
            </a:fld>
            <a:endParaRPr lang="en-US" altLang="en-US" dirty="0"/>
          </a:p>
        </p:txBody>
      </p:sp>
      <p:sp>
        <p:nvSpPr>
          <p:cNvPr id="10242" name="Title 1"/>
          <p:cNvSpPr>
            <a:spLocks noGrp="1"/>
          </p:cNvSpPr>
          <p:nvPr>
            <p:ph type="title"/>
          </p:nvPr>
        </p:nvSpPr>
        <p:spPr>
          <a:xfrm>
            <a:off x="228600" y="166437"/>
            <a:ext cx="8229600" cy="1038726"/>
          </a:xfrm>
        </p:spPr>
        <p:txBody>
          <a:bodyPr/>
          <a:lstStyle/>
          <a:p>
            <a:r>
              <a:rPr lang="en-US" altLang="en-US" sz="2700" dirty="0">
                <a:latin typeface="Times New Roman" panose="02020603050405020304" pitchFamily="18" charset="0"/>
                <a:cs typeface="Times New Roman" panose="02020603050405020304" pitchFamily="18" charset="0"/>
              </a:rPr>
              <a:t>CLEAR WRITING</a:t>
            </a:r>
          </a:p>
        </p:txBody>
      </p:sp>
    </p:spTree>
    <p:extLst>
      <p:ext uri="{BB962C8B-B14F-4D97-AF65-F5344CB8AC3E}">
        <p14:creationId xmlns:p14="http://schemas.microsoft.com/office/powerpoint/2010/main" val="28488690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pPr marL="0" indent="0">
              <a:buNone/>
            </a:pPr>
            <a:endParaRPr lang="en-US" sz="2800" dirty="0">
              <a:latin typeface="Times New Roman" panose="02020603050405020304" pitchFamily="18" charset="0"/>
              <a:cs typeface="Times New Roman" panose="02020603050405020304" pitchFamily="18" charset="0"/>
            </a:endParaRPr>
          </a:p>
          <a:p>
            <a:pPr marL="0" indent="0" algn="ctr">
              <a:buNone/>
            </a:pPr>
            <a:endParaRPr lang="en-US" sz="4000" b="1" dirty="0">
              <a:latin typeface="Times New Roman" panose="02020603050405020304" pitchFamily="18" charset="0"/>
              <a:cs typeface="Times New Roman" panose="02020603050405020304" pitchFamily="18" charset="0"/>
            </a:endParaRPr>
          </a:p>
          <a:p>
            <a:pPr marL="0" indent="0" algn="ctr">
              <a:buNone/>
            </a:pPr>
            <a:r>
              <a:rPr lang="en-US" sz="4000" b="1" dirty="0">
                <a:latin typeface="Times New Roman" panose="02020603050405020304" pitchFamily="18" charset="0"/>
                <a:cs typeface="Times New Roman" panose="02020603050405020304" pitchFamily="18" charset="0"/>
              </a:rPr>
              <a:t>Use Spell Check &amp; Grammar Check every time you write an argument.</a:t>
            </a:r>
            <a:endParaRPr lang="en-US" sz="44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34</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CLEAR WRITING</a:t>
            </a:r>
          </a:p>
        </p:txBody>
      </p:sp>
    </p:spTree>
    <p:extLst>
      <p:ext uri="{BB962C8B-B14F-4D97-AF65-F5344CB8AC3E}">
        <p14:creationId xmlns:p14="http://schemas.microsoft.com/office/powerpoint/2010/main" val="42092318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pPr marL="0" indent="0">
              <a:buNone/>
            </a:pPr>
            <a:r>
              <a:rPr lang="en-US" sz="3600" b="1" dirty="0">
                <a:latin typeface="Times New Roman" panose="02020603050405020304" pitchFamily="18" charset="0"/>
                <a:cs typeface="Times New Roman" panose="02020603050405020304" pitchFamily="18" charset="0"/>
              </a:rPr>
              <a:t>DO</a:t>
            </a:r>
            <a:r>
              <a:rPr lang="en-US" sz="2800"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Address all of the issues that are on appeal</a:t>
            </a:r>
          </a:p>
          <a:p>
            <a:r>
              <a:rPr lang="en-US" sz="2800" dirty="0">
                <a:latin typeface="Times New Roman" panose="02020603050405020304" pitchFamily="18" charset="0"/>
                <a:cs typeface="Times New Roman" panose="02020603050405020304" pitchFamily="18" charset="0"/>
              </a:rPr>
              <a:t>Use Spellcheck</a:t>
            </a:r>
          </a:p>
          <a:p>
            <a:r>
              <a:rPr lang="en-US" sz="2800" dirty="0">
                <a:latin typeface="Times New Roman" panose="02020603050405020304" pitchFamily="18" charset="0"/>
                <a:cs typeface="Times New Roman" panose="02020603050405020304" pitchFamily="18" charset="0"/>
              </a:rPr>
              <a:t>Only include pertinent evidence</a:t>
            </a:r>
          </a:p>
          <a:p>
            <a:r>
              <a:rPr lang="en-US" sz="2800" dirty="0">
                <a:latin typeface="Times New Roman" panose="02020603050405020304" pitchFamily="18" charset="0"/>
                <a:cs typeface="Times New Roman" panose="02020603050405020304" pitchFamily="18" charset="0"/>
              </a:rPr>
              <a:t>Cite only applicable law and evidence that supports the claim in the argument</a:t>
            </a:r>
          </a:p>
          <a:p>
            <a:r>
              <a:rPr lang="en-US" sz="2800" dirty="0">
                <a:latin typeface="Times New Roman" panose="02020603050405020304" pitchFamily="18" charset="0"/>
                <a:cs typeface="Times New Roman" panose="02020603050405020304" pitchFamily="18" charset="0"/>
              </a:rPr>
              <a:t>Tell VA what will satisfy the claimant</a:t>
            </a:r>
          </a:p>
          <a:p>
            <a:r>
              <a:rPr lang="en-US" sz="2800" dirty="0">
                <a:latin typeface="Times New Roman" panose="02020603050405020304" pitchFamily="18" charset="0"/>
                <a:cs typeface="Times New Roman" panose="02020603050405020304" pitchFamily="18" charset="0"/>
              </a:rPr>
              <a:t>If issue(s) has no merit and you cannot give credible argument rooted in fact or law, paraphrase the veteran’s contentions</a:t>
            </a:r>
          </a:p>
          <a:p>
            <a:pPr marL="0" indent="0" algn="ctr">
              <a:buNone/>
            </a:pPr>
            <a:endParaRPr lang="en-US" sz="40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35</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APPEALS ARGUMENTS TIPS</a:t>
            </a:r>
          </a:p>
        </p:txBody>
      </p:sp>
    </p:spTree>
    <p:extLst>
      <p:ext uri="{BB962C8B-B14F-4D97-AF65-F5344CB8AC3E}">
        <p14:creationId xmlns:p14="http://schemas.microsoft.com/office/powerpoint/2010/main" val="31073153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pPr marL="0" indent="0">
              <a:buNone/>
            </a:pPr>
            <a:r>
              <a:rPr lang="en-US" sz="3600" b="1" dirty="0">
                <a:latin typeface="Times New Roman" panose="02020603050405020304" pitchFamily="18" charset="0"/>
                <a:cs typeface="Times New Roman" panose="02020603050405020304" pitchFamily="18" charset="0"/>
              </a:rPr>
              <a:t>DO NOT:</a:t>
            </a:r>
          </a:p>
          <a:p>
            <a:pPr marL="0" indent="0">
              <a:buNone/>
            </a:pPr>
            <a:endParaRPr lang="en-US" sz="3600" b="1"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Argue issues that are not part of the appeal</a:t>
            </a:r>
          </a:p>
          <a:p>
            <a:r>
              <a:rPr lang="en-US" sz="2800" dirty="0">
                <a:latin typeface="Times New Roman" panose="02020603050405020304" pitchFamily="18" charset="0"/>
                <a:cs typeface="Times New Roman" panose="02020603050405020304" pitchFamily="18" charset="0"/>
              </a:rPr>
              <a:t>Bring up new issues in an appeals argument </a:t>
            </a:r>
          </a:p>
          <a:p>
            <a:r>
              <a:rPr lang="en-US" sz="2800" dirty="0">
                <a:latin typeface="Times New Roman" panose="02020603050405020304" pitchFamily="18" charset="0"/>
                <a:cs typeface="Times New Roman" panose="02020603050405020304" pitchFamily="18" charset="0"/>
              </a:rPr>
              <a:t>Do not cite regulations, law, or case law that do not apply</a:t>
            </a:r>
          </a:p>
          <a:p>
            <a:r>
              <a:rPr lang="en-US" sz="2800" dirty="0">
                <a:latin typeface="Times New Roman" panose="02020603050405020304" pitchFamily="18" charset="0"/>
                <a:cs typeface="Times New Roman" panose="02020603050405020304" pitchFamily="18" charset="0"/>
              </a:rPr>
              <a:t>Belittle, condescend, or be rude/unprofessional in your argument</a:t>
            </a:r>
          </a:p>
          <a:p>
            <a:pPr marL="0" indent="0" algn="ctr">
              <a:buNone/>
            </a:pPr>
            <a:endParaRPr lang="en-US" sz="40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36</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APPEALS ARGUMENTS TIPS</a:t>
            </a:r>
          </a:p>
        </p:txBody>
      </p:sp>
    </p:spTree>
    <p:extLst>
      <p:ext uri="{BB962C8B-B14F-4D97-AF65-F5344CB8AC3E}">
        <p14:creationId xmlns:p14="http://schemas.microsoft.com/office/powerpoint/2010/main" val="13321828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93236"/>
            <a:ext cx="10972800" cy="4245564"/>
          </a:xfrm>
        </p:spPr>
        <p:txBody>
          <a:bodyPr/>
          <a:lstStyle/>
          <a:p>
            <a:r>
              <a:rPr lang="en-US" dirty="0">
                <a:latin typeface="Times New Roman" panose="02020603050405020304" pitchFamily="18" charset="0"/>
                <a:cs typeface="Times New Roman" panose="02020603050405020304" pitchFamily="18" charset="0"/>
              </a:rPr>
              <a:t>Many representatives save templates to help speed up the writing process</a:t>
            </a:r>
          </a:p>
          <a:p>
            <a:endParaRPr lang="en-US" sz="14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This practice is not prohibited, but you still must research the appeal prior to crafting the argument</a:t>
            </a:r>
          </a:p>
          <a:p>
            <a:endParaRPr lang="en-US" sz="1400"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If you use a template, make sure you are not using the same “boilerplate” argument for all appeals</a:t>
            </a:r>
          </a:p>
          <a:p>
            <a:pPr marL="0" indent="0">
              <a:buNone/>
            </a:pPr>
            <a:endParaRPr lang="en-US" sz="2400" dirty="0">
              <a:latin typeface="Times New Roman" panose="02020603050405020304" pitchFamily="18" charset="0"/>
              <a:cs typeface="Times New Roman" panose="02020603050405020304" pitchFamily="18" charset="0"/>
            </a:endParaRPr>
          </a:p>
          <a:p>
            <a:pPr marL="0" indent="0" algn="ctr">
              <a:buNone/>
            </a:pPr>
            <a:endParaRPr lang="en-US" sz="4000" b="1" dirty="0">
              <a:latin typeface="Times New Roman" panose="02020603050405020304" pitchFamily="18" charset="0"/>
              <a:cs typeface="Times New Roman" panose="02020603050405020304" pitchFamily="18" charset="0"/>
            </a:endParaRPr>
          </a:p>
          <a:p>
            <a:endParaRPr lang="en-US" sz="2100"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37</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TEMPLATES</a:t>
            </a:r>
          </a:p>
        </p:txBody>
      </p:sp>
    </p:spTree>
    <p:extLst>
      <p:ext uri="{BB962C8B-B14F-4D97-AF65-F5344CB8AC3E}">
        <p14:creationId xmlns:p14="http://schemas.microsoft.com/office/powerpoint/2010/main" val="5475504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828800"/>
            <a:ext cx="10972800" cy="3810000"/>
          </a:xfrm>
        </p:spPr>
        <p:txBody>
          <a:bodyPr/>
          <a:lstStyle/>
          <a:p>
            <a:pPr marL="0" indent="0">
              <a:buNone/>
            </a:pPr>
            <a:r>
              <a:rPr lang="en-US" dirty="0">
                <a:latin typeface="Times New Roman" panose="02020603050405020304" pitchFamily="18" charset="0"/>
                <a:cs typeface="Times New Roman" panose="02020603050405020304" pitchFamily="18" charset="0"/>
              </a:rPr>
              <a:t>Mr. Pennyworth is a 66-year-old veteran who is appealing his denial of Non-Service-Connected Pension. He served in the Army from 1979 to 1982 and received an honorable discharge. He was not discharged due to a service-connected disability and has no income other than a small social security check of $500 a month. </a:t>
            </a:r>
          </a:p>
          <a:p>
            <a:pPr marL="0" indent="0">
              <a:buNone/>
            </a:pPr>
            <a:endParaRPr lang="en-US" dirty="0"/>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38</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a:t>
            </a:r>
          </a:p>
        </p:txBody>
      </p:sp>
    </p:spTree>
    <p:extLst>
      <p:ext uri="{BB962C8B-B14F-4D97-AF65-F5344CB8AC3E}">
        <p14:creationId xmlns:p14="http://schemas.microsoft.com/office/powerpoint/2010/main" val="18529955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71600"/>
            <a:ext cx="10972800" cy="4267200"/>
          </a:xfrm>
        </p:spPr>
        <p:txBody>
          <a:bodyPr/>
          <a:lstStyle/>
          <a:p>
            <a:pPr marL="0" indent="0">
              <a:buNone/>
            </a:pPr>
            <a:r>
              <a:rPr lang="en-US" b="1" dirty="0">
                <a:latin typeface="Times New Roman" panose="02020603050405020304" pitchFamily="18" charset="0"/>
                <a:cs typeface="Times New Roman" panose="02020603050405020304" pitchFamily="18" charset="0"/>
              </a:rPr>
              <a:t>After reviewing the facts of the case, the service officer provided the following argument:</a:t>
            </a:r>
          </a:p>
          <a:p>
            <a:pPr marL="0" indent="0">
              <a:buNone/>
            </a:pPr>
            <a:endParaRPr lang="en-US" sz="800" dirty="0"/>
          </a:p>
          <a:p>
            <a:pPr marL="0" indent="0">
              <a:buNone/>
            </a:pPr>
            <a:r>
              <a:rPr lang="en-US" dirty="0">
                <a:latin typeface="Times New Roman" panose="02020603050405020304" pitchFamily="18" charset="0"/>
                <a:cs typeface="Times New Roman" panose="02020603050405020304" pitchFamily="18" charset="0"/>
              </a:rPr>
              <a:t>The veteran contends that his service in the Army from 1979 to 1982 is sufficient to establish eligibility to non-service </a:t>
            </a:r>
            <a:r>
              <a:rPr lang="en-US" dirty="0" err="1">
                <a:latin typeface="Times New Roman" panose="02020603050405020304" pitchFamily="18" charset="0"/>
                <a:cs typeface="Times New Roman" panose="02020603050405020304" pitchFamily="18" charset="0"/>
              </a:rPr>
              <a:t>conected</a:t>
            </a:r>
            <a:r>
              <a:rPr lang="en-US" dirty="0">
                <a:latin typeface="Times New Roman" panose="02020603050405020304" pitchFamily="18" charset="0"/>
                <a:cs typeface="Times New Roman" panose="02020603050405020304" pitchFamily="18" charset="0"/>
              </a:rPr>
              <a:t> pension. Being that he is under the VA prescribed income limit and is over 65 years old, the VFW asks that the VA make a special </a:t>
            </a:r>
            <a:r>
              <a:rPr lang="en-US" dirty="0" err="1">
                <a:latin typeface="Times New Roman" panose="02020603050405020304" pitchFamily="18" charset="0"/>
                <a:cs typeface="Times New Roman" panose="02020603050405020304" pitchFamily="18" charset="0"/>
              </a:rPr>
              <a:t>excepion</a:t>
            </a:r>
            <a:r>
              <a:rPr lang="en-US" dirty="0">
                <a:latin typeface="Times New Roman" panose="02020603050405020304" pitchFamily="18" charset="0"/>
                <a:cs typeface="Times New Roman" panose="02020603050405020304" pitchFamily="18" charset="0"/>
              </a:rPr>
              <a:t> to the wartime service requirement and grant non-service connected pension to this veteran. We also ask that all benefit of the doubt be resolved in favor of the veteran in accordance with 38 CFR 3.120. </a:t>
            </a:r>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39</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 – WHAT IS WRONG WITH  THIS ARGUMENT?</a:t>
            </a:r>
          </a:p>
        </p:txBody>
      </p:sp>
    </p:spTree>
    <p:extLst>
      <p:ext uri="{BB962C8B-B14F-4D97-AF65-F5344CB8AC3E}">
        <p14:creationId xmlns:p14="http://schemas.microsoft.com/office/powerpoint/2010/main" val="3753730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lnSpcReduction="10000"/>
          </a:bodyPr>
          <a:lstStyle/>
          <a:p>
            <a:pPr marL="38100" indent="0">
              <a:spcBef>
                <a:spcPts val="400"/>
              </a:spcBef>
              <a:buClr>
                <a:srgbClr val="2DA2BF"/>
              </a:buClr>
              <a:buSzPct val="68000"/>
              <a:buNone/>
              <a:defRPr/>
            </a:pPr>
            <a:r>
              <a:rPr lang="en-US" b="1" dirty="0">
                <a:solidFill>
                  <a:prstClr val="black"/>
                </a:solidFill>
                <a:latin typeface="Times New Roman" panose="02020603050405020304" pitchFamily="18" charset="0"/>
                <a:cs typeface="Times New Roman" panose="02020603050405020304" pitchFamily="18" charset="0"/>
              </a:rPr>
              <a:t>An appeal argument should clearly list the following:</a:t>
            </a:r>
          </a:p>
          <a:p>
            <a:pPr marL="38100" indent="0">
              <a:spcBef>
                <a:spcPts val="400"/>
              </a:spcBef>
              <a:buClr>
                <a:srgbClr val="2DA2BF"/>
              </a:buClr>
              <a:buSzPct val="68000"/>
              <a:buNone/>
              <a:defRPr/>
            </a:pPr>
            <a:endParaRPr lang="en-US" b="1" dirty="0">
              <a:solidFill>
                <a:prstClr val="black"/>
              </a:solidFill>
              <a:latin typeface="Times New Roman" panose="02020603050405020304" pitchFamily="18" charset="0"/>
              <a:cs typeface="Times New Roman" panose="02020603050405020304" pitchFamily="18" charset="0"/>
            </a:endParaRP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The issue on appeal</a:t>
            </a: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What the VA did wrong or failed to do in making their decision, citing objective evidence to support your argument</a:t>
            </a: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What will satisfy the appellant (what does he/she want)</a:t>
            </a:r>
          </a:p>
          <a:p>
            <a:pPr>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What does the appellant want VA to do?</a:t>
            </a:r>
          </a:p>
          <a:p>
            <a:pPr>
              <a:spcBef>
                <a:spcPts val="400"/>
              </a:spcBef>
              <a:buSzPct val="100000"/>
              <a:defRPr/>
            </a:pPr>
            <a:endParaRPr lang="en-US" dirty="0">
              <a:solidFill>
                <a:prstClr val="black"/>
              </a:solidFill>
              <a:latin typeface="Times New Roman" panose="02020603050405020304" pitchFamily="18" charset="0"/>
              <a:cs typeface="Times New Roman" panose="02020603050405020304" pitchFamily="18" charset="0"/>
            </a:endParaRPr>
          </a:p>
          <a:p>
            <a:pPr marL="0" indent="0">
              <a:spcBef>
                <a:spcPts val="400"/>
              </a:spcBef>
              <a:buSzPct val="100000"/>
              <a:buNone/>
              <a:defRPr/>
            </a:pPr>
            <a:r>
              <a:rPr lang="en-US" dirty="0">
                <a:solidFill>
                  <a:prstClr val="black"/>
                </a:solidFill>
                <a:latin typeface="Times New Roman" panose="02020603050405020304" pitchFamily="18" charset="0"/>
                <a:cs typeface="Times New Roman" panose="02020603050405020304" pitchFamily="18" charset="0"/>
              </a:rPr>
              <a:t>**If possible, limit your argument to no more than 2-3 paragraphs for each issue</a:t>
            </a: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4</a:t>
            </a:fld>
            <a:endParaRPr lang="en-US" altLang="en-US" dirty="0"/>
          </a:p>
        </p:txBody>
      </p:sp>
      <p:sp>
        <p:nvSpPr>
          <p:cNvPr id="6146" name="Title 2"/>
          <p:cNvSpPr>
            <a:spLocks noGrp="1"/>
          </p:cNvSpPr>
          <p:nvPr>
            <p:ph type="title"/>
          </p:nvPr>
        </p:nvSpPr>
        <p:spPr>
          <a:xfrm>
            <a:off x="2458" y="270957"/>
            <a:ext cx="8450731" cy="981732"/>
          </a:xfrm>
        </p:spPr>
        <p:txBody>
          <a:bodyPr/>
          <a:lstStyle/>
          <a:p>
            <a:pPr eaLnBrk="1" hangingPunct="1"/>
            <a:r>
              <a:rPr lang="en-US" altLang="en-US" sz="2700" dirty="0">
                <a:latin typeface="Times New Roman" panose="02020603050405020304" pitchFamily="18" charset="0"/>
                <a:cs typeface="Times New Roman" panose="02020603050405020304" pitchFamily="18" charset="0"/>
              </a:rPr>
              <a:t>WHAT IS AN APPEAL ARGUMENT?</a:t>
            </a:r>
          </a:p>
        </p:txBody>
      </p:sp>
    </p:spTree>
    <p:extLst>
      <p:ext uri="{BB962C8B-B14F-4D97-AF65-F5344CB8AC3E}">
        <p14:creationId xmlns:p14="http://schemas.microsoft.com/office/powerpoint/2010/main" val="37945993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71600"/>
            <a:ext cx="10972800" cy="4267200"/>
          </a:xfrm>
        </p:spPr>
        <p:txBody>
          <a:bodyPr/>
          <a:lstStyle/>
          <a:p>
            <a:pPr marL="0" indent="0">
              <a:buNone/>
            </a:pPr>
            <a:r>
              <a:rPr lang="en-US" b="1" dirty="0">
                <a:latin typeface="Times New Roman" panose="02020603050405020304" pitchFamily="18" charset="0"/>
                <a:cs typeface="Times New Roman" panose="02020603050405020304" pitchFamily="18" charset="0"/>
              </a:rPr>
              <a:t>What is wrong with this argument?</a:t>
            </a:r>
          </a:p>
          <a:p>
            <a:pPr marL="0" indent="0">
              <a:buNone/>
            </a:pPr>
            <a:endParaRPr lang="en-US" b="1"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There were 2 obvious spelling errors: exception &amp; connected</a:t>
            </a:r>
          </a:p>
          <a:p>
            <a:r>
              <a:rPr lang="en-US" sz="2800" dirty="0">
                <a:latin typeface="Times New Roman" panose="02020603050405020304" pitchFamily="18" charset="0"/>
                <a:cs typeface="Times New Roman" panose="02020603050405020304" pitchFamily="18" charset="0"/>
              </a:rPr>
              <a:t>The service officer asked the VA to make a “special exception” to a regulation</a:t>
            </a:r>
          </a:p>
          <a:p>
            <a:r>
              <a:rPr lang="en-US" sz="2800" dirty="0">
                <a:latin typeface="Times New Roman" panose="02020603050405020304" pitchFamily="18" charset="0"/>
                <a:cs typeface="Times New Roman" panose="02020603050405020304" pitchFamily="18" charset="0"/>
              </a:rPr>
              <a:t>It appears that the VFW is supporting a case without merit</a:t>
            </a:r>
          </a:p>
          <a:p>
            <a:r>
              <a:rPr lang="en-US" sz="2800" dirty="0">
                <a:latin typeface="Times New Roman" panose="02020603050405020304" pitchFamily="18" charset="0"/>
                <a:cs typeface="Times New Roman" panose="02020603050405020304" pitchFamily="18" charset="0"/>
              </a:rPr>
              <a:t>The service officer referenced benefit of the doubt without good cause and used the wrong citation number</a:t>
            </a:r>
          </a:p>
          <a:p>
            <a:pPr marL="0" indent="0">
              <a:buNone/>
            </a:pPr>
            <a:endParaRPr lang="en-US" altLang="en-US" sz="2800" i="1"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40</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 – WHAT IS WRONG WITH  THIS ARGUMENT?</a:t>
            </a:r>
          </a:p>
        </p:txBody>
      </p:sp>
    </p:spTree>
    <p:extLst>
      <p:ext uri="{BB962C8B-B14F-4D97-AF65-F5344CB8AC3E}">
        <p14:creationId xmlns:p14="http://schemas.microsoft.com/office/powerpoint/2010/main" val="27363334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371600"/>
            <a:ext cx="10972800" cy="4267200"/>
          </a:xfrm>
        </p:spPr>
        <p:txBody>
          <a:bodyPr/>
          <a:lstStyle/>
          <a:p>
            <a:pPr marL="0" indent="0">
              <a:buNone/>
            </a:pPr>
            <a:r>
              <a:rPr lang="en-US" altLang="en-US" sz="2800" b="1" dirty="0">
                <a:latin typeface="Times New Roman" panose="02020603050405020304" pitchFamily="18" charset="0"/>
                <a:cs typeface="Times New Roman" panose="02020603050405020304" pitchFamily="18" charset="0"/>
              </a:rPr>
              <a:t>Instead, the service officer should have written something like this:</a:t>
            </a:r>
          </a:p>
          <a:p>
            <a:pPr marL="0" indent="0">
              <a:buNone/>
            </a:pPr>
            <a:endParaRPr lang="en-US" altLang="en-US" sz="1000" dirty="0">
              <a:latin typeface="Times New Roman" panose="02020603050405020304" pitchFamily="18" charset="0"/>
              <a:cs typeface="Times New Roman" panose="02020603050405020304" pitchFamily="18" charset="0"/>
            </a:endParaRPr>
          </a:p>
          <a:p>
            <a:pPr marL="0" indent="0">
              <a:buNone/>
            </a:pPr>
            <a:r>
              <a:rPr lang="en-US" altLang="en-US" sz="2800" i="1" dirty="0">
                <a:latin typeface="Times New Roman" panose="02020603050405020304" pitchFamily="18" charset="0"/>
                <a:cs typeface="Times New Roman" panose="02020603050405020304" pitchFamily="18" charset="0"/>
              </a:rPr>
              <a:t>The veteran contends that his service in the Army from 1979 to 1982, low income, and age (66) are sufficient to establish eligibility to non-service connected pension. The VFW supports the veteran’s right to appeal this issue and thanks the Board for their time and consideration.</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Notice that nowhere in this argument does the service officer state that the veteran should be granted pension. By writing the argument this way, you save yours and the VFW’s reputation while still showing that you support the veteran’s rights and reviewed the facts of the case.</a:t>
            </a:r>
          </a:p>
          <a:p>
            <a:pPr marL="0" indent="0">
              <a:buNone/>
            </a:pPr>
            <a:endParaRPr lang="en-US" altLang="en-US" sz="2800" b="1" dirty="0">
              <a:latin typeface="Times New Roman" panose="02020603050405020304" pitchFamily="18" charset="0"/>
              <a:cs typeface="Times New Roman" panose="02020603050405020304" pitchFamily="18" charset="0"/>
            </a:endParaRP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41</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1 – WHAT IS WRONG WITH  THIS ARGUMENT?</a:t>
            </a:r>
          </a:p>
        </p:txBody>
      </p:sp>
    </p:spTree>
    <p:extLst>
      <p:ext uri="{BB962C8B-B14F-4D97-AF65-F5344CB8AC3E}">
        <p14:creationId xmlns:p14="http://schemas.microsoft.com/office/powerpoint/2010/main" val="22258378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600200"/>
            <a:ext cx="10972800" cy="4267200"/>
          </a:xfrm>
        </p:spPr>
        <p:txBody>
          <a:bodyPr/>
          <a:lstStyle/>
          <a:p>
            <a:pPr marL="0" indent="0">
              <a:buNone/>
            </a:pPr>
            <a:r>
              <a:rPr lang="en-US" altLang="en-US" sz="2800" dirty="0">
                <a:latin typeface="Times New Roman" panose="02020603050405020304" pitchFamily="18" charset="0"/>
                <a:cs typeface="Times New Roman" panose="02020603050405020304" pitchFamily="18" charset="0"/>
              </a:rPr>
              <a:t>Cyrus Cage is a Marine veteran that served from 1968 to 1971. Mr. Cage deployed to Vietnam and years later developed type 2 diabetes mellitus. In a report dated 1/8/21, his private doctor, George Smith, stated he is on a restricted diet, must take insulin daily, and is no longer allowed to do strenuous outdoor activities for more than 20 minutes at a time. </a:t>
            </a:r>
          </a:p>
          <a:p>
            <a:pPr marL="0" indent="0">
              <a:buNone/>
            </a:pPr>
            <a:endParaRPr lang="en-US" altLang="en-US" sz="12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The VA granted service connection for type 2 diabetes mellitus at 20%. Mr. Cage appealed the decision, believing that he should be at a higher rating and sent you his brother’s Board decision that granted 40% for diabetes. Mr. Cage stated that his brother was also in Vietnam and now has diabetes just like his. </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42</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377660333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600200"/>
            <a:ext cx="10972800" cy="4267200"/>
          </a:xfrm>
        </p:spPr>
        <p:txBody>
          <a:bodyPr/>
          <a:lstStyle/>
          <a:p>
            <a:pPr marL="0" indent="0">
              <a:buNone/>
            </a:pPr>
            <a:endParaRPr lang="en-US" altLang="en-US" sz="1200" dirty="0">
              <a:latin typeface="Times New Roman" panose="02020603050405020304" pitchFamily="18" charset="0"/>
              <a:cs typeface="Times New Roman" panose="02020603050405020304" pitchFamily="18" charset="0"/>
            </a:endParaRPr>
          </a:p>
          <a:p>
            <a:pPr marL="0" indent="0">
              <a:buNone/>
            </a:pPr>
            <a:r>
              <a:rPr lang="en-US" altLang="en-US" sz="2800" b="1" dirty="0">
                <a:latin typeface="Times New Roman" panose="02020603050405020304" pitchFamily="18" charset="0"/>
                <a:cs typeface="Times New Roman" panose="02020603050405020304" pitchFamily="18" charset="0"/>
              </a:rPr>
              <a:t>After reviewing the evidence and appropriate regulations, your appeal argument should look something like this:</a:t>
            </a:r>
          </a:p>
          <a:p>
            <a:pPr marL="0" indent="0">
              <a:buNone/>
            </a:pPr>
            <a:r>
              <a:rPr lang="en-US" altLang="en-US" sz="2800" i="1" dirty="0">
                <a:latin typeface="Times New Roman" panose="02020603050405020304" pitchFamily="18" charset="0"/>
                <a:cs typeface="Times New Roman" panose="02020603050405020304" pitchFamily="18" charset="0"/>
              </a:rPr>
              <a:t>The veteran contends that his diabetes mellitus is severe enough to warrant a rating higher than 20%. In a medical statement dated January 8, 2021, Dr. Smith stated that Mr. Cage has a diagnosis of diabetes mellitus that requires a restricted diet, daily insulin, and regulation of activities. Based on this medical evidence, the VFW requests that the veteran’s rating for diabetes be increased in accordance with 38 CFR 4.119 DC 7913. We thank you for your time and consideration in this matter.</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43</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6280770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600200"/>
            <a:ext cx="10896600" cy="4267200"/>
          </a:xfrm>
        </p:spPr>
        <p:txBody>
          <a:bodyPr/>
          <a:lstStyle/>
          <a:p>
            <a:pPr marL="0" indent="0">
              <a:buNone/>
            </a:pPr>
            <a:endParaRPr lang="en-US" altLang="en-US" sz="12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As you can see, there was no mention of the veteran’s Vietnam service because the issue of service connection has already been addressed and granted. Instead, the argument simply references the medical opinion that shows Mr. Cage has regulation of activities which would allow for a 40% rating.</a:t>
            </a:r>
          </a:p>
          <a:p>
            <a:pPr eaLnBrk="1" hangingPunct="1"/>
            <a:endParaRPr lang="en-US" altLang="en-US" sz="2800" dirty="0">
              <a:latin typeface="Times New Roman" panose="02020603050405020304" pitchFamily="18" charset="0"/>
              <a:cs typeface="Times New Roman" panose="02020603050405020304" pitchFamily="18" charset="0"/>
            </a:endParaRPr>
          </a:p>
          <a:p>
            <a:pPr eaLnBrk="1" hangingPunct="1"/>
            <a:r>
              <a:rPr lang="en-US" altLang="en-US" sz="2800" dirty="0">
                <a:latin typeface="Times New Roman" panose="02020603050405020304" pitchFamily="18" charset="0"/>
                <a:cs typeface="Times New Roman" panose="02020603050405020304" pitchFamily="18" charset="0"/>
              </a:rPr>
              <a:t>Also notice that there was no mention of his brother’s Board decision as it has no bearing on the case.</a:t>
            </a:r>
          </a:p>
          <a:p>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44</a:t>
            </a:fld>
            <a:endParaRPr lang="en-US" altLang="en-US" dirty="0"/>
          </a:p>
        </p:txBody>
      </p:sp>
      <p:sp>
        <p:nvSpPr>
          <p:cNvPr id="10242" name="Title 1"/>
          <p:cNvSpPr>
            <a:spLocks noGrp="1"/>
          </p:cNvSpPr>
          <p:nvPr>
            <p:ph type="title"/>
          </p:nvPr>
        </p:nvSpPr>
        <p:spPr>
          <a:xfrm>
            <a:off x="228600" y="185390"/>
            <a:ext cx="8229600" cy="1038726"/>
          </a:xfrm>
        </p:spPr>
        <p:txBody>
          <a:bodyPr/>
          <a:lstStyle/>
          <a:p>
            <a:r>
              <a:rPr lang="en-US" altLang="en-US" sz="2700" dirty="0">
                <a:latin typeface="Times New Roman" panose="02020603050405020304" pitchFamily="18" charset="0"/>
                <a:cs typeface="Times New Roman" panose="02020603050405020304" pitchFamily="18" charset="0"/>
              </a:rPr>
              <a:t>SCENARIO 2</a:t>
            </a:r>
          </a:p>
        </p:txBody>
      </p:sp>
    </p:spTree>
    <p:extLst>
      <p:ext uri="{BB962C8B-B14F-4D97-AF65-F5344CB8AC3E}">
        <p14:creationId xmlns:p14="http://schemas.microsoft.com/office/powerpoint/2010/main" val="9136858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2"/>
          <p:cNvSpPr>
            <a:spLocks noGrp="1"/>
          </p:cNvSpPr>
          <p:nvPr>
            <p:ph idx="1"/>
          </p:nvPr>
        </p:nvSpPr>
        <p:spPr>
          <a:xfrm>
            <a:off x="609600" y="1582303"/>
            <a:ext cx="10972800" cy="4778964"/>
          </a:xfrm>
        </p:spPr>
        <p:txBody>
          <a:bodyPr/>
          <a:lstStyle/>
          <a:p>
            <a:pPr marL="0" indent="0">
              <a:spcBef>
                <a:spcPts val="1200"/>
              </a:spcBef>
              <a:spcAft>
                <a:spcPts val="600"/>
              </a:spcAft>
              <a:buNone/>
            </a:pPr>
            <a:r>
              <a:rPr lang="en-US" altLang="en-US" sz="2800" dirty="0">
                <a:latin typeface="Times New Roman" panose="02020603050405020304" pitchFamily="18" charset="0"/>
                <a:cs typeface="Times New Roman" panose="02020603050405020304" pitchFamily="18" charset="0"/>
              </a:rPr>
              <a:t>When writing an appeals argument:</a:t>
            </a:r>
          </a:p>
          <a:p>
            <a:pPr>
              <a:spcBef>
                <a:spcPts val="1200"/>
              </a:spcBef>
              <a:spcAft>
                <a:spcPts val="600"/>
              </a:spcAft>
            </a:pPr>
            <a:r>
              <a:rPr lang="en-US" altLang="en-US" sz="2800" dirty="0">
                <a:latin typeface="Times New Roman" panose="02020603050405020304" pitchFamily="18" charset="0"/>
                <a:cs typeface="Times New Roman" panose="02020603050405020304" pitchFamily="18" charset="0"/>
              </a:rPr>
              <a:t>Ensure you’ve addressed all the issues on appeal, looked up rules that apply, cited to pertinent evidence, and asked for an outcome</a:t>
            </a:r>
          </a:p>
          <a:p>
            <a:pPr>
              <a:spcBef>
                <a:spcPts val="1200"/>
              </a:spcBef>
              <a:spcAft>
                <a:spcPts val="600"/>
              </a:spcAft>
            </a:pPr>
            <a:r>
              <a:rPr lang="en-US" altLang="en-US" sz="2800" dirty="0">
                <a:latin typeface="Times New Roman" panose="02020603050405020304" pitchFamily="18" charset="0"/>
                <a:cs typeface="Times New Roman" panose="02020603050405020304" pitchFamily="18" charset="0"/>
              </a:rPr>
              <a:t>Cite to evidence in the file to support your argument and make it easy for the reader to find </a:t>
            </a:r>
          </a:p>
          <a:p>
            <a:pPr>
              <a:spcBef>
                <a:spcPts val="1200"/>
              </a:spcBef>
              <a:spcAft>
                <a:spcPts val="600"/>
              </a:spcAft>
            </a:pPr>
            <a:r>
              <a:rPr lang="en-US" altLang="en-US" sz="2800" dirty="0">
                <a:latin typeface="Times New Roman" panose="02020603050405020304" pitchFamily="18" charset="0"/>
                <a:cs typeface="Times New Roman" panose="02020603050405020304" pitchFamily="18" charset="0"/>
              </a:rPr>
              <a:t>Short and clear arguments are more persuasive than long and confusing arguments</a:t>
            </a:r>
          </a:p>
          <a:p>
            <a:pPr>
              <a:spcBef>
                <a:spcPts val="1200"/>
              </a:spcBef>
              <a:spcAft>
                <a:spcPts val="600"/>
              </a:spcAft>
            </a:pPr>
            <a:r>
              <a:rPr lang="en-US" sz="2800" dirty="0">
                <a:latin typeface="Times New Roman" panose="02020603050405020304" pitchFamily="18" charset="0"/>
                <a:cs typeface="Times New Roman" panose="02020603050405020304" pitchFamily="18" charset="0"/>
              </a:rPr>
              <a:t>Remember to keep tone pleasant and professional; never insult or be derogatory towards VA in your arguments </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52ECF18F-89E1-4E3B-93F8-1CDB8E91565A}" type="slidenum">
              <a:rPr lang="en-US" altLang="en-US" smtClean="0"/>
              <a:pPr>
                <a:defRPr/>
              </a:pPr>
              <a:t>45</a:t>
            </a:fld>
            <a:endParaRPr lang="en-US" altLang="en-US" dirty="0"/>
          </a:p>
        </p:txBody>
      </p:sp>
      <p:sp>
        <p:nvSpPr>
          <p:cNvPr id="10242" name="Title 1"/>
          <p:cNvSpPr>
            <a:spLocks noGrp="1"/>
          </p:cNvSpPr>
          <p:nvPr>
            <p:ph type="title"/>
          </p:nvPr>
        </p:nvSpPr>
        <p:spPr>
          <a:xfrm>
            <a:off x="19665" y="183368"/>
            <a:ext cx="8229600" cy="1038726"/>
          </a:xfrm>
        </p:spPr>
        <p:txBody>
          <a:bodyPr/>
          <a:lstStyle/>
          <a:p>
            <a:r>
              <a:rPr lang="en-US" altLang="en-US" sz="2700" dirty="0">
                <a:latin typeface="Times New Roman" panose="02020603050405020304" pitchFamily="18" charset="0"/>
                <a:cs typeface="Times New Roman" panose="02020603050405020304" pitchFamily="18" charset="0"/>
              </a:rPr>
              <a:t>FINAL THOUGHTS</a:t>
            </a:r>
          </a:p>
        </p:txBody>
      </p:sp>
    </p:spTree>
    <p:extLst>
      <p:ext uri="{BB962C8B-B14F-4D97-AF65-F5344CB8AC3E}">
        <p14:creationId xmlns:p14="http://schemas.microsoft.com/office/powerpoint/2010/main" val="3291877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fontScale="92500" lnSpcReduction="10000"/>
          </a:bodyPr>
          <a:lstStyle/>
          <a:p>
            <a:pPr marL="38100" indent="0" algn="ctr">
              <a:spcBef>
                <a:spcPts val="400"/>
              </a:spcBef>
              <a:buClr>
                <a:srgbClr val="2DA2BF"/>
              </a:buClr>
              <a:buSzPct val="68000"/>
              <a:buNone/>
              <a:defRPr/>
            </a:pPr>
            <a:r>
              <a:rPr lang="en-US" sz="3900" b="1" u="sng" dirty="0">
                <a:solidFill>
                  <a:prstClr val="black"/>
                </a:solidFill>
                <a:latin typeface="Times New Roman" panose="02020603050405020304" pitchFamily="18" charset="0"/>
                <a:cs typeface="Times New Roman" panose="02020603050405020304" pitchFamily="18" charset="0"/>
              </a:rPr>
              <a:t>ALL</a:t>
            </a:r>
            <a:r>
              <a:rPr lang="en-US" sz="3900" dirty="0">
                <a:solidFill>
                  <a:prstClr val="black"/>
                </a:solidFill>
                <a:latin typeface="Times New Roman" panose="02020603050405020304" pitchFamily="18" charset="0"/>
                <a:cs typeface="Times New Roman" panose="02020603050405020304" pitchFamily="18" charset="0"/>
              </a:rPr>
              <a:t> appeals should be accompanied by an appeals argument prepared by the representative.</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dirty="0">
                <a:solidFill>
                  <a:prstClr val="black"/>
                </a:solidFill>
                <a:latin typeface="Times New Roman" panose="02020603050405020304" pitchFamily="18" charset="0"/>
                <a:cs typeface="Times New Roman" panose="02020603050405020304" pitchFamily="18" charset="0"/>
              </a:rPr>
              <a:t>This includes:</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495300" indent="-269875">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Supplemental Claims (21-0995)</a:t>
            </a:r>
          </a:p>
          <a:p>
            <a:pPr marL="495300" indent="-269875">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Higher Level Review (21-0996)</a:t>
            </a:r>
          </a:p>
          <a:p>
            <a:pPr marL="495300" indent="-269875">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Appeals to the BVA	(101-82)</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dirty="0">
                <a:solidFill>
                  <a:prstClr val="black"/>
                </a:solidFill>
                <a:latin typeface="Times New Roman" panose="02020603050405020304" pitchFamily="18" charset="0"/>
                <a:cs typeface="Times New Roman" panose="02020603050405020304" pitchFamily="18" charset="0"/>
              </a:rPr>
              <a:t>*</a:t>
            </a:r>
            <a:r>
              <a:rPr lang="en-US" altLang="en-US" b="1" dirty="0">
                <a:solidFill>
                  <a:srgbClr val="FF0000"/>
                </a:solidFill>
                <a:latin typeface="Times New Roman" panose="02020603050405020304" pitchFamily="18" charset="0"/>
                <a:cs typeface="Times New Roman" panose="02020603050405020304" pitchFamily="18" charset="0"/>
              </a:rPr>
              <a:t>Remember there is a difference between argument and evidence</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5</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WHEN TO WRITE AN ARGUMENT</a:t>
            </a:r>
          </a:p>
        </p:txBody>
      </p:sp>
    </p:spTree>
    <p:extLst>
      <p:ext uri="{BB962C8B-B14F-4D97-AF65-F5344CB8AC3E}">
        <p14:creationId xmlns:p14="http://schemas.microsoft.com/office/powerpoint/2010/main" val="824770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a:bodyPr>
          <a:lstStyle/>
          <a:p>
            <a:pPr marL="38100" indent="0">
              <a:spcBef>
                <a:spcPts val="400"/>
              </a:spcBef>
              <a:buClr>
                <a:srgbClr val="2DA2BF"/>
              </a:buClr>
              <a:buSzPct val="68000"/>
              <a:buNone/>
              <a:defRPr/>
            </a:pPr>
            <a:endParaRPr 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dirty="0">
                <a:solidFill>
                  <a:prstClr val="black"/>
                </a:solidFill>
                <a:latin typeface="Times New Roman" panose="02020603050405020304" pitchFamily="18" charset="0"/>
                <a:cs typeface="Times New Roman" panose="02020603050405020304" pitchFamily="18" charset="0"/>
              </a:rPr>
              <a:t>Prior to writing an appeals argument, you must review the claims file to determine:</a:t>
            </a:r>
          </a:p>
          <a:p>
            <a:pPr marL="38100" indent="0">
              <a:spcBef>
                <a:spcPts val="400"/>
              </a:spcBef>
              <a:buClr>
                <a:srgbClr val="2DA2BF"/>
              </a:buClr>
              <a:buSzPct val="68000"/>
              <a:buNone/>
              <a:defRPr/>
            </a:pPr>
            <a:endParaRPr lang="en-US" dirty="0">
              <a:solidFill>
                <a:prstClr val="black"/>
              </a:solidFill>
              <a:latin typeface="Times New Roman" panose="02020603050405020304" pitchFamily="18" charset="0"/>
              <a:cs typeface="Times New Roman" panose="02020603050405020304" pitchFamily="18" charset="0"/>
            </a:endParaRPr>
          </a:p>
          <a:p>
            <a:pPr marL="511175" indent="-285750">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The issue on appeal</a:t>
            </a:r>
          </a:p>
          <a:p>
            <a:pPr marL="511175" indent="-285750">
              <a:spcBef>
                <a:spcPts val="400"/>
              </a:spcBef>
              <a:buSzPct val="100000"/>
              <a:defRPr/>
            </a:pPr>
            <a:r>
              <a:rPr lang="en-US" dirty="0">
                <a:solidFill>
                  <a:prstClr val="black"/>
                </a:solidFill>
                <a:latin typeface="Times New Roman" panose="02020603050405020304" pitchFamily="18" charset="0"/>
                <a:cs typeface="Times New Roman" panose="02020603050405020304" pitchFamily="18" charset="0"/>
              </a:rPr>
              <a:t>The reason why the benefit was denied</a:t>
            </a:r>
          </a:p>
          <a:p>
            <a:pPr marL="511175" indent="-285750">
              <a:spcBef>
                <a:spcPts val="400"/>
              </a:spcBef>
              <a:buSzPct val="100000"/>
              <a:defRPr/>
            </a:pPr>
            <a:r>
              <a:rPr lang="en-US" altLang="en-US" dirty="0">
                <a:solidFill>
                  <a:prstClr val="black"/>
                </a:solidFill>
                <a:latin typeface="Times New Roman" panose="02020603050405020304" pitchFamily="18" charset="0"/>
                <a:cs typeface="Times New Roman" panose="02020603050405020304" pitchFamily="18" charset="0"/>
              </a:rPr>
              <a:t>What evidence/action is needed to grant the benefit</a:t>
            </a: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6</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BEFORE WE BEGIN WRITING</a:t>
            </a:r>
          </a:p>
        </p:txBody>
      </p:sp>
    </p:spTree>
    <p:extLst>
      <p:ext uri="{BB962C8B-B14F-4D97-AF65-F5344CB8AC3E}">
        <p14:creationId xmlns:p14="http://schemas.microsoft.com/office/powerpoint/2010/main" val="535123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600200"/>
            <a:ext cx="10972800" cy="4419600"/>
          </a:xfrm>
        </p:spPr>
        <p:txBody>
          <a:bodyPr>
            <a:normAutofit fontScale="92500" lnSpcReduction="10000"/>
          </a:bodyPr>
          <a:lstStyle/>
          <a:p>
            <a:pPr marL="0" indent="0" eaLnBrk="1" hangingPunct="1">
              <a:buNone/>
            </a:pPr>
            <a:r>
              <a:rPr lang="en-US" altLang="en-US" sz="2800" dirty="0">
                <a:latin typeface="Times New Roman" panose="02020603050405020304" pitchFamily="18" charset="0"/>
                <a:cs typeface="Times New Roman" panose="02020603050405020304" pitchFamily="18" charset="0"/>
              </a:rPr>
              <a:t>IRAC stands for:</a:t>
            </a:r>
          </a:p>
          <a:p>
            <a:pPr marL="0" indent="0">
              <a:buNone/>
            </a:pPr>
            <a:r>
              <a:rPr lang="en-US" altLang="en-US" sz="2800" dirty="0">
                <a:latin typeface="Times New Roman" panose="02020603050405020304" pitchFamily="18" charset="0"/>
                <a:cs typeface="Times New Roman" panose="02020603050405020304" pitchFamily="18" charset="0"/>
              </a:rPr>
              <a:t>	</a:t>
            </a:r>
          </a:p>
          <a:p>
            <a:pPr marL="0" indent="0">
              <a:buNone/>
            </a:pPr>
            <a:r>
              <a:rPr lang="en-US" altLang="en-US" sz="2800" b="1" dirty="0">
                <a:latin typeface="Times New Roman" panose="02020603050405020304" pitchFamily="18" charset="0"/>
                <a:cs typeface="Times New Roman" panose="02020603050405020304" pitchFamily="18" charset="0"/>
              </a:rPr>
              <a:t>	Issue </a:t>
            </a:r>
            <a:r>
              <a:rPr lang="en-US" altLang="en-US" sz="2800" dirty="0">
                <a:latin typeface="Times New Roman" panose="02020603050405020304" pitchFamily="18" charset="0"/>
                <a:cs typeface="Times New Roman" panose="02020603050405020304" pitchFamily="18" charset="0"/>
              </a:rPr>
              <a:t>– What is the issue on appeal?</a:t>
            </a:r>
          </a:p>
          <a:p>
            <a:pPr marL="0" indent="0">
              <a:buNone/>
            </a:pP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Rule </a:t>
            </a:r>
            <a:r>
              <a:rPr lang="en-US" altLang="en-US" sz="2800" dirty="0">
                <a:latin typeface="Times New Roman" panose="02020603050405020304" pitchFamily="18" charset="0"/>
                <a:cs typeface="Times New Roman" panose="02020603050405020304" pitchFamily="18" charset="0"/>
              </a:rPr>
              <a:t>– What rules/regulations apply to this claim?</a:t>
            </a:r>
          </a:p>
          <a:p>
            <a:pPr marL="0" indent="0">
              <a:buNone/>
            </a:pP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Analysis</a:t>
            </a:r>
            <a:r>
              <a:rPr lang="en-US" altLang="en-US" sz="2800" dirty="0">
                <a:latin typeface="Times New Roman" panose="02020603050405020304" pitchFamily="18" charset="0"/>
                <a:cs typeface="Times New Roman" panose="02020603050405020304" pitchFamily="18" charset="0"/>
              </a:rPr>
              <a:t> – What are the facts of the case?</a:t>
            </a:r>
          </a:p>
          <a:p>
            <a:pPr marL="0" indent="0">
              <a:buNone/>
            </a:pPr>
            <a:r>
              <a:rPr lang="en-US" altLang="en-US" sz="2800" dirty="0">
                <a:latin typeface="Times New Roman" panose="02020603050405020304" pitchFamily="18" charset="0"/>
                <a:cs typeface="Times New Roman" panose="02020603050405020304" pitchFamily="18" charset="0"/>
              </a:rPr>
              <a:t>	</a:t>
            </a:r>
            <a:r>
              <a:rPr lang="en-US" altLang="en-US" sz="2800" b="1" dirty="0">
                <a:latin typeface="Times New Roman" panose="02020603050405020304" pitchFamily="18" charset="0"/>
                <a:cs typeface="Times New Roman" panose="02020603050405020304" pitchFamily="18" charset="0"/>
              </a:rPr>
              <a:t>Conclusion</a:t>
            </a:r>
            <a:r>
              <a:rPr lang="en-US" altLang="en-US" sz="2800" dirty="0">
                <a:latin typeface="Times New Roman" panose="02020603050405020304" pitchFamily="18" charset="0"/>
                <a:cs typeface="Times New Roman" panose="02020603050405020304" pitchFamily="18" charset="0"/>
              </a:rPr>
              <a:t> – What will resolve the issue?</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Though this method is not mandatory, it will help keep your argument organized</a:t>
            </a: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r>
              <a:rPr lang="en-US" altLang="en-US" sz="2800" dirty="0">
                <a:latin typeface="Times New Roman" panose="02020603050405020304" pitchFamily="18" charset="0"/>
                <a:cs typeface="Times New Roman" panose="02020603050405020304" pitchFamily="18" charset="0"/>
              </a:rPr>
              <a:t> </a:t>
            </a: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7</a:t>
            </a:fld>
            <a:endParaRPr lang="en-US" altLang="en-US" dirty="0"/>
          </a:p>
        </p:txBody>
      </p:sp>
      <p:sp>
        <p:nvSpPr>
          <p:cNvPr id="6146" name="Title 2"/>
          <p:cNvSpPr>
            <a:spLocks noGrp="1"/>
          </p:cNvSpPr>
          <p:nvPr>
            <p:ph type="title"/>
          </p:nvPr>
        </p:nvSpPr>
        <p:spPr/>
        <p:txBody>
          <a:bodyPr/>
          <a:lstStyle/>
          <a:p>
            <a:pPr eaLnBrk="1" hangingPunct="1"/>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IRAC APPEAL WRITING METHOD</a:t>
            </a:r>
          </a:p>
        </p:txBody>
      </p:sp>
    </p:spTree>
    <p:extLst>
      <p:ext uri="{BB962C8B-B14F-4D97-AF65-F5344CB8AC3E}">
        <p14:creationId xmlns:p14="http://schemas.microsoft.com/office/powerpoint/2010/main" val="632309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2"/>
          <p:cNvSpPr>
            <a:spLocks noGrp="1"/>
          </p:cNvSpPr>
          <p:nvPr>
            <p:ph idx="1"/>
          </p:nvPr>
        </p:nvSpPr>
        <p:spPr/>
        <p:txBody>
          <a:bodyPr/>
          <a:lstStyle/>
          <a:p>
            <a:pPr eaLnBrk="1" hangingPunct="1">
              <a:defRPr/>
            </a:pPr>
            <a:r>
              <a:rPr lang="en-US" altLang="en-US" sz="2800" dirty="0">
                <a:latin typeface="Times New Roman" panose="02020603050405020304" pitchFamily="18" charset="0"/>
                <a:cs typeface="Times New Roman" panose="02020603050405020304" pitchFamily="18" charset="0"/>
              </a:rPr>
              <a:t>Locate the rating decision narrative that addresses the veteran’s issue</a:t>
            </a:r>
          </a:p>
          <a:p>
            <a:pPr>
              <a:defRPr/>
            </a:pPr>
            <a:endParaRPr lang="en-US" altLang="en-US" sz="28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The issue is already presented to you in a numbered list in the decision being appealed and is phrased in terms of “entitlement to” the issue</a:t>
            </a:r>
          </a:p>
          <a:p>
            <a:pPr>
              <a:defRPr/>
            </a:pPr>
            <a:endParaRPr lang="en-US" altLang="en-US" sz="2800" dirty="0">
              <a:latin typeface="Times New Roman" panose="02020603050405020304" pitchFamily="18" charset="0"/>
              <a:cs typeface="Times New Roman" panose="02020603050405020304" pitchFamily="18" charset="0"/>
            </a:endParaRPr>
          </a:p>
          <a:p>
            <a:pPr>
              <a:defRPr/>
            </a:pPr>
            <a:r>
              <a:rPr lang="en-US" altLang="en-US" sz="2800" dirty="0">
                <a:latin typeface="Times New Roman" panose="02020603050405020304" pitchFamily="18" charset="0"/>
                <a:cs typeface="Times New Roman" panose="02020603050405020304" pitchFamily="18" charset="0"/>
              </a:rPr>
              <a:t>The rating decision narrative will also include the reasons for the denial</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marL="0" indent="0" algn="ctr" eaLnBrk="1" hangingPunct="1">
              <a:buNone/>
              <a:defRPr/>
            </a:pPr>
            <a:r>
              <a:rPr lang="en-US" altLang="en-US" b="1" dirty="0">
                <a:latin typeface="Times New Roman" panose="02020603050405020304" pitchFamily="18" charset="0"/>
                <a:cs typeface="Times New Roman" panose="02020603050405020304" pitchFamily="18" charset="0"/>
              </a:rPr>
              <a:t>Why are the reasons for denial important?</a:t>
            </a:r>
          </a:p>
          <a:p>
            <a:pPr eaLnBrk="1" hangingPunct="1">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8</a:t>
            </a:fld>
            <a:endParaRPr lang="en-US" altLang="en-US" dirty="0"/>
          </a:p>
        </p:txBody>
      </p:sp>
      <p:sp>
        <p:nvSpPr>
          <p:cNvPr id="8194" name="Title 1"/>
          <p:cNvSpPr>
            <a:spLocks noGrp="1"/>
          </p:cNvSpPr>
          <p:nvPr>
            <p:ph type="title"/>
          </p:nvPr>
        </p:nvSpPr>
        <p:spPr>
          <a:xfrm>
            <a:off x="228600" y="457200"/>
            <a:ext cx="8229600" cy="731838"/>
          </a:xfrm>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609600" y="1371600"/>
            <a:ext cx="10972800" cy="4648200"/>
          </a:xfrm>
        </p:spPr>
        <p:txBody>
          <a:bodyPr>
            <a:normAutofit fontScale="92500" lnSpcReduction="20000"/>
          </a:bodyPr>
          <a:lstStyle/>
          <a:p>
            <a:pPr marL="38100" indent="0">
              <a:spcBef>
                <a:spcPts val="400"/>
              </a:spcBef>
              <a:buClr>
                <a:srgbClr val="2DA2BF"/>
              </a:buClr>
              <a:buSzPct val="68000"/>
              <a:buNone/>
              <a:defRPr/>
            </a:pPr>
            <a:r>
              <a:rPr lang="en-US" dirty="0">
                <a:solidFill>
                  <a:prstClr val="black"/>
                </a:solidFill>
                <a:latin typeface="Times New Roman" panose="02020603050405020304" pitchFamily="18" charset="0"/>
                <a:cs typeface="Times New Roman" panose="02020603050405020304" pitchFamily="18" charset="0"/>
              </a:rPr>
              <a:t>Kendall Johnstone was recently granted a 0% service-connected rating for headaches. She wants to appeal the rating. The rating decision states the following: </a:t>
            </a: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solidFill>
                <a:prstClr val="black"/>
              </a:solidFill>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sz="2600" i="1" dirty="0">
                <a:latin typeface="Times New Roman" panose="02020603050405020304" pitchFamily="18" charset="0"/>
                <a:cs typeface="Times New Roman" panose="02020603050405020304" pitchFamily="18" charset="0"/>
              </a:rPr>
              <a:t>We have assigned a noncompensable evaluation for your headaches based on:</a:t>
            </a:r>
          </a:p>
          <a:p>
            <a:pPr marL="38100" indent="0">
              <a:spcBef>
                <a:spcPts val="400"/>
              </a:spcBef>
              <a:buClr>
                <a:srgbClr val="2DA2BF"/>
              </a:buClr>
              <a:buSzPct val="68000"/>
              <a:buNone/>
              <a:defRPr/>
            </a:pPr>
            <a:r>
              <a:rPr lang="en-US" altLang="en-US" sz="2600" i="1" dirty="0">
                <a:latin typeface="Times New Roman" panose="02020603050405020304" pitchFamily="18" charset="0"/>
                <a:cs typeface="Times New Roman" panose="02020603050405020304" pitchFamily="18" charset="0"/>
              </a:rPr>
              <a:t>     • With less frequent attacks</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r>
              <a:rPr lang="en-US" altLang="en-US" sz="2600" i="1" dirty="0">
                <a:latin typeface="Times New Roman" panose="02020603050405020304" pitchFamily="18" charset="0"/>
                <a:cs typeface="Times New Roman" panose="02020603050405020304" pitchFamily="18" charset="0"/>
              </a:rPr>
              <a:t>A higher evaluation of 10 percent is not warranted unless there are characteristic prostrating attacks averaging one in 2 months over the last several months.</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511175" indent="-285750">
              <a:spcBef>
                <a:spcPts val="400"/>
              </a:spcBef>
              <a:buSzPct val="100000"/>
              <a:defRPr/>
            </a:pPr>
            <a:r>
              <a:rPr lang="en-US" sz="2800" dirty="0">
                <a:solidFill>
                  <a:prstClr val="black"/>
                </a:solidFill>
                <a:latin typeface="Times New Roman" panose="02020603050405020304" pitchFamily="18" charset="0"/>
                <a:cs typeface="Times New Roman" panose="02020603050405020304" pitchFamily="18" charset="0"/>
              </a:rPr>
              <a:t>What is the issue on appeal?</a:t>
            </a:r>
          </a:p>
          <a:p>
            <a:pPr marL="511175" indent="-285750">
              <a:spcBef>
                <a:spcPts val="400"/>
              </a:spcBef>
              <a:buSzPct val="100000"/>
              <a:defRPr/>
            </a:pPr>
            <a:r>
              <a:rPr lang="en-US" sz="2800" dirty="0">
                <a:solidFill>
                  <a:prstClr val="black"/>
                </a:solidFill>
                <a:latin typeface="Times New Roman" panose="02020603050405020304" pitchFamily="18" charset="0"/>
                <a:cs typeface="Times New Roman" panose="02020603050405020304" pitchFamily="18" charset="0"/>
              </a:rPr>
              <a:t>Why was the benefit not awarded?</a:t>
            </a:r>
          </a:p>
          <a:p>
            <a:pPr marL="511175" indent="-285750">
              <a:spcBef>
                <a:spcPts val="400"/>
              </a:spcBef>
              <a:buSzPct val="100000"/>
              <a:defRPr/>
            </a:pPr>
            <a:r>
              <a:rPr lang="en-US" altLang="en-US" sz="2800" dirty="0">
                <a:solidFill>
                  <a:prstClr val="black"/>
                </a:solidFill>
                <a:latin typeface="Times New Roman" panose="02020603050405020304" pitchFamily="18" charset="0"/>
                <a:cs typeface="Times New Roman" panose="02020603050405020304" pitchFamily="18" charset="0"/>
              </a:rPr>
              <a:t>What evidence/action is needed to grant the benefit?</a:t>
            </a:r>
          </a:p>
          <a:p>
            <a:pPr marL="38100" indent="0">
              <a:spcBef>
                <a:spcPts val="400"/>
              </a:spcBef>
              <a:buClr>
                <a:srgbClr val="2DA2BF"/>
              </a:buClr>
              <a:buSzPct val="68000"/>
              <a:buNone/>
              <a:defRPr/>
            </a:pPr>
            <a:endParaRPr lang="en-US" altLang="en-US" sz="2600" i="1" dirty="0">
              <a:latin typeface="Times New Roman" panose="02020603050405020304" pitchFamily="18" charset="0"/>
              <a:cs typeface="Times New Roman" panose="02020603050405020304" pitchFamily="18" charset="0"/>
            </a:endParaRPr>
          </a:p>
          <a:p>
            <a:pPr marL="38100" indent="0">
              <a:spcBef>
                <a:spcPts val="400"/>
              </a:spcBef>
              <a:buClr>
                <a:srgbClr val="2DA2BF"/>
              </a:buClr>
              <a:buSzPct val="68000"/>
              <a:buNone/>
              <a:defRPr/>
            </a:pPr>
            <a:endParaRPr lang="en-US" altLang="en-US" dirty="0">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pPr>
              <a:defRPr/>
            </a:pPr>
            <a:fld id="{52ECF18F-89E1-4E3B-93F8-1CDB8E91565A}" type="slidenum">
              <a:rPr lang="en-US" altLang="en-US" smtClean="0"/>
              <a:pPr>
                <a:defRPr/>
              </a:pPr>
              <a:t>9</a:t>
            </a:fld>
            <a:endParaRPr lang="en-US" altLang="en-US" dirty="0"/>
          </a:p>
        </p:txBody>
      </p:sp>
      <p:sp>
        <p:nvSpPr>
          <p:cNvPr id="6146" name="Title 2"/>
          <p:cNvSpPr>
            <a:spLocks noGrp="1"/>
          </p:cNvSpPr>
          <p:nvPr>
            <p:ph type="title"/>
          </p:nvPr>
        </p:nvSpPr>
        <p:spPr/>
        <p:txBody>
          <a:bodyPr/>
          <a:lstStyle/>
          <a:p>
            <a:pPr eaLnBrk="1" hangingPunct="1"/>
            <a:r>
              <a:rPr lang="en-US" altLang="en-US" sz="2700" dirty="0">
                <a:latin typeface="Times New Roman" panose="02020603050405020304" pitchFamily="18" charset="0"/>
                <a:cs typeface="Times New Roman" panose="02020603050405020304" pitchFamily="18" charset="0"/>
              </a:rPr>
              <a:t>IDENTIFYING THE ISSUE</a:t>
            </a:r>
          </a:p>
        </p:txBody>
      </p:sp>
    </p:spTree>
    <p:extLst>
      <p:ext uri="{BB962C8B-B14F-4D97-AF65-F5344CB8AC3E}">
        <p14:creationId xmlns:p14="http://schemas.microsoft.com/office/powerpoint/2010/main" val="1885196885"/>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5702</TotalTime>
  <Words>4306</Words>
  <Application>Microsoft Office PowerPoint</Application>
  <PresentationFormat>Widescreen</PresentationFormat>
  <Paragraphs>484</Paragraphs>
  <Slides>45</Slides>
  <Notes>45</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45</vt:i4>
      </vt:variant>
    </vt:vector>
  </HeadingPairs>
  <TitlesOfParts>
    <vt:vector size="51" baseType="lpstr">
      <vt:lpstr>Arial</vt:lpstr>
      <vt:lpstr>Calibri</vt:lpstr>
      <vt:lpstr>Times New Roman</vt:lpstr>
      <vt:lpstr>NEW LOGO</vt:lpstr>
      <vt:lpstr>Custom Design</vt:lpstr>
      <vt:lpstr>1_Custom Design</vt:lpstr>
      <vt:lpstr> WRITING APPEAL ARGUMENTS   </vt:lpstr>
      <vt:lpstr> LESSON OBJECTIVES</vt:lpstr>
      <vt:lpstr>WHAT IS AN APPEAL ARGUMENT?</vt:lpstr>
      <vt:lpstr>WHAT IS AN APPEAL ARGUMENT?</vt:lpstr>
      <vt:lpstr>WHEN TO WRITE AN ARGUMENT</vt:lpstr>
      <vt:lpstr>BEFORE WE BEGIN WRITING</vt:lpstr>
      <vt:lpstr> IRAC APPEAL WRITING METHOD</vt:lpstr>
      <vt:lpstr>IDENTIFYING THE ISSUE</vt:lpstr>
      <vt:lpstr>IDENTIFYING THE ISSUE</vt:lpstr>
      <vt:lpstr>IDENTIFYING THE ISSUE</vt:lpstr>
      <vt:lpstr>IDENTIFYING THE ISSUE</vt:lpstr>
      <vt:lpstr>RECOGNIZING THE RULE(S)</vt:lpstr>
      <vt:lpstr>STARTING WITH THE RULE</vt:lpstr>
      <vt:lpstr>STARTING WITH THE FACTS</vt:lpstr>
      <vt:lpstr>STARTING WITH THE FACTS</vt:lpstr>
      <vt:lpstr>NON-MERITORIOUS APPEALS</vt:lpstr>
      <vt:lpstr>NON-MERITORIOUS APPEALS</vt:lpstr>
      <vt:lpstr>WITHDRAWAL OF APPEALS</vt:lpstr>
      <vt:lpstr>NON-MERITORIOUS APPEALS</vt:lpstr>
      <vt:lpstr>ANALYSIS/ARGUMENT</vt:lpstr>
      <vt:lpstr>ANALYSIS/ARGUMENT</vt:lpstr>
      <vt:lpstr>COMMON ARGUMENTS</vt:lpstr>
      <vt:lpstr>COMMON ARGUMENTS</vt:lpstr>
      <vt:lpstr>COMMON ARGUMENTS</vt:lpstr>
      <vt:lpstr>COMMON ARGUMENTS</vt:lpstr>
      <vt:lpstr>COMMON ARGUMENTS</vt:lpstr>
      <vt:lpstr>COMMON ARGUMENTS</vt:lpstr>
      <vt:lpstr>CITATIONS</vt:lpstr>
      <vt:lpstr>CONCLUSION</vt:lpstr>
      <vt:lpstr>CONCLUSION</vt:lpstr>
      <vt:lpstr>CONCLUSION</vt:lpstr>
      <vt:lpstr>CLEAR WRITING</vt:lpstr>
      <vt:lpstr>CLEAR WRITING</vt:lpstr>
      <vt:lpstr>CLEAR WRITING</vt:lpstr>
      <vt:lpstr>APPEALS ARGUMENTS TIPS</vt:lpstr>
      <vt:lpstr>APPEALS ARGUMENTS TIPS</vt:lpstr>
      <vt:lpstr>TEMPLATES</vt:lpstr>
      <vt:lpstr>SCENARIO 1</vt:lpstr>
      <vt:lpstr>SCENARIO 1 – WHAT IS WRONG WITH  THIS ARGUMENT?</vt:lpstr>
      <vt:lpstr>SCENARIO 1 – WHAT IS WRONG WITH  THIS ARGUMENT?</vt:lpstr>
      <vt:lpstr>SCENARIO 1 – WHAT IS WRONG WITH  THIS ARGUMENT?</vt:lpstr>
      <vt:lpstr>SCENARIO 2</vt:lpstr>
      <vt:lpstr>SCENARIO 2</vt:lpstr>
      <vt:lpstr>SCENARIO 2</vt:lpstr>
      <vt:lpstr>FINAL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CONDUCTING AN INTERVIEW</dc:title>
  <dc:creator>Christopher Macinkowicz</dc:creator>
  <cp:lastModifiedBy>Dale Phillips</cp:lastModifiedBy>
  <cp:revision>238</cp:revision>
  <cp:lastPrinted>2021-08-27T17:20:41Z</cp:lastPrinted>
  <dcterms:created xsi:type="dcterms:W3CDTF">2015-02-03T16:26:05Z</dcterms:created>
  <dcterms:modified xsi:type="dcterms:W3CDTF">2024-11-22T17:18:45Z</dcterms:modified>
</cp:coreProperties>
</file>