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 id="2147483781" r:id="rId2"/>
  </p:sldMasterIdLst>
  <p:notesMasterIdLst>
    <p:notesMasterId r:id="rId53"/>
  </p:notesMasterIdLst>
  <p:handoutMasterIdLst>
    <p:handoutMasterId r:id="rId54"/>
  </p:handoutMasterIdLst>
  <p:sldIdLst>
    <p:sldId id="383" r:id="rId3"/>
    <p:sldId id="375" r:id="rId4"/>
    <p:sldId id="259" r:id="rId5"/>
    <p:sldId id="272" r:id="rId6"/>
    <p:sldId id="267" r:id="rId7"/>
    <p:sldId id="328" r:id="rId8"/>
    <p:sldId id="265" r:id="rId9"/>
    <p:sldId id="263" r:id="rId10"/>
    <p:sldId id="340" r:id="rId11"/>
    <p:sldId id="330" r:id="rId12"/>
    <p:sldId id="321" r:id="rId13"/>
    <p:sldId id="367" r:id="rId14"/>
    <p:sldId id="377" r:id="rId15"/>
    <p:sldId id="331" r:id="rId16"/>
    <p:sldId id="334" r:id="rId17"/>
    <p:sldId id="376" r:id="rId18"/>
    <p:sldId id="351" r:id="rId19"/>
    <p:sldId id="353" r:id="rId20"/>
    <p:sldId id="355" r:id="rId21"/>
    <p:sldId id="352" r:id="rId22"/>
    <p:sldId id="356" r:id="rId23"/>
    <p:sldId id="333" r:id="rId24"/>
    <p:sldId id="357" r:id="rId25"/>
    <p:sldId id="382" r:id="rId26"/>
    <p:sldId id="343" r:id="rId27"/>
    <p:sldId id="359" r:id="rId28"/>
    <p:sldId id="360" r:id="rId29"/>
    <p:sldId id="363" r:id="rId30"/>
    <p:sldId id="362" r:id="rId31"/>
    <p:sldId id="364" r:id="rId32"/>
    <p:sldId id="365" r:id="rId33"/>
    <p:sldId id="366" r:id="rId34"/>
    <p:sldId id="346" r:id="rId35"/>
    <p:sldId id="374" r:id="rId36"/>
    <p:sldId id="282" r:id="rId37"/>
    <p:sldId id="348" r:id="rId38"/>
    <p:sldId id="311" r:id="rId39"/>
    <p:sldId id="341" r:id="rId40"/>
    <p:sldId id="310" r:id="rId41"/>
    <p:sldId id="287" r:id="rId42"/>
    <p:sldId id="284" r:id="rId43"/>
    <p:sldId id="368" r:id="rId44"/>
    <p:sldId id="370" r:id="rId45"/>
    <p:sldId id="371" r:id="rId46"/>
    <p:sldId id="373" r:id="rId47"/>
    <p:sldId id="339" r:id="rId48"/>
    <p:sldId id="347" r:id="rId49"/>
    <p:sldId id="337" r:id="rId50"/>
    <p:sldId id="344" r:id="rId51"/>
    <p:sldId id="384" r:id="rId52"/>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 Barefoot" initials="LB" lastIdx="26" clrIdx="0">
    <p:extLst>
      <p:ext uri="{19B8F6BF-5375-455C-9EA6-DF929625EA0E}">
        <p15:presenceInfo xmlns:p15="http://schemas.microsoft.com/office/powerpoint/2012/main" userId="S-1-5-21-1147415601-746390328-441284377-361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1E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96" autoAdjust="0"/>
    <p:restoredTop sz="88613" autoAdjust="0"/>
  </p:normalViewPr>
  <p:slideViewPr>
    <p:cSldViewPr>
      <p:cViewPr varScale="1">
        <p:scale>
          <a:sx n="79" d="100"/>
          <a:sy n="79" d="100"/>
        </p:scale>
        <p:origin x="678" y="96"/>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1" d="100"/>
          <a:sy n="51" d="100"/>
        </p:scale>
        <p:origin x="2862" y="12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commentAuthors" Target="commentAuthor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77" tIns="46638" rIns="93277" bIns="46638" rtlCol="0"/>
          <a:lstStyle>
            <a:lvl1pPr algn="l">
              <a:defRPr sz="1200"/>
            </a:lvl1pPr>
          </a:lstStyle>
          <a:p>
            <a:r>
              <a:rPr lang="en-US" sz="1600" dirty="0">
                <a:latin typeface="Times New Roman" panose="02020603050405020304" pitchFamily="18" charset="0"/>
                <a:cs typeface="Times New Roman" panose="02020603050405020304" pitchFamily="18" charset="0"/>
              </a:rPr>
              <a:t>Non Service Connected Pension</a:t>
            </a:r>
          </a:p>
        </p:txBody>
      </p:sp>
      <p:sp>
        <p:nvSpPr>
          <p:cNvPr id="3" name="Footer Placeholder 2"/>
          <p:cNvSpPr>
            <a:spLocks noGrp="1"/>
          </p:cNvSpPr>
          <p:nvPr>
            <p:ph type="ftr" sz="quarter" idx="2"/>
          </p:nvPr>
        </p:nvSpPr>
        <p:spPr>
          <a:xfrm>
            <a:off x="0" y="8839015"/>
            <a:ext cx="3041968" cy="466911"/>
          </a:xfrm>
          <a:prstGeom prst="rect">
            <a:avLst/>
          </a:prstGeom>
        </p:spPr>
        <p:txBody>
          <a:bodyPr vert="horz" lIns="93277" tIns="46638" rIns="93277" bIns="46638" rtlCol="0" anchor="b"/>
          <a:lstStyle>
            <a:lvl1pPr algn="l">
              <a:defRPr sz="1200"/>
            </a:lvl1pPr>
          </a:lstStyle>
          <a:p>
            <a:r>
              <a:rPr lang="en-US" sz="1600" dirty="0">
                <a:latin typeface="Times New Roman" panose="02020603050405020304" pitchFamily="18" charset="0"/>
                <a:cs typeface="Times New Roman" panose="02020603050405020304" pitchFamily="18" charset="0"/>
              </a:rPr>
              <a:t>Non Service Connected Pension</a:t>
            </a:r>
          </a:p>
        </p:txBody>
      </p:sp>
      <p:sp>
        <p:nvSpPr>
          <p:cNvPr id="4" name="Slide Number Placeholder 3"/>
          <p:cNvSpPr>
            <a:spLocks noGrp="1"/>
          </p:cNvSpPr>
          <p:nvPr>
            <p:ph type="sldNum" sz="quarter" idx="3"/>
          </p:nvPr>
        </p:nvSpPr>
        <p:spPr>
          <a:xfrm>
            <a:off x="3976334" y="8839015"/>
            <a:ext cx="3041968" cy="466911"/>
          </a:xfrm>
          <a:prstGeom prst="rect">
            <a:avLst/>
          </a:prstGeom>
        </p:spPr>
        <p:txBody>
          <a:bodyPr vert="horz" lIns="93277" tIns="46638" rIns="93277" bIns="46638" rtlCol="0" anchor="b"/>
          <a:lstStyle>
            <a:lvl1pPr algn="r">
              <a:defRPr sz="1200"/>
            </a:lvl1pPr>
          </a:lstStyle>
          <a:p>
            <a:fld id="{69273907-9F30-4CDD-B5B3-6575463AB7C8}" type="slidenum">
              <a:rPr lang="en-US" sz="1600">
                <a:latin typeface="Times New Roman" panose="02020603050405020304" pitchFamily="18" charset="0"/>
                <a:cs typeface="Times New Roman" panose="02020603050405020304" pitchFamily="18" charset="0"/>
              </a:rPr>
              <a:t>‹#›</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8361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77" tIns="46638" rIns="93277" bIns="46638"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6334" y="0"/>
            <a:ext cx="3041968" cy="465296"/>
          </a:xfrm>
          <a:prstGeom prst="rect">
            <a:avLst/>
          </a:prstGeom>
        </p:spPr>
        <p:txBody>
          <a:bodyPr vert="horz" lIns="93277" tIns="46638" rIns="93277" bIns="46638" rtlCol="0"/>
          <a:lstStyle>
            <a:lvl1pPr algn="r" eaLnBrk="1" fontAlgn="auto" hangingPunct="1">
              <a:spcBef>
                <a:spcPts val="0"/>
              </a:spcBef>
              <a:spcAft>
                <a:spcPts val="0"/>
              </a:spcAft>
              <a:defRPr sz="1200">
                <a:latin typeface="+mn-lt"/>
                <a:cs typeface="+mn-cs"/>
              </a:defRPr>
            </a:lvl1pPr>
          </a:lstStyle>
          <a:p>
            <a:pPr>
              <a:defRPr/>
            </a:pPr>
            <a:fld id="{1C1E7D46-07DC-40A8-B094-8782A48044B8}" type="datetimeFigureOut">
              <a:rPr lang="en-US"/>
              <a:pPr>
                <a:defRPr/>
              </a:pPr>
              <a:t>11/1/2022</a:t>
            </a:fld>
            <a:endParaRPr lang="en-US"/>
          </a:p>
        </p:txBody>
      </p:sp>
      <p:sp>
        <p:nvSpPr>
          <p:cNvPr id="4" name="Slide Image Placeholder 3"/>
          <p:cNvSpPr>
            <a:spLocks noGrp="1" noRot="1" noChangeAspect="1"/>
          </p:cNvSpPr>
          <p:nvPr>
            <p:ph type="sldImg" idx="2"/>
          </p:nvPr>
        </p:nvSpPr>
        <p:spPr>
          <a:xfrm>
            <a:off x="409575" y="698500"/>
            <a:ext cx="6200775" cy="3489325"/>
          </a:xfrm>
          <a:prstGeom prst="rect">
            <a:avLst/>
          </a:prstGeom>
          <a:noFill/>
          <a:ln w="12700">
            <a:solidFill>
              <a:prstClr val="black"/>
            </a:solidFill>
          </a:ln>
        </p:spPr>
        <p:txBody>
          <a:bodyPr vert="horz" lIns="93277" tIns="46638" rIns="93277" bIns="46638" rtlCol="0" anchor="ctr"/>
          <a:lstStyle/>
          <a:p>
            <a:pPr lvl="0"/>
            <a:endParaRPr lang="en-US" noProof="0"/>
          </a:p>
        </p:txBody>
      </p:sp>
      <p:sp>
        <p:nvSpPr>
          <p:cNvPr id="5" name="Notes Placeholder 4"/>
          <p:cNvSpPr>
            <a:spLocks noGrp="1"/>
          </p:cNvSpPr>
          <p:nvPr>
            <p:ph type="body" sz="quarter" idx="3"/>
          </p:nvPr>
        </p:nvSpPr>
        <p:spPr>
          <a:xfrm>
            <a:off x="701993" y="4420316"/>
            <a:ext cx="5615940" cy="4187666"/>
          </a:xfrm>
          <a:prstGeom prst="rect">
            <a:avLst/>
          </a:prstGeom>
        </p:spPr>
        <p:txBody>
          <a:bodyPr vert="horz" lIns="93277" tIns="46638" rIns="93277" bIns="4663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39014"/>
            <a:ext cx="3041968" cy="465296"/>
          </a:xfrm>
          <a:prstGeom prst="rect">
            <a:avLst/>
          </a:prstGeom>
        </p:spPr>
        <p:txBody>
          <a:bodyPr vert="horz" lIns="93277" tIns="46638" rIns="93277" bIns="46638"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6334" y="8839014"/>
            <a:ext cx="3041968" cy="465296"/>
          </a:xfrm>
          <a:prstGeom prst="rect">
            <a:avLst/>
          </a:prstGeom>
        </p:spPr>
        <p:txBody>
          <a:bodyPr vert="horz" wrap="square" lIns="93277" tIns="46638" rIns="93277" bIns="46638" numCol="1" anchor="b" anchorCtr="0" compatLnSpc="1">
            <a:prstTxWarp prst="textNoShape">
              <a:avLst/>
            </a:prstTxWarp>
          </a:bodyPr>
          <a:lstStyle>
            <a:lvl1pPr algn="r" eaLnBrk="1" hangingPunct="1">
              <a:defRPr sz="1200"/>
            </a:lvl1pPr>
          </a:lstStyle>
          <a:p>
            <a:pPr>
              <a:defRPr/>
            </a:pPr>
            <a:fld id="{6975B8DE-0085-4578-B157-DB00DBD0B1A6}" type="slidenum">
              <a:rPr lang="en-US" altLang="en-US"/>
              <a:pPr>
                <a:defRPr/>
              </a:pPr>
              <a:t>‹#›</a:t>
            </a:fld>
            <a:endParaRPr lang="en-US" altLang="en-US"/>
          </a:p>
        </p:txBody>
      </p:sp>
    </p:spTree>
    <p:extLst>
      <p:ext uri="{BB962C8B-B14F-4D97-AF65-F5344CB8AC3E}">
        <p14:creationId xmlns:p14="http://schemas.microsoft.com/office/powerpoint/2010/main" val="10201248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1</a:t>
            </a:fld>
            <a:endParaRPr lang="en-US" altLang="en-US"/>
          </a:p>
        </p:txBody>
      </p:sp>
    </p:spTree>
    <p:extLst>
      <p:ext uri="{BB962C8B-B14F-4D97-AF65-F5344CB8AC3E}">
        <p14:creationId xmlns:p14="http://schemas.microsoft.com/office/powerpoint/2010/main" val="3379586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__ Only 28% of veterans and 13% of survivors who receive pension are under 65</a:t>
            </a:r>
            <a:br>
              <a:rPr lang="en-US" altLang="en-US" dirty="0"/>
            </a:br>
            <a:r>
              <a:rPr lang="en-US" altLang="en-US" dirty="0"/>
              <a:t>__</a:t>
            </a:r>
            <a:r>
              <a:rPr lang="en-US" altLang="en-US" baseline="0" dirty="0"/>
              <a:t> Define P&amp;T and it’s purpose for NSC</a:t>
            </a:r>
            <a:endParaRPr lang="en-US" altLang="en-US" dirty="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2008C948-C1E1-42CF-ADF6-68BBF6F7D966}" type="slidenum">
              <a:rPr lang="en-US" altLang="en-US" smtClean="0"/>
              <a:pPr/>
              <a:t>10</a:t>
            </a:fld>
            <a:endParaRPr lang="en-US" altLang="en-US"/>
          </a:p>
        </p:txBody>
      </p:sp>
    </p:spTree>
    <p:extLst>
      <p:ext uri="{BB962C8B-B14F-4D97-AF65-F5344CB8AC3E}">
        <p14:creationId xmlns:p14="http://schemas.microsoft.com/office/powerpoint/2010/main" val="27151033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Competency – may be assigned a fiduciary.  Can appeal competency status and who is assigned as fiduciary.</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24D696B0-37BE-4442-9B2A-C7F375CAF11B}" type="slidenum">
              <a:rPr lang="en-US" altLang="en-US" smtClean="0"/>
              <a:pPr/>
              <a:t>11</a:t>
            </a:fld>
            <a:endParaRPr lang="en-US" altLang="en-US"/>
          </a:p>
        </p:txBody>
      </p:sp>
    </p:spTree>
    <p:extLst>
      <p:ext uri="{BB962C8B-B14F-4D97-AF65-F5344CB8AC3E}">
        <p14:creationId xmlns:p14="http://schemas.microsoft.com/office/powerpoint/2010/main" val="23416830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12</a:t>
            </a:fld>
            <a:endParaRPr lang="en-US" altLang="en-US"/>
          </a:p>
        </p:txBody>
      </p:sp>
    </p:spTree>
    <p:extLst>
      <p:ext uri="{BB962C8B-B14F-4D97-AF65-F5344CB8AC3E}">
        <p14:creationId xmlns:p14="http://schemas.microsoft.com/office/powerpoint/2010/main" val="4190168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24D696B0-37BE-4442-9B2A-C7F375CAF11B}" type="slidenum">
              <a:rPr lang="en-US" altLang="en-US" smtClean="0"/>
              <a:pPr/>
              <a:t>13</a:t>
            </a:fld>
            <a:endParaRPr lang="en-US" altLang="en-US"/>
          </a:p>
        </p:txBody>
      </p:sp>
    </p:spTree>
    <p:extLst>
      <p:ext uri="{BB962C8B-B14F-4D97-AF65-F5344CB8AC3E}">
        <p14:creationId xmlns:p14="http://schemas.microsoft.com/office/powerpoint/2010/main" val="3155422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8E5AF09-BAD1-434E-A19F-E60D39A2D8F1}" type="slidenum">
              <a:rPr lang="en-US" altLang="en-US" smtClean="0"/>
              <a:pPr/>
              <a:t>14</a:t>
            </a:fld>
            <a:endParaRPr lang="en-US" altLang="en-US"/>
          </a:p>
        </p:txBody>
      </p:sp>
    </p:spTree>
    <p:extLst>
      <p:ext uri="{BB962C8B-B14F-4D97-AF65-F5344CB8AC3E}">
        <p14:creationId xmlns:p14="http://schemas.microsoft.com/office/powerpoint/2010/main" val="612886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F158C04E-FDC3-43D9-BE5A-20F6701CE295}" type="slidenum">
              <a:rPr lang="en-US" altLang="en-US" smtClean="0"/>
              <a:pPr/>
              <a:t>15</a:t>
            </a:fld>
            <a:endParaRPr lang="en-US" altLang="en-US"/>
          </a:p>
        </p:txBody>
      </p:sp>
    </p:spTree>
    <p:extLst>
      <p:ext uri="{BB962C8B-B14F-4D97-AF65-F5344CB8AC3E}">
        <p14:creationId xmlns:p14="http://schemas.microsoft.com/office/powerpoint/2010/main" val="26342505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F158C04E-FDC3-43D9-BE5A-20F6701CE295}" type="slidenum">
              <a:rPr lang="en-US" altLang="en-US" smtClean="0"/>
              <a:pPr/>
              <a:t>16</a:t>
            </a:fld>
            <a:endParaRPr lang="en-US" altLang="en-US"/>
          </a:p>
        </p:txBody>
      </p:sp>
    </p:spTree>
    <p:extLst>
      <p:ext uri="{BB962C8B-B14F-4D97-AF65-F5344CB8AC3E}">
        <p14:creationId xmlns:p14="http://schemas.microsoft.com/office/powerpoint/2010/main" val="420698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4A4DDCF-07FC-44BF-8254-B047B2CDD630}" type="slidenum">
              <a:rPr lang="en-US" altLang="en-US" smtClean="0"/>
              <a:pPr/>
              <a:t>17</a:t>
            </a:fld>
            <a:endParaRPr lang="en-US" altLang="en-US"/>
          </a:p>
        </p:txBody>
      </p:sp>
    </p:spTree>
    <p:extLst>
      <p:ext uri="{BB962C8B-B14F-4D97-AF65-F5344CB8AC3E}">
        <p14:creationId xmlns:p14="http://schemas.microsoft.com/office/powerpoint/2010/main" val="2630950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Define “Bright Line” as some will not be familiar with it</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F158C04E-FDC3-43D9-BE5A-20F6701CE295}" type="slidenum">
              <a:rPr lang="en-US" altLang="en-US" smtClean="0"/>
              <a:pPr/>
              <a:t>18</a:t>
            </a:fld>
            <a:endParaRPr lang="en-US" altLang="en-US"/>
          </a:p>
        </p:txBody>
      </p:sp>
    </p:spTree>
    <p:extLst>
      <p:ext uri="{BB962C8B-B14F-4D97-AF65-F5344CB8AC3E}">
        <p14:creationId xmlns:p14="http://schemas.microsoft.com/office/powerpoint/2010/main" val="1974597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4A4DDCF-07FC-44BF-8254-B047B2CDD630}" type="slidenum">
              <a:rPr lang="en-US" altLang="en-US" smtClean="0"/>
              <a:pPr/>
              <a:t>19</a:t>
            </a:fld>
            <a:endParaRPr lang="en-US" altLang="en-US"/>
          </a:p>
        </p:txBody>
      </p:sp>
    </p:spTree>
    <p:extLst>
      <p:ext uri="{BB962C8B-B14F-4D97-AF65-F5344CB8AC3E}">
        <p14:creationId xmlns:p14="http://schemas.microsoft.com/office/powerpoint/2010/main" val="260515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D11DC498-5B8E-4E5D-81FA-1578A9A8E49E}" type="slidenum">
              <a:rPr lang="en-US" altLang="en-US" smtClean="0"/>
              <a:pPr/>
              <a:t>2</a:t>
            </a:fld>
            <a:endParaRPr lang="en-US" altLang="en-US"/>
          </a:p>
        </p:txBody>
      </p:sp>
    </p:spTree>
    <p:extLst>
      <p:ext uri="{BB962C8B-B14F-4D97-AF65-F5344CB8AC3E}">
        <p14:creationId xmlns:p14="http://schemas.microsoft.com/office/powerpoint/2010/main" val="6961354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F158C04E-FDC3-43D9-BE5A-20F6701CE295}" type="slidenum">
              <a:rPr lang="en-US" altLang="en-US" smtClean="0"/>
              <a:pPr/>
              <a:t>20</a:t>
            </a:fld>
            <a:endParaRPr lang="en-US" altLang="en-US"/>
          </a:p>
        </p:txBody>
      </p:sp>
    </p:spTree>
    <p:extLst>
      <p:ext uri="{BB962C8B-B14F-4D97-AF65-F5344CB8AC3E}">
        <p14:creationId xmlns:p14="http://schemas.microsoft.com/office/powerpoint/2010/main" val="11091762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You cant hide your money </a:t>
            </a:r>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F158C04E-FDC3-43D9-BE5A-20F6701CE295}" type="slidenum">
              <a:rPr lang="en-US" altLang="en-US" smtClean="0"/>
              <a:pPr/>
              <a:t>21</a:t>
            </a:fld>
            <a:endParaRPr lang="en-US" altLang="en-US"/>
          </a:p>
        </p:txBody>
      </p:sp>
    </p:spTree>
    <p:extLst>
      <p:ext uri="{BB962C8B-B14F-4D97-AF65-F5344CB8AC3E}">
        <p14:creationId xmlns:p14="http://schemas.microsoft.com/office/powerpoint/2010/main" val="2382830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 larger the asset</a:t>
            </a:r>
            <a:r>
              <a:rPr lang="en-US" altLang="en-US" baseline="0" dirty="0"/>
              <a:t> the larger/longer the penalty</a:t>
            </a:r>
            <a:endParaRPr lang="en-US" alt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4A4DDCF-07FC-44BF-8254-B047B2CDD630}" type="slidenum">
              <a:rPr lang="en-US" altLang="en-US" smtClean="0"/>
              <a:pPr/>
              <a:t>22</a:t>
            </a:fld>
            <a:endParaRPr lang="en-US" altLang="en-US"/>
          </a:p>
        </p:txBody>
      </p:sp>
    </p:spTree>
    <p:extLst>
      <p:ext uri="{BB962C8B-B14F-4D97-AF65-F5344CB8AC3E}">
        <p14:creationId xmlns:p14="http://schemas.microsoft.com/office/powerpoint/2010/main" val="40478889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4A4DDCF-07FC-44BF-8254-B047B2CDD630}" type="slidenum">
              <a:rPr lang="en-US" altLang="en-US" smtClean="0"/>
              <a:pPr/>
              <a:t>23</a:t>
            </a:fld>
            <a:endParaRPr lang="en-US" altLang="en-US"/>
          </a:p>
        </p:txBody>
      </p:sp>
    </p:spTree>
    <p:extLst>
      <p:ext uri="{BB962C8B-B14F-4D97-AF65-F5344CB8AC3E}">
        <p14:creationId xmlns:p14="http://schemas.microsoft.com/office/powerpoint/2010/main" val="8785184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25</a:t>
            </a:fld>
            <a:endParaRPr lang="en-US" altLang="en-US"/>
          </a:p>
        </p:txBody>
      </p:sp>
    </p:spTree>
    <p:extLst>
      <p:ext uri="{BB962C8B-B14F-4D97-AF65-F5344CB8AC3E}">
        <p14:creationId xmlns:p14="http://schemas.microsoft.com/office/powerpoint/2010/main" val="1912673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26</a:t>
            </a:fld>
            <a:endParaRPr lang="en-US" altLang="en-US"/>
          </a:p>
        </p:txBody>
      </p:sp>
    </p:spTree>
    <p:extLst>
      <p:ext uri="{BB962C8B-B14F-4D97-AF65-F5344CB8AC3E}">
        <p14:creationId xmlns:p14="http://schemas.microsoft.com/office/powerpoint/2010/main" val="6639993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27</a:t>
            </a:fld>
            <a:endParaRPr lang="en-US" altLang="en-US"/>
          </a:p>
        </p:txBody>
      </p:sp>
    </p:spTree>
    <p:extLst>
      <p:ext uri="{BB962C8B-B14F-4D97-AF65-F5344CB8AC3E}">
        <p14:creationId xmlns:p14="http://schemas.microsoft.com/office/powerpoint/2010/main" val="26269447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28</a:t>
            </a:fld>
            <a:endParaRPr lang="en-US" altLang="en-US"/>
          </a:p>
        </p:txBody>
      </p:sp>
    </p:spTree>
    <p:extLst>
      <p:ext uri="{BB962C8B-B14F-4D97-AF65-F5344CB8AC3E}">
        <p14:creationId xmlns:p14="http://schemas.microsoft.com/office/powerpoint/2010/main" val="25698971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29</a:t>
            </a:fld>
            <a:endParaRPr lang="en-US" altLang="en-US"/>
          </a:p>
        </p:txBody>
      </p:sp>
    </p:spTree>
    <p:extLst>
      <p:ext uri="{BB962C8B-B14F-4D97-AF65-F5344CB8AC3E}">
        <p14:creationId xmlns:p14="http://schemas.microsoft.com/office/powerpoint/2010/main" val="29189488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30</a:t>
            </a:fld>
            <a:endParaRPr lang="en-US" altLang="en-US"/>
          </a:p>
        </p:txBody>
      </p:sp>
    </p:spTree>
    <p:extLst>
      <p:ext uri="{BB962C8B-B14F-4D97-AF65-F5344CB8AC3E}">
        <p14:creationId xmlns:p14="http://schemas.microsoft.com/office/powerpoint/2010/main" val="5467234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EFDC388D-690D-461A-8347-EB5145F1C6F7}" type="slidenum">
              <a:rPr lang="en-US" altLang="en-US" smtClean="0"/>
              <a:pPr/>
              <a:t>3</a:t>
            </a:fld>
            <a:endParaRPr lang="en-US" altLang="en-US"/>
          </a:p>
        </p:txBody>
      </p:sp>
    </p:spTree>
    <p:extLst>
      <p:ext uri="{BB962C8B-B14F-4D97-AF65-F5344CB8AC3E}">
        <p14:creationId xmlns:p14="http://schemas.microsoft.com/office/powerpoint/2010/main" val="31331352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31</a:t>
            </a:fld>
            <a:endParaRPr lang="en-US" altLang="en-US"/>
          </a:p>
        </p:txBody>
      </p:sp>
    </p:spTree>
    <p:extLst>
      <p:ext uri="{BB962C8B-B14F-4D97-AF65-F5344CB8AC3E}">
        <p14:creationId xmlns:p14="http://schemas.microsoft.com/office/powerpoint/2010/main" val="42590975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32</a:t>
            </a:fld>
            <a:endParaRPr lang="en-US" altLang="en-US"/>
          </a:p>
        </p:txBody>
      </p:sp>
    </p:spTree>
    <p:extLst>
      <p:ext uri="{BB962C8B-B14F-4D97-AF65-F5344CB8AC3E}">
        <p14:creationId xmlns:p14="http://schemas.microsoft.com/office/powerpoint/2010/main" val="25625912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If medical expenses are high (hospital bills/assisted living), you don’t need to report anything after you get to $0 income.  </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BED11283-E011-4DBC-B16B-274FABC82B3D}" type="slidenum">
              <a:rPr lang="en-US" altLang="en-US" smtClean="0"/>
              <a:pPr/>
              <a:t>33</a:t>
            </a:fld>
            <a:endParaRPr lang="en-US" altLang="en-US"/>
          </a:p>
        </p:txBody>
      </p:sp>
    </p:spTree>
    <p:extLst>
      <p:ext uri="{BB962C8B-B14F-4D97-AF65-F5344CB8AC3E}">
        <p14:creationId xmlns:p14="http://schemas.microsoft.com/office/powerpoint/2010/main" val="21999594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BED11283-E011-4DBC-B16B-274FABC82B3D}" type="slidenum">
              <a:rPr lang="en-US" altLang="en-US" smtClean="0"/>
              <a:pPr/>
              <a:t>34</a:t>
            </a:fld>
            <a:endParaRPr lang="en-US" altLang="en-US"/>
          </a:p>
        </p:txBody>
      </p:sp>
    </p:spTree>
    <p:extLst>
      <p:ext uri="{BB962C8B-B14F-4D97-AF65-F5344CB8AC3E}">
        <p14:creationId xmlns:p14="http://schemas.microsoft.com/office/powerpoint/2010/main" val="18856906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Education expenses for children may be counted IF the child’s income is excluded due to hardship </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C84D37CB-33D7-4DF3-B948-C43C9CE15BF8}" type="slidenum">
              <a:rPr lang="en-US" altLang="en-US" smtClean="0"/>
              <a:pPr/>
              <a:t>35</a:t>
            </a:fld>
            <a:endParaRPr lang="en-US" altLang="en-US"/>
          </a:p>
        </p:txBody>
      </p:sp>
    </p:spTree>
    <p:extLst>
      <p:ext uri="{BB962C8B-B14F-4D97-AF65-F5344CB8AC3E}">
        <p14:creationId xmlns:p14="http://schemas.microsoft.com/office/powerpoint/2010/main" val="1206443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r>
              <a:rPr lang="en-US" baseline="0" dirty="0"/>
              <a:t>__ Bright-Line  which VA borrowed from CSRA (and is set by the Centers for Medicare and Medicaid Service on an annual basis), is the maximum CSRA that is used for Medicaid… intended in efforts to avoid poverty/impoverishment.  Looks like this is intended to be set-up for a married couple… one at home and one in a nursing home?</a:t>
            </a:r>
            <a:endParaRPr lang="en-US" dirty="0"/>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36</a:t>
            </a:fld>
            <a:endParaRPr lang="en-US" altLang="en-US"/>
          </a:p>
        </p:txBody>
      </p:sp>
    </p:spTree>
    <p:extLst>
      <p:ext uri="{BB962C8B-B14F-4D97-AF65-F5344CB8AC3E}">
        <p14:creationId xmlns:p14="http://schemas.microsoft.com/office/powerpoint/2010/main" val="27246709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r>
              <a:rPr lang="en-US" dirty="0"/>
              <a:t>Explain that</a:t>
            </a:r>
            <a:r>
              <a:rPr lang="en-US" baseline="0" dirty="0"/>
              <a:t> assigned MAPR for medical expenses is based on whether veteran has dependents, not disability level</a:t>
            </a:r>
            <a:endParaRPr lang="en-US" dirty="0"/>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37</a:t>
            </a:fld>
            <a:endParaRPr lang="en-US" altLang="en-US"/>
          </a:p>
        </p:txBody>
      </p:sp>
    </p:spTree>
    <p:extLst>
      <p:ext uri="{BB962C8B-B14F-4D97-AF65-F5344CB8AC3E}">
        <p14:creationId xmlns:p14="http://schemas.microsoft.com/office/powerpoint/2010/main" val="76217130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38</a:t>
            </a:fld>
            <a:endParaRPr lang="en-US" altLang="en-US"/>
          </a:p>
        </p:txBody>
      </p:sp>
    </p:spTree>
    <p:extLst>
      <p:ext uri="{BB962C8B-B14F-4D97-AF65-F5344CB8AC3E}">
        <p14:creationId xmlns:p14="http://schemas.microsoft.com/office/powerpoint/2010/main" val="221849153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91B6046-0D29-4986-B9E7-E16CAF0746BD}" type="slidenum">
              <a:rPr lang="en-US" altLang="en-US" smtClean="0"/>
              <a:pPr/>
              <a:t>39</a:t>
            </a:fld>
            <a:endParaRPr lang="en-US" altLang="en-US"/>
          </a:p>
        </p:txBody>
      </p:sp>
    </p:spTree>
    <p:extLst>
      <p:ext uri="{BB962C8B-B14F-4D97-AF65-F5344CB8AC3E}">
        <p14:creationId xmlns:p14="http://schemas.microsoft.com/office/powerpoint/2010/main" val="25695025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How much of a change is needed to require reporting? Easy to forget one time gambling winnings, etc.</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172E9553-677A-4EAC-B318-8AA9A675D5A4}" type="slidenum">
              <a:rPr lang="en-US" altLang="en-US" smtClean="0"/>
              <a:pPr/>
              <a:t>40</a:t>
            </a:fld>
            <a:endParaRPr lang="en-US" altLang="en-US"/>
          </a:p>
        </p:txBody>
      </p:sp>
    </p:spTree>
    <p:extLst>
      <p:ext uri="{BB962C8B-B14F-4D97-AF65-F5344CB8AC3E}">
        <p14:creationId xmlns:p14="http://schemas.microsoft.com/office/powerpoint/2010/main" val="1604448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F0E7D1CB-0A8A-443A-BF12-C419BEF01354}" type="slidenum">
              <a:rPr lang="en-US" altLang="en-US" smtClean="0"/>
              <a:pPr/>
              <a:t>4</a:t>
            </a:fld>
            <a:endParaRPr lang="en-US" altLang="en-US"/>
          </a:p>
        </p:txBody>
      </p:sp>
    </p:spTree>
    <p:extLst>
      <p:ext uri="{BB962C8B-B14F-4D97-AF65-F5344CB8AC3E}">
        <p14:creationId xmlns:p14="http://schemas.microsoft.com/office/powerpoint/2010/main" val="262983050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41</a:t>
            </a:fld>
            <a:endParaRPr lang="en-US" altLang="en-US"/>
          </a:p>
        </p:txBody>
      </p:sp>
    </p:spTree>
    <p:extLst>
      <p:ext uri="{BB962C8B-B14F-4D97-AF65-F5344CB8AC3E}">
        <p14:creationId xmlns:p14="http://schemas.microsoft.com/office/powerpoint/2010/main" val="26147353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42</a:t>
            </a:fld>
            <a:endParaRPr lang="en-US" altLang="en-US"/>
          </a:p>
        </p:txBody>
      </p:sp>
    </p:spTree>
    <p:extLst>
      <p:ext uri="{BB962C8B-B14F-4D97-AF65-F5344CB8AC3E}">
        <p14:creationId xmlns:p14="http://schemas.microsoft.com/office/powerpoint/2010/main" val="253370004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43</a:t>
            </a:fld>
            <a:endParaRPr lang="en-US" altLang="en-US"/>
          </a:p>
        </p:txBody>
      </p:sp>
    </p:spTree>
    <p:extLst>
      <p:ext uri="{BB962C8B-B14F-4D97-AF65-F5344CB8AC3E}">
        <p14:creationId xmlns:p14="http://schemas.microsoft.com/office/powerpoint/2010/main" val="53868880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44</a:t>
            </a:fld>
            <a:endParaRPr lang="en-US" altLang="en-US"/>
          </a:p>
        </p:txBody>
      </p:sp>
    </p:spTree>
    <p:extLst>
      <p:ext uri="{BB962C8B-B14F-4D97-AF65-F5344CB8AC3E}">
        <p14:creationId xmlns:p14="http://schemas.microsoft.com/office/powerpoint/2010/main" val="23053542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45</a:t>
            </a:fld>
            <a:endParaRPr lang="en-US" altLang="en-US"/>
          </a:p>
        </p:txBody>
      </p:sp>
    </p:spTree>
    <p:extLst>
      <p:ext uri="{BB962C8B-B14F-4D97-AF65-F5344CB8AC3E}">
        <p14:creationId xmlns:p14="http://schemas.microsoft.com/office/powerpoint/2010/main" val="27383448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If appeal for both pension/comp: goes to VARO</a:t>
            </a:r>
          </a:p>
          <a:p>
            <a:r>
              <a:rPr lang="en-US" altLang="en-US"/>
              <a:t>Waiver/Compromise: DMC</a:t>
            </a:r>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E735B4A4-0188-4F50-9CAD-B374A1CBFF2F}" type="slidenum">
              <a:rPr lang="en-US" altLang="en-US" smtClean="0"/>
              <a:pPr/>
              <a:t>46</a:t>
            </a:fld>
            <a:endParaRPr lang="en-US" altLang="en-US"/>
          </a:p>
        </p:txBody>
      </p:sp>
    </p:spTree>
    <p:extLst>
      <p:ext uri="{BB962C8B-B14F-4D97-AF65-F5344CB8AC3E}">
        <p14:creationId xmlns:p14="http://schemas.microsoft.com/office/powerpoint/2010/main" val="420582023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E735B4A4-0188-4F50-9CAD-B374A1CBFF2F}" type="slidenum">
              <a:rPr lang="en-US" altLang="en-US" smtClean="0"/>
              <a:pPr/>
              <a:t>47</a:t>
            </a:fld>
            <a:endParaRPr lang="en-US" altLang="en-US"/>
          </a:p>
        </p:txBody>
      </p:sp>
    </p:spTree>
    <p:extLst>
      <p:ext uri="{BB962C8B-B14F-4D97-AF65-F5344CB8AC3E}">
        <p14:creationId xmlns:p14="http://schemas.microsoft.com/office/powerpoint/2010/main" val="50022386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pPr defTabSz="932871">
              <a:defRPr/>
            </a:pPr>
            <a:r>
              <a:rPr lang="en-US" altLang="en-US" dirty="0"/>
              <a:t>__ Also, talk</a:t>
            </a:r>
            <a:r>
              <a:rPr lang="en-US" altLang="en-US" baseline="0" dirty="0"/>
              <a:t> about the “Shoebox Spouse / Widow”…have them help write down medical expenses, you don’t have time to go through the shoebox</a:t>
            </a:r>
            <a:endParaRPr lang="en-US" altLang="en-US" dirty="0"/>
          </a:p>
          <a:p>
            <a:endParaRPr lang="en-US" dirty="0"/>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48</a:t>
            </a:fld>
            <a:endParaRPr lang="en-US" altLang="en-US"/>
          </a:p>
        </p:txBody>
      </p:sp>
    </p:spTree>
    <p:extLst>
      <p:ext uri="{BB962C8B-B14F-4D97-AF65-F5344CB8AC3E}">
        <p14:creationId xmlns:p14="http://schemas.microsoft.com/office/powerpoint/2010/main" val="351668000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Often veterans will not re-examine their benefits – every time they come into the office you should do an interview to see if anything is new: new entitlement to SC/increased disability/income change/dependent change….</a:t>
            </a:r>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07D20DF2-D72E-495E-B539-1E6FBE4210EE}" type="slidenum">
              <a:rPr lang="en-US" altLang="en-US" smtClean="0"/>
              <a:pPr/>
              <a:t>49</a:t>
            </a:fld>
            <a:endParaRPr lang="en-US" altLang="en-US"/>
          </a:p>
        </p:txBody>
      </p:sp>
    </p:spTree>
    <p:extLst>
      <p:ext uri="{BB962C8B-B14F-4D97-AF65-F5344CB8AC3E}">
        <p14:creationId xmlns:p14="http://schemas.microsoft.com/office/powerpoint/2010/main" val="181691605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50</a:t>
            </a:fld>
            <a:endParaRPr lang="en-US" altLang="en-US"/>
          </a:p>
        </p:txBody>
      </p:sp>
    </p:spTree>
    <p:extLst>
      <p:ext uri="{BB962C8B-B14F-4D97-AF65-F5344CB8AC3E}">
        <p14:creationId xmlns:p14="http://schemas.microsoft.com/office/powerpoint/2010/main" val="600613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DED45793-55C1-4EE6-8008-27EE6D489F51}" type="slidenum">
              <a:rPr lang="en-US" altLang="en-US" smtClean="0"/>
              <a:pPr/>
              <a:t>5</a:t>
            </a:fld>
            <a:endParaRPr lang="en-US" altLang="en-US"/>
          </a:p>
        </p:txBody>
      </p:sp>
    </p:spTree>
    <p:extLst>
      <p:ext uri="{BB962C8B-B14F-4D97-AF65-F5344CB8AC3E}">
        <p14:creationId xmlns:p14="http://schemas.microsoft.com/office/powerpoint/2010/main" val="1041600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7CEDEBFF-A5C0-4B12-90E6-0EA317AD3235}" type="slidenum">
              <a:rPr lang="en-US" altLang="en-US" smtClean="0"/>
              <a:pPr/>
              <a:t>6</a:t>
            </a:fld>
            <a:endParaRPr lang="en-US" altLang="en-US"/>
          </a:p>
        </p:txBody>
      </p:sp>
    </p:spTree>
    <p:extLst>
      <p:ext uri="{BB962C8B-B14F-4D97-AF65-F5344CB8AC3E}">
        <p14:creationId xmlns:p14="http://schemas.microsoft.com/office/powerpoint/2010/main" val="2574841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7</a:t>
            </a:fld>
            <a:endParaRPr lang="en-US" altLang="en-US"/>
          </a:p>
        </p:txBody>
      </p:sp>
    </p:spTree>
    <p:extLst>
      <p:ext uri="{BB962C8B-B14F-4D97-AF65-F5344CB8AC3E}">
        <p14:creationId xmlns:p14="http://schemas.microsoft.com/office/powerpoint/2010/main" val="968980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0775" cy="348932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975B8DE-0085-4578-B157-DB00DBD0B1A6}" type="slidenum">
              <a:rPr lang="en-US" altLang="en-US" smtClean="0"/>
              <a:pPr>
                <a:defRPr/>
              </a:pPr>
              <a:t>8</a:t>
            </a:fld>
            <a:endParaRPr lang="en-US" altLang="en-US"/>
          </a:p>
        </p:txBody>
      </p:sp>
    </p:spTree>
    <p:extLst>
      <p:ext uri="{BB962C8B-B14F-4D97-AF65-F5344CB8AC3E}">
        <p14:creationId xmlns:p14="http://schemas.microsoft.com/office/powerpoint/2010/main" val="1990589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409575" y="698500"/>
            <a:ext cx="6200775" cy="34893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There are a lot of exceptions to military service duration, so if they had wartime service, correct character of discharge, keep going </a:t>
            </a: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57868" indent="-291487">
              <a:defRPr>
                <a:solidFill>
                  <a:schemeClr val="tx1"/>
                </a:solidFill>
                <a:latin typeface="Calibri" panose="020F0502020204030204" pitchFamily="34" charset="0"/>
                <a:cs typeface="Arial" panose="020B0604020202020204" pitchFamily="34" charset="0"/>
              </a:defRPr>
            </a:lvl2pPr>
            <a:lvl3pPr marL="1165951" indent="-233190">
              <a:defRPr>
                <a:solidFill>
                  <a:schemeClr val="tx1"/>
                </a:solidFill>
                <a:latin typeface="Calibri" panose="020F0502020204030204" pitchFamily="34" charset="0"/>
                <a:cs typeface="Arial" panose="020B0604020202020204" pitchFamily="34" charset="0"/>
              </a:defRPr>
            </a:lvl3pPr>
            <a:lvl4pPr marL="1632331" indent="-233190">
              <a:defRPr>
                <a:solidFill>
                  <a:schemeClr val="tx1"/>
                </a:solidFill>
                <a:latin typeface="Calibri" panose="020F0502020204030204" pitchFamily="34" charset="0"/>
                <a:cs typeface="Arial" panose="020B0604020202020204" pitchFamily="34" charset="0"/>
              </a:defRPr>
            </a:lvl4pPr>
            <a:lvl5pPr marL="2098711" indent="-233190">
              <a:defRPr>
                <a:solidFill>
                  <a:schemeClr val="tx1"/>
                </a:solidFill>
                <a:latin typeface="Calibri" panose="020F0502020204030204" pitchFamily="34" charset="0"/>
                <a:cs typeface="Arial" panose="020B0604020202020204" pitchFamily="34" charset="0"/>
              </a:defRPr>
            </a:lvl5pPr>
            <a:lvl6pPr marL="256509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3147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97852"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64233" indent="-23319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0ACBE898-1081-416B-8830-39580E91A1F5}" type="slidenum">
              <a:rPr lang="en-US" altLang="en-US" smtClean="0"/>
              <a:pPr/>
              <a:t>9</a:t>
            </a:fld>
            <a:endParaRPr lang="en-US" altLang="en-US"/>
          </a:p>
        </p:txBody>
      </p:sp>
    </p:spTree>
    <p:extLst>
      <p:ext uri="{BB962C8B-B14F-4D97-AF65-F5344CB8AC3E}">
        <p14:creationId xmlns:p14="http://schemas.microsoft.com/office/powerpoint/2010/main" val="3381692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609241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chart</a:t>
            </a:r>
            <a:endParaRPr lang="en-US" dirty="0"/>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353300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859585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E1F4E6E7-109B-40A8-9606-B798B12BF066}" type="datetime1">
              <a:rPr lang="en-US" smtClean="0"/>
              <a:pPr>
                <a:defRPr/>
              </a:pPr>
              <a:t>11/1/2022</a:t>
            </a:fld>
            <a:endParaRPr lang="en-US"/>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85FB20B-BB25-4BCC-A994-023578332522}" type="slidenum">
              <a:rPr lang="en-US" altLang="en-US" smtClean="0"/>
              <a:pPr>
                <a:defRPr/>
              </a:pPr>
              <a:t>‹#›</a:t>
            </a:fld>
            <a:endParaRPr lang="en-US" altLang="en-US"/>
          </a:p>
        </p:txBody>
      </p:sp>
    </p:spTree>
    <p:extLst>
      <p:ext uri="{BB962C8B-B14F-4D97-AF65-F5344CB8AC3E}">
        <p14:creationId xmlns:p14="http://schemas.microsoft.com/office/powerpoint/2010/main" val="124596229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F4CA33-9A25-4747-846F-1E6933ECE7F4}" type="datetime1">
              <a:rPr lang="en-US"/>
              <a:pPr>
                <a:defRPr/>
              </a:pPr>
              <a:t>11/1/2022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C978EE5-09A1-4852-8971-EB6171F72CB5}" type="slidenum">
              <a:rPr lang="en-US" altLang="en-US"/>
              <a:pPr>
                <a:defRPr/>
              </a:pPr>
              <a:t>‹#›</a:t>
            </a:fld>
            <a:endParaRPr lang="en-US" altLang="en-US"/>
          </a:p>
        </p:txBody>
      </p:sp>
    </p:spTree>
    <p:extLst>
      <p:ext uri="{BB962C8B-B14F-4D97-AF65-F5344CB8AC3E}">
        <p14:creationId xmlns:p14="http://schemas.microsoft.com/office/powerpoint/2010/main" val="760703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E1F4E6E7-109B-40A8-9606-B798B12BF066}" type="datetime1">
              <a:rPr lang="en-US" smtClean="0"/>
              <a:pPr>
                <a:defRPr/>
              </a:pPr>
              <a:t>11/1/2022</a:t>
            </a:fld>
            <a:endParaRPr lang="en-US"/>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85FB20B-BB25-4BCC-A994-023578332522}" type="slidenum">
              <a:rPr lang="en-US" altLang="en-US" smtClean="0"/>
              <a:pPr>
                <a:defRPr/>
              </a:pPr>
              <a:t>‹#›</a:t>
            </a:fld>
            <a:endParaRPr lang="en-US" altLang="en-US"/>
          </a:p>
        </p:txBody>
      </p:sp>
    </p:spTree>
    <p:extLst>
      <p:ext uri="{BB962C8B-B14F-4D97-AF65-F5344CB8AC3E}">
        <p14:creationId xmlns:p14="http://schemas.microsoft.com/office/powerpoint/2010/main" val="33354285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000664"/>
            <a:ext cx="10972800" cy="793630"/>
          </a:xfrm>
        </p:spPr>
        <p:txBody>
          <a:bodyPr/>
          <a:lstStyle/>
          <a:p>
            <a:r>
              <a:rPr lang="en-US"/>
              <a:t>Click to edit Master title style</a:t>
            </a:r>
          </a:p>
        </p:txBody>
      </p:sp>
      <p:sp>
        <p:nvSpPr>
          <p:cNvPr id="3" name="Content Placeholder 2"/>
          <p:cNvSpPr>
            <a:spLocks noGrp="1"/>
          </p:cNvSpPr>
          <p:nvPr>
            <p:ph idx="1"/>
          </p:nvPr>
        </p:nvSpPr>
        <p:spPr>
          <a:xfrm>
            <a:off x="609600" y="1915064"/>
            <a:ext cx="10972800" cy="42111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09AAD8C-3037-4F12-A02F-FDD341BACAA7}" type="datetime1">
              <a:rPr lang="en-US" smtClean="0"/>
              <a:pPr>
                <a:defRPr/>
              </a:pPr>
              <a:t>11/1/2022</a:t>
            </a:fld>
            <a:endParaRPr lang="en-US"/>
          </a:p>
        </p:txBody>
      </p:sp>
      <p:sp>
        <p:nvSpPr>
          <p:cNvPr id="6" name="Slide Number Placeholder 5"/>
          <p:cNvSpPr>
            <a:spLocks noGrp="1"/>
          </p:cNvSpPr>
          <p:nvPr>
            <p:ph type="sldNum" sz="quarter" idx="12"/>
          </p:nvPr>
        </p:nvSpPr>
        <p:spPr/>
        <p:txBody>
          <a:bodyPr/>
          <a:lstStyle>
            <a:lvl1pPr>
              <a:defRPr sz="2000">
                <a:solidFill>
                  <a:schemeClr val="tx1"/>
                </a:solidFill>
                <a:latin typeface="Times New Roman" panose="02020603050405020304" pitchFamily="18" charset="0"/>
                <a:cs typeface="Times New Roman" panose="02020603050405020304" pitchFamily="18" charset="0"/>
              </a:defRPr>
            </a:lvl1pPr>
          </a:lstStyle>
          <a:p>
            <a:pPr>
              <a:defRPr/>
            </a:pPr>
            <a:fld id="{C46D407D-B41F-460F-BFA1-8C5845838718}" type="slidenum">
              <a:rPr lang="en-US" altLang="en-US" smtClean="0"/>
              <a:pPr>
                <a:defRPr/>
              </a:pPr>
              <a:t>‹#›</a:t>
            </a:fld>
            <a:endParaRPr lang="en-US" altLang="en-US"/>
          </a:p>
        </p:txBody>
      </p:sp>
    </p:spTree>
    <p:extLst>
      <p:ext uri="{BB962C8B-B14F-4D97-AF65-F5344CB8AC3E}">
        <p14:creationId xmlns:p14="http://schemas.microsoft.com/office/powerpoint/2010/main" val="2706932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862643"/>
            <a:ext cx="10972800" cy="737559"/>
          </a:xfrm>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C25A709F-EC99-49FB-A467-B5F969DEB1E3}" type="datetime1">
              <a:rPr lang="en-US" smtClean="0"/>
              <a:pPr>
                <a:defRPr/>
              </a:pPr>
              <a:t>11/1/2022</a:t>
            </a:fld>
            <a:endParaRPr lang="en-US"/>
          </a:p>
        </p:txBody>
      </p:sp>
      <p:sp>
        <p:nvSpPr>
          <p:cNvPr id="6" name="Footer Placeholder 5"/>
          <p:cNvSpPr>
            <a:spLocks noGrp="1"/>
          </p:cNvSpPr>
          <p:nvPr>
            <p:ph type="ftr" sz="quarter" idx="11"/>
          </p:nvPr>
        </p:nvSpPr>
        <p:spPr>
          <a:xfrm>
            <a:off x="4165600" y="6356353"/>
            <a:ext cx="38608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7819975-6790-4F14-8B2F-F249F7F9F420}" type="slidenum">
              <a:rPr lang="en-US" altLang="en-US" smtClean="0"/>
              <a:pPr>
                <a:defRPr/>
              </a:pPr>
              <a:t>‹#›</a:t>
            </a:fld>
            <a:endParaRPr lang="en-US" altLang="en-US"/>
          </a:p>
        </p:txBody>
      </p:sp>
    </p:spTree>
    <p:extLst>
      <p:ext uri="{BB962C8B-B14F-4D97-AF65-F5344CB8AC3E}">
        <p14:creationId xmlns:p14="http://schemas.microsoft.com/office/powerpoint/2010/main" val="22908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F4CA33-9A25-4747-846F-1E6933ECE7F4}" type="datetime1">
              <a:rPr lang="en-US"/>
              <a:pPr>
                <a:defRPr/>
              </a:pPr>
              <a:t>11/1/2022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C978EE5-09A1-4852-8971-EB6171F72CB5}" type="slidenum">
              <a:rPr lang="en-US" altLang="en-US"/>
              <a:pPr>
                <a:defRPr/>
              </a:pPr>
              <a:t>‹#›</a:t>
            </a:fld>
            <a:endParaRPr lang="en-US" altLang="en-US"/>
          </a:p>
        </p:txBody>
      </p:sp>
    </p:spTree>
    <p:extLst>
      <p:ext uri="{BB962C8B-B14F-4D97-AF65-F5344CB8AC3E}">
        <p14:creationId xmlns:p14="http://schemas.microsoft.com/office/powerpoint/2010/main" val="495076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A2CFB78-57A2-43CB-A28F-E8F8AAD76944}" type="datetime1">
              <a:rPr lang="en-US"/>
              <a:pPr>
                <a:defRPr/>
              </a:pPr>
              <a:t>11/1/2022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A372544-868E-40BF-8A6D-7A928AB22ADA}" type="slidenum">
              <a:rPr lang="en-US" altLang="en-US"/>
              <a:pPr>
                <a:defRPr/>
              </a:pPr>
              <a:t>‹#›</a:t>
            </a:fld>
            <a:endParaRPr lang="en-US" altLang="en-US"/>
          </a:p>
        </p:txBody>
      </p:sp>
    </p:spTree>
    <p:extLst>
      <p:ext uri="{BB962C8B-B14F-4D97-AF65-F5344CB8AC3E}">
        <p14:creationId xmlns:p14="http://schemas.microsoft.com/office/powerpoint/2010/main" val="1018108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890727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3"/>
            <a:ext cx="515620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683156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812801" y="1524000"/>
            <a:ext cx="10540999" cy="4724400"/>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icon to add table</a:t>
            </a:r>
            <a:endParaRPr lang="en-US" dirty="0"/>
          </a:p>
        </p:txBody>
      </p:sp>
      <p:sp>
        <p:nvSpPr>
          <p:cNvPr id="11"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425855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p:nvPicPr>
        <p:blipFill rotWithShape="1">
          <a:blip r:embed="rId8">
            <a:extLst>
              <a:ext uri="{28A0092B-C50C-407E-A947-70E740481C1C}">
                <a14:useLocalDpi xmlns:a14="http://schemas.microsoft.com/office/drawing/2010/main" val="0"/>
              </a:ext>
            </a:extLst>
          </a:blip>
          <a:srcRect l="28941"/>
          <a:stretch/>
        </p:blipFill>
        <p:spPr>
          <a:xfrm>
            <a:off x="1" y="0"/>
            <a:ext cx="5145480" cy="6858000"/>
          </a:xfrm>
          <a:prstGeom prst="rect">
            <a:avLst/>
          </a:prstGeom>
        </p:spPr>
      </p:pic>
      <p:pic>
        <p:nvPicPr>
          <p:cNvPr id="2" name="Picture 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72535" y="623549"/>
            <a:ext cx="4659333" cy="1221785"/>
          </a:xfrm>
          <a:prstGeom prst="rect">
            <a:avLst/>
          </a:prstGeom>
        </p:spPr>
      </p:pic>
    </p:spTree>
    <p:extLst>
      <p:ext uri="{BB962C8B-B14F-4D97-AF65-F5344CB8AC3E}">
        <p14:creationId xmlns:p14="http://schemas.microsoft.com/office/powerpoint/2010/main" val="382074481"/>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2000">
                <a:solidFill>
                  <a:schemeClr val="tx1">
                    <a:tint val="75000"/>
                  </a:schemeClr>
                </a:solidFill>
                <a:latin typeface="Arial" panose="020B0604020202020204" pitchFamily="34" charset="0"/>
                <a:cs typeface="Arial" panose="020B0604020202020204" pitchFamily="34" charset="0"/>
              </a:defRPr>
            </a:lvl1pPr>
          </a:lstStyle>
          <a:p>
            <a:fld id="{60B18D57-13A5-4968-950D-8FEF41FA4399}" type="slidenum">
              <a:rPr lang="en-US" smtClean="0"/>
              <a:pPr/>
              <a:t>‹#›</a:t>
            </a:fld>
            <a:endParaRPr lang="en-US" dirty="0"/>
          </a:p>
        </p:txBody>
      </p:sp>
      <p:cxnSp>
        <p:nvCxnSpPr>
          <p:cNvPr id="5" name="Straight Connector 4"/>
          <p:cNvCxnSpPr/>
          <p:nvPr/>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063794" y="273874"/>
            <a:ext cx="2636647" cy="691983"/>
          </a:xfrm>
          <a:prstGeom prst="rect">
            <a:avLst/>
          </a:prstGeom>
        </p:spPr>
      </p:pic>
    </p:spTree>
    <p:extLst>
      <p:ext uri="{BB962C8B-B14F-4D97-AF65-F5344CB8AC3E}">
        <p14:creationId xmlns:p14="http://schemas.microsoft.com/office/powerpoint/2010/main" val="3230989599"/>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s://www.benefits.va.gov/pension/current_rates_veteran_pen.asp" TargetMode="External"/><Relationship Id="rId2" Type="http://schemas.openxmlformats.org/officeDocument/2006/relationships/notesSlide" Target="../notesSlides/notesSlide35.xml"/><Relationship Id="rId1" Type="http://schemas.openxmlformats.org/officeDocument/2006/relationships/slideLayout" Target="../slideLayouts/slideLayout13.xml"/><Relationship Id="rId4" Type="http://schemas.openxmlformats.org/officeDocument/2006/relationships/hyperlink" Target="https://www.benefits.va.gov/pension/current_rates_survivor_pen.asp"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www.warms.vba.va.gov/regs/38CFR/BOOKB/PART3/S3_272.DOC" TargetMode="External"/><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www.warms.vba.va.gov/regs/38CFR/BOOKB/PART3/S3_272.DOC" TargetMode="External"/><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http://www.warms.vba.va.gov/regs/38CFR/BOOKB/PART3/S3_272.DOC" TargetMode="External"/><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http://www.warms.vba.va.gov/regs/38CFR/BOOKB/PART3/S3_272.DOC" TargetMode="External"/><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hyperlink" Target="http://www.warms.vba.va.gov/regs/38CFR/BOOKB/PART3/S3_272.DOC" TargetMode="External"/><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hyperlink" Target="mailto:PENSION.VBASPL@va.gov" TargetMode="External"/><Relationship Id="rId2" Type="http://schemas.openxmlformats.org/officeDocument/2006/relationships/notesSlide" Target="../notesSlides/notesSlide46.xml"/><Relationship Id="rId1" Type="http://schemas.openxmlformats.org/officeDocument/2006/relationships/slideLayout" Target="../slideLayouts/slideLayout7.xml"/><Relationship Id="rId4" Type="http://schemas.openxmlformats.org/officeDocument/2006/relationships/hyperlink" Target="mailto:VBAPHI_PMC@va.gov" TargetMode="Externa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4114800" y="2286000"/>
            <a:ext cx="5867400" cy="1143000"/>
          </a:xfrm>
        </p:spPr>
        <p:txBody>
          <a:bodyPr/>
          <a:lstStyle/>
          <a:p>
            <a:pPr algn="ctr" eaLnBrk="1" hangingPunct="1"/>
            <a:r>
              <a:rPr lang="en-US" altLang="en-US" sz="3600" b="1" dirty="0">
                <a:latin typeface="Times New Roman" panose="02020603050405020304" pitchFamily="18" charset="0"/>
                <a:cs typeface="Times New Roman" panose="02020603050405020304" pitchFamily="18" charset="0"/>
              </a:rPr>
              <a:t> Non-Service Connected Pension</a:t>
            </a:r>
            <a:br>
              <a:rPr lang="en-US" altLang="en-US" sz="3600" b="1">
                <a:latin typeface="Times New Roman" panose="02020603050405020304" pitchFamily="18" charset="0"/>
                <a:cs typeface="Times New Roman" panose="02020603050405020304" pitchFamily="18" charset="0"/>
              </a:rPr>
            </a:br>
            <a:endParaRPr lang="en-US" alt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4546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381000" y="1295401"/>
            <a:ext cx="11353800" cy="5426074"/>
          </a:xfrm>
        </p:spPr>
        <p:txBody>
          <a:bodyPr>
            <a:normAutofit/>
          </a:bodyPr>
          <a:lstStyle/>
          <a:p>
            <a:pPr marL="0" indent="0">
              <a:buNone/>
              <a:defRPr/>
            </a:pPr>
            <a:r>
              <a:rPr lang="en-US" altLang="en-US" sz="2800" dirty="0">
                <a:latin typeface="Times New Roman" panose="02020603050405020304" pitchFamily="18" charset="0"/>
                <a:cs typeface="Times New Roman" panose="02020603050405020304" pitchFamily="18" charset="0"/>
              </a:rPr>
              <a:t>The veteran must be </a:t>
            </a:r>
            <a:r>
              <a:rPr lang="en-US" altLang="en-US" sz="2800" b="1" u="sng" dirty="0">
                <a:latin typeface="Times New Roman" panose="02020603050405020304" pitchFamily="18" charset="0"/>
                <a:cs typeface="Times New Roman" panose="02020603050405020304" pitchFamily="18" charset="0"/>
              </a:rPr>
              <a:t>Permanently and Totally Disabled </a:t>
            </a:r>
            <a:r>
              <a:rPr lang="en-US" altLang="en-US" sz="2800" dirty="0">
                <a:latin typeface="Times New Roman" panose="02020603050405020304" pitchFamily="18" charset="0"/>
                <a:cs typeface="Times New Roman" panose="02020603050405020304" pitchFamily="18" charset="0"/>
              </a:rPr>
              <a:t>to receive pension*.</a:t>
            </a:r>
          </a:p>
          <a:p>
            <a:pPr marL="0" indent="0">
              <a:buNone/>
              <a:defRPr/>
            </a:pPr>
            <a:endParaRPr lang="en-US" altLang="en-US" sz="2800" dirty="0">
              <a:latin typeface="Times New Roman" panose="02020603050405020304" pitchFamily="18" charset="0"/>
              <a:cs typeface="Times New Roman" panose="02020603050405020304" pitchFamily="18" charset="0"/>
            </a:endParaRPr>
          </a:p>
          <a:p>
            <a:pPr marL="0" indent="0">
              <a:buNone/>
              <a:defRPr/>
            </a:pPr>
            <a:r>
              <a:rPr lang="en-US" altLang="en-US" sz="2800" u="sng" dirty="0">
                <a:latin typeface="Times New Roman" panose="02020603050405020304" pitchFamily="18" charset="0"/>
                <a:cs typeface="Times New Roman" panose="02020603050405020304" pitchFamily="18" charset="0"/>
              </a:rPr>
              <a:t>Ways to determine total disability for pension purposes</a:t>
            </a:r>
            <a:r>
              <a:rPr lang="en-US" altLang="en-US" sz="2800" dirty="0">
                <a:latin typeface="Times New Roman" panose="02020603050405020304" pitchFamily="18" charset="0"/>
                <a:cs typeface="Times New Roman" panose="02020603050405020304" pitchFamily="18" charset="0"/>
              </a:rPr>
              <a:t>:</a:t>
            </a:r>
          </a:p>
          <a:p>
            <a:pPr>
              <a:defRPr/>
            </a:pPr>
            <a:r>
              <a:rPr lang="en-US" altLang="en-US" sz="2800" dirty="0">
                <a:latin typeface="Times New Roman" panose="02020603050405020304" pitchFamily="18" charset="0"/>
                <a:cs typeface="Times New Roman" panose="02020603050405020304" pitchFamily="18" charset="0"/>
              </a:rPr>
              <a:t>Age 65 or older</a:t>
            </a:r>
          </a:p>
          <a:p>
            <a:pPr>
              <a:defRPr/>
            </a:pPr>
            <a:r>
              <a:rPr lang="en-US" altLang="en-US" sz="2800" dirty="0">
                <a:latin typeface="Times New Roman" panose="02020603050405020304" pitchFamily="18" charset="0"/>
                <a:cs typeface="Times New Roman" panose="02020603050405020304" pitchFamily="18" charset="0"/>
              </a:rPr>
              <a:t>Patient in a nursing home for long-term care</a:t>
            </a:r>
          </a:p>
          <a:p>
            <a:pPr>
              <a:defRPr/>
            </a:pPr>
            <a:r>
              <a:rPr lang="en-US" altLang="en-US" sz="2800" dirty="0">
                <a:latin typeface="Times New Roman" panose="02020603050405020304" pitchFamily="18" charset="0"/>
                <a:cs typeface="Times New Roman" panose="02020603050405020304" pitchFamily="18" charset="0"/>
              </a:rPr>
              <a:t>Receiving Social Security Disability benefits</a:t>
            </a:r>
          </a:p>
          <a:p>
            <a:pPr>
              <a:defRPr/>
            </a:pPr>
            <a:r>
              <a:rPr lang="en-US" altLang="en-US" sz="2800" dirty="0">
                <a:latin typeface="Times New Roman" panose="02020603050405020304" pitchFamily="18" charset="0"/>
                <a:cs typeface="Times New Roman" panose="02020603050405020304" pitchFamily="18" charset="0"/>
              </a:rPr>
              <a:t>Receiving Supplemental Security Income</a:t>
            </a:r>
          </a:p>
          <a:p>
            <a:pPr>
              <a:defRPr/>
            </a:pPr>
            <a:r>
              <a:rPr lang="en-US" altLang="en-US" sz="2800" dirty="0">
                <a:latin typeface="Times New Roman" panose="02020603050405020304" pitchFamily="18" charset="0"/>
                <a:cs typeface="Times New Roman" panose="02020603050405020304" pitchFamily="18" charset="0"/>
              </a:rPr>
              <a:t>Exam/Medical evidence </a:t>
            </a:r>
          </a:p>
          <a:p>
            <a:pPr marL="0" indent="0">
              <a:buNone/>
              <a:defRPr/>
            </a:pPr>
            <a:endParaRPr lang="en-US" altLang="en-US" sz="100" dirty="0">
              <a:latin typeface="Times New Roman" panose="02020603050405020304" pitchFamily="18" charset="0"/>
              <a:cs typeface="Times New Roman" panose="02020603050405020304" pitchFamily="18" charset="0"/>
            </a:endParaRPr>
          </a:p>
          <a:p>
            <a:pPr marL="0" indent="0">
              <a:buNone/>
              <a:defRPr/>
            </a:pPr>
            <a:r>
              <a:rPr lang="en-US" altLang="en-US" sz="2000" dirty="0">
                <a:latin typeface="Times New Roman" panose="02020603050405020304" pitchFamily="18" charset="0"/>
                <a:cs typeface="Times New Roman" panose="02020603050405020304" pitchFamily="18" charset="0"/>
              </a:rPr>
              <a:t>*Includes both service connected and NSC disabilities</a:t>
            </a:r>
          </a:p>
          <a:p>
            <a:pPr marL="0" indent="0">
              <a:buNone/>
              <a:defRPr/>
            </a:pPr>
            <a:r>
              <a:rPr lang="en-US" altLang="en-US" sz="2800" b="1" dirty="0">
                <a:solidFill>
                  <a:srgbClr val="991E1A"/>
                </a:solidFill>
                <a:latin typeface="Times New Roman" panose="02020603050405020304" pitchFamily="18" charset="0"/>
                <a:cs typeface="Times New Roman" panose="02020603050405020304" pitchFamily="18" charset="0"/>
              </a:rPr>
              <a:t>38 CFR 3.3</a:t>
            </a:r>
          </a:p>
        </p:txBody>
      </p:sp>
      <p:sp>
        <p:nvSpPr>
          <p:cNvPr id="4" name="Slide Number Placeholder 3"/>
          <p:cNvSpPr>
            <a:spLocks noGrp="1"/>
          </p:cNvSpPr>
          <p:nvPr>
            <p:ph type="sldNum" sz="quarter" idx="12"/>
          </p:nvPr>
        </p:nvSpPr>
        <p:spPr/>
        <p:txBody>
          <a:bodyPr/>
          <a:lstStyle/>
          <a:p>
            <a:pPr>
              <a:defRPr/>
            </a:pPr>
            <a:fld id="{6F27166D-9653-4B4B-9FC3-8BD8FAE53A68}" type="slidenum">
              <a:rPr lang="en-US" altLang="en-US" smtClean="0">
                <a:latin typeface="+mn-lt"/>
              </a:rPr>
              <a:pPr>
                <a:defRPr/>
              </a:pPr>
              <a:t>10</a:t>
            </a:fld>
            <a:endParaRPr lang="en-US" altLang="en-US" dirty="0">
              <a:latin typeface="+mn-lt"/>
            </a:endParaRPr>
          </a:p>
        </p:txBody>
      </p:sp>
      <p:sp>
        <p:nvSpPr>
          <p:cNvPr id="6" name="Rectangle 5"/>
          <p:cNvSpPr/>
          <p:nvPr/>
        </p:nvSpPr>
        <p:spPr>
          <a:xfrm>
            <a:off x="76200" y="381001"/>
            <a:ext cx="7086600"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Total Disability</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93236"/>
            <a:ext cx="11049000" cy="4882058"/>
          </a:xfrm>
        </p:spPr>
        <p:txBody>
          <a:bodyPr rtlCol="0">
            <a:noAutofit/>
          </a:bodyPr>
          <a:lstStyle/>
          <a:p>
            <a:pPr>
              <a:buNone/>
              <a:defRPr/>
            </a:pPr>
            <a:r>
              <a:rPr lang="en-US" sz="3600" dirty="0">
                <a:latin typeface="Times New Roman" panose="02020603050405020304" pitchFamily="18" charset="0"/>
                <a:cs typeface="Times New Roman" panose="02020603050405020304" pitchFamily="18" charset="0"/>
              </a:rPr>
              <a:t>VA must complete a disability rating if:</a:t>
            </a:r>
          </a:p>
          <a:p>
            <a:pPr>
              <a:buNone/>
              <a:defRPr/>
            </a:pPr>
            <a:endParaRPr lang="en-US" sz="1200" dirty="0">
              <a:latin typeface="Times New Roman" panose="02020603050405020304" pitchFamily="18" charset="0"/>
              <a:cs typeface="Times New Roman" panose="02020603050405020304" pitchFamily="18" charset="0"/>
            </a:endParaRPr>
          </a:p>
          <a:p>
            <a:pPr lvl="1">
              <a:defRPr/>
            </a:pPr>
            <a:r>
              <a:rPr lang="en-US" dirty="0">
                <a:latin typeface="Times New Roman" panose="02020603050405020304" pitchFamily="18" charset="0"/>
                <a:cs typeface="Times New Roman" panose="02020603050405020304" pitchFamily="18" charset="0"/>
              </a:rPr>
              <a:t> Veteran is under 65 yrs and not already receiving SSD or SSI, or a long-term patient in a nursing home </a:t>
            </a:r>
            <a:r>
              <a:rPr lang="en-US" b="1" dirty="0">
                <a:latin typeface="Times New Roman" panose="02020603050405020304" pitchFamily="18" charset="0"/>
                <a:cs typeface="Times New Roman" panose="02020603050405020304" pitchFamily="18" charset="0"/>
              </a:rPr>
              <a:t>OR</a:t>
            </a:r>
          </a:p>
          <a:p>
            <a:pPr lvl="1">
              <a:defRPr/>
            </a:pPr>
            <a:endParaRPr lang="en-US" sz="1050" b="1" dirty="0">
              <a:latin typeface="Times New Roman" panose="02020603050405020304" pitchFamily="18" charset="0"/>
              <a:cs typeface="Times New Roman" panose="02020603050405020304" pitchFamily="18" charset="0"/>
            </a:endParaRPr>
          </a:p>
          <a:p>
            <a:pPr lvl="1">
              <a:defRPr/>
            </a:pPr>
            <a:r>
              <a:rPr lang="en-US" dirty="0">
                <a:latin typeface="Times New Roman" panose="02020603050405020304" pitchFamily="18" charset="0"/>
                <a:cs typeface="Times New Roman" panose="02020603050405020304" pitchFamily="18" charset="0"/>
              </a:rPr>
              <a:t> There is a claim for or indication of special monthly pension </a:t>
            </a:r>
            <a:r>
              <a:rPr lang="en-US" b="1" dirty="0">
                <a:latin typeface="Times New Roman" panose="02020603050405020304" pitchFamily="18" charset="0"/>
                <a:cs typeface="Times New Roman" panose="02020603050405020304" pitchFamily="18" charset="0"/>
              </a:rPr>
              <a:t>OR</a:t>
            </a:r>
          </a:p>
          <a:p>
            <a:pPr marL="342900" lvl="1" indent="0">
              <a:buNone/>
              <a:defRPr/>
            </a:pPr>
            <a:endParaRPr lang="en-US" sz="1050" b="1" dirty="0">
              <a:latin typeface="Times New Roman" panose="02020603050405020304" pitchFamily="18" charset="0"/>
              <a:cs typeface="Times New Roman" panose="02020603050405020304" pitchFamily="18" charset="0"/>
            </a:endParaRPr>
          </a:p>
          <a:p>
            <a:pPr lvl="1">
              <a:defRPr/>
            </a:pPr>
            <a:r>
              <a:rPr lang="en-US" dirty="0">
                <a:latin typeface="Times New Roman" panose="02020603050405020304" pitchFamily="18" charset="0"/>
                <a:cs typeface="Times New Roman" panose="02020603050405020304" pitchFamily="18" charset="0"/>
              </a:rPr>
              <a:t>Competency is an issue (from VA Form 21-2680)</a:t>
            </a:r>
          </a:p>
          <a:p>
            <a:pPr marL="457200" lvl="1" indent="0">
              <a:buNone/>
              <a:defRPr/>
            </a:pPr>
            <a:endParaRPr lang="en-US" sz="2400" dirty="0">
              <a:latin typeface="Times New Roman" panose="02020603050405020304" pitchFamily="18" charset="0"/>
              <a:cs typeface="Times New Roman" panose="02020603050405020304" pitchFamily="18" charset="0"/>
            </a:endParaRPr>
          </a:p>
          <a:p>
            <a:r>
              <a:rPr lang="en-US" altLang="en-US" sz="2800" dirty="0">
                <a:latin typeface="Times New Roman" panose="02020603050405020304" pitchFamily="18" charset="0"/>
                <a:cs typeface="Times New Roman" panose="02020603050405020304" pitchFamily="18" charset="0"/>
              </a:rPr>
              <a:t>The decision is made to determine if veteran is permanently and totally disabled, meaning unable to adjust to substantially gainful employment </a:t>
            </a:r>
          </a:p>
          <a:p>
            <a:pPr>
              <a:spcBef>
                <a:spcPts val="0"/>
              </a:spcBef>
            </a:pPr>
            <a:endParaRPr lang="en-US" altLang="en-US" sz="1050" dirty="0">
              <a:latin typeface="Times New Roman" panose="02020603050405020304" pitchFamily="18" charset="0"/>
              <a:cs typeface="Times New Roman" panose="02020603050405020304" pitchFamily="18" charset="0"/>
            </a:endParaRPr>
          </a:p>
          <a:p>
            <a:r>
              <a:rPr lang="en-US" altLang="en-US" sz="2800" dirty="0">
                <a:latin typeface="Times New Roman" panose="02020603050405020304" pitchFamily="18" charset="0"/>
                <a:cs typeface="Times New Roman" panose="02020603050405020304" pitchFamily="18" charset="0"/>
              </a:rPr>
              <a:t>This decision includes </a:t>
            </a:r>
            <a:r>
              <a:rPr lang="en-US" altLang="en-US" sz="2800" b="1" u="sng" dirty="0">
                <a:latin typeface="Times New Roman" panose="02020603050405020304" pitchFamily="18" charset="0"/>
                <a:cs typeface="Times New Roman" panose="02020603050405020304" pitchFamily="18" charset="0"/>
              </a:rPr>
              <a:t>both</a:t>
            </a:r>
            <a:r>
              <a:rPr lang="en-US" altLang="en-US" sz="2800" dirty="0">
                <a:latin typeface="Times New Roman" panose="02020603050405020304" pitchFamily="18" charset="0"/>
                <a:cs typeface="Times New Roman" panose="02020603050405020304" pitchFamily="18" charset="0"/>
              </a:rPr>
              <a:t> service connected and NSC conditions</a:t>
            </a:r>
          </a:p>
          <a:p>
            <a:pPr lvl="1">
              <a:defRPr/>
            </a:pPr>
            <a:endParaRPr lang="en-US" sz="2400" dirty="0">
              <a:latin typeface="Times New Roman" panose="02020603050405020304" pitchFamily="18" charset="0"/>
              <a:cs typeface="Times New Roman" panose="02020603050405020304" pitchFamily="18" charset="0"/>
            </a:endParaRPr>
          </a:p>
        </p:txBody>
      </p:sp>
      <p:sp>
        <p:nvSpPr>
          <p:cNvPr id="194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C23F71AE-9832-4F2B-8EBE-F516A21BCF14}" type="slidenum">
              <a:rPr lang="en-US" altLang="en-US" sz="2000">
                <a:solidFill>
                  <a:srgbClr val="898989"/>
                </a:solidFill>
              </a:rPr>
              <a:pPr>
                <a:spcBef>
                  <a:spcPct val="0"/>
                </a:spcBef>
                <a:buFontTx/>
                <a:buNone/>
              </a:pPr>
              <a:t>11</a:t>
            </a:fld>
            <a:endParaRPr lang="en-US" altLang="en-US" sz="2000">
              <a:solidFill>
                <a:srgbClr val="898989"/>
              </a:solidFill>
            </a:endParaRPr>
          </a:p>
        </p:txBody>
      </p:sp>
      <p:sp>
        <p:nvSpPr>
          <p:cNvPr id="6" name="Rectangle 5"/>
          <p:cNvSpPr/>
          <p:nvPr/>
        </p:nvSpPr>
        <p:spPr>
          <a:xfrm>
            <a:off x="0" y="381001"/>
            <a:ext cx="9720470"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Disability Decisions</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228600" y="1378039"/>
            <a:ext cx="11582400" cy="4978311"/>
          </a:xfrm>
        </p:spPr>
        <p:txBody>
          <a:bodyPr rtlCol="0">
            <a:noAutofit/>
          </a:bodyPr>
          <a:lstStyle/>
          <a:p>
            <a:pPr marL="0" indent="0">
              <a:buNone/>
              <a:defRPr/>
            </a:pPr>
            <a:r>
              <a:rPr lang="en-US" sz="2400" b="1" dirty="0">
                <a:latin typeface="Times New Roman" panose="02020603050405020304" pitchFamily="18" charset="0"/>
                <a:cs typeface="Times New Roman" panose="02020603050405020304" pitchFamily="18" charset="0"/>
              </a:rPr>
              <a:t>Housebound : </a:t>
            </a:r>
            <a:r>
              <a:rPr lang="en-US" sz="2400" b="1" dirty="0">
                <a:solidFill>
                  <a:srgbClr val="991E1A"/>
                </a:solidFill>
                <a:latin typeface="Times New Roman" panose="02020603050405020304" pitchFamily="18" charset="0"/>
                <a:cs typeface="Times New Roman" panose="02020603050405020304" pitchFamily="18" charset="0"/>
              </a:rPr>
              <a:t>38 CFR 3.351(d)</a:t>
            </a:r>
          </a:p>
          <a:p>
            <a:pPr lvl="1">
              <a:buClr>
                <a:schemeClr val="tx1"/>
              </a:buClr>
              <a:buFontTx/>
              <a:buChar char="•"/>
              <a:defRPr/>
            </a:pPr>
            <a:r>
              <a:rPr lang="en-US" sz="2400" dirty="0">
                <a:latin typeface="Times New Roman" panose="02020603050405020304" pitchFamily="18" charset="0"/>
                <a:cs typeface="Times New Roman" panose="02020603050405020304" pitchFamily="18" charset="0"/>
              </a:rPr>
              <a:t>Must have a single permanent disability rated at 100% , and</a:t>
            </a:r>
          </a:p>
          <a:p>
            <a:pPr lvl="2">
              <a:buClr>
                <a:schemeClr val="tx1"/>
              </a:buClr>
              <a:buFontTx/>
              <a:buChar char="•"/>
              <a:defRPr/>
            </a:pPr>
            <a:r>
              <a:rPr lang="en-US" dirty="0">
                <a:latin typeface="Times New Roman" panose="02020603050405020304" pitchFamily="18" charset="0"/>
                <a:cs typeface="Times New Roman" panose="02020603050405020304" pitchFamily="18" charset="0"/>
              </a:rPr>
              <a:t>Substantially confined to the home by reason of their disabilities, or</a:t>
            </a:r>
          </a:p>
          <a:p>
            <a:pPr lvl="2">
              <a:buClr>
                <a:schemeClr val="tx1"/>
              </a:buClr>
              <a:buFontTx/>
              <a:buChar char="•"/>
              <a:defRPr/>
            </a:pPr>
            <a:r>
              <a:rPr lang="en-US" dirty="0">
                <a:latin typeface="Times New Roman" panose="02020603050405020304" pitchFamily="18" charset="0"/>
                <a:cs typeface="Times New Roman" panose="02020603050405020304" pitchFamily="18" charset="0"/>
              </a:rPr>
              <a:t>Have other disabilities independently ratable at 60% or more</a:t>
            </a:r>
          </a:p>
          <a:p>
            <a:pPr>
              <a:buClr>
                <a:schemeClr val="tx1"/>
              </a:buClr>
              <a:buFontTx/>
              <a:buNone/>
              <a:defRPr/>
            </a:pPr>
            <a:r>
              <a:rPr lang="en-US" sz="2400" b="1" dirty="0">
                <a:latin typeface="Times New Roman" panose="02020603050405020304" pitchFamily="18" charset="0"/>
                <a:cs typeface="Times New Roman" panose="02020603050405020304" pitchFamily="18" charset="0"/>
              </a:rPr>
              <a:t>Aid and Attendance: </a:t>
            </a:r>
            <a:r>
              <a:rPr lang="en-US" sz="2400" b="1" dirty="0">
                <a:solidFill>
                  <a:srgbClr val="991E1A"/>
                </a:solidFill>
                <a:latin typeface="Times New Roman" panose="02020603050405020304" pitchFamily="18" charset="0"/>
                <a:cs typeface="Times New Roman" panose="02020603050405020304" pitchFamily="18" charset="0"/>
              </a:rPr>
              <a:t>38 CFR 3.351(b) 3.352(a)</a:t>
            </a:r>
          </a:p>
          <a:p>
            <a:pPr lvl="1">
              <a:buClr>
                <a:schemeClr val="tx1"/>
              </a:buClr>
              <a:buFontTx/>
              <a:buChar char="•"/>
              <a:defRPr/>
            </a:pPr>
            <a:r>
              <a:rPr lang="en-US" sz="2400" dirty="0">
                <a:latin typeface="Times New Roman" panose="02020603050405020304" pitchFamily="18" charset="0"/>
                <a:cs typeface="Times New Roman" panose="02020603050405020304" pitchFamily="18" charset="0"/>
              </a:rPr>
              <a:t>Beneficiary is blind or nearly blind, or</a:t>
            </a:r>
          </a:p>
          <a:p>
            <a:pPr lvl="1">
              <a:buClr>
                <a:schemeClr val="tx1"/>
              </a:buClr>
              <a:buFontTx/>
              <a:buChar char="•"/>
              <a:defRPr/>
            </a:pPr>
            <a:r>
              <a:rPr lang="en-US" sz="2400" dirty="0">
                <a:latin typeface="Times New Roman" panose="02020603050405020304" pitchFamily="18" charset="0"/>
                <a:cs typeface="Times New Roman" panose="02020603050405020304" pitchFamily="18" charset="0"/>
              </a:rPr>
              <a:t>So helpless as to require the aid of another person to perform the personal functions required in everyday living, or</a:t>
            </a:r>
          </a:p>
          <a:p>
            <a:pPr lvl="1">
              <a:buClr>
                <a:schemeClr val="tx1"/>
              </a:buClr>
              <a:buFontTx/>
              <a:buChar char="•"/>
              <a:defRPr/>
            </a:pPr>
            <a:r>
              <a:rPr lang="en-US" sz="2400" dirty="0">
                <a:latin typeface="Times New Roman" panose="02020603050405020304" pitchFamily="18" charset="0"/>
                <a:cs typeface="Times New Roman" panose="02020603050405020304" pitchFamily="18" charset="0"/>
              </a:rPr>
              <a:t>Is a patient in a licensed nursing home receiving skilled or intermediate care</a:t>
            </a:r>
          </a:p>
          <a:p>
            <a:pPr marL="0" lvl="1" indent="0">
              <a:buClr>
                <a:schemeClr val="tx1"/>
              </a:buClr>
              <a:buNone/>
              <a:defRPr/>
            </a:pPr>
            <a:r>
              <a:rPr lang="en-US" sz="2400" b="1" dirty="0">
                <a:latin typeface="Times New Roman" panose="02020603050405020304" pitchFamily="18" charset="0"/>
                <a:cs typeface="Times New Roman" panose="02020603050405020304" pitchFamily="18" charset="0"/>
              </a:rPr>
              <a:t>Notes: </a:t>
            </a:r>
          </a:p>
          <a:p>
            <a:pPr lvl="1">
              <a:buClr>
                <a:schemeClr val="tx1"/>
              </a:buClr>
              <a:buFontTx/>
              <a:buChar char="•"/>
              <a:defRPr/>
            </a:pPr>
            <a:r>
              <a:rPr lang="en-US" sz="2400" dirty="0">
                <a:latin typeface="Times New Roman" panose="02020603050405020304" pitchFamily="18" charset="0"/>
                <a:cs typeface="Times New Roman" panose="02020603050405020304" pitchFamily="18" charset="0"/>
              </a:rPr>
              <a:t>Medical evidence needs to include diagnosis and description of severity of each disability </a:t>
            </a:r>
            <a:r>
              <a:rPr lang="en-US" sz="2400" b="1" dirty="0">
                <a:latin typeface="Times New Roman" panose="02020603050405020304" pitchFamily="18" charset="0"/>
                <a:cs typeface="Times New Roman" panose="02020603050405020304" pitchFamily="18" charset="0"/>
              </a:rPr>
              <a:t>(VA Form 21-2680 must be signed by a physician)</a:t>
            </a:r>
            <a:endParaRPr lang="en-US" sz="2000" b="1" dirty="0">
              <a:latin typeface="Times New Roman" panose="02020603050405020304" pitchFamily="18" charset="0"/>
              <a:cs typeface="Times New Roman" panose="02020603050405020304" pitchFamily="18" charset="0"/>
            </a:endParaRPr>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3693A79-F5B3-4DC9-8559-97E01028AE7E}" type="slidenum">
              <a:rPr lang="en-US" altLang="en-US" sz="2000">
                <a:solidFill>
                  <a:srgbClr val="898989"/>
                </a:solidFill>
              </a:rPr>
              <a:pPr>
                <a:spcBef>
                  <a:spcPct val="0"/>
                </a:spcBef>
                <a:buFontTx/>
                <a:buNone/>
              </a:pPr>
              <a:t>12</a:t>
            </a:fld>
            <a:endParaRPr lang="en-US" altLang="en-US" sz="2000">
              <a:solidFill>
                <a:srgbClr val="898989"/>
              </a:solidFill>
            </a:endParaRPr>
          </a:p>
        </p:txBody>
      </p:sp>
      <p:sp>
        <p:nvSpPr>
          <p:cNvPr id="6" name="Rectangle 5"/>
          <p:cNvSpPr/>
          <p:nvPr/>
        </p:nvSpPr>
        <p:spPr>
          <a:xfrm>
            <a:off x="26276" y="0"/>
            <a:ext cx="9601200" cy="1200329"/>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Qualifications for Special Monthly </a:t>
            </a:r>
          </a:p>
          <a:p>
            <a:r>
              <a:rPr lang="en-US" sz="3600" b="1" dirty="0">
                <a:latin typeface="Times New Roman" panose="02020603050405020304" pitchFamily="18" charset="0"/>
                <a:cs typeface="Times New Roman" panose="02020603050405020304" pitchFamily="18" charset="0"/>
              </a:rPr>
              <a:t>Pension (Higher Rates of Pension)</a:t>
            </a:r>
          </a:p>
        </p:txBody>
      </p:sp>
    </p:spTree>
    <p:extLst>
      <p:ext uri="{BB962C8B-B14F-4D97-AF65-F5344CB8AC3E}">
        <p14:creationId xmlns:p14="http://schemas.microsoft.com/office/powerpoint/2010/main" val="2091618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a:buNone/>
              <a:defRPr/>
            </a:pPr>
            <a:endParaRPr lang="en-US" sz="2000" dirty="0"/>
          </a:p>
          <a:p>
            <a:pPr marL="0" indent="0" algn="ctr">
              <a:buNone/>
              <a:defRPr/>
            </a:pPr>
            <a:endParaRPr lang="en-US" sz="4000" dirty="0">
              <a:latin typeface="Times New Roman" panose="02020603050405020304" pitchFamily="18" charset="0"/>
              <a:cs typeface="Times New Roman" panose="02020603050405020304" pitchFamily="18" charset="0"/>
            </a:endParaRPr>
          </a:p>
          <a:p>
            <a:pPr marL="0" indent="0" algn="ctr">
              <a:buNone/>
              <a:defRPr/>
            </a:pPr>
            <a:r>
              <a:rPr lang="en-US" sz="4000" dirty="0">
                <a:latin typeface="Times New Roman" panose="02020603050405020304" pitchFamily="18" charset="0"/>
                <a:cs typeface="Times New Roman" panose="02020603050405020304" pitchFamily="18" charset="0"/>
              </a:rPr>
              <a:t>Now that we know how a veteran can become eligible for NSC Pension, we must look at how they can become entitled to actual benefits</a:t>
            </a:r>
            <a:endParaRPr lang="en-US" dirty="0">
              <a:latin typeface="Times New Roman" panose="02020603050405020304" pitchFamily="18" charset="0"/>
              <a:cs typeface="Times New Roman" panose="02020603050405020304" pitchFamily="18" charset="0"/>
            </a:endParaRPr>
          </a:p>
        </p:txBody>
      </p:sp>
      <p:sp>
        <p:nvSpPr>
          <p:cNvPr id="194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C23F71AE-9832-4F2B-8EBE-F516A21BCF14}" type="slidenum">
              <a:rPr lang="en-US" altLang="en-US" sz="2000">
                <a:solidFill>
                  <a:srgbClr val="898989"/>
                </a:solidFill>
              </a:rPr>
              <a:pPr>
                <a:spcBef>
                  <a:spcPct val="0"/>
                </a:spcBef>
                <a:buFontTx/>
                <a:buNone/>
              </a:pPr>
              <a:t>13</a:t>
            </a:fld>
            <a:endParaRPr lang="en-US" altLang="en-US" sz="2000">
              <a:solidFill>
                <a:srgbClr val="898989"/>
              </a:solidFill>
            </a:endParaRPr>
          </a:p>
        </p:txBody>
      </p:sp>
      <p:sp>
        <p:nvSpPr>
          <p:cNvPr id="6" name="Rectangle 5"/>
          <p:cNvSpPr/>
          <p:nvPr/>
        </p:nvSpPr>
        <p:spPr>
          <a:xfrm>
            <a:off x="76200" y="381001"/>
            <a:ext cx="9644270"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Eligibility vs. Entitlement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7827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990600" y="1600200"/>
            <a:ext cx="10363200" cy="4648200"/>
          </a:xfrm>
        </p:spPr>
        <p:txBody>
          <a:bodyPr rtlCol="0">
            <a:normAutofit/>
          </a:bodyPr>
          <a:lstStyle/>
          <a:p>
            <a:pPr>
              <a:defRPr/>
            </a:pPr>
            <a:r>
              <a:rPr lang="en-US" altLang="en-US" dirty="0">
                <a:latin typeface="Times New Roman" panose="02020603050405020304" pitchFamily="18" charset="0"/>
                <a:cs typeface="Times New Roman" panose="02020603050405020304" pitchFamily="18" charset="0"/>
              </a:rPr>
              <a:t>Net worth limitations</a:t>
            </a:r>
          </a:p>
          <a:p>
            <a:pPr marL="0" indent="0">
              <a:buNone/>
              <a:defRPr/>
            </a:pPr>
            <a:r>
              <a:rPr lang="en-US" altLang="en-US" dirty="0">
                <a:latin typeface="Times New Roman" panose="02020603050405020304" pitchFamily="18" charset="0"/>
                <a:cs typeface="Times New Roman" panose="02020603050405020304" pitchFamily="18" charset="0"/>
              </a:rPr>
              <a:t>	(savings/property)</a:t>
            </a:r>
          </a:p>
          <a:p>
            <a:pPr marL="0" indent="0">
              <a:buNone/>
              <a:defRPr/>
            </a:pPr>
            <a:endParaRPr lang="en-US" altLang="en-US" dirty="0">
              <a:latin typeface="Times New Roman" panose="02020603050405020304" pitchFamily="18" charset="0"/>
              <a:cs typeface="Times New Roman" panose="02020603050405020304" pitchFamily="18" charset="0"/>
            </a:endParaRPr>
          </a:p>
          <a:p>
            <a:pPr>
              <a:defRPr/>
            </a:pPr>
            <a:r>
              <a:rPr lang="en-US" altLang="en-US" dirty="0">
                <a:latin typeface="Times New Roman" panose="02020603050405020304" pitchFamily="18" charset="0"/>
                <a:cs typeface="Times New Roman" panose="02020603050405020304" pitchFamily="18" charset="0"/>
              </a:rPr>
              <a:t>Annual income limitations</a:t>
            </a:r>
          </a:p>
          <a:p>
            <a:pPr marL="0" indent="0">
              <a:buNone/>
              <a:defRPr/>
            </a:pPr>
            <a:r>
              <a:rPr lang="en-US" altLang="en-US" dirty="0">
                <a:latin typeface="Times New Roman" panose="02020603050405020304" pitchFamily="18" charset="0"/>
                <a:cs typeface="Times New Roman" panose="02020603050405020304" pitchFamily="18" charset="0"/>
              </a:rPr>
              <a:t>	(what is coming in every year)</a:t>
            </a:r>
          </a:p>
          <a:p>
            <a:pPr marL="0" indent="0">
              <a:buNone/>
              <a:defRPr/>
            </a:pPr>
            <a:endParaRPr lang="en-US" altLang="en-US" dirty="0">
              <a:latin typeface="Times New Roman" panose="02020603050405020304" pitchFamily="18" charset="0"/>
              <a:cs typeface="Times New Roman" panose="02020603050405020304" pitchFamily="18" charset="0"/>
            </a:endParaRPr>
          </a:p>
          <a:p>
            <a:pPr>
              <a:defRPr/>
            </a:pPr>
            <a:r>
              <a:rPr lang="en-US" altLang="en-US" dirty="0">
                <a:latin typeface="Times New Roman" panose="02020603050405020304" pitchFamily="18" charset="0"/>
                <a:cs typeface="Times New Roman" panose="02020603050405020304" pitchFamily="18" charset="0"/>
              </a:rPr>
              <a:t>Unreimbursed medical expenses</a:t>
            </a:r>
          </a:p>
          <a:p>
            <a:pPr marL="0" indent="0">
              <a:buNone/>
              <a:defRPr/>
            </a:pPr>
            <a:r>
              <a:rPr lang="en-US" altLang="en-US" dirty="0">
                <a:latin typeface="Times New Roman" panose="02020603050405020304" pitchFamily="18" charset="0"/>
                <a:cs typeface="Times New Roman" panose="02020603050405020304" pitchFamily="18" charset="0"/>
              </a:rPr>
              <a:t>	(what is being paid out-of-pocket)</a:t>
            </a:r>
          </a:p>
          <a:p>
            <a:pPr marL="0" indent="0">
              <a:buNone/>
              <a:defRPr/>
            </a:pPr>
            <a:endParaRPr lang="en-US" altLang="en-US" dirty="0">
              <a:latin typeface="Times New Roman" panose="02020603050405020304" pitchFamily="18" charset="0"/>
              <a:cs typeface="Times New Roman" panose="02020603050405020304" pitchFamily="18" charset="0"/>
            </a:endParaRPr>
          </a:p>
        </p:txBody>
      </p:sp>
      <p:sp>
        <p:nvSpPr>
          <p:cNvPr id="235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3D52D54A-8984-4D7A-A6C1-D1CDA5AAF584}" type="slidenum">
              <a:rPr lang="en-US" altLang="en-US" sz="2000">
                <a:solidFill>
                  <a:srgbClr val="898989"/>
                </a:solidFill>
              </a:rPr>
              <a:pPr>
                <a:spcBef>
                  <a:spcPct val="0"/>
                </a:spcBef>
                <a:buFontTx/>
                <a:buNone/>
              </a:pPr>
              <a:t>14</a:t>
            </a:fld>
            <a:endParaRPr lang="en-US" altLang="en-US" sz="2000">
              <a:solidFill>
                <a:srgbClr val="898989"/>
              </a:solidFill>
            </a:endParaRPr>
          </a:p>
        </p:txBody>
      </p:sp>
      <p:sp>
        <p:nvSpPr>
          <p:cNvPr id="6" name="Rectangle 5"/>
          <p:cNvSpPr/>
          <p:nvPr/>
        </p:nvSpPr>
        <p:spPr>
          <a:xfrm>
            <a:off x="76200" y="381001"/>
            <a:ext cx="9144000"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Pension Entitlement</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990600" y="1620072"/>
            <a:ext cx="10515600" cy="4953000"/>
          </a:xfrm>
        </p:spPr>
        <p:txBody>
          <a:bodyPr/>
          <a:lstStyle/>
          <a:p>
            <a:pPr eaLnBrk="1" hangingPunct="1">
              <a:defRPr/>
            </a:pPr>
            <a:r>
              <a:rPr lang="en-US" altLang="en-US" sz="2800" dirty="0">
                <a:latin typeface="Times New Roman" panose="02020603050405020304" pitchFamily="18" charset="0"/>
                <a:cs typeface="Times New Roman" panose="02020603050405020304" pitchFamily="18" charset="0"/>
              </a:rPr>
              <a:t>Pension is intended to maintain a minimum level of security, not to protect substantial assets or build up an estate</a:t>
            </a:r>
          </a:p>
          <a:p>
            <a:pPr eaLnBrk="1" hangingPunct="1">
              <a:defRPr/>
            </a:pPr>
            <a:endParaRPr lang="en-US" altLang="en-US" sz="2800" dirty="0">
              <a:latin typeface="Times New Roman" panose="02020603050405020304" pitchFamily="18" charset="0"/>
              <a:cs typeface="Times New Roman" panose="02020603050405020304" pitchFamily="18" charset="0"/>
            </a:endParaRPr>
          </a:p>
          <a:p>
            <a:pPr eaLnBrk="1" hangingPunct="1">
              <a:defRPr/>
            </a:pPr>
            <a:r>
              <a:rPr lang="en-US" altLang="en-US" sz="2800" dirty="0">
                <a:latin typeface="Times New Roman" panose="02020603050405020304" pitchFamily="18" charset="0"/>
                <a:cs typeface="Times New Roman" panose="02020603050405020304" pitchFamily="18" charset="0"/>
              </a:rPr>
              <a:t>VA’s evaluation of net worth is based on the date of claim, not the date of entitlement.</a:t>
            </a:r>
          </a:p>
          <a:p>
            <a:pPr>
              <a:defRPr/>
            </a:pPr>
            <a:endParaRPr lang="en-US" altLang="en-US" sz="2800" dirty="0">
              <a:latin typeface="Times New Roman" panose="02020603050405020304" pitchFamily="18" charset="0"/>
              <a:cs typeface="Times New Roman" panose="02020603050405020304" pitchFamily="18" charset="0"/>
            </a:endParaRPr>
          </a:p>
          <a:p>
            <a:pPr>
              <a:defRPr/>
            </a:pPr>
            <a:r>
              <a:rPr lang="en-US" altLang="en-US" sz="2800" dirty="0">
                <a:latin typeface="Times New Roman" panose="02020603050405020304" pitchFamily="18" charset="0"/>
                <a:cs typeface="Times New Roman" panose="02020603050405020304" pitchFamily="18" charset="0"/>
              </a:rPr>
              <a:t>The term </a:t>
            </a:r>
            <a:r>
              <a:rPr lang="en-US" altLang="en-US" sz="2800" i="1" dirty="0">
                <a:latin typeface="Times New Roman" panose="02020603050405020304" pitchFamily="18" charset="0"/>
                <a:cs typeface="Times New Roman" panose="02020603050405020304" pitchFamily="18" charset="0"/>
              </a:rPr>
              <a:t>net worth</a:t>
            </a:r>
            <a:r>
              <a:rPr lang="en-US" altLang="en-US" sz="2800" dirty="0">
                <a:latin typeface="Times New Roman" panose="02020603050405020304" pitchFamily="18" charset="0"/>
                <a:cs typeface="Times New Roman" panose="02020603050405020304" pitchFamily="18" charset="0"/>
              </a:rPr>
              <a:t> is the sum of the claimant’s:</a:t>
            </a:r>
          </a:p>
          <a:p>
            <a:pPr lvl="1">
              <a:defRPr/>
            </a:pPr>
            <a:r>
              <a:rPr lang="en-US" altLang="en-US" sz="2400" dirty="0">
                <a:latin typeface="Times New Roman" panose="02020603050405020304" pitchFamily="18" charset="0"/>
                <a:cs typeface="Times New Roman" panose="02020603050405020304" pitchFamily="18" charset="0"/>
              </a:rPr>
              <a:t>Assets and</a:t>
            </a:r>
          </a:p>
          <a:p>
            <a:pPr lvl="1">
              <a:defRPr/>
            </a:pPr>
            <a:r>
              <a:rPr lang="en-US" altLang="en-US" sz="2400" dirty="0">
                <a:latin typeface="Times New Roman" panose="02020603050405020304" pitchFamily="18" charset="0"/>
                <a:cs typeface="Times New Roman" panose="02020603050405020304" pitchFamily="18" charset="0"/>
              </a:rPr>
              <a:t>Income for VA purposes, including the income of dependents</a:t>
            </a:r>
          </a:p>
          <a:p>
            <a:pPr lvl="1">
              <a:defRPr/>
            </a:pPr>
            <a:r>
              <a:rPr lang="en-US" altLang="en-US" sz="2400" dirty="0">
                <a:latin typeface="Times New Roman" panose="02020603050405020304" pitchFamily="18" charset="0"/>
                <a:cs typeface="Times New Roman" panose="02020603050405020304" pitchFamily="18" charset="0"/>
              </a:rPr>
              <a:t>While subtracting prospective annual unreimbursed (out-of-pocket) medical expenses</a:t>
            </a:r>
          </a:p>
          <a:p>
            <a:pPr marL="457200" lvl="1" indent="0">
              <a:buNone/>
              <a:defRPr/>
            </a:pPr>
            <a:endParaRPr lang="en-US" altLang="en-US" sz="2000" dirty="0">
              <a:latin typeface="Times New Roman" panose="02020603050405020304" pitchFamily="18" charset="0"/>
              <a:cs typeface="Times New Roman" panose="02020603050405020304" pitchFamily="18" charset="0"/>
            </a:endParaRPr>
          </a:p>
          <a:p>
            <a:pPr lvl="1">
              <a:defRPr/>
            </a:pPr>
            <a:endParaRPr lang="en-US" altLang="en-US" sz="2000" dirty="0">
              <a:latin typeface="Times New Roman" panose="02020603050405020304" pitchFamily="18" charset="0"/>
              <a:cs typeface="Times New Roman" panose="02020603050405020304" pitchFamily="18" charset="0"/>
            </a:endParaRPr>
          </a:p>
          <a:p>
            <a:pPr lvl="1">
              <a:defRPr/>
            </a:pPr>
            <a:endParaRPr lang="en-US" altLang="en-US" sz="20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defRPr/>
            </a:pPr>
            <a:endParaRPr lang="en-US" altLang="en-US" sz="2600" dirty="0"/>
          </a:p>
          <a:p>
            <a:pPr marL="0" indent="0">
              <a:buNone/>
              <a:defRPr/>
            </a:pPr>
            <a:endParaRPr lang="en-US" altLang="en-US" sz="2600" dirty="0"/>
          </a:p>
        </p:txBody>
      </p:sp>
      <p:sp>
        <p:nvSpPr>
          <p:cNvPr id="450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ADDFF3CA-F65D-4377-9CD8-57B9C9625063}" type="slidenum">
              <a:rPr lang="en-US" altLang="en-US" sz="2000">
                <a:solidFill>
                  <a:srgbClr val="898989"/>
                </a:solidFill>
              </a:rPr>
              <a:pPr>
                <a:spcBef>
                  <a:spcPct val="0"/>
                </a:spcBef>
                <a:buFontTx/>
                <a:buNone/>
              </a:pPr>
              <a:t>15</a:t>
            </a:fld>
            <a:endParaRPr lang="en-US" altLang="en-US" sz="2000">
              <a:solidFill>
                <a:srgbClr val="898989"/>
              </a:solidFill>
            </a:endParaRPr>
          </a:p>
        </p:txBody>
      </p:sp>
      <p:sp>
        <p:nvSpPr>
          <p:cNvPr id="6" name="Title 2"/>
          <p:cNvSpPr txBox="1">
            <a:spLocks/>
          </p:cNvSpPr>
          <p:nvPr/>
        </p:nvSpPr>
        <p:spPr bwMode="auto">
          <a:xfrm>
            <a:off x="76200" y="30480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Net Worth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457200" y="1295400"/>
            <a:ext cx="11353800" cy="5181600"/>
          </a:xfrm>
        </p:spPr>
        <p:txBody>
          <a:bodyPr/>
          <a:lstStyle/>
          <a:p>
            <a:pPr marL="0" indent="0">
              <a:buNone/>
              <a:defRPr/>
            </a:pPr>
            <a:r>
              <a:rPr lang="en-US" altLang="en-US" dirty="0">
                <a:latin typeface="Times New Roman" panose="02020603050405020304" pitchFamily="18" charset="0"/>
                <a:cs typeface="Times New Roman" panose="02020603050405020304" pitchFamily="18" charset="0"/>
              </a:rPr>
              <a:t>Assets </a:t>
            </a:r>
            <a:r>
              <a:rPr lang="en-US" altLang="en-US" b="1" i="1" u="sng" dirty="0">
                <a:latin typeface="Times New Roman" panose="02020603050405020304" pitchFamily="18" charset="0"/>
                <a:cs typeface="Times New Roman" panose="02020603050405020304" pitchFamily="18" charset="0"/>
              </a:rPr>
              <a:t>do not</a:t>
            </a:r>
            <a:r>
              <a:rPr lang="en-US" altLang="en-US" b="1" i="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include the following:</a:t>
            </a:r>
          </a:p>
          <a:p>
            <a:pPr lvl="1">
              <a:defRPr/>
            </a:pPr>
            <a:endParaRPr lang="en-US" altLang="en-US" sz="1200" dirty="0">
              <a:latin typeface="Times New Roman" panose="02020603050405020304" pitchFamily="18" charset="0"/>
              <a:cs typeface="Times New Roman" panose="02020603050405020304" pitchFamily="18" charset="0"/>
            </a:endParaRPr>
          </a:p>
          <a:p>
            <a:pPr lvl="1">
              <a:defRPr/>
            </a:pPr>
            <a:r>
              <a:rPr lang="en-US" altLang="en-US" dirty="0">
                <a:latin typeface="Times New Roman" panose="02020603050405020304" pitchFamily="18" charset="0"/>
                <a:cs typeface="Times New Roman" panose="02020603050405020304" pitchFamily="18" charset="0"/>
              </a:rPr>
              <a:t>The value of a claimants primary residence under 2 acres  </a:t>
            </a:r>
          </a:p>
          <a:p>
            <a:pPr lvl="1">
              <a:defRPr/>
            </a:pPr>
            <a:endParaRPr lang="en-US" altLang="en-US" sz="2000" dirty="0">
              <a:latin typeface="Times New Roman" panose="02020603050405020304" pitchFamily="18" charset="0"/>
              <a:cs typeface="Times New Roman" panose="02020603050405020304" pitchFamily="18" charset="0"/>
            </a:endParaRPr>
          </a:p>
          <a:p>
            <a:pPr lvl="1">
              <a:defRPr/>
            </a:pPr>
            <a:r>
              <a:rPr lang="en-US" altLang="en-US" dirty="0">
                <a:latin typeface="Times New Roman" panose="02020603050405020304" pitchFamily="18" charset="0"/>
                <a:cs typeface="Times New Roman" panose="02020603050405020304" pitchFamily="18" charset="0"/>
              </a:rPr>
              <a:t>If a veteran is residing in an institution, the value of their primary residence, if they still own a home, is still excluded from net worth. However, if they are renting out the property, the rental income is included as part of countable income.</a:t>
            </a:r>
          </a:p>
          <a:p>
            <a:pPr lvl="1">
              <a:defRPr/>
            </a:pPr>
            <a:endParaRPr lang="en-US" altLang="en-US" sz="2000" dirty="0">
              <a:latin typeface="Times New Roman" panose="02020603050405020304" pitchFamily="18" charset="0"/>
              <a:cs typeface="Times New Roman" panose="02020603050405020304" pitchFamily="18" charset="0"/>
            </a:endParaRPr>
          </a:p>
          <a:p>
            <a:pPr lvl="1">
              <a:defRPr/>
            </a:pPr>
            <a:r>
              <a:rPr lang="en-US" altLang="en-US" dirty="0">
                <a:latin typeface="Times New Roman" panose="02020603050405020304" pitchFamily="18" charset="0"/>
                <a:cs typeface="Times New Roman" panose="02020603050405020304" pitchFamily="18" charset="0"/>
              </a:rPr>
              <a:t>The value of personal effects suitable to and consistent with a reasonable mode of life, such as appliances and family transportation vehicle</a:t>
            </a:r>
          </a:p>
          <a:p>
            <a:pPr lvl="1">
              <a:defRPr/>
            </a:pPr>
            <a:endParaRPr lang="en-US" altLang="en-US" sz="2000" dirty="0">
              <a:latin typeface="Times New Roman" panose="02020603050405020304" pitchFamily="18" charset="0"/>
              <a:cs typeface="Times New Roman" panose="02020603050405020304" pitchFamily="18" charset="0"/>
            </a:endParaRPr>
          </a:p>
          <a:p>
            <a:pPr lvl="1">
              <a:defRPr/>
            </a:pPr>
            <a:r>
              <a:rPr lang="en-US" altLang="en-US" dirty="0">
                <a:latin typeface="Times New Roman" panose="02020603050405020304" pitchFamily="18" charset="0"/>
                <a:cs typeface="Times New Roman" panose="02020603050405020304" pitchFamily="18" charset="0"/>
              </a:rPr>
              <a:t>10% of a claimant’s IRA if under the age of 59.5</a:t>
            </a:r>
          </a:p>
          <a:p>
            <a:pPr eaLnBrk="1" hangingPunct="1">
              <a:buFont typeface="Arial" panose="020B0604020202020204" pitchFamily="34" charset="0"/>
              <a:buNone/>
              <a:defRPr/>
            </a:pPr>
            <a:endParaRPr lang="en-US" altLang="en-US" sz="2600" dirty="0"/>
          </a:p>
          <a:p>
            <a:pPr marL="0" indent="0">
              <a:buNone/>
              <a:defRPr/>
            </a:pPr>
            <a:endParaRPr lang="en-US" altLang="en-US" sz="2600" dirty="0"/>
          </a:p>
        </p:txBody>
      </p:sp>
      <p:sp>
        <p:nvSpPr>
          <p:cNvPr id="450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ADDFF3CA-F65D-4377-9CD8-57B9C9625063}" type="slidenum">
              <a:rPr lang="en-US" altLang="en-US" sz="2000">
                <a:solidFill>
                  <a:srgbClr val="898989"/>
                </a:solidFill>
              </a:rPr>
              <a:pPr>
                <a:spcBef>
                  <a:spcPct val="0"/>
                </a:spcBef>
                <a:buFontTx/>
                <a:buNone/>
              </a:pPr>
              <a:t>16</a:t>
            </a:fld>
            <a:endParaRPr lang="en-US" altLang="en-US" sz="2000">
              <a:solidFill>
                <a:srgbClr val="898989"/>
              </a:solidFill>
            </a:endParaRPr>
          </a:p>
        </p:txBody>
      </p:sp>
      <p:sp>
        <p:nvSpPr>
          <p:cNvPr id="6" name="Title 2"/>
          <p:cNvSpPr txBox="1">
            <a:spLocks/>
          </p:cNvSpPr>
          <p:nvPr/>
        </p:nvSpPr>
        <p:spPr bwMode="auto">
          <a:xfrm>
            <a:off x="76200" y="30480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Net Worth</a:t>
            </a:r>
          </a:p>
        </p:txBody>
      </p:sp>
    </p:spTree>
    <p:extLst>
      <p:ext uri="{BB962C8B-B14F-4D97-AF65-F5344CB8AC3E}">
        <p14:creationId xmlns:p14="http://schemas.microsoft.com/office/powerpoint/2010/main" val="36943158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p:cNvSpPr>
            <a:spLocks noGrp="1"/>
          </p:cNvSpPr>
          <p:nvPr>
            <p:ph idx="1"/>
          </p:nvPr>
        </p:nvSpPr>
        <p:spPr>
          <a:xfrm>
            <a:off x="964324" y="1524000"/>
            <a:ext cx="10363200" cy="4267200"/>
          </a:xfrm>
        </p:spPr>
        <p:txBody>
          <a:bodyPr/>
          <a:lstStyle/>
          <a:p>
            <a:r>
              <a:rPr lang="en-US" altLang="en-US" sz="2800" dirty="0">
                <a:latin typeface="Times New Roman" panose="02020603050405020304" pitchFamily="18" charset="0"/>
                <a:cs typeface="Times New Roman" panose="02020603050405020304" pitchFamily="18" charset="0"/>
              </a:rPr>
              <a:t>Net worth limitations and how they are calculated were changed by the VA on October 18, 2018. </a:t>
            </a:r>
          </a:p>
          <a:p>
            <a:endParaRPr lang="en-US" altLang="en-US" sz="2800" dirty="0">
              <a:latin typeface="Times New Roman" panose="02020603050405020304" pitchFamily="18" charset="0"/>
              <a:cs typeface="Times New Roman" panose="02020603050405020304" pitchFamily="18" charset="0"/>
            </a:endParaRPr>
          </a:p>
          <a:p>
            <a:r>
              <a:rPr lang="en-US" altLang="en-US" sz="2800" dirty="0">
                <a:latin typeface="Times New Roman" panose="02020603050405020304" pitchFamily="18" charset="0"/>
                <a:cs typeface="Times New Roman" panose="02020603050405020304" pitchFamily="18" charset="0"/>
              </a:rPr>
              <a:t>Prior to the change, the net worth limitation for pension was $80,000.</a:t>
            </a:r>
          </a:p>
          <a:p>
            <a:endParaRPr lang="en-US" altLang="en-US" sz="2800" dirty="0">
              <a:latin typeface="Times New Roman" panose="02020603050405020304" pitchFamily="18" charset="0"/>
              <a:cs typeface="Times New Roman" panose="02020603050405020304" pitchFamily="18" charset="0"/>
            </a:endParaRPr>
          </a:p>
          <a:p>
            <a:r>
              <a:rPr lang="en-US" altLang="en-US" sz="2800" dirty="0">
                <a:latin typeface="Times New Roman" panose="02020603050405020304" pitchFamily="18" charset="0"/>
                <a:cs typeface="Times New Roman" panose="02020603050405020304" pitchFamily="18" charset="0"/>
              </a:rPr>
              <a:t>Under the new procedures, the net worth limits are:</a:t>
            </a:r>
          </a:p>
          <a:p>
            <a:pPr lvl="1"/>
            <a:endParaRPr lang="en-US" altLang="en-US" dirty="0">
              <a:latin typeface="Times New Roman" panose="02020603050405020304" pitchFamily="18" charset="0"/>
              <a:cs typeface="Times New Roman" panose="02020603050405020304" pitchFamily="18" charset="0"/>
            </a:endParaRPr>
          </a:p>
          <a:p>
            <a:pPr lvl="1"/>
            <a:r>
              <a:rPr lang="en-US" altLang="en-US" dirty="0">
                <a:latin typeface="Times New Roman" panose="02020603050405020304" pitchFamily="18" charset="0"/>
                <a:cs typeface="Times New Roman" panose="02020603050405020304" pitchFamily="18" charset="0"/>
              </a:rPr>
              <a:t>Effective December 1, 2019 = $129,094</a:t>
            </a:r>
          </a:p>
          <a:p>
            <a:pPr lvl="1"/>
            <a:r>
              <a:rPr lang="en-US" altLang="en-US" dirty="0">
                <a:latin typeface="Times New Roman" panose="02020603050405020304" pitchFamily="18" charset="0"/>
                <a:cs typeface="Times New Roman" panose="02020603050405020304" pitchFamily="18" charset="0"/>
              </a:rPr>
              <a:t>Effective December 1, 2020 = $130,773</a:t>
            </a:r>
          </a:p>
          <a:p>
            <a:pPr lvl="1"/>
            <a:endParaRPr lang="en-US" altLang="en-US" dirty="0">
              <a:latin typeface="Times New Roman" panose="02020603050405020304" pitchFamily="18" charset="0"/>
              <a:cs typeface="Times New Roman" panose="02020603050405020304" pitchFamily="18" charset="0"/>
            </a:endParaRPr>
          </a:p>
          <a:p>
            <a:pPr marL="0" indent="0">
              <a:buNone/>
            </a:pPr>
            <a:endParaRPr lang="en-US" altLang="en-US" sz="2600" b="1" dirty="0">
              <a:solidFill>
                <a:srgbClr val="FF0000"/>
              </a:solidFill>
              <a:latin typeface="Times New Roman" panose="02020603050405020304" pitchFamily="18" charset="0"/>
              <a:cs typeface="Times New Roman" panose="02020603050405020304" pitchFamily="18" charset="0"/>
            </a:endParaRPr>
          </a:p>
        </p:txBody>
      </p:sp>
      <p:sp>
        <p:nvSpPr>
          <p:cNvPr id="4301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7583A2C-DB5B-4BF3-9AB7-D34859A24DCF}" type="slidenum">
              <a:rPr lang="en-US" altLang="en-US" sz="2000">
                <a:solidFill>
                  <a:srgbClr val="898989"/>
                </a:solidFill>
              </a:rPr>
              <a:pPr>
                <a:spcBef>
                  <a:spcPct val="0"/>
                </a:spcBef>
                <a:buFontTx/>
                <a:buNone/>
              </a:pPr>
              <a:t>17</a:t>
            </a:fld>
            <a:endParaRPr lang="en-US" altLang="en-US" sz="2000" dirty="0">
              <a:solidFill>
                <a:srgbClr val="898989"/>
              </a:solidFill>
            </a:endParaRPr>
          </a:p>
        </p:txBody>
      </p:sp>
      <p:sp>
        <p:nvSpPr>
          <p:cNvPr id="7" name="Title 2"/>
          <p:cNvSpPr txBox="1">
            <a:spLocks/>
          </p:cNvSpPr>
          <p:nvPr/>
        </p:nvSpPr>
        <p:spPr bwMode="auto">
          <a:xfrm>
            <a:off x="76200" y="152400"/>
            <a:ext cx="891788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Net Worth</a:t>
            </a:r>
          </a:p>
        </p:txBody>
      </p:sp>
    </p:spTree>
    <p:extLst>
      <p:ext uri="{BB962C8B-B14F-4D97-AF65-F5344CB8AC3E}">
        <p14:creationId xmlns:p14="http://schemas.microsoft.com/office/powerpoint/2010/main" val="2584743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1524000" y="1295400"/>
            <a:ext cx="9067800" cy="5562600"/>
          </a:xfrm>
        </p:spPr>
        <p:txBody>
          <a:bodyPr/>
          <a:lstStyle/>
          <a:p>
            <a:pPr eaLnBrk="1" hangingPunct="1">
              <a:buFont typeface="Arial" panose="020B0604020202020204" pitchFamily="34" charset="0"/>
              <a:buNone/>
              <a:defRPr/>
            </a:pPr>
            <a:endParaRPr lang="en-US" altLang="en-US" sz="2600" dirty="0"/>
          </a:p>
          <a:p>
            <a:pPr marL="0" indent="0">
              <a:buNone/>
              <a:defRPr/>
            </a:pPr>
            <a:endParaRPr lang="en-US" altLang="en-US" sz="2600" dirty="0"/>
          </a:p>
        </p:txBody>
      </p:sp>
      <p:sp>
        <p:nvSpPr>
          <p:cNvPr id="450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ADDFF3CA-F65D-4377-9CD8-57B9C9625063}" type="slidenum">
              <a:rPr lang="en-US" altLang="en-US" sz="2000">
                <a:solidFill>
                  <a:srgbClr val="898989"/>
                </a:solidFill>
              </a:rPr>
              <a:pPr>
                <a:spcBef>
                  <a:spcPct val="0"/>
                </a:spcBef>
                <a:buFontTx/>
                <a:buNone/>
              </a:pPr>
              <a:t>18</a:t>
            </a:fld>
            <a:endParaRPr lang="en-US" altLang="en-US" sz="2000">
              <a:solidFill>
                <a:srgbClr val="898989"/>
              </a:solidFill>
            </a:endParaRPr>
          </a:p>
        </p:txBody>
      </p:sp>
      <p:sp>
        <p:nvSpPr>
          <p:cNvPr id="6" name="Title 2"/>
          <p:cNvSpPr txBox="1">
            <a:spLocks/>
          </p:cNvSpPr>
          <p:nvPr/>
        </p:nvSpPr>
        <p:spPr bwMode="auto">
          <a:xfrm>
            <a:off x="76200" y="30480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Net Worth</a:t>
            </a:r>
          </a:p>
        </p:txBody>
      </p:sp>
      <p:pic>
        <p:nvPicPr>
          <p:cNvPr id="5" name="Content Placeholder 8">
            <a:extLst>
              <a:ext uri="{FF2B5EF4-FFF2-40B4-BE49-F238E27FC236}">
                <a16:creationId xmlns:a16="http://schemas.microsoft.com/office/drawing/2014/main" id="{D666964B-EA14-4908-8137-1B287F5DC449}"/>
              </a:ext>
            </a:extLst>
          </p:cNvPr>
          <p:cNvPicPr>
            <a:picLocks noChangeAspect="1"/>
          </p:cNvPicPr>
          <p:nvPr/>
        </p:nvPicPr>
        <p:blipFill rotWithShape="1">
          <a:blip r:embed="rId3"/>
          <a:srcRect b="22105"/>
          <a:stretch/>
        </p:blipFill>
        <p:spPr>
          <a:xfrm>
            <a:off x="1295400" y="2133600"/>
            <a:ext cx="9711530" cy="3581400"/>
          </a:xfrm>
          <a:prstGeom prst="rect">
            <a:avLst/>
          </a:prstGeom>
        </p:spPr>
      </p:pic>
    </p:spTree>
    <p:extLst>
      <p:ext uri="{BB962C8B-B14F-4D97-AF65-F5344CB8AC3E}">
        <p14:creationId xmlns:p14="http://schemas.microsoft.com/office/powerpoint/2010/main" val="1036543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p:cNvSpPr>
            <a:spLocks noGrp="1"/>
          </p:cNvSpPr>
          <p:nvPr>
            <p:ph idx="1"/>
          </p:nvPr>
        </p:nvSpPr>
        <p:spPr>
          <a:xfrm>
            <a:off x="559676" y="1585913"/>
            <a:ext cx="10820400" cy="4953000"/>
          </a:xfrm>
        </p:spPr>
        <p:txBody>
          <a:bodyPr/>
          <a:lstStyle/>
          <a:p>
            <a:pPr marL="0" indent="0">
              <a:buNone/>
            </a:pPr>
            <a:r>
              <a:rPr lang="en-US" altLang="en-US" sz="2400" dirty="0">
                <a:latin typeface="Times New Roman" panose="02020603050405020304" pitchFamily="18" charset="0"/>
                <a:cs typeface="Times New Roman" panose="02020603050405020304" pitchFamily="18" charset="0"/>
              </a:rPr>
              <a:t>VA will calculate net worth when they receive any of the following:</a:t>
            </a:r>
          </a:p>
          <a:p>
            <a:pPr marL="0" indent="0">
              <a:buNone/>
            </a:pPr>
            <a:endParaRPr lang="en-US" altLang="en-US" sz="700" dirty="0">
              <a:latin typeface="Times New Roman" panose="02020603050405020304" pitchFamily="18" charset="0"/>
              <a:cs typeface="Times New Roman" panose="02020603050405020304" pitchFamily="18" charset="0"/>
            </a:endParaRPr>
          </a:p>
          <a:p>
            <a:pPr>
              <a:lnSpc>
                <a:spcPct val="150000"/>
              </a:lnSpc>
            </a:pPr>
            <a:r>
              <a:rPr lang="en-US" altLang="en-US" sz="2600" dirty="0">
                <a:latin typeface="Times New Roman" panose="02020603050405020304" pitchFamily="18" charset="0"/>
                <a:cs typeface="Times New Roman" panose="02020603050405020304" pitchFamily="18" charset="0"/>
              </a:rPr>
              <a:t>An original pension claim</a:t>
            </a:r>
          </a:p>
          <a:p>
            <a:pPr>
              <a:lnSpc>
                <a:spcPct val="150000"/>
              </a:lnSpc>
            </a:pPr>
            <a:r>
              <a:rPr lang="en-US" altLang="en-US" sz="2600" dirty="0">
                <a:latin typeface="Times New Roman" panose="02020603050405020304" pitchFamily="18" charset="0"/>
                <a:cs typeface="Times New Roman" panose="02020603050405020304" pitchFamily="18" charset="0"/>
              </a:rPr>
              <a:t>A supplemental pension claim after a period of non-entitlement</a:t>
            </a:r>
          </a:p>
          <a:p>
            <a:pPr>
              <a:lnSpc>
                <a:spcPct val="150000"/>
              </a:lnSpc>
            </a:pPr>
            <a:r>
              <a:rPr lang="en-US" altLang="en-US" sz="2600" dirty="0">
                <a:latin typeface="Times New Roman" panose="02020603050405020304" pitchFamily="18" charset="0"/>
                <a:cs typeface="Times New Roman" panose="02020603050405020304" pitchFamily="18" charset="0"/>
              </a:rPr>
              <a:t>A request to establish a new dependent</a:t>
            </a:r>
          </a:p>
          <a:p>
            <a:pPr>
              <a:lnSpc>
                <a:spcPct val="100000"/>
              </a:lnSpc>
            </a:pPr>
            <a:r>
              <a:rPr lang="en-US" altLang="en-US" sz="2600" dirty="0">
                <a:latin typeface="Times New Roman" panose="02020603050405020304" pitchFamily="18" charset="0"/>
                <a:cs typeface="Times New Roman" panose="02020603050405020304" pitchFamily="18" charset="0"/>
              </a:rPr>
              <a:t>Information that a veteran’s, surviving spouse’s or child’s net worth has increased or decreased. </a:t>
            </a:r>
          </a:p>
          <a:p>
            <a:pPr marL="0" indent="0">
              <a:buNone/>
            </a:pPr>
            <a:endParaRPr lang="en-US" altLang="en-US" sz="2600" dirty="0">
              <a:latin typeface="Times New Roman" panose="02020603050405020304" pitchFamily="18" charset="0"/>
              <a:cs typeface="Times New Roman" panose="02020603050405020304" pitchFamily="18" charset="0"/>
            </a:endParaRPr>
          </a:p>
        </p:txBody>
      </p:sp>
      <p:sp>
        <p:nvSpPr>
          <p:cNvPr id="4301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7583A2C-DB5B-4BF3-9AB7-D34859A24DCF}" type="slidenum">
              <a:rPr lang="en-US" altLang="en-US" sz="2000">
                <a:solidFill>
                  <a:srgbClr val="898989"/>
                </a:solidFill>
              </a:rPr>
              <a:pPr>
                <a:spcBef>
                  <a:spcPct val="0"/>
                </a:spcBef>
                <a:buFontTx/>
                <a:buNone/>
              </a:pPr>
              <a:t>19</a:t>
            </a:fld>
            <a:endParaRPr lang="en-US" altLang="en-US" sz="2000">
              <a:solidFill>
                <a:srgbClr val="898989"/>
              </a:solidFill>
            </a:endParaRPr>
          </a:p>
        </p:txBody>
      </p:sp>
      <p:sp>
        <p:nvSpPr>
          <p:cNvPr id="7" name="Title 2"/>
          <p:cNvSpPr txBox="1">
            <a:spLocks/>
          </p:cNvSpPr>
          <p:nvPr/>
        </p:nvSpPr>
        <p:spPr bwMode="auto">
          <a:xfrm>
            <a:off x="76200" y="152400"/>
            <a:ext cx="891788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Net Worth</a:t>
            </a:r>
          </a:p>
        </p:txBody>
      </p:sp>
    </p:spTree>
    <p:extLst>
      <p:ext uri="{BB962C8B-B14F-4D97-AF65-F5344CB8AC3E}">
        <p14:creationId xmlns:p14="http://schemas.microsoft.com/office/powerpoint/2010/main" val="1720523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570178BB-387F-46D0-A862-342851EF6D26}"/>
              </a:ext>
            </a:extLst>
          </p:cNvPr>
          <p:cNvSpPr>
            <a:spLocks noGrp="1"/>
          </p:cNvSpPr>
          <p:nvPr>
            <p:ph idx="1"/>
          </p:nvPr>
        </p:nvSpPr>
        <p:spPr>
          <a:xfrm>
            <a:off x="381000" y="1295401"/>
            <a:ext cx="11506200" cy="5562599"/>
          </a:xfrm>
        </p:spPr>
        <p:txBody>
          <a:bodyPr numCol="3"/>
          <a:lstStyle/>
          <a:p>
            <a:pPr marL="0" indent="0">
              <a:buNone/>
            </a:pPr>
            <a:r>
              <a:rPr lang="en-US" sz="2000" b="1" dirty="0">
                <a:latin typeface="Times New Roman" panose="02020603050405020304" pitchFamily="18" charset="0"/>
                <a:cs typeface="Times New Roman" panose="02020603050405020304" pitchFamily="18" charset="0"/>
              </a:rPr>
              <a:t>Intent to File</a:t>
            </a:r>
          </a:p>
          <a:p>
            <a:pPr marL="0" indent="0">
              <a:buNone/>
            </a:pPr>
            <a:r>
              <a:rPr lang="en-US" sz="2000" dirty="0">
                <a:latin typeface="Times New Roman" panose="02020603050405020304" pitchFamily="18" charset="0"/>
                <a:cs typeface="Times New Roman" panose="02020603050405020304" pitchFamily="18" charset="0"/>
              </a:rPr>
              <a:t>21-0966</a:t>
            </a:r>
          </a:p>
          <a:p>
            <a:pPr marL="0" indent="0">
              <a:buNone/>
            </a:pPr>
            <a:r>
              <a:rPr lang="en-US" sz="2000" b="1" dirty="0">
                <a:latin typeface="Times New Roman" panose="02020603050405020304" pitchFamily="18" charset="0"/>
                <a:cs typeface="Times New Roman" panose="02020603050405020304" pitchFamily="18" charset="0"/>
              </a:rPr>
              <a:t>Initial Veterans Pension</a:t>
            </a:r>
          </a:p>
          <a:p>
            <a:pPr marL="0" indent="0">
              <a:buNone/>
            </a:pPr>
            <a:r>
              <a:rPr lang="en-US" sz="2000" dirty="0">
                <a:latin typeface="Times New Roman" panose="02020603050405020304" pitchFamily="18" charset="0"/>
                <a:cs typeface="Times New Roman" panose="02020603050405020304" pitchFamily="18" charset="0"/>
              </a:rPr>
              <a:t>21P-527EZ</a:t>
            </a:r>
          </a:p>
          <a:p>
            <a:pPr marL="0" indent="0">
              <a:buNone/>
            </a:pPr>
            <a:r>
              <a:rPr lang="en-US" sz="2000" b="1" dirty="0">
                <a:latin typeface="Times New Roman" panose="02020603050405020304" pitchFamily="18" charset="0"/>
                <a:cs typeface="Times New Roman" panose="02020603050405020304" pitchFamily="18" charset="0"/>
              </a:rPr>
              <a:t>Supplemental Veterans Pension</a:t>
            </a:r>
          </a:p>
          <a:p>
            <a:pPr marL="0" indent="0">
              <a:buNone/>
            </a:pPr>
            <a:r>
              <a:rPr lang="en-US" sz="2000" dirty="0">
                <a:latin typeface="Times New Roman" panose="02020603050405020304" pitchFamily="18" charset="0"/>
                <a:cs typeface="Times New Roman" panose="02020603050405020304" pitchFamily="18" charset="0"/>
              </a:rPr>
              <a:t>21P-527EZ</a:t>
            </a:r>
          </a:p>
          <a:p>
            <a:pPr marL="0" indent="0">
              <a:buNone/>
            </a:pPr>
            <a:r>
              <a:rPr lang="en-US" sz="2000" dirty="0">
                <a:latin typeface="Times New Roman" panose="02020603050405020304" pitchFamily="18" charset="0"/>
                <a:cs typeface="Times New Roman" panose="02020603050405020304" pitchFamily="18" charset="0"/>
              </a:rPr>
              <a:t>21P-0516 / 21P-0517   </a:t>
            </a:r>
          </a:p>
          <a:p>
            <a:pPr marL="0" indent="0">
              <a:buNone/>
            </a:pPr>
            <a:r>
              <a:rPr lang="en-US" sz="2000" b="1" dirty="0">
                <a:latin typeface="Times New Roman" panose="02020603050405020304" pitchFamily="18" charset="0"/>
                <a:cs typeface="Times New Roman" panose="02020603050405020304" pitchFamily="18" charset="0"/>
              </a:rPr>
              <a:t>Initial Survivors Claim </a:t>
            </a:r>
          </a:p>
          <a:p>
            <a:pPr marL="0" indent="0">
              <a:buNone/>
            </a:pPr>
            <a:r>
              <a:rPr lang="en-US" sz="2000" dirty="0">
                <a:latin typeface="Times New Roman" panose="02020603050405020304" pitchFamily="18" charset="0"/>
                <a:cs typeface="Times New Roman" panose="02020603050405020304" pitchFamily="18" charset="0"/>
              </a:rPr>
              <a:t>21P-534EZ</a:t>
            </a:r>
          </a:p>
          <a:p>
            <a:pPr marL="0" indent="0">
              <a:buNone/>
            </a:pPr>
            <a:r>
              <a:rPr lang="en-US" sz="2000" dirty="0">
                <a:latin typeface="Times New Roman" panose="02020603050405020304" pitchFamily="18" charset="0"/>
                <a:cs typeface="Times New Roman" panose="02020603050405020304" pitchFamily="18" charset="0"/>
              </a:rPr>
              <a:t>21P-535</a:t>
            </a:r>
          </a:p>
          <a:p>
            <a:pPr marL="0" indent="0">
              <a:buNone/>
            </a:pPr>
            <a:r>
              <a:rPr lang="en-US" sz="2000" dirty="0">
                <a:latin typeface="Times New Roman" panose="02020603050405020304" pitchFamily="18" charset="0"/>
                <a:cs typeface="Times New Roman" panose="02020603050405020304" pitchFamily="18" charset="0"/>
              </a:rPr>
              <a:t>21P-601  </a:t>
            </a: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a:p>
            <a:pPr marL="0" indent="0">
              <a:buNone/>
            </a:pPr>
            <a:r>
              <a:rPr lang="en-US" sz="2000" b="1" dirty="0">
                <a:latin typeface="Times New Roman" panose="02020603050405020304" pitchFamily="18" charset="0"/>
                <a:cs typeface="Times New Roman" panose="02020603050405020304" pitchFamily="18" charset="0"/>
              </a:rPr>
              <a:t>Supplemental Survivors Claim</a:t>
            </a:r>
          </a:p>
          <a:p>
            <a:pPr marL="0" indent="0">
              <a:buNone/>
            </a:pPr>
            <a:r>
              <a:rPr lang="en-US" sz="2000" dirty="0">
                <a:latin typeface="Times New Roman" panose="02020603050405020304" pitchFamily="18" charset="0"/>
                <a:cs typeface="Times New Roman" panose="02020603050405020304" pitchFamily="18" charset="0"/>
              </a:rPr>
              <a:t>21P-534EZ </a:t>
            </a:r>
          </a:p>
          <a:p>
            <a:pPr marL="0" indent="0">
              <a:buNone/>
            </a:pPr>
            <a:r>
              <a:rPr lang="en-US" sz="2000" dirty="0">
                <a:latin typeface="Times New Roman" panose="02020603050405020304" pitchFamily="18" charset="0"/>
                <a:cs typeface="Times New Roman" panose="02020603050405020304" pitchFamily="18" charset="0"/>
              </a:rPr>
              <a:t>21P-601</a:t>
            </a:r>
          </a:p>
          <a:p>
            <a:pPr marL="0" indent="0">
              <a:buNone/>
            </a:pPr>
            <a:r>
              <a:rPr lang="en-US" sz="2000" dirty="0">
                <a:latin typeface="Times New Roman" panose="02020603050405020304" pitchFamily="18" charset="0"/>
                <a:cs typeface="Times New Roman" panose="02020603050405020304" pitchFamily="18" charset="0"/>
              </a:rPr>
              <a:t>21P-0518 / 21P-0519 / 21P-0514</a:t>
            </a:r>
            <a:endParaRPr lang="en-US" sz="2000" b="1" dirty="0">
              <a:latin typeface="Times New Roman" panose="02020603050405020304" pitchFamily="18" charset="0"/>
              <a:cs typeface="Times New Roman" panose="02020603050405020304" pitchFamily="18" charset="0"/>
            </a:endParaRPr>
          </a:p>
          <a:p>
            <a:pPr marL="0" indent="0">
              <a:buNone/>
            </a:pPr>
            <a:r>
              <a:rPr lang="en-US" sz="2000" b="1" dirty="0">
                <a:latin typeface="Times New Roman" panose="02020603050405020304" pitchFamily="18" charset="0"/>
                <a:cs typeface="Times New Roman" panose="02020603050405020304" pitchFamily="18" charset="0"/>
              </a:rPr>
              <a:t>Income Adjustments</a:t>
            </a:r>
          </a:p>
          <a:p>
            <a:pPr marL="0" indent="0">
              <a:buNone/>
            </a:pPr>
            <a:r>
              <a:rPr lang="en-US" sz="2000" dirty="0">
                <a:latin typeface="Times New Roman" panose="02020603050405020304" pitchFamily="18" charset="0"/>
                <a:cs typeface="Times New Roman" panose="02020603050405020304" pitchFamily="18" charset="0"/>
              </a:rPr>
              <a:t>21P-0516/0518  </a:t>
            </a:r>
          </a:p>
          <a:p>
            <a:pPr marL="0" indent="0">
              <a:buNone/>
            </a:pPr>
            <a:r>
              <a:rPr lang="en-US" sz="2000" dirty="0">
                <a:latin typeface="Times New Roman" panose="02020603050405020304" pitchFamily="18" charset="0"/>
                <a:cs typeface="Times New Roman" panose="02020603050405020304" pitchFamily="18" charset="0"/>
              </a:rPr>
              <a:t>21P-8416  </a:t>
            </a:r>
          </a:p>
          <a:p>
            <a:pPr marL="0" indent="0">
              <a:buNone/>
            </a:pPr>
            <a:r>
              <a:rPr lang="en-US" sz="2000" dirty="0">
                <a:latin typeface="Times New Roman" panose="02020603050405020304" pitchFamily="18" charset="0"/>
                <a:cs typeface="Times New Roman" panose="02020603050405020304" pitchFamily="18" charset="0"/>
              </a:rPr>
              <a:t>21P-4185  </a:t>
            </a:r>
          </a:p>
          <a:p>
            <a:pPr marL="0" indent="0">
              <a:buNone/>
            </a:pPr>
            <a:r>
              <a:rPr lang="en-US" sz="2000" dirty="0">
                <a:latin typeface="Times New Roman" panose="02020603050405020304" pitchFamily="18" charset="0"/>
                <a:cs typeface="Times New Roman" panose="02020603050405020304" pitchFamily="18" charset="0"/>
              </a:rPr>
              <a:t>21P-4165</a:t>
            </a:r>
          </a:p>
          <a:p>
            <a:pPr marL="0" indent="0">
              <a:buNone/>
            </a:pPr>
            <a:r>
              <a:rPr lang="en-US" sz="2000" b="1" dirty="0">
                <a:latin typeface="Times New Roman" panose="02020603050405020304" pitchFamily="18" charset="0"/>
                <a:cs typeface="Times New Roman" panose="02020603050405020304" pitchFamily="18" charset="0"/>
              </a:rPr>
              <a:t>Income and Assets/AO 73</a:t>
            </a:r>
          </a:p>
          <a:p>
            <a:pPr marL="0" indent="0">
              <a:buNone/>
            </a:pPr>
            <a:r>
              <a:rPr lang="en-US" sz="2000" dirty="0">
                <a:latin typeface="Times New Roman" panose="02020603050405020304" pitchFamily="18" charset="0"/>
                <a:cs typeface="Times New Roman" panose="02020603050405020304" pitchFamily="18" charset="0"/>
              </a:rPr>
              <a:t>21P-0969   </a:t>
            </a:r>
          </a:p>
          <a:p>
            <a:pPr marL="0" indent="0">
              <a:buNone/>
            </a:pPr>
            <a:r>
              <a:rPr lang="en-US" sz="2000" b="1" dirty="0">
                <a:latin typeface="Times New Roman" panose="02020603050405020304" pitchFamily="18" charset="0"/>
                <a:cs typeface="Times New Roman" panose="02020603050405020304" pitchFamily="18" charset="0"/>
              </a:rPr>
              <a:t>Burial Benefits</a:t>
            </a:r>
          </a:p>
          <a:p>
            <a:pPr marL="0" indent="0">
              <a:buNone/>
            </a:pPr>
            <a:r>
              <a:rPr lang="en-US" sz="2000" dirty="0">
                <a:latin typeface="Times New Roman" panose="02020603050405020304" pitchFamily="18" charset="0"/>
                <a:cs typeface="Times New Roman" panose="02020603050405020304" pitchFamily="18" charset="0"/>
              </a:rPr>
              <a:t>21P-530</a:t>
            </a:r>
          </a:p>
          <a:p>
            <a:pPr marL="0" indent="0">
              <a:buNone/>
            </a:pPr>
            <a:r>
              <a:rPr lang="en-US" sz="2000" b="1" dirty="0">
                <a:latin typeface="Times New Roman" panose="02020603050405020304" pitchFamily="18" charset="0"/>
                <a:cs typeface="Times New Roman" panose="02020603050405020304" pitchFamily="18" charset="0"/>
              </a:rPr>
              <a:t>     Special Monthly Pension </a:t>
            </a:r>
          </a:p>
          <a:p>
            <a:pPr marL="0" indent="0">
              <a:buNone/>
            </a:pPr>
            <a:r>
              <a:rPr lang="en-US" sz="2000" dirty="0">
                <a:latin typeface="Times New Roman" panose="02020603050405020304" pitchFamily="18" charset="0"/>
                <a:cs typeface="Times New Roman" panose="02020603050405020304" pitchFamily="18" charset="0"/>
              </a:rPr>
              <a:t>     21-2680     </a:t>
            </a:r>
          </a:p>
          <a:p>
            <a:pPr marL="0" indent="0">
              <a:buNone/>
            </a:pPr>
            <a:r>
              <a:rPr lang="en-US" sz="2000" dirty="0">
                <a:latin typeface="Times New Roman" panose="02020603050405020304" pitchFamily="18" charset="0"/>
                <a:cs typeface="Times New Roman" panose="02020603050405020304" pitchFamily="18" charset="0"/>
              </a:rPr>
              <a:t>     21-0779</a:t>
            </a:r>
          </a:p>
          <a:p>
            <a:pPr marL="0" indent="0">
              <a:buNone/>
            </a:pPr>
            <a:r>
              <a:rPr lang="en-US" sz="2000" b="1" dirty="0">
                <a:latin typeface="Times New Roman" panose="02020603050405020304" pitchFamily="18" charset="0"/>
                <a:cs typeface="Times New Roman" panose="02020603050405020304" pitchFamily="18" charset="0"/>
              </a:rPr>
              <a:t>     Dependency Change</a:t>
            </a:r>
          </a:p>
          <a:p>
            <a:pPr marL="0" indent="0">
              <a:buNone/>
            </a:pPr>
            <a:r>
              <a:rPr lang="en-US" sz="2000" dirty="0">
                <a:latin typeface="Times New Roman" panose="02020603050405020304" pitchFamily="18" charset="0"/>
                <a:cs typeface="Times New Roman" panose="02020603050405020304" pitchFamily="18" charset="0"/>
              </a:rPr>
              <a:t>     21-686c</a:t>
            </a:r>
          </a:p>
          <a:p>
            <a:pPr marL="0" indent="0">
              <a:buNone/>
            </a:pPr>
            <a:r>
              <a:rPr lang="en-US" sz="2000" dirty="0">
                <a:latin typeface="Times New Roman" panose="02020603050405020304" pitchFamily="18" charset="0"/>
                <a:cs typeface="Times New Roman" panose="02020603050405020304" pitchFamily="18" charset="0"/>
              </a:rPr>
              <a:t>     21-674</a:t>
            </a:r>
          </a:p>
          <a:p>
            <a:pPr marL="0" indent="0">
              <a:buNone/>
            </a:pPr>
            <a:r>
              <a:rPr lang="en-US" sz="2000" b="1" dirty="0">
                <a:latin typeface="Times New Roman" panose="02020603050405020304" pitchFamily="18" charset="0"/>
                <a:cs typeface="Times New Roman" panose="02020603050405020304" pitchFamily="18" charset="0"/>
              </a:rPr>
              <a:t>      AMA</a:t>
            </a:r>
          </a:p>
          <a:p>
            <a:pPr marL="0" indent="0">
              <a:buNone/>
            </a:pPr>
            <a:r>
              <a:rPr lang="en-US" sz="2000" dirty="0">
                <a:latin typeface="Times New Roman" panose="02020603050405020304" pitchFamily="18" charset="0"/>
                <a:cs typeface="Times New Roman" panose="02020603050405020304" pitchFamily="18" charset="0"/>
              </a:rPr>
              <a:t>     20-0995</a:t>
            </a:r>
          </a:p>
          <a:p>
            <a:pPr marL="0" indent="0">
              <a:buNone/>
            </a:pPr>
            <a:r>
              <a:rPr lang="en-US" sz="2000" dirty="0">
                <a:latin typeface="Times New Roman" panose="02020603050405020304" pitchFamily="18" charset="0"/>
                <a:cs typeface="Times New Roman" panose="02020603050405020304" pitchFamily="18" charset="0"/>
              </a:rPr>
              <a:t>     20-0996</a:t>
            </a:r>
          </a:p>
          <a:p>
            <a:pPr marL="0" indent="0">
              <a:buNone/>
            </a:pPr>
            <a:r>
              <a:rPr lang="en-US" sz="2000" dirty="0">
                <a:latin typeface="Times New Roman" panose="02020603050405020304" pitchFamily="18" charset="0"/>
                <a:cs typeface="Times New Roman" panose="02020603050405020304" pitchFamily="18" charset="0"/>
              </a:rPr>
              <a:t>     10182</a:t>
            </a:r>
          </a:p>
          <a:p>
            <a:pPr marL="0" indent="0">
              <a:buNone/>
            </a:pPr>
            <a:endParaRPr lang="en-US" sz="1600" dirty="0">
              <a:latin typeface="Times New Roman" panose="02020603050405020304" pitchFamily="18" charset="0"/>
              <a:cs typeface="Times New Roman" panose="02020603050405020304" pitchFamily="18" charset="0"/>
            </a:endParaRPr>
          </a:p>
        </p:txBody>
      </p:sp>
      <p:sp>
        <p:nvSpPr>
          <p:cNvPr id="92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3917D494-001F-4B10-B907-50751AE7075D}" type="slidenum">
              <a:rPr lang="en-US" altLang="en-US" sz="2000">
                <a:solidFill>
                  <a:srgbClr val="898989"/>
                </a:solidFill>
              </a:rPr>
              <a:pPr>
                <a:spcBef>
                  <a:spcPct val="0"/>
                </a:spcBef>
                <a:buFontTx/>
                <a:buNone/>
              </a:pPr>
              <a:t>2</a:t>
            </a:fld>
            <a:endParaRPr lang="en-US" altLang="en-US" sz="2000" dirty="0">
              <a:solidFill>
                <a:srgbClr val="898989"/>
              </a:solidFill>
            </a:endParaRPr>
          </a:p>
        </p:txBody>
      </p:sp>
      <p:sp>
        <p:nvSpPr>
          <p:cNvPr id="3" name="Title 2"/>
          <p:cNvSpPr>
            <a:spLocks noGrp="1"/>
          </p:cNvSpPr>
          <p:nvPr>
            <p:ph type="title"/>
          </p:nvPr>
        </p:nvSpPr>
        <p:spPr>
          <a:xfrm>
            <a:off x="76200" y="152400"/>
            <a:ext cx="8839200" cy="1143000"/>
          </a:xfrm>
        </p:spPr>
        <p:txBody>
          <a:bodyPr/>
          <a:lstStyle/>
          <a:p>
            <a:r>
              <a:rPr lang="en-US" sz="3600" dirty="0">
                <a:solidFill>
                  <a:prstClr val="black"/>
                </a:solidFill>
                <a:latin typeface="Times New Roman" panose="02020603050405020304" pitchFamily="18" charset="0"/>
                <a:ea typeface="+mn-ea"/>
                <a:cs typeface="Times New Roman" panose="02020603050405020304" pitchFamily="18" charset="0"/>
              </a:rPr>
              <a:t>VA Forms Relating to Pension</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4301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609600" y="1295400"/>
            <a:ext cx="11201400" cy="5562600"/>
          </a:xfrm>
        </p:spPr>
        <p:txBody>
          <a:bodyPr/>
          <a:lstStyle/>
          <a:p>
            <a:pPr marL="0" indent="0">
              <a:buNone/>
              <a:defRPr/>
            </a:pPr>
            <a:r>
              <a:rPr lang="en-US" sz="2800" dirty="0">
                <a:latin typeface="Times New Roman" panose="02020603050405020304" pitchFamily="18" charset="0"/>
                <a:cs typeface="Times New Roman" panose="02020603050405020304" pitchFamily="18" charset="0"/>
              </a:rPr>
              <a:t>VA has implemented a </a:t>
            </a:r>
            <a:r>
              <a:rPr lang="en-US" sz="2800" b="1" u="sng" dirty="0">
                <a:latin typeface="Times New Roman" panose="02020603050405020304" pitchFamily="18" charset="0"/>
                <a:cs typeface="Times New Roman" panose="02020603050405020304" pitchFamily="18" charset="0"/>
              </a:rPr>
              <a:t>36-month look back </a:t>
            </a:r>
            <a:r>
              <a:rPr lang="en-US" sz="2800" dirty="0">
                <a:latin typeface="Times New Roman" panose="02020603050405020304" pitchFamily="18" charset="0"/>
                <a:cs typeface="Times New Roman" panose="02020603050405020304" pitchFamily="18" charset="0"/>
              </a:rPr>
              <a:t>period immediately preceding the date of claim.  However, it will not include a look back for any transfers prior to October 18, 2018.  </a:t>
            </a:r>
          </a:p>
          <a:p>
            <a:pPr marL="0" indent="0">
              <a:buNone/>
              <a:defRPr/>
            </a:pPr>
            <a:endParaRPr lang="en-US" sz="1050" dirty="0">
              <a:latin typeface="Times New Roman" panose="02020603050405020304" pitchFamily="18" charset="0"/>
              <a:cs typeface="Times New Roman" panose="02020603050405020304" pitchFamily="18" charset="0"/>
            </a:endParaRPr>
          </a:p>
          <a:p>
            <a:pPr marL="0" indent="0">
              <a:buNone/>
              <a:defRPr/>
            </a:pPr>
            <a:r>
              <a:rPr lang="en-US" sz="2800" dirty="0">
                <a:latin typeface="Times New Roman" panose="02020603050405020304" pitchFamily="18" charset="0"/>
                <a:cs typeface="Times New Roman" panose="02020603050405020304" pitchFamily="18" charset="0"/>
              </a:rPr>
              <a:t>Only transfers for less than fair market value will be considered for a penalty period </a:t>
            </a:r>
          </a:p>
          <a:p>
            <a:pPr marL="0" indent="0">
              <a:buNone/>
              <a:defRPr/>
            </a:pPr>
            <a:endParaRPr lang="en-US" sz="900" dirty="0">
              <a:latin typeface="Times New Roman" panose="02020603050405020304" pitchFamily="18" charset="0"/>
              <a:cs typeface="Times New Roman" panose="02020603050405020304" pitchFamily="18" charset="0"/>
            </a:endParaRPr>
          </a:p>
          <a:p>
            <a:pPr marL="0" indent="0">
              <a:buNone/>
              <a:defRPr/>
            </a:pPr>
            <a:r>
              <a:rPr lang="en-US" sz="2800" dirty="0">
                <a:latin typeface="Times New Roman" panose="02020603050405020304" pitchFamily="18" charset="0"/>
                <a:cs typeface="Times New Roman" panose="02020603050405020304" pitchFamily="18" charset="0"/>
              </a:rPr>
              <a:t>Transfers for less than fair market value means: </a:t>
            </a:r>
          </a:p>
          <a:p>
            <a:pPr>
              <a:defRPr/>
            </a:pPr>
            <a:r>
              <a:rPr lang="en-US" sz="2800" dirty="0">
                <a:latin typeface="Times New Roman" panose="02020603050405020304" pitchFamily="18" charset="0"/>
                <a:cs typeface="Times New Roman" panose="02020603050405020304" pitchFamily="18" charset="0"/>
              </a:rPr>
              <a:t>Selling, conveying, gifting or exchanging an asset for an amount less than fair market value, or </a:t>
            </a:r>
          </a:p>
          <a:p>
            <a:pPr>
              <a:defRPr/>
            </a:pPr>
            <a:r>
              <a:rPr lang="en-US" sz="2800" dirty="0">
                <a:latin typeface="Times New Roman" panose="02020603050405020304" pitchFamily="18" charset="0"/>
                <a:cs typeface="Times New Roman" panose="02020603050405020304" pitchFamily="18" charset="0"/>
              </a:rPr>
              <a:t>A voluntary asset transfer to, or purchase of, any financial instrument that reduces net worth unless the entire balance of the asset can be liquidated for the claimant’s benefit</a:t>
            </a:r>
          </a:p>
          <a:p>
            <a:pPr marL="0" indent="0">
              <a:buNone/>
              <a:defRPr/>
            </a:pPr>
            <a:endParaRPr lang="en-US" altLang="en-US" sz="2600" dirty="0"/>
          </a:p>
        </p:txBody>
      </p:sp>
      <p:sp>
        <p:nvSpPr>
          <p:cNvPr id="450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ADDFF3CA-F65D-4377-9CD8-57B9C9625063}" type="slidenum">
              <a:rPr lang="en-US" altLang="en-US" sz="2000">
                <a:solidFill>
                  <a:srgbClr val="898989"/>
                </a:solidFill>
              </a:rPr>
              <a:pPr>
                <a:spcBef>
                  <a:spcPct val="0"/>
                </a:spcBef>
                <a:buFontTx/>
                <a:buNone/>
              </a:pPr>
              <a:t>20</a:t>
            </a:fld>
            <a:endParaRPr lang="en-US" altLang="en-US" sz="2000">
              <a:solidFill>
                <a:srgbClr val="898989"/>
              </a:solidFill>
            </a:endParaRPr>
          </a:p>
        </p:txBody>
      </p:sp>
      <p:sp>
        <p:nvSpPr>
          <p:cNvPr id="6" name="Title 2"/>
          <p:cNvSpPr txBox="1">
            <a:spLocks/>
          </p:cNvSpPr>
          <p:nvPr/>
        </p:nvSpPr>
        <p:spPr bwMode="auto">
          <a:xfrm>
            <a:off x="76200" y="30480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Net Worth</a:t>
            </a:r>
          </a:p>
        </p:txBody>
      </p:sp>
    </p:spTree>
    <p:extLst>
      <p:ext uri="{BB962C8B-B14F-4D97-AF65-F5344CB8AC3E}">
        <p14:creationId xmlns:p14="http://schemas.microsoft.com/office/powerpoint/2010/main" val="38310255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990600" y="1295400"/>
            <a:ext cx="10363200" cy="4724400"/>
          </a:xfrm>
        </p:spPr>
        <p:txBody>
          <a:bodyPr/>
          <a:lstStyle/>
          <a:p>
            <a:pPr marL="0" indent="0">
              <a:buNone/>
              <a:defRPr/>
            </a:pPr>
            <a:r>
              <a:rPr lang="en-US" sz="2400" b="1" u="sng" dirty="0">
                <a:latin typeface="Times New Roman" panose="02020603050405020304" pitchFamily="18" charset="0"/>
                <a:cs typeface="Times New Roman" panose="02020603050405020304" pitchFamily="18" charset="0"/>
              </a:rPr>
              <a:t>Covered Asset </a:t>
            </a:r>
            <a:r>
              <a:rPr lang="en-US" sz="2400" dirty="0">
                <a:latin typeface="Times New Roman" panose="02020603050405020304" pitchFamily="18" charset="0"/>
                <a:cs typeface="Times New Roman" panose="02020603050405020304" pitchFamily="18" charset="0"/>
              </a:rPr>
              <a:t>is an asset that:</a:t>
            </a:r>
          </a:p>
          <a:p>
            <a:pPr marL="0" indent="0">
              <a:buNone/>
              <a:defRPr/>
            </a:pPr>
            <a:endParaRPr lang="en-US" sz="2400" dirty="0">
              <a:latin typeface="Times New Roman" panose="02020603050405020304" pitchFamily="18" charset="0"/>
              <a:cs typeface="Times New Roman" panose="02020603050405020304" pitchFamily="18" charset="0"/>
            </a:endParaRPr>
          </a:p>
          <a:p>
            <a:pPr>
              <a:defRPr/>
            </a:pPr>
            <a:r>
              <a:rPr lang="en-US" sz="2400" dirty="0">
                <a:latin typeface="Times New Roman" panose="02020603050405020304" pitchFamily="18" charset="0"/>
                <a:cs typeface="Times New Roman" panose="02020603050405020304" pitchFamily="18" charset="0"/>
              </a:rPr>
              <a:t>Was part of the claimant’s net worth</a:t>
            </a:r>
          </a:p>
          <a:p>
            <a:pPr>
              <a:defRPr/>
            </a:pPr>
            <a:r>
              <a:rPr lang="en-US" sz="2400" dirty="0">
                <a:latin typeface="Times New Roman" panose="02020603050405020304" pitchFamily="18" charset="0"/>
                <a:cs typeface="Times New Roman" panose="02020603050405020304" pitchFamily="18" charset="0"/>
              </a:rPr>
              <a:t>Was transferred for less than fair market value during the look-back period, and </a:t>
            </a:r>
          </a:p>
          <a:p>
            <a:pPr>
              <a:defRPr/>
            </a:pPr>
            <a:r>
              <a:rPr lang="en-US" sz="2400" dirty="0">
                <a:latin typeface="Times New Roman" panose="02020603050405020304" pitchFamily="18" charset="0"/>
                <a:cs typeface="Times New Roman" panose="02020603050405020304" pitchFamily="18" charset="0"/>
              </a:rPr>
              <a:t>If not transferred, would have caused or partially caused the claimant’s net worth to exceed the net worth limit</a:t>
            </a:r>
          </a:p>
          <a:p>
            <a:pPr marL="0" indent="0">
              <a:buNone/>
              <a:defRPr/>
            </a:pPr>
            <a:endParaRPr lang="en-US" sz="2400" dirty="0">
              <a:latin typeface="Times New Roman" panose="02020603050405020304" pitchFamily="18" charset="0"/>
              <a:cs typeface="Times New Roman" panose="02020603050405020304" pitchFamily="18" charset="0"/>
            </a:endParaRPr>
          </a:p>
          <a:p>
            <a:pPr marL="0" indent="0">
              <a:buNone/>
              <a:defRPr/>
            </a:pPr>
            <a:r>
              <a:rPr lang="en-US" sz="2400" b="1" u="sng" dirty="0">
                <a:latin typeface="Times New Roman" panose="02020603050405020304" pitchFamily="18" charset="0"/>
                <a:cs typeface="Times New Roman" panose="02020603050405020304" pitchFamily="18" charset="0"/>
              </a:rPr>
              <a:t>Covered Asset amount </a:t>
            </a:r>
            <a:r>
              <a:rPr lang="en-US" sz="2400" dirty="0">
                <a:latin typeface="Times New Roman" panose="02020603050405020304" pitchFamily="18" charset="0"/>
                <a:cs typeface="Times New Roman" panose="02020603050405020304" pitchFamily="18" charset="0"/>
              </a:rPr>
              <a:t>is the monetary value by which a claimant’s net worth would have exceeded the limit due to covered assets alone if the uncompensated value of the covered asset had been included in net worth. This amount is used to calculate the Penalty Period. </a:t>
            </a:r>
          </a:p>
          <a:p>
            <a:pPr marL="0" indent="0">
              <a:buNone/>
              <a:defRPr/>
            </a:pPr>
            <a:endParaRPr lang="en-US" altLang="en-US" sz="2600" dirty="0"/>
          </a:p>
        </p:txBody>
      </p:sp>
      <p:sp>
        <p:nvSpPr>
          <p:cNvPr id="4506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ADDFF3CA-F65D-4377-9CD8-57B9C9625063}" type="slidenum">
              <a:rPr lang="en-US" altLang="en-US" sz="2000">
                <a:solidFill>
                  <a:srgbClr val="898989"/>
                </a:solidFill>
              </a:rPr>
              <a:pPr>
                <a:spcBef>
                  <a:spcPct val="0"/>
                </a:spcBef>
                <a:buFontTx/>
                <a:buNone/>
              </a:pPr>
              <a:t>21</a:t>
            </a:fld>
            <a:endParaRPr lang="en-US" altLang="en-US" sz="2000">
              <a:solidFill>
                <a:srgbClr val="898989"/>
              </a:solidFill>
            </a:endParaRPr>
          </a:p>
        </p:txBody>
      </p:sp>
      <p:sp>
        <p:nvSpPr>
          <p:cNvPr id="6" name="Title 2"/>
          <p:cNvSpPr txBox="1">
            <a:spLocks/>
          </p:cNvSpPr>
          <p:nvPr/>
        </p:nvSpPr>
        <p:spPr bwMode="auto">
          <a:xfrm>
            <a:off x="76200" y="30480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Net Worth</a:t>
            </a:r>
          </a:p>
        </p:txBody>
      </p:sp>
    </p:spTree>
    <p:extLst>
      <p:ext uri="{BB962C8B-B14F-4D97-AF65-F5344CB8AC3E}">
        <p14:creationId xmlns:p14="http://schemas.microsoft.com/office/powerpoint/2010/main" val="41118333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p:cNvSpPr>
            <a:spLocks noGrp="1"/>
          </p:cNvSpPr>
          <p:nvPr>
            <p:ph idx="1"/>
          </p:nvPr>
        </p:nvSpPr>
        <p:spPr>
          <a:xfrm>
            <a:off x="914400" y="1585913"/>
            <a:ext cx="10439400" cy="4953000"/>
          </a:xfrm>
        </p:spPr>
        <p:txBody>
          <a:bodyPr/>
          <a:lstStyle/>
          <a:p>
            <a:pPr marL="0" indent="0">
              <a:buNone/>
              <a:defRPr/>
            </a:pPr>
            <a:r>
              <a:rPr lang="en-US" sz="2400" b="1" dirty="0">
                <a:latin typeface="Times New Roman" panose="02020603050405020304" pitchFamily="18" charset="0"/>
                <a:cs typeface="Times New Roman" panose="02020603050405020304" pitchFamily="18" charset="0"/>
              </a:rPr>
              <a:t>Penalty period:</a:t>
            </a:r>
          </a:p>
          <a:p>
            <a:pPr>
              <a:defRPr/>
            </a:pPr>
            <a:r>
              <a:rPr lang="en-US" sz="2400" dirty="0">
                <a:latin typeface="Times New Roman" panose="02020603050405020304" pitchFamily="18" charset="0"/>
                <a:cs typeface="Times New Roman" panose="02020603050405020304" pitchFamily="18" charset="0"/>
              </a:rPr>
              <a:t>A period of non-entitlement due to the transfer of a covered asset during the look back period</a:t>
            </a:r>
          </a:p>
          <a:p>
            <a:pPr>
              <a:defRPr/>
            </a:pPr>
            <a:r>
              <a:rPr lang="en-US" sz="2400" dirty="0">
                <a:latin typeface="Times New Roman" panose="02020603050405020304" pitchFamily="18" charset="0"/>
                <a:cs typeface="Times New Roman" panose="02020603050405020304" pitchFamily="18" charset="0"/>
              </a:rPr>
              <a:t>Cannot exceed 5 years </a:t>
            </a:r>
          </a:p>
          <a:p>
            <a:pPr>
              <a:defRPr/>
            </a:pPr>
            <a:r>
              <a:rPr lang="en-US" sz="2400" dirty="0">
                <a:latin typeface="Times New Roman" panose="02020603050405020304" pitchFamily="18" charset="0"/>
                <a:cs typeface="Times New Roman" panose="02020603050405020304" pitchFamily="18" charset="0"/>
              </a:rPr>
              <a:t>Begins on the first day of the month following the date of the last transfer, and </a:t>
            </a:r>
          </a:p>
          <a:p>
            <a:pPr>
              <a:defRPr/>
            </a:pPr>
            <a:r>
              <a:rPr lang="en-US" sz="2400" dirty="0">
                <a:latin typeface="Times New Roman" panose="02020603050405020304" pitchFamily="18" charset="0"/>
                <a:cs typeface="Times New Roman" panose="02020603050405020304" pitchFamily="18" charset="0"/>
              </a:rPr>
              <a:t>Is calculated by dividing the total covered asset amount by the monthly penalty rate and rounding down. </a:t>
            </a:r>
          </a:p>
          <a:p>
            <a:pPr lvl="1">
              <a:defRPr/>
            </a:pPr>
            <a:r>
              <a:rPr lang="en-US" sz="2400" dirty="0">
                <a:latin typeface="Times New Roman" panose="02020603050405020304" pitchFamily="18" charset="0"/>
                <a:cs typeface="Times New Roman" panose="02020603050405020304" pitchFamily="18" charset="0"/>
              </a:rPr>
              <a:t>Monthly penalty rate is the MAPR for a Veteran at the A&amp;A rate with one dependent on the effective date of payment, divided by 12 and rounded down to the nearest dollar</a:t>
            </a:r>
          </a:p>
          <a:p>
            <a:pPr lvl="1">
              <a:defRPr/>
            </a:pPr>
            <a:r>
              <a:rPr lang="en-US" sz="2400" dirty="0">
                <a:latin typeface="Times New Roman" panose="02020603050405020304" pitchFamily="18" charset="0"/>
                <a:cs typeface="Times New Roman" panose="02020603050405020304" pitchFamily="18" charset="0"/>
              </a:rPr>
              <a:t>This is the same for all pension claimants </a:t>
            </a:r>
          </a:p>
          <a:p>
            <a:pPr marL="0" indent="0">
              <a:buNone/>
            </a:pPr>
            <a:endParaRPr lang="en-US" altLang="en-US" sz="2600" b="1" dirty="0">
              <a:solidFill>
                <a:srgbClr val="FF0000"/>
              </a:solidFill>
              <a:latin typeface="Times New Roman" panose="02020603050405020304" pitchFamily="18" charset="0"/>
              <a:cs typeface="Times New Roman" panose="02020603050405020304" pitchFamily="18" charset="0"/>
            </a:endParaRPr>
          </a:p>
        </p:txBody>
      </p:sp>
      <p:sp>
        <p:nvSpPr>
          <p:cNvPr id="4301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7583A2C-DB5B-4BF3-9AB7-D34859A24DCF}" type="slidenum">
              <a:rPr lang="en-US" altLang="en-US" sz="2000">
                <a:solidFill>
                  <a:srgbClr val="898989"/>
                </a:solidFill>
              </a:rPr>
              <a:pPr>
                <a:spcBef>
                  <a:spcPct val="0"/>
                </a:spcBef>
                <a:buFontTx/>
                <a:buNone/>
              </a:pPr>
              <a:t>22</a:t>
            </a:fld>
            <a:endParaRPr lang="en-US" altLang="en-US" sz="2000">
              <a:solidFill>
                <a:srgbClr val="898989"/>
              </a:solidFill>
            </a:endParaRPr>
          </a:p>
        </p:txBody>
      </p:sp>
      <p:sp>
        <p:nvSpPr>
          <p:cNvPr id="7" name="Title 2"/>
          <p:cNvSpPr txBox="1">
            <a:spLocks/>
          </p:cNvSpPr>
          <p:nvPr/>
        </p:nvSpPr>
        <p:spPr bwMode="auto">
          <a:xfrm>
            <a:off x="76200" y="152400"/>
            <a:ext cx="891788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Net Worth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p:cNvSpPr>
            <a:spLocks noGrp="1"/>
          </p:cNvSpPr>
          <p:nvPr>
            <p:ph idx="1"/>
          </p:nvPr>
        </p:nvSpPr>
        <p:spPr>
          <a:xfrm>
            <a:off x="304800" y="1295400"/>
            <a:ext cx="11658600" cy="5562600"/>
          </a:xfrm>
        </p:spPr>
        <p:txBody>
          <a:bodyPr/>
          <a:lstStyle/>
          <a:p>
            <a:pPr marL="0" indent="0">
              <a:buNone/>
            </a:pPr>
            <a:r>
              <a:rPr lang="en-US" sz="2400" b="1" dirty="0">
                <a:latin typeface="Times New Roman" panose="02020603050405020304" pitchFamily="18" charset="0"/>
                <a:cs typeface="Times New Roman" panose="02020603050405020304" pitchFamily="18" charset="0"/>
              </a:rPr>
              <a:t>Veteran’s spouse</a:t>
            </a:r>
          </a:p>
          <a:p>
            <a:pPr lvl="1"/>
            <a:r>
              <a:rPr lang="en-US" sz="2000" dirty="0">
                <a:latin typeface="Times New Roman" panose="02020603050405020304" pitchFamily="18" charset="0"/>
                <a:cs typeface="Times New Roman" panose="02020603050405020304" pitchFamily="18" charset="0"/>
              </a:rPr>
              <a:t>Always considered in total family net worth</a:t>
            </a:r>
          </a:p>
          <a:p>
            <a:pPr lvl="1"/>
            <a:r>
              <a:rPr lang="en-US" sz="2000" dirty="0">
                <a:latin typeface="Times New Roman" panose="02020603050405020304" pitchFamily="18" charset="0"/>
                <a:cs typeface="Times New Roman" panose="02020603050405020304" pitchFamily="18" charset="0"/>
              </a:rPr>
              <a:t>This includes separate property</a:t>
            </a:r>
          </a:p>
          <a:p>
            <a:pPr marL="0" indent="0">
              <a:buNone/>
            </a:pPr>
            <a:r>
              <a:rPr lang="en-US" sz="2400" b="1" dirty="0">
                <a:latin typeface="Times New Roman" panose="02020603050405020304" pitchFamily="18" charset="0"/>
                <a:cs typeface="Times New Roman" panose="02020603050405020304" pitchFamily="18" charset="0"/>
              </a:rPr>
              <a:t>Dependent child</a:t>
            </a:r>
          </a:p>
          <a:p>
            <a:pPr lvl="1"/>
            <a:r>
              <a:rPr lang="en-US" sz="2000" dirty="0">
                <a:latin typeface="Times New Roman" panose="02020603050405020304" pitchFamily="18" charset="0"/>
                <a:cs typeface="Times New Roman" panose="02020603050405020304" pitchFamily="18" charset="0"/>
              </a:rPr>
              <a:t>Evaluate net worth of child independently of net worth of Veteran</a:t>
            </a:r>
          </a:p>
          <a:p>
            <a:pPr lvl="2"/>
            <a:r>
              <a:rPr lang="en-US" sz="2000" dirty="0">
                <a:latin typeface="Times New Roman" panose="02020603050405020304" pitchFamily="18" charset="0"/>
                <a:cs typeface="Times New Roman" panose="02020603050405020304" pitchFamily="18" charset="0"/>
              </a:rPr>
              <a:t>If the child’s net worth is excessive, deny or remove child from the award</a:t>
            </a:r>
          </a:p>
          <a:p>
            <a:pPr marL="0" indent="0">
              <a:buNone/>
            </a:pPr>
            <a:r>
              <a:rPr lang="en-US" sz="2400" b="1" dirty="0">
                <a:latin typeface="Times New Roman" panose="02020603050405020304" pitchFamily="18" charset="0"/>
                <a:cs typeface="Times New Roman" panose="02020603050405020304" pitchFamily="18" charset="0"/>
              </a:rPr>
              <a:t>Trusts</a:t>
            </a:r>
          </a:p>
          <a:p>
            <a:pPr lvl="1"/>
            <a:r>
              <a:rPr lang="en-US" sz="2000" dirty="0">
                <a:latin typeface="Times New Roman" panose="02020603050405020304" pitchFamily="18" charset="0"/>
                <a:cs typeface="Times New Roman" panose="02020603050405020304" pitchFamily="18" charset="0"/>
              </a:rPr>
              <a:t>Revocable and Irrevocable (may still be countable net worth even if it is called irrevocable)</a:t>
            </a:r>
          </a:p>
          <a:p>
            <a:pPr lvl="1"/>
            <a:r>
              <a:rPr lang="en-US" sz="2000" dirty="0">
                <a:latin typeface="Times New Roman" panose="02020603050405020304" pitchFamily="18" charset="0"/>
                <a:cs typeface="Times New Roman" panose="02020603050405020304" pitchFamily="18" charset="0"/>
              </a:rPr>
              <a:t>Need a copy of:</a:t>
            </a:r>
          </a:p>
          <a:p>
            <a:pPr lvl="2"/>
            <a:r>
              <a:rPr lang="en-US" sz="2000" dirty="0">
                <a:latin typeface="Times New Roman" panose="02020603050405020304" pitchFamily="18" charset="0"/>
                <a:cs typeface="Times New Roman" panose="02020603050405020304" pitchFamily="18" charset="0"/>
              </a:rPr>
              <a:t>the trust, </a:t>
            </a:r>
          </a:p>
          <a:p>
            <a:pPr lvl="2"/>
            <a:r>
              <a:rPr lang="en-US" sz="2000" dirty="0">
                <a:latin typeface="Times New Roman" panose="02020603050405020304" pitchFamily="18" charset="0"/>
                <a:cs typeface="Times New Roman" panose="02020603050405020304" pitchFamily="18" charset="0"/>
              </a:rPr>
              <a:t>schedule of assets (current values of assets held in trust)</a:t>
            </a:r>
          </a:p>
          <a:p>
            <a:pPr marL="0" indent="0">
              <a:buNone/>
            </a:pPr>
            <a:r>
              <a:rPr lang="en-US" sz="2400" b="1" dirty="0">
                <a:latin typeface="Times New Roman" panose="02020603050405020304" pitchFamily="18" charset="0"/>
                <a:cs typeface="Times New Roman" panose="02020603050405020304" pitchFamily="18" charset="0"/>
              </a:rPr>
              <a:t>Life Estates</a:t>
            </a:r>
          </a:p>
          <a:p>
            <a:pPr lvl="1"/>
            <a:r>
              <a:rPr lang="en-US" sz="2000" dirty="0">
                <a:latin typeface="Times New Roman" panose="02020603050405020304" pitchFamily="18" charset="0"/>
                <a:cs typeface="Times New Roman" panose="02020603050405020304" pitchFamily="18" charset="0"/>
              </a:rPr>
              <a:t>The life tenant is the owner of the property during his/her life and is entitled to exclusive possession and control of the property (still considered for net worth)</a:t>
            </a:r>
          </a:p>
          <a:p>
            <a:pPr lvl="1"/>
            <a:r>
              <a:rPr lang="en-US" sz="2000" dirty="0">
                <a:latin typeface="Times New Roman" panose="02020603050405020304" pitchFamily="18" charset="0"/>
                <a:cs typeface="Times New Roman" panose="02020603050405020304" pitchFamily="18" charset="0"/>
              </a:rPr>
              <a:t>Need a copy of Life estate </a:t>
            </a:r>
          </a:p>
          <a:p>
            <a:pPr lvl="2"/>
            <a:endParaRPr lang="en-US" dirty="0">
              <a:latin typeface="Times New Roman" panose="02020603050405020304" pitchFamily="18" charset="0"/>
              <a:cs typeface="Times New Roman" panose="02020603050405020304" pitchFamily="18" charset="0"/>
            </a:endParaRPr>
          </a:p>
          <a:p>
            <a:pPr marL="0" indent="0">
              <a:buNone/>
            </a:pPr>
            <a:endParaRPr lang="en-US" altLang="en-US" sz="2600" b="1" dirty="0">
              <a:solidFill>
                <a:srgbClr val="FF0000"/>
              </a:solidFill>
              <a:latin typeface="Times New Roman" panose="02020603050405020304" pitchFamily="18" charset="0"/>
              <a:cs typeface="Times New Roman" panose="02020603050405020304" pitchFamily="18" charset="0"/>
            </a:endParaRPr>
          </a:p>
        </p:txBody>
      </p:sp>
      <p:sp>
        <p:nvSpPr>
          <p:cNvPr id="4301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7583A2C-DB5B-4BF3-9AB7-D34859A24DCF}" type="slidenum">
              <a:rPr lang="en-US" altLang="en-US" sz="2000">
                <a:solidFill>
                  <a:srgbClr val="898989"/>
                </a:solidFill>
              </a:rPr>
              <a:pPr>
                <a:spcBef>
                  <a:spcPct val="0"/>
                </a:spcBef>
                <a:buFontTx/>
                <a:buNone/>
              </a:pPr>
              <a:t>23</a:t>
            </a:fld>
            <a:endParaRPr lang="en-US" altLang="en-US" sz="2000">
              <a:solidFill>
                <a:srgbClr val="898989"/>
              </a:solidFill>
            </a:endParaRPr>
          </a:p>
        </p:txBody>
      </p:sp>
      <p:sp>
        <p:nvSpPr>
          <p:cNvPr id="7" name="Title 2"/>
          <p:cNvSpPr txBox="1">
            <a:spLocks/>
          </p:cNvSpPr>
          <p:nvPr/>
        </p:nvSpPr>
        <p:spPr bwMode="auto">
          <a:xfrm>
            <a:off x="76200" y="152400"/>
            <a:ext cx="896527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Net Worth – What counts?</a:t>
            </a:r>
          </a:p>
        </p:txBody>
      </p:sp>
    </p:spTree>
    <p:extLst>
      <p:ext uri="{BB962C8B-B14F-4D97-AF65-F5344CB8AC3E}">
        <p14:creationId xmlns:p14="http://schemas.microsoft.com/office/powerpoint/2010/main" val="1891003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273733" y="1910354"/>
            <a:ext cx="5707529" cy="4808257"/>
          </a:xfrm>
        </p:spPr>
        <p:txBody>
          <a:bodyPr/>
          <a:lstStyle/>
          <a:p>
            <a:pPr marL="0" lvl="1" indent="0" algn="ctr">
              <a:buNone/>
            </a:pPr>
            <a:r>
              <a:rPr lang="en-US" altLang="en-US" sz="2400" b="1" u="sng" dirty="0">
                <a:latin typeface="Times New Roman" panose="02020603050405020304" pitchFamily="18" charset="0"/>
                <a:cs typeface="Times New Roman" panose="02020603050405020304" pitchFamily="18" charset="0"/>
              </a:rPr>
              <a:t>Examples of common countable income:</a:t>
            </a:r>
          </a:p>
          <a:p>
            <a:pPr marL="908050" lvl="2"/>
            <a:r>
              <a:rPr lang="en-US" altLang="en-US" u="sng" dirty="0">
                <a:latin typeface="Times New Roman" panose="02020603050405020304" pitchFamily="18" charset="0"/>
                <a:cs typeface="Times New Roman" panose="02020603050405020304" pitchFamily="18" charset="0"/>
              </a:rPr>
              <a:t>Gross</a:t>
            </a:r>
            <a:r>
              <a:rPr lang="en-US" altLang="en-US" dirty="0">
                <a:latin typeface="Times New Roman" panose="02020603050405020304" pitchFamily="18" charset="0"/>
                <a:cs typeface="Times New Roman" panose="02020603050405020304" pitchFamily="18" charset="0"/>
              </a:rPr>
              <a:t> earnings</a:t>
            </a:r>
          </a:p>
          <a:p>
            <a:pPr marL="908050" lvl="2"/>
            <a:r>
              <a:rPr lang="en-US" altLang="en-US" u="sng" dirty="0">
                <a:latin typeface="Times New Roman" panose="02020603050405020304" pitchFamily="18" charset="0"/>
                <a:cs typeface="Times New Roman" panose="02020603050405020304" pitchFamily="18" charset="0"/>
              </a:rPr>
              <a:t>Gross</a:t>
            </a:r>
            <a:r>
              <a:rPr lang="en-US" altLang="en-US" dirty="0">
                <a:latin typeface="Times New Roman" panose="02020603050405020304" pitchFamily="18" charset="0"/>
                <a:cs typeface="Times New Roman" panose="02020603050405020304" pitchFamily="18" charset="0"/>
              </a:rPr>
              <a:t> Social Security disability benefits</a:t>
            </a:r>
          </a:p>
          <a:p>
            <a:pPr marL="908050" lvl="2"/>
            <a:r>
              <a:rPr lang="en-US" altLang="en-US" u="sng" dirty="0">
                <a:latin typeface="Times New Roman" panose="02020603050405020304" pitchFamily="18" charset="0"/>
                <a:cs typeface="Times New Roman" panose="02020603050405020304" pitchFamily="18" charset="0"/>
              </a:rPr>
              <a:t>Gross</a:t>
            </a:r>
            <a:r>
              <a:rPr lang="en-US" altLang="en-US" dirty="0">
                <a:latin typeface="Times New Roman" panose="02020603050405020304" pitchFamily="18" charset="0"/>
                <a:cs typeface="Times New Roman" panose="02020603050405020304" pitchFamily="18" charset="0"/>
              </a:rPr>
              <a:t> retirement income </a:t>
            </a:r>
          </a:p>
          <a:p>
            <a:pPr marL="908050" lvl="2"/>
            <a:r>
              <a:rPr lang="en-US" altLang="en-US" dirty="0">
                <a:latin typeface="Times New Roman" panose="02020603050405020304" pitchFamily="18" charset="0"/>
                <a:cs typeface="Times New Roman" panose="02020603050405020304" pitchFamily="18" charset="0"/>
              </a:rPr>
              <a:t>Interest/Dividends</a:t>
            </a:r>
          </a:p>
          <a:p>
            <a:pPr marL="908050" lvl="2"/>
            <a:r>
              <a:rPr lang="en-US" altLang="en-US" dirty="0">
                <a:latin typeface="Times New Roman" panose="02020603050405020304" pitchFamily="18" charset="0"/>
                <a:cs typeface="Times New Roman" panose="02020603050405020304" pitchFamily="18" charset="0"/>
              </a:rPr>
              <a:t>Unemployment compensation</a:t>
            </a:r>
          </a:p>
          <a:p>
            <a:pPr marL="908050" lvl="2"/>
            <a:r>
              <a:rPr lang="en-US" altLang="en-US" u="sng" dirty="0">
                <a:latin typeface="Times New Roman" panose="02020603050405020304" pitchFamily="18" charset="0"/>
                <a:cs typeface="Times New Roman" panose="02020603050405020304" pitchFamily="18" charset="0"/>
              </a:rPr>
              <a:t>Net</a:t>
            </a:r>
            <a:r>
              <a:rPr lang="en-US" altLang="en-US" dirty="0">
                <a:latin typeface="Times New Roman" panose="02020603050405020304" pitchFamily="18" charset="0"/>
                <a:cs typeface="Times New Roman" panose="02020603050405020304" pitchFamily="18" charset="0"/>
              </a:rPr>
              <a:t> business or rental income</a:t>
            </a:r>
          </a:p>
          <a:p>
            <a:pPr marL="908050" lvl="2"/>
            <a:r>
              <a:rPr lang="en-US" altLang="en-US" u="sng" dirty="0">
                <a:latin typeface="Times New Roman" panose="02020603050405020304" pitchFamily="18" charset="0"/>
                <a:cs typeface="Times New Roman" panose="02020603050405020304" pitchFamily="18" charset="0"/>
              </a:rPr>
              <a:t>Gross</a:t>
            </a:r>
            <a:r>
              <a:rPr lang="en-US" altLang="en-US" dirty="0">
                <a:latin typeface="Times New Roman" panose="02020603050405020304" pitchFamily="18" charset="0"/>
                <a:cs typeface="Times New Roman" panose="02020603050405020304" pitchFamily="18" charset="0"/>
              </a:rPr>
              <a:t> withdrawals from IRAs</a:t>
            </a:r>
          </a:p>
          <a:p>
            <a:endParaRPr lang="en-US" dirty="0"/>
          </a:p>
        </p:txBody>
      </p:sp>
      <p:sp>
        <p:nvSpPr>
          <p:cNvPr id="3" name="Content Placeholder 2"/>
          <p:cNvSpPr>
            <a:spLocks noGrp="1"/>
          </p:cNvSpPr>
          <p:nvPr>
            <p:ph sz="half" idx="2"/>
          </p:nvPr>
        </p:nvSpPr>
        <p:spPr>
          <a:xfrm>
            <a:off x="5613402" y="1919318"/>
            <a:ext cx="6248400" cy="4790328"/>
          </a:xfrm>
        </p:spPr>
        <p:txBody>
          <a:bodyPr/>
          <a:lstStyle/>
          <a:p>
            <a:pPr marL="0" lvl="0" indent="0" algn="ctr">
              <a:buNone/>
            </a:pPr>
            <a:r>
              <a:rPr lang="en-US" altLang="en-US" sz="1900" b="1" u="sng" dirty="0">
                <a:solidFill>
                  <a:prstClr val="black"/>
                </a:solidFill>
                <a:latin typeface="Times New Roman" panose="02020603050405020304" pitchFamily="18" charset="0"/>
                <a:cs typeface="Times New Roman" panose="02020603050405020304" pitchFamily="18" charset="0"/>
              </a:rPr>
              <a:t> </a:t>
            </a:r>
            <a:r>
              <a:rPr lang="en-US" altLang="en-US" sz="2400" b="1" u="sng" dirty="0">
                <a:solidFill>
                  <a:prstClr val="black"/>
                </a:solidFill>
                <a:latin typeface="Times New Roman" panose="02020603050405020304" pitchFamily="18" charset="0"/>
                <a:cs typeface="Times New Roman" panose="02020603050405020304" pitchFamily="18" charset="0"/>
              </a:rPr>
              <a:t>Examples of common excluded income:</a:t>
            </a:r>
          </a:p>
          <a:p>
            <a:pPr marL="458788"/>
            <a:r>
              <a:rPr lang="en-US" altLang="en-US" sz="2400" dirty="0">
                <a:solidFill>
                  <a:prstClr val="black"/>
                </a:solidFill>
                <a:latin typeface="Times New Roman" panose="02020603050405020304" pitchFamily="18" charset="0"/>
                <a:cs typeface="Times New Roman" panose="02020603050405020304" pitchFamily="18" charset="0"/>
              </a:rPr>
              <a:t>VA Pension </a:t>
            </a:r>
          </a:p>
          <a:p>
            <a:pPr marL="458788"/>
            <a:r>
              <a:rPr lang="en-US" altLang="en-US" sz="2400" dirty="0">
                <a:solidFill>
                  <a:prstClr val="black"/>
                </a:solidFill>
                <a:latin typeface="Times New Roman" panose="02020603050405020304" pitchFamily="18" charset="0"/>
                <a:cs typeface="Times New Roman" panose="02020603050405020304" pitchFamily="18" charset="0"/>
              </a:rPr>
              <a:t>Profit from sale of primary residence (net worth issue)</a:t>
            </a:r>
          </a:p>
          <a:p>
            <a:pPr marL="458788"/>
            <a:r>
              <a:rPr lang="en-US" altLang="en-US" sz="2400" dirty="0">
                <a:solidFill>
                  <a:prstClr val="black"/>
                </a:solidFill>
                <a:latin typeface="Times New Roman" panose="02020603050405020304" pitchFamily="18" charset="0"/>
                <a:cs typeface="Times New Roman" panose="02020603050405020304" pitchFamily="18" charset="0"/>
              </a:rPr>
              <a:t>Welfare or Supplemental Security Income </a:t>
            </a:r>
          </a:p>
          <a:p>
            <a:pPr marL="458788"/>
            <a:r>
              <a:rPr lang="en-US" altLang="en-US" sz="2400" dirty="0">
                <a:solidFill>
                  <a:prstClr val="black"/>
                </a:solidFill>
                <a:latin typeface="Times New Roman" panose="02020603050405020304" pitchFamily="18" charset="0"/>
                <a:cs typeface="Times New Roman" panose="02020603050405020304" pitchFamily="18" charset="0"/>
              </a:rPr>
              <a:t>Income Tax Refunds</a:t>
            </a:r>
          </a:p>
          <a:p>
            <a:pPr marL="458788"/>
            <a:r>
              <a:rPr lang="en-US" altLang="en-US" sz="2400" dirty="0">
                <a:solidFill>
                  <a:prstClr val="black"/>
                </a:solidFill>
                <a:latin typeface="Times New Roman" panose="02020603050405020304" pitchFamily="18" charset="0"/>
                <a:cs typeface="Times New Roman" panose="02020603050405020304" pitchFamily="18" charset="0"/>
              </a:rPr>
              <a:t>Conversion of assets </a:t>
            </a:r>
          </a:p>
          <a:p>
            <a:pPr marL="458788"/>
            <a:r>
              <a:rPr lang="en-US" altLang="en-US" sz="2400" dirty="0">
                <a:solidFill>
                  <a:prstClr val="black"/>
                </a:solidFill>
                <a:latin typeface="Times New Roman" panose="02020603050405020304" pitchFamily="18" charset="0"/>
                <a:cs typeface="Times New Roman" panose="02020603050405020304" pitchFamily="18" charset="0"/>
              </a:rPr>
              <a:t>Withdrawals from bank accounts and CD’s </a:t>
            </a:r>
          </a:p>
          <a:p>
            <a:pPr marL="458788"/>
            <a:r>
              <a:rPr lang="en-US" altLang="en-US" sz="2400" dirty="0">
                <a:solidFill>
                  <a:prstClr val="black"/>
                </a:solidFill>
                <a:latin typeface="Times New Roman" panose="02020603050405020304" pitchFamily="18" charset="0"/>
                <a:cs typeface="Times New Roman" panose="02020603050405020304" pitchFamily="18" charset="0"/>
              </a:rPr>
              <a:t>Cashed in life insurance on death of Veteran</a:t>
            </a:r>
          </a:p>
          <a:p>
            <a:pPr marL="458788"/>
            <a:r>
              <a:rPr lang="en-US" altLang="en-US" sz="2400" i="1" dirty="0">
                <a:solidFill>
                  <a:prstClr val="black"/>
                </a:solidFill>
                <a:latin typeface="Times New Roman" panose="02020603050405020304" pitchFamily="18" charset="0"/>
                <a:cs typeface="Times New Roman" panose="02020603050405020304" pitchFamily="18" charset="0"/>
              </a:rPr>
              <a:t>Potentially</a:t>
            </a:r>
            <a:r>
              <a:rPr lang="en-US" altLang="en-US" sz="2400" dirty="0">
                <a:solidFill>
                  <a:prstClr val="black"/>
                </a:solidFill>
                <a:latin typeface="Times New Roman" panose="02020603050405020304" pitchFamily="18" charset="0"/>
                <a:cs typeface="Times New Roman" panose="02020603050405020304" pitchFamily="18" charset="0"/>
              </a:rPr>
              <a:t> mineral royalties (Depends on land ownership)</a:t>
            </a:r>
            <a:endParaRPr lang="en-US" sz="2400" dirty="0"/>
          </a:p>
        </p:txBody>
      </p:sp>
      <p:sp>
        <p:nvSpPr>
          <p:cNvPr id="4" name="Slide Number Placeholder 3"/>
          <p:cNvSpPr>
            <a:spLocks noGrp="1"/>
          </p:cNvSpPr>
          <p:nvPr>
            <p:ph type="sldNum" sz="quarter" idx="12"/>
          </p:nvPr>
        </p:nvSpPr>
        <p:spPr/>
        <p:txBody>
          <a:bodyPr/>
          <a:lstStyle/>
          <a:p>
            <a:fld id="{60B18D57-13A5-4968-950D-8FEF41FA4399}" type="slidenum">
              <a:rPr lang="en-US" smtClean="0">
                <a:latin typeface="+mn-lt"/>
              </a:rPr>
              <a:t>24</a:t>
            </a:fld>
            <a:endParaRPr lang="en-US" dirty="0">
              <a:latin typeface="+mn-lt"/>
            </a:endParaRPr>
          </a:p>
        </p:txBody>
      </p:sp>
      <p:sp>
        <p:nvSpPr>
          <p:cNvPr id="5" name="Title 4"/>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Countable Income</a:t>
            </a:r>
            <a:br>
              <a:rPr lang="en-US" dirty="0">
                <a:latin typeface="Times New Roman" panose="02020603050405020304" pitchFamily="18" charset="0"/>
                <a:cs typeface="Times New Roman" panose="02020603050405020304" pitchFamily="18" charset="0"/>
              </a:rPr>
            </a:br>
            <a:endParaRPr lang="en-US" dirty="0"/>
          </a:p>
        </p:txBody>
      </p:sp>
      <p:sp>
        <p:nvSpPr>
          <p:cNvPr id="6" name="TextBox 5"/>
          <p:cNvSpPr txBox="1"/>
          <p:nvPr/>
        </p:nvSpPr>
        <p:spPr>
          <a:xfrm>
            <a:off x="-76200" y="1219200"/>
            <a:ext cx="12268200" cy="424732"/>
          </a:xfrm>
          <a:prstGeom prst="rect">
            <a:avLst/>
          </a:prstGeom>
          <a:noFill/>
        </p:spPr>
        <p:txBody>
          <a:bodyPr wrap="square" rtlCol="0">
            <a:spAutoFit/>
          </a:bodyPr>
          <a:lstStyle/>
          <a:p>
            <a:pPr marL="0" lvl="1" algn="ctr">
              <a:lnSpc>
                <a:spcPct val="90000"/>
              </a:lnSpc>
              <a:spcBef>
                <a:spcPts val="500"/>
              </a:spcBef>
            </a:pPr>
            <a:r>
              <a:rPr lang="en-US" altLang="en-US" sz="2400" b="1" dirty="0">
                <a:solidFill>
                  <a:prstClr val="black"/>
                </a:solidFill>
                <a:latin typeface="Times New Roman" panose="02020603050405020304" pitchFamily="18" charset="0"/>
                <a:cs typeface="Times New Roman" panose="02020603050405020304" pitchFamily="18" charset="0"/>
              </a:rPr>
              <a:t>The general rule set is that all income is countable for pension unless specifically excluded.</a:t>
            </a:r>
          </a:p>
        </p:txBody>
      </p:sp>
    </p:spTree>
    <p:extLst>
      <p:ext uri="{BB962C8B-B14F-4D97-AF65-F5344CB8AC3E}">
        <p14:creationId xmlns:p14="http://schemas.microsoft.com/office/powerpoint/2010/main" val="22998133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a:xfrm>
            <a:off x="914400" y="1490006"/>
            <a:ext cx="10439400" cy="4866344"/>
          </a:xfrm>
        </p:spPr>
        <p:txBody>
          <a:bodyPr/>
          <a:lstStyle/>
          <a:p>
            <a:pPr eaLnBrk="1" hangingPunct="1">
              <a:defRPr/>
            </a:pPr>
            <a:r>
              <a:rPr lang="en-US" altLang="en-US" sz="2800" dirty="0">
                <a:latin typeface="Times New Roman" panose="02020603050405020304" pitchFamily="18" charset="0"/>
                <a:cs typeface="Times New Roman" panose="02020603050405020304" pitchFamily="18" charset="0"/>
              </a:rPr>
              <a:t>Compensation and DIC </a:t>
            </a:r>
            <a:r>
              <a:rPr lang="en-US" altLang="en-US" sz="2800" i="1" dirty="0">
                <a:latin typeface="Times New Roman" panose="02020603050405020304" pitchFamily="18" charset="0"/>
                <a:cs typeface="Times New Roman" panose="02020603050405020304" pitchFamily="18" charset="0"/>
              </a:rPr>
              <a:t>are </a:t>
            </a:r>
            <a:r>
              <a:rPr lang="en-US" altLang="en-US" sz="2800" dirty="0">
                <a:latin typeface="Times New Roman" panose="02020603050405020304" pitchFamily="18" charset="0"/>
                <a:cs typeface="Times New Roman" panose="02020603050405020304" pitchFamily="18" charset="0"/>
              </a:rPr>
              <a:t>counted as income</a:t>
            </a:r>
          </a:p>
          <a:p>
            <a:pPr lvl="1" eaLnBrk="1" hangingPunct="1">
              <a:defRPr/>
            </a:pPr>
            <a:r>
              <a:rPr lang="en-US" altLang="en-US" sz="2400" dirty="0">
                <a:latin typeface="Times New Roman" panose="02020603050405020304" pitchFamily="18" charset="0"/>
                <a:cs typeface="Times New Roman" panose="02020603050405020304" pitchFamily="18" charset="0"/>
              </a:rPr>
              <a:t>Veteran will be paid either compensation </a:t>
            </a:r>
            <a:r>
              <a:rPr lang="en-US" altLang="en-US" sz="2400" i="1" dirty="0">
                <a:latin typeface="Times New Roman" panose="02020603050405020304" pitchFamily="18" charset="0"/>
                <a:cs typeface="Times New Roman" panose="02020603050405020304" pitchFamily="18" charset="0"/>
              </a:rPr>
              <a:t>or </a:t>
            </a:r>
            <a:r>
              <a:rPr lang="en-US" altLang="en-US" sz="2400" dirty="0">
                <a:latin typeface="Times New Roman" panose="02020603050405020304" pitchFamily="18" charset="0"/>
                <a:cs typeface="Times New Roman" panose="02020603050405020304" pitchFamily="18" charset="0"/>
              </a:rPr>
              <a:t>pension</a:t>
            </a:r>
          </a:p>
          <a:p>
            <a:pPr lvl="1" eaLnBrk="1" hangingPunct="1">
              <a:defRPr/>
            </a:pPr>
            <a:r>
              <a:rPr lang="en-US" altLang="en-US" sz="2400" dirty="0">
                <a:latin typeface="Times New Roman" panose="02020603050405020304" pitchFamily="18" charset="0"/>
                <a:cs typeface="Times New Roman" panose="02020603050405020304" pitchFamily="18" charset="0"/>
              </a:rPr>
              <a:t>Survivor will be paid either DIC </a:t>
            </a:r>
            <a:r>
              <a:rPr lang="en-US" altLang="en-US" sz="2400" i="1" dirty="0">
                <a:latin typeface="Times New Roman" panose="02020603050405020304" pitchFamily="18" charset="0"/>
                <a:cs typeface="Times New Roman" panose="02020603050405020304" pitchFamily="18" charset="0"/>
              </a:rPr>
              <a:t>or </a:t>
            </a:r>
            <a:r>
              <a:rPr lang="en-US" altLang="en-US" sz="2400" dirty="0">
                <a:latin typeface="Times New Roman" panose="02020603050405020304" pitchFamily="18" charset="0"/>
                <a:cs typeface="Times New Roman" panose="02020603050405020304" pitchFamily="18" charset="0"/>
              </a:rPr>
              <a:t>pension</a:t>
            </a:r>
          </a:p>
          <a:p>
            <a:pPr eaLnBrk="1" hangingPunct="1">
              <a:defRPr/>
            </a:pPr>
            <a:endParaRPr lang="en-US" altLang="en-US" sz="2800" dirty="0">
              <a:latin typeface="Times New Roman" panose="02020603050405020304" pitchFamily="18" charset="0"/>
              <a:cs typeface="Times New Roman" panose="02020603050405020304" pitchFamily="18" charset="0"/>
            </a:endParaRPr>
          </a:p>
          <a:p>
            <a:pPr eaLnBrk="1" hangingPunct="1">
              <a:defRPr/>
            </a:pPr>
            <a:r>
              <a:rPr lang="en-US" altLang="en-US" sz="2800" dirty="0">
                <a:latin typeface="Times New Roman" panose="02020603050405020304" pitchFamily="18" charset="0"/>
                <a:cs typeface="Times New Roman" panose="02020603050405020304" pitchFamily="18" charset="0"/>
              </a:rPr>
              <a:t>If entitled to both, whichever is the greater benefit at the time of filing will be paid </a:t>
            </a:r>
          </a:p>
          <a:p>
            <a:pPr eaLnBrk="1" hangingPunct="1">
              <a:defRPr/>
            </a:pPr>
            <a:endParaRPr lang="en-US" altLang="en-US" sz="2800" dirty="0">
              <a:latin typeface="Times New Roman" panose="02020603050405020304" pitchFamily="18" charset="0"/>
              <a:cs typeface="Times New Roman" panose="02020603050405020304" pitchFamily="18" charset="0"/>
            </a:endParaRPr>
          </a:p>
          <a:p>
            <a:pPr eaLnBrk="1" hangingPunct="1">
              <a:defRPr/>
            </a:pPr>
            <a:r>
              <a:rPr lang="en-US" altLang="en-US" sz="2800" dirty="0">
                <a:latin typeface="Times New Roman" panose="02020603050405020304" pitchFamily="18" charset="0"/>
                <a:cs typeface="Times New Roman" panose="02020603050405020304" pitchFamily="18" charset="0"/>
              </a:rPr>
              <a:t>Veteran/survivor may elect to switch programs at any time </a:t>
            </a:r>
          </a:p>
          <a:p>
            <a:pPr marL="0" indent="0">
              <a:buNone/>
              <a:defRPr/>
            </a:pPr>
            <a:r>
              <a:rPr lang="en-US" altLang="en-US" sz="2800" dirty="0">
                <a:latin typeface="Times New Roman" panose="02020603050405020304" pitchFamily="18" charset="0"/>
                <a:cs typeface="Times New Roman" panose="02020603050405020304" pitchFamily="18" charset="0"/>
              </a:rPr>
              <a:t> </a:t>
            </a:r>
            <a:r>
              <a:rPr lang="en-US" altLang="en-US" sz="2800" b="1" dirty="0">
                <a:solidFill>
                  <a:srgbClr val="991E1A"/>
                </a:solidFill>
                <a:latin typeface="Times New Roman" panose="02020603050405020304" pitchFamily="18" charset="0"/>
                <a:cs typeface="Times New Roman" panose="02020603050405020304" pitchFamily="18" charset="0"/>
              </a:rPr>
              <a:t>38 CFR 3.701</a:t>
            </a:r>
          </a:p>
        </p:txBody>
      </p:sp>
      <p:sp>
        <p:nvSpPr>
          <p:cNvPr id="317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DF3F26EB-8780-48DE-963D-287B50AA9453}" type="slidenum">
              <a:rPr lang="en-US" altLang="en-US" sz="2000">
                <a:solidFill>
                  <a:srgbClr val="898989"/>
                </a:solidFill>
              </a:rPr>
              <a:pPr>
                <a:spcBef>
                  <a:spcPct val="0"/>
                </a:spcBef>
                <a:buFontTx/>
                <a:buNone/>
              </a:pPr>
              <a:t>25</a:t>
            </a:fld>
            <a:endParaRPr lang="en-US" altLang="en-US" sz="2000">
              <a:solidFill>
                <a:srgbClr val="898989"/>
              </a:solidFill>
            </a:endParaRPr>
          </a:p>
        </p:txBody>
      </p:sp>
      <p:sp>
        <p:nvSpPr>
          <p:cNvPr id="3" name="Title 2"/>
          <p:cNvSpPr>
            <a:spLocks noGrp="1"/>
          </p:cNvSpPr>
          <p:nvPr>
            <p:ph type="title"/>
          </p:nvPr>
        </p:nvSpPr>
        <p:spPr>
          <a:xfrm>
            <a:off x="76200" y="6626"/>
            <a:ext cx="9677400" cy="1143000"/>
          </a:xfrm>
        </p:spPr>
        <p:txBody>
          <a:bodyPr/>
          <a:lstStyle/>
          <a:p>
            <a:r>
              <a:rPr lang="en-US" sz="3600" dirty="0">
                <a:latin typeface="Times New Roman" panose="02020603050405020304" pitchFamily="18" charset="0"/>
                <a:cs typeface="Times New Roman" panose="02020603050405020304" pitchFamily="18" charset="0"/>
              </a:rPr>
              <a:t>Does VA Service Connected Compensation or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DIC Count as Income?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152400" y="1651991"/>
            <a:ext cx="11887200" cy="4704360"/>
          </a:xfrm>
        </p:spPr>
        <p:txBody>
          <a:bodyPr rtlCol="0">
            <a:normAutofit/>
          </a:bodyPr>
          <a:lstStyle/>
          <a:p>
            <a:pPr marL="0" indent="0">
              <a:buNone/>
              <a:defRPr/>
            </a:pPr>
            <a:r>
              <a:rPr lang="en-US" altLang="en-US" dirty="0">
                <a:latin typeface="Times New Roman" panose="02020603050405020304" pitchFamily="18" charset="0"/>
                <a:cs typeface="Times New Roman" panose="02020603050405020304" pitchFamily="18" charset="0"/>
              </a:rPr>
              <a:t>A deduction for medical expenses is permitted if </a:t>
            </a:r>
            <a:r>
              <a:rPr lang="en-US" altLang="en-US" b="1" dirty="0">
                <a:latin typeface="Times New Roman" panose="02020603050405020304" pitchFamily="18" charset="0"/>
                <a:cs typeface="Times New Roman" panose="02020603050405020304" pitchFamily="18" charset="0"/>
              </a:rPr>
              <a:t>all </a:t>
            </a:r>
            <a:r>
              <a:rPr lang="en-US" altLang="en-US" dirty="0">
                <a:latin typeface="Times New Roman" panose="02020603050405020304" pitchFamily="18" charset="0"/>
                <a:cs typeface="Times New Roman" panose="02020603050405020304" pitchFamily="18" charset="0"/>
              </a:rPr>
              <a:t>of the following conditions exist:</a:t>
            </a:r>
          </a:p>
          <a:p>
            <a:pPr marL="0" indent="0">
              <a:buNone/>
              <a:defRPr/>
            </a:pPr>
            <a:endParaRPr lang="en-US" altLang="en-US" sz="2000" dirty="0">
              <a:latin typeface="Times New Roman" panose="02020603050405020304" pitchFamily="18" charset="0"/>
              <a:cs typeface="Times New Roman" panose="02020603050405020304" pitchFamily="18" charset="0"/>
            </a:endParaRPr>
          </a:p>
          <a:p>
            <a:pPr lvl="1">
              <a:defRPr/>
            </a:pPr>
            <a:r>
              <a:rPr lang="en-US" altLang="en-US" dirty="0">
                <a:latin typeface="Times New Roman" panose="02020603050405020304" pitchFamily="18" charset="0"/>
                <a:cs typeface="Times New Roman" panose="02020603050405020304" pitchFamily="18" charset="0"/>
              </a:rPr>
              <a:t>Expenses are </a:t>
            </a:r>
            <a:r>
              <a:rPr lang="en-US" altLang="en-US" u="sng" dirty="0">
                <a:latin typeface="Times New Roman" panose="02020603050405020304" pitchFamily="18" charset="0"/>
                <a:cs typeface="Times New Roman" panose="02020603050405020304" pitchFamily="18" charset="0"/>
              </a:rPr>
              <a:t>actually paid by the beneficiary </a:t>
            </a:r>
            <a:r>
              <a:rPr lang="en-US" altLang="en-US" dirty="0">
                <a:latin typeface="Times New Roman" panose="02020603050405020304" pitchFamily="18" charset="0"/>
                <a:cs typeface="Times New Roman" panose="02020603050405020304" pitchFamily="18" charset="0"/>
              </a:rPr>
              <a:t>or beneficiary’s spouse</a:t>
            </a:r>
          </a:p>
          <a:p>
            <a:pPr lvl="1">
              <a:defRPr/>
            </a:pPr>
            <a:r>
              <a:rPr lang="en-US" altLang="en-US" dirty="0">
                <a:latin typeface="Times New Roman" panose="02020603050405020304" pitchFamily="18" charset="0"/>
                <a:cs typeface="Times New Roman" panose="02020603050405020304" pitchFamily="18" charset="0"/>
              </a:rPr>
              <a:t>Expenses are unreimbursed</a:t>
            </a:r>
          </a:p>
          <a:p>
            <a:pPr lvl="1">
              <a:defRPr/>
            </a:pPr>
            <a:r>
              <a:rPr lang="en-US" altLang="en-US" dirty="0">
                <a:latin typeface="Times New Roman" panose="02020603050405020304" pitchFamily="18" charset="0"/>
                <a:cs typeface="Times New Roman" panose="02020603050405020304" pitchFamily="18" charset="0"/>
              </a:rPr>
              <a:t>Expenses are for a beneficiary or relative who is a constructive member of the household</a:t>
            </a:r>
          </a:p>
          <a:p>
            <a:pPr lvl="1">
              <a:defRPr/>
            </a:pPr>
            <a:r>
              <a:rPr lang="en-US" altLang="en-US" dirty="0">
                <a:latin typeface="Times New Roman" panose="02020603050405020304" pitchFamily="18" charset="0"/>
                <a:cs typeface="Times New Roman" panose="02020603050405020304" pitchFamily="18" charset="0"/>
              </a:rPr>
              <a:t>Expenses are paid on or after the date of pension entitlement</a:t>
            </a:r>
          </a:p>
          <a:p>
            <a:pPr lvl="1">
              <a:defRPr/>
            </a:pPr>
            <a:r>
              <a:rPr lang="en-US" altLang="en-US" b="1" dirty="0">
                <a:latin typeface="Times New Roman" panose="02020603050405020304" pitchFamily="18" charset="0"/>
                <a:cs typeface="Times New Roman" panose="02020603050405020304" pitchFamily="18" charset="0"/>
              </a:rPr>
              <a:t>Expenses exceed the five percent medical deductible (the 5% figure can be found in the pension rate chart on the VA website).</a:t>
            </a:r>
          </a:p>
          <a:p>
            <a:pPr marL="0" indent="0">
              <a:buNone/>
              <a:defRPr/>
            </a:pPr>
            <a:endParaRPr lang="en-US" altLang="en-US" dirty="0"/>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3693A79-F5B3-4DC9-8559-97E01028AE7E}" type="slidenum">
              <a:rPr lang="en-US" altLang="en-US" sz="2000">
                <a:solidFill>
                  <a:srgbClr val="898989"/>
                </a:solidFill>
              </a:rPr>
              <a:pPr>
                <a:spcBef>
                  <a:spcPct val="0"/>
                </a:spcBef>
                <a:buFontTx/>
                <a:buNone/>
              </a:pPr>
              <a:t>26</a:t>
            </a:fld>
            <a:endParaRPr lang="en-US" altLang="en-US" sz="2000" dirty="0">
              <a:solidFill>
                <a:srgbClr val="898989"/>
              </a:solidFill>
            </a:endParaRPr>
          </a:p>
        </p:txBody>
      </p:sp>
      <p:sp>
        <p:nvSpPr>
          <p:cNvPr id="6" name="Rectangle 5"/>
          <p:cNvSpPr/>
          <p:nvPr/>
        </p:nvSpPr>
        <p:spPr>
          <a:xfrm>
            <a:off x="76200" y="304801"/>
            <a:ext cx="9601200"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Medical Expense Deductions</a:t>
            </a:r>
          </a:p>
        </p:txBody>
      </p:sp>
    </p:spTree>
    <p:extLst>
      <p:ext uri="{BB962C8B-B14F-4D97-AF65-F5344CB8AC3E}">
        <p14:creationId xmlns:p14="http://schemas.microsoft.com/office/powerpoint/2010/main" val="15889102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914400" y="1371600"/>
            <a:ext cx="10439400" cy="5105400"/>
          </a:xfrm>
        </p:spPr>
        <p:txBody>
          <a:bodyPr rtlCol="0">
            <a:normAutofit/>
          </a:bodyPr>
          <a:lstStyle/>
          <a:p>
            <a:pPr marL="0" indent="0">
              <a:buNone/>
            </a:pPr>
            <a:r>
              <a:rPr lang="en-US" altLang="en-US" sz="2400" dirty="0">
                <a:latin typeface="Times New Roman" panose="02020603050405020304" pitchFamily="18" charset="0"/>
                <a:cs typeface="Times New Roman" panose="02020603050405020304" pitchFamily="18" charset="0"/>
              </a:rPr>
              <a:t>Examples of common medical deductions:</a:t>
            </a:r>
          </a:p>
          <a:p>
            <a:pPr marL="461963" lvl="1"/>
            <a:r>
              <a:rPr lang="en-US" altLang="en-US" sz="2400" dirty="0">
                <a:latin typeface="Times New Roman" panose="02020603050405020304" pitchFamily="18" charset="0"/>
                <a:cs typeface="Times New Roman" panose="02020603050405020304" pitchFamily="18" charset="0"/>
              </a:rPr>
              <a:t>Medicare Part B and D premiums</a:t>
            </a:r>
          </a:p>
          <a:p>
            <a:pPr marL="461963" lvl="1"/>
            <a:r>
              <a:rPr lang="en-US" altLang="en-US" sz="2400" dirty="0">
                <a:latin typeface="Times New Roman" panose="02020603050405020304" pitchFamily="18" charset="0"/>
                <a:cs typeface="Times New Roman" panose="02020603050405020304" pitchFamily="18" charset="0"/>
              </a:rPr>
              <a:t>Private medical insurance (Life insurance and burial insurance do not count) </a:t>
            </a:r>
          </a:p>
          <a:p>
            <a:pPr marL="461963" lvl="1"/>
            <a:r>
              <a:rPr lang="en-US" altLang="en-US" sz="2400" dirty="0">
                <a:latin typeface="Times New Roman" panose="02020603050405020304" pitchFamily="18" charset="0"/>
                <a:cs typeface="Times New Roman" panose="02020603050405020304" pitchFamily="18" charset="0"/>
              </a:rPr>
              <a:t>Prescriptions and co-pays</a:t>
            </a:r>
          </a:p>
          <a:p>
            <a:pPr marL="461963" lvl="1"/>
            <a:r>
              <a:rPr lang="en-US" altLang="en-US" sz="2400" dirty="0">
                <a:latin typeface="Times New Roman" panose="02020603050405020304" pitchFamily="18" charset="0"/>
                <a:cs typeface="Times New Roman" panose="02020603050405020304" pitchFamily="18" charset="0"/>
              </a:rPr>
              <a:t>Non-prescription drugs (OTC), medical supplies, vitamins, herbal remedies, and food supplements (M21-1</a:t>
            </a:r>
            <a:r>
              <a:rPr lang="pt-BR" altLang="en-US" sz="2400" dirty="0">
                <a:latin typeface="Times New Roman" panose="02020603050405020304" pitchFamily="18" charset="0"/>
                <a:cs typeface="Times New Roman" panose="02020603050405020304" pitchFamily="18" charset="0"/>
              </a:rPr>
              <a:t> IX.iii.1.G.3.r.</a:t>
            </a:r>
            <a:r>
              <a:rPr lang="en-US" altLang="en-US" sz="2400" dirty="0">
                <a:latin typeface="Times New Roman" panose="02020603050405020304" pitchFamily="18" charset="0"/>
                <a:cs typeface="Times New Roman" panose="02020603050405020304" pitchFamily="18" charset="0"/>
              </a:rPr>
              <a:t>)</a:t>
            </a:r>
          </a:p>
          <a:p>
            <a:pPr marL="233363" lvl="2" indent="0">
              <a:buNone/>
            </a:pPr>
            <a:r>
              <a:rPr lang="en-US" altLang="en-US" dirty="0">
                <a:latin typeface="Times New Roman" panose="02020603050405020304" pitchFamily="18" charset="0"/>
                <a:cs typeface="Times New Roman" panose="02020603050405020304" pitchFamily="18" charset="0"/>
              </a:rPr>
              <a:t>   ($1,500/year limit per household member)</a:t>
            </a:r>
          </a:p>
          <a:p>
            <a:pPr marL="461963" lvl="2"/>
            <a:r>
              <a:rPr lang="en-US" altLang="en-US" dirty="0">
                <a:latin typeface="Times New Roman" panose="02020603050405020304" pitchFamily="18" charset="0"/>
                <a:cs typeface="Times New Roman" panose="02020603050405020304" pitchFamily="18" charset="0"/>
              </a:rPr>
              <a:t>Medical supplies include incontinence supplies</a:t>
            </a:r>
          </a:p>
          <a:p>
            <a:pPr marL="461963" lvl="1"/>
            <a:r>
              <a:rPr lang="en-US" altLang="en-US" sz="2400" dirty="0">
                <a:latin typeface="Times New Roman" panose="02020603050405020304" pitchFamily="18" charset="0"/>
                <a:cs typeface="Times New Roman" panose="02020603050405020304" pitchFamily="18" charset="0"/>
              </a:rPr>
              <a:t>Adaptive equipment </a:t>
            </a:r>
          </a:p>
          <a:p>
            <a:pPr marL="461963" lvl="1"/>
            <a:r>
              <a:rPr lang="en-US" altLang="en-US" sz="2400" dirty="0">
                <a:latin typeface="Times New Roman" panose="02020603050405020304" pitchFamily="18" charset="0"/>
                <a:cs typeface="Times New Roman" panose="02020603050405020304" pitchFamily="18" charset="0"/>
              </a:rPr>
              <a:t>Care facilities or in-home care providers for beneficiaries entitled to A&amp;A or HB benefits</a:t>
            </a:r>
          </a:p>
          <a:p>
            <a:pPr marL="461963" lvl="1"/>
            <a:r>
              <a:rPr lang="en-US" altLang="en-US" sz="2400" dirty="0">
                <a:latin typeface="Times New Roman" panose="02020603050405020304" pitchFamily="18" charset="0"/>
                <a:cs typeface="Times New Roman" panose="02020603050405020304" pitchFamily="18" charset="0"/>
              </a:rPr>
              <a:t>Reimbursement for travel to medical appointments</a:t>
            </a:r>
          </a:p>
          <a:p>
            <a:pPr marL="0" indent="0">
              <a:buNone/>
              <a:defRPr/>
            </a:pPr>
            <a:endParaRPr lang="en-US" altLang="en-US" dirty="0"/>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3693A79-F5B3-4DC9-8559-97E01028AE7E}" type="slidenum">
              <a:rPr lang="en-US" altLang="en-US" sz="2000">
                <a:solidFill>
                  <a:srgbClr val="898989"/>
                </a:solidFill>
              </a:rPr>
              <a:pPr>
                <a:spcBef>
                  <a:spcPct val="0"/>
                </a:spcBef>
                <a:buFontTx/>
                <a:buNone/>
              </a:pPr>
              <a:t>27</a:t>
            </a:fld>
            <a:endParaRPr lang="en-US" altLang="en-US" sz="2000">
              <a:solidFill>
                <a:srgbClr val="898989"/>
              </a:solidFill>
            </a:endParaRPr>
          </a:p>
        </p:txBody>
      </p:sp>
      <p:sp>
        <p:nvSpPr>
          <p:cNvPr id="6" name="Rectangle 5"/>
          <p:cNvSpPr/>
          <p:nvPr/>
        </p:nvSpPr>
        <p:spPr>
          <a:xfrm>
            <a:off x="76200" y="304801"/>
            <a:ext cx="9601200"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Medical Expense Deductions</a:t>
            </a:r>
          </a:p>
        </p:txBody>
      </p:sp>
    </p:spTree>
    <p:extLst>
      <p:ext uri="{BB962C8B-B14F-4D97-AF65-F5344CB8AC3E}">
        <p14:creationId xmlns:p14="http://schemas.microsoft.com/office/powerpoint/2010/main" val="16627008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381000" y="1600200"/>
            <a:ext cx="10972800" cy="5150179"/>
          </a:xfrm>
        </p:spPr>
        <p:txBody>
          <a:bodyPr rtlCol="0">
            <a:normAutofit/>
          </a:bodyPr>
          <a:lstStyle/>
          <a:p>
            <a:pPr marL="0" indent="0">
              <a:buNone/>
              <a:defRPr/>
            </a:pPr>
            <a:r>
              <a:rPr lang="en-US" sz="3600" dirty="0">
                <a:latin typeface="Times New Roman" panose="02020603050405020304" pitchFamily="18" charset="0"/>
                <a:cs typeface="Times New Roman" panose="02020603050405020304" pitchFamily="18" charset="0"/>
              </a:rPr>
              <a:t>Nursing home costs</a:t>
            </a:r>
          </a:p>
          <a:p>
            <a:pPr marL="0" indent="0">
              <a:buNone/>
              <a:defRPr/>
            </a:pPr>
            <a:endParaRPr lang="en-US" sz="3600" dirty="0">
              <a:latin typeface="Times New Roman" panose="02020603050405020304" pitchFamily="18" charset="0"/>
              <a:cs typeface="Times New Roman" panose="02020603050405020304" pitchFamily="18" charset="0"/>
            </a:endParaRPr>
          </a:p>
          <a:p>
            <a:pPr lvl="1">
              <a:defRPr/>
            </a:pPr>
            <a:r>
              <a:rPr lang="en-US" sz="3200" dirty="0">
                <a:latin typeface="Times New Roman" panose="02020603050405020304" pitchFamily="18" charset="0"/>
                <a:cs typeface="Times New Roman" panose="02020603050405020304" pitchFamily="18" charset="0"/>
              </a:rPr>
              <a:t>Count all facility and medical service fees if a responsible official of the nursing home certifies that the claimant or relative is a patient in the nursing home</a:t>
            </a:r>
          </a:p>
          <a:p>
            <a:pPr lvl="1">
              <a:defRPr/>
            </a:pPr>
            <a:endParaRPr lang="en-US" sz="3200" dirty="0">
              <a:latin typeface="Times New Roman" panose="02020603050405020304" pitchFamily="18" charset="0"/>
              <a:cs typeface="Times New Roman" panose="02020603050405020304" pitchFamily="18" charset="0"/>
            </a:endParaRPr>
          </a:p>
          <a:p>
            <a:pPr lvl="1">
              <a:defRPr/>
            </a:pPr>
            <a:r>
              <a:rPr lang="en-US" sz="3200" dirty="0">
                <a:latin typeface="Times New Roman" panose="02020603050405020304" pitchFamily="18" charset="0"/>
                <a:cs typeface="Times New Roman" panose="02020603050405020304" pitchFamily="18" charset="0"/>
              </a:rPr>
              <a:t>Use the  21-0779 for this</a:t>
            </a:r>
          </a:p>
          <a:p>
            <a:pPr marL="457200" lvl="1" indent="0">
              <a:buNone/>
              <a:defRPr/>
            </a:pPr>
            <a:endParaRPr lang="en-US" sz="2400" dirty="0">
              <a:latin typeface="Times New Roman" panose="02020603050405020304" pitchFamily="18" charset="0"/>
              <a:cs typeface="Times New Roman" panose="02020603050405020304" pitchFamily="18" charset="0"/>
            </a:endParaRPr>
          </a:p>
          <a:p>
            <a:pPr marL="0" indent="0">
              <a:buNone/>
              <a:defRPr/>
            </a:pPr>
            <a:endParaRPr lang="en-US" altLang="en-US" dirty="0"/>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3693A79-F5B3-4DC9-8559-97E01028AE7E}" type="slidenum">
              <a:rPr lang="en-US" altLang="en-US" sz="2000">
                <a:solidFill>
                  <a:srgbClr val="898989"/>
                </a:solidFill>
              </a:rPr>
              <a:pPr>
                <a:spcBef>
                  <a:spcPct val="0"/>
                </a:spcBef>
                <a:buFontTx/>
                <a:buNone/>
              </a:pPr>
              <a:t>28</a:t>
            </a:fld>
            <a:endParaRPr lang="en-US" altLang="en-US" sz="2000">
              <a:solidFill>
                <a:srgbClr val="898989"/>
              </a:solidFill>
            </a:endParaRPr>
          </a:p>
        </p:txBody>
      </p:sp>
      <p:sp>
        <p:nvSpPr>
          <p:cNvPr id="6" name="Rectangle 5"/>
          <p:cNvSpPr/>
          <p:nvPr/>
        </p:nvSpPr>
        <p:spPr>
          <a:xfrm>
            <a:off x="76200" y="304801"/>
            <a:ext cx="9601200"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Counting Care Facility Expenses</a:t>
            </a:r>
          </a:p>
        </p:txBody>
      </p:sp>
    </p:spTree>
    <p:extLst>
      <p:ext uri="{BB962C8B-B14F-4D97-AF65-F5344CB8AC3E}">
        <p14:creationId xmlns:p14="http://schemas.microsoft.com/office/powerpoint/2010/main" val="32432648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228600" y="1371600"/>
            <a:ext cx="11734800" cy="5181599"/>
          </a:xfrm>
        </p:spPr>
        <p:txBody>
          <a:bodyPr rtlCol="0">
            <a:normAutofit/>
          </a:bodyPr>
          <a:lstStyle/>
          <a:p>
            <a:pPr marL="0" indent="0">
              <a:buNone/>
              <a:defRPr/>
            </a:pPr>
            <a:r>
              <a:rPr lang="en-US" dirty="0">
                <a:latin typeface="Times New Roman" panose="02020603050405020304" pitchFamily="18" charset="0"/>
                <a:cs typeface="Times New Roman" panose="02020603050405020304" pitchFamily="18" charset="0"/>
              </a:rPr>
              <a:t>Other types of facilities (Assisted Living, Independent, Senior Living, Residential Care for the Elderly, Group Homes, etc.)</a:t>
            </a:r>
          </a:p>
          <a:p>
            <a:pPr lvl="1">
              <a:defRPr/>
            </a:pPr>
            <a:endParaRPr lang="en-US" dirty="0">
              <a:latin typeface="Times New Roman" panose="02020603050405020304" pitchFamily="18" charset="0"/>
              <a:cs typeface="Times New Roman" panose="02020603050405020304" pitchFamily="18" charset="0"/>
            </a:endParaRPr>
          </a:p>
          <a:p>
            <a:pPr lvl="1">
              <a:defRPr/>
            </a:pPr>
            <a:r>
              <a:rPr lang="en-US" dirty="0">
                <a:latin typeface="Times New Roman" panose="02020603050405020304" pitchFamily="18" charset="0"/>
                <a:cs typeface="Times New Roman" panose="02020603050405020304" pitchFamily="18" charset="0"/>
              </a:rPr>
              <a:t>Count room and board  if the facility provides health care or custodial care. </a:t>
            </a:r>
          </a:p>
          <a:p>
            <a:pPr lvl="1">
              <a:defRPr/>
            </a:pPr>
            <a:r>
              <a:rPr lang="en-US" dirty="0">
                <a:latin typeface="Times New Roman" panose="02020603050405020304" pitchFamily="18" charset="0"/>
                <a:cs typeface="Times New Roman" panose="02020603050405020304" pitchFamily="18" charset="0"/>
              </a:rPr>
              <a:t>Custodial care includes: </a:t>
            </a:r>
          </a:p>
          <a:p>
            <a:pPr lvl="2">
              <a:defRPr/>
            </a:pPr>
            <a:r>
              <a:rPr lang="en-US" sz="2800" dirty="0">
                <a:latin typeface="Times New Roman" panose="02020603050405020304" pitchFamily="18" charset="0"/>
                <a:cs typeface="Times New Roman" panose="02020603050405020304" pitchFamily="18" charset="0"/>
              </a:rPr>
              <a:t>Providing assistance with 2+ Activities of Daily Living or</a:t>
            </a:r>
          </a:p>
          <a:p>
            <a:pPr lvl="2">
              <a:defRPr/>
            </a:pPr>
            <a:r>
              <a:rPr lang="en-US" sz="2800" dirty="0">
                <a:latin typeface="Times New Roman" panose="02020603050405020304" pitchFamily="18" charset="0"/>
                <a:cs typeface="Times New Roman" panose="02020603050405020304" pitchFamily="18" charset="0"/>
              </a:rPr>
              <a:t>Supervision due to physical, mental, developmental or cognitive disorder</a:t>
            </a:r>
          </a:p>
          <a:p>
            <a:pPr lvl="1">
              <a:defRPr/>
            </a:pPr>
            <a:r>
              <a:rPr lang="en-US" dirty="0">
                <a:latin typeface="Times New Roman" panose="02020603050405020304" pitchFamily="18" charset="0"/>
                <a:cs typeface="Times New Roman" panose="02020603050405020304" pitchFamily="18" charset="0"/>
              </a:rPr>
              <a:t>Facility must be licensed if required by the State or county in which the facility is located. The facility must be staffed 24 hours per day with care providers.</a:t>
            </a:r>
          </a:p>
          <a:p>
            <a:pPr marL="0" indent="0">
              <a:buNone/>
              <a:defRPr/>
            </a:pPr>
            <a:endParaRPr lang="en-US" altLang="en-US" dirty="0"/>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3693A79-F5B3-4DC9-8559-97E01028AE7E}" type="slidenum">
              <a:rPr lang="en-US" altLang="en-US" sz="2000">
                <a:solidFill>
                  <a:srgbClr val="898989"/>
                </a:solidFill>
              </a:rPr>
              <a:pPr>
                <a:spcBef>
                  <a:spcPct val="0"/>
                </a:spcBef>
                <a:buFontTx/>
                <a:buNone/>
              </a:pPr>
              <a:t>29</a:t>
            </a:fld>
            <a:endParaRPr lang="en-US" altLang="en-US" sz="2000">
              <a:solidFill>
                <a:srgbClr val="898989"/>
              </a:solidFill>
            </a:endParaRPr>
          </a:p>
        </p:txBody>
      </p:sp>
      <p:sp>
        <p:nvSpPr>
          <p:cNvPr id="3" name="Rectangle 2">
            <a:extLst>
              <a:ext uri="{FF2B5EF4-FFF2-40B4-BE49-F238E27FC236}">
                <a16:creationId xmlns:a16="http://schemas.microsoft.com/office/drawing/2014/main" id="{CC82BA4B-9177-4010-9B8F-B5E91AAB0C20}"/>
              </a:ext>
            </a:extLst>
          </p:cNvPr>
          <p:cNvSpPr/>
          <p:nvPr/>
        </p:nvSpPr>
        <p:spPr>
          <a:xfrm>
            <a:off x="76200" y="381000"/>
            <a:ext cx="7772400"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Counting Care Facility Expenses</a:t>
            </a:r>
          </a:p>
        </p:txBody>
      </p:sp>
    </p:spTree>
    <p:extLst>
      <p:ext uri="{BB962C8B-B14F-4D97-AF65-F5344CB8AC3E}">
        <p14:creationId xmlns:p14="http://schemas.microsoft.com/office/powerpoint/2010/main" val="3673211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304800" y="1447800"/>
            <a:ext cx="11582400" cy="4908550"/>
          </a:xfrm>
        </p:spPr>
        <p:txBody>
          <a:bodyPr/>
          <a:lstStyle/>
          <a:p>
            <a:pPr eaLnBrk="1" hangingPunct="1">
              <a:defRPr/>
            </a:pPr>
            <a:r>
              <a:rPr lang="en-US" altLang="en-US" dirty="0">
                <a:latin typeface="Times New Roman" panose="02020603050405020304" pitchFamily="18" charset="0"/>
                <a:cs typeface="Times New Roman" panose="02020603050405020304" pitchFamily="18" charset="0"/>
              </a:rPr>
              <a:t>Needs-based benefit </a:t>
            </a:r>
          </a:p>
          <a:p>
            <a:pPr eaLnBrk="1" hangingPunct="1">
              <a:defRPr/>
            </a:pPr>
            <a:endParaRPr lang="en-US" altLang="en-US" sz="1000" dirty="0">
              <a:latin typeface="Times New Roman" panose="02020603050405020304" pitchFamily="18" charset="0"/>
              <a:cs typeface="Times New Roman" panose="02020603050405020304" pitchFamily="18" charset="0"/>
            </a:endParaRPr>
          </a:p>
          <a:p>
            <a:pPr>
              <a:defRPr/>
            </a:pPr>
            <a:r>
              <a:rPr lang="en-US" altLang="en-US" dirty="0">
                <a:latin typeface="Times New Roman" panose="02020603050405020304" pitchFamily="18" charset="0"/>
                <a:cs typeface="Times New Roman" panose="02020603050405020304" pitchFamily="18" charset="0"/>
              </a:rPr>
              <a:t>Provides supplemental income to a wartime veteran or their survivor</a:t>
            </a:r>
          </a:p>
          <a:p>
            <a:pPr>
              <a:defRPr/>
            </a:pPr>
            <a:endParaRPr lang="en-US" altLang="en-US" sz="2000" dirty="0">
              <a:latin typeface="Times New Roman" panose="02020603050405020304" pitchFamily="18" charset="0"/>
              <a:cs typeface="Times New Roman" panose="02020603050405020304" pitchFamily="18" charset="0"/>
            </a:endParaRPr>
          </a:p>
          <a:p>
            <a:pPr>
              <a:defRPr/>
            </a:pPr>
            <a:r>
              <a:rPr lang="en-US" altLang="en-US" dirty="0">
                <a:latin typeface="Times New Roman" panose="02020603050405020304" pitchFamily="18" charset="0"/>
                <a:cs typeface="Times New Roman" panose="02020603050405020304" pitchFamily="18" charset="0"/>
              </a:rPr>
              <a:t>Tax-free</a:t>
            </a:r>
          </a:p>
          <a:p>
            <a:pPr eaLnBrk="1" hangingPunct="1">
              <a:defRPr/>
            </a:pPr>
            <a:endParaRPr lang="en-US" altLang="en-US" sz="1000" dirty="0">
              <a:latin typeface="Times New Roman" panose="02020603050405020304" pitchFamily="18" charset="0"/>
              <a:cs typeface="Times New Roman" panose="02020603050405020304" pitchFamily="18" charset="0"/>
            </a:endParaRPr>
          </a:p>
          <a:p>
            <a:pPr eaLnBrk="1" hangingPunct="1">
              <a:defRPr/>
            </a:pPr>
            <a:r>
              <a:rPr lang="en-US" altLang="en-US" dirty="0">
                <a:latin typeface="Times New Roman" panose="02020603050405020304" pitchFamily="18" charset="0"/>
                <a:cs typeface="Times New Roman" panose="02020603050405020304" pitchFamily="18" charset="0"/>
              </a:rPr>
              <a:t>Paid monthly (unless amount is small)</a:t>
            </a:r>
          </a:p>
          <a:p>
            <a:pPr eaLnBrk="1" hangingPunct="1">
              <a:defRPr/>
            </a:pPr>
            <a:endParaRPr lang="en-US" altLang="en-US" sz="1000" dirty="0">
              <a:latin typeface="Times New Roman" panose="02020603050405020304" pitchFamily="18" charset="0"/>
              <a:cs typeface="Times New Roman" panose="02020603050405020304" pitchFamily="18" charset="0"/>
            </a:endParaRPr>
          </a:p>
          <a:p>
            <a:pPr eaLnBrk="1" hangingPunct="1">
              <a:defRPr/>
            </a:pPr>
            <a:r>
              <a:rPr lang="en-US" altLang="en-US" dirty="0">
                <a:latin typeface="Times New Roman" panose="02020603050405020304" pitchFamily="18" charset="0"/>
                <a:cs typeface="Times New Roman" panose="02020603050405020304" pitchFamily="18" charset="0"/>
              </a:rPr>
              <a:t>A.K.A. “Improved Pension” since 1979 – </a:t>
            </a:r>
            <a:r>
              <a:rPr lang="en-US" altLang="en-US" sz="2400" dirty="0">
                <a:latin typeface="Times New Roman" panose="02020603050405020304" pitchFamily="18" charset="0"/>
                <a:cs typeface="Times New Roman" panose="02020603050405020304" pitchFamily="18" charset="0"/>
              </a:rPr>
              <a:t>some recipients are on prior pension programs… 38 CFR 3.3 (Service Pension; Spanish-American War, Section 306 Pension, Improved Pension)</a:t>
            </a:r>
          </a:p>
          <a:p>
            <a:pPr eaLnBrk="1" hangingPunct="1">
              <a:defRPr/>
            </a:pPr>
            <a:endParaRPr lang="en-US" altLang="en-US" dirty="0">
              <a:latin typeface="Times New Roman" panose="02020603050405020304" pitchFamily="18" charset="0"/>
              <a:cs typeface="Times New Roman" panose="02020603050405020304" pitchFamily="18" charset="0"/>
            </a:endParaRPr>
          </a:p>
          <a:p>
            <a:pPr marL="0" indent="0">
              <a:buNone/>
              <a:defRPr/>
            </a:pPr>
            <a:endParaRPr lang="en-US" altLang="en-US" sz="3600" dirty="0">
              <a:cs typeface="Times New Roman" panose="02020603050405020304" pitchFamily="18" charset="0"/>
            </a:endParaRPr>
          </a:p>
          <a:p>
            <a:pPr marL="0" indent="0">
              <a:buNone/>
              <a:defRPr/>
            </a:pPr>
            <a:endParaRPr lang="en-US" altLang="en-US" u="sng" dirty="0">
              <a:latin typeface="Times New Roman" panose="02020603050405020304" pitchFamily="18" charset="0"/>
              <a:cs typeface="Times New Roman" panose="02020603050405020304" pitchFamily="18" charset="0"/>
            </a:endParaRPr>
          </a:p>
        </p:txBody>
      </p:sp>
      <p:sp>
        <p:nvSpPr>
          <p:cNvPr id="51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9C9BF7F0-272E-457A-A36D-1D40C429667B}" type="slidenum">
              <a:rPr lang="en-US" altLang="en-US" sz="2000">
                <a:solidFill>
                  <a:srgbClr val="898989"/>
                </a:solidFill>
              </a:rPr>
              <a:pPr>
                <a:spcBef>
                  <a:spcPct val="0"/>
                </a:spcBef>
                <a:buFontTx/>
                <a:buNone/>
              </a:pPr>
              <a:t>3</a:t>
            </a:fld>
            <a:endParaRPr lang="en-US" altLang="en-US" sz="2000">
              <a:solidFill>
                <a:srgbClr val="898989"/>
              </a:solidFill>
            </a:endParaRPr>
          </a:p>
        </p:txBody>
      </p:sp>
      <p:sp>
        <p:nvSpPr>
          <p:cNvPr id="6" name="TextBox 5"/>
          <p:cNvSpPr txBox="1"/>
          <p:nvPr/>
        </p:nvSpPr>
        <p:spPr>
          <a:xfrm>
            <a:off x="0" y="478303"/>
            <a:ext cx="8915400" cy="646331"/>
          </a:xfrm>
          <a:prstGeom prst="rect">
            <a:avLst/>
          </a:prstGeom>
          <a:noFill/>
        </p:spPr>
        <p:txBody>
          <a:bodyPr wrap="square" rtlCol="0">
            <a:spAutoFit/>
          </a:bodyPr>
          <a:lstStyle/>
          <a:p>
            <a:pPr eaLnBrk="1" hangingPunct="1"/>
            <a:r>
              <a:rPr lang="en-US" altLang="en-US" sz="3600" b="1" dirty="0">
                <a:latin typeface="Times New Roman" panose="02020603050405020304" pitchFamily="18" charset="0"/>
                <a:cs typeface="Times New Roman" panose="02020603050405020304" pitchFamily="18" charset="0"/>
              </a:rPr>
              <a:t>Non-Service Connected Pension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228600" y="1371600"/>
            <a:ext cx="11125200" cy="5085360"/>
          </a:xfrm>
        </p:spPr>
        <p:txBody>
          <a:bodyPr rtlCol="0">
            <a:normAutofit/>
          </a:bodyPr>
          <a:lstStyle/>
          <a:p>
            <a:pPr marL="0" indent="0">
              <a:buNone/>
            </a:pPr>
            <a:r>
              <a:rPr lang="en-US" sz="2800" b="1" dirty="0">
                <a:latin typeface="Times New Roman" panose="02020603050405020304" pitchFamily="18" charset="0"/>
                <a:cs typeface="Times New Roman" panose="02020603050405020304" pitchFamily="18" charset="0"/>
              </a:rPr>
              <a:t>Rated Special Monthly Pension (primary beneficiaries)</a:t>
            </a:r>
          </a:p>
          <a:p>
            <a:pPr lvl="1"/>
            <a:r>
              <a:rPr lang="en-US" dirty="0">
                <a:latin typeface="Times New Roman" panose="02020603050405020304" pitchFamily="18" charset="0"/>
                <a:cs typeface="Times New Roman" panose="02020603050405020304" pitchFamily="18" charset="0"/>
              </a:rPr>
              <a:t>Provides medical or nursing services, or provides custodial care</a:t>
            </a:r>
          </a:p>
          <a:p>
            <a:pPr lvl="1"/>
            <a:r>
              <a:rPr lang="en-US" dirty="0">
                <a:latin typeface="Times New Roman" panose="02020603050405020304" pitchFamily="18" charset="0"/>
                <a:cs typeface="Times New Roman" panose="02020603050405020304" pitchFamily="18" charset="0"/>
              </a:rPr>
              <a:t>Does not have to be a licensed health care provider</a:t>
            </a:r>
          </a:p>
          <a:p>
            <a:pPr lvl="1"/>
            <a:r>
              <a:rPr lang="en-US" dirty="0">
                <a:latin typeface="Times New Roman" panose="02020603050405020304" pitchFamily="18" charset="0"/>
                <a:cs typeface="Times New Roman" panose="02020603050405020304" pitchFamily="18" charset="0"/>
              </a:rPr>
              <a:t>Count all charges </a:t>
            </a:r>
          </a:p>
          <a:p>
            <a:pPr marL="0" indent="0">
              <a:buNone/>
            </a:pPr>
            <a:endParaRPr lang="en-US" sz="2800" b="1" dirty="0">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Not Rated SMP (primary beneficiaries or dependents)</a:t>
            </a:r>
          </a:p>
          <a:p>
            <a:pPr marL="742950" lvl="2" indent="-342900"/>
            <a:r>
              <a:rPr lang="en-US" sz="2800" dirty="0">
                <a:latin typeface="Times New Roman" panose="02020603050405020304" pitchFamily="18" charset="0"/>
                <a:cs typeface="Times New Roman" panose="02020603050405020304" pitchFamily="18" charset="0"/>
              </a:rPr>
              <a:t>If the provider is a licensed health professional</a:t>
            </a:r>
          </a:p>
          <a:p>
            <a:pPr marL="742950" lvl="2" indent="-342900"/>
            <a:endParaRPr lang="en-US" sz="2800" dirty="0">
              <a:latin typeface="Times New Roman" panose="02020603050405020304" pitchFamily="18" charset="0"/>
              <a:cs typeface="Times New Roman" panose="02020603050405020304" pitchFamily="18" charset="0"/>
            </a:endParaRPr>
          </a:p>
          <a:p>
            <a:pPr marL="0" lvl="1" indent="0">
              <a:buNone/>
            </a:pPr>
            <a:r>
              <a:rPr lang="en-US" b="1" dirty="0">
                <a:latin typeface="Times New Roman" panose="02020603050405020304" pitchFamily="18" charset="0"/>
                <a:cs typeface="Times New Roman" panose="02020603050405020304" pitchFamily="18" charset="0"/>
              </a:rPr>
              <a:t>Not Rated SMP and Not a Licensed Provider  (dependents)</a:t>
            </a:r>
          </a:p>
          <a:p>
            <a:pPr marL="742950" lvl="2" indent="-342900"/>
            <a:r>
              <a:rPr lang="en-US" sz="2800" dirty="0">
                <a:latin typeface="Times New Roman" panose="02020603050405020304" pitchFamily="18" charset="0"/>
                <a:cs typeface="Times New Roman" panose="02020603050405020304" pitchFamily="18" charset="0"/>
              </a:rPr>
              <a:t>Signed statement from a physician that the person (dependent) requires the medical/nursing care provided by an in-home care attendant</a:t>
            </a:r>
          </a:p>
          <a:p>
            <a:pPr marL="0" indent="0">
              <a:buNone/>
              <a:defRPr/>
            </a:pPr>
            <a:endParaRPr lang="en-US" altLang="en-US" dirty="0"/>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3693A79-F5B3-4DC9-8559-97E01028AE7E}" type="slidenum">
              <a:rPr lang="en-US" altLang="en-US" sz="2000">
                <a:solidFill>
                  <a:srgbClr val="898989"/>
                </a:solidFill>
              </a:rPr>
              <a:pPr>
                <a:spcBef>
                  <a:spcPct val="0"/>
                </a:spcBef>
                <a:buFontTx/>
                <a:buNone/>
              </a:pPr>
              <a:t>30</a:t>
            </a:fld>
            <a:endParaRPr lang="en-US" altLang="en-US" sz="2000">
              <a:solidFill>
                <a:srgbClr val="898989"/>
              </a:solidFill>
            </a:endParaRPr>
          </a:p>
        </p:txBody>
      </p:sp>
      <p:sp>
        <p:nvSpPr>
          <p:cNvPr id="2" name="Rectangle 1">
            <a:extLst>
              <a:ext uri="{FF2B5EF4-FFF2-40B4-BE49-F238E27FC236}">
                <a16:creationId xmlns:a16="http://schemas.microsoft.com/office/drawing/2014/main" id="{C1EA6C9F-9339-4B87-9E64-1F103D2CA398}"/>
              </a:ext>
            </a:extLst>
          </p:cNvPr>
          <p:cNvSpPr/>
          <p:nvPr/>
        </p:nvSpPr>
        <p:spPr>
          <a:xfrm>
            <a:off x="76200" y="347394"/>
            <a:ext cx="7772400"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Counting In-Home Fees</a:t>
            </a:r>
          </a:p>
        </p:txBody>
      </p:sp>
    </p:spTree>
    <p:extLst>
      <p:ext uri="{BB962C8B-B14F-4D97-AF65-F5344CB8AC3E}">
        <p14:creationId xmlns:p14="http://schemas.microsoft.com/office/powerpoint/2010/main" val="23293770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228600" y="1524000"/>
            <a:ext cx="11506200" cy="4704360"/>
          </a:xfrm>
        </p:spPr>
        <p:txBody>
          <a:bodyPr rtlCol="0">
            <a:normAutofit lnSpcReduction="10000"/>
          </a:bodyPr>
          <a:lstStyle/>
          <a:p>
            <a:pPr marL="0" indent="0">
              <a:buNone/>
            </a:pPr>
            <a:r>
              <a:rPr lang="en-US" sz="2800" dirty="0">
                <a:latin typeface="Times New Roman" panose="02020603050405020304" pitchFamily="18" charset="0"/>
                <a:cs typeface="Times New Roman" panose="02020603050405020304" pitchFamily="18" charset="0"/>
              </a:rPr>
              <a:t>Payments must be commensurate with the number of hours that the provider attends to the disabled person. </a:t>
            </a: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Receipts or other documentation of payment of this expense is required. The evidence submitted must show:</a:t>
            </a:r>
          </a:p>
          <a:p>
            <a:pPr marL="0" indent="0">
              <a:buNone/>
            </a:pPr>
            <a:r>
              <a:rPr lang="en-US" sz="2800" dirty="0">
                <a:latin typeface="Times New Roman" panose="02020603050405020304" pitchFamily="18" charset="0"/>
                <a:cs typeface="Times New Roman" panose="02020603050405020304" pitchFamily="18" charset="0"/>
              </a:rPr>
              <a:t>	</a:t>
            </a:r>
          </a:p>
          <a:p>
            <a:pPr lvl="1"/>
            <a:r>
              <a:rPr lang="en-US" dirty="0">
                <a:latin typeface="Times New Roman" panose="02020603050405020304" pitchFamily="18" charset="0"/>
                <a:cs typeface="Times New Roman" panose="02020603050405020304" pitchFamily="18" charset="0"/>
              </a:rPr>
              <a:t>Amount paid</a:t>
            </a:r>
          </a:p>
          <a:p>
            <a:pPr lvl="1"/>
            <a:r>
              <a:rPr lang="en-US" dirty="0">
                <a:latin typeface="Times New Roman" panose="02020603050405020304" pitchFamily="18" charset="0"/>
                <a:cs typeface="Times New Roman" panose="02020603050405020304" pitchFamily="18" charset="0"/>
              </a:rPr>
              <a:t>Date payment was made</a:t>
            </a:r>
          </a:p>
          <a:p>
            <a:pPr lvl="1"/>
            <a:r>
              <a:rPr lang="en-US" dirty="0">
                <a:latin typeface="Times New Roman" panose="02020603050405020304" pitchFamily="18" charset="0"/>
                <a:cs typeface="Times New Roman" panose="02020603050405020304" pitchFamily="18" charset="0"/>
              </a:rPr>
              <a:t>Purpose of the payment</a:t>
            </a:r>
          </a:p>
          <a:p>
            <a:pPr lvl="1"/>
            <a:r>
              <a:rPr lang="en-US" dirty="0">
                <a:latin typeface="Times New Roman" panose="02020603050405020304" pitchFamily="18" charset="0"/>
                <a:cs typeface="Times New Roman" panose="02020603050405020304" pitchFamily="18" charset="0"/>
              </a:rPr>
              <a:t>Name of the person services were provided for</a:t>
            </a:r>
          </a:p>
          <a:p>
            <a:pPr lvl="1"/>
            <a:r>
              <a:rPr lang="en-US" dirty="0">
                <a:latin typeface="Times New Roman" panose="02020603050405020304" pitchFamily="18" charset="0"/>
                <a:cs typeface="Times New Roman" panose="02020603050405020304" pitchFamily="18" charset="0"/>
              </a:rPr>
              <a:t>Identification of the provider</a:t>
            </a:r>
          </a:p>
          <a:p>
            <a:pPr marL="0" indent="0">
              <a:buNone/>
              <a:defRPr/>
            </a:pPr>
            <a:endParaRPr lang="en-US" altLang="en-US" dirty="0"/>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3693A79-F5B3-4DC9-8559-97E01028AE7E}" type="slidenum">
              <a:rPr lang="en-US" altLang="en-US" sz="2000">
                <a:solidFill>
                  <a:srgbClr val="898989"/>
                </a:solidFill>
              </a:rPr>
              <a:pPr>
                <a:spcBef>
                  <a:spcPct val="0"/>
                </a:spcBef>
                <a:buFontTx/>
                <a:buNone/>
              </a:pPr>
              <a:t>31</a:t>
            </a:fld>
            <a:endParaRPr lang="en-US" altLang="en-US" sz="2000">
              <a:solidFill>
                <a:srgbClr val="898989"/>
              </a:solidFill>
            </a:endParaRPr>
          </a:p>
        </p:txBody>
      </p:sp>
      <p:sp>
        <p:nvSpPr>
          <p:cNvPr id="6" name="Rectangle 5"/>
          <p:cNvSpPr/>
          <p:nvPr/>
        </p:nvSpPr>
        <p:spPr>
          <a:xfrm>
            <a:off x="76200" y="304801"/>
            <a:ext cx="9601200"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Counting In-Home Fees</a:t>
            </a:r>
          </a:p>
        </p:txBody>
      </p:sp>
    </p:spTree>
    <p:extLst>
      <p:ext uri="{BB962C8B-B14F-4D97-AF65-F5344CB8AC3E}">
        <p14:creationId xmlns:p14="http://schemas.microsoft.com/office/powerpoint/2010/main" val="20336971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840828" y="1651991"/>
            <a:ext cx="10515600" cy="4704360"/>
          </a:xfrm>
        </p:spPr>
        <p:txBody>
          <a:bodyPr rtlCol="0">
            <a:normAutofit/>
          </a:bodyPr>
          <a:lstStyle/>
          <a:p>
            <a:pPr>
              <a:defRPr/>
            </a:pPr>
            <a:r>
              <a:rPr lang="en-US" altLang="en-US" sz="2800" dirty="0">
                <a:latin typeface="Times New Roman" panose="02020603050405020304" pitchFamily="18" charset="0"/>
                <a:cs typeface="Times New Roman" panose="02020603050405020304" pitchFamily="18" charset="0"/>
              </a:rPr>
              <a:t>Prediction of future expenses</a:t>
            </a:r>
          </a:p>
          <a:p>
            <a:pPr>
              <a:defRPr/>
            </a:pPr>
            <a:r>
              <a:rPr lang="en-US" altLang="en-US" sz="2800" dirty="0">
                <a:latin typeface="Times New Roman" panose="02020603050405020304" pitchFamily="18" charset="0"/>
                <a:cs typeface="Times New Roman" panose="02020603050405020304" pitchFamily="18" charset="0"/>
              </a:rPr>
              <a:t>Amount and frequency of payment is easily predictable</a:t>
            </a:r>
          </a:p>
          <a:p>
            <a:pPr>
              <a:defRPr/>
            </a:pPr>
            <a:r>
              <a:rPr lang="en-US" altLang="en-US" sz="2800" dirty="0">
                <a:latin typeface="Times New Roman" panose="02020603050405020304" pitchFamily="18" charset="0"/>
                <a:cs typeface="Times New Roman" panose="02020603050405020304" pitchFamily="18" charset="0"/>
              </a:rPr>
              <a:t>Common continuing medical expenses: </a:t>
            </a:r>
          </a:p>
          <a:p>
            <a:pPr lvl="1">
              <a:defRPr/>
            </a:pPr>
            <a:r>
              <a:rPr lang="en-US" altLang="en-US" dirty="0">
                <a:latin typeface="Times New Roman" panose="02020603050405020304" pitchFamily="18" charset="0"/>
                <a:cs typeface="Times New Roman" panose="02020603050405020304" pitchFamily="18" charset="0"/>
              </a:rPr>
              <a:t>Nursing home, assisted living, in-home care</a:t>
            </a:r>
          </a:p>
          <a:p>
            <a:pPr lvl="1">
              <a:defRPr/>
            </a:pPr>
            <a:r>
              <a:rPr lang="en-US" altLang="en-US" dirty="0">
                <a:latin typeface="Times New Roman" panose="02020603050405020304" pitchFamily="18" charset="0"/>
                <a:cs typeface="Times New Roman" panose="02020603050405020304" pitchFamily="18" charset="0"/>
              </a:rPr>
              <a:t>Private medical insurance</a:t>
            </a:r>
          </a:p>
          <a:p>
            <a:pPr lvl="1">
              <a:defRPr/>
            </a:pPr>
            <a:r>
              <a:rPr lang="en-US" altLang="en-US" dirty="0">
                <a:latin typeface="Times New Roman" panose="02020603050405020304" pitchFamily="18" charset="0"/>
                <a:cs typeface="Times New Roman" panose="02020603050405020304" pitchFamily="18" charset="0"/>
              </a:rPr>
              <a:t>Medicare Part B and D</a:t>
            </a:r>
          </a:p>
          <a:p>
            <a:pPr lvl="1">
              <a:defRPr/>
            </a:pPr>
            <a:r>
              <a:rPr lang="en-US" altLang="en-US" dirty="0">
                <a:latin typeface="Times New Roman" panose="02020603050405020304" pitchFamily="18" charset="0"/>
                <a:cs typeface="Times New Roman" panose="02020603050405020304" pitchFamily="18" charset="0"/>
              </a:rPr>
              <a:t>Incontinence supplies</a:t>
            </a:r>
          </a:p>
          <a:p>
            <a:pPr lvl="1">
              <a:defRPr/>
            </a:pPr>
            <a:r>
              <a:rPr lang="en-US" altLang="en-US" dirty="0">
                <a:latin typeface="Times New Roman" panose="02020603050405020304" pitchFamily="18" charset="0"/>
                <a:cs typeface="Times New Roman" panose="02020603050405020304" pitchFamily="18" charset="0"/>
              </a:rPr>
              <a:t>Diabetic supplies</a:t>
            </a:r>
          </a:p>
          <a:p>
            <a:pPr marL="0" indent="0">
              <a:buNone/>
              <a:defRPr/>
            </a:pPr>
            <a:endParaRPr lang="en-US" altLang="en-US" dirty="0"/>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3693A79-F5B3-4DC9-8559-97E01028AE7E}" type="slidenum">
              <a:rPr lang="en-US" altLang="en-US" sz="2000">
                <a:solidFill>
                  <a:srgbClr val="898989"/>
                </a:solidFill>
              </a:rPr>
              <a:pPr>
                <a:spcBef>
                  <a:spcPct val="0"/>
                </a:spcBef>
                <a:buFontTx/>
                <a:buNone/>
              </a:pPr>
              <a:t>32</a:t>
            </a:fld>
            <a:endParaRPr lang="en-US" altLang="en-US" sz="2000">
              <a:solidFill>
                <a:srgbClr val="898989"/>
              </a:solidFill>
            </a:endParaRPr>
          </a:p>
        </p:txBody>
      </p:sp>
      <p:sp>
        <p:nvSpPr>
          <p:cNvPr id="6" name="Rectangle 5"/>
          <p:cNvSpPr/>
          <p:nvPr/>
        </p:nvSpPr>
        <p:spPr>
          <a:xfrm>
            <a:off x="76200" y="304801"/>
            <a:ext cx="9601200"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Counting Medical Expenses</a:t>
            </a:r>
          </a:p>
        </p:txBody>
      </p:sp>
    </p:spTree>
    <p:extLst>
      <p:ext uri="{BB962C8B-B14F-4D97-AF65-F5344CB8AC3E}">
        <p14:creationId xmlns:p14="http://schemas.microsoft.com/office/powerpoint/2010/main" val="12447812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1"/>
          </p:nvPr>
        </p:nvSpPr>
        <p:spPr>
          <a:xfrm>
            <a:off x="838200" y="1524000"/>
            <a:ext cx="10515600" cy="4525962"/>
          </a:xfrm>
        </p:spPr>
        <p:txBody>
          <a:bodyPr>
            <a:noAutofit/>
          </a:bodyPr>
          <a:lstStyle/>
          <a:p>
            <a:pPr eaLnBrk="1" hangingPunct="1">
              <a:defRPr/>
            </a:pPr>
            <a:r>
              <a:rPr lang="en-US" altLang="en-US" sz="3000" dirty="0">
                <a:latin typeface="Times New Roman" panose="02020603050405020304" pitchFamily="18" charset="0"/>
                <a:cs typeface="Times New Roman" panose="02020603050405020304" pitchFamily="18" charset="0"/>
              </a:rPr>
              <a:t>Medical expenses can be reported directly on Form 21p-527ez / 21p-534ez</a:t>
            </a:r>
          </a:p>
          <a:p>
            <a:pPr eaLnBrk="1" hangingPunct="1">
              <a:defRPr/>
            </a:pPr>
            <a:r>
              <a:rPr lang="en-US" altLang="en-US" sz="3000" dirty="0">
                <a:latin typeface="Times New Roman" panose="02020603050405020304" pitchFamily="18" charset="0"/>
                <a:cs typeface="Times New Roman" panose="02020603050405020304" pitchFamily="18" charset="0"/>
              </a:rPr>
              <a:t>If additional medical expenses need to be reported, report on VA Form 21p-8416</a:t>
            </a:r>
          </a:p>
          <a:p>
            <a:pPr lvl="1" eaLnBrk="1" hangingPunct="1">
              <a:defRPr/>
            </a:pPr>
            <a:r>
              <a:rPr lang="en-US" altLang="en-US" sz="2600" dirty="0">
                <a:latin typeface="Times New Roman" panose="02020603050405020304" pitchFamily="18" charset="0"/>
                <a:cs typeface="Times New Roman" panose="02020603050405020304" pitchFamily="18" charset="0"/>
              </a:rPr>
              <a:t>Report in year </a:t>
            </a:r>
            <a:r>
              <a:rPr lang="en-US" altLang="en-US" sz="2600" i="1" dirty="0">
                <a:latin typeface="Times New Roman" panose="02020603050405020304" pitchFamily="18" charset="0"/>
                <a:cs typeface="Times New Roman" panose="02020603050405020304" pitchFamily="18" charset="0"/>
              </a:rPr>
              <a:t>paid</a:t>
            </a:r>
            <a:r>
              <a:rPr lang="en-US" altLang="en-US" sz="2600" dirty="0">
                <a:latin typeface="Times New Roman" panose="02020603050405020304" pitchFamily="18" charset="0"/>
                <a:cs typeface="Times New Roman" panose="02020603050405020304" pitchFamily="18" charset="0"/>
              </a:rPr>
              <a:t>, not year incurred</a:t>
            </a:r>
          </a:p>
          <a:p>
            <a:pPr lvl="1" eaLnBrk="1" hangingPunct="1">
              <a:defRPr/>
            </a:pPr>
            <a:r>
              <a:rPr lang="en-US" altLang="en-US" sz="2600" dirty="0">
                <a:latin typeface="Times New Roman" panose="02020603050405020304" pitchFamily="18" charset="0"/>
                <a:cs typeface="Times New Roman" panose="02020603050405020304" pitchFamily="18" charset="0"/>
              </a:rPr>
              <a:t>Be sure to calculate roundtrip mileage if you used your own car</a:t>
            </a:r>
          </a:p>
          <a:p>
            <a:pPr lvl="1" eaLnBrk="1" hangingPunct="1">
              <a:defRPr/>
            </a:pPr>
            <a:r>
              <a:rPr lang="en-US" altLang="en-US" sz="2600" dirty="0">
                <a:latin typeface="Times New Roman" panose="02020603050405020304" pitchFamily="18" charset="0"/>
                <a:cs typeface="Times New Roman" panose="02020603050405020304" pitchFamily="18" charset="0"/>
              </a:rPr>
              <a:t>No mileage if using taxi/public transportation, just fare</a:t>
            </a:r>
          </a:p>
          <a:p>
            <a:pPr lvl="1" eaLnBrk="1" hangingPunct="1">
              <a:defRPr/>
            </a:pPr>
            <a:r>
              <a:rPr lang="en-US" altLang="en-US" sz="2600" dirty="0">
                <a:latin typeface="Times New Roman" panose="02020603050405020304" pitchFamily="18" charset="0"/>
                <a:cs typeface="Times New Roman" panose="02020603050405020304" pitchFamily="18" charset="0"/>
              </a:rPr>
              <a:t>For self, spouse, child </a:t>
            </a:r>
          </a:p>
          <a:p>
            <a:pPr lvl="1" eaLnBrk="1" hangingPunct="1">
              <a:defRPr/>
            </a:pPr>
            <a:r>
              <a:rPr lang="en-US" altLang="en-US" sz="2600" dirty="0">
                <a:latin typeface="Times New Roman" panose="02020603050405020304" pitchFamily="18" charset="0"/>
                <a:cs typeface="Times New Roman" panose="02020603050405020304" pitchFamily="18" charset="0"/>
              </a:rPr>
              <a:t>Have veteran keep receipts for at least 3 years: VA may ask to verify</a:t>
            </a:r>
          </a:p>
          <a:p>
            <a:pPr marL="342900" lvl="1" indent="0">
              <a:buNone/>
              <a:defRPr/>
            </a:pPr>
            <a:endParaRPr lang="en-US" altLang="en-US" dirty="0"/>
          </a:p>
          <a:p>
            <a:pPr marL="342900" lvl="1" indent="0">
              <a:buNone/>
              <a:defRPr/>
            </a:pPr>
            <a:endParaRPr lang="en-US" altLang="en-US" dirty="0"/>
          </a:p>
          <a:p>
            <a:pPr lvl="1" eaLnBrk="1" hangingPunct="1">
              <a:defRPr/>
            </a:pPr>
            <a:endParaRPr lang="en-US" altLang="en-US" dirty="0"/>
          </a:p>
          <a:p>
            <a:pPr lvl="1" eaLnBrk="1" hangingPunct="1">
              <a:defRPr/>
            </a:pPr>
            <a:endParaRPr lang="en-US" altLang="en-US" dirty="0"/>
          </a:p>
          <a:p>
            <a:pPr eaLnBrk="1" hangingPunct="1">
              <a:buFont typeface="Arial" panose="020B0604020202020204" pitchFamily="34" charset="0"/>
              <a:buNone/>
              <a:defRPr/>
            </a:pPr>
            <a:r>
              <a:rPr lang="en-US" altLang="en-US" dirty="0"/>
              <a:t>	</a:t>
            </a:r>
          </a:p>
        </p:txBody>
      </p:sp>
      <p:sp>
        <p:nvSpPr>
          <p:cNvPr id="358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81F03926-F919-4142-A22D-B1684ADFAEDE}" type="slidenum">
              <a:rPr lang="en-US" altLang="en-US" sz="2000">
                <a:solidFill>
                  <a:srgbClr val="898989"/>
                </a:solidFill>
              </a:rPr>
              <a:pPr>
                <a:spcBef>
                  <a:spcPct val="0"/>
                </a:spcBef>
                <a:buFontTx/>
                <a:buNone/>
              </a:pPr>
              <a:t>33</a:t>
            </a:fld>
            <a:endParaRPr lang="en-US" altLang="en-US" sz="2000">
              <a:solidFill>
                <a:srgbClr val="898989"/>
              </a:solidFill>
            </a:endParaRPr>
          </a:p>
        </p:txBody>
      </p:sp>
      <p:sp>
        <p:nvSpPr>
          <p:cNvPr id="5" name="Title 2"/>
          <p:cNvSpPr txBox="1">
            <a:spLocks/>
          </p:cNvSpPr>
          <p:nvPr/>
        </p:nvSpPr>
        <p:spPr bwMode="auto">
          <a:xfrm>
            <a:off x="0" y="304800"/>
            <a:ext cx="9144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Reporting Medical Expenses</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1"/>
          </p:nvPr>
        </p:nvSpPr>
        <p:spPr>
          <a:xfrm>
            <a:off x="1956995" y="1426979"/>
            <a:ext cx="8229600" cy="4911442"/>
          </a:xfrm>
        </p:spPr>
        <p:txBody>
          <a:bodyPr/>
          <a:lstStyle/>
          <a:p>
            <a:pPr marL="342900" lvl="1" indent="0">
              <a:buNone/>
              <a:defRPr/>
            </a:pPr>
            <a:endParaRPr lang="en-US" altLang="en-US" dirty="0"/>
          </a:p>
          <a:p>
            <a:pPr marL="342900" lvl="1" indent="0">
              <a:buNone/>
              <a:defRPr/>
            </a:pPr>
            <a:endParaRPr lang="en-US" altLang="en-US" dirty="0"/>
          </a:p>
          <a:p>
            <a:pPr lvl="1" eaLnBrk="1" hangingPunct="1">
              <a:defRPr/>
            </a:pPr>
            <a:endParaRPr lang="en-US" altLang="en-US" dirty="0"/>
          </a:p>
          <a:p>
            <a:pPr lvl="1" eaLnBrk="1" hangingPunct="1">
              <a:defRPr/>
            </a:pPr>
            <a:endParaRPr lang="en-US" altLang="en-US" dirty="0"/>
          </a:p>
          <a:p>
            <a:pPr eaLnBrk="1" hangingPunct="1">
              <a:buFont typeface="Arial" panose="020B0604020202020204" pitchFamily="34" charset="0"/>
              <a:buNone/>
              <a:defRPr/>
            </a:pPr>
            <a:r>
              <a:rPr lang="en-US" altLang="en-US" dirty="0"/>
              <a:t>	</a:t>
            </a:r>
          </a:p>
        </p:txBody>
      </p:sp>
      <p:sp>
        <p:nvSpPr>
          <p:cNvPr id="358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81F03926-F919-4142-A22D-B1684ADFAEDE}" type="slidenum">
              <a:rPr lang="en-US" altLang="en-US" sz="2000">
                <a:solidFill>
                  <a:srgbClr val="898989"/>
                </a:solidFill>
              </a:rPr>
              <a:pPr>
                <a:spcBef>
                  <a:spcPct val="0"/>
                </a:spcBef>
                <a:buFontTx/>
                <a:buNone/>
              </a:pPr>
              <a:t>34</a:t>
            </a:fld>
            <a:endParaRPr lang="en-US" altLang="en-US" sz="2000">
              <a:solidFill>
                <a:srgbClr val="898989"/>
              </a:solidFill>
            </a:endParaRPr>
          </a:p>
        </p:txBody>
      </p:sp>
      <p:sp>
        <p:nvSpPr>
          <p:cNvPr id="5" name="Title 2"/>
          <p:cNvSpPr txBox="1">
            <a:spLocks/>
          </p:cNvSpPr>
          <p:nvPr/>
        </p:nvSpPr>
        <p:spPr bwMode="auto">
          <a:xfrm>
            <a:off x="152400" y="304800"/>
            <a:ext cx="906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Reporting Medical Expenses</a:t>
            </a:r>
          </a:p>
          <a:p>
            <a:pPr algn="l"/>
            <a:r>
              <a:rPr lang="en-US" sz="3600" b="1" dirty="0">
                <a:latin typeface="Times New Roman" panose="02020603050405020304" pitchFamily="18" charset="0"/>
                <a:cs typeface="Times New Roman" panose="02020603050405020304" pitchFamily="18" charset="0"/>
              </a:rPr>
              <a:t>VA Form 21p-8416</a:t>
            </a:r>
            <a:endParaRPr lang="en-US" sz="3600" dirty="0">
              <a:latin typeface="Times New Roman" panose="02020603050405020304" pitchFamily="18" charset="0"/>
              <a:cs typeface="Times New Roman" panose="02020603050405020304" pitchFamily="18" charset="0"/>
            </a:endParaRPr>
          </a:p>
        </p:txBody>
      </p:sp>
      <p:pic>
        <p:nvPicPr>
          <p:cNvPr id="6" name="Picture 4">
            <a:extLst>
              <a:ext uri="{FF2B5EF4-FFF2-40B4-BE49-F238E27FC236}">
                <a16:creationId xmlns:a16="http://schemas.microsoft.com/office/drawing/2014/main" id="{AE87D1F1-F9E9-4E1F-B2EC-63C783D0D6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6613" y="1631774"/>
            <a:ext cx="8566987" cy="400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E11109EE-BBE0-4D5E-8959-98FBA581F001}"/>
              </a:ext>
            </a:extLst>
          </p:cNvPr>
          <p:cNvSpPr txBox="1"/>
          <p:nvPr/>
        </p:nvSpPr>
        <p:spPr>
          <a:xfrm>
            <a:off x="2743200" y="5815201"/>
            <a:ext cx="5684569" cy="523220"/>
          </a:xfrm>
          <a:prstGeom prst="rect">
            <a:avLst/>
          </a:prstGeom>
          <a:noFill/>
        </p:spPr>
        <p:txBody>
          <a:bodyPr wrap="none" rtlCol="0">
            <a:spAutoFit/>
          </a:bodyPr>
          <a:lstStyle/>
          <a:p>
            <a:r>
              <a:rPr lang="en-US" sz="2800" dirty="0">
                <a:latin typeface="Times New Roman" panose="02020603050405020304" pitchFamily="18" charset="0"/>
                <a:cs typeface="Times New Roman" panose="02020603050405020304" pitchFamily="18" charset="0"/>
              </a:rPr>
              <a:t>Form was last updated: October 2018</a:t>
            </a:r>
          </a:p>
        </p:txBody>
      </p:sp>
    </p:spTree>
    <p:extLst>
      <p:ext uri="{BB962C8B-B14F-4D97-AF65-F5344CB8AC3E}">
        <p14:creationId xmlns:p14="http://schemas.microsoft.com/office/powerpoint/2010/main" val="3428886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932793" y="1676400"/>
            <a:ext cx="10439400" cy="4190999"/>
          </a:xfrm>
        </p:spPr>
        <p:txBody>
          <a:bodyPr rtlCol="0">
            <a:normAutofit/>
          </a:bodyPr>
          <a:lstStyle/>
          <a:p>
            <a:pPr>
              <a:defRPr/>
            </a:pPr>
            <a:r>
              <a:rPr lang="en-US" altLang="en-US" dirty="0">
                <a:latin typeface="Times New Roman" panose="02020603050405020304" pitchFamily="18" charset="0"/>
                <a:cs typeface="Times New Roman" panose="02020603050405020304" pitchFamily="18" charset="0"/>
              </a:rPr>
              <a:t>Education expenses paid for veteran or surviving spouse may be deducted on a dollar for dollar basis</a:t>
            </a:r>
          </a:p>
          <a:p>
            <a:pPr marL="0" indent="0">
              <a:buNone/>
              <a:defRPr/>
            </a:pPr>
            <a:endParaRPr lang="en-US" altLang="en-US" dirty="0">
              <a:latin typeface="Times New Roman" panose="02020603050405020304" pitchFamily="18" charset="0"/>
              <a:cs typeface="Times New Roman" panose="02020603050405020304" pitchFamily="18" charset="0"/>
            </a:endParaRPr>
          </a:p>
          <a:p>
            <a:pPr lvl="2">
              <a:defRPr/>
            </a:pPr>
            <a:r>
              <a:rPr lang="en-US" altLang="en-US" sz="2800" dirty="0">
                <a:latin typeface="Times New Roman" panose="02020603050405020304" pitchFamily="18" charset="0"/>
                <a:cs typeface="Times New Roman" panose="02020603050405020304" pitchFamily="18" charset="0"/>
              </a:rPr>
              <a:t>Tuition</a:t>
            </a:r>
          </a:p>
          <a:p>
            <a:pPr lvl="2">
              <a:defRPr/>
            </a:pPr>
            <a:r>
              <a:rPr lang="en-US" altLang="en-US" sz="2800" dirty="0">
                <a:latin typeface="Times New Roman" panose="02020603050405020304" pitchFamily="18" charset="0"/>
                <a:cs typeface="Times New Roman" panose="02020603050405020304" pitchFamily="18" charset="0"/>
              </a:rPr>
              <a:t>Fees</a:t>
            </a:r>
          </a:p>
          <a:p>
            <a:pPr lvl="2">
              <a:defRPr/>
            </a:pPr>
            <a:r>
              <a:rPr lang="en-US" altLang="en-US" sz="2800" dirty="0">
                <a:latin typeface="Times New Roman" panose="02020603050405020304" pitchFamily="18" charset="0"/>
                <a:cs typeface="Times New Roman" panose="02020603050405020304" pitchFamily="18" charset="0"/>
              </a:rPr>
              <a:t>Books</a:t>
            </a:r>
          </a:p>
          <a:p>
            <a:pPr marL="914400" lvl="2" indent="0">
              <a:buNone/>
              <a:defRPr/>
            </a:pPr>
            <a:endParaRPr lang="en-US" altLang="en-US" dirty="0">
              <a:latin typeface="Times New Roman" panose="02020603050405020304" pitchFamily="18" charset="0"/>
              <a:cs typeface="Times New Roman" panose="02020603050405020304" pitchFamily="18" charset="0"/>
            </a:endParaRPr>
          </a:p>
          <a:p>
            <a:pPr marL="685800" lvl="2" indent="0">
              <a:buNone/>
              <a:defRPr/>
            </a:pPr>
            <a:r>
              <a:rPr lang="en-US" altLang="en-US" sz="2800" b="1" dirty="0">
                <a:solidFill>
                  <a:srgbClr val="991E1A"/>
                </a:solidFill>
                <a:latin typeface="Times New Roman" panose="02020603050405020304" pitchFamily="18" charset="0"/>
                <a:cs typeface="Times New Roman" panose="02020603050405020304" pitchFamily="18" charset="0"/>
              </a:rPr>
              <a:t>38 CFR 3.272(i)</a:t>
            </a:r>
          </a:p>
        </p:txBody>
      </p:sp>
      <p:sp>
        <p:nvSpPr>
          <p:cNvPr id="378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392A472C-F476-4391-A1BE-C87F824CB9E9}" type="slidenum">
              <a:rPr lang="en-US" altLang="en-US" sz="2000">
                <a:solidFill>
                  <a:srgbClr val="898989"/>
                </a:solidFill>
              </a:rPr>
              <a:pPr>
                <a:spcBef>
                  <a:spcPct val="0"/>
                </a:spcBef>
                <a:buFontTx/>
                <a:buNone/>
              </a:pPr>
              <a:t>35</a:t>
            </a:fld>
            <a:endParaRPr lang="en-US" altLang="en-US" sz="2000">
              <a:solidFill>
                <a:srgbClr val="898989"/>
              </a:solidFill>
            </a:endParaRPr>
          </a:p>
        </p:txBody>
      </p:sp>
      <p:sp>
        <p:nvSpPr>
          <p:cNvPr id="7" name="Title 2"/>
          <p:cNvSpPr txBox="1">
            <a:spLocks/>
          </p:cNvSpPr>
          <p:nvPr/>
        </p:nvSpPr>
        <p:spPr bwMode="auto">
          <a:xfrm>
            <a:off x="76200" y="22860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Education Expenses</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C978EE5-09A1-4852-8971-EB6171F72CB5}" type="slidenum">
              <a:rPr lang="en-US" altLang="en-US" smtClean="0">
                <a:latin typeface="+mn-lt"/>
              </a:rPr>
              <a:pPr>
                <a:defRPr/>
              </a:pPr>
              <a:t>36</a:t>
            </a:fld>
            <a:endParaRPr lang="en-US" altLang="en-US" dirty="0">
              <a:latin typeface="+mn-lt"/>
            </a:endParaRPr>
          </a:p>
        </p:txBody>
      </p:sp>
      <p:sp>
        <p:nvSpPr>
          <p:cNvPr id="7" name="TextBox 6"/>
          <p:cNvSpPr txBox="1"/>
          <p:nvPr/>
        </p:nvSpPr>
        <p:spPr>
          <a:xfrm>
            <a:off x="152400" y="152401"/>
            <a:ext cx="8077200" cy="1077218"/>
          </a:xfrm>
          <a:prstGeom prst="rect">
            <a:avLst/>
          </a:prstGeom>
          <a:noFill/>
        </p:spPr>
        <p:txBody>
          <a:bodyPr wrap="square" rtlCol="0">
            <a:spAutoFit/>
          </a:bodyPr>
          <a:lstStyle/>
          <a:p>
            <a:r>
              <a:rPr lang="en-US" sz="3200" b="1" dirty="0">
                <a:latin typeface="Times New Roman" panose="02020603050405020304" pitchFamily="18" charset="0"/>
                <a:cs typeface="Times New Roman" panose="02020603050405020304" pitchFamily="18" charset="0"/>
              </a:rPr>
              <a:t>Veterans Pension Rate Table and Survivors Pension Rate Table – Effective 12/1/2019</a:t>
            </a:r>
          </a:p>
        </p:txBody>
      </p:sp>
      <p:sp>
        <p:nvSpPr>
          <p:cNvPr id="3" name="TextBox 2"/>
          <p:cNvSpPr txBox="1"/>
          <p:nvPr/>
        </p:nvSpPr>
        <p:spPr>
          <a:xfrm>
            <a:off x="838200" y="2057400"/>
            <a:ext cx="10515600" cy="332398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See Larger Print-Outs of the Veterans Pension Rate Table and Survivors Pension Rate Table at the end of your slides.</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Veterans Pension Rate Table:</a:t>
            </a:r>
          </a:p>
          <a:p>
            <a:r>
              <a:rPr lang="en-US" sz="2400" dirty="0">
                <a:latin typeface="Times New Roman" panose="02020603050405020304" pitchFamily="18" charset="0"/>
                <a:cs typeface="Times New Roman" panose="02020603050405020304" pitchFamily="18" charset="0"/>
                <a:hlinkClick r:id="rId3"/>
              </a:rPr>
              <a:t>https://www.benefits.va.gov/pension/current_rates_veteran_pen.asp</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Survivors Pension Rate Table:</a:t>
            </a:r>
          </a:p>
          <a:p>
            <a:r>
              <a:rPr lang="en-US" sz="2400" dirty="0">
                <a:latin typeface="Times New Roman" panose="02020603050405020304" pitchFamily="18" charset="0"/>
                <a:cs typeface="Times New Roman" panose="02020603050405020304" pitchFamily="18" charset="0"/>
                <a:hlinkClick r:id="rId4"/>
              </a:rPr>
              <a:t>https://www.benefits.va.gov/pension/current_rates_survivor_pen.asp</a:t>
            </a:r>
            <a:endParaRPr lang="en-US"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319279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Content Placeholder 2"/>
          <p:cNvSpPr>
            <a:spLocks noGrp="1"/>
          </p:cNvSpPr>
          <p:nvPr>
            <p:ph idx="1"/>
          </p:nvPr>
        </p:nvSpPr>
        <p:spPr>
          <a:xfrm>
            <a:off x="1066800" y="1524000"/>
            <a:ext cx="10287000" cy="4419600"/>
          </a:xfrm>
        </p:spPr>
        <p:txBody>
          <a:bodyPr>
            <a:normAutofit lnSpcReduction="10000"/>
          </a:bodyPr>
          <a:lstStyle/>
          <a:p>
            <a:pPr eaLnBrk="1" hangingPunct="1"/>
            <a:r>
              <a:rPr lang="en-US" altLang="en-US" sz="2800" dirty="0">
                <a:latin typeface="Times New Roman" panose="02020603050405020304" pitchFamily="18" charset="0"/>
                <a:cs typeface="Times New Roman" panose="02020603050405020304" pitchFamily="18" charset="0"/>
              </a:rPr>
              <a:t>Two different Rate Tables: Veterans and Survivors </a:t>
            </a:r>
          </a:p>
          <a:p>
            <a:pPr eaLnBrk="1" hangingPunct="1"/>
            <a:endParaRPr lang="en-US" altLang="en-US" sz="10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Annual COLA tied to SSA: </a:t>
            </a:r>
            <a:r>
              <a:rPr lang="en-US" altLang="en-US" sz="2800" i="1" dirty="0">
                <a:latin typeface="Times New Roman" panose="02020603050405020304" pitchFamily="18" charset="0"/>
                <a:cs typeface="Times New Roman" panose="02020603050405020304" pitchFamily="18" charset="0"/>
              </a:rPr>
              <a:t>may </a:t>
            </a:r>
            <a:r>
              <a:rPr lang="en-US" altLang="en-US" sz="2800" dirty="0">
                <a:latin typeface="Times New Roman" panose="02020603050405020304" pitchFamily="18" charset="0"/>
                <a:cs typeface="Times New Roman" panose="02020603050405020304" pitchFamily="18" charset="0"/>
              </a:rPr>
              <a:t>increase each year</a:t>
            </a:r>
          </a:p>
          <a:p>
            <a:pPr eaLnBrk="1" hangingPunct="1"/>
            <a:endParaRPr lang="en-US" altLang="en-US" sz="10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MAPR based on dependents and disability level</a:t>
            </a:r>
          </a:p>
          <a:p>
            <a:pPr eaLnBrk="1" hangingPunct="1"/>
            <a:endParaRPr lang="en-US" altLang="en-US" sz="10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Medical expense deduction (5%) is based on if the veteran has dependents</a:t>
            </a:r>
          </a:p>
          <a:p>
            <a:pPr eaLnBrk="1" hangingPunct="1"/>
            <a:endParaRPr lang="en-US" altLang="en-US" sz="10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Two veterans married to each other?</a:t>
            </a:r>
          </a:p>
          <a:p>
            <a:pPr eaLnBrk="1" hangingPunct="1"/>
            <a:endParaRPr lang="en-US" altLang="en-US" sz="1000" dirty="0">
              <a:latin typeface="Times New Roman" panose="02020603050405020304" pitchFamily="18" charset="0"/>
              <a:cs typeface="Times New Roman" panose="02020603050405020304" pitchFamily="18" charset="0"/>
            </a:endParaRPr>
          </a:p>
          <a:p>
            <a:pPr eaLnBrk="1" hangingPunct="1"/>
            <a:r>
              <a:rPr lang="en-US" altLang="en-US" sz="2800" dirty="0">
                <a:latin typeface="Times New Roman" panose="02020603050405020304" pitchFamily="18" charset="0"/>
                <a:cs typeface="Times New Roman" panose="02020603050405020304" pitchFamily="18" charset="0"/>
              </a:rPr>
              <a:t>Child earned income exclusion</a:t>
            </a:r>
          </a:p>
        </p:txBody>
      </p:sp>
      <p:sp>
        <p:nvSpPr>
          <p:cNvPr id="57348"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EEA698A-FE72-4A10-B38C-369CCE00839A}" type="slidenum">
              <a:rPr lang="en-US" altLang="en-US" sz="2000">
                <a:solidFill>
                  <a:srgbClr val="898989"/>
                </a:solidFill>
              </a:rPr>
              <a:pPr>
                <a:spcBef>
                  <a:spcPct val="0"/>
                </a:spcBef>
                <a:buFontTx/>
                <a:buNone/>
              </a:pPr>
              <a:t>37</a:t>
            </a:fld>
            <a:endParaRPr lang="en-US" altLang="en-US" sz="2000">
              <a:solidFill>
                <a:srgbClr val="898989"/>
              </a:solidFill>
            </a:endParaRPr>
          </a:p>
        </p:txBody>
      </p:sp>
      <p:sp>
        <p:nvSpPr>
          <p:cNvPr id="6" name="Title 2"/>
          <p:cNvSpPr txBox="1">
            <a:spLocks/>
          </p:cNvSpPr>
          <p:nvPr/>
        </p:nvSpPr>
        <p:spPr bwMode="auto">
          <a:xfrm>
            <a:off x="76200" y="228600"/>
            <a:ext cx="906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Reading Pension Rate Tables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11734800" cy="4876800"/>
          </a:xfrm>
        </p:spPr>
        <p:txBody>
          <a:bodyPr rtlCol="0">
            <a:noAutofit/>
          </a:bodyPr>
          <a:lstStyle/>
          <a:p>
            <a:pPr marL="0" indent="0">
              <a:buNone/>
              <a:defRPr/>
            </a:pPr>
            <a:r>
              <a:rPr lang="en-US" dirty="0">
                <a:latin typeface="Times New Roman" panose="02020603050405020304" pitchFamily="18" charset="0"/>
                <a:cs typeface="Times New Roman" panose="02020603050405020304" pitchFamily="18" charset="0"/>
              </a:rPr>
              <a:t>Fractions of dollars are rounded down for both income and monthly pension rate</a:t>
            </a:r>
          </a:p>
          <a:p>
            <a:pPr>
              <a:buNone/>
              <a:defRPr/>
            </a:pPr>
            <a:endParaRPr lang="en-US" sz="500" dirty="0">
              <a:latin typeface="Times New Roman" panose="02020603050405020304" pitchFamily="18" charset="0"/>
              <a:cs typeface="Times New Roman" panose="02020603050405020304" pitchFamily="18" charset="0"/>
            </a:endParaRPr>
          </a:p>
          <a:p>
            <a:pPr>
              <a:lnSpc>
                <a:spcPct val="120000"/>
              </a:lnSpc>
              <a:defRPr/>
            </a:pPr>
            <a:r>
              <a:rPr lang="en-US" sz="2600" dirty="0">
                <a:latin typeface="Times New Roman" panose="02020603050405020304" pitchFamily="18" charset="0"/>
                <a:cs typeface="Times New Roman" panose="02020603050405020304" pitchFamily="18" charset="0"/>
              </a:rPr>
              <a:t>Single vet, MAPR is $13,752 per year</a:t>
            </a:r>
          </a:p>
          <a:p>
            <a:pPr>
              <a:lnSpc>
                <a:spcPct val="120000"/>
              </a:lnSpc>
              <a:defRPr/>
            </a:pPr>
            <a:r>
              <a:rPr lang="en-US" sz="2600" dirty="0">
                <a:latin typeface="Times New Roman" panose="02020603050405020304" pitchFamily="18" charset="0"/>
                <a:cs typeface="Times New Roman" panose="02020603050405020304" pitchFamily="18" charset="0"/>
              </a:rPr>
              <a:t>If zero income, veteran would receive $13,752 per year, or $1,146/</a:t>
            </a:r>
            <a:r>
              <a:rPr lang="en-US" sz="2600" dirty="0" err="1">
                <a:latin typeface="Times New Roman" panose="02020603050405020304" pitchFamily="18" charset="0"/>
                <a:cs typeface="Times New Roman" panose="02020603050405020304" pitchFamily="18" charset="0"/>
              </a:rPr>
              <a:t>mo</a:t>
            </a:r>
            <a:r>
              <a:rPr lang="en-US" sz="2600" dirty="0">
                <a:latin typeface="Times New Roman" panose="02020603050405020304" pitchFamily="18" charset="0"/>
                <a:cs typeface="Times New Roman" panose="02020603050405020304" pitchFamily="18" charset="0"/>
              </a:rPr>
              <a:t> in VA pension.</a:t>
            </a:r>
          </a:p>
          <a:p>
            <a:pPr>
              <a:lnSpc>
                <a:spcPct val="120000"/>
              </a:lnSpc>
              <a:defRPr/>
            </a:pPr>
            <a:r>
              <a:rPr lang="en-US" sz="2600" dirty="0">
                <a:latin typeface="Times New Roman" panose="02020603050405020304" pitchFamily="18" charset="0"/>
                <a:cs typeface="Times New Roman" panose="02020603050405020304" pitchFamily="18" charset="0"/>
              </a:rPr>
              <a:t>Veteran’s income is SSDI of $850/mo. Or $10,200/year </a:t>
            </a:r>
          </a:p>
          <a:p>
            <a:pPr>
              <a:lnSpc>
                <a:spcPct val="120000"/>
              </a:lnSpc>
              <a:defRPr/>
            </a:pPr>
            <a:r>
              <a:rPr lang="en-US" sz="2600" dirty="0">
                <a:latin typeface="Times New Roman" panose="02020603050405020304" pitchFamily="18" charset="0"/>
                <a:cs typeface="Times New Roman" panose="02020603050405020304" pitchFamily="18" charset="0"/>
              </a:rPr>
              <a:t>MAPR of $13,752 minus income of $10,200 = $3552 annual pension</a:t>
            </a:r>
          </a:p>
          <a:p>
            <a:pPr marL="0" indent="0">
              <a:buNone/>
              <a:defRPr/>
            </a:pPr>
            <a:endParaRPr lang="en-US" sz="2600" dirty="0">
              <a:latin typeface="Times New Roman" panose="02020603050405020304" pitchFamily="18" charset="0"/>
              <a:cs typeface="Times New Roman" panose="02020603050405020304" pitchFamily="18" charset="0"/>
            </a:endParaRPr>
          </a:p>
          <a:p>
            <a:pPr marL="0" indent="0">
              <a:buNone/>
              <a:defRPr/>
            </a:pPr>
            <a:r>
              <a:rPr lang="en-US" sz="2600" dirty="0">
                <a:latin typeface="Times New Roman" panose="02020603050405020304" pitchFamily="18" charset="0"/>
                <a:cs typeface="Times New Roman" panose="02020603050405020304" pitchFamily="18" charset="0"/>
              </a:rPr>
              <a:t>				$3335 ÷ 12 = monthly pension of $</a:t>
            </a:r>
            <a:r>
              <a:rPr lang="en-US" sz="2600" b="1" u="sng" dirty="0">
                <a:latin typeface="Times New Roman" panose="02020603050405020304" pitchFamily="18" charset="0"/>
                <a:cs typeface="Times New Roman" panose="02020603050405020304" pitchFamily="18" charset="0"/>
              </a:rPr>
              <a:t>296</a:t>
            </a:r>
            <a:r>
              <a:rPr lang="en-US" sz="2600" dirty="0">
                <a:latin typeface="Times New Roman" panose="02020603050405020304" pitchFamily="18" charset="0"/>
                <a:cs typeface="Times New Roman" panose="02020603050405020304" pitchFamily="18" charset="0"/>
              </a:rPr>
              <a:t> </a:t>
            </a:r>
          </a:p>
          <a:p>
            <a:pPr marL="0" indent="0">
              <a:buNone/>
              <a:defRPr/>
            </a:pPr>
            <a:r>
              <a:rPr lang="en-US" sz="2600" b="1" dirty="0">
                <a:latin typeface="Times New Roman" panose="02020603050405020304" pitchFamily="18" charset="0"/>
                <a:cs typeface="Times New Roman" panose="02020603050405020304" pitchFamily="18" charset="0"/>
              </a:rPr>
              <a:t>				Total of SSDI + VA Pension = $13,752</a:t>
            </a:r>
          </a:p>
        </p:txBody>
      </p:sp>
      <p:sp>
        <p:nvSpPr>
          <p:cNvPr id="62468"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325D9DD2-65CB-47EC-A93D-E2236C40E813}" type="slidenum">
              <a:rPr lang="en-US" altLang="en-US" sz="2000">
                <a:solidFill>
                  <a:srgbClr val="898989"/>
                </a:solidFill>
              </a:rPr>
              <a:pPr>
                <a:spcBef>
                  <a:spcPct val="0"/>
                </a:spcBef>
                <a:buFontTx/>
                <a:buNone/>
              </a:pPr>
              <a:t>38</a:t>
            </a:fld>
            <a:endParaRPr lang="en-US" altLang="en-US" sz="2000" dirty="0">
              <a:solidFill>
                <a:srgbClr val="898989"/>
              </a:solidFill>
            </a:endParaRPr>
          </a:p>
        </p:txBody>
      </p:sp>
      <p:sp>
        <p:nvSpPr>
          <p:cNvPr id="8" name="Title 2"/>
          <p:cNvSpPr txBox="1">
            <a:spLocks/>
          </p:cNvSpPr>
          <p:nvPr/>
        </p:nvSpPr>
        <p:spPr bwMode="auto">
          <a:xfrm>
            <a:off x="76200" y="304800"/>
            <a:ext cx="7620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How to Calculate Pension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2"/>
          <p:cNvSpPr>
            <a:spLocks noGrp="1"/>
          </p:cNvSpPr>
          <p:nvPr>
            <p:ph idx="1"/>
          </p:nvPr>
        </p:nvSpPr>
        <p:spPr>
          <a:xfrm>
            <a:off x="228600" y="1295401"/>
            <a:ext cx="11658600" cy="5495925"/>
          </a:xfrm>
        </p:spPr>
        <p:txBody>
          <a:bodyPr rtlCol="0">
            <a:noAutofit/>
          </a:bodyPr>
          <a:lstStyle/>
          <a:p>
            <a:pPr>
              <a:defRPr/>
            </a:pPr>
            <a:r>
              <a:rPr lang="en-US" altLang="en-US" sz="2800" dirty="0">
                <a:latin typeface="Times New Roman" panose="02020603050405020304" pitchFamily="18" charset="0"/>
                <a:cs typeface="Times New Roman" panose="02020603050405020304" pitchFamily="18" charset="0"/>
              </a:rPr>
              <a:t>Single vet, MAPR is $13,752/year</a:t>
            </a:r>
          </a:p>
          <a:p>
            <a:pPr>
              <a:defRPr/>
            </a:pPr>
            <a:r>
              <a:rPr lang="en-US" altLang="en-US" sz="2800" dirty="0">
                <a:latin typeface="Times New Roman" panose="02020603050405020304" pitchFamily="18" charset="0"/>
                <a:cs typeface="Times New Roman" panose="02020603050405020304" pitchFamily="18" charset="0"/>
              </a:rPr>
              <a:t>Income is SSDI of $10,800/year</a:t>
            </a:r>
          </a:p>
          <a:p>
            <a:pPr>
              <a:defRPr/>
            </a:pPr>
            <a:r>
              <a:rPr lang="en-US" altLang="en-US" sz="2800" dirty="0">
                <a:latin typeface="Times New Roman" panose="02020603050405020304" pitchFamily="18" charset="0"/>
                <a:cs typeface="Times New Roman" panose="02020603050405020304" pitchFamily="18" charset="0"/>
              </a:rPr>
              <a:t>He pays total medical expenses of $2,687 for 2019</a:t>
            </a:r>
          </a:p>
          <a:p>
            <a:pPr lvl="1">
              <a:defRPr/>
            </a:pPr>
            <a:r>
              <a:rPr lang="en-US" altLang="en-US" sz="2400" dirty="0">
                <a:latin typeface="Times New Roman" panose="02020603050405020304" pitchFamily="18" charset="0"/>
                <a:cs typeface="Times New Roman" panose="02020603050405020304" pitchFamily="18" charset="0"/>
              </a:rPr>
              <a:t>5% of MAPR is $ 687 (meds above this are deductible)</a:t>
            </a:r>
          </a:p>
          <a:p>
            <a:pPr lvl="1">
              <a:defRPr/>
            </a:pPr>
            <a:r>
              <a:rPr lang="en-US" altLang="en-US" sz="2400" dirty="0">
                <a:latin typeface="Times New Roman" panose="02020603050405020304" pitchFamily="18" charset="0"/>
                <a:cs typeface="Times New Roman" panose="02020603050405020304" pitchFamily="18" charset="0"/>
              </a:rPr>
              <a:t>Total expenses minus $687 = $2000 </a:t>
            </a:r>
          </a:p>
          <a:p>
            <a:pPr>
              <a:buNone/>
              <a:defRPr/>
            </a:pPr>
            <a:r>
              <a:rPr lang="en-US" altLang="en-US" sz="2400" dirty="0">
                <a:latin typeface="Times New Roman" panose="02020603050405020304" pitchFamily="18" charset="0"/>
                <a:cs typeface="Times New Roman" panose="02020603050405020304" pitchFamily="18" charset="0"/>
              </a:rPr>
              <a:t>	(allowable medical expense to deduct from income)</a:t>
            </a:r>
          </a:p>
          <a:p>
            <a:pPr>
              <a:defRPr/>
            </a:pPr>
            <a:r>
              <a:rPr lang="en-US" altLang="en-US" sz="2800" dirty="0">
                <a:latin typeface="Times New Roman" panose="02020603050405020304" pitchFamily="18" charset="0"/>
                <a:cs typeface="Times New Roman" panose="02020603050405020304" pitchFamily="18" charset="0"/>
              </a:rPr>
              <a:t>Countable income is now $10,800 - $2,000 = $8,800</a:t>
            </a:r>
          </a:p>
          <a:p>
            <a:pPr>
              <a:defRPr/>
            </a:pPr>
            <a:r>
              <a:rPr lang="en-US" altLang="en-US" sz="2800" dirty="0">
                <a:latin typeface="Times New Roman" panose="02020603050405020304" pitchFamily="18" charset="0"/>
                <a:cs typeface="Times New Roman" panose="02020603050405020304" pitchFamily="18" charset="0"/>
              </a:rPr>
              <a:t>Veteran will receive MAPR minus countable income </a:t>
            </a:r>
          </a:p>
          <a:p>
            <a:pPr>
              <a:defRPr/>
            </a:pPr>
            <a:endParaRPr lang="en-US" altLang="en-US" sz="1200" dirty="0">
              <a:latin typeface="Times New Roman" panose="02020603050405020304" pitchFamily="18" charset="0"/>
              <a:cs typeface="Times New Roman" panose="02020603050405020304" pitchFamily="18" charset="0"/>
            </a:endParaRPr>
          </a:p>
          <a:p>
            <a:pPr algn="ctr">
              <a:buNone/>
              <a:defRPr/>
            </a:pPr>
            <a:r>
              <a:rPr lang="en-US" altLang="en-US" sz="2800" dirty="0">
                <a:latin typeface="Times New Roman" panose="02020603050405020304" pitchFamily="18" charset="0"/>
                <a:cs typeface="Times New Roman" panose="02020603050405020304" pitchFamily="18" charset="0"/>
              </a:rPr>
              <a:t>		$13,752 - $8,800 = $4,952</a:t>
            </a:r>
          </a:p>
          <a:p>
            <a:pPr algn="ctr">
              <a:buNone/>
              <a:defRPr/>
            </a:pPr>
            <a:r>
              <a:rPr lang="en-US" altLang="en-US" sz="2800" dirty="0">
                <a:latin typeface="Times New Roman" panose="02020603050405020304" pitchFamily="18" charset="0"/>
                <a:cs typeface="Times New Roman" panose="02020603050405020304" pitchFamily="18" charset="0"/>
              </a:rPr>
              <a:t>	       $4,952 ÷ 12 = </a:t>
            </a:r>
            <a:r>
              <a:rPr lang="en-US" altLang="en-US" sz="2800" b="1" dirty="0">
                <a:latin typeface="Times New Roman" panose="02020603050405020304" pitchFamily="18" charset="0"/>
                <a:cs typeface="Times New Roman" panose="02020603050405020304" pitchFamily="18" charset="0"/>
              </a:rPr>
              <a:t>monthly pension of </a:t>
            </a:r>
            <a:r>
              <a:rPr lang="en-US" altLang="en-US" sz="2800" b="1" u="sng" dirty="0">
                <a:latin typeface="Times New Roman" panose="02020603050405020304" pitchFamily="18" charset="0"/>
                <a:cs typeface="Times New Roman" panose="02020603050405020304" pitchFamily="18" charset="0"/>
              </a:rPr>
              <a:t>$412</a:t>
            </a:r>
          </a:p>
        </p:txBody>
      </p:sp>
      <p:sp>
        <p:nvSpPr>
          <p:cNvPr id="63492" name="Slide Number Placeholder 3"/>
          <p:cNvSpPr>
            <a:spLocks noGrp="1"/>
          </p:cNvSpPr>
          <p:nvPr>
            <p:ph type="sldNum" sz="quarter" idx="12"/>
          </p:nvPr>
        </p:nvSpPr>
        <p:spPr bwMode="auto">
          <a:xfrm>
            <a:off x="9448800" y="63246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8CACEFDD-1174-4C4A-B61E-9F1F14F09009}" type="slidenum">
              <a:rPr lang="en-US" altLang="en-US" sz="2000">
                <a:solidFill>
                  <a:srgbClr val="898989"/>
                </a:solidFill>
              </a:rPr>
              <a:pPr>
                <a:spcBef>
                  <a:spcPct val="0"/>
                </a:spcBef>
                <a:buFontTx/>
                <a:buNone/>
              </a:pPr>
              <a:t>39</a:t>
            </a:fld>
            <a:endParaRPr lang="en-US" altLang="en-US" sz="2000" dirty="0">
              <a:solidFill>
                <a:srgbClr val="898989"/>
              </a:solidFill>
            </a:endParaRPr>
          </a:p>
        </p:txBody>
      </p:sp>
      <p:sp>
        <p:nvSpPr>
          <p:cNvPr id="6" name="Title 2"/>
          <p:cNvSpPr txBox="1">
            <a:spLocks/>
          </p:cNvSpPr>
          <p:nvPr/>
        </p:nvSpPr>
        <p:spPr bwMode="auto">
          <a:xfrm>
            <a:off x="152400" y="304800"/>
            <a:ext cx="8153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How to Calculate Pension with </a:t>
            </a:r>
          </a:p>
          <a:p>
            <a:pPr algn="l"/>
            <a:r>
              <a:rPr lang="en-US" sz="3600" b="1" dirty="0">
                <a:latin typeface="Times New Roman" panose="02020603050405020304" pitchFamily="18" charset="0"/>
                <a:cs typeface="Times New Roman" panose="02020603050405020304" pitchFamily="18" charset="0"/>
              </a:rPr>
              <a:t>Medical Expenses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304800" y="1387475"/>
            <a:ext cx="11506200" cy="5334000"/>
          </a:xfrm>
        </p:spPr>
        <p:txBody>
          <a:bodyPr>
            <a:noAutofit/>
          </a:bodyPr>
          <a:lstStyle/>
          <a:p>
            <a:pPr marL="0" indent="0" algn="ctr" eaLnBrk="1" hangingPunct="1">
              <a:buNone/>
              <a:defRPr/>
            </a:pPr>
            <a:r>
              <a:rPr lang="en-US" altLang="en-US" b="1" dirty="0">
                <a:latin typeface="Times New Roman" panose="02020603050405020304" pitchFamily="18" charset="0"/>
                <a:cs typeface="Times New Roman" panose="02020603050405020304" pitchFamily="18" charset="0"/>
              </a:rPr>
              <a:t>The Maximum Annual Pension Rate (MAPR) is the maximum pension benefit someone can receive from VA per year </a:t>
            </a:r>
          </a:p>
          <a:p>
            <a:pPr marL="0" indent="0">
              <a:buNone/>
              <a:defRPr/>
            </a:pPr>
            <a:endParaRPr lang="en-US" altLang="en-US" sz="1000" dirty="0">
              <a:latin typeface="Times New Roman" panose="02020603050405020304" pitchFamily="18" charset="0"/>
              <a:cs typeface="Times New Roman" panose="02020603050405020304" pitchFamily="18" charset="0"/>
            </a:endParaRPr>
          </a:p>
          <a:p>
            <a:pPr lvl="1" eaLnBrk="1" hangingPunct="1">
              <a:defRPr/>
            </a:pPr>
            <a:r>
              <a:rPr lang="en-US" altLang="en-US" dirty="0">
                <a:latin typeface="Times New Roman" panose="02020603050405020304" pitchFamily="18" charset="0"/>
                <a:cs typeface="Times New Roman" panose="02020603050405020304" pitchFamily="18" charset="0"/>
              </a:rPr>
              <a:t>If income minus medical expenses exceeds the MAPR, veteran will not be paid pension </a:t>
            </a:r>
          </a:p>
          <a:p>
            <a:pPr lvl="1" eaLnBrk="1" hangingPunct="1">
              <a:defRPr/>
            </a:pPr>
            <a:r>
              <a:rPr lang="en-US" altLang="en-US" dirty="0">
                <a:latin typeface="Times New Roman" panose="02020603050405020304" pitchFamily="18" charset="0"/>
                <a:cs typeface="Times New Roman" panose="02020603050405020304" pitchFamily="18" charset="0"/>
              </a:rPr>
              <a:t>If income minus medical expenses is less than the MAPR, veteran will receive difference between income and the MAPR</a:t>
            </a:r>
          </a:p>
          <a:p>
            <a:pPr marL="0" indent="0">
              <a:buNone/>
              <a:defRPr/>
            </a:pPr>
            <a:endParaRPr lang="en-US" altLang="en-US" sz="1000" dirty="0">
              <a:latin typeface="Times New Roman" panose="02020603050405020304" pitchFamily="18" charset="0"/>
              <a:cs typeface="Times New Roman" panose="02020603050405020304" pitchFamily="18" charset="0"/>
            </a:endParaRPr>
          </a:p>
          <a:p>
            <a:pPr eaLnBrk="1" hangingPunct="1">
              <a:defRPr/>
            </a:pPr>
            <a:r>
              <a:rPr lang="en-US" altLang="en-US" sz="2800" dirty="0">
                <a:latin typeface="Times New Roman" panose="02020603050405020304" pitchFamily="18" charset="0"/>
                <a:cs typeface="Times New Roman" panose="02020603050405020304" pitchFamily="18" charset="0"/>
              </a:rPr>
              <a:t>The MAPR varies based on number of dependents or if there is entitlement to Special Monthly Pension (SMP)</a:t>
            </a:r>
          </a:p>
          <a:p>
            <a:pPr eaLnBrk="1" hangingPunct="1">
              <a:defRPr/>
            </a:pPr>
            <a:endParaRPr lang="en-US" altLang="en-US" sz="1000" dirty="0">
              <a:latin typeface="Times New Roman" panose="02020603050405020304" pitchFamily="18" charset="0"/>
              <a:cs typeface="Times New Roman" panose="02020603050405020304" pitchFamily="18" charset="0"/>
            </a:endParaRPr>
          </a:p>
          <a:p>
            <a:pPr marL="0" indent="0" algn="ctr">
              <a:buNone/>
              <a:defRPr/>
            </a:pPr>
            <a:r>
              <a:rPr lang="en-US" altLang="en-US" b="1" dirty="0">
                <a:solidFill>
                  <a:srgbClr val="991E1A"/>
                </a:solidFill>
                <a:latin typeface="Times New Roman" panose="02020603050405020304" pitchFamily="18" charset="0"/>
                <a:cs typeface="Times New Roman" panose="02020603050405020304" pitchFamily="18" charset="0"/>
              </a:rPr>
              <a:t>(38 CFR 3.271-3.273)</a:t>
            </a:r>
          </a:p>
          <a:p>
            <a:pPr eaLnBrk="1" hangingPunct="1">
              <a:buFont typeface="Arial" panose="020B0604020202020204" pitchFamily="34" charset="0"/>
              <a:buNone/>
              <a:defRPr/>
            </a:pPr>
            <a:r>
              <a:rPr lang="en-US" altLang="en-US" dirty="0"/>
              <a:t>    </a:t>
            </a:r>
            <a:endParaRPr lang="en-US" altLang="en-US" b="1" i="1" dirty="0"/>
          </a:p>
        </p:txBody>
      </p:sp>
      <p:sp>
        <p:nvSpPr>
          <p:cNvPr id="26628"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30452E6-72B9-4B80-9610-283E00613718}" type="slidenum">
              <a:rPr lang="en-US" altLang="en-US" sz="2000">
                <a:solidFill>
                  <a:srgbClr val="898989"/>
                </a:solidFill>
              </a:rPr>
              <a:pPr>
                <a:spcBef>
                  <a:spcPct val="0"/>
                </a:spcBef>
                <a:buFontTx/>
                <a:buNone/>
              </a:pPr>
              <a:t>4</a:t>
            </a:fld>
            <a:endParaRPr lang="en-US" altLang="en-US" sz="2000">
              <a:solidFill>
                <a:srgbClr val="898989"/>
              </a:solidFill>
            </a:endParaRPr>
          </a:p>
        </p:txBody>
      </p:sp>
      <p:sp>
        <p:nvSpPr>
          <p:cNvPr id="7" name="Rectangle 6"/>
          <p:cNvSpPr/>
          <p:nvPr/>
        </p:nvSpPr>
        <p:spPr>
          <a:xfrm>
            <a:off x="76200" y="402927"/>
            <a:ext cx="9144000" cy="646331"/>
          </a:xfrm>
          <a:prstGeom prst="rect">
            <a:avLst/>
          </a:prstGeom>
        </p:spPr>
        <p:txBody>
          <a:bodyPr wrap="square">
            <a:spAutoFit/>
          </a:bodyPr>
          <a:lstStyle/>
          <a:p>
            <a:r>
              <a:rPr lang="en-US" altLang="en-US" sz="3600" b="1" dirty="0">
                <a:latin typeface="Times New Roman" panose="02020603050405020304" pitchFamily="18" charset="0"/>
                <a:cs typeface="Times New Roman" panose="02020603050405020304" pitchFamily="18" charset="0"/>
              </a:rPr>
              <a:t>Maximum Annual Pension Rate</a:t>
            </a:r>
            <a:endParaRPr lang="en-US" sz="36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2"/>
          <p:cNvSpPr>
            <a:spLocks noGrp="1"/>
          </p:cNvSpPr>
          <p:nvPr>
            <p:ph idx="1"/>
          </p:nvPr>
        </p:nvSpPr>
        <p:spPr>
          <a:xfrm>
            <a:off x="914400" y="1905000"/>
            <a:ext cx="10363200" cy="3948113"/>
          </a:xfrm>
        </p:spPr>
        <p:txBody>
          <a:bodyPr/>
          <a:lstStyle/>
          <a:p>
            <a:pPr eaLnBrk="1" hangingPunct="1"/>
            <a:r>
              <a:rPr lang="en-US" altLang="en-US" dirty="0">
                <a:latin typeface="Times New Roman" panose="02020603050405020304" pitchFamily="18" charset="0"/>
                <a:cs typeface="Times New Roman" panose="02020603050405020304" pitchFamily="18" charset="0"/>
              </a:rPr>
              <a:t>Recipients are expected to keep VA informed of any change that may affect their pension benefit, including changes to income, net worth, marital status, nursing home patient status, and deductible expenses</a:t>
            </a:r>
          </a:p>
          <a:p>
            <a:pPr eaLnBrk="1" hangingPunct="1"/>
            <a:endParaRPr lang="en-US" altLang="en-US" dirty="0">
              <a:latin typeface="Times New Roman" panose="02020603050405020304" pitchFamily="18" charset="0"/>
              <a:cs typeface="Times New Roman" panose="02020603050405020304" pitchFamily="18" charset="0"/>
            </a:endParaRPr>
          </a:p>
          <a:p>
            <a:pPr eaLnBrk="1" hangingPunct="1"/>
            <a:r>
              <a:rPr lang="en-US" altLang="en-US" dirty="0">
                <a:latin typeface="Times New Roman" panose="02020603050405020304" pitchFamily="18" charset="0"/>
                <a:cs typeface="Times New Roman" panose="02020603050405020304" pitchFamily="18" charset="0"/>
              </a:rPr>
              <a:t>For those with consistent income, especially receiving SSA, there’s no need to report annually unless there is a change, however expenses must be reported to be deducted</a:t>
            </a:r>
          </a:p>
          <a:p>
            <a:pPr lvl="1" eaLnBrk="1" hangingPunct="1"/>
            <a:endParaRPr lang="en-US" altLang="en-US" dirty="0"/>
          </a:p>
          <a:p>
            <a:pPr lvl="1" eaLnBrk="1" hangingPunct="1"/>
            <a:endParaRPr lang="en-US" altLang="en-US" dirty="0"/>
          </a:p>
          <a:p>
            <a:pPr lvl="1" eaLnBrk="1" hangingPunct="1"/>
            <a:endParaRPr lang="en-US" altLang="en-US" dirty="0"/>
          </a:p>
        </p:txBody>
      </p:sp>
      <p:sp>
        <p:nvSpPr>
          <p:cNvPr id="39940"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F7223C95-7A6C-445A-A7E2-CD97282AB71D}" type="slidenum">
              <a:rPr lang="en-US" altLang="en-US" sz="2000">
                <a:solidFill>
                  <a:srgbClr val="898989"/>
                </a:solidFill>
              </a:rPr>
              <a:pPr>
                <a:spcBef>
                  <a:spcPct val="0"/>
                </a:spcBef>
                <a:buFontTx/>
                <a:buNone/>
              </a:pPr>
              <a:t>40</a:t>
            </a:fld>
            <a:endParaRPr lang="en-US" altLang="en-US" sz="2000">
              <a:solidFill>
                <a:srgbClr val="898989"/>
              </a:solidFill>
            </a:endParaRPr>
          </a:p>
        </p:txBody>
      </p:sp>
      <p:sp>
        <p:nvSpPr>
          <p:cNvPr id="7" name="Title 2"/>
          <p:cNvSpPr txBox="1">
            <a:spLocks/>
          </p:cNvSpPr>
          <p:nvPr/>
        </p:nvSpPr>
        <p:spPr bwMode="auto">
          <a:xfrm>
            <a:off x="76200" y="304800"/>
            <a:ext cx="8458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Reporting Changes in Income and Expenses</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990600" y="1256437"/>
            <a:ext cx="10363200" cy="5465038"/>
          </a:xfrm>
        </p:spPr>
        <p:txBody>
          <a:bodyPr/>
          <a:lstStyle/>
          <a:p>
            <a:pPr eaLnBrk="1" hangingPunct="1">
              <a:defRPr/>
            </a:pPr>
            <a:r>
              <a:rPr lang="en-US" altLang="en-US" sz="2800" dirty="0">
                <a:latin typeface="Times New Roman" panose="02020603050405020304" pitchFamily="18" charset="0"/>
                <a:cs typeface="Times New Roman" panose="02020603050405020304" pitchFamily="18" charset="0"/>
              </a:rPr>
              <a:t>VA works with SSA and IRS to verify continued eligibility for pension benefits through computer matching programs</a:t>
            </a:r>
          </a:p>
          <a:p>
            <a:pPr marL="0" indent="0">
              <a:buNone/>
              <a:defRPr/>
            </a:pPr>
            <a:endParaRPr lang="en-US" altLang="en-US" sz="2800" dirty="0">
              <a:latin typeface="Times New Roman" panose="02020603050405020304" pitchFamily="18" charset="0"/>
              <a:cs typeface="Times New Roman" panose="02020603050405020304" pitchFamily="18" charset="0"/>
            </a:endParaRPr>
          </a:p>
          <a:p>
            <a:pPr eaLnBrk="1" hangingPunct="1">
              <a:defRPr/>
            </a:pPr>
            <a:r>
              <a:rPr lang="en-US" altLang="en-US" sz="2800" dirty="0">
                <a:latin typeface="Times New Roman" panose="02020603050405020304" pitchFamily="18" charset="0"/>
                <a:cs typeface="Times New Roman" panose="02020603050405020304" pitchFamily="18" charset="0"/>
              </a:rPr>
              <a:t>As a result, VA no longer sends Eligibility Verification Reports (EVR’s) to most beneficiaries </a:t>
            </a:r>
          </a:p>
          <a:p>
            <a:pPr eaLnBrk="1" hangingPunct="1">
              <a:defRPr/>
            </a:pPr>
            <a:endParaRPr lang="en-US" altLang="en-US" sz="2800" dirty="0">
              <a:latin typeface="Times New Roman" panose="02020603050405020304" pitchFamily="18" charset="0"/>
              <a:cs typeface="Times New Roman" panose="02020603050405020304" pitchFamily="18" charset="0"/>
            </a:endParaRPr>
          </a:p>
          <a:p>
            <a:pPr eaLnBrk="1" hangingPunct="1">
              <a:defRPr/>
            </a:pPr>
            <a:r>
              <a:rPr lang="en-US" altLang="en-US" sz="2800" dirty="0">
                <a:latin typeface="Times New Roman" panose="02020603050405020304" pitchFamily="18" charset="0"/>
                <a:cs typeface="Times New Roman" panose="02020603050405020304" pitchFamily="18" charset="0"/>
              </a:rPr>
              <a:t>But, failure to report changes that affect pension benefits may result in an overpayment (veteran owes $ to VA)</a:t>
            </a:r>
          </a:p>
          <a:p>
            <a:pPr eaLnBrk="1" hangingPunct="1">
              <a:defRPr/>
            </a:pPr>
            <a:endParaRPr lang="en-US" altLang="en-US" sz="2800" dirty="0">
              <a:latin typeface="Times New Roman" panose="02020603050405020304" pitchFamily="18" charset="0"/>
              <a:cs typeface="Times New Roman" panose="02020603050405020304" pitchFamily="18" charset="0"/>
            </a:endParaRPr>
          </a:p>
          <a:p>
            <a:pPr eaLnBrk="1" hangingPunct="1">
              <a:defRPr/>
            </a:pPr>
            <a:r>
              <a:rPr lang="en-US" altLang="en-US" sz="2800" dirty="0">
                <a:latin typeface="Times New Roman" panose="02020603050405020304" pitchFamily="18" charset="0"/>
                <a:cs typeface="Times New Roman" panose="02020603050405020304" pitchFamily="18" charset="0"/>
              </a:rPr>
              <a:t>If there is any doubt that a beneficiary’s income or expenses may affect their payments, report it! </a:t>
            </a:r>
            <a:endParaRPr lang="en-US" altLang="en-US" sz="2800" dirty="0">
              <a:latin typeface="Times New Roman" panose="02020603050405020304" pitchFamily="18" charset="0"/>
              <a:cs typeface="Times New Roman" panose="02020603050405020304" pitchFamily="18" charset="0"/>
              <a:hlinkClick r:id="rId3"/>
            </a:endParaRPr>
          </a:p>
        </p:txBody>
      </p:sp>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5A354428-8E29-4D25-AF08-E60037C5A64B}" type="slidenum">
              <a:rPr lang="en-US" altLang="en-US" sz="2000">
                <a:solidFill>
                  <a:srgbClr val="898989"/>
                </a:solidFill>
              </a:rPr>
              <a:pPr>
                <a:spcBef>
                  <a:spcPct val="0"/>
                </a:spcBef>
                <a:buFontTx/>
                <a:buNone/>
              </a:pPr>
              <a:t>41</a:t>
            </a:fld>
            <a:endParaRPr lang="en-US" altLang="en-US" sz="2000">
              <a:solidFill>
                <a:srgbClr val="898989"/>
              </a:solidFill>
            </a:endParaRPr>
          </a:p>
        </p:txBody>
      </p:sp>
      <p:sp>
        <p:nvSpPr>
          <p:cNvPr id="5" name="Title 2"/>
          <p:cNvSpPr txBox="1">
            <a:spLocks/>
          </p:cNvSpPr>
          <p:nvPr/>
        </p:nvSpPr>
        <p:spPr bwMode="auto">
          <a:xfrm>
            <a:off x="76200" y="228600"/>
            <a:ext cx="8001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VA Matching Programs and </a:t>
            </a:r>
          </a:p>
          <a:p>
            <a:pPr algn="l"/>
            <a:r>
              <a:rPr lang="en-US" sz="3600" b="1" dirty="0">
                <a:latin typeface="Times New Roman" panose="02020603050405020304" pitchFamily="18" charset="0"/>
                <a:cs typeface="Times New Roman" panose="02020603050405020304" pitchFamily="18" charset="0"/>
              </a:rPr>
              <a:t>Income Verification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914400" y="1524000"/>
            <a:ext cx="10439400" cy="5197475"/>
          </a:xfrm>
        </p:spPr>
        <p:txBody>
          <a:bodyPr/>
          <a:lstStyle/>
          <a:p>
            <a:pPr marL="0" indent="0">
              <a:buNone/>
            </a:pPr>
            <a:r>
              <a:rPr lang="en-US" sz="2800" dirty="0">
                <a:latin typeface="Times New Roman" panose="02020603050405020304" pitchFamily="18" charset="0"/>
                <a:cs typeface="Times New Roman" panose="02020603050405020304" pitchFamily="18" charset="0"/>
              </a:rPr>
              <a:t>Veterans Pension may be awarded to a Veteran retroactive for up to one year prior to the date of receipt of the claim if any of the following criteria are continuously met from September 17, 2001 until the date of claim:</a:t>
            </a:r>
          </a:p>
          <a:p>
            <a:pPr lvl="1">
              <a:buFont typeface="Arial"/>
              <a:buChar char="•"/>
            </a:pPr>
            <a:r>
              <a:rPr lang="en-US" dirty="0">
                <a:latin typeface="Times New Roman" panose="02020603050405020304" pitchFamily="18" charset="0"/>
                <a:cs typeface="Times New Roman" panose="02020603050405020304" pitchFamily="18" charset="0"/>
              </a:rPr>
              <a:t>Age 65; or</a:t>
            </a:r>
          </a:p>
          <a:p>
            <a:pPr lvl="1">
              <a:buFont typeface="Arial"/>
              <a:buChar char="•"/>
            </a:pPr>
            <a:r>
              <a:rPr lang="en-US" dirty="0">
                <a:latin typeface="Times New Roman" panose="02020603050405020304" pitchFamily="18" charset="0"/>
                <a:cs typeface="Times New Roman" panose="02020603050405020304" pitchFamily="18" charset="0"/>
              </a:rPr>
              <a:t>Found disabled by Social Security Administration (SSA) for the purpose of Social Security disability benefits; or</a:t>
            </a:r>
          </a:p>
          <a:p>
            <a:pPr lvl="1">
              <a:buFont typeface="Arial"/>
              <a:buChar char="•"/>
            </a:pPr>
            <a:r>
              <a:rPr lang="en-US" dirty="0">
                <a:latin typeface="Times New Roman" panose="02020603050405020304" pitchFamily="18" charset="0"/>
                <a:cs typeface="Times New Roman" panose="02020603050405020304" pitchFamily="18" charset="0"/>
              </a:rPr>
              <a:t>a patient in a nursing home for long-term care because of disability</a:t>
            </a:r>
          </a:p>
          <a:p>
            <a:pPr marL="57150" indent="0">
              <a:buNone/>
            </a:pPr>
            <a:endParaRPr lang="en-US" sz="2800" dirty="0">
              <a:latin typeface="Times New Roman" panose="02020603050405020304" pitchFamily="18" charset="0"/>
              <a:cs typeface="Times New Roman" panose="02020603050405020304" pitchFamily="18" charset="0"/>
            </a:endParaRPr>
          </a:p>
          <a:p>
            <a:pPr marL="57150" indent="0">
              <a:buNone/>
            </a:pPr>
            <a:r>
              <a:rPr lang="en-US" sz="2800" dirty="0">
                <a:latin typeface="Times New Roman" panose="02020603050405020304" pitchFamily="18" charset="0"/>
                <a:cs typeface="Times New Roman" panose="02020603050405020304" pitchFamily="18" charset="0"/>
              </a:rPr>
              <a:t>No liberalizing law for Survivors Pension.</a:t>
            </a:r>
          </a:p>
          <a:p>
            <a:pPr eaLnBrk="1" hangingPunct="1">
              <a:defRPr/>
            </a:pPr>
            <a:endParaRPr lang="en-US" altLang="en-US" sz="2800" dirty="0">
              <a:latin typeface="Times New Roman" panose="02020603050405020304" pitchFamily="18" charset="0"/>
              <a:cs typeface="Times New Roman" panose="02020603050405020304" pitchFamily="18" charset="0"/>
              <a:hlinkClick r:id="rId3"/>
            </a:endParaRPr>
          </a:p>
        </p:txBody>
      </p:sp>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5A354428-8E29-4D25-AF08-E60037C5A64B}" type="slidenum">
              <a:rPr lang="en-US" altLang="en-US" sz="2000">
                <a:solidFill>
                  <a:srgbClr val="898989"/>
                </a:solidFill>
              </a:rPr>
              <a:pPr>
                <a:spcBef>
                  <a:spcPct val="0"/>
                </a:spcBef>
                <a:buFontTx/>
                <a:buNone/>
              </a:pPr>
              <a:t>42</a:t>
            </a:fld>
            <a:endParaRPr lang="en-US" altLang="en-US" sz="2000">
              <a:solidFill>
                <a:srgbClr val="898989"/>
              </a:solidFill>
            </a:endParaRPr>
          </a:p>
        </p:txBody>
      </p:sp>
      <p:sp>
        <p:nvSpPr>
          <p:cNvPr id="5" name="Title 2"/>
          <p:cNvSpPr txBox="1">
            <a:spLocks/>
          </p:cNvSpPr>
          <p:nvPr/>
        </p:nvSpPr>
        <p:spPr bwMode="auto">
          <a:xfrm>
            <a:off x="76200" y="228600"/>
            <a:ext cx="8001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Qualifications for Liberalizing Law</a:t>
            </a:r>
          </a:p>
        </p:txBody>
      </p:sp>
    </p:spTree>
    <p:extLst>
      <p:ext uri="{BB962C8B-B14F-4D97-AF65-F5344CB8AC3E}">
        <p14:creationId xmlns:p14="http://schemas.microsoft.com/office/powerpoint/2010/main" val="35457229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990600" y="1256437"/>
            <a:ext cx="10363200" cy="5465038"/>
          </a:xfrm>
        </p:spPr>
        <p:txBody>
          <a:bodyPr/>
          <a:lstStyle/>
          <a:p>
            <a:pPr marL="0" indent="0">
              <a:buNone/>
              <a:defRPr/>
            </a:pPr>
            <a:r>
              <a:rPr lang="en-US" sz="2400" dirty="0">
                <a:latin typeface="Times New Roman" panose="02020603050405020304" pitchFamily="18" charset="0"/>
                <a:cs typeface="Times New Roman" panose="02020603050405020304" pitchFamily="18" charset="0"/>
              </a:rPr>
              <a:t>38 CFR 3.551 (i) states VA must limit claimants to $90/month for a veteran, surviving spouse or surviving child who:</a:t>
            </a:r>
          </a:p>
          <a:p>
            <a:pPr lvl="1">
              <a:buClr>
                <a:schemeClr val="tx1"/>
              </a:buClr>
              <a:buFontTx/>
              <a:buChar char="•"/>
              <a:defRPr/>
            </a:pPr>
            <a:r>
              <a:rPr lang="en-US" sz="2400" dirty="0">
                <a:latin typeface="Times New Roman" panose="02020603050405020304" pitchFamily="18" charset="0"/>
                <a:cs typeface="Times New Roman" panose="02020603050405020304" pitchFamily="18" charset="0"/>
              </a:rPr>
              <a:t>Has neither spouse nor dependent child, </a:t>
            </a:r>
            <a:r>
              <a:rPr lang="en-US" sz="2400" u="sng" dirty="0">
                <a:latin typeface="Times New Roman" panose="02020603050405020304" pitchFamily="18" charset="0"/>
                <a:cs typeface="Times New Roman" panose="02020603050405020304" pitchFamily="18" charset="0"/>
              </a:rPr>
              <a:t>and</a:t>
            </a:r>
            <a:r>
              <a:rPr lang="en-US" sz="2400" dirty="0">
                <a:latin typeface="Times New Roman" panose="02020603050405020304" pitchFamily="18" charset="0"/>
                <a:cs typeface="Times New Roman" panose="02020603050405020304" pitchFamily="18" charset="0"/>
              </a:rPr>
              <a:t> </a:t>
            </a:r>
          </a:p>
          <a:p>
            <a:pPr lvl="1">
              <a:buClr>
                <a:schemeClr val="tx1"/>
              </a:buClr>
              <a:buFontTx/>
              <a:buChar char="•"/>
              <a:defRPr/>
            </a:pPr>
            <a:r>
              <a:rPr lang="en-US" sz="2400" dirty="0">
                <a:latin typeface="Times New Roman" panose="02020603050405020304" pitchFamily="18" charset="0"/>
                <a:cs typeface="Times New Roman" panose="02020603050405020304" pitchFamily="18" charset="0"/>
              </a:rPr>
              <a:t>Is in a Medicaid approved nursing facility, </a:t>
            </a:r>
            <a:r>
              <a:rPr lang="en-US" sz="2400" u="sng" dirty="0">
                <a:latin typeface="Times New Roman" panose="02020603050405020304" pitchFamily="18" charset="0"/>
                <a:cs typeface="Times New Roman" panose="02020603050405020304" pitchFamily="18" charset="0"/>
              </a:rPr>
              <a:t>and</a:t>
            </a:r>
          </a:p>
          <a:p>
            <a:pPr lvl="1">
              <a:buClr>
                <a:schemeClr val="tx1"/>
              </a:buClr>
              <a:buFontTx/>
              <a:buChar char="•"/>
              <a:defRPr/>
            </a:pPr>
            <a:r>
              <a:rPr lang="en-US" sz="2400" dirty="0">
                <a:latin typeface="Times New Roman" panose="02020603050405020304" pitchFamily="18" charset="0"/>
                <a:cs typeface="Times New Roman" panose="02020603050405020304" pitchFamily="18" charset="0"/>
              </a:rPr>
              <a:t>A Medicaid plan covers in part or all of his or her nursing home care.</a:t>
            </a:r>
          </a:p>
          <a:p>
            <a:pPr marL="0" indent="0">
              <a:buNone/>
              <a:defRPr/>
            </a:pPr>
            <a:r>
              <a:rPr lang="en-US" sz="2400" dirty="0">
                <a:latin typeface="Times New Roman" panose="02020603050405020304" pitchFamily="18" charset="0"/>
                <a:cs typeface="Times New Roman" panose="02020603050405020304" pitchFamily="18" charset="0"/>
              </a:rPr>
              <a:t>Note(s):</a:t>
            </a:r>
          </a:p>
          <a:p>
            <a:pPr lvl="1">
              <a:defRPr/>
            </a:pPr>
            <a:r>
              <a:rPr lang="en-US" sz="2400" dirty="0">
                <a:latin typeface="Times New Roman" panose="02020603050405020304" pitchFamily="18" charset="0"/>
                <a:cs typeface="Times New Roman" panose="02020603050405020304" pitchFamily="18" charset="0"/>
              </a:rPr>
              <a:t>No overpayment is created when reducing to the $90 rate</a:t>
            </a:r>
          </a:p>
          <a:p>
            <a:pPr lvl="1">
              <a:defRPr/>
            </a:pPr>
            <a:r>
              <a:rPr lang="en-US" sz="2400" dirty="0">
                <a:latin typeface="Times New Roman" panose="02020603050405020304" pitchFamily="18" charset="0"/>
                <a:cs typeface="Times New Roman" panose="02020603050405020304" pitchFamily="18" charset="0"/>
              </a:rPr>
              <a:t>The $90 payment is for personal use and cannot be used to cover nursing home expenses</a:t>
            </a:r>
          </a:p>
          <a:p>
            <a:pPr lvl="1">
              <a:defRPr/>
            </a:pPr>
            <a:r>
              <a:rPr lang="en-US" sz="2400" dirty="0">
                <a:latin typeface="Times New Roman" panose="02020603050405020304" pitchFamily="18" charset="0"/>
                <a:cs typeface="Times New Roman" panose="02020603050405020304" pitchFamily="18" charset="0"/>
              </a:rPr>
              <a:t>Exception: not reduced to $90 rate if in a State Veterans Home</a:t>
            </a:r>
          </a:p>
          <a:p>
            <a:pPr lvl="1">
              <a:defRPr/>
            </a:pPr>
            <a:r>
              <a:rPr lang="en-US" sz="2400" dirty="0">
                <a:latin typeface="Times New Roman" panose="02020603050405020304" pitchFamily="18" charset="0"/>
                <a:cs typeface="Times New Roman" panose="02020603050405020304" pitchFamily="18" charset="0"/>
              </a:rPr>
              <a:t>Be sure to include the name and phone number of the facility</a:t>
            </a:r>
          </a:p>
          <a:p>
            <a:pPr lvl="1">
              <a:defRPr/>
            </a:pPr>
            <a:r>
              <a:rPr lang="en-US" sz="2400" dirty="0">
                <a:latin typeface="Times New Roman" panose="02020603050405020304" pitchFamily="18" charset="0"/>
                <a:cs typeface="Times New Roman" panose="02020603050405020304" pitchFamily="18" charset="0"/>
              </a:rPr>
              <a:t>If claimant has a running award, due process is initiated before $90 rate is set.</a:t>
            </a:r>
          </a:p>
          <a:p>
            <a:pPr eaLnBrk="1" hangingPunct="1">
              <a:defRPr/>
            </a:pPr>
            <a:endParaRPr lang="en-US" altLang="en-US" sz="2800" dirty="0">
              <a:latin typeface="Times New Roman" panose="02020603050405020304" pitchFamily="18" charset="0"/>
              <a:cs typeface="Times New Roman" panose="02020603050405020304" pitchFamily="18" charset="0"/>
              <a:hlinkClick r:id="rId3"/>
            </a:endParaRPr>
          </a:p>
        </p:txBody>
      </p:sp>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5A354428-8E29-4D25-AF08-E60037C5A64B}" type="slidenum">
              <a:rPr lang="en-US" altLang="en-US" sz="2000">
                <a:solidFill>
                  <a:srgbClr val="898989"/>
                </a:solidFill>
              </a:rPr>
              <a:pPr>
                <a:spcBef>
                  <a:spcPct val="0"/>
                </a:spcBef>
                <a:buFontTx/>
                <a:buNone/>
              </a:pPr>
              <a:t>43</a:t>
            </a:fld>
            <a:endParaRPr lang="en-US" altLang="en-US" sz="2000">
              <a:solidFill>
                <a:srgbClr val="898989"/>
              </a:solidFill>
            </a:endParaRPr>
          </a:p>
        </p:txBody>
      </p:sp>
      <p:sp>
        <p:nvSpPr>
          <p:cNvPr id="5" name="Title 2"/>
          <p:cNvSpPr txBox="1">
            <a:spLocks/>
          </p:cNvSpPr>
          <p:nvPr/>
        </p:nvSpPr>
        <p:spPr bwMode="auto">
          <a:xfrm>
            <a:off x="94592" y="228600"/>
            <a:ext cx="798260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Medicaid $90 Rate</a:t>
            </a:r>
          </a:p>
        </p:txBody>
      </p:sp>
    </p:spTree>
    <p:extLst>
      <p:ext uri="{BB962C8B-B14F-4D97-AF65-F5344CB8AC3E}">
        <p14:creationId xmlns:p14="http://schemas.microsoft.com/office/powerpoint/2010/main" val="30883955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1600200" y="1256437"/>
            <a:ext cx="8858250" cy="5465038"/>
          </a:xfrm>
        </p:spPr>
        <p:txBody>
          <a:bodyPr/>
          <a:lstStyle/>
          <a:p>
            <a:pPr marL="0" indent="0">
              <a:buNone/>
            </a:pPr>
            <a:endParaRPr lang="en-US" sz="2400" dirty="0">
              <a:latin typeface="Georgia" panose="02040502050405020303" pitchFamily="18" charset="0"/>
            </a:endParaRPr>
          </a:p>
          <a:p>
            <a:pPr eaLnBrk="1" hangingPunct="1">
              <a:defRPr/>
            </a:pPr>
            <a:endParaRPr lang="en-US" altLang="en-US" sz="2800" dirty="0">
              <a:latin typeface="Times New Roman" panose="02020603050405020304" pitchFamily="18" charset="0"/>
              <a:cs typeface="Times New Roman" panose="02020603050405020304" pitchFamily="18" charset="0"/>
              <a:hlinkClick r:id="rId3"/>
            </a:endParaRPr>
          </a:p>
        </p:txBody>
      </p:sp>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5A354428-8E29-4D25-AF08-E60037C5A64B}" type="slidenum">
              <a:rPr lang="en-US" altLang="en-US" sz="2000">
                <a:solidFill>
                  <a:srgbClr val="898989"/>
                </a:solidFill>
              </a:rPr>
              <a:pPr>
                <a:spcBef>
                  <a:spcPct val="0"/>
                </a:spcBef>
                <a:buFontTx/>
                <a:buNone/>
              </a:pPr>
              <a:t>44</a:t>
            </a:fld>
            <a:endParaRPr lang="en-US" altLang="en-US" sz="2000">
              <a:solidFill>
                <a:srgbClr val="898989"/>
              </a:solidFill>
            </a:endParaRPr>
          </a:p>
        </p:txBody>
      </p:sp>
      <p:sp>
        <p:nvSpPr>
          <p:cNvPr id="5" name="Title 2"/>
          <p:cNvSpPr txBox="1">
            <a:spLocks/>
          </p:cNvSpPr>
          <p:nvPr/>
        </p:nvSpPr>
        <p:spPr bwMode="auto">
          <a:xfrm>
            <a:off x="76200" y="228600"/>
            <a:ext cx="8001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Hospitalization Adjustments</a:t>
            </a:r>
          </a:p>
        </p:txBody>
      </p:sp>
      <p:sp>
        <p:nvSpPr>
          <p:cNvPr id="2" name="Rectangle 1">
            <a:extLst>
              <a:ext uri="{FF2B5EF4-FFF2-40B4-BE49-F238E27FC236}">
                <a16:creationId xmlns:a16="http://schemas.microsoft.com/office/drawing/2014/main" id="{28F05427-CCDC-4DA8-8BCA-A86D8A23332A}"/>
              </a:ext>
            </a:extLst>
          </p:cNvPr>
          <p:cNvSpPr/>
          <p:nvPr/>
        </p:nvSpPr>
        <p:spPr>
          <a:xfrm>
            <a:off x="914400" y="1913568"/>
            <a:ext cx="10515600" cy="4154984"/>
          </a:xfrm>
          <a:prstGeom prst="rect">
            <a:avLst/>
          </a:prstGeom>
        </p:spPr>
        <p:txBody>
          <a:bodyPr wrap="square">
            <a:spAutoFit/>
          </a:bodyPr>
          <a:lstStyle/>
          <a:p>
            <a:r>
              <a:rPr lang="en-US" sz="2400" dirty="0">
                <a:latin typeface="Times New Roman" panose="02020603050405020304" pitchFamily="18" charset="0"/>
                <a:cs typeface="Times New Roman" panose="02020603050405020304" pitchFamily="18" charset="0"/>
              </a:rPr>
              <a:t>According to </a:t>
            </a:r>
            <a:r>
              <a:rPr lang="en-US" sz="2400" b="1" dirty="0">
                <a:solidFill>
                  <a:srgbClr val="991E1A"/>
                </a:solidFill>
                <a:latin typeface="Times New Roman" panose="02020603050405020304" pitchFamily="18" charset="0"/>
                <a:cs typeface="Times New Roman" panose="02020603050405020304" pitchFamily="18" charset="0"/>
              </a:rPr>
              <a:t>CFR 3.551(a), </a:t>
            </a:r>
            <a:r>
              <a:rPr lang="en-US" sz="2400" dirty="0">
                <a:latin typeface="Times New Roman" panose="02020603050405020304" pitchFamily="18" charset="0"/>
                <a:cs typeface="Times New Roman" panose="02020603050405020304" pitchFamily="18" charset="0"/>
              </a:rPr>
              <a:t>“hospitalization” is defined as when a Veteran resides in a…</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VA hospital – VA medical center.</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VA domiciliary – longer term residence for Veterans who are economically-disadvantaged, suffer from mental health, and/or require substance abuse treatment.</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VA nursing home – nursing home paid for by VA (State Veterans Homes are excluded).</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Private facility under VA contract – private facility paid for by VA.</a:t>
            </a:r>
          </a:p>
          <a:p>
            <a:pPr lvl="1"/>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…and care is being provided at VA expense</a:t>
            </a:r>
          </a:p>
        </p:txBody>
      </p:sp>
    </p:spTree>
    <p:extLst>
      <p:ext uri="{BB962C8B-B14F-4D97-AF65-F5344CB8AC3E}">
        <p14:creationId xmlns:p14="http://schemas.microsoft.com/office/powerpoint/2010/main" val="9839371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a:xfrm>
            <a:off x="914400" y="1256437"/>
            <a:ext cx="10439400" cy="5465038"/>
          </a:xfrm>
        </p:spPr>
        <p:txBody>
          <a:bodyPr/>
          <a:lstStyle/>
          <a:p>
            <a:pPr marL="0" indent="0">
              <a:buNone/>
            </a:pPr>
            <a:endParaRPr lang="en-US" sz="2400" dirty="0">
              <a:latin typeface="Georgia" panose="02040502050405020303" pitchFamily="18" charset="0"/>
            </a:endParaRPr>
          </a:p>
          <a:p>
            <a:r>
              <a:rPr lang="en-US" sz="2400" dirty="0">
                <a:latin typeface="Times New Roman" panose="02020603050405020304" pitchFamily="18" charset="0"/>
                <a:cs typeface="Times New Roman" panose="02020603050405020304" pitchFamily="18" charset="0"/>
              </a:rPr>
              <a:t>When a veteran becomes hospitalized, his/her benefits must be adjusted based on </a:t>
            </a:r>
            <a:r>
              <a:rPr lang="en-US" sz="2400" b="1" dirty="0">
                <a:solidFill>
                  <a:srgbClr val="991E1A"/>
                </a:solidFill>
                <a:latin typeface="Times New Roman" panose="02020603050405020304" pitchFamily="18" charset="0"/>
                <a:cs typeface="Times New Roman" panose="02020603050405020304" pitchFamily="18" charset="0"/>
              </a:rPr>
              <a:t>CFR 3.551 </a:t>
            </a:r>
            <a:r>
              <a:rPr lang="en-US" sz="2400" dirty="0">
                <a:latin typeface="Times New Roman" panose="02020603050405020304" pitchFamily="18" charset="0"/>
                <a:cs typeface="Times New Roman" panose="02020603050405020304" pitchFamily="18" charset="0"/>
              </a:rPr>
              <a:t>and </a:t>
            </a:r>
            <a:r>
              <a:rPr lang="en-US" sz="2400" b="1" dirty="0">
                <a:solidFill>
                  <a:srgbClr val="991E1A"/>
                </a:solidFill>
                <a:latin typeface="Times New Roman" panose="02020603050405020304" pitchFamily="18" charset="0"/>
                <a:cs typeface="Times New Roman" panose="02020603050405020304" pitchFamily="18" charset="0"/>
              </a:rPr>
              <a:t>3.552</a:t>
            </a:r>
            <a:r>
              <a:rPr lang="en-US" sz="2400" dirty="0">
                <a:solidFill>
                  <a:srgbClr val="991E1A"/>
                </a:solidFill>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Reduction under CFR </a:t>
            </a:r>
            <a:r>
              <a:rPr lang="en-US" sz="2400" b="1" dirty="0">
                <a:solidFill>
                  <a:srgbClr val="991E1A"/>
                </a:solidFill>
                <a:latin typeface="Times New Roman" panose="02020603050405020304" pitchFamily="18" charset="0"/>
                <a:cs typeface="Times New Roman" panose="02020603050405020304" pitchFamily="18" charset="0"/>
              </a:rPr>
              <a:t>3.551</a:t>
            </a:r>
          </a:p>
          <a:p>
            <a:pPr lvl="1"/>
            <a:r>
              <a:rPr lang="en-US" sz="2400" dirty="0">
                <a:latin typeface="Times New Roman" panose="02020603050405020304" pitchFamily="18" charset="0"/>
                <a:cs typeface="Times New Roman" panose="02020603050405020304" pitchFamily="18" charset="0"/>
              </a:rPr>
              <a:t>Veterans with no dependents, in receipt of Improved Pension at the basic rate, are reduced to </a:t>
            </a:r>
            <a:r>
              <a:rPr lang="en-US" sz="2400" b="1" dirty="0">
                <a:latin typeface="Times New Roman" panose="02020603050405020304" pitchFamily="18" charset="0"/>
                <a:cs typeface="Times New Roman" panose="02020603050405020304" pitchFamily="18" charset="0"/>
              </a:rPr>
              <a:t>$90.00 </a:t>
            </a:r>
            <a:r>
              <a:rPr lang="en-US" sz="2400" dirty="0">
                <a:latin typeface="Times New Roman" panose="02020603050405020304" pitchFamily="18" charset="0"/>
                <a:cs typeface="Times New Roman" panose="02020603050405020304" pitchFamily="18" charset="0"/>
              </a:rPr>
              <a:t>when provided with </a:t>
            </a:r>
            <a:r>
              <a:rPr lang="en-US" sz="2400" b="1" dirty="0">
                <a:latin typeface="Times New Roman" panose="02020603050405020304" pitchFamily="18" charset="0"/>
                <a:cs typeface="Times New Roman" panose="02020603050405020304" pitchFamily="18" charset="0"/>
              </a:rPr>
              <a:t>domiciliary or nursing home care </a:t>
            </a:r>
            <a:r>
              <a:rPr lang="en-US" sz="2400" dirty="0">
                <a:latin typeface="Times New Roman" panose="02020603050405020304" pitchFamily="18" charset="0"/>
                <a:cs typeface="Times New Roman" panose="02020603050405020304" pitchFamily="18" charset="0"/>
              </a:rPr>
              <a:t>at VA expense.</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Reduction under CFR </a:t>
            </a:r>
            <a:r>
              <a:rPr lang="en-US" sz="2400" b="1" dirty="0">
                <a:solidFill>
                  <a:srgbClr val="991E1A"/>
                </a:solidFill>
                <a:latin typeface="Times New Roman" panose="02020603050405020304" pitchFamily="18" charset="0"/>
                <a:cs typeface="Times New Roman" panose="02020603050405020304" pitchFamily="18" charset="0"/>
              </a:rPr>
              <a:t>3.552</a:t>
            </a:r>
          </a:p>
          <a:p>
            <a:pPr lvl="1"/>
            <a:r>
              <a:rPr lang="en-US" sz="2400" dirty="0">
                <a:latin typeface="Times New Roman" panose="02020603050405020304" pitchFamily="18" charset="0"/>
                <a:cs typeface="Times New Roman" panose="02020603050405020304" pitchFamily="18" charset="0"/>
              </a:rPr>
              <a:t>Veterans with A+A entitlement are reduced to the </a:t>
            </a:r>
            <a:r>
              <a:rPr lang="en-US" sz="2400" b="1" dirty="0">
                <a:latin typeface="Times New Roman" panose="02020603050405020304" pitchFamily="18" charset="0"/>
                <a:cs typeface="Times New Roman" panose="02020603050405020304" pitchFamily="18" charset="0"/>
              </a:rPr>
              <a:t>housebound rate (A/H) </a:t>
            </a:r>
            <a:r>
              <a:rPr lang="en-US" sz="2400" dirty="0">
                <a:latin typeface="Times New Roman" panose="02020603050405020304" pitchFamily="18" charset="0"/>
                <a:cs typeface="Times New Roman" panose="02020603050405020304" pitchFamily="18" charset="0"/>
              </a:rPr>
              <a:t>when provided with </a:t>
            </a:r>
            <a:r>
              <a:rPr lang="en-US" sz="2400" b="1" dirty="0">
                <a:latin typeface="Times New Roman" panose="02020603050405020304" pitchFamily="18" charset="0"/>
                <a:cs typeface="Times New Roman" panose="02020603050405020304" pitchFamily="18" charset="0"/>
              </a:rPr>
              <a:t>hospital, domiciliary, or nursing home care </a:t>
            </a:r>
            <a:r>
              <a:rPr lang="en-US" sz="2400" dirty="0">
                <a:latin typeface="Times New Roman" panose="02020603050405020304" pitchFamily="18" charset="0"/>
                <a:cs typeface="Times New Roman" panose="02020603050405020304" pitchFamily="18" charset="0"/>
              </a:rPr>
              <a:t>at VA expense.</a:t>
            </a:r>
          </a:p>
          <a:p>
            <a:pPr eaLnBrk="1" hangingPunct="1">
              <a:defRPr/>
            </a:pPr>
            <a:endParaRPr lang="en-US" altLang="en-US" sz="2800" dirty="0">
              <a:latin typeface="Times New Roman" panose="02020603050405020304" pitchFamily="18" charset="0"/>
              <a:cs typeface="Times New Roman" panose="02020603050405020304" pitchFamily="18" charset="0"/>
              <a:hlinkClick r:id="rId3"/>
            </a:endParaRPr>
          </a:p>
        </p:txBody>
      </p:sp>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5A354428-8E29-4D25-AF08-E60037C5A64B}" type="slidenum">
              <a:rPr lang="en-US" altLang="en-US" sz="2000">
                <a:solidFill>
                  <a:srgbClr val="898989"/>
                </a:solidFill>
              </a:rPr>
              <a:pPr>
                <a:spcBef>
                  <a:spcPct val="0"/>
                </a:spcBef>
                <a:buFontTx/>
                <a:buNone/>
              </a:pPr>
              <a:t>45</a:t>
            </a:fld>
            <a:endParaRPr lang="en-US" altLang="en-US" sz="2000">
              <a:solidFill>
                <a:srgbClr val="898989"/>
              </a:solidFill>
            </a:endParaRPr>
          </a:p>
        </p:txBody>
      </p:sp>
      <p:sp>
        <p:nvSpPr>
          <p:cNvPr id="5" name="Title 2"/>
          <p:cNvSpPr txBox="1">
            <a:spLocks/>
          </p:cNvSpPr>
          <p:nvPr/>
        </p:nvSpPr>
        <p:spPr bwMode="auto">
          <a:xfrm>
            <a:off x="152400" y="228600"/>
            <a:ext cx="7924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Hospitalization Adjustments</a:t>
            </a:r>
          </a:p>
        </p:txBody>
      </p:sp>
    </p:spTree>
    <p:extLst>
      <p:ext uri="{BB962C8B-B14F-4D97-AF65-F5344CB8AC3E}">
        <p14:creationId xmlns:p14="http://schemas.microsoft.com/office/powerpoint/2010/main" val="26178022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914400" y="1524000"/>
            <a:ext cx="10439400" cy="4724400"/>
          </a:xfrm>
        </p:spPr>
        <p:txBody>
          <a:bodyPr rtlCol="0">
            <a:normAutofit fontScale="92500" lnSpcReduction="10000"/>
          </a:bodyPr>
          <a:lstStyle/>
          <a:p>
            <a:pPr marL="0" indent="0">
              <a:buNone/>
              <a:defRPr/>
            </a:pPr>
            <a:endParaRPr lang="en-US" altLang="en-US" sz="3600" dirty="0">
              <a:latin typeface="Times New Roman" panose="02020603050405020304" pitchFamily="18" charset="0"/>
              <a:cs typeface="Times New Roman" panose="02020603050405020304" pitchFamily="18" charset="0"/>
            </a:endParaRPr>
          </a:p>
          <a:p>
            <a:pPr marL="0" indent="0">
              <a:buNone/>
              <a:defRPr/>
            </a:pPr>
            <a:r>
              <a:rPr lang="en-US" altLang="en-US" sz="2800" dirty="0">
                <a:latin typeface="Times New Roman" panose="02020603050405020304" pitchFamily="18" charset="0"/>
                <a:cs typeface="Times New Roman" panose="02020603050405020304" pitchFamily="18" charset="0"/>
              </a:rPr>
              <a:t>VA has three Pension Management Centers (PMC):</a:t>
            </a:r>
          </a:p>
          <a:p>
            <a:pPr marL="0" indent="0">
              <a:buNone/>
              <a:defRPr/>
            </a:pPr>
            <a:endParaRPr lang="en-US" altLang="en-US" sz="2800" dirty="0">
              <a:latin typeface="Times New Roman" panose="02020603050405020304" pitchFamily="18" charset="0"/>
              <a:cs typeface="Times New Roman" panose="02020603050405020304" pitchFamily="18" charset="0"/>
            </a:endParaRPr>
          </a:p>
          <a:p>
            <a:pPr lvl="1">
              <a:defRPr/>
            </a:pPr>
            <a:r>
              <a:rPr lang="en-US" altLang="en-US" dirty="0">
                <a:latin typeface="Times New Roman" panose="02020603050405020304" pitchFamily="18" charset="0"/>
                <a:cs typeface="Times New Roman" panose="02020603050405020304" pitchFamily="18" charset="0"/>
              </a:rPr>
              <a:t>St. Paul, MN</a:t>
            </a:r>
          </a:p>
          <a:p>
            <a:pPr lvl="1">
              <a:defRPr/>
            </a:pPr>
            <a:r>
              <a:rPr lang="en-US" altLang="en-US" dirty="0">
                <a:latin typeface="Times New Roman" panose="02020603050405020304" pitchFamily="18" charset="0"/>
                <a:cs typeface="Times New Roman" panose="02020603050405020304" pitchFamily="18" charset="0"/>
              </a:rPr>
              <a:t>Milwaukee, WI</a:t>
            </a:r>
          </a:p>
          <a:p>
            <a:pPr lvl="1">
              <a:defRPr/>
            </a:pPr>
            <a:r>
              <a:rPr lang="en-US" altLang="en-US" dirty="0">
                <a:latin typeface="Times New Roman" panose="02020603050405020304" pitchFamily="18" charset="0"/>
                <a:cs typeface="Times New Roman" panose="02020603050405020304" pitchFamily="18" charset="0"/>
              </a:rPr>
              <a:t>Philadelphia, PA  </a:t>
            </a:r>
          </a:p>
          <a:p>
            <a:pPr>
              <a:defRPr/>
            </a:pPr>
            <a:endParaRPr lang="en-US" altLang="en-US" dirty="0">
              <a:latin typeface="Times New Roman" panose="02020603050405020304" pitchFamily="18" charset="0"/>
              <a:cs typeface="Times New Roman" panose="02020603050405020304" pitchFamily="18" charset="0"/>
            </a:endParaRPr>
          </a:p>
          <a:p>
            <a:pPr marL="0" indent="0">
              <a:buNone/>
              <a:defRPr/>
            </a:pPr>
            <a:r>
              <a:rPr lang="en-US" altLang="en-US" dirty="0">
                <a:latin typeface="Times New Roman" panose="02020603050405020304" pitchFamily="18" charset="0"/>
                <a:cs typeface="Times New Roman" panose="02020603050405020304" pitchFamily="18" charset="0"/>
              </a:rPr>
              <a:t>The majority of pension claims are processed at these offices.  However, VA Regional Offices still handle pension in many cases, such as when the application is for both pension and service connected compensation.</a:t>
            </a:r>
          </a:p>
          <a:p>
            <a:pPr>
              <a:defRPr/>
            </a:pPr>
            <a:endParaRPr lang="en-US" altLang="en-US" sz="3600" dirty="0"/>
          </a:p>
        </p:txBody>
      </p:sp>
      <p:sp>
        <p:nvSpPr>
          <p:cNvPr id="655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51DE7357-588E-4F96-B9E3-171A3BBEE796}" type="slidenum">
              <a:rPr lang="en-US" altLang="en-US" sz="2000">
                <a:solidFill>
                  <a:srgbClr val="898989"/>
                </a:solidFill>
              </a:rPr>
              <a:pPr>
                <a:spcBef>
                  <a:spcPct val="0"/>
                </a:spcBef>
                <a:buFontTx/>
                <a:buNone/>
              </a:pPr>
              <a:t>46</a:t>
            </a:fld>
            <a:endParaRPr lang="en-US" altLang="en-US" sz="2000">
              <a:solidFill>
                <a:srgbClr val="898989"/>
              </a:solidFill>
            </a:endParaRPr>
          </a:p>
        </p:txBody>
      </p:sp>
      <p:sp>
        <p:nvSpPr>
          <p:cNvPr id="6" name="Title 2"/>
          <p:cNvSpPr txBox="1">
            <a:spLocks/>
          </p:cNvSpPr>
          <p:nvPr/>
        </p:nvSpPr>
        <p:spPr bwMode="auto">
          <a:xfrm>
            <a:off x="76200" y="228600"/>
            <a:ext cx="9067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Pension Management Centers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990600" y="1524000"/>
            <a:ext cx="10363200" cy="4724400"/>
          </a:xfrm>
        </p:spPr>
        <p:txBody>
          <a:bodyPr rtlCol="0">
            <a:normAutofit/>
          </a:bodyPr>
          <a:lstStyle/>
          <a:p>
            <a:pPr marL="0" indent="0" algn="ctr" eaLnBrk="1" hangingPunct="1">
              <a:buNone/>
            </a:pPr>
            <a:r>
              <a:rPr lang="en-US" altLang="en-US" sz="2800" dirty="0">
                <a:latin typeface="Times New Roman" panose="02020603050405020304" pitchFamily="18" charset="0"/>
                <a:cs typeface="Times New Roman" panose="02020603050405020304" pitchFamily="18" charset="0"/>
              </a:rPr>
              <a:t>The Pension Management Centers have established the following dedicated telephone numbers for VSO use ONLY.  </a:t>
            </a:r>
          </a:p>
          <a:p>
            <a:pPr marL="0" indent="0" algn="ctr" eaLnBrk="1" hangingPunct="1">
              <a:buNone/>
            </a:pPr>
            <a:r>
              <a:rPr lang="en-US" altLang="en-US" sz="2800" b="1" u="sng" dirty="0">
                <a:solidFill>
                  <a:srgbClr val="991E1A"/>
                </a:solidFill>
                <a:latin typeface="Times New Roman" panose="02020603050405020304" pitchFamily="18" charset="0"/>
                <a:cs typeface="Times New Roman" panose="02020603050405020304" pitchFamily="18" charset="0"/>
              </a:rPr>
              <a:t>DO NOT</a:t>
            </a:r>
            <a:r>
              <a:rPr lang="en-US" altLang="en-US" sz="2800" b="1" dirty="0">
                <a:solidFill>
                  <a:srgbClr val="991E1A"/>
                </a:solidFill>
                <a:latin typeface="Times New Roman" panose="02020603050405020304" pitchFamily="18" charset="0"/>
                <a:cs typeface="Times New Roman" panose="02020603050405020304" pitchFamily="18" charset="0"/>
              </a:rPr>
              <a:t> </a:t>
            </a:r>
            <a:r>
              <a:rPr lang="en-US" altLang="en-US" sz="2800" dirty="0">
                <a:latin typeface="Times New Roman" panose="02020603050405020304" pitchFamily="18" charset="0"/>
                <a:cs typeface="Times New Roman" panose="02020603050405020304" pitchFamily="18" charset="0"/>
              </a:rPr>
              <a:t>give these numbers to your clients.</a:t>
            </a:r>
          </a:p>
          <a:p>
            <a:pPr marL="0" indent="0" eaLnBrk="1" hangingPunct="1">
              <a:buNone/>
            </a:pPr>
            <a:endParaRPr lang="en-US" altLang="en-US" sz="2800" dirty="0">
              <a:latin typeface="Times New Roman" panose="02020603050405020304" pitchFamily="18" charset="0"/>
              <a:cs typeface="Times New Roman" panose="02020603050405020304" pitchFamily="18" charset="0"/>
            </a:endParaRPr>
          </a:p>
          <a:p>
            <a:pPr marL="2000250" indent="-225425"/>
            <a:r>
              <a:rPr lang="en-US" altLang="en-US" sz="2800" dirty="0">
                <a:latin typeface="Times New Roman" panose="02020603050405020304" pitchFamily="18" charset="0"/>
                <a:cs typeface="Times New Roman" panose="02020603050405020304" pitchFamily="18" charset="0"/>
              </a:rPr>
              <a:t>St. Paul  (612) 713-8978 </a:t>
            </a:r>
            <a:r>
              <a:rPr lang="en-US" altLang="en-US" sz="2800" dirty="0">
                <a:latin typeface="Times New Roman" panose="02020603050405020304" pitchFamily="18" charset="0"/>
                <a:cs typeface="Times New Roman" panose="02020603050405020304" pitchFamily="18" charset="0"/>
                <a:hlinkClick r:id="rId3"/>
              </a:rPr>
              <a:t>PENSION.VBASPL@va</a:t>
            </a:r>
            <a:r>
              <a:rPr lang="en-US" altLang="en-US" sz="2800">
                <a:latin typeface="Times New Roman" panose="02020603050405020304" pitchFamily="18" charset="0"/>
                <a:cs typeface="Times New Roman" panose="02020603050405020304" pitchFamily="18" charset="0"/>
                <a:hlinkClick r:id="rId3"/>
              </a:rPr>
              <a:t>.gov</a:t>
            </a:r>
            <a:endParaRPr lang="en-US" altLang="en-US" sz="2800" dirty="0">
              <a:latin typeface="Times New Roman" panose="02020603050405020304" pitchFamily="18" charset="0"/>
              <a:cs typeface="Times New Roman" panose="02020603050405020304" pitchFamily="18" charset="0"/>
            </a:endParaRPr>
          </a:p>
          <a:p>
            <a:pPr marL="2000250" indent="-225425"/>
            <a:r>
              <a:rPr lang="en-US" altLang="en-US" sz="2800" dirty="0">
                <a:latin typeface="Times New Roman" panose="02020603050405020304" pitchFamily="18" charset="0"/>
                <a:cs typeface="Times New Roman" panose="02020603050405020304" pitchFamily="18" charset="0"/>
              </a:rPr>
              <a:t>Milwaukee (414) 902-5062 </a:t>
            </a:r>
          </a:p>
          <a:p>
            <a:pPr marL="2000250" indent="-225425"/>
            <a:r>
              <a:rPr lang="en-US" altLang="en-US" sz="2800" dirty="0">
                <a:latin typeface="Times New Roman" panose="02020603050405020304" pitchFamily="18" charset="0"/>
                <a:cs typeface="Times New Roman" panose="02020603050405020304" pitchFamily="18" charset="0"/>
              </a:rPr>
              <a:t>Philadelphia (215) 381-3762 </a:t>
            </a:r>
            <a:r>
              <a:rPr lang="en-US" altLang="en-US" sz="2800" dirty="0">
                <a:latin typeface="Times New Roman" panose="02020603050405020304" pitchFamily="18" charset="0"/>
                <a:cs typeface="Times New Roman" panose="02020603050405020304" pitchFamily="18" charset="0"/>
                <a:hlinkClick r:id="rId4"/>
              </a:rPr>
              <a:t>VBAPHI_PMC@va.gov</a:t>
            </a:r>
            <a:r>
              <a:rPr lang="en-US" altLang="en-US" sz="2800" dirty="0">
                <a:latin typeface="Times New Roman" panose="02020603050405020304" pitchFamily="18" charset="0"/>
                <a:cs typeface="Times New Roman" panose="02020603050405020304" pitchFamily="18" charset="0"/>
              </a:rPr>
              <a:t> </a:t>
            </a:r>
          </a:p>
          <a:p>
            <a:pPr>
              <a:defRPr/>
            </a:pPr>
            <a:endParaRPr lang="en-US" altLang="en-US" sz="3600" dirty="0"/>
          </a:p>
        </p:txBody>
      </p:sp>
      <p:sp>
        <p:nvSpPr>
          <p:cNvPr id="655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51DE7357-588E-4F96-B9E3-171A3BBEE796}" type="slidenum">
              <a:rPr lang="en-US" altLang="en-US" sz="2000">
                <a:solidFill>
                  <a:srgbClr val="898989"/>
                </a:solidFill>
              </a:rPr>
              <a:pPr>
                <a:spcBef>
                  <a:spcPct val="0"/>
                </a:spcBef>
                <a:buFontTx/>
                <a:buNone/>
              </a:pPr>
              <a:t>47</a:t>
            </a:fld>
            <a:endParaRPr lang="en-US" altLang="en-US" sz="2000">
              <a:solidFill>
                <a:srgbClr val="898989"/>
              </a:solidFill>
            </a:endParaRPr>
          </a:p>
        </p:txBody>
      </p:sp>
      <p:sp>
        <p:nvSpPr>
          <p:cNvPr id="6" name="Title 2"/>
          <p:cNvSpPr txBox="1">
            <a:spLocks/>
          </p:cNvSpPr>
          <p:nvPr/>
        </p:nvSpPr>
        <p:spPr bwMode="auto">
          <a:xfrm>
            <a:off x="76200" y="2286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Pension Management Centers</a:t>
            </a:r>
          </a:p>
        </p:txBody>
      </p:sp>
    </p:spTree>
    <p:extLst>
      <p:ext uri="{BB962C8B-B14F-4D97-AF65-F5344CB8AC3E}">
        <p14:creationId xmlns:p14="http://schemas.microsoft.com/office/powerpoint/2010/main" val="15359654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457200" y="1524000"/>
            <a:ext cx="11277600" cy="4724400"/>
          </a:xfrm>
        </p:spPr>
        <p:txBody>
          <a:bodyPr rtlCol="0">
            <a:noAutofit/>
          </a:bodyPr>
          <a:lstStyle/>
          <a:p>
            <a:pPr marL="0" indent="0">
              <a:buNone/>
              <a:defRPr/>
            </a:pPr>
            <a:endParaRPr lang="en-US" altLang="en-US" sz="500" dirty="0">
              <a:latin typeface="Times New Roman" panose="02020603050405020304" pitchFamily="18" charset="0"/>
              <a:cs typeface="Times New Roman" panose="02020603050405020304" pitchFamily="18" charset="0"/>
            </a:endParaRPr>
          </a:p>
          <a:p>
            <a:pPr>
              <a:defRPr/>
            </a:pPr>
            <a:r>
              <a:rPr lang="en-US" altLang="en-US" sz="3000" dirty="0">
                <a:latin typeface="Times New Roman" panose="02020603050405020304" pitchFamily="18" charset="0"/>
                <a:cs typeface="Times New Roman" panose="02020603050405020304" pitchFamily="18" charset="0"/>
              </a:rPr>
              <a:t>Use ITF if you can’t submit claim right away…                                                    </a:t>
            </a:r>
          </a:p>
          <a:p>
            <a:pPr>
              <a:defRPr/>
            </a:pPr>
            <a:r>
              <a:rPr lang="en-US" altLang="en-US" sz="3000" dirty="0">
                <a:latin typeface="Times New Roman" panose="02020603050405020304" pitchFamily="18" charset="0"/>
                <a:cs typeface="Times New Roman" panose="02020603050405020304" pitchFamily="18" charset="0"/>
              </a:rPr>
              <a:t>If the number of claimable expenses is excessive, have the veteran/family create a list to report to VA</a:t>
            </a:r>
          </a:p>
          <a:p>
            <a:pPr>
              <a:defRPr/>
            </a:pPr>
            <a:r>
              <a:rPr lang="en-US" altLang="en-US" sz="3000" dirty="0">
                <a:latin typeface="Times New Roman" panose="02020603050405020304" pitchFamily="18" charset="0"/>
                <a:cs typeface="Times New Roman" panose="02020603050405020304" pitchFamily="18" charset="0"/>
              </a:rPr>
              <a:t>Let VA figure out the math – report everything</a:t>
            </a:r>
          </a:p>
          <a:p>
            <a:pPr>
              <a:defRPr/>
            </a:pPr>
            <a:r>
              <a:rPr lang="en-US" altLang="en-US" sz="3000" dirty="0">
                <a:latin typeface="Times New Roman" panose="02020603050405020304" pitchFamily="18" charset="0"/>
                <a:cs typeface="Times New Roman" panose="02020603050405020304" pitchFamily="18" charset="0"/>
              </a:rPr>
              <a:t>Include other forms/expense statements if applicable</a:t>
            </a:r>
          </a:p>
          <a:p>
            <a:pPr>
              <a:defRPr/>
            </a:pPr>
            <a:r>
              <a:rPr lang="en-US" altLang="en-US" sz="3000" dirty="0">
                <a:latin typeface="Times New Roman" panose="02020603050405020304" pitchFamily="18" charset="0"/>
                <a:cs typeface="Times New Roman" panose="02020603050405020304" pitchFamily="18" charset="0"/>
              </a:rPr>
              <a:t>If family member assisting, make sure veteran signs/marks claim if possible </a:t>
            </a:r>
          </a:p>
          <a:p>
            <a:pPr>
              <a:defRPr/>
            </a:pPr>
            <a:r>
              <a:rPr lang="en-US" altLang="en-US" sz="3000" dirty="0">
                <a:latin typeface="Times New Roman" panose="02020603050405020304" pitchFamily="18" charset="0"/>
                <a:cs typeface="Times New Roman" panose="02020603050405020304" pitchFamily="18" charset="0"/>
              </a:rPr>
              <a:t>Remind client to notify VA about income/dependent changes</a:t>
            </a:r>
          </a:p>
          <a:p>
            <a:pPr>
              <a:defRPr/>
            </a:pPr>
            <a:endParaRPr lang="en-US" altLang="en-US" sz="2800" dirty="0"/>
          </a:p>
          <a:p>
            <a:pPr>
              <a:defRPr/>
            </a:pPr>
            <a:endParaRPr lang="en-US" altLang="en-US" sz="2800" dirty="0"/>
          </a:p>
          <a:p>
            <a:pPr>
              <a:defRPr/>
            </a:pPr>
            <a:endParaRPr lang="en-US" altLang="en-US" dirty="0"/>
          </a:p>
          <a:p>
            <a:pPr>
              <a:defRPr/>
            </a:pPr>
            <a:endParaRPr lang="en-US" altLang="en-US" sz="3600" dirty="0"/>
          </a:p>
        </p:txBody>
      </p:sp>
      <p:sp>
        <p:nvSpPr>
          <p:cNvPr id="675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1BE60B08-B2FD-44B6-B5CB-4D9DFCDC2DE5}" type="slidenum">
              <a:rPr lang="en-US" altLang="en-US" sz="2000">
                <a:solidFill>
                  <a:srgbClr val="898989"/>
                </a:solidFill>
              </a:rPr>
              <a:pPr>
                <a:spcBef>
                  <a:spcPct val="0"/>
                </a:spcBef>
                <a:buFontTx/>
                <a:buNone/>
              </a:pPr>
              <a:t>48</a:t>
            </a:fld>
            <a:endParaRPr lang="en-US" altLang="en-US" sz="2000">
              <a:solidFill>
                <a:srgbClr val="898989"/>
              </a:solidFill>
            </a:endParaRPr>
          </a:p>
        </p:txBody>
      </p:sp>
      <p:sp>
        <p:nvSpPr>
          <p:cNvPr id="6" name="Title 2"/>
          <p:cNvSpPr txBox="1">
            <a:spLocks/>
          </p:cNvSpPr>
          <p:nvPr/>
        </p:nvSpPr>
        <p:spPr bwMode="auto">
          <a:xfrm>
            <a:off x="76200" y="304800"/>
            <a:ext cx="7905751"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Pension Processing Tips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914400" y="1524000"/>
            <a:ext cx="10439400" cy="4724400"/>
          </a:xfrm>
        </p:spPr>
        <p:txBody>
          <a:bodyPr rtlCol="0">
            <a:normAutofit lnSpcReduction="10000"/>
          </a:bodyPr>
          <a:lstStyle/>
          <a:p>
            <a:pPr>
              <a:defRPr/>
            </a:pPr>
            <a:r>
              <a:rPr lang="en-US" altLang="en-US" dirty="0">
                <a:latin typeface="Times New Roman" panose="02020603050405020304" pitchFamily="18" charset="0"/>
                <a:cs typeface="Times New Roman" panose="02020603050405020304" pitchFamily="18" charset="0"/>
              </a:rPr>
              <a:t>If the veteran/survivor is considered for incompetency (from the VA Form 21-2680), a fiduciary may be assigned (</a:t>
            </a:r>
            <a:r>
              <a:rPr lang="en-US" altLang="en-US" dirty="0">
                <a:solidFill>
                  <a:srgbClr val="991E1A"/>
                </a:solidFill>
                <a:latin typeface="Times New Roman" panose="02020603050405020304" pitchFamily="18" charset="0"/>
                <a:cs typeface="Times New Roman" panose="02020603050405020304" pitchFamily="18" charset="0"/>
              </a:rPr>
              <a:t>38 CFR 3.850</a:t>
            </a:r>
            <a:r>
              <a:rPr lang="en-US" altLang="en-US" dirty="0">
                <a:latin typeface="Times New Roman" panose="02020603050405020304" pitchFamily="18" charset="0"/>
                <a:cs typeface="Times New Roman" panose="02020603050405020304" pitchFamily="18" charset="0"/>
              </a:rPr>
              <a:t>)</a:t>
            </a:r>
          </a:p>
          <a:p>
            <a:pPr marL="0" indent="0">
              <a:buNone/>
              <a:defRPr/>
            </a:pPr>
            <a:endParaRPr lang="en-US" altLang="en-US" sz="1200" dirty="0">
              <a:latin typeface="Times New Roman" panose="02020603050405020304" pitchFamily="18" charset="0"/>
              <a:cs typeface="Times New Roman" panose="02020603050405020304" pitchFamily="18" charset="0"/>
            </a:endParaRPr>
          </a:p>
          <a:p>
            <a:pPr>
              <a:defRPr/>
            </a:pPr>
            <a:r>
              <a:rPr lang="en-US" altLang="en-US" dirty="0">
                <a:latin typeface="Times New Roman" panose="02020603050405020304" pitchFamily="18" charset="0"/>
                <a:cs typeface="Times New Roman" panose="02020603050405020304" pitchFamily="18" charset="0"/>
              </a:rPr>
              <a:t>Explain fiduciary’s role and selection – managed by VA Fiduciary Hub </a:t>
            </a:r>
          </a:p>
          <a:p>
            <a:pPr marL="0" indent="0">
              <a:buNone/>
              <a:defRPr/>
            </a:pPr>
            <a:endParaRPr lang="en-US" altLang="en-US" sz="1200" dirty="0">
              <a:latin typeface="Times New Roman" panose="02020603050405020304" pitchFamily="18" charset="0"/>
              <a:cs typeface="Times New Roman" panose="02020603050405020304" pitchFamily="18" charset="0"/>
            </a:endParaRPr>
          </a:p>
          <a:p>
            <a:pPr>
              <a:defRPr/>
            </a:pPr>
            <a:r>
              <a:rPr lang="en-US" altLang="en-US" dirty="0">
                <a:latin typeface="Times New Roman" panose="02020603050405020304" pitchFamily="18" charset="0"/>
                <a:cs typeface="Times New Roman" panose="02020603050405020304" pitchFamily="18" charset="0"/>
              </a:rPr>
              <a:t>If in receipt of pension, at least Priority Group 5 for VA Health Care</a:t>
            </a:r>
          </a:p>
          <a:p>
            <a:pPr marL="0" indent="0">
              <a:buNone/>
              <a:defRPr/>
            </a:pPr>
            <a:endParaRPr lang="en-US" altLang="en-US" sz="1200" dirty="0">
              <a:latin typeface="Times New Roman" panose="02020603050405020304" pitchFamily="18" charset="0"/>
              <a:cs typeface="Times New Roman" panose="02020603050405020304" pitchFamily="18" charset="0"/>
            </a:endParaRPr>
          </a:p>
          <a:p>
            <a:pPr>
              <a:defRPr/>
            </a:pPr>
            <a:r>
              <a:rPr lang="en-US" altLang="en-US" dirty="0">
                <a:latin typeface="Times New Roman" panose="02020603050405020304" pitchFamily="18" charset="0"/>
                <a:cs typeface="Times New Roman" panose="02020603050405020304" pitchFamily="18" charset="0"/>
              </a:rPr>
              <a:t>Be aware of state and local veterans benefits</a:t>
            </a:r>
          </a:p>
          <a:p>
            <a:pPr>
              <a:defRPr/>
            </a:pPr>
            <a:endParaRPr lang="en-US" altLang="en-US" sz="3600" dirty="0"/>
          </a:p>
        </p:txBody>
      </p:sp>
      <p:sp>
        <p:nvSpPr>
          <p:cNvPr id="6861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0A9C2156-84AA-4F6A-BC51-93320A16090E}" type="slidenum">
              <a:rPr lang="en-US" altLang="en-US" sz="2000">
                <a:solidFill>
                  <a:srgbClr val="898989"/>
                </a:solidFill>
              </a:rPr>
              <a:pPr>
                <a:spcBef>
                  <a:spcPct val="0"/>
                </a:spcBef>
                <a:buFontTx/>
                <a:buNone/>
              </a:pPr>
              <a:t>49</a:t>
            </a:fld>
            <a:endParaRPr lang="en-US" altLang="en-US" sz="2000">
              <a:solidFill>
                <a:srgbClr val="898989"/>
              </a:solidFill>
            </a:endParaRPr>
          </a:p>
        </p:txBody>
      </p:sp>
      <p:sp>
        <p:nvSpPr>
          <p:cNvPr id="6" name="Title 2"/>
          <p:cNvSpPr txBox="1">
            <a:spLocks/>
          </p:cNvSpPr>
          <p:nvPr/>
        </p:nvSpPr>
        <p:spPr bwMode="auto">
          <a:xfrm>
            <a:off x="76200" y="266700"/>
            <a:ext cx="9448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685800" rtl="0" eaLnBrk="0" fontAlgn="base" hangingPunct="0">
              <a:spcBef>
                <a:spcPct val="0"/>
              </a:spcBef>
              <a:spcAft>
                <a:spcPct val="0"/>
              </a:spcAft>
              <a:defRPr sz="3300" kern="1200">
                <a:solidFill>
                  <a:schemeClr val="tx1"/>
                </a:solidFill>
                <a:latin typeface="+mj-lt"/>
                <a:ea typeface="+mj-ea"/>
                <a:cs typeface="+mj-cs"/>
              </a:defRPr>
            </a:lvl1pPr>
            <a:lvl2pPr algn="ctr" defTabSz="685800" rtl="0" eaLnBrk="0" fontAlgn="base" hangingPunct="0">
              <a:spcBef>
                <a:spcPct val="0"/>
              </a:spcBef>
              <a:spcAft>
                <a:spcPct val="0"/>
              </a:spcAft>
              <a:defRPr sz="3300">
                <a:solidFill>
                  <a:schemeClr val="tx1"/>
                </a:solidFill>
                <a:latin typeface="Calibri" panose="020F0502020204030204" pitchFamily="34" charset="0"/>
              </a:defRPr>
            </a:lvl2pPr>
            <a:lvl3pPr algn="ctr" defTabSz="685800" rtl="0" eaLnBrk="0" fontAlgn="base" hangingPunct="0">
              <a:spcBef>
                <a:spcPct val="0"/>
              </a:spcBef>
              <a:spcAft>
                <a:spcPct val="0"/>
              </a:spcAft>
              <a:defRPr sz="3300">
                <a:solidFill>
                  <a:schemeClr val="tx1"/>
                </a:solidFill>
                <a:latin typeface="Calibri" panose="020F0502020204030204" pitchFamily="34" charset="0"/>
              </a:defRPr>
            </a:lvl3pPr>
            <a:lvl4pPr algn="ctr" defTabSz="685800" rtl="0" eaLnBrk="0" fontAlgn="base" hangingPunct="0">
              <a:spcBef>
                <a:spcPct val="0"/>
              </a:spcBef>
              <a:spcAft>
                <a:spcPct val="0"/>
              </a:spcAft>
              <a:defRPr sz="3300">
                <a:solidFill>
                  <a:schemeClr val="tx1"/>
                </a:solidFill>
                <a:latin typeface="Calibri" panose="020F0502020204030204" pitchFamily="34" charset="0"/>
              </a:defRPr>
            </a:lvl4pPr>
            <a:lvl5pPr algn="ctr" defTabSz="685800" rtl="0" eaLnBrk="0" fontAlgn="base" hangingPunct="0">
              <a:spcBef>
                <a:spcPct val="0"/>
              </a:spcBef>
              <a:spcAft>
                <a:spcPct val="0"/>
              </a:spcAft>
              <a:defRPr sz="3300">
                <a:solidFill>
                  <a:schemeClr val="tx1"/>
                </a:solidFill>
                <a:latin typeface="Calibri" panose="020F0502020204030204" pitchFamily="34" charset="0"/>
              </a:defRPr>
            </a:lvl5pPr>
            <a:lvl6pPr marL="457200" algn="ctr" defTabSz="685800" rtl="0" fontAlgn="base">
              <a:spcBef>
                <a:spcPct val="0"/>
              </a:spcBef>
              <a:spcAft>
                <a:spcPct val="0"/>
              </a:spcAft>
              <a:defRPr sz="3300">
                <a:solidFill>
                  <a:schemeClr val="tx1"/>
                </a:solidFill>
                <a:latin typeface="Calibri" panose="020F0502020204030204" pitchFamily="34" charset="0"/>
              </a:defRPr>
            </a:lvl6pPr>
            <a:lvl7pPr marL="914400" algn="ctr" defTabSz="685800" rtl="0" fontAlgn="base">
              <a:spcBef>
                <a:spcPct val="0"/>
              </a:spcBef>
              <a:spcAft>
                <a:spcPct val="0"/>
              </a:spcAft>
              <a:defRPr sz="3300">
                <a:solidFill>
                  <a:schemeClr val="tx1"/>
                </a:solidFill>
                <a:latin typeface="Calibri" panose="020F0502020204030204" pitchFamily="34" charset="0"/>
              </a:defRPr>
            </a:lvl7pPr>
            <a:lvl8pPr marL="1371600" algn="ctr" defTabSz="685800" rtl="0" fontAlgn="base">
              <a:spcBef>
                <a:spcPct val="0"/>
              </a:spcBef>
              <a:spcAft>
                <a:spcPct val="0"/>
              </a:spcAft>
              <a:defRPr sz="3300">
                <a:solidFill>
                  <a:schemeClr val="tx1"/>
                </a:solidFill>
                <a:latin typeface="Calibri" panose="020F0502020204030204" pitchFamily="34" charset="0"/>
              </a:defRPr>
            </a:lvl8pPr>
            <a:lvl9pPr marL="1828800" algn="ctr" defTabSz="685800" rtl="0" fontAlgn="base">
              <a:spcBef>
                <a:spcPct val="0"/>
              </a:spcBef>
              <a:spcAft>
                <a:spcPct val="0"/>
              </a:spcAft>
              <a:defRPr sz="3300">
                <a:solidFill>
                  <a:schemeClr val="tx1"/>
                </a:solidFill>
                <a:latin typeface="Calibri" panose="020F0502020204030204" pitchFamily="34" charset="0"/>
              </a:defRPr>
            </a:lvl9pPr>
          </a:lstStyle>
          <a:p>
            <a:pPr algn="l"/>
            <a:r>
              <a:rPr lang="en-US" sz="3600" b="1" dirty="0">
                <a:latin typeface="Times New Roman" panose="02020603050405020304" pitchFamily="18" charset="0"/>
                <a:cs typeface="Times New Roman" panose="02020603050405020304" pitchFamily="18" charset="0"/>
              </a:rPr>
              <a:t>Pension Processing Tips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1066800" y="1600201"/>
            <a:ext cx="10287000" cy="4525963"/>
          </a:xfrm>
        </p:spPr>
        <p:txBody>
          <a:bodyPr rtlCol="0">
            <a:normAutofit fontScale="92500" lnSpcReduction="20000"/>
          </a:bodyPr>
          <a:lstStyle/>
          <a:p>
            <a:pPr>
              <a:defRPr/>
            </a:pPr>
            <a:r>
              <a:rPr lang="en-US" altLang="en-US" dirty="0">
                <a:latin typeface="Times New Roman" panose="02020603050405020304" pitchFamily="18" charset="0"/>
                <a:cs typeface="Times New Roman" panose="02020603050405020304" pitchFamily="18" charset="0"/>
              </a:rPr>
              <a:t>Character of discharge </a:t>
            </a:r>
          </a:p>
          <a:p>
            <a:pPr>
              <a:defRPr/>
            </a:pPr>
            <a:endParaRPr lang="en-US" altLang="en-US" sz="1000" dirty="0">
              <a:latin typeface="Times New Roman" panose="02020603050405020304" pitchFamily="18" charset="0"/>
              <a:cs typeface="Times New Roman" panose="02020603050405020304" pitchFamily="18" charset="0"/>
            </a:endParaRPr>
          </a:p>
          <a:p>
            <a:pPr>
              <a:defRPr/>
            </a:pPr>
            <a:r>
              <a:rPr lang="en-US" altLang="en-US" dirty="0">
                <a:latin typeface="Times New Roman" panose="02020603050405020304" pitchFamily="18" charset="0"/>
                <a:cs typeface="Times New Roman" panose="02020603050405020304" pitchFamily="18" charset="0"/>
              </a:rPr>
              <a:t>Wartime service </a:t>
            </a:r>
          </a:p>
          <a:p>
            <a:pPr>
              <a:defRPr/>
            </a:pPr>
            <a:endParaRPr lang="en-US" altLang="en-US" sz="1000" dirty="0">
              <a:latin typeface="Times New Roman" panose="02020603050405020304" pitchFamily="18" charset="0"/>
              <a:cs typeface="Times New Roman" panose="02020603050405020304" pitchFamily="18" charset="0"/>
            </a:endParaRPr>
          </a:p>
          <a:p>
            <a:pPr>
              <a:defRPr/>
            </a:pPr>
            <a:r>
              <a:rPr lang="en-US" altLang="en-US" dirty="0">
                <a:latin typeface="Times New Roman" panose="02020603050405020304" pitchFamily="18" charset="0"/>
                <a:cs typeface="Times New Roman" panose="02020603050405020304" pitchFamily="18" charset="0"/>
              </a:rPr>
              <a:t>Qualifying period of service (duration)</a:t>
            </a:r>
          </a:p>
          <a:p>
            <a:pPr>
              <a:defRPr/>
            </a:pPr>
            <a:endParaRPr lang="en-US" altLang="en-US" sz="1000" dirty="0">
              <a:latin typeface="Times New Roman" panose="02020603050405020304" pitchFamily="18" charset="0"/>
              <a:cs typeface="Times New Roman" panose="02020603050405020304" pitchFamily="18" charset="0"/>
            </a:endParaRPr>
          </a:p>
          <a:p>
            <a:pPr>
              <a:defRPr/>
            </a:pPr>
            <a:r>
              <a:rPr lang="en-US" altLang="en-US" dirty="0">
                <a:latin typeface="Times New Roman" panose="02020603050405020304" pitchFamily="18" charset="0"/>
                <a:cs typeface="Times New Roman" panose="02020603050405020304" pitchFamily="18" charset="0"/>
              </a:rPr>
              <a:t>Permanent and Total Disability rating or advanced age</a:t>
            </a:r>
          </a:p>
          <a:p>
            <a:pPr>
              <a:defRPr/>
            </a:pPr>
            <a:endParaRPr lang="en-US" altLang="en-US" sz="1100" dirty="0">
              <a:latin typeface="Times New Roman" panose="02020603050405020304" pitchFamily="18" charset="0"/>
              <a:cs typeface="Times New Roman" panose="02020603050405020304" pitchFamily="18" charset="0"/>
            </a:endParaRPr>
          </a:p>
          <a:p>
            <a:pPr>
              <a:defRPr/>
            </a:pPr>
            <a:r>
              <a:rPr lang="en-US" altLang="en-US" dirty="0">
                <a:latin typeface="Times New Roman" panose="02020603050405020304" pitchFamily="18" charset="0"/>
                <a:cs typeface="Times New Roman" panose="02020603050405020304" pitchFamily="18" charset="0"/>
              </a:rPr>
              <a:t>Meet income and net worth guidelines</a:t>
            </a:r>
          </a:p>
          <a:p>
            <a:pPr>
              <a:defRPr/>
            </a:pPr>
            <a:endParaRPr lang="en-US" altLang="en-US" sz="900" dirty="0">
              <a:latin typeface="Times New Roman" panose="02020603050405020304" pitchFamily="18" charset="0"/>
              <a:cs typeface="Times New Roman" panose="02020603050405020304" pitchFamily="18" charset="0"/>
            </a:endParaRPr>
          </a:p>
          <a:p>
            <a:pPr marL="0" indent="0">
              <a:buNone/>
              <a:defRPr/>
            </a:pPr>
            <a:endParaRPr lang="en-US" altLang="en-US" sz="3600" dirty="0"/>
          </a:p>
          <a:p>
            <a:pPr marL="0" indent="0" algn="ctr">
              <a:buNone/>
              <a:defRPr/>
            </a:pPr>
            <a:r>
              <a:rPr lang="en-US" altLang="en-US" b="1" dirty="0">
                <a:latin typeface="Times New Roman" panose="02020603050405020304" pitchFamily="18" charset="0"/>
                <a:cs typeface="Times New Roman" panose="02020603050405020304" pitchFamily="18" charset="0"/>
              </a:rPr>
              <a:t>Which of these criteria differ from compensation</a:t>
            </a:r>
            <a:r>
              <a:rPr lang="en-US" altLang="en-US" dirty="0">
                <a:latin typeface="Times New Roman" panose="02020603050405020304" pitchFamily="18" charset="0"/>
                <a:cs typeface="Times New Roman" panose="02020603050405020304" pitchFamily="18" charset="0"/>
              </a:rPr>
              <a:t>?</a:t>
            </a:r>
          </a:p>
        </p:txBody>
      </p:sp>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61D56D31-DCAD-4DDD-9F53-AA137F1B9471}" type="slidenum">
              <a:rPr lang="en-US" altLang="en-US" sz="2000">
                <a:solidFill>
                  <a:srgbClr val="898989"/>
                </a:solidFill>
              </a:rPr>
              <a:pPr>
                <a:spcBef>
                  <a:spcPct val="0"/>
                </a:spcBef>
                <a:buFontTx/>
                <a:buNone/>
              </a:pPr>
              <a:t>5</a:t>
            </a:fld>
            <a:endParaRPr lang="en-US" altLang="en-US" sz="2000">
              <a:solidFill>
                <a:srgbClr val="898989"/>
              </a:solidFill>
            </a:endParaRPr>
          </a:p>
        </p:txBody>
      </p:sp>
      <p:sp>
        <p:nvSpPr>
          <p:cNvPr id="3" name="Rectangle 2"/>
          <p:cNvSpPr/>
          <p:nvPr/>
        </p:nvSpPr>
        <p:spPr>
          <a:xfrm>
            <a:off x="76200" y="381001"/>
            <a:ext cx="7912286"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Improved Pension Eligibility - Veterans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5715000" y="2667000"/>
            <a:ext cx="5867400" cy="1143000"/>
          </a:xfrm>
        </p:spPr>
        <p:txBody>
          <a:bodyPr/>
          <a:lstStyle/>
          <a:p>
            <a:pPr algn="ctr" eaLnBrk="1" hangingPunct="1"/>
            <a:r>
              <a:rPr lang="en-US" altLang="en-US" sz="3600" b="1" dirty="0">
                <a:latin typeface="Times New Roman" panose="02020603050405020304" pitchFamily="18" charset="0"/>
                <a:cs typeface="Times New Roman" panose="02020603050405020304" pitchFamily="18" charset="0"/>
              </a:rPr>
              <a:t> Questions?</a:t>
            </a:r>
          </a:p>
        </p:txBody>
      </p:sp>
    </p:spTree>
    <p:extLst>
      <p:ext uri="{BB962C8B-B14F-4D97-AF65-F5344CB8AC3E}">
        <p14:creationId xmlns:p14="http://schemas.microsoft.com/office/powerpoint/2010/main" val="2186720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752601"/>
            <a:ext cx="10363200" cy="4786313"/>
          </a:xfrm>
        </p:spPr>
        <p:txBody>
          <a:bodyPr/>
          <a:lstStyle/>
          <a:p>
            <a:pPr>
              <a:defRPr/>
            </a:pPr>
            <a:r>
              <a:rPr lang="en-US" dirty="0">
                <a:latin typeface="Times New Roman" panose="02020603050405020304" pitchFamily="18" charset="0"/>
                <a:cs typeface="Times New Roman" panose="02020603050405020304" pitchFamily="18" charset="0"/>
              </a:rPr>
              <a:t>Discharge must be:</a:t>
            </a:r>
          </a:p>
          <a:p>
            <a:pPr lvl="1">
              <a:defRPr/>
            </a:pPr>
            <a:r>
              <a:rPr lang="en-US" dirty="0">
                <a:latin typeface="Times New Roman" panose="02020603050405020304" pitchFamily="18" charset="0"/>
                <a:cs typeface="Times New Roman" panose="02020603050405020304" pitchFamily="18" charset="0"/>
              </a:rPr>
              <a:t>Honorable,</a:t>
            </a:r>
          </a:p>
          <a:p>
            <a:pPr lvl="1">
              <a:defRPr/>
            </a:pPr>
            <a:r>
              <a:rPr lang="en-US" dirty="0">
                <a:latin typeface="Times New Roman" panose="02020603050405020304" pitchFamily="18" charset="0"/>
                <a:cs typeface="Times New Roman" panose="02020603050405020304" pitchFamily="18" charset="0"/>
              </a:rPr>
              <a:t>General Under honorable conditions, or</a:t>
            </a:r>
          </a:p>
          <a:p>
            <a:pPr lvl="1">
              <a:defRPr/>
            </a:pPr>
            <a:r>
              <a:rPr lang="en-US" dirty="0">
                <a:latin typeface="Times New Roman" panose="02020603050405020304" pitchFamily="18" charset="0"/>
                <a:cs typeface="Times New Roman" panose="02020603050405020304" pitchFamily="18" charset="0"/>
              </a:rPr>
              <a:t>Determined to be Honorable for VA Purposes</a:t>
            </a:r>
          </a:p>
          <a:p>
            <a:pPr lvl="1">
              <a:defRPr/>
            </a:pPr>
            <a:endParaRPr lang="en-US" sz="2400" dirty="0">
              <a:latin typeface="Times New Roman" panose="02020603050405020304" pitchFamily="18" charset="0"/>
              <a:cs typeface="Times New Roman" panose="02020603050405020304" pitchFamily="18" charset="0"/>
            </a:endParaRPr>
          </a:p>
          <a:p>
            <a:pPr>
              <a:defRPr/>
            </a:pPr>
            <a:r>
              <a:rPr lang="en-US" dirty="0">
                <a:latin typeface="Times New Roman" panose="02020603050405020304" pitchFamily="18" charset="0"/>
                <a:cs typeface="Times New Roman" panose="02020603050405020304" pitchFamily="18" charset="0"/>
              </a:rPr>
              <a:t>If Veteran has an Other than Honorable Discharge or less, VA will conduct an Admin Review/Decision to determine eligibility of benefits.</a:t>
            </a:r>
          </a:p>
          <a:p>
            <a:pPr marL="0" indent="0">
              <a:buNone/>
              <a:defRPr/>
            </a:pPr>
            <a:r>
              <a:rPr lang="en-US" b="1" dirty="0">
                <a:solidFill>
                  <a:srgbClr val="991E1A"/>
                </a:solidFill>
                <a:latin typeface="Times New Roman" panose="02020603050405020304" pitchFamily="18" charset="0"/>
                <a:cs typeface="Times New Roman" panose="02020603050405020304" pitchFamily="18" charset="0"/>
              </a:rPr>
              <a:t> </a:t>
            </a:r>
            <a:r>
              <a:rPr lang="en-US" sz="2800" b="1" dirty="0">
                <a:solidFill>
                  <a:srgbClr val="991E1A"/>
                </a:solidFill>
                <a:latin typeface="Times New Roman" panose="02020603050405020304" pitchFamily="18" charset="0"/>
                <a:cs typeface="Times New Roman" panose="02020603050405020304" pitchFamily="18" charset="0"/>
              </a:rPr>
              <a:t>(38 CFR 3.12)</a:t>
            </a:r>
          </a:p>
          <a:p>
            <a:pPr>
              <a:defRPr/>
            </a:pPr>
            <a:endParaRPr lang="en-US" dirty="0"/>
          </a:p>
          <a:p>
            <a:pPr marL="342900" lvl="1" indent="0">
              <a:buNone/>
              <a:defRPr/>
            </a:pPr>
            <a:endParaRPr lang="en-US" dirty="0"/>
          </a:p>
          <a:p>
            <a:pPr marL="342900" lvl="1" indent="0">
              <a:buNone/>
              <a:defRPr/>
            </a:pPr>
            <a:endParaRPr lang="en-US" dirty="0"/>
          </a:p>
          <a:p>
            <a:pPr lvl="1">
              <a:defRPr/>
            </a:pPr>
            <a:endParaRPr lang="en-US" dirty="0"/>
          </a:p>
          <a:p>
            <a:pPr marL="342900" lvl="1" indent="0">
              <a:buNone/>
              <a:defRPr/>
            </a:pPr>
            <a:endParaRPr lang="en-US" dirty="0"/>
          </a:p>
        </p:txBody>
      </p:sp>
      <p:sp>
        <p:nvSpPr>
          <p:cNvPr id="4" name="Slide Number Placeholder 3"/>
          <p:cNvSpPr>
            <a:spLocks noGrp="1"/>
          </p:cNvSpPr>
          <p:nvPr>
            <p:ph type="sldNum" sz="quarter" idx="12"/>
          </p:nvPr>
        </p:nvSpPr>
        <p:spPr/>
        <p:txBody>
          <a:bodyPr/>
          <a:lstStyle/>
          <a:p>
            <a:pPr>
              <a:defRPr/>
            </a:pPr>
            <a:fld id="{4DE3B261-F8BD-4D36-9F26-C983B3AB92EA}" type="slidenum">
              <a:rPr lang="en-US" altLang="en-US" smtClean="0"/>
              <a:pPr>
                <a:defRPr/>
              </a:pPr>
              <a:t>6</a:t>
            </a:fld>
            <a:endParaRPr lang="en-US" altLang="en-US"/>
          </a:p>
        </p:txBody>
      </p:sp>
      <p:sp>
        <p:nvSpPr>
          <p:cNvPr id="2" name="Rectangle 1"/>
          <p:cNvSpPr/>
          <p:nvPr/>
        </p:nvSpPr>
        <p:spPr>
          <a:xfrm>
            <a:off x="76201" y="304801"/>
            <a:ext cx="9228138" cy="646331"/>
          </a:xfrm>
          <a:prstGeom prst="rect">
            <a:avLst/>
          </a:prstGeom>
        </p:spPr>
        <p:txBody>
          <a:bodyPr wrap="square">
            <a:spAutoFit/>
          </a:bodyPr>
          <a:lstStyle/>
          <a:p>
            <a:r>
              <a:rPr lang="en-US" sz="3600" b="1" dirty="0">
                <a:solidFill>
                  <a:prstClr val="black"/>
                </a:solidFill>
                <a:latin typeface="Times New Roman" panose="02020603050405020304" pitchFamily="18" charset="0"/>
                <a:cs typeface="Times New Roman" panose="02020603050405020304" pitchFamily="18" charset="0"/>
              </a:rPr>
              <a:t>Character of Discharge</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914400" y="1295400"/>
            <a:ext cx="10439400" cy="5334000"/>
          </a:xfrm>
        </p:spPr>
        <p:txBody>
          <a:bodyPr/>
          <a:lstStyle/>
          <a:p>
            <a:pPr marL="0" indent="0">
              <a:buNone/>
              <a:defRPr/>
            </a:pPr>
            <a:r>
              <a:rPr lang="en-US" altLang="en-US" sz="2400" dirty="0">
                <a:latin typeface="Times New Roman" panose="02020603050405020304" pitchFamily="18" charset="0"/>
                <a:cs typeface="Times New Roman" panose="02020603050405020304" pitchFamily="18" charset="0"/>
              </a:rPr>
              <a:t>For pension eligibility, the veteran must have at least </a:t>
            </a:r>
            <a:r>
              <a:rPr lang="en-US" altLang="en-US" sz="2400" b="1" dirty="0">
                <a:solidFill>
                  <a:srgbClr val="FF0000"/>
                </a:solidFill>
                <a:latin typeface="Times New Roman" panose="02020603050405020304" pitchFamily="18" charset="0"/>
                <a:cs typeface="Times New Roman" panose="02020603050405020304" pitchFamily="18" charset="0"/>
              </a:rPr>
              <a:t>1 day </a:t>
            </a:r>
            <a:r>
              <a:rPr lang="en-US" altLang="en-US" sz="2400" dirty="0">
                <a:latin typeface="Times New Roman" panose="02020603050405020304" pitchFamily="18" charset="0"/>
                <a:cs typeface="Times New Roman" panose="02020603050405020304" pitchFamily="18" charset="0"/>
              </a:rPr>
              <a:t>of service during wartime.</a:t>
            </a:r>
          </a:p>
          <a:p>
            <a:pPr marL="0" indent="0">
              <a:buNone/>
              <a:defRPr/>
            </a:pPr>
            <a:endParaRPr lang="en-US" altLang="en-US" sz="2400" dirty="0">
              <a:latin typeface="Times New Roman" panose="02020603050405020304" pitchFamily="18" charset="0"/>
              <a:cs typeface="Times New Roman" panose="02020603050405020304" pitchFamily="18" charset="0"/>
            </a:endParaRPr>
          </a:p>
          <a:p>
            <a:pPr eaLnBrk="1" hangingPunct="1">
              <a:defRPr/>
            </a:pPr>
            <a:r>
              <a:rPr lang="en-US" altLang="en-US" sz="2400" dirty="0">
                <a:latin typeface="Times New Roman" panose="02020603050405020304" pitchFamily="18" charset="0"/>
                <a:cs typeface="Times New Roman" panose="02020603050405020304" pitchFamily="18" charset="0"/>
              </a:rPr>
              <a:t>Mexican Border Period – May 9, 1916 – April 5, 1917</a:t>
            </a:r>
          </a:p>
          <a:p>
            <a:pPr eaLnBrk="1" hangingPunct="1">
              <a:defRPr/>
            </a:pPr>
            <a:r>
              <a:rPr lang="en-US" altLang="en-US" sz="2400" dirty="0">
                <a:latin typeface="Times New Roman" panose="02020603050405020304" pitchFamily="18" charset="0"/>
                <a:cs typeface="Times New Roman" panose="02020603050405020304" pitchFamily="18" charset="0"/>
              </a:rPr>
              <a:t>World War I – April 6, 1917 – November 11, 1918</a:t>
            </a:r>
          </a:p>
          <a:p>
            <a:pPr eaLnBrk="1" hangingPunct="1">
              <a:defRPr/>
            </a:pPr>
            <a:r>
              <a:rPr lang="en-US" altLang="en-US" sz="2400" dirty="0">
                <a:latin typeface="Times New Roman" panose="02020603050405020304" pitchFamily="18" charset="0"/>
                <a:cs typeface="Times New Roman" panose="02020603050405020304" pitchFamily="18" charset="0"/>
              </a:rPr>
              <a:t>World War II - December 7, 1941 – December 31, 1946</a:t>
            </a:r>
          </a:p>
          <a:p>
            <a:pPr eaLnBrk="1" hangingPunct="1">
              <a:defRPr/>
            </a:pPr>
            <a:r>
              <a:rPr lang="en-US" altLang="en-US" sz="2400" dirty="0">
                <a:latin typeface="Times New Roman" panose="02020603050405020304" pitchFamily="18" charset="0"/>
                <a:cs typeface="Times New Roman" panose="02020603050405020304" pitchFamily="18" charset="0"/>
              </a:rPr>
              <a:t>Korean War – June 27, 1950 – January 31, 1955</a:t>
            </a:r>
          </a:p>
          <a:p>
            <a:pPr eaLnBrk="1" hangingPunct="1">
              <a:defRPr/>
            </a:pPr>
            <a:r>
              <a:rPr lang="en-US" altLang="en-US" sz="2400" dirty="0">
                <a:latin typeface="Times New Roman" panose="02020603050405020304" pitchFamily="18" charset="0"/>
                <a:cs typeface="Times New Roman" panose="02020603050405020304" pitchFamily="18" charset="0"/>
              </a:rPr>
              <a:t>Vietnam – November 1, 1955 – May 7, 1975 (for veterans who served in country) otherwise – August 5, 1964 – May 7, 1975 </a:t>
            </a:r>
          </a:p>
          <a:p>
            <a:pPr eaLnBrk="1" hangingPunct="1">
              <a:defRPr/>
            </a:pPr>
            <a:r>
              <a:rPr lang="en-US" altLang="en-US" sz="2400" dirty="0">
                <a:latin typeface="Times New Roman" panose="02020603050405020304" pitchFamily="18" charset="0"/>
                <a:cs typeface="Times New Roman" panose="02020603050405020304" pitchFamily="18" charset="0"/>
              </a:rPr>
              <a:t>Gulf War – August 2, 1990  through a date TBD</a:t>
            </a:r>
          </a:p>
          <a:p>
            <a:pPr eaLnBrk="1" hangingPunct="1">
              <a:buFont typeface="Arial" panose="020B0604020202020204" pitchFamily="34" charset="0"/>
              <a:buNone/>
              <a:defRPr/>
            </a:pPr>
            <a:endParaRPr lang="en-US" altLang="en-US" sz="24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defRPr/>
            </a:pPr>
            <a:r>
              <a:rPr lang="en-US" altLang="en-US" sz="2400" b="1" dirty="0">
                <a:solidFill>
                  <a:srgbClr val="991E1A"/>
                </a:solidFill>
                <a:latin typeface="Times New Roman" panose="02020603050405020304" pitchFamily="18" charset="0"/>
                <a:cs typeface="Times New Roman" panose="02020603050405020304" pitchFamily="18" charset="0"/>
              </a:rPr>
              <a:t>(38 CFR 3.2 and 3.3)</a:t>
            </a:r>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60B9BC51-519A-4775-89F2-C4BAE71FBD11}" type="slidenum">
              <a:rPr lang="en-US" altLang="en-US" sz="2000">
                <a:solidFill>
                  <a:srgbClr val="898989"/>
                </a:solidFill>
              </a:rPr>
              <a:pPr>
                <a:spcBef>
                  <a:spcPct val="0"/>
                </a:spcBef>
                <a:buFontTx/>
                <a:buNone/>
              </a:pPr>
              <a:t>7</a:t>
            </a:fld>
            <a:endParaRPr lang="en-US" altLang="en-US" sz="2000" dirty="0">
              <a:solidFill>
                <a:srgbClr val="898989"/>
              </a:solidFill>
            </a:endParaRPr>
          </a:p>
        </p:txBody>
      </p:sp>
      <p:sp>
        <p:nvSpPr>
          <p:cNvPr id="3" name="Rectangle 2"/>
          <p:cNvSpPr/>
          <p:nvPr/>
        </p:nvSpPr>
        <p:spPr>
          <a:xfrm>
            <a:off x="76200" y="381001"/>
            <a:ext cx="6715539"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Wartime Service Dates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p:txBody>
          <a:bodyPr/>
          <a:lstStyle/>
          <a:p>
            <a:pPr eaLnBrk="1" hangingPunct="1"/>
            <a:r>
              <a:rPr lang="en-US" altLang="en-US" dirty="0">
                <a:latin typeface="Times New Roman" panose="02020603050405020304" pitchFamily="18" charset="0"/>
                <a:cs typeface="Times New Roman" panose="02020603050405020304" pitchFamily="18" charset="0"/>
              </a:rPr>
              <a:t>In addition to wartime service, prior to 1980, a veteran must have 90 days or more of active service to be eligible for pension</a:t>
            </a:r>
          </a:p>
          <a:p>
            <a:pPr eaLnBrk="1" hangingPunct="1"/>
            <a:endParaRPr lang="en-US" altLang="en-US" dirty="0">
              <a:latin typeface="Times New Roman" panose="02020603050405020304" pitchFamily="18" charset="0"/>
              <a:cs typeface="Times New Roman" panose="02020603050405020304" pitchFamily="18" charset="0"/>
            </a:endParaRPr>
          </a:p>
          <a:p>
            <a:pPr eaLnBrk="1" hangingPunct="1"/>
            <a:r>
              <a:rPr lang="en-US" altLang="en-US" dirty="0">
                <a:latin typeface="Times New Roman" panose="02020603050405020304" pitchFamily="18" charset="0"/>
                <a:cs typeface="Times New Roman" panose="02020603050405020304" pitchFamily="18" charset="0"/>
              </a:rPr>
              <a:t>Exception: If discharged before 90 days due to service-connected disability eligibility is established</a:t>
            </a:r>
          </a:p>
          <a:p>
            <a:pPr eaLnBrk="1" hangingPunct="1"/>
            <a:endParaRPr lang="en-US" altLang="en-US" dirty="0">
              <a:latin typeface="Times New Roman" panose="02020603050405020304" pitchFamily="18" charset="0"/>
              <a:cs typeface="Times New Roman" panose="02020603050405020304" pitchFamily="18" charset="0"/>
            </a:endParaRPr>
          </a:p>
          <a:p>
            <a:pPr marL="0" indent="0">
              <a:buNone/>
            </a:pPr>
            <a:r>
              <a:rPr lang="en-US" altLang="en-US" b="1" dirty="0">
                <a:solidFill>
                  <a:srgbClr val="991E1A"/>
                </a:solidFill>
                <a:latin typeface="Times New Roman" panose="02020603050405020304" pitchFamily="18" charset="0"/>
                <a:cs typeface="Times New Roman" panose="02020603050405020304" pitchFamily="18" charset="0"/>
              </a:rPr>
              <a:t>(38 CFR 3.3, 38 CFR 3.6)</a:t>
            </a:r>
          </a:p>
        </p:txBody>
      </p:sp>
      <p:sp>
        <p:nvSpPr>
          <p:cNvPr id="143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CF029A5C-CDF3-4967-A56C-378B444872A7}" type="slidenum">
              <a:rPr lang="en-US" altLang="en-US" sz="2000">
                <a:solidFill>
                  <a:srgbClr val="898989"/>
                </a:solidFill>
              </a:rPr>
              <a:pPr>
                <a:spcBef>
                  <a:spcPct val="0"/>
                </a:spcBef>
                <a:buFontTx/>
                <a:buNone/>
              </a:pPr>
              <a:t>8</a:t>
            </a:fld>
            <a:endParaRPr lang="en-US" altLang="en-US" sz="2000">
              <a:solidFill>
                <a:srgbClr val="898989"/>
              </a:solidFill>
            </a:endParaRPr>
          </a:p>
        </p:txBody>
      </p:sp>
      <p:sp>
        <p:nvSpPr>
          <p:cNvPr id="3" name="Rectangle 2"/>
          <p:cNvSpPr/>
          <p:nvPr/>
        </p:nvSpPr>
        <p:spPr>
          <a:xfrm>
            <a:off x="76200" y="304801"/>
            <a:ext cx="9067800"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Period of Active Service</a:t>
            </a:r>
            <a:endParaRPr lang="en-US" sz="3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p:txBody>
          <a:bodyPr>
            <a:normAutofit lnSpcReduction="10000"/>
          </a:bodyPr>
          <a:lstStyle/>
          <a:p>
            <a:pPr marL="0" indent="0">
              <a:buNone/>
            </a:pPr>
            <a:r>
              <a:rPr lang="en-US" altLang="en-US" sz="2800" dirty="0">
                <a:latin typeface="Times New Roman" panose="02020603050405020304" pitchFamily="18" charset="0"/>
                <a:cs typeface="Times New Roman" panose="02020603050405020304" pitchFamily="18" charset="0"/>
              </a:rPr>
              <a:t>In addition to wartime service, for veterans entering service after September 7, 1980 (or October 16, 1981 for officers), to be eligible for pension, the veteran must also complete at least 24 months of continuous active duty OR the entire period called to active duty </a:t>
            </a:r>
          </a:p>
          <a:p>
            <a:pPr marL="0" indent="0">
              <a:buNone/>
            </a:pPr>
            <a:endParaRPr lang="en-US" altLang="en-US" sz="28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r>
              <a:rPr lang="en-US" altLang="en-US" sz="2800" u="sng" dirty="0">
                <a:latin typeface="Times New Roman" panose="02020603050405020304" pitchFamily="18" charset="0"/>
                <a:cs typeface="Times New Roman" panose="02020603050405020304" pitchFamily="18" charset="0"/>
              </a:rPr>
              <a:t>Exceptions to 24 month rule</a:t>
            </a:r>
            <a:r>
              <a:rPr lang="en-US" altLang="en-US" sz="2800" dirty="0">
                <a:latin typeface="Times New Roman" panose="02020603050405020304" pitchFamily="18" charset="0"/>
                <a:cs typeface="Times New Roman" panose="02020603050405020304" pitchFamily="18" charset="0"/>
              </a:rPr>
              <a:t>: </a:t>
            </a:r>
          </a:p>
          <a:p>
            <a:pPr eaLnBrk="1" hangingPunct="1"/>
            <a:r>
              <a:rPr lang="en-US" altLang="en-US" sz="2800" dirty="0">
                <a:latin typeface="Times New Roman" panose="02020603050405020304" pitchFamily="18" charset="0"/>
                <a:cs typeface="Times New Roman" panose="02020603050405020304" pitchFamily="18" charset="0"/>
              </a:rPr>
              <a:t>Discharged due to early out/hardship</a:t>
            </a:r>
          </a:p>
          <a:p>
            <a:pPr eaLnBrk="1" hangingPunct="1"/>
            <a:r>
              <a:rPr lang="en-US" altLang="en-US" sz="2800" dirty="0">
                <a:latin typeface="Times New Roman" panose="02020603050405020304" pitchFamily="18" charset="0"/>
                <a:cs typeface="Times New Roman" panose="02020603050405020304" pitchFamily="18" charset="0"/>
              </a:rPr>
              <a:t>Discharged due to service connected disability </a:t>
            </a:r>
          </a:p>
          <a:p>
            <a:pPr eaLnBrk="1" hangingPunct="1"/>
            <a:r>
              <a:rPr lang="en-US" altLang="en-US" sz="2800" dirty="0">
                <a:latin typeface="Times New Roman" panose="02020603050405020304" pitchFamily="18" charset="0"/>
                <a:cs typeface="Times New Roman" panose="02020603050405020304" pitchFamily="18" charset="0"/>
              </a:rPr>
              <a:t>Holds a 10 % disability rating for anything</a:t>
            </a:r>
          </a:p>
          <a:p>
            <a:pPr eaLnBrk="1" hangingPunct="1"/>
            <a:endParaRPr lang="en-US" altLang="en-US" sz="800" dirty="0">
              <a:latin typeface="Times New Roman" panose="02020603050405020304" pitchFamily="18" charset="0"/>
              <a:cs typeface="Times New Roman" panose="02020603050405020304" pitchFamily="18" charset="0"/>
            </a:endParaRPr>
          </a:p>
          <a:p>
            <a:pPr eaLnBrk="1" hangingPunct="1">
              <a:buFont typeface="Arial" panose="020B0604020202020204" pitchFamily="34" charset="0"/>
              <a:buNone/>
            </a:pPr>
            <a:r>
              <a:rPr lang="en-US" altLang="en-US" sz="2800" b="1" dirty="0">
                <a:solidFill>
                  <a:srgbClr val="991E1A"/>
                </a:solidFill>
                <a:latin typeface="Times New Roman" panose="02020603050405020304" pitchFamily="18" charset="0"/>
                <a:cs typeface="Times New Roman" panose="02020603050405020304" pitchFamily="18" charset="0"/>
              </a:rPr>
              <a:t>38 CFR 3.12a</a:t>
            </a:r>
            <a:endParaRPr lang="en-US" altLang="en-US" b="1" dirty="0">
              <a:solidFill>
                <a:srgbClr val="991E1A"/>
              </a:solidFill>
              <a:latin typeface="Times New Roman" panose="02020603050405020304" pitchFamily="18" charset="0"/>
              <a:cs typeface="Times New Roman" panose="02020603050405020304" pitchFamily="18" charset="0"/>
            </a:endParaRPr>
          </a:p>
        </p:txBody>
      </p:sp>
      <p:sp>
        <p:nvSpPr>
          <p:cNvPr id="153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1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15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5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defRPr>
            </a:lvl9pPr>
          </a:lstStyle>
          <a:p>
            <a:pPr>
              <a:spcBef>
                <a:spcPct val="0"/>
              </a:spcBef>
              <a:buFontTx/>
              <a:buNone/>
            </a:pPr>
            <a:fld id="{A4F7650E-266C-4BFE-BF4A-4DEE59105C24}" type="slidenum">
              <a:rPr lang="en-US" altLang="en-US" sz="2000">
                <a:solidFill>
                  <a:srgbClr val="898989"/>
                </a:solidFill>
              </a:rPr>
              <a:pPr>
                <a:spcBef>
                  <a:spcPct val="0"/>
                </a:spcBef>
                <a:buFontTx/>
                <a:buNone/>
              </a:pPr>
              <a:t>9</a:t>
            </a:fld>
            <a:endParaRPr lang="en-US" altLang="en-US" sz="2000">
              <a:solidFill>
                <a:srgbClr val="898989"/>
              </a:solidFill>
            </a:endParaRPr>
          </a:p>
        </p:txBody>
      </p:sp>
      <p:sp>
        <p:nvSpPr>
          <p:cNvPr id="6" name="Rectangle 5"/>
          <p:cNvSpPr/>
          <p:nvPr/>
        </p:nvSpPr>
        <p:spPr>
          <a:xfrm>
            <a:off x="76200" y="304801"/>
            <a:ext cx="8538542" cy="646331"/>
          </a:xfrm>
          <a:prstGeom prst="rect">
            <a:avLst/>
          </a:prstGeom>
        </p:spPr>
        <p:txBody>
          <a:bodyPr wrap="square">
            <a:spAutoFit/>
          </a:bodyPr>
          <a:lstStyle/>
          <a:p>
            <a:r>
              <a:rPr lang="en-US" sz="3600" b="1" dirty="0">
                <a:latin typeface="Times New Roman" panose="02020603050405020304" pitchFamily="18" charset="0"/>
                <a:cs typeface="Times New Roman" panose="02020603050405020304" pitchFamily="18" charset="0"/>
              </a:rPr>
              <a:t>Period of Active Service</a:t>
            </a:r>
          </a:p>
        </p:txBody>
      </p:sp>
    </p:spTree>
  </p:cSld>
  <p:clrMapOvr>
    <a:masterClrMapping/>
  </p:clrMapOvr>
</p:sld>
</file>

<file path=ppt/theme/theme1.xml><?xml version="1.0" encoding="utf-8"?>
<a:theme xmlns:a="http://schemas.openxmlformats.org/drawingml/2006/main" name="NEW LOGO">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 LOGO" id="{B9A39CEB-2E9A-45FB-95E6-DE7B370B3DE6}" vid="{4DD1D5FA-30CF-47DB-B070-1AED59B559F2}"/>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LOGO</Template>
  <TotalTime>8545</TotalTime>
  <Words>4064</Words>
  <Application>Microsoft Office PowerPoint</Application>
  <PresentationFormat>Widescreen</PresentationFormat>
  <Paragraphs>595</Paragraphs>
  <Slides>50</Slides>
  <Notes>49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50</vt:i4>
      </vt:variant>
    </vt:vector>
  </HeadingPairs>
  <TitlesOfParts>
    <vt:vector size="57" baseType="lpstr">
      <vt:lpstr>Arial</vt:lpstr>
      <vt:lpstr>Calibri</vt:lpstr>
      <vt:lpstr>Calibri Light</vt:lpstr>
      <vt:lpstr>Georgia</vt:lpstr>
      <vt:lpstr>Times New Roman</vt:lpstr>
      <vt:lpstr>NEW LOGO</vt:lpstr>
      <vt:lpstr>Custom Design</vt:lpstr>
      <vt:lpstr> Non-Service Connected Pension </vt:lpstr>
      <vt:lpstr>VA Forms Relating to Pension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Countable Income </vt:lpstr>
      <vt:lpstr>Does VA Service Connected Compensation or  DIC Count as Income?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NONSERVICE CONNECTED PENSION</dc:title>
  <dc:creator>Sherry</dc:creator>
  <cp:lastModifiedBy>Dale Phillips</cp:lastModifiedBy>
  <cp:revision>561</cp:revision>
  <cp:lastPrinted>2019-12-12T20:04:59Z</cp:lastPrinted>
  <dcterms:created xsi:type="dcterms:W3CDTF">2013-02-07T19:23:55Z</dcterms:created>
  <dcterms:modified xsi:type="dcterms:W3CDTF">2022-11-01T19:50:12Z</dcterms:modified>
</cp:coreProperties>
</file>