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80" r:id="rId1"/>
    <p:sldMasterId id="2147483885" r:id="rId2"/>
    <p:sldMasterId id="2147483892" r:id="rId3"/>
  </p:sldMasterIdLst>
  <p:notesMasterIdLst>
    <p:notesMasterId r:id="rId80"/>
  </p:notesMasterIdLst>
  <p:handoutMasterIdLst>
    <p:handoutMasterId r:id="rId81"/>
  </p:handoutMasterIdLst>
  <p:sldIdLst>
    <p:sldId id="359" r:id="rId4"/>
    <p:sldId id="291" r:id="rId5"/>
    <p:sldId id="292" r:id="rId6"/>
    <p:sldId id="294" r:id="rId7"/>
    <p:sldId id="258" r:id="rId8"/>
    <p:sldId id="259" r:id="rId9"/>
    <p:sldId id="295" r:id="rId10"/>
    <p:sldId id="260" r:id="rId11"/>
    <p:sldId id="305" r:id="rId12"/>
    <p:sldId id="261" r:id="rId13"/>
    <p:sldId id="264" r:id="rId14"/>
    <p:sldId id="299" r:id="rId15"/>
    <p:sldId id="300" r:id="rId16"/>
    <p:sldId id="302" r:id="rId17"/>
    <p:sldId id="301" r:id="rId18"/>
    <p:sldId id="266" r:id="rId19"/>
    <p:sldId id="278" r:id="rId20"/>
    <p:sldId id="279" r:id="rId21"/>
    <p:sldId id="280" r:id="rId22"/>
    <p:sldId id="267" r:id="rId23"/>
    <p:sldId id="271" r:id="rId24"/>
    <p:sldId id="281" r:id="rId25"/>
    <p:sldId id="282" r:id="rId26"/>
    <p:sldId id="361" r:id="rId27"/>
    <p:sldId id="284" r:id="rId28"/>
    <p:sldId id="304" r:id="rId29"/>
    <p:sldId id="270" r:id="rId30"/>
    <p:sldId id="297" r:id="rId31"/>
    <p:sldId id="277" r:id="rId32"/>
    <p:sldId id="272" r:id="rId33"/>
    <p:sldId id="274" r:id="rId34"/>
    <p:sldId id="275" r:id="rId35"/>
    <p:sldId id="288" r:id="rId36"/>
    <p:sldId id="290" r:id="rId37"/>
    <p:sldId id="303" r:id="rId38"/>
    <p:sldId id="358" r:id="rId39"/>
    <p:sldId id="306" r:id="rId40"/>
    <p:sldId id="307" r:id="rId41"/>
    <p:sldId id="308" r:id="rId42"/>
    <p:sldId id="309" r:id="rId43"/>
    <p:sldId id="310" r:id="rId44"/>
    <p:sldId id="311" r:id="rId45"/>
    <p:sldId id="312" r:id="rId46"/>
    <p:sldId id="315" r:id="rId47"/>
    <p:sldId id="316" r:id="rId48"/>
    <p:sldId id="317" r:id="rId49"/>
    <p:sldId id="319" r:id="rId50"/>
    <p:sldId id="320" r:id="rId51"/>
    <p:sldId id="321" r:id="rId52"/>
    <p:sldId id="322" r:id="rId53"/>
    <p:sldId id="323" r:id="rId54"/>
    <p:sldId id="324" r:id="rId55"/>
    <p:sldId id="325" r:id="rId56"/>
    <p:sldId id="326" r:id="rId57"/>
    <p:sldId id="327" r:id="rId58"/>
    <p:sldId id="328" r:id="rId59"/>
    <p:sldId id="329" r:id="rId60"/>
    <p:sldId id="330" r:id="rId61"/>
    <p:sldId id="331" r:id="rId62"/>
    <p:sldId id="332" r:id="rId63"/>
    <p:sldId id="333" r:id="rId64"/>
    <p:sldId id="336" r:id="rId65"/>
    <p:sldId id="337" r:id="rId66"/>
    <p:sldId id="338" r:id="rId67"/>
    <p:sldId id="339" r:id="rId68"/>
    <p:sldId id="340" r:id="rId69"/>
    <p:sldId id="341" r:id="rId70"/>
    <p:sldId id="342" r:id="rId71"/>
    <p:sldId id="343" r:id="rId72"/>
    <p:sldId id="344" r:id="rId73"/>
    <p:sldId id="345" r:id="rId74"/>
    <p:sldId id="346" r:id="rId75"/>
    <p:sldId id="347" r:id="rId76"/>
    <p:sldId id="348" r:id="rId77"/>
    <p:sldId id="351" r:id="rId78"/>
    <p:sldId id="360" r:id="rId7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665" userDrawn="1">
          <p15:clr>
            <a:srgbClr val="A4A3A4"/>
          </p15:clr>
        </p15:guide>
        <p15:guide id="2" pos="195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Barefoot" initials="LB" lastIdx="2" clrIdx="0">
    <p:extLst>
      <p:ext uri="{19B8F6BF-5375-455C-9EA6-DF929625EA0E}">
        <p15:presenceInfo xmlns:p15="http://schemas.microsoft.com/office/powerpoint/2012/main" userId="S-1-5-21-1147415601-746390328-441284377-36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99" autoAdjust="0"/>
    <p:restoredTop sz="88367" autoAdjust="0"/>
  </p:normalViewPr>
  <p:slideViewPr>
    <p:cSldViewPr>
      <p:cViewPr varScale="1">
        <p:scale>
          <a:sx n="63" d="100"/>
          <a:sy n="63" d="100"/>
        </p:scale>
        <p:origin x="780"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4" d="100"/>
          <a:sy n="54" d="100"/>
        </p:scale>
        <p:origin x="2874" y="78"/>
      </p:cViewPr>
      <p:guideLst>
        <p:guide orient="horz" pos="2665"/>
        <p:guide pos="195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viewProps" Target="viewProps.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5" Type="http://schemas.openxmlformats.org/officeDocument/2006/relationships/slide" Target="slides/slide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handoutMaster" Target="handoutMasters/handoutMaster1.xml"/><Relationship Id="rId86"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61" Type="http://schemas.openxmlformats.org/officeDocument/2006/relationships/slide" Target="slides/slide58.xml"/><Relationship Id="rId8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901723" cy="467072"/>
          </a:xfrm>
          <a:prstGeom prst="rect">
            <a:avLst/>
          </a:prstGeom>
        </p:spPr>
        <p:txBody>
          <a:bodyPr vert="horz" lIns="83740" tIns="41870" rIns="83740" bIns="41870" rtlCol="0"/>
          <a:lstStyle>
            <a:lvl1pPr algn="l">
              <a:defRPr sz="1100"/>
            </a:lvl1pPr>
          </a:lstStyle>
          <a:p>
            <a:pPr>
              <a:defRPr/>
            </a:pPr>
            <a:r>
              <a:rPr lang="en-US" altLang="en-US" sz="1400" b="1" dirty="0">
                <a:latin typeface="Times New Roman" panose="02020603050405020304" pitchFamily="18" charset="0"/>
                <a:cs typeface="Times New Roman" panose="02020603050405020304" pitchFamily="18" charset="0"/>
              </a:rPr>
              <a:t>Service-Connected Claims and Development</a:t>
            </a:r>
            <a:endParaRPr lang="en-US" sz="1400" dirty="0">
              <a:latin typeface="Times New Roman" panose="02020603050405020304" pitchFamily="18" charset="0"/>
              <a:cs typeface="Times New Roman" panose="02020603050405020304" pitchFamily="18" charset="0"/>
            </a:endParaRPr>
          </a:p>
        </p:txBody>
      </p:sp>
      <p:sp>
        <p:nvSpPr>
          <p:cNvPr id="6" name="Header Placeholder 1"/>
          <p:cNvSpPr txBox="1">
            <a:spLocks/>
          </p:cNvSpPr>
          <p:nvPr/>
        </p:nvSpPr>
        <p:spPr>
          <a:xfrm>
            <a:off x="1" y="8766069"/>
            <a:ext cx="3901723" cy="467072"/>
          </a:xfrm>
          <a:prstGeom prst="rect">
            <a:avLst/>
          </a:prstGeom>
        </p:spPr>
        <p:txBody>
          <a:bodyPr vert="horz" lIns="83740" tIns="41870" rIns="83740" bIns="41870" rtlCol="0"/>
          <a:lstStyle>
            <a:defPPr>
              <a:defRPr lang="en-GB"/>
            </a:defPPr>
            <a:lvl1pPr algn="l" defTabSz="457200" rtl="0" eaLnBrk="0" fontAlgn="base" hangingPunct="0">
              <a:spcBef>
                <a:spcPct val="0"/>
              </a:spcBef>
              <a:spcAft>
                <a:spcPct val="0"/>
              </a:spcAft>
              <a:defRPr sz="1100"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286000" algn="l" defTabSz="914400" rtl="0" eaLnBrk="1" latinLnBrk="0" hangingPunct="1">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743200" algn="l" defTabSz="914400" rtl="0" eaLnBrk="1" latinLnBrk="0" hangingPunct="1">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200400" algn="l" defTabSz="914400" rtl="0" eaLnBrk="1" latinLnBrk="0" hangingPunct="1">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657600" algn="l" defTabSz="914400" rtl="0" eaLnBrk="1" latinLnBrk="0" hangingPunct="1">
              <a:defRPr kern="1200">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defRPr/>
            </a:pPr>
            <a:endParaRPr lang="en-US" sz="1400" dirty="0">
              <a:latin typeface="Times New Roman" panose="02020603050405020304" pitchFamily="18" charset="0"/>
              <a:cs typeface="Times New Roman" panose="02020603050405020304" pitchFamily="18" charset="0"/>
            </a:endParaRPr>
          </a:p>
          <a:p>
            <a:pPr>
              <a:defRPr/>
            </a:pPr>
            <a:r>
              <a:rPr lang="en-US" altLang="en-US" sz="1400" b="1" dirty="0">
                <a:latin typeface="Times New Roman" panose="02020603050405020304" pitchFamily="18" charset="0"/>
                <a:cs typeface="Times New Roman" panose="02020603050405020304" pitchFamily="18" charset="0"/>
              </a:rPr>
              <a:t>Service-Connected Claims and Development</a:t>
            </a:r>
            <a:endParaRPr lang="en-US" sz="14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3"/>
          </p:nvPr>
        </p:nvSpPr>
        <p:spPr>
          <a:xfrm>
            <a:off x="3978275" y="8842376"/>
            <a:ext cx="3043238" cy="466725"/>
          </a:xfrm>
          <a:prstGeom prst="rect">
            <a:avLst/>
          </a:prstGeom>
        </p:spPr>
        <p:txBody>
          <a:bodyPr vert="horz" lIns="91430" tIns="45716" rIns="91430" bIns="45716" rtlCol="0" anchor="b"/>
          <a:lstStyle>
            <a:lvl1pPr algn="r">
              <a:defRPr sz="1200"/>
            </a:lvl1pPr>
          </a:lstStyle>
          <a:p>
            <a:fld id="{7C54FBB6-D95C-45EF-B193-9D17E7CC242B}" type="slidenum">
              <a:rPr lang="en-US" sz="1600"/>
              <a:t>‹#›</a:t>
            </a:fld>
            <a:endParaRPr lang="en-US" dirty="0"/>
          </a:p>
        </p:txBody>
      </p:sp>
    </p:spTree>
    <p:extLst>
      <p:ext uri="{BB962C8B-B14F-4D97-AF65-F5344CB8AC3E}">
        <p14:creationId xmlns:p14="http://schemas.microsoft.com/office/powerpoint/2010/main" val="4280710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p:cNvSpPr>
            <a:spLocks noGrp="1" noRot="1" noChangeAspect="1" noChangeArrowheads="1"/>
          </p:cNvSpPr>
          <p:nvPr>
            <p:ph type="sldImg"/>
          </p:nvPr>
        </p:nvSpPr>
        <p:spPr bwMode="auto">
          <a:xfrm>
            <a:off x="409575" y="706438"/>
            <a:ext cx="6202363" cy="348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p:cNvSpPr>
            <a:spLocks noGrp="1" noChangeArrowheads="1"/>
          </p:cNvSpPr>
          <p:nvPr>
            <p:ph type="body"/>
          </p:nvPr>
        </p:nvSpPr>
        <p:spPr bwMode="auto">
          <a:xfrm>
            <a:off x="702311" y="4420207"/>
            <a:ext cx="5618480" cy="4187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p:cNvSpPr>
            <a:spLocks noGrp="1" noChangeArrowheads="1"/>
          </p:cNvSpPr>
          <p:nvPr>
            <p:ph type="hdr"/>
          </p:nvPr>
        </p:nvSpPr>
        <p:spPr bwMode="auto">
          <a:xfrm>
            <a:off x="0" y="2"/>
            <a:ext cx="3046595" cy="4638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662944" algn="l"/>
                <a:tab pos="1325889" algn="l"/>
                <a:tab pos="1988831" algn="l"/>
                <a:tab pos="2651774" algn="l"/>
              </a:tabLst>
              <a:defRPr sz="1300">
                <a:solidFill>
                  <a:srgbClr val="000000"/>
                </a:solidFill>
                <a:latin typeface="Times New Roman" panose="02020603050405020304" pitchFamily="18" charset="0"/>
                <a:ea typeface="+mn-ea"/>
              </a:defRPr>
            </a:lvl1pPr>
          </a:lstStyle>
          <a:p>
            <a:pPr>
              <a:defRPr/>
            </a:pPr>
            <a:endParaRPr lang="en-US" altLang="en-US"/>
          </a:p>
        </p:txBody>
      </p:sp>
      <p:sp>
        <p:nvSpPr>
          <p:cNvPr id="3076" name="Rectangle 4"/>
          <p:cNvSpPr>
            <a:spLocks noGrp="1" noChangeArrowheads="1"/>
          </p:cNvSpPr>
          <p:nvPr>
            <p:ph type="dt"/>
          </p:nvPr>
        </p:nvSpPr>
        <p:spPr bwMode="auto">
          <a:xfrm>
            <a:off x="3974880" y="2"/>
            <a:ext cx="3046595" cy="4638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662944" algn="l"/>
                <a:tab pos="1325889" algn="l"/>
                <a:tab pos="1988831" algn="l"/>
                <a:tab pos="2651774" algn="l"/>
              </a:tabLst>
              <a:defRPr sz="1300">
                <a:solidFill>
                  <a:srgbClr val="000000"/>
                </a:solidFill>
                <a:latin typeface="Times New Roman" panose="02020603050405020304" pitchFamily="18" charset="0"/>
                <a:ea typeface="+mn-ea"/>
              </a:defRPr>
            </a:lvl1pPr>
          </a:lstStyle>
          <a:p>
            <a:pPr>
              <a:defRPr/>
            </a:pPr>
            <a:endParaRPr lang="en-US" altLang="en-US"/>
          </a:p>
        </p:txBody>
      </p:sp>
      <p:sp>
        <p:nvSpPr>
          <p:cNvPr id="3077" name="Rectangle 5"/>
          <p:cNvSpPr>
            <a:spLocks noGrp="1" noChangeArrowheads="1"/>
          </p:cNvSpPr>
          <p:nvPr>
            <p:ph type="ftr"/>
          </p:nvPr>
        </p:nvSpPr>
        <p:spPr bwMode="auto">
          <a:xfrm>
            <a:off x="0" y="8843647"/>
            <a:ext cx="3046595" cy="4638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662944" algn="l"/>
                <a:tab pos="1325889" algn="l"/>
                <a:tab pos="1988831" algn="l"/>
                <a:tab pos="2651774" algn="l"/>
              </a:tabLst>
              <a:defRPr sz="1300">
                <a:solidFill>
                  <a:srgbClr val="000000"/>
                </a:solidFill>
                <a:latin typeface="Times New Roman" panose="02020603050405020304" pitchFamily="18" charset="0"/>
                <a:ea typeface="+mn-ea"/>
              </a:defRPr>
            </a:lvl1pPr>
          </a:lstStyle>
          <a:p>
            <a:pPr>
              <a:defRPr/>
            </a:pPr>
            <a:endParaRPr lang="en-US" altLang="en-US"/>
          </a:p>
        </p:txBody>
      </p:sp>
      <p:sp>
        <p:nvSpPr>
          <p:cNvPr id="3078" name="Rectangle 6"/>
          <p:cNvSpPr>
            <a:spLocks noGrp="1" noChangeArrowheads="1"/>
          </p:cNvSpPr>
          <p:nvPr>
            <p:ph type="sldNum"/>
          </p:nvPr>
        </p:nvSpPr>
        <p:spPr bwMode="auto">
          <a:xfrm>
            <a:off x="3974880" y="8843647"/>
            <a:ext cx="3046595" cy="4638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662944" algn="l"/>
                <a:tab pos="1325889" algn="l"/>
                <a:tab pos="1988831" algn="l"/>
                <a:tab pos="2651774" algn="l"/>
              </a:tabLst>
              <a:defRPr sz="1300">
                <a:solidFill>
                  <a:srgbClr val="000000"/>
                </a:solidFill>
                <a:latin typeface="Times New Roman" panose="02020603050405020304" pitchFamily="18" charset="0"/>
                <a:ea typeface="+mn-ea"/>
              </a:defRPr>
            </a:lvl1pPr>
          </a:lstStyle>
          <a:p>
            <a:pPr>
              <a:defRPr/>
            </a:pPr>
            <a:fld id="{0673A790-0950-4980-9BDE-58B7076123B7}" type="slidenum">
              <a:rPr lang="en-US" altLang="en-US"/>
              <a:pPr>
                <a:defRPr/>
              </a:pPr>
              <a:t>‹#›</a:t>
            </a:fld>
            <a:endParaRPr lang="en-US" altLang="en-US"/>
          </a:p>
        </p:txBody>
      </p:sp>
    </p:spTree>
    <p:extLst>
      <p:ext uri="{BB962C8B-B14F-4D97-AF65-F5344CB8AC3E}">
        <p14:creationId xmlns:p14="http://schemas.microsoft.com/office/powerpoint/2010/main" val="28056886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64FC5BC7-F445-4675-A97D-AAEC485BD4A8}" type="slidenum">
              <a:rPr lang="en-US" altLang="en-US" sz="1300">
                <a:ea typeface="Arial Unicode MS" panose="020B0604020202020204" pitchFamily="34" charset="-128"/>
              </a:rPr>
              <a:pPr>
                <a:spcBef>
                  <a:spcPct val="0"/>
                </a:spcBef>
              </a:pPr>
              <a:t>1</a:t>
            </a:fld>
            <a:endParaRPr lang="en-US" altLang="en-US" sz="1300">
              <a:ea typeface="Arial Unicode MS" panose="020B0604020202020204" pitchFamily="34" charset="-128"/>
            </a:endParaRPr>
          </a:p>
        </p:txBody>
      </p:sp>
      <p:sp>
        <p:nvSpPr>
          <p:cNvPr id="7171" name="Rectangle 1"/>
          <p:cNvSpPr>
            <a:spLocks noGrp="1" noRot="1" noChangeAspect="1" noChangeArrowheads="1" noTextEdit="1"/>
          </p:cNvSpPr>
          <p:nvPr>
            <p:ph type="sldImg"/>
          </p:nvPr>
        </p:nvSpPr>
        <p:spPr>
          <a:xfrm>
            <a:off x="409575" y="706438"/>
            <a:ext cx="6203950"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03744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D4330DA8-7E1E-4AD9-9588-B6F5692836FB}" type="slidenum">
              <a:rPr lang="en-US" altLang="en-US" sz="1300">
                <a:ea typeface="Arial Unicode MS" panose="020B0604020202020204" pitchFamily="34" charset="-128"/>
              </a:rPr>
              <a:pPr>
                <a:spcBef>
                  <a:spcPct val="0"/>
                </a:spcBef>
              </a:pPr>
              <a:t>10</a:t>
            </a:fld>
            <a:endParaRPr lang="en-US" altLang="en-US" sz="1300">
              <a:ea typeface="Arial Unicode MS" panose="020B0604020202020204" pitchFamily="34" charset="-128"/>
            </a:endParaRPr>
          </a:p>
        </p:txBody>
      </p:sp>
      <p:sp>
        <p:nvSpPr>
          <p:cNvPr id="25603"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146021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440FEDC3-716C-4761-8091-6293C0CAF7F3}" type="slidenum">
              <a:rPr lang="en-US" altLang="en-US" sz="1300">
                <a:ea typeface="Arial Unicode MS" panose="020B0604020202020204" pitchFamily="34" charset="-128"/>
              </a:rPr>
              <a:pPr>
                <a:spcBef>
                  <a:spcPct val="0"/>
                </a:spcBef>
              </a:pPr>
              <a:t>11</a:t>
            </a:fld>
            <a:endParaRPr lang="en-US" altLang="en-US" sz="1300">
              <a:ea typeface="Arial Unicode MS" panose="020B0604020202020204" pitchFamily="34" charset="-128"/>
            </a:endParaRPr>
          </a:p>
        </p:txBody>
      </p:sp>
      <p:sp>
        <p:nvSpPr>
          <p:cNvPr id="2969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Example of something clearly</a:t>
            </a:r>
            <a:r>
              <a:rPr lang="en-US" altLang="en-US" baseline="0" dirty="0"/>
              <a:t> and unmistakably pre-existing service</a:t>
            </a:r>
            <a:endParaRPr lang="en-US" altLang="en-US" dirty="0"/>
          </a:p>
        </p:txBody>
      </p:sp>
    </p:spTree>
    <p:extLst>
      <p:ext uri="{BB962C8B-B14F-4D97-AF65-F5344CB8AC3E}">
        <p14:creationId xmlns:p14="http://schemas.microsoft.com/office/powerpoint/2010/main" val="2505069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9578468-4F08-41A8-86FF-296385606C3E}" type="slidenum">
              <a:rPr lang="en-US" altLang="en-US" sz="1300">
                <a:ea typeface="Arial Unicode MS" panose="020B0604020202020204" pitchFamily="34" charset="-128"/>
              </a:rPr>
              <a:pPr>
                <a:spcBef>
                  <a:spcPct val="0"/>
                </a:spcBef>
              </a:pPr>
              <a:t>12</a:t>
            </a:fld>
            <a:endParaRPr lang="en-US" altLang="en-US" sz="1300">
              <a:ea typeface="Arial Unicode MS" panose="020B0604020202020204" pitchFamily="34" charset="-128"/>
            </a:endParaRPr>
          </a:p>
        </p:txBody>
      </p:sp>
      <p:sp>
        <p:nvSpPr>
          <p:cNvPr id="3174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4075782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929445CC-3563-454F-AA9A-3DB48C9D3744}" type="slidenum">
              <a:rPr lang="en-US" altLang="en-US" sz="1300">
                <a:ea typeface="Arial Unicode MS" panose="020B0604020202020204" pitchFamily="34" charset="-128"/>
              </a:rPr>
              <a:pPr>
                <a:spcBef>
                  <a:spcPct val="0"/>
                </a:spcBef>
              </a:pPr>
              <a:t>13</a:t>
            </a:fld>
            <a:endParaRPr lang="en-US" altLang="en-US" sz="1300">
              <a:ea typeface="Arial Unicode MS" panose="020B0604020202020204" pitchFamily="34" charset="-128"/>
            </a:endParaRPr>
          </a:p>
        </p:txBody>
      </p:sp>
      <p:sp>
        <p:nvSpPr>
          <p:cNvPr id="3379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Natural progress: It would have gotten this bad this quickly anyway</a:t>
            </a:r>
          </a:p>
          <a:p>
            <a:endParaRPr lang="en-US" altLang="en-US" dirty="0"/>
          </a:p>
        </p:txBody>
      </p:sp>
    </p:spTree>
    <p:extLst>
      <p:ext uri="{BB962C8B-B14F-4D97-AF65-F5344CB8AC3E}">
        <p14:creationId xmlns:p14="http://schemas.microsoft.com/office/powerpoint/2010/main" val="16906401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BB2A9AC6-B547-49A1-AA48-A281ED3FBF03}" type="slidenum">
              <a:rPr lang="en-US" altLang="en-US" sz="1300">
                <a:ea typeface="Arial Unicode MS" panose="020B0604020202020204" pitchFamily="34" charset="-128"/>
              </a:rPr>
              <a:pPr>
                <a:spcBef>
                  <a:spcPct val="0"/>
                </a:spcBef>
              </a:pPr>
              <a:t>14</a:t>
            </a:fld>
            <a:endParaRPr lang="en-US" altLang="en-US" sz="1300">
              <a:ea typeface="Arial Unicode MS" panose="020B0604020202020204" pitchFamily="34" charset="-128"/>
            </a:endParaRPr>
          </a:p>
        </p:txBody>
      </p:sp>
      <p:sp>
        <p:nvSpPr>
          <p:cNvPr id="35843"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32309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14F0459E-2C65-47F0-BAD1-9E11B2468CC0}" type="slidenum">
              <a:rPr lang="en-US" altLang="en-US" sz="1300">
                <a:ea typeface="Arial Unicode MS" panose="020B0604020202020204" pitchFamily="34" charset="-128"/>
              </a:rPr>
              <a:pPr>
                <a:spcBef>
                  <a:spcPct val="0"/>
                </a:spcBef>
              </a:pPr>
              <a:t>15</a:t>
            </a:fld>
            <a:endParaRPr lang="en-US" altLang="en-US" sz="1300">
              <a:ea typeface="Arial Unicode MS" panose="020B0604020202020204" pitchFamily="34" charset="-128"/>
            </a:endParaRPr>
          </a:p>
        </p:txBody>
      </p:sp>
      <p:sp>
        <p:nvSpPr>
          <p:cNvPr id="3789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Does the aggravated condition require permanent worsening?</a:t>
            </a:r>
          </a:p>
          <a:p>
            <a:r>
              <a:rPr lang="en-US" altLang="en-US" dirty="0"/>
              <a:t>Per Ward &amp; Neal v. </a:t>
            </a:r>
            <a:r>
              <a:rPr lang="en-US" altLang="en-US" dirty="0" err="1"/>
              <a:t>Wilkie</a:t>
            </a:r>
            <a:r>
              <a:rPr lang="en-US" altLang="en-US" dirty="0"/>
              <a:t>, No the condition does not require</a:t>
            </a:r>
            <a:r>
              <a:rPr lang="en-US" altLang="en-US" baseline="0" dirty="0"/>
              <a:t> permanent worsening</a:t>
            </a:r>
            <a:endParaRPr lang="en-US" altLang="en-US" dirty="0"/>
          </a:p>
        </p:txBody>
      </p:sp>
    </p:spTree>
    <p:extLst>
      <p:ext uri="{BB962C8B-B14F-4D97-AF65-F5344CB8AC3E}">
        <p14:creationId xmlns:p14="http://schemas.microsoft.com/office/powerpoint/2010/main" val="631243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4AAA826-B567-42D3-8D9D-D9FDC47657BA}" type="slidenum">
              <a:rPr lang="en-US" altLang="en-US" sz="1300">
                <a:ea typeface="Arial Unicode MS" panose="020B0604020202020204" pitchFamily="34" charset="-128"/>
              </a:rPr>
              <a:pPr>
                <a:spcBef>
                  <a:spcPct val="0"/>
                </a:spcBef>
              </a:pPr>
              <a:t>16</a:t>
            </a:fld>
            <a:endParaRPr lang="en-US" altLang="en-US" sz="1300">
              <a:ea typeface="Arial Unicode MS" panose="020B0604020202020204" pitchFamily="34" charset="-128"/>
            </a:endParaRPr>
          </a:p>
        </p:txBody>
      </p:sp>
      <p:sp>
        <p:nvSpPr>
          <p:cNvPr id="3993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297663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7BD3A98-9705-472F-A545-40FB2EAB63FE}" type="slidenum">
              <a:rPr lang="en-US" altLang="en-US" sz="1300">
                <a:ea typeface="Arial Unicode MS" panose="020B0604020202020204" pitchFamily="34" charset="-128"/>
              </a:rPr>
              <a:pPr>
                <a:spcBef>
                  <a:spcPct val="0"/>
                </a:spcBef>
              </a:pPr>
              <a:t>17</a:t>
            </a:fld>
            <a:endParaRPr lang="en-US" altLang="en-US" sz="1300">
              <a:ea typeface="Arial Unicode MS" panose="020B0604020202020204" pitchFamily="34" charset="-128"/>
            </a:endParaRPr>
          </a:p>
        </p:txBody>
      </p:sp>
      <p:sp>
        <p:nvSpPr>
          <p:cNvPr id="4198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8779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26952404-49A2-4A16-9C2C-B755569140FE}" type="slidenum">
              <a:rPr lang="en-US" altLang="en-US" sz="1300">
                <a:ea typeface="Arial Unicode MS" panose="020B0604020202020204" pitchFamily="34" charset="-128"/>
              </a:rPr>
              <a:pPr>
                <a:spcBef>
                  <a:spcPct val="0"/>
                </a:spcBef>
              </a:pPr>
              <a:t>18</a:t>
            </a:fld>
            <a:endParaRPr lang="en-US" altLang="en-US" sz="1300">
              <a:ea typeface="Arial Unicode MS" panose="020B0604020202020204" pitchFamily="34" charset="-128"/>
            </a:endParaRPr>
          </a:p>
        </p:txBody>
      </p:sp>
      <p:sp>
        <p:nvSpPr>
          <p:cNvPr id="4403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554607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A5E9BB2A-C606-4282-AF53-6D83CEE2E84B}" type="slidenum">
              <a:rPr lang="en-US" altLang="en-US" sz="1300">
                <a:ea typeface="Arial Unicode MS" panose="020B0604020202020204" pitchFamily="34" charset="-128"/>
              </a:rPr>
              <a:pPr>
                <a:spcBef>
                  <a:spcPct val="0"/>
                </a:spcBef>
              </a:pPr>
              <a:t>19</a:t>
            </a:fld>
            <a:endParaRPr lang="en-US" altLang="en-US" sz="1300">
              <a:ea typeface="Arial Unicode MS" panose="020B0604020202020204" pitchFamily="34" charset="-128"/>
            </a:endParaRPr>
          </a:p>
        </p:txBody>
      </p:sp>
      <p:sp>
        <p:nvSpPr>
          <p:cNvPr id="46083"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68977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A3E65F7-1CA2-466C-9A78-74D44379F7F7}" type="slidenum">
              <a:rPr lang="en-US" altLang="en-US" sz="1300">
                <a:ea typeface="Arial Unicode MS" panose="020B0604020202020204" pitchFamily="34" charset="-128"/>
              </a:rPr>
              <a:pPr>
                <a:spcBef>
                  <a:spcPct val="0"/>
                </a:spcBef>
              </a:pPr>
              <a:t>2</a:t>
            </a:fld>
            <a:endParaRPr lang="en-US" altLang="en-US" sz="1300">
              <a:ea typeface="Arial Unicode MS" panose="020B0604020202020204" pitchFamily="34" charset="-128"/>
            </a:endParaRPr>
          </a:p>
        </p:txBody>
      </p:sp>
      <p:sp>
        <p:nvSpPr>
          <p:cNvPr id="11267" name="Rectangle 1"/>
          <p:cNvSpPr>
            <a:spLocks noGrp="1" noRot="1" noChangeAspect="1" noChangeArrowheads="1" noTextEdit="1"/>
          </p:cNvSpPr>
          <p:nvPr>
            <p:ph type="sldImg"/>
          </p:nvPr>
        </p:nvSpPr>
        <p:spPr>
          <a:xfrm>
            <a:off x="409575" y="706438"/>
            <a:ext cx="6203950"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4322525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6903636-299C-47D1-97B6-AB285D9A3996}" type="slidenum">
              <a:rPr lang="en-US" altLang="en-US" sz="1300">
                <a:ea typeface="Arial Unicode MS" panose="020B0604020202020204" pitchFamily="34" charset="-128"/>
              </a:rPr>
              <a:pPr>
                <a:spcBef>
                  <a:spcPct val="0"/>
                </a:spcBef>
              </a:pPr>
              <a:t>20</a:t>
            </a:fld>
            <a:endParaRPr lang="en-US" altLang="en-US" sz="1300">
              <a:ea typeface="Arial Unicode MS" panose="020B0604020202020204" pitchFamily="34" charset="-128"/>
            </a:endParaRPr>
          </a:p>
        </p:txBody>
      </p:sp>
      <p:sp>
        <p:nvSpPr>
          <p:cNvPr id="4813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730376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B8CE53B7-927F-4574-A6DE-7B55A5C48092}" type="slidenum">
              <a:rPr lang="en-US" altLang="en-US" sz="1300">
                <a:ea typeface="Arial Unicode MS" panose="020B0604020202020204" pitchFamily="34" charset="-128"/>
              </a:rPr>
              <a:pPr>
                <a:spcBef>
                  <a:spcPct val="0"/>
                </a:spcBef>
              </a:pPr>
              <a:t>21</a:t>
            </a:fld>
            <a:endParaRPr lang="en-US" altLang="en-US" sz="1300">
              <a:ea typeface="Arial Unicode MS" panose="020B0604020202020204" pitchFamily="34" charset="-128"/>
            </a:endParaRPr>
          </a:p>
        </p:txBody>
      </p:sp>
      <p:sp>
        <p:nvSpPr>
          <p:cNvPr id="5017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510371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7E3B9D6-20FC-4C23-84A4-C86F76B00269}" type="slidenum">
              <a:rPr lang="en-US" altLang="en-US" sz="1300">
                <a:ea typeface="Arial Unicode MS" panose="020B0604020202020204" pitchFamily="34" charset="-128"/>
              </a:rPr>
              <a:pPr>
                <a:spcBef>
                  <a:spcPct val="0"/>
                </a:spcBef>
              </a:pPr>
              <a:t>22</a:t>
            </a:fld>
            <a:endParaRPr lang="en-US" altLang="en-US" sz="1300">
              <a:ea typeface="Arial Unicode MS" panose="020B0604020202020204" pitchFamily="34" charset="-128"/>
            </a:endParaRPr>
          </a:p>
        </p:txBody>
      </p:sp>
      <p:sp>
        <p:nvSpPr>
          <p:cNvPr id="5222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New Presumptives on </a:t>
            </a:r>
            <a:r>
              <a:rPr lang="en-US" altLang="en-US" dirty="0" err="1"/>
              <a:t>Burnpits</a:t>
            </a:r>
            <a:endParaRPr lang="en-US" altLang="en-US" dirty="0"/>
          </a:p>
        </p:txBody>
      </p:sp>
    </p:spTree>
    <p:extLst>
      <p:ext uri="{BB962C8B-B14F-4D97-AF65-F5344CB8AC3E}">
        <p14:creationId xmlns:p14="http://schemas.microsoft.com/office/powerpoint/2010/main" val="2650093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0A625F9-5ECE-4FE6-B63A-9A71E6011739}" type="slidenum">
              <a:rPr lang="en-US" altLang="en-US" sz="1300">
                <a:ea typeface="Arial Unicode MS" panose="020B0604020202020204" pitchFamily="34" charset="-128"/>
              </a:rPr>
              <a:pPr>
                <a:spcBef>
                  <a:spcPct val="0"/>
                </a:spcBef>
              </a:pPr>
              <a:t>23</a:t>
            </a:fld>
            <a:endParaRPr lang="en-US" altLang="en-US" sz="1300">
              <a:ea typeface="Arial Unicode MS" panose="020B0604020202020204" pitchFamily="34" charset="-128"/>
            </a:endParaRPr>
          </a:p>
        </p:txBody>
      </p:sp>
      <p:sp>
        <p:nvSpPr>
          <p:cNvPr id="5427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Presumption may be titled after the reason for the presumption or the facts about the veteran’s service </a:t>
            </a:r>
          </a:p>
        </p:txBody>
      </p:sp>
    </p:spTree>
    <p:extLst>
      <p:ext uri="{BB962C8B-B14F-4D97-AF65-F5344CB8AC3E}">
        <p14:creationId xmlns:p14="http://schemas.microsoft.com/office/powerpoint/2010/main" val="2186265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0A625F9-5ECE-4FE6-B63A-9A71E6011739}" type="slidenum">
              <a:rPr lang="en-US" altLang="en-US" sz="1300">
                <a:ea typeface="Arial Unicode MS" panose="020B0604020202020204" pitchFamily="34" charset="-128"/>
              </a:rPr>
              <a:pPr>
                <a:spcBef>
                  <a:spcPct val="0"/>
                </a:spcBef>
              </a:pPr>
              <a:t>24</a:t>
            </a:fld>
            <a:endParaRPr lang="en-US" altLang="en-US" sz="1300">
              <a:ea typeface="Arial Unicode MS" panose="020B0604020202020204" pitchFamily="34" charset="-128"/>
            </a:endParaRPr>
          </a:p>
        </p:txBody>
      </p:sp>
      <p:sp>
        <p:nvSpPr>
          <p:cNvPr id="5427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Mention PACT Act recording after conference</a:t>
            </a:r>
          </a:p>
        </p:txBody>
      </p:sp>
    </p:spTree>
    <p:extLst>
      <p:ext uri="{BB962C8B-B14F-4D97-AF65-F5344CB8AC3E}">
        <p14:creationId xmlns:p14="http://schemas.microsoft.com/office/powerpoint/2010/main" val="26118026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E0FA6762-B715-4729-9008-10EC1DBC7211}" type="slidenum">
              <a:rPr lang="en-US" altLang="en-US" sz="1300">
                <a:ea typeface="Arial Unicode MS" panose="020B0604020202020204" pitchFamily="34" charset="-128"/>
              </a:rPr>
              <a:pPr>
                <a:spcBef>
                  <a:spcPct val="0"/>
                </a:spcBef>
              </a:pPr>
              <a:t>25</a:t>
            </a:fld>
            <a:endParaRPr lang="en-US" altLang="en-US" sz="1300">
              <a:ea typeface="Arial Unicode MS" panose="020B0604020202020204" pitchFamily="34" charset="-128"/>
            </a:endParaRPr>
          </a:p>
        </p:txBody>
      </p:sp>
      <p:sp>
        <p:nvSpPr>
          <p:cNvPr id="5837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Possibilities: Direct Service Connection, Secondary, or explore other paths</a:t>
            </a:r>
          </a:p>
          <a:p>
            <a:endParaRPr lang="en-US" altLang="en-US" dirty="0"/>
          </a:p>
          <a:p>
            <a:r>
              <a:rPr lang="en-US" altLang="en-US" dirty="0"/>
              <a:t>NEHMER???</a:t>
            </a:r>
          </a:p>
        </p:txBody>
      </p:sp>
    </p:spTree>
    <p:extLst>
      <p:ext uri="{BB962C8B-B14F-4D97-AF65-F5344CB8AC3E}">
        <p14:creationId xmlns:p14="http://schemas.microsoft.com/office/powerpoint/2010/main" val="24100759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E0FA6762-B715-4729-9008-10EC1DBC7211}" type="slidenum">
              <a:rPr lang="en-US" altLang="en-US" sz="1300">
                <a:ea typeface="Arial Unicode MS" panose="020B0604020202020204" pitchFamily="34" charset="-128"/>
              </a:rPr>
              <a:pPr>
                <a:spcBef>
                  <a:spcPct val="0"/>
                </a:spcBef>
              </a:pPr>
              <a:t>26</a:t>
            </a:fld>
            <a:endParaRPr lang="en-US" altLang="en-US" sz="1300">
              <a:ea typeface="Arial Unicode MS" panose="020B0604020202020204" pitchFamily="34" charset="-128"/>
            </a:endParaRPr>
          </a:p>
        </p:txBody>
      </p:sp>
      <p:sp>
        <p:nvSpPr>
          <p:cNvPr id="5837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i="0" baseline="0" dirty="0"/>
              <a:t>Alzheimer’s example: reason to file claims now when veteran remembers facts and details.</a:t>
            </a:r>
            <a:endParaRPr lang="en-US" altLang="en-US" i="1" dirty="0"/>
          </a:p>
        </p:txBody>
      </p:sp>
    </p:spTree>
    <p:extLst>
      <p:ext uri="{BB962C8B-B14F-4D97-AF65-F5344CB8AC3E}">
        <p14:creationId xmlns:p14="http://schemas.microsoft.com/office/powerpoint/2010/main" val="2497063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92660AB8-207C-4B67-9606-106A75F40FC7}" type="slidenum">
              <a:rPr lang="en-US" altLang="en-US" sz="1300">
                <a:ea typeface="Arial Unicode MS" panose="020B0604020202020204" pitchFamily="34" charset="-128"/>
              </a:rPr>
              <a:pPr>
                <a:spcBef>
                  <a:spcPct val="0"/>
                </a:spcBef>
              </a:pPr>
              <a:t>27</a:t>
            </a:fld>
            <a:endParaRPr lang="en-US" altLang="en-US" sz="1300">
              <a:ea typeface="Arial Unicode MS" panose="020B0604020202020204" pitchFamily="34" charset="-128"/>
            </a:endParaRPr>
          </a:p>
        </p:txBody>
      </p:sp>
      <p:sp>
        <p:nvSpPr>
          <p:cNvPr id="6041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0722279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E98E6D17-4F46-4C43-899F-D4072B198313}" type="slidenum">
              <a:rPr lang="en-US" altLang="en-US" sz="1300">
                <a:ea typeface="Arial Unicode MS" panose="020B0604020202020204" pitchFamily="34" charset="-128"/>
              </a:rPr>
              <a:pPr>
                <a:spcBef>
                  <a:spcPct val="0"/>
                </a:spcBef>
              </a:pPr>
              <a:t>28</a:t>
            </a:fld>
            <a:endParaRPr lang="en-US" altLang="en-US" sz="1300">
              <a:ea typeface="Arial Unicode MS" panose="020B0604020202020204" pitchFamily="34" charset="-128"/>
            </a:endParaRPr>
          </a:p>
        </p:txBody>
      </p:sp>
      <p:sp>
        <p:nvSpPr>
          <p:cNvPr id="6246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259140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19CFF42A-308B-41FA-AA82-A9C8A922A55F}" type="slidenum">
              <a:rPr lang="en-US" altLang="en-US" sz="1300">
                <a:ea typeface="Arial Unicode MS" panose="020B0604020202020204" pitchFamily="34" charset="-128"/>
              </a:rPr>
              <a:pPr>
                <a:spcBef>
                  <a:spcPct val="0"/>
                </a:spcBef>
              </a:pPr>
              <a:t>29</a:t>
            </a:fld>
            <a:endParaRPr lang="en-US" altLang="en-US" sz="1300">
              <a:ea typeface="Arial Unicode MS" panose="020B0604020202020204" pitchFamily="34" charset="-128"/>
            </a:endParaRPr>
          </a:p>
        </p:txBody>
      </p:sp>
      <p:sp>
        <p:nvSpPr>
          <p:cNvPr id="6451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30774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5F5EAF9-D46D-4E5B-99AD-288CF98C12F9}" type="slidenum">
              <a:rPr lang="en-US" altLang="en-US" sz="1300">
                <a:ea typeface="Arial Unicode MS" panose="020B0604020202020204" pitchFamily="34" charset="-128"/>
              </a:rPr>
              <a:pPr>
                <a:spcBef>
                  <a:spcPct val="0"/>
                </a:spcBef>
              </a:pPr>
              <a:t>3</a:t>
            </a:fld>
            <a:endParaRPr lang="en-US" altLang="en-US" sz="1300">
              <a:ea typeface="Arial Unicode MS" panose="020B0604020202020204" pitchFamily="34" charset="-128"/>
            </a:endParaRPr>
          </a:p>
        </p:txBody>
      </p:sp>
      <p:sp>
        <p:nvSpPr>
          <p:cNvPr id="13315" name="Rectangle 1"/>
          <p:cNvSpPr>
            <a:spLocks noGrp="1" noRot="1" noChangeAspect="1" noChangeArrowheads="1" noTextEdit="1"/>
          </p:cNvSpPr>
          <p:nvPr>
            <p:ph type="sldImg"/>
          </p:nvPr>
        </p:nvSpPr>
        <p:spPr>
          <a:xfrm>
            <a:off x="409575" y="706438"/>
            <a:ext cx="6203950"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5781395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ADD7001-5D7F-4A0A-9EA2-A703965234E7}" type="slidenum">
              <a:rPr lang="en-US" altLang="en-US" sz="1300">
                <a:ea typeface="Arial Unicode MS" panose="020B0604020202020204" pitchFamily="34" charset="-128"/>
              </a:rPr>
              <a:pPr>
                <a:spcBef>
                  <a:spcPct val="0"/>
                </a:spcBef>
              </a:pPr>
              <a:t>30</a:t>
            </a:fld>
            <a:endParaRPr lang="en-US" altLang="en-US" sz="1300">
              <a:ea typeface="Arial Unicode MS" panose="020B0604020202020204" pitchFamily="34" charset="-128"/>
            </a:endParaRPr>
          </a:p>
        </p:txBody>
      </p:sp>
      <p:sp>
        <p:nvSpPr>
          <p:cNvPr id="66563"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4"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15103496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AA4EAEEF-E883-44DD-91F6-104F91DC72EA}" type="slidenum">
              <a:rPr lang="en-US" altLang="en-US" sz="1300">
                <a:ea typeface="Arial Unicode MS" panose="020B0604020202020204" pitchFamily="34" charset="-128"/>
              </a:rPr>
              <a:pPr>
                <a:spcBef>
                  <a:spcPct val="0"/>
                </a:spcBef>
              </a:pPr>
              <a:t>31</a:t>
            </a:fld>
            <a:endParaRPr lang="en-US" altLang="en-US" sz="1300">
              <a:ea typeface="Arial Unicode MS" panose="020B0604020202020204" pitchFamily="34" charset="-128"/>
            </a:endParaRPr>
          </a:p>
        </p:txBody>
      </p:sp>
      <p:sp>
        <p:nvSpPr>
          <p:cNvPr id="6861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a:t>Note again that each path is separate</a:t>
            </a:r>
          </a:p>
        </p:txBody>
      </p:sp>
    </p:spTree>
    <p:extLst>
      <p:ext uri="{BB962C8B-B14F-4D97-AF65-F5344CB8AC3E}">
        <p14:creationId xmlns:p14="http://schemas.microsoft.com/office/powerpoint/2010/main" val="10715890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279F26B0-C7A0-4652-B307-06EB7B36E33D}" type="slidenum">
              <a:rPr lang="en-US" altLang="en-US" sz="1300">
                <a:ea typeface="Arial Unicode MS" panose="020B0604020202020204" pitchFamily="34" charset="-128"/>
              </a:rPr>
              <a:pPr>
                <a:spcBef>
                  <a:spcPct val="0"/>
                </a:spcBef>
              </a:pPr>
              <a:t>32</a:t>
            </a:fld>
            <a:endParaRPr lang="en-US" altLang="en-US" sz="1300">
              <a:ea typeface="Arial Unicode MS" panose="020B0604020202020204" pitchFamily="34" charset="-128"/>
            </a:endParaRPr>
          </a:p>
        </p:txBody>
      </p:sp>
      <p:sp>
        <p:nvSpPr>
          <p:cNvPr id="7065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6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Bed sores can only be caused by negligence and can only be submitted on an 1151 claim </a:t>
            </a:r>
          </a:p>
          <a:p>
            <a:r>
              <a:rPr lang="en-US" altLang="en-US" dirty="0"/>
              <a:t>Bullet 2 exception would be if you are unable to give consent and your life depends on it</a:t>
            </a:r>
          </a:p>
        </p:txBody>
      </p:sp>
    </p:spTree>
    <p:extLst>
      <p:ext uri="{BB962C8B-B14F-4D97-AF65-F5344CB8AC3E}">
        <p14:creationId xmlns:p14="http://schemas.microsoft.com/office/powerpoint/2010/main" val="29793149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FF9E8984-FB94-4980-B746-075490DA85AC}" type="slidenum">
              <a:rPr lang="en-US" altLang="en-US" sz="1300">
                <a:ea typeface="Arial Unicode MS" panose="020B0604020202020204" pitchFamily="34" charset="-128"/>
              </a:rPr>
              <a:pPr>
                <a:spcBef>
                  <a:spcPct val="0"/>
                </a:spcBef>
              </a:pPr>
              <a:t>33</a:t>
            </a:fld>
            <a:endParaRPr lang="en-US" altLang="en-US" sz="1300">
              <a:ea typeface="Arial Unicode MS" panose="020B0604020202020204" pitchFamily="34" charset="-128"/>
            </a:endParaRPr>
          </a:p>
        </p:txBody>
      </p:sp>
      <p:sp>
        <p:nvSpPr>
          <p:cNvPr id="7270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Increase</a:t>
            </a:r>
            <a:r>
              <a:rPr lang="en-US" altLang="en-US" baseline="0" dirty="0"/>
              <a:t> or secondary service connection would be the better path</a:t>
            </a:r>
            <a:endParaRPr lang="en-US" altLang="en-US" dirty="0"/>
          </a:p>
        </p:txBody>
      </p:sp>
    </p:spTree>
    <p:extLst>
      <p:ext uri="{BB962C8B-B14F-4D97-AF65-F5344CB8AC3E}">
        <p14:creationId xmlns:p14="http://schemas.microsoft.com/office/powerpoint/2010/main" val="10086631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1A69D2C9-B949-46F6-AAA0-BD4AEE5A2B77}" type="slidenum">
              <a:rPr lang="en-US" altLang="en-US" sz="1300">
                <a:ea typeface="Arial Unicode MS" panose="020B0604020202020204" pitchFamily="34" charset="-128"/>
              </a:rPr>
              <a:pPr>
                <a:spcBef>
                  <a:spcPct val="0"/>
                </a:spcBef>
              </a:pPr>
              <a:t>34</a:t>
            </a:fld>
            <a:endParaRPr lang="en-US" altLang="en-US" sz="1300">
              <a:ea typeface="Arial Unicode MS" panose="020B0604020202020204" pitchFamily="34" charset="-128"/>
            </a:endParaRPr>
          </a:p>
        </p:txBody>
      </p:sp>
      <p:sp>
        <p:nvSpPr>
          <p:cNvPr id="7475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35730653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1A69D2C9-B949-46F6-AAA0-BD4AEE5A2B77}" type="slidenum">
              <a:rPr lang="en-US" altLang="en-US" sz="1300">
                <a:ea typeface="Arial Unicode MS" panose="020B0604020202020204" pitchFamily="34" charset="-128"/>
              </a:rPr>
              <a:pPr>
                <a:spcBef>
                  <a:spcPct val="0"/>
                </a:spcBef>
              </a:pPr>
              <a:t>35</a:t>
            </a:fld>
            <a:endParaRPr lang="en-US" altLang="en-US" sz="1300">
              <a:ea typeface="Arial Unicode MS" panose="020B0604020202020204" pitchFamily="34" charset="-128"/>
            </a:endParaRPr>
          </a:p>
        </p:txBody>
      </p:sp>
      <p:sp>
        <p:nvSpPr>
          <p:cNvPr id="7475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5706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Probable most likely did happen</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7ADE16-1AB8-4269-973A-4D51A9839D5D}" type="slidenum">
              <a:rPr lang="en-US" altLang="en-US" smtClean="0"/>
              <a:pPr fontAlgn="base">
                <a:spcBef>
                  <a:spcPct val="0"/>
                </a:spcBef>
                <a:spcAft>
                  <a:spcPct val="0"/>
                </a:spcAft>
              </a:pPr>
              <a:t>37</a:t>
            </a:fld>
            <a:endParaRPr lang="en-US" altLang="en-US"/>
          </a:p>
        </p:txBody>
      </p:sp>
    </p:spTree>
    <p:extLst>
      <p:ext uri="{BB962C8B-B14F-4D97-AF65-F5344CB8AC3E}">
        <p14:creationId xmlns:p14="http://schemas.microsoft.com/office/powerpoint/2010/main" val="13284816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17ADE16-1AB8-4269-973A-4D51A9839D5D}" type="slidenum">
              <a:rPr lang="en-US" altLang="en-US" smtClean="0"/>
              <a:pPr fontAlgn="base">
                <a:spcBef>
                  <a:spcPct val="0"/>
                </a:spcBef>
                <a:spcAft>
                  <a:spcPct val="0"/>
                </a:spcAft>
              </a:pPr>
              <a:t>38</a:t>
            </a:fld>
            <a:endParaRPr lang="en-US" altLang="en-US"/>
          </a:p>
        </p:txBody>
      </p:sp>
    </p:spTree>
    <p:extLst>
      <p:ext uri="{BB962C8B-B14F-4D97-AF65-F5344CB8AC3E}">
        <p14:creationId xmlns:p14="http://schemas.microsoft.com/office/powerpoint/2010/main" val="39481089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These are just basic requirements, not all inclusive.</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AAE4ACD-4FEF-4DA9-BF5C-CE2390A868C1}" type="slidenum">
              <a:rPr lang="en-US" altLang="en-US" smtClean="0"/>
              <a:pPr fontAlgn="base">
                <a:spcBef>
                  <a:spcPct val="0"/>
                </a:spcBef>
                <a:spcAft>
                  <a:spcPct val="0"/>
                </a:spcAft>
              </a:pPr>
              <a:t>39</a:t>
            </a:fld>
            <a:endParaRPr lang="en-US" altLang="en-US"/>
          </a:p>
        </p:txBody>
      </p:sp>
    </p:spTree>
    <p:extLst>
      <p:ext uri="{BB962C8B-B14F-4D97-AF65-F5344CB8AC3E}">
        <p14:creationId xmlns:p14="http://schemas.microsoft.com/office/powerpoint/2010/main" val="14921824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3702">
              <a:spcBef>
                <a:spcPct val="0"/>
              </a:spcBef>
            </a:pPr>
            <a:r>
              <a:rPr lang="en-US" altLang="en-US" dirty="0"/>
              <a:t>Provide a brief description of nexus</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893C3D7-F660-46D0-8ADF-CD0E9009D5CE}" type="slidenum">
              <a:rPr lang="en-US" altLang="en-US" smtClean="0"/>
              <a:pPr fontAlgn="base">
                <a:spcBef>
                  <a:spcPct val="0"/>
                </a:spcBef>
                <a:spcAft>
                  <a:spcPct val="0"/>
                </a:spcAft>
              </a:pPr>
              <a:t>40</a:t>
            </a:fld>
            <a:endParaRPr lang="en-US" altLang="en-US"/>
          </a:p>
        </p:txBody>
      </p:sp>
    </p:spTree>
    <p:extLst>
      <p:ext uri="{BB962C8B-B14F-4D97-AF65-F5344CB8AC3E}">
        <p14:creationId xmlns:p14="http://schemas.microsoft.com/office/powerpoint/2010/main" val="2904795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CC13DFF2-3F81-4E6A-AA98-808E6C992614}" type="slidenum">
              <a:rPr lang="en-US" altLang="en-US" sz="1300">
                <a:ea typeface="Arial Unicode MS" panose="020B0604020202020204" pitchFamily="34" charset="-128"/>
              </a:rPr>
              <a:pPr>
                <a:spcBef>
                  <a:spcPct val="0"/>
                </a:spcBef>
              </a:pPr>
              <a:t>4</a:t>
            </a:fld>
            <a:endParaRPr lang="en-US" altLang="en-US" sz="1300">
              <a:ea typeface="Arial Unicode MS" panose="020B0604020202020204" pitchFamily="34" charset="-128"/>
            </a:endParaRPr>
          </a:p>
        </p:txBody>
      </p:sp>
      <p:sp>
        <p:nvSpPr>
          <p:cNvPr id="15363" name="Rectangle 1"/>
          <p:cNvSpPr>
            <a:spLocks noGrp="1" noRot="1" noChangeAspect="1" noChangeArrowheads="1" noTextEdit="1"/>
          </p:cNvSpPr>
          <p:nvPr>
            <p:ph type="sldImg"/>
          </p:nvPr>
        </p:nvSpPr>
        <p:spPr>
          <a:xfrm>
            <a:off x="409575" y="706438"/>
            <a:ext cx="6203950"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Pension: is a needs-based benefit. It is paid to wartime Veterans with financial needs and</a:t>
            </a:r>
          </a:p>
          <a:p>
            <a:r>
              <a:rPr lang="en-US" altLang="en-US" dirty="0"/>
              <a:t>their survivors. </a:t>
            </a:r>
          </a:p>
          <a:p>
            <a:r>
              <a:rPr lang="en-US" altLang="en-US" dirty="0"/>
              <a:t>Military Retired Pay: Pay earned by service members who serve for 20 years or more. </a:t>
            </a:r>
          </a:p>
          <a:p>
            <a:r>
              <a:rPr lang="en-US" altLang="en-US" dirty="0"/>
              <a:t>Compensation: A monthly payment made by the VA to a veteran because of a service-connected disability. </a:t>
            </a:r>
          </a:p>
          <a:p>
            <a:endParaRPr lang="en-US" altLang="en-US" dirty="0"/>
          </a:p>
        </p:txBody>
      </p:sp>
    </p:spTree>
    <p:extLst>
      <p:ext uri="{BB962C8B-B14F-4D97-AF65-F5344CB8AC3E}">
        <p14:creationId xmlns:p14="http://schemas.microsoft.com/office/powerpoint/2010/main" val="34029617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Type of evidence submitted varies based on the type</a:t>
            </a:r>
            <a:r>
              <a:rPr lang="en-US" altLang="en-US" baseline="0" dirty="0"/>
              <a:t> of claim you’re submitting</a:t>
            </a:r>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defTabSz="914674" fontAlgn="base">
              <a:lnSpc>
                <a:spcPct val="100000"/>
              </a:lnSpc>
              <a:spcBef>
                <a:spcPct val="0"/>
              </a:spcBef>
              <a:spcAft>
                <a:spcPct val="0"/>
              </a:spcAft>
              <a:buClrTx/>
              <a:buSzTx/>
              <a:tabLst/>
              <a:defRPr/>
            </a:pPr>
            <a:fld id="{64210390-2A4B-4114-87A8-611A9AFAB7E8}" type="slidenum">
              <a:rPr lang="en-US" altLang="en-US" sz="1200">
                <a:solidFill>
                  <a:prstClr val="black"/>
                </a:solidFill>
              </a:rPr>
              <a:pPr defTabSz="914674" fontAlgn="base">
                <a:lnSpc>
                  <a:spcPct val="100000"/>
                </a:lnSpc>
                <a:spcBef>
                  <a:spcPct val="0"/>
                </a:spcBef>
                <a:spcAft>
                  <a:spcPct val="0"/>
                </a:spcAft>
                <a:buClrTx/>
                <a:buSzTx/>
                <a:tabLst/>
                <a:defRPr/>
              </a:pPr>
              <a:t>41</a:t>
            </a:fld>
            <a:endParaRPr lang="en-US" altLang="en-US" sz="1200">
              <a:solidFill>
                <a:prstClr val="black"/>
              </a:solidFill>
            </a:endParaRPr>
          </a:p>
        </p:txBody>
      </p:sp>
    </p:spTree>
    <p:extLst>
      <p:ext uri="{BB962C8B-B14F-4D97-AF65-F5344CB8AC3E}">
        <p14:creationId xmlns:p14="http://schemas.microsoft.com/office/powerpoint/2010/main" val="4996501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Ex: Dependency</a:t>
            </a:r>
            <a:r>
              <a:rPr lang="en-US" altLang="en-US" baseline="0" dirty="0"/>
              <a:t> info, Stressor statement, Medical Records</a:t>
            </a:r>
          </a:p>
          <a:p>
            <a:pPr eaLnBrk="1" hangingPunct="1">
              <a:spcBef>
                <a:spcPct val="0"/>
              </a:spcBef>
            </a:pPr>
            <a:endParaRPr lang="en-US" altLang="en-US" baseline="0" dirty="0"/>
          </a:p>
          <a:p>
            <a:pPr eaLnBrk="1" hangingPunct="1">
              <a:spcBef>
                <a:spcPct val="0"/>
              </a:spcBef>
            </a:pPr>
            <a:r>
              <a:rPr lang="en-US" altLang="en-US" baseline="0" dirty="0"/>
              <a:t>Lawyer websites are notoriously wrong when it comes to forms</a:t>
            </a:r>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defTabSz="914674" fontAlgn="base">
              <a:lnSpc>
                <a:spcPct val="100000"/>
              </a:lnSpc>
              <a:spcBef>
                <a:spcPct val="0"/>
              </a:spcBef>
              <a:spcAft>
                <a:spcPct val="0"/>
              </a:spcAft>
              <a:buClrTx/>
              <a:buSzTx/>
              <a:tabLst/>
              <a:defRPr/>
            </a:pPr>
            <a:fld id="{64210390-2A4B-4114-87A8-611A9AFAB7E8}" type="slidenum">
              <a:rPr lang="en-US" altLang="en-US" sz="1200">
                <a:solidFill>
                  <a:prstClr val="black"/>
                </a:solidFill>
              </a:rPr>
              <a:pPr defTabSz="914674" fontAlgn="base">
                <a:lnSpc>
                  <a:spcPct val="100000"/>
                </a:lnSpc>
                <a:spcBef>
                  <a:spcPct val="0"/>
                </a:spcBef>
                <a:spcAft>
                  <a:spcPct val="0"/>
                </a:spcAft>
                <a:buClrTx/>
                <a:buSzTx/>
                <a:tabLst/>
                <a:defRPr/>
              </a:pPr>
              <a:t>42</a:t>
            </a:fld>
            <a:endParaRPr lang="en-US" altLang="en-US" sz="1200">
              <a:solidFill>
                <a:prstClr val="black"/>
              </a:solidFill>
            </a:endParaRPr>
          </a:p>
        </p:txBody>
      </p:sp>
    </p:spTree>
    <p:extLst>
      <p:ext uri="{BB962C8B-B14F-4D97-AF65-F5344CB8AC3E}">
        <p14:creationId xmlns:p14="http://schemas.microsoft.com/office/powerpoint/2010/main" val="27226257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674" eaLnBrk="1" fontAlgn="auto" hangingPunct="1">
              <a:spcBef>
                <a:spcPts val="0"/>
              </a:spcBef>
              <a:spcAft>
                <a:spcPts val="0"/>
              </a:spcAft>
              <a:buClrTx/>
              <a:buSzTx/>
              <a:defRPr/>
            </a:pPr>
            <a:r>
              <a:rPr lang="en-US" dirty="0">
                <a:latin typeface="+mn-lt"/>
              </a:rPr>
              <a:t>M21-V.ii.1.A.2.g. explains that unless there is contradictory evidence, VA must accept lay statement as true. USC &amp; CFR &amp; M21-1 – different levels of same law</a:t>
            </a:r>
          </a:p>
        </p:txBody>
      </p:sp>
      <p:sp>
        <p:nvSpPr>
          <p:cNvPr id="4" name="Slide Number Placeholder 3"/>
          <p:cNvSpPr>
            <a:spLocks noGrp="1"/>
          </p:cNvSpPr>
          <p:nvPr>
            <p:ph type="sldNum" sz="quarter" idx="5"/>
          </p:nvPr>
        </p:nvSpPr>
        <p:spPr/>
        <p:txBody>
          <a:bodyPr/>
          <a:lstStyle/>
          <a:p>
            <a:fld id="{B8C36D78-C19F-4765-8B7F-2FE8BFF07D6C}" type="slidenum">
              <a:rPr lang="en-US" smtClean="0"/>
              <a:t>43</a:t>
            </a:fld>
            <a:endParaRPr lang="en-US"/>
          </a:p>
        </p:txBody>
      </p:sp>
    </p:spTree>
    <p:extLst>
      <p:ext uri="{BB962C8B-B14F-4D97-AF65-F5344CB8AC3E}">
        <p14:creationId xmlns:p14="http://schemas.microsoft.com/office/powerpoint/2010/main" val="606819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spoken lay testimony at a hearing and at an exam. </a:t>
            </a:r>
          </a:p>
          <a:p>
            <a:r>
              <a:rPr lang="en-US" dirty="0"/>
              <a:t>Also, deck logs, letters sent home, etc. </a:t>
            </a:r>
          </a:p>
          <a:p>
            <a:r>
              <a:rPr lang="en-US" dirty="0"/>
              <a:t>Bills show competence &amp; continuity of treatment</a:t>
            </a:r>
          </a:p>
        </p:txBody>
      </p:sp>
      <p:sp>
        <p:nvSpPr>
          <p:cNvPr id="4" name="Slide Number Placeholder 3"/>
          <p:cNvSpPr>
            <a:spLocks noGrp="1"/>
          </p:cNvSpPr>
          <p:nvPr>
            <p:ph type="sldNum" sz="quarter" idx="5"/>
          </p:nvPr>
        </p:nvSpPr>
        <p:spPr/>
        <p:txBody>
          <a:bodyPr/>
          <a:lstStyle/>
          <a:p>
            <a:fld id="{B8C36D78-C19F-4765-8B7F-2FE8BFF07D6C}" type="slidenum">
              <a:rPr lang="en-US" smtClean="0"/>
              <a:t>44</a:t>
            </a:fld>
            <a:endParaRPr lang="en-US"/>
          </a:p>
        </p:txBody>
      </p:sp>
    </p:spTree>
    <p:extLst>
      <p:ext uri="{BB962C8B-B14F-4D97-AF65-F5344CB8AC3E}">
        <p14:creationId xmlns:p14="http://schemas.microsoft.com/office/powerpoint/2010/main" val="25747334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C36D78-C19F-4765-8B7F-2FE8BFF07D6C}" type="slidenum">
              <a:rPr lang="en-US" smtClean="0"/>
              <a:t>45</a:t>
            </a:fld>
            <a:endParaRPr lang="en-US"/>
          </a:p>
        </p:txBody>
      </p:sp>
    </p:spTree>
    <p:extLst>
      <p:ext uri="{BB962C8B-B14F-4D97-AF65-F5344CB8AC3E}">
        <p14:creationId xmlns:p14="http://schemas.microsoft.com/office/powerpoint/2010/main" val="11218874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in class give an example for each. </a:t>
            </a:r>
          </a:p>
        </p:txBody>
      </p:sp>
      <p:sp>
        <p:nvSpPr>
          <p:cNvPr id="4" name="Slide Number Placeholder 3"/>
          <p:cNvSpPr>
            <a:spLocks noGrp="1"/>
          </p:cNvSpPr>
          <p:nvPr>
            <p:ph type="sldNum" sz="quarter" idx="5"/>
          </p:nvPr>
        </p:nvSpPr>
        <p:spPr/>
        <p:txBody>
          <a:bodyPr/>
          <a:lstStyle/>
          <a:p>
            <a:fld id="{B8C36D78-C19F-4765-8B7F-2FE8BFF07D6C}" type="slidenum">
              <a:rPr lang="en-US" smtClean="0"/>
              <a:t>46</a:t>
            </a:fld>
            <a:endParaRPr lang="en-US"/>
          </a:p>
        </p:txBody>
      </p:sp>
    </p:spTree>
    <p:extLst>
      <p:ext uri="{BB962C8B-B14F-4D97-AF65-F5344CB8AC3E}">
        <p14:creationId xmlns:p14="http://schemas.microsoft.com/office/powerpoint/2010/main" val="11834203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0781</a:t>
            </a:r>
            <a:r>
              <a:rPr lang="en-US" baseline="0" dirty="0"/>
              <a:t> not required if veteran has combat action badge or ribbon, medal with V or other combat distinguishing devices</a:t>
            </a:r>
          </a:p>
          <a:p>
            <a:endParaRPr lang="en-US" baseline="0" dirty="0"/>
          </a:p>
          <a:p>
            <a:r>
              <a:rPr lang="en-US" baseline="0" dirty="0"/>
              <a:t>Brad already covered – this is a reminder</a:t>
            </a:r>
            <a:endParaRPr lang="en-US" dirty="0"/>
          </a:p>
        </p:txBody>
      </p:sp>
      <p:sp>
        <p:nvSpPr>
          <p:cNvPr id="4" name="Slide Number Placeholder 3"/>
          <p:cNvSpPr>
            <a:spLocks noGrp="1"/>
          </p:cNvSpPr>
          <p:nvPr>
            <p:ph type="sldNum" sz="quarter" idx="10"/>
          </p:nvPr>
        </p:nvSpPr>
        <p:spPr/>
        <p:txBody>
          <a:bodyPr/>
          <a:lstStyle/>
          <a:p>
            <a:fld id="{0532AD1B-BF11-4A98-BA1E-F9201B0ECE16}" type="slidenum">
              <a:rPr lang="en-US" smtClean="0"/>
              <a:t>47</a:t>
            </a:fld>
            <a:endParaRPr lang="en-US"/>
          </a:p>
        </p:txBody>
      </p:sp>
    </p:spTree>
    <p:extLst>
      <p:ext uri="{BB962C8B-B14F-4D97-AF65-F5344CB8AC3E}">
        <p14:creationId xmlns:p14="http://schemas.microsoft.com/office/powerpoint/2010/main" val="30627767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Even if the records don’t appear to be relevant it is better to submit</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defTabSz="914674" fontAlgn="base">
              <a:lnSpc>
                <a:spcPct val="100000"/>
              </a:lnSpc>
              <a:spcBef>
                <a:spcPct val="0"/>
              </a:spcBef>
              <a:spcAft>
                <a:spcPct val="0"/>
              </a:spcAft>
              <a:buClrTx/>
              <a:buSzTx/>
              <a:tabLst/>
              <a:defRPr/>
            </a:pPr>
            <a:fld id="{64210390-2A4B-4114-87A8-611A9AFAB7E8}" type="slidenum">
              <a:rPr lang="en-US" altLang="en-US" sz="1200">
                <a:solidFill>
                  <a:prstClr val="black"/>
                </a:solidFill>
              </a:rPr>
              <a:pPr defTabSz="914674" fontAlgn="base">
                <a:lnSpc>
                  <a:spcPct val="100000"/>
                </a:lnSpc>
                <a:spcBef>
                  <a:spcPct val="0"/>
                </a:spcBef>
                <a:spcAft>
                  <a:spcPct val="0"/>
                </a:spcAft>
                <a:buClrTx/>
                <a:buSzTx/>
                <a:tabLst/>
                <a:defRPr/>
              </a:pPr>
              <a:t>48</a:t>
            </a:fld>
            <a:endParaRPr lang="en-US" altLang="en-US" sz="1200">
              <a:solidFill>
                <a:prstClr val="black"/>
              </a:solidFill>
            </a:endParaRPr>
          </a:p>
        </p:txBody>
      </p:sp>
    </p:spTree>
    <p:extLst>
      <p:ext uri="{BB962C8B-B14F-4D97-AF65-F5344CB8AC3E}">
        <p14:creationId xmlns:p14="http://schemas.microsoft.com/office/powerpoint/2010/main" val="31622910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defTabSz="914674" fontAlgn="base">
              <a:lnSpc>
                <a:spcPct val="100000"/>
              </a:lnSpc>
              <a:spcBef>
                <a:spcPct val="0"/>
              </a:spcBef>
              <a:spcAft>
                <a:spcPct val="0"/>
              </a:spcAft>
              <a:buClrTx/>
              <a:buSzTx/>
              <a:tabLst/>
              <a:defRPr/>
            </a:pPr>
            <a:fld id="{64210390-2A4B-4114-87A8-611A9AFAB7E8}" type="slidenum">
              <a:rPr lang="en-US" altLang="en-US" sz="1200">
                <a:solidFill>
                  <a:prstClr val="black"/>
                </a:solidFill>
              </a:rPr>
              <a:pPr defTabSz="914674" fontAlgn="base">
                <a:lnSpc>
                  <a:spcPct val="100000"/>
                </a:lnSpc>
                <a:spcBef>
                  <a:spcPct val="0"/>
                </a:spcBef>
                <a:spcAft>
                  <a:spcPct val="0"/>
                </a:spcAft>
                <a:buClrTx/>
                <a:buSzTx/>
                <a:tabLst/>
                <a:defRPr/>
              </a:pPr>
              <a:t>49</a:t>
            </a:fld>
            <a:endParaRPr lang="en-US" altLang="en-US" sz="1200">
              <a:solidFill>
                <a:prstClr val="black"/>
              </a:solidFill>
            </a:endParaRPr>
          </a:p>
        </p:txBody>
      </p:sp>
    </p:spTree>
    <p:extLst>
      <p:ext uri="{BB962C8B-B14F-4D97-AF65-F5344CB8AC3E}">
        <p14:creationId xmlns:p14="http://schemas.microsoft.com/office/powerpoint/2010/main" val="6448424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Explain that records can be reconstructed and</a:t>
            </a:r>
            <a:r>
              <a:rPr lang="en-US" altLang="en-US" baseline="0" dirty="0"/>
              <a:t> if they need help, call NVS</a:t>
            </a:r>
            <a:endParaRPr lang="en-US"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defTabSz="914674" fontAlgn="base">
              <a:lnSpc>
                <a:spcPct val="100000"/>
              </a:lnSpc>
              <a:spcBef>
                <a:spcPct val="0"/>
              </a:spcBef>
              <a:spcAft>
                <a:spcPct val="0"/>
              </a:spcAft>
              <a:buClrTx/>
              <a:buSzTx/>
              <a:tabLst/>
              <a:defRPr/>
            </a:pPr>
            <a:fld id="{64210390-2A4B-4114-87A8-611A9AFAB7E8}" type="slidenum">
              <a:rPr lang="en-US" altLang="en-US" sz="1200">
                <a:solidFill>
                  <a:prstClr val="black"/>
                </a:solidFill>
              </a:rPr>
              <a:pPr defTabSz="914674" fontAlgn="base">
                <a:lnSpc>
                  <a:spcPct val="100000"/>
                </a:lnSpc>
                <a:spcBef>
                  <a:spcPct val="0"/>
                </a:spcBef>
                <a:spcAft>
                  <a:spcPct val="0"/>
                </a:spcAft>
                <a:buClrTx/>
                <a:buSzTx/>
                <a:tabLst/>
                <a:defRPr/>
              </a:pPr>
              <a:t>50</a:t>
            </a:fld>
            <a:endParaRPr lang="en-US" altLang="en-US" sz="1200">
              <a:solidFill>
                <a:prstClr val="black"/>
              </a:solidFill>
            </a:endParaRPr>
          </a:p>
        </p:txBody>
      </p:sp>
    </p:spTree>
    <p:extLst>
      <p:ext uri="{BB962C8B-B14F-4D97-AF65-F5344CB8AC3E}">
        <p14:creationId xmlns:p14="http://schemas.microsoft.com/office/powerpoint/2010/main" val="503215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1FD4529E-3B70-4C50-91FB-9370DDBF690B}" type="slidenum">
              <a:rPr lang="en-US" altLang="en-US" sz="1300">
                <a:ea typeface="Arial Unicode MS" panose="020B0604020202020204" pitchFamily="34" charset="-128"/>
              </a:rPr>
              <a:pPr>
                <a:spcBef>
                  <a:spcPct val="0"/>
                </a:spcBef>
              </a:pPr>
              <a:t>5</a:t>
            </a:fld>
            <a:endParaRPr lang="en-US" altLang="en-US" sz="1300">
              <a:ea typeface="Arial Unicode MS" panose="020B0604020202020204" pitchFamily="34" charset="-128"/>
            </a:endParaRPr>
          </a:p>
        </p:txBody>
      </p:sp>
      <p:sp>
        <p:nvSpPr>
          <p:cNvPr id="17411"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99928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EZ forms – include all notification up front. If FDC box not checked, VA will provide Section 5103</a:t>
            </a:r>
            <a:r>
              <a:rPr lang="en-US" altLang="en-US" baseline="0" dirty="0"/>
              <a:t> notice – that is duty to notify </a:t>
            </a: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759A6D2-E4AB-40AB-8644-DF319AE02C77}" type="slidenum">
              <a:rPr lang="en-US" altLang="en-US" smtClean="0"/>
              <a:pPr fontAlgn="base">
                <a:spcBef>
                  <a:spcPct val="0"/>
                </a:spcBef>
                <a:spcAft>
                  <a:spcPct val="0"/>
                </a:spcAft>
              </a:pPr>
              <a:t>51</a:t>
            </a:fld>
            <a:endParaRPr lang="en-US" altLang="en-US"/>
          </a:p>
        </p:txBody>
      </p:sp>
    </p:spTree>
    <p:extLst>
      <p:ext uri="{BB962C8B-B14F-4D97-AF65-F5344CB8AC3E}">
        <p14:creationId xmlns:p14="http://schemas.microsoft.com/office/powerpoint/2010/main" val="268888271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AAE4ACD-4FEF-4DA9-BF5C-CE2390A868C1}" type="slidenum">
              <a:rPr lang="en-US" altLang="en-US" smtClean="0"/>
              <a:pPr fontAlgn="base">
                <a:spcBef>
                  <a:spcPct val="0"/>
                </a:spcBef>
                <a:spcAft>
                  <a:spcPct val="0"/>
                </a:spcAft>
              </a:pPr>
              <a:t>52</a:t>
            </a:fld>
            <a:endParaRPr lang="en-US" altLang="en-US"/>
          </a:p>
        </p:txBody>
      </p:sp>
    </p:spTree>
    <p:extLst>
      <p:ext uri="{BB962C8B-B14F-4D97-AF65-F5344CB8AC3E}">
        <p14:creationId xmlns:p14="http://schemas.microsoft.com/office/powerpoint/2010/main" val="6195973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Refer to example in packet: 5103 notice for auto</a:t>
            </a:r>
            <a:r>
              <a:rPr lang="en-US" altLang="en-US" baseline="0" dirty="0"/>
              <a:t> allowance, and example response. </a:t>
            </a:r>
          </a:p>
          <a:p>
            <a:pPr eaLnBrk="1" hangingPunct="1">
              <a:spcBef>
                <a:spcPct val="0"/>
              </a:spcBef>
            </a:pPr>
            <a:r>
              <a:rPr lang="en-US" altLang="en-US" baseline="0" dirty="0"/>
              <a:t>On </a:t>
            </a:r>
            <a:r>
              <a:rPr lang="en-US" altLang="en-US" baseline="0" dirty="0" err="1"/>
              <a:t>eBenefits</a:t>
            </a:r>
            <a:r>
              <a:rPr lang="en-US" altLang="en-US" baseline="0" dirty="0"/>
              <a:t>, the “request decision now” button also fills out a 5103 notice response. Do not recommend this if you weren’t actually sent a 5103 notice. VA still needs to complete necessary development.</a:t>
            </a:r>
          </a:p>
          <a:p>
            <a:pPr eaLnBrk="1" hangingPunct="1">
              <a:spcBef>
                <a:spcPct val="0"/>
              </a:spcBef>
            </a:pPr>
            <a:r>
              <a:rPr lang="en-US" altLang="en-US" dirty="0"/>
              <a:t>Brad will explain where on</a:t>
            </a:r>
            <a:r>
              <a:rPr lang="en-US" altLang="en-US" baseline="0" dirty="0"/>
              <a:t> the 526ez it is in his class</a:t>
            </a:r>
            <a:endParaRPr lang="en-US" alt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69A8BC2-D034-42A1-B45C-927BF66700A9}" type="slidenum">
              <a:rPr lang="en-US" altLang="en-US" smtClean="0"/>
              <a:pPr fontAlgn="base">
                <a:spcBef>
                  <a:spcPct val="0"/>
                </a:spcBef>
                <a:spcAft>
                  <a:spcPct val="0"/>
                </a:spcAft>
              </a:pPr>
              <a:t>53</a:t>
            </a:fld>
            <a:endParaRPr lang="en-US" altLang="en-US"/>
          </a:p>
        </p:txBody>
      </p:sp>
    </p:spTree>
    <p:extLst>
      <p:ext uri="{BB962C8B-B14F-4D97-AF65-F5344CB8AC3E}">
        <p14:creationId xmlns:p14="http://schemas.microsoft.com/office/powerpoint/2010/main" val="11981690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VA may have a different</a:t>
            </a:r>
            <a:r>
              <a:rPr lang="en-US" altLang="en-US" baseline="0" dirty="0"/>
              <a:t> address on file for each benefit: VHA, Comp, Insurance, Loan Guaranty, Education.</a:t>
            </a:r>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0369E8-05B6-4F2B-83A2-A1C2CA0A0ADA}" type="slidenum">
              <a:rPr lang="en-US" altLang="en-US" smtClean="0"/>
              <a:pPr fontAlgn="base">
                <a:spcBef>
                  <a:spcPct val="0"/>
                </a:spcBef>
                <a:spcAft>
                  <a:spcPct val="0"/>
                </a:spcAft>
              </a:pPr>
              <a:t>54</a:t>
            </a:fld>
            <a:endParaRPr lang="en-US" altLang="en-US"/>
          </a:p>
        </p:txBody>
      </p:sp>
    </p:spTree>
    <p:extLst>
      <p:ext uri="{BB962C8B-B14F-4D97-AF65-F5344CB8AC3E}">
        <p14:creationId xmlns:p14="http://schemas.microsoft.com/office/powerpoint/2010/main" val="13097918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VA</a:t>
            </a:r>
            <a:r>
              <a:rPr lang="en-US" altLang="en-US" baseline="0" dirty="0"/>
              <a:t> has information sharing agreements with SSA, IRS, DoD (PIES and DPRIS requests). Refer to example in packet of subsequent development letter for Guard records.</a:t>
            </a:r>
            <a:endParaRPr lang="en-US" alt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3B5EE04-09F9-4638-806E-E78C2C161936}" type="slidenum">
              <a:rPr lang="en-US" altLang="en-US" smtClean="0"/>
              <a:pPr fontAlgn="base">
                <a:spcBef>
                  <a:spcPct val="0"/>
                </a:spcBef>
                <a:spcAft>
                  <a:spcPct val="0"/>
                </a:spcAft>
              </a:pPr>
              <a:t>55</a:t>
            </a:fld>
            <a:endParaRPr lang="en-US" altLang="en-US"/>
          </a:p>
        </p:txBody>
      </p:sp>
    </p:spTree>
    <p:extLst>
      <p:ext uri="{BB962C8B-B14F-4D97-AF65-F5344CB8AC3E}">
        <p14:creationId xmlns:p14="http://schemas.microsoft.com/office/powerpoint/2010/main" val="136886192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Refer to example completed 4142</a:t>
            </a:r>
            <a:r>
              <a:rPr lang="en-US" altLang="en-US" baseline="0" dirty="0"/>
              <a:t> and 4142a – explain points of interest: exact dates v. range of dates, provider/facility. Do not fill out for federal records or if you have already given VA all records – will delay claim.</a:t>
            </a:r>
            <a:endParaRPr lang="en-US" alt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3B5EE04-09F9-4638-806E-E78C2C161936}" type="slidenum">
              <a:rPr lang="en-US" altLang="en-US" smtClean="0"/>
              <a:pPr fontAlgn="base">
                <a:spcBef>
                  <a:spcPct val="0"/>
                </a:spcBef>
                <a:spcAft>
                  <a:spcPct val="0"/>
                </a:spcAft>
              </a:pPr>
              <a:t>56</a:t>
            </a:fld>
            <a:endParaRPr lang="en-US" altLang="en-US"/>
          </a:p>
        </p:txBody>
      </p:sp>
    </p:spTree>
    <p:extLst>
      <p:ext uri="{BB962C8B-B14F-4D97-AF65-F5344CB8AC3E}">
        <p14:creationId xmlns:p14="http://schemas.microsoft.com/office/powerpoint/2010/main" val="429216547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This explains how to create a plausible claim</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3B5EE04-09F9-4638-806E-E78C2C161936}" type="slidenum">
              <a:rPr lang="en-US" altLang="en-US" smtClean="0"/>
              <a:pPr fontAlgn="base">
                <a:spcBef>
                  <a:spcPct val="0"/>
                </a:spcBef>
                <a:spcAft>
                  <a:spcPct val="0"/>
                </a:spcAft>
              </a:pPr>
              <a:t>57</a:t>
            </a:fld>
            <a:endParaRPr lang="en-US" altLang="en-US"/>
          </a:p>
        </p:txBody>
      </p:sp>
    </p:spTree>
    <p:extLst>
      <p:ext uri="{BB962C8B-B14F-4D97-AF65-F5344CB8AC3E}">
        <p14:creationId xmlns:p14="http://schemas.microsoft.com/office/powerpoint/2010/main" val="300669831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If veteran worked with another VSO/on</a:t>
            </a:r>
            <a:r>
              <a:rPr lang="en-US" altLang="en-US" baseline="0" dirty="0"/>
              <a:t> their own before, you won’t know whole claim history. Refer to previous rating decisions or veteran’s copies to determine what evidence is needed for reopening. </a:t>
            </a:r>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AAE4ACD-4FEF-4DA9-BF5C-CE2390A868C1}" type="slidenum">
              <a:rPr lang="en-US" altLang="en-US" smtClean="0"/>
              <a:pPr fontAlgn="base">
                <a:spcBef>
                  <a:spcPct val="0"/>
                </a:spcBef>
                <a:spcAft>
                  <a:spcPct val="0"/>
                </a:spcAft>
              </a:pPr>
              <a:t>58</a:t>
            </a:fld>
            <a:endParaRPr lang="en-US" altLang="en-US"/>
          </a:p>
        </p:txBody>
      </p:sp>
    </p:spTree>
    <p:extLst>
      <p:ext uri="{BB962C8B-B14F-4D97-AF65-F5344CB8AC3E}">
        <p14:creationId xmlns:p14="http://schemas.microsoft.com/office/powerpoint/2010/main" val="150511058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Explain inherently incredible</a:t>
            </a:r>
          </a:p>
          <a:p>
            <a:pPr eaLnBrk="1" hangingPunct="1">
              <a:spcBef>
                <a:spcPct val="0"/>
              </a:spcBef>
            </a:pPr>
            <a:r>
              <a:rPr lang="en-US" altLang="en-US" dirty="0"/>
              <a:t>Cooperate/notify VA: provide as much detail as possible. VA cannot read your</a:t>
            </a:r>
            <a:r>
              <a:rPr lang="en-US" altLang="en-US" baseline="0" dirty="0"/>
              <a:t> mind.</a:t>
            </a:r>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C0E96D3-6237-40BE-A884-66AB3E4013B8}" type="slidenum">
              <a:rPr lang="en-US" altLang="en-US" smtClean="0"/>
              <a:pPr fontAlgn="base">
                <a:spcBef>
                  <a:spcPct val="0"/>
                </a:spcBef>
                <a:spcAft>
                  <a:spcPct val="0"/>
                </a:spcAft>
              </a:pPr>
              <a:t>59</a:t>
            </a:fld>
            <a:endParaRPr lang="en-US" altLang="en-US"/>
          </a:p>
        </p:txBody>
      </p:sp>
    </p:spTree>
    <p:extLst>
      <p:ext uri="{BB962C8B-B14F-4D97-AF65-F5344CB8AC3E}">
        <p14:creationId xmlns:p14="http://schemas.microsoft.com/office/powerpoint/2010/main" val="426928873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Medical</a:t>
            </a:r>
            <a:r>
              <a:rPr lang="en-US" altLang="en-US" baseline="0" dirty="0"/>
              <a:t> records presumed to be relevant: you may mention one disability during an appointment for another condition. </a:t>
            </a:r>
            <a:endParaRPr lang="en-US" alt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057C143-0379-489C-8FFC-A97E018E4E11}" type="slidenum">
              <a:rPr lang="en-US" altLang="en-US" smtClean="0"/>
              <a:pPr fontAlgn="base">
                <a:spcBef>
                  <a:spcPct val="0"/>
                </a:spcBef>
                <a:spcAft>
                  <a:spcPct val="0"/>
                </a:spcAft>
              </a:pPr>
              <a:t>60</a:t>
            </a:fld>
            <a:endParaRPr lang="en-US" altLang="en-US"/>
          </a:p>
        </p:txBody>
      </p:sp>
    </p:spTree>
    <p:extLst>
      <p:ext uri="{BB962C8B-B14F-4D97-AF65-F5344CB8AC3E}">
        <p14:creationId xmlns:p14="http://schemas.microsoft.com/office/powerpoint/2010/main" val="2188878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838B1A3C-2277-4210-BAE3-C20D2750A01F}" type="slidenum">
              <a:rPr lang="en-US" altLang="en-US" sz="1300">
                <a:ea typeface="Arial Unicode MS" panose="020B0604020202020204" pitchFamily="34" charset="-128"/>
              </a:rPr>
              <a:pPr>
                <a:spcBef>
                  <a:spcPct val="0"/>
                </a:spcBef>
              </a:pPr>
              <a:t>6</a:t>
            </a:fld>
            <a:endParaRPr lang="en-US" altLang="en-US" sz="1300">
              <a:ea typeface="Arial Unicode MS" panose="020B0604020202020204" pitchFamily="34" charset="-128"/>
            </a:endParaRPr>
          </a:p>
        </p:txBody>
      </p:sp>
      <p:sp>
        <p:nvSpPr>
          <p:cNvPr id="19459"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dirty="0"/>
              <a:t>Note that each path is separate </a:t>
            </a:r>
          </a:p>
          <a:p>
            <a:r>
              <a:rPr lang="en-US" altLang="en-US" dirty="0"/>
              <a:t>Duty periods under 3.6a, b, c,</a:t>
            </a:r>
            <a:r>
              <a:rPr lang="en-US" altLang="en-US" baseline="0" dirty="0"/>
              <a:t> &amp; d</a:t>
            </a:r>
          </a:p>
          <a:p>
            <a:r>
              <a:rPr lang="en-US" altLang="en-US" baseline="0" dirty="0"/>
              <a:t>ACDUTRA= Active Duty for Training</a:t>
            </a:r>
          </a:p>
          <a:p>
            <a:r>
              <a:rPr lang="en-US" altLang="en-US" baseline="0" dirty="0"/>
              <a:t>INACDUTRA= Inactive Duty for Training</a:t>
            </a:r>
          </a:p>
          <a:p>
            <a:r>
              <a:rPr lang="en-US" altLang="en-US" baseline="0" dirty="0"/>
              <a:t>Discuss different statuses of reserves &amp; guard</a:t>
            </a:r>
            <a:endParaRPr lang="en-US" altLang="en-US" dirty="0"/>
          </a:p>
        </p:txBody>
      </p:sp>
    </p:spTree>
    <p:extLst>
      <p:ext uri="{BB962C8B-B14F-4D97-AF65-F5344CB8AC3E}">
        <p14:creationId xmlns:p14="http://schemas.microsoft.com/office/powerpoint/2010/main" val="233903213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 copy of VA’s efforts will appear in the claims file. Check development</a:t>
            </a:r>
            <a:r>
              <a:rPr lang="en-US" altLang="en-US" baseline="0" dirty="0"/>
              <a:t> letters in VBMS, etc. Use google to find doctors addresses. Type your forms!</a:t>
            </a:r>
          </a:p>
          <a:p>
            <a:pPr eaLnBrk="1" hangingPunct="1">
              <a:spcBef>
                <a:spcPct val="0"/>
              </a:spcBef>
            </a:pPr>
            <a:endParaRPr lang="en-US" altLang="en-US" baseline="0" dirty="0"/>
          </a:p>
          <a:p>
            <a:pPr eaLnBrk="1" hangingPunct="1">
              <a:spcBef>
                <a:spcPct val="0"/>
              </a:spcBef>
            </a:pPr>
            <a:r>
              <a:rPr lang="en-US" altLang="en-US" baseline="0" dirty="0"/>
              <a:t>Exams: Once requested, exam must be adequate. </a:t>
            </a:r>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0369E8-05B6-4F2B-83A2-A1C2CA0A0ADA}" type="slidenum">
              <a:rPr lang="en-US" altLang="en-US" smtClean="0"/>
              <a:pPr fontAlgn="base">
                <a:spcBef>
                  <a:spcPct val="0"/>
                </a:spcBef>
                <a:spcAft>
                  <a:spcPct val="0"/>
                </a:spcAft>
              </a:pPr>
              <a:t>61</a:t>
            </a:fld>
            <a:endParaRPr lang="en-US" altLang="en-US"/>
          </a:p>
        </p:txBody>
      </p:sp>
    </p:spTree>
    <p:extLst>
      <p:ext uri="{BB962C8B-B14F-4D97-AF65-F5344CB8AC3E}">
        <p14:creationId xmlns:p14="http://schemas.microsoft.com/office/powerpoint/2010/main" val="11443667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8179" indent="-291606">
              <a:defRPr>
                <a:solidFill>
                  <a:schemeClr val="tx1"/>
                </a:solidFill>
                <a:latin typeface="Calibri" panose="020F0502020204030204" pitchFamily="34" charset="0"/>
              </a:defRPr>
            </a:lvl2pPr>
            <a:lvl3pPr marL="1166429" indent="-233286">
              <a:defRPr>
                <a:solidFill>
                  <a:schemeClr val="tx1"/>
                </a:solidFill>
                <a:latin typeface="Calibri" panose="020F0502020204030204" pitchFamily="34" charset="0"/>
              </a:defRPr>
            </a:lvl3pPr>
            <a:lvl4pPr marL="1633001" indent="-233286">
              <a:defRPr>
                <a:solidFill>
                  <a:schemeClr val="tx1"/>
                </a:solidFill>
                <a:latin typeface="Calibri" panose="020F0502020204030204" pitchFamily="34" charset="0"/>
              </a:defRPr>
            </a:lvl4pPr>
            <a:lvl5pPr marL="2099572" indent="-233286">
              <a:defRPr>
                <a:solidFill>
                  <a:schemeClr val="tx1"/>
                </a:solidFill>
                <a:latin typeface="Calibri" panose="020F0502020204030204" pitchFamily="34" charset="0"/>
              </a:defRPr>
            </a:lvl5pPr>
            <a:lvl6pPr marL="2566144" indent="-233286" eaLnBrk="0" fontAlgn="base" hangingPunct="0">
              <a:spcBef>
                <a:spcPct val="0"/>
              </a:spcBef>
              <a:spcAft>
                <a:spcPct val="0"/>
              </a:spcAft>
              <a:defRPr>
                <a:solidFill>
                  <a:schemeClr val="tx1"/>
                </a:solidFill>
                <a:latin typeface="Calibri" panose="020F0502020204030204" pitchFamily="34" charset="0"/>
              </a:defRPr>
            </a:lvl6pPr>
            <a:lvl7pPr marL="3032716" indent="-233286" eaLnBrk="0" fontAlgn="base" hangingPunct="0">
              <a:spcBef>
                <a:spcPct val="0"/>
              </a:spcBef>
              <a:spcAft>
                <a:spcPct val="0"/>
              </a:spcAft>
              <a:defRPr>
                <a:solidFill>
                  <a:schemeClr val="tx1"/>
                </a:solidFill>
                <a:latin typeface="Calibri" panose="020F0502020204030204" pitchFamily="34" charset="0"/>
              </a:defRPr>
            </a:lvl7pPr>
            <a:lvl8pPr marL="3499286" indent="-233286" eaLnBrk="0" fontAlgn="base" hangingPunct="0">
              <a:spcBef>
                <a:spcPct val="0"/>
              </a:spcBef>
              <a:spcAft>
                <a:spcPct val="0"/>
              </a:spcAft>
              <a:defRPr>
                <a:solidFill>
                  <a:schemeClr val="tx1"/>
                </a:solidFill>
                <a:latin typeface="Calibri" panose="020F0502020204030204" pitchFamily="34" charset="0"/>
              </a:defRPr>
            </a:lvl8pPr>
            <a:lvl9pPr marL="3965858" indent="-233286"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30369E8-05B6-4F2B-83A2-A1C2CA0A0ADA}" type="slidenum">
              <a:rPr lang="en-US" altLang="en-US" smtClean="0"/>
              <a:pPr fontAlgn="base">
                <a:spcBef>
                  <a:spcPct val="0"/>
                </a:spcBef>
                <a:spcAft>
                  <a:spcPct val="0"/>
                </a:spcAft>
              </a:pPr>
              <a:t>62</a:t>
            </a:fld>
            <a:endParaRPr lang="en-US" altLang="en-US"/>
          </a:p>
        </p:txBody>
      </p:sp>
    </p:spTree>
    <p:extLst>
      <p:ext uri="{BB962C8B-B14F-4D97-AF65-F5344CB8AC3E}">
        <p14:creationId xmlns:p14="http://schemas.microsoft.com/office/powerpoint/2010/main" val="26781717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If you don’t have TVB or another case management system, always download</a:t>
            </a:r>
            <a:r>
              <a:rPr lang="en-US" altLang="en-US" baseline="0" dirty="0"/>
              <a:t> from www.va.gov/vaforms. </a:t>
            </a:r>
          </a:p>
          <a:p>
            <a:endParaRPr lang="en-US" altLang="en-US" baseline="0" dirty="0"/>
          </a:p>
          <a:p>
            <a:r>
              <a:rPr lang="en-US" altLang="en-US" dirty="0"/>
              <a:t>Knowing why the VA needs information will help dictate when you need to ASK questions.</a:t>
            </a:r>
          </a:p>
          <a:p>
            <a:endParaRPr lang="en-US" altLang="en-US" dirty="0"/>
          </a:p>
          <a:p>
            <a:r>
              <a:rPr lang="en-US" altLang="en-US" dirty="0"/>
              <a:t>What questions do you think you can skip ASKING under certain circumstances? (Instead</a:t>
            </a:r>
            <a:r>
              <a:rPr lang="en-US" altLang="en-US" baseline="0" dirty="0"/>
              <a:t> quickly confirm – not a POW, correct?)</a:t>
            </a:r>
            <a:r>
              <a:rPr lang="en-US" altLang="en-US" dirty="0"/>
              <a:t>  </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39A22720-D8E8-4542-A6E4-BFACC3F1DAFE}" type="slidenum">
              <a:rPr lang="en-US" altLang="en-US" smtClean="0"/>
              <a:pPr/>
              <a:t>63</a:t>
            </a:fld>
            <a:endParaRPr lang="en-US" altLang="en-US"/>
          </a:p>
        </p:txBody>
      </p:sp>
    </p:spTree>
    <p:extLst>
      <p:ext uri="{BB962C8B-B14F-4D97-AF65-F5344CB8AC3E}">
        <p14:creationId xmlns:p14="http://schemas.microsoft.com/office/powerpoint/2010/main" val="334906054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21-686C , 21-0781, 21-8940, </a:t>
            </a:r>
            <a:r>
              <a:rPr lang="en-US" altLang="en-US" dirty="0" err="1"/>
              <a:t>etc</a:t>
            </a:r>
            <a:r>
              <a:rPr lang="en-US" altLang="en-US" dirty="0"/>
              <a:t>…</a:t>
            </a:r>
          </a:p>
          <a:p>
            <a:pPr eaLnBrk="1" hangingPunct="1">
              <a:spcBef>
                <a:spcPct val="0"/>
              </a:spcBef>
            </a:pPr>
            <a:endParaRPr lang="en-US" altLang="en-US" dirty="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FDEB0ADD-4BE8-4C94-83C5-B43EA163B0E1}" type="slidenum">
              <a:rPr lang="en-US" altLang="en-US" smtClean="0"/>
              <a:pPr/>
              <a:t>64</a:t>
            </a:fld>
            <a:endParaRPr lang="en-US" altLang="en-US"/>
          </a:p>
        </p:txBody>
      </p:sp>
    </p:spTree>
    <p:extLst>
      <p:ext uri="{BB962C8B-B14F-4D97-AF65-F5344CB8AC3E}">
        <p14:creationId xmlns:p14="http://schemas.microsoft.com/office/powerpoint/2010/main" val="130489035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It</a:t>
            </a:r>
            <a:r>
              <a:rPr lang="en-US" altLang="en-US" baseline="0" dirty="0"/>
              <a:t> would be rare to file a claim in the IDES program – handled by MSCs at military installations</a:t>
            </a:r>
            <a:endParaRPr lang="en-US" alt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B2742202-9E19-42E7-989C-2B72ABCC2033}" type="slidenum">
              <a:rPr lang="en-US" altLang="en-US" smtClean="0"/>
              <a:pPr/>
              <a:t>65</a:t>
            </a:fld>
            <a:endParaRPr lang="en-US" altLang="en-US"/>
          </a:p>
        </p:txBody>
      </p:sp>
    </p:spTree>
    <p:extLst>
      <p:ext uri="{BB962C8B-B14F-4D97-AF65-F5344CB8AC3E}">
        <p14:creationId xmlns:p14="http://schemas.microsoft.com/office/powerpoint/2010/main" val="403729504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Explain Claim Numbers vs. SSN – if no file number leave</a:t>
            </a:r>
            <a:r>
              <a:rPr lang="en-US" altLang="en-US" baseline="0" dirty="0"/>
              <a:t> blank</a:t>
            </a:r>
            <a:endParaRPr lang="en-US" alt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B2742202-9E19-42E7-989C-2B72ABCC2033}" type="slidenum">
              <a:rPr lang="en-US" altLang="en-US" smtClean="0"/>
              <a:pPr/>
              <a:t>66</a:t>
            </a:fld>
            <a:endParaRPr lang="en-US" altLang="en-US"/>
          </a:p>
        </p:txBody>
      </p:sp>
    </p:spTree>
    <p:extLst>
      <p:ext uri="{BB962C8B-B14F-4D97-AF65-F5344CB8AC3E}">
        <p14:creationId xmlns:p14="http://schemas.microsoft.com/office/powerpoint/2010/main" val="35804982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When do you not need to identify federal records? </a:t>
            </a:r>
          </a:p>
          <a:p>
            <a:r>
              <a:rPr lang="en-US" altLang="en-US" dirty="0"/>
              <a:t>If you’re providing them with the claim </a:t>
            </a:r>
          </a:p>
          <a:p>
            <a:r>
              <a:rPr lang="en-US" altLang="en-US" dirty="0"/>
              <a:t>Also, do not need to list treatment provided </a:t>
            </a:r>
            <a:r>
              <a:rPr lang="en-US" altLang="en-US" i="1" dirty="0"/>
              <a:t>during </a:t>
            </a:r>
            <a:r>
              <a:rPr lang="en-US" altLang="en-US" dirty="0"/>
              <a:t>service</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718BD724-F061-4C38-A829-9B06C0D4AE1A}" type="slidenum">
              <a:rPr lang="en-US" altLang="en-US" smtClean="0"/>
              <a:pPr/>
              <a:t>67</a:t>
            </a:fld>
            <a:endParaRPr lang="en-US" altLang="en-US"/>
          </a:p>
        </p:txBody>
      </p:sp>
    </p:spTree>
    <p:extLst>
      <p:ext uri="{BB962C8B-B14F-4D97-AF65-F5344CB8AC3E}">
        <p14:creationId xmlns:p14="http://schemas.microsoft.com/office/powerpoint/2010/main" val="117519178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3A47151A-BDFA-48FB-892C-168FAA71CB36}" type="slidenum">
              <a:rPr lang="en-US" altLang="en-US" smtClean="0"/>
              <a:pPr/>
              <a:t>68</a:t>
            </a:fld>
            <a:endParaRPr lang="en-US" altLang="en-US"/>
          </a:p>
        </p:txBody>
      </p:sp>
    </p:spTree>
    <p:extLst>
      <p:ext uri="{BB962C8B-B14F-4D97-AF65-F5344CB8AC3E}">
        <p14:creationId xmlns:p14="http://schemas.microsoft.com/office/powerpoint/2010/main" val="128981914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C6A5B8EE-C32E-44C2-8B69-08CC6245B8B1}" type="slidenum">
              <a:rPr lang="en-US" altLang="en-US" smtClean="0"/>
              <a:pPr/>
              <a:t>69</a:t>
            </a:fld>
            <a:endParaRPr lang="en-US" altLang="en-US"/>
          </a:p>
        </p:txBody>
      </p:sp>
    </p:spTree>
    <p:extLst>
      <p:ext uri="{BB962C8B-B14F-4D97-AF65-F5344CB8AC3E}">
        <p14:creationId xmlns:p14="http://schemas.microsoft.com/office/powerpoint/2010/main" val="284099875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674">
              <a:buClrTx/>
              <a:buSzTx/>
              <a:defRPr/>
            </a:pPr>
            <a:r>
              <a:rPr lang="en-US" altLang="en-US" dirty="0"/>
              <a:t>Brief explanation about Offset/CRDP</a:t>
            </a:r>
          </a:p>
          <a:p>
            <a:pPr defTabSz="914674">
              <a:buClrTx/>
              <a:buSzTx/>
              <a:defRPr/>
            </a:pPr>
            <a:endParaRPr lang="en-US" altLang="en-US" dirty="0"/>
          </a:p>
          <a:p>
            <a:pPr defTabSz="914674">
              <a:buClrTx/>
              <a:buSzTx/>
              <a:defRPr/>
            </a:pPr>
            <a:r>
              <a:rPr lang="en-US" altLang="en-US" dirty="0"/>
              <a:t>Mention</a:t>
            </a:r>
            <a:r>
              <a:rPr lang="en-US" altLang="en-US" baseline="0" dirty="0"/>
              <a:t> form in </a:t>
            </a:r>
            <a:r>
              <a:rPr lang="en-US" altLang="en-US" baseline="0" dirty="0" err="1"/>
              <a:t>eBenefits</a:t>
            </a:r>
            <a:r>
              <a:rPr lang="en-US" altLang="en-US" baseline="0" dirty="0"/>
              <a:t>/SEP is worded differently for Blocks 26 and 28</a:t>
            </a:r>
            <a:endParaRPr lang="en-US" altLang="en-US" dirty="0"/>
          </a:p>
          <a:p>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90B76E1E-0A80-4743-9C46-CDF10E89DF71}" type="slidenum">
              <a:rPr lang="en-US" altLang="en-US" smtClean="0"/>
              <a:pPr/>
              <a:t>70</a:t>
            </a:fld>
            <a:endParaRPr lang="en-US" altLang="en-US"/>
          </a:p>
        </p:txBody>
      </p:sp>
    </p:spTree>
    <p:extLst>
      <p:ext uri="{BB962C8B-B14F-4D97-AF65-F5344CB8AC3E}">
        <p14:creationId xmlns:p14="http://schemas.microsoft.com/office/powerpoint/2010/main" val="1350168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EC9DAEE4-E386-4C44-9520-E0B7AEDBADBF}" type="slidenum">
              <a:rPr lang="en-US" altLang="en-US" sz="1300">
                <a:ea typeface="Arial Unicode MS" panose="020B0604020202020204" pitchFamily="34" charset="-128"/>
              </a:rPr>
              <a:pPr>
                <a:spcBef>
                  <a:spcPct val="0"/>
                </a:spcBef>
              </a:pPr>
              <a:t>7</a:t>
            </a:fld>
            <a:endParaRPr lang="en-US" altLang="en-US" sz="1300">
              <a:ea typeface="Arial Unicode MS" panose="020B0604020202020204" pitchFamily="34" charset="-128"/>
            </a:endParaRPr>
          </a:p>
        </p:txBody>
      </p:sp>
      <p:sp>
        <p:nvSpPr>
          <p:cNvPr id="21507"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en-US" altLang="en-US"/>
              <a:t>Note that each path is separate </a:t>
            </a:r>
          </a:p>
        </p:txBody>
      </p:sp>
    </p:spTree>
    <p:extLst>
      <p:ext uri="{BB962C8B-B14F-4D97-AF65-F5344CB8AC3E}">
        <p14:creationId xmlns:p14="http://schemas.microsoft.com/office/powerpoint/2010/main" val="418285046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Explain</a:t>
            </a:r>
            <a:r>
              <a:rPr lang="en-US" altLang="en-US" baseline="0" dirty="0"/>
              <a:t> h</a:t>
            </a:r>
            <a:r>
              <a:rPr lang="en-US" altLang="en-US" dirty="0"/>
              <a:t>ow VA handles no account.  Most common occurrence when you will come across this.</a:t>
            </a:r>
          </a:p>
          <a:p>
            <a:endParaRPr lang="en-US" altLang="en-US" dirty="0"/>
          </a:p>
          <a:p>
            <a:r>
              <a:rPr lang="en-US" altLang="en-US" dirty="0"/>
              <a:t>When can POA NOT sign the 21-526ez???</a:t>
            </a:r>
          </a:p>
          <a:p>
            <a:r>
              <a:rPr lang="en-US" altLang="en-US" dirty="0"/>
              <a:t>Do NOT HAVE PRE-SIGNED / DATED FORMS (Explain Liability)</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90B76E1E-0A80-4743-9C46-CDF10E89DF71}" type="slidenum">
              <a:rPr lang="en-US" altLang="en-US" smtClean="0"/>
              <a:pPr/>
              <a:t>71</a:t>
            </a:fld>
            <a:endParaRPr lang="en-US" altLang="en-US"/>
          </a:p>
        </p:txBody>
      </p:sp>
    </p:spTree>
    <p:extLst>
      <p:ext uri="{BB962C8B-B14F-4D97-AF65-F5344CB8AC3E}">
        <p14:creationId xmlns:p14="http://schemas.microsoft.com/office/powerpoint/2010/main" val="334998259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Column 2- 	Presumptive</a:t>
            </a:r>
            <a:r>
              <a:rPr lang="en-US" altLang="en-US" baseline="0" dirty="0"/>
              <a:t> isn’t just exposure, could be combat as well. </a:t>
            </a:r>
          </a:p>
          <a:p>
            <a:r>
              <a:rPr lang="en-US" altLang="en-US" baseline="0" dirty="0"/>
              <a:t>	If it is not a presumptive and there is no record of an incident, do not take the veteran’s word for it, instead leave blank. </a:t>
            </a:r>
            <a:endParaRPr lang="en-US" altLang="en-US" dirty="0"/>
          </a:p>
          <a:p>
            <a:endParaRPr lang="en-US" altLang="en-US" dirty="0"/>
          </a:p>
          <a:p>
            <a:endParaRPr lang="en-US" altLang="en-US" dirty="0"/>
          </a:p>
          <a:p>
            <a:r>
              <a:rPr lang="en-US" altLang="en-US" dirty="0"/>
              <a:t>VA SHOULD consider all paths to service connection (DOES NOT ALWAYS HAPPEN)</a:t>
            </a:r>
          </a:p>
          <a:p>
            <a:endParaRPr lang="en-US" altLang="en-US" dirty="0"/>
          </a:p>
          <a:p>
            <a:r>
              <a:rPr lang="en-US" altLang="en-US" dirty="0"/>
              <a:t>Explain: Difference between Scope of Claim &amp; Inferred Claim (is N/A)</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9089DC5E-6391-4727-9215-34C61A845D9B}" type="slidenum">
              <a:rPr lang="en-US" altLang="en-US" smtClean="0"/>
              <a:pPr/>
              <a:t>72</a:t>
            </a:fld>
            <a:endParaRPr lang="en-US" altLang="en-US"/>
          </a:p>
        </p:txBody>
      </p:sp>
    </p:spTree>
    <p:extLst>
      <p:ext uri="{BB962C8B-B14F-4D97-AF65-F5344CB8AC3E}">
        <p14:creationId xmlns:p14="http://schemas.microsoft.com/office/powerpoint/2010/main" val="4918657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9089DC5E-6391-4727-9215-34C61A845D9B}" type="slidenum">
              <a:rPr lang="en-US" altLang="en-US" smtClean="0"/>
              <a:pPr/>
              <a:t>73</a:t>
            </a:fld>
            <a:endParaRPr lang="en-US" altLang="en-US"/>
          </a:p>
        </p:txBody>
      </p:sp>
    </p:spTree>
    <p:extLst>
      <p:ext uri="{BB962C8B-B14F-4D97-AF65-F5344CB8AC3E}">
        <p14:creationId xmlns:p14="http://schemas.microsoft.com/office/powerpoint/2010/main" val="14355125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Explain: Absolute</a:t>
            </a:r>
          </a:p>
          <a:p>
            <a:endParaRPr lang="en-US" altLang="en-US" dirty="0"/>
          </a:p>
          <a:p>
            <a:r>
              <a:rPr lang="en-US" altLang="en-US" dirty="0"/>
              <a:t>VA SHOULD consider all paths to service connection (DOES NOT ALWAYS HAPPEN)</a:t>
            </a:r>
          </a:p>
          <a:p>
            <a:endParaRPr lang="en-US"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9089DC5E-6391-4727-9215-34C61A845D9B}" type="slidenum">
              <a:rPr lang="en-US" altLang="en-US" smtClean="0"/>
              <a:pPr/>
              <a:t>74</a:t>
            </a:fld>
            <a:endParaRPr lang="en-US" altLang="en-US"/>
          </a:p>
        </p:txBody>
      </p:sp>
    </p:spTree>
    <p:extLst>
      <p:ext uri="{BB962C8B-B14F-4D97-AF65-F5344CB8AC3E}">
        <p14:creationId xmlns:p14="http://schemas.microsoft.com/office/powerpoint/2010/main" val="389426893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Discuss each method’s verification/retaining proof of submission</a:t>
            </a:r>
          </a:p>
          <a:p>
            <a:endParaRPr lang="en-US" altLang="en-US" dirty="0"/>
          </a:p>
          <a:p>
            <a:r>
              <a:rPr lang="en-US" altLang="en-US" dirty="0"/>
              <a:t>Pros &amp; Cons of different submission methods</a:t>
            </a:r>
          </a:p>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03B35247-28B0-49CA-AA35-CE14C62EC4E7}" type="slidenum">
              <a:rPr lang="en-US" altLang="en-US" smtClean="0"/>
              <a:pPr/>
              <a:t>75</a:t>
            </a:fld>
            <a:endParaRPr lang="en-US" altLang="en-US"/>
          </a:p>
        </p:txBody>
      </p:sp>
    </p:spTree>
    <p:extLst>
      <p:ext uri="{BB962C8B-B14F-4D97-AF65-F5344CB8AC3E}">
        <p14:creationId xmlns:p14="http://schemas.microsoft.com/office/powerpoint/2010/main" val="305020043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8482" indent="-291723">
              <a:defRPr>
                <a:solidFill>
                  <a:schemeClr val="tx1"/>
                </a:solidFill>
                <a:latin typeface="Calibri" panose="020F0502020204030204" pitchFamily="34" charset="0"/>
              </a:defRPr>
            </a:lvl2pPr>
            <a:lvl3pPr marL="1166896" indent="-233379">
              <a:defRPr>
                <a:solidFill>
                  <a:schemeClr val="tx1"/>
                </a:solidFill>
                <a:latin typeface="Calibri" panose="020F0502020204030204" pitchFamily="34" charset="0"/>
              </a:defRPr>
            </a:lvl3pPr>
            <a:lvl4pPr marL="1633654" indent="-233379">
              <a:defRPr>
                <a:solidFill>
                  <a:schemeClr val="tx1"/>
                </a:solidFill>
                <a:latin typeface="Calibri" panose="020F0502020204030204" pitchFamily="34" charset="0"/>
              </a:defRPr>
            </a:lvl4pPr>
            <a:lvl5pPr marL="2100412" indent="-233379">
              <a:defRPr>
                <a:solidFill>
                  <a:schemeClr val="tx1"/>
                </a:solidFill>
                <a:latin typeface="Calibri" panose="020F0502020204030204" pitchFamily="34" charset="0"/>
              </a:defRPr>
            </a:lvl5pPr>
            <a:lvl6pPr marL="2567171" indent="-233379" eaLnBrk="0" fontAlgn="base" hangingPunct="0">
              <a:spcBef>
                <a:spcPct val="0"/>
              </a:spcBef>
              <a:spcAft>
                <a:spcPct val="0"/>
              </a:spcAft>
              <a:defRPr>
                <a:solidFill>
                  <a:schemeClr val="tx1"/>
                </a:solidFill>
                <a:latin typeface="Calibri" panose="020F0502020204030204" pitchFamily="34" charset="0"/>
              </a:defRPr>
            </a:lvl6pPr>
            <a:lvl7pPr marL="3033929" indent="-233379" eaLnBrk="0" fontAlgn="base" hangingPunct="0">
              <a:spcBef>
                <a:spcPct val="0"/>
              </a:spcBef>
              <a:spcAft>
                <a:spcPct val="0"/>
              </a:spcAft>
              <a:defRPr>
                <a:solidFill>
                  <a:schemeClr val="tx1"/>
                </a:solidFill>
                <a:latin typeface="Calibri" panose="020F0502020204030204" pitchFamily="34" charset="0"/>
              </a:defRPr>
            </a:lvl7pPr>
            <a:lvl8pPr marL="3500687" indent="-233379" eaLnBrk="0" fontAlgn="base" hangingPunct="0">
              <a:spcBef>
                <a:spcPct val="0"/>
              </a:spcBef>
              <a:spcAft>
                <a:spcPct val="0"/>
              </a:spcAft>
              <a:defRPr>
                <a:solidFill>
                  <a:schemeClr val="tx1"/>
                </a:solidFill>
                <a:latin typeface="Calibri" panose="020F0502020204030204" pitchFamily="34" charset="0"/>
              </a:defRPr>
            </a:lvl8pPr>
            <a:lvl9pPr marL="3967446" indent="-233379" eaLnBrk="0" fontAlgn="base" hangingPunct="0">
              <a:spcBef>
                <a:spcPct val="0"/>
              </a:spcBef>
              <a:spcAft>
                <a:spcPct val="0"/>
              </a:spcAft>
              <a:defRPr>
                <a:solidFill>
                  <a:schemeClr val="tx1"/>
                </a:solidFill>
                <a:latin typeface="Calibri" panose="020F0502020204030204" pitchFamily="34" charset="0"/>
              </a:defRPr>
            </a:lvl9pPr>
          </a:lstStyle>
          <a:p>
            <a:fld id="{03B35247-28B0-49CA-AA35-CE14C62EC4E7}" type="slidenum">
              <a:rPr lang="en-US" altLang="en-US" smtClean="0"/>
              <a:pPr/>
              <a:t>76</a:t>
            </a:fld>
            <a:endParaRPr lang="en-US" altLang="en-US"/>
          </a:p>
        </p:txBody>
      </p:sp>
    </p:spTree>
    <p:extLst>
      <p:ext uri="{BB962C8B-B14F-4D97-AF65-F5344CB8AC3E}">
        <p14:creationId xmlns:p14="http://schemas.microsoft.com/office/powerpoint/2010/main" val="3085342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AC0266AE-4408-4D45-BA04-A7F3097254C9}" type="slidenum">
              <a:rPr lang="en-US" altLang="en-US" sz="1300">
                <a:ea typeface="Arial Unicode MS" panose="020B0604020202020204" pitchFamily="34" charset="-128"/>
              </a:rPr>
              <a:pPr>
                <a:spcBef>
                  <a:spcPct val="0"/>
                </a:spcBef>
              </a:pPr>
              <a:t>8</a:t>
            </a:fld>
            <a:endParaRPr lang="en-US" altLang="en-US" sz="1300">
              <a:ea typeface="Arial Unicode MS" panose="020B0604020202020204" pitchFamily="34" charset="-128"/>
            </a:endParaRPr>
          </a:p>
        </p:txBody>
      </p:sp>
      <p:sp>
        <p:nvSpPr>
          <p:cNvPr id="2355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402091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5pPr>
            <a:lvl6pPr marL="2566144"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6pPr>
            <a:lvl7pPr marL="303271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7pPr>
            <a:lvl8pPr marL="3499286"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8pPr>
            <a:lvl9pPr marL="3965858" indent="-233286" defTabSz="466571" eaLnBrk="0" fontAlgn="base" hangingPunct="0">
              <a:spcBef>
                <a:spcPct val="30000"/>
              </a:spcBef>
              <a:spcAft>
                <a:spcPct val="0"/>
              </a:spcAft>
              <a:buClr>
                <a:srgbClr val="000000"/>
              </a:buClr>
              <a:buSzPct val="100000"/>
              <a:buFont typeface="Times New Roman" panose="02020603050405020304" pitchFamily="18" charset="0"/>
              <a:tabLst>
                <a:tab pos="662597" algn="l"/>
                <a:tab pos="1325193" algn="l"/>
                <a:tab pos="1987790" algn="l"/>
                <a:tab pos="2650386" algn="l"/>
              </a:tabLst>
              <a:defRPr sz="1200">
                <a:solidFill>
                  <a:srgbClr val="000000"/>
                </a:solidFill>
                <a:latin typeface="Times New Roman" panose="02020603050405020304" pitchFamily="18" charset="0"/>
              </a:defRPr>
            </a:lvl9pPr>
          </a:lstStyle>
          <a:p>
            <a:pPr>
              <a:spcBef>
                <a:spcPct val="0"/>
              </a:spcBef>
            </a:pPr>
            <a:fld id="{AC0266AE-4408-4D45-BA04-A7F3097254C9}" type="slidenum">
              <a:rPr lang="en-US" altLang="en-US" sz="1300">
                <a:ea typeface="Arial Unicode MS" panose="020B0604020202020204" pitchFamily="34" charset="-128"/>
              </a:rPr>
              <a:pPr>
                <a:spcBef>
                  <a:spcPct val="0"/>
                </a:spcBef>
              </a:pPr>
              <a:t>9</a:t>
            </a:fld>
            <a:endParaRPr lang="en-US" altLang="en-US" sz="1300">
              <a:ea typeface="Arial Unicode MS" panose="020B0604020202020204" pitchFamily="34" charset="-128"/>
            </a:endParaRPr>
          </a:p>
        </p:txBody>
      </p:sp>
      <p:sp>
        <p:nvSpPr>
          <p:cNvPr id="23555" name="Rectangle 1"/>
          <p:cNvSpPr>
            <a:spLocks noGrp="1" noRot="1" noChangeAspect="1" noChangeArrowheads="1" noTextEdit="1"/>
          </p:cNvSpPr>
          <p:nvPr>
            <p:ph type="sldImg"/>
          </p:nvPr>
        </p:nvSpPr>
        <p:spPr>
          <a:xfrm>
            <a:off x="407988" y="706438"/>
            <a:ext cx="6205537" cy="34909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p:cNvSpPr>
            <a:spLocks noGrp="1" noChangeArrowheads="1"/>
          </p:cNvSpPr>
          <p:nvPr>
            <p:ph type="body" idx="1"/>
          </p:nvPr>
        </p:nvSpPr>
        <p:spPr>
          <a:xfrm>
            <a:off x="702311" y="4420207"/>
            <a:ext cx="5620106" cy="41890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Tree>
    <p:extLst>
      <p:ext uri="{BB962C8B-B14F-4D97-AF65-F5344CB8AC3E}">
        <p14:creationId xmlns:p14="http://schemas.microsoft.com/office/powerpoint/2010/main" val="1081546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55527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r>
              <a:rPr lang="en-US" altLang="en-US"/>
              <a:t>(#)</a:t>
            </a:r>
            <a:endParaRPr lang="en-US" altLang="en-US" dirty="0"/>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r>
              <a:rPr lang="en-US"/>
              <a:t>Seven Paths to Service Connection</a:t>
            </a:r>
            <a:endParaRPr lang="en-US" dirty="0"/>
          </a:p>
        </p:txBody>
      </p:sp>
      <p:sp>
        <p:nvSpPr>
          <p:cNvPr id="6" name="Slide Number Placeholder 5"/>
          <p:cNvSpPr>
            <a:spLocks noGrp="1"/>
          </p:cNvSpPr>
          <p:nvPr>
            <p:ph type="sldNum" sz="quarter" idx="12"/>
          </p:nvPr>
        </p:nvSpPr>
        <p:spPr/>
        <p:txBody>
          <a:bodyPr/>
          <a:lstStyle/>
          <a:p>
            <a:pPr>
              <a:defRPr/>
            </a:pPr>
            <a:fld id="{209F0F83-2101-4B3A-9DD4-B188C2823D73}" type="slidenum">
              <a:rPr lang="en-US" smtClean="0"/>
              <a:pPr>
                <a:defRPr/>
              </a:pPr>
              <a:t>‹#›</a:t>
            </a:fld>
            <a:endParaRPr lang="en-US" dirty="0"/>
          </a:p>
        </p:txBody>
      </p:sp>
    </p:spTree>
    <p:extLst>
      <p:ext uri="{BB962C8B-B14F-4D97-AF65-F5344CB8AC3E}">
        <p14:creationId xmlns:p14="http://schemas.microsoft.com/office/powerpoint/2010/main" val="227109218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sz="2000">
                <a:latin typeface="Times New Roman" panose="02020603050405020304" pitchFamily="18" charset="0"/>
                <a:cs typeface="Times New Roman" panose="02020603050405020304" pitchFamily="18" charset="0"/>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81528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lvl1pPr>
              <a:defRPr sz="2000">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767475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z="2000">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352092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sz="2000">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742256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lvl1pPr>
              <a:defRPr sz="2000">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81796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r>
              <a:rPr lang="en-US" altLang="en-US"/>
              <a:t>(#)</a:t>
            </a:r>
            <a:endParaRPr lang="en-US" altLang="en-US" dirty="0"/>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r>
              <a:rPr lang="en-US"/>
              <a:t>Seven Paths to Service Connection</a:t>
            </a:r>
            <a:endParaRPr lang="en-US" dirty="0"/>
          </a:p>
        </p:txBody>
      </p:sp>
      <p:sp>
        <p:nvSpPr>
          <p:cNvPr id="6" name="Slide Number Placeholder 5"/>
          <p:cNvSpPr>
            <a:spLocks noGrp="1"/>
          </p:cNvSpPr>
          <p:nvPr>
            <p:ph type="sldNum" sz="quarter" idx="12"/>
          </p:nvPr>
        </p:nvSpPr>
        <p:spPr/>
        <p:txBody>
          <a:bodyPr/>
          <a:lstStyle/>
          <a:p>
            <a:pPr>
              <a:defRPr/>
            </a:pPr>
            <a:fld id="{209F0F83-2101-4B3A-9DD4-B188C2823D73}" type="slidenum">
              <a:rPr lang="en-US" smtClean="0"/>
              <a:pPr>
                <a:defRPr/>
              </a:pPr>
              <a:t>‹#›</a:t>
            </a:fld>
            <a:endParaRPr lang="en-US" dirty="0"/>
          </a:p>
        </p:txBody>
      </p:sp>
    </p:spTree>
    <p:extLst>
      <p:ext uri="{BB962C8B-B14F-4D97-AF65-F5344CB8AC3E}">
        <p14:creationId xmlns:p14="http://schemas.microsoft.com/office/powerpoint/2010/main" val="203480832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0664"/>
            <a:ext cx="10972800" cy="793630"/>
          </a:xfrm>
        </p:spPr>
        <p:txBody>
          <a:bodyPr/>
          <a:lstStyle/>
          <a:p>
            <a:r>
              <a:rPr lang="en-US"/>
              <a:t>Click to edit Master title style</a:t>
            </a:r>
          </a:p>
        </p:txBody>
      </p:sp>
      <p:sp>
        <p:nvSpPr>
          <p:cNvPr id="3" name="Content Placeholder 2"/>
          <p:cNvSpPr>
            <a:spLocks noGrp="1"/>
          </p:cNvSpPr>
          <p:nvPr>
            <p:ph idx="1"/>
          </p:nvPr>
        </p:nvSpPr>
        <p:spPr>
          <a:xfrm>
            <a:off x="609600" y="1915064"/>
            <a:ext cx="10972800" cy="4211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ltLang="en-US"/>
              <a:t>(#)</a:t>
            </a:r>
            <a:endParaRPr lang="en-US" altLang="en-US" sz="1800"/>
          </a:p>
        </p:txBody>
      </p:sp>
      <p:sp>
        <p:nvSpPr>
          <p:cNvPr id="6" name="Slide Number Placeholder 5"/>
          <p:cNvSpPr>
            <a:spLocks noGrp="1"/>
          </p:cNvSpPr>
          <p:nvPr>
            <p:ph type="sldNum" sz="quarter" idx="12"/>
          </p:nvPr>
        </p:nvSpPr>
        <p:spPr/>
        <p:txBody>
          <a:bodyPr/>
          <a:lstStyle>
            <a:lvl1pPr>
              <a:defRPr sz="2000">
                <a:solidFill>
                  <a:schemeClr val="tx1"/>
                </a:solidFill>
                <a:latin typeface="Times New Roman" panose="02020603050405020304" pitchFamily="18" charset="0"/>
                <a:cs typeface="Times New Roman" panose="02020603050405020304" pitchFamily="18" charset="0"/>
              </a:defRPr>
            </a:lvl1pPr>
          </a:lstStyle>
          <a:p>
            <a:pPr>
              <a:defRPr/>
            </a:pPr>
            <a:fld id="{8D816DE4-2C63-4152-8A0F-C45C00FFA49A}" type="slidenum">
              <a:rPr lang="en-US" altLang="en-US" smtClean="0"/>
              <a:pPr>
                <a:defRPr/>
              </a:pPr>
              <a:t>‹#›</a:t>
            </a:fld>
            <a:endParaRPr lang="en-US" altLang="en-US" dirty="0"/>
          </a:p>
        </p:txBody>
      </p:sp>
    </p:spTree>
    <p:extLst>
      <p:ext uri="{BB962C8B-B14F-4D97-AF65-F5344CB8AC3E}">
        <p14:creationId xmlns:p14="http://schemas.microsoft.com/office/powerpoint/2010/main" val="4126337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62643"/>
            <a:ext cx="10972800" cy="737559"/>
          </a:xfrm>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r>
              <a:rPr lang="en-US" altLang="en-US"/>
              <a:t>(#)</a:t>
            </a:r>
            <a:endParaRPr lang="en-US" altLang="en-US" dirty="0"/>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p>
            <a:pPr>
              <a:defRPr/>
            </a:pPr>
            <a:r>
              <a:rPr lang="en-US"/>
              <a:t>Seven Paths to Service Connection</a:t>
            </a:r>
            <a:endParaRPr lang="en-US" dirty="0"/>
          </a:p>
        </p:txBody>
      </p:sp>
      <p:sp>
        <p:nvSpPr>
          <p:cNvPr id="7" name="Slide Number Placeholder 6"/>
          <p:cNvSpPr>
            <a:spLocks noGrp="1"/>
          </p:cNvSpPr>
          <p:nvPr>
            <p:ph type="sldNum" sz="quarter" idx="12"/>
          </p:nvPr>
        </p:nvSpPr>
        <p:spPr/>
        <p:txBody>
          <a:bodyPr/>
          <a:lstStyle/>
          <a:p>
            <a:pPr>
              <a:defRPr/>
            </a:pPr>
            <a:fld id="{7259222E-0FA5-407E-8A7D-169509B95248}" type="slidenum">
              <a:rPr lang="en-US" smtClean="0"/>
              <a:pPr>
                <a:defRPr/>
              </a:pPr>
              <a:t>‹#›</a:t>
            </a:fld>
            <a:endParaRPr lang="en-US" dirty="0"/>
          </a:p>
        </p:txBody>
      </p:sp>
    </p:spTree>
    <p:extLst>
      <p:ext uri="{BB962C8B-B14F-4D97-AF65-F5344CB8AC3E}">
        <p14:creationId xmlns:p14="http://schemas.microsoft.com/office/powerpoint/2010/main" val="2328424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800">
                <a:solidFill>
                  <a:schemeClr val="tx1"/>
                </a:solidFill>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315739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2728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7790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0412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033461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7.xml"/><Relationship Id="rId7"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3299091299"/>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0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4289311060"/>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0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4250084830"/>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knowva.ebenefits.va.gov/system/templates/selfservice/va_ssnew/help/customer/locale/en-US/portal/554400000001018/content/554400000180518/M21-1-Part-V-Subpart-iii-Chapter-11-Endocrine-Conditions?query=Diabetes%20with%20nephropathy%20causes%20Hypertension#2f"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hyperlink" Target="https://www.knowva.ebenefits.va.gov/system/templates/selfservice/va_ssnew/help/customer/locale/en-US/portal/554400000001018/content/554400000014383/M21-1-Part-V-Subpart-ii-Chapter-1-Section-A-Principles-of-Reviewing-and-Weighing-Evidence?query=evidence%20is%20every" TargetMode="External"/><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hyperlink" Target="https://www.knowva.ebenefits.va.gov/system/templates/selfservice/va_ssnew/help/customer/locale/en-US/portal/554400000001018/content/554400000014383/M21-1,-Part-V,-Subpart-ii,-Chapter-1,-Section-A---Principles-of-Reviewing-and-Weighing-Evidence" TargetMode="External"/><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knowva.ebenefits.va.gov/system/templates/selfservice/va_ssnew/help/customer/locale/en-US/portal/554400000001018/content/554400000061412/Caluza-v.-Brown,-April-12,-1995,-7-Vet.App.-508-(1995)"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ctrTitle"/>
          </p:nvPr>
        </p:nvSpPr>
        <p:spPr>
          <a:xfrm>
            <a:off x="4076700" y="2286000"/>
            <a:ext cx="7010400" cy="2286000"/>
          </a:xfrm>
        </p:spPr>
        <p:txBody>
          <a:bodyPr rtlCol="0" anchor="t">
            <a:noAutofit/>
          </a:bodyPr>
          <a:lstStyle/>
          <a:p>
            <a:pPr algn="ctr">
              <a:tabLst>
                <a:tab pos="542925" algn="l"/>
                <a:tab pos="1085850" algn="l"/>
                <a:tab pos="1628775" algn="l"/>
                <a:tab pos="2171700" algn="l"/>
                <a:tab pos="2714625" algn="l"/>
                <a:tab pos="3257550" algn="l"/>
                <a:tab pos="3800475" algn="l"/>
                <a:tab pos="4343400" algn="l"/>
                <a:tab pos="4886325" algn="l"/>
                <a:tab pos="5429250" algn="l"/>
                <a:tab pos="5972175" algn="l"/>
                <a:tab pos="6515100" algn="l"/>
                <a:tab pos="7058025" algn="l"/>
              </a:tabLst>
              <a:defRPr/>
            </a:pPr>
            <a:r>
              <a:rPr lang="en-US" altLang="en-US" sz="3200" b="1" dirty="0">
                <a:latin typeface="Times New Roman" panose="02020603050405020304" pitchFamily="18" charset="0"/>
                <a:cs typeface="Times New Roman" panose="02020603050405020304" pitchFamily="18" charset="0"/>
              </a:rPr>
              <a:t>Service-Connected Claims and Development</a:t>
            </a:r>
            <a:br>
              <a:rPr lang="en-US" altLang="en-US" sz="3200" b="1" dirty="0">
                <a:latin typeface="Times New Roman" panose="02020603050405020304" pitchFamily="18" charset="0"/>
                <a:cs typeface="Times New Roman" panose="02020603050405020304" pitchFamily="18" charset="0"/>
              </a:rPr>
            </a:br>
            <a:r>
              <a:rPr lang="en-US" altLang="en-US" sz="2400" b="1" dirty="0">
                <a:latin typeface="Times New Roman" panose="02020603050405020304" pitchFamily="18" charset="0"/>
                <a:cs typeface="Times New Roman" panose="02020603050405020304" pitchFamily="18" charset="0"/>
              </a:rPr>
              <a:t>VFW Basic Training</a:t>
            </a:r>
            <a:br>
              <a:rPr lang="en-US" altLang="en-US" sz="2400" b="1" dirty="0">
                <a:latin typeface="Times New Roman" panose="02020603050405020304" pitchFamily="18" charset="0"/>
                <a:cs typeface="Times New Roman" panose="02020603050405020304" pitchFamily="18" charset="0"/>
              </a:rPr>
            </a:br>
            <a:br>
              <a:rPr lang="en-US" altLang="en-US" sz="3200" b="1" dirty="0">
                <a:latin typeface="Times New Roman" panose="02020603050405020304" pitchFamily="18" charset="0"/>
                <a:cs typeface="Times New Roman" panose="02020603050405020304" pitchFamily="18" charset="0"/>
              </a:rPr>
            </a:br>
            <a:br>
              <a:rPr lang="en-US" altLang="en-US" sz="3200" b="1" dirty="0">
                <a:latin typeface="Times New Roman" panose="02020603050405020304" pitchFamily="18" charset="0"/>
                <a:cs typeface="Times New Roman" panose="02020603050405020304" pitchFamily="18" charset="0"/>
              </a:rPr>
            </a:br>
            <a:endParaRPr lang="en-US" alt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7150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10</a:t>
            </a:fld>
            <a:endParaRPr lang="en-US" altLang="en-US" sz="2000" dirty="0"/>
          </a:p>
        </p:txBody>
      </p:sp>
      <p:sp>
        <p:nvSpPr>
          <p:cNvPr id="24578" name="Rectangle 1"/>
          <p:cNvSpPr>
            <a:spLocks noGrp="1" noChangeArrowheads="1"/>
          </p:cNvSpPr>
          <p:nvPr>
            <p:ph type="title"/>
          </p:nvPr>
        </p:nvSpPr>
        <p:spPr>
          <a:xfrm>
            <a:off x="0" y="228601"/>
            <a:ext cx="8223738"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DIRECT SERVICE CONNECTION: EVIDENCE</a:t>
            </a:r>
          </a:p>
        </p:txBody>
      </p:sp>
      <p:sp>
        <p:nvSpPr>
          <p:cNvPr id="37892" name="Text Box 2"/>
          <p:cNvSpPr txBox="1">
            <a:spLocks noChangeArrowheads="1"/>
          </p:cNvSpPr>
          <p:nvPr/>
        </p:nvSpPr>
        <p:spPr bwMode="auto">
          <a:xfrm>
            <a:off x="457200" y="1641408"/>
            <a:ext cx="10896600" cy="4530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Service Treatment Records </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Personnel and Unit Records</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Private Medical Records</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Medical Opinions </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C&amp;P exams/DBQs</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Secondary Evidence showing Incurrence</a:t>
            </a:r>
          </a:p>
          <a:p>
            <a:pPr lvl="1">
              <a:lnSpc>
                <a:spcPct val="90000"/>
              </a:lnSpc>
              <a:spcBef>
                <a:spcPts val="375"/>
              </a:spcBef>
              <a:spcAft>
                <a:spcPts val="1069"/>
              </a:spcAft>
              <a:buClr>
                <a:srgbClr val="FFFFFF"/>
              </a:buClr>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Letters, Diaries, Cancelled Checks, Receipts, Newspaper Articles, Insurance Exams, Workers Compensation Claims, Lawsuits </a:t>
            </a:r>
          </a:p>
          <a:p>
            <a:pPr>
              <a:lnSpc>
                <a:spcPct val="90000"/>
              </a:lnSpc>
              <a:spcBef>
                <a:spcPts val="750"/>
              </a:spcBef>
              <a:spcAft>
                <a:spcPts val="1069"/>
              </a:spcAft>
              <a:defRPr/>
            </a:pPr>
            <a:endParaRPr lang="en-US" altLang="en-US" sz="1650" dirty="0">
              <a:latin typeface="Century Gothic" panose="020B0502020202020204" pitchFamily="34" charset="0"/>
            </a:endParaRPr>
          </a:p>
          <a:p>
            <a:pPr>
              <a:lnSpc>
                <a:spcPct val="90000"/>
              </a:lnSpc>
              <a:spcBef>
                <a:spcPts val="750"/>
              </a:spcBef>
              <a:spcAft>
                <a:spcPts val="1069"/>
              </a:spcAft>
              <a:defRPr/>
            </a:pPr>
            <a:endParaRPr lang="en-US" altLang="en-US" sz="1650" dirty="0">
              <a:latin typeface="Century Gothic" panose="020B0502020202020204" pitchFamily="34"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11</a:t>
            </a:fld>
            <a:endParaRPr lang="en-US" altLang="en-US" sz="2000" dirty="0"/>
          </a:p>
        </p:txBody>
      </p:sp>
      <p:sp>
        <p:nvSpPr>
          <p:cNvPr id="26626" name="Rectangle 1"/>
          <p:cNvSpPr>
            <a:spLocks noGrp="1" noChangeArrowheads="1"/>
          </p:cNvSpPr>
          <p:nvPr>
            <p:ph type="title"/>
          </p:nvPr>
        </p:nvSpPr>
        <p:spPr>
          <a:xfrm>
            <a:off x="76200" y="152400"/>
            <a:ext cx="8915400" cy="990600"/>
          </a:xfrm>
        </p:spPr>
        <p:txBody>
          <a:bodyPr rtlCol="0">
            <a:normAutofit/>
          </a:bodyPr>
          <a:lstStyle/>
          <a:p>
            <a:pPr algn="ctr">
              <a:tabLst>
                <a:tab pos="542925" algn="l"/>
                <a:tab pos="1085850" algn="l"/>
                <a:tab pos="1628775" algn="l"/>
                <a:tab pos="2171700" algn="l"/>
                <a:tab pos="2714625" algn="l"/>
                <a:tab pos="3257550" algn="l"/>
                <a:tab pos="3800475" algn="l"/>
                <a:tab pos="4343400" algn="l"/>
                <a:tab pos="4886325" algn="l"/>
                <a:tab pos="5429250" algn="l"/>
                <a:tab pos="5972175" algn="l"/>
              </a:tabLst>
              <a:defRPr/>
            </a:pPr>
            <a:r>
              <a:rPr lang="en-US" altLang="en-US" sz="2700" dirty="0">
                <a:latin typeface="Times New Roman" panose="02020603050405020304" pitchFamily="18" charset="0"/>
                <a:cs typeface="Times New Roman" panose="02020603050405020304" pitchFamily="18" charset="0"/>
              </a:rPr>
              <a:t>DIRECT SERVICE CONNECTION: WHAT IF YOU HAD THE SAME PROBLEM BEFORE SERVICE? </a:t>
            </a:r>
            <a:endParaRPr lang="en-US" altLang="en-US" sz="3000" dirty="0"/>
          </a:p>
        </p:txBody>
      </p:sp>
      <p:sp>
        <p:nvSpPr>
          <p:cNvPr id="44036" name="Text Box 2"/>
          <p:cNvSpPr txBox="1">
            <a:spLocks noChangeArrowheads="1"/>
          </p:cNvSpPr>
          <p:nvPr/>
        </p:nvSpPr>
        <p:spPr bwMode="auto">
          <a:xfrm>
            <a:off x="914400" y="1676400"/>
            <a:ext cx="10439399" cy="426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marL="1295400" indent="-287338">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3.304(b)</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Presumption of Soundness</a:t>
            </a:r>
          </a:p>
          <a:p>
            <a:pPr lvl="1">
              <a:lnSpc>
                <a:spcPct val="90000"/>
              </a:lnSpc>
              <a:spcBef>
                <a:spcPts val="375"/>
              </a:spcBef>
              <a:spcAft>
                <a:spcPts val="1069"/>
              </a:spcAft>
              <a:buClr>
                <a:srgbClr val="FFFFFF"/>
              </a:buClr>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When accepted for military service, presumed “sound” or healthy EXCEPT FOR: </a:t>
            </a:r>
          </a:p>
          <a:p>
            <a:pPr marL="1098947" lvl="2" indent="-342900">
              <a:lnSpc>
                <a:spcPct val="90000"/>
              </a:lnSpc>
              <a:spcAft>
                <a:spcPts val="638"/>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Conditions that are noted on entrance physical OR</a:t>
            </a:r>
          </a:p>
          <a:p>
            <a:pPr marL="1098947" lvl="2" indent="-342900">
              <a:lnSpc>
                <a:spcPct val="90000"/>
              </a:lnSpc>
              <a:spcAft>
                <a:spcPts val="638"/>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Clearly and unmistakably pre-existing service</a:t>
            </a:r>
          </a:p>
          <a:p>
            <a:pPr marL="0" lvl="2" indent="0">
              <a:lnSpc>
                <a:spcPct val="90000"/>
              </a:lnSpc>
              <a:spcAft>
                <a:spcPts val="638"/>
              </a:spcAft>
              <a:buSzPct val="45000"/>
              <a:tabLst>
                <a:tab pos="169863"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pPr>
            <a:endParaRPr lang="en-US" altLang="en-US" sz="2800" dirty="0">
              <a:latin typeface="Times New Roman" panose="02020603050405020304" pitchFamily="18" charset="0"/>
              <a:cs typeface="Times New Roman" panose="02020603050405020304" pitchFamily="18" charset="0"/>
            </a:endParaRPr>
          </a:p>
          <a:p>
            <a:pPr marL="0" lvl="2" indent="0">
              <a:lnSpc>
                <a:spcPct val="90000"/>
              </a:lnSpc>
              <a:spcAft>
                <a:spcPts val="638"/>
              </a:spcAft>
              <a:buSzPct val="45000"/>
              <a:tabLst>
                <a:tab pos="169863"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pPr>
            <a:r>
              <a:rPr lang="en-US" altLang="en-US" sz="2800" dirty="0">
                <a:latin typeface="Times New Roman" panose="02020603050405020304" pitchFamily="18" charset="0"/>
                <a:cs typeface="Times New Roman" panose="02020603050405020304" pitchFamily="18" charset="0"/>
              </a:rPr>
              <a:t>Signed statement of the veteran that disability pre-existed service is of no effect unless other data supports it was pre-existing  </a:t>
            </a:r>
          </a:p>
          <a:p>
            <a:pPr lvl="1">
              <a:lnSpc>
                <a:spcPct val="90000"/>
              </a:lnSpc>
              <a:spcAft>
                <a:spcPts val="854"/>
              </a:spcAft>
              <a:buClr>
                <a:srgbClr val="FFFFFF"/>
              </a:buClr>
              <a:buSzPct val="75000"/>
              <a:defRPr/>
            </a:pPr>
            <a:endParaRPr lang="en-US" altLang="en-US" sz="2400" dirty="0">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12</a:t>
            </a:fld>
            <a:endParaRPr lang="en-US" altLang="en-US" sz="2000" dirty="0"/>
          </a:p>
        </p:txBody>
      </p:sp>
      <p:sp>
        <p:nvSpPr>
          <p:cNvPr id="30722" name="Rectangle 1"/>
          <p:cNvSpPr>
            <a:spLocks noGrp="1" noChangeArrowheads="1"/>
          </p:cNvSpPr>
          <p:nvPr>
            <p:ph type="title"/>
          </p:nvPr>
        </p:nvSpPr>
        <p:spPr>
          <a:xfrm>
            <a:off x="76201" y="304801"/>
            <a:ext cx="7224272" cy="62507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AGGRAVATION</a:t>
            </a:r>
          </a:p>
        </p:txBody>
      </p:sp>
      <p:sp>
        <p:nvSpPr>
          <p:cNvPr id="66564" name="Text Box 2"/>
          <p:cNvSpPr txBox="1">
            <a:spLocks noChangeArrowheads="1"/>
          </p:cNvSpPr>
          <p:nvPr/>
        </p:nvSpPr>
        <p:spPr bwMode="auto">
          <a:xfrm>
            <a:off x="1014919" y="2069051"/>
            <a:ext cx="102870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Two types of Aggravation: </a:t>
            </a:r>
          </a:p>
          <a:p>
            <a:pPr marL="461963" indent="-179388">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3.306</a:t>
            </a:r>
            <a:r>
              <a:rPr lang="en-US" altLang="en-US" sz="2800" b="1" dirty="0">
                <a:latin typeface="Times New Roman" panose="02020603050405020304" pitchFamily="18" charset="0"/>
                <a:cs typeface="Times New Roman" panose="02020603050405020304" pitchFamily="18" charset="0"/>
              </a:rPr>
              <a:t>:</a:t>
            </a:r>
            <a:r>
              <a:rPr lang="en-US" altLang="en-US" sz="2800" dirty="0">
                <a:latin typeface="Times New Roman" panose="02020603050405020304" pitchFamily="18" charset="0"/>
                <a:cs typeface="Times New Roman" panose="02020603050405020304" pitchFamily="18" charset="0"/>
              </a:rPr>
              <a:t> Aggravation of Pre-Service Disability </a:t>
            </a:r>
          </a:p>
          <a:p>
            <a:pPr marL="461963" indent="-179388">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3.310(b)</a:t>
            </a:r>
            <a:r>
              <a:rPr lang="en-US" altLang="en-US" sz="2800" b="1" dirty="0">
                <a:latin typeface="Times New Roman" panose="02020603050405020304" pitchFamily="18" charset="0"/>
                <a:cs typeface="Times New Roman" panose="02020603050405020304" pitchFamily="18" charset="0"/>
              </a:rPr>
              <a: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Aggravation of Non-Service Connected Disability After Service</a:t>
            </a:r>
          </a:p>
          <a:p>
            <a:pPr marL="461963" indent="-179388">
              <a:lnSpc>
                <a:spcPct val="90000"/>
              </a:lnSpc>
              <a:spcBef>
                <a:spcPts val="750"/>
              </a:spcBef>
              <a:spcAft>
                <a:spcPts val="1069"/>
              </a:spcAft>
              <a:defRPr/>
            </a:pPr>
            <a:endParaRPr lang="en-US" altLang="en-US" sz="28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defRPr/>
            </a:pPr>
            <a:r>
              <a:rPr lang="en-US" altLang="en-US" sz="2800" dirty="0">
                <a:latin typeface="Times New Roman" panose="02020603050405020304" pitchFamily="18" charset="0"/>
                <a:cs typeface="Times New Roman" panose="02020603050405020304" pitchFamily="18" charset="0"/>
              </a:rPr>
              <a:t>Remember </a:t>
            </a:r>
            <a:r>
              <a:rPr lang="en-US" altLang="en-US" sz="2800" b="1" dirty="0">
                <a:solidFill>
                  <a:srgbClr val="991A1E"/>
                </a:solidFill>
                <a:latin typeface="Times New Roman" panose="02020603050405020304" pitchFamily="18" charset="0"/>
                <a:cs typeface="Times New Roman" panose="02020603050405020304" pitchFamily="18" charset="0"/>
              </a:rPr>
              <a:t>38 CFR 3.1(k)</a:t>
            </a:r>
            <a:r>
              <a:rPr lang="en-US" altLang="en-US" sz="2800" dirty="0">
                <a:latin typeface="Times New Roman" panose="02020603050405020304" pitchFamily="18" charset="0"/>
                <a:cs typeface="Times New Roman" panose="02020603050405020304" pitchFamily="18" charset="0"/>
              </a:rPr>
              <a:t>: incurred or </a:t>
            </a:r>
            <a:r>
              <a:rPr lang="en-US" altLang="en-US" sz="2800" i="1" dirty="0">
                <a:latin typeface="Times New Roman" panose="02020603050405020304" pitchFamily="18" charset="0"/>
                <a:cs typeface="Times New Roman" panose="02020603050405020304" pitchFamily="18" charset="0"/>
              </a:rPr>
              <a:t>aggravated </a:t>
            </a:r>
            <a:endParaRPr lang="en-US" altLang="en-US" sz="2800" dirty="0">
              <a:latin typeface="Times New Roman" panose="02020603050405020304" pitchFamily="18" charset="0"/>
              <a:cs typeface="Times New Roman" panose="02020603050405020304" pitchFamily="18"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13</a:t>
            </a:fld>
            <a:endParaRPr lang="en-US" altLang="en-US" sz="2000" dirty="0"/>
          </a:p>
        </p:txBody>
      </p:sp>
      <p:sp>
        <p:nvSpPr>
          <p:cNvPr id="32770" name="Rectangle 1"/>
          <p:cNvSpPr>
            <a:spLocks noGrp="1" noChangeArrowheads="1"/>
          </p:cNvSpPr>
          <p:nvPr>
            <p:ph type="title"/>
          </p:nvPr>
        </p:nvSpPr>
        <p:spPr>
          <a:xfrm>
            <a:off x="152401" y="152401"/>
            <a:ext cx="801712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AGGRAVATION OF PRE-EXISTING DISABILITIES DURING SERVICE</a:t>
            </a:r>
          </a:p>
        </p:txBody>
      </p:sp>
      <p:sp>
        <p:nvSpPr>
          <p:cNvPr id="11266" name="Text Box 2"/>
          <p:cNvSpPr txBox="1">
            <a:spLocks noChangeArrowheads="1"/>
          </p:cNvSpPr>
          <p:nvPr/>
        </p:nvSpPr>
        <p:spPr bwMode="auto">
          <a:xfrm>
            <a:off x="914400" y="1752600"/>
            <a:ext cx="10439400" cy="419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2pPr>
            <a:lvl3pPr marL="1295400" indent="-287338">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rgbClr val="000000"/>
                </a:solidFill>
                <a:latin typeface="Arial" panose="020B0604020202020204" pitchFamily="34" charset="0"/>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3200" b="1" dirty="0">
                <a:solidFill>
                  <a:srgbClr val="991A1E"/>
                </a:solidFill>
                <a:latin typeface="Times New Roman" panose="02020603050405020304" pitchFamily="18" charset="0"/>
                <a:cs typeface="Times New Roman" panose="02020603050405020304" pitchFamily="18" charset="0"/>
              </a:rPr>
              <a:t>38 CFR 3.306 </a:t>
            </a:r>
          </a:p>
          <a:p>
            <a:pPr marL="539750" lvl="1" indent="0">
              <a:lnSpc>
                <a:spcPct val="90000"/>
              </a:lnSpc>
              <a:spcAft>
                <a:spcPts val="854"/>
              </a:spcAft>
              <a:buClr>
                <a:srgbClr val="FFFFFF"/>
              </a:buClr>
              <a:buSzPct val="75000"/>
              <a:defRPr/>
            </a:pPr>
            <a:r>
              <a:rPr lang="en-US" altLang="en-US" sz="3200" dirty="0">
                <a:solidFill>
                  <a:schemeClr val="tx1"/>
                </a:solidFill>
                <a:latin typeface="Times New Roman" panose="02020603050405020304" pitchFamily="18" charset="0"/>
                <a:cs typeface="Times New Roman" panose="02020603050405020304" pitchFamily="18" charset="0"/>
              </a:rPr>
              <a:t>If accepted into service with pre-existing disability</a:t>
            </a:r>
          </a:p>
          <a:p>
            <a:pPr marL="539750" lvl="1" indent="0">
              <a:lnSpc>
                <a:spcPct val="90000"/>
              </a:lnSpc>
              <a:spcAft>
                <a:spcPts val="854"/>
              </a:spcAft>
              <a:buClr>
                <a:srgbClr val="FFFFFF"/>
              </a:buClr>
              <a:buSzPct val="75000"/>
              <a:defRPr/>
            </a:pPr>
            <a:r>
              <a:rPr lang="en-US" altLang="en-US" sz="3200" i="1" dirty="0">
                <a:solidFill>
                  <a:schemeClr val="tx1"/>
                </a:solidFill>
                <a:latin typeface="Times New Roman" panose="02020603050405020304" pitchFamily="18" charset="0"/>
                <a:cs typeface="Times New Roman" panose="02020603050405020304" pitchFamily="18" charset="0"/>
              </a:rPr>
              <a:t>And </a:t>
            </a:r>
            <a:r>
              <a:rPr lang="en-US" altLang="en-US" sz="3200" dirty="0">
                <a:solidFill>
                  <a:schemeClr val="tx1"/>
                </a:solidFill>
                <a:latin typeface="Times New Roman" panose="02020603050405020304" pitchFamily="18" charset="0"/>
                <a:cs typeface="Times New Roman" panose="02020603050405020304" pitchFamily="18" charset="0"/>
              </a:rPr>
              <a:t>disability worsens during active service (remember anytime during active service) </a:t>
            </a:r>
          </a:p>
          <a:p>
            <a:pPr marL="1213247" lvl="2" indent="-457200">
              <a:lnSpc>
                <a:spcPct val="90000"/>
              </a:lnSpc>
              <a:spcAft>
                <a:spcPts val="638"/>
              </a:spcAft>
              <a:buSzPct val="100000"/>
              <a:buFont typeface="Arial" panose="020B0604020202020204" pitchFamily="34" charset="0"/>
              <a:buChar char="•"/>
              <a:defRPr/>
            </a:pPr>
            <a:r>
              <a:rPr lang="en-US" altLang="en-US" sz="3200" dirty="0">
                <a:solidFill>
                  <a:schemeClr val="tx1"/>
                </a:solidFill>
                <a:latin typeface="Times New Roman" panose="02020603050405020304" pitchFamily="18" charset="0"/>
                <a:cs typeface="Times New Roman" panose="02020603050405020304" pitchFamily="18" charset="0"/>
              </a:rPr>
              <a:t>Pre-existing disability can now be service-connected</a:t>
            </a:r>
          </a:p>
          <a:p>
            <a:pPr marL="1213247" lvl="2" indent="-457200">
              <a:lnSpc>
                <a:spcPct val="90000"/>
              </a:lnSpc>
              <a:spcAft>
                <a:spcPts val="638"/>
              </a:spcAft>
              <a:buSzPct val="100000"/>
              <a:buFont typeface="Arial" panose="020B0604020202020204" pitchFamily="34" charset="0"/>
              <a:buChar char="•"/>
              <a:defRPr/>
            </a:pPr>
            <a:r>
              <a:rPr lang="en-US" altLang="en-US" sz="3200" dirty="0">
                <a:solidFill>
                  <a:schemeClr val="tx1"/>
                </a:solidFill>
                <a:latin typeface="Times New Roman" panose="02020603050405020304" pitchFamily="18" charset="0"/>
                <a:cs typeface="Times New Roman" panose="02020603050405020304" pitchFamily="18" charset="0"/>
              </a:rPr>
              <a:t>Unless evidence shows it wasn't aggravated beyond the natural progress of the condition </a:t>
            </a:r>
          </a:p>
          <a:p>
            <a:pPr>
              <a:lnSpc>
                <a:spcPct val="90000"/>
              </a:lnSpc>
              <a:spcBef>
                <a:spcPts val="750"/>
              </a:spcBef>
              <a:spcAft>
                <a:spcPts val="1069"/>
              </a:spcAft>
              <a:buClr>
                <a:srgbClr val="FFFFFF"/>
              </a:buClr>
              <a:buSzPct val="45000"/>
              <a:defRPr/>
            </a:pPr>
            <a:endParaRPr lang="en-US" altLang="en-US" sz="2100" dirty="0">
              <a:solidFill>
                <a:schemeClr val="tx1"/>
              </a:solidFill>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2"/>
          <p:cNvSpPr txBox="1">
            <a:spLocks noChangeArrowheads="1"/>
          </p:cNvSpPr>
          <p:nvPr/>
        </p:nvSpPr>
        <p:spPr bwMode="auto">
          <a:xfrm>
            <a:off x="914400" y="1676400"/>
            <a:ext cx="10439400" cy="388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3.310(b) </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Non-service connected disability pre-existed service or happened after service but not caused by military service</a:t>
            </a:r>
          </a:p>
          <a:p>
            <a:pPr>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The non-service connected disability cannot be the result of willful misconduct </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Example: Veteran develops a non-service-connected skin condition, and service-connected diabetes makes the skin condition worse. </a:t>
            </a:r>
          </a:p>
          <a:p>
            <a:pPr>
              <a:lnSpc>
                <a:spcPct val="90000"/>
              </a:lnSpc>
              <a:spcBef>
                <a:spcPts val="750"/>
              </a:spcBef>
              <a:spcAft>
                <a:spcPts val="1069"/>
              </a:spcAft>
              <a:buClr>
                <a:srgbClr val="FFFFFF"/>
              </a:buClr>
              <a:buSzPct val="45000"/>
              <a:buFont typeface="Arial" panose="020B0604020202020204" pitchFamily="34" charset="0"/>
              <a:buChar char="•"/>
              <a:defRPr/>
            </a:pPr>
            <a:endParaRPr lang="en-US" altLang="en-US" dirty="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8D816DE4-2C63-4152-8A0F-C45C00FFA49A}" type="slidenum">
              <a:rPr lang="en-US" altLang="en-US" sz="2000" smtClean="0"/>
              <a:pPr>
                <a:defRPr/>
              </a:pPr>
              <a:t>14</a:t>
            </a:fld>
            <a:endParaRPr lang="en-US" altLang="en-US" sz="2000" dirty="0"/>
          </a:p>
        </p:txBody>
      </p:sp>
      <p:sp>
        <p:nvSpPr>
          <p:cNvPr id="8" name="Rectangle 1"/>
          <p:cNvSpPr>
            <a:spLocks noGrp="1" noChangeArrowheads="1"/>
          </p:cNvSpPr>
          <p:nvPr>
            <p:ph type="title"/>
          </p:nvPr>
        </p:nvSpPr>
        <p:spPr>
          <a:xfrm>
            <a:off x="152401" y="152401"/>
            <a:ext cx="8021516"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AGGRAVATION OF PRE-EXISTING DISABILITIES AFTER SERVICE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2"/>
          <p:cNvSpPr txBox="1">
            <a:spLocks noChangeArrowheads="1"/>
          </p:cNvSpPr>
          <p:nvPr/>
        </p:nvSpPr>
        <p:spPr bwMode="auto">
          <a:xfrm>
            <a:off x="838200" y="1600200"/>
            <a:ext cx="10820400" cy="419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3.310(b) </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Medical evidence is required</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Rating a non-service-connected condition that is aggravated after service: </a:t>
            </a:r>
          </a:p>
          <a:p>
            <a:pPr marL="661988" lvl="1" indent="-257175">
              <a:lnSpc>
                <a:spcPct val="90000"/>
              </a:lnSpc>
              <a:spcAft>
                <a:spcPts val="854"/>
              </a:spcAft>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Establish baseline – severity of condition if service-connected condition wasn't making it worse </a:t>
            </a:r>
          </a:p>
          <a:p>
            <a:pPr marL="661988" lvl="1" indent="-257175">
              <a:lnSpc>
                <a:spcPct val="90000"/>
              </a:lnSpc>
              <a:spcAft>
                <a:spcPts val="854"/>
              </a:spcAft>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Compensated for the </a:t>
            </a:r>
            <a:r>
              <a:rPr lang="en-US" altLang="en-US" sz="2800" b="1" i="1" dirty="0">
                <a:latin typeface="Times New Roman" panose="02020603050405020304" pitchFamily="18" charset="0"/>
                <a:cs typeface="Times New Roman" panose="02020603050405020304" pitchFamily="18" charset="0"/>
              </a:rPr>
              <a:t>difference</a:t>
            </a:r>
            <a:r>
              <a:rPr lang="en-US" altLang="en-US" sz="2800" dirty="0">
                <a:latin typeface="Times New Roman" panose="02020603050405020304" pitchFamily="18" charset="0"/>
                <a:cs typeface="Times New Roman" panose="02020603050405020304" pitchFamily="18" charset="0"/>
              </a:rPr>
              <a:t> between baseline and current severity</a:t>
            </a:r>
          </a:p>
          <a:p>
            <a:pPr marL="404813" lvl="1" indent="0">
              <a:lnSpc>
                <a:spcPct val="90000"/>
              </a:lnSpc>
              <a:spcAft>
                <a:spcPts val="854"/>
              </a:spcAft>
              <a:buSzPct val="75000"/>
              <a:defRPr/>
            </a:pPr>
            <a:endParaRPr lang="en-US" alt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D816DE4-2C63-4152-8A0F-C45C00FFA49A}" type="slidenum">
              <a:rPr lang="en-US" altLang="en-US" sz="2000" smtClean="0"/>
              <a:pPr>
                <a:defRPr/>
              </a:pPr>
              <a:t>15</a:t>
            </a:fld>
            <a:endParaRPr lang="en-US" altLang="en-US" sz="2000" dirty="0"/>
          </a:p>
        </p:txBody>
      </p:sp>
      <p:sp>
        <p:nvSpPr>
          <p:cNvPr id="8" name="Rectangle 1"/>
          <p:cNvSpPr>
            <a:spLocks noGrp="1" noChangeArrowheads="1"/>
          </p:cNvSpPr>
          <p:nvPr>
            <p:ph type="title"/>
          </p:nvPr>
        </p:nvSpPr>
        <p:spPr>
          <a:xfrm>
            <a:off x="76200" y="152401"/>
            <a:ext cx="8229601"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AGGRAVATION OF PRE-EXISTING DISABILITIES AFTER SERVICE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16</a:t>
            </a:fld>
            <a:endParaRPr lang="en-US" altLang="en-US" sz="2000" dirty="0"/>
          </a:p>
        </p:txBody>
      </p:sp>
      <p:sp>
        <p:nvSpPr>
          <p:cNvPr id="38914" name="Rectangle 1"/>
          <p:cNvSpPr>
            <a:spLocks noGrp="1" noChangeArrowheads="1"/>
          </p:cNvSpPr>
          <p:nvPr>
            <p:ph type="title"/>
          </p:nvPr>
        </p:nvSpPr>
        <p:spPr>
          <a:xfrm>
            <a:off x="76200" y="0"/>
            <a:ext cx="8153400" cy="1219200"/>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dirty="0">
                <a:latin typeface="Times New Roman" panose="02020603050405020304" pitchFamily="18" charset="0"/>
                <a:cs typeface="Times New Roman" panose="02020603050405020304" pitchFamily="18" charset="0"/>
              </a:rPr>
              <a:t>SECONDARY SERVICE CONNECTION</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(SERVICE-CONNECTED DISABILITY CAUSES ANOTHER DISABILITY)  </a:t>
            </a:r>
          </a:p>
        </p:txBody>
      </p:sp>
      <p:sp>
        <p:nvSpPr>
          <p:cNvPr id="46084" name="Text Box 2"/>
          <p:cNvSpPr txBox="1">
            <a:spLocks noChangeArrowheads="1"/>
          </p:cNvSpPr>
          <p:nvPr/>
        </p:nvSpPr>
        <p:spPr bwMode="auto">
          <a:xfrm>
            <a:off x="685800" y="1600200"/>
            <a:ext cx="10896600" cy="434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defRPr/>
            </a:pPr>
            <a:r>
              <a:rPr lang="en-US" altLang="en-US" dirty="0">
                <a:solidFill>
                  <a:srgbClr val="FFFFFF"/>
                </a:solidFill>
                <a:latin typeface="Century Gothic" panose="020B0502020202020204" pitchFamily="34" charset="0"/>
              </a:rPr>
              <a:t> </a:t>
            </a:r>
            <a:endParaRPr lang="en-US" altLang="en-US" dirty="0">
              <a:latin typeface="Century Gothic" panose="020B0502020202020204" pitchFamily="34" charset="0"/>
            </a:endParaRP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3.310(a)</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This path is similar to aggravation, but the service-connected disability actually </a:t>
            </a:r>
            <a:r>
              <a:rPr lang="en-US" altLang="en-US" sz="2800" b="1" i="1" u="sng" dirty="0">
                <a:latin typeface="Times New Roman" panose="02020603050405020304" pitchFamily="18" charset="0"/>
                <a:cs typeface="Times New Roman" panose="02020603050405020304" pitchFamily="18" charset="0"/>
              </a:rPr>
              <a:t>CAUSES</a:t>
            </a:r>
            <a:r>
              <a:rPr lang="en-US" altLang="en-US" sz="2800" dirty="0">
                <a:latin typeface="Times New Roman" panose="02020603050405020304" pitchFamily="18" charset="0"/>
                <a:cs typeface="Times New Roman" panose="02020603050405020304" pitchFamily="18" charset="0"/>
              </a:rPr>
              <a:t> another disability </a:t>
            </a:r>
          </a:p>
          <a:p>
            <a:pPr lvl="1">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Unlike with aggravation, there is no need to establish a baseline</a:t>
            </a:r>
          </a:p>
          <a:p>
            <a:pPr lvl="1">
              <a:lnSpc>
                <a:spcPct val="90000"/>
              </a:lnSpc>
              <a:spcBef>
                <a:spcPts val="750"/>
              </a:spcBef>
              <a:spcAft>
                <a:spcPts val="1069"/>
              </a:spcAft>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Disability is rated the same as if directly service-connected </a:t>
            </a:r>
          </a:p>
          <a:p>
            <a:pPr marL="228600" lvl="1" indent="0">
              <a:lnSpc>
                <a:spcPct val="90000"/>
              </a:lnSpc>
              <a:spcBef>
                <a:spcPts val="750"/>
              </a:spcBef>
              <a:spcAft>
                <a:spcPts val="1069"/>
              </a:spcAft>
              <a:buSzPct val="45000"/>
              <a:defRPr/>
            </a:pPr>
            <a:r>
              <a:rPr lang="en-US" altLang="en-US" sz="2800" dirty="0">
                <a:latin typeface="Times New Roman" panose="02020603050405020304" pitchFamily="18" charset="0"/>
                <a:cs typeface="Times New Roman" panose="02020603050405020304" pitchFamily="18" charset="0"/>
              </a:rPr>
              <a:t>Some disabilities are already recognized as secondary in the regulations</a:t>
            </a:r>
          </a:p>
          <a:p>
            <a:pPr>
              <a:lnSpc>
                <a:spcPct val="90000"/>
              </a:lnSpc>
              <a:spcBef>
                <a:spcPts val="750"/>
              </a:spcBef>
              <a:spcAft>
                <a:spcPts val="1069"/>
              </a:spcAft>
              <a:defRPr/>
            </a:pPr>
            <a:endParaRPr lang="en-US" altLang="en-US" sz="1650" dirty="0">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17</a:t>
            </a:fld>
            <a:endParaRPr lang="en-US" altLang="en-US" sz="2000" dirty="0"/>
          </a:p>
        </p:txBody>
      </p:sp>
      <p:sp>
        <p:nvSpPr>
          <p:cNvPr id="40962" name="Rectangle 1"/>
          <p:cNvSpPr>
            <a:spLocks noGrp="1" noChangeArrowheads="1"/>
          </p:cNvSpPr>
          <p:nvPr>
            <p:ph type="title"/>
          </p:nvPr>
        </p:nvSpPr>
        <p:spPr>
          <a:xfrm>
            <a:off x="0" y="304800"/>
            <a:ext cx="7772400" cy="685800"/>
          </a:xfrm>
        </p:spPr>
        <p:txBody>
          <a:bodyPr>
            <a:noAutofit/>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SECONDARY DISABILITIES RECOGNIZED BY CFR</a:t>
            </a:r>
          </a:p>
        </p:txBody>
      </p:sp>
      <p:sp>
        <p:nvSpPr>
          <p:cNvPr id="48132" name="Text Box 2"/>
          <p:cNvSpPr txBox="1">
            <a:spLocks noChangeArrowheads="1"/>
          </p:cNvSpPr>
          <p:nvPr/>
        </p:nvSpPr>
        <p:spPr bwMode="auto">
          <a:xfrm>
            <a:off x="436123" y="1676400"/>
            <a:ext cx="10972800" cy="43433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Certain disabilities are recognized in the CFR as causing other disabilities</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Some examples include:</a:t>
            </a:r>
          </a:p>
          <a:p>
            <a:pPr marL="661988" lvl="1" indent="-257175">
              <a:lnSpc>
                <a:spcPct val="90000"/>
              </a:lnSpc>
              <a:spcAft>
                <a:spcPts val="854"/>
              </a:spcAft>
              <a:buSzPct val="75000"/>
              <a:buFont typeface="Arial" panose="020B0604020202020204" pitchFamily="34" charset="0"/>
              <a:buChar char="•"/>
              <a:defRPr/>
            </a:pPr>
            <a:endParaRPr lang="en-US" altLang="en-US" sz="2800" dirty="0">
              <a:latin typeface="Times New Roman" panose="02020603050405020304" pitchFamily="18" charset="0"/>
              <a:cs typeface="Times New Roman" panose="02020603050405020304" pitchFamily="18" charset="0"/>
            </a:endParaRPr>
          </a:p>
          <a:p>
            <a:pPr marL="661988" lvl="1" indent="-257175">
              <a:lnSpc>
                <a:spcPct val="90000"/>
              </a:lnSpc>
              <a:spcAft>
                <a:spcPts val="854"/>
              </a:spcAft>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Above the knee amputation or double ankle amputation causes  Cardiovascular disease </a:t>
            </a:r>
            <a:r>
              <a:rPr lang="en-US" altLang="en-US" sz="2800" dirty="0">
                <a:solidFill>
                  <a:srgbClr val="FFFFFF"/>
                </a:solidFill>
                <a:cs typeface="Arial" panose="020B0604020202020204" pitchFamily="34" charset="0"/>
              </a:rPr>
              <a:t> </a:t>
            </a:r>
            <a:r>
              <a:rPr lang="en-US" altLang="en-US" sz="2800" b="1" dirty="0">
                <a:solidFill>
                  <a:srgbClr val="991A1E"/>
                </a:solidFill>
                <a:latin typeface="Times New Roman" panose="02020603050405020304" pitchFamily="18" charset="0"/>
                <a:cs typeface="Times New Roman" panose="02020603050405020304" pitchFamily="18" charset="0"/>
              </a:rPr>
              <a:t>38 CFR 3.310(c)</a:t>
            </a:r>
          </a:p>
          <a:p>
            <a:pPr marL="661988" lvl="1" indent="-257175">
              <a:lnSpc>
                <a:spcPct val="90000"/>
              </a:lnSpc>
              <a:spcAft>
                <a:spcPts val="854"/>
              </a:spcAft>
              <a:buSzPct val="75000"/>
              <a:buFont typeface="Arial" panose="020B0604020202020204" pitchFamily="34" charset="0"/>
              <a:buChar char="•"/>
              <a:defRPr/>
            </a:pPr>
            <a:endParaRPr lang="en-US" altLang="en-US" sz="2800" dirty="0">
              <a:latin typeface="Times New Roman" panose="02020603050405020304" pitchFamily="18" charset="0"/>
              <a:cs typeface="Times New Roman" panose="02020603050405020304" pitchFamily="18" charset="0"/>
            </a:endParaRPr>
          </a:p>
          <a:p>
            <a:pPr marL="661988" lvl="1" indent="-257175">
              <a:lnSpc>
                <a:spcPct val="90000"/>
              </a:lnSpc>
              <a:spcAft>
                <a:spcPts val="854"/>
              </a:spcAft>
              <a:buSzPct val="7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Traumatic brain injury causes Parkinsonism, Seizures, Depression, certain dementias and certain hormone deficiencies </a:t>
            </a:r>
            <a:r>
              <a:rPr lang="en-US" altLang="en-US" sz="2800" dirty="0">
                <a:solidFill>
                  <a:srgbClr val="FFFFFF"/>
                </a:solidFill>
                <a:cs typeface="Arial" panose="020B0604020202020204" pitchFamily="34" charset="0"/>
              </a:rPr>
              <a:t> </a:t>
            </a:r>
            <a:r>
              <a:rPr lang="en-US" altLang="en-US" sz="2800" b="1" dirty="0">
                <a:solidFill>
                  <a:srgbClr val="991A1E"/>
                </a:solidFill>
                <a:latin typeface="Times New Roman" panose="02020603050405020304" pitchFamily="18" charset="0"/>
                <a:cs typeface="Times New Roman" panose="02020603050405020304" pitchFamily="18" charset="0"/>
              </a:rPr>
              <a:t>38 CFR 3.310(d)</a:t>
            </a:r>
          </a:p>
          <a:p>
            <a:pPr marL="404813" lvl="1" indent="0">
              <a:lnSpc>
                <a:spcPct val="90000"/>
              </a:lnSpc>
              <a:spcAft>
                <a:spcPts val="854"/>
              </a:spcAft>
              <a:buSzPct val="75000"/>
              <a:defRPr/>
            </a:pPr>
            <a:r>
              <a:rPr lang="en-US" altLang="en-US" sz="2400" dirty="0">
                <a:latin typeface="Times New Roman" panose="02020603050405020304" pitchFamily="18" charset="0"/>
                <a:cs typeface="Times New Roman" panose="02020603050405020304" pitchFamily="18" charset="0"/>
              </a:rPr>
              <a:t>  </a:t>
            </a:r>
          </a:p>
          <a:p>
            <a:pPr lvl="1">
              <a:lnSpc>
                <a:spcPct val="90000"/>
              </a:lnSpc>
              <a:spcAft>
                <a:spcPts val="854"/>
              </a:spcAft>
              <a:buClr>
                <a:srgbClr val="FFFFFF"/>
              </a:buClr>
              <a:buSzPct val="75000"/>
              <a:defRPr/>
            </a:pPr>
            <a:r>
              <a:rPr lang="en-US" altLang="en-US" sz="2400" dirty="0">
                <a:latin typeface="Times New Roman" panose="02020603050405020304" pitchFamily="18" charset="0"/>
                <a:cs typeface="Times New Roman" panose="02020603050405020304" pitchFamily="18" charset="0"/>
              </a:rPr>
              <a:t> </a:t>
            </a:r>
          </a:p>
          <a:p>
            <a:pPr>
              <a:lnSpc>
                <a:spcPct val="90000"/>
              </a:lnSpc>
              <a:spcBef>
                <a:spcPts val="750"/>
              </a:spcBef>
              <a:spcAft>
                <a:spcPts val="1069"/>
              </a:spcAft>
              <a:defRPr/>
            </a:pPr>
            <a:endParaRPr lang="en-US" altLang="en-US" sz="1650" dirty="0">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2"/>
          <p:cNvSpPr txBox="1">
            <a:spLocks noChangeArrowheads="1"/>
          </p:cNvSpPr>
          <p:nvPr/>
        </p:nvSpPr>
        <p:spPr bwMode="auto">
          <a:xfrm>
            <a:off x="381000" y="2133600"/>
            <a:ext cx="11277600" cy="34885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1pPr>
            <a:lvl2pPr marL="863600" indent="-323850">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cs typeface="Arial Unicode MS" panose="020B0604020202020204" pitchFamily="34" charset="-128"/>
              </a:defRPr>
            </a:lvl9pPr>
          </a:lstStyle>
          <a:p>
            <a:pPr marL="57150" indent="-57150">
              <a:lnSpc>
                <a:spcPct val="90000"/>
              </a:lnSpc>
              <a:spcBef>
                <a:spcPts val="750"/>
              </a:spcBef>
              <a:spcAft>
                <a:spcPts val="1069"/>
              </a:spcAft>
              <a:buClr>
                <a:srgbClr val="FFFFFF"/>
              </a:buClr>
              <a:buSzPct val="45000"/>
              <a:defRPr/>
            </a:pPr>
            <a:r>
              <a:rPr lang="en-US" altLang="en-US" sz="2000" dirty="0">
                <a:solidFill>
                  <a:srgbClr val="FFFFFF"/>
                </a:solidFill>
                <a:latin typeface="Century Gothic" panose="020B0502020202020204" pitchFamily="34" charset="0"/>
              </a:rPr>
              <a:t> </a:t>
            </a:r>
            <a:r>
              <a:rPr lang="en-US" altLang="en-US" sz="2800" dirty="0">
                <a:latin typeface="Times New Roman" panose="02020603050405020304" pitchFamily="18" charset="0"/>
                <a:cs typeface="Times New Roman" panose="02020603050405020304" pitchFamily="18" charset="0"/>
              </a:rPr>
              <a:t>Certain disabilities are recognized in the M21-1 as causing other disabilities</a:t>
            </a:r>
          </a:p>
          <a:p>
            <a:pPr marL="57150" indent="-57150">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Some examples include:</a:t>
            </a:r>
          </a:p>
          <a:p>
            <a:pPr lvl="1">
              <a:lnSpc>
                <a:spcPct val="90000"/>
              </a:lnSpc>
              <a:spcAft>
                <a:spcPts val="854"/>
              </a:spcAft>
              <a:buClr>
                <a:srgbClr val="FFFFFF"/>
              </a:buClr>
              <a:buSzPct val="75000"/>
              <a:buFont typeface="Symbol" panose="05050102010706020507" pitchFamily="18" charset="2"/>
              <a:buChar char=""/>
              <a:defRPr/>
            </a:pPr>
            <a:endParaRPr lang="en-US" sz="2800" dirty="0">
              <a:latin typeface="Times New Roman" panose="02020603050405020304" pitchFamily="18" charset="0"/>
              <a:cs typeface="Times New Roman" panose="02020603050405020304" pitchFamily="18" charset="0"/>
            </a:endParaRPr>
          </a:p>
          <a:p>
            <a:pPr marL="661988" lvl="1" indent="-257175">
              <a:lnSpc>
                <a:spcPct val="90000"/>
              </a:lnSpc>
              <a:spcAft>
                <a:spcPts val="854"/>
              </a:spcAft>
              <a:buClrTx/>
              <a:buSzPct val="75000"/>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Diabetes with nephropathy causes Hypertension (</a:t>
            </a:r>
            <a:r>
              <a:rPr lang="en-US" sz="2800" b="1" dirty="0">
                <a:solidFill>
                  <a:srgbClr val="991A1E"/>
                </a:solidFill>
                <a:latin typeface="Times New Roman" panose="02020603050405020304" pitchFamily="18" charset="0"/>
                <a:cs typeface="Times New Roman" panose="02020603050405020304" pitchFamily="18" charset="0"/>
                <a:hlinkClick r:id="rId3"/>
              </a:rPr>
              <a:t>M21-1 V.iii.11.2.g</a:t>
            </a:r>
            <a:r>
              <a:rPr lang="en-US" sz="2800" dirty="0">
                <a:latin typeface="Times New Roman" panose="02020603050405020304" pitchFamily="18" charset="0"/>
                <a:cs typeface="Times New Roman" panose="02020603050405020304" pitchFamily="18" charset="0"/>
              </a:rPr>
              <a:t>) </a:t>
            </a:r>
          </a:p>
          <a:p>
            <a:pPr marL="661988" lvl="1" indent="-257175">
              <a:lnSpc>
                <a:spcPct val="90000"/>
              </a:lnSpc>
              <a:spcAft>
                <a:spcPts val="854"/>
              </a:spcAft>
              <a:buClrTx/>
              <a:buSzPct val="75000"/>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Many other common complications are listed in the M21-1 sections for rating specific disabilities but will need a medical opinion.</a:t>
            </a:r>
          </a:p>
          <a:p>
            <a:pPr lvl="1">
              <a:lnSpc>
                <a:spcPct val="90000"/>
              </a:lnSpc>
              <a:spcAft>
                <a:spcPts val="854"/>
              </a:spcAft>
              <a:buClr>
                <a:srgbClr val="FFFFFF"/>
              </a:buClr>
              <a:buSzPct val="75000"/>
              <a:defRPr/>
            </a:pPr>
            <a:r>
              <a:rPr lang="en-US" altLang="en-US" dirty="0">
                <a:latin typeface="Century Gothic" panose="020B0502020202020204" pitchFamily="34" charset="0"/>
              </a:rPr>
              <a:t> </a:t>
            </a:r>
          </a:p>
          <a:p>
            <a:pPr>
              <a:lnSpc>
                <a:spcPct val="90000"/>
              </a:lnSpc>
              <a:spcBef>
                <a:spcPts val="750"/>
              </a:spcBef>
              <a:spcAft>
                <a:spcPts val="1069"/>
              </a:spcAft>
              <a:buClrTx/>
              <a:buSzTx/>
              <a:defRPr/>
            </a:pPr>
            <a:endParaRPr lang="en-US" altLang="en-US" sz="1650" dirty="0">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18</a:t>
            </a:fld>
            <a:endParaRPr lang="en-US" altLang="en-US" sz="2000" dirty="0"/>
          </a:p>
        </p:txBody>
      </p:sp>
      <p:sp>
        <p:nvSpPr>
          <p:cNvPr id="9" name="Rectangle 1"/>
          <p:cNvSpPr>
            <a:spLocks noGrp="1" noChangeArrowheads="1"/>
          </p:cNvSpPr>
          <p:nvPr>
            <p:ph type="title"/>
          </p:nvPr>
        </p:nvSpPr>
        <p:spPr>
          <a:xfrm>
            <a:off x="76200" y="381000"/>
            <a:ext cx="8001000" cy="685800"/>
          </a:xfrm>
        </p:spPr>
        <p:txBody>
          <a:bodyPr>
            <a:noAutofit/>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SECONDARY DISABILITIES RECOGNIZED BY M21-1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19</a:t>
            </a:fld>
            <a:endParaRPr lang="en-US" altLang="en-US" sz="2000" dirty="0"/>
          </a:p>
        </p:txBody>
      </p:sp>
      <p:sp>
        <p:nvSpPr>
          <p:cNvPr id="45058" name="Rectangle 1"/>
          <p:cNvSpPr>
            <a:spLocks noGrp="1" noChangeArrowheads="1"/>
          </p:cNvSpPr>
          <p:nvPr>
            <p:ph type="title"/>
          </p:nvPr>
        </p:nvSpPr>
        <p:spPr>
          <a:xfrm>
            <a:off x="76201" y="152401"/>
            <a:ext cx="8409980" cy="101542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MEDICAL EVIDENCE REQUIRED IF NOT LISTED IN CFR OR M21-1</a:t>
            </a:r>
          </a:p>
        </p:txBody>
      </p:sp>
      <p:sp>
        <p:nvSpPr>
          <p:cNvPr id="52228" name="Text Box 2"/>
          <p:cNvSpPr txBox="1">
            <a:spLocks noChangeArrowheads="1"/>
          </p:cNvSpPr>
          <p:nvPr/>
        </p:nvSpPr>
        <p:spPr bwMode="auto">
          <a:xfrm>
            <a:off x="533400" y="2514600"/>
            <a:ext cx="10820400" cy="335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0" lvl="1" indent="0" algn="ctr">
              <a:lnSpc>
                <a:spcPct val="90000"/>
              </a:lnSpc>
              <a:spcAft>
                <a:spcPts val="854"/>
              </a:spcAft>
              <a:buClr>
                <a:srgbClr val="FFFFFF"/>
              </a:buClr>
              <a:buSzPct val="75000"/>
              <a:defRPr/>
            </a:pPr>
            <a:r>
              <a:rPr lang="en-US" altLang="en-US" sz="3200" dirty="0">
                <a:latin typeface="Times New Roman" panose="02020603050405020304" pitchFamily="18" charset="0"/>
                <a:cs typeface="Times New Roman" panose="02020603050405020304" pitchFamily="18" charset="0"/>
              </a:rPr>
              <a:t>A medical opinion that a service-connected condition or treatment for a service-connected condition caused another disability is required if the disability is not already established as secondary in the regulation. </a:t>
            </a:r>
          </a:p>
          <a:p>
            <a:pPr marL="112713" lvl="2" indent="-112713">
              <a:lnSpc>
                <a:spcPct val="90000"/>
              </a:lnSpc>
              <a:spcAft>
                <a:spcPts val="854"/>
              </a:spcAft>
              <a:buClr>
                <a:srgbClr val="FFFFFF"/>
              </a:buClr>
              <a:buSzPct val="75000"/>
              <a:buFont typeface="Symbol" panose="05050102010706020507" pitchFamily="18" charset="2"/>
              <a:buChar char=""/>
              <a:defRPr/>
            </a:pPr>
            <a:endParaRPr lang="en-US" altLang="en-US" sz="28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defRPr/>
            </a:pPr>
            <a:endParaRPr lang="en-US" altLang="en-US" sz="1650" dirty="0">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a:t>
            </a:fld>
            <a:endParaRPr lang="en-US" altLang="en-US" sz="2000" dirty="0"/>
          </a:p>
        </p:txBody>
      </p:sp>
      <p:sp>
        <p:nvSpPr>
          <p:cNvPr id="10242" name="Rectangle 1"/>
          <p:cNvSpPr>
            <a:spLocks noGrp="1" noChangeArrowheads="1"/>
          </p:cNvSpPr>
          <p:nvPr>
            <p:ph type="title"/>
          </p:nvPr>
        </p:nvSpPr>
        <p:spPr>
          <a:xfrm>
            <a:off x="0" y="76201"/>
            <a:ext cx="82296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WHY IS SERVICE CONNECTION IMPORTANT?</a:t>
            </a:r>
          </a:p>
        </p:txBody>
      </p:sp>
      <p:sp>
        <p:nvSpPr>
          <p:cNvPr id="23556" name="Text Box 2"/>
          <p:cNvSpPr txBox="1">
            <a:spLocks noChangeArrowheads="1"/>
          </p:cNvSpPr>
          <p:nvPr/>
        </p:nvSpPr>
        <p:spPr bwMode="auto">
          <a:xfrm>
            <a:off x="1143000" y="2133601"/>
            <a:ext cx="10210800" cy="3387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000000"/>
              </a:buClr>
              <a:buSzPct val="100000"/>
              <a:defRPr/>
            </a:pPr>
            <a:r>
              <a:rPr lang="en-US" altLang="en-US" sz="2800" b="1" u="sng" dirty="0">
                <a:latin typeface="Times New Roman" panose="02020603050405020304" pitchFamily="18" charset="0"/>
                <a:cs typeface="Times New Roman" panose="02020603050405020304" pitchFamily="18" charset="0"/>
              </a:rPr>
              <a:t>Compensation</a:t>
            </a:r>
          </a:p>
          <a:p>
            <a:pPr>
              <a:lnSpc>
                <a:spcPct val="90000"/>
              </a:lnSpc>
              <a:spcBef>
                <a:spcPts val="750"/>
              </a:spcBef>
              <a:spcAft>
                <a:spcPts val="1069"/>
              </a:spcAft>
              <a:buClr>
                <a:srgbClr val="000000"/>
              </a:buClr>
              <a:buSzPct val="100000"/>
              <a:defRPr/>
            </a:pPr>
            <a:r>
              <a:rPr lang="en-US" altLang="en-US" sz="2800" dirty="0">
                <a:latin typeface="Times New Roman" panose="02020603050405020304" pitchFamily="18" charset="0"/>
                <a:cs typeface="Times New Roman" panose="02020603050405020304" pitchFamily="18" charset="0"/>
              </a:rPr>
              <a:t>A monthly payment made by the VA to a veteran because of a service-connected disability. </a:t>
            </a:r>
          </a:p>
          <a:p>
            <a:pPr>
              <a:lnSpc>
                <a:spcPct val="90000"/>
              </a:lnSpc>
              <a:spcBef>
                <a:spcPts val="750"/>
              </a:spcBef>
              <a:spcAft>
                <a:spcPts val="1069"/>
              </a:spcAft>
              <a:buClr>
                <a:srgbClr val="000000"/>
              </a:buClr>
              <a:buSzPct val="100000"/>
              <a:defRPr/>
            </a:pPr>
            <a:endParaRPr lang="en-US" altLang="en-US" sz="28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buClr>
                <a:srgbClr val="000000"/>
              </a:buClr>
              <a:buSzPct val="100000"/>
              <a:defRPr/>
            </a:pPr>
            <a:r>
              <a:rPr lang="en-US" altLang="en-US" sz="2800" b="1" dirty="0">
                <a:solidFill>
                  <a:srgbClr val="991A1E"/>
                </a:solidFill>
                <a:latin typeface="Times New Roman" panose="02020603050405020304" pitchFamily="18" charset="0"/>
                <a:cs typeface="Times New Roman" panose="02020603050405020304" pitchFamily="18" charset="0"/>
              </a:rPr>
              <a:t>38 CFR § 3.4 (a)</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20</a:t>
            </a:fld>
            <a:endParaRPr lang="en-US" altLang="en-US" sz="2000" dirty="0"/>
          </a:p>
        </p:txBody>
      </p:sp>
      <p:sp>
        <p:nvSpPr>
          <p:cNvPr id="47106" name="Rectangle 1"/>
          <p:cNvSpPr>
            <a:spLocks noGrp="1" noChangeArrowheads="1"/>
          </p:cNvSpPr>
          <p:nvPr>
            <p:ph type="title"/>
          </p:nvPr>
        </p:nvSpPr>
        <p:spPr>
          <a:xfrm>
            <a:off x="76200" y="76201"/>
            <a:ext cx="8341151" cy="136921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WILLFUL MISCONDUCT AND ALCOHOL OR DRUG ABUSE</a:t>
            </a:r>
          </a:p>
        </p:txBody>
      </p:sp>
      <p:sp>
        <p:nvSpPr>
          <p:cNvPr id="54276" name="Text Box 2"/>
          <p:cNvSpPr txBox="1">
            <a:spLocks noChangeArrowheads="1"/>
          </p:cNvSpPr>
          <p:nvPr/>
        </p:nvSpPr>
        <p:spPr bwMode="auto">
          <a:xfrm>
            <a:off x="685800" y="1438935"/>
            <a:ext cx="10591799" cy="4726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863600" indent="-32385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3.301(c)(2) and (3) </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Disabilities that are the result of Alcohol or Drug Abuse can't be directly service-connected. However, if the substance is used because of a service-connected condition, it is not willful misconduct, and resulting disabilities can be secondarily service-connected</a:t>
            </a:r>
          </a:p>
          <a:p>
            <a:pPr lvl="1">
              <a:lnSpc>
                <a:spcPct val="90000"/>
              </a:lnSpc>
              <a:spcAft>
                <a:spcPts val="854"/>
              </a:spcAft>
              <a:buClr>
                <a:srgbClr val="FFFFFF"/>
              </a:buClr>
              <a:buSzPct val="75000"/>
              <a:buFont typeface="Symbol" panose="05050102010706020507" pitchFamily="18" charset="2"/>
              <a:buChar char=""/>
              <a:defRPr/>
            </a:pPr>
            <a:endParaRPr lang="en-US" altLang="en-US" sz="1000" dirty="0">
              <a:latin typeface="Times New Roman" panose="02020603050405020304" pitchFamily="18" charset="0"/>
              <a:cs typeface="Times New Roman" panose="02020603050405020304" pitchFamily="18" charset="0"/>
            </a:endParaRPr>
          </a:p>
          <a:p>
            <a:pPr marL="457200" lvl="1">
              <a:lnSpc>
                <a:spcPct val="90000"/>
              </a:lnSpc>
              <a:spcAft>
                <a:spcPts val="854"/>
              </a:spcAft>
              <a:buClr>
                <a:srgbClr val="FFFFFF"/>
              </a:buClr>
              <a:buSzPct val="75000"/>
              <a:buFont typeface="Symbol" panose="05050102010706020507" pitchFamily="18" charset="2"/>
              <a:buChar char=""/>
              <a:defRPr/>
            </a:pPr>
            <a:r>
              <a:rPr lang="en-US" altLang="en-US" sz="2800" dirty="0">
                <a:latin typeface="Times New Roman" panose="02020603050405020304" pitchFamily="18" charset="0"/>
                <a:cs typeface="Times New Roman" panose="02020603050405020304" pitchFamily="18" charset="0"/>
              </a:rPr>
              <a:t>Example: Veteran has cirrhosis of the liver, due to alcohol addiction.  </a:t>
            </a:r>
          </a:p>
          <a:p>
            <a:pPr marL="539750" lvl="1" indent="0">
              <a:lnSpc>
                <a:spcPct val="90000"/>
              </a:lnSpc>
              <a:spcAft>
                <a:spcPts val="854"/>
              </a:spcAft>
              <a:buClr>
                <a:srgbClr val="FFFFFF"/>
              </a:buClr>
              <a:buSzPct val="75000"/>
              <a:defRPr/>
            </a:pPr>
            <a:endParaRPr lang="en-US" altLang="en-US" sz="2800" dirty="0">
              <a:latin typeface="Times New Roman" panose="02020603050405020304" pitchFamily="18" charset="0"/>
              <a:cs typeface="Times New Roman" panose="02020603050405020304" pitchFamily="18" charset="0"/>
            </a:endParaRPr>
          </a:p>
          <a:p>
            <a:pPr marL="539750" lvl="1" indent="0">
              <a:lnSpc>
                <a:spcPct val="90000"/>
              </a:lnSpc>
              <a:spcAft>
                <a:spcPts val="854"/>
              </a:spcAft>
              <a:buClr>
                <a:srgbClr val="FFFFFF"/>
              </a:buClr>
              <a:buSzPct val="75000"/>
              <a:defRPr/>
            </a:pPr>
            <a:r>
              <a:rPr lang="en-US" altLang="en-US" sz="2800" dirty="0">
                <a:latin typeface="Times New Roman" panose="02020603050405020304" pitchFamily="18" charset="0"/>
                <a:cs typeface="Times New Roman" panose="02020603050405020304" pitchFamily="18" charset="0"/>
              </a:rPr>
              <a:t>If alcohol addiction is result of a service-connected disability (for example, PTSD, or severe pain due to orthopedic condition), cirrhosis of the liver may be secondarily service-connected</a:t>
            </a:r>
            <a:endParaRPr lang="en-US" altLang="en-US" sz="2000" dirty="0">
              <a:latin typeface="Times New Roman" panose="02020603050405020304" pitchFamily="18" charset="0"/>
              <a:cs typeface="Times New Roman" panose="02020603050405020304" pitchFamily="18" charset="0"/>
            </a:endParaRPr>
          </a:p>
          <a:p>
            <a:pPr lvl="1">
              <a:lnSpc>
                <a:spcPct val="90000"/>
              </a:lnSpc>
              <a:spcAft>
                <a:spcPts val="854"/>
              </a:spcAft>
              <a:buClr>
                <a:srgbClr val="FFFFFF"/>
              </a:buClr>
              <a:buSzPct val="75000"/>
              <a:defRPr/>
            </a:pPr>
            <a:r>
              <a:rPr lang="en-US" altLang="en-US" dirty="0">
                <a:latin typeface="Century Gothic" panose="020B0502020202020204" pitchFamily="34" charset="0"/>
              </a:rPr>
              <a:t>  </a:t>
            </a:r>
          </a:p>
          <a:p>
            <a:pPr lvl="1">
              <a:lnSpc>
                <a:spcPct val="90000"/>
              </a:lnSpc>
              <a:spcAft>
                <a:spcPts val="854"/>
              </a:spcAft>
              <a:buClr>
                <a:srgbClr val="FFFFFF"/>
              </a:buClr>
              <a:buSzPct val="75000"/>
              <a:defRPr/>
            </a:pPr>
            <a:r>
              <a:rPr lang="en-US" altLang="en-US" dirty="0">
                <a:latin typeface="Century Gothic" panose="020B0502020202020204" pitchFamily="34" charset="0"/>
              </a:rPr>
              <a:t> </a:t>
            </a:r>
          </a:p>
          <a:p>
            <a:pPr>
              <a:lnSpc>
                <a:spcPct val="90000"/>
              </a:lnSpc>
              <a:spcBef>
                <a:spcPts val="750"/>
              </a:spcBef>
              <a:spcAft>
                <a:spcPts val="1069"/>
              </a:spcAft>
              <a:defRPr/>
            </a:pPr>
            <a:endParaRPr lang="en-US" altLang="en-US" sz="1650" dirty="0">
              <a:solidFill>
                <a:srgbClr val="FFFFFF"/>
              </a:solidFill>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21</a:t>
            </a:fld>
            <a:endParaRPr lang="en-US" altLang="en-US" sz="2000" dirty="0"/>
          </a:p>
        </p:txBody>
      </p:sp>
      <p:sp>
        <p:nvSpPr>
          <p:cNvPr id="49154" name="Rectangle 1"/>
          <p:cNvSpPr>
            <a:spLocks noGrp="1" noChangeArrowheads="1"/>
          </p:cNvSpPr>
          <p:nvPr>
            <p:ph type="title"/>
          </p:nvPr>
        </p:nvSpPr>
        <p:spPr>
          <a:xfrm>
            <a:off x="76200" y="1"/>
            <a:ext cx="8401050" cy="15025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PRESUMPTIVE SERVICE CONNECTION</a:t>
            </a:r>
          </a:p>
        </p:txBody>
      </p:sp>
      <p:sp>
        <p:nvSpPr>
          <p:cNvPr id="56324" name="Text Box 2"/>
          <p:cNvSpPr txBox="1">
            <a:spLocks noChangeArrowheads="1"/>
          </p:cNvSpPr>
          <p:nvPr/>
        </p:nvSpPr>
        <p:spPr bwMode="auto">
          <a:xfrm>
            <a:off x="381000" y="2138081"/>
            <a:ext cx="11125200" cy="34754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lstStyle/>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Presumptive service connection can be granted if the veteran meets certain criteria as put forth in 38 CFR. </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a:lnSpc>
                <a:spcPct val="93000"/>
              </a:lnSpc>
              <a:buClr>
                <a:srgbClr val="000000"/>
              </a:buClr>
              <a:buSzPct val="100000"/>
              <a:tabLst>
                <a:tab pos="7597775" algn="l"/>
              </a:tabLst>
              <a:defRPr/>
            </a:pPr>
            <a:r>
              <a:rPr lang="en-US" altLang="en-US" sz="2800" dirty="0">
                <a:latin typeface="Times New Roman" panose="02020603050405020304" pitchFamily="18" charset="0"/>
                <a:cs typeface="Times New Roman" panose="02020603050405020304" pitchFamily="18" charset="0"/>
              </a:rPr>
              <a:t>For presumptive service connection we know some facts about the veteran, and we are presuming that certain disabilities are service-connected because of those facts.  </a:t>
            </a:r>
          </a:p>
          <a:p>
            <a:pPr>
              <a:lnSpc>
                <a:spcPct val="93000"/>
              </a:lnSpc>
              <a:buClr>
                <a:srgbClr val="000000"/>
              </a:buClr>
              <a:buSzPct val="100000"/>
              <a:tabLst>
                <a:tab pos="7597775" algn="l"/>
              </a:tabLst>
              <a:defRPr/>
            </a:pPr>
            <a:endParaRPr lang="en-US" altLang="en-US" sz="2400" dirty="0">
              <a:latin typeface="Times New Roman" panose="02020603050405020304" pitchFamily="18" charset="0"/>
              <a:cs typeface="Times New Roman" panose="02020603050405020304" pitchFamily="18" charset="0"/>
            </a:endParaRPr>
          </a:p>
          <a:p>
            <a:pPr>
              <a:lnSpc>
                <a:spcPct val="93000"/>
              </a:lnSpc>
              <a:buClr>
                <a:srgbClr val="000000"/>
              </a:buClr>
              <a:buSzPct val="100000"/>
              <a:tabLst>
                <a:tab pos="7597775" algn="l"/>
              </a:tabLst>
              <a:defRPr/>
            </a:pPr>
            <a:endParaRPr lang="en-US" altLang="en-US" sz="24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22</a:t>
            </a:fld>
            <a:endParaRPr lang="en-US" altLang="en-US" sz="2000" dirty="0"/>
          </a:p>
        </p:txBody>
      </p:sp>
      <p:sp>
        <p:nvSpPr>
          <p:cNvPr id="51202" name="Rectangle 1"/>
          <p:cNvSpPr>
            <a:spLocks noGrp="1" noChangeArrowheads="1"/>
          </p:cNvSpPr>
          <p:nvPr>
            <p:ph type="title"/>
          </p:nvPr>
        </p:nvSpPr>
        <p:spPr>
          <a:xfrm>
            <a:off x="0" y="76201"/>
            <a:ext cx="779145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WHAT IS A PRESUMPTION? </a:t>
            </a:r>
          </a:p>
        </p:txBody>
      </p:sp>
      <p:sp>
        <p:nvSpPr>
          <p:cNvPr id="58372" name="Text Box 2"/>
          <p:cNvSpPr txBox="1">
            <a:spLocks noChangeArrowheads="1"/>
          </p:cNvSpPr>
          <p:nvPr/>
        </p:nvSpPr>
        <p:spPr bwMode="auto">
          <a:xfrm>
            <a:off x="381000" y="1295400"/>
            <a:ext cx="11506200" cy="54260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lstStyle/>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There are many presumptions in veterans’ law (Title 38 USC and Title 38 CFR)</a:t>
            </a:r>
          </a:p>
          <a:p>
            <a:pPr eaLnBrk="1">
              <a:lnSpc>
                <a:spcPct val="93000"/>
              </a:lnSpc>
              <a:buClr>
                <a:srgbClr val="000000"/>
              </a:buClr>
              <a:buSzPct val="100000"/>
              <a:buFont typeface="Times New Roman" panose="02020603050405020304" pitchFamily="18" charset="0"/>
              <a:buNone/>
              <a:defRPr/>
            </a:pPr>
            <a:endParaRPr lang="en-US" alt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Some examples:</a:t>
            </a:r>
          </a:p>
          <a:p>
            <a:pPr eaLnBrk="1">
              <a:lnSpc>
                <a:spcPct val="93000"/>
              </a:lnSpc>
              <a:buClr>
                <a:srgbClr val="000000"/>
              </a:buClr>
              <a:buSzPct val="100000"/>
              <a:buFont typeface="Times New Roman" panose="02020603050405020304" pitchFamily="18" charset="0"/>
              <a:buNone/>
              <a:defRPr/>
            </a:pPr>
            <a:endParaRPr lang="en-US" alt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b="1" u="sng" dirty="0">
                <a:latin typeface="Times New Roman" panose="02020603050405020304" pitchFamily="18" charset="0"/>
                <a:cs typeface="Times New Roman" panose="02020603050405020304" pitchFamily="18" charset="0"/>
              </a:rPr>
              <a:t>Combat Veteran Presumption</a:t>
            </a:r>
            <a:r>
              <a:rPr lang="en-US" altLang="en-US" sz="2800" b="1"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Because veteran was in combat, we presume that their statements as to disabilities that occurred during combat are true.     </a:t>
            </a:r>
            <a:r>
              <a:rPr lang="en-US" altLang="en-US" sz="2800" b="1" dirty="0">
                <a:solidFill>
                  <a:srgbClr val="991A1E"/>
                </a:solidFill>
                <a:latin typeface="Times New Roman" panose="02020603050405020304" pitchFamily="18" charset="0"/>
                <a:cs typeface="Times New Roman" panose="02020603050405020304" pitchFamily="18" charset="0"/>
              </a:rPr>
              <a:t>38 USC §1154(b)</a:t>
            </a: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b="1"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b="1" u="sng" dirty="0">
                <a:latin typeface="Times New Roman" panose="02020603050405020304" pitchFamily="18" charset="0"/>
                <a:cs typeface="Times New Roman" panose="02020603050405020304" pitchFamily="18" charset="0"/>
              </a:rPr>
              <a:t>Presumption of Soundness</a:t>
            </a:r>
            <a:r>
              <a:rPr lang="en-US" altLang="en-US" sz="2800" b="1"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Because the veteran was found fit for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service, we presume that he or she did not have any disabilities other            than those noted on the physical exam. </a:t>
            </a:r>
            <a:r>
              <a:rPr lang="en-US" altLang="en-US" sz="2800" b="1" dirty="0">
                <a:solidFill>
                  <a:srgbClr val="991A1E"/>
                </a:solidFill>
                <a:latin typeface="Times New Roman" panose="02020603050405020304" pitchFamily="18" charset="0"/>
                <a:cs typeface="Times New Roman" panose="02020603050405020304" pitchFamily="18" charset="0"/>
              </a:rPr>
              <a:t>38 CFR §3.304(b) </a:t>
            </a:r>
          </a:p>
          <a:p>
            <a:pPr eaLnBrk="1">
              <a:lnSpc>
                <a:spcPct val="93000"/>
              </a:lnSpc>
              <a:buClr>
                <a:srgbClr val="000000"/>
              </a:buClr>
              <a:buSzPct val="100000"/>
              <a:buFont typeface="Times New Roman" panose="02020603050405020304" pitchFamily="18" charset="0"/>
              <a:buNone/>
              <a:defRPr/>
            </a:pPr>
            <a:endParaRPr lang="en-US" alt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These presumptions both help to prove in-service incurrence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of a disability</a:t>
            </a:r>
          </a:p>
          <a:p>
            <a:pPr eaLnBrk="1">
              <a:lnSpc>
                <a:spcPct val="93000"/>
              </a:lnSpc>
              <a:buClr>
                <a:srgbClr val="000000"/>
              </a:buClr>
              <a:buSzPct val="100000"/>
              <a:buFont typeface="Times New Roman" panose="02020603050405020304" pitchFamily="18" charset="0"/>
              <a:buNone/>
              <a:defRPr/>
            </a:pPr>
            <a:endParaRPr lang="en-US" altLang="en-US" sz="24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sz="24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sz="2400" dirty="0">
              <a:solidFill>
                <a:schemeClr val="bg1"/>
              </a:solidFill>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sz="2400" dirty="0">
              <a:solidFill>
                <a:schemeClr val="bg1"/>
              </a:solidFill>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sz="2400" dirty="0">
              <a:solidFill>
                <a:schemeClr val="bg1"/>
              </a:solidFill>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endParaRPr lang="en-US" altLang="en-US" sz="2400" dirty="0">
              <a:solidFill>
                <a:schemeClr val="bg1"/>
              </a:solidFill>
              <a:latin typeface="Times New Roman" panose="02020603050405020304" pitchFamily="18" charset="0"/>
              <a:cs typeface="Times New Roman" panose="02020603050405020304" pitchFamily="18" charset="0"/>
            </a:endParaRPr>
          </a:p>
          <a:p>
            <a:pPr eaLnBrk="1" hangingPunct="1">
              <a:defRPr/>
            </a:pPr>
            <a:endParaRPr lang="en-US" altLang="en-US" dirty="0">
              <a:solidFill>
                <a:schemeClr val="bg1"/>
              </a:solidFill>
            </a:endParaRPr>
          </a:p>
          <a:p>
            <a:pPr eaLnBrk="1">
              <a:lnSpc>
                <a:spcPct val="93000"/>
              </a:lnSpc>
              <a:buClr>
                <a:srgbClr val="000000"/>
              </a:buClr>
              <a:buSzPct val="100000"/>
              <a:buFont typeface="Times New Roman" panose="02020603050405020304" pitchFamily="18" charset="0"/>
              <a:buNone/>
              <a:defRPr/>
            </a:pPr>
            <a:endParaRPr lang="en-US" altLang="en-US" dirty="0">
              <a:solidFill>
                <a:schemeClr val="bg1"/>
              </a:solidFill>
            </a:endParaRPr>
          </a:p>
          <a:p>
            <a:pPr eaLnBrk="1">
              <a:lnSpc>
                <a:spcPct val="93000"/>
              </a:lnSpc>
              <a:buClr>
                <a:srgbClr val="000000"/>
              </a:buClr>
              <a:buSzPct val="100000"/>
              <a:buFont typeface="Times New Roman" panose="02020603050405020304" pitchFamily="18" charset="0"/>
              <a:buNone/>
              <a:defRPr/>
            </a:pPr>
            <a:endParaRPr lang="en-US" altLang="en-US"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23</a:t>
            </a:fld>
            <a:endParaRPr lang="en-US" altLang="en-US" sz="2000" dirty="0"/>
          </a:p>
        </p:txBody>
      </p:sp>
      <p:sp>
        <p:nvSpPr>
          <p:cNvPr id="53250" name="Rectangle 1"/>
          <p:cNvSpPr>
            <a:spLocks noGrp="1" noChangeArrowheads="1"/>
          </p:cNvSpPr>
          <p:nvPr>
            <p:ph type="title"/>
          </p:nvPr>
        </p:nvSpPr>
        <p:spPr>
          <a:xfrm>
            <a:off x="76200" y="152401"/>
            <a:ext cx="8291146"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dirty="0">
                <a:latin typeface="Times New Roman" panose="02020603050405020304" pitchFamily="18" charset="0"/>
                <a:cs typeface="Times New Roman" panose="02020603050405020304" pitchFamily="18" charset="0"/>
              </a:rPr>
              <a:t>PRESUMPTIONS THAT PROVE BOTH IN-SERVICE EVENT AND NEXUS </a:t>
            </a:r>
          </a:p>
        </p:txBody>
      </p:sp>
      <p:sp>
        <p:nvSpPr>
          <p:cNvPr id="32771" name="Text Box 2"/>
          <p:cNvSpPr txBox="1">
            <a:spLocks noChangeArrowheads="1"/>
          </p:cNvSpPr>
          <p:nvPr/>
        </p:nvSpPr>
        <p:spPr bwMode="auto">
          <a:xfrm>
            <a:off x="609600" y="1447800"/>
            <a:ext cx="11049000" cy="52577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Each presumption regulation lists: </a:t>
            </a:r>
          </a:p>
          <a:p>
            <a:pPr eaLnBrk="1">
              <a:lnSpc>
                <a:spcPct val="93000"/>
              </a:lnSpc>
              <a:buClr>
                <a:srgbClr val="000000"/>
              </a:buClr>
              <a:buSzPct val="100000"/>
              <a:buFont typeface="Times New Roman" panose="02020603050405020304" pitchFamily="18" charset="0"/>
              <a:buNone/>
              <a:defRPr/>
            </a:pPr>
            <a:endParaRPr lang="en-US" dirty="0">
              <a:latin typeface="Times New Roman" panose="02020603050405020304" pitchFamily="18" charset="0"/>
              <a:cs typeface="Times New Roman" panose="02020603050405020304" pitchFamily="18" charset="0"/>
            </a:endParaRPr>
          </a:p>
          <a:p>
            <a:pPr marL="457200" indent="-457200">
              <a:lnSpc>
                <a:spcPct val="93000"/>
              </a:lnSpc>
              <a:buClr>
                <a:srgbClr val="000000"/>
              </a:buClr>
              <a:buSzPct val="100000"/>
              <a:buFont typeface="Times New Roman" panose="02020603050405020304" pitchFamily="18" charset="0"/>
              <a:buAutoNum type="arabicPeriod"/>
              <a:defRPr/>
            </a:pPr>
            <a:r>
              <a:rPr lang="en-US" sz="2800" dirty="0">
                <a:latin typeface="Times New Roman" panose="02020603050405020304" pitchFamily="18" charset="0"/>
                <a:cs typeface="Times New Roman" panose="02020603050405020304" pitchFamily="18" charset="0"/>
              </a:rPr>
              <a:t>Reason why there is a presumption (examples: radiation </a:t>
            </a:r>
          </a:p>
          <a:p>
            <a:pPr eaLnBrk="1">
              <a:lnSpc>
                <a:spcPct val="93000"/>
              </a:lnSpc>
              <a:buClr>
                <a:srgbClr val="000000"/>
              </a:buClr>
              <a:buSzPct val="100000"/>
              <a:defRPr/>
            </a:pPr>
            <a:r>
              <a:rPr lang="en-US" sz="2800" dirty="0">
                <a:latin typeface="Times New Roman" panose="02020603050405020304" pitchFamily="18" charset="0"/>
                <a:cs typeface="Times New Roman" panose="02020603050405020304" pitchFamily="18" charset="0"/>
              </a:rPr>
              <a:t>      exposure, POW status, herbicide exposure, etc.)</a:t>
            </a:r>
          </a:p>
          <a:p>
            <a:pPr eaLnBrk="1">
              <a:lnSpc>
                <a:spcPct val="93000"/>
              </a:lnSpc>
              <a:buClr>
                <a:srgbClr val="000000"/>
              </a:buClr>
              <a:buSzPct val="100000"/>
              <a:buFont typeface="Times New Roman" panose="02020603050405020304" pitchFamily="18" charset="0"/>
              <a:buNone/>
              <a:defRPr/>
            </a:pPr>
            <a:endParaRPr 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2. Facts about veteran’s service that must be true </a:t>
            </a:r>
          </a:p>
          <a:p>
            <a:pPr marL="631825" indent="-349250">
              <a:lnSpc>
                <a:spcPct val="93000"/>
              </a:lnSpc>
              <a:buClr>
                <a:srgbClr val="000000"/>
              </a:buClr>
              <a:buSzPct val="100000"/>
              <a:defRPr/>
            </a:pPr>
            <a:r>
              <a:rPr lang="en-US" sz="2800" dirty="0">
                <a:latin typeface="Times New Roman" panose="02020603050405020304" pitchFamily="18" charset="0"/>
                <a:cs typeface="Times New Roman" panose="02020603050405020304" pitchFamily="18" charset="0"/>
              </a:rPr>
              <a:t> - 	When and where they served </a:t>
            </a:r>
          </a:p>
          <a:p>
            <a:pPr marL="631825" indent="-349250">
              <a:lnSpc>
                <a:spcPct val="93000"/>
              </a:lnSpc>
              <a:buClr>
                <a:srgbClr val="000000"/>
              </a:buClr>
              <a:buSzPct val="100000"/>
              <a:defRPr/>
            </a:pPr>
            <a:r>
              <a:rPr lang="en-US" sz="2800" dirty="0">
                <a:latin typeface="Times New Roman" panose="02020603050405020304" pitchFamily="18" charset="0"/>
                <a:cs typeface="Times New Roman" panose="02020603050405020304" pitchFamily="18" charset="0"/>
              </a:rPr>
              <a:t> - 	Sometimes, MOS or job function </a:t>
            </a:r>
          </a:p>
          <a:p>
            <a:pPr eaLnBrk="1">
              <a:lnSpc>
                <a:spcPct val="93000"/>
              </a:lnSpc>
              <a:buClr>
                <a:srgbClr val="000000"/>
              </a:buClr>
              <a:buSzPct val="100000"/>
              <a:buFont typeface="Times New Roman" panose="02020603050405020304" pitchFamily="18" charset="0"/>
              <a:buNone/>
              <a:defRPr/>
            </a:pPr>
            <a:endParaRPr 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3. List of disabilities associated with this presumption</a:t>
            </a:r>
          </a:p>
          <a:p>
            <a:pPr eaLnBrk="1">
              <a:lnSpc>
                <a:spcPct val="93000"/>
              </a:lnSpc>
              <a:buClr>
                <a:srgbClr val="000000"/>
              </a:buClr>
              <a:buSzPct val="100000"/>
              <a:buFont typeface="Times New Roman" panose="02020603050405020304" pitchFamily="18" charset="0"/>
              <a:buNone/>
              <a:defRPr/>
            </a:pPr>
            <a:endParaRPr 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If the veteran’s service meets the requirements, all you must show is </a:t>
            </a: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evidence of a current disability that is on the list of presumptive conditions.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24</a:t>
            </a:fld>
            <a:endParaRPr lang="en-US" altLang="en-US" sz="2000" dirty="0"/>
          </a:p>
        </p:txBody>
      </p:sp>
      <p:sp>
        <p:nvSpPr>
          <p:cNvPr id="53250" name="Rectangle 1"/>
          <p:cNvSpPr>
            <a:spLocks noGrp="1" noChangeArrowheads="1"/>
          </p:cNvSpPr>
          <p:nvPr>
            <p:ph type="title"/>
          </p:nvPr>
        </p:nvSpPr>
        <p:spPr>
          <a:xfrm>
            <a:off x="76200" y="152401"/>
            <a:ext cx="8291146"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dirty="0">
                <a:latin typeface="Times New Roman" panose="02020603050405020304" pitchFamily="18" charset="0"/>
                <a:cs typeface="Times New Roman" panose="02020603050405020304" pitchFamily="18" charset="0"/>
              </a:rPr>
              <a:t>Particulate Matter Presumptive Conditions</a:t>
            </a:r>
          </a:p>
        </p:txBody>
      </p:sp>
      <p:sp>
        <p:nvSpPr>
          <p:cNvPr id="32771" name="Text Box 2"/>
          <p:cNvSpPr txBox="1">
            <a:spLocks noChangeArrowheads="1"/>
          </p:cNvSpPr>
          <p:nvPr/>
        </p:nvSpPr>
        <p:spPr bwMode="auto">
          <a:xfrm>
            <a:off x="571500" y="1434494"/>
            <a:ext cx="11049000" cy="5257799"/>
          </a:xfrm>
          <a:prstGeom prst="rect">
            <a:avLst/>
          </a:prstGeom>
          <a:noFill/>
          <a:ln>
            <a:noFill/>
          </a:ln>
          <a:effectLst/>
        </p:spPr>
        <p:txBody>
          <a:bodyPr wrap="none"/>
          <a:lstStyle/>
          <a:p>
            <a:pPr>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In 2021, VA recognized the following conditions as presumptive to </a:t>
            </a:r>
          </a:p>
          <a:p>
            <a:pPr>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particulate matter exposure:</a:t>
            </a:r>
          </a:p>
          <a:p>
            <a:pPr marL="457200" indent="-457200">
              <a:lnSpc>
                <a:spcPct val="93000"/>
              </a:lnSpc>
              <a:buClr>
                <a:srgbClr val="000000"/>
              </a:buClr>
              <a:buSzPct val="100000"/>
              <a:buFont typeface="Courier New" panose="02070309020205020404" pitchFamily="49" charset="0"/>
              <a:buChar char="o"/>
              <a:defRPr/>
            </a:pPr>
            <a:endParaRPr lang="en-US" sz="2400" dirty="0">
              <a:latin typeface="Times New Roman" panose="02020603050405020304" pitchFamily="18" charset="0"/>
              <a:cs typeface="Times New Roman" panose="02020603050405020304" pitchFamily="18" charset="0"/>
            </a:endParaRPr>
          </a:p>
          <a:p>
            <a:pPr marL="1371600" lvl="2" indent="-4572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Asthma</a:t>
            </a:r>
          </a:p>
          <a:p>
            <a:pPr marL="1371600" lvl="2" indent="-4572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Rhinitis</a:t>
            </a:r>
          </a:p>
          <a:p>
            <a:pPr marL="1371600" lvl="2" indent="-4572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Sinusitis, </a:t>
            </a:r>
            <a:r>
              <a:rPr lang="en-US" sz="2400" u="sng" dirty="0">
                <a:latin typeface="Times New Roman" panose="02020603050405020304" pitchFamily="18" charset="0"/>
                <a:cs typeface="Times New Roman" panose="02020603050405020304" pitchFamily="18" charset="0"/>
              </a:rPr>
              <a:t>to include Rhinosinusitis </a:t>
            </a:r>
          </a:p>
          <a:p>
            <a:pPr>
              <a:lnSpc>
                <a:spcPct val="93000"/>
              </a:lnSpc>
              <a:buClr>
                <a:srgbClr val="000000"/>
              </a:buClr>
              <a:buSzPct val="100000"/>
              <a:defRPr/>
            </a:pPr>
            <a:endParaRPr lang="en-US" sz="2400" dirty="0">
              <a:latin typeface="Times New Roman" panose="02020603050405020304" pitchFamily="18" charset="0"/>
              <a:cs typeface="Times New Roman" panose="02020603050405020304" pitchFamily="18" charset="0"/>
            </a:endParaRPr>
          </a:p>
          <a:p>
            <a:pPr>
              <a:lnSpc>
                <a:spcPct val="93000"/>
              </a:lnSpc>
              <a:buClr>
                <a:srgbClr val="000000"/>
              </a:buClr>
              <a:buSzPct val="100000"/>
              <a:defRPr/>
            </a:pPr>
            <a:r>
              <a:rPr lang="en-US" sz="2400" b="1" dirty="0">
                <a:latin typeface="Times New Roman" panose="02020603050405020304" pitchFamily="18" charset="0"/>
                <a:cs typeface="Times New Roman" panose="02020603050405020304" pitchFamily="18" charset="0"/>
              </a:rPr>
              <a:t>To qualify the veteran must have: </a:t>
            </a: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 	Served any length of time in the Southwest Theater of Operations</a:t>
            </a: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during the Persian Gulf War, or</a:t>
            </a:r>
          </a:p>
          <a:p>
            <a:pPr marL="465138" indent="-241300">
              <a:lnSpc>
                <a:spcPct val="93000"/>
              </a:lnSpc>
              <a:buClr>
                <a:srgbClr val="000000"/>
              </a:buClr>
              <a:buSzPct val="100000"/>
              <a:defRPr/>
            </a:pPr>
            <a:endParaRPr lang="en-US" sz="1400" dirty="0">
              <a:latin typeface="Times New Roman" panose="02020603050405020304" pitchFamily="18" charset="0"/>
              <a:cs typeface="Times New Roman" panose="02020603050405020304" pitchFamily="18" charset="0"/>
            </a:endParaRP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 	Served any length of time in Afghanistan, Syria, Djibouti or Uzbekistan</a:t>
            </a: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on or after September 19, 2001 </a:t>
            </a:r>
            <a:r>
              <a:rPr lang="en-US" sz="2400" u="sng" dirty="0">
                <a:latin typeface="Times New Roman" panose="02020603050405020304" pitchFamily="18" charset="0"/>
                <a:cs typeface="Times New Roman" panose="02020603050405020304" pitchFamily="18" charset="0"/>
              </a:rPr>
              <a:t>and</a:t>
            </a:r>
          </a:p>
          <a:p>
            <a:pPr marL="465138" indent="-241300">
              <a:lnSpc>
                <a:spcPct val="93000"/>
              </a:lnSpc>
              <a:buClr>
                <a:srgbClr val="000000"/>
              </a:buClr>
              <a:buSzPct val="100000"/>
              <a:defRPr/>
            </a:pPr>
            <a:endParaRPr lang="en-US" sz="1200" dirty="0">
              <a:latin typeface="Times New Roman" panose="02020603050405020304" pitchFamily="18" charset="0"/>
              <a:cs typeface="Times New Roman" panose="02020603050405020304" pitchFamily="18" charset="0"/>
            </a:endParaRP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 	Manifests one of the following to any degree within 10 years from the </a:t>
            </a:r>
          </a:p>
          <a:p>
            <a:pPr marL="465138" indent="-241300">
              <a:lnSpc>
                <a:spcPct val="93000"/>
              </a:lnSpc>
              <a:buClr>
                <a:srgbClr val="000000"/>
              </a:buClr>
              <a:buSzPct val="100000"/>
              <a:defRPr/>
            </a:pPr>
            <a:r>
              <a:rPr lang="en-US" sz="2400" dirty="0">
                <a:latin typeface="Times New Roman" panose="02020603050405020304" pitchFamily="18" charset="0"/>
                <a:cs typeface="Times New Roman" panose="02020603050405020304" pitchFamily="18" charset="0"/>
              </a:rPr>
              <a:t>date of separation from military service:</a:t>
            </a:r>
          </a:p>
          <a:p>
            <a:pPr>
              <a:lnSpc>
                <a:spcPct val="93000"/>
              </a:lnSpc>
              <a:buClr>
                <a:srgbClr val="000000"/>
              </a:buClr>
              <a:buSzPct val="100000"/>
              <a:defRP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1274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25</a:t>
            </a:fld>
            <a:endParaRPr lang="en-US" altLang="en-US" sz="2000" dirty="0"/>
          </a:p>
        </p:txBody>
      </p:sp>
      <p:sp>
        <p:nvSpPr>
          <p:cNvPr id="57346" name="Rectangle 1"/>
          <p:cNvSpPr>
            <a:spLocks noGrp="1" noChangeArrowheads="1"/>
          </p:cNvSpPr>
          <p:nvPr>
            <p:ph type="title"/>
          </p:nvPr>
        </p:nvSpPr>
        <p:spPr>
          <a:xfrm>
            <a:off x="152400" y="152401"/>
            <a:ext cx="81534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LIMITATIONS OF PRESUMPTIONS</a:t>
            </a:r>
          </a:p>
        </p:txBody>
      </p:sp>
      <p:sp>
        <p:nvSpPr>
          <p:cNvPr id="32771" name="Text Box 2"/>
          <p:cNvSpPr txBox="1">
            <a:spLocks noChangeArrowheads="1"/>
          </p:cNvSpPr>
          <p:nvPr/>
        </p:nvSpPr>
        <p:spPr bwMode="auto">
          <a:xfrm>
            <a:off x="838200" y="1676400"/>
            <a:ext cx="10515600" cy="381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Strategy:</a:t>
            </a:r>
          </a:p>
          <a:p>
            <a:pPr eaLnBrk="1">
              <a:lnSpc>
                <a:spcPct val="93000"/>
              </a:lnSpc>
              <a:buClr>
                <a:srgbClr val="000000"/>
              </a:buClr>
              <a:buSzPct val="100000"/>
              <a:buFont typeface="Times New Roman" panose="02020603050405020304" pitchFamily="18" charset="0"/>
              <a:buNone/>
              <a:defRPr/>
            </a:pPr>
            <a:endParaRPr 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What if the veteran meets the time period and facts of service, </a:t>
            </a: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but has a disability that is not listed in the regulation?   </a:t>
            </a:r>
          </a:p>
          <a:p>
            <a:pPr eaLnBrk="1">
              <a:lnSpc>
                <a:spcPct val="93000"/>
              </a:lnSpc>
              <a:buClr>
                <a:srgbClr val="000000"/>
              </a:buClr>
              <a:buSzPct val="100000"/>
              <a:buFont typeface="Times New Roman" panose="02020603050405020304" pitchFamily="18" charset="0"/>
              <a:buNone/>
              <a:defRPr/>
            </a:pPr>
            <a:endParaRPr 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sz="2800" dirty="0">
                <a:latin typeface="Times New Roman" panose="02020603050405020304" pitchFamily="18" charset="0"/>
                <a:cs typeface="Times New Roman" panose="02020603050405020304" pitchFamily="18" charset="0"/>
              </a:rPr>
              <a:t>Possible actions to take?</a:t>
            </a:r>
          </a:p>
          <a:p>
            <a:pPr eaLnBrk="1">
              <a:lnSpc>
                <a:spcPct val="93000"/>
              </a:lnSpc>
              <a:buClr>
                <a:srgbClr val="000000"/>
              </a:buClr>
              <a:buSzPct val="100000"/>
              <a:buFont typeface="Times New Roman" panose="02020603050405020304" pitchFamily="18" charset="0"/>
              <a:buNone/>
              <a:defRPr/>
            </a:pPr>
            <a:endParaRPr 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dirty="0"/>
              <a:t> </a:t>
            </a:r>
          </a:p>
          <a:p>
            <a:pPr eaLnBrk="1">
              <a:lnSpc>
                <a:spcPct val="93000"/>
              </a:lnSpc>
              <a:buClr>
                <a:srgbClr val="000000"/>
              </a:buClr>
              <a:buSzPct val="100000"/>
              <a:buFont typeface="Times New Roman" panose="02020603050405020304" pitchFamily="18" charset="0"/>
              <a:buNone/>
              <a:defRPr/>
            </a:pPr>
            <a:endParaRPr lang="en-US" dirty="0"/>
          </a:p>
          <a:p>
            <a:pPr eaLnBrk="1">
              <a:lnSpc>
                <a:spcPct val="93000"/>
              </a:lnSpc>
              <a:buClr>
                <a:srgbClr val="000000"/>
              </a:buClr>
              <a:buSzPct val="100000"/>
              <a:buFont typeface="Times New Roman" panose="02020603050405020304" pitchFamily="18" charset="0"/>
              <a:buNone/>
              <a:defRPr/>
            </a:pPr>
            <a:endParaRPr lang="en-US" dirty="0"/>
          </a:p>
          <a:p>
            <a:pPr eaLnBrk="1">
              <a:lnSpc>
                <a:spcPct val="93000"/>
              </a:lnSpc>
              <a:buClr>
                <a:srgbClr val="000000"/>
              </a:buClr>
              <a:buSzPct val="100000"/>
              <a:buFont typeface="Times New Roman" panose="02020603050405020304" pitchFamily="18" charset="0"/>
              <a:buNone/>
              <a:defRPr/>
            </a:pPr>
            <a:endParaRPr lang="en-US" dirty="0"/>
          </a:p>
          <a:p>
            <a:pPr marL="428625" indent="-342900">
              <a:defRPr/>
            </a:pPr>
            <a:endParaRPr lang="en-US" dirty="0"/>
          </a:p>
          <a:p>
            <a:pPr eaLnBrk="1">
              <a:lnSpc>
                <a:spcPct val="93000"/>
              </a:lnSpc>
              <a:buClr>
                <a:srgbClr val="000000"/>
              </a:buClr>
              <a:buSzPct val="100000"/>
              <a:buFont typeface="Times New Roman" panose="02020603050405020304" pitchFamily="18" charset="0"/>
              <a:buNone/>
              <a:defRPr/>
            </a:pPr>
            <a:endParaRPr lang="en-US" dirty="0"/>
          </a:p>
          <a:p>
            <a:pPr eaLnBrk="1">
              <a:lnSpc>
                <a:spcPct val="93000"/>
              </a:lnSpc>
              <a:buClr>
                <a:srgbClr val="000000"/>
              </a:buClr>
              <a:buSzPct val="100000"/>
              <a:buFont typeface="Times New Roman" panose="02020603050405020304" pitchFamily="18" charset="0"/>
              <a:buNone/>
              <a:defRPr/>
            </a:pPr>
            <a:endParaRPr lang="en-US" altLang="en-US"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26</a:t>
            </a:fld>
            <a:endParaRPr lang="en-US" altLang="en-US" sz="2000" dirty="0"/>
          </a:p>
        </p:txBody>
      </p:sp>
      <p:sp>
        <p:nvSpPr>
          <p:cNvPr id="57346" name="Rectangle 1"/>
          <p:cNvSpPr>
            <a:spLocks noGrp="1" noChangeArrowheads="1"/>
          </p:cNvSpPr>
          <p:nvPr>
            <p:ph type="title"/>
          </p:nvPr>
        </p:nvSpPr>
        <p:spPr>
          <a:xfrm>
            <a:off x="152400" y="152401"/>
            <a:ext cx="81534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LIMITATIONS OF PRESUMPTIONS</a:t>
            </a:r>
          </a:p>
        </p:txBody>
      </p:sp>
      <p:sp>
        <p:nvSpPr>
          <p:cNvPr id="32771" name="Text Box 2"/>
          <p:cNvSpPr txBox="1">
            <a:spLocks noChangeArrowheads="1"/>
          </p:cNvSpPr>
          <p:nvPr/>
        </p:nvSpPr>
        <p:spPr bwMode="auto">
          <a:xfrm>
            <a:off x="457200" y="1398984"/>
            <a:ext cx="11201400" cy="467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lstStyle/>
          <a:p>
            <a:pPr>
              <a:lnSpc>
                <a:spcPct val="93000"/>
              </a:lnSpc>
              <a:buClr>
                <a:srgbClr val="000000"/>
              </a:buClr>
              <a:buSzPct val="100000"/>
              <a:defRPr/>
            </a:pPr>
            <a:r>
              <a:rPr lang="en-US" sz="2800" dirty="0">
                <a:latin typeface="Times New Roman" panose="02020603050405020304" pitchFamily="18" charset="0"/>
                <a:cs typeface="Times New Roman" panose="02020603050405020304" pitchFamily="18" charset="0"/>
              </a:rPr>
              <a:t>If it is not on the presumptive list, you will likely need a good medical opinion to lead to a grant of compensation. </a:t>
            </a:r>
          </a:p>
          <a:p>
            <a:pPr>
              <a:lnSpc>
                <a:spcPct val="93000"/>
              </a:lnSpc>
              <a:buClr>
                <a:srgbClr val="000000"/>
              </a:buClr>
              <a:buSzPct val="100000"/>
              <a:defRPr/>
            </a:pPr>
            <a:endParaRPr lang="en-US" sz="2400" dirty="0">
              <a:latin typeface="Times New Roman" panose="02020603050405020304" pitchFamily="18" charset="0"/>
              <a:cs typeface="Times New Roman" panose="02020603050405020304" pitchFamily="18" charset="0"/>
            </a:endParaRPr>
          </a:p>
          <a:p>
            <a:pPr marL="342900" indent="-3429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ALWAYS file claims as long as they have: </a:t>
            </a:r>
          </a:p>
          <a:p>
            <a:pPr marL="342900" indent="-342900">
              <a:lnSpc>
                <a:spcPct val="93000"/>
              </a:lnSpc>
              <a:buClr>
                <a:srgbClr val="000000"/>
              </a:buClr>
              <a:buSzPct val="100000"/>
              <a:buFont typeface="Arial" panose="020B0604020202020204" pitchFamily="34" charset="0"/>
              <a:buChar char="•"/>
              <a:defRPr/>
            </a:pPr>
            <a:endParaRPr lang="en-US" sz="2400" dirty="0">
              <a:latin typeface="Times New Roman" panose="02020603050405020304" pitchFamily="18" charset="0"/>
              <a:cs typeface="Times New Roman" panose="02020603050405020304" pitchFamily="18" charset="0"/>
            </a:endParaRPr>
          </a:p>
          <a:p>
            <a:pPr marL="800100" lvl="1" indent="-3429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A current, chronic disability and some evidence of exposure </a:t>
            </a:r>
          </a:p>
          <a:p>
            <a:pPr marL="342900" indent="-342900">
              <a:lnSpc>
                <a:spcPct val="93000"/>
              </a:lnSpc>
              <a:buClr>
                <a:srgbClr val="000000"/>
              </a:buClr>
              <a:buSzPct val="100000"/>
              <a:buFont typeface="Arial" panose="020B0604020202020204" pitchFamily="34" charset="0"/>
              <a:buChar char="•"/>
              <a:defRPr/>
            </a:pPr>
            <a:endParaRPr lang="en-US" sz="2400" i="1" dirty="0">
              <a:latin typeface="Times New Roman" panose="02020603050405020304" pitchFamily="18" charset="0"/>
              <a:cs typeface="Times New Roman" panose="02020603050405020304" pitchFamily="18" charset="0"/>
            </a:endParaRPr>
          </a:p>
          <a:p>
            <a:pPr marL="800100" lvl="1" indent="-342900">
              <a:lnSpc>
                <a:spcPct val="93000"/>
              </a:lnSpc>
              <a:buClr>
                <a:srgbClr val="000000"/>
              </a:buClr>
              <a:buSzPct val="100000"/>
              <a:buFont typeface="Arial" panose="020B0604020202020204" pitchFamily="34" charset="0"/>
              <a:buChar char="•"/>
              <a:defRPr/>
            </a:pPr>
            <a:r>
              <a:rPr lang="en-US" sz="2400" i="1" dirty="0">
                <a:latin typeface="Times New Roman" panose="02020603050405020304" pitchFamily="18" charset="0"/>
                <a:cs typeface="Times New Roman" panose="02020603050405020304" pitchFamily="18" charset="0"/>
              </a:rPr>
              <a:t>unless </a:t>
            </a:r>
            <a:r>
              <a:rPr lang="en-US" sz="2400" dirty="0">
                <a:latin typeface="Times New Roman" panose="02020603050405020304" pitchFamily="18" charset="0"/>
                <a:cs typeface="Times New Roman" panose="02020603050405020304" pitchFamily="18" charset="0"/>
              </a:rPr>
              <a:t>it is clear the disability was caused by an incident after service such as a workplace accident</a:t>
            </a:r>
          </a:p>
          <a:p>
            <a:pPr marL="342900" indent="-342900" eaLnBrk="1">
              <a:lnSpc>
                <a:spcPct val="93000"/>
              </a:lnSpc>
              <a:buClr>
                <a:srgbClr val="000000"/>
              </a:buClr>
              <a:buSzPct val="100000"/>
              <a:buFont typeface="Arial" panose="020B0604020202020204" pitchFamily="34" charset="0"/>
              <a:buChar char="•"/>
              <a:defRPr/>
            </a:pPr>
            <a:endParaRPr lang="en-US" sz="2400" dirty="0">
              <a:latin typeface="Times New Roman" panose="02020603050405020304" pitchFamily="18" charset="0"/>
              <a:cs typeface="Times New Roman" panose="02020603050405020304" pitchFamily="18" charset="0"/>
            </a:endParaRPr>
          </a:p>
          <a:p>
            <a:pPr marL="342900" indent="-3429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BE REALISTIC when explaining processing timelines and chances of success</a:t>
            </a:r>
          </a:p>
          <a:p>
            <a:pPr marL="342900" indent="-342900">
              <a:lnSpc>
                <a:spcPct val="93000"/>
              </a:lnSpc>
              <a:buClr>
                <a:srgbClr val="000000"/>
              </a:buClr>
              <a:buSzPct val="100000"/>
              <a:buFont typeface="Arial" panose="020B0604020202020204" pitchFamily="34" charset="0"/>
              <a:buChar char="•"/>
              <a:defRPr/>
            </a:pPr>
            <a:endParaRPr lang="en-US" sz="2400" dirty="0">
              <a:latin typeface="Times New Roman" panose="02020603050405020304" pitchFamily="18" charset="0"/>
              <a:cs typeface="Times New Roman" panose="02020603050405020304" pitchFamily="18" charset="0"/>
            </a:endParaRPr>
          </a:p>
          <a:p>
            <a:pPr marL="342900" indent="-342900">
              <a:lnSpc>
                <a:spcPct val="93000"/>
              </a:lnSpc>
              <a:buClr>
                <a:srgbClr val="000000"/>
              </a:buClr>
              <a:buSzPct val="100000"/>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Get the facts on record in case the law changes in the future</a:t>
            </a:r>
          </a:p>
          <a:p>
            <a:pPr>
              <a:lnSpc>
                <a:spcPct val="93000"/>
              </a:lnSpc>
              <a:buClr>
                <a:srgbClr val="000000"/>
              </a:buClr>
              <a:buSzPct val="100000"/>
              <a:defRPr/>
            </a:pPr>
            <a:endParaRPr lang="en-US" dirty="0"/>
          </a:p>
          <a:p>
            <a:pPr eaLnBrk="1">
              <a:lnSpc>
                <a:spcPct val="93000"/>
              </a:lnSpc>
              <a:buClr>
                <a:srgbClr val="000000"/>
              </a:buClr>
              <a:buSzPct val="100000"/>
              <a:buFont typeface="Times New Roman" panose="02020603050405020304" pitchFamily="18" charset="0"/>
              <a:buNone/>
              <a:defRPr/>
            </a:pPr>
            <a:endParaRPr lang="en-US" dirty="0"/>
          </a:p>
          <a:p>
            <a:pPr eaLnBrk="1">
              <a:lnSpc>
                <a:spcPct val="93000"/>
              </a:lnSpc>
              <a:buClr>
                <a:srgbClr val="000000"/>
              </a:buClr>
              <a:buSzPct val="100000"/>
              <a:buFont typeface="Times New Roman" panose="02020603050405020304" pitchFamily="18" charset="0"/>
              <a:buNone/>
              <a:defRPr/>
            </a:pPr>
            <a:endParaRPr lang="en-US" sz="1600" dirty="0"/>
          </a:p>
          <a:p>
            <a:pPr eaLnBrk="1">
              <a:lnSpc>
                <a:spcPct val="93000"/>
              </a:lnSpc>
              <a:buClr>
                <a:srgbClr val="000000"/>
              </a:buClr>
              <a:buSzPct val="100000"/>
              <a:buFont typeface="Times New Roman" panose="02020603050405020304" pitchFamily="18" charset="0"/>
              <a:buNone/>
              <a:defRPr/>
            </a:pPr>
            <a:endParaRPr lang="en-US" sz="1600" dirty="0"/>
          </a:p>
          <a:p>
            <a:pPr marL="428625" indent="-342900">
              <a:defRPr/>
            </a:pPr>
            <a:endParaRPr lang="en-US" sz="1600" dirty="0"/>
          </a:p>
          <a:p>
            <a:pPr eaLnBrk="1">
              <a:lnSpc>
                <a:spcPct val="93000"/>
              </a:lnSpc>
              <a:buClr>
                <a:srgbClr val="000000"/>
              </a:buClr>
              <a:buSzPct val="100000"/>
              <a:buFont typeface="Times New Roman" panose="02020603050405020304" pitchFamily="18" charset="0"/>
              <a:buNone/>
              <a:defRPr/>
            </a:pPr>
            <a:endParaRPr lang="en-US" sz="1600" dirty="0"/>
          </a:p>
          <a:p>
            <a:pPr eaLnBrk="1">
              <a:lnSpc>
                <a:spcPct val="93000"/>
              </a:lnSpc>
              <a:buClr>
                <a:srgbClr val="000000"/>
              </a:buClr>
              <a:buSzPct val="100000"/>
              <a:buFont typeface="Times New Roman" panose="02020603050405020304" pitchFamily="18" charset="0"/>
              <a:buNone/>
              <a:defRPr/>
            </a:pPr>
            <a:endParaRPr lang="en-US" altLang="en-US" sz="1600" dirty="0"/>
          </a:p>
        </p:txBody>
      </p:sp>
    </p:spTree>
    <p:extLst>
      <p:ext uri="{BB962C8B-B14F-4D97-AF65-F5344CB8AC3E}">
        <p14:creationId xmlns:p14="http://schemas.microsoft.com/office/powerpoint/2010/main" val="1845498337"/>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27</a:t>
            </a:fld>
            <a:endParaRPr lang="en-US" altLang="en-US" sz="2000" dirty="0"/>
          </a:p>
        </p:txBody>
      </p:sp>
      <p:sp>
        <p:nvSpPr>
          <p:cNvPr id="59394" name="Rectangle 1"/>
          <p:cNvSpPr>
            <a:spLocks noGrp="1" noChangeArrowheads="1"/>
          </p:cNvSpPr>
          <p:nvPr>
            <p:ph type="title"/>
          </p:nvPr>
        </p:nvSpPr>
        <p:spPr>
          <a:xfrm>
            <a:off x="76200" y="213522"/>
            <a:ext cx="89916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THREE PATHS “AS-IF” SERVICE CONNECTED</a:t>
            </a:r>
          </a:p>
        </p:txBody>
      </p:sp>
      <p:sp>
        <p:nvSpPr>
          <p:cNvPr id="70660" name="Text Box 2"/>
          <p:cNvSpPr txBox="1">
            <a:spLocks noChangeArrowheads="1"/>
          </p:cNvSpPr>
          <p:nvPr/>
        </p:nvSpPr>
        <p:spPr bwMode="auto">
          <a:xfrm>
            <a:off x="990600" y="2191942"/>
            <a:ext cx="10363200" cy="31551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lstStyle/>
          <a:p>
            <a:pPr eaLnBrk="1">
              <a:lnSpc>
                <a:spcPct val="93000"/>
              </a:lnSpc>
              <a:buClr>
                <a:srgbClr val="000000"/>
              </a:buClr>
              <a:buSzPct val="100000"/>
              <a:buFont typeface="Times New Roman" panose="02020603050405020304" pitchFamily="18" charset="0"/>
              <a:buNone/>
              <a:defRPr/>
            </a:pPr>
            <a:endParaRPr lang="en-US" altLang="en-US" sz="2400" dirty="0"/>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The next three paths to service connection treat the disability “as if” it were service connected</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a:lnSpc>
                <a:spcPct val="93000"/>
              </a:lnSpc>
              <a:buClr>
                <a:srgbClr val="000000"/>
              </a:buClr>
              <a:buSzPct val="100000"/>
              <a:defRPr/>
            </a:pPr>
            <a:r>
              <a:rPr lang="en-US" altLang="en-US" sz="2800" dirty="0">
                <a:latin typeface="Times New Roman" panose="02020603050405020304" pitchFamily="18" charset="0"/>
                <a:cs typeface="Times New Roman" panose="02020603050405020304" pitchFamily="18" charset="0"/>
              </a:rPr>
              <a:t>The veteran will be paid compensation but </a:t>
            </a:r>
            <a:r>
              <a:rPr lang="en-US" altLang="en-US" sz="2800" b="1" u="sng" dirty="0">
                <a:latin typeface="Times New Roman" panose="02020603050405020304" pitchFamily="18" charset="0"/>
                <a:cs typeface="Times New Roman" panose="02020603050405020304" pitchFamily="18" charset="0"/>
              </a:rPr>
              <a:t>may not </a:t>
            </a:r>
            <a:r>
              <a:rPr lang="en-US" altLang="en-US" sz="2800" dirty="0">
                <a:latin typeface="Times New Roman" panose="02020603050405020304" pitchFamily="18" charset="0"/>
                <a:cs typeface="Times New Roman" panose="02020603050405020304" pitchFamily="18" charset="0"/>
              </a:rPr>
              <a:t>receive all of the ancillary benefits that normally come with service connection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28</a:t>
            </a:fld>
            <a:endParaRPr lang="en-US" altLang="en-US" sz="2000" dirty="0"/>
          </a:p>
        </p:txBody>
      </p:sp>
      <p:sp>
        <p:nvSpPr>
          <p:cNvPr id="61442" name="Rectangle 1"/>
          <p:cNvSpPr>
            <a:spLocks noGrp="1" noChangeArrowheads="1"/>
          </p:cNvSpPr>
          <p:nvPr>
            <p:ph type="title"/>
          </p:nvPr>
        </p:nvSpPr>
        <p:spPr>
          <a:xfrm>
            <a:off x="76201" y="228601"/>
            <a:ext cx="7286626"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PAIRED ORGANS</a:t>
            </a:r>
          </a:p>
        </p:txBody>
      </p:sp>
      <p:sp>
        <p:nvSpPr>
          <p:cNvPr id="70660" name="Text Box 2"/>
          <p:cNvSpPr txBox="1">
            <a:spLocks noChangeArrowheads="1"/>
          </p:cNvSpPr>
          <p:nvPr/>
        </p:nvSpPr>
        <p:spPr bwMode="auto">
          <a:xfrm>
            <a:off x="533400" y="1552939"/>
            <a:ext cx="10820400" cy="45430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p>
            <a:pPr eaLnBrk="1">
              <a:lnSpc>
                <a:spcPct val="93000"/>
              </a:lnSpc>
              <a:buClr>
                <a:srgbClr val="000000"/>
              </a:buClr>
              <a:buSzPct val="100000"/>
              <a:buFont typeface="Times New Roman" panose="02020603050405020304" pitchFamily="18" charset="0"/>
              <a:buNone/>
              <a:defRPr/>
            </a:pPr>
            <a:r>
              <a:rPr lang="en-US" altLang="en-US" sz="2800" b="1" dirty="0">
                <a:solidFill>
                  <a:srgbClr val="991A1E"/>
                </a:solidFill>
                <a:latin typeface="Times New Roman" panose="02020603050405020304" pitchFamily="18" charset="0"/>
                <a:cs typeface="Times New Roman" panose="02020603050405020304" pitchFamily="18" charset="0"/>
              </a:rPr>
              <a:t>38 CFR §3.383</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defRPr/>
            </a:pPr>
            <a:r>
              <a:rPr lang="en-US" altLang="en-US" sz="2800" dirty="0">
                <a:latin typeface="Times New Roman" panose="02020603050405020304" pitchFamily="18" charset="0"/>
                <a:cs typeface="Times New Roman" panose="02020603050405020304" pitchFamily="18" charset="0"/>
              </a:rPr>
              <a:t>1. When there is service-connected severe disability </a:t>
            </a:r>
          </a:p>
          <a:p>
            <a:pPr eaLnBrk="1">
              <a:lnSpc>
                <a:spcPct val="93000"/>
              </a:lnSpc>
              <a:buClr>
                <a:srgbClr val="000000"/>
              </a:buClr>
              <a:buSzPct val="100000"/>
              <a:defRPr/>
            </a:pPr>
            <a:r>
              <a:rPr lang="en-US" altLang="en-US" sz="2800" dirty="0">
                <a:latin typeface="Times New Roman" panose="02020603050405020304" pitchFamily="18" charset="0"/>
                <a:cs typeface="Times New Roman" panose="02020603050405020304" pitchFamily="18" charset="0"/>
              </a:rPr>
              <a:t>(usually loss or loss of use) of certain organs or extremities AND</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2. Non-service-connected disability of the paired organ or extremity</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BOTH organs or extremities will be treated as service-connected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for determining compensation </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Applies to: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Hands, Feet, Eyes, Ears, Kidneys, and Lungs</a:t>
            </a:r>
          </a:p>
          <a:p>
            <a:pPr eaLnBrk="1">
              <a:lnSpc>
                <a:spcPct val="93000"/>
              </a:lnSpc>
              <a:buClr>
                <a:srgbClr val="000000"/>
              </a:buClr>
              <a:buSzPct val="100000"/>
              <a:buFont typeface="Times New Roman" panose="02020603050405020304" pitchFamily="18" charset="0"/>
              <a:buNone/>
              <a:defRPr/>
            </a:pPr>
            <a:endParaRPr lang="en-US" altLang="en-US" dirty="0"/>
          </a:p>
          <a:p>
            <a:pPr eaLnBrk="1">
              <a:lnSpc>
                <a:spcPct val="93000"/>
              </a:lnSpc>
              <a:buClr>
                <a:srgbClr val="000000"/>
              </a:buClr>
              <a:buSzPct val="100000"/>
              <a:buFont typeface="Times New Roman" panose="02020603050405020304" pitchFamily="18" charset="0"/>
              <a:buNone/>
              <a:defRPr/>
            </a:pPr>
            <a:endParaRPr lang="en-US" alt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2"/>
          <p:cNvSpPr txBox="1">
            <a:spLocks noChangeArrowheads="1"/>
          </p:cNvSpPr>
          <p:nvPr/>
        </p:nvSpPr>
        <p:spPr bwMode="auto">
          <a:xfrm>
            <a:off x="609600" y="1295400"/>
            <a:ext cx="10972800" cy="5060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lstStyle/>
          <a:p>
            <a:pPr eaLnBrk="1">
              <a:lnSpc>
                <a:spcPct val="93000"/>
              </a:lnSpc>
              <a:buClr>
                <a:srgbClr val="000000"/>
              </a:buClr>
              <a:buSzPct val="100000"/>
              <a:buFont typeface="Times New Roman" panose="02020603050405020304" pitchFamily="18" charset="0"/>
              <a:buNone/>
              <a:defRPr/>
            </a:pPr>
            <a:r>
              <a:rPr lang="en-US" altLang="en-US" sz="2800" b="1" dirty="0">
                <a:solidFill>
                  <a:srgbClr val="991A1E"/>
                </a:solidFill>
                <a:latin typeface="Times New Roman" panose="02020603050405020304" pitchFamily="18" charset="0"/>
                <a:cs typeface="Times New Roman" panose="02020603050405020304" pitchFamily="18" charset="0"/>
              </a:rPr>
              <a:t>38 CFR §3.383 </a:t>
            </a:r>
            <a:r>
              <a:rPr lang="en-US" altLang="en-US" sz="2800" dirty="0">
                <a:latin typeface="Times New Roman" panose="02020603050405020304" pitchFamily="18" charset="0"/>
                <a:cs typeface="Times New Roman" panose="02020603050405020304" pitchFamily="18" charset="0"/>
              </a:rPr>
              <a:t>– Why?</a:t>
            </a:r>
          </a:p>
          <a:p>
            <a:pPr eaLnBrk="1">
              <a:lnSpc>
                <a:spcPct val="93000"/>
              </a:lnSpc>
              <a:buClr>
                <a:srgbClr val="000000"/>
              </a:buClr>
              <a:buSzPct val="100000"/>
              <a:buFont typeface="Times New Roman" panose="02020603050405020304" pitchFamily="18" charset="0"/>
              <a:buNone/>
              <a:defRPr/>
            </a:pPr>
            <a:endParaRPr lang="en-US" altLang="en-US" sz="2800"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Rating Schedule percentages assume that if only one of the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organs/extremities is impaired, the veteran can compensate for the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impaired/missing organ</a:t>
            </a:r>
          </a:p>
          <a:p>
            <a:pPr eaLnBrk="1">
              <a:lnSpc>
                <a:spcPct val="93000"/>
              </a:lnSpc>
              <a:buClr>
                <a:srgbClr val="000000"/>
              </a:buClr>
              <a:buSzPct val="100000"/>
              <a:buFont typeface="Times New Roman" panose="02020603050405020304" pitchFamily="18" charset="0"/>
              <a:buNone/>
              <a:defRPr/>
            </a:pPr>
            <a:endParaRPr lang="en-US" alt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If both are impaired or missing, veteran is less able to compensate </a:t>
            </a:r>
          </a:p>
          <a:p>
            <a:pPr eaLnBrk="1">
              <a:lnSpc>
                <a:spcPct val="93000"/>
              </a:lnSpc>
              <a:buClr>
                <a:srgbClr val="000000"/>
              </a:buClr>
              <a:buSzPct val="100000"/>
              <a:buFont typeface="Times New Roman" panose="02020603050405020304" pitchFamily="18" charset="0"/>
              <a:buNone/>
              <a:defRPr/>
            </a:pPr>
            <a:endParaRPr lang="en-US" altLang="en-US" dirty="0">
              <a:latin typeface="Times New Roman" panose="02020603050405020304" pitchFamily="18" charset="0"/>
              <a:cs typeface="Times New Roman" panose="02020603050405020304" pitchFamily="18" charset="0"/>
            </a:endParaRP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Example: Veteran has service-connected deafness of one ear due to </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antibiotic use in service. He also has non-service-connected hearing loss</a:t>
            </a:r>
          </a:p>
          <a:p>
            <a:pPr eaLnBrk="1">
              <a:lnSpc>
                <a:spcPct val="93000"/>
              </a:lnSpc>
              <a:buClr>
                <a:srgbClr val="000000"/>
              </a:buClr>
              <a:buSzPct val="100000"/>
              <a:buFont typeface="Times New Roman" panose="02020603050405020304" pitchFamily="18" charset="0"/>
              <a:buNone/>
              <a:defRPr/>
            </a:pPr>
            <a:r>
              <a:rPr lang="en-US" altLang="en-US" sz="2800" dirty="0">
                <a:latin typeface="Times New Roman" panose="02020603050405020304" pitchFamily="18" charset="0"/>
                <a:cs typeface="Times New Roman" panose="02020603050405020304" pitchFamily="18" charset="0"/>
              </a:rPr>
              <a:t>in the other ear due to a scuba diving incident. </a:t>
            </a:r>
            <a:r>
              <a:rPr lang="en-US" altLang="en-US" sz="2800" b="1" dirty="0">
                <a:solidFill>
                  <a:srgbClr val="991A1E"/>
                </a:solidFill>
                <a:latin typeface="Times New Roman" panose="02020603050405020304" pitchFamily="18" charset="0"/>
                <a:cs typeface="Times New Roman" panose="02020603050405020304" pitchFamily="18" charset="0"/>
              </a:rPr>
              <a:t>38 CFR 4.85(f)</a:t>
            </a:r>
          </a:p>
          <a:p>
            <a:pPr eaLnBrk="1">
              <a:lnSpc>
                <a:spcPct val="93000"/>
              </a:lnSpc>
              <a:buClr>
                <a:srgbClr val="000000"/>
              </a:buClr>
              <a:buSzPct val="100000"/>
              <a:buFont typeface="Times New Roman" panose="02020603050405020304" pitchFamily="18" charset="0"/>
              <a:buNone/>
              <a:defRPr/>
            </a:pPr>
            <a:endParaRPr lang="en-US" altLang="en-US" sz="1400" dirty="0">
              <a:latin typeface="Times New Roman" panose="02020603050405020304" pitchFamily="18" charset="0"/>
              <a:cs typeface="Times New Roman" panose="02020603050405020304" pitchFamily="18" charset="0"/>
            </a:endParaRPr>
          </a:p>
          <a:p>
            <a:pPr marL="257175" indent="-257175">
              <a:lnSpc>
                <a:spcPct val="93000"/>
              </a:lnSpc>
              <a:buClr>
                <a:srgbClr val="000000"/>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Without paired organs regulation: 10% rating for one ear</a:t>
            </a:r>
          </a:p>
          <a:p>
            <a:pPr marL="257175" indent="-257175">
              <a:lnSpc>
                <a:spcPct val="93000"/>
              </a:lnSpc>
              <a:buClr>
                <a:srgbClr val="000000"/>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With paired organs regulation: Rating for both ears, up to 100%</a:t>
            </a:r>
          </a:p>
          <a:p>
            <a:pPr marL="257175" indent="-257175">
              <a:lnSpc>
                <a:spcPct val="93000"/>
              </a:lnSpc>
              <a:buClr>
                <a:srgbClr val="000000"/>
              </a:buClr>
              <a:buSzPct val="100000"/>
              <a:buFont typeface="Courier New" panose="02070309020205020404" pitchFamily="49" charset="0"/>
              <a:buChar char="o"/>
              <a:defRPr/>
            </a:pPr>
            <a:endParaRPr lang="en-US" altLang="en-US" sz="16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29</a:t>
            </a:fld>
            <a:endParaRPr lang="en-US" altLang="en-US" sz="2000" dirty="0"/>
          </a:p>
        </p:txBody>
      </p:sp>
      <p:sp>
        <p:nvSpPr>
          <p:cNvPr id="9" name="Rectangle 1"/>
          <p:cNvSpPr>
            <a:spLocks noGrp="1" noChangeArrowheads="1"/>
          </p:cNvSpPr>
          <p:nvPr>
            <p:ph type="title"/>
          </p:nvPr>
        </p:nvSpPr>
        <p:spPr>
          <a:xfrm>
            <a:off x="76200" y="152401"/>
            <a:ext cx="7902819"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PAIRED ORGANS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2"/>
          <p:cNvSpPr txBox="1">
            <a:spLocks noChangeArrowheads="1"/>
          </p:cNvSpPr>
          <p:nvPr/>
        </p:nvSpPr>
        <p:spPr bwMode="auto">
          <a:xfrm>
            <a:off x="990600" y="1828800"/>
            <a:ext cx="10363200" cy="457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000000"/>
              </a:buClr>
              <a:buSzPct val="100000"/>
              <a:defRPr/>
            </a:pPr>
            <a:r>
              <a:rPr lang="en-US" altLang="en-US" sz="2800" b="1" u="sng" dirty="0">
                <a:latin typeface="Times New Roman" panose="02020603050405020304" pitchFamily="18" charset="0"/>
                <a:cs typeface="Times New Roman" panose="02020603050405020304" pitchFamily="18" charset="0"/>
              </a:rPr>
              <a:t>Health Care </a:t>
            </a:r>
          </a:p>
          <a:p>
            <a:pPr>
              <a:lnSpc>
                <a:spcPct val="90000"/>
              </a:lnSpc>
              <a:spcBef>
                <a:spcPts val="750"/>
              </a:spcBef>
              <a:spcAft>
                <a:spcPts val="1069"/>
              </a:spcAft>
              <a:buClr>
                <a:srgbClr val="000000"/>
              </a:buClr>
              <a:buSzPct val="100000"/>
              <a:defRPr/>
            </a:pPr>
            <a:r>
              <a:rPr lang="en-US" altLang="en-US" sz="2800" i="1" dirty="0">
                <a:latin typeface="Times New Roman" panose="02020603050405020304" pitchFamily="18" charset="0"/>
                <a:cs typeface="Times New Roman" panose="02020603050405020304" pitchFamily="18" charset="0"/>
              </a:rPr>
              <a:t>FREE</a:t>
            </a:r>
            <a:r>
              <a:rPr lang="en-US" altLang="en-US" sz="2800" dirty="0">
                <a:latin typeface="Times New Roman" panose="02020603050405020304" pitchFamily="18" charset="0"/>
                <a:cs typeface="Times New Roman" panose="02020603050405020304" pitchFamily="18" charset="0"/>
              </a:rPr>
              <a:t> VA health care is provided for all service-connected disabilities</a:t>
            </a:r>
          </a:p>
          <a:p>
            <a:pPr>
              <a:lnSpc>
                <a:spcPct val="90000"/>
              </a:lnSpc>
              <a:spcBef>
                <a:spcPts val="750"/>
              </a:spcBef>
              <a:spcAft>
                <a:spcPts val="1069"/>
              </a:spcAft>
              <a:buClr>
                <a:srgbClr val="000000"/>
              </a:buClr>
              <a:buSzPct val="100000"/>
              <a:defRPr/>
            </a:pPr>
            <a:r>
              <a:rPr lang="en-US" altLang="en-US" sz="2800" dirty="0">
                <a:latin typeface="Times New Roman" panose="02020603050405020304" pitchFamily="18" charset="0"/>
                <a:cs typeface="Times New Roman" panose="02020603050405020304" pitchFamily="18" charset="0"/>
              </a:rPr>
              <a:t>*Note: there is another category of service connection for treatment purposes only: </a:t>
            </a:r>
          </a:p>
          <a:p>
            <a:pPr>
              <a:lnSpc>
                <a:spcPct val="90000"/>
              </a:lnSpc>
              <a:spcBef>
                <a:spcPts val="750"/>
              </a:spcBef>
              <a:spcAft>
                <a:spcPts val="1069"/>
              </a:spcAft>
              <a:buClr>
                <a:srgbClr val="000000"/>
              </a:buClr>
              <a:buSzPct val="100000"/>
              <a:defRPr/>
            </a:pPr>
            <a:r>
              <a:rPr lang="en-US" altLang="en-US" sz="2800" dirty="0">
                <a:latin typeface="Times New Roman" panose="02020603050405020304" pitchFamily="18" charset="0"/>
                <a:cs typeface="Times New Roman" panose="02020603050405020304" pitchFamily="18" charset="0"/>
              </a:rPr>
              <a:t>Establishes health care but not compensation: special eligibility to service connection solely for treatment purposes</a:t>
            </a:r>
          </a:p>
        </p:txBody>
      </p:sp>
      <p:sp>
        <p:nvSpPr>
          <p:cNvPr id="4" name="Slide Number Placeholder 3"/>
          <p:cNvSpPr>
            <a:spLocks noGrp="1"/>
          </p:cNvSpPr>
          <p:nvPr>
            <p:ph type="sldNum" sz="quarter" idx="12"/>
          </p:nvPr>
        </p:nvSpPr>
        <p:spPr/>
        <p:txBody>
          <a:bodyPr/>
          <a:lstStyle/>
          <a:p>
            <a:pPr>
              <a:defRPr/>
            </a:pPr>
            <a:fld id="{8D816DE4-2C63-4152-8A0F-C45C00FFA49A}" type="slidenum">
              <a:rPr lang="en-US" altLang="en-US" sz="2000" smtClean="0"/>
              <a:pPr>
                <a:defRPr/>
              </a:pPr>
              <a:t>3</a:t>
            </a:fld>
            <a:endParaRPr lang="en-US" altLang="en-US" sz="2000" dirty="0"/>
          </a:p>
        </p:txBody>
      </p:sp>
      <p:sp>
        <p:nvSpPr>
          <p:cNvPr id="7" name="Rectangle 1"/>
          <p:cNvSpPr>
            <a:spLocks noGrp="1" noChangeArrowheads="1"/>
          </p:cNvSpPr>
          <p:nvPr>
            <p:ph type="title"/>
          </p:nvPr>
        </p:nvSpPr>
        <p:spPr>
          <a:xfrm>
            <a:off x="0" y="228601"/>
            <a:ext cx="80772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WHY IS SERVICE CONNECTION IMPORTANT?</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30</a:t>
            </a:fld>
            <a:endParaRPr lang="en-US" altLang="en-US" sz="2000" dirty="0"/>
          </a:p>
        </p:txBody>
      </p:sp>
      <p:sp>
        <p:nvSpPr>
          <p:cNvPr id="65538" name="Rectangle 1"/>
          <p:cNvSpPr>
            <a:spLocks noGrp="1" noChangeArrowheads="1"/>
          </p:cNvSpPr>
          <p:nvPr>
            <p:ph type="title"/>
          </p:nvPr>
        </p:nvSpPr>
        <p:spPr>
          <a:xfrm>
            <a:off x="152401" y="228601"/>
            <a:ext cx="8283820" cy="686991"/>
          </a:xfrm>
        </p:spPr>
        <p:txBody>
          <a:bodyPr>
            <a:noAutofit/>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COMPENSATED WORK THERAPY OR REHABILITATION</a:t>
            </a:r>
          </a:p>
        </p:txBody>
      </p:sp>
      <p:sp>
        <p:nvSpPr>
          <p:cNvPr id="74756" name="Text Box 2"/>
          <p:cNvSpPr txBox="1">
            <a:spLocks noChangeArrowheads="1"/>
          </p:cNvSpPr>
          <p:nvPr/>
        </p:nvSpPr>
        <p:spPr bwMode="auto">
          <a:xfrm>
            <a:off x="762000" y="1676400"/>
            <a:ext cx="10591800" cy="457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USC §1151 </a:t>
            </a:r>
            <a:r>
              <a:rPr lang="en-US" altLang="en-US" sz="2800" dirty="0">
                <a:latin typeface="Times New Roman" panose="02020603050405020304" pitchFamily="18" charset="0"/>
                <a:cs typeface="Times New Roman" panose="02020603050405020304" pitchFamily="18" charset="0"/>
              </a:rPr>
              <a:t>and </a:t>
            </a:r>
            <a:r>
              <a:rPr lang="en-US" altLang="en-US" sz="2800" b="1" dirty="0">
                <a:solidFill>
                  <a:srgbClr val="991A1E"/>
                </a:solidFill>
                <a:latin typeface="Times New Roman" panose="02020603050405020304" pitchFamily="18" charset="0"/>
                <a:cs typeface="Times New Roman" panose="02020603050405020304" pitchFamily="18" charset="0"/>
              </a:rPr>
              <a:t>38 CFR §3.361</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If the Veteran is participating in VA sponsored CWT,  it’s treated like worker’s compensation</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Must have suffered additional disability or death while in CWT</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Not due to willful misconduct</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Apply for compensation using same process as other claims: 21-526EZ</a:t>
            </a:r>
          </a:p>
          <a:p>
            <a:pPr>
              <a:lnSpc>
                <a:spcPct val="90000"/>
              </a:lnSpc>
              <a:spcBef>
                <a:spcPts val="750"/>
              </a:spcBef>
              <a:spcAft>
                <a:spcPts val="1069"/>
              </a:spcAft>
              <a:defRPr/>
            </a:pPr>
            <a:endParaRPr lang="en-US" altLang="en-US" sz="1650" dirty="0">
              <a:latin typeface="Century Gothic" panose="020B0502020202020204" pitchFamily="34" charset="0"/>
            </a:endParaRPr>
          </a:p>
          <a:p>
            <a:pPr>
              <a:lnSpc>
                <a:spcPct val="90000"/>
              </a:lnSpc>
              <a:spcBef>
                <a:spcPts val="750"/>
              </a:spcBef>
              <a:spcAft>
                <a:spcPts val="1069"/>
              </a:spcAft>
              <a:defRPr/>
            </a:pPr>
            <a:endParaRPr lang="en-US" altLang="en-US" sz="1650" dirty="0">
              <a:latin typeface="Century Gothic" panose="020B0502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31</a:t>
            </a:fld>
            <a:endParaRPr lang="en-US" altLang="en-US" sz="2000" dirty="0"/>
          </a:p>
        </p:txBody>
      </p:sp>
      <p:sp>
        <p:nvSpPr>
          <p:cNvPr id="67586" name="Rectangle 1"/>
          <p:cNvSpPr>
            <a:spLocks noGrp="1" noChangeArrowheads="1"/>
          </p:cNvSpPr>
          <p:nvPr>
            <p:ph type="title"/>
          </p:nvPr>
        </p:nvSpPr>
        <p:spPr>
          <a:xfrm>
            <a:off x="152400" y="152401"/>
            <a:ext cx="77724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VA FAULT/NEGLIGENCE</a:t>
            </a:r>
          </a:p>
        </p:txBody>
      </p:sp>
      <p:sp>
        <p:nvSpPr>
          <p:cNvPr id="76804" name="Text Box 2"/>
          <p:cNvSpPr txBox="1">
            <a:spLocks noChangeArrowheads="1"/>
          </p:cNvSpPr>
          <p:nvPr/>
        </p:nvSpPr>
        <p:spPr bwMode="auto">
          <a:xfrm>
            <a:off x="914400" y="1676400"/>
            <a:ext cx="10439400" cy="396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defRPr/>
            </a:pPr>
            <a:r>
              <a:rPr lang="en-US" altLang="en-US" sz="2800" b="1" dirty="0">
                <a:solidFill>
                  <a:srgbClr val="991A1E"/>
                </a:solidFill>
                <a:latin typeface="Times New Roman" panose="02020603050405020304" pitchFamily="18" charset="0"/>
                <a:cs typeface="Times New Roman" panose="02020603050405020304" pitchFamily="18" charset="0"/>
              </a:rPr>
              <a:t>38 USC §1151 </a:t>
            </a:r>
            <a:r>
              <a:rPr lang="en-US" altLang="en-US" sz="2800" dirty="0">
                <a:latin typeface="Times New Roman" panose="02020603050405020304" pitchFamily="18" charset="0"/>
                <a:cs typeface="Times New Roman" panose="02020603050405020304" pitchFamily="18" charset="0"/>
              </a:rPr>
              <a:t>and </a:t>
            </a:r>
            <a:r>
              <a:rPr lang="en-US" altLang="en-US" sz="2800" b="1" dirty="0">
                <a:solidFill>
                  <a:srgbClr val="991A1E"/>
                </a:solidFill>
                <a:latin typeface="Times New Roman" panose="02020603050405020304" pitchFamily="18" charset="0"/>
                <a:cs typeface="Times New Roman" panose="02020603050405020304" pitchFamily="18" charset="0"/>
              </a:rPr>
              <a:t>38 CFR §3.361</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1. Suffered additional disability or death </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2. Due to VA medical care or Failure of VA to diagnose/treat</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	(Not due to the natural progress of disease)</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3. VA was at fault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2"/>
          <p:cNvSpPr txBox="1">
            <a:spLocks noChangeArrowheads="1"/>
          </p:cNvSpPr>
          <p:nvPr/>
        </p:nvSpPr>
        <p:spPr bwMode="auto">
          <a:xfrm>
            <a:off x="685800" y="1828800"/>
            <a:ext cx="10667999" cy="381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Three ways to prove VA Fault: </a:t>
            </a:r>
            <a:r>
              <a:rPr lang="en-US" altLang="en-US" sz="2800" b="1" dirty="0">
                <a:solidFill>
                  <a:srgbClr val="991A1E"/>
                </a:solidFill>
                <a:latin typeface="Times New Roman" panose="02020603050405020304" pitchFamily="18" charset="0"/>
                <a:cs typeface="Times New Roman" panose="02020603050405020304" pitchFamily="18" charset="0"/>
              </a:rPr>
              <a:t>38 CFR 3.361(d)</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1. VA failed to exercise the degree of care that would be expected of a reasonable health care provider, OR</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2. VA furnished hospital care, medical or surgical treatment, or examination without the veteran's informed consent, OR</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3. The additional injury or death was not reasonably foreseeable (unexpected based on the usual effects of treatment) </a:t>
            </a:r>
          </a:p>
          <a:p>
            <a:pPr algn="ctr">
              <a:lnSpc>
                <a:spcPct val="90000"/>
              </a:lnSpc>
              <a:spcBef>
                <a:spcPts val="750"/>
              </a:spcBef>
              <a:spcAft>
                <a:spcPts val="1069"/>
              </a:spcAft>
              <a:buClr>
                <a:srgbClr val="FFFFFF"/>
              </a:buClr>
              <a:buSzPct val="45000"/>
              <a:defRPr/>
            </a:pPr>
            <a:r>
              <a:rPr lang="en-US" altLang="en-US" sz="2800" b="1" dirty="0">
                <a:latin typeface="Times New Roman" panose="02020603050405020304" pitchFamily="18" charset="0"/>
                <a:cs typeface="Times New Roman" panose="02020603050405020304" pitchFamily="18" charset="0"/>
              </a:rPr>
              <a:t>A MEDICAL OPINION IS NEEDED FOR THIS</a:t>
            </a:r>
          </a:p>
          <a:p>
            <a:pPr>
              <a:lnSpc>
                <a:spcPct val="90000"/>
              </a:lnSpc>
              <a:spcBef>
                <a:spcPts val="750"/>
              </a:spcBef>
              <a:spcAft>
                <a:spcPts val="1069"/>
              </a:spcAft>
              <a:buClr>
                <a:srgbClr val="FFFFFF"/>
              </a:buClr>
              <a:buSzPct val="45000"/>
              <a:defRPr/>
            </a:pPr>
            <a:endParaRPr lang="en-US" altLang="en-US" sz="1500" dirty="0">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32</a:t>
            </a:fld>
            <a:endParaRPr lang="en-US" altLang="en-US" sz="2000" dirty="0"/>
          </a:p>
        </p:txBody>
      </p:sp>
      <p:sp>
        <p:nvSpPr>
          <p:cNvPr id="8" name="Rectangle 1"/>
          <p:cNvSpPr txBox="1">
            <a:spLocks noChangeArrowheads="1"/>
          </p:cNvSpPr>
          <p:nvPr/>
        </p:nvSpPr>
        <p:spPr bwMode="auto">
          <a:xfrm>
            <a:off x="152400" y="152401"/>
            <a:ext cx="8125633" cy="969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anose="020F0502020204030204" pitchFamily="34" charset="0"/>
              </a:defRPr>
            </a:lvl2pPr>
            <a:lvl3pPr algn="ctr" rtl="0" eaLnBrk="0" fontAlgn="base" hangingPunct="0">
              <a:spcBef>
                <a:spcPct val="0"/>
              </a:spcBef>
              <a:spcAft>
                <a:spcPct val="0"/>
              </a:spcAft>
              <a:defRPr sz="3300">
                <a:solidFill>
                  <a:schemeClr val="tx1"/>
                </a:solidFill>
                <a:latin typeface="Calibri" panose="020F0502020204030204" pitchFamily="34" charset="0"/>
              </a:defRPr>
            </a:lvl3pPr>
            <a:lvl4pPr algn="ctr" rtl="0" eaLnBrk="0" fontAlgn="base" hangingPunct="0">
              <a:spcBef>
                <a:spcPct val="0"/>
              </a:spcBef>
              <a:spcAft>
                <a:spcPct val="0"/>
              </a:spcAft>
              <a:defRPr sz="3300">
                <a:solidFill>
                  <a:schemeClr val="tx1"/>
                </a:solidFill>
                <a:latin typeface="Calibri" panose="020F0502020204030204" pitchFamily="34" charset="0"/>
              </a:defRPr>
            </a:lvl4pPr>
            <a:lvl5pPr algn="ctr" rtl="0" eaLnBrk="0" fontAlgn="base" hangingPunct="0">
              <a:spcBef>
                <a:spcPct val="0"/>
              </a:spcBef>
              <a:spcAft>
                <a:spcPct val="0"/>
              </a:spcAft>
              <a:defRPr sz="3300">
                <a:solidFill>
                  <a:schemeClr val="tx1"/>
                </a:solidFill>
                <a:latin typeface="Calibri" panose="020F0502020204030204" pitchFamily="34" charset="0"/>
              </a:defRPr>
            </a:lvl5pPr>
            <a:lvl6pPr marL="342900" algn="ctr" rtl="0" fontAlgn="base">
              <a:spcBef>
                <a:spcPct val="0"/>
              </a:spcBef>
              <a:spcAft>
                <a:spcPct val="0"/>
              </a:spcAft>
              <a:defRPr sz="3300">
                <a:solidFill>
                  <a:schemeClr val="tx1"/>
                </a:solidFill>
                <a:latin typeface="Calibri" panose="020F0502020204030204" pitchFamily="34" charset="0"/>
              </a:defRPr>
            </a:lvl6pPr>
            <a:lvl7pPr marL="685800" algn="ctr" rtl="0" fontAlgn="base">
              <a:spcBef>
                <a:spcPct val="0"/>
              </a:spcBef>
              <a:spcAft>
                <a:spcPct val="0"/>
              </a:spcAft>
              <a:defRPr sz="3300">
                <a:solidFill>
                  <a:schemeClr val="tx1"/>
                </a:solidFill>
                <a:latin typeface="Calibri" panose="020F0502020204030204" pitchFamily="34" charset="0"/>
              </a:defRPr>
            </a:lvl7pPr>
            <a:lvl8pPr marL="1028700" algn="ctr" rtl="0" fontAlgn="base">
              <a:spcBef>
                <a:spcPct val="0"/>
              </a:spcBef>
              <a:spcAft>
                <a:spcPct val="0"/>
              </a:spcAft>
              <a:defRPr sz="3300">
                <a:solidFill>
                  <a:schemeClr val="tx1"/>
                </a:solidFill>
                <a:latin typeface="Calibri" panose="020F0502020204030204" pitchFamily="34" charset="0"/>
              </a:defRPr>
            </a:lvl8pPr>
            <a:lvl9pPr marL="1371600" algn="ctr" rtl="0" fontAlgn="base">
              <a:spcBef>
                <a:spcPct val="0"/>
              </a:spcBef>
              <a:spcAft>
                <a:spcPct val="0"/>
              </a:spcAft>
              <a:defRPr sz="3300">
                <a:solidFill>
                  <a:schemeClr val="tx1"/>
                </a:solidFill>
                <a:latin typeface="Calibri" panose="020F0502020204030204" pitchFamily="34" charset="0"/>
              </a:defRPr>
            </a:lvl9pPr>
          </a:lstStyle>
          <a:p>
            <a:pPr algn="l" eaLnBrk="1" hangingPunct="1">
              <a:lnSpc>
                <a:spcPct val="90000"/>
              </a:lnSpc>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b="1" dirty="0">
                <a:latin typeface="Times New Roman" panose="02020603050405020304" pitchFamily="18" charset="0"/>
                <a:cs typeface="Times New Roman" panose="02020603050405020304" pitchFamily="18" charset="0"/>
              </a:rPr>
              <a:t>VA FAULT/NEGLIGENCE</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ext Box 2"/>
          <p:cNvSpPr txBox="1">
            <a:spLocks noChangeArrowheads="1"/>
          </p:cNvSpPr>
          <p:nvPr/>
        </p:nvSpPr>
        <p:spPr bwMode="auto">
          <a:xfrm>
            <a:off x="838200" y="1447800"/>
            <a:ext cx="105156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NOTE: Remember, this path is “AS-IF” Service Connected </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If granted compensation under </a:t>
            </a:r>
            <a:r>
              <a:rPr lang="en-US" altLang="en-US" sz="2800" b="1" dirty="0">
                <a:solidFill>
                  <a:srgbClr val="991A1E"/>
                </a:solidFill>
                <a:latin typeface="Times New Roman" panose="02020603050405020304" pitchFamily="18" charset="0"/>
                <a:cs typeface="Times New Roman" panose="02020603050405020304" pitchFamily="18" charset="0"/>
              </a:rPr>
              <a:t>38 USC § 1151</a:t>
            </a:r>
            <a:r>
              <a:rPr lang="en-US" altLang="en-US" sz="2800" dirty="0">
                <a:latin typeface="Times New Roman" panose="02020603050405020304" pitchFamily="18" charset="0"/>
                <a:cs typeface="Times New Roman" panose="02020603050405020304" pitchFamily="18" charset="0"/>
              </a:rPr>
              <a:t>, veteran will not get all ancillary benefits such as DEA because the condition is not actually service-connected </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You may be able to choose a better path even if negligence is an issue</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 - Which type of claim is it if a service-connected disability gets worse due to treatment?</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 Which path is it if treatment for a service-connected disability causes another condition?</a:t>
            </a:r>
          </a:p>
          <a:p>
            <a:pPr>
              <a:lnSpc>
                <a:spcPct val="90000"/>
              </a:lnSpc>
              <a:spcBef>
                <a:spcPts val="750"/>
              </a:spcBef>
              <a:spcAft>
                <a:spcPts val="1069"/>
              </a:spcAft>
              <a:buClr>
                <a:srgbClr val="FFFFFF"/>
              </a:buClr>
              <a:buSzPct val="45000"/>
              <a:defRPr/>
            </a:pPr>
            <a:r>
              <a:rPr lang="en-US" altLang="en-US" sz="2800" dirty="0">
                <a:latin typeface="Times New Roman" panose="02020603050405020304" pitchFamily="18" charset="0"/>
                <a:cs typeface="Times New Roman" panose="02020603050405020304" pitchFamily="18" charset="0"/>
              </a:rPr>
              <a:t>File on VA Form 21-526EZ </a:t>
            </a:r>
          </a:p>
          <a:p>
            <a:pPr>
              <a:lnSpc>
                <a:spcPct val="90000"/>
              </a:lnSpc>
              <a:spcBef>
                <a:spcPts val="750"/>
              </a:spcBef>
              <a:spcAft>
                <a:spcPts val="1069"/>
              </a:spcAft>
              <a:buClr>
                <a:srgbClr val="FFFFFF"/>
              </a:buClr>
              <a:buSzPct val="45000"/>
              <a:defRPr/>
            </a:pPr>
            <a:endParaRPr lang="en-US" altLang="en-US" sz="1500" dirty="0">
              <a:solidFill>
                <a:srgbClr val="FFFFFF"/>
              </a:solidFill>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33</a:t>
            </a:fld>
            <a:endParaRPr lang="en-US" altLang="en-US" sz="2000" dirty="0"/>
          </a:p>
        </p:txBody>
      </p:sp>
      <p:sp>
        <p:nvSpPr>
          <p:cNvPr id="9" name="Rectangle 1"/>
          <p:cNvSpPr>
            <a:spLocks noGrp="1" noChangeArrowheads="1"/>
          </p:cNvSpPr>
          <p:nvPr>
            <p:ph type="title"/>
          </p:nvPr>
        </p:nvSpPr>
        <p:spPr>
          <a:xfrm>
            <a:off x="152400" y="76201"/>
            <a:ext cx="81534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VA FAULT/NEGLIGENCE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2"/>
          <p:cNvSpPr txBox="1">
            <a:spLocks noChangeArrowheads="1"/>
          </p:cNvSpPr>
          <p:nvPr/>
        </p:nvSpPr>
        <p:spPr bwMode="auto">
          <a:xfrm>
            <a:off x="838200" y="1447801"/>
            <a:ext cx="10515600" cy="4952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buClr>
                <a:srgbClr val="FFFFFF"/>
              </a:buClr>
              <a:buSzPct val="45000"/>
              <a:defRPr/>
            </a:pPr>
            <a:r>
              <a:rPr lang="en-US" altLang="en-US" sz="2800" dirty="0">
                <a:latin typeface="Times New Roman" panose="02020603050405020304" pitchFamily="18" charset="0"/>
                <a:cs typeface="Times New Roman" panose="02020603050405020304" pitchFamily="18" charset="0"/>
              </a:rPr>
              <a:t>NOTE on Federal Tort Claims and Offsets: </a:t>
            </a:r>
          </a:p>
          <a:p>
            <a:pPr>
              <a:lnSpc>
                <a:spcPct val="90000"/>
              </a:lnSpc>
              <a:spcBef>
                <a:spcPts val="750"/>
              </a:spcBef>
              <a:buSzPct val="45000"/>
              <a:defRPr/>
            </a:pPr>
            <a:endParaRPr lang="en-US" altLang="en-US" sz="105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The veteran/claimant can also file a “Federal Tort Claim” against a federal agency or employee.  </a:t>
            </a:r>
            <a:r>
              <a:rPr lang="en-US" altLang="en-US" sz="2800" b="1" u="sng" dirty="0">
                <a:latin typeface="Times New Roman" panose="02020603050405020304" pitchFamily="18" charset="0"/>
                <a:cs typeface="Times New Roman" panose="02020603050405020304" pitchFamily="18" charset="0"/>
              </a:rPr>
              <a:t>VFW CANNOT </a:t>
            </a:r>
            <a:r>
              <a:rPr lang="en-US" altLang="en-US" sz="2800" dirty="0">
                <a:latin typeface="Times New Roman" panose="02020603050405020304" pitchFamily="18" charset="0"/>
                <a:cs typeface="Times New Roman" panose="02020603050405020304" pitchFamily="18" charset="0"/>
              </a:rPr>
              <a:t>assist in these claims.</a:t>
            </a:r>
          </a:p>
          <a:p>
            <a:pPr>
              <a:lnSpc>
                <a:spcPct val="90000"/>
              </a:lnSpc>
              <a:spcBef>
                <a:spcPts val="750"/>
              </a:spcBef>
              <a:buSzPct val="100000"/>
              <a:defRPr/>
            </a:pPr>
            <a:endParaRPr lang="en-US" altLang="en-US" sz="2800" dirty="0">
              <a:latin typeface="Times New Roman" panose="02020603050405020304" pitchFamily="18" charset="0"/>
              <a:cs typeface="Times New Roman" panose="02020603050405020304" pitchFamily="18" charset="0"/>
            </a:endParaRPr>
          </a:p>
          <a:p>
            <a:pPr marL="128588" indent="-128588">
              <a:lnSpc>
                <a:spcPct val="90000"/>
              </a:lnSpc>
              <a:buSzPct val="100000"/>
              <a:buFont typeface="Arial" panose="020B0604020202020204" pitchFamily="34" charset="0"/>
              <a:buChar char="•"/>
              <a:defRPr/>
            </a:pPr>
            <a:endParaRPr lang="en-US" altLang="en-US" sz="20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There may be an offset of benefits (won’t receive VA compensation and award from Federal Tort Claim settlement at same time)</a:t>
            </a:r>
          </a:p>
          <a:p>
            <a:pPr marL="257175" indent="-257175">
              <a:lnSpc>
                <a:spcPct val="90000"/>
              </a:lnSpc>
              <a:spcBef>
                <a:spcPts val="750"/>
              </a:spcBef>
              <a:buSzPct val="100000"/>
              <a:buFont typeface="Arial" panose="020B0604020202020204" pitchFamily="34" charset="0"/>
              <a:buChar char="•"/>
              <a:defRPr/>
            </a:pPr>
            <a:endParaRPr lang="en-US" altLang="en-US" sz="2800" dirty="0">
              <a:latin typeface="Times New Roman" panose="02020603050405020304" pitchFamily="18" charset="0"/>
              <a:cs typeface="Times New Roman" panose="02020603050405020304" pitchFamily="18" charset="0"/>
            </a:endParaRPr>
          </a:p>
          <a:p>
            <a:pPr>
              <a:lnSpc>
                <a:spcPct val="90000"/>
              </a:lnSpc>
              <a:spcBef>
                <a:spcPts val="750"/>
              </a:spcBef>
              <a:buClr>
                <a:srgbClr val="FFFFFF"/>
              </a:buClr>
              <a:buSzPct val="45000"/>
              <a:defRPr/>
            </a:pPr>
            <a:r>
              <a:rPr lang="en-US" altLang="en-US" sz="2800" dirty="0">
                <a:latin typeface="Times New Roman" panose="02020603050405020304" pitchFamily="18" charset="0"/>
                <a:cs typeface="Times New Roman" panose="02020603050405020304" pitchFamily="18" charset="0"/>
              </a:rPr>
              <a:t>*IMPORTANT: we are not allowed to recommend specific lawyers.  Direct the veteran to Legal Aid or LawHelp.org for clearinghouse of legal aid providers.</a:t>
            </a:r>
          </a:p>
          <a:p>
            <a:pPr>
              <a:lnSpc>
                <a:spcPct val="90000"/>
              </a:lnSpc>
              <a:spcBef>
                <a:spcPts val="750"/>
              </a:spcBef>
              <a:spcAft>
                <a:spcPts val="1069"/>
              </a:spcAft>
              <a:buClr>
                <a:srgbClr val="FFFFFF"/>
              </a:buClr>
              <a:buSzPct val="45000"/>
              <a:defRPr/>
            </a:pPr>
            <a:endParaRPr lang="en-US" altLang="en-US" dirty="0">
              <a:solidFill>
                <a:schemeClr val="bg1"/>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34</a:t>
            </a:fld>
            <a:endParaRPr lang="en-US" altLang="en-US" sz="2000" dirty="0"/>
          </a:p>
        </p:txBody>
      </p:sp>
      <p:sp>
        <p:nvSpPr>
          <p:cNvPr id="9" name="Rectangle 1"/>
          <p:cNvSpPr>
            <a:spLocks noGrp="1" noChangeArrowheads="1"/>
          </p:cNvSpPr>
          <p:nvPr>
            <p:ph type="title"/>
          </p:nvPr>
        </p:nvSpPr>
        <p:spPr>
          <a:xfrm>
            <a:off x="152400" y="76201"/>
            <a:ext cx="782955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VA FAULT/NEGLIGENCE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2"/>
          <p:cNvSpPr txBox="1">
            <a:spLocks noChangeArrowheads="1"/>
          </p:cNvSpPr>
          <p:nvPr/>
        </p:nvSpPr>
        <p:spPr bwMode="auto">
          <a:xfrm>
            <a:off x="838200" y="1295401"/>
            <a:ext cx="10515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buSzPct val="45000"/>
              <a:defRPr/>
            </a:pPr>
            <a:endParaRPr lang="en-US" altLang="en-US" sz="100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Think about which path makes most sense for the veteran based on the facts and evidence</a:t>
            </a:r>
          </a:p>
          <a:p>
            <a:pPr marL="257175" indent="-257175">
              <a:lnSpc>
                <a:spcPct val="90000"/>
              </a:lnSpc>
              <a:spcBef>
                <a:spcPts val="750"/>
              </a:spcBef>
              <a:buSzPct val="100000"/>
              <a:buFont typeface="Arial" panose="020B0604020202020204" pitchFamily="34" charset="0"/>
              <a:buChar char="•"/>
              <a:defRPr/>
            </a:pPr>
            <a:endParaRPr lang="en-US" altLang="en-US" sz="105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Direct, Secondary, Presumptive paths are best, then Aggravation, then “as-if” service-connected paths.</a:t>
            </a:r>
          </a:p>
          <a:p>
            <a:pPr marL="257175" indent="-257175">
              <a:lnSpc>
                <a:spcPct val="90000"/>
              </a:lnSpc>
              <a:spcBef>
                <a:spcPts val="750"/>
              </a:spcBef>
              <a:buSzPct val="100000"/>
              <a:buFont typeface="Arial" panose="020B0604020202020204" pitchFamily="34" charset="0"/>
              <a:buChar char="•"/>
              <a:defRPr/>
            </a:pPr>
            <a:endParaRPr lang="en-US" altLang="en-US" sz="105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Do not need to state the path if it is direct service connection, that will always be considered. Recommend stating the path on claim form if it is NOT direct service connection.</a:t>
            </a:r>
          </a:p>
          <a:p>
            <a:pPr marL="257175" indent="-257175">
              <a:lnSpc>
                <a:spcPct val="90000"/>
              </a:lnSpc>
              <a:spcBef>
                <a:spcPts val="750"/>
              </a:spcBef>
              <a:buSzPct val="100000"/>
              <a:buFont typeface="Arial" panose="020B0604020202020204" pitchFamily="34" charset="0"/>
              <a:buChar char="•"/>
              <a:defRPr/>
            </a:pPr>
            <a:endParaRPr lang="en-US" altLang="en-US" sz="1050" dirty="0">
              <a:latin typeface="Times New Roman" panose="02020603050405020304" pitchFamily="18" charset="0"/>
              <a:cs typeface="Times New Roman" panose="02020603050405020304" pitchFamily="18" charset="0"/>
            </a:endParaRPr>
          </a:p>
          <a:p>
            <a:pPr marL="257175" indent="-257175">
              <a:lnSpc>
                <a:spcPct val="90000"/>
              </a:lnSpc>
              <a:spcBef>
                <a:spcPts val="750"/>
              </a:spcBef>
              <a:buSzPct val="100000"/>
              <a:buFont typeface="Arial" panose="020B0604020202020204" pitchFamily="34" charset="0"/>
              <a:buChar char="•"/>
              <a:defRPr/>
            </a:pPr>
            <a:r>
              <a:rPr lang="en-US" altLang="en-US" sz="2800" b="1" u="sng" dirty="0">
                <a:latin typeface="Times New Roman" panose="02020603050405020304" pitchFamily="18" charset="0"/>
                <a:cs typeface="Times New Roman" panose="02020603050405020304" pitchFamily="18" charset="0"/>
              </a:rPr>
              <a:t>In the end, it is the veteran’s or survivor’s claim. </a:t>
            </a:r>
            <a:r>
              <a:rPr lang="en-US" altLang="en-US" sz="2800" dirty="0">
                <a:latin typeface="Times New Roman" panose="02020603050405020304" pitchFamily="18" charset="0"/>
                <a:cs typeface="Times New Roman" panose="02020603050405020304" pitchFamily="18" charset="0"/>
              </a:rPr>
              <a:t>Explain clearly the evidence they will need to provide but never dissuade them from filing, especially if it is an original claim. </a:t>
            </a:r>
          </a:p>
          <a:p>
            <a:pPr marL="257175" indent="-257175">
              <a:lnSpc>
                <a:spcPct val="90000"/>
              </a:lnSpc>
              <a:spcBef>
                <a:spcPts val="750"/>
              </a:spcBef>
              <a:buSzPct val="100000"/>
              <a:buFont typeface="Arial" panose="020B0604020202020204" pitchFamily="34" charset="0"/>
              <a:buChar char="•"/>
              <a:defRPr/>
            </a:pPr>
            <a:endParaRPr lang="en-US" altLang="en-US" dirty="0">
              <a:solidFill>
                <a:schemeClr val="bg1"/>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35</a:t>
            </a:fld>
            <a:endParaRPr lang="en-US" altLang="en-US" sz="2000" dirty="0"/>
          </a:p>
        </p:txBody>
      </p:sp>
      <p:sp>
        <p:nvSpPr>
          <p:cNvPr id="9" name="Rectangle 1"/>
          <p:cNvSpPr>
            <a:spLocks noGrp="1" noChangeArrowheads="1"/>
          </p:cNvSpPr>
          <p:nvPr>
            <p:ph type="title"/>
          </p:nvPr>
        </p:nvSpPr>
        <p:spPr>
          <a:xfrm>
            <a:off x="152400" y="76201"/>
            <a:ext cx="782955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THOUGHTS ON SERVICE CONNECTION</a:t>
            </a:r>
          </a:p>
        </p:txBody>
      </p:sp>
    </p:spTree>
    <p:extLst>
      <p:ext uri="{BB962C8B-B14F-4D97-AF65-F5344CB8AC3E}">
        <p14:creationId xmlns:p14="http://schemas.microsoft.com/office/powerpoint/2010/main" val="2440159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38200" y="2362200"/>
            <a:ext cx="10515600" cy="3904130"/>
          </a:xfrm>
        </p:spPr>
        <p:txBody>
          <a:bodyPr/>
          <a:lstStyle/>
          <a:p>
            <a:pPr marL="0" indent="0" algn="ctr">
              <a:buNone/>
            </a:pPr>
            <a:r>
              <a:rPr lang="en-US" dirty="0">
                <a:latin typeface="Times New Roman" panose="02020603050405020304" pitchFamily="18" charset="0"/>
                <a:cs typeface="Times New Roman" panose="02020603050405020304" pitchFamily="18" charset="0"/>
              </a:rPr>
              <a:t>Now that we have discussed the major points of service connection, let’s talk about claims development and VA’s duties to notify and assist veterans with their claims.</a:t>
            </a:r>
          </a:p>
        </p:txBody>
      </p:sp>
      <p:sp>
        <p:nvSpPr>
          <p:cNvPr id="4" name="Slide Number Placeholder 3"/>
          <p:cNvSpPr>
            <a:spLocks noGrp="1"/>
          </p:cNvSpPr>
          <p:nvPr>
            <p:ph type="sldNum" sz="quarter" idx="12"/>
          </p:nvPr>
        </p:nvSpPr>
        <p:spPr/>
        <p:txBody>
          <a:bodyPr/>
          <a:lstStyle/>
          <a:p>
            <a:fld id="{60B18D57-13A5-4968-950D-8FEF41FA4399}" type="slidenum">
              <a:rPr lang="en-US" smtClean="0">
                <a:solidFill>
                  <a:schemeClr val="tx1"/>
                </a:solidFill>
              </a:rPr>
              <a:t>36</a:t>
            </a:fld>
            <a:endParaRPr lang="en-US" dirty="0">
              <a:solidFill>
                <a:schemeClr val="tx1"/>
              </a:solidFill>
            </a:endParaRPr>
          </a:p>
        </p:txBody>
      </p:sp>
    </p:spTree>
    <p:extLst>
      <p:ext uri="{BB962C8B-B14F-4D97-AF65-F5344CB8AC3E}">
        <p14:creationId xmlns:p14="http://schemas.microsoft.com/office/powerpoint/2010/main" val="4273548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81000" y="1354418"/>
            <a:ext cx="11277600" cy="5267446"/>
          </a:xfrm>
        </p:spPr>
        <p:txBody>
          <a:bodyPr>
            <a:normAutofit/>
          </a:bodyPr>
          <a:lstStyle/>
          <a:p>
            <a:pPr lvl="1" eaLnBrk="1" hangingPunct="1"/>
            <a:endParaRPr lang="en-US" altLang="en-US" sz="3000" dirty="0">
              <a:latin typeface="Times New Roman" panose="02020603050405020304" pitchFamily="18" charset="0"/>
              <a:cs typeface="Times New Roman" panose="02020603050405020304" pitchFamily="18" charset="0"/>
            </a:endParaRPr>
          </a:p>
          <a:p>
            <a:pPr lvl="1" eaLnBrk="1" hangingPunct="1"/>
            <a:r>
              <a:rPr lang="en-US" altLang="en-US" sz="3000" dirty="0">
                <a:latin typeface="Times New Roman" panose="02020603050405020304" pitchFamily="18" charset="0"/>
                <a:cs typeface="Times New Roman" panose="02020603050405020304" pitchFamily="18" charset="0"/>
              </a:rPr>
              <a:t>To trigger a C&amp;P exam, the claim must be plausible</a:t>
            </a:r>
          </a:p>
          <a:p>
            <a:pPr lvl="1" eaLnBrk="1" hangingPunct="1"/>
            <a:endParaRPr lang="en-US" altLang="en-US" sz="3000" dirty="0">
              <a:latin typeface="Times New Roman" panose="02020603050405020304" pitchFamily="18" charset="0"/>
              <a:cs typeface="Times New Roman" panose="02020603050405020304" pitchFamily="18" charset="0"/>
            </a:endParaRPr>
          </a:p>
          <a:p>
            <a:pPr lvl="1" eaLnBrk="1" hangingPunct="1"/>
            <a:r>
              <a:rPr lang="en-US" altLang="en-US" sz="3000" dirty="0">
                <a:latin typeface="Times New Roman" panose="02020603050405020304" pitchFamily="18" charset="0"/>
                <a:cs typeface="Times New Roman" panose="02020603050405020304" pitchFamily="18" charset="0"/>
              </a:rPr>
              <a:t>To have the claim granted, the claim must be probable</a:t>
            </a:r>
          </a:p>
          <a:p>
            <a:pPr lvl="1" eaLnBrk="1" hangingPunct="1"/>
            <a:endParaRPr lang="en-US" altLang="en-US" sz="3000" dirty="0">
              <a:latin typeface="Times New Roman" panose="02020603050405020304" pitchFamily="18" charset="0"/>
              <a:cs typeface="Times New Roman" panose="02020603050405020304" pitchFamily="18" charset="0"/>
            </a:endParaRPr>
          </a:p>
          <a:p>
            <a:pPr lvl="2"/>
            <a:r>
              <a:rPr lang="en-US" altLang="en-US" sz="2600" dirty="0">
                <a:latin typeface="Times New Roman" panose="02020603050405020304" pitchFamily="18" charset="0"/>
                <a:cs typeface="Times New Roman" panose="02020603050405020304" pitchFamily="18" charset="0"/>
              </a:rPr>
              <a:t>The claim need not be conclusive, only “at least as likely as not” (50/50)</a:t>
            </a:r>
          </a:p>
          <a:p>
            <a:pPr lvl="2"/>
            <a:endParaRPr lang="en-US" altLang="en-US" sz="2600" dirty="0">
              <a:latin typeface="Times New Roman" panose="02020603050405020304" pitchFamily="18" charset="0"/>
              <a:cs typeface="Times New Roman" panose="02020603050405020304" pitchFamily="18" charset="0"/>
            </a:endParaRPr>
          </a:p>
          <a:p>
            <a:pPr lvl="2"/>
            <a:r>
              <a:rPr lang="en-US" altLang="en-US" sz="2600" dirty="0">
                <a:latin typeface="Times New Roman" panose="02020603050405020304" pitchFamily="18" charset="0"/>
                <a:cs typeface="Times New Roman" panose="02020603050405020304" pitchFamily="18" charset="0"/>
              </a:rPr>
              <a:t>It is your responsibility to guide the veteran in preparing a claim with the best chance of success</a:t>
            </a:r>
          </a:p>
        </p:txBody>
      </p:sp>
      <p:sp>
        <p:nvSpPr>
          <p:cNvPr id="2" name="Slide Number Placeholder 1"/>
          <p:cNvSpPr>
            <a:spLocks noGrp="1"/>
          </p:cNvSpPr>
          <p:nvPr>
            <p:ph type="sldNum" sz="quarter" idx="12"/>
          </p:nvPr>
        </p:nvSpPr>
        <p:spPr/>
        <p:txBody>
          <a:bodyPr/>
          <a:lstStyle/>
          <a:p>
            <a:pPr>
              <a:defRPr/>
            </a:pPr>
            <a:fld id="{D3B8D9E7-3B38-481E-8361-4567D9716784}" type="slidenum">
              <a:rPr lang="en-US" sz="2000"/>
              <a:pPr>
                <a:defRPr/>
              </a:pPr>
              <a:t>37</a:t>
            </a:fld>
            <a:endParaRPr lang="en-US" sz="2000" dirty="0"/>
          </a:p>
        </p:txBody>
      </p:sp>
      <p:sp>
        <p:nvSpPr>
          <p:cNvPr id="13317" name="TextBox 6"/>
          <p:cNvSpPr txBox="1">
            <a:spLocks noChangeArrowheads="1"/>
          </p:cNvSpPr>
          <p:nvPr/>
        </p:nvSpPr>
        <p:spPr bwMode="auto">
          <a:xfrm>
            <a:off x="228600" y="81173"/>
            <a:ext cx="8037845" cy="120032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MAJOR POINTS IN THE CLAIMS PROCESS</a:t>
            </a:r>
            <a:r>
              <a:rPr lang="en-US" alt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49296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81000" y="1354418"/>
            <a:ext cx="10972800" cy="5267446"/>
          </a:xfrm>
        </p:spPr>
        <p:txBody>
          <a:bodyPr>
            <a:normAutofit/>
          </a:bodyPr>
          <a:lstStyle/>
          <a:p>
            <a:pPr lvl="1"/>
            <a:r>
              <a:rPr lang="en-US" altLang="en-US" sz="3000" dirty="0">
                <a:latin typeface="Times New Roman" panose="02020603050405020304" pitchFamily="18" charset="0"/>
                <a:cs typeface="Times New Roman" panose="02020603050405020304" pitchFamily="18" charset="0"/>
              </a:rPr>
              <a:t>Your role is to assist the veteran in developing and submitting a timely, complete, and accurate claim. </a:t>
            </a:r>
          </a:p>
          <a:p>
            <a:pPr marL="457200" lvl="1" indent="0">
              <a:buNone/>
            </a:pPr>
            <a:endParaRPr lang="en-US" altLang="en-US" sz="3000" dirty="0">
              <a:latin typeface="Times New Roman" panose="02020603050405020304" pitchFamily="18" charset="0"/>
              <a:cs typeface="Times New Roman" panose="02020603050405020304" pitchFamily="18" charset="0"/>
            </a:endParaRPr>
          </a:p>
          <a:p>
            <a:pPr lvl="1" eaLnBrk="1" hangingPunct="1"/>
            <a:r>
              <a:rPr lang="en-US" altLang="en-US" sz="3000" dirty="0">
                <a:latin typeface="Times New Roman" panose="02020603050405020304" pitchFamily="18" charset="0"/>
                <a:cs typeface="Times New Roman" panose="02020603050405020304" pitchFamily="18" charset="0"/>
              </a:rPr>
              <a:t>Once certain criteria are met, VA is required by law to assist the veteran in obtaining required documentation to support their claim and continue development.</a:t>
            </a:r>
          </a:p>
          <a:p>
            <a:pPr marL="457200" lvl="1" indent="0">
              <a:buNone/>
            </a:pPr>
            <a:endParaRPr lang="en-US" altLang="en-US" sz="3000" dirty="0">
              <a:latin typeface="Times New Roman" panose="02020603050405020304" pitchFamily="18" charset="0"/>
              <a:cs typeface="Times New Roman" panose="02020603050405020304" pitchFamily="18" charset="0"/>
            </a:endParaRPr>
          </a:p>
          <a:p>
            <a:pPr lvl="1" eaLnBrk="1" hangingPunct="1"/>
            <a:r>
              <a:rPr lang="en-US" altLang="en-US" sz="3000" dirty="0">
                <a:latin typeface="Times New Roman" panose="02020603050405020304" pitchFamily="18" charset="0"/>
                <a:cs typeface="Times New Roman" panose="02020603050405020304" pitchFamily="18" charset="0"/>
              </a:rPr>
              <a:t>Neither of which relieves the veteran of their ownership of the claim. The veteran also has a duty to assist you and the VA in accomplishing the mission. It is </a:t>
            </a:r>
            <a:r>
              <a:rPr lang="en-US" altLang="en-US" sz="3000" b="1" u="sng" dirty="0">
                <a:solidFill>
                  <a:srgbClr val="991A1E"/>
                </a:solidFill>
                <a:latin typeface="Times New Roman" panose="02020603050405020304" pitchFamily="18" charset="0"/>
                <a:cs typeface="Times New Roman" panose="02020603050405020304" pitchFamily="18" charset="0"/>
              </a:rPr>
              <a:t>THEIR</a:t>
            </a:r>
            <a:r>
              <a:rPr lang="en-US" altLang="en-US" sz="3000" dirty="0">
                <a:latin typeface="Times New Roman" panose="02020603050405020304" pitchFamily="18" charset="0"/>
                <a:cs typeface="Times New Roman" panose="02020603050405020304" pitchFamily="18" charset="0"/>
              </a:rPr>
              <a:t> claim.</a:t>
            </a:r>
          </a:p>
        </p:txBody>
      </p:sp>
      <p:sp>
        <p:nvSpPr>
          <p:cNvPr id="2" name="Slide Number Placeholder 1"/>
          <p:cNvSpPr>
            <a:spLocks noGrp="1"/>
          </p:cNvSpPr>
          <p:nvPr>
            <p:ph type="sldNum" sz="quarter" idx="12"/>
          </p:nvPr>
        </p:nvSpPr>
        <p:spPr/>
        <p:txBody>
          <a:bodyPr/>
          <a:lstStyle/>
          <a:p>
            <a:pPr>
              <a:defRPr/>
            </a:pPr>
            <a:fld id="{D3B8D9E7-3B38-481E-8361-4567D9716784}" type="slidenum">
              <a:rPr lang="en-US" sz="2000"/>
              <a:pPr>
                <a:defRPr/>
              </a:pPr>
              <a:t>38</a:t>
            </a:fld>
            <a:endParaRPr lang="en-US" sz="2000" dirty="0"/>
          </a:p>
        </p:txBody>
      </p:sp>
      <p:sp>
        <p:nvSpPr>
          <p:cNvPr id="13317" name="TextBox 6"/>
          <p:cNvSpPr txBox="1">
            <a:spLocks noChangeArrowheads="1"/>
          </p:cNvSpPr>
          <p:nvPr/>
        </p:nvSpPr>
        <p:spPr bwMode="auto">
          <a:xfrm>
            <a:off x="152400" y="304800"/>
            <a:ext cx="7961645"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DUTIES AND RESPONSIBILITIES</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1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685800" y="1313909"/>
            <a:ext cx="10668000" cy="5117036"/>
          </a:xfrm>
        </p:spPr>
        <p:txBody>
          <a:bodyPr rtlCol="0">
            <a:normAutofit fontScale="92500" lnSpcReduction="20000"/>
          </a:bodyPr>
          <a:lstStyle/>
          <a:p>
            <a:pPr marL="392113" lvl="1" indent="0">
              <a:buNone/>
              <a:defRPr/>
            </a:pPr>
            <a:endParaRPr lang="en-US" altLang="en-US" dirty="0"/>
          </a:p>
          <a:p>
            <a:pPr marL="0" lvl="1" indent="0">
              <a:buNone/>
              <a:defRPr/>
            </a:pPr>
            <a:r>
              <a:rPr lang="en-US" altLang="en-US" sz="3300" dirty="0">
                <a:latin typeface="Times New Roman" panose="02020603050405020304" pitchFamily="18" charset="0"/>
                <a:cs typeface="Times New Roman" panose="02020603050405020304" pitchFamily="18" charset="0"/>
              </a:rPr>
              <a:t>An application is only complete if the following are included     </a:t>
            </a:r>
            <a:r>
              <a:rPr lang="en-US" altLang="en-US" sz="3300" b="1" dirty="0">
                <a:solidFill>
                  <a:srgbClr val="991A1E"/>
                </a:solidFill>
                <a:latin typeface="Times New Roman" panose="02020603050405020304" pitchFamily="18" charset="0"/>
                <a:cs typeface="Times New Roman" panose="02020603050405020304" pitchFamily="18" charset="0"/>
              </a:rPr>
              <a:t>(38 CFR 3.160)</a:t>
            </a:r>
            <a:r>
              <a:rPr lang="en-US" altLang="en-US" sz="3300" dirty="0">
                <a:solidFill>
                  <a:srgbClr val="991A1E"/>
                </a:solidFill>
                <a:latin typeface="Times New Roman" panose="02020603050405020304" pitchFamily="18" charset="0"/>
                <a:cs typeface="Times New Roman" panose="02020603050405020304" pitchFamily="18" charset="0"/>
              </a:rPr>
              <a:t>:</a:t>
            </a:r>
          </a:p>
          <a:p>
            <a:pPr marL="0" lvl="1" indent="0">
              <a:buNone/>
              <a:defRPr/>
            </a:pPr>
            <a:endParaRPr lang="en-US" altLang="en-US" sz="3300" dirty="0">
              <a:latin typeface="Times New Roman" panose="02020603050405020304" pitchFamily="18" charset="0"/>
              <a:cs typeface="Times New Roman" panose="02020603050405020304" pitchFamily="18" charset="0"/>
            </a:endParaRPr>
          </a:p>
          <a:p>
            <a:pPr marL="1490662" lvl="1" indent="-457200">
              <a:defRPr/>
            </a:pPr>
            <a:r>
              <a:rPr lang="en-US" altLang="en-US" sz="3300" dirty="0">
                <a:latin typeface="Times New Roman" panose="02020603050405020304" pitchFamily="18" charset="0"/>
                <a:cs typeface="Times New Roman" panose="02020603050405020304" pitchFamily="18" charset="0"/>
              </a:rPr>
              <a:t>    Claimants Name</a:t>
            </a:r>
          </a:p>
          <a:p>
            <a:pPr marL="1490662" lvl="1" indent="-457200">
              <a:defRPr/>
            </a:pPr>
            <a:r>
              <a:rPr lang="en-US" altLang="en-US" sz="3300" dirty="0">
                <a:latin typeface="Times New Roman" panose="02020603050405020304" pitchFamily="18" charset="0"/>
                <a:cs typeface="Times New Roman" panose="02020603050405020304" pitchFamily="18" charset="0"/>
              </a:rPr>
              <a:t>    Service Information</a:t>
            </a:r>
          </a:p>
          <a:p>
            <a:pPr marL="1490662" lvl="1" indent="-457200">
              <a:defRPr/>
            </a:pPr>
            <a:r>
              <a:rPr lang="en-US" altLang="en-US" sz="3300" dirty="0">
                <a:latin typeface="Times New Roman" panose="02020603050405020304" pitchFamily="18" charset="0"/>
                <a:cs typeface="Times New Roman" panose="02020603050405020304" pitchFamily="18" charset="0"/>
              </a:rPr>
              <a:t>    Benefit claimed</a:t>
            </a:r>
          </a:p>
          <a:p>
            <a:pPr marL="1490662" lvl="1" indent="-457200">
              <a:defRPr/>
            </a:pPr>
            <a:r>
              <a:rPr lang="en-US" altLang="en-US" sz="3300" dirty="0">
                <a:latin typeface="Times New Roman" panose="02020603050405020304" pitchFamily="18" charset="0"/>
                <a:cs typeface="Times New Roman" panose="02020603050405020304" pitchFamily="18" charset="0"/>
              </a:rPr>
              <a:t>    Signature</a:t>
            </a:r>
          </a:p>
          <a:p>
            <a:pPr marL="1885950" lvl="1" indent="-857250">
              <a:defRPr/>
            </a:pPr>
            <a:r>
              <a:rPr lang="en-US" altLang="en-US" sz="3300" b="1" u="sng" dirty="0">
                <a:latin typeface="Times New Roman" panose="02020603050405020304" pitchFamily="18" charset="0"/>
                <a:cs typeface="Times New Roman" panose="02020603050405020304" pitchFamily="18" charset="0"/>
              </a:rPr>
              <a:t>For Compensation:</a:t>
            </a:r>
            <a:r>
              <a:rPr lang="en-US" altLang="en-US" sz="3300" b="1" dirty="0">
                <a:latin typeface="Times New Roman" panose="02020603050405020304" pitchFamily="18" charset="0"/>
                <a:cs typeface="Times New Roman" panose="02020603050405020304" pitchFamily="18" charset="0"/>
              </a:rPr>
              <a:t> </a:t>
            </a:r>
            <a:r>
              <a:rPr lang="en-US" altLang="en-US" sz="3300" dirty="0">
                <a:latin typeface="Times New Roman" panose="02020603050405020304" pitchFamily="18" charset="0"/>
                <a:cs typeface="Times New Roman" panose="02020603050405020304" pitchFamily="18" charset="0"/>
              </a:rPr>
              <a:t>disabilities for which benefit is claimed (listing diagnosis or chronic symptoms)</a:t>
            </a:r>
          </a:p>
          <a:p>
            <a:pPr marL="1885950" lvl="1" indent="-857250">
              <a:defRPr/>
            </a:pPr>
            <a:r>
              <a:rPr lang="en-US" altLang="en-US" sz="3300" b="1" u="sng" dirty="0">
                <a:latin typeface="Times New Roman" panose="02020603050405020304" pitchFamily="18" charset="0"/>
                <a:cs typeface="Times New Roman" panose="02020603050405020304" pitchFamily="18" charset="0"/>
              </a:rPr>
              <a:t>For Pension/parent’s DIC:</a:t>
            </a:r>
            <a:r>
              <a:rPr lang="en-US" altLang="en-US" sz="3300" b="1" dirty="0">
                <a:latin typeface="Times New Roman" panose="02020603050405020304" pitchFamily="18" charset="0"/>
                <a:cs typeface="Times New Roman" panose="02020603050405020304" pitchFamily="18" charset="0"/>
              </a:rPr>
              <a:t> </a:t>
            </a:r>
            <a:r>
              <a:rPr lang="en-US" altLang="en-US" sz="3300" dirty="0">
                <a:latin typeface="Times New Roman" panose="02020603050405020304" pitchFamily="18" charset="0"/>
                <a:cs typeface="Times New Roman" panose="02020603050405020304" pitchFamily="18" charset="0"/>
              </a:rPr>
              <a:t>statement of  </a:t>
            </a:r>
          </a:p>
          <a:p>
            <a:pPr marL="1489075" lvl="1" indent="-457200">
              <a:defRPr/>
            </a:pPr>
            <a:r>
              <a:rPr lang="en-US" altLang="en-US" sz="3300" dirty="0">
                <a:latin typeface="Times New Roman" panose="02020603050405020304" pitchFamily="18" charset="0"/>
                <a:cs typeface="Times New Roman" panose="02020603050405020304" pitchFamily="18" charset="0"/>
              </a:rPr>
              <a:t>    income</a:t>
            </a:r>
          </a:p>
          <a:p>
            <a:pPr marL="1033462" lvl="1" indent="0">
              <a:buNone/>
              <a:defRPr/>
            </a:pPr>
            <a:r>
              <a:rPr lang="en-US" altLang="en-US" dirty="0"/>
              <a:t>		</a:t>
            </a:r>
          </a:p>
        </p:txBody>
      </p:sp>
      <p:sp>
        <p:nvSpPr>
          <p:cNvPr id="2" name="Slide Number Placeholder 1"/>
          <p:cNvSpPr>
            <a:spLocks noGrp="1"/>
          </p:cNvSpPr>
          <p:nvPr>
            <p:ph type="sldNum" sz="quarter" idx="12"/>
          </p:nvPr>
        </p:nvSpPr>
        <p:spPr/>
        <p:txBody>
          <a:bodyPr/>
          <a:lstStyle/>
          <a:p>
            <a:pPr>
              <a:defRPr/>
            </a:pPr>
            <a:fld id="{5A17B246-7BAA-4CB8-BC4A-C6E69445A10F}" type="slidenum">
              <a:rPr lang="en-US" sz="2000"/>
              <a:pPr>
                <a:defRPr/>
              </a:pPr>
              <a:t>39</a:t>
            </a:fld>
            <a:endParaRPr lang="en-US" sz="2000" dirty="0"/>
          </a:p>
        </p:txBody>
      </p:sp>
      <p:sp>
        <p:nvSpPr>
          <p:cNvPr id="6" name="TextBox 6"/>
          <p:cNvSpPr txBox="1">
            <a:spLocks noChangeArrowheads="1"/>
          </p:cNvSpPr>
          <p:nvPr/>
        </p:nvSpPr>
        <p:spPr bwMode="auto">
          <a:xfrm>
            <a:off x="0" y="152400"/>
            <a:ext cx="8229600" cy="1077218"/>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lvl="1" indent="0">
              <a:defRPr/>
            </a:pPr>
            <a:r>
              <a:rPr lang="en-US" altLang="en-US" sz="3200" b="1" dirty="0">
                <a:latin typeface="Times New Roman" panose="02020603050405020304" pitchFamily="18" charset="0"/>
                <a:cs typeface="Times New Roman" panose="02020603050405020304" pitchFamily="18" charset="0"/>
              </a:rPr>
              <a:t>CRITERIA: </a:t>
            </a:r>
            <a:r>
              <a:rPr lang="en-US" altLang="en-US" sz="3200" dirty="0">
                <a:latin typeface="Times New Roman" panose="02020603050405020304" pitchFamily="18" charset="0"/>
                <a:cs typeface="Times New Roman" panose="02020603050405020304" pitchFamily="18" charset="0"/>
              </a:rPr>
              <a:t>“</a:t>
            </a:r>
            <a:r>
              <a:rPr lang="en-US" altLang="en-US" sz="3200" b="1" dirty="0">
                <a:latin typeface="Times New Roman" panose="02020603050405020304" pitchFamily="18" charset="0"/>
                <a:cs typeface="Times New Roman" panose="02020603050405020304" pitchFamily="18" charset="0"/>
              </a:rPr>
              <a:t>SUBSTANTIALLY COMPLETE” CLAIM</a:t>
            </a:r>
          </a:p>
        </p:txBody>
      </p:sp>
    </p:spTree>
    <p:extLst>
      <p:ext uri="{BB962C8B-B14F-4D97-AF65-F5344CB8AC3E}">
        <p14:creationId xmlns:p14="http://schemas.microsoft.com/office/powerpoint/2010/main" val="1268740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2"/>
          <p:cNvSpPr txBox="1">
            <a:spLocks noChangeArrowheads="1"/>
          </p:cNvSpPr>
          <p:nvPr/>
        </p:nvSpPr>
        <p:spPr bwMode="auto">
          <a:xfrm>
            <a:off x="990600" y="2387204"/>
            <a:ext cx="10363200" cy="3018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000000"/>
              </a:buClr>
              <a:buSzPct val="100000"/>
              <a:defRPr/>
            </a:pPr>
            <a:r>
              <a:rPr lang="en-US" altLang="en-US" sz="2700" dirty="0">
                <a:latin typeface="Times New Roman" panose="02020603050405020304" pitchFamily="18" charset="0"/>
                <a:cs typeface="Times New Roman" panose="02020603050405020304" pitchFamily="18" charset="0"/>
              </a:rPr>
              <a:t>Many veterans will confuse compensation with other benefits such as pension or military retirement.</a:t>
            </a:r>
          </a:p>
          <a:p>
            <a:pPr>
              <a:lnSpc>
                <a:spcPct val="90000"/>
              </a:lnSpc>
              <a:spcBef>
                <a:spcPts val="750"/>
              </a:spcBef>
              <a:spcAft>
                <a:spcPts val="1069"/>
              </a:spcAft>
              <a:buClr>
                <a:srgbClr val="000000"/>
              </a:buClr>
              <a:buSzPct val="100000"/>
              <a:defRPr/>
            </a:pPr>
            <a:endParaRPr lang="en-US" altLang="en-US" sz="9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buClr>
                <a:srgbClr val="000000"/>
              </a:buClr>
              <a:buSzPct val="100000"/>
              <a:defRPr/>
            </a:pPr>
            <a:r>
              <a:rPr lang="en-US" altLang="en-US" sz="2700" dirty="0">
                <a:latin typeface="Times New Roman" panose="02020603050405020304" pitchFamily="18" charset="0"/>
                <a:cs typeface="Times New Roman" panose="02020603050405020304" pitchFamily="18" charset="0"/>
              </a:rPr>
              <a:t>It is your job to explain the differences between these programs and identify entitlement to the greatest benefit possible.</a:t>
            </a:r>
          </a:p>
        </p:txBody>
      </p:sp>
      <p:sp>
        <p:nvSpPr>
          <p:cNvPr id="4" name="Slide Number Placeholder 3"/>
          <p:cNvSpPr>
            <a:spLocks noGrp="1"/>
          </p:cNvSpPr>
          <p:nvPr>
            <p:ph type="sldNum" sz="quarter" idx="12"/>
          </p:nvPr>
        </p:nvSpPr>
        <p:spPr/>
        <p:txBody>
          <a:bodyPr/>
          <a:lstStyle/>
          <a:p>
            <a:pPr>
              <a:defRPr/>
            </a:pPr>
            <a:fld id="{8D816DE4-2C63-4152-8A0F-C45C00FFA49A}" type="slidenum">
              <a:rPr lang="en-US" altLang="en-US" sz="2000" smtClean="0"/>
              <a:pPr>
                <a:defRPr/>
              </a:pPr>
              <a:t>4</a:t>
            </a:fld>
            <a:endParaRPr lang="en-US" altLang="en-US" sz="2000" dirty="0"/>
          </a:p>
        </p:txBody>
      </p:sp>
      <p:sp>
        <p:nvSpPr>
          <p:cNvPr id="7" name="Rectangle 1"/>
          <p:cNvSpPr>
            <a:spLocks noGrp="1" noChangeArrowheads="1"/>
          </p:cNvSpPr>
          <p:nvPr>
            <p:ph type="title"/>
          </p:nvPr>
        </p:nvSpPr>
        <p:spPr>
          <a:xfrm>
            <a:off x="76200" y="152401"/>
            <a:ext cx="89916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Common Confusion</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245996"/>
            <a:ext cx="10363200" cy="5372518"/>
          </a:xfrm>
        </p:spPr>
        <p:txBody>
          <a:bodyPr rtlCol="0">
            <a:normAutofit/>
          </a:bodyPr>
          <a:lstStyle/>
          <a:p>
            <a:pPr marL="457200" lvl="1" indent="0">
              <a:buNone/>
              <a:defRPr/>
            </a:pPr>
            <a:endParaRPr lang="en-US" sz="2000" dirty="0"/>
          </a:p>
          <a:p>
            <a:pPr marL="0" lvl="1" indent="0">
              <a:defRPr/>
            </a:pPr>
            <a:r>
              <a:rPr lang="en-US" sz="2600" dirty="0">
                <a:latin typeface="Times New Roman" panose="02020603050405020304" pitchFamily="18" charset="0"/>
                <a:cs typeface="Times New Roman" panose="02020603050405020304" pitchFamily="18" charset="0"/>
              </a:rPr>
              <a:t>Obtaining any and all available evidence; </a:t>
            </a:r>
          </a:p>
          <a:p>
            <a:pPr marL="0" lvl="1" indent="0">
              <a:buNone/>
              <a:defRPr/>
            </a:pPr>
            <a:endParaRPr lang="en-US" sz="2600" dirty="0">
              <a:latin typeface="Times New Roman" panose="02020603050405020304" pitchFamily="18" charset="0"/>
              <a:cs typeface="Times New Roman" panose="02020603050405020304" pitchFamily="18" charset="0"/>
            </a:endParaRPr>
          </a:p>
          <a:p>
            <a:pPr marL="0" lvl="1" indent="0">
              <a:defRPr/>
            </a:pPr>
            <a:r>
              <a:rPr lang="en-US" sz="2600" dirty="0">
                <a:latin typeface="Times New Roman" panose="02020603050405020304" pitchFamily="18" charset="0"/>
                <a:cs typeface="Times New Roman" panose="02020603050405020304" pitchFamily="18" charset="0"/>
              </a:rPr>
              <a:t>Understanding the process including: time frames and reasonable expectations;</a:t>
            </a:r>
          </a:p>
          <a:p>
            <a:pPr marL="0" lvl="1" indent="0">
              <a:buNone/>
              <a:defRPr/>
            </a:pPr>
            <a:endParaRPr lang="en-US" sz="2600" dirty="0">
              <a:latin typeface="Times New Roman" panose="02020603050405020304" pitchFamily="18" charset="0"/>
              <a:cs typeface="Times New Roman" panose="02020603050405020304" pitchFamily="18" charset="0"/>
            </a:endParaRPr>
          </a:p>
          <a:p>
            <a:pPr marL="0" lvl="1" indent="0">
              <a:defRPr/>
            </a:pPr>
            <a:r>
              <a:rPr lang="en-US" sz="2600" b="1" u="sng" dirty="0">
                <a:solidFill>
                  <a:srgbClr val="991A1E"/>
                </a:solidFill>
                <a:latin typeface="Times New Roman" panose="02020603050405020304" pitchFamily="18" charset="0"/>
                <a:cs typeface="Times New Roman" panose="02020603050405020304" pitchFamily="18" charset="0"/>
              </a:rPr>
              <a:t>Compensation requires</a:t>
            </a:r>
            <a:r>
              <a:rPr lang="en-US" sz="2600" dirty="0">
                <a:solidFill>
                  <a:srgbClr val="991A1E"/>
                </a:solidFill>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a current diagnosed disability, proof of incurrence, and a nexus;   </a:t>
            </a:r>
          </a:p>
          <a:p>
            <a:pPr marL="0" lvl="1" indent="0">
              <a:buNone/>
              <a:defRPr/>
            </a:pPr>
            <a:endParaRPr lang="en-US" sz="2600" dirty="0">
              <a:latin typeface="Times New Roman" panose="02020603050405020304" pitchFamily="18" charset="0"/>
              <a:cs typeface="Times New Roman" panose="02020603050405020304" pitchFamily="18" charset="0"/>
            </a:endParaRPr>
          </a:p>
          <a:p>
            <a:pPr marL="0" lvl="1" indent="0">
              <a:defRPr/>
            </a:pPr>
            <a:r>
              <a:rPr lang="en-US" sz="2600" b="1" u="sng" dirty="0">
                <a:solidFill>
                  <a:srgbClr val="991A1E"/>
                </a:solidFill>
                <a:latin typeface="Times New Roman" panose="02020603050405020304" pitchFamily="18" charset="0"/>
                <a:cs typeface="Times New Roman" panose="02020603050405020304" pitchFamily="18" charset="0"/>
              </a:rPr>
              <a:t>Pension requires</a:t>
            </a:r>
            <a:r>
              <a:rPr lang="en-US" sz="2600" b="1" dirty="0">
                <a:solidFill>
                  <a:srgbClr val="991A1E"/>
                </a:solidFill>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medical evidence or presumption of a permanent and total (over age 65) and income/net worth evidence</a:t>
            </a:r>
          </a:p>
          <a:p>
            <a:pPr marL="0" lvl="1" indent="0">
              <a:defRPr/>
            </a:pPr>
            <a:endParaRPr lang="en-US" sz="2600" dirty="0">
              <a:latin typeface="Times New Roman" panose="02020603050405020304" pitchFamily="18" charset="0"/>
              <a:cs typeface="Times New Roman" panose="02020603050405020304" pitchFamily="18" charset="0"/>
            </a:endParaRPr>
          </a:p>
          <a:p>
            <a:pPr marL="0" lvl="1" indent="0" algn="ctr">
              <a:buNone/>
              <a:defRPr/>
            </a:pPr>
            <a:r>
              <a:rPr lang="en-US" sz="2400" b="1" dirty="0">
                <a:latin typeface="Times New Roman" panose="02020603050405020304" pitchFamily="18" charset="0"/>
                <a:cs typeface="Times New Roman" panose="02020603050405020304" pitchFamily="18" charset="0"/>
              </a:rPr>
              <a:t>WITHOUT PROPER DEVELOPMENT THE CLAIM WILL FAIL</a:t>
            </a:r>
          </a:p>
        </p:txBody>
      </p:sp>
      <p:sp>
        <p:nvSpPr>
          <p:cNvPr id="2" name="Slide Number Placeholder 1"/>
          <p:cNvSpPr>
            <a:spLocks noGrp="1"/>
          </p:cNvSpPr>
          <p:nvPr>
            <p:ph type="sldNum" sz="quarter" idx="12"/>
          </p:nvPr>
        </p:nvSpPr>
        <p:spPr/>
        <p:txBody>
          <a:bodyPr/>
          <a:lstStyle/>
          <a:p>
            <a:pPr>
              <a:defRPr/>
            </a:pPr>
            <a:fld id="{9DDA8A48-C677-4B88-A1B5-1227B9F834DB}" type="slidenum">
              <a:rPr lang="en-US" sz="2000"/>
              <a:pPr>
                <a:defRPr/>
              </a:pPr>
              <a:t>40</a:t>
            </a:fld>
            <a:endParaRPr lang="en-US" sz="2000" dirty="0"/>
          </a:p>
        </p:txBody>
      </p:sp>
      <p:sp>
        <p:nvSpPr>
          <p:cNvPr id="15365" name="TextBox 6"/>
          <p:cNvSpPr txBox="1">
            <a:spLocks noChangeArrowheads="1"/>
          </p:cNvSpPr>
          <p:nvPr/>
        </p:nvSpPr>
        <p:spPr bwMode="auto">
          <a:xfrm>
            <a:off x="152400" y="53101"/>
            <a:ext cx="8103996" cy="120032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DEVELOPMENT OF A CLAIM CONSISTS OF:</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6171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11049000" cy="5174064"/>
          </a:xfrm>
        </p:spPr>
        <p:txBody>
          <a:bodyPr rtlCol="0">
            <a:normAutofit fontScale="85000" lnSpcReduction="20000"/>
          </a:bodyPr>
          <a:lstStyle/>
          <a:p>
            <a:pPr marL="457200" lvl="1" indent="-400050" algn="ctr">
              <a:buNone/>
              <a:defRPr/>
            </a:pPr>
            <a:r>
              <a:rPr lang="en-US" sz="3300" dirty="0">
                <a:latin typeface="Times New Roman" panose="02020603050405020304" pitchFamily="18" charset="0"/>
                <a:cs typeface="Times New Roman" panose="02020603050405020304" pitchFamily="18" charset="0"/>
              </a:rPr>
              <a:t>Evidence is every type of proof offered to establish a fact.                    </a:t>
            </a:r>
          </a:p>
          <a:p>
            <a:pPr marL="457200" lvl="1" indent="-400050" algn="ctr">
              <a:buNone/>
              <a:defRPr/>
            </a:pPr>
            <a:r>
              <a:rPr lang="en-US" sz="3300" b="1" dirty="0">
                <a:solidFill>
                  <a:srgbClr val="991A1E"/>
                </a:solidFill>
                <a:latin typeface="Times New Roman" panose="02020603050405020304" pitchFamily="18" charset="0"/>
                <a:cs typeface="Times New Roman" panose="02020603050405020304" pitchFamily="18" charset="0"/>
                <a:hlinkClick r:id="rId3"/>
              </a:rPr>
              <a:t>(M21-1 </a:t>
            </a:r>
            <a:r>
              <a:rPr lang="pt-BR" sz="3300" b="1" dirty="0">
                <a:solidFill>
                  <a:srgbClr val="991A1E"/>
                </a:solidFill>
                <a:latin typeface="Times New Roman" panose="02020603050405020304" pitchFamily="18" charset="0"/>
                <a:cs typeface="Times New Roman" panose="02020603050405020304" pitchFamily="18" charset="0"/>
                <a:hlinkClick r:id="rId3"/>
              </a:rPr>
              <a:t>V.ii.1.A.1.a. </a:t>
            </a:r>
            <a:r>
              <a:rPr lang="en-US" sz="3300" b="1" dirty="0">
                <a:solidFill>
                  <a:srgbClr val="991A1E"/>
                </a:solidFill>
                <a:latin typeface="Times New Roman" panose="02020603050405020304" pitchFamily="18" charset="0"/>
                <a:cs typeface="Times New Roman" panose="02020603050405020304" pitchFamily="18" charset="0"/>
                <a:hlinkClick r:id="rId3"/>
              </a:rPr>
              <a:t>)</a:t>
            </a:r>
            <a:endParaRPr lang="en-US" sz="3300" b="1" dirty="0">
              <a:solidFill>
                <a:srgbClr val="991A1E"/>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
              <a:defRPr/>
            </a:pPr>
            <a:endParaRPr lang="en-US" sz="30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Testimonial – Oral and written statements</a:t>
            </a:r>
          </a:p>
          <a:p>
            <a:pPr marL="914400" lvl="2" indent="0">
              <a:buNone/>
              <a:defRPr/>
            </a:pPr>
            <a:endParaRPr lang="en-US" sz="28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Documentary – documents</a:t>
            </a:r>
          </a:p>
          <a:p>
            <a:pPr lvl="2">
              <a:defRPr/>
            </a:pPr>
            <a:endParaRPr lang="en-US" sz="28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Real – a tangible object</a:t>
            </a:r>
          </a:p>
          <a:p>
            <a:pPr lvl="2">
              <a:defRPr/>
            </a:pPr>
            <a:endParaRPr lang="en-US" sz="28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Demonstrative – illustrates testimony of a witness</a:t>
            </a:r>
          </a:p>
          <a:p>
            <a:pPr marL="914400" lvl="2" indent="0">
              <a:buNone/>
              <a:defRPr/>
            </a:pPr>
            <a:endParaRPr lang="en-US" sz="28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Direct – capable of proving by itself of proving a fact or issue</a:t>
            </a:r>
          </a:p>
          <a:p>
            <a:pPr marL="914400" lvl="2" indent="0">
              <a:buNone/>
              <a:defRPr/>
            </a:pPr>
            <a:endParaRPr lang="en-US" sz="2800" dirty="0">
              <a:latin typeface="Times New Roman" panose="02020603050405020304" pitchFamily="18" charset="0"/>
              <a:cs typeface="Times New Roman" panose="02020603050405020304" pitchFamily="18" charset="0"/>
            </a:endParaRPr>
          </a:p>
          <a:p>
            <a:pPr lvl="2">
              <a:defRPr/>
            </a:pPr>
            <a:r>
              <a:rPr lang="en-US" sz="2800" dirty="0">
                <a:latin typeface="Times New Roman" panose="02020603050405020304" pitchFamily="18" charset="0"/>
                <a:cs typeface="Times New Roman" panose="02020603050405020304" pitchFamily="18" charset="0"/>
              </a:rPr>
              <a:t>Circumstantial – allows the fact finder to deduce a certain fact from other facts that can be proven</a:t>
            </a:r>
          </a:p>
          <a:p>
            <a:pPr marL="736092" lvl="1" indent="-342900">
              <a:buFont typeface="Wingdings" panose="05000000000000000000" pitchFamily="2" charset="2"/>
              <a:buChar char="§"/>
              <a:defRPr/>
            </a:pPr>
            <a:endParaRPr lang="en-US" sz="3000" dirty="0"/>
          </a:p>
          <a:p>
            <a:pPr lvl="1">
              <a:buFont typeface="Wingdings" panose="05000000000000000000" pitchFamily="2" charset="2"/>
              <a:buChar char="§"/>
              <a:defRPr/>
            </a:pPr>
            <a:endParaRPr lang="en-US" sz="3000" dirty="0"/>
          </a:p>
        </p:txBody>
      </p:sp>
      <p:sp>
        <p:nvSpPr>
          <p:cNvPr id="2" name="Slide Number Placeholder 1"/>
          <p:cNvSpPr>
            <a:spLocks noGrp="1"/>
          </p:cNvSpPr>
          <p:nvPr>
            <p:ph type="sldNum" sz="quarter" idx="12"/>
          </p:nvPr>
        </p:nvSpPr>
        <p:spPr/>
        <p:txBody>
          <a:bodyPr/>
          <a:lstStyle/>
          <a:p>
            <a:pPr>
              <a:defRPr/>
            </a:pPr>
            <a:fld id="{362A59F8-C876-421B-B0B3-64F5AC3F9103}" type="slidenum">
              <a:rPr lang="en-US" sz="2000"/>
              <a:pPr>
                <a:defRPr/>
              </a:pPr>
              <a:t>41</a:t>
            </a:fld>
            <a:endParaRPr lang="en-US" sz="2000" dirty="0"/>
          </a:p>
        </p:txBody>
      </p:sp>
      <p:sp>
        <p:nvSpPr>
          <p:cNvPr id="44037" name="TextBox 6"/>
          <p:cNvSpPr txBox="1">
            <a:spLocks noChangeArrowheads="1"/>
          </p:cNvSpPr>
          <p:nvPr/>
        </p:nvSpPr>
        <p:spPr bwMode="auto">
          <a:xfrm>
            <a:off x="152400" y="357187"/>
            <a:ext cx="5330284"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600" b="1" dirty="0">
                <a:solidFill>
                  <a:prstClr val="black"/>
                </a:solidFill>
                <a:latin typeface="Times New Roman" panose="02020603050405020304" pitchFamily="18" charset="0"/>
                <a:cs typeface="Times New Roman" panose="02020603050405020304" pitchFamily="18" charset="0"/>
              </a:rPr>
              <a:t>EVIDENCE</a:t>
            </a:r>
            <a:endParaRPr lang="en-US" altLang="en-US"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5015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26382"/>
            <a:ext cx="10820400" cy="5295482"/>
          </a:xfrm>
        </p:spPr>
        <p:txBody>
          <a:bodyPr rtlCol="0">
            <a:normAutofit lnSpcReduction="10000"/>
          </a:bodyPr>
          <a:lstStyle/>
          <a:p>
            <a:pPr lvl="1">
              <a:defRPr/>
            </a:pPr>
            <a:endParaRPr lang="en-US" sz="2000" dirty="0">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Evidence must be on or accompanied by a VA approved standardized form; if you are not submitting the evidence at the same time as the claim, include a 21-4138 explaining the evidence and reason for its submittal. </a:t>
            </a:r>
          </a:p>
          <a:p>
            <a:pPr marL="850392" lvl="1" indent="-457200">
              <a:defRPr/>
            </a:pPr>
            <a:endParaRPr lang="en-US" sz="3000" dirty="0">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VA forms are updated frequently and can be obsolete in a short period of time. Visit VA’s website for latest edition or you may use the forms provided in TVB.</a:t>
            </a:r>
          </a:p>
          <a:p>
            <a:pPr marL="850392" lvl="1" indent="-457200">
              <a:defRPr/>
            </a:pPr>
            <a:endParaRPr lang="en-US" sz="3000" dirty="0">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REMEMBER… web addresses that end in “.com” are not government web addresses and are often outdated or contain incorrect information.</a:t>
            </a:r>
          </a:p>
          <a:p>
            <a:pPr lvl="1">
              <a:defRPr/>
            </a:pPr>
            <a:endParaRPr lang="en-US" dirty="0">
              <a:solidFill>
                <a:srgbClr val="C00000"/>
              </a:solidFill>
            </a:endParaRPr>
          </a:p>
        </p:txBody>
      </p:sp>
      <p:sp>
        <p:nvSpPr>
          <p:cNvPr id="2" name="Slide Number Placeholder 1"/>
          <p:cNvSpPr>
            <a:spLocks noGrp="1"/>
          </p:cNvSpPr>
          <p:nvPr>
            <p:ph type="sldNum" sz="quarter" idx="12"/>
          </p:nvPr>
        </p:nvSpPr>
        <p:spPr/>
        <p:txBody>
          <a:bodyPr/>
          <a:lstStyle/>
          <a:p>
            <a:pPr>
              <a:defRPr/>
            </a:pPr>
            <a:fld id="{362A59F8-C876-421B-B0B3-64F5AC3F9103}" type="slidenum">
              <a:rPr lang="en-US" sz="2000"/>
              <a:pPr>
                <a:defRPr/>
              </a:pPr>
              <a:t>42</a:t>
            </a:fld>
            <a:endParaRPr lang="en-US" sz="2000" dirty="0"/>
          </a:p>
        </p:txBody>
      </p:sp>
      <p:sp>
        <p:nvSpPr>
          <p:cNvPr id="44037" name="TextBox 6"/>
          <p:cNvSpPr txBox="1">
            <a:spLocks noChangeArrowheads="1"/>
          </p:cNvSpPr>
          <p:nvPr/>
        </p:nvSpPr>
        <p:spPr bwMode="auto">
          <a:xfrm>
            <a:off x="152400" y="357187"/>
            <a:ext cx="5330284"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600" b="1" dirty="0">
                <a:solidFill>
                  <a:prstClr val="black"/>
                </a:solidFill>
                <a:latin typeface="Times New Roman" panose="02020603050405020304" pitchFamily="18" charset="0"/>
                <a:cs typeface="Times New Roman" panose="02020603050405020304" pitchFamily="18" charset="0"/>
              </a:rPr>
              <a:t>EVIDENCE</a:t>
            </a:r>
            <a:endParaRPr lang="en-US" altLang="en-US"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183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2F0A59-3EBA-4FEC-86A7-144F7033FCA6}"/>
              </a:ext>
            </a:extLst>
          </p:cNvPr>
          <p:cNvSpPr>
            <a:spLocks noGrp="1"/>
          </p:cNvSpPr>
          <p:nvPr>
            <p:ph idx="1"/>
          </p:nvPr>
        </p:nvSpPr>
        <p:spPr>
          <a:xfrm>
            <a:off x="228600" y="1371601"/>
            <a:ext cx="11734799" cy="4984750"/>
          </a:xfrm>
          <a:noFill/>
        </p:spPr>
        <p:txBody>
          <a:bodyPr/>
          <a:lstStyle/>
          <a:p>
            <a:pPr marL="0" indent="0">
              <a:buNone/>
            </a:pPr>
            <a:r>
              <a:rPr lang="en-US" sz="2800" b="1" dirty="0">
                <a:solidFill>
                  <a:srgbClr val="991A1E"/>
                </a:solidFill>
                <a:latin typeface="Times New Roman" panose="02020603050405020304" pitchFamily="18" charset="0"/>
                <a:cs typeface="Times New Roman" panose="02020603050405020304" pitchFamily="18" charset="0"/>
              </a:rPr>
              <a:t>38 CFR 3.159(a)(2) </a:t>
            </a:r>
            <a:endParaRPr lang="en-US" sz="28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Lay evidence is:</a:t>
            </a:r>
          </a:p>
          <a:p>
            <a:pPr marL="0" indent="0">
              <a:buNone/>
            </a:pPr>
            <a:endParaRPr lang="en-US" sz="12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any evidence not requiring that the writer have specialized education, training, or experience. </a:t>
            </a:r>
          </a:p>
          <a:p>
            <a:pPr lvl="1"/>
            <a:endParaRPr lang="en-US" sz="1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competent if it is provided by a person who has knowledge of facts or circumstances and conveys matters that can be observed and described by a lay person.</a:t>
            </a:r>
          </a:p>
          <a:p>
            <a:pPr lvl="1"/>
            <a:endParaRPr lang="en-US" sz="1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used to fill in blanks and can help to balance other evidence</a:t>
            </a:r>
          </a:p>
          <a:p>
            <a:pPr marL="0" indent="0">
              <a:buNone/>
            </a:pPr>
            <a:endParaRPr lang="en-US" sz="2800" dirty="0"/>
          </a:p>
        </p:txBody>
      </p:sp>
      <p:sp>
        <p:nvSpPr>
          <p:cNvPr id="3" name="Slide Number Placeholder 2">
            <a:extLst>
              <a:ext uri="{FF2B5EF4-FFF2-40B4-BE49-F238E27FC236}">
                <a16:creationId xmlns:a16="http://schemas.microsoft.com/office/drawing/2014/main" id="{F7F53C5C-CC56-48EF-8758-2782D043DC7F}"/>
              </a:ext>
            </a:extLst>
          </p:cNvPr>
          <p:cNvSpPr>
            <a:spLocks noGrp="1"/>
          </p:cNvSpPr>
          <p:nvPr>
            <p:ph type="sldNum" sz="quarter" idx="12"/>
          </p:nvPr>
        </p:nvSpPr>
        <p:spPr/>
        <p:txBody>
          <a:bodyPr/>
          <a:lstStyle/>
          <a:p>
            <a:fld id="{E2FB73DA-5FDE-45B5-BAA4-C61223CC44F6}" type="slidenum">
              <a:rPr lang="en-US" sz="2000" smtClean="0"/>
              <a:pPr/>
              <a:t>43</a:t>
            </a:fld>
            <a:endParaRPr lang="en-US" sz="2000" dirty="0"/>
          </a:p>
        </p:txBody>
      </p:sp>
      <p:sp>
        <p:nvSpPr>
          <p:cNvPr id="4" name="Title 3">
            <a:extLst>
              <a:ext uri="{FF2B5EF4-FFF2-40B4-BE49-F238E27FC236}">
                <a16:creationId xmlns:a16="http://schemas.microsoft.com/office/drawing/2014/main" id="{4836E60A-4650-47E6-ABAC-42622B2D1C30}"/>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LAY EVIDENCE</a:t>
            </a:r>
          </a:p>
        </p:txBody>
      </p:sp>
    </p:spTree>
    <p:extLst>
      <p:ext uri="{BB962C8B-B14F-4D97-AF65-F5344CB8AC3E}">
        <p14:creationId xmlns:p14="http://schemas.microsoft.com/office/powerpoint/2010/main" val="42162901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716B3F-A825-454F-85F9-EEC684E4B90E}"/>
              </a:ext>
            </a:extLst>
          </p:cNvPr>
          <p:cNvSpPr>
            <a:spLocks noGrp="1"/>
          </p:cNvSpPr>
          <p:nvPr>
            <p:ph idx="1"/>
          </p:nvPr>
        </p:nvSpPr>
        <p:spPr>
          <a:xfrm>
            <a:off x="609600" y="1393236"/>
            <a:ext cx="10744200" cy="5188317"/>
          </a:xfrm>
        </p:spPr>
        <p:txBody>
          <a:bodyPr/>
          <a:lstStyle/>
          <a:p>
            <a:pPr marL="0" indent="0">
              <a:buNone/>
            </a:pPr>
            <a:r>
              <a:rPr lang="en-US" sz="2800" dirty="0">
                <a:latin typeface="Times New Roman" panose="02020603050405020304" pitchFamily="18" charset="0"/>
                <a:cs typeface="Times New Roman" panose="02020603050405020304" pitchFamily="18" charset="0"/>
              </a:rPr>
              <a:t>Some Examples include:</a:t>
            </a:r>
          </a:p>
          <a:p>
            <a:pPr marL="0" indent="0">
              <a:buNone/>
            </a:pPr>
            <a:endParaRPr lang="en-US" sz="2400" dirty="0">
              <a:latin typeface="Times New Roman" panose="02020603050405020304" pitchFamily="18" charset="0"/>
              <a:cs typeface="Times New Roman" panose="02020603050405020304" pitchFamily="18" charset="0"/>
            </a:endParaRPr>
          </a:p>
          <a:p>
            <a:pPr marL="966788" lvl="1"/>
            <a:r>
              <a:rPr lang="en-US" dirty="0">
                <a:latin typeface="Times New Roman" panose="02020603050405020304" pitchFamily="18" charset="0"/>
                <a:cs typeface="Times New Roman" panose="02020603050405020304" pitchFamily="18" charset="0"/>
              </a:rPr>
              <a:t>Veteran’s statement (spoken or written)</a:t>
            </a:r>
          </a:p>
          <a:p>
            <a:pPr marL="966788" lvl="1"/>
            <a:r>
              <a:rPr lang="en-US" dirty="0">
                <a:latin typeface="Times New Roman" panose="02020603050405020304" pitchFamily="18" charset="0"/>
                <a:cs typeface="Times New Roman" panose="02020603050405020304" pitchFamily="18" charset="0"/>
              </a:rPr>
              <a:t>Lay statement (spouse, friend, family)</a:t>
            </a:r>
          </a:p>
          <a:p>
            <a:pPr marL="966788" lvl="2"/>
            <a:r>
              <a:rPr lang="en-US" sz="2800" dirty="0">
                <a:latin typeface="Times New Roman" panose="02020603050405020304" pitchFamily="18" charset="0"/>
                <a:cs typeface="Times New Roman" panose="02020603050405020304" pitchFamily="18" charset="0"/>
              </a:rPr>
              <a:t>Buddy statement</a:t>
            </a:r>
          </a:p>
          <a:p>
            <a:pPr marL="966788" lvl="1"/>
            <a:r>
              <a:rPr lang="en-US" dirty="0">
                <a:latin typeface="Times New Roman" panose="02020603050405020304" pitchFamily="18" charset="0"/>
                <a:cs typeface="Times New Roman" panose="02020603050405020304" pitchFamily="18" charset="0"/>
              </a:rPr>
              <a:t>Photographs</a:t>
            </a:r>
          </a:p>
          <a:p>
            <a:pPr marL="966788" lvl="1"/>
            <a:r>
              <a:rPr lang="en-US" dirty="0">
                <a:latin typeface="Times New Roman" panose="02020603050405020304" pitchFamily="18" charset="0"/>
                <a:cs typeface="Times New Roman" panose="02020603050405020304" pitchFamily="18" charset="0"/>
              </a:rPr>
              <a:t>Newspaper clippings</a:t>
            </a:r>
          </a:p>
          <a:p>
            <a:pPr marL="966788" lvl="1"/>
            <a:r>
              <a:rPr lang="en-US" dirty="0">
                <a:latin typeface="Times New Roman" panose="02020603050405020304" pitchFamily="18" charset="0"/>
                <a:cs typeface="Times New Roman" panose="02020603050405020304" pitchFamily="18" charset="0"/>
              </a:rPr>
              <a:t>Performance evaluations</a:t>
            </a:r>
          </a:p>
          <a:p>
            <a:pPr marL="966788" lvl="1"/>
            <a:r>
              <a:rPr lang="en-US" dirty="0">
                <a:latin typeface="Times New Roman" panose="02020603050405020304" pitchFamily="18" charset="0"/>
                <a:cs typeface="Times New Roman" panose="02020603050405020304" pitchFamily="18" charset="0"/>
              </a:rPr>
              <a:t>Copies of bills paid on time</a:t>
            </a:r>
          </a:p>
          <a:p>
            <a:endParaRPr lang="en-US" sz="11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Q: </a:t>
            </a:r>
            <a:r>
              <a:rPr lang="en-US" sz="2800" dirty="0">
                <a:latin typeface="Times New Roman" panose="02020603050405020304" pitchFamily="18" charset="0"/>
                <a:cs typeface="Times New Roman" panose="02020603050405020304" pitchFamily="18" charset="0"/>
              </a:rPr>
              <a:t>What if veteran’s uncle is a nurse who wants to provide testimony?</a:t>
            </a:r>
          </a:p>
        </p:txBody>
      </p:sp>
      <p:sp>
        <p:nvSpPr>
          <p:cNvPr id="3" name="Slide Number Placeholder 2">
            <a:extLst>
              <a:ext uri="{FF2B5EF4-FFF2-40B4-BE49-F238E27FC236}">
                <a16:creationId xmlns:a16="http://schemas.microsoft.com/office/drawing/2014/main" id="{3C7C4ACE-1650-40D2-A104-1289982053E3}"/>
              </a:ext>
            </a:extLst>
          </p:cNvPr>
          <p:cNvSpPr>
            <a:spLocks noGrp="1"/>
          </p:cNvSpPr>
          <p:nvPr>
            <p:ph type="sldNum" sz="quarter" idx="12"/>
          </p:nvPr>
        </p:nvSpPr>
        <p:spPr/>
        <p:txBody>
          <a:bodyPr/>
          <a:lstStyle/>
          <a:p>
            <a:fld id="{E2FB73DA-5FDE-45B5-BAA4-C61223CC44F6}" type="slidenum">
              <a:rPr lang="en-US" sz="2000" smtClean="0"/>
              <a:pPr/>
              <a:t>44</a:t>
            </a:fld>
            <a:endParaRPr lang="en-US" sz="2000" dirty="0"/>
          </a:p>
        </p:txBody>
      </p:sp>
      <p:sp>
        <p:nvSpPr>
          <p:cNvPr id="4" name="Title 3">
            <a:extLst>
              <a:ext uri="{FF2B5EF4-FFF2-40B4-BE49-F238E27FC236}">
                <a16:creationId xmlns:a16="http://schemas.microsoft.com/office/drawing/2014/main" id="{09CBEF6A-681E-4411-AB67-0BD2982E7204}"/>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EXAMPLES OF LAY EVIDENCE</a:t>
            </a:r>
          </a:p>
        </p:txBody>
      </p:sp>
    </p:spTree>
    <p:extLst>
      <p:ext uri="{BB962C8B-B14F-4D97-AF65-F5344CB8AC3E}">
        <p14:creationId xmlns:p14="http://schemas.microsoft.com/office/powerpoint/2010/main" val="3468184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9DA9F2-AFA3-4FDA-A4D9-DD77DB6C8B6C}"/>
              </a:ext>
            </a:extLst>
          </p:cNvPr>
          <p:cNvSpPr>
            <a:spLocks noGrp="1"/>
          </p:cNvSpPr>
          <p:nvPr>
            <p:ph idx="1"/>
          </p:nvPr>
        </p:nvSpPr>
        <p:spPr>
          <a:xfrm>
            <a:off x="609600" y="1393236"/>
            <a:ext cx="10972800" cy="4882058"/>
          </a:xfrm>
        </p:spPr>
        <p:txBody>
          <a:bodyPr/>
          <a:lstStyle/>
          <a:p>
            <a:pPr marL="0" indent="0" algn="ctr">
              <a:buNone/>
            </a:pPr>
            <a:r>
              <a:rPr lang="en-US" sz="2800" b="1" dirty="0">
                <a:latin typeface="Times New Roman" panose="02020603050405020304" pitchFamily="18" charset="0"/>
                <a:cs typeface="Times New Roman" panose="02020603050405020304" pitchFamily="18" charset="0"/>
              </a:rPr>
              <a:t>Credibility</a:t>
            </a:r>
          </a:p>
          <a:p>
            <a:pPr marL="457200" lvl="1" indent="0" algn="ctr">
              <a:buNone/>
            </a:pPr>
            <a:r>
              <a:rPr lang="en-US" sz="2400" dirty="0">
                <a:latin typeface="Times New Roman" panose="02020603050405020304" pitchFamily="18" charset="0"/>
                <a:cs typeface="Times New Roman" panose="02020603050405020304" pitchFamily="18" charset="0"/>
              </a:rPr>
              <a:t>Person making statement must be believable</a:t>
            </a:r>
          </a:p>
          <a:p>
            <a:pPr marL="457200" lvl="1" indent="0" algn="ctr">
              <a:buNone/>
            </a:pPr>
            <a:r>
              <a:rPr lang="en-US" sz="2400" dirty="0">
                <a:latin typeface="Times New Roman" panose="02020603050405020304" pitchFamily="18" charset="0"/>
                <a:cs typeface="Times New Roman" panose="02020603050405020304" pitchFamily="18" charset="0"/>
              </a:rPr>
              <a:t>e.g. malingering, exaggeration, motive</a:t>
            </a:r>
          </a:p>
          <a:p>
            <a:pPr algn="ctr"/>
            <a:endParaRPr lang="en-US" sz="2400" dirty="0">
              <a:latin typeface="Times New Roman" panose="02020603050405020304" pitchFamily="18" charset="0"/>
              <a:cs typeface="Times New Roman" panose="02020603050405020304" pitchFamily="18" charset="0"/>
            </a:endParaRPr>
          </a:p>
          <a:p>
            <a:pPr marL="0" indent="0" algn="ctr">
              <a:buNone/>
            </a:pPr>
            <a:r>
              <a:rPr lang="en-US" sz="2800" b="1" dirty="0">
                <a:latin typeface="Times New Roman" panose="02020603050405020304" pitchFamily="18" charset="0"/>
                <a:cs typeface="Times New Roman" panose="02020603050405020304" pitchFamily="18" charset="0"/>
              </a:rPr>
              <a:t>Competency</a:t>
            </a:r>
          </a:p>
          <a:p>
            <a:pPr marL="457200" lvl="1" indent="0" algn="ctr">
              <a:buNone/>
            </a:pPr>
            <a:r>
              <a:rPr lang="en-US" sz="2400" dirty="0">
                <a:latin typeface="Times New Roman" panose="02020603050405020304" pitchFamily="18" charset="0"/>
                <a:cs typeface="Times New Roman" panose="02020603050405020304" pitchFamily="18" charset="0"/>
              </a:rPr>
              <a:t>Person’s words have value</a:t>
            </a:r>
          </a:p>
          <a:p>
            <a:pPr marL="457200" lvl="1" indent="0" algn="ctr">
              <a:buNone/>
            </a:pPr>
            <a:r>
              <a:rPr lang="en-US" sz="2400" dirty="0">
                <a:latin typeface="Times New Roman" panose="02020603050405020304" pitchFamily="18" charset="0"/>
                <a:cs typeface="Times New Roman" panose="02020603050405020304" pitchFamily="18" charset="0"/>
              </a:rPr>
              <a:t>e.g. description of symptoms vs diagnosis</a:t>
            </a:r>
          </a:p>
          <a:p>
            <a:pPr marL="457200" lvl="1" indent="0" algn="ctr">
              <a:buNone/>
            </a:pPr>
            <a:endParaRPr lang="en-US" sz="2400" dirty="0">
              <a:latin typeface="Times New Roman" panose="02020603050405020304" pitchFamily="18" charset="0"/>
              <a:cs typeface="Times New Roman" panose="02020603050405020304" pitchFamily="18" charset="0"/>
            </a:endParaRPr>
          </a:p>
          <a:p>
            <a:pPr marL="457200" lvl="1" indent="0" algn="ctr">
              <a:buNone/>
            </a:pPr>
            <a:r>
              <a:rPr lang="en-US" b="1" i="0" dirty="0">
                <a:solidFill>
                  <a:srgbClr val="991A1E"/>
                </a:solidFill>
                <a:effectLst/>
                <a:latin typeface="Times New Roman" panose="02020603050405020304" pitchFamily="18" charset="0"/>
                <a:cs typeface="Times New Roman" panose="02020603050405020304" pitchFamily="18" charset="0"/>
                <a:hlinkClick r:id="rId3"/>
              </a:rPr>
              <a:t>M21-1 V.ii.1.A.2.b</a:t>
            </a:r>
            <a:endParaRPr lang="en-US" b="1" i="0" dirty="0">
              <a:solidFill>
                <a:srgbClr val="991A1E"/>
              </a:solidFill>
              <a:effectLst/>
              <a:latin typeface="Times New Roman" panose="02020603050405020304" pitchFamily="18" charset="0"/>
              <a:cs typeface="Times New Roman" panose="02020603050405020304" pitchFamily="18" charset="0"/>
            </a:endParaRPr>
          </a:p>
          <a:p>
            <a:pPr marL="457200" lvl="1" indent="0" algn="ctr">
              <a:buNone/>
            </a:pPr>
            <a:r>
              <a:rPr lang="en-US" sz="2400" dirty="0">
                <a:latin typeface="Times New Roman" panose="02020603050405020304" pitchFamily="18" charset="0"/>
                <a:cs typeface="Times New Roman" panose="02020603050405020304" pitchFamily="18" charset="0"/>
              </a:rPr>
              <a:t>“accept evidence at face value”</a:t>
            </a:r>
          </a:p>
        </p:txBody>
      </p:sp>
      <p:sp>
        <p:nvSpPr>
          <p:cNvPr id="3" name="Slide Number Placeholder 2">
            <a:extLst>
              <a:ext uri="{FF2B5EF4-FFF2-40B4-BE49-F238E27FC236}">
                <a16:creationId xmlns:a16="http://schemas.microsoft.com/office/drawing/2014/main" id="{579D8F07-93EC-485B-8B11-EB49525309F3}"/>
              </a:ext>
            </a:extLst>
          </p:cNvPr>
          <p:cNvSpPr>
            <a:spLocks noGrp="1"/>
          </p:cNvSpPr>
          <p:nvPr>
            <p:ph type="sldNum" sz="quarter" idx="12"/>
          </p:nvPr>
        </p:nvSpPr>
        <p:spPr>
          <a:xfrm>
            <a:off x="9372600" y="6305774"/>
            <a:ext cx="2057400" cy="365125"/>
          </a:xfrm>
        </p:spPr>
        <p:txBody>
          <a:bodyPr/>
          <a:lstStyle/>
          <a:p>
            <a:fld id="{E2FB73DA-5FDE-45B5-BAA4-C61223CC44F6}" type="slidenum">
              <a:rPr lang="en-US" sz="2000" smtClean="0"/>
              <a:pPr/>
              <a:t>45</a:t>
            </a:fld>
            <a:endParaRPr lang="en-US" sz="2000" dirty="0"/>
          </a:p>
        </p:txBody>
      </p:sp>
      <p:sp>
        <p:nvSpPr>
          <p:cNvPr id="4" name="Title 3">
            <a:extLst>
              <a:ext uri="{FF2B5EF4-FFF2-40B4-BE49-F238E27FC236}">
                <a16:creationId xmlns:a16="http://schemas.microsoft.com/office/drawing/2014/main" id="{CAA3A59A-9544-44AE-A47F-442DF0AB4FD4}"/>
              </a:ext>
            </a:extLst>
          </p:cNvPr>
          <p:cNvSpPr>
            <a:spLocks noGrp="1"/>
          </p:cNvSpPr>
          <p:nvPr>
            <p:ph type="title"/>
          </p:nvPr>
        </p:nvSpPr>
        <p:spPr>
          <a:xfrm>
            <a:off x="76200" y="134472"/>
            <a:ext cx="8001001" cy="981732"/>
          </a:xfrm>
        </p:spPr>
        <p:txBody>
          <a:bodyPr/>
          <a:lstStyle/>
          <a:p>
            <a:r>
              <a:rPr lang="en-US" sz="3600" dirty="0">
                <a:latin typeface="Times New Roman" panose="02020603050405020304" pitchFamily="18" charset="0"/>
                <a:cs typeface="Times New Roman" panose="02020603050405020304" pitchFamily="18" charset="0"/>
              </a:rPr>
              <a:t>LAY TESTIMONY REQUIRES:</a:t>
            </a:r>
          </a:p>
        </p:txBody>
      </p:sp>
    </p:spTree>
    <p:extLst>
      <p:ext uri="{BB962C8B-B14F-4D97-AF65-F5344CB8AC3E}">
        <p14:creationId xmlns:p14="http://schemas.microsoft.com/office/powerpoint/2010/main" val="30493558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56DCE9-59C2-438D-AED8-BB181A18E0A2}"/>
              </a:ext>
            </a:extLst>
          </p:cNvPr>
          <p:cNvSpPr>
            <a:spLocks noGrp="1"/>
          </p:cNvSpPr>
          <p:nvPr>
            <p:ph idx="1"/>
          </p:nvPr>
        </p:nvSpPr>
        <p:spPr/>
        <p:txBody>
          <a:bodyPr/>
          <a:lstStyle/>
          <a:p>
            <a:pPr marL="0" indent="0">
              <a:buNone/>
            </a:pPr>
            <a:endParaRPr lang="en-US" sz="2400" dirty="0"/>
          </a:p>
          <a:p>
            <a:r>
              <a:rPr lang="en-US" sz="2800" dirty="0">
                <a:latin typeface="Times New Roman" panose="02020603050405020304" pitchFamily="18" charset="0"/>
                <a:cs typeface="Times New Roman" panose="02020603050405020304" pitchFamily="18" charset="0"/>
              </a:rPr>
              <a:t>Veteran’s description of their own experience</a:t>
            </a:r>
          </a:p>
          <a:p>
            <a:r>
              <a:rPr lang="en-US" sz="2800" dirty="0">
                <a:latin typeface="Times New Roman" panose="02020603050405020304" pitchFamily="18" charset="0"/>
                <a:cs typeface="Times New Roman" panose="02020603050405020304" pitchFamily="18" charset="0"/>
              </a:rPr>
              <a:t>Witness to same in-service event (another veteran)</a:t>
            </a:r>
          </a:p>
          <a:p>
            <a:r>
              <a:rPr lang="en-US" sz="2800" dirty="0">
                <a:latin typeface="Times New Roman" panose="02020603050405020304" pitchFamily="18" charset="0"/>
                <a:cs typeface="Times New Roman" panose="02020603050405020304" pitchFamily="18" charset="0"/>
              </a:rPr>
              <a:t>Witness of current symptoms (spouse, co-worker, neighbor)</a:t>
            </a:r>
          </a:p>
          <a:p>
            <a:r>
              <a:rPr lang="en-US" sz="2800" dirty="0">
                <a:latin typeface="Times New Roman" panose="02020603050405020304" pitchFamily="18" charset="0"/>
                <a:cs typeface="Times New Roman" panose="02020603050405020304" pitchFamily="18" charset="0"/>
              </a:rPr>
              <a:t>Opinion of how disability is related to event in service</a:t>
            </a:r>
          </a:p>
          <a:p>
            <a:r>
              <a:rPr lang="en-US" sz="2800" dirty="0">
                <a:latin typeface="Times New Roman" panose="02020603050405020304" pitchFamily="18" charset="0"/>
                <a:cs typeface="Times New Roman" panose="02020603050405020304" pitchFamily="18" charset="0"/>
              </a:rPr>
              <a:t>Comparison of symptoms before disability and now</a:t>
            </a:r>
          </a:p>
          <a:p>
            <a:r>
              <a:rPr lang="en-US" sz="2800" dirty="0">
                <a:latin typeface="Times New Roman" panose="02020603050405020304" pitchFamily="18" charset="0"/>
                <a:cs typeface="Times New Roman" panose="02020603050405020304" pitchFamily="18" charset="0"/>
              </a:rPr>
              <a:t>Spouse also heard what doctor said</a:t>
            </a:r>
          </a:p>
          <a:p>
            <a:r>
              <a:rPr lang="en-US" sz="2800" dirty="0">
                <a:latin typeface="Times New Roman" panose="02020603050405020304" pitchFamily="18" charset="0"/>
                <a:cs typeface="Times New Roman" panose="02020603050405020304" pitchFamily="18" charset="0"/>
              </a:rPr>
              <a:t>Description of how bad pain can get</a:t>
            </a:r>
          </a:p>
          <a:p>
            <a:r>
              <a:rPr lang="en-US" sz="2800" dirty="0">
                <a:latin typeface="Times New Roman" panose="02020603050405020304" pitchFamily="18" charset="0"/>
                <a:cs typeface="Times New Roman" panose="02020603050405020304" pitchFamily="18" charset="0"/>
              </a:rPr>
              <a:t>Example of how symptoms impact daily life</a:t>
            </a:r>
          </a:p>
          <a:p>
            <a:r>
              <a:rPr lang="en-US" sz="2800" dirty="0">
                <a:latin typeface="Times New Roman" panose="02020603050405020304" pitchFamily="18" charset="0"/>
                <a:cs typeface="Times New Roman" panose="02020603050405020304" pitchFamily="18" charset="0"/>
              </a:rPr>
              <a:t>Veteran reports unit, rank, and theater</a:t>
            </a:r>
          </a:p>
          <a:p>
            <a:endParaRPr lang="en-US" sz="2800" dirty="0"/>
          </a:p>
          <a:p>
            <a:pPr>
              <a:buFont typeface="Wingdings" panose="05000000000000000000" pitchFamily="2" charset="2"/>
              <a:buChar char="v"/>
            </a:pPr>
            <a:endParaRPr lang="en-US" sz="2400" dirty="0"/>
          </a:p>
        </p:txBody>
      </p:sp>
      <p:sp>
        <p:nvSpPr>
          <p:cNvPr id="3" name="Slide Number Placeholder 2">
            <a:extLst>
              <a:ext uri="{FF2B5EF4-FFF2-40B4-BE49-F238E27FC236}">
                <a16:creationId xmlns:a16="http://schemas.microsoft.com/office/drawing/2014/main" id="{E561EDF5-9379-4B28-A953-36D54F08E91E}"/>
              </a:ext>
            </a:extLst>
          </p:cNvPr>
          <p:cNvSpPr>
            <a:spLocks noGrp="1"/>
          </p:cNvSpPr>
          <p:nvPr>
            <p:ph type="sldNum" sz="quarter" idx="12"/>
          </p:nvPr>
        </p:nvSpPr>
        <p:spPr/>
        <p:txBody>
          <a:bodyPr/>
          <a:lstStyle/>
          <a:p>
            <a:fld id="{E2FB73DA-5FDE-45B5-BAA4-C61223CC44F6}" type="slidenum">
              <a:rPr lang="en-US" sz="2000" smtClean="0"/>
              <a:pPr/>
              <a:t>46</a:t>
            </a:fld>
            <a:endParaRPr lang="en-US" sz="2000" dirty="0"/>
          </a:p>
        </p:txBody>
      </p:sp>
      <p:sp>
        <p:nvSpPr>
          <p:cNvPr id="4" name="Title 3">
            <a:extLst>
              <a:ext uri="{FF2B5EF4-FFF2-40B4-BE49-F238E27FC236}">
                <a16:creationId xmlns:a16="http://schemas.microsoft.com/office/drawing/2014/main" id="{327D7133-D780-4045-9A4B-14C10AEA5153}"/>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VALUABLE LAY TESTIMONY</a:t>
            </a:r>
          </a:p>
        </p:txBody>
      </p:sp>
    </p:spTree>
    <p:extLst>
      <p:ext uri="{BB962C8B-B14F-4D97-AF65-F5344CB8AC3E}">
        <p14:creationId xmlns:p14="http://schemas.microsoft.com/office/powerpoint/2010/main" val="2789175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20F9DF-CBF8-401B-BE0E-DD1F546D3136}"/>
              </a:ext>
            </a:extLst>
          </p:cNvPr>
          <p:cNvSpPr>
            <a:spLocks noGrp="1"/>
          </p:cNvSpPr>
          <p:nvPr>
            <p:ph idx="1"/>
          </p:nvPr>
        </p:nvSpPr>
        <p:spPr>
          <a:xfrm>
            <a:off x="838200" y="1656855"/>
            <a:ext cx="10515600" cy="4882058"/>
          </a:xfrm>
        </p:spPr>
        <p:txBody>
          <a:bodyPr/>
          <a:lstStyle/>
          <a:p>
            <a:pPr marL="0" indent="0">
              <a:buNone/>
            </a:pPr>
            <a:r>
              <a:rPr lang="en-US" b="1" dirty="0">
                <a:solidFill>
                  <a:srgbClr val="991A1E"/>
                </a:solidFill>
                <a:latin typeface="Times New Roman" panose="02020603050405020304" pitchFamily="18" charset="0"/>
                <a:cs typeface="Times New Roman" panose="02020603050405020304" pitchFamily="18" charset="0"/>
              </a:rPr>
              <a:t>38 CFR 3.304(d) </a:t>
            </a:r>
            <a:r>
              <a:rPr lang="en-US" b="1" i="1" dirty="0">
                <a:latin typeface="Times New Roman" panose="02020603050405020304" pitchFamily="18" charset="0"/>
                <a:cs typeface="Times New Roman" panose="02020603050405020304" pitchFamily="18" charset="0"/>
              </a:rPr>
              <a:t>Combat.</a:t>
            </a:r>
            <a:r>
              <a:rPr lang="en-US" b="1" dirty="0">
                <a:latin typeface="Times New Roman" panose="02020603050405020304" pitchFamily="18" charset="0"/>
                <a:cs typeface="Times New Roman" panose="02020603050405020304" pitchFamily="18" charset="0"/>
              </a:rPr>
              <a:t>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Satisfactory lay or other evidence that an injury or disease was incurred or aggravated in combat will be accepted as sufficient proof of service connection if the evidence is consistent with the circumstances, conditions or hardships of such service even though there is no official record of such incurrence or aggravation.</a:t>
            </a:r>
          </a:p>
        </p:txBody>
      </p:sp>
      <p:sp>
        <p:nvSpPr>
          <p:cNvPr id="3" name="Slide Number Placeholder 2">
            <a:extLst>
              <a:ext uri="{FF2B5EF4-FFF2-40B4-BE49-F238E27FC236}">
                <a16:creationId xmlns:a16="http://schemas.microsoft.com/office/drawing/2014/main" id="{3D6B23DF-569D-43A5-AADD-68E8A525062D}"/>
              </a:ext>
            </a:extLst>
          </p:cNvPr>
          <p:cNvSpPr>
            <a:spLocks noGrp="1"/>
          </p:cNvSpPr>
          <p:nvPr>
            <p:ph type="sldNum" sz="quarter" idx="12"/>
          </p:nvPr>
        </p:nvSpPr>
        <p:spPr/>
        <p:txBody>
          <a:bodyPr/>
          <a:lstStyle/>
          <a:p>
            <a:fld id="{E2FB73DA-5FDE-45B5-BAA4-C61223CC44F6}" type="slidenum">
              <a:rPr lang="en-US" sz="2000" smtClean="0"/>
              <a:pPr/>
              <a:t>47</a:t>
            </a:fld>
            <a:endParaRPr lang="en-US" sz="2000" dirty="0"/>
          </a:p>
        </p:txBody>
      </p:sp>
      <p:sp>
        <p:nvSpPr>
          <p:cNvPr id="4" name="Title 3">
            <a:extLst>
              <a:ext uri="{FF2B5EF4-FFF2-40B4-BE49-F238E27FC236}">
                <a16:creationId xmlns:a16="http://schemas.microsoft.com/office/drawing/2014/main" id="{17B61647-1965-4BEF-8E94-4ED834BDD6B2}"/>
              </a:ext>
            </a:extLst>
          </p:cNvPr>
          <p:cNvSpPr>
            <a:spLocks noGrp="1"/>
          </p:cNvSpPr>
          <p:nvPr>
            <p:ph type="title"/>
          </p:nvPr>
        </p:nvSpPr>
        <p:spPr/>
        <p:txBody>
          <a:bodyPr/>
          <a:lstStyle/>
          <a:p>
            <a:r>
              <a:rPr lang="en-US" sz="3600" dirty="0">
                <a:latin typeface="Times New Roman" panose="02020603050405020304" pitchFamily="18" charset="0"/>
                <a:cs typeface="Times New Roman" panose="02020603050405020304" pitchFamily="18" charset="0"/>
              </a:rPr>
              <a:t>COMBAT VETERANS</a:t>
            </a:r>
          </a:p>
        </p:txBody>
      </p:sp>
    </p:spTree>
    <p:extLst>
      <p:ext uri="{BB962C8B-B14F-4D97-AF65-F5344CB8AC3E}">
        <p14:creationId xmlns:p14="http://schemas.microsoft.com/office/powerpoint/2010/main" val="403993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25994"/>
            <a:ext cx="11734800" cy="5295482"/>
          </a:xfrm>
        </p:spPr>
        <p:txBody>
          <a:bodyPr rtlCol="0">
            <a:normAutofit/>
          </a:bodyPr>
          <a:lstStyle/>
          <a:p>
            <a:pPr lvl="1">
              <a:defRPr/>
            </a:pPr>
            <a:endParaRPr lang="en-US" sz="2000" dirty="0"/>
          </a:p>
          <a:p>
            <a:pPr lvl="1">
              <a:defRPr/>
            </a:pPr>
            <a:r>
              <a:rPr lang="en-US" sz="3000" dirty="0">
                <a:latin typeface="Times New Roman" panose="02020603050405020304" pitchFamily="18" charset="0"/>
                <a:cs typeface="Times New Roman" panose="02020603050405020304" pitchFamily="18" charset="0"/>
              </a:rPr>
              <a:t>Submit all available treatment records (both VA and private)</a:t>
            </a:r>
          </a:p>
          <a:p>
            <a:pPr lvl="1">
              <a:defRPr/>
            </a:pPr>
            <a:endParaRPr lang="en-US" sz="1000" dirty="0">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In most cases, it is best for the veteran to obtain private treatment records.</a:t>
            </a:r>
          </a:p>
          <a:p>
            <a:pPr lvl="1">
              <a:defRPr/>
            </a:pPr>
            <a:endParaRPr lang="en-US" sz="1050" dirty="0">
              <a:latin typeface="Times New Roman" panose="02020603050405020304" pitchFamily="18" charset="0"/>
              <a:cs typeface="Times New Roman" panose="02020603050405020304" pitchFamily="18" charset="0"/>
            </a:endParaRPr>
          </a:p>
          <a:p>
            <a:pPr lvl="2">
              <a:defRPr/>
            </a:pPr>
            <a:r>
              <a:rPr lang="en-US" sz="2600" dirty="0">
                <a:latin typeface="Times New Roman" panose="02020603050405020304" pitchFamily="18" charset="0"/>
                <a:cs typeface="Times New Roman" panose="02020603050405020304" pitchFamily="18" charset="0"/>
              </a:rPr>
              <a:t>Request all records related to the claim using VA Forms 21-4142 and 21-4142a</a:t>
            </a:r>
          </a:p>
          <a:p>
            <a:pPr lvl="2">
              <a:defRPr/>
            </a:pPr>
            <a:r>
              <a:rPr lang="en-US" sz="2600" dirty="0">
                <a:latin typeface="Times New Roman" panose="02020603050405020304" pitchFamily="18" charset="0"/>
                <a:cs typeface="Times New Roman" panose="02020603050405020304" pitchFamily="18" charset="0"/>
              </a:rPr>
              <a:t>VA does not pay for private records</a:t>
            </a:r>
          </a:p>
          <a:p>
            <a:pPr lvl="2">
              <a:defRPr/>
            </a:pPr>
            <a:endParaRPr lang="en-US" dirty="0">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If a claim has been filed in the past, VA has those records; submit updates that occurred after the previous claim was filed.</a:t>
            </a:r>
          </a:p>
          <a:p>
            <a:pPr lvl="1">
              <a:buFont typeface="Wingdings" panose="05000000000000000000" pitchFamily="2" charset="2"/>
              <a:buChar char="§"/>
              <a:defRPr/>
            </a:pPr>
            <a:endParaRPr lang="en-US" dirty="0"/>
          </a:p>
        </p:txBody>
      </p:sp>
      <p:sp>
        <p:nvSpPr>
          <p:cNvPr id="2" name="Slide Number Placeholder 1"/>
          <p:cNvSpPr>
            <a:spLocks noGrp="1"/>
          </p:cNvSpPr>
          <p:nvPr>
            <p:ph type="sldNum" sz="quarter" idx="12"/>
          </p:nvPr>
        </p:nvSpPr>
        <p:spPr/>
        <p:txBody>
          <a:bodyPr/>
          <a:lstStyle/>
          <a:p>
            <a:pPr>
              <a:defRPr/>
            </a:pPr>
            <a:fld id="{362A59F8-C876-421B-B0B3-64F5AC3F9103}" type="slidenum">
              <a:rPr lang="en-US" sz="2000"/>
              <a:pPr>
                <a:defRPr/>
              </a:pPr>
              <a:t>48</a:t>
            </a:fld>
            <a:endParaRPr lang="en-US" sz="2000" dirty="0"/>
          </a:p>
        </p:txBody>
      </p:sp>
      <p:sp>
        <p:nvSpPr>
          <p:cNvPr id="44037" name="TextBox 6"/>
          <p:cNvSpPr txBox="1">
            <a:spLocks noChangeArrowheads="1"/>
          </p:cNvSpPr>
          <p:nvPr/>
        </p:nvSpPr>
        <p:spPr bwMode="auto">
          <a:xfrm>
            <a:off x="76200" y="357187"/>
            <a:ext cx="7571198"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600" b="1" dirty="0">
                <a:solidFill>
                  <a:prstClr val="black"/>
                </a:solidFill>
                <a:latin typeface="Times New Roman" panose="02020603050405020304" pitchFamily="18" charset="0"/>
                <a:cs typeface="Times New Roman" panose="02020603050405020304" pitchFamily="18" charset="0"/>
              </a:rPr>
              <a:t>TREATMENT RECORDS</a:t>
            </a:r>
            <a:endParaRPr lang="en-US" altLang="en-US"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4967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26382"/>
            <a:ext cx="10439400" cy="5295482"/>
          </a:xfrm>
        </p:spPr>
        <p:txBody>
          <a:bodyPr rtlCol="0">
            <a:normAutofit/>
          </a:bodyPr>
          <a:lstStyle/>
          <a:p>
            <a:pPr lvl="1">
              <a:defRPr/>
            </a:pPr>
            <a:endParaRPr lang="en-US" sz="2000" dirty="0"/>
          </a:p>
          <a:p>
            <a:pPr marL="457200" lvl="1" indent="0">
              <a:buNone/>
              <a:defRPr/>
            </a:pPr>
            <a:r>
              <a:rPr lang="en-US" sz="3000" dirty="0">
                <a:latin typeface="Times New Roman" panose="02020603050405020304" pitchFamily="18" charset="0"/>
                <a:cs typeface="Times New Roman" panose="02020603050405020304" pitchFamily="18" charset="0"/>
              </a:rPr>
              <a:t>Some other common types of evidence that may be helpful:</a:t>
            </a:r>
          </a:p>
          <a:p>
            <a:pPr marL="457200" lvl="1" indent="0">
              <a:buNone/>
              <a:defRPr/>
            </a:pPr>
            <a:endParaRPr lang="en-US" sz="3000" dirty="0">
              <a:solidFill>
                <a:srgbClr val="C00000"/>
              </a:solidFill>
              <a:latin typeface="Times New Roman" panose="02020603050405020304" pitchFamily="18" charset="0"/>
              <a:cs typeface="Times New Roman" panose="02020603050405020304" pitchFamily="18" charset="0"/>
            </a:endParaRPr>
          </a:p>
          <a:p>
            <a:pPr lvl="1">
              <a:defRPr/>
            </a:pPr>
            <a:r>
              <a:rPr lang="en-US" sz="3000" dirty="0">
                <a:latin typeface="Times New Roman" panose="02020603050405020304" pitchFamily="18" charset="0"/>
                <a:cs typeface="Times New Roman" panose="02020603050405020304" pitchFamily="18" charset="0"/>
              </a:rPr>
              <a:t>Journals</a:t>
            </a:r>
          </a:p>
          <a:p>
            <a:pPr lvl="1">
              <a:defRPr/>
            </a:pPr>
            <a:r>
              <a:rPr lang="en-US" sz="3000" dirty="0">
                <a:latin typeface="Times New Roman" panose="02020603050405020304" pitchFamily="18" charset="0"/>
                <a:cs typeface="Times New Roman" panose="02020603050405020304" pitchFamily="18" charset="0"/>
              </a:rPr>
              <a:t>Medical Studies</a:t>
            </a:r>
          </a:p>
          <a:p>
            <a:pPr lvl="1">
              <a:defRPr/>
            </a:pPr>
            <a:r>
              <a:rPr lang="en-US" sz="3000" dirty="0">
                <a:latin typeface="Times New Roman" panose="02020603050405020304" pitchFamily="18" charset="0"/>
                <a:cs typeface="Times New Roman" panose="02020603050405020304" pitchFamily="18" charset="0"/>
              </a:rPr>
              <a:t>HR Reports</a:t>
            </a:r>
          </a:p>
          <a:p>
            <a:pPr lvl="1">
              <a:defRPr/>
            </a:pPr>
            <a:r>
              <a:rPr lang="en-US" sz="3000" dirty="0">
                <a:latin typeface="Times New Roman" panose="02020603050405020304" pitchFamily="18" charset="0"/>
                <a:cs typeface="Times New Roman" panose="02020603050405020304" pitchFamily="18" charset="0"/>
              </a:rPr>
              <a:t>Notes/letters home</a:t>
            </a:r>
          </a:p>
          <a:p>
            <a:pPr lvl="1">
              <a:defRPr/>
            </a:pPr>
            <a:endParaRPr lang="en-US" sz="3000" dirty="0">
              <a:latin typeface="Times New Roman" panose="02020603050405020304" pitchFamily="18" charset="0"/>
              <a:cs typeface="Times New Roman" panose="02020603050405020304" pitchFamily="18" charset="0"/>
            </a:endParaRPr>
          </a:p>
          <a:p>
            <a:pPr marL="457200" lvl="1" indent="0" algn="ctr">
              <a:buNone/>
              <a:defRPr/>
            </a:pPr>
            <a:r>
              <a:rPr lang="en-US" sz="3000" b="1" dirty="0">
                <a:latin typeface="Times New Roman" panose="02020603050405020304" pitchFamily="18" charset="0"/>
                <a:cs typeface="Times New Roman" panose="02020603050405020304" pitchFamily="18" charset="0"/>
              </a:rPr>
              <a:t>What other types of evidence may be available?</a:t>
            </a:r>
          </a:p>
          <a:p>
            <a:pPr marL="457200" lvl="1" indent="0">
              <a:buNone/>
              <a:defRPr/>
            </a:pPr>
            <a:endParaRPr lang="en-US" sz="3000" dirty="0"/>
          </a:p>
          <a:p>
            <a:pPr marL="457200" lvl="1" indent="0">
              <a:buNone/>
              <a:defRPr/>
            </a:pPr>
            <a:endParaRPr lang="en-US" dirty="0"/>
          </a:p>
        </p:txBody>
      </p:sp>
      <p:sp>
        <p:nvSpPr>
          <p:cNvPr id="2" name="Slide Number Placeholder 1"/>
          <p:cNvSpPr>
            <a:spLocks noGrp="1"/>
          </p:cNvSpPr>
          <p:nvPr>
            <p:ph type="sldNum" sz="quarter" idx="12"/>
          </p:nvPr>
        </p:nvSpPr>
        <p:spPr/>
        <p:txBody>
          <a:bodyPr/>
          <a:lstStyle/>
          <a:p>
            <a:pPr>
              <a:defRPr/>
            </a:pPr>
            <a:fld id="{362A59F8-C876-421B-B0B3-64F5AC3F9103}" type="slidenum">
              <a:rPr lang="en-US" sz="2000"/>
              <a:pPr>
                <a:defRPr/>
              </a:pPr>
              <a:t>49</a:t>
            </a:fld>
            <a:endParaRPr lang="en-US" sz="2000" dirty="0"/>
          </a:p>
        </p:txBody>
      </p:sp>
      <p:sp>
        <p:nvSpPr>
          <p:cNvPr id="44037" name="TextBox 6"/>
          <p:cNvSpPr txBox="1">
            <a:spLocks noChangeArrowheads="1"/>
          </p:cNvSpPr>
          <p:nvPr/>
        </p:nvSpPr>
        <p:spPr bwMode="auto">
          <a:xfrm>
            <a:off x="76200" y="357187"/>
            <a:ext cx="7905750"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600" b="1" cap="all" dirty="0">
                <a:solidFill>
                  <a:prstClr val="black"/>
                </a:solidFill>
                <a:latin typeface="Times New Roman" panose="02020603050405020304" pitchFamily="18" charset="0"/>
                <a:cs typeface="Times New Roman" panose="02020603050405020304" pitchFamily="18" charset="0"/>
              </a:rPr>
              <a:t>Other Helpful Evidence</a:t>
            </a:r>
            <a:endParaRPr lang="en-US" altLang="en-US" sz="2800" cap="all"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62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5</a:t>
            </a:fld>
            <a:endParaRPr lang="en-US" altLang="en-US" sz="2000" dirty="0"/>
          </a:p>
        </p:txBody>
      </p:sp>
      <p:sp>
        <p:nvSpPr>
          <p:cNvPr id="16386" name="Rectangle 1"/>
          <p:cNvSpPr>
            <a:spLocks noGrp="1" noChangeArrowheads="1"/>
          </p:cNvSpPr>
          <p:nvPr>
            <p:ph type="title"/>
          </p:nvPr>
        </p:nvSpPr>
        <p:spPr>
          <a:xfrm>
            <a:off x="152400" y="228601"/>
            <a:ext cx="7924800" cy="8548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COMMON ELEMENTS OF SERVICE CONNECTION</a:t>
            </a:r>
          </a:p>
        </p:txBody>
      </p:sp>
      <p:sp>
        <p:nvSpPr>
          <p:cNvPr id="29700" name="Text Box 2"/>
          <p:cNvSpPr txBox="1">
            <a:spLocks noChangeArrowheads="1"/>
          </p:cNvSpPr>
          <p:nvPr/>
        </p:nvSpPr>
        <p:spPr bwMode="auto">
          <a:xfrm>
            <a:off x="914400" y="2502695"/>
            <a:ext cx="10439400" cy="30182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458390" indent="-457200">
              <a:lnSpc>
                <a:spcPct val="90000"/>
              </a:lnSpc>
              <a:spcBef>
                <a:spcPts val="750"/>
              </a:spcBef>
              <a:spcAft>
                <a:spcPts val="1069"/>
              </a:spcAft>
              <a:buSzPct val="100000"/>
              <a:buFont typeface="Arial" panose="020B0604020202020204" pitchFamily="34" charset="0"/>
              <a:buChar char="•"/>
              <a:defRPr/>
            </a:pPr>
            <a:r>
              <a:rPr lang="en-US" altLang="en-US" sz="3000" dirty="0">
                <a:latin typeface="Times New Roman" panose="02020603050405020304" pitchFamily="18" charset="0"/>
                <a:cs typeface="Times New Roman" panose="02020603050405020304" pitchFamily="18" charset="0"/>
              </a:rPr>
              <a:t>Current disability – Incurred or Aggravated</a:t>
            </a:r>
          </a:p>
          <a:p>
            <a:pPr marL="458390" indent="-457200">
              <a:lnSpc>
                <a:spcPct val="90000"/>
              </a:lnSpc>
              <a:spcBef>
                <a:spcPts val="750"/>
              </a:spcBef>
              <a:spcAft>
                <a:spcPts val="1069"/>
              </a:spcAft>
              <a:buSzPct val="100000"/>
              <a:buFont typeface="Arial" panose="020B0604020202020204" pitchFamily="34" charset="0"/>
              <a:buChar char="•"/>
              <a:defRPr/>
            </a:pPr>
            <a:r>
              <a:rPr lang="en-US" altLang="en-US" sz="3000" dirty="0">
                <a:latin typeface="Times New Roman" panose="02020603050405020304" pitchFamily="18" charset="0"/>
                <a:cs typeface="Times New Roman" panose="02020603050405020304" pitchFamily="18" charset="0"/>
              </a:rPr>
              <a:t>In line of duty </a:t>
            </a:r>
          </a:p>
          <a:p>
            <a:pPr marL="458390" indent="-457200">
              <a:lnSpc>
                <a:spcPct val="90000"/>
              </a:lnSpc>
              <a:spcBef>
                <a:spcPts val="750"/>
              </a:spcBef>
              <a:spcAft>
                <a:spcPts val="1069"/>
              </a:spcAft>
              <a:buSzPct val="100000"/>
              <a:buFont typeface="Arial" panose="020B0604020202020204" pitchFamily="34" charset="0"/>
              <a:buChar char="•"/>
              <a:defRPr/>
            </a:pPr>
            <a:r>
              <a:rPr lang="en-US" altLang="en-US" sz="3000" dirty="0">
                <a:latin typeface="Times New Roman" panose="02020603050405020304" pitchFamily="18" charset="0"/>
                <a:cs typeface="Times New Roman" panose="02020603050405020304" pitchFamily="18" charset="0"/>
              </a:rPr>
              <a:t>In the active military, naval, or air service </a:t>
            </a:r>
          </a:p>
          <a:p>
            <a:pPr>
              <a:lnSpc>
                <a:spcPct val="90000"/>
              </a:lnSpc>
              <a:spcBef>
                <a:spcPts val="750"/>
              </a:spcBef>
              <a:spcAft>
                <a:spcPts val="1069"/>
              </a:spcAft>
              <a:defRPr/>
            </a:pPr>
            <a:endParaRPr lang="en-US" altLang="en-US" sz="30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defRPr/>
            </a:pPr>
            <a:r>
              <a:rPr lang="en-US" altLang="en-US" sz="3000" b="1" dirty="0">
                <a:solidFill>
                  <a:srgbClr val="991A1E"/>
                </a:solidFill>
                <a:latin typeface="Times New Roman" panose="02020603050405020304" pitchFamily="18" charset="0"/>
                <a:cs typeface="Times New Roman" panose="02020603050405020304" pitchFamily="18" charset="0"/>
              </a:rPr>
              <a:t>38 CFR §3.1(k)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26382"/>
            <a:ext cx="11582400" cy="5295482"/>
          </a:xfrm>
        </p:spPr>
        <p:txBody>
          <a:bodyPr rtlCol="0">
            <a:normAutofit/>
          </a:bodyPr>
          <a:lstStyle/>
          <a:p>
            <a:pPr marL="0" lvl="1" indent="0">
              <a:buNone/>
              <a:defRPr/>
            </a:pPr>
            <a:r>
              <a:rPr lang="en-US" b="1" dirty="0">
                <a:latin typeface="Times New Roman" panose="02020603050405020304" pitchFamily="18" charset="0"/>
                <a:cs typeface="Times New Roman" panose="02020603050405020304" pitchFamily="18" charset="0"/>
              </a:rPr>
              <a:t>Note:</a:t>
            </a:r>
            <a:r>
              <a:rPr lang="en-US" dirty="0">
                <a:latin typeface="Times New Roman" panose="02020603050405020304" pitchFamily="18" charset="0"/>
                <a:cs typeface="Times New Roman" panose="02020603050405020304" pitchFamily="18" charset="0"/>
              </a:rPr>
              <a:t> In 1973, a fire at the National Personnel Records Center (NPRC) in St. Louis destroyed records held for veterans who were discharged from the Army and Air Force during certain periods of time. Records may have been destroyed in the fire if  discharged from the Army between November 1, 1912 and January 1, 1960, or if discharged from the Air Force between September 25, 1947 and January 1, 1964. </a:t>
            </a:r>
          </a:p>
          <a:p>
            <a:pPr marL="457200" lvl="1" indent="0">
              <a:buNone/>
              <a:defRPr/>
            </a:pPr>
            <a:endParaRPr lang="en-US" dirty="0">
              <a:latin typeface="Times New Roman" panose="02020603050405020304" pitchFamily="18" charset="0"/>
              <a:cs typeface="Times New Roman" panose="02020603050405020304" pitchFamily="18" charset="0"/>
            </a:endParaRPr>
          </a:p>
          <a:p>
            <a:pPr marL="0" lvl="1" indent="0">
              <a:buNone/>
              <a:defRPr/>
            </a:pPr>
            <a:r>
              <a:rPr lang="en-US" dirty="0">
                <a:latin typeface="Times New Roman" panose="02020603050405020304" pitchFamily="18" charset="0"/>
                <a:cs typeface="Times New Roman" panose="02020603050405020304" pitchFamily="18" charset="0"/>
              </a:rPr>
              <a:t>If your veteran was affected by this, records can be reconstructed by using the following forms:</a:t>
            </a:r>
          </a:p>
          <a:p>
            <a:pPr marL="0" lvl="1" indent="0">
              <a:buNone/>
              <a:defRPr/>
            </a:pPr>
            <a:endParaRPr lang="en-US" sz="1100"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NA Form 13055 (medical records)</a:t>
            </a:r>
          </a:p>
          <a:p>
            <a:pPr lvl="1">
              <a:defRPr/>
            </a:pPr>
            <a:r>
              <a:rPr lang="en-US" dirty="0">
                <a:latin typeface="Times New Roman" panose="02020603050405020304" pitchFamily="18" charset="0"/>
                <a:cs typeface="Times New Roman" panose="02020603050405020304" pitchFamily="18" charset="0"/>
              </a:rPr>
              <a:t>NA Form 13075 (service verification)</a:t>
            </a:r>
            <a:endParaRPr lang="en-US" sz="900" dirty="0">
              <a:latin typeface="Times New Roman" panose="02020603050405020304" pitchFamily="18" charset="0"/>
              <a:cs typeface="Times New Roman" panose="02020603050405020304" pitchFamily="18" charset="0"/>
            </a:endParaRPr>
          </a:p>
          <a:p>
            <a:pPr marL="457200" lvl="1" indent="0">
              <a:buNone/>
              <a:defRPr/>
            </a:pPr>
            <a:endParaRPr lang="en-US" dirty="0"/>
          </a:p>
        </p:txBody>
      </p:sp>
      <p:sp>
        <p:nvSpPr>
          <p:cNvPr id="2" name="Slide Number Placeholder 1"/>
          <p:cNvSpPr>
            <a:spLocks noGrp="1"/>
          </p:cNvSpPr>
          <p:nvPr>
            <p:ph type="sldNum" sz="quarter" idx="12"/>
          </p:nvPr>
        </p:nvSpPr>
        <p:spPr/>
        <p:txBody>
          <a:bodyPr/>
          <a:lstStyle/>
          <a:p>
            <a:pPr>
              <a:defRPr/>
            </a:pPr>
            <a:fld id="{362A59F8-C876-421B-B0B3-64F5AC3F9103}" type="slidenum">
              <a:rPr lang="en-US" sz="2000"/>
              <a:pPr>
                <a:defRPr/>
              </a:pPr>
              <a:t>50</a:t>
            </a:fld>
            <a:endParaRPr lang="en-US" sz="2000" dirty="0"/>
          </a:p>
        </p:txBody>
      </p:sp>
      <p:sp>
        <p:nvSpPr>
          <p:cNvPr id="44037" name="TextBox 6"/>
          <p:cNvSpPr txBox="1">
            <a:spLocks noChangeArrowheads="1"/>
          </p:cNvSpPr>
          <p:nvPr/>
        </p:nvSpPr>
        <p:spPr bwMode="auto">
          <a:xfrm>
            <a:off x="76200" y="357187"/>
            <a:ext cx="7905750" cy="584775"/>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US" altLang="en-US" sz="3200" b="1" dirty="0">
                <a:solidFill>
                  <a:prstClr val="black"/>
                </a:solidFill>
                <a:latin typeface="Times New Roman" panose="02020603050405020304" pitchFamily="18" charset="0"/>
                <a:cs typeface="Times New Roman" panose="02020603050405020304" pitchFamily="18" charset="0"/>
              </a:rPr>
              <a:t>DESTROYED NPRC RECORDS</a:t>
            </a:r>
            <a:endParaRPr lang="en-US" altLang="en-US" sz="27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182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609600" y="1281934"/>
            <a:ext cx="10896600" cy="5074417"/>
          </a:xfrm>
        </p:spPr>
        <p:txBody>
          <a:bodyPr rtlCol="0">
            <a:normAutofit lnSpcReduction="10000"/>
          </a:bodyPr>
          <a:lstStyle/>
          <a:p>
            <a:pPr marL="392113" lvl="1" indent="0">
              <a:buNone/>
              <a:defRPr/>
            </a:pPr>
            <a:endParaRPr lang="en-US" altLang="en-US" sz="2000" dirty="0"/>
          </a:p>
          <a:p>
            <a:pPr marL="392113" lvl="1" indent="0">
              <a:buNone/>
              <a:defRPr/>
            </a:pPr>
            <a:r>
              <a:rPr lang="en-US" altLang="en-US" b="1" dirty="0">
                <a:solidFill>
                  <a:srgbClr val="991A1E"/>
                </a:solidFill>
                <a:latin typeface="Times New Roman" panose="02020603050405020304" pitchFamily="18" charset="0"/>
                <a:cs typeface="Times New Roman" panose="02020603050405020304" pitchFamily="18" charset="0"/>
              </a:rPr>
              <a:t>38 USC 5103 (duty to notify)</a:t>
            </a:r>
          </a:p>
          <a:p>
            <a:pPr marL="392113" lvl="1" indent="0">
              <a:buNone/>
              <a:defRPr/>
            </a:pPr>
            <a:r>
              <a:rPr lang="en-US" altLang="en-US" b="1" dirty="0">
                <a:solidFill>
                  <a:srgbClr val="991A1E"/>
                </a:solidFill>
                <a:latin typeface="Times New Roman" panose="02020603050405020304" pitchFamily="18" charset="0"/>
                <a:cs typeface="Times New Roman" panose="02020603050405020304" pitchFamily="18" charset="0"/>
              </a:rPr>
              <a:t>38 USC 5103A (duty to assist)</a:t>
            </a:r>
          </a:p>
          <a:p>
            <a:pPr marL="392113" lvl="1" indent="0">
              <a:buNone/>
              <a:defRPr/>
            </a:pPr>
            <a:endParaRPr lang="en-US" altLang="en-US" b="1" dirty="0">
              <a:solidFill>
                <a:srgbClr val="991A1E"/>
              </a:solidFill>
              <a:latin typeface="Times New Roman" panose="02020603050405020304" pitchFamily="18" charset="0"/>
              <a:cs typeface="Times New Roman" panose="02020603050405020304" pitchFamily="18" charset="0"/>
            </a:endParaRPr>
          </a:p>
          <a:p>
            <a:pPr marL="392113" lvl="1" indent="0">
              <a:buNone/>
              <a:defRPr/>
            </a:pPr>
            <a:r>
              <a:rPr lang="en-US" altLang="en-US" b="1" dirty="0">
                <a:solidFill>
                  <a:srgbClr val="991A1E"/>
                </a:solidFill>
                <a:latin typeface="Times New Roman" panose="02020603050405020304" pitchFamily="18" charset="0"/>
                <a:cs typeface="Times New Roman" panose="02020603050405020304" pitchFamily="18" charset="0"/>
              </a:rPr>
              <a:t>38 C.F.R. §3.159(b) &amp; (c) – more explanation</a:t>
            </a:r>
          </a:p>
          <a:p>
            <a:pPr marL="392113" lvl="1" indent="0">
              <a:buNone/>
              <a:defRPr/>
            </a:pPr>
            <a:endParaRPr lang="en-US" altLang="en-US" sz="2400" dirty="0">
              <a:latin typeface="Times New Roman" panose="02020603050405020304" pitchFamily="18" charset="0"/>
              <a:cs typeface="Times New Roman" panose="02020603050405020304" pitchFamily="18" charset="0"/>
            </a:endParaRPr>
          </a:p>
          <a:p>
            <a:pPr marL="392113" lvl="1" indent="0">
              <a:buNone/>
              <a:defRPr/>
            </a:pPr>
            <a:r>
              <a:rPr lang="en-US" altLang="en-US" sz="2400" dirty="0">
                <a:latin typeface="Times New Roman" panose="02020603050405020304" pitchFamily="18" charset="0"/>
                <a:cs typeface="Times New Roman" panose="02020603050405020304" pitchFamily="18" charset="0"/>
              </a:rPr>
              <a:t>VA’s duty to notify and assist begins:</a:t>
            </a:r>
          </a:p>
          <a:p>
            <a:pPr marL="392113" lvl="1" indent="0">
              <a:buNone/>
              <a:defRPr/>
            </a:pPr>
            <a:endParaRPr lang="en-US" altLang="en-US" sz="800" dirty="0">
              <a:latin typeface="Times New Roman" panose="02020603050405020304" pitchFamily="18" charset="0"/>
              <a:cs typeface="Times New Roman" panose="02020603050405020304" pitchFamily="18" charset="0"/>
            </a:endParaRPr>
          </a:p>
          <a:p>
            <a:pPr marL="735013" lvl="1" indent="-342900">
              <a:buFont typeface="Wingdings" panose="05000000000000000000" pitchFamily="2" charset="2"/>
              <a:buChar char="§"/>
              <a:defRPr/>
            </a:pPr>
            <a:r>
              <a:rPr lang="en-US" altLang="en-US" sz="2400" dirty="0">
                <a:latin typeface="Times New Roman" panose="02020603050405020304" pitchFamily="18" charset="0"/>
                <a:cs typeface="Times New Roman" panose="02020603050405020304" pitchFamily="18" charset="0"/>
              </a:rPr>
              <a:t>When the VA receives a substantially complete application for benefits;</a:t>
            </a:r>
          </a:p>
          <a:p>
            <a:pPr marL="563563" lvl="1" indent="-171450">
              <a:buFont typeface="Wingdings" panose="05000000000000000000" pitchFamily="2" charset="2"/>
              <a:buChar char="§"/>
              <a:defRPr/>
            </a:pPr>
            <a:endParaRPr lang="en-US" altLang="en-US" sz="1000" dirty="0">
              <a:latin typeface="Times New Roman" panose="02020603050405020304" pitchFamily="18" charset="0"/>
              <a:cs typeface="Times New Roman" panose="02020603050405020304" pitchFamily="18" charset="0"/>
            </a:endParaRPr>
          </a:p>
          <a:p>
            <a:pPr marL="735013" lvl="1" indent="-342900">
              <a:buFont typeface="Wingdings" panose="05000000000000000000" pitchFamily="2" charset="2"/>
              <a:buChar char="§"/>
              <a:defRPr/>
            </a:pPr>
            <a:r>
              <a:rPr lang="en-US" altLang="en-US" sz="2400" dirty="0">
                <a:latin typeface="Times New Roman" panose="02020603050405020304" pitchFamily="18" charset="0"/>
                <a:cs typeface="Times New Roman" panose="02020603050405020304" pitchFamily="18" charset="0"/>
              </a:rPr>
              <a:t>Before VA has a </a:t>
            </a:r>
            <a:r>
              <a:rPr lang="en-US" altLang="en-US" sz="2400" b="1" dirty="0">
                <a:solidFill>
                  <a:srgbClr val="991A1E"/>
                </a:solidFill>
                <a:latin typeface="Times New Roman" panose="02020603050405020304" pitchFamily="18" charset="0"/>
                <a:cs typeface="Times New Roman" panose="02020603050405020304" pitchFamily="18" charset="0"/>
              </a:rPr>
              <a:t>duty to assist</a:t>
            </a:r>
            <a:r>
              <a:rPr lang="en-US" altLang="en-US" sz="2400" dirty="0">
                <a:solidFill>
                  <a:srgbClr val="991A1E"/>
                </a:solidFill>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the veteran/claimant, a substantially complete claim must be submitted.</a:t>
            </a:r>
          </a:p>
          <a:p>
            <a:pPr marL="563563" lvl="1" indent="-171450">
              <a:buFont typeface="Wingdings" panose="05000000000000000000" pitchFamily="2" charset="2"/>
              <a:buChar char="§"/>
              <a:defRPr/>
            </a:pPr>
            <a:endParaRPr lang="en-US" altLang="en-US" sz="1000" dirty="0">
              <a:solidFill>
                <a:srgbClr val="C00000"/>
              </a:solidFill>
              <a:latin typeface="Times New Roman" panose="02020603050405020304" pitchFamily="18" charset="0"/>
              <a:cs typeface="Times New Roman" panose="02020603050405020304" pitchFamily="18" charset="0"/>
            </a:endParaRPr>
          </a:p>
          <a:p>
            <a:pPr marL="735013" lvl="1" indent="-342900">
              <a:buFont typeface="Wingdings" panose="05000000000000000000" pitchFamily="2" charset="2"/>
              <a:buChar char="§"/>
              <a:defRPr/>
            </a:pPr>
            <a:r>
              <a:rPr lang="en-US" altLang="en-US" sz="2400" dirty="0">
                <a:latin typeface="Times New Roman" panose="02020603050405020304" pitchFamily="18" charset="0"/>
                <a:cs typeface="Times New Roman" panose="02020603050405020304" pitchFamily="18" charset="0"/>
              </a:rPr>
              <a:t>VA </a:t>
            </a:r>
            <a:r>
              <a:rPr lang="en-US" altLang="en-US" sz="2400" b="1" dirty="0">
                <a:solidFill>
                  <a:srgbClr val="991A1E"/>
                </a:solidFill>
                <a:latin typeface="Times New Roman" panose="02020603050405020304" pitchFamily="18" charset="0"/>
                <a:cs typeface="Times New Roman" panose="02020603050405020304" pitchFamily="18" charset="0"/>
              </a:rPr>
              <a:t>will notify </a:t>
            </a:r>
            <a:r>
              <a:rPr lang="en-US" altLang="en-US" sz="2400" dirty="0">
                <a:latin typeface="Times New Roman" panose="02020603050405020304" pitchFamily="18" charset="0"/>
                <a:cs typeface="Times New Roman" panose="02020603050405020304" pitchFamily="18" charset="0"/>
              </a:rPr>
              <a:t>the veteran/claimant of evidence that is necessary to substantiate the claim.</a:t>
            </a:r>
          </a:p>
          <a:p>
            <a:pPr marL="392113" lvl="1" indent="0">
              <a:buNone/>
              <a:defRPr/>
            </a:pPr>
            <a:endParaRPr lang="en-US" altLang="en-US" sz="2000" dirty="0"/>
          </a:p>
        </p:txBody>
      </p:sp>
      <p:sp>
        <p:nvSpPr>
          <p:cNvPr id="2" name="Slide Number Placeholder 1"/>
          <p:cNvSpPr>
            <a:spLocks noGrp="1"/>
          </p:cNvSpPr>
          <p:nvPr>
            <p:ph type="sldNum" sz="quarter" idx="12"/>
          </p:nvPr>
        </p:nvSpPr>
        <p:spPr/>
        <p:txBody>
          <a:bodyPr/>
          <a:lstStyle/>
          <a:p>
            <a:pPr>
              <a:defRPr/>
            </a:pPr>
            <a:fld id="{4BB2DC0D-E67D-45BF-866F-C02318A65465}" type="slidenum">
              <a:rPr lang="en-US" sz="2000"/>
              <a:pPr>
                <a:defRPr/>
              </a:pPr>
              <a:t>51</a:t>
            </a:fld>
            <a:endParaRPr lang="en-US" sz="2000" dirty="0"/>
          </a:p>
        </p:txBody>
      </p:sp>
      <p:sp>
        <p:nvSpPr>
          <p:cNvPr id="17413" name="TextBox 6"/>
          <p:cNvSpPr txBox="1">
            <a:spLocks noChangeArrowheads="1"/>
          </p:cNvSpPr>
          <p:nvPr/>
        </p:nvSpPr>
        <p:spPr bwMode="auto">
          <a:xfrm>
            <a:off x="228600" y="167004"/>
            <a:ext cx="9996488" cy="923330"/>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2700" b="1" dirty="0">
                <a:latin typeface="Times New Roman" panose="02020603050405020304" pitchFamily="18" charset="0"/>
                <a:cs typeface="Times New Roman" panose="02020603050405020304" pitchFamily="18" charset="0"/>
              </a:rPr>
              <a:t>VA ASSISTANCE IN DEVELOPMENT</a:t>
            </a:r>
          </a:p>
          <a:p>
            <a:pPr eaLnBrk="1" hangingPunct="1"/>
            <a:r>
              <a:rPr lang="en-US" altLang="en-US" sz="2700" b="1" dirty="0">
                <a:latin typeface="Times New Roman" panose="02020603050405020304" pitchFamily="18" charset="0"/>
                <a:cs typeface="Times New Roman" panose="02020603050405020304" pitchFamily="18" charset="0"/>
              </a:rPr>
              <a:t>VETERANS CLAIMS ASSISTANCE ACT “VCAA”</a:t>
            </a:r>
          </a:p>
        </p:txBody>
      </p:sp>
    </p:spTree>
    <p:extLst>
      <p:ext uri="{BB962C8B-B14F-4D97-AF65-F5344CB8AC3E}">
        <p14:creationId xmlns:p14="http://schemas.microsoft.com/office/powerpoint/2010/main" val="5139022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2650" y="1724549"/>
            <a:ext cx="7886700" cy="4401889"/>
          </a:xfrm>
        </p:spPr>
        <p:txBody>
          <a:bodyPr/>
          <a:lstStyle/>
          <a:p>
            <a:pPr marL="392113" lvl="1" indent="0" algn="ctr">
              <a:buNone/>
            </a:pPr>
            <a:r>
              <a:rPr lang="en-US" altLang="en-US" sz="3600" dirty="0">
                <a:latin typeface="Times New Roman" panose="02020603050405020304" pitchFamily="18" charset="0"/>
                <a:cs typeface="Times New Roman" panose="02020603050405020304" pitchFamily="18" charset="0"/>
              </a:rPr>
              <a:t>WHAT IF THE APPLICATION </a:t>
            </a:r>
          </a:p>
          <a:p>
            <a:pPr marL="392113" lvl="1" indent="0" algn="ctr">
              <a:buNone/>
            </a:pPr>
            <a:r>
              <a:rPr lang="en-US" altLang="en-US" sz="3600" i="1" dirty="0">
                <a:latin typeface="Times New Roman" panose="02020603050405020304" pitchFamily="18" charset="0"/>
                <a:cs typeface="Times New Roman" panose="02020603050405020304" pitchFamily="18" charset="0"/>
              </a:rPr>
              <a:t>IS NOT</a:t>
            </a:r>
          </a:p>
          <a:p>
            <a:pPr marL="392113" lvl="1" indent="0" algn="ctr">
              <a:buNone/>
            </a:pPr>
            <a:r>
              <a:rPr lang="en-US" altLang="en-US" sz="3600" dirty="0">
                <a:latin typeface="Times New Roman" panose="02020603050405020304" pitchFamily="18" charset="0"/>
                <a:cs typeface="Times New Roman" panose="02020603050405020304" pitchFamily="18" charset="0"/>
              </a:rPr>
              <a:t>“SUBSTANTIALLY COMPLETE”?</a:t>
            </a:r>
          </a:p>
          <a:p>
            <a:pPr marL="392113" lvl="1" indent="0" algn="ctr">
              <a:buNone/>
            </a:pPr>
            <a:endParaRPr lang="en-US" altLang="en-US" sz="3600" dirty="0">
              <a:latin typeface="Times New Roman" panose="02020603050405020304" pitchFamily="18" charset="0"/>
              <a:cs typeface="Times New Roman" panose="02020603050405020304" pitchFamily="18" charset="0"/>
            </a:endParaRPr>
          </a:p>
          <a:p>
            <a:pPr marL="392113" lvl="1" indent="0" algn="ctr">
              <a:buNone/>
            </a:pPr>
            <a:r>
              <a:rPr lang="en-US" altLang="en-US" sz="3600" dirty="0">
                <a:latin typeface="Times New Roman" panose="02020603050405020304" pitchFamily="18" charset="0"/>
                <a:cs typeface="Times New Roman" panose="02020603050405020304" pitchFamily="18" charset="0"/>
              </a:rPr>
              <a:t>Considered incomplete application. VA will send a development letter and the veteran must then file a substantially complete claim.</a:t>
            </a:r>
          </a:p>
          <a:p>
            <a:endParaRPr lang="en-US" dirty="0"/>
          </a:p>
        </p:txBody>
      </p:sp>
      <p:sp>
        <p:nvSpPr>
          <p:cNvPr id="2" name="Slide Number Placeholder 1"/>
          <p:cNvSpPr>
            <a:spLocks noGrp="1"/>
          </p:cNvSpPr>
          <p:nvPr>
            <p:ph type="sldNum" sz="quarter" idx="12"/>
          </p:nvPr>
        </p:nvSpPr>
        <p:spPr/>
        <p:txBody>
          <a:bodyPr/>
          <a:lstStyle/>
          <a:p>
            <a:pPr>
              <a:defRPr/>
            </a:pPr>
            <a:fld id="{5A17B246-7BAA-4CB8-BC4A-C6E69445A10F}" type="slidenum">
              <a:rPr lang="en-US" sz="2000"/>
              <a:pPr>
                <a:defRPr/>
              </a:pPr>
              <a:t>52</a:t>
            </a:fld>
            <a:endParaRPr lang="en-US" sz="2000" dirty="0"/>
          </a:p>
        </p:txBody>
      </p:sp>
      <p:sp>
        <p:nvSpPr>
          <p:cNvPr id="6" name="TextBox 6"/>
          <p:cNvSpPr txBox="1">
            <a:spLocks noChangeArrowheads="1"/>
          </p:cNvSpPr>
          <p:nvPr/>
        </p:nvSpPr>
        <p:spPr bwMode="auto">
          <a:xfrm>
            <a:off x="76201" y="391181"/>
            <a:ext cx="7135168"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TRIGGERING VCAA</a:t>
            </a:r>
          </a:p>
        </p:txBody>
      </p:sp>
    </p:spTree>
    <p:extLst>
      <p:ext uri="{BB962C8B-B14F-4D97-AF65-F5344CB8AC3E}">
        <p14:creationId xmlns:p14="http://schemas.microsoft.com/office/powerpoint/2010/main" val="36152350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609600" y="1220072"/>
            <a:ext cx="9677400" cy="5245100"/>
          </a:xfrm>
        </p:spPr>
        <p:txBody>
          <a:bodyPr rtlCol="0">
            <a:normAutofit lnSpcReduction="10000"/>
          </a:bodyPr>
          <a:lstStyle/>
          <a:p>
            <a:pPr marL="109538" indent="0">
              <a:buNone/>
              <a:defRPr/>
            </a:pPr>
            <a:endParaRPr lang="en-US" altLang="en-US" dirty="0"/>
          </a:p>
          <a:p>
            <a:pPr marL="392113" lvl="1" indent="0">
              <a:buNone/>
              <a:defRPr/>
            </a:pPr>
            <a:endParaRPr lang="en-US" altLang="en-US" sz="1000" dirty="0"/>
          </a:p>
          <a:p>
            <a:pPr marL="392113" lvl="1" indent="0">
              <a:buNone/>
              <a:defRPr/>
            </a:pPr>
            <a:r>
              <a:rPr lang="en-US" altLang="en-US" dirty="0">
                <a:latin typeface="Times New Roman" panose="02020603050405020304" pitchFamily="18" charset="0"/>
                <a:cs typeface="Times New Roman" panose="02020603050405020304" pitchFamily="18" charset="0"/>
              </a:rPr>
              <a:t>If a development letter is needed VA will:</a:t>
            </a:r>
          </a:p>
          <a:p>
            <a:pPr marL="392113" lvl="1" indent="0">
              <a:buNone/>
              <a:defRPr/>
            </a:pPr>
            <a:endParaRPr lang="en-US" altLang="en-US" dirty="0">
              <a:latin typeface="Times New Roman" panose="02020603050405020304" pitchFamily="18" charset="0"/>
              <a:cs typeface="Times New Roman" panose="02020603050405020304" pitchFamily="18" charset="0"/>
            </a:endParaRPr>
          </a:p>
          <a:p>
            <a:pPr marL="849313" lvl="1" indent="-219075">
              <a:defRPr/>
            </a:pPr>
            <a:r>
              <a:rPr lang="en-US" altLang="en-US" dirty="0">
                <a:latin typeface="Times New Roman" panose="02020603050405020304" pitchFamily="18" charset="0"/>
                <a:cs typeface="Times New Roman" panose="02020603050405020304" pitchFamily="18" charset="0"/>
              </a:rPr>
              <a:t>Mail notice to claimant;</a:t>
            </a:r>
          </a:p>
          <a:p>
            <a:pPr marL="849313" lvl="1" indent="-219075">
              <a:defRPr/>
            </a:pPr>
            <a:endParaRPr lang="en-US" altLang="en-US" dirty="0">
              <a:latin typeface="Times New Roman" panose="02020603050405020304" pitchFamily="18" charset="0"/>
              <a:cs typeface="Times New Roman" panose="02020603050405020304" pitchFamily="18" charset="0"/>
            </a:endParaRPr>
          </a:p>
          <a:p>
            <a:pPr marL="849313" lvl="1" indent="-219075">
              <a:defRPr/>
            </a:pPr>
            <a:r>
              <a:rPr lang="en-US" altLang="en-US" dirty="0">
                <a:latin typeface="Times New Roman" panose="02020603050405020304" pitchFamily="18" charset="0"/>
                <a:cs typeface="Times New Roman" panose="02020603050405020304" pitchFamily="18" charset="0"/>
              </a:rPr>
              <a:t>Notice will include what VA will do and what the claimant needs to do</a:t>
            </a:r>
          </a:p>
          <a:p>
            <a:pPr marL="849313" lvl="1" indent="-219075">
              <a:defRPr/>
            </a:pPr>
            <a:endParaRPr lang="en-US" altLang="en-US" dirty="0">
              <a:latin typeface="Times New Roman" panose="02020603050405020304" pitchFamily="18" charset="0"/>
              <a:cs typeface="Times New Roman" panose="02020603050405020304" pitchFamily="18" charset="0"/>
            </a:endParaRPr>
          </a:p>
          <a:p>
            <a:pPr marL="849313" lvl="1" indent="-219075">
              <a:defRPr/>
            </a:pPr>
            <a:r>
              <a:rPr lang="en-US" altLang="en-US" dirty="0">
                <a:latin typeface="Times New Roman" panose="02020603050405020304" pitchFamily="18" charset="0"/>
                <a:cs typeface="Times New Roman" panose="02020603050405020304" pitchFamily="18" charset="0"/>
              </a:rPr>
              <a:t>5103 notice response included if not already completed on the 526EZ</a:t>
            </a:r>
          </a:p>
          <a:p>
            <a:pPr marL="735013" lvl="1" indent="-342900">
              <a:buFont typeface="Wingdings" panose="05000000000000000000" pitchFamily="2" charset="2"/>
              <a:buChar char="§"/>
              <a:defRPr/>
            </a:pPr>
            <a:endParaRPr lang="en-US" altLang="en-US" dirty="0">
              <a:latin typeface="Times New Roman" panose="02020603050405020304" pitchFamily="18" charset="0"/>
              <a:cs typeface="Times New Roman" panose="02020603050405020304" pitchFamily="18" charset="0"/>
            </a:endParaRPr>
          </a:p>
          <a:p>
            <a:pPr marL="392113" lvl="1" indent="0">
              <a:buNone/>
              <a:defRPr/>
            </a:pPr>
            <a:r>
              <a:rPr lang="en-US" altLang="en-US" b="1" dirty="0">
                <a:solidFill>
                  <a:srgbClr val="991A1E"/>
                </a:solidFill>
                <a:latin typeface="Times New Roman" panose="02020603050405020304" pitchFamily="18" charset="0"/>
                <a:cs typeface="Times New Roman" panose="02020603050405020304" pitchFamily="18" charset="0"/>
              </a:rPr>
              <a:t>(38 USC 5103 – duty to notify) </a:t>
            </a:r>
          </a:p>
          <a:p>
            <a:pPr marL="392113" lvl="1" indent="0">
              <a:buNone/>
              <a:defRPr/>
            </a:pPr>
            <a:endParaRPr lang="en-US" altLang="en-US" dirty="0"/>
          </a:p>
        </p:txBody>
      </p:sp>
      <p:sp>
        <p:nvSpPr>
          <p:cNvPr id="2" name="Slide Number Placeholder 1"/>
          <p:cNvSpPr>
            <a:spLocks noGrp="1"/>
          </p:cNvSpPr>
          <p:nvPr>
            <p:ph type="sldNum" sz="quarter" idx="12"/>
          </p:nvPr>
        </p:nvSpPr>
        <p:spPr/>
        <p:txBody>
          <a:bodyPr/>
          <a:lstStyle/>
          <a:p>
            <a:pPr>
              <a:defRPr/>
            </a:pPr>
            <a:fld id="{6A1E2ADC-9616-4218-9B0C-B692B88D025B}" type="slidenum">
              <a:rPr lang="en-US" sz="2000"/>
              <a:pPr>
                <a:defRPr/>
              </a:pPr>
              <a:t>53</a:t>
            </a:fld>
            <a:endParaRPr lang="en-US" sz="2000" dirty="0"/>
          </a:p>
        </p:txBody>
      </p:sp>
      <p:sp>
        <p:nvSpPr>
          <p:cNvPr id="6" name="TextBox 6"/>
          <p:cNvSpPr txBox="1">
            <a:spLocks noChangeArrowheads="1"/>
          </p:cNvSpPr>
          <p:nvPr/>
        </p:nvSpPr>
        <p:spPr bwMode="auto">
          <a:xfrm>
            <a:off x="152401" y="255886"/>
            <a:ext cx="8365254"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DEVELOPMENT LETTERS </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4848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533400" y="2057400"/>
            <a:ext cx="10439400" cy="3860712"/>
          </a:xfrm>
        </p:spPr>
        <p:txBody>
          <a:bodyPr>
            <a:normAutofit/>
          </a:bodyPr>
          <a:lstStyle/>
          <a:p>
            <a:pPr lvl="1">
              <a:spcAft>
                <a:spcPts val="600"/>
              </a:spcAft>
            </a:pPr>
            <a:r>
              <a:rPr lang="en-US" altLang="en-US" dirty="0">
                <a:latin typeface="Times New Roman" panose="02020603050405020304" pitchFamily="18" charset="0"/>
                <a:cs typeface="Times New Roman" panose="02020603050405020304" pitchFamily="18" charset="0"/>
              </a:rPr>
              <a:t>Notification is sent to the wrong address</a:t>
            </a:r>
          </a:p>
          <a:p>
            <a:pPr lvl="1">
              <a:spcAft>
                <a:spcPts val="600"/>
              </a:spcAft>
            </a:pPr>
            <a:r>
              <a:rPr lang="en-US" altLang="en-US" dirty="0">
                <a:latin typeface="Times New Roman" panose="02020603050405020304" pitchFamily="18" charset="0"/>
                <a:cs typeface="Times New Roman" panose="02020603050405020304" pitchFamily="18" charset="0"/>
              </a:rPr>
              <a:t>Standard notification letters ask for info that may already be on file </a:t>
            </a:r>
          </a:p>
          <a:p>
            <a:pPr lvl="1">
              <a:spcAft>
                <a:spcPts val="600"/>
              </a:spcAft>
            </a:pPr>
            <a:r>
              <a:rPr lang="en-US" altLang="en-US" dirty="0">
                <a:latin typeface="Times New Roman" panose="02020603050405020304" pitchFamily="18" charset="0"/>
                <a:cs typeface="Times New Roman" panose="02020603050405020304" pitchFamily="18" charset="0"/>
              </a:rPr>
              <a:t>Issue is misidentified, so incorrect info is requested </a:t>
            </a:r>
          </a:p>
          <a:p>
            <a:pPr lvl="1">
              <a:spcAft>
                <a:spcPts val="600"/>
              </a:spcAft>
            </a:pPr>
            <a:r>
              <a:rPr lang="en-US" altLang="en-US" dirty="0">
                <a:latin typeface="Times New Roman" panose="02020603050405020304" pitchFamily="18" charset="0"/>
                <a:cs typeface="Times New Roman" panose="02020603050405020304" pitchFamily="18" charset="0"/>
              </a:rPr>
              <a:t>May overlook evidence filed after claim forms submitted, and fail to send subsequent notice</a:t>
            </a:r>
          </a:p>
          <a:p>
            <a:pPr marL="457200" lvl="1" indent="0">
              <a:buNone/>
            </a:pPr>
            <a:endParaRPr lang="en-US" altLang="en-US" dirty="0"/>
          </a:p>
          <a:p>
            <a:pPr marL="342900" lvl="1" indent="0">
              <a:buNone/>
            </a:pPr>
            <a:endParaRPr lang="en-US" altLang="en-US" sz="2200" dirty="0"/>
          </a:p>
        </p:txBody>
      </p:sp>
      <p:sp>
        <p:nvSpPr>
          <p:cNvPr id="2" name="Slide Number Placeholder 1"/>
          <p:cNvSpPr>
            <a:spLocks noGrp="1"/>
          </p:cNvSpPr>
          <p:nvPr>
            <p:ph type="sldNum" sz="quarter" idx="12"/>
          </p:nvPr>
        </p:nvSpPr>
        <p:spPr/>
        <p:txBody>
          <a:bodyPr/>
          <a:lstStyle/>
          <a:p>
            <a:pPr>
              <a:defRPr/>
            </a:pPr>
            <a:fld id="{2CE82305-D37A-4903-83E8-4ABDA3D9E1A4}" type="slidenum">
              <a:rPr lang="en-US" sz="2000"/>
              <a:pPr>
                <a:defRPr/>
              </a:pPr>
              <a:t>54</a:t>
            </a:fld>
            <a:endParaRPr lang="en-US" sz="2000" dirty="0"/>
          </a:p>
        </p:txBody>
      </p:sp>
      <p:sp>
        <p:nvSpPr>
          <p:cNvPr id="39941" name="TextBox 6"/>
          <p:cNvSpPr txBox="1">
            <a:spLocks noChangeArrowheads="1"/>
          </p:cNvSpPr>
          <p:nvPr/>
        </p:nvSpPr>
        <p:spPr bwMode="auto">
          <a:xfrm>
            <a:off x="228600" y="24161"/>
            <a:ext cx="7893050" cy="120032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COMMON DUTY TO NOTIFY ERRORS</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55766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10439400" cy="5236029"/>
          </a:xfrm>
        </p:spPr>
        <p:txBody>
          <a:bodyPr rtlCol="0">
            <a:normAutofit/>
          </a:bodyPr>
          <a:lstStyle/>
          <a:p>
            <a:pPr marL="109728" indent="0">
              <a:buNone/>
              <a:defRPr/>
            </a:pPr>
            <a:r>
              <a:rPr lang="en-US" dirty="0">
                <a:latin typeface="Times New Roman" panose="02020603050405020304" pitchFamily="18" charset="0"/>
                <a:cs typeface="Times New Roman" panose="02020603050405020304" pitchFamily="18" charset="0"/>
              </a:rPr>
              <a:t> VA will assist in obtaining the following records:</a:t>
            </a:r>
          </a:p>
          <a:p>
            <a:pPr lvl="1">
              <a:lnSpc>
                <a:spcPct val="100000"/>
              </a:lnSpc>
              <a:spcAft>
                <a:spcPts val="600"/>
              </a:spcAft>
              <a:defRPr/>
            </a:pPr>
            <a:endParaRPr lang="en-US" dirty="0">
              <a:latin typeface="Times New Roman" panose="02020603050405020304" pitchFamily="18" charset="0"/>
              <a:cs typeface="Times New Roman" panose="02020603050405020304" pitchFamily="18" charset="0"/>
            </a:endParaRP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Service Treatment Records/Personnel Records</a:t>
            </a: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Military Unit Records</a:t>
            </a: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National Guard and Reserve Records </a:t>
            </a: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VA Medical Treatment Records</a:t>
            </a: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Social Security or any other federal agency records</a:t>
            </a:r>
          </a:p>
          <a:p>
            <a:pPr lvl="1">
              <a:lnSpc>
                <a:spcPct val="100000"/>
              </a:lnSpc>
              <a:spcAft>
                <a:spcPts val="600"/>
              </a:spcAft>
              <a:defRPr/>
            </a:pPr>
            <a:r>
              <a:rPr lang="en-US" dirty="0">
                <a:latin typeface="Times New Roman" panose="02020603050405020304" pitchFamily="18" charset="0"/>
                <a:cs typeface="Times New Roman" panose="02020603050405020304" pitchFamily="18" charset="0"/>
              </a:rPr>
              <a:t>Medical Records not in federal custody </a:t>
            </a:r>
            <a:r>
              <a:rPr lang="en-US" sz="2800" b="1" i="1" dirty="0">
                <a:solidFill>
                  <a:srgbClr val="991A1E"/>
                </a:solidFill>
                <a:latin typeface="Times New Roman" panose="02020603050405020304" pitchFamily="18" charset="0"/>
                <a:cs typeface="Times New Roman" panose="02020603050405020304" pitchFamily="18" charset="0"/>
              </a:rPr>
              <a:t>(Requires VA Form 21-4142 and 21-4142a</a:t>
            </a:r>
            <a:r>
              <a:rPr lang="en-US" sz="2800" b="1" dirty="0">
                <a:solidFill>
                  <a:srgbClr val="991A1E"/>
                </a:solidFill>
                <a:latin typeface="Times New Roman" panose="02020603050405020304" pitchFamily="18" charset="0"/>
                <a:cs typeface="Times New Roman" panose="02020603050405020304" pitchFamily="18" charset="0"/>
              </a:rPr>
              <a:t>)</a:t>
            </a:r>
          </a:p>
          <a:p>
            <a:pPr marL="685800" lvl="2" indent="0">
              <a:buNone/>
              <a:defRPr/>
            </a:pPr>
            <a:endParaRPr lang="en-US" dirty="0">
              <a:solidFill>
                <a:srgbClr val="FF0000"/>
              </a:solidFill>
            </a:endParaRPr>
          </a:p>
          <a:p>
            <a:pPr marL="393192" lvl="1" indent="0">
              <a:buNone/>
              <a:defRPr/>
            </a:pPr>
            <a:endParaRPr lang="en-US" sz="2000" dirty="0"/>
          </a:p>
          <a:p>
            <a:pPr lvl="1">
              <a:defRPr/>
            </a:pPr>
            <a:endParaRPr lang="en-US" sz="1400" dirty="0">
              <a:solidFill>
                <a:srgbClr val="C00000"/>
              </a:solidFill>
            </a:endParaRPr>
          </a:p>
        </p:txBody>
      </p:sp>
      <p:sp>
        <p:nvSpPr>
          <p:cNvPr id="2" name="Slide Number Placeholder 1"/>
          <p:cNvSpPr>
            <a:spLocks noGrp="1"/>
          </p:cNvSpPr>
          <p:nvPr>
            <p:ph type="sldNum" sz="quarter" idx="12"/>
          </p:nvPr>
        </p:nvSpPr>
        <p:spPr>
          <a:xfrm>
            <a:off x="8623570" y="6324600"/>
            <a:ext cx="2743200" cy="365125"/>
          </a:xfrm>
        </p:spPr>
        <p:txBody>
          <a:bodyPr/>
          <a:lstStyle/>
          <a:p>
            <a:pPr>
              <a:defRPr/>
            </a:pPr>
            <a:fld id="{12CD3E26-F673-4303-BEC5-4CC494DFBD86}" type="slidenum">
              <a:rPr lang="en-US" sz="2000"/>
              <a:pPr>
                <a:defRPr/>
              </a:pPr>
              <a:t>55</a:t>
            </a:fld>
            <a:endParaRPr lang="en-US" sz="2000" dirty="0"/>
          </a:p>
        </p:txBody>
      </p:sp>
      <p:sp>
        <p:nvSpPr>
          <p:cNvPr id="33797" name="TextBox 6"/>
          <p:cNvSpPr txBox="1">
            <a:spLocks noChangeArrowheads="1"/>
          </p:cNvSpPr>
          <p:nvPr/>
        </p:nvSpPr>
        <p:spPr bwMode="auto">
          <a:xfrm>
            <a:off x="228600" y="160383"/>
            <a:ext cx="8017747" cy="923330"/>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2700" b="1" dirty="0">
                <a:latin typeface="Times New Roman" panose="02020603050405020304" pitchFamily="18" charset="0"/>
                <a:cs typeface="Times New Roman" panose="02020603050405020304" pitchFamily="18" charset="0"/>
              </a:rPr>
              <a:t>DUTY TO ASSIST: OBTAINING RECORDS WITH VA ASSISTANCE</a:t>
            </a:r>
          </a:p>
        </p:txBody>
      </p:sp>
    </p:spTree>
    <p:extLst>
      <p:ext uri="{BB962C8B-B14F-4D97-AF65-F5344CB8AC3E}">
        <p14:creationId xmlns:p14="http://schemas.microsoft.com/office/powerpoint/2010/main" val="7932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10896600" cy="5236029"/>
          </a:xfrm>
        </p:spPr>
        <p:txBody>
          <a:bodyPr rtlCol="0">
            <a:normAutofit/>
          </a:bodyPr>
          <a:lstStyle/>
          <a:p>
            <a:pPr marL="109728" indent="0" algn="ctr">
              <a:buNone/>
              <a:defRPr/>
            </a:pPr>
            <a:r>
              <a:rPr lang="en-US" sz="2800" b="1" dirty="0">
                <a:latin typeface="Times New Roman" panose="02020603050405020304" pitchFamily="18" charset="0"/>
                <a:cs typeface="Times New Roman" panose="02020603050405020304" pitchFamily="18" charset="0"/>
              </a:rPr>
              <a:t>VA will make as many requests as necessary to obtain relevant records from a Federal department or agency</a:t>
            </a:r>
          </a:p>
          <a:p>
            <a:pPr marL="109728" indent="0">
              <a:spcBef>
                <a:spcPts val="0"/>
              </a:spcBef>
              <a:buNone/>
              <a:defRPr/>
            </a:pPr>
            <a:endParaRPr lang="en-US" sz="500" dirty="0">
              <a:latin typeface="Times New Roman" panose="02020603050405020304" pitchFamily="18" charset="0"/>
              <a:cs typeface="Times New Roman" panose="02020603050405020304" pitchFamily="18" charset="0"/>
            </a:endParaRPr>
          </a:p>
          <a:p>
            <a:pPr marL="452628" indent="-342900">
              <a:defRPr/>
            </a:pPr>
            <a:r>
              <a:rPr lang="en-US" sz="2400" dirty="0">
                <a:latin typeface="Times New Roman" panose="02020603050405020304" pitchFamily="18" charset="0"/>
                <a:cs typeface="Times New Roman" panose="02020603050405020304" pitchFamily="18" charset="0"/>
              </a:rPr>
              <a:t>List dates of treatment and facilities on VA form 21-526EZ (or other form such as 21p-534EZ for survivor benefits)</a:t>
            </a:r>
          </a:p>
          <a:p>
            <a:pPr marL="109728" indent="0">
              <a:spcBef>
                <a:spcPts val="0"/>
              </a:spcBef>
              <a:buNone/>
              <a:defRPr/>
            </a:pPr>
            <a:endParaRPr lang="en-US" sz="400" dirty="0">
              <a:solidFill>
                <a:srgbClr val="991A1E"/>
              </a:solidFill>
              <a:latin typeface="Times New Roman" panose="02020603050405020304" pitchFamily="18" charset="0"/>
              <a:cs typeface="Times New Roman" panose="02020603050405020304" pitchFamily="18" charset="0"/>
            </a:endParaRPr>
          </a:p>
          <a:p>
            <a:pPr marL="109728" indent="0" algn="ctr">
              <a:buNone/>
              <a:defRPr/>
            </a:pPr>
            <a:r>
              <a:rPr lang="en-US" sz="2800" b="1" dirty="0">
                <a:latin typeface="Times New Roman" panose="02020603050405020304" pitchFamily="18" charset="0"/>
                <a:cs typeface="Times New Roman" panose="02020603050405020304" pitchFamily="18" charset="0"/>
              </a:rPr>
              <a:t>VA will make two requests to obtain private records</a:t>
            </a:r>
          </a:p>
          <a:p>
            <a:pPr marL="452628" indent="-342900">
              <a:defRPr/>
            </a:pPr>
            <a:r>
              <a:rPr lang="en-US" sz="2400" dirty="0">
                <a:latin typeface="Times New Roman" panose="02020603050405020304" pitchFamily="18" charset="0"/>
                <a:cs typeface="Times New Roman" panose="02020603050405020304" pitchFamily="18" charset="0"/>
              </a:rPr>
              <a:t>List dates of treatment, facilities, and addresses on VA Form </a:t>
            </a:r>
          </a:p>
          <a:p>
            <a:pPr marL="109728" indent="0">
              <a:buNone/>
              <a:defRPr/>
            </a:pPr>
            <a:r>
              <a:rPr lang="en-US" sz="2400" dirty="0">
                <a:latin typeface="Times New Roman" panose="02020603050405020304" pitchFamily="18" charset="0"/>
                <a:cs typeface="Times New Roman" panose="02020603050405020304" pitchFamily="18" charset="0"/>
              </a:rPr>
              <a:t>    21-4142 and 21-4142a</a:t>
            </a:r>
          </a:p>
          <a:p>
            <a:pPr marL="452628" indent="-342900">
              <a:defRPr/>
            </a:pPr>
            <a:r>
              <a:rPr lang="en-US" sz="2400" dirty="0">
                <a:latin typeface="Times New Roman" panose="02020603050405020304" pitchFamily="18" charset="0"/>
                <a:cs typeface="Times New Roman" panose="02020603050405020304" pitchFamily="18" charset="0"/>
              </a:rPr>
              <a:t>May be quicker to have veteran request records from provider</a:t>
            </a:r>
          </a:p>
          <a:p>
            <a:pPr marL="452628" indent="-342900">
              <a:defRPr/>
            </a:pPr>
            <a:r>
              <a:rPr lang="en-US" sz="2400" dirty="0">
                <a:latin typeface="Times New Roman" panose="02020603050405020304" pitchFamily="18" charset="0"/>
                <a:cs typeface="Times New Roman" panose="02020603050405020304" pitchFamily="18" charset="0"/>
              </a:rPr>
              <a:t>VA </a:t>
            </a:r>
            <a:r>
              <a:rPr lang="en-US" sz="2400" i="1" dirty="0">
                <a:latin typeface="Times New Roman" panose="02020603050405020304" pitchFamily="18" charset="0"/>
                <a:cs typeface="Times New Roman" panose="02020603050405020304" pitchFamily="18" charset="0"/>
              </a:rPr>
              <a:t>will not </a:t>
            </a:r>
            <a:r>
              <a:rPr lang="en-US" sz="2400" dirty="0">
                <a:latin typeface="Times New Roman" panose="02020603050405020304" pitchFamily="18" charset="0"/>
                <a:cs typeface="Times New Roman" panose="02020603050405020304" pitchFamily="18" charset="0"/>
              </a:rPr>
              <a:t>pay fees for records (</a:t>
            </a:r>
            <a:r>
              <a:rPr lang="en-US" sz="2400" b="1" dirty="0">
                <a:solidFill>
                  <a:srgbClr val="991A1E"/>
                </a:solidFill>
                <a:latin typeface="Times New Roman" panose="02020603050405020304" pitchFamily="18" charset="0"/>
                <a:cs typeface="Times New Roman" panose="02020603050405020304" pitchFamily="18" charset="0"/>
              </a:rPr>
              <a:t>38 CFR 21.1032</a:t>
            </a:r>
            <a:r>
              <a:rPr lang="en-US" sz="2400" dirty="0">
                <a:latin typeface="Times New Roman" panose="02020603050405020304" pitchFamily="18" charset="0"/>
                <a:cs typeface="Times New Roman" panose="02020603050405020304" pitchFamily="18" charset="0"/>
              </a:rPr>
              <a:t>)</a:t>
            </a:r>
          </a:p>
          <a:p>
            <a:pPr marL="109728" indent="0">
              <a:spcBef>
                <a:spcPts val="0"/>
              </a:spcBef>
              <a:buNone/>
              <a:defRPr/>
            </a:pPr>
            <a:endParaRPr lang="en-US" sz="1500" dirty="0">
              <a:latin typeface="Times New Roman" panose="02020603050405020304" pitchFamily="18" charset="0"/>
              <a:cs typeface="Times New Roman" panose="02020603050405020304" pitchFamily="18" charset="0"/>
            </a:endParaRPr>
          </a:p>
          <a:p>
            <a:pPr marL="109728" indent="0">
              <a:buNone/>
              <a:defRPr/>
            </a:pPr>
            <a:r>
              <a:rPr lang="en-US" sz="2400" dirty="0">
                <a:latin typeface="Times New Roman" panose="02020603050405020304" pitchFamily="18" charset="0"/>
                <a:cs typeface="Times New Roman" panose="02020603050405020304" pitchFamily="18" charset="0"/>
              </a:rPr>
              <a:t>If VA provides a “formal finding of unavailability” that the records do not exist or further attempts would be futile, they can stop requesting records.</a:t>
            </a:r>
            <a:endParaRPr lang="en-US" sz="2000" dirty="0">
              <a:latin typeface="Times New Roman" panose="02020603050405020304" pitchFamily="18" charset="0"/>
              <a:cs typeface="Times New Roman" panose="02020603050405020304" pitchFamily="18" charset="0"/>
            </a:endParaRPr>
          </a:p>
          <a:p>
            <a:pPr marL="457200" lvl="1" indent="0">
              <a:buNone/>
              <a:defRPr/>
            </a:pPr>
            <a:endParaRPr lang="en-US" sz="1400" dirty="0">
              <a:solidFill>
                <a:srgbClr val="C00000"/>
              </a:solidFill>
            </a:endParaRPr>
          </a:p>
        </p:txBody>
      </p:sp>
      <p:sp>
        <p:nvSpPr>
          <p:cNvPr id="2" name="Slide Number Placeholder 1"/>
          <p:cNvSpPr>
            <a:spLocks noGrp="1"/>
          </p:cNvSpPr>
          <p:nvPr>
            <p:ph type="sldNum" sz="quarter" idx="12"/>
          </p:nvPr>
        </p:nvSpPr>
        <p:spPr/>
        <p:txBody>
          <a:bodyPr/>
          <a:lstStyle/>
          <a:p>
            <a:pPr>
              <a:defRPr/>
            </a:pPr>
            <a:fld id="{12CD3E26-F673-4303-BEC5-4CC494DFBD86}" type="slidenum">
              <a:rPr lang="en-US" sz="2000"/>
              <a:pPr>
                <a:defRPr/>
              </a:pPr>
              <a:t>56</a:t>
            </a:fld>
            <a:endParaRPr lang="en-US" sz="2000" dirty="0"/>
          </a:p>
        </p:txBody>
      </p:sp>
      <p:sp>
        <p:nvSpPr>
          <p:cNvPr id="33797" name="TextBox 6"/>
          <p:cNvSpPr txBox="1">
            <a:spLocks noChangeArrowheads="1"/>
          </p:cNvSpPr>
          <p:nvPr/>
        </p:nvSpPr>
        <p:spPr bwMode="auto">
          <a:xfrm>
            <a:off x="228600" y="169076"/>
            <a:ext cx="8195479" cy="923330"/>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2700" b="1" dirty="0">
                <a:latin typeface="Times New Roman" panose="02020603050405020304" pitchFamily="18" charset="0"/>
                <a:cs typeface="Times New Roman" panose="02020603050405020304" pitchFamily="18" charset="0"/>
              </a:rPr>
              <a:t>DUTY TO ASSIST: OBTAINING RECORDS WITH VA ASSISTANCE</a:t>
            </a:r>
          </a:p>
        </p:txBody>
      </p:sp>
    </p:spTree>
    <p:extLst>
      <p:ext uri="{BB962C8B-B14F-4D97-AF65-F5344CB8AC3E}">
        <p14:creationId xmlns:p14="http://schemas.microsoft.com/office/powerpoint/2010/main" val="23246589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10744200" cy="5236029"/>
          </a:xfrm>
        </p:spPr>
        <p:txBody>
          <a:bodyPr rtlCol="0">
            <a:normAutofit/>
          </a:bodyPr>
          <a:lstStyle/>
          <a:p>
            <a:pPr marL="109728" indent="0">
              <a:buNone/>
              <a:defRPr/>
            </a:pPr>
            <a:r>
              <a:rPr lang="en-US" dirty="0">
                <a:latin typeface="Times New Roman" panose="02020603050405020304" pitchFamily="18" charset="0"/>
                <a:cs typeface="Times New Roman" panose="02020603050405020304" pitchFamily="18" charset="0"/>
              </a:rPr>
              <a:t>VA will assist in obtaining competent medical evidence to decide the claim: </a:t>
            </a:r>
          </a:p>
          <a:p>
            <a:pPr marL="109728" indent="0">
              <a:buNone/>
              <a:defRPr/>
            </a:pPr>
            <a:r>
              <a:rPr lang="en-US" b="1" dirty="0">
                <a:solidFill>
                  <a:srgbClr val="991A1E"/>
                </a:solidFill>
                <a:latin typeface="Times New Roman" panose="02020603050405020304" pitchFamily="18" charset="0"/>
                <a:cs typeface="Times New Roman" panose="02020603050405020304" pitchFamily="18" charset="0"/>
              </a:rPr>
              <a:t>38 CFR 3.159(c)(4)</a:t>
            </a:r>
          </a:p>
          <a:p>
            <a:pPr lvl="1">
              <a:buFont typeface="Wingdings" panose="05000000000000000000" pitchFamily="2" charset="2"/>
              <a:buChar char="§"/>
              <a:defRPr/>
            </a:pPr>
            <a:endParaRPr lang="en-US" sz="1000"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When competent medical evidence is not of record (if it is, VA can go ahead and grant!)</a:t>
            </a:r>
          </a:p>
          <a:p>
            <a:pPr lvl="2">
              <a:spcAft>
                <a:spcPts val="600"/>
              </a:spcAft>
              <a:defRPr/>
            </a:pPr>
            <a:r>
              <a:rPr lang="en-US" dirty="0">
                <a:latin typeface="Times New Roman" panose="02020603050405020304" pitchFamily="18" charset="0"/>
                <a:cs typeface="Times New Roman" panose="02020603050405020304" pitchFamily="18" charset="0"/>
              </a:rPr>
              <a:t>Competent lay or medical evidence of current disability</a:t>
            </a:r>
          </a:p>
          <a:p>
            <a:pPr lvl="2">
              <a:spcAft>
                <a:spcPts val="600"/>
              </a:spcAft>
              <a:defRPr/>
            </a:pPr>
            <a:r>
              <a:rPr lang="en-US" dirty="0">
                <a:latin typeface="Times New Roman" panose="02020603050405020304" pitchFamily="18" charset="0"/>
                <a:cs typeface="Times New Roman" panose="02020603050405020304" pitchFamily="18" charset="0"/>
              </a:rPr>
              <a:t>Established event, injury, disease or event that triggers a presumption in service</a:t>
            </a:r>
          </a:p>
          <a:p>
            <a:pPr lvl="2">
              <a:spcAft>
                <a:spcPts val="600"/>
              </a:spcAft>
              <a:defRPr/>
            </a:pPr>
            <a:r>
              <a:rPr lang="en-US" dirty="0">
                <a:latin typeface="Times New Roman" panose="02020603050405020304" pitchFamily="18" charset="0"/>
                <a:cs typeface="Times New Roman" panose="02020603050405020304" pitchFamily="18" charset="0"/>
              </a:rPr>
              <a:t>Claimed disability or symptoms </a:t>
            </a:r>
            <a:r>
              <a:rPr lang="en-US" i="1" dirty="0">
                <a:latin typeface="Times New Roman" panose="02020603050405020304" pitchFamily="18" charset="0"/>
                <a:cs typeface="Times New Roman" panose="02020603050405020304" pitchFamily="18" charset="0"/>
              </a:rPr>
              <a:t>may be associated </a:t>
            </a:r>
            <a:r>
              <a:rPr lang="en-US" dirty="0">
                <a:latin typeface="Times New Roman" panose="02020603050405020304" pitchFamily="18" charset="0"/>
                <a:cs typeface="Times New Roman" panose="02020603050405020304" pitchFamily="18" charset="0"/>
              </a:rPr>
              <a:t>with the established event, injury, or disease </a:t>
            </a:r>
            <a:r>
              <a:rPr lang="en-US" i="1" dirty="0">
                <a:latin typeface="Times New Roman" panose="02020603050405020304" pitchFamily="18" charset="0"/>
                <a:cs typeface="Times New Roman" panose="02020603050405020304" pitchFamily="18" charset="0"/>
              </a:rPr>
              <a:t>or with another service-connected disability</a:t>
            </a:r>
            <a:endParaRPr lang="en-US" dirty="0">
              <a:latin typeface="Times New Roman" panose="02020603050405020304" pitchFamily="18" charset="0"/>
              <a:cs typeface="Times New Roman" panose="02020603050405020304" pitchFamily="18" charset="0"/>
            </a:endParaRPr>
          </a:p>
          <a:p>
            <a:pPr marL="685800" lvl="2" indent="0">
              <a:buNone/>
              <a:defRPr/>
            </a:pPr>
            <a:endParaRPr lang="en-US" dirty="0">
              <a:solidFill>
                <a:srgbClr val="FF0000"/>
              </a:solidFill>
            </a:endParaRPr>
          </a:p>
          <a:p>
            <a:pPr marL="393192" lvl="1" indent="0">
              <a:buNone/>
              <a:defRPr/>
            </a:pPr>
            <a:endParaRPr lang="en-US" sz="2000" dirty="0"/>
          </a:p>
          <a:p>
            <a:pPr lvl="1">
              <a:defRPr/>
            </a:pPr>
            <a:endParaRPr lang="en-US" sz="1400" dirty="0">
              <a:solidFill>
                <a:srgbClr val="C00000"/>
              </a:solidFill>
            </a:endParaRPr>
          </a:p>
        </p:txBody>
      </p:sp>
      <p:sp>
        <p:nvSpPr>
          <p:cNvPr id="2" name="Slide Number Placeholder 1"/>
          <p:cNvSpPr>
            <a:spLocks noGrp="1"/>
          </p:cNvSpPr>
          <p:nvPr>
            <p:ph type="sldNum" sz="quarter" idx="12"/>
          </p:nvPr>
        </p:nvSpPr>
        <p:spPr/>
        <p:txBody>
          <a:bodyPr/>
          <a:lstStyle/>
          <a:p>
            <a:pPr>
              <a:defRPr/>
            </a:pPr>
            <a:fld id="{12CD3E26-F673-4303-BEC5-4CC494DFBD86}" type="slidenum">
              <a:rPr lang="en-US" sz="2000"/>
              <a:pPr>
                <a:defRPr/>
              </a:pPr>
              <a:t>57</a:t>
            </a:fld>
            <a:endParaRPr lang="en-US" sz="2000" dirty="0"/>
          </a:p>
        </p:txBody>
      </p:sp>
      <p:sp>
        <p:nvSpPr>
          <p:cNvPr id="33797" name="TextBox 6"/>
          <p:cNvSpPr txBox="1">
            <a:spLocks noChangeArrowheads="1"/>
          </p:cNvSpPr>
          <p:nvPr/>
        </p:nvSpPr>
        <p:spPr bwMode="auto">
          <a:xfrm>
            <a:off x="152400" y="22112"/>
            <a:ext cx="8093947" cy="120032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DUTY TO ASSIST: MEDICAL EXAMS/EVIDENCE</a:t>
            </a:r>
          </a:p>
        </p:txBody>
      </p:sp>
    </p:spTree>
    <p:extLst>
      <p:ext uri="{BB962C8B-B14F-4D97-AF65-F5344CB8AC3E}">
        <p14:creationId xmlns:p14="http://schemas.microsoft.com/office/powerpoint/2010/main" val="28705493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533400" y="1313909"/>
            <a:ext cx="10972800" cy="5117036"/>
          </a:xfrm>
        </p:spPr>
        <p:txBody>
          <a:bodyPr rtlCol="0">
            <a:noAutofit/>
          </a:bodyPr>
          <a:lstStyle/>
          <a:p>
            <a:pPr marL="457200" lvl="1" indent="-457200">
              <a:defRPr/>
            </a:pPr>
            <a:r>
              <a:rPr lang="en-US" altLang="en-US" sz="2400" b="1" u="sng" dirty="0">
                <a:latin typeface="Times New Roman" panose="02020603050405020304" pitchFamily="18" charset="0"/>
                <a:cs typeface="Times New Roman" panose="02020603050405020304" pitchFamily="18" charset="0"/>
              </a:rPr>
              <a:t>Original Claims</a:t>
            </a:r>
            <a:r>
              <a:rPr lang="en-US" altLang="en-US" sz="2400" dirty="0">
                <a:latin typeface="Times New Roman" panose="02020603050405020304" pitchFamily="18" charset="0"/>
                <a:cs typeface="Times New Roman" panose="02020603050405020304" pitchFamily="18" charset="0"/>
              </a:rPr>
              <a:t>: VA required to fully complete duty to assist (DTA)</a:t>
            </a:r>
          </a:p>
          <a:p>
            <a:pPr marL="457200" lvl="1" indent="-457200">
              <a:defRPr/>
            </a:pPr>
            <a:endParaRPr lang="en-US" altLang="en-US" sz="800" dirty="0">
              <a:latin typeface="Times New Roman" panose="02020603050405020304" pitchFamily="18" charset="0"/>
              <a:cs typeface="Times New Roman" panose="02020603050405020304" pitchFamily="18" charset="0"/>
            </a:endParaRPr>
          </a:p>
          <a:p>
            <a:pPr marL="457200" lvl="1" indent="-457200">
              <a:lnSpc>
                <a:spcPct val="120000"/>
              </a:lnSpc>
              <a:spcAft>
                <a:spcPts val="600"/>
              </a:spcAft>
              <a:defRPr/>
            </a:pPr>
            <a:r>
              <a:rPr lang="en-US" altLang="en-US" sz="2400" b="1" u="sng" dirty="0">
                <a:latin typeface="Times New Roman" panose="02020603050405020304" pitchFamily="18" charset="0"/>
                <a:cs typeface="Times New Roman" panose="02020603050405020304" pitchFamily="18" charset="0"/>
              </a:rPr>
              <a:t>Reopened Claims/Reconsideration (filed prior to 2/19/19)</a:t>
            </a:r>
            <a:r>
              <a:rPr lang="en-US" altLang="en-US" sz="2400" dirty="0">
                <a:latin typeface="Times New Roman" panose="02020603050405020304" pitchFamily="18" charset="0"/>
                <a:cs typeface="Times New Roman" panose="02020603050405020304" pitchFamily="18" charset="0"/>
              </a:rPr>
              <a:t>: DTA required </a:t>
            </a:r>
            <a:r>
              <a:rPr lang="en-US" altLang="en-US" sz="2400" b="1" i="1" dirty="0">
                <a:solidFill>
                  <a:srgbClr val="991A1E"/>
                </a:solidFill>
                <a:latin typeface="Times New Roman" panose="02020603050405020304" pitchFamily="18" charset="0"/>
                <a:cs typeface="Times New Roman" panose="02020603050405020304" pitchFamily="18" charset="0"/>
              </a:rPr>
              <a:t>only if new and material evidence</a:t>
            </a:r>
            <a:r>
              <a:rPr lang="en-US" altLang="en-US" sz="2400" dirty="0">
                <a:solidFill>
                  <a:srgbClr val="991A1E"/>
                </a:solidFill>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is presented</a:t>
            </a:r>
          </a:p>
          <a:p>
            <a:pPr marL="457200" lvl="1" indent="-457200">
              <a:defRPr/>
            </a:pPr>
            <a:endParaRPr lang="en-US" altLang="en-US" sz="400" dirty="0">
              <a:latin typeface="Times New Roman" panose="02020603050405020304" pitchFamily="18" charset="0"/>
              <a:cs typeface="Times New Roman" panose="02020603050405020304" pitchFamily="18" charset="0"/>
            </a:endParaRPr>
          </a:p>
          <a:p>
            <a:pPr marL="457200" lvl="1" indent="-457200">
              <a:lnSpc>
                <a:spcPct val="120000"/>
              </a:lnSpc>
              <a:spcAft>
                <a:spcPts val="600"/>
              </a:spcAft>
              <a:defRPr/>
            </a:pPr>
            <a:r>
              <a:rPr lang="en-US" altLang="en-US" sz="2400" b="1" u="sng" dirty="0">
                <a:latin typeface="Times New Roman" panose="02020603050405020304" pitchFamily="18" charset="0"/>
                <a:cs typeface="Times New Roman" panose="02020603050405020304" pitchFamily="18" charset="0"/>
              </a:rPr>
              <a:t>Supplemental Claims (filed after 2/19/19)</a:t>
            </a:r>
            <a:r>
              <a:rPr lang="en-US" altLang="en-US" sz="2400" dirty="0">
                <a:latin typeface="Times New Roman" panose="02020603050405020304" pitchFamily="18" charset="0"/>
                <a:cs typeface="Times New Roman" panose="02020603050405020304" pitchFamily="18" charset="0"/>
              </a:rPr>
              <a:t>: DTA required </a:t>
            </a:r>
            <a:r>
              <a:rPr lang="en-US" altLang="en-US" sz="2400" b="1" i="1" dirty="0">
                <a:solidFill>
                  <a:srgbClr val="991A1E"/>
                </a:solidFill>
                <a:latin typeface="Times New Roman" panose="02020603050405020304" pitchFamily="18" charset="0"/>
                <a:cs typeface="Times New Roman" panose="02020603050405020304" pitchFamily="18" charset="0"/>
              </a:rPr>
              <a:t>only if new and relevant evidence </a:t>
            </a:r>
            <a:r>
              <a:rPr lang="en-US" altLang="en-US" sz="2400" dirty="0">
                <a:latin typeface="Times New Roman" panose="02020603050405020304" pitchFamily="18" charset="0"/>
                <a:cs typeface="Times New Roman" panose="02020603050405020304" pitchFamily="18" charset="0"/>
              </a:rPr>
              <a:t>is presented. </a:t>
            </a:r>
          </a:p>
          <a:p>
            <a:pPr marL="457200" lvl="1" indent="-457200">
              <a:defRPr/>
            </a:pPr>
            <a:endParaRPr lang="en-US" altLang="en-US" sz="400" dirty="0">
              <a:latin typeface="Times New Roman" panose="02020603050405020304" pitchFamily="18" charset="0"/>
              <a:cs typeface="Times New Roman" panose="02020603050405020304" pitchFamily="18" charset="0"/>
            </a:endParaRPr>
          </a:p>
          <a:p>
            <a:pPr marL="457200" lvl="1" indent="-457200">
              <a:lnSpc>
                <a:spcPct val="120000"/>
              </a:lnSpc>
              <a:spcAft>
                <a:spcPts val="600"/>
              </a:spcAft>
              <a:defRPr/>
            </a:pPr>
            <a:r>
              <a:rPr lang="en-US" altLang="en-US" sz="2400" b="1" u="sng" dirty="0">
                <a:latin typeface="Times New Roman" panose="02020603050405020304" pitchFamily="18" charset="0"/>
                <a:cs typeface="Times New Roman" panose="02020603050405020304" pitchFamily="18" charset="0"/>
              </a:rPr>
              <a:t>Survivor Claims</a:t>
            </a:r>
            <a:r>
              <a:rPr lang="en-US" altLang="en-US" sz="2400" dirty="0">
                <a:latin typeface="Times New Roman" panose="02020603050405020304" pitchFamily="18" charset="0"/>
                <a:cs typeface="Times New Roman" panose="02020603050405020304" pitchFamily="18" charset="0"/>
              </a:rPr>
              <a:t>: DTA applies to all </a:t>
            </a:r>
            <a:r>
              <a:rPr lang="en-US" altLang="en-US" sz="2400" b="1" i="1" dirty="0">
                <a:solidFill>
                  <a:srgbClr val="991A1E"/>
                </a:solidFill>
                <a:latin typeface="Times New Roman" panose="02020603050405020304" pitchFamily="18" charset="0"/>
                <a:cs typeface="Times New Roman" panose="02020603050405020304" pitchFamily="18" charset="0"/>
              </a:rPr>
              <a:t>claimants</a:t>
            </a:r>
            <a:r>
              <a:rPr lang="en-US" altLang="en-US" sz="2400" dirty="0">
                <a:latin typeface="Times New Roman" panose="02020603050405020304" pitchFamily="18" charset="0"/>
                <a:cs typeface="Times New Roman" panose="02020603050405020304" pitchFamily="18" charset="0"/>
              </a:rPr>
              <a:t>, including survivors: qualified persons who may stand to gain a benefit. </a:t>
            </a:r>
          </a:p>
          <a:p>
            <a:pPr marL="171450" lvl="1" indent="-171450">
              <a:defRPr/>
            </a:pPr>
            <a:endParaRPr lang="en-US" altLang="en-US" sz="400" dirty="0">
              <a:latin typeface="Times New Roman" panose="02020603050405020304" pitchFamily="18" charset="0"/>
              <a:cs typeface="Times New Roman" panose="02020603050405020304" pitchFamily="18" charset="0"/>
            </a:endParaRPr>
          </a:p>
          <a:p>
            <a:pPr marL="457200" lvl="1" indent="-457200">
              <a:lnSpc>
                <a:spcPct val="120000"/>
              </a:lnSpc>
              <a:spcAft>
                <a:spcPts val="600"/>
              </a:spcAft>
              <a:defRPr/>
            </a:pPr>
            <a:r>
              <a:rPr lang="en-US" altLang="en-US" sz="2400" b="1" u="sng" dirty="0">
                <a:latin typeface="Times New Roman" panose="02020603050405020304" pitchFamily="18" charset="0"/>
                <a:cs typeface="Times New Roman" panose="02020603050405020304" pitchFamily="18" charset="0"/>
              </a:rPr>
              <a:t>Higher Level Review/Appeal to the Board</a:t>
            </a:r>
            <a:r>
              <a:rPr lang="en-US" altLang="en-US" sz="2400" dirty="0">
                <a:latin typeface="Times New Roman" panose="02020603050405020304" pitchFamily="18" charset="0"/>
                <a:cs typeface="Times New Roman" panose="02020603050405020304" pitchFamily="18" charset="0"/>
              </a:rPr>
              <a:t>: If VA attempted but did not complete DTA, that is an error. Board can order the VA to fix if benefit cannot be granted immediately.</a:t>
            </a:r>
          </a:p>
          <a:p>
            <a:pPr marL="392113" lvl="1" indent="0">
              <a:buNone/>
              <a:defRPr/>
            </a:pPr>
            <a:endParaRPr lang="en-US" altLang="en-US" sz="3300" dirty="0"/>
          </a:p>
        </p:txBody>
      </p:sp>
      <p:sp>
        <p:nvSpPr>
          <p:cNvPr id="2" name="Slide Number Placeholder 1"/>
          <p:cNvSpPr>
            <a:spLocks noGrp="1"/>
          </p:cNvSpPr>
          <p:nvPr>
            <p:ph type="sldNum" sz="quarter" idx="12"/>
          </p:nvPr>
        </p:nvSpPr>
        <p:spPr/>
        <p:txBody>
          <a:bodyPr/>
          <a:lstStyle/>
          <a:p>
            <a:pPr>
              <a:defRPr/>
            </a:pPr>
            <a:fld id="{5A17B246-7BAA-4CB8-BC4A-C6E69445A10F}" type="slidenum">
              <a:rPr lang="en-US" sz="2000"/>
              <a:pPr>
                <a:defRPr/>
              </a:pPr>
              <a:t>58</a:t>
            </a:fld>
            <a:endParaRPr lang="en-US" sz="2000" dirty="0"/>
          </a:p>
        </p:txBody>
      </p:sp>
      <p:sp>
        <p:nvSpPr>
          <p:cNvPr id="6" name="TextBox 6"/>
          <p:cNvSpPr txBox="1">
            <a:spLocks noChangeArrowheads="1"/>
          </p:cNvSpPr>
          <p:nvPr/>
        </p:nvSpPr>
        <p:spPr bwMode="auto">
          <a:xfrm>
            <a:off x="76200" y="100049"/>
            <a:ext cx="8839199" cy="120032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DUTY TO ASSIST IN DIFFERENT CLAIM TYPES</a:t>
            </a:r>
          </a:p>
        </p:txBody>
      </p:sp>
    </p:spTree>
    <p:extLst>
      <p:ext uri="{BB962C8B-B14F-4D97-AF65-F5344CB8AC3E}">
        <p14:creationId xmlns:p14="http://schemas.microsoft.com/office/powerpoint/2010/main" val="39251191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07924"/>
            <a:ext cx="10439400" cy="5323116"/>
          </a:xfrm>
        </p:spPr>
        <p:txBody>
          <a:bodyPr rtlCol="0">
            <a:normAutofit/>
          </a:bodyPr>
          <a:lstStyle/>
          <a:p>
            <a:pPr marL="0" indent="0">
              <a:buNone/>
              <a:defRPr/>
            </a:pPr>
            <a:r>
              <a:rPr lang="en-US" sz="3000" dirty="0">
                <a:latin typeface="Times New Roman" panose="02020603050405020304" pitchFamily="18" charset="0"/>
                <a:cs typeface="Times New Roman" panose="02020603050405020304" pitchFamily="18" charset="0"/>
              </a:rPr>
              <a:t> VA does not need to provide Duty to Assist when: </a:t>
            </a:r>
          </a:p>
          <a:p>
            <a:pPr marL="0" indent="0">
              <a:buNone/>
              <a:defRPr/>
            </a:pPr>
            <a:endParaRPr lang="en-US" sz="3000" dirty="0">
              <a:latin typeface="Times New Roman" panose="02020603050405020304" pitchFamily="18" charset="0"/>
              <a:cs typeface="Times New Roman" panose="02020603050405020304" pitchFamily="18" charset="0"/>
            </a:endParaRPr>
          </a:p>
          <a:p>
            <a:pPr marL="1371600" lvl="1">
              <a:buFont typeface="Wingdings" panose="05000000000000000000" pitchFamily="2" charset="2"/>
              <a:buChar char="§"/>
              <a:defRPr/>
            </a:pPr>
            <a:r>
              <a:rPr lang="en-US" sz="3000" dirty="0">
                <a:latin typeface="Times New Roman" panose="02020603050405020304" pitchFamily="18" charset="0"/>
                <a:cs typeface="Times New Roman" panose="02020603050405020304" pitchFamily="18" charset="0"/>
              </a:rPr>
              <a:t>Application is not complete</a:t>
            </a:r>
          </a:p>
          <a:p>
            <a:pPr marL="1371600" lvl="1">
              <a:buFont typeface="Wingdings" panose="05000000000000000000" pitchFamily="2" charset="2"/>
              <a:buChar char="§"/>
              <a:defRPr/>
            </a:pPr>
            <a:endParaRPr lang="en-US" sz="3000" dirty="0">
              <a:latin typeface="Times New Roman" panose="02020603050405020304" pitchFamily="18" charset="0"/>
              <a:cs typeface="Times New Roman" panose="02020603050405020304" pitchFamily="18" charset="0"/>
            </a:endParaRPr>
          </a:p>
          <a:p>
            <a:pPr marL="1371600" lvl="1">
              <a:buFont typeface="Wingdings" panose="05000000000000000000" pitchFamily="2" charset="2"/>
              <a:buChar char="§"/>
              <a:defRPr/>
            </a:pPr>
            <a:r>
              <a:rPr lang="en-US" sz="3000" dirty="0">
                <a:latin typeface="Times New Roman" panose="02020603050405020304" pitchFamily="18" charset="0"/>
                <a:cs typeface="Times New Roman" panose="02020603050405020304" pitchFamily="18" charset="0"/>
              </a:rPr>
              <a:t>No legal standing (not a claimant)</a:t>
            </a:r>
          </a:p>
          <a:p>
            <a:pPr marL="1371600" lvl="1">
              <a:buFont typeface="Wingdings" panose="05000000000000000000" pitchFamily="2" charset="2"/>
              <a:buChar char="§"/>
              <a:defRPr/>
            </a:pPr>
            <a:endParaRPr lang="en-US" sz="3000" dirty="0">
              <a:latin typeface="Times New Roman" panose="02020603050405020304" pitchFamily="18" charset="0"/>
              <a:cs typeface="Times New Roman" panose="02020603050405020304" pitchFamily="18" charset="0"/>
            </a:endParaRPr>
          </a:p>
          <a:p>
            <a:pPr marL="1371600" lvl="1">
              <a:buFont typeface="Wingdings" panose="05000000000000000000" pitchFamily="2" charset="2"/>
              <a:buChar char="§"/>
              <a:defRPr/>
            </a:pPr>
            <a:r>
              <a:rPr lang="en-US" sz="3000" dirty="0">
                <a:latin typeface="Times New Roman" panose="02020603050405020304" pitchFamily="18" charset="0"/>
                <a:cs typeface="Times New Roman" panose="02020603050405020304" pitchFamily="18" charset="0"/>
              </a:rPr>
              <a:t>Claim is inherently incredible </a:t>
            </a:r>
          </a:p>
          <a:p>
            <a:pPr marL="1371600" lvl="1">
              <a:buNone/>
              <a:defRPr/>
            </a:pPr>
            <a:r>
              <a:rPr lang="en-US" sz="3000" dirty="0">
                <a:latin typeface="Times New Roman" panose="02020603050405020304" pitchFamily="18" charset="0"/>
                <a:cs typeface="Times New Roman" panose="02020603050405020304" pitchFamily="18" charset="0"/>
              </a:rPr>
              <a:t>	</a:t>
            </a:r>
          </a:p>
          <a:p>
            <a:pPr marL="1371600" lvl="1">
              <a:buFont typeface="Wingdings" panose="05000000000000000000" pitchFamily="2" charset="2"/>
              <a:buChar char="§"/>
              <a:defRPr/>
            </a:pPr>
            <a:r>
              <a:rPr lang="en-US" sz="3000" dirty="0">
                <a:latin typeface="Times New Roman" panose="02020603050405020304" pitchFamily="18" charset="0"/>
                <a:cs typeface="Times New Roman" panose="02020603050405020304" pitchFamily="18" charset="0"/>
              </a:rPr>
              <a:t>Claimant fails to cooperate</a:t>
            </a:r>
          </a:p>
          <a:p>
            <a:pPr marL="1371600" lvl="1">
              <a:buFont typeface="Wingdings" panose="05000000000000000000" pitchFamily="2" charset="2"/>
              <a:buChar char="§"/>
              <a:defRPr/>
            </a:pPr>
            <a:endParaRPr lang="en-US" sz="3000" dirty="0">
              <a:latin typeface="Times New Roman" panose="02020603050405020304" pitchFamily="18" charset="0"/>
              <a:cs typeface="Times New Roman" panose="02020603050405020304" pitchFamily="18" charset="0"/>
            </a:endParaRPr>
          </a:p>
          <a:p>
            <a:pPr marL="1371600" lvl="1">
              <a:buFont typeface="Wingdings" panose="05000000000000000000" pitchFamily="2" charset="2"/>
              <a:buChar char="§"/>
              <a:defRPr/>
            </a:pPr>
            <a:r>
              <a:rPr lang="en-US" sz="3000" dirty="0">
                <a:latin typeface="Times New Roman" panose="02020603050405020304" pitchFamily="18" charset="0"/>
                <a:cs typeface="Times New Roman" panose="02020603050405020304" pitchFamily="18" charset="0"/>
              </a:rPr>
              <a:t>Claimant fails to notify VA of relevant records</a:t>
            </a:r>
          </a:p>
          <a:p>
            <a:pPr marL="393192" lvl="1" indent="0">
              <a:buNone/>
              <a:defRPr/>
            </a:pPr>
            <a:endParaRPr lang="en-US" sz="1400" dirty="0">
              <a:solidFill>
                <a:srgbClr val="C00000"/>
              </a:solidFill>
            </a:endParaRPr>
          </a:p>
        </p:txBody>
      </p:sp>
      <p:sp>
        <p:nvSpPr>
          <p:cNvPr id="2" name="Slide Number Placeholder 1"/>
          <p:cNvSpPr>
            <a:spLocks noGrp="1"/>
          </p:cNvSpPr>
          <p:nvPr>
            <p:ph type="sldNum" sz="quarter" idx="12"/>
          </p:nvPr>
        </p:nvSpPr>
        <p:spPr/>
        <p:txBody>
          <a:bodyPr/>
          <a:lstStyle/>
          <a:p>
            <a:pPr>
              <a:defRPr/>
            </a:pPr>
            <a:fld id="{082AB6A3-64AB-475E-BE46-2A1F60EDBB79}" type="slidenum">
              <a:rPr lang="en-US" sz="2000"/>
              <a:pPr>
                <a:defRPr/>
              </a:pPr>
              <a:t>59</a:t>
            </a:fld>
            <a:endParaRPr lang="en-US" sz="2000" dirty="0"/>
          </a:p>
        </p:txBody>
      </p:sp>
      <p:sp>
        <p:nvSpPr>
          <p:cNvPr id="27653" name="TextBox 6"/>
          <p:cNvSpPr txBox="1">
            <a:spLocks noChangeArrowheads="1"/>
          </p:cNvSpPr>
          <p:nvPr/>
        </p:nvSpPr>
        <p:spPr bwMode="auto">
          <a:xfrm>
            <a:off x="76200" y="195866"/>
            <a:ext cx="8244743"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NO REQUIRED DUTY TO ASSIST</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663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2"/>
          <p:cNvSpPr txBox="1">
            <a:spLocks noChangeArrowheads="1"/>
          </p:cNvSpPr>
          <p:nvPr/>
        </p:nvSpPr>
        <p:spPr bwMode="auto">
          <a:xfrm>
            <a:off x="609600" y="2057400"/>
            <a:ext cx="10744200" cy="44903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u="sng" dirty="0">
                <a:latin typeface="Times New Roman" panose="02020603050405020304" pitchFamily="18" charset="0"/>
                <a:cs typeface="Times New Roman" panose="02020603050405020304" pitchFamily="18" charset="0"/>
              </a:rPr>
              <a:t>Disability</a:t>
            </a:r>
            <a:r>
              <a:rPr lang="en-US" altLang="en-US" sz="2800" dirty="0">
                <a:latin typeface="Times New Roman" panose="02020603050405020304" pitchFamily="18" charset="0"/>
                <a:cs typeface="Times New Roman" panose="02020603050405020304" pitchFamily="18" charset="0"/>
              </a:rPr>
              <a:t>: Must have a current disability from injury/disease</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u="sng" dirty="0">
                <a:latin typeface="Times New Roman" panose="02020603050405020304" pitchFamily="18" charset="0"/>
                <a:cs typeface="Times New Roman" panose="02020603050405020304" pitchFamily="18" charset="0"/>
              </a:rPr>
              <a:t>Incurred</a:t>
            </a:r>
            <a:r>
              <a:rPr lang="en-US" altLang="en-US" sz="2800" dirty="0">
                <a:latin typeface="Times New Roman" panose="02020603050405020304" pitchFamily="18" charset="0"/>
                <a:cs typeface="Times New Roman" panose="02020603050405020304" pitchFamily="18" charset="0"/>
              </a:rPr>
              <a:t>: Event occurs </a:t>
            </a:r>
            <a:r>
              <a:rPr lang="en-US" altLang="en-US" sz="2800" i="1" dirty="0">
                <a:latin typeface="Times New Roman" panose="02020603050405020304" pitchFamily="18" charset="0"/>
                <a:cs typeface="Times New Roman" panose="02020603050405020304" pitchFamily="18" charset="0"/>
              </a:rPr>
              <a:t>anytime</a:t>
            </a:r>
            <a:r>
              <a:rPr lang="en-US" altLang="en-US" sz="2800" dirty="0">
                <a:latin typeface="Times New Roman" panose="02020603050405020304" pitchFamily="18" charset="0"/>
                <a:cs typeface="Times New Roman" panose="02020603050405020304" pitchFamily="18" charset="0"/>
              </a:rPr>
              <a:t> while on active duty (on leave, ACDUTRA, INACDUTRA)</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u="sng" dirty="0">
                <a:latin typeface="Times New Roman" panose="02020603050405020304" pitchFamily="18" charset="0"/>
                <a:cs typeface="Times New Roman" panose="02020603050405020304" pitchFamily="18" charset="0"/>
              </a:rPr>
              <a:t>Aggravated</a:t>
            </a:r>
            <a:r>
              <a:rPr lang="en-US" altLang="en-US" sz="2800" dirty="0">
                <a:latin typeface="Times New Roman" panose="02020603050405020304" pitchFamily="18" charset="0"/>
                <a:cs typeface="Times New Roman" panose="02020603050405020304" pitchFamily="18" charset="0"/>
              </a:rPr>
              <a:t>: Disability made worse during service or due to service-connected disability (more on this later)</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u="sng" dirty="0">
                <a:latin typeface="Times New Roman" panose="02020603050405020304" pitchFamily="18" charset="0"/>
                <a:cs typeface="Times New Roman" panose="02020603050405020304" pitchFamily="18" charset="0"/>
              </a:rPr>
              <a:t>In line of duty</a:t>
            </a:r>
            <a:r>
              <a:rPr lang="en-US" altLang="en-US" sz="2800" dirty="0">
                <a:latin typeface="Times New Roman" panose="02020603050405020304" pitchFamily="18" charset="0"/>
                <a:cs typeface="Times New Roman" panose="02020603050405020304" pitchFamily="18" charset="0"/>
              </a:rPr>
              <a:t>: Considered in line of duty unless willful misconduct is shown </a:t>
            </a:r>
            <a:r>
              <a:rPr lang="en-US" altLang="en-US" sz="2800" b="1" dirty="0">
                <a:solidFill>
                  <a:srgbClr val="991A1E"/>
                </a:solidFill>
                <a:latin typeface="Times New Roman" panose="02020603050405020304" pitchFamily="18" charset="0"/>
                <a:cs typeface="Times New Roman" panose="02020603050405020304" pitchFamily="18" charset="0"/>
              </a:rPr>
              <a:t>38 CFR §3.301 </a:t>
            </a:r>
          </a:p>
        </p:txBody>
      </p:sp>
      <p:sp>
        <p:nvSpPr>
          <p:cNvPr id="4" name="Slide Number Placeholder 3"/>
          <p:cNvSpPr>
            <a:spLocks noGrp="1"/>
          </p:cNvSpPr>
          <p:nvPr>
            <p:ph type="sldNum" sz="quarter" idx="12"/>
          </p:nvPr>
        </p:nvSpPr>
        <p:spPr/>
        <p:txBody>
          <a:bodyPr/>
          <a:lstStyle/>
          <a:p>
            <a:pPr>
              <a:defRPr/>
            </a:pPr>
            <a:fld id="{8D816DE4-2C63-4152-8A0F-C45C00FFA49A}" type="slidenum">
              <a:rPr lang="en-US" altLang="en-US" sz="2000" smtClean="0"/>
              <a:pPr>
                <a:defRPr/>
              </a:pPr>
              <a:t>6</a:t>
            </a:fld>
            <a:endParaRPr lang="en-US" altLang="en-US" sz="2000" dirty="0"/>
          </a:p>
        </p:txBody>
      </p:sp>
      <p:sp>
        <p:nvSpPr>
          <p:cNvPr id="7" name="Rectangle 1"/>
          <p:cNvSpPr>
            <a:spLocks noGrp="1" noChangeArrowheads="1"/>
          </p:cNvSpPr>
          <p:nvPr>
            <p:ph type="title"/>
          </p:nvPr>
        </p:nvSpPr>
        <p:spPr>
          <a:xfrm>
            <a:off x="76200" y="381001"/>
            <a:ext cx="7772400" cy="626269"/>
          </a:xfrm>
        </p:spPr>
        <p:txBody>
          <a:bodyPr>
            <a:noAutofit/>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COMMON ELEMENTS OF SERVICE CONNECTION</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86674"/>
            <a:ext cx="10744200" cy="5334801"/>
          </a:xfrm>
        </p:spPr>
        <p:txBody>
          <a:bodyPr rtlCol="0">
            <a:normAutofit/>
          </a:bodyPr>
          <a:lstStyle/>
          <a:p>
            <a:pPr marL="109728" indent="0">
              <a:buNone/>
              <a:defRPr/>
            </a:pPr>
            <a:r>
              <a:rPr lang="en-US" dirty="0"/>
              <a:t> </a:t>
            </a:r>
            <a:r>
              <a:rPr lang="en-US" dirty="0">
                <a:latin typeface="Times New Roman" panose="02020603050405020304" pitchFamily="18" charset="0"/>
                <a:cs typeface="Times New Roman" panose="02020603050405020304" pitchFamily="18" charset="0"/>
              </a:rPr>
              <a:t>VA will discontinue Duty to Assist when:</a:t>
            </a:r>
          </a:p>
          <a:p>
            <a:pPr marL="109728" indent="0">
              <a:buNone/>
              <a:defRPr/>
            </a:pPr>
            <a:endParaRPr lang="en-US" dirty="0">
              <a:latin typeface="Times New Roman" panose="02020603050405020304" pitchFamily="18" charset="0"/>
              <a:cs typeface="Times New Roman" panose="02020603050405020304" pitchFamily="18" charset="0"/>
            </a:endParaRPr>
          </a:p>
          <a:p>
            <a:pPr marL="1600200" lvl="1" indent="-457200">
              <a:defRPr/>
            </a:pPr>
            <a:r>
              <a:rPr lang="en-US" sz="2600" dirty="0">
                <a:latin typeface="Times New Roman" panose="02020603050405020304" pitchFamily="18" charset="0"/>
                <a:cs typeface="Times New Roman" panose="02020603050405020304" pitchFamily="18" charset="0"/>
              </a:rPr>
              <a:t>VA can grant on the evidence of record</a:t>
            </a:r>
          </a:p>
          <a:p>
            <a:pPr marL="1600200" lvl="1" indent="-457200">
              <a:defRPr/>
            </a:pPr>
            <a:endParaRPr lang="en-US" sz="2600" dirty="0">
              <a:latin typeface="Times New Roman" panose="02020603050405020304" pitchFamily="18" charset="0"/>
              <a:cs typeface="Times New Roman" panose="02020603050405020304" pitchFamily="18" charset="0"/>
            </a:endParaRPr>
          </a:p>
          <a:p>
            <a:pPr marL="1600200" lvl="1" indent="-457200">
              <a:defRPr/>
            </a:pPr>
            <a:r>
              <a:rPr lang="en-US" sz="2600" dirty="0">
                <a:latin typeface="Times New Roman" panose="02020603050405020304" pitchFamily="18" charset="0"/>
                <a:cs typeface="Times New Roman" panose="02020603050405020304" pitchFamily="18" charset="0"/>
              </a:rPr>
              <a:t>All evidence is of record</a:t>
            </a:r>
          </a:p>
          <a:p>
            <a:pPr marL="1600200" lvl="1" indent="-457200">
              <a:defRPr/>
            </a:pPr>
            <a:endParaRPr lang="en-US" sz="2600" dirty="0">
              <a:latin typeface="Times New Roman" panose="02020603050405020304" pitchFamily="18" charset="0"/>
              <a:cs typeface="Times New Roman" panose="02020603050405020304" pitchFamily="18" charset="0"/>
            </a:endParaRPr>
          </a:p>
          <a:p>
            <a:pPr marL="1600200" lvl="1" indent="-457200">
              <a:defRPr/>
            </a:pPr>
            <a:r>
              <a:rPr lang="en-US" sz="2600" dirty="0">
                <a:latin typeface="Times New Roman" panose="02020603050405020304" pitchFamily="18" charset="0"/>
                <a:cs typeface="Times New Roman" panose="02020603050405020304" pitchFamily="18" charset="0"/>
              </a:rPr>
              <a:t>VA is notified that records are not available and further attempts would be futile</a:t>
            </a:r>
          </a:p>
          <a:p>
            <a:pPr marL="1143000" lvl="1" indent="0">
              <a:buNone/>
              <a:defRPr/>
            </a:pPr>
            <a:r>
              <a:rPr lang="en-US" sz="2200" dirty="0">
                <a:latin typeface="Times New Roman" panose="02020603050405020304" pitchFamily="18" charset="0"/>
                <a:cs typeface="Times New Roman" panose="02020603050405020304" pitchFamily="18" charset="0"/>
              </a:rPr>
              <a:t>	</a:t>
            </a:r>
          </a:p>
          <a:p>
            <a:pPr marL="1600200" lvl="1" indent="-457200">
              <a:defRPr/>
            </a:pPr>
            <a:r>
              <a:rPr lang="en-US" sz="2600" dirty="0">
                <a:latin typeface="Times New Roman" panose="02020603050405020304" pitchFamily="18" charset="0"/>
                <a:cs typeface="Times New Roman" panose="02020603050405020304" pitchFamily="18" charset="0"/>
              </a:rPr>
              <a:t>Records have no bearing on issue</a:t>
            </a:r>
            <a:endParaRPr lang="en-US" sz="2600" dirty="0">
              <a:solidFill>
                <a:srgbClr val="C00000"/>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93590D23-3BDC-4CB5-A3ED-F1CFDAA66498}" type="slidenum">
              <a:rPr lang="en-US" sz="2000"/>
              <a:pPr>
                <a:defRPr/>
              </a:pPr>
              <a:t>60</a:t>
            </a:fld>
            <a:endParaRPr lang="en-US" sz="2000" dirty="0"/>
          </a:p>
        </p:txBody>
      </p:sp>
      <p:sp>
        <p:nvSpPr>
          <p:cNvPr id="31749" name="TextBox 6"/>
          <p:cNvSpPr txBox="1">
            <a:spLocks noChangeArrowheads="1"/>
          </p:cNvSpPr>
          <p:nvPr/>
        </p:nvSpPr>
        <p:spPr bwMode="auto">
          <a:xfrm>
            <a:off x="152400" y="65093"/>
            <a:ext cx="6989594" cy="1323439"/>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4000" b="1" dirty="0">
                <a:latin typeface="Times New Roman" panose="02020603050405020304" pitchFamily="18" charset="0"/>
                <a:cs typeface="Times New Roman" panose="02020603050405020304" pitchFamily="18" charset="0"/>
              </a:rPr>
              <a:t>DISCONTINUING DUTY TO ASSIST</a:t>
            </a:r>
            <a:endParaRPr lang="en-US" alt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4759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990600" y="1676400"/>
            <a:ext cx="10363200" cy="4778829"/>
          </a:xfrm>
        </p:spPr>
        <p:txBody>
          <a:bodyPr>
            <a:normAutofit fontScale="92500" lnSpcReduction="10000"/>
          </a:bodyPr>
          <a:lstStyle/>
          <a:p>
            <a:pPr marL="457200" lvl="1" indent="0">
              <a:buNone/>
            </a:pPr>
            <a:r>
              <a:rPr lang="en-US" altLang="en-US" u="sng" dirty="0">
                <a:latin typeface="Times New Roman" panose="02020603050405020304" pitchFamily="18" charset="0"/>
                <a:cs typeface="Times New Roman" panose="02020603050405020304" pitchFamily="18" charset="0"/>
              </a:rPr>
              <a:t>Records </a:t>
            </a:r>
          </a:p>
          <a:p>
            <a:pPr lvl="1" eaLnBrk="1" hangingPunct="1"/>
            <a:r>
              <a:rPr lang="en-US" altLang="en-US" dirty="0">
                <a:latin typeface="Times New Roman" panose="02020603050405020304" pitchFamily="18" charset="0"/>
                <a:cs typeface="Times New Roman" panose="02020603050405020304" pitchFamily="18" charset="0"/>
              </a:rPr>
              <a:t>Request is made by VA to the wrong facility/wrong address </a:t>
            </a:r>
          </a:p>
          <a:p>
            <a:pPr lvl="1" eaLnBrk="1" hangingPunct="1"/>
            <a:r>
              <a:rPr lang="en-US" altLang="en-US" dirty="0">
                <a:latin typeface="Times New Roman" panose="02020603050405020304" pitchFamily="18" charset="0"/>
                <a:cs typeface="Times New Roman" panose="02020603050405020304" pitchFamily="18" charset="0"/>
              </a:rPr>
              <a:t>The correct type of records are not requested</a:t>
            </a:r>
          </a:p>
          <a:p>
            <a:pPr lvl="1"/>
            <a:r>
              <a:rPr lang="en-US" altLang="en-US" dirty="0">
                <a:latin typeface="Times New Roman" panose="02020603050405020304" pitchFamily="18" charset="0"/>
                <a:cs typeface="Times New Roman" panose="02020603050405020304" pitchFamily="18" charset="0"/>
              </a:rPr>
              <a:t>Wrong dates are requested</a:t>
            </a:r>
          </a:p>
          <a:p>
            <a:pPr marL="457200" lvl="1" indent="0">
              <a:buNone/>
            </a:pPr>
            <a:endParaRPr lang="en-US" altLang="en-US" dirty="0">
              <a:latin typeface="Times New Roman" panose="02020603050405020304" pitchFamily="18" charset="0"/>
              <a:cs typeface="Times New Roman" panose="02020603050405020304" pitchFamily="18" charset="0"/>
            </a:endParaRPr>
          </a:p>
          <a:p>
            <a:pPr marL="457200" lvl="1" indent="0">
              <a:buNone/>
            </a:pPr>
            <a:r>
              <a:rPr lang="en-US" altLang="en-US" u="sng" dirty="0">
                <a:latin typeface="Times New Roman" panose="02020603050405020304" pitchFamily="18" charset="0"/>
                <a:cs typeface="Times New Roman" panose="02020603050405020304" pitchFamily="18" charset="0"/>
              </a:rPr>
              <a:t>Exams </a:t>
            </a:r>
          </a:p>
          <a:p>
            <a:pPr lvl="1" eaLnBrk="1" hangingPunct="1"/>
            <a:r>
              <a:rPr lang="en-US" altLang="en-US" dirty="0">
                <a:latin typeface="Times New Roman" panose="02020603050405020304" pitchFamily="18" charset="0"/>
                <a:cs typeface="Times New Roman" panose="02020603050405020304" pitchFamily="18" charset="0"/>
              </a:rPr>
              <a:t>VA fails to request exam when warranted</a:t>
            </a:r>
          </a:p>
          <a:p>
            <a:pPr lvl="1" eaLnBrk="1" hangingPunct="1"/>
            <a:r>
              <a:rPr lang="en-US" altLang="en-US" dirty="0">
                <a:latin typeface="Times New Roman" panose="02020603050405020304" pitchFamily="18" charset="0"/>
                <a:cs typeface="Times New Roman" panose="02020603050405020304" pitchFamily="18" charset="0"/>
              </a:rPr>
              <a:t>Examiner fails to review evidence of record</a:t>
            </a:r>
          </a:p>
          <a:p>
            <a:pPr lvl="1" eaLnBrk="1" hangingPunct="1"/>
            <a:r>
              <a:rPr lang="en-US" altLang="en-US" dirty="0">
                <a:latin typeface="Times New Roman" panose="02020603050405020304" pitchFamily="18" charset="0"/>
                <a:cs typeface="Times New Roman" panose="02020603050405020304" pitchFamily="18" charset="0"/>
              </a:rPr>
              <a:t>Medical opinion fails to address correct path of service connection/does not provide rationale</a:t>
            </a:r>
          </a:p>
          <a:p>
            <a:pPr lvl="1" eaLnBrk="1" hangingPunct="1">
              <a:buFont typeface="Wingdings" panose="05000000000000000000" pitchFamily="2" charset="2"/>
              <a:buChar char="§"/>
            </a:pPr>
            <a:endParaRPr lang="en-US" altLang="en-US" dirty="0">
              <a:latin typeface="Times New Roman" panose="02020603050405020304" pitchFamily="18" charset="0"/>
              <a:cs typeface="Times New Roman" panose="02020603050405020304" pitchFamily="18" charset="0"/>
            </a:endParaRPr>
          </a:p>
          <a:p>
            <a:pPr marL="0" lvl="1" indent="0" algn="ctr">
              <a:buNone/>
            </a:pPr>
            <a:r>
              <a:rPr lang="en-US" altLang="en-US" sz="3000" b="1" dirty="0">
                <a:latin typeface="Times New Roman" panose="02020603050405020304" pitchFamily="18" charset="0"/>
                <a:cs typeface="Times New Roman" panose="02020603050405020304" pitchFamily="18" charset="0"/>
              </a:rPr>
              <a:t>How can you help prevent these types of errors?</a:t>
            </a:r>
          </a:p>
          <a:p>
            <a:pPr lvl="1" eaLnBrk="1" hangingPunct="1">
              <a:buFont typeface="Wingdings" panose="05000000000000000000" pitchFamily="2" charset="2"/>
              <a:buChar char="§"/>
            </a:pPr>
            <a:endParaRPr lang="en-US" altLang="en-US" dirty="0"/>
          </a:p>
          <a:p>
            <a:pPr marL="342900" lvl="1" indent="0">
              <a:buNone/>
            </a:pPr>
            <a:endParaRPr lang="en-US" altLang="en-US" sz="2200" dirty="0"/>
          </a:p>
        </p:txBody>
      </p:sp>
      <p:sp>
        <p:nvSpPr>
          <p:cNvPr id="2" name="Slide Number Placeholder 1"/>
          <p:cNvSpPr>
            <a:spLocks noGrp="1"/>
          </p:cNvSpPr>
          <p:nvPr>
            <p:ph type="sldNum" sz="quarter" idx="12"/>
          </p:nvPr>
        </p:nvSpPr>
        <p:spPr/>
        <p:txBody>
          <a:bodyPr/>
          <a:lstStyle/>
          <a:p>
            <a:pPr>
              <a:defRPr/>
            </a:pPr>
            <a:fld id="{2CE82305-D37A-4903-83E8-4ABDA3D9E1A4}" type="slidenum">
              <a:rPr lang="en-US" sz="2000"/>
              <a:pPr>
                <a:defRPr/>
              </a:pPr>
              <a:t>61</a:t>
            </a:fld>
            <a:endParaRPr lang="en-US" sz="2000" dirty="0"/>
          </a:p>
        </p:txBody>
      </p:sp>
      <p:sp>
        <p:nvSpPr>
          <p:cNvPr id="39941" name="TextBox 6"/>
          <p:cNvSpPr txBox="1">
            <a:spLocks noChangeArrowheads="1"/>
          </p:cNvSpPr>
          <p:nvPr/>
        </p:nvSpPr>
        <p:spPr bwMode="auto">
          <a:xfrm>
            <a:off x="228600" y="228600"/>
            <a:ext cx="8274050"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COMMON DUTY TO ASSIST ERRORS</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1012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609600" y="1676400"/>
            <a:ext cx="10972800" cy="4778829"/>
          </a:xfrm>
        </p:spPr>
        <p:txBody>
          <a:bodyPr>
            <a:normAutofit/>
          </a:bodyPr>
          <a:lstStyle/>
          <a:p>
            <a:pPr lvl="1">
              <a:spcAft>
                <a:spcPts val="600"/>
              </a:spcAft>
            </a:pPr>
            <a:r>
              <a:rPr lang="en-US" altLang="en-US" dirty="0">
                <a:latin typeface="Times New Roman" panose="02020603050405020304" pitchFamily="18" charset="0"/>
                <a:cs typeface="Times New Roman" panose="02020603050405020304" pitchFamily="18" charset="0"/>
              </a:rPr>
              <a:t>Spelling counts! Check names, addresses, dates</a:t>
            </a:r>
          </a:p>
          <a:p>
            <a:pPr lvl="1">
              <a:spcAft>
                <a:spcPts val="600"/>
              </a:spcAft>
            </a:pPr>
            <a:r>
              <a:rPr lang="en-US" altLang="en-US" dirty="0">
                <a:latin typeface="Times New Roman" panose="02020603050405020304" pitchFamily="18" charset="0"/>
                <a:cs typeface="Times New Roman" panose="02020603050405020304" pitchFamily="18" charset="0"/>
              </a:rPr>
              <a:t>Review the file and ensure that all relevant records have been properly requested and obtained </a:t>
            </a:r>
          </a:p>
          <a:p>
            <a:pPr lvl="1">
              <a:spcAft>
                <a:spcPts val="600"/>
              </a:spcAft>
            </a:pPr>
            <a:r>
              <a:rPr lang="en-US" altLang="en-US" dirty="0">
                <a:latin typeface="Times New Roman" panose="02020603050405020304" pitchFamily="18" charset="0"/>
                <a:cs typeface="Times New Roman" panose="02020603050405020304" pitchFamily="18" charset="0"/>
              </a:rPr>
              <a:t>If key records are unavailable, cite applicable laws that can presume evidence (combat veteran presumption, fear-easing stressors, etc.)</a:t>
            </a:r>
          </a:p>
          <a:p>
            <a:pPr lvl="1">
              <a:spcAft>
                <a:spcPts val="600"/>
              </a:spcAft>
            </a:pPr>
            <a:r>
              <a:rPr lang="en-US" altLang="en-US" dirty="0">
                <a:latin typeface="Times New Roman" panose="02020603050405020304" pitchFamily="18" charset="0"/>
                <a:cs typeface="Times New Roman" panose="02020603050405020304" pitchFamily="18" charset="0"/>
              </a:rPr>
              <a:t>Understand what is being requested in VA’s letters and help claimants complete requested responses</a:t>
            </a:r>
          </a:p>
          <a:p>
            <a:pPr lvl="1">
              <a:spcAft>
                <a:spcPts val="600"/>
              </a:spcAft>
            </a:pPr>
            <a:r>
              <a:rPr lang="en-US" dirty="0">
                <a:latin typeface="Times New Roman" panose="02020603050405020304" pitchFamily="18" charset="0"/>
                <a:cs typeface="Times New Roman" panose="02020603050405020304" pitchFamily="18" charset="0"/>
              </a:rPr>
              <a:t>Keep veteran informed, especially of VA timeliness requirements</a:t>
            </a:r>
          </a:p>
          <a:p>
            <a:pPr lvl="1">
              <a:buFont typeface="Wingdings" panose="05000000000000000000" pitchFamily="2" charset="2"/>
              <a:buChar char="§"/>
            </a:pPr>
            <a:endParaRPr lang="en-US" altLang="en-US" dirty="0"/>
          </a:p>
          <a:p>
            <a:pPr marL="342900" lvl="1" indent="0">
              <a:buNone/>
            </a:pPr>
            <a:endParaRPr lang="en-US" altLang="en-US" sz="2200" dirty="0"/>
          </a:p>
        </p:txBody>
      </p:sp>
      <p:sp>
        <p:nvSpPr>
          <p:cNvPr id="2" name="Slide Number Placeholder 1"/>
          <p:cNvSpPr>
            <a:spLocks noGrp="1"/>
          </p:cNvSpPr>
          <p:nvPr>
            <p:ph type="sldNum" sz="quarter" idx="12"/>
          </p:nvPr>
        </p:nvSpPr>
        <p:spPr/>
        <p:txBody>
          <a:bodyPr/>
          <a:lstStyle/>
          <a:p>
            <a:pPr>
              <a:defRPr/>
            </a:pPr>
            <a:fld id="{2CE82305-D37A-4903-83E8-4ABDA3D9E1A4}" type="slidenum">
              <a:rPr lang="en-US" sz="2000"/>
              <a:pPr>
                <a:defRPr/>
              </a:pPr>
              <a:t>62</a:t>
            </a:fld>
            <a:endParaRPr lang="en-US" sz="2000" dirty="0"/>
          </a:p>
        </p:txBody>
      </p:sp>
      <p:sp>
        <p:nvSpPr>
          <p:cNvPr id="39941" name="TextBox 6"/>
          <p:cNvSpPr txBox="1">
            <a:spLocks noChangeArrowheads="1"/>
          </p:cNvSpPr>
          <p:nvPr/>
        </p:nvSpPr>
        <p:spPr bwMode="auto">
          <a:xfrm>
            <a:off x="228600" y="304800"/>
            <a:ext cx="7231770" cy="646331"/>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en-US" sz="3600" b="1" dirty="0">
                <a:latin typeface="Times New Roman" panose="02020603050405020304" pitchFamily="18" charset="0"/>
                <a:cs typeface="Times New Roman" panose="02020603050405020304" pitchFamily="18" charset="0"/>
              </a:rPr>
              <a:t>HOW CAN YOU HELP?</a:t>
            </a:r>
            <a:endParaRPr lang="en-US" alt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48760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buFont typeface="Arial" charset="0"/>
              <a:buChar char="•"/>
              <a:defRPr/>
            </a:pPr>
            <a:r>
              <a:rPr lang="en-US" dirty="0">
                <a:latin typeface="Times New Roman" panose="02020603050405020304" pitchFamily="18" charset="0"/>
                <a:cs typeface="Times New Roman" panose="02020603050405020304" pitchFamily="18" charset="0"/>
              </a:rPr>
              <a:t>If the veteran has filed a VA claim in the past, prior to completing 21-526ez, pull up the veteran’s file in VBMS!</a:t>
            </a:r>
          </a:p>
          <a:p>
            <a:pPr>
              <a:buFont typeface="Arial" charset="0"/>
              <a:buChar char="•"/>
              <a:defRPr/>
            </a:pPr>
            <a:r>
              <a:rPr lang="en-US" dirty="0">
                <a:latin typeface="Times New Roman" panose="02020603050405020304" pitchFamily="18" charset="0"/>
                <a:cs typeface="Times New Roman" panose="02020603050405020304" pitchFamily="18" charset="0"/>
              </a:rPr>
              <a:t>Use TVB to autocomplete form </a:t>
            </a:r>
          </a:p>
          <a:p>
            <a:pPr>
              <a:buFont typeface="Arial" charset="0"/>
              <a:buChar char="•"/>
              <a:defRPr/>
            </a:pPr>
            <a:r>
              <a:rPr lang="en-US" dirty="0">
                <a:latin typeface="Times New Roman" panose="02020603050405020304" pitchFamily="18" charset="0"/>
                <a:cs typeface="Times New Roman" panose="02020603050405020304" pitchFamily="18" charset="0"/>
              </a:rPr>
              <a:t>ASSUME NOTHING</a:t>
            </a:r>
          </a:p>
          <a:p>
            <a:pPr lvl="1">
              <a:buFont typeface="Arial" charset="0"/>
              <a:buChar char="–"/>
              <a:defRPr/>
            </a:pPr>
            <a:r>
              <a:rPr lang="en-US" sz="2400" i="1" u="sng" dirty="0">
                <a:latin typeface="Times New Roman" panose="02020603050405020304" pitchFamily="18" charset="0"/>
                <a:cs typeface="Times New Roman" panose="02020603050405020304" pitchFamily="18" charset="0"/>
              </a:rPr>
              <a:t>Talk through ALL the questions listed on the 21-526 EZ</a:t>
            </a:r>
          </a:p>
          <a:p>
            <a:pPr lvl="2">
              <a:buFont typeface="Arial" charset="0"/>
              <a:buChar char="•"/>
              <a:defRPr/>
            </a:pPr>
            <a:r>
              <a:rPr lang="en-US" dirty="0">
                <a:latin typeface="Times New Roman" panose="02020603050405020304" pitchFamily="18" charset="0"/>
                <a:cs typeface="Times New Roman" panose="02020603050405020304" pitchFamily="18" charset="0"/>
              </a:rPr>
              <a:t>HAVE YOU EVER FILED A VA CLAIM FOR BENEFITS?</a:t>
            </a:r>
          </a:p>
          <a:p>
            <a:pPr lvl="2">
              <a:buFont typeface="Arial" charset="0"/>
              <a:buChar char="•"/>
              <a:defRPr/>
            </a:pPr>
            <a:r>
              <a:rPr lang="en-US" dirty="0">
                <a:latin typeface="Times New Roman" panose="02020603050405020304" pitchFamily="18" charset="0"/>
                <a:cs typeface="Times New Roman" panose="02020603050405020304" pitchFamily="18" charset="0"/>
              </a:rPr>
              <a:t>ARE YOU HOMELESS?</a:t>
            </a:r>
          </a:p>
          <a:p>
            <a:pPr lvl="2">
              <a:buFont typeface="Arial" charset="0"/>
              <a:buChar char="•"/>
              <a:defRPr/>
            </a:pPr>
            <a:r>
              <a:rPr lang="en-US" dirty="0">
                <a:latin typeface="Times New Roman" panose="02020603050405020304" pitchFamily="18" charset="0"/>
                <a:cs typeface="Times New Roman" panose="02020603050405020304" pitchFamily="18" charset="0"/>
              </a:rPr>
              <a:t>DID YOU SERVE UNDER ANY OTHER NAME?</a:t>
            </a:r>
          </a:p>
          <a:p>
            <a:pPr marL="914400" lvl="2" indent="0">
              <a:buNone/>
              <a:defRPr/>
            </a:pPr>
            <a:endParaRPr lang="en-US" dirty="0"/>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EEE7FF57-9CD2-4933-B8A8-B77D72FCB779}" type="slidenum">
              <a:rPr lang="en-US" altLang="en-US" sz="2000">
                <a:latin typeface="Times New Roman" panose="02020603050405020304" pitchFamily="18" charset="0"/>
              </a:rPr>
              <a:pPr>
                <a:spcBef>
                  <a:spcPct val="0"/>
                </a:spcBef>
                <a:buFontTx/>
                <a:buNone/>
              </a:pPr>
              <a:t>63</a:t>
            </a:fld>
            <a:endParaRPr lang="en-US" altLang="en-US" sz="2000" dirty="0">
              <a:latin typeface="Times New Roman" panose="02020603050405020304" pitchFamily="18" charset="0"/>
            </a:endParaRPr>
          </a:p>
        </p:txBody>
      </p:sp>
      <p:sp>
        <p:nvSpPr>
          <p:cNvPr id="7170" name="Title 1"/>
          <p:cNvSpPr>
            <a:spLocks noGrp="1"/>
          </p:cNvSpPr>
          <p:nvPr>
            <p:ph type="title"/>
          </p:nvPr>
        </p:nvSpPr>
        <p:spPr>
          <a:xfrm>
            <a:off x="152400" y="228600"/>
            <a:ext cx="8305800" cy="838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How to complete VA Form 526ez</a:t>
            </a:r>
          </a:p>
        </p:txBody>
      </p:sp>
    </p:spTree>
    <p:extLst>
      <p:ext uri="{BB962C8B-B14F-4D97-AF65-F5344CB8AC3E}">
        <p14:creationId xmlns:p14="http://schemas.microsoft.com/office/powerpoint/2010/main" val="18470813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914400" y="1524000"/>
            <a:ext cx="10439400" cy="4953000"/>
          </a:xfrm>
        </p:spPr>
        <p:txBody>
          <a:bodyPr/>
          <a:lstStyle/>
          <a:p>
            <a:pPr eaLnBrk="1" hangingPunct="1">
              <a:defRPr/>
            </a:pPr>
            <a:endParaRPr lang="en-US" altLang="en-US" dirty="0">
              <a:latin typeface="Times New Roman" panose="02020603050405020304" pitchFamily="18" charset="0"/>
              <a:cs typeface="Times New Roman" panose="02020603050405020304" pitchFamily="18" charset="0"/>
            </a:endParaRPr>
          </a:p>
          <a:p>
            <a:pPr eaLnBrk="1" hangingPunct="1">
              <a:defRPr/>
            </a:pPr>
            <a:r>
              <a:rPr lang="en-US" altLang="en-US" dirty="0">
                <a:latin typeface="Times New Roman" panose="02020603050405020304" pitchFamily="18" charset="0"/>
                <a:cs typeface="Times New Roman" panose="02020603050405020304" pitchFamily="18" charset="0"/>
              </a:rPr>
              <a:t>Why are the instructions important?  (Pages 1-7)</a:t>
            </a:r>
          </a:p>
          <a:p>
            <a:pPr marL="0" indent="0">
              <a:buNone/>
              <a:defRPr/>
            </a:pPr>
            <a:endParaRPr lang="en-US" altLang="en-US" dirty="0">
              <a:latin typeface="Times New Roman" panose="02020603050405020304" pitchFamily="18" charset="0"/>
              <a:cs typeface="Times New Roman" panose="02020603050405020304" pitchFamily="18" charset="0"/>
            </a:endParaRPr>
          </a:p>
          <a:p>
            <a:pPr marL="0" indent="0">
              <a:buNone/>
              <a:defRPr/>
            </a:pPr>
            <a:endParaRPr lang="en-US" altLang="en-US" dirty="0">
              <a:latin typeface="Times New Roman" panose="02020603050405020304" pitchFamily="18" charset="0"/>
              <a:cs typeface="Times New Roman" panose="02020603050405020304" pitchFamily="18" charset="0"/>
            </a:endParaRPr>
          </a:p>
          <a:p>
            <a:pPr eaLnBrk="1" hangingPunct="1">
              <a:defRPr/>
            </a:pPr>
            <a:r>
              <a:rPr lang="en-US" altLang="en-US" dirty="0">
                <a:latin typeface="Times New Roman" panose="02020603050405020304" pitchFamily="18" charset="0"/>
                <a:cs typeface="Times New Roman" panose="02020603050405020304" pitchFamily="18" charset="0"/>
              </a:rPr>
              <a:t>When additional forms are/are not needed.</a:t>
            </a:r>
          </a:p>
          <a:p>
            <a:pPr eaLnBrk="1" hangingPunct="1">
              <a:defRPr/>
            </a:pPr>
            <a:endParaRPr lang="en-US" altLang="en-US" dirty="0">
              <a:latin typeface="Times New Roman" panose="02020603050405020304" pitchFamily="18" charset="0"/>
              <a:cs typeface="Times New Roman" panose="02020603050405020304" pitchFamily="18" charset="0"/>
            </a:endParaRPr>
          </a:p>
          <a:p>
            <a:pPr eaLnBrk="1" hangingPunct="1">
              <a:defRPr/>
            </a:pPr>
            <a:endParaRPr lang="en-US" altLang="en-US" dirty="0">
              <a:latin typeface="Times New Roman" panose="02020603050405020304" pitchFamily="18" charset="0"/>
              <a:cs typeface="Times New Roman" panose="02020603050405020304" pitchFamily="18" charset="0"/>
            </a:endParaRP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D6F96CA6-97D1-43FB-8984-611E3DFD9466}" type="slidenum">
              <a:rPr lang="en-US" altLang="en-US" sz="2000">
                <a:latin typeface="Times New Roman" panose="02020603050405020304" pitchFamily="18" charset="0"/>
              </a:rPr>
              <a:pPr>
                <a:spcBef>
                  <a:spcPct val="0"/>
                </a:spcBef>
                <a:buFontTx/>
                <a:buNone/>
              </a:pPr>
              <a:t>64</a:t>
            </a:fld>
            <a:endParaRPr lang="en-US" altLang="en-US" sz="2000" dirty="0">
              <a:latin typeface="Times New Roman" panose="02020603050405020304" pitchFamily="18" charset="0"/>
            </a:endParaRPr>
          </a:p>
        </p:txBody>
      </p:sp>
      <p:sp>
        <p:nvSpPr>
          <p:cNvPr id="9218" name="Title 1"/>
          <p:cNvSpPr>
            <a:spLocks noGrp="1"/>
          </p:cNvSpPr>
          <p:nvPr>
            <p:ph type="title"/>
          </p:nvPr>
        </p:nvSpPr>
        <p:spPr>
          <a:xfrm>
            <a:off x="152400" y="152400"/>
            <a:ext cx="7924800" cy="10668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INSTRUCTIONS ACCOMPANY </a:t>
            </a:r>
            <a:br>
              <a:rPr lang="en-US" altLang="en-US" sz="36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THE 21-526EZ</a:t>
            </a:r>
          </a:p>
        </p:txBody>
      </p:sp>
    </p:spTree>
    <p:extLst>
      <p:ext uri="{BB962C8B-B14F-4D97-AF65-F5344CB8AC3E}">
        <p14:creationId xmlns:p14="http://schemas.microsoft.com/office/powerpoint/2010/main" val="34973769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marL="0" indent="0">
              <a:buNone/>
            </a:pPr>
            <a:r>
              <a:rPr lang="en-US" altLang="en-US" b="1" dirty="0">
                <a:latin typeface="Times New Roman" panose="02020603050405020304" pitchFamily="18" charset="0"/>
                <a:cs typeface="Times New Roman" panose="02020603050405020304" pitchFamily="18" charset="0"/>
              </a:rPr>
              <a:t>Block 1: Type of Claim Program/Process</a:t>
            </a:r>
          </a:p>
          <a:p>
            <a:pPr eaLnBrk="1" hangingPunct="1"/>
            <a:r>
              <a:rPr lang="en-US" altLang="en-US" dirty="0">
                <a:latin typeface="Times New Roman" panose="02020603050405020304" pitchFamily="18" charset="0"/>
                <a:cs typeface="Times New Roman" panose="02020603050405020304" pitchFamily="18" charset="0"/>
              </a:rPr>
              <a:t>Select Fully Developed Claim Program for most claims </a:t>
            </a:r>
          </a:p>
          <a:p>
            <a:pPr eaLnBrk="1" hangingPunct="1"/>
            <a:r>
              <a:rPr lang="en-US" altLang="en-US" dirty="0">
                <a:latin typeface="Times New Roman" panose="02020603050405020304" pitchFamily="18" charset="0"/>
                <a:cs typeface="Times New Roman" panose="02020603050405020304" pitchFamily="18" charset="0"/>
              </a:rPr>
              <a:t>Select Standard Claim Process if the veteran has </a:t>
            </a:r>
            <a:r>
              <a:rPr lang="en-US" altLang="en-US" b="1" i="1" dirty="0">
                <a:latin typeface="Times New Roman" panose="02020603050405020304" pitchFamily="18" charset="0"/>
                <a:cs typeface="Times New Roman" panose="02020603050405020304" pitchFamily="18" charset="0"/>
              </a:rPr>
              <a:t>private</a:t>
            </a:r>
            <a:r>
              <a:rPr lang="en-US" altLang="en-US" dirty="0">
                <a:latin typeface="Times New Roman" panose="02020603050405020304" pitchFamily="18" charset="0"/>
                <a:cs typeface="Times New Roman" panose="02020603050405020304" pitchFamily="18" charset="0"/>
              </a:rPr>
              <a:t>, non-federal records that they need assistance in VA retrieving (and submit VA Form 21-4142 and 21-4142a)</a:t>
            </a:r>
          </a:p>
          <a:p>
            <a:pPr eaLnBrk="1" hangingPunct="1"/>
            <a:r>
              <a:rPr lang="en-US" altLang="en-US" dirty="0">
                <a:latin typeface="Times New Roman" panose="02020603050405020304" pitchFamily="18" charset="0"/>
                <a:cs typeface="Times New Roman" panose="02020603050405020304" pitchFamily="18" charset="0"/>
              </a:rPr>
              <a:t>Select BDD Program if submitting claim for separating service member 180 days to 90 days before separation/retirement</a:t>
            </a:r>
          </a:p>
          <a:p>
            <a:pPr marL="0" indent="0">
              <a:buNone/>
            </a:pPr>
            <a:endParaRPr lang="en-US" altLang="en-US" dirty="0">
              <a:latin typeface="Times New Roman" panose="02020603050405020304" pitchFamily="18" charset="0"/>
              <a:cs typeface="Times New Roman" panose="02020603050405020304" pitchFamily="18" charset="0"/>
            </a:endParaRPr>
          </a:p>
        </p:txBody>
      </p:sp>
      <p:sp>
        <p:nvSpPr>
          <p:cNvPr id="11268" name="Slide Number Placeholder 3"/>
          <p:cNvSpPr>
            <a:spLocks noGrp="1"/>
          </p:cNvSpPr>
          <p:nvPr>
            <p:ph type="sldNum" sz="quarter" idx="12"/>
          </p:nvPr>
        </p:nvSpPr>
        <p:spPr bwMode="auto">
          <a:xfrm>
            <a:off x="9296400" y="6295614"/>
            <a:ext cx="2057400" cy="27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7D9D68D5-269C-40F9-B147-F9D11DC0D081}" type="slidenum">
              <a:rPr lang="en-US" altLang="en-US" sz="2000">
                <a:latin typeface="Times New Roman" panose="02020603050405020304" pitchFamily="18" charset="0"/>
              </a:rPr>
              <a:pPr>
                <a:spcBef>
                  <a:spcPct val="0"/>
                </a:spcBef>
                <a:buFontTx/>
                <a:buNone/>
              </a:pPr>
              <a:t>65</a:t>
            </a:fld>
            <a:endParaRPr lang="en-US" altLang="en-US" sz="2000" dirty="0">
              <a:latin typeface="Times New Roman" panose="02020603050405020304" pitchFamily="18" charset="0"/>
            </a:endParaRPr>
          </a:p>
        </p:txBody>
      </p:sp>
      <p:sp>
        <p:nvSpPr>
          <p:cNvPr id="11266" name="Title 1"/>
          <p:cNvSpPr>
            <a:spLocks noGrp="1"/>
          </p:cNvSpPr>
          <p:nvPr>
            <p:ph type="title"/>
          </p:nvPr>
        </p:nvSpPr>
        <p:spPr>
          <a:xfrm>
            <a:off x="76200" y="228600"/>
            <a:ext cx="8229601" cy="101373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What Type of Claim is Being Filed? </a:t>
            </a:r>
          </a:p>
        </p:txBody>
      </p:sp>
    </p:spTree>
    <p:extLst>
      <p:ext uri="{BB962C8B-B14F-4D97-AF65-F5344CB8AC3E}">
        <p14:creationId xmlns:p14="http://schemas.microsoft.com/office/powerpoint/2010/main" val="1390693540"/>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838200" y="1600200"/>
            <a:ext cx="10058400" cy="4675094"/>
          </a:xfrm>
        </p:spPr>
        <p:txBody>
          <a:bodyPr/>
          <a:lstStyle/>
          <a:p>
            <a:pPr eaLnBrk="1" hangingPunct="1"/>
            <a:r>
              <a:rPr lang="en-US" altLang="en-US" sz="2800" dirty="0">
                <a:latin typeface="Times New Roman" panose="02020603050405020304" pitchFamily="18" charset="0"/>
                <a:cs typeface="Times New Roman" panose="02020603050405020304" pitchFamily="18" charset="0"/>
              </a:rPr>
              <a:t>Accurate Spelling of name</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SSN/VA File Number (</a:t>
            </a:r>
            <a:r>
              <a:rPr lang="en-US" altLang="en-US" sz="2800" b="1" dirty="0">
                <a:solidFill>
                  <a:srgbClr val="991A1E"/>
                </a:solidFill>
                <a:latin typeface="Times New Roman" panose="02020603050405020304" pitchFamily="18" charset="0"/>
                <a:cs typeface="Times New Roman" panose="02020603050405020304" pitchFamily="18" charset="0"/>
              </a:rPr>
              <a:t>TRIPLE CHECK</a:t>
            </a:r>
            <a:r>
              <a:rPr lang="en-US" altLang="en-US" sz="2800" dirty="0">
                <a:latin typeface="Times New Roman" panose="02020603050405020304" pitchFamily="18" charset="0"/>
                <a:cs typeface="Times New Roman" panose="02020603050405020304" pitchFamily="18" charset="0"/>
              </a:rPr>
              <a:t>)</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Date of Birth</a:t>
            </a:r>
          </a:p>
          <a:p>
            <a:pPr eaLnBrk="1" hangingPunct="1"/>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b="1" u="sng" dirty="0">
                <a:latin typeface="Times New Roman" panose="02020603050405020304" pitchFamily="18" charset="0"/>
                <a:cs typeface="Times New Roman" panose="02020603050405020304" pitchFamily="18" charset="0"/>
              </a:rPr>
              <a:t>NOTE: If any of this information is incorrect it will DELAY the claim so ensure that the most current information is on the form and in TVB</a:t>
            </a:r>
          </a:p>
        </p:txBody>
      </p:sp>
      <p:sp>
        <p:nvSpPr>
          <p:cNvPr id="11268" name="Slide Number Placeholder 3"/>
          <p:cNvSpPr>
            <a:spLocks noGrp="1"/>
          </p:cNvSpPr>
          <p:nvPr>
            <p:ph type="sldNum" sz="quarter" idx="12"/>
          </p:nvPr>
        </p:nvSpPr>
        <p:spPr bwMode="auto">
          <a:xfrm>
            <a:off x="9372600" y="6275294"/>
            <a:ext cx="2057400" cy="27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7D9D68D5-269C-40F9-B147-F9D11DC0D081}" type="slidenum">
              <a:rPr lang="en-US" altLang="en-US" sz="2000">
                <a:latin typeface="Times New Roman" panose="02020603050405020304" pitchFamily="18" charset="0"/>
              </a:rPr>
              <a:pPr>
                <a:spcBef>
                  <a:spcPct val="0"/>
                </a:spcBef>
                <a:buFontTx/>
                <a:buNone/>
              </a:pPr>
              <a:t>66</a:t>
            </a:fld>
            <a:endParaRPr lang="en-US" altLang="en-US" sz="2000" dirty="0">
              <a:latin typeface="Times New Roman" panose="02020603050405020304" pitchFamily="18" charset="0"/>
            </a:endParaRPr>
          </a:p>
        </p:txBody>
      </p:sp>
      <p:sp>
        <p:nvSpPr>
          <p:cNvPr id="11266" name="Title 1"/>
          <p:cNvSpPr>
            <a:spLocks noGrp="1"/>
          </p:cNvSpPr>
          <p:nvPr>
            <p:ph type="title"/>
          </p:nvPr>
        </p:nvSpPr>
        <p:spPr>
          <a:xfrm>
            <a:off x="152400" y="228600"/>
            <a:ext cx="8153401" cy="101373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VETERAN’S BASIC INFORMATION</a:t>
            </a:r>
          </a:p>
        </p:txBody>
      </p:sp>
    </p:spTree>
    <p:extLst>
      <p:ext uri="{BB962C8B-B14F-4D97-AF65-F5344CB8AC3E}">
        <p14:creationId xmlns:p14="http://schemas.microsoft.com/office/powerpoint/2010/main" val="1527225965"/>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4"/>
          <p:cNvSpPr>
            <a:spLocks noGrp="1"/>
          </p:cNvSpPr>
          <p:nvPr>
            <p:ph idx="1"/>
          </p:nvPr>
        </p:nvSpPr>
        <p:spPr>
          <a:xfrm>
            <a:off x="609600" y="1509712"/>
            <a:ext cx="10972800" cy="5029200"/>
          </a:xfrm>
        </p:spPr>
        <p:txBody>
          <a:bodyPr rtlCol="0">
            <a:normAutofit/>
          </a:bodyPr>
          <a:lstStyle/>
          <a:p>
            <a:pPr marL="0" lvl="1" indent="0">
              <a:buNone/>
              <a:defRPr/>
            </a:pPr>
            <a:r>
              <a:rPr lang="en-US" altLang="en-US" sz="2900" dirty="0">
                <a:latin typeface="Times New Roman" panose="02020603050405020304" pitchFamily="18" charset="0"/>
                <a:cs typeface="Times New Roman" panose="02020603050405020304" pitchFamily="18" charset="0"/>
              </a:rPr>
              <a:t>All parts are </a:t>
            </a:r>
            <a:r>
              <a:rPr lang="en-US" altLang="en-US" sz="2900" b="1" dirty="0">
                <a:latin typeface="Times New Roman" panose="02020603050405020304" pitchFamily="18" charset="0"/>
                <a:cs typeface="Times New Roman" panose="02020603050405020304" pitchFamily="18" charset="0"/>
              </a:rPr>
              <a:t>IMPORTANT </a:t>
            </a:r>
          </a:p>
          <a:p>
            <a:pPr lvl="1">
              <a:defRPr/>
            </a:pPr>
            <a:endParaRPr lang="en-US" altLang="en-US" sz="2600" dirty="0">
              <a:latin typeface="Times New Roman" panose="02020603050405020304" pitchFamily="18" charset="0"/>
              <a:cs typeface="Times New Roman" panose="02020603050405020304" pitchFamily="18" charset="0"/>
            </a:endParaRPr>
          </a:p>
          <a:p>
            <a:pPr marL="457200" lvl="2" indent="228600">
              <a:defRPr/>
            </a:pPr>
            <a:r>
              <a:rPr lang="en-US" altLang="en-US" sz="2800" dirty="0">
                <a:solidFill>
                  <a:prstClr val="black"/>
                </a:solidFill>
                <a:latin typeface="Times New Roman" panose="02020603050405020304" pitchFamily="18" charset="0"/>
                <a:cs typeface="Times New Roman" panose="02020603050405020304" pitchFamily="18" charset="0"/>
              </a:rPr>
              <a:t>Block 9: Must include date of RAD if BDD claim</a:t>
            </a:r>
          </a:p>
          <a:p>
            <a:pPr marL="457200" lvl="2" indent="228600">
              <a:buNone/>
              <a:defRPr/>
            </a:pPr>
            <a:endParaRPr lang="en-US" altLang="en-US" sz="2800" dirty="0">
              <a:solidFill>
                <a:prstClr val="black"/>
              </a:solidFill>
              <a:latin typeface="Times New Roman" panose="02020603050405020304" pitchFamily="18" charset="0"/>
              <a:cs typeface="Times New Roman" panose="02020603050405020304" pitchFamily="18" charset="0"/>
            </a:endParaRPr>
          </a:p>
          <a:p>
            <a:pPr marL="457200" lvl="2" indent="228600">
              <a:defRPr/>
            </a:pPr>
            <a:r>
              <a:rPr lang="en-US" altLang="en-US" sz="2800" dirty="0">
                <a:solidFill>
                  <a:prstClr val="black"/>
                </a:solidFill>
                <a:latin typeface="Times New Roman" panose="02020603050405020304" pitchFamily="18" charset="0"/>
                <a:cs typeface="Times New Roman" panose="02020603050405020304" pitchFamily="18" charset="0"/>
              </a:rPr>
              <a:t>Block 11: Veteran’s address</a:t>
            </a:r>
          </a:p>
          <a:p>
            <a:pPr marL="457200" lvl="3" indent="228600">
              <a:defRPr/>
            </a:pPr>
            <a:r>
              <a:rPr lang="en-US" altLang="en-US" sz="2800" dirty="0">
                <a:solidFill>
                  <a:prstClr val="black"/>
                </a:solidFill>
                <a:latin typeface="Times New Roman" panose="02020603050405020304" pitchFamily="18" charset="0"/>
                <a:cs typeface="Times New Roman" panose="02020603050405020304" pitchFamily="18" charset="0"/>
              </a:rPr>
              <a:t>Section II if change of address</a:t>
            </a:r>
          </a:p>
          <a:p>
            <a:pPr marL="457200" lvl="3" indent="228600">
              <a:defRPr/>
            </a:pPr>
            <a:r>
              <a:rPr lang="en-US" altLang="en-US" sz="2800" dirty="0">
                <a:solidFill>
                  <a:prstClr val="black"/>
                </a:solidFill>
                <a:latin typeface="Times New Roman" panose="02020603050405020304" pitchFamily="18" charset="0"/>
                <a:cs typeface="Times New Roman" panose="02020603050405020304" pitchFamily="18" charset="0"/>
              </a:rPr>
              <a:t>Temporary or permanent change</a:t>
            </a:r>
          </a:p>
          <a:p>
            <a:pPr marL="457200" lvl="3" indent="228600">
              <a:defRPr/>
            </a:pPr>
            <a:r>
              <a:rPr lang="en-US" altLang="en-US" sz="2800" dirty="0">
                <a:solidFill>
                  <a:prstClr val="black"/>
                </a:solidFill>
                <a:latin typeface="Times New Roman" panose="02020603050405020304" pitchFamily="18" charset="0"/>
                <a:cs typeface="Times New Roman" panose="02020603050405020304" pitchFamily="18" charset="0"/>
              </a:rPr>
              <a:t>Address change effective dates</a:t>
            </a:r>
          </a:p>
          <a:p>
            <a:pPr marL="457200" lvl="2" indent="228600">
              <a:defRPr/>
            </a:pPr>
            <a:endParaRPr lang="en-US" altLang="en-US" sz="2800" dirty="0">
              <a:latin typeface="Times New Roman" panose="02020603050405020304" pitchFamily="18" charset="0"/>
              <a:cs typeface="Times New Roman" panose="02020603050405020304" pitchFamily="18" charset="0"/>
            </a:endParaRPr>
          </a:p>
          <a:p>
            <a:pPr marL="457200" lvl="2" indent="228600">
              <a:defRPr/>
            </a:pPr>
            <a:r>
              <a:rPr lang="en-US" altLang="en-US" sz="2800" dirty="0">
                <a:latin typeface="Times New Roman" panose="02020603050405020304" pitchFamily="18" charset="0"/>
                <a:cs typeface="Times New Roman" panose="02020603050405020304" pitchFamily="18" charset="0"/>
              </a:rPr>
              <a:t>Block 12: Veteran’s e-mail address</a:t>
            </a:r>
          </a:p>
          <a:p>
            <a:pPr marL="457200" lvl="3" indent="228600">
              <a:defRPr/>
            </a:pPr>
            <a:r>
              <a:rPr lang="en-US" altLang="en-US" sz="2800" dirty="0">
                <a:latin typeface="Times New Roman" panose="02020603050405020304" pitchFamily="18" charset="0"/>
                <a:cs typeface="Times New Roman" panose="02020603050405020304" pitchFamily="18" charset="0"/>
              </a:rPr>
              <a:t>Personal e-mail, not work/military – continued access</a:t>
            </a:r>
          </a:p>
          <a:p>
            <a:pPr marL="1371600" lvl="3" indent="0">
              <a:buNone/>
              <a:defRPr/>
            </a:pPr>
            <a:endParaRPr lang="en-US" altLang="en-US" sz="2900" dirty="0">
              <a:latin typeface="Times New Roman" panose="02020603050405020304" pitchFamily="18" charset="0"/>
              <a:cs typeface="Times New Roman" panose="02020603050405020304" pitchFamily="18" charset="0"/>
            </a:endParaRPr>
          </a:p>
          <a:p>
            <a:pPr marL="1371600" lvl="3" indent="0">
              <a:buNone/>
              <a:defRPr/>
            </a:pPr>
            <a:endParaRPr lang="en-US" altLang="en-US" sz="2600" dirty="0">
              <a:latin typeface="Times New Roman" panose="02020603050405020304" pitchFamily="18" charset="0"/>
              <a:cs typeface="Times New Roman" panose="02020603050405020304" pitchFamily="18" charset="0"/>
            </a:endParaRPr>
          </a:p>
          <a:p>
            <a:pPr lvl="2">
              <a:defRPr/>
            </a:pPr>
            <a:endParaRPr lang="en-US" altLang="en-US" sz="2600" dirty="0">
              <a:latin typeface="Times New Roman" panose="02020603050405020304" pitchFamily="18" charset="0"/>
              <a:cs typeface="Times New Roman" panose="02020603050405020304" pitchFamily="18" charset="0"/>
            </a:endParaRPr>
          </a:p>
          <a:p>
            <a:pPr marL="914400" lvl="2" indent="0">
              <a:buNone/>
              <a:defRPr/>
            </a:pPr>
            <a:endParaRPr lang="en-US" altLang="en-US" sz="2600" b="1" dirty="0">
              <a:latin typeface="Times New Roman" panose="02020603050405020304" pitchFamily="18" charset="0"/>
              <a:cs typeface="Times New Roman" panose="02020603050405020304" pitchFamily="18" charset="0"/>
            </a:endParaRPr>
          </a:p>
          <a:p>
            <a:pPr lvl="1">
              <a:defRPr/>
            </a:pPr>
            <a:endParaRPr lang="en-US" altLang="en-US" dirty="0">
              <a:latin typeface="Times New Roman" panose="02020603050405020304" pitchFamily="18" charset="0"/>
              <a:cs typeface="Times New Roman" panose="02020603050405020304" pitchFamily="18" charset="0"/>
            </a:endParaRPr>
          </a:p>
          <a:p>
            <a:pPr marL="342900" lvl="1" indent="0">
              <a:buNone/>
              <a:defRPr/>
            </a:pPr>
            <a:endParaRPr lang="en-US" altLang="en-US" dirty="0"/>
          </a:p>
        </p:txBody>
      </p:sp>
      <p:sp>
        <p:nvSpPr>
          <p:cNvPr id="13316" name="Slide Number Placeholder 1"/>
          <p:cNvSpPr>
            <a:spLocks noGrp="1"/>
          </p:cNvSpPr>
          <p:nvPr>
            <p:ph type="sldNum" sz="quarter" idx="12"/>
          </p:nvPr>
        </p:nvSpPr>
        <p:spPr bwMode="auto">
          <a:xfrm>
            <a:off x="8686800" y="6173787"/>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22BD9E44-DF6B-413D-B15E-B7DE1A6FB7A2}" type="slidenum">
              <a:rPr lang="en-US" altLang="en-US" sz="2000">
                <a:latin typeface="Times New Roman" panose="02020603050405020304" pitchFamily="18" charset="0"/>
              </a:rPr>
              <a:pPr>
                <a:spcBef>
                  <a:spcPct val="0"/>
                </a:spcBef>
                <a:buFontTx/>
                <a:buNone/>
              </a:pPr>
              <a:t>67</a:t>
            </a:fld>
            <a:endParaRPr lang="en-US" altLang="en-US" sz="2000" dirty="0">
              <a:latin typeface="Times New Roman" panose="02020603050405020304" pitchFamily="18" charset="0"/>
            </a:endParaRPr>
          </a:p>
        </p:txBody>
      </p:sp>
      <p:sp>
        <p:nvSpPr>
          <p:cNvPr id="13314" name="Title 3"/>
          <p:cNvSpPr>
            <a:spLocks noGrp="1"/>
          </p:cNvSpPr>
          <p:nvPr>
            <p:ph type="title"/>
          </p:nvPr>
        </p:nvSpPr>
        <p:spPr>
          <a:xfrm>
            <a:off x="76200" y="0"/>
            <a:ext cx="81534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VA FORM 21-526EZ </a:t>
            </a:r>
          </a:p>
        </p:txBody>
      </p:sp>
    </p:spTree>
    <p:extLst>
      <p:ext uri="{BB962C8B-B14F-4D97-AF65-F5344CB8AC3E}">
        <p14:creationId xmlns:p14="http://schemas.microsoft.com/office/powerpoint/2010/main" val="30764668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11658600" cy="5426076"/>
          </a:xfrm>
        </p:spPr>
        <p:txBody>
          <a:bodyPr rtlCol="0">
            <a:noAutofit/>
          </a:bodyPr>
          <a:lstStyle/>
          <a:p>
            <a:pPr>
              <a:defRPr/>
            </a:pPr>
            <a:r>
              <a:rPr lang="en-US" sz="2800" b="1" dirty="0">
                <a:latin typeface="Times New Roman" panose="02020603050405020304" pitchFamily="18" charset="0"/>
                <a:cs typeface="Times New Roman" panose="02020603050405020304" pitchFamily="18" charset="0"/>
              </a:rPr>
              <a:t>Section III: Homeless Information – </a:t>
            </a:r>
            <a:r>
              <a:rPr lang="en-US" sz="2800" b="1" dirty="0">
                <a:solidFill>
                  <a:srgbClr val="991A1E"/>
                </a:solidFill>
                <a:latin typeface="Times New Roman" panose="02020603050405020304" pitchFamily="18" charset="0"/>
                <a:cs typeface="Times New Roman" panose="02020603050405020304" pitchFamily="18" charset="0"/>
              </a:rPr>
              <a:t>only complete if homeless or at risk </a:t>
            </a:r>
          </a:p>
          <a:p>
            <a:pPr lvl="1">
              <a:defRPr/>
            </a:pPr>
            <a:r>
              <a:rPr lang="en-US" sz="2400" dirty="0">
                <a:latin typeface="Times New Roman" panose="02020603050405020304" pitchFamily="18" charset="0"/>
                <a:cs typeface="Times New Roman" panose="02020603050405020304" pitchFamily="18" charset="0"/>
              </a:rPr>
              <a:t>Blocks 15A &amp; 15B: Homeless &amp; Living Situation</a:t>
            </a:r>
          </a:p>
          <a:p>
            <a:pPr lvl="1">
              <a:defRPr/>
            </a:pPr>
            <a:r>
              <a:rPr lang="en-US" sz="2400" dirty="0">
                <a:latin typeface="Times New Roman" panose="02020603050405020304" pitchFamily="18" charset="0"/>
                <a:cs typeface="Times New Roman" panose="02020603050405020304" pitchFamily="18" charset="0"/>
              </a:rPr>
              <a:t>Blocks 15C &amp; 15D: Risk of becoming homeless &amp; Living Situation</a:t>
            </a:r>
          </a:p>
          <a:p>
            <a:pPr lvl="1">
              <a:defRPr/>
            </a:pPr>
            <a:r>
              <a:rPr lang="en-US" sz="2400" dirty="0">
                <a:latin typeface="Times New Roman" panose="02020603050405020304" pitchFamily="18" charset="0"/>
                <a:cs typeface="Times New Roman" panose="02020603050405020304" pitchFamily="18" charset="0"/>
              </a:rPr>
              <a:t>Blocks 15E &amp; 15F: Alternate point of Contact with Phone number</a:t>
            </a:r>
          </a:p>
          <a:p>
            <a:pPr lvl="1">
              <a:defRPr/>
            </a:pPr>
            <a:r>
              <a:rPr lang="en-US" sz="2400" dirty="0">
                <a:latin typeface="Times New Roman" panose="02020603050405020304" pitchFamily="18" charset="0"/>
                <a:cs typeface="Times New Roman" panose="02020603050405020304" pitchFamily="18" charset="0"/>
              </a:rPr>
              <a:t>Be aware of local resources available- VA Homeless Coordinator, housing, food stipends, etc…</a:t>
            </a:r>
          </a:p>
          <a:p>
            <a:pPr lvl="1">
              <a:defRPr/>
            </a:pPr>
            <a:endParaRPr lang="en-US" sz="100" dirty="0">
              <a:latin typeface="Times New Roman" panose="02020603050405020304" pitchFamily="18" charset="0"/>
              <a:cs typeface="Times New Roman" panose="02020603050405020304" pitchFamily="18" charset="0"/>
            </a:endParaRPr>
          </a:p>
          <a:p>
            <a:pPr>
              <a:defRPr/>
            </a:pPr>
            <a:r>
              <a:rPr lang="en-US" sz="2800" b="1" dirty="0">
                <a:latin typeface="Times New Roman" panose="02020603050405020304" pitchFamily="18" charset="0"/>
                <a:cs typeface="Times New Roman" panose="02020603050405020304" pitchFamily="18" charset="0"/>
              </a:rPr>
              <a:t>Block 17: Federal records </a:t>
            </a:r>
          </a:p>
          <a:p>
            <a:pPr lvl="1">
              <a:defRPr/>
            </a:pPr>
            <a:r>
              <a:rPr lang="en-US" sz="2400" dirty="0">
                <a:latin typeface="Times New Roman" panose="02020603050405020304" pitchFamily="18" charset="0"/>
                <a:cs typeface="Times New Roman" panose="02020603050405020304" pitchFamily="18" charset="0"/>
              </a:rPr>
              <a:t>Prior to 2005 - dates are required</a:t>
            </a:r>
          </a:p>
          <a:p>
            <a:pPr lvl="1">
              <a:defRPr/>
            </a:pPr>
            <a:r>
              <a:rPr lang="en-US" sz="2400" dirty="0">
                <a:latin typeface="Times New Roman" panose="02020603050405020304" pitchFamily="18" charset="0"/>
                <a:cs typeface="Times New Roman" panose="02020603050405020304" pitchFamily="18" charset="0"/>
              </a:rPr>
              <a:t>Date of treatment (MM/YYYY)</a:t>
            </a:r>
          </a:p>
          <a:p>
            <a:pPr lvl="1">
              <a:defRPr/>
            </a:pPr>
            <a:r>
              <a:rPr lang="en-US" sz="2400" dirty="0">
                <a:latin typeface="Times New Roman" panose="02020603050405020304" pitchFamily="18" charset="0"/>
                <a:cs typeface="Times New Roman" panose="02020603050405020304" pitchFamily="18" charset="0"/>
              </a:rPr>
              <a:t>No Treatment Date</a:t>
            </a:r>
          </a:p>
          <a:p>
            <a:pPr>
              <a:spcBef>
                <a:spcPts val="0"/>
              </a:spcBef>
              <a:defRPr/>
            </a:pPr>
            <a:endParaRPr lang="en-US" sz="100" dirty="0">
              <a:latin typeface="Times New Roman" panose="02020603050405020304" pitchFamily="18" charset="0"/>
              <a:cs typeface="Times New Roman" panose="02020603050405020304" pitchFamily="18" charset="0"/>
            </a:endParaRPr>
          </a:p>
          <a:p>
            <a:pPr>
              <a:defRPr/>
            </a:pPr>
            <a:r>
              <a:rPr lang="en-US" sz="2800" b="1" dirty="0">
                <a:latin typeface="Times New Roman" panose="02020603050405020304" pitchFamily="18" charset="0"/>
                <a:cs typeface="Times New Roman" panose="02020603050405020304" pitchFamily="18" charset="0"/>
              </a:rPr>
              <a:t>Block 18: Other Names Used </a:t>
            </a:r>
          </a:p>
          <a:p>
            <a:pPr lvl="1">
              <a:defRPr/>
            </a:pPr>
            <a:r>
              <a:rPr lang="en-US" altLang="en-US" sz="2400" dirty="0">
                <a:latin typeface="Times New Roman" panose="02020603050405020304" pitchFamily="18" charset="0"/>
                <a:cs typeface="Times New Roman" panose="02020603050405020304" pitchFamily="18" charset="0"/>
              </a:rPr>
              <a:t>Ask both males and females</a:t>
            </a:r>
          </a:p>
          <a:p>
            <a:pPr lvl="1">
              <a:defRPr/>
            </a:pPr>
            <a:r>
              <a:rPr lang="en-US" altLang="en-US" sz="2400" dirty="0">
                <a:latin typeface="Times New Roman" panose="02020603050405020304" pitchFamily="18" charset="0"/>
                <a:cs typeface="Times New Roman" panose="02020603050405020304" pitchFamily="18" charset="0"/>
              </a:rPr>
              <a:t>Do not assume men did not have different names</a:t>
            </a:r>
          </a:p>
          <a:p>
            <a:pPr marL="457200" lvl="1" indent="0">
              <a:buNone/>
              <a:defRPr/>
            </a:pPr>
            <a:endParaRPr lang="en-US" sz="1800" dirty="0">
              <a:latin typeface="Times New Roman" panose="02020603050405020304" pitchFamily="18" charset="0"/>
              <a:cs typeface="Times New Roman" panose="02020603050405020304" pitchFamily="18" charset="0"/>
            </a:endParaRPr>
          </a:p>
        </p:txBody>
      </p:sp>
      <p:sp>
        <p:nvSpPr>
          <p:cNvPr id="15364" name="Slide Number Placeholder 3"/>
          <p:cNvSpPr>
            <a:spLocks noGrp="1"/>
          </p:cNvSpPr>
          <p:nvPr>
            <p:ph type="sldNum" sz="quarter" idx="12"/>
          </p:nvPr>
        </p:nvSpPr>
        <p:spPr bwMode="auto">
          <a:xfrm>
            <a:off x="8686800" y="617220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67B882D1-8BAA-4955-9838-65C378AAE2F5}" type="slidenum">
              <a:rPr lang="en-US" altLang="en-US" sz="2000">
                <a:latin typeface="Times New Roman" panose="02020603050405020304" pitchFamily="18" charset="0"/>
              </a:rPr>
              <a:pPr>
                <a:spcBef>
                  <a:spcPct val="0"/>
                </a:spcBef>
                <a:buFontTx/>
                <a:buNone/>
              </a:pPr>
              <a:t>68</a:t>
            </a:fld>
            <a:endParaRPr lang="en-US" altLang="en-US" sz="2000" dirty="0">
              <a:latin typeface="Times New Roman" panose="02020603050405020304" pitchFamily="18" charset="0"/>
            </a:endParaRPr>
          </a:p>
        </p:txBody>
      </p:sp>
      <p:sp>
        <p:nvSpPr>
          <p:cNvPr id="15362" name="Title 1"/>
          <p:cNvSpPr>
            <a:spLocks noGrp="1"/>
          </p:cNvSpPr>
          <p:nvPr>
            <p:ph type="title"/>
          </p:nvPr>
        </p:nvSpPr>
        <p:spPr>
          <a:xfrm>
            <a:off x="76200" y="0"/>
            <a:ext cx="81534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SERVICE INFORMATION</a:t>
            </a:r>
          </a:p>
        </p:txBody>
      </p:sp>
    </p:spTree>
    <p:extLst>
      <p:ext uri="{BB962C8B-B14F-4D97-AF65-F5344CB8AC3E}">
        <p14:creationId xmlns:p14="http://schemas.microsoft.com/office/powerpoint/2010/main" val="37991948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358797"/>
            <a:ext cx="10363200" cy="5362678"/>
          </a:xfrm>
        </p:spPr>
        <p:txBody>
          <a:bodyPr rtlCol="0">
            <a:normAutofit fontScale="92500" lnSpcReduction="20000"/>
          </a:bodyPr>
          <a:lstStyle/>
          <a:p>
            <a:pPr marL="0" indent="0">
              <a:buNone/>
              <a:defRPr/>
            </a:pPr>
            <a:r>
              <a:rPr lang="en-US" dirty="0"/>
              <a:t>	</a:t>
            </a:r>
          </a:p>
          <a:p>
            <a:pPr lvl="0">
              <a:defRPr/>
            </a:pPr>
            <a:r>
              <a:rPr lang="en-US" sz="2800" b="1" dirty="0">
                <a:solidFill>
                  <a:prstClr val="black"/>
                </a:solidFill>
                <a:latin typeface="Times New Roman" panose="02020603050405020304" pitchFamily="18" charset="0"/>
                <a:cs typeface="Times New Roman" panose="02020603050405020304" pitchFamily="18" charset="0"/>
              </a:rPr>
              <a:t>Block 19: </a:t>
            </a:r>
            <a:r>
              <a:rPr lang="en-US" sz="2800" dirty="0">
                <a:solidFill>
                  <a:prstClr val="black"/>
                </a:solidFill>
                <a:latin typeface="Times New Roman" panose="02020603050405020304" pitchFamily="18" charset="0"/>
                <a:cs typeface="Times New Roman" panose="02020603050405020304" pitchFamily="18" charset="0"/>
              </a:rPr>
              <a:t>Branch and Component of Service</a:t>
            </a:r>
          </a:p>
          <a:p>
            <a:pPr lvl="1">
              <a:defRPr/>
            </a:pPr>
            <a:r>
              <a:rPr lang="en-US" sz="2600" dirty="0">
                <a:solidFill>
                  <a:prstClr val="black"/>
                </a:solidFill>
                <a:latin typeface="Times New Roman" panose="02020603050405020304" pitchFamily="18" charset="0"/>
                <a:cs typeface="Times New Roman" panose="02020603050405020304" pitchFamily="18" charset="0"/>
              </a:rPr>
              <a:t>Select ALL applicable Branches</a:t>
            </a:r>
          </a:p>
          <a:p>
            <a:pPr lvl="1">
              <a:defRPr/>
            </a:pPr>
            <a:r>
              <a:rPr lang="en-US" sz="2600" dirty="0">
                <a:solidFill>
                  <a:prstClr val="black"/>
                </a:solidFill>
                <a:latin typeface="Times New Roman" panose="02020603050405020304" pitchFamily="18" charset="0"/>
                <a:cs typeface="Times New Roman" panose="02020603050405020304" pitchFamily="18" charset="0"/>
              </a:rPr>
              <a:t>Select ALL applicable components</a:t>
            </a:r>
          </a:p>
          <a:p>
            <a:pPr>
              <a:defRPr/>
            </a:pPr>
            <a:endParaRPr lang="en-US" sz="2800" dirty="0">
              <a:latin typeface="Times New Roman" panose="02020603050405020304" pitchFamily="18" charset="0"/>
              <a:cs typeface="Times New Roman" panose="02020603050405020304" pitchFamily="18" charset="0"/>
            </a:endParaRPr>
          </a:p>
          <a:p>
            <a:pPr>
              <a:defRPr/>
            </a:pPr>
            <a:r>
              <a:rPr lang="en-US" sz="2800" b="1" dirty="0">
                <a:latin typeface="Times New Roman" panose="02020603050405020304" pitchFamily="18" charset="0"/>
                <a:cs typeface="Times New Roman" panose="02020603050405020304" pitchFamily="18" charset="0"/>
              </a:rPr>
              <a:t>Block 20A-D: </a:t>
            </a:r>
            <a:r>
              <a:rPr lang="en-US" sz="2800" dirty="0">
                <a:latin typeface="Times New Roman" panose="02020603050405020304" pitchFamily="18" charset="0"/>
                <a:cs typeface="Times New Roman" panose="02020603050405020304" pitchFamily="18" charset="0"/>
              </a:rPr>
              <a:t>Service Dates</a:t>
            </a:r>
          </a:p>
          <a:p>
            <a:pPr lvl="1">
              <a:defRPr/>
            </a:pPr>
            <a:r>
              <a:rPr lang="en-US" sz="2600" dirty="0">
                <a:latin typeface="Times New Roman" panose="02020603050405020304" pitchFamily="18" charset="0"/>
                <a:cs typeface="Times New Roman" panose="02020603050405020304" pitchFamily="18" charset="0"/>
              </a:rPr>
              <a:t>Most Recent ACTIVE SERVICE Dates</a:t>
            </a:r>
          </a:p>
          <a:p>
            <a:pPr lvl="1">
              <a:defRPr/>
            </a:pPr>
            <a:r>
              <a:rPr lang="en-US" sz="2600" dirty="0">
                <a:latin typeface="Times New Roman" panose="02020603050405020304" pitchFamily="18" charset="0"/>
                <a:cs typeface="Times New Roman" panose="02020603050405020304" pitchFamily="18" charset="0"/>
              </a:rPr>
              <a:t>List additional service dates in Block 20D</a:t>
            </a:r>
          </a:p>
          <a:p>
            <a:pPr lvl="1">
              <a:defRPr/>
            </a:pPr>
            <a:r>
              <a:rPr lang="en-US" sz="2600" dirty="0">
                <a:latin typeface="Times New Roman" panose="02020603050405020304" pitchFamily="18" charset="0"/>
                <a:cs typeface="Times New Roman" panose="02020603050405020304" pitchFamily="18" charset="0"/>
              </a:rPr>
              <a:t>Place of Separation</a:t>
            </a:r>
          </a:p>
          <a:p>
            <a:pPr lvl="1">
              <a:defRPr/>
            </a:pPr>
            <a:r>
              <a:rPr lang="en-US" sz="2600" dirty="0">
                <a:latin typeface="Times New Roman" panose="02020603050405020304" pitchFamily="18" charset="0"/>
                <a:cs typeface="Times New Roman" panose="02020603050405020304" pitchFamily="18" charset="0"/>
              </a:rPr>
              <a:t>Post 9/11 Combat Zone</a:t>
            </a:r>
          </a:p>
          <a:p>
            <a:pPr lvl="1">
              <a:defRPr/>
            </a:pPr>
            <a:endParaRPr lang="en-US" sz="2400" dirty="0">
              <a:latin typeface="Times New Roman" panose="02020603050405020304" pitchFamily="18" charset="0"/>
              <a:cs typeface="Times New Roman" panose="02020603050405020304" pitchFamily="18" charset="0"/>
            </a:endParaRPr>
          </a:p>
          <a:p>
            <a:pPr>
              <a:defRPr/>
            </a:pPr>
            <a:r>
              <a:rPr lang="en-US" sz="2800" b="1" dirty="0">
                <a:latin typeface="Times New Roman" panose="02020603050405020304" pitchFamily="18" charset="0"/>
                <a:cs typeface="Times New Roman" panose="02020603050405020304" pitchFamily="18" charset="0"/>
              </a:rPr>
              <a:t>Block 21 – 22: </a:t>
            </a:r>
            <a:r>
              <a:rPr lang="en-US" sz="2800" dirty="0">
                <a:latin typeface="Times New Roman" panose="02020603050405020304" pitchFamily="18" charset="0"/>
                <a:cs typeface="Times New Roman" panose="02020603050405020304" pitchFamily="18" charset="0"/>
              </a:rPr>
              <a:t>Guard and Reserve Information</a:t>
            </a:r>
          </a:p>
          <a:p>
            <a:pPr>
              <a:defRPr/>
            </a:pPr>
            <a:endParaRPr lang="en-US" sz="2800" dirty="0">
              <a:latin typeface="Times New Roman" panose="02020603050405020304" pitchFamily="18" charset="0"/>
              <a:cs typeface="Times New Roman" panose="02020603050405020304" pitchFamily="18" charset="0"/>
            </a:endParaRPr>
          </a:p>
          <a:p>
            <a:pPr>
              <a:defRPr/>
            </a:pPr>
            <a:r>
              <a:rPr lang="en-US" sz="2800" b="1" dirty="0">
                <a:latin typeface="Times New Roman" panose="02020603050405020304" pitchFamily="18" charset="0"/>
                <a:cs typeface="Times New Roman" panose="02020603050405020304" pitchFamily="18" charset="0"/>
              </a:rPr>
              <a:t>Block 23: </a:t>
            </a:r>
            <a:r>
              <a:rPr lang="en-US" sz="2800" dirty="0">
                <a:latin typeface="Times New Roman" panose="02020603050405020304" pitchFamily="18" charset="0"/>
                <a:cs typeface="Times New Roman" panose="02020603050405020304" pitchFamily="18" charset="0"/>
              </a:rPr>
              <a:t>Prisoner of War Info </a:t>
            </a:r>
          </a:p>
          <a:p>
            <a:pPr marL="685800" lvl="2" indent="0">
              <a:buNone/>
              <a:defRPr/>
            </a:pPr>
            <a:endParaRPr lang="en-US" sz="2000" b="1" i="1" u="sng" dirty="0">
              <a:latin typeface="Times New Roman" panose="02020603050405020304" pitchFamily="18" charset="0"/>
              <a:cs typeface="Times New Roman" panose="02020603050405020304" pitchFamily="18" charset="0"/>
            </a:endParaRPr>
          </a:p>
          <a:p>
            <a:pPr marL="0" indent="0">
              <a:buNone/>
              <a:defRPr/>
            </a:pPr>
            <a:endParaRPr lang="en-US" dirty="0"/>
          </a:p>
        </p:txBody>
      </p:sp>
      <p:sp>
        <p:nvSpPr>
          <p:cNvPr id="17412" name="Slide Number Placeholder 3"/>
          <p:cNvSpPr>
            <a:spLocks noGrp="1"/>
          </p:cNvSpPr>
          <p:nvPr>
            <p:ph type="sldNum" sz="quarter" idx="12"/>
          </p:nvPr>
        </p:nvSpPr>
        <p:spPr bwMode="auto">
          <a:xfrm>
            <a:off x="8763000" y="6172200"/>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DCC85506-4673-48B0-9269-D0D321127660}" type="slidenum">
              <a:rPr lang="en-US" altLang="en-US" sz="2000">
                <a:latin typeface="Times New Roman" panose="02020603050405020304" pitchFamily="18" charset="0"/>
              </a:rPr>
              <a:pPr>
                <a:spcBef>
                  <a:spcPct val="0"/>
                </a:spcBef>
                <a:buFontTx/>
                <a:buNone/>
              </a:pPr>
              <a:t>69</a:t>
            </a:fld>
            <a:endParaRPr lang="en-US" altLang="en-US" sz="2000" dirty="0">
              <a:latin typeface="Times New Roman" panose="02020603050405020304" pitchFamily="18" charset="0"/>
            </a:endParaRPr>
          </a:p>
        </p:txBody>
      </p:sp>
      <p:sp>
        <p:nvSpPr>
          <p:cNvPr id="6" name="Title 1"/>
          <p:cNvSpPr>
            <a:spLocks noGrp="1"/>
          </p:cNvSpPr>
          <p:nvPr>
            <p:ph type="title"/>
          </p:nvPr>
        </p:nvSpPr>
        <p:spPr>
          <a:xfrm>
            <a:off x="0" y="-76200"/>
            <a:ext cx="8229600" cy="10668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SERVICE INFORMATION</a:t>
            </a:r>
          </a:p>
        </p:txBody>
      </p:sp>
    </p:spTree>
    <p:extLst>
      <p:ext uri="{BB962C8B-B14F-4D97-AF65-F5344CB8AC3E}">
        <p14:creationId xmlns:p14="http://schemas.microsoft.com/office/powerpoint/2010/main" val="218035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7</a:t>
            </a:fld>
            <a:endParaRPr lang="en-US" altLang="en-US" sz="2000" dirty="0"/>
          </a:p>
        </p:txBody>
      </p:sp>
      <p:sp>
        <p:nvSpPr>
          <p:cNvPr id="20482" name="Rectangle 1"/>
          <p:cNvSpPr>
            <a:spLocks noGrp="1" noChangeArrowheads="1"/>
          </p:cNvSpPr>
          <p:nvPr>
            <p:ph type="title"/>
          </p:nvPr>
        </p:nvSpPr>
        <p:spPr>
          <a:xfrm>
            <a:off x="152400" y="228601"/>
            <a:ext cx="8610600" cy="969169"/>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THE FOUR (4) PREFERRED PATHS TO SERVICE CONNECTION </a:t>
            </a:r>
          </a:p>
        </p:txBody>
      </p:sp>
      <p:sp>
        <p:nvSpPr>
          <p:cNvPr id="31748" name="Text Box 2"/>
          <p:cNvSpPr txBox="1">
            <a:spLocks noChangeArrowheads="1"/>
          </p:cNvSpPr>
          <p:nvPr/>
        </p:nvSpPr>
        <p:spPr bwMode="auto">
          <a:xfrm>
            <a:off x="838200" y="1905001"/>
            <a:ext cx="10515600" cy="36159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marL="6858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There are four preferred paths to service connection: </a:t>
            </a:r>
          </a:p>
          <a:p>
            <a:pPr marL="457200" indent="285750">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Direct</a:t>
            </a:r>
          </a:p>
          <a:p>
            <a:pPr marL="457200" indent="285750">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Aggravation </a:t>
            </a:r>
          </a:p>
          <a:p>
            <a:pPr marL="457200" indent="285750">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Secondary</a:t>
            </a:r>
          </a:p>
          <a:p>
            <a:pPr marL="457200" indent="285750">
              <a:lnSpc>
                <a:spcPct val="90000"/>
              </a:lnSpc>
              <a:spcBef>
                <a:spcPts val="750"/>
              </a:spcBef>
              <a:spcAft>
                <a:spcPts val="1069"/>
              </a:spcAft>
              <a:buClr>
                <a:schemeClr val="tx1"/>
              </a:buClr>
              <a:buSzPct val="100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Presumptive</a:t>
            </a:r>
          </a:p>
          <a:p>
            <a:pPr marL="1190" indent="0">
              <a:lnSpc>
                <a:spcPct val="90000"/>
              </a:lnSpc>
              <a:spcBef>
                <a:spcPts val="750"/>
              </a:spcBef>
              <a:spcAft>
                <a:spcPts val="1069"/>
              </a:spcAft>
              <a:buClr>
                <a:schemeClr val="tx1"/>
              </a:buClr>
              <a:buSzPct val="45000"/>
              <a:defRPr/>
            </a:pPr>
            <a:endParaRPr lang="en-US" altLang="en-US" sz="2100" dirty="0">
              <a:cs typeface="Arial" panose="020B0604020202020204" pitchFamily="34" charset="0"/>
            </a:endParaRPr>
          </a:p>
        </p:txBody>
      </p:sp>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762000" y="1524794"/>
            <a:ext cx="10591800" cy="4831556"/>
          </a:xfrm>
        </p:spPr>
        <p:txBody>
          <a:bodyPr rtlCol="0">
            <a:noAutofit/>
          </a:bodyPr>
          <a:lstStyle/>
          <a:p>
            <a:pPr>
              <a:buFont typeface="Arial" charset="0"/>
              <a:buChar char="•"/>
              <a:defRPr/>
            </a:pPr>
            <a:r>
              <a:rPr lang="en-US" altLang="en-US" b="1" dirty="0">
                <a:latin typeface="Times New Roman" panose="02020603050405020304" pitchFamily="18" charset="0"/>
                <a:cs typeface="Times New Roman" panose="02020603050405020304" pitchFamily="18" charset="0"/>
              </a:rPr>
              <a:t>Blocks 24 – 28:</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Retirement, Separation Pay, Severance Pay</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If BDD, write $0.00 for amount - determined during DFAS audit</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If separation pay has already been recouped, leave blank</a:t>
            </a:r>
          </a:p>
          <a:p>
            <a:pPr>
              <a:buFont typeface="Arial" charset="0"/>
              <a:buChar char="•"/>
              <a:defRPr/>
            </a:pPr>
            <a:endParaRPr lang="en-US" altLang="en-US" dirty="0">
              <a:latin typeface="Times New Roman" panose="02020603050405020304" pitchFamily="18" charset="0"/>
              <a:cs typeface="Times New Roman" panose="02020603050405020304" pitchFamily="18" charset="0"/>
            </a:endParaRPr>
          </a:p>
          <a:p>
            <a:pPr>
              <a:buFont typeface="Arial" charset="0"/>
              <a:buChar char="•"/>
              <a:defRPr/>
            </a:pPr>
            <a:r>
              <a:rPr lang="en-US" altLang="en-US" b="1" dirty="0">
                <a:latin typeface="Times New Roman" panose="02020603050405020304" pitchFamily="18" charset="0"/>
                <a:cs typeface="Times New Roman" panose="02020603050405020304" pitchFamily="18" charset="0"/>
              </a:rPr>
              <a:t>Explain</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Block 26: Military retired pay in lieu of Compensation</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Block 28: Waive VA benefits for Active Duty Training</a:t>
            </a:r>
          </a:p>
          <a:p>
            <a:pPr marL="0" indent="0" algn="ctr">
              <a:buNone/>
              <a:defRPr/>
            </a:pPr>
            <a:r>
              <a:rPr lang="en-US" altLang="en-US" sz="2400" dirty="0">
                <a:latin typeface="Times New Roman" panose="02020603050405020304" pitchFamily="18" charset="0"/>
                <a:cs typeface="Times New Roman" panose="02020603050405020304" pitchFamily="18" charset="0"/>
              </a:rPr>
              <a:t>*</a:t>
            </a:r>
            <a:r>
              <a:rPr lang="en-US" altLang="en-US" sz="2400" i="1" dirty="0">
                <a:latin typeface="Times New Roman" panose="02020603050405020304" pitchFamily="18" charset="0"/>
                <a:cs typeface="Times New Roman" panose="02020603050405020304" pitchFamily="18" charset="0"/>
              </a:rPr>
              <a:t>Both are the veteran’s informed choice</a:t>
            </a:r>
          </a:p>
          <a:p>
            <a:pPr>
              <a:buFont typeface="Arial" charset="0"/>
              <a:buChar char="•"/>
              <a:defRPr/>
            </a:pPr>
            <a:endParaRPr lang="en-US" altLang="en-US" dirty="0">
              <a:latin typeface="Times New Roman" panose="02020603050405020304" pitchFamily="18" charset="0"/>
              <a:cs typeface="Times New Roman" panose="02020603050405020304" pitchFamily="18" charset="0"/>
            </a:endParaRPr>
          </a:p>
        </p:txBody>
      </p:sp>
      <p:sp>
        <p:nvSpPr>
          <p:cNvPr id="19460" name="Slide Number Placeholder 3"/>
          <p:cNvSpPr>
            <a:spLocks noGrp="1"/>
          </p:cNvSpPr>
          <p:nvPr>
            <p:ph type="sldNum" sz="quarter" idx="12"/>
          </p:nvPr>
        </p:nvSpPr>
        <p:spPr bwMode="auto">
          <a:xfrm>
            <a:off x="8610600" y="6173787"/>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201A7AF7-EB92-4EDB-92B7-7406F7C8C35F}" type="slidenum">
              <a:rPr lang="en-US" altLang="en-US" sz="2000">
                <a:latin typeface="Times New Roman" panose="02020603050405020304" pitchFamily="18" charset="0"/>
              </a:rPr>
              <a:pPr>
                <a:spcBef>
                  <a:spcPct val="0"/>
                </a:spcBef>
                <a:buFontTx/>
                <a:buNone/>
              </a:pPr>
              <a:t>70</a:t>
            </a:fld>
            <a:endParaRPr lang="en-US" altLang="en-US" sz="2000" dirty="0">
              <a:latin typeface="Times New Roman" panose="02020603050405020304" pitchFamily="18" charset="0"/>
            </a:endParaRPr>
          </a:p>
        </p:txBody>
      </p:sp>
      <p:sp>
        <p:nvSpPr>
          <p:cNvPr id="19458" name="Title 1"/>
          <p:cNvSpPr>
            <a:spLocks noGrp="1"/>
          </p:cNvSpPr>
          <p:nvPr>
            <p:ph type="title"/>
          </p:nvPr>
        </p:nvSpPr>
        <p:spPr>
          <a:xfrm>
            <a:off x="152400" y="0"/>
            <a:ext cx="81534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FINANCIAL INFORMATION &amp; SIGNATURE</a:t>
            </a:r>
          </a:p>
        </p:txBody>
      </p:sp>
    </p:spTree>
    <p:extLst>
      <p:ext uri="{BB962C8B-B14F-4D97-AF65-F5344CB8AC3E}">
        <p14:creationId xmlns:p14="http://schemas.microsoft.com/office/powerpoint/2010/main" val="950815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838200" y="1524794"/>
            <a:ext cx="10515600" cy="4831556"/>
          </a:xfrm>
        </p:spPr>
        <p:txBody>
          <a:bodyPr rtlCol="0">
            <a:noAutofit/>
          </a:bodyPr>
          <a:lstStyle/>
          <a:p>
            <a:pPr>
              <a:buFont typeface="Arial" charset="0"/>
              <a:buChar char="•"/>
              <a:defRPr/>
            </a:pPr>
            <a:r>
              <a:rPr lang="en-US" altLang="en-US" sz="2800" b="1" dirty="0">
                <a:latin typeface="Times New Roman" panose="02020603050405020304" pitchFamily="18" charset="0"/>
                <a:cs typeface="Times New Roman" panose="02020603050405020304" pitchFamily="18" charset="0"/>
              </a:rPr>
              <a:t>Blocks 29 – 32</a:t>
            </a:r>
            <a:r>
              <a:rPr lang="en-US" altLang="en-US" sz="2800" dirty="0">
                <a:latin typeface="Times New Roman" panose="02020603050405020304" pitchFamily="18" charset="0"/>
                <a:cs typeface="Times New Roman" panose="02020603050405020304" pitchFamily="18" charset="0"/>
              </a:rPr>
              <a:t>: Direct Deposit Information</a:t>
            </a:r>
          </a:p>
          <a:p>
            <a:pPr lvl="1">
              <a:defRPr/>
            </a:pPr>
            <a:r>
              <a:rPr lang="en-US" altLang="en-US" sz="2400" dirty="0">
                <a:solidFill>
                  <a:prstClr val="black"/>
                </a:solidFill>
                <a:latin typeface="Times New Roman" panose="02020603050405020304" pitchFamily="18" charset="0"/>
                <a:cs typeface="Times New Roman" panose="02020603050405020304" pitchFamily="18" charset="0"/>
              </a:rPr>
              <a:t>Certification of no account</a:t>
            </a:r>
            <a:endParaRPr lang="en-US" altLang="en-US" sz="2400" dirty="0">
              <a:latin typeface="Times New Roman" panose="02020603050405020304" pitchFamily="18" charset="0"/>
              <a:cs typeface="Times New Roman" panose="02020603050405020304" pitchFamily="18" charset="0"/>
            </a:endParaRPr>
          </a:p>
          <a:p>
            <a:pPr lvl="1">
              <a:defRPr/>
            </a:pPr>
            <a:r>
              <a:rPr lang="en-US" altLang="en-US" sz="2400" dirty="0">
                <a:latin typeface="Times New Roman" panose="02020603050405020304" pitchFamily="18" charset="0"/>
                <a:cs typeface="Times New Roman" panose="02020603050405020304" pitchFamily="18" charset="0"/>
              </a:rPr>
              <a:t>Checking or Savings Account</a:t>
            </a:r>
          </a:p>
          <a:p>
            <a:pPr lvl="1">
              <a:defRPr/>
            </a:pPr>
            <a:r>
              <a:rPr lang="en-US" altLang="en-US" sz="2400" dirty="0">
                <a:latin typeface="Times New Roman" panose="02020603050405020304" pitchFamily="18" charset="0"/>
                <a:cs typeface="Times New Roman" panose="02020603050405020304" pitchFamily="18" charset="0"/>
              </a:rPr>
              <a:t>Account Number &amp; Routing Number (</a:t>
            </a:r>
            <a:r>
              <a:rPr lang="en-US" altLang="en-US" sz="2400" b="1" dirty="0">
                <a:latin typeface="Times New Roman" panose="02020603050405020304" pitchFamily="18" charset="0"/>
                <a:cs typeface="Times New Roman" panose="02020603050405020304" pitchFamily="18" charset="0"/>
              </a:rPr>
              <a:t>VERIFY</a:t>
            </a:r>
            <a:r>
              <a:rPr lang="en-US" altLang="en-US" sz="2400" dirty="0">
                <a:latin typeface="Times New Roman" panose="02020603050405020304" pitchFamily="18" charset="0"/>
                <a:cs typeface="Times New Roman" panose="02020603050405020304" pitchFamily="18" charset="0"/>
              </a:rPr>
              <a:t>)</a:t>
            </a:r>
          </a:p>
          <a:p>
            <a:pPr lvl="1">
              <a:defRPr/>
            </a:pPr>
            <a:r>
              <a:rPr lang="en-US" altLang="en-US" sz="2400" dirty="0">
                <a:latin typeface="Times New Roman" panose="02020603050405020304" pitchFamily="18" charset="0"/>
                <a:cs typeface="Times New Roman" panose="02020603050405020304" pitchFamily="18" charset="0"/>
              </a:rPr>
              <a:t>Established – when to use</a:t>
            </a:r>
          </a:p>
          <a:p>
            <a:pPr>
              <a:buFont typeface="Arial" charset="0"/>
              <a:buChar char="•"/>
              <a:defRPr/>
            </a:pPr>
            <a:endParaRPr lang="en-US" altLang="en-US" sz="1000" dirty="0">
              <a:latin typeface="Times New Roman" panose="02020603050405020304" pitchFamily="18" charset="0"/>
              <a:cs typeface="Times New Roman" panose="02020603050405020304" pitchFamily="18" charset="0"/>
            </a:endParaRPr>
          </a:p>
          <a:p>
            <a:pPr>
              <a:buFont typeface="Arial" charset="0"/>
              <a:buChar char="•"/>
              <a:defRPr/>
            </a:pPr>
            <a:r>
              <a:rPr lang="en-US" altLang="en-US" sz="2800" b="1" dirty="0">
                <a:latin typeface="Times New Roman" panose="02020603050405020304" pitchFamily="18" charset="0"/>
                <a:cs typeface="Times New Roman" panose="02020603050405020304" pitchFamily="18" charset="0"/>
              </a:rPr>
              <a:t>Blocks 33 – 37: NO SIGNATURE – NO CLAIM</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VA will not process application without a signature</a:t>
            </a:r>
          </a:p>
          <a:p>
            <a:pPr lvl="1">
              <a:buFont typeface="Arial" charset="0"/>
              <a:buChar char="–"/>
              <a:defRPr/>
            </a:pPr>
            <a:r>
              <a:rPr lang="en-US" altLang="en-US" sz="2400" dirty="0">
                <a:latin typeface="Times New Roman" panose="02020603050405020304" pitchFamily="18" charset="0"/>
                <a:cs typeface="Times New Roman" panose="02020603050405020304" pitchFamily="18" charset="0"/>
              </a:rPr>
              <a:t>Veteran must sign original claim</a:t>
            </a:r>
          </a:p>
          <a:p>
            <a:pPr marL="0" indent="0" algn="ctr">
              <a:buNone/>
              <a:defRPr/>
            </a:pPr>
            <a:r>
              <a:rPr lang="en-US" altLang="en-US" sz="2800" b="1" dirty="0">
                <a:latin typeface="Times New Roman" panose="02020603050405020304" pitchFamily="18" charset="0"/>
                <a:cs typeface="Times New Roman" panose="02020603050405020304" pitchFamily="18" charset="0"/>
              </a:rPr>
              <a:t>Whenever possible have the veteran sign. </a:t>
            </a:r>
          </a:p>
          <a:p>
            <a:pPr marL="0" indent="0" algn="ctr">
              <a:buNone/>
              <a:defRPr/>
            </a:pPr>
            <a:r>
              <a:rPr lang="en-US" altLang="en-US" sz="2800" b="1" dirty="0">
                <a:latin typeface="Times New Roman" panose="02020603050405020304" pitchFamily="18" charset="0"/>
                <a:cs typeface="Times New Roman" panose="02020603050405020304" pitchFamily="18" charset="0"/>
              </a:rPr>
              <a:t>Why???</a:t>
            </a:r>
            <a:endParaRPr lang="en-US" altLang="en-US" sz="2800" dirty="0">
              <a:latin typeface="Times New Roman" panose="02020603050405020304" pitchFamily="18" charset="0"/>
              <a:cs typeface="Times New Roman" panose="02020603050405020304" pitchFamily="18" charset="0"/>
            </a:endParaRPr>
          </a:p>
          <a:p>
            <a:pPr>
              <a:buFont typeface="Arial" charset="0"/>
              <a:buChar char="•"/>
              <a:defRPr/>
            </a:pPr>
            <a:endParaRPr lang="en-US" altLang="en-US" dirty="0">
              <a:latin typeface="Times New Roman" panose="02020603050405020304" pitchFamily="18" charset="0"/>
              <a:cs typeface="Times New Roman" panose="02020603050405020304" pitchFamily="18" charset="0"/>
            </a:endParaRPr>
          </a:p>
        </p:txBody>
      </p:sp>
      <p:sp>
        <p:nvSpPr>
          <p:cNvPr id="19460" name="Slide Number Placeholder 3"/>
          <p:cNvSpPr>
            <a:spLocks noGrp="1"/>
          </p:cNvSpPr>
          <p:nvPr>
            <p:ph type="sldNum" sz="quarter" idx="12"/>
          </p:nvPr>
        </p:nvSpPr>
        <p:spPr bwMode="auto">
          <a:xfrm>
            <a:off x="8686800" y="6173787"/>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201A7AF7-EB92-4EDB-92B7-7406F7C8C35F}" type="slidenum">
              <a:rPr lang="en-US" altLang="en-US" sz="2000">
                <a:latin typeface="Times New Roman" panose="02020603050405020304" pitchFamily="18" charset="0"/>
              </a:rPr>
              <a:pPr>
                <a:spcBef>
                  <a:spcPct val="0"/>
                </a:spcBef>
                <a:buFontTx/>
                <a:buNone/>
              </a:pPr>
              <a:t>71</a:t>
            </a:fld>
            <a:endParaRPr lang="en-US" altLang="en-US" sz="2000" dirty="0">
              <a:latin typeface="Times New Roman" panose="02020603050405020304" pitchFamily="18" charset="0"/>
            </a:endParaRPr>
          </a:p>
        </p:txBody>
      </p:sp>
      <p:sp>
        <p:nvSpPr>
          <p:cNvPr id="19458" name="Title 1"/>
          <p:cNvSpPr>
            <a:spLocks noGrp="1"/>
          </p:cNvSpPr>
          <p:nvPr>
            <p:ph type="title"/>
          </p:nvPr>
        </p:nvSpPr>
        <p:spPr>
          <a:xfrm>
            <a:off x="76200" y="0"/>
            <a:ext cx="82296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FINANCIAL INFORMATION &amp; SIGNATURE</a:t>
            </a:r>
          </a:p>
        </p:txBody>
      </p:sp>
    </p:spTree>
    <p:extLst>
      <p:ext uri="{BB962C8B-B14F-4D97-AF65-F5344CB8AC3E}">
        <p14:creationId xmlns:p14="http://schemas.microsoft.com/office/powerpoint/2010/main" val="3240788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1066800" y="1295400"/>
            <a:ext cx="10286999" cy="5105400"/>
          </a:xfrm>
        </p:spPr>
        <p:txBody>
          <a:bodyPr/>
          <a:lstStyle/>
          <a:p>
            <a:pPr lvl="3" eaLnBrk="1" hangingPunct="1"/>
            <a:endParaRPr lang="en-US" altLang="en-US" dirty="0"/>
          </a:p>
          <a:p>
            <a:pPr marL="0" indent="0">
              <a:buNone/>
            </a:pPr>
            <a:r>
              <a:rPr lang="en-US" altLang="en-US" b="1" dirty="0">
                <a:latin typeface="Times New Roman" panose="02020603050405020304" pitchFamily="18" charset="0"/>
                <a:cs typeface="Times New Roman" panose="02020603050405020304" pitchFamily="18" charset="0"/>
              </a:rPr>
              <a:t>Column 1</a:t>
            </a:r>
          </a:p>
          <a:p>
            <a:pPr lvl="1"/>
            <a:r>
              <a:rPr lang="en-US" altLang="en-US" dirty="0">
                <a:latin typeface="Times New Roman" panose="02020603050405020304" pitchFamily="18" charset="0"/>
                <a:cs typeface="Times New Roman" panose="02020603050405020304" pitchFamily="18" charset="0"/>
              </a:rPr>
              <a:t>List the current disability – 1 per line (can use bilateral: e.g. bilateral pes planus)</a:t>
            </a:r>
          </a:p>
          <a:p>
            <a:pPr marL="457200" lvl="1" indent="0" algn="ctr">
              <a:buNone/>
            </a:pPr>
            <a:r>
              <a:rPr lang="en-US" altLang="en-US" i="1" dirty="0">
                <a:latin typeface="Times New Roman" panose="02020603050405020304" pitchFamily="18" charset="0"/>
                <a:cs typeface="Times New Roman" panose="02020603050405020304" pitchFamily="18" charset="0"/>
              </a:rPr>
              <a:t>*Exercise caution with abbreviations</a:t>
            </a:r>
          </a:p>
          <a:p>
            <a:pPr marL="0" indent="0">
              <a:buNone/>
            </a:pPr>
            <a:endParaRPr lang="en-US" altLang="en-US" b="1" dirty="0">
              <a:latin typeface="Times New Roman" panose="02020603050405020304" pitchFamily="18" charset="0"/>
              <a:cs typeface="Times New Roman" panose="02020603050405020304" pitchFamily="18" charset="0"/>
            </a:endParaRPr>
          </a:p>
          <a:p>
            <a:pPr marL="0" indent="0">
              <a:buNone/>
            </a:pPr>
            <a:r>
              <a:rPr lang="en-US" altLang="en-US" b="1" dirty="0">
                <a:latin typeface="Times New Roman" panose="02020603050405020304" pitchFamily="18" charset="0"/>
                <a:cs typeface="Times New Roman" panose="02020603050405020304" pitchFamily="18" charset="0"/>
              </a:rPr>
              <a:t>Column 2</a:t>
            </a:r>
          </a:p>
          <a:p>
            <a:pPr lvl="1"/>
            <a:r>
              <a:rPr lang="en-US" altLang="en-US" dirty="0">
                <a:latin typeface="Times New Roman" panose="02020603050405020304" pitchFamily="18" charset="0"/>
                <a:cs typeface="Times New Roman" panose="02020603050405020304" pitchFamily="18" charset="0"/>
              </a:rPr>
              <a:t>If claiming as a presumptive or due to a specific incident (must verify using records for incident)</a:t>
            </a:r>
          </a:p>
          <a:p>
            <a:pPr lvl="1"/>
            <a:r>
              <a:rPr lang="en-US" altLang="en-US" dirty="0">
                <a:latin typeface="Times New Roman" panose="02020603050405020304" pitchFamily="18" charset="0"/>
                <a:cs typeface="Times New Roman" panose="02020603050405020304" pitchFamily="18" charset="0"/>
              </a:rPr>
              <a:t>If you don’t have verification of an incident leave it blank</a:t>
            </a:r>
          </a:p>
          <a:p>
            <a:pPr eaLnBrk="1" hangingPunct="1"/>
            <a:endParaRPr lang="en-US" altLang="en-US" dirty="0"/>
          </a:p>
        </p:txBody>
      </p:sp>
      <p:sp>
        <p:nvSpPr>
          <p:cNvPr id="21508" name="Slide Number Placeholder 3"/>
          <p:cNvSpPr>
            <a:spLocks noGrp="1"/>
          </p:cNvSpPr>
          <p:nvPr>
            <p:ph type="sldNum" sz="quarter" idx="12"/>
          </p:nvPr>
        </p:nvSpPr>
        <p:spPr bwMode="auto">
          <a:xfrm>
            <a:off x="8610599" y="6218237"/>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FFADE4C-55B4-4038-BA94-0FFFFBF752E0}" type="slidenum">
              <a:rPr lang="en-US" altLang="en-US" sz="2000">
                <a:latin typeface="Times New Roman" panose="02020603050405020304" pitchFamily="18" charset="0"/>
              </a:rPr>
              <a:pPr>
                <a:spcBef>
                  <a:spcPct val="0"/>
                </a:spcBef>
                <a:buFontTx/>
                <a:buNone/>
              </a:pPr>
              <a:t>72</a:t>
            </a:fld>
            <a:endParaRPr lang="en-US" altLang="en-US" sz="2000" dirty="0">
              <a:latin typeface="Times New Roman" panose="02020603050405020304" pitchFamily="18" charset="0"/>
            </a:endParaRPr>
          </a:p>
        </p:txBody>
      </p:sp>
      <p:sp>
        <p:nvSpPr>
          <p:cNvPr id="21506" name="Title 1"/>
          <p:cNvSpPr>
            <a:spLocks noGrp="1"/>
          </p:cNvSpPr>
          <p:nvPr>
            <p:ph type="title"/>
          </p:nvPr>
        </p:nvSpPr>
        <p:spPr>
          <a:xfrm>
            <a:off x="152400" y="152400"/>
            <a:ext cx="10082463" cy="838200"/>
          </a:xfrm>
        </p:spPr>
        <p:txBody>
          <a:bodyPr/>
          <a:lstStyle/>
          <a:p>
            <a:pPr eaLnBrk="1" hangingPunct="1"/>
            <a:br>
              <a:rPr lang="en-US" altLang="en-US" sz="36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LISTING DISABILITIES (SECTION IV)</a:t>
            </a:r>
          </a:p>
        </p:txBody>
      </p:sp>
    </p:spTree>
    <p:extLst>
      <p:ext uri="{BB962C8B-B14F-4D97-AF65-F5344CB8AC3E}">
        <p14:creationId xmlns:p14="http://schemas.microsoft.com/office/powerpoint/2010/main" val="36778050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838200" y="1295401"/>
            <a:ext cx="10515599" cy="4892675"/>
          </a:xfrm>
        </p:spPr>
        <p:txBody>
          <a:bodyPr/>
          <a:lstStyle/>
          <a:p>
            <a:pPr marL="0" indent="0">
              <a:buNone/>
            </a:pPr>
            <a:r>
              <a:rPr lang="en-US" altLang="en-US" b="1" dirty="0">
                <a:latin typeface="Times New Roman" panose="02020603050405020304" pitchFamily="18" charset="0"/>
                <a:cs typeface="Times New Roman" panose="02020603050405020304" pitchFamily="18" charset="0"/>
              </a:rPr>
              <a:t>Column 3</a:t>
            </a:r>
          </a:p>
          <a:p>
            <a:pPr lvl="1"/>
            <a:r>
              <a:rPr lang="en-US" altLang="en-US" dirty="0">
                <a:latin typeface="Times New Roman" panose="02020603050405020304" pitchFamily="18" charset="0"/>
                <a:cs typeface="Times New Roman" panose="02020603050405020304" pitchFamily="18" charset="0"/>
              </a:rPr>
              <a:t>Brief explanation of how it relates to Column 2</a:t>
            </a:r>
          </a:p>
          <a:p>
            <a:pPr lvl="1"/>
            <a:r>
              <a:rPr lang="en-US" altLang="en-US" dirty="0">
                <a:latin typeface="Times New Roman" panose="02020603050405020304" pitchFamily="18" charset="0"/>
                <a:cs typeface="Times New Roman" panose="02020603050405020304" pitchFamily="18" charset="0"/>
              </a:rPr>
              <a:t>If Column 2 was blank, can still write an explanation</a:t>
            </a:r>
          </a:p>
          <a:p>
            <a:pPr lvl="1"/>
            <a:r>
              <a:rPr lang="en-US" altLang="en-US" dirty="0">
                <a:latin typeface="Times New Roman" panose="02020603050405020304" pitchFamily="18" charset="0"/>
                <a:cs typeface="Times New Roman" panose="02020603050405020304" pitchFamily="18" charset="0"/>
              </a:rPr>
              <a:t>Can be left blank</a:t>
            </a:r>
          </a:p>
          <a:p>
            <a:pPr lvl="1"/>
            <a:endParaRPr lang="en-US" altLang="en-US" dirty="0">
              <a:latin typeface="Times New Roman" panose="02020603050405020304" pitchFamily="18" charset="0"/>
              <a:cs typeface="Times New Roman" panose="02020603050405020304" pitchFamily="18" charset="0"/>
            </a:endParaRPr>
          </a:p>
          <a:p>
            <a:pPr marL="0" indent="0">
              <a:buNone/>
            </a:pPr>
            <a:r>
              <a:rPr lang="en-US" altLang="en-US" b="1" dirty="0">
                <a:latin typeface="Times New Roman" panose="02020603050405020304" pitchFamily="18" charset="0"/>
                <a:cs typeface="Times New Roman" panose="02020603050405020304" pitchFamily="18" charset="0"/>
              </a:rPr>
              <a:t>Column 4</a:t>
            </a:r>
          </a:p>
          <a:p>
            <a:pPr lvl="1"/>
            <a:r>
              <a:rPr lang="en-US" altLang="en-US" dirty="0">
                <a:latin typeface="Times New Roman" panose="02020603050405020304" pitchFamily="18" charset="0"/>
                <a:cs typeface="Times New Roman" panose="02020603050405020304" pitchFamily="18" charset="0"/>
              </a:rPr>
              <a:t>Do </a:t>
            </a:r>
            <a:r>
              <a:rPr lang="en-US" altLang="en-US" b="1" u="sng" dirty="0">
                <a:latin typeface="Times New Roman" panose="02020603050405020304" pitchFamily="18" charset="0"/>
                <a:cs typeface="Times New Roman" panose="02020603050405020304" pitchFamily="18" charset="0"/>
              </a:rPr>
              <a:t>NOT</a:t>
            </a:r>
            <a:r>
              <a:rPr lang="en-US" altLang="en-US" dirty="0">
                <a:latin typeface="Times New Roman" panose="02020603050405020304" pitchFamily="18" charset="0"/>
                <a:cs typeface="Times New Roman" panose="02020603050405020304" pitchFamily="18" charset="0"/>
              </a:rPr>
              <a:t> leave blank</a:t>
            </a:r>
          </a:p>
          <a:p>
            <a:pPr lvl="1"/>
            <a:r>
              <a:rPr lang="en-US" altLang="en-US" dirty="0">
                <a:latin typeface="Times New Roman" panose="02020603050405020304" pitchFamily="18" charset="0"/>
                <a:cs typeface="Times New Roman" panose="02020603050405020304" pitchFamily="18" charset="0"/>
              </a:rPr>
              <a:t>If you do not have a specific date verified by written records, write “in service” or list the veteran’s entire service dates</a:t>
            </a:r>
          </a:p>
          <a:p>
            <a:pPr eaLnBrk="1" hangingPunct="1"/>
            <a:endParaRPr lang="en-US" altLang="en-US" dirty="0"/>
          </a:p>
        </p:txBody>
      </p:sp>
      <p:sp>
        <p:nvSpPr>
          <p:cNvPr id="21508" name="Slide Number Placeholder 3"/>
          <p:cNvSpPr>
            <a:spLocks noGrp="1"/>
          </p:cNvSpPr>
          <p:nvPr>
            <p:ph type="sldNum" sz="quarter" idx="12"/>
          </p:nvPr>
        </p:nvSpPr>
        <p:spPr bwMode="auto">
          <a:xfrm>
            <a:off x="8610599" y="6119646"/>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FFADE4C-55B4-4038-BA94-0FFFFBF752E0}" type="slidenum">
              <a:rPr lang="en-US" altLang="en-US" sz="2000">
                <a:latin typeface="Times New Roman" panose="02020603050405020304" pitchFamily="18" charset="0"/>
              </a:rPr>
              <a:pPr>
                <a:spcBef>
                  <a:spcPct val="0"/>
                </a:spcBef>
                <a:buFontTx/>
                <a:buNone/>
              </a:pPr>
              <a:t>73</a:t>
            </a:fld>
            <a:endParaRPr lang="en-US" altLang="en-US" sz="2000" dirty="0">
              <a:latin typeface="Times New Roman" panose="02020603050405020304" pitchFamily="18" charset="0"/>
            </a:endParaRPr>
          </a:p>
        </p:txBody>
      </p:sp>
      <p:sp>
        <p:nvSpPr>
          <p:cNvPr id="21506" name="Title 1"/>
          <p:cNvSpPr>
            <a:spLocks noGrp="1"/>
          </p:cNvSpPr>
          <p:nvPr>
            <p:ph type="title"/>
          </p:nvPr>
        </p:nvSpPr>
        <p:spPr>
          <a:xfrm>
            <a:off x="0" y="-76200"/>
            <a:ext cx="10234863" cy="1066800"/>
          </a:xfrm>
        </p:spPr>
        <p:txBody>
          <a:bodyPr/>
          <a:lstStyle/>
          <a:p>
            <a:pPr eaLnBrk="1" hangingPunct="1"/>
            <a:br>
              <a:rPr lang="en-US" altLang="en-US" sz="27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LISTING DISABILITIES (SECTION IV)</a:t>
            </a:r>
          </a:p>
        </p:txBody>
      </p:sp>
    </p:spTree>
    <p:extLst>
      <p:ext uri="{BB962C8B-B14F-4D97-AF65-F5344CB8AC3E}">
        <p14:creationId xmlns:p14="http://schemas.microsoft.com/office/powerpoint/2010/main" val="21563524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762000" y="1293630"/>
            <a:ext cx="10591800" cy="5045075"/>
          </a:xfrm>
        </p:spPr>
        <p:txBody>
          <a:bodyPr/>
          <a:lstStyle/>
          <a:p>
            <a:pPr eaLnBrk="1" hangingPunct="1"/>
            <a:r>
              <a:rPr lang="en-US" altLang="en-US" sz="2800" dirty="0">
                <a:solidFill>
                  <a:srgbClr val="000000"/>
                </a:solidFill>
                <a:latin typeface="Times New Roman" panose="02020603050405020304" pitchFamily="18" charset="0"/>
                <a:cs typeface="Times New Roman" panose="02020603050405020304" pitchFamily="18" charset="0"/>
              </a:rPr>
              <a:t>List as “condition” when diagnoses are uncertain</a:t>
            </a:r>
          </a:p>
          <a:p>
            <a:pPr lvl="3" eaLnBrk="1" hangingPunct="1"/>
            <a:r>
              <a:rPr lang="en-US" altLang="en-US" sz="2200" dirty="0">
                <a:solidFill>
                  <a:srgbClr val="000000"/>
                </a:solidFill>
                <a:latin typeface="Times New Roman" panose="02020603050405020304" pitchFamily="18" charset="0"/>
                <a:cs typeface="Times New Roman" panose="02020603050405020304" pitchFamily="18" charset="0"/>
              </a:rPr>
              <a:t>Nerve Condition Right Lower Extremity</a:t>
            </a:r>
          </a:p>
          <a:p>
            <a:pPr eaLnBrk="1" hangingPunct="1"/>
            <a:r>
              <a:rPr lang="en-US" altLang="en-US" sz="2800" dirty="0">
                <a:latin typeface="Times New Roman" panose="02020603050405020304" pitchFamily="18" charset="0"/>
                <a:cs typeface="Times New Roman" panose="02020603050405020304" pitchFamily="18" charset="0"/>
              </a:rPr>
              <a:t>List diagnosis when absolute</a:t>
            </a:r>
          </a:p>
          <a:p>
            <a:pPr lvl="3" eaLnBrk="1" hangingPunct="1"/>
            <a:r>
              <a:rPr lang="en-US" altLang="en-US" sz="2200" dirty="0">
                <a:latin typeface="Times New Roman" panose="02020603050405020304" pitchFamily="18" charset="0"/>
                <a:cs typeface="Times New Roman" panose="02020603050405020304" pitchFamily="18" charset="0"/>
              </a:rPr>
              <a:t>Radiculopathy Right Lower Extremity</a:t>
            </a:r>
          </a:p>
          <a:p>
            <a:pPr eaLnBrk="1" hangingPunct="1"/>
            <a:r>
              <a:rPr lang="en-US" altLang="en-US" sz="2800" dirty="0">
                <a:latin typeface="Times New Roman" panose="02020603050405020304" pitchFamily="18" charset="0"/>
                <a:cs typeface="Times New Roman" panose="02020603050405020304" pitchFamily="18" charset="0"/>
              </a:rPr>
              <a:t>List as “condition to include” when multiple diagnoses or changing diagnoses</a:t>
            </a:r>
          </a:p>
          <a:p>
            <a:pPr lvl="3" eaLnBrk="1" hangingPunct="1"/>
            <a:r>
              <a:rPr lang="en-US" altLang="en-US" sz="2200" dirty="0">
                <a:latin typeface="Times New Roman" panose="02020603050405020304" pitchFamily="18" charset="0"/>
                <a:cs typeface="Times New Roman" panose="02020603050405020304" pitchFamily="18" charset="0"/>
              </a:rPr>
              <a:t>Nerve Condition Right Lower Extremity to include Radiculopathy, Sciatica, &amp; Paresthesia </a:t>
            </a:r>
          </a:p>
          <a:p>
            <a:pPr eaLnBrk="1" hangingPunct="1"/>
            <a:r>
              <a:rPr lang="en-US" altLang="en-US" sz="2800" dirty="0">
                <a:latin typeface="Times New Roman" panose="02020603050405020304" pitchFamily="18" charset="0"/>
                <a:cs typeface="Times New Roman" panose="02020603050405020304" pitchFamily="18" charset="0"/>
              </a:rPr>
              <a:t>List path of service connection when known (presumptive, secondary, etc…)</a:t>
            </a:r>
          </a:p>
          <a:p>
            <a:pPr lvl="3" eaLnBrk="1" hangingPunct="1"/>
            <a:r>
              <a:rPr lang="en-US" altLang="en-US" sz="2200" dirty="0">
                <a:latin typeface="Times New Roman" panose="02020603050405020304" pitchFamily="18" charset="0"/>
                <a:cs typeface="Times New Roman" panose="02020603050405020304" pitchFamily="18" charset="0"/>
              </a:rPr>
              <a:t>Radiculopathy Right Lower Extremity secondary to Lumbar Degenerative Disc Disease</a:t>
            </a:r>
          </a:p>
          <a:p>
            <a:pPr lvl="3" eaLnBrk="1" hangingPunct="1"/>
            <a:endParaRPr lang="en-US" altLang="en-US" dirty="0"/>
          </a:p>
          <a:p>
            <a:pPr eaLnBrk="1" hangingPunct="1"/>
            <a:endParaRPr lang="en-US" altLang="en-US" dirty="0"/>
          </a:p>
          <a:p>
            <a:pPr eaLnBrk="1" hangingPunct="1"/>
            <a:endParaRPr lang="en-US" altLang="en-US" dirty="0"/>
          </a:p>
        </p:txBody>
      </p:sp>
      <p:sp>
        <p:nvSpPr>
          <p:cNvPr id="21508" name="Slide Number Placeholder 3"/>
          <p:cNvSpPr>
            <a:spLocks noGrp="1"/>
          </p:cNvSpPr>
          <p:nvPr>
            <p:ph type="sldNum" sz="quarter" idx="12"/>
          </p:nvPr>
        </p:nvSpPr>
        <p:spPr bwMode="auto">
          <a:xfrm>
            <a:off x="8610600" y="6156142"/>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FFADE4C-55B4-4038-BA94-0FFFFBF752E0}" type="slidenum">
              <a:rPr lang="en-US" altLang="en-US" sz="2000">
                <a:latin typeface="Times New Roman" panose="02020603050405020304" pitchFamily="18" charset="0"/>
              </a:rPr>
              <a:pPr>
                <a:spcBef>
                  <a:spcPct val="0"/>
                </a:spcBef>
                <a:buFontTx/>
                <a:buNone/>
              </a:pPr>
              <a:t>74</a:t>
            </a:fld>
            <a:endParaRPr lang="en-US" altLang="en-US" sz="2000" dirty="0">
              <a:latin typeface="Times New Roman" panose="02020603050405020304" pitchFamily="18" charset="0"/>
            </a:endParaRPr>
          </a:p>
        </p:txBody>
      </p:sp>
      <p:sp>
        <p:nvSpPr>
          <p:cNvPr id="6" name="Title 1"/>
          <p:cNvSpPr>
            <a:spLocks noGrp="1"/>
          </p:cNvSpPr>
          <p:nvPr>
            <p:ph type="title"/>
          </p:nvPr>
        </p:nvSpPr>
        <p:spPr>
          <a:xfrm>
            <a:off x="76200" y="228600"/>
            <a:ext cx="10158663" cy="762000"/>
          </a:xfrm>
        </p:spPr>
        <p:txBody>
          <a:bodyPr/>
          <a:lstStyle/>
          <a:p>
            <a:pPr eaLnBrk="1" hangingPunct="1"/>
            <a:br>
              <a:rPr lang="en-US" altLang="en-US" sz="2700" dirty="0">
                <a:latin typeface="Times New Roman" panose="02020603050405020304" pitchFamily="18" charset="0"/>
                <a:cs typeface="Times New Roman" panose="02020603050405020304" pitchFamily="18" charset="0"/>
              </a:rPr>
            </a:br>
            <a:r>
              <a:rPr lang="en-US" altLang="en-US" sz="3600" dirty="0">
                <a:latin typeface="Times New Roman" panose="02020603050405020304" pitchFamily="18" charset="0"/>
                <a:cs typeface="Times New Roman" panose="02020603050405020304" pitchFamily="18" charset="0"/>
              </a:rPr>
              <a:t>LISTING DISABILITIES (SECTION IV)</a:t>
            </a:r>
          </a:p>
        </p:txBody>
      </p:sp>
    </p:spTree>
    <p:extLst>
      <p:ext uri="{BB962C8B-B14F-4D97-AF65-F5344CB8AC3E}">
        <p14:creationId xmlns:p14="http://schemas.microsoft.com/office/powerpoint/2010/main" val="24009215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609600" y="1371600"/>
            <a:ext cx="10744200" cy="3505200"/>
          </a:xfrm>
        </p:spPr>
        <p:txBody>
          <a:bodyPr rtlCol="0">
            <a:noAutofit/>
          </a:bodyPr>
          <a:lstStyle/>
          <a:p>
            <a:pPr marL="0" indent="0">
              <a:buNone/>
              <a:defRPr/>
            </a:pPr>
            <a:r>
              <a:rPr lang="en-US" altLang="en-US" sz="3600" dirty="0">
                <a:latin typeface="Times New Roman" panose="02020603050405020304" pitchFamily="18" charset="0"/>
                <a:cs typeface="Times New Roman" panose="02020603050405020304" pitchFamily="18" charset="0"/>
              </a:rPr>
              <a:t>Submission methods:</a:t>
            </a:r>
          </a:p>
          <a:p>
            <a:pPr marL="0" indent="0">
              <a:buNone/>
              <a:defRPr/>
            </a:pPr>
            <a:endParaRPr lang="en-US" altLang="en-US" sz="600" dirty="0">
              <a:latin typeface="Times New Roman" panose="02020603050405020304" pitchFamily="18" charset="0"/>
              <a:cs typeface="Times New Roman" panose="02020603050405020304" pitchFamily="18" charset="0"/>
            </a:endParaRPr>
          </a:p>
          <a:p>
            <a:pPr>
              <a:defRPr/>
            </a:pPr>
            <a:r>
              <a:rPr lang="en-US" altLang="en-US">
                <a:latin typeface="Times New Roman" panose="02020603050405020304" pitchFamily="18" charset="0"/>
                <a:cs typeface="Times New Roman" panose="02020603050405020304" pitchFamily="18" charset="0"/>
              </a:rPr>
              <a:t>QuickSubmit</a:t>
            </a:r>
            <a:endParaRPr lang="en-US" altLang="en-US"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Stakeholder Enterprise Portal (SEP)</a:t>
            </a:r>
          </a:p>
          <a:p>
            <a:pPr>
              <a:defRPr/>
            </a:pPr>
            <a:r>
              <a:rPr lang="en-US" altLang="en-US" dirty="0">
                <a:latin typeface="Times New Roman" panose="02020603050405020304" pitchFamily="18" charset="0"/>
                <a:cs typeface="Times New Roman" panose="02020603050405020304" pitchFamily="18" charset="0"/>
              </a:rPr>
              <a:t>TVB Electronic Submission</a:t>
            </a:r>
          </a:p>
          <a:p>
            <a:pPr>
              <a:defRPr/>
            </a:pPr>
            <a:r>
              <a:rPr lang="en-US" altLang="en-US" dirty="0">
                <a:latin typeface="Times New Roman" panose="02020603050405020304" pitchFamily="18" charset="0"/>
                <a:cs typeface="Times New Roman" panose="02020603050405020304" pitchFamily="18" charset="0"/>
              </a:rPr>
              <a:t>Fax</a:t>
            </a:r>
          </a:p>
          <a:p>
            <a:pPr>
              <a:defRPr/>
            </a:pPr>
            <a:r>
              <a:rPr lang="en-US" altLang="en-US" dirty="0">
                <a:latin typeface="Times New Roman" panose="02020603050405020304" pitchFamily="18" charset="0"/>
                <a:cs typeface="Times New Roman" panose="02020603050405020304" pitchFamily="18" charset="0"/>
              </a:rPr>
              <a:t>VARO Mailroom</a:t>
            </a:r>
          </a:p>
          <a:p>
            <a:pPr>
              <a:defRPr/>
            </a:pPr>
            <a:endParaRPr lang="en-US" altLang="en-US" dirty="0"/>
          </a:p>
        </p:txBody>
      </p:sp>
      <p:sp>
        <p:nvSpPr>
          <p:cNvPr id="27652" name="Slide Number Placeholder 3"/>
          <p:cNvSpPr>
            <a:spLocks noGrp="1"/>
          </p:cNvSpPr>
          <p:nvPr>
            <p:ph type="sldNum" sz="quarter" idx="12"/>
          </p:nvPr>
        </p:nvSpPr>
        <p:spPr bwMode="auto">
          <a:xfrm>
            <a:off x="8610600" y="6175125"/>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1C3E917D-433F-48E3-AF6D-5412914A2147}" type="slidenum">
              <a:rPr lang="en-US" altLang="en-US" sz="2000">
                <a:latin typeface="Times New Roman" panose="02020603050405020304" pitchFamily="18" charset="0"/>
              </a:rPr>
              <a:pPr>
                <a:spcBef>
                  <a:spcPct val="0"/>
                </a:spcBef>
                <a:buFontTx/>
                <a:buNone/>
              </a:pPr>
              <a:t>75</a:t>
            </a:fld>
            <a:endParaRPr lang="en-US" altLang="en-US" sz="2000" dirty="0">
              <a:latin typeface="Times New Roman" panose="02020603050405020304" pitchFamily="18" charset="0"/>
            </a:endParaRPr>
          </a:p>
        </p:txBody>
      </p:sp>
      <p:sp>
        <p:nvSpPr>
          <p:cNvPr id="27650" name="Title 1"/>
          <p:cNvSpPr>
            <a:spLocks noGrp="1"/>
          </p:cNvSpPr>
          <p:nvPr>
            <p:ph type="title"/>
          </p:nvPr>
        </p:nvSpPr>
        <p:spPr>
          <a:xfrm>
            <a:off x="152400" y="0"/>
            <a:ext cx="7543800" cy="1219200"/>
          </a:xfrm>
        </p:spPr>
        <p:txBody>
          <a:bodyPr/>
          <a:lstStyle/>
          <a:p>
            <a:pPr eaLnBrk="1" hangingPunct="1"/>
            <a:r>
              <a:rPr lang="en-US" altLang="en-US" sz="3600" dirty="0">
                <a:latin typeface="Times New Roman" panose="02020603050405020304" pitchFamily="18" charset="0"/>
                <a:cs typeface="Times New Roman" panose="02020603050405020304" pitchFamily="18" charset="0"/>
              </a:rPr>
              <a:t>SUBMISSION OF CLAIM</a:t>
            </a:r>
          </a:p>
        </p:txBody>
      </p:sp>
      <p:sp>
        <p:nvSpPr>
          <p:cNvPr id="2" name="TextBox 1"/>
          <p:cNvSpPr txBox="1">
            <a:spLocks noChangeArrowheads="1"/>
          </p:cNvSpPr>
          <p:nvPr/>
        </p:nvSpPr>
        <p:spPr bwMode="auto">
          <a:xfrm>
            <a:off x="2247900" y="4975293"/>
            <a:ext cx="76962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3200" b="1" i="1" dirty="0">
                <a:latin typeface="Times New Roman" panose="02020603050405020304" pitchFamily="18" charset="0"/>
                <a:cs typeface="Times New Roman" panose="02020603050405020304" pitchFamily="18" charset="0"/>
              </a:rPr>
              <a:t>You are responsible for maintaining proof of submission for claims that you submit on the behalf of claimants!!!</a:t>
            </a:r>
          </a:p>
        </p:txBody>
      </p:sp>
    </p:spTree>
    <p:extLst>
      <p:ext uri="{BB962C8B-B14F-4D97-AF65-F5344CB8AC3E}">
        <p14:creationId xmlns:p14="http://schemas.microsoft.com/office/powerpoint/2010/main" val="16696044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endParaRPr lang="en-US" altLang="en-US" sz="2800" dirty="0"/>
          </a:p>
          <a:p>
            <a:pPr>
              <a:spcBef>
                <a:spcPct val="0"/>
              </a:spcBef>
              <a:buFontTx/>
              <a:buNone/>
            </a:pPr>
            <a:endParaRPr lang="en-US" altLang="en-US" sz="2800" dirty="0"/>
          </a:p>
          <a:p>
            <a:pPr>
              <a:spcBef>
                <a:spcPct val="0"/>
              </a:spcBef>
              <a:buFontTx/>
              <a:buNone/>
            </a:pPr>
            <a:endParaRPr lang="en-US" altLang="en-US" sz="2800" dirty="0"/>
          </a:p>
          <a:p>
            <a:pPr>
              <a:spcBef>
                <a:spcPct val="0"/>
              </a:spcBef>
              <a:buFontTx/>
              <a:buNone/>
            </a:pPr>
            <a:endParaRPr lang="en-US" altLang="en-US" sz="2800" dirty="0"/>
          </a:p>
          <a:p>
            <a:pPr>
              <a:spcBef>
                <a:spcPct val="0"/>
              </a:spcBef>
              <a:buFontTx/>
              <a:buNone/>
            </a:pPr>
            <a:r>
              <a:rPr lang="en-US" altLang="en-US" sz="2800" dirty="0"/>
              <a:t>					</a:t>
            </a:r>
          </a:p>
          <a:p>
            <a:pPr>
              <a:spcBef>
                <a:spcPct val="0"/>
              </a:spcBef>
              <a:buFontTx/>
              <a:buNone/>
            </a:pPr>
            <a:endParaRPr lang="en-US" altLang="en-US" sz="2800" dirty="0"/>
          </a:p>
          <a:p>
            <a:pPr>
              <a:spcBef>
                <a:spcPct val="0"/>
              </a:spcBef>
              <a:buFontTx/>
              <a:buNone/>
            </a:pPr>
            <a:r>
              <a:rPr lang="en-US" altLang="en-US" sz="2800" dirty="0"/>
              <a:t>						</a:t>
            </a:r>
          </a:p>
          <a:p>
            <a:pPr>
              <a:spcBef>
                <a:spcPct val="0"/>
              </a:spcBef>
              <a:buFontTx/>
              <a:buNone/>
            </a:pPr>
            <a:r>
              <a:rPr lang="en-US" altLang="en-US" sz="2800" dirty="0"/>
              <a:t>						</a:t>
            </a:r>
            <a:r>
              <a:rPr lang="en-US" altLang="en-US" sz="6000" dirty="0"/>
              <a:t>Questions?</a:t>
            </a:r>
          </a:p>
        </p:txBody>
      </p:sp>
    </p:spTree>
    <p:extLst>
      <p:ext uri="{BB962C8B-B14F-4D97-AF65-F5344CB8AC3E}">
        <p14:creationId xmlns:p14="http://schemas.microsoft.com/office/powerpoint/2010/main" val="3310796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8</a:t>
            </a:fld>
            <a:endParaRPr lang="en-US" altLang="en-US" sz="2000" dirty="0"/>
          </a:p>
        </p:txBody>
      </p:sp>
      <p:sp>
        <p:nvSpPr>
          <p:cNvPr id="22530" name="Rectangle 1"/>
          <p:cNvSpPr>
            <a:spLocks noGrp="1" noChangeArrowheads="1"/>
          </p:cNvSpPr>
          <p:nvPr>
            <p:ph type="title"/>
          </p:nvPr>
        </p:nvSpPr>
        <p:spPr>
          <a:xfrm>
            <a:off x="152400" y="304800"/>
            <a:ext cx="8077200" cy="640556"/>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DIRECT SERVICE CONNECTION</a:t>
            </a:r>
          </a:p>
        </p:txBody>
      </p:sp>
      <p:sp>
        <p:nvSpPr>
          <p:cNvPr id="35844" name="Text Box 2"/>
          <p:cNvSpPr txBox="1">
            <a:spLocks noChangeArrowheads="1"/>
          </p:cNvSpPr>
          <p:nvPr/>
        </p:nvSpPr>
        <p:spPr bwMode="auto">
          <a:xfrm>
            <a:off x="685800" y="1412858"/>
            <a:ext cx="10668000" cy="48355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1587" indent="0">
              <a:lnSpc>
                <a:spcPct val="90000"/>
              </a:lnSpc>
              <a:spcBef>
                <a:spcPts val="750"/>
              </a:spcBef>
              <a:spcAft>
                <a:spcPts val="1069"/>
              </a:spcAft>
              <a:buClr>
                <a:srgbClr val="FFFFFF"/>
              </a:buClr>
              <a:buSzPct val="45000"/>
              <a:defRPr/>
            </a:pPr>
            <a:r>
              <a:rPr lang="en-US" altLang="en-US" sz="2800" b="1" dirty="0">
                <a:latin typeface="Times New Roman" panose="02020603050405020304" pitchFamily="18" charset="0"/>
                <a:cs typeface="Times New Roman" panose="02020603050405020304" pitchFamily="18" charset="0"/>
              </a:rPr>
              <a:t>Three elements of Service Connection: </a:t>
            </a:r>
          </a:p>
          <a:p>
            <a:pPr marL="1587" indent="0">
              <a:lnSpc>
                <a:spcPct val="90000"/>
              </a:lnSpc>
              <a:spcBef>
                <a:spcPts val="750"/>
              </a:spcBef>
              <a:spcAft>
                <a:spcPts val="1069"/>
              </a:spcAft>
              <a:defRPr/>
            </a:pPr>
            <a:r>
              <a:rPr lang="en-US" altLang="en-US" sz="2800" dirty="0">
                <a:latin typeface="Times New Roman" panose="02020603050405020304" pitchFamily="18" charset="0"/>
                <a:cs typeface="Times New Roman" panose="02020603050405020304" pitchFamily="18" charset="0"/>
              </a:rPr>
              <a:t>1. Current Disability  (established by lay or medical evidence)</a:t>
            </a:r>
          </a:p>
          <a:p>
            <a:pPr marL="1587" indent="0" eaLnBrk="1" hangingPunct="1">
              <a:lnSpc>
                <a:spcPct val="90000"/>
              </a:lnSpc>
              <a:defRPr/>
            </a:pPr>
            <a:endParaRPr lang="en-US" altLang="en-US" sz="2800" dirty="0">
              <a:latin typeface="Times New Roman" panose="02020603050405020304" pitchFamily="18" charset="0"/>
              <a:cs typeface="Times New Roman" panose="02020603050405020304" pitchFamily="18" charset="0"/>
            </a:endParaRPr>
          </a:p>
          <a:p>
            <a:pPr marL="1587" indent="0" eaLnBrk="1" hangingPunct="1">
              <a:lnSpc>
                <a:spcPct val="90000"/>
              </a:lnSpc>
              <a:defRPr/>
            </a:pPr>
            <a:r>
              <a:rPr lang="en-US" altLang="en-US" sz="2800" dirty="0">
                <a:latin typeface="Times New Roman" panose="02020603050405020304" pitchFamily="18" charset="0"/>
                <a:cs typeface="Times New Roman" panose="02020603050405020304" pitchFamily="18" charset="0"/>
              </a:rPr>
              <a:t>2. Event in Service (injury, exposure to toxic substance, noise, trauma)</a:t>
            </a:r>
          </a:p>
          <a:p>
            <a:pPr marL="1587" indent="0" eaLnBrk="1" hangingPunct="1">
              <a:lnSpc>
                <a:spcPct val="90000"/>
              </a:lnSpc>
              <a:defRPr/>
            </a:pPr>
            <a:endParaRPr lang="en-US" altLang="en-US" sz="2800" dirty="0">
              <a:latin typeface="Times New Roman" panose="02020603050405020304" pitchFamily="18" charset="0"/>
              <a:cs typeface="Times New Roman" panose="02020603050405020304" pitchFamily="18" charset="0"/>
            </a:endParaRPr>
          </a:p>
          <a:p>
            <a:pPr marL="1587" indent="0" eaLnBrk="1" hangingPunct="1">
              <a:lnSpc>
                <a:spcPct val="90000"/>
              </a:lnSpc>
              <a:defRPr/>
            </a:pPr>
            <a:r>
              <a:rPr lang="en-US" altLang="en-US" sz="2800" dirty="0">
                <a:latin typeface="Times New Roman" panose="02020603050405020304" pitchFamily="18" charset="0"/>
                <a:cs typeface="Times New Roman" panose="02020603050405020304" pitchFamily="18" charset="0"/>
              </a:rPr>
              <a:t>3. Link between Current Disability and Event in Service, termed “Nexus” </a:t>
            </a:r>
          </a:p>
          <a:p>
            <a:pPr marL="1587" indent="0">
              <a:spcBef>
                <a:spcPts val="750"/>
              </a:spcBef>
              <a:defRPr/>
            </a:pPr>
            <a:r>
              <a:rPr lang="en-US" altLang="en-US" sz="2800" dirty="0">
                <a:latin typeface="Times New Roman" panose="02020603050405020304" pitchFamily="18" charset="0"/>
                <a:cs typeface="Times New Roman" panose="02020603050405020304" pitchFamily="18" charset="0"/>
              </a:rPr>
              <a:t>	  (For BDD claims the event in service is the link)</a:t>
            </a:r>
          </a:p>
          <a:p>
            <a:pPr>
              <a:spcBef>
                <a:spcPts val="750"/>
              </a:spcBef>
              <a:defRPr/>
            </a:pPr>
            <a:endParaRPr lang="en-US" altLang="en-US" sz="2800" dirty="0">
              <a:latin typeface="Times New Roman" panose="02020603050405020304" pitchFamily="18" charset="0"/>
              <a:cs typeface="Times New Roman" panose="02020603050405020304" pitchFamily="18" charset="0"/>
            </a:endParaRPr>
          </a:p>
          <a:p>
            <a:pPr>
              <a:lnSpc>
                <a:spcPct val="90000"/>
              </a:lnSpc>
              <a:spcBef>
                <a:spcPts val="750"/>
              </a:spcBef>
              <a:spcAft>
                <a:spcPts val="1069"/>
              </a:spcAft>
              <a:defRPr/>
            </a:pPr>
            <a:r>
              <a:rPr lang="en-US" altLang="en-US" sz="2400" b="1" i="1" dirty="0">
                <a:solidFill>
                  <a:srgbClr val="991A1E"/>
                </a:solidFill>
                <a:latin typeface="Times New Roman" panose="02020603050405020304" pitchFamily="18" charset="0"/>
                <a:cs typeface="Times New Roman" panose="02020603050405020304" pitchFamily="18" charset="0"/>
                <a:hlinkClick r:id="rId3"/>
              </a:rPr>
              <a:t>Caluza v. Brown</a:t>
            </a:r>
            <a:r>
              <a:rPr lang="en-US" altLang="en-US" sz="2400" b="1" dirty="0">
                <a:solidFill>
                  <a:srgbClr val="991A1E"/>
                </a:solidFill>
                <a:latin typeface="Times New Roman" panose="02020603050405020304" pitchFamily="18" charset="0"/>
                <a:cs typeface="Times New Roman" panose="02020603050405020304" pitchFamily="18" charset="0"/>
                <a:hlinkClick r:id="rId3"/>
              </a:rPr>
              <a:t>, 7 </a:t>
            </a:r>
            <a:r>
              <a:rPr lang="en-US" altLang="en-US" sz="2400" b="1" dirty="0" err="1">
                <a:solidFill>
                  <a:srgbClr val="991A1E"/>
                </a:solidFill>
                <a:latin typeface="Times New Roman" panose="02020603050405020304" pitchFamily="18" charset="0"/>
                <a:cs typeface="Times New Roman" panose="02020603050405020304" pitchFamily="18" charset="0"/>
                <a:hlinkClick r:id="rId3"/>
              </a:rPr>
              <a:t>Vet.App</a:t>
            </a:r>
            <a:r>
              <a:rPr lang="en-US" altLang="en-US" sz="2400" b="1" dirty="0">
                <a:solidFill>
                  <a:srgbClr val="991A1E"/>
                </a:solidFill>
                <a:latin typeface="Times New Roman" panose="02020603050405020304" pitchFamily="18" charset="0"/>
                <a:cs typeface="Times New Roman" panose="02020603050405020304" pitchFamily="18" charset="0"/>
                <a:hlinkClick r:id="rId3"/>
              </a:rPr>
              <a:t>. 498 (1995)</a:t>
            </a:r>
            <a:endParaRPr lang="en-US" altLang="en-US" sz="2400" b="1" dirty="0">
              <a:solidFill>
                <a:srgbClr val="991A1E"/>
              </a:solidFill>
              <a:latin typeface="Times New Roman" panose="02020603050405020304" pitchFamily="18" charset="0"/>
              <a:cs typeface="Times New Roman" panose="02020603050405020304" pitchFamily="18"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D816DE4-2C63-4152-8A0F-C45C00FFA49A}" type="slidenum">
              <a:rPr lang="en-US" altLang="en-US" sz="2000" smtClean="0"/>
              <a:pPr>
                <a:defRPr/>
              </a:pPr>
              <a:t>9</a:t>
            </a:fld>
            <a:endParaRPr lang="en-US" altLang="en-US" sz="2000" dirty="0"/>
          </a:p>
        </p:txBody>
      </p:sp>
      <p:sp>
        <p:nvSpPr>
          <p:cNvPr id="22530" name="Rectangle 1"/>
          <p:cNvSpPr>
            <a:spLocks noGrp="1" noChangeArrowheads="1"/>
          </p:cNvSpPr>
          <p:nvPr>
            <p:ph type="title"/>
          </p:nvPr>
        </p:nvSpPr>
        <p:spPr>
          <a:xfrm>
            <a:off x="76200" y="304800"/>
            <a:ext cx="8153400" cy="640556"/>
          </a:xfrm>
        </p:spPr>
        <p:txBody>
          <a:bodyPr/>
          <a:lstStyle/>
          <a:p>
            <a:pPr>
              <a:tabLst>
                <a:tab pos="542925" algn="l"/>
                <a:tab pos="1085850" algn="l"/>
                <a:tab pos="1628775" algn="l"/>
                <a:tab pos="2171700" algn="l"/>
                <a:tab pos="2714625" algn="l"/>
                <a:tab pos="3257550" algn="l"/>
                <a:tab pos="3800475" algn="l"/>
                <a:tab pos="4343400" algn="l"/>
                <a:tab pos="4886325" algn="l"/>
                <a:tab pos="5429250" algn="l"/>
                <a:tab pos="5972175" algn="l"/>
              </a:tabLst>
            </a:pPr>
            <a:r>
              <a:rPr lang="en-US" altLang="en-US" sz="3600" dirty="0">
                <a:latin typeface="Times New Roman" panose="02020603050405020304" pitchFamily="18" charset="0"/>
                <a:cs typeface="Times New Roman" panose="02020603050405020304" pitchFamily="18" charset="0"/>
              </a:rPr>
              <a:t>DIRECT SERVICE CONNECTION</a:t>
            </a:r>
          </a:p>
        </p:txBody>
      </p:sp>
      <p:sp>
        <p:nvSpPr>
          <p:cNvPr id="35844" name="Text Box 2"/>
          <p:cNvSpPr txBox="1">
            <a:spLocks noChangeArrowheads="1"/>
          </p:cNvSpPr>
          <p:nvPr/>
        </p:nvSpPr>
        <p:spPr bwMode="auto">
          <a:xfrm>
            <a:off x="571500" y="1548841"/>
            <a:ext cx="11049000" cy="51726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3750" rIns="67500" bIns="33750"/>
          <a:lstStyle>
            <a:lvl1pPr marL="228600" indent="-227013">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With Direct Service Connection, the current disability can develop or get worse many years after service, it just has to be due to the in-service event or exposure. </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This can get more difficult to prove years after service, and will usually require a nexus opinion</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dirty="0">
                <a:latin typeface="Times New Roman" panose="02020603050405020304" pitchFamily="18" charset="0"/>
                <a:cs typeface="Times New Roman" panose="02020603050405020304" pitchFamily="18" charset="0"/>
              </a:rPr>
              <a:t>Examples: Late-onset PTSD, Skin cancer due to sun exposure in tropical/desert locations, Disability due to exposure to asbestos, jet fuel, etc.</a:t>
            </a:r>
          </a:p>
          <a:p>
            <a:pPr>
              <a:lnSpc>
                <a:spcPct val="90000"/>
              </a:lnSpc>
              <a:spcBef>
                <a:spcPts val="750"/>
              </a:spcBef>
              <a:spcAft>
                <a:spcPts val="1069"/>
              </a:spcAft>
              <a:buClr>
                <a:srgbClr val="FFFFFF"/>
              </a:buClr>
              <a:buSzPct val="45000"/>
              <a:buFont typeface="Arial" panose="020B0604020202020204" pitchFamily="34" charset="0"/>
              <a:buChar char="•"/>
              <a:defRPr/>
            </a:pPr>
            <a:r>
              <a:rPr lang="en-US" altLang="en-US" sz="2800" b="1" dirty="0">
                <a:solidFill>
                  <a:srgbClr val="991A1E"/>
                </a:solidFill>
                <a:latin typeface="Times New Roman" panose="02020603050405020304" pitchFamily="18" charset="0"/>
                <a:cs typeface="Times New Roman" panose="02020603050405020304" pitchFamily="18" charset="0"/>
              </a:rPr>
              <a:t>38 CFR 3.303(d) </a:t>
            </a:r>
            <a:r>
              <a:rPr lang="en-US" altLang="en-US" sz="2800" dirty="0">
                <a:latin typeface="Times New Roman" panose="02020603050405020304" pitchFamily="18" charset="0"/>
                <a:cs typeface="Times New Roman" panose="02020603050405020304" pitchFamily="18" charset="0"/>
              </a:rPr>
              <a:t>Post service initial diagnosis of disease</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691311"/>
      </p:ext>
    </p:extLst>
  </p:cSld>
  <p:clrMapOvr>
    <a:masterClrMapping/>
  </p:clrMapOvr>
  <p:transition spd="med"/>
</p:sld>
</file>

<file path=ppt/theme/theme1.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B9A39CEB-2E9A-45FB-95E6-DE7B370B3DE6}" vid="{4DD1D5FA-30CF-47DB-B070-1AED59B559F2}"/>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LOGO</Template>
  <TotalTime>7292</TotalTime>
  <Words>6173</Words>
  <Application>Microsoft Office PowerPoint</Application>
  <PresentationFormat>Widescreen</PresentationFormat>
  <Paragraphs>913</Paragraphs>
  <Slides>76</Slides>
  <Notes>75</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76</vt:i4>
      </vt:variant>
    </vt:vector>
  </HeadingPairs>
  <TitlesOfParts>
    <vt:vector size="87" baseType="lpstr">
      <vt:lpstr>Arial</vt:lpstr>
      <vt:lpstr>Arial Unicode MS</vt:lpstr>
      <vt:lpstr>Calibri</vt:lpstr>
      <vt:lpstr>Century Gothic</vt:lpstr>
      <vt:lpstr>Courier New</vt:lpstr>
      <vt:lpstr>Symbol</vt:lpstr>
      <vt:lpstr>Times New Roman</vt:lpstr>
      <vt:lpstr>Wingdings</vt:lpstr>
      <vt:lpstr>NEW LOGO</vt:lpstr>
      <vt:lpstr>Custom Design</vt:lpstr>
      <vt:lpstr>1_Custom Design</vt:lpstr>
      <vt:lpstr>Service-Connected Claims and Development VFW Basic Training   </vt:lpstr>
      <vt:lpstr>WHY IS SERVICE CONNECTION IMPORTANT?</vt:lpstr>
      <vt:lpstr>WHY IS SERVICE CONNECTION IMPORTANT?</vt:lpstr>
      <vt:lpstr>Common Confusion</vt:lpstr>
      <vt:lpstr>COMMON ELEMENTS OF SERVICE CONNECTION</vt:lpstr>
      <vt:lpstr>COMMON ELEMENTS OF SERVICE CONNECTION</vt:lpstr>
      <vt:lpstr>THE FOUR (4) PREFERRED PATHS TO SERVICE CONNECTION </vt:lpstr>
      <vt:lpstr>DIRECT SERVICE CONNECTION</vt:lpstr>
      <vt:lpstr>DIRECT SERVICE CONNECTION</vt:lpstr>
      <vt:lpstr>DIRECT SERVICE CONNECTION: EVIDENCE</vt:lpstr>
      <vt:lpstr>DIRECT SERVICE CONNECTION: WHAT IF YOU HAD THE SAME PROBLEM BEFORE SERVICE? </vt:lpstr>
      <vt:lpstr>AGGRAVATION</vt:lpstr>
      <vt:lpstr>AGGRAVATION OF PRE-EXISTING DISABILITIES DURING SERVICE</vt:lpstr>
      <vt:lpstr>AGGRAVATION OF PRE-EXISTING DISABILITIES AFTER SERVICE</vt:lpstr>
      <vt:lpstr>AGGRAVATION OF PRE-EXISTING DISABILITIES AFTER SERVICE</vt:lpstr>
      <vt:lpstr>SECONDARY SERVICE CONNECTION (SERVICE-CONNECTED DISABILITY CAUSES ANOTHER DISABILITY)  </vt:lpstr>
      <vt:lpstr>SECONDARY DISABILITIES RECOGNIZED BY CFR</vt:lpstr>
      <vt:lpstr>SECONDARY DISABILITIES RECOGNIZED BY M21-1</vt:lpstr>
      <vt:lpstr>MEDICAL EVIDENCE REQUIRED IF NOT LISTED IN CFR OR M21-1</vt:lpstr>
      <vt:lpstr>WILLFUL MISCONDUCT AND ALCOHOL OR DRUG ABUSE</vt:lpstr>
      <vt:lpstr>PRESUMPTIVE SERVICE CONNECTION</vt:lpstr>
      <vt:lpstr>WHAT IS A PRESUMPTION? </vt:lpstr>
      <vt:lpstr>PRESUMPTIONS THAT PROVE BOTH IN-SERVICE EVENT AND NEXUS </vt:lpstr>
      <vt:lpstr>Particulate Matter Presumptive Conditions</vt:lpstr>
      <vt:lpstr>LIMITATIONS OF PRESUMPTIONS</vt:lpstr>
      <vt:lpstr>LIMITATIONS OF PRESUMPTIONS</vt:lpstr>
      <vt:lpstr>THREE PATHS “AS-IF” SERVICE CONNECTED</vt:lpstr>
      <vt:lpstr>PAIRED ORGANS</vt:lpstr>
      <vt:lpstr>PAIRED ORGANS</vt:lpstr>
      <vt:lpstr>COMPENSATED WORK THERAPY OR REHABILITATION</vt:lpstr>
      <vt:lpstr>VA FAULT/NEGLIGENCE</vt:lpstr>
      <vt:lpstr>PowerPoint Presentation</vt:lpstr>
      <vt:lpstr>VA FAULT/NEGLIGENCE</vt:lpstr>
      <vt:lpstr>VA FAULT/NEGLIGENCE</vt:lpstr>
      <vt:lpstr>THOUGHTS ON SERVICE CONNECTION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LAY EVIDENCE</vt:lpstr>
      <vt:lpstr>EXAMPLES OF LAY EVIDENCE</vt:lpstr>
      <vt:lpstr>LAY TESTIMONY REQUIRES:</vt:lpstr>
      <vt:lpstr>VALUABLE LAY TESTIMONY</vt:lpstr>
      <vt:lpstr>COMBAT VETERANS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complete VA Form 526ez</vt:lpstr>
      <vt:lpstr>INSTRUCTIONS ACCOMPANY  THE 21-526EZ</vt:lpstr>
      <vt:lpstr>What Type of Claim is Being Filed? </vt:lpstr>
      <vt:lpstr>VETERAN’S BASIC INFORMATION</vt:lpstr>
      <vt:lpstr>VA FORM 21-526EZ </vt:lpstr>
      <vt:lpstr>SERVICE INFORMATION</vt:lpstr>
      <vt:lpstr>SERVICE INFORMATION</vt:lpstr>
      <vt:lpstr>FINANCIAL INFORMATION &amp; SIGNATURE</vt:lpstr>
      <vt:lpstr>FINANCIAL INFORMATION &amp; SIGNATURE</vt:lpstr>
      <vt:lpstr> LISTING DISABILITIES (SECTION IV)</vt:lpstr>
      <vt:lpstr> LISTING DISABILITIES (SECTION IV)</vt:lpstr>
      <vt:lpstr> LISTING DISABILITIES (SECTION IV)</vt:lpstr>
      <vt:lpstr>SUBMISSION OF CLAIM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Paths to service connection</dc:title>
  <dc:creator>Lauren Barefoot</dc:creator>
  <cp:lastModifiedBy>Dale Phillips</cp:lastModifiedBy>
  <cp:revision>279</cp:revision>
  <cp:lastPrinted>2022-08-29T12:55:44Z</cp:lastPrinted>
  <dcterms:created xsi:type="dcterms:W3CDTF">1601-01-01T00:00:00Z</dcterms:created>
  <dcterms:modified xsi:type="dcterms:W3CDTF">2024-02-06T20:37:02Z</dcterms:modified>
</cp:coreProperties>
</file>