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7" r:id="rId2"/>
  </p:sldMasterIdLst>
  <p:notesMasterIdLst>
    <p:notesMasterId r:id="rId68"/>
  </p:notesMasterIdLst>
  <p:handoutMasterIdLst>
    <p:handoutMasterId r:id="rId69"/>
  </p:handoutMasterIdLst>
  <p:sldIdLst>
    <p:sldId id="341" r:id="rId3"/>
    <p:sldId id="257" r:id="rId4"/>
    <p:sldId id="259" r:id="rId5"/>
    <p:sldId id="258" r:id="rId6"/>
    <p:sldId id="274" r:id="rId7"/>
    <p:sldId id="262" r:id="rId8"/>
    <p:sldId id="263" r:id="rId9"/>
    <p:sldId id="278" r:id="rId10"/>
    <p:sldId id="325" r:id="rId11"/>
    <p:sldId id="326" r:id="rId12"/>
    <p:sldId id="327" r:id="rId13"/>
    <p:sldId id="328" r:id="rId14"/>
    <p:sldId id="329" r:id="rId15"/>
    <p:sldId id="264" r:id="rId16"/>
    <p:sldId id="265" r:id="rId17"/>
    <p:sldId id="266" r:id="rId18"/>
    <p:sldId id="267" r:id="rId19"/>
    <p:sldId id="268" r:id="rId20"/>
    <p:sldId id="269" r:id="rId21"/>
    <p:sldId id="270" r:id="rId22"/>
    <p:sldId id="331" r:id="rId23"/>
    <p:sldId id="271" r:id="rId24"/>
    <p:sldId id="272" r:id="rId25"/>
    <p:sldId id="273" r:id="rId26"/>
    <p:sldId id="275" r:id="rId27"/>
    <p:sldId id="332" r:id="rId28"/>
    <p:sldId id="276" r:id="rId29"/>
    <p:sldId id="277" r:id="rId30"/>
    <p:sldId id="285" r:id="rId31"/>
    <p:sldId id="286" r:id="rId32"/>
    <p:sldId id="287" r:id="rId33"/>
    <p:sldId id="288" r:id="rId34"/>
    <p:sldId id="289" r:id="rId35"/>
    <p:sldId id="290" r:id="rId36"/>
    <p:sldId id="333" r:id="rId37"/>
    <p:sldId id="293" r:id="rId38"/>
    <p:sldId id="294" r:id="rId39"/>
    <p:sldId id="295" r:id="rId40"/>
    <p:sldId id="297" r:id="rId41"/>
    <p:sldId id="296" r:id="rId42"/>
    <p:sldId id="298" r:id="rId43"/>
    <p:sldId id="299" r:id="rId44"/>
    <p:sldId id="300" r:id="rId45"/>
    <p:sldId id="301" r:id="rId46"/>
    <p:sldId id="302" r:id="rId47"/>
    <p:sldId id="303" r:id="rId48"/>
    <p:sldId id="305" r:id="rId49"/>
    <p:sldId id="307" r:id="rId50"/>
    <p:sldId id="308" r:id="rId51"/>
    <p:sldId id="309" r:id="rId52"/>
    <p:sldId id="310" r:id="rId53"/>
    <p:sldId id="312" r:id="rId54"/>
    <p:sldId id="313" r:id="rId55"/>
    <p:sldId id="314" r:id="rId56"/>
    <p:sldId id="315" r:id="rId57"/>
    <p:sldId id="318" r:id="rId58"/>
    <p:sldId id="316" r:id="rId59"/>
    <p:sldId id="319" r:id="rId60"/>
    <p:sldId id="317" r:id="rId61"/>
    <p:sldId id="320" r:id="rId62"/>
    <p:sldId id="321" r:id="rId63"/>
    <p:sldId id="340" r:id="rId64"/>
    <p:sldId id="323" r:id="rId65"/>
    <p:sldId id="324" r:id="rId66"/>
    <p:sldId id="342" r:id="rId67"/>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Barefoot" initials="LB" lastIdx="42" clrIdx="0">
    <p:extLst>
      <p:ext uri="{19B8F6BF-5375-455C-9EA6-DF929625EA0E}">
        <p15:presenceInfo xmlns:p15="http://schemas.microsoft.com/office/powerpoint/2012/main" userId="S-1-5-21-1147415601-746390328-441284377-36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895" autoAdjust="0"/>
  </p:normalViewPr>
  <p:slideViewPr>
    <p:cSldViewPr snapToGrid="0">
      <p:cViewPr varScale="1">
        <p:scale>
          <a:sx n="88" d="100"/>
          <a:sy n="88" d="100"/>
        </p:scale>
        <p:origin x="1332" y="9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78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Macinkowicz Special Monthly Compensation</a:t>
            </a: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Macinkowicz Special Monthly Compensation</a:t>
            </a:r>
          </a:p>
          <a:p>
            <a:endParaRPr lang="en-US" dirty="0"/>
          </a:p>
        </p:txBody>
      </p:sp>
      <p:sp>
        <p:nvSpPr>
          <p:cNvPr id="3" name="Slide Number Placeholder 2"/>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AB4FB19-6B38-4EC5-8B47-D6F71AAFCA89}" type="slidenum">
              <a:rPr lang="en-US" smtClean="0"/>
              <a:t>‹#›</a:t>
            </a:fld>
            <a:endParaRPr lang="en-US"/>
          </a:p>
        </p:txBody>
      </p:sp>
    </p:spTree>
    <p:extLst>
      <p:ext uri="{BB962C8B-B14F-4D97-AF65-F5344CB8AC3E}">
        <p14:creationId xmlns:p14="http://schemas.microsoft.com/office/powerpoint/2010/main" val="192700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FB3BEF-159F-4F4D-8682-9CF29EC51C52}" type="datetimeFigureOut">
              <a:rPr lang="en-US" smtClean="0"/>
              <a:t>1/19/2022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637332C-8404-425B-A91F-7274EA9EB158}" type="slidenum">
              <a:rPr lang="en-US" smtClean="0"/>
              <a:t>‹#›</a:t>
            </a:fld>
            <a:endParaRPr lang="en-US"/>
          </a:p>
        </p:txBody>
      </p:sp>
    </p:spTree>
    <p:extLst>
      <p:ext uri="{BB962C8B-B14F-4D97-AF65-F5344CB8AC3E}">
        <p14:creationId xmlns:p14="http://schemas.microsoft.com/office/powerpoint/2010/main" val="5927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7332C-8404-425B-A91F-7274EA9EB158}" type="slidenum">
              <a:rPr lang="en-US" smtClean="0"/>
              <a:t>2</a:t>
            </a:fld>
            <a:endParaRPr lang="en-US"/>
          </a:p>
        </p:txBody>
      </p:sp>
    </p:spTree>
    <p:extLst>
      <p:ext uri="{BB962C8B-B14F-4D97-AF65-F5344CB8AC3E}">
        <p14:creationId xmlns:p14="http://schemas.microsoft.com/office/powerpoint/2010/main" val="32211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Answer is NO</a:t>
            </a:r>
          </a:p>
        </p:txBody>
      </p:sp>
      <p:sp>
        <p:nvSpPr>
          <p:cNvPr id="4" name="Slide Number Placeholder 3"/>
          <p:cNvSpPr>
            <a:spLocks noGrp="1"/>
          </p:cNvSpPr>
          <p:nvPr>
            <p:ph type="sldNum" sz="quarter" idx="10"/>
          </p:nvPr>
        </p:nvSpPr>
        <p:spPr/>
        <p:txBody>
          <a:bodyPr/>
          <a:lstStyle/>
          <a:p>
            <a:fld id="{A637332C-8404-425B-A91F-7274EA9EB158}" type="slidenum">
              <a:rPr lang="en-US" smtClean="0"/>
              <a:t>20</a:t>
            </a:fld>
            <a:endParaRPr lang="en-US"/>
          </a:p>
        </p:txBody>
      </p:sp>
    </p:spTree>
    <p:extLst>
      <p:ext uri="{BB962C8B-B14F-4D97-AF65-F5344CB8AC3E}">
        <p14:creationId xmlns:p14="http://schemas.microsoft.com/office/powerpoint/2010/main" val="84113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Answer is NO</a:t>
            </a:r>
          </a:p>
        </p:txBody>
      </p:sp>
      <p:sp>
        <p:nvSpPr>
          <p:cNvPr id="4" name="Slide Number Placeholder 3"/>
          <p:cNvSpPr>
            <a:spLocks noGrp="1"/>
          </p:cNvSpPr>
          <p:nvPr>
            <p:ph type="sldNum" sz="quarter" idx="10"/>
          </p:nvPr>
        </p:nvSpPr>
        <p:spPr/>
        <p:txBody>
          <a:bodyPr/>
          <a:lstStyle/>
          <a:p>
            <a:fld id="{A637332C-8404-425B-A91F-7274EA9EB158}" type="slidenum">
              <a:rPr lang="en-US" smtClean="0"/>
              <a:t>21</a:t>
            </a:fld>
            <a:endParaRPr lang="en-US"/>
          </a:p>
        </p:txBody>
      </p:sp>
    </p:spTree>
    <p:extLst>
      <p:ext uri="{BB962C8B-B14F-4D97-AF65-F5344CB8AC3E}">
        <p14:creationId xmlns:p14="http://schemas.microsoft.com/office/powerpoint/2010/main" val="213999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If the vet qualifies for L or higher, the S no longer applies</a:t>
            </a:r>
          </a:p>
        </p:txBody>
      </p:sp>
      <p:sp>
        <p:nvSpPr>
          <p:cNvPr id="4" name="Slide Number Placeholder 3"/>
          <p:cNvSpPr>
            <a:spLocks noGrp="1"/>
          </p:cNvSpPr>
          <p:nvPr>
            <p:ph type="sldNum" sz="quarter" idx="10"/>
          </p:nvPr>
        </p:nvSpPr>
        <p:spPr/>
        <p:txBody>
          <a:bodyPr/>
          <a:lstStyle/>
          <a:p>
            <a:fld id="{A637332C-8404-425B-A91F-7274EA9EB158}" type="slidenum">
              <a:rPr lang="en-US" smtClean="0"/>
              <a:t>23</a:t>
            </a:fld>
            <a:endParaRPr lang="en-US"/>
          </a:p>
        </p:txBody>
      </p:sp>
    </p:spTree>
    <p:extLst>
      <p:ext uri="{BB962C8B-B14F-4D97-AF65-F5344CB8AC3E}">
        <p14:creationId xmlns:p14="http://schemas.microsoft.com/office/powerpoint/2010/main" val="184683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If the vet does not have a 100% condition, you can request SMC L for A&amp;A but explain</a:t>
            </a:r>
            <a:r>
              <a:rPr lang="en-US" baseline="0" dirty="0"/>
              <a:t> to vet that it’s a long shot.</a:t>
            </a:r>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27</a:t>
            </a:fld>
            <a:endParaRPr lang="en-US"/>
          </a:p>
        </p:txBody>
      </p:sp>
    </p:spTree>
    <p:extLst>
      <p:ext uri="{BB962C8B-B14F-4D97-AF65-F5344CB8AC3E}">
        <p14:creationId xmlns:p14="http://schemas.microsoft.com/office/powerpoint/2010/main" val="209227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28</a:t>
            </a:fld>
            <a:endParaRPr lang="en-US"/>
          </a:p>
        </p:txBody>
      </p:sp>
    </p:spTree>
    <p:extLst>
      <p:ext uri="{BB962C8B-B14F-4D97-AF65-F5344CB8AC3E}">
        <p14:creationId xmlns:p14="http://schemas.microsoft.com/office/powerpoint/2010/main" val="14960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29</a:t>
            </a:fld>
            <a:endParaRPr lang="en-US"/>
          </a:p>
        </p:txBody>
      </p:sp>
    </p:spTree>
    <p:extLst>
      <p:ext uri="{BB962C8B-B14F-4D97-AF65-F5344CB8AC3E}">
        <p14:creationId xmlns:p14="http://schemas.microsoft.com/office/powerpoint/2010/main" val="4179134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30</a:t>
            </a:fld>
            <a:endParaRPr lang="en-US"/>
          </a:p>
        </p:txBody>
      </p:sp>
    </p:spTree>
    <p:extLst>
      <p:ext uri="{BB962C8B-B14F-4D97-AF65-F5344CB8AC3E}">
        <p14:creationId xmlns:p14="http://schemas.microsoft.com/office/powerpoint/2010/main" val="84196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31</a:t>
            </a:fld>
            <a:endParaRPr lang="en-US"/>
          </a:p>
        </p:txBody>
      </p:sp>
    </p:spTree>
    <p:extLst>
      <p:ext uri="{BB962C8B-B14F-4D97-AF65-F5344CB8AC3E}">
        <p14:creationId xmlns:p14="http://schemas.microsoft.com/office/powerpoint/2010/main" val="74519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Note that the first two joint levels can be either loss or loss of use.  However, the highest joint level requires loss only (amputation so high that a prosthesis cannot be worn). </a:t>
            </a:r>
          </a:p>
        </p:txBody>
      </p:sp>
      <p:sp>
        <p:nvSpPr>
          <p:cNvPr id="4" name="Slide Number Placeholder 3"/>
          <p:cNvSpPr>
            <a:spLocks noGrp="1"/>
          </p:cNvSpPr>
          <p:nvPr>
            <p:ph type="sldNum" sz="quarter" idx="10"/>
          </p:nvPr>
        </p:nvSpPr>
        <p:spPr/>
        <p:txBody>
          <a:bodyPr/>
          <a:lstStyle/>
          <a:p>
            <a:fld id="{A637332C-8404-425B-A91F-7274EA9EB158}" type="slidenum">
              <a:rPr lang="en-US" smtClean="0"/>
              <a:t>32</a:t>
            </a:fld>
            <a:endParaRPr lang="en-US"/>
          </a:p>
        </p:txBody>
      </p:sp>
    </p:spTree>
    <p:extLst>
      <p:ext uri="{BB962C8B-B14F-4D97-AF65-F5344CB8AC3E}">
        <p14:creationId xmlns:p14="http://schemas.microsoft.com/office/powerpoint/2010/main" val="3423581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33</a:t>
            </a:fld>
            <a:endParaRPr lang="en-US"/>
          </a:p>
        </p:txBody>
      </p:sp>
    </p:spTree>
    <p:extLst>
      <p:ext uri="{BB962C8B-B14F-4D97-AF65-F5344CB8AC3E}">
        <p14:creationId xmlns:p14="http://schemas.microsoft.com/office/powerpoint/2010/main" val="96008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this is why it may be helpful to look at higher ratings for veterans already rated at 100%</a:t>
            </a:r>
          </a:p>
        </p:txBody>
      </p:sp>
      <p:sp>
        <p:nvSpPr>
          <p:cNvPr id="4" name="Slide Number Placeholder 3"/>
          <p:cNvSpPr>
            <a:spLocks noGrp="1"/>
          </p:cNvSpPr>
          <p:nvPr>
            <p:ph type="sldNum" sz="quarter" idx="10"/>
          </p:nvPr>
        </p:nvSpPr>
        <p:spPr/>
        <p:txBody>
          <a:bodyPr/>
          <a:lstStyle/>
          <a:p>
            <a:fld id="{A637332C-8404-425B-A91F-7274EA9EB158}" type="slidenum">
              <a:rPr lang="en-US" smtClean="0"/>
              <a:t>3</a:t>
            </a:fld>
            <a:endParaRPr lang="en-US"/>
          </a:p>
        </p:txBody>
      </p:sp>
    </p:spTree>
    <p:extLst>
      <p:ext uri="{BB962C8B-B14F-4D97-AF65-F5344CB8AC3E}">
        <p14:creationId xmlns:p14="http://schemas.microsoft.com/office/powerpoint/2010/main" val="410642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34</a:t>
            </a:fld>
            <a:endParaRPr lang="en-US"/>
          </a:p>
        </p:txBody>
      </p:sp>
    </p:spTree>
    <p:extLst>
      <p:ext uri="{BB962C8B-B14F-4D97-AF65-F5344CB8AC3E}">
        <p14:creationId xmlns:p14="http://schemas.microsoft.com/office/powerpoint/2010/main" val="94693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35</a:t>
            </a:fld>
            <a:endParaRPr lang="en-US"/>
          </a:p>
        </p:txBody>
      </p:sp>
    </p:spTree>
    <p:extLst>
      <p:ext uri="{BB962C8B-B14F-4D97-AF65-F5344CB8AC3E}">
        <p14:creationId xmlns:p14="http://schemas.microsoft.com/office/powerpoint/2010/main" val="1566114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36</a:t>
            </a:fld>
            <a:endParaRPr lang="en-US"/>
          </a:p>
        </p:txBody>
      </p:sp>
    </p:spTree>
    <p:extLst>
      <p:ext uri="{BB962C8B-B14F-4D97-AF65-F5344CB8AC3E}">
        <p14:creationId xmlns:p14="http://schemas.microsoft.com/office/powerpoint/2010/main" val="391505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37</a:t>
            </a:fld>
            <a:endParaRPr lang="en-US"/>
          </a:p>
        </p:txBody>
      </p:sp>
    </p:spTree>
    <p:extLst>
      <p:ext uri="{BB962C8B-B14F-4D97-AF65-F5344CB8AC3E}">
        <p14:creationId xmlns:p14="http://schemas.microsoft.com/office/powerpoint/2010/main" val="644556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38</a:t>
            </a:fld>
            <a:endParaRPr lang="en-US"/>
          </a:p>
        </p:txBody>
      </p:sp>
    </p:spTree>
    <p:extLst>
      <p:ext uri="{BB962C8B-B14F-4D97-AF65-F5344CB8AC3E}">
        <p14:creationId xmlns:p14="http://schemas.microsoft.com/office/powerpoint/2010/main" val="2402261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39</a:t>
            </a:fld>
            <a:endParaRPr lang="en-US"/>
          </a:p>
        </p:txBody>
      </p:sp>
    </p:spTree>
    <p:extLst>
      <p:ext uri="{BB962C8B-B14F-4D97-AF65-F5344CB8AC3E}">
        <p14:creationId xmlns:p14="http://schemas.microsoft.com/office/powerpoint/2010/main" val="3620166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40</a:t>
            </a:fld>
            <a:endParaRPr lang="en-US"/>
          </a:p>
        </p:txBody>
      </p:sp>
    </p:spTree>
    <p:extLst>
      <p:ext uri="{BB962C8B-B14F-4D97-AF65-F5344CB8AC3E}">
        <p14:creationId xmlns:p14="http://schemas.microsoft.com/office/powerpoint/2010/main" val="909995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41</a:t>
            </a:fld>
            <a:endParaRPr lang="en-US"/>
          </a:p>
        </p:txBody>
      </p:sp>
    </p:spTree>
    <p:extLst>
      <p:ext uri="{BB962C8B-B14F-4D97-AF65-F5344CB8AC3E}">
        <p14:creationId xmlns:p14="http://schemas.microsoft.com/office/powerpoint/2010/main" val="4084297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42</a:t>
            </a:fld>
            <a:endParaRPr lang="en-US"/>
          </a:p>
        </p:txBody>
      </p:sp>
    </p:spTree>
    <p:extLst>
      <p:ext uri="{BB962C8B-B14F-4D97-AF65-F5344CB8AC3E}">
        <p14:creationId xmlns:p14="http://schemas.microsoft.com/office/powerpoint/2010/main" val="1007460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43</a:t>
            </a:fld>
            <a:endParaRPr lang="en-US"/>
          </a:p>
        </p:txBody>
      </p:sp>
    </p:spTree>
    <p:extLst>
      <p:ext uri="{BB962C8B-B14F-4D97-AF65-F5344CB8AC3E}">
        <p14:creationId xmlns:p14="http://schemas.microsoft.com/office/powerpoint/2010/main" val="103107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including female sexual arousal disorder</a:t>
            </a:r>
          </a:p>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a:t>
            </a:fld>
            <a:endParaRPr lang="en-US"/>
          </a:p>
        </p:txBody>
      </p:sp>
    </p:spTree>
    <p:extLst>
      <p:ext uri="{BB962C8B-B14F-4D97-AF65-F5344CB8AC3E}">
        <p14:creationId xmlns:p14="http://schemas.microsoft.com/office/powerpoint/2010/main" val="3819163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44</a:t>
            </a:fld>
            <a:endParaRPr lang="en-US"/>
          </a:p>
        </p:txBody>
      </p:sp>
    </p:spTree>
    <p:extLst>
      <p:ext uri="{BB962C8B-B14F-4D97-AF65-F5344CB8AC3E}">
        <p14:creationId xmlns:p14="http://schemas.microsoft.com/office/powerpoint/2010/main" val="1710212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45</a:t>
            </a:fld>
            <a:endParaRPr lang="en-US"/>
          </a:p>
        </p:txBody>
      </p:sp>
    </p:spTree>
    <p:extLst>
      <p:ext uri="{BB962C8B-B14F-4D97-AF65-F5344CB8AC3E}">
        <p14:creationId xmlns:p14="http://schemas.microsoft.com/office/powerpoint/2010/main" val="3109533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46</a:t>
            </a:fld>
            <a:endParaRPr lang="en-US"/>
          </a:p>
        </p:txBody>
      </p:sp>
    </p:spTree>
    <p:extLst>
      <p:ext uri="{BB962C8B-B14F-4D97-AF65-F5344CB8AC3E}">
        <p14:creationId xmlns:p14="http://schemas.microsoft.com/office/powerpoint/2010/main" val="2267085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47</a:t>
            </a:fld>
            <a:endParaRPr lang="en-US"/>
          </a:p>
        </p:txBody>
      </p:sp>
    </p:spTree>
    <p:extLst>
      <p:ext uri="{BB962C8B-B14F-4D97-AF65-F5344CB8AC3E}">
        <p14:creationId xmlns:p14="http://schemas.microsoft.com/office/powerpoint/2010/main" val="847976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48</a:t>
            </a:fld>
            <a:endParaRPr lang="en-US"/>
          </a:p>
        </p:txBody>
      </p:sp>
    </p:spTree>
    <p:extLst>
      <p:ext uri="{BB962C8B-B14F-4D97-AF65-F5344CB8AC3E}">
        <p14:creationId xmlns:p14="http://schemas.microsoft.com/office/powerpoint/2010/main" val="307297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49</a:t>
            </a:fld>
            <a:endParaRPr lang="en-US"/>
          </a:p>
        </p:txBody>
      </p:sp>
    </p:spTree>
    <p:extLst>
      <p:ext uri="{BB962C8B-B14F-4D97-AF65-F5344CB8AC3E}">
        <p14:creationId xmlns:p14="http://schemas.microsoft.com/office/powerpoint/2010/main" val="2548451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50</a:t>
            </a:fld>
            <a:endParaRPr lang="en-US"/>
          </a:p>
        </p:txBody>
      </p:sp>
    </p:spTree>
    <p:extLst>
      <p:ext uri="{BB962C8B-B14F-4D97-AF65-F5344CB8AC3E}">
        <p14:creationId xmlns:p14="http://schemas.microsoft.com/office/powerpoint/2010/main" val="2822060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51</a:t>
            </a:fld>
            <a:endParaRPr lang="en-US"/>
          </a:p>
        </p:txBody>
      </p:sp>
    </p:spTree>
    <p:extLst>
      <p:ext uri="{BB962C8B-B14F-4D97-AF65-F5344CB8AC3E}">
        <p14:creationId xmlns:p14="http://schemas.microsoft.com/office/powerpoint/2010/main" val="1688036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52</a:t>
            </a:fld>
            <a:endParaRPr lang="en-US"/>
          </a:p>
        </p:txBody>
      </p:sp>
    </p:spTree>
    <p:extLst>
      <p:ext uri="{BB962C8B-B14F-4D97-AF65-F5344CB8AC3E}">
        <p14:creationId xmlns:p14="http://schemas.microsoft.com/office/powerpoint/2010/main" val="3539739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53</a:t>
            </a:fld>
            <a:endParaRPr lang="en-US"/>
          </a:p>
        </p:txBody>
      </p:sp>
    </p:spTree>
    <p:extLst>
      <p:ext uri="{BB962C8B-B14F-4D97-AF65-F5344CB8AC3E}">
        <p14:creationId xmlns:p14="http://schemas.microsoft.com/office/powerpoint/2010/main" val="422057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8</a:t>
            </a:fld>
            <a:endParaRPr lang="en-US"/>
          </a:p>
        </p:txBody>
      </p:sp>
    </p:spTree>
    <p:extLst>
      <p:ext uri="{BB962C8B-B14F-4D97-AF65-F5344CB8AC3E}">
        <p14:creationId xmlns:p14="http://schemas.microsoft.com/office/powerpoint/2010/main" val="440226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54</a:t>
            </a:fld>
            <a:endParaRPr lang="en-US"/>
          </a:p>
        </p:txBody>
      </p:sp>
    </p:spTree>
    <p:extLst>
      <p:ext uri="{BB962C8B-B14F-4D97-AF65-F5344CB8AC3E}">
        <p14:creationId xmlns:p14="http://schemas.microsoft.com/office/powerpoint/2010/main" val="1140663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55</a:t>
            </a:fld>
            <a:endParaRPr lang="en-US"/>
          </a:p>
        </p:txBody>
      </p:sp>
    </p:spTree>
    <p:extLst>
      <p:ext uri="{BB962C8B-B14F-4D97-AF65-F5344CB8AC3E}">
        <p14:creationId xmlns:p14="http://schemas.microsoft.com/office/powerpoint/2010/main" val="266010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56</a:t>
            </a:fld>
            <a:endParaRPr lang="en-US"/>
          </a:p>
        </p:txBody>
      </p:sp>
    </p:spTree>
    <p:extLst>
      <p:ext uri="{BB962C8B-B14F-4D97-AF65-F5344CB8AC3E}">
        <p14:creationId xmlns:p14="http://schemas.microsoft.com/office/powerpoint/2010/main" val="1259347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57</a:t>
            </a:fld>
            <a:endParaRPr lang="en-US"/>
          </a:p>
        </p:txBody>
      </p:sp>
    </p:spTree>
    <p:extLst>
      <p:ext uri="{BB962C8B-B14F-4D97-AF65-F5344CB8AC3E}">
        <p14:creationId xmlns:p14="http://schemas.microsoft.com/office/powerpoint/2010/main" val="1010270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58</a:t>
            </a:fld>
            <a:endParaRPr lang="en-US"/>
          </a:p>
        </p:txBody>
      </p:sp>
    </p:spTree>
    <p:extLst>
      <p:ext uri="{BB962C8B-B14F-4D97-AF65-F5344CB8AC3E}">
        <p14:creationId xmlns:p14="http://schemas.microsoft.com/office/powerpoint/2010/main" val="1474567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Regular means at least once a month, at least a phone call</a:t>
            </a:r>
          </a:p>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59</a:t>
            </a:fld>
            <a:endParaRPr lang="en-US"/>
          </a:p>
        </p:txBody>
      </p:sp>
    </p:spTree>
    <p:extLst>
      <p:ext uri="{BB962C8B-B14F-4D97-AF65-F5344CB8AC3E}">
        <p14:creationId xmlns:p14="http://schemas.microsoft.com/office/powerpoint/2010/main" val="3303819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60</a:t>
            </a:fld>
            <a:endParaRPr lang="en-US"/>
          </a:p>
        </p:txBody>
      </p:sp>
    </p:spTree>
    <p:extLst>
      <p:ext uri="{BB962C8B-B14F-4D97-AF65-F5344CB8AC3E}">
        <p14:creationId xmlns:p14="http://schemas.microsoft.com/office/powerpoint/2010/main" val="3934400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61</a:t>
            </a:fld>
            <a:endParaRPr lang="en-US"/>
          </a:p>
        </p:txBody>
      </p:sp>
    </p:spTree>
    <p:extLst>
      <p:ext uri="{BB962C8B-B14F-4D97-AF65-F5344CB8AC3E}">
        <p14:creationId xmlns:p14="http://schemas.microsoft.com/office/powerpoint/2010/main" val="1838981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62</a:t>
            </a:fld>
            <a:endParaRPr lang="en-US"/>
          </a:p>
        </p:txBody>
      </p:sp>
    </p:spTree>
    <p:extLst>
      <p:ext uri="{BB962C8B-B14F-4D97-AF65-F5344CB8AC3E}">
        <p14:creationId xmlns:p14="http://schemas.microsoft.com/office/powerpoint/2010/main" val="2509097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63</a:t>
            </a:fld>
            <a:endParaRPr lang="en-US"/>
          </a:p>
        </p:txBody>
      </p:sp>
    </p:spTree>
    <p:extLst>
      <p:ext uri="{BB962C8B-B14F-4D97-AF65-F5344CB8AC3E}">
        <p14:creationId xmlns:p14="http://schemas.microsoft.com/office/powerpoint/2010/main" val="100471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17809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64</a:t>
            </a:fld>
            <a:endParaRPr lang="en-US"/>
          </a:p>
        </p:txBody>
      </p:sp>
    </p:spTree>
    <p:extLst>
      <p:ext uri="{BB962C8B-B14F-4D97-AF65-F5344CB8AC3E}">
        <p14:creationId xmlns:p14="http://schemas.microsoft.com/office/powerpoint/2010/main" val="331095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Ankylosis = frozen joint</a:t>
            </a:r>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1176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0067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8709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428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86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0229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F675AD29-2591-4391-8D28-DD298FB87CE4}" type="slidenum">
              <a:rPr lang="en-US" altLang="en-US" smtClean="0"/>
              <a:pPr/>
              <a:t>‹#›</a:t>
            </a:fld>
            <a:endParaRPr lang="en-US" altLang="en-US" dirty="0"/>
          </a:p>
        </p:txBody>
      </p:sp>
    </p:spTree>
    <p:extLst>
      <p:ext uri="{BB962C8B-B14F-4D97-AF65-F5344CB8AC3E}">
        <p14:creationId xmlns:p14="http://schemas.microsoft.com/office/powerpoint/2010/main" val="21377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356351"/>
            <a:ext cx="4368800" cy="365125"/>
          </a:xfrm>
          <a:prstGeom prst="rect">
            <a:avLst/>
          </a:prstGeom>
        </p:spPr>
        <p:txBody>
          <a:bodyPr/>
          <a:lstStyle>
            <a:lvl1pPr>
              <a:defRPr sz="1400">
                <a:solidFill>
                  <a:schemeClr val="tx1"/>
                </a:solidFill>
              </a:defRPr>
            </a:lvl1pPr>
          </a:lstStyle>
          <a:p>
            <a:pPr>
              <a:defRPr/>
            </a:pPr>
            <a:r>
              <a:rPr lang="en-US"/>
              <a:t>Special Monthly Compensation</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sz="2400"/>
            </a:lvl1pPr>
          </a:lstStyle>
          <a:p>
            <a:fld id="{D2883AC6-3BCB-4E2C-97F6-0CA5EF156167}" type="slidenum">
              <a:rPr lang="en-US" altLang="en-US" smtClean="0"/>
              <a:pPr/>
              <a:t>‹#›</a:t>
            </a:fld>
            <a:endParaRPr lang="en-US" altLang="en-US"/>
          </a:p>
        </p:txBody>
      </p:sp>
    </p:spTree>
    <p:extLst>
      <p:ext uri="{BB962C8B-B14F-4D97-AF65-F5344CB8AC3E}">
        <p14:creationId xmlns:p14="http://schemas.microsoft.com/office/powerpoint/2010/main" val="165483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599" y="6356353"/>
            <a:ext cx="3154532"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426563" y="6356353"/>
            <a:ext cx="7315200" cy="365125"/>
          </a:xfrm>
          <a:prstGeom prst="rect">
            <a:avLst/>
          </a:prstGeo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r>
              <a:rPr lang="en-US"/>
              <a:t>Special Monthly Compensation</a:t>
            </a: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a:defRPr sz="2000">
                <a:solidFill>
                  <a:schemeClr val="tx1"/>
                </a:solidFill>
              </a:defRPr>
            </a:lvl1pPr>
          </a:lstStyle>
          <a:p>
            <a:fld id="{A52124A5-1B9B-4B07-834C-F8730363EEE2}" type="slidenum">
              <a:rPr lang="en-US" altLang="en-US" smtClean="0"/>
              <a:pPr/>
              <a:t>‹#›</a:t>
            </a:fld>
            <a:endParaRPr lang="en-US" altLang="en-US" dirty="0"/>
          </a:p>
        </p:txBody>
      </p:sp>
    </p:spTree>
    <p:extLst>
      <p:ext uri="{BB962C8B-B14F-4D97-AF65-F5344CB8AC3E}">
        <p14:creationId xmlns:p14="http://schemas.microsoft.com/office/powerpoint/2010/main" val="270312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537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9783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162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4636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8506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2436557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4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8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635853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961B9B-C37B-4BDC-B1A7-C83443598281}"/>
              </a:ext>
            </a:extLst>
          </p:cNvPr>
          <p:cNvSpPr>
            <a:spLocks noGrp="1"/>
          </p:cNvSpPr>
          <p:nvPr>
            <p:ph type="ctrTitle"/>
          </p:nvPr>
        </p:nvSpPr>
        <p:spPr>
          <a:xfrm>
            <a:off x="3886200" y="2057400"/>
            <a:ext cx="6341327" cy="27432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altLang="en-US"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Special Monthly Compensation</a:t>
            </a:r>
            <a:br>
              <a:rPr lang="en-US" altLang="en-US" sz="3600" b="1" dirty="0">
                <a:latin typeface="Times New Roman" panose="02020603050405020304" pitchFamily="18" charset="0"/>
                <a:cs typeface="Times New Roman" panose="02020603050405020304" pitchFamily="18" charset="0"/>
              </a:rPr>
            </a:br>
            <a:r>
              <a:rPr lang="en-US" altLang="en-US" sz="1600" b="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VFW Basic Training</a:t>
            </a:r>
            <a:b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lang="en-US" altLang="en-US" sz="5400" b="1" dirty="0">
                <a:latin typeface="Times New Roman" panose="02020603050405020304" pitchFamily="18" charset="0"/>
                <a:cs typeface="Times New Roman" panose="02020603050405020304" pitchFamily="18" charset="0"/>
              </a:rPr>
            </a:br>
            <a:endParaRPr lang="en-US"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02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713983"/>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Loss of use of a hand could also be established by a clinical finding of complete ankylosis of two major joints of an upper extremity.</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lgn="ctr">
              <a:spcBef>
                <a:spcPct val="0"/>
              </a:spcBef>
              <a:buNone/>
            </a:pPr>
            <a:r>
              <a:rPr lang="en-US" altLang="en-US" sz="2800" dirty="0">
                <a:solidFill>
                  <a:srgbClr val="000000"/>
                </a:solidFill>
              </a:rPr>
              <a:t>What is ankylosis?</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3.350(a)(2)(i)(a)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10</a:t>
            </a:fld>
            <a:endParaRPr lang="en-US" altLang="en-US" dirty="0"/>
          </a:p>
        </p:txBody>
      </p:sp>
      <p:sp>
        <p:nvSpPr>
          <p:cNvPr id="2" name="Title 1"/>
          <p:cNvSpPr>
            <a:spLocks noGrp="1"/>
          </p:cNvSpPr>
          <p:nvPr>
            <p:ph type="title"/>
          </p:nvPr>
        </p:nvSpPr>
        <p:spPr>
          <a:xfrm>
            <a:off x="173620" y="488595"/>
            <a:ext cx="9579980" cy="538749"/>
          </a:xfrm>
        </p:spPr>
        <p:txBody>
          <a:bodyPr>
            <a:normAutofit fontScale="90000"/>
          </a:bodyPr>
          <a:lstStyle/>
          <a:p>
            <a:r>
              <a:rPr lang="en-US" altLang="en-US" sz="3600" dirty="0">
                <a:solidFill>
                  <a:srgbClr val="000000"/>
                </a:solidFill>
              </a:rPr>
              <a:t>Loss of Use (LOU) of a Hand</a:t>
            </a:r>
          </a:p>
        </p:txBody>
      </p:sp>
    </p:spTree>
    <p:extLst>
      <p:ext uri="{BB962C8B-B14F-4D97-AF65-F5344CB8AC3E}">
        <p14:creationId xmlns:p14="http://schemas.microsoft.com/office/powerpoint/2010/main" val="34148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67012" cy="4713983"/>
          </a:xfrm>
        </p:spPr>
        <p:txBody>
          <a:bodyPr>
            <a:normAutofit/>
          </a:bodyPr>
          <a:lstStyle/>
          <a:p>
            <a:pPr marL="0" indent="0" algn="ctr">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Similar criteria as for hand.  No effective function remains other than that which would be equally well served by an amputation stump at the site of election below the knee, with the use of a suitable prosthesis.</a:t>
            </a: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r>
              <a:rPr lang="en-US" altLang="en-US" sz="2400" b="1" dirty="0">
                <a:solidFill>
                  <a:srgbClr val="9C1A1E"/>
                </a:solidFill>
              </a:rPr>
              <a:t>3.350(a)(2)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11</a:t>
            </a:fld>
            <a:endParaRPr lang="en-US" altLang="en-US" dirty="0"/>
          </a:p>
        </p:txBody>
      </p:sp>
      <p:sp>
        <p:nvSpPr>
          <p:cNvPr id="2" name="Title 1"/>
          <p:cNvSpPr>
            <a:spLocks noGrp="1"/>
          </p:cNvSpPr>
          <p:nvPr>
            <p:ph type="title"/>
          </p:nvPr>
        </p:nvSpPr>
        <p:spPr>
          <a:xfrm>
            <a:off x="162046" y="455143"/>
            <a:ext cx="9591554"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8768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55438" cy="4713983"/>
          </a:xfrm>
        </p:spPr>
        <p:txBody>
          <a:bodyPr>
            <a:normAutofit lnSpcReduction="10000"/>
          </a:bodyPr>
          <a:lstStyle/>
          <a:p>
            <a:pPr marL="0" indent="0" algn="ctr">
              <a:spcBef>
                <a:spcPct val="0"/>
              </a:spcBef>
              <a:buNone/>
            </a:pPr>
            <a:endParaRPr lang="en-US" altLang="en-US" sz="2800" dirty="0">
              <a:solidFill>
                <a:srgbClr val="000000"/>
              </a:solidFill>
            </a:endParaRPr>
          </a:p>
          <a:p>
            <a:pPr marL="0" indent="0" algn="ct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Effective remaining function is assessed with respect to the elements of balance and propulsion.</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Can the veteran raise the heel off the floor?  Can he/she push off with the ball of the foot?</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3.350(a)(2)(i)</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12</a:t>
            </a:fld>
            <a:endParaRPr lang="en-US" altLang="en-US" dirty="0"/>
          </a:p>
        </p:txBody>
      </p:sp>
      <p:sp>
        <p:nvSpPr>
          <p:cNvPr id="2" name="Title 1"/>
          <p:cNvSpPr>
            <a:spLocks noGrp="1"/>
          </p:cNvSpPr>
          <p:nvPr>
            <p:ph type="title"/>
          </p:nvPr>
        </p:nvSpPr>
        <p:spPr>
          <a:xfrm>
            <a:off x="150471" y="455142"/>
            <a:ext cx="9603129"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275548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348" y="1277242"/>
            <a:ext cx="10987336" cy="5079108"/>
          </a:xfrm>
        </p:spPr>
        <p:txBody>
          <a:bodyPr>
            <a:normAutofit fontScale="92500"/>
          </a:bodyPr>
          <a:lstStyle/>
          <a:p>
            <a:pPr marL="0" indent="0" algn="ctr">
              <a:spcBef>
                <a:spcPct val="0"/>
              </a:spcBef>
              <a:buNone/>
            </a:pPr>
            <a:endParaRPr lang="en-US" altLang="en-US" sz="2800" dirty="0">
              <a:solidFill>
                <a:srgbClr val="000000"/>
              </a:solidFill>
            </a:endParaRPr>
          </a:p>
          <a:p>
            <a:pPr marL="0" indent="0">
              <a:spcBef>
                <a:spcPts val="0"/>
              </a:spcBef>
              <a:buNone/>
              <a:defRPr/>
            </a:pPr>
            <a:r>
              <a:rPr lang="en-US" sz="2800" dirty="0">
                <a:solidFill>
                  <a:prstClr val="black"/>
                </a:solidFill>
              </a:rPr>
              <a:t>Loss of use of a foot could also be established by a clinical finding of: </a:t>
            </a:r>
          </a:p>
          <a:p>
            <a:pPr>
              <a:spcBef>
                <a:spcPts val="0"/>
              </a:spcBef>
              <a:defRPr/>
            </a:pPr>
            <a:endParaRPr lang="en-US" sz="2800" dirty="0">
              <a:solidFill>
                <a:prstClr val="black"/>
              </a:solidFill>
            </a:endParaRPr>
          </a:p>
          <a:p>
            <a:pPr marL="585788" lvl="1" indent="-285750">
              <a:spcBef>
                <a:spcPts val="0"/>
              </a:spcBef>
              <a:defRPr/>
            </a:pPr>
            <a:r>
              <a:rPr lang="en-US" dirty="0">
                <a:solidFill>
                  <a:prstClr val="black"/>
                </a:solidFill>
              </a:rPr>
              <a:t>Complete ankylosis of two major joints of a lower extremity</a:t>
            </a:r>
          </a:p>
          <a:p>
            <a:pPr marL="300038" lvl="1" indent="0">
              <a:spcBef>
                <a:spcPts val="0"/>
              </a:spcBef>
              <a:buNone/>
              <a:defRPr/>
            </a:pPr>
            <a:endParaRPr lang="en-US" sz="1300" dirty="0">
              <a:solidFill>
                <a:prstClr val="black"/>
              </a:solidFill>
            </a:endParaRPr>
          </a:p>
          <a:p>
            <a:pPr marL="585788" lvl="1" indent="-285750">
              <a:spcBef>
                <a:spcPts val="0"/>
              </a:spcBef>
              <a:defRPr/>
            </a:pPr>
            <a:r>
              <a:rPr lang="en-US" dirty="0">
                <a:solidFill>
                  <a:prstClr val="black"/>
                </a:solidFill>
              </a:rPr>
              <a:t>Shortening of a lower extremity by 3 ½ inches</a:t>
            </a:r>
          </a:p>
          <a:p>
            <a:pPr marL="300038" lvl="1" indent="0">
              <a:spcBef>
                <a:spcPts val="0"/>
              </a:spcBef>
              <a:buNone/>
              <a:defRPr/>
            </a:pPr>
            <a:endParaRPr lang="en-US" sz="1300" dirty="0">
              <a:solidFill>
                <a:prstClr val="black"/>
              </a:solidFill>
            </a:endParaRPr>
          </a:p>
          <a:p>
            <a:pPr marL="585788" lvl="1" indent="-285750">
              <a:spcBef>
                <a:spcPts val="0"/>
              </a:spcBef>
              <a:defRPr/>
            </a:pPr>
            <a:r>
              <a:rPr lang="en-US" dirty="0">
                <a:solidFill>
                  <a:prstClr val="black"/>
                </a:solidFill>
              </a:rPr>
              <a:t>Extremely unfavorable ankylosis of the knee</a:t>
            </a:r>
          </a:p>
          <a:p>
            <a:pPr marL="300038" lvl="1" indent="0">
              <a:spcBef>
                <a:spcPts val="0"/>
              </a:spcBef>
              <a:buNone/>
              <a:defRPr/>
            </a:pPr>
            <a:endParaRPr lang="en-US" sz="1200" dirty="0">
              <a:solidFill>
                <a:prstClr val="black"/>
              </a:solidFill>
            </a:endParaRPr>
          </a:p>
          <a:p>
            <a:pPr marL="585788" lvl="1" indent="-285750">
              <a:lnSpc>
                <a:spcPct val="110000"/>
              </a:lnSpc>
              <a:spcBef>
                <a:spcPts val="0"/>
              </a:spcBef>
              <a:defRPr/>
            </a:pPr>
            <a:r>
              <a:rPr lang="en-US" dirty="0">
                <a:solidFill>
                  <a:prstClr val="black"/>
                </a:solidFill>
              </a:rPr>
              <a:t>Complete paralysis of the external popliteal nerve (common peroneal) and consequent </a:t>
            </a:r>
            <a:r>
              <a:rPr lang="en-US" b="1" dirty="0">
                <a:solidFill>
                  <a:prstClr val="black"/>
                </a:solidFill>
              </a:rPr>
              <a:t>foot drop </a:t>
            </a:r>
            <a:r>
              <a:rPr lang="en-US" dirty="0">
                <a:solidFill>
                  <a:prstClr val="black"/>
                </a:solidFill>
              </a:rPr>
              <a:t>with characteristic organic changes.</a:t>
            </a:r>
          </a:p>
          <a:p>
            <a:pPr>
              <a:spcBef>
                <a:spcPts val="0"/>
              </a:spcBef>
              <a:defRPr/>
            </a:pPr>
            <a:endParaRPr lang="en-US" sz="2800" dirty="0">
              <a:solidFill>
                <a:prstClr val="black"/>
              </a:solidFill>
            </a:endParaRPr>
          </a:p>
          <a:p>
            <a:pPr>
              <a:spcBef>
                <a:spcPts val="0"/>
              </a:spcBef>
              <a:defRPr/>
            </a:pPr>
            <a:endParaRPr lang="en-US" sz="2600" dirty="0">
              <a:solidFill>
                <a:prstClr val="black"/>
              </a:solidFill>
            </a:endParaRPr>
          </a:p>
          <a:p>
            <a:pPr marL="0" indent="0">
              <a:spcBef>
                <a:spcPts val="0"/>
              </a:spcBef>
              <a:buNone/>
              <a:defRPr/>
            </a:pPr>
            <a:r>
              <a:rPr lang="en-US" sz="2600" b="1" dirty="0">
                <a:solidFill>
                  <a:srgbClr val="9C1A1E"/>
                </a:solidFill>
              </a:rPr>
              <a:t>3.350(a)(2)(i)(a)and (b)</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13</a:t>
            </a:fld>
            <a:endParaRPr lang="en-US" altLang="en-US" dirty="0"/>
          </a:p>
        </p:txBody>
      </p:sp>
      <p:sp>
        <p:nvSpPr>
          <p:cNvPr id="2" name="Title 1"/>
          <p:cNvSpPr>
            <a:spLocks noGrp="1"/>
          </p:cNvSpPr>
          <p:nvPr>
            <p:ph type="title"/>
          </p:nvPr>
        </p:nvSpPr>
        <p:spPr>
          <a:xfrm>
            <a:off x="162046" y="443992"/>
            <a:ext cx="9591554"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48260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78587" cy="4713982"/>
          </a:xfrm>
        </p:spPr>
        <p:txBody>
          <a:bodyPr>
            <a:normAutofit/>
          </a:bodyPr>
          <a:lstStyle/>
          <a:p>
            <a:pPr marL="0" indent="0" algn="ctr">
              <a:buNone/>
            </a:pPr>
            <a:endParaRPr lang="en-US" altLang="en-US" sz="3600" dirty="0">
              <a:solidFill>
                <a:srgbClr val="000000"/>
              </a:solidFill>
            </a:endParaRPr>
          </a:p>
          <a:p>
            <a:r>
              <a:rPr lang="en-US" altLang="en-US" sz="3600" dirty="0">
                <a:solidFill>
                  <a:srgbClr val="000000"/>
                </a:solidFill>
              </a:rPr>
              <a:t>The SMC (K) rate is added to any other SMC entitlement until the SMC level reaches SMC (O).</a:t>
            </a:r>
          </a:p>
          <a:p>
            <a:pPr marL="0" indent="0">
              <a:buNone/>
            </a:pPr>
            <a:endParaRPr lang="en-US" altLang="en-US" sz="3600" dirty="0">
              <a:solidFill>
                <a:srgbClr val="000000"/>
              </a:solidFill>
            </a:endParaRPr>
          </a:p>
          <a:p>
            <a:r>
              <a:rPr lang="en-US" altLang="en-US" sz="3600" dirty="0">
                <a:solidFill>
                  <a:srgbClr val="000000"/>
                </a:solidFill>
              </a:rPr>
              <a:t>You can have more than one SMC (K)</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14</a:t>
            </a:fld>
            <a:endParaRPr lang="en-US" altLang="en-US"/>
          </a:p>
        </p:txBody>
      </p:sp>
      <p:sp>
        <p:nvSpPr>
          <p:cNvPr id="2" name="Title 1"/>
          <p:cNvSpPr>
            <a:spLocks noGrp="1"/>
          </p:cNvSpPr>
          <p:nvPr>
            <p:ph type="title"/>
          </p:nvPr>
        </p:nvSpPr>
        <p:spPr>
          <a:xfrm>
            <a:off x="150471" y="432840"/>
            <a:ext cx="9603129" cy="538749"/>
          </a:xfrm>
        </p:spPr>
        <p:txBody>
          <a:bodyPr>
            <a:normAutofit/>
          </a:bodyPr>
          <a:lstStyle/>
          <a:p>
            <a:r>
              <a:rPr lang="en-US" b="1" dirty="0"/>
              <a:t>SMC (K)</a:t>
            </a:r>
          </a:p>
        </p:txBody>
      </p:sp>
    </p:spTree>
    <p:extLst>
      <p:ext uri="{BB962C8B-B14F-4D97-AF65-F5344CB8AC3E}">
        <p14:creationId xmlns:p14="http://schemas.microsoft.com/office/powerpoint/2010/main" val="204154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32289" cy="4713982"/>
          </a:xfrm>
        </p:spPr>
        <p:txBody>
          <a:bodyPr>
            <a:normAutofit/>
          </a:bodyPr>
          <a:lstStyle/>
          <a:p>
            <a:r>
              <a:rPr lang="en-US" dirty="0"/>
              <a:t>SMC (K) is payable for loss or loss of use of a single extremity.</a:t>
            </a:r>
          </a:p>
          <a:p>
            <a:endParaRPr lang="en-US" dirty="0"/>
          </a:p>
          <a:p>
            <a:r>
              <a:rPr lang="en-US" dirty="0"/>
              <a:t>If another extremity also has loss or loss of use, the SMC for the pair of extremities is SMC (L) or higher.  </a:t>
            </a:r>
          </a:p>
          <a:p>
            <a:endParaRPr lang="en-US" dirty="0"/>
          </a:p>
          <a:p>
            <a:r>
              <a:rPr lang="en-US" dirty="0"/>
              <a:t>The (K) no longer applies.</a:t>
            </a:r>
          </a:p>
          <a:p>
            <a:pPr marL="0" indent="0" algn="ctr">
              <a:buNone/>
            </a:pPr>
            <a:endParaRPr lang="en-US" dirty="0"/>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15</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(K)</a:t>
            </a:r>
          </a:p>
        </p:txBody>
      </p:sp>
    </p:spTree>
    <p:extLst>
      <p:ext uri="{BB962C8B-B14F-4D97-AF65-F5344CB8AC3E}">
        <p14:creationId xmlns:p14="http://schemas.microsoft.com/office/powerpoint/2010/main" val="59245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2"/>
          </a:xfrm>
        </p:spPr>
        <p:txBody>
          <a:bodyPr>
            <a:normAutofit/>
          </a:bodyPr>
          <a:lstStyle/>
          <a:p>
            <a:pPr>
              <a:spcBef>
                <a:spcPct val="0"/>
              </a:spcBef>
              <a:buNone/>
            </a:pPr>
            <a:r>
              <a:rPr lang="en-US" altLang="en-US" dirty="0">
                <a:solidFill>
                  <a:srgbClr val="000000"/>
                </a:solidFill>
              </a:rPr>
              <a:t>Example:</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Vet is rated for loss of one foot and receives SMC (K). If she later loses the other foot due to a service connected disability, she is entitled to SMC (L) instead of two SMC (K)’s.</a:t>
            </a:r>
            <a:endParaRPr lang="en-US" dirty="0"/>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16</a:t>
            </a:fld>
            <a:endParaRPr lang="en-US" altLang="en-US"/>
          </a:p>
        </p:txBody>
      </p:sp>
      <p:sp>
        <p:nvSpPr>
          <p:cNvPr id="2" name="Title 1"/>
          <p:cNvSpPr>
            <a:spLocks noGrp="1"/>
          </p:cNvSpPr>
          <p:nvPr>
            <p:ph type="title"/>
          </p:nvPr>
        </p:nvSpPr>
        <p:spPr>
          <a:xfrm>
            <a:off x="162046" y="455143"/>
            <a:ext cx="9591554" cy="538749"/>
          </a:xfrm>
        </p:spPr>
        <p:txBody>
          <a:bodyPr>
            <a:normAutofit/>
          </a:bodyPr>
          <a:lstStyle/>
          <a:p>
            <a:r>
              <a:rPr lang="en-US" b="1" dirty="0"/>
              <a:t>SMC (K)</a:t>
            </a:r>
          </a:p>
        </p:txBody>
      </p:sp>
    </p:spTree>
    <p:extLst>
      <p:ext uri="{BB962C8B-B14F-4D97-AF65-F5344CB8AC3E}">
        <p14:creationId xmlns:p14="http://schemas.microsoft.com/office/powerpoint/2010/main" val="74748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90162" cy="4713982"/>
          </a:xfrm>
        </p:spPr>
        <p:txBody>
          <a:bodyPr>
            <a:normAutofit fontScale="92500" lnSpcReduction="20000"/>
          </a:bodyPr>
          <a:lstStyle/>
          <a:p>
            <a:pPr>
              <a:spcBef>
                <a:spcPct val="0"/>
              </a:spcBef>
              <a:buNone/>
            </a:pPr>
            <a:r>
              <a:rPr lang="en-US" altLang="en-US" dirty="0">
                <a:solidFill>
                  <a:srgbClr val="000000"/>
                </a:solidFill>
              </a:rPr>
              <a:t>Requires a single SC disability rated at 100% </a:t>
            </a:r>
          </a:p>
          <a:p>
            <a:pPr>
              <a:spcBef>
                <a:spcPct val="0"/>
              </a:spcBef>
              <a:buNone/>
            </a:pPr>
            <a:r>
              <a:rPr lang="en-US" altLang="en-US" dirty="0">
                <a:solidFill>
                  <a:srgbClr val="000000"/>
                </a:solidFill>
              </a:rPr>
              <a:t> </a:t>
            </a:r>
          </a:p>
          <a:p>
            <a:pPr algn="ctr">
              <a:spcBef>
                <a:spcPct val="0"/>
              </a:spcBef>
              <a:buNone/>
            </a:pPr>
            <a:r>
              <a:rPr lang="en-US" altLang="en-US" b="1" i="1" u="sng" dirty="0">
                <a:solidFill>
                  <a:srgbClr val="9C1A1E"/>
                </a:solidFill>
              </a:rPr>
              <a:t>and</a:t>
            </a:r>
            <a:r>
              <a:rPr lang="en-US" altLang="en-US" dirty="0">
                <a:solidFill>
                  <a:srgbClr val="000000"/>
                </a:solidFill>
              </a:rPr>
              <a:t> either:</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An additional SC disability or combined disabilities independently ratable at 60 percent or more</a:t>
            </a:r>
          </a:p>
          <a:p>
            <a:pPr>
              <a:spcBef>
                <a:spcPct val="0"/>
              </a:spcBef>
              <a:buNone/>
            </a:pPr>
            <a:endParaRPr lang="en-US" altLang="en-US" dirty="0">
              <a:solidFill>
                <a:srgbClr val="000000"/>
              </a:solidFill>
            </a:endParaRPr>
          </a:p>
          <a:p>
            <a:pPr algn="ctr">
              <a:spcBef>
                <a:spcPct val="0"/>
              </a:spcBef>
              <a:buNone/>
            </a:pPr>
            <a:r>
              <a:rPr lang="en-US" altLang="en-US" b="1" dirty="0">
                <a:solidFill>
                  <a:srgbClr val="9C1A1E"/>
                </a:solidFill>
              </a:rPr>
              <a:t>or</a:t>
            </a:r>
            <a:r>
              <a:rPr lang="en-US" altLang="en-US" dirty="0">
                <a:solidFill>
                  <a:srgbClr val="9C1A1E"/>
                </a:solidFill>
              </a:rPr>
              <a:t> </a:t>
            </a:r>
            <a:r>
              <a:rPr lang="en-US" altLang="en-US" dirty="0">
                <a:solidFill>
                  <a:srgbClr val="000000"/>
                </a:solidFill>
              </a:rPr>
              <a:t> </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veteran is permanently housebound as a result of SC disabilities.</a:t>
            </a:r>
          </a:p>
          <a:p>
            <a:pPr>
              <a:spcBef>
                <a:spcPct val="0"/>
              </a:spcBef>
              <a:buNone/>
            </a:pPr>
            <a:endParaRPr lang="en-US" altLang="en-US" dirty="0">
              <a:solidFill>
                <a:srgbClr val="000000"/>
              </a:solidFill>
            </a:endParaRPr>
          </a:p>
          <a:p>
            <a:pPr>
              <a:spcBef>
                <a:spcPct val="0"/>
              </a:spcBef>
              <a:buNone/>
            </a:pPr>
            <a:r>
              <a:rPr lang="en-US" altLang="en-US" b="1" dirty="0">
                <a:solidFill>
                  <a:srgbClr val="9C1A1E"/>
                </a:solidFill>
              </a:rPr>
              <a:t>38 CFR 3.350 (i)</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17</a:t>
            </a:fld>
            <a:endParaRPr lang="en-US" altLang="en-US"/>
          </a:p>
        </p:txBody>
      </p:sp>
      <p:sp>
        <p:nvSpPr>
          <p:cNvPr id="2" name="Title 1"/>
          <p:cNvSpPr>
            <a:spLocks noGrp="1"/>
          </p:cNvSpPr>
          <p:nvPr>
            <p:ph type="title"/>
          </p:nvPr>
        </p:nvSpPr>
        <p:spPr>
          <a:xfrm>
            <a:off x="150471" y="365933"/>
            <a:ext cx="9603129" cy="538749"/>
          </a:xfrm>
        </p:spPr>
        <p:txBody>
          <a:bodyPr>
            <a:normAutofit/>
          </a:bodyPr>
          <a:lstStyle/>
          <a:p>
            <a:r>
              <a:rPr lang="en-US" b="1" dirty="0"/>
              <a:t>SMC (S): Housebound</a:t>
            </a:r>
          </a:p>
        </p:txBody>
      </p:sp>
    </p:spTree>
    <p:extLst>
      <p:ext uri="{BB962C8B-B14F-4D97-AF65-F5344CB8AC3E}">
        <p14:creationId xmlns:p14="http://schemas.microsoft.com/office/powerpoint/2010/main" val="153469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713982"/>
          </a:xfrm>
        </p:spPr>
        <p:txBody>
          <a:bodyPr>
            <a:normAutofit/>
          </a:bodyPr>
          <a:lstStyle/>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“single disability” must be one condition rated 100 percent.  </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When a veteran has multiple conditions that combine to 100 percent, but none is rated 100 percent by itself, housebound is not payable.</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18</a:t>
            </a:fld>
            <a:endParaRPr lang="en-US" altLang="en-US"/>
          </a:p>
        </p:txBody>
      </p:sp>
      <p:sp>
        <p:nvSpPr>
          <p:cNvPr id="2" name="Title 1"/>
          <p:cNvSpPr>
            <a:spLocks noGrp="1"/>
          </p:cNvSpPr>
          <p:nvPr>
            <p:ph type="title"/>
          </p:nvPr>
        </p:nvSpPr>
        <p:spPr>
          <a:xfrm>
            <a:off x="173620" y="466294"/>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3450253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2"/>
          </a:xfrm>
        </p:spPr>
        <p:txBody>
          <a:bodyPr>
            <a:normAutofit fontScale="92500" lnSpcReduction="10000"/>
          </a:bodyPr>
          <a:lstStyle/>
          <a:p>
            <a:pPr marL="0" indent="0">
              <a:spcBef>
                <a:spcPct val="0"/>
              </a:spcBef>
              <a:buNone/>
            </a:pPr>
            <a:endParaRPr lang="en-US" altLang="en-US" dirty="0">
              <a:solidFill>
                <a:srgbClr val="000000"/>
              </a:solidFill>
            </a:endParaRPr>
          </a:p>
          <a:p>
            <a:pPr marL="0" indent="0">
              <a:spcBef>
                <a:spcPct val="0"/>
              </a:spcBef>
              <a:buNone/>
            </a:pPr>
            <a:r>
              <a:rPr lang="en-US" altLang="en-US" b="1" dirty="0">
                <a:solidFill>
                  <a:srgbClr val="000000"/>
                </a:solidFill>
              </a:rPr>
              <a:t>Example (100 percent plus 60 percent):</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PTSD rated at 100 percent and Hearing Loss rated at 60 percent would qualify for SMC (S).</a:t>
            </a:r>
          </a:p>
          <a:p>
            <a:pPr marL="0" indent="0">
              <a:spcBef>
                <a:spcPct val="0"/>
              </a:spcBef>
              <a:buNone/>
            </a:pPr>
            <a:endParaRPr lang="en-US" altLang="en-US" dirty="0">
              <a:solidFill>
                <a:srgbClr val="000000"/>
              </a:solidFill>
            </a:endParaRPr>
          </a:p>
          <a:p>
            <a:pPr marL="0" indent="0">
              <a:spcBef>
                <a:spcPct val="0"/>
              </a:spcBef>
              <a:buNone/>
            </a:pPr>
            <a:r>
              <a:rPr lang="en-US" altLang="en-US" b="1" dirty="0">
                <a:solidFill>
                  <a:srgbClr val="000000"/>
                </a:solidFill>
              </a:rPr>
              <a:t>Example (Housebound “in fact”)</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veteran is rated 100 percent for lung disease. He is on home oxygen and cannot leave home except to go to the doctor. He is medically confined to his home and therefore entitled to SMC (S).</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19</a:t>
            </a:fld>
            <a:endParaRPr lang="en-US" altLang="en-US"/>
          </a:p>
        </p:txBody>
      </p:sp>
      <p:sp>
        <p:nvSpPr>
          <p:cNvPr id="2" name="Title 1"/>
          <p:cNvSpPr>
            <a:spLocks noGrp="1"/>
          </p:cNvSpPr>
          <p:nvPr>
            <p:ph type="title"/>
          </p:nvPr>
        </p:nvSpPr>
        <p:spPr>
          <a:xfrm>
            <a:off x="162046" y="399387"/>
            <a:ext cx="9591554" cy="538749"/>
          </a:xfrm>
        </p:spPr>
        <p:txBody>
          <a:bodyPr>
            <a:normAutofit/>
          </a:bodyPr>
          <a:lstStyle/>
          <a:p>
            <a:r>
              <a:rPr lang="en-US" b="1" dirty="0"/>
              <a:t>SMC (S): Housebound</a:t>
            </a:r>
          </a:p>
        </p:txBody>
      </p:sp>
    </p:spTree>
    <p:extLst>
      <p:ext uri="{BB962C8B-B14F-4D97-AF65-F5344CB8AC3E}">
        <p14:creationId xmlns:p14="http://schemas.microsoft.com/office/powerpoint/2010/main" val="267602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9" y="1605888"/>
            <a:ext cx="10984375" cy="4603527"/>
          </a:xfrm>
        </p:spPr>
        <p:txBody>
          <a:bodyPr>
            <a:normAutofit lnSpcReduction="10000"/>
          </a:bodyPr>
          <a:lstStyle/>
          <a:p>
            <a:r>
              <a:rPr lang="en-US" dirty="0"/>
              <a:t>SMC (K)</a:t>
            </a:r>
          </a:p>
          <a:p>
            <a:endParaRPr lang="en-US" sz="1000" dirty="0"/>
          </a:p>
          <a:p>
            <a:r>
              <a:rPr lang="en-US" dirty="0"/>
              <a:t>SMC criteria for Housebound and A&amp;A</a:t>
            </a:r>
          </a:p>
          <a:p>
            <a:endParaRPr lang="en-US" sz="1100" dirty="0"/>
          </a:p>
          <a:p>
            <a:r>
              <a:rPr lang="en-US" dirty="0"/>
              <a:t>SMC for extremity losses at all levels (L thru O)</a:t>
            </a:r>
          </a:p>
          <a:p>
            <a:endParaRPr lang="en-US" sz="1100" dirty="0"/>
          </a:p>
          <a:p>
            <a:r>
              <a:rPr lang="en-US" dirty="0"/>
              <a:t>(P) elevations</a:t>
            </a:r>
          </a:p>
          <a:p>
            <a:endParaRPr lang="en-US" sz="1000" dirty="0"/>
          </a:p>
          <a:p>
            <a:r>
              <a:rPr lang="en-US" dirty="0"/>
              <a:t>The five ways to get to (O)</a:t>
            </a:r>
          </a:p>
          <a:p>
            <a:endParaRPr lang="en-US" sz="1000" dirty="0"/>
          </a:p>
          <a:p>
            <a:r>
              <a:rPr lang="en-US" dirty="0"/>
              <a:t>SMC (R) and (T)</a:t>
            </a:r>
          </a:p>
          <a:p>
            <a:pPr marL="0" indent="0">
              <a:buNone/>
            </a:pPr>
            <a:endParaRPr lang="en-US" sz="1100" dirty="0"/>
          </a:p>
          <a:p>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a:t>
            </a:fld>
            <a:endParaRPr lang="en-US" altLang="en-US" dirty="0"/>
          </a:p>
        </p:txBody>
      </p:sp>
      <p:sp>
        <p:nvSpPr>
          <p:cNvPr id="2" name="Title 1"/>
          <p:cNvSpPr>
            <a:spLocks noGrp="1"/>
          </p:cNvSpPr>
          <p:nvPr>
            <p:ph type="title"/>
          </p:nvPr>
        </p:nvSpPr>
        <p:spPr>
          <a:xfrm>
            <a:off x="185194" y="393540"/>
            <a:ext cx="9568405" cy="823378"/>
          </a:xfrm>
        </p:spPr>
        <p:txBody>
          <a:bodyPr>
            <a:normAutofit/>
          </a:bodyPr>
          <a:lstStyle/>
          <a:p>
            <a:r>
              <a:rPr lang="en-US" b="1" dirty="0"/>
              <a:t>Course Topics</a:t>
            </a:r>
          </a:p>
        </p:txBody>
      </p:sp>
    </p:spTree>
    <p:extLst>
      <p:ext uri="{BB962C8B-B14F-4D97-AF65-F5344CB8AC3E}">
        <p14:creationId xmlns:p14="http://schemas.microsoft.com/office/powerpoint/2010/main" val="2431181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321" y="1408454"/>
            <a:ext cx="10862788" cy="5034876"/>
          </a:xfrm>
        </p:spPr>
        <p:txBody>
          <a:bodyPr>
            <a:normAutofit fontScale="77500" lnSpcReduction="20000"/>
          </a:bodyPr>
          <a:lstStyle/>
          <a:p>
            <a:pPr>
              <a:spcBef>
                <a:spcPct val="0"/>
              </a:spcBef>
              <a:buNone/>
            </a:pPr>
            <a:r>
              <a:rPr lang="en-US" altLang="en-US" sz="3600" b="1" dirty="0">
                <a:solidFill>
                  <a:srgbClr val="000000"/>
                </a:solidFill>
              </a:rPr>
              <a:t>Example</a:t>
            </a:r>
          </a:p>
          <a:p>
            <a:pPr>
              <a:spcBef>
                <a:spcPct val="0"/>
              </a:spcBef>
              <a:buNone/>
            </a:pPr>
            <a:endParaRPr lang="en-US" altLang="en-US" dirty="0">
              <a:solidFill>
                <a:srgbClr val="000000"/>
              </a:solidFill>
            </a:endParaRPr>
          </a:p>
          <a:p>
            <a:pPr>
              <a:lnSpc>
                <a:spcPct val="120000"/>
              </a:lnSpc>
              <a:spcBef>
                <a:spcPct val="0"/>
              </a:spcBef>
              <a:buNone/>
            </a:pPr>
            <a:r>
              <a:rPr lang="en-US" altLang="en-US" dirty="0">
                <a:solidFill>
                  <a:srgbClr val="000000"/>
                </a:solidFill>
              </a:rPr>
              <a:t>70% PTSD</a:t>
            </a:r>
          </a:p>
          <a:p>
            <a:pPr>
              <a:lnSpc>
                <a:spcPct val="120000"/>
              </a:lnSpc>
              <a:spcBef>
                <a:spcPct val="0"/>
              </a:spcBef>
              <a:buNone/>
            </a:pPr>
            <a:r>
              <a:rPr lang="en-US" altLang="en-US" dirty="0">
                <a:solidFill>
                  <a:srgbClr val="000000"/>
                </a:solidFill>
              </a:rPr>
              <a:t>60% Type 2 Diabetes Mellitus</a:t>
            </a:r>
          </a:p>
          <a:p>
            <a:pPr>
              <a:lnSpc>
                <a:spcPct val="120000"/>
              </a:lnSpc>
              <a:spcBef>
                <a:spcPct val="0"/>
              </a:spcBef>
              <a:buNone/>
            </a:pPr>
            <a:r>
              <a:rPr lang="en-US" altLang="en-US" dirty="0">
                <a:solidFill>
                  <a:srgbClr val="000000"/>
                </a:solidFill>
              </a:rPr>
              <a:t>20% Peripheral Neuropathy – Left Upper</a:t>
            </a:r>
          </a:p>
          <a:p>
            <a:pPr>
              <a:lnSpc>
                <a:spcPct val="120000"/>
              </a:lnSpc>
              <a:spcBef>
                <a:spcPct val="0"/>
              </a:spcBef>
              <a:buNone/>
            </a:pPr>
            <a:r>
              <a:rPr lang="en-US" altLang="en-US" dirty="0">
                <a:solidFill>
                  <a:srgbClr val="000000"/>
                </a:solidFill>
              </a:rPr>
              <a:t>20% Peripheral Neuropathy – Right Upper</a:t>
            </a:r>
          </a:p>
          <a:p>
            <a:pPr>
              <a:lnSpc>
                <a:spcPct val="120000"/>
              </a:lnSpc>
              <a:spcBef>
                <a:spcPct val="0"/>
              </a:spcBef>
              <a:buNone/>
            </a:pPr>
            <a:r>
              <a:rPr lang="en-US" altLang="en-US" dirty="0">
                <a:solidFill>
                  <a:srgbClr val="000000"/>
                </a:solidFill>
              </a:rPr>
              <a:t>20% Peripheral Neuropathy – Left Lower</a:t>
            </a:r>
          </a:p>
          <a:p>
            <a:pPr>
              <a:lnSpc>
                <a:spcPct val="120000"/>
              </a:lnSpc>
              <a:spcBef>
                <a:spcPct val="0"/>
              </a:spcBef>
              <a:buNone/>
            </a:pPr>
            <a:r>
              <a:rPr lang="en-US" altLang="en-US" dirty="0">
                <a:solidFill>
                  <a:srgbClr val="000000"/>
                </a:solidFill>
              </a:rPr>
              <a:t>20% Peripheral Neuropathy – Right Lower</a:t>
            </a:r>
          </a:p>
          <a:p>
            <a:pPr>
              <a:lnSpc>
                <a:spcPct val="120000"/>
              </a:lnSpc>
              <a:spcBef>
                <a:spcPct val="0"/>
              </a:spcBef>
              <a:buNone/>
            </a:pPr>
            <a:r>
              <a:rPr lang="en-US" altLang="en-US" dirty="0">
                <a:solidFill>
                  <a:srgbClr val="000000"/>
                </a:solidFill>
              </a:rPr>
              <a:t>10% Diabetic Retinopathy </a:t>
            </a:r>
          </a:p>
          <a:p>
            <a:pPr>
              <a:lnSpc>
                <a:spcPct val="120000"/>
              </a:lnSpc>
              <a:spcBef>
                <a:spcPct val="0"/>
              </a:spcBef>
              <a:buNone/>
            </a:pPr>
            <a:r>
              <a:rPr lang="en-US" altLang="en-US" dirty="0">
                <a:solidFill>
                  <a:srgbClr val="000000"/>
                </a:solidFill>
              </a:rPr>
              <a:t>10% Tinnitus</a:t>
            </a:r>
          </a:p>
          <a:p>
            <a:pPr marL="0" indent="0">
              <a:spcBef>
                <a:spcPct val="0"/>
              </a:spcBef>
              <a:buNone/>
            </a:pPr>
            <a:endParaRPr lang="en-US" altLang="en-US" dirty="0">
              <a:solidFill>
                <a:srgbClr val="000000"/>
              </a:solidFill>
            </a:endParaRPr>
          </a:p>
          <a:p>
            <a:pPr>
              <a:spcBef>
                <a:spcPct val="0"/>
              </a:spcBef>
              <a:buNone/>
            </a:pPr>
            <a:r>
              <a:rPr lang="en-US" altLang="en-US" dirty="0">
                <a:solidFill>
                  <a:srgbClr val="000000"/>
                </a:solidFill>
              </a:rPr>
              <a:t>The veteran is not confined to their home.</a:t>
            </a:r>
          </a:p>
          <a:p>
            <a:pPr>
              <a:spcBef>
                <a:spcPct val="0"/>
              </a:spcBef>
              <a:buNone/>
            </a:pPr>
            <a:endParaRPr lang="en-US" altLang="en-US" dirty="0">
              <a:solidFill>
                <a:srgbClr val="000000"/>
              </a:solidFill>
            </a:endParaRPr>
          </a:p>
          <a:p>
            <a:pPr algn="ctr">
              <a:spcBef>
                <a:spcPct val="0"/>
              </a:spcBef>
              <a:buNone/>
            </a:pPr>
            <a:r>
              <a:rPr lang="en-US" altLang="en-US" b="1" dirty="0">
                <a:solidFill>
                  <a:srgbClr val="000000"/>
                </a:solidFill>
              </a:rPr>
              <a:t>Should SMC(S) be applied?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20</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424091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408454"/>
            <a:ext cx="10984373" cy="5034876"/>
          </a:xfrm>
        </p:spPr>
        <p:txBody>
          <a:bodyPr>
            <a:normAutofit fontScale="77500" lnSpcReduction="20000"/>
          </a:bodyPr>
          <a:lstStyle/>
          <a:p>
            <a:pPr>
              <a:spcBef>
                <a:spcPct val="0"/>
              </a:spcBef>
              <a:buNone/>
            </a:pPr>
            <a:r>
              <a:rPr lang="en-US" altLang="en-US" sz="3600" b="1" dirty="0">
                <a:solidFill>
                  <a:srgbClr val="000000"/>
                </a:solidFill>
              </a:rPr>
              <a:t>How about now?</a:t>
            </a:r>
          </a:p>
          <a:p>
            <a:pPr>
              <a:spcBef>
                <a:spcPct val="0"/>
              </a:spcBef>
              <a:buNone/>
            </a:pPr>
            <a:endParaRPr lang="en-US" altLang="en-US" dirty="0">
              <a:solidFill>
                <a:srgbClr val="000000"/>
              </a:solidFill>
            </a:endParaRPr>
          </a:p>
          <a:p>
            <a:pPr>
              <a:lnSpc>
                <a:spcPct val="120000"/>
              </a:lnSpc>
              <a:spcBef>
                <a:spcPct val="0"/>
              </a:spcBef>
              <a:buNone/>
            </a:pPr>
            <a:r>
              <a:rPr lang="en-US" altLang="en-US" dirty="0">
                <a:solidFill>
                  <a:srgbClr val="000000"/>
                </a:solidFill>
              </a:rPr>
              <a:t>70% PTSD –TDIU granted solely on this condition</a:t>
            </a:r>
          </a:p>
          <a:p>
            <a:pPr>
              <a:lnSpc>
                <a:spcPct val="120000"/>
              </a:lnSpc>
              <a:spcBef>
                <a:spcPct val="0"/>
              </a:spcBef>
              <a:buNone/>
            </a:pPr>
            <a:r>
              <a:rPr lang="en-US" altLang="en-US" dirty="0">
                <a:solidFill>
                  <a:srgbClr val="000000"/>
                </a:solidFill>
              </a:rPr>
              <a:t>60% Type 2 Diabetes Mellitus</a:t>
            </a:r>
          </a:p>
          <a:p>
            <a:pPr>
              <a:lnSpc>
                <a:spcPct val="120000"/>
              </a:lnSpc>
              <a:spcBef>
                <a:spcPct val="0"/>
              </a:spcBef>
              <a:buNone/>
            </a:pPr>
            <a:r>
              <a:rPr lang="en-US" altLang="en-US" dirty="0">
                <a:solidFill>
                  <a:srgbClr val="000000"/>
                </a:solidFill>
              </a:rPr>
              <a:t>20% Peripheral Neuropathy – Left Upper</a:t>
            </a:r>
          </a:p>
          <a:p>
            <a:pPr>
              <a:lnSpc>
                <a:spcPct val="120000"/>
              </a:lnSpc>
              <a:spcBef>
                <a:spcPct val="0"/>
              </a:spcBef>
              <a:buNone/>
            </a:pPr>
            <a:r>
              <a:rPr lang="en-US" altLang="en-US" dirty="0">
                <a:solidFill>
                  <a:srgbClr val="000000"/>
                </a:solidFill>
              </a:rPr>
              <a:t>20% Peripheral Neuropathy – Right Upper</a:t>
            </a:r>
          </a:p>
          <a:p>
            <a:pPr>
              <a:lnSpc>
                <a:spcPct val="120000"/>
              </a:lnSpc>
              <a:spcBef>
                <a:spcPct val="0"/>
              </a:spcBef>
              <a:buNone/>
            </a:pPr>
            <a:r>
              <a:rPr lang="en-US" altLang="en-US" dirty="0">
                <a:solidFill>
                  <a:srgbClr val="000000"/>
                </a:solidFill>
              </a:rPr>
              <a:t>20% Peripheral Neuropathy – Left Lower</a:t>
            </a:r>
          </a:p>
          <a:p>
            <a:pPr>
              <a:lnSpc>
                <a:spcPct val="120000"/>
              </a:lnSpc>
              <a:spcBef>
                <a:spcPct val="0"/>
              </a:spcBef>
              <a:buNone/>
            </a:pPr>
            <a:r>
              <a:rPr lang="en-US" altLang="en-US" dirty="0">
                <a:solidFill>
                  <a:srgbClr val="000000"/>
                </a:solidFill>
              </a:rPr>
              <a:t>20% Peripheral Neuropathy – Right Lower</a:t>
            </a:r>
          </a:p>
          <a:p>
            <a:pPr>
              <a:lnSpc>
                <a:spcPct val="120000"/>
              </a:lnSpc>
              <a:spcBef>
                <a:spcPct val="0"/>
              </a:spcBef>
              <a:buNone/>
            </a:pPr>
            <a:r>
              <a:rPr lang="en-US" altLang="en-US" dirty="0">
                <a:solidFill>
                  <a:srgbClr val="000000"/>
                </a:solidFill>
              </a:rPr>
              <a:t>10% Diabetic Retinopathy </a:t>
            </a:r>
          </a:p>
          <a:p>
            <a:pPr>
              <a:lnSpc>
                <a:spcPct val="120000"/>
              </a:lnSpc>
              <a:spcBef>
                <a:spcPct val="0"/>
              </a:spcBef>
              <a:buNone/>
            </a:pPr>
            <a:r>
              <a:rPr lang="en-US" altLang="en-US" dirty="0">
                <a:solidFill>
                  <a:srgbClr val="000000"/>
                </a:solidFill>
              </a:rPr>
              <a:t>10% Tinnitus</a:t>
            </a:r>
          </a:p>
          <a:p>
            <a:pPr marL="0" indent="0">
              <a:spcBef>
                <a:spcPct val="0"/>
              </a:spcBef>
              <a:buNone/>
            </a:pPr>
            <a:endParaRPr lang="en-US" altLang="en-US" dirty="0">
              <a:solidFill>
                <a:srgbClr val="000000"/>
              </a:solidFill>
            </a:endParaRPr>
          </a:p>
          <a:p>
            <a:pPr>
              <a:spcBef>
                <a:spcPct val="0"/>
              </a:spcBef>
              <a:buNone/>
            </a:pPr>
            <a:r>
              <a:rPr lang="en-US" altLang="en-US" dirty="0">
                <a:solidFill>
                  <a:srgbClr val="000000"/>
                </a:solidFill>
              </a:rPr>
              <a:t>The veteran is not confined to their home.</a:t>
            </a:r>
          </a:p>
          <a:p>
            <a:pPr>
              <a:spcBef>
                <a:spcPct val="0"/>
              </a:spcBef>
              <a:buNone/>
            </a:pPr>
            <a:endParaRPr lang="en-US" altLang="en-US" dirty="0">
              <a:solidFill>
                <a:srgbClr val="000000"/>
              </a:solidFill>
            </a:endParaRPr>
          </a:p>
          <a:p>
            <a:pPr algn="ctr">
              <a:spcBef>
                <a:spcPct val="0"/>
              </a:spcBef>
              <a:buNone/>
            </a:pPr>
            <a:r>
              <a:rPr lang="en-US" altLang="en-US" b="1" dirty="0">
                <a:solidFill>
                  <a:srgbClr val="000000"/>
                </a:solidFill>
              </a:rPr>
              <a:t>Should SMC(S) be applied?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21</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88383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78588" cy="4713982"/>
          </a:xfrm>
        </p:spPr>
        <p:txBody>
          <a:bodyPr>
            <a:normAutofit/>
          </a:bodyPr>
          <a:lstStyle/>
          <a:p>
            <a:pPr marL="0" indent="0" algn="ctr">
              <a:spcBef>
                <a:spcPct val="0"/>
              </a:spcBef>
              <a:buNone/>
            </a:pPr>
            <a:r>
              <a:rPr lang="en-US" altLang="en-US" sz="3600" dirty="0">
                <a:solidFill>
                  <a:srgbClr val="000000"/>
                </a:solidFill>
              </a:rPr>
              <a:t>The 100% for SMC (S) can be based on individual unemployability, provided the TDIU rating is based on a single disability.  </a:t>
            </a:r>
          </a:p>
          <a:p>
            <a:pPr marL="0" indent="0">
              <a:spcBef>
                <a:spcPct val="0"/>
              </a:spcBef>
              <a:buNone/>
            </a:pPr>
            <a:endParaRPr lang="en-US" altLang="en-US" sz="3600" dirty="0">
              <a:solidFill>
                <a:srgbClr val="000000"/>
              </a:solidFill>
            </a:endParaRPr>
          </a:p>
          <a:p>
            <a:pPr>
              <a:spcBef>
                <a:spcPct val="0"/>
              </a:spcBef>
              <a:buNone/>
            </a:pPr>
            <a:endParaRPr lang="en-US" altLang="en-US" sz="3600" b="1" dirty="0">
              <a:solidFill>
                <a:srgbClr val="000000"/>
              </a:solidFill>
            </a:endParaRPr>
          </a:p>
          <a:p>
            <a:pPr marL="0" indent="0">
              <a:spcBef>
                <a:spcPct val="0"/>
              </a:spcBef>
              <a:buNone/>
            </a:pPr>
            <a:r>
              <a:rPr lang="en-US" altLang="en-US" sz="2800" dirty="0">
                <a:solidFill>
                  <a:srgbClr val="000000"/>
                </a:solidFill>
              </a:rPr>
              <a:t>See </a:t>
            </a:r>
            <a:r>
              <a:rPr lang="en-US" altLang="en-US" sz="2800" b="1" i="1" dirty="0">
                <a:solidFill>
                  <a:srgbClr val="000000"/>
                </a:solidFill>
              </a:rPr>
              <a:t>Bradley v. Peake</a:t>
            </a:r>
            <a:r>
              <a:rPr lang="en-US" altLang="en-US" sz="2800" b="1" dirty="0">
                <a:solidFill>
                  <a:srgbClr val="000000"/>
                </a:solidFill>
              </a:rPr>
              <a:t>, 22 </a:t>
            </a:r>
            <a:r>
              <a:rPr lang="en-US" altLang="en-US" sz="2800" b="1" dirty="0" err="1">
                <a:solidFill>
                  <a:srgbClr val="000000"/>
                </a:solidFill>
              </a:rPr>
              <a:t>Vet.App</a:t>
            </a:r>
            <a:r>
              <a:rPr lang="en-US" altLang="en-US" sz="2800" b="1" dirty="0">
                <a:solidFill>
                  <a:srgbClr val="000000"/>
                </a:solidFill>
              </a:rPr>
              <a:t>. 280 (2008)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22</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5705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32289" cy="4713982"/>
          </a:xfrm>
        </p:spPr>
        <p:txBody>
          <a:bodyPr>
            <a:normAutofit/>
          </a:bodyPr>
          <a:lstStyle/>
          <a:p>
            <a:pPr marL="0" indent="0">
              <a:spcBef>
                <a:spcPct val="0"/>
              </a:spcBef>
              <a:buNone/>
            </a:pPr>
            <a:r>
              <a:rPr lang="en-US" altLang="en-US" sz="3000" dirty="0">
                <a:solidFill>
                  <a:srgbClr val="000000"/>
                </a:solidFill>
              </a:rPr>
              <a:t>SMC (S) can also be assigned based on a temporary total evaluation under paragraph 28, 29 or 30.</a:t>
            </a:r>
          </a:p>
          <a:p>
            <a:pPr marL="0" indent="0">
              <a:spcBef>
                <a:spcPct val="0"/>
              </a:spcBef>
              <a:buNone/>
            </a:pPr>
            <a:endParaRPr lang="en-US" altLang="en-US" sz="3000" dirty="0">
              <a:solidFill>
                <a:srgbClr val="000000"/>
              </a:solidFill>
            </a:endParaRPr>
          </a:p>
          <a:p>
            <a:pPr marL="0" indent="0">
              <a:spcBef>
                <a:spcPct val="0"/>
              </a:spcBef>
              <a:buNone/>
            </a:pPr>
            <a:r>
              <a:rPr lang="en-US" altLang="en-US" sz="3000" b="1" dirty="0">
                <a:solidFill>
                  <a:srgbClr val="000000"/>
                </a:solidFill>
              </a:rPr>
              <a:t>Example:</a:t>
            </a:r>
          </a:p>
          <a:p>
            <a:pPr marL="0" indent="0">
              <a:spcBef>
                <a:spcPct val="0"/>
              </a:spcBef>
              <a:buNone/>
            </a:pPr>
            <a:r>
              <a:rPr lang="en-US" altLang="en-US" sz="3000" dirty="0">
                <a:solidFill>
                  <a:srgbClr val="000000"/>
                </a:solidFill>
              </a:rPr>
              <a:t>A veteran requires 1 year of post-surgical convalescence for a service-connected disability. If the other disabilities combine to 60% or higher, SMC (S) is payable during the Paragraph 30 time period.</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23</a:t>
            </a:fld>
            <a:endParaRPr lang="en-US" altLang="en-US"/>
          </a:p>
        </p:txBody>
      </p:sp>
      <p:sp>
        <p:nvSpPr>
          <p:cNvPr id="2" name="Title 1"/>
          <p:cNvSpPr>
            <a:spLocks noGrp="1"/>
          </p:cNvSpPr>
          <p:nvPr>
            <p:ph type="title"/>
          </p:nvPr>
        </p:nvSpPr>
        <p:spPr>
          <a:xfrm>
            <a:off x="173620" y="432840"/>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127664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67013" cy="4713982"/>
          </a:xfrm>
        </p:spPr>
        <p:txBody>
          <a:bodyPr>
            <a:normAutofit/>
          </a:bodyPr>
          <a:lstStyle/>
          <a:p>
            <a:pPr marL="0" indent="0">
              <a:spcBef>
                <a:spcPts val="0"/>
              </a:spcBef>
              <a:buNone/>
              <a:defRPr/>
            </a:pPr>
            <a:r>
              <a:rPr lang="en-US" sz="2800" dirty="0">
                <a:solidFill>
                  <a:prstClr val="black"/>
                </a:solidFill>
              </a:rPr>
              <a:t>SMC (L) and/or higher are awarded for:</a:t>
            </a:r>
          </a:p>
          <a:p>
            <a:pPr>
              <a:spcBef>
                <a:spcPts val="0"/>
              </a:spcBef>
              <a:defRPr/>
            </a:pPr>
            <a:endParaRPr lang="en-US" dirty="0">
              <a:solidFill>
                <a:prstClr val="black"/>
              </a:solidFill>
            </a:endParaRPr>
          </a:p>
          <a:p>
            <a:pPr marL="285750" indent="-285750">
              <a:spcBef>
                <a:spcPts val="0"/>
              </a:spcBef>
              <a:defRPr/>
            </a:pPr>
            <a:r>
              <a:rPr lang="en-US" dirty="0">
                <a:solidFill>
                  <a:prstClr val="black"/>
                </a:solidFill>
              </a:rPr>
              <a:t>Double extremity loss or loss of use (LOU)</a:t>
            </a:r>
          </a:p>
          <a:p>
            <a:pPr marL="285750" indent="-285750">
              <a:spcBef>
                <a:spcPts val="0"/>
              </a:spcBef>
              <a:defRPr/>
            </a:pPr>
            <a:endParaRPr lang="en-US" dirty="0">
              <a:solidFill>
                <a:prstClr val="black"/>
              </a:solidFill>
            </a:endParaRPr>
          </a:p>
          <a:p>
            <a:pPr marL="285750" indent="-285750">
              <a:spcBef>
                <a:spcPts val="0"/>
              </a:spcBef>
              <a:defRPr/>
            </a:pPr>
            <a:r>
              <a:rPr lang="en-US" dirty="0">
                <a:solidFill>
                  <a:prstClr val="black"/>
                </a:solidFill>
              </a:rPr>
              <a:t>Need for aid and attendance (A&amp;A)</a:t>
            </a:r>
          </a:p>
          <a:p>
            <a:pPr marL="285750" indent="-285750">
              <a:spcBef>
                <a:spcPts val="0"/>
              </a:spcBef>
              <a:defRPr/>
            </a:pPr>
            <a:endParaRPr lang="en-US" dirty="0">
              <a:solidFill>
                <a:prstClr val="black"/>
              </a:solidFill>
            </a:endParaRPr>
          </a:p>
          <a:p>
            <a:pPr marL="285750" indent="-285750">
              <a:spcBef>
                <a:spcPts val="0"/>
              </a:spcBef>
              <a:defRPr/>
            </a:pPr>
            <a:r>
              <a:rPr lang="en-US" dirty="0">
                <a:solidFill>
                  <a:prstClr val="black"/>
                </a:solidFill>
              </a:rPr>
              <a:t>Blindness and Deafness</a:t>
            </a:r>
          </a:p>
          <a:p>
            <a:pPr marL="285750" indent="-285750">
              <a:spcBef>
                <a:spcPts val="0"/>
              </a:spcBef>
              <a:defRPr/>
            </a:pPr>
            <a:endParaRPr lang="en-US" dirty="0">
              <a:solidFill>
                <a:prstClr val="black"/>
              </a:solidFill>
            </a:endParaRPr>
          </a:p>
          <a:p>
            <a:pPr marL="0" indent="0">
              <a:spcBef>
                <a:spcPts val="0"/>
              </a:spcBef>
              <a:buNone/>
              <a:defRPr/>
            </a:pPr>
            <a:r>
              <a:rPr lang="en-US" sz="2400" dirty="0">
                <a:solidFill>
                  <a:prstClr val="black"/>
                </a:solidFill>
              </a:rPr>
              <a:t>38 CFR 3.350</a:t>
            </a:r>
            <a:endParaRPr lang="en-US" sz="3600"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24</a:t>
            </a:fld>
            <a:endParaRPr lang="en-US" altLang="en-US"/>
          </a:p>
        </p:txBody>
      </p:sp>
      <p:sp>
        <p:nvSpPr>
          <p:cNvPr id="2" name="Title 1"/>
          <p:cNvSpPr>
            <a:spLocks noGrp="1"/>
          </p:cNvSpPr>
          <p:nvPr>
            <p:ph type="title"/>
          </p:nvPr>
        </p:nvSpPr>
        <p:spPr>
          <a:xfrm>
            <a:off x="173620" y="443992"/>
            <a:ext cx="9579980" cy="538749"/>
          </a:xfrm>
        </p:spPr>
        <p:txBody>
          <a:bodyPr>
            <a:normAutofit/>
          </a:bodyPr>
          <a:lstStyle/>
          <a:p>
            <a:r>
              <a:rPr lang="en-US" b="1" dirty="0"/>
              <a:t>SMC (L) and Higher</a:t>
            </a:r>
          </a:p>
        </p:txBody>
      </p:sp>
    </p:spTree>
    <p:extLst>
      <p:ext uri="{BB962C8B-B14F-4D97-AF65-F5344CB8AC3E}">
        <p14:creationId xmlns:p14="http://schemas.microsoft.com/office/powerpoint/2010/main" val="200613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78587" cy="4713982"/>
          </a:xfrm>
        </p:spPr>
        <p:txBody>
          <a:bodyPr>
            <a:normAutofit/>
          </a:bodyPr>
          <a:lstStyle/>
          <a:p>
            <a:pPr marL="0" indent="0">
              <a:spcBef>
                <a:spcPts val="0"/>
              </a:spcBef>
              <a:buNone/>
              <a:defRPr/>
            </a:pPr>
            <a:r>
              <a:rPr lang="en-US" sz="2800" dirty="0"/>
              <a:t>SMC (L) is payable when the veteran requires regular aid and attendance:</a:t>
            </a:r>
          </a:p>
          <a:p>
            <a:pPr>
              <a:spcBef>
                <a:spcPts val="0"/>
              </a:spcBef>
              <a:defRPr/>
            </a:pPr>
            <a:endParaRPr lang="en-US" sz="2800" dirty="0"/>
          </a:p>
          <a:p>
            <a:pPr lvl="1">
              <a:spcBef>
                <a:spcPts val="0"/>
              </a:spcBef>
              <a:defRPr/>
            </a:pPr>
            <a:r>
              <a:rPr lang="en-US" sz="2500" dirty="0"/>
              <a:t>To perform activities of daily living (ADL)</a:t>
            </a:r>
          </a:p>
          <a:p>
            <a:pPr marL="457200" lvl="1" indent="0">
              <a:spcBef>
                <a:spcPts val="0"/>
              </a:spcBef>
              <a:buNone/>
              <a:defRPr/>
            </a:pPr>
            <a:endParaRPr lang="en-US" sz="2500" dirty="0"/>
          </a:p>
          <a:p>
            <a:pPr lvl="1">
              <a:spcBef>
                <a:spcPts val="0"/>
              </a:spcBef>
              <a:defRPr/>
            </a:pPr>
            <a:r>
              <a:rPr lang="en-US" sz="2500" dirty="0"/>
              <a:t>To protect from the hazards of daily living</a:t>
            </a:r>
          </a:p>
          <a:p>
            <a:pPr marL="342900" lvl="1" indent="0">
              <a:spcBef>
                <a:spcPts val="0"/>
              </a:spcBef>
              <a:buNone/>
              <a:defRPr/>
            </a:pPr>
            <a:endParaRPr lang="en-US" sz="2500" dirty="0"/>
          </a:p>
          <a:p>
            <a:pPr lvl="1">
              <a:spcBef>
                <a:spcPts val="0"/>
              </a:spcBef>
              <a:defRPr/>
            </a:pPr>
            <a:r>
              <a:rPr lang="en-US" sz="2500" dirty="0"/>
              <a:t>Includes being “bedridden”</a:t>
            </a:r>
          </a:p>
          <a:p>
            <a:pPr>
              <a:spcBef>
                <a:spcPts val="0"/>
              </a:spcBef>
              <a:defRPr/>
            </a:pPr>
            <a:endParaRPr lang="en-US" sz="2800" dirty="0"/>
          </a:p>
          <a:p>
            <a:pPr>
              <a:spcBef>
                <a:spcPts val="0"/>
              </a:spcBef>
              <a:defRPr/>
            </a:pPr>
            <a:endParaRPr lang="en-US" dirty="0"/>
          </a:p>
          <a:p>
            <a:pPr marL="0" indent="0">
              <a:spcBef>
                <a:spcPts val="0"/>
              </a:spcBef>
              <a:buNone/>
              <a:defRPr/>
            </a:pPr>
            <a:r>
              <a:rPr lang="en-US" sz="2400" b="1" dirty="0">
                <a:solidFill>
                  <a:srgbClr val="9C1A1E"/>
                </a:solidFill>
              </a:rPr>
              <a:t>38 CFR 3.350(b) and 3.352</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25</a:t>
            </a:fld>
            <a:endParaRPr lang="en-US" altLang="en-US"/>
          </a:p>
        </p:txBody>
      </p:sp>
      <p:sp>
        <p:nvSpPr>
          <p:cNvPr id="2" name="Title 1"/>
          <p:cNvSpPr>
            <a:spLocks noGrp="1"/>
          </p:cNvSpPr>
          <p:nvPr>
            <p:ph type="title"/>
          </p:nvPr>
        </p:nvSpPr>
        <p:spPr>
          <a:xfrm>
            <a:off x="150471" y="455143"/>
            <a:ext cx="9603129"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729303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789" y="1424655"/>
            <a:ext cx="11278840" cy="4713982"/>
          </a:xfrm>
        </p:spPr>
        <p:txBody>
          <a:bodyPr>
            <a:noAutofit/>
          </a:bodyPr>
          <a:lstStyle/>
          <a:p>
            <a:pPr marL="0" indent="0">
              <a:spcBef>
                <a:spcPts val="0"/>
              </a:spcBef>
              <a:buNone/>
              <a:defRPr/>
            </a:pPr>
            <a:r>
              <a:rPr lang="en-US" sz="2800" dirty="0"/>
              <a:t>What are some ADL’s?</a:t>
            </a:r>
          </a:p>
          <a:p>
            <a:pPr lvl="1">
              <a:spcBef>
                <a:spcPts val="1800"/>
              </a:spcBef>
              <a:defRPr/>
            </a:pPr>
            <a:r>
              <a:rPr lang="en-US" dirty="0"/>
              <a:t>Dressing and/or Undressing</a:t>
            </a:r>
          </a:p>
          <a:p>
            <a:pPr lvl="1">
              <a:spcBef>
                <a:spcPts val="1800"/>
              </a:spcBef>
              <a:defRPr/>
            </a:pPr>
            <a:r>
              <a:rPr lang="en-US" dirty="0"/>
              <a:t>Cleaning/Bathing </a:t>
            </a:r>
          </a:p>
          <a:p>
            <a:pPr lvl="1">
              <a:spcBef>
                <a:spcPts val="1800"/>
              </a:spcBef>
              <a:defRPr/>
            </a:pPr>
            <a:r>
              <a:rPr lang="en-US" dirty="0"/>
              <a:t>Frequent adjustment of prosthetics needing the aid of another person that normally could be adjusted without aid</a:t>
            </a:r>
          </a:p>
          <a:p>
            <a:pPr lvl="1">
              <a:spcBef>
                <a:spcPts val="1800"/>
              </a:spcBef>
              <a:defRPr/>
            </a:pPr>
            <a:r>
              <a:rPr lang="en-US" dirty="0"/>
              <a:t>Feeding/preparing meals</a:t>
            </a:r>
          </a:p>
          <a:p>
            <a:pPr lvl="1">
              <a:spcBef>
                <a:spcPts val="1800"/>
              </a:spcBef>
              <a:defRPr/>
            </a:pPr>
            <a:r>
              <a:rPr lang="en-US" dirty="0"/>
              <a:t>Calls of Nature</a:t>
            </a:r>
          </a:p>
          <a:p>
            <a:pPr lvl="1">
              <a:spcBef>
                <a:spcPts val="1800"/>
              </a:spcBef>
              <a:defRPr/>
            </a:pPr>
            <a:r>
              <a:rPr lang="en-US" dirty="0"/>
              <a:t>Protection from the hazards of daily living</a:t>
            </a:r>
          </a:p>
          <a:p>
            <a:pPr marL="0" indent="0">
              <a:spcBef>
                <a:spcPts val="0"/>
              </a:spcBef>
              <a:buNone/>
              <a:defRPr/>
            </a:pPr>
            <a:endParaRPr lang="en-US" sz="1050" b="1" dirty="0">
              <a:solidFill>
                <a:srgbClr val="9C1A1E"/>
              </a:solidFill>
            </a:endParaRPr>
          </a:p>
          <a:p>
            <a:pPr marL="0" indent="0">
              <a:spcBef>
                <a:spcPts val="0"/>
              </a:spcBef>
              <a:buNone/>
              <a:defRPr/>
            </a:pPr>
            <a:r>
              <a:rPr lang="en-US" sz="2400" b="1" dirty="0">
                <a:solidFill>
                  <a:srgbClr val="9C1A1E"/>
                </a:solidFill>
              </a:rPr>
              <a:t>38 CFR 3.352(a)</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26</a:t>
            </a:fld>
            <a:endParaRPr lang="en-US" altLang="en-US"/>
          </a:p>
        </p:txBody>
      </p:sp>
      <p:sp>
        <p:nvSpPr>
          <p:cNvPr id="2" name="Title 1"/>
          <p:cNvSpPr>
            <a:spLocks noGrp="1"/>
          </p:cNvSpPr>
          <p:nvPr>
            <p:ph type="title"/>
          </p:nvPr>
        </p:nvSpPr>
        <p:spPr>
          <a:xfrm>
            <a:off x="162046" y="455143"/>
            <a:ext cx="9591554"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4198340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493133"/>
            <a:ext cx="10978587" cy="5147363"/>
          </a:xfrm>
        </p:spPr>
        <p:txBody>
          <a:bodyPr>
            <a:normAutofit lnSpcReduction="10000"/>
          </a:bodyPr>
          <a:lstStyle/>
          <a:p>
            <a:pPr marL="0" indent="0">
              <a:spcBef>
                <a:spcPct val="0"/>
              </a:spcBef>
              <a:buNone/>
            </a:pPr>
            <a:r>
              <a:rPr lang="en-US" altLang="en-US" sz="2800" dirty="0">
                <a:solidFill>
                  <a:srgbClr val="000000"/>
                </a:solidFill>
              </a:rPr>
              <a:t>For SMC (L) based on need for A&amp;A, a 100 percent rating is generally required</a:t>
            </a:r>
            <a:r>
              <a:rPr lang="en-US" altLang="en-US" sz="2800" b="1" dirty="0">
                <a:solidFill>
                  <a:srgbClr val="000000"/>
                </a:solidFill>
              </a:rPr>
              <a:t>.   </a:t>
            </a:r>
          </a:p>
          <a:p>
            <a:pPr>
              <a:spcBef>
                <a:spcPct val="0"/>
              </a:spcBef>
              <a:buNone/>
            </a:pPr>
            <a:endParaRPr lang="en-US" altLang="en-US" sz="1100" b="1" dirty="0">
              <a:solidFill>
                <a:srgbClr val="000000"/>
              </a:solidFill>
            </a:endParaRPr>
          </a:p>
          <a:p>
            <a:pPr marL="0" indent="0">
              <a:spcBef>
                <a:spcPct val="0"/>
              </a:spcBef>
              <a:buNone/>
            </a:pPr>
            <a:r>
              <a:rPr lang="en-US" altLang="en-US" sz="2800" dirty="0">
                <a:solidFill>
                  <a:srgbClr val="000000"/>
                </a:solidFill>
              </a:rPr>
              <a:t>This includes multiple ratings for a “single disease entity” such as Parkinson’s or Multiple Sclerosis.  </a:t>
            </a:r>
          </a:p>
          <a:p>
            <a:pPr marL="0" indent="0">
              <a:spcBef>
                <a:spcPct val="0"/>
              </a:spcBef>
              <a:buNone/>
            </a:pPr>
            <a:endParaRPr lang="en-US" altLang="en-US" sz="1100" dirty="0">
              <a:solidFill>
                <a:srgbClr val="000000"/>
              </a:solidFill>
            </a:endParaRPr>
          </a:p>
          <a:p>
            <a:pPr lvl="1">
              <a:spcBef>
                <a:spcPct val="0"/>
              </a:spcBef>
              <a:buNone/>
            </a:pPr>
            <a:r>
              <a:rPr lang="en-US" altLang="en-US" sz="2400" b="1" dirty="0">
                <a:solidFill>
                  <a:srgbClr val="000000"/>
                </a:solidFill>
              </a:rPr>
              <a:t>Example: </a:t>
            </a:r>
          </a:p>
          <a:p>
            <a:pPr>
              <a:spcBef>
                <a:spcPct val="0"/>
              </a:spcBef>
              <a:buNone/>
            </a:pPr>
            <a:endParaRPr lang="en-US" altLang="en-US" sz="1300" dirty="0">
              <a:solidFill>
                <a:srgbClr val="000000"/>
              </a:solidFill>
            </a:endParaRPr>
          </a:p>
          <a:p>
            <a:pPr lvl="1">
              <a:spcBef>
                <a:spcPct val="0"/>
              </a:spcBef>
              <a:buNone/>
            </a:pPr>
            <a:r>
              <a:rPr lang="en-US" altLang="en-US" sz="2400" dirty="0">
                <a:solidFill>
                  <a:srgbClr val="000000"/>
                </a:solidFill>
              </a:rPr>
              <a:t>MS-related conditions:</a:t>
            </a:r>
          </a:p>
          <a:p>
            <a:pPr lvl="1">
              <a:spcBef>
                <a:spcPct val="0"/>
              </a:spcBef>
              <a:buNone/>
            </a:pPr>
            <a:r>
              <a:rPr lang="en-US" altLang="en-US" sz="2400" dirty="0">
                <a:solidFill>
                  <a:srgbClr val="000000"/>
                </a:solidFill>
              </a:rPr>
              <a:t>		80% Eye condition</a:t>
            </a:r>
          </a:p>
          <a:p>
            <a:pPr lvl="1">
              <a:spcBef>
                <a:spcPct val="0"/>
              </a:spcBef>
              <a:buNone/>
            </a:pPr>
            <a:r>
              <a:rPr lang="en-US" altLang="en-US" sz="2400" dirty="0">
                <a:solidFill>
                  <a:srgbClr val="000000"/>
                </a:solidFill>
              </a:rPr>
              <a:t>		70% Depression</a:t>
            </a:r>
          </a:p>
          <a:p>
            <a:pPr lvl="1">
              <a:spcBef>
                <a:spcPct val="0"/>
              </a:spcBef>
              <a:buNone/>
            </a:pPr>
            <a:r>
              <a:rPr lang="en-US" altLang="en-US" sz="2400" dirty="0">
                <a:solidFill>
                  <a:srgbClr val="000000"/>
                </a:solidFill>
              </a:rPr>
              <a:t>		40% Right upper extremity</a:t>
            </a:r>
          </a:p>
          <a:p>
            <a:pPr lvl="1">
              <a:spcBef>
                <a:spcPct val="0"/>
              </a:spcBef>
              <a:buNone/>
            </a:pPr>
            <a:r>
              <a:rPr lang="en-US" altLang="en-US" sz="2400" dirty="0">
                <a:solidFill>
                  <a:srgbClr val="000000"/>
                </a:solidFill>
              </a:rPr>
              <a:t>		30% Left upper extremity</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Combined is 100%. </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If the vet needs A&amp;A, SMC (L) applies</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27</a:t>
            </a:fld>
            <a:endParaRPr lang="en-US" altLang="en-US"/>
          </a:p>
        </p:txBody>
      </p:sp>
      <p:sp>
        <p:nvSpPr>
          <p:cNvPr id="2" name="Title 1"/>
          <p:cNvSpPr>
            <a:spLocks noGrp="1"/>
          </p:cNvSpPr>
          <p:nvPr>
            <p:ph type="title"/>
          </p:nvPr>
        </p:nvSpPr>
        <p:spPr>
          <a:xfrm>
            <a:off x="162046" y="399387"/>
            <a:ext cx="9591554"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3242655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84375" cy="4998127"/>
          </a:xfrm>
        </p:spPr>
        <p:txBody>
          <a:bodyPr>
            <a:normAutofit/>
          </a:bodyPr>
          <a:lstStyle/>
          <a:p>
            <a:pPr marL="0" indent="0">
              <a:spcBef>
                <a:spcPct val="0"/>
              </a:spcBef>
              <a:buNone/>
            </a:pPr>
            <a:r>
              <a:rPr lang="en-US" altLang="en-US" sz="2800" dirty="0">
                <a:solidFill>
                  <a:srgbClr val="000000"/>
                </a:solidFill>
              </a:rPr>
              <a:t>Example:</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100% for Diabetes Mellitus</a:t>
            </a:r>
          </a:p>
          <a:p>
            <a:pPr marL="0" indent="0">
              <a:spcBef>
                <a:spcPct val="0"/>
              </a:spcBef>
              <a:buNone/>
            </a:pPr>
            <a:r>
              <a:rPr lang="en-US" altLang="en-US" sz="2800" dirty="0">
                <a:solidFill>
                  <a:srgbClr val="000000"/>
                </a:solidFill>
              </a:rPr>
              <a:t>40% for left below the knee amputation (BKA)</a:t>
            </a:r>
          </a:p>
          <a:p>
            <a:pPr marL="0" indent="0">
              <a:spcBef>
                <a:spcPct val="0"/>
              </a:spcBef>
              <a:buNone/>
            </a:pPr>
            <a:r>
              <a:rPr lang="en-US" altLang="en-US" sz="2800" dirty="0">
                <a:solidFill>
                  <a:srgbClr val="000000"/>
                </a:solidFill>
              </a:rPr>
              <a:t>Vet needs A&amp;A due to service-connected disabilities.</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SMC level is L plus K</a:t>
            </a:r>
          </a:p>
          <a:p>
            <a:pPr marL="0" indent="0">
              <a:spcBef>
                <a:spcPct val="0"/>
              </a:spcBef>
              <a:buNone/>
            </a:pPr>
            <a:r>
              <a:rPr lang="en-US" altLang="en-US" sz="2800" dirty="0">
                <a:solidFill>
                  <a:srgbClr val="000000"/>
                </a:solidFill>
              </a:rPr>
              <a:t>			L for A&amp;A</a:t>
            </a:r>
          </a:p>
          <a:p>
            <a:pPr marL="0" indent="0">
              <a:spcBef>
                <a:spcPct val="0"/>
              </a:spcBef>
              <a:buNone/>
            </a:pPr>
            <a:r>
              <a:rPr lang="en-US" altLang="en-US" sz="2800" dirty="0">
                <a:solidFill>
                  <a:srgbClr val="000000"/>
                </a:solidFill>
              </a:rPr>
              <a:t>			K for BKA</a:t>
            </a:r>
          </a:p>
          <a:p>
            <a:pPr marL="0" indent="0">
              <a:spcBef>
                <a:spcPct val="0"/>
              </a:spcBef>
              <a:buNone/>
            </a:pPr>
            <a:endParaRPr lang="en-US" altLang="en-US" sz="16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**Note that K entitlement can be used with L for A&amp;A.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28</a:t>
            </a:fld>
            <a:endParaRPr lang="en-US" altLang="en-US"/>
          </a:p>
        </p:txBody>
      </p:sp>
      <p:sp>
        <p:nvSpPr>
          <p:cNvPr id="2" name="Title 1"/>
          <p:cNvSpPr>
            <a:spLocks noGrp="1"/>
          </p:cNvSpPr>
          <p:nvPr>
            <p:ph type="title"/>
          </p:nvPr>
        </p:nvSpPr>
        <p:spPr>
          <a:xfrm>
            <a:off x="173620" y="343631"/>
            <a:ext cx="9579980"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48091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67013" cy="4613465"/>
          </a:xfrm>
        </p:spPr>
        <p:txBody>
          <a:bodyPr>
            <a:normAutofit fontScale="85000" lnSpcReduction="20000"/>
          </a:bodyPr>
          <a:lstStyle/>
          <a:p>
            <a:pPr marL="0" indent="0">
              <a:spcBef>
                <a:spcPct val="0"/>
              </a:spcBef>
              <a:buNone/>
            </a:pPr>
            <a:r>
              <a:rPr lang="en-US" altLang="en-US" sz="3300" dirty="0">
                <a:solidFill>
                  <a:srgbClr val="000000"/>
                </a:solidFill>
              </a:rPr>
              <a:t>The starting levels for SMC due to multiple extremity loss are as follows:</a:t>
            </a:r>
          </a:p>
          <a:p>
            <a:pPr marL="0" indent="0">
              <a:spcBef>
                <a:spcPct val="0"/>
              </a:spcBef>
              <a:buNone/>
            </a:pPr>
            <a:endParaRPr lang="en-US" altLang="en-US" sz="3300" dirty="0">
              <a:solidFill>
                <a:srgbClr val="000000"/>
              </a:solidFill>
            </a:endParaRPr>
          </a:p>
          <a:p>
            <a:pPr marL="0" indent="0" algn="ctr">
              <a:spcBef>
                <a:spcPct val="0"/>
              </a:spcBef>
              <a:buNone/>
            </a:pPr>
            <a:endParaRPr lang="en-US" altLang="en-US" sz="3300" dirty="0">
              <a:solidFill>
                <a:srgbClr val="000000"/>
              </a:solidFill>
            </a:endParaRPr>
          </a:p>
          <a:p>
            <a:pPr>
              <a:spcBef>
                <a:spcPct val="0"/>
              </a:spcBef>
            </a:pPr>
            <a:r>
              <a:rPr lang="en-US" altLang="en-US" sz="3300" dirty="0">
                <a:solidFill>
                  <a:srgbClr val="000000"/>
                </a:solidFill>
              </a:rPr>
              <a:t>SMC (L) is payable for both feet </a:t>
            </a:r>
          </a:p>
          <a:p>
            <a:pPr>
              <a:spcBef>
                <a:spcPct val="0"/>
              </a:spcBef>
            </a:pPr>
            <a:endParaRPr lang="en-US" altLang="en-US" sz="3300" dirty="0">
              <a:solidFill>
                <a:srgbClr val="000000"/>
              </a:solidFill>
            </a:endParaRPr>
          </a:p>
          <a:p>
            <a:pPr>
              <a:spcBef>
                <a:spcPct val="0"/>
              </a:spcBef>
            </a:pPr>
            <a:r>
              <a:rPr lang="en-US" altLang="en-US" sz="3300" dirty="0">
                <a:solidFill>
                  <a:srgbClr val="000000"/>
                </a:solidFill>
              </a:rPr>
              <a:t>SMC (L) is payable for one foot and one hand</a:t>
            </a:r>
          </a:p>
          <a:p>
            <a:pPr>
              <a:spcBef>
                <a:spcPct val="0"/>
              </a:spcBef>
            </a:pPr>
            <a:endParaRPr lang="en-US" altLang="en-US" sz="3300" dirty="0">
              <a:solidFill>
                <a:srgbClr val="000000"/>
              </a:solidFill>
            </a:endParaRPr>
          </a:p>
          <a:p>
            <a:pPr>
              <a:spcBef>
                <a:spcPct val="0"/>
              </a:spcBef>
            </a:pPr>
            <a:r>
              <a:rPr lang="en-US" altLang="en-US" sz="3300" dirty="0">
                <a:solidFill>
                  <a:srgbClr val="000000"/>
                </a:solidFill>
              </a:rPr>
              <a:t>SMC (M) is payable for both hands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800" b="1" dirty="0">
                <a:solidFill>
                  <a:srgbClr val="9C1A1E"/>
                </a:solidFill>
              </a:rPr>
              <a:t>38 CFR 3.350 (b) and (c)</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29</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277432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2176041"/>
            <a:ext cx="10967013" cy="2733312"/>
          </a:xfrm>
        </p:spPr>
        <p:txBody>
          <a:bodyPr>
            <a:normAutofit/>
          </a:bodyPr>
          <a:lstStyle/>
          <a:p>
            <a:endParaRPr lang="en-US" dirty="0"/>
          </a:p>
          <a:p>
            <a:pPr marL="0" indent="0" algn="ctr">
              <a:buNone/>
            </a:pPr>
            <a:r>
              <a:rPr lang="en-US" dirty="0"/>
              <a:t>Special Monthly Compensation is a monetary benefit that is paid above and beyond the normal rating schedule to veterans that have certain service-connected disabilities or conditions.</a:t>
            </a:r>
          </a:p>
          <a:p>
            <a:pPr marL="0" indent="0" algn="ct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a:t>
            </a:fld>
            <a:endParaRPr lang="en-US" altLang="en-US" dirty="0"/>
          </a:p>
        </p:txBody>
      </p:sp>
      <p:sp>
        <p:nvSpPr>
          <p:cNvPr id="2" name="Title 1"/>
          <p:cNvSpPr>
            <a:spLocks noGrp="1"/>
          </p:cNvSpPr>
          <p:nvPr>
            <p:ph type="title"/>
          </p:nvPr>
        </p:nvSpPr>
        <p:spPr>
          <a:xfrm>
            <a:off x="173620" y="330761"/>
            <a:ext cx="9579980" cy="538749"/>
          </a:xfrm>
        </p:spPr>
        <p:txBody>
          <a:bodyPr>
            <a:normAutofit fontScale="90000"/>
          </a:bodyPr>
          <a:lstStyle/>
          <a:p>
            <a:r>
              <a:rPr lang="en-US" b="1" dirty="0"/>
              <a:t>What is Special Monthly </a:t>
            </a:r>
            <a:br>
              <a:rPr lang="en-US" b="1" dirty="0"/>
            </a:br>
            <a:r>
              <a:rPr lang="en-US" b="1" dirty="0"/>
              <a:t>Compensation?</a:t>
            </a:r>
          </a:p>
        </p:txBody>
      </p:sp>
    </p:spTree>
    <p:extLst>
      <p:ext uri="{BB962C8B-B14F-4D97-AF65-F5344CB8AC3E}">
        <p14:creationId xmlns:p14="http://schemas.microsoft.com/office/powerpoint/2010/main" val="202974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642370"/>
            <a:ext cx="10978587" cy="4613465"/>
          </a:xfrm>
        </p:spPr>
        <p:txBody>
          <a:bodyPr>
            <a:normAutofit/>
          </a:bodyPr>
          <a:lstStyle/>
          <a:p>
            <a:pPr marL="0" indent="0">
              <a:spcBef>
                <a:spcPts val="0"/>
              </a:spcBef>
              <a:buNone/>
              <a:defRPr/>
            </a:pPr>
            <a:r>
              <a:rPr lang="en-US" dirty="0">
                <a:solidFill>
                  <a:prstClr val="black"/>
                </a:solidFill>
              </a:rPr>
              <a:t>To understand the concept of building up SMC entitlement for greater losses, we need two ideas:</a:t>
            </a:r>
          </a:p>
          <a:p>
            <a:pPr>
              <a:spcBef>
                <a:spcPts val="0"/>
              </a:spcBef>
              <a:defRPr/>
            </a:pPr>
            <a:endParaRPr lang="en-US" dirty="0">
              <a:solidFill>
                <a:prstClr val="black"/>
              </a:solidFill>
            </a:endParaRPr>
          </a:p>
          <a:p>
            <a:pPr marL="514350" indent="-514350">
              <a:spcBef>
                <a:spcPts val="0"/>
              </a:spcBef>
              <a:buFontTx/>
              <a:buAutoNum type="arabicPeriod"/>
              <a:defRPr/>
            </a:pPr>
            <a:r>
              <a:rPr lang="en-US" dirty="0">
                <a:solidFill>
                  <a:prstClr val="black"/>
                </a:solidFill>
              </a:rPr>
              <a:t>Elevating an SMC level by 1/2 steps</a:t>
            </a:r>
          </a:p>
          <a:p>
            <a:pPr marL="514350" indent="-514350">
              <a:spcBef>
                <a:spcPts val="0"/>
              </a:spcBef>
              <a:buFontTx/>
              <a:buAutoNum type="arabicPeriod"/>
              <a:defRPr/>
            </a:pPr>
            <a:endParaRPr lang="en-US" dirty="0">
              <a:solidFill>
                <a:prstClr val="black"/>
              </a:solidFill>
            </a:endParaRPr>
          </a:p>
          <a:p>
            <a:pPr marL="514350" indent="-514350">
              <a:spcBef>
                <a:spcPts val="0"/>
              </a:spcBef>
              <a:buFontTx/>
              <a:buAutoNum type="arabicPeriod"/>
              <a:defRPr/>
            </a:pPr>
            <a:r>
              <a:rPr lang="en-US" dirty="0">
                <a:solidFill>
                  <a:prstClr val="black"/>
                </a:solidFill>
              </a:rPr>
              <a:t>Joint Levels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400" b="1" dirty="0">
                <a:solidFill>
                  <a:srgbClr val="9C1A1E"/>
                </a:solidFill>
              </a:rPr>
              <a:t>38 CFR 3.350 (b),(c), and (d)</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30</a:t>
            </a:fld>
            <a:endParaRPr lang="en-US" altLang="en-US"/>
          </a:p>
        </p:txBody>
      </p:sp>
      <p:sp>
        <p:nvSpPr>
          <p:cNvPr id="2" name="Title 1"/>
          <p:cNvSpPr>
            <a:spLocks noGrp="1"/>
          </p:cNvSpPr>
          <p:nvPr>
            <p:ph type="title"/>
          </p:nvPr>
        </p:nvSpPr>
        <p:spPr>
          <a:xfrm>
            <a:off x="162046" y="421689"/>
            <a:ext cx="9591554"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3161395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613465"/>
          </a:xfrm>
        </p:spPr>
        <p:txBody>
          <a:bodyPr>
            <a:normAutofit fontScale="92500" lnSpcReduction="20000"/>
          </a:bodyPr>
          <a:lstStyle/>
          <a:p>
            <a:pPr marL="0" indent="0">
              <a:spcBef>
                <a:spcPct val="0"/>
              </a:spcBef>
              <a:buNone/>
            </a:pPr>
            <a:r>
              <a:rPr lang="en-US" altLang="en-US" dirty="0">
                <a:solidFill>
                  <a:srgbClr val="000000"/>
                </a:solidFill>
              </a:rPr>
              <a:t>A half step elevation means to increase the SMC level to the next higher rate or intermediate rate:  e.g.  from (L) to (L ½) or from (M ½) to (N).</a:t>
            </a:r>
          </a:p>
          <a:p>
            <a:pPr algn="ctr">
              <a:spcBef>
                <a:spcPct val="0"/>
              </a:spcBef>
              <a:buNone/>
            </a:pPr>
            <a:endParaRPr lang="en-US" altLang="en-US" dirty="0">
              <a:solidFill>
                <a:srgbClr val="000000"/>
              </a:solidFill>
            </a:endParaRPr>
          </a:p>
          <a:p>
            <a:pPr algn="ct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A full step elevation would be from (L) to (M) or from (M ½) to (N ½).</a:t>
            </a: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principle is that SMC is elevated ½ step per joint level per extremity affected.</a:t>
            </a:r>
          </a:p>
          <a:p>
            <a:pPr marL="0" indent="0">
              <a:spcBef>
                <a:spcPct val="0"/>
              </a:spcBef>
              <a:buNone/>
            </a:pPr>
            <a:endParaRPr lang="en-US" altLang="en-US"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600" b="1" dirty="0">
                <a:solidFill>
                  <a:srgbClr val="9C1A1E"/>
                </a:solidFill>
              </a:rPr>
              <a:t>38 CFR 3.350 (b)-(f)</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31</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443792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640" y="1318437"/>
            <a:ext cx="5428058" cy="5220586"/>
          </a:xfrm>
        </p:spPr>
        <p:txBody>
          <a:bodyPr>
            <a:normAutofit fontScale="92500" lnSpcReduction="10000"/>
          </a:bodyPr>
          <a:lstStyle/>
          <a:p>
            <a:pPr marL="0" indent="0" algn="ctr">
              <a:spcBef>
                <a:spcPct val="0"/>
              </a:spcBef>
              <a:buNone/>
            </a:pPr>
            <a:r>
              <a:rPr lang="en-US" altLang="en-US" sz="2700" b="1" u="sng" dirty="0">
                <a:solidFill>
                  <a:srgbClr val="000000"/>
                </a:solidFill>
              </a:rPr>
              <a:t>Lower Extremity Joint </a:t>
            </a:r>
          </a:p>
          <a:p>
            <a:pPr marL="0" indent="0" algn="ctr">
              <a:spcBef>
                <a:spcPct val="0"/>
              </a:spcBef>
              <a:buNone/>
            </a:pPr>
            <a:endParaRPr lang="en-US" altLang="en-US" sz="1100" b="1" u="sng" dirty="0">
              <a:solidFill>
                <a:srgbClr val="000000"/>
              </a:solidFill>
            </a:endParaRPr>
          </a:p>
          <a:p>
            <a:pPr marL="0" indent="0" algn="ctr">
              <a:spcBef>
                <a:spcPct val="0"/>
              </a:spcBef>
              <a:buNone/>
            </a:pPr>
            <a:r>
              <a:rPr lang="en-US" altLang="en-US" sz="2700" b="1" u="sng" dirty="0">
                <a:solidFill>
                  <a:srgbClr val="000000"/>
                </a:solidFill>
              </a:rPr>
              <a:t>Levels:</a:t>
            </a:r>
          </a:p>
          <a:p>
            <a:pPr marL="0" indent="0" algn="ctr">
              <a:spcBef>
                <a:spcPct val="0"/>
              </a:spcBef>
              <a:buNone/>
            </a:pPr>
            <a:endParaRPr lang="en-US" altLang="en-US" sz="2700" b="1" u="sng" dirty="0">
              <a:solidFill>
                <a:srgbClr val="000000"/>
              </a:solidFill>
            </a:endParaRPr>
          </a:p>
          <a:p>
            <a:pPr marL="0" indent="0">
              <a:spcBef>
                <a:spcPct val="0"/>
              </a:spcBef>
              <a:buNone/>
            </a:pPr>
            <a:r>
              <a:rPr lang="en-US" altLang="en-US" sz="2700" b="1" dirty="0">
                <a:solidFill>
                  <a:srgbClr val="000000"/>
                </a:solidFill>
              </a:rPr>
              <a:t>Foot:  </a:t>
            </a:r>
            <a:r>
              <a:rPr lang="en-US" altLang="en-US" sz="2700" dirty="0">
                <a:solidFill>
                  <a:srgbClr val="000000"/>
                </a:solidFill>
              </a:rPr>
              <a:t>Below knee  </a:t>
            </a:r>
          </a:p>
          <a:p>
            <a:pPr marL="0" indent="0">
              <a:spcBef>
                <a:spcPct val="0"/>
              </a:spcBef>
              <a:buNone/>
            </a:pPr>
            <a:r>
              <a:rPr lang="en-US" altLang="en-US" sz="2700" dirty="0">
                <a:solidFill>
                  <a:srgbClr val="000000"/>
                </a:solidFill>
              </a:rPr>
              <a:t>           amputation (BKA)         </a:t>
            </a:r>
          </a:p>
          <a:p>
            <a:pPr marL="0" indent="0">
              <a:spcBef>
                <a:spcPct val="0"/>
              </a:spcBef>
              <a:buNone/>
            </a:pPr>
            <a:r>
              <a:rPr lang="en-US" altLang="en-US" sz="2700" dirty="0">
                <a:solidFill>
                  <a:srgbClr val="000000"/>
                </a:solidFill>
              </a:rPr>
              <a:t>           or loss of use</a:t>
            </a:r>
          </a:p>
          <a:p>
            <a:pPr marL="0" indent="0">
              <a:spcBef>
                <a:spcPct val="0"/>
              </a:spcBef>
              <a:buNone/>
            </a:pPr>
            <a:endParaRPr lang="en-US" altLang="en-US" sz="1300" b="1" dirty="0">
              <a:solidFill>
                <a:srgbClr val="000000"/>
              </a:solidFill>
            </a:endParaRPr>
          </a:p>
          <a:p>
            <a:pPr marL="0" indent="0">
              <a:spcBef>
                <a:spcPct val="0"/>
              </a:spcBef>
              <a:buNone/>
            </a:pPr>
            <a:r>
              <a:rPr lang="en-US" altLang="en-US" sz="2700" b="1" dirty="0">
                <a:solidFill>
                  <a:srgbClr val="000000"/>
                </a:solidFill>
              </a:rPr>
              <a:t>Knee: </a:t>
            </a:r>
            <a:r>
              <a:rPr lang="en-US" altLang="en-US" sz="2700" dirty="0">
                <a:solidFill>
                  <a:srgbClr val="000000"/>
                </a:solidFill>
              </a:rPr>
              <a:t>Above knee  </a:t>
            </a:r>
          </a:p>
          <a:p>
            <a:pPr marL="0" indent="0">
              <a:spcBef>
                <a:spcPct val="0"/>
              </a:spcBef>
              <a:buNone/>
            </a:pPr>
            <a:r>
              <a:rPr lang="en-US" altLang="en-US" sz="2700" dirty="0">
                <a:solidFill>
                  <a:srgbClr val="000000"/>
                </a:solidFill>
              </a:rPr>
              <a:t>           amputation (AKA)       </a:t>
            </a:r>
          </a:p>
          <a:p>
            <a:pPr marL="0" indent="0">
              <a:spcBef>
                <a:spcPct val="0"/>
              </a:spcBef>
              <a:buNone/>
            </a:pPr>
            <a:r>
              <a:rPr lang="en-US" altLang="en-US" sz="2700" dirty="0">
                <a:solidFill>
                  <a:srgbClr val="000000"/>
                </a:solidFill>
              </a:rPr>
              <a:t>           or loss of natural </a:t>
            </a:r>
          </a:p>
          <a:p>
            <a:pPr marL="0" indent="0">
              <a:spcBef>
                <a:spcPct val="0"/>
              </a:spcBef>
              <a:buNone/>
            </a:pPr>
            <a:r>
              <a:rPr lang="en-US" altLang="en-US" sz="2700" dirty="0">
                <a:solidFill>
                  <a:srgbClr val="000000"/>
                </a:solidFill>
              </a:rPr>
              <a:t>           knee action with  </a:t>
            </a:r>
          </a:p>
          <a:p>
            <a:pPr marL="0" indent="0">
              <a:spcBef>
                <a:spcPct val="0"/>
              </a:spcBef>
              <a:buNone/>
            </a:pPr>
            <a:r>
              <a:rPr lang="en-US" altLang="en-US" sz="2700" dirty="0">
                <a:solidFill>
                  <a:srgbClr val="000000"/>
                </a:solidFill>
              </a:rPr>
              <a:t>           prosthesis in place.</a:t>
            </a:r>
          </a:p>
          <a:p>
            <a:pPr marL="0" indent="0">
              <a:spcBef>
                <a:spcPct val="0"/>
              </a:spcBef>
              <a:buNone/>
            </a:pPr>
            <a:endParaRPr lang="en-US" altLang="en-US" sz="2700" b="1" dirty="0">
              <a:solidFill>
                <a:srgbClr val="000000"/>
              </a:solidFill>
            </a:endParaRPr>
          </a:p>
          <a:p>
            <a:pPr marL="0" indent="0">
              <a:spcBef>
                <a:spcPct val="0"/>
              </a:spcBef>
              <a:buNone/>
            </a:pPr>
            <a:r>
              <a:rPr lang="en-US" altLang="en-US" sz="2700" b="1" dirty="0">
                <a:solidFill>
                  <a:srgbClr val="000000"/>
                </a:solidFill>
              </a:rPr>
              <a:t>Hip:	</a:t>
            </a:r>
            <a:r>
              <a:rPr lang="en-US" altLang="en-US" sz="2700" dirty="0">
                <a:solidFill>
                  <a:srgbClr val="000000"/>
                </a:solidFill>
              </a:rPr>
              <a:t>Amputation (only)  </a:t>
            </a:r>
          </a:p>
          <a:p>
            <a:pPr marL="0" indent="0">
              <a:spcBef>
                <a:spcPct val="0"/>
              </a:spcBef>
              <a:buNone/>
            </a:pPr>
            <a:r>
              <a:rPr lang="en-US" altLang="en-US" sz="2700" dirty="0">
                <a:solidFill>
                  <a:srgbClr val="000000"/>
                </a:solidFill>
              </a:rPr>
              <a:t>          so high as to prevent 	prosthesis</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32</a:t>
            </a:fld>
            <a:endParaRPr lang="en-US" altLang="en-US"/>
          </a:p>
        </p:txBody>
      </p:sp>
      <p:sp>
        <p:nvSpPr>
          <p:cNvPr id="2" name="Title 1"/>
          <p:cNvSpPr>
            <a:spLocks noGrp="1"/>
          </p:cNvSpPr>
          <p:nvPr>
            <p:ph type="title"/>
          </p:nvPr>
        </p:nvSpPr>
        <p:spPr>
          <a:xfrm>
            <a:off x="241374" y="332479"/>
            <a:ext cx="9512226" cy="538749"/>
          </a:xfrm>
        </p:spPr>
        <p:txBody>
          <a:bodyPr>
            <a:normAutofit/>
          </a:bodyPr>
          <a:lstStyle/>
          <a:p>
            <a:r>
              <a:rPr lang="en-US" b="1" dirty="0"/>
              <a:t>SMC for Double Extremity Loss</a:t>
            </a:r>
          </a:p>
        </p:txBody>
      </p:sp>
      <p:sp>
        <p:nvSpPr>
          <p:cNvPr id="5" name="Content Placeholder 2"/>
          <p:cNvSpPr txBox="1">
            <a:spLocks/>
          </p:cNvSpPr>
          <p:nvPr/>
        </p:nvSpPr>
        <p:spPr>
          <a:xfrm>
            <a:off x="6196362" y="1392865"/>
            <a:ext cx="5349998" cy="5354054"/>
          </a:xfrm>
          <a:prstGeom prst="rect">
            <a:avLst/>
          </a:prstGeom>
        </p:spPr>
        <p:txBody>
          <a:bodyPr vert="horz" lIns="91440" tIns="45720" rIns="91440" bIns="45720" rtlCol="0">
            <a:normAutofit fontScale="85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fontAlgn="auto">
              <a:lnSpc>
                <a:spcPct val="90000"/>
              </a:lnSpc>
              <a:spcBef>
                <a:spcPct val="0"/>
              </a:spcBef>
              <a:spcAft>
                <a:spcPts val="0"/>
              </a:spcAft>
              <a:buNone/>
            </a:pPr>
            <a:r>
              <a:rPr lang="en-US" altLang="en-US" sz="3200" b="1" u="sng" dirty="0">
                <a:solidFill>
                  <a:srgbClr val="000000"/>
                </a:solidFill>
                <a:latin typeface="Arial" panose="020B0604020202020204" pitchFamily="34" charset="0"/>
                <a:cs typeface="Arial" panose="020B0604020202020204" pitchFamily="34" charset="0"/>
              </a:rPr>
              <a:t>Upper Extremity Joint </a:t>
            </a:r>
          </a:p>
          <a:p>
            <a:pPr marL="0" indent="0" algn="ctr" fontAlgn="auto">
              <a:lnSpc>
                <a:spcPct val="90000"/>
              </a:lnSpc>
              <a:spcBef>
                <a:spcPct val="0"/>
              </a:spcBef>
              <a:spcAft>
                <a:spcPts val="0"/>
              </a:spcAft>
              <a:buNone/>
            </a:pPr>
            <a:endParaRPr lang="en-US" altLang="en-US" sz="1200" b="1" u="sng" dirty="0">
              <a:solidFill>
                <a:srgbClr val="000000"/>
              </a:solidFill>
              <a:latin typeface="Arial" panose="020B0604020202020204" pitchFamily="34" charset="0"/>
              <a:cs typeface="Arial" panose="020B0604020202020204" pitchFamily="34" charset="0"/>
            </a:endParaRPr>
          </a:p>
          <a:p>
            <a:pPr marL="0" indent="0" algn="ctr" fontAlgn="auto">
              <a:lnSpc>
                <a:spcPct val="90000"/>
              </a:lnSpc>
              <a:spcBef>
                <a:spcPct val="0"/>
              </a:spcBef>
              <a:spcAft>
                <a:spcPts val="0"/>
              </a:spcAft>
              <a:buNone/>
            </a:pPr>
            <a:r>
              <a:rPr lang="en-US" altLang="en-US" sz="3200" b="1" u="sng" dirty="0">
                <a:solidFill>
                  <a:srgbClr val="000000"/>
                </a:solidFill>
                <a:latin typeface="Arial" panose="020B0604020202020204" pitchFamily="34" charset="0"/>
                <a:cs typeface="Arial" panose="020B0604020202020204" pitchFamily="34" charset="0"/>
              </a:rPr>
              <a:t>Levels:</a:t>
            </a:r>
          </a:p>
          <a:p>
            <a:pPr marL="0" indent="0" fontAlgn="auto">
              <a:spcBef>
                <a:spcPct val="0"/>
              </a:spcBef>
              <a:spcAft>
                <a:spcPts val="0"/>
              </a:spcAft>
              <a:buNone/>
            </a:pPr>
            <a:endParaRPr lang="en-US" altLang="en-US" sz="3200" b="1" dirty="0">
              <a:solidFill>
                <a:srgbClr val="000000"/>
              </a:solidFill>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Hand: 	 </a:t>
            </a:r>
            <a:r>
              <a:rPr lang="en-US" altLang="en-US" sz="3200" dirty="0">
                <a:solidFill>
                  <a:srgbClr val="000000"/>
                </a:solidFill>
                <a:latin typeface="Arial" panose="020B0604020202020204" pitchFamily="34" charset="0"/>
                <a:cs typeface="Arial" panose="020B0604020202020204" pitchFamily="34" charset="0"/>
              </a:rPr>
              <a:t>Below elbow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amputation (BEA)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or loss of use</a:t>
            </a:r>
          </a:p>
          <a:p>
            <a:pPr marL="0" indent="0" fontAlgn="auto">
              <a:spcBef>
                <a:spcPct val="0"/>
              </a:spcBef>
              <a:spcAft>
                <a:spcPts val="0"/>
              </a:spcAft>
              <a:buNone/>
            </a:pPr>
            <a:endParaRPr lang="en-US" altLang="en-US" sz="3200" b="1" dirty="0">
              <a:solidFill>
                <a:srgbClr val="000000"/>
              </a:solidFill>
              <a:latin typeface="Arial" panose="020B0604020202020204" pitchFamily="34" charset="0"/>
              <a:cs typeface="Arial" panose="020B0604020202020204" pitchFamily="34" charset="0"/>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Elbow: 	 </a:t>
            </a:r>
            <a:r>
              <a:rPr lang="en-US" altLang="en-US" sz="3200" dirty="0">
                <a:solidFill>
                  <a:srgbClr val="000000"/>
                </a:solidFill>
                <a:latin typeface="Arial" panose="020B0604020202020204" pitchFamily="34" charset="0"/>
                <a:cs typeface="Arial" panose="020B0604020202020204" pitchFamily="34" charset="0"/>
              </a:rPr>
              <a:t>Above elbow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amputation (AEA)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or loss of natural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elbow action with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prosthesis in place.</a:t>
            </a:r>
          </a:p>
          <a:p>
            <a:pPr marL="0" indent="0" fontAlgn="auto">
              <a:spcBef>
                <a:spcPct val="0"/>
              </a:spcBef>
              <a:spcAft>
                <a:spcPts val="0"/>
              </a:spcAft>
              <a:buNone/>
            </a:pPr>
            <a:endParaRPr lang="en-US" altLang="en-US" sz="2100" b="1" dirty="0">
              <a:solidFill>
                <a:srgbClr val="000000"/>
              </a:solidFill>
              <a:latin typeface="Arial" panose="020B0604020202020204" pitchFamily="34" charset="0"/>
              <a:cs typeface="Arial" panose="020B0604020202020204" pitchFamily="34" charset="0"/>
            </a:endParaRPr>
          </a:p>
          <a:p>
            <a:pPr marL="0" indent="0" fontAlgn="auto">
              <a:spcBef>
                <a:spcPct val="0"/>
              </a:spcBef>
              <a:spcAft>
                <a:spcPts val="0"/>
              </a:spcAft>
              <a:buNone/>
            </a:pPr>
            <a:r>
              <a:rPr lang="en-US" altLang="en-US" sz="3200" b="1" dirty="0">
                <a:solidFill>
                  <a:srgbClr val="000000"/>
                </a:solidFill>
                <a:latin typeface="Arial" panose="020B0604020202020204" pitchFamily="34" charset="0"/>
                <a:cs typeface="Arial" panose="020B0604020202020204" pitchFamily="34" charset="0"/>
              </a:rPr>
              <a:t>Shoulder: </a:t>
            </a:r>
            <a:r>
              <a:rPr lang="en-US" altLang="en-US" sz="3200" dirty="0">
                <a:solidFill>
                  <a:srgbClr val="000000"/>
                </a:solidFill>
                <a:latin typeface="Arial" panose="020B0604020202020204" pitchFamily="34" charset="0"/>
                <a:cs typeface="Arial" panose="020B0604020202020204" pitchFamily="34" charset="0"/>
              </a:rPr>
              <a:t>Amputation (only)</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so high as to  </a:t>
            </a:r>
          </a:p>
          <a:p>
            <a:pPr marL="0" indent="0" fontAlgn="auto">
              <a:spcBef>
                <a:spcPct val="0"/>
              </a:spcBef>
              <a:spcAft>
                <a:spcPts val="0"/>
              </a:spcAft>
              <a:buNone/>
            </a:pPr>
            <a:r>
              <a:rPr lang="en-US" altLang="en-US" sz="3200" dirty="0">
                <a:solidFill>
                  <a:srgbClr val="000000"/>
                </a:solidFill>
                <a:latin typeface="Arial" panose="020B0604020202020204" pitchFamily="34" charset="0"/>
                <a:cs typeface="Arial" panose="020B0604020202020204" pitchFamily="34" charset="0"/>
              </a:rPr>
              <a:t>                  prevent prosthesis</a:t>
            </a:r>
            <a:endParaRPr lang="en-US" altLang="en-US" sz="2800" dirty="0">
              <a:solidFill>
                <a:srgbClr val="000000"/>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6073698" y="1642369"/>
            <a:ext cx="22302" cy="460231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693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613465"/>
          </a:xfrm>
        </p:spPr>
        <p:txBody>
          <a:bodyPr>
            <a:normAutofit/>
          </a:bodyPr>
          <a:lstStyle/>
          <a:p>
            <a:pPr marL="0" indent="0">
              <a:spcBef>
                <a:spcPct val="0"/>
              </a:spcBef>
              <a:buNone/>
            </a:pPr>
            <a:r>
              <a:rPr lang="en-US" altLang="en-US" b="1" dirty="0">
                <a:solidFill>
                  <a:srgbClr val="000000"/>
                </a:solidFill>
              </a:rPr>
              <a:t>Loss of Natural elbow or knee action </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This means that the veteran does not have natural use of the joint, to the point that muscles affecting joint motion, if not already atrophied, will become so. Ankylosis or paralysis of the joint is entitling.  </a:t>
            </a: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r>
              <a:rPr lang="en-US" altLang="en-US" sz="2400" b="1" dirty="0">
                <a:solidFill>
                  <a:srgbClr val="9C1A1E"/>
                </a:solidFill>
              </a:rPr>
              <a:t>38 CFR 3.350(c)(2)</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33</a:t>
            </a:fld>
            <a:endParaRPr lang="en-US" altLang="en-US"/>
          </a:p>
        </p:txBody>
      </p:sp>
      <p:sp>
        <p:nvSpPr>
          <p:cNvPr id="2" name="Title 1"/>
          <p:cNvSpPr>
            <a:spLocks noGrp="1"/>
          </p:cNvSpPr>
          <p:nvPr>
            <p:ph type="title"/>
          </p:nvPr>
        </p:nvSpPr>
        <p:spPr>
          <a:xfrm>
            <a:off x="173620" y="354782"/>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3059381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43863" cy="4613465"/>
          </a:xfrm>
        </p:spPr>
        <p:txBody>
          <a:bodyPr>
            <a:normAutofit lnSpcReduction="10000"/>
          </a:bodyPr>
          <a:lstStyle/>
          <a:p>
            <a:pPr marL="0" indent="0">
              <a:spcBef>
                <a:spcPct val="0"/>
              </a:spcBef>
              <a:buNone/>
            </a:pPr>
            <a:r>
              <a:rPr lang="en-US" altLang="en-US" sz="3600" b="1" dirty="0">
                <a:solidFill>
                  <a:srgbClr val="000000"/>
                </a:solidFill>
              </a:rPr>
              <a:t>Examples of elevations based on multiple extremity loss</a:t>
            </a:r>
            <a:r>
              <a:rPr lang="en-US" altLang="en-US" sz="3600" dirty="0">
                <a:solidFill>
                  <a:srgbClr val="000000"/>
                </a:solidFill>
              </a:rPr>
              <a:t>:</a:t>
            </a:r>
          </a:p>
          <a:p>
            <a:pPr>
              <a:spcBef>
                <a:spcPct val="0"/>
              </a:spcBef>
              <a:buNone/>
            </a:pPr>
            <a:endParaRPr lang="en-US" altLang="en-US" sz="3600" b="1" dirty="0">
              <a:solidFill>
                <a:srgbClr val="000000"/>
              </a:solidFill>
            </a:endParaRPr>
          </a:p>
          <a:p>
            <a:pPr marL="0" indent="0">
              <a:spcBef>
                <a:spcPct val="0"/>
              </a:spcBef>
              <a:buNone/>
            </a:pPr>
            <a:r>
              <a:rPr lang="en-US" altLang="en-US" dirty="0">
                <a:solidFill>
                  <a:srgbClr val="000000"/>
                </a:solidFill>
              </a:rPr>
              <a:t>For a BKA on one side and an AKA on the other, the SMC (L) for both feet would be elevated ½ step for the knee level to SMC (L ½).</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For loss of a hand on one side and above elbow amputation on the other side, the starting level of SMC (M) would be elevated to (M ½) for the elbow level.</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34</a:t>
            </a:fld>
            <a:endParaRPr lang="en-US" altLang="en-US"/>
          </a:p>
        </p:txBody>
      </p:sp>
      <p:sp>
        <p:nvSpPr>
          <p:cNvPr id="2" name="Title 1"/>
          <p:cNvSpPr>
            <a:spLocks noGrp="1"/>
          </p:cNvSpPr>
          <p:nvPr>
            <p:ph type="title"/>
          </p:nvPr>
        </p:nvSpPr>
        <p:spPr>
          <a:xfrm>
            <a:off x="185195" y="410538"/>
            <a:ext cx="9568405"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291202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35</a:t>
            </a:fld>
            <a:endParaRPr lang="en-US" altLang="en-US"/>
          </a:p>
        </p:txBody>
      </p:sp>
      <p:sp>
        <p:nvSpPr>
          <p:cNvPr id="2" name="Title 1"/>
          <p:cNvSpPr>
            <a:spLocks noGrp="1"/>
          </p:cNvSpPr>
          <p:nvPr>
            <p:ph type="title"/>
          </p:nvPr>
        </p:nvSpPr>
        <p:spPr>
          <a:xfrm>
            <a:off x="173620" y="410538"/>
            <a:ext cx="9579980" cy="538749"/>
          </a:xfrm>
        </p:spPr>
        <p:txBody>
          <a:bodyPr>
            <a:normAutofit/>
          </a:bodyPr>
          <a:lstStyle/>
          <a:p>
            <a:r>
              <a:rPr lang="en-US" b="1" dirty="0"/>
              <a:t>SMC for Double Extremity Loss</a:t>
            </a:r>
          </a:p>
        </p:txBody>
      </p:sp>
      <p:pic>
        <p:nvPicPr>
          <p:cNvPr id="37" name="SMC Practice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1268251"/>
            <a:ext cx="9144000" cy="5143500"/>
          </a:xfrm>
          <a:prstGeom prst="rect">
            <a:avLst/>
          </a:prstGeom>
        </p:spPr>
      </p:pic>
    </p:spTree>
    <p:extLst>
      <p:ext uri="{BB962C8B-B14F-4D97-AF65-F5344CB8AC3E}">
        <p14:creationId xmlns:p14="http://schemas.microsoft.com/office/powerpoint/2010/main" val="1552056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7"/>
                                        </p:tgtEl>
                                      </p:cBhvr>
                                    </p:cmd>
                                  </p:childTnLst>
                                </p:cTn>
                              </p:par>
                            </p:childTnLst>
                          </p:cTn>
                        </p:par>
                      </p:childTnLst>
                    </p:cTn>
                  </p:par>
                </p:childTnLst>
              </p:cTn>
              <p:nextCondLst>
                <p:cond evt="onClick" delay="0">
                  <p:tgtEl>
                    <p:spTgt spid="37"/>
                  </p:tgtEl>
                </p:cond>
              </p:nextCondLst>
            </p:seq>
            <p:video>
              <p:cMediaNode vol="80000">
                <p:cTn id="7" fill="hold" display="0">
                  <p:stCondLst>
                    <p:cond delay="indefinite"/>
                  </p:stCondLst>
                </p:cTn>
                <p:tgtEl>
                  <p:spTgt spid="37"/>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642370"/>
            <a:ext cx="10943863" cy="4613465"/>
          </a:xfrm>
        </p:spPr>
        <p:txBody>
          <a:bodyPr>
            <a:normAutofit fontScale="77500" lnSpcReduction="20000"/>
          </a:bodyPr>
          <a:lstStyle/>
          <a:p>
            <a:pPr marL="0" indent="0">
              <a:spcBef>
                <a:spcPts val="0"/>
              </a:spcBef>
              <a:buNone/>
              <a:defRPr/>
            </a:pPr>
            <a:r>
              <a:rPr lang="en-US" sz="4000" b="1" dirty="0">
                <a:solidFill>
                  <a:prstClr val="black"/>
                </a:solidFill>
              </a:rPr>
              <a:t>Elevation of SMC level under (P)</a:t>
            </a:r>
          </a:p>
          <a:p>
            <a:pPr>
              <a:spcBef>
                <a:spcPts val="0"/>
              </a:spcBef>
              <a:defRPr/>
            </a:pPr>
            <a:endParaRPr lang="en-US" sz="3600" dirty="0">
              <a:solidFill>
                <a:prstClr val="black"/>
              </a:solidFill>
            </a:endParaRPr>
          </a:p>
          <a:p>
            <a:pPr marL="0" indent="0">
              <a:lnSpc>
                <a:spcPct val="120000"/>
              </a:lnSpc>
              <a:spcBef>
                <a:spcPts val="0"/>
              </a:spcBef>
              <a:buNone/>
              <a:defRPr/>
            </a:pPr>
            <a:r>
              <a:rPr lang="en-US" sz="3600" dirty="0">
                <a:solidFill>
                  <a:prstClr val="black"/>
                </a:solidFill>
              </a:rPr>
              <a:t>For a veteran already rated at SMC (L) or higher, the following factors permit elevation of the SMC level.</a:t>
            </a:r>
          </a:p>
          <a:p>
            <a:pPr>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Additional independent 50% disabilities= Half step</a:t>
            </a:r>
          </a:p>
          <a:p>
            <a:pPr marL="285750" indent="-285750">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Additional independent 100% single disability = Full step</a:t>
            </a:r>
          </a:p>
          <a:p>
            <a:pPr marL="285750" indent="-285750">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Triple extremity loss = Half step</a:t>
            </a:r>
          </a:p>
          <a:p>
            <a:pPr>
              <a:spcBef>
                <a:spcPts val="0"/>
              </a:spcBef>
              <a:defRPr/>
            </a:pPr>
            <a:endParaRPr lang="en-US" sz="3600" dirty="0">
              <a:solidFill>
                <a:prstClr val="black"/>
              </a:solidFill>
            </a:endParaRPr>
          </a:p>
          <a:p>
            <a:pPr marL="0" indent="0">
              <a:spcBef>
                <a:spcPts val="0"/>
              </a:spcBef>
              <a:buNone/>
              <a:defRPr/>
            </a:pPr>
            <a:endParaRPr lang="en-US" sz="3600" dirty="0">
              <a:solidFill>
                <a:prstClr val="black"/>
              </a:solidFill>
            </a:endParaRPr>
          </a:p>
          <a:p>
            <a:pPr>
              <a:spcBef>
                <a:spcPts val="0"/>
              </a:spcBef>
              <a:defRPr/>
            </a:pPr>
            <a:endParaRPr lang="en-US" sz="3600" dirty="0">
              <a:solidFill>
                <a:prstClr val="black"/>
              </a:solidFill>
            </a:endParaRPr>
          </a:p>
          <a:p>
            <a:pPr marL="0" indent="0">
              <a:spcBef>
                <a:spcPts val="0"/>
              </a:spcBef>
              <a:buNone/>
              <a:defRPr/>
            </a:pPr>
            <a:r>
              <a:rPr lang="en-US" b="1" dirty="0">
                <a:solidFill>
                  <a:srgbClr val="9C1A1E"/>
                </a:solidFill>
              </a:rPr>
              <a:t>38 CFR 3.350(f)(3), (f)(4) and (f)(5)</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36</a:t>
            </a:fld>
            <a:endParaRPr lang="en-US" altLang="en-US"/>
          </a:p>
        </p:txBody>
      </p:sp>
      <p:sp>
        <p:nvSpPr>
          <p:cNvPr id="2" name="Title 1"/>
          <p:cNvSpPr>
            <a:spLocks noGrp="1"/>
          </p:cNvSpPr>
          <p:nvPr>
            <p:ph type="title"/>
          </p:nvPr>
        </p:nvSpPr>
        <p:spPr>
          <a:xfrm>
            <a:off x="162046" y="377084"/>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86739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67012" cy="4613465"/>
          </a:xfrm>
        </p:spPr>
        <p:txBody>
          <a:bodyPr>
            <a:normAutofit fontScale="77500" lnSpcReduction="20000"/>
          </a:bodyPr>
          <a:lstStyle/>
          <a:p>
            <a:pPr>
              <a:spcBef>
                <a:spcPts val="0"/>
              </a:spcBef>
              <a:defRPr/>
            </a:pPr>
            <a:endParaRPr lang="en-US" sz="3600" dirty="0">
              <a:solidFill>
                <a:prstClr val="black"/>
              </a:solidFill>
            </a:endParaRPr>
          </a:p>
          <a:p>
            <a:pPr algn="ctr">
              <a:spcBef>
                <a:spcPct val="0"/>
              </a:spcBef>
              <a:buNone/>
            </a:pPr>
            <a:r>
              <a:rPr lang="en-US" altLang="en-US" sz="4500" b="1" dirty="0">
                <a:solidFill>
                  <a:srgbClr val="000000"/>
                </a:solidFill>
              </a:rPr>
              <a:t>Additional independent 50% disabilities</a:t>
            </a:r>
          </a:p>
          <a:p>
            <a:pPr algn="ctr">
              <a:spcBef>
                <a:spcPct val="0"/>
              </a:spcBef>
              <a:buNone/>
            </a:pPr>
            <a:endParaRPr lang="en-US" altLang="en-US" sz="2800" dirty="0">
              <a:solidFill>
                <a:srgbClr val="000000"/>
              </a:solidFill>
            </a:endParaRPr>
          </a:p>
          <a:p>
            <a:pPr marL="0" indent="0">
              <a:spcBef>
                <a:spcPct val="0"/>
              </a:spcBef>
              <a:buNone/>
            </a:pPr>
            <a:endParaRPr lang="en-US" altLang="en-US" sz="3600" dirty="0">
              <a:solidFill>
                <a:srgbClr val="000000"/>
              </a:solidFill>
            </a:endParaRPr>
          </a:p>
          <a:p>
            <a:pPr marL="0" indent="0">
              <a:spcBef>
                <a:spcPct val="0"/>
              </a:spcBef>
              <a:buNone/>
            </a:pPr>
            <a:endParaRPr lang="en-US" altLang="en-US" sz="4400" dirty="0">
              <a:solidFill>
                <a:srgbClr val="000000"/>
              </a:solidFill>
            </a:endParaRPr>
          </a:p>
          <a:p>
            <a:pPr marL="0" indent="0">
              <a:spcBef>
                <a:spcPct val="0"/>
              </a:spcBef>
              <a:buNone/>
            </a:pPr>
            <a:r>
              <a:rPr lang="en-US" altLang="en-US" sz="4400" dirty="0">
                <a:solidFill>
                  <a:srgbClr val="000000"/>
                </a:solidFill>
              </a:rPr>
              <a:t>A </a:t>
            </a:r>
            <a:r>
              <a:rPr lang="en-US" altLang="en-US" sz="4400" b="1" u="sng" dirty="0">
                <a:solidFill>
                  <a:srgbClr val="000000"/>
                </a:solidFill>
              </a:rPr>
              <a:t>half step elevation </a:t>
            </a:r>
            <a:r>
              <a:rPr lang="en-US" altLang="en-US" sz="4400" dirty="0">
                <a:solidFill>
                  <a:srgbClr val="000000"/>
                </a:solidFill>
              </a:rPr>
              <a:t>is provided for an additional single disability or combination of disabilities independently ratable as 50 percent or more.  </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b="1" dirty="0">
                <a:solidFill>
                  <a:srgbClr val="9C1A1E"/>
                </a:solidFill>
              </a:rPr>
              <a:t>38 CFR 3.350 (f)(3)</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37</a:t>
            </a:fld>
            <a:endParaRPr lang="en-US" altLang="en-US"/>
          </a:p>
        </p:txBody>
      </p:sp>
      <p:sp>
        <p:nvSpPr>
          <p:cNvPr id="2" name="Title 1"/>
          <p:cNvSpPr>
            <a:spLocks noGrp="1"/>
          </p:cNvSpPr>
          <p:nvPr>
            <p:ph type="title"/>
          </p:nvPr>
        </p:nvSpPr>
        <p:spPr>
          <a:xfrm>
            <a:off x="162046" y="388235"/>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1698409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3" y="1642370"/>
            <a:ext cx="10938076" cy="4613465"/>
          </a:xfrm>
        </p:spPr>
        <p:txBody>
          <a:bodyPr>
            <a:normAutofit fontScale="92500" lnSpcReduction="10000"/>
          </a:bodyPr>
          <a:lstStyle/>
          <a:p>
            <a:pPr>
              <a:spcBef>
                <a:spcPct val="0"/>
              </a:spcBef>
              <a:buNone/>
            </a:pPr>
            <a:r>
              <a:rPr lang="en-US" altLang="en-US" sz="3600" b="1" dirty="0">
                <a:solidFill>
                  <a:srgbClr val="000000"/>
                </a:solidFill>
              </a:rPr>
              <a:t>½ Step Examples:  </a:t>
            </a:r>
          </a:p>
          <a:p>
            <a:pPr marL="0" indent="0">
              <a:spcBef>
                <a:spcPct val="0"/>
              </a:spcBef>
              <a:buNone/>
            </a:pPr>
            <a:endParaRPr lang="en-US" altLang="en-US" sz="3600" dirty="0">
              <a:solidFill>
                <a:srgbClr val="000000"/>
              </a:solidFill>
            </a:endParaRPr>
          </a:p>
          <a:p>
            <a:pPr marL="0" indent="0">
              <a:spcBef>
                <a:spcPct val="0"/>
              </a:spcBef>
              <a:buNone/>
            </a:pPr>
            <a:r>
              <a:rPr lang="en-US" altLang="en-US" sz="3600" dirty="0">
                <a:solidFill>
                  <a:srgbClr val="000000"/>
                </a:solidFill>
              </a:rPr>
              <a:t>1. 	100 percent for bilateral BKA = SMC(L)</a:t>
            </a:r>
          </a:p>
          <a:p>
            <a:pPr>
              <a:spcBef>
                <a:spcPct val="0"/>
              </a:spcBef>
              <a:buNone/>
            </a:pPr>
            <a:r>
              <a:rPr lang="en-US" altLang="en-US" sz="3600" dirty="0">
                <a:solidFill>
                  <a:srgbClr val="000000"/>
                </a:solidFill>
              </a:rPr>
              <a:t>		50 percent for PTSD	   		</a:t>
            </a:r>
          </a:p>
          <a:p>
            <a:pPr>
              <a:spcBef>
                <a:spcPct val="0"/>
              </a:spcBef>
              <a:buNone/>
            </a:pPr>
            <a:r>
              <a:rPr lang="en-US" altLang="en-US" sz="3600" dirty="0">
                <a:solidFill>
                  <a:srgbClr val="000000"/>
                </a:solidFill>
              </a:rPr>
              <a:t>		SMC entitlement is now (L ½)</a:t>
            </a:r>
          </a:p>
          <a:p>
            <a:pPr>
              <a:spcBef>
                <a:spcPct val="0"/>
              </a:spcBef>
              <a:buNone/>
            </a:pPr>
            <a:r>
              <a:rPr lang="en-US" altLang="en-US" sz="3600" dirty="0">
                <a:solidFill>
                  <a:srgbClr val="000000"/>
                </a:solidFill>
              </a:rPr>
              <a:t>	</a:t>
            </a:r>
          </a:p>
          <a:p>
            <a:pPr>
              <a:spcBef>
                <a:spcPct val="0"/>
              </a:spcBef>
              <a:buNone/>
            </a:pPr>
            <a:r>
              <a:rPr lang="en-US" altLang="en-US" sz="3600" dirty="0">
                <a:solidFill>
                  <a:srgbClr val="000000"/>
                </a:solidFill>
              </a:rPr>
              <a:t>2. 	100% for LOU of both hands = SMC(M)</a:t>
            </a:r>
          </a:p>
          <a:p>
            <a:pPr>
              <a:spcBef>
                <a:spcPct val="0"/>
              </a:spcBef>
              <a:buNone/>
            </a:pPr>
            <a:r>
              <a:rPr lang="en-US" altLang="en-US" sz="3600" dirty="0">
                <a:solidFill>
                  <a:srgbClr val="000000"/>
                </a:solidFill>
              </a:rPr>
              <a:t> 		30 percent for heart disease</a:t>
            </a:r>
          </a:p>
          <a:p>
            <a:pPr>
              <a:spcBef>
                <a:spcPct val="0"/>
              </a:spcBef>
              <a:buNone/>
            </a:pPr>
            <a:r>
              <a:rPr lang="en-US" altLang="en-US" sz="3600" dirty="0">
                <a:solidFill>
                  <a:srgbClr val="000000"/>
                </a:solidFill>
              </a:rPr>
              <a:t>	   	30 percent for GI disorder		</a:t>
            </a:r>
          </a:p>
          <a:p>
            <a:pPr>
              <a:spcBef>
                <a:spcPct val="0"/>
              </a:spcBef>
              <a:buNone/>
            </a:pPr>
            <a:r>
              <a:rPr lang="en-US" altLang="en-US" sz="3600" dirty="0">
                <a:solidFill>
                  <a:srgbClr val="000000"/>
                </a:solidFill>
              </a:rPr>
              <a:t>		SMC entitlement is now (M ½)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38</a:t>
            </a:fld>
            <a:endParaRPr lang="en-US" altLang="en-US"/>
          </a:p>
        </p:txBody>
      </p:sp>
      <p:sp>
        <p:nvSpPr>
          <p:cNvPr id="2" name="Title 1"/>
          <p:cNvSpPr>
            <a:spLocks noGrp="1"/>
          </p:cNvSpPr>
          <p:nvPr>
            <p:ph type="title"/>
          </p:nvPr>
        </p:nvSpPr>
        <p:spPr>
          <a:xfrm>
            <a:off x="173620" y="499747"/>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2858682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2" y="1376555"/>
            <a:ext cx="10961225" cy="5079108"/>
          </a:xfrm>
        </p:spPr>
        <p:txBody>
          <a:bodyPr>
            <a:normAutofit fontScale="32500" lnSpcReduction="20000"/>
          </a:bodyPr>
          <a:lstStyle/>
          <a:p>
            <a:pPr>
              <a:spcBef>
                <a:spcPts val="0"/>
              </a:spcBef>
              <a:defRPr/>
            </a:pPr>
            <a:endParaRPr lang="en-US" sz="3600" dirty="0">
              <a:solidFill>
                <a:prstClr val="black"/>
              </a:solidFill>
            </a:endParaRPr>
          </a:p>
          <a:p>
            <a:pPr algn="ctr">
              <a:spcBef>
                <a:spcPct val="0"/>
              </a:spcBef>
              <a:buNone/>
            </a:pPr>
            <a:r>
              <a:rPr lang="en-US" altLang="en-US" sz="8600" b="1" dirty="0">
                <a:solidFill>
                  <a:srgbClr val="000000"/>
                </a:solidFill>
              </a:rPr>
              <a:t>Additional independent 100 percent disability</a:t>
            </a:r>
          </a:p>
          <a:p>
            <a:pPr algn="ctr">
              <a:spcBef>
                <a:spcPct val="0"/>
              </a:spcBef>
              <a:buNone/>
            </a:pPr>
            <a:endParaRPr lang="en-US" altLang="en-US" sz="8600" b="1" dirty="0">
              <a:solidFill>
                <a:srgbClr val="000000"/>
              </a:solidFill>
            </a:endParaRPr>
          </a:p>
          <a:p>
            <a:pPr marL="0" indent="0">
              <a:spcBef>
                <a:spcPct val="0"/>
              </a:spcBef>
              <a:buNone/>
            </a:pPr>
            <a:r>
              <a:rPr lang="en-US" altLang="en-US" sz="8600" dirty="0">
                <a:solidFill>
                  <a:srgbClr val="000000"/>
                </a:solidFill>
              </a:rPr>
              <a:t>A full step elevation is provided if the veteran has an additional single disability independently ratable as 100 percent.  </a:t>
            </a:r>
          </a:p>
          <a:p>
            <a:pPr marL="0" indent="0">
              <a:spcBef>
                <a:spcPct val="0"/>
              </a:spcBef>
              <a:buNone/>
            </a:pPr>
            <a:endParaRPr lang="en-US" altLang="en-US" sz="8600" dirty="0">
              <a:solidFill>
                <a:srgbClr val="000000"/>
              </a:solidFill>
            </a:endParaRPr>
          </a:p>
          <a:p>
            <a:pPr marL="0" indent="0">
              <a:spcBef>
                <a:spcPct val="0"/>
              </a:spcBef>
              <a:buNone/>
            </a:pPr>
            <a:r>
              <a:rPr lang="en-US" altLang="en-US" sz="8600" b="1" dirty="0">
                <a:solidFill>
                  <a:srgbClr val="000000"/>
                </a:solidFill>
              </a:rPr>
              <a:t>Whole Step Example:  </a:t>
            </a:r>
          </a:p>
          <a:p>
            <a:pPr>
              <a:spcBef>
                <a:spcPct val="0"/>
              </a:spcBef>
              <a:buNone/>
            </a:pPr>
            <a:endParaRPr lang="en-US" altLang="en-US" sz="8600" dirty="0">
              <a:solidFill>
                <a:srgbClr val="000000"/>
              </a:solidFill>
            </a:endParaRPr>
          </a:p>
          <a:p>
            <a:pPr>
              <a:lnSpc>
                <a:spcPct val="120000"/>
              </a:lnSpc>
              <a:spcBef>
                <a:spcPct val="0"/>
              </a:spcBef>
              <a:buNone/>
            </a:pPr>
            <a:r>
              <a:rPr lang="en-US" altLang="en-US" sz="8600" dirty="0">
                <a:solidFill>
                  <a:srgbClr val="000000"/>
                </a:solidFill>
              </a:rPr>
              <a:t>100 percent both hands 	SMC (M)</a:t>
            </a:r>
          </a:p>
          <a:p>
            <a:pPr>
              <a:lnSpc>
                <a:spcPct val="120000"/>
              </a:lnSpc>
              <a:spcBef>
                <a:spcPct val="0"/>
              </a:spcBef>
              <a:buNone/>
            </a:pPr>
            <a:r>
              <a:rPr lang="en-US" altLang="en-US" sz="8600" dirty="0">
                <a:solidFill>
                  <a:srgbClr val="000000"/>
                </a:solidFill>
              </a:rPr>
              <a:t>100 percent heart disease  	Full step to SMC (N)</a:t>
            </a:r>
          </a:p>
          <a:p>
            <a:pPr>
              <a:lnSpc>
                <a:spcPct val="120000"/>
              </a:lnSpc>
              <a:spcBef>
                <a:spcPct val="0"/>
              </a:spcBef>
              <a:buNone/>
            </a:pPr>
            <a:r>
              <a:rPr lang="en-US" altLang="en-US" sz="8600" dirty="0">
                <a:solidFill>
                  <a:srgbClr val="000000"/>
                </a:solidFill>
              </a:rPr>
              <a:t>0 percent creative organ	Add SMC (K)</a:t>
            </a:r>
          </a:p>
          <a:p>
            <a:pPr>
              <a:lnSpc>
                <a:spcPct val="120000"/>
              </a:lnSpc>
              <a:spcBef>
                <a:spcPct val="0"/>
              </a:spcBef>
              <a:buNone/>
            </a:pPr>
            <a:r>
              <a:rPr lang="en-US" altLang="en-US" sz="8600" dirty="0">
                <a:solidFill>
                  <a:srgbClr val="000000"/>
                </a:solidFill>
              </a:rPr>
              <a:t>SMC Entitlement is now	SMC (N) + (K)</a:t>
            </a:r>
          </a:p>
          <a:p>
            <a:pPr algn="ctr">
              <a:spcBef>
                <a:spcPct val="0"/>
              </a:spcBef>
              <a:buNone/>
            </a:pPr>
            <a:endParaRPr lang="en-US" altLang="en-US" sz="5100" dirty="0">
              <a:solidFill>
                <a:srgbClr val="000000"/>
              </a:solidFill>
            </a:endParaRPr>
          </a:p>
          <a:p>
            <a:pPr algn="ctr">
              <a:spcBef>
                <a:spcPct val="0"/>
              </a:spcBef>
              <a:buNone/>
            </a:pPr>
            <a:endParaRPr lang="en-US" altLang="en-US" sz="6200" dirty="0">
              <a:solidFill>
                <a:srgbClr val="000000"/>
              </a:solidFill>
            </a:endParaRPr>
          </a:p>
          <a:p>
            <a:pPr>
              <a:spcBef>
                <a:spcPct val="0"/>
              </a:spcBef>
              <a:buNone/>
            </a:pPr>
            <a:r>
              <a:rPr lang="en-US" altLang="en-US" sz="7400" b="1" dirty="0">
                <a:solidFill>
                  <a:srgbClr val="9C1A1E"/>
                </a:solidFill>
              </a:rPr>
              <a:t>38 CFR 3.350(f)(4)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39</a:t>
            </a:fld>
            <a:endParaRPr lang="en-US" altLang="en-US"/>
          </a:p>
        </p:txBody>
      </p:sp>
      <p:sp>
        <p:nvSpPr>
          <p:cNvPr id="2" name="Title 1"/>
          <p:cNvSpPr>
            <a:spLocks noGrp="1"/>
          </p:cNvSpPr>
          <p:nvPr>
            <p:ph type="title"/>
          </p:nvPr>
        </p:nvSpPr>
        <p:spPr>
          <a:xfrm>
            <a:off x="185195" y="410538"/>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364562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9" y="1393236"/>
            <a:ext cx="10763491" cy="4882058"/>
          </a:xfrm>
        </p:spPr>
        <p:txBody>
          <a:bodyPr>
            <a:normAutofit/>
          </a:bodyPr>
          <a:lstStyle/>
          <a:p>
            <a:endParaRPr lang="en-US" dirty="0"/>
          </a:p>
          <a:p>
            <a:r>
              <a:rPr lang="en-US" dirty="0"/>
              <a:t>38 CFR 3.350</a:t>
            </a:r>
          </a:p>
          <a:p>
            <a:pPr marL="0" indent="0">
              <a:buNone/>
            </a:pPr>
            <a:endParaRPr lang="en-US" sz="1000" dirty="0"/>
          </a:p>
          <a:p>
            <a:r>
              <a:rPr lang="en-US" dirty="0"/>
              <a:t>38 CFR 3.352</a:t>
            </a:r>
          </a:p>
          <a:p>
            <a:pPr marL="0" indent="0">
              <a:buNone/>
            </a:pPr>
            <a:endParaRPr lang="en-US" sz="1000" dirty="0"/>
          </a:p>
          <a:p>
            <a:r>
              <a:rPr lang="en-US" dirty="0"/>
              <a:t>38 CFR 3.552</a:t>
            </a:r>
          </a:p>
          <a:p>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a:t>
            </a:fld>
            <a:endParaRPr lang="en-US" altLang="en-US"/>
          </a:p>
        </p:txBody>
      </p:sp>
      <p:sp>
        <p:nvSpPr>
          <p:cNvPr id="2" name="Title 1"/>
          <p:cNvSpPr>
            <a:spLocks noGrp="1"/>
          </p:cNvSpPr>
          <p:nvPr>
            <p:ph type="title"/>
          </p:nvPr>
        </p:nvSpPr>
        <p:spPr>
          <a:xfrm>
            <a:off x="162046" y="544586"/>
            <a:ext cx="9591554" cy="538749"/>
          </a:xfrm>
        </p:spPr>
        <p:txBody>
          <a:bodyPr>
            <a:normAutofit/>
          </a:bodyPr>
          <a:lstStyle/>
          <a:p>
            <a:r>
              <a:rPr lang="en-US" b="1" dirty="0"/>
              <a:t>References</a:t>
            </a:r>
          </a:p>
        </p:txBody>
      </p:sp>
    </p:spTree>
    <p:extLst>
      <p:ext uri="{BB962C8B-B14F-4D97-AF65-F5344CB8AC3E}">
        <p14:creationId xmlns:p14="http://schemas.microsoft.com/office/powerpoint/2010/main" val="604366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956122"/>
            <a:ext cx="10943864" cy="4299713"/>
          </a:xfrm>
        </p:spPr>
        <p:txBody>
          <a:bodyPr>
            <a:normAutofit/>
          </a:bodyPr>
          <a:lstStyle/>
          <a:p>
            <a:pPr>
              <a:spcBef>
                <a:spcPts val="0"/>
              </a:spcBef>
              <a:defRPr/>
            </a:pPr>
            <a:endParaRPr lang="en-US" sz="3600" dirty="0">
              <a:solidFill>
                <a:prstClr val="black"/>
              </a:solidFill>
            </a:endParaRPr>
          </a:p>
          <a:p>
            <a:pPr algn="ctr">
              <a:lnSpc>
                <a:spcPct val="100000"/>
              </a:lnSpc>
              <a:spcBef>
                <a:spcPct val="0"/>
              </a:spcBef>
              <a:buNone/>
            </a:pPr>
            <a:r>
              <a:rPr lang="en-US" altLang="en-US" sz="4000" dirty="0">
                <a:solidFill>
                  <a:srgbClr val="000000"/>
                </a:solidFill>
              </a:rPr>
              <a:t>The 50% (P) elevation permits a </a:t>
            </a:r>
            <a:r>
              <a:rPr lang="en-US" altLang="en-US" sz="4000" b="1" u="sng" dirty="0">
                <a:solidFill>
                  <a:srgbClr val="000000"/>
                </a:solidFill>
              </a:rPr>
              <a:t>combination</a:t>
            </a:r>
            <a:r>
              <a:rPr lang="en-US" altLang="en-US" sz="4000" dirty="0">
                <a:solidFill>
                  <a:srgbClr val="000000"/>
                </a:solidFill>
              </a:rPr>
              <a:t> of disabilities but the 100% (P) elevation requires a </a:t>
            </a:r>
            <a:r>
              <a:rPr lang="en-US" altLang="en-US" sz="4000" b="1" u="sng" dirty="0">
                <a:solidFill>
                  <a:srgbClr val="000000"/>
                </a:solidFill>
              </a:rPr>
              <a:t>single</a:t>
            </a:r>
            <a:r>
              <a:rPr lang="en-US" altLang="en-US" sz="4000" dirty="0">
                <a:solidFill>
                  <a:srgbClr val="000000"/>
                </a:solidFill>
              </a:rPr>
              <a:t> disability. </a:t>
            </a:r>
          </a:p>
          <a:p>
            <a:pPr algn="ctr">
              <a:spcBef>
                <a:spcPct val="0"/>
              </a:spcBef>
              <a:buNone/>
            </a:pPr>
            <a:endParaRPr lang="en-US" altLang="en-US" sz="40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40</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3311889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307806"/>
            <a:ext cx="10943864" cy="4948029"/>
          </a:xfrm>
        </p:spPr>
        <p:txBody>
          <a:bodyPr>
            <a:normAutofit fontScale="85000" lnSpcReduction="20000"/>
          </a:bodyPr>
          <a:lstStyle/>
          <a:p>
            <a:pPr marL="0" indent="0">
              <a:lnSpc>
                <a:spcPct val="120000"/>
              </a:lnSpc>
              <a:spcBef>
                <a:spcPct val="0"/>
              </a:spcBef>
              <a:buNone/>
            </a:pPr>
            <a:r>
              <a:rPr lang="en-US" altLang="en-US" sz="4000" dirty="0">
                <a:solidFill>
                  <a:srgbClr val="000000"/>
                </a:solidFill>
              </a:rPr>
              <a:t>A veteran may only receive either the 50% or 100% (P) elevation </a:t>
            </a:r>
            <a:r>
              <a:rPr lang="en-US" altLang="en-US" sz="4000" b="1" u="sng" dirty="0">
                <a:solidFill>
                  <a:srgbClr val="000000"/>
                </a:solidFill>
              </a:rPr>
              <a:t>NOT BOTH</a:t>
            </a:r>
          </a:p>
          <a:p>
            <a:pPr marL="0" indent="0">
              <a:lnSpc>
                <a:spcPct val="120000"/>
              </a:lnSpc>
              <a:spcBef>
                <a:spcPct val="0"/>
              </a:spcBef>
              <a:buNone/>
            </a:pPr>
            <a:endParaRPr lang="en-US" altLang="en-US" sz="4000" dirty="0">
              <a:solidFill>
                <a:srgbClr val="000000"/>
              </a:solidFill>
            </a:endParaRPr>
          </a:p>
          <a:p>
            <a:pPr>
              <a:lnSpc>
                <a:spcPct val="120000"/>
              </a:lnSpc>
              <a:spcBef>
                <a:spcPct val="0"/>
              </a:spcBef>
              <a:buNone/>
            </a:pPr>
            <a:r>
              <a:rPr lang="en-US" altLang="en-US" sz="4000" b="1" dirty="0">
                <a:solidFill>
                  <a:srgbClr val="000000"/>
                </a:solidFill>
              </a:rPr>
              <a:t>Example:</a:t>
            </a:r>
          </a:p>
          <a:p>
            <a:pPr>
              <a:lnSpc>
                <a:spcPct val="120000"/>
              </a:lnSpc>
              <a:spcBef>
                <a:spcPct val="0"/>
              </a:spcBef>
              <a:buNone/>
            </a:pPr>
            <a:r>
              <a:rPr lang="en-US" altLang="en-US" sz="3400" dirty="0">
                <a:solidFill>
                  <a:srgbClr val="000000"/>
                </a:solidFill>
              </a:rPr>
              <a:t>100% for both hands (LOU)	SMC (M)</a:t>
            </a:r>
          </a:p>
          <a:p>
            <a:pPr>
              <a:lnSpc>
                <a:spcPct val="120000"/>
              </a:lnSpc>
              <a:spcBef>
                <a:spcPct val="0"/>
              </a:spcBef>
              <a:buNone/>
            </a:pPr>
            <a:r>
              <a:rPr lang="en-US" altLang="en-US" sz="3400" dirty="0">
                <a:solidFill>
                  <a:srgbClr val="000000"/>
                </a:solidFill>
              </a:rPr>
              <a:t>100 % heart disease		</a:t>
            </a:r>
            <a:r>
              <a:rPr lang="en-US" altLang="en-US" sz="3600" dirty="0">
                <a:solidFill>
                  <a:srgbClr val="000000"/>
                </a:solidFill>
              </a:rPr>
              <a:t>Full step to SMC (N)</a:t>
            </a:r>
          </a:p>
          <a:p>
            <a:pPr>
              <a:lnSpc>
                <a:spcPct val="120000"/>
              </a:lnSpc>
              <a:spcBef>
                <a:spcPct val="0"/>
              </a:spcBef>
              <a:buNone/>
            </a:pPr>
            <a:r>
              <a:rPr lang="en-US" altLang="en-US" sz="3400" dirty="0">
                <a:solidFill>
                  <a:srgbClr val="000000"/>
                </a:solidFill>
              </a:rPr>
              <a:t>50% PTSD				(No Change)</a:t>
            </a:r>
          </a:p>
          <a:p>
            <a:pPr>
              <a:lnSpc>
                <a:spcPct val="120000"/>
              </a:lnSpc>
              <a:spcBef>
                <a:spcPct val="0"/>
              </a:spcBef>
              <a:buNone/>
            </a:pPr>
            <a:r>
              <a:rPr lang="en-US" altLang="en-US" sz="3400" dirty="0">
                <a:solidFill>
                  <a:srgbClr val="000000"/>
                </a:solidFill>
              </a:rPr>
              <a:t>0% creative organ			Add SMC (K)</a:t>
            </a:r>
          </a:p>
          <a:p>
            <a:pPr>
              <a:lnSpc>
                <a:spcPct val="120000"/>
              </a:lnSpc>
              <a:spcBef>
                <a:spcPct val="0"/>
              </a:spcBef>
              <a:buNone/>
            </a:pPr>
            <a:endParaRPr lang="en-US" altLang="en-US" sz="3400" dirty="0">
              <a:solidFill>
                <a:srgbClr val="000000"/>
              </a:solidFill>
            </a:endParaRPr>
          </a:p>
          <a:p>
            <a:pPr>
              <a:lnSpc>
                <a:spcPct val="120000"/>
              </a:lnSpc>
              <a:spcBef>
                <a:spcPct val="0"/>
              </a:spcBef>
              <a:buNone/>
            </a:pPr>
            <a:r>
              <a:rPr lang="en-US" altLang="en-US" sz="3400" dirty="0">
                <a:solidFill>
                  <a:srgbClr val="000000"/>
                </a:solidFill>
              </a:rPr>
              <a:t>SMC entitlement is now		SMC (N) plus (K)</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41</a:t>
            </a:fld>
            <a:endParaRPr lang="en-US" altLang="en-US"/>
          </a:p>
        </p:txBody>
      </p:sp>
      <p:sp>
        <p:nvSpPr>
          <p:cNvPr id="2" name="Title 1"/>
          <p:cNvSpPr>
            <a:spLocks noGrp="1"/>
          </p:cNvSpPr>
          <p:nvPr>
            <p:ph type="title"/>
          </p:nvPr>
        </p:nvSpPr>
        <p:spPr>
          <a:xfrm>
            <a:off x="173620" y="399387"/>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474163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55438" cy="4613465"/>
          </a:xfrm>
        </p:spPr>
        <p:txBody>
          <a:bodyPr>
            <a:normAutofit fontScale="77500" lnSpcReduction="20000"/>
          </a:bodyPr>
          <a:lstStyle/>
          <a:p>
            <a:pPr>
              <a:spcBef>
                <a:spcPts val="0"/>
              </a:spcBef>
              <a:defRPr/>
            </a:pPr>
            <a:endParaRPr lang="en-US" sz="3600" dirty="0">
              <a:solidFill>
                <a:prstClr val="black"/>
              </a:solidFill>
            </a:endParaRPr>
          </a:p>
          <a:p>
            <a:pPr algn="ctr">
              <a:spcBef>
                <a:spcPct val="0"/>
              </a:spcBef>
              <a:buNone/>
            </a:pPr>
            <a:r>
              <a:rPr lang="en-US" altLang="en-US" sz="4000" b="1" u="sng" dirty="0">
                <a:solidFill>
                  <a:srgbClr val="000000"/>
                </a:solidFill>
              </a:rPr>
              <a:t>(P) elevation for triple extremity</a:t>
            </a:r>
          </a:p>
          <a:p>
            <a:pPr algn="ctr">
              <a:spcBef>
                <a:spcPct val="0"/>
              </a:spcBef>
              <a:buNone/>
            </a:pPr>
            <a:endParaRPr lang="en-US" altLang="en-US" sz="3600" dirty="0">
              <a:solidFill>
                <a:srgbClr val="000000"/>
              </a:solidFill>
            </a:endParaRPr>
          </a:p>
          <a:p>
            <a:pPr marL="0" indent="0">
              <a:spcBef>
                <a:spcPct val="0"/>
              </a:spcBef>
              <a:buNone/>
            </a:pPr>
            <a:r>
              <a:rPr lang="en-US" altLang="en-US" sz="4000" dirty="0">
                <a:solidFill>
                  <a:srgbClr val="000000"/>
                </a:solidFill>
              </a:rPr>
              <a:t>Anatomical loss or loss of use, or a combination of loss and loss of use, of three extremities is entitled to a ½ step elevation.</a:t>
            </a:r>
          </a:p>
          <a:p>
            <a:pPr algn="ctr">
              <a:spcBef>
                <a:spcPct val="0"/>
              </a:spcBef>
              <a:buNone/>
            </a:pPr>
            <a:endParaRPr lang="en-US" altLang="en-US" sz="4000" dirty="0">
              <a:solidFill>
                <a:srgbClr val="000000"/>
              </a:solidFill>
            </a:endParaRPr>
          </a:p>
          <a:p>
            <a:pPr marL="0" indent="0">
              <a:spcBef>
                <a:spcPct val="0"/>
              </a:spcBef>
              <a:buNone/>
            </a:pPr>
            <a:r>
              <a:rPr lang="en-US" altLang="en-US" sz="4000" dirty="0">
                <a:solidFill>
                  <a:srgbClr val="000000"/>
                </a:solidFill>
              </a:rPr>
              <a:t>This elevation is in addition to SMC (K) entitlement and can be used with the 50 or 100 percent elevations.</a:t>
            </a: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r>
              <a:rPr lang="en-US" altLang="en-US" sz="3100" b="1" dirty="0">
                <a:solidFill>
                  <a:srgbClr val="9C1A1E"/>
                </a:solidFill>
              </a:rPr>
              <a:t>38 CFR 3.350(f)(5)</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42</a:t>
            </a:fld>
            <a:endParaRPr lang="en-US" altLang="en-US"/>
          </a:p>
        </p:txBody>
      </p:sp>
      <p:sp>
        <p:nvSpPr>
          <p:cNvPr id="2" name="Title 1"/>
          <p:cNvSpPr>
            <a:spLocks noGrp="1"/>
          </p:cNvSpPr>
          <p:nvPr>
            <p:ph type="title"/>
          </p:nvPr>
        </p:nvSpPr>
        <p:spPr>
          <a:xfrm>
            <a:off x="185195" y="443992"/>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1174621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653002"/>
            <a:ext cx="10972800" cy="4613465"/>
          </a:xfrm>
        </p:spPr>
        <p:txBody>
          <a:bodyPr>
            <a:normAutofit/>
          </a:bodyPr>
          <a:lstStyle/>
          <a:p>
            <a:pPr>
              <a:spcBef>
                <a:spcPct val="0"/>
              </a:spcBef>
              <a:buNone/>
            </a:pPr>
            <a:r>
              <a:rPr lang="en-US" altLang="en-US" sz="2800" b="1" dirty="0">
                <a:solidFill>
                  <a:srgbClr val="000000"/>
                </a:solidFill>
              </a:rPr>
              <a:t>Triple Extremity Example:</a:t>
            </a:r>
          </a:p>
          <a:p>
            <a:pPr algn="ct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Both feet			SMC (L)</a:t>
            </a:r>
          </a:p>
          <a:p>
            <a:pPr>
              <a:spcBef>
                <a:spcPct val="0"/>
              </a:spcBef>
              <a:buNone/>
            </a:pPr>
            <a:r>
              <a:rPr lang="en-US" altLang="en-US" sz="2800" dirty="0">
                <a:solidFill>
                  <a:srgbClr val="000000"/>
                </a:solidFill>
              </a:rPr>
              <a:t>One hand (60%)		½ for triple plus ½ for 50% (P) 				plus (K)</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SMC entitlement is now	SMC (M)+(K)</a:t>
            </a:r>
          </a:p>
          <a:p>
            <a:pPr>
              <a:spcBef>
                <a:spcPct val="0"/>
              </a:spcBef>
              <a:buNone/>
            </a:pPr>
            <a:endParaRPr lang="en-US" altLang="en-US" sz="2400" dirty="0">
              <a:solidFill>
                <a:srgbClr val="000000"/>
              </a:solidFill>
            </a:endParaRPr>
          </a:p>
          <a:p>
            <a:pPr>
              <a:spcBef>
                <a:spcPct val="0"/>
              </a:spcBef>
              <a:buNone/>
            </a:pPr>
            <a:endParaRPr lang="en-US" altLang="en-US" sz="2000" dirty="0">
              <a:solidFill>
                <a:srgbClr val="000000"/>
              </a:solidFill>
            </a:endParaRPr>
          </a:p>
          <a:p>
            <a:pPr marL="0" indent="0">
              <a:spcBef>
                <a:spcPct val="0"/>
              </a:spcBef>
              <a:buNone/>
            </a:pPr>
            <a:r>
              <a:rPr lang="en-US" altLang="en-US" sz="2400" b="1" dirty="0">
                <a:solidFill>
                  <a:srgbClr val="000000"/>
                </a:solidFill>
              </a:rPr>
              <a:t>NOTE:  </a:t>
            </a:r>
            <a:r>
              <a:rPr lang="en-US" altLang="en-US" sz="2400" dirty="0">
                <a:solidFill>
                  <a:srgbClr val="000000"/>
                </a:solidFill>
              </a:rPr>
              <a:t>Loss or loss of use of a hand is ALWAYS rated at least 60 percent.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43</a:t>
            </a:fld>
            <a:endParaRPr lang="en-US" altLang="en-US"/>
          </a:p>
        </p:txBody>
      </p:sp>
      <p:sp>
        <p:nvSpPr>
          <p:cNvPr id="2" name="Title 1"/>
          <p:cNvSpPr>
            <a:spLocks noGrp="1"/>
          </p:cNvSpPr>
          <p:nvPr>
            <p:ph type="title"/>
          </p:nvPr>
        </p:nvSpPr>
        <p:spPr>
          <a:xfrm>
            <a:off x="162046" y="377084"/>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34409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4" y="1642370"/>
            <a:ext cx="10949650" cy="4613465"/>
          </a:xfrm>
        </p:spPr>
        <p:txBody>
          <a:bodyPr>
            <a:normAutofit lnSpcReduction="10000"/>
          </a:bodyPr>
          <a:lstStyle/>
          <a:p>
            <a:pPr>
              <a:spcBef>
                <a:spcPct val="0"/>
              </a:spcBef>
              <a:buNone/>
            </a:pPr>
            <a:r>
              <a:rPr lang="en-US" altLang="en-US" sz="3300" b="1" dirty="0">
                <a:solidFill>
                  <a:srgbClr val="000000"/>
                </a:solidFill>
              </a:rPr>
              <a:t>Triple Extremity Example:</a:t>
            </a:r>
          </a:p>
          <a:p>
            <a:pPr algn="ctr">
              <a:spcBef>
                <a:spcPct val="0"/>
              </a:spcBef>
              <a:buNone/>
            </a:pPr>
            <a:endParaRPr lang="en-US" altLang="en-US" sz="3300" dirty="0">
              <a:solidFill>
                <a:srgbClr val="000000"/>
              </a:solidFill>
            </a:endParaRPr>
          </a:p>
          <a:p>
            <a:pPr>
              <a:spcBef>
                <a:spcPct val="0"/>
              </a:spcBef>
              <a:buNone/>
            </a:pPr>
            <a:r>
              <a:rPr lang="en-US" altLang="en-US" sz="2800" dirty="0">
                <a:solidFill>
                  <a:srgbClr val="000000"/>
                </a:solidFill>
              </a:rPr>
              <a:t>1. Both hands			(M)</a:t>
            </a:r>
          </a:p>
          <a:p>
            <a:pPr>
              <a:spcBef>
                <a:spcPct val="0"/>
              </a:spcBef>
              <a:buNone/>
            </a:pPr>
            <a:r>
              <a:rPr lang="en-US" altLang="en-US" sz="2800" dirty="0">
                <a:solidFill>
                  <a:srgbClr val="000000"/>
                </a:solidFill>
              </a:rPr>
              <a:t>	 One foot (40%)			½ for triple plus (K)</a:t>
            </a:r>
          </a:p>
          <a:p>
            <a:pPr>
              <a:spcBef>
                <a:spcPct val="0"/>
              </a:spcBef>
              <a:buNone/>
            </a:pPr>
            <a:r>
              <a:rPr lang="en-US" altLang="en-US" sz="2800" dirty="0">
                <a:solidFill>
                  <a:srgbClr val="000000"/>
                </a:solidFill>
              </a:rPr>
              <a:t>	 </a:t>
            </a:r>
          </a:p>
          <a:p>
            <a:pPr>
              <a:spcBef>
                <a:spcPct val="0"/>
              </a:spcBef>
              <a:buNone/>
            </a:pPr>
            <a:r>
              <a:rPr lang="en-US" altLang="en-US" sz="2800" b="1" dirty="0">
                <a:solidFill>
                  <a:srgbClr val="000000"/>
                </a:solidFill>
              </a:rPr>
              <a:t>SMC entitlement is now SMC (M ½) + (K)</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2. Both hands			(M)</a:t>
            </a:r>
          </a:p>
          <a:p>
            <a:pPr>
              <a:spcBef>
                <a:spcPct val="0"/>
              </a:spcBef>
              <a:buNone/>
            </a:pPr>
            <a:r>
              <a:rPr lang="en-US" altLang="en-US" sz="2800" dirty="0">
                <a:solidFill>
                  <a:srgbClr val="000000"/>
                </a:solidFill>
              </a:rPr>
              <a:t>	 One foot (40%)			½ for triple plus (K)   </a:t>
            </a:r>
          </a:p>
          <a:p>
            <a:pPr>
              <a:spcBef>
                <a:spcPct val="0"/>
              </a:spcBef>
              <a:buNone/>
            </a:pPr>
            <a:r>
              <a:rPr lang="en-US" altLang="en-US" sz="2800" dirty="0">
                <a:solidFill>
                  <a:srgbClr val="000000"/>
                </a:solidFill>
              </a:rPr>
              <a:t>   100% Heart Disease	          Full step (P) elevation</a:t>
            </a:r>
          </a:p>
          <a:p>
            <a:pP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SMC entitlement is now SMC (N ½) + (K) 		</a:t>
            </a: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44</a:t>
            </a:fld>
            <a:endParaRPr lang="en-US" altLang="en-US"/>
          </a:p>
        </p:txBody>
      </p:sp>
      <p:sp>
        <p:nvSpPr>
          <p:cNvPr id="2" name="Title 1"/>
          <p:cNvSpPr>
            <a:spLocks noGrp="1"/>
          </p:cNvSpPr>
          <p:nvPr>
            <p:ph type="title"/>
          </p:nvPr>
        </p:nvSpPr>
        <p:spPr>
          <a:xfrm>
            <a:off x="185195" y="466294"/>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1948080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72800" cy="4613465"/>
          </a:xfrm>
        </p:spPr>
        <p:txBody>
          <a:bodyPr>
            <a:normAutofit lnSpcReduction="10000"/>
          </a:bodyPr>
          <a:lstStyle/>
          <a:p>
            <a:pPr algn="ctr">
              <a:spcBef>
                <a:spcPct val="0"/>
              </a:spcBef>
              <a:buNone/>
            </a:pPr>
            <a:r>
              <a:rPr lang="en-US" altLang="en-US" sz="3300" b="1" dirty="0">
                <a:solidFill>
                  <a:srgbClr val="000000"/>
                </a:solidFill>
              </a:rPr>
              <a:t>(P) Elevations with Aid and Attendance</a:t>
            </a:r>
          </a:p>
          <a:p>
            <a:pPr>
              <a:spcBef>
                <a:spcPct val="0"/>
              </a:spcBef>
              <a:buNone/>
            </a:pPr>
            <a:endParaRPr lang="en-US" altLang="en-US" sz="3300" b="1" dirty="0">
              <a:solidFill>
                <a:srgbClr val="000000"/>
              </a:solidFill>
            </a:endParaRPr>
          </a:p>
          <a:p>
            <a:pPr marL="0" indent="0">
              <a:spcBef>
                <a:spcPct val="0"/>
              </a:spcBef>
              <a:buNone/>
            </a:pPr>
            <a:r>
              <a:rPr lang="en-US" altLang="en-US" sz="3300" dirty="0">
                <a:solidFill>
                  <a:srgbClr val="000000"/>
                </a:solidFill>
              </a:rPr>
              <a:t>For SMC (L) based on A&amp;A, the (P) elevations under 3.350 (f)(3) and (f)(4) are permitted.  </a:t>
            </a:r>
          </a:p>
          <a:p>
            <a:pPr marL="0" indent="0">
              <a:spcBef>
                <a:spcPct val="0"/>
              </a:spcBef>
              <a:buNone/>
            </a:pPr>
            <a:endParaRPr lang="en-US" altLang="en-US" sz="3300" dirty="0">
              <a:solidFill>
                <a:srgbClr val="000000"/>
              </a:solidFill>
            </a:endParaRPr>
          </a:p>
          <a:p>
            <a:pPr marL="0" indent="0">
              <a:spcBef>
                <a:spcPct val="0"/>
              </a:spcBef>
              <a:buNone/>
            </a:pPr>
            <a:r>
              <a:rPr lang="en-US" altLang="en-US" sz="3300" dirty="0">
                <a:solidFill>
                  <a:srgbClr val="000000"/>
                </a:solidFill>
              </a:rPr>
              <a:t>The (L) can be elevated a half step for an additional 50 percent evaluation.  </a:t>
            </a:r>
          </a:p>
          <a:p>
            <a:pPr marL="0" indent="0">
              <a:spcBef>
                <a:spcPct val="0"/>
              </a:spcBef>
              <a:buNone/>
            </a:pPr>
            <a:endParaRPr lang="en-US" altLang="en-US" sz="3300" dirty="0">
              <a:solidFill>
                <a:srgbClr val="000000"/>
              </a:solidFill>
            </a:endParaRPr>
          </a:p>
          <a:p>
            <a:pPr marL="0" indent="0">
              <a:spcBef>
                <a:spcPct val="0"/>
              </a:spcBef>
              <a:buNone/>
            </a:pPr>
            <a:r>
              <a:rPr lang="en-US" altLang="en-US" sz="3300" dirty="0">
                <a:solidFill>
                  <a:srgbClr val="000000"/>
                </a:solidFill>
              </a:rPr>
              <a:t>The (L) can be elevated a full step for an additional, single 100% disability.</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45</a:t>
            </a:fld>
            <a:endParaRPr lang="en-US" altLang="en-US"/>
          </a:p>
        </p:txBody>
      </p:sp>
      <p:sp>
        <p:nvSpPr>
          <p:cNvPr id="2" name="Title 1"/>
          <p:cNvSpPr>
            <a:spLocks noGrp="1"/>
          </p:cNvSpPr>
          <p:nvPr>
            <p:ph type="title"/>
          </p:nvPr>
        </p:nvSpPr>
        <p:spPr>
          <a:xfrm>
            <a:off x="173620" y="455143"/>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3988531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72800" cy="4613465"/>
          </a:xfrm>
        </p:spPr>
        <p:txBody>
          <a:bodyPr>
            <a:normAutofit lnSpcReduction="10000"/>
          </a:bodyPr>
          <a:lstStyle/>
          <a:p>
            <a:pPr>
              <a:spcBef>
                <a:spcPct val="0"/>
              </a:spcBef>
              <a:buNone/>
            </a:pPr>
            <a:r>
              <a:rPr lang="en-US" altLang="en-US" b="1" dirty="0">
                <a:solidFill>
                  <a:srgbClr val="000000"/>
                </a:solidFill>
              </a:rPr>
              <a:t>A&amp;A Example with P Elevation:</a:t>
            </a:r>
          </a:p>
          <a:p>
            <a:pPr>
              <a:spcBef>
                <a:spcPct val="0"/>
              </a:spcBef>
              <a:buNone/>
            </a:pPr>
            <a:endParaRPr lang="en-US" altLang="en-US" b="1" dirty="0">
              <a:solidFill>
                <a:srgbClr val="000000"/>
              </a:solidFill>
            </a:endParaRPr>
          </a:p>
          <a:p>
            <a:pPr>
              <a:spcBef>
                <a:spcPct val="0"/>
              </a:spcBef>
              <a:buNone/>
            </a:pPr>
            <a:r>
              <a:rPr lang="en-US" altLang="en-US" sz="3000" dirty="0">
                <a:solidFill>
                  <a:srgbClr val="000000"/>
                </a:solidFill>
              </a:rPr>
              <a:t>100% for Diabetes Mellitus</a:t>
            </a:r>
          </a:p>
          <a:p>
            <a:pPr>
              <a:spcBef>
                <a:spcPct val="0"/>
              </a:spcBef>
              <a:buNone/>
            </a:pPr>
            <a:r>
              <a:rPr lang="en-US" altLang="en-US" sz="3000" dirty="0">
                <a:solidFill>
                  <a:srgbClr val="000000"/>
                </a:solidFill>
              </a:rPr>
              <a:t>50% for Migraines</a:t>
            </a:r>
          </a:p>
          <a:p>
            <a:pPr>
              <a:spcBef>
                <a:spcPct val="0"/>
              </a:spcBef>
              <a:buNone/>
            </a:pPr>
            <a:r>
              <a:rPr lang="en-US" altLang="en-US" sz="3000" dirty="0">
                <a:solidFill>
                  <a:srgbClr val="000000"/>
                </a:solidFill>
              </a:rPr>
              <a:t>40% for left BKA</a:t>
            </a:r>
          </a:p>
          <a:p>
            <a:pPr>
              <a:spcBef>
                <a:spcPct val="0"/>
              </a:spcBef>
              <a:buNone/>
            </a:pPr>
            <a:r>
              <a:rPr lang="en-US" altLang="en-US" sz="3000" dirty="0">
                <a:solidFill>
                  <a:srgbClr val="000000"/>
                </a:solidFill>
              </a:rPr>
              <a:t>Vet needs A&amp;A due to diabetes.</a:t>
            </a:r>
          </a:p>
          <a:p>
            <a:pPr>
              <a:spcBef>
                <a:spcPct val="0"/>
              </a:spcBef>
              <a:buNone/>
            </a:pPr>
            <a:endParaRPr lang="en-US" altLang="en-US" sz="3000" dirty="0">
              <a:solidFill>
                <a:srgbClr val="000000"/>
              </a:solidFill>
            </a:endParaRPr>
          </a:p>
          <a:p>
            <a:pPr marL="0" indent="0">
              <a:spcBef>
                <a:spcPct val="0"/>
              </a:spcBef>
              <a:buNone/>
            </a:pPr>
            <a:r>
              <a:rPr lang="en-US" altLang="en-US" sz="3000" dirty="0">
                <a:solidFill>
                  <a:srgbClr val="000000"/>
                </a:solidFill>
              </a:rPr>
              <a:t>100% with A&amp;A				(L)	</a:t>
            </a:r>
          </a:p>
          <a:p>
            <a:pPr>
              <a:spcBef>
                <a:spcPct val="0"/>
              </a:spcBef>
              <a:buNone/>
            </a:pPr>
            <a:r>
              <a:rPr lang="en-US" altLang="en-US" sz="3000" dirty="0">
                <a:solidFill>
                  <a:srgbClr val="000000"/>
                </a:solidFill>
              </a:rPr>
              <a:t>½ for additional 50% condition	(L½) </a:t>
            </a:r>
          </a:p>
          <a:p>
            <a:pPr>
              <a:spcBef>
                <a:spcPct val="0"/>
              </a:spcBef>
              <a:buNone/>
            </a:pPr>
            <a:r>
              <a:rPr lang="en-US" altLang="en-US" sz="3000" dirty="0">
                <a:solidFill>
                  <a:srgbClr val="000000"/>
                </a:solidFill>
              </a:rPr>
              <a:t>BKA						(K)</a:t>
            </a:r>
          </a:p>
          <a:p>
            <a:pPr algn="ctr">
              <a:spcBef>
                <a:spcPct val="0"/>
              </a:spcBef>
              <a:buNone/>
            </a:pPr>
            <a:endParaRPr lang="en-US" altLang="en-US" sz="3000" b="1" dirty="0">
              <a:solidFill>
                <a:srgbClr val="000000"/>
              </a:solidFill>
            </a:endParaRPr>
          </a:p>
          <a:p>
            <a:pPr algn="ctr">
              <a:spcBef>
                <a:spcPct val="0"/>
              </a:spcBef>
              <a:buNone/>
            </a:pPr>
            <a:r>
              <a:rPr lang="en-US" altLang="en-US" sz="3000" b="1" dirty="0">
                <a:solidFill>
                  <a:srgbClr val="000000"/>
                </a:solidFill>
              </a:rPr>
              <a:t>SMC entitlement is SMC (L ½)+(K)</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46</a:t>
            </a:fld>
            <a:endParaRPr lang="en-US" altLang="en-US"/>
          </a:p>
        </p:txBody>
      </p:sp>
      <p:sp>
        <p:nvSpPr>
          <p:cNvPr id="2" name="Title 1"/>
          <p:cNvSpPr>
            <a:spLocks noGrp="1"/>
          </p:cNvSpPr>
          <p:nvPr>
            <p:ph type="title"/>
          </p:nvPr>
        </p:nvSpPr>
        <p:spPr>
          <a:xfrm>
            <a:off x="150471" y="388236"/>
            <a:ext cx="9603129" cy="538749"/>
          </a:xfrm>
        </p:spPr>
        <p:txBody>
          <a:bodyPr>
            <a:normAutofit/>
          </a:bodyPr>
          <a:lstStyle/>
          <a:p>
            <a:r>
              <a:rPr lang="en-US" b="1" dirty="0"/>
              <a:t>SMC (P) Elevations</a:t>
            </a:r>
          </a:p>
        </p:txBody>
      </p:sp>
    </p:spTree>
    <p:extLst>
      <p:ext uri="{BB962C8B-B14F-4D97-AF65-F5344CB8AC3E}">
        <p14:creationId xmlns:p14="http://schemas.microsoft.com/office/powerpoint/2010/main" val="59361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61226" cy="4613465"/>
          </a:xfrm>
        </p:spPr>
        <p:txBody>
          <a:bodyPr>
            <a:normAutofit lnSpcReduction="10000"/>
          </a:bodyPr>
          <a:lstStyle/>
          <a:p>
            <a:pPr>
              <a:spcBef>
                <a:spcPct val="0"/>
              </a:spcBef>
              <a:buNone/>
            </a:pPr>
            <a:r>
              <a:rPr lang="en-US" altLang="en-US" b="1" dirty="0">
                <a:solidFill>
                  <a:srgbClr val="000000"/>
                </a:solidFill>
              </a:rPr>
              <a:t>There are 5 ways to get to SMC (O):</a:t>
            </a:r>
          </a:p>
          <a:p>
            <a:pPr>
              <a:spcBef>
                <a:spcPct val="0"/>
              </a:spcBef>
              <a:buNone/>
            </a:pPr>
            <a:endParaRPr lang="en-US" altLang="en-US" sz="3000" dirty="0">
              <a:solidFill>
                <a:srgbClr val="000000"/>
              </a:solidFill>
            </a:endParaRPr>
          </a:p>
          <a:p>
            <a:pPr marL="973137" indent="-571500">
              <a:spcBef>
                <a:spcPts val="0"/>
              </a:spcBef>
              <a:defRPr/>
            </a:pPr>
            <a:r>
              <a:rPr lang="en-US" sz="3600" dirty="0">
                <a:solidFill>
                  <a:prstClr val="black"/>
                </a:solidFill>
              </a:rPr>
              <a:t>Both arms, shoulder level amputation</a:t>
            </a:r>
          </a:p>
          <a:p>
            <a:pPr marL="742950" indent="-341313">
              <a:spcBef>
                <a:spcPts val="0"/>
              </a:spcBef>
              <a:buFont typeface="+mj-lt"/>
              <a:buAutoNum type="arabicPeriod"/>
              <a:defRPr/>
            </a:pPr>
            <a:endParaRPr lang="en-US" sz="1300" dirty="0">
              <a:solidFill>
                <a:prstClr val="black"/>
              </a:solidFill>
            </a:endParaRPr>
          </a:p>
          <a:p>
            <a:pPr marL="973137" indent="-571500">
              <a:spcBef>
                <a:spcPts val="0"/>
              </a:spcBef>
              <a:defRPr/>
            </a:pPr>
            <a:r>
              <a:rPr lang="en-US" sz="3600" dirty="0">
                <a:solidFill>
                  <a:prstClr val="black"/>
                </a:solidFill>
              </a:rPr>
              <a:t>Paraplegia with loss of bowel and bladder sphincter</a:t>
            </a:r>
          </a:p>
          <a:p>
            <a:pPr marL="742950" indent="-341313">
              <a:spcBef>
                <a:spcPts val="0"/>
              </a:spcBef>
              <a:buFont typeface="+mj-lt"/>
              <a:buAutoNum type="arabicPeriod"/>
              <a:defRPr/>
            </a:pPr>
            <a:endParaRPr lang="en-US" sz="1200" dirty="0">
              <a:solidFill>
                <a:prstClr val="black"/>
              </a:solidFill>
            </a:endParaRPr>
          </a:p>
          <a:p>
            <a:pPr marL="973137" indent="-571500">
              <a:spcBef>
                <a:spcPts val="0"/>
              </a:spcBef>
              <a:defRPr/>
            </a:pPr>
            <a:r>
              <a:rPr lang="en-US" sz="3600" dirty="0">
                <a:solidFill>
                  <a:prstClr val="black"/>
                </a:solidFill>
              </a:rPr>
              <a:t>Conditions entitling to two SMC codes rated (L) to (N)</a:t>
            </a:r>
          </a:p>
          <a:p>
            <a:pPr marL="742950" indent="-341313">
              <a:spcBef>
                <a:spcPts val="0"/>
              </a:spcBef>
              <a:buFont typeface="+mj-lt"/>
              <a:buAutoNum type="arabicPeriod"/>
              <a:defRPr/>
            </a:pPr>
            <a:endParaRPr lang="en-US" sz="1200" dirty="0">
              <a:solidFill>
                <a:prstClr val="black"/>
              </a:solidFill>
            </a:endParaRPr>
          </a:p>
          <a:p>
            <a:pPr marL="973137" indent="-571500">
              <a:spcBef>
                <a:spcPts val="0"/>
              </a:spcBef>
              <a:defRPr/>
            </a:pPr>
            <a:r>
              <a:rPr lang="en-US" sz="3600" dirty="0">
                <a:solidFill>
                  <a:prstClr val="black"/>
                </a:solidFill>
              </a:rPr>
              <a:t>Elevations under (P)</a:t>
            </a:r>
          </a:p>
          <a:p>
            <a:pPr marL="742950" indent="-341313">
              <a:spcBef>
                <a:spcPts val="0"/>
              </a:spcBef>
              <a:buFont typeface="+mj-lt"/>
              <a:buAutoNum type="arabicPeriod"/>
              <a:defRPr/>
            </a:pPr>
            <a:endParaRPr lang="en-US" sz="1100" dirty="0">
              <a:solidFill>
                <a:prstClr val="black"/>
              </a:solidFill>
            </a:endParaRPr>
          </a:p>
          <a:p>
            <a:pPr marL="973137" indent="-571500">
              <a:spcBef>
                <a:spcPts val="0"/>
              </a:spcBef>
              <a:defRPr/>
            </a:pPr>
            <a:r>
              <a:rPr lang="en-US" sz="3600" dirty="0">
                <a:solidFill>
                  <a:prstClr val="black"/>
                </a:solidFill>
              </a:rPr>
              <a:t>Blindness and deafness</a:t>
            </a:r>
          </a:p>
          <a:p>
            <a:pPr marL="742950" indent="-742950">
              <a:spcBef>
                <a:spcPct val="0"/>
              </a:spcBef>
              <a:buFont typeface="+mj-lt"/>
              <a:buAutoNum type="arabicPeriod"/>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47</a:t>
            </a:fld>
            <a:endParaRPr lang="en-US" altLang="en-US"/>
          </a:p>
        </p:txBody>
      </p:sp>
      <p:sp>
        <p:nvSpPr>
          <p:cNvPr id="2" name="Title 1"/>
          <p:cNvSpPr>
            <a:spLocks noGrp="1"/>
          </p:cNvSpPr>
          <p:nvPr>
            <p:ph type="title"/>
          </p:nvPr>
        </p:nvSpPr>
        <p:spPr>
          <a:xfrm>
            <a:off x="162046" y="443992"/>
            <a:ext cx="6476214" cy="538749"/>
          </a:xfrm>
        </p:spPr>
        <p:txBody>
          <a:bodyPr>
            <a:normAutofit/>
          </a:bodyPr>
          <a:lstStyle/>
          <a:p>
            <a:r>
              <a:rPr lang="en-US" b="1" dirty="0"/>
              <a:t>SMC (O)</a:t>
            </a:r>
          </a:p>
        </p:txBody>
      </p:sp>
    </p:spTree>
    <p:extLst>
      <p:ext uri="{BB962C8B-B14F-4D97-AF65-F5344CB8AC3E}">
        <p14:creationId xmlns:p14="http://schemas.microsoft.com/office/powerpoint/2010/main" val="2050511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72800" cy="5138004"/>
          </a:xfrm>
        </p:spPr>
        <p:txBody>
          <a:bodyPr>
            <a:normAutofit lnSpcReduction="10000"/>
          </a:bodyPr>
          <a:lstStyle/>
          <a:p>
            <a:pPr marL="1482725" indent="-1482725">
              <a:spcBef>
                <a:spcPct val="0"/>
              </a:spcBef>
              <a:buNone/>
            </a:pPr>
            <a:r>
              <a:rPr lang="en-US" altLang="en-US" sz="2800" b="1" dirty="0">
                <a:solidFill>
                  <a:srgbClr val="000000"/>
                </a:solidFill>
              </a:rPr>
              <a:t>SMC (O):  Paraplegia with loss of bowel and bladder sphincter control</a:t>
            </a:r>
          </a:p>
          <a:p>
            <a:pPr algn="ctr">
              <a:spcBef>
                <a:spcPct val="0"/>
              </a:spcBef>
              <a:buNone/>
            </a:pPr>
            <a:endParaRPr lang="en-US" altLang="en-US" sz="1050" dirty="0">
              <a:solidFill>
                <a:srgbClr val="000000"/>
              </a:solidFill>
            </a:endParaRPr>
          </a:p>
          <a:p>
            <a:pPr marL="0" indent="0">
              <a:spcBef>
                <a:spcPct val="0"/>
              </a:spcBef>
              <a:buNone/>
            </a:pPr>
            <a:r>
              <a:rPr lang="en-US" altLang="en-US" dirty="0">
                <a:solidFill>
                  <a:srgbClr val="000000"/>
                </a:solidFill>
              </a:rPr>
              <a:t>Paraplegia (paralysis of both lower extremities) together with loss of anal and sphincter control entitles the veteran to SMC (O), even though incontinence has been overcome under a strict regimen of rehabilitation of bowel and bladder training and other auxiliary measures such as a bowel management program.  </a:t>
            </a:r>
          </a:p>
          <a:p>
            <a:pPr marL="0" indent="0">
              <a:spcBef>
                <a:spcPct val="0"/>
              </a:spcBef>
              <a:buNone/>
            </a:pPr>
            <a:endParaRPr lang="en-US" altLang="en-US" sz="1400" dirty="0">
              <a:solidFill>
                <a:srgbClr val="000000"/>
              </a:solidFill>
            </a:endParaRPr>
          </a:p>
          <a:p>
            <a:pPr marL="0" indent="0">
              <a:spcBef>
                <a:spcPct val="0"/>
              </a:spcBef>
              <a:buNone/>
            </a:pPr>
            <a:r>
              <a:rPr lang="en-US" altLang="en-US" dirty="0">
                <a:solidFill>
                  <a:srgbClr val="000000"/>
                </a:solidFill>
              </a:rPr>
              <a:t>Bowel management program: Overcoming the inability to void the bowel using medical or artificial means such as laxatives &amp; digital stimulation.</a:t>
            </a:r>
          </a:p>
          <a:p>
            <a:pPr>
              <a:spcBef>
                <a:spcPct val="0"/>
              </a:spcBef>
              <a:buNone/>
            </a:pPr>
            <a:endParaRPr lang="en-US" altLang="en-US" sz="900" dirty="0">
              <a:solidFill>
                <a:srgbClr val="000000"/>
              </a:solidFill>
            </a:endParaRPr>
          </a:p>
          <a:p>
            <a:pPr>
              <a:spcBef>
                <a:spcPct val="0"/>
              </a:spcBef>
              <a:buNone/>
            </a:pPr>
            <a:r>
              <a:rPr lang="en-US" altLang="en-US" sz="2600" b="1" dirty="0">
                <a:solidFill>
                  <a:srgbClr val="9C1A1E"/>
                </a:solidFill>
              </a:rPr>
              <a:t>38 CFR 3.350(e)(2)</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48</a:t>
            </a:fld>
            <a:endParaRPr lang="en-US" altLang="en-US"/>
          </a:p>
        </p:txBody>
      </p:sp>
      <p:sp>
        <p:nvSpPr>
          <p:cNvPr id="2" name="Title 1"/>
          <p:cNvSpPr>
            <a:spLocks noGrp="1"/>
          </p:cNvSpPr>
          <p:nvPr>
            <p:ph type="title"/>
          </p:nvPr>
        </p:nvSpPr>
        <p:spPr>
          <a:xfrm>
            <a:off x="173620" y="388235"/>
            <a:ext cx="9579980" cy="538749"/>
          </a:xfrm>
        </p:spPr>
        <p:txBody>
          <a:bodyPr>
            <a:normAutofit/>
          </a:bodyPr>
          <a:lstStyle/>
          <a:p>
            <a:r>
              <a:rPr lang="en-US" b="1" dirty="0"/>
              <a:t>SMC (O)</a:t>
            </a:r>
          </a:p>
        </p:txBody>
      </p:sp>
    </p:spTree>
    <p:extLst>
      <p:ext uri="{BB962C8B-B14F-4D97-AF65-F5344CB8AC3E}">
        <p14:creationId xmlns:p14="http://schemas.microsoft.com/office/powerpoint/2010/main" val="607413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84375" cy="5138004"/>
          </a:xfrm>
        </p:spPr>
        <p:txBody>
          <a:bodyPr>
            <a:normAutofit/>
          </a:bodyPr>
          <a:lstStyle/>
          <a:p>
            <a:pPr marL="1482725" indent="-1482725">
              <a:spcBef>
                <a:spcPct val="0"/>
              </a:spcBef>
              <a:buNone/>
            </a:pPr>
            <a:r>
              <a:rPr lang="en-US" altLang="en-US" sz="2800" b="1" dirty="0">
                <a:solidFill>
                  <a:srgbClr val="000000"/>
                </a:solidFill>
              </a:rPr>
              <a:t>SMC (O):  Conditions entitling to two SMC codes rated (L) to (N).</a:t>
            </a:r>
          </a:p>
          <a:p>
            <a:pPr algn="ctr">
              <a:spcBef>
                <a:spcPct val="0"/>
              </a:spcBef>
              <a:buNone/>
            </a:pPr>
            <a:endParaRPr lang="en-US" altLang="en-US" sz="2800" dirty="0">
              <a:solidFill>
                <a:srgbClr val="000000"/>
              </a:solidFill>
            </a:endParaRPr>
          </a:p>
          <a:p>
            <a:pPr algn="ctr">
              <a:spcBef>
                <a:spcPct val="0"/>
              </a:spcBef>
              <a:buNone/>
            </a:pPr>
            <a:endParaRPr lang="en-US" altLang="en-US" sz="2800" dirty="0">
              <a:solidFill>
                <a:srgbClr val="000000"/>
              </a:solidFill>
            </a:endParaRPr>
          </a:p>
          <a:p>
            <a:pPr algn="ctr">
              <a:spcBef>
                <a:spcPct val="0"/>
              </a:spcBef>
              <a:buNone/>
            </a:pPr>
            <a:r>
              <a:rPr lang="en-US" altLang="en-US" sz="2800" dirty="0">
                <a:solidFill>
                  <a:srgbClr val="000000"/>
                </a:solidFill>
              </a:rPr>
              <a:t>Must be separate and distinct disabilities but can be losses resulting from a common etiological agent, for example, one injury or rheumatoid arthritis.</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sz="2400" b="1" dirty="0">
                <a:solidFill>
                  <a:srgbClr val="9C1A1E"/>
                </a:solidFill>
              </a:rPr>
              <a:t>38CFR 3.350(e)(1)(ii)</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49</a:t>
            </a:fld>
            <a:endParaRPr lang="en-US" altLang="en-US"/>
          </a:p>
        </p:txBody>
      </p:sp>
      <p:sp>
        <p:nvSpPr>
          <p:cNvPr id="2" name="Title 1"/>
          <p:cNvSpPr>
            <a:spLocks noGrp="1"/>
          </p:cNvSpPr>
          <p:nvPr>
            <p:ph type="title"/>
          </p:nvPr>
        </p:nvSpPr>
        <p:spPr>
          <a:xfrm>
            <a:off x="173620" y="432840"/>
            <a:ext cx="9579980" cy="538749"/>
          </a:xfrm>
        </p:spPr>
        <p:txBody>
          <a:bodyPr>
            <a:normAutofit/>
          </a:bodyPr>
          <a:lstStyle/>
          <a:p>
            <a:r>
              <a:rPr lang="en-US" b="1" dirty="0"/>
              <a:t>SMC (O)</a:t>
            </a:r>
          </a:p>
        </p:txBody>
      </p:sp>
    </p:spTree>
    <p:extLst>
      <p:ext uri="{BB962C8B-B14F-4D97-AF65-F5344CB8AC3E}">
        <p14:creationId xmlns:p14="http://schemas.microsoft.com/office/powerpoint/2010/main" val="28469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32289" cy="4713982"/>
          </a:xfrm>
        </p:spPr>
        <p:txBody>
          <a:bodyPr>
            <a:normAutofit/>
          </a:bodyPr>
          <a:lstStyle/>
          <a:p>
            <a:pPr marL="0" indent="0">
              <a:spcBef>
                <a:spcPts val="0"/>
              </a:spcBef>
              <a:buNone/>
              <a:defRPr/>
            </a:pPr>
            <a:r>
              <a:rPr lang="en-US" sz="2800" b="1" dirty="0"/>
              <a:t>(Single Veteran no Children)</a:t>
            </a:r>
          </a:p>
          <a:p>
            <a:pPr>
              <a:spcBef>
                <a:spcPts val="0"/>
              </a:spcBef>
              <a:defRPr/>
            </a:pPr>
            <a:endParaRPr lang="en-US" sz="2800" dirty="0"/>
          </a:p>
          <a:p>
            <a:pPr marL="342900" indent="-342900">
              <a:spcBef>
                <a:spcPts val="0"/>
              </a:spcBef>
              <a:buFontTx/>
              <a:buAutoNum type="alphaUcParenBoth" startAt="11"/>
              <a:defRPr/>
            </a:pPr>
            <a:r>
              <a:rPr lang="en-US" sz="2800" dirty="0"/>
              <a:t>  		$111.74 per month, added on</a:t>
            </a:r>
          </a:p>
          <a:p>
            <a:pPr marL="0" indent="0">
              <a:spcBef>
                <a:spcPts val="0"/>
              </a:spcBef>
              <a:buNone/>
              <a:defRPr/>
            </a:pPr>
            <a:r>
              <a:rPr lang="en-US" sz="2800" dirty="0"/>
              <a:t>(S)		$3,521.85 per month 	</a:t>
            </a:r>
          </a:p>
          <a:p>
            <a:pPr marL="342900" indent="-342900">
              <a:spcBef>
                <a:spcPts val="0"/>
              </a:spcBef>
              <a:buFontTx/>
              <a:buAutoNum type="alphaUcParenBoth" startAt="12"/>
              <a:defRPr/>
            </a:pPr>
            <a:r>
              <a:rPr lang="en-US" sz="2800" dirty="0"/>
              <a:t> 		$3,915.14 per month</a:t>
            </a:r>
          </a:p>
          <a:p>
            <a:pPr marL="342900" indent="-342900">
              <a:spcBef>
                <a:spcPts val="0"/>
              </a:spcBef>
              <a:buFontTx/>
              <a:buAutoNum type="alphaUcParenBoth" startAt="15"/>
              <a:defRPr/>
            </a:pPr>
            <a:r>
              <a:rPr lang="en-US" sz="2800" dirty="0"/>
              <a:t> 		$5,493.95 per month</a:t>
            </a:r>
          </a:p>
          <a:p>
            <a:pPr marL="0" indent="0">
              <a:spcBef>
                <a:spcPts val="0"/>
              </a:spcBef>
              <a:buNone/>
              <a:defRPr/>
            </a:pPr>
            <a:r>
              <a:rPr lang="en-US" sz="2800" dirty="0"/>
              <a:t>(R1)		$7,850.43 per month</a:t>
            </a:r>
          </a:p>
          <a:p>
            <a:pPr marL="0" indent="0">
              <a:spcBef>
                <a:spcPts val="0"/>
              </a:spcBef>
              <a:buNone/>
              <a:defRPr/>
            </a:pPr>
            <a:r>
              <a:rPr lang="en-US" sz="2800" dirty="0"/>
              <a:t>(R2/T)	$9,004.64 per month</a:t>
            </a:r>
          </a:p>
          <a:p>
            <a:pPr>
              <a:spcBef>
                <a:spcPts val="0"/>
              </a:spcBef>
              <a:defRPr/>
            </a:pPr>
            <a:endParaRPr lang="en-US" sz="2800" dirty="0"/>
          </a:p>
          <a:p>
            <a:pPr>
              <a:spcBef>
                <a:spcPts val="0"/>
              </a:spcBef>
              <a:defRPr/>
            </a:pPr>
            <a:r>
              <a:rPr lang="en-US" sz="2800" dirty="0"/>
              <a:t>Effective December 1, 2020</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a:t>
            </a:fld>
            <a:endParaRPr lang="en-US" altLang="en-US"/>
          </a:p>
        </p:txBody>
      </p:sp>
      <p:sp>
        <p:nvSpPr>
          <p:cNvPr id="2" name="Title 1"/>
          <p:cNvSpPr>
            <a:spLocks noGrp="1"/>
          </p:cNvSpPr>
          <p:nvPr>
            <p:ph type="title"/>
          </p:nvPr>
        </p:nvSpPr>
        <p:spPr>
          <a:xfrm>
            <a:off x="185195" y="432840"/>
            <a:ext cx="9568405" cy="538749"/>
          </a:xfrm>
        </p:spPr>
        <p:txBody>
          <a:bodyPr>
            <a:normAutofit/>
          </a:bodyPr>
          <a:lstStyle/>
          <a:p>
            <a:r>
              <a:rPr lang="en-US" dirty="0"/>
              <a:t>Selected SMC Rates</a:t>
            </a:r>
            <a:endParaRPr lang="en-US" b="1" dirty="0"/>
          </a:p>
        </p:txBody>
      </p:sp>
    </p:spTree>
    <p:extLst>
      <p:ext uri="{BB962C8B-B14F-4D97-AF65-F5344CB8AC3E}">
        <p14:creationId xmlns:p14="http://schemas.microsoft.com/office/powerpoint/2010/main" val="4002528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7" y="1583473"/>
            <a:ext cx="11157995" cy="5138004"/>
          </a:xfrm>
        </p:spPr>
        <p:txBody>
          <a:bodyPr>
            <a:normAutofit/>
          </a:bodyPr>
          <a:lstStyle/>
          <a:p>
            <a:pPr marL="1482725" indent="-1482725">
              <a:spcBef>
                <a:spcPct val="0"/>
              </a:spcBef>
              <a:buNone/>
            </a:pPr>
            <a:r>
              <a:rPr lang="en-US" altLang="en-US" sz="2800" b="1" dirty="0">
                <a:solidFill>
                  <a:srgbClr val="000000"/>
                </a:solidFill>
              </a:rPr>
              <a:t>SMC (O):  Conditions entitling to two SMC codes rated (L) to (N).</a:t>
            </a:r>
          </a:p>
          <a:p>
            <a:pPr algn="ct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Examples:</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1. 100% LOU Hands	     	SMC (M)</a:t>
            </a:r>
          </a:p>
          <a:p>
            <a:pPr>
              <a:spcBef>
                <a:spcPct val="0"/>
              </a:spcBef>
              <a:buNone/>
            </a:pPr>
            <a:r>
              <a:rPr lang="en-US" altLang="en-US" sz="2800" dirty="0">
                <a:solidFill>
                  <a:srgbClr val="000000"/>
                </a:solidFill>
              </a:rPr>
              <a:t>	  100% LOU Feet		SMC (L)</a:t>
            </a:r>
          </a:p>
          <a:p>
            <a:pPr marL="0" indent="0">
              <a:spcBef>
                <a:spcPct val="0"/>
              </a:spcBef>
              <a:buNone/>
            </a:pPr>
            <a:r>
              <a:rPr lang="en-US" altLang="en-US" sz="2800" dirty="0">
                <a:solidFill>
                  <a:srgbClr val="000000"/>
                </a:solidFill>
              </a:rPr>
              <a:t>    </a:t>
            </a:r>
            <a:r>
              <a:rPr lang="en-US" altLang="en-US" sz="2800" b="1" dirty="0">
                <a:solidFill>
                  <a:srgbClr val="000000"/>
                </a:solidFill>
              </a:rPr>
              <a:t>SMC entitlement is SMC (O)</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2. 100% Hands				   SMC (M)</a:t>
            </a:r>
          </a:p>
          <a:p>
            <a:pPr>
              <a:spcBef>
                <a:spcPct val="0"/>
              </a:spcBef>
              <a:buNone/>
            </a:pPr>
            <a:r>
              <a:rPr lang="en-US" altLang="en-US" sz="2800" dirty="0">
                <a:solidFill>
                  <a:srgbClr val="000000"/>
                </a:solidFill>
              </a:rPr>
              <a:t>	  100% Psychosis requiring A&amp;A	   SMC (L)</a:t>
            </a:r>
          </a:p>
          <a:p>
            <a:pPr marL="0" indent="0">
              <a:spcBef>
                <a:spcPct val="0"/>
              </a:spcBef>
              <a:buNone/>
            </a:pPr>
            <a:r>
              <a:rPr lang="en-US" altLang="en-US" sz="2800" dirty="0">
                <a:solidFill>
                  <a:srgbClr val="000000"/>
                </a:solidFill>
              </a:rPr>
              <a:t>    </a:t>
            </a:r>
            <a:r>
              <a:rPr lang="en-US" altLang="en-US" sz="2800" b="1" dirty="0">
                <a:solidFill>
                  <a:srgbClr val="000000"/>
                </a:solidFill>
              </a:rPr>
              <a:t>SMC entitlement is SMC (O)</a:t>
            </a:r>
          </a:p>
          <a:p>
            <a:pPr>
              <a:spcBef>
                <a:spcPct val="0"/>
              </a:spcBef>
              <a:buNone/>
            </a:pPr>
            <a:endParaRPr lang="en-US" altLang="en-US" sz="1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50</a:t>
            </a:fld>
            <a:endParaRPr lang="en-US" altLang="en-US"/>
          </a:p>
        </p:txBody>
      </p:sp>
      <p:sp>
        <p:nvSpPr>
          <p:cNvPr id="2" name="Title 1"/>
          <p:cNvSpPr>
            <a:spLocks noGrp="1"/>
          </p:cNvSpPr>
          <p:nvPr>
            <p:ph type="title"/>
          </p:nvPr>
        </p:nvSpPr>
        <p:spPr>
          <a:xfrm>
            <a:off x="173620" y="321328"/>
            <a:ext cx="9579980" cy="538749"/>
          </a:xfrm>
        </p:spPr>
        <p:txBody>
          <a:bodyPr>
            <a:normAutofit/>
          </a:bodyPr>
          <a:lstStyle/>
          <a:p>
            <a:r>
              <a:rPr lang="en-US" b="1" dirty="0"/>
              <a:t>SMC (O)</a:t>
            </a:r>
          </a:p>
        </p:txBody>
      </p:sp>
    </p:spTree>
    <p:extLst>
      <p:ext uri="{BB962C8B-B14F-4D97-AF65-F5344CB8AC3E}">
        <p14:creationId xmlns:p14="http://schemas.microsoft.com/office/powerpoint/2010/main" val="724731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583473"/>
            <a:ext cx="10984374" cy="5138004"/>
          </a:xfrm>
        </p:spPr>
        <p:txBody>
          <a:bodyPr>
            <a:normAutofit/>
          </a:bodyPr>
          <a:lstStyle/>
          <a:p>
            <a:pPr marL="1482725" indent="-1482725">
              <a:spcBef>
                <a:spcPct val="0"/>
              </a:spcBef>
              <a:buNone/>
            </a:pPr>
            <a:r>
              <a:rPr lang="en-US" altLang="en-US" sz="2800" b="1" dirty="0">
                <a:solidFill>
                  <a:srgbClr val="000000"/>
                </a:solidFill>
              </a:rPr>
              <a:t>SMC (O):  Elevations under (P) to the (O) level.  </a:t>
            </a:r>
          </a:p>
          <a:p>
            <a:pPr algn="ct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100% Both legs, hip level amputations	SMC (N)</a:t>
            </a:r>
          </a:p>
          <a:p>
            <a:pPr>
              <a:spcBef>
                <a:spcPct val="0"/>
              </a:spcBef>
              <a:buNone/>
            </a:pPr>
            <a:r>
              <a:rPr lang="en-US" altLang="en-US" sz="2800" dirty="0">
                <a:solidFill>
                  <a:srgbClr val="000000"/>
                </a:solidFill>
              </a:rPr>
              <a:t>100% PTSD                 				Full step (P) 	</a:t>
            </a:r>
          </a:p>
          <a:p>
            <a:pPr algn="ctr">
              <a:spcBef>
                <a:spcPct val="0"/>
              </a:spcBef>
              <a:buNone/>
            </a:pPr>
            <a:r>
              <a:rPr lang="en-US" altLang="en-US" sz="2800" b="1" dirty="0">
                <a:solidFill>
                  <a:srgbClr val="000000"/>
                </a:solidFill>
              </a:rPr>
              <a:t>SMC entitlement is now SMC (O)</a:t>
            </a:r>
          </a:p>
          <a:p>
            <a:pPr>
              <a:spcBef>
                <a:spcPct val="0"/>
              </a:spcBef>
              <a:buNone/>
            </a:pPr>
            <a:endParaRPr lang="en-US" altLang="en-US" sz="2800" dirty="0">
              <a:solidFill>
                <a:srgbClr val="000000"/>
              </a:solidFill>
            </a:endParaRPr>
          </a:p>
          <a:p>
            <a:pPr>
              <a:spcBef>
                <a:spcPct val="0"/>
              </a:spcBef>
              <a:buNone/>
            </a:pPr>
            <a:endParaRPr lang="en-US" altLang="en-US" sz="1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51</a:t>
            </a:fld>
            <a:endParaRPr lang="en-US" altLang="en-US"/>
          </a:p>
        </p:txBody>
      </p:sp>
      <p:sp>
        <p:nvSpPr>
          <p:cNvPr id="2" name="Title 1"/>
          <p:cNvSpPr>
            <a:spLocks noGrp="1"/>
          </p:cNvSpPr>
          <p:nvPr>
            <p:ph type="title"/>
          </p:nvPr>
        </p:nvSpPr>
        <p:spPr>
          <a:xfrm>
            <a:off x="150471" y="388235"/>
            <a:ext cx="9603129" cy="538749"/>
          </a:xfrm>
        </p:spPr>
        <p:txBody>
          <a:bodyPr>
            <a:normAutofit/>
          </a:bodyPr>
          <a:lstStyle/>
          <a:p>
            <a:r>
              <a:rPr lang="en-US" b="1" dirty="0"/>
              <a:t>SMC (O)</a:t>
            </a:r>
          </a:p>
        </p:txBody>
      </p:sp>
    </p:spTree>
    <p:extLst>
      <p:ext uri="{BB962C8B-B14F-4D97-AF65-F5344CB8AC3E}">
        <p14:creationId xmlns:p14="http://schemas.microsoft.com/office/powerpoint/2010/main" val="2810691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088" y="1446949"/>
            <a:ext cx="10922596" cy="5274527"/>
          </a:xfrm>
        </p:spPr>
        <p:txBody>
          <a:bodyPr>
            <a:normAutofit/>
          </a:bodyPr>
          <a:lstStyle/>
          <a:p>
            <a:pPr marL="1482725" indent="-1482725">
              <a:spcBef>
                <a:spcPct val="0"/>
              </a:spcBef>
              <a:buNone/>
            </a:pPr>
            <a:r>
              <a:rPr lang="en-US" altLang="en-US" sz="2800" b="1" dirty="0">
                <a:solidFill>
                  <a:srgbClr val="000000"/>
                </a:solidFill>
              </a:rPr>
              <a:t>SMC (O): Blindness and Deafness  </a:t>
            </a:r>
          </a:p>
          <a:p>
            <a:pPr algn="ctr">
              <a:spcBef>
                <a:spcPct val="0"/>
              </a:spcBef>
              <a:buNone/>
            </a:pPr>
            <a:endParaRPr lang="en-US" altLang="en-US" sz="1600" dirty="0">
              <a:solidFill>
                <a:srgbClr val="000000"/>
              </a:solidFill>
            </a:endParaRPr>
          </a:p>
          <a:p>
            <a:pPr marL="0" indent="0">
              <a:spcBef>
                <a:spcPct val="0"/>
              </a:spcBef>
              <a:buNone/>
            </a:pPr>
            <a:r>
              <a:rPr lang="en-US" altLang="en-US" sz="2800" dirty="0">
                <a:solidFill>
                  <a:srgbClr val="000000"/>
                </a:solidFill>
              </a:rPr>
              <a:t>Bilateral service connected hearing loss rated at 60% or more disabling in combination with service-connected blindness with bilateral visual acuity 20/200 or less.</a:t>
            </a:r>
          </a:p>
          <a:p>
            <a:pPr marL="0" indent="0" algn="ctr">
              <a:spcBef>
                <a:spcPct val="0"/>
              </a:spcBef>
              <a:buNone/>
            </a:pPr>
            <a:r>
              <a:rPr lang="en-US" altLang="en-US" sz="2800" b="1" i="1" u="sng" dirty="0">
                <a:solidFill>
                  <a:srgbClr val="000000"/>
                </a:solidFill>
              </a:rPr>
              <a:t>Or</a:t>
            </a:r>
          </a:p>
          <a:p>
            <a:pPr marL="0" indent="0">
              <a:spcBef>
                <a:spcPct val="0"/>
              </a:spcBef>
              <a:buNone/>
            </a:pPr>
            <a:endParaRPr lang="en-US" altLang="en-US" sz="1800" dirty="0">
              <a:solidFill>
                <a:srgbClr val="000000"/>
              </a:solidFill>
            </a:endParaRPr>
          </a:p>
          <a:p>
            <a:pPr marL="0" indent="0">
              <a:spcBef>
                <a:spcPct val="0"/>
              </a:spcBef>
              <a:buNone/>
            </a:pPr>
            <a:r>
              <a:rPr lang="en-US" altLang="en-US" sz="2800" dirty="0">
                <a:solidFill>
                  <a:srgbClr val="000000"/>
                </a:solidFill>
              </a:rPr>
              <a:t>Service-connected total deafness in one ear or bilateral deafness rated at 40% or more disabling in combination with service-connected blindness of both eyes having only light perception or less.</a:t>
            </a:r>
          </a:p>
          <a:p>
            <a:pPr marL="0" indent="0">
              <a:spcBef>
                <a:spcPct val="0"/>
              </a:spcBef>
              <a:buNone/>
            </a:pPr>
            <a:endParaRPr lang="en-US" altLang="en-US" sz="1800" dirty="0">
              <a:solidFill>
                <a:srgbClr val="000000"/>
              </a:solidFill>
            </a:endParaRPr>
          </a:p>
          <a:p>
            <a:pPr marL="0" indent="0">
              <a:spcBef>
                <a:spcPct val="0"/>
              </a:spcBef>
              <a:buNone/>
            </a:pPr>
            <a:r>
              <a:rPr lang="en-US" altLang="en-US" sz="2400" b="1" dirty="0">
                <a:solidFill>
                  <a:srgbClr val="9C1A1E"/>
                </a:solidFill>
              </a:rPr>
              <a:t>38 CFR 3.350(e)(iii) and (iv)</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52</a:t>
            </a:fld>
            <a:endParaRPr lang="en-US" altLang="en-US"/>
          </a:p>
        </p:txBody>
      </p:sp>
      <p:sp>
        <p:nvSpPr>
          <p:cNvPr id="2" name="Title 1"/>
          <p:cNvSpPr>
            <a:spLocks noGrp="1"/>
          </p:cNvSpPr>
          <p:nvPr>
            <p:ph type="title"/>
          </p:nvPr>
        </p:nvSpPr>
        <p:spPr>
          <a:xfrm>
            <a:off x="173620" y="299026"/>
            <a:ext cx="9579980" cy="538749"/>
          </a:xfrm>
        </p:spPr>
        <p:txBody>
          <a:bodyPr>
            <a:normAutofit/>
          </a:bodyPr>
          <a:lstStyle/>
          <a:p>
            <a:r>
              <a:rPr lang="en-US" b="1" dirty="0"/>
              <a:t>SMC (O)</a:t>
            </a:r>
          </a:p>
        </p:txBody>
      </p:sp>
    </p:spTree>
    <p:extLst>
      <p:ext uri="{BB962C8B-B14F-4D97-AF65-F5344CB8AC3E}">
        <p14:creationId xmlns:p14="http://schemas.microsoft.com/office/powerpoint/2010/main" val="4065207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452" y="1583473"/>
            <a:ext cx="11019232" cy="4772880"/>
          </a:xfrm>
        </p:spPr>
        <p:txBody>
          <a:bodyPr>
            <a:normAutofit/>
          </a:bodyPr>
          <a:lstStyle/>
          <a:p>
            <a:pP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Once a veteran is entitled to SMC (O), SMC (K) no longer applies </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There is no SMC (O ½)  or SMC (O)+(K)</a:t>
            </a: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r>
              <a:rPr lang="en-US" altLang="en-US" sz="2400" b="1" dirty="0">
                <a:solidFill>
                  <a:srgbClr val="9C1A1E"/>
                </a:solidFill>
              </a:rPr>
              <a:t>38 CFR 3.350(a)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53</a:t>
            </a:fld>
            <a:endParaRPr lang="en-US" altLang="en-US"/>
          </a:p>
        </p:txBody>
      </p:sp>
      <p:sp>
        <p:nvSpPr>
          <p:cNvPr id="2" name="Title 1"/>
          <p:cNvSpPr>
            <a:spLocks noGrp="1"/>
          </p:cNvSpPr>
          <p:nvPr>
            <p:ph type="title"/>
          </p:nvPr>
        </p:nvSpPr>
        <p:spPr>
          <a:xfrm>
            <a:off x="162046" y="287875"/>
            <a:ext cx="9591554" cy="538749"/>
          </a:xfrm>
        </p:spPr>
        <p:txBody>
          <a:bodyPr>
            <a:normAutofit/>
          </a:bodyPr>
          <a:lstStyle/>
          <a:p>
            <a:r>
              <a:rPr lang="en-US" b="1" dirty="0"/>
              <a:t>SMC (O)</a:t>
            </a:r>
          </a:p>
        </p:txBody>
      </p:sp>
    </p:spTree>
    <p:extLst>
      <p:ext uri="{BB962C8B-B14F-4D97-AF65-F5344CB8AC3E}">
        <p14:creationId xmlns:p14="http://schemas.microsoft.com/office/powerpoint/2010/main" val="3503806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4" y="1583473"/>
            <a:ext cx="10949650" cy="4939990"/>
          </a:xfrm>
        </p:spPr>
        <p:txBody>
          <a:bodyPr>
            <a:normAutofit/>
          </a:bodyPr>
          <a:lstStyle/>
          <a:p>
            <a:pPr>
              <a:spcBef>
                <a:spcPct val="0"/>
              </a:spcBef>
              <a:buNone/>
            </a:pPr>
            <a:r>
              <a:rPr lang="en-US" sz="2800" b="1" dirty="0">
                <a:solidFill>
                  <a:prstClr val="black"/>
                </a:solidFill>
              </a:rPr>
              <a:t>Eligibility for SMC (R)</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marL="166688" indent="0">
              <a:spcBef>
                <a:spcPct val="0"/>
              </a:spcBef>
              <a:buNone/>
            </a:pPr>
            <a:r>
              <a:rPr lang="en-US" altLang="en-US" sz="2800" dirty="0">
                <a:solidFill>
                  <a:srgbClr val="000000"/>
                </a:solidFill>
              </a:rPr>
              <a:t>	1.  Requires A&amp;A</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				</a:t>
            </a:r>
            <a:r>
              <a:rPr lang="en-US" altLang="en-US" sz="2800" b="1" i="1" u="sng" dirty="0">
                <a:solidFill>
                  <a:srgbClr val="9C1A1E"/>
                </a:solidFill>
              </a:rPr>
              <a:t>And </a:t>
            </a:r>
          </a:p>
          <a:p>
            <a:pP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	2.  Meets one of two threshold levels:	</a:t>
            </a:r>
          </a:p>
          <a:p>
            <a:pPr marL="1828800" indent="-287338">
              <a:spcBef>
                <a:spcPct val="0"/>
              </a:spcBef>
            </a:pPr>
            <a:r>
              <a:rPr lang="en-US" altLang="en-US" sz="2800" dirty="0">
                <a:solidFill>
                  <a:srgbClr val="000000"/>
                </a:solidFill>
              </a:rPr>
              <a:t>SMC (O) </a:t>
            </a:r>
          </a:p>
          <a:p>
            <a:pPr marL="1828800" indent="-287338">
              <a:spcBef>
                <a:spcPct val="0"/>
              </a:spcBef>
            </a:pPr>
            <a:r>
              <a:rPr lang="en-US" altLang="en-US" sz="2800" dirty="0">
                <a:solidFill>
                  <a:srgbClr val="000000"/>
                </a:solidFill>
              </a:rPr>
              <a:t>SMC (N ½) plus (K)</a:t>
            </a:r>
          </a:p>
          <a:p>
            <a:pPr>
              <a:spcBef>
                <a:spcPct val="0"/>
              </a:spcBef>
              <a:buNone/>
            </a:pPr>
            <a:endParaRPr lang="en-US" altLang="en-US" sz="2800" dirty="0">
              <a:solidFill>
                <a:srgbClr val="000000"/>
              </a:solidFill>
            </a:endParaRPr>
          </a:p>
          <a:p>
            <a:pPr>
              <a:spcBef>
                <a:spcPct val="0"/>
              </a:spcBef>
              <a:buNone/>
            </a:pPr>
            <a:r>
              <a:rPr lang="en-US" altLang="en-US" sz="2400" b="1" dirty="0">
                <a:solidFill>
                  <a:srgbClr val="9C1A1E"/>
                </a:solidFill>
              </a:rPr>
              <a:t>38 CFR 3.350(h)(1) and (2)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54</a:t>
            </a:fld>
            <a:endParaRPr lang="en-US" altLang="en-US"/>
          </a:p>
        </p:txBody>
      </p:sp>
      <p:sp>
        <p:nvSpPr>
          <p:cNvPr id="2" name="Title 1"/>
          <p:cNvSpPr>
            <a:spLocks noGrp="1"/>
          </p:cNvSpPr>
          <p:nvPr>
            <p:ph type="title"/>
          </p:nvPr>
        </p:nvSpPr>
        <p:spPr>
          <a:xfrm>
            <a:off x="173620" y="287875"/>
            <a:ext cx="9579980" cy="538749"/>
          </a:xfrm>
        </p:spPr>
        <p:txBody>
          <a:bodyPr>
            <a:normAutofit/>
          </a:bodyPr>
          <a:lstStyle/>
          <a:p>
            <a:r>
              <a:rPr lang="en-US" b="1" dirty="0"/>
              <a:t>SMC (R)</a:t>
            </a:r>
          </a:p>
        </p:txBody>
      </p:sp>
    </p:spTree>
    <p:extLst>
      <p:ext uri="{BB962C8B-B14F-4D97-AF65-F5344CB8AC3E}">
        <p14:creationId xmlns:p14="http://schemas.microsoft.com/office/powerpoint/2010/main" val="206702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49651" cy="4939990"/>
          </a:xfrm>
        </p:spPr>
        <p:txBody>
          <a:bodyPr>
            <a:normAutofit fontScale="92500"/>
          </a:bodyPr>
          <a:lstStyle/>
          <a:p>
            <a:pPr>
              <a:spcBef>
                <a:spcPct val="0"/>
              </a:spcBef>
              <a:buNone/>
            </a:pPr>
            <a:r>
              <a:rPr lang="en-US" sz="2800" b="1" dirty="0">
                <a:solidFill>
                  <a:prstClr val="black"/>
                </a:solidFill>
              </a:rPr>
              <a:t>Eligibility for SMC (R)</a:t>
            </a:r>
          </a:p>
          <a:p>
            <a:pP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Examples:</a:t>
            </a:r>
          </a:p>
          <a:p>
            <a:pPr>
              <a:spcBef>
                <a:spcPct val="0"/>
              </a:spcBef>
              <a:buNone/>
            </a:pPr>
            <a:endParaRPr lang="en-US" altLang="en-US" sz="1050" b="1" dirty="0">
              <a:solidFill>
                <a:srgbClr val="000000"/>
              </a:solidFill>
            </a:endParaRPr>
          </a:p>
          <a:p>
            <a:pPr>
              <a:spcBef>
                <a:spcPct val="0"/>
              </a:spcBef>
              <a:buNone/>
            </a:pPr>
            <a:r>
              <a:rPr lang="en-US" altLang="en-US" dirty="0">
                <a:solidFill>
                  <a:srgbClr val="000000"/>
                </a:solidFill>
              </a:rPr>
              <a:t>1. 100% Both legs, hip level amputations      SMC (N)</a:t>
            </a:r>
          </a:p>
          <a:p>
            <a:pPr>
              <a:spcBef>
                <a:spcPct val="0"/>
              </a:spcBef>
              <a:buNone/>
            </a:pPr>
            <a:r>
              <a:rPr lang="en-US" altLang="en-US" dirty="0">
                <a:solidFill>
                  <a:srgbClr val="000000"/>
                </a:solidFill>
              </a:rPr>
              <a:t>	  50%   PTSD				             SMC (N½) </a:t>
            </a:r>
          </a:p>
          <a:p>
            <a:pPr>
              <a:spcBef>
                <a:spcPct val="0"/>
              </a:spcBef>
              <a:buNone/>
            </a:pPr>
            <a:r>
              <a:rPr lang="en-US" altLang="en-US" dirty="0">
                <a:solidFill>
                  <a:srgbClr val="000000"/>
                </a:solidFill>
              </a:rPr>
              <a:t>	  0%     Loss of creative organ	             SMC (K)</a:t>
            </a:r>
          </a:p>
          <a:p>
            <a:pPr algn="ctr">
              <a:spcBef>
                <a:spcPct val="0"/>
              </a:spcBef>
              <a:buNone/>
            </a:pPr>
            <a:r>
              <a:rPr lang="en-US" altLang="en-US" b="1" dirty="0">
                <a:solidFill>
                  <a:srgbClr val="000000"/>
                </a:solidFill>
              </a:rPr>
              <a:t>If the vet needs A&amp;A SMC level will be elevated to SMC (R) </a:t>
            </a:r>
          </a:p>
          <a:p>
            <a:pPr>
              <a:spcBef>
                <a:spcPct val="0"/>
              </a:spcBef>
              <a:buNone/>
            </a:pPr>
            <a:endParaRPr lang="en-US" altLang="en-US" dirty="0">
              <a:solidFill>
                <a:srgbClr val="000000"/>
              </a:solidFill>
            </a:endParaRPr>
          </a:p>
          <a:p>
            <a:pPr>
              <a:spcBef>
                <a:spcPct val="0"/>
              </a:spcBef>
              <a:buNone/>
            </a:pPr>
            <a:r>
              <a:rPr lang="en-US" altLang="en-US" dirty="0">
                <a:solidFill>
                  <a:srgbClr val="000000"/>
                </a:solidFill>
              </a:rPr>
              <a:t>2. 100% Both hands above elbow amputation SMC (N)</a:t>
            </a:r>
          </a:p>
          <a:p>
            <a:pPr>
              <a:spcBef>
                <a:spcPct val="0"/>
              </a:spcBef>
              <a:buNone/>
            </a:pPr>
            <a:r>
              <a:rPr lang="en-US" altLang="en-US" dirty="0">
                <a:solidFill>
                  <a:srgbClr val="000000"/>
                </a:solidFill>
              </a:rPr>
              <a:t>	 100% Heart Disease		              	      SMC (O) </a:t>
            </a:r>
          </a:p>
          <a:p>
            <a:pPr algn="ctr">
              <a:spcBef>
                <a:spcPct val="0"/>
              </a:spcBef>
              <a:buNone/>
            </a:pPr>
            <a:r>
              <a:rPr lang="en-US" altLang="en-US" sz="2800" dirty="0">
                <a:solidFill>
                  <a:srgbClr val="000000"/>
                </a:solidFill>
              </a:rPr>
              <a:t> </a:t>
            </a:r>
            <a:r>
              <a:rPr lang="en-US" altLang="en-US" b="1" dirty="0">
                <a:solidFill>
                  <a:srgbClr val="000000"/>
                </a:solidFill>
              </a:rPr>
              <a:t>If the vet needs A&amp;A SMC level will be elevated to SMC (R)</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55</a:t>
            </a:fld>
            <a:endParaRPr lang="en-US" altLang="en-US"/>
          </a:p>
        </p:txBody>
      </p:sp>
      <p:sp>
        <p:nvSpPr>
          <p:cNvPr id="2" name="Title 1"/>
          <p:cNvSpPr>
            <a:spLocks noGrp="1"/>
          </p:cNvSpPr>
          <p:nvPr>
            <p:ph type="title"/>
          </p:nvPr>
        </p:nvSpPr>
        <p:spPr>
          <a:xfrm>
            <a:off x="173620" y="276724"/>
            <a:ext cx="9579980" cy="538749"/>
          </a:xfrm>
        </p:spPr>
        <p:txBody>
          <a:bodyPr>
            <a:normAutofit/>
          </a:bodyPr>
          <a:lstStyle/>
          <a:p>
            <a:r>
              <a:rPr lang="en-US" b="1" dirty="0"/>
              <a:t>SMC (R)</a:t>
            </a:r>
          </a:p>
        </p:txBody>
      </p:sp>
    </p:spTree>
    <p:extLst>
      <p:ext uri="{BB962C8B-B14F-4D97-AF65-F5344CB8AC3E}">
        <p14:creationId xmlns:p14="http://schemas.microsoft.com/office/powerpoint/2010/main" val="3370492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285762"/>
            <a:ext cx="10961225" cy="5435713"/>
          </a:xfrm>
        </p:spPr>
        <p:txBody>
          <a:bodyPr>
            <a:normAutofit fontScale="77500" lnSpcReduction="20000"/>
          </a:bodyPr>
          <a:lstStyle/>
          <a:p>
            <a:pPr>
              <a:spcBef>
                <a:spcPct val="0"/>
              </a:spcBef>
            </a:pPr>
            <a:endParaRPr lang="en-US" altLang="en-US" sz="2800" dirty="0">
              <a:solidFill>
                <a:srgbClr val="000000"/>
              </a:solidFill>
            </a:endParaRPr>
          </a:p>
          <a:p>
            <a:pPr>
              <a:lnSpc>
                <a:spcPct val="120000"/>
              </a:lnSpc>
              <a:spcBef>
                <a:spcPct val="0"/>
              </a:spcBef>
            </a:pPr>
            <a:r>
              <a:rPr lang="en-US" altLang="en-US" sz="3400" dirty="0">
                <a:solidFill>
                  <a:srgbClr val="000000"/>
                </a:solidFill>
              </a:rPr>
              <a:t>SMC (R) is based on a factual need for A&amp;A under 38 CFR 3.352, the same criteria for SMC (L) based on A&amp;A.</a:t>
            </a:r>
          </a:p>
          <a:p>
            <a:pPr>
              <a:lnSpc>
                <a:spcPct val="120000"/>
              </a:lnSpc>
              <a:spcBef>
                <a:spcPct val="0"/>
              </a:spcBef>
            </a:pPr>
            <a:endParaRPr lang="en-US" altLang="en-US" sz="3400" dirty="0">
              <a:solidFill>
                <a:srgbClr val="000000"/>
              </a:solidFill>
            </a:endParaRPr>
          </a:p>
          <a:p>
            <a:pPr>
              <a:lnSpc>
                <a:spcPct val="120000"/>
              </a:lnSpc>
              <a:spcBef>
                <a:spcPct val="0"/>
              </a:spcBef>
            </a:pPr>
            <a:r>
              <a:rPr lang="en-US" sz="3400" dirty="0">
                <a:solidFill>
                  <a:prstClr val="black"/>
                </a:solidFill>
              </a:rPr>
              <a:t>SMC (R) can be payable even if A&amp;A was a partial basis of the rate under SMC (O) or SMC (P).  </a:t>
            </a:r>
          </a:p>
          <a:p>
            <a:pPr>
              <a:lnSpc>
                <a:spcPct val="120000"/>
              </a:lnSpc>
              <a:spcBef>
                <a:spcPct val="0"/>
              </a:spcBef>
            </a:pPr>
            <a:endParaRPr lang="en-US" sz="3400" dirty="0">
              <a:solidFill>
                <a:prstClr val="black"/>
              </a:solidFill>
            </a:endParaRPr>
          </a:p>
          <a:p>
            <a:pPr>
              <a:lnSpc>
                <a:spcPct val="120000"/>
              </a:lnSpc>
              <a:spcBef>
                <a:spcPct val="0"/>
              </a:spcBef>
            </a:pPr>
            <a:r>
              <a:rPr lang="en-US" sz="3400" dirty="0">
                <a:solidFill>
                  <a:prstClr val="black"/>
                </a:solidFill>
              </a:rPr>
              <a:t>In other words, even if the A&amp;A was used to determine SMC (O) entitlement, it can also be used to determine SMC (R) entitlement.</a:t>
            </a:r>
          </a:p>
          <a:p>
            <a:pPr marL="0" indent="0">
              <a:lnSpc>
                <a:spcPct val="120000"/>
              </a:lnSpc>
              <a:spcBef>
                <a:spcPct val="0"/>
              </a:spcBef>
              <a:buNone/>
            </a:pPr>
            <a:endParaRPr lang="en-US" sz="3400" dirty="0">
              <a:solidFill>
                <a:prstClr val="black"/>
              </a:solidFill>
            </a:endParaRPr>
          </a:p>
          <a:p>
            <a:pPr marL="0" indent="0">
              <a:lnSpc>
                <a:spcPct val="120000"/>
              </a:lnSpc>
              <a:spcBef>
                <a:spcPct val="0"/>
              </a:spcBef>
              <a:buNone/>
            </a:pPr>
            <a:r>
              <a:rPr lang="en-US" sz="3400" b="1" dirty="0">
                <a:solidFill>
                  <a:prstClr val="black"/>
                </a:solidFill>
              </a:rPr>
              <a:t>NOTE: </a:t>
            </a:r>
            <a:r>
              <a:rPr lang="en-US" sz="3400" dirty="0">
                <a:solidFill>
                  <a:prstClr val="black"/>
                </a:solidFill>
              </a:rPr>
              <a:t>SMC (R) is only paid when the veteran is not hospitalized at the government’s expense.</a:t>
            </a:r>
          </a:p>
          <a:p>
            <a:pPr marL="0" indent="0">
              <a:lnSpc>
                <a:spcPct val="120000"/>
              </a:lnSpc>
              <a:spcBef>
                <a:spcPct val="0"/>
              </a:spcBef>
              <a:buNone/>
            </a:pPr>
            <a:endParaRPr lang="en-US" sz="1600" dirty="0">
              <a:solidFill>
                <a:prstClr val="black"/>
              </a:solidFill>
            </a:endParaRPr>
          </a:p>
          <a:p>
            <a:pPr marL="0" indent="0">
              <a:lnSpc>
                <a:spcPct val="120000"/>
              </a:lnSpc>
              <a:spcBef>
                <a:spcPct val="0"/>
              </a:spcBef>
              <a:buNone/>
            </a:pPr>
            <a:r>
              <a:rPr lang="en-US" sz="3100" b="1" dirty="0">
                <a:solidFill>
                  <a:srgbClr val="9C1A1E"/>
                </a:solidFill>
              </a:rPr>
              <a:t>38 CFR 3.350(h)(1) and (2)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56</a:t>
            </a:fld>
            <a:endParaRPr lang="en-US" altLang="en-US"/>
          </a:p>
        </p:txBody>
      </p:sp>
      <p:sp>
        <p:nvSpPr>
          <p:cNvPr id="2" name="Title 1"/>
          <p:cNvSpPr>
            <a:spLocks noGrp="1"/>
          </p:cNvSpPr>
          <p:nvPr>
            <p:ph type="title"/>
          </p:nvPr>
        </p:nvSpPr>
        <p:spPr>
          <a:xfrm>
            <a:off x="185195" y="287874"/>
            <a:ext cx="9568405" cy="538749"/>
          </a:xfrm>
        </p:spPr>
        <p:txBody>
          <a:bodyPr>
            <a:normAutofit/>
          </a:bodyPr>
          <a:lstStyle/>
          <a:p>
            <a:r>
              <a:rPr lang="en-US" b="1" dirty="0"/>
              <a:t>SMC (R)</a:t>
            </a:r>
          </a:p>
        </p:txBody>
      </p:sp>
    </p:spTree>
    <p:extLst>
      <p:ext uri="{BB962C8B-B14F-4D97-AF65-F5344CB8AC3E}">
        <p14:creationId xmlns:p14="http://schemas.microsoft.com/office/powerpoint/2010/main" val="1921596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3" y="1416360"/>
            <a:ext cx="10961225" cy="4939990"/>
          </a:xfrm>
        </p:spPr>
        <p:txBody>
          <a:bodyPr>
            <a:normAutofit lnSpcReduction="10000"/>
          </a:bodyPr>
          <a:lstStyle/>
          <a:p>
            <a:pPr>
              <a:spcBef>
                <a:spcPct val="0"/>
              </a:spcBef>
            </a:pPr>
            <a:r>
              <a:rPr lang="en-US" altLang="en-US" sz="2800" dirty="0">
                <a:solidFill>
                  <a:srgbClr val="000000"/>
                </a:solidFill>
              </a:rPr>
              <a:t>The SMC (R1) rate is paid unless the veteran meets the specific requirements for SMC (R2) </a:t>
            </a:r>
          </a:p>
          <a:p>
            <a:pPr>
              <a:spcBef>
                <a:spcPct val="0"/>
              </a:spcBef>
            </a:pPr>
            <a:endParaRPr lang="en-US" altLang="en-US" sz="2800" dirty="0">
              <a:solidFill>
                <a:srgbClr val="000000"/>
              </a:solidFill>
            </a:endParaRPr>
          </a:p>
          <a:p>
            <a:pPr>
              <a:spcBef>
                <a:spcPct val="0"/>
              </a:spcBef>
            </a:pPr>
            <a:r>
              <a:rPr lang="en-US" altLang="en-US" sz="2800" dirty="0">
                <a:solidFill>
                  <a:srgbClr val="000000"/>
                </a:solidFill>
              </a:rPr>
              <a:t>(R2) is only provided when a higher level of care is required to prevent institutionalization.</a:t>
            </a:r>
          </a:p>
          <a:p>
            <a:pPr>
              <a:spcBef>
                <a:spcPct val="0"/>
              </a:spcBef>
            </a:pPr>
            <a:endParaRPr lang="en-US" sz="2800" dirty="0">
              <a:solidFill>
                <a:prstClr val="black"/>
              </a:solidFill>
            </a:endParaRPr>
          </a:p>
          <a:p>
            <a:pPr>
              <a:spcBef>
                <a:spcPct val="0"/>
              </a:spcBef>
            </a:pPr>
            <a:r>
              <a:rPr lang="en-US" sz="2800" dirty="0">
                <a:solidFill>
                  <a:prstClr val="black"/>
                </a:solidFill>
              </a:rPr>
              <a:t>If a veteran who is receiving SMC (R2) is hospitalized, the rate is reduced to SMC (R1). </a:t>
            </a:r>
          </a:p>
          <a:p>
            <a:pPr>
              <a:spcBef>
                <a:spcPct val="0"/>
              </a:spcBef>
            </a:pPr>
            <a:endParaRPr lang="en-US" sz="2800" dirty="0">
              <a:solidFill>
                <a:prstClr val="black"/>
              </a:solidFill>
            </a:endParaRPr>
          </a:p>
          <a:p>
            <a:pPr>
              <a:spcBef>
                <a:spcPct val="0"/>
              </a:spcBef>
            </a:pPr>
            <a:r>
              <a:rPr lang="en-US" sz="2800" dirty="0">
                <a:solidFill>
                  <a:prstClr val="black"/>
                </a:solidFill>
              </a:rPr>
              <a:t>If a veteran is receiving SMC (R1) or (R2) and is hospitalized at the government’s expense, the rate will be reduced to SMC (O)</a:t>
            </a:r>
          </a:p>
          <a:p>
            <a:pPr marL="0" indent="0">
              <a:spcBef>
                <a:spcPct val="0"/>
              </a:spcBef>
              <a:buNone/>
            </a:pPr>
            <a:endParaRPr lang="en-US" sz="2800" dirty="0">
              <a:solidFill>
                <a:prstClr val="black"/>
              </a:solidFill>
            </a:endParaRPr>
          </a:p>
          <a:p>
            <a:pPr marL="0" indent="0">
              <a:spcBef>
                <a:spcPct val="0"/>
              </a:spcBef>
              <a:buNone/>
            </a:pPr>
            <a:r>
              <a:rPr lang="en-US" sz="2400" b="1" dirty="0">
                <a:solidFill>
                  <a:srgbClr val="9C1A1E"/>
                </a:solidFill>
              </a:rPr>
              <a:t>38 CFR 3.352(b)(1) and (2)</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57</a:t>
            </a:fld>
            <a:endParaRPr lang="en-US" altLang="en-US"/>
          </a:p>
        </p:txBody>
      </p:sp>
      <p:sp>
        <p:nvSpPr>
          <p:cNvPr id="2" name="Title 1"/>
          <p:cNvSpPr>
            <a:spLocks noGrp="1"/>
          </p:cNvSpPr>
          <p:nvPr>
            <p:ph type="title"/>
          </p:nvPr>
        </p:nvSpPr>
        <p:spPr>
          <a:xfrm>
            <a:off x="173620" y="254421"/>
            <a:ext cx="9579980" cy="538749"/>
          </a:xfrm>
        </p:spPr>
        <p:txBody>
          <a:bodyPr>
            <a:normAutofit/>
          </a:bodyPr>
          <a:lstStyle/>
          <a:p>
            <a:r>
              <a:rPr lang="en-US" b="1" dirty="0"/>
              <a:t>SMC (R)</a:t>
            </a:r>
          </a:p>
        </p:txBody>
      </p:sp>
    </p:spTree>
    <p:extLst>
      <p:ext uri="{BB962C8B-B14F-4D97-AF65-F5344CB8AC3E}">
        <p14:creationId xmlns:p14="http://schemas.microsoft.com/office/powerpoint/2010/main" val="612989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2" y="1583473"/>
            <a:ext cx="10943862" cy="4939990"/>
          </a:xfrm>
        </p:spPr>
        <p:txBody>
          <a:bodyPr>
            <a:normAutofit fontScale="92500" lnSpcReduction="10000"/>
          </a:bodyPr>
          <a:lstStyle/>
          <a:p>
            <a:pPr marL="1946275" indent="-1946275">
              <a:spcBef>
                <a:spcPts val="0"/>
              </a:spcBef>
              <a:buNone/>
              <a:defRPr/>
            </a:pPr>
            <a:r>
              <a:rPr lang="en-US" sz="3000" b="1" dirty="0"/>
              <a:t>SMC (R2): Higher Level of Care to Prevent       Institutionalization</a:t>
            </a:r>
          </a:p>
          <a:p>
            <a:pPr>
              <a:spcBef>
                <a:spcPts val="0"/>
              </a:spcBef>
              <a:defRPr/>
            </a:pPr>
            <a:endParaRPr lang="en-US" sz="2800" dirty="0"/>
          </a:p>
          <a:p>
            <a:pPr marL="868363" lvl="1" indent="-222250">
              <a:spcBef>
                <a:spcPts val="0"/>
              </a:spcBef>
              <a:defRPr/>
            </a:pPr>
            <a:r>
              <a:rPr lang="en-US" sz="3200" dirty="0"/>
              <a:t>Entitled to (R1)</a:t>
            </a:r>
          </a:p>
          <a:p>
            <a:pPr marL="646113" lvl="1" indent="0">
              <a:spcBef>
                <a:spcPts val="0"/>
              </a:spcBef>
              <a:buNone/>
              <a:defRPr/>
            </a:pPr>
            <a:endParaRPr lang="en-US" sz="3200" dirty="0"/>
          </a:p>
          <a:p>
            <a:pPr marL="868363" lvl="1" indent="-222250">
              <a:lnSpc>
                <a:spcPct val="120000"/>
              </a:lnSpc>
              <a:spcBef>
                <a:spcPts val="0"/>
              </a:spcBef>
              <a:defRPr/>
            </a:pPr>
            <a:r>
              <a:rPr lang="en-US" sz="3200" dirty="0"/>
              <a:t>Without higher care, the veteran would be institutionalized.</a:t>
            </a:r>
          </a:p>
          <a:p>
            <a:pPr marL="646113" lvl="1" indent="0">
              <a:spcBef>
                <a:spcPts val="0"/>
              </a:spcBef>
              <a:buNone/>
              <a:defRPr/>
            </a:pPr>
            <a:endParaRPr lang="en-US" sz="3200" dirty="0"/>
          </a:p>
          <a:p>
            <a:pPr marL="868363" lvl="1" indent="-222250">
              <a:spcBef>
                <a:spcPts val="0"/>
              </a:spcBef>
              <a:defRPr/>
            </a:pPr>
            <a:r>
              <a:rPr lang="en-US" sz="3200" dirty="0"/>
              <a:t>Need must be certified by a physician.</a:t>
            </a:r>
          </a:p>
          <a:p>
            <a:pPr indent="-22225">
              <a:spcBef>
                <a:spcPts val="0"/>
              </a:spcBef>
              <a:defRPr/>
            </a:pPr>
            <a:endParaRPr lang="en-US" sz="2800" dirty="0"/>
          </a:p>
          <a:p>
            <a:pPr indent="-22225">
              <a:spcBef>
                <a:spcPts val="0"/>
              </a:spcBef>
              <a:defRPr/>
            </a:pPr>
            <a:endParaRPr lang="en-US" sz="2800" dirty="0"/>
          </a:p>
          <a:p>
            <a:pPr>
              <a:spcBef>
                <a:spcPts val="0"/>
              </a:spcBef>
              <a:defRPr/>
            </a:pPr>
            <a:endParaRPr lang="en-US" sz="2800" dirty="0"/>
          </a:p>
          <a:p>
            <a:pPr>
              <a:spcBef>
                <a:spcPts val="0"/>
              </a:spcBef>
              <a:defRPr/>
            </a:pPr>
            <a:endParaRPr lang="en-US" sz="2800" dirty="0"/>
          </a:p>
          <a:p>
            <a:pPr marL="0" indent="0">
              <a:spcBef>
                <a:spcPts val="0"/>
              </a:spcBef>
              <a:buNone/>
              <a:defRPr/>
            </a:pPr>
            <a:r>
              <a:rPr lang="en-US" sz="2600" b="1" dirty="0">
                <a:solidFill>
                  <a:srgbClr val="9C1A1E"/>
                </a:solidFill>
              </a:rPr>
              <a:t>38 CFR 3.352(b)</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58</a:t>
            </a:fld>
            <a:endParaRPr lang="en-US" altLang="en-US"/>
          </a:p>
        </p:txBody>
      </p:sp>
      <p:sp>
        <p:nvSpPr>
          <p:cNvPr id="2" name="Title 1"/>
          <p:cNvSpPr>
            <a:spLocks noGrp="1"/>
          </p:cNvSpPr>
          <p:nvPr>
            <p:ph type="title"/>
          </p:nvPr>
        </p:nvSpPr>
        <p:spPr>
          <a:xfrm>
            <a:off x="173620" y="254421"/>
            <a:ext cx="9579980" cy="538749"/>
          </a:xfrm>
        </p:spPr>
        <p:txBody>
          <a:bodyPr>
            <a:normAutofit/>
          </a:bodyPr>
          <a:lstStyle/>
          <a:p>
            <a:r>
              <a:rPr lang="en-US" b="1" dirty="0"/>
              <a:t>SMC (R)</a:t>
            </a:r>
          </a:p>
        </p:txBody>
      </p:sp>
    </p:spTree>
    <p:extLst>
      <p:ext uri="{BB962C8B-B14F-4D97-AF65-F5344CB8AC3E}">
        <p14:creationId xmlns:p14="http://schemas.microsoft.com/office/powerpoint/2010/main" val="4148566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6" y="1583473"/>
            <a:ext cx="10943862" cy="4939990"/>
          </a:xfrm>
        </p:spPr>
        <p:txBody>
          <a:bodyPr>
            <a:normAutofit lnSpcReduction="10000"/>
          </a:bodyPr>
          <a:lstStyle/>
          <a:p>
            <a:pPr marL="0" indent="0">
              <a:spcBef>
                <a:spcPts val="0"/>
              </a:spcBef>
              <a:buNone/>
              <a:defRPr/>
            </a:pPr>
            <a:r>
              <a:rPr lang="en-US" sz="2800" b="1" dirty="0"/>
              <a:t>SMC (R2) Higher Level of Care Criteria</a:t>
            </a:r>
            <a:r>
              <a:rPr lang="en-US" sz="2800" dirty="0"/>
              <a:t>:</a:t>
            </a:r>
          </a:p>
          <a:p>
            <a:pPr>
              <a:spcBef>
                <a:spcPts val="0"/>
              </a:spcBef>
              <a:defRPr/>
            </a:pPr>
            <a:endParaRPr lang="en-US" sz="2800" dirty="0"/>
          </a:p>
          <a:p>
            <a:pPr marL="747713" indent="-234950">
              <a:spcBef>
                <a:spcPts val="0"/>
              </a:spcBef>
              <a:defRPr/>
            </a:pPr>
            <a:r>
              <a:rPr lang="en-US" sz="2800" dirty="0"/>
              <a:t>Skilled services (e.g. PT, injections, indwelling catheter, sterile dressing, etc.)</a:t>
            </a:r>
          </a:p>
          <a:p>
            <a:pPr marL="747713" indent="-234950">
              <a:spcBef>
                <a:spcPts val="0"/>
              </a:spcBef>
              <a:defRPr/>
            </a:pPr>
            <a:endParaRPr lang="en-US" sz="2800" dirty="0"/>
          </a:p>
          <a:p>
            <a:pPr marL="747713" indent="-234950">
              <a:spcBef>
                <a:spcPts val="0"/>
              </a:spcBef>
              <a:defRPr/>
            </a:pPr>
            <a:r>
              <a:rPr lang="en-US" sz="2800" dirty="0"/>
              <a:t>Performed in the person’s home</a:t>
            </a:r>
          </a:p>
          <a:p>
            <a:pPr marL="747713" indent="-234950">
              <a:spcBef>
                <a:spcPts val="0"/>
              </a:spcBef>
              <a:defRPr/>
            </a:pPr>
            <a:endParaRPr lang="en-US" sz="2800" dirty="0"/>
          </a:p>
          <a:p>
            <a:pPr marL="747713" indent="-234950">
              <a:spcBef>
                <a:spcPts val="0"/>
              </a:spcBef>
              <a:defRPr/>
            </a:pPr>
            <a:r>
              <a:rPr lang="en-US" sz="2800" dirty="0"/>
              <a:t>Daily</a:t>
            </a:r>
          </a:p>
          <a:p>
            <a:pPr marL="512763" indent="0">
              <a:spcBef>
                <a:spcPts val="0"/>
              </a:spcBef>
              <a:buNone/>
              <a:defRPr/>
            </a:pPr>
            <a:endParaRPr lang="en-US" sz="2800" dirty="0"/>
          </a:p>
          <a:p>
            <a:pPr marL="747713" indent="-234950">
              <a:spcBef>
                <a:spcPts val="0"/>
              </a:spcBef>
              <a:defRPr/>
            </a:pPr>
            <a:r>
              <a:rPr lang="en-US" sz="2800" dirty="0"/>
              <a:t>Performed by a licensed health care provider or     by a person under regular supervision of a LHC professional (Can be a relative)</a:t>
            </a:r>
          </a:p>
          <a:p>
            <a:pPr marL="512763" indent="0">
              <a:spcBef>
                <a:spcPts val="0"/>
              </a:spcBef>
              <a:buNone/>
              <a:defRPr/>
            </a:pPr>
            <a:endParaRPr lang="en-US" sz="2800" dirty="0"/>
          </a:p>
          <a:p>
            <a:pPr marL="234950" indent="0">
              <a:spcBef>
                <a:spcPts val="0"/>
              </a:spcBef>
              <a:buNone/>
              <a:defRPr/>
            </a:pPr>
            <a:r>
              <a:rPr lang="en-US" sz="2400" b="1" dirty="0">
                <a:solidFill>
                  <a:srgbClr val="9C1A1E"/>
                </a:solidFill>
              </a:rPr>
              <a:t>38 CFR 3.352 (b)(2),(3),and (4)</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59</a:t>
            </a:fld>
            <a:endParaRPr lang="en-US" altLang="en-US"/>
          </a:p>
        </p:txBody>
      </p:sp>
      <p:sp>
        <p:nvSpPr>
          <p:cNvPr id="2" name="Title 1"/>
          <p:cNvSpPr>
            <a:spLocks noGrp="1"/>
          </p:cNvSpPr>
          <p:nvPr>
            <p:ph type="title"/>
          </p:nvPr>
        </p:nvSpPr>
        <p:spPr>
          <a:xfrm>
            <a:off x="185195" y="232118"/>
            <a:ext cx="9568405" cy="538749"/>
          </a:xfrm>
        </p:spPr>
        <p:txBody>
          <a:bodyPr>
            <a:normAutofit/>
          </a:bodyPr>
          <a:lstStyle/>
          <a:p>
            <a:r>
              <a:rPr lang="en-US" b="1" dirty="0"/>
              <a:t>SMC (R)</a:t>
            </a:r>
          </a:p>
        </p:txBody>
      </p:sp>
    </p:spTree>
    <p:extLst>
      <p:ext uri="{BB962C8B-B14F-4D97-AF65-F5344CB8AC3E}">
        <p14:creationId xmlns:p14="http://schemas.microsoft.com/office/powerpoint/2010/main" val="45866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777757"/>
            <a:ext cx="10932289" cy="4578595"/>
          </a:xfrm>
        </p:spPr>
        <p:txBody>
          <a:bodyPr>
            <a:normAutofit/>
          </a:bodyPr>
          <a:lstStyle/>
          <a:p>
            <a:pPr marL="0" indent="0" algn="ctr">
              <a:buNone/>
            </a:pPr>
            <a:r>
              <a:rPr lang="en-US" dirty="0"/>
              <a:t>Generally, SMC at the (K) rate is payable for loss or loss of use of a single body part or loss of a single body function.</a:t>
            </a:r>
          </a:p>
          <a:p>
            <a:pPr marL="0" indent="0" algn="ctr">
              <a:buNone/>
            </a:pPr>
            <a:endParaRPr lang="en-US" dirty="0"/>
          </a:p>
          <a:p>
            <a:pPr marL="0" indent="0" algn="ctr">
              <a:buNone/>
            </a:pPr>
            <a:r>
              <a:rPr lang="en-US" dirty="0"/>
              <a:t>The current rate (effective 12/2020) is $</a:t>
            </a:r>
            <a:r>
              <a:rPr lang="en-US" sz="3200" dirty="0"/>
              <a:t> 111.74</a:t>
            </a:r>
            <a:r>
              <a:rPr lang="en-US" dirty="0"/>
              <a:t>; this is </a:t>
            </a:r>
            <a:r>
              <a:rPr lang="en-US" b="1" i="1" u="sng" dirty="0">
                <a:solidFill>
                  <a:srgbClr val="9C1A1E"/>
                </a:solidFill>
              </a:rPr>
              <a:t>added</a:t>
            </a:r>
            <a:r>
              <a:rPr lang="en-US" dirty="0"/>
              <a:t> to the basic compensation rate.</a:t>
            </a:r>
          </a:p>
          <a:p>
            <a:pPr marL="0" indent="0" algn="ctr">
              <a:buNone/>
            </a:pPr>
            <a:endParaRPr lang="en-US" dirty="0"/>
          </a:p>
          <a:p>
            <a:pPr marL="0" indent="0">
              <a:buNone/>
            </a:pPr>
            <a:endParaRPr lang="en-US" sz="2000" dirty="0"/>
          </a:p>
          <a:p>
            <a:pPr marL="0" indent="0">
              <a:buNone/>
            </a:pPr>
            <a:r>
              <a:rPr lang="en-US" sz="2400" b="1" dirty="0">
                <a:solidFill>
                  <a:srgbClr val="9C1A1E"/>
                </a:solidFill>
              </a:rPr>
              <a:t>38 CFR 3.350(a) and 38 USC 1114(k)</a:t>
            </a:r>
          </a:p>
          <a:p>
            <a:pPr marL="0" indent="0" algn="ctr">
              <a:buNone/>
            </a:pPr>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a:t>
            </a:fld>
            <a:endParaRPr lang="en-US" altLang="en-US"/>
          </a:p>
        </p:txBody>
      </p:sp>
      <p:sp>
        <p:nvSpPr>
          <p:cNvPr id="2" name="Title 1"/>
          <p:cNvSpPr>
            <a:spLocks noGrp="1"/>
          </p:cNvSpPr>
          <p:nvPr>
            <p:ph type="title"/>
          </p:nvPr>
        </p:nvSpPr>
        <p:spPr>
          <a:xfrm>
            <a:off x="185195" y="477445"/>
            <a:ext cx="9568405" cy="538749"/>
          </a:xfrm>
        </p:spPr>
        <p:txBody>
          <a:bodyPr>
            <a:normAutofit/>
          </a:bodyPr>
          <a:lstStyle/>
          <a:p>
            <a:r>
              <a:rPr lang="en-US" b="1" dirty="0"/>
              <a:t>SMC (K)</a:t>
            </a:r>
          </a:p>
        </p:txBody>
      </p:sp>
    </p:spTree>
    <p:extLst>
      <p:ext uri="{BB962C8B-B14F-4D97-AF65-F5344CB8AC3E}">
        <p14:creationId xmlns:p14="http://schemas.microsoft.com/office/powerpoint/2010/main" val="1989625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8" y="1863523"/>
            <a:ext cx="10967010" cy="4659939"/>
          </a:xfrm>
        </p:spPr>
        <p:txBody>
          <a:bodyPr>
            <a:normAutofit/>
          </a:bodyPr>
          <a:lstStyle/>
          <a:p>
            <a:pPr marL="0" indent="0">
              <a:spcBef>
                <a:spcPts val="0"/>
              </a:spcBef>
              <a:buNone/>
              <a:defRPr/>
            </a:pPr>
            <a:r>
              <a:rPr lang="en-US" sz="2800" dirty="0"/>
              <a:t>SMC (T) is equal to the (R2) rate and is payable for veterans who:</a:t>
            </a:r>
          </a:p>
          <a:p>
            <a:pPr marL="0" indent="0">
              <a:spcBef>
                <a:spcPts val="0"/>
              </a:spcBef>
              <a:buNone/>
              <a:defRPr/>
            </a:pPr>
            <a:endParaRPr lang="en-US" sz="2800" dirty="0"/>
          </a:p>
          <a:p>
            <a:pPr marL="285750" indent="-285750">
              <a:spcBef>
                <a:spcPts val="0"/>
              </a:spcBef>
              <a:defRPr/>
            </a:pPr>
            <a:r>
              <a:rPr lang="en-US" sz="2800" dirty="0"/>
              <a:t>Need  regular A&amp;A for residuals of traumatic brain injury (TBI), </a:t>
            </a:r>
          </a:p>
          <a:p>
            <a:pPr marL="0" indent="0">
              <a:spcBef>
                <a:spcPts val="0"/>
              </a:spcBef>
              <a:buNone/>
              <a:defRPr/>
            </a:pPr>
            <a:endParaRPr lang="en-US" sz="2800" dirty="0"/>
          </a:p>
          <a:p>
            <a:pPr marL="0" indent="0">
              <a:spcBef>
                <a:spcPts val="0"/>
              </a:spcBef>
              <a:buNone/>
              <a:defRPr/>
            </a:pPr>
            <a:r>
              <a:rPr lang="en-US" sz="2800" dirty="0"/>
              <a:t>	</a:t>
            </a:r>
            <a:r>
              <a:rPr lang="en-US" sz="2800" b="1" i="1" u="sng" dirty="0">
                <a:solidFill>
                  <a:srgbClr val="9C1A1E"/>
                </a:solidFill>
              </a:rPr>
              <a:t>AND</a:t>
            </a:r>
          </a:p>
          <a:p>
            <a:pPr marL="285750" indent="-285750">
              <a:spcBef>
                <a:spcPts val="0"/>
              </a:spcBef>
              <a:defRPr/>
            </a:pPr>
            <a:endParaRPr lang="en-US" sz="2800" dirty="0"/>
          </a:p>
          <a:p>
            <a:pPr marL="285750" indent="-285750">
              <a:spcBef>
                <a:spcPts val="0"/>
              </a:spcBef>
              <a:defRPr/>
            </a:pPr>
            <a:r>
              <a:rPr lang="en-US" sz="2800" dirty="0"/>
              <a:t>Would require hospitalization, nursing home, or other residential institutional care in the absence of regular in-home A&amp;A</a:t>
            </a:r>
          </a:p>
          <a:p>
            <a:pPr marL="0" indent="0">
              <a:spcBef>
                <a:spcPts val="0"/>
              </a:spcBef>
              <a:buNone/>
              <a:defRPr/>
            </a:pPr>
            <a:endParaRPr lang="en-US" sz="2800" dirty="0"/>
          </a:p>
          <a:p>
            <a:pPr marL="0" indent="0">
              <a:spcBef>
                <a:spcPts val="0"/>
              </a:spcBef>
              <a:buNone/>
              <a:defRPr/>
            </a:pPr>
            <a:r>
              <a:rPr lang="en-US" sz="2400" b="1" dirty="0">
                <a:solidFill>
                  <a:srgbClr val="9C1A1E"/>
                </a:solidFill>
              </a:rPr>
              <a:t>38 CFR 3.350(j)</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60</a:t>
            </a:fld>
            <a:endParaRPr lang="en-US" altLang="en-US"/>
          </a:p>
        </p:txBody>
      </p:sp>
      <p:sp>
        <p:nvSpPr>
          <p:cNvPr id="2" name="Title 1"/>
          <p:cNvSpPr>
            <a:spLocks noGrp="1"/>
          </p:cNvSpPr>
          <p:nvPr>
            <p:ph type="title"/>
          </p:nvPr>
        </p:nvSpPr>
        <p:spPr>
          <a:xfrm>
            <a:off x="162046" y="254421"/>
            <a:ext cx="9591554" cy="538749"/>
          </a:xfrm>
        </p:spPr>
        <p:txBody>
          <a:bodyPr>
            <a:normAutofit/>
          </a:bodyPr>
          <a:lstStyle/>
          <a:p>
            <a:r>
              <a:rPr lang="en-US" b="1" dirty="0"/>
              <a:t>SMC (T)</a:t>
            </a:r>
          </a:p>
        </p:txBody>
      </p:sp>
    </p:spTree>
    <p:extLst>
      <p:ext uri="{BB962C8B-B14F-4D97-AF65-F5344CB8AC3E}">
        <p14:creationId xmlns:p14="http://schemas.microsoft.com/office/powerpoint/2010/main" val="3060177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2" y="1583473"/>
            <a:ext cx="10955436" cy="4939990"/>
          </a:xfrm>
        </p:spPr>
        <p:txBody>
          <a:bodyPr>
            <a:normAutofit/>
          </a:bodyPr>
          <a:lstStyle/>
          <a:p>
            <a:pPr marL="0" indent="0">
              <a:spcBef>
                <a:spcPts val="0"/>
              </a:spcBef>
              <a:buNone/>
              <a:defRPr/>
            </a:pPr>
            <a:endParaRPr lang="en-US" sz="2800" dirty="0"/>
          </a:p>
          <a:p>
            <a:pPr>
              <a:spcBef>
                <a:spcPts val="0"/>
              </a:spcBef>
              <a:defRPr/>
            </a:pPr>
            <a:endParaRPr lang="en-US" sz="2800" dirty="0"/>
          </a:p>
          <a:p>
            <a:pPr>
              <a:spcBef>
                <a:spcPts val="0"/>
              </a:spcBef>
              <a:defRPr/>
            </a:pPr>
            <a:r>
              <a:rPr lang="en-US" sz="2800" dirty="0"/>
              <a:t>SMC (T) is not payable if the veteran is otherwise eligible for SMC (R2)</a:t>
            </a:r>
          </a:p>
          <a:p>
            <a:pPr>
              <a:spcBef>
                <a:spcPts val="0"/>
              </a:spcBef>
              <a:defRPr/>
            </a:pPr>
            <a:endParaRPr lang="en-US" sz="2800" dirty="0"/>
          </a:p>
          <a:p>
            <a:pPr>
              <a:spcBef>
                <a:spcPts val="0"/>
              </a:spcBef>
              <a:defRPr/>
            </a:pPr>
            <a:endParaRPr lang="en-US" sz="2800" dirty="0"/>
          </a:p>
          <a:p>
            <a:pPr>
              <a:spcBef>
                <a:spcPts val="0"/>
              </a:spcBef>
              <a:defRPr/>
            </a:pPr>
            <a:r>
              <a:rPr lang="en-US" sz="2800" dirty="0"/>
              <a:t>If a veteran receiving SMC (T) is hospitalized the rate is reduced to SMC (S) plus any applicable (K’s)</a:t>
            </a:r>
          </a:p>
          <a:p>
            <a:pPr marL="0" indent="0">
              <a:spcBef>
                <a:spcPts val="0"/>
              </a:spcBef>
              <a:buNone/>
              <a:defRPr/>
            </a:pPr>
            <a:endParaRPr lang="en-US" sz="2800" dirty="0"/>
          </a:p>
          <a:p>
            <a:pPr marL="0" indent="0">
              <a:spcBef>
                <a:spcPts val="0"/>
              </a:spcBef>
              <a:buNone/>
              <a:defRPr/>
            </a:pPr>
            <a:endParaRPr lang="en-US" sz="2800" dirty="0"/>
          </a:p>
          <a:p>
            <a:pPr marL="0" indent="0">
              <a:spcBef>
                <a:spcPts val="0"/>
              </a:spcBef>
              <a:buNone/>
              <a:defRPr/>
            </a:pPr>
            <a:endParaRPr lang="en-US" sz="28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61</a:t>
            </a:fld>
            <a:endParaRPr lang="en-US" altLang="en-US"/>
          </a:p>
        </p:txBody>
      </p:sp>
      <p:sp>
        <p:nvSpPr>
          <p:cNvPr id="2" name="Title 1"/>
          <p:cNvSpPr>
            <a:spLocks noGrp="1"/>
          </p:cNvSpPr>
          <p:nvPr>
            <p:ph type="title"/>
          </p:nvPr>
        </p:nvSpPr>
        <p:spPr>
          <a:xfrm>
            <a:off x="173620" y="232118"/>
            <a:ext cx="9579980" cy="538749"/>
          </a:xfrm>
        </p:spPr>
        <p:txBody>
          <a:bodyPr>
            <a:normAutofit/>
          </a:bodyPr>
          <a:lstStyle/>
          <a:p>
            <a:r>
              <a:rPr lang="en-US" b="1" dirty="0"/>
              <a:t>SMC (T)</a:t>
            </a:r>
          </a:p>
        </p:txBody>
      </p:sp>
    </p:spTree>
    <p:extLst>
      <p:ext uri="{BB962C8B-B14F-4D97-AF65-F5344CB8AC3E}">
        <p14:creationId xmlns:p14="http://schemas.microsoft.com/office/powerpoint/2010/main" val="329096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5874" y="1583473"/>
            <a:ext cx="8474927" cy="4939990"/>
          </a:xfrm>
        </p:spPr>
        <p:txBody>
          <a:bodyPr>
            <a:normAutofit/>
          </a:bodyPr>
          <a:lstStyle/>
          <a:p>
            <a:pPr marL="0" indent="0">
              <a:spcBef>
                <a:spcPts val="0"/>
              </a:spcBef>
              <a:buNone/>
              <a:defRPr/>
            </a:pPr>
            <a:endParaRPr lang="en-US" sz="2800" dirty="0"/>
          </a:p>
          <a:p>
            <a:pPr>
              <a:spcBef>
                <a:spcPts val="0"/>
              </a:spcBef>
              <a:defRPr/>
            </a:pPr>
            <a:endParaRPr lang="en-US" sz="2800" dirty="0"/>
          </a:p>
          <a:p>
            <a:pPr marL="0" indent="0">
              <a:spcBef>
                <a:spcPts val="0"/>
              </a:spcBef>
              <a:buNone/>
              <a:defRPr/>
            </a:pPr>
            <a:endParaRPr lang="en-US" sz="2800" dirty="0"/>
          </a:p>
          <a:p>
            <a:pPr marL="0" indent="0">
              <a:spcBef>
                <a:spcPts val="0"/>
              </a:spcBef>
              <a:buNone/>
              <a:defRPr/>
            </a:pPr>
            <a:endParaRPr lang="en-US" sz="2800" dirty="0"/>
          </a:p>
          <a:p>
            <a:pPr marL="0" indent="0">
              <a:spcBef>
                <a:spcPts val="0"/>
              </a:spcBef>
              <a:buNone/>
              <a:defRPr/>
            </a:pPr>
            <a:endParaRPr lang="en-US" sz="28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62</a:t>
            </a:fld>
            <a:endParaRPr lang="en-US" altLang="en-US"/>
          </a:p>
        </p:txBody>
      </p:sp>
      <p:sp>
        <p:nvSpPr>
          <p:cNvPr id="2" name="Title 1"/>
          <p:cNvSpPr>
            <a:spLocks noGrp="1"/>
          </p:cNvSpPr>
          <p:nvPr>
            <p:ph type="title"/>
          </p:nvPr>
        </p:nvSpPr>
        <p:spPr>
          <a:xfrm>
            <a:off x="173620" y="232118"/>
            <a:ext cx="9579980" cy="538749"/>
          </a:xfrm>
        </p:spPr>
        <p:txBody>
          <a:bodyPr>
            <a:normAutofit/>
          </a:bodyPr>
          <a:lstStyle/>
          <a:p>
            <a:r>
              <a:rPr lang="en-US" b="1" dirty="0"/>
              <a:t>Ancillary Benefits</a:t>
            </a:r>
          </a:p>
        </p:txBody>
      </p:sp>
      <p:sp>
        <p:nvSpPr>
          <p:cNvPr id="6" name="Rectangle 5"/>
          <p:cNvSpPr/>
          <p:nvPr/>
        </p:nvSpPr>
        <p:spPr>
          <a:xfrm>
            <a:off x="630819" y="1264691"/>
            <a:ext cx="10967013" cy="505523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Most veterans who qualify for SMC will also qualify for additional ancillary benefits such as:</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Specially Adapted Housing (SAH)</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Special Home Adaptation (SHA)</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Temporary Residence Adaptation (TRA)</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Automobile Allowance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Adaptive Equipment for Auto</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Commissary Card</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Dependent Education</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Dependent Healthcare</a:t>
            </a:r>
          </a:p>
          <a:p>
            <a:pPr marL="457200" indent="-4572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Always talk to your veterans to determine if any claims for ancillary benefits should be filed</a:t>
            </a:r>
          </a:p>
        </p:txBody>
      </p:sp>
    </p:spTree>
    <p:extLst>
      <p:ext uri="{BB962C8B-B14F-4D97-AF65-F5344CB8AC3E}">
        <p14:creationId xmlns:p14="http://schemas.microsoft.com/office/powerpoint/2010/main" val="2844777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63</a:t>
            </a:fld>
            <a:endParaRPr lang="en-US" altLang="en-US"/>
          </a:p>
        </p:txBody>
      </p:sp>
      <p:sp>
        <p:nvSpPr>
          <p:cNvPr id="2" name="Title 1"/>
          <p:cNvSpPr>
            <a:spLocks noGrp="1"/>
          </p:cNvSpPr>
          <p:nvPr>
            <p:ph type="title"/>
          </p:nvPr>
        </p:nvSpPr>
        <p:spPr>
          <a:xfrm>
            <a:off x="173620" y="265572"/>
            <a:ext cx="9579980" cy="538749"/>
          </a:xfrm>
        </p:spPr>
        <p:txBody>
          <a:bodyPr>
            <a:normAutofit/>
          </a:bodyPr>
          <a:lstStyle/>
          <a:p>
            <a:r>
              <a:rPr lang="en-US" b="1" dirty="0"/>
              <a:t>Final Thoughts</a:t>
            </a:r>
          </a:p>
        </p:txBody>
      </p:sp>
      <p:sp>
        <p:nvSpPr>
          <p:cNvPr id="5" name="Content Placeholder 2"/>
          <p:cNvSpPr txBox="1">
            <a:spLocks/>
          </p:cNvSpPr>
          <p:nvPr/>
        </p:nvSpPr>
        <p:spPr>
          <a:xfrm>
            <a:off x="613458" y="1742888"/>
            <a:ext cx="10972799" cy="4613465"/>
          </a:xfrm>
          <a:prstGeom prst="rect">
            <a:avLst/>
          </a:prstGeom>
        </p:spPr>
        <p:txBody>
          <a:bodyPr vert="horz" lIns="91440" tIns="45720" rIns="91440" bIns="45720" rtlCol="0">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Special Monthly Compensation is paid to veterans whose injuries are more severe than the rating schedule reflects</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Remember to look for SMC entitlement when reviewing ratings (especially SMC (K))</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There can be eligibility to multiple SMC (K)’s but once the vet reaches SMC(O) they no longer apply</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A SMC (P) elevation can only be used once per veteran</a:t>
            </a:r>
          </a:p>
          <a:p>
            <a:pPr fontAlgn="auto">
              <a:spcBef>
                <a:spcPct val="0"/>
              </a:spcBef>
              <a:spcAft>
                <a:spcPts val="0"/>
              </a:spcAft>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SMC can be applied during temporary rating periods (4.28, 4.29, 4.30)</a:t>
            </a:r>
          </a:p>
          <a:p>
            <a:pPr marL="0" indent="0" fontAlgn="auto">
              <a:spcBef>
                <a:spcPct val="0"/>
              </a:spcBef>
              <a:spcAft>
                <a:spcPts val="0"/>
              </a:spcAft>
              <a:buNone/>
            </a:pPr>
            <a:endParaRPr lang="en-US" altLang="en-US" sz="3600" dirty="0">
              <a:solidFill>
                <a:srgbClr val="000000"/>
              </a:solidFill>
            </a:endParaRPr>
          </a:p>
        </p:txBody>
      </p:sp>
    </p:spTree>
    <p:extLst>
      <p:ext uri="{BB962C8B-B14F-4D97-AF65-F5344CB8AC3E}">
        <p14:creationId xmlns:p14="http://schemas.microsoft.com/office/powerpoint/2010/main" val="936710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64</a:t>
            </a:fld>
            <a:endParaRPr lang="en-US" altLang="en-US"/>
          </a:p>
        </p:txBody>
      </p:sp>
      <p:sp>
        <p:nvSpPr>
          <p:cNvPr id="2" name="Title 1"/>
          <p:cNvSpPr>
            <a:spLocks noGrp="1"/>
          </p:cNvSpPr>
          <p:nvPr>
            <p:ph type="title"/>
          </p:nvPr>
        </p:nvSpPr>
        <p:spPr>
          <a:xfrm>
            <a:off x="173620" y="232119"/>
            <a:ext cx="9579980" cy="538749"/>
          </a:xfrm>
        </p:spPr>
        <p:txBody>
          <a:bodyPr>
            <a:normAutofit/>
          </a:bodyPr>
          <a:lstStyle/>
          <a:p>
            <a:r>
              <a:rPr lang="en-US" b="1" dirty="0"/>
              <a:t>Final Thoughts</a:t>
            </a:r>
          </a:p>
        </p:txBody>
      </p:sp>
      <p:sp>
        <p:nvSpPr>
          <p:cNvPr id="5" name="Content Placeholder 2"/>
          <p:cNvSpPr txBox="1">
            <a:spLocks/>
          </p:cNvSpPr>
          <p:nvPr/>
        </p:nvSpPr>
        <p:spPr>
          <a:xfrm>
            <a:off x="625033" y="1742888"/>
            <a:ext cx="10938076" cy="461346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Bef>
                <a:spcPct val="0"/>
              </a:spcBef>
              <a:spcAft>
                <a:spcPts val="0"/>
              </a:spcAft>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Don’t expect to master SMC in a day </a:t>
            </a:r>
          </a:p>
          <a:p>
            <a:pPr fontAlgn="auto">
              <a:spcBef>
                <a:spcPct val="0"/>
              </a:spcBef>
              <a:spcAft>
                <a:spcPts val="0"/>
              </a:spcAft>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Always use your references</a:t>
            </a:r>
          </a:p>
          <a:p>
            <a:pPr marL="0" indent="0" fontAlgn="auto">
              <a:spcBef>
                <a:spcPct val="0"/>
              </a:spcBef>
              <a:spcAft>
                <a:spcPts val="0"/>
              </a:spcAft>
              <a:buNone/>
            </a:pPr>
            <a:endParaRPr lang="en-US" altLang="en-US" sz="2800" dirty="0">
              <a:solidFill>
                <a:srgbClr val="000000"/>
              </a:solidFill>
              <a:latin typeface="Arial" panose="020B0604020202020204" pitchFamily="34" charset="0"/>
              <a:cs typeface="Arial" panose="020B0604020202020204" pitchFamily="34" charset="0"/>
            </a:endParaRPr>
          </a:p>
          <a:p>
            <a:pPr fontAlgn="auto">
              <a:spcBef>
                <a:spcPct val="0"/>
              </a:spcBef>
              <a:spcAft>
                <a:spcPts val="0"/>
              </a:spcAft>
            </a:pPr>
            <a:r>
              <a:rPr lang="en-US" altLang="en-US" sz="2800" dirty="0">
                <a:solidFill>
                  <a:srgbClr val="000000"/>
                </a:solidFill>
                <a:latin typeface="Arial" panose="020B0604020202020204" pitchFamily="34" charset="0"/>
                <a:cs typeface="Arial" panose="020B0604020202020204" pitchFamily="34" charset="0"/>
              </a:rPr>
              <a:t>If you have any questions once you return to your office, please ask!!</a:t>
            </a:r>
          </a:p>
          <a:p>
            <a:pPr marL="0" indent="0" fontAlgn="auto">
              <a:spcBef>
                <a:spcPct val="0"/>
              </a:spcBef>
              <a:spcAft>
                <a:spcPts val="0"/>
              </a:spcAft>
              <a:buNone/>
            </a:pPr>
            <a:endParaRPr lang="en-US" altLang="en-US" sz="3600" dirty="0">
              <a:solidFill>
                <a:srgbClr val="000000"/>
              </a:solidFill>
            </a:endParaRPr>
          </a:p>
        </p:txBody>
      </p:sp>
    </p:spTree>
    <p:extLst>
      <p:ext uri="{BB962C8B-B14F-4D97-AF65-F5344CB8AC3E}">
        <p14:creationId xmlns:p14="http://schemas.microsoft.com/office/powerpoint/2010/main" val="2495378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CF6B03-8A46-431D-BCB7-C570D445222F}"/>
              </a:ext>
            </a:extLst>
          </p:cNvPr>
          <p:cNvSpPr>
            <a:spLocks noGrp="1"/>
          </p:cNvSpPr>
          <p:nvPr>
            <p:ph type="sldNum" sz="quarter" idx="12"/>
          </p:nvPr>
        </p:nvSpPr>
        <p:spPr/>
        <p:txBody>
          <a:bodyPr/>
          <a:lstStyle/>
          <a:p>
            <a:fld id="{60B18D57-13A5-4968-950D-8FEF41FA4399}" type="slidenum">
              <a:rPr lang="en-US" smtClean="0"/>
              <a:t>65</a:t>
            </a:fld>
            <a:endParaRPr lang="en-US"/>
          </a:p>
        </p:txBody>
      </p:sp>
      <p:sp>
        <p:nvSpPr>
          <p:cNvPr id="6" name="Title 1">
            <a:extLst>
              <a:ext uri="{FF2B5EF4-FFF2-40B4-BE49-F238E27FC236}">
                <a16:creationId xmlns:a16="http://schemas.microsoft.com/office/drawing/2014/main" id="{E76FAE74-A1D4-4BAF-BA42-D20C1A4F2DC8}"/>
              </a:ext>
            </a:extLst>
          </p:cNvPr>
          <p:cNvSpPr txBox="1">
            <a:spLocks/>
          </p:cNvSpPr>
          <p:nvPr/>
        </p:nvSpPr>
        <p:spPr>
          <a:xfrm>
            <a:off x="3886200" y="2057400"/>
            <a:ext cx="6341327" cy="2743200"/>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ctr" fontAlgn="auto">
              <a:lnSpc>
                <a:spcPct val="100000"/>
              </a:lnSpc>
              <a:spcBef>
                <a:spcPts val="0"/>
              </a:spcBef>
              <a:spcAft>
                <a:spcPts val="0"/>
              </a:spcAft>
              <a:buFont typeface="Arial" panose="020B0604020202020204" pitchFamily="34" charset="0"/>
              <a:buNone/>
              <a:defRPr/>
            </a:pPr>
            <a:br>
              <a:rPr lang="en-US" altLang="en-US">
                <a:latin typeface="Times New Roman" panose="02020603050405020304" pitchFamily="18" charset="0"/>
                <a:cs typeface="Times New Roman" panose="02020603050405020304" pitchFamily="18" charset="0"/>
              </a:rPr>
            </a:br>
            <a:r>
              <a:rPr lang="en-US" altLang="en-US" sz="3600">
                <a:latin typeface="Times New Roman" panose="02020603050405020304" pitchFamily="18" charset="0"/>
                <a:cs typeface="Times New Roman" panose="02020603050405020304" pitchFamily="18" charset="0"/>
              </a:rPr>
              <a:t>Special Monthly Compensation</a:t>
            </a:r>
            <a:br>
              <a:rPr lang="en-US" altLang="en-US" sz="3600">
                <a:latin typeface="Times New Roman" panose="02020603050405020304" pitchFamily="18" charset="0"/>
                <a:cs typeface="Times New Roman" panose="02020603050405020304" pitchFamily="18" charset="0"/>
              </a:rPr>
            </a:br>
            <a:r>
              <a:rPr lang="en-US" altLang="en-US" sz="16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 </a:t>
            </a:r>
            <a:r>
              <a:rPr lang="en-US" sz="2400">
                <a:solidFill>
                  <a:prstClr val="black"/>
                </a:solidFill>
                <a:latin typeface="Times New Roman" panose="02020603050405020304" pitchFamily="18" charset="0"/>
                <a:ea typeface="+mn-ea"/>
                <a:cs typeface="Times New Roman" panose="02020603050405020304" pitchFamily="18" charset="0"/>
              </a:rPr>
              <a:t>VFW Basic Training</a:t>
            </a:r>
            <a:br>
              <a:rPr lang="en-US" sz="2400">
                <a:solidFill>
                  <a:prstClr val="black"/>
                </a:solidFill>
                <a:latin typeface="Times New Roman" panose="02020603050405020304" pitchFamily="18" charset="0"/>
                <a:ea typeface="+mn-ea"/>
                <a:cs typeface="Times New Roman" panose="02020603050405020304" pitchFamily="18" charset="0"/>
              </a:rPr>
            </a:br>
            <a:br>
              <a:rPr lang="en-US" altLang="en-US" sz="540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13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446835"/>
            <a:ext cx="10967013" cy="4909517"/>
          </a:xfrm>
        </p:spPr>
        <p:txBody>
          <a:bodyPr>
            <a:noAutofit/>
          </a:bodyPr>
          <a:lstStyle/>
          <a:p>
            <a:pPr marL="0" indent="0" algn="ctr">
              <a:buNone/>
            </a:pPr>
            <a:r>
              <a:rPr lang="en-US" sz="2400" dirty="0"/>
              <a:t>SMC (K) is payable for:</a:t>
            </a:r>
          </a:p>
          <a:p>
            <a:pPr marL="0" indent="0" algn="ctr">
              <a:buNone/>
            </a:pPr>
            <a:endParaRPr lang="en-US" sz="1000" dirty="0"/>
          </a:p>
          <a:p>
            <a:r>
              <a:rPr lang="en-US" sz="2400" dirty="0"/>
              <a:t>Loss or loss of use of one hand</a:t>
            </a:r>
          </a:p>
          <a:p>
            <a:r>
              <a:rPr lang="en-US" sz="2400" dirty="0"/>
              <a:t>Loss or loss of use of one foot</a:t>
            </a:r>
          </a:p>
          <a:p>
            <a:r>
              <a:rPr lang="en-US" sz="2400" dirty="0"/>
              <a:t>Blindness of one eye, having light perception</a:t>
            </a:r>
          </a:p>
          <a:p>
            <a:r>
              <a:rPr lang="en-US" sz="2400" dirty="0"/>
              <a:t>Loss of use of both buttocks</a:t>
            </a:r>
          </a:p>
          <a:p>
            <a:r>
              <a:rPr lang="en-US" sz="2400" dirty="0"/>
              <a:t>Bilateral Deafness </a:t>
            </a:r>
          </a:p>
          <a:p>
            <a:r>
              <a:rPr lang="en-US" sz="2400" dirty="0"/>
              <a:t>Aphonia</a:t>
            </a:r>
          </a:p>
          <a:p>
            <a:r>
              <a:rPr lang="en-US" sz="2400" dirty="0"/>
              <a:t>Loss or loss of use of a creative organ</a:t>
            </a:r>
          </a:p>
          <a:p>
            <a:r>
              <a:rPr lang="en-US" sz="2400" dirty="0"/>
              <a:t>Breast loss (females only)</a:t>
            </a:r>
          </a:p>
          <a:p>
            <a:pPr marL="0" indent="0">
              <a:buNone/>
            </a:pPr>
            <a:endParaRPr lang="en-US" sz="1200" dirty="0"/>
          </a:p>
          <a:p>
            <a:pPr marL="0" indent="0">
              <a:buNone/>
            </a:pPr>
            <a:r>
              <a:rPr lang="en-US" sz="2400" b="1" dirty="0">
                <a:solidFill>
                  <a:srgbClr val="9C1A1E"/>
                </a:solidFill>
              </a:rPr>
              <a:t>38 CFR 3.350(a)</a:t>
            </a:r>
            <a:endParaRPr lang="en-US" sz="4000" b="1" dirty="0">
              <a:solidFill>
                <a:srgbClr val="9C1A1E"/>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a:t>
            </a:fld>
            <a:endParaRPr lang="en-US" altLang="en-US"/>
          </a:p>
        </p:txBody>
      </p:sp>
      <p:sp>
        <p:nvSpPr>
          <p:cNvPr id="2" name="Title 1"/>
          <p:cNvSpPr>
            <a:spLocks noGrp="1"/>
          </p:cNvSpPr>
          <p:nvPr>
            <p:ph type="title"/>
          </p:nvPr>
        </p:nvSpPr>
        <p:spPr>
          <a:xfrm>
            <a:off x="173620" y="510898"/>
            <a:ext cx="9579980" cy="538749"/>
          </a:xfrm>
        </p:spPr>
        <p:txBody>
          <a:bodyPr>
            <a:normAutofit/>
          </a:bodyPr>
          <a:lstStyle/>
          <a:p>
            <a:r>
              <a:rPr lang="en-US" b="1" dirty="0"/>
              <a:t>SMC (K)</a:t>
            </a:r>
          </a:p>
        </p:txBody>
      </p:sp>
    </p:spTree>
    <p:extLst>
      <p:ext uri="{BB962C8B-B14F-4D97-AF65-F5344CB8AC3E}">
        <p14:creationId xmlns:p14="http://schemas.microsoft.com/office/powerpoint/2010/main" val="399324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2060294"/>
            <a:ext cx="10955438" cy="4296059"/>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Loss of use of a hand will be held to exist when no effective function remains other than that which would be equally well served by an amputation stump at the site of election below the elbow with use of a suitable prosthetic appliance.</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38 CFR 3.350(a)(2)(i)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8</a:t>
            </a:fld>
            <a:endParaRPr lang="en-US" altLang="en-US"/>
          </a:p>
        </p:txBody>
      </p:sp>
      <p:sp>
        <p:nvSpPr>
          <p:cNvPr id="2" name="Title 1"/>
          <p:cNvSpPr>
            <a:spLocks noGrp="1"/>
          </p:cNvSpPr>
          <p:nvPr>
            <p:ph type="title"/>
          </p:nvPr>
        </p:nvSpPr>
        <p:spPr>
          <a:xfrm>
            <a:off x="173620" y="506065"/>
            <a:ext cx="9579980" cy="538749"/>
          </a:xfrm>
        </p:spPr>
        <p:txBody>
          <a:bodyPr>
            <a:noAutofit/>
          </a:bodyPr>
          <a:lstStyle/>
          <a:p>
            <a:br>
              <a:rPr lang="en-US" altLang="en-US" dirty="0">
                <a:solidFill>
                  <a:srgbClr val="000000"/>
                </a:solidFill>
              </a:rPr>
            </a:br>
            <a:r>
              <a:rPr lang="en-US" altLang="en-US" dirty="0">
                <a:solidFill>
                  <a:srgbClr val="000000"/>
                </a:solidFill>
              </a:rPr>
              <a:t>Loss of Use (LOU) of a Hand</a:t>
            </a:r>
            <a:br>
              <a:rPr lang="en-US" altLang="en-US" dirty="0">
                <a:solidFill>
                  <a:srgbClr val="000000"/>
                </a:solidFill>
              </a:rPr>
            </a:br>
            <a:endParaRPr lang="en-US" dirty="0"/>
          </a:p>
        </p:txBody>
      </p:sp>
    </p:spTree>
    <p:extLst>
      <p:ext uri="{BB962C8B-B14F-4D97-AF65-F5344CB8AC3E}">
        <p14:creationId xmlns:p14="http://schemas.microsoft.com/office/powerpoint/2010/main" val="181322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3"/>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Effective remaining function is assessed on the basis of grasping and manipulation.</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Can the veteran pick up small objects such as paper clips or coins?  Can he/she oppose the index finger to the thumb?  Can he/she button clothing, open an envelope, or use a screwdriver?</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9</a:t>
            </a:fld>
            <a:endParaRPr lang="en-US" altLang="en-US" dirty="0"/>
          </a:p>
        </p:txBody>
      </p:sp>
      <p:sp>
        <p:nvSpPr>
          <p:cNvPr id="2" name="Title 1"/>
          <p:cNvSpPr>
            <a:spLocks noGrp="1"/>
          </p:cNvSpPr>
          <p:nvPr>
            <p:ph type="title"/>
          </p:nvPr>
        </p:nvSpPr>
        <p:spPr>
          <a:xfrm>
            <a:off x="162046" y="483763"/>
            <a:ext cx="9591554" cy="538749"/>
          </a:xfrm>
        </p:spPr>
        <p:txBody>
          <a:bodyPr>
            <a:normAutofit fontScale="90000"/>
          </a:bodyPr>
          <a:lstStyle/>
          <a:p>
            <a:br>
              <a:rPr lang="en-US" altLang="en-US" sz="3600" dirty="0">
                <a:solidFill>
                  <a:srgbClr val="000000"/>
                </a:solidFill>
              </a:rPr>
            </a:br>
            <a:r>
              <a:rPr lang="en-US" altLang="en-US" sz="3600" dirty="0">
                <a:solidFill>
                  <a:srgbClr val="000000"/>
                </a:solidFill>
              </a:rPr>
              <a:t>Loss of Use (LOU) of a Hand</a:t>
            </a:r>
            <a:br>
              <a:rPr lang="en-US" altLang="en-US" sz="3600" dirty="0">
                <a:solidFill>
                  <a:srgbClr val="000000"/>
                </a:solidFill>
              </a:rPr>
            </a:br>
            <a:endParaRPr lang="en-US" b="1" dirty="0"/>
          </a:p>
        </p:txBody>
      </p:sp>
    </p:spTree>
    <p:extLst>
      <p:ext uri="{BB962C8B-B14F-4D97-AF65-F5344CB8AC3E}">
        <p14:creationId xmlns:p14="http://schemas.microsoft.com/office/powerpoint/2010/main" val="4258431357"/>
      </p:ext>
    </p:extLst>
  </p:cSld>
  <p:clrMapOvr>
    <a:masterClrMapping/>
  </p:clrMapOvr>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E64DD44C-503F-404D-A60E-09A17B832FB2}" vid="{B0259543-7EB3-4E03-9C87-69B5A069E2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13115</TotalTime>
  <Words>4423</Words>
  <Application>Microsoft Office PowerPoint</Application>
  <PresentationFormat>Widescreen</PresentationFormat>
  <Paragraphs>783</Paragraphs>
  <Slides>65</Slides>
  <Notes>50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65</vt:i4>
      </vt:variant>
    </vt:vector>
  </HeadingPairs>
  <TitlesOfParts>
    <vt:vector size="72" baseType="lpstr">
      <vt:lpstr>Arial</vt:lpstr>
      <vt:lpstr>Calibri</vt:lpstr>
      <vt:lpstr>Calibri Light</vt:lpstr>
      <vt:lpstr>Times New Roman</vt:lpstr>
      <vt:lpstr>Tw Cen MT</vt:lpstr>
      <vt:lpstr>NEW Logo</vt:lpstr>
      <vt:lpstr>Custom Design</vt:lpstr>
      <vt:lpstr> Special Monthly Compensation   VFW Basic Training  </vt:lpstr>
      <vt:lpstr>Course Topics</vt:lpstr>
      <vt:lpstr>What is Special Monthly  Compensation?</vt:lpstr>
      <vt:lpstr>References</vt:lpstr>
      <vt:lpstr>Selected SMC Rates</vt:lpstr>
      <vt:lpstr>SMC (K)</vt:lpstr>
      <vt:lpstr>SMC (K)</vt:lpstr>
      <vt:lpstr> Loss of Use (LOU) of a Hand </vt:lpstr>
      <vt:lpstr> Loss of Use (LOU) of a Hand </vt:lpstr>
      <vt:lpstr>Loss of Use (LOU) of a Hand</vt:lpstr>
      <vt:lpstr>Loss of Use (LOU) of a Foot</vt:lpstr>
      <vt:lpstr>Loss of Use (LOU) of a Foot</vt:lpstr>
      <vt:lpstr>Loss of Use (LOU) of a Foot</vt:lpstr>
      <vt:lpstr>SMC (K)</vt:lpstr>
      <vt:lpstr>SMC (K)</vt:lpstr>
      <vt:lpstr>SMC (K)</vt:lpstr>
      <vt:lpstr>SMC (S): Housebound</vt:lpstr>
      <vt:lpstr>SMC (S): Housebound</vt:lpstr>
      <vt:lpstr>SMC (S): Housebound</vt:lpstr>
      <vt:lpstr>SMC (S): Housebound</vt:lpstr>
      <vt:lpstr>SMC (S): Housebound</vt:lpstr>
      <vt:lpstr>SMC (S): Housebound</vt:lpstr>
      <vt:lpstr>SMC (S): Housebound</vt:lpstr>
      <vt:lpstr>SMC (L) and Higher</vt:lpstr>
      <vt:lpstr>SMC (L) for Aid and Attendance</vt:lpstr>
      <vt:lpstr>SMC (L) for Aid and Attendance</vt:lpstr>
      <vt:lpstr>SMC (L) for Aid and Attendance</vt:lpstr>
      <vt:lpstr>SMC (L) for Aid and Attendance</vt:lpstr>
      <vt:lpstr>SMC for Double Extremity Loss</vt:lpstr>
      <vt:lpstr>SMC for Double Extremity Loss</vt:lpstr>
      <vt:lpstr>SMC for Double Extremity Loss</vt:lpstr>
      <vt:lpstr>SMC for Double Extremity Loss</vt:lpstr>
      <vt:lpstr>SMC for Double Extremity Loss</vt:lpstr>
      <vt:lpstr>SMC for Double Extremity Loss</vt:lpstr>
      <vt:lpstr>SMC for Double Extremity Loss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(O)</vt:lpstr>
      <vt:lpstr>SMC (O)</vt:lpstr>
      <vt:lpstr>SMC (O)</vt:lpstr>
      <vt:lpstr>SMC (O)</vt:lpstr>
      <vt:lpstr>SMC (O)</vt:lpstr>
      <vt:lpstr>SMC (O)</vt:lpstr>
      <vt:lpstr>SMC (O)</vt:lpstr>
      <vt:lpstr>SMC (R)</vt:lpstr>
      <vt:lpstr>SMC (R)</vt:lpstr>
      <vt:lpstr>SMC (R)</vt:lpstr>
      <vt:lpstr>SMC (R)</vt:lpstr>
      <vt:lpstr>SMC (R)</vt:lpstr>
      <vt:lpstr>SMC (R)</vt:lpstr>
      <vt:lpstr>SMC (T)</vt:lpstr>
      <vt:lpstr>SMC (T)</vt:lpstr>
      <vt:lpstr>Ancillary Benefits</vt:lpstr>
      <vt:lpstr>Final Thoughts</vt:lpstr>
      <vt:lpstr>Final Thoughts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Monthly Compensation</dc:title>
  <dc:creator>Chris Macinkowicz</dc:creator>
  <cp:lastModifiedBy>Christopher Macinkowicz</cp:lastModifiedBy>
  <cp:revision>130</cp:revision>
  <cp:lastPrinted>2019-04-02T14:07:33Z</cp:lastPrinted>
  <dcterms:created xsi:type="dcterms:W3CDTF">2018-02-15T15:04:26Z</dcterms:created>
  <dcterms:modified xsi:type="dcterms:W3CDTF">2022-01-19T18:44:03Z</dcterms:modified>
</cp:coreProperties>
</file>