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28" r:id="rId2"/>
    <p:sldMasterId id="2147483836" r:id="rId3"/>
    <p:sldMasterId id="2147483840" r:id="rId4"/>
  </p:sldMasterIdLst>
  <p:notesMasterIdLst>
    <p:notesMasterId r:id="rId66"/>
  </p:notesMasterIdLst>
  <p:handoutMasterIdLst>
    <p:handoutMasterId r:id="rId67"/>
  </p:handoutMasterIdLst>
  <p:sldIdLst>
    <p:sldId id="286" r:id="rId5"/>
    <p:sldId id="332" r:id="rId6"/>
    <p:sldId id="333" r:id="rId7"/>
    <p:sldId id="258" r:id="rId8"/>
    <p:sldId id="351" r:id="rId9"/>
    <p:sldId id="352" r:id="rId10"/>
    <p:sldId id="353" r:id="rId11"/>
    <p:sldId id="259" r:id="rId12"/>
    <p:sldId id="354" r:id="rId13"/>
    <p:sldId id="355" r:id="rId14"/>
    <p:sldId id="334" r:id="rId15"/>
    <p:sldId id="263" r:id="rId16"/>
    <p:sldId id="356" r:id="rId17"/>
    <p:sldId id="335" r:id="rId18"/>
    <p:sldId id="357" r:id="rId19"/>
    <p:sldId id="358" r:id="rId20"/>
    <p:sldId id="290" r:id="rId21"/>
    <p:sldId id="341" r:id="rId22"/>
    <p:sldId id="336" r:id="rId23"/>
    <p:sldId id="349" r:id="rId24"/>
    <p:sldId id="350" r:id="rId25"/>
    <p:sldId id="346" r:id="rId26"/>
    <p:sldId id="343" r:id="rId27"/>
    <p:sldId id="344" r:id="rId28"/>
    <p:sldId id="359" r:id="rId29"/>
    <p:sldId id="361" r:id="rId30"/>
    <p:sldId id="308" r:id="rId31"/>
    <p:sldId id="360" r:id="rId32"/>
    <p:sldId id="331" r:id="rId33"/>
    <p:sldId id="347" r:id="rId34"/>
    <p:sldId id="309" r:id="rId35"/>
    <p:sldId id="378" r:id="rId36"/>
    <p:sldId id="380" r:id="rId37"/>
    <p:sldId id="381" r:id="rId38"/>
    <p:sldId id="316" r:id="rId39"/>
    <p:sldId id="367" r:id="rId40"/>
    <p:sldId id="301" r:id="rId41"/>
    <p:sldId id="302" r:id="rId42"/>
    <p:sldId id="319" r:id="rId43"/>
    <p:sldId id="304" r:id="rId44"/>
    <p:sldId id="365" r:id="rId45"/>
    <p:sldId id="366" r:id="rId46"/>
    <p:sldId id="372" r:id="rId47"/>
    <p:sldId id="370" r:id="rId48"/>
    <p:sldId id="373" r:id="rId49"/>
    <p:sldId id="371" r:id="rId50"/>
    <p:sldId id="364" r:id="rId51"/>
    <p:sldId id="305" r:id="rId52"/>
    <p:sldId id="307" r:id="rId53"/>
    <p:sldId id="368" r:id="rId54"/>
    <p:sldId id="326" r:id="rId55"/>
    <p:sldId id="310" r:id="rId56"/>
    <p:sldId id="348" r:id="rId57"/>
    <p:sldId id="374" r:id="rId58"/>
    <p:sldId id="375" r:id="rId59"/>
    <p:sldId id="376" r:id="rId60"/>
    <p:sldId id="382" r:id="rId61"/>
    <p:sldId id="383" r:id="rId62"/>
    <p:sldId id="385" r:id="rId63"/>
    <p:sldId id="377" r:id="rId64"/>
    <p:sldId id="369" r:id="rId6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6" clrIdx="0">
    <p:extLst>
      <p:ext uri="{19B8F6BF-5375-455C-9EA6-DF929625EA0E}">
        <p15:presenceInfo xmlns:p15="http://schemas.microsoft.com/office/powerpoint/2012/main" userId="Lauren Barefoot" providerId="None"/>
      </p:ext>
    </p:extLst>
  </p:cmAuthor>
  <p:cmAuthor id="2" name="Lauren Barefoot" initials="LB [2]" lastIdx="3" clrIdx="1">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3300"/>
    <a:srgbClr val="24705C"/>
    <a:srgbClr val="339F83"/>
    <a:srgbClr val="297F68"/>
    <a:srgbClr val="228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0929"/>
  </p:normalViewPr>
  <p:slideViewPr>
    <p:cSldViewPr>
      <p:cViewPr varScale="1">
        <p:scale>
          <a:sx n="100" d="100"/>
          <a:sy n="100" d="100"/>
        </p:scale>
        <p:origin x="108"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r>
              <a:rPr lang="en-US" altLang="en-US" sz="1600" dirty="0"/>
              <a:t>Ancillary Benefits</a:t>
            </a:r>
          </a:p>
        </p:txBody>
      </p:sp>
      <p:sp>
        <p:nvSpPr>
          <p:cNvPr id="3" name="Rectangle 2"/>
          <p:cNvSpPr txBox="1">
            <a:spLocks noChangeArrowheads="1"/>
          </p:cNvSpPr>
          <p:nvPr/>
        </p:nvSpPr>
        <p:spPr bwMode="auto">
          <a:xfrm>
            <a:off x="18008" y="8831710"/>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defPPr>
              <a:defRPr lang="en-US"/>
            </a:defPPr>
            <a:lvl1pPr algn="l" rtl="0" eaLnBrk="1" fontAlgn="base" hangingPunct="1">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5pPr>
            <a:lvl6pPr marL="2286000" algn="l" defTabSz="914400" rtl="0" eaLnBrk="1" latinLnBrk="0" hangingPunct="1">
              <a:defRPr sz="2800" b="1" kern="1200">
                <a:solidFill>
                  <a:srgbClr val="FBDE4D"/>
                </a:solidFill>
                <a:latin typeface="Arial" panose="020B0604020202020204" pitchFamily="34" charset="0"/>
                <a:ea typeface="+mn-ea"/>
                <a:cs typeface="+mn-cs"/>
              </a:defRPr>
            </a:lvl6pPr>
            <a:lvl7pPr marL="2743200" algn="l" defTabSz="914400" rtl="0" eaLnBrk="1" latinLnBrk="0" hangingPunct="1">
              <a:defRPr sz="2800" b="1" kern="1200">
                <a:solidFill>
                  <a:srgbClr val="FBDE4D"/>
                </a:solidFill>
                <a:latin typeface="Arial" panose="020B0604020202020204" pitchFamily="34" charset="0"/>
                <a:ea typeface="+mn-ea"/>
                <a:cs typeface="+mn-cs"/>
              </a:defRPr>
            </a:lvl7pPr>
            <a:lvl8pPr marL="3200400" algn="l" defTabSz="914400" rtl="0" eaLnBrk="1" latinLnBrk="0" hangingPunct="1">
              <a:defRPr sz="2800" b="1" kern="1200">
                <a:solidFill>
                  <a:srgbClr val="FBDE4D"/>
                </a:solidFill>
                <a:latin typeface="Arial" panose="020B0604020202020204" pitchFamily="34" charset="0"/>
                <a:ea typeface="+mn-ea"/>
                <a:cs typeface="+mn-cs"/>
              </a:defRPr>
            </a:lvl8pPr>
            <a:lvl9pPr marL="3657600" algn="l" defTabSz="914400" rtl="0" eaLnBrk="1" latinLnBrk="0" hangingPunct="1">
              <a:defRPr sz="2800" b="1" kern="1200">
                <a:solidFill>
                  <a:srgbClr val="FBDE4D"/>
                </a:solidFill>
                <a:latin typeface="Arial" panose="020B0604020202020204" pitchFamily="34" charset="0"/>
                <a:ea typeface="+mn-ea"/>
                <a:cs typeface="+mn-cs"/>
              </a:defRPr>
            </a:lvl9pPr>
          </a:lstStyle>
          <a:p>
            <a:pPr>
              <a:defRPr/>
            </a:pPr>
            <a:r>
              <a:rPr lang="en-US" altLang="en-US" sz="1600" dirty="0"/>
              <a:t>Ancillary Benefits</a:t>
            </a:r>
          </a:p>
        </p:txBody>
      </p:sp>
      <p:sp>
        <p:nvSpPr>
          <p:cNvPr id="2" name="Slide Number Placeholder 1"/>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4A7E4E0A-64A4-40F9-A1A7-9DB2F12A63B0}" type="slidenum">
              <a:rPr lang="en-US" sz="1600"/>
              <a:t>‹#›</a:t>
            </a:fld>
            <a:endParaRPr lang="en-US" dirty="0"/>
          </a:p>
        </p:txBody>
      </p:sp>
    </p:spTree>
    <p:extLst>
      <p:ext uri="{BB962C8B-B14F-4D97-AF65-F5344CB8AC3E}">
        <p14:creationId xmlns:p14="http://schemas.microsoft.com/office/powerpoint/2010/main" val="388473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979758"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411163" y="700088"/>
            <a:ext cx="6200775" cy="34877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6415"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1"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5" name="Rectangle 7"/>
          <p:cNvSpPr>
            <a:spLocks noGrp="1" noChangeArrowheads="1"/>
          </p:cNvSpPr>
          <p:nvPr>
            <p:ph type="sldNum" sz="quarter" idx="5"/>
          </p:nvPr>
        </p:nvSpPr>
        <p:spPr bwMode="auto">
          <a:xfrm>
            <a:off x="3979758"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E6A6D40C-1E67-44AA-A319-CD1F97D052AD}" type="slidenum">
              <a:rPr lang="en-US" altLang="en-US"/>
              <a:pPr>
                <a:defRPr/>
              </a:pPr>
              <a:t>‹#›</a:t>
            </a:fld>
            <a:endParaRPr lang="en-US" altLang="en-US"/>
          </a:p>
        </p:txBody>
      </p:sp>
    </p:spTree>
    <p:extLst>
      <p:ext uri="{BB962C8B-B14F-4D97-AF65-F5344CB8AC3E}">
        <p14:creationId xmlns:p14="http://schemas.microsoft.com/office/powerpoint/2010/main" val="161067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200775" cy="3487737"/>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0951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9CF5E308-25F2-4450-B942-152FB884B37F}" type="slidenum">
              <a:rPr lang="en-US" altLang="en-US" sz="1200" b="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411163" y="700088"/>
            <a:ext cx="6200775" cy="3487737"/>
          </a:xfrm>
          <a:ln cap="flat"/>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1724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19</a:t>
            </a:fld>
            <a:endParaRPr lang="en-US" altLang="en-US"/>
          </a:p>
        </p:txBody>
      </p:sp>
    </p:spTree>
    <p:extLst>
      <p:ext uri="{BB962C8B-B14F-4D97-AF65-F5344CB8AC3E}">
        <p14:creationId xmlns:p14="http://schemas.microsoft.com/office/powerpoint/2010/main" val="409516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See HISA map handout</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25</a:t>
            </a:fld>
            <a:endParaRPr lang="en-US" altLang="en-US"/>
          </a:p>
        </p:txBody>
      </p:sp>
    </p:spTree>
    <p:extLst>
      <p:ext uri="{BB962C8B-B14F-4D97-AF65-F5344CB8AC3E}">
        <p14:creationId xmlns:p14="http://schemas.microsoft.com/office/powerpoint/2010/main" val="42823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30</a:t>
            </a:fld>
            <a:endParaRPr lang="en-US" altLang="en-US"/>
          </a:p>
        </p:txBody>
      </p:sp>
    </p:spTree>
    <p:extLst>
      <p:ext uri="{BB962C8B-B14F-4D97-AF65-F5344CB8AC3E}">
        <p14:creationId xmlns:p14="http://schemas.microsoft.com/office/powerpoint/2010/main" val="2851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Healthcare/dental eligibility and housing adaptations may</a:t>
            </a:r>
            <a:r>
              <a:rPr lang="en-US" baseline="0" dirty="0"/>
              <a:t> also be provided if the vet is enrolled in </a:t>
            </a:r>
            <a:r>
              <a:rPr lang="en-US" baseline="0" dirty="0" err="1"/>
              <a:t>Voc</a:t>
            </a:r>
            <a:r>
              <a:rPr lang="en-US" baseline="0" dirty="0"/>
              <a:t> Rehab</a:t>
            </a:r>
            <a:r>
              <a:rPr lang="en-US" dirty="0"/>
              <a:t> </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48</a:t>
            </a:fld>
            <a:endParaRPr lang="en-US" altLang="en-US"/>
          </a:p>
        </p:txBody>
      </p:sp>
    </p:spTree>
    <p:extLst>
      <p:ext uri="{BB962C8B-B14F-4D97-AF65-F5344CB8AC3E}">
        <p14:creationId xmlns:p14="http://schemas.microsoft.com/office/powerpoint/2010/main" val="165559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200775" cy="3487737"/>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61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7865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922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5</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4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6</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85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7</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458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5653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9</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2462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343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This is the same as the auto grant with the exception of ankyloses</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11</a:t>
            </a:fld>
            <a:endParaRPr lang="en-US" altLang="en-US"/>
          </a:p>
        </p:txBody>
      </p:sp>
    </p:spTree>
    <p:extLst>
      <p:ext uri="{BB962C8B-B14F-4D97-AF65-F5344CB8AC3E}">
        <p14:creationId xmlns:p14="http://schemas.microsoft.com/office/powerpoint/2010/main" val="11780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608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849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C6F1E4-5210-4CC3-AFDF-8727E7E3EF9B}" type="datetime1">
              <a:rPr lang="en-US" smtClean="0"/>
              <a:pPr>
                <a:defRPr/>
              </a:pPr>
              <a:t>9/16/2025</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1600"/>
            </a:lvl1pPr>
          </a:lstStyle>
          <a:p>
            <a:pPr>
              <a:defRPr/>
            </a:pPr>
            <a:fld id="{A4F22839-A388-4960-9B19-EE0F2C4C96AD}" type="slidenum">
              <a:rPr lang="en-US" altLang="en-US" smtClean="0"/>
              <a:pPr>
                <a:defRPr/>
              </a:pPr>
              <a:t>‹#›</a:t>
            </a:fld>
            <a:endParaRPr lang="en-US" altLang="en-US" dirty="0"/>
          </a:p>
        </p:txBody>
      </p:sp>
    </p:spTree>
    <p:extLst>
      <p:ext uri="{BB962C8B-B14F-4D97-AF65-F5344CB8AC3E}">
        <p14:creationId xmlns:p14="http://schemas.microsoft.com/office/powerpoint/2010/main" val="773193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9/16/2025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600"/>
            </a:lvl1p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139790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728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3693233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9B103BD8-B659-4CE8-B3DC-5AEF5BDE2BD9}" type="datetime1">
              <a:rPr lang="en-US" smtClean="0"/>
              <a:t>9/16/2025</a:t>
            </a:fld>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Reviewing Rating Decisions January 2018</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pPr>
              <a:defRPr/>
            </a:pPr>
            <a:fld id="{7034B326-0D85-4E88-A1F4-1F6CF8AB8130}" type="slidenum">
              <a:rPr lang="en-US"/>
              <a:pPr>
                <a:defRPr/>
              </a:pPr>
              <a:t>‹#›</a:t>
            </a:fld>
            <a:endParaRPr lang="en-US" dirty="0"/>
          </a:p>
        </p:txBody>
      </p:sp>
    </p:spTree>
    <p:extLst>
      <p:ext uri="{BB962C8B-B14F-4D97-AF65-F5344CB8AC3E}">
        <p14:creationId xmlns:p14="http://schemas.microsoft.com/office/powerpoint/2010/main" val="12118449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533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3683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6968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40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13196025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0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405936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4EF5FB-A1ED-437A-AB38-C4C0EF93D57A}" type="datetime1">
              <a:rPr lang="en-US" smtClean="0"/>
              <a:pPr>
                <a:defRPr/>
              </a:pPr>
              <a:t>9/16/2025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237526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732AB0-87C6-476D-AC10-28C42F77B538}" type="datetime1">
              <a:rPr lang="en-US" smtClean="0"/>
              <a:pPr>
                <a:defRPr/>
              </a:pPr>
              <a:t>9/16/2025</a:t>
            </a:fld>
            <a:endParaRPr lang="en-US" dirty="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B77AC1EC-E0BD-489F-A02B-3551EB33746F}" type="slidenum">
              <a:rPr lang="en-US" altLang="en-US" smtClean="0"/>
              <a:pPr>
                <a:defRPr/>
              </a:pPr>
              <a:t>‹#›</a:t>
            </a:fld>
            <a:endParaRPr lang="en-US" altLang="en-US" dirty="0"/>
          </a:p>
        </p:txBody>
      </p:sp>
    </p:spTree>
    <p:extLst>
      <p:ext uri="{BB962C8B-B14F-4D97-AF65-F5344CB8AC3E}">
        <p14:creationId xmlns:p14="http://schemas.microsoft.com/office/powerpoint/2010/main" val="423433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76A0D3B-6C5C-41D6-B42D-0B7625D69005}" type="datetime1">
              <a:rPr lang="en-US" smtClean="0"/>
              <a:pPr>
                <a:defRPr/>
              </a:pPr>
              <a:t>9/16/2025</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FB40AB-1A6F-4355-951A-92DF571C1A44}" type="slidenum">
              <a:rPr lang="en-US" altLang="en-US" smtClean="0"/>
              <a:pPr>
                <a:defRPr/>
              </a:pPr>
              <a:t>‹#›</a:t>
            </a:fld>
            <a:endParaRPr lang="en-US" altLang="en-US" dirty="0"/>
          </a:p>
        </p:txBody>
      </p:sp>
    </p:spTree>
    <p:extLst>
      <p:ext uri="{BB962C8B-B14F-4D97-AF65-F5344CB8AC3E}">
        <p14:creationId xmlns:p14="http://schemas.microsoft.com/office/powerpoint/2010/main" val="31284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9/16/2025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CBA7D4-496D-45E8-AF57-0039452B854C}" type="slidenum">
              <a:rPr lang="en-US" altLang="en-US"/>
              <a:pPr>
                <a:defRPr/>
              </a:pPr>
              <a:t>‹#›</a:t>
            </a:fld>
            <a:endParaRPr lang="en-US" altLang="en-US" dirty="0"/>
          </a:p>
        </p:txBody>
      </p:sp>
    </p:spTree>
    <p:extLst>
      <p:ext uri="{BB962C8B-B14F-4D97-AF65-F5344CB8AC3E}">
        <p14:creationId xmlns:p14="http://schemas.microsoft.com/office/powerpoint/2010/main" val="35356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6822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243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552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5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964924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4711621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8054819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8564790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8" r:id="rId6"/>
    <p:sldLayoutId id="2147483859"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http://www.prosthetics.va.gov/"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hyperlink" Target="https://www.shopmyexchange.com/account/register" TargetMode="Externa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590800" y="2895600"/>
            <a:ext cx="7705662" cy="1847228"/>
          </a:xfrm>
        </p:spPr>
        <p:txBody>
          <a:bodyPr/>
          <a:lstStyle/>
          <a:p>
            <a:pPr algn="ctr" eaLnBrk="1" hangingPunct="1"/>
            <a:r>
              <a:rPr lang="en-US" altLang="en-US" sz="4800" b="1" dirty="0">
                <a:latin typeface="Times New Roman" panose="02020603050405020304" pitchFamily="18" charset="0"/>
                <a:cs typeface="Times New Roman" panose="02020603050405020304" pitchFamily="18" charset="0"/>
              </a:rPr>
              <a:t>ANCILLARY </a:t>
            </a:r>
            <a:br>
              <a:rPr lang="en-US" altLang="en-US" sz="4800" b="1" dirty="0">
                <a:latin typeface="Times New Roman" panose="02020603050405020304" pitchFamily="18" charset="0"/>
                <a:cs typeface="Times New Roman" panose="02020603050405020304" pitchFamily="18" charset="0"/>
              </a:rPr>
            </a:br>
            <a:r>
              <a:rPr lang="en-US" altLang="en-US" sz="4800" b="1" dirty="0">
                <a:latin typeface="Times New Roman" panose="02020603050405020304" pitchFamily="18" charset="0"/>
                <a:cs typeface="Times New Roman" panose="02020603050405020304" pitchFamily="18" charset="0"/>
              </a:rPr>
              <a:t>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4894" y="2422961"/>
            <a:ext cx="11049000" cy="3429000"/>
          </a:xfrm>
        </p:spPr>
        <p:txBody>
          <a:bodyPr/>
          <a:lstStyle/>
          <a:p>
            <a:pPr marL="0" indent="0">
              <a:spcBef>
                <a:spcPts val="0"/>
              </a:spcBef>
              <a:buNone/>
            </a:pPr>
            <a:r>
              <a:rPr lang="en-US" altLang="en-US" dirty="0">
                <a:latin typeface="Times New Roman" panose="02020603050405020304" pitchFamily="18" charset="0"/>
                <a:cs typeface="Times New Roman" panose="02020603050405020304" pitchFamily="18" charset="0"/>
              </a:rPr>
              <a:t>The VA Form 10-1394 “</a:t>
            </a:r>
            <a:r>
              <a:rPr lang="en-US" altLang="en-US" i="1" dirty="0">
                <a:latin typeface="Times New Roman" panose="02020603050405020304" pitchFamily="18" charset="0"/>
                <a:cs typeface="Times New Roman" panose="02020603050405020304" pitchFamily="18" charset="0"/>
              </a:rPr>
              <a:t>Application For Adaptive Equipment</a:t>
            </a:r>
          </a:p>
          <a:p>
            <a:pPr marL="0" indent="0">
              <a:spcBef>
                <a:spcPts val="0"/>
              </a:spcBef>
              <a:buNone/>
            </a:pPr>
            <a:r>
              <a:rPr lang="en-US" altLang="en-US" i="1" dirty="0">
                <a:latin typeface="Times New Roman" panose="02020603050405020304" pitchFamily="18" charset="0"/>
                <a:cs typeface="Times New Roman" panose="02020603050405020304" pitchFamily="18" charset="0"/>
              </a:rPr>
              <a:t>Motor Vehicle” </a:t>
            </a:r>
            <a:r>
              <a:rPr lang="en-US" altLang="en-US" dirty="0">
                <a:latin typeface="Times New Roman" panose="02020603050405020304" pitchFamily="18" charset="0"/>
                <a:cs typeface="Times New Roman" panose="02020603050405020304" pitchFamily="18" charset="0"/>
              </a:rPr>
              <a:t>is used when applying for adaptive equipment only. </a:t>
            </a:r>
          </a:p>
          <a:p>
            <a:pPr marL="0" indent="0">
              <a:spcBef>
                <a:spcPts val="0"/>
              </a:spcBef>
              <a:buNone/>
            </a:pPr>
            <a:endParaRPr lang="en-US" altLang="en-US" dirty="0">
              <a:latin typeface="Times New Roman" panose="02020603050405020304" pitchFamily="18" charset="0"/>
              <a:cs typeface="Times New Roman" panose="02020603050405020304" pitchFamily="18" charset="0"/>
            </a:endParaRPr>
          </a:p>
          <a:p>
            <a:pPr marL="0" indent="0">
              <a:spcBef>
                <a:spcPts val="0"/>
              </a:spcBef>
              <a:buNone/>
            </a:pPr>
            <a:r>
              <a:rPr lang="en-US" altLang="en-US" dirty="0">
                <a:latin typeface="Times New Roman" panose="02020603050405020304" pitchFamily="18" charset="0"/>
                <a:cs typeface="Times New Roman" panose="02020603050405020304" pitchFamily="18" charset="0"/>
              </a:rPr>
              <a:t>If filing for both an automobile grant and adaptive equipment, only the VA Form 21-4502 needs to be completed.</a:t>
            </a: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10</a:t>
            </a:fld>
            <a:endParaRPr lang="en-US" altLang="en-US"/>
          </a:p>
        </p:txBody>
      </p:sp>
      <p:sp>
        <p:nvSpPr>
          <p:cNvPr id="12290" name="Title 3"/>
          <p:cNvSpPr>
            <a:spLocks noGrp="1"/>
          </p:cNvSpPr>
          <p:nvPr>
            <p:ph type="title"/>
          </p:nvPr>
        </p:nvSpPr>
        <p:spPr>
          <a:xfrm>
            <a:off x="0" y="304800"/>
            <a:ext cx="8229600" cy="762000"/>
          </a:xfrm>
        </p:spPr>
        <p:txBody>
          <a:bodyPr/>
          <a:lstStyle/>
          <a:p>
            <a:pPr eaLnBrk="1" hangingPunct="1"/>
            <a:r>
              <a:rPr lang="en-US" altLang="en-US"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26705061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09600" y="1462958"/>
            <a:ext cx="10972800" cy="4895850"/>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A veteran or servicemember must have one of the following disabilities to qualify for adaptive equipment:</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feet</a:t>
            </a: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hands</a:t>
            </a:r>
          </a:p>
          <a:p>
            <a:pPr lvl="1">
              <a:defRPr/>
            </a:pPr>
            <a:r>
              <a:rPr lang="en-US" altLang="en-US" sz="23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lvl="1">
              <a:defRPr/>
            </a:pPr>
            <a:r>
              <a:rPr lang="en-US" altLang="en-US" sz="2300" dirty="0">
                <a:latin typeface="Times New Roman" panose="02020603050405020304" pitchFamily="18" charset="0"/>
                <a:cs typeface="Times New Roman" panose="02020603050405020304" pitchFamily="18" charset="0"/>
              </a:rPr>
              <a:t>Severe burns causing contracture which limits motion of limbs,</a:t>
            </a:r>
          </a:p>
          <a:p>
            <a:pPr lvl="1">
              <a:defRPr/>
            </a:pPr>
            <a:r>
              <a:rPr lang="en-US" altLang="en-US" sz="2300" dirty="0">
                <a:latin typeface="Times New Roman" panose="02020603050405020304" pitchFamily="18" charset="0"/>
                <a:cs typeface="Times New Roman" panose="02020603050405020304" pitchFamily="18" charset="0"/>
              </a:rPr>
              <a:t>Amyotrophic lateral sclerosis (ALS)</a:t>
            </a:r>
          </a:p>
          <a:p>
            <a:pPr lvl="1">
              <a:defRPr/>
            </a:pPr>
            <a:r>
              <a:rPr lang="en-US" altLang="en-US" sz="2300" dirty="0">
                <a:latin typeface="Times New Roman" panose="02020603050405020304" pitchFamily="18" charset="0"/>
                <a:cs typeface="Times New Roman" panose="02020603050405020304" pitchFamily="18" charset="0"/>
              </a:rPr>
              <a:t>Ankyloses of one or both knees or one or both hips</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F912B94-2314-46E3-9160-9686A92293B5}" type="slidenum">
              <a:rPr lang="en-US" altLang="en-US"/>
              <a:pPr>
                <a:defRPr/>
              </a:pPr>
              <a:t>11</a:t>
            </a:fld>
            <a:endParaRPr lang="en-US" altLang="en-US" dirty="0"/>
          </a:p>
        </p:txBody>
      </p:sp>
      <p:sp>
        <p:nvSpPr>
          <p:cNvPr id="14338" name="Title 1"/>
          <p:cNvSpPr>
            <a:spLocks noGrp="1"/>
          </p:cNvSpPr>
          <p:nvPr>
            <p:ph type="title"/>
          </p:nvPr>
        </p:nvSpPr>
        <p:spPr>
          <a:xfrm>
            <a:off x="0" y="336703"/>
            <a:ext cx="8229600" cy="735012"/>
          </a:xfrm>
        </p:spPr>
        <p:txBody>
          <a:bodyPr/>
          <a:lstStyle/>
          <a:p>
            <a:pPr eaLnBrk="1" hangingPunct="1"/>
            <a:r>
              <a:rPr lang="en-US" altLang="en-US" dirty="0">
                <a:latin typeface="Times New Roman" panose="02020603050405020304" pitchFamily="18" charset="0"/>
                <a:cs typeface="Times New Roman" panose="02020603050405020304" pitchFamily="18" charset="0"/>
              </a:rPr>
              <a:t>ADAPTIVE EQUIPMENT ELIGIBILITY</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09600" y="1371601"/>
            <a:ext cx="9829800" cy="4729379"/>
          </a:xfrm>
        </p:spPr>
        <p:txBody>
          <a:bodyPr rtlCol="0">
            <a:noAutofit/>
          </a:bodyPr>
          <a:lstStyle/>
          <a:p>
            <a:pPr>
              <a:defRPr/>
            </a:pPr>
            <a:r>
              <a:rPr lang="en-US" altLang="en-US" sz="2800" dirty="0">
                <a:latin typeface="Times New Roman" panose="02020603050405020304" pitchFamily="18" charset="0"/>
                <a:cs typeface="Times New Roman" panose="02020603050405020304" pitchFamily="18" charset="0"/>
              </a:rPr>
              <a:t>A disability which is acquired as a result of treatment in a VA medical facility </a:t>
            </a:r>
            <a:r>
              <a:rPr lang="en-US" altLang="en-US" sz="2800" b="1" dirty="0">
                <a:solidFill>
                  <a:srgbClr val="FF0000"/>
                </a:solidFill>
                <a:latin typeface="Times New Roman" panose="02020603050405020304" pitchFamily="18" charset="0"/>
                <a:cs typeface="Times New Roman" panose="02020603050405020304" pitchFamily="18" charset="0"/>
              </a:rPr>
              <a:t>(38 USC 1151) </a:t>
            </a:r>
            <a:r>
              <a:rPr lang="en-US" altLang="en-US" sz="2800" dirty="0">
                <a:latin typeface="Times New Roman" panose="02020603050405020304" pitchFamily="18" charset="0"/>
                <a:cs typeface="Times New Roman" panose="02020603050405020304" pitchFamily="18" charset="0"/>
              </a:rPr>
              <a:t>or as a result of training under 38 USC Chapter 31 (compensated work therapy), even though compensation is payable, does not qualify a veteran for these benefits.</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Even though compensation may be payable under </a:t>
            </a:r>
            <a:r>
              <a:rPr lang="en-US" altLang="en-US" sz="2800" b="1" dirty="0">
                <a:solidFill>
                  <a:srgbClr val="FF0000"/>
                </a:solidFill>
                <a:latin typeface="Times New Roman" panose="02020603050405020304" pitchFamily="18" charset="0"/>
                <a:cs typeface="Times New Roman" panose="02020603050405020304" pitchFamily="18" charset="0"/>
              </a:rPr>
              <a:t>38 CFR 3.383</a:t>
            </a:r>
            <a:r>
              <a:rPr lang="en-US" altLang="en-US" sz="2800" dirty="0">
                <a:latin typeface="Times New Roman" panose="02020603050405020304" pitchFamily="18" charset="0"/>
                <a:cs typeface="Times New Roman" panose="02020603050405020304" pitchFamily="18" charset="0"/>
              </a:rPr>
              <a:t>, claimants </a:t>
            </a:r>
            <a:r>
              <a:rPr lang="en-US" altLang="en-US" sz="2800" i="1" u="sng" dirty="0">
                <a:latin typeface="Times New Roman" panose="02020603050405020304" pitchFamily="18" charset="0"/>
                <a:cs typeface="Times New Roman" panose="02020603050405020304" pitchFamily="18" charset="0"/>
              </a:rPr>
              <a:t>do not qualify </a:t>
            </a:r>
            <a:r>
              <a:rPr lang="en-US" altLang="en-US" sz="2800" dirty="0">
                <a:latin typeface="Times New Roman" panose="02020603050405020304" pitchFamily="18" charset="0"/>
                <a:cs typeface="Times New Roman" panose="02020603050405020304" pitchFamily="18" charset="0"/>
              </a:rPr>
              <a:t> for adaptive equipment based on a loss of paired SC and NSC organs or extremities. </a:t>
            </a:r>
            <a:r>
              <a:rPr lang="en-US" altLang="en-US" sz="2800" b="1" dirty="0">
                <a:solidFill>
                  <a:srgbClr val="FF0000"/>
                </a:solidFill>
                <a:latin typeface="Times New Roman" panose="02020603050405020304" pitchFamily="18" charset="0"/>
                <a:cs typeface="Times New Roman" panose="02020603050405020304" pitchFamily="18" charset="0"/>
              </a:rPr>
              <a:t>(38 USC 1160)</a:t>
            </a:r>
            <a:endParaRPr lang="en-US" altLang="en-US" sz="2800" b="1" i="1" u="sng" dirty="0">
              <a:solidFill>
                <a:srgbClr val="FF0000"/>
              </a:solidFill>
              <a:latin typeface="Times New Roman" panose="02020603050405020304" pitchFamily="18" charset="0"/>
              <a:cs typeface="Times New Roman" panose="02020603050405020304" pitchFamily="18" charset="0"/>
            </a:endParaRPr>
          </a:p>
          <a:p>
            <a:pPr marL="742950" lvl="1" indent="-285750">
              <a:buClr>
                <a:schemeClr val="accent1">
                  <a:lumMod val="60000"/>
                  <a:lumOff val="40000"/>
                </a:schemeClr>
              </a:buClr>
              <a:defRPr/>
            </a:pPr>
            <a:endParaRPr lang="en-US" altLang="en-US" dirty="0"/>
          </a:p>
        </p:txBody>
      </p:sp>
      <p:sp>
        <p:nvSpPr>
          <p:cNvPr id="2" name="Slide Number Placeholder 1"/>
          <p:cNvSpPr>
            <a:spLocks noGrp="1"/>
          </p:cNvSpPr>
          <p:nvPr>
            <p:ph type="sldNum" sz="quarter" idx="12"/>
          </p:nvPr>
        </p:nvSpPr>
        <p:spPr/>
        <p:txBody>
          <a:bodyPr/>
          <a:lstStyle/>
          <a:p>
            <a:pPr>
              <a:defRPr/>
            </a:pPr>
            <a:fld id="{621BF8B7-045A-41AA-B5B8-914A5FE98186}" type="slidenum">
              <a:rPr lang="en-US" altLang="en-US"/>
              <a:pPr>
                <a:defRPr/>
              </a:pPr>
              <a:t>12</a:t>
            </a:fld>
            <a:endParaRPr lang="en-US" altLang="en-US"/>
          </a:p>
        </p:txBody>
      </p:sp>
      <p:sp>
        <p:nvSpPr>
          <p:cNvPr id="6" name="Title 1"/>
          <p:cNvSpPr>
            <a:spLocks noGrp="1"/>
          </p:cNvSpPr>
          <p:nvPr>
            <p:ph type="title"/>
          </p:nvPr>
        </p:nvSpPr>
        <p:spPr>
          <a:xfrm>
            <a:off x="0" y="304800"/>
            <a:ext cx="8229600" cy="735012"/>
          </a:xfrm>
        </p:spPr>
        <p:txBody>
          <a:bodyPr/>
          <a:lstStyle/>
          <a:p>
            <a:pPr eaLnBrk="1" hangingPunct="1"/>
            <a:r>
              <a:rPr lang="en-US" altLang="en-US" dirty="0">
                <a:latin typeface="Times New Roman" panose="02020603050405020304" pitchFamily="18" charset="0"/>
                <a:cs typeface="Times New Roman" panose="02020603050405020304" pitchFamily="18" charset="0"/>
              </a:rPr>
              <a:t>ADAPTIVE EQUIPMENT ELIGIBILITY</a:t>
            </a:r>
            <a:endParaRPr lang="en-US" alt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1465487"/>
            <a:ext cx="5420328" cy="342336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A499461-0DC1-4250-83C8-632A2C5C1181}" type="slidenum">
              <a:rPr lang="en-US" altLang="en-US"/>
              <a:pPr>
                <a:defRPr/>
              </a:pPr>
              <a:t>13</a:t>
            </a:fld>
            <a:endParaRPr lang="en-US" altLang="en-US"/>
          </a:p>
        </p:txBody>
      </p:sp>
      <p:sp>
        <p:nvSpPr>
          <p:cNvPr id="19458" name="Title 1"/>
          <p:cNvSpPr>
            <a:spLocks noGrp="1"/>
          </p:cNvSpPr>
          <p:nvPr>
            <p:ph type="title"/>
          </p:nvPr>
        </p:nvSpPr>
        <p:spPr>
          <a:xfrm>
            <a:off x="0" y="325459"/>
            <a:ext cx="7508875" cy="677619"/>
          </a:xfrm>
        </p:spPr>
        <p:txBody>
          <a:bodyPr/>
          <a:lstStyle/>
          <a:p>
            <a:pPr eaLnBrk="1" hangingPunct="1"/>
            <a:r>
              <a:rPr lang="en-US" altLang="en-US" dirty="0">
                <a:latin typeface="Times New Roman" panose="02020603050405020304" pitchFamily="18" charset="0"/>
                <a:cs typeface="Times New Roman" panose="02020603050405020304" pitchFamily="18" charset="0"/>
              </a:rPr>
              <a:t>SPECIALLY ADAPTED HOUSING  (SAH)</a:t>
            </a:r>
          </a:p>
        </p:txBody>
      </p:sp>
      <p:sp>
        <p:nvSpPr>
          <p:cNvPr id="19461" name="TextBox 5"/>
          <p:cNvSpPr txBox="1">
            <a:spLocks noChangeArrowheads="1"/>
          </p:cNvSpPr>
          <p:nvPr/>
        </p:nvSpPr>
        <p:spPr bwMode="auto">
          <a:xfrm>
            <a:off x="609600" y="5097951"/>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400" b="0" dirty="0">
                <a:solidFill>
                  <a:schemeClr val="tx1"/>
                </a:solidFill>
                <a:latin typeface="Times New Roman" panose="02020603050405020304" pitchFamily="18" charset="0"/>
                <a:cs typeface="Times New Roman" panose="02020603050405020304" pitchFamily="18" charset="0"/>
              </a:rPr>
              <a:t>The Specially Adapted Housing (SAH) program offers grants to servicemembers and veterans with severe service-connected disabilities to assist them in building, remodeling, or purchasing an adapted home.</a:t>
            </a:r>
          </a:p>
        </p:txBody>
      </p:sp>
    </p:spTree>
    <p:extLst>
      <p:ext uri="{BB962C8B-B14F-4D97-AF65-F5344CB8AC3E}">
        <p14:creationId xmlns:p14="http://schemas.microsoft.com/office/powerpoint/2010/main" val="25860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14</a:t>
            </a:fld>
            <a:endParaRPr lang="en-US" altLang="en-US" dirty="0"/>
          </a:p>
        </p:txBody>
      </p:sp>
      <p:sp>
        <p:nvSpPr>
          <p:cNvPr id="20483" name="TextBox 3"/>
          <p:cNvSpPr txBox="1">
            <a:spLocks noChangeArrowheads="1"/>
          </p:cNvSpPr>
          <p:nvPr/>
        </p:nvSpPr>
        <p:spPr bwMode="auto">
          <a:xfrm>
            <a:off x="609600" y="1981201"/>
            <a:ext cx="10972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3200" dirty="0">
                <a:solidFill>
                  <a:srgbClr val="FF0000"/>
                </a:solidFill>
                <a:latin typeface="Times New Roman" panose="02020603050405020304" pitchFamily="18" charset="0"/>
                <a:cs typeface="Times New Roman" panose="02020603050405020304" pitchFamily="18" charset="0"/>
              </a:rPr>
              <a:t>38 CFR 3.809</a:t>
            </a:r>
          </a:p>
          <a:p>
            <a:pPr marL="0" indent="0"/>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An eligible person may receive a grant of not more than 50 percent of the cost of a specially adapted house. </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is currently $117,014.</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The grant can be awarded six times during the veteran’s lifetime not to exceed the maximum dollar amount allowable.</a:t>
            </a:r>
          </a:p>
        </p:txBody>
      </p:sp>
      <p:sp>
        <p:nvSpPr>
          <p:cNvPr id="4" name="Title 1"/>
          <p:cNvSpPr txBox="1">
            <a:spLocks/>
          </p:cNvSpPr>
          <p:nvPr/>
        </p:nvSpPr>
        <p:spPr>
          <a:xfrm>
            <a:off x="9525" y="457200"/>
            <a:ext cx="7508875" cy="757058"/>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SPECIALLY ADAPTED HOUSING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15</a:t>
            </a:fld>
            <a:endParaRPr lang="en-US" altLang="en-US" dirty="0"/>
          </a:p>
        </p:txBody>
      </p:sp>
      <p:sp>
        <p:nvSpPr>
          <p:cNvPr id="20483" name="TextBox 3"/>
          <p:cNvSpPr txBox="1">
            <a:spLocks noChangeArrowheads="1"/>
          </p:cNvSpPr>
          <p:nvPr/>
        </p:nvSpPr>
        <p:spPr bwMode="auto">
          <a:xfrm>
            <a:off x="609600" y="1497117"/>
            <a:ext cx="10972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2400" b="0" dirty="0">
                <a:solidFill>
                  <a:schemeClr val="tx1"/>
                </a:solidFill>
                <a:latin typeface="Times New Roman" panose="02020603050405020304" pitchFamily="18" charset="0"/>
                <a:cs typeface="Times New Roman" panose="02020603050405020304" pitchFamily="18" charset="0"/>
              </a:rPr>
              <a:t>SAH grants can be used in one of the following ways:</a:t>
            </a:r>
          </a:p>
          <a:p>
            <a:pPr marL="0" indent="0"/>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Construct a specially adapted home on land to be acquired</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Build a home on land already owned if it is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Remodel an existing home if it can be made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Use the grant to help pay the unpaid principal mortgage balance of an adapted home already acquired without the assistance of a VA grant</a:t>
            </a:r>
            <a:endParaRPr lang="en-US" altLang="en-US" sz="1800" b="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452110"/>
            <a:ext cx="7508875"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SPECIALLY ADAPTED HOUSING  </a:t>
            </a:r>
          </a:p>
        </p:txBody>
      </p:sp>
    </p:spTree>
    <p:extLst>
      <p:ext uri="{BB962C8B-B14F-4D97-AF65-F5344CB8AC3E}">
        <p14:creationId xmlns:p14="http://schemas.microsoft.com/office/powerpoint/2010/main" val="152407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16</a:t>
            </a:fld>
            <a:endParaRPr lang="en-US" altLang="en-US" dirty="0"/>
          </a:p>
        </p:txBody>
      </p:sp>
      <p:sp>
        <p:nvSpPr>
          <p:cNvPr id="4" name="Title 1"/>
          <p:cNvSpPr txBox="1">
            <a:spLocks/>
          </p:cNvSpPr>
          <p:nvPr/>
        </p:nvSpPr>
        <p:spPr>
          <a:xfrm>
            <a:off x="0" y="170070"/>
            <a:ext cx="7353300" cy="8382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SPECIALLY ADAPTED HOUSING ELIGIBILITY  </a:t>
            </a:r>
          </a:p>
        </p:txBody>
      </p:sp>
      <p:sp>
        <p:nvSpPr>
          <p:cNvPr id="3" name="Rectangle 2"/>
          <p:cNvSpPr/>
          <p:nvPr/>
        </p:nvSpPr>
        <p:spPr>
          <a:xfrm>
            <a:off x="647700" y="1241078"/>
            <a:ext cx="10896600" cy="524759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SAH grant is available to veterans and servicemembers who are entitled to VA disability compensation due to:</a:t>
            </a:r>
          </a:p>
          <a:p>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lower extremities, such as to preclude locomotion without the aid of braces, crutches, canes, or a wheelchair </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Blindness in both eyes, plus loss or loss of use of one lower extremity</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one lower extremity together with either</a:t>
            </a:r>
          </a:p>
          <a:p>
            <a:pPr marL="342900" indent="-176213">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residuals of organic disease or injury or</a:t>
            </a:r>
          </a:p>
          <a:p>
            <a:pPr marL="685800" lvl="2" indent="-285750">
              <a:buFont typeface="Times New Roman" panose="02020603050405020304" pitchFamily="18" charset="0"/>
              <a:buChar char="−"/>
              <a:tabLst>
                <a:tab pos="571500" algn="l"/>
                <a:tab pos="857250" algn="l"/>
                <a:tab pos="1257300" algn="l"/>
              </a:tabLst>
            </a:pPr>
            <a:endParaRPr lang="en-US" sz="100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the loss or loss of use of one upper extremity, affecting balance or propulsion as to preclude locomotion without the aid of braces, crutches, canes, or a wheelchair</a:t>
            </a:r>
          </a:p>
          <a:p>
            <a:pPr marL="1423987"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upper extremities at or above the elbows</a:t>
            </a:r>
          </a:p>
          <a:p>
            <a:pPr marL="166687"/>
            <a:endParaRPr lang="en-US" sz="105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severe burn injury</a:t>
            </a:r>
          </a:p>
        </p:txBody>
      </p:sp>
    </p:spTree>
    <p:extLst>
      <p:ext uri="{BB962C8B-B14F-4D97-AF65-F5344CB8AC3E}">
        <p14:creationId xmlns:p14="http://schemas.microsoft.com/office/powerpoint/2010/main" val="17077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09600" y="4702175"/>
            <a:ext cx="10972800" cy="1447800"/>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An eligible person may receive a grant for the actual cost to adapt a house or for the appraised market value of the necessary features already in a house when it was purchased.</a:t>
            </a:r>
          </a:p>
        </p:txBody>
      </p:sp>
      <p:sp>
        <p:nvSpPr>
          <p:cNvPr id="4" name="Slide Number Placeholder 3"/>
          <p:cNvSpPr>
            <a:spLocks noGrp="1"/>
          </p:cNvSpPr>
          <p:nvPr>
            <p:ph type="sldNum" sz="quarter" idx="12"/>
          </p:nvPr>
        </p:nvSpPr>
        <p:spPr/>
        <p:txBody>
          <a:bodyPr/>
          <a:lstStyle/>
          <a:p>
            <a:pPr>
              <a:defRPr/>
            </a:pPr>
            <a:fld id="{835AEA97-6E34-4A8E-8F12-63FA1780C8DD}" type="slidenum">
              <a:rPr lang="en-US" altLang="en-US"/>
              <a:pPr>
                <a:defRPr/>
              </a:pPr>
              <a:t>17</a:t>
            </a:fld>
            <a:endParaRPr lang="en-US" altLang="en-US"/>
          </a:p>
        </p:txBody>
      </p:sp>
      <p:sp>
        <p:nvSpPr>
          <p:cNvPr id="27650" name="Title 1"/>
          <p:cNvSpPr>
            <a:spLocks noGrp="1"/>
          </p:cNvSpPr>
          <p:nvPr>
            <p:ph type="title"/>
          </p:nvPr>
        </p:nvSpPr>
        <p:spPr>
          <a:xfrm>
            <a:off x="1" y="338931"/>
            <a:ext cx="9190038" cy="750094"/>
          </a:xfrm>
        </p:spPr>
        <p:txBody>
          <a:bodyPr/>
          <a:lstStyle/>
          <a:p>
            <a:pPr eaLnBrk="1" hangingPunct="1"/>
            <a:r>
              <a:rPr lang="en-US" altLang="en-US" dirty="0">
                <a:latin typeface="Times New Roman" panose="02020603050405020304" pitchFamily="18" charset="0"/>
                <a:cs typeface="Times New Roman" panose="02020603050405020304" pitchFamily="18" charset="0"/>
              </a:rPr>
              <a:t>SPECIAL HOME ADAPTATION </a:t>
            </a: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371600"/>
            <a:ext cx="469582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257800"/>
          </a:xfrm>
        </p:spPr>
        <p:txBody>
          <a:bodyPr/>
          <a:lstStyle/>
          <a:p>
            <a:pPr marL="0" indent="0">
              <a:buNone/>
              <a:defRPr/>
            </a:pPr>
            <a:r>
              <a:rPr lang="en-US" sz="2800" b="1" dirty="0">
                <a:solidFill>
                  <a:srgbClr val="FF0000"/>
                </a:solidFill>
                <a:latin typeface="Times New Roman" panose="02020603050405020304" pitchFamily="18" charset="0"/>
                <a:cs typeface="Times New Roman" panose="02020603050405020304" pitchFamily="18" charset="0"/>
              </a:rPr>
              <a:t>38 CFR 3.809a</a:t>
            </a:r>
          </a:p>
          <a:p>
            <a:pPr marL="0" indent="0">
              <a:buNone/>
              <a:defRPr/>
            </a:pPr>
            <a:r>
              <a:rPr lang="en-US" sz="2400" dirty="0">
                <a:latin typeface="Times New Roman" panose="02020603050405020304" pitchFamily="18" charset="0"/>
                <a:cs typeface="Times New Roman" panose="02020603050405020304" pitchFamily="18" charset="0"/>
              </a:rPr>
              <a:t>The SHA grant is available to veterans and servicemembers who are entitled to disability compensation due to:</a:t>
            </a:r>
          </a:p>
          <a:p>
            <a:pPr marL="0"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Blindness in both eyes with 20/200 visual acuity or less in the better eye with the use of a standard correcting lens </a:t>
            </a:r>
          </a:p>
          <a:p>
            <a:pPr lvl="1">
              <a:defRPr/>
            </a:pPr>
            <a:r>
              <a:rPr lang="en-US" sz="2400" dirty="0">
                <a:latin typeface="Times New Roman" panose="02020603050405020304" pitchFamily="18" charset="0"/>
                <a:cs typeface="Times New Roman" panose="02020603050405020304" pitchFamily="18" charset="0"/>
              </a:rPr>
              <a:t>The anatomical loss or loss of use of both hands or extremities below the elbow,</a:t>
            </a:r>
          </a:p>
          <a:p>
            <a:pPr lvl="1">
              <a:defRPr/>
            </a:pPr>
            <a:r>
              <a:rPr lang="en-US" sz="2400" dirty="0">
                <a:latin typeface="Times New Roman" panose="02020603050405020304" pitchFamily="18" charset="0"/>
                <a:cs typeface="Times New Roman" panose="02020603050405020304" pitchFamily="18" charset="0"/>
              </a:rPr>
              <a:t>A severe burn injury</a:t>
            </a:r>
          </a:p>
          <a:p>
            <a:pPr lvl="1">
              <a:defRPr/>
            </a:pPr>
            <a:r>
              <a:rPr lang="en-US" sz="2400" dirty="0">
                <a:latin typeface="Times New Roman" panose="02020603050405020304" pitchFamily="18" charset="0"/>
                <a:cs typeface="Times New Roman" panose="02020603050405020304" pitchFamily="18" charset="0"/>
              </a:rPr>
              <a:t>Certain severe respiratory conditions</a:t>
            </a:r>
          </a:p>
          <a:p>
            <a:pPr>
              <a:defRPr/>
            </a:pPr>
            <a:r>
              <a:rPr lang="en-US" sz="2400" dirty="0">
                <a:latin typeface="Times New Roman" panose="02020603050405020304" pitchFamily="18" charset="0"/>
                <a:cs typeface="Times New Roman" panose="02020603050405020304" pitchFamily="18" charset="0"/>
              </a:rPr>
              <a:t>Current SHA maximum is $23,444</a:t>
            </a:r>
          </a:p>
          <a:p>
            <a:pPr>
              <a:defRPr/>
            </a:pPr>
            <a:r>
              <a:rPr lang="en-US" sz="2400" dirty="0">
                <a:latin typeface="Times New Roman" panose="02020603050405020304" pitchFamily="18" charset="0"/>
                <a:cs typeface="Times New Roman" panose="02020603050405020304" pitchFamily="18" charset="0"/>
              </a:rPr>
              <a:t>The grant can be awarded six times not to exceed the maximum dollar amount allowable</a:t>
            </a:r>
          </a:p>
          <a:p>
            <a:pPr marL="0" indent="0">
              <a:buNone/>
              <a:defRPr/>
            </a:pPr>
            <a:endParaRPr lang="en-US" sz="2400" dirty="0"/>
          </a:p>
        </p:txBody>
      </p:sp>
      <p:sp>
        <p:nvSpPr>
          <p:cNvPr id="4" name="Slide Number Placeholder 3"/>
          <p:cNvSpPr>
            <a:spLocks noGrp="1"/>
          </p:cNvSpPr>
          <p:nvPr>
            <p:ph type="sldNum" sz="quarter" idx="12"/>
          </p:nvPr>
        </p:nvSpPr>
        <p:spPr/>
        <p:txBody>
          <a:bodyPr/>
          <a:lstStyle/>
          <a:p>
            <a:pPr>
              <a:defRPr/>
            </a:pPr>
            <a:fld id="{BC7FAEB9-79AC-49A0-9F8B-F4A6CCFB7665}" type="slidenum">
              <a:rPr lang="en-US" altLang="en-US" smtClean="0"/>
              <a:pPr>
                <a:defRPr/>
              </a:pPr>
              <a:t>18</a:t>
            </a:fld>
            <a:endParaRPr lang="en-US" altLang="en-US" dirty="0"/>
          </a:p>
        </p:txBody>
      </p:sp>
      <p:sp>
        <p:nvSpPr>
          <p:cNvPr id="6" name="Title 1"/>
          <p:cNvSpPr>
            <a:spLocks noGrp="1"/>
          </p:cNvSpPr>
          <p:nvPr>
            <p:ph type="title"/>
          </p:nvPr>
        </p:nvSpPr>
        <p:spPr>
          <a:xfrm>
            <a:off x="1" y="228600"/>
            <a:ext cx="8885238" cy="750094"/>
          </a:xfrm>
        </p:spPr>
        <p:txBody>
          <a:bodyPr/>
          <a:lstStyle/>
          <a:p>
            <a:pPr eaLnBrk="1" hangingPunct="1"/>
            <a:r>
              <a:rPr lang="en-US" altLang="en-US" dirty="0">
                <a:latin typeface="Times New Roman" panose="02020603050405020304" pitchFamily="18" charset="0"/>
                <a:cs typeface="Times New Roman" panose="02020603050405020304" pitchFamily="18" charset="0"/>
              </a:rPr>
              <a:t>SPECIAL HOME ADAPTATION </a:t>
            </a:r>
          </a:p>
        </p:txBody>
      </p:sp>
      <p:sp>
        <p:nvSpPr>
          <p:cNvPr id="2" name="TextBox 1">
            <a:extLst>
              <a:ext uri="{FF2B5EF4-FFF2-40B4-BE49-F238E27FC236}">
                <a16:creationId xmlns:a16="http://schemas.microsoft.com/office/drawing/2014/main" id="{A64C38C3-1BC6-4FB8-A105-2BC85B25835F}"/>
              </a:ext>
            </a:extLst>
          </p:cNvPr>
          <p:cNvSpPr txBox="1"/>
          <p:nvPr/>
        </p:nvSpPr>
        <p:spPr>
          <a:xfrm>
            <a:off x="5130551" y="2515845"/>
            <a:ext cx="1828800" cy="1828800"/>
          </a:xfrm>
          <a:prstGeom prst="rect">
            <a:avLst/>
          </a:prstGeom>
          <a:noFill/>
        </p:spPr>
        <p:txBody>
          <a:bodyPr wrap="square" rtlCol="0">
            <a:spAutoFit/>
          </a:bodyPr>
          <a:lstStyle/>
          <a:p>
            <a:pPr algn="l"/>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F8E27D-55C8-4F94-970A-4844B9876FF1}" type="slidenum">
              <a:rPr lang="en-US" altLang="en-US" smtClean="0"/>
              <a:pPr>
                <a:defRPr/>
              </a:pPr>
              <a:t>19</a:t>
            </a:fld>
            <a:endParaRPr lang="en-US" altLang="en-US" dirty="0"/>
          </a:p>
        </p:txBody>
      </p:sp>
      <p:sp>
        <p:nvSpPr>
          <p:cNvPr id="21507" name="TextBox 3"/>
          <p:cNvSpPr txBox="1">
            <a:spLocks noChangeArrowheads="1"/>
          </p:cNvSpPr>
          <p:nvPr/>
        </p:nvSpPr>
        <p:spPr bwMode="auto">
          <a:xfrm>
            <a:off x="609600" y="1905506"/>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may be made to those who are or will be temporarily residing in a home owned by a family member</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is $49,062</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SHA maximum  is $8,760</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do count as one of the three usages of SAH/SHA</a:t>
            </a:r>
          </a:p>
        </p:txBody>
      </p:sp>
      <p:sp>
        <p:nvSpPr>
          <p:cNvPr id="4" name="Title 1"/>
          <p:cNvSpPr txBox="1">
            <a:spLocks/>
          </p:cNvSpPr>
          <p:nvPr/>
        </p:nvSpPr>
        <p:spPr>
          <a:xfrm>
            <a:off x="1676400" y="838200"/>
            <a:ext cx="8763000"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eaLnBrk="1" hangingPunct="1"/>
            <a:endParaRPr lang="en-US" altLang="en-US" sz="27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172045"/>
            <a:ext cx="8153400"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TEMPORARY RESIDENCE ASSISTANCE (TRA) GRANT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6855"/>
            <a:ext cx="10515600" cy="4882058"/>
          </a:xfrm>
        </p:spPr>
        <p:txBody>
          <a:bodyPr rtlCol="0">
            <a:normAutofit/>
          </a:bodyPr>
          <a:lstStyle/>
          <a:p>
            <a:pPr>
              <a:buClr>
                <a:srgbClr val="3366FF"/>
              </a:buClr>
              <a:buNone/>
              <a:defRPr/>
            </a:pPr>
            <a:r>
              <a:rPr lang="en-US" kern="0" dirty="0">
                <a:latin typeface="Times New Roman"/>
              </a:rPr>
              <a:t>Ancillary benefits are:</a:t>
            </a:r>
          </a:p>
          <a:p>
            <a:pPr>
              <a:buClr>
                <a:srgbClr val="3366FF"/>
              </a:buClr>
              <a:buNone/>
              <a:defRPr/>
            </a:pPr>
            <a:endParaRPr lang="en-US" kern="0" dirty="0">
              <a:latin typeface="Times New Roman"/>
            </a:endParaRPr>
          </a:p>
          <a:p>
            <a:pPr>
              <a:defRPr/>
            </a:pPr>
            <a:r>
              <a:rPr lang="en-US" kern="0" dirty="0">
                <a:latin typeface="Times New Roman"/>
              </a:rPr>
              <a:t>Secondary benefits that are contingent on a veteran’s eligibility for compensation or a dependent’s eligibility for Dependency and Indemnity Compensation (DIC)</a:t>
            </a:r>
          </a:p>
          <a:p>
            <a:pPr>
              <a:defRPr/>
            </a:pPr>
            <a:endParaRPr lang="en-US" kern="0" dirty="0">
              <a:latin typeface="Times New Roman"/>
            </a:endParaRPr>
          </a:p>
          <a:p>
            <a:pPr>
              <a:defRPr/>
            </a:pPr>
            <a:r>
              <a:rPr lang="en-US" kern="0" dirty="0">
                <a:latin typeface="Times New Roman"/>
              </a:rPr>
              <a:t>Eligibility for ancillary benefits is based on the type of disability entitlement the veteran has or the circumstances of the veteran’s death.</a:t>
            </a:r>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6A6F4B5-B034-4226-BE7C-FBDBA0A1C7B4}" type="slidenum">
              <a:rPr lang="en-US" altLang="en-US"/>
              <a:pPr>
                <a:defRPr/>
              </a:pPr>
              <a:t>2</a:t>
            </a:fld>
            <a:endParaRPr lang="en-US" altLang="en-US" dirty="0"/>
          </a:p>
        </p:txBody>
      </p:sp>
      <p:sp>
        <p:nvSpPr>
          <p:cNvPr id="6146" name="Title 1"/>
          <p:cNvSpPr>
            <a:spLocks noGrp="1"/>
          </p:cNvSpPr>
          <p:nvPr>
            <p:ph type="title"/>
          </p:nvPr>
        </p:nvSpPr>
        <p:spPr>
          <a:xfrm>
            <a:off x="0" y="228600"/>
            <a:ext cx="8229600" cy="869951"/>
          </a:xfrm>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4903"/>
            <a:ext cx="10972800" cy="5426574"/>
          </a:xfrm>
        </p:spPr>
        <p:txBody>
          <a:bodyPr/>
          <a:lstStyle/>
          <a:p>
            <a:pPr>
              <a:defRPr/>
            </a:pPr>
            <a:r>
              <a:rPr lang="en-US" sz="2400" dirty="0">
                <a:latin typeface="Times New Roman" panose="02020603050405020304" pitchFamily="18" charset="0"/>
                <a:cs typeface="Times New Roman" panose="02020603050405020304" pitchFamily="18" charset="0"/>
              </a:rPr>
              <a:t>VA Form 26-4555, “</a:t>
            </a:r>
            <a:r>
              <a:rPr lang="en-US" sz="2400" i="1" dirty="0">
                <a:latin typeface="Times New Roman" panose="02020603050405020304" pitchFamily="18" charset="0"/>
                <a:cs typeface="Times New Roman" panose="02020603050405020304" pitchFamily="18" charset="0"/>
              </a:rPr>
              <a:t>Veterans Application in Acquiring Specially Adapted Housing or Special Home Adaptation Grant”</a:t>
            </a:r>
            <a:r>
              <a:rPr lang="en-US" sz="2400" dirty="0">
                <a:latin typeface="Times New Roman" panose="02020603050405020304" pitchFamily="18" charset="0"/>
                <a:cs typeface="Times New Roman" panose="02020603050405020304" pitchFamily="18" charset="0"/>
              </a:rPr>
              <a:t> is used to apply for SAH, SHA, and TRA</a:t>
            </a:r>
          </a:p>
          <a:p>
            <a:pPr>
              <a:spcBef>
                <a:spcPts val="0"/>
              </a:spcBef>
              <a:defRPr/>
            </a:pPr>
            <a:r>
              <a:rPr lang="en-US" sz="2400" dirty="0">
                <a:latin typeface="Times New Roman" panose="02020603050405020304" pitchFamily="18" charset="0"/>
                <a:cs typeface="Times New Roman" panose="02020603050405020304" pitchFamily="18" charset="0"/>
              </a:rPr>
              <a:t>The VA Regional Loan Center is responsible for determining entitlement to, and payment of, SAH, SHA, and TRA. </a:t>
            </a:r>
          </a:p>
          <a:p>
            <a:pPr>
              <a:spcBef>
                <a:spcPts val="0"/>
              </a:spcBef>
              <a:defRPr/>
            </a:pPr>
            <a:r>
              <a:rPr lang="en-US" sz="2400" dirty="0">
                <a:latin typeface="Times New Roman" panose="02020603050405020304" pitchFamily="18" charset="0"/>
                <a:cs typeface="Times New Roman" panose="02020603050405020304" pitchFamily="18" charset="0"/>
              </a:rPr>
              <a:t>Conditional approval includes consideration of: </a:t>
            </a:r>
          </a:p>
          <a:p>
            <a:pPr lvl="3">
              <a:spcBef>
                <a:spcPts val="0"/>
              </a:spcBef>
              <a:defRPr/>
            </a:pPr>
            <a:r>
              <a:rPr lang="en-US" sz="2400" dirty="0">
                <a:latin typeface="Times New Roman" panose="02020603050405020304" pitchFamily="18" charset="0"/>
                <a:cs typeface="Times New Roman" panose="02020603050405020304" pitchFamily="18" charset="0"/>
              </a:rPr>
              <a:t>disability requirements </a:t>
            </a:r>
          </a:p>
          <a:p>
            <a:pPr lvl="3">
              <a:spcBef>
                <a:spcPts val="0"/>
              </a:spcBef>
              <a:defRPr/>
            </a:pPr>
            <a:r>
              <a:rPr lang="en-US" sz="2400" dirty="0">
                <a:latin typeface="Times New Roman" panose="02020603050405020304" pitchFamily="18" charset="0"/>
                <a:cs typeface="Times New Roman" panose="02020603050405020304" pitchFamily="18" charset="0"/>
              </a:rPr>
              <a:t>feasibility and suitability, and </a:t>
            </a:r>
          </a:p>
          <a:p>
            <a:pPr lvl="3">
              <a:spcBef>
                <a:spcPts val="0"/>
              </a:spcBef>
              <a:defRPr/>
            </a:pPr>
            <a:r>
              <a:rPr lang="en-US" sz="2400" dirty="0">
                <a:latin typeface="Times New Roman" panose="02020603050405020304" pitchFamily="18" charset="0"/>
                <a:cs typeface="Times New Roman" panose="02020603050405020304" pitchFamily="18" charset="0"/>
              </a:rPr>
              <a:t>usage or dollar amounts of assistance available vs. any amounts previously paid. </a:t>
            </a:r>
          </a:p>
          <a:p>
            <a:pPr>
              <a:defRPr/>
            </a:pPr>
            <a:r>
              <a:rPr lang="en-US" sz="2400" dirty="0">
                <a:latin typeface="Times New Roman" panose="02020603050405020304" pitchFamily="18" charset="0"/>
                <a:cs typeface="Times New Roman" panose="02020603050405020304" pitchFamily="18" charset="0"/>
              </a:rPr>
              <a:t>Final approval requires consideration of property requirements including </a:t>
            </a:r>
          </a:p>
          <a:p>
            <a:pPr marL="1200150" lvl="1">
              <a:spcBef>
                <a:spcPts val="0"/>
              </a:spcBef>
              <a:defRPr/>
            </a:pPr>
            <a:r>
              <a:rPr lang="en-US" sz="2400" dirty="0">
                <a:latin typeface="Times New Roman" panose="02020603050405020304" pitchFamily="18" charset="0"/>
                <a:cs typeface="Times New Roman" panose="02020603050405020304" pitchFamily="18" charset="0"/>
              </a:rPr>
              <a:t>details of proposed adaptations </a:t>
            </a:r>
          </a:p>
          <a:p>
            <a:pPr marL="1200150" lvl="1">
              <a:spcBef>
                <a:spcPts val="0"/>
              </a:spcBef>
              <a:defRPr/>
            </a:pPr>
            <a:r>
              <a:rPr lang="en-US" sz="2400" dirty="0">
                <a:latin typeface="Times New Roman" panose="02020603050405020304" pitchFamily="18" charset="0"/>
                <a:cs typeface="Times New Roman" panose="02020603050405020304" pitchFamily="18" charset="0"/>
              </a:rPr>
              <a:t>ownership </a:t>
            </a:r>
          </a:p>
          <a:p>
            <a:pPr marL="1200150" lvl="1">
              <a:spcBef>
                <a:spcPts val="0"/>
              </a:spcBef>
              <a:defRPr/>
            </a:pPr>
            <a:r>
              <a:rPr lang="en-US" sz="2400" dirty="0">
                <a:latin typeface="Times New Roman" panose="02020603050405020304" pitchFamily="18" charset="0"/>
                <a:cs typeface="Times New Roman" panose="02020603050405020304" pitchFamily="18" charset="0"/>
              </a:rPr>
              <a:t>certifications </a:t>
            </a:r>
          </a:p>
          <a:p>
            <a:pPr marL="1200150" lvl="1">
              <a:spcBef>
                <a:spcPts val="0"/>
              </a:spcBef>
              <a:defRPr/>
            </a:pPr>
            <a:r>
              <a:rPr lang="en-US" sz="2400" dirty="0">
                <a:latin typeface="Times New Roman" panose="02020603050405020304" pitchFamily="18" charset="0"/>
                <a:cs typeface="Times New Roman" panose="02020603050405020304" pitchFamily="18" charset="0"/>
              </a:rPr>
              <a:t>insurance</a:t>
            </a:r>
          </a:p>
          <a:p>
            <a:pPr marL="1200150" lvl="1">
              <a:spcBef>
                <a:spcPts val="0"/>
              </a:spcBef>
              <a:defRPr/>
            </a:pPr>
            <a:r>
              <a:rPr lang="en-US" sz="2400" dirty="0">
                <a:latin typeface="Times New Roman" panose="02020603050405020304" pitchFamily="18" charset="0"/>
                <a:cs typeface="Times New Roman" panose="02020603050405020304" pitchFamily="18" charset="0"/>
              </a:rPr>
              <a:t>geographic limits</a:t>
            </a:r>
          </a:p>
        </p:txBody>
      </p:sp>
      <p:sp>
        <p:nvSpPr>
          <p:cNvPr id="4" name="Slide Number Placeholder 3"/>
          <p:cNvSpPr>
            <a:spLocks noGrp="1"/>
          </p:cNvSpPr>
          <p:nvPr>
            <p:ph type="sldNum" sz="quarter" idx="12"/>
          </p:nvPr>
        </p:nvSpPr>
        <p:spPr/>
        <p:txBody>
          <a:bodyPr/>
          <a:lstStyle/>
          <a:p>
            <a:pPr>
              <a:defRPr/>
            </a:pPr>
            <a:fld id="{3D833697-2C30-4A66-A7E5-104EF2A93377}" type="slidenum">
              <a:rPr lang="en-US" altLang="en-US" smtClean="0"/>
              <a:pPr>
                <a:defRPr/>
              </a:pPr>
              <a:t>20</a:t>
            </a:fld>
            <a:endParaRPr lang="en-US" altLang="en-US" dirty="0"/>
          </a:p>
        </p:txBody>
      </p:sp>
      <p:sp>
        <p:nvSpPr>
          <p:cNvPr id="25602" name="Title 1"/>
          <p:cNvSpPr>
            <a:spLocks noGrp="1"/>
          </p:cNvSpPr>
          <p:nvPr>
            <p:ph type="title"/>
          </p:nvPr>
        </p:nvSpPr>
        <p:spPr>
          <a:xfrm>
            <a:off x="0" y="457200"/>
            <a:ext cx="8229600" cy="582612"/>
          </a:xfrm>
        </p:spPr>
        <p:txBody>
          <a:bodyPr/>
          <a:lstStyle/>
          <a:p>
            <a:r>
              <a:rPr lang="en-US" altLang="en-US"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066800" y="1393236"/>
            <a:ext cx="10058400" cy="4882058"/>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The veteran will be contacted by the Prosthetics department of VHA to determine:</a:t>
            </a:r>
          </a:p>
          <a:p>
            <a:pPr marL="0" indent="0">
              <a:buNone/>
            </a:pPr>
            <a:endParaRPr lang="en-US" alt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Prescription for need of adaptation</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Review of any required cost estimates </a:t>
            </a:r>
          </a:p>
        </p:txBody>
      </p:sp>
      <p:sp>
        <p:nvSpPr>
          <p:cNvPr id="4" name="Slide Number Placeholder 3"/>
          <p:cNvSpPr>
            <a:spLocks noGrp="1"/>
          </p:cNvSpPr>
          <p:nvPr>
            <p:ph type="sldNum" sz="quarter" idx="12"/>
          </p:nvPr>
        </p:nvSpPr>
        <p:spPr/>
        <p:txBody>
          <a:bodyPr/>
          <a:lstStyle/>
          <a:p>
            <a:pPr>
              <a:defRPr/>
            </a:pPr>
            <a:fld id="{268E5B90-B548-4DB5-B005-E1E794B1544B}" type="slidenum">
              <a:rPr lang="en-US" altLang="en-US" smtClean="0"/>
              <a:pPr>
                <a:defRPr/>
              </a:pPr>
              <a:t>21</a:t>
            </a:fld>
            <a:endParaRPr lang="en-US" altLang="en-US" dirty="0"/>
          </a:p>
        </p:txBody>
      </p:sp>
      <p:sp>
        <p:nvSpPr>
          <p:cNvPr id="5" name="Title 1"/>
          <p:cNvSpPr>
            <a:spLocks noGrp="1"/>
          </p:cNvSpPr>
          <p:nvPr>
            <p:ph type="title"/>
          </p:nvPr>
        </p:nvSpPr>
        <p:spPr>
          <a:xfrm>
            <a:off x="0" y="457200"/>
            <a:ext cx="8229600" cy="582612"/>
          </a:xfrm>
        </p:spPr>
        <p:txBody>
          <a:bodyPr/>
          <a:lstStyle/>
          <a:p>
            <a:r>
              <a:rPr lang="en-US" altLang="en-US"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7963"/>
            <a:ext cx="10972800" cy="5060950"/>
          </a:xfrm>
        </p:spPr>
        <p:txBody>
          <a:bodyPr>
            <a:no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The HISA benefit provides home improvements and structural alterations necessary only to ensure the continuation of treatment and/or to provide access to the home or to essential lavatory and sanitary facilities authorized under </a:t>
            </a:r>
            <a:r>
              <a:rPr lang="en-US" altLang="en-US" sz="2800" b="1" dirty="0">
                <a:solidFill>
                  <a:srgbClr val="FF0000"/>
                </a:solidFill>
                <a:latin typeface="Times New Roman" panose="02020603050405020304" pitchFamily="18" charset="0"/>
                <a:cs typeface="Times New Roman" panose="02020603050405020304" pitchFamily="18" charset="0"/>
              </a:rPr>
              <a:t>38 USC § 1717</a:t>
            </a:r>
            <a:r>
              <a:rPr lang="en-US" altLang="en-US" sz="2800" dirty="0">
                <a:latin typeface="Times New Roman" panose="02020603050405020304" pitchFamily="18" charset="0"/>
                <a:cs typeface="Times New Roman" panose="02020603050405020304" pitchFamily="18" charset="0"/>
              </a:rPr>
              <a:t>. </a:t>
            </a:r>
          </a:p>
          <a:p>
            <a:pPr>
              <a:spcBef>
                <a:spcPts val="0"/>
              </a:spcBef>
              <a:defRPr/>
            </a:pPr>
            <a:endParaRPr lang="en-US" altLang="en-US" sz="2800" dirty="0">
              <a:latin typeface="Times New Roman" panose="02020603050405020304" pitchFamily="18" charset="0"/>
              <a:cs typeface="Times New Roman" panose="02020603050405020304" pitchFamily="18" charset="0"/>
            </a:endParaRPr>
          </a:p>
          <a:p>
            <a:pPr>
              <a:spcBef>
                <a:spcPts val="0"/>
              </a:spcBef>
              <a:defRPr/>
            </a:pPr>
            <a:r>
              <a:rPr lang="en-US" altLang="en-US" sz="2800" dirty="0">
                <a:latin typeface="Times New Roman" panose="02020603050405020304" pitchFamily="18" charset="0"/>
                <a:cs typeface="Times New Roman" panose="02020603050405020304" pitchFamily="18" charset="0"/>
              </a:rPr>
              <a:t>Lifetime benefit up to $6,800 may be provided for:</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Veterans and Servicemembers who have a Service-connected condition that requires an adaptation</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 rated 50% or more and requires an adaptation even if the condition requiring the adaptation is not S/C</a:t>
            </a:r>
          </a:p>
          <a:p>
            <a:pPr marL="742950" lvl="1" indent="-285750">
              <a:spcBef>
                <a:spcPts val="0"/>
              </a:spcBef>
              <a:buSzPct val="100000"/>
              <a:defRPr/>
            </a:pPr>
            <a:endParaRPr lang="en-US" altLang="en-US" sz="2000" dirty="0">
              <a:latin typeface="Times New Roman" panose="02020603050405020304" pitchFamily="18" charset="0"/>
              <a:cs typeface="Times New Roman" panose="02020603050405020304" pitchFamily="18" charset="0"/>
            </a:endParaRPr>
          </a:p>
          <a:p>
            <a:pPr>
              <a:spcBef>
                <a:spcPts val="0"/>
              </a:spcBef>
              <a:defRPr/>
            </a:pPr>
            <a:r>
              <a:rPr lang="en-US" altLang="en-US" dirty="0">
                <a:latin typeface="Times New Roman" panose="02020603050405020304" pitchFamily="18" charset="0"/>
                <a:cs typeface="Times New Roman" panose="02020603050405020304" pitchFamily="18" charset="0"/>
              </a:rPr>
              <a:t>Lifetime benefit up to $2,000 may be provided for: </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Non-service-connected Veterans </a:t>
            </a:r>
          </a:p>
        </p:txBody>
      </p:sp>
      <p:sp>
        <p:nvSpPr>
          <p:cNvPr id="4" name="Slide Number Placeholder 3"/>
          <p:cNvSpPr>
            <a:spLocks noGrp="1"/>
          </p:cNvSpPr>
          <p:nvPr>
            <p:ph type="sldNum" sz="quarter" idx="12"/>
          </p:nvPr>
        </p:nvSpPr>
        <p:spPr/>
        <p:txBody>
          <a:bodyPr/>
          <a:lstStyle/>
          <a:p>
            <a:pPr>
              <a:defRPr/>
            </a:pPr>
            <a:fld id="{AFFAB8BA-D046-4959-83C6-AAE045B8612F}" type="slidenum">
              <a:rPr lang="en-US" altLang="en-US" smtClean="0"/>
              <a:pPr>
                <a:defRPr/>
              </a:pPr>
              <a:t>22</a:t>
            </a:fld>
            <a:endParaRPr lang="en-US" altLang="en-US" dirty="0"/>
          </a:p>
        </p:txBody>
      </p:sp>
      <p:sp>
        <p:nvSpPr>
          <p:cNvPr id="33796" name="Title 4"/>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09600" y="1258672"/>
            <a:ext cx="10972800" cy="4882058"/>
          </a:xfrm>
        </p:spPr>
        <p:txBody>
          <a:bodyPr/>
          <a:lstStyle/>
          <a:p>
            <a:endParaRPr lang="en-US" altLang="en-US"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SAH and SHA eligible Veterans will also likely be eligible for  Home Improvements and Structural Alterations (HISA)</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HISA  can provide additional funds for needed home modifications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The HISA grant may be used in conjunction with either the SAH or SHA grants</a:t>
            </a:r>
          </a:p>
        </p:txBody>
      </p:sp>
      <p:sp>
        <p:nvSpPr>
          <p:cNvPr id="4" name="Slide Number Placeholder 3"/>
          <p:cNvSpPr>
            <a:spLocks noGrp="1"/>
          </p:cNvSpPr>
          <p:nvPr>
            <p:ph type="sldNum" sz="quarter" idx="12"/>
          </p:nvPr>
        </p:nvSpPr>
        <p:spPr/>
        <p:txBody>
          <a:bodyPr/>
          <a:lstStyle/>
          <a:p>
            <a:pPr>
              <a:defRPr/>
            </a:pPr>
            <a:fld id="{F35CBA1D-A49C-44D7-A215-CA7E29F9E782}" type="slidenum">
              <a:rPr lang="en-US" altLang="en-US" smtClean="0"/>
              <a:pPr>
                <a:defRPr/>
              </a:pPr>
              <a:t>23</a:t>
            </a:fld>
            <a:endParaRPr lang="en-US" altLang="en-US" dirty="0"/>
          </a:p>
        </p:txBody>
      </p:sp>
      <p:sp>
        <p:nvSpPr>
          <p:cNvPr id="6"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14" y="1615471"/>
            <a:ext cx="7300217" cy="4831417"/>
          </a:xfrm>
        </p:spPr>
      </p:pic>
      <p:sp>
        <p:nvSpPr>
          <p:cNvPr id="4" name="Slide Number Placeholder 3"/>
          <p:cNvSpPr>
            <a:spLocks noGrp="1"/>
          </p:cNvSpPr>
          <p:nvPr>
            <p:ph type="sldNum" sz="quarter" idx="12"/>
          </p:nvPr>
        </p:nvSpPr>
        <p:spPr/>
        <p:txBody>
          <a:bodyPr/>
          <a:lstStyle/>
          <a:p>
            <a:pPr>
              <a:defRPr/>
            </a:pPr>
            <a:fld id="{154ABFBD-CBFA-4BDE-A03A-AE280A3EE085}" type="slidenum">
              <a:rPr lang="en-US" altLang="en-US" smtClean="0"/>
              <a:pPr>
                <a:defRPr/>
              </a:pPr>
              <a:t>24</a:t>
            </a:fld>
            <a:endParaRPr lang="en-US" altLang="en-US" dirty="0"/>
          </a:p>
        </p:txBody>
      </p:sp>
      <p:sp>
        <p:nvSpPr>
          <p:cNvPr id="10"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
        <p:nvSpPr>
          <p:cNvPr id="35845" name="Rectangle 7"/>
          <p:cNvSpPr>
            <a:spLocks noChangeArrowheads="1"/>
          </p:cNvSpPr>
          <p:nvPr/>
        </p:nvSpPr>
        <p:spPr bwMode="auto">
          <a:xfrm>
            <a:off x="2575560" y="1676351"/>
            <a:ext cx="3429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chemeClr val="tx1"/>
                </a:solidFill>
                <a:latin typeface="Times New Roman" panose="02020603050405020304" pitchFamily="18" charset="0"/>
                <a:cs typeface="Times New Roman" panose="02020603050405020304" pitchFamily="18" charset="0"/>
              </a:rPr>
              <a:t>COMMONLY APPROVED</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Permanent Ramps that allow entrance to or exit from the residence</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Access to kitchen or bathroom sinks or counters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Entrance pathways or driveways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Plumbing;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Electrical systems/outlets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Hardwood flooring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Door latches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Roll-in showers/ Walk-in bathtubs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Widening doorways to essential lavatories or sanitary facilities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Interior and exterior lighting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Costs related to taxes, permits, inspections fees, which are required by local ordinances</a:t>
            </a:r>
          </a:p>
        </p:txBody>
      </p:sp>
      <p:sp>
        <p:nvSpPr>
          <p:cNvPr id="35846" name="Rectangle 8"/>
          <p:cNvSpPr>
            <a:spLocks noChangeArrowheads="1"/>
          </p:cNvSpPr>
          <p:nvPr/>
        </p:nvSpPr>
        <p:spPr bwMode="auto">
          <a:xfrm>
            <a:off x="6019800" y="1766889"/>
            <a:ext cx="320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rgbClr val="FF0000"/>
                </a:solidFill>
                <a:latin typeface="Times New Roman" panose="02020603050405020304" pitchFamily="18" charset="0"/>
                <a:cs typeface="Times New Roman" panose="02020603050405020304" pitchFamily="18" charset="0"/>
              </a:rPr>
              <a:t>COMMONLY DISAPPROVED</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New home construction</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Spa or Jacuzzi type tubs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Exterior decking</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Any alterations or modifications that the property owner is required to furnish under the Americans with Disabilities Act due to commercial zoning </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Home Security Systems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Elevators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Pathways that lead to workshops and barns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Regular home maintenance routine repairs (e.g. replacement of roofs, furnaces, or air conditioners)</a:t>
            </a:r>
          </a:p>
        </p:txBody>
      </p:sp>
      <p:sp>
        <p:nvSpPr>
          <p:cNvPr id="2" name="Up Arrow 1"/>
          <p:cNvSpPr/>
          <p:nvPr/>
        </p:nvSpPr>
        <p:spPr>
          <a:xfrm>
            <a:off x="1558613" y="1711563"/>
            <a:ext cx="685800" cy="4481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latin typeface="Times New Roman" panose="02020603050405020304" pitchFamily="18" charset="0"/>
                <a:cs typeface="Times New Roman" panose="02020603050405020304" pitchFamily="18" charset="0"/>
              </a:rPr>
              <a:t>Commonly Approved</a:t>
            </a:r>
          </a:p>
        </p:txBody>
      </p:sp>
      <p:sp>
        <p:nvSpPr>
          <p:cNvPr id="3" name="Down Arrow 2"/>
          <p:cNvSpPr/>
          <p:nvPr/>
        </p:nvSpPr>
        <p:spPr>
          <a:xfrm>
            <a:off x="9544888" y="1734314"/>
            <a:ext cx="625475" cy="45894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latin typeface="Times New Roman" panose="02020603050405020304" pitchFamily="18" charset="0"/>
                <a:cs typeface="Times New Roman" panose="02020603050405020304" pitchFamily="18" charset="0"/>
              </a:rPr>
              <a:t>Commonly Disapproved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C2EE0A-639A-4D5B-B120-2A884B94A7A9}" type="slidenum">
              <a:rPr lang="en-US" altLang="en-US" smtClean="0"/>
              <a:pPr>
                <a:defRPr/>
              </a:pPr>
              <a:t>25</a:t>
            </a:fld>
            <a:endParaRPr lang="en-US" altLang="en-US" dirty="0"/>
          </a:p>
        </p:txBody>
      </p:sp>
      <p:sp>
        <p:nvSpPr>
          <p:cNvPr id="36866" name="Title 1"/>
          <p:cNvSpPr>
            <a:spLocks noGrp="1"/>
          </p:cNvSpPr>
          <p:nvPr>
            <p:ph type="title"/>
          </p:nvPr>
        </p:nvSpPr>
        <p:spPr>
          <a:xfrm>
            <a:off x="0" y="515632"/>
            <a:ext cx="8229600" cy="476376"/>
          </a:xfrm>
        </p:spPr>
        <p:txBody>
          <a:bodyPr/>
          <a:lstStyle/>
          <a:p>
            <a:r>
              <a:rPr lang="en-US" altLang="en-US" dirty="0">
                <a:latin typeface="Times New Roman" panose="02020603050405020304" pitchFamily="18" charset="0"/>
                <a:cs typeface="Times New Roman" panose="02020603050405020304" pitchFamily="18" charset="0"/>
              </a:rPr>
              <a:t>WHAT IS NEEDED FOR HISA</a:t>
            </a:r>
          </a:p>
        </p:txBody>
      </p:sp>
      <p:sp>
        <p:nvSpPr>
          <p:cNvPr id="14" name="Freeform 13"/>
          <p:cNvSpPr/>
          <p:nvPr/>
        </p:nvSpPr>
        <p:spPr bwMode="auto">
          <a:xfrm>
            <a:off x="1981200" y="5383204"/>
            <a:ext cx="8229600" cy="314325"/>
          </a:xfrm>
          <a:custGeom>
            <a:avLst/>
            <a:gdLst>
              <a:gd name="connsiteX0" fmla="*/ 0 w 8229600"/>
              <a:gd name="connsiteY0" fmla="*/ 0 h 314640"/>
              <a:gd name="connsiteX1" fmla="*/ 8229600 w 8229600"/>
              <a:gd name="connsiteY1" fmla="*/ 0 h 314640"/>
              <a:gd name="connsiteX2" fmla="*/ 8229600 w 8229600"/>
              <a:gd name="connsiteY2" fmla="*/ 314640 h 314640"/>
              <a:gd name="connsiteX3" fmla="*/ 0 w 8229600"/>
              <a:gd name="connsiteY3" fmla="*/ 314640 h 314640"/>
              <a:gd name="connsiteX4" fmla="*/ 0 w 8229600"/>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14640">
                <a:moveTo>
                  <a:pt x="0" y="0"/>
                </a:moveTo>
                <a:lnTo>
                  <a:pt x="8229600" y="0"/>
                </a:lnTo>
                <a:lnTo>
                  <a:pt x="8229600"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1290" tIns="21590" rIns="120904" bIns="21590" spcCol="1270"/>
          <a:lstStyle/>
          <a:p>
            <a:pPr marL="114300" lvl="1" indent="-114300" defTabSz="577850">
              <a:lnSpc>
                <a:spcPct val="90000"/>
              </a:lnSpc>
              <a:spcAft>
                <a:spcPct val="20000"/>
              </a:spcAft>
              <a:buFontTx/>
              <a:buChar char="••"/>
              <a:defRPr/>
            </a:pPr>
            <a:endParaRPr lang="en-US" sz="1300"/>
          </a:p>
        </p:txBody>
      </p:sp>
      <p:sp>
        <p:nvSpPr>
          <p:cNvPr id="2" name="Rectangle 1"/>
          <p:cNvSpPr/>
          <p:nvPr/>
        </p:nvSpPr>
        <p:spPr>
          <a:xfrm>
            <a:off x="609600" y="1447801"/>
            <a:ext cx="10972800" cy="5133713"/>
          </a:xfrm>
          <a:prstGeom prst="rect">
            <a:avLst/>
          </a:prstGeom>
        </p:spPr>
        <p:txBody>
          <a:bodyPr wrap="square">
            <a:spAutoFit/>
          </a:bodyPr>
          <a:lstStyle/>
          <a:p>
            <a:pPr marL="342900" indent="-225425" defTabSz="755650">
              <a:lnSpc>
                <a:spcPct val="90000"/>
              </a:lnSpc>
              <a:spcAft>
                <a:spcPct val="35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 prescription from a VA physician that includes:</a:t>
            </a:r>
          </a:p>
          <a:p>
            <a:pPr marL="800100" lvl="3" indent="-225425" defTabSz="577850">
              <a:lnSpc>
                <a:spcPct val="90000"/>
              </a:lnSpc>
              <a:spcAft>
                <a:spcPct val="20000"/>
              </a:spcAft>
              <a:buFontTx/>
              <a:buChar char="••"/>
              <a:defRPr/>
            </a:pPr>
            <a:r>
              <a:rPr lang="en-US" sz="2400" dirty="0">
                <a:latin typeface="Times New Roman" panose="02020603050405020304" pitchFamily="18" charset="0"/>
                <a:cs typeface="Times New Roman" panose="02020603050405020304" pitchFamily="18" charset="0"/>
              </a:rPr>
              <a:t>Beneficiary’s name, address, and phone number</a:t>
            </a:r>
          </a:p>
          <a:p>
            <a:pPr marL="800100" lvl="3" indent="-225425" defTabSz="577850">
              <a:lnSpc>
                <a:spcPct val="90000"/>
              </a:lnSpc>
              <a:spcAft>
                <a:spcPct val="20000"/>
              </a:spcAft>
              <a:buFontTx/>
              <a:buChar char="••"/>
              <a:defRPr/>
            </a:pPr>
            <a:r>
              <a:rPr lang="en-US" sz="2400" dirty="0">
                <a:latin typeface="Times New Roman" panose="02020603050405020304" pitchFamily="18" charset="0"/>
                <a:cs typeface="Times New Roman" panose="02020603050405020304" pitchFamily="18" charset="0"/>
              </a:rPr>
              <a:t>Description of the prescribed improvement or structural alteration</a:t>
            </a:r>
          </a:p>
          <a:p>
            <a:pPr marL="800100" lvl="3" indent="-225425" defTabSz="577850">
              <a:lnSpc>
                <a:spcPct val="90000"/>
              </a:lnSpc>
              <a:spcAft>
                <a:spcPct val="20000"/>
              </a:spcAft>
              <a:buFontTx/>
              <a:buChar char="••"/>
              <a:defRPr/>
            </a:pPr>
            <a:r>
              <a:rPr lang="en-US" sz="2400" dirty="0">
                <a:latin typeface="Times New Roman" panose="02020603050405020304" pitchFamily="18" charset="0"/>
                <a:cs typeface="Times New Roman" panose="02020603050405020304" pitchFamily="18" charset="0"/>
              </a:rPr>
              <a:t>The diagnosis and medical justification for the prescribed improvement  or structural alteration</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VA Form 10-0103-HISA application with advance payment request</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Homeowners notarized authorization (if applicant is a renter)</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Written itemized estimate of costs for labor, materials, permits, and inspections</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 color photograph of the unimproved area</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Incomplete applications: if missing documentation is not received within 30 days, VA will notify the beneficiary and close the application</a:t>
            </a:r>
          </a:p>
          <a:p>
            <a:pPr marL="342900" lvl="1" indent="-225425" defTabSz="577850">
              <a:lnSpc>
                <a:spcPct val="90000"/>
              </a:lnSpc>
              <a:spcAft>
                <a:spcPct val="200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VA will conduct a pre-award inspection of site no later than 30 days after receiving a complete HISA package</a:t>
            </a:r>
          </a:p>
        </p:txBody>
      </p:sp>
    </p:spTree>
    <p:extLst>
      <p:ext uri="{BB962C8B-B14F-4D97-AF65-F5344CB8AC3E}">
        <p14:creationId xmlns:p14="http://schemas.microsoft.com/office/powerpoint/2010/main" val="394497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2010569"/>
            <a:ext cx="4857750" cy="364807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4A3EF1F-4272-48B7-8704-462FF4BB126D}" type="slidenum">
              <a:rPr lang="en-US" altLang="en-US"/>
              <a:pPr>
                <a:defRPr/>
              </a:pPr>
              <a:t>26</a:t>
            </a:fld>
            <a:endParaRPr lang="en-US" altLang="en-US"/>
          </a:p>
        </p:txBody>
      </p:sp>
      <p:sp>
        <p:nvSpPr>
          <p:cNvPr id="60418" name="Title 1"/>
          <p:cNvSpPr>
            <a:spLocks noGrp="1"/>
          </p:cNvSpPr>
          <p:nvPr>
            <p:ph type="title"/>
          </p:nvPr>
        </p:nvSpPr>
        <p:spPr>
          <a:xfrm>
            <a:off x="0" y="304800"/>
            <a:ext cx="8229600" cy="735012"/>
          </a:xfrm>
        </p:spPr>
        <p:txBody>
          <a:bodyPr/>
          <a:lstStyle/>
          <a:p>
            <a:pPr eaLnBrk="1" hangingPunct="1"/>
            <a:r>
              <a:rPr lang="en-US" altLang="en-US" dirty="0">
                <a:latin typeface="Times New Roman" panose="02020603050405020304" pitchFamily="18" charset="0"/>
                <a:cs typeface="Times New Roman" panose="02020603050405020304" pitchFamily="18" charset="0"/>
              </a:rPr>
              <a:t>CLOTHING ALLOWANCE</a:t>
            </a:r>
            <a:endParaRPr lang="en-US" altLang="en-US" dirty="0"/>
          </a:p>
        </p:txBody>
      </p:sp>
    </p:spTree>
    <p:extLst>
      <p:ext uri="{BB962C8B-B14F-4D97-AF65-F5344CB8AC3E}">
        <p14:creationId xmlns:p14="http://schemas.microsoft.com/office/powerpoint/2010/main" val="174165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a:bodyPr>
          <a:lstStyle/>
          <a:p>
            <a:pPr>
              <a:defRPr/>
            </a:pPr>
            <a:endParaRPr lang="en-US" altLang="en-US" sz="2800" dirty="0">
              <a:latin typeface="Times New Roman" panose="02020603050405020304" pitchFamily="18" charset="0"/>
              <a:cs typeface="Times New Roman" panose="02020603050405020304" pitchFamily="18" charset="0"/>
            </a:endParaRPr>
          </a:p>
          <a:p>
            <a:pPr>
              <a:defRPr/>
            </a:pPr>
            <a:endParaRPr lang="en-US" altLang="en-US" sz="2800" dirty="0">
              <a:latin typeface="Times New Roman" panose="02020603050405020304" pitchFamily="18" charset="0"/>
              <a:cs typeface="Times New Roman" panose="02020603050405020304" pitchFamily="18" charset="0"/>
            </a:endParaRPr>
          </a:p>
          <a:p>
            <a:pPr marL="0" indent="0" algn="ctr">
              <a:buNone/>
              <a:defRPr/>
            </a:pPr>
            <a:r>
              <a:rPr lang="en-US" altLang="en-US" dirty="0">
                <a:latin typeface="Times New Roman" panose="02020603050405020304" pitchFamily="18" charset="0"/>
                <a:cs typeface="Times New Roman" panose="02020603050405020304" pitchFamily="18" charset="0"/>
              </a:rPr>
              <a:t>Veterans who utilize certain prosthetics are eligible for a yearly clothing allowance from the VA to help replace articles of clothing that are worn out faster because of their prosthesis or medications used for a skin condition.</a:t>
            </a: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27</a:t>
            </a:fld>
            <a:endParaRPr lang="en-US" altLang="en-US"/>
          </a:p>
        </p:txBody>
      </p:sp>
      <p:sp>
        <p:nvSpPr>
          <p:cNvPr id="5" name="Title 1"/>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311276"/>
            <a:ext cx="10972800" cy="5410200"/>
          </a:xfrm>
        </p:spPr>
        <p:txBody>
          <a:bodyPr rtlCol="0">
            <a:normAutofit fontScale="92500" lnSpcReduction="10000"/>
          </a:bodyPr>
          <a:lstStyle/>
          <a:p>
            <a:pPr marL="0" indent="0">
              <a:buNone/>
              <a:defRPr/>
            </a:pPr>
            <a:r>
              <a:rPr lang="en-US" altLang="en-US" sz="3300" b="1" dirty="0">
                <a:solidFill>
                  <a:srgbClr val="FF0000"/>
                </a:solidFill>
                <a:latin typeface="Times New Roman" panose="02020603050405020304" pitchFamily="18" charset="0"/>
                <a:cs typeface="Times New Roman" panose="02020603050405020304" pitchFamily="18" charset="0"/>
              </a:rPr>
              <a:t>38 CFR 3.810</a:t>
            </a:r>
          </a:p>
          <a:p>
            <a:pPr marL="0" indent="0">
              <a:buNone/>
              <a:defRPr/>
            </a:pPr>
            <a:endParaRPr lang="en-US" altLang="en-US" sz="1100"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Eligibility:</a:t>
            </a:r>
          </a:p>
          <a:p>
            <a:pPr marL="342900" lvl="1" indent="0">
              <a:buNone/>
              <a:defRPr/>
            </a:pPr>
            <a:endParaRPr lang="en-US" altLang="en-US" sz="1100" dirty="0">
              <a:latin typeface="Times New Roman" panose="02020603050405020304" pitchFamily="18" charset="0"/>
              <a:cs typeface="Times New Roman" panose="02020603050405020304" pitchFamily="18" charset="0"/>
            </a:endParaRPr>
          </a:p>
          <a:p>
            <a:pPr marL="0" lvl="1" indent="0">
              <a:buNone/>
              <a:defRPr/>
            </a:pPr>
            <a:r>
              <a:rPr lang="en-US" altLang="en-US" dirty="0">
                <a:latin typeface="Times New Roman" panose="02020603050405020304" pitchFamily="18" charset="0"/>
                <a:cs typeface="Times New Roman" panose="02020603050405020304" pitchFamily="18" charset="0"/>
              </a:rPr>
              <a:t>The veteran must have been prescribed and use either of the following for a service-connected disability:</a:t>
            </a:r>
          </a:p>
          <a:p>
            <a:pPr marL="342900" lvl="1" indent="0">
              <a:buNone/>
              <a:defRPr/>
            </a:pPr>
            <a:endParaRPr lang="en-US" altLang="en-US" sz="1000" dirty="0">
              <a:latin typeface="Times New Roman" panose="02020603050405020304" pitchFamily="18" charset="0"/>
              <a:cs typeface="Times New Roman" panose="02020603050405020304" pitchFamily="18" charset="0"/>
            </a:endParaRPr>
          </a:p>
          <a:p>
            <a:pPr lvl="1">
              <a:defRPr/>
            </a:pPr>
            <a:r>
              <a:rPr lang="en-US" altLang="en-US" sz="2600" dirty="0">
                <a:latin typeface="Times New Roman" panose="02020603050405020304" pitchFamily="18" charset="0"/>
                <a:cs typeface="Times New Roman" panose="02020603050405020304" pitchFamily="18" charset="0"/>
              </a:rPr>
              <a:t>Prosthetic or orthopedic appliance, such as a wheelchair, crutches, braces, artificial limb, etc. (Note: soft and flexible devices, such as an elastic stocking or soft brace, are not included)</a:t>
            </a:r>
          </a:p>
          <a:p>
            <a:pPr marL="342900" lvl="1" indent="0">
              <a:buNone/>
              <a:defRPr/>
            </a:pPr>
            <a:endParaRPr lang="en-US" altLang="en-US" sz="1100" dirty="0">
              <a:latin typeface="Times New Roman" panose="02020603050405020304" pitchFamily="18" charset="0"/>
              <a:cs typeface="Times New Roman" panose="02020603050405020304" pitchFamily="18" charset="0"/>
            </a:endParaRPr>
          </a:p>
          <a:p>
            <a:pPr lvl="1">
              <a:defRPr/>
            </a:pPr>
            <a:r>
              <a:rPr lang="en-US" sz="2600" dirty="0">
                <a:latin typeface="Times New Roman" panose="02020603050405020304" pitchFamily="18" charset="0"/>
                <a:cs typeface="Times New Roman" panose="02020603050405020304" pitchFamily="18" charset="0"/>
              </a:rPr>
              <a:t>Medication prescribed by a physician for a service-connected skin condition that causes permanent stains or otherwise damages outer garments</a:t>
            </a:r>
          </a:p>
          <a:p>
            <a:pPr marL="0" indent="0">
              <a:buNone/>
              <a:defRPr/>
            </a:pPr>
            <a:r>
              <a:rPr lang="en-US" sz="3000" dirty="0">
                <a:latin typeface="Times New Roman" panose="02020603050405020304" pitchFamily="18" charset="0"/>
                <a:cs typeface="Times New Roman" panose="02020603050405020304" pitchFamily="18" charset="0"/>
              </a:rPr>
              <a:t>And this must be true:</a:t>
            </a:r>
          </a:p>
          <a:p>
            <a:pPr lvl="1">
              <a:defRPr/>
            </a:pPr>
            <a:endParaRPr lang="en-US" sz="1100" dirty="0">
              <a:latin typeface="Times New Roman" panose="02020603050405020304" pitchFamily="18" charset="0"/>
              <a:cs typeface="Times New Roman" panose="02020603050405020304" pitchFamily="18" charset="0"/>
            </a:endParaRPr>
          </a:p>
          <a:p>
            <a:pPr lvl="1">
              <a:defRPr/>
            </a:pPr>
            <a:r>
              <a:rPr lang="en-US" sz="2600" dirty="0">
                <a:latin typeface="Times New Roman" panose="02020603050405020304" pitchFamily="18" charset="0"/>
                <a:cs typeface="Times New Roman" panose="02020603050405020304" pitchFamily="18" charset="0"/>
              </a:rPr>
              <a:t>You need this device or skin medicine because of an injury or illness related to your military service (called a service-connected condition).</a:t>
            </a:r>
          </a:p>
          <a:p>
            <a:pPr lvl="1">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28</a:t>
            </a:fld>
            <a:endParaRPr lang="en-US" altLang="en-US" dirty="0"/>
          </a:p>
        </p:txBody>
      </p:sp>
      <p:sp>
        <p:nvSpPr>
          <p:cNvPr id="5" name="Title 1"/>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CLOTHING ALLOWANCE</a:t>
            </a:r>
          </a:p>
        </p:txBody>
      </p:sp>
    </p:spTree>
    <p:extLst>
      <p:ext uri="{BB962C8B-B14F-4D97-AF65-F5344CB8AC3E}">
        <p14:creationId xmlns:p14="http://schemas.microsoft.com/office/powerpoint/2010/main" val="226486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609600" y="1447801"/>
            <a:ext cx="10972800" cy="5273675"/>
          </a:xfrm>
        </p:spPr>
        <p:txBody>
          <a:bodyPr/>
          <a:lstStyle/>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collected throughout the year and held until the closing date of August 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processed by the VA prosthetics department and veterans will receive payments between September 1st and October 31st.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This is an annual payment and will only be made during this time frame.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9573F52-8940-4101-A22C-5BEFA35E3FF6}" type="slidenum">
              <a:rPr lang="en-US" altLang="en-US"/>
              <a:pPr>
                <a:defRPr/>
              </a:pPr>
              <a:t>29</a:t>
            </a:fld>
            <a:endParaRPr lang="en-US" altLang="en-US"/>
          </a:p>
        </p:txBody>
      </p:sp>
      <p:sp>
        <p:nvSpPr>
          <p:cNvPr id="5" name="Title 1">
            <a:extLst>
              <a:ext uri="{FF2B5EF4-FFF2-40B4-BE49-F238E27FC236}">
                <a16:creationId xmlns:a16="http://schemas.microsoft.com/office/drawing/2014/main" id="{02E1287F-AFAA-4807-A389-112C0CB4A9BD}"/>
              </a:ext>
            </a:extLst>
          </p:cNvPr>
          <p:cNvSpPr txBox="1">
            <a:spLocks/>
          </p:cNvSpPr>
          <p:nvPr/>
        </p:nvSpPr>
        <p:spPr bwMode="auto">
          <a:xfrm>
            <a:off x="28575"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Ancillary benefits are controlled by different areas of VA depending on their application.</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Being aware of the forms number will aid you in correctly submitting a claim for ancillary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Forms beginning with 21 are VBA related</a:t>
            </a:r>
          </a:p>
          <a:p>
            <a:pPr lvl="1">
              <a:defRPr/>
            </a:pPr>
            <a:r>
              <a:rPr lang="en-US" altLang="en-US" dirty="0">
                <a:latin typeface="Times New Roman" panose="02020603050405020304" pitchFamily="18" charset="0"/>
                <a:cs typeface="Times New Roman" panose="02020603050405020304" pitchFamily="18" charset="0"/>
              </a:rPr>
              <a:t>Forms beginning with 10 are VHA related</a:t>
            </a:r>
          </a:p>
          <a:p>
            <a:pPr lvl="1">
              <a:defRPr/>
            </a:pPr>
            <a:r>
              <a:rPr lang="en-US" altLang="en-US" dirty="0">
                <a:latin typeface="Times New Roman" panose="02020603050405020304" pitchFamily="18" charset="0"/>
                <a:cs typeface="Times New Roman" panose="02020603050405020304" pitchFamily="18" charset="0"/>
              </a:rPr>
              <a:t>Forms beginning with 26 are VBA related through the appropriate Regional Loan Center</a:t>
            </a: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6E3ABB28-102A-4B88-B80F-E2ED53B70411}" type="slidenum">
              <a:rPr lang="en-US" altLang="en-US"/>
              <a:pPr>
                <a:defRPr/>
              </a:pPr>
              <a:t>3</a:t>
            </a:fld>
            <a:endParaRPr lang="en-US" altLang="en-US" dirty="0"/>
          </a:p>
        </p:txBody>
      </p:sp>
      <p:sp>
        <p:nvSpPr>
          <p:cNvPr id="7" name="Title 1"/>
          <p:cNvSpPr>
            <a:spLocks noGrp="1"/>
          </p:cNvSpPr>
          <p:nvPr>
            <p:ph type="title"/>
          </p:nvPr>
        </p:nvSpPr>
        <p:spPr>
          <a:xfrm>
            <a:off x="28575" y="304800"/>
            <a:ext cx="8229600" cy="869951"/>
          </a:xfrm>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09600" y="1295400"/>
            <a:ext cx="10972800" cy="2601757"/>
          </a:xfrm>
        </p:spPr>
        <p:txBody>
          <a:bodyPr/>
          <a:lstStyle/>
          <a:p>
            <a:pPr>
              <a:spcAft>
                <a:spcPts val="600"/>
              </a:spcAft>
            </a:pPr>
            <a:r>
              <a:rPr lang="en-US" altLang="en-US" sz="2400" dirty="0">
                <a:latin typeface="Times New Roman" panose="02020603050405020304" pitchFamily="18" charset="0"/>
                <a:cs typeface="Times New Roman" panose="02020603050405020304" pitchFamily="18" charset="0"/>
              </a:rPr>
              <a:t>As of </a:t>
            </a:r>
            <a:r>
              <a:rPr lang="en-US" altLang="en-US" sz="2400" u="sng" dirty="0">
                <a:latin typeface="Times New Roman" panose="02020603050405020304" pitchFamily="18" charset="0"/>
                <a:cs typeface="Times New Roman" panose="02020603050405020304" pitchFamily="18" charset="0"/>
              </a:rPr>
              <a:t>December 16, 2011,</a:t>
            </a:r>
            <a:r>
              <a:rPr lang="en-US" altLang="en-US" sz="2400" dirty="0">
                <a:latin typeface="Times New Roman" panose="02020603050405020304" pitchFamily="18" charset="0"/>
                <a:cs typeface="Times New Roman" panose="02020603050405020304" pitchFamily="18" charset="0"/>
              </a:rPr>
              <a:t> Veterans became eligible to receive multiple clothing allowance benefits, with a limit of two (2) per garment affected and total maximum of four (4) clothing allowances. </a:t>
            </a:r>
          </a:p>
          <a:p>
            <a:pPr>
              <a:spcAft>
                <a:spcPts val="600"/>
              </a:spcAft>
            </a:pPr>
            <a:r>
              <a:rPr lang="en-US" altLang="en-US" sz="2400" dirty="0">
                <a:latin typeface="Times New Roman" panose="02020603050405020304" pitchFamily="18" charset="0"/>
                <a:cs typeface="Times New Roman" panose="02020603050405020304" pitchFamily="18" charset="0"/>
              </a:rPr>
              <a:t>Annual clothing allowance benefit is currently $1024.50 </a:t>
            </a:r>
          </a:p>
          <a:p>
            <a:pPr marL="0" indent="0">
              <a:buNone/>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324601"/>
            <a:ext cx="2057400" cy="365125"/>
          </a:xfrm>
        </p:spPr>
        <p:txBody>
          <a:bodyPr/>
          <a:lstStyle/>
          <a:p>
            <a:pPr>
              <a:defRPr/>
            </a:pPr>
            <a:fld id="{30C1F4AC-8E63-4541-A180-6C08233CB6FD}" type="slidenum">
              <a:rPr lang="en-US" altLang="en-US" smtClean="0"/>
              <a:pPr>
                <a:defRPr/>
              </a:pPr>
              <a:t>30</a:t>
            </a:fld>
            <a:endParaRPr lang="en-US" altLang="en-US" dirty="0"/>
          </a:p>
        </p:txBody>
      </p:sp>
      <p:sp>
        <p:nvSpPr>
          <p:cNvPr id="64517" name="TextBox 4"/>
          <p:cNvSpPr txBox="1">
            <a:spLocks noChangeArrowheads="1"/>
          </p:cNvSpPr>
          <p:nvPr/>
        </p:nvSpPr>
        <p:spPr bwMode="auto">
          <a:xfrm>
            <a:off x="1139429" y="4087814"/>
            <a:ext cx="3657600"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000" dirty="0">
                <a:solidFill>
                  <a:schemeClr val="tx1"/>
                </a:solidFill>
                <a:latin typeface="Times New Roman" panose="02020603050405020304" pitchFamily="18" charset="0"/>
                <a:cs typeface="Times New Roman" panose="02020603050405020304" pitchFamily="18" charset="0"/>
              </a:rPr>
              <a:t>Approved Articles of Clothing:</a:t>
            </a:r>
          </a:p>
          <a:p>
            <a:pPr eaLnBrk="1" hangingPunct="1"/>
            <a:endParaRPr lang="en-US" altLang="en-US" sz="2000" dirty="0">
              <a:solidFill>
                <a:schemeClr val="tx1"/>
              </a:solidFill>
              <a:latin typeface="Times New Roman" panose="02020603050405020304" pitchFamily="18" charset="0"/>
              <a:cs typeface="Times New Roman" panose="02020603050405020304" pitchFamily="18" charset="0"/>
            </a:endParaRP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Skirts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Pants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Blouses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Shirts</a:t>
            </a:r>
          </a:p>
          <a:p>
            <a:pPr lvl="1" eaLnBrk="1" hangingPunct="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4518" name="TextBox 5"/>
          <p:cNvSpPr txBox="1">
            <a:spLocks noChangeArrowheads="1"/>
          </p:cNvSpPr>
          <p:nvPr/>
        </p:nvSpPr>
        <p:spPr bwMode="auto">
          <a:xfrm>
            <a:off x="6488113" y="4087814"/>
            <a:ext cx="3979862"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r>
              <a:rPr lang="en-US" altLang="en-US" sz="2000" dirty="0">
                <a:solidFill>
                  <a:schemeClr val="tx1"/>
                </a:solidFill>
                <a:latin typeface="Times New Roman" panose="02020603050405020304" pitchFamily="18" charset="0"/>
                <a:cs typeface="Times New Roman" panose="02020603050405020304" pitchFamily="18" charset="0"/>
              </a:rPr>
              <a:t>Disapproved Articles of Clothing:</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Hats, Caps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Underwear</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Socks, Stockings, Pantyhose</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Shoes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Scarves, Ties, Gloves</a:t>
            </a:r>
          </a:p>
          <a:p>
            <a:pPr lvl="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8524733-1F79-47D9-825F-B98DEE9D1196}"/>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1409700"/>
            <a:ext cx="10972800" cy="4572000"/>
          </a:xfrm>
        </p:spPr>
        <p:txBody>
          <a:bodyPr rtlCol="0">
            <a:noAutofit/>
          </a:bodyPr>
          <a:lstStyle/>
          <a:p>
            <a:pPr marL="0" indent="0">
              <a:buNone/>
              <a:defRPr/>
            </a:pPr>
            <a:r>
              <a:rPr lang="en-US" altLang="en-US" sz="2800" b="1" dirty="0">
                <a:latin typeface="Times New Roman" panose="02020603050405020304" pitchFamily="18" charset="0"/>
                <a:cs typeface="Times New Roman" panose="02020603050405020304" pitchFamily="18" charset="0"/>
              </a:rPr>
              <a:t>How to Apply: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Have the veteran submit VA Form 10-8678, “</a:t>
            </a:r>
            <a:r>
              <a:rPr lang="en-US" altLang="en-US" i="1" dirty="0">
                <a:latin typeface="Times New Roman" panose="02020603050405020304" pitchFamily="18" charset="0"/>
                <a:cs typeface="Times New Roman" panose="02020603050405020304" pitchFamily="18" charset="0"/>
              </a:rPr>
              <a:t>Application for Annual Clothing Allowance” </a:t>
            </a:r>
            <a:r>
              <a:rPr lang="en-US" altLang="en-US" dirty="0">
                <a:latin typeface="Times New Roman" panose="02020603050405020304" pitchFamily="18" charset="0"/>
                <a:cs typeface="Times New Roman" panose="02020603050405020304" pitchFamily="18" charset="0"/>
              </a:rPr>
              <a:t>to the prosthetic representative at their local VA medical center.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Applications must be submitted by August 1 in order to be processed for that year</a:t>
            </a:r>
          </a:p>
          <a:p>
            <a:pPr lvl="1">
              <a:defRPr/>
            </a:pPr>
            <a:r>
              <a:rPr lang="en-US" altLang="en-US" dirty="0">
                <a:latin typeface="Times New Roman" panose="02020603050405020304" pitchFamily="18" charset="0"/>
                <a:cs typeface="Times New Roman" panose="02020603050405020304" pitchFamily="18" charset="0"/>
              </a:rPr>
              <a:t>If a veteran received a clothing allowance in 2022 or 2023, they no longer need to submit an application every year. </a:t>
            </a:r>
          </a:p>
          <a:p>
            <a:pPr lvl="1">
              <a:defRPr/>
            </a:pPr>
            <a:r>
              <a:rPr lang="en-US" altLang="en-US" dirty="0">
                <a:latin typeface="Times New Roman" panose="02020603050405020304" pitchFamily="18" charset="0"/>
                <a:cs typeface="Times New Roman" panose="02020603050405020304" pitchFamily="18" charset="0"/>
              </a:rPr>
              <a:t>If an additional clothing allowance is needed, new application is too.</a:t>
            </a:r>
          </a:p>
        </p:txBody>
      </p:sp>
      <p:sp>
        <p:nvSpPr>
          <p:cNvPr id="4" name="Slide Number Placeholder 3"/>
          <p:cNvSpPr>
            <a:spLocks noGrp="1"/>
          </p:cNvSpPr>
          <p:nvPr>
            <p:ph type="sldNum" sz="quarter" idx="12"/>
          </p:nvPr>
        </p:nvSpPr>
        <p:spPr/>
        <p:txBody>
          <a:bodyPr/>
          <a:lstStyle/>
          <a:p>
            <a:pPr>
              <a:defRPr/>
            </a:pPr>
            <a:fld id="{824C8D17-BF63-4663-BBA7-1333051710F5}" type="slidenum">
              <a:rPr lang="en-US" altLang="en-US"/>
              <a:pPr>
                <a:defRPr/>
              </a:pPr>
              <a:t>31</a:t>
            </a:fld>
            <a:endParaRPr lang="en-US" altLang="en-US"/>
          </a:p>
        </p:txBody>
      </p:sp>
      <p:sp>
        <p:nvSpPr>
          <p:cNvPr id="7" name="Title 1">
            <a:extLst>
              <a:ext uri="{FF2B5EF4-FFF2-40B4-BE49-F238E27FC236}">
                <a16:creationId xmlns:a16="http://schemas.microsoft.com/office/drawing/2014/main" id="{D9EE5306-E36E-4F24-B622-20DC3EB0C281}"/>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2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666EC1-CD61-15BF-F4D2-4D0F20B50601}"/>
              </a:ext>
            </a:extLst>
          </p:cNvPr>
          <p:cNvSpPr>
            <a:spLocks noGrp="1"/>
          </p:cNvSpPr>
          <p:nvPr>
            <p:ph sz="half" idx="1"/>
          </p:nvPr>
        </p:nvSpPr>
        <p:spPr>
          <a:xfrm>
            <a:off x="286871" y="1611686"/>
            <a:ext cx="5306069" cy="4948013"/>
          </a:xfrm>
        </p:spPr>
        <p:txBody>
          <a:bodyPr/>
          <a:lstStyle/>
          <a:p>
            <a:r>
              <a:rPr lang="en-US" b="0" i="0" u="none" strike="noStrike" dirty="0">
                <a:solidFill>
                  <a:srgbClr val="000000"/>
                </a:solidFill>
                <a:effectLst/>
                <a:latin typeface="Times New Roman" panose="02020603050405020304" pitchFamily="18" charset="0"/>
              </a:rPr>
              <a:t>Home respiratory therapy</a:t>
            </a:r>
          </a:p>
          <a:p>
            <a:r>
              <a:rPr lang="en-US" b="0" i="0" u="none" strike="noStrike" dirty="0">
                <a:solidFill>
                  <a:srgbClr val="000000"/>
                </a:solidFill>
                <a:effectLst/>
                <a:latin typeface="Times New Roman" panose="02020603050405020304" pitchFamily="18" charset="0"/>
              </a:rPr>
              <a:t>Artificial limbs</a:t>
            </a:r>
          </a:p>
          <a:p>
            <a:r>
              <a:rPr lang="en-US" b="0" i="0" u="none" strike="noStrike" dirty="0">
                <a:solidFill>
                  <a:srgbClr val="000000"/>
                </a:solidFill>
                <a:effectLst/>
                <a:latin typeface="Times New Roman" panose="02020603050405020304" pitchFamily="18" charset="0"/>
              </a:rPr>
              <a:t>Orthopedic braces</a:t>
            </a:r>
          </a:p>
          <a:p>
            <a:r>
              <a:rPr lang="en-US" b="0" i="0" u="none" strike="noStrike" dirty="0">
                <a:solidFill>
                  <a:srgbClr val="000000"/>
                </a:solidFill>
                <a:effectLst/>
                <a:latin typeface="Times New Roman" panose="02020603050405020304" pitchFamily="18" charset="0"/>
              </a:rPr>
              <a:t>Therapeutic shoes</a:t>
            </a:r>
          </a:p>
          <a:p>
            <a:r>
              <a:rPr lang="en-US" b="0" i="0" u="none" strike="noStrike" dirty="0">
                <a:solidFill>
                  <a:srgbClr val="000000"/>
                </a:solidFill>
                <a:effectLst/>
                <a:latin typeface="Times New Roman" panose="02020603050405020304" pitchFamily="18" charset="0"/>
              </a:rPr>
              <a:t>Wheelchairs</a:t>
            </a:r>
          </a:p>
          <a:p>
            <a:r>
              <a:rPr lang="en-US" b="0" i="0" u="none" strike="noStrike" dirty="0">
                <a:solidFill>
                  <a:srgbClr val="000000"/>
                </a:solidFill>
                <a:effectLst/>
                <a:latin typeface="Times New Roman" panose="02020603050405020304" pitchFamily="18" charset="0"/>
              </a:rPr>
              <a:t>Powered motility</a:t>
            </a:r>
          </a:p>
          <a:p>
            <a:r>
              <a:rPr lang="en-US" b="0" i="0" u="none" strike="noStrike" dirty="0">
                <a:solidFill>
                  <a:srgbClr val="000000"/>
                </a:solidFill>
                <a:effectLst/>
                <a:latin typeface="Times New Roman" panose="02020603050405020304" pitchFamily="18" charset="0"/>
              </a:rPr>
              <a:t>Crutches</a:t>
            </a:r>
          </a:p>
          <a:p>
            <a:r>
              <a:rPr lang="en-US" b="0" i="0" u="none" strike="noStrike" dirty="0">
                <a:solidFill>
                  <a:srgbClr val="000000"/>
                </a:solidFill>
                <a:effectLst/>
                <a:latin typeface="Times New Roman" panose="02020603050405020304" pitchFamily="18" charset="0"/>
              </a:rPr>
              <a:t>Service/Guide dog care </a:t>
            </a:r>
          </a:p>
          <a:p>
            <a:endParaRPr lang="en-US" b="0" i="0" u="none" strike="noStrike" dirty="0">
              <a:solidFill>
                <a:srgbClr val="000000"/>
              </a:solidFill>
              <a:effectLst/>
              <a:latin typeface="Times New Roman" panose="02020603050405020304" pitchFamily="18" charset="0"/>
            </a:endParaRPr>
          </a:p>
        </p:txBody>
      </p:sp>
      <p:sp>
        <p:nvSpPr>
          <p:cNvPr id="6" name="Content Placeholder 5">
            <a:extLst>
              <a:ext uri="{FF2B5EF4-FFF2-40B4-BE49-F238E27FC236}">
                <a16:creationId xmlns:a16="http://schemas.microsoft.com/office/drawing/2014/main" id="{DD1C8511-0B34-54C5-6C84-05E19BA445EA}"/>
              </a:ext>
            </a:extLst>
          </p:cNvPr>
          <p:cNvSpPr>
            <a:spLocks noGrp="1"/>
          </p:cNvSpPr>
          <p:nvPr>
            <p:ph sz="half" idx="2"/>
          </p:nvPr>
        </p:nvSpPr>
        <p:spPr>
          <a:xfrm>
            <a:off x="5592940" y="1611686"/>
            <a:ext cx="5156200" cy="4790328"/>
          </a:xfrm>
        </p:spPr>
        <p:txBody>
          <a:bodyPr/>
          <a:lstStyle/>
          <a:p>
            <a:r>
              <a:rPr lang="en-US" b="0" i="0" u="none" strike="noStrike" dirty="0">
                <a:solidFill>
                  <a:srgbClr val="000000"/>
                </a:solidFill>
                <a:effectLst/>
                <a:latin typeface="Times New Roman" panose="02020603050405020304" pitchFamily="18" charset="0"/>
              </a:rPr>
              <a:t>Canes</a:t>
            </a:r>
          </a:p>
          <a:p>
            <a:r>
              <a:rPr lang="en-US" b="0" i="0" u="none" strike="noStrike" dirty="0">
                <a:solidFill>
                  <a:srgbClr val="000000"/>
                </a:solidFill>
                <a:effectLst/>
                <a:latin typeface="Times New Roman" panose="02020603050405020304" pitchFamily="18" charset="0"/>
              </a:rPr>
              <a:t>Walkers</a:t>
            </a:r>
          </a:p>
          <a:p>
            <a:r>
              <a:rPr lang="en-US" b="0" i="0" u="none" strike="noStrike" dirty="0">
                <a:solidFill>
                  <a:srgbClr val="000000"/>
                </a:solidFill>
                <a:effectLst/>
                <a:latin typeface="Times New Roman" panose="02020603050405020304" pitchFamily="18" charset="0"/>
              </a:rPr>
              <a:t>Special aids</a:t>
            </a:r>
          </a:p>
          <a:p>
            <a:r>
              <a:rPr lang="en-US" b="0" i="0" u="none" strike="noStrike" dirty="0">
                <a:solidFill>
                  <a:srgbClr val="000000"/>
                </a:solidFill>
                <a:effectLst/>
                <a:latin typeface="Times New Roman" panose="02020603050405020304" pitchFamily="18" charset="0"/>
              </a:rPr>
              <a:t>Appliances</a:t>
            </a:r>
          </a:p>
          <a:p>
            <a:r>
              <a:rPr lang="en-US" b="0" i="0" u="none" strike="noStrike" dirty="0">
                <a:solidFill>
                  <a:srgbClr val="000000"/>
                </a:solidFill>
                <a:effectLst/>
                <a:latin typeface="Times New Roman" panose="02020603050405020304" pitchFamily="18" charset="0"/>
              </a:rPr>
              <a:t>Optical and electronic devices for visual impairment</a:t>
            </a:r>
          </a:p>
          <a:p>
            <a:r>
              <a:rPr lang="en-US" b="0" i="0" u="none" strike="noStrike" dirty="0">
                <a:solidFill>
                  <a:srgbClr val="000000"/>
                </a:solidFill>
                <a:effectLst/>
                <a:latin typeface="Times New Roman" panose="02020603050405020304" pitchFamily="18" charset="0"/>
              </a:rPr>
              <a:t>Other durable medical equipment/supplies</a:t>
            </a:r>
          </a:p>
        </p:txBody>
      </p:sp>
      <p:sp>
        <p:nvSpPr>
          <p:cNvPr id="4" name="Slide Number Placeholder 3">
            <a:extLst>
              <a:ext uri="{FF2B5EF4-FFF2-40B4-BE49-F238E27FC236}">
                <a16:creationId xmlns:a16="http://schemas.microsoft.com/office/drawing/2014/main" id="{8098EF8E-AE6A-7318-57DE-5F1FE9E21ED3}"/>
              </a:ext>
            </a:extLst>
          </p:cNvPr>
          <p:cNvSpPr>
            <a:spLocks noGrp="1"/>
          </p:cNvSpPr>
          <p:nvPr>
            <p:ph type="sldNum" sz="quarter" idx="12"/>
          </p:nvPr>
        </p:nvSpPr>
        <p:spPr>
          <a:xfrm>
            <a:off x="8775700" y="6040961"/>
            <a:ext cx="2743200" cy="365125"/>
          </a:xfrm>
        </p:spPr>
        <p:txBody>
          <a:bodyPr/>
          <a:lstStyle/>
          <a:p>
            <a:fld id="{60B18D57-13A5-4968-950D-8FEF41FA4399}" type="slidenum">
              <a:rPr lang="en-US" smtClean="0"/>
              <a:t>32</a:t>
            </a:fld>
            <a:endParaRPr lang="en-US"/>
          </a:p>
        </p:txBody>
      </p:sp>
      <p:sp>
        <p:nvSpPr>
          <p:cNvPr id="5" name="Title 4">
            <a:extLst>
              <a:ext uri="{FF2B5EF4-FFF2-40B4-BE49-F238E27FC236}">
                <a16:creationId xmlns:a16="http://schemas.microsoft.com/office/drawing/2014/main" id="{AAA54B85-B25D-5ED2-7A82-EFFD8CA98DD3}"/>
              </a:ext>
            </a:extLst>
          </p:cNvPr>
          <p:cNvSpPr>
            <a:spLocks noGrp="1"/>
          </p:cNvSpPr>
          <p:nvPr>
            <p:ph type="title"/>
          </p:nvPr>
        </p:nvSpPr>
        <p:spPr>
          <a:xfrm>
            <a:off x="9525" y="152400"/>
            <a:ext cx="8450731" cy="981732"/>
          </a:xfrm>
        </p:spPr>
        <p:txBody>
          <a:bodyPr/>
          <a:lstStyle/>
          <a:p>
            <a:r>
              <a:rPr lang="en-US" dirty="0">
                <a:latin typeface="Times New Roman" panose="02020603050405020304" pitchFamily="18" charset="0"/>
                <a:cs typeface="Times New Roman" panose="02020603050405020304" pitchFamily="18" charset="0"/>
              </a:rPr>
              <a:t>PROSTHETICS</a:t>
            </a:r>
          </a:p>
        </p:txBody>
      </p:sp>
    </p:spTree>
    <p:extLst>
      <p:ext uri="{BB962C8B-B14F-4D97-AF65-F5344CB8AC3E}">
        <p14:creationId xmlns:p14="http://schemas.microsoft.com/office/powerpoint/2010/main" val="1719073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D4300-4D9A-59D2-466F-672D5F4142F8}"/>
              </a:ext>
            </a:extLst>
          </p:cNvPr>
          <p:cNvSpPr>
            <a:spLocks noGrp="1"/>
          </p:cNvSpPr>
          <p:nvPr>
            <p:ph idx="1"/>
          </p:nvPr>
        </p:nvSpPr>
        <p:spPr/>
        <p:txBody>
          <a:bodyPr/>
          <a:lstStyle/>
          <a:p>
            <a:r>
              <a:rPr lang="en-US" sz="2800" b="0" i="0" u="none" strike="noStrike" dirty="0">
                <a:solidFill>
                  <a:srgbClr val="000000"/>
                </a:solidFill>
                <a:effectLst/>
                <a:latin typeface="Times New Roman" panose="02020603050405020304" pitchFamily="18" charset="0"/>
              </a:rPr>
              <a:t>Has compensable service-connected disability</a:t>
            </a:r>
          </a:p>
          <a:p>
            <a:r>
              <a:rPr lang="en-US" sz="2800" b="0" i="0" u="none" strike="noStrike" dirty="0">
                <a:solidFill>
                  <a:srgbClr val="000000"/>
                </a:solidFill>
                <a:effectLst/>
                <a:latin typeface="Times New Roman" panose="02020603050405020304" pitchFamily="18" charset="0"/>
              </a:rPr>
              <a:t>Former POW/Purple Heart</a:t>
            </a:r>
          </a:p>
          <a:p>
            <a:r>
              <a:rPr lang="en-US" sz="2800" b="0" i="0" u="none" strike="noStrike" dirty="0">
                <a:solidFill>
                  <a:srgbClr val="000000"/>
                </a:solidFill>
                <a:effectLst/>
                <a:latin typeface="Times New Roman" panose="02020603050405020304" pitchFamily="18" charset="0"/>
              </a:rPr>
              <a:t>Receiving benefits under 38 USC 1151</a:t>
            </a:r>
          </a:p>
          <a:p>
            <a:r>
              <a:rPr lang="en-US" sz="2800" dirty="0">
                <a:solidFill>
                  <a:srgbClr val="000000"/>
                </a:solidFill>
                <a:latin typeface="Times New Roman" panose="02020603050405020304" pitchFamily="18" charset="0"/>
              </a:rPr>
              <a:t>In </a:t>
            </a:r>
            <a:r>
              <a:rPr lang="en-US" sz="2800" b="0" i="0" u="none" strike="noStrike" dirty="0">
                <a:solidFill>
                  <a:srgbClr val="000000"/>
                </a:solidFill>
                <a:effectLst/>
                <a:latin typeface="Times New Roman" panose="02020603050405020304" pitchFamily="18" charset="0"/>
              </a:rPr>
              <a:t>receipt of NSC pension with Special Monthly Pension (Housebound or A&amp;A)</a:t>
            </a:r>
          </a:p>
          <a:p>
            <a:r>
              <a:rPr lang="en-US" sz="2800" b="0" i="0" u="none" strike="noStrike" dirty="0">
                <a:solidFill>
                  <a:srgbClr val="000000"/>
                </a:solidFill>
                <a:effectLst/>
                <a:latin typeface="Times New Roman" panose="02020603050405020304" pitchFamily="18" charset="0"/>
              </a:rPr>
              <a:t>Has vision/hearing impairment related to disability for which receiving VHA medical care</a:t>
            </a:r>
          </a:p>
          <a:p>
            <a:r>
              <a:rPr lang="en-US" sz="2800" b="0" i="0" u="none" strike="noStrike" dirty="0">
                <a:solidFill>
                  <a:srgbClr val="000000"/>
                </a:solidFill>
                <a:effectLst/>
                <a:latin typeface="Times New Roman" panose="02020603050405020304" pitchFamily="18" charset="0"/>
              </a:rPr>
              <a:t>Has significant impairment affecting the ability to perform ADLs</a:t>
            </a:r>
          </a:p>
          <a:p>
            <a:r>
              <a:rPr lang="en-US" sz="2800" b="0" i="0" u="none" strike="noStrike" dirty="0">
                <a:solidFill>
                  <a:srgbClr val="000000"/>
                </a:solidFill>
                <a:effectLst/>
                <a:latin typeface="Times New Roman" panose="02020603050405020304" pitchFamily="18" charset="0"/>
              </a:rPr>
              <a:t>Has vision and/or hearing impairment severe enough to interfere with the ability to actively participate in personal medical treatment</a:t>
            </a:r>
          </a:p>
        </p:txBody>
      </p:sp>
      <p:sp>
        <p:nvSpPr>
          <p:cNvPr id="4" name="Slide Number Placeholder 3">
            <a:extLst>
              <a:ext uri="{FF2B5EF4-FFF2-40B4-BE49-F238E27FC236}">
                <a16:creationId xmlns:a16="http://schemas.microsoft.com/office/drawing/2014/main" id="{821C2BC8-7CBC-F61E-5853-4059624E7380}"/>
              </a:ext>
            </a:extLst>
          </p:cNvPr>
          <p:cNvSpPr>
            <a:spLocks noGrp="1"/>
          </p:cNvSpPr>
          <p:nvPr>
            <p:ph type="sldNum" sz="quarter" idx="12"/>
          </p:nvPr>
        </p:nvSpPr>
        <p:spPr/>
        <p:txBody>
          <a:bodyPr/>
          <a:lstStyle/>
          <a:p>
            <a:fld id="{60B18D57-13A5-4968-950D-8FEF41FA4399}" type="slidenum">
              <a:rPr lang="en-US" smtClean="0"/>
              <a:t>33</a:t>
            </a:fld>
            <a:endParaRPr lang="en-US"/>
          </a:p>
        </p:txBody>
      </p:sp>
      <p:sp>
        <p:nvSpPr>
          <p:cNvPr id="5" name="Title 4">
            <a:extLst>
              <a:ext uri="{FF2B5EF4-FFF2-40B4-BE49-F238E27FC236}">
                <a16:creationId xmlns:a16="http://schemas.microsoft.com/office/drawing/2014/main" id="{4F2960B9-3A03-6911-19FF-37E748F704EE}"/>
              </a:ext>
            </a:extLst>
          </p:cNvPr>
          <p:cNvSpPr>
            <a:spLocks noGrp="1"/>
          </p:cNvSpPr>
          <p:nvPr>
            <p:ph type="title"/>
          </p:nvPr>
        </p:nvSpPr>
        <p:spPr>
          <a:xfrm>
            <a:off x="19050" y="91840"/>
            <a:ext cx="8450731" cy="981732"/>
          </a:xfrm>
        </p:spPr>
        <p:txBody>
          <a:bodyPr/>
          <a:lstStyle/>
          <a:p>
            <a:r>
              <a:rPr lang="en-US" dirty="0">
                <a:latin typeface="Times New Roman" panose="02020603050405020304" pitchFamily="18" charset="0"/>
                <a:cs typeface="Times New Roman" panose="02020603050405020304" pitchFamily="18" charset="0"/>
              </a:rPr>
              <a:t>AUDIOLOGY and EYE CARE SERVICES</a:t>
            </a:r>
          </a:p>
        </p:txBody>
      </p:sp>
    </p:spTree>
    <p:extLst>
      <p:ext uri="{BB962C8B-B14F-4D97-AF65-F5344CB8AC3E}">
        <p14:creationId xmlns:p14="http://schemas.microsoft.com/office/powerpoint/2010/main" val="1945881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D4300-4D9A-59D2-466F-672D5F4142F8}"/>
              </a:ext>
            </a:extLst>
          </p:cNvPr>
          <p:cNvSpPr>
            <a:spLocks noGrp="1"/>
          </p:cNvSpPr>
          <p:nvPr>
            <p:ph idx="1"/>
          </p:nvPr>
        </p:nvSpPr>
        <p:spPr/>
        <p:txBody>
          <a:bodyPr/>
          <a:lstStyle/>
          <a:p>
            <a:endParaRPr lang="en-US" sz="2800" b="0" i="0" u="none" strike="noStrike" dirty="0">
              <a:solidFill>
                <a:srgbClr val="000000"/>
              </a:solidFill>
              <a:effectLst/>
              <a:latin typeface="Times New Roman" panose="02020603050405020304" pitchFamily="18" charset="0"/>
            </a:endParaRPr>
          </a:p>
          <a:p>
            <a:r>
              <a:rPr lang="en-US" sz="2800" b="0" i="0" u="none" strike="noStrike" dirty="0">
                <a:solidFill>
                  <a:srgbClr val="000000"/>
                </a:solidFill>
                <a:effectLst/>
                <a:latin typeface="Times New Roman" panose="02020603050405020304" pitchFamily="18" charset="0"/>
              </a:rPr>
              <a:t>Eligible for hearing aids/glasses on basis of medical need</a:t>
            </a:r>
          </a:p>
          <a:p>
            <a:r>
              <a:rPr lang="en-US" sz="2800" b="0" i="0" u="none" strike="noStrike" dirty="0">
                <a:solidFill>
                  <a:srgbClr val="000000"/>
                </a:solidFill>
                <a:effectLst/>
                <a:latin typeface="Times New Roman" panose="02020603050405020304" pitchFamily="18" charset="0"/>
              </a:rPr>
              <a:t>Must be enrolled at VA medical facility where receiving care</a:t>
            </a:r>
          </a:p>
          <a:p>
            <a:r>
              <a:rPr lang="en-US" sz="2800" b="0" i="0" u="none" strike="noStrike" dirty="0">
                <a:solidFill>
                  <a:srgbClr val="000000"/>
                </a:solidFill>
                <a:effectLst/>
                <a:latin typeface="Times New Roman" panose="02020603050405020304" pitchFamily="18" charset="0"/>
              </a:rPr>
              <a:t>Have hearing/vision loss that interferes/restricts communication to extent it affects active participation in health care as determined by audiologist or eye care provider</a:t>
            </a:r>
          </a:p>
          <a:p>
            <a:endParaRPr lang="en-US" sz="2800" b="0" i="0" u="none" strike="noStrike" dirty="0">
              <a:solidFill>
                <a:srgbClr val="000000"/>
              </a:solidFill>
              <a:effectLst/>
              <a:latin typeface="Times New Roman" panose="02020603050405020304" pitchFamily="18" charset="0"/>
            </a:endParaRPr>
          </a:p>
          <a:p>
            <a:r>
              <a:rPr lang="en-US" sz="2800" b="0" i="0" u="none" strike="noStrike" dirty="0">
                <a:solidFill>
                  <a:srgbClr val="000000"/>
                </a:solidFill>
                <a:effectLst/>
                <a:latin typeface="Times New Roman" panose="02020603050405020304" pitchFamily="18" charset="0"/>
              </a:rPr>
              <a:t>Contact Prosthetics Department for further information or eligibility criteria:  </a:t>
            </a:r>
            <a:r>
              <a:rPr lang="en-US" sz="2800" b="0" i="0" u="none" strike="noStrike" dirty="0">
                <a:solidFill>
                  <a:srgbClr val="000000"/>
                </a:solidFill>
                <a:effectLst/>
                <a:latin typeface="Times New Roman" panose="02020603050405020304" pitchFamily="18" charset="0"/>
                <a:hlinkClick r:id="rId2"/>
              </a:rPr>
              <a:t>www.prosthetics.va.gov</a:t>
            </a:r>
            <a:endParaRPr lang="en-US" sz="2800" b="0" i="0" u="none" strike="noStrike"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821C2BC8-7CBC-F61E-5853-4059624E7380}"/>
              </a:ext>
            </a:extLst>
          </p:cNvPr>
          <p:cNvSpPr>
            <a:spLocks noGrp="1"/>
          </p:cNvSpPr>
          <p:nvPr>
            <p:ph type="sldNum" sz="quarter" idx="12"/>
          </p:nvPr>
        </p:nvSpPr>
        <p:spPr/>
        <p:txBody>
          <a:bodyPr/>
          <a:lstStyle/>
          <a:p>
            <a:fld id="{60B18D57-13A5-4968-950D-8FEF41FA4399}" type="slidenum">
              <a:rPr lang="en-US" smtClean="0"/>
              <a:t>34</a:t>
            </a:fld>
            <a:endParaRPr lang="en-US"/>
          </a:p>
        </p:txBody>
      </p:sp>
      <p:sp>
        <p:nvSpPr>
          <p:cNvPr id="5" name="Title 4">
            <a:extLst>
              <a:ext uri="{FF2B5EF4-FFF2-40B4-BE49-F238E27FC236}">
                <a16:creationId xmlns:a16="http://schemas.microsoft.com/office/drawing/2014/main" id="{4F2960B9-3A03-6911-19FF-37E748F704EE}"/>
              </a:ext>
            </a:extLst>
          </p:cNvPr>
          <p:cNvSpPr>
            <a:spLocks noGrp="1"/>
          </p:cNvSpPr>
          <p:nvPr>
            <p:ph type="title"/>
          </p:nvPr>
        </p:nvSpPr>
        <p:spPr>
          <a:xfrm>
            <a:off x="0" y="91840"/>
            <a:ext cx="8450731" cy="981732"/>
          </a:xfrm>
        </p:spPr>
        <p:txBody>
          <a:bodyPr/>
          <a:lstStyle/>
          <a:p>
            <a:r>
              <a:rPr lang="en-US" dirty="0">
                <a:latin typeface="Times New Roman" panose="02020603050405020304" pitchFamily="18" charset="0"/>
                <a:cs typeface="Times New Roman" panose="02020603050405020304" pitchFamily="18" charset="0"/>
              </a:rPr>
              <a:t>NON-SERVICE-CONNECTED VETERANS</a:t>
            </a:r>
          </a:p>
        </p:txBody>
      </p:sp>
    </p:spTree>
    <p:extLst>
      <p:ext uri="{BB962C8B-B14F-4D97-AF65-F5344CB8AC3E}">
        <p14:creationId xmlns:p14="http://schemas.microsoft.com/office/powerpoint/2010/main" val="81304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93236"/>
            <a:ext cx="10591800" cy="4882058"/>
          </a:xfrm>
        </p:spPr>
        <p:txBody>
          <a:bodyPr/>
          <a:lstStyle/>
          <a:p>
            <a:r>
              <a:rPr lang="en-US" altLang="en-US" sz="2800" dirty="0">
                <a:latin typeface="Times New Roman" panose="02020603050405020304" pitchFamily="18" charset="0"/>
                <a:cs typeface="Times New Roman" panose="02020603050405020304" pitchFamily="18" charset="0"/>
              </a:rPr>
              <a:t>A veteran wanting to use the VA loan guaranty to purchase a house generally is subject to a funding fee based on the type of loan, their military category (NG, AD etc.) and if they have used their guaranty before.</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The VA loan guarantee amount is typically capped at 25% of the loan amount for borrowers with full entitlement and no down payment.</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The maximum guaranty amount is capped at the county loan limit, which varies by location.</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35</a:t>
            </a:fld>
            <a:endParaRPr lang="en-US" altLang="en-US"/>
          </a:p>
        </p:txBody>
      </p:sp>
      <p:sp>
        <p:nvSpPr>
          <p:cNvPr id="37890" name="Title 1"/>
          <p:cNvSpPr>
            <a:spLocks noGrp="1"/>
          </p:cNvSpPr>
          <p:nvPr>
            <p:ph type="title"/>
          </p:nvPr>
        </p:nvSpPr>
        <p:spPr>
          <a:xfrm>
            <a:off x="0" y="136524"/>
            <a:ext cx="8839200" cy="903289"/>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404015"/>
            <a:ext cx="10972800" cy="5105400"/>
          </a:xfrm>
        </p:spPr>
        <p:txBody>
          <a:bodyPr/>
          <a:lstStyle/>
          <a:p>
            <a:pPr marL="0" lvl="1" indent="0">
              <a:buNone/>
            </a:pPr>
            <a:r>
              <a:rPr lang="en-US" altLang="en-US" b="1" dirty="0">
                <a:solidFill>
                  <a:srgbClr val="FF0000"/>
                </a:solidFill>
                <a:latin typeface="Times New Roman" panose="02020603050405020304" pitchFamily="18" charset="0"/>
                <a:cs typeface="Times New Roman" panose="02020603050405020304" pitchFamily="18" charset="0"/>
              </a:rPr>
              <a:t>38 CFR 36.4313(e)(5) </a:t>
            </a:r>
            <a:endParaRPr lang="en-US" altLang="en-US" dirty="0">
              <a:latin typeface="Times New Roman" panose="02020603050405020304" pitchFamily="18" charset="0"/>
              <a:cs typeface="Times New Roman" panose="02020603050405020304" pitchFamily="18" charset="0"/>
            </a:endParaRPr>
          </a:p>
          <a:p>
            <a:pPr marL="0" lvl="1" indent="0">
              <a:buNone/>
            </a:pPr>
            <a:r>
              <a:rPr lang="en-US" altLang="en-US" dirty="0">
                <a:latin typeface="Times New Roman" panose="02020603050405020304" pitchFamily="18" charset="0"/>
                <a:cs typeface="Times New Roman" panose="02020603050405020304" pitchFamily="18" charset="0"/>
              </a:rPr>
              <a:t>The VA Loan Guaranty funding fee can be waived if:</a:t>
            </a: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is receiving VA compensation</a:t>
            </a: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would be entitled to receive compensation for an SC disability if he/she were not receiving retirement or active duty pay</a:t>
            </a:r>
          </a:p>
          <a:p>
            <a:pPr marL="914400" lvl="2">
              <a:spcAft>
                <a:spcPts val="600"/>
              </a:spcAft>
            </a:pPr>
            <a:r>
              <a:rPr lang="en-US" altLang="en-US" sz="2800" dirty="0">
                <a:latin typeface="Times New Roman" panose="02020603050405020304" pitchFamily="18" charset="0"/>
                <a:cs typeface="Times New Roman" panose="02020603050405020304" pitchFamily="18" charset="0"/>
              </a:rPr>
              <a:t>Surviving spouse of a veteran who died of a SC disability</a:t>
            </a: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rated eligible to receive VA disability comp based on a pre-discharge rating and exam or a rating based on existing medical evidence. </a:t>
            </a:r>
          </a:p>
          <a:p>
            <a:pPr marL="914400" lvl="2">
              <a:spcAft>
                <a:spcPts val="600"/>
              </a:spcAft>
            </a:pPr>
            <a:r>
              <a:rPr lang="en-US" altLang="en-US" sz="2800" dirty="0">
                <a:latin typeface="Times New Roman" panose="02020603050405020304" pitchFamily="18" charset="0"/>
                <a:cs typeface="Times New Roman" panose="02020603050405020304" pitchFamily="18" charset="0"/>
              </a:rPr>
              <a:t>The veteran received a compensable memorandum rating from VR&amp;E</a:t>
            </a:r>
          </a:p>
        </p:txBody>
      </p:sp>
      <p:sp>
        <p:nvSpPr>
          <p:cNvPr id="4" name="Slide Number Placeholder 3"/>
          <p:cNvSpPr>
            <a:spLocks noGrp="1"/>
          </p:cNvSpPr>
          <p:nvPr>
            <p:ph type="sldNum" sz="quarter" idx="12"/>
          </p:nvPr>
        </p:nvSpPr>
        <p:spPr/>
        <p:txBody>
          <a:bodyPr/>
          <a:lstStyle/>
          <a:p>
            <a:pPr>
              <a:defRPr/>
            </a:pPr>
            <a:fld id="{43458AAB-FC53-4821-8D63-3509D64C6AE6}" type="slidenum">
              <a:rPr lang="en-US" altLang="en-US"/>
              <a:pPr>
                <a:defRPr/>
              </a:pPr>
              <a:t>36</a:t>
            </a:fld>
            <a:endParaRPr lang="en-US" altLang="en-US"/>
          </a:p>
        </p:txBody>
      </p:sp>
      <p:sp>
        <p:nvSpPr>
          <p:cNvPr id="6" name="Title 1"/>
          <p:cNvSpPr>
            <a:spLocks noGrp="1"/>
          </p:cNvSpPr>
          <p:nvPr>
            <p:ph type="title"/>
          </p:nvPr>
        </p:nvSpPr>
        <p:spPr>
          <a:xfrm>
            <a:off x="0" y="228600"/>
            <a:ext cx="8526463" cy="838200"/>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377902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09600" y="1357312"/>
            <a:ext cx="11125200" cy="5272088"/>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If a veteran indicates that they desire to utilize the VA Home Loan Guaranty, ensure that a disability claim is filed before the home closes if possible. (At least an ITF)</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If compensation is awarded after the loan closing but the effective date is before closing, the veteran can request reimbursement of the funding fee – the reimbursement is paid towards the principal loan balance</a:t>
            </a:r>
          </a:p>
          <a:p>
            <a:pPr marL="0" indent="0">
              <a:buNone/>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Certificates of Eligibility can be obtained from VA.gov</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Married couples who both have eligibility cannot combine their benefit to raise the maximum amount of guaranty, though both are still eligible in their own right. However, if one veteran is not eligible to have the funding fee waived, VA requires that the borrowers pay half of the funding fee if both veterans are on the loan.</a:t>
            </a:r>
          </a:p>
        </p:txBody>
      </p:sp>
      <p:sp>
        <p:nvSpPr>
          <p:cNvPr id="4" name="Slide Number Placeholder 3"/>
          <p:cNvSpPr>
            <a:spLocks noGrp="1"/>
          </p:cNvSpPr>
          <p:nvPr>
            <p:ph type="sldNum" sz="quarter" idx="12"/>
          </p:nvPr>
        </p:nvSpPr>
        <p:spPr/>
        <p:txBody>
          <a:bodyPr/>
          <a:lstStyle/>
          <a:p>
            <a:pPr>
              <a:defRPr/>
            </a:pPr>
            <a:fld id="{2B0E8BE1-4386-49A2-A357-DCD26303CAEE}" type="slidenum">
              <a:rPr lang="en-US" altLang="en-US"/>
              <a:pPr>
                <a:defRPr/>
              </a:pPr>
              <a:t>37</a:t>
            </a:fld>
            <a:endParaRPr lang="en-US" altLang="en-US"/>
          </a:p>
        </p:txBody>
      </p:sp>
      <p:sp>
        <p:nvSpPr>
          <p:cNvPr id="6" name="Title 1"/>
          <p:cNvSpPr>
            <a:spLocks noGrp="1"/>
          </p:cNvSpPr>
          <p:nvPr>
            <p:ph type="title"/>
          </p:nvPr>
        </p:nvSpPr>
        <p:spPr>
          <a:xfrm>
            <a:off x="0" y="228600"/>
            <a:ext cx="8526463" cy="735013"/>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676400"/>
            <a:ext cx="10972800" cy="4724400"/>
          </a:xfrm>
        </p:spPr>
        <p:txBody>
          <a:bodyPr rtlCol="0">
            <a:normAutofit/>
          </a:bodyPr>
          <a:lstStyle/>
          <a:p>
            <a:pPr lvl="1">
              <a:defRPr/>
            </a:pPr>
            <a:r>
              <a:rPr lang="en-US" altLang="en-US" sz="2400" dirty="0">
                <a:latin typeface="Times New Roman" panose="02020603050405020304" pitchFamily="18" charset="0"/>
                <a:cs typeface="Times New Roman" panose="02020603050405020304" pitchFamily="18" charset="0"/>
              </a:rPr>
              <a:t>Veterans’ Group Life Insurance (VGLI) allows veterans to continue life insurance coverage after service.</a:t>
            </a:r>
          </a:p>
          <a:p>
            <a:pPr lvl="1">
              <a:defRPr/>
            </a:pPr>
            <a:r>
              <a:rPr lang="en-US" altLang="en-US" sz="2400" dirty="0">
                <a:latin typeface="Times New Roman" panose="02020603050405020304" pitchFamily="18" charset="0"/>
                <a:cs typeface="Times New Roman" panose="02020603050405020304" pitchFamily="18" charset="0"/>
              </a:rPr>
              <a:t>VGLI provides lifetime coverage as long as the premiums are paid. Veterans may enroll for a maximum amount of coverage that is equal to the amount of Servicemembers’ Group Life Insurance (SGLI) coverage they had when they separated from service. </a:t>
            </a:r>
          </a:p>
          <a:p>
            <a:pPr lvl="1">
              <a:defRPr/>
            </a:pPr>
            <a:r>
              <a:rPr lang="en-US" altLang="en-US" sz="2400" dirty="0">
                <a:latin typeface="Times New Roman" panose="02020603050405020304" pitchFamily="18" charset="0"/>
                <a:cs typeface="Times New Roman" panose="02020603050405020304" pitchFamily="18" charset="0"/>
              </a:rPr>
              <a:t>Once enrolled in VGLI, veterans can increase coverage by $25,000 every five years up to the legislated maximum of $500,000, until age 60.</a:t>
            </a:r>
            <a:endParaRPr lang="en-US" altLang="en-US" b="1" dirty="0">
              <a:latin typeface="Times New Roman" panose="02020603050405020304" pitchFamily="18" charset="0"/>
              <a:cs typeface="Times New Roman" panose="02020603050405020304" pitchFamily="18" charset="0"/>
            </a:endParaRPr>
          </a:p>
          <a:p>
            <a:pPr lvl="1" indent="-342900">
              <a:defRPr/>
            </a:pPr>
            <a:r>
              <a:rPr lang="en-US" altLang="en-US" sz="2400" dirty="0">
                <a:latin typeface="Times New Roman" panose="02020603050405020304" pitchFamily="18" charset="0"/>
                <a:cs typeface="Times New Roman" panose="02020603050405020304" pitchFamily="18" charset="0"/>
              </a:rPr>
              <a:t>Veterans have 1 year and 120 days from their date of separation to apply for VGLI. If they apply for coverage within 240 days from separation, no health questionnaire is needed.</a:t>
            </a:r>
          </a:p>
        </p:txBody>
      </p:sp>
      <p:sp>
        <p:nvSpPr>
          <p:cNvPr id="4" name="Slide Number Placeholder 3"/>
          <p:cNvSpPr>
            <a:spLocks noGrp="1"/>
          </p:cNvSpPr>
          <p:nvPr>
            <p:ph type="sldNum" sz="quarter" idx="12"/>
          </p:nvPr>
        </p:nvSpPr>
        <p:spPr/>
        <p:txBody>
          <a:bodyPr/>
          <a:lstStyle/>
          <a:p>
            <a:pPr>
              <a:defRPr/>
            </a:pPr>
            <a:fld id="{647B3A20-120A-4C19-B6DB-9C85B9AFCCB0}" type="slidenum">
              <a:rPr lang="en-US" altLang="en-US"/>
              <a:pPr>
                <a:defRPr/>
              </a:pPr>
              <a:t>38</a:t>
            </a:fld>
            <a:endParaRPr lang="en-US" altLang="en-US"/>
          </a:p>
        </p:txBody>
      </p:sp>
      <p:sp>
        <p:nvSpPr>
          <p:cNvPr id="52226" name="Title 1"/>
          <p:cNvSpPr>
            <a:spLocks noGrp="1"/>
          </p:cNvSpPr>
          <p:nvPr>
            <p:ph type="title"/>
          </p:nvPr>
        </p:nvSpPr>
        <p:spPr>
          <a:xfrm>
            <a:off x="0" y="304800"/>
            <a:ext cx="8202611" cy="609600"/>
          </a:xfrm>
        </p:spPr>
        <p:txBody>
          <a:bodyPr/>
          <a:lstStyle/>
          <a:p>
            <a:pPr eaLnBrk="1" hangingPunct="1"/>
            <a:r>
              <a:rPr lang="en-US" altLang="en-US"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609600" y="1524000"/>
            <a:ext cx="10972800" cy="4724400"/>
          </a:xfrm>
        </p:spPr>
        <p:txBody>
          <a:bodyPr rtlCol="0">
            <a:noAutofit/>
          </a:bodyPr>
          <a:lstStyle/>
          <a:p>
            <a:pPr marL="0" lvl="2" indent="0">
              <a:buNone/>
              <a:defRPr/>
            </a:pPr>
            <a:endParaRPr lang="en-US" altLang="en-US" sz="1000" dirty="0">
              <a:latin typeface="Times New Roman" panose="02020603050405020304" pitchFamily="18" charset="0"/>
              <a:cs typeface="Times New Roman" panose="02020603050405020304" pitchFamily="18" charset="0"/>
            </a:endParaRPr>
          </a:p>
          <a:p>
            <a:pPr marL="0" lvl="2" indent="0">
              <a:buNone/>
              <a:defRPr/>
            </a:pPr>
            <a:r>
              <a:rPr lang="en-US" altLang="en-US" sz="2800" dirty="0">
                <a:latin typeface="Times New Roman" panose="02020603050405020304" pitchFamily="18" charset="0"/>
                <a:cs typeface="Times New Roman" panose="02020603050405020304" pitchFamily="18" charset="0"/>
              </a:rPr>
              <a:t>Veterans are eligible to apply for VGLI, if they had SGLI, and are within 1 year and 120 days of the following events:</a:t>
            </a:r>
          </a:p>
          <a:p>
            <a:pPr marL="0" lvl="2" indent="0">
              <a:buNone/>
              <a:defRPr/>
            </a:pPr>
            <a:endParaRPr lang="en-US" altLang="en-US" sz="105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release from active duty or active duty for training under a call or order to duty that does not specify a period of less than 31 days.</a:t>
            </a:r>
          </a:p>
          <a:p>
            <a:pPr marL="461963" lvl="2" indent="-236538">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separation, retirement or release from assignment from the Ready Reserves/National Guard</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assignment to the Individual Ready Reserves (IRR) of a branch of service or to the Inactive National Guard (ING).This includes members of the United States Public Health Service Inactive Reserve Corps (IRC)</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placement on the Temporary Disability Retirement List (TDRL)</a:t>
            </a:r>
          </a:p>
        </p:txBody>
      </p:sp>
      <p:sp>
        <p:nvSpPr>
          <p:cNvPr id="4" name="Slide Number Placeholder 3"/>
          <p:cNvSpPr>
            <a:spLocks noGrp="1"/>
          </p:cNvSpPr>
          <p:nvPr>
            <p:ph type="sldNum" sz="quarter" idx="12"/>
          </p:nvPr>
        </p:nvSpPr>
        <p:spPr/>
        <p:txBody>
          <a:bodyPr/>
          <a:lstStyle/>
          <a:p>
            <a:pPr>
              <a:defRPr/>
            </a:pPr>
            <a:fld id="{6AEB516F-4BFA-47E2-8C2A-C87F41F5ACD9}" type="slidenum">
              <a:rPr lang="en-US" altLang="en-US"/>
              <a:pPr>
                <a:defRPr/>
              </a:pPr>
              <a:t>39</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6200" y="228600"/>
            <a:ext cx="6400800" cy="691587"/>
          </a:xfrm>
        </p:spPr>
        <p:txBody>
          <a:bodyPr/>
          <a:lstStyle/>
          <a:p>
            <a:pPr algn="l" eaLnBrk="1" hangingPunct="1"/>
            <a:r>
              <a:rPr lang="en-US" altLang="en-US" sz="3200" b="1" dirty="0"/>
              <a:t>AUTOMOBILE  ALLOWANCE</a:t>
            </a:r>
          </a:p>
        </p:txBody>
      </p:sp>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4</a:t>
            </a:fld>
            <a:endParaRPr lang="en-US" altLang="en-US"/>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69301"/>
            <a:ext cx="4126059" cy="210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98891" y="1518150"/>
            <a:ext cx="6400800" cy="2067233"/>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38 CFR 3.808</a:t>
            </a:r>
          </a:p>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ea typeface="+mj-ea"/>
                <a:cs typeface="Times New Roman" panose="02020603050405020304" pitchFamily="18" charset="0"/>
              </a:rPr>
              <a:t>Financial assistance in the purchase of a new or used automobile or other conveyance may be made to a veteran with specific disabilities up to </a:t>
            </a:r>
            <a:r>
              <a:rPr lang="en-US" altLang="en-US" sz="2400" u="sng" dirty="0">
                <a:latin typeface="Times New Roman" panose="02020603050405020304" pitchFamily="18" charset="0"/>
                <a:ea typeface="+mj-ea"/>
                <a:cs typeface="Times New Roman" panose="02020603050405020304" pitchFamily="18" charset="0"/>
              </a:rPr>
              <a:t>once every 10 years </a:t>
            </a:r>
            <a:r>
              <a:rPr lang="en-US" altLang="en-US" sz="2400" dirty="0">
                <a:latin typeface="Times New Roman" panose="02020603050405020304" pitchFamily="18" charset="0"/>
                <a:ea typeface="+mj-ea"/>
                <a:cs typeface="Times New Roman" panose="02020603050405020304" pitchFamily="18" charset="0"/>
              </a:rPr>
              <a:t>	</a:t>
            </a:r>
          </a:p>
        </p:txBody>
      </p:sp>
      <p:sp>
        <p:nvSpPr>
          <p:cNvPr id="2" name="TextBox 1">
            <a:extLst>
              <a:ext uri="{FF2B5EF4-FFF2-40B4-BE49-F238E27FC236}">
                <a16:creationId xmlns:a16="http://schemas.microsoft.com/office/drawing/2014/main" id="{7F893562-D644-3037-F754-93B551167801}"/>
              </a:ext>
            </a:extLst>
          </p:cNvPr>
          <p:cNvSpPr txBox="1"/>
          <p:nvPr/>
        </p:nvSpPr>
        <p:spPr>
          <a:xfrm>
            <a:off x="609600" y="3810000"/>
            <a:ext cx="109728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Prior to January 5, 2023, veterans were only entitled to one auto allowance in their lifetime. If a veteran had already received an automobile allowance prior to 1/05/2023, they may apply immediately for a new auto allowance if more than 30 years have elapsed since they received their most recent auto allowance.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Beginning on January 5, 2023, veterans may apply for an additional auto allowance once 10 years have passed since their previous auto allowance was awarded. </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92251"/>
            <a:ext cx="10972800" cy="4892675"/>
          </a:xfrm>
        </p:spPr>
        <p:txBody>
          <a:bodyPr/>
          <a:lstStyle/>
          <a:p>
            <a:pPr eaLnBrk="1" hangingPunct="1"/>
            <a:r>
              <a:rPr lang="en-US" altLang="en-US" sz="2800" dirty="0">
                <a:latin typeface="Times New Roman" panose="02020603050405020304" pitchFamily="18" charset="0"/>
                <a:cs typeface="Times New Roman" panose="02020603050405020304" pitchFamily="18" charset="0"/>
              </a:rPr>
              <a:t>Veterans are also eligible to apply for VGLI if they had part-time SGLI and while performing duty, suffered an injury or disability that rendered them uninsurable at standard premium rates. This includes travel directly to and from duty.</a:t>
            </a:r>
          </a:p>
          <a:p>
            <a:pPr>
              <a:spcAft>
                <a:spcPts val="600"/>
              </a:spcAft>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If the veteran is totally disabled at the time of separation, they can apply for an SGLI Disability Extension which provides free coverage for up to two years from the date of separation. An extension of SGLI due to total disability is not automatic. </a:t>
            </a:r>
          </a:p>
          <a:p>
            <a:pPr marL="0" indent="0">
              <a:spcAft>
                <a:spcPts val="600"/>
              </a:spcAft>
              <a:buNone/>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At the end of the extension period, the veteran automatically becomes eligible for VGLI, subject to premium payments.</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40</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600200"/>
            <a:ext cx="10972800" cy="4800599"/>
          </a:xfrm>
        </p:spPr>
        <p:txBody>
          <a:bodyPr>
            <a:noAutofit/>
          </a:bodyPr>
          <a:lstStyle/>
          <a:p>
            <a:pPr eaLnBrk="1" hangingPunct="1"/>
            <a:r>
              <a:rPr lang="en-US" sz="2800" dirty="0">
                <a:latin typeface="Times New Roman" panose="02020603050405020304" pitchFamily="18" charset="0"/>
                <a:cs typeface="Times New Roman" panose="02020603050405020304" pitchFamily="18" charset="0"/>
              </a:rPr>
              <a:t>S-DVI is an optional life insurance for service-connected veterans only that stopped taking new applications after December 31, 2022. </a:t>
            </a:r>
          </a:p>
          <a:p>
            <a:pPr eaLnBrk="1" hangingPunct="1"/>
            <a:r>
              <a:rPr lang="en-US" sz="2800" dirty="0">
                <a:latin typeface="Times New Roman" panose="02020603050405020304" pitchFamily="18" charset="0"/>
                <a:cs typeface="Times New Roman" panose="02020603050405020304" pitchFamily="18" charset="0"/>
              </a:rPr>
              <a:t>If a veteran was already enrolled in S-DVI they can keep it. coverage. </a:t>
            </a:r>
          </a:p>
          <a:p>
            <a:pPr eaLnBrk="1" hangingPunct="1"/>
            <a:r>
              <a:rPr lang="en-US" sz="2800" dirty="0">
                <a:latin typeface="Times New Roman" panose="02020603050405020304" pitchFamily="18" charset="0"/>
                <a:cs typeface="Times New Roman" panose="02020603050405020304" pitchFamily="18" charset="0"/>
              </a:rPr>
              <a:t>Veterans who have the basic S-DVI coverage and are 100% P&amp;T service-connected can have their premiums waived. </a:t>
            </a:r>
          </a:p>
          <a:p>
            <a:pPr eaLnBrk="1" hangingPunct="1"/>
            <a:r>
              <a:rPr lang="en-US" sz="2800" dirty="0">
                <a:latin typeface="Times New Roman" panose="02020603050405020304" pitchFamily="18" charset="0"/>
                <a:cs typeface="Times New Roman" panose="02020603050405020304" pitchFamily="18" charset="0"/>
              </a:rPr>
              <a:t>If a premium waiver is granted, policyholders may apply for additional coverage of up to $30,000 under the Supplemental S-DVI program. </a:t>
            </a:r>
          </a:p>
          <a:p>
            <a:pPr eaLnBrk="1" hangingPunct="1"/>
            <a:r>
              <a:rPr lang="en-US" sz="2800" dirty="0">
                <a:latin typeface="Times New Roman" panose="02020603050405020304" pitchFamily="18" charset="0"/>
                <a:cs typeface="Times New Roman" panose="02020603050405020304" pitchFamily="18" charset="0"/>
              </a:rPr>
              <a:t>Premiums for Supplemental S-DVI coverage cannot be waived. </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41</a:t>
            </a:fld>
            <a:endParaRPr lang="en-US" altLang="en-US"/>
          </a:p>
        </p:txBody>
      </p:sp>
      <p:sp>
        <p:nvSpPr>
          <p:cNvPr id="6" name="Title 1"/>
          <p:cNvSpPr>
            <a:spLocks noGrp="1"/>
          </p:cNvSpPr>
          <p:nvPr>
            <p:ph type="title"/>
          </p:nvPr>
        </p:nvSpPr>
        <p:spPr>
          <a:xfrm>
            <a:off x="0" y="228600"/>
            <a:ext cx="8763000" cy="762000"/>
          </a:xfrm>
        </p:spPr>
        <p:txBody>
          <a:bodyPr>
            <a:noAutofit/>
          </a:bodyPr>
          <a:lstStyle/>
          <a:p>
            <a:pPr eaLnBrk="1" hangingPunct="1"/>
            <a:r>
              <a:rPr lang="en-US" altLang="en-US" dirty="0">
                <a:latin typeface="Times New Roman" panose="02020603050405020304" pitchFamily="18" charset="0"/>
                <a:cs typeface="Times New Roman" panose="02020603050405020304" pitchFamily="18" charset="0"/>
              </a:rPr>
              <a:t>SERVICE-DISABLED VETERANS INSURANCE (S-DVI)</a:t>
            </a:r>
          </a:p>
        </p:txBody>
      </p:sp>
      <p:sp>
        <p:nvSpPr>
          <p:cNvPr id="2" name="TextBox 1">
            <a:extLst>
              <a:ext uri="{FF2B5EF4-FFF2-40B4-BE49-F238E27FC236}">
                <a16:creationId xmlns:a16="http://schemas.microsoft.com/office/drawing/2014/main" id="{3EDB13CE-B9D8-2684-795C-5A4D7E76FE06}"/>
              </a:ext>
            </a:extLst>
          </p:cNvPr>
          <p:cNvSpPr txBox="1"/>
          <p:nvPr/>
        </p:nvSpPr>
        <p:spPr>
          <a:xfrm>
            <a:off x="5143002" y="2515845"/>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60202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363200" cy="4892675"/>
          </a:xfrm>
        </p:spPr>
        <p:txBody>
          <a:bodyPr/>
          <a:lstStyle/>
          <a:p>
            <a:pPr marL="0" lvl="2" indent="0">
              <a:buNone/>
              <a:defRPr/>
            </a:pPr>
            <a:r>
              <a:rPr lang="en-US" altLang="en-US" sz="2800" dirty="0">
                <a:latin typeface="Times New Roman" panose="02020603050405020304" pitchFamily="18" charset="0"/>
                <a:cs typeface="Times New Roman" panose="02020603050405020304" pitchFamily="18" charset="0"/>
              </a:rPr>
              <a:t>To be eligible for S-DVI the veteran must meet all of the following requirements:</a:t>
            </a:r>
          </a:p>
          <a:p>
            <a:pPr marL="0" lvl="2" indent="0">
              <a:buNone/>
              <a:defRPr/>
            </a:pPr>
            <a:endParaRPr lang="en-US" altLang="en-US" sz="280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Released from service under other than dishonorable conditions on or after April 25, 1951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have a service-connected disability (even one rated 0%)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Healthy except for the service-related disability</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apply within two years of being notified of a service-connected disability (can apply any time veteran receives a new disability award, even one rated 0%)</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42</a:t>
            </a:fld>
            <a:endParaRPr lang="en-US" altLang="en-US"/>
          </a:p>
        </p:txBody>
      </p:sp>
      <p:sp>
        <p:nvSpPr>
          <p:cNvPr id="6" name="Title 1"/>
          <p:cNvSpPr>
            <a:spLocks noGrp="1"/>
          </p:cNvSpPr>
          <p:nvPr>
            <p:ph type="title"/>
          </p:nvPr>
        </p:nvSpPr>
        <p:spPr>
          <a:xfrm>
            <a:off x="0" y="304800"/>
            <a:ext cx="8229599" cy="685800"/>
          </a:xfrm>
        </p:spPr>
        <p:txBody>
          <a:bodyPr>
            <a:noAutofit/>
          </a:bodyPr>
          <a:lstStyle/>
          <a:p>
            <a:pPr eaLnBrk="1" hangingPunct="1"/>
            <a:r>
              <a:rPr lang="en-US" altLang="en-US"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201807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D8A669-BE2A-00F7-AFD6-3006780047A1}"/>
              </a:ext>
            </a:extLst>
          </p:cNvPr>
          <p:cNvSpPr>
            <a:spLocks noGrp="1"/>
          </p:cNvSpPr>
          <p:nvPr>
            <p:ph sz="half" idx="1"/>
          </p:nvPr>
        </p:nvSpPr>
        <p:spPr>
          <a:xfrm>
            <a:off x="838200" y="1458073"/>
            <a:ext cx="9906996" cy="4808257"/>
          </a:xfrm>
        </p:spPr>
        <p:txBody>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The cost of the premium (the amount you will pay for coverage) is:</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Your age, </a:t>
            </a:r>
            <a:r>
              <a:rPr lang="en-US" sz="2800" b="1" dirty="0">
                <a:latin typeface="Times New Roman" panose="02020603050405020304" pitchFamily="18" charset="0"/>
                <a:cs typeface="Times New Roman" panose="02020603050405020304" pitchFamily="18" charset="0"/>
              </a:rPr>
              <a:t>and</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amount of insurance you have </a:t>
            </a:r>
            <a:r>
              <a:rPr lang="en-US" sz="2800" b="1" dirty="0">
                <a:latin typeface="Times New Roman" panose="02020603050405020304" pitchFamily="18" charset="0"/>
                <a:cs typeface="Times New Roman" panose="02020603050405020304" pitchFamily="18" charset="0"/>
              </a:rPr>
              <a:t>and</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coverage plan requested </a:t>
            </a:r>
            <a:r>
              <a:rPr lang="en-US" sz="2800" b="1" dirty="0">
                <a:latin typeface="Times New Roman" panose="02020603050405020304" pitchFamily="18" charset="0"/>
                <a:cs typeface="Times New Roman" panose="02020603050405020304" pitchFamily="18" charset="0"/>
              </a:rPr>
              <a:t>and</a:t>
            </a:r>
          </a:p>
          <a:p>
            <a:r>
              <a:rPr lang="en-US" sz="2800" dirty="0">
                <a:latin typeface="Times New Roman" panose="02020603050405020304" pitchFamily="18" charset="0"/>
                <a:cs typeface="Times New Roman" panose="02020603050405020304" pitchFamily="18" charset="0"/>
              </a:rPr>
              <a:t>Whether you pay once each month or once each year</a:t>
            </a:r>
          </a:p>
        </p:txBody>
      </p:sp>
      <p:sp>
        <p:nvSpPr>
          <p:cNvPr id="4" name="Slide Number Placeholder 3">
            <a:extLst>
              <a:ext uri="{FF2B5EF4-FFF2-40B4-BE49-F238E27FC236}">
                <a16:creationId xmlns:a16="http://schemas.microsoft.com/office/drawing/2014/main" id="{EE7C6584-C2FA-D858-B38A-F3C4DF7A13B3}"/>
              </a:ext>
            </a:extLst>
          </p:cNvPr>
          <p:cNvSpPr>
            <a:spLocks noGrp="1"/>
          </p:cNvSpPr>
          <p:nvPr>
            <p:ph type="sldNum" sz="quarter" idx="12"/>
          </p:nvPr>
        </p:nvSpPr>
        <p:spPr/>
        <p:txBody>
          <a:bodyPr/>
          <a:lstStyle/>
          <a:p>
            <a:fld id="{60B18D57-13A5-4968-950D-8FEF41FA4399}" type="slidenum">
              <a:rPr lang="en-US" smtClean="0"/>
              <a:t>43</a:t>
            </a:fld>
            <a:endParaRPr lang="en-US"/>
          </a:p>
        </p:txBody>
      </p:sp>
      <p:sp>
        <p:nvSpPr>
          <p:cNvPr id="7" name="Title 1">
            <a:extLst>
              <a:ext uri="{FF2B5EF4-FFF2-40B4-BE49-F238E27FC236}">
                <a16:creationId xmlns:a16="http://schemas.microsoft.com/office/drawing/2014/main" id="{8E75A54D-AB0A-56D7-A659-04EF8368A3BA}"/>
              </a:ext>
            </a:extLst>
          </p:cNvPr>
          <p:cNvSpPr txBox="1">
            <a:spLocks noGrp="1"/>
          </p:cNvSpPr>
          <p:nvPr>
            <p:ph type="title"/>
          </p:nvPr>
        </p:nvSpPr>
        <p:spPr>
          <a:xfrm>
            <a:off x="0" y="100804"/>
            <a:ext cx="8450731" cy="981732"/>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ltLang="en-US"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2867323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972800" cy="4892675"/>
          </a:xfrm>
        </p:spPr>
        <p:txBody>
          <a:bodyPr/>
          <a:lstStyle/>
          <a:p>
            <a:pPr marL="0" lvl="2" indent="0">
              <a:buNone/>
              <a:defRPr/>
            </a:pPr>
            <a:r>
              <a:rPr lang="en-US" altLang="en-US" dirty="0">
                <a:latin typeface="Times New Roman" panose="02020603050405020304" pitchFamily="18" charset="0"/>
                <a:cs typeface="Times New Roman" panose="02020603050405020304" pitchFamily="18" charset="0"/>
              </a:rPr>
              <a:t>In January 2023, VA launched Veterans Affairs Life Insurance (VALife), which provides guaranteed acceptance whole life insurance coverage to service-connected veterans aged 80 and under. Some Veterans aged 81 and older may also be eligible.</a:t>
            </a:r>
          </a:p>
          <a:p>
            <a:pPr marL="0" lvl="2" indent="0">
              <a:buNone/>
              <a:defRPr/>
            </a:pPr>
            <a:endParaRPr lang="en-US" altLang="en-US" dirty="0">
              <a:latin typeface="Times New Roman" panose="02020603050405020304" pitchFamily="18" charset="0"/>
              <a:cs typeface="Times New Roman" panose="02020603050405020304" pitchFamily="18" charset="0"/>
            </a:endParaRPr>
          </a:p>
          <a:p>
            <a:pPr marL="0" lvl="2" indent="0">
              <a:buNone/>
              <a:defRPr/>
            </a:pPr>
            <a:r>
              <a:rPr lang="en-US" altLang="en-US" dirty="0">
                <a:latin typeface="Times New Roman" panose="02020603050405020304" pitchFamily="18" charset="0"/>
                <a:cs typeface="Times New Roman" panose="02020603050405020304" pitchFamily="18" charset="0"/>
              </a:rPr>
              <a:t>VALife offers guaranteed acceptance whole life insurance coverage that lasts for an individual’s entire life and provides the following benefits:</a:t>
            </a:r>
          </a:p>
          <a:p>
            <a:pPr marL="914400" lvl="2" indent="-342900">
              <a:defRPr/>
            </a:pPr>
            <a:r>
              <a:rPr lang="en-US" altLang="en-US" dirty="0">
                <a:latin typeface="Times New Roman" panose="02020603050405020304" pitchFamily="18" charset="0"/>
                <a:cs typeface="Times New Roman" panose="02020603050405020304" pitchFamily="18" charset="0"/>
              </a:rPr>
              <a:t>All veterans aged 80 and under with 0-100% VA disability ratings are eligible.</a:t>
            </a:r>
          </a:p>
          <a:p>
            <a:pPr marL="914400" lvl="2" indent="-342900">
              <a:defRPr/>
            </a:pPr>
            <a:r>
              <a:rPr lang="en-US" altLang="en-US" dirty="0">
                <a:latin typeface="Times New Roman" panose="02020603050405020304" pitchFamily="18" charset="0"/>
                <a:cs typeface="Times New Roman" panose="02020603050405020304" pitchFamily="18" charset="0"/>
              </a:rPr>
              <a:t>Fully automated online enrollment with instant approvals.</a:t>
            </a:r>
          </a:p>
          <a:p>
            <a:pPr marL="914400" lvl="2" indent="-342900">
              <a:defRPr/>
            </a:pPr>
            <a:r>
              <a:rPr lang="en-US" altLang="en-US" dirty="0">
                <a:latin typeface="Times New Roman" panose="02020603050405020304" pitchFamily="18" charset="0"/>
                <a:cs typeface="Times New Roman" panose="02020603050405020304" pitchFamily="18" charset="0"/>
              </a:rPr>
              <a:t>Coverage comes in increments of $10,000, up to a maximum of $40,000</a:t>
            </a:r>
          </a:p>
          <a:p>
            <a:pPr marL="914400" lvl="2" indent="-342900">
              <a:defRPr/>
            </a:pPr>
            <a:r>
              <a:rPr lang="en-US" altLang="en-US" dirty="0">
                <a:latin typeface="Times New Roman" panose="02020603050405020304" pitchFamily="18" charset="0"/>
                <a:cs typeface="Times New Roman" panose="02020603050405020304" pitchFamily="18" charset="0"/>
              </a:rPr>
              <a:t>No medical requirements for enrollment.</a:t>
            </a:r>
          </a:p>
          <a:p>
            <a:pPr marL="914400" lvl="2" indent="-342900">
              <a:defRPr/>
            </a:pPr>
            <a:r>
              <a:rPr lang="en-US" altLang="en-US" dirty="0">
                <a:latin typeface="Times New Roman" panose="02020603050405020304" pitchFamily="18" charset="0"/>
                <a:cs typeface="Times New Roman" panose="02020603050405020304" pitchFamily="18" charset="0"/>
              </a:rPr>
              <a:t>Cash value that builds over the life of the policy after the first two years of enrollment.</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44</a:t>
            </a:fld>
            <a:endParaRPr lang="en-US" altLang="en-US"/>
          </a:p>
        </p:txBody>
      </p:sp>
      <p:sp>
        <p:nvSpPr>
          <p:cNvPr id="6" name="Title 1"/>
          <p:cNvSpPr>
            <a:spLocks noGrp="1"/>
          </p:cNvSpPr>
          <p:nvPr>
            <p:ph type="title"/>
          </p:nvPr>
        </p:nvSpPr>
        <p:spPr>
          <a:xfrm>
            <a:off x="0" y="304800"/>
            <a:ext cx="8229599" cy="609600"/>
          </a:xfrm>
        </p:spPr>
        <p:txBody>
          <a:bodyPr>
            <a:noAutofit/>
          </a:bodyPr>
          <a:lstStyle/>
          <a:p>
            <a:pPr eaLnBrk="1" hangingPunct="1"/>
            <a:r>
              <a:rPr lang="en-US"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5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C7839-C191-051B-0EE2-D9B317B4D2EB}"/>
              </a:ext>
            </a:extLst>
          </p:cNvPr>
          <p:cNvSpPr>
            <a:spLocks noGrp="1"/>
          </p:cNvSpPr>
          <p:nvPr>
            <p:ph sz="half" idx="1"/>
          </p:nvPr>
        </p:nvSpPr>
        <p:spPr>
          <a:xfrm>
            <a:off x="838199" y="1458073"/>
            <a:ext cx="10019055" cy="4808257"/>
          </a:xfrm>
        </p:spPr>
        <p:txBody>
          <a:bodyPr/>
          <a:lstStyle/>
          <a:p>
            <a:pPr marL="0" indent="0">
              <a:buNone/>
            </a:pPr>
            <a:r>
              <a:rPr lang="en-US" sz="2800" dirty="0">
                <a:latin typeface="Times New Roman" panose="02020603050405020304" pitchFamily="18" charset="0"/>
                <a:cs typeface="Times New Roman" panose="02020603050405020304" pitchFamily="18" charset="0"/>
              </a:rPr>
              <a:t>All of these must be true: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Before turning 81, veteran applied for disability compensation for a service connected disability, </a:t>
            </a:r>
            <a:r>
              <a:rPr lang="en-US" sz="2800" b="1" dirty="0">
                <a:latin typeface="Times New Roman" panose="02020603050405020304" pitchFamily="18" charset="0"/>
                <a:cs typeface="Times New Roman" panose="02020603050405020304" pitchFamily="18" charset="0"/>
              </a:rPr>
              <a:t>and </a:t>
            </a:r>
          </a:p>
          <a:p>
            <a:r>
              <a:rPr lang="en-US" sz="2800" dirty="0">
                <a:latin typeface="Times New Roman" panose="02020603050405020304" pitchFamily="18" charset="0"/>
                <a:cs typeface="Times New Roman" panose="02020603050405020304" pitchFamily="18" charset="0"/>
              </a:rPr>
              <a:t>After turning 81, veteran received a rating for that same disability, </a:t>
            </a:r>
            <a:r>
              <a:rPr lang="en-US" sz="2800" b="1" dirty="0">
                <a:latin typeface="Times New Roman" panose="02020603050405020304" pitchFamily="18" charset="0"/>
                <a:cs typeface="Times New Roman" panose="02020603050405020304" pitchFamily="18" charset="0"/>
              </a:rPr>
              <a:t>and </a:t>
            </a:r>
          </a:p>
          <a:p>
            <a:r>
              <a:rPr lang="en-US" sz="2800" dirty="0">
                <a:latin typeface="Times New Roman" panose="02020603050405020304" pitchFamily="18" charset="0"/>
                <a:cs typeface="Times New Roman" panose="02020603050405020304" pitchFamily="18" charset="0"/>
              </a:rPr>
              <a:t>Veteran applied for VALife within </a:t>
            </a:r>
            <a:r>
              <a:rPr lang="en-US" sz="2800" b="1" dirty="0">
                <a:latin typeface="Times New Roman" panose="02020603050405020304" pitchFamily="18" charset="0"/>
                <a:cs typeface="Times New Roman" panose="02020603050405020304" pitchFamily="18" charset="0"/>
              </a:rPr>
              <a:t>2 years</a:t>
            </a:r>
            <a:r>
              <a:rPr lang="en-US" sz="2800" dirty="0">
                <a:latin typeface="Times New Roman" panose="02020603050405020304" pitchFamily="18" charset="0"/>
                <a:cs typeface="Times New Roman" panose="02020603050405020304" pitchFamily="18" charset="0"/>
              </a:rPr>
              <a:t> of getting notification of the disability rating</a:t>
            </a:r>
          </a:p>
        </p:txBody>
      </p:sp>
      <p:sp>
        <p:nvSpPr>
          <p:cNvPr id="4" name="Slide Number Placeholder 3">
            <a:extLst>
              <a:ext uri="{FF2B5EF4-FFF2-40B4-BE49-F238E27FC236}">
                <a16:creationId xmlns:a16="http://schemas.microsoft.com/office/drawing/2014/main" id="{E47C3AB7-AFE4-70FD-CCBE-31519612C67D}"/>
              </a:ext>
            </a:extLst>
          </p:cNvPr>
          <p:cNvSpPr>
            <a:spLocks noGrp="1"/>
          </p:cNvSpPr>
          <p:nvPr>
            <p:ph type="sldNum" sz="quarter" idx="12"/>
          </p:nvPr>
        </p:nvSpPr>
        <p:spPr/>
        <p:txBody>
          <a:bodyPr/>
          <a:lstStyle/>
          <a:p>
            <a:fld id="{60B18D57-13A5-4968-950D-8FEF41FA4399}" type="slidenum">
              <a:rPr lang="en-US" smtClean="0"/>
              <a:t>45</a:t>
            </a:fld>
            <a:endParaRPr lang="en-US"/>
          </a:p>
        </p:txBody>
      </p:sp>
      <p:sp>
        <p:nvSpPr>
          <p:cNvPr id="5" name="Title 4">
            <a:extLst>
              <a:ext uri="{FF2B5EF4-FFF2-40B4-BE49-F238E27FC236}">
                <a16:creationId xmlns:a16="http://schemas.microsoft.com/office/drawing/2014/main" id="{520B229A-E158-6FF4-2BB6-8A7119F5BA81}"/>
              </a:ext>
            </a:extLst>
          </p:cNvPr>
          <p:cNvSpPr>
            <a:spLocks noGrp="1"/>
          </p:cNvSpPr>
          <p:nvPr>
            <p:ph type="title"/>
          </p:nvPr>
        </p:nvSpPr>
        <p:spPr>
          <a:xfrm>
            <a:off x="0" y="100804"/>
            <a:ext cx="8450731" cy="981732"/>
          </a:xfrm>
        </p:spPr>
        <p:txBody>
          <a:bodyPr/>
          <a:lstStyle/>
          <a:p>
            <a:r>
              <a:rPr lang="en-US" dirty="0">
                <a:latin typeface="Times New Roman" panose="02020603050405020304" pitchFamily="18" charset="0"/>
                <a:cs typeface="Times New Roman" panose="02020603050405020304" pitchFamily="18" charset="0"/>
              </a:rPr>
              <a:t>If veteran is 81 years or older</a:t>
            </a:r>
          </a:p>
        </p:txBody>
      </p:sp>
    </p:spTree>
    <p:extLst>
      <p:ext uri="{BB962C8B-B14F-4D97-AF65-F5344CB8AC3E}">
        <p14:creationId xmlns:p14="http://schemas.microsoft.com/office/powerpoint/2010/main" val="3170266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2057400"/>
            <a:ext cx="10972800" cy="4298951"/>
          </a:xfrm>
        </p:spPr>
        <p:txBody>
          <a:bodyPr/>
          <a:lstStyle/>
          <a:p>
            <a:pPr marL="0" lvl="2" indent="0">
              <a:buNone/>
              <a:defRPr/>
            </a:pPr>
            <a:r>
              <a:rPr lang="en-US" altLang="en-US" sz="3200" dirty="0">
                <a:latin typeface="Times New Roman" panose="02020603050405020304" pitchFamily="18" charset="0"/>
                <a:cs typeface="Times New Roman" panose="02020603050405020304" pitchFamily="18" charset="0"/>
              </a:rPr>
              <a:t>Veterans must apply for VALife within </a:t>
            </a:r>
            <a:r>
              <a:rPr lang="en-US" altLang="en-US" sz="3200" b="1" dirty="0">
                <a:latin typeface="Times New Roman" panose="02020603050405020304" pitchFamily="18" charset="0"/>
                <a:cs typeface="Times New Roman" panose="02020603050405020304" pitchFamily="18" charset="0"/>
              </a:rPr>
              <a:t>2 years </a:t>
            </a:r>
            <a:r>
              <a:rPr lang="en-US" altLang="en-US" sz="3200" dirty="0">
                <a:latin typeface="Times New Roman" panose="02020603050405020304" pitchFamily="18" charset="0"/>
                <a:cs typeface="Times New Roman" panose="02020603050405020304" pitchFamily="18" charset="0"/>
              </a:rPr>
              <a:t>of getting notification of VA disability rating</a:t>
            </a:r>
          </a:p>
          <a:p>
            <a:pPr marL="0" lvl="2" indent="0">
              <a:buNone/>
              <a:defRPr/>
            </a:pPr>
            <a:endParaRPr lang="en-US" altLang="en-US" sz="3200" dirty="0">
              <a:latin typeface="Times New Roman" panose="02020603050405020304" pitchFamily="18" charset="0"/>
              <a:cs typeface="Times New Roman" panose="02020603050405020304" pitchFamily="18" charset="0"/>
            </a:endParaRPr>
          </a:p>
          <a:p>
            <a:pPr marL="0" lvl="2" indent="0">
              <a:buNone/>
              <a:defRPr/>
            </a:pPr>
            <a:r>
              <a:rPr lang="en-US" altLang="en-US" sz="3200" dirty="0">
                <a:latin typeface="Times New Roman" panose="02020603050405020304" pitchFamily="18" charset="0"/>
                <a:cs typeface="Times New Roman" panose="02020603050405020304" pitchFamily="18" charset="0"/>
              </a:rPr>
              <a:t>Veterans who currently hold an S-DVI policy can either keep their current coverage or apply for VALife. </a:t>
            </a:r>
          </a:p>
          <a:p>
            <a:pPr marL="0" lvl="2" indent="0">
              <a:buNone/>
              <a:defRPr/>
            </a:pPr>
            <a:endParaRPr lang="en-US" altLang="en-US" sz="3200" dirty="0">
              <a:latin typeface="Times New Roman" panose="02020603050405020304" pitchFamily="18" charset="0"/>
              <a:cs typeface="Times New Roman" panose="02020603050405020304" pitchFamily="18" charset="0"/>
            </a:endParaRPr>
          </a:p>
          <a:p>
            <a:pPr marL="0" lvl="2" indent="0">
              <a:buNone/>
              <a:defRPr/>
            </a:pPr>
            <a:r>
              <a:rPr lang="en-US" altLang="en-US" sz="3200" dirty="0">
                <a:latin typeface="Times New Roman" panose="02020603050405020304" pitchFamily="18" charset="0"/>
                <a:cs typeface="Times New Roman" panose="02020603050405020304" pitchFamily="18" charset="0"/>
              </a:rPr>
              <a:t>Veterans can keep their S-DVI policy until the full coverage of VALife begins two years after enrollment as long as the application is received between Jan. 1, 2023, and Dec. 31, 2025.</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46</a:t>
            </a:fld>
            <a:endParaRPr lang="en-US" altLang="en-US"/>
          </a:p>
        </p:txBody>
      </p:sp>
      <p:sp>
        <p:nvSpPr>
          <p:cNvPr id="5" name="Title 1">
            <a:extLst>
              <a:ext uri="{FF2B5EF4-FFF2-40B4-BE49-F238E27FC236}">
                <a16:creationId xmlns:a16="http://schemas.microsoft.com/office/drawing/2014/main" id="{34452015-05AB-077B-8AAF-8F9413EF64A6}"/>
              </a:ext>
            </a:extLst>
          </p:cNvPr>
          <p:cNvSpPr>
            <a:spLocks noGrp="1"/>
          </p:cNvSpPr>
          <p:nvPr>
            <p:ph type="title"/>
          </p:nvPr>
        </p:nvSpPr>
        <p:spPr>
          <a:xfrm>
            <a:off x="0" y="152400"/>
            <a:ext cx="8450262" cy="981075"/>
          </a:xfrm>
        </p:spPr>
        <p:txBody>
          <a:bodyPr>
            <a:noAutofit/>
          </a:bodyPr>
          <a:lstStyle/>
          <a:p>
            <a:pPr eaLnBrk="1" hangingPunct="1"/>
            <a:r>
              <a:rPr lang="en-US"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029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1" y="1752600"/>
            <a:ext cx="6361375" cy="41148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6C6559A-59BB-4CE9-AE0F-A15288D269D1}" type="slidenum">
              <a:rPr lang="en-US" altLang="en-US"/>
              <a:pPr>
                <a:defRPr/>
              </a:pPr>
              <a:t>47</a:t>
            </a:fld>
            <a:endParaRPr lang="en-US" altLang="en-US"/>
          </a:p>
        </p:txBody>
      </p:sp>
      <p:sp>
        <p:nvSpPr>
          <p:cNvPr id="6" name="Title 1"/>
          <p:cNvSpPr>
            <a:spLocks noGrp="1"/>
          </p:cNvSpPr>
          <p:nvPr>
            <p:ph type="title"/>
          </p:nvPr>
        </p:nvSpPr>
        <p:spPr>
          <a:xfrm>
            <a:off x="152400" y="228600"/>
            <a:ext cx="8763000" cy="72866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2117020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524001"/>
            <a:ext cx="10896600" cy="4714875"/>
          </a:xfrm>
        </p:spPr>
        <p:txBody>
          <a:bodyPr rtlCol="0">
            <a:noAutofit/>
          </a:bodyPr>
          <a:lstStyle/>
          <a:p>
            <a:pPr>
              <a:defRPr/>
            </a:pPr>
            <a:r>
              <a:rPr lang="en-US" altLang="en-US" sz="2800" dirty="0">
                <a:latin typeface="Times New Roman" panose="02020603050405020304" pitchFamily="18" charset="0"/>
                <a:cs typeface="Times New Roman" panose="02020603050405020304" pitchFamily="18" charset="0"/>
              </a:rPr>
              <a:t>Vocational rehabilitation and employment services, job training, employment accommodations, resume development, and job-seeking skills coaching are available to veterans if: (Both must be true)</a:t>
            </a:r>
          </a:p>
          <a:p>
            <a:pPr lvl="1">
              <a:defRPr/>
            </a:pPr>
            <a:r>
              <a:rPr lang="en-US" altLang="en-US" sz="2400" dirty="0">
                <a:latin typeface="Times New Roman" panose="02020603050405020304" pitchFamily="18" charset="0"/>
                <a:cs typeface="Times New Roman" panose="02020603050405020304" pitchFamily="18" charset="0"/>
              </a:rPr>
              <a:t>You didn’t receive a dishonorable discharge, and</a:t>
            </a:r>
          </a:p>
          <a:p>
            <a:pPr lvl="1">
              <a:defRPr/>
            </a:pPr>
            <a:r>
              <a:rPr lang="en-US" altLang="en-US" sz="2400" dirty="0">
                <a:latin typeface="Times New Roman" panose="02020603050405020304" pitchFamily="18" charset="0"/>
                <a:cs typeface="Times New Roman" panose="02020603050405020304" pitchFamily="18" charset="0"/>
              </a:rPr>
              <a:t>You have a service-connected disability rating of at least 10% from VA</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Other services may be provided to assist veterans in starting their own businesses or independent living services for those who are severely disabled and unable to work in traditional employment.</a:t>
            </a:r>
          </a:p>
          <a:p>
            <a:pPr>
              <a:defRPr/>
            </a:pP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9423379-22D9-418D-8E94-C2C0269F35DF}" type="slidenum">
              <a:rPr lang="en-US" altLang="en-US"/>
              <a:pPr>
                <a:defRPr/>
              </a:pPr>
              <a:t>48</a:t>
            </a:fld>
            <a:endParaRPr lang="en-US" altLang="en-US"/>
          </a:p>
        </p:txBody>
      </p:sp>
      <p:sp>
        <p:nvSpPr>
          <p:cNvPr id="7" name="Title 1">
            <a:extLst>
              <a:ext uri="{FF2B5EF4-FFF2-40B4-BE49-F238E27FC236}">
                <a16:creationId xmlns:a16="http://schemas.microsoft.com/office/drawing/2014/main" id="{C094810C-6162-416C-B985-ABD112CC04F6}"/>
              </a:ext>
            </a:extLst>
          </p:cNvPr>
          <p:cNvSpPr>
            <a:spLocks noGrp="1"/>
          </p:cNvSpPr>
          <p:nvPr>
            <p:ph type="title"/>
          </p:nvPr>
        </p:nvSpPr>
        <p:spPr>
          <a:xfrm>
            <a:off x="19050" y="254793"/>
            <a:ext cx="8763000" cy="72866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914400" y="1479550"/>
            <a:ext cx="10287000" cy="5149849"/>
          </a:xfrm>
        </p:spPr>
        <p:txBody>
          <a:bodyPr rtlCol="0">
            <a:noAutofit/>
          </a:bodyPr>
          <a:lstStyle/>
          <a:p>
            <a:r>
              <a:rPr lang="en-US" sz="2400" b="1" dirty="0">
                <a:latin typeface="Times New Roman" panose="02020603050405020304" pitchFamily="18" charset="0"/>
                <a:cs typeface="Times New Roman" panose="02020603050405020304" pitchFamily="18" charset="0"/>
              </a:rPr>
              <a:t>If you were discharged from active duty before January 1, 2013</a:t>
            </a:r>
            <a:r>
              <a:rPr lang="en-US" sz="2400" dirty="0">
                <a:latin typeface="Times New Roman" panose="02020603050405020304" pitchFamily="18" charset="0"/>
                <a:cs typeface="Times New Roman" panose="02020603050405020304" pitchFamily="18" charset="0"/>
              </a:rPr>
              <a:t>, your basic period of eligibility ends 12 years from one of these dates, whichever comes later:</a:t>
            </a:r>
          </a:p>
          <a:p>
            <a:pPr lvl="1"/>
            <a:r>
              <a:rPr lang="en-US" sz="2400" dirty="0">
                <a:latin typeface="Times New Roman" panose="02020603050405020304" pitchFamily="18" charset="0"/>
                <a:cs typeface="Times New Roman" panose="02020603050405020304" pitchFamily="18" charset="0"/>
              </a:rPr>
              <a:t>The date you received notice of your date of separation from active duty, </a:t>
            </a:r>
            <a:r>
              <a:rPr lang="en-US" sz="2400" b="1" dirty="0">
                <a:latin typeface="Times New Roman" panose="02020603050405020304" pitchFamily="18" charset="0"/>
                <a:cs typeface="Times New Roman" panose="02020603050405020304" pitchFamily="18" charset="0"/>
              </a:rPr>
              <a:t>or</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The date you received your first VA service-connected disability rating</a:t>
            </a:r>
          </a:p>
          <a:p>
            <a:pPr lvl="1"/>
            <a:r>
              <a:rPr lang="en-US" sz="2400" dirty="0">
                <a:latin typeface="Times New Roman" panose="02020603050405020304" pitchFamily="18" charset="0"/>
                <a:cs typeface="Times New Roman" panose="02020603050405020304" pitchFamily="18" charset="0"/>
              </a:rPr>
              <a:t>The basic period of eligibility may be extended if a VRC finds that you have a serious employment handicap (SEH). Having an SEH means your service-connected disability significantly limits your ability to prepare for, obtain, and maintain suitable employment (a job that doesn’t make your disability worse, is stable, and matches your abilities, aptitudes, and interests).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If you were discharged from active duty on or after January 1, 2013:</a:t>
            </a:r>
          </a:p>
          <a:p>
            <a:pPr lvl="1"/>
            <a:r>
              <a:rPr lang="en-US" sz="2400" dirty="0">
                <a:latin typeface="Times New Roman" panose="02020603050405020304" pitchFamily="18" charset="0"/>
                <a:cs typeface="Times New Roman" panose="02020603050405020304" pitchFamily="18" charset="0"/>
              </a:rPr>
              <a:t> The 12-year basic period of eligibility doesn’t apply to you. There’s no time limit on your eligibility</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49</a:t>
            </a:fld>
            <a:endParaRPr lang="en-US" altLang="en-US"/>
          </a:p>
        </p:txBody>
      </p:sp>
      <p:sp>
        <p:nvSpPr>
          <p:cNvPr id="7" name="Title 1">
            <a:extLst>
              <a:ext uri="{FF2B5EF4-FFF2-40B4-BE49-F238E27FC236}">
                <a16:creationId xmlns:a16="http://schemas.microsoft.com/office/drawing/2014/main" id="{89AD4909-EA2E-40CA-9269-D3B00B742A29}"/>
              </a:ext>
            </a:extLst>
          </p:cNvPr>
          <p:cNvSpPr>
            <a:spLocks noGrp="1"/>
          </p:cNvSpPr>
          <p:nvPr>
            <p:ph type="title"/>
          </p:nvPr>
        </p:nvSpPr>
        <p:spPr>
          <a:xfrm>
            <a:off x="0" y="257176"/>
            <a:ext cx="8763000" cy="72866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5</a:t>
            </a:fld>
            <a:endParaRPr lang="en-US" altLang="en-US"/>
          </a:p>
        </p:txBody>
      </p:sp>
      <p:sp>
        <p:nvSpPr>
          <p:cNvPr id="7" name="TextBox 6"/>
          <p:cNvSpPr txBox="1"/>
          <p:nvPr/>
        </p:nvSpPr>
        <p:spPr>
          <a:xfrm>
            <a:off x="485091" y="1684023"/>
            <a:ext cx="10972800" cy="4667945"/>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cs typeface="Times New Roman" panose="02020603050405020304" pitchFamily="18" charset="0"/>
              </a:rPr>
              <a:t>38 CFR 3.808</a:t>
            </a: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Financial assistance, in the form of a grant, is available to purchase a new or used automobile (or other conveyance) to accommodate a veteran or servicemember with certain service-connected disabilities. </a:t>
            </a: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may also be paid if disabilities are a result of medical treatment, examination, vocational rehabilitation, or compensated work therapy provided by the VA.</a:t>
            </a: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is paid directly to the seller of the automobile for the total price (up to $26,417.20 as of 10/1/2024) of the automobile.</a:t>
            </a: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May also be paid for natural disaster or if insurance won’t compensate for loss of vehicle</a:t>
            </a:r>
          </a:p>
        </p:txBody>
      </p:sp>
      <p:sp>
        <p:nvSpPr>
          <p:cNvPr id="8" name="Rectangle 2">
            <a:extLst>
              <a:ext uri="{FF2B5EF4-FFF2-40B4-BE49-F238E27FC236}">
                <a16:creationId xmlns:a16="http://schemas.microsoft.com/office/drawing/2014/main" id="{A13C5557-61A7-42D0-AD2C-BFA68BA5C2EB}"/>
              </a:ext>
            </a:extLst>
          </p:cNvPr>
          <p:cNvSpPr>
            <a:spLocks noGrp="1" noChangeArrowheads="1"/>
          </p:cNvSpPr>
          <p:nvPr>
            <p:ph type="ctrTitle"/>
          </p:nvPr>
        </p:nvSpPr>
        <p:spPr>
          <a:xfrm>
            <a:off x="-9525" y="160238"/>
            <a:ext cx="6400800" cy="691587"/>
          </a:xfrm>
        </p:spPr>
        <p:txBody>
          <a:bodyPr/>
          <a:lstStyle/>
          <a:p>
            <a:pPr algn="l" eaLnBrk="1" hangingPunct="1"/>
            <a:r>
              <a:rPr lang="en-US" altLang="en-US" sz="3200" b="1" dirty="0"/>
              <a:t>AUTOMOBILE  ALLOWANCE</a:t>
            </a:r>
          </a:p>
        </p:txBody>
      </p:sp>
    </p:spTree>
    <p:extLst>
      <p:ext uri="{BB962C8B-B14F-4D97-AF65-F5344CB8AC3E}">
        <p14:creationId xmlns:p14="http://schemas.microsoft.com/office/powerpoint/2010/main" val="34735065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09600" y="1295400"/>
            <a:ext cx="10972800" cy="5334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p>
          <a:p>
            <a:pPr>
              <a:lnSpc>
                <a:spcPct val="120000"/>
              </a:lnSpc>
              <a:defRPr/>
            </a:pPr>
            <a:r>
              <a:rPr lang="en-US" altLang="en-US" sz="2800" dirty="0">
                <a:latin typeface="Times New Roman" panose="02020603050405020304" pitchFamily="18" charset="0"/>
                <a:cs typeface="Times New Roman" panose="02020603050405020304" pitchFamily="18" charset="0"/>
              </a:rPr>
              <a:t>The veteran will have to submit the VA Form 28-1900 “</a:t>
            </a:r>
            <a:r>
              <a:rPr lang="en-US" altLang="en-US" sz="2800" i="1" dirty="0">
                <a:latin typeface="Times New Roman" panose="02020603050405020304" pitchFamily="18" charset="0"/>
                <a:cs typeface="Times New Roman" panose="02020603050405020304" pitchFamily="18" charset="0"/>
              </a:rPr>
              <a:t>Disabled Veterans Application For Vocational Rehabilitation” </a:t>
            </a:r>
            <a:r>
              <a:rPr lang="en-US" altLang="en-US" sz="2800" dirty="0">
                <a:latin typeface="Times New Roman" panose="02020603050405020304" pitchFamily="18" charset="0"/>
                <a:cs typeface="Times New Roman" panose="02020603050405020304" pitchFamily="18" charset="0"/>
              </a:rPr>
              <a:t>to VA and then will meet with a counselor to determine the best course of action and eligibility.</a:t>
            </a:r>
          </a:p>
          <a:p>
            <a:pPr>
              <a:lnSpc>
                <a:spcPct val="120000"/>
              </a:lnSpc>
              <a:defRPr/>
            </a:pPr>
            <a:r>
              <a:rPr lang="en-US" altLang="en-US" sz="2800" dirty="0">
                <a:latin typeface="Times New Roman" panose="02020603050405020304" pitchFamily="18" charset="0"/>
                <a:cs typeface="Times New Roman" panose="02020603050405020304" pitchFamily="18" charset="0"/>
              </a:rPr>
              <a:t>If the veteran has not received a VA rating or has not yet been discharged (up to 6 months prior to discharge), they can still apply for VR&amp;E; They will complete and submit the 28-1900 and the Notice to VA Veterans Service Center, located on the bottom of 28-0588. VA will review the available evidence and issue a memorandum rating determining eligibility</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50</a:t>
            </a:fld>
            <a:endParaRPr lang="en-US" altLang="en-US" dirty="0"/>
          </a:p>
        </p:txBody>
      </p:sp>
      <p:sp>
        <p:nvSpPr>
          <p:cNvPr id="7" name="Title 1">
            <a:extLst>
              <a:ext uri="{FF2B5EF4-FFF2-40B4-BE49-F238E27FC236}">
                <a16:creationId xmlns:a16="http://schemas.microsoft.com/office/drawing/2014/main" id="{66304D4A-1969-4639-B4E2-08A2E0A6BEC3}"/>
              </a:ext>
            </a:extLst>
          </p:cNvPr>
          <p:cNvSpPr>
            <a:spLocks noGrp="1"/>
          </p:cNvSpPr>
          <p:nvPr>
            <p:ph type="title"/>
          </p:nvPr>
        </p:nvSpPr>
        <p:spPr>
          <a:xfrm>
            <a:off x="0" y="228600"/>
            <a:ext cx="8763000" cy="72866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3989085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782764"/>
            <a:ext cx="6059488" cy="4548187"/>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BFF82A0-847A-42F7-9489-BA1A61492025}" type="slidenum">
              <a:rPr lang="en-US" altLang="en-US"/>
              <a:pPr>
                <a:defRPr/>
              </a:pPr>
              <a:t>51</a:t>
            </a:fld>
            <a:endParaRPr lang="en-US" altLang="en-US"/>
          </a:p>
        </p:txBody>
      </p:sp>
      <p:sp>
        <p:nvSpPr>
          <p:cNvPr id="55298" name="Title 1"/>
          <p:cNvSpPr>
            <a:spLocks noGrp="1"/>
          </p:cNvSpPr>
          <p:nvPr>
            <p:ph type="title"/>
          </p:nvPr>
        </p:nvSpPr>
        <p:spPr>
          <a:xfrm>
            <a:off x="0" y="304800"/>
            <a:ext cx="8458200" cy="73501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COMMISSARY AND EXCHANGE PRIVILEGES</a:t>
            </a: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09600" y="1459706"/>
            <a:ext cx="10972800" cy="4419600"/>
          </a:xfrm>
        </p:spPr>
        <p:txBody>
          <a:bodyPr/>
          <a:lstStyle/>
          <a:p>
            <a:pPr marL="0" lvl="1" indent="0">
              <a:buNone/>
            </a:pPr>
            <a:r>
              <a:rPr lang="en-US" altLang="en-US" sz="2400" dirty="0">
                <a:latin typeface="Times New Roman" panose="02020603050405020304" pitchFamily="18" charset="0"/>
                <a:cs typeface="Times New Roman" panose="02020603050405020304" pitchFamily="18" charset="0"/>
              </a:rPr>
              <a:t>As of January 1, 2020, all service-connected veterans, former POWs, and Purple Heart recipients have access to Commissary, Exchange, and MWR services on military installations.</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To gain access to the installation and use these services, veterans will need to enroll in the VA healthcare system and show their VA healthcare card at the military installation.</a:t>
            </a:r>
          </a:p>
          <a:p>
            <a:pPr marL="0" lvl="1" indent="0">
              <a:buNone/>
            </a:pPr>
            <a:endParaRPr lang="en-US" altLang="en-US" sz="24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Note: Even though DoD and VA authorize these benefits, the Base Commander has the ultimate say on who is allowed on the base. </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Veterans who are not eligible to enroll in VA health care, or who are enrolled in VA health care but do not possess a VA healthcare card will not have access to military installations for in-person commissary, exchange, and MWR privileges, but will have full access to online exchanges and American Forces Travel.</a:t>
            </a:r>
          </a:p>
        </p:txBody>
      </p:sp>
      <p:sp>
        <p:nvSpPr>
          <p:cNvPr id="4" name="Slide Number Placeholder 3"/>
          <p:cNvSpPr>
            <a:spLocks noGrp="1"/>
          </p:cNvSpPr>
          <p:nvPr>
            <p:ph type="sldNum" sz="quarter" idx="12"/>
          </p:nvPr>
        </p:nvSpPr>
        <p:spPr/>
        <p:txBody>
          <a:bodyPr/>
          <a:lstStyle/>
          <a:p>
            <a:pPr>
              <a:defRPr/>
            </a:pPr>
            <a:fld id="{46161CC3-51AA-46BF-81EF-239CB332A297}" type="slidenum">
              <a:rPr lang="en-US" altLang="en-US"/>
              <a:pPr>
                <a:defRPr/>
              </a:pPr>
              <a:t>52</a:t>
            </a:fld>
            <a:endParaRPr lang="en-US" altLang="en-US" dirty="0"/>
          </a:p>
        </p:txBody>
      </p:sp>
      <p:sp>
        <p:nvSpPr>
          <p:cNvPr id="2" name="Title 1">
            <a:extLst>
              <a:ext uri="{FF2B5EF4-FFF2-40B4-BE49-F238E27FC236}">
                <a16:creationId xmlns:a16="http://schemas.microsoft.com/office/drawing/2014/main" id="{41625A4B-A187-8A9C-52D8-CAB6D83CB875}"/>
              </a:ext>
            </a:extLst>
          </p:cNvPr>
          <p:cNvSpPr txBox="1">
            <a:spLocks/>
          </p:cNvSpPr>
          <p:nvPr/>
        </p:nvSpPr>
        <p:spPr>
          <a:xfrm>
            <a:off x="0" y="273640"/>
            <a:ext cx="8458200" cy="735012"/>
          </a:xfrm>
          <a:prstGeom prst="rect">
            <a:avLst/>
          </a:prstGeom>
        </p:spPr>
        <p:txBody>
          <a:bodyPr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defRPr/>
            </a:pPr>
            <a:r>
              <a:rPr lang="en-US" altLang="en-US" dirty="0">
                <a:latin typeface="Times New Roman" panose="02020603050405020304" pitchFamily="18" charset="0"/>
                <a:cs typeface="Times New Roman" panose="02020603050405020304" pitchFamily="18" charset="0"/>
              </a:rPr>
              <a:t>COMMISSARY AND EXCHANGE PRIVILEGES</a:t>
            </a: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685800" y="1371600"/>
            <a:ext cx="10744200" cy="4984750"/>
          </a:xfrm>
        </p:spPr>
        <p:txBody>
          <a:bodyPr>
            <a:normAutofit/>
          </a:bodyPr>
          <a:lstStyle/>
          <a:p>
            <a:r>
              <a:rPr lang="en-US" altLang="en-US" sz="2400" dirty="0">
                <a:latin typeface="Times New Roman" panose="02020603050405020304" pitchFamily="18" charset="0"/>
                <a:cs typeface="Times New Roman" panose="02020603050405020304" pitchFamily="18" charset="0"/>
              </a:rPr>
              <a:t>Though these benefits are provided by Department of Defense (DoD), VA does provide assistance in completing DD Form 1172, </a:t>
            </a:r>
            <a:r>
              <a:rPr lang="en-US" altLang="en-US" sz="2400" i="1" dirty="0">
                <a:latin typeface="Times New Roman" panose="02020603050405020304" pitchFamily="18" charset="0"/>
                <a:cs typeface="Times New Roman" panose="02020603050405020304" pitchFamily="18" charset="0"/>
              </a:rPr>
              <a:t>"Application for Uniformed Services Identification and Privilege Card." </a:t>
            </a:r>
            <a:r>
              <a:rPr lang="en-US" altLang="en-US" sz="2400" dirty="0">
                <a:latin typeface="Times New Roman" panose="02020603050405020304" pitchFamily="18" charset="0"/>
                <a:cs typeface="Times New Roman" panose="02020603050405020304" pitchFamily="18" charset="0"/>
              </a:rPr>
              <a:t>For detailed information, contact the nearest military installation.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This application is only used for 100% P&amp;T service-connected veterans</a:t>
            </a:r>
          </a:p>
          <a:p>
            <a:pPr marL="0" indent="0">
              <a:buNone/>
            </a:pP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As of November 11, 2017 all Honorably discharged veterans may shop the online exchange</a:t>
            </a:r>
          </a:p>
          <a:p>
            <a:pPr marL="0" indent="0">
              <a:buNone/>
            </a:pP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hlinkClick r:id="rId2"/>
              </a:rPr>
              <a:t>https://www.shopmyexchange.com/account/register</a:t>
            </a:r>
            <a:r>
              <a:rPr lang="en-US" altLang="en-US" sz="2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01460F64-8309-4CCD-99B5-3C40CE4829DC}" type="slidenum">
              <a:rPr lang="en-US" altLang="en-US" smtClean="0"/>
              <a:pPr>
                <a:defRPr/>
              </a:pPr>
              <a:t>53</a:t>
            </a:fld>
            <a:endParaRPr lang="en-US" altLang="en-US" dirty="0"/>
          </a:p>
        </p:txBody>
      </p:sp>
      <p:sp>
        <p:nvSpPr>
          <p:cNvPr id="6" name="Title 1"/>
          <p:cNvSpPr>
            <a:spLocks noGrp="1"/>
          </p:cNvSpPr>
          <p:nvPr>
            <p:ph type="title"/>
          </p:nvPr>
        </p:nvSpPr>
        <p:spPr>
          <a:xfrm>
            <a:off x="0" y="256286"/>
            <a:ext cx="8452104" cy="735012"/>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COMMISSARY AND EXCHANGE PRIVILEGES</a:t>
            </a: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1A3D5-5A79-4D25-5E14-7F3879800A5C}"/>
              </a:ext>
            </a:extLst>
          </p:cNvPr>
          <p:cNvSpPr>
            <a:spLocks noGrp="1"/>
          </p:cNvSpPr>
          <p:nvPr>
            <p:ph idx="1"/>
          </p:nvPr>
        </p:nvSpPr>
        <p:spPr/>
        <p:txBody>
          <a:bodyPr/>
          <a:lstStyle/>
          <a:p>
            <a:pPr marL="0" indent="0">
              <a:buNone/>
            </a:pPr>
            <a:r>
              <a:rPr lang="en-US" sz="2400" b="0" i="0" u="none" strike="noStrike" dirty="0">
                <a:solidFill>
                  <a:srgbClr val="000000"/>
                </a:solidFill>
                <a:effectLst/>
                <a:latin typeface="Times New Roman" panose="02020603050405020304" pitchFamily="18" charset="0"/>
              </a:rPr>
              <a:t>Provides education type benefits to spouse/children of:</a:t>
            </a:r>
          </a:p>
          <a:p>
            <a:endParaRPr lang="en-US" sz="2400" b="0" i="0" u="none" strike="noStrike" dirty="0">
              <a:solidFill>
                <a:srgbClr val="000000"/>
              </a:solidFill>
              <a:effectLst/>
              <a:latin typeface="Times New Roman" panose="02020603050405020304" pitchFamily="18" charset="0"/>
            </a:endParaRPr>
          </a:p>
          <a:p>
            <a:r>
              <a:rPr lang="en-US" sz="2400" b="0" i="0" u="none" strike="noStrike" dirty="0">
                <a:solidFill>
                  <a:srgbClr val="000000"/>
                </a:solidFill>
                <a:effectLst/>
                <a:latin typeface="Times New Roman" panose="02020603050405020304" pitchFamily="18" charset="0"/>
              </a:rPr>
              <a:t>Veteran who died or is permanently and totally disabled due to a service-connected disability</a:t>
            </a:r>
          </a:p>
          <a:p>
            <a:r>
              <a:rPr lang="en-US" sz="2400" b="0" i="0" u="none" strike="noStrike" dirty="0">
                <a:solidFill>
                  <a:srgbClr val="000000"/>
                </a:solidFill>
                <a:effectLst/>
                <a:latin typeface="Times New Roman" panose="02020603050405020304" pitchFamily="18" charset="0"/>
              </a:rPr>
              <a:t>Veteran who died from any cause while permanently and totally disabled due to a service-connected disability</a:t>
            </a:r>
          </a:p>
          <a:p>
            <a:r>
              <a:rPr lang="en-US" sz="2400" dirty="0">
                <a:solidFill>
                  <a:srgbClr val="000000"/>
                </a:solidFill>
                <a:latin typeface="Times New Roman" panose="02020603050405020304" pitchFamily="18" charset="0"/>
              </a:rPr>
              <a:t>Service member </a:t>
            </a:r>
            <a:r>
              <a:rPr lang="en-US" sz="2400" b="0" i="0" u="none" strike="noStrike" dirty="0">
                <a:solidFill>
                  <a:srgbClr val="000000"/>
                </a:solidFill>
                <a:effectLst/>
                <a:latin typeface="Times New Roman" panose="02020603050405020304" pitchFamily="18" charset="0"/>
              </a:rPr>
              <a:t>who died on active duty, MIA or captured by hostile forces</a:t>
            </a:r>
          </a:p>
          <a:p>
            <a:r>
              <a:rPr lang="en-US" sz="2400" dirty="0">
                <a:solidFill>
                  <a:srgbClr val="000000"/>
                </a:solidFill>
                <a:latin typeface="Times New Roman" panose="02020603050405020304" pitchFamily="18" charset="0"/>
              </a:rPr>
              <a:t>Service member </a:t>
            </a:r>
            <a:r>
              <a:rPr lang="en-US" sz="2400" b="0" i="0" u="none" strike="noStrike" dirty="0">
                <a:solidFill>
                  <a:srgbClr val="000000"/>
                </a:solidFill>
                <a:effectLst/>
                <a:latin typeface="Times New Roman" panose="02020603050405020304" pitchFamily="18" charset="0"/>
              </a:rPr>
              <a:t>forcibly detained/interned in LOD by a foreign government</a:t>
            </a:r>
          </a:p>
          <a:p>
            <a:r>
              <a:rPr lang="en-US" sz="2400" dirty="0">
                <a:solidFill>
                  <a:srgbClr val="000000"/>
                </a:solidFill>
                <a:latin typeface="Times New Roman" panose="02020603050405020304" pitchFamily="18" charset="0"/>
              </a:rPr>
              <a:t>Service</a:t>
            </a:r>
            <a:r>
              <a:rPr lang="en-US" sz="2400" b="0" i="0" u="none" strike="noStrike" dirty="0">
                <a:solidFill>
                  <a:srgbClr val="000000"/>
                </a:solidFill>
                <a:effectLst/>
                <a:latin typeface="Times New Roman" panose="02020603050405020304" pitchFamily="18" charset="0"/>
              </a:rPr>
              <a:t> member hospitalized/receiving outpatient treatment for permanent and total service-connected disability and likely to be discharged for that disability</a:t>
            </a:r>
          </a:p>
        </p:txBody>
      </p:sp>
      <p:sp>
        <p:nvSpPr>
          <p:cNvPr id="4" name="Slide Number Placeholder 3">
            <a:extLst>
              <a:ext uri="{FF2B5EF4-FFF2-40B4-BE49-F238E27FC236}">
                <a16:creationId xmlns:a16="http://schemas.microsoft.com/office/drawing/2014/main" id="{8233E10F-3319-D92C-1F37-48652F5C265E}"/>
              </a:ext>
            </a:extLst>
          </p:cNvPr>
          <p:cNvSpPr>
            <a:spLocks noGrp="1"/>
          </p:cNvSpPr>
          <p:nvPr>
            <p:ph type="sldNum" sz="quarter" idx="12"/>
          </p:nvPr>
        </p:nvSpPr>
        <p:spPr/>
        <p:txBody>
          <a:bodyPr/>
          <a:lstStyle/>
          <a:p>
            <a:fld id="{60B18D57-13A5-4968-950D-8FEF41FA4399}" type="slidenum">
              <a:rPr lang="en-US" smtClean="0"/>
              <a:t>54</a:t>
            </a:fld>
            <a:endParaRPr lang="en-US"/>
          </a:p>
        </p:txBody>
      </p:sp>
      <p:sp>
        <p:nvSpPr>
          <p:cNvPr id="5" name="Title 4">
            <a:extLst>
              <a:ext uri="{FF2B5EF4-FFF2-40B4-BE49-F238E27FC236}">
                <a16:creationId xmlns:a16="http://schemas.microsoft.com/office/drawing/2014/main" id="{38E19F4B-28F4-E1F6-9673-B540D570A894}"/>
              </a:ext>
            </a:extLst>
          </p:cNvPr>
          <p:cNvSpPr>
            <a:spLocks noGrp="1"/>
          </p:cNvSpPr>
          <p:nvPr>
            <p:ph type="title"/>
          </p:nvPr>
        </p:nvSpPr>
        <p:spPr>
          <a:xfrm>
            <a:off x="19050" y="91840"/>
            <a:ext cx="8450731" cy="981732"/>
          </a:xfrm>
        </p:spPr>
        <p:txBody>
          <a:bodyPr/>
          <a:lstStyle/>
          <a:p>
            <a:r>
              <a:rPr lang="en-US" dirty="0">
                <a:latin typeface="Times New Roman" panose="02020603050405020304" pitchFamily="18" charset="0"/>
                <a:cs typeface="Times New Roman" panose="02020603050405020304" pitchFamily="18" charset="0"/>
              </a:rPr>
              <a:t>Dependents Educational Allowance (DEA) (Chapter 35)</a:t>
            </a:r>
          </a:p>
        </p:txBody>
      </p:sp>
    </p:spTree>
    <p:extLst>
      <p:ext uri="{BB962C8B-B14F-4D97-AF65-F5344CB8AC3E}">
        <p14:creationId xmlns:p14="http://schemas.microsoft.com/office/powerpoint/2010/main" val="1925183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1A3D5-5A79-4D25-5E14-7F3879800A5C}"/>
              </a:ext>
            </a:extLst>
          </p:cNvPr>
          <p:cNvSpPr>
            <a:spLocks noGrp="1"/>
          </p:cNvSpPr>
          <p:nvPr>
            <p:ph idx="1"/>
          </p:nvPr>
        </p:nvSpPr>
        <p:spPr/>
        <p:txBody>
          <a:bodyPr/>
          <a:lstStyle/>
          <a:p>
            <a:r>
              <a:rPr lang="en-US" sz="2800" b="0" i="0" u="none" strike="noStrike" dirty="0">
                <a:solidFill>
                  <a:srgbClr val="000000"/>
                </a:solidFill>
                <a:effectLst/>
                <a:latin typeface="Times New Roman" panose="02020603050405020304" pitchFamily="18" charset="0"/>
              </a:rPr>
              <a:t>Up to 45 months of benefits if benefits began before 8-1-18</a:t>
            </a:r>
          </a:p>
          <a:p>
            <a:r>
              <a:rPr lang="en-US" sz="2800" b="0" i="0" u="none" strike="noStrike" dirty="0">
                <a:solidFill>
                  <a:srgbClr val="000000"/>
                </a:solidFill>
                <a:effectLst/>
                <a:latin typeface="Times New Roman" panose="02020603050405020304" pitchFamily="18" charset="0"/>
              </a:rPr>
              <a:t>Up to 36 months of benefits if benefits began on or after 8-1-18</a:t>
            </a:r>
          </a:p>
          <a:p>
            <a:r>
              <a:rPr lang="en-US" sz="2800" b="0" i="0" u="none" strike="noStrike" dirty="0">
                <a:solidFill>
                  <a:srgbClr val="000000"/>
                </a:solidFill>
                <a:effectLst/>
                <a:latin typeface="Times New Roman" panose="02020603050405020304" pitchFamily="18" charset="0"/>
              </a:rPr>
              <a:t>Time limit</a:t>
            </a:r>
          </a:p>
          <a:p>
            <a:r>
              <a:rPr lang="en-US" sz="2800" b="0" i="0" u="none" strike="noStrike" dirty="0">
                <a:solidFill>
                  <a:srgbClr val="000000"/>
                </a:solidFill>
                <a:effectLst/>
                <a:latin typeface="Times New Roman" panose="02020603050405020304" pitchFamily="18" charset="0"/>
              </a:rPr>
              <a:t>Children generally aged 18 to 26 (or up to age 31 in certain circumstances)</a:t>
            </a:r>
          </a:p>
          <a:p>
            <a:r>
              <a:rPr lang="en-US" sz="2800" b="0" i="0" u="none" strike="noStrike" dirty="0">
                <a:solidFill>
                  <a:srgbClr val="000000"/>
                </a:solidFill>
                <a:effectLst/>
                <a:latin typeface="Times New Roman" panose="02020603050405020304" pitchFamily="18" charset="0"/>
              </a:rPr>
              <a:t>Surviving spouse </a:t>
            </a:r>
          </a:p>
          <a:p>
            <a:r>
              <a:rPr lang="en-US" sz="2800" b="0" i="0" u="none" strike="noStrike" dirty="0">
                <a:solidFill>
                  <a:srgbClr val="000000"/>
                </a:solidFill>
                <a:effectLst/>
                <a:latin typeface="Times New Roman" panose="02020603050405020304" pitchFamily="18" charset="0"/>
              </a:rPr>
              <a:t>Up to 20 years if spouse died on active duty</a:t>
            </a:r>
          </a:p>
          <a:p>
            <a:r>
              <a:rPr lang="en-US" sz="2800" dirty="0">
                <a:solidFill>
                  <a:srgbClr val="000000"/>
                </a:solidFill>
                <a:latin typeface="Times New Roman" panose="02020603050405020304" pitchFamily="18" charset="0"/>
              </a:rPr>
              <a:t>Up</a:t>
            </a:r>
            <a:r>
              <a:rPr lang="en-US" sz="2800" b="0" i="0" u="none" strike="noStrike" dirty="0">
                <a:solidFill>
                  <a:srgbClr val="000000"/>
                </a:solidFill>
                <a:effectLst/>
                <a:latin typeface="Times New Roman" panose="02020603050405020304" pitchFamily="18" charset="0"/>
              </a:rPr>
              <a:t> to 10 years if veteran established eligibility after discharge from active duty</a:t>
            </a:r>
          </a:p>
        </p:txBody>
      </p:sp>
      <p:sp>
        <p:nvSpPr>
          <p:cNvPr id="4" name="Slide Number Placeholder 3">
            <a:extLst>
              <a:ext uri="{FF2B5EF4-FFF2-40B4-BE49-F238E27FC236}">
                <a16:creationId xmlns:a16="http://schemas.microsoft.com/office/drawing/2014/main" id="{8233E10F-3319-D92C-1F37-48652F5C265E}"/>
              </a:ext>
            </a:extLst>
          </p:cNvPr>
          <p:cNvSpPr>
            <a:spLocks noGrp="1"/>
          </p:cNvSpPr>
          <p:nvPr>
            <p:ph type="sldNum" sz="quarter" idx="12"/>
          </p:nvPr>
        </p:nvSpPr>
        <p:spPr/>
        <p:txBody>
          <a:bodyPr/>
          <a:lstStyle/>
          <a:p>
            <a:fld id="{60B18D57-13A5-4968-950D-8FEF41FA4399}" type="slidenum">
              <a:rPr lang="en-US" smtClean="0"/>
              <a:t>55</a:t>
            </a:fld>
            <a:endParaRPr lang="en-US"/>
          </a:p>
        </p:txBody>
      </p:sp>
      <p:sp>
        <p:nvSpPr>
          <p:cNvPr id="6" name="Title 4">
            <a:extLst>
              <a:ext uri="{FF2B5EF4-FFF2-40B4-BE49-F238E27FC236}">
                <a16:creationId xmlns:a16="http://schemas.microsoft.com/office/drawing/2014/main" id="{0843F159-4595-0C57-42C4-6A3DDAF4B446}"/>
              </a:ext>
            </a:extLst>
          </p:cNvPr>
          <p:cNvSpPr txBox="1">
            <a:spLocks noGrp="1"/>
          </p:cNvSpPr>
          <p:nvPr>
            <p:ph type="title"/>
          </p:nvPr>
        </p:nvSpPr>
        <p:spPr>
          <a:xfrm>
            <a:off x="0" y="91840"/>
            <a:ext cx="8450731"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Times New Roman" panose="02020603050405020304" pitchFamily="18" charset="0"/>
                <a:cs typeface="Times New Roman" panose="02020603050405020304" pitchFamily="18" charset="0"/>
              </a:rPr>
              <a:t>Dependents Educational Allowance (DEA) (Chapter 35) continued</a:t>
            </a:r>
          </a:p>
        </p:txBody>
      </p:sp>
    </p:spTree>
    <p:extLst>
      <p:ext uri="{BB962C8B-B14F-4D97-AF65-F5344CB8AC3E}">
        <p14:creationId xmlns:p14="http://schemas.microsoft.com/office/powerpoint/2010/main" val="2554530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1A3D5-5A79-4D25-5E14-7F3879800A5C}"/>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Veterans Health Care</a:t>
            </a:r>
          </a:p>
          <a:p>
            <a:r>
              <a:rPr lang="en-US" sz="2800" dirty="0">
                <a:latin typeface="Times New Roman" panose="02020603050405020304" pitchFamily="18" charset="0"/>
                <a:cs typeface="Times New Roman" panose="02020603050405020304" pitchFamily="18" charset="0"/>
              </a:rPr>
              <a:t>Caregiver Support Program</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Civilian Health and Medical Program</a:t>
            </a:r>
            <a:br>
              <a:rPr lang="en-US" sz="2800" b="0" i="0" u="none" strike="noStrike" dirty="0">
                <a:solidFill>
                  <a:srgbClr val="000000"/>
                </a:solidFill>
                <a:effectLst/>
                <a:latin typeface="Times New Roman" panose="02020603050405020304" pitchFamily="18" charset="0"/>
                <a:cs typeface="Times New Roman" panose="02020603050405020304" pitchFamily="18" charset="0"/>
              </a:rPr>
            </a:br>
            <a:r>
              <a:rPr lang="en-US" sz="2800" b="0" i="0" u="none" strike="noStrike" dirty="0">
                <a:solidFill>
                  <a:srgbClr val="000000"/>
                </a:solidFill>
                <a:effectLst/>
                <a:latin typeface="Times New Roman" panose="02020603050405020304" pitchFamily="18" charset="0"/>
                <a:cs typeface="Times New Roman" panose="02020603050405020304" pitchFamily="18" charset="0"/>
              </a:rPr>
              <a:t>of the Department of Veterans Affairs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CHAMPVA</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Veteran Owned Business Program</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Civil Service Preference</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Commissary/Exchange Privileges</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Space Available Travel/Lodging </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State Benefits</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33E10F-3319-D92C-1F37-48652F5C265E}"/>
              </a:ext>
            </a:extLst>
          </p:cNvPr>
          <p:cNvSpPr>
            <a:spLocks noGrp="1"/>
          </p:cNvSpPr>
          <p:nvPr>
            <p:ph type="sldNum" sz="quarter" idx="12"/>
          </p:nvPr>
        </p:nvSpPr>
        <p:spPr/>
        <p:txBody>
          <a:bodyPr/>
          <a:lstStyle/>
          <a:p>
            <a:fld id="{60B18D57-13A5-4968-950D-8FEF41FA4399}" type="slidenum">
              <a:rPr lang="en-US" smtClean="0"/>
              <a:t>56</a:t>
            </a:fld>
            <a:endParaRPr lang="en-US"/>
          </a:p>
        </p:txBody>
      </p:sp>
      <p:sp>
        <p:nvSpPr>
          <p:cNvPr id="5" name="Title 4">
            <a:extLst>
              <a:ext uri="{FF2B5EF4-FFF2-40B4-BE49-F238E27FC236}">
                <a16:creationId xmlns:a16="http://schemas.microsoft.com/office/drawing/2014/main" id="{38E19F4B-28F4-E1F6-9673-B540D570A894}"/>
              </a:ext>
            </a:extLst>
          </p:cNvPr>
          <p:cNvSpPr>
            <a:spLocks noGrp="1"/>
          </p:cNvSpPr>
          <p:nvPr>
            <p:ph type="title"/>
          </p:nvPr>
        </p:nvSpPr>
        <p:spPr>
          <a:xfrm>
            <a:off x="0" y="91840"/>
            <a:ext cx="8450731" cy="981732"/>
          </a:xfrm>
        </p:spPr>
        <p:txBody>
          <a:bodyPr/>
          <a:lstStyle/>
          <a:p>
            <a:r>
              <a:rPr lang="en-US" dirty="0">
                <a:latin typeface="Times New Roman" panose="02020603050405020304" pitchFamily="18" charset="0"/>
                <a:cs typeface="Times New Roman" panose="02020603050405020304" pitchFamily="18" charset="0"/>
              </a:rPr>
              <a:t>Other Programs-VA’s Benefits A-Z Page</a:t>
            </a:r>
          </a:p>
        </p:txBody>
      </p:sp>
    </p:spTree>
    <p:extLst>
      <p:ext uri="{BB962C8B-B14F-4D97-AF65-F5344CB8AC3E}">
        <p14:creationId xmlns:p14="http://schemas.microsoft.com/office/powerpoint/2010/main" val="35362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FEEABF-FB0F-7980-3303-89DD22219447}"/>
              </a:ext>
            </a:extLst>
          </p:cNvPr>
          <p:cNvSpPr>
            <a:spLocks noGrp="1"/>
          </p:cNvSpPr>
          <p:nvPr>
            <p:ph type="sldNum" sz="quarter" idx="12"/>
          </p:nvPr>
        </p:nvSpPr>
        <p:spPr>
          <a:prstGeom prst="rect">
            <a:avLst/>
          </a:prstGeom>
        </p:spPr>
        <p:txBody>
          <a:bodyPr/>
          <a:lstStyle/>
          <a:p>
            <a:fld id="{60B18D57-13A5-4968-950D-8FEF41FA4399}" type="slidenum">
              <a:rPr lang="en-US" smtClean="0"/>
              <a:t>57</a:t>
            </a:fld>
            <a:endParaRPr lang="en-US"/>
          </a:p>
        </p:txBody>
      </p:sp>
      <p:sp>
        <p:nvSpPr>
          <p:cNvPr id="6" name="Title 5">
            <a:extLst>
              <a:ext uri="{FF2B5EF4-FFF2-40B4-BE49-F238E27FC236}">
                <a16:creationId xmlns:a16="http://schemas.microsoft.com/office/drawing/2014/main" id="{A8278906-E258-78F3-9F5A-7A41872DE382}"/>
              </a:ext>
            </a:extLst>
          </p:cNvPr>
          <p:cNvSpPr>
            <a:spLocks noGrp="1"/>
          </p:cNvSpPr>
          <p:nvPr>
            <p:ph type="title"/>
          </p:nvPr>
        </p:nvSpPr>
        <p:spPr>
          <a:xfrm>
            <a:off x="19050" y="152400"/>
            <a:ext cx="8450731" cy="981732"/>
          </a:xfrm>
        </p:spPr>
        <p:txBody>
          <a:bodyPr/>
          <a:lstStyle/>
          <a:p>
            <a:r>
              <a:rPr lang="en-US" dirty="0">
                <a:latin typeface="Times New Roman" panose="02020603050405020304" pitchFamily="18" charset="0"/>
                <a:cs typeface="Times New Roman" panose="02020603050405020304" pitchFamily="18" charset="0"/>
              </a:rPr>
              <a:t>The Appeals Process For Ancillary Benefits</a:t>
            </a:r>
          </a:p>
        </p:txBody>
      </p:sp>
      <p:pic>
        <p:nvPicPr>
          <p:cNvPr id="10" name="Content Placeholder 9">
            <a:extLst>
              <a:ext uri="{FF2B5EF4-FFF2-40B4-BE49-F238E27FC236}">
                <a16:creationId xmlns:a16="http://schemas.microsoft.com/office/drawing/2014/main" id="{59BB2F9D-3880-256E-BF7C-BD2BB2EEFDC0}"/>
              </a:ext>
            </a:extLst>
          </p:cNvPr>
          <p:cNvPicPr>
            <a:picLocks noGrp="1" noChangeAspect="1"/>
          </p:cNvPicPr>
          <p:nvPr>
            <p:ph idx="1"/>
          </p:nvPr>
        </p:nvPicPr>
        <p:blipFill>
          <a:blip r:embed="rId2"/>
          <a:stretch>
            <a:fillRect/>
          </a:stretch>
        </p:blipFill>
        <p:spPr>
          <a:xfrm>
            <a:off x="1680883" y="1474788"/>
            <a:ext cx="8740588" cy="4881562"/>
          </a:xfrm>
          <a:prstGeom prst="rect">
            <a:avLst/>
          </a:prstGeom>
        </p:spPr>
      </p:pic>
    </p:spTree>
    <p:extLst>
      <p:ext uri="{BB962C8B-B14F-4D97-AF65-F5344CB8AC3E}">
        <p14:creationId xmlns:p14="http://schemas.microsoft.com/office/powerpoint/2010/main" val="4071146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2A02A-DFC8-C116-4294-86885F53266A}"/>
              </a:ext>
            </a:extLst>
          </p:cNvPr>
          <p:cNvSpPr>
            <a:spLocks noGrp="1"/>
          </p:cNvSpPr>
          <p:nvPr>
            <p:ph idx="1"/>
          </p:nvPr>
        </p:nvSpPr>
        <p:spPr>
          <a:xfrm>
            <a:off x="751043" y="1474293"/>
            <a:ext cx="10515600" cy="4882058"/>
          </a:xfrm>
        </p:spPr>
        <p:txBody>
          <a:bodyPr/>
          <a:lstStyle/>
          <a:p>
            <a:r>
              <a:rPr lang="en-US" sz="2400" dirty="0">
                <a:solidFill>
                  <a:srgbClr val="1B1B1B"/>
                </a:solidFill>
                <a:latin typeface="Times New Roman" panose="02020603050405020304" pitchFamily="18" charset="0"/>
                <a:cs typeface="Times New Roman" panose="02020603050405020304" pitchFamily="18" charset="0"/>
              </a:rPr>
              <a:t>If the veteran</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 disagrees with a decision that their VA health care team makes about their treatment or care, they can request to have other medical professionals review that decision. This type of decision review follows the VHA Clinical Appeals process. </a:t>
            </a:r>
          </a:p>
          <a:p>
            <a:r>
              <a:rPr lang="en-US" sz="2400" dirty="0">
                <a:solidFill>
                  <a:srgbClr val="1B1B1B"/>
                </a:solidFill>
                <a:latin typeface="Times New Roman" panose="02020603050405020304" pitchFamily="18" charset="0"/>
                <a:cs typeface="Times New Roman" panose="02020603050405020304" pitchFamily="18" charset="0"/>
              </a:rPr>
              <a:t>Veteran </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can request a review of a decision that </a:t>
            </a:r>
            <a:r>
              <a:rPr lang="en-US" sz="2400" dirty="0">
                <a:solidFill>
                  <a:srgbClr val="1B1B1B"/>
                </a:solidFill>
                <a:latin typeface="Times New Roman" panose="02020603050405020304" pitchFamily="18" charset="0"/>
                <a:cs typeface="Times New Roman" panose="02020603050405020304" pitchFamily="18" charset="0"/>
              </a:rPr>
              <a:t>their </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health care team makes about treatment or care. Here are some types of medical treatment decisions that can be appealed through the Clinical Appeals process:</a:t>
            </a:r>
          </a:p>
          <a:p>
            <a:r>
              <a:rPr lang="en-US" sz="2400" b="0" i="0" u="none" strike="noStrike" dirty="0">
                <a:solidFill>
                  <a:srgbClr val="1B1B1B"/>
                </a:solidFill>
                <a:effectLst/>
                <a:latin typeface="Times New Roman" panose="02020603050405020304" pitchFamily="18" charset="0"/>
                <a:cs typeface="Times New Roman" panose="02020603050405020304" pitchFamily="18" charset="0"/>
              </a:rPr>
              <a:t>If the provider should prescribe a specific medicine for veteran</a:t>
            </a:r>
          </a:p>
          <a:p>
            <a:r>
              <a:rPr lang="en-US" sz="2400" b="0" i="0" u="none" strike="noStrike" dirty="0">
                <a:solidFill>
                  <a:srgbClr val="1B1B1B"/>
                </a:solidFill>
                <a:effectLst/>
                <a:latin typeface="Times New Roman" panose="02020603050405020304" pitchFamily="18" charset="0"/>
                <a:cs typeface="Times New Roman" panose="02020603050405020304" pitchFamily="18" charset="0"/>
              </a:rPr>
              <a:t>Whether veteran should receive a specific type of therapy</a:t>
            </a:r>
          </a:p>
          <a:p>
            <a:r>
              <a:rPr lang="en-US" sz="2400" dirty="0">
                <a:solidFill>
                  <a:srgbClr val="1B1B1B"/>
                </a:solidFill>
                <a:latin typeface="Times New Roman" panose="02020603050405020304" pitchFamily="18" charset="0"/>
                <a:cs typeface="Times New Roman" panose="02020603050405020304" pitchFamily="18" charset="0"/>
              </a:rPr>
              <a:t>These </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treatment decisions are also called “medical determinations.”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653A6F-0C7A-A86B-EFCD-7AEA9A0EFBD2}"/>
              </a:ext>
            </a:extLst>
          </p:cNvPr>
          <p:cNvSpPr>
            <a:spLocks noGrp="1"/>
          </p:cNvSpPr>
          <p:nvPr>
            <p:ph type="sldNum" sz="quarter" idx="12"/>
          </p:nvPr>
        </p:nvSpPr>
        <p:spPr/>
        <p:txBody>
          <a:bodyPr/>
          <a:lstStyle/>
          <a:p>
            <a:fld id="{60B18D57-13A5-4968-950D-8FEF41FA4399}" type="slidenum">
              <a:rPr lang="en-US" smtClean="0"/>
              <a:t>58</a:t>
            </a:fld>
            <a:endParaRPr lang="en-US"/>
          </a:p>
        </p:txBody>
      </p:sp>
      <p:sp>
        <p:nvSpPr>
          <p:cNvPr id="5" name="Title 4">
            <a:extLst>
              <a:ext uri="{FF2B5EF4-FFF2-40B4-BE49-F238E27FC236}">
                <a16:creationId xmlns:a16="http://schemas.microsoft.com/office/drawing/2014/main" id="{6062B5FD-F910-9678-9FA8-7484FF4E1339}"/>
              </a:ext>
            </a:extLst>
          </p:cNvPr>
          <p:cNvSpPr>
            <a:spLocks noGrp="1"/>
          </p:cNvSpPr>
          <p:nvPr>
            <p:ph type="title"/>
          </p:nvPr>
        </p:nvSpPr>
        <p:spPr>
          <a:xfrm>
            <a:off x="19050" y="117911"/>
            <a:ext cx="8450731" cy="981732"/>
          </a:xfrm>
        </p:spPr>
        <p:txBody>
          <a:bodyPr/>
          <a:lstStyle/>
          <a:p>
            <a:r>
              <a:rPr lang="en-US" dirty="0">
                <a:latin typeface="Times New Roman" panose="02020603050405020304" pitchFamily="18" charset="0"/>
                <a:cs typeface="Times New Roman" panose="02020603050405020304" pitchFamily="18" charset="0"/>
              </a:rPr>
              <a:t>Appealing A Clinical Decision</a:t>
            </a:r>
          </a:p>
        </p:txBody>
      </p:sp>
    </p:spTree>
    <p:extLst>
      <p:ext uri="{BB962C8B-B14F-4D97-AF65-F5344CB8AC3E}">
        <p14:creationId xmlns:p14="http://schemas.microsoft.com/office/powerpoint/2010/main" val="1413071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E24B8E-A4D6-C3CD-BBA2-8B99EF64A516}"/>
              </a:ext>
            </a:extLst>
          </p:cNvPr>
          <p:cNvSpPr>
            <a:spLocks noGrp="1"/>
          </p:cNvSpPr>
          <p:nvPr>
            <p:ph idx="1"/>
          </p:nvPr>
        </p:nvSpPr>
        <p:spPr/>
        <p:txBody>
          <a:bodyPr/>
          <a:lstStyle/>
          <a:p>
            <a:r>
              <a:rPr lang="en-US" sz="2400" b="0" i="0" u="none" strike="noStrike" dirty="0">
                <a:solidFill>
                  <a:srgbClr val="1B1B1B"/>
                </a:solidFill>
                <a:effectLst/>
                <a:latin typeface="Times New Roman" panose="02020603050405020304" pitchFamily="18" charset="0"/>
                <a:cs typeface="Times New Roman" panose="02020603050405020304" pitchFamily="18" charset="0"/>
              </a:rPr>
              <a:t>After the patient advocate reviews the appeal request, they’ll determine the next step for your appeal:</a:t>
            </a:r>
          </a:p>
          <a:p>
            <a:r>
              <a:rPr lang="en-US" sz="2400" b="0" i="0" u="none" strike="noStrike" dirty="0">
                <a:solidFill>
                  <a:srgbClr val="1B1B1B"/>
                </a:solidFill>
                <a:effectLst/>
                <a:latin typeface="Times New Roman" panose="02020603050405020304" pitchFamily="18" charset="0"/>
                <a:cs typeface="Times New Roman" panose="02020603050405020304" pitchFamily="18" charset="0"/>
              </a:rPr>
              <a:t>If new medical evidence was presented, the advocate may request that </a:t>
            </a:r>
            <a:r>
              <a:rPr lang="en-US" sz="2400" dirty="0">
                <a:solidFill>
                  <a:srgbClr val="1B1B1B"/>
                </a:solidFill>
                <a:latin typeface="Times New Roman" panose="02020603050405020304" pitchFamily="18" charset="0"/>
                <a:cs typeface="Times New Roman" panose="02020603050405020304" pitchFamily="18" charset="0"/>
              </a:rPr>
              <a:t>the </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health care team review their original decision again.</a:t>
            </a:r>
          </a:p>
          <a:p>
            <a:r>
              <a:rPr lang="en-US" sz="2400" b="0" i="0" u="none" strike="noStrike" dirty="0">
                <a:solidFill>
                  <a:srgbClr val="1B1B1B"/>
                </a:solidFill>
                <a:effectLst/>
                <a:latin typeface="Times New Roman" panose="02020603050405020304" pitchFamily="18" charset="0"/>
                <a:cs typeface="Times New Roman" panose="02020603050405020304" pitchFamily="18" charset="0"/>
              </a:rPr>
              <a:t>If the appeal enters the Clinical Appeals process, the facility’s chief medical officer, or someone they designate, will review the appeal and any relevant medical records. If needed, they’ll ask other experts to help review the appeal, too.</a:t>
            </a:r>
          </a:p>
          <a:p>
            <a:r>
              <a:rPr lang="en-US" sz="2400" dirty="0">
                <a:solidFill>
                  <a:srgbClr val="1B1B1B"/>
                </a:solidFill>
                <a:latin typeface="Times New Roman" panose="02020603050405020304" pitchFamily="18" charset="0"/>
                <a:cs typeface="Times New Roman" panose="02020603050405020304" pitchFamily="18" charset="0"/>
              </a:rPr>
              <a:t>The veteran will</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 then receive a final letter with the decision on your appeal. If they agree with the decision, the appeal will be considered closed. If they disagree with the decision, </a:t>
            </a:r>
            <a:r>
              <a:rPr lang="en-US" sz="2400" dirty="0">
                <a:solidFill>
                  <a:srgbClr val="1B1B1B"/>
                </a:solidFill>
                <a:latin typeface="Times New Roman" panose="02020603050405020304" pitchFamily="18" charset="0"/>
                <a:cs typeface="Times New Roman" panose="02020603050405020304" pitchFamily="18" charset="0"/>
              </a:rPr>
              <a:t>they </a:t>
            </a:r>
            <a:r>
              <a:rPr lang="en-US" sz="2400" b="0" i="0" u="none" strike="noStrike" dirty="0">
                <a:solidFill>
                  <a:srgbClr val="1B1B1B"/>
                </a:solidFill>
                <a:effectLst/>
                <a:latin typeface="Times New Roman" panose="02020603050405020304" pitchFamily="18" charset="0"/>
                <a:cs typeface="Times New Roman" panose="02020603050405020304" pitchFamily="18" charset="0"/>
              </a:rPr>
              <a:t>can appeal the decision in writing to their Veterans Integrated Service Network (VISN) Office.</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AD1BF5-541E-2F1F-131A-B7B795D213A6}"/>
              </a:ext>
            </a:extLst>
          </p:cNvPr>
          <p:cNvSpPr>
            <a:spLocks noGrp="1"/>
          </p:cNvSpPr>
          <p:nvPr>
            <p:ph type="sldNum" sz="quarter" idx="12"/>
          </p:nvPr>
        </p:nvSpPr>
        <p:spPr/>
        <p:txBody>
          <a:bodyPr/>
          <a:lstStyle/>
          <a:p>
            <a:fld id="{60B18D57-13A5-4968-950D-8FEF41FA4399}" type="slidenum">
              <a:rPr lang="en-US" smtClean="0"/>
              <a:t>59</a:t>
            </a:fld>
            <a:endParaRPr lang="en-US"/>
          </a:p>
        </p:txBody>
      </p:sp>
      <p:sp>
        <p:nvSpPr>
          <p:cNvPr id="5" name="Title 4">
            <a:extLst>
              <a:ext uri="{FF2B5EF4-FFF2-40B4-BE49-F238E27FC236}">
                <a16:creationId xmlns:a16="http://schemas.microsoft.com/office/drawing/2014/main" id="{4E4D1C78-2ABC-FE10-3D3D-E2A3585F5D14}"/>
              </a:ext>
            </a:extLst>
          </p:cNvPr>
          <p:cNvSpPr>
            <a:spLocks noGrp="1"/>
          </p:cNvSpPr>
          <p:nvPr>
            <p:ph type="title"/>
          </p:nvPr>
        </p:nvSpPr>
        <p:spPr>
          <a:xfrm>
            <a:off x="0" y="91840"/>
            <a:ext cx="8450731" cy="981732"/>
          </a:xfrm>
        </p:spPr>
        <p:txBody>
          <a:bodyPr/>
          <a:lstStyle/>
          <a:p>
            <a:r>
              <a:rPr lang="en-US" dirty="0">
                <a:latin typeface="Times New Roman" panose="02020603050405020304" pitchFamily="18" charset="0"/>
                <a:cs typeface="Times New Roman" panose="02020603050405020304" pitchFamily="18" charset="0"/>
              </a:rPr>
              <a:t>Appealing a Clinical Decision (cont.)</a:t>
            </a:r>
          </a:p>
        </p:txBody>
      </p:sp>
    </p:spTree>
    <p:extLst>
      <p:ext uri="{BB962C8B-B14F-4D97-AF65-F5344CB8AC3E}">
        <p14:creationId xmlns:p14="http://schemas.microsoft.com/office/powerpoint/2010/main" val="255275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6</a:t>
            </a:fld>
            <a:endParaRPr lang="en-US" altLang="en-US"/>
          </a:p>
        </p:txBody>
      </p:sp>
      <p:sp>
        <p:nvSpPr>
          <p:cNvPr id="7" name="TextBox 6"/>
          <p:cNvSpPr txBox="1"/>
          <p:nvPr/>
        </p:nvSpPr>
        <p:spPr>
          <a:xfrm>
            <a:off x="609600" y="1620045"/>
            <a:ext cx="10972800" cy="4185761"/>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A veteran or servicemember must have one of the following disabilities to qualify for the automobile grant:</a:t>
            </a:r>
          </a:p>
          <a:p>
            <a:pPr defTabSz="457200">
              <a:spcBef>
                <a:spcPts val="1000"/>
              </a:spcBef>
              <a:buClr>
                <a:srgbClr val="B31166">
                  <a:lumMod val="60000"/>
                  <a:lumOff val="40000"/>
                </a:srgbClr>
              </a:buClr>
              <a:buSzPct val="80000"/>
              <a:defRPr/>
            </a:pPr>
            <a:endParaRPr lang="en-US" altLang="en-US" sz="2400" dirty="0">
              <a:latin typeface="Times New Roman" panose="02020603050405020304" pitchFamily="18" charset="0"/>
              <a:cs typeface="Times New Roman" panose="02020603050405020304" pitchFamily="18" charset="0"/>
            </a:endParaRP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feet</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hands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Severe burns causing contracture which limits motion of limbs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Amyotrophic lateral sclerosis (ALS)</a:t>
            </a:r>
            <a:endParaRPr lang="en-US" altLang="en-US" sz="2400" dirty="0">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7BFA98B4-386A-47A1-ADD7-32DAE6D461C0}"/>
              </a:ext>
            </a:extLst>
          </p:cNvPr>
          <p:cNvSpPr>
            <a:spLocks noGrp="1" noChangeArrowheads="1"/>
          </p:cNvSpPr>
          <p:nvPr>
            <p:ph type="ctrTitle"/>
          </p:nvPr>
        </p:nvSpPr>
        <p:spPr>
          <a:xfrm>
            <a:off x="9525" y="228600"/>
            <a:ext cx="6400800" cy="691587"/>
          </a:xfrm>
        </p:spPr>
        <p:txBody>
          <a:bodyPr/>
          <a:lstStyle/>
          <a:p>
            <a:pPr algn="l" eaLnBrk="1" hangingPunct="1"/>
            <a:r>
              <a:rPr lang="en-US" altLang="en-US" sz="3200" b="1" dirty="0"/>
              <a:t>AUTOMOBILE  ALLOWANCE</a:t>
            </a:r>
          </a:p>
        </p:txBody>
      </p:sp>
    </p:spTree>
    <p:extLst>
      <p:ext uri="{BB962C8B-B14F-4D97-AF65-F5344CB8AC3E}">
        <p14:creationId xmlns:p14="http://schemas.microsoft.com/office/powerpoint/2010/main" val="358784723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1A3D5-5A79-4D25-5E14-7F3879800A5C}"/>
              </a:ext>
            </a:extLst>
          </p:cNvPr>
          <p:cNvSpPr>
            <a:spLocks noGrp="1"/>
          </p:cNvSpPr>
          <p:nvPr>
            <p:ph idx="1"/>
          </p:nvPr>
        </p:nvSpPr>
        <p:spPr>
          <a:xfrm>
            <a:off x="667238" y="1474293"/>
            <a:ext cx="10515600" cy="4882058"/>
          </a:xfrm>
        </p:spPr>
        <p:txBody>
          <a:bodyPr/>
          <a:lstStyle/>
          <a:p>
            <a:r>
              <a:rPr lang="en-US" b="0" i="0" u="none" strike="noStrike" dirty="0">
                <a:solidFill>
                  <a:srgbClr val="000000"/>
                </a:solidFill>
                <a:effectLst/>
                <a:latin typeface="Times New Roman" panose="02020603050405020304" pitchFamily="18" charset="0"/>
              </a:rPr>
              <a:t>Be aware of the multiple ancillary benefits a veteran may be entitled to</a:t>
            </a:r>
          </a:p>
          <a:p>
            <a:endParaRPr lang="en-US" b="0" i="0" u="none" strike="noStrike" dirty="0">
              <a:solidFill>
                <a:srgbClr val="000000"/>
              </a:solidFill>
              <a:effectLst/>
              <a:latin typeface="Times New Roman" panose="02020603050405020304" pitchFamily="18" charset="0"/>
            </a:endParaRPr>
          </a:p>
          <a:p>
            <a:r>
              <a:rPr lang="en-US" b="0" i="0" u="none" strike="noStrike" dirty="0">
                <a:solidFill>
                  <a:srgbClr val="000000"/>
                </a:solidFill>
                <a:effectLst/>
                <a:latin typeface="Times New Roman" panose="02020603050405020304" pitchFamily="18" charset="0"/>
              </a:rPr>
              <a:t>Check current criteria for eligibility as it may change</a:t>
            </a:r>
          </a:p>
          <a:p>
            <a:endParaRPr lang="en-US" b="0" i="0" u="none" strike="noStrike" dirty="0">
              <a:solidFill>
                <a:srgbClr val="000000"/>
              </a:solidFill>
              <a:effectLst/>
              <a:latin typeface="Times New Roman" panose="02020603050405020304" pitchFamily="18" charset="0"/>
            </a:endParaRPr>
          </a:p>
          <a:p>
            <a:r>
              <a:rPr lang="en-US" b="0" i="0" u="none" strike="noStrike" dirty="0">
                <a:solidFill>
                  <a:srgbClr val="000000"/>
                </a:solidFill>
                <a:effectLst/>
                <a:latin typeface="Times New Roman" panose="02020603050405020304" pitchFamily="18" charset="0"/>
              </a:rPr>
              <a:t>REMEMBER:  Veterans don’t always know what they are entitled to.  </a:t>
            </a:r>
          </a:p>
          <a:p>
            <a:endParaRPr lang="en-US" b="0" i="0" u="none" strike="noStrike" dirty="0">
              <a:solidFill>
                <a:srgbClr val="000000"/>
              </a:solidFill>
              <a:effectLst/>
              <a:latin typeface="Times New Roman" panose="02020603050405020304" pitchFamily="18" charset="0"/>
            </a:endParaRPr>
          </a:p>
          <a:p>
            <a:r>
              <a:rPr lang="en-US" b="1" i="0" u="none" strike="noStrike" dirty="0">
                <a:solidFill>
                  <a:srgbClr val="000000"/>
                </a:solidFill>
                <a:effectLst/>
                <a:latin typeface="Times New Roman" panose="02020603050405020304" pitchFamily="18" charset="0"/>
              </a:rPr>
              <a:t>They need YOU!</a:t>
            </a:r>
            <a:endParaRPr lang="en-US" b="0" i="0" u="none" strike="noStrike"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8233E10F-3319-D92C-1F37-48652F5C265E}"/>
              </a:ext>
            </a:extLst>
          </p:cNvPr>
          <p:cNvSpPr>
            <a:spLocks noGrp="1"/>
          </p:cNvSpPr>
          <p:nvPr>
            <p:ph type="sldNum" sz="quarter" idx="12"/>
          </p:nvPr>
        </p:nvSpPr>
        <p:spPr/>
        <p:txBody>
          <a:bodyPr/>
          <a:lstStyle/>
          <a:p>
            <a:fld id="{60B18D57-13A5-4968-950D-8FEF41FA4399}" type="slidenum">
              <a:rPr lang="en-US" smtClean="0"/>
              <a:t>60</a:t>
            </a:fld>
            <a:endParaRPr lang="en-US"/>
          </a:p>
        </p:txBody>
      </p:sp>
    </p:spTree>
    <p:extLst>
      <p:ext uri="{BB962C8B-B14F-4D97-AF65-F5344CB8AC3E}">
        <p14:creationId xmlns:p14="http://schemas.microsoft.com/office/powerpoint/2010/main" val="2087760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495800" y="2743200"/>
            <a:ext cx="5173664" cy="13716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04303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7</a:t>
            </a:fld>
            <a:endParaRPr lang="en-US" altLang="en-US"/>
          </a:p>
        </p:txBody>
      </p:sp>
      <p:sp>
        <p:nvSpPr>
          <p:cNvPr id="7" name="TextBox 6"/>
          <p:cNvSpPr txBox="1"/>
          <p:nvPr/>
        </p:nvSpPr>
        <p:spPr>
          <a:xfrm>
            <a:off x="609600" y="1422861"/>
            <a:ext cx="10972800" cy="3929281"/>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The VA Form 21-4502 </a:t>
            </a:r>
            <a:r>
              <a:rPr lang="en-US" altLang="en-US" sz="2400" i="1" dirty="0">
                <a:latin typeface="Times New Roman" panose="02020603050405020304" pitchFamily="18" charset="0"/>
                <a:cs typeface="Times New Roman" panose="02020603050405020304" pitchFamily="18" charset="0"/>
              </a:rPr>
              <a:t>“Application for Automobile or Other Conveyance and Adaptive Equipment” </a:t>
            </a:r>
            <a:r>
              <a:rPr lang="en-US" altLang="en-US" sz="2400" dirty="0">
                <a:latin typeface="Times New Roman" panose="02020603050405020304" pitchFamily="18" charset="0"/>
                <a:cs typeface="Times New Roman" panose="02020603050405020304" pitchFamily="18" charset="0"/>
              </a:rPr>
              <a:t>is used to apply for an automobile allowance.</a:t>
            </a:r>
          </a:p>
          <a:p>
            <a:pPr defTabSz="457200">
              <a:spcBef>
                <a:spcPts val="1000"/>
              </a:spcBef>
              <a:buClr>
                <a:srgbClr val="B31166">
                  <a:lumMod val="60000"/>
                  <a:lumOff val="40000"/>
                </a:srgbClr>
              </a:buClr>
              <a:buSzPct val="80000"/>
              <a:defRPr/>
            </a:pPr>
            <a:endParaRPr lang="en-US" altLang="en-US" sz="24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Only Sections I and II are to be completed when initially submitting the claim, Section III will be completed by VA and then the form is returned to the veteran.</a:t>
            </a: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the veteran receives the VAForm 21-4502 back from VA, they can fill out Section IV and purchase their new or used vehicle.</a:t>
            </a: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purchased, the seller will need to submit the completed VA Form 21-4502 to VA in order to receive payment. </a:t>
            </a:r>
          </a:p>
        </p:txBody>
      </p:sp>
      <p:sp>
        <p:nvSpPr>
          <p:cNvPr id="8" name="Rectangle 2">
            <a:extLst>
              <a:ext uri="{FF2B5EF4-FFF2-40B4-BE49-F238E27FC236}">
                <a16:creationId xmlns:a16="http://schemas.microsoft.com/office/drawing/2014/main" id="{4D90C77E-BBB4-4DA9-B72D-62DD6A299E10}"/>
              </a:ext>
            </a:extLst>
          </p:cNvPr>
          <p:cNvSpPr>
            <a:spLocks noGrp="1" noChangeArrowheads="1"/>
          </p:cNvSpPr>
          <p:nvPr>
            <p:ph type="ctrTitle"/>
          </p:nvPr>
        </p:nvSpPr>
        <p:spPr>
          <a:xfrm>
            <a:off x="0" y="228600"/>
            <a:ext cx="6400800" cy="691587"/>
          </a:xfrm>
        </p:spPr>
        <p:txBody>
          <a:bodyPr/>
          <a:lstStyle/>
          <a:p>
            <a:pPr algn="l" eaLnBrk="1" hangingPunct="1"/>
            <a:r>
              <a:rPr lang="en-US" altLang="en-US" sz="3200" b="1" dirty="0"/>
              <a:t>AUTOMOBILE  ALLOWANCE</a:t>
            </a:r>
          </a:p>
        </p:txBody>
      </p:sp>
    </p:spTree>
    <p:extLst>
      <p:ext uri="{BB962C8B-B14F-4D97-AF65-F5344CB8AC3E}">
        <p14:creationId xmlns:p14="http://schemas.microsoft.com/office/powerpoint/2010/main" val="28807081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955303"/>
            <a:ext cx="10972800" cy="5257800"/>
          </a:xfrm>
        </p:spPr>
        <p:txBody>
          <a:bodyPr/>
          <a:lstStyle/>
          <a:p>
            <a:pPr marL="0" indent="0">
              <a:buNone/>
            </a:pPr>
            <a:r>
              <a:rPr lang="en-US" altLang="en-US" sz="2400" b="1" dirty="0">
                <a:solidFill>
                  <a:srgbClr val="FF0000"/>
                </a:solidFill>
                <a:latin typeface="Times New Roman" panose="02020603050405020304" pitchFamily="18" charset="0"/>
                <a:cs typeface="Times New Roman" panose="02020603050405020304" pitchFamily="18" charset="0"/>
              </a:rPr>
              <a:t>38 CFR 3.808(e)</a:t>
            </a:r>
          </a:p>
          <a:p>
            <a:pPr marL="0" indent="0">
              <a:buNone/>
            </a:pP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That equipment which must be part of or added to a vehicle to make it safe for use by the claimant and to assist in meeting the applicable standards of licensure of the proper licensing authority.	</a:t>
            </a:r>
          </a:p>
          <a:p>
            <a:pPr eaLnBrk="1" hangingPunct="1"/>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2400" b="1" dirty="0">
                <a:solidFill>
                  <a:srgbClr val="FF0000"/>
                </a:solidFill>
                <a:latin typeface="Times New Roman" panose="02020603050405020304" pitchFamily="18" charset="0"/>
                <a:cs typeface="Times New Roman" panose="02020603050405020304" pitchFamily="18" charset="0"/>
              </a:rPr>
              <a:t>38 CFR 17.158</a:t>
            </a:r>
          </a:p>
          <a:p>
            <a:pPr marL="0" indent="0">
              <a:buNone/>
            </a:pPr>
            <a:endParaRPr lang="en-US" altLang="en-US" sz="2400" b="1"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Adaptive equipment may be certified for the initial vehicle purchased or for subsequent vehicles.  This is </a:t>
            </a:r>
            <a:r>
              <a:rPr lang="en-US" altLang="en-US" sz="2400" b="1" i="1" u="sng" dirty="0">
                <a:latin typeface="Times New Roman" panose="02020603050405020304" pitchFamily="18" charset="0"/>
                <a:cs typeface="Times New Roman" panose="02020603050405020304" pitchFamily="18" charset="0"/>
              </a:rPr>
              <a:t>not</a:t>
            </a:r>
            <a:r>
              <a:rPr lang="en-US" altLang="en-US" sz="2400" dirty="0">
                <a:latin typeface="Times New Roman" panose="02020603050405020304" pitchFamily="18" charset="0"/>
                <a:cs typeface="Times New Roman" panose="02020603050405020304" pitchFamily="18" charset="0"/>
              </a:rPr>
              <a:t> a one-time allowance.  </a:t>
            </a:r>
            <a:endParaRPr lang="en-US" altLang="en-US" sz="24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8</a:t>
            </a:fld>
            <a:endParaRPr lang="en-US" altLang="en-US"/>
          </a:p>
        </p:txBody>
      </p:sp>
      <p:sp>
        <p:nvSpPr>
          <p:cNvPr id="12290" name="Title 3"/>
          <p:cNvSpPr>
            <a:spLocks noGrp="1"/>
          </p:cNvSpPr>
          <p:nvPr>
            <p:ph type="title"/>
          </p:nvPr>
        </p:nvSpPr>
        <p:spPr>
          <a:xfrm>
            <a:off x="0" y="403224"/>
            <a:ext cx="8229600" cy="762000"/>
          </a:xfrm>
        </p:spPr>
        <p:txBody>
          <a:bodyPr/>
          <a:lstStyle/>
          <a:p>
            <a:pPr eaLnBrk="1" hangingPunct="1"/>
            <a:r>
              <a:rPr lang="en-US" altLang="en-US" dirty="0">
                <a:latin typeface="Times New Roman" panose="02020603050405020304" pitchFamily="18" charset="0"/>
                <a:cs typeface="Times New Roman" panose="02020603050405020304" pitchFamily="18" charset="0"/>
              </a:rPr>
              <a:t>ADAPTIVE EQUIPMENT ALLOWANCE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752600"/>
            <a:ext cx="10972800" cy="4251324"/>
          </a:xfrm>
        </p:spPr>
        <p:txBody>
          <a:bodyPr/>
          <a:lstStyle/>
          <a:p>
            <a:pPr eaLnBrk="1" hangingPunct="1"/>
            <a:r>
              <a:rPr lang="en-US" altLang="en-US" sz="2800" dirty="0">
                <a:latin typeface="Times New Roman" panose="02020603050405020304" pitchFamily="18" charset="0"/>
                <a:cs typeface="Times New Roman" panose="02020603050405020304" pitchFamily="18" charset="0"/>
              </a:rPr>
              <a:t>Adaptive equipment includes, but not limited to, power steering, power windows, power seats, and special equipment necessary to assist the eligible person into and out of the vehicle.</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Contact should be made with the local VA medical center’s Prosthetic Department prior to purchasing any equipment.</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The adaptive equipment grant may be paid more than once and it may be paid to either the seller or the veteran.</a:t>
            </a:r>
            <a:endParaRPr lang="en-US" altLang="en-US" sz="28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9</a:t>
            </a:fld>
            <a:endParaRPr lang="en-US" altLang="en-US"/>
          </a:p>
        </p:txBody>
      </p:sp>
      <p:sp>
        <p:nvSpPr>
          <p:cNvPr id="12290" name="Title 3"/>
          <p:cNvSpPr>
            <a:spLocks noGrp="1"/>
          </p:cNvSpPr>
          <p:nvPr>
            <p:ph type="title"/>
          </p:nvPr>
        </p:nvSpPr>
        <p:spPr>
          <a:xfrm>
            <a:off x="0" y="381000"/>
            <a:ext cx="8229600" cy="762000"/>
          </a:xfrm>
        </p:spPr>
        <p:txBody>
          <a:bodyPr/>
          <a:lstStyle/>
          <a:p>
            <a:pPr eaLnBrk="1" hangingPunct="1"/>
            <a:r>
              <a:rPr lang="en-US" altLang="en-US"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4073692288"/>
      </p:ext>
    </p:extLst>
  </p:cSld>
  <p:clrMapOvr>
    <a:masterClrMapping/>
  </p:clrMapOvr>
  <p:transition spd="slow"/>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6706</TotalTime>
  <Words>4976</Words>
  <Application>Microsoft Office PowerPoint</Application>
  <PresentationFormat>Widescreen</PresentationFormat>
  <Paragraphs>523</Paragraphs>
  <Slides>61</Slides>
  <Notes>15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61</vt:i4>
      </vt:variant>
    </vt:vector>
  </HeadingPairs>
  <TitlesOfParts>
    <vt:vector size="68" baseType="lpstr">
      <vt:lpstr>Arial</vt:lpstr>
      <vt:lpstr>Calibri</vt:lpstr>
      <vt:lpstr>Times New Roman</vt:lpstr>
      <vt:lpstr>NEW LOGO</vt:lpstr>
      <vt:lpstr>Custom Design</vt:lpstr>
      <vt:lpstr>1_NEW Logo</vt:lpstr>
      <vt:lpstr>1_Custom Design</vt:lpstr>
      <vt:lpstr>ANCILLARY  BENEFITS</vt:lpstr>
      <vt:lpstr>ANCILLARY BENEFITS</vt:lpstr>
      <vt:lpstr>ANCILLARY BENEFITS</vt:lpstr>
      <vt:lpstr>AUTOMOBILE  ALLOWANCE</vt:lpstr>
      <vt:lpstr>AUTOMOBILE  ALLOWANCE</vt:lpstr>
      <vt:lpstr>AUTOMOBILE  ALLOWANCE</vt:lpstr>
      <vt:lpstr>AUTOMOBILE  ALLOWANCE</vt:lpstr>
      <vt:lpstr>ADAPTIVE EQUIPMENT ALLOWANCE</vt:lpstr>
      <vt:lpstr>ADAPTIVE EQUIPMENT ALLOWANCE</vt:lpstr>
      <vt:lpstr>ADAPTIVE EQUIPMENT ALLOWANCE</vt:lpstr>
      <vt:lpstr>ADAPTIVE EQUIPMENT ELIGIBILITY</vt:lpstr>
      <vt:lpstr>ADAPTIVE EQUIPMENT ELIGIBILITY</vt:lpstr>
      <vt:lpstr>SPECIALLY ADAPTED HOUSING  (SAH)</vt:lpstr>
      <vt:lpstr>PowerPoint Presentation</vt:lpstr>
      <vt:lpstr>PowerPoint Presentation</vt:lpstr>
      <vt:lpstr>PowerPoint Presentation</vt:lpstr>
      <vt:lpstr>SPECIAL HOME ADAPTATION </vt:lpstr>
      <vt:lpstr>SPECIAL HOME ADAPTATION </vt:lpstr>
      <vt:lpstr>PowerPoint Presentation</vt:lpstr>
      <vt:lpstr>SAH, SHA, &amp; TRA PROCEDURES</vt:lpstr>
      <vt:lpstr>SAH, SHA, &amp; TRA PROCEDURES</vt:lpstr>
      <vt:lpstr>HOME IMPROVEMENT AND STRUCTURAL ALTERATIONS (HISA)</vt:lpstr>
      <vt:lpstr>HOME IMPROVEMENT AND STRUCTURAL ALTERATIONS (HISA)</vt:lpstr>
      <vt:lpstr>HOME IMPROVEMENT AND STRUCTURAL ALTERATIONS (HISA)</vt:lpstr>
      <vt:lpstr>WHAT IS NEEDED FOR HISA</vt:lpstr>
      <vt:lpstr>CLOTHING ALLOWANCE</vt:lpstr>
      <vt:lpstr>PowerPoint Presentation</vt:lpstr>
      <vt:lpstr>PowerPoint Presentation</vt:lpstr>
      <vt:lpstr>PowerPoint Presentation</vt:lpstr>
      <vt:lpstr>PowerPoint Presentation</vt:lpstr>
      <vt:lpstr>PowerPoint Presentation</vt:lpstr>
      <vt:lpstr>PROSTHETICS</vt:lpstr>
      <vt:lpstr>AUDIOLOGY and EYE CARE SERVICES</vt:lpstr>
      <vt:lpstr>NON-SERVICE-CONNECTED VETERANS</vt:lpstr>
      <vt:lpstr>VA HOME LOAN GUARANTY FUNDING FEES</vt:lpstr>
      <vt:lpstr>VA HOME LOAN GUARANTY FUNDING FEES</vt:lpstr>
      <vt:lpstr>VA HOME LOAN GUARANTY FUNDING FEES</vt:lpstr>
      <vt:lpstr>VETERANS’ GROUP LIFE INSURANCE (VGLI)</vt:lpstr>
      <vt:lpstr>VETERANS’ GROUP LIFE INSURANCE (VGLI)</vt:lpstr>
      <vt:lpstr>VETERANS’ GROUP LIFE INSURANCE (VGLI)</vt:lpstr>
      <vt:lpstr>SERVICE-DISABLED VETERANS INSURANCE (S-DVI)</vt:lpstr>
      <vt:lpstr>SERVICE-DISABLED VETERANS INSURANCE (S-DVI)</vt:lpstr>
      <vt:lpstr>SERVICE-DISABLED VETERANS INSURANCE (S-DVI)</vt:lpstr>
      <vt:lpstr>VETERANS AFFAIRS LIFE INSURANCE (VALIFE)</vt:lpstr>
      <vt:lpstr>If veteran is 81 years or older</vt:lpstr>
      <vt:lpstr>VETERANS AFFAIRS LIFE INSURANCE (VALIFE)</vt:lpstr>
      <vt:lpstr>VETERAN READINESS AND EMPLOYMENT (VR&amp;E)</vt:lpstr>
      <vt:lpstr>VETERAN READINESS AND EMPLOYMENT (VR&amp;E)</vt:lpstr>
      <vt:lpstr>VETERAN READINESS AND EMPLOYMENT (VR&amp;E)</vt:lpstr>
      <vt:lpstr>VETERAN READINESS AND EMPLOYMENT (VR&amp;E)</vt:lpstr>
      <vt:lpstr>COMMISSARY AND EXCHANGE PRIVILEGES</vt:lpstr>
      <vt:lpstr>PowerPoint Presentation</vt:lpstr>
      <vt:lpstr>COMMISSARY AND EXCHANGE PRIVILEGES</vt:lpstr>
      <vt:lpstr>Dependents Educational Allowance (DEA) (Chapter 35)</vt:lpstr>
      <vt:lpstr>Dependents Educational Allowance (DEA) (Chapter 35) continued</vt:lpstr>
      <vt:lpstr>Other Programs-VA’s Benefits A-Z Page</vt:lpstr>
      <vt:lpstr>The Appeals Process For Ancillary Benefits</vt:lpstr>
      <vt:lpstr>Appealing A Clinical Decision</vt:lpstr>
      <vt:lpstr>Appealing a Clinical Decision (cont.)</vt:lpstr>
      <vt:lpstr>PowerPoint Presentation</vt:lpstr>
      <vt:lpstr>Questions?</vt:lpstr>
    </vt:vector>
  </TitlesOfParts>
  <Company>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and Adaptive Equipment PowerPoint Presentation</dc:title>
  <dc:creator>Finley Johnson</dc:creator>
  <cp:lastModifiedBy>Keith Garrison</cp:lastModifiedBy>
  <cp:revision>246</cp:revision>
  <cp:lastPrinted>2022-09-02T12:52:39Z</cp:lastPrinted>
  <dcterms:created xsi:type="dcterms:W3CDTF">2004-11-29T13:50:09Z</dcterms:created>
  <dcterms:modified xsi:type="dcterms:W3CDTF">2025-09-17T01:41:53Z</dcterms:modified>
</cp:coreProperties>
</file>