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3" r:id="rId3"/>
    <p:sldMasterId id="2147483679" r:id="rId4"/>
  </p:sldMasterIdLst>
  <p:notesMasterIdLst>
    <p:notesMasterId r:id="rId53"/>
  </p:notesMasterIdLst>
  <p:handoutMasterIdLst>
    <p:handoutMasterId r:id="rId54"/>
  </p:handoutMasterIdLst>
  <p:sldIdLst>
    <p:sldId id="256" r:id="rId5"/>
    <p:sldId id="372" r:id="rId6"/>
    <p:sldId id="258" r:id="rId7"/>
    <p:sldId id="374" r:id="rId8"/>
    <p:sldId id="268" r:id="rId9"/>
    <p:sldId id="269" r:id="rId10"/>
    <p:sldId id="373" r:id="rId11"/>
    <p:sldId id="260" r:id="rId12"/>
    <p:sldId id="261" r:id="rId13"/>
    <p:sldId id="263" r:id="rId14"/>
    <p:sldId id="376" r:id="rId15"/>
    <p:sldId id="377" r:id="rId16"/>
    <p:sldId id="397" r:id="rId17"/>
    <p:sldId id="402" r:id="rId18"/>
    <p:sldId id="378" r:id="rId19"/>
    <p:sldId id="380" r:id="rId20"/>
    <p:sldId id="381" r:id="rId21"/>
    <p:sldId id="382" r:id="rId22"/>
    <p:sldId id="384" r:id="rId23"/>
    <p:sldId id="411" r:id="rId24"/>
    <p:sldId id="385" r:id="rId25"/>
    <p:sldId id="386" r:id="rId26"/>
    <p:sldId id="387" r:id="rId27"/>
    <p:sldId id="389" r:id="rId28"/>
    <p:sldId id="388" r:id="rId29"/>
    <p:sldId id="391" r:id="rId30"/>
    <p:sldId id="412" r:id="rId31"/>
    <p:sldId id="400" r:id="rId32"/>
    <p:sldId id="401" r:id="rId33"/>
    <p:sldId id="390" r:id="rId34"/>
    <p:sldId id="379" r:id="rId35"/>
    <p:sldId id="398" r:id="rId36"/>
    <p:sldId id="266" r:id="rId37"/>
    <p:sldId id="392" r:id="rId38"/>
    <p:sldId id="393" r:id="rId39"/>
    <p:sldId id="403" r:id="rId40"/>
    <p:sldId id="394" r:id="rId41"/>
    <p:sldId id="395" r:id="rId42"/>
    <p:sldId id="399" r:id="rId43"/>
    <p:sldId id="404" r:id="rId44"/>
    <p:sldId id="405" r:id="rId45"/>
    <p:sldId id="406" r:id="rId46"/>
    <p:sldId id="407" r:id="rId47"/>
    <p:sldId id="396" r:id="rId48"/>
    <p:sldId id="409" r:id="rId49"/>
    <p:sldId id="363" r:id="rId50"/>
    <p:sldId id="410" r:id="rId51"/>
    <p:sldId id="360" r:id="rId5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37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69" autoAdjust="0"/>
    <p:restoredTop sz="88477" autoAdjust="0"/>
  </p:normalViewPr>
  <p:slideViewPr>
    <p:cSldViewPr>
      <p:cViewPr varScale="1">
        <p:scale>
          <a:sx n="98" d="100"/>
          <a:sy n="98" d="100"/>
        </p:scale>
        <p:origin x="1122"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119837-5B71-4D44-BB01-DB0B084933C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C111C18A-FD96-4E63-821A-54D70D8DC65F}">
      <dgm:prSet phldrT="[Text]"/>
      <dgm:spPr/>
      <dgm:t>
        <a:bodyPr/>
        <a:lstStyle/>
        <a:p>
          <a:endParaRPr lang="en-US" dirty="0"/>
        </a:p>
      </dgm:t>
    </dgm:pt>
    <dgm:pt modelId="{83BE74EF-FAB4-45A2-BBED-7CD5259AB210}" type="parTrans" cxnId="{FFD8B471-C98F-4DB5-8DE3-2AB7E896ADD5}">
      <dgm:prSet/>
      <dgm:spPr/>
      <dgm:t>
        <a:bodyPr/>
        <a:lstStyle/>
        <a:p>
          <a:endParaRPr lang="en-US"/>
        </a:p>
      </dgm:t>
    </dgm:pt>
    <dgm:pt modelId="{B4F34DE2-2DAE-4F88-8C78-BD8892EBF4FF}" type="sibTrans" cxnId="{FFD8B471-C98F-4DB5-8DE3-2AB7E896ADD5}">
      <dgm:prSet/>
      <dgm:spPr/>
      <dgm:t>
        <a:bodyPr/>
        <a:lstStyle/>
        <a:p>
          <a:endParaRPr lang="en-US"/>
        </a:p>
      </dgm:t>
    </dgm:pt>
    <dgm:pt modelId="{D6510970-8F9C-4B45-A0F3-6ACB9AA76D40}">
      <dgm:prSet phldrT="[Text]"/>
      <dgm:spPr/>
      <dgm:t>
        <a:bodyPr/>
        <a:lstStyle/>
        <a:p>
          <a:endParaRPr lang="en-US" dirty="0"/>
        </a:p>
      </dgm:t>
    </dgm:pt>
    <dgm:pt modelId="{7A9FC291-2B6A-4475-8B09-917F9F09E3AB}" type="parTrans" cxnId="{C6E7222A-5F84-456A-9806-D51868FAF8A9}">
      <dgm:prSet/>
      <dgm:spPr/>
      <dgm:t>
        <a:bodyPr/>
        <a:lstStyle/>
        <a:p>
          <a:endParaRPr lang="en-US"/>
        </a:p>
      </dgm:t>
    </dgm:pt>
    <dgm:pt modelId="{4B87F32C-3630-48F2-9114-4262C0BEEA9E}" type="sibTrans" cxnId="{C6E7222A-5F84-456A-9806-D51868FAF8A9}">
      <dgm:prSet/>
      <dgm:spPr/>
      <dgm:t>
        <a:bodyPr/>
        <a:lstStyle/>
        <a:p>
          <a:endParaRPr lang="en-US"/>
        </a:p>
      </dgm:t>
    </dgm:pt>
    <dgm:pt modelId="{CC6B7442-0B72-4EF2-9F13-1325B51AFF9F}">
      <dgm:prSet phldrT="[Text]"/>
      <dgm:spPr/>
      <dgm:t>
        <a:bodyPr/>
        <a:lstStyle/>
        <a:p>
          <a:r>
            <a:rPr lang="en-US" dirty="0"/>
            <a:t>School Certifying Official (SCO)</a:t>
          </a:r>
        </a:p>
      </dgm:t>
    </dgm:pt>
    <dgm:pt modelId="{E3D139E0-5DC2-4F8E-9F8F-B3F0EBCD4689}" type="parTrans" cxnId="{102D6D4D-90C9-40F4-A001-35DCC329B127}">
      <dgm:prSet/>
      <dgm:spPr/>
      <dgm:t>
        <a:bodyPr/>
        <a:lstStyle/>
        <a:p>
          <a:endParaRPr lang="en-US"/>
        </a:p>
      </dgm:t>
    </dgm:pt>
    <dgm:pt modelId="{FF80E1BA-0D6F-4EE8-9640-892A5897DBCD}" type="sibTrans" cxnId="{102D6D4D-90C9-40F4-A001-35DCC329B127}">
      <dgm:prSet/>
      <dgm:spPr/>
      <dgm:t>
        <a:bodyPr/>
        <a:lstStyle/>
        <a:p>
          <a:endParaRPr lang="en-US"/>
        </a:p>
      </dgm:t>
    </dgm:pt>
    <dgm:pt modelId="{FE0A3CAE-D039-42F2-AF12-1E6F6793A633}">
      <dgm:prSet phldrT="[Text]"/>
      <dgm:spPr/>
      <dgm:t>
        <a:bodyPr/>
        <a:lstStyle/>
        <a:p>
          <a:endParaRPr lang="en-US" dirty="0"/>
        </a:p>
      </dgm:t>
    </dgm:pt>
    <dgm:pt modelId="{7E2ED2D1-AFF4-4DED-BB53-30A310825CE2}" type="parTrans" cxnId="{A6FB3C49-AB75-4315-BB6B-886AA454F16F}">
      <dgm:prSet/>
      <dgm:spPr/>
      <dgm:t>
        <a:bodyPr/>
        <a:lstStyle/>
        <a:p>
          <a:endParaRPr lang="en-US"/>
        </a:p>
      </dgm:t>
    </dgm:pt>
    <dgm:pt modelId="{417BDEF2-191B-4000-BDE8-D3D22A51FCF3}" type="sibTrans" cxnId="{A6FB3C49-AB75-4315-BB6B-886AA454F16F}">
      <dgm:prSet/>
      <dgm:spPr/>
      <dgm:t>
        <a:bodyPr/>
        <a:lstStyle/>
        <a:p>
          <a:endParaRPr lang="en-US"/>
        </a:p>
      </dgm:t>
    </dgm:pt>
    <dgm:pt modelId="{477D14C5-CED9-4CFC-B338-DFB0C8090B9F}">
      <dgm:prSet phldrT="[Text]"/>
      <dgm:spPr/>
      <dgm:t>
        <a:bodyPr/>
        <a:lstStyle/>
        <a:p>
          <a:r>
            <a:rPr lang="en-US" dirty="0"/>
            <a:t>Education Liaison Representative (ELR)</a:t>
          </a:r>
        </a:p>
      </dgm:t>
    </dgm:pt>
    <dgm:pt modelId="{87E3C0DB-7BEE-424E-8E11-B838D238D595}" type="sibTrans" cxnId="{7D461F02-AB37-447A-AC6B-D31C4D2EC6A9}">
      <dgm:prSet/>
      <dgm:spPr/>
      <dgm:t>
        <a:bodyPr/>
        <a:lstStyle/>
        <a:p>
          <a:endParaRPr lang="en-US"/>
        </a:p>
      </dgm:t>
    </dgm:pt>
    <dgm:pt modelId="{92DFCBC7-BC14-4697-8ECD-BF0D5B1EDA3B}" type="parTrans" cxnId="{7D461F02-AB37-447A-AC6B-D31C4D2EC6A9}">
      <dgm:prSet/>
      <dgm:spPr/>
      <dgm:t>
        <a:bodyPr/>
        <a:lstStyle/>
        <a:p>
          <a:endParaRPr lang="en-US"/>
        </a:p>
      </dgm:t>
    </dgm:pt>
    <dgm:pt modelId="{3C67E77D-62FA-499D-B5E6-E79A091C5267}">
      <dgm:prSet phldrT="[Text]"/>
      <dgm:spPr/>
      <dgm:t>
        <a:bodyPr/>
        <a:lstStyle/>
        <a:p>
          <a:r>
            <a:rPr lang="en-US" dirty="0"/>
            <a:t>State Approving Agency (SAA)</a:t>
          </a:r>
        </a:p>
      </dgm:t>
    </dgm:pt>
    <dgm:pt modelId="{C056AC5D-B04E-4376-A1CB-3EAB7BE5AF5B}" type="sibTrans" cxnId="{32AA6160-4426-4C4D-93AE-E2F474E37AD9}">
      <dgm:prSet/>
      <dgm:spPr/>
      <dgm:t>
        <a:bodyPr/>
        <a:lstStyle/>
        <a:p>
          <a:endParaRPr lang="en-US"/>
        </a:p>
      </dgm:t>
    </dgm:pt>
    <dgm:pt modelId="{5337D229-E330-4525-B0FA-14EC5A80604A}" type="parTrans" cxnId="{32AA6160-4426-4C4D-93AE-E2F474E37AD9}">
      <dgm:prSet/>
      <dgm:spPr/>
      <dgm:t>
        <a:bodyPr/>
        <a:lstStyle/>
        <a:p>
          <a:endParaRPr lang="en-US"/>
        </a:p>
      </dgm:t>
    </dgm:pt>
    <dgm:pt modelId="{ED5DCCC5-BCA8-4491-AA37-BAF153ECA184}" type="pres">
      <dgm:prSet presAssocID="{90119837-5B71-4D44-BB01-DB0B084933C8}" presName="linear" presStyleCnt="0">
        <dgm:presLayoutVars>
          <dgm:animLvl val="lvl"/>
          <dgm:resizeHandles val="exact"/>
        </dgm:presLayoutVars>
      </dgm:prSet>
      <dgm:spPr/>
    </dgm:pt>
    <dgm:pt modelId="{A9DD881E-A532-414B-870C-8ADE2076F78C}" type="pres">
      <dgm:prSet presAssocID="{477D14C5-CED9-4CFC-B338-DFB0C8090B9F}" presName="parentText" presStyleLbl="node1" presStyleIdx="0" presStyleCnt="3">
        <dgm:presLayoutVars>
          <dgm:chMax val="0"/>
          <dgm:bulletEnabled val="1"/>
        </dgm:presLayoutVars>
      </dgm:prSet>
      <dgm:spPr/>
    </dgm:pt>
    <dgm:pt modelId="{CD5F6E02-AD43-4E7A-935B-DDF5D6C74800}" type="pres">
      <dgm:prSet presAssocID="{477D14C5-CED9-4CFC-B338-DFB0C8090B9F}" presName="childText" presStyleLbl="revTx" presStyleIdx="0" presStyleCnt="3">
        <dgm:presLayoutVars>
          <dgm:bulletEnabled val="1"/>
        </dgm:presLayoutVars>
      </dgm:prSet>
      <dgm:spPr/>
    </dgm:pt>
    <dgm:pt modelId="{81203336-F3DE-4B3A-BCF4-0F68C23AC2BB}" type="pres">
      <dgm:prSet presAssocID="{3C67E77D-62FA-499D-B5E6-E79A091C5267}" presName="parentText" presStyleLbl="node1" presStyleIdx="1" presStyleCnt="3">
        <dgm:presLayoutVars>
          <dgm:chMax val="0"/>
          <dgm:bulletEnabled val="1"/>
        </dgm:presLayoutVars>
      </dgm:prSet>
      <dgm:spPr/>
    </dgm:pt>
    <dgm:pt modelId="{782956A5-ADC8-4959-B856-589B9D9B9635}" type="pres">
      <dgm:prSet presAssocID="{3C67E77D-62FA-499D-B5E6-E79A091C5267}" presName="childText" presStyleLbl="revTx" presStyleIdx="1" presStyleCnt="3">
        <dgm:presLayoutVars>
          <dgm:bulletEnabled val="1"/>
        </dgm:presLayoutVars>
      </dgm:prSet>
      <dgm:spPr/>
    </dgm:pt>
    <dgm:pt modelId="{D64CB5D5-837D-47FC-9E42-A26D800BC695}" type="pres">
      <dgm:prSet presAssocID="{CC6B7442-0B72-4EF2-9F13-1325B51AFF9F}" presName="parentText" presStyleLbl="node1" presStyleIdx="2" presStyleCnt="3">
        <dgm:presLayoutVars>
          <dgm:chMax val="0"/>
          <dgm:bulletEnabled val="1"/>
        </dgm:presLayoutVars>
      </dgm:prSet>
      <dgm:spPr/>
    </dgm:pt>
    <dgm:pt modelId="{08B7B17B-8600-44B0-B235-389E5D71D804}" type="pres">
      <dgm:prSet presAssocID="{CC6B7442-0B72-4EF2-9F13-1325B51AFF9F}" presName="childText" presStyleLbl="revTx" presStyleIdx="2" presStyleCnt="3">
        <dgm:presLayoutVars>
          <dgm:bulletEnabled val="1"/>
        </dgm:presLayoutVars>
      </dgm:prSet>
      <dgm:spPr/>
    </dgm:pt>
  </dgm:ptLst>
  <dgm:cxnLst>
    <dgm:cxn modelId="{7D461F02-AB37-447A-AC6B-D31C4D2EC6A9}" srcId="{90119837-5B71-4D44-BB01-DB0B084933C8}" destId="{477D14C5-CED9-4CFC-B338-DFB0C8090B9F}" srcOrd="0" destOrd="0" parTransId="{92DFCBC7-BC14-4697-8ECD-BF0D5B1EDA3B}" sibTransId="{87E3C0DB-7BEE-424E-8E11-B838D238D595}"/>
    <dgm:cxn modelId="{C6E7222A-5F84-456A-9806-D51868FAF8A9}" srcId="{3C67E77D-62FA-499D-B5E6-E79A091C5267}" destId="{D6510970-8F9C-4B45-A0F3-6ACB9AA76D40}" srcOrd="0" destOrd="0" parTransId="{7A9FC291-2B6A-4475-8B09-917F9F09E3AB}" sibTransId="{4B87F32C-3630-48F2-9114-4262C0BEEA9E}"/>
    <dgm:cxn modelId="{AB09493F-37CB-481D-BE1C-7A521AC3963B}" type="presOf" srcId="{477D14C5-CED9-4CFC-B338-DFB0C8090B9F}" destId="{A9DD881E-A532-414B-870C-8ADE2076F78C}" srcOrd="0" destOrd="0" presId="urn:microsoft.com/office/officeart/2005/8/layout/vList2"/>
    <dgm:cxn modelId="{32AA6160-4426-4C4D-93AE-E2F474E37AD9}" srcId="{90119837-5B71-4D44-BB01-DB0B084933C8}" destId="{3C67E77D-62FA-499D-B5E6-E79A091C5267}" srcOrd="1" destOrd="0" parTransId="{5337D229-E330-4525-B0FA-14EC5A80604A}" sibTransId="{C056AC5D-B04E-4376-A1CB-3EAB7BE5AF5B}"/>
    <dgm:cxn modelId="{A6FB3C49-AB75-4315-BB6B-886AA454F16F}" srcId="{CC6B7442-0B72-4EF2-9F13-1325B51AFF9F}" destId="{FE0A3CAE-D039-42F2-AF12-1E6F6793A633}" srcOrd="0" destOrd="0" parTransId="{7E2ED2D1-AFF4-4DED-BB53-30A310825CE2}" sibTransId="{417BDEF2-191B-4000-BDE8-D3D22A51FCF3}"/>
    <dgm:cxn modelId="{102D6D4D-90C9-40F4-A001-35DCC329B127}" srcId="{90119837-5B71-4D44-BB01-DB0B084933C8}" destId="{CC6B7442-0B72-4EF2-9F13-1325B51AFF9F}" srcOrd="2" destOrd="0" parTransId="{E3D139E0-5DC2-4F8E-9F8F-B3F0EBCD4689}" sibTransId="{FF80E1BA-0D6F-4EE8-9640-892A5897DBCD}"/>
    <dgm:cxn modelId="{FFD8B471-C98F-4DB5-8DE3-2AB7E896ADD5}" srcId="{477D14C5-CED9-4CFC-B338-DFB0C8090B9F}" destId="{C111C18A-FD96-4E63-821A-54D70D8DC65F}" srcOrd="0" destOrd="0" parTransId="{83BE74EF-FAB4-45A2-BBED-7CD5259AB210}" sibTransId="{B4F34DE2-2DAE-4F88-8C78-BD8892EBF4FF}"/>
    <dgm:cxn modelId="{F3770B74-60B7-438A-9C14-87FF95D04624}" type="presOf" srcId="{FE0A3CAE-D039-42F2-AF12-1E6F6793A633}" destId="{08B7B17B-8600-44B0-B235-389E5D71D804}" srcOrd="0" destOrd="0" presId="urn:microsoft.com/office/officeart/2005/8/layout/vList2"/>
    <dgm:cxn modelId="{87AD0085-41E8-4E29-BBED-9D1036577237}" type="presOf" srcId="{C111C18A-FD96-4E63-821A-54D70D8DC65F}" destId="{CD5F6E02-AD43-4E7A-935B-DDF5D6C74800}" srcOrd="0" destOrd="0" presId="urn:microsoft.com/office/officeart/2005/8/layout/vList2"/>
    <dgm:cxn modelId="{E2EE33AC-3CDB-41AB-99D0-EE89822B0377}" type="presOf" srcId="{90119837-5B71-4D44-BB01-DB0B084933C8}" destId="{ED5DCCC5-BCA8-4491-AA37-BAF153ECA184}" srcOrd="0" destOrd="0" presId="urn:microsoft.com/office/officeart/2005/8/layout/vList2"/>
    <dgm:cxn modelId="{DC6E05B4-83E9-4C3F-9822-9E1D41C41D9E}" type="presOf" srcId="{CC6B7442-0B72-4EF2-9F13-1325B51AFF9F}" destId="{D64CB5D5-837D-47FC-9E42-A26D800BC695}" srcOrd="0" destOrd="0" presId="urn:microsoft.com/office/officeart/2005/8/layout/vList2"/>
    <dgm:cxn modelId="{80D369CF-62F1-4541-AEE2-AB29E5A204FB}" type="presOf" srcId="{3C67E77D-62FA-499D-B5E6-E79A091C5267}" destId="{81203336-F3DE-4B3A-BCF4-0F68C23AC2BB}" srcOrd="0" destOrd="0" presId="urn:microsoft.com/office/officeart/2005/8/layout/vList2"/>
    <dgm:cxn modelId="{44946EF3-425E-42C8-A6FB-ABA83804B586}" type="presOf" srcId="{D6510970-8F9C-4B45-A0F3-6ACB9AA76D40}" destId="{782956A5-ADC8-4959-B856-589B9D9B9635}" srcOrd="0" destOrd="0" presId="urn:microsoft.com/office/officeart/2005/8/layout/vList2"/>
    <dgm:cxn modelId="{8ED8745E-70AE-4940-BBB9-FB6376BDA0D9}" type="presParOf" srcId="{ED5DCCC5-BCA8-4491-AA37-BAF153ECA184}" destId="{A9DD881E-A532-414B-870C-8ADE2076F78C}" srcOrd="0" destOrd="0" presId="urn:microsoft.com/office/officeart/2005/8/layout/vList2"/>
    <dgm:cxn modelId="{31CF7A1A-6E4D-4D10-861C-4FF0D37EB7F8}" type="presParOf" srcId="{ED5DCCC5-BCA8-4491-AA37-BAF153ECA184}" destId="{CD5F6E02-AD43-4E7A-935B-DDF5D6C74800}" srcOrd="1" destOrd="0" presId="urn:microsoft.com/office/officeart/2005/8/layout/vList2"/>
    <dgm:cxn modelId="{9126909B-F016-45D1-8092-6C3135AB4C8A}" type="presParOf" srcId="{ED5DCCC5-BCA8-4491-AA37-BAF153ECA184}" destId="{81203336-F3DE-4B3A-BCF4-0F68C23AC2BB}" srcOrd="2" destOrd="0" presId="urn:microsoft.com/office/officeart/2005/8/layout/vList2"/>
    <dgm:cxn modelId="{730D2F2D-B4CA-4D4B-834E-CF6050C80AD0}" type="presParOf" srcId="{ED5DCCC5-BCA8-4491-AA37-BAF153ECA184}" destId="{782956A5-ADC8-4959-B856-589B9D9B9635}" srcOrd="3" destOrd="0" presId="urn:microsoft.com/office/officeart/2005/8/layout/vList2"/>
    <dgm:cxn modelId="{4902803D-CBF9-4D0B-9ABD-A3F2B1110870}" type="presParOf" srcId="{ED5DCCC5-BCA8-4491-AA37-BAF153ECA184}" destId="{D64CB5D5-837D-47FC-9E42-A26D800BC695}" srcOrd="4" destOrd="0" presId="urn:microsoft.com/office/officeart/2005/8/layout/vList2"/>
    <dgm:cxn modelId="{23FA2328-0584-487D-931D-ED8370AFC6E0}" type="presParOf" srcId="{ED5DCCC5-BCA8-4491-AA37-BAF153ECA184}" destId="{08B7B17B-8600-44B0-B235-389E5D71D804}"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03C2D9-7169-427C-9C88-B09D027EFDFE}"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5875D9AF-B4E4-4B61-9030-A097ABB38DAD}">
      <dgm:prSet phldrT="[Text]"/>
      <dgm:spPr/>
      <dgm:t>
        <a:bodyPr/>
        <a:lstStyle/>
        <a:p>
          <a:r>
            <a:rPr lang="en-US" dirty="0"/>
            <a:t>Organization Creates Program</a:t>
          </a:r>
        </a:p>
      </dgm:t>
    </dgm:pt>
    <dgm:pt modelId="{43CBEE39-0244-48B6-B7DC-E6453A70F22F}" type="parTrans" cxnId="{C95873DB-4AA5-4DAF-B276-A38EDDCE142E}">
      <dgm:prSet/>
      <dgm:spPr/>
      <dgm:t>
        <a:bodyPr/>
        <a:lstStyle/>
        <a:p>
          <a:endParaRPr lang="en-US"/>
        </a:p>
      </dgm:t>
    </dgm:pt>
    <dgm:pt modelId="{F33A9094-D4E8-40C0-984B-B239D1F5BD7D}" type="sibTrans" cxnId="{C95873DB-4AA5-4DAF-B276-A38EDDCE142E}">
      <dgm:prSet/>
      <dgm:spPr/>
      <dgm:t>
        <a:bodyPr/>
        <a:lstStyle/>
        <a:p>
          <a:endParaRPr lang="en-US"/>
        </a:p>
      </dgm:t>
    </dgm:pt>
    <dgm:pt modelId="{FA45019D-EC57-406A-8647-EE8DFE8E0D7E}">
      <dgm:prSet phldrT="[Text]"/>
      <dgm:spPr/>
      <dgm:t>
        <a:bodyPr/>
        <a:lstStyle/>
        <a:p>
          <a:r>
            <a:rPr lang="en-US" dirty="0"/>
            <a:t>Regional/National Accreditation Approve/Disapprove</a:t>
          </a:r>
        </a:p>
      </dgm:t>
    </dgm:pt>
    <dgm:pt modelId="{3B2BF2BC-35AB-4954-AB57-B2B621DAA00B}" type="parTrans" cxnId="{BE0CCAE1-D5F2-4852-86C4-B207F8F107D7}">
      <dgm:prSet/>
      <dgm:spPr/>
      <dgm:t>
        <a:bodyPr/>
        <a:lstStyle/>
        <a:p>
          <a:endParaRPr lang="en-US"/>
        </a:p>
      </dgm:t>
    </dgm:pt>
    <dgm:pt modelId="{6D2C240F-3052-466B-87AA-E6389ABF62BF}" type="sibTrans" cxnId="{BE0CCAE1-D5F2-4852-86C4-B207F8F107D7}">
      <dgm:prSet/>
      <dgm:spPr/>
      <dgm:t>
        <a:bodyPr/>
        <a:lstStyle/>
        <a:p>
          <a:endParaRPr lang="en-US"/>
        </a:p>
      </dgm:t>
    </dgm:pt>
    <dgm:pt modelId="{D00CB1D0-8F6F-41B3-9013-C838046DCA5A}">
      <dgm:prSet phldrT="[Text]"/>
      <dgm:spPr/>
      <dgm:t>
        <a:bodyPr/>
        <a:lstStyle/>
        <a:p>
          <a:r>
            <a:rPr lang="en-US" dirty="0"/>
            <a:t>Organization Submits to SAA for Approval</a:t>
          </a:r>
        </a:p>
      </dgm:t>
    </dgm:pt>
    <dgm:pt modelId="{5F7024B3-A558-44AA-AE43-A20EC067BF22}" type="parTrans" cxnId="{24462CE6-F03B-419E-AFD4-9F22CF257D1E}">
      <dgm:prSet/>
      <dgm:spPr/>
      <dgm:t>
        <a:bodyPr/>
        <a:lstStyle/>
        <a:p>
          <a:endParaRPr lang="en-US"/>
        </a:p>
      </dgm:t>
    </dgm:pt>
    <dgm:pt modelId="{3DAE977E-6150-4E6D-85BE-85CE44958B70}" type="sibTrans" cxnId="{24462CE6-F03B-419E-AFD4-9F22CF257D1E}">
      <dgm:prSet/>
      <dgm:spPr/>
      <dgm:t>
        <a:bodyPr/>
        <a:lstStyle/>
        <a:p>
          <a:endParaRPr lang="en-US"/>
        </a:p>
      </dgm:t>
    </dgm:pt>
    <dgm:pt modelId="{2926924B-1DAF-4364-A292-EF0DF6223897}">
      <dgm:prSet phldrT="[Text]"/>
      <dgm:spPr/>
      <dgm:t>
        <a:bodyPr/>
        <a:lstStyle/>
        <a:p>
          <a:r>
            <a:rPr lang="en-US" dirty="0"/>
            <a:t>Organization submits all relevant documentation to include marketing, finances, and catalog to SAA. </a:t>
          </a:r>
        </a:p>
      </dgm:t>
    </dgm:pt>
    <dgm:pt modelId="{4C59B9FC-9DC2-4A21-BFCA-359AFEFA69C0}" type="parTrans" cxnId="{3F15CCB1-E280-463F-AB3D-D76F55461922}">
      <dgm:prSet/>
      <dgm:spPr/>
      <dgm:t>
        <a:bodyPr/>
        <a:lstStyle/>
        <a:p>
          <a:endParaRPr lang="en-US"/>
        </a:p>
      </dgm:t>
    </dgm:pt>
    <dgm:pt modelId="{5D6BB090-906C-4550-B4E5-A1CEAE95D508}" type="sibTrans" cxnId="{3F15CCB1-E280-463F-AB3D-D76F55461922}">
      <dgm:prSet/>
      <dgm:spPr/>
      <dgm:t>
        <a:bodyPr/>
        <a:lstStyle/>
        <a:p>
          <a:endParaRPr lang="en-US"/>
        </a:p>
      </dgm:t>
    </dgm:pt>
    <dgm:pt modelId="{244D990A-3657-470D-A33F-CAE0F81A844D}">
      <dgm:prSet phldrT="[Text]"/>
      <dgm:spPr/>
      <dgm:t>
        <a:bodyPr/>
        <a:lstStyle/>
        <a:p>
          <a:r>
            <a:rPr lang="en-US" dirty="0"/>
            <a:t>SAA/ELR Approve</a:t>
          </a:r>
        </a:p>
      </dgm:t>
    </dgm:pt>
    <dgm:pt modelId="{BE05A447-4798-4260-81A2-D33E4F40484B}" type="parTrans" cxnId="{B1EE5629-51C9-4202-BDE8-A6AFA50F7007}">
      <dgm:prSet/>
      <dgm:spPr/>
      <dgm:t>
        <a:bodyPr/>
        <a:lstStyle/>
        <a:p>
          <a:endParaRPr lang="en-US"/>
        </a:p>
      </dgm:t>
    </dgm:pt>
    <dgm:pt modelId="{99AFEE7C-0731-48FD-B382-28260831ED1A}" type="sibTrans" cxnId="{B1EE5629-51C9-4202-BDE8-A6AFA50F7007}">
      <dgm:prSet/>
      <dgm:spPr/>
      <dgm:t>
        <a:bodyPr/>
        <a:lstStyle/>
        <a:p>
          <a:endParaRPr lang="en-US"/>
        </a:p>
      </dgm:t>
    </dgm:pt>
    <dgm:pt modelId="{ED696317-87C8-470A-AE5B-81689E1894B1}">
      <dgm:prSet phldrT="[Text]"/>
      <dgm:spPr/>
      <dgm:t>
        <a:bodyPr/>
        <a:lstStyle/>
        <a:p>
          <a:r>
            <a:rPr lang="en-US" dirty="0"/>
            <a:t>SAA notifies organization of approval/disapproval. ELR updates WEAMS. SCO is cleared to report student and program.</a:t>
          </a:r>
        </a:p>
      </dgm:t>
    </dgm:pt>
    <dgm:pt modelId="{B1B3AA76-1A29-4B39-B137-E1B78832BB23}" type="parTrans" cxnId="{A28BD635-37AD-4491-8780-009E632B1812}">
      <dgm:prSet/>
      <dgm:spPr/>
      <dgm:t>
        <a:bodyPr/>
        <a:lstStyle/>
        <a:p>
          <a:endParaRPr lang="en-US"/>
        </a:p>
      </dgm:t>
    </dgm:pt>
    <dgm:pt modelId="{1B496443-9BF5-482B-9215-8A70E757ACE8}" type="sibTrans" cxnId="{A28BD635-37AD-4491-8780-009E632B1812}">
      <dgm:prSet/>
      <dgm:spPr/>
      <dgm:t>
        <a:bodyPr/>
        <a:lstStyle/>
        <a:p>
          <a:endParaRPr lang="en-US"/>
        </a:p>
      </dgm:t>
    </dgm:pt>
    <dgm:pt modelId="{07F080C8-8D97-48CD-8F30-512C913B6EE8}" type="pres">
      <dgm:prSet presAssocID="{CF03C2D9-7169-427C-9C88-B09D027EFDFE}" presName="CompostProcess" presStyleCnt="0">
        <dgm:presLayoutVars>
          <dgm:dir/>
          <dgm:resizeHandles val="exact"/>
        </dgm:presLayoutVars>
      </dgm:prSet>
      <dgm:spPr/>
    </dgm:pt>
    <dgm:pt modelId="{A0ACE0FC-BFF1-40E9-8727-E2A3A50B2511}" type="pres">
      <dgm:prSet presAssocID="{CF03C2D9-7169-427C-9C88-B09D027EFDFE}" presName="arrow" presStyleLbl="bgShp" presStyleIdx="0" presStyleCnt="1" custLinFactNeighborX="18750" custLinFactNeighborY="1316"/>
      <dgm:spPr/>
    </dgm:pt>
    <dgm:pt modelId="{145C6F7D-1F90-4C5A-B629-C958EAAFEDFB}" type="pres">
      <dgm:prSet presAssocID="{CF03C2D9-7169-427C-9C88-B09D027EFDFE}" presName="linearProcess" presStyleCnt="0"/>
      <dgm:spPr/>
    </dgm:pt>
    <dgm:pt modelId="{A26A65D5-0C4D-4CD7-8194-B23A91C6611E}" type="pres">
      <dgm:prSet presAssocID="{5875D9AF-B4E4-4B61-9030-A097ABB38DAD}" presName="textNode" presStyleLbl="node1" presStyleIdx="0" presStyleCnt="3">
        <dgm:presLayoutVars>
          <dgm:bulletEnabled val="1"/>
        </dgm:presLayoutVars>
      </dgm:prSet>
      <dgm:spPr/>
    </dgm:pt>
    <dgm:pt modelId="{9E7CB80C-C95B-4107-AE77-07FCFE39F71C}" type="pres">
      <dgm:prSet presAssocID="{F33A9094-D4E8-40C0-984B-B239D1F5BD7D}" presName="sibTrans" presStyleCnt="0"/>
      <dgm:spPr/>
    </dgm:pt>
    <dgm:pt modelId="{78516062-9734-46D7-B262-2C9FEF9321C8}" type="pres">
      <dgm:prSet presAssocID="{D00CB1D0-8F6F-41B3-9013-C838046DCA5A}" presName="textNode" presStyleLbl="node1" presStyleIdx="1" presStyleCnt="3">
        <dgm:presLayoutVars>
          <dgm:bulletEnabled val="1"/>
        </dgm:presLayoutVars>
      </dgm:prSet>
      <dgm:spPr/>
    </dgm:pt>
    <dgm:pt modelId="{5CDA2BB1-97C1-427A-A417-A7E81D96B42E}" type="pres">
      <dgm:prSet presAssocID="{3DAE977E-6150-4E6D-85BE-85CE44958B70}" presName="sibTrans" presStyleCnt="0"/>
      <dgm:spPr/>
    </dgm:pt>
    <dgm:pt modelId="{B7B153FE-240A-444D-91D5-B871F3521740}" type="pres">
      <dgm:prSet presAssocID="{244D990A-3657-470D-A33F-CAE0F81A844D}" presName="textNode" presStyleLbl="node1" presStyleIdx="2" presStyleCnt="3">
        <dgm:presLayoutVars>
          <dgm:bulletEnabled val="1"/>
        </dgm:presLayoutVars>
      </dgm:prSet>
      <dgm:spPr/>
    </dgm:pt>
  </dgm:ptLst>
  <dgm:cxnLst>
    <dgm:cxn modelId="{B1EE5629-51C9-4202-BDE8-A6AFA50F7007}" srcId="{CF03C2D9-7169-427C-9C88-B09D027EFDFE}" destId="{244D990A-3657-470D-A33F-CAE0F81A844D}" srcOrd="2" destOrd="0" parTransId="{BE05A447-4798-4260-81A2-D33E4F40484B}" sibTransId="{99AFEE7C-0731-48FD-B382-28260831ED1A}"/>
    <dgm:cxn modelId="{A28BD635-37AD-4491-8780-009E632B1812}" srcId="{244D990A-3657-470D-A33F-CAE0F81A844D}" destId="{ED696317-87C8-470A-AE5B-81689E1894B1}" srcOrd="0" destOrd="0" parTransId="{B1B3AA76-1A29-4B39-B137-E1B78832BB23}" sibTransId="{1B496443-9BF5-482B-9215-8A70E757ACE8}"/>
    <dgm:cxn modelId="{7491B837-494C-43E6-BBCD-2DEEBEA3C869}" type="presOf" srcId="{5875D9AF-B4E4-4B61-9030-A097ABB38DAD}" destId="{A26A65D5-0C4D-4CD7-8194-B23A91C6611E}" srcOrd="0" destOrd="0" presId="urn:microsoft.com/office/officeart/2005/8/layout/hProcess9"/>
    <dgm:cxn modelId="{47C2D344-2185-4C08-AF9C-EE03D296A103}" type="presOf" srcId="{D00CB1D0-8F6F-41B3-9013-C838046DCA5A}" destId="{78516062-9734-46D7-B262-2C9FEF9321C8}" srcOrd="0" destOrd="0" presId="urn:microsoft.com/office/officeart/2005/8/layout/hProcess9"/>
    <dgm:cxn modelId="{4E2C1368-1F9B-43F9-9B34-D3D7A63D5CBE}" type="presOf" srcId="{CF03C2D9-7169-427C-9C88-B09D027EFDFE}" destId="{07F080C8-8D97-48CD-8F30-512C913B6EE8}" srcOrd="0" destOrd="0" presId="urn:microsoft.com/office/officeart/2005/8/layout/hProcess9"/>
    <dgm:cxn modelId="{41D74E94-90D4-49F3-8990-843C74922AD2}" type="presOf" srcId="{244D990A-3657-470D-A33F-CAE0F81A844D}" destId="{B7B153FE-240A-444D-91D5-B871F3521740}" srcOrd="0" destOrd="0" presId="urn:microsoft.com/office/officeart/2005/8/layout/hProcess9"/>
    <dgm:cxn modelId="{3F15CCB1-E280-463F-AB3D-D76F55461922}" srcId="{D00CB1D0-8F6F-41B3-9013-C838046DCA5A}" destId="{2926924B-1DAF-4364-A292-EF0DF6223897}" srcOrd="0" destOrd="0" parTransId="{4C59B9FC-9DC2-4A21-BFCA-359AFEFA69C0}" sibTransId="{5D6BB090-906C-4550-B4E5-A1CEAE95D508}"/>
    <dgm:cxn modelId="{D03D1ED4-E793-4A7B-AE5F-F760BA11849B}" type="presOf" srcId="{ED696317-87C8-470A-AE5B-81689E1894B1}" destId="{B7B153FE-240A-444D-91D5-B871F3521740}" srcOrd="0" destOrd="1" presId="urn:microsoft.com/office/officeart/2005/8/layout/hProcess9"/>
    <dgm:cxn modelId="{C95873DB-4AA5-4DAF-B276-A38EDDCE142E}" srcId="{CF03C2D9-7169-427C-9C88-B09D027EFDFE}" destId="{5875D9AF-B4E4-4B61-9030-A097ABB38DAD}" srcOrd="0" destOrd="0" parTransId="{43CBEE39-0244-48B6-B7DC-E6453A70F22F}" sibTransId="{F33A9094-D4E8-40C0-984B-B239D1F5BD7D}"/>
    <dgm:cxn modelId="{6DCBEEE0-2851-4B6D-9B9B-A93669752074}" type="presOf" srcId="{2926924B-1DAF-4364-A292-EF0DF6223897}" destId="{78516062-9734-46D7-B262-2C9FEF9321C8}" srcOrd="0" destOrd="1" presId="urn:microsoft.com/office/officeart/2005/8/layout/hProcess9"/>
    <dgm:cxn modelId="{BE0CCAE1-D5F2-4852-86C4-B207F8F107D7}" srcId="{5875D9AF-B4E4-4B61-9030-A097ABB38DAD}" destId="{FA45019D-EC57-406A-8647-EE8DFE8E0D7E}" srcOrd="0" destOrd="0" parTransId="{3B2BF2BC-35AB-4954-AB57-B2B621DAA00B}" sibTransId="{6D2C240F-3052-466B-87AA-E6389ABF62BF}"/>
    <dgm:cxn modelId="{24462CE6-F03B-419E-AFD4-9F22CF257D1E}" srcId="{CF03C2D9-7169-427C-9C88-B09D027EFDFE}" destId="{D00CB1D0-8F6F-41B3-9013-C838046DCA5A}" srcOrd="1" destOrd="0" parTransId="{5F7024B3-A558-44AA-AE43-A20EC067BF22}" sibTransId="{3DAE977E-6150-4E6D-85BE-85CE44958B70}"/>
    <dgm:cxn modelId="{79BBE2E9-814A-450B-B78F-C6E9B5058770}" type="presOf" srcId="{FA45019D-EC57-406A-8647-EE8DFE8E0D7E}" destId="{A26A65D5-0C4D-4CD7-8194-B23A91C6611E}" srcOrd="0" destOrd="1" presId="urn:microsoft.com/office/officeart/2005/8/layout/hProcess9"/>
    <dgm:cxn modelId="{536E553B-9E59-4ED6-B554-760264ED0787}" type="presParOf" srcId="{07F080C8-8D97-48CD-8F30-512C913B6EE8}" destId="{A0ACE0FC-BFF1-40E9-8727-E2A3A50B2511}" srcOrd="0" destOrd="0" presId="urn:microsoft.com/office/officeart/2005/8/layout/hProcess9"/>
    <dgm:cxn modelId="{C55BE297-6912-45B5-83F1-7A7E0EC62474}" type="presParOf" srcId="{07F080C8-8D97-48CD-8F30-512C913B6EE8}" destId="{145C6F7D-1F90-4C5A-B629-C958EAAFEDFB}" srcOrd="1" destOrd="0" presId="urn:microsoft.com/office/officeart/2005/8/layout/hProcess9"/>
    <dgm:cxn modelId="{4390D9F9-8A77-46CF-98DA-C55625DFD88B}" type="presParOf" srcId="{145C6F7D-1F90-4C5A-B629-C958EAAFEDFB}" destId="{A26A65D5-0C4D-4CD7-8194-B23A91C6611E}" srcOrd="0" destOrd="0" presId="urn:microsoft.com/office/officeart/2005/8/layout/hProcess9"/>
    <dgm:cxn modelId="{0DBF73DE-756F-486F-815B-8628B46DCBED}" type="presParOf" srcId="{145C6F7D-1F90-4C5A-B629-C958EAAFEDFB}" destId="{9E7CB80C-C95B-4107-AE77-07FCFE39F71C}" srcOrd="1" destOrd="0" presId="urn:microsoft.com/office/officeart/2005/8/layout/hProcess9"/>
    <dgm:cxn modelId="{D6E15384-B9F3-4A41-85E9-4D36218554E8}" type="presParOf" srcId="{145C6F7D-1F90-4C5A-B629-C958EAAFEDFB}" destId="{78516062-9734-46D7-B262-2C9FEF9321C8}" srcOrd="2" destOrd="0" presId="urn:microsoft.com/office/officeart/2005/8/layout/hProcess9"/>
    <dgm:cxn modelId="{8E0C1B14-D249-4E65-80BE-DF8801DF7418}" type="presParOf" srcId="{145C6F7D-1F90-4C5A-B629-C958EAAFEDFB}" destId="{5CDA2BB1-97C1-427A-A417-A7E81D96B42E}" srcOrd="3" destOrd="0" presId="urn:microsoft.com/office/officeart/2005/8/layout/hProcess9"/>
    <dgm:cxn modelId="{7C33D1CE-9A3B-45E8-A5A8-F326AC072180}" type="presParOf" srcId="{145C6F7D-1F90-4C5A-B629-C958EAAFEDFB}" destId="{B7B153FE-240A-444D-91D5-B871F352174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DD881E-A532-414B-870C-8ADE2076F78C}">
      <dsp:nvSpPr>
        <dsp:cNvPr id="0" name=""/>
        <dsp:cNvSpPr/>
      </dsp:nvSpPr>
      <dsp:spPr>
        <a:xfrm>
          <a:off x="0" y="20849"/>
          <a:ext cx="4419600" cy="99450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Education Liaison Representative (ELR)</a:t>
          </a:r>
        </a:p>
      </dsp:txBody>
      <dsp:txXfrm>
        <a:off x="48547" y="69396"/>
        <a:ext cx="4322506" cy="897406"/>
      </dsp:txXfrm>
    </dsp:sp>
    <dsp:sp modelId="{CD5F6E02-AD43-4E7A-935B-DDF5D6C74800}">
      <dsp:nvSpPr>
        <dsp:cNvPr id="0" name=""/>
        <dsp:cNvSpPr/>
      </dsp:nvSpPr>
      <dsp:spPr>
        <a:xfrm>
          <a:off x="0" y="1015350"/>
          <a:ext cx="4419600"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322" tIns="31750" rIns="177800" bIns="31750" numCol="1" spcCol="1270" anchor="t" anchorCtr="0">
          <a:noAutofit/>
        </a:bodyPr>
        <a:lstStyle/>
        <a:p>
          <a:pPr marL="228600" lvl="1" indent="-228600" algn="l" defTabSz="889000">
            <a:lnSpc>
              <a:spcPct val="90000"/>
            </a:lnSpc>
            <a:spcBef>
              <a:spcPct val="0"/>
            </a:spcBef>
            <a:spcAft>
              <a:spcPct val="20000"/>
            </a:spcAft>
            <a:buChar char="•"/>
          </a:pPr>
          <a:endParaRPr lang="en-US" sz="2000" kern="1200" dirty="0"/>
        </a:p>
      </dsp:txBody>
      <dsp:txXfrm>
        <a:off x="0" y="1015350"/>
        <a:ext cx="4419600" cy="414000"/>
      </dsp:txXfrm>
    </dsp:sp>
    <dsp:sp modelId="{81203336-F3DE-4B3A-BCF4-0F68C23AC2BB}">
      <dsp:nvSpPr>
        <dsp:cNvPr id="0" name=""/>
        <dsp:cNvSpPr/>
      </dsp:nvSpPr>
      <dsp:spPr>
        <a:xfrm>
          <a:off x="0" y="1429350"/>
          <a:ext cx="4419600" cy="99450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State Approving Agency (SAA)</a:t>
          </a:r>
        </a:p>
      </dsp:txBody>
      <dsp:txXfrm>
        <a:off x="48547" y="1477897"/>
        <a:ext cx="4322506" cy="897406"/>
      </dsp:txXfrm>
    </dsp:sp>
    <dsp:sp modelId="{782956A5-ADC8-4959-B856-589B9D9B9635}">
      <dsp:nvSpPr>
        <dsp:cNvPr id="0" name=""/>
        <dsp:cNvSpPr/>
      </dsp:nvSpPr>
      <dsp:spPr>
        <a:xfrm>
          <a:off x="0" y="2423850"/>
          <a:ext cx="4419600"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322" tIns="31750" rIns="177800" bIns="31750" numCol="1" spcCol="1270" anchor="t" anchorCtr="0">
          <a:noAutofit/>
        </a:bodyPr>
        <a:lstStyle/>
        <a:p>
          <a:pPr marL="228600" lvl="1" indent="-228600" algn="l" defTabSz="889000">
            <a:lnSpc>
              <a:spcPct val="90000"/>
            </a:lnSpc>
            <a:spcBef>
              <a:spcPct val="0"/>
            </a:spcBef>
            <a:spcAft>
              <a:spcPct val="20000"/>
            </a:spcAft>
            <a:buChar char="•"/>
          </a:pPr>
          <a:endParaRPr lang="en-US" sz="2000" kern="1200" dirty="0"/>
        </a:p>
      </dsp:txBody>
      <dsp:txXfrm>
        <a:off x="0" y="2423850"/>
        <a:ext cx="4419600" cy="414000"/>
      </dsp:txXfrm>
    </dsp:sp>
    <dsp:sp modelId="{D64CB5D5-837D-47FC-9E42-A26D800BC695}">
      <dsp:nvSpPr>
        <dsp:cNvPr id="0" name=""/>
        <dsp:cNvSpPr/>
      </dsp:nvSpPr>
      <dsp:spPr>
        <a:xfrm>
          <a:off x="0" y="2837850"/>
          <a:ext cx="4419600" cy="99450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School Certifying Official (SCO)</a:t>
          </a:r>
        </a:p>
      </dsp:txBody>
      <dsp:txXfrm>
        <a:off x="48547" y="2886397"/>
        <a:ext cx="4322506" cy="897406"/>
      </dsp:txXfrm>
    </dsp:sp>
    <dsp:sp modelId="{08B7B17B-8600-44B0-B235-389E5D71D804}">
      <dsp:nvSpPr>
        <dsp:cNvPr id="0" name=""/>
        <dsp:cNvSpPr/>
      </dsp:nvSpPr>
      <dsp:spPr>
        <a:xfrm>
          <a:off x="0" y="3832350"/>
          <a:ext cx="4419600"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322" tIns="31750" rIns="177800" bIns="31750" numCol="1" spcCol="1270" anchor="t" anchorCtr="0">
          <a:noAutofit/>
        </a:bodyPr>
        <a:lstStyle/>
        <a:p>
          <a:pPr marL="228600" lvl="1" indent="-228600" algn="l" defTabSz="889000">
            <a:lnSpc>
              <a:spcPct val="90000"/>
            </a:lnSpc>
            <a:spcBef>
              <a:spcPct val="0"/>
            </a:spcBef>
            <a:spcAft>
              <a:spcPct val="20000"/>
            </a:spcAft>
            <a:buChar char="•"/>
          </a:pPr>
          <a:endParaRPr lang="en-US" sz="2000" kern="1200" dirty="0"/>
        </a:p>
      </dsp:txBody>
      <dsp:txXfrm>
        <a:off x="0" y="3832350"/>
        <a:ext cx="4419600" cy="414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ACE0FC-BFF1-40E9-8727-E2A3A50B2511}">
      <dsp:nvSpPr>
        <dsp:cNvPr id="0" name=""/>
        <dsp:cNvSpPr/>
      </dsp:nvSpPr>
      <dsp:spPr>
        <a:xfrm>
          <a:off x="1543049" y="0"/>
          <a:ext cx="8743950" cy="57912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6A65D5-0C4D-4CD7-8194-B23A91C6611E}">
      <dsp:nvSpPr>
        <dsp:cNvPr id="0" name=""/>
        <dsp:cNvSpPr/>
      </dsp:nvSpPr>
      <dsp:spPr>
        <a:xfrm>
          <a:off x="11050" y="1737360"/>
          <a:ext cx="3311128" cy="2316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Organization Creates Program</a:t>
          </a:r>
        </a:p>
        <a:p>
          <a:pPr marL="171450" lvl="1" indent="-171450" algn="l" defTabSz="800100">
            <a:lnSpc>
              <a:spcPct val="90000"/>
            </a:lnSpc>
            <a:spcBef>
              <a:spcPct val="0"/>
            </a:spcBef>
            <a:spcAft>
              <a:spcPct val="15000"/>
            </a:spcAft>
            <a:buChar char="•"/>
          </a:pPr>
          <a:r>
            <a:rPr lang="en-US" sz="1800" kern="1200" dirty="0"/>
            <a:t>Regional/National Accreditation Approve/Disapprove</a:t>
          </a:r>
        </a:p>
      </dsp:txBody>
      <dsp:txXfrm>
        <a:off x="124131" y="1850441"/>
        <a:ext cx="3084966" cy="2090318"/>
      </dsp:txXfrm>
    </dsp:sp>
    <dsp:sp modelId="{78516062-9734-46D7-B262-2C9FEF9321C8}">
      <dsp:nvSpPr>
        <dsp:cNvPr id="0" name=""/>
        <dsp:cNvSpPr/>
      </dsp:nvSpPr>
      <dsp:spPr>
        <a:xfrm>
          <a:off x="3487935" y="1737360"/>
          <a:ext cx="3311128" cy="2316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Organization Submits to SAA for Approval</a:t>
          </a:r>
        </a:p>
        <a:p>
          <a:pPr marL="171450" lvl="1" indent="-171450" algn="l" defTabSz="800100">
            <a:lnSpc>
              <a:spcPct val="90000"/>
            </a:lnSpc>
            <a:spcBef>
              <a:spcPct val="0"/>
            </a:spcBef>
            <a:spcAft>
              <a:spcPct val="15000"/>
            </a:spcAft>
            <a:buChar char="•"/>
          </a:pPr>
          <a:r>
            <a:rPr lang="en-US" sz="1800" kern="1200" dirty="0"/>
            <a:t>Organization submits all relevant documentation to include marketing, finances, and catalog to SAA. </a:t>
          </a:r>
        </a:p>
      </dsp:txBody>
      <dsp:txXfrm>
        <a:off x="3601016" y="1850441"/>
        <a:ext cx="3084966" cy="2090318"/>
      </dsp:txXfrm>
    </dsp:sp>
    <dsp:sp modelId="{B7B153FE-240A-444D-91D5-B871F3521740}">
      <dsp:nvSpPr>
        <dsp:cNvPr id="0" name=""/>
        <dsp:cNvSpPr/>
      </dsp:nvSpPr>
      <dsp:spPr>
        <a:xfrm>
          <a:off x="6964821" y="1737360"/>
          <a:ext cx="3311128" cy="23164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SAA/ELR Approve</a:t>
          </a:r>
        </a:p>
        <a:p>
          <a:pPr marL="171450" lvl="1" indent="-171450" algn="l" defTabSz="800100">
            <a:lnSpc>
              <a:spcPct val="90000"/>
            </a:lnSpc>
            <a:spcBef>
              <a:spcPct val="0"/>
            </a:spcBef>
            <a:spcAft>
              <a:spcPct val="15000"/>
            </a:spcAft>
            <a:buChar char="•"/>
          </a:pPr>
          <a:r>
            <a:rPr lang="en-US" sz="1800" kern="1200" dirty="0"/>
            <a:t>SAA notifies organization of approval/disapproval. ELR updates WEAMS. SCO is cleared to report student and program.</a:t>
          </a:r>
        </a:p>
      </dsp:txBody>
      <dsp:txXfrm>
        <a:off x="7077902" y="1850441"/>
        <a:ext cx="3084966" cy="209031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7" rIns="93315" bIns="46657" rtlCol="0"/>
          <a:lstStyle>
            <a:lvl1pPr algn="l">
              <a:defRPr sz="1200"/>
            </a:lvl1pPr>
          </a:lstStyle>
          <a:p>
            <a:r>
              <a:rPr lang="en-US" sz="1600" dirty="0">
                <a:latin typeface="Times New Roman" panose="02020603050405020304" pitchFamily="18" charset="0"/>
                <a:cs typeface="Times New Roman" panose="02020603050405020304" pitchFamily="18" charset="0"/>
              </a:rPr>
              <a:t>NVS Policy and Procedure</a:t>
            </a:r>
          </a:p>
        </p:txBody>
      </p:sp>
      <p:sp>
        <p:nvSpPr>
          <p:cNvPr id="3" name="Footer Placeholder 2"/>
          <p:cNvSpPr>
            <a:spLocks noGrp="1"/>
          </p:cNvSpPr>
          <p:nvPr>
            <p:ph type="ftr" sz="quarter" idx="2"/>
          </p:nvPr>
        </p:nvSpPr>
        <p:spPr>
          <a:xfrm>
            <a:off x="0" y="8842376"/>
            <a:ext cx="3043238" cy="466725"/>
          </a:xfrm>
          <a:prstGeom prst="rect">
            <a:avLst/>
          </a:prstGeom>
        </p:spPr>
        <p:txBody>
          <a:bodyPr vert="horz" lIns="91430" tIns="45716" rIns="91430" bIns="45716" rtlCol="0" anchor="b"/>
          <a:lstStyle>
            <a:lvl1pPr algn="l">
              <a:defRPr sz="1200"/>
            </a:lvl1pPr>
          </a:lstStyle>
          <a:p>
            <a:r>
              <a:rPr lang="en-US" sz="1600" dirty="0">
                <a:latin typeface="Times New Roman" panose="02020603050405020304" pitchFamily="18" charset="0"/>
                <a:cs typeface="Times New Roman" panose="02020603050405020304" pitchFamily="18" charset="0"/>
              </a:rPr>
              <a:t>NVS Policy and Procedure</a:t>
            </a:r>
          </a:p>
        </p:txBody>
      </p:sp>
      <p:sp>
        <p:nvSpPr>
          <p:cNvPr id="4" name="Slide Number Placeholder 3"/>
          <p:cNvSpPr>
            <a:spLocks noGrp="1"/>
          </p:cNvSpPr>
          <p:nvPr>
            <p:ph type="sldNum" sz="quarter" idx="3"/>
          </p:nvPr>
        </p:nvSpPr>
        <p:spPr>
          <a:xfrm>
            <a:off x="3978275" y="8842376"/>
            <a:ext cx="3043238" cy="466725"/>
          </a:xfrm>
          <a:prstGeom prst="rect">
            <a:avLst/>
          </a:prstGeom>
        </p:spPr>
        <p:txBody>
          <a:bodyPr vert="horz" lIns="91430" tIns="45716" rIns="91430" bIns="45716" rtlCol="0" anchor="b"/>
          <a:lstStyle>
            <a:lvl1pPr algn="r">
              <a:defRPr sz="1200"/>
            </a:lvl1pPr>
          </a:lstStyle>
          <a:p>
            <a:fld id="{E3C31743-2E77-47A8-AB99-1EED4B601DC6}" type="slidenum">
              <a:rPr lang="en-US" sz="1600"/>
              <a:t>‹#›</a:t>
            </a:fld>
            <a:endParaRPr lang="en-US" sz="1600" dirty="0"/>
          </a:p>
        </p:txBody>
      </p:sp>
    </p:spTree>
    <p:extLst>
      <p:ext uri="{BB962C8B-B14F-4D97-AF65-F5344CB8AC3E}">
        <p14:creationId xmlns:p14="http://schemas.microsoft.com/office/powerpoint/2010/main" val="337680330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7" rIns="93315" bIns="46657" rtlCol="0"/>
          <a:lstStyle>
            <a:lvl1pPr algn="l">
              <a:defRPr sz="1200"/>
            </a:lvl1pPr>
          </a:lstStyle>
          <a:p>
            <a:endParaRPr lang="en-US"/>
          </a:p>
        </p:txBody>
      </p:sp>
      <p:sp>
        <p:nvSpPr>
          <p:cNvPr id="3" name="Date Placeholder 2"/>
          <p:cNvSpPr>
            <a:spLocks noGrp="1"/>
          </p:cNvSpPr>
          <p:nvPr>
            <p:ph type="dt" idx="1"/>
          </p:nvPr>
        </p:nvSpPr>
        <p:spPr>
          <a:xfrm>
            <a:off x="3978133" y="1"/>
            <a:ext cx="3043343" cy="467072"/>
          </a:xfrm>
          <a:prstGeom prst="rect">
            <a:avLst/>
          </a:prstGeom>
        </p:spPr>
        <p:txBody>
          <a:bodyPr vert="horz" lIns="93315" tIns="46657" rIns="93315" bIns="46657" rtlCol="0"/>
          <a:lstStyle>
            <a:lvl1pPr algn="r">
              <a:defRPr sz="1200"/>
            </a:lvl1pPr>
          </a:lstStyle>
          <a:p>
            <a:fld id="{29BA1D4E-B3D9-4F7E-B0BD-62ED5CDA3D78}" type="datetimeFigureOut">
              <a:rPr lang="en-US" smtClean="0"/>
              <a:t>9/16/2025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15" tIns="46657" rIns="93315" bIns="46657" rtlCol="0" anchor="ctr"/>
          <a:lstStyle/>
          <a:p>
            <a:endParaRPr lang="en-US"/>
          </a:p>
        </p:txBody>
      </p:sp>
      <p:sp>
        <p:nvSpPr>
          <p:cNvPr id="5" name="Notes Placeholder 4"/>
          <p:cNvSpPr>
            <a:spLocks noGrp="1"/>
          </p:cNvSpPr>
          <p:nvPr>
            <p:ph type="body" sz="quarter" idx="3"/>
          </p:nvPr>
        </p:nvSpPr>
        <p:spPr>
          <a:xfrm>
            <a:off x="702311" y="4480004"/>
            <a:ext cx="5618480" cy="3665458"/>
          </a:xfrm>
          <a:prstGeom prst="rect">
            <a:avLst/>
          </a:prstGeom>
        </p:spPr>
        <p:txBody>
          <a:bodyPr vert="horz" lIns="93315" tIns="46657" rIns="93315" bIns="4665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7" rIns="93315" bIns="46657"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7" rIns="93315" bIns="46657" rtlCol="0" anchor="b"/>
          <a:lstStyle>
            <a:lvl1pPr algn="r">
              <a:defRPr sz="1200"/>
            </a:lvl1pPr>
          </a:lstStyle>
          <a:p>
            <a:fld id="{A1517AEB-0561-438C-8375-A10F1985A33E}" type="slidenum">
              <a:rPr lang="en-US" smtClean="0"/>
              <a:t>‹#›</a:t>
            </a:fld>
            <a:endParaRPr lang="en-US"/>
          </a:p>
        </p:txBody>
      </p:sp>
    </p:spTree>
    <p:extLst>
      <p:ext uri="{BB962C8B-B14F-4D97-AF65-F5344CB8AC3E}">
        <p14:creationId xmlns:p14="http://schemas.microsoft.com/office/powerpoint/2010/main" val="287976501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92D9D-9FBC-BD03-D7D7-5B09EFC28B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50B1F8-602C-CD31-61AA-76DA4DA8630B}"/>
              </a:ext>
            </a:extLst>
          </p:cNvPr>
          <p:cNvSpPr>
            <a:spLocks noGrp="1" noRot="1" noChangeAspect="1"/>
          </p:cNvSpPr>
          <p:nvPr>
            <p:ph type="sldImg"/>
          </p:nvPr>
        </p:nvSpPr>
        <p:spPr>
          <a:xfrm>
            <a:off x="719138" y="1163638"/>
            <a:ext cx="5584825" cy="3141662"/>
          </a:xfrm>
        </p:spPr>
      </p:sp>
      <p:sp>
        <p:nvSpPr>
          <p:cNvPr id="3" name="Notes Placeholder 2">
            <a:extLst>
              <a:ext uri="{FF2B5EF4-FFF2-40B4-BE49-F238E27FC236}">
                <a16:creationId xmlns:a16="http://schemas.microsoft.com/office/drawing/2014/main" id="{6112248B-E8A6-AE3A-5AB9-8208B9F045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36E3B0-883C-6431-7172-80DC98B2A516}"/>
              </a:ext>
            </a:extLst>
          </p:cNvPr>
          <p:cNvSpPr>
            <a:spLocks noGrp="1"/>
          </p:cNvSpPr>
          <p:nvPr>
            <p:ph type="sldNum" sz="quarter" idx="10"/>
          </p:nvPr>
        </p:nvSpPr>
        <p:spPr/>
        <p:txBody>
          <a:bodyPr/>
          <a:lstStyle/>
          <a:p>
            <a:fld id="{A637332C-8404-425B-A91F-7274EA9EB158}" type="slidenum">
              <a:rPr lang="en-US" smtClean="0"/>
              <a:t>46</a:t>
            </a:fld>
            <a:endParaRPr lang="en-US"/>
          </a:p>
        </p:txBody>
      </p:sp>
    </p:spTree>
    <p:extLst>
      <p:ext uri="{BB962C8B-B14F-4D97-AF65-F5344CB8AC3E}">
        <p14:creationId xmlns:p14="http://schemas.microsoft.com/office/powerpoint/2010/main" val="2750573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696B4-FCF5-6FB2-CD19-BAC86CB3A8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4CB1BC-1A82-5B34-7EFA-FA2F07EF4539}"/>
              </a:ext>
            </a:extLst>
          </p:cNvPr>
          <p:cNvSpPr>
            <a:spLocks noGrp="1" noRot="1" noChangeAspect="1"/>
          </p:cNvSpPr>
          <p:nvPr>
            <p:ph type="sldImg"/>
          </p:nvPr>
        </p:nvSpPr>
        <p:spPr>
          <a:xfrm>
            <a:off x="719138" y="1163638"/>
            <a:ext cx="5584825" cy="3141662"/>
          </a:xfrm>
        </p:spPr>
      </p:sp>
      <p:sp>
        <p:nvSpPr>
          <p:cNvPr id="3" name="Notes Placeholder 2">
            <a:extLst>
              <a:ext uri="{FF2B5EF4-FFF2-40B4-BE49-F238E27FC236}">
                <a16:creationId xmlns:a16="http://schemas.microsoft.com/office/drawing/2014/main" id="{8D71038A-C703-6B31-22C4-F33F71DA62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E392D8-0F9F-33D6-470D-CE19293F1DF2}"/>
              </a:ext>
            </a:extLst>
          </p:cNvPr>
          <p:cNvSpPr>
            <a:spLocks noGrp="1"/>
          </p:cNvSpPr>
          <p:nvPr>
            <p:ph type="sldNum" sz="quarter" idx="10"/>
          </p:nvPr>
        </p:nvSpPr>
        <p:spPr/>
        <p:txBody>
          <a:bodyPr/>
          <a:lstStyle/>
          <a:p>
            <a:fld id="{A637332C-8404-425B-A91F-7274EA9EB158}" type="slidenum">
              <a:rPr lang="en-US" smtClean="0"/>
              <a:t>47</a:t>
            </a:fld>
            <a:endParaRPr lang="en-US"/>
          </a:p>
        </p:txBody>
      </p:sp>
    </p:spTree>
    <p:extLst>
      <p:ext uri="{BB962C8B-B14F-4D97-AF65-F5344CB8AC3E}">
        <p14:creationId xmlns:p14="http://schemas.microsoft.com/office/powerpoint/2010/main" val="3336995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2A877-223C-9039-3D34-E955EE02CC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AA21D0-09B6-DF69-893F-E20A524FED2C}"/>
              </a:ext>
            </a:extLst>
          </p:cNvPr>
          <p:cNvSpPr>
            <a:spLocks noGrp="1" noRot="1" noChangeAspect="1"/>
          </p:cNvSpPr>
          <p:nvPr>
            <p:ph type="sldImg"/>
          </p:nvPr>
        </p:nvSpPr>
        <p:spPr>
          <a:xfrm>
            <a:off x="719138" y="1163638"/>
            <a:ext cx="5584825" cy="3141662"/>
          </a:xfrm>
        </p:spPr>
      </p:sp>
      <p:sp>
        <p:nvSpPr>
          <p:cNvPr id="3" name="Notes Placeholder 2">
            <a:extLst>
              <a:ext uri="{FF2B5EF4-FFF2-40B4-BE49-F238E27FC236}">
                <a16:creationId xmlns:a16="http://schemas.microsoft.com/office/drawing/2014/main" id="{74A9E3A0-4309-09B5-C032-63AD6B5D5A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7FD438-C307-293F-3E71-CA31D907DE4E}"/>
              </a:ext>
            </a:extLst>
          </p:cNvPr>
          <p:cNvSpPr>
            <a:spLocks noGrp="1"/>
          </p:cNvSpPr>
          <p:nvPr>
            <p:ph type="sldNum" sz="quarter" idx="10"/>
          </p:nvPr>
        </p:nvSpPr>
        <p:spPr/>
        <p:txBody>
          <a:bodyPr/>
          <a:lstStyle/>
          <a:p>
            <a:fld id="{A637332C-8404-425B-A91F-7274EA9EB158}" type="slidenum">
              <a:rPr lang="en-US" smtClean="0"/>
              <a:t>48</a:t>
            </a:fld>
            <a:endParaRPr lang="en-US"/>
          </a:p>
        </p:txBody>
      </p:sp>
    </p:spTree>
    <p:extLst>
      <p:ext uri="{BB962C8B-B14F-4D97-AF65-F5344CB8AC3E}">
        <p14:creationId xmlns:p14="http://schemas.microsoft.com/office/powerpoint/2010/main" val="3819709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778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811" y="274638"/>
            <a:ext cx="9146380"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810" y="1514475"/>
            <a:ext cx="10572328"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sp>
        <p:nvSpPr>
          <p:cNvPr id="3" name="Text Placeholder 2"/>
          <p:cNvSpPr>
            <a:spLocks noGrp="1"/>
          </p:cNvSpPr>
          <p:nvPr>
            <p:ph type="body" idx="1"/>
          </p:nvPr>
        </p:nvSpPr>
        <p:spPr>
          <a:xfrm>
            <a:off x="1522810" y="1905000"/>
            <a:ext cx="441770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810" y="2819400"/>
            <a:ext cx="441770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51488" y="1905000"/>
            <a:ext cx="441770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51488" y="2819400"/>
            <a:ext cx="441770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9/16/2025</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1679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811" y="274638"/>
            <a:ext cx="9146380"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809" y="3429000"/>
            <a:ext cx="2743915"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Content Placeholder 2"/>
          <p:cNvSpPr>
            <a:spLocks noGrp="1"/>
          </p:cNvSpPr>
          <p:nvPr>
            <p:ph idx="1"/>
          </p:nvPr>
        </p:nvSpPr>
        <p:spPr>
          <a:xfrm>
            <a:off x="4711249" y="1905000"/>
            <a:ext cx="5670757"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8990" y="1630822"/>
            <a:ext cx="6292667"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9/16/2025</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31441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811" y="274638"/>
            <a:ext cx="9146380"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6293" y="1884311"/>
            <a:ext cx="5670757"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877" y="1630822"/>
            <a:ext cx="6292667"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grpSp>
      </p:grpSp>
      <p:sp>
        <p:nvSpPr>
          <p:cNvPr id="4" name="Text Placeholder 3"/>
          <p:cNvSpPr>
            <a:spLocks noGrp="1"/>
          </p:cNvSpPr>
          <p:nvPr>
            <p:ph type="body" sz="half" idx="2"/>
          </p:nvPr>
        </p:nvSpPr>
        <p:spPr>
          <a:xfrm>
            <a:off x="7908018" y="3411748"/>
            <a:ext cx="2743915"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9/16/2025</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649627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410734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2816900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87103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168487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792656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120162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58275F71-03D8-4E4B-9D1C-D9F8B6AB7123}"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9/16/2025</a:t>
            </a:fld>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lvl1pPr>
              <a:defRPr/>
            </a:lvl1pPr>
          </a:lstStyle>
          <a:p>
            <a:pPr defTabSz="685800" eaLnBrk="0" fontAlgn="base" hangingPunct="0">
              <a:spcBef>
                <a:spcPct val="0"/>
              </a:spcBef>
              <a:spcAft>
                <a:spcPct val="0"/>
              </a:spcAft>
            </a:pPr>
            <a:fld id="{F675AD29-2591-4391-8D28-DD298FB87CE4}"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dirty="0">
              <a:solidFill>
                <a:prstClr val="black"/>
              </a:solidFill>
              <a:latin typeface="Tw Cen MT" panose="020B0602020104020603" pitchFamily="34" charset="0"/>
            </a:endParaRPr>
          </a:p>
        </p:txBody>
      </p:sp>
    </p:spTree>
    <p:extLst>
      <p:ext uri="{BB962C8B-B14F-4D97-AF65-F5344CB8AC3E}">
        <p14:creationId xmlns:p14="http://schemas.microsoft.com/office/powerpoint/2010/main" val="37036691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5497734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F3DE49E5-9D74-4184-8F4A-8461C4BAA875}"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9/16/2025</a:t>
            </a:fld>
            <a:endParaRPr lang="en-US" sz="1350">
              <a:solidFill>
                <a:prstClr val="black"/>
              </a:solidFill>
              <a:latin typeface="Tw Cen MT" panose="020B0602020104020603" pitchFamily="34" charset="0"/>
            </a:endParaRPr>
          </a:p>
        </p:txBody>
      </p:sp>
      <p:sp>
        <p:nvSpPr>
          <p:cNvPr id="4" name="Footer Placeholder 3"/>
          <p:cNvSpPr>
            <a:spLocks noGrp="1"/>
          </p:cNvSpPr>
          <p:nvPr>
            <p:ph type="ftr" sz="quarter" idx="11"/>
          </p:nvPr>
        </p:nvSpPr>
        <p:spPr>
          <a:xfrm>
            <a:off x="4165600" y="6356353"/>
            <a:ext cx="4368800" cy="365125"/>
          </a:xfrm>
          <a:prstGeom prst="rect">
            <a:avLst/>
          </a:prstGeom>
        </p:spPr>
        <p:txBody>
          <a:bodyPr/>
          <a:lstStyle>
            <a:lvl1pPr>
              <a:defRPr sz="1050">
                <a:solidFill>
                  <a:schemeClr val="tx1"/>
                </a:solidFill>
              </a:defRPr>
            </a:lvl1pPr>
          </a:lstStyle>
          <a:p>
            <a:pPr defTabSz="685800" eaLnBrk="0" fontAlgn="base" hangingPunct="0">
              <a:spcBef>
                <a:spcPct val="0"/>
              </a:spcBef>
              <a:spcAft>
                <a:spcPct val="0"/>
              </a:spcAft>
              <a:defRPr/>
            </a:pPr>
            <a:endParaRPr lang="en-US">
              <a:solidFill>
                <a:prstClr val="black"/>
              </a:solidFill>
              <a:latin typeface="Tw Cen MT" panose="020B0602020104020603" pitchFamily="34" charset="0"/>
            </a:endParaRPr>
          </a:p>
        </p:txBody>
      </p:sp>
      <p:sp>
        <p:nvSpPr>
          <p:cNvPr id="5" name="Slide Number Placeholder 4"/>
          <p:cNvSpPr>
            <a:spLocks noGrp="1"/>
          </p:cNvSpPr>
          <p:nvPr>
            <p:ph type="sldNum" sz="quarter" idx="12"/>
          </p:nvPr>
        </p:nvSpPr>
        <p:spPr>
          <a:xfrm>
            <a:off x="8737600" y="6356353"/>
            <a:ext cx="2844800" cy="365125"/>
          </a:xfrm>
          <a:prstGeom prst="rect">
            <a:avLst/>
          </a:prstGeom>
        </p:spPr>
        <p:txBody>
          <a:bodyPr/>
          <a:lstStyle>
            <a:lvl1pPr>
              <a:defRPr sz="1800"/>
            </a:lvl1pPr>
          </a:lstStyle>
          <a:p>
            <a:pPr defTabSz="685800" eaLnBrk="0" fontAlgn="base" hangingPunct="0">
              <a:spcBef>
                <a:spcPct val="0"/>
              </a:spcBef>
              <a:spcAft>
                <a:spcPct val="0"/>
              </a:spcAft>
            </a:pPr>
            <a:fld id="{D2883AC6-3BCB-4E2C-97F6-0CA5EF156167}" type="slidenum">
              <a:rPr lang="en-US" altLang="en-US"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1869689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5"/>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5"/>
            <a:ext cx="2844800" cy="365125"/>
          </a:xfrm>
          <a:prstGeom prst="rect">
            <a:avLst/>
          </a:prstGeom>
        </p:spPr>
        <p:txBody>
          <a:bodyPr/>
          <a:lstStyle/>
          <a:p>
            <a:pPr defTabSz="685800" eaLnBrk="0" fontAlgn="base" hangingPunct="0">
              <a:spcBef>
                <a:spcPct val="0"/>
              </a:spcBef>
              <a:spcAft>
                <a:spcPct val="0"/>
              </a:spcAft>
              <a:defRPr/>
            </a:pPr>
            <a:fld id="{AFC21497-2417-4EBA-B572-3869D70C0B26}"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9/16/2025</a:t>
            </a:fld>
            <a:endParaRPr lang="en-US" sz="1350">
              <a:solidFill>
                <a:prstClr val="black"/>
              </a:solidFill>
              <a:latin typeface="Tw Cen MT" panose="020B0602020104020603" pitchFamily="34" charset="0"/>
            </a:endParaRPr>
          </a:p>
        </p:txBody>
      </p:sp>
      <p:sp>
        <p:nvSpPr>
          <p:cNvPr id="5" name="Footer Placeholder 4"/>
          <p:cNvSpPr>
            <a:spLocks noGrp="1"/>
          </p:cNvSpPr>
          <p:nvPr>
            <p:ph type="ftr" sz="quarter" idx="11"/>
          </p:nvPr>
        </p:nvSpPr>
        <p:spPr>
          <a:xfrm>
            <a:off x="4165600" y="6356355"/>
            <a:ext cx="3860800" cy="365125"/>
          </a:xfrm>
          <a:prstGeom prst="rect">
            <a:avLst/>
          </a:prstGeom>
        </p:spPr>
        <p:txBody>
          <a:bodyPr/>
          <a:lstStyle/>
          <a:p>
            <a:pPr defTabSz="685800" eaLnBrk="0" fontAlgn="base" hangingPunct="0">
              <a:spcBef>
                <a:spcPct val="0"/>
              </a:spcBef>
              <a:spcAft>
                <a:spcPct val="0"/>
              </a:spcAft>
              <a:defRPr/>
            </a:pPr>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5"/>
            <a:ext cx="2844800" cy="365125"/>
          </a:xfrm>
          <a:prstGeom prst="rect">
            <a:avLst/>
          </a:prstGeom>
        </p:spPr>
        <p:txBody>
          <a:bodyPr/>
          <a:lstStyle/>
          <a:p>
            <a:pPr defTabSz="685800" eaLnBrk="0" fontAlgn="base" hangingPunct="0">
              <a:spcBef>
                <a:spcPct val="0"/>
              </a:spcBef>
              <a:spcAft>
                <a:spcPct val="0"/>
              </a:spcAft>
            </a:pPr>
            <a:fld id="{A52124A5-1B9B-4B07-834C-F8730363EEE2}"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a:solidFill>
                <a:prstClr val="black"/>
              </a:solidFill>
              <a:latin typeface="Tw Cen MT" panose="020B0602020104020603" pitchFamily="34" charset="0"/>
            </a:endParaRPr>
          </a:p>
        </p:txBody>
      </p:sp>
    </p:spTree>
    <p:extLst>
      <p:ext uri="{BB962C8B-B14F-4D97-AF65-F5344CB8AC3E}">
        <p14:creationId xmlns:p14="http://schemas.microsoft.com/office/powerpoint/2010/main" val="26445339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685800" eaLnBrk="0" fontAlgn="base" hangingPunct="0">
              <a:spcBef>
                <a:spcPct val="0"/>
              </a:spcBef>
              <a:spcAft>
                <a:spcPct val="0"/>
              </a:spcAft>
            </a:pPr>
            <a:fld id="{60B18D57-13A5-4968-950D-8FEF41FA4399}" type="slidenum">
              <a:rPr 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sz="1350">
              <a:solidFill>
                <a:prstClr val="black"/>
              </a:solidFill>
              <a:latin typeface="Tw Cen MT" panose="020B0602020104020603" pitchFamily="34" charset="0"/>
            </a:endParaRPr>
          </a:p>
        </p:txBody>
      </p:sp>
      <p:sp>
        <p:nvSpPr>
          <p:cNvPr id="11" name="Chart Placeholder 10"/>
          <p:cNvSpPr>
            <a:spLocks noGrp="1"/>
          </p:cNvSpPr>
          <p:nvPr>
            <p:ph type="chart" sz="quarter" idx="11"/>
          </p:nvPr>
        </p:nvSpPr>
        <p:spPr>
          <a:xfrm>
            <a:off x="860614"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2" y="134472"/>
            <a:ext cx="8450731"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16203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234049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solidFill>
                  <a:schemeClr val="tx1"/>
                </a:solidFill>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34440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14648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37148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15186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974090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10980565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3.png"/><Relationship Id="rId5" Type="http://schemas.openxmlformats.org/officeDocument/2006/relationships/slideLayout" Target="../slideLayouts/slideLayout8.xml"/><Relationship Id="rId10"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3.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3.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20.xml"/><Relationship Id="rId7" Type="http://schemas.openxmlformats.org/officeDocument/2006/relationships/image" Target="../media/image1.pn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4.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302424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5"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
        <p:nvSpPr>
          <p:cNvPr id="2" name="Slide Number Placeholder 1"/>
          <p:cNvSpPr>
            <a:spLocks noGrp="1"/>
          </p:cNvSpPr>
          <p:nvPr>
            <p:ph type="sldNum" sz="quarter" idx="4"/>
          </p:nvPr>
        </p:nvSpPr>
        <p:spPr>
          <a:xfrm>
            <a:off x="9144000" y="6400801"/>
            <a:ext cx="2743200" cy="365125"/>
          </a:xfrm>
          <a:prstGeom prst="rect">
            <a:avLst/>
          </a:prstGeom>
        </p:spPr>
        <p:txBody>
          <a:bodyPr vert="horz" lIns="91440" tIns="45720" rIns="91440" bIns="45720" rtlCol="0" anchor="ctr"/>
          <a:lstStyle>
            <a:lvl1pPr algn="r">
              <a:defRPr sz="2000">
                <a:solidFill>
                  <a:schemeClr val="tx1"/>
                </a:solidFill>
                <a:latin typeface="Times New Roman" panose="02020603050405020304" pitchFamily="18" charset="0"/>
                <a:cs typeface="Times New Roman" panose="02020603050405020304" pitchFamily="18" charset="0"/>
              </a:defRPr>
            </a:lvl1pPr>
          </a:lstStyle>
          <a:p>
            <a:fld id="{EA9A27A7-2664-4388-833A-2AB0E86375FB}" type="slidenum">
              <a:rPr lang="en-US" smtClean="0"/>
              <a:pPr/>
              <a:t>‹#›</a:t>
            </a:fld>
            <a:endParaRPr lang="en-US" dirty="0"/>
          </a:p>
        </p:txBody>
      </p:sp>
    </p:spTree>
    <p:extLst>
      <p:ext uri="{BB962C8B-B14F-4D97-AF65-F5344CB8AC3E}">
        <p14:creationId xmlns:p14="http://schemas.microsoft.com/office/powerpoint/2010/main" val="324460619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85" r:id="rId7"/>
    <p:sldLayoutId id="2147483686" r:id="rId8"/>
    <p:sldLayoutId id="2147483687" r:id="rId9"/>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
        <p:nvSpPr>
          <p:cNvPr id="2" name="Slide Number Placeholder 1"/>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solidFill>
                <a:latin typeface="Times New Roman" panose="02020603050405020304" pitchFamily="18" charset="0"/>
                <a:cs typeface="Times New Roman" panose="02020603050405020304" pitchFamily="18" charset="0"/>
              </a:defRPr>
            </a:lvl1pPr>
          </a:lstStyle>
          <a:p>
            <a:fld id="{BC4ECB5B-31A7-49B3-B421-5A79B5BAA2F2}" type="slidenum">
              <a:rPr lang="en-US" smtClean="0"/>
              <a:pPr/>
              <a:t>‹#›</a:t>
            </a:fld>
            <a:endParaRPr lang="en-US" dirty="0"/>
          </a:p>
        </p:txBody>
      </p:sp>
    </p:spTree>
    <p:extLst>
      <p:ext uri="{BB962C8B-B14F-4D97-AF65-F5344CB8AC3E}">
        <p14:creationId xmlns:p14="http://schemas.microsoft.com/office/powerpoint/2010/main" val="54164029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6" y="623551"/>
            <a:ext cx="4659333" cy="1221785"/>
          </a:xfrm>
          <a:prstGeom prst="rect">
            <a:avLst/>
          </a:prstGeom>
        </p:spPr>
      </p:pic>
    </p:spTree>
    <p:extLst>
      <p:ext uri="{BB962C8B-B14F-4D97-AF65-F5344CB8AC3E}">
        <p14:creationId xmlns:p14="http://schemas.microsoft.com/office/powerpoint/2010/main" val="178345717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hyperlink" Target="https://www.pickpik.com/job-job-offer-workplace-job-search-colleagues-job-placement-71158" TargetMode="External"/><Relationship Id="rId2" Type="http://schemas.openxmlformats.org/officeDocument/2006/relationships/image" Target="../media/image6.jpg"/><Relationship Id="rId1" Type="http://schemas.openxmlformats.org/officeDocument/2006/relationships/slideLayout" Target="../slideLayouts/slideLayout12.xml"/><Relationship Id="rId4" Type="http://schemas.openxmlformats.org/officeDocument/2006/relationships/image" Target="../media/image7.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3151187"/>
            <a:ext cx="7391400" cy="1470025"/>
          </a:xfrm>
        </p:spPr>
        <p:txBody>
          <a:bodyPr/>
          <a:lstStyle/>
          <a:p>
            <a:r>
              <a:rPr lang="en-US" dirty="0">
                <a:latin typeface="Times New Roman" panose="02020603050405020304" pitchFamily="18" charset="0"/>
                <a:cs typeface="Times New Roman" panose="02020603050405020304" pitchFamily="18" charset="0"/>
              </a:rPr>
              <a:t>Veteran Education Benefits</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6380" cy="639762"/>
          </a:xfrm>
        </p:spPr>
        <p:txBody>
          <a:bodyPr/>
          <a:lstStyle/>
          <a:p>
            <a:r>
              <a:rPr lang="en-US" b="1" dirty="0">
                <a:latin typeface="Arial" panose="020B0604020202020204" pitchFamily="34" charset="0"/>
                <a:cs typeface="Arial" panose="020B0604020202020204" pitchFamily="34" charset="0"/>
              </a:rPr>
              <a:t>Approval Process for GI Bill </a:t>
            </a:r>
          </a:p>
        </p:txBody>
      </p:sp>
      <p:graphicFrame>
        <p:nvGraphicFramePr>
          <p:cNvPr id="3" name="Diagram 2">
            <a:extLst>
              <a:ext uri="{FF2B5EF4-FFF2-40B4-BE49-F238E27FC236}">
                <a16:creationId xmlns:a16="http://schemas.microsoft.com/office/drawing/2014/main" id="{354B7AC3-408A-41AA-8D3D-2BE58B711306}"/>
              </a:ext>
            </a:extLst>
          </p:cNvPr>
          <p:cNvGraphicFramePr/>
          <p:nvPr>
            <p:extLst>
              <p:ext uri="{D42A27DB-BD31-4B8C-83A1-F6EECF244321}">
                <p14:modId xmlns:p14="http://schemas.microsoft.com/office/powerpoint/2010/main" val="3372716217"/>
              </p:ext>
            </p:extLst>
          </p:nvPr>
        </p:nvGraphicFramePr>
        <p:xfrm>
          <a:off x="228600" y="1066800"/>
          <a:ext cx="10287000"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7304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4318F-9D45-C4F0-8A74-1E231B3057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75C1F5-5D5A-D314-5EFD-63E83E9C7FDF}"/>
              </a:ext>
            </a:extLst>
          </p:cNvPr>
          <p:cNvSpPr>
            <a:spLocks noGrp="1"/>
          </p:cNvSpPr>
          <p:nvPr>
            <p:ph type="ctrTitle"/>
          </p:nvPr>
        </p:nvSpPr>
        <p:spPr>
          <a:xfrm>
            <a:off x="0" y="381000"/>
            <a:ext cx="7162800" cy="631825"/>
          </a:xfrm>
        </p:spPr>
        <p:txBody>
          <a:bodyPr>
            <a:normAutofit/>
          </a:bodyPr>
          <a:lstStyle/>
          <a:p>
            <a:r>
              <a:rPr lang="en-US" sz="3200" b="1" dirty="0">
                <a:latin typeface="Arial" panose="020B0604020202020204" pitchFamily="34" charset="0"/>
                <a:cs typeface="Arial" panose="020B0604020202020204" pitchFamily="34" charset="0"/>
              </a:rPr>
              <a:t>Who is Eligible?</a:t>
            </a:r>
          </a:p>
        </p:txBody>
      </p:sp>
      <p:sp>
        <p:nvSpPr>
          <p:cNvPr id="4" name="Subtitle 3">
            <a:extLst>
              <a:ext uri="{FF2B5EF4-FFF2-40B4-BE49-F238E27FC236}">
                <a16:creationId xmlns:a16="http://schemas.microsoft.com/office/drawing/2014/main" id="{E2DB5B40-F311-1028-9D84-9FAE5141F59C}"/>
              </a:ext>
            </a:extLst>
          </p:cNvPr>
          <p:cNvSpPr>
            <a:spLocks noGrp="1"/>
          </p:cNvSpPr>
          <p:nvPr>
            <p:ph type="subTitle" idx="1"/>
          </p:nvPr>
        </p:nvSpPr>
        <p:spPr>
          <a:xfrm>
            <a:off x="1066800" y="1801812"/>
            <a:ext cx="10058400" cy="3254376"/>
          </a:xfrm>
        </p:spPr>
        <p:txBody>
          <a:bodyPr>
            <a:normAutofit/>
          </a:bodyPr>
          <a:lstStyle/>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Veterans</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Active-duty service members</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National Guard or Reserves</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Qualified survivors </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Qualified dependents</a:t>
            </a:r>
          </a:p>
        </p:txBody>
      </p:sp>
    </p:spTree>
    <p:extLst>
      <p:ext uri="{BB962C8B-B14F-4D97-AF65-F5344CB8AC3E}">
        <p14:creationId xmlns:p14="http://schemas.microsoft.com/office/powerpoint/2010/main" val="1847043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7BC9E-E038-9850-E293-65AA4395E5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C90BB-F7D9-39A6-23B9-45DD2D13E9C2}"/>
              </a:ext>
            </a:extLst>
          </p:cNvPr>
          <p:cNvSpPr>
            <a:spLocks noGrp="1"/>
          </p:cNvSpPr>
          <p:nvPr>
            <p:ph type="ctrTitle"/>
          </p:nvPr>
        </p:nvSpPr>
        <p:spPr>
          <a:xfrm>
            <a:off x="0" y="381000"/>
            <a:ext cx="7162800" cy="631825"/>
          </a:xfrm>
        </p:spPr>
        <p:txBody>
          <a:bodyPr>
            <a:normAutofit fontScale="90000"/>
          </a:bodyPr>
          <a:lstStyle/>
          <a:p>
            <a:r>
              <a:rPr lang="en-US" dirty="0">
                <a:latin typeface="Arial" panose="020B0604020202020204" pitchFamily="34" charset="0"/>
                <a:cs typeface="Arial" panose="020B0604020202020204" pitchFamily="34" charset="0"/>
              </a:rPr>
              <a:t>Recent Change!</a:t>
            </a:r>
          </a:p>
        </p:txBody>
      </p:sp>
      <p:sp>
        <p:nvSpPr>
          <p:cNvPr id="4" name="Subtitle 3">
            <a:extLst>
              <a:ext uri="{FF2B5EF4-FFF2-40B4-BE49-F238E27FC236}">
                <a16:creationId xmlns:a16="http://schemas.microsoft.com/office/drawing/2014/main" id="{42D748B8-F9E3-7A1D-D538-DF106675D557}"/>
              </a:ext>
            </a:extLst>
          </p:cNvPr>
          <p:cNvSpPr>
            <a:spLocks noGrp="1"/>
          </p:cNvSpPr>
          <p:nvPr>
            <p:ph type="subTitle" idx="1"/>
          </p:nvPr>
        </p:nvSpPr>
        <p:spPr>
          <a:xfrm>
            <a:off x="1066800" y="1801812"/>
            <a:ext cx="10058400" cy="3254376"/>
          </a:xfrm>
        </p:spPr>
        <p:txBody>
          <a:bodyPr>
            <a:normAutofit/>
          </a:bodyPr>
          <a:lstStyle/>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This will be discussed in more detail in your “What’s New at VA” Class with Crystal</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There may be additional entitlement in the recent </a:t>
            </a:r>
            <a:r>
              <a:rPr lang="en-US" sz="2800" dirty="0" err="1">
                <a:solidFill>
                  <a:schemeClr val="tx1"/>
                </a:solidFill>
                <a:latin typeface="Arial" panose="020B0604020202020204" pitchFamily="34" charset="0"/>
                <a:cs typeface="Arial" panose="020B0604020202020204" pitchFamily="34" charset="0"/>
              </a:rPr>
              <a:t>Rudisill</a:t>
            </a:r>
            <a:r>
              <a:rPr lang="en-US" sz="2800" dirty="0">
                <a:solidFill>
                  <a:schemeClr val="tx1"/>
                </a:solidFill>
                <a:latin typeface="Arial" panose="020B0604020202020204" pitchFamily="34" charset="0"/>
                <a:cs typeface="Arial" panose="020B0604020202020204" pitchFamily="34" charset="0"/>
              </a:rPr>
              <a:t> decision (for those with 2 or more qualifying periods of active duty = potentially up to 48 months of entitlement</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Some specific examples in Perkins v Collins</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Also look at Loomis v Collins</a:t>
            </a:r>
          </a:p>
        </p:txBody>
      </p:sp>
    </p:spTree>
    <p:extLst>
      <p:ext uri="{BB962C8B-B14F-4D97-AF65-F5344CB8AC3E}">
        <p14:creationId xmlns:p14="http://schemas.microsoft.com/office/powerpoint/2010/main" val="3341724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58771-CFC0-DC60-BCC6-11FA737B6B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DBC277-E3F1-8CCA-DCFE-E936C7F62DF7}"/>
              </a:ext>
            </a:extLst>
          </p:cNvPr>
          <p:cNvSpPr>
            <a:spLocks noGrp="1"/>
          </p:cNvSpPr>
          <p:nvPr>
            <p:ph type="ctrTitle"/>
          </p:nvPr>
        </p:nvSpPr>
        <p:spPr>
          <a:xfrm>
            <a:off x="0" y="381000"/>
            <a:ext cx="7162800" cy="631825"/>
          </a:xfrm>
        </p:spPr>
        <p:txBody>
          <a:bodyPr>
            <a:normAutofit fontScale="90000"/>
          </a:bodyPr>
          <a:lstStyle/>
          <a:p>
            <a:r>
              <a:rPr lang="en-US" dirty="0">
                <a:latin typeface="Arial" panose="020B0604020202020204" pitchFamily="34" charset="0"/>
                <a:cs typeface="Arial" panose="020B0604020202020204" pitchFamily="34" charset="0"/>
              </a:rPr>
              <a:t>Recent Change!</a:t>
            </a:r>
          </a:p>
        </p:txBody>
      </p:sp>
      <p:pic>
        <p:nvPicPr>
          <p:cNvPr id="3" name="Picture 2" descr="A diagram of a decision tree&#10;&#10;AI-generated content may be incorrect.">
            <a:extLst>
              <a:ext uri="{FF2B5EF4-FFF2-40B4-BE49-F238E27FC236}">
                <a16:creationId xmlns:a16="http://schemas.microsoft.com/office/drawing/2014/main" id="{FA6BCA86-F1DB-0271-3E3A-F161638A90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7600" y="1295400"/>
            <a:ext cx="7416800" cy="5562600"/>
          </a:xfrm>
          <a:prstGeom prst="rect">
            <a:avLst/>
          </a:prstGeom>
        </p:spPr>
      </p:pic>
    </p:spTree>
    <p:extLst>
      <p:ext uri="{BB962C8B-B14F-4D97-AF65-F5344CB8AC3E}">
        <p14:creationId xmlns:p14="http://schemas.microsoft.com/office/powerpoint/2010/main" val="1917967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8C6D2-85AF-72E8-E2C8-4B4FA70A40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CF489E-CAFB-A8B5-EC13-8DFB89FE730F}"/>
              </a:ext>
            </a:extLst>
          </p:cNvPr>
          <p:cNvSpPr>
            <a:spLocks noGrp="1"/>
          </p:cNvSpPr>
          <p:nvPr>
            <p:ph type="ctrTitle"/>
          </p:nvPr>
        </p:nvSpPr>
        <p:spPr>
          <a:xfrm>
            <a:off x="0" y="457200"/>
            <a:ext cx="7924800" cy="631825"/>
          </a:xfrm>
        </p:spPr>
        <p:txBody>
          <a:bodyPr>
            <a:normAutofit fontScale="90000"/>
          </a:bodyPr>
          <a:lstStyle/>
          <a:p>
            <a:r>
              <a:rPr lang="en-US" dirty="0">
                <a:latin typeface="Arial" panose="020B0604020202020204" pitchFamily="34" charset="0"/>
                <a:cs typeface="Arial" panose="020B0604020202020204" pitchFamily="34" charset="0"/>
              </a:rPr>
              <a:t>(Fairly) Recent Changes</a:t>
            </a:r>
          </a:p>
        </p:txBody>
      </p:sp>
      <p:sp>
        <p:nvSpPr>
          <p:cNvPr id="4" name="Subtitle 3">
            <a:extLst>
              <a:ext uri="{FF2B5EF4-FFF2-40B4-BE49-F238E27FC236}">
                <a16:creationId xmlns:a16="http://schemas.microsoft.com/office/drawing/2014/main" id="{07BBC11E-CFF7-D968-D7F2-4B0D3443DD25}"/>
              </a:ext>
            </a:extLst>
          </p:cNvPr>
          <p:cNvSpPr>
            <a:spLocks noGrp="1"/>
          </p:cNvSpPr>
          <p:nvPr>
            <p:ph type="subTitle" idx="1"/>
          </p:nvPr>
        </p:nvSpPr>
        <p:spPr>
          <a:xfrm>
            <a:off x="1066800" y="1801812"/>
            <a:ext cx="10058400" cy="3254376"/>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VRRAP – Veteran Rapid Retraining Assistance Program does not have any enrollments after December 10, 2022 – was in place due to COVID-19</a:t>
            </a:r>
          </a:p>
          <a:p>
            <a:pPr algn="l"/>
            <a:endParaRPr lang="en-US" sz="2800" dirty="0">
              <a:solidFill>
                <a:schemeClr val="tx1"/>
              </a:solidFill>
              <a:latin typeface="Arial" panose="020B0604020202020204" pitchFamily="34" charset="0"/>
              <a:cs typeface="Arial" panose="020B0604020202020204" pitchFamily="34" charset="0"/>
            </a:endParaRPr>
          </a:p>
          <a:p>
            <a:pPr algn="l"/>
            <a:endParaRPr lang="en-US" sz="2800" dirty="0">
              <a:solidFill>
                <a:schemeClr val="tx1"/>
              </a:solidFill>
              <a:latin typeface="Arial" panose="020B0604020202020204" pitchFamily="34" charset="0"/>
              <a:cs typeface="Arial" panose="020B0604020202020204" pitchFamily="34" charset="0"/>
            </a:endParaRPr>
          </a:p>
          <a:p>
            <a:pPr algn="l"/>
            <a:endParaRPr lang="en-US" sz="2800" dirty="0">
              <a:solidFill>
                <a:schemeClr val="tx1"/>
              </a:solidFill>
              <a:latin typeface="Arial" panose="020B0604020202020204" pitchFamily="34" charset="0"/>
              <a:cs typeface="Arial" panose="020B0604020202020204" pitchFamily="34" charset="0"/>
            </a:endParaRPr>
          </a:p>
          <a:p>
            <a:pPr algn="l"/>
            <a:endParaRPr lang="en-US" sz="2800" dirty="0">
              <a:solidFill>
                <a:schemeClr val="tx1"/>
              </a:solidFill>
              <a:latin typeface="Arial" panose="020B0604020202020204" pitchFamily="34" charset="0"/>
              <a:cs typeface="Arial" panose="020B0604020202020204" pitchFamily="34" charset="0"/>
            </a:endParaRPr>
          </a:p>
          <a:p>
            <a:pPr algn="l"/>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0605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15C21-5CB1-9460-58DB-A94BF97372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43A254-5476-D3A0-87CC-4DE667D8086E}"/>
              </a:ext>
            </a:extLst>
          </p:cNvPr>
          <p:cNvSpPr>
            <a:spLocks noGrp="1"/>
          </p:cNvSpPr>
          <p:nvPr>
            <p:ph type="ctrTitle"/>
          </p:nvPr>
        </p:nvSpPr>
        <p:spPr>
          <a:xfrm>
            <a:off x="0" y="434975"/>
            <a:ext cx="6705600" cy="631825"/>
          </a:xfrm>
        </p:spPr>
        <p:txBody>
          <a:bodyPr>
            <a:normAutofit fontScale="90000"/>
          </a:bodyPr>
          <a:lstStyle/>
          <a:p>
            <a:r>
              <a:rPr lang="en-US" dirty="0">
                <a:latin typeface="Arial" panose="020B0604020202020204" pitchFamily="34" charset="0"/>
                <a:cs typeface="Arial" panose="020B0604020202020204" pitchFamily="34" charset="0"/>
              </a:rPr>
              <a:t>Post-911 GI Bill Eligibility</a:t>
            </a:r>
          </a:p>
        </p:txBody>
      </p:sp>
      <p:sp>
        <p:nvSpPr>
          <p:cNvPr id="4" name="Subtitle 3">
            <a:extLst>
              <a:ext uri="{FF2B5EF4-FFF2-40B4-BE49-F238E27FC236}">
                <a16:creationId xmlns:a16="http://schemas.microsoft.com/office/drawing/2014/main" id="{87230FEE-60BB-4B3C-93C8-26DD5936646E}"/>
              </a:ext>
            </a:extLst>
          </p:cNvPr>
          <p:cNvSpPr>
            <a:spLocks noGrp="1"/>
          </p:cNvSpPr>
          <p:nvPr>
            <p:ph type="subTitle" idx="1"/>
          </p:nvPr>
        </p:nvSpPr>
        <p:spPr>
          <a:xfrm>
            <a:off x="1066800" y="1801812"/>
            <a:ext cx="10058400" cy="3989388"/>
          </a:xfrm>
        </p:spPr>
        <p:txBody>
          <a:bodyPr>
            <a:normAutofit lnSpcReduction="10000"/>
          </a:bodyPr>
          <a:lstStyle/>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Also known as Chapter 33</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Active duty for at least 90 days after 9/10/2001 (continuous or interrupted)</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Served for at least 30 continuous days after 9/10/01 and were discharged because of SC disability</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Received Purple Heart after 9/10/2001</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If you have one period of service after 8/1/2011 and you qualify for others, you must choose only 1 education benefit</a:t>
            </a:r>
          </a:p>
        </p:txBody>
      </p:sp>
    </p:spTree>
    <p:extLst>
      <p:ext uri="{BB962C8B-B14F-4D97-AF65-F5344CB8AC3E}">
        <p14:creationId xmlns:p14="http://schemas.microsoft.com/office/powerpoint/2010/main" val="4015666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0ED63-D413-9BD6-C550-68A619DC0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C73249-3188-8227-8461-3B6CE5EEF312}"/>
              </a:ext>
            </a:extLst>
          </p:cNvPr>
          <p:cNvSpPr>
            <a:spLocks noGrp="1"/>
          </p:cNvSpPr>
          <p:nvPr>
            <p:ph type="ctrTitle"/>
          </p:nvPr>
        </p:nvSpPr>
        <p:spPr>
          <a:xfrm>
            <a:off x="0" y="304800"/>
            <a:ext cx="8534400" cy="631825"/>
          </a:xfrm>
        </p:spPr>
        <p:txBody>
          <a:bodyPr>
            <a:normAutofit fontScale="90000"/>
          </a:bodyPr>
          <a:lstStyle/>
          <a:p>
            <a:pPr algn="ctr"/>
            <a:r>
              <a:rPr lang="en-US" dirty="0">
                <a:latin typeface="Arial" panose="020B0604020202020204" pitchFamily="34" charset="0"/>
                <a:cs typeface="Arial" panose="020B0604020202020204" pitchFamily="34" charset="0"/>
              </a:rPr>
              <a:t>Montgomery GI Bill Active Duty Eligibility</a:t>
            </a:r>
          </a:p>
        </p:txBody>
      </p:sp>
      <p:sp>
        <p:nvSpPr>
          <p:cNvPr id="4" name="Subtitle 3">
            <a:extLst>
              <a:ext uri="{FF2B5EF4-FFF2-40B4-BE49-F238E27FC236}">
                <a16:creationId xmlns:a16="http://schemas.microsoft.com/office/drawing/2014/main" id="{CBE375DE-AC3B-23B5-7519-C25594A71EC2}"/>
              </a:ext>
            </a:extLst>
          </p:cNvPr>
          <p:cNvSpPr>
            <a:spLocks noGrp="1"/>
          </p:cNvSpPr>
          <p:nvPr>
            <p:ph type="subTitle" idx="1"/>
          </p:nvPr>
        </p:nvSpPr>
        <p:spPr>
          <a:xfrm>
            <a:off x="1066800" y="1801812"/>
            <a:ext cx="10058400" cy="3989388"/>
          </a:xfrm>
        </p:spPr>
        <p:txBody>
          <a:bodyPr>
            <a:normAutofit/>
          </a:bodyPr>
          <a:lstStyle/>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Also referred to as MGIB-AD</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Generally, at least 2 years active duty plus:</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Honorably discharged, and</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You have HS diploma or GED, or 12 hours college credit, and</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You didn’t decline enrollment in MGIB-AD when you started AD, and</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You meet other requirements</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You must choose only 1 education benefit if you have only 1 period of service after 8/1/2011 (same as Post-911 requirement)</a:t>
            </a:r>
          </a:p>
        </p:txBody>
      </p:sp>
    </p:spTree>
    <p:extLst>
      <p:ext uri="{BB962C8B-B14F-4D97-AF65-F5344CB8AC3E}">
        <p14:creationId xmlns:p14="http://schemas.microsoft.com/office/powerpoint/2010/main" val="1802169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79219-08A1-547D-158F-4E0D98EC1E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FB6C5-02A9-3501-44A0-35F8203EB983}"/>
              </a:ext>
            </a:extLst>
          </p:cNvPr>
          <p:cNvSpPr>
            <a:spLocks noGrp="1"/>
          </p:cNvSpPr>
          <p:nvPr>
            <p:ph type="ctrTitle"/>
          </p:nvPr>
        </p:nvSpPr>
        <p:spPr>
          <a:xfrm>
            <a:off x="0" y="304800"/>
            <a:ext cx="8534400" cy="631825"/>
          </a:xfrm>
        </p:spPr>
        <p:txBody>
          <a:bodyPr>
            <a:noAutofit/>
          </a:bodyPr>
          <a:lstStyle/>
          <a:p>
            <a:r>
              <a:rPr lang="en-US" sz="3200" dirty="0">
                <a:latin typeface="Arial" panose="020B0604020202020204" pitchFamily="34" charset="0"/>
                <a:cs typeface="Arial" panose="020B0604020202020204" pitchFamily="34" charset="0"/>
              </a:rPr>
              <a:t>Montgomery GI Bill Selected Reserve Eligibility</a:t>
            </a:r>
          </a:p>
        </p:txBody>
      </p:sp>
      <p:sp>
        <p:nvSpPr>
          <p:cNvPr id="4" name="Subtitle 3">
            <a:extLst>
              <a:ext uri="{FF2B5EF4-FFF2-40B4-BE49-F238E27FC236}">
                <a16:creationId xmlns:a16="http://schemas.microsoft.com/office/drawing/2014/main" id="{F707C320-F3E2-B163-D0AB-590D4E80FED3}"/>
              </a:ext>
            </a:extLst>
          </p:cNvPr>
          <p:cNvSpPr>
            <a:spLocks noGrp="1"/>
          </p:cNvSpPr>
          <p:nvPr>
            <p:ph type="subTitle" idx="1"/>
          </p:nvPr>
        </p:nvSpPr>
        <p:spPr>
          <a:xfrm>
            <a:off x="1066800" y="1801812"/>
            <a:ext cx="10058400" cy="3989388"/>
          </a:xfrm>
        </p:spPr>
        <p:txBody>
          <a:bodyPr>
            <a:normAutofit/>
          </a:bodyPr>
          <a:lstStyle/>
          <a:p>
            <a:pPr algn="l"/>
            <a:r>
              <a:rPr lang="en-US" sz="2400" dirty="0">
                <a:solidFill>
                  <a:schemeClr val="tx1"/>
                </a:solidFill>
                <a:latin typeface="Arial" panose="020B0604020202020204" pitchFamily="34" charset="0"/>
                <a:cs typeface="Arial" panose="020B0604020202020204" pitchFamily="34" charset="0"/>
              </a:rPr>
              <a:t>Also referred to as MGIB-SR</a:t>
            </a:r>
          </a:p>
          <a:p>
            <a:pPr algn="l"/>
            <a:endParaRPr lang="en-US" sz="2400" dirty="0">
              <a:solidFill>
                <a:schemeClr val="tx1"/>
              </a:solidFill>
              <a:latin typeface="Arial" panose="020B0604020202020204" pitchFamily="34" charset="0"/>
              <a:cs typeface="Arial" panose="020B0604020202020204" pitchFamily="34" charset="0"/>
            </a:endParaRPr>
          </a:p>
          <a:p>
            <a:pPr algn="l"/>
            <a:r>
              <a:rPr lang="en-US" sz="2400" dirty="0">
                <a:solidFill>
                  <a:schemeClr val="tx1"/>
                </a:solidFill>
                <a:latin typeface="Arial" panose="020B0604020202020204" pitchFamily="34" charset="0"/>
                <a:cs typeface="Arial" panose="020B0604020202020204" pitchFamily="34" charset="0"/>
              </a:rPr>
              <a:t>Army, Navy, Air Force, Marine Corps, or Coast Guard Reserves</a:t>
            </a:r>
          </a:p>
          <a:p>
            <a:pPr algn="l"/>
            <a:endParaRPr lang="en-US" sz="2800" dirty="0">
              <a:solidFill>
                <a:schemeClr val="tx1"/>
              </a:solidFill>
              <a:latin typeface="Arial" panose="020B0604020202020204" pitchFamily="34" charset="0"/>
              <a:cs typeface="Arial" panose="020B0604020202020204" pitchFamily="34" charset="0"/>
            </a:endParaRPr>
          </a:p>
          <a:p>
            <a:pPr algn="l"/>
            <a:r>
              <a:rPr lang="en-US" sz="2400" dirty="0">
                <a:solidFill>
                  <a:schemeClr val="tx1"/>
                </a:solidFill>
                <a:latin typeface="Arial" panose="020B0604020202020204" pitchFamily="34" charset="0"/>
                <a:cs typeface="Arial" panose="020B0604020202020204" pitchFamily="34" charset="0"/>
              </a:rPr>
              <a:t>One MUST be true:</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6-year service obligation, or</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Officer in the Selected Reserve who agreed to serve 6 years in addition to the initial service obligation</a:t>
            </a:r>
          </a:p>
        </p:txBody>
      </p:sp>
    </p:spTree>
    <p:extLst>
      <p:ext uri="{BB962C8B-B14F-4D97-AF65-F5344CB8AC3E}">
        <p14:creationId xmlns:p14="http://schemas.microsoft.com/office/powerpoint/2010/main" val="1636009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8C660-1A31-D74A-0DE4-37F8D12470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AE552C-D93F-65B5-FB3D-C0A427797AE9}"/>
              </a:ext>
            </a:extLst>
          </p:cNvPr>
          <p:cNvSpPr>
            <a:spLocks noGrp="1"/>
          </p:cNvSpPr>
          <p:nvPr>
            <p:ph type="ctrTitle"/>
          </p:nvPr>
        </p:nvSpPr>
        <p:spPr>
          <a:xfrm>
            <a:off x="0" y="304800"/>
            <a:ext cx="8534400" cy="631825"/>
          </a:xfrm>
        </p:spPr>
        <p:txBody>
          <a:bodyPr>
            <a:noAutofit/>
          </a:bodyPr>
          <a:lstStyle/>
          <a:p>
            <a:r>
              <a:rPr lang="en-US" sz="3200" dirty="0">
                <a:latin typeface="Arial" panose="020B0604020202020204" pitchFamily="34" charset="0"/>
                <a:cs typeface="Arial" panose="020B0604020202020204" pitchFamily="34" charset="0"/>
              </a:rPr>
              <a:t>Montgomery GI Bill Selected Reserve Eligibility</a:t>
            </a:r>
          </a:p>
        </p:txBody>
      </p:sp>
      <p:sp>
        <p:nvSpPr>
          <p:cNvPr id="4" name="Subtitle 3">
            <a:extLst>
              <a:ext uri="{FF2B5EF4-FFF2-40B4-BE49-F238E27FC236}">
                <a16:creationId xmlns:a16="http://schemas.microsoft.com/office/drawing/2014/main" id="{A5CA8CAD-B7E0-C7D9-ED06-965845376DC0}"/>
              </a:ext>
            </a:extLst>
          </p:cNvPr>
          <p:cNvSpPr>
            <a:spLocks noGrp="1"/>
          </p:cNvSpPr>
          <p:nvPr>
            <p:ph type="subTitle" idx="1"/>
          </p:nvPr>
        </p:nvSpPr>
        <p:spPr>
          <a:xfrm>
            <a:off x="1066800" y="1801812"/>
            <a:ext cx="10058400" cy="3989388"/>
          </a:xfrm>
        </p:spPr>
        <p:txBody>
          <a:bodyPr>
            <a:normAutofit/>
          </a:bodyPr>
          <a:lstStyle/>
          <a:p>
            <a:pPr algn="l"/>
            <a:r>
              <a:rPr lang="en-US" sz="2400" dirty="0">
                <a:solidFill>
                  <a:schemeClr val="tx1"/>
                </a:solidFill>
                <a:latin typeface="Arial" panose="020B0604020202020204" pitchFamily="34" charset="0"/>
                <a:cs typeface="Arial" panose="020B0604020202020204" pitchFamily="34" charset="0"/>
              </a:rPr>
              <a:t>ALL of these must be true:</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IADT is complete</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HS Diploma or GED is completed prior to finishing IADT</a:t>
            </a:r>
          </a:p>
          <a:p>
            <a:pPr marL="914400" lvl="1" indent="-5715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Good standing while serving in an active SR unit</a:t>
            </a:r>
          </a:p>
        </p:txBody>
      </p:sp>
    </p:spTree>
    <p:extLst>
      <p:ext uri="{BB962C8B-B14F-4D97-AF65-F5344CB8AC3E}">
        <p14:creationId xmlns:p14="http://schemas.microsoft.com/office/powerpoint/2010/main" val="1925226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612FC-73ED-4C09-C55B-02EFBCDB7E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15942E-BE6D-BC63-D878-36CAACAD49DD}"/>
              </a:ext>
            </a:extLst>
          </p:cNvPr>
          <p:cNvSpPr>
            <a:spLocks noGrp="1"/>
          </p:cNvSpPr>
          <p:nvPr>
            <p:ph type="ctrTitle"/>
          </p:nvPr>
        </p:nvSpPr>
        <p:spPr>
          <a:xfrm>
            <a:off x="0" y="304800"/>
            <a:ext cx="6172200" cy="631825"/>
          </a:xfrm>
        </p:spPr>
        <p:txBody>
          <a:bodyPr>
            <a:noAutofit/>
          </a:bodyPr>
          <a:lstStyle/>
          <a:p>
            <a:r>
              <a:rPr lang="en-US" sz="3200" dirty="0">
                <a:latin typeface="Arial" panose="020B0604020202020204" pitchFamily="34" charset="0"/>
                <a:cs typeface="Arial" panose="020B0604020202020204" pitchFamily="34" charset="0"/>
              </a:rPr>
              <a:t>Let’s evaluate</a:t>
            </a:r>
          </a:p>
        </p:txBody>
      </p:sp>
      <p:sp>
        <p:nvSpPr>
          <p:cNvPr id="4" name="Subtitle 3">
            <a:extLst>
              <a:ext uri="{FF2B5EF4-FFF2-40B4-BE49-F238E27FC236}">
                <a16:creationId xmlns:a16="http://schemas.microsoft.com/office/drawing/2014/main" id="{601654F9-05D7-EAB6-6D0E-1E8EE6251ACB}"/>
              </a:ext>
            </a:extLst>
          </p:cNvPr>
          <p:cNvSpPr>
            <a:spLocks noGrp="1"/>
          </p:cNvSpPr>
          <p:nvPr>
            <p:ph type="subTitle" idx="1"/>
          </p:nvPr>
        </p:nvSpPr>
        <p:spPr>
          <a:xfrm>
            <a:off x="1066800" y="1801812"/>
            <a:ext cx="10058400" cy="3989388"/>
          </a:xfrm>
        </p:spPr>
        <p:txBody>
          <a:bodyPr>
            <a:normAutofit/>
          </a:bodyPr>
          <a:lstStyle/>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Does anyone know?</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Which is better – Montgomery GI Bill?  Or Post-9/11 GI Bill?</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Why?</a:t>
            </a:r>
          </a:p>
        </p:txBody>
      </p:sp>
    </p:spTree>
    <p:extLst>
      <p:ext uri="{BB962C8B-B14F-4D97-AF65-F5344CB8AC3E}">
        <p14:creationId xmlns:p14="http://schemas.microsoft.com/office/powerpoint/2010/main" val="310360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CC87E-4198-D8F4-4090-E4AD3604FB8D}"/>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6C0A2F1-5956-313E-44AE-8531A301D3A3}"/>
              </a:ext>
            </a:extLst>
          </p:cNvPr>
          <p:cNvSpPr>
            <a:spLocks noGrp="1"/>
          </p:cNvSpPr>
          <p:nvPr>
            <p:ph type="title"/>
          </p:nvPr>
        </p:nvSpPr>
        <p:spPr>
          <a:xfrm>
            <a:off x="0" y="228600"/>
            <a:ext cx="8450731" cy="981732"/>
          </a:xfrm>
        </p:spPr>
        <p:txBody>
          <a:bodyPr/>
          <a:lstStyle/>
          <a:p>
            <a:r>
              <a:rPr lang="en-US" dirty="0"/>
              <a:t>What we will discuss:</a:t>
            </a:r>
          </a:p>
        </p:txBody>
      </p:sp>
      <p:sp>
        <p:nvSpPr>
          <p:cNvPr id="14" name="Content Placeholder 13">
            <a:extLst>
              <a:ext uri="{FF2B5EF4-FFF2-40B4-BE49-F238E27FC236}">
                <a16:creationId xmlns:a16="http://schemas.microsoft.com/office/drawing/2014/main" id="{C1CDE864-A4E1-583D-100F-6FA29B417E7B}"/>
              </a:ext>
            </a:extLst>
          </p:cNvPr>
          <p:cNvSpPr>
            <a:spLocks noGrp="1"/>
          </p:cNvSpPr>
          <p:nvPr>
            <p:ph idx="1"/>
          </p:nvPr>
        </p:nvSpPr>
        <p:spPr/>
        <p:txBody>
          <a:bodyPr>
            <a:normAutofit/>
          </a:bodyPr>
          <a:lstStyle/>
          <a:p>
            <a:r>
              <a:rPr lang="en-US" dirty="0"/>
              <a:t>What are VA education benefits?</a:t>
            </a:r>
          </a:p>
          <a:p>
            <a:r>
              <a:rPr lang="en-US" dirty="0"/>
              <a:t>Who processes education benefits?</a:t>
            </a:r>
          </a:p>
          <a:p>
            <a:r>
              <a:rPr lang="en-US" dirty="0"/>
              <a:t>Application process</a:t>
            </a:r>
          </a:p>
          <a:p>
            <a:r>
              <a:rPr lang="en-US" dirty="0"/>
              <a:t>Eligibility Requirements</a:t>
            </a:r>
          </a:p>
          <a:p>
            <a:r>
              <a:rPr lang="en-US" dirty="0"/>
              <a:t>What programs are available?</a:t>
            </a:r>
          </a:p>
          <a:p>
            <a:r>
              <a:rPr lang="en-US" dirty="0"/>
              <a:t>Best Practices to Obtain</a:t>
            </a:r>
          </a:p>
          <a:p>
            <a:r>
              <a:rPr lang="en-US" dirty="0"/>
              <a:t>Appeals process for denial</a:t>
            </a:r>
          </a:p>
          <a:p>
            <a:endParaRPr lang="en-US" dirty="0"/>
          </a:p>
          <a:p>
            <a:endParaRPr lang="en-US" dirty="0"/>
          </a:p>
        </p:txBody>
      </p:sp>
    </p:spTree>
    <p:extLst>
      <p:ext uri="{BB962C8B-B14F-4D97-AF65-F5344CB8AC3E}">
        <p14:creationId xmlns:p14="http://schemas.microsoft.com/office/powerpoint/2010/main" val="1089795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328A1-395D-03F4-3B55-34CB8579B2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E7B4CD-0040-C25C-01FD-4DB755870E25}"/>
              </a:ext>
            </a:extLst>
          </p:cNvPr>
          <p:cNvSpPr>
            <a:spLocks noGrp="1"/>
          </p:cNvSpPr>
          <p:nvPr>
            <p:ph type="ctrTitle"/>
          </p:nvPr>
        </p:nvSpPr>
        <p:spPr>
          <a:xfrm>
            <a:off x="0" y="407413"/>
            <a:ext cx="6172200" cy="631825"/>
          </a:xfrm>
        </p:spPr>
        <p:txBody>
          <a:bodyPr>
            <a:noAutofit/>
          </a:bodyPr>
          <a:lstStyle/>
          <a:p>
            <a:r>
              <a:rPr lang="en-US" sz="3200" dirty="0">
                <a:latin typeface="Arial" panose="020B0604020202020204" pitchFamily="34" charset="0"/>
                <a:cs typeface="Arial" panose="020B0604020202020204" pitchFamily="34" charset="0"/>
              </a:rPr>
              <a:t>Education Benefits Highlights</a:t>
            </a:r>
          </a:p>
        </p:txBody>
      </p:sp>
      <p:sp>
        <p:nvSpPr>
          <p:cNvPr id="4" name="Subtitle 3">
            <a:extLst>
              <a:ext uri="{FF2B5EF4-FFF2-40B4-BE49-F238E27FC236}">
                <a16:creationId xmlns:a16="http://schemas.microsoft.com/office/drawing/2014/main" id="{0293A6AA-3248-A8F0-70AB-C22667A5EBB9}"/>
              </a:ext>
            </a:extLst>
          </p:cNvPr>
          <p:cNvSpPr>
            <a:spLocks noGrp="1"/>
          </p:cNvSpPr>
          <p:nvPr>
            <p:ph type="subTitle" idx="1"/>
          </p:nvPr>
        </p:nvSpPr>
        <p:spPr>
          <a:xfrm>
            <a:off x="1066800" y="1801812"/>
            <a:ext cx="10058400" cy="3989388"/>
          </a:xfrm>
        </p:spPr>
        <p:txBody>
          <a:bodyPr>
            <a:normAutofit/>
          </a:bodyPr>
          <a:lstStyle/>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If there is eligibility for more than one education benefit, there is a maximum 48 months/ 4 years of benefits available</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Keep in mind that Veteran Readiness and Employment (VR&amp;E) benefits (Chapter 31) are separate</a:t>
            </a:r>
          </a:p>
        </p:txBody>
      </p:sp>
    </p:spTree>
    <p:extLst>
      <p:ext uri="{BB962C8B-B14F-4D97-AF65-F5344CB8AC3E}">
        <p14:creationId xmlns:p14="http://schemas.microsoft.com/office/powerpoint/2010/main" val="1473646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69DD2-BE99-CF97-B005-84285CC9F0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7D71DA-AC70-D097-3E3E-F19BB16A6EAD}"/>
              </a:ext>
            </a:extLst>
          </p:cNvPr>
          <p:cNvSpPr>
            <a:spLocks noGrp="1"/>
          </p:cNvSpPr>
          <p:nvPr>
            <p:ph type="ctrTitle"/>
          </p:nvPr>
        </p:nvSpPr>
        <p:spPr>
          <a:xfrm>
            <a:off x="-34048" y="369887"/>
            <a:ext cx="7882647" cy="631825"/>
          </a:xfrm>
        </p:spPr>
        <p:txBody>
          <a:bodyPr>
            <a:noAutofit/>
          </a:bodyPr>
          <a:lstStyle/>
          <a:p>
            <a:r>
              <a:rPr lang="en-US" sz="3200" dirty="0">
                <a:latin typeface="Arial" panose="020B0604020202020204" pitchFamily="34" charset="0"/>
                <a:cs typeface="Arial" panose="020B0604020202020204" pitchFamily="34" charset="0"/>
              </a:rPr>
              <a:t>Edith </a:t>
            </a:r>
            <a:r>
              <a:rPr lang="en-US" sz="3200" dirty="0" err="1">
                <a:latin typeface="Arial" panose="020B0604020202020204" pitchFamily="34" charset="0"/>
                <a:cs typeface="Arial" panose="020B0604020202020204" pitchFamily="34" charset="0"/>
              </a:rPr>
              <a:t>Nourse</a:t>
            </a:r>
            <a:r>
              <a:rPr lang="en-US" sz="3200" dirty="0">
                <a:latin typeface="Arial" panose="020B0604020202020204" pitchFamily="34" charset="0"/>
                <a:cs typeface="Arial" panose="020B0604020202020204" pitchFamily="34" charset="0"/>
              </a:rPr>
              <a:t> Rogers STEM Scholarship</a:t>
            </a:r>
          </a:p>
        </p:txBody>
      </p:sp>
      <p:sp>
        <p:nvSpPr>
          <p:cNvPr id="4" name="Subtitle 3">
            <a:extLst>
              <a:ext uri="{FF2B5EF4-FFF2-40B4-BE49-F238E27FC236}">
                <a16:creationId xmlns:a16="http://schemas.microsoft.com/office/drawing/2014/main" id="{74262CCF-996A-9931-FDB5-5B44FB1E823F}"/>
              </a:ext>
            </a:extLst>
          </p:cNvPr>
          <p:cNvSpPr>
            <a:spLocks noGrp="1"/>
          </p:cNvSpPr>
          <p:nvPr>
            <p:ph type="subTitle" idx="1"/>
          </p:nvPr>
        </p:nvSpPr>
        <p:spPr>
          <a:xfrm>
            <a:off x="1066800" y="1801812"/>
            <a:ext cx="10058400" cy="4370388"/>
          </a:xfrm>
        </p:spPr>
        <p:txBody>
          <a:bodyPr>
            <a:normAutofit fontScale="92500" lnSpcReduction="10000"/>
          </a:bodyPr>
          <a:lstStyle/>
          <a:p>
            <a:pPr algn="l"/>
            <a:r>
              <a:rPr lang="en-US" sz="2400" dirty="0">
                <a:solidFill>
                  <a:schemeClr val="tx1"/>
                </a:solidFill>
                <a:latin typeface="Arial" panose="020B0604020202020204" pitchFamily="34" charset="0"/>
                <a:cs typeface="Arial" panose="020B0604020202020204" pitchFamily="34" charset="0"/>
              </a:rPr>
              <a:t>Veterans or Fry Scholars may be eligible if:</a:t>
            </a:r>
          </a:p>
          <a:p>
            <a:pPr marL="685800" lvl="1"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Enrolled in an undergraduate STEM degree program</a:t>
            </a:r>
          </a:p>
          <a:p>
            <a:pPr marL="685800" lvl="1"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Earned a post-secondary degree or graduate degree in approved STEM degree field and enrolled in a covered clinical training program for HC professionals</a:t>
            </a:r>
          </a:p>
          <a:p>
            <a:pPr marL="685800" lvl="1"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Earned a post-secondary degree in an approved STEM degree field and working toward a teaching certification</a:t>
            </a:r>
          </a:p>
          <a:p>
            <a:pPr marL="685800" lvl="1" indent="-342900" algn="l">
              <a:buFont typeface="Arial" panose="020B0604020202020204" pitchFamily="34" charset="0"/>
              <a:buChar char="•"/>
            </a:pPr>
            <a:endParaRPr lang="en-US" sz="2000" dirty="0">
              <a:solidFill>
                <a:schemeClr val="tx1"/>
              </a:solidFill>
              <a:latin typeface="Arial" panose="020B0604020202020204" pitchFamily="34" charset="0"/>
              <a:cs typeface="Arial" panose="020B0604020202020204" pitchFamily="34" charset="0"/>
            </a:endParaRPr>
          </a:p>
          <a:p>
            <a:pPr algn="l"/>
            <a:r>
              <a:rPr lang="en-US" sz="2400" dirty="0">
                <a:solidFill>
                  <a:schemeClr val="tx1"/>
                </a:solidFill>
                <a:latin typeface="Arial" panose="020B0604020202020204" pitchFamily="34" charset="0"/>
                <a:cs typeface="Arial" panose="020B0604020202020204" pitchFamily="34" charset="0"/>
              </a:rPr>
              <a:t>Priority is given to Veterans and Fry Scholars who are eligible at the 100% level for Post-9/11 GI Bill and require the most credit hours compared to other applicants</a:t>
            </a:r>
          </a:p>
          <a:p>
            <a:pPr algn="l"/>
            <a:endParaRPr lang="en-US" sz="2400" dirty="0">
              <a:solidFill>
                <a:schemeClr val="tx1"/>
              </a:solidFill>
              <a:latin typeface="Arial" panose="020B0604020202020204" pitchFamily="34" charset="0"/>
              <a:cs typeface="Arial" panose="020B0604020202020204" pitchFamily="34" charset="0"/>
            </a:endParaRPr>
          </a:p>
          <a:p>
            <a:pPr algn="l"/>
            <a:r>
              <a:rPr lang="en-US" sz="2400" dirty="0">
                <a:solidFill>
                  <a:schemeClr val="tx1"/>
                </a:solidFill>
                <a:highlight>
                  <a:srgbClr val="FFFF00"/>
                </a:highlight>
                <a:latin typeface="Arial" panose="020B0604020202020204" pitchFamily="34" charset="0"/>
                <a:cs typeface="Arial" panose="020B0604020202020204" pitchFamily="34" charset="0"/>
              </a:rPr>
              <a:t>Benefit:  9 additional months (or $30,000 whichever comes first)</a:t>
            </a:r>
          </a:p>
        </p:txBody>
      </p:sp>
    </p:spTree>
    <p:extLst>
      <p:ext uri="{BB962C8B-B14F-4D97-AF65-F5344CB8AC3E}">
        <p14:creationId xmlns:p14="http://schemas.microsoft.com/office/powerpoint/2010/main" val="1296869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0A73B-9648-38BC-E71C-06113B84AA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29E2A9-AA51-EA5F-55A7-BD4EEED4F978}"/>
              </a:ext>
            </a:extLst>
          </p:cNvPr>
          <p:cNvSpPr>
            <a:spLocks noGrp="1"/>
          </p:cNvSpPr>
          <p:nvPr>
            <p:ph type="ctrTitle"/>
          </p:nvPr>
        </p:nvSpPr>
        <p:spPr>
          <a:xfrm>
            <a:off x="0" y="369887"/>
            <a:ext cx="5549900" cy="631825"/>
          </a:xfrm>
        </p:spPr>
        <p:txBody>
          <a:bodyPr>
            <a:noAutofit/>
          </a:bodyPr>
          <a:lstStyle/>
          <a:p>
            <a:r>
              <a:rPr lang="en-US" sz="3200" dirty="0">
                <a:latin typeface="Arial" panose="020B0604020202020204" pitchFamily="34" charset="0"/>
                <a:cs typeface="Arial" panose="020B0604020202020204" pitchFamily="34" charset="0"/>
              </a:rPr>
              <a:t>Yellow Ribbon Program</a:t>
            </a:r>
          </a:p>
        </p:txBody>
      </p:sp>
      <p:sp>
        <p:nvSpPr>
          <p:cNvPr id="4" name="Subtitle 3">
            <a:extLst>
              <a:ext uri="{FF2B5EF4-FFF2-40B4-BE49-F238E27FC236}">
                <a16:creationId xmlns:a16="http://schemas.microsoft.com/office/drawing/2014/main" id="{9F7BFBBB-87F2-5DF4-6217-12E2EA7B47E3}"/>
              </a:ext>
            </a:extLst>
          </p:cNvPr>
          <p:cNvSpPr>
            <a:spLocks noGrp="1"/>
          </p:cNvSpPr>
          <p:nvPr>
            <p:ph type="subTitle" idx="1"/>
          </p:nvPr>
        </p:nvSpPr>
        <p:spPr>
          <a:xfrm>
            <a:off x="1066800" y="1801812"/>
            <a:ext cx="10058400" cy="4370388"/>
          </a:xfrm>
        </p:spPr>
        <p:txBody>
          <a:bodyPr>
            <a:normAutofit lnSpcReduction="10000"/>
          </a:bodyPr>
          <a:lstStyle/>
          <a:p>
            <a:pPr algn="l"/>
            <a:r>
              <a:rPr lang="en-US" sz="2400" dirty="0">
                <a:solidFill>
                  <a:schemeClr val="tx1"/>
                </a:solidFill>
                <a:latin typeface="Arial" panose="020B0604020202020204" pitchFamily="34" charset="0"/>
                <a:cs typeface="Arial" panose="020B0604020202020204" pitchFamily="34" charset="0"/>
              </a:rPr>
              <a:t>Can help pay for higher out-of-state, private school, foreign school, or graduate school tuition and fees that the Post-9/11 GI Bill doesn’t cover.</a:t>
            </a:r>
          </a:p>
          <a:p>
            <a:pPr algn="l"/>
            <a:endParaRPr lang="en-US" sz="2400" dirty="0">
              <a:solidFill>
                <a:schemeClr val="tx1"/>
              </a:solidFill>
              <a:latin typeface="Arial" panose="020B0604020202020204" pitchFamily="34" charset="0"/>
              <a:cs typeface="Arial" panose="020B0604020202020204" pitchFamily="34" charset="0"/>
            </a:endParaRPr>
          </a:p>
          <a:p>
            <a:pPr algn="l"/>
            <a:r>
              <a:rPr lang="en-US" sz="2400" dirty="0">
                <a:solidFill>
                  <a:schemeClr val="tx1"/>
                </a:solidFill>
                <a:latin typeface="Arial" panose="020B0604020202020204" pitchFamily="34" charset="0"/>
                <a:cs typeface="Arial" panose="020B0604020202020204" pitchFamily="34" charset="0"/>
              </a:rPr>
              <a:t>Recipient must qualify for the Post-911 GI Bill at the 100% level</a:t>
            </a:r>
          </a:p>
          <a:p>
            <a:pPr algn="l"/>
            <a:endParaRPr lang="en-US" sz="2400" dirty="0">
              <a:solidFill>
                <a:schemeClr val="tx1"/>
              </a:solidFill>
              <a:latin typeface="Arial" panose="020B0604020202020204" pitchFamily="34" charset="0"/>
              <a:cs typeface="Arial" panose="020B0604020202020204" pitchFamily="34" charset="0"/>
            </a:endParaRPr>
          </a:p>
          <a:p>
            <a:pPr algn="l"/>
            <a:r>
              <a:rPr lang="en-US" sz="2400" dirty="0">
                <a:solidFill>
                  <a:schemeClr val="tx1"/>
                </a:solidFill>
                <a:latin typeface="Arial" panose="020B0604020202020204" pitchFamily="34" charset="0"/>
                <a:cs typeface="Arial" panose="020B0604020202020204" pitchFamily="34" charset="0"/>
              </a:rPr>
              <a:t>School must offer the Yellow Ribbon Program, have available slots, and will make the decision.</a:t>
            </a:r>
          </a:p>
          <a:p>
            <a:pPr algn="l"/>
            <a:endParaRPr lang="en-US" sz="2400" dirty="0">
              <a:solidFill>
                <a:schemeClr val="tx1"/>
              </a:solidFill>
              <a:latin typeface="Arial" panose="020B0604020202020204" pitchFamily="34" charset="0"/>
              <a:cs typeface="Arial" panose="020B0604020202020204" pitchFamily="34" charset="0"/>
            </a:endParaRPr>
          </a:p>
          <a:p>
            <a:pPr algn="l"/>
            <a:r>
              <a:rPr lang="en-US" sz="2400" dirty="0">
                <a:solidFill>
                  <a:schemeClr val="tx1"/>
                </a:solidFill>
                <a:latin typeface="Arial" panose="020B0604020202020204" pitchFamily="34" charset="0"/>
                <a:cs typeface="Arial" panose="020B0604020202020204" pitchFamily="34" charset="0"/>
              </a:rPr>
              <a:t>Benefit = school will contribute a certain amount toward the extra tuition and fees through a grant, scholarship, or similar program.  VA will match the contribution.</a:t>
            </a:r>
          </a:p>
        </p:txBody>
      </p:sp>
    </p:spTree>
    <p:extLst>
      <p:ext uri="{BB962C8B-B14F-4D97-AF65-F5344CB8AC3E}">
        <p14:creationId xmlns:p14="http://schemas.microsoft.com/office/powerpoint/2010/main" val="1022165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58D63-559F-624A-1EAE-F43EAE85FF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30838E-B1F1-4C34-1907-D0096DF00D2B}"/>
              </a:ext>
            </a:extLst>
          </p:cNvPr>
          <p:cNvSpPr>
            <a:spLocks noGrp="1"/>
          </p:cNvSpPr>
          <p:nvPr>
            <p:ph type="ctrTitle"/>
          </p:nvPr>
        </p:nvSpPr>
        <p:spPr>
          <a:xfrm>
            <a:off x="0" y="369887"/>
            <a:ext cx="6324600" cy="631825"/>
          </a:xfrm>
        </p:spPr>
        <p:txBody>
          <a:bodyPr>
            <a:noAutofit/>
          </a:bodyPr>
          <a:lstStyle/>
          <a:p>
            <a:pPr algn="ctr"/>
            <a:r>
              <a:rPr lang="en-US" sz="3200" dirty="0">
                <a:latin typeface="Arial" panose="020B0604020202020204" pitchFamily="34" charset="0"/>
                <a:cs typeface="Arial" panose="020B0604020202020204" pitchFamily="34" charset="0"/>
              </a:rPr>
              <a:t>Post-911 GI Bill at the 100% level</a:t>
            </a:r>
          </a:p>
        </p:txBody>
      </p:sp>
      <p:sp>
        <p:nvSpPr>
          <p:cNvPr id="4" name="Subtitle 3">
            <a:extLst>
              <a:ext uri="{FF2B5EF4-FFF2-40B4-BE49-F238E27FC236}">
                <a16:creationId xmlns:a16="http://schemas.microsoft.com/office/drawing/2014/main" id="{41F92438-7B94-57EF-6481-825E065E210B}"/>
              </a:ext>
            </a:extLst>
          </p:cNvPr>
          <p:cNvSpPr>
            <a:spLocks noGrp="1"/>
          </p:cNvSpPr>
          <p:nvPr>
            <p:ph type="subTitle" idx="1"/>
          </p:nvPr>
        </p:nvSpPr>
        <p:spPr>
          <a:xfrm>
            <a:off x="1066800" y="1801812"/>
            <a:ext cx="10058400" cy="4370388"/>
          </a:xfrm>
        </p:spPr>
        <p:txBody>
          <a:bodyPr>
            <a:normAutofit/>
          </a:bodyPr>
          <a:lstStyle/>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36 months on active duty and honorably discharged</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Purple Heart recipient on or after 9/11/2001 and honorably discharged</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30 continuous days on or after 9/11/2011 and discharged for SC disability</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Active-duty member with at least 36 months on active duty</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Spouse using the transferred benefits of active-duty service member with at least 36 months active-duty service</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Dependent child using benefits transferred by a Veteran</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Fry Scholar</a:t>
            </a:r>
          </a:p>
        </p:txBody>
      </p:sp>
    </p:spTree>
    <p:extLst>
      <p:ext uri="{BB962C8B-B14F-4D97-AF65-F5344CB8AC3E}">
        <p14:creationId xmlns:p14="http://schemas.microsoft.com/office/powerpoint/2010/main" val="4008438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91E69-6E04-2000-EEFF-4AD2AD90AE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14943-B0B0-A2FB-1603-380A1C6519DB}"/>
              </a:ext>
            </a:extLst>
          </p:cNvPr>
          <p:cNvSpPr>
            <a:spLocks noGrp="1"/>
          </p:cNvSpPr>
          <p:nvPr>
            <p:ph type="ctrTitle"/>
          </p:nvPr>
        </p:nvSpPr>
        <p:spPr>
          <a:xfrm>
            <a:off x="0" y="369887"/>
            <a:ext cx="5549900" cy="631825"/>
          </a:xfrm>
        </p:spPr>
        <p:txBody>
          <a:bodyPr>
            <a:noAutofit/>
          </a:bodyPr>
          <a:lstStyle/>
          <a:p>
            <a:r>
              <a:rPr lang="en-US" sz="3200" dirty="0">
                <a:latin typeface="Arial" panose="020B0604020202020204" pitchFamily="34" charset="0"/>
                <a:cs typeface="Arial" panose="020B0604020202020204" pitchFamily="34" charset="0"/>
              </a:rPr>
              <a:t>Fry Scholarship</a:t>
            </a:r>
          </a:p>
        </p:txBody>
      </p:sp>
      <p:sp>
        <p:nvSpPr>
          <p:cNvPr id="4" name="Subtitle 3">
            <a:extLst>
              <a:ext uri="{FF2B5EF4-FFF2-40B4-BE49-F238E27FC236}">
                <a16:creationId xmlns:a16="http://schemas.microsoft.com/office/drawing/2014/main" id="{A800D876-D0D0-C334-40B9-ECF9B56F0410}"/>
              </a:ext>
            </a:extLst>
          </p:cNvPr>
          <p:cNvSpPr>
            <a:spLocks noGrp="1"/>
          </p:cNvSpPr>
          <p:nvPr>
            <p:ph type="subTitle" idx="1"/>
          </p:nvPr>
        </p:nvSpPr>
        <p:spPr>
          <a:xfrm>
            <a:off x="1066800" y="1801812"/>
            <a:ext cx="10058400" cy="4370388"/>
          </a:xfrm>
        </p:spPr>
        <p:txBody>
          <a:bodyPr>
            <a:normAutofit/>
          </a:bodyPr>
          <a:lstStyle/>
          <a:p>
            <a:pPr algn="l"/>
            <a:r>
              <a:rPr lang="en-US" sz="2400" dirty="0">
                <a:solidFill>
                  <a:schemeClr val="tx1"/>
                </a:solidFill>
                <a:latin typeface="Arial" panose="020B0604020202020204" pitchFamily="34" charset="0"/>
                <a:cs typeface="Arial" panose="020B0604020202020204" pitchFamily="34" charset="0"/>
              </a:rPr>
              <a:t>Available to the child or surviving spouse of a service member or member of Selected Reserve who died on or after September 11, 2001.</a:t>
            </a:r>
          </a:p>
          <a:p>
            <a:pPr algn="l"/>
            <a:endParaRPr lang="en-US" sz="2400" dirty="0">
              <a:solidFill>
                <a:schemeClr val="tx1"/>
              </a:solidFill>
              <a:latin typeface="Arial" panose="020B0604020202020204" pitchFamily="34" charset="0"/>
              <a:cs typeface="Arial" panose="020B0604020202020204" pitchFamily="34" charset="0"/>
            </a:endParaRPr>
          </a:p>
          <a:p>
            <a:pPr algn="l"/>
            <a:r>
              <a:rPr lang="en-US" sz="2400" dirty="0">
                <a:solidFill>
                  <a:schemeClr val="tx1"/>
                </a:solidFill>
                <a:latin typeface="Arial" panose="020B0604020202020204" pitchFamily="34" charset="0"/>
                <a:cs typeface="Arial" panose="020B0604020202020204" pitchFamily="34" charset="0"/>
              </a:rPr>
              <a:t>Named for Marine Gunnery Sergeant John David Fry</a:t>
            </a:r>
          </a:p>
          <a:p>
            <a:pPr algn="l"/>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Service member died in LOD, or died from SC disability within 120 days of discharge</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Selected Reserve member died in LOD not on AD, or from SC disability</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School must be an approved program for the Fry Scholarship</a:t>
            </a:r>
          </a:p>
        </p:txBody>
      </p:sp>
    </p:spTree>
    <p:extLst>
      <p:ext uri="{BB962C8B-B14F-4D97-AF65-F5344CB8AC3E}">
        <p14:creationId xmlns:p14="http://schemas.microsoft.com/office/powerpoint/2010/main" val="875216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83631-BB94-7A80-1DB9-353827284F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826CE-3EED-C37B-73BD-6E6D23DB775D}"/>
              </a:ext>
            </a:extLst>
          </p:cNvPr>
          <p:cNvSpPr>
            <a:spLocks noGrp="1"/>
          </p:cNvSpPr>
          <p:nvPr>
            <p:ph type="ctrTitle"/>
          </p:nvPr>
        </p:nvSpPr>
        <p:spPr>
          <a:xfrm>
            <a:off x="0" y="369887"/>
            <a:ext cx="5549900" cy="631825"/>
          </a:xfrm>
        </p:spPr>
        <p:txBody>
          <a:bodyPr>
            <a:noAutofit/>
          </a:bodyPr>
          <a:lstStyle/>
          <a:p>
            <a:r>
              <a:rPr lang="en-US" sz="3200" dirty="0">
                <a:latin typeface="Arial" panose="020B0604020202020204" pitchFamily="34" charset="0"/>
                <a:cs typeface="Arial" panose="020B0604020202020204" pitchFamily="34" charset="0"/>
              </a:rPr>
              <a:t>Chapter 36</a:t>
            </a:r>
          </a:p>
        </p:txBody>
      </p:sp>
      <p:sp>
        <p:nvSpPr>
          <p:cNvPr id="4" name="Subtitle 3">
            <a:extLst>
              <a:ext uri="{FF2B5EF4-FFF2-40B4-BE49-F238E27FC236}">
                <a16:creationId xmlns:a16="http://schemas.microsoft.com/office/drawing/2014/main" id="{8B6EA744-0C2C-55BD-902C-10B349FB5897}"/>
              </a:ext>
            </a:extLst>
          </p:cNvPr>
          <p:cNvSpPr>
            <a:spLocks noGrp="1"/>
          </p:cNvSpPr>
          <p:nvPr>
            <p:ph type="subTitle" idx="1"/>
          </p:nvPr>
        </p:nvSpPr>
        <p:spPr>
          <a:xfrm>
            <a:off x="1066800" y="1801812"/>
            <a:ext cx="10058400" cy="4370388"/>
          </a:xfrm>
        </p:spPr>
        <p:txBody>
          <a:bodyPr>
            <a:normAutofit/>
          </a:bodyPr>
          <a:lstStyle/>
          <a:p>
            <a:pPr algn="l"/>
            <a:r>
              <a:rPr lang="en-US" sz="2400" dirty="0">
                <a:solidFill>
                  <a:schemeClr val="tx1"/>
                </a:solidFill>
                <a:latin typeface="Arial" panose="020B0604020202020204" pitchFamily="34" charset="0"/>
                <a:cs typeface="Arial" panose="020B0604020202020204" pitchFamily="34" charset="0"/>
              </a:rPr>
              <a:t>Free educational and career counseling through Personalized Career Planning and Guidance (Chapter 36)</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Leaving active service soon</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Discharged within the past year</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Veteran or dependent who is eligible for VA education benefits</a:t>
            </a:r>
          </a:p>
        </p:txBody>
      </p:sp>
    </p:spTree>
    <p:extLst>
      <p:ext uri="{BB962C8B-B14F-4D97-AF65-F5344CB8AC3E}">
        <p14:creationId xmlns:p14="http://schemas.microsoft.com/office/powerpoint/2010/main" val="3264813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D44B8-9BE9-CB9B-197E-9E5D9DDCF0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99B849-F19F-9862-4B4F-052CAA031B7A}"/>
              </a:ext>
            </a:extLst>
          </p:cNvPr>
          <p:cNvSpPr>
            <a:spLocks noGrp="1"/>
          </p:cNvSpPr>
          <p:nvPr>
            <p:ph type="ctrTitle"/>
          </p:nvPr>
        </p:nvSpPr>
        <p:spPr>
          <a:xfrm>
            <a:off x="0" y="369887"/>
            <a:ext cx="7010400" cy="631825"/>
          </a:xfrm>
        </p:spPr>
        <p:txBody>
          <a:bodyPr>
            <a:noAutofit/>
          </a:bodyPr>
          <a:lstStyle/>
          <a:p>
            <a:r>
              <a:rPr lang="en-US" sz="3200" dirty="0">
                <a:latin typeface="Arial" panose="020B0604020202020204" pitchFamily="34" charset="0"/>
                <a:cs typeface="Arial" panose="020B0604020202020204" pitchFamily="34" charset="0"/>
              </a:rPr>
              <a:t>Spouse or Child education benefits</a:t>
            </a:r>
          </a:p>
        </p:txBody>
      </p:sp>
      <p:sp>
        <p:nvSpPr>
          <p:cNvPr id="4" name="Subtitle 3">
            <a:extLst>
              <a:ext uri="{FF2B5EF4-FFF2-40B4-BE49-F238E27FC236}">
                <a16:creationId xmlns:a16="http://schemas.microsoft.com/office/drawing/2014/main" id="{571F6665-459E-AA1B-7B7E-A0C874F11AB4}"/>
              </a:ext>
            </a:extLst>
          </p:cNvPr>
          <p:cNvSpPr>
            <a:spLocks noGrp="1"/>
          </p:cNvSpPr>
          <p:nvPr>
            <p:ph type="subTitle" idx="1"/>
          </p:nvPr>
        </p:nvSpPr>
        <p:spPr>
          <a:xfrm>
            <a:off x="952500" y="1447800"/>
            <a:ext cx="10287000" cy="5257800"/>
          </a:xfrm>
        </p:spPr>
        <p:txBody>
          <a:bodyPr>
            <a:noAutofit/>
          </a:bodyPr>
          <a:lstStyle/>
          <a:p>
            <a:pPr algn="l"/>
            <a:r>
              <a:rPr lang="en-US" sz="2400" dirty="0">
                <a:solidFill>
                  <a:schemeClr val="tx1"/>
                </a:solidFill>
                <a:latin typeface="Arial" panose="020B0604020202020204" pitchFamily="34" charset="0"/>
                <a:cs typeface="Arial" panose="020B0604020202020204" pitchFamily="34" charset="0"/>
              </a:rPr>
              <a:t>If Post 9/11 benefits have not been used, up to 36 months may be transferred to spouse or dependent children. While the service member is on Active Duty or in the Selected Reserve.</a:t>
            </a:r>
          </a:p>
          <a:p>
            <a:pPr algn="l">
              <a:buNone/>
            </a:pPr>
            <a:r>
              <a:rPr lang="en-US" sz="2400" b="1" i="0" dirty="0">
                <a:solidFill>
                  <a:srgbClr val="1B1B1B"/>
                </a:solidFill>
                <a:effectLst/>
                <a:latin typeface="Source Sans Pro Web"/>
              </a:rPr>
              <a:t>All of these must be true:</a:t>
            </a:r>
            <a:endParaRPr lang="en-US" sz="2400" b="0" i="0" dirty="0">
              <a:solidFill>
                <a:srgbClr val="1B1B1B"/>
              </a:solidFill>
              <a:effectLst/>
              <a:latin typeface="Source Sans Pro Web"/>
            </a:endParaRPr>
          </a:p>
          <a:p>
            <a:pPr lvl="1" algn="l">
              <a:buFont typeface="Arial" panose="020B0604020202020204" pitchFamily="34" charset="0"/>
              <a:buChar char="•"/>
            </a:pPr>
            <a:r>
              <a:rPr lang="en-US" sz="2000" b="0" i="0" dirty="0">
                <a:solidFill>
                  <a:srgbClr val="1B1B1B"/>
                </a:solidFill>
                <a:effectLst/>
                <a:latin typeface="Source Sans Pro Web"/>
              </a:rPr>
              <a:t> You’ve completed at least 6 years of service on the date your request is approved, </a:t>
            </a:r>
            <a:r>
              <a:rPr lang="en-US" sz="2000" b="1" i="0" dirty="0">
                <a:solidFill>
                  <a:srgbClr val="1B1B1B"/>
                </a:solidFill>
                <a:effectLst/>
                <a:latin typeface="Source Sans Pro Web"/>
              </a:rPr>
              <a:t>and</a:t>
            </a:r>
            <a:endParaRPr lang="en-US" sz="2000" b="0" i="0" dirty="0">
              <a:solidFill>
                <a:srgbClr val="1B1B1B"/>
              </a:solidFill>
              <a:effectLst/>
              <a:latin typeface="Source Sans Pro Web"/>
            </a:endParaRPr>
          </a:p>
          <a:p>
            <a:pPr lvl="1" algn="l">
              <a:buFont typeface="Arial" panose="020B0604020202020204" pitchFamily="34" charset="0"/>
              <a:buChar char="•"/>
            </a:pPr>
            <a:r>
              <a:rPr lang="en-US" sz="2000" b="0" i="0" dirty="0">
                <a:solidFill>
                  <a:srgbClr val="1B1B1B"/>
                </a:solidFill>
                <a:effectLst/>
                <a:latin typeface="Source Sans Pro Web"/>
              </a:rPr>
              <a:t> You agree to add 4 more years of service, </a:t>
            </a:r>
            <a:r>
              <a:rPr lang="en-US" sz="2000" b="1" i="0" dirty="0">
                <a:solidFill>
                  <a:srgbClr val="1B1B1B"/>
                </a:solidFill>
                <a:effectLst/>
                <a:latin typeface="Source Sans Pro Web"/>
              </a:rPr>
              <a:t>and</a:t>
            </a:r>
            <a:endParaRPr lang="en-US" sz="2000" b="0" i="0" dirty="0">
              <a:solidFill>
                <a:srgbClr val="1B1B1B"/>
              </a:solidFill>
              <a:effectLst/>
              <a:latin typeface="Source Sans Pro Web"/>
            </a:endParaRPr>
          </a:p>
          <a:p>
            <a:pPr lvl="1" algn="l">
              <a:buFont typeface="Arial" panose="020B0604020202020204" pitchFamily="34" charset="0"/>
              <a:buChar char="•"/>
            </a:pPr>
            <a:r>
              <a:rPr lang="en-US" sz="2000" b="0" i="0" dirty="0">
                <a:solidFill>
                  <a:srgbClr val="1B1B1B"/>
                </a:solidFill>
                <a:effectLst/>
                <a:latin typeface="Source Sans Pro Web"/>
              </a:rPr>
              <a:t> The person getting benefits is enrolled in the Defense Enrollment Eligibility Reporting System (DEERS)</a:t>
            </a:r>
          </a:p>
          <a:p>
            <a:pPr algn="l"/>
            <a:endParaRPr lang="en-US" sz="2400" b="0" i="0" dirty="0">
              <a:solidFill>
                <a:srgbClr val="1B1B1B"/>
              </a:solidFill>
              <a:effectLst/>
              <a:latin typeface="Source Sans Pro Web"/>
            </a:endParaRPr>
          </a:p>
          <a:p>
            <a:pPr algn="l">
              <a:buNone/>
            </a:pPr>
            <a:r>
              <a:rPr lang="en-US" sz="2400" b="1" i="0" dirty="0">
                <a:solidFill>
                  <a:srgbClr val="1B1B1B"/>
                </a:solidFill>
                <a:effectLst/>
                <a:latin typeface="Source Sans Pro Web"/>
              </a:rPr>
              <a:t>Note:</a:t>
            </a:r>
            <a:r>
              <a:rPr lang="en-US" sz="2400" b="0" i="0" dirty="0">
                <a:solidFill>
                  <a:srgbClr val="1B1B1B"/>
                </a:solidFill>
                <a:effectLst/>
                <a:latin typeface="Source Sans Pro Web"/>
              </a:rPr>
              <a:t> If you received a Purple Heart, you don’t need to meet a service requirement. But you’ll need to request to transfer your benefits while you’re still on active duty.</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934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E0D26-332A-B857-944A-7D22FCC410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2A8569-6110-68F1-0EE1-00DDBD05C302}"/>
              </a:ext>
            </a:extLst>
          </p:cNvPr>
          <p:cNvSpPr>
            <a:spLocks noGrp="1"/>
          </p:cNvSpPr>
          <p:nvPr>
            <p:ph type="ctrTitle"/>
          </p:nvPr>
        </p:nvSpPr>
        <p:spPr>
          <a:xfrm>
            <a:off x="0" y="369887"/>
            <a:ext cx="7010400" cy="631825"/>
          </a:xfrm>
        </p:spPr>
        <p:txBody>
          <a:bodyPr>
            <a:noAutofit/>
          </a:bodyPr>
          <a:lstStyle/>
          <a:p>
            <a:r>
              <a:rPr lang="en-US" sz="3200" dirty="0">
                <a:latin typeface="Arial" panose="020B0604020202020204" pitchFamily="34" charset="0"/>
                <a:cs typeface="Arial" panose="020B0604020202020204" pitchFamily="34" charset="0"/>
              </a:rPr>
              <a:t>Spouse or Child education benefits</a:t>
            </a:r>
          </a:p>
        </p:txBody>
      </p:sp>
      <p:sp>
        <p:nvSpPr>
          <p:cNvPr id="4" name="Subtitle 3">
            <a:extLst>
              <a:ext uri="{FF2B5EF4-FFF2-40B4-BE49-F238E27FC236}">
                <a16:creationId xmlns:a16="http://schemas.microsoft.com/office/drawing/2014/main" id="{4D888F61-BC2F-7916-F226-26977F18E8B2}"/>
              </a:ext>
            </a:extLst>
          </p:cNvPr>
          <p:cNvSpPr>
            <a:spLocks noGrp="1"/>
          </p:cNvSpPr>
          <p:nvPr>
            <p:ph type="subTitle" idx="1"/>
          </p:nvPr>
        </p:nvSpPr>
        <p:spPr>
          <a:xfrm>
            <a:off x="1066800" y="1801812"/>
            <a:ext cx="10058400" cy="4370388"/>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SC disabilities, dependent family members may be eligible through Chapter 36</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Surviving spouse and children can obtain educational assistance</a:t>
            </a:r>
          </a:p>
          <a:p>
            <a:pPr marL="685800" lvl="1" indent="-342900" algn="l">
              <a:spcBef>
                <a:spcPts val="1000"/>
              </a:spcBef>
              <a:buFont typeface="Arial" panose="020B0604020202020204" pitchFamily="34" charset="0"/>
              <a:buChar char="•"/>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P&amp;T Veteran due to SC disabilities</a:t>
            </a:r>
          </a:p>
          <a:p>
            <a:pPr marL="685800" lvl="1" indent="-342900" algn="l">
              <a:spcBef>
                <a:spcPts val="1000"/>
              </a:spcBef>
              <a:buFont typeface="Arial" panose="020B0604020202020204" pitchFamily="34" charset="0"/>
              <a:buChar char="•"/>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Died as a result of SC disability, or in line of duty, MIA, POW</a:t>
            </a:r>
          </a:p>
          <a:p>
            <a:pPr marL="685800" lvl="1" indent="-342900" algn="l">
              <a:spcBef>
                <a:spcPts val="1000"/>
              </a:spcBef>
              <a:buFont typeface="Arial" panose="020B0604020202020204" pitchFamily="34" charset="0"/>
              <a:buChar char="•"/>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Service member is in the hospital for SC permanent disability</a:t>
            </a:r>
          </a:p>
          <a:p>
            <a:pPr algn="l"/>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41128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AB490-76D9-D9A0-3707-2D31253D29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C8D0CA-9319-48C3-348A-27CFB188B4F1}"/>
              </a:ext>
            </a:extLst>
          </p:cNvPr>
          <p:cNvSpPr>
            <a:spLocks noGrp="1"/>
          </p:cNvSpPr>
          <p:nvPr>
            <p:ph type="ctrTitle"/>
          </p:nvPr>
        </p:nvSpPr>
        <p:spPr>
          <a:xfrm>
            <a:off x="0" y="369887"/>
            <a:ext cx="7010400" cy="631825"/>
          </a:xfrm>
        </p:spPr>
        <p:txBody>
          <a:bodyPr>
            <a:noAutofit/>
          </a:bodyPr>
          <a:lstStyle/>
          <a:p>
            <a:r>
              <a:rPr lang="en-US" sz="3200" dirty="0">
                <a:latin typeface="Arial" panose="020B0604020202020204" pitchFamily="34" charset="0"/>
                <a:cs typeface="Arial" panose="020B0604020202020204" pitchFamily="34" charset="0"/>
              </a:rPr>
              <a:t>Spouse or Child education benefits</a:t>
            </a:r>
          </a:p>
        </p:txBody>
      </p:sp>
      <p:sp>
        <p:nvSpPr>
          <p:cNvPr id="4" name="Subtitle 3">
            <a:extLst>
              <a:ext uri="{FF2B5EF4-FFF2-40B4-BE49-F238E27FC236}">
                <a16:creationId xmlns:a16="http://schemas.microsoft.com/office/drawing/2014/main" id="{20670228-D38F-A058-1761-47C528B42DD4}"/>
              </a:ext>
            </a:extLst>
          </p:cNvPr>
          <p:cNvSpPr>
            <a:spLocks noGrp="1"/>
          </p:cNvSpPr>
          <p:nvPr>
            <p:ph type="subTitle" idx="1"/>
          </p:nvPr>
        </p:nvSpPr>
        <p:spPr>
          <a:xfrm>
            <a:off x="1066800" y="1801812"/>
            <a:ext cx="10058400" cy="4370388"/>
          </a:xfrm>
        </p:spPr>
        <p:txBody>
          <a:bodyPr>
            <a:normAutofit/>
          </a:bodyPr>
          <a:lstStyle/>
          <a:p>
            <a:pPr algn="l"/>
            <a:r>
              <a:rPr lang="en-US" sz="2400" dirty="0">
                <a:solidFill>
                  <a:schemeClr val="tx1"/>
                </a:solidFill>
                <a:latin typeface="Arial" panose="020B0604020202020204" pitchFamily="34" charset="0"/>
                <a:cs typeface="Arial" panose="020B0604020202020204" pitchFamily="34" charset="0"/>
              </a:rPr>
              <a:t>January 1, 2013 is an important date for eligibility for spouses.</a:t>
            </a:r>
          </a:p>
          <a:p>
            <a:pPr algn="l"/>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If service member separated before 1/1/2013, the spouse has up to 15 years from separation to use the benefits (assuming no revocation)</a:t>
            </a:r>
          </a:p>
          <a:p>
            <a:pPr marL="342900" indent="-342900" algn="l">
              <a:buFont typeface="Arial" panose="020B0604020202020204" pitchFamily="34" charset="0"/>
              <a:buChar char="•"/>
            </a:pPr>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If service member separated ON OR AFTER 1/1/2013, there is no time limit unless the SM or Veteran revokes the transfer</a:t>
            </a:r>
          </a:p>
        </p:txBody>
      </p:sp>
    </p:spTree>
    <p:extLst>
      <p:ext uri="{BB962C8B-B14F-4D97-AF65-F5344CB8AC3E}">
        <p14:creationId xmlns:p14="http://schemas.microsoft.com/office/powerpoint/2010/main" val="1591429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BF02D-C8C8-F06A-9A49-E7C23BC0FF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7153DD-2C4D-BA14-1F37-1DB5C1BA3CA2}"/>
              </a:ext>
            </a:extLst>
          </p:cNvPr>
          <p:cNvSpPr>
            <a:spLocks noGrp="1"/>
          </p:cNvSpPr>
          <p:nvPr>
            <p:ph type="ctrTitle"/>
          </p:nvPr>
        </p:nvSpPr>
        <p:spPr>
          <a:xfrm>
            <a:off x="0" y="369887"/>
            <a:ext cx="7010400" cy="631825"/>
          </a:xfrm>
        </p:spPr>
        <p:txBody>
          <a:bodyPr>
            <a:noAutofit/>
          </a:bodyPr>
          <a:lstStyle/>
          <a:p>
            <a:r>
              <a:rPr lang="en-US" sz="3200" dirty="0">
                <a:latin typeface="Arial" panose="020B0604020202020204" pitchFamily="34" charset="0"/>
                <a:cs typeface="Arial" panose="020B0604020202020204" pitchFamily="34" charset="0"/>
              </a:rPr>
              <a:t>Spouse or Child education benefits</a:t>
            </a:r>
          </a:p>
        </p:txBody>
      </p:sp>
      <p:sp>
        <p:nvSpPr>
          <p:cNvPr id="4" name="Subtitle 3">
            <a:extLst>
              <a:ext uri="{FF2B5EF4-FFF2-40B4-BE49-F238E27FC236}">
                <a16:creationId xmlns:a16="http://schemas.microsoft.com/office/drawing/2014/main" id="{E103EBC3-9AB6-4D55-5232-E34B1023A0AC}"/>
              </a:ext>
            </a:extLst>
          </p:cNvPr>
          <p:cNvSpPr>
            <a:spLocks noGrp="1"/>
          </p:cNvSpPr>
          <p:nvPr>
            <p:ph type="subTitle" idx="1"/>
          </p:nvPr>
        </p:nvSpPr>
        <p:spPr>
          <a:xfrm>
            <a:off x="1066800" y="1801812"/>
            <a:ext cx="10058400" cy="4827588"/>
          </a:xfrm>
        </p:spPr>
        <p:txBody>
          <a:bodyPr>
            <a:normAutofit/>
          </a:bodyPr>
          <a:lstStyle/>
          <a:p>
            <a:pPr algn="l"/>
            <a:r>
              <a:rPr lang="en-US" sz="2400" dirty="0">
                <a:solidFill>
                  <a:schemeClr val="tx1"/>
                </a:solidFill>
                <a:latin typeface="Arial" panose="020B0604020202020204" pitchFamily="34" charset="0"/>
                <a:cs typeface="Arial" panose="020B0604020202020204" pitchFamily="34" charset="0"/>
              </a:rPr>
              <a:t>A dependent child can start to use these benefits only after you’ve finished at least 10 years of service. They can use these benefits while The service member is on active duty or after they have separated from service.</a:t>
            </a:r>
          </a:p>
          <a:p>
            <a:pPr algn="l"/>
            <a:endParaRPr lang="en-US" sz="1200" dirty="0">
              <a:solidFill>
                <a:schemeClr val="tx1"/>
              </a:solidFill>
              <a:latin typeface="Arial" panose="020B0604020202020204" pitchFamily="34" charset="0"/>
              <a:cs typeface="Arial" panose="020B0604020202020204" pitchFamily="34" charset="0"/>
            </a:endParaRPr>
          </a:p>
          <a:p>
            <a:pPr algn="l"/>
            <a:r>
              <a:rPr lang="en-US" sz="2400" dirty="0">
                <a:solidFill>
                  <a:schemeClr val="tx1"/>
                </a:solidFill>
                <a:latin typeface="Arial" panose="020B0604020202020204" pitchFamily="34" charset="0"/>
                <a:cs typeface="Arial" panose="020B0604020202020204" pitchFamily="34" charset="0"/>
              </a:rPr>
              <a:t>The child must meet these requirements to use the benefits:</a:t>
            </a:r>
          </a:p>
          <a:p>
            <a:pPr algn="l"/>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They have a high school diploma (or a certificate that’s equivalent) or they’re at least 18 years old</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They’re younger than 26 years old</a:t>
            </a:r>
          </a:p>
        </p:txBody>
      </p:sp>
    </p:spTree>
    <p:extLst>
      <p:ext uri="{BB962C8B-B14F-4D97-AF65-F5344CB8AC3E}">
        <p14:creationId xmlns:p14="http://schemas.microsoft.com/office/powerpoint/2010/main" val="3724208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501775"/>
            <a:ext cx="10363200" cy="631825"/>
          </a:xfrm>
        </p:spPr>
        <p:txBody>
          <a:bodyPr>
            <a:normAutofit fontScale="90000"/>
          </a:bodyPr>
          <a:lstStyle/>
          <a:p>
            <a:pPr algn="ctr"/>
            <a:r>
              <a:rPr lang="en-US" dirty="0">
                <a:latin typeface="Arial" panose="020B0604020202020204" pitchFamily="34" charset="0"/>
                <a:cs typeface="Arial" panose="020B0604020202020204" pitchFamily="34" charset="0"/>
              </a:rPr>
              <a:t>What are VA Education benefits?</a:t>
            </a:r>
          </a:p>
        </p:txBody>
      </p:sp>
      <p:sp>
        <p:nvSpPr>
          <p:cNvPr id="4" name="Subtitle 3">
            <a:extLst>
              <a:ext uri="{FF2B5EF4-FFF2-40B4-BE49-F238E27FC236}">
                <a16:creationId xmlns:a16="http://schemas.microsoft.com/office/drawing/2014/main" id="{E167ED18-3203-4EEB-9AE0-AE64298A817B}"/>
              </a:ext>
            </a:extLst>
          </p:cNvPr>
          <p:cNvSpPr>
            <a:spLocks noGrp="1"/>
          </p:cNvSpPr>
          <p:nvPr>
            <p:ph type="subTitle" idx="1"/>
          </p:nvPr>
        </p:nvSpPr>
        <p:spPr>
          <a:xfrm>
            <a:off x="1828800" y="2765425"/>
            <a:ext cx="8534400" cy="1752600"/>
          </a:xfrm>
        </p:spPr>
        <p:txBody>
          <a:bodyPr>
            <a:normAutofit fontScale="85000" lnSpcReduction="20000"/>
          </a:bodyPr>
          <a:lstStyle/>
          <a:p>
            <a:r>
              <a:rPr lang="en-US" sz="3600" dirty="0">
                <a:solidFill>
                  <a:schemeClr val="tx1"/>
                </a:solidFill>
                <a:latin typeface="Arial" panose="020B0604020202020204" pitchFamily="34" charset="0"/>
                <a:cs typeface="Arial" panose="020B0604020202020204" pitchFamily="34" charset="0"/>
              </a:rPr>
              <a:t>VA education benefits help Veterans, service members, and their qualified family members with needs like paying college tuition, finding the right school or training program, and getting career counseling.</a:t>
            </a:r>
          </a:p>
        </p:txBody>
      </p:sp>
    </p:spTree>
    <p:extLst>
      <p:ext uri="{BB962C8B-B14F-4D97-AF65-F5344CB8AC3E}">
        <p14:creationId xmlns:p14="http://schemas.microsoft.com/office/powerpoint/2010/main" val="3847750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B3EE4-D259-2A4D-B185-4BE8CA3541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1BD7CB-26D9-DD71-D483-93BDAA23A41F}"/>
              </a:ext>
            </a:extLst>
          </p:cNvPr>
          <p:cNvSpPr>
            <a:spLocks noGrp="1"/>
          </p:cNvSpPr>
          <p:nvPr>
            <p:ph type="ctrTitle"/>
          </p:nvPr>
        </p:nvSpPr>
        <p:spPr>
          <a:xfrm>
            <a:off x="-8106" y="369887"/>
            <a:ext cx="5549900" cy="631825"/>
          </a:xfrm>
        </p:spPr>
        <p:txBody>
          <a:bodyPr>
            <a:noAutofit/>
          </a:bodyPr>
          <a:lstStyle/>
          <a:p>
            <a:r>
              <a:rPr lang="en-US" sz="3200" dirty="0">
                <a:latin typeface="Arial" panose="020B0604020202020204" pitchFamily="34" charset="0"/>
                <a:cs typeface="Arial" panose="020B0604020202020204" pitchFamily="34" charset="0"/>
              </a:rPr>
              <a:t>Special Circumstances</a:t>
            </a:r>
          </a:p>
        </p:txBody>
      </p:sp>
      <p:sp>
        <p:nvSpPr>
          <p:cNvPr id="4" name="Subtitle 3">
            <a:extLst>
              <a:ext uri="{FF2B5EF4-FFF2-40B4-BE49-F238E27FC236}">
                <a16:creationId xmlns:a16="http://schemas.microsoft.com/office/drawing/2014/main" id="{3671E445-99E7-21D6-64BC-5269F3E61812}"/>
              </a:ext>
            </a:extLst>
          </p:cNvPr>
          <p:cNvSpPr>
            <a:spLocks noGrp="1"/>
          </p:cNvSpPr>
          <p:nvPr>
            <p:ph type="subTitle" idx="1"/>
          </p:nvPr>
        </p:nvSpPr>
        <p:spPr>
          <a:xfrm>
            <a:off x="1066800" y="1801812"/>
            <a:ext cx="10058400" cy="4370388"/>
          </a:xfrm>
        </p:spPr>
        <p:txBody>
          <a:bodyPr>
            <a:normAutofit/>
          </a:bodyPr>
          <a:lstStyle/>
          <a:p>
            <a:pPr algn="l"/>
            <a:r>
              <a:rPr lang="en-US" sz="2400" dirty="0">
                <a:solidFill>
                  <a:schemeClr val="tx1"/>
                </a:solidFill>
                <a:latin typeface="Arial" panose="020B0604020202020204" pitchFamily="34" charset="0"/>
                <a:cs typeface="Arial" panose="020B0604020202020204" pitchFamily="34" charset="0"/>
              </a:rPr>
              <a:t>For individuals without an honorable discharge, it may be possible to:</a:t>
            </a:r>
          </a:p>
          <a:p>
            <a:pPr algn="l"/>
            <a:endParaRPr lang="en-US" sz="2400" dirty="0">
              <a:solidFill>
                <a:schemeClr val="tx1"/>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Apply for a discharge upgrade</a:t>
            </a:r>
          </a:p>
          <a:p>
            <a:pPr marL="342900" indent="-3429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As for VA Character of Discharge review</a:t>
            </a:r>
          </a:p>
        </p:txBody>
      </p:sp>
    </p:spTree>
    <p:extLst>
      <p:ext uri="{BB962C8B-B14F-4D97-AF65-F5344CB8AC3E}">
        <p14:creationId xmlns:p14="http://schemas.microsoft.com/office/powerpoint/2010/main" val="261831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C68CA-44D2-D5C3-23D3-073DB0BE7D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401E8F-6F36-A08C-6FDB-08A6E6B075D0}"/>
              </a:ext>
            </a:extLst>
          </p:cNvPr>
          <p:cNvSpPr>
            <a:spLocks noGrp="1"/>
          </p:cNvSpPr>
          <p:nvPr>
            <p:ph type="ctrTitle"/>
          </p:nvPr>
        </p:nvSpPr>
        <p:spPr>
          <a:xfrm>
            <a:off x="24319" y="304800"/>
            <a:ext cx="7162800" cy="631825"/>
          </a:xfrm>
        </p:spPr>
        <p:txBody>
          <a:bodyPr>
            <a:normAutofit/>
          </a:bodyPr>
          <a:lstStyle/>
          <a:p>
            <a:r>
              <a:rPr lang="en-US" sz="3200" dirty="0">
                <a:latin typeface="Arial" panose="020B0604020202020204" pitchFamily="34" charset="0"/>
                <a:cs typeface="Arial" panose="020B0604020202020204" pitchFamily="34" charset="0"/>
              </a:rPr>
              <a:t>How to Apply</a:t>
            </a:r>
          </a:p>
        </p:txBody>
      </p:sp>
      <p:sp>
        <p:nvSpPr>
          <p:cNvPr id="4" name="Subtitle 3">
            <a:extLst>
              <a:ext uri="{FF2B5EF4-FFF2-40B4-BE49-F238E27FC236}">
                <a16:creationId xmlns:a16="http://schemas.microsoft.com/office/drawing/2014/main" id="{5C7FF274-0D0C-1AC9-1A2D-5EE6E231A343}"/>
              </a:ext>
            </a:extLst>
          </p:cNvPr>
          <p:cNvSpPr>
            <a:spLocks noGrp="1"/>
          </p:cNvSpPr>
          <p:nvPr>
            <p:ph type="subTitle" idx="1"/>
          </p:nvPr>
        </p:nvSpPr>
        <p:spPr>
          <a:xfrm>
            <a:off x="1066800" y="1801812"/>
            <a:ext cx="10058400" cy="3254376"/>
          </a:xfrm>
        </p:spPr>
        <p:txBody>
          <a:bodyPr>
            <a:normAutofit/>
          </a:bodyPr>
          <a:lstStyle/>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Apply Online – </a:t>
            </a:r>
          </a:p>
          <a:p>
            <a:pPr marL="914400" lvl="1" indent="-571500" algn="l">
              <a:buFont typeface="Arial" panose="020B0604020202020204" pitchFamily="34" charset="0"/>
              <a:buChar char="•"/>
            </a:pPr>
            <a:r>
              <a:rPr lang="en-US" sz="2000" i="1" dirty="0">
                <a:solidFill>
                  <a:schemeClr val="tx1"/>
                </a:solidFill>
                <a:latin typeface="Arial" panose="020B0604020202020204" pitchFamily="34" charset="0"/>
                <a:cs typeface="Arial" panose="020B0604020202020204" pitchFamily="34" charset="0"/>
              </a:rPr>
              <a:t>There is a GI Bill Comparison Tool that is super helpful</a:t>
            </a:r>
            <a:endParaRPr lang="en-US" sz="2800" dirty="0">
              <a:solidFill>
                <a:schemeClr val="tx1"/>
              </a:solidFill>
              <a:latin typeface="Arial" panose="020B0604020202020204" pitchFamily="34" charset="0"/>
              <a:cs typeface="Arial" panose="020B0604020202020204" pitchFamily="34" charset="0"/>
            </a:endParaRP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Apply In Person – at a benefits office</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Apply at School – with an SCO</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Apply by Mail (yes this still exists)</a:t>
            </a:r>
          </a:p>
        </p:txBody>
      </p:sp>
    </p:spTree>
    <p:extLst>
      <p:ext uri="{BB962C8B-B14F-4D97-AF65-F5344CB8AC3E}">
        <p14:creationId xmlns:p14="http://schemas.microsoft.com/office/powerpoint/2010/main" val="169439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4C608-F397-97C3-9F8E-EC0473610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A85ADE-156C-B36E-2F7F-5184B2B92790}"/>
              </a:ext>
            </a:extLst>
          </p:cNvPr>
          <p:cNvSpPr>
            <a:spLocks noGrp="1"/>
          </p:cNvSpPr>
          <p:nvPr>
            <p:ph type="ctrTitle"/>
          </p:nvPr>
        </p:nvSpPr>
        <p:spPr>
          <a:xfrm>
            <a:off x="0" y="381000"/>
            <a:ext cx="6629400" cy="631825"/>
          </a:xfrm>
        </p:spPr>
        <p:txBody>
          <a:bodyPr>
            <a:normAutofit fontScale="90000"/>
          </a:bodyPr>
          <a:lstStyle/>
          <a:p>
            <a:r>
              <a:rPr lang="en-US" dirty="0">
                <a:latin typeface="Arial" panose="020B0604020202020204" pitchFamily="34" charset="0"/>
                <a:cs typeface="Arial" panose="020B0604020202020204" pitchFamily="34" charset="0"/>
              </a:rPr>
              <a:t>HOT TIP</a:t>
            </a:r>
          </a:p>
        </p:txBody>
      </p:sp>
      <p:sp>
        <p:nvSpPr>
          <p:cNvPr id="4" name="Subtitle 3">
            <a:extLst>
              <a:ext uri="{FF2B5EF4-FFF2-40B4-BE49-F238E27FC236}">
                <a16:creationId xmlns:a16="http://schemas.microsoft.com/office/drawing/2014/main" id="{0E5D397B-B72A-69A6-C335-0922040F9269}"/>
              </a:ext>
            </a:extLst>
          </p:cNvPr>
          <p:cNvSpPr>
            <a:spLocks noGrp="1"/>
          </p:cNvSpPr>
          <p:nvPr>
            <p:ph type="subTitle" idx="1"/>
          </p:nvPr>
        </p:nvSpPr>
        <p:spPr>
          <a:xfrm>
            <a:off x="1066800" y="1801812"/>
            <a:ext cx="10058400" cy="3254376"/>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Make sure that the student you are helping forms a relationship with their School Certifying Official</a:t>
            </a:r>
          </a:p>
          <a:p>
            <a:pPr algn="l"/>
            <a:endParaRPr lang="en-US" sz="2800" dirty="0">
              <a:solidFill>
                <a:schemeClr val="tx1"/>
              </a:solidFill>
              <a:latin typeface="Arial" panose="020B0604020202020204" pitchFamily="34" charset="0"/>
              <a:cs typeface="Arial" panose="020B0604020202020204" pitchFamily="34" charset="0"/>
            </a:endParaRPr>
          </a:p>
          <a:p>
            <a:pPr algn="l"/>
            <a:r>
              <a:rPr lang="en-US" sz="2800" dirty="0">
                <a:solidFill>
                  <a:schemeClr val="tx1"/>
                </a:solidFill>
                <a:latin typeface="Arial" panose="020B0604020202020204" pitchFamily="34" charset="0"/>
                <a:cs typeface="Arial" panose="020B0604020202020204" pitchFamily="34" charset="0"/>
              </a:rPr>
              <a:t>They will be a wealth of information and guide</a:t>
            </a:r>
          </a:p>
        </p:txBody>
      </p:sp>
    </p:spTree>
    <p:extLst>
      <p:ext uri="{BB962C8B-B14F-4D97-AF65-F5344CB8AC3E}">
        <p14:creationId xmlns:p14="http://schemas.microsoft.com/office/powerpoint/2010/main" val="156280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799"/>
            <a:ext cx="9451180" cy="703903"/>
          </a:xfrm>
        </p:spPr>
        <p:txBody>
          <a:bodyPr/>
          <a:lstStyle/>
          <a:p>
            <a:r>
              <a:rPr lang="en-US" b="1" dirty="0">
                <a:latin typeface="Arial" panose="020B0604020202020204" pitchFamily="34" charset="0"/>
                <a:cs typeface="Arial" panose="020B0604020202020204" pitchFamily="34" charset="0"/>
              </a:rPr>
              <a:t>GI Bill Benefit Process-Application</a:t>
            </a:r>
          </a:p>
        </p:txBody>
      </p:sp>
      <p:pic>
        <p:nvPicPr>
          <p:cNvPr id="5" name="Picture Placeholder 4">
            <a:extLst>
              <a:ext uri="{FF2B5EF4-FFF2-40B4-BE49-F238E27FC236}">
                <a16:creationId xmlns:a16="http://schemas.microsoft.com/office/drawing/2014/main" id="{332981BC-74D4-43D1-854E-5874678BE4A1}"/>
              </a:ext>
            </a:extLst>
          </p:cNvPr>
          <p:cNvPicPr>
            <a:picLocks noGrp="1" noChangeAspect="1"/>
          </p:cNvPicPr>
          <p:nvPr>
            <p:ph type="pic"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3247" r="3247"/>
          <a:stretch>
            <a:fillRect/>
          </a:stretch>
        </p:blipFill>
        <p:spPr/>
      </p:pic>
      <p:sp>
        <p:nvSpPr>
          <p:cNvPr id="4" name="Text Placeholder 3"/>
          <p:cNvSpPr>
            <a:spLocks noGrp="1"/>
          </p:cNvSpPr>
          <p:nvPr>
            <p:ph type="body" sz="half" idx="2"/>
          </p:nvPr>
        </p:nvSpPr>
        <p:spPr>
          <a:xfrm>
            <a:off x="7924800" y="1295400"/>
            <a:ext cx="3962400" cy="4906962"/>
          </a:xfrm>
        </p:spPr>
        <p:txBody>
          <a:bodyPr>
            <a:noAutofit/>
          </a:bodyPr>
          <a:lstStyle/>
          <a:p>
            <a:r>
              <a:rPr lang="en-US" b="1" u="sng" dirty="0">
                <a:latin typeface="Arial" panose="020B0604020202020204" pitchFamily="34" charset="0"/>
                <a:cs typeface="Arial" panose="020B0604020202020204" pitchFamily="34" charset="0"/>
              </a:rPr>
              <a:t>VA 22-1990</a:t>
            </a:r>
          </a:p>
          <a:p>
            <a:r>
              <a:rPr lang="en-US" sz="1400" dirty="0">
                <a:latin typeface="Arial" panose="020B0604020202020204" pitchFamily="34" charset="0"/>
                <a:cs typeface="Arial" panose="020B0604020202020204" pitchFamily="34" charset="0"/>
              </a:rPr>
              <a:t>Ch 1606 Selected Reserves MGIB</a:t>
            </a:r>
          </a:p>
          <a:p>
            <a:r>
              <a:rPr lang="en-US" sz="1400" dirty="0">
                <a:latin typeface="Arial" panose="020B0604020202020204" pitchFamily="34" charset="0"/>
                <a:cs typeface="Arial" panose="020B0604020202020204" pitchFamily="34" charset="0"/>
              </a:rPr>
              <a:t>Ch 30 Montgomery GI Bill</a:t>
            </a:r>
          </a:p>
          <a:p>
            <a:r>
              <a:rPr lang="en-US" sz="1400" dirty="0">
                <a:latin typeface="Arial" panose="020B0604020202020204" pitchFamily="34" charset="0"/>
                <a:cs typeface="Arial" panose="020B0604020202020204" pitchFamily="34" charset="0"/>
              </a:rPr>
              <a:t>Ch 33 Post 9/11 GI Bill</a:t>
            </a:r>
          </a:p>
          <a:p>
            <a:r>
              <a:rPr lang="en-US" b="1" u="sng" dirty="0">
                <a:latin typeface="Arial" panose="020B0604020202020204" pitchFamily="34" charset="0"/>
                <a:cs typeface="Arial" panose="020B0604020202020204" pitchFamily="34" charset="0"/>
              </a:rPr>
              <a:t>VA 22-1990e</a:t>
            </a:r>
          </a:p>
          <a:p>
            <a:r>
              <a:rPr lang="en-US" sz="1400" dirty="0">
                <a:latin typeface="Arial" panose="020B0604020202020204" pitchFamily="34" charset="0"/>
                <a:cs typeface="Arial" panose="020B0604020202020204" pitchFamily="34" charset="0"/>
              </a:rPr>
              <a:t>Ch 33 Post 9/11 Transfer of Entitle Benefits (TEB)</a:t>
            </a:r>
          </a:p>
          <a:p>
            <a:r>
              <a:rPr lang="en-US" b="1" u="sng" dirty="0">
                <a:latin typeface="Arial" panose="020B0604020202020204" pitchFamily="34" charset="0"/>
                <a:cs typeface="Arial" panose="020B0604020202020204" pitchFamily="34" charset="0"/>
              </a:rPr>
              <a:t>VA 22-5490</a:t>
            </a:r>
          </a:p>
          <a:p>
            <a:r>
              <a:rPr lang="en-US" sz="1400" dirty="0">
                <a:latin typeface="Arial" panose="020B0604020202020204" pitchFamily="34" charset="0"/>
                <a:cs typeface="Arial" panose="020B0604020202020204" pitchFamily="34" charset="0"/>
              </a:rPr>
              <a:t>Ch 35 Dependents Education Assistance (DEA)</a:t>
            </a:r>
          </a:p>
          <a:p>
            <a:r>
              <a:rPr lang="en-US" sz="1400" dirty="0">
                <a:latin typeface="Arial" panose="020B0604020202020204" pitchFamily="34" charset="0"/>
                <a:cs typeface="Arial" panose="020B0604020202020204" pitchFamily="34" charset="0"/>
              </a:rPr>
              <a:t>GySgt Fry Scholarship (Post 9/11)</a:t>
            </a:r>
          </a:p>
          <a:p>
            <a:r>
              <a:rPr lang="en-US" b="1" u="sng" dirty="0">
                <a:latin typeface="Arial" panose="020B0604020202020204" pitchFamily="34" charset="0"/>
                <a:cs typeface="Arial" panose="020B0604020202020204" pitchFamily="34" charset="0"/>
              </a:rPr>
              <a:t>VA 28-1900</a:t>
            </a:r>
          </a:p>
          <a:p>
            <a:r>
              <a:rPr lang="en-US" sz="1400" dirty="0">
                <a:latin typeface="Arial" panose="020B0604020202020204" pitchFamily="34" charset="0"/>
                <a:cs typeface="Arial" panose="020B0604020202020204" pitchFamily="34" charset="0"/>
              </a:rPr>
              <a:t>Ch 31 Veteran Readiness &amp; Employment</a:t>
            </a:r>
          </a:p>
          <a:p>
            <a:r>
              <a:rPr lang="en-US" b="1" u="sng" dirty="0">
                <a:latin typeface="Arial" panose="020B0604020202020204" pitchFamily="34" charset="0"/>
                <a:cs typeface="Arial" panose="020B0604020202020204" pitchFamily="34" charset="0"/>
              </a:rPr>
              <a:t>22-10203</a:t>
            </a:r>
          </a:p>
          <a:p>
            <a:r>
              <a:rPr lang="en-US" sz="1400" dirty="0">
                <a:latin typeface="Arial" panose="020B0604020202020204" pitchFamily="34" charset="0"/>
                <a:cs typeface="Arial" panose="020B0604020202020204" pitchFamily="34" charset="0"/>
              </a:rPr>
              <a:t>Edith </a:t>
            </a:r>
            <a:r>
              <a:rPr lang="en-US" sz="1400" dirty="0" err="1">
                <a:latin typeface="Arial" panose="020B0604020202020204" pitchFamily="34" charset="0"/>
                <a:cs typeface="Arial" panose="020B0604020202020204" pitchFamily="34" charset="0"/>
              </a:rPr>
              <a:t>Nourse</a:t>
            </a:r>
            <a:r>
              <a:rPr lang="en-US" sz="1400" dirty="0">
                <a:latin typeface="Arial" panose="020B0604020202020204" pitchFamily="34" charset="0"/>
                <a:cs typeface="Arial" panose="020B0604020202020204" pitchFamily="34" charset="0"/>
              </a:rPr>
              <a:t> STEM Scholarship</a:t>
            </a:r>
          </a:p>
        </p:txBody>
      </p:sp>
      <p:pic>
        <p:nvPicPr>
          <p:cNvPr id="7" name="Picture 6" descr="Hands holding a tablet with a application on the screen&#10;&#10;Description automatically generated">
            <a:extLst>
              <a:ext uri="{FF2B5EF4-FFF2-40B4-BE49-F238E27FC236}">
                <a16:creationId xmlns:a16="http://schemas.microsoft.com/office/drawing/2014/main" id="{8F04B66F-873C-FFEC-4C55-B64E1179D3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8800" y="1874479"/>
            <a:ext cx="5667375" cy="4038600"/>
          </a:xfrm>
          <a:prstGeom prst="rect">
            <a:avLst/>
          </a:prstGeom>
        </p:spPr>
      </p:pic>
    </p:spTree>
    <p:extLst>
      <p:ext uri="{BB962C8B-B14F-4D97-AF65-F5344CB8AC3E}">
        <p14:creationId xmlns:p14="http://schemas.microsoft.com/office/powerpoint/2010/main" val="1160959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A32E5-2AAD-3CF0-767D-082A614A42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19CA60-6C57-0E14-8E78-1F40686198C2}"/>
              </a:ext>
            </a:extLst>
          </p:cNvPr>
          <p:cNvSpPr>
            <a:spLocks noGrp="1"/>
          </p:cNvSpPr>
          <p:nvPr>
            <p:ph type="ctrTitle"/>
          </p:nvPr>
        </p:nvSpPr>
        <p:spPr>
          <a:xfrm>
            <a:off x="-1371600" y="381000"/>
            <a:ext cx="10363200" cy="631825"/>
          </a:xfrm>
        </p:spPr>
        <p:txBody>
          <a:bodyPr>
            <a:normAutofit fontScale="90000"/>
          </a:bodyPr>
          <a:lstStyle/>
          <a:p>
            <a:pPr algn="ctr"/>
            <a:r>
              <a:rPr lang="en-US" dirty="0">
                <a:latin typeface="Arial" panose="020B0604020202020204" pitchFamily="34" charset="0"/>
                <a:cs typeface="Arial" panose="020B0604020202020204" pitchFamily="34" charset="0"/>
              </a:rPr>
              <a:t>What are the Benefits? (Post-9/11)</a:t>
            </a:r>
          </a:p>
        </p:txBody>
      </p:sp>
      <p:sp>
        <p:nvSpPr>
          <p:cNvPr id="4" name="Subtitle 3">
            <a:extLst>
              <a:ext uri="{FF2B5EF4-FFF2-40B4-BE49-F238E27FC236}">
                <a16:creationId xmlns:a16="http://schemas.microsoft.com/office/drawing/2014/main" id="{039532EA-E50A-D596-B085-1ABC52B8B9B0}"/>
              </a:ext>
            </a:extLst>
          </p:cNvPr>
          <p:cNvSpPr>
            <a:spLocks noGrp="1"/>
          </p:cNvSpPr>
          <p:nvPr>
            <p:ph type="subTitle" idx="1"/>
          </p:nvPr>
        </p:nvSpPr>
        <p:spPr>
          <a:xfrm>
            <a:off x="800100" y="1905000"/>
            <a:ext cx="10591800" cy="3254376"/>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Post-9/11 GI Bill (Chapter 33) rates for tuition and fees:</a:t>
            </a:r>
          </a:p>
          <a:p>
            <a:pPr algn="l"/>
            <a:endParaRPr lang="en-US" sz="2800" dirty="0">
              <a:solidFill>
                <a:schemeClr val="tx1"/>
              </a:solidFill>
              <a:latin typeface="Arial" panose="020B0604020202020204" pitchFamily="34" charset="0"/>
              <a:cs typeface="Arial" panose="020B0604020202020204" pitchFamily="34" charset="0"/>
            </a:endParaRP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Public institutions = up to the net tuition and mandatory fees</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Private, foreign, non-college degree = up to $29,920.95</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Flight training = up to $17,097.67</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Correspondence school = up to $14,533</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6993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D8F5C-299A-8008-5D9A-F2E8906D9E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A63B63-6942-737A-10AA-68C1AF481133}"/>
              </a:ext>
            </a:extLst>
          </p:cNvPr>
          <p:cNvSpPr>
            <a:spLocks noGrp="1"/>
          </p:cNvSpPr>
          <p:nvPr>
            <p:ph type="ctrTitle"/>
          </p:nvPr>
        </p:nvSpPr>
        <p:spPr>
          <a:xfrm>
            <a:off x="-22698" y="381000"/>
            <a:ext cx="7848600" cy="631825"/>
          </a:xfrm>
        </p:spPr>
        <p:txBody>
          <a:bodyPr>
            <a:normAutofit fontScale="90000"/>
          </a:bodyPr>
          <a:lstStyle/>
          <a:p>
            <a:r>
              <a:rPr lang="en-US" dirty="0">
                <a:latin typeface="Arial" panose="020B0604020202020204" pitchFamily="34" charset="0"/>
                <a:cs typeface="Arial" panose="020B0604020202020204" pitchFamily="34" charset="0"/>
              </a:rPr>
              <a:t>What are the Benefits?</a:t>
            </a:r>
          </a:p>
        </p:txBody>
      </p:sp>
      <p:sp>
        <p:nvSpPr>
          <p:cNvPr id="4" name="Subtitle 3">
            <a:extLst>
              <a:ext uri="{FF2B5EF4-FFF2-40B4-BE49-F238E27FC236}">
                <a16:creationId xmlns:a16="http://schemas.microsoft.com/office/drawing/2014/main" id="{8B0A8B3D-7ED2-FDA0-E334-3685EF456A62}"/>
              </a:ext>
            </a:extLst>
          </p:cNvPr>
          <p:cNvSpPr>
            <a:spLocks noGrp="1"/>
          </p:cNvSpPr>
          <p:nvPr>
            <p:ph type="subTitle" idx="1"/>
          </p:nvPr>
        </p:nvSpPr>
        <p:spPr>
          <a:xfrm>
            <a:off x="533400" y="1801812"/>
            <a:ext cx="10591800" cy="3913188"/>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Post-9/11 GI Bill (Chapter 33) rates for monthly housing:</a:t>
            </a:r>
          </a:p>
          <a:p>
            <a:pPr algn="l"/>
            <a:endParaRPr lang="en-US" sz="2800" dirty="0">
              <a:solidFill>
                <a:schemeClr val="tx1"/>
              </a:solidFill>
              <a:latin typeface="Arial" panose="020B0604020202020204" pitchFamily="34" charset="0"/>
              <a:cs typeface="Arial" panose="020B0604020202020204" pitchFamily="34" charset="0"/>
            </a:endParaRP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Must not be on active duty</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Must be more than half-time</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Based on zip code for in-person courses</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For online learning, it is 50% of the national average</a:t>
            </a:r>
          </a:p>
          <a:p>
            <a:pPr marL="1143000" lvl="2" indent="-457200" algn="l">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After 1/1/2018, $1,169 is the max</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5432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65B3D-4631-4B2F-2D0D-222F15CF40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C33FA8-7C01-6E0B-FE19-7C47B83E569D}"/>
              </a:ext>
            </a:extLst>
          </p:cNvPr>
          <p:cNvSpPr>
            <a:spLocks noGrp="1"/>
          </p:cNvSpPr>
          <p:nvPr>
            <p:ph type="ctrTitle"/>
          </p:nvPr>
        </p:nvSpPr>
        <p:spPr>
          <a:xfrm>
            <a:off x="0" y="381000"/>
            <a:ext cx="6400800" cy="631825"/>
          </a:xfrm>
        </p:spPr>
        <p:txBody>
          <a:bodyPr>
            <a:normAutofit fontScale="90000"/>
          </a:bodyPr>
          <a:lstStyle/>
          <a:p>
            <a:r>
              <a:rPr lang="en-US" dirty="0">
                <a:latin typeface="Arial" panose="020B0604020202020204" pitchFamily="34" charset="0"/>
                <a:cs typeface="Arial" panose="020B0604020202020204" pitchFamily="34" charset="0"/>
              </a:rPr>
              <a:t>What are the Benefits?</a:t>
            </a:r>
          </a:p>
        </p:txBody>
      </p:sp>
      <p:sp>
        <p:nvSpPr>
          <p:cNvPr id="4" name="Subtitle 3">
            <a:extLst>
              <a:ext uri="{FF2B5EF4-FFF2-40B4-BE49-F238E27FC236}">
                <a16:creationId xmlns:a16="http://schemas.microsoft.com/office/drawing/2014/main" id="{656611B0-6650-CF2A-6540-3DDB81CB7C51}"/>
              </a:ext>
            </a:extLst>
          </p:cNvPr>
          <p:cNvSpPr>
            <a:spLocks noGrp="1"/>
          </p:cNvSpPr>
          <p:nvPr>
            <p:ph type="subTitle" idx="1"/>
          </p:nvPr>
        </p:nvSpPr>
        <p:spPr>
          <a:xfrm>
            <a:off x="800100" y="1752600"/>
            <a:ext cx="10591800" cy="3913188"/>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Post-9/11 GI Bill (Chapter 33) rates for monthly housing:</a:t>
            </a:r>
          </a:p>
          <a:p>
            <a:pPr algn="l"/>
            <a:endParaRPr lang="en-US" sz="2800" dirty="0">
              <a:solidFill>
                <a:schemeClr val="tx1"/>
              </a:solidFill>
              <a:latin typeface="Arial" panose="020B0604020202020204" pitchFamily="34" charset="0"/>
              <a:cs typeface="Arial" panose="020B0604020202020204" pitchFamily="34" charset="0"/>
            </a:endParaRP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 Defense Travel Management Office Basic Allowance for Housing (BAH) is used based on zip code, at the E-5 level</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For example, Louisville KY is $1,950 with dependents, $1,500 without dependents</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Annapolis, MD is $2,859 with, and $2,448 without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Atlanta, GA is $2,367 with, and $1,989 without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New York, NY is $3,240 with, and $2,835 without</a:t>
            </a:r>
            <a:endParaRPr lang="en-US" sz="20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8375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26C8A-5E3A-5C49-0EFA-F757EE1993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BAFC28-17EF-3C00-C418-27905731EBBA}"/>
              </a:ext>
            </a:extLst>
          </p:cNvPr>
          <p:cNvSpPr>
            <a:spLocks noGrp="1"/>
          </p:cNvSpPr>
          <p:nvPr>
            <p:ph type="ctrTitle"/>
          </p:nvPr>
        </p:nvSpPr>
        <p:spPr>
          <a:xfrm>
            <a:off x="0" y="304800"/>
            <a:ext cx="7772400" cy="631825"/>
          </a:xfrm>
        </p:spPr>
        <p:txBody>
          <a:bodyPr>
            <a:normAutofit fontScale="90000"/>
          </a:bodyPr>
          <a:lstStyle/>
          <a:p>
            <a:r>
              <a:rPr lang="en-US" dirty="0">
                <a:latin typeface="Arial" panose="020B0604020202020204" pitchFamily="34" charset="0"/>
                <a:cs typeface="Arial" panose="020B0604020202020204" pitchFamily="34" charset="0"/>
              </a:rPr>
              <a:t>What are the Benefits?</a:t>
            </a:r>
          </a:p>
        </p:txBody>
      </p:sp>
      <p:sp>
        <p:nvSpPr>
          <p:cNvPr id="4" name="Subtitle 3">
            <a:extLst>
              <a:ext uri="{FF2B5EF4-FFF2-40B4-BE49-F238E27FC236}">
                <a16:creationId xmlns:a16="http://schemas.microsoft.com/office/drawing/2014/main" id="{322026B6-4A0F-6989-1133-3C5A1F30C012}"/>
              </a:ext>
            </a:extLst>
          </p:cNvPr>
          <p:cNvSpPr>
            <a:spLocks noGrp="1"/>
          </p:cNvSpPr>
          <p:nvPr>
            <p:ph type="subTitle" idx="1"/>
          </p:nvPr>
        </p:nvSpPr>
        <p:spPr>
          <a:xfrm>
            <a:off x="800100" y="1828800"/>
            <a:ext cx="10591800" cy="4267200"/>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Post-9/11 GI Bill (Chapter 33) rates for books &amp; supplies:</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$1,000 each academic year</a:t>
            </a:r>
          </a:p>
          <a:p>
            <a:pPr marL="1143000" lvl="2" indent="-457200" algn="l">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Up to $41.67 per credit hour (limit 24 hours) for college or university</a:t>
            </a:r>
          </a:p>
          <a:p>
            <a:pPr marL="1143000" lvl="2" indent="-457200" algn="l">
              <a:buFont typeface="Arial" panose="020B0604020202020204" pitchFamily="34" charset="0"/>
              <a:buChar char="•"/>
            </a:pPr>
            <a:r>
              <a:rPr lang="en-US" sz="2000" dirty="0">
                <a:solidFill>
                  <a:schemeClr val="tx1"/>
                </a:solidFill>
                <a:latin typeface="Arial" panose="020B0604020202020204" pitchFamily="34" charset="0"/>
                <a:cs typeface="Arial" panose="020B0604020202020204" pitchFamily="34" charset="0"/>
              </a:rPr>
              <a:t>$83/ month for non-college</a:t>
            </a:r>
          </a:p>
          <a:p>
            <a:pPr marL="800100" lvl="1" indent="-457200" algn="l">
              <a:buFont typeface="Arial" panose="020B0604020202020204" pitchFamily="34" charset="0"/>
              <a:buChar char="•"/>
            </a:pPr>
            <a:endParaRPr lang="en-US" sz="2400" dirty="0">
              <a:solidFill>
                <a:schemeClr val="tx1"/>
              </a:solidFill>
              <a:latin typeface="Arial" panose="020B0604020202020204" pitchFamily="34" charset="0"/>
              <a:cs typeface="Arial" panose="020B0604020202020204" pitchFamily="34" charset="0"/>
            </a:endParaRPr>
          </a:p>
          <a:p>
            <a:pPr lvl="1" algn="l"/>
            <a:r>
              <a:rPr lang="en-US" sz="2400" i="1" dirty="0">
                <a:solidFill>
                  <a:schemeClr val="tx1"/>
                </a:solidFill>
                <a:latin typeface="Arial" panose="020B0604020202020204" pitchFamily="34" charset="0"/>
                <a:cs typeface="Arial" panose="020B0604020202020204" pitchFamily="34" charset="0"/>
              </a:rPr>
              <a:t>If student is moving from a rural area, there is an additional benefit of $500 to help with moving expenses (county with no more than 6 ppl per sq mile and relocating at least 500 miles away)</a:t>
            </a:r>
          </a:p>
          <a:p>
            <a:pPr lvl="1" algn="l"/>
            <a:endParaRPr lang="en-US" sz="2400" i="1" dirty="0">
              <a:solidFill>
                <a:schemeClr val="tx1"/>
              </a:solidFill>
              <a:latin typeface="Arial" panose="020B0604020202020204" pitchFamily="34" charset="0"/>
              <a:cs typeface="Arial" panose="020B0604020202020204" pitchFamily="34" charset="0"/>
            </a:endParaRPr>
          </a:p>
          <a:p>
            <a:pPr lvl="1" algn="l"/>
            <a:r>
              <a:rPr lang="en-US" sz="2400" i="1" dirty="0">
                <a:solidFill>
                  <a:schemeClr val="tx1"/>
                </a:solidFill>
                <a:latin typeface="Arial" panose="020B0604020202020204" pitchFamily="34" charset="0"/>
                <a:cs typeface="Arial" panose="020B0604020202020204" pitchFamily="34" charset="0"/>
              </a:rPr>
              <a:t>Tutorial assistance up to $1,200 total ($100/ month) is available</a:t>
            </a:r>
            <a:endParaRPr lang="en-US" sz="2000" i="1"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4844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901B7-7B54-2928-0954-17740E229F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B626EC-8C81-13CC-7645-FAB720F8E7B1}"/>
              </a:ext>
            </a:extLst>
          </p:cNvPr>
          <p:cNvSpPr>
            <a:spLocks noGrp="1"/>
          </p:cNvSpPr>
          <p:nvPr>
            <p:ph type="ctrTitle"/>
          </p:nvPr>
        </p:nvSpPr>
        <p:spPr>
          <a:xfrm>
            <a:off x="0" y="304800"/>
            <a:ext cx="6858000" cy="631825"/>
          </a:xfrm>
        </p:spPr>
        <p:txBody>
          <a:bodyPr>
            <a:normAutofit fontScale="90000"/>
          </a:bodyPr>
          <a:lstStyle/>
          <a:p>
            <a:r>
              <a:rPr lang="en-US" dirty="0">
                <a:latin typeface="Arial" panose="020B0604020202020204" pitchFamily="34" charset="0"/>
                <a:cs typeface="Arial" panose="020B0604020202020204" pitchFamily="34" charset="0"/>
              </a:rPr>
              <a:t>What are the Benefits?</a:t>
            </a:r>
          </a:p>
        </p:txBody>
      </p:sp>
      <p:sp>
        <p:nvSpPr>
          <p:cNvPr id="4" name="Subtitle 3">
            <a:extLst>
              <a:ext uri="{FF2B5EF4-FFF2-40B4-BE49-F238E27FC236}">
                <a16:creationId xmlns:a16="http://schemas.microsoft.com/office/drawing/2014/main" id="{B86EB625-A73D-DC56-66B5-53896A479A2A}"/>
              </a:ext>
            </a:extLst>
          </p:cNvPr>
          <p:cNvSpPr>
            <a:spLocks noGrp="1"/>
          </p:cNvSpPr>
          <p:nvPr>
            <p:ph type="subTitle" idx="1"/>
          </p:nvPr>
        </p:nvSpPr>
        <p:spPr>
          <a:xfrm>
            <a:off x="533400" y="1801812"/>
            <a:ext cx="10591800" cy="3913188"/>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Additional benefits:</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Work study program</a:t>
            </a:r>
          </a:p>
          <a:p>
            <a:pPr marL="342900" indent="-3429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On-the-job training and apprenticeship living expenses (rates determined by zip code)</a:t>
            </a:r>
          </a:p>
          <a:p>
            <a:pPr marL="342900" indent="-3429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Test fees = up to $2,000</a:t>
            </a:r>
          </a:p>
          <a:p>
            <a:pPr marL="342900" indent="-3429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Prep courses</a:t>
            </a:r>
          </a:p>
          <a:p>
            <a:pPr marL="342900" indent="-3429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National tests</a:t>
            </a:r>
          </a:p>
          <a:p>
            <a:pPr marL="342900" indent="-342900" algn="l">
              <a:buFont typeface="Arial" panose="020B0604020202020204" pitchFamily="34" charset="0"/>
              <a:buChar char="•"/>
            </a:pPr>
            <a:endParaRPr lang="en-US" sz="20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3754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BCA63-4E02-B78D-EB2F-2D23AB2E70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02B8CF-89C8-2479-7D54-0D482829C901}"/>
              </a:ext>
            </a:extLst>
          </p:cNvPr>
          <p:cNvSpPr>
            <a:spLocks noGrp="1"/>
          </p:cNvSpPr>
          <p:nvPr>
            <p:ph type="ctrTitle"/>
          </p:nvPr>
        </p:nvSpPr>
        <p:spPr>
          <a:xfrm>
            <a:off x="0" y="381000"/>
            <a:ext cx="8458200" cy="631825"/>
          </a:xfrm>
        </p:spPr>
        <p:txBody>
          <a:bodyPr>
            <a:normAutofit fontScale="90000"/>
          </a:bodyPr>
          <a:lstStyle/>
          <a:p>
            <a:r>
              <a:rPr lang="en-US" dirty="0">
                <a:latin typeface="Arial" panose="020B0604020202020204" pitchFamily="34" charset="0"/>
                <a:cs typeface="Arial" panose="020B0604020202020204" pitchFamily="34" charset="0"/>
              </a:rPr>
              <a:t>What are the Benefits?</a:t>
            </a:r>
          </a:p>
        </p:txBody>
      </p:sp>
      <p:sp>
        <p:nvSpPr>
          <p:cNvPr id="4" name="Subtitle 3">
            <a:extLst>
              <a:ext uri="{FF2B5EF4-FFF2-40B4-BE49-F238E27FC236}">
                <a16:creationId xmlns:a16="http://schemas.microsoft.com/office/drawing/2014/main" id="{9A424B42-E2ED-0764-44C2-2E93CB593C64}"/>
              </a:ext>
            </a:extLst>
          </p:cNvPr>
          <p:cNvSpPr>
            <a:spLocks noGrp="1"/>
          </p:cNvSpPr>
          <p:nvPr>
            <p:ph type="subTitle" idx="1"/>
          </p:nvPr>
        </p:nvSpPr>
        <p:spPr>
          <a:xfrm>
            <a:off x="533400" y="1801812"/>
            <a:ext cx="10591800" cy="3913188"/>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Chapter 35 rates for survivors and dependents (per full month at higher learning institution:</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$1,536 for full-time enrollment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$1,214 for ¾ time enrollment </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$890 for ½ time enrollment</a:t>
            </a:r>
          </a:p>
          <a:p>
            <a:pPr marL="342900" indent="-342900" algn="l">
              <a:buFont typeface="Arial" panose="020B0604020202020204" pitchFamily="34" charset="0"/>
              <a:buChar char="•"/>
            </a:pPr>
            <a:endParaRPr lang="en-US" sz="20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These are same rates for non-college degree programs</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7027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B705B-538B-48BA-B6E1-4E8CD2FE8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32D2CD-6A07-9E86-0FCC-85A157C0144C}"/>
              </a:ext>
            </a:extLst>
          </p:cNvPr>
          <p:cNvSpPr>
            <a:spLocks noGrp="1"/>
          </p:cNvSpPr>
          <p:nvPr>
            <p:ph type="ctrTitle"/>
          </p:nvPr>
        </p:nvSpPr>
        <p:spPr>
          <a:xfrm>
            <a:off x="914400" y="1501775"/>
            <a:ext cx="10363200" cy="631825"/>
          </a:xfrm>
        </p:spPr>
        <p:txBody>
          <a:bodyPr>
            <a:normAutofit fontScale="90000"/>
          </a:bodyPr>
          <a:lstStyle/>
          <a:p>
            <a:pPr algn="ctr"/>
            <a:r>
              <a:rPr lang="en-US" dirty="0">
                <a:latin typeface="Arial" panose="020B0604020202020204" pitchFamily="34" charset="0"/>
                <a:cs typeface="Arial" panose="020B0604020202020204" pitchFamily="34" charset="0"/>
              </a:rPr>
              <a:t>What are VA Education benefits?</a:t>
            </a:r>
          </a:p>
        </p:txBody>
      </p:sp>
      <p:sp>
        <p:nvSpPr>
          <p:cNvPr id="4" name="Subtitle 3">
            <a:extLst>
              <a:ext uri="{FF2B5EF4-FFF2-40B4-BE49-F238E27FC236}">
                <a16:creationId xmlns:a16="http://schemas.microsoft.com/office/drawing/2014/main" id="{22DF867A-BB77-430F-F0C2-62036ED252DD}"/>
              </a:ext>
            </a:extLst>
          </p:cNvPr>
          <p:cNvSpPr>
            <a:spLocks noGrp="1"/>
          </p:cNvSpPr>
          <p:nvPr>
            <p:ph type="subTitle" idx="1"/>
          </p:nvPr>
        </p:nvSpPr>
        <p:spPr>
          <a:xfrm>
            <a:off x="914400" y="2765424"/>
            <a:ext cx="10058400" cy="3254376"/>
          </a:xfrm>
        </p:spPr>
        <p:txBody>
          <a:bodyPr>
            <a:normAutofit/>
          </a:bodyPr>
          <a:lstStyle/>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May include GI Bill (this is a </a:t>
            </a:r>
            <a:r>
              <a:rPr lang="en-US" sz="2800" dirty="0">
                <a:solidFill>
                  <a:srgbClr val="FF0000"/>
                </a:solidFill>
                <a:latin typeface="Arial" panose="020B0604020202020204" pitchFamily="34" charset="0"/>
                <a:cs typeface="Arial" panose="020B0604020202020204" pitchFamily="34" charset="0"/>
              </a:rPr>
              <a:t>registered trademark </a:t>
            </a:r>
            <a:r>
              <a:rPr lang="en-US" sz="2800" dirty="0">
                <a:solidFill>
                  <a:schemeClr val="tx1"/>
                </a:solidFill>
                <a:latin typeface="Arial" panose="020B0604020202020204" pitchFamily="34" charset="0"/>
                <a:cs typeface="Arial" panose="020B0604020202020204" pitchFamily="34" charset="0"/>
              </a:rPr>
              <a:t>BTW)</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Post-9/11 GI Bill</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Yellow Ribbon program</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Montgomery GI Bill</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Reserve Educational Assistance Program</a:t>
            </a:r>
          </a:p>
          <a:p>
            <a:pPr marL="571500" indent="-5715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Survivor’s and Dependents’ Educational Assistance</a:t>
            </a:r>
          </a:p>
        </p:txBody>
      </p:sp>
    </p:spTree>
    <p:extLst>
      <p:ext uri="{BB962C8B-B14F-4D97-AF65-F5344CB8AC3E}">
        <p14:creationId xmlns:p14="http://schemas.microsoft.com/office/powerpoint/2010/main" val="1299690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7D9D4-EAC3-9F6A-B0F2-8272C8321C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7B4B9D-461E-3943-3FC3-8D348965E387}"/>
              </a:ext>
            </a:extLst>
          </p:cNvPr>
          <p:cNvSpPr>
            <a:spLocks noGrp="1"/>
          </p:cNvSpPr>
          <p:nvPr>
            <p:ph type="ctrTitle"/>
          </p:nvPr>
        </p:nvSpPr>
        <p:spPr>
          <a:xfrm>
            <a:off x="0" y="381000"/>
            <a:ext cx="8458200" cy="631825"/>
          </a:xfrm>
        </p:spPr>
        <p:txBody>
          <a:bodyPr>
            <a:normAutofit fontScale="90000"/>
          </a:bodyPr>
          <a:lstStyle/>
          <a:p>
            <a:r>
              <a:rPr lang="en-US" dirty="0">
                <a:latin typeface="Arial" panose="020B0604020202020204" pitchFamily="34" charset="0"/>
                <a:cs typeface="Arial" panose="020B0604020202020204" pitchFamily="34" charset="0"/>
              </a:rPr>
              <a:t>Montgomery GI Bill Benefits</a:t>
            </a:r>
          </a:p>
        </p:txBody>
      </p:sp>
      <p:sp>
        <p:nvSpPr>
          <p:cNvPr id="4" name="Subtitle 3">
            <a:extLst>
              <a:ext uri="{FF2B5EF4-FFF2-40B4-BE49-F238E27FC236}">
                <a16:creationId xmlns:a16="http://schemas.microsoft.com/office/drawing/2014/main" id="{5F561271-05CC-71E4-04FB-C936B7BFD7D3}"/>
              </a:ext>
            </a:extLst>
          </p:cNvPr>
          <p:cNvSpPr>
            <a:spLocks noGrp="1"/>
          </p:cNvSpPr>
          <p:nvPr>
            <p:ph type="subTitle" idx="1"/>
          </p:nvPr>
        </p:nvSpPr>
        <p:spPr>
          <a:xfrm>
            <a:off x="533400" y="1801812"/>
            <a:ext cx="10591800" cy="3913188"/>
          </a:xfrm>
        </p:spPr>
        <p:txBody>
          <a:bodyPr>
            <a:normAutofit lnSpcReduction="10000"/>
          </a:bodyPr>
          <a:lstStyle/>
          <a:p>
            <a:pPr algn="l"/>
            <a:r>
              <a:rPr lang="en-US" sz="2800" dirty="0">
                <a:solidFill>
                  <a:schemeClr val="tx1"/>
                </a:solidFill>
                <a:latin typeface="Arial" panose="020B0604020202020204" pitchFamily="34" charset="0"/>
                <a:cs typeface="Arial" panose="020B0604020202020204" pitchFamily="34" charset="0"/>
              </a:rPr>
              <a:t>For institutions of higher learning rates based on full months with at least </a:t>
            </a:r>
            <a:r>
              <a:rPr lang="en-US" sz="2800" dirty="0">
                <a:solidFill>
                  <a:schemeClr val="tx1"/>
                </a:solidFill>
                <a:highlight>
                  <a:srgbClr val="FFFF00"/>
                </a:highlight>
                <a:latin typeface="Arial" panose="020B0604020202020204" pitchFamily="34" charset="0"/>
                <a:cs typeface="Arial" panose="020B0604020202020204" pitchFamily="34" charset="0"/>
              </a:rPr>
              <a:t>3 continuous years </a:t>
            </a:r>
            <a:r>
              <a:rPr lang="en-US" sz="2800" dirty="0">
                <a:solidFill>
                  <a:schemeClr val="tx1"/>
                </a:solidFill>
                <a:latin typeface="Arial" panose="020B0604020202020204" pitchFamily="34" charset="0"/>
                <a:cs typeface="Arial" panose="020B0604020202020204" pitchFamily="34" charset="0"/>
              </a:rPr>
              <a:t>of service:</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$2,438 for full-time enrollment</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$1,828.50 for ¾ time enrollment</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$1,219 for ½ time enrollment</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Same for non-college degree programs</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60% of flight training charges</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9897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2C734-350A-BCDF-1259-E073C05B3C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284B53-7F61-B9DC-11E0-17EBF9E56E87}"/>
              </a:ext>
            </a:extLst>
          </p:cNvPr>
          <p:cNvSpPr>
            <a:spLocks noGrp="1"/>
          </p:cNvSpPr>
          <p:nvPr>
            <p:ph type="ctrTitle"/>
          </p:nvPr>
        </p:nvSpPr>
        <p:spPr>
          <a:xfrm>
            <a:off x="0" y="381000"/>
            <a:ext cx="7696200" cy="631825"/>
          </a:xfrm>
        </p:spPr>
        <p:txBody>
          <a:bodyPr>
            <a:normAutofit fontScale="90000"/>
          </a:bodyPr>
          <a:lstStyle/>
          <a:p>
            <a:r>
              <a:rPr lang="en-US" dirty="0">
                <a:latin typeface="Arial" panose="020B0604020202020204" pitchFamily="34" charset="0"/>
                <a:cs typeface="Arial" panose="020B0604020202020204" pitchFamily="34" charset="0"/>
              </a:rPr>
              <a:t>Montgomery GI Bill Benefits</a:t>
            </a:r>
          </a:p>
        </p:txBody>
      </p:sp>
      <p:sp>
        <p:nvSpPr>
          <p:cNvPr id="4" name="Subtitle 3">
            <a:extLst>
              <a:ext uri="{FF2B5EF4-FFF2-40B4-BE49-F238E27FC236}">
                <a16:creationId xmlns:a16="http://schemas.microsoft.com/office/drawing/2014/main" id="{DB95E3BA-3A4B-84F6-DD58-B9998A7870FD}"/>
              </a:ext>
            </a:extLst>
          </p:cNvPr>
          <p:cNvSpPr>
            <a:spLocks noGrp="1"/>
          </p:cNvSpPr>
          <p:nvPr>
            <p:ph type="subTitle" idx="1"/>
          </p:nvPr>
        </p:nvSpPr>
        <p:spPr>
          <a:xfrm>
            <a:off x="533400" y="1801812"/>
            <a:ext cx="10591800" cy="3913188"/>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For institutions of higher learning rates based on full months with at </a:t>
            </a:r>
            <a:r>
              <a:rPr lang="en-US" sz="2800" dirty="0">
                <a:solidFill>
                  <a:schemeClr val="tx1"/>
                </a:solidFill>
                <a:highlight>
                  <a:srgbClr val="FFFF00"/>
                </a:highlight>
                <a:latin typeface="Arial" panose="020B0604020202020204" pitchFamily="34" charset="0"/>
                <a:cs typeface="Arial" panose="020B0604020202020204" pitchFamily="34" charset="0"/>
              </a:rPr>
              <a:t>2-3 continuous years </a:t>
            </a:r>
            <a:r>
              <a:rPr lang="en-US" sz="2800" dirty="0">
                <a:solidFill>
                  <a:schemeClr val="tx1"/>
                </a:solidFill>
                <a:latin typeface="Arial" panose="020B0604020202020204" pitchFamily="34" charset="0"/>
                <a:cs typeface="Arial" panose="020B0604020202020204" pitchFamily="34" charset="0"/>
              </a:rPr>
              <a:t>of service:</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$1,978 for full-time enrollment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$1,483.50 for ¾ time enrollment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$989 for ½ time enrollment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Same for non-college degree programs</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60% of flight training charges</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7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022D1-60EB-8257-37E8-B6E5219342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E8CB00-2AD4-CF7F-0641-7D711C84110D}"/>
              </a:ext>
            </a:extLst>
          </p:cNvPr>
          <p:cNvSpPr>
            <a:spLocks noGrp="1"/>
          </p:cNvSpPr>
          <p:nvPr>
            <p:ph type="ctrTitle"/>
          </p:nvPr>
        </p:nvSpPr>
        <p:spPr>
          <a:xfrm>
            <a:off x="0" y="381000"/>
            <a:ext cx="8458200" cy="631825"/>
          </a:xfrm>
        </p:spPr>
        <p:txBody>
          <a:bodyPr>
            <a:normAutofit fontScale="90000"/>
          </a:bodyPr>
          <a:lstStyle/>
          <a:p>
            <a:r>
              <a:rPr lang="en-US" dirty="0">
                <a:latin typeface="Arial" panose="020B0604020202020204" pitchFamily="34" charset="0"/>
                <a:cs typeface="Arial" panose="020B0604020202020204" pitchFamily="34" charset="0"/>
              </a:rPr>
              <a:t>Montgomery GI Bill Benefits</a:t>
            </a:r>
          </a:p>
        </p:txBody>
      </p:sp>
      <p:sp>
        <p:nvSpPr>
          <p:cNvPr id="4" name="Subtitle 3">
            <a:extLst>
              <a:ext uri="{FF2B5EF4-FFF2-40B4-BE49-F238E27FC236}">
                <a16:creationId xmlns:a16="http://schemas.microsoft.com/office/drawing/2014/main" id="{31B1C45F-B51A-065B-06D7-D870F717C331}"/>
              </a:ext>
            </a:extLst>
          </p:cNvPr>
          <p:cNvSpPr>
            <a:spLocks noGrp="1"/>
          </p:cNvSpPr>
          <p:nvPr>
            <p:ph type="subTitle" idx="1"/>
          </p:nvPr>
        </p:nvSpPr>
        <p:spPr>
          <a:xfrm>
            <a:off x="533400" y="1801812"/>
            <a:ext cx="10591800" cy="3913188"/>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There was a Buy-up program for MGIB-AD</a:t>
            </a:r>
          </a:p>
          <a:p>
            <a:pPr algn="l"/>
            <a:endParaRPr lang="en-US" sz="2800" dirty="0">
              <a:solidFill>
                <a:schemeClr val="tx1"/>
              </a:solidFill>
              <a:latin typeface="Arial" panose="020B0604020202020204" pitchFamily="34" charset="0"/>
              <a:cs typeface="Arial" panose="020B0604020202020204" pitchFamily="34" charset="0"/>
            </a:endParaRP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If member contributed $600, there is up to $5,400 more available</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$150 more per month for full-time enrollment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$112.50 more for ¾ time</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$75 more for ½ time</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6900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1D12E-4885-2918-8C82-1187C7A87E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F9F45-00E0-A084-9F31-3D305796BF99}"/>
              </a:ext>
            </a:extLst>
          </p:cNvPr>
          <p:cNvSpPr>
            <a:spLocks noGrp="1"/>
          </p:cNvSpPr>
          <p:nvPr>
            <p:ph type="ctrTitle"/>
          </p:nvPr>
        </p:nvSpPr>
        <p:spPr>
          <a:xfrm>
            <a:off x="0" y="381000"/>
            <a:ext cx="8763000" cy="631825"/>
          </a:xfrm>
        </p:spPr>
        <p:txBody>
          <a:bodyPr>
            <a:normAutofit/>
          </a:bodyPr>
          <a:lstStyle/>
          <a:p>
            <a:r>
              <a:rPr lang="en-US" sz="2800" dirty="0">
                <a:latin typeface="Arial" panose="020B0604020202020204" pitchFamily="34" charset="0"/>
                <a:cs typeface="Arial" panose="020B0604020202020204" pitchFamily="34" charset="0"/>
              </a:rPr>
              <a:t>Montgomery GI Bill Benefits – Selected Reserve </a:t>
            </a:r>
          </a:p>
        </p:txBody>
      </p:sp>
      <p:sp>
        <p:nvSpPr>
          <p:cNvPr id="4" name="Subtitle 3">
            <a:extLst>
              <a:ext uri="{FF2B5EF4-FFF2-40B4-BE49-F238E27FC236}">
                <a16:creationId xmlns:a16="http://schemas.microsoft.com/office/drawing/2014/main" id="{0F4AA2F7-5355-3332-DD85-CEA433951E52}"/>
              </a:ext>
            </a:extLst>
          </p:cNvPr>
          <p:cNvSpPr>
            <a:spLocks noGrp="1"/>
          </p:cNvSpPr>
          <p:nvPr>
            <p:ph type="subTitle" idx="1"/>
          </p:nvPr>
        </p:nvSpPr>
        <p:spPr>
          <a:xfrm>
            <a:off x="533400" y="1801812"/>
            <a:ext cx="10591800" cy="3913188"/>
          </a:xfrm>
        </p:spPr>
        <p:txBody>
          <a:bodyPr>
            <a:normAutofit/>
          </a:bodyPr>
          <a:lstStyle/>
          <a:p>
            <a:pPr algn="l"/>
            <a:r>
              <a:rPr lang="en-US" sz="2800" dirty="0">
                <a:solidFill>
                  <a:schemeClr val="tx1"/>
                </a:solidFill>
                <a:latin typeface="Arial" panose="020B0604020202020204" pitchFamily="34" charset="0"/>
                <a:cs typeface="Arial" panose="020B0604020202020204" pitchFamily="34" charset="0"/>
              </a:rPr>
              <a:t>For Selected Reserve (MGIB-SR): </a:t>
            </a:r>
          </a:p>
          <a:p>
            <a:pPr algn="l"/>
            <a:endParaRPr lang="en-US" sz="2800" dirty="0">
              <a:solidFill>
                <a:schemeClr val="tx1"/>
              </a:solidFill>
              <a:latin typeface="Arial" panose="020B0604020202020204" pitchFamily="34" charset="0"/>
              <a:cs typeface="Arial" panose="020B0604020202020204" pitchFamily="34" charset="0"/>
            </a:endParaRP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$481 for full-time enrollment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$360 for ¾ time enrollment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$240 for ½ time enrollment</a:t>
            </a: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Same for non-college degree programs</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a:p>
            <a:pPr marL="800100" lvl="1" indent="-457200" algn="l">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60% of flight training charges</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3020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7D810-2F6B-97F6-2145-F46DBBDC59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45FF25-1AF8-0D3B-6B13-2BC1A6186EB0}"/>
              </a:ext>
            </a:extLst>
          </p:cNvPr>
          <p:cNvSpPr>
            <a:spLocks noGrp="1"/>
          </p:cNvSpPr>
          <p:nvPr>
            <p:ph type="ctrTitle"/>
          </p:nvPr>
        </p:nvSpPr>
        <p:spPr>
          <a:xfrm>
            <a:off x="0" y="381000"/>
            <a:ext cx="8458200" cy="631825"/>
          </a:xfrm>
        </p:spPr>
        <p:txBody>
          <a:bodyPr>
            <a:normAutofit fontScale="90000"/>
          </a:bodyPr>
          <a:lstStyle/>
          <a:p>
            <a:r>
              <a:rPr lang="en-US" dirty="0">
                <a:latin typeface="Arial" panose="020B0604020202020204" pitchFamily="34" charset="0"/>
                <a:cs typeface="Arial" panose="020B0604020202020204" pitchFamily="34" charset="0"/>
              </a:rPr>
              <a:t>… and there’s more!</a:t>
            </a:r>
          </a:p>
        </p:txBody>
      </p:sp>
      <p:sp>
        <p:nvSpPr>
          <p:cNvPr id="4" name="Subtitle 3">
            <a:extLst>
              <a:ext uri="{FF2B5EF4-FFF2-40B4-BE49-F238E27FC236}">
                <a16:creationId xmlns:a16="http://schemas.microsoft.com/office/drawing/2014/main" id="{709FC322-B504-5009-E931-299D6B78B8FB}"/>
              </a:ext>
            </a:extLst>
          </p:cNvPr>
          <p:cNvSpPr>
            <a:spLocks noGrp="1"/>
          </p:cNvSpPr>
          <p:nvPr>
            <p:ph type="subTitle" idx="1"/>
          </p:nvPr>
        </p:nvSpPr>
        <p:spPr>
          <a:xfrm>
            <a:off x="533400" y="1801812"/>
            <a:ext cx="10591800" cy="3913188"/>
          </a:xfrm>
        </p:spPr>
        <p:txBody>
          <a:bodyPr>
            <a:normAutofit/>
          </a:bodyPr>
          <a:lstStyle/>
          <a:p>
            <a:pPr marL="342900" indent="-342900" algn="l">
              <a:buFont typeface="Arial" panose="020B0604020202020204" pitchFamily="34" charset="0"/>
              <a:buChar char="•"/>
            </a:pPr>
            <a:endParaRPr lang="en-US" sz="20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Senator Elizabeth Dole 21</a:t>
            </a:r>
            <a:r>
              <a:rPr lang="en-US" sz="2800" baseline="30000" dirty="0">
                <a:solidFill>
                  <a:schemeClr val="tx1"/>
                </a:solidFill>
                <a:latin typeface="Arial" panose="020B0604020202020204" pitchFamily="34" charset="0"/>
                <a:cs typeface="Arial" panose="020B0604020202020204" pitchFamily="34" charset="0"/>
              </a:rPr>
              <a:t>st</a:t>
            </a:r>
            <a:r>
              <a:rPr lang="en-US" sz="2800" dirty="0">
                <a:solidFill>
                  <a:schemeClr val="tx1"/>
                </a:solidFill>
                <a:latin typeface="Arial" panose="020B0604020202020204" pitchFamily="34" charset="0"/>
                <a:cs typeface="Arial" panose="020B0604020202020204" pitchFamily="34" charset="0"/>
              </a:rPr>
              <a:t> Century Veterans Healthcare and Benefits Improvement Act of 2025</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15 provisions to enhance benefit programs</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Effective January 2, 2025</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0480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65396-A62B-E514-2695-DC5205653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9A6B4-8001-1391-0494-BDFED3539376}"/>
              </a:ext>
            </a:extLst>
          </p:cNvPr>
          <p:cNvSpPr>
            <a:spLocks noGrp="1"/>
          </p:cNvSpPr>
          <p:nvPr>
            <p:ph type="ctrTitle"/>
          </p:nvPr>
        </p:nvSpPr>
        <p:spPr>
          <a:xfrm>
            <a:off x="0" y="304800"/>
            <a:ext cx="8305800" cy="631825"/>
          </a:xfrm>
        </p:spPr>
        <p:txBody>
          <a:bodyPr>
            <a:normAutofit fontScale="90000"/>
          </a:bodyPr>
          <a:lstStyle/>
          <a:p>
            <a:r>
              <a:rPr lang="en-US" dirty="0">
                <a:latin typeface="Arial" panose="020B0604020202020204" pitchFamily="34" charset="0"/>
                <a:cs typeface="Arial" panose="020B0604020202020204" pitchFamily="34" charset="0"/>
              </a:rPr>
              <a:t>… and there’s more!</a:t>
            </a:r>
          </a:p>
        </p:txBody>
      </p:sp>
      <p:sp>
        <p:nvSpPr>
          <p:cNvPr id="4" name="Subtitle 3">
            <a:extLst>
              <a:ext uri="{FF2B5EF4-FFF2-40B4-BE49-F238E27FC236}">
                <a16:creationId xmlns:a16="http://schemas.microsoft.com/office/drawing/2014/main" id="{11ADA9DB-25C6-8ABA-A615-FC1738D27781}"/>
              </a:ext>
            </a:extLst>
          </p:cNvPr>
          <p:cNvSpPr>
            <a:spLocks noGrp="1"/>
          </p:cNvSpPr>
          <p:nvPr>
            <p:ph type="subTitle" idx="1"/>
          </p:nvPr>
        </p:nvSpPr>
        <p:spPr>
          <a:xfrm>
            <a:off x="800100" y="1676400"/>
            <a:ext cx="10591800" cy="3913188"/>
          </a:xfrm>
        </p:spPr>
        <p:txBody>
          <a:bodyPr>
            <a:normAutofit fontScale="92500" lnSpcReduction="10000"/>
          </a:bodyPr>
          <a:lstStyle/>
          <a:p>
            <a:pPr marL="342900" indent="-342900" algn="l">
              <a:buFont typeface="Arial" panose="020B0604020202020204" pitchFamily="34" charset="0"/>
              <a:buChar char="•"/>
            </a:pPr>
            <a:endParaRPr lang="en-US" sz="2000" dirty="0">
              <a:solidFill>
                <a:schemeClr val="tx1"/>
              </a:solidFill>
              <a:latin typeface="Arial" panose="020B0604020202020204" pitchFamily="34" charset="0"/>
              <a:cs typeface="Arial" panose="020B0604020202020204" pitchFamily="34" charset="0"/>
            </a:endParaRPr>
          </a:p>
          <a:p>
            <a:pPr algn="l"/>
            <a:r>
              <a:rPr lang="en-US" sz="2800" dirty="0">
                <a:solidFill>
                  <a:schemeClr val="tx1"/>
                </a:solidFill>
                <a:latin typeface="Arial" panose="020B0604020202020204" pitchFamily="34" charset="0"/>
                <a:cs typeface="Arial" panose="020B0604020202020204" pitchFamily="34" charset="0"/>
              </a:rPr>
              <a:t>Accelerated payments for high-technology programs</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Enrolled in qualifying high-tech degree or non-college program</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Tuition and fees cost more than 200% of the monthly amount of assistance you would normally qualify to receive</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Benefit = accelerated payments of 60% of tuition and fees</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Qualifying programs may include engineering, mathematics, computer specialties, and so on</a:t>
            </a:r>
          </a:p>
          <a:p>
            <a:pPr marL="457200" indent="-457200" algn="l">
              <a:buFont typeface="Arial" panose="020B0604020202020204" pitchFamily="34" charset="0"/>
              <a:buChar char="•"/>
            </a:pPr>
            <a:r>
              <a:rPr lang="en-US" sz="2800" dirty="0">
                <a:solidFill>
                  <a:schemeClr val="tx1"/>
                </a:solidFill>
                <a:latin typeface="Arial" panose="020B0604020202020204" pitchFamily="34" charset="0"/>
                <a:cs typeface="Arial" panose="020B0604020202020204" pitchFamily="34" charset="0"/>
              </a:rPr>
              <a:t>Must certify the intention to look for employment in a related field</a:t>
            </a: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endParaRPr lang="en-US"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6065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9FBBE-96D5-250A-2616-DA056BEB6F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917ADE-66CA-7EE6-9269-3292523B6F4F}"/>
              </a:ext>
            </a:extLst>
          </p:cNvPr>
          <p:cNvSpPr>
            <a:spLocks noGrp="1"/>
          </p:cNvSpPr>
          <p:nvPr>
            <p:ph idx="1"/>
          </p:nvPr>
        </p:nvSpPr>
        <p:spPr>
          <a:xfrm>
            <a:off x="630822" y="1583473"/>
            <a:ext cx="10955436" cy="4939990"/>
          </a:xfrm>
        </p:spPr>
        <p:txBody>
          <a:bodyPr>
            <a:normAutofit lnSpcReduction="10000"/>
          </a:bodyPr>
          <a:lstStyle/>
          <a:p>
            <a:pPr marL="0" indent="0">
              <a:spcBef>
                <a:spcPts val="0"/>
              </a:spcBef>
              <a:buNone/>
              <a:defRPr/>
            </a:pPr>
            <a:endParaRPr lang="en-US" sz="2800" dirty="0"/>
          </a:p>
          <a:p>
            <a:pPr>
              <a:spcBef>
                <a:spcPts val="0"/>
              </a:spcBef>
              <a:defRPr/>
            </a:pPr>
            <a:r>
              <a:rPr lang="en-US" sz="2800" dirty="0"/>
              <a:t>Know your eligibility </a:t>
            </a:r>
          </a:p>
          <a:p>
            <a:pPr>
              <a:spcBef>
                <a:spcPts val="0"/>
              </a:spcBef>
              <a:defRPr/>
            </a:pPr>
            <a:endParaRPr lang="en-US" sz="2800" dirty="0"/>
          </a:p>
          <a:p>
            <a:pPr>
              <a:spcBef>
                <a:spcPts val="0"/>
              </a:spcBef>
              <a:defRPr/>
            </a:pPr>
            <a:r>
              <a:rPr lang="en-US" sz="2800" dirty="0"/>
              <a:t>Know which program will pay you the most!  (GI Bill Comparison Tool is a great start)</a:t>
            </a:r>
          </a:p>
          <a:p>
            <a:pPr marL="0" indent="0">
              <a:spcBef>
                <a:spcPts val="0"/>
              </a:spcBef>
              <a:buNone/>
              <a:defRPr/>
            </a:pPr>
            <a:endParaRPr lang="en-US" sz="2800" dirty="0"/>
          </a:p>
          <a:p>
            <a:pPr>
              <a:spcBef>
                <a:spcPts val="0"/>
              </a:spcBef>
              <a:defRPr/>
            </a:pPr>
            <a:r>
              <a:rPr lang="en-US" sz="2800" dirty="0"/>
              <a:t>Get to know the School Certifying Official </a:t>
            </a:r>
          </a:p>
          <a:p>
            <a:pPr>
              <a:spcBef>
                <a:spcPts val="0"/>
              </a:spcBef>
              <a:defRPr/>
            </a:pPr>
            <a:endParaRPr lang="en-US" sz="2800" dirty="0"/>
          </a:p>
          <a:p>
            <a:pPr>
              <a:spcBef>
                <a:spcPts val="0"/>
              </a:spcBef>
              <a:defRPr/>
            </a:pPr>
            <a:r>
              <a:rPr lang="en-US" sz="2800" dirty="0">
                <a:highlight>
                  <a:srgbClr val="FFFF00"/>
                </a:highlight>
              </a:rPr>
              <a:t>If the student is having a hard time deciding on a major, it might be smart to pick one in STEM!  And apply for the </a:t>
            </a:r>
            <a:r>
              <a:rPr lang="en-US" sz="2800" dirty="0" err="1">
                <a:highlight>
                  <a:srgbClr val="FFFF00"/>
                </a:highlight>
              </a:rPr>
              <a:t>Nourse</a:t>
            </a:r>
            <a:r>
              <a:rPr lang="en-US" sz="2800" dirty="0">
                <a:highlight>
                  <a:srgbClr val="FFFF00"/>
                </a:highlight>
              </a:rPr>
              <a:t>!  And find a Yellow Ribbon school!</a:t>
            </a:r>
          </a:p>
          <a:p>
            <a:pPr>
              <a:spcBef>
                <a:spcPts val="0"/>
              </a:spcBef>
              <a:defRPr/>
            </a:pPr>
            <a:endParaRPr lang="en-US" sz="2800" dirty="0">
              <a:highlight>
                <a:srgbClr val="FFFF00"/>
              </a:highlight>
            </a:endParaRPr>
          </a:p>
          <a:p>
            <a:pPr>
              <a:spcBef>
                <a:spcPts val="0"/>
              </a:spcBef>
              <a:defRPr/>
            </a:pPr>
            <a:r>
              <a:rPr lang="en-US" sz="2800" dirty="0"/>
              <a:t>Don’t forget about programs that can supplement (like VR&amp;E)</a:t>
            </a:r>
          </a:p>
          <a:p>
            <a:pPr>
              <a:spcBef>
                <a:spcPts val="0"/>
              </a:spcBef>
              <a:defRPr/>
            </a:pPr>
            <a:endParaRPr lang="en-US" sz="2800" dirty="0"/>
          </a:p>
          <a:p>
            <a:pPr marL="0" indent="0">
              <a:spcBef>
                <a:spcPts val="0"/>
              </a:spcBef>
              <a:buNone/>
              <a:defRPr/>
            </a:pPr>
            <a:endParaRPr lang="en-US" sz="2800" dirty="0"/>
          </a:p>
          <a:p>
            <a:pPr marL="0" indent="0">
              <a:spcBef>
                <a:spcPts val="0"/>
              </a:spcBef>
              <a:buNone/>
              <a:defRPr/>
            </a:pPr>
            <a:endParaRPr lang="en-US" sz="2800" dirty="0"/>
          </a:p>
          <a:p>
            <a:pPr marL="0" indent="0">
              <a:spcBef>
                <a:spcPts val="0"/>
              </a:spcBef>
              <a:buNone/>
              <a:defRPr/>
            </a:pPr>
            <a:endParaRPr lang="en-US" sz="2800" dirty="0"/>
          </a:p>
        </p:txBody>
      </p:sp>
      <p:sp>
        <p:nvSpPr>
          <p:cNvPr id="4" name="Slide Number Placeholder 3">
            <a:extLst>
              <a:ext uri="{FF2B5EF4-FFF2-40B4-BE49-F238E27FC236}">
                <a16:creationId xmlns:a16="http://schemas.microsoft.com/office/drawing/2014/main" id="{15B9F927-92A4-DCBA-63EA-77F7A59D9FFC}"/>
              </a:ext>
            </a:extLst>
          </p:cNvPr>
          <p:cNvSpPr>
            <a:spLocks noGrp="1"/>
          </p:cNvSpPr>
          <p:nvPr>
            <p:ph type="sldNum" sz="quarter" idx="12"/>
          </p:nvPr>
        </p:nvSpPr>
        <p:spPr/>
        <p:txBody>
          <a:bodyPr/>
          <a:lstStyle/>
          <a:p>
            <a:fld id="{A52124A5-1B9B-4B07-834C-F8730363EEE2}" type="slidenum">
              <a:rPr lang="en-US" altLang="en-US" smtClean="0"/>
              <a:pPr/>
              <a:t>46</a:t>
            </a:fld>
            <a:endParaRPr lang="en-US" altLang="en-US"/>
          </a:p>
        </p:txBody>
      </p:sp>
      <p:sp>
        <p:nvSpPr>
          <p:cNvPr id="2" name="Title 1">
            <a:extLst>
              <a:ext uri="{FF2B5EF4-FFF2-40B4-BE49-F238E27FC236}">
                <a16:creationId xmlns:a16="http://schemas.microsoft.com/office/drawing/2014/main" id="{6495C550-D577-B4F6-56D5-3AE63F827CEF}"/>
              </a:ext>
            </a:extLst>
          </p:cNvPr>
          <p:cNvSpPr>
            <a:spLocks noGrp="1"/>
          </p:cNvSpPr>
          <p:nvPr>
            <p:ph type="title"/>
          </p:nvPr>
        </p:nvSpPr>
        <p:spPr>
          <a:xfrm>
            <a:off x="0" y="339401"/>
            <a:ext cx="9579980" cy="538749"/>
          </a:xfrm>
        </p:spPr>
        <p:txBody>
          <a:bodyPr>
            <a:normAutofit/>
          </a:bodyPr>
          <a:lstStyle/>
          <a:p>
            <a:r>
              <a:rPr lang="en-US" dirty="0"/>
              <a:t>Best Practices to obtain benefits</a:t>
            </a:r>
            <a:endParaRPr lang="en-US" b="1" dirty="0"/>
          </a:p>
        </p:txBody>
      </p:sp>
    </p:spTree>
    <p:extLst>
      <p:ext uri="{BB962C8B-B14F-4D97-AF65-F5344CB8AC3E}">
        <p14:creationId xmlns:p14="http://schemas.microsoft.com/office/powerpoint/2010/main" val="41722879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133D8-E7DA-2721-DB92-3C7AA36F56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CB6F48-D278-C6AA-0013-1D73F583B41B}"/>
              </a:ext>
            </a:extLst>
          </p:cNvPr>
          <p:cNvSpPr>
            <a:spLocks noGrp="1"/>
          </p:cNvSpPr>
          <p:nvPr>
            <p:ph idx="1"/>
          </p:nvPr>
        </p:nvSpPr>
        <p:spPr>
          <a:xfrm>
            <a:off x="630822" y="1583473"/>
            <a:ext cx="10955436" cy="4939990"/>
          </a:xfrm>
        </p:spPr>
        <p:txBody>
          <a:bodyPr>
            <a:normAutofit/>
          </a:bodyPr>
          <a:lstStyle/>
          <a:p>
            <a:pPr marL="0" indent="0">
              <a:spcBef>
                <a:spcPts val="0"/>
              </a:spcBef>
              <a:buNone/>
              <a:defRPr/>
            </a:pPr>
            <a:endParaRPr lang="en-US" sz="2800" dirty="0"/>
          </a:p>
          <a:p>
            <a:pPr>
              <a:spcBef>
                <a:spcPts val="0"/>
              </a:spcBef>
              <a:defRPr/>
            </a:pPr>
            <a:r>
              <a:rPr lang="en-US" sz="2800" dirty="0"/>
              <a:t>Supplemental claim (new and relevant evidence)</a:t>
            </a:r>
          </a:p>
          <a:p>
            <a:pPr>
              <a:spcBef>
                <a:spcPts val="0"/>
              </a:spcBef>
              <a:defRPr/>
            </a:pPr>
            <a:endParaRPr lang="en-US" sz="2800" dirty="0"/>
          </a:p>
          <a:p>
            <a:pPr>
              <a:spcBef>
                <a:spcPts val="0"/>
              </a:spcBef>
              <a:defRPr/>
            </a:pPr>
            <a:r>
              <a:rPr lang="en-US" sz="2800" dirty="0"/>
              <a:t>Higher-Level Review</a:t>
            </a:r>
          </a:p>
          <a:p>
            <a:pPr>
              <a:spcBef>
                <a:spcPts val="0"/>
              </a:spcBef>
              <a:defRPr/>
            </a:pPr>
            <a:endParaRPr lang="en-US" sz="2800" dirty="0"/>
          </a:p>
          <a:p>
            <a:pPr>
              <a:spcBef>
                <a:spcPts val="0"/>
              </a:spcBef>
              <a:defRPr/>
            </a:pPr>
            <a:r>
              <a:rPr lang="en-US" sz="2800" dirty="0"/>
              <a:t>Board Appeals</a:t>
            </a:r>
          </a:p>
          <a:p>
            <a:pPr>
              <a:spcBef>
                <a:spcPts val="0"/>
              </a:spcBef>
              <a:defRPr/>
            </a:pPr>
            <a:endParaRPr lang="en-US" sz="2800" dirty="0"/>
          </a:p>
          <a:p>
            <a:pPr>
              <a:spcBef>
                <a:spcPts val="0"/>
              </a:spcBef>
              <a:defRPr/>
            </a:pPr>
            <a:r>
              <a:rPr lang="en-US" sz="2800" dirty="0"/>
              <a:t>Must follow timelines as stated within the decision notification (generally one year from notification)</a:t>
            </a:r>
          </a:p>
          <a:p>
            <a:pPr marL="0" indent="0">
              <a:spcBef>
                <a:spcPts val="0"/>
              </a:spcBef>
              <a:buNone/>
              <a:defRPr/>
            </a:pPr>
            <a:endParaRPr lang="en-US" sz="2800" dirty="0"/>
          </a:p>
          <a:p>
            <a:pPr marL="0" indent="0">
              <a:spcBef>
                <a:spcPts val="0"/>
              </a:spcBef>
              <a:buNone/>
              <a:defRPr/>
            </a:pPr>
            <a:endParaRPr lang="en-US" sz="2800" dirty="0"/>
          </a:p>
          <a:p>
            <a:pPr marL="0" indent="0">
              <a:spcBef>
                <a:spcPts val="0"/>
              </a:spcBef>
              <a:buNone/>
              <a:defRPr/>
            </a:pPr>
            <a:endParaRPr lang="en-US" sz="2800" dirty="0"/>
          </a:p>
        </p:txBody>
      </p:sp>
      <p:sp>
        <p:nvSpPr>
          <p:cNvPr id="4" name="Slide Number Placeholder 3">
            <a:extLst>
              <a:ext uri="{FF2B5EF4-FFF2-40B4-BE49-F238E27FC236}">
                <a16:creationId xmlns:a16="http://schemas.microsoft.com/office/drawing/2014/main" id="{492CB9E8-663C-791B-8E2B-FC578C042EB8}"/>
              </a:ext>
            </a:extLst>
          </p:cNvPr>
          <p:cNvSpPr>
            <a:spLocks noGrp="1"/>
          </p:cNvSpPr>
          <p:nvPr>
            <p:ph type="sldNum" sz="quarter" idx="12"/>
          </p:nvPr>
        </p:nvSpPr>
        <p:spPr/>
        <p:txBody>
          <a:bodyPr/>
          <a:lstStyle/>
          <a:p>
            <a:fld id="{A52124A5-1B9B-4B07-834C-F8730363EEE2}" type="slidenum">
              <a:rPr lang="en-US" altLang="en-US" smtClean="0"/>
              <a:pPr/>
              <a:t>47</a:t>
            </a:fld>
            <a:endParaRPr lang="en-US" altLang="en-US"/>
          </a:p>
        </p:txBody>
      </p:sp>
      <p:sp>
        <p:nvSpPr>
          <p:cNvPr id="2" name="Title 1">
            <a:extLst>
              <a:ext uri="{FF2B5EF4-FFF2-40B4-BE49-F238E27FC236}">
                <a16:creationId xmlns:a16="http://schemas.microsoft.com/office/drawing/2014/main" id="{E4E33F6D-EF44-FA6C-781B-E5A476908167}"/>
              </a:ext>
            </a:extLst>
          </p:cNvPr>
          <p:cNvSpPr>
            <a:spLocks noGrp="1"/>
          </p:cNvSpPr>
          <p:nvPr>
            <p:ph type="title"/>
          </p:nvPr>
        </p:nvSpPr>
        <p:spPr>
          <a:xfrm>
            <a:off x="0" y="457200"/>
            <a:ext cx="9579980" cy="538749"/>
          </a:xfrm>
        </p:spPr>
        <p:txBody>
          <a:bodyPr>
            <a:normAutofit/>
          </a:bodyPr>
          <a:lstStyle/>
          <a:p>
            <a:r>
              <a:rPr lang="en-US" dirty="0"/>
              <a:t>Education</a:t>
            </a:r>
            <a:r>
              <a:rPr lang="en-US" b="1" dirty="0"/>
              <a:t> – How to Appeal</a:t>
            </a:r>
          </a:p>
        </p:txBody>
      </p:sp>
    </p:spTree>
    <p:extLst>
      <p:ext uri="{BB962C8B-B14F-4D97-AF65-F5344CB8AC3E}">
        <p14:creationId xmlns:p14="http://schemas.microsoft.com/office/powerpoint/2010/main" val="31455318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945B1-5A6D-B02B-C488-CF1228178C9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CC766F-95DF-9AD4-C3E9-D5DD7368A0A7}"/>
              </a:ext>
            </a:extLst>
          </p:cNvPr>
          <p:cNvSpPr>
            <a:spLocks noGrp="1"/>
          </p:cNvSpPr>
          <p:nvPr>
            <p:ph idx="1"/>
          </p:nvPr>
        </p:nvSpPr>
        <p:spPr>
          <a:xfrm>
            <a:off x="603812" y="1371194"/>
            <a:ext cx="10984375" cy="4998127"/>
          </a:xfrm>
        </p:spPr>
        <p:txBody>
          <a:bodyPr>
            <a:normAutofit/>
          </a:bodyPr>
          <a:lstStyle/>
          <a:p>
            <a:pPr marL="0" indent="0" algn="ctr">
              <a:spcBef>
                <a:spcPct val="0"/>
              </a:spcBef>
              <a:buNone/>
            </a:pPr>
            <a:endParaRPr lang="en-US" altLang="en-US" sz="2800" dirty="0">
              <a:solidFill>
                <a:srgbClr val="000000"/>
              </a:solidFill>
            </a:endParaRPr>
          </a:p>
          <a:p>
            <a:pPr marL="0" indent="0" algn="ctr">
              <a:spcBef>
                <a:spcPct val="0"/>
              </a:spcBef>
              <a:buNone/>
            </a:pPr>
            <a:endParaRPr lang="en-US" altLang="en-US" sz="2800" dirty="0">
              <a:solidFill>
                <a:srgbClr val="000000"/>
              </a:solidFill>
            </a:endParaRPr>
          </a:p>
          <a:p>
            <a:pPr marL="0" indent="0" algn="ctr">
              <a:spcBef>
                <a:spcPct val="0"/>
              </a:spcBef>
              <a:buNone/>
            </a:pPr>
            <a:r>
              <a:rPr lang="en-US" altLang="en-US" sz="2800" dirty="0">
                <a:solidFill>
                  <a:srgbClr val="000000"/>
                </a:solidFill>
              </a:rPr>
              <a:t>Questions?</a:t>
            </a:r>
          </a:p>
        </p:txBody>
      </p:sp>
      <p:sp>
        <p:nvSpPr>
          <p:cNvPr id="4" name="Slide Number Placeholder 3">
            <a:extLst>
              <a:ext uri="{FF2B5EF4-FFF2-40B4-BE49-F238E27FC236}">
                <a16:creationId xmlns:a16="http://schemas.microsoft.com/office/drawing/2014/main" id="{3A2D45CE-5AEC-D586-F747-4745B542C147}"/>
              </a:ext>
            </a:extLst>
          </p:cNvPr>
          <p:cNvSpPr>
            <a:spLocks noGrp="1"/>
          </p:cNvSpPr>
          <p:nvPr>
            <p:ph type="sldNum" sz="quarter" idx="12"/>
          </p:nvPr>
        </p:nvSpPr>
        <p:spPr/>
        <p:txBody>
          <a:bodyPr/>
          <a:lstStyle/>
          <a:p>
            <a:fld id="{A52124A5-1B9B-4B07-834C-F8730363EEE2}" type="slidenum">
              <a:rPr lang="en-US" altLang="en-US" smtClean="0"/>
              <a:pPr/>
              <a:t>48</a:t>
            </a:fld>
            <a:endParaRPr lang="en-US" altLang="en-US"/>
          </a:p>
        </p:txBody>
      </p:sp>
      <p:pic>
        <p:nvPicPr>
          <p:cNvPr id="7" name="Picture 6" descr="Question mark boxes">
            <a:extLst>
              <a:ext uri="{FF2B5EF4-FFF2-40B4-BE49-F238E27FC236}">
                <a16:creationId xmlns:a16="http://schemas.microsoft.com/office/drawing/2014/main" id="{D96DBD2B-0658-CDB9-23F3-2B255098AD3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52637" y="3413983"/>
            <a:ext cx="5086726" cy="2861389"/>
          </a:xfrm>
          <a:prstGeom prst="rect">
            <a:avLst/>
          </a:prstGeom>
        </p:spPr>
      </p:pic>
    </p:spTree>
    <p:extLst>
      <p:ext uri="{BB962C8B-B14F-4D97-AF65-F5344CB8AC3E}">
        <p14:creationId xmlns:p14="http://schemas.microsoft.com/office/powerpoint/2010/main" val="2406790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Education Administrators-Regional Processing Offices</a:t>
            </a:r>
          </a:p>
        </p:txBody>
      </p:sp>
      <p:pic>
        <p:nvPicPr>
          <p:cNvPr id="8" name="Content Placeholder 7">
            <a:extLst>
              <a:ext uri="{FF2B5EF4-FFF2-40B4-BE49-F238E27FC236}">
                <a16:creationId xmlns:a16="http://schemas.microsoft.com/office/drawing/2014/main" id="{93397A2D-72E4-4CDB-BC51-B45FFA58BF99}"/>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47900" y="1676400"/>
            <a:ext cx="7696200" cy="4609563"/>
          </a:xfrm>
        </p:spPr>
      </p:pic>
    </p:spTree>
    <p:extLst>
      <p:ext uri="{BB962C8B-B14F-4D97-AF65-F5344CB8AC3E}">
        <p14:creationId xmlns:p14="http://schemas.microsoft.com/office/powerpoint/2010/main" val="223730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450731" cy="981732"/>
          </a:xfrm>
        </p:spPr>
        <p:txBody>
          <a:bodyPr/>
          <a:lstStyle/>
          <a:p>
            <a:r>
              <a:rPr lang="en-US" dirty="0"/>
              <a:t>Education Administrators</a:t>
            </a:r>
          </a:p>
        </p:txBody>
      </p:sp>
      <p:graphicFrame>
        <p:nvGraphicFramePr>
          <p:cNvPr id="4" name="Content Placeholder 3" descr="Vertical bullet list showing 3 groups arranged one below the other and bullet points are present under each group."/>
          <p:cNvGraphicFramePr>
            <a:graphicFrameLocks noGrp="1"/>
          </p:cNvGraphicFramePr>
          <p:nvPr>
            <p:ph sz="half" idx="1"/>
          </p:nvPr>
        </p:nvGraphicFramePr>
        <p:xfrm>
          <a:off x="1524001" y="1905000"/>
          <a:ext cx="4419600"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ontent Placeholder 5"/>
          <p:cNvSpPr>
            <a:spLocks noGrp="1"/>
          </p:cNvSpPr>
          <p:nvPr>
            <p:ph sz="half" idx="2"/>
          </p:nvPr>
        </p:nvSpPr>
        <p:spPr>
          <a:xfrm>
            <a:off x="6233653" y="1524000"/>
            <a:ext cx="4419598" cy="2895600"/>
          </a:xfrm>
        </p:spPr>
        <p:txBody>
          <a:bodyPr/>
          <a:lstStyle/>
          <a:p>
            <a:endParaRPr lang="en-US" dirty="0"/>
          </a:p>
          <a:p>
            <a:r>
              <a:rPr lang="en-US" dirty="0"/>
              <a:t>ELR=VBA Employee</a:t>
            </a:r>
          </a:p>
          <a:p>
            <a:endParaRPr lang="en-US" dirty="0"/>
          </a:p>
          <a:p>
            <a:endParaRPr lang="en-US" sz="1800" dirty="0"/>
          </a:p>
          <a:p>
            <a:r>
              <a:rPr lang="en-US" dirty="0"/>
              <a:t>SAA=State Employee</a:t>
            </a:r>
          </a:p>
          <a:p>
            <a:endParaRPr lang="en-US" dirty="0"/>
          </a:p>
          <a:p>
            <a:r>
              <a:rPr lang="en-US" dirty="0"/>
              <a:t>SCO= Designated School Employee</a:t>
            </a:r>
          </a:p>
        </p:txBody>
      </p:sp>
    </p:spTree>
    <p:extLst>
      <p:ext uri="{BB962C8B-B14F-4D97-AF65-F5344CB8AC3E}">
        <p14:creationId xmlns:p14="http://schemas.microsoft.com/office/powerpoint/2010/main" val="1989555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B2B9E-C957-E797-A4F0-DBCD5A3652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B3F227-F508-3187-BEA5-C44D12FDA948}"/>
              </a:ext>
            </a:extLst>
          </p:cNvPr>
          <p:cNvSpPr>
            <a:spLocks noGrp="1"/>
          </p:cNvSpPr>
          <p:nvPr>
            <p:ph type="ctrTitle"/>
          </p:nvPr>
        </p:nvSpPr>
        <p:spPr>
          <a:xfrm>
            <a:off x="914400" y="1501775"/>
            <a:ext cx="10363200" cy="1470025"/>
          </a:xfrm>
        </p:spPr>
        <p:txBody>
          <a:bodyPr>
            <a:normAutofit/>
          </a:bodyPr>
          <a:lstStyle/>
          <a:p>
            <a:pPr algn="ctr"/>
            <a:r>
              <a:rPr lang="en-US" sz="3600" dirty="0">
                <a:latin typeface="Arial" panose="020B0604020202020204" pitchFamily="34" charset="0"/>
                <a:cs typeface="Arial" panose="020B0604020202020204" pitchFamily="34" charset="0"/>
              </a:rPr>
              <a:t>Education Liaison Representative/State Approving Agency/School Certifying Official</a:t>
            </a:r>
          </a:p>
        </p:txBody>
      </p:sp>
      <p:sp>
        <p:nvSpPr>
          <p:cNvPr id="4" name="Subtitle 3">
            <a:extLst>
              <a:ext uri="{FF2B5EF4-FFF2-40B4-BE49-F238E27FC236}">
                <a16:creationId xmlns:a16="http://schemas.microsoft.com/office/drawing/2014/main" id="{C5455BF0-C73B-443E-B15A-FFC13E0E1F53}"/>
              </a:ext>
            </a:extLst>
          </p:cNvPr>
          <p:cNvSpPr>
            <a:spLocks noGrp="1"/>
          </p:cNvSpPr>
          <p:nvPr>
            <p:ph type="subTitle" idx="1"/>
          </p:nvPr>
        </p:nvSpPr>
        <p:spPr/>
        <p:txBody>
          <a:bodyPr>
            <a:normAutofit/>
          </a:bodyPr>
          <a:lstStyle/>
          <a:p>
            <a:r>
              <a:rPr lang="en-US" sz="3600" dirty="0">
                <a:solidFill>
                  <a:schemeClr val="tx1"/>
                </a:solidFill>
                <a:latin typeface="Arial" panose="020B0604020202020204" pitchFamily="34" charset="0"/>
                <a:cs typeface="Arial" panose="020B0604020202020204" pitchFamily="34" charset="0"/>
              </a:rPr>
              <a:t>What do they do?</a:t>
            </a:r>
          </a:p>
        </p:txBody>
      </p:sp>
    </p:spTree>
    <p:extLst>
      <p:ext uri="{BB962C8B-B14F-4D97-AF65-F5344CB8AC3E}">
        <p14:creationId xmlns:p14="http://schemas.microsoft.com/office/powerpoint/2010/main" val="293051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6380" cy="1020762"/>
          </a:xfrm>
        </p:spPr>
        <p:txBody>
          <a:bodyPr/>
          <a:lstStyle/>
          <a:p>
            <a:r>
              <a:rPr lang="en-US" sz="3200" b="1" dirty="0">
                <a:latin typeface="Arial" panose="020B0604020202020204" pitchFamily="34" charset="0"/>
                <a:cs typeface="Arial" panose="020B0604020202020204" pitchFamily="34" charset="0"/>
              </a:rPr>
              <a:t>Responsible to the VA for Education Administration</a:t>
            </a:r>
          </a:p>
        </p:txBody>
      </p:sp>
      <p:sp>
        <p:nvSpPr>
          <p:cNvPr id="3" name="Text Placeholder 2"/>
          <p:cNvSpPr>
            <a:spLocks noGrp="1"/>
          </p:cNvSpPr>
          <p:nvPr>
            <p:ph type="body" idx="1"/>
          </p:nvPr>
        </p:nvSpPr>
        <p:spPr/>
        <p:txBody>
          <a:bodyPr/>
          <a:lstStyle/>
          <a:p>
            <a:r>
              <a:rPr lang="en-US" b="1" dirty="0">
                <a:latin typeface="Arial" panose="020B0604020202020204" pitchFamily="34" charset="0"/>
                <a:cs typeface="Arial" panose="020B0604020202020204" pitchFamily="34" charset="0"/>
              </a:rPr>
              <a:t>ELR</a:t>
            </a:r>
          </a:p>
        </p:txBody>
      </p:sp>
      <p:sp>
        <p:nvSpPr>
          <p:cNvPr id="4" name="Content Placeholder 3"/>
          <p:cNvSpPr>
            <a:spLocks noGrp="1"/>
          </p:cNvSpPr>
          <p:nvPr>
            <p:ph sz="half" idx="2"/>
          </p:nvPr>
        </p:nvSpPr>
        <p:spPr>
          <a:xfrm>
            <a:off x="381000" y="2514600"/>
            <a:ext cx="5559512" cy="3352801"/>
          </a:xfrm>
        </p:spPr>
        <p:txBody>
          <a:bodyPr>
            <a:noAutofit/>
          </a:bodyPr>
          <a:lstStyle/>
          <a:p>
            <a:r>
              <a:rPr lang="en-US" sz="2000" dirty="0">
                <a:latin typeface="Arial" panose="020B0604020202020204" pitchFamily="34" charset="0"/>
                <a:cs typeface="Arial" panose="020B0604020202020204" pitchFamily="34" charset="0"/>
              </a:rPr>
              <a:t>Updates Web  Enabled  Approval Management System (WEAMS)</a:t>
            </a:r>
          </a:p>
          <a:p>
            <a:r>
              <a:rPr lang="en-US" sz="2000" dirty="0">
                <a:latin typeface="Arial" panose="020B0604020202020204" pitchFamily="34" charset="0"/>
                <a:cs typeface="Arial" panose="020B0604020202020204" pitchFamily="34" charset="0"/>
              </a:rPr>
              <a:t>Authorize SCO access through VA form 22-8794</a:t>
            </a:r>
          </a:p>
          <a:p>
            <a:r>
              <a:rPr lang="en-US" sz="2000" dirty="0">
                <a:latin typeface="Arial" panose="020B0604020202020204" pitchFamily="34" charset="0"/>
                <a:cs typeface="Arial" panose="020B0604020202020204" pitchFamily="34" charset="0"/>
              </a:rPr>
              <a:t>Handles Direct Deposit information for schools (Public Law 104-134, also known as "The Debt Collection Improvement Act of 1996" requires all federal payments be made by Electronic Funds Transfer (EFT) and there are no exceptions for Vendor payments.)</a:t>
            </a:r>
          </a:p>
          <a:p>
            <a:endParaRPr lang="en-US" dirty="0"/>
          </a:p>
        </p:txBody>
      </p:sp>
      <p:sp>
        <p:nvSpPr>
          <p:cNvPr id="5" name="Text Placeholder 4"/>
          <p:cNvSpPr>
            <a:spLocks noGrp="1"/>
          </p:cNvSpPr>
          <p:nvPr>
            <p:ph type="body" sz="quarter" idx="3"/>
          </p:nvPr>
        </p:nvSpPr>
        <p:spPr/>
        <p:txBody>
          <a:bodyPr/>
          <a:lstStyle/>
          <a:p>
            <a:r>
              <a:rPr lang="en-US" b="1" dirty="0">
                <a:latin typeface="Arial" panose="020B0604020202020204" pitchFamily="34" charset="0"/>
                <a:cs typeface="Arial" panose="020B0604020202020204" pitchFamily="34" charset="0"/>
              </a:rPr>
              <a:t>SAA</a:t>
            </a:r>
          </a:p>
        </p:txBody>
      </p:sp>
      <p:sp>
        <p:nvSpPr>
          <p:cNvPr id="6" name="Content Placeholder 5"/>
          <p:cNvSpPr>
            <a:spLocks noGrp="1"/>
          </p:cNvSpPr>
          <p:nvPr>
            <p:ph sz="quarter" idx="4"/>
          </p:nvPr>
        </p:nvSpPr>
        <p:spPr>
          <a:xfrm>
            <a:off x="6251488" y="2514600"/>
            <a:ext cx="5102312" cy="3352801"/>
          </a:xfrm>
        </p:spPr>
        <p:txBody>
          <a:bodyPr>
            <a:noAutofit/>
          </a:bodyPr>
          <a:lstStyle/>
          <a:p>
            <a:r>
              <a:rPr lang="en-US" sz="2000" dirty="0">
                <a:latin typeface="Arial" panose="020B0604020202020204" pitchFamily="34" charset="0"/>
                <a:cs typeface="Arial" panose="020B0604020202020204" pitchFamily="34" charset="0"/>
              </a:rPr>
              <a:t>Gathers and maintains education documentation related to programming.</a:t>
            </a:r>
          </a:p>
          <a:p>
            <a:r>
              <a:rPr lang="en-US" sz="2000" dirty="0">
                <a:latin typeface="Arial" panose="020B0604020202020204" pitchFamily="34" charset="0"/>
                <a:cs typeface="Arial" panose="020B0604020202020204" pitchFamily="34" charset="0"/>
              </a:rPr>
              <a:t>Helps coordinate Risk Based Surveys</a:t>
            </a:r>
          </a:p>
          <a:p>
            <a:r>
              <a:rPr lang="en-US" sz="2000" dirty="0">
                <a:latin typeface="Arial" panose="020B0604020202020204" pitchFamily="34" charset="0"/>
                <a:cs typeface="Arial" panose="020B0604020202020204" pitchFamily="34" charset="0"/>
              </a:rPr>
              <a:t>Approves/Disapproves education programs based on VA requirements.</a:t>
            </a:r>
          </a:p>
          <a:p>
            <a:r>
              <a:rPr lang="en-US" sz="2000" dirty="0">
                <a:latin typeface="Arial" panose="020B0604020202020204" pitchFamily="34" charset="0"/>
                <a:cs typeface="Arial" panose="020B0604020202020204" pitchFamily="34" charset="0"/>
              </a:rPr>
              <a:t>Acts as Liaison between VA and SCO</a:t>
            </a:r>
          </a:p>
        </p:txBody>
      </p:sp>
    </p:spTree>
    <p:extLst>
      <p:ext uri="{BB962C8B-B14F-4D97-AF65-F5344CB8AC3E}">
        <p14:creationId xmlns:p14="http://schemas.microsoft.com/office/powerpoint/2010/main" val="4135151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3" y="118733"/>
            <a:ext cx="8450731" cy="981732"/>
          </a:xfrm>
        </p:spPr>
        <p:txBody>
          <a:bodyPr/>
          <a:lstStyle/>
          <a:p>
            <a:r>
              <a:rPr lang="en-US" dirty="0"/>
              <a:t>School Certifying Official-HEAVY LIFTER</a:t>
            </a:r>
          </a:p>
        </p:txBody>
      </p:sp>
      <p:sp>
        <p:nvSpPr>
          <p:cNvPr id="3" name="Content Placeholder 2">
            <a:extLst>
              <a:ext uri="{FF2B5EF4-FFF2-40B4-BE49-F238E27FC236}">
                <a16:creationId xmlns:a16="http://schemas.microsoft.com/office/drawing/2014/main" id="{801D4D81-1EA2-45DB-871A-1EA16CE8F9F4}"/>
              </a:ext>
            </a:extLst>
          </p:cNvPr>
          <p:cNvSpPr>
            <a:spLocks noGrp="1"/>
          </p:cNvSpPr>
          <p:nvPr>
            <p:ph sz="half" idx="1"/>
          </p:nvPr>
        </p:nvSpPr>
        <p:spPr>
          <a:xfrm>
            <a:off x="286871" y="1458073"/>
            <a:ext cx="5910729" cy="4808257"/>
          </a:xfrm>
        </p:spPr>
        <p:txBody>
          <a:bodyPr>
            <a:noAutofit/>
          </a:bodyPr>
          <a:lstStyle/>
          <a:p>
            <a:r>
              <a:rPr lang="en-US" sz="2400" dirty="0"/>
              <a:t>Submits VA 22-1999 (VA Enrollment Certification)</a:t>
            </a:r>
          </a:p>
          <a:p>
            <a:r>
              <a:rPr lang="en-US" sz="2400" dirty="0"/>
              <a:t>Maintains student education file:class schedule, transcripts, bursar record, etc. 3 year record keeping. </a:t>
            </a:r>
          </a:p>
          <a:p>
            <a:r>
              <a:rPr lang="en-US" sz="2400" dirty="0"/>
              <a:t>May advise student academically. May be a Jack of All Trades!</a:t>
            </a:r>
          </a:p>
          <a:p>
            <a:r>
              <a:rPr lang="en-US" sz="2400" dirty="0"/>
              <a:t>Constant point of contact with Veteran and dependents.</a:t>
            </a:r>
          </a:p>
          <a:p>
            <a:r>
              <a:rPr lang="en-US" sz="2400" dirty="0"/>
              <a:t>Handles Risk Based Survey (RBS).</a:t>
            </a:r>
          </a:p>
          <a:p>
            <a:pPr marL="0" indent="0">
              <a:buNone/>
            </a:pPr>
            <a:endParaRPr lang="en-US" dirty="0"/>
          </a:p>
        </p:txBody>
      </p:sp>
      <p:sp>
        <p:nvSpPr>
          <p:cNvPr id="4" name="Content Placeholder 3">
            <a:extLst>
              <a:ext uri="{FF2B5EF4-FFF2-40B4-BE49-F238E27FC236}">
                <a16:creationId xmlns:a16="http://schemas.microsoft.com/office/drawing/2014/main" id="{B3916D5E-B916-4C64-88F5-803D1D26F264}"/>
              </a:ext>
            </a:extLst>
          </p:cNvPr>
          <p:cNvSpPr>
            <a:spLocks noGrp="1"/>
          </p:cNvSpPr>
          <p:nvPr>
            <p:ph sz="half" idx="2"/>
          </p:nvPr>
        </p:nvSpPr>
        <p:spPr>
          <a:xfrm>
            <a:off x="6096000" y="1458073"/>
            <a:ext cx="5562600" cy="4790328"/>
          </a:xfrm>
        </p:spPr>
        <p:txBody>
          <a:bodyPr>
            <a:noAutofit/>
          </a:bodyPr>
          <a:lstStyle/>
          <a:p>
            <a:pPr marL="0" indent="0">
              <a:buNone/>
            </a:pPr>
            <a:r>
              <a:rPr lang="en-US" sz="2400" dirty="0"/>
              <a:t>Use the SCO Handbook as a guide for certifications. 8 hours of training annually.</a:t>
            </a:r>
          </a:p>
          <a:p>
            <a:pPr marL="0" indent="0">
              <a:buNone/>
            </a:pPr>
            <a:r>
              <a:rPr lang="en-US" sz="2400" dirty="0"/>
              <a:t>SCO’s are located found in various areas around campus.</a:t>
            </a:r>
          </a:p>
          <a:p>
            <a:pPr marL="0" indent="0">
              <a:buNone/>
            </a:pPr>
            <a:r>
              <a:rPr lang="en-US" sz="2400" dirty="0"/>
              <a:t>Some may be found within the Registrar Office, Financial Aid Office, Student Account Office, or Admissions. </a:t>
            </a:r>
          </a:p>
          <a:p>
            <a:pPr marL="0" indent="0">
              <a:buNone/>
            </a:pPr>
            <a:r>
              <a:rPr lang="en-US" sz="2400" dirty="0"/>
              <a:t>Every organization is structured differently. </a:t>
            </a:r>
            <a:r>
              <a:rPr lang="en-US" sz="2400" b="1" u="sng" dirty="0"/>
              <a:t>However, the role of SCO doesn’t change!</a:t>
            </a:r>
          </a:p>
        </p:txBody>
      </p:sp>
    </p:spTree>
    <p:extLst>
      <p:ext uri="{BB962C8B-B14F-4D97-AF65-F5344CB8AC3E}">
        <p14:creationId xmlns:p14="http://schemas.microsoft.com/office/powerpoint/2010/main" val="221589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2925</TotalTime>
  <Words>2540</Words>
  <Application>Microsoft Office PowerPoint</Application>
  <PresentationFormat>Widescreen</PresentationFormat>
  <Paragraphs>329</Paragraphs>
  <Slides>48</Slides>
  <Notes>3</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48</vt:i4>
      </vt:variant>
    </vt:vector>
  </HeadingPairs>
  <TitlesOfParts>
    <vt:vector size="57" baseType="lpstr">
      <vt:lpstr>Arial</vt:lpstr>
      <vt:lpstr>Calibri</vt:lpstr>
      <vt:lpstr>Source Sans Pro Web</vt:lpstr>
      <vt:lpstr>Times New Roman</vt:lpstr>
      <vt:lpstr>Tw Cen MT</vt:lpstr>
      <vt:lpstr>NEW LOGO</vt:lpstr>
      <vt:lpstr>Custom Design</vt:lpstr>
      <vt:lpstr>1_Custom Design</vt:lpstr>
      <vt:lpstr>1_NEW Logo</vt:lpstr>
      <vt:lpstr>Veteran Education Benefits</vt:lpstr>
      <vt:lpstr>What we will discuss:</vt:lpstr>
      <vt:lpstr>What are VA Education benefits?</vt:lpstr>
      <vt:lpstr>What are VA Education benefits?</vt:lpstr>
      <vt:lpstr>Education Administrators-Regional Processing Offices</vt:lpstr>
      <vt:lpstr>Education Administrators</vt:lpstr>
      <vt:lpstr>Education Liaison Representative/State Approving Agency/School Certifying Official</vt:lpstr>
      <vt:lpstr>Responsible to the VA for Education Administration</vt:lpstr>
      <vt:lpstr>School Certifying Official-HEAVY LIFTER</vt:lpstr>
      <vt:lpstr>Approval Process for GI Bill </vt:lpstr>
      <vt:lpstr>Who is Eligible?</vt:lpstr>
      <vt:lpstr>Recent Change!</vt:lpstr>
      <vt:lpstr>Recent Change!</vt:lpstr>
      <vt:lpstr>(Fairly) Recent Changes</vt:lpstr>
      <vt:lpstr>Post-911 GI Bill Eligibility</vt:lpstr>
      <vt:lpstr>Montgomery GI Bill Active Duty Eligibility</vt:lpstr>
      <vt:lpstr>Montgomery GI Bill Selected Reserve Eligibility</vt:lpstr>
      <vt:lpstr>Montgomery GI Bill Selected Reserve Eligibility</vt:lpstr>
      <vt:lpstr>Let’s evaluate</vt:lpstr>
      <vt:lpstr>Education Benefits Highlights</vt:lpstr>
      <vt:lpstr>Edith Nourse Rogers STEM Scholarship</vt:lpstr>
      <vt:lpstr>Yellow Ribbon Program</vt:lpstr>
      <vt:lpstr>Post-911 GI Bill at the 100% level</vt:lpstr>
      <vt:lpstr>Fry Scholarship</vt:lpstr>
      <vt:lpstr>Chapter 36</vt:lpstr>
      <vt:lpstr>Spouse or Child education benefits</vt:lpstr>
      <vt:lpstr>Spouse or Child education benefits</vt:lpstr>
      <vt:lpstr>Spouse or Child education benefits</vt:lpstr>
      <vt:lpstr>Spouse or Child education benefits</vt:lpstr>
      <vt:lpstr>Special Circumstances</vt:lpstr>
      <vt:lpstr>How to Apply</vt:lpstr>
      <vt:lpstr>HOT TIP</vt:lpstr>
      <vt:lpstr>GI Bill Benefit Process-Application</vt:lpstr>
      <vt:lpstr>What are the Benefits? (Post-9/11)</vt:lpstr>
      <vt:lpstr>What are the Benefits?</vt:lpstr>
      <vt:lpstr>What are the Benefits?</vt:lpstr>
      <vt:lpstr>What are the Benefits?</vt:lpstr>
      <vt:lpstr>What are the Benefits?</vt:lpstr>
      <vt:lpstr>What are the Benefits?</vt:lpstr>
      <vt:lpstr>Montgomery GI Bill Benefits</vt:lpstr>
      <vt:lpstr>Montgomery GI Bill Benefits</vt:lpstr>
      <vt:lpstr>Montgomery GI Bill Benefits</vt:lpstr>
      <vt:lpstr>Montgomery GI Bill Benefits – Selected Reserve </vt:lpstr>
      <vt:lpstr>… and there’s more!</vt:lpstr>
      <vt:lpstr>… and there’s more!</vt:lpstr>
      <vt:lpstr>Best Practices to obtain benefits</vt:lpstr>
      <vt:lpstr>Education – How to Appeal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hurry up and wait:</dc:title>
  <dc:creator>Ryan Gallucci</dc:creator>
  <cp:lastModifiedBy>Keith Garrison</cp:lastModifiedBy>
  <cp:revision>209</cp:revision>
  <cp:lastPrinted>2022-09-06T18:47:30Z</cp:lastPrinted>
  <dcterms:created xsi:type="dcterms:W3CDTF">2014-09-15T19:27:59Z</dcterms:created>
  <dcterms:modified xsi:type="dcterms:W3CDTF">2025-09-17T02:09:18Z</dcterms:modified>
</cp:coreProperties>
</file>