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43" r:id="rId5"/>
  </p:sldMasterIdLst>
  <p:notesMasterIdLst>
    <p:notesMasterId r:id="rId28"/>
  </p:notesMasterIdLst>
  <p:handoutMasterIdLst>
    <p:handoutMasterId r:id="rId29"/>
  </p:handoutMasterIdLst>
  <p:sldIdLst>
    <p:sldId id="256" r:id="rId6"/>
    <p:sldId id="259" r:id="rId7"/>
    <p:sldId id="260" r:id="rId8"/>
    <p:sldId id="261" r:id="rId9"/>
    <p:sldId id="262" r:id="rId10"/>
    <p:sldId id="539" r:id="rId11"/>
    <p:sldId id="263" r:id="rId12"/>
    <p:sldId id="264" r:id="rId13"/>
    <p:sldId id="265" r:id="rId14"/>
    <p:sldId id="266" r:id="rId15"/>
    <p:sldId id="268" r:id="rId16"/>
    <p:sldId id="270" r:id="rId17"/>
    <p:sldId id="538" r:id="rId18"/>
    <p:sldId id="273" r:id="rId19"/>
    <p:sldId id="275" r:id="rId20"/>
    <p:sldId id="540" r:id="rId21"/>
    <p:sldId id="543" r:id="rId22"/>
    <p:sldId id="542" r:id="rId23"/>
    <p:sldId id="276" r:id="rId24"/>
    <p:sldId id="279" r:id="rId25"/>
    <p:sldId id="280" r:id="rId26"/>
    <p:sldId id="514" r:id="rId2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353" autoAdjust="0"/>
  </p:normalViewPr>
  <p:slideViewPr>
    <p:cSldViewPr snapToGrid="0">
      <p:cViewPr varScale="1">
        <p:scale>
          <a:sx n="96" d="100"/>
          <a:sy n="96" d="100"/>
        </p:scale>
        <p:origin x="1068" y="90"/>
      </p:cViewPr>
      <p:guideLst>
        <p:guide orient="horz" pos="2136"/>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9/11/2025</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if nexus and chronicity are documented.</a:t>
            </a:r>
          </a:p>
        </p:txBody>
      </p:sp>
      <p:sp>
        <p:nvSpPr>
          <p:cNvPr id="4" name="Slide Number Placeholder 3"/>
          <p:cNvSpPr>
            <a:spLocks noGrp="1"/>
          </p:cNvSpPr>
          <p:nvPr>
            <p:ph type="sldNum" sz="quarter" idx="5"/>
          </p:nvPr>
        </p:nvSpPr>
        <p:spPr/>
        <p:txBody>
          <a:bodyPr/>
          <a:lstStyle/>
          <a:p>
            <a:fld id="{B8C36D78-C19F-4765-8B7F-2FE8BFF07D6C}" type="slidenum">
              <a:rPr lang="en-US" smtClean="0"/>
              <a:pPr/>
              <a:t>3</a:t>
            </a:fld>
            <a:endParaRPr lang="en-US" dirty="0"/>
          </a:p>
        </p:txBody>
      </p:sp>
    </p:spTree>
    <p:extLst>
      <p:ext uri="{BB962C8B-B14F-4D97-AF65-F5344CB8AC3E}">
        <p14:creationId xmlns:p14="http://schemas.microsoft.com/office/powerpoint/2010/main" val="3640896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22</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9/11/2025</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9/11/2025</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28363313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9/11/2025</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73837/M21-1-Part-XIII-Subpart-i-Chapter-4-Section-A-Overview-of-Classes-of-Eligibility-for-Dental-Treatment#2b" TargetMode="External"/><Relationship Id="rId2" Type="http://schemas.openxmlformats.org/officeDocument/2006/relationships/hyperlink" Target="https://www.law.cornell.edu/uscode/text/38/1710" TargetMode="Externa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 TargetMode="External"/><Relationship Id="rId2" Type="http://schemas.openxmlformats.org/officeDocument/2006/relationships/hyperlink" Target="https://www.ecfr.gov/current/title-38" TargetMode="External"/><Relationship Id="rId1" Type="http://schemas.openxmlformats.org/officeDocument/2006/relationships/slideLayout" Target="../slideLayouts/slideLayout20.xml"/><Relationship Id="rId4" Type="http://schemas.openxmlformats.org/officeDocument/2006/relationships/hyperlink" Target="https://rarediseases.info.nih.gov/"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60142" y="3429000"/>
            <a:ext cx="7498801"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Esoteric Claims</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913" y="14250"/>
            <a:ext cx="10515600" cy="1325563"/>
          </a:xfrm>
        </p:spPr>
        <p:txBody>
          <a:bodyPr/>
          <a:lstStyle/>
          <a:p>
            <a:r>
              <a:rPr b="1" dirty="0"/>
              <a:t>Overcoming Pitfalls</a:t>
            </a:r>
          </a:p>
        </p:txBody>
      </p:sp>
      <p:sp>
        <p:nvSpPr>
          <p:cNvPr id="3" name="Content Placeholder 2"/>
          <p:cNvSpPr>
            <a:spLocks noGrp="1"/>
          </p:cNvSpPr>
          <p:nvPr>
            <p:ph idx="1"/>
          </p:nvPr>
        </p:nvSpPr>
        <p:spPr>
          <a:xfrm>
            <a:off x="838200" y="1626842"/>
            <a:ext cx="10515600" cy="4351338"/>
          </a:xfrm>
        </p:spPr>
        <p:txBody>
          <a:bodyPr>
            <a:noAutofit/>
          </a:bodyPr>
          <a:lstStyle/>
          <a:p>
            <a:r>
              <a:rPr dirty="0"/>
              <a:t>Collect complete treatment history from civilian </a:t>
            </a:r>
            <a:r>
              <a:rPr lang="en-US" dirty="0"/>
              <a:t>and</a:t>
            </a:r>
            <a:r>
              <a:rPr dirty="0"/>
              <a:t> VA providers.</a:t>
            </a:r>
          </a:p>
          <a:p>
            <a:endParaRPr lang="en-US" sz="1800" dirty="0"/>
          </a:p>
          <a:p>
            <a:r>
              <a:rPr dirty="0"/>
              <a:t>Secure expert opinions early</a:t>
            </a:r>
            <a:r>
              <a:rPr lang="en-US" dirty="0"/>
              <a:t> so that C&amp;P examiners can use them</a:t>
            </a:r>
            <a:endParaRPr dirty="0"/>
          </a:p>
          <a:p>
            <a:endParaRPr lang="en-US" sz="1800" dirty="0"/>
          </a:p>
          <a:p>
            <a:r>
              <a:rPr dirty="0"/>
              <a:t>Use lay statements to document chronic symptoms </a:t>
            </a:r>
            <a:endParaRPr lang="en-US" dirty="0"/>
          </a:p>
          <a:p>
            <a:endParaRPr lang="en-US" sz="1800" dirty="0"/>
          </a:p>
          <a:p>
            <a:r>
              <a:rPr dirty="0"/>
              <a:t>Highlight evolving science in support of claim (submit studies, NIH definitions).</a:t>
            </a:r>
          </a:p>
          <a:p>
            <a:pPr marL="0" indent="0">
              <a:buNone/>
            </a:pPr>
            <a:endParaRPr lang="en-US" sz="1800" b="1" dirty="0"/>
          </a:p>
          <a:p>
            <a:pPr marL="0" indent="0">
              <a:buNone/>
            </a:pPr>
            <a:r>
              <a:rPr b="1" dirty="0"/>
              <a:t>Example: </a:t>
            </a:r>
            <a:r>
              <a:rPr dirty="0"/>
              <a:t>A Veteran with rare skin cancer linked to sun exposure in service, supported by dermatologist nexus letter.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46" y="35510"/>
            <a:ext cx="10515600" cy="1325563"/>
          </a:xfrm>
        </p:spPr>
        <p:txBody>
          <a:bodyPr>
            <a:normAutofit/>
          </a:bodyPr>
          <a:lstStyle/>
          <a:p>
            <a:br>
              <a:rPr lang="en-US" sz="4000" b="1" dirty="0"/>
            </a:br>
            <a:r>
              <a:rPr sz="4000" b="1" dirty="0"/>
              <a:t>Evidence Collection</a:t>
            </a:r>
          </a:p>
        </p:txBody>
      </p:sp>
      <p:sp>
        <p:nvSpPr>
          <p:cNvPr id="3" name="Content Placeholder 2"/>
          <p:cNvSpPr>
            <a:spLocks noGrp="1"/>
          </p:cNvSpPr>
          <p:nvPr>
            <p:ph idx="1"/>
          </p:nvPr>
        </p:nvSpPr>
        <p:spPr/>
        <p:txBody>
          <a:bodyPr/>
          <a:lstStyle/>
          <a:p>
            <a:r>
              <a:rPr lang="en-US" dirty="0"/>
              <a:t>Beyond the typical medical evidence, you may need to have to dig a little deeper for some uncommon claims.</a:t>
            </a:r>
            <a:endParaRPr dirty="0"/>
          </a:p>
          <a:p>
            <a:pPr marL="0" indent="0">
              <a:buNone/>
            </a:pPr>
            <a:endParaRPr lang="en-US" dirty="0"/>
          </a:p>
          <a:p>
            <a:pPr marL="0" indent="0">
              <a:buNone/>
            </a:pPr>
            <a:r>
              <a:rPr b="1" dirty="0"/>
              <a:t>Example: </a:t>
            </a:r>
            <a:r>
              <a:rPr dirty="0"/>
              <a:t>For </a:t>
            </a:r>
            <a:r>
              <a:rPr lang="en-US" dirty="0"/>
              <a:t>a </a:t>
            </a:r>
            <a:r>
              <a:rPr dirty="0"/>
              <a:t>Spina Bifida claim, </a:t>
            </a:r>
            <a:r>
              <a:rPr lang="en-US" dirty="0"/>
              <a:t>you should </a:t>
            </a:r>
            <a:r>
              <a:rPr dirty="0"/>
              <a:t>include </a:t>
            </a:r>
            <a:r>
              <a:rPr lang="en-US" dirty="0"/>
              <a:t>the </a:t>
            </a:r>
            <a:r>
              <a:rPr dirty="0"/>
              <a:t>parent’s service records, medical birth documentation, and VA AO guidelines.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8" y="35515"/>
            <a:ext cx="10515600" cy="1325563"/>
          </a:xfrm>
        </p:spPr>
        <p:txBody>
          <a:bodyPr/>
          <a:lstStyle/>
          <a:p>
            <a:br>
              <a:rPr lang="en-US" b="1" dirty="0"/>
            </a:br>
            <a:r>
              <a:rPr b="1" dirty="0"/>
              <a:t>VA Development</a:t>
            </a:r>
          </a:p>
        </p:txBody>
      </p:sp>
      <p:sp>
        <p:nvSpPr>
          <p:cNvPr id="3" name="Content Placeholder 2"/>
          <p:cNvSpPr>
            <a:spLocks noGrp="1"/>
          </p:cNvSpPr>
          <p:nvPr>
            <p:ph idx="1"/>
          </p:nvPr>
        </p:nvSpPr>
        <p:spPr/>
        <p:txBody>
          <a:bodyPr/>
          <a:lstStyle/>
          <a:p>
            <a:r>
              <a:rPr dirty="0"/>
              <a:t>VA may schedule a C&amp;P exam – prepare</a:t>
            </a:r>
            <a:r>
              <a:rPr lang="en-US" dirty="0"/>
              <a:t> the</a:t>
            </a:r>
            <a:r>
              <a:rPr dirty="0"/>
              <a:t> </a:t>
            </a:r>
            <a:r>
              <a:rPr lang="en-US" dirty="0"/>
              <a:t>v</a:t>
            </a:r>
            <a:r>
              <a:rPr dirty="0"/>
              <a:t>eteran to discuss</a:t>
            </a:r>
            <a:r>
              <a:rPr lang="en-US" dirty="0"/>
              <a:t> their</a:t>
            </a:r>
            <a:r>
              <a:rPr dirty="0"/>
              <a:t> symptoms clearly</a:t>
            </a:r>
            <a:r>
              <a:rPr lang="en-US" dirty="0"/>
              <a:t> and let them know that they can bring research or records to the exam, but you also need a copy to submit to VBMS</a:t>
            </a:r>
            <a:endParaRPr dirty="0"/>
          </a:p>
          <a:p>
            <a:endParaRPr lang="en-US" sz="1400" dirty="0"/>
          </a:p>
          <a:p>
            <a:r>
              <a:rPr dirty="0"/>
              <a:t>VA may request additional documentation – respond promptly</a:t>
            </a:r>
          </a:p>
          <a:p>
            <a:endParaRPr lang="en-US" sz="1400" dirty="0"/>
          </a:p>
          <a:p>
            <a:r>
              <a:rPr dirty="0"/>
              <a:t>Accredited reps should monitor VBMS regularly to ensure </a:t>
            </a:r>
            <a:r>
              <a:rPr lang="en-US" dirty="0"/>
              <a:t>the </a:t>
            </a:r>
            <a:r>
              <a:rPr dirty="0"/>
              <a:t>claim is progressing</a:t>
            </a:r>
          </a:p>
          <a:p>
            <a:pPr marL="0" indent="0">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9" y="24883"/>
            <a:ext cx="10515600" cy="1325563"/>
          </a:xfrm>
        </p:spPr>
        <p:txBody>
          <a:bodyPr/>
          <a:lstStyle/>
          <a:p>
            <a:r>
              <a:rPr lang="en-US" b="1" dirty="0"/>
              <a:t>Other AO conditions</a:t>
            </a:r>
            <a:endParaRPr b="1" dirty="0"/>
          </a:p>
        </p:txBody>
      </p:sp>
      <p:sp>
        <p:nvSpPr>
          <p:cNvPr id="3" name="Content Placeholder 2"/>
          <p:cNvSpPr>
            <a:spLocks noGrp="1"/>
          </p:cNvSpPr>
          <p:nvPr>
            <p:ph idx="1"/>
          </p:nvPr>
        </p:nvSpPr>
        <p:spPr>
          <a:xfrm>
            <a:off x="397565" y="1908313"/>
            <a:ext cx="11251096" cy="4666215"/>
          </a:xfrm>
        </p:spPr>
        <p:txBody>
          <a:bodyPr numCol="3">
            <a:noAutofit/>
          </a:bodyPr>
          <a:lstStyle/>
          <a:p>
            <a:r>
              <a:rPr lang="en-US" dirty="0"/>
              <a:t>Achondroplasia</a:t>
            </a:r>
          </a:p>
          <a:p>
            <a:r>
              <a:rPr lang="en-US" dirty="0"/>
              <a:t>Cleft lip and/or palate</a:t>
            </a:r>
          </a:p>
          <a:p>
            <a:r>
              <a:rPr lang="en-US" dirty="0"/>
              <a:t>Congenital heart disease</a:t>
            </a:r>
          </a:p>
          <a:p>
            <a:r>
              <a:rPr lang="en-US" dirty="0"/>
              <a:t>Congenital talipes equinovarus (clubfoot)</a:t>
            </a:r>
          </a:p>
          <a:p>
            <a:r>
              <a:rPr lang="en-US" dirty="0"/>
              <a:t>Esophageal and intestinal atresia</a:t>
            </a:r>
          </a:p>
          <a:p>
            <a:r>
              <a:rPr lang="en-US" dirty="0"/>
              <a:t>Hallerman-Streiff syndrome</a:t>
            </a:r>
          </a:p>
          <a:p>
            <a:r>
              <a:rPr lang="en-US" dirty="0"/>
              <a:t>Hip dysplasia</a:t>
            </a:r>
          </a:p>
          <a:p>
            <a:r>
              <a:rPr lang="en-US" dirty="0" err="1"/>
              <a:t>Hirschprung's</a:t>
            </a:r>
            <a:r>
              <a:rPr lang="en-US" dirty="0"/>
              <a:t> disease (congenital megacolon)</a:t>
            </a:r>
          </a:p>
          <a:p>
            <a:r>
              <a:rPr lang="en-US" dirty="0"/>
              <a:t>Hydrocephalus due to </a:t>
            </a:r>
            <a:r>
              <a:rPr lang="en-US" dirty="0" err="1"/>
              <a:t>aqueductal</a:t>
            </a:r>
            <a:r>
              <a:rPr lang="en-US" dirty="0"/>
              <a:t> stenosis</a:t>
            </a:r>
          </a:p>
          <a:p>
            <a:r>
              <a:rPr lang="en-US" dirty="0"/>
              <a:t>Hypospadias</a:t>
            </a:r>
          </a:p>
          <a:p>
            <a:r>
              <a:rPr lang="en-US" dirty="0"/>
              <a:t>Imperforate anus</a:t>
            </a:r>
          </a:p>
          <a:p>
            <a:r>
              <a:rPr lang="en-US" dirty="0"/>
              <a:t>Neural tube defects</a:t>
            </a:r>
          </a:p>
          <a:p>
            <a:r>
              <a:rPr lang="en-US" dirty="0"/>
              <a:t>Poland syndrome</a:t>
            </a:r>
          </a:p>
          <a:p>
            <a:r>
              <a:rPr lang="en-US" dirty="0"/>
              <a:t>Pyloric stenosis</a:t>
            </a:r>
          </a:p>
          <a:p>
            <a:r>
              <a:rPr lang="en-US" dirty="0"/>
              <a:t>Syndactyly (fused digits)</a:t>
            </a:r>
          </a:p>
          <a:p>
            <a:r>
              <a:rPr lang="en-US" dirty="0"/>
              <a:t>Tracheoesophageal fistula</a:t>
            </a:r>
          </a:p>
          <a:p>
            <a:r>
              <a:rPr lang="en-US" dirty="0"/>
              <a:t>Undescended testicle</a:t>
            </a:r>
          </a:p>
          <a:p>
            <a:r>
              <a:rPr lang="en-US" dirty="0"/>
              <a:t>Williams syndrome</a:t>
            </a:r>
            <a:endParaRPr dirty="0"/>
          </a:p>
        </p:txBody>
      </p:sp>
      <p:sp>
        <p:nvSpPr>
          <p:cNvPr id="4" name="TextBox 3">
            <a:extLst>
              <a:ext uri="{FF2B5EF4-FFF2-40B4-BE49-F238E27FC236}">
                <a16:creationId xmlns:a16="http://schemas.microsoft.com/office/drawing/2014/main" id="{34B2C85F-1836-2483-888D-0D5592EB2505}"/>
              </a:ext>
            </a:extLst>
          </p:cNvPr>
          <p:cNvSpPr txBox="1"/>
          <p:nvPr/>
        </p:nvSpPr>
        <p:spPr>
          <a:xfrm>
            <a:off x="543339" y="1277683"/>
            <a:ext cx="11105322" cy="52322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Everyone knows about Spina Bifida but what about these?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9" y="35516"/>
            <a:ext cx="10515600" cy="1325563"/>
          </a:xfrm>
        </p:spPr>
        <p:txBody>
          <a:bodyPr/>
          <a:lstStyle/>
          <a:p>
            <a:r>
              <a:rPr b="1" dirty="0"/>
              <a:t>Adding Parents</a:t>
            </a:r>
            <a:r>
              <a:rPr lang="en-US" b="1" dirty="0"/>
              <a:t> to an Award</a:t>
            </a:r>
            <a:endParaRPr b="1" dirty="0"/>
          </a:p>
        </p:txBody>
      </p:sp>
      <p:sp>
        <p:nvSpPr>
          <p:cNvPr id="3" name="Content Placeholder 2"/>
          <p:cNvSpPr>
            <a:spLocks noGrp="1"/>
          </p:cNvSpPr>
          <p:nvPr>
            <p:ph idx="1"/>
          </p:nvPr>
        </p:nvSpPr>
        <p:spPr/>
        <p:txBody>
          <a:bodyPr>
            <a:normAutofit/>
          </a:bodyPr>
          <a:lstStyle/>
          <a:p>
            <a:r>
              <a:rPr dirty="0"/>
              <a:t>VA allows dependent parents to be added for financial support benefits</a:t>
            </a:r>
          </a:p>
          <a:p>
            <a:endParaRPr lang="en-US" sz="1400" dirty="0"/>
          </a:p>
          <a:p>
            <a:r>
              <a:rPr dirty="0"/>
              <a:t>Requires proof of</a:t>
            </a:r>
            <a:r>
              <a:rPr lang="en-US" dirty="0"/>
              <a:t> parenthood,</a:t>
            </a:r>
            <a:r>
              <a:rPr dirty="0"/>
              <a:t> financial dependency</a:t>
            </a:r>
            <a:r>
              <a:rPr lang="en-US" dirty="0"/>
              <a:t>,</a:t>
            </a:r>
            <a:r>
              <a:rPr dirty="0"/>
              <a:t> and income documentation</a:t>
            </a:r>
            <a:r>
              <a:rPr lang="en-US" dirty="0"/>
              <a:t> (Parent must be dependent on the veteran for support)</a:t>
            </a:r>
            <a:endParaRPr dirty="0"/>
          </a:p>
          <a:p>
            <a:endParaRPr lang="en-US" sz="1400" dirty="0"/>
          </a:p>
          <a:p>
            <a:r>
              <a:rPr dirty="0"/>
              <a:t>Accredited reps should assist in filling VA Form 21P-509</a:t>
            </a:r>
          </a:p>
          <a:p>
            <a:pPr marL="0" indent="0">
              <a:buNone/>
            </a:pPr>
            <a:endParaRPr lang="en-US" dirty="0"/>
          </a:p>
          <a:p>
            <a:pPr marL="0" indent="0">
              <a:buNone/>
            </a:pPr>
            <a:r>
              <a:rPr lang="en-US" dirty="0"/>
              <a:t>**Parents can also be eligible for DIC</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9" y="24880"/>
            <a:ext cx="10515600" cy="1325563"/>
          </a:xfrm>
        </p:spPr>
        <p:txBody>
          <a:bodyPr/>
          <a:lstStyle/>
          <a:p>
            <a:r>
              <a:rPr b="1" dirty="0"/>
              <a:t>Dental Claims</a:t>
            </a:r>
          </a:p>
        </p:txBody>
      </p:sp>
      <p:sp>
        <p:nvSpPr>
          <p:cNvPr id="3" name="Content Placeholder 2"/>
          <p:cNvSpPr>
            <a:spLocks noGrp="1"/>
          </p:cNvSpPr>
          <p:nvPr>
            <p:ph idx="1"/>
          </p:nvPr>
        </p:nvSpPr>
        <p:spPr/>
        <p:txBody>
          <a:bodyPr/>
          <a:lstStyle/>
          <a:p>
            <a:r>
              <a:rPr dirty="0"/>
              <a:t>VA provides dental benefits under certain conditions</a:t>
            </a:r>
            <a:r>
              <a:rPr lang="en-US" dirty="0"/>
              <a:t> – normally requires a service-connected dental condition, POW status, or 100% P&amp;T</a:t>
            </a:r>
          </a:p>
          <a:p>
            <a:endParaRPr lang="en-US" dirty="0"/>
          </a:p>
          <a:p>
            <a:r>
              <a:rPr dirty="0"/>
              <a:t>Accredited reps must explain limits clearly</a:t>
            </a:r>
            <a:r>
              <a:rPr lang="en-US" dirty="0"/>
              <a:t> as there is a lot of misconception with dental cale and VA</a:t>
            </a:r>
          </a:p>
          <a:p>
            <a:pPr marL="0" indent="0">
              <a:buNone/>
            </a:pPr>
            <a:endParaRPr lang="en-US" dirty="0"/>
          </a:p>
          <a:p>
            <a:pPr marL="0" indent="0">
              <a:buNone/>
            </a:pPr>
            <a:r>
              <a:rPr lang="en-US" dirty="0"/>
              <a:t>VFW has a resolution passed to have dental benefits available to all veterans</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4519F-F128-4968-05E5-D3B0B2399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152B44-E3C0-878A-9236-9845704D07FD}"/>
              </a:ext>
            </a:extLst>
          </p:cNvPr>
          <p:cNvSpPr>
            <a:spLocks noGrp="1"/>
          </p:cNvSpPr>
          <p:nvPr>
            <p:ph type="title"/>
          </p:nvPr>
        </p:nvSpPr>
        <p:spPr>
          <a:xfrm>
            <a:off x="604279" y="24880"/>
            <a:ext cx="10515600" cy="1325563"/>
          </a:xfrm>
        </p:spPr>
        <p:txBody>
          <a:bodyPr/>
          <a:lstStyle/>
          <a:p>
            <a:r>
              <a:rPr b="1" dirty="0"/>
              <a:t>Dental Claims</a:t>
            </a:r>
          </a:p>
        </p:txBody>
      </p:sp>
      <p:sp>
        <p:nvSpPr>
          <p:cNvPr id="3" name="Content Placeholder 2">
            <a:extLst>
              <a:ext uri="{FF2B5EF4-FFF2-40B4-BE49-F238E27FC236}">
                <a16:creationId xmlns:a16="http://schemas.microsoft.com/office/drawing/2014/main" id="{B8A23FCC-D59C-4D50-257E-797B1021BD88}"/>
              </a:ext>
            </a:extLst>
          </p:cNvPr>
          <p:cNvSpPr>
            <a:spLocks noGrp="1"/>
          </p:cNvSpPr>
          <p:nvPr>
            <p:ph idx="1"/>
          </p:nvPr>
        </p:nvSpPr>
        <p:spPr>
          <a:xfrm>
            <a:off x="460513" y="1640957"/>
            <a:ext cx="11270974" cy="4351338"/>
          </a:xfrm>
        </p:spPr>
        <p:txBody>
          <a:bodyPr>
            <a:noAutofit/>
          </a:bodyPr>
          <a:lstStyle/>
          <a:p>
            <a:pPr marL="0" indent="0" algn="ctr">
              <a:buNone/>
            </a:pPr>
            <a:r>
              <a:rPr lang="en-US" sz="2400" b="1" dirty="0"/>
              <a:t>VA categorizes dental treatment based on classes</a:t>
            </a:r>
          </a:p>
          <a:p>
            <a:pPr marL="0" indent="0">
              <a:buNone/>
            </a:pPr>
            <a:r>
              <a:rPr lang="en-US" sz="2400" b="1" dirty="0"/>
              <a:t>Class I: </a:t>
            </a:r>
            <a:r>
              <a:rPr lang="en-US" sz="2400" dirty="0"/>
              <a:t>Available to veterans with compensable service-connected dental disabilities or conditions. (Eligible for any dental treatment indicated as necessary for SC compensable dental conditions to maintain oral health and chewing function) For Class I dental treatment, there is no restriction on the time limit for making application for treatment or the number of repeated treatments.</a:t>
            </a:r>
          </a:p>
          <a:p>
            <a:pPr marL="0" indent="0">
              <a:buNone/>
            </a:pPr>
            <a:endParaRPr lang="en-US" sz="100" dirty="0"/>
          </a:p>
          <a:p>
            <a:pPr marL="0" indent="0">
              <a:buNone/>
            </a:pPr>
            <a:r>
              <a:rPr lang="en-US" sz="2400" b="1" dirty="0"/>
              <a:t>Class II(a): </a:t>
            </a:r>
            <a:r>
              <a:rPr lang="en-US" sz="2400" dirty="0"/>
              <a:t>Available if a dental condition is determined to be service-connected but not compensable. The condition must have existed at the time of discharge or release from active service. Can receive any treatment necessary for the correction of the SC non-compensable dental condition or disability.</a:t>
            </a:r>
          </a:p>
          <a:p>
            <a:pPr marL="0" indent="0">
              <a:buNone/>
            </a:pPr>
            <a:endParaRPr lang="en-US" sz="100" dirty="0"/>
          </a:p>
          <a:p>
            <a:pPr marL="0" indent="0">
              <a:buNone/>
            </a:pPr>
            <a:endParaRPr dirty="0"/>
          </a:p>
        </p:txBody>
      </p:sp>
    </p:spTree>
    <p:extLst>
      <p:ext uri="{BB962C8B-B14F-4D97-AF65-F5344CB8AC3E}">
        <p14:creationId xmlns:p14="http://schemas.microsoft.com/office/powerpoint/2010/main" val="795598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263D3-659D-8D50-E454-3749D600C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91F6DC-CA94-7739-EF51-6E66BCC416DD}"/>
              </a:ext>
            </a:extLst>
          </p:cNvPr>
          <p:cNvSpPr>
            <a:spLocks noGrp="1"/>
          </p:cNvSpPr>
          <p:nvPr>
            <p:ph type="title"/>
          </p:nvPr>
        </p:nvSpPr>
        <p:spPr>
          <a:xfrm>
            <a:off x="604279" y="24880"/>
            <a:ext cx="10515600" cy="1325563"/>
          </a:xfrm>
        </p:spPr>
        <p:txBody>
          <a:bodyPr/>
          <a:lstStyle/>
          <a:p>
            <a:r>
              <a:rPr b="1" dirty="0"/>
              <a:t>Dental Claims</a:t>
            </a:r>
          </a:p>
        </p:txBody>
      </p:sp>
      <p:sp>
        <p:nvSpPr>
          <p:cNvPr id="3" name="Content Placeholder 2">
            <a:extLst>
              <a:ext uri="{FF2B5EF4-FFF2-40B4-BE49-F238E27FC236}">
                <a16:creationId xmlns:a16="http://schemas.microsoft.com/office/drawing/2014/main" id="{037A8012-54C7-D293-63E8-14B562BF79EA}"/>
              </a:ext>
            </a:extLst>
          </p:cNvPr>
          <p:cNvSpPr>
            <a:spLocks noGrp="1"/>
          </p:cNvSpPr>
          <p:nvPr>
            <p:ph idx="1"/>
          </p:nvPr>
        </p:nvSpPr>
        <p:spPr>
          <a:xfrm>
            <a:off x="390939" y="1491870"/>
            <a:ext cx="11270974" cy="4351338"/>
          </a:xfrm>
        </p:spPr>
        <p:txBody>
          <a:bodyPr>
            <a:noAutofit/>
          </a:bodyPr>
          <a:lstStyle/>
          <a:p>
            <a:pPr marL="0" indent="0">
              <a:buNone/>
            </a:pPr>
            <a:r>
              <a:rPr lang="en-US" sz="2400" b="1" dirty="0"/>
              <a:t>Class II(c): </a:t>
            </a:r>
            <a:r>
              <a:rPr lang="en-US" sz="2400" dirty="0"/>
              <a:t>Former POW regardless of the length of captivity – will receive any necessary dental treatment</a:t>
            </a:r>
          </a:p>
          <a:p>
            <a:pPr marL="0" indent="0">
              <a:buNone/>
            </a:pPr>
            <a:endParaRPr lang="en-US" sz="100" dirty="0"/>
          </a:p>
          <a:p>
            <a:pPr marL="0" indent="0">
              <a:buNone/>
            </a:pPr>
            <a:r>
              <a:rPr lang="en-US" sz="2400" b="1" dirty="0"/>
              <a:t>Class III: </a:t>
            </a:r>
            <a:r>
              <a:rPr lang="en-US" sz="2400" dirty="0"/>
              <a:t>Veterans with a dental disability professionally determined by VA to be currently aggravating an SC medical condition - will receive treatment to resolve the problem</a:t>
            </a:r>
          </a:p>
          <a:p>
            <a:pPr marL="0" indent="0">
              <a:buNone/>
            </a:pPr>
            <a:endParaRPr lang="en-US" sz="100" dirty="0"/>
          </a:p>
          <a:p>
            <a:pPr marL="0" indent="0">
              <a:buNone/>
            </a:pPr>
            <a:r>
              <a:rPr lang="en-US" sz="2400" b="1" dirty="0"/>
              <a:t>Class IV: </a:t>
            </a:r>
            <a:r>
              <a:rPr lang="en-US" sz="2400" dirty="0"/>
              <a:t>100% P&amp;T including TDIU – any necessary dental treatment</a:t>
            </a:r>
          </a:p>
          <a:p>
            <a:pPr marL="0" indent="0">
              <a:buNone/>
            </a:pPr>
            <a:r>
              <a:rPr lang="en-US" sz="2400" b="1" dirty="0"/>
              <a:t>Class V: </a:t>
            </a:r>
            <a:r>
              <a:rPr lang="en-US" sz="2400" dirty="0"/>
              <a:t>Veterans who have SC disabilities or have been approved by VA for VR&amp;E – will be provided care to allow for training</a:t>
            </a:r>
          </a:p>
          <a:p>
            <a:pPr marL="0" indent="0">
              <a:buNone/>
            </a:pPr>
            <a:r>
              <a:rPr lang="en-US" sz="2400" b="1" dirty="0"/>
              <a:t>Class VI: </a:t>
            </a:r>
            <a:r>
              <a:rPr lang="en-US" sz="2400" dirty="0"/>
              <a:t>Veterans who are scheduled for admission or receiving care under </a:t>
            </a:r>
            <a:r>
              <a:rPr lang="en-US" sz="2400" dirty="0">
                <a:hlinkClick r:id="rId2"/>
              </a:rPr>
              <a:t>38 U.S.C. 1710</a:t>
            </a:r>
            <a:r>
              <a:rPr lang="en-US" sz="2400" dirty="0"/>
              <a:t> – will receive treatment that is complicating a treatment condition</a:t>
            </a:r>
          </a:p>
          <a:p>
            <a:pPr marL="0" indent="0">
              <a:buNone/>
            </a:pPr>
            <a:endParaRPr lang="en-US" sz="800" b="1" dirty="0">
              <a:solidFill>
                <a:srgbClr val="991A1E"/>
              </a:solidFill>
              <a:hlinkClick r:id="rId3"/>
            </a:endParaRPr>
          </a:p>
          <a:p>
            <a:pPr marL="0" indent="0">
              <a:buNone/>
            </a:pPr>
            <a:r>
              <a:rPr lang="en-US" sz="2000" b="1" dirty="0">
                <a:solidFill>
                  <a:srgbClr val="991A1E"/>
                </a:solidFill>
                <a:hlinkClick r:id="rId3"/>
              </a:rPr>
              <a:t>M21-1, Part XIII, Subpart </a:t>
            </a:r>
            <a:r>
              <a:rPr lang="en-US" sz="2000" b="1" dirty="0" err="1">
                <a:solidFill>
                  <a:srgbClr val="991A1E"/>
                </a:solidFill>
                <a:hlinkClick r:id="rId3"/>
              </a:rPr>
              <a:t>i</a:t>
            </a:r>
            <a:r>
              <a:rPr lang="en-US" sz="2000" b="1" dirty="0">
                <a:solidFill>
                  <a:srgbClr val="991A1E"/>
                </a:solidFill>
                <a:hlinkClick r:id="rId3"/>
              </a:rPr>
              <a:t>, Chapter 4, Section A </a:t>
            </a:r>
            <a:endParaRPr lang="en-US" sz="2000" b="1" dirty="0">
              <a:solidFill>
                <a:srgbClr val="991A1E"/>
              </a:solidFill>
            </a:endParaRPr>
          </a:p>
          <a:p>
            <a:pPr marL="0" indent="0">
              <a:buNone/>
            </a:pPr>
            <a:endParaRPr lang="en-US" sz="2400" dirty="0"/>
          </a:p>
          <a:p>
            <a:pPr marL="0" indent="0">
              <a:buNone/>
            </a:pPr>
            <a:endParaRPr lang="en-US" sz="100" dirty="0"/>
          </a:p>
          <a:p>
            <a:pPr marL="0" indent="0">
              <a:buNone/>
            </a:pPr>
            <a:endParaRPr dirty="0"/>
          </a:p>
        </p:txBody>
      </p:sp>
    </p:spTree>
    <p:extLst>
      <p:ext uri="{BB962C8B-B14F-4D97-AF65-F5344CB8AC3E}">
        <p14:creationId xmlns:p14="http://schemas.microsoft.com/office/powerpoint/2010/main" val="3724326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687EC-301F-C22E-1CAD-5CEA175FBB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D1F872-3D16-8853-AE2C-5BD70F0C1EDC}"/>
              </a:ext>
            </a:extLst>
          </p:cNvPr>
          <p:cNvSpPr>
            <a:spLocks noGrp="1"/>
          </p:cNvSpPr>
          <p:nvPr>
            <p:ph type="title"/>
          </p:nvPr>
        </p:nvSpPr>
        <p:spPr>
          <a:xfrm>
            <a:off x="604279" y="24880"/>
            <a:ext cx="10515600" cy="1325563"/>
          </a:xfrm>
        </p:spPr>
        <p:txBody>
          <a:bodyPr/>
          <a:lstStyle/>
          <a:p>
            <a:r>
              <a:rPr b="1" dirty="0"/>
              <a:t>Dental Claims</a:t>
            </a:r>
          </a:p>
        </p:txBody>
      </p:sp>
      <p:sp>
        <p:nvSpPr>
          <p:cNvPr id="3" name="Content Placeholder 2">
            <a:extLst>
              <a:ext uri="{FF2B5EF4-FFF2-40B4-BE49-F238E27FC236}">
                <a16:creationId xmlns:a16="http://schemas.microsoft.com/office/drawing/2014/main" id="{CD2655EC-7A28-598B-CAB3-23BCF0FAEF0B}"/>
              </a:ext>
            </a:extLst>
          </p:cNvPr>
          <p:cNvSpPr>
            <a:spLocks noGrp="1"/>
          </p:cNvSpPr>
          <p:nvPr>
            <p:ph idx="1"/>
          </p:nvPr>
        </p:nvSpPr>
        <p:spPr>
          <a:xfrm>
            <a:off x="231913" y="1253331"/>
            <a:ext cx="11728173" cy="4351338"/>
          </a:xfrm>
        </p:spPr>
        <p:txBody>
          <a:bodyPr>
            <a:noAutofit/>
          </a:bodyPr>
          <a:lstStyle/>
          <a:p>
            <a:pPr marL="0" indent="0">
              <a:buNone/>
            </a:pPr>
            <a:r>
              <a:rPr lang="en-US" sz="2400" dirty="0"/>
              <a:t>A veteran may be entitled to one-time correction of certain SC dental conditions if he/she meets the following requirements for Class II dental disabilities</a:t>
            </a:r>
          </a:p>
          <a:p>
            <a:endParaRPr lang="en-US" sz="300" dirty="0"/>
          </a:p>
          <a:p>
            <a:r>
              <a:rPr lang="en-US" sz="2400" dirty="0"/>
              <a:t>The veteran left active service after September 30, 1981 under conditions other than dishonorable</a:t>
            </a:r>
          </a:p>
          <a:p>
            <a:endParaRPr lang="en-US" sz="100" dirty="0"/>
          </a:p>
          <a:p>
            <a:r>
              <a:rPr lang="en-US" sz="2400" dirty="0"/>
              <a:t>Served on active military for 90 days or more during the Gulf War period (beginning August 2, 1990) or 180 days or more during any other period</a:t>
            </a:r>
          </a:p>
          <a:p>
            <a:endParaRPr lang="en-US" sz="100" dirty="0"/>
          </a:p>
          <a:p>
            <a:r>
              <a:rPr lang="en-US" sz="2400" dirty="0"/>
              <a:t>The certificate of discharge or release does not certify that the veteran had a complete dental examination (including x-rays) and all appropriate dental treatment indicated by examination, within 90 days immediately prior to discharge or release</a:t>
            </a:r>
          </a:p>
          <a:p>
            <a:endParaRPr lang="en-US" sz="100" dirty="0"/>
          </a:p>
          <a:p>
            <a:r>
              <a:rPr lang="en-US" sz="2400" dirty="0"/>
              <a:t>The application for dental treatment is made within 180 days after discharge or release, a</a:t>
            </a:r>
          </a:p>
          <a:p>
            <a:endParaRPr lang="en-US" sz="100" dirty="0"/>
          </a:p>
          <a:p>
            <a:r>
              <a:rPr lang="en-US" sz="2400" dirty="0"/>
              <a:t>VA dental examination is completed within six months after discharge or release, unless delayed through no fault of the Veteran</a:t>
            </a:r>
          </a:p>
          <a:p>
            <a:pPr marL="0" indent="0">
              <a:buNone/>
            </a:pPr>
            <a:endParaRPr dirty="0"/>
          </a:p>
        </p:txBody>
      </p:sp>
    </p:spTree>
    <p:extLst>
      <p:ext uri="{BB962C8B-B14F-4D97-AF65-F5344CB8AC3E}">
        <p14:creationId xmlns:p14="http://schemas.microsoft.com/office/powerpoint/2010/main" val="88015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9" y="24877"/>
            <a:ext cx="10515600" cy="1325563"/>
          </a:xfrm>
        </p:spPr>
        <p:txBody>
          <a:bodyPr/>
          <a:lstStyle/>
          <a:p>
            <a:r>
              <a:rPr b="1" dirty="0"/>
              <a:t>Other Esoteric Claims</a:t>
            </a:r>
          </a:p>
        </p:txBody>
      </p:sp>
      <p:sp>
        <p:nvSpPr>
          <p:cNvPr id="3" name="Content Placeholder 2"/>
          <p:cNvSpPr>
            <a:spLocks noGrp="1"/>
          </p:cNvSpPr>
          <p:nvPr>
            <p:ph idx="1"/>
          </p:nvPr>
        </p:nvSpPr>
        <p:spPr/>
        <p:txBody>
          <a:bodyPr/>
          <a:lstStyle/>
          <a:p>
            <a:pPr marL="0" indent="0">
              <a:buNone/>
            </a:pPr>
            <a:r>
              <a:rPr lang="en-US" dirty="0"/>
              <a:t>There are too many conditions to be listed in the CFR</a:t>
            </a:r>
          </a:p>
          <a:p>
            <a:pPr marL="0" indent="0">
              <a:buNone/>
            </a:pPr>
            <a:endParaRPr lang="en-US" dirty="0"/>
          </a:p>
          <a:p>
            <a:pPr marL="0" indent="0">
              <a:buNone/>
            </a:pPr>
            <a:r>
              <a:rPr lang="en-US" dirty="0"/>
              <a:t>If a condition isn’t listed but the veteran has evidence that it is related to service, file the claim – this is how presumptives and laws get updated</a:t>
            </a:r>
          </a:p>
          <a:p>
            <a:pPr marL="0" indent="0">
              <a:buNone/>
            </a:pPr>
            <a:endParaRPr lang="en-US" dirty="0"/>
          </a:p>
          <a:p>
            <a:pPr marL="0" indent="0">
              <a:buNone/>
            </a:pPr>
            <a:r>
              <a:rPr lang="en-US" dirty="0"/>
              <a:t>If you are unsure if it should be service connected – file the claim unless it is fraud</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176" y="46143"/>
            <a:ext cx="10515600" cy="1325563"/>
          </a:xfrm>
        </p:spPr>
        <p:txBody>
          <a:bodyPr/>
          <a:lstStyle/>
          <a:p>
            <a:r>
              <a:rPr b="1" dirty="0"/>
              <a:t>Definition of Rare Conditions</a:t>
            </a:r>
          </a:p>
        </p:txBody>
      </p:sp>
      <p:sp>
        <p:nvSpPr>
          <p:cNvPr id="3" name="Content Placeholder 2"/>
          <p:cNvSpPr>
            <a:spLocks noGrp="1"/>
          </p:cNvSpPr>
          <p:nvPr>
            <p:ph idx="1"/>
          </p:nvPr>
        </p:nvSpPr>
        <p:spPr/>
        <p:txBody>
          <a:bodyPr>
            <a:normAutofit lnSpcReduction="10000"/>
          </a:bodyPr>
          <a:lstStyle/>
          <a:p>
            <a:r>
              <a:rPr dirty="0"/>
              <a:t>A rare disease is defined by NIH as affecting fewer than 200,000 Americans at a given time.</a:t>
            </a:r>
            <a:r>
              <a:rPr lang="en-US" dirty="0"/>
              <a:t> </a:t>
            </a:r>
            <a:r>
              <a:rPr dirty="0"/>
              <a:t>For VA, this definition guides decisions when conditions are unusual or poorly documented</a:t>
            </a:r>
            <a:endParaRPr lang="en-US" dirty="0"/>
          </a:p>
          <a:p>
            <a:endParaRPr dirty="0"/>
          </a:p>
          <a:p>
            <a:r>
              <a:rPr dirty="0"/>
              <a:t>Veterans may face conditions like autoimmune disorders, rare cancers, Gulf War illnesses, or genetic disorders that have unusual military connections</a:t>
            </a:r>
            <a:endParaRPr lang="en-US" dirty="0"/>
          </a:p>
          <a:p>
            <a:pPr marL="0" indent="0">
              <a:buNone/>
            </a:pPr>
            <a:endParaRPr dirty="0"/>
          </a:p>
          <a:p>
            <a:pPr marL="0" indent="0">
              <a:buNone/>
            </a:pPr>
            <a:r>
              <a:rPr b="1" dirty="0"/>
              <a:t>Example: </a:t>
            </a:r>
            <a:r>
              <a:rPr dirty="0"/>
              <a:t>Exposure to burn pits</a:t>
            </a:r>
            <a:r>
              <a:rPr lang="en-US" dirty="0"/>
              <a:t> can lead </a:t>
            </a:r>
            <a:r>
              <a:rPr dirty="0"/>
              <a:t>to rare respiratory conditions </a:t>
            </a:r>
            <a:r>
              <a:rPr lang="en-US" dirty="0"/>
              <a:t>that were </a:t>
            </a:r>
            <a:r>
              <a:rPr dirty="0"/>
              <a:t>not recognized by VA until recently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82" y="35510"/>
            <a:ext cx="10515600" cy="1325563"/>
          </a:xfrm>
        </p:spPr>
        <p:txBody>
          <a:bodyPr/>
          <a:lstStyle/>
          <a:p>
            <a:r>
              <a:rPr dirty="0"/>
              <a:t>Questions to Keep Asking</a:t>
            </a:r>
          </a:p>
        </p:txBody>
      </p:sp>
      <p:sp>
        <p:nvSpPr>
          <p:cNvPr id="3" name="Content Placeholder 2"/>
          <p:cNvSpPr>
            <a:spLocks noGrp="1"/>
          </p:cNvSpPr>
          <p:nvPr>
            <p:ph idx="1"/>
          </p:nvPr>
        </p:nvSpPr>
        <p:spPr/>
        <p:txBody>
          <a:bodyPr/>
          <a:lstStyle/>
          <a:p>
            <a:r>
              <a:rPr dirty="0"/>
              <a:t>What is the condition? </a:t>
            </a:r>
          </a:p>
          <a:p>
            <a:r>
              <a:rPr lang="en-US" dirty="0"/>
              <a:t>D</a:t>
            </a:r>
            <a:r>
              <a:rPr dirty="0"/>
              <a:t>oes VA recognize it? (precedent, medical literature, science)</a:t>
            </a:r>
          </a:p>
          <a:p>
            <a:r>
              <a:rPr dirty="0"/>
              <a:t>How do we manage </a:t>
            </a:r>
            <a:r>
              <a:rPr lang="en-US" dirty="0"/>
              <a:t>the claim</a:t>
            </a:r>
            <a:r>
              <a:rPr dirty="0"/>
              <a:t>? (strategy, evidence collection, appeals)</a:t>
            </a:r>
          </a:p>
          <a:p>
            <a:r>
              <a:rPr dirty="0"/>
              <a:t>Keep asking and re-answering with each Veteran scenario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649" y="35506"/>
            <a:ext cx="10515600" cy="1325563"/>
          </a:xfrm>
        </p:spPr>
        <p:txBody>
          <a:bodyPr/>
          <a:lstStyle/>
          <a:p>
            <a:r>
              <a:rPr b="1" dirty="0"/>
              <a:t>Resources for Reps</a:t>
            </a:r>
          </a:p>
        </p:txBody>
      </p:sp>
      <p:sp>
        <p:nvSpPr>
          <p:cNvPr id="3" name="Content Placeholder 2"/>
          <p:cNvSpPr>
            <a:spLocks noGrp="1"/>
          </p:cNvSpPr>
          <p:nvPr>
            <p:ph idx="1"/>
          </p:nvPr>
        </p:nvSpPr>
        <p:spPr/>
        <p:txBody>
          <a:bodyPr>
            <a:normAutofit/>
          </a:bodyPr>
          <a:lstStyle/>
          <a:p>
            <a:r>
              <a:rPr dirty="0"/>
              <a:t>Electronic Code of Federal Regulations (</a:t>
            </a:r>
            <a:r>
              <a:rPr dirty="0" err="1"/>
              <a:t>eCFR</a:t>
            </a:r>
            <a:r>
              <a:rPr dirty="0"/>
              <a:t>)</a:t>
            </a:r>
            <a:r>
              <a:rPr lang="en-US" dirty="0"/>
              <a:t> </a:t>
            </a:r>
            <a:r>
              <a:rPr lang="en-US" dirty="0">
                <a:hlinkClick r:id="rId2"/>
              </a:rPr>
              <a:t>https://www.ecfr.gov/current/title-38</a:t>
            </a:r>
            <a:r>
              <a:rPr lang="en-US" dirty="0"/>
              <a:t> </a:t>
            </a:r>
            <a:endParaRPr dirty="0"/>
          </a:p>
          <a:p>
            <a:endParaRPr lang="en-US" sz="1600" dirty="0"/>
          </a:p>
          <a:p>
            <a:r>
              <a:rPr dirty="0"/>
              <a:t>M21-1 VA Adjudication Procedures Manual</a:t>
            </a:r>
            <a:r>
              <a:rPr lang="en-US" dirty="0"/>
              <a:t> </a:t>
            </a:r>
            <a:r>
              <a:rPr lang="en-US" dirty="0">
                <a:hlinkClick r:id="rId3"/>
              </a:rPr>
              <a:t>https://www.knowva.ebenefits.va.gov/system/templates/selfservice/va_ssnew/help/customer/locale/en-US/portal/554400000001018</a:t>
            </a:r>
            <a:r>
              <a:rPr lang="en-US" dirty="0"/>
              <a:t> </a:t>
            </a:r>
            <a:endParaRPr dirty="0"/>
          </a:p>
          <a:p>
            <a:endParaRPr lang="en-US" sz="1100" dirty="0"/>
          </a:p>
          <a:p>
            <a:r>
              <a:rPr dirty="0"/>
              <a:t>NIH Rare Disease Database for supporting evidence</a:t>
            </a:r>
            <a:endParaRPr lang="en-US" dirty="0"/>
          </a:p>
          <a:p>
            <a:endParaRPr lang="en-US" sz="1600" dirty="0">
              <a:hlinkClick r:id="rId4"/>
            </a:endParaRPr>
          </a:p>
          <a:p>
            <a:r>
              <a:rPr lang="en-US" dirty="0">
                <a:hlinkClick r:id="rId4"/>
              </a:rPr>
              <a:t>https://rarediseases.info.nih.gov/</a:t>
            </a:r>
            <a:r>
              <a:rPr lang="en-US" dirty="0"/>
              <a:t> </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2025 Skill Level Training Conference: </a:t>
            </a:r>
            <a:r>
              <a:rPr lang="en-US" sz="3200" b="1" dirty="0">
                <a:solidFill>
                  <a:prstClr val="black"/>
                </a:solidFill>
                <a:latin typeface="Times New Roman" panose="02020603050405020304" pitchFamily="18" charset="0"/>
                <a:cs typeface="Times New Roman" panose="02020603050405020304" pitchFamily="18" charset="0"/>
              </a:rPr>
              <a:t>Esoteric Claims</a:t>
            </a:r>
            <a:endPar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the 2025 Skill Level Training Conference. </a:t>
            </a:r>
          </a:p>
        </p:txBody>
      </p:sp>
    </p:spTree>
    <p:extLst>
      <p:ext uri="{BB962C8B-B14F-4D97-AF65-F5344CB8AC3E}">
        <p14:creationId xmlns:p14="http://schemas.microsoft.com/office/powerpoint/2010/main" val="331079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649" y="35514"/>
            <a:ext cx="10515600" cy="1325563"/>
          </a:xfrm>
        </p:spPr>
        <p:txBody>
          <a:bodyPr/>
          <a:lstStyle/>
          <a:p>
            <a:r>
              <a:rPr b="1" dirty="0"/>
              <a:t>Sources of Rare Conditions</a:t>
            </a:r>
          </a:p>
        </p:txBody>
      </p:sp>
      <p:sp>
        <p:nvSpPr>
          <p:cNvPr id="3" name="Content Placeholder 2"/>
          <p:cNvSpPr>
            <a:spLocks noGrp="1"/>
          </p:cNvSpPr>
          <p:nvPr>
            <p:ph idx="1"/>
          </p:nvPr>
        </p:nvSpPr>
        <p:spPr>
          <a:xfrm>
            <a:off x="838200" y="1361077"/>
            <a:ext cx="10515600" cy="4351338"/>
          </a:xfrm>
        </p:spPr>
        <p:txBody>
          <a:bodyPr>
            <a:noAutofit/>
          </a:bodyPr>
          <a:lstStyle/>
          <a:p>
            <a:pPr marL="0" indent="0">
              <a:buNone/>
            </a:pPr>
            <a:endParaRPr lang="en-US" b="1" dirty="0"/>
          </a:p>
          <a:p>
            <a:pPr marL="0" indent="0">
              <a:buNone/>
            </a:pPr>
            <a:r>
              <a:rPr b="1" dirty="0"/>
              <a:t>Environmental Exposures: </a:t>
            </a:r>
            <a:r>
              <a:rPr dirty="0"/>
              <a:t>Agent Orange, burn pits, radiation, chemical weapons, contaminated water.</a:t>
            </a:r>
          </a:p>
          <a:p>
            <a:pPr marL="0" indent="0">
              <a:buNone/>
            </a:pPr>
            <a:r>
              <a:rPr b="1" dirty="0"/>
              <a:t>Genetic Predispositions: </a:t>
            </a:r>
            <a:r>
              <a:rPr dirty="0"/>
              <a:t>Conditions like Huntington’s, ALS, or hereditary blood disorders that may be triggered or aggravated by service.</a:t>
            </a:r>
          </a:p>
          <a:p>
            <a:pPr marL="0" indent="0">
              <a:buNone/>
            </a:pPr>
            <a:r>
              <a:rPr b="1" dirty="0"/>
              <a:t>Unusual Service Experiences: </a:t>
            </a:r>
            <a:r>
              <a:rPr dirty="0"/>
              <a:t>High-altitude assignments, submarine duty, classified missions with chemical exposure.</a:t>
            </a:r>
          </a:p>
          <a:p>
            <a:pPr marL="0" indent="0">
              <a:buNone/>
            </a:pPr>
            <a:endParaRPr lang="en-US" sz="1600" b="1" dirty="0"/>
          </a:p>
          <a:p>
            <a:pPr marL="0" indent="0">
              <a:buNone/>
            </a:pPr>
            <a:r>
              <a:rPr b="1" dirty="0"/>
              <a:t>Question: </a:t>
            </a:r>
            <a:r>
              <a:rPr dirty="0"/>
              <a:t>C</a:t>
            </a:r>
            <a:r>
              <a:rPr lang="en-US" dirty="0"/>
              <a:t>an</a:t>
            </a:r>
            <a:r>
              <a:rPr dirty="0"/>
              <a:t> a </a:t>
            </a:r>
            <a:r>
              <a:rPr lang="en-US" dirty="0"/>
              <a:t>v</a:t>
            </a:r>
            <a:r>
              <a:rPr dirty="0"/>
              <a:t>eteran with mitochondrial disease aggravated by service qualify? </a:t>
            </a:r>
            <a:endParaRPr lang="en-US" dirty="0"/>
          </a:p>
          <a:p>
            <a:pPr marL="0" indent="0">
              <a:buNone/>
            </a:pPr>
            <a:r>
              <a:rPr lang="en-US" dirty="0"/>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46" y="35514"/>
            <a:ext cx="10515600" cy="1325563"/>
          </a:xfrm>
        </p:spPr>
        <p:txBody>
          <a:bodyPr>
            <a:normAutofit/>
          </a:bodyPr>
          <a:lstStyle/>
          <a:p>
            <a:r>
              <a:rPr lang="en-US" sz="4000" b="1" dirty="0"/>
              <a:t>Difficulties of Rare conditions</a:t>
            </a:r>
            <a:endParaRPr sz="4000" b="1" dirty="0"/>
          </a:p>
        </p:txBody>
      </p:sp>
      <p:sp>
        <p:nvSpPr>
          <p:cNvPr id="3" name="Content Placeholder 2"/>
          <p:cNvSpPr>
            <a:spLocks noGrp="1"/>
          </p:cNvSpPr>
          <p:nvPr>
            <p:ph idx="1"/>
          </p:nvPr>
        </p:nvSpPr>
        <p:spPr/>
        <p:txBody>
          <a:bodyPr/>
          <a:lstStyle/>
          <a:p>
            <a:r>
              <a:rPr dirty="0"/>
              <a:t>Veterans may struggle for years without recognition of symptoms</a:t>
            </a:r>
          </a:p>
          <a:p>
            <a:r>
              <a:rPr dirty="0"/>
              <a:t>Delayed diagnosis</a:t>
            </a:r>
            <a:r>
              <a:rPr lang="en-US" dirty="0"/>
              <a:t> may cause </a:t>
            </a:r>
            <a:r>
              <a:rPr dirty="0"/>
              <a:t>missed benefits, financial hardship, worsening health</a:t>
            </a:r>
          </a:p>
          <a:p>
            <a:r>
              <a:rPr dirty="0"/>
              <a:t>VA adjudicators may deny due to lack of precedent or knowledge</a:t>
            </a:r>
          </a:p>
          <a:p>
            <a:r>
              <a:rPr dirty="0"/>
              <a:t>Accredited reps must bridge the knowledge gap by</a:t>
            </a:r>
            <a:r>
              <a:rPr lang="en-US" dirty="0"/>
              <a:t> helping the veteran</a:t>
            </a:r>
            <a:r>
              <a:rPr dirty="0"/>
              <a:t> </a:t>
            </a:r>
            <a:r>
              <a:rPr lang="en-US" dirty="0"/>
              <a:t>provide</a:t>
            </a:r>
            <a:r>
              <a:rPr dirty="0"/>
              <a:t> medical literature, nexus letters, and lay testimony</a:t>
            </a:r>
          </a:p>
          <a:p>
            <a:pPr marL="0" indent="0">
              <a:buNone/>
            </a:pPr>
            <a:endParaRPr lang="en-US" dirty="0"/>
          </a:p>
          <a:p>
            <a:pPr marL="0" indent="0">
              <a:buNone/>
            </a:pPr>
            <a:r>
              <a:rPr b="1" dirty="0"/>
              <a:t>Example: </a:t>
            </a:r>
            <a:r>
              <a:rPr dirty="0"/>
              <a:t>A Veteran with Gulf War Illness denied repeatedly until studies and expert opinions proved service connection.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79" y="24877"/>
            <a:ext cx="10515600" cy="1325563"/>
          </a:xfrm>
        </p:spPr>
        <p:txBody>
          <a:bodyPr/>
          <a:lstStyle/>
          <a:p>
            <a:r>
              <a:rPr b="1" dirty="0"/>
              <a:t>VA Recognition &amp; Rating Basics</a:t>
            </a:r>
          </a:p>
        </p:txBody>
      </p:sp>
      <p:sp>
        <p:nvSpPr>
          <p:cNvPr id="3" name="Content Placeholder 2"/>
          <p:cNvSpPr>
            <a:spLocks noGrp="1"/>
          </p:cNvSpPr>
          <p:nvPr>
            <p:ph idx="1"/>
          </p:nvPr>
        </p:nvSpPr>
        <p:spPr/>
        <p:txBody>
          <a:bodyPr/>
          <a:lstStyle/>
          <a:p>
            <a:pPr marL="0" indent="0">
              <a:buNone/>
            </a:pPr>
            <a:r>
              <a:rPr dirty="0"/>
              <a:t>• Recognition does not equal automatic approval</a:t>
            </a:r>
          </a:p>
          <a:p>
            <a:pPr marL="0" indent="0">
              <a:buNone/>
            </a:pPr>
            <a:r>
              <a:rPr dirty="0"/>
              <a:t>• VA relies on medical literature, case law, and medical opinions</a:t>
            </a:r>
          </a:p>
          <a:p>
            <a:pPr marL="0" indent="0">
              <a:buNone/>
            </a:pPr>
            <a:r>
              <a:rPr dirty="0"/>
              <a:t>• Ratings consider:</a:t>
            </a:r>
          </a:p>
          <a:p>
            <a:pPr lvl="1">
              <a:buFont typeface="Wingdings" panose="05000000000000000000" pitchFamily="2" charset="2"/>
              <a:buChar char="Ø"/>
            </a:pPr>
            <a:r>
              <a:rPr sz="2800" dirty="0"/>
              <a:t>Severity of condition</a:t>
            </a:r>
          </a:p>
          <a:p>
            <a:pPr lvl="1">
              <a:buFont typeface="Wingdings" panose="05000000000000000000" pitchFamily="2" charset="2"/>
              <a:buChar char="Ø"/>
            </a:pPr>
            <a:r>
              <a:rPr sz="2800" dirty="0"/>
              <a:t> Impact on daily life and employability</a:t>
            </a:r>
          </a:p>
          <a:p>
            <a:pPr lvl="1">
              <a:buFont typeface="Wingdings" panose="05000000000000000000" pitchFamily="2" charset="2"/>
              <a:buChar char="Ø"/>
            </a:pPr>
            <a:r>
              <a:rPr sz="2800" dirty="0"/>
              <a:t> Medical evidence of service nexus</a:t>
            </a:r>
          </a:p>
          <a:p>
            <a:pPr marL="0" indent="0">
              <a:buNone/>
            </a:pPr>
            <a:endParaRPr lang="en-US" b="1" dirty="0"/>
          </a:p>
          <a:p>
            <a:pPr marL="0" indent="0">
              <a:buNone/>
            </a:pPr>
            <a:r>
              <a:rPr b="1" dirty="0"/>
              <a:t>Example: </a:t>
            </a:r>
            <a:r>
              <a:rPr dirty="0"/>
              <a:t>Rare autoimmune disease might be rated 60% if severely limiting employment, 30% if only moderate symptoms.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28A60-B665-0803-D25E-BF24CDFFD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8B9D1-FAB7-6D6D-F88E-0EA449FCFB92}"/>
              </a:ext>
            </a:extLst>
          </p:cNvPr>
          <p:cNvSpPr>
            <a:spLocks noGrp="1"/>
          </p:cNvSpPr>
          <p:nvPr>
            <p:ph type="title"/>
          </p:nvPr>
        </p:nvSpPr>
        <p:spPr>
          <a:xfrm>
            <a:off x="625546" y="35514"/>
            <a:ext cx="10515600" cy="1325563"/>
          </a:xfrm>
        </p:spPr>
        <p:txBody>
          <a:bodyPr>
            <a:normAutofit/>
          </a:bodyPr>
          <a:lstStyle/>
          <a:p>
            <a:r>
              <a:rPr lang="en-US" sz="4000" b="1" dirty="0"/>
              <a:t>Difficulties of Rare conditions</a:t>
            </a:r>
            <a:endParaRPr sz="4000" b="1" dirty="0"/>
          </a:p>
        </p:txBody>
      </p:sp>
      <p:sp>
        <p:nvSpPr>
          <p:cNvPr id="3" name="Content Placeholder 2">
            <a:extLst>
              <a:ext uri="{FF2B5EF4-FFF2-40B4-BE49-F238E27FC236}">
                <a16:creationId xmlns:a16="http://schemas.microsoft.com/office/drawing/2014/main" id="{5435FEA6-92C1-28E4-2CB9-5D724060A523}"/>
              </a:ext>
            </a:extLst>
          </p:cNvPr>
          <p:cNvSpPr>
            <a:spLocks noGrp="1"/>
          </p:cNvSpPr>
          <p:nvPr>
            <p:ph idx="1"/>
          </p:nvPr>
        </p:nvSpPr>
        <p:spPr/>
        <p:txBody>
          <a:bodyPr>
            <a:noAutofit/>
          </a:bodyPr>
          <a:lstStyle/>
          <a:p>
            <a:pPr marL="0" indent="0">
              <a:buNone/>
            </a:pPr>
            <a:r>
              <a:rPr lang="en-US" dirty="0"/>
              <a:t>How can an accredited representative help?</a:t>
            </a:r>
          </a:p>
          <a:p>
            <a:pPr marL="0" indent="0">
              <a:buNone/>
            </a:pPr>
            <a:endParaRPr lang="en-US" sz="1000" dirty="0"/>
          </a:p>
          <a:p>
            <a:r>
              <a:rPr lang="en-US" dirty="0"/>
              <a:t>Advise on lay statements – explain to the veteran what they are and help determine who would be best to write one</a:t>
            </a:r>
          </a:p>
          <a:p>
            <a:endParaRPr lang="en-US" sz="1000" dirty="0"/>
          </a:p>
          <a:p>
            <a:r>
              <a:rPr lang="en-US" dirty="0"/>
              <a:t>Provide the nexus letter info sheet</a:t>
            </a:r>
          </a:p>
          <a:p>
            <a:endParaRPr lang="en-US" sz="1000" dirty="0"/>
          </a:p>
          <a:p>
            <a:r>
              <a:rPr lang="en-US" dirty="0"/>
              <a:t>Direct them to different websites for research – (Not WebMD)</a:t>
            </a:r>
          </a:p>
          <a:p>
            <a:endParaRPr lang="en-US" sz="1000" dirty="0"/>
          </a:p>
          <a:p>
            <a:r>
              <a:rPr lang="en-US" dirty="0"/>
              <a:t>Provide suggestions such as keeping a journal, finding HR logs, or providing receipts for treatment/supplies  </a:t>
            </a:r>
            <a:endParaRPr dirty="0"/>
          </a:p>
        </p:txBody>
      </p:sp>
    </p:spTree>
    <p:extLst>
      <p:ext uri="{BB962C8B-B14F-4D97-AF65-F5344CB8AC3E}">
        <p14:creationId xmlns:p14="http://schemas.microsoft.com/office/powerpoint/2010/main" val="311226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43" y="35510"/>
            <a:ext cx="10515600" cy="1325563"/>
          </a:xfrm>
        </p:spPr>
        <p:txBody>
          <a:bodyPr/>
          <a:lstStyle/>
          <a:p>
            <a:r>
              <a:rPr b="1" dirty="0"/>
              <a:t>Elements of a Strong Claim</a:t>
            </a:r>
          </a:p>
        </p:txBody>
      </p:sp>
      <p:sp>
        <p:nvSpPr>
          <p:cNvPr id="3" name="Content Placeholder 2"/>
          <p:cNvSpPr>
            <a:spLocks noGrp="1"/>
          </p:cNvSpPr>
          <p:nvPr>
            <p:ph idx="1"/>
          </p:nvPr>
        </p:nvSpPr>
        <p:spPr>
          <a:xfrm>
            <a:off x="738808" y="1557268"/>
            <a:ext cx="10515600" cy="4351338"/>
          </a:xfrm>
        </p:spPr>
        <p:txBody>
          <a:bodyPr>
            <a:noAutofit/>
          </a:bodyPr>
          <a:lstStyle/>
          <a:p>
            <a:pPr marL="0" indent="0">
              <a:buNone/>
            </a:pPr>
            <a:r>
              <a:rPr b="1" dirty="0"/>
              <a:t>Clear Diagnosis: </a:t>
            </a:r>
            <a:r>
              <a:rPr dirty="0"/>
              <a:t>Must be current, supported by licensed medical professionals.</a:t>
            </a:r>
          </a:p>
          <a:p>
            <a:pPr marL="0" indent="0">
              <a:buNone/>
            </a:pPr>
            <a:endParaRPr lang="en-US" sz="1000" dirty="0"/>
          </a:p>
          <a:p>
            <a:pPr marL="0" indent="0">
              <a:buNone/>
            </a:pPr>
            <a:r>
              <a:rPr b="1" dirty="0"/>
              <a:t>Nexus to Service: </a:t>
            </a:r>
            <a:r>
              <a:rPr dirty="0"/>
              <a:t>Document exposure, in-service event, or aggravation.</a:t>
            </a:r>
          </a:p>
          <a:p>
            <a:pPr marL="0" indent="0">
              <a:buNone/>
            </a:pPr>
            <a:endParaRPr lang="en-US" sz="1000" dirty="0"/>
          </a:p>
          <a:p>
            <a:pPr marL="0" indent="0">
              <a:buNone/>
            </a:pPr>
            <a:r>
              <a:rPr b="1" dirty="0"/>
              <a:t>Continuity &amp; Severity: </a:t>
            </a:r>
            <a:r>
              <a:rPr dirty="0"/>
              <a:t>Evidence that symptoms persisted and worsened.</a:t>
            </a:r>
          </a:p>
          <a:p>
            <a:pPr marL="0" indent="0">
              <a:buNone/>
            </a:pPr>
            <a:endParaRPr lang="en-US" dirty="0"/>
          </a:p>
          <a:p>
            <a:pPr marL="0" indent="0">
              <a:buNone/>
            </a:pPr>
            <a:r>
              <a:rPr b="1" dirty="0"/>
              <a:t>Example: </a:t>
            </a:r>
            <a:r>
              <a:rPr dirty="0"/>
              <a:t>For radiation-exposed </a:t>
            </a:r>
            <a:r>
              <a:rPr lang="en-US" dirty="0"/>
              <a:t>v</a:t>
            </a:r>
            <a:r>
              <a:rPr dirty="0"/>
              <a:t>eterans, pair medical scans with unit records confirming exposure sites.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80" y="3611"/>
            <a:ext cx="10515600" cy="1325563"/>
          </a:xfrm>
        </p:spPr>
        <p:txBody>
          <a:bodyPr/>
          <a:lstStyle/>
          <a:p>
            <a:r>
              <a:rPr b="1" dirty="0"/>
              <a:t>Challenges with Nexus</a:t>
            </a:r>
          </a:p>
        </p:txBody>
      </p:sp>
      <p:sp>
        <p:nvSpPr>
          <p:cNvPr id="3" name="Content Placeholder 2"/>
          <p:cNvSpPr>
            <a:spLocks noGrp="1"/>
          </p:cNvSpPr>
          <p:nvPr>
            <p:ph idx="1"/>
          </p:nvPr>
        </p:nvSpPr>
        <p:spPr/>
        <p:txBody>
          <a:bodyPr/>
          <a:lstStyle/>
          <a:p>
            <a:r>
              <a:rPr dirty="0"/>
              <a:t>Not presumptive = harder to prove service connection.</a:t>
            </a:r>
          </a:p>
          <a:p>
            <a:endParaRPr lang="en-US" dirty="0"/>
          </a:p>
          <a:p>
            <a:r>
              <a:rPr dirty="0"/>
              <a:t>Requires expert nexus letters often costing </a:t>
            </a:r>
            <a:r>
              <a:rPr lang="en-US" dirty="0"/>
              <a:t>v</a:t>
            </a:r>
            <a:r>
              <a:rPr dirty="0"/>
              <a:t>eterans money.</a:t>
            </a:r>
          </a:p>
          <a:p>
            <a:endParaRPr lang="en-US" dirty="0"/>
          </a:p>
          <a:p>
            <a:r>
              <a:rPr dirty="0"/>
              <a:t>Scientific studies may be limited for rare diseases.</a:t>
            </a:r>
          </a:p>
          <a:p>
            <a:pPr marL="0" indent="0">
              <a:buNone/>
            </a:pPr>
            <a:endParaRPr lang="en-US" dirty="0"/>
          </a:p>
          <a:p>
            <a:pPr marL="0" indent="0">
              <a:buNone/>
            </a:pPr>
            <a:r>
              <a:rPr b="1" dirty="0"/>
              <a:t>Example: </a:t>
            </a:r>
            <a:r>
              <a:rPr dirty="0"/>
              <a:t>Linking mitochondrial disease to burn pits requires creative use of environmental exposure data </a:t>
            </a:r>
            <a:r>
              <a:rPr lang="en-US" dirty="0"/>
              <a:t>and</a:t>
            </a:r>
            <a:r>
              <a:rPr dirty="0"/>
              <a:t> published medical research.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280" y="46143"/>
            <a:ext cx="10515600" cy="1325563"/>
          </a:xfrm>
        </p:spPr>
        <p:txBody>
          <a:bodyPr/>
          <a:lstStyle/>
          <a:p>
            <a:r>
              <a:rPr b="1" dirty="0"/>
              <a:t>Common Pitfalls</a:t>
            </a:r>
          </a:p>
        </p:txBody>
      </p:sp>
      <p:sp>
        <p:nvSpPr>
          <p:cNvPr id="3" name="Content Placeholder 2"/>
          <p:cNvSpPr>
            <a:spLocks noGrp="1"/>
          </p:cNvSpPr>
          <p:nvPr>
            <p:ph idx="1"/>
          </p:nvPr>
        </p:nvSpPr>
        <p:spPr/>
        <p:txBody>
          <a:bodyPr>
            <a:noAutofit/>
          </a:bodyPr>
          <a:lstStyle/>
          <a:p>
            <a:r>
              <a:rPr dirty="0"/>
              <a:t>Lack of awareness of rare conditions among </a:t>
            </a:r>
            <a:r>
              <a:rPr lang="en-US" dirty="0"/>
              <a:t>v</a:t>
            </a:r>
            <a:r>
              <a:rPr dirty="0"/>
              <a:t>eterans/providers</a:t>
            </a:r>
          </a:p>
          <a:p>
            <a:endParaRPr lang="en-US" sz="1400" dirty="0"/>
          </a:p>
          <a:p>
            <a:r>
              <a:rPr dirty="0"/>
              <a:t>Incomplete medical documentation</a:t>
            </a:r>
          </a:p>
          <a:p>
            <a:endParaRPr lang="en-US" sz="1400" dirty="0"/>
          </a:p>
          <a:p>
            <a:r>
              <a:rPr dirty="0"/>
              <a:t>Misinterpretation of vague symptoms (e.g., fatigue, chronic pain)</a:t>
            </a:r>
          </a:p>
          <a:p>
            <a:endParaRPr lang="en-US" sz="1400" dirty="0"/>
          </a:p>
          <a:p>
            <a:r>
              <a:rPr dirty="0"/>
              <a:t>VA adjudicators default to denial when evidence is insufficient</a:t>
            </a:r>
          </a:p>
          <a:p>
            <a:pPr marL="0" indent="0">
              <a:buNone/>
            </a:pPr>
            <a:endParaRPr lang="en-US" sz="1400" dirty="0"/>
          </a:p>
          <a:p>
            <a:pPr marL="0" indent="0">
              <a:buNone/>
            </a:pPr>
            <a:r>
              <a:rPr b="1" dirty="0"/>
              <a:t>Example: </a:t>
            </a:r>
            <a:r>
              <a:rPr dirty="0"/>
              <a:t>Gulf War Illness </a:t>
            </a:r>
            <a:r>
              <a:rPr lang="en-US" dirty="0"/>
              <a:t>is </a:t>
            </a:r>
            <a:r>
              <a:rPr dirty="0"/>
              <a:t>often denied because of multi-symptom presentation</a:t>
            </a:r>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15242</TotalTime>
  <Words>1549</Words>
  <Application>Microsoft Office PowerPoint</Application>
  <PresentationFormat>Widescreen</PresentationFormat>
  <Paragraphs>182</Paragraphs>
  <Slides>22</Slides>
  <Notes>3</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22</vt:i4>
      </vt:variant>
    </vt:vector>
  </HeadingPairs>
  <TitlesOfParts>
    <vt:vector size="31" baseType="lpstr">
      <vt:lpstr>Arial</vt:lpstr>
      <vt:lpstr>Calibri</vt:lpstr>
      <vt:lpstr>Times New Roman</vt:lpstr>
      <vt:lpstr>Wingdings</vt:lpstr>
      <vt:lpstr>Custom Design</vt:lpstr>
      <vt:lpstr>Office Theme</vt:lpstr>
      <vt:lpstr>1_Custom Design</vt:lpstr>
      <vt:lpstr>2_Custom Design</vt:lpstr>
      <vt:lpstr>NEW LOGO</vt:lpstr>
      <vt:lpstr>PowerPoint Presentation</vt:lpstr>
      <vt:lpstr>Definition of Rare Conditions</vt:lpstr>
      <vt:lpstr>Sources of Rare Conditions</vt:lpstr>
      <vt:lpstr>Difficulties of Rare conditions</vt:lpstr>
      <vt:lpstr>VA Recognition &amp; Rating Basics</vt:lpstr>
      <vt:lpstr>Difficulties of Rare conditions</vt:lpstr>
      <vt:lpstr>Elements of a Strong Claim</vt:lpstr>
      <vt:lpstr>Challenges with Nexus</vt:lpstr>
      <vt:lpstr>Common Pitfalls</vt:lpstr>
      <vt:lpstr>Overcoming Pitfalls</vt:lpstr>
      <vt:lpstr> Evidence Collection</vt:lpstr>
      <vt:lpstr> VA Development</vt:lpstr>
      <vt:lpstr>Other AO conditions</vt:lpstr>
      <vt:lpstr>Adding Parents to an Award</vt:lpstr>
      <vt:lpstr>Dental Claims</vt:lpstr>
      <vt:lpstr>Dental Claims</vt:lpstr>
      <vt:lpstr>Dental Claims</vt:lpstr>
      <vt:lpstr>Dental Claims</vt:lpstr>
      <vt:lpstr>Other Esoteric Claims</vt:lpstr>
      <vt:lpstr>Questions to Keep Asking</vt:lpstr>
      <vt:lpstr>Resources for Reps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283</cp:revision>
  <cp:lastPrinted>2019-04-23T12:55:55Z</cp:lastPrinted>
  <dcterms:created xsi:type="dcterms:W3CDTF">2018-09-13T15:53:27Z</dcterms:created>
  <dcterms:modified xsi:type="dcterms:W3CDTF">2025-09-15T16:08:30Z</dcterms:modified>
</cp:coreProperties>
</file>