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95" r:id="rId3"/>
  </p:sldMasterIdLst>
  <p:notesMasterIdLst>
    <p:notesMasterId r:id="rId29"/>
  </p:notesMasterIdLst>
  <p:sldIdLst>
    <p:sldId id="256" r:id="rId4"/>
    <p:sldId id="264" r:id="rId5"/>
    <p:sldId id="356" r:id="rId6"/>
    <p:sldId id="271" r:id="rId7"/>
    <p:sldId id="346" r:id="rId8"/>
    <p:sldId id="330" r:id="rId9"/>
    <p:sldId id="335" r:id="rId10"/>
    <p:sldId id="336" r:id="rId11"/>
    <p:sldId id="337" r:id="rId12"/>
    <p:sldId id="347" r:id="rId13"/>
    <p:sldId id="338" r:id="rId14"/>
    <p:sldId id="339" r:id="rId15"/>
    <p:sldId id="340" r:id="rId16"/>
    <p:sldId id="343" r:id="rId17"/>
    <p:sldId id="355" r:id="rId18"/>
    <p:sldId id="344" r:id="rId19"/>
    <p:sldId id="348" r:id="rId20"/>
    <p:sldId id="342" r:id="rId21"/>
    <p:sldId id="345" r:id="rId22"/>
    <p:sldId id="349" r:id="rId23"/>
    <p:sldId id="350" r:id="rId24"/>
    <p:sldId id="351" r:id="rId25"/>
    <p:sldId id="352" r:id="rId26"/>
    <p:sldId id="357" r:id="rId27"/>
    <p:sldId id="263" r:id="rId2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ery Dragon" initials="FD" lastIdx="2" clrIdx="0">
    <p:extLst>
      <p:ext uri="{19B8F6BF-5375-455C-9EA6-DF929625EA0E}">
        <p15:presenceInfo xmlns:p15="http://schemas.microsoft.com/office/powerpoint/2012/main" userId="b426233ae23a97f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9155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2E9D16-922D-4E82-9CB0-CB9B47052A89}" v="59" dt="2025-09-17T15:19:34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455" autoAdjust="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1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Wishneski" userId="f456e6dc-f7c4-4340-abe1-122c7743a2dd" providerId="ADAL" clId="{7A4B427C-D8D7-4B81-90EF-18EBB6E6C828}"/>
    <pc:docChg chg="custSel modSld">
      <pc:chgData name="Jeff Wishneski" userId="f456e6dc-f7c4-4340-abe1-122c7743a2dd" providerId="ADAL" clId="{7A4B427C-D8D7-4B81-90EF-18EBB6E6C828}" dt="2025-09-17T15:28:39.027" v="492" actId="115"/>
      <pc:docMkLst>
        <pc:docMk/>
      </pc:docMkLst>
      <pc:sldChg chg="modSp mod">
        <pc:chgData name="Jeff Wishneski" userId="f456e6dc-f7c4-4340-abe1-122c7743a2dd" providerId="ADAL" clId="{7A4B427C-D8D7-4B81-90EF-18EBB6E6C828}" dt="2025-09-17T14:47:00.723" v="40" actId="20577"/>
        <pc:sldMkLst>
          <pc:docMk/>
          <pc:sldMk cId="1307898250" sldId="256"/>
        </pc:sldMkLst>
        <pc:spChg chg="mod">
          <ac:chgData name="Jeff Wishneski" userId="f456e6dc-f7c4-4340-abe1-122c7743a2dd" providerId="ADAL" clId="{7A4B427C-D8D7-4B81-90EF-18EBB6E6C828}" dt="2025-09-17T14:47:00.723" v="40" actId="20577"/>
          <ac:spMkLst>
            <pc:docMk/>
            <pc:sldMk cId="1307898250" sldId="256"/>
            <ac:spMk id="4" creationId="{00000000-0000-0000-0000-000000000000}"/>
          </ac:spMkLst>
        </pc:spChg>
      </pc:sldChg>
      <pc:sldChg chg="modSp mod">
        <pc:chgData name="Jeff Wishneski" userId="f456e6dc-f7c4-4340-abe1-122c7743a2dd" providerId="ADAL" clId="{7A4B427C-D8D7-4B81-90EF-18EBB6E6C828}" dt="2025-09-17T14:48:10.614" v="44" actId="6549"/>
        <pc:sldMkLst>
          <pc:docMk/>
          <pc:sldMk cId="2650156030" sldId="264"/>
        </pc:sldMkLst>
        <pc:spChg chg="mod">
          <ac:chgData name="Jeff Wishneski" userId="f456e6dc-f7c4-4340-abe1-122c7743a2dd" providerId="ADAL" clId="{7A4B427C-D8D7-4B81-90EF-18EBB6E6C828}" dt="2025-09-17T14:48:10.614" v="44" actId="6549"/>
          <ac:spMkLst>
            <pc:docMk/>
            <pc:sldMk cId="2650156030" sldId="264"/>
            <ac:spMk id="3" creationId="{350E51A7-2534-E285-2F7B-FAB169029060}"/>
          </ac:spMkLst>
        </pc:spChg>
      </pc:sldChg>
      <pc:sldChg chg="modSp">
        <pc:chgData name="Jeff Wishneski" userId="f456e6dc-f7c4-4340-abe1-122c7743a2dd" providerId="ADAL" clId="{7A4B427C-D8D7-4B81-90EF-18EBB6E6C828}" dt="2025-09-17T14:59:38.691" v="78" actId="20577"/>
        <pc:sldMkLst>
          <pc:docMk/>
          <pc:sldMk cId="3164252371" sldId="271"/>
        </pc:sldMkLst>
        <pc:spChg chg="mod">
          <ac:chgData name="Jeff Wishneski" userId="f456e6dc-f7c4-4340-abe1-122c7743a2dd" providerId="ADAL" clId="{7A4B427C-D8D7-4B81-90EF-18EBB6E6C828}" dt="2025-09-17T14:59:38.691" v="78" actId="20577"/>
          <ac:spMkLst>
            <pc:docMk/>
            <pc:sldMk cId="3164252371" sldId="271"/>
            <ac:spMk id="2" creationId="{00000000-0000-0000-0000-000000000000}"/>
          </ac:spMkLst>
        </pc:spChg>
      </pc:sldChg>
      <pc:sldChg chg="modSp mod">
        <pc:chgData name="Jeff Wishneski" userId="f456e6dc-f7c4-4340-abe1-122c7743a2dd" providerId="ADAL" clId="{7A4B427C-D8D7-4B81-90EF-18EBB6E6C828}" dt="2025-09-17T15:01:52.192" v="138" actId="20577"/>
        <pc:sldMkLst>
          <pc:docMk/>
          <pc:sldMk cId="1631123179" sldId="330"/>
        </pc:sldMkLst>
        <pc:spChg chg="mod">
          <ac:chgData name="Jeff Wishneski" userId="f456e6dc-f7c4-4340-abe1-122c7743a2dd" providerId="ADAL" clId="{7A4B427C-D8D7-4B81-90EF-18EBB6E6C828}" dt="2025-09-17T15:01:52.192" v="138" actId="20577"/>
          <ac:spMkLst>
            <pc:docMk/>
            <pc:sldMk cId="1631123179" sldId="330"/>
            <ac:spMk id="2" creationId="{7CC55FA2-D8B7-A173-48ED-56394D7F1409}"/>
          </ac:spMkLst>
        </pc:spChg>
      </pc:sldChg>
      <pc:sldChg chg="modSp mod">
        <pc:chgData name="Jeff Wishneski" userId="f456e6dc-f7c4-4340-abe1-122c7743a2dd" providerId="ADAL" clId="{7A4B427C-D8D7-4B81-90EF-18EBB6E6C828}" dt="2025-09-17T15:03:53.023" v="205" actId="20577"/>
        <pc:sldMkLst>
          <pc:docMk/>
          <pc:sldMk cId="1376993290" sldId="335"/>
        </pc:sldMkLst>
        <pc:spChg chg="mod">
          <ac:chgData name="Jeff Wishneski" userId="f456e6dc-f7c4-4340-abe1-122c7743a2dd" providerId="ADAL" clId="{7A4B427C-D8D7-4B81-90EF-18EBB6E6C828}" dt="2025-09-17T15:03:53.023" v="205" actId="20577"/>
          <ac:spMkLst>
            <pc:docMk/>
            <pc:sldMk cId="1376993290" sldId="335"/>
            <ac:spMk id="2" creationId="{EAD98830-D912-92F5-98CB-27AC778BB7A0}"/>
          </ac:spMkLst>
        </pc:spChg>
      </pc:sldChg>
      <pc:sldChg chg="modSp mod">
        <pc:chgData name="Jeff Wishneski" userId="f456e6dc-f7c4-4340-abe1-122c7743a2dd" providerId="ADAL" clId="{7A4B427C-D8D7-4B81-90EF-18EBB6E6C828}" dt="2025-09-17T15:15:34.353" v="209" actId="20577"/>
        <pc:sldMkLst>
          <pc:docMk/>
          <pc:sldMk cId="1062079691" sldId="336"/>
        </pc:sldMkLst>
        <pc:spChg chg="mod">
          <ac:chgData name="Jeff Wishneski" userId="f456e6dc-f7c4-4340-abe1-122c7743a2dd" providerId="ADAL" clId="{7A4B427C-D8D7-4B81-90EF-18EBB6E6C828}" dt="2025-09-17T15:15:34.353" v="209" actId="20577"/>
          <ac:spMkLst>
            <pc:docMk/>
            <pc:sldMk cId="1062079691" sldId="336"/>
            <ac:spMk id="4" creationId="{4D36AB06-5E78-BB5B-0ED7-E5CFA34A3BB6}"/>
          </ac:spMkLst>
        </pc:spChg>
      </pc:sldChg>
      <pc:sldChg chg="modSp">
        <pc:chgData name="Jeff Wishneski" userId="f456e6dc-f7c4-4340-abe1-122c7743a2dd" providerId="ADAL" clId="{7A4B427C-D8D7-4B81-90EF-18EBB6E6C828}" dt="2025-09-17T15:16:51.170" v="240" actId="20577"/>
        <pc:sldMkLst>
          <pc:docMk/>
          <pc:sldMk cId="97924272" sldId="337"/>
        </pc:sldMkLst>
        <pc:spChg chg="mod">
          <ac:chgData name="Jeff Wishneski" userId="f456e6dc-f7c4-4340-abe1-122c7743a2dd" providerId="ADAL" clId="{7A4B427C-D8D7-4B81-90EF-18EBB6E6C828}" dt="2025-09-17T15:16:51.170" v="240" actId="20577"/>
          <ac:spMkLst>
            <pc:docMk/>
            <pc:sldMk cId="97924272" sldId="337"/>
            <ac:spMk id="2" creationId="{7AE3AC67-9D03-5FF9-9872-033A70F063DF}"/>
          </ac:spMkLst>
        </pc:spChg>
      </pc:sldChg>
      <pc:sldChg chg="modSp mod">
        <pc:chgData name="Jeff Wishneski" userId="f456e6dc-f7c4-4340-abe1-122c7743a2dd" providerId="ADAL" clId="{7A4B427C-D8D7-4B81-90EF-18EBB6E6C828}" dt="2025-09-17T15:17:25.657" v="242" actId="115"/>
        <pc:sldMkLst>
          <pc:docMk/>
          <pc:sldMk cId="2193909232" sldId="338"/>
        </pc:sldMkLst>
        <pc:spChg chg="mod">
          <ac:chgData name="Jeff Wishneski" userId="f456e6dc-f7c4-4340-abe1-122c7743a2dd" providerId="ADAL" clId="{7A4B427C-D8D7-4B81-90EF-18EBB6E6C828}" dt="2025-09-17T15:17:25.657" v="242" actId="115"/>
          <ac:spMkLst>
            <pc:docMk/>
            <pc:sldMk cId="2193909232" sldId="338"/>
            <ac:spMk id="2" creationId="{0B8B8A2C-5A53-F122-8864-A4CCD8547F7D}"/>
          </ac:spMkLst>
        </pc:spChg>
      </pc:sldChg>
      <pc:sldChg chg="modSp mod">
        <pc:chgData name="Jeff Wishneski" userId="f456e6dc-f7c4-4340-abe1-122c7743a2dd" providerId="ADAL" clId="{7A4B427C-D8D7-4B81-90EF-18EBB6E6C828}" dt="2025-09-17T15:18:26.444" v="246" actId="115"/>
        <pc:sldMkLst>
          <pc:docMk/>
          <pc:sldMk cId="611107464" sldId="339"/>
        </pc:sldMkLst>
        <pc:spChg chg="mod">
          <ac:chgData name="Jeff Wishneski" userId="f456e6dc-f7c4-4340-abe1-122c7743a2dd" providerId="ADAL" clId="{7A4B427C-D8D7-4B81-90EF-18EBB6E6C828}" dt="2025-09-17T15:18:26.444" v="246" actId="115"/>
          <ac:spMkLst>
            <pc:docMk/>
            <pc:sldMk cId="611107464" sldId="339"/>
            <ac:spMk id="2" creationId="{B7D51E92-E856-CE4C-6610-FCB9739C41B7}"/>
          </ac:spMkLst>
        </pc:spChg>
        <pc:spChg chg="mod">
          <ac:chgData name="Jeff Wishneski" userId="f456e6dc-f7c4-4340-abe1-122c7743a2dd" providerId="ADAL" clId="{7A4B427C-D8D7-4B81-90EF-18EBB6E6C828}" dt="2025-09-17T15:17:37.160" v="244" actId="20577"/>
          <ac:spMkLst>
            <pc:docMk/>
            <pc:sldMk cId="611107464" sldId="339"/>
            <ac:spMk id="4" creationId="{73D84549-08FA-B07D-B961-6672201665CC}"/>
          </ac:spMkLst>
        </pc:spChg>
      </pc:sldChg>
      <pc:sldChg chg="modSp mod">
        <pc:chgData name="Jeff Wishneski" userId="f456e6dc-f7c4-4340-abe1-122c7743a2dd" providerId="ADAL" clId="{7A4B427C-D8D7-4B81-90EF-18EBB6E6C828}" dt="2025-09-17T15:18:58.530" v="248" actId="115"/>
        <pc:sldMkLst>
          <pc:docMk/>
          <pc:sldMk cId="3144769579" sldId="340"/>
        </pc:sldMkLst>
        <pc:spChg chg="mod">
          <ac:chgData name="Jeff Wishneski" userId="f456e6dc-f7c4-4340-abe1-122c7743a2dd" providerId="ADAL" clId="{7A4B427C-D8D7-4B81-90EF-18EBB6E6C828}" dt="2025-09-17T15:18:58.530" v="248" actId="115"/>
          <ac:spMkLst>
            <pc:docMk/>
            <pc:sldMk cId="3144769579" sldId="340"/>
            <ac:spMk id="2" creationId="{EECD683D-3D1F-1DC8-F753-89A389C4A44D}"/>
          </ac:spMkLst>
        </pc:spChg>
      </pc:sldChg>
      <pc:sldChg chg="modSp mod">
        <pc:chgData name="Jeff Wishneski" userId="f456e6dc-f7c4-4340-abe1-122c7743a2dd" providerId="ADAL" clId="{7A4B427C-D8D7-4B81-90EF-18EBB6E6C828}" dt="2025-09-17T15:24:24.422" v="382" actId="20577"/>
        <pc:sldMkLst>
          <pc:docMk/>
          <pc:sldMk cId="608105433" sldId="342"/>
        </pc:sldMkLst>
        <pc:spChg chg="mod">
          <ac:chgData name="Jeff Wishneski" userId="f456e6dc-f7c4-4340-abe1-122c7743a2dd" providerId="ADAL" clId="{7A4B427C-D8D7-4B81-90EF-18EBB6E6C828}" dt="2025-09-17T15:24:24.422" v="382" actId="20577"/>
          <ac:spMkLst>
            <pc:docMk/>
            <pc:sldMk cId="608105433" sldId="342"/>
            <ac:spMk id="2" creationId="{7E6089BC-7A5B-B4B4-8BD8-90B9359702FB}"/>
          </ac:spMkLst>
        </pc:spChg>
        <pc:spChg chg="mod">
          <ac:chgData name="Jeff Wishneski" userId="f456e6dc-f7c4-4340-abe1-122c7743a2dd" providerId="ADAL" clId="{7A4B427C-D8D7-4B81-90EF-18EBB6E6C828}" dt="2025-09-17T15:23:23.160" v="327" actId="20577"/>
          <ac:spMkLst>
            <pc:docMk/>
            <pc:sldMk cId="608105433" sldId="342"/>
            <ac:spMk id="4" creationId="{E241F26F-80EE-7C2E-06CB-1C102CE1C033}"/>
          </ac:spMkLst>
        </pc:spChg>
      </pc:sldChg>
      <pc:sldChg chg="modSp">
        <pc:chgData name="Jeff Wishneski" userId="f456e6dc-f7c4-4340-abe1-122c7743a2dd" providerId="ADAL" clId="{7A4B427C-D8D7-4B81-90EF-18EBB6E6C828}" dt="2025-09-17T15:19:34.224" v="249" actId="115"/>
        <pc:sldMkLst>
          <pc:docMk/>
          <pc:sldMk cId="2830104782" sldId="343"/>
        </pc:sldMkLst>
        <pc:spChg chg="mod">
          <ac:chgData name="Jeff Wishneski" userId="f456e6dc-f7c4-4340-abe1-122c7743a2dd" providerId="ADAL" clId="{7A4B427C-D8D7-4B81-90EF-18EBB6E6C828}" dt="2025-09-17T15:19:34.224" v="249" actId="115"/>
          <ac:spMkLst>
            <pc:docMk/>
            <pc:sldMk cId="2830104782" sldId="343"/>
            <ac:spMk id="2" creationId="{CAAED971-7C1F-17CE-14F2-105904A89FD9}"/>
          </ac:spMkLst>
        </pc:spChg>
      </pc:sldChg>
      <pc:sldChg chg="modSp mod">
        <pc:chgData name="Jeff Wishneski" userId="f456e6dc-f7c4-4340-abe1-122c7743a2dd" providerId="ADAL" clId="{7A4B427C-D8D7-4B81-90EF-18EBB6E6C828}" dt="2025-09-17T15:22:07.791" v="293" actId="115"/>
        <pc:sldMkLst>
          <pc:docMk/>
          <pc:sldMk cId="2299202156" sldId="344"/>
        </pc:sldMkLst>
        <pc:spChg chg="mod">
          <ac:chgData name="Jeff Wishneski" userId="f456e6dc-f7c4-4340-abe1-122c7743a2dd" providerId="ADAL" clId="{7A4B427C-D8D7-4B81-90EF-18EBB6E6C828}" dt="2025-09-17T15:22:07.791" v="293" actId="115"/>
          <ac:spMkLst>
            <pc:docMk/>
            <pc:sldMk cId="2299202156" sldId="344"/>
            <ac:spMk id="2" creationId="{82362C18-6EFB-FA0D-816B-6257F8C55904}"/>
          </ac:spMkLst>
        </pc:spChg>
      </pc:sldChg>
      <pc:sldChg chg="modSp mod">
        <pc:chgData name="Jeff Wishneski" userId="f456e6dc-f7c4-4340-abe1-122c7743a2dd" providerId="ADAL" clId="{7A4B427C-D8D7-4B81-90EF-18EBB6E6C828}" dt="2025-09-17T15:24:51.864" v="386" actId="20577"/>
        <pc:sldMkLst>
          <pc:docMk/>
          <pc:sldMk cId="1418442314" sldId="345"/>
        </pc:sldMkLst>
        <pc:spChg chg="mod">
          <ac:chgData name="Jeff Wishneski" userId="f456e6dc-f7c4-4340-abe1-122c7743a2dd" providerId="ADAL" clId="{7A4B427C-D8D7-4B81-90EF-18EBB6E6C828}" dt="2025-09-17T15:24:51.864" v="386" actId="20577"/>
          <ac:spMkLst>
            <pc:docMk/>
            <pc:sldMk cId="1418442314" sldId="345"/>
            <ac:spMk id="2" creationId="{FE287DB4-4A5E-47D7-E7A9-4118EF6B4EA7}"/>
          </ac:spMkLst>
        </pc:spChg>
      </pc:sldChg>
      <pc:sldChg chg="modSp">
        <pc:chgData name="Jeff Wishneski" userId="f456e6dc-f7c4-4340-abe1-122c7743a2dd" providerId="ADAL" clId="{7A4B427C-D8D7-4B81-90EF-18EBB6E6C828}" dt="2025-09-17T15:00:10.316" v="93" actId="20577"/>
        <pc:sldMkLst>
          <pc:docMk/>
          <pc:sldMk cId="2983638341" sldId="346"/>
        </pc:sldMkLst>
        <pc:spChg chg="mod">
          <ac:chgData name="Jeff Wishneski" userId="f456e6dc-f7c4-4340-abe1-122c7743a2dd" providerId="ADAL" clId="{7A4B427C-D8D7-4B81-90EF-18EBB6E6C828}" dt="2025-09-17T15:00:10.316" v="93" actId="20577"/>
          <ac:spMkLst>
            <pc:docMk/>
            <pc:sldMk cId="2983638341" sldId="346"/>
            <ac:spMk id="2" creationId="{EE92FE27-5939-A40F-9F5C-44BB15052346}"/>
          </ac:spMkLst>
        </pc:spChg>
      </pc:sldChg>
      <pc:sldChg chg="modSp mod">
        <pc:chgData name="Jeff Wishneski" userId="f456e6dc-f7c4-4340-abe1-122c7743a2dd" providerId="ADAL" clId="{7A4B427C-D8D7-4B81-90EF-18EBB6E6C828}" dt="2025-09-17T15:23:13.160" v="325" actId="20577"/>
        <pc:sldMkLst>
          <pc:docMk/>
          <pc:sldMk cId="2639048062" sldId="348"/>
        </pc:sldMkLst>
        <pc:spChg chg="mod">
          <ac:chgData name="Jeff Wishneski" userId="f456e6dc-f7c4-4340-abe1-122c7743a2dd" providerId="ADAL" clId="{7A4B427C-D8D7-4B81-90EF-18EBB6E6C828}" dt="2025-09-17T15:23:13.160" v="325" actId="20577"/>
          <ac:spMkLst>
            <pc:docMk/>
            <pc:sldMk cId="2639048062" sldId="348"/>
            <ac:spMk id="2" creationId="{A04C06EB-8E35-B1D6-D54A-4D718D6ADF4C}"/>
          </ac:spMkLst>
        </pc:spChg>
      </pc:sldChg>
      <pc:sldChg chg="modSp mod">
        <pc:chgData name="Jeff Wishneski" userId="f456e6dc-f7c4-4340-abe1-122c7743a2dd" providerId="ADAL" clId="{7A4B427C-D8D7-4B81-90EF-18EBB6E6C828}" dt="2025-09-17T15:25:14.077" v="387" actId="115"/>
        <pc:sldMkLst>
          <pc:docMk/>
          <pc:sldMk cId="638998061" sldId="349"/>
        </pc:sldMkLst>
        <pc:spChg chg="mod">
          <ac:chgData name="Jeff Wishneski" userId="f456e6dc-f7c4-4340-abe1-122c7743a2dd" providerId="ADAL" clId="{7A4B427C-D8D7-4B81-90EF-18EBB6E6C828}" dt="2025-09-17T15:25:14.077" v="387" actId="115"/>
          <ac:spMkLst>
            <pc:docMk/>
            <pc:sldMk cId="638998061" sldId="349"/>
            <ac:spMk id="2" creationId="{76B0A6FF-A62C-B315-9F78-7C78F58A1B55}"/>
          </ac:spMkLst>
        </pc:spChg>
      </pc:sldChg>
      <pc:sldChg chg="modSp mod">
        <pc:chgData name="Jeff Wishneski" userId="f456e6dc-f7c4-4340-abe1-122c7743a2dd" providerId="ADAL" clId="{7A4B427C-D8D7-4B81-90EF-18EBB6E6C828}" dt="2025-09-17T15:26:33.172" v="453" actId="115"/>
        <pc:sldMkLst>
          <pc:docMk/>
          <pc:sldMk cId="448193953" sldId="350"/>
        </pc:sldMkLst>
        <pc:spChg chg="mod">
          <ac:chgData name="Jeff Wishneski" userId="f456e6dc-f7c4-4340-abe1-122c7743a2dd" providerId="ADAL" clId="{7A4B427C-D8D7-4B81-90EF-18EBB6E6C828}" dt="2025-09-17T15:26:33.172" v="453" actId="115"/>
          <ac:spMkLst>
            <pc:docMk/>
            <pc:sldMk cId="448193953" sldId="350"/>
            <ac:spMk id="2" creationId="{3F045A5D-7450-DA67-2882-CA44E75E82C8}"/>
          </ac:spMkLst>
        </pc:spChg>
        <pc:spChg chg="mod">
          <ac:chgData name="Jeff Wishneski" userId="f456e6dc-f7c4-4340-abe1-122c7743a2dd" providerId="ADAL" clId="{7A4B427C-D8D7-4B81-90EF-18EBB6E6C828}" dt="2025-09-17T15:25:36.840" v="389" actId="20577"/>
          <ac:spMkLst>
            <pc:docMk/>
            <pc:sldMk cId="448193953" sldId="350"/>
            <ac:spMk id="4" creationId="{624EEC2A-5CE2-CBCD-3F74-39B103D96235}"/>
          </ac:spMkLst>
        </pc:spChg>
      </pc:sldChg>
      <pc:sldChg chg="modSp mod">
        <pc:chgData name="Jeff Wishneski" userId="f456e6dc-f7c4-4340-abe1-122c7743a2dd" providerId="ADAL" clId="{7A4B427C-D8D7-4B81-90EF-18EBB6E6C828}" dt="2025-09-17T15:27:41.375" v="468" actId="20577"/>
        <pc:sldMkLst>
          <pc:docMk/>
          <pc:sldMk cId="15890495" sldId="351"/>
        </pc:sldMkLst>
        <pc:spChg chg="mod">
          <ac:chgData name="Jeff Wishneski" userId="f456e6dc-f7c4-4340-abe1-122c7743a2dd" providerId="ADAL" clId="{7A4B427C-D8D7-4B81-90EF-18EBB6E6C828}" dt="2025-09-17T15:27:04.606" v="464" actId="20577"/>
          <ac:spMkLst>
            <pc:docMk/>
            <pc:sldMk cId="15890495" sldId="351"/>
            <ac:spMk id="2" creationId="{02317E17-7F36-0987-6989-A31C45BE7473}"/>
          </ac:spMkLst>
        </pc:spChg>
        <pc:spChg chg="mod">
          <ac:chgData name="Jeff Wishneski" userId="f456e6dc-f7c4-4340-abe1-122c7743a2dd" providerId="ADAL" clId="{7A4B427C-D8D7-4B81-90EF-18EBB6E6C828}" dt="2025-09-17T15:27:41.375" v="468" actId="20577"/>
          <ac:spMkLst>
            <pc:docMk/>
            <pc:sldMk cId="15890495" sldId="351"/>
            <ac:spMk id="4" creationId="{7BF8F15E-A0C6-5C2B-08A7-75C1D399EF49}"/>
          </ac:spMkLst>
        </pc:spChg>
      </pc:sldChg>
      <pc:sldChg chg="modSp mod">
        <pc:chgData name="Jeff Wishneski" userId="f456e6dc-f7c4-4340-abe1-122c7743a2dd" providerId="ADAL" clId="{7A4B427C-D8D7-4B81-90EF-18EBB6E6C828}" dt="2025-09-17T15:28:22.673" v="491" actId="20577"/>
        <pc:sldMkLst>
          <pc:docMk/>
          <pc:sldMk cId="423302992" sldId="352"/>
        </pc:sldMkLst>
        <pc:spChg chg="mod">
          <ac:chgData name="Jeff Wishneski" userId="f456e6dc-f7c4-4340-abe1-122c7743a2dd" providerId="ADAL" clId="{7A4B427C-D8D7-4B81-90EF-18EBB6E6C828}" dt="2025-09-17T15:28:22.673" v="491" actId="20577"/>
          <ac:spMkLst>
            <pc:docMk/>
            <pc:sldMk cId="423302992" sldId="352"/>
            <ac:spMk id="2" creationId="{F74C6BDD-4585-FA9C-6286-8A856B7276AF}"/>
          </ac:spMkLst>
        </pc:spChg>
      </pc:sldChg>
      <pc:sldChg chg="modSp mod">
        <pc:chgData name="Jeff Wishneski" userId="f456e6dc-f7c4-4340-abe1-122c7743a2dd" providerId="ADAL" clId="{7A4B427C-D8D7-4B81-90EF-18EBB6E6C828}" dt="2025-09-17T15:20:17.677" v="252" actId="115"/>
        <pc:sldMkLst>
          <pc:docMk/>
          <pc:sldMk cId="2745863210" sldId="355"/>
        </pc:sldMkLst>
        <pc:spChg chg="mod">
          <ac:chgData name="Jeff Wishneski" userId="f456e6dc-f7c4-4340-abe1-122c7743a2dd" providerId="ADAL" clId="{7A4B427C-D8D7-4B81-90EF-18EBB6E6C828}" dt="2025-09-17T15:20:17.677" v="252" actId="115"/>
          <ac:spMkLst>
            <pc:docMk/>
            <pc:sldMk cId="2745863210" sldId="355"/>
            <ac:spMk id="2" creationId="{6A5534E6-CC8A-95BF-61B4-EA123B209A21}"/>
          </ac:spMkLst>
        </pc:spChg>
      </pc:sldChg>
      <pc:sldChg chg="modSp mod">
        <pc:chgData name="Jeff Wishneski" userId="f456e6dc-f7c4-4340-abe1-122c7743a2dd" providerId="ADAL" clId="{7A4B427C-D8D7-4B81-90EF-18EBB6E6C828}" dt="2025-09-17T14:58:49.790" v="68" actId="20577"/>
        <pc:sldMkLst>
          <pc:docMk/>
          <pc:sldMk cId="4290242749" sldId="356"/>
        </pc:sldMkLst>
        <pc:spChg chg="mod">
          <ac:chgData name="Jeff Wishneski" userId="f456e6dc-f7c4-4340-abe1-122c7743a2dd" providerId="ADAL" clId="{7A4B427C-D8D7-4B81-90EF-18EBB6E6C828}" dt="2025-09-17T14:58:49.790" v="68" actId="20577"/>
          <ac:spMkLst>
            <pc:docMk/>
            <pc:sldMk cId="4290242749" sldId="356"/>
            <ac:spMk id="2" creationId="{76C49AC0-C871-74FC-EAAB-C21785CA7346}"/>
          </ac:spMkLst>
        </pc:spChg>
      </pc:sldChg>
      <pc:sldChg chg="modSp mod">
        <pc:chgData name="Jeff Wishneski" userId="f456e6dc-f7c4-4340-abe1-122c7743a2dd" providerId="ADAL" clId="{7A4B427C-D8D7-4B81-90EF-18EBB6E6C828}" dt="2025-09-17T15:28:39.027" v="492" actId="115"/>
        <pc:sldMkLst>
          <pc:docMk/>
          <pc:sldMk cId="1698918412" sldId="357"/>
        </pc:sldMkLst>
        <pc:spChg chg="mod">
          <ac:chgData name="Jeff Wishneski" userId="f456e6dc-f7c4-4340-abe1-122c7743a2dd" providerId="ADAL" clId="{7A4B427C-D8D7-4B81-90EF-18EBB6E6C828}" dt="2025-09-17T15:28:39.027" v="492" actId="115"/>
          <ac:spMkLst>
            <pc:docMk/>
            <pc:sldMk cId="1698918412" sldId="357"/>
            <ac:spMk id="2" creationId="{908EF546-741C-06BC-CC53-04DDFA8FC5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CCB3563-B21F-4472-A953-CA98BFE318F2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8C36D78-C19F-4765-8B7F-2FE8BFF07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Measure from Effective date, not date of ruling. Example of my HL case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05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Caseflow</a:t>
            </a:r>
            <a:r>
              <a:rPr lang="en-US" dirty="0"/>
              <a:t> will not necessarily reflect veteran’s hearing in their local area, but wherever the judge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54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  <a:latin typeface="arial" panose="020B0604020202020204" pitchFamily="34" charset="0"/>
              </a:rPr>
              <a:t>when VA reduces a rating without observing the applicable laws and regulations, the rating is voided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5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Temp 100 for recovery; cancer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168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have seen a severance when a different diagnosis was simultaneously service connected – the error was corrected. Illegal – COD, no active duty, e.g.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62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 benefit of the doubt doctrine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13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decision!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83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file contains what VA needs, a hearing may not be the most efficient way to resolve the problem. Requesting a hearing may be a strategy to have decision maker contact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03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Postponement request can be made, then a determination is made of whether it’s a valid request. Invalid request is most often a repeat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88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35013" y="1173163"/>
            <a:ext cx="563245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I have said before, handholding is not your job, it’s also not fair. HOWEVER, it will likely result in the correct decision, faster.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36D78-C19F-4765-8B7F-2FE8BFF07D6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94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8685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745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804547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626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54383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8863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6227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08633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69954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7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109329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496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822745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337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1764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80420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09253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257296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13393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34175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8999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04577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1567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056397-4767-831A-864E-EA42718202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A34D54-1D19-C304-74A4-824B937F8C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280855E-7CCE-11C8-5600-2C3A32CF026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9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3AF777-84C4-A585-4FE1-F4559D3CE619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4DA303-992F-918F-8C77-7F84CD029544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293E1A-CC3F-5BE3-D755-6BD2B281542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60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BVAHearingTeam@va.go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4" Type="http://schemas.openxmlformats.org/officeDocument/2006/relationships/hyperlink" Target="mailto:BoardCustomerService@va.gov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3712" y="3119658"/>
            <a:ext cx="71323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Hearings &amp; Effective Preparation</a:t>
            </a:r>
          </a:p>
          <a:p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cartoon character leaning on a question mark&#10;&#10;Description automatically generated">
            <a:extLst>
              <a:ext uri="{FF2B5EF4-FFF2-40B4-BE49-F238E27FC236}">
                <a16:creationId xmlns:a16="http://schemas.microsoft.com/office/drawing/2014/main" id="{895CC6F2-D6B0-AA21-C817-91410A54C8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alphaModFix amt="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48"/>
          <a:stretch/>
        </p:blipFill>
        <p:spPr>
          <a:xfrm>
            <a:off x="1524019" y="1"/>
            <a:ext cx="9157205" cy="689732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55D131-AA04-F4D4-EFE9-C1DCA317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E2FB73DA-5FDE-45B5-BAA4-C61223CC44F6}" type="slidenum">
              <a:rPr lang="en-US">
                <a:solidFill>
                  <a:srgbClr val="FFFFFF"/>
                </a:solidFill>
                <a:latin typeface="+mn-lt"/>
                <a:cs typeface="+mn-cs"/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6FE818-63D6-E80C-FFA9-DC98AF816EBF}"/>
              </a:ext>
            </a:extLst>
          </p:cNvPr>
          <p:cNvSpPr txBox="1"/>
          <p:nvPr/>
        </p:nvSpPr>
        <p:spPr>
          <a:xfrm>
            <a:off x="2016371" y="2514600"/>
            <a:ext cx="287508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Questions about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Protected Ratings?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Sustained Improvement?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Reductions?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Severance?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914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D69D51-6375-9ADC-E030-EF920200F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Informal Conference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8B8A2C-5A53-F122-8864-A4CCD8547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unique, optional component of a </a:t>
            </a:r>
            <a:r>
              <a:rPr lang="en-US" u="sng" dirty="0"/>
              <a:t>higher-level review </a:t>
            </a:r>
            <a:r>
              <a:rPr lang="en-US" dirty="0"/>
              <a:t>that is requested with submission of VA Form 20-0996</a:t>
            </a:r>
          </a:p>
          <a:p>
            <a:pPr lvl="1"/>
            <a:r>
              <a:rPr lang="en-US" dirty="0"/>
              <a:t>Telephone contact</a:t>
            </a:r>
          </a:p>
          <a:p>
            <a:pPr lvl="1"/>
            <a:r>
              <a:rPr lang="en-US" dirty="0"/>
              <a:t>Not formal, not recorded</a:t>
            </a:r>
          </a:p>
          <a:p>
            <a:pPr lvl="1"/>
            <a:r>
              <a:rPr lang="en-US" dirty="0"/>
              <a:t>Purpose is to point out </a:t>
            </a:r>
            <a:r>
              <a:rPr lang="en-US" u="sng" dirty="0"/>
              <a:t>VA</a:t>
            </a:r>
            <a:r>
              <a:rPr lang="en-US" dirty="0"/>
              <a:t> errors</a:t>
            </a:r>
          </a:p>
          <a:p>
            <a:pPr lvl="1"/>
            <a:r>
              <a:rPr lang="en-US" dirty="0"/>
              <a:t>NO new evidence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699F8B-D151-6721-296C-C496F967A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909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D84549-08FA-B07D-B961-667220166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Hearing Mechanics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D51E92-E856-CE4C-6610-FCB9739C4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Formal, recorded</a:t>
            </a:r>
          </a:p>
          <a:p>
            <a:r>
              <a:rPr lang="en-US" dirty="0"/>
              <a:t>Oral only</a:t>
            </a:r>
          </a:p>
          <a:p>
            <a:pPr lvl="1"/>
            <a:r>
              <a:rPr lang="en-US" dirty="0"/>
              <a:t>Documents uploaded </a:t>
            </a:r>
            <a:r>
              <a:rPr lang="en-US" u="sng" dirty="0"/>
              <a:t>prior</a:t>
            </a:r>
          </a:p>
          <a:p>
            <a:r>
              <a:rPr lang="en-US" dirty="0"/>
              <a:t>Purpose is for </a:t>
            </a:r>
            <a:r>
              <a:rPr lang="en-US" u="sng" dirty="0"/>
              <a:t>veteran</a:t>
            </a:r>
            <a:r>
              <a:rPr lang="en-US" dirty="0"/>
              <a:t> to provide</a:t>
            </a:r>
          </a:p>
          <a:p>
            <a:pPr lvl="1"/>
            <a:r>
              <a:rPr lang="en-US" dirty="0"/>
              <a:t>Evidence via testimony</a:t>
            </a:r>
          </a:p>
          <a:p>
            <a:pPr lvl="1"/>
            <a:r>
              <a:rPr lang="en-US" dirty="0"/>
              <a:t>Argument</a:t>
            </a:r>
          </a:p>
          <a:p>
            <a:pPr lvl="1"/>
            <a:r>
              <a:rPr lang="en-US" dirty="0"/>
              <a:t>Emphasize credibility</a:t>
            </a:r>
          </a:p>
          <a:p>
            <a:r>
              <a:rPr lang="en-US" dirty="0"/>
              <a:t>Can be with RO or BVA</a:t>
            </a:r>
          </a:p>
          <a:p>
            <a:pPr lvl="1"/>
            <a:r>
              <a:rPr lang="en-US" dirty="0"/>
              <a:t>Location variable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FD64F7-BEEF-F340-4BD5-895C412A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0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BC56D3-4953-58FB-6DDC-34D0F5156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Hearings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CD683D-3D1F-1DC8-F753-89A389C4A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319846" cy="4584606"/>
          </a:xfrm>
        </p:spPr>
        <p:txBody>
          <a:bodyPr/>
          <a:lstStyle/>
          <a:p>
            <a:r>
              <a:rPr lang="en-US" dirty="0"/>
              <a:t>Testimony</a:t>
            </a:r>
          </a:p>
          <a:p>
            <a:pPr lvl="1"/>
            <a:r>
              <a:rPr lang="en-US" dirty="0"/>
              <a:t>Can be provided by veteran or witness</a:t>
            </a:r>
          </a:p>
          <a:p>
            <a:pPr lvl="1"/>
            <a:r>
              <a:rPr lang="en-US" dirty="0"/>
              <a:t>Oral presentation of facts, recollections, opinions </a:t>
            </a:r>
            <a:r>
              <a:rPr lang="en-US" u="sng" dirty="0"/>
              <a:t>based on evidence</a:t>
            </a:r>
          </a:p>
          <a:p>
            <a:r>
              <a:rPr lang="en-US" dirty="0"/>
              <a:t>Argument</a:t>
            </a:r>
          </a:p>
          <a:p>
            <a:pPr lvl="1"/>
            <a:r>
              <a:rPr lang="en-US" dirty="0"/>
              <a:t>Can be provided by veteran or representative</a:t>
            </a:r>
          </a:p>
          <a:p>
            <a:pPr lvl="1"/>
            <a:r>
              <a:rPr lang="en-US" dirty="0"/>
              <a:t>Establish a point by </a:t>
            </a:r>
            <a:r>
              <a:rPr lang="en-US" u="sng" dirty="0"/>
              <a:t>reasoning</a:t>
            </a:r>
          </a:p>
          <a:p>
            <a:pPr lvl="2"/>
            <a:r>
              <a:rPr lang="en-US" dirty="0"/>
              <a:t>Decision-maker can miss a legal path</a:t>
            </a:r>
          </a:p>
          <a:p>
            <a:pPr lvl="2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Use previous slides </a:t>
            </a:r>
            <a:r>
              <a:rPr lang="en-US" dirty="0"/>
              <a:t>to support argument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306FE5-1534-6577-448D-135814B1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69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F4699D-DE99-0BFF-47DC-355CEC6A2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Preparation for Hearing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AAED971-7C1F-17CE-14F2-105904A89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</a:t>
            </a:r>
          </a:p>
          <a:p>
            <a:pPr lvl="1"/>
            <a:r>
              <a:rPr lang="en-US" dirty="0"/>
              <a:t>Find VA rationale for reduction/severance/denial</a:t>
            </a:r>
          </a:p>
          <a:p>
            <a:r>
              <a:rPr lang="en-US" dirty="0"/>
              <a:t>Step 2</a:t>
            </a:r>
          </a:p>
          <a:p>
            <a:pPr lvl="1"/>
            <a:r>
              <a:rPr lang="en-US" dirty="0"/>
              <a:t>Identify how to prevent negative action</a:t>
            </a:r>
          </a:p>
          <a:p>
            <a:pPr lvl="2"/>
            <a:r>
              <a:rPr lang="en-US" dirty="0"/>
              <a:t>Keep in mind reduction rules</a:t>
            </a:r>
          </a:p>
          <a:p>
            <a:pPr lvl="2"/>
            <a:r>
              <a:rPr lang="en-US" dirty="0"/>
              <a:t>Find evidence VA needs</a:t>
            </a:r>
          </a:p>
          <a:p>
            <a:pPr lvl="2"/>
            <a:r>
              <a:rPr lang="en-US" u="sng" dirty="0"/>
              <a:t>Simplest</a:t>
            </a:r>
            <a:r>
              <a:rPr lang="en-US" dirty="0"/>
              <a:t> argument is most effective</a:t>
            </a:r>
          </a:p>
          <a:p>
            <a:r>
              <a:rPr lang="en-US" dirty="0"/>
              <a:t>Step 3</a:t>
            </a:r>
          </a:p>
          <a:p>
            <a:pPr lvl="1"/>
            <a:r>
              <a:rPr lang="en-US" dirty="0"/>
              <a:t>Submit response documents</a:t>
            </a:r>
          </a:p>
          <a:p>
            <a:pPr lvl="1"/>
            <a:r>
              <a:rPr lang="en-US" dirty="0"/>
              <a:t>Prepare response statement for hearing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C9F67C-DB9A-3068-F62A-ABE3199EF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10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55F133-5B9C-9FEE-EFB5-FD0C3634D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Aim for efficiency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5534E6-CC8A-95BF-61B4-EA123B209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0585" y="1819656"/>
            <a:ext cx="6383215" cy="4455638"/>
          </a:xfrm>
        </p:spPr>
        <p:txBody>
          <a:bodyPr/>
          <a:lstStyle/>
          <a:p>
            <a:r>
              <a:rPr lang="en-US" dirty="0"/>
              <a:t>Hearings </a:t>
            </a:r>
            <a:r>
              <a:rPr lang="en-US" u="sng" dirty="0"/>
              <a:t>extend the time </a:t>
            </a:r>
            <a:r>
              <a:rPr lang="en-US" dirty="0"/>
              <a:t>to decision</a:t>
            </a:r>
          </a:p>
          <a:p>
            <a:r>
              <a:rPr lang="en-US" dirty="0"/>
              <a:t>BVA has a backlog of 200,000 </a:t>
            </a:r>
          </a:p>
          <a:p>
            <a:r>
              <a:rPr lang="en-US" dirty="0"/>
              <a:t>Is it likely decision maker will see the problem?</a:t>
            </a:r>
          </a:p>
          <a:p>
            <a:pPr lvl="1"/>
            <a:r>
              <a:rPr lang="en-US" dirty="0"/>
              <a:t>A mistake made by RO</a:t>
            </a:r>
          </a:p>
          <a:p>
            <a:pPr lvl="1"/>
            <a:r>
              <a:rPr lang="en-US" dirty="0"/>
              <a:t>Document submitted</a:t>
            </a:r>
          </a:p>
          <a:p>
            <a:pPr lvl="1"/>
            <a:r>
              <a:rPr lang="en-US" dirty="0"/>
              <a:t>Vet submitted statement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750225-E807-5D0C-E508-510D8E68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A9CAC1-7BD2-9ADF-E395-FDC9D33435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53225" y="1393237"/>
            <a:ext cx="2739291" cy="4331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6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D472EB-AFA0-00D9-BEC5-726144412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Hearing Mechanics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362C18-6EFB-FA0D-816B-6257F8C55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Hearing Officer/VLJ is the person who will be making the </a:t>
            </a:r>
            <a:r>
              <a:rPr lang="en-US" u="sng" dirty="0"/>
              <a:t>next</a:t>
            </a:r>
            <a:r>
              <a:rPr lang="en-US" dirty="0"/>
              <a:t> decision</a:t>
            </a:r>
          </a:p>
          <a:p>
            <a:pPr lvl="1"/>
            <a:r>
              <a:rPr lang="en-US" dirty="0"/>
              <a:t>Should not be the person who made the decision veteran disagrees with</a:t>
            </a:r>
          </a:p>
          <a:p>
            <a:r>
              <a:rPr lang="en-US" dirty="0"/>
              <a:t>If the veteran fails to respond, a decision will be made based on </a:t>
            </a:r>
            <a:r>
              <a:rPr lang="en-US" u="sng" dirty="0"/>
              <a:t>evidence in the file</a:t>
            </a:r>
          </a:p>
          <a:p>
            <a:pPr lvl="1"/>
            <a:r>
              <a:rPr lang="en-US" dirty="0"/>
              <a:t>Non-adversarial, reassure the veteran, no cross-examination</a:t>
            </a:r>
          </a:p>
          <a:p>
            <a:pPr lvl="1"/>
            <a:r>
              <a:rPr lang="en-US" dirty="0"/>
              <a:t>The point of hearings is to help (clarify)</a:t>
            </a:r>
          </a:p>
          <a:p>
            <a:pPr lvl="1"/>
            <a:r>
              <a:rPr lang="en-US" u="sng" dirty="0"/>
              <a:t>Last-minute</a:t>
            </a:r>
            <a:r>
              <a:rPr lang="en-US" dirty="0"/>
              <a:t> cancellation has multiple negative </a:t>
            </a:r>
            <a:r>
              <a:rPr lang="en-US" u="sng" dirty="0"/>
              <a:t>consequences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07FC8A-2589-FAAA-88B8-9C279CF8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2021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DC076C-8D9C-D67C-645A-AB35C9BD9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Hearing Mechanics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4C06EB-8E35-B1D6-D54A-4D718D6AD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Hearing Officer/VLJ will state the issues open for discussion</a:t>
            </a:r>
          </a:p>
          <a:p>
            <a:pPr lvl="1"/>
            <a:r>
              <a:rPr lang="en-US" dirty="0"/>
              <a:t>HO/VLJ is prevented from acting on any other issue, except secondary conditions</a:t>
            </a:r>
          </a:p>
          <a:p>
            <a:r>
              <a:rPr lang="en-US" dirty="0"/>
              <a:t>Courteousness is expected</a:t>
            </a:r>
          </a:p>
          <a:p>
            <a:r>
              <a:rPr lang="en-US" dirty="0"/>
              <a:t>Communicate with Hearing Coordinator</a:t>
            </a:r>
          </a:p>
          <a:p>
            <a:pPr lvl="1"/>
            <a:r>
              <a:rPr lang="en-US" dirty="0"/>
              <a:t>Veteran may have received notice but not VSO</a:t>
            </a:r>
          </a:p>
          <a:p>
            <a:pPr lvl="1"/>
            <a:r>
              <a:rPr lang="en-US" dirty="0"/>
              <a:t>Cross-docketing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50A625-DF2C-01D0-B60F-24FF47A5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048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41F26F-80EE-7C2E-06CB-1C102CE1C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During Hearing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6089BC-7A5B-B4B4-8BD8-90B935970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the evidence/argument that was missing previously</a:t>
            </a:r>
          </a:p>
          <a:p>
            <a:pPr lvl="1"/>
            <a:r>
              <a:rPr lang="en-US" dirty="0"/>
              <a:t>Ensure that this is what veteran needs to avoid reduction/severance/denial and/or to gain a favorable decision</a:t>
            </a:r>
          </a:p>
          <a:p>
            <a:pPr lvl="1"/>
            <a:r>
              <a:rPr lang="en-US" dirty="0"/>
              <a:t>If evidence is insufficient, ask why</a:t>
            </a:r>
          </a:p>
          <a:p>
            <a:pPr lvl="2"/>
            <a:r>
              <a:rPr lang="en-US" dirty="0"/>
              <a:t>Potentially find the needed evidence during hearing</a:t>
            </a:r>
          </a:p>
          <a:p>
            <a:pPr lvl="1"/>
            <a:r>
              <a:rPr lang="en-US" dirty="0"/>
              <a:t>Hearing Officer/VLJ can give specific suggestions &amp; examples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CFCAF-14FB-1D32-5CB0-3A13E67B1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05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puzzle piece on a white surface&#10;&#10;Description automatically generated">
            <a:extLst>
              <a:ext uri="{FF2B5EF4-FFF2-40B4-BE49-F238E27FC236}">
                <a16:creationId xmlns:a16="http://schemas.microsoft.com/office/drawing/2014/main" id="{12D53ADA-6BB9-2F74-611B-1E6892354A5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ED01C8B-A4E3-63E7-B34F-59CC8B15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0171"/>
            <a:ext cx="6616470" cy="98173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does Hearing Officer want?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287DB4-4A5E-47D7-E7A9-4118EF6B4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VBA work is production-based</a:t>
            </a:r>
          </a:p>
          <a:p>
            <a:pPr lvl="1"/>
            <a:r>
              <a:rPr lang="en-US" dirty="0"/>
              <a:t>Work credit for hearing assumes decision</a:t>
            </a:r>
          </a:p>
          <a:p>
            <a:pPr lvl="1"/>
            <a:r>
              <a:rPr lang="en-US" dirty="0"/>
              <a:t>Decision requires a complete file</a:t>
            </a:r>
          </a:p>
          <a:p>
            <a:r>
              <a:rPr lang="en-US" dirty="0"/>
              <a:t>Missing puzzle piece</a:t>
            </a:r>
          </a:p>
          <a:p>
            <a:pPr lvl="1"/>
            <a:r>
              <a:rPr lang="en-US" dirty="0"/>
              <a:t>HO/VLJ wants to complete the puzzle (the file) </a:t>
            </a:r>
          </a:p>
          <a:p>
            <a:pPr lvl="1"/>
            <a:r>
              <a:rPr lang="en-US" dirty="0"/>
              <a:t>The veteran and their representative (you) can provide the missing piece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FC3844-583B-C193-11C7-DC08143E7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4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CFR References &amp; Court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E51A7-2534-E285-2F7B-FAB169029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9224" y="1414112"/>
            <a:ext cx="9390126" cy="4942238"/>
          </a:xfrm>
        </p:spPr>
        <p:txBody>
          <a:bodyPr/>
          <a:lstStyle/>
          <a:p>
            <a:r>
              <a:rPr lang="pt-BR" sz="2400" dirty="0">
                <a:ea typeface="Calibri" panose="020F0502020204030204" pitchFamily="34" charset="0"/>
              </a:rPr>
              <a:t>38 CFR 3.105(a) &amp; (e) &amp; (d) – </a:t>
            </a:r>
            <a:r>
              <a:rPr lang="en-US" sz="2400" dirty="0"/>
              <a:t>Revision of decisions</a:t>
            </a:r>
            <a:endParaRPr lang="pt-BR" sz="2400" dirty="0">
              <a:ea typeface="Calibri" panose="020F0502020204030204" pitchFamily="34" charset="0"/>
            </a:endParaRPr>
          </a:p>
          <a:p>
            <a:r>
              <a:rPr lang="en-US" sz="2400" dirty="0"/>
              <a:t>38 CFR 3.344(a) – Stabilization of disability evaluations</a:t>
            </a:r>
          </a:p>
          <a:p>
            <a:r>
              <a:rPr lang="pt-BR" sz="2400" dirty="0">
                <a:ea typeface="Calibri" panose="020F0502020204030204" pitchFamily="34" charset="0"/>
              </a:rPr>
              <a:t>38 CFR 3.655 – </a:t>
            </a:r>
            <a:r>
              <a:rPr lang="en-US" sz="2400" dirty="0"/>
              <a:t>Failure to report for VA exam</a:t>
            </a:r>
          </a:p>
          <a:p>
            <a:r>
              <a:rPr lang="en-US" sz="2400" dirty="0"/>
              <a:t>38 CFR 3.951 – 20-year rule</a:t>
            </a:r>
          </a:p>
          <a:p>
            <a:r>
              <a:rPr lang="pt-BR" sz="2400" dirty="0">
                <a:ea typeface="Calibri" panose="020F0502020204030204" pitchFamily="34" charset="0"/>
              </a:rPr>
              <a:t>38 CFR 3.957 – </a:t>
            </a:r>
            <a:r>
              <a:rPr lang="en-US" sz="2400" dirty="0">
                <a:ea typeface="Calibri" panose="020F0502020204030204" pitchFamily="34" charset="0"/>
              </a:rPr>
              <a:t>10-year rule</a:t>
            </a:r>
            <a:endParaRPr lang="en-US" sz="2400" dirty="0"/>
          </a:p>
          <a:p>
            <a:r>
              <a:rPr lang="pt-BR" sz="2400" dirty="0">
                <a:ea typeface="Calibri" panose="020F0502020204030204" pitchFamily="34" charset="0"/>
              </a:rPr>
              <a:t>38 CFR 20.704(c)</a:t>
            </a:r>
            <a:r>
              <a:rPr lang="en-US" sz="2400" dirty="0"/>
              <a:t> &amp; (e) – Hearings conducted by BVA</a:t>
            </a:r>
          </a:p>
          <a:p>
            <a:r>
              <a:rPr lang="pt-BR" sz="2400" dirty="0">
                <a:ea typeface="Calibri" panose="020F0502020204030204" pitchFamily="34" charset="0"/>
              </a:rPr>
              <a:t>Hayes v Brown, Brown v Brown, and Stern v McDonough – </a:t>
            </a:r>
            <a:r>
              <a:rPr lang="en-US" sz="2400" dirty="0"/>
              <a:t>Reductions of evaluations</a:t>
            </a:r>
            <a:endParaRPr lang="pt-BR" sz="2400" dirty="0"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56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puzzle piece on a white surface&#10;&#10;Description automatically generated">
            <a:extLst>
              <a:ext uri="{FF2B5EF4-FFF2-40B4-BE49-F238E27FC236}">
                <a16:creationId xmlns:a16="http://schemas.microsoft.com/office/drawing/2014/main" id="{CB89F208-34DC-444E-F5B0-331A5ADE90C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5F8AB8E-8D0B-11EF-9B93-36783C01F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0171"/>
            <a:ext cx="6581301" cy="98173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does Hearing Officer want?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B0A6FF-A62C-B315-9F78-7C78F58A1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Portrait of current conditions</a:t>
            </a:r>
          </a:p>
          <a:p>
            <a:pPr lvl="1"/>
            <a:r>
              <a:rPr lang="en-US" dirty="0"/>
              <a:t>Re-telling of military event is irrelevant for determining evaluation</a:t>
            </a:r>
          </a:p>
          <a:p>
            <a:r>
              <a:rPr lang="en-US" dirty="0"/>
              <a:t>Point out </a:t>
            </a:r>
            <a:r>
              <a:rPr lang="en-US" u="sng" dirty="0"/>
              <a:t>where</a:t>
            </a:r>
            <a:r>
              <a:rPr lang="en-US" dirty="0"/>
              <a:t> rules support veteran</a:t>
            </a:r>
          </a:p>
          <a:p>
            <a:pPr lvl="1"/>
            <a:r>
              <a:rPr lang="en-US" dirty="0"/>
              <a:t>5-, 10-, or 20-years</a:t>
            </a:r>
          </a:p>
          <a:p>
            <a:pPr lvl="1"/>
            <a:r>
              <a:rPr lang="en-US" dirty="0"/>
              <a:t>Sustained improvement</a:t>
            </a:r>
          </a:p>
          <a:p>
            <a:pPr lvl="2"/>
            <a:r>
              <a:rPr lang="en-US" dirty="0"/>
              <a:t>Exams were not equivalent</a:t>
            </a:r>
          </a:p>
          <a:p>
            <a:pPr lvl="2"/>
            <a:r>
              <a:rPr lang="en-US" dirty="0"/>
              <a:t>Condition waxes and wanes</a:t>
            </a:r>
          </a:p>
          <a:p>
            <a:pPr lvl="1"/>
            <a:r>
              <a:rPr lang="en-US" dirty="0"/>
              <a:t>VA has burden of proof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E57910-4220-2A8E-466D-D6078D3F0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980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24EEC2A-5CE2-CBCD-3F74-39B103D96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After the Hearing – Action Plan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045A5D-7450-DA67-2882-CA44E75E8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Hearing Officer should have described the missing piece and why it is needed – </a:t>
            </a:r>
            <a:r>
              <a:rPr lang="en-US" u="sng" dirty="0"/>
              <a:t>Some</a:t>
            </a:r>
            <a:r>
              <a:rPr lang="en-US" dirty="0"/>
              <a:t> VLJ’s will also provide insight</a:t>
            </a:r>
          </a:p>
          <a:p>
            <a:r>
              <a:rPr lang="en-US" dirty="0"/>
              <a:t>Talk with veteran about best way to get that piece</a:t>
            </a:r>
          </a:p>
          <a:p>
            <a:r>
              <a:rPr lang="en-US" dirty="0"/>
              <a:t>Provide reassurance and encouragement and request </a:t>
            </a:r>
            <a:r>
              <a:rPr lang="en-US" u="sng" dirty="0"/>
              <a:t>patience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047DD7-B7AD-3775-64A3-61200C15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93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F8F15E-A0C6-5C2B-08A7-75C1D399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" y="0"/>
            <a:ext cx="10515600" cy="1325563"/>
          </a:xfrm>
        </p:spPr>
        <p:txBody>
          <a:bodyPr/>
          <a:lstStyle/>
          <a:p>
            <a:r>
              <a:rPr lang="en-US" dirty="0"/>
              <a:t>Future of BVA Looks Different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317E17-7F36-0987-6989-A31C45BE7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Shifting to National Work Queue</a:t>
            </a:r>
          </a:p>
          <a:p>
            <a:r>
              <a:rPr lang="en-US" dirty="0"/>
              <a:t>Docket based on national inventory</a:t>
            </a:r>
          </a:p>
          <a:p>
            <a:r>
              <a:rPr lang="en-US" dirty="0"/>
              <a:t>Hearings prioritize oldest </a:t>
            </a:r>
          </a:p>
          <a:p>
            <a:r>
              <a:rPr lang="en-US" dirty="0" err="1"/>
              <a:t>Caseflow</a:t>
            </a:r>
            <a:r>
              <a:rPr lang="en-US" dirty="0"/>
              <a:t>/AMA</a:t>
            </a:r>
          </a:p>
          <a:p>
            <a:r>
              <a:rPr lang="en-US" dirty="0"/>
              <a:t>Legacy</a:t>
            </a:r>
          </a:p>
          <a:p>
            <a:r>
              <a:rPr lang="en-US" dirty="0"/>
              <a:t>BVA contacts:</a:t>
            </a:r>
          </a:p>
          <a:p>
            <a:pPr lvl="1"/>
            <a:r>
              <a:rPr lang="en-US" dirty="0">
                <a:hlinkClick r:id="rId3"/>
              </a:rPr>
              <a:t>BVAHearingTeam@va.gov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BoardCustomerService@va.gov</a:t>
            </a:r>
            <a:r>
              <a:rPr lang="en-US" dirty="0"/>
              <a:t>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688D31-C382-5927-4324-5B7A4FE8B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0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473DAF8-2DF7-2487-C5E7-86440993C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Withdraw and Postpone at BVA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74C6BDD-4585-FA9C-6286-8A856B727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Withdrawal request of BVA hearing accepted at any point prior to date of hearing </a:t>
            </a:r>
            <a:r>
              <a:rPr lang="en-US" sz="2400" dirty="0"/>
              <a:t>38 CFR 20.704(e)</a:t>
            </a:r>
          </a:p>
          <a:p>
            <a:pPr lvl="1"/>
            <a:r>
              <a:rPr lang="en-US" dirty="0"/>
              <a:t>Can be </a:t>
            </a:r>
            <a:r>
              <a:rPr lang="en-US" u="sng" dirty="0"/>
              <a:t>withdrawn</a:t>
            </a:r>
            <a:r>
              <a:rPr lang="en-US" dirty="0"/>
              <a:t> by representative with consent from veteran (in writing)</a:t>
            </a:r>
          </a:p>
          <a:p>
            <a:r>
              <a:rPr lang="en-US" dirty="0"/>
              <a:t>Postponement request of BVA hearing accepted up to two weeks prior </a:t>
            </a:r>
            <a:r>
              <a:rPr lang="en-US" sz="2400" dirty="0"/>
              <a:t>38 CFR 20.704(c)</a:t>
            </a:r>
            <a:endParaRPr lang="en-US" sz="2800" dirty="0"/>
          </a:p>
          <a:p>
            <a:pPr lvl="1"/>
            <a:r>
              <a:rPr lang="en-US" dirty="0"/>
              <a:t>Good cause must be shown</a:t>
            </a:r>
          </a:p>
          <a:p>
            <a:pPr lvl="1"/>
            <a:r>
              <a:rPr lang="en-US" dirty="0"/>
              <a:t>In writing (motion)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99EE74-A03B-AEB8-B631-C53EBB40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2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D645E4-29D7-D6D6-C8ED-45B9A59A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Withdraw and Postpone at RO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8EF546-741C-06BC-CC53-04DDFA8FC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Veteran</a:t>
            </a:r>
            <a:r>
              <a:rPr lang="en-US" dirty="0">
                <a:effectLst/>
                <a:latin typeface="arial" panose="020B0604020202020204" pitchFamily="34" charset="0"/>
              </a:rPr>
              <a:t> may request, cancel or reschedule a hearing in writing, by e-mail, by telephone, or in person. </a:t>
            </a:r>
          </a:p>
          <a:p>
            <a:r>
              <a:rPr lang="en-US" dirty="0">
                <a:latin typeface="arial" panose="020B0604020202020204" pitchFamily="34" charset="0"/>
              </a:rPr>
              <a:t>A determination of </a:t>
            </a:r>
            <a:r>
              <a:rPr lang="en-US" u="sng" dirty="0">
                <a:latin typeface="arial" panose="020B0604020202020204" pitchFamily="34" charset="0"/>
              </a:rPr>
              <a:t>good cause </a:t>
            </a:r>
            <a:r>
              <a:rPr lang="en-US" dirty="0">
                <a:latin typeface="arial" panose="020B0604020202020204" pitchFamily="34" charset="0"/>
              </a:rPr>
              <a:t>will be made.</a:t>
            </a:r>
          </a:p>
          <a:p>
            <a:r>
              <a:rPr lang="en-US" dirty="0">
                <a:latin typeface="arial" panose="020B0604020202020204" pitchFamily="34" charset="0"/>
              </a:rPr>
              <a:t>M21-1 X.v.1.D.1.l.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FD044B-AC1B-6727-56C7-AF3DC635A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9184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0353" y="2865300"/>
            <a:ext cx="5585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671895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749F2E-7D95-1932-74EE-480FA5355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M21-1 References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C49AC0-C871-74FC-EAAB-C21785CA7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>
                <a:ea typeface="Calibri" panose="020F0502020204030204" pitchFamily="34" charset="0"/>
              </a:rPr>
              <a:t>M21-1 X.ii.4.A.1.b.</a:t>
            </a:r>
            <a:r>
              <a:rPr lang="en-US" sz="2400" dirty="0"/>
              <a:t> – 5-year rule</a:t>
            </a:r>
          </a:p>
          <a:p>
            <a:r>
              <a:rPr lang="en-US" sz="2400" dirty="0"/>
              <a:t>M21-1 </a:t>
            </a:r>
            <a:r>
              <a:rPr lang="pt-BR" sz="2400" dirty="0">
                <a:ea typeface="Calibri" panose="020F0502020204030204" pitchFamily="34" charset="0"/>
              </a:rPr>
              <a:t>X.ii.4.A.2.a. </a:t>
            </a:r>
            <a:r>
              <a:rPr lang="en-US" sz="2400" dirty="0">
                <a:ea typeface="Calibri" panose="020F0502020204030204" pitchFamily="34" charset="0"/>
              </a:rPr>
              <a:t>– 5-year rule, B</a:t>
            </a:r>
            <a:r>
              <a:rPr lang="en-US" sz="2400" dirty="0"/>
              <a:t>urden of Proof</a:t>
            </a:r>
            <a:endParaRPr lang="pt-BR" sz="2400" dirty="0">
              <a:ea typeface="Calibri" panose="020F0502020204030204" pitchFamily="34" charset="0"/>
            </a:endParaRPr>
          </a:p>
          <a:p>
            <a:r>
              <a:rPr lang="pt-BR" sz="2400" dirty="0">
                <a:ea typeface="Calibri" panose="020F0502020204030204" pitchFamily="34" charset="0"/>
              </a:rPr>
              <a:t>M21-1 X.ii.4.A.2.b.</a:t>
            </a:r>
            <a:r>
              <a:rPr lang="en-US" sz="2400" dirty="0"/>
              <a:t> – Sustained Improvement Definition</a:t>
            </a:r>
          </a:p>
          <a:p>
            <a:r>
              <a:rPr lang="en-US" sz="2400" dirty="0"/>
              <a:t>M21-1 X.ii.5.B.1.a., b., c. – Severance with CUE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X.v.1.D.1.b. – Purpose of Hearing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X.v.1.D.1.l. – Requesting, Canceling, or Rescheduling Hearings at RO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V.ii.1.A.1.b. – Burden of Proof</a:t>
            </a:r>
          </a:p>
          <a:p>
            <a:r>
              <a:rPr lang="en-US" sz="2400" dirty="0">
                <a:ea typeface="Calibri" panose="020F0502020204030204" pitchFamily="34" charset="0"/>
              </a:rPr>
              <a:t>M21-1 V.i.1.C.2.a. – Criteria Before Decision Can Be Made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0BF806-7DE4-D2FD-3575-BD9F4C732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4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sz="3600" dirty="0"/>
              <a:t>Course Objectives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568" y="1892808"/>
            <a:ext cx="8923782" cy="4382486"/>
          </a:xfrm>
        </p:spPr>
        <p:txBody>
          <a:bodyPr/>
          <a:lstStyle/>
          <a:p>
            <a:r>
              <a:rPr lang="en-US" dirty="0"/>
              <a:t>Know rules for Reductions</a:t>
            </a:r>
          </a:p>
          <a:p>
            <a:r>
              <a:rPr lang="en-US" dirty="0"/>
              <a:t>Know rules for Severance</a:t>
            </a:r>
          </a:p>
          <a:p>
            <a:r>
              <a:rPr lang="en-US" dirty="0"/>
              <a:t>Define Informal Conference v Hearing</a:t>
            </a:r>
          </a:p>
          <a:p>
            <a:r>
              <a:rPr lang="en-US" dirty="0"/>
              <a:t>Know what to do </a:t>
            </a:r>
            <a:r>
              <a:rPr lang="en-US" u="sng" dirty="0"/>
              <a:t>before</a:t>
            </a:r>
            <a:r>
              <a:rPr lang="en-US" dirty="0"/>
              <a:t>, during, and after hearings</a:t>
            </a:r>
          </a:p>
          <a:p>
            <a:r>
              <a:rPr lang="en-US" dirty="0"/>
              <a:t>Understand mechanics of hearings</a:t>
            </a:r>
          </a:p>
          <a:p>
            <a:r>
              <a:rPr lang="en-US" dirty="0"/>
              <a:t>Maximize efficiency by understanding what Hearing Officers/VLJ’s want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52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C53043-697F-1AC1-05C6-A50FEAAED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Protected Ratings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92FE27-5939-A40F-9F5C-44BB15052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5-year rule</a:t>
            </a:r>
          </a:p>
          <a:p>
            <a:pPr lvl="1"/>
            <a:r>
              <a:rPr lang="en-US" dirty="0"/>
              <a:t>Cannot be reduced without showing sustained improvement (1 year)</a:t>
            </a:r>
          </a:p>
          <a:p>
            <a:r>
              <a:rPr lang="en-US" dirty="0"/>
              <a:t>10-year rule</a:t>
            </a:r>
          </a:p>
          <a:p>
            <a:pPr lvl="1"/>
            <a:r>
              <a:rPr lang="en-US" dirty="0"/>
              <a:t>Cannot be severed </a:t>
            </a:r>
          </a:p>
          <a:p>
            <a:pPr lvl="2"/>
            <a:r>
              <a:rPr lang="en-US" dirty="0"/>
              <a:t>Not even if it was in error</a:t>
            </a:r>
          </a:p>
          <a:p>
            <a:pPr lvl="2"/>
            <a:r>
              <a:rPr lang="en-US" dirty="0"/>
              <a:t>Unless it was fraudulent</a:t>
            </a:r>
          </a:p>
          <a:p>
            <a:pPr lvl="2"/>
            <a:r>
              <a:rPr lang="en-US" dirty="0"/>
              <a:t>Can be reduced</a:t>
            </a:r>
          </a:p>
          <a:p>
            <a:r>
              <a:rPr lang="en-US" dirty="0"/>
              <a:t>20-year rule</a:t>
            </a:r>
          </a:p>
          <a:p>
            <a:pPr lvl="1"/>
            <a:r>
              <a:rPr lang="en-US" dirty="0"/>
              <a:t>Cannot be reduced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85863B-003F-F35C-6A51-E1246E508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63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903D51-71C1-F305-F908-685F9238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Sustained Improvement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C55FA2-D8B7-A173-48ED-56394D7F1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Reductions Are Allowed</a:t>
            </a:r>
          </a:p>
          <a:p>
            <a:pPr lvl="1"/>
            <a:r>
              <a:rPr lang="en-US" dirty="0"/>
              <a:t>38 CFR 3.344(a) </a:t>
            </a:r>
            <a:r>
              <a:rPr lang="en-US" sz="2400" dirty="0"/>
              <a:t>- Will improvement be maintained under the ordinary conditions of life (without medication(s)/treatment)</a:t>
            </a:r>
          </a:p>
          <a:p>
            <a:pPr lvl="1"/>
            <a:r>
              <a:rPr lang="en-US" dirty="0"/>
              <a:t>M21-1 X.ii.4.A.2.b. </a:t>
            </a:r>
            <a:r>
              <a:rPr lang="en-US" sz="2400" dirty="0"/>
              <a:t>- “…evidence portrays an abatement or lessening of SC symptoms…must not be mitigated by</a:t>
            </a:r>
          </a:p>
          <a:p>
            <a:pPr lvl="3"/>
            <a:r>
              <a:rPr lang="en-US" u="sng" dirty="0"/>
              <a:t>temporary</a:t>
            </a:r>
            <a:r>
              <a:rPr lang="en-US" dirty="0"/>
              <a:t> or episodic improvement</a:t>
            </a:r>
          </a:p>
          <a:p>
            <a:pPr lvl="3"/>
            <a:r>
              <a:rPr lang="en-US" u="sng" dirty="0"/>
              <a:t>temporary</a:t>
            </a:r>
            <a:r>
              <a:rPr lang="en-US" dirty="0"/>
              <a:t> alleviation by prolonged rest, or</a:t>
            </a:r>
          </a:p>
          <a:p>
            <a:pPr lvl="3"/>
            <a:r>
              <a:rPr lang="en-US" dirty="0"/>
              <a:t>less thorough or less complete examination”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A6949E-0B13-F2D0-BDC2-0C559DC7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23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ACDBDC-77AA-CA87-B19D-6A81683F8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Proposed Reductions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D98830-D912-92F5-98CB-27AC778BB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Reasons for Reduction </a:t>
            </a:r>
            <a:r>
              <a:rPr lang="en-US" u="sng" dirty="0"/>
              <a:t>Proposals</a:t>
            </a:r>
          </a:p>
          <a:p>
            <a:pPr lvl="1"/>
            <a:r>
              <a:rPr lang="en-US" dirty="0"/>
              <a:t>Medical evidence shows improvement (slight, moderate, substantial)</a:t>
            </a:r>
          </a:p>
          <a:p>
            <a:pPr lvl="1"/>
            <a:r>
              <a:rPr lang="en-US" dirty="0"/>
              <a:t>FTR for routine future examination (don’t miss exams)</a:t>
            </a:r>
          </a:p>
          <a:p>
            <a:pPr lvl="1"/>
            <a:r>
              <a:rPr lang="en-US" dirty="0"/>
              <a:t>Criteria for 100 percent no longer met</a:t>
            </a:r>
          </a:p>
          <a:p>
            <a:r>
              <a:rPr lang="en-US" dirty="0"/>
              <a:t>38 CFR 3.105(e)</a:t>
            </a:r>
          </a:p>
          <a:p>
            <a:pPr lvl="1"/>
            <a:r>
              <a:rPr lang="en-US" dirty="0"/>
              <a:t>Proposal must be made when </a:t>
            </a:r>
            <a:r>
              <a:rPr lang="en-US" u="sng" dirty="0"/>
              <a:t>sustained</a:t>
            </a:r>
            <a:r>
              <a:rPr lang="en-US" dirty="0"/>
              <a:t> </a:t>
            </a:r>
            <a:r>
              <a:rPr lang="en-US" u="sng" dirty="0"/>
              <a:t>improvement</a:t>
            </a:r>
            <a:r>
              <a:rPr lang="en-US" dirty="0"/>
              <a:t> shown</a:t>
            </a:r>
          </a:p>
          <a:p>
            <a:r>
              <a:rPr lang="en-US" dirty="0"/>
              <a:t>VA Bears Burden of Proof</a:t>
            </a:r>
          </a:p>
          <a:p>
            <a:pPr lvl="1"/>
            <a:r>
              <a:rPr lang="en-US" sz="2400" dirty="0"/>
              <a:t>Hayes v Brown, </a:t>
            </a:r>
            <a:r>
              <a:rPr lang="pt-BR" sz="2400" dirty="0">
                <a:ea typeface="Calibri" panose="020F0502020204030204" pitchFamily="34" charset="0"/>
              </a:rPr>
              <a:t>Brown v Brown, and Stern v McDonough</a:t>
            </a:r>
            <a:r>
              <a:rPr lang="nn-NO" sz="2400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1436CB-808F-83CD-C897-476E00322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993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36AB06-5E78-BB5B-0ED7-E5CFA34A3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Reductions Without Proposal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95B928-88D2-06D2-D522-F9CB89D62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 less than 5 years does not need to show sustained improvement</a:t>
            </a:r>
          </a:p>
          <a:p>
            <a:r>
              <a:rPr lang="en-US" dirty="0"/>
              <a:t>Reduction would not change benefits</a:t>
            </a:r>
          </a:p>
          <a:p>
            <a:pPr lvl="1"/>
            <a:r>
              <a:rPr lang="en-US" dirty="0"/>
              <a:t>Overall rating remains unchanged</a:t>
            </a:r>
          </a:p>
          <a:p>
            <a:pPr lvl="1"/>
            <a:r>
              <a:rPr lang="en-US" dirty="0"/>
              <a:t>Simultaneous increase offsets reduction</a:t>
            </a:r>
          </a:p>
          <a:p>
            <a:r>
              <a:rPr lang="en-US" dirty="0"/>
              <a:t>Expiration of temporary 100 percent</a:t>
            </a:r>
          </a:p>
          <a:p>
            <a:r>
              <a:rPr lang="en-US" dirty="0"/>
              <a:t>Criteria for 100 percent no longer met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C70E29-2A00-F560-97E5-0D99F7B9A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7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2EBD70-DB0E-40D7-562D-A5F9DB116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dirty="0"/>
              <a:t>Severance Rules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E3AC67-9D03-5FF9-9872-033A70F06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kern="100" dirty="0">
                <a:ea typeface="Calibri" panose="020F0502020204030204" pitchFamily="34" charset="0"/>
              </a:rPr>
              <a:t>Severance of Benefits is Rare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VA discovers a CUE on their own decision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Award of SC was illegal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Change in diagnosis</a:t>
            </a:r>
          </a:p>
          <a:p>
            <a:r>
              <a:rPr lang="en-US" kern="100" dirty="0">
                <a:ea typeface="Calibri" panose="020F0502020204030204" pitchFamily="34" charset="0"/>
              </a:rPr>
              <a:t>Proposal to Sever gives veteran time to respond</a:t>
            </a:r>
          </a:p>
          <a:p>
            <a:pPr lvl="1"/>
            <a:r>
              <a:rPr lang="en-US" kern="100" dirty="0">
                <a:ea typeface="Calibri" panose="020F0502020204030204" pitchFamily="34" charset="0"/>
              </a:rPr>
              <a:t>The only way to avoid severance is to prove the decision was accurate to begin with from the start</a:t>
            </a:r>
          </a:p>
          <a:p>
            <a:r>
              <a:rPr lang="en-US" kern="100" dirty="0">
                <a:ea typeface="Calibri" panose="020F0502020204030204" pitchFamily="34" charset="0"/>
              </a:rPr>
              <a:t>38 CFR 3.105(d) Severance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E5F8DC-F99E-D7B1-BB1A-1089385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2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7205</TotalTime>
  <Words>1452</Words>
  <Application>Microsoft Office PowerPoint</Application>
  <PresentationFormat>Widescreen</PresentationFormat>
  <Paragraphs>218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arial</vt:lpstr>
      <vt:lpstr>Calibri</vt:lpstr>
      <vt:lpstr>Calibri Light</vt:lpstr>
      <vt:lpstr>Times New Roman</vt:lpstr>
      <vt:lpstr>Custom Design</vt:lpstr>
      <vt:lpstr>Office Theme</vt:lpstr>
      <vt:lpstr>1_Office Theme</vt:lpstr>
      <vt:lpstr>PowerPoint Presentation</vt:lpstr>
      <vt:lpstr>CFR References &amp; Court Cases</vt:lpstr>
      <vt:lpstr>M21-1 References</vt:lpstr>
      <vt:lpstr>Course Objectives</vt:lpstr>
      <vt:lpstr>Protected Ratings</vt:lpstr>
      <vt:lpstr>Sustained Improvement</vt:lpstr>
      <vt:lpstr>Proposed Reductions</vt:lpstr>
      <vt:lpstr>Reductions Without Proposal</vt:lpstr>
      <vt:lpstr>Severance Rules</vt:lpstr>
      <vt:lpstr>PowerPoint Presentation</vt:lpstr>
      <vt:lpstr>Informal Conference</vt:lpstr>
      <vt:lpstr>Hearing Mechanics</vt:lpstr>
      <vt:lpstr>Hearings</vt:lpstr>
      <vt:lpstr>Preparation for Hearing</vt:lpstr>
      <vt:lpstr>Aim for efficiency</vt:lpstr>
      <vt:lpstr>Hearing Mechanics</vt:lpstr>
      <vt:lpstr>Hearing Mechanics</vt:lpstr>
      <vt:lpstr>During Hearing</vt:lpstr>
      <vt:lpstr>What does Hearing Officer want?</vt:lpstr>
      <vt:lpstr>What does Hearing Officer want?</vt:lpstr>
      <vt:lpstr>After the Hearing – Action Plan</vt:lpstr>
      <vt:lpstr>Future of BVA Looks Different</vt:lpstr>
      <vt:lpstr>Withdraw and Postpone at BVA</vt:lpstr>
      <vt:lpstr>Withdraw and Postpone at RO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Keith Garrison</cp:lastModifiedBy>
  <cp:revision>202</cp:revision>
  <cp:lastPrinted>2022-09-12T17:14:42Z</cp:lastPrinted>
  <dcterms:created xsi:type="dcterms:W3CDTF">2018-09-13T15:53:27Z</dcterms:created>
  <dcterms:modified xsi:type="dcterms:W3CDTF">2025-09-17T15:42:54Z</dcterms:modified>
</cp:coreProperties>
</file>