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106"/>
  </p:notesMasterIdLst>
  <p:sldIdLst>
    <p:sldId id="256" r:id="rId4"/>
    <p:sldId id="413" r:id="rId5"/>
    <p:sldId id="339" r:id="rId6"/>
    <p:sldId id="341" r:id="rId7"/>
    <p:sldId id="340" r:id="rId8"/>
    <p:sldId id="358" r:id="rId9"/>
    <p:sldId id="359" r:id="rId10"/>
    <p:sldId id="437" r:id="rId11"/>
    <p:sldId id="453" r:id="rId12"/>
    <p:sldId id="345" r:id="rId13"/>
    <p:sldId id="343" r:id="rId14"/>
    <p:sldId id="344" r:id="rId15"/>
    <p:sldId id="414" r:id="rId16"/>
    <p:sldId id="438" r:id="rId17"/>
    <p:sldId id="349" r:id="rId18"/>
    <p:sldId id="439" r:id="rId19"/>
    <p:sldId id="326" r:id="rId20"/>
    <p:sldId id="350" r:id="rId21"/>
    <p:sldId id="351" r:id="rId22"/>
    <p:sldId id="369" r:id="rId23"/>
    <p:sldId id="353" r:id="rId24"/>
    <p:sldId id="361" r:id="rId25"/>
    <p:sldId id="362" r:id="rId26"/>
    <p:sldId id="363" r:id="rId27"/>
    <p:sldId id="364" r:id="rId28"/>
    <p:sldId id="356" r:id="rId29"/>
    <p:sldId id="370" r:id="rId30"/>
    <p:sldId id="475" r:id="rId31"/>
    <p:sldId id="423" r:id="rId32"/>
    <p:sldId id="472" r:id="rId33"/>
    <p:sldId id="473" r:id="rId34"/>
    <p:sldId id="410" r:id="rId35"/>
    <p:sldId id="327" r:id="rId36"/>
    <p:sldId id="452" r:id="rId37"/>
    <p:sldId id="416" r:id="rId38"/>
    <p:sldId id="465" r:id="rId39"/>
    <p:sldId id="373" r:id="rId40"/>
    <p:sldId id="404" r:id="rId41"/>
    <p:sldId id="441" r:id="rId42"/>
    <p:sldId id="374" r:id="rId43"/>
    <p:sldId id="456" r:id="rId44"/>
    <p:sldId id="474" r:id="rId45"/>
    <p:sldId id="455" r:id="rId46"/>
    <p:sldId id="468" r:id="rId47"/>
    <p:sldId id="418" r:id="rId48"/>
    <p:sldId id="430" r:id="rId49"/>
    <p:sldId id="466" r:id="rId50"/>
    <p:sldId id="467" r:id="rId51"/>
    <p:sldId id="432" r:id="rId52"/>
    <p:sldId id="330" r:id="rId53"/>
    <p:sldId id="444" r:id="rId54"/>
    <p:sldId id="433" r:id="rId55"/>
    <p:sldId id="477" r:id="rId56"/>
    <p:sldId id="419" r:id="rId57"/>
    <p:sldId id="445" r:id="rId58"/>
    <p:sldId id="446" r:id="rId59"/>
    <p:sldId id="428" r:id="rId60"/>
    <p:sldId id="331" r:id="rId61"/>
    <p:sldId id="434" r:id="rId62"/>
    <p:sldId id="420" r:id="rId63"/>
    <p:sldId id="435" r:id="rId64"/>
    <p:sldId id="328" r:id="rId65"/>
    <p:sldId id="469" r:id="rId66"/>
    <p:sldId id="460" r:id="rId67"/>
    <p:sldId id="478" r:id="rId68"/>
    <p:sldId id="479" r:id="rId69"/>
    <p:sldId id="480" r:id="rId70"/>
    <p:sldId id="461" r:id="rId71"/>
    <p:sldId id="378" r:id="rId72"/>
    <p:sldId id="379" r:id="rId73"/>
    <p:sldId id="422" r:id="rId74"/>
    <p:sldId id="457" r:id="rId75"/>
    <p:sldId id="462" r:id="rId76"/>
    <p:sldId id="470" r:id="rId77"/>
    <p:sldId id="411" r:id="rId78"/>
    <p:sldId id="463" r:id="rId79"/>
    <p:sldId id="464" r:id="rId80"/>
    <p:sldId id="454" r:id="rId81"/>
    <p:sldId id="385" r:id="rId82"/>
    <p:sldId id="421" r:id="rId83"/>
    <p:sldId id="471" r:id="rId84"/>
    <p:sldId id="389" r:id="rId85"/>
    <p:sldId id="390" r:id="rId86"/>
    <p:sldId id="391" r:id="rId87"/>
    <p:sldId id="394" r:id="rId88"/>
    <p:sldId id="476" r:id="rId89"/>
    <p:sldId id="392" r:id="rId90"/>
    <p:sldId id="395" r:id="rId91"/>
    <p:sldId id="397" r:id="rId92"/>
    <p:sldId id="447" r:id="rId93"/>
    <p:sldId id="427" r:id="rId94"/>
    <p:sldId id="399" r:id="rId95"/>
    <p:sldId id="459" r:id="rId96"/>
    <p:sldId id="400" r:id="rId97"/>
    <p:sldId id="401" r:id="rId98"/>
    <p:sldId id="412" r:id="rId99"/>
    <p:sldId id="448" r:id="rId100"/>
    <p:sldId id="393" r:id="rId101"/>
    <p:sldId id="436" r:id="rId102"/>
    <p:sldId id="449" r:id="rId103"/>
    <p:sldId id="450" r:id="rId104"/>
    <p:sldId id="451"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7C42EA-E4BA-43FF-8D21-D0C8FE313BAD}" v="36" dt="2025-09-18T16:32:50.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9" autoAdjust="0"/>
    <p:restoredTop sz="77413" autoAdjust="0"/>
  </p:normalViewPr>
  <p:slideViewPr>
    <p:cSldViewPr>
      <p:cViewPr varScale="1">
        <p:scale>
          <a:sx n="65" d="100"/>
          <a:sy n="65" d="100"/>
        </p:scale>
        <p:origin x="1080" y="78"/>
      </p:cViewPr>
      <p:guideLst>
        <p:guide orient="horz" pos="2160"/>
        <p:guide pos="3840"/>
      </p:guideLst>
    </p:cSldViewPr>
  </p:slideViewPr>
  <p:notesTextViewPr>
    <p:cViewPr>
      <p:scale>
        <a:sx n="100" d="100"/>
        <a:sy n="100" d="100"/>
      </p:scale>
      <p:origin x="0" y="0"/>
    </p:cViewPr>
  </p:notesTextViewPr>
  <p:notesViewPr>
    <p:cSldViewPr>
      <p:cViewPr varScale="1">
        <p:scale>
          <a:sx n="36" d="100"/>
          <a:sy n="36" d="100"/>
        </p:scale>
        <p:origin x="-156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presProps" Target="pres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Ridgway" userId="431b503e-c602-4afe-8e4c-98609c7ab0f8" providerId="ADAL" clId="{AA495483-B71C-405E-A7B9-5B239306FB85}"/>
    <pc:docChg chg="custSel addSld modSld">
      <pc:chgData name="James Ridgway" userId="431b503e-c602-4afe-8e4c-98609c7ab0f8" providerId="ADAL" clId="{AA495483-B71C-405E-A7B9-5B239306FB85}" dt="2025-09-18T16:33:09" v="175" actId="1076"/>
      <pc:docMkLst>
        <pc:docMk/>
      </pc:docMkLst>
      <pc:sldChg chg="addSp modSp mod">
        <pc:chgData name="James Ridgway" userId="431b503e-c602-4afe-8e4c-98609c7ab0f8" providerId="ADAL" clId="{AA495483-B71C-405E-A7B9-5B239306FB85}" dt="2025-09-18T16:21:21.145" v="9" actId="1076"/>
        <pc:sldMkLst>
          <pc:docMk/>
          <pc:sldMk cId="0" sldId="430"/>
        </pc:sldMkLst>
        <pc:spChg chg="mod">
          <ac:chgData name="James Ridgway" userId="431b503e-c602-4afe-8e4c-98609c7ab0f8" providerId="ADAL" clId="{AA495483-B71C-405E-A7B9-5B239306FB85}" dt="2025-09-18T16:20:55.137" v="1" actId="1076"/>
          <ac:spMkLst>
            <pc:docMk/>
            <pc:sldMk cId="0" sldId="430"/>
            <ac:spMk id="5" creationId="{00000000-0000-0000-0000-000000000000}"/>
          </ac:spMkLst>
        </pc:spChg>
        <pc:picChg chg="add mod">
          <ac:chgData name="James Ridgway" userId="431b503e-c602-4afe-8e4c-98609c7ab0f8" providerId="ADAL" clId="{AA495483-B71C-405E-A7B9-5B239306FB85}" dt="2025-09-18T16:21:21.145" v="9" actId="1076"/>
          <ac:picMkLst>
            <pc:docMk/>
            <pc:sldMk cId="0" sldId="430"/>
            <ac:picMk id="3" creationId="{392CCE19-EF5E-DE4A-6A75-91C546FC8C5C}"/>
          </ac:picMkLst>
        </pc:picChg>
        <pc:picChg chg="mod">
          <ac:chgData name="James Ridgway" userId="431b503e-c602-4afe-8e4c-98609c7ab0f8" providerId="ADAL" clId="{AA495483-B71C-405E-A7B9-5B239306FB85}" dt="2025-09-18T16:21:19.514" v="8" actId="1076"/>
          <ac:picMkLst>
            <pc:docMk/>
            <pc:sldMk cId="0" sldId="430"/>
            <ac:picMk id="6" creationId="{ACDE8807-E41C-4ACF-987C-581C85F95F9C}"/>
          </ac:picMkLst>
        </pc:picChg>
      </pc:sldChg>
      <pc:sldChg chg="addSp modSp mod">
        <pc:chgData name="James Ridgway" userId="431b503e-c602-4afe-8e4c-98609c7ab0f8" providerId="ADAL" clId="{AA495483-B71C-405E-A7B9-5B239306FB85}" dt="2025-09-18T16:32:23.625" v="168" actId="14100"/>
        <pc:sldMkLst>
          <pc:docMk/>
          <pc:sldMk cId="1141045427" sldId="441"/>
        </pc:sldMkLst>
        <pc:spChg chg="mod">
          <ac:chgData name="James Ridgway" userId="431b503e-c602-4afe-8e4c-98609c7ab0f8" providerId="ADAL" clId="{AA495483-B71C-405E-A7B9-5B239306FB85}" dt="2025-09-18T16:32:23.625" v="168" actId="14100"/>
          <ac:spMkLst>
            <pc:docMk/>
            <pc:sldMk cId="1141045427" sldId="441"/>
            <ac:spMk id="2" creationId="{00000000-0000-0000-0000-000000000000}"/>
          </ac:spMkLst>
        </pc:spChg>
        <pc:picChg chg="add mod">
          <ac:chgData name="James Ridgway" userId="431b503e-c602-4afe-8e4c-98609c7ab0f8" providerId="ADAL" clId="{AA495483-B71C-405E-A7B9-5B239306FB85}" dt="2025-09-18T16:32:13.159" v="165" actId="1076"/>
          <ac:picMkLst>
            <pc:docMk/>
            <pc:sldMk cId="1141045427" sldId="441"/>
            <ac:picMk id="4" creationId="{E59AD916-BA66-9FA5-6212-1AADBF9E5D03}"/>
          </ac:picMkLst>
        </pc:picChg>
        <pc:picChg chg="mod">
          <ac:chgData name="James Ridgway" userId="431b503e-c602-4afe-8e4c-98609c7ab0f8" providerId="ADAL" clId="{AA495483-B71C-405E-A7B9-5B239306FB85}" dt="2025-09-18T16:32:10.728" v="164" actId="1076"/>
          <ac:picMkLst>
            <pc:docMk/>
            <pc:sldMk cId="1141045427" sldId="441"/>
            <ac:picMk id="1026" creationId="{00000000-0000-0000-0000-000000000000}"/>
          </ac:picMkLst>
        </pc:picChg>
      </pc:sldChg>
      <pc:sldChg chg="addSp modSp mod">
        <pc:chgData name="James Ridgway" userId="431b503e-c602-4afe-8e4c-98609c7ab0f8" providerId="ADAL" clId="{AA495483-B71C-405E-A7B9-5B239306FB85}" dt="2025-09-18T16:33:09" v="175" actId="1076"/>
        <pc:sldMkLst>
          <pc:docMk/>
          <pc:sldMk cId="2030183973" sldId="457"/>
        </pc:sldMkLst>
        <pc:spChg chg="mod">
          <ac:chgData name="James Ridgway" userId="431b503e-c602-4afe-8e4c-98609c7ab0f8" providerId="ADAL" clId="{AA495483-B71C-405E-A7B9-5B239306FB85}" dt="2025-09-18T16:33:04.871" v="174" actId="1076"/>
          <ac:spMkLst>
            <pc:docMk/>
            <pc:sldMk cId="2030183973" sldId="457"/>
            <ac:spMk id="5" creationId="{00000000-0000-0000-0000-000000000000}"/>
          </ac:spMkLst>
        </pc:spChg>
        <pc:picChg chg="add mod">
          <ac:chgData name="James Ridgway" userId="431b503e-c602-4afe-8e4c-98609c7ab0f8" providerId="ADAL" clId="{AA495483-B71C-405E-A7B9-5B239306FB85}" dt="2025-09-18T16:33:09" v="175" actId="1076"/>
          <ac:picMkLst>
            <pc:docMk/>
            <pc:sldMk cId="2030183973" sldId="457"/>
            <ac:picMk id="3" creationId="{DBB9179C-94DC-D1E2-176C-D9A7BB2F0362}"/>
          </ac:picMkLst>
        </pc:picChg>
      </pc:sldChg>
      <pc:sldChg chg="addSp delSp modSp mod delAnim modAnim">
        <pc:chgData name="James Ridgway" userId="431b503e-c602-4afe-8e4c-98609c7ab0f8" providerId="ADAL" clId="{AA495483-B71C-405E-A7B9-5B239306FB85}" dt="2025-09-18T16:29:30.188" v="127" actId="1076"/>
        <pc:sldMkLst>
          <pc:docMk/>
          <pc:sldMk cId="3246684975" sldId="460"/>
        </pc:sldMkLst>
        <pc:spChg chg="mod">
          <ac:chgData name="James Ridgway" userId="431b503e-c602-4afe-8e4c-98609c7ab0f8" providerId="ADAL" clId="{AA495483-B71C-405E-A7B9-5B239306FB85}" dt="2025-09-18T16:26:45.785" v="85" actId="6549"/>
          <ac:spMkLst>
            <pc:docMk/>
            <pc:sldMk cId="3246684975" sldId="460"/>
            <ac:spMk id="5" creationId="{00000000-0000-0000-0000-000000000000}"/>
          </ac:spMkLst>
        </pc:spChg>
        <pc:picChg chg="del">
          <ac:chgData name="James Ridgway" userId="431b503e-c602-4afe-8e4c-98609c7ab0f8" providerId="ADAL" clId="{AA495483-B71C-405E-A7B9-5B239306FB85}" dt="2025-09-18T16:25:55.014" v="68" actId="478"/>
          <ac:picMkLst>
            <pc:docMk/>
            <pc:sldMk cId="3246684975" sldId="460"/>
            <ac:picMk id="3" creationId="{00000000-0000-0000-0000-000000000000}"/>
          </ac:picMkLst>
        </pc:picChg>
        <pc:picChg chg="add del mod">
          <ac:chgData name="James Ridgway" userId="431b503e-c602-4afe-8e4c-98609c7ab0f8" providerId="ADAL" clId="{AA495483-B71C-405E-A7B9-5B239306FB85}" dt="2025-09-18T16:29:24.980" v="124" actId="478"/>
          <ac:picMkLst>
            <pc:docMk/>
            <pc:sldMk cId="3246684975" sldId="460"/>
            <ac:picMk id="4" creationId="{642A48D9-82A1-EED6-9BEF-BF52E6D8E3B1}"/>
          </ac:picMkLst>
        </pc:picChg>
        <pc:picChg chg="add mod">
          <ac:chgData name="James Ridgway" userId="431b503e-c602-4afe-8e4c-98609c7ab0f8" providerId="ADAL" clId="{AA495483-B71C-405E-A7B9-5B239306FB85}" dt="2025-09-18T16:29:30.188" v="127" actId="1076"/>
          <ac:picMkLst>
            <pc:docMk/>
            <pc:sldMk cId="3246684975" sldId="460"/>
            <ac:picMk id="6" creationId="{13FED46B-43A5-BCEE-7D89-F6332BF39500}"/>
          </ac:picMkLst>
        </pc:picChg>
      </pc:sldChg>
      <pc:sldChg chg="modSp mod">
        <pc:chgData name="James Ridgway" userId="431b503e-c602-4afe-8e4c-98609c7ab0f8" providerId="ADAL" clId="{AA495483-B71C-405E-A7B9-5B239306FB85}" dt="2025-09-18T16:28:43.141" v="121" actId="404"/>
        <pc:sldMkLst>
          <pc:docMk/>
          <pc:sldMk cId="999417971" sldId="461"/>
        </pc:sldMkLst>
        <pc:spChg chg="mod">
          <ac:chgData name="James Ridgway" userId="431b503e-c602-4afe-8e4c-98609c7ab0f8" providerId="ADAL" clId="{AA495483-B71C-405E-A7B9-5B239306FB85}" dt="2025-09-18T16:28:43.141" v="121" actId="404"/>
          <ac:spMkLst>
            <pc:docMk/>
            <pc:sldMk cId="999417971" sldId="461"/>
            <ac:spMk id="2" creationId="{00000000-0000-0000-0000-000000000000}"/>
          </ac:spMkLst>
        </pc:spChg>
      </pc:sldChg>
      <pc:sldChg chg="addSp modSp mod">
        <pc:chgData name="James Ridgway" userId="431b503e-c602-4afe-8e4c-98609c7ab0f8" providerId="ADAL" clId="{AA495483-B71C-405E-A7B9-5B239306FB85}" dt="2025-09-18T16:22:20.795" v="23" actId="1076"/>
        <pc:sldMkLst>
          <pc:docMk/>
          <pc:sldMk cId="4096279952" sldId="467"/>
        </pc:sldMkLst>
        <pc:picChg chg="add mod">
          <ac:chgData name="James Ridgway" userId="431b503e-c602-4afe-8e4c-98609c7ab0f8" providerId="ADAL" clId="{AA495483-B71C-405E-A7B9-5B239306FB85}" dt="2025-09-18T16:22:20.795" v="23" actId="1076"/>
          <ac:picMkLst>
            <pc:docMk/>
            <pc:sldMk cId="4096279952" sldId="467"/>
            <ac:picMk id="3" creationId="{CB5B7A43-1100-F908-109D-3115E9C5FB65}"/>
          </ac:picMkLst>
        </pc:picChg>
        <pc:picChg chg="mod">
          <ac:chgData name="James Ridgway" userId="431b503e-c602-4afe-8e4c-98609c7ab0f8" providerId="ADAL" clId="{AA495483-B71C-405E-A7B9-5B239306FB85}" dt="2025-09-18T16:22:07.848" v="18" actId="14100"/>
          <ac:picMkLst>
            <pc:docMk/>
            <pc:sldMk cId="4096279952" sldId="467"/>
            <ac:picMk id="6" creationId="{CD07537B-12DA-4612-8F7E-A1FBFFECE8DA}"/>
          </ac:picMkLst>
        </pc:picChg>
        <pc:picChg chg="mod">
          <ac:chgData name="James Ridgway" userId="431b503e-c602-4afe-8e4c-98609c7ab0f8" providerId="ADAL" clId="{AA495483-B71C-405E-A7B9-5B239306FB85}" dt="2025-09-18T16:22:14.369" v="21" actId="14100"/>
          <ac:picMkLst>
            <pc:docMk/>
            <pc:sldMk cId="4096279952" sldId="467"/>
            <ac:picMk id="7" creationId="{D9F5649A-22FB-4741-A913-3DDD4DD43916}"/>
          </ac:picMkLst>
        </pc:picChg>
      </pc:sldChg>
      <pc:sldChg chg="addSp delSp modSp add mod">
        <pc:chgData name="James Ridgway" userId="431b503e-c602-4afe-8e4c-98609c7ab0f8" providerId="ADAL" clId="{AA495483-B71C-405E-A7B9-5B239306FB85}" dt="2025-09-18T16:25:18.362" v="66" actId="14100"/>
        <pc:sldMkLst>
          <pc:docMk/>
          <pc:sldMk cId="1749746483" sldId="477"/>
        </pc:sldMkLst>
        <pc:spChg chg="add mod">
          <ac:chgData name="James Ridgway" userId="431b503e-c602-4afe-8e4c-98609c7ab0f8" providerId="ADAL" clId="{AA495483-B71C-405E-A7B9-5B239306FB85}" dt="2025-09-18T16:24:57.731" v="54" actId="20577"/>
          <ac:spMkLst>
            <pc:docMk/>
            <pc:sldMk cId="1749746483" sldId="477"/>
            <ac:spMk id="5" creationId="{8A178957-F195-EE7F-8C12-3B6447E075CE}"/>
          </ac:spMkLst>
        </pc:spChg>
        <pc:picChg chg="add mod">
          <ac:chgData name="James Ridgway" userId="431b503e-c602-4afe-8e4c-98609c7ab0f8" providerId="ADAL" clId="{AA495483-B71C-405E-A7B9-5B239306FB85}" dt="2025-09-18T16:25:18.362" v="66" actId="14100"/>
          <ac:picMkLst>
            <pc:docMk/>
            <pc:sldMk cId="1749746483" sldId="477"/>
            <ac:picMk id="3" creationId="{B2AD8F0F-5738-B452-B771-627BBED46EEF}"/>
          </ac:picMkLst>
        </pc:picChg>
        <pc:picChg chg="add mod ord">
          <ac:chgData name="James Ridgway" userId="431b503e-c602-4afe-8e4c-98609c7ab0f8" providerId="ADAL" clId="{AA495483-B71C-405E-A7B9-5B239306FB85}" dt="2025-09-18T16:25:16.329" v="65" actId="1076"/>
          <ac:picMkLst>
            <pc:docMk/>
            <pc:sldMk cId="1749746483" sldId="477"/>
            <ac:picMk id="4" creationId="{A44393F5-5D52-50FF-0B41-55C5FF0AA4F9}"/>
          </ac:picMkLst>
        </pc:picChg>
        <pc:picChg chg="del">
          <ac:chgData name="James Ridgway" userId="431b503e-c602-4afe-8e4c-98609c7ab0f8" providerId="ADAL" clId="{AA495483-B71C-405E-A7B9-5B239306FB85}" dt="2025-09-18T16:22:44.740" v="25" actId="478"/>
          <ac:picMkLst>
            <pc:docMk/>
            <pc:sldMk cId="1749746483" sldId="477"/>
            <ac:picMk id="101378" creationId="{746EEBD9-8977-53F1-4F08-5E30244F44EB}"/>
          </ac:picMkLst>
        </pc:picChg>
      </pc:sldChg>
      <pc:sldChg chg="addSp delSp modSp add mod delAnim modAnim">
        <pc:chgData name="James Ridgway" userId="431b503e-c602-4afe-8e4c-98609c7ab0f8" providerId="ADAL" clId="{AA495483-B71C-405E-A7B9-5B239306FB85}" dt="2025-09-18T16:29:56.659" v="139" actId="1076"/>
        <pc:sldMkLst>
          <pc:docMk/>
          <pc:sldMk cId="4261130210" sldId="478"/>
        </pc:sldMkLst>
        <pc:spChg chg="mod">
          <ac:chgData name="James Ridgway" userId="431b503e-c602-4afe-8e4c-98609c7ab0f8" providerId="ADAL" clId="{AA495483-B71C-405E-A7B9-5B239306FB85}" dt="2025-09-18T16:29:53.124" v="138" actId="6549"/>
          <ac:spMkLst>
            <pc:docMk/>
            <pc:sldMk cId="4261130210" sldId="478"/>
            <ac:spMk id="5" creationId="{A1BB92EE-576F-748F-DCF1-0AECDA7596CE}"/>
          </ac:spMkLst>
        </pc:spChg>
        <pc:picChg chg="del mod">
          <ac:chgData name="James Ridgway" userId="431b503e-c602-4afe-8e4c-98609c7ab0f8" providerId="ADAL" clId="{AA495483-B71C-405E-A7B9-5B239306FB85}" dt="2025-09-18T16:29:36.208" v="129" actId="478"/>
          <ac:picMkLst>
            <pc:docMk/>
            <pc:sldMk cId="4261130210" sldId="478"/>
            <ac:picMk id="3" creationId="{2084EA58-9A4D-240E-7B2A-EB117A46320D}"/>
          </ac:picMkLst>
        </pc:picChg>
        <pc:picChg chg="add mod">
          <ac:chgData name="James Ridgway" userId="431b503e-c602-4afe-8e4c-98609c7ab0f8" providerId="ADAL" clId="{AA495483-B71C-405E-A7B9-5B239306FB85}" dt="2025-09-18T16:29:56.659" v="139" actId="1076"/>
          <ac:picMkLst>
            <pc:docMk/>
            <pc:sldMk cId="4261130210" sldId="478"/>
            <ac:picMk id="4" creationId="{5DC583FE-9742-24DE-8CD3-7A7AA77D15AE}"/>
          </ac:picMkLst>
        </pc:picChg>
        <pc:picChg chg="add del mod">
          <ac:chgData name="James Ridgway" userId="431b503e-c602-4afe-8e4c-98609c7ab0f8" providerId="ADAL" clId="{AA495483-B71C-405E-A7B9-5B239306FB85}" dt="2025-09-18T16:29:33.788" v="128" actId="478"/>
          <ac:picMkLst>
            <pc:docMk/>
            <pc:sldMk cId="4261130210" sldId="478"/>
            <ac:picMk id="6" creationId="{B5A0D242-EA9C-153C-E7E3-7E7C94371880}"/>
          </ac:picMkLst>
        </pc:picChg>
      </pc:sldChg>
      <pc:sldChg chg="addSp delSp modSp add mod delAnim modAnim">
        <pc:chgData name="James Ridgway" userId="431b503e-c602-4afe-8e4c-98609c7ab0f8" providerId="ADAL" clId="{AA495483-B71C-405E-A7B9-5B239306FB85}" dt="2025-09-18T16:30:43.917" v="149"/>
        <pc:sldMkLst>
          <pc:docMk/>
          <pc:sldMk cId="2076498597" sldId="479"/>
        </pc:sldMkLst>
        <pc:spChg chg="del">
          <ac:chgData name="James Ridgway" userId="431b503e-c602-4afe-8e4c-98609c7ab0f8" providerId="ADAL" clId="{AA495483-B71C-405E-A7B9-5B239306FB85}" dt="2025-09-18T16:30:07.924" v="140" actId="478"/>
          <ac:spMkLst>
            <pc:docMk/>
            <pc:sldMk cId="2076498597" sldId="479"/>
            <ac:spMk id="5" creationId="{8F82FAD0-B121-84E8-D851-BB2CF12AE966}"/>
          </ac:spMkLst>
        </pc:spChg>
        <pc:picChg chg="mod">
          <ac:chgData name="James Ridgway" userId="431b503e-c602-4afe-8e4c-98609c7ab0f8" providerId="ADAL" clId="{AA495483-B71C-405E-A7B9-5B239306FB85}" dt="2025-09-18T16:30:24.294" v="145" actId="1076"/>
          <ac:picMkLst>
            <pc:docMk/>
            <pc:sldMk cId="2076498597" sldId="479"/>
            <ac:picMk id="3" creationId="{664AF939-6918-AF47-09A4-A5D438D2803D}"/>
          </ac:picMkLst>
        </pc:picChg>
        <pc:picChg chg="del">
          <ac:chgData name="James Ridgway" userId="431b503e-c602-4afe-8e4c-98609c7ab0f8" providerId="ADAL" clId="{AA495483-B71C-405E-A7B9-5B239306FB85}" dt="2025-09-18T16:30:09.925" v="141" actId="478"/>
          <ac:picMkLst>
            <pc:docMk/>
            <pc:sldMk cId="2076498597" sldId="479"/>
            <ac:picMk id="4" creationId="{31B515BA-DF45-596E-8572-660560528DD5}"/>
          </ac:picMkLst>
        </pc:picChg>
        <pc:picChg chg="mod">
          <ac:chgData name="James Ridgway" userId="431b503e-c602-4afe-8e4c-98609c7ab0f8" providerId="ADAL" clId="{AA495483-B71C-405E-A7B9-5B239306FB85}" dt="2025-09-18T16:30:29.127" v="148" actId="1076"/>
          <ac:picMkLst>
            <pc:docMk/>
            <pc:sldMk cId="2076498597" sldId="479"/>
            <ac:picMk id="6" creationId="{CEC2069B-FA7E-5DBD-D52D-606312F171EE}"/>
          </ac:picMkLst>
        </pc:picChg>
        <pc:picChg chg="add mod">
          <ac:chgData name="James Ridgway" userId="431b503e-c602-4afe-8e4c-98609c7ab0f8" providerId="ADAL" clId="{AA495483-B71C-405E-A7B9-5B239306FB85}" dt="2025-09-18T16:30:27.220" v="147" actId="1076"/>
          <ac:picMkLst>
            <pc:docMk/>
            <pc:sldMk cId="2076498597" sldId="479"/>
            <ac:picMk id="7" creationId="{63119392-6461-F26C-A399-7A97B95A0918}"/>
          </ac:picMkLst>
        </pc:picChg>
      </pc:sldChg>
      <pc:sldChg chg="addSp delSp modSp add mod delAnim">
        <pc:chgData name="James Ridgway" userId="431b503e-c602-4afe-8e4c-98609c7ab0f8" providerId="ADAL" clId="{AA495483-B71C-405E-A7B9-5B239306FB85}" dt="2025-09-18T16:31:40.698" v="160" actId="1076"/>
        <pc:sldMkLst>
          <pc:docMk/>
          <pc:sldMk cId="495585734" sldId="480"/>
        </pc:sldMkLst>
        <pc:picChg chg="del">
          <ac:chgData name="James Ridgway" userId="431b503e-c602-4afe-8e4c-98609c7ab0f8" providerId="ADAL" clId="{AA495483-B71C-405E-A7B9-5B239306FB85}" dt="2025-09-18T16:31:18.621" v="152" actId="478"/>
          <ac:picMkLst>
            <pc:docMk/>
            <pc:sldMk cId="495585734" sldId="480"/>
            <ac:picMk id="3" creationId="{A1726188-6650-1355-7C3A-C7E5BCCB3264}"/>
          </ac:picMkLst>
        </pc:picChg>
        <pc:picChg chg="add mod">
          <ac:chgData name="James Ridgway" userId="431b503e-c602-4afe-8e4c-98609c7ab0f8" providerId="ADAL" clId="{AA495483-B71C-405E-A7B9-5B239306FB85}" dt="2025-09-18T16:31:40.698" v="160" actId="1076"/>
          <ac:picMkLst>
            <pc:docMk/>
            <pc:sldMk cId="495585734" sldId="480"/>
            <ac:picMk id="4" creationId="{1A544900-C740-6CB6-5D58-6DAC0532EE88}"/>
          </ac:picMkLst>
        </pc:picChg>
        <pc:picChg chg="del">
          <ac:chgData name="James Ridgway" userId="431b503e-c602-4afe-8e4c-98609c7ab0f8" providerId="ADAL" clId="{AA495483-B71C-405E-A7B9-5B239306FB85}" dt="2025-09-18T16:31:19.370" v="153" actId="478"/>
          <ac:picMkLst>
            <pc:docMk/>
            <pc:sldMk cId="495585734" sldId="480"/>
            <ac:picMk id="6" creationId="{29853348-7841-8BC4-342C-24F98DE11991}"/>
          </ac:picMkLst>
        </pc:picChg>
        <pc:picChg chg="del">
          <ac:chgData name="James Ridgway" userId="431b503e-c602-4afe-8e4c-98609c7ab0f8" providerId="ADAL" clId="{AA495483-B71C-405E-A7B9-5B239306FB85}" dt="2025-09-18T16:31:17.923" v="151" actId="478"/>
          <ac:picMkLst>
            <pc:docMk/>
            <pc:sldMk cId="495585734" sldId="480"/>
            <ac:picMk id="7" creationId="{5933800B-696A-61D7-857B-EDDD3CAB2B1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A928E4-5D56-4533-B8CB-70C3A1838D95}" type="datetimeFigureOut">
              <a:rPr lang="en-US" smtClean="0"/>
              <a:pPr/>
              <a:t>9/18/2025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E1DDE0-58B8-4FF4-BE66-89F281D22BFC}" type="slidenum">
              <a:rPr lang="en-US" smtClean="0"/>
              <a:pPr/>
              <a:t>‹#›</a:t>
            </a:fld>
            <a:endParaRPr lang="en-US"/>
          </a:p>
        </p:txBody>
      </p:sp>
    </p:spTree>
    <p:extLst>
      <p:ext uri="{BB962C8B-B14F-4D97-AF65-F5344CB8AC3E}">
        <p14:creationId xmlns:p14="http://schemas.microsoft.com/office/powerpoint/2010/main" val="91464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1DDE0-58B8-4FF4-BE66-89F281D22B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aseline="0" dirty="0"/>
              <a:t>Between the Wars:  New Deal – Economy Act of 1933.  This prevented judicial review of veterans benefits decisions.  This was to contain costs to pay for other New Deal programs.  </a:t>
            </a:r>
          </a:p>
          <a:p>
            <a:r>
              <a:rPr lang="en-US" sz="1200" baseline="0" dirty="0"/>
              <a:t>  </a:t>
            </a:r>
          </a:p>
        </p:txBody>
      </p:sp>
      <p:sp>
        <p:nvSpPr>
          <p:cNvPr id="4" name="Slide Number Placeholder 3"/>
          <p:cNvSpPr>
            <a:spLocks noGrp="1"/>
          </p:cNvSpPr>
          <p:nvPr>
            <p:ph type="sldNum" sz="quarter" idx="10"/>
          </p:nvPr>
        </p:nvSpPr>
        <p:spPr/>
        <p:txBody>
          <a:bodyPr/>
          <a:lstStyle/>
          <a:p>
            <a:fld id="{2EE1DDE0-58B8-4FF4-BE66-89F281D22BFC}" type="slidenum">
              <a:rPr lang="en-US" smtClean="0"/>
              <a:pPr/>
              <a:t>62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aseline="0" dirty="0"/>
              <a:t>Between the Wars:  New Deal – Economy Act of 1933.  This prevented judicial review of veterans benefits decisions.  This was to contain costs to pay for other New Deal programs.  </a:t>
            </a:r>
          </a:p>
          <a:p>
            <a:r>
              <a:rPr lang="en-US" sz="1200" baseline="0" dirty="0"/>
              <a:t>  </a:t>
            </a:r>
          </a:p>
        </p:txBody>
      </p:sp>
      <p:sp>
        <p:nvSpPr>
          <p:cNvPr id="4" name="Slide Number Placeholder 3"/>
          <p:cNvSpPr>
            <a:spLocks noGrp="1"/>
          </p:cNvSpPr>
          <p:nvPr>
            <p:ph type="sldNum" sz="quarter" idx="10"/>
          </p:nvPr>
        </p:nvSpPr>
        <p:spPr/>
        <p:txBody>
          <a:bodyPr/>
          <a:lstStyle/>
          <a:p>
            <a:fld id="{2EE1DDE0-58B8-4FF4-BE66-89F281D22BFC}" type="slidenum">
              <a:rPr lang="en-US" smtClean="0"/>
              <a:pPr/>
              <a:t>70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aseline="0" dirty="0"/>
              <a:t>Between the Wars:  New Deal – Economy Act of 1933.  This prevented judicial review of veterans benefits decisions.  This was to contain costs to pay for other New Deal programs.  </a:t>
            </a:r>
          </a:p>
          <a:p>
            <a:r>
              <a:rPr lang="en-US" sz="1200" baseline="0" dirty="0"/>
              <a:t>  </a:t>
            </a:r>
          </a:p>
        </p:txBody>
      </p:sp>
      <p:sp>
        <p:nvSpPr>
          <p:cNvPr id="4" name="Slide Number Placeholder 3"/>
          <p:cNvSpPr>
            <a:spLocks noGrp="1"/>
          </p:cNvSpPr>
          <p:nvPr>
            <p:ph type="sldNum" sz="quarter" idx="10"/>
          </p:nvPr>
        </p:nvSpPr>
        <p:spPr/>
        <p:txBody>
          <a:bodyPr/>
          <a:lstStyle/>
          <a:p>
            <a:fld id="{2EE1DDE0-58B8-4FF4-BE66-89F281D22BFC}" type="slidenum">
              <a:rPr lang="en-US" smtClean="0"/>
              <a:pPr/>
              <a:t>71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1DDE0-58B8-4FF4-BE66-89F281D22BFC}" type="slidenum">
              <a:rPr lang="en-US" smtClean="0"/>
              <a:pPr/>
              <a:t>72</a:t>
            </a:fld>
            <a:endParaRPr lang="en-US"/>
          </a:p>
        </p:txBody>
      </p:sp>
    </p:spTree>
    <p:extLst>
      <p:ext uri="{BB962C8B-B14F-4D97-AF65-F5344CB8AC3E}">
        <p14:creationId xmlns:p14="http://schemas.microsoft.com/office/powerpoint/2010/main" val="4169835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settlement was just the end of the first act in the litigation drama.  Due to legal wrangling, </a:t>
            </a:r>
          </a:p>
          <a:p>
            <a:r>
              <a:rPr lang="en-US" dirty="0"/>
              <a:t>it would be another five years before any funds were disbursed.  </a:t>
            </a:r>
            <a:r>
              <a:rPr lang="en-US" dirty="0" err="1"/>
              <a:t>niCosia</a:t>
            </a:r>
            <a:r>
              <a:rPr lang="en-US" dirty="0"/>
              <a:t>, supra note </a:t>
            </a:r>
          </a:p>
          <a:p>
            <a:r>
              <a:rPr lang="en-US" dirty="0"/>
              <a:t>349, at 573-77.  In the end, only veterans totally disabled by conditions related to Agent </a:t>
            </a:r>
          </a:p>
          <a:p>
            <a:r>
              <a:rPr lang="en-US" dirty="0"/>
              <a:t>Orange would get any money, and those veterans received at most $12,800, while the </a:t>
            </a:r>
          </a:p>
          <a:p>
            <a:r>
              <a:rPr lang="en-US" dirty="0"/>
              <a:t>families of deceased veterans were awarded $3,400.</a:t>
            </a:r>
          </a:p>
        </p:txBody>
      </p:sp>
      <p:sp>
        <p:nvSpPr>
          <p:cNvPr id="4" name="Slide Number Placeholder 3"/>
          <p:cNvSpPr>
            <a:spLocks noGrp="1"/>
          </p:cNvSpPr>
          <p:nvPr>
            <p:ph type="sldNum" sz="quarter" idx="5"/>
          </p:nvPr>
        </p:nvSpPr>
        <p:spPr/>
        <p:txBody>
          <a:bodyPr/>
          <a:lstStyle/>
          <a:p>
            <a:fld id="{2EE1DDE0-58B8-4FF4-BE66-89F281D22BFC}" type="slidenum">
              <a:rPr lang="en-US" smtClean="0"/>
              <a:pPr/>
              <a:t>90</a:t>
            </a:fld>
            <a:endParaRPr lang="en-US"/>
          </a:p>
        </p:txBody>
      </p:sp>
    </p:spTree>
    <p:extLst>
      <p:ext uri="{BB962C8B-B14F-4D97-AF65-F5344CB8AC3E}">
        <p14:creationId xmlns:p14="http://schemas.microsoft.com/office/powerpoint/2010/main" val="2821231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t>
            </a:r>
          </a:p>
          <a:p>
            <a:r>
              <a:rPr lang="en-US" dirty="0"/>
              <a:t>Admiral Elmo R. Zumwalt emerged as a powerful symbolic figure in support of the movement.  </a:t>
            </a:r>
          </a:p>
          <a:p>
            <a:r>
              <a:rPr lang="en-US" dirty="0"/>
              <a:t>As Commander of U.S. Naval Forces, in 1968 he ordered the spraying in areas where his son, </a:t>
            </a:r>
          </a:p>
          <a:p>
            <a:r>
              <a:rPr lang="en-US" dirty="0"/>
              <a:t>Lieutenant Elmo Zumwalt III, was serving.  Id. at 601.  After the war, Lieutenant Zumwalt had </a:t>
            </a:r>
          </a:p>
          <a:p>
            <a:r>
              <a:rPr lang="en-US" dirty="0"/>
              <a:t>a son born with severe learning disabilities.  Id.  Lieutenant Zumwalt was then diagnosed in </a:t>
            </a:r>
          </a:p>
          <a:p>
            <a:r>
              <a:rPr lang="en-US" dirty="0"/>
              <a:t>1983 with a rare combination of cancers that was “like winning the biggest cancer lottery in </a:t>
            </a:r>
          </a:p>
          <a:p>
            <a:r>
              <a:rPr lang="en-US" dirty="0"/>
              <a:t>the world.”  Id.  As a result of these events, Admiral Zumwalt became an activist advocating </a:t>
            </a:r>
          </a:p>
          <a:p>
            <a:r>
              <a:rPr lang="en-US" dirty="0"/>
              <a:t>for money to study the effects of Agent Orange and to compensate veterans affected by related </a:t>
            </a:r>
          </a:p>
          <a:p>
            <a:r>
              <a:rPr lang="en-US" dirty="0"/>
              <a:t>conditions.  Id. at 601-05.  Nonetheless, Admiral Zumwalt maintained until his death that </a:t>
            </a:r>
          </a:p>
          <a:p>
            <a:r>
              <a:rPr lang="en-US" dirty="0"/>
              <a:t>he still would have ordered the use of Agent Orange even knowing its effects, because of its </a:t>
            </a:r>
          </a:p>
          <a:p>
            <a:r>
              <a:rPr lang="en-US" dirty="0"/>
              <a:t>crucial role in saving thousands of soldiers during the war.  Id. at 602.</a:t>
            </a:r>
          </a:p>
        </p:txBody>
      </p:sp>
      <p:sp>
        <p:nvSpPr>
          <p:cNvPr id="4" name="Slide Number Placeholder 3"/>
          <p:cNvSpPr>
            <a:spLocks noGrp="1"/>
          </p:cNvSpPr>
          <p:nvPr>
            <p:ph type="sldNum" sz="quarter" idx="5"/>
          </p:nvPr>
        </p:nvSpPr>
        <p:spPr/>
        <p:txBody>
          <a:bodyPr/>
          <a:lstStyle/>
          <a:p>
            <a:fld id="{2EE1DDE0-58B8-4FF4-BE66-89F281D22BFC}" type="slidenum">
              <a:rPr lang="en-US" smtClean="0"/>
              <a:pPr/>
              <a:t>91</a:t>
            </a:fld>
            <a:endParaRPr lang="en-US"/>
          </a:p>
        </p:txBody>
      </p:sp>
    </p:spTree>
    <p:extLst>
      <p:ext uri="{BB962C8B-B14F-4D97-AF65-F5344CB8AC3E}">
        <p14:creationId xmlns:p14="http://schemas.microsoft.com/office/powerpoint/2010/main" val="2336543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aseline="0" dirty="0"/>
              <a:t>Between the Wars:  New Deal – Economy Act of 1933.  This prevented judicial review of veterans benefits decisions.  This was to contain costs to pay for other New Deal programs.  </a:t>
            </a:r>
          </a:p>
          <a:p>
            <a:r>
              <a:rPr lang="en-US" sz="1200" baseline="0" dirty="0"/>
              <a:t>  </a:t>
            </a:r>
          </a:p>
        </p:txBody>
      </p:sp>
      <p:sp>
        <p:nvSpPr>
          <p:cNvPr id="4" name="Slide Number Placeholder 3"/>
          <p:cNvSpPr>
            <a:spLocks noGrp="1"/>
          </p:cNvSpPr>
          <p:nvPr>
            <p:ph type="sldNum" sz="quarter" idx="10"/>
          </p:nvPr>
        </p:nvSpPr>
        <p:spPr/>
        <p:txBody>
          <a:bodyPr/>
          <a:lstStyle/>
          <a:p>
            <a:fld id="{2EE1DDE0-58B8-4FF4-BE66-89F281D22BFC}" type="slidenum">
              <a:rPr lang="en-US" smtClean="0"/>
              <a:pPr/>
              <a:t>92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 +</a:t>
            </a:r>
            <a:r>
              <a:rPr lang="en-US" sz="1200" baseline="0" dirty="0"/>
              <a:t>A decade before </a:t>
            </a:r>
            <a:r>
              <a:rPr lang="en-US" sz="1200" i="0" baseline="0" dirty="0"/>
              <a:t>Marbury v. Madison, the Supreme Court declared a statute impacting veterans benefits to be an unconstitutional violation of separation of powers.  In fact, that case—Hayburn’s Case—was relied upon to decide Marbury.  </a:t>
            </a:r>
          </a:p>
          <a:p>
            <a:r>
              <a:rPr lang="en-US" sz="1200" i="0" baseline="0" dirty="0"/>
              <a:t>  </a:t>
            </a:r>
            <a:r>
              <a:rPr lang="en-US" b="1" dirty="0"/>
              <a:t>Hayburn’s case is cited in Marbury v. Madison</a:t>
            </a:r>
            <a:endParaRPr lang="en-US" dirty="0"/>
          </a:p>
        </p:txBody>
      </p:sp>
      <p:sp>
        <p:nvSpPr>
          <p:cNvPr id="4" name="Slide Number Placeholder 3"/>
          <p:cNvSpPr>
            <a:spLocks noGrp="1"/>
          </p:cNvSpPr>
          <p:nvPr>
            <p:ph type="sldNum" sz="quarter" idx="10"/>
          </p:nvPr>
        </p:nvSpPr>
        <p:spPr/>
        <p:txBody>
          <a:bodyPr/>
          <a:lstStyle/>
          <a:p>
            <a:fld id="{2EE1DDE0-58B8-4FF4-BE66-89F281D22BFC}" type="slidenum">
              <a:rPr lang="en-US" smtClean="0"/>
              <a:pPr/>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Supreme</a:t>
            </a:r>
            <a:r>
              <a:rPr lang="en-US" baseline="0" dirty="0"/>
              <a:t> Court changed the rationale for not reviewing veterans benefits claims.</a:t>
            </a:r>
            <a:endParaRPr lang="en-US" dirty="0"/>
          </a:p>
        </p:txBody>
      </p:sp>
      <p:sp>
        <p:nvSpPr>
          <p:cNvPr id="4" name="Slide Number Placeholder 3"/>
          <p:cNvSpPr>
            <a:spLocks noGrp="1"/>
          </p:cNvSpPr>
          <p:nvPr>
            <p:ph type="sldNum" sz="quarter" idx="10"/>
          </p:nvPr>
        </p:nvSpPr>
        <p:spPr/>
        <p:txBody>
          <a:bodyPr/>
          <a:lstStyle/>
          <a:p>
            <a:fld id="{2EE1DDE0-58B8-4FF4-BE66-89F281D22BFC}" type="slidenum">
              <a:rPr lang="en-US" smtClean="0"/>
              <a:pPr/>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E1DDE0-58B8-4FF4-BE66-89F281D22BFC}" type="slidenum">
              <a:rPr lang="en-US" smtClean="0"/>
              <a:pPr/>
              <a:t>44</a:t>
            </a:fld>
            <a:endParaRPr lang="en-US"/>
          </a:p>
        </p:txBody>
      </p:sp>
    </p:spTree>
    <p:extLst>
      <p:ext uri="{BB962C8B-B14F-4D97-AF65-F5344CB8AC3E}">
        <p14:creationId xmlns:p14="http://schemas.microsoft.com/office/powerpoint/2010/main" val="1366648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1DDE0-58B8-4FF4-BE66-89F281D22BFC}" type="slidenum">
              <a:rPr lang="en-US" smtClean="0"/>
              <a:pPr/>
              <a:t>49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1DDE0-58B8-4FF4-BE66-89F281D22BFC}" type="slidenum">
              <a:rPr lang="en-US" smtClean="0"/>
              <a:pPr/>
              <a:t>50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1DDE0-58B8-4FF4-BE66-89F281D22BFC}" type="slidenum">
              <a:rPr lang="en-US" smtClean="0"/>
              <a:pPr/>
              <a:t>51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E1DDE0-58B8-4FF4-BE66-89F281D22BFC}" type="slidenum">
              <a:rPr lang="en-US" smtClean="0"/>
              <a:pPr/>
              <a:t>52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13E63-35CB-F1BC-D987-8DC58D8DC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46393-8094-D7D0-4DD5-84CBEBBC93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9C1780-50C7-9C15-C0FB-10C31B80542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D90C81F-A4E1-B386-AB86-69D91359E11A}"/>
              </a:ext>
            </a:extLst>
          </p:cNvPr>
          <p:cNvSpPr>
            <a:spLocks noGrp="1"/>
          </p:cNvSpPr>
          <p:nvPr>
            <p:ph type="sldNum" sz="quarter" idx="10"/>
          </p:nvPr>
        </p:nvSpPr>
        <p:spPr/>
        <p:txBody>
          <a:bodyPr/>
          <a:lstStyle/>
          <a:p>
            <a:fld id="{2EE1DDE0-58B8-4FF4-BE66-89F281D22BFC}" type="slidenum">
              <a:rPr lang="en-US" smtClean="0"/>
              <a:pPr/>
              <a:t>53</a:t>
            </a:fld>
            <a:endParaRPr lang="en-US"/>
          </a:p>
        </p:txBody>
      </p:sp>
    </p:spTree>
    <p:extLst>
      <p:ext uri="{BB962C8B-B14F-4D97-AF65-F5344CB8AC3E}">
        <p14:creationId xmlns:p14="http://schemas.microsoft.com/office/powerpoint/2010/main" val="186772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fld id="{D9DE994E-7B49-491F-85F5-9E1698AA4169}" type="datetimeFigureOut">
              <a:rPr lang="en-US" smtClean="0"/>
              <a:pPr/>
              <a:t>9/18/2025</a:t>
            </a:fld>
            <a:endParaRPr lang="en-US"/>
          </a:p>
        </p:txBody>
      </p:sp>
      <p:sp>
        <p:nvSpPr>
          <p:cNvPr id="16" name="Slide Number Placeholder 15"/>
          <p:cNvSpPr>
            <a:spLocks noGrp="1"/>
          </p:cNvSpPr>
          <p:nvPr>
            <p:ph type="sldNum" sz="quarter" idx="11"/>
          </p:nvPr>
        </p:nvSpPr>
        <p:spPr/>
        <p:txBody>
          <a:bodyPr/>
          <a:lstStyle/>
          <a:p>
            <a:fld id="{6C1CF155-4DE8-4F62-8151-6D2E0AE005ED}"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CF155-4DE8-4F62-8151-6D2E0AE005E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CF155-4DE8-4F62-8151-6D2E0AE005E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15" name="Slide Number Placeholder 14"/>
          <p:cNvSpPr>
            <a:spLocks noGrp="1"/>
          </p:cNvSpPr>
          <p:nvPr>
            <p:ph type="sldNum" sz="quarter" idx="15"/>
          </p:nvPr>
        </p:nvSpPr>
        <p:spPr>
          <a:xfrm>
            <a:off x="11214100" y="6181531"/>
            <a:ext cx="812800" cy="457200"/>
          </a:xfrm>
          <a:prstGeom prst="rect">
            <a:avLst/>
          </a:prstGeom>
        </p:spPr>
        <p:txBody>
          <a:bodyPr/>
          <a:lstStyle>
            <a:lvl1pPr algn="ctr">
              <a:defRPr/>
            </a:lvl1pPr>
          </a:lstStyle>
          <a:p>
            <a:fld id="{6C1CF155-4DE8-4F62-8151-6D2E0AE005ED}" type="slidenum">
              <a:rPr lang="en-US" smtClean="0"/>
              <a:pPr/>
              <a:t>‹#›</a:t>
            </a:fld>
            <a:endParaRPr lang="en-US"/>
          </a:p>
        </p:txBody>
      </p:sp>
      <p:sp>
        <p:nvSpPr>
          <p:cNvPr id="16" name="Footer Placeholder 15"/>
          <p:cNvSpPr>
            <a:spLocks noGrp="1"/>
          </p:cNvSpPr>
          <p:nvPr>
            <p:ph type="ftr" sz="quarter" idx="16"/>
          </p:nvPr>
        </p:nvSpPr>
        <p:spPr>
          <a:xfrm>
            <a:off x="2844800" y="6203667"/>
            <a:ext cx="4775200" cy="384048"/>
          </a:xfrm>
          <a:prstGeom prst="rect">
            <a:avLst/>
          </a:prstGeom>
        </p:spPr>
        <p:txBody>
          <a:bodyPr/>
          <a:lstStyle/>
          <a:p>
            <a:endParaRPr lang="en-US"/>
          </a:p>
        </p:txBody>
      </p:sp>
      <p:sp>
        <p:nvSpPr>
          <p:cNvPr id="17" name="Title 16"/>
          <p:cNvSpPr>
            <a:spLocks noGrp="1"/>
          </p:cNvSpPr>
          <p:nvPr>
            <p:ph type="title"/>
          </p:nvPr>
        </p:nvSpPr>
        <p:spPr>
          <a:xfrm>
            <a:off x="609600" y="152400"/>
            <a:ext cx="10972800" cy="1219200"/>
          </a:xfrm>
          <a:prstGeom prst="rect">
            <a:avLst/>
          </a:prstGeom>
        </p:spPr>
        <p:txBody>
          <a:bodyPr rtlCol="0" anchor="b" anchorCtr="0"/>
          <a:lstStyle/>
          <a:p>
            <a:r>
              <a:rPr kumimoji="0"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a:xfrm>
            <a:off x="2844800" y="6203667"/>
            <a:ext cx="4775200" cy="384048"/>
          </a:xfrm>
          <a:prstGeom prst="rect">
            <a:avLst/>
          </a:prstGeom>
        </p:spPr>
        <p:txBody>
          <a:bodyPr/>
          <a:lstStyle/>
          <a:p>
            <a:endParaRPr lang="en-US"/>
          </a:p>
        </p:txBody>
      </p:sp>
      <p:sp>
        <p:nvSpPr>
          <p:cNvPr id="6" name="Slide Number Placeholder 5"/>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2" name="Title 1"/>
          <p:cNvSpPr>
            <a:spLocks noGrp="1"/>
          </p:cNvSpPr>
          <p:nvPr>
            <p:ph type="title"/>
          </p:nvPr>
        </p:nvSpPr>
        <p:spPr>
          <a:xfrm>
            <a:off x="914400" y="3505200"/>
            <a:ext cx="10566400" cy="1371600"/>
          </a:xfrm>
          <a:prstGeom prst="rect">
            <a:avLst/>
          </a:prstGeo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a:prstGeom prst="rect">
            <a:avLst/>
          </a:prstGeo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6" name="Footer Placeholder 5"/>
          <p:cNvSpPr>
            <a:spLocks noGrp="1"/>
          </p:cNvSpPr>
          <p:nvPr>
            <p:ph type="ftr" sz="quarter" idx="11"/>
          </p:nvPr>
        </p:nvSpPr>
        <p:spPr>
          <a:xfrm>
            <a:off x="2844800" y="6203667"/>
            <a:ext cx="4775200" cy="384048"/>
          </a:xfrm>
          <a:prstGeom prst="rect">
            <a:avLst/>
          </a:prstGeom>
        </p:spPr>
        <p:txBody>
          <a:bodyPr/>
          <a:lstStyle/>
          <a:p>
            <a:endParaRPr lang="en-US"/>
          </a:p>
        </p:txBody>
      </p:sp>
      <p:sp>
        <p:nvSpPr>
          <p:cNvPr id="7" name="Slide Number Placeholder 6"/>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2" name="Title 1"/>
          <p:cNvSpPr>
            <a:spLocks noGrp="1"/>
          </p:cNvSpPr>
          <p:nvPr>
            <p:ph type="title"/>
          </p:nvPr>
        </p:nvSpPr>
        <p:spPr>
          <a:xfrm>
            <a:off x="609600" y="152400"/>
            <a:ext cx="10972800" cy="1219200"/>
          </a:xfrm>
          <a:prstGeom prst="rect">
            <a:avLst/>
          </a:prstGeom>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8" name="Footer Placeholder 7"/>
          <p:cNvSpPr>
            <a:spLocks noGrp="1"/>
          </p:cNvSpPr>
          <p:nvPr>
            <p:ph type="ftr" sz="quarter" idx="11"/>
          </p:nvPr>
        </p:nvSpPr>
        <p:spPr>
          <a:xfrm>
            <a:off x="2844800" y="6203667"/>
            <a:ext cx="4775200" cy="384048"/>
          </a:xfrm>
          <a:prstGeom prst="rect">
            <a:avLst/>
          </a:prstGeom>
        </p:spPr>
        <p:txBody>
          <a:bodyPr/>
          <a:lstStyle/>
          <a:p>
            <a:endParaRPr lang="en-US"/>
          </a:p>
        </p:txBody>
      </p:sp>
      <p:sp>
        <p:nvSpPr>
          <p:cNvPr id="7" name="Date Placeholder 6"/>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3" name="Text Placeholder 2"/>
          <p:cNvSpPr>
            <a:spLocks noGrp="1"/>
          </p:cNvSpPr>
          <p:nvPr>
            <p:ph type="body" idx="1"/>
          </p:nvPr>
        </p:nvSpPr>
        <p:spPr>
          <a:xfrm>
            <a:off x="609600" y="1399593"/>
            <a:ext cx="5386917" cy="762000"/>
          </a:xfrm>
          <a:prstGeom prst="rect">
            <a:avLst/>
          </a:prstGeo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a:prstGeom prst="rect">
            <a:avLst/>
          </a:prstGeo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prstGeom prst="rect">
            <a:avLst/>
          </a:prstGeo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4" name="Footer Placeholder 3"/>
          <p:cNvSpPr>
            <a:spLocks noGrp="1"/>
          </p:cNvSpPr>
          <p:nvPr>
            <p:ph type="ftr" sz="quarter" idx="11"/>
          </p:nvPr>
        </p:nvSpPr>
        <p:spPr>
          <a:xfrm>
            <a:off x="2844800" y="6203667"/>
            <a:ext cx="4775200" cy="384048"/>
          </a:xfrm>
          <a:prstGeom prst="rect">
            <a:avLst/>
          </a:prstGeom>
        </p:spPr>
        <p:txBody>
          <a:bodyPr/>
          <a:lstStyle/>
          <a:p>
            <a:endParaRPr lang="en-US"/>
          </a:p>
        </p:txBody>
      </p:sp>
      <p:sp>
        <p:nvSpPr>
          <p:cNvPr id="5" name="Slide Number Placeholder 4"/>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2" name="Title 1"/>
          <p:cNvSpPr>
            <a:spLocks noGrp="1"/>
          </p:cNvSpPr>
          <p:nvPr>
            <p:ph type="title"/>
          </p:nvPr>
        </p:nvSpPr>
        <p:spPr>
          <a:xfrm>
            <a:off x="609600" y="152400"/>
            <a:ext cx="10972800" cy="1219200"/>
          </a:xfrm>
          <a:prstGeom prst="rect">
            <a:avLst/>
          </a:prstGeom>
        </p:spPr>
        <p:txBody>
          <a:bodyPr/>
          <a:lstStyle/>
          <a:p>
            <a:r>
              <a:rPr kumimoji="0"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3" name="Footer Placeholder 2"/>
          <p:cNvSpPr>
            <a:spLocks noGrp="1"/>
          </p:cNvSpPr>
          <p:nvPr>
            <p:ph type="ftr" sz="quarter" idx="11"/>
          </p:nvPr>
        </p:nvSpPr>
        <p:spPr>
          <a:xfrm>
            <a:off x="2844800" y="6203667"/>
            <a:ext cx="4775200" cy="384048"/>
          </a:xfrm>
          <a:prstGeom prst="rect">
            <a:avLst/>
          </a:prstGeom>
        </p:spPr>
        <p:txBody>
          <a:bodyPr/>
          <a:lstStyle/>
          <a:p>
            <a:endParaRPr lang="en-US"/>
          </a:p>
        </p:txBody>
      </p:sp>
      <p:sp>
        <p:nvSpPr>
          <p:cNvPr id="4" name="Slide Number Placeholder 3"/>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a:prstGeom prst="rect">
            <a:avLst/>
          </a:prstGeo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a:prstGeom prst="rect">
            <a:avLst/>
          </a:prstGeo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9" name="Slide Number Placeholder 8"/>
          <p:cNvSpPr>
            <a:spLocks noGrp="1"/>
          </p:cNvSpPr>
          <p:nvPr>
            <p:ph type="sldNum" sz="quarter" idx="15"/>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10" name="Footer Placeholder 9"/>
          <p:cNvSpPr>
            <a:spLocks noGrp="1"/>
          </p:cNvSpPr>
          <p:nvPr>
            <p:ph type="ftr" sz="quarter" idx="16"/>
          </p:nvPr>
        </p:nvSpPr>
        <p:spPr>
          <a:xfrm>
            <a:off x="2844800" y="6203667"/>
            <a:ext cx="4775200" cy="384048"/>
          </a:xfrm>
          <a:prstGeom prst="rect">
            <a:avLst/>
          </a:prstGeom>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a:prstGeom prst="rect">
            <a:avLst/>
          </a:prstGeo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prstGeom prst="rect">
            <a:avLst/>
          </a:prstGeo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a:prstGeom prst="rect">
            <a:avLst/>
          </a:prstGeo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9" name="Slide Number Placeholder 8"/>
          <p:cNvSpPr>
            <a:spLocks noGrp="1"/>
          </p:cNvSpPr>
          <p:nvPr>
            <p:ph type="sldNum" sz="quarter" idx="11"/>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10" name="Footer Placeholder 9"/>
          <p:cNvSpPr>
            <a:spLocks noGrp="1"/>
          </p:cNvSpPr>
          <p:nvPr>
            <p:ph type="ftr" sz="quarter" idx="12"/>
          </p:nvPr>
        </p:nvSpPr>
        <p:spPr>
          <a:xfrm>
            <a:off x="2844800" y="6203667"/>
            <a:ext cx="4775200" cy="384048"/>
          </a:xfrm>
          <a:prstGeom prst="rect">
            <a:avLst/>
          </a:prstGeo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D9DE994E-7B49-491F-85F5-9E1698AA4169}" type="datetimeFigureOut">
              <a:rPr lang="en-US" smtClean="0"/>
              <a:pPr/>
              <a:t>9/18/2025</a:t>
            </a:fld>
            <a:endParaRPr lang="en-US"/>
          </a:p>
        </p:txBody>
      </p:sp>
      <p:sp>
        <p:nvSpPr>
          <p:cNvPr id="15" name="Slide Number Placeholder 14"/>
          <p:cNvSpPr>
            <a:spLocks noGrp="1"/>
          </p:cNvSpPr>
          <p:nvPr>
            <p:ph type="sldNum" sz="quarter" idx="15"/>
          </p:nvPr>
        </p:nvSpPr>
        <p:spPr/>
        <p:txBody>
          <a:bodyPr/>
          <a:lstStyle>
            <a:lvl1pPr algn="ctr">
              <a:defRPr/>
            </a:lvl1pPr>
          </a:lstStyle>
          <a:p>
            <a:fld id="{6C1CF155-4DE8-4F62-8151-6D2E0AE005ED}"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219200"/>
          </a:xfrm>
          <a:prstGeom prst="rect">
            <a:avLst/>
          </a:prstGeom>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47800"/>
            <a:ext cx="10972800" cy="4678363"/>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a:xfrm>
            <a:off x="2844800" y="6203667"/>
            <a:ext cx="4775200" cy="384048"/>
          </a:xfrm>
          <a:prstGeom prst="rect">
            <a:avLst/>
          </a:prstGeom>
        </p:spPr>
        <p:txBody>
          <a:bodyPr/>
          <a:lstStyle/>
          <a:p>
            <a:endParaRPr lang="en-US"/>
          </a:p>
        </p:txBody>
      </p:sp>
      <p:sp>
        <p:nvSpPr>
          <p:cNvPr id="6" name="Slide Number Placeholder 5"/>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a:xfrm>
            <a:off x="2844800" y="6203667"/>
            <a:ext cx="4775200" cy="384048"/>
          </a:xfrm>
          <a:prstGeom prst="rect">
            <a:avLst/>
          </a:prstGeom>
        </p:spPr>
        <p:txBody>
          <a:bodyPr/>
          <a:lstStyle/>
          <a:p>
            <a:endParaRPr lang="en-US"/>
          </a:p>
        </p:txBody>
      </p:sp>
      <p:sp>
        <p:nvSpPr>
          <p:cNvPr id="6" name="Slide Number Placeholder 5"/>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15" name="Slide Number Placeholder 14"/>
          <p:cNvSpPr>
            <a:spLocks noGrp="1"/>
          </p:cNvSpPr>
          <p:nvPr>
            <p:ph type="sldNum" sz="quarter" idx="15"/>
          </p:nvPr>
        </p:nvSpPr>
        <p:spPr>
          <a:xfrm>
            <a:off x="11214100" y="6181531"/>
            <a:ext cx="812800" cy="457200"/>
          </a:xfrm>
          <a:prstGeom prst="rect">
            <a:avLst/>
          </a:prstGeom>
        </p:spPr>
        <p:txBody>
          <a:bodyPr/>
          <a:lstStyle>
            <a:lvl1pPr algn="ctr">
              <a:defRPr/>
            </a:lvl1pPr>
          </a:lstStyle>
          <a:p>
            <a:fld id="{6C1CF155-4DE8-4F62-8151-6D2E0AE005ED}" type="slidenum">
              <a:rPr lang="en-US" smtClean="0"/>
              <a:pPr/>
              <a:t>‹#›</a:t>
            </a:fld>
            <a:endParaRPr lang="en-US"/>
          </a:p>
        </p:txBody>
      </p:sp>
      <p:sp>
        <p:nvSpPr>
          <p:cNvPr id="16" name="Footer Placeholder 15"/>
          <p:cNvSpPr>
            <a:spLocks noGrp="1"/>
          </p:cNvSpPr>
          <p:nvPr>
            <p:ph type="ftr" sz="quarter" idx="16"/>
          </p:nvPr>
        </p:nvSpPr>
        <p:spPr>
          <a:xfrm>
            <a:off x="2844800" y="6203667"/>
            <a:ext cx="4775200" cy="384048"/>
          </a:xfrm>
          <a:prstGeom prst="rect">
            <a:avLst/>
          </a:prstGeom>
        </p:spPr>
        <p:txBody>
          <a:bodyPr/>
          <a:lstStyle/>
          <a:p>
            <a:endParaRPr lang="en-US"/>
          </a:p>
        </p:txBody>
      </p:sp>
      <p:sp>
        <p:nvSpPr>
          <p:cNvPr id="17" name="Title 16"/>
          <p:cNvSpPr>
            <a:spLocks noGrp="1"/>
          </p:cNvSpPr>
          <p:nvPr>
            <p:ph type="title"/>
          </p:nvPr>
        </p:nvSpPr>
        <p:spPr>
          <a:xfrm>
            <a:off x="609600" y="152400"/>
            <a:ext cx="10972800" cy="1219200"/>
          </a:xfrm>
          <a:prstGeom prst="rect">
            <a:avLst/>
          </a:prstGeom>
        </p:spPr>
        <p:txBody>
          <a:bodyPr rtlCol="0" anchor="b" anchorCtr="0"/>
          <a:lstStyle/>
          <a:p>
            <a:r>
              <a:rPr kumimoji="0" lang="en-US"/>
              <a:t>Click to edit Master title style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a:xfrm>
            <a:off x="2844800" y="6203667"/>
            <a:ext cx="4775200" cy="384048"/>
          </a:xfrm>
          <a:prstGeom prst="rect">
            <a:avLst/>
          </a:prstGeom>
        </p:spPr>
        <p:txBody>
          <a:bodyPr/>
          <a:lstStyle/>
          <a:p>
            <a:endParaRPr lang="en-US"/>
          </a:p>
        </p:txBody>
      </p:sp>
      <p:sp>
        <p:nvSpPr>
          <p:cNvPr id="6" name="Slide Number Placeholder 5"/>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2" name="Title 1"/>
          <p:cNvSpPr>
            <a:spLocks noGrp="1"/>
          </p:cNvSpPr>
          <p:nvPr>
            <p:ph type="title"/>
          </p:nvPr>
        </p:nvSpPr>
        <p:spPr>
          <a:xfrm>
            <a:off x="914400" y="3505200"/>
            <a:ext cx="10566400" cy="1371600"/>
          </a:xfrm>
          <a:prstGeom prst="rect">
            <a:avLst/>
          </a:prstGeo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a:prstGeom prst="rect">
            <a:avLst/>
          </a:prstGeo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6" name="Footer Placeholder 5"/>
          <p:cNvSpPr>
            <a:spLocks noGrp="1"/>
          </p:cNvSpPr>
          <p:nvPr>
            <p:ph type="ftr" sz="quarter" idx="11"/>
          </p:nvPr>
        </p:nvSpPr>
        <p:spPr>
          <a:xfrm>
            <a:off x="2844800" y="6203667"/>
            <a:ext cx="4775200" cy="384048"/>
          </a:xfrm>
          <a:prstGeom prst="rect">
            <a:avLst/>
          </a:prstGeom>
        </p:spPr>
        <p:txBody>
          <a:bodyPr/>
          <a:lstStyle/>
          <a:p>
            <a:endParaRPr lang="en-US"/>
          </a:p>
        </p:txBody>
      </p:sp>
      <p:sp>
        <p:nvSpPr>
          <p:cNvPr id="7" name="Slide Number Placeholder 6"/>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2" name="Title 1"/>
          <p:cNvSpPr>
            <a:spLocks noGrp="1"/>
          </p:cNvSpPr>
          <p:nvPr>
            <p:ph type="title"/>
          </p:nvPr>
        </p:nvSpPr>
        <p:spPr>
          <a:xfrm>
            <a:off x="609600" y="152400"/>
            <a:ext cx="10972800" cy="1219200"/>
          </a:xfrm>
          <a:prstGeom prst="rect">
            <a:avLst/>
          </a:prstGeom>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8" name="Footer Placeholder 7"/>
          <p:cNvSpPr>
            <a:spLocks noGrp="1"/>
          </p:cNvSpPr>
          <p:nvPr>
            <p:ph type="ftr" sz="quarter" idx="11"/>
          </p:nvPr>
        </p:nvSpPr>
        <p:spPr>
          <a:xfrm>
            <a:off x="2844800" y="6203667"/>
            <a:ext cx="4775200" cy="384048"/>
          </a:xfrm>
          <a:prstGeom prst="rect">
            <a:avLst/>
          </a:prstGeom>
        </p:spPr>
        <p:txBody>
          <a:bodyPr/>
          <a:lstStyle/>
          <a:p>
            <a:endParaRPr lang="en-US"/>
          </a:p>
        </p:txBody>
      </p:sp>
      <p:sp>
        <p:nvSpPr>
          <p:cNvPr id="7" name="Date Placeholder 6"/>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3" name="Text Placeholder 2"/>
          <p:cNvSpPr>
            <a:spLocks noGrp="1"/>
          </p:cNvSpPr>
          <p:nvPr>
            <p:ph type="body" idx="1"/>
          </p:nvPr>
        </p:nvSpPr>
        <p:spPr>
          <a:xfrm>
            <a:off x="609600" y="1399593"/>
            <a:ext cx="5386917" cy="762000"/>
          </a:xfrm>
          <a:prstGeom prst="rect">
            <a:avLst/>
          </a:prstGeo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a:prstGeom prst="rect">
            <a:avLst/>
          </a:prstGeo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prstGeom prst="rect">
            <a:avLst/>
          </a:prstGeo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4" name="Footer Placeholder 3"/>
          <p:cNvSpPr>
            <a:spLocks noGrp="1"/>
          </p:cNvSpPr>
          <p:nvPr>
            <p:ph type="ftr" sz="quarter" idx="11"/>
          </p:nvPr>
        </p:nvSpPr>
        <p:spPr>
          <a:xfrm>
            <a:off x="2844800" y="6203667"/>
            <a:ext cx="4775200" cy="384048"/>
          </a:xfrm>
          <a:prstGeom prst="rect">
            <a:avLst/>
          </a:prstGeom>
        </p:spPr>
        <p:txBody>
          <a:bodyPr/>
          <a:lstStyle/>
          <a:p>
            <a:endParaRPr lang="en-US"/>
          </a:p>
        </p:txBody>
      </p:sp>
      <p:sp>
        <p:nvSpPr>
          <p:cNvPr id="5" name="Slide Number Placeholder 4"/>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2" name="Title 1"/>
          <p:cNvSpPr>
            <a:spLocks noGrp="1"/>
          </p:cNvSpPr>
          <p:nvPr>
            <p:ph type="title"/>
          </p:nvPr>
        </p:nvSpPr>
        <p:spPr>
          <a:xfrm>
            <a:off x="609600" y="152400"/>
            <a:ext cx="10972800" cy="1219200"/>
          </a:xfrm>
          <a:prstGeom prst="rect">
            <a:avLst/>
          </a:prstGeom>
        </p:spPr>
        <p:txBody>
          <a:bodyPr/>
          <a:lstStyle/>
          <a:p>
            <a:r>
              <a:rPr kumimoji="0" lang="en-US"/>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3" name="Footer Placeholder 2"/>
          <p:cNvSpPr>
            <a:spLocks noGrp="1"/>
          </p:cNvSpPr>
          <p:nvPr>
            <p:ph type="ftr" sz="quarter" idx="11"/>
          </p:nvPr>
        </p:nvSpPr>
        <p:spPr>
          <a:xfrm>
            <a:off x="2844800" y="6203667"/>
            <a:ext cx="4775200" cy="384048"/>
          </a:xfrm>
          <a:prstGeom prst="rect">
            <a:avLst/>
          </a:prstGeom>
        </p:spPr>
        <p:txBody>
          <a:bodyPr/>
          <a:lstStyle/>
          <a:p>
            <a:endParaRPr lang="en-US"/>
          </a:p>
        </p:txBody>
      </p:sp>
      <p:sp>
        <p:nvSpPr>
          <p:cNvPr id="4" name="Slide Number Placeholder 3"/>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a:prstGeom prst="rect">
            <a:avLst/>
          </a:prstGeo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a:prstGeom prst="rect">
            <a:avLst/>
          </a:prstGeo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9" name="Slide Number Placeholder 8"/>
          <p:cNvSpPr>
            <a:spLocks noGrp="1"/>
          </p:cNvSpPr>
          <p:nvPr>
            <p:ph type="sldNum" sz="quarter" idx="15"/>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10" name="Footer Placeholder 9"/>
          <p:cNvSpPr>
            <a:spLocks noGrp="1"/>
          </p:cNvSpPr>
          <p:nvPr>
            <p:ph type="ftr" sz="quarter" idx="16"/>
          </p:nvPr>
        </p:nvSpPr>
        <p:spPr>
          <a:xfrm>
            <a:off x="2844800" y="6203667"/>
            <a:ext cx="4775200" cy="384048"/>
          </a:xfrm>
          <a:prstGeom prst="rect">
            <a:avLst/>
          </a:prstGeom>
        </p:spPr>
        <p:txBody>
          <a:body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a:prstGeom prst="rect">
            <a:avLst/>
          </a:prstGeo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prstGeom prst="rect">
            <a:avLst/>
          </a:prstGeo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a:prstGeom prst="rect">
            <a:avLst/>
          </a:prstGeo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9" name="Slide Number Placeholder 8"/>
          <p:cNvSpPr>
            <a:spLocks noGrp="1"/>
          </p:cNvSpPr>
          <p:nvPr>
            <p:ph type="sldNum" sz="quarter" idx="11"/>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
        <p:nvSpPr>
          <p:cNvPr id="10" name="Footer Placeholder 9"/>
          <p:cNvSpPr>
            <a:spLocks noGrp="1"/>
          </p:cNvSpPr>
          <p:nvPr>
            <p:ph type="ftr" sz="quarter" idx="12"/>
          </p:nvPr>
        </p:nvSpPr>
        <p:spPr>
          <a:xfrm>
            <a:off x="2844800" y="6203667"/>
            <a:ext cx="4775200" cy="384048"/>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CF155-4DE8-4F62-8151-6D2E0AE005ED}" type="slidenum">
              <a:rPr lang="en-US" smtClean="0"/>
              <a:pPr/>
              <a:t>‹#›</a:t>
            </a:fld>
            <a:endParaRPr lang="en-US"/>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219200"/>
          </a:xfrm>
          <a:prstGeom prst="rect">
            <a:avLst/>
          </a:prstGeom>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47800"/>
            <a:ext cx="10972800" cy="4678363"/>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a:xfrm>
            <a:off x="2844800" y="6203667"/>
            <a:ext cx="4775200" cy="384048"/>
          </a:xfrm>
          <a:prstGeom prst="rect">
            <a:avLst/>
          </a:prstGeom>
        </p:spPr>
        <p:txBody>
          <a:bodyPr/>
          <a:lstStyle/>
          <a:p>
            <a:endParaRPr lang="en-US"/>
          </a:p>
        </p:txBody>
      </p:sp>
      <p:sp>
        <p:nvSpPr>
          <p:cNvPr id="6" name="Slide Number Placeholder 5"/>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721600" y="6203667"/>
            <a:ext cx="3454400" cy="384048"/>
          </a:xfrm>
          <a:prstGeom prst="rect">
            <a:avLst/>
          </a:prstGeom>
        </p:spPr>
        <p:txBody>
          <a:bodyPr/>
          <a:lstStyle/>
          <a:p>
            <a:fld id="{D9DE994E-7B49-491F-85F5-9E1698AA4169}" type="datetimeFigureOut">
              <a:rPr lang="en-US" smtClean="0"/>
              <a:pPr/>
              <a:t>9/18/2025</a:t>
            </a:fld>
            <a:endParaRPr lang="en-US"/>
          </a:p>
        </p:txBody>
      </p:sp>
      <p:sp>
        <p:nvSpPr>
          <p:cNvPr id="5" name="Footer Placeholder 4"/>
          <p:cNvSpPr>
            <a:spLocks noGrp="1"/>
          </p:cNvSpPr>
          <p:nvPr>
            <p:ph type="ftr" sz="quarter" idx="11"/>
          </p:nvPr>
        </p:nvSpPr>
        <p:spPr>
          <a:xfrm>
            <a:off x="2844800" y="6203667"/>
            <a:ext cx="4775200" cy="384048"/>
          </a:xfrm>
          <a:prstGeom prst="rect">
            <a:avLst/>
          </a:prstGeom>
        </p:spPr>
        <p:txBody>
          <a:bodyPr/>
          <a:lstStyle/>
          <a:p>
            <a:endParaRPr lang="en-US"/>
          </a:p>
        </p:txBody>
      </p:sp>
      <p:sp>
        <p:nvSpPr>
          <p:cNvPr id="6" name="Slide Number Placeholder 5"/>
          <p:cNvSpPr>
            <a:spLocks noGrp="1"/>
          </p:cNvSpPr>
          <p:nvPr>
            <p:ph type="sldNum" sz="quarter" idx="12"/>
          </p:nvPr>
        </p:nvSpPr>
        <p:spPr>
          <a:xfrm>
            <a:off x="11214100" y="6181531"/>
            <a:ext cx="812800" cy="457200"/>
          </a:xfrm>
          <a:prstGeom prst="rect">
            <a:avLst/>
          </a:prstGeom>
        </p:spPr>
        <p:txBody>
          <a:bodyPr/>
          <a:lstStyle/>
          <a:p>
            <a:fld id="{6C1CF155-4DE8-4F62-8151-6D2E0AE005E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DE994E-7B49-491F-85F5-9E1698AA416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1CF155-4DE8-4F62-8151-6D2E0AE005ED}"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C1CF155-4DE8-4F62-8151-6D2E0AE005ED}"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D9DE994E-7B49-491F-85F5-9E1698AA4169}" type="datetimeFigureOut">
              <a:rPr lang="en-US" smtClean="0"/>
              <a:pPr/>
              <a:t>9/18/2025</a:t>
            </a:fld>
            <a:endParaRPr lang="en-US"/>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DE994E-7B49-491F-85F5-9E1698AA416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1CF155-4DE8-4F62-8151-6D2E0AE005ED}"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E994E-7B49-491F-85F5-9E1698AA416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1CF155-4DE8-4F62-8151-6D2E0AE005E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D9DE994E-7B49-491F-85F5-9E1698AA4169}" type="datetimeFigureOut">
              <a:rPr lang="en-US" smtClean="0"/>
              <a:pPr/>
              <a:t>9/18/2025</a:t>
            </a:fld>
            <a:endParaRPr lang="en-US"/>
          </a:p>
        </p:txBody>
      </p:sp>
      <p:sp>
        <p:nvSpPr>
          <p:cNvPr id="9" name="Slide Number Placeholder 8"/>
          <p:cNvSpPr>
            <a:spLocks noGrp="1"/>
          </p:cNvSpPr>
          <p:nvPr>
            <p:ph type="sldNum" sz="quarter" idx="15"/>
          </p:nvPr>
        </p:nvSpPr>
        <p:spPr/>
        <p:txBody>
          <a:bodyPr/>
          <a:lstStyle/>
          <a:p>
            <a:fld id="{6C1CF155-4DE8-4F62-8151-6D2E0AE005ED}"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D9DE994E-7B49-491F-85F5-9E1698AA4169}" type="datetimeFigureOut">
              <a:rPr lang="en-US" smtClean="0"/>
              <a:pPr/>
              <a:t>9/18/2025</a:t>
            </a:fld>
            <a:endParaRPr lang="en-US"/>
          </a:p>
        </p:txBody>
      </p:sp>
      <p:sp>
        <p:nvSpPr>
          <p:cNvPr id="9" name="Slide Number Placeholder 8"/>
          <p:cNvSpPr>
            <a:spLocks noGrp="1"/>
          </p:cNvSpPr>
          <p:nvPr>
            <p:ph type="sldNum" sz="quarter" idx="11"/>
          </p:nvPr>
        </p:nvSpPr>
        <p:spPr/>
        <p:txBody>
          <a:bodyPr/>
          <a:lstStyle/>
          <a:p>
            <a:fld id="{6C1CF155-4DE8-4F62-8151-6D2E0AE005ED}"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D9DE994E-7B49-491F-85F5-9E1698AA4169}" type="datetimeFigureOut">
              <a:rPr lang="en-US" smtClean="0"/>
              <a:pPr/>
              <a:t>9/18/2025</a:t>
            </a:fld>
            <a:endParaRPr lang="en-US"/>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C1CF155-4DE8-4F62-8151-6D2E0AE005ED}" type="slidenum">
              <a:rPr lang="en-US" smtClean="0"/>
              <a:pPr/>
              <a:t>‹#›</a:t>
            </a:fld>
            <a:endParaRPr lang="en-US"/>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QuestionShape"/>
          <p:cNvSpPr/>
          <p:nvPr userDrawn="1"/>
        </p:nvSpPr>
        <p:spPr>
          <a:xfrm>
            <a:off x="169334" y="127000"/>
            <a:ext cx="11853333" cy="2857500"/>
          </a:xfrm>
          <a:prstGeom prst="rect">
            <a:avLst/>
          </a:prstGeom>
          <a:ln w="6350" cap="rnd">
            <a:noFill/>
          </a:ln>
        </p:spPr>
        <p:txBody>
          <a:bodyPr vert="horz" anchor="b" anchorCtr="0">
            <a:normAutofit/>
          </a:bodyPr>
          <a:lstStyle/>
          <a:p>
            <a:pPr algn="l" rtl="0" eaLnBrk="1" latinLnBrk="0" hangingPunct="1">
              <a:spcBef>
                <a:spcPct val="0"/>
              </a:spcBef>
              <a:buNone/>
            </a:pPr>
            <a:r>
              <a:rPr kumimoji="0" lang="en-US" sz="4200" b="0" kern="1200" spc="-100" baseline="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iRespond Question Master</a:t>
            </a:r>
          </a:p>
        </p:txBody>
      </p:sp>
      <p:sp>
        <p:nvSpPr>
          <p:cNvPr id="8" name="AShape"/>
          <p:cNvSpPr/>
          <p:nvPr userDrawn="1"/>
        </p:nvSpPr>
        <p:spPr>
          <a:xfrm>
            <a:off x="169334" y="3111500"/>
            <a:ext cx="11853333" cy="711200"/>
          </a:xfrm>
          <a:prstGeom prst="rect">
            <a:avLst/>
          </a:prstGeom>
        </p:spPr>
        <p:txBody>
          <a:bodyPr vert="horz">
            <a:normAutofit/>
          </a:bodyPr>
          <a:lstStyle/>
          <a:p>
            <a:pPr marL="0" algn="l" defTabSz="914400" rtl="0" eaLnBrk="1" latinLnBrk="0" hangingPunct="1">
              <a:buSzPct val="85000"/>
              <a:buNone/>
            </a:pPr>
            <a:r>
              <a:rPr kumimoji="0" lang="en-US" sz="2600" kern="1200">
                <a:solidFill>
                  <a:schemeClr val="tx1"/>
                </a:solidFill>
                <a:latin typeface="+mn-lt"/>
                <a:ea typeface="+mn-ea"/>
                <a:cs typeface="+mn-cs"/>
              </a:rPr>
              <a:t>A.) Response A</a:t>
            </a:r>
          </a:p>
        </p:txBody>
      </p:sp>
      <p:sp>
        <p:nvSpPr>
          <p:cNvPr id="11" name="BShape"/>
          <p:cNvSpPr/>
          <p:nvPr userDrawn="1"/>
        </p:nvSpPr>
        <p:spPr>
          <a:xfrm>
            <a:off x="169334" y="3835400"/>
            <a:ext cx="11853333" cy="711200"/>
          </a:xfrm>
          <a:prstGeom prst="rect">
            <a:avLst/>
          </a:prstGeom>
        </p:spPr>
        <p:txBody>
          <a:bodyPr vert="horz">
            <a:normAutofit/>
          </a:bodyPr>
          <a:lstStyle/>
          <a:p>
            <a:pPr marL="0" algn="l" defTabSz="914400" rtl="0" eaLnBrk="1" latinLnBrk="0" hangingPunct="1">
              <a:buSzPct val="85000"/>
              <a:buNone/>
            </a:pPr>
            <a:r>
              <a:rPr kumimoji="0" lang="en-US" sz="2600" kern="1200">
                <a:solidFill>
                  <a:schemeClr val="tx1"/>
                </a:solidFill>
                <a:latin typeface="+mn-lt"/>
                <a:ea typeface="+mn-ea"/>
                <a:cs typeface="+mn-cs"/>
              </a:rPr>
              <a:t>B.) Response B</a:t>
            </a:r>
          </a:p>
        </p:txBody>
      </p:sp>
      <p:sp>
        <p:nvSpPr>
          <p:cNvPr id="12" name="CShape"/>
          <p:cNvSpPr/>
          <p:nvPr userDrawn="1"/>
        </p:nvSpPr>
        <p:spPr>
          <a:xfrm>
            <a:off x="169334" y="4559300"/>
            <a:ext cx="11853333" cy="711200"/>
          </a:xfrm>
          <a:prstGeom prst="rect">
            <a:avLst/>
          </a:prstGeom>
        </p:spPr>
        <p:txBody>
          <a:bodyPr vert="horz">
            <a:normAutofit/>
          </a:bodyPr>
          <a:lstStyle/>
          <a:p>
            <a:pPr marL="0" algn="l" defTabSz="914400" rtl="0" eaLnBrk="1" latinLnBrk="0" hangingPunct="1">
              <a:buSzPct val="85000"/>
              <a:buNone/>
            </a:pPr>
            <a:r>
              <a:rPr kumimoji="0" lang="en-US" sz="2600" kern="1200">
                <a:solidFill>
                  <a:schemeClr val="tx1"/>
                </a:solidFill>
                <a:latin typeface="+mn-lt"/>
                <a:ea typeface="+mn-ea"/>
                <a:cs typeface="+mn-cs"/>
              </a:rPr>
              <a:t>C.) Response C</a:t>
            </a:r>
          </a:p>
        </p:txBody>
      </p:sp>
      <p:sp>
        <p:nvSpPr>
          <p:cNvPr id="13" name="DShape"/>
          <p:cNvSpPr/>
          <p:nvPr userDrawn="1"/>
        </p:nvSpPr>
        <p:spPr>
          <a:xfrm>
            <a:off x="169334" y="5283200"/>
            <a:ext cx="11853333" cy="711200"/>
          </a:xfrm>
          <a:prstGeom prst="rect">
            <a:avLst/>
          </a:prstGeom>
        </p:spPr>
        <p:txBody>
          <a:bodyPr vert="horz">
            <a:normAutofit/>
          </a:bodyPr>
          <a:lstStyle/>
          <a:p>
            <a:pPr marL="0" algn="l" defTabSz="914400" rtl="0" eaLnBrk="1" latinLnBrk="0" hangingPunct="1">
              <a:buSzPct val="85000"/>
              <a:buNone/>
            </a:pPr>
            <a:r>
              <a:rPr kumimoji="0" lang="en-US" sz="2600" kern="1200">
                <a:solidFill>
                  <a:schemeClr val="tx1"/>
                </a:solidFill>
                <a:latin typeface="+mn-lt"/>
                <a:ea typeface="+mn-ea"/>
                <a:cs typeface="+mn-cs"/>
              </a:rPr>
              <a:t>D.) Response D</a:t>
            </a:r>
          </a:p>
        </p:txBody>
      </p:sp>
      <p:sp>
        <p:nvSpPr>
          <p:cNvPr id="14" name="EShape"/>
          <p:cNvSpPr/>
          <p:nvPr userDrawn="1"/>
        </p:nvSpPr>
        <p:spPr>
          <a:xfrm>
            <a:off x="169334" y="6007100"/>
            <a:ext cx="11853333" cy="711200"/>
          </a:xfrm>
          <a:prstGeom prst="rect">
            <a:avLst/>
          </a:prstGeom>
        </p:spPr>
        <p:txBody>
          <a:bodyPr vert="horz">
            <a:normAutofit/>
          </a:bodyPr>
          <a:lstStyle/>
          <a:p>
            <a:pPr marL="0" algn="l" defTabSz="914400" rtl="0" eaLnBrk="1" latinLnBrk="0" hangingPunct="1">
              <a:buSzPct val="85000"/>
              <a:buNone/>
            </a:pPr>
            <a:r>
              <a:rPr kumimoji="0" lang="en-US" sz="2600" kern="1200">
                <a:solidFill>
                  <a:schemeClr val="tx1"/>
                </a:solidFill>
                <a:latin typeface="+mn-lt"/>
                <a:ea typeface="+mn-ea"/>
                <a:cs typeface="+mn-cs"/>
              </a:rPr>
              <a:t>E.) Response E</a:t>
            </a:r>
          </a:p>
        </p:txBody>
      </p:sp>
      <p:sp>
        <p:nvSpPr>
          <p:cNvPr id="15" name="Percent"/>
          <p:cNvSpPr/>
          <p:nvPr userDrawn="1"/>
        </p:nvSpPr>
        <p:spPr>
          <a:xfrm>
            <a:off x="8466667" y="254000"/>
            <a:ext cx="3386667" cy="50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US" sz="1400">
                <a:solidFill>
                  <a:srgbClr val="FFFFFF"/>
                </a:solidFill>
              </a:rPr>
              <a:t>Percent Complete 100%</a:t>
            </a:r>
          </a:p>
        </p:txBody>
      </p:sp>
      <p:sp>
        <p:nvSpPr>
          <p:cNvPr id="16" name="Timer"/>
          <p:cNvSpPr/>
          <p:nvPr userDrawn="1"/>
        </p:nvSpPr>
        <p:spPr>
          <a:xfrm>
            <a:off x="338667" y="254000"/>
            <a:ext cx="3386667" cy="50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US" sz="1400">
                <a:solidFill>
                  <a:srgbClr val="FFFFFF"/>
                </a:solidFill>
              </a:rPr>
              <a:t>00:30</a:t>
            </a:r>
          </a:p>
        </p:txBody>
      </p:sp>
    </p:spTree>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GraphShape" hidden="1"/>
          <p:cNvSpPr/>
          <p:nvPr userDrawn="1"/>
        </p:nvSpPr>
        <p:spPr>
          <a:xfrm>
            <a:off x="169334" y="254000"/>
            <a:ext cx="1693333"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iRespond Graph</a:t>
            </a:r>
          </a:p>
        </p:txBody>
      </p:sp>
      <p:grpSp>
        <p:nvGrpSpPr>
          <p:cNvPr id="41" name="CorrectBarGroup"/>
          <p:cNvGrpSpPr/>
          <p:nvPr userDrawn="1"/>
        </p:nvGrpSpPr>
        <p:grpSpPr>
          <a:xfrm>
            <a:off x="1693333" y="3175000"/>
            <a:ext cx="3556000" cy="2540000"/>
            <a:chOff x="1270000" y="3175000"/>
            <a:chExt cx="2667000" cy="2540000"/>
          </a:xfrm>
        </p:grpSpPr>
        <p:sp>
          <p:nvSpPr>
            <p:cNvPr id="11" name="CorrectBar0"/>
            <p:cNvSpPr/>
            <p:nvPr userDrawn="1"/>
          </p:nvSpPr>
          <p:spPr>
            <a:xfrm>
              <a:off x="1270000" y="3175000"/>
              <a:ext cx="1079500" cy="2540000"/>
            </a:xfrm>
            <a:prstGeom prst="rect">
              <a:avLst/>
            </a:prstGeom>
            <a:solidFill>
              <a:srgbClr val="22F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rrectBar1"/>
            <p:cNvSpPr/>
            <p:nvPr userDrawn="1"/>
          </p:nvSpPr>
          <p:spPr>
            <a:xfrm>
              <a:off x="2857500" y="4445000"/>
              <a:ext cx="1079500" cy="1270000"/>
            </a:xfrm>
            <a:prstGeom prst="rect">
              <a:avLst/>
            </a:prstGeom>
            <a:solidFill>
              <a:srgbClr val="22F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39" name="PercentLabelGroup"/>
          <p:cNvGrpSpPr/>
          <p:nvPr userDrawn="1"/>
        </p:nvGrpSpPr>
        <p:grpSpPr>
          <a:xfrm>
            <a:off x="1693333" y="1270000"/>
            <a:ext cx="9906000" cy="317500"/>
            <a:chOff x="1270000" y="1270000"/>
            <a:chExt cx="7429500" cy="317500"/>
          </a:xfrm>
        </p:grpSpPr>
        <p:sp>
          <p:nvSpPr>
            <p:cNvPr id="8" name="PercentLabel0"/>
            <p:cNvSpPr/>
            <p:nvPr userDrawn="1"/>
          </p:nvSpPr>
          <p:spPr>
            <a:xfrm>
              <a:off x="1270000" y="1270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67%</a:t>
              </a:r>
            </a:p>
          </p:txBody>
        </p:sp>
        <p:sp>
          <p:nvSpPr>
            <p:cNvPr id="13" name="PercentLabel1"/>
            <p:cNvSpPr/>
            <p:nvPr userDrawn="1"/>
          </p:nvSpPr>
          <p:spPr>
            <a:xfrm>
              <a:off x="2857500" y="1270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33%</a:t>
              </a:r>
            </a:p>
          </p:txBody>
        </p:sp>
        <p:sp>
          <p:nvSpPr>
            <p:cNvPr id="16" name="PercentLabel2"/>
            <p:cNvSpPr/>
            <p:nvPr userDrawn="1"/>
          </p:nvSpPr>
          <p:spPr>
            <a:xfrm>
              <a:off x="4445000" y="1270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100%</a:t>
              </a:r>
            </a:p>
          </p:txBody>
        </p:sp>
        <p:sp>
          <p:nvSpPr>
            <p:cNvPr id="19" name="PercentLabel3"/>
            <p:cNvSpPr/>
            <p:nvPr userDrawn="1"/>
          </p:nvSpPr>
          <p:spPr>
            <a:xfrm>
              <a:off x="6032500" y="1270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100%</a:t>
              </a:r>
            </a:p>
          </p:txBody>
        </p:sp>
        <p:sp>
          <p:nvSpPr>
            <p:cNvPr id="23" name="PercentLabel4"/>
            <p:cNvSpPr/>
            <p:nvPr userDrawn="1"/>
          </p:nvSpPr>
          <p:spPr>
            <a:xfrm>
              <a:off x="7620000" y="1270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67%</a:t>
              </a:r>
            </a:p>
          </p:txBody>
        </p:sp>
      </p:grpSp>
      <p:grpSp>
        <p:nvGrpSpPr>
          <p:cNvPr id="42" name="IncorrectBarGroup"/>
          <p:cNvGrpSpPr/>
          <p:nvPr userDrawn="1"/>
        </p:nvGrpSpPr>
        <p:grpSpPr>
          <a:xfrm>
            <a:off x="5926667" y="1905000"/>
            <a:ext cx="5672667" cy="3810000"/>
            <a:chOff x="4445000" y="1905000"/>
            <a:chExt cx="4254500" cy="3810000"/>
          </a:xfrm>
        </p:grpSpPr>
        <p:sp>
          <p:nvSpPr>
            <p:cNvPr id="17" name="IncorrectBar2"/>
            <p:cNvSpPr/>
            <p:nvPr userDrawn="1"/>
          </p:nvSpPr>
          <p:spPr>
            <a:xfrm>
              <a:off x="4445000" y="1905000"/>
              <a:ext cx="1079500" cy="3810000"/>
            </a:xfrm>
            <a:prstGeom prst="rect">
              <a:avLst/>
            </a:prstGeom>
            <a:solidFill>
              <a:srgbClr val="FF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IncorrectBar3"/>
            <p:cNvSpPr/>
            <p:nvPr userDrawn="1"/>
          </p:nvSpPr>
          <p:spPr>
            <a:xfrm>
              <a:off x="6032500" y="1905000"/>
              <a:ext cx="1079500" cy="3810000"/>
            </a:xfrm>
            <a:prstGeom prst="rect">
              <a:avLst/>
            </a:prstGeom>
            <a:solidFill>
              <a:srgbClr val="FF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IncorrectBar4"/>
            <p:cNvSpPr/>
            <p:nvPr userDrawn="1"/>
          </p:nvSpPr>
          <p:spPr>
            <a:xfrm>
              <a:off x="7620000" y="3175000"/>
              <a:ext cx="1079500" cy="2540000"/>
            </a:xfrm>
            <a:prstGeom prst="rect">
              <a:avLst/>
            </a:prstGeom>
            <a:solidFill>
              <a:srgbClr val="FF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37" name="XLabelGroup"/>
          <p:cNvGrpSpPr/>
          <p:nvPr userDrawn="1"/>
        </p:nvGrpSpPr>
        <p:grpSpPr>
          <a:xfrm>
            <a:off x="1693333" y="5842000"/>
            <a:ext cx="9906000" cy="317500"/>
            <a:chOff x="1270000" y="5842000"/>
            <a:chExt cx="7429500" cy="317500"/>
          </a:xfrm>
        </p:grpSpPr>
        <p:sp>
          <p:nvSpPr>
            <p:cNvPr id="12" name="XValueLabel0"/>
            <p:cNvSpPr/>
            <p:nvPr userDrawn="1"/>
          </p:nvSpPr>
          <p:spPr>
            <a:xfrm>
              <a:off x="1270000" y="5842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A*</a:t>
              </a:r>
            </a:p>
          </p:txBody>
        </p:sp>
        <p:sp>
          <p:nvSpPr>
            <p:cNvPr id="15" name="XValueLabel1"/>
            <p:cNvSpPr/>
            <p:nvPr userDrawn="1"/>
          </p:nvSpPr>
          <p:spPr>
            <a:xfrm>
              <a:off x="2857500" y="5842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B*</a:t>
              </a:r>
            </a:p>
          </p:txBody>
        </p:sp>
        <p:sp>
          <p:nvSpPr>
            <p:cNvPr id="18" name="XValueLabel2"/>
            <p:cNvSpPr/>
            <p:nvPr userDrawn="1"/>
          </p:nvSpPr>
          <p:spPr>
            <a:xfrm>
              <a:off x="4445000" y="5842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C</a:t>
              </a:r>
            </a:p>
          </p:txBody>
        </p:sp>
        <p:sp>
          <p:nvSpPr>
            <p:cNvPr id="21" name="XValueLabel3"/>
            <p:cNvSpPr/>
            <p:nvPr userDrawn="1"/>
          </p:nvSpPr>
          <p:spPr>
            <a:xfrm>
              <a:off x="6032500" y="5842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D</a:t>
              </a:r>
            </a:p>
          </p:txBody>
        </p:sp>
        <p:sp>
          <p:nvSpPr>
            <p:cNvPr id="26" name="XValueLabel4"/>
            <p:cNvSpPr/>
            <p:nvPr userDrawn="1"/>
          </p:nvSpPr>
          <p:spPr>
            <a:xfrm>
              <a:off x="7620000" y="5842000"/>
              <a:ext cx="1079500" cy="317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FFFFFF"/>
                  </a:solidFill>
                </a:rPr>
                <a:t>E</a:t>
              </a:r>
            </a:p>
          </p:txBody>
        </p:sp>
      </p:grpSp>
      <p:grpSp>
        <p:nvGrpSpPr>
          <p:cNvPr id="40" name="AxisLineGroup"/>
          <p:cNvGrpSpPr/>
          <p:nvPr userDrawn="1"/>
        </p:nvGrpSpPr>
        <p:grpSpPr>
          <a:xfrm>
            <a:off x="1185333" y="1587500"/>
            <a:ext cx="10668000" cy="4127500"/>
            <a:chOff x="889000" y="1587500"/>
            <a:chExt cx="8001000" cy="4127500"/>
          </a:xfrm>
        </p:grpSpPr>
        <p:cxnSp>
          <p:nvCxnSpPr>
            <p:cNvPr id="27" name="XAxisLine"/>
            <p:cNvCxnSpPr/>
            <p:nvPr userDrawn="1"/>
          </p:nvCxnSpPr>
          <p:spPr>
            <a:xfrm>
              <a:off x="889000" y="5715000"/>
              <a:ext cx="800100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YAxisLine"/>
            <p:cNvCxnSpPr/>
            <p:nvPr userDrawn="1"/>
          </p:nvCxnSpPr>
          <p:spPr>
            <a:xfrm>
              <a:off x="1016000" y="1587500"/>
              <a:ext cx="0" cy="412750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YAxisTick0"/>
            <p:cNvCxnSpPr/>
            <p:nvPr userDrawn="1"/>
          </p:nvCxnSpPr>
          <p:spPr>
            <a:xfrm>
              <a:off x="889000" y="5715000"/>
              <a:ext cx="25400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YAxisTick1"/>
            <p:cNvCxnSpPr/>
            <p:nvPr userDrawn="1"/>
          </p:nvCxnSpPr>
          <p:spPr>
            <a:xfrm>
              <a:off x="889000" y="4445000"/>
              <a:ext cx="25400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YAxisTick2"/>
            <p:cNvCxnSpPr/>
            <p:nvPr userDrawn="1"/>
          </p:nvCxnSpPr>
          <p:spPr>
            <a:xfrm>
              <a:off x="889000" y="3175000"/>
              <a:ext cx="25400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YAxisTick3"/>
            <p:cNvCxnSpPr/>
            <p:nvPr userDrawn="1"/>
          </p:nvCxnSpPr>
          <p:spPr>
            <a:xfrm>
              <a:off x="889000" y="1905000"/>
              <a:ext cx="254000"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8" name="YLabelGroup"/>
          <p:cNvGrpSpPr/>
          <p:nvPr userDrawn="1"/>
        </p:nvGrpSpPr>
        <p:grpSpPr>
          <a:xfrm>
            <a:off x="338667" y="1841500"/>
            <a:ext cx="1016000" cy="3937000"/>
            <a:chOff x="254000" y="1841500"/>
            <a:chExt cx="762000" cy="3937000"/>
          </a:xfrm>
        </p:grpSpPr>
        <p:sp>
          <p:nvSpPr>
            <p:cNvPr id="30" name="YValueLabel0"/>
            <p:cNvSpPr/>
            <p:nvPr userDrawn="1"/>
          </p:nvSpPr>
          <p:spPr>
            <a:xfrm>
              <a:off x="254000" y="5651500"/>
              <a:ext cx="762000" cy="127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FFFF"/>
                  </a:solidFill>
                </a:rPr>
                <a:t>0</a:t>
              </a:r>
            </a:p>
          </p:txBody>
        </p:sp>
        <p:sp>
          <p:nvSpPr>
            <p:cNvPr id="32" name="YValueLabel1"/>
            <p:cNvSpPr/>
            <p:nvPr userDrawn="1"/>
          </p:nvSpPr>
          <p:spPr>
            <a:xfrm>
              <a:off x="254000" y="4381500"/>
              <a:ext cx="762000" cy="127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FFFF"/>
                  </a:solidFill>
                </a:rPr>
                <a:t>1</a:t>
              </a:r>
            </a:p>
          </p:txBody>
        </p:sp>
        <p:sp>
          <p:nvSpPr>
            <p:cNvPr id="34" name="YValueLabel2"/>
            <p:cNvSpPr/>
            <p:nvPr userDrawn="1"/>
          </p:nvSpPr>
          <p:spPr>
            <a:xfrm>
              <a:off x="254000" y="3111500"/>
              <a:ext cx="762000" cy="127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FFFF"/>
                  </a:solidFill>
                </a:rPr>
                <a:t>2</a:t>
              </a:r>
            </a:p>
          </p:txBody>
        </p:sp>
        <p:sp>
          <p:nvSpPr>
            <p:cNvPr id="36" name="YValueLabel3"/>
            <p:cNvSpPr/>
            <p:nvPr userDrawn="1"/>
          </p:nvSpPr>
          <p:spPr>
            <a:xfrm>
              <a:off x="254000" y="1841500"/>
              <a:ext cx="762000" cy="127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FFFF"/>
                  </a:solidFill>
                </a:rPr>
                <a:t>3</a:t>
              </a:r>
            </a:p>
          </p:txBody>
        </p:sp>
      </p:grpSp>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371600"/>
            <a:ext cx="10058400" cy="4038600"/>
          </a:xfrm>
        </p:spPr>
        <p:txBody>
          <a:bodyPr>
            <a:noAutofit/>
          </a:bodyPr>
          <a:lstStyle/>
          <a:p>
            <a:r>
              <a:rPr lang="en-US" sz="5400" b="1" dirty="0"/>
              <a:t>Caring for Those Who Have Borne the Battle</a:t>
            </a:r>
            <a:br>
              <a:rPr lang="en-US" sz="4400" dirty="0"/>
            </a:br>
            <a:br>
              <a:rPr lang="en-US" sz="4400" dirty="0"/>
            </a:br>
            <a:r>
              <a:rPr lang="en-US" sz="4400" b="1" dirty="0"/>
              <a:t>The History of Veterans Benefits Prior to the Department of Veterans Affairs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The Revolutionary War</a:t>
            </a:r>
          </a:p>
        </p:txBody>
      </p:sp>
      <p:pic>
        <p:nvPicPr>
          <p:cNvPr id="4" name="Content Placeholder 4" descr="Rev War.jpg"/>
          <p:cNvPicPr>
            <a:picLocks noChangeAspect="1"/>
          </p:cNvPicPr>
          <p:nvPr/>
        </p:nvPicPr>
        <p:blipFill>
          <a:blip r:embed="rId2" cstate="print"/>
          <a:stretch>
            <a:fillRect/>
          </a:stretch>
        </p:blipFill>
        <p:spPr>
          <a:xfrm>
            <a:off x="4229100" y="1524001"/>
            <a:ext cx="3733800" cy="4940281"/>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u="sng" dirty="0"/>
              <a:t>Pre-Civil War</a:t>
            </a:r>
          </a:p>
          <a:p>
            <a:pPr lvl="1"/>
            <a:r>
              <a:rPr lang="en-US" cap="small" dirty="0"/>
              <a:t>William Henry Glasson, Federal Military Pensions in the United States (1918)</a:t>
            </a:r>
          </a:p>
          <a:p>
            <a:pPr lvl="1"/>
            <a:r>
              <a:rPr lang="en-US" cap="small" dirty="0"/>
              <a:t>A.F. Sisson, History of Veterans’ Pensions and Related Benefits (1946)</a:t>
            </a:r>
          </a:p>
          <a:p>
            <a:pPr lvl="1"/>
            <a:r>
              <a:rPr lang="en-US" cap="small" dirty="0"/>
              <a:t>James W. </a:t>
            </a:r>
            <a:r>
              <a:rPr lang="en-US" cap="small" dirty="0" err="1"/>
              <a:t>Oberly</a:t>
            </a:r>
            <a:r>
              <a:rPr lang="en-US" cap="small" dirty="0"/>
              <a:t>, Sixty Million Acres: American Veterans and the Public Lands Before the Civil War (1990)</a:t>
            </a:r>
          </a:p>
          <a:p>
            <a:r>
              <a:rPr lang="en-US" u="sng" dirty="0"/>
              <a:t>Civil War</a:t>
            </a:r>
          </a:p>
          <a:p>
            <a:pPr lvl="1"/>
            <a:r>
              <a:rPr lang="en-US" cap="small" dirty="0"/>
              <a:t>Mary R. Dearing, Veterans in Politics: The Story of the G.A.R. (1952)</a:t>
            </a:r>
          </a:p>
          <a:p>
            <a:pPr lvl="1"/>
            <a:r>
              <a:rPr lang="en-US" cap="small" dirty="0" err="1"/>
              <a:t>Theda</a:t>
            </a:r>
            <a:r>
              <a:rPr lang="en-US" cap="small" dirty="0"/>
              <a:t> </a:t>
            </a:r>
            <a:r>
              <a:rPr lang="en-US" cap="small" dirty="0" err="1"/>
              <a:t>Skocpol</a:t>
            </a:r>
            <a:r>
              <a:rPr lang="en-US" cap="small" dirty="0"/>
              <a:t>, Protecting Soldiers and Mothers: The Political Origins of Social Policy in the United States (1992)</a:t>
            </a:r>
          </a:p>
          <a:p>
            <a:pPr lvl="1"/>
            <a:r>
              <a:rPr lang="en-US" cap="small" dirty="0"/>
              <a:t>Patrick J. Kelly, Creating a National Home: Building the Veterans’ Welfare State 1860-1900 (1997)</a:t>
            </a:r>
          </a:p>
          <a:p>
            <a:endParaRPr lang="en-US" cap="small" dirty="0"/>
          </a:p>
          <a:p>
            <a:endParaRPr lang="en-US" cap="small" dirty="0"/>
          </a:p>
        </p:txBody>
      </p:sp>
      <p:sp>
        <p:nvSpPr>
          <p:cNvPr id="3" name="Title 2"/>
          <p:cNvSpPr>
            <a:spLocks noGrp="1"/>
          </p:cNvSpPr>
          <p:nvPr>
            <p:ph type="title"/>
          </p:nvPr>
        </p:nvSpPr>
        <p:spPr/>
        <p:txBody>
          <a:bodyPr>
            <a:normAutofit/>
          </a:bodyPr>
          <a:lstStyle/>
          <a:p>
            <a:pPr algn="ctr"/>
            <a:r>
              <a:rPr lang="en-US" sz="5400" b="1" dirty="0"/>
              <a:t>Selected Bibliography</a:t>
            </a:r>
          </a:p>
        </p:txBody>
      </p:sp>
    </p:spTree>
    <p:extLst>
      <p:ext uri="{BB962C8B-B14F-4D97-AF65-F5344CB8AC3E}">
        <p14:creationId xmlns:p14="http://schemas.microsoft.com/office/powerpoint/2010/main" val="8226533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u="sng" dirty="0"/>
              <a:t>World War I</a:t>
            </a:r>
          </a:p>
          <a:p>
            <a:pPr lvl="1"/>
            <a:r>
              <a:rPr lang="en-US" cap="small" dirty="0"/>
              <a:t>William </a:t>
            </a:r>
            <a:r>
              <a:rPr lang="en-US" cap="small" dirty="0" err="1"/>
              <a:t>Pyrle</a:t>
            </a:r>
            <a:r>
              <a:rPr lang="en-US" cap="small" dirty="0"/>
              <a:t> Dillingham, Federal Aid to Veterans 1917-1941 (1952)</a:t>
            </a:r>
          </a:p>
          <a:p>
            <a:pPr lvl="1"/>
            <a:r>
              <a:rPr lang="en-US" cap="small" dirty="0"/>
              <a:t>Paul Dickson &amp; Thomas B. Allen, The Bonus Army: An American Epic (2004)</a:t>
            </a:r>
          </a:p>
          <a:p>
            <a:pPr lvl="1"/>
            <a:r>
              <a:rPr lang="en-US" cap="small" dirty="0" err="1"/>
              <a:t>Gustavus</a:t>
            </a:r>
            <a:r>
              <a:rPr lang="en-US" cap="small" dirty="0"/>
              <a:t> A. Weber &amp; Laurence F. </a:t>
            </a:r>
            <a:r>
              <a:rPr lang="en-US" cap="small" dirty="0" err="1"/>
              <a:t>Schmeckebier</a:t>
            </a:r>
            <a:r>
              <a:rPr lang="en-US" cap="small" dirty="0"/>
              <a:t>, The Veterans’ Administration: Its History, Activities and Organization (1934)</a:t>
            </a:r>
          </a:p>
          <a:p>
            <a:r>
              <a:rPr lang="en-US" u="sng" dirty="0" err="1"/>
              <a:t>Wolrd</a:t>
            </a:r>
            <a:r>
              <a:rPr lang="en-US" u="sng" dirty="0"/>
              <a:t> War II</a:t>
            </a:r>
          </a:p>
          <a:p>
            <a:pPr lvl="1"/>
            <a:r>
              <a:rPr lang="en-US" cap="small" dirty="0"/>
              <a:t>Edward </a:t>
            </a:r>
            <a:r>
              <a:rPr lang="en-US" cap="small" dirty="0" err="1"/>
              <a:t>Humes</a:t>
            </a:r>
            <a:r>
              <a:rPr lang="en-US" cap="small" dirty="0"/>
              <a:t>, Over Here: How the G.I. Bill Transformed the American Dream (2006)</a:t>
            </a:r>
          </a:p>
          <a:p>
            <a:pPr lvl="1"/>
            <a:r>
              <a:rPr lang="en-US" cap="small" dirty="0"/>
              <a:t>Glenn C. </a:t>
            </a:r>
            <a:r>
              <a:rPr lang="en-US" cap="small" dirty="0" err="1"/>
              <a:t>Altschuler</a:t>
            </a:r>
            <a:r>
              <a:rPr lang="en-US" cap="small" dirty="0"/>
              <a:t> &amp; Stuart M. </a:t>
            </a:r>
            <a:r>
              <a:rPr lang="en-US" cap="small" dirty="0" err="1"/>
              <a:t>Blumin</a:t>
            </a:r>
            <a:r>
              <a:rPr lang="en-US" cap="small" dirty="0"/>
              <a:t>, The GI Bill: A New Deal for Veterans (2009)</a:t>
            </a:r>
          </a:p>
          <a:p>
            <a:pPr lvl="1"/>
            <a:r>
              <a:rPr lang="en-US" cap="small" dirty="0"/>
              <a:t>Davis R.B. Ross, Preparing for Ulysses:  Politics and Veterans During World War II (1969)</a:t>
            </a:r>
          </a:p>
          <a:p>
            <a:pPr marL="0" indent="0">
              <a:buNone/>
            </a:pPr>
            <a:endParaRPr lang="en-US" cap="small" dirty="0"/>
          </a:p>
          <a:p>
            <a:endParaRPr lang="en-US" cap="small" dirty="0"/>
          </a:p>
        </p:txBody>
      </p:sp>
      <p:sp>
        <p:nvSpPr>
          <p:cNvPr id="3" name="Title 2"/>
          <p:cNvSpPr>
            <a:spLocks noGrp="1"/>
          </p:cNvSpPr>
          <p:nvPr>
            <p:ph type="title"/>
          </p:nvPr>
        </p:nvSpPr>
        <p:spPr/>
        <p:txBody>
          <a:bodyPr>
            <a:normAutofit/>
          </a:bodyPr>
          <a:lstStyle/>
          <a:p>
            <a:pPr algn="ctr"/>
            <a:r>
              <a:rPr lang="en-US" sz="5400" b="1" dirty="0"/>
              <a:t>Selected Bibliography</a:t>
            </a:r>
          </a:p>
        </p:txBody>
      </p:sp>
    </p:spTree>
    <p:extLst>
      <p:ext uri="{BB962C8B-B14F-4D97-AF65-F5344CB8AC3E}">
        <p14:creationId xmlns:p14="http://schemas.microsoft.com/office/powerpoint/2010/main" val="2437900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u="sng" dirty="0"/>
              <a:t>Korean War</a:t>
            </a:r>
          </a:p>
          <a:p>
            <a:pPr lvl="1"/>
            <a:r>
              <a:rPr lang="en-US" cap="small" dirty="0"/>
              <a:t>The President’s Commission on Veterans’ Pensions, Veterans’ Benefits in the United States: A Report to the President (1956)</a:t>
            </a:r>
          </a:p>
          <a:p>
            <a:r>
              <a:rPr lang="en-US" u="sng" dirty="0"/>
              <a:t>Vietnam War</a:t>
            </a:r>
          </a:p>
          <a:p>
            <a:pPr lvl="1"/>
            <a:r>
              <a:rPr lang="en-US" cap="small" dirty="0"/>
              <a:t>Wilbur J. Scott, Vietnam Veterans Since the War: The Politics of PTSD, Agent Orange, and the National Memorial (1993)</a:t>
            </a:r>
          </a:p>
          <a:p>
            <a:pPr lvl="1"/>
            <a:r>
              <a:rPr lang="en-US" cap="small" dirty="0"/>
              <a:t>Gerald Nicosia, Home to War: A History of the Vietnam Veterans’ Movement (2001)</a:t>
            </a:r>
          </a:p>
          <a:p>
            <a:pPr lvl="1"/>
            <a:r>
              <a:rPr lang="en-US" cap="small" dirty="0"/>
              <a:t>Paul C. Light, Forging Legislation (1992)</a:t>
            </a:r>
          </a:p>
        </p:txBody>
      </p:sp>
      <p:sp>
        <p:nvSpPr>
          <p:cNvPr id="3" name="Title 2"/>
          <p:cNvSpPr>
            <a:spLocks noGrp="1"/>
          </p:cNvSpPr>
          <p:nvPr>
            <p:ph type="title"/>
          </p:nvPr>
        </p:nvSpPr>
        <p:spPr/>
        <p:txBody>
          <a:bodyPr>
            <a:normAutofit/>
          </a:bodyPr>
          <a:lstStyle/>
          <a:p>
            <a:pPr algn="ctr"/>
            <a:r>
              <a:rPr lang="en-US" sz="5400" b="1" dirty="0"/>
              <a:t>Selected Bibliography</a:t>
            </a:r>
          </a:p>
        </p:txBody>
      </p:sp>
    </p:spTree>
    <p:extLst>
      <p:ext uri="{BB962C8B-B14F-4D97-AF65-F5344CB8AC3E}">
        <p14:creationId xmlns:p14="http://schemas.microsoft.com/office/powerpoint/2010/main" val="258729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1524000"/>
            <a:ext cx="5181600" cy="4572000"/>
          </a:xfrm>
        </p:spPr>
        <p:txBody>
          <a:bodyPr anchor="ctr">
            <a:normAutofit/>
          </a:bodyPr>
          <a:lstStyle/>
          <a:p>
            <a:r>
              <a:rPr lang="en-US" sz="3600" dirty="0"/>
              <a:t>Duty</a:t>
            </a:r>
          </a:p>
          <a:p>
            <a:pPr>
              <a:buNone/>
            </a:pPr>
            <a:endParaRPr lang="en-US" sz="3600" dirty="0"/>
          </a:p>
          <a:p>
            <a:r>
              <a:rPr lang="en-US" sz="3600" dirty="0"/>
              <a:t>Taxes</a:t>
            </a:r>
          </a:p>
          <a:p>
            <a:endParaRPr lang="en-US" sz="3600" dirty="0"/>
          </a:p>
          <a:p>
            <a:r>
              <a:rPr lang="en-US" sz="3600" dirty="0"/>
              <a:t>Hereditary Aristocracy</a:t>
            </a:r>
          </a:p>
        </p:txBody>
      </p:sp>
      <p:sp>
        <p:nvSpPr>
          <p:cNvPr id="3" name="Title 2"/>
          <p:cNvSpPr>
            <a:spLocks noGrp="1"/>
          </p:cNvSpPr>
          <p:nvPr>
            <p:ph type="title"/>
          </p:nvPr>
        </p:nvSpPr>
        <p:spPr/>
        <p:txBody>
          <a:bodyPr>
            <a:normAutofit/>
          </a:bodyPr>
          <a:lstStyle/>
          <a:p>
            <a:pPr algn="ctr"/>
            <a:r>
              <a:rPr lang="en-US" sz="5400" b="1" dirty="0"/>
              <a:t>The Revolutionary War</a:t>
            </a:r>
          </a:p>
        </p:txBody>
      </p:sp>
      <p:pic>
        <p:nvPicPr>
          <p:cNvPr id="33794" name="Picture 2" descr="http://sc94.ameslab.gov/TOUR/tjefferson.gif"/>
          <p:cNvPicPr>
            <a:picLocks noChangeAspect="1" noChangeArrowheads="1"/>
          </p:cNvPicPr>
          <p:nvPr/>
        </p:nvPicPr>
        <p:blipFill>
          <a:blip r:embed="rId2" cstate="print"/>
          <a:srcRect/>
          <a:stretch>
            <a:fillRect/>
          </a:stretch>
        </p:blipFill>
        <p:spPr bwMode="auto">
          <a:xfrm>
            <a:off x="7086600" y="1524000"/>
            <a:ext cx="3658558" cy="46912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The Revolutionary War</a:t>
            </a:r>
          </a:p>
        </p:txBody>
      </p:sp>
      <p:pic>
        <p:nvPicPr>
          <p:cNvPr id="32770" name="Picture 2" descr="George Washington at Valley Forge"/>
          <p:cNvPicPr>
            <a:picLocks noChangeAspect="1" noChangeArrowheads="1"/>
          </p:cNvPicPr>
          <p:nvPr/>
        </p:nvPicPr>
        <p:blipFill>
          <a:blip r:embed="rId2" cstate="print"/>
          <a:srcRect/>
          <a:stretch>
            <a:fillRect/>
          </a:stretch>
        </p:blipFill>
        <p:spPr bwMode="auto">
          <a:xfrm>
            <a:off x="2895600" y="1600199"/>
            <a:ext cx="6400800" cy="477687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412850"/>
            <a:ext cx="6705601" cy="2590800"/>
          </a:xfrm>
        </p:spPr>
        <p:txBody>
          <a:bodyPr anchor="ctr">
            <a:normAutofit/>
          </a:bodyPr>
          <a:lstStyle/>
          <a:p>
            <a:r>
              <a:rPr lang="en-US" sz="3600" dirty="0"/>
              <a:t>States largely failed to honor the promises of the Continental Congress.</a:t>
            </a:r>
          </a:p>
          <a:p>
            <a:r>
              <a:rPr lang="en-US" sz="3600" dirty="0"/>
              <a:t>1783 :  The Philadelphia Mutiny</a:t>
            </a:r>
          </a:p>
        </p:txBody>
      </p:sp>
      <p:sp>
        <p:nvSpPr>
          <p:cNvPr id="3" name="Title 2"/>
          <p:cNvSpPr>
            <a:spLocks noGrp="1"/>
          </p:cNvSpPr>
          <p:nvPr>
            <p:ph type="title"/>
          </p:nvPr>
        </p:nvSpPr>
        <p:spPr/>
        <p:txBody>
          <a:bodyPr>
            <a:normAutofit/>
          </a:bodyPr>
          <a:lstStyle/>
          <a:p>
            <a:pPr algn="ctr"/>
            <a:r>
              <a:rPr lang="en-US" sz="5400" b="1" dirty="0"/>
              <a:t>The Articles of Confederation</a:t>
            </a:r>
          </a:p>
        </p:txBody>
      </p:sp>
      <p:pic>
        <p:nvPicPr>
          <p:cNvPr id="61442" name="Picture 2" descr="http://www.lib.utexas.edu/maps/historical/ward_1912/american_colonies_1775.jpg"/>
          <p:cNvPicPr>
            <a:picLocks noChangeAspect="1" noChangeArrowheads="1"/>
          </p:cNvPicPr>
          <p:nvPr/>
        </p:nvPicPr>
        <p:blipFill>
          <a:blip r:embed="rId2" cstate="print"/>
          <a:srcRect/>
          <a:stretch>
            <a:fillRect/>
          </a:stretch>
        </p:blipFill>
        <p:spPr bwMode="auto">
          <a:xfrm>
            <a:off x="8077200" y="1600200"/>
            <a:ext cx="2809875" cy="4509582"/>
          </a:xfrm>
          <a:prstGeom prst="rect">
            <a:avLst/>
          </a:prstGeom>
          <a:noFill/>
        </p:spPr>
      </p:pic>
      <p:pic>
        <p:nvPicPr>
          <p:cNvPr id="5" name="Picture 2" descr="File:Exterior view of Independence Hall (circa 1770s).jpg"/>
          <p:cNvPicPr>
            <a:picLocks noChangeAspect="1" noChangeArrowheads="1"/>
          </p:cNvPicPr>
          <p:nvPr/>
        </p:nvPicPr>
        <p:blipFill>
          <a:blip r:embed="rId3" cstate="print"/>
          <a:srcRect/>
          <a:stretch>
            <a:fillRect/>
          </a:stretch>
        </p:blipFill>
        <p:spPr bwMode="auto">
          <a:xfrm>
            <a:off x="2723606" y="4003650"/>
            <a:ext cx="3352800" cy="24257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900" y="1371600"/>
            <a:ext cx="6819901" cy="5029200"/>
          </a:xfrm>
        </p:spPr>
        <p:txBody>
          <a:bodyPr anchor="ctr">
            <a:noAutofit/>
          </a:bodyPr>
          <a:lstStyle/>
          <a:p>
            <a:pPr>
              <a:spcBef>
                <a:spcPts val="0"/>
              </a:spcBef>
              <a:spcAft>
                <a:spcPts val="1800"/>
              </a:spcAft>
            </a:pPr>
            <a:r>
              <a:rPr lang="en-US" sz="3200" dirty="0"/>
              <a:t>Local governments contract care of destitute veterans to the lowest bidder </a:t>
            </a:r>
          </a:p>
          <a:p>
            <a:pPr lvl="1">
              <a:spcBef>
                <a:spcPts val="0"/>
              </a:spcBef>
              <a:spcAft>
                <a:spcPts val="1800"/>
              </a:spcAft>
            </a:pPr>
            <a:r>
              <a:rPr lang="en-US" sz="3200" dirty="0" err="1"/>
              <a:t>Petersborough</a:t>
            </a:r>
            <a:r>
              <a:rPr lang="en-US" sz="3200" dirty="0"/>
              <a:t>, NH</a:t>
            </a:r>
          </a:p>
          <a:p>
            <a:pPr lvl="1">
              <a:spcBef>
                <a:spcPts val="0"/>
              </a:spcBef>
              <a:spcAft>
                <a:spcPts val="1800"/>
              </a:spcAft>
              <a:buNone/>
            </a:pPr>
            <a:r>
              <a:rPr lang="en-US" sz="3200" dirty="0"/>
              <a:t>   Benjamin </a:t>
            </a:r>
            <a:r>
              <a:rPr lang="en-US" sz="3200" dirty="0" err="1"/>
              <a:t>Alld</a:t>
            </a:r>
            <a:r>
              <a:rPr lang="en-US" sz="3200" dirty="0"/>
              <a:t>, 96¢/week</a:t>
            </a:r>
          </a:p>
          <a:p>
            <a:pPr>
              <a:spcBef>
                <a:spcPts val="0"/>
              </a:spcBef>
              <a:spcAft>
                <a:spcPts val="1800"/>
              </a:spcAft>
            </a:pPr>
            <a:r>
              <a:rPr lang="en-US" sz="3200" dirty="0"/>
              <a:t>Service Pension Law of 1818</a:t>
            </a:r>
          </a:p>
          <a:p>
            <a:pPr>
              <a:spcBef>
                <a:spcPts val="0"/>
              </a:spcBef>
              <a:spcAft>
                <a:spcPts val="1800"/>
              </a:spcAft>
            </a:pPr>
            <a:r>
              <a:rPr lang="en-US" sz="3200" dirty="0"/>
              <a:t>1820 Rescission</a:t>
            </a:r>
          </a:p>
          <a:p>
            <a:pPr>
              <a:spcBef>
                <a:spcPts val="0"/>
              </a:spcBef>
              <a:spcAft>
                <a:spcPts val="1800"/>
              </a:spcAft>
            </a:pPr>
            <a:r>
              <a:rPr lang="en-US" sz="3200" dirty="0"/>
              <a:t>1832 Pension Law</a:t>
            </a:r>
          </a:p>
        </p:txBody>
      </p:sp>
      <p:sp>
        <p:nvSpPr>
          <p:cNvPr id="3" name="Title 2"/>
          <p:cNvSpPr>
            <a:spLocks noGrp="1"/>
          </p:cNvSpPr>
          <p:nvPr>
            <p:ph type="title"/>
          </p:nvPr>
        </p:nvSpPr>
        <p:spPr/>
        <p:txBody>
          <a:bodyPr>
            <a:normAutofit/>
          </a:bodyPr>
          <a:lstStyle/>
          <a:p>
            <a:pPr algn="ctr"/>
            <a:r>
              <a:rPr lang="en-US" sz="5400" b="1" dirty="0"/>
              <a:t>Benefits after the Constitution</a:t>
            </a:r>
          </a:p>
        </p:txBody>
      </p:sp>
      <p:pic>
        <p:nvPicPr>
          <p:cNvPr id="62466" name="Picture 2" descr="http://4.bp.blogspot.com/-tkn5RBy4TSA/Ta7CwG6wwVI/AAAAAAAAATQ/aK4KrqOnyyE/s200/JohnGray.jpg"/>
          <p:cNvPicPr>
            <a:picLocks noChangeAspect="1" noChangeArrowheads="1"/>
          </p:cNvPicPr>
          <p:nvPr/>
        </p:nvPicPr>
        <p:blipFill>
          <a:blip r:embed="rId2" cstate="print"/>
          <a:srcRect/>
          <a:stretch>
            <a:fillRect/>
          </a:stretch>
        </p:blipFill>
        <p:spPr bwMode="auto">
          <a:xfrm>
            <a:off x="7924802" y="1685393"/>
            <a:ext cx="3543299" cy="4401614"/>
          </a:xfrm>
          <a:prstGeom prst="rect">
            <a:avLst/>
          </a:prstGeom>
          <a:noFill/>
        </p:spPr>
      </p:pic>
    </p:spTree>
    <p:extLst>
      <p:ext uri="{BB962C8B-B14F-4D97-AF65-F5344CB8AC3E}">
        <p14:creationId xmlns:p14="http://schemas.microsoft.com/office/powerpoint/2010/main" val="26816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76400"/>
            <a:ext cx="4800600" cy="4419600"/>
          </a:xfrm>
        </p:spPr>
        <p:txBody>
          <a:bodyPr>
            <a:normAutofit/>
          </a:bodyPr>
          <a:lstStyle/>
          <a:p>
            <a:pPr algn="ctr">
              <a:buNone/>
            </a:pPr>
            <a:r>
              <a:rPr lang="en-US" sz="9600" dirty="0"/>
              <a:t>250,000</a:t>
            </a:r>
          </a:p>
          <a:p>
            <a:pPr algn="ctr">
              <a:buNone/>
            </a:pPr>
            <a:endParaRPr lang="en-US" sz="4000" dirty="0"/>
          </a:p>
          <a:p>
            <a:pPr algn="ctr">
              <a:buNone/>
            </a:pPr>
            <a:r>
              <a:rPr lang="en-US" sz="9600" dirty="0"/>
              <a:t>850</a:t>
            </a:r>
            <a:endParaRPr lang="en-US" dirty="0"/>
          </a:p>
        </p:txBody>
      </p:sp>
      <p:sp>
        <p:nvSpPr>
          <p:cNvPr id="3" name="Title 2"/>
          <p:cNvSpPr>
            <a:spLocks noGrp="1"/>
          </p:cNvSpPr>
          <p:nvPr>
            <p:ph type="title"/>
          </p:nvPr>
        </p:nvSpPr>
        <p:spPr/>
        <p:txBody>
          <a:bodyPr>
            <a:normAutofit/>
          </a:bodyPr>
          <a:lstStyle/>
          <a:p>
            <a:pPr algn="ctr"/>
            <a:r>
              <a:rPr lang="en-US" sz="5400" b="1" dirty="0"/>
              <a:t>The Revolutionary War</a:t>
            </a:r>
          </a:p>
        </p:txBody>
      </p:sp>
      <p:pic>
        <p:nvPicPr>
          <p:cNvPr id="5" name="Picture 4" descr="A vintage photo of a person&#10;&#10;Description generated with very high confidence">
            <a:extLst>
              <a:ext uri="{FF2B5EF4-FFF2-40B4-BE49-F238E27FC236}">
                <a16:creationId xmlns:a16="http://schemas.microsoft.com/office/drawing/2014/main" id="{D1771FEB-C206-42D7-A511-9A8256752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125" y="1905000"/>
            <a:ext cx="5629275" cy="3752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dissolve">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057400"/>
            <a:ext cx="6553200" cy="4038600"/>
          </a:xfrm>
        </p:spPr>
        <p:txBody>
          <a:bodyPr anchor="ctr">
            <a:normAutofit/>
          </a:bodyPr>
          <a:lstStyle/>
          <a:p>
            <a:r>
              <a:rPr lang="en-US" sz="4000" dirty="0"/>
              <a:t>Act of Sept. 29, 1789, Ch. 24</a:t>
            </a:r>
          </a:p>
          <a:p>
            <a:endParaRPr lang="en-US" sz="4000" dirty="0"/>
          </a:p>
          <a:p>
            <a:r>
              <a:rPr lang="en-US" sz="4000" dirty="0"/>
              <a:t>Invalid Pension Act of 1792</a:t>
            </a:r>
          </a:p>
        </p:txBody>
      </p:sp>
      <p:sp>
        <p:nvSpPr>
          <p:cNvPr id="3" name="Title 2"/>
          <p:cNvSpPr>
            <a:spLocks noGrp="1"/>
          </p:cNvSpPr>
          <p:nvPr>
            <p:ph type="title"/>
          </p:nvPr>
        </p:nvSpPr>
        <p:spPr/>
        <p:txBody>
          <a:bodyPr>
            <a:normAutofit fontScale="90000"/>
          </a:bodyPr>
          <a:lstStyle/>
          <a:p>
            <a:pPr algn="ctr"/>
            <a:r>
              <a:rPr lang="en-US" sz="5400" b="1" dirty="0"/>
              <a:t>Judicial Review after the Constitution</a:t>
            </a:r>
          </a:p>
        </p:txBody>
      </p:sp>
      <p:pic>
        <p:nvPicPr>
          <p:cNvPr id="68610" name="Picture 2" descr="&#10;&#10;    Revolutionary War Pension Lists Military Records&#10;&#10;    "/>
          <p:cNvPicPr>
            <a:picLocks noChangeAspect="1" noChangeArrowheads="1"/>
          </p:cNvPicPr>
          <p:nvPr/>
        </p:nvPicPr>
        <p:blipFill>
          <a:blip r:embed="rId2" cstate="print"/>
          <a:srcRect/>
          <a:stretch>
            <a:fillRect/>
          </a:stretch>
        </p:blipFill>
        <p:spPr bwMode="auto">
          <a:xfrm>
            <a:off x="8077200" y="1563012"/>
            <a:ext cx="3352800" cy="4532988"/>
          </a:xfrm>
          <a:prstGeom prst="rect">
            <a:avLst/>
          </a:prstGeom>
          <a:noFill/>
        </p:spPr>
      </p:pic>
    </p:spTree>
    <p:extLst>
      <p:ext uri="{BB962C8B-B14F-4D97-AF65-F5344CB8AC3E}">
        <p14:creationId xmlns:p14="http://schemas.microsoft.com/office/powerpoint/2010/main" val="429217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u="sng" dirty="0" err="1"/>
              <a:t>Marbury</a:t>
            </a:r>
            <a:r>
              <a:rPr lang="en-US" sz="5400" b="1" u="sng" dirty="0"/>
              <a:t> v. Madison</a:t>
            </a:r>
          </a:p>
        </p:txBody>
      </p:sp>
      <p:sp>
        <p:nvSpPr>
          <p:cNvPr id="4" name="Content Placeholder 2"/>
          <p:cNvSpPr txBox="1">
            <a:spLocks/>
          </p:cNvSpPr>
          <p:nvPr/>
        </p:nvSpPr>
        <p:spPr>
          <a:xfrm>
            <a:off x="685800" y="1752600"/>
            <a:ext cx="10820400" cy="4724400"/>
          </a:xfrm>
          <a:prstGeom prst="rect">
            <a:avLst/>
          </a:prstGeom>
        </p:spPr>
        <p:txBody>
          <a:bodyPr>
            <a:normAutofit/>
          </a:bodyPr>
          <a:lstStyle/>
          <a:p>
            <a:pPr marL="548640" indent="-411480">
              <a:spcBef>
                <a:spcPct val="20000"/>
              </a:spcBef>
              <a:buClr>
                <a:schemeClr val="tx1">
                  <a:shade val="95000"/>
                </a:schemeClr>
              </a:buClr>
              <a:buSzPct val="65000"/>
            </a:pPr>
            <a:r>
              <a:rPr lang="en-US" sz="3200" dirty="0"/>
              <a:t>    “It must be well recollected that in 1792 an act passed, directing the secretary at war to place on the pension list such disabled officers and soldiers as should be reported to him by the circuit courts, which act, so far as the duty was imposed on the courts, </a:t>
            </a:r>
            <a:r>
              <a:rPr lang="en-US" sz="3200" b="1" dirty="0"/>
              <a:t>was deemed unconstitutional </a:t>
            </a:r>
            <a:r>
              <a:rPr lang="en-US" sz="3200" dirty="0"/>
              <a:t>. . . .”</a:t>
            </a:r>
          </a:p>
          <a:p>
            <a:pPr marL="548640" indent="-411480">
              <a:spcBef>
                <a:spcPct val="20000"/>
              </a:spcBef>
              <a:buClr>
                <a:schemeClr val="tx1">
                  <a:shade val="95000"/>
                </a:schemeClr>
              </a:buClr>
              <a:buSzPct val="65000"/>
            </a:pPr>
            <a:endParaRPr lang="en-US" dirty="0"/>
          </a:p>
          <a:p>
            <a:pPr marL="548640" indent="-411480">
              <a:spcBef>
                <a:spcPct val="20000"/>
              </a:spcBef>
              <a:buClr>
                <a:schemeClr val="tx1">
                  <a:shade val="95000"/>
                </a:schemeClr>
              </a:buClr>
              <a:buSzPct val="65000"/>
            </a:pPr>
            <a:r>
              <a:rPr lang="en-US" sz="3200" dirty="0"/>
              <a:t>	5 U.S. 137, 171 (1803) (discussing </a:t>
            </a:r>
            <a:r>
              <a:rPr lang="en-US" sz="3200" u="sng" dirty="0" err="1"/>
              <a:t>Hayburn’s</a:t>
            </a:r>
            <a:r>
              <a:rPr lang="en-US" sz="3200" u="sng" dirty="0"/>
              <a:t> Case</a:t>
            </a:r>
            <a:r>
              <a:rPr lang="en-US" sz="3200" dirty="0"/>
              <a:t>, 2 U.S. 409 (1792)).</a:t>
            </a:r>
          </a:p>
          <a:p>
            <a:pPr marL="548640" indent="-411480">
              <a:spcBef>
                <a:spcPct val="20000"/>
              </a:spcBef>
              <a:buClr>
                <a:schemeClr val="tx1">
                  <a:shade val="95000"/>
                </a:schemeClr>
              </a:buClr>
              <a:buSzPct val="65000"/>
            </a:pP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524000"/>
            <a:ext cx="5638800" cy="2057400"/>
          </a:xfrm>
        </p:spPr>
        <p:txBody>
          <a:bodyPr>
            <a:normAutofit fontScale="92500" lnSpcReduction="20000"/>
          </a:bodyPr>
          <a:lstStyle/>
          <a:p>
            <a:r>
              <a:rPr lang="en-US" sz="3600" dirty="0"/>
              <a:t>War ended in 1815</a:t>
            </a:r>
          </a:p>
          <a:p>
            <a:endParaRPr lang="en-US" sz="3200" dirty="0"/>
          </a:p>
          <a:p>
            <a:r>
              <a:rPr lang="en-US" sz="3600" dirty="0"/>
              <a:t>The War of 1812 Veterans Act</a:t>
            </a:r>
          </a:p>
          <a:p>
            <a:pPr>
              <a:buNone/>
            </a:pPr>
            <a:r>
              <a:rPr lang="en-US" sz="3600" dirty="0"/>
              <a:t>   </a:t>
            </a:r>
          </a:p>
        </p:txBody>
      </p:sp>
      <p:sp>
        <p:nvSpPr>
          <p:cNvPr id="3" name="Title 2"/>
          <p:cNvSpPr>
            <a:spLocks noGrp="1"/>
          </p:cNvSpPr>
          <p:nvPr>
            <p:ph type="title"/>
          </p:nvPr>
        </p:nvSpPr>
        <p:spPr/>
        <p:txBody>
          <a:bodyPr>
            <a:normAutofit/>
          </a:bodyPr>
          <a:lstStyle/>
          <a:p>
            <a:pPr algn="ctr"/>
            <a:r>
              <a:rPr lang="en-US" sz="5400" b="1" dirty="0"/>
              <a:t>The War of 1812</a:t>
            </a:r>
          </a:p>
        </p:txBody>
      </p:sp>
      <p:pic>
        <p:nvPicPr>
          <p:cNvPr id="53250" name="Picture 2" descr="http://25.media.tumblr.com/tumblr_m9423n8o8t1r65o3qo2_1280.jpg"/>
          <p:cNvPicPr>
            <a:picLocks noChangeAspect="1" noChangeArrowheads="1"/>
          </p:cNvPicPr>
          <p:nvPr/>
        </p:nvPicPr>
        <p:blipFill>
          <a:blip r:embed="rId2" cstate="print"/>
          <a:srcRect/>
          <a:stretch>
            <a:fillRect/>
          </a:stretch>
        </p:blipFill>
        <p:spPr bwMode="auto">
          <a:xfrm>
            <a:off x="3603639" y="2979297"/>
            <a:ext cx="4984723" cy="3442902"/>
          </a:xfrm>
          <a:prstGeom prst="rect">
            <a:avLst/>
          </a:prstGeom>
          <a:noFill/>
        </p:spPr>
      </p:pic>
      <p:sp>
        <p:nvSpPr>
          <p:cNvPr id="5" name="TextBox 4"/>
          <p:cNvSpPr txBox="1"/>
          <p:nvPr/>
        </p:nvSpPr>
        <p:spPr>
          <a:xfrm>
            <a:off x="7467601" y="2362200"/>
            <a:ext cx="1480131" cy="600164"/>
          </a:xfrm>
          <a:prstGeom prst="rect">
            <a:avLst/>
          </a:prstGeom>
          <a:noFill/>
        </p:spPr>
        <p:txBody>
          <a:bodyPr wrap="square" rtlCol="0">
            <a:spAutoFit/>
          </a:bodyPr>
          <a:lstStyle/>
          <a:p>
            <a:r>
              <a:rPr lang="en-US" sz="3300" dirty="0"/>
              <a:t>of 1871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524000"/>
            <a:ext cx="6324600" cy="4572000"/>
          </a:xfrm>
        </p:spPr>
        <p:txBody>
          <a:bodyPr anchor="ctr">
            <a:normAutofit/>
          </a:bodyPr>
          <a:lstStyle/>
          <a:p>
            <a:pPr>
              <a:spcBef>
                <a:spcPts val="0"/>
              </a:spcBef>
              <a:spcAft>
                <a:spcPts val="1800"/>
              </a:spcAft>
            </a:pPr>
            <a:r>
              <a:rPr lang="en-US" sz="2800" dirty="0"/>
              <a:t>116,000 veterans</a:t>
            </a:r>
          </a:p>
          <a:p>
            <a:pPr>
              <a:spcBef>
                <a:spcPts val="0"/>
              </a:spcBef>
              <a:spcAft>
                <a:spcPts val="1800"/>
              </a:spcAft>
            </a:pPr>
            <a:r>
              <a:rPr lang="en-US" sz="2800" dirty="0"/>
              <a:t>Twice as deadly as the Civil War</a:t>
            </a:r>
          </a:p>
          <a:p>
            <a:pPr>
              <a:spcBef>
                <a:spcPts val="0"/>
              </a:spcBef>
              <a:spcAft>
                <a:spcPts val="1800"/>
              </a:spcAft>
            </a:pPr>
            <a:r>
              <a:rPr lang="en-US" sz="2800" dirty="0"/>
              <a:t>Disability benefits first awarded for disease contracted in service</a:t>
            </a:r>
          </a:p>
          <a:p>
            <a:pPr>
              <a:spcBef>
                <a:spcPts val="0"/>
              </a:spcBef>
              <a:spcAft>
                <a:spcPts val="1800"/>
              </a:spcAft>
            </a:pPr>
            <a:r>
              <a:rPr lang="en-US" sz="2800" dirty="0"/>
              <a:t>Between 1847 and 1855, veterans were issued warrants for 60 million acres of land.</a:t>
            </a:r>
          </a:p>
        </p:txBody>
      </p:sp>
      <p:sp>
        <p:nvSpPr>
          <p:cNvPr id="3" name="Title 2"/>
          <p:cNvSpPr>
            <a:spLocks noGrp="1"/>
          </p:cNvSpPr>
          <p:nvPr>
            <p:ph type="title"/>
          </p:nvPr>
        </p:nvSpPr>
        <p:spPr/>
        <p:txBody>
          <a:bodyPr>
            <a:normAutofit/>
          </a:bodyPr>
          <a:lstStyle/>
          <a:p>
            <a:pPr algn="ctr"/>
            <a:r>
              <a:rPr lang="en-US" sz="5400" b="1" dirty="0"/>
              <a:t>The Mexican-American War</a:t>
            </a:r>
          </a:p>
        </p:txBody>
      </p:sp>
      <p:pic>
        <p:nvPicPr>
          <p:cNvPr id="51204" name="Picture 4" descr="Map of Mexico and US in 1840s"/>
          <p:cNvPicPr>
            <a:picLocks noChangeAspect="1" noChangeArrowheads="1"/>
          </p:cNvPicPr>
          <p:nvPr/>
        </p:nvPicPr>
        <p:blipFill>
          <a:blip r:embed="rId2" cstate="print"/>
          <a:srcRect/>
          <a:stretch>
            <a:fillRect/>
          </a:stretch>
        </p:blipFill>
        <p:spPr bwMode="auto">
          <a:xfrm>
            <a:off x="7272867" y="1524000"/>
            <a:ext cx="4038600" cy="47612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5000" b="1" dirty="0"/>
              <a:t>Lincoln’s Second Inaugural Address</a:t>
            </a:r>
          </a:p>
        </p:txBody>
      </p:sp>
      <p:pic>
        <p:nvPicPr>
          <p:cNvPr id="1026" name="Picture 2"/>
          <p:cNvPicPr>
            <a:picLocks noChangeAspect="1" noChangeArrowheads="1"/>
          </p:cNvPicPr>
          <p:nvPr/>
        </p:nvPicPr>
        <p:blipFill>
          <a:blip r:embed="rId2" cstate="print"/>
          <a:srcRect/>
          <a:stretch>
            <a:fillRect/>
          </a:stretch>
        </p:blipFill>
        <p:spPr bwMode="auto">
          <a:xfrm>
            <a:off x="706222" y="2589214"/>
            <a:ext cx="10786581" cy="2439986"/>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The Mexican-American War</a:t>
            </a:r>
          </a:p>
        </p:txBody>
      </p:sp>
      <p:pic>
        <p:nvPicPr>
          <p:cNvPr id="50178" name="Picture 2" descr="File:Oregon in United States.svg"/>
          <p:cNvPicPr>
            <a:picLocks noChangeAspect="1" noChangeArrowheads="1"/>
          </p:cNvPicPr>
          <p:nvPr/>
        </p:nvPicPr>
        <p:blipFill>
          <a:blip r:embed="rId2" cstate="print"/>
          <a:srcRect/>
          <a:stretch>
            <a:fillRect/>
          </a:stretch>
        </p:blipFill>
        <p:spPr bwMode="auto">
          <a:xfrm>
            <a:off x="2093577" y="1371600"/>
            <a:ext cx="8004846" cy="4953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The Civil War</a:t>
            </a:r>
          </a:p>
        </p:txBody>
      </p:sp>
      <p:pic>
        <p:nvPicPr>
          <p:cNvPr id="49154" name="Picture 2" descr="http://lincolncottage.files.wordpress.com/2011/12/civil-war.jpg"/>
          <p:cNvPicPr>
            <a:picLocks noChangeAspect="1" noChangeArrowheads="1"/>
          </p:cNvPicPr>
          <p:nvPr/>
        </p:nvPicPr>
        <p:blipFill>
          <a:blip r:embed="rId2" cstate="print"/>
          <a:srcRect/>
          <a:stretch>
            <a:fillRect/>
          </a:stretch>
        </p:blipFill>
        <p:spPr bwMode="auto">
          <a:xfrm>
            <a:off x="3543241" y="1371600"/>
            <a:ext cx="5105519" cy="512122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The 1864 Election</a:t>
            </a:r>
          </a:p>
        </p:txBody>
      </p:sp>
      <p:pic>
        <p:nvPicPr>
          <p:cNvPr id="59394" name="Picture 2" descr="File:ElectoralCollege1864.svg"/>
          <p:cNvPicPr>
            <a:picLocks noChangeAspect="1" noChangeArrowheads="1"/>
          </p:cNvPicPr>
          <p:nvPr/>
        </p:nvPicPr>
        <p:blipFill>
          <a:blip r:embed="rId2" cstate="print"/>
          <a:srcRect/>
          <a:stretch>
            <a:fillRect/>
          </a:stretch>
        </p:blipFill>
        <p:spPr bwMode="auto">
          <a:xfrm>
            <a:off x="1888204" y="1371599"/>
            <a:ext cx="8415593" cy="489156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The 1864 Election</a:t>
            </a:r>
          </a:p>
        </p:txBody>
      </p:sp>
      <p:pic>
        <p:nvPicPr>
          <p:cNvPr id="60418" name="Picture 2" descr="http://upload.wikimedia.org/wikipedia/en/thumb/3/31/Pennsylvania_state_map_outlines.png/346px-Pennsylvania_state_map_outlines.png"/>
          <p:cNvPicPr>
            <a:picLocks noChangeAspect="1" noChangeArrowheads="1"/>
          </p:cNvPicPr>
          <p:nvPr/>
        </p:nvPicPr>
        <p:blipFill>
          <a:blip r:embed="rId2" cstate="print">
            <a:lum contrast="-10000"/>
          </a:blip>
          <a:srcRect/>
          <a:stretch>
            <a:fillRect/>
          </a:stretch>
        </p:blipFill>
        <p:spPr bwMode="auto">
          <a:xfrm>
            <a:off x="3249055" y="2819400"/>
            <a:ext cx="5693890" cy="3505200"/>
          </a:xfrm>
          <a:prstGeom prst="rect">
            <a:avLst/>
          </a:prstGeom>
          <a:noFill/>
        </p:spPr>
      </p:pic>
      <p:sp>
        <p:nvSpPr>
          <p:cNvPr id="6" name="Rectangle 5"/>
          <p:cNvSpPr/>
          <p:nvPr/>
        </p:nvSpPr>
        <p:spPr>
          <a:xfrm>
            <a:off x="2133600" y="1371601"/>
            <a:ext cx="7848600" cy="1354217"/>
          </a:xfrm>
          <a:prstGeom prst="rect">
            <a:avLst/>
          </a:prstGeom>
        </p:spPr>
        <p:txBody>
          <a:bodyPr wrap="square">
            <a:spAutoFit/>
          </a:bodyPr>
          <a:lstStyle/>
          <a:p>
            <a:pPr algn="ctr"/>
            <a:r>
              <a:rPr lang="en-US" sz="3200" dirty="0"/>
              <a:t>   </a:t>
            </a:r>
            <a:r>
              <a:rPr lang="en-US" sz="3200" u="sng" dirty="0"/>
              <a:t>Lincoln</a:t>
            </a:r>
            <a:r>
              <a:rPr lang="en-US" sz="3200" dirty="0"/>
              <a:t>	  		</a:t>
            </a:r>
            <a:r>
              <a:rPr lang="en-US" sz="3200" u="sng" dirty="0" err="1"/>
              <a:t>McClellen</a:t>
            </a:r>
            <a:endParaRPr lang="en-US" sz="3200" u="sng" dirty="0"/>
          </a:p>
          <a:p>
            <a:pPr algn="ctr"/>
            <a:r>
              <a:rPr lang="en-US" sz="3200" dirty="0"/>
              <a:t>296,292			277,443</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The 1864 Election</a:t>
            </a:r>
          </a:p>
        </p:txBody>
      </p:sp>
      <p:sp>
        <p:nvSpPr>
          <p:cNvPr id="6" name="Rectangle 5"/>
          <p:cNvSpPr/>
          <p:nvPr/>
        </p:nvSpPr>
        <p:spPr>
          <a:xfrm>
            <a:off x="2133600" y="1371601"/>
            <a:ext cx="7848600" cy="1354217"/>
          </a:xfrm>
          <a:prstGeom prst="rect">
            <a:avLst/>
          </a:prstGeom>
        </p:spPr>
        <p:txBody>
          <a:bodyPr wrap="square">
            <a:spAutoFit/>
          </a:bodyPr>
          <a:lstStyle/>
          <a:p>
            <a:pPr algn="ctr"/>
            <a:r>
              <a:rPr lang="en-US" sz="3200" dirty="0"/>
              <a:t>   </a:t>
            </a:r>
            <a:r>
              <a:rPr lang="en-US" sz="3200" u="sng" dirty="0"/>
              <a:t>Lincoln</a:t>
            </a:r>
            <a:r>
              <a:rPr lang="en-US" sz="3200" dirty="0"/>
              <a:t>	  		</a:t>
            </a:r>
            <a:r>
              <a:rPr lang="en-US" sz="3200" u="sng" dirty="0" err="1"/>
              <a:t>McClellen</a:t>
            </a:r>
            <a:endParaRPr lang="en-US" sz="3200" u="sng" dirty="0"/>
          </a:p>
          <a:p>
            <a:pPr algn="ctr"/>
            <a:r>
              <a:rPr lang="en-US" sz="3200" dirty="0"/>
              <a:t>368,735 			 361,986</a:t>
            </a:r>
          </a:p>
          <a:p>
            <a:endParaRPr lang="en-US" dirty="0"/>
          </a:p>
        </p:txBody>
      </p:sp>
      <p:pic>
        <p:nvPicPr>
          <p:cNvPr id="61442" name="Picture 2" descr="http://0.tqn.com/d/gonewengland/1/0/i/5/newyorkmap.jpg"/>
          <p:cNvPicPr>
            <a:picLocks noChangeAspect="1" noChangeArrowheads="1"/>
          </p:cNvPicPr>
          <p:nvPr/>
        </p:nvPicPr>
        <p:blipFill>
          <a:blip r:embed="rId2" cstate="print"/>
          <a:srcRect/>
          <a:stretch>
            <a:fillRect/>
          </a:stretch>
        </p:blipFill>
        <p:spPr bwMode="auto">
          <a:xfrm>
            <a:off x="3733800" y="2514600"/>
            <a:ext cx="4724400" cy="364291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The 1864 Election</a:t>
            </a:r>
          </a:p>
        </p:txBody>
      </p:sp>
      <p:sp>
        <p:nvSpPr>
          <p:cNvPr id="6" name="Rectangle 5"/>
          <p:cNvSpPr/>
          <p:nvPr/>
        </p:nvSpPr>
        <p:spPr>
          <a:xfrm>
            <a:off x="2133600" y="1600200"/>
            <a:ext cx="7848600" cy="4678204"/>
          </a:xfrm>
          <a:prstGeom prst="rect">
            <a:avLst/>
          </a:prstGeom>
        </p:spPr>
        <p:txBody>
          <a:bodyPr wrap="square">
            <a:spAutoFit/>
          </a:bodyPr>
          <a:lstStyle/>
          <a:p>
            <a:pPr algn="ctr"/>
            <a:r>
              <a:rPr lang="en-US" sz="3200" dirty="0"/>
              <a:t>   </a:t>
            </a:r>
            <a:r>
              <a:rPr lang="en-US" sz="3600" u="sng" dirty="0"/>
              <a:t>Lincoln</a:t>
            </a:r>
            <a:r>
              <a:rPr lang="en-US" sz="3600" dirty="0"/>
              <a:t>	     	 		</a:t>
            </a:r>
            <a:r>
              <a:rPr lang="en-US" sz="3600" u="sng" dirty="0" err="1"/>
              <a:t>McClellen</a:t>
            </a:r>
            <a:endParaRPr lang="en-US" sz="3600" u="sng" dirty="0"/>
          </a:p>
          <a:p>
            <a:pPr algn="ctr"/>
            <a:r>
              <a:rPr lang="en-US" sz="3600" dirty="0"/>
              <a:t>2,218,388 	    		 1,812,807</a:t>
            </a:r>
          </a:p>
          <a:p>
            <a:pPr algn="ctr"/>
            <a:endParaRPr lang="en-US" sz="3200" dirty="0"/>
          </a:p>
          <a:p>
            <a:pPr algn="ctr"/>
            <a:r>
              <a:rPr lang="en-US" sz="7200" dirty="0"/>
              <a:t>4,031,887</a:t>
            </a:r>
          </a:p>
          <a:p>
            <a:pPr algn="ctr"/>
            <a:endParaRPr lang="en-US" sz="3200" dirty="0"/>
          </a:p>
          <a:p>
            <a:pPr algn="ctr"/>
            <a:r>
              <a:rPr lang="en-US" sz="7200" dirty="0"/>
              <a:t>2,000,000</a:t>
            </a:r>
            <a:endParaRPr lang="en-US" sz="32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1580679"/>
            <a:ext cx="4343400" cy="3659944"/>
          </a:xfrm>
        </p:spPr>
        <p:txBody>
          <a:bodyPr anchor="ctr">
            <a:normAutofit/>
          </a:bodyPr>
          <a:lstStyle/>
          <a:p>
            <a:pPr>
              <a:spcBef>
                <a:spcPts val="0"/>
              </a:spcBef>
              <a:spcAft>
                <a:spcPts val="1800"/>
              </a:spcAft>
            </a:pPr>
            <a:r>
              <a:rPr lang="en-US" sz="3600" dirty="0"/>
              <a:t>Unemployment</a:t>
            </a:r>
          </a:p>
          <a:p>
            <a:pPr>
              <a:spcBef>
                <a:spcPts val="0"/>
              </a:spcBef>
              <a:spcAft>
                <a:spcPts val="1800"/>
              </a:spcAft>
            </a:pPr>
            <a:r>
              <a:rPr lang="en-US" sz="3600" dirty="0"/>
              <a:t>Homelessness</a:t>
            </a:r>
          </a:p>
          <a:p>
            <a:pPr>
              <a:spcBef>
                <a:spcPts val="0"/>
              </a:spcBef>
              <a:spcAft>
                <a:spcPts val="1800"/>
              </a:spcAft>
            </a:pPr>
            <a:r>
              <a:rPr lang="en-US" sz="3600" dirty="0"/>
              <a:t>“Soldier’s Heart”</a:t>
            </a:r>
          </a:p>
          <a:p>
            <a:pPr>
              <a:spcBef>
                <a:spcPts val="0"/>
              </a:spcBef>
              <a:spcAft>
                <a:spcPts val="1800"/>
              </a:spcAft>
            </a:pPr>
            <a:r>
              <a:rPr lang="en-US" sz="3600" dirty="0"/>
              <a:t>“Soldier’s Disease”</a:t>
            </a:r>
          </a:p>
        </p:txBody>
      </p:sp>
      <p:sp>
        <p:nvSpPr>
          <p:cNvPr id="3" name="Title 2"/>
          <p:cNvSpPr>
            <a:spLocks noGrp="1"/>
          </p:cNvSpPr>
          <p:nvPr>
            <p:ph type="title"/>
          </p:nvPr>
        </p:nvSpPr>
        <p:spPr/>
        <p:txBody>
          <a:bodyPr>
            <a:normAutofit/>
          </a:bodyPr>
          <a:lstStyle/>
          <a:p>
            <a:pPr algn="ctr"/>
            <a:r>
              <a:rPr lang="en-US" sz="5400" b="1" dirty="0"/>
              <a:t>1866 Bounty Equalization Act</a:t>
            </a:r>
          </a:p>
        </p:txBody>
      </p:sp>
      <p:pic>
        <p:nvPicPr>
          <p:cNvPr id="44034" name="Picture 2" descr="http://www.old-picture.com/civil-war/pictures/Amputee-Civil-War.jpg"/>
          <p:cNvPicPr>
            <a:picLocks noChangeAspect="1" noChangeArrowheads="1"/>
          </p:cNvPicPr>
          <p:nvPr/>
        </p:nvPicPr>
        <p:blipFill>
          <a:blip r:embed="rId2" cstate="print"/>
          <a:srcRect/>
          <a:stretch>
            <a:fillRect/>
          </a:stretch>
        </p:blipFill>
        <p:spPr bwMode="auto">
          <a:xfrm>
            <a:off x="5764663" y="1457900"/>
            <a:ext cx="5512937" cy="3782723"/>
          </a:xfrm>
          <a:prstGeom prst="rect">
            <a:avLst/>
          </a:prstGeom>
          <a:noFill/>
        </p:spPr>
      </p:pic>
      <p:sp>
        <p:nvSpPr>
          <p:cNvPr id="5" name="TextBox 4"/>
          <p:cNvSpPr txBox="1"/>
          <p:nvPr/>
        </p:nvSpPr>
        <p:spPr>
          <a:xfrm>
            <a:off x="3180170" y="4943579"/>
            <a:ext cx="5831661" cy="1762021"/>
          </a:xfrm>
          <a:prstGeom prst="rect">
            <a:avLst/>
          </a:prstGeom>
          <a:noFill/>
        </p:spPr>
        <p:txBody>
          <a:bodyPr wrap="none" rtlCol="0">
            <a:spAutoFit/>
          </a:bodyPr>
          <a:lstStyle/>
          <a:p>
            <a:endParaRPr lang="en-US" sz="1050" dirty="0"/>
          </a:p>
          <a:p>
            <a:pPr algn="ctr">
              <a:buNone/>
            </a:pPr>
            <a:r>
              <a:rPr lang="en-US" sz="8000" b="1" dirty="0"/>
              <a:t>$70,000,000</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752600"/>
            <a:ext cx="5562600" cy="4343400"/>
          </a:xfrm>
        </p:spPr>
        <p:txBody>
          <a:bodyPr>
            <a:normAutofit fontScale="85000" lnSpcReduction="20000"/>
          </a:bodyPr>
          <a:lstStyle/>
          <a:p>
            <a:r>
              <a:rPr lang="en-US" sz="3600" dirty="0"/>
              <a:t>1866:  Bounty Equalization Act</a:t>
            </a:r>
          </a:p>
          <a:p>
            <a:endParaRPr lang="en-US" sz="3600" dirty="0"/>
          </a:p>
          <a:p>
            <a:r>
              <a:rPr lang="en-US" sz="3600" dirty="0"/>
              <a:t>1880:  Arrears Act</a:t>
            </a:r>
          </a:p>
          <a:p>
            <a:endParaRPr lang="en-US" sz="3600" dirty="0"/>
          </a:p>
          <a:p>
            <a:r>
              <a:rPr lang="en-US" sz="3600" dirty="0"/>
              <a:t>1890:  Disability Pension Act</a:t>
            </a:r>
          </a:p>
          <a:p>
            <a:endParaRPr lang="en-US" sz="3600" dirty="0"/>
          </a:p>
          <a:p>
            <a:r>
              <a:rPr lang="en-US" sz="3600" dirty="0"/>
              <a:t>1906:  Age substitutes for disability</a:t>
            </a:r>
          </a:p>
        </p:txBody>
      </p:sp>
      <p:sp>
        <p:nvSpPr>
          <p:cNvPr id="3" name="Title 2"/>
          <p:cNvSpPr>
            <a:spLocks noGrp="1"/>
          </p:cNvSpPr>
          <p:nvPr>
            <p:ph type="title"/>
          </p:nvPr>
        </p:nvSpPr>
        <p:spPr/>
        <p:txBody>
          <a:bodyPr>
            <a:normAutofit/>
          </a:bodyPr>
          <a:lstStyle/>
          <a:p>
            <a:pPr algn="ctr"/>
            <a:r>
              <a:rPr lang="en-US" sz="5400" b="1" dirty="0"/>
              <a:t>Civil War Benefits Legislation</a:t>
            </a:r>
          </a:p>
        </p:txBody>
      </p:sp>
      <p:pic>
        <p:nvPicPr>
          <p:cNvPr id="5" name="Picture 4" descr="A picture containing text, map&#10;&#10;Description generated with very high confidence">
            <a:extLst>
              <a:ext uri="{FF2B5EF4-FFF2-40B4-BE49-F238E27FC236}">
                <a16:creationId xmlns:a16="http://schemas.microsoft.com/office/drawing/2014/main" id="{95D088F6-06A5-4BF4-8F71-3FFC3E3D4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762" y="2057400"/>
            <a:ext cx="4934638" cy="327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Pension Bureau building</a:t>
            </a:r>
          </a:p>
        </p:txBody>
      </p:sp>
      <p:pic>
        <p:nvPicPr>
          <p:cNvPr id="6" name="Picture 5" descr="A close up of a building&#10;&#10;Description generated with high confidence">
            <a:extLst>
              <a:ext uri="{FF2B5EF4-FFF2-40B4-BE49-F238E27FC236}">
                <a16:creationId xmlns:a16="http://schemas.microsoft.com/office/drawing/2014/main" id="{3C2DA185-EA29-4CC1-B9D9-0A61E5A31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838" y="1371600"/>
            <a:ext cx="8924324" cy="4953000"/>
          </a:xfrm>
          <a:prstGeom prst="rect">
            <a:avLst/>
          </a:prstGeom>
        </p:spPr>
      </p:pic>
    </p:spTree>
    <p:extLst>
      <p:ext uri="{BB962C8B-B14F-4D97-AF65-F5344CB8AC3E}">
        <p14:creationId xmlns:p14="http://schemas.microsoft.com/office/powerpoint/2010/main" val="1616393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Claims Agents</a:t>
            </a:r>
          </a:p>
        </p:txBody>
      </p:sp>
      <p:pic>
        <p:nvPicPr>
          <p:cNvPr id="100354" name="Picture 2" descr="http://civilwarpensionrecords.webs.com/e7%20Eastman%20Johnson%20%28American%20painter,%201824-1906%29%20The%20Pension%20Claim%20Agent%201867.jpg"/>
          <p:cNvPicPr>
            <a:picLocks noChangeAspect="1" noChangeArrowheads="1"/>
          </p:cNvPicPr>
          <p:nvPr/>
        </p:nvPicPr>
        <p:blipFill>
          <a:blip r:embed="rId2" cstate="print"/>
          <a:srcRect/>
          <a:stretch>
            <a:fillRect/>
          </a:stretch>
        </p:blipFill>
        <p:spPr bwMode="auto">
          <a:xfrm>
            <a:off x="2838450" y="1600200"/>
            <a:ext cx="6515100" cy="42672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6705600" cy="5257800"/>
          </a:xfrm>
        </p:spPr>
        <p:txBody>
          <a:bodyPr anchor="ctr">
            <a:normAutofit/>
          </a:bodyPr>
          <a:lstStyle/>
          <a:p>
            <a:pPr>
              <a:buNone/>
            </a:pPr>
            <a:r>
              <a:rPr lang="en-US" sz="3200" dirty="0"/>
              <a:t>“The willingness with which our young people are likely to serve in any war, no matter how justified, shall be directly proportional as to how they perceive veterans of earlier wars were treated and appreciated by this country.”</a:t>
            </a:r>
            <a:br>
              <a:rPr lang="en-US" sz="3200" dirty="0"/>
            </a:br>
            <a:br>
              <a:rPr lang="en-US" sz="3200" dirty="0"/>
            </a:br>
            <a:r>
              <a:rPr lang="en-US" sz="3200" dirty="0"/>
              <a:t>		George Washington</a:t>
            </a:r>
          </a:p>
        </p:txBody>
      </p:sp>
      <p:pic>
        <p:nvPicPr>
          <p:cNvPr id="74754" name="Picture 2" descr="http://upload.wikimedia.org/wikipedia/commons/thumb/8/88/Portrait_of_George_Washington.jpeg/220px-Portrait_of_George_Washington.jpeg"/>
          <p:cNvPicPr>
            <a:picLocks noChangeAspect="1" noChangeArrowheads="1"/>
          </p:cNvPicPr>
          <p:nvPr/>
        </p:nvPicPr>
        <p:blipFill>
          <a:blip r:embed="rId2" cstate="print"/>
          <a:srcRect/>
          <a:stretch>
            <a:fillRect/>
          </a:stretch>
        </p:blipFill>
        <p:spPr bwMode="auto">
          <a:xfrm>
            <a:off x="7315200" y="1265612"/>
            <a:ext cx="4114800" cy="5012575"/>
          </a:xfrm>
          <a:prstGeom prst="rect">
            <a:avLst/>
          </a:prstGeom>
          <a:noFill/>
        </p:spPr>
      </p:pic>
      <p:sp>
        <p:nvSpPr>
          <p:cNvPr id="2" name="&quot;Not Allowed&quot; Symbol 1">
            <a:extLst>
              <a:ext uri="{FF2B5EF4-FFF2-40B4-BE49-F238E27FC236}">
                <a16:creationId xmlns:a16="http://schemas.microsoft.com/office/drawing/2014/main" id="{40D0981E-20C5-4AF9-7681-AFABB9B9A8E7}"/>
              </a:ext>
            </a:extLst>
          </p:cNvPr>
          <p:cNvSpPr/>
          <p:nvPr/>
        </p:nvSpPr>
        <p:spPr>
          <a:xfrm>
            <a:off x="1143000" y="800100"/>
            <a:ext cx="5257800" cy="5257800"/>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00200"/>
            <a:ext cx="6096000" cy="4495800"/>
          </a:xfrm>
        </p:spPr>
        <p:txBody>
          <a:bodyPr>
            <a:normAutofit/>
          </a:bodyPr>
          <a:lstStyle/>
          <a:p>
            <a:r>
              <a:rPr lang="en-US" sz="2800" dirty="0"/>
              <a:t>1872:  Secretary of Interior estimates that ¼ of all pension payments were based upon fraud.</a:t>
            </a:r>
          </a:p>
          <a:p>
            <a:pPr marL="0" indent="0">
              <a:buNone/>
            </a:pPr>
            <a:endParaRPr lang="en-US" sz="2800" dirty="0"/>
          </a:p>
          <a:p>
            <a:pPr marL="0" indent="0">
              <a:buNone/>
            </a:pPr>
            <a:endParaRPr lang="en-US" sz="3200" dirty="0"/>
          </a:p>
          <a:p>
            <a:endParaRPr lang="en-US" sz="3200" dirty="0"/>
          </a:p>
          <a:p>
            <a:endParaRPr lang="en-US" sz="3300" dirty="0"/>
          </a:p>
          <a:p>
            <a:endParaRPr lang="en-US" sz="3600" dirty="0"/>
          </a:p>
          <a:p>
            <a:endParaRPr lang="en-US" sz="3600" dirty="0"/>
          </a:p>
          <a:p>
            <a:pPr>
              <a:buNone/>
            </a:pPr>
            <a:endParaRPr lang="en-US" sz="3600" dirty="0"/>
          </a:p>
          <a:p>
            <a:pPr>
              <a:buNone/>
            </a:pPr>
            <a:endParaRPr lang="en-US" sz="3600" dirty="0"/>
          </a:p>
        </p:txBody>
      </p:sp>
      <p:sp>
        <p:nvSpPr>
          <p:cNvPr id="3" name="Title 2"/>
          <p:cNvSpPr>
            <a:spLocks noGrp="1"/>
          </p:cNvSpPr>
          <p:nvPr>
            <p:ph type="title"/>
          </p:nvPr>
        </p:nvSpPr>
        <p:spPr/>
        <p:txBody>
          <a:bodyPr>
            <a:normAutofit/>
          </a:bodyPr>
          <a:lstStyle/>
          <a:p>
            <a:pPr algn="ctr"/>
            <a:r>
              <a:rPr lang="en-US" sz="5400" b="1" dirty="0"/>
              <a:t>Claims Agents</a:t>
            </a:r>
          </a:p>
        </p:txBody>
      </p:sp>
      <p:pic>
        <p:nvPicPr>
          <p:cNvPr id="5" name="Picture 2">
            <a:extLst>
              <a:ext uri="{FF2B5EF4-FFF2-40B4-BE49-F238E27FC236}">
                <a16:creationId xmlns:a16="http://schemas.microsoft.com/office/drawing/2014/main" id="{777DD8A5-BD77-4B14-B480-6866C71A855C}"/>
              </a:ext>
            </a:extLst>
          </p:cNvPr>
          <p:cNvPicPr>
            <a:picLocks noChangeAspect="1" noChangeArrowheads="1"/>
          </p:cNvPicPr>
          <p:nvPr/>
        </p:nvPicPr>
        <p:blipFill>
          <a:blip r:embed="rId2" cstate="print"/>
          <a:srcRect/>
          <a:stretch>
            <a:fillRect/>
          </a:stretch>
        </p:blipFill>
        <p:spPr bwMode="auto">
          <a:xfrm>
            <a:off x="6934200" y="1375317"/>
            <a:ext cx="2758911" cy="2743200"/>
          </a:xfrm>
          <a:prstGeom prst="rect">
            <a:avLst/>
          </a:prstGeom>
          <a:noFill/>
          <a:ln w="9525">
            <a:noFill/>
            <a:miter lim="800000"/>
            <a:headEnd/>
            <a:tailEnd/>
          </a:ln>
          <a:effectLst/>
        </p:spPr>
      </p:pic>
      <p:pic>
        <p:nvPicPr>
          <p:cNvPr id="101378" name="Picture 2"/>
          <p:cNvPicPr>
            <a:picLocks noChangeAspect="1" noChangeArrowheads="1"/>
          </p:cNvPicPr>
          <p:nvPr/>
        </p:nvPicPr>
        <p:blipFill>
          <a:blip r:embed="rId3" cstate="print"/>
          <a:stretch>
            <a:fillRect/>
          </a:stretch>
        </p:blipFill>
        <p:spPr bwMode="auto">
          <a:xfrm>
            <a:off x="8911744" y="3460595"/>
            <a:ext cx="2720183" cy="2819400"/>
          </a:xfrm>
          <a:prstGeom prst="rect">
            <a:avLst/>
          </a:prstGeom>
          <a:noFill/>
          <a:ln w="9525">
            <a:noFill/>
            <a:miter lim="800000"/>
            <a:headEnd/>
            <a:tailEnd/>
          </a:ln>
          <a:effectLst/>
        </p:spPr>
      </p:pic>
    </p:spTree>
    <p:extLst>
      <p:ext uri="{BB962C8B-B14F-4D97-AF65-F5344CB8AC3E}">
        <p14:creationId xmlns:p14="http://schemas.microsoft.com/office/powerpoint/2010/main" val="53430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00200"/>
            <a:ext cx="6781800" cy="4495800"/>
          </a:xfrm>
        </p:spPr>
        <p:txBody>
          <a:bodyPr anchor="ctr">
            <a:normAutofit/>
          </a:bodyPr>
          <a:lstStyle/>
          <a:p>
            <a:pPr>
              <a:spcBef>
                <a:spcPts val="0"/>
              </a:spcBef>
              <a:spcAft>
                <a:spcPts val="1800"/>
              </a:spcAft>
            </a:pPr>
            <a:r>
              <a:rPr lang="en-US" sz="3600" dirty="0"/>
              <a:t>1872:  Secretary of Interior estimates that ¼ of all pension payments were based upon fraud.</a:t>
            </a:r>
          </a:p>
          <a:p>
            <a:pPr>
              <a:spcBef>
                <a:spcPts val="0"/>
              </a:spcBef>
              <a:spcAft>
                <a:spcPts val="1800"/>
              </a:spcAft>
            </a:pPr>
            <a:r>
              <a:rPr lang="en-US" sz="3600" dirty="0"/>
              <a:t>1877:  </a:t>
            </a:r>
            <a:r>
              <a:rPr lang="en-US" sz="3600" i="1" dirty="0"/>
              <a:t>The National Review</a:t>
            </a:r>
            <a:r>
              <a:rPr lang="en-US" sz="3600" dirty="0"/>
              <a:t> established.</a:t>
            </a:r>
          </a:p>
          <a:p>
            <a:pPr>
              <a:spcBef>
                <a:spcPts val="0"/>
              </a:spcBef>
              <a:spcAft>
                <a:spcPts val="1800"/>
              </a:spcAft>
            </a:pPr>
            <a:r>
              <a:rPr lang="en-US" sz="3600" dirty="0"/>
              <a:t>$10 Fee limit</a:t>
            </a:r>
          </a:p>
        </p:txBody>
      </p:sp>
      <p:sp>
        <p:nvSpPr>
          <p:cNvPr id="3" name="Title 2"/>
          <p:cNvSpPr>
            <a:spLocks noGrp="1"/>
          </p:cNvSpPr>
          <p:nvPr>
            <p:ph type="title"/>
          </p:nvPr>
        </p:nvSpPr>
        <p:spPr/>
        <p:txBody>
          <a:bodyPr>
            <a:normAutofit/>
          </a:bodyPr>
          <a:lstStyle/>
          <a:p>
            <a:pPr algn="ctr"/>
            <a:r>
              <a:rPr lang="en-US" sz="5400" b="1" dirty="0"/>
              <a:t>Claims Agents</a:t>
            </a:r>
          </a:p>
        </p:txBody>
      </p:sp>
      <p:pic>
        <p:nvPicPr>
          <p:cNvPr id="4" name="Picture 2" descr="Civil War-era Veterans Benefits – VA Handbook">
            <a:extLst>
              <a:ext uri="{FF2B5EF4-FFF2-40B4-BE49-F238E27FC236}">
                <a16:creationId xmlns:a16="http://schemas.microsoft.com/office/drawing/2014/main" id="{C470A318-B3BB-6F41-3376-C47D1028E0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514"/>
          <a:stretch/>
        </p:blipFill>
        <p:spPr bwMode="auto">
          <a:xfrm>
            <a:off x="8839200" y="266700"/>
            <a:ext cx="2667000" cy="632460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8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U.S. Court of Claims</a:t>
            </a:r>
          </a:p>
        </p:txBody>
      </p:sp>
      <p:pic>
        <p:nvPicPr>
          <p:cNvPr id="1026" name="Picture 2" descr="File:Willard Hotel - Franklin Pierce inauguration - Illustrated News - 1853.jpg"/>
          <p:cNvPicPr>
            <a:picLocks noChangeAspect="1" noChangeArrowheads="1"/>
          </p:cNvPicPr>
          <p:nvPr/>
        </p:nvPicPr>
        <p:blipFill>
          <a:blip r:embed="rId2" cstate="print"/>
          <a:srcRect/>
          <a:stretch>
            <a:fillRect/>
          </a:stretch>
        </p:blipFill>
        <p:spPr bwMode="auto">
          <a:xfrm>
            <a:off x="2819400" y="1447800"/>
            <a:ext cx="6553200" cy="472649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u="sng" dirty="0"/>
              <a:t>U.S. </a:t>
            </a:r>
            <a:r>
              <a:rPr lang="en-US" sz="5400" b="1" i="1" u="sng" dirty="0"/>
              <a:t>ex rel. </a:t>
            </a:r>
            <a:r>
              <a:rPr lang="en-US" sz="5400" b="1" u="sng" dirty="0"/>
              <a:t>Burnett v. Teller</a:t>
            </a:r>
          </a:p>
        </p:txBody>
      </p:sp>
      <p:sp>
        <p:nvSpPr>
          <p:cNvPr id="3" name="Content Placeholder 2"/>
          <p:cNvSpPr txBox="1">
            <a:spLocks/>
          </p:cNvSpPr>
          <p:nvPr/>
        </p:nvSpPr>
        <p:spPr>
          <a:xfrm>
            <a:off x="762000" y="1752600"/>
            <a:ext cx="10668000" cy="4495800"/>
          </a:xfrm>
          <a:prstGeom prst="rect">
            <a:avLst/>
          </a:prstGeom>
        </p:spPr>
        <p:txBody>
          <a:bodyPr>
            <a:normAutofit/>
          </a:bodyPr>
          <a:lstStyle/>
          <a:p>
            <a:pPr marL="548640" indent="-411480">
              <a:spcBef>
                <a:spcPct val="20000"/>
              </a:spcBef>
              <a:buClr>
                <a:schemeClr val="tx1">
                  <a:shade val="95000"/>
                </a:schemeClr>
              </a:buClr>
              <a:buSzPct val="65000"/>
            </a:pPr>
            <a:r>
              <a:rPr lang="en-US" sz="3200" dirty="0"/>
              <a:t> 	“No pensioner has a vested legal right to his pension.  Pensions are the bounties of the government, which Congress has the right to give, withhold, distribute, or recall, at its discretion.”  </a:t>
            </a:r>
          </a:p>
          <a:p>
            <a:pPr marL="548640" indent="-411480">
              <a:spcBef>
                <a:spcPct val="20000"/>
              </a:spcBef>
              <a:buClr>
                <a:schemeClr val="tx1">
                  <a:shade val="95000"/>
                </a:schemeClr>
              </a:buClr>
              <a:buSzPct val="65000"/>
            </a:pPr>
            <a:endParaRPr lang="en-US" sz="1000" dirty="0"/>
          </a:p>
          <a:p>
            <a:pPr marL="548640" indent="-411480">
              <a:spcBef>
                <a:spcPct val="20000"/>
              </a:spcBef>
              <a:buClr>
                <a:schemeClr val="tx1">
                  <a:shade val="95000"/>
                </a:schemeClr>
              </a:buClr>
              <a:buSzPct val="65000"/>
            </a:pPr>
            <a:r>
              <a:rPr lang="en-US" sz="3200" dirty="0"/>
              <a:t>    107 U.S. 64, 67-68 (1882).</a:t>
            </a:r>
          </a:p>
          <a:p>
            <a:pPr marL="548640" indent="-411480">
              <a:spcBef>
                <a:spcPct val="20000"/>
              </a:spcBef>
              <a:buClr>
                <a:schemeClr val="tx1">
                  <a:shade val="95000"/>
                </a:schemeClr>
              </a:buClr>
              <a:buSzPct val="65000"/>
            </a:pPr>
            <a:endParaRPr lang="en-US" sz="3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Pension Politics in the 19</a:t>
            </a:r>
            <a:r>
              <a:rPr lang="en-US" sz="5400" b="1" baseline="30000" dirty="0"/>
              <a:t>th</a:t>
            </a:r>
            <a:r>
              <a:rPr lang="en-US" sz="5400" b="1" dirty="0"/>
              <a:t> Century</a:t>
            </a:r>
          </a:p>
        </p:txBody>
      </p:sp>
      <p:sp>
        <p:nvSpPr>
          <p:cNvPr id="4" name="Content Placeholder 1"/>
          <p:cNvSpPr txBox="1">
            <a:spLocks/>
          </p:cNvSpPr>
          <p:nvPr/>
        </p:nvSpPr>
        <p:spPr>
          <a:xfrm>
            <a:off x="914400" y="1676400"/>
            <a:ext cx="6781800" cy="4724400"/>
          </a:xfrm>
          <a:prstGeom prst="rect">
            <a:avLst/>
          </a:prstGeom>
        </p:spPr>
        <p:txBody>
          <a:bodyPr anchor="ct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spcBef>
                <a:spcPts val="0"/>
              </a:spcBef>
              <a:spcAft>
                <a:spcPts val="1800"/>
              </a:spcAft>
            </a:pPr>
            <a:r>
              <a:rPr lang="en-US" sz="2800" dirty="0"/>
              <a:t>First session of the 49</a:t>
            </a:r>
            <a:r>
              <a:rPr lang="en-US" sz="2800" baseline="30000" dirty="0"/>
              <a:t>th</a:t>
            </a:r>
            <a:r>
              <a:rPr lang="en-US" sz="2800" dirty="0"/>
              <a:t> Congress (1885): 4,500 special pension acts introduced</a:t>
            </a:r>
          </a:p>
          <a:p>
            <a:pPr>
              <a:spcBef>
                <a:spcPts val="0"/>
              </a:spcBef>
              <a:spcAft>
                <a:spcPts val="1800"/>
              </a:spcAft>
            </a:pPr>
            <a:r>
              <a:rPr lang="en-US" sz="2800" dirty="0"/>
              <a:t>Grover Cleveland (1885-89):  Signed 1,453 bills</a:t>
            </a:r>
          </a:p>
          <a:p>
            <a:pPr>
              <a:spcBef>
                <a:spcPts val="0"/>
              </a:spcBef>
              <a:spcAft>
                <a:spcPts val="1800"/>
              </a:spcAft>
            </a:pPr>
            <a:r>
              <a:rPr lang="en-US" sz="2800" dirty="0"/>
              <a:t>1884:  Pension Bureau Commissioner W.W. Dudley uses claims staff to campaign against William Warner</a:t>
            </a:r>
            <a:endParaRPr lang="en-US" sz="3600" dirty="0"/>
          </a:p>
        </p:txBody>
      </p:sp>
      <p:pic>
        <p:nvPicPr>
          <p:cNvPr id="1026" name="Picture 2" descr="http://upload.wikimedia.org/wikipedia/commons/thumb/5/55/StephenGroverCleveland.png/640px-StephenGroverClevel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828800"/>
            <a:ext cx="2971800" cy="409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80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1485900"/>
            <a:ext cx="8229600" cy="1981200"/>
          </a:xfrm>
        </p:spPr>
        <p:txBody>
          <a:bodyPr>
            <a:normAutofit/>
          </a:bodyPr>
          <a:lstStyle/>
          <a:p>
            <a:r>
              <a:rPr lang="en-US" sz="3600" dirty="0"/>
              <a:t>1913 -- 48 years after the end of the war</a:t>
            </a:r>
          </a:p>
          <a:p>
            <a:pPr>
              <a:buNone/>
            </a:pPr>
            <a:endParaRPr lang="en-US" sz="1400" dirty="0"/>
          </a:p>
          <a:p>
            <a:r>
              <a:rPr lang="en-US" sz="3600" dirty="0"/>
              <a:t>33-40% of the federal budget</a:t>
            </a:r>
          </a:p>
          <a:p>
            <a:pPr>
              <a:buNone/>
            </a:pPr>
            <a:endParaRPr lang="en-US" sz="3600" dirty="0"/>
          </a:p>
          <a:p>
            <a:pPr>
              <a:buNone/>
            </a:pPr>
            <a:endParaRPr lang="en-US" sz="3600" dirty="0"/>
          </a:p>
        </p:txBody>
      </p:sp>
      <p:sp>
        <p:nvSpPr>
          <p:cNvPr id="3" name="Title 2"/>
          <p:cNvSpPr>
            <a:spLocks noGrp="1"/>
          </p:cNvSpPr>
          <p:nvPr>
            <p:ph type="title"/>
          </p:nvPr>
        </p:nvSpPr>
        <p:spPr/>
        <p:txBody>
          <a:bodyPr>
            <a:normAutofit/>
          </a:bodyPr>
          <a:lstStyle/>
          <a:p>
            <a:pPr algn="ctr"/>
            <a:r>
              <a:rPr lang="en-US" sz="5400" b="1" dirty="0"/>
              <a:t>Peak Benefits</a:t>
            </a:r>
          </a:p>
        </p:txBody>
      </p:sp>
      <p:pic>
        <p:nvPicPr>
          <p:cNvPr id="40962" name="Picture 2" descr="http://www.rootsweb.ancestry.com/%7Etnsumner/phcwvets.jpg"/>
          <p:cNvPicPr>
            <a:picLocks noChangeAspect="1" noChangeArrowheads="1"/>
          </p:cNvPicPr>
          <p:nvPr/>
        </p:nvPicPr>
        <p:blipFill>
          <a:blip r:embed="rId2" cstate="print"/>
          <a:srcRect/>
          <a:stretch>
            <a:fillRect/>
          </a:stretch>
        </p:blipFill>
        <p:spPr bwMode="auto">
          <a:xfrm>
            <a:off x="2804397" y="3124201"/>
            <a:ext cx="6583206" cy="32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533400"/>
            <a:ext cx="10668000" cy="5943600"/>
          </a:xfrm>
        </p:spPr>
        <p:txBody>
          <a:bodyPr>
            <a:normAutofit fontScale="92500" lnSpcReduction="20000"/>
          </a:bodyPr>
          <a:lstStyle/>
          <a:p>
            <a:pPr marL="0" indent="0">
              <a:buNone/>
            </a:pPr>
            <a:r>
              <a:rPr lang="en-US" dirty="0"/>
              <a:t>     </a:t>
            </a:r>
            <a:r>
              <a:rPr lang="en-US" sz="2800" dirty="0"/>
              <a:t>The moral degeneration caused by the changing view of the true character of pensions led to the evil of extending them to men whose service was brief and resulted in no injury to them.  Moreover, pensions were taken without compunction by some men who, while technically entitled to them, had other means of adequate support; to say nothing of young widows of old soldiers. For such people to take pensions is to throw a shadow of graft on the whole system.</a:t>
            </a:r>
          </a:p>
          <a:p>
            <a:pPr marL="0" indent="0">
              <a:buNone/>
            </a:pPr>
            <a:endParaRPr lang="en-US" sz="2800" dirty="0"/>
          </a:p>
          <a:p>
            <a:pPr marL="0" indent="0">
              <a:buNone/>
            </a:pPr>
            <a:r>
              <a:rPr lang="en-US" sz="2800" dirty="0"/>
              <a:t>     As a result of these and other evil influences, the  whole pension system became gradually discredited. Nobody begrudged the deserving pensioner his pittance from the public treasury, but the developing rottenness of the system led the public at last to look with more or less suspicion on applications for pensions, even when they were meritorious.</a:t>
            </a:r>
          </a:p>
          <a:p>
            <a:pPr marL="0" indent="0">
              <a:buNone/>
            </a:pPr>
            <a:endParaRPr lang="en-US" sz="2800" dirty="0"/>
          </a:p>
          <a:p>
            <a:pPr marL="0" indent="0">
              <a:buNone/>
            </a:pPr>
            <a:r>
              <a:rPr lang="en-US" sz="2800" cap="small" dirty="0"/>
              <a:t>William Henry Glasson, Federal Military Pensions in the United States </a:t>
            </a:r>
            <a:r>
              <a:rPr lang="en-US" sz="2800" dirty="0"/>
              <a:t>(1918)</a:t>
            </a:r>
          </a:p>
        </p:txBody>
      </p:sp>
    </p:spTree>
    <p:extLst>
      <p:ext uri="{BB962C8B-B14F-4D97-AF65-F5344CB8AC3E}">
        <p14:creationId xmlns:p14="http://schemas.microsoft.com/office/powerpoint/2010/main" val="2838896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World War I</a:t>
            </a:r>
          </a:p>
        </p:txBody>
      </p:sp>
      <p:pic>
        <p:nvPicPr>
          <p:cNvPr id="37892" name="Picture 4" descr="http://1.bp.blogspot.com/-EYUuJAEWo9M/UFG7PLqnhtI/AAAAAAAAE1w/ytjyyzv_KFQ/s1600/soldiers-gas-mask.jpg"/>
          <p:cNvPicPr>
            <a:picLocks noChangeAspect="1" noChangeArrowheads="1"/>
          </p:cNvPicPr>
          <p:nvPr/>
        </p:nvPicPr>
        <p:blipFill>
          <a:blip r:embed="rId2" cstate="print"/>
          <a:srcRect/>
          <a:stretch>
            <a:fillRect/>
          </a:stretch>
        </p:blipFill>
        <p:spPr bwMode="auto">
          <a:xfrm>
            <a:off x="2486025" y="1371600"/>
            <a:ext cx="7219950" cy="497205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676400"/>
            <a:ext cx="5105400" cy="4419600"/>
          </a:xfrm>
        </p:spPr>
        <p:txBody>
          <a:bodyPr anchor="ctr">
            <a:normAutofit/>
          </a:bodyPr>
          <a:lstStyle/>
          <a:p>
            <a:pPr>
              <a:spcBef>
                <a:spcPts val="0"/>
              </a:spcBef>
              <a:spcAft>
                <a:spcPts val="1800"/>
              </a:spcAft>
            </a:pPr>
            <a:r>
              <a:rPr lang="en-US" sz="3600" dirty="0"/>
              <a:t>4,700,000 veterans</a:t>
            </a:r>
          </a:p>
          <a:p>
            <a:pPr>
              <a:spcBef>
                <a:spcPts val="0"/>
              </a:spcBef>
              <a:spcAft>
                <a:spcPts val="1800"/>
              </a:spcAft>
            </a:pPr>
            <a:r>
              <a:rPr lang="en-US" sz="3600" dirty="0"/>
              <a:t>“Compensation”</a:t>
            </a:r>
          </a:p>
        </p:txBody>
      </p:sp>
      <p:sp>
        <p:nvSpPr>
          <p:cNvPr id="3" name="Title 2"/>
          <p:cNvSpPr>
            <a:spLocks noGrp="1"/>
          </p:cNvSpPr>
          <p:nvPr>
            <p:ph type="title"/>
          </p:nvPr>
        </p:nvSpPr>
        <p:spPr/>
        <p:txBody>
          <a:bodyPr>
            <a:normAutofit/>
          </a:bodyPr>
          <a:lstStyle/>
          <a:p>
            <a:pPr algn="ctr"/>
            <a:r>
              <a:rPr lang="en-US" sz="5400" b="1" dirty="0"/>
              <a:t>World War I</a:t>
            </a:r>
          </a:p>
        </p:txBody>
      </p:sp>
      <p:pic>
        <p:nvPicPr>
          <p:cNvPr id="38914" name="Picture 2" descr="http://4.bp.blogspot.com/_YYMeAu4i7gA/SyOPaEPyVMI/AAAAAAAAHRo/Q-JmW2Twlm0/s1600/america-us-soldiers-ww1-first-world-war-011.jpg"/>
          <p:cNvPicPr>
            <a:picLocks noChangeAspect="1" noChangeArrowheads="1"/>
          </p:cNvPicPr>
          <p:nvPr/>
        </p:nvPicPr>
        <p:blipFill>
          <a:blip r:embed="rId2" cstate="print"/>
          <a:srcRect l="1846" t="1624" r="1846" b="1624"/>
          <a:stretch>
            <a:fillRect/>
          </a:stretch>
        </p:blipFill>
        <p:spPr bwMode="auto">
          <a:xfrm>
            <a:off x="6477001" y="1404427"/>
            <a:ext cx="4419599" cy="5048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35200"/>
            <a:ext cx="3962400" cy="4551680"/>
          </a:xfrm>
        </p:spPr>
        <p:txBody>
          <a:bodyPr anchor="ctr">
            <a:normAutofit/>
          </a:bodyPr>
          <a:lstStyle/>
          <a:p>
            <a:r>
              <a:rPr lang="en-US" sz="3600" dirty="0"/>
              <a:t>Harold </a:t>
            </a:r>
            <a:r>
              <a:rPr lang="en-US" sz="3600" dirty="0" err="1"/>
              <a:t>Wobber</a:t>
            </a:r>
            <a:endParaRPr lang="en-US" sz="3600" dirty="0"/>
          </a:p>
        </p:txBody>
      </p:sp>
      <p:sp>
        <p:nvSpPr>
          <p:cNvPr id="3" name="Title 2"/>
          <p:cNvSpPr>
            <a:spLocks noGrp="1"/>
          </p:cNvSpPr>
          <p:nvPr>
            <p:ph type="title"/>
          </p:nvPr>
        </p:nvSpPr>
        <p:spPr/>
        <p:txBody>
          <a:bodyPr>
            <a:normAutofit/>
          </a:bodyPr>
          <a:lstStyle/>
          <a:p>
            <a:pPr algn="ctr"/>
            <a:r>
              <a:rPr lang="en-US" sz="5400" b="1" dirty="0"/>
              <a:t>World War I</a:t>
            </a:r>
          </a:p>
        </p:txBody>
      </p:sp>
      <p:pic>
        <p:nvPicPr>
          <p:cNvPr id="1026" name="Picture 2" descr="http://ts4.mm.bing.net/th?id=HN.608038782444437518&amp;pi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365" y="1524000"/>
            <a:ext cx="5173699" cy="46908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9AD916-BA66-9FA5-6212-1AADBF9E5D03}"/>
              </a:ext>
            </a:extLst>
          </p:cNvPr>
          <p:cNvPicPr>
            <a:picLocks noChangeAspect="1"/>
          </p:cNvPicPr>
          <p:nvPr/>
        </p:nvPicPr>
        <p:blipFill rotWithShape="1">
          <a:blip r:embed="rId3">
            <a:extLst>
              <a:ext uri="{28A0092B-C50C-407E-A947-70E740481C1C}">
                <a14:useLocalDpi xmlns:a14="http://schemas.microsoft.com/office/drawing/2010/main" val="0"/>
              </a:ext>
            </a:extLst>
          </a:blip>
          <a:srcRect l="4415" t="5254" r="7293" b="1725"/>
          <a:stretch/>
        </p:blipFill>
        <p:spPr bwMode="auto">
          <a:xfrm>
            <a:off x="4572000" y="1635200"/>
            <a:ext cx="1713865" cy="45516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1045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Before America</a:t>
            </a:r>
          </a:p>
        </p:txBody>
      </p:sp>
      <p:pic>
        <p:nvPicPr>
          <p:cNvPr id="4" name="Content Placeholder 3" descr="ColumbusHistory.jpg"/>
          <p:cNvPicPr>
            <a:picLocks noGrp="1" noChangeAspect="1"/>
          </p:cNvPicPr>
          <p:nvPr>
            <p:ph idx="1"/>
          </p:nvPr>
        </p:nvPicPr>
        <p:blipFill>
          <a:blip r:embed="rId2" cstate="print"/>
          <a:stretch>
            <a:fillRect/>
          </a:stretch>
        </p:blipFill>
        <p:spPr>
          <a:xfrm>
            <a:off x="3574546" y="1384434"/>
            <a:ext cx="5042908" cy="501636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2884311"/>
            <a:ext cx="3962400" cy="1371600"/>
          </a:xfrm>
        </p:spPr>
        <p:txBody>
          <a:bodyPr>
            <a:normAutofit/>
          </a:bodyPr>
          <a:lstStyle/>
          <a:p>
            <a:r>
              <a:rPr lang="en-US" sz="3600" dirty="0"/>
              <a:t>Veterans Service Organizations</a:t>
            </a:r>
          </a:p>
          <a:p>
            <a:endParaRPr lang="en-US" sz="3600" dirty="0"/>
          </a:p>
          <a:p>
            <a:pPr>
              <a:buNone/>
            </a:pPr>
            <a:endParaRPr lang="en-US" sz="3600" dirty="0"/>
          </a:p>
          <a:p>
            <a:endParaRPr lang="en-US" sz="3600" dirty="0"/>
          </a:p>
          <a:p>
            <a:pPr>
              <a:buNone/>
            </a:pPr>
            <a:endParaRPr lang="en-US" sz="3600" dirty="0"/>
          </a:p>
          <a:p>
            <a:pPr>
              <a:buNone/>
            </a:pPr>
            <a:endParaRPr lang="en-US" sz="3600" dirty="0"/>
          </a:p>
        </p:txBody>
      </p:sp>
      <p:sp>
        <p:nvSpPr>
          <p:cNvPr id="3" name="Title 2"/>
          <p:cNvSpPr>
            <a:spLocks noGrp="1"/>
          </p:cNvSpPr>
          <p:nvPr>
            <p:ph type="title"/>
          </p:nvPr>
        </p:nvSpPr>
        <p:spPr/>
        <p:txBody>
          <a:bodyPr>
            <a:normAutofit/>
          </a:bodyPr>
          <a:lstStyle/>
          <a:p>
            <a:pPr algn="ctr"/>
            <a:r>
              <a:rPr lang="en-US" sz="5400" b="1" dirty="0"/>
              <a:t>World War I</a:t>
            </a:r>
          </a:p>
        </p:txBody>
      </p:sp>
      <p:pic>
        <p:nvPicPr>
          <p:cNvPr id="37890" name="Picture 2" descr="Theodore Roosevelt Junior, Founding Father of The American Legion"/>
          <p:cNvPicPr>
            <a:picLocks noChangeAspect="1" noChangeArrowheads="1"/>
          </p:cNvPicPr>
          <p:nvPr/>
        </p:nvPicPr>
        <p:blipFill>
          <a:blip r:embed="rId2" cstate="print"/>
          <a:srcRect/>
          <a:stretch>
            <a:fillRect/>
          </a:stretch>
        </p:blipFill>
        <p:spPr bwMode="auto">
          <a:xfrm>
            <a:off x="4800600" y="1779410"/>
            <a:ext cx="6784624" cy="424039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1600200"/>
            <a:ext cx="5791200" cy="4572000"/>
          </a:xfrm>
        </p:spPr>
        <p:txBody>
          <a:bodyPr anchor="ctr">
            <a:normAutofit/>
          </a:bodyPr>
          <a:lstStyle/>
          <a:p>
            <a:r>
              <a:rPr lang="en-US" sz="3200" dirty="0"/>
              <a:t>1913:  Veterans of Foreign Wars</a:t>
            </a:r>
          </a:p>
          <a:p>
            <a:r>
              <a:rPr lang="en-US" sz="3200" dirty="0"/>
              <a:t>1919:  American Legion</a:t>
            </a:r>
          </a:p>
          <a:p>
            <a:r>
              <a:rPr lang="en-US" sz="3200" dirty="0"/>
              <a:t>1920:  Disabled American Veterans </a:t>
            </a:r>
          </a:p>
        </p:txBody>
      </p:sp>
      <p:sp>
        <p:nvSpPr>
          <p:cNvPr id="3" name="Title 2"/>
          <p:cNvSpPr>
            <a:spLocks noGrp="1"/>
          </p:cNvSpPr>
          <p:nvPr>
            <p:ph type="title"/>
          </p:nvPr>
        </p:nvSpPr>
        <p:spPr>
          <a:xfrm>
            <a:off x="609600" y="152400"/>
            <a:ext cx="10972800" cy="1219200"/>
          </a:xfrm>
        </p:spPr>
        <p:txBody>
          <a:bodyPr>
            <a:normAutofit/>
          </a:bodyPr>
          <a:lstStyle/>
          <a:p>
            <a:pPr algn="ctr"/>
            <a:r>
              <a:rPr lang="en-US" sz="5400" b="1" dirty="0"/>
              <a:t>Veterans Service Organizations</a:t>
            </a:r>
          </a:p>
        </p:txBody>
      </p:sp>
      <p:pic>
        <p:nvPicPr>
          <p:cNvPr id="5" name="Picture 4" descr="A person wearing a uniform posing for a photo&#10;&#10;Description generated with very high confidence">
            <a:extLst>
              <a:ext uri="{FF2B5EF4-FFF2-40B4-BE49-F238E27FC236}">
                <a16:creationId xmlns:a16="http://schemas.microsoft.com/office/drawing/2014/main" id="{52A8BEDD-89AB-4E3C-B6CD-C610C85B3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0542" y="1580444"/>
            <a:ext cx="3840480" cy="4800600"/>
          </a:xfrm>
          <a:prstGeom prst="rect">
            <a:avLst/>
          </a:prstGeom>
        </p:spPr>
      </p:pic>
    </p:spTree>
    <p:extLst>
      <p:ext uri="{BB962C8B-B14F-4D97-AF65-F5344CB8AC3E}">
        <p14:creationId xmlns:p14="http://schemas.microsoft.com/office/powerpoint/2010/main" val="32082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VA Hospital System</a:t>
            </a:r>
          </a:p>
        </p:txBody>
      </p:sp>
      <p:sp>
        <p:nvSpPr>
          <p:cNvPr id="5" name="Content Placeholder 1"/>
          <p:cNvSpPr txBox="1">
            <a:spLocks/>
          </p:cNvSpPr>
          <p:nvPr/>
        </p:nvSpPr>
        <p:spPr>
          <a:xfrm>
            <a:off x="990600" y="1600200"/>
            <a:ext cx="4648200" cy="4604004"/>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000" dirty="0"/>
              <a:t>1851:  First national home for disabled veterans</a:t>
            </a:r>
            <a:endParaRPr lang="en-US" sz="3600" dirty="0"/>
          </a:p>
        </p:txBody>
      </p:sp>
      <p:pic>
        <p:nvPicPr>
          <p:cNvPr id="4" name="Picture 3" descr="A vintage photo of a person&#10;&#10;Description generated with high confidence">
            <a:extLst>
              <a:ext uri="{FF2B5EF4-FFF2-40B4-BE49-F238E27FC236}">
                <a16:creationId xmlns:a16="http://schemas.microsoft.com/office/drawing/2014/main" id="{9E29A345-2D9E-4D4F-9481-936E24C0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605844"/>
            <a:ext cx="5791200" cy="4604004"/>
          </a:xfrm>
          <a:prstGeom prst="rect">
            <a:avLst/>
          </a:prstGeom>
        </p:spPr>
      </p:pic>
    </p:spTree>
    <p:extLst>
      <p:ext uri="{BB962C8B-B14F-4D97-AF65-F5344CB8AC3E}">
        <p14:creationId xmlns:p14="http://schemas.microsoft.com/office/powerpoint/2010/main" val="682177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VA Hospital System</a:t>
            </a:r>
          </a:p>
        </p:txBody>
      </p:sp>
      <p:sp>
        <p:nvSpPr>
          <p:cNvPr id="5" name="Content Placeholder 1"/>
          <p:cNvSpPr txBox="1">
            <a:spLocks/>
          </p:cNvSpPr>
          <p:nvPr/>
        </p:nvSpPr>
        <p:spPr>
          <a:xfrm>
            <a:off x="990600" y="1600200"/>
            <a:ext cx="6172200" cy="4800600"/>
          </a:xfrm>
          <a:prstGeom prst="rect">
            <a:avLst/>
          </a:prstGeom>
        </p:spPr>
        <p:txBody>
          <a:bodyPr anchor="ctr">
            <a:noAutofit/>
          </a:bodyPr>
          <a:lstStyle/>
          <a:p>
            <a:pPr marL="274320" indent="-274320">
              <a:spcAft>
                <a:spcPts val="1800"/>
              </a:spcAft>
              <a:buClr>
                <a:schemeClr val="accent2"/>
              </a:buClr>
              <a:buSzPct val="85000"/>
              <a:buFont typeface="Wingdings 2"/>
              <a:buChar char=""/>
              <a:defRPr/>
            </a:pPr>
            <a:r>
              <a:rPr lang="en-US" sz="2400" dirty="0"/>
              <a:t>1921:  “shell-shocked veterans sent to hospitals for feeble-minded children, where they were forced to sit on infants’ chairs, and of tuberculous patients sent to marshy districts detrimental to their health.”</a:t>
            </a:r>
          </a:p>
          <a:p>
            <a:pPr marL="274320" indent="-274320">
              <a:spcAft>
                <a:spcPts val="1800"/>
              </a:spcAft>
              <a:buClr>
                <a:schemeClr val="accent2"/>
              </a:buClr>
              <a:buSzPct val="85000"/>
              <a:buFont typeface="Wingdings 2"/>
              <a:buChar char=""/>
              <a:defRPr/>
            </a:pPr>
            <a:r>
              <a:rPr lang="en-US" sz="2400" dirty="0"/>
              <a:t> 1924:  Non-service connected conditions eligible for hospital care</a:t>
            </a:r>
          </a:p>
          <a:p>
            <a:pPr marL="274320" indent="-274320">
              <a:spcAft>
                <a:spcPts val="1800"/>
              </a:spcAft>
              <a:buClr>
                <a:schemeClr val="accent2"/>
              </a:buClr>
              <a:buSzPct val="85000"/>
              <a:buFont typeface="Wingdings 2"/>
              <a:buChar char=""/>
              <a:defRPr/>
            </a:pPr>
            <a:r>
              <a:rPr lang="en-US" sz="2400" dirty="0"/>
              <a:t>1933:  Peacetime veterans eligible for VA hospital care</a:t>
            </a:r>
            <a:endParaRPr lang="en-US" dirty="0"/>
          </a:p>
        </p:txBody>
      </p:sp>
      <p:pic>
        <p:nvPicPr>
          <p:cNvPr id="7" name="Picture 6" descr="A picture containing tree, photo, building, outdoor&#10;&#10;Description generated with very high confidence">
            <a:extLst>
              <a:ext uri="{FF2B5EF4-FFF2-40B4-BE49-F238E27FC236}">
                <a16:creationId xmlns:a16="http://schemas.microsoft.com/office/drawing/2014/main" id="{E8847E69-578B-4997-9427-9C6357787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2133600"/>
            <a:ext cx="4419600" cy="3438525"/>
          </a:xfrm>
          <a:prstGeom prst="rect">
            <a:avLst/>
          </a:prstGeom>
        </p:spPr>
      </p:pic>
    </p:spTree>
    <p:extLst>
      <p:ext uri="{BB962C8B-B14F-4D97-AF65-F5344CB8AC3E}">
        <p14:creationId xmlns:p14="http://schemas.microsoft.com/office/powerpoint/2010/main" val="278995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24000"/>
            <a:ext cx="6248400" cy="4572000"/>
          </a:xfrm>
        </p:spPr>
        <p:txBody>
          <a:bodyPr anchor="ctr">
            <a:normAutofit/>
          </a:bodyPr>
          <a:lstStyle/>
          <a:p>
            <a:pPr>
              <a:spcBef>
                <a:spcPts val="0"/>
              </a:spcBef>
              <a:spcAft>
                <a:spcPts val="1800"/>
              </a:spcAft>
            </a:pPr>
            <a:r>
              <a:rPr lang="en-US" sz="3600" dirty="0"/>
              <a:t>1921 – “Veterans’ Bureau” created</a:t>
            </a:r>
          </a:p>
          <a:p>
            <a:pPr>
              <a:spcBef>
                <a:spcPts val="0"/>
              </a:spcBef>
              <a:spcAft>
                <a:spcPts val="1800"/>
              </a:spcAft>
            </a:pPr>
            <a:r>
              <a:rPr lang="en-US" sz="3600" dirty="0"/>
              <a:t>1921-23 – Charles Forbes</a:t>
            </a:r>
          </a:p>
          <a:p>
            <a:pPr>
              <a:spcBef>
                <a:spcPts val="0"/>
              </a:spcBef>
              <a:spcAft>
                <a:spcPts val="1800"/>
              </a:spcAft>
            </a:pPr>
            <a:r>
              <a:rPr lang="en-US" sz="3600" dirty="0"/>
              <a:t>1924-46 – Frank Hines</a:t>
            </a:r>
          </a:p>
          <a:p>
            <a:pPr>
              <a:spcBef>
                <a:spcPts val="0"/>
              </a:spcBef>
              <a:spcAft>
                <a:spcPts val="1800"/>
              </a:spcAft>
            </a:pPr>
            <a:r>
              <a:rPr lang="en-US" sz="3600" dirty="0"/>
              <a:t>1930 – “Veterans Administration” (VA) created</a:t>
            </a:r>
          </a:p>
        </p:txBody>
      </p:sp>
      <p:sp>
        <p:nvSpPr>
          <p:cNvPr id="3" name="Title 2"/>
          <p:cNvSpPr>
            <a:spLocks noGrp="1"/>
          </p:cNvSpPr>
          <p:nvPr>
            <p:ph type="title"/>
          </p:nvPr>
        </p:nvSpPr>
        <p:spPr/>
        <p:txBody>
          <a:bodyPr>
            <a:normAutofit/>
          </a:bodyPr>
          <a:lstStyle/>
          <a:p>
            <a:pPr algn="ctr"/>
            <a:r>
              <a:rPr lang="en-US" sz="5400" b="1" dirty="0"/>
              <a:t>World War I</a:t>
            </a:r>
          </a:p>
        </p:txBody>
      </p:sp>
      <p:pic>
        <p:nvPicPr>
          <p:cNvPr id="4" name="Picture 2" descr="http://upload.wikimedia.org/wikipedia/commons/thumb/c/c7/Cforbes.jpg/220px-Cforbes.jpg">
            <a:extLst>
              <a:ext uri="{FF2B5EF4-FFF2-40B4-BE49-F238E27FC236}">
                <a16:creationId xmlns:a16="http://schemas.microsoft.com/office/drawing/2014/main" id="{946B7FF3-638C-6B57-C377-7CB587A7691E}"/>
              </a:ext>
            </a:extLst>
          </p:cNvPr>
          <p:cNvPicPr>
            <a:picLocks noChangeAspect="1" noChangeArrowheads="1"/>
          </p:cNvPicPr>
          <p:nvPr/>
        </p:nvPicPr>
        <p:blipFill>
          <a:blip r:embed="rId3" cstate="print"/>
          <a:srcRect/>
          <a:stretch>
            <a:fillRect/>
          </a:stretch>
        </p:blipFill>
        <p:spPr bwMode="auto">
          <a:xfrm>
            <a:off x="8001000" y="1828800"/>
            <a:ext cx="2776204" cy="3962400"/>
          </a:xfrm>
          <a:prstGeom prst="rect">
            <a:avLst/>
          </a:prstGeom>
          <a:noFill/>
        </p:spPr>
      </p:pic>
      <p:pic>
        <p:nvPicPr>
          <p:cNvPr id="1026" name="Picture 2" descr="http://tribune-files.imagefortress.com/attachment1s/1799821/medium_wm/AUL-533-CT_F.JPG?1304973988"/>
          <p:cNvPicPr>
            <a:picLocks noChangeAspect="1" noChangeArrowheads="1"/>
          </p:cNvPicPr>
          <p:nvPr/>
        </p:nvPicPr>
        <p:blipFill>
          <a:blip r:embed="rId4" cstate="print"/>
          <a:srcRect l="2203" t="5400" r="29376" b="6000"/>
          <a:stretch>
            <a:fillRect/>
          </a:stretch>
        </p:blipFill>
        <p:spPr bwMode="auto">
          <a:xfrm>
            <a:off x="8001000" y="1524000"/>
            <a:ext cx="2776204" cy="4400165"/>
          </a:xfrm>
          <a:prstGeom prst="rect">
            <a:avLst/>
          </a:prstGeom>
          <a:noFill/>
        </p:spPr>
      </p:pic>
    </p:spTree>
    <p:extLst>
      <p:ext uri="{BB962C8B-B14F-4D97-AF65-F5344CB8AC3E}">
        <p14:creationId xmlns:p14="http://schemas.microsoft.com/office/powerpoint/2010/main" val="46876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24000"/>
            <a:ext cx="6248400" cy="4572000"/>
          </a:xfrm>
        </p:spPr>
        <p:txBody>
          <a:bodyPr anchor="ctr">
            <a:normAutofit/>
          </a:bodyPr>
          <a:lstStyle/>
          <a:p>
            <a:r>
              <a:rPr lang="en-US" sz="3600" dirty="0"/>
              <a:t>VA hospital system</a:t>
            </a:r>
          </a:p>
          <a:p>
            <a:endParaRPr lang="en-US" sz="3600" dirty="0"/>
          </a:p>
          <a:p>
            <a:r>
              <a:rPr lang="en-US" sz="3600" dirty="0"/>
              <a:t>The Veterans Administration (“VA”)</a:t>
            </a:r>
          </a:p>
          <a:p>
            <a:endParaRPr lang="en-US" sz="3600" dirty="0"/>
          </a:p>
          <a:p>
            <a:r>
              <a:rPr lang="en-US" sz="3600" dirty="0"/>
              <a:t>The Bonus</a:t>
            </a:r>
          </a:p>
        </p:txBody>
      </p:sp>
      <p:sp>
        <p:nvSpPr>
          <p:cNvPr id="3" name="Title 2"/>
          <p:cNvSpPr>
            <a:spLocks noGrp="1"/>
          </p:cNvSpPr>
          <p:nvPr>
            <p:ph type="title"/>
          </p:nvPr>
        </p:nvSpPr>
        <p:spPr/>
        <p:txBody>
          <a:bodyPr>
            <a:normAutofit/>
          </a:bodyPr>
          <a:lstStyle/>
          <a:p>
            <a:pPr algn="ctr"/>
            <a:r>
              <a:rPr lang="en-US" sz="5400" b="1" dirty="0"/>
              <a:t>World War I</a:t>
            </a:r>
          </a:p>
        </p:txBody>
      </p:sp>
      <p:pic>
        <p:nvPicPr>
          <p:cNvPr id="40962" name="Picture 2" descr="https://encrypted-tbn2.gstatic.com/images?q=tbn:ANd9GcS7SCJWN4q3oZNybKBATP4TmgPSr5xNSPNQTF9TdZyNxDQMPK0_Sw"/>
          <p:cNvPicPr>
            <a:picLocks noChangeAspect="1" noChangeArrowheads="1"/>
          </p:cNvPicPr>
          <p:nvPr/>
        </p:nvPicPr>
        <p:blipFill>
          <a:blip r:embed="rId2" cstate="print"/>
          <a:srcRect/>
          <a:stretch>
            <a:fillRect/>
          </a:stretch>
        </p:blipFill>
        <p:spPr bwMode="auto">
          <a:xfrm>
            <a:off x="8077200" y="1447585"/>
            <a:ext cx="2971800" cy="472483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Bonus Army</a:t>
            </a:r>
          </a:p>
        </p:txBody>
      </p:sp>
      <p:sp>
        <p:nvSpPr>
          <p:cNvPr id="5" name="Content Placeholder 1"/>
          <p:cNvSpPr txBox="1">
            <a:spLocks/>
          </p:cNvSpPr>
          <p:nvPr/>
        </p:nvSpPr>
        <p:spPr>
          <a:xfrm>
            <a:off x="1071716" y="1600200"/>
            <a:ext cx="5029200" cy="10668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300" dirty="0"/>
              <a:t>“The Tombstone Bonus”</a:t>
            </a:r>
            <a:endParaRPr lang="en-US" sz="3600" dirty="0"/>
          </a:p>
        </p:txBody>
      </p:sp>
      <p:pic>
        <p:nvPicPr>
          <p:cNvPr id="6" name="Picture 2" descr="http://voiceseducation.org/sites/default/files/images/tombstonebonus1932-300x229.png">
            <a:extLst>
              <a:ext uri="{FF2B5EF4-FFF2-40B4-BE49-F238E27FC236}">
                <a16:creationId xmlns:a16="http://schemas.microsoft.com/office/drawing/2014/main" id="{ACDE8807-E41C-4ACF-987C-581C85F95F9C}"/>
              </a:ext>
            </a:extLst>
          </p:cNvPr>
          <p:cNvPicPr>
            <a:picLocks noChangeAspect="1" noChangeArrowheads="1"/>
          </p:cNvPicPr>
          <p:nvPr/>
        </p:nvPicPr>
        <p:blipFill>
          <a:blip r:embed="rId2" cstate="print"/>
          <a:srcRect/>
          <a:stretch>
            <a:fillRect/>
          </a:stretch>
        </p:blipFill>
        <p:spPr bwMode="auto">
          <a:xfrm>
            <a:off x="6431426" y="2639960"/>
            <a:ext cx="4688858" cy="3579163"/>
          </a:xfrm>
          <a:prstGeom prst="rect">
            <a:avLst/>
          </a:prstGeom>
          <a:noFill/>
        </p:spPr>
      </p:pic>
      <p:pic>
        <p:nvPicPr>
          <p:cNvPr id="3" name="Picture 2" descr="Marching on History">
            <a:extLst>
              <a:ext uri="{FF2B5EF4-FFF2-40B4-BE49-F238E27FC236}">
                <a16:creationId xmlns:a16="http://schemas.microsoft.com/office/drawing/2014/main" id="{392CCE19-EF5E-DE4A-6A75-91C546FC8C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887" y="2607574"/>
            <a:ext cx="4688858" cy="36115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Bonus Army</a:t>
            </a:r>
          </a:p>
        </p:txBody>
      </p:sp>
      <p:sp>
        <p:nvSpPr>
          <p:cNvPr id="5" name="Content Placeholder 1"/>
          <p:cNvSpPr txBox="1">
            <a:spLocks/>
          </p:cNvSpPr>
          <p:nvPr/>
        </p:nvSpPr>
        <p:spPr>
          <a:xfrm>
            <a:off x="1010354" y="1676400"/>
            <a:ext cx="5029200" cy="42672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Walter W. Waters</a:t>
            </a:r>
          </a:p>
        </p:txBody>
      </p:sp>
      <p:pic>
        <p:nvPicPr>
          <p:cNvPr id="2050" name="Picture 2" descr="https://encrypted-tbn0.gstatic.com/images?q=tbn:ANd9GcQyJPViRGxXCrz1MyAvkdhVl8LjlIFrI79yxGi6D7g4ARM8rr9eIg"/>
          <p:cNvPicPr>
            <a:picLocks noChangeAspect="1" noChangeArrowheads="1"/>
          </p:cNvPicPr>
          <p:nvPr/>
        </p:nvPicPr>
        <p:blipFill>
          <a:blip r:embed="rId2" cstate="print"/>
          <a:srcRect/>
          <a:stretch>
            <a:fillRect/>
          </a:stretch>
        </p:blipFill>
        <p:spPr bwMode="auto">
          <a:xfrm>
            <a:off x="6152447" y="1676400"/>
            <a:ext cx="5384800" cy="4038600"/>
          </a:xfrm>
          <a:prstGeom prst="rect">
            <a:avLst/>
          </a:prstGeom>
          <a:noFill/>
        </p:spPr>
      </p:pic>
    </p:spTree>
    <p:extLst>
      <p:ext uri="{BB962C8B-B14F-4D97-AF65-F5344CB8AC3E}">
        <p14:creationId xmlns:p14="http://schemas.microsoft.com/office/powerpoint/2010/main" val="1294061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Bonus Army</a:t>
            </a:r>
          </a:p>
        </p:txBody>
      </p:sp>
      <p:pic>
        <p:nvPicPr>
          <p:cNvPr id="6" name="Picture 2" descr="http://3.bp.blogspot.com/-9Fg83H-d5Kk/UEXayu7Bc6I/AAAAAAAAEts/BbE0urrKIdA/s400/hobos-on-train.jpg">
            <a:extLst>
              <a:ext uri="{FF2B5EF4-FFF2-40B4-BE49-F238E27FC236}">
                <a16:creationId xmlns:a16="http://schemas.microsoft.com/office/drawing/2014/main" id="{CD07537B-12DA-4612-8F7E-A1FBFFECE8DA}"/>
              </a:ext>
            </a:extLst>
          </p:cNvPr>
          <p:cNvPicPr>
            <a:picLocks noChangeAspect="1" noChangeArrowheads="1"/>
          </p:cNvPicPr>
          <p:nvPr/>
        </p:nvPicPr>
        <p:blipFill>
          <a:blip r:embed="rId2" cstate="print"/>
          <a:srcRect/>
          <a:stretch>
            <a:fillRect/>
          </a:stretch>
        </p:blipFill>
        <p:spPr bwMode="auto">
          <a:xfrm>
            <a:off x="609601" y="1870166"/>
            <a:ext cx="3825970" cy="2745134"/>
          </a:xfrm>
          <a:prstGeom prst="rect">
            <a:avLst/>
          </a:prstGeom>
          <a:noFill/>
        </p:spPr>
      </p:pic>
      <p:pic>
        <p:nvPicPr>
          <p:cNvPr id="7" name="Picture 4" descr="Vagrants Sitting in Boxcar Premium Photographic Print">
            <a:extLst>
              <a:ext uri="{FF2B5EF4-FFF2-40B4-BE49-F238E27FC236}">
                <a16:creationId xmlns:a16="http://schemas.microsoft.com/office/drawing/2014/main" id="{D9F5649A-22FB-4741-A913-3DDD4DD43916}"/>
              </a:ext>
            </a:extLst>
          </p:cNvPr>
          <p:cNvPicPr>
            <a:picLocks noChangeAspect="1" noChangeArrowheads="1"/>
          </p:cNvPicPr>
          <p:nvPr/>
        </p:nvPicPr>
        <p:blipFill>
          <a:blip r:embed="rId3" cstate="print"/>
          <a:srcRect/>
          <a:stretch>
            <a:fillRect/>
          </a:stretch>
        </p:blipFill>
        <p:spPr bwMode="auto">
          <a:xfrm>
            <a:off x="1344821" y="3566652"/>
            <a:ext cx="3912980" cy="2936804"/>
          </a:xfrm>
          <a:prstGeom prst="rect">
            <a:avLst/>
          </a:prstGeom>
          <a:noFill/>
        </p:spPr>
      </p:pic>
      <p:pic>
        <p:nvPicPr>
          <p:cNvPr id="3" name="Picture 2" descr="The Forgotten March · National Parks ...">
            <a:extLst>
              <a:ext uri="{FF2B5EF4-FFF2-40B4-BE49-F238E27FC236}">
                <a16:creationId xmlns:a16="http://schemas.microsoft.com/office/drawing/2014/main" id="{CB5B7A43-1100-F908-109D-3115E9C5FB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3162" y="1928214"/>
            <a:ext cx="6731360" cy="3768634"/>
          </a:xfrm>
          <a:prstGeom prst="rect">
            <a:avLst/>
          </a:prstGeom>
          <a:noFill/>
          <a:ln>
            <a:noFill/>
          </a:ln>
        </p:spPr>
      </p:pic>
    </p:spTree>
    <p:extLst>
      <p:ext uri="{BB962C8B-B14F-4D97-AF65-F5344CB8AC3E}">
        <p14:creationId xmlns:p14="http://schemas.microsoft.com/office/powerpoint/2010/main" val="4096279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Bonus Army</a:t>
            </a:r>
          </a:p>
        </p:txBody>
      </p:sp>
      <p:pic>
        <p:nvPicPr>
          <p:cNvPr id="20482" name="Picture 2" descr="http://jimbuie.blogs.com/photos/uncategorized/bonus_army_13.jpg"/>
          <p:cNvPicPr>
            <a:picLocks noChangeAspect="1" noChangeArrowheads="1"/>
          </p:cNvPicPr>
          <p:nvPr/>
        </p:nvPicPr>
        <p:blipFill>
          <a:blip r:embed="rId3" cstate="print"/>
          <a:srcRect/>
          <a:stretch>
            <a:fillRect/>
          </a:stretch>
        </p:blipFill>
        <p:spPr bwMode="auto">
          <a:xfrm>
            <a:off x="4276898" y="1447800"/>
            <a:ext cx="3638204" cy="4953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Before America</a:t>
            </a:r>
          </a:p>
        </p:txBody>
      </p:sp>
      <p:pic>
        <p:nvPicPr>
          <p:cNvPr id="36866" name="Picture 2" descr="http://www.cap.nsw.edu.au/rm/specialPlaces/special_places_st2/africa/pyramid3.jpg"/>
          <p:cNvPicPr>
            <a:picLocks noChangeAspect="1" noChangeArrowheads="1"/>
          </p:cNvPicPr>
          <p:nvPr/>
        </p:nvPicPr>
        <p:blipFill>
          <a:blip r:embed="rId2" cstate="print"/>
          <a:srcRect/>
          <a:stretch>
            <a:fillRect/>
          </a:stretch>
        </p:blipFill>
        <p:spPr bwMode="auto">
          <a:xfrm>
            <a:off x="5189358" y="1676400"/>
            <a:ext cx="6393042" cy="4267200"/>
          </a:xfrm>
          <a:prstGeom prst="rect">
            <a:avLst/>
          </a:prstGeom>
          <a:noFill/>
        </p:spPr>
      </p:pic>
      <p:pic>
        <p:nvPicPr>
          <p:cNvPr id="36868" name="Picture 4" descr="http://www.ultimatebiblereferencelibrary.com/Babylon__08.10_.jpg"/>
          <p:cNvPicPr>
            <a:picLocks noChangeAspect="1" noChangeArrowheads="1"/>
          </p:cNvPicPr>
          <p:nvPr/>
        </p:nvPicPr>
        <p:blipFill>
          <a:blip r:embed="rId3" cstate="print"/>
          <a:srcRect/>
          <a:stretch>
            <a:fillRect/>
          </a:stretch>
        </p:blipFill>
        <p:spPr bwMode="auto">
          <a:xfrm>
            <a:off x="914400" y="1463325"/>
            <a:ext cx="3886200" cy="47587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Bonus Army</a:t>
            </a:r>
          </a:p>
        </p:txBody>
      </p:sp>
      <p:pic>
        <p:nvPicPr>
          <p:cNvPr id="38916" name="Picture 4" descr="http://www.americaslibrary.gov/assets/aa/patton/aa_patton_bonus_2_e.jpg"/>
          <p:cNvPicPr>
            <a:picLocks noChangeAspect="1" noChangeArrowheads="1"/>
          </p:cNvPicPr>
          <p:nvPr/>
        </p:nvPicPr>
        <p:blipFill>
          <a:blip r:embed="rId3" cstate="print"/>
          <a:srcRect/>
          <a:stretch>
            <a:fillRect/>
          </a:stretch>
        </p:blipFill>
        <p:spPr bwMode="auto">
          <a:xfrm>
            <a:off x="2812855" y="1361407"/>
            <a:ext cx="6566290" cy="4963194"/>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Bonus Army</a:t>
            </a:r>
          </a:p>
        </p:txBody>
      </p:sp>
      <p:pic>
        <p:nvPicPr>
          <p:cNvPr id="1028" name="Picture 4" descr="http://3.bp.blogspot.com/-6Aos0kHD1dE/UzYA7qoq5gI/AAAAAAABSpo/_pTVp4f2aLU/s1600/Bonus+Army+-+Anacostia+Flats+-+1932.jpg"/>
          <p:cNvPicPr>
            <a:picLocks noChangeAspect="1" noChangeArrowheads="1"/>
          </p:cNvPicPr>
          <p:nvPr/>
        </p:nvPicPr>
        <p:blipFill rotWithShape="1">
          <a:blip r:embed="rId3">
            <a:extLst>
              <a:ext uri="{28A0092B-C50C-407E-A947-70E740481C1C}">
                <a14:useLocalDpi xmlns:a14="http://schemas.microsoft.com/office/drawing/2010/main" val="0"/>
              </a:ext>
            </a:extLst>
          </a:blip>
          <a:srcRect t="20955" b="583"/>
          <a:stretch/>
        </p:blipFill>
        <p:spPr bwMode="auto">
          <a:xfrm>
            <a:off x="1714500" y="1312817"/>
            <a:ext cx="8763000" cy="502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078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Bonus Army</a:t>
            </a:r>
          </a:p>
        </p:txBody>
      </p:sp>
      <p:pic>
        <p:nvPicPr>
          <p:cNvPr id="101378" name="Picture 2" descr="http://www.newseum.org/news/2007/07/pennsylvania-avenue-protests-slideshow/3046.jpg"/>
          <p:cNvPicPr>
            <a:picLocks noChangeAspect="1" noChangeArrowheads="1"/>
          </p:cNvPicPr>
          <p:nvPr/>
        </p:nvPicPr>
        <p:blipFill>
          <a:blip r:embed="rId3" cstate="print"/>
          <a:srcRect/>
          <a:stretch>
            <a:fillRect/>
          </a:stretch>
        </p:blipFill>
        <p:spPr bwMode="auto">
          <a:xfrm>
            <a:off x="1515836" y="1371600"/>
            <a:ext cx="9160329" cy="50292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FD569-5432-FC21-865E-B9208052A2C3}"/>
            </a:ext>
          </a:extLst>
        </p:cNvPr>
        <p:cNvGrpSpPr/>
        <p:nvPr/>
      </p:nvGrpSpPr>
      <p:grpSpPr>
        <a:xfrm>
          <a:off x="0" y="0"/>
          <a:ext cx="0" cy="0"/>
          <a:chOff x="0" y="0"/>
          <a:chExt cx="0" cy="0"/>
        </a:xfrm>
      </p:grpSpPr>
      <p:pic>
        <p:nvPicPr>
          <p:cNvPr id="4" name="Picture 3" descr=" : Glassford Accused of Being Lenient to Bonus Marchers">
            <a:extLst>
              <a:ext uri="{FF2B5EF4-FFF2-40B4-BE49-F238E27FC236}">
                <a16:creationId xmlns:a16="http://schemas.microsoft.com/office/drawing/2014/main" id="{A44393F5-5D52-50FF-0B41-55C5FF0AA4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0553" y="2209800"/>
            <a:ext cx="5125313" cy="4038600"/>
          </a:xfrm>
          <a:prstGeom prst="rect">
            <a:avLst/>
          </a:prstGeom>
          <a:noFill/>
          <a:ln>
            <a:noFill/>
          </a:ln>
        </p:spPr>
      </p:pic>
      <p:sp>
        <p:nvSpPr>
          <p:cNvPr id="2" name="Title 1">
            <a:extLst>
              <a:ext uri="{FF2B5EF4-FFF2-40B4-BE49-F238E27FC236}">
                <a16:creationId xmlns:a16="http://schemas.microsoft.com/office/drawing/2014/main" id="{4C6AB82A-FC2D-2DE2-BFA4-FC0A279470A0}"/>
              </a:ext>
            </a:extLst>
          </p:cNvPr>
          <p:cNvSpPr>
            <a:spLocks noGrp="1"/>
          </p:cNvSpPr>
          <p:nvPr>
            <p:ph type="title"/>
          </p:nvPr>
        </p:nvSpPr>
        <p:spPr/>
        <p:txBody>
          <a:bodyPr>
            <a:normAutofit/>
          </a:bodyPr>
          <a:lstStyle/>
          <a:p>
            <a:pPr algn="ctr"/>
            <a:r>
              <a:rPr lang="en-US" sz="5400" b="1" dirty="0"/>
              <a:t>The Bonus Army</a:t>
            </a:r>
          </a:p>
        </p:txBody>
      </p:sp>
      <p:pic>
        <p:nvPicPr>
          <p:cNvPr id="3" name="Picture 2" descr="Pelham D. Glassford - Wikipedia">
            <a:extLst>
              <a:ext uri="{FF2B5EF4-FFF2-40B4-BE49-F238E27FC236}">
                <a16:creationId xmlns:a16="http://schemas.microsoft.com/office/drawing/2014/main" id="{B2AD8F0F-5738-B452-B771-627BBED46E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903" y="1666568"/>
            <a:ext cx="2592082" cy="3210232"/>
          </a:xfrm>
          <a:prstGeom prst="rect">
            <a:avLst/>
          </a:prstGeom>
          <a:noFill/>
          <a:ln>
            <a:noFill/>
          </a:ln>
        </p:spPr>
      </p:pic>
      <p:sp>
        <p:nvSpPr>
          <p:cNvPr id="5" name="Content Placeholder 1">
            <a:extLst>
              <a:ext uri="{FF2B5EF4-FFF2-40B4-BE49-F238E27FC236}">
                <a16:creationId xmlns:a16="http://schemas.microsoft.com/office/drawing/2014/main" id="{8A178957-F195-EE7F-8C12-3B6447E075CE}"/>
              </a:ext>
            </a:extLst>
          </p:cNvPr>
          <p:cNvSpPr txBox="1">
            <a:spLocks/>
          </p:cNvSpPr>
          <p:nvPr/>
        </p:nvSpPr>
        <p:spPr>
          <a:xfrm>
            <a:off x="1010354" y="1676400"/>
            <a:ext cx="5029200" cy="42672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Smedley Butler</a:t>
            </a:r>
          </a:p>
        </p:txBody>
      </p:sp>
    </p:spTree>
    <p:extLst>
      <p:ext uri="{BB962C8B-B14F-4D97-AF65-F5344CB8AC3E}">
        <p14:creationId xmlns:p14="http://schemas.microsoft.com/office/powerpoint/2010/main" val="1749746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96962"/>
          </a:xfrm>
        </p:spPr>
        <p:txBody>
          <a:bodyPr>
            <a:normAutofit/>
          </a:bodyPr>
          <a:lstStyle/>
          <a:p>
            <a:pPr algn="ctr"/>
            <a:r>
              <a:rPr lang="en-US" sz="5400" b="1" dirty="0"/>
              <a:t>July 28, 1932</a:t>
            </a:r>
          </a:p>
        </p:txBody>
      </p:sp>
      <p:pic>
        <p:nvPicPr>
          <p:cNvPr id="147458" name="Picture 2" descr="http://spartans.sstx.org/~wgoodman/grtdepbonusarmy.jpg"/>
          <p:cNvPicPr>
            <a:picLocks noChangeAspect="1" noChangeArrowheads="1"/>
          </p:cNvPicPr>
          <p:nvPr/>
        </p:nvPicPr>
        <p:blipFill>
          <a:blip r:embed="rId2" cstate="print"/>
          <a:srcRect/>
          <a:stretch>
            <a:fillRect/>
          </a:stretch>
        </p:blipFill>
        <p:spPr bwMode="auto">
          <a:xfrm>
            <a:off x="2757936" y="1504123"/>
            <a:ext cx="6676128" cy="4962589"/>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Y6qpF6YExAs/TrF68Huc-fI/AAAAAAAAiGQ/kazhxCTUwqc/s1600/bonusarmy_tanks.jpg"/>
          <p:cNvPicPr>
            <a:picLocks noChangeAspect="1" noChangeArrowheads="1"/>
          </p:cNvPicPr>
          <p:nvPr/>
        </p:nvPicPr>
        <p:blipFill rotWithShape="1">
          <a:blip r:embed="rId2">
            <a:extLst>
              <a:ext uri="{28A0092B-C50C-407E-A947-70E740481C1C}">
                <a14:useLocalDpi xmlns:a14="http://schemas.microsoft.com/office/drawing/2010/main" val="0"/>
              </a:ext>
            </a:extLst>
          </a:blip>
          <a:srcRect t="-2" b="33886"/>
          <a:stretch/>
        </p:blipFill>
        <p:spPr bwMode="auto">
          <a:xfrm>
            <a:off x="2466843" y="1524001"/>
            <a:ext cx="7258314" cy="48332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CF60D9D-F562-4E83-B7EE-7201CFA3027D}"/>
              </a:ext>
            </a:extLst>
          </p:cNvPr>
          <p:cNvSpPr>
            <a:spLocks noGrp="1"/>
          </p:cNvSpPr>
          <p:nvPr>
            <p:ph type="title"/>
          </p:nvPr>
        </p:nvSpPr>
        <p:spPr>
          <a:xfrm>
            <a:off x="1981200" y="274638"/>
            <a:ext cx="8229600" cy="1096962"/>
          </a:xfrm>
        </p:spPr>
        <p:txBody>
          <a:bodyPr>
            <a:normAutofit/>
          </a:bodyPr>
          <a:lstStyle/>
          <a:p>
            <a:pPr algn="ctr"/>
            <a:r>
              <a:rPr lang="en-US" sz="5400" b="1" dirty="0"/>
              <a:t>July 28, 1932</a:t>
            </a:r>
          </a:p>
        </p:txBody>
      </p:sp>
    </p:spTree>
    <p:extLst>
      <p:ext uri="{BB962C8B-B14F-4D97-AF65-F5344CB8AC3E}">
        <p14:creationId xmlns:p14="http://schemas.microsoft.com/office/powerpoint/2010/main" val="1984815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uthentichistory.com/1930-1939/1-hoover/2-bonusarmy/19320728_US_Army_Clearing_Streets_view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455541"/>
            <a:ext cx="6477000" cy="505003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F0C601F-9D91-4BE6-BFC8-20B93D2792E6}"/>
              </a:ext>
            </a:extLst>
          </p:cNvPr>
          <p:cNvSpPr>
            <a:spLocks noGrp="1"/>
          </p:cNvSpPr>
          <p:nvPr>
            <p:ph type="title"/>
          </p:nvPr>
        </p:nvSpPr>
        <p:spPr>
          <a:xfrm>
            <a:off x="1981200" y="274638"/>
            <a:ext cx="8229600" cy="1096962"/>
          </a:xfrm>
        </p:spPr>
        <p:txBody>
          <a:bodyPr>
            <a:normAutofit/>
          </a:bodyPr>
          <a:lstStyle/>
          <a:p>
            <a:pPr algn="ctr"/>
            <a:r>
              <a:rPr lang="en-US" sz="5400" b="1" dirty="0"/>
              <a:t>July 28, 1932</a:t>
            </a:r>
          </a:p>
        </p:txBody>
      </p:sp>
    </p:spTree>
    <p:extLst>
      <p:ext uri="{BB962C8B-B14F-4D97-AF65-F5344CB8AC3E}">
        <p14:creationId xmlns:p14="http://schemas.microsoft.com/office/powerpoint/2010/main" val="1369068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hoto of soldiers evicting World War I veterans."/>
          <p:cNvPicPr>
            <a:picLocks noChangeAspect="1" noChangeArrowheads="1"/>
          </p:cNvPicPr>
          <p:nvPr/>
        </p:nvPicPr>
        <p:blipFill>
          <a:blip r:embed="rId2" cstate="print"/>
          <a:srcRect/>
          <a:stretch>
            <a:fillRect/>
          </a:stretch>
        </p:blipFill>
        <p:spPr bwMode="auto">
          <a:xfrm>
            <a:off x="4076700" y="1434465"/>
            <a:ext cx="4038600" cy="5091521"/>
          </a:xfrm>
          <a:prstGeom prst="rect">
            <a:avLst/>
          </a:prstGeom>
          <a:noFill/>
        </p:spPr>
      </p:pic>
      <p:sp>
        <p:nvSpPr>
          <p:cNvPr id="6" name="Title 1">
            <a:extLst>
              <a:ext uri="{FF2B5EF4-FFF2-40B4-BE49-F238E27FC236}">
                <a16:creationId xmlns:a16="http://schemas.microsoft.com/office/drawing/2014/main" id="{FC6292C0-2CF9-4020-98AA-D80FBA976CE0}"/>
              </a:ext>
            </a:extLst>
          </p:cNvPr>
          <p:cNvSpPr>
            <a:spLocks noGrp="1"/>
          </p:cNvSpPr>
          <p:nvPr>
            <p:ph type="title"/>
          </p:nvPr>
        </p:nvSpPr>
        <p:spPr>
          <a:xfrm>
            <a:off x="1981200" y="274638"/>
            <a:ext cx="8229600" cy="1096962"/>
          </a:xfrm>
        </p:spPr>
        <p:txBody>
          <a:bodyPr>
            <a:normAutofit/>
          </a:bodyPr>
          <a:lstStyle/>
          <a:p>
            <a:pPr algn="ctr"/>
            <a:r>
              <a:rPr lang="en-US" sz="5400" b="1" dirty="0"/>
              <a:t>July 28, 1932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rorev.com/bonusarmy2.jpg"/>
          <p:cNvPicPr>
            <a:picLocks noChangeAspect="1" noChangeArrowheads="1"/>
          </p:cNvPicPr>
          <p:nvPr/>
        </p:nvPicPr>
        <p:blipFill>
          <a:blip r:embed="rId2" cstate="print"/>
          <a:srcRect/>
          <a:stretch>
            <a:fillRect/>
          </a:stretch>
        </p:blipFill>
        <p:spPr bwMode="auto">
          <a:xfrm>
            <a:off x="2339340" y="1524000"/>
            <a:ext cx="7513321" cy="4876801"/>
          </a:xfrm>
          <a:prstGeom prst="rect">
            <a:avLst/>
          </a:prstGeom>
          <a:noFill/>
        </p:spPr>
      </p:pic>
      <p:sp>
        <p:nvSpPr>
          <p:cNvPr id="6" name="Title 1">
            <a:extLst>
              <a:ext uri="{FF2B5EF4-FFF2-40B4-BE49-F238E27FC236}">
                <a16:creationId xmlns:a16="http://schemas.microsoft.com/office/drawing/2014/main" id="{E5667F6E-8989-4ECE-8A2D-513EE0E66034}"/>
              </a:ext>
            </a:extLst>
          </p:cNvPr>
          <p:cNvSpPr>
            <a:spLocks noGrp="1"/>
          </p:cNvSpPr>
          <p:nvPr>
            <p:ph type="title"/>
          </p:nvPr>
        </p:nvSpPr>
        <p:spPr>
          <a:xfrm>
            <a:off x="1981200" y="274638"/>
            <a:ext cx="8229600" cy="1096962"/>
          </a:xfrm>
        </p:spPr>
        <p:txBody>
          <a:bodyPr>
            <a:normAutofit/>
          </a:bodyPr>
          <a:lstStyle/>
          <a:p>
            <a:pPr algn="ctr"/>
            <a:r>
              <a:rPr lang="en-US" sz="5400" b="1" dirty="0"/>
              <a:t>July 28, 1932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nus_headlines.jpg"/>
          <p:cNvPicPr>
            <a:picLocks noChangeAspect="1"/>
          </p:cNvPicPr>
          <p:nvPr/>
        </p:nvPicPr>
        <p:blipFill>
          <a:blip r:embed="rId2" cstate="print"/>
          <a:stretch>
            <a:fillRect/>
          </a:stretch>
        </p:blipFill>
        <p:spPr>
          <a:xfrm>
            <a:off x="2438400" y="377498"/>
            <a:ext cx="7315200" cy="610300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Before America</a:t>
            </a:r>
          </a:p>
        </p:txBody>
      </p:sp>
      <p:pic>
        <p:nvPicPr>
          <p:cNvPr id="55298" name="Picture 2" descr="http://www.westirondequoit.org/ihs/library/partheno.jpg"/>
          <p:cNvPicPr>
            <a:picLocks noChangeAspect="1" noChangeArrowheads="1"/>
          </p:cNvPicPr>
          <p:nvPr/>
        </p:nvPicPr>
        <p:blipFill>
          <a:blip r:embed="rId2" cstate="print"/>
          <a:srcRect/>
          <a:stretch>
            <a:fillRect/>
          </a:stretch>
        </p:blipFill>
        <p:spPr bwMode="auto">
          <a:xfrm>
            <a:off x="2106594" y="1371600"/>
            <a:ext cx="7978812" cy="50292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Franklin Roosevelt</a:t>
            </a:r>
          </a:p>
        </p:txBody>
      </p:sp>
      <p:sp>
        <p:nvSpPr>
          <p:cNvPr id="5" name="Content Placeholder 1"/>
          <p:cNvSpPr txBox="1">
            <a:spLocks/>
          </p:cNvSpPr>
          <p:nvPr/>
        </p:nvSpPr>
        <p:spPr>
          <a:xfrm>
            <a:off x="914400" y="1752600"/>
            <a:ext cx="4953000" cy="44196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Economy Act 0f 1933</a:t>
            </a:r>
          </a:p>
        </p:txBody>
      </p:sp>
      <p:pic>
        <p:nvPicPr>
          <p:cNvPr id="4" name="Picture 2" descr="http://upload.wikimedia.org/wikipedia/commons/thumb/b/b8/FDR_in_1933.jpg/220px-FDR_in_1933.jpg"/>
          <p:cNvPicPr>
            <a:picLocks noChangeAspect="1" noChangeArrowheads="1"/>
          </p:cNvPicPr>
          <p:nvPr/>
        </p:nvPicPr>
        <p:blipFill>
          <a:blip r:embed="rId2" cstate="print"/>
          <a:srcRect/>
          <a:stretch>
            <a:fillRect/>
          </a:stretch>
        </p:blipFill>
        <p:spPr bwMode="auto">
          <a:xfrm>
            <a:off x="7086600" y="1542208"/>
            <a:ext cx="3962400" cy="466482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Board of Veterans’ Appeals</a:t>
            </a:r>
          </a:p>
        </p:txBody>
      </p:sp>
      <p:pic>
        <p:nvPicPr>
          <p:cNvPr id="1026" name="Picture 2"/>
          <p:cNvPicPr>
            <a:picLocks noChangeAspect="1" noChangeArrowheads="1"/>
          </p:cNvPicPr>
          <p:nvPr/>
        </p:nvPicPr>
        <p:blipFill>
          <a:blip r:embed="rId2" cstate="print"/>
          <a:srcRect/>
          <a:stretch>
            <a:fillRect/>
          </a:stretch>
        </p:blipFill>
        <p:spPr bwMode="auto">
          <a:xfrm>
            <a:off x="1144784" y="1475924"/>
            <a:ext cx="9902432" cy="4848676"/>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Economy Act of 1933</a:t>
            </a:r>
          </a:p>
        </p:txBody>
      </p:sp>
      <p:sp>
        <p:nvSpPr>
          <p:cNvPr id="3" name="Content Placeholder 2"/>
          <p:cNvSpPr txBox="1">
            <a:spLocks/>
          </p:cNvSpPr>
          <p:nvPr/>
        </p:nvSpPr>
        <p:spPr>
          <a:xfrm>
            <a:off x="762000" y="1752600"/>
            <a:ext cx="10668000" cy="4495800"/>
          </a:xfrm>
          <a:prstGeom prst="rect">
            <a:avLst/>
          </a:prstGeom>
        </p:spPr>
        <p:txBody>
          <a:bodyPr>
            <a:normAutofit/>
          </a:bodyPr>
          <a:lstStyle/>
          <a:p>
            <a:pPr marL="548640" indent="-411480">
              <a:spcBef>
                <a:spcPct val="20000"/>
              </a:spcBef>
              <a:buClr>
                <a:schemeClr val="tx1">
                  <a:shade val="95000"/>
                </a:schemeClr>
              </a:buClr>
              <a:buSzPct val="65000"/>
            </a:pPr>
            <a:r>
              <a:rPr lang="en-US" sz="3200" dirty="0"/>
              <a:t> 	</a:t>
            </a:r>
            <a:r>
              <a:rPr lang="en-US" sz="3200" b="1" u="sng" dirty="0"/>
              <a:t>Section 5</a:t>
            </a:r>
            <a:r>
              <a:rPr lang="en-US" sz="3200" dirty="0"/>
              <a:t>:  “All decisions rendered by the Administrator of Veterans’ Affairs under the provisions of this title . . . [s]hall be final and conclusive on all questions of law and fact and no other official or court of the United States shall have jurisdiction to review by mandamus or otherwise any such decision.”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Bef>
                <a:spcPts val="600"/>
              </a:spcBef>
              <a:buClr>
                <a:schemeClr val="accent2"/>
              </a:buClr>
              <a:buSzPct val="85000"/>
              <a:defRPr/>
            </a:pPr>
            <a:r>
              <a:rPr lang="en-US" sz="5400" dirty="0"/>
              <a:t>Economy Act 0f 1933</a:t>
            </a:r>
          </a:p>
        </p:txBody>
      </p:sp>
      <p:sp>
        <p:nvSpPr>
          <p:cNvPr id="5" name="Content Placeholder 1"/>
          <p:cNvSpPr txBox="1">
            <a:spLocks/>
          </p:cNvSpPr>
          <p:nvPr/>
        </p:nvSpPr>
        <p:spPr>
          <a:xfrm>
            <a:off x="914400" y="1752600"/>
            <a:ext cx="10730948" cy="4419600"/>
          </a:xfrm>
          <a:prstGeom prst="rect">
            <a:avLst/>
          </a:prstGeom>
        </p:spPr>
        <p:txBody>
          <a:bodyPr>
            <a:normAutofit/>
          </a:bodyPr>
          <a:lstStyle/>
          <a:p>
            <a:pPr marL="274320" indent="-274320">
              <a:spcBef>
                <a:spcPts val="600"/>
              </a:spcBef>
              <a:buClr>
                <a:schemeClr val="accent2"/>
              </a:buClr>
              <a:buSzPct val="85000"/>
              <a:buFont typeface="Wingdings 2"/>
              <a:buChar char=""/>
              <a:defRPr/>
            </a:pPr>
            <a:r>
              <a:rPr lang="en-US" sz="3600" dirty="0"/>
              <a:t>Cuts $400,000,000 from VA budget</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6" name="Picture 5" descr="An open book with a drawing of a person holding a rifle&#10;&#10;AI-generated content may be incorrect.">
            <a:extLst>
              <a:ext uri="{FF2B5EF4-FFF2-40B4-BE49-F238E27FC236}">
                <a16:creationId xmlns:a16="http://schemas.microsoft.com/office/drawing/2014/main" id="{B9CF5EE3-07E0-1D7F-574D-9BE7D497BA32}"/>
              </a:ext>
            </a:extLst>
          </p:cNvPr>
          <p:cNvPicPr>
            <a:picLocks noChangeAspect="1"/>
          </p:cNvPicPr>
          <p:nvPr/>
        </p:nvPicPr>
        <p:blipFill>
          <a:blip r:embed="rId2" cstate="print">
            <a:extLst>
              <a:ext uri="{28A0092B-C50C-407E-A947-70E740481C1C}">
                <a14:useLocalDpi xmlns:a14="http://schemas.microsoft.com/office/drawing/2010/main" val="0"/>
              </a:ext>
            </a:extLst>
          </a:blip>
          <a:srcRect t="20430"/>
          <a:stretch/>
        </p:blipFill>
        <p:spPr>
          <a:xfrm rot="5400000">
            <a:off x="4215907" y="3381171"/>
            <a:ext cx="3755270" cy="2241048"/>
          </a:xfrm>
          <a:prstGeom prst="rect">
            <a:avLst/>
          </a:prstGeom>
        </p:spPr>
      </p:pic>
      <p:pic>
        <p:nvPicPr>
          <p:cNvPr id="8" name="Picture 7" descr="A group of men in military uniforms&#10;&#10;AI-generated content may be incorrect.">
            <a:extLst>
              <a:ext uri="{FF2B5EF4-FFF2-40B4-BE49-F238E27FC236}">
                <a16:creationId xmlns:a16="http://schemas.microsoft.com/office/drawing/2014/main" id="{B8F51B55-4445-7388-FA34-95F027F1C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57" y="2624059"/>
            <a:ext cx="4075595" cy="3755269"/>
          </a:xfrm>
          <a:prstGeom prst="rect">
            <a:avLst/>
          </a:prstGeom>
        </p:spPr>
      </p:pic>
      <p:pic>
        <p:nvPicPr>
          <p:cNvPr id="10" name="Picture 9" descr="A cartoon of two men on a boat&#10;&#10;AI-generated content may be incorrect.">
            <a:extLst>
              <a:ext uri="{FF2B5EF4-FFF2-40B4-BE49-F238E27FC236}">
                <a16:creationId xmlns:a16="http://schemas.microsoft.com/office/drawing/2014/main" id="{47DC886F-8716-C835-40BF-998B35264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2376" y="2623463"/>
            <a:ext cx="4232972" cy="3755270"/>
          </a:xfrm>
          <a:prstGeom prst="rect">
            <a:avLst/>
          </a:prstGeom>
        </p:spPr>
      </p:pic>
    </p:spTree>
    <p:extLst>
      <p:ext uri="{BB962C8B-B14F-4D97-AF65-F5344CB8AC3E}">
        <p14:creationId xmlns:p14="http://schemas.microsoft.com/office/powerpoint/2010/main" val="4131393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1935 Labor Day Hurricane</a:t>
            </a:r>
          </a:p>
        </p:txBody>
      </p:sp>
      <p:sp>
        <p:nvSpPr>
          <p:cNvPr id="5" name="Content Placeholder 1"/>
          <p:cNvSpPr txBox="1">
            <a:spLocks/>
          </p:cNvSpPr>
          <p:nvPr/>
        </p:nvSpPr>
        <p:spPr>
          <a:xfrm>
            <a:off x="838200" y="1676400"/>
            <a:ext cx="5791200" cy="44196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Works Progress Administration</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Windley and Lower </a:t>
            </a:r>
            <a:r>
              <a:rPr lang="en-US" sz="3600" dirty="0" err="1"/>
              <a:t>Matecumbe</a:t>
            </a:r>
            <a:r>
              <a:rPr lang="en-US" sz="3600" dirty="0"/>
              <a:t> Keys</a:t>
            </a:r>
          </a:p>
        </p:txBody>
      </p:sp>
      <p:pic>
        <p:nvPicPr>
          <p:cNvPr id="6" name="Picture 5" descr="The Labor Day Hurricane of 1935 – The Text Message">
            <a:extLst>
              <a:ext uri="{FF2B5EF4-FFF2-40B4-BE49-F238E27FC236}">
                <a16:creationId xmlns:a16="http://schemas.microsoft.com/office/drawing/2014/main" id="{13FED46B-43A5-BCEE-7D89-F6332BF395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5226" y="1918642"/>
            <a:ext cx="5638800" cy="4214229"/>
          </a:xfrm>
          <a:prstGeom prst="rect">
            <a:avLst/>
          </a:prstGeom>
          <a:noFill/>
          <a:ln>
            <a:noFill/>
          </a:ln>
        </p:spPr>
      </p:pic>
    </p:spTree>
    <p:extLst>
      <p:ext uri="{BB962C8B-B14F-4D97-AF65-F5344CB8AC3E}">
        <p14:creationId xmlns:p14="http://schemas.microsoft.com/office/powerpoint/2010/main" val="324668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ACAA8-01C3-FAF8-31BC-359E86E9F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DB069-8874-791A-A36B-9DAD629F6732}"/>
              </a:ext>
            </a:extLst>
          </p:cNvPr>
          <p:cNvSpPr>
            <a:spLocks noGrp="1"/>
          </p:cNvSpPr>
          <p:nvPr>
            <p:ph type="title"/>
          </p:nvPr>
        </p:nvSpPr>
        <p:spPr/>
        <p:txBody>
          <a:bodyPr>
            <a:normAutofit/>
          </a:bodyPr>
          <a:lstStyle/>
          <a:p>
            <a:pPr algn="ctr"/>
            <a:r>
              <a:rPr lang="en-US" sz="5400" b="1" dirty="0"/>
              <a:t>1935 Labor Day Hurricane</a:t>
            </a:r>
          </a:p>
        </p:txBody>
      </p:sp>
      <p:sp>
        <p:nvSpPr>
          <p:cNvPr id="5" name="Content Placeholder 1">
            <a:extLst>
              <a:ext uri="{FF2B5EF4-FFF2-40B4-BE49-F238E27FC236}">
                <a16:creationId xmlns:a16="http://schemas.microsoft.com/office/drawing/2014/main" id="{A1BB92EE-576F-748F-DCF1-0AECDA7596CE}"/>
              </a:ext>
            </a:extLst>
          </p:cNvPr>
          <p:cNvSpPr txBox="1">
            <a:spLocks/>
          </p:cNvSpPr>
          <p:nvPr/>
        </p:nvSpPr>
        <p:spPr>
          <a:xfrm>
            <a:off x="838200" y="1676400"/>
            <a:ext cx="5791200" cy="44958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Over 250 veterans killed</a:t>
            </a:r>
          </a:p>
        </p:txBody>
      </p:sp>
      <p:pic>
        <p:nvPicPr>
          <p:cNvPr id="4" name="Picture 3" descr="New Deal Stories | Remembering the New Deal with a focus on the Civilian  Conservation Corps and the CCC Art Program">
            <a:extLst>
              <a:ext uri="{FF2B5EF4-FFF2-40B4-BE49-F238E27FC236}">
                <a16:creationId xmlns:a16="http://schemas.microsoft.com/office/drawing/2014/main" id="{5DC583FE-9742-24DE-8CD3-7A7AA77D1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0"/>
            <a:ext cx="3921298" cy="4955459"/>
          </a:xfrm>
          <a:prstGeom prst="rect">
            <a:avLst/>
          </a:prstGeom>
          <a:noFill/>
          <a:ln>
            <a:noFill/>
          </a:ln>
        </p:spPr>
      </p:pic>
    </p:spTree>
    <p:extLst>
      <p:ext uri="{BB962C8B-B14F-4D97-AF65-F5344CB8AC3E}">
        <p14:creationId xmlns:p14="http://schemas.microsoft.com/office/powerpoint/2010/main" val="42611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97BD0-E66B-5DD9-F90E-717EEA417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578A2-5917-7384-CC7C-444B13AA99EC}"/>
              </a:ext>
            </a:extLst>
          </p:cNvPr>
          <p:cNvSpPr>
            <a:spLocks noGrp="1"/>
          </p:cNvSpPr>
          <p:nvPr>
            <p:ph type="title"/>
          </p:nvPr>
        </p:nvSpPr>
        <p:spPr/>
        <p:txBody>
          <a:bodyPr>
            <a:normAutofit/>
          </a:bodyPr>
          <a:lstStyle/>
          <a:p>
            <a:pPr algn="ctr"/>
            <a:r>
              <a:rPr lang="en-US" sz="5400" b="1" dirty="0"/>
              <a:t>1935 Labor Day Hurricane</a:t>
            </a:r>
          </a:p>
        </p:txBody>
      </p:sp>
      <p:pic>
        <p:nvPicPr>
          <p:cNvPr id="3" name="Picture 2">
            <a:extLst>
              <a:ext uri="{FF2B5EF4-FFF2-40B4-BE49-F238E27FC236}">
                <a16:creationId xmlns:a16="http://schemas.microsoft.com/office/drawing/2014/main" id="{664AF939-6918-AF47-09A4-A5D438D280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4467" y="2057400"/>
            <a:ext cx="3227318" cy="4029845"/>
          </a:xfrm>
          <a:prstGeom prst="rect">
            <a:avLst/>
          </a:prstGeom>
        </p:spPr>
      </p:pic>
      <p:pic>
        <p:nvPicPr>
          <p:cNvPr id="6" name="Picture 5" descr="Chess, Comics, Crosswords, Books, Music, Cinema: Who Murdered the Vets? by  Ernest Hemingway">
            <a:extLst>
              <a:ext uri="{FF2B5EF4-FFF2-40B4-BE49-F238E27FC236}">
                <a16:creationId xmlns:a16="http://schemas.microsoft.com/office/drawing/2014/main" id="{CEC2069B-FA7E-5DBD-D52D-606312F171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11778" y="1981198"/>
            <a:ext cx="2870622" cy="4106045"/>
          </a:xfrm>
          <a:prstGeom prst="rect">
            <a:avLst/>
          </a:prstGeom>
          <a:noFill/>
          <a:ln>
            <a:noFill/>
          </a:ln>
        </p:spPr>
      </p:pic>
      <p:pic>
        <p:nvPicPr>
          <p:cNvPr id="7" name="Picture 6" descr="Labor Day storm: A look back at the 1935 hurricane | CNN">
            <a:extLst>
              <a:ext uri="{FF2B5EF4-FFF2-40B4-BE49-F238E27FC236}">
                <a16:creationId xmlns:a16="http://schemas.microsoft.com/office/drawing/2014/main" id="{63119392-6461-F26C-A399-7A97B95A09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599" y="2200659"/>
            <a:ext cx="4714875" cy="3667125"/>
          </a:xfrm>
          <a:prstGeom prst="rect">
            <a:avLst/>
          </a:prstGeom>
          <a:noFill/>
          <a:ln>
            <a:noFill/>
          </a:ln>
        </p:spPr>
      </p:pic>
    </p:spTree>
    <p:extLst>
      <p:ext uri="{BB962C8B-B14F-4D97-AF65-F5344CB8AC3E}">
        <p14:creationId xmlns:p14="http://schemas.microsoft.com/office/powerpoint/2010/main" val="20764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C7CD-DDE3-C08F-3A36-97D53650A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37BDA-C10F-2915-1D28-0A723C640A03}"/>
              </a:ext>
            </a:extLst>
          </p:cNvPr>
          <p:cNvSpPr>
            <a:spLocks noGrp="1"/>
          </p:cNvSpPr>
          <p:nvPr>
            <p:ph type="title"/>
          </p:nvPr>
        </p:nvSpPr>
        <p:spPr/>
        <p:txBody>
          <a:bodyPr>
            <a:normAutofit/>
          </a:bodyPr>
          <a:lstStyle/>
          <a:p>
            <a:pPr algn="ctr"/>
            <a:r>
              <a:rPr lang="en-US" sz="5400" b="1" dirty="0"/>
              <a:t>1935 Labor Day Hurricane</a:t>
            </a:r>
          </a:p>
        </p:txBody>
      </p:sp>
      <p:pic>
        <p:nvPicPr>
          <p:cNvPr id="4" name="Picture 3" descr="Memorial for Lives Lost from 1935 Labor Day Hurricane - Review of Hurricane  Monument, Islamorada, FL - Tripadvisor">
            <a:extLst>
              <a:ext uri="{FF2B5EF4-FFF2-40B4-BE49-F238E27FC236}">
                <a16:creationId xmlns:a16="http://schemas.microsoft.com/office/drawing/2014/main" id="{1A544900-C740-6CB6-5D58-6DAC0532E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4840" y="1447800"/>
            <a:ext cx="7402319" cy="4953000"/>
          </a:xfrm>
          <a:prstGeom prst="rect">
            <a:avLst/>
          </a:prstGeom>
          <a:noFill/>
          <a:ln>
            <a:noFill/>
          </a:ln>
        </p:spPr>
      </p:pic>
    </p:spTree>
    <p:extLst>
      <p:ext uri="{BB962C8B-B14F-4D97-AF65-F5344CB8AC3E}">
        <p14:creationId xmlns:p14="http://schemas.microsoft.com/office/powerpoint/2010/main" val="495585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84813"/>
            <a:ext cx="11315700" cy="1219200"/>
          </a:xfrm>
        </p:spPr>
        <p:txBody>
          <a:bodyPr>
            <a:noAutofit/>
          </a:bodyPr>
          <a:lstStyle/>
          <a:p>
            <a:pPr algn="ctr"/>
            <a:r>
              <a:rPr lang="en-US" sz="4000" b="1" dirty="0"/>
              <a:t>“Who Murdered the Vet?” in </a:t>
            </a:r>
            <a:r>
              <a:rPr lang="en-US" sz="4000" b="1" i="1" dirty="0"/>
              <a:t>The New Masses</a:t>
            </a:r>
            <a:endParaRPr lang="en-US" sz="4000" b="1" dirty="0"/>
          </a:p>
        </p:txBody>
      </p:sp>
      <p:sp>
        <p:nvSpPr>
          <p:cNvPr id="5" name="Content Placeholder 1"/>
          <p:cNvSpPr txBox="1">
            <a:spLocks/>
          </p:cNvSpPr>
          <p:nvPr/>
        </p:nvSpPr>
        <p:spPr>
          <a:xfrm>
            <a:off x="495300" y="1504013"/>
            <a:ext cx="11201400" cy="4419600"/>
          </a:xfrm>
          <a:prstGeom prst="rect">
            <a:avLst/>
          </a:prstGeom>
        </p:spPr>
        <p:txBody>
          <a:bodyPr>
            <a:noAutofit/>
          </a:bodyPr>
          <a:lstStyle/>
          <a:p>
            <a:pPr>
              <a:spcBef>
                <a:spcPts val="600"/>
              </a:spcBef>
              <a:buClr>
                <a:schemeClr val="accent2"/>
              </a:buClr>
              <a:buSzPct val="85000"/>
              <a:defRPr/>
            </a:pPr>
            <a:r>
              <a:rPr lang="en-US" sz="2200" dirty="0"/>
              <a:t>“...wealthy people, yachtsmen, fishermen such as President Hoover and Presidents Roosevelt, do not come to the Florida Keys in hurricane months.... There is a known danger to property. But veterans, especially the bonus-marching variety of veterans, are not property.  They are only human beings; unsuccessful human beings, and all they have to lose is their lives.  They are doing coolie labor for a top wage of $45 a month and they have been put down on the Florida Keys where they can’t make trouble.  It is hurricane months, sure, but if anything comes up, you can always evacuate them, can't you?.....It is not necessary to go into the deaths of the civilians and their families since they were on the Keys of their own free will; They made their living there, had property and knew the hazards involved.  But the veterans had been sent there; they had no opportunity to leave, nor any protection against hurricanes; and they never had a chance for their lives.  Who sent nearly a thousand war veterans, many of them husky, hard-working and simply out of luck, but many of them close to the border of pathological cases, to live in frame shacks on the Florida Keys in hurricane months?”</a:t>
            </a:r>
          </a:p>
          <a:p>
            <a:pPr marL="274320" indent="-274320">
              <a:spcBef>
                <a:spcPts val="600"/>
              </a:spcBef>
              <a:buClr>
                <a:schemeClr val="accent2"/>
              </a:buClr>
              <a:buSzPct val="85000"/>
              <a:defRPr/>
            </a:pPr>
            <a:endParaRPr lang="en-US" dirty="0"/>
          </a:p>
          <a:p>
            <a:pPr marL="274320" indent="-274320">
              <a:spcBef>
                <a:spcPts val="600"/>
              </a:spcBef>
              <a:buClr>
                <a:schemeClr val="accent2"/>
              </a:buClr>
              <a:buSzPct val="85000"/>
              <a:defRPr/>
            </a:pPr>
            <a:endParaRPr lang="en-US" dirty="0"/>
          </a:p>
          <a:p>
            <a:pPr marL="274320" indent="-274320">
              <a:spcBef>
                <a:spcPts val="600"/>
              </a:spcBef>
              <a:buClr>
                <a:schemeClr val="accent2"/>
              </a:buClr>
              <a:buSzPct val="85000"/>
              <a:buFont typeface="Wingdings 2"/>
              <a:buChar char=""/>
              <a:defRPr/>
            </a:pPr>
            <a:endParaRPr lang="en-US" dirty="0"/>
          </a:p>
          <a:p>
            <a:pPr marL="274320" indent="-274320">
              <a:spcBef>
                <a:spcPts val="600"/>
              </a:spcBef>
              <a:buClr>
                <a:schemeClr val="accent2"/>
              </a:buClr>
              <a:buSzPct val="85000"/>
              <a:defRPr/>
            </a:pPr>
            <a:endParaRPr lang="en-US" dirty="0"/>
          </a:p>
          <a:p>
            <a:pPr marL="274320" indent="-274320">
              <a:spcBef>
                <a:spcPts val="600"/>
              </a:spcBef>
              <a:buClr>
                <a:schemeClr val="accent2"/>
              </a:buClr>
              <a:buSzPct val="85000"/>
              <a:defRPr/>
            </a:pPr>
            <a:endParaRPr lang="en-US" dirty="0"/>
          </a:p>
        </p:txBody>
      </p:sp>
    </p:spTree>
    <p:extLst>
      <p:ext uri="{BB962C8B-B14F-4D97-AF65-F5344CB8AC3E}">
        <p14:creationId xmlns:p14="http://schemas.microsoft.com/office/powerpoint/2010/main" val="999417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World War II</a:t>
            </a:r>
          </a:p>
        </p:txBody>
      </p:sp>
      <p:pic>
        <p:nvPicPr>
          <p:cNvPr id="34818" name="Picture 2" descr="dday27"/>
          <p:cNvPicPr>
            <a:picLocks noChangeAspect="1" noChangeArrowheads="1"/>
          </p:cNvPicPr>
          <p:nvPr/>
        </p:nvPicPr>
        <p:blipFill>
          <a:blip r:embed="rId2" cstate="print"/>
          <a:srcRect/>
          <a:stretch>
            <a:fillRect/>
          </a:stretch>
        </p:blipFill>
        <p:spPr bwMode="auto">
          <a:xfrm>
            <a:off x="2390775" y="1447800"/>
            <a:ext cx="7410450" cy="489913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24000"/>
            <a:ext cx="3962400" cy="4572000"/>
          </a:xfrm>
        </p:spPr>
        <p:txBody>
          <a:bodyPr anchor="ctr"/>
          <a:lstStyle/>
          <a:p>
            <a:pPr algn="ctr"/>
            <a:r>
              <a:rPr lang="en-US" sz="3200" dirty="0"/>
              <a:t>Aerarium </a:t>
            </a:r>
            <a:r>
              <a:rPr lang="en-US" sz="3200" dirty="0" err="1"/>
              <a:t>Militare</a:t>
            </a:r>
            <a:endParaRPr lang="en-US" sz="3200" dirty="0"/>
          </a:p>
          <a:p>
            <a:pPr algn="ctr"/>
            <a:r>
              <a:rPr lang="en-US" sz="3200" dirty="0"/>
              <a:t>Capitoline Hill</a:t>
            </a:r>
          </a:p>
          <a:p>
            <a:endParaRPr lang="en-US" dirty="0"/>
          </a:p>
        </p:txBody>
      </p:sp>
      <p:sp>
        <p:nvSpPr>
          <p:cNvPr id="3" name="Title 2"/>
          <p:cNvSpPr>
            <a:spLocks noGrp="1"/>
          </p:cNvSpPr>
          <p:nvPr>
            <p:ph type="title"/>
          </p:nvPr>
        </p:nvSpPr>
        <p:spPr/>
        <p:txBody>
          <a:bodyPr>
            <a:normAutofit/>
          </a:bodyPr>
          <a:lstStyle/>
          <a:p>
            <a:pPr algn="ctr"/>
            <a:r>
              <a:rPr lang="en-US" sz="5400" b="1" dirty="0"/>
              <a:t>Before America</a:t>
            </a:r>
          </a:p>
        </p:txBody>
      </p:sp>
      <p:pic>
        <p:nvPicPr>
          <p:cNvPr id="5" name="Picture 4" descr="An old stone building&#10;&#10;Description generated with very high confidence">
            <a:extLst>
              <a:ext uri="{FF2B5EF4-FFF2-40B4-BE49-F238E27FC236}">
                <a16:creationId xmlns:a16="http://schemas.microsoft.com/office/drawing/2014/main" id="{817E369C-F044-447B-AE60-CC7362CAC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1" y="1524001"/>
            <a:ext cx="6324600" cy="473109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World War II</a:t>
            </a:r>
          </a:p>
        </p:txBody>
      </p:sp>
      <p:pic>
        <p:nvPicPr>
          <p:cNvPr id="27652" name="Picture 4" descr="http://www.ralphmag.org/FS/soldier-ww-two375x455.tif"/>
          <p:cNvPicPr>
            <a:picLocks noChangeAspect="1" noChangeArrowheads="1"/>
          </p:cNvPicPr>
          <p:nvPr/>
        </p:nvPicPr>
        <p:blipFill>
          <a:blip r:embed="rId3" cstate="print"/>
          <a:srcRect/>
          <a:stretch>
            <a:fillRect/>
          </a:stretch>
        </p:blipFill>
        <p:spPr bwMode="auto">
          <a:xfrm>
            <a:off x="7086601" y="1523621"/>
            <a:ext cx="3809999" cy="4622799"/>
          </a:xfrm>
          <a:prstGeom prst="rect">
            <a:avLst/>
          </a:prstGeom>
          <a:noFill/>
        </p:spPr>
      </p:pic>
      <p:sp>
        <p:nvSpPr>
          <p:cNvPr id="5" name="Content Placeholder 1"/>
          <p:cNvSpPr txBox="1">
            <a:spLocks/>
          </p:cNvSpPr>
          <p:nvPr/>
        </p:nvSpPr>
        <p:spPr>
          <a:xfrm>
            <a:off x="1143000" y="1766896"/>
            <a:ext cx="4648200" cy="38862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16,112,566 served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World War II</a:t>
            </a:r>
          </a:p>
        </p:txBody>
      </p:sp>
      <p:sp>
        <p:nvSpPr>
          <p:cNvPr id="3" name="Content Placeholder 2"/>
          <p:cNvSpPr txBox="1">
            <a:spLocks/>
          </p:cNvSpPr>
          <p:nvPr/>
        </p:nvSpPr>
        <p:spPr>
          <a:xfrm>
            <a:off x="457200" y="1752600"/>
            <a:ext cx="6934200" cy="4495800"/>
          </a:xfrm>
          <a:prstGeom prst="rect">
            <a:avLst/>
          </a:prstGeom>
        </p:spPr>
        <p:txBody>
          <a:bodyPr>
            <a:normAutofit/>
          </a:bodyPr>
          <a:lstStyle/>
          <a:p>
            <a:pPr marL="548640" indent="-411480">
              <a:spcBef>
                <a:spcPct val="20000"/>
              </a:spcBef>
              <a:buClr>
                <a:schemeClr val="tx1">
                  <a:shade val="95000"/>
                </a:schemeClr>
              </a:buClr>
              <a:buSzPct val="65000"/>
            </a:pPr>
            <a:r>
              <a:rPr lang="en-US" sz="3200" dirty="0"/>
              <a:t> 	“When demobilization day comes we are going to suffer another Pearl Harbor, a Pearl Harbor perfectly foreseeable now—a Pearl Harbor of peace, not war.”</a:t>
            </a:r>
          </a:p>
          <a:p>
            <a:pPr marL="548640" indent="-411480">
              <a:spcBef>
                <a:spcPct val="20000"/>
              </a:spcBef>
              <a:buClr>
                <a:schemeClr val="tx1">
                  <a:shade val="95000"/>
                </a:schemeClr>
              </a:buClr>
              <a:buSzPct val="65000"/>
            </a:pPr>
            <a:endParaRPr lang="en-US" sz="3200" dirty="0"/>
          </a:p>
          <a:p>
            <a:pPr marL="548640" indent="-411480">
              <a:spcBef>
                <a:spcPct val="20000"/>
              </a:spcBef>
              <a:buClr>
                <a:schemeClr val="tx1">
                  <a:shade val="95000"/>
                </a:schemeClr>
              </a:buClr>
              <a:buSzPct val="65000"/>
            </a:pPr>
            <a:r>
              <a:rPr lang="en-US" sz="3200" dirty="0"/>
              <a:t>	</a:t>
            </a:r>
            <a:r>
              <a:rPr lang="en-US" sz="3200" i="1" dirty="0"/>
              <a:t>	The New Republic</a:t>
            </a:r>
            <a:r>
              <a:rPr lang="en-US" sz="3200" dirty="0"/>
              <a:t>, Aug. 2, 1943 </a:t>
            </a:r>
          </a:p>
        </p:txBody>
      </p:sp>
      <p:pic>
        <p:nvPicPr>
          <p:cNvPr id="31746" name="Picture 2" descr="http://img176.imageshack.us/img176/4663/file010.jpg"/>
          <p:cNvPicPr>
            <a:picLocks noChangeAspect="1" noChangeArrowheads="1"/>
          </p:cNvPicPr>
          <p:nvPr/>
        </p:nvPicPr>
        <p:blipFill>
          <a:blip r:embed="rId3" cstate="print"/>
          <a:srcRect/>
          <a:stretch>
            <a:fillRect/>
          </a:stretch>
        </p:blipFill>
        <p:spPr bwMode="auto">
          <a:xfrm>
            <a:off x="8001000" y="1905000"/>
            <a:ext cx="3133111" cy="3924301"/>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G.I. Bill</a:t>
            </a:r>
          </a:p>
        </p:txBody>
      </p:sp>
      <p:sp>
        <p:nvSpPr>
          <p:cNvPr id="5" name="Content Placeholder 1"/>
          <p:cNvSpPr txBox="1">
            <a:spLocks/>
          </p:cNvSpPr>
          <p:nvPr/>
        </p:nvSpPr>
        <p:spPr>
          <a:xfrm>
            <a:off x="672281" y="1371600"/>
            <a:ext cx="5295900" cy="3144612"/>
          </a:xfrm>
          <a:prstGeom prst="rect">
            <a:avLst/>
          </a:prstGeom>
        </p:spPr>
        <p:txBody>
          <a:bodyPr anchor="ctr">
            <a:normAutofit lnSpcReduction="10000"/>
          </a:bodyPr>
          <a:lstStyle/>
          <a:p>
            <a:pPr marL="274320" indent="-274320">
              <a:spcBef>
                <a:spcPts val="600"/>
              </a:spcBef>
              <a:buClr>
                <a:schemeClr val="accent2"/>
              </a:buClr>
              <a:buSzPct val="85000"/>
              <a:buFont typeface="Wingdings 2"/>
              <a:buChar char=""/>
              <a:defRPr/>
            </a:pPr>
            <a:r>
              <a:rPr lang="en-US" sz="3600" dirty="0"/>
              <a:t>January 9, 1944:  American Legion proposes the Bill of Rights for G.I. Joe and G.I. Jane in a </a:t>
            </a:r>
            <a:r>
              <a:rPr lang="en-US" sz="3600" i="1" dirty="0"/>
              <a:t>New York Times</a:t>
            </a:r>
            <a:r>
              <a:rPr lang="en-US" sz="3600" dirty="0"/>
              <a:t> editorial</a:t>
            </a:r>
          </a:p>
        </p:txBody>
      </p:sp>
      <p:pic>
        <p:nvPicPr>
          <p:cNvPr id="28674" name="Picture 2" descr="http://raleighhomeloans.files.wordpress.com/2009/09/giandbill.gif?w=336&amp;h=288&amp;h=288"/>
          <p:cNvPicPr>
            <a:picLocks noChangeAspect="1" noChangeArrowheads="1"/>
          </p:cNvPicPr>
          <p:nvPr/>
        </p:nvPicPr>
        <p:blipFill>
          <a:blip r:embed="rId3" cstate="print"/>
          <a:srcRect/>
          <a:stretch>
            <a:fillRect/>
          </a:stretch>
        </p:blipFill>
        <p:spPr bwMode="auto">
          <a:xfrm>
            <a:off x="5943600" y="1426029"/>
            <a:ext cx="5562600" cy="4767945"/>
          </a:xfrm>
          <a:prstGeom prst="rect">
            <a:avLst/>
          </a:prstGeom>
          <a:noFill/>
        </p:spPr>
      </p:pic>
      <p:pic>
        <p:nvPicPr>
          <p:cNvPr id="3" name="Picture 2" descr="Day 2 of our 75th GI Bill celebration ...">
            <a:extLst>
              <a:ext uri="{FF2B5EF4-FFF2-40B4-BE49-F238E27FC236}">
                <a16:creationId xmlns:a16="http://schemas.microsoft.com/office/drawing/2014/main" id="{DBB9179C-94DC-D1E2-176C-D9A7BB2F03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2926" y="4505325"/>
            <a:ext cx="4050030" cy="1962150"/>
          </a:xfrm>
          <a:prstGeom prst="rect">
            <a:avLst/>
          </a:prstGeom>
          <a:noFill/>
          <a:ln>
            <a:noFill/>
          </a:ln>
        </p:spPr>
      </p:pic>
    </p:spTree>
    <p:extLst>
      <p:ext uri="{BB962C8B-B14F-4D97-AF65-F5344CB8AC3E}">
        <p14:creationId xmlns:p14="http://schemas.microsoft.com/office/powerpoint/2010/main" val="2030183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G.I. Bill</a:t>
            </a:r>
          </a:p>
        </p:txBody>
      </p:sp>
      <p:sp>
        <p:nvSpPr>
          <p:cNvPr id="5" name="Content Placeholder 1"/>
          <p:cNvSpPr txBox="1">
            <a:spLocks/>
          </p:cNvSpPr>
          <p:nvPr/>
        </p:nvSpPr>
        <p:spPr>
          <a:xfrm>
            <a:off x="1143000" y="1583492"/>
            <a:ext cx="5410200" cy="45720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January 9, 1944</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John E. Rankin</a:t>
            </a:r>
          </a:p>
        </p:txBody>
      </p:sp>
      <p:pic>
        <p:nvPicPr>
          <p:cNvPr id="6" name="Picture 2" descr="Datei:JohnERankin.jpg">
            <a:extLst>
              <a:ext uri="{FF2B5EF4-FFF2-40B4-BE49-F238E27FC236}">
                <a16:creationId xmlns:a16="http://schemas.microsoft.com/office/drawing/2014/main" id="{DCCC802B-145D-4567-93FF-ADEEFEAC877D}"/>
              </a:ext>
            </a:extLst>
          </p:cNvPr>
          <p:cNvPicPr>
            <a:picLocks noChangeAspect="1" noChangeArrowheads="1"/>
          </p:cNvPicPr>
          <p:nvPr/>
        </p:nvPicPr>
        <p:blipFill>
          <a:blip r:embed="rId2" cstate="print"/>
          <a:srcRect/>
          <a:stretch>
            <a:fillRect/>
          </a:stretch>
        </p:blipFill>
        <p:spPr bwMode="auto">
          <a:xfrm>
            <a:off x="7010400" y="1583492"/>
            <a:ext cx="3352800" cy="4678326"/>
          </a:xfrm>
          <a:prstGeom prst="rect">
            <a:avLst/>
          </a:prstGeom>
          <a:noFill/>
        </p:spPr>
      </p:pic>
    </p:spTree>
    <p:extLst>
      <p:ext uri="{BB962C8B-B14F-4D97-AF65-F5344CB8AC3E}">
        <p14:creationId xmlns:p14="http://schemas.microsoft.com/office/powerpoint/2010/main" val="1345718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G.I. Bill</a:t>
            </a:r>
          </a:p>
        </p:txBody>
      </p:sp>
      <p:sp>
        <p:nvSpPr>
          <p:cNvPr id="5" name="Content Placeholder 1"/>
          <p:cNvSpPr txBox="1">
            <a:spLocks/>
          </p:cNvSpPr>
          <p:nvPr/>
        </p:nvSpPr>
        <p:spPr>
          <a:xfrm>
            <a:off x="1143000" y="1583492"/>
            <a:ext cx="5410200" cy="45720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January 9, 1944</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John E. Rankin</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John S. Gibson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555044"/>
            <a:ext cx="3970867" cy="4628897"/>
          </a:xfrm>
          <a:prstGeom prst="rect">
            <a:avLst/>
          </a:prstGeom>
        </p:spPr>
      </p:pic>
    </p:spTree>
    <p:extLst>
      <p:ext uri="{BB962C8B-B14F-4D97-AF65-F5344CB8AC3E}">
        <p14:creationId xmlns:p14="http://schemas.microsoft.com/office/powerpoint/2010/main" val="2561251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G.I. Bill</a:t>
            </a:r>
          </a:p>
        </p:txBody>
      </p:sp>
      <p:sp>
        <p:nvSpPr>
          <p:cNvPr id="5" name="Content Placeholder 1"/>
          <p:cNvSpPr txBox="1">
            <a:spLocks/>
          </p:cNvSpPr>
          <p:nvPr/>
        </p:nvSpPr>
        <p:spPr>
          <a:xfrm>
            <a:off x="1981200" y="1524000"/>
            <a:ext cx="4267200" cy="4572000"/>
          </a:xfrm>
          <a:prstGeom prst="rect">
            <a:avLst/>
          </a:prstGeom>
        </p:spPr>
        <p:txBody>
          <a:bodyPr>
            <a:normAutofit/>
          </a:bodyPr>
          <a:lstStyle/>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830" y="1524001"/>
            <a:ext cx="7618340" cy="473357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G.I. Bill</a:t>
            </a:r>
          </a:p>
        </p:txBody>
      </p:sp>
      <p:sp>
        <p:nvSpPr>
          <p:cNvPr id="5" name="Content Placeholder 1"/>
          <p:cNvSpPr txBox="1">
            <a:spLocks/>
          </p:cNvSpPr>
          <p:nvPr/>
        </p:nvSpPr>
        <p:spPr>
          <a:xfrm>
            <a:off x="838200" y="1797844"/>
            <a:ext cx="5410200" cy="4419600"/>
          </a:xfrm>
          <a:prstGeom prst="rect">
            <a:avLst/>
          </a:prstGeom>
        </p:spPr>
        <p:txBody>
          <a:bodyPr>
            <a:normAutofit/>
          </a:bodyPr>
          <a:lstStyle/>
          <a:p>
            <a:pPr marL="274320" indent="-274320">
              <a:spcBef>
                <a:spcPts val="600"/>
              </a:spcBef>
              <a:buClr>
                <a:schemeClr val="accent2"/>
              </a:buClr>
              <a:buSzPct val="85000"/>
              <a:buFont typeface="Wingdings 2"/>
              <a:buChar char=""/>
              <a:defRPr/>
            </a:pPr>
            <a:r>
              <a:rPr lang="en-US" sz="3600" dirty="0"/>
              <a:t>Eddie Rickenbacker</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June 7, 1944</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303" y="1797844"/>
            <a:ext cx="3412617" cy="4024312"/>
          </a:xfrm>
          <a:prstGeom prst="rect">
            <a:avLst/>
          </a:prstGeom>
        </p:spPr>
      </p:pic>
      <p:pic>
        <p:nvPicPr>
          <p:cNvPr id="1026" name="Picture 2">
            <a:extLst>
              <a:ext uri="{FF2B5EF4-FFF2-40B4-BE49-F238E27FC236}">
                <a16:creationId xmlns:a16="http://schemas.microsoft.com/office/drawing/2014/main" id="{16E4927A-B93C-762C-F430-06A212F3D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3200"/>
            <a:ext cx="7293524" cy="206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G.I. Bill</a:t>
            </a:r>
          </a:p>
        </p:txBody>
      </p:sp>
      <p:sp>
        <p:nvSpPr>
          <p:cNvPr id="5" name="Content Placeholder 1"/>
          <p:cNvSpPr txBox="1">
            <a:spLocks/>
          </p:cNvSpPr>
          <p:nvPr/>
        </p:nvSpPr>
        <p:spPr>
          <a:xfrm>
            <a:off x="885112" y="3397956"/>
            <a:ext cx="4267200" cy="4572000"/>
          </a:xfrm>
          <a:prstGeom prst="rect">
            <a:avLst/>
          </a:prstGeom>
        </p:spPr>
        <p:txBody>
          <a:bodyPr>
            <a:normAutofit/>
          </a:bodyPr>
          <a:lstStyle/>
          <a:p>
            <a:pPr marL="274320" indent="-274320">
              <a:spcBef>
                <a:spcPts val="600"/>
              </a:spcBef>
              <a:buClr>
                <a:schemeClr val="accent2"/>
              </a:buClr>
              <a:buSzPct val="85000"/>
              <a:buFont typeface="Wingdings 2"/>
              <a:buChar char=""/>
              <a:defRPr/>
            </a:pPr>
            <a:r>
              <a:rPr lang="en-US" sz="3600" dirty="0"/>
              <a:t>June 22, 1944</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1524000"/>
            <a:ext cx="7039688" cy="4794029"/>
          </a:xfrm>
          <a:prstGeom prst="rect">
            <a:avLst/>
          </a:prstGeom>
        </p:spPr>
      </p:pic>
    </p:spTree>
    <p:extLst>
      <p:ext uri="{BB962C8B-B14F-4D97-AF65-F5344CB8AC3E}">
        <p14:creationId xmlns:p14="http://schemas.microsoft.com/office/powerpoint/2010/main" val="603386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VA Hospital System</a:t>
            </a:r>
          </a:p>
        </p:txBody>
      </p:sp>
      <p:sp>
        <p:nvSpPr>
          <p:cNvPr id="5" name="Content Placeholder 1"/>
          <p:cNvSpPr txBox="1">
            <a:spLocks/>
          </p:cNvSpPr>
          <p:nvPr/>
        </p:nvSpPr>
        <p:spPr>
          <a:xfrm>
            <a:off x="990601" y="1905000"/>
            <a:ext cx="4800600" cy="4343400"/>
          </a:xfrm>
          <a:prstGeom prst="rect">
            <a:avLst/>
          </a:prstGeom>
        </p:spPr>
        <p:txBody>
          <a:bodyPr>
            <a:normAutofit/>
          </a:bodyPr>
          <a:lstStyle/>
          <a:p>
            <a:pPr marL="274320" indent="-274320">
              <a:spcBef>
                <a:spcPts val="600"/>
              </a:spcBef>
              <a:buClr>
                <a:schemeClr val="accent2"/>
              </a:buClr>
              <a:buSzPct val="85000"/>
              <a:buFont typeface="Wingdings 2"/>
              <a:buChar char=""/>
              <a:defRPr/>
            </a:pPr>
            <a:r>
              <a:rPr lang="en-US" sz="3600" dirty="0"/>
              <a:t>1945:  VA hospital scandal</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1946:  $448,000,000 </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 183 hospitals in 39 states</a:t>
            </a:r>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4" name="Picture 3" descr="A vintage photo of a castle&#10;&#10;Description generated with very high confidence">
            <a:extLst>
              <a:ext uri="{FF2B5EF4-FFF2-40B4-BE49-F238E27FC236}">
                <a16:creationId xmlns:a16="http://schemas.microsoft.com/office/drawing/2014/main" id="{5B69FDBF-4F05-4222-8905-84186A0A8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788" y="1981200"/>
            <a:ext cx="6398535" cy="3886200"/>
          </a:xfrm>
          <a:prstGeom prst="rect">
            <a:avLst/>
          </a:prstGeom>
        </p:spPr>
      </p:pic>
    </p:spTree>
    <p:extLst>
      <p:ext uri="{BB962C8B-B14F-4D97-AF65-F5344CB8AC3E}">
        <p14:creationId xmlns:p14="http://schemas.microsoft.com/office/powerpoint/2010/main" val="290610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Korean War</a:t>
            </a:r>
          </a:p>
        </p:txBody>
      </p:sp>
      <p:pic>
        <p:nvPicPr>
          <p:cNvPr id="18436" name="Picture 4" descr="http://upload.wikimedia.org/wikipedia/commons/1/1b/Marines_engage_during_the_Korean_War.jpg"/>
          <p:cNvPicPr>
            <a:picLocks noChangeAspect="1" noChangeArrowheads="1"/>
          </p:cNvPicPr>
          <p:nvPr/>
        </p:nvPicPr>
        <p:blipFill>
          <a:blip r:embed="rId2" cstate="print"/>
          <a:srcRect/>
          <a:stretch>
            <a:fillRect/>
          </a:stretch>
        </p:blipFill>
        <p:spPr bwMode="auto">
          <a:xfrm>
            <a:off x="2803568" y="1330453"/>
            <a:ext cx="6584865" cy="507034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5400" b="1" dirty="0"/>
              <a:t>Before America</a:t>
            </a:r>
          </a:p>
        </p:txBody>
      </p:sp>
      <p:pic>
        <p:nvPicPr>
          <p:cNvPr id="1026" name="Picture 2" descr="http://2.bp.blogspot.com/-qLKc8ptsk68/UhYriAg8yXI/AAAAAAAAHUU/v3R3QUEHYsM/s1600/for-your-loyalty-your-secur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626" y="1468274"/>
            <a:ext cx="6636749" cy="4943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365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Korean War</a:t>
            </a:r>
          </a:p>
        </p:txBody>
      </p:sp>
      <p:sp>
        <p:nvSpPr>
          <p:cNvPr id="5" name="Content Placeholder 1"/>
          <p:cNvSpPr txBox="1">
            <a:spLocks/>
          </p:cNvSpPr>
          <p:nvPr/>
        </p:nvSpPr>
        <p:spPr>
          <a:xfrm>
            <a:off x="1142999" y="1557867"/>
            <a:ext cx="4648201" cy="4648200"/>
          </a:xfrm>
          <a:prstGeom prst="rect">
            <a:avLst/>
          </a:prstGeom>
        </p:spPr>
        <p:txBody>
          <a:bodyPr>
            <a:normAutofit/>
          </a:bodyPr>
          <a:lstStyle/>
          <a:p>
            <a:pPr marL="274320" indent="-274320">
              <a:spcBef>
                <a:spcPts val="600"/>
              </a:spcBef>
              <a:buClr>
                <a:schemeClr val="accent2"/>
              </a:buClr>
              <a:buSzPct val="85000"/>
              <a:buFont typeface="Wingdings 2"/>
              <a:buChar char=""/>
              <a:defRPr/>
            </a:pPr>
            <a:r>
              <a:rPr lang="en-US" sz="3600" dirty="0"/>
              <a:t>5,700,000 served</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7" name="Picture 2" descr="US soldiers in front-line trench during Korean War. With rifle, left, PFC. Richard Pantoliano of Brooklyn, N.Y., and right, foreground, with carbine is PFC. Robert Curtis of Torrance, Calif. Other soldiers, background, are unidentified - 1 May 1951 ">
            <a:extLst>
              <a:ext uri="{FF2B5EF4-FFF2-40B4-BE49-F238E27FC236}">
                <a16:creationId xmlns:a16="http://schemas.microsoft.com/office/drawing/2014/main" id="{F4C799D6-1D12-4DF2-BB35-D1AC89E0C8A2}"/>
              </a:ext>
            </a:extLst>
          </p:cNvPr>
          <p:cNvPicPr>
            <a:picLocks noChangeAspect="1" noChangeArrowheads="1"/>
          </p:cNvPicPr>
          <p:nvPr/>
        </p:nvPicPr>
        <p:blipFill>
          <a:blip r:embed="rId2" cstate="print"/>
          <a:srcRect/>
          <a:stretch>
            <a:fillRect/>
          </a:stretch>
        </p:blipFill>
        <p:spPr bwMode="auto">
          <a:xfrm>
            <a:off x="6477001" y="1733720"/>
            <a:ext cx="3733799" cy="465899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Korean War</a:t>
            </a:r>
          </a:p>
        </p:txBody>
      </p:sp>
      <p:sp>
        <p:nvSpPr>
          <p:cNvPr id="5" name="Content Placeholder 1"/>
          <p:cNvSpPr txBox="1">
            <a:spLocks/>
          </p:cNvSpPr>
          <p:nvPr/>
        </p:nvSpPr>
        <p:spPr>
          <a:xfrm>
            <a:off x="1142999" y="1557867"/>
            <a:ext cx="4648201" cy="46482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5,700,000 served</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1956:  Bradley Commission</a:t>
            </a:r>
          </a:p>
        </p:txBody>
      </p:sp>
      <p:pic>
        <p:nvPicPr>
          <p:cNvPr id="18434" name="Picture 2" descr="http://www.quotecollection.com/author-images/omar-bradley-3.jpg"/>
          <p:cNvPicPr>
            <a:picLocks noChangeAspect="1" noChangeArrowheads="1"/>
          </p:cNvPicPr>
          <p:nvPr/>
        </p:nvPicPr>
        <p:blipFill>
          <a:blip r:embed="rId2" cstate="print"/>
          <a:srcRect/>
          <a:stretch>
            <a:fillRect/>
          </a:stretch>
        </p:blipFill>
        <p:spPr bwMode="auto">
          <a:xfrm>
            <a:off x="6400800" y="1421445"/>
            <a:ext cx="4237566" cy="4921044"/>
          </a:xfrm>
          <a:prstGeom prst="rect">
            <a:avLst/>
          </a:prstGeom>
          <a:noFill/>
        </p:spPr>
      </p:pic>
    </p:spTree>
    <p:extLst>
      <p:ext uri="{BB962C8B-B14F-4D97-AF65-F5344CB8AC3E}">
        <p14:creationId xmlns:p14="http://schemas.microsoft.com/office/powerpoint/2010/main" val="38736365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Vietnam War</a:t>
            </a:r>
          </a:p>
        </p:txBody>
      </p:sp>
      <p:pic>
        <p:nvPicPr>
          <p:cNvPr id="11266" name="Picture 2" descr="http://inapcache.boston.com/universal/site_graphics/blogs/bigpicture/vietnam_05_07/v01_00000014.jpg"/>
          <p:cNvPicPr>
            <a:picLocks noChangeAspect="1" noChangeArrowheads="1"/>
          </p:cNvPicPr>
          <p:nvPr/>
        </p:nvPicPr>
        <p:blipFill>
          <a:blip r:embed="rId2" cstate="print"/>
          <a:srcRect/>
          <a:stretch>
            <a:fillRect/>
          </a:stretch>
        </p:blipFill>
        <p:spPr bwMode="auto">
          <a:xfrm>
            <a:off x="2328853" y="1371600"/>
            <a:ext cx="7534294" cy="4953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The Vietnam War</a:t>
            </a:r>
          </a:p>
        </p:txBody>
      </p:sp>
      <p:sp>
        <p:nvSpPr>
          <p:cNvPr id="5" name="Content Placeholder 1"/>
          <p:cNvSpPr txBox="1">
            <a:spLocks/>
          </p:cNvSpPr>
          <p:nvPr/>
        </p:nvSpPr>
        <p:spPr>
          <a:xfrm>
            <a:off x="1752600" y="1600200"/>
            <a:ext cx="86868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r>
              <a:rPr lang="en-US" sz="3600" dirty="0"/>
              <a:t>9,000,000</a:t>
            </a:r>
          </a:p>
          <a:p>
            <a:pPr marL="274320" indent="-274320">
              <a:spcBef>
                <a:spcPts val="600"/>
              </a:spcBef>
              <a:buClr>
                <a:schemeClr val="accent2"/>
              </a:buClr>
              <a:buSzPct val="85000"/>
              <a:buFont typeface="Wingdings 2"/>
              <a:buChar char=""/>
              <a:defRPr/>
            </a:pPr>
            <a:r>
              <a:rPr lang="en-US" sz="3600" dirty="0"/>
              <a:t>1967:  Vietnam Veterans Against the War</a:t>
            </a:r>
          </a:p>
          <a:p>
            <a:pPr marL="274320" indent="-274320">
              <a:spcBef>
                <a:spcPts val="600"/>
              </a:spcBef>
              <a:buClr>
                <a:schemeClr val="accent2"/>
              </a:buClr>
              <a:buSzPct val="85000"/>
              <a:buFont typeface="Wingdings 2"/>
              <a:buChar char=""/>
              <a:defRPr/>
            </a:pPr>
            <a:r>
              <a:rPr lang="en-US" sz="3600" dirty="0"/>
              <a:t>1979:  Vietnam Veterans of America</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4" name="Picture 2"/>
          <p:cNvPicPr>
            <a:picLocks noChangeAspect="1" noChangeArrowheads="1"/>
          </p:cNvPicPr>
          <p:nvPr/>
        </p:nvPicPr>
        <p:blipFill>
          <a:blip r:embed="rId2" cstate="print"/>
          <a:srcRect/>
          <a:stretch>
            <a:fillRect/>
          </a:stretch>
        </p:blipFill>
        <p:spPr bwMode="auto">
          <a:xfrm>
            <a:off x="1912620" y="3633787"/>
            <a:ext cx="8366760" cy="2614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Post-traumatic Stress Disorder</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609600" y="1837973"/>
            <a:ext cx="11125200" cy="2971800"/>
          </a:xfrm>
          <a:prstGeom prst="rect">
            <a:avLst/>
          </a:prstGeom>
        </p:spPr>
        <p:txBody>
          <a:bodyPr>
            <a:normAutofit/>
          </a:bodyPr>
          <a:lstStyle/>
          <a:p>
            <a:pPr>
              <a:spcBef>
                <a:spcPts val="600"/>
              </a:spcBef>
              <a:buClr>
                <a:schemeClr val="accent2"/>
              </a:buClr>
              <a:buSzPct val="85000"/>
              <a:defRPr/>
            </a:pPr>
            <a:r>
              <a:rPr lang="en-US" sz="3600" dirty="0"/>
              <a:t>Dr. Robert Jay </a:t>
            </a:r>
            <a:r>
              <a:rPr lang="en-US" sz="3600" dirty="0" err="1"/>
              <a:t>Lifton</a:t>
            </a:r>
            <a:r>
              <a:rPr lang="en-US" sz="3600" dirty="0"/>
              <a:t>        Shad </a:t>
            </a:r>
            <a:r>
              <a:rPr lang="en-US" sz="3600" dirty="0" err="1"/>
              <a:t>Meshad</a:t>
            </a:r>
            <a:r>
              <a:rPr lang="en-US" sz="3600" dirty="0"/>
              <a:t>        Sarah Haley</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9218" name="Picture 2" descr="http://www.cencom.org/media/ecom/prodlg/bios/LiftonRobertDr.jpg"/>
          <p:cNvPicPr>
            <a:picLocks noChangeAspect="1" noChangeArrowheads="1"/>
          </p:cNvPicPr>
          <p:nvPr/>
        </p:nvPicPr>
        <p:blipFill>
          <a:blip r:embed="rId2" cstate="print"/>
          <a:srcRect/>
          <a:stretch>
            <a:fillRect/>
          </a:stretch>
        </p:blipFill>
        <p:spPr bwMode="auto">
          <a:xfrm>
            <a:off x="1390650" y="2710321"/>
            <a:ext cx="2362200" cy="3567908"/>
          </a:xfrm>
          <a:prstGeom prst="rect">
            <a:avLst/>
          </a:prstGeom>
          <a:noFill/>
        </p:spPr>
      </p:pic>
      <p:pic>
        <p:nvPicPr>
          <p:cNvPr id="9220" name="Picture 4" descr="http://www.qpiflow.com/images/meshad.jpg"/>
          <p:cNvPicPr>
            <a:picLocks noChangeAspect="1" noChangeArrowheads="1"/>
          </p:cNvPicPr>
          <p:nvPr/>
        </p:nvPicPr>
        <p:blipFill>
          <a:blip r:embed="rId3" cstate="print"/>
          <a:srcRect r="13636" b="10317"/>
          <a:stretch>
            <a:fillRect/>
          </a:stretch>
        </p:blipFill>
        <p:spPr bwMode="auto">
          <a:xfrm>
            <a:off x="5111115" y="2742955"/>
            <a:ext cx="2890106" cy="3548609"/>
          </a:xfrm>
          <a:prstGeom prst="rect">
            <a:avLst/>
          </a:prstGeom>
          <a:noFill/>
        </p:spPr>
      </p:pic>
      <p:pic>
        <p:nvPicPr>
          <p:cNvPr id="16385" name="Picture 1"/>
          <p:cNvPicPr>
            <a:picLocks noChangeAspect="1" noChangeArrowheads="1"/>
          </p:cNvPicPr>
          <p:nvPr/>
        </p:nvPicPr>
        <p:blipFill>
          <a:blip r:embed="rId4" cstate="print"/>
          <a:srcRect/>
          <a:stretch>
            <a:fillRect/>
          </a:stretch>
        </p:blipFill>
        <p:spPr bwMode="auto">
          <a:xfrm>
            <a:off x="8839200" y="2742954"/>
            <a:ext cx="2362200" cy="3536393"/>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Post-traumatic Stress Disorder</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609600" y="1676400"/>
            <a:ext cx="7086600" cy="4267200"/>
          </a:xfrm>
          <a:prstGeom prst="rect">
            <a:avLst/>
          </a:prstGeom>
        </p:spPr>
        <p:txBody>
          <a:bodyPr>
            <a:normAutofit fontScale="92500"/>
          </a:bodyPr>
          <a:lstStyle/>
          <a:p>
            <a:pPr marL="274320" indent="-274320">
              <a:spcBef>
                <a:spcPts val="600"/>
              </a:spcBef>
              <a:buClr>
                <a:schemeClr val="accent2"/>
              </a:buClr>
              <a:buSzPct val="85000"/>
              <a:buFont typeface="Wingdings 2"/>
              <a:buChar char=""/>
              <a:defRPr/>
            </a:pPr>
            <a:r>
              <a:rPr lang="en-US" sz="3600" dirty="0"/>
              <a:t>American Psychiatric Association (APA)</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Vietnam Veterans Working Group</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Diagnostic and Statistical Manual of Mental Disorders, 3</a:t>
            </a:r>
            <a:r>
              <a:rPr lang="en-US" sz="3600" baseline="30000" dirty="0"/>
              <a:t>rd</a:t>
            </a:r>
            <a:r>
              <a:rPr lang="en-US" sz="3600" dirty="0"/>
              <a:t> ed. (DSM-III)</a:t>
            </a:r>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8194" name="Picture 2" descr="http://ecx.images-amazon.com/images/I/51TP0XhCh5L._SL500_AA300_.jpg"/>
          <p:cNvPicPr>
            <a:picLocks noChangeAspect="1" noChangeArrowheads="1"/>
          </p:cNvPicPr>
          <p:nvPr/>
        </p:nvPicPr>
        <p:blipFill>
          <a:blip r:embed="rId2" cstate="print"/>
          <a:srcRect l="16000" r="16000"/>
          <a:stretch>
            <a:fillRect/>
          </a:stretch>
        </p:blipFill>
        <p:spPr bwMode="auto">
          <a:xfrm>
            <a:off x="8305800" y="1828799"/>
            <a:ext cx="2895600" cy="42022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637D8-76A4-20AF-6E7C-717EC3D4D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1976E-5BA9-B3C7-313B-7AB29A9FCD16}"/>
              </a:ext>
            </a:extLst>
          </p:cNvPr>
          <p:cNvSpPr>
            <a:spLocks noGrp="1"/>
          </p:cNvSpPr>
          <p:nvPr>
            <p:ph type="title"/>
          </p:nvPr>
        </p:nvSpPr>
        <p:spPr/>
        <p:txBody>
          <a:bodyPr>
            <a:normAutofit fontScale="90000"/>
          </a:bodyPr>
          <a:lstStyle/>
          <a:p>
            <a:pPr algn="ctr"/>
            <a:r>
              <a:rPr lang="en-US" sz="5400" b="1" dirty="0"/>
              <a:t>Community Based Outreach Centers</a:t>
            </a:r>
          </a:p>
        </p:txBody>
      </p:sp>
      <p:sp>
        <p:nvSpPr>
          <p:cNvPr id="5" name="Content Placeholder 1">
            <a:extLst>
              <a:ext uri="{FF2B5EF4-FFF2-40B4-BE49-F238E27FC236}">
                <a16:creationId xmlns:a16="http://schemas.microsoft.com/office/drawing/2014/main" id="{5F32634B-E883-B47B-BEF1-E8E0E7935605}"/>
              </a:ext>
            </a:extLst>
          </p:cNvPr>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a:extLst>
              <a:ext uri="{FF2B5EF4-FFF2-40B4-BE49-F238E27FC236}">
                <a16:creationId xmlns:a16="http://schemas.microsoft.com/office/drawing/2014/main" id="{5D64AC31-96FC-7EF4-4043-A6E2760A7242}"/>
              </a:ext>
            </a:extLst>
          </p:cNvPr>
          <p:cNvSpPr txBox="1">
            <a:spLocks/>
          </p:cNvSpPr>
          <p:nvPr/>
        </p:nvSpPr>
        <p:spPr>
          <a:xfrm>
            <a:off x="609600" y="1676400"/>
            <a:ext cx="7086600" cy="42672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Max Cleland </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1979:  First CBOC opened</a:t>
            </a:r>
          </a:p>
        </p:txBody>
      </p:sp>
      <p:pic>
        <p:nvPicPr>
          <p:cNvPr id="2050" name="Picture 2" descr="Max Cleland, head of the Veterans Administration, listens to guest ...">
            <a:extLst>
              <a:ext uri="{FF2B5EF4-FFF2-40B4-BE49-F238E27FC236}">
                <a16:creationId xmlns:a16="http://schemas.microsoft.com/office/drawing/2014/main" id="{C1CFE0DA-2165-8FD2-9959-917EEE06D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0" y="1371600"/>
            <a:ext cx="3390900" cy="507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931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Agent Orange</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6" name="Picture 5" descr="agent-orange-vietnam.jpg"/>
          <p:cNvPicPr>
            <a:picLocks noChangeAspect="1"/>
          </p:cNvPicPr>
          <p:nvPr/>
        </p:nvPicPr>
        <p:blipFill>
          <a:blip r:embed="rId2" cstate="print"/>
          <a:stretch>
            <a:fillRect/>
          </a:stretch>
        </p:blipFill>
        <p:spPr>
          <a:xfrm>
            <a:off x="7391400" y="1676400"/>
            <a:ext cx="3810000" cy="4580982"/>
          </a:xfrm>
          <a:prstGeom prst="rect">
            <a:avLst/>
          </a:prstGeom>
        </p:spPr>
      </p:pic>
      <p:sp>
        <p:nvSpPr>
          <p:cNvPr id="7" name="Content Placeholder 1"/>
          <p:cNvSpPr txBox="1">
            <a:spLocks/>
          </p:cNvSpPr>
          <p:nvPr/>
        </p:nvSpPr>
        <p:spPr>
          <a:xfrm>
            <a:off x="914400" y="1524000"/>
            <a:ext cx="5867400" cy="44196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1965-71:  11,000,000 gallons sprayed through Operation Ranch Hand</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Dioxin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Agent Orange</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914400" y="1524000"/>
            <a:ext cx="6553200" cy="44196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1977:  First claim</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1978:  Maude </a:t>
            </a:r>
            <a:r>
              <a:rPr lang="en-US" sz="3600" dirty="0" err="1"/>
              <a:t>DeVictor</a:t>
            </a:r>
            <a:endParaRPr lang="en-US" sz="3600" dirty="0"/>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1978:  </a:t>
            </a:r>
            <a:r>
              <a:rPr lang="en-US" sz="3600" i="1" dirty="0"/>
              <a:t>Agent Orange: The Deadly Fog</a:t>
            </a:r>
            <a:endParaRPr lang="en-US" sz="3600" dirty="0"/>
          </a:p>
        </p:txBody>
      </p:sp>
      <p:pic>
        <p:nvPicPr>
          <p:cNvPr id="6146" name="Picture 2" descr="http://www.geraldnicosia.com/vetgalleryfin/images/vetgallery18_jpg.jpg"/>
          <p:cNvPicPr>
            <a:picLocks noChangeAspect="1" noChangeArrowheads="1"/>
          </p:cNvPicPr>
          <p:nvPr/>
        </p:nvPicPr>
        <p:blipFill>
          <a:blip r:embed="rId2" cstate="print"/>
          <a:srcRect/>
          <a:stretch>
            <a:fillRect/>
          </a:stretch>
        </p:blipFill>
        <p:spPr bwMode="auto">
          <a:xfrm>
            <a:off x="8181975" y="1624635"/>
            <a:ext cx="3095625" cy="46633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Agent Orange</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609600" y="1524000"/>
            <a:ext cx="6172200" cy="44958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1979:  Veterans Health Programs Extension and Improvement Act</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1987:  CDC scraps its study with no results</a:t>
            </a:r>
          </a:p>
        </p:txBody>
      </p:sp>
      <p:pic>
        <p:nvPicPr>
          <p:cNvPr id="4098" name="Picture 2" descr="http://1.bp.blogspot.com/_qLAIskTQXUc/TN1Lu2MSrWI/AAAAAAAAEfs/A48UKFBx6RA/s1600/3024_042709.jpg"/>
          <p:cNvPicPr>
            <a:picLocks noChangeAspect="1" noChangeArrowheads="1"/>
          </p:cNvPicPr>
          <p:nvPr/>
        </p:nvPicPr>
        <p:blipFill>
          <a:blip r:embed="rId2" cstate="print"/>
          <a:srcRect/>
          <a:stretch>
            <a:fillRect/>
          </a:stretch>
        </p:blipFill>
        <p:spPr bwMode="auto">
          <a:xfrm>
            <a:off x="7162801" y="1676400"/>
            <a:ext cx="4190999" cy="42137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524000"/>
            <a:ext cx="4653356" cy="4572000"/>
          </a:xfrm>
        </p:spPr>
        <p:txBody>
          <a:bodyPr anchor="ctr">
            <a:normAutofit/>
          </a:bodyPr>
          <a:lstStyle/>
          <a:p>
            <a:r>
              <a:rPr lang="en-US" sz="2800" dirty="0"/>
              <a:t>1592-93:  English Parliament passes national system of disability compensation for veterans</a:t>
            </a:r>
          </a:p>
          <a:p>
            <a:endParaRPr lang="en-US" sz="2800" dirty="0"/>
          </a:p>
          <a:p>
            <a:r>
              <a:rPr lang="en-US" sz="2800" dirty="0"/>
              <a:t>Disability Benefits</a:t>
            </a:r>
          </a:p>
          <a:p>
            <a:endParaRPr lang="en-US" sz="2800" dirty="0"/>
          </a:p>
          <a:p>
            <a:r>
              <a:rPr lang="en-US" sz="2800" dirty="0"/>
              <a:t>Officer Pensions</a:t>
            </a:r>
            <a:endParaRPr lang="en-US" dirty="0"/>
          </a:p>
        </p:txBody>
      </p:sp>
      <p:sp>
        <p:nvSpPr>
          <p:cNvPr id="3" name="Title 2"/>
          <p:cNvSpPr>
            <a:spLocks noGrp="1"/>
          </p:cNvSpPr>
          <p:nvPr>
            <p:ph type="title"/>
          </p:nvPr>
        </p:nvSpPr>
        <p:spPr/>
        <p:txBody>
          <a:bodyPr>
            <a:normAutofit/>
          </a:bodyPr>
          <a:lstStyle/>
          <a:p>
            <a:pPr algn="ctr"/>
            <a:r>
              <a:rPr lang="en-US" sz="5400" b="1" dirty="0"/>
              <a:t>Colonial America</a:t>
            </a:r>
          </a:p>
        </p:txBody>
      </p:sp>
      <p:pic>
        <p:nvPicPr>
          <p:cNvPr id="35842" name="Picture 2" descr="http://historyking.com/images/Social-Classes-In-Colonial-America.jpg"/>
          <p:cNvPicPr>
            <a:picLocks noChangeAspect="1" noChangeArrowheads="1"/>
          </p:cNvPicPr>
          <p:nvPr/>
        </p:nvPicPr>
        <p:blipFill>
          <a:blip r:embed="rId2" cstate="print"/>
          <a:srcRect/>
          <a:stretch>
            <a:fillRect/>
          </a:stretch>
        </p:blipFill>
        <p:spPr bwMode="auto">
          <a:xfrm>
            <a:off x="5415355" y="1714500"/>
            <a:ext cx="6163235" cy="4191000"/>
          </a:xfrm>
          <a:prstGeom prst="rect">
            <a:avLst/>
          </a:prstGeom>
          <a:noFill/>
        </p:spPr>
      </p:pic>
    </p:spTree>
    <p:extLst>
      <p:ext uri="{BB962C8B-B14F-4D97-AF65-F5344CB8AC3E}">
        <p14:creationId xmlns:p14="http://schemas.microsoft.com/office/powerpoint/2010/main" val="303132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Agent Orange</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685800" y="1524000"/>
            <a:ext cx="6400800" cy="44958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1979:  Class action lawsuit filed</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1984:  Settled for $180 million</a:t>
            </a:r>
          </a:p>
        </p:txBody>
      </p:sp>
      <p:pic>
        <p:nvPicPr>
          <p:cNvPr id="5122" name="Picture 2" descr="http://www.agentorangerecord.com/images/uploads/modules/Agent-Orange-on-Trial-for-left-module.gif"/>
          <p:cNvPicPr>
            <a:picLocks noChangeAspect="1" noChangeArrowheads="1"/>
          </p:cNvPicPr>
          <p:nvPr/>
        </p:nvPicPr>
        <p:blipFill>
          <a:blip r:embed="rId3" cstate="print"/>
          <a:srcRect/>
          <a:stretch>
            <a:fillRect/>
          </a:stretch>
        </p:blipFill>
        <p:spPr bwMode="auto">
          <a:xfrm>
            <a:off x="7772400" y="1524000"/>
            <a:ext cx="3200400" cy="4752475"/>
          </a:xfrm>
          <a:prstGeom prst="rect">
            <a:avLst/>
          </a:prstGeom>
          <a:noFill/>
        </p:spPr>
      </p:pic>
    </p:spTree>
    <p:extLst>
      <p:ext uri="{BB962C8B-B14F-4D97-AF65-F5344CB8AC3E}">
        <p14:creationId xmlns:p14="http://schemas.microsoft.com/office/powerpoint/2010/main" val="2612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Agent Orange</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838200" y="1676400"/>
            <a:ext cx="4648200" cy="44958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1979:  Class action lawsuit filed</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1983:  Times Beach</a:t>
            </a:r>
          </a:p>
        </p:txBody>
      </p:sp>
      <p:pic>
        <p:nvPicPr>
          <p:cNvPr id="8" name="Picture 2" descr="http://www.eloquent-web-and-graphic-design.com/featured_sites/abandoned_places/images/dioxinstreet.jpg"/>
          <p:cNvPicPr>
            <a:picLocks noChangeAspect="1" noChangeArrowheads="1"/>
          </p:cNvPicPr>
          <p:nvPr/>
        </p:nvPicPr>
        <p:blipFill>
          <a:blip r:embed="rId3" cstate="print"/>
          <a:srcRect/>
          <a:stretch>
            <a:fillRect/>
          </a:stretch>
        </p:blipFill>
        <p:spPr bwMode="auto">
          <a:xfrm>
            <a:off x="5505994" y="2209800"/>
            <a:ext cx="5976939"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Agent Orange</a:t>
            </a:r>
          </a:p>
        </p:txBody>
      </p:sp>
      <p:sp>
        <p:nvSpPr>
          <p:cNvPr id="3" name="Content Placeholder 2"/>
          <p:cNvSpPr txBox="1">
            <a:spLocks/>
          </p:cNvSpPr>
          <p:nvPr/>
        </p:nvSpPr>
        <p:spPr>
          <a:xfrm>
            <a:off x="533400" y="1524000"/>
            <a:ext cx="5486400" cy="4724400"/>
          </a:xfrm>
          <a:prstGeom prst="rect">
            <a:avLst/>
          </a:prstGeom>
        </p:spPr>
        <p:txBody>
          <a:bodyPr anchor="ctr">
            <a:normAutofit fontScale="92500" lnSpcReduction="10000"/>
          </a:bodyPr>
          <a:lstStyle/>
          <a:p>
            <a:pPr marL="548640" indent="-411480">
              <a:spcBef>
                <a:spcPct val="20000"/>
              </a:spcBef>
              <a:buClr>
                <a:schemeClr val="tx1">
                  <a:shade val="95000"/>
                </a:schemeClr>
              </a:buClr>
              <a:buSzPct val="65000"/>
            </a:pPr>
            <a:r>
              <a:rPr lang="en-US" sz="3200" dirty="0"/>
              <a:t> </a:t>
            </a:r>
            <a:r>
              <a:rPr lang="en-US" sz="4100" dirty="0"/>
              <a:t>	“Perhaps dioxin is poisonous only when in proximity to civilians but harmless to men and women in uniform.”</a:t>
            </a:r>
          </a:p>
          <a:p>
            <a:pPr marL="548640" indent="-411480">
              <a:spcBef>
                <a:spcPct val="20000"/>
              </a:spcBef>
              <a:buClr>
                <a:schemeClr val="tx1">
                  <a:shade val="95000"/>
                </a:schemeClr>
              </a:buClr>
              <a:buSzPct val="65000"/>
            </a:pPr>
            <a:endParaRPr lang="en-US" sz="4100" dirty="0"/>
          </a:p>
          <a:p>
            <a:pPr marL="548640" indent="-411480">
              <a:spcBef>
                <a:spcPct val="20000"/>
              </a:spcBef>
              <a:buClr>
                <a:schemeClr val="tx1">
                  <a:shade val="95000"/>
                </a:schemeClr>
              </a:buClr>
              <a:buSzPct val="65000"/>
            </a:pPr>
            <a:r>
              <a:rPr lang="en-US" sz="4100" dirty="0"/>
              <a:t>		</a:t>
            </a:r>
            <a:r>
              <a:rPr lang="en-US" sz="4100" i="1" dirty="0"/>
              <a:t>Washington Post</a:t>
            </a:r>
            <a:endParaRPr lang="en-US" sz="3200" dirty="0"/>
          </a:p>
        </p:txBody>
      </p:sp>
      <p:pic>
        <p:nvPicPr>
          <p:cNvPr id="2050" name="Picture 2" descr="http://www.eloquent-web-and-graphic-design.com/featured_sites/abandoned_places/images/tbcleanup.jpg"/>
          <p:cNvPicPr>
            <a:picLocks noChangeAspect="1" noChangeArrowheads="1"/>
          </p:cNvPicPr>
          <p:nvPr/>
        </p:nvPicPr>
        <p:blipFill>
          <a:blip r:embed="rId3" cstate="print"/>
          <a:srcRect/>
          <a:stretch>
            <a:fillRect/>
          </a:stretch>
        </p:blipFill>
        <p:spPr bwMode="auto">
          <a:xfrm>
            <a:off x="6277206" y="1981200"/>
            <a:ext cx="5305194" cy="35814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Agent Orange</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609601" y="1524000"/>
            <a:ext cx="7315200" cy="4745706"/>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600" dirty="0"/>
              <a:t>1989:  American Legion-Columbia University Study of Vietnam-era Veterans submitted to Congress.</a:t>
            </a:r>
          </a:p>
        </p:txBody>
      </p:sp>
      <p:pic>
        <p:nvPicPr>
          <p:cNvPr id="4" name="Picture 3">
            <a:extLst>
              <a:ext uri="{FF2B5EF4-FFF2-40B4-BE49-F238E27FC236}">
                <a16:creationId xmlns:a16="http://schemas.microsoft.com/office/drawing/2014/main" id="{53539493-8D4A-5C40-E409-146E6EDAF962}"/>
              </a:ext>
            </a:extLst>
          </p:cNvPr>
          <p:cNvPicPr>
            <a:picLocks noChangeAspect="1"/>
          </p:cNvPicPr>
          <p:nvPr/>
        </p:nvPicPr>
        <p:blipFill>
          <a:blip r:embed="rId2"/>
          <a:stretch>
            <a:fillRect/>
          </a:stretch>
        </p:blipFill>
        <p:spPr>
          <a:xfrm>
            <a:off x="8466940" y="1066800"/>
            <a:ext cx="3030519" cy="5202906"/>
          </a:xfrm>
          <a:prstGeom prst="rect">
            <a:avLst/>
          </a:prstGeom>
        </p:spPr>
      </p:pic>
    </p:spTree>
    <p:extLst>
      <p:ext uri="{BB962C8B-B14F-4D97-AF65-F5344CB8AC3E}">
        <p14:creationId xmlns:p14="http://schemas.microsoft.com/office/powerpoint/2010/main" val="9695616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Agent Orange</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838200" y="1524000"/>
            <a:ext cx="5943600" cy="5029200"/>
          </a:xfrm>
          <a:prstGeom prst="rect">
            <a:avLst/>
          </a:prstGeom>
        </p:spPr>
        <p:txBody>
          <a:bodyPr>
            <a:normAutofit fontScale="92500" lnSpcReduction="20000"/>
          </a:bodyPr>
          <a:lstStyle/>
          <a:p>
            <a:pPr marL="274320" indent="-274320">
              <a:spcBef>
                <a:spcPts val="600"/>
              </a:spcBef>
              <a:buClr>
                <a:schemeClr val="accent2"/>
              </a:buClr>
              <a:buSzPct val="85000"/>
              <a:buFont typeface="Wingdings 2"/>
              <a:buChar char=""/>
              <a:defRPr/>
            </a:pPr>
            <a:r>
              <a:rPr lang="en-US" sz="3600" dirty="0"/>
              <a:t>Veterans Dioxin and Radiation Exposure Compensation Standards Act of 1984</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1990:  Secretary </a:t>
            </a:r>
            <a:r>
              <a:rPr lang="en-US" sz="3600" dirty="0" err="1"/>
              <a:t>Derwinski</a:t>
            </a:r>
            <a:r>
              <a:rPr lang="en-US" sz="3600" dirty="0"/>
              <a:t> grants presumption for non-Hodgkin’s lymphoma and soft-tissue sarcomas</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buFont typeface="Wingdings 2"/>
              <a:buChar char=""/>
              <a:defRPr/>
            </a:pPr>
            <a:r>
              <a:rPr lang="en-US" sz="3600" dirty="0"/>
              <a:t>Agent Orange Act of 1991</a:t>
            </a:r>
          </a:p>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23554" name="Picture 2" descr="http://1.bp.blogspot.com/-lBPVOuXhWZg/TxxbUczDpCI/AAAAAAAAC3c/pc5pJcT46zY/s1600/Edward+Derwinski+with+American+flag.jpg"/>
          <p:cNvPicPr>
            <a:picLocks noChangeAspect="1" noChangeArrowheads="1"/>
          </p:cNvPicPr>
          <p:nvPr/>
        </p:nvPicPr>
        <p:blipFill>
          <a:blip r:embed="rId2" cstate="print"/>
          <a:srcRect/>
          <a:stretch>
            <a:fillRect/>
          </a:stretch>
        </p:blipFill>
        <p:spPr bwMode="auto">
          <a:xfrm>
            <a:off x="7168444" y="1406529"/>
            <a:ext cx="3962400" cy="50020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Judicial Review</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sp>
        <p:nvSpPr>
          <p:cNvPr id="7" name="Content Placeholder 1"/>
          <p:cNvSpPr txBox="1">
            <a:spLocks/>
          </p:cNvSpPr>
          <p:nvPr/>
        </p:nvSpPr>
        <p:spPr>
          <a:xfrm>
            <a:off x="533400" y="1752600"/>
            <a:ext cx="6248400" cy="4800600"/>
          </a:xfrm>
          <a:prstGeom prst="rect">
            <a:avLst/>
          </a:prstGeom>
        </p:spPr>
        <p:txBody>
          <a:bodyPr anchor="ctr">
            <a:normAutofit/>
          </a:bodyPr>
          <a:lstStyle/>
          <a:p>
            <a:pPr marL="274320" indent="-274320">
              <a:spcBef>
                <a:spcPts val="600"/>
              </a:spcBef>
              <a:buClr>
                <a:schemeClr val="accent2"/>
              </a:buClr>
              <a:buSzPct val="85000"/>
              <a:buFont typeface="Wingdings 2"/>
              <a:buChar char=""/>
              <a:defRPr/>
            </a:pPr>
            <a:r>
              <a:rPr lang="en-US" sz="3200" i="1" dirty="0"/>
              <a:t>Johnson v. Robinson</a:t>
            </a:r>
            <a:r>
              <a:rPr lang="en-US" sz="3200" dirty="0"/>
              <a:t>, 415 U.S. 361 (1974)</a:t>
            </a:r>
          </a:p>
          <a:p>
            <a:pPr marL="274320" indent="-274320">
              <a:spcBef>
                <a:spcPts val="600"/>
              </a:spcBef>
              <a:buClr>
                <a:schemeClr val="accent2"/>
              </a:buClr>
              <a:buSzPct val="85000"/>
              <a:buFont typeface="Wingdings 2"/>
              <a:buChar char=""/>
              <a:defRPr/>
            </a:pPr>
            <a:endParaRPr lang="en-US" sz="3200" i="1" dirty="0"/>
          </a:p>
          <a:p>
            <a:pPr marL="274320" indent="-274320">
              <a:spcBef>
                <a:spcPts val="600"/>
              </a:spcBef>
              <a:buClr>
                <a:schemeClr val="accent2"/>
              </a:buClr>
              <a:buSzPct val="85000"/>
              <a:buFont typeface="Wingdings 2"/>
              <a:buChar char=""/>
              <a:defRPr/>
            </a:pPr>
            <a:r>
              <a:rPr lang="en-US" sz="3200" i="1" dirty="0"/>
              <a:t>Walters v. National Association of Radiation Survivors</a:t>
            </a:r>
            <a:r>
              <a:rPr lang="en-US" sz="3200" dirty="0"/>
              <a:t>, 473 U.S. 305 (1985)</a:t>
            </a:r>
            <a:endParaRPr lang="en-US" sz="3600" dirty="0"/>
          </a:p>
          <a:p>
            <a:pPr marL="274320" indent="-274320">
              <a:spcBef>
                <a:spcPts val="600"/>
              </a:spcBef>
              <a:buClr>
                <a:schemeClr val="accent2"/>
              </a:buClr>
              <a:buSzPct val="85000"/>
              <a:defRPr/>
            </a:pPr>
            <a:endParaRPr lang="en-US" sz="3600" dirty="0"/>
          </a:p>
        </p:txBody>
      </p:sp>
      <p:pic>
        <p:nvPicPr>
          <p:cNvPr id="5122" name="Picture 2" descr="http://www.laapush.org/environmentalspectrum_files/images/supreme_court_building.JPG"/>
          <p:cNvPicPr>
            <a:picLocks noChangeAspect="1" noChangeArrowheads="1"/>
          </p:cNvPicPr>
          <p:nvPr/>
        </p:nvPicPr>
        <p:blipFill>
          <a:blip r:embed="rId2" cstate="print"/>
          <a:srcRect/>
          <a:stretch>
            <a:fillRect/>
          </a:stretch>
        </p:blipFill>
        <p:spPr bwMode="auto">
          <a:xfrm>
            <a:off x="6863595" y="2057400"/>
            <a:ext cx="4718805" cy="35005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Veterans Judicial Review Act</a:t>
            </a:r>
          </a:p>
        </p:txBody>
      </p:sp>
      <p:sp>
        <p:nvSpPr>
          <p:cNvPr id="5" name="Content Placeholder 1"/>
          <p:cNvSpPr txBox="1">
            <a:spLocks/>
          </p:cNvSpPr>
          <p:nvPr/>
        </p:nvSpPr>
        <p:spPr>
          <a:xfrm>
            <a:off x="1981200" y="1524000"/>
            <a:ext cx="8001000" cy="2819400"/>
          </a:xfrm>
          <a:prstGeom prst="rect">
            <a:avLst/>
          </a:prstGeom>
        </p:spPr>
        <p:txBody>
          <a:bodyPr>
            <a:normAutofit/>
          </a:bodyPr>
          <a:lstStyle/>
          <a:p>
            <a:pPr marL="274320" indent="-274320">
              <a:spcBef>
                <a:spcPts val="600"/>
              </a:spcBef>
              <a:buClr>
                <a:schemeClr val="accent2"/>
              </a:buClr>
              <a:buSzPct val="85000"/>
              <a:buFont typeface="Wingdings 2"/>
              <a:buChar char=""/>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a:p>
            <a:pPr marL="274320" indent="-274320">
              <a:spcBef>
                <a:spcPts val="600"/>
              </a:spcBef>
              <a:buClr>
                <a:schemeClr val="accent2"/>
              </a:buClr>
              <a:buSzPct val="85000"/>
              <a:defRPr/>
            </a:pPr>
            <a:endParaRPr lang="en-US" sz="3600" dirty="0"/>
          </a:p>
        </p:txBody>
      </p:sp>
      <p:pic>
        <p:nvPicPr>
          <p:cNvPr id="95236" name="Picture 4" descr="http://usoonpatrol.org/assets/mc/jlee/2010_08/VetCourtAppealsPromo.JPG"/>
          <p:cNvPicPr>
            <a:picLocks noChangeAspect="1" noChangeArrowheads="1"/>
          </p:cNvPicPr>
          <p:nvPr/>
        </p:nvPicPr>
        <p:blipFill>
          <a:blip r:embed="rId2" cstate="print"/>
          <a:srcRect/>
          <a:stretch>
            <a:fillRect/>
          </a:stretch>
        </p:blipFill>
        <p:spPr bwMode="auto">
          <a:xfrm>
            <a:off x="3886200" y="1600200"/>
            <a:ext cx="4434736" cy="441960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dirty="0"/>
              <a:t>Department of Veterans Affairs Act of 1988 </a:t>
            </a:r>
          </a:p>
        </p:txBody>
      </p:sp>
      <p:pic>
        <p:nvPicPr>
          <p:cNvPr id="2050" name="Picture 2" descr="http://usarmy.vo.llnwd.net/e2/c/images/2011/06/02/199115/original.jpg"/>
          <p:cNvPicPr>
            <a:picLocks noChangeAspect="1" noChangeArrowheads="1"/>
          </p:cNvPicPr>
          <p:nvPr/>
        </p:nvPicPr>
        <p:blipFill rotWithShape="1">
          <a:blip r:embed="rId2">
            <a:extLst>
              <a:ext uri="{28A0092B-C50C-407E-A947-70E740481C1C}">
                <a14:useLocalDpi xmlns:a14="http://schemas.microsoft.com/office/drawing/2010/main" val="0"/>
              </a:ext>
            </a:extLst>
          </a:blip>
          <a:srcRect l="18537" t="4951" r="18727" b="5405"/>
          <a:stretch/>
        </p:blipFill>
        <p:spPr bwMode="auto">
          <a:xfrm>
            <a:off x="3619500" y="1447800"/>
            <a:ext cx="4953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2095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6400"/>
            <a:ext cx="10820400" cy="4953000"/>
          </a:xfrm>
        </p:spPr>
        <p:txBody>
          <a:bodyPr>
            <a:normAutofit/>
          </a:bodyPr>
          <a:lstStyle/>
          <a:p>
            <a:pPr>
              <a:buNone/>
            </a:pPr>
            <a:r>
              <a:rPr lang="en-US" sz="3200" dirty="0"/>
              <a:t>   </a:t>
            </a:r>
            <a:r>
              <a:rPr lang="en-US" sz="4000" dirty="0"/>
              <a:t>“The willingness with which our young people are likely to serve in any war, no matter how justified, shall be directly proportional as to how they perceive veterans of earlier wars were treated and appreciated by this country.”</a:t>
            </a:r>
            <a:br>
              <a:rPr lang="en-US" sz="3200" dirty="0"/>
            </a:br>
            <a:br>
              <a:rPr lang="en-US" sz="3200" dirty="0"/>
            </a:br>
            <a:r>
              <a:rPr lang="en-US" sz="3200" dirty="0"/>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24000"/>
            <a:ext cx="10972800" cy="4953000"/>
          </a:xfrm>
        </p:spPr>
        <p:txBody>
          <a:bodyPr>
            <a:normAutofit fontScale="92500" lnSpcReduction="10000"/>
          </a:bodyPr>
          <a:lstStyle/>
          <a:p>
            <a:r>
              <a:rPr lang="en-US" dirty="0"/>
              <a:t>Available at </a:t>
            </a:r>
            <a:r>
              <a:rPr lang="en-US" dirty="0">
                <a:solidFill>
                  <a:schemeClr val="accent5">
                    <a:lumMod val="50000"/>
                  </a:schemeClr>
                </a:solidFill>
              </a:rPr>
              <a:t>http://ssrn.com/author=1378084</a:t>
            </a:r>
            <a:r>
              <a:rPr lang="en-US" dirty="0"/>
              <a:t>.</a:t>
            </a:r>
          </a:p>
          <a:p>
            <a:endParaRPr lang="en-US" dirty="0">
              <a:solidFill>
                <a:schemeClr val="accent5">
                  <a:lumMod val="60000"/>
                  <a:lumOff val="40000"/>
                </a:schemeClr>
              </a:solidFill>
            </a:endParaRPr>
          </a:p>
          <a:p>
            <a:r>
              <a:rPr lang="en-US" b="1" dirty="0"/>
              <a:t>Short Version </a:t>
            </a:r>
            <a:r>
              <a:rPr lang="en-US" dirty="0"/>
              <a:t>--- </a:t>
            </a:r>
            <a:r>
              <a:rPr lang="en-US" i="1" dirty="0"/>
              <a:t>Caring for Those Who Have Borne the Battle: Exploring the Myths and Realities of Veterans' Benefits Since the Revolution </a:t>
            </a:r>
            <a:r>
              <a:rPr lang="en-US" dirty="0"/>
              <a:t>, 6 J. </a:t>
            </a:r>
            <a:r>
              <a:rPr lang="en-US" cap="small" dirty="0"/>
              <a:t>Fed. Cir. Hist. Soc. </a:t>
            </a:r>
            <a:r>
              <a:rPr lang="en-US" dirty="0"/>
              <a:t>73 (2013)</a:t>
            </a:r>
          </a:p>
          <a:p>
            <a:r>
              <a:rPr lang="en-US" b="1" dirty="0"/>
              <a:t>The Long Version</a:t>
            </a:r>
            <a:r>
              <a:rPr lang="en-US" dirty="0"/>
              <a:t> --- </a:t>
            </a:r>
            <a:r>
              <a:rPr lang="en-US" i="1" dirty="0"/>
              <a:t>The Splendid Isolation Revisited:  Lessons from the History of Veterans Benefits Before Judicial Review</a:t>
            </a:r>
            <a:r>
              <a:rPr lang="en-US" dirty="0"/>
              <a:t>, 3 Veterans</a:t>
            </a:r>
            <a:r>
              <a:rPr lang="en-US" cap="small" dirty="0"/>
              <a:t> L. Rev.</a:t>
            </a:r>
            <a:r>
              <a:rPr lang="en-US" dirty="0"/>
              <a:t> 135 (2011)</a:t>
            </a:r>
          </a:p>
          <a:p>
            <a:r>
              <a:rPr lang="en-US" b="1" dirty="0"/>
              <a:t>The History Since Judicial Review </a:t>
            </a:r>
            <a:r>
              <a:rPr lang="en-US" dirty="0"/>
              <a:t>--- </a:t>
            </a:r>
            <a:r>
              <a:rPr lang="en-US" i="1" dirty="0"/>
              <a:t>The Veterans’ Judicial Review Act Twenty Years Later:  Confronting the New Complexities of Veterans Benefits System</a:t>
            </a:r>
            <a:r>
              <a:rPr lang="en-US" dirty="0"/>
              <a:t>, 66 </a:t>
            </a:r>
            <a:r>
              <a:rPr lang="en-US" cap="small" dirty="0"/>
              <a:t>NYU Ann. </a:t>
            </a:r>
            <a:r>
              <a:rPr lang="en-US" cap="small" dirty="0" err="1"/>
              <a:t>Surv</a:t>
            </a:r>
            <a:r>
              <a:rPr lang="en-US" cap="small" dirty="0"/>
              <a:t>. Am. L. </a:t>
            </a:r>
            <a:r>
              <a:rPr lang="en-US" dirty="0"/>
              <a:t>251 (2010)</a:t>
            </a:r>
          </a:p>
          <a:p>
            <a:r>
              <a:rPr lang="en-US" b="1" dirty="0"/>
              <a:t>The Technical History of the Statutes, Regulations, and Procedures</a:t>
            </a:r>
            <a:r>
              <a:rPr lang="en-US" dirty="0"/>
              <a:t> --- </a:t>
            </a:r>
            <a:r>
              <a:rPr lang="en-US" i="1" dirty="0"/>
              <a:t>Recovering an Institutional Memory:  The Origins of the Modern Veterans Benefits System, 1914 to 1958</a:t>
            </a:r>
            <a:r>
              <a:rPr lang="en-US" dirty="0"/>
              <a:t>, 5 </a:t>
            </a:r>
            <a:r>
              <a:rPr lang="en-US" cap="small" dirty="0"/>
              <a:t>Veterans L. Rev.</a:t>
            </a:r>
            <a:r>
              <a:rPr lang="en-US" dirty="0"/>
              <a:t> 1 (2013)</a:t>
            </a:r>
          </a:p>
        </p:txBody>
      </p:sp>
      <p:sp>
        <p:nvSpPr>
          <p:cNvPr id="3" name="Title 2"/>
          <p:cNvSpPr>
            <a:spLocks noGrp="1"/>
          </p:cNvSpPr>
          <p:nvPr>
            <p:ph type="title"/>
          </p:nvPr>
        </p:nvSpPr>
        <p:spPr/>
        <p:txBody>
          <a:bodyPr>
            <a:normAutofit/>
          </a:bodyPr>
          <a:lstStyle/>
          <a:p>
            <a:pPr algn="ctr"/>
            <a:r>
              <a:rPr lang="en-US" sz="5400" b="1" dirty="0"/>
              <a:t>Bedtime Reading</a:t>
            </a:r>
          </a:p>
        </p:txBody>
      </p:sp>
    </p:spTree>
    <p:extLst>
      <p:ext uri="{BB962C8B-B14F-4D97-AF65-F5344CB8AC3E}">
        <p14:creationId xmlns:p14="http://schemas.microsoft.com/office/powerpoint/2010/main" val="167057186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iRespondQuestionMast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iRespondGraphMast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5984</TotalTime>
  <Words>2851</Words>
  <Application>Microsoft Office PowerPoint</Application>
  <PresentationFormat>Widescreen</PresentationFormat>
  <Paragraphs>417</Paragraphs>
  <Slides>102</Slides>
  <Notes>16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102</vt:i4>
      </vt:variant>
    </vt:vector>
  </HeadingPairs>
  <TitlesOfParts>
    <vt:vector size="108" baseType="lpstr">
      <vt:lpstr>Calibri</vt:lpstr>
      <vt:lpstr>Constantia</vt:lpstr>
      <vt:lpstr>Wingdings 2</vt:lpstr>
      <vt:lpstr>Paper</vt:lpstr>
      <vt:lpstr>iRespondQuestionMaster</vt:lpstr>
      <vt:lpstr>iRespondGraphMaster</vt:lpstr>
      <vt:lpstr>Caring for Those Who Have Borne the Battle  The History of Veterans Benefits Prior to the Department of Veterans Affairs</vt:lpstr>
      <vt:lpstr>Lincoln’s Second Inaugural Address</vt:lpstr>
      <vt:lpstr>PowerPoint Presentation</vt:lpstr>
      <vt:lpstr>Before America</vt:lpstr>
      <vt:lpstr>Before America</vt:lpstr>
      <vt:lpstr>Before America</vt:lpstr>
      <vt:lpstr>Before America</vt:lpstr>
      <vt:lpstr>Before America</vt:lpstr>
      <vt:lpstr>Colonial America</vt:lpstr>
      <vt:lpstr>The Revolutionary War</vt:lpstr>
      <vt:lpstr>The Revolutionary War</vt:lpstr>
      <vt:lpstr>The Revolutionary War</vt:lpstr>
      <vt:lpstr>The Articles of Confederation</vt:lpstr>
      <vt:lpstr>Benefits after the Constitution</vt:lpstr>
      <vt:lpstr>The Revolutionary War</vt:lpstr>
      <vt:lpstr>Judicial Review after the Constitution</vt:lpstr>
      <vt:lpstr>Marbury v. Madison</vt:lpstr>
      <vt:lpstr>The War of 1812</vt:lpstr>
      <vt:lpstr>The Mexican-American War</vt:lpstr>
      <vt:lpstr>The Mexican-American War</vt:lpstr>
      <vt:lpstr>The Civil War</vt:lpstr>
      <vt:lpstr>The 1864 Election</vt:lpstr>
      <vt:lpstr>The 1864 Election</vt:lpstr>
      <vt:lpstr>The 1864 Election</vt:lpstr>
      <vt:lpstr>The 1864 Election</vt:lpstr>
      <vt:lpstr>1866 Bounty Equalization Act</vt:lpstr>
      <vt:lpstr>Civil War Benefits Legislation</vt:lpstr>
      <vt:lpstr>Pension Bureau building</vt:lpstr>
      <vt:lpstr>Claims Agents</vt:lpstr>
      <vt:lpstr>Claims Agents</vt:lpstr>
      <vt:lpstr>Claims Agents</vt:lpstr>
      <vt:lpstr>U.S. Court of Claims</vt:lpstr>
      <vt:lpstr>U.S. ex rel. Burnett v. Teller</vt:lpstr>
      <vt:lpstr>Pension Politics in the 19th Century</vt:lpstr>
      <vt:lpstr>Peak Benefits</vt:lpstr>
      <vt:lpstr>PowerPoint Presentation</vt:lpstr>
      <vt:lpstr>World War I</vt:lpstr>
      <vt:lpstr>World War I</vt:lpstr>
      <vt:lpstr>World War I</vt:lpstr>
      <vt:lpstr>World War I</vt:lpstr>
      <vt:lpstr>Veterans Service Organizations</vt:lpstr>
      <vt:lpstr>The VA Hospital System</vt:lpstr>
      <vt:lpstr>The VA Hospital System</vt:lpstr>
      <vt:lpstr>World War I</vt:lpstr>
      <vt:lpstr>World War I</vt:lpstr>
      <vt:lpstr>The Bonus Army</vt:lpstr>
      <vt:lpstr>The Bonus Army</vt:lpstr>
      <vt:lpstr>The Bonus Army</vt:lpstr>
      <vt:lpstr>The Bonus Army</vt:lpstr>
      <vt:lpstr>The Bonus Army</vt:lpstr>
      <vt:lpstr>The Bonus Army</vt:lpstr>
      <vt:lpstr>The Bonus Army</vt:lpstr>
      <vt:lpstr>The Bonus Army</vt:lpstr>
      <vt:lpstr>July 28, 1932</vt:lpstr>
      <vt:lpstr>July 28, 1932</vt:lpstr>
      <vt:lpstr>July 28, 1932</vt:lpstr>
      <vt:lpstr>July 28, 1932</vt:lpstr>
      <vt:lpstr>July 28, 1932</vt:lpstr>
      <vt:lpstr>PowerPoint Presentation</vt:lpstr>
      <vt:lpstr>Franklin Roosevelt</vt:lpstr>
      <vt:lpstr>The Board of Veterans’ Appeals</vt:lpstr>
      <vt:lpstr>The Economy Act of 1933</vt:lpstr>
      <vt:lpstr>Economy Act 0f 1933</vt:lpstr>
      <vt:lpstr>1935 Labor Day Hurricane</vt:lpstr>
      <vt:lpstr>1935 Labor Day Hurricane</vt:lpstr>
      <vt:lpstr>1935 Labor Day Hurricane</vt:lpstr>
      <vt:lpstr>1935 Labor Day Hurricane</vt:lpstr>
      <vt:lpstr>“Who Murdered the Vet?” in The New Masses</vt:lpstr>
      <vt:lpstr>World War II</vt:lpstr>
      <vt:lpstr>World War II</vt:lpstr>
      <vt:lpstr>World War II</vt:lpstr>
      <vt:lpstr>The G.I. Bill</vt:lpstr>
      <vt:lpstr>The G.I. Bill</vt:lpstr>
      <vt:lpstr>The G.I. Bill</vt:lpstr>
      <vt:lpstr>The G.I. Bill</vt:lpstr>
      <vt:lpstr>The G.I. Bill</vt:lpstr>
      <vt:lpstr>The G.I. Bill</vt:lpstr>
      <vt:lpstr>The VA Hospital System</vt:lpstr>
      <vt:lpstr>The Korean War</vt:lpstr>
      <vt:lpstr>The Korean War</vt:lpstr>
      <vt:lpstr>The Korean War</vt:lpstr>
      <vt:lpstr>The Vietnam War</vt:lpstr>
      <vt:lpstr>The Vietnam War</vt:lpstr>
      <vt:lpstr>Post-traumatic Stress Disorder</vt:lpstr>
      <vt:lpstr>Post-traumatic Stress Disorder</vt:lpstr>
      <vt:lpstr>Community Based Outreach Centers</vt:lpstr>
      <vt:lpstr>Agent Orange</vt:lpstr>
      <vt:lpstr>Agent Orange</vt:lpstr>
      <vt:lpstr>Agent Orange</vt:lpstr>
      <vt:lpstr>Agent Orange</vt:lpstr>
      <vt:lpstr>Agent Orange</vt:lpstr>
      <vt:lpstr>Agent Orange</vt:lpstr>
      <vt:lpstr>Agent Orange</vt:lpstr>
      <vt:lpstr>Agent Orange</vt:lpstr>
      <vt:lpstr>Judicial Review</vt:lpstr>
      <vt:lpstr>Veterans Judicial Review Act</vt:lpstr>
      <vt:lpstr>Department of Veterans Affairs Act of 1988 </vt:lpstr>
      <vt:lpstr>PowerPoint Presentation</vt:lpstr>
      <vt:lpstr>Bedtime Reading</vt:lpstr>
      <vt:lpstr>Selected Bibliography</vt:lpstr>
      <vt:lpstr>Selected Bibliography</vt:lpstr>
      <vt:lpstr>Selected Bibliography</vt:lpstr>
    </vt:vector>
  </TitlesOfParts>
  <Company>United States Court of Veteran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Veterans Law:   An Overview</dc:title>
  <dc:creator>USCAVC</dc:creator>
  <cp:lastModifiedBy>James Ridgway</cp:lastModifiedBy>
  <cp:revision>553</cp:revision>
  <dcterms:created xsi:type="dcterms:W3CDTF">2010-01-26T19:48:01Z</dcterms:created>
  <dcterms:modified xsi:type="dcterms:W3CDTF">2025-09-18T16:33:41Z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Timer">
    <vt:bool>true</vt:bool>
  </property>
  <property fmtid="{D5CDD505-2E9C-101B-9397-08002B2CF9AE}" pid="3" name="ShowPercent">
    <vt:bool>true</vt:bool>
  </property>
  <property fmtid="{D5CDD505-2E9C-101B-9397-08002B2CF9AE}" pid="4" name="AutoReflect">
    <vt:bool>false</vt:bool>
  </property>
  <property fmtid="{D5CDD505-2E9C-101B-9397-08002B2CF9AE}" pid="5" name="KeepGraph">
    <vt:bool>false</vt:bool>
  </property>
</Properties>
</file>