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layout 1">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941705" y="1541780"/>
            <a:ext cx="5032375" cy="1685925"/>
          </a:xfrm>
          <a:prstGeom prst="rect">
            <a:avLst/>
          </a:prstGeom>
          <a:noFill/>
          <a:ln w="0" cmpd="sng">
            <a:noFill/>
            <a:prstDash val="solid"/>
          </a:ln>
        </p:spPr>
        <p:txBody>
          <a:bodyPr vert="horz" lIns="0" tIns="86995" rIns="0" bIns="0" anchor="t">
            <a:normAutofit fontScale="95000"/>
          </a:bodyPr>
          <a:lstStyle/>
          <a:p>
            <a:pPr marL="0" marR="0" indent="0" algn="l">
              <a:lnSpc>
                <a:spcPts val="6100"/>
              </a:lnSpc>
              <a:spcAft>
                <a:spcPts val="0"/>
              </a:spcAft>
            </a:pPr>
            <a:r>
              <a:rPr lang="en-US" sz="6000" spc="0">
                <a:solidFill>
                  <a:srgbClr val="5F9819"/>
                </a:solidFill>
                <a:latin typeface="Calibri Light" panose="02020603050405020304" pitchFamily="2"/>
              </a:rPr>
              <a:t>Honoring &amp; </a:t>
            </a:r>
          </a:p>
          <a:p>
            <a:pPr marL="0" marR="0" indent="0" algn="l">
              <a:lnSpc>
                <a:spcPts val="6000"/>
              </a:lnSpc>
              <a:spcBef>
                <a:spcPts val="395"/>
              </a:spcBef>
              <a:spcAft>
                <a:spcPts val="0"/>
              </a:spcAft>
            </a:pPr>
            <a:r>
              <a:rPr lang="en-US" sz="6000" spc="15">
                <a:solidFill>
                  <a:srgbClr val="5F9819"/>
                </a:solidFill>
                <a:latin typeface="Calibri Light" panose="02020603050405020304" pitchFamily="2"/>
              </a:rPr>
              <a:t>Serving Veterans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layout 10">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6290945" y="1374140"/>
            <a:ext cx="2545080" cy="300355"/>
          </a:xfrm>
          <a:prstGeom prst="rect">
            <a:avLst/>
          </a:prstGeom>
          <a:noFill/>
          <a:ln w="0" cmpd="sng">
            <a:noFill/>
            <a:prstDash val="solid"/>
          </a:ln>
        </p:spPr>
        <p:txBody>
          <a:bodyPr vert="horz" lIns="0" tIns="29845" rIns="0" bIns="0" anchor="t">
            <a:normAutofit fontScale="95000"/>
          </a:bodyPr>
          <a:lstStyle/>
          <a:p>
            <a:pPr marL="0" marR="0" indent="0" algn="l">
              <a:lnSpc>
                <a:spcPts val="1900"/>
              </a:lnSpc>
              <a:spcAft>
                <a:spcPts val="270"/>
              </a:spcAft>
              <a:tabLst>
                <a:tab pos="2560320" algn="r"/>
              </a:tabLst>
            </a:pPr>
            <a:r>
              <a:rPr lang="en-US" sz="1200" b="1" spc="0">
                <a:solidFill>
                  <a:srgbClr val="114920"/>
                </a:solidFill>
                <a:latin typeface="Calibri Light" panose="02020603050405020304" pitchFamily="2"/>
              </a:rPr>
              <a:t>2019</a:t>
            </a:r>
            <a:r>
              <a:rPr lang="en-US" sz="1800" spc="0">
                <a:solidFill>
                  <a:srgbClr val="52565A"/>
                </a:solidFill>
                <a:latin typeface="Calibri" panose="02020603050405020304" pitchFamily="2"/>
              </a:rPr>
              <a:t>	Expansion to Florida </a:t>
            </a:r>
          </a:p>
        </p:txBody>
      </p:sp>
      <p:sp>
        <p:nvSpPr>
          <p:cNvPr id="5" name="Text Placeholder 4"/>
          <p:cNvSpPr>
            <a:spLocks noGrp="1"/>
          </p:cNvSpPr>
          <p:nvPr>
            <p:ph type="body" idx="10"/>
          </p:nvPr>
        </p:nvSpPr>
        <p:spPr>
          <a:xfrm>
            <a:off x="6983095" y="2033270"/>
            <a:ext cx="4340225" cy="551180"/>
          </a:xfrm>
          <a:prstGeom prst="rect">
            <a:avLst/>
          </a:prstGeom>
          <a:noFill/>
          <a:ln w="0" cmpd="sng">
            <a:noFill/>
            <a:prstDash val="solid"/>
          </a:ln>
        </p:spPr>
        <p:txBody>
          <a:bodyPr vert="horz" lIns="0" tIns="38735" rIns="0" bIns="0" anchor="t">
            <a:normAutofit fontScale="95000"/>
          </a:bodyPr>
          <a:lstStyle/>
          <a:p>
            <a:pPr marL="0" marR="0" indent="0" algn="l">
              <a:lnSpc>
                <a:spcPts val="1900"/>
              </a:lnSpc>
              <a:spcAft>
                <a:spcPts val="0"/>
              </a:spcAft>
            </a:pPr>
            <a:r>
              <a:rPr lang="en-US" sz="1800" spc="10">
                <a:solidFill>
                  <a:srgbClr val="52565A"/>
                </a:solidFill>
                <a:latin typeface="Calibri" panose="02020603050405020304" pitchFamily="2"/>
              </a:rPr>
              <a:t>Expands nationally &amp; 1 million meals are raised </a:t>
            </a:r>
          </a:p>
          <a:p>
            <a:pPr marL="0" marR="0" indent="0" algn="l">
              <a:lnSpc>
                <a:spcPts val="1800"/>
              </a:lnSpc>
              <a:spcBef>
                <a:spcPts val="305"/>
              </a:spcBef>
              <a:spcAft>
                <a:spcPts val="0"/>
              </a:spcAft>
            </a:pPr>
            <a:r>
              <a:rPr lang="en-US" sz="1800" spc="30">
                <a:solidFill>
                  <a:srgbClr val="52565A"/>
                </a:solidFill>
                <a:latin typeface="Calibri" panose="02020603050405020304" pitchFamily="2"/>
              </a:rPr>
              <a:t>during a global pandemic </a:t>
            </a:r>
          </a:p>
        </p:txBody>
      </p:sp>
      <p:sp>
        <p:nvSpPr>
          <p:cNvPr id="6" name="Text Placeholder 5"/>
          <p:cNvSpPr>
            <a:spLocks noGrp="1"/>
          </p:cNvSpPr>
          <p:nvPr>
            <p:ph type="body" idx="10"/>
          </p:nvPr>
        </p:nvSpPr>
        <p:spPr>
          <a:xfrm>
            <a:off x="6290945" y="2980690"/>
            <a:ext cx="5099685" cy="318135"/>
          </a:xfrm>
          <a:prstGeom prst="rect">
            <a:avLst/>
          </a:prstGeom>
          <a:noFill/>
          <a:ln w="0" cmpd="sng">
            <a:noFill/>
            <a:prstDash val="solid"/>
          </a:ln>
        </p:spPr>
        <p:txBody>
          <a:bodyPr vert="horz" lIns="0" tIns="33020" rIns="0" bIns="0" anchor="t">
            <a:normAutofit fontScale="95000"/>
          </a:bodyPr>
          <a:lstStyle/>
          <a:p>
            <a:pPr marL="0" marR="0" indent="0" algn="l">
              <a:lnSpc>
                <a:spcPts val="1900"/>
              </a:lnSpc>
              <a:spcAft>
                <a:spcPts val="265"/>
              </a:spcAft>
              <a:tabLst>
                <a:tab pos="5120640" algn="r"/>
              </a:tabLst>
            </a:pPr>
            <a:r>
              <a:rPr lang="en-US" sz="1200" b="1" spc="0">
                <a:solidFill>
                  <a:srgbClr val="114920"/>
                </a:solidFill>
                <a:latin typeface="Calibri Light" panose="02020603050405020304" pitchFamily="2"/>
              </a:rPr>
              <a:t>2021</a:t>
            </a:r>
            <a:r>
              <a:rPr lang="en-US" sz="1800" spc="0">
                <a:solidFill>
                  <a:srgbClr val="52565A"/>
                </a:solidFill>
                <a:latin typeface="Calibri" panose="02020603050405020304" pitchFamily="2"/>
              </a:rPr>
              <a:t>	Surpass 1 million meals for the 2</a:t>
            </a:r>
            <a:r>
              <a:rPr lang="en-US" sz="1800" spc="0" baseline="30000">
                <a:solidFill>
                  <a:srgbClr val="52565A"/>
                </a:solidFill>
                <a:latin typeface="Calibri" panose="02020603050405020304" pitchFamily="2"/>
              </a:rPr>
              <a:t>nd</a:t>
            </a:r>
            <a:r>
              <a:rPr lang="en-US" sz="1800" spc="0">
                <a:solidFill>
                  <a:srgbClr val="52565A"/>
                </a:solidFill>
                <a:latin typeface="Calibri" panose="02020603050405020304" pitchFamily="2"/>
              </a:rPr>
              <a:t> year in a row </a:t>
            </a:r>
          </a:p>
        </p:txBody>
      </p:sp>
      <p:sp>
        <p:nvSpPr>
          <p:cNvPr id="7" name="Text Placeholder 6"/>
          <p:cNvSpPr>
            <a:spLocks noGrp="1"/>
          </p:cNvSpPr>
          <p:nvPr>
            <p:ph type="body" idx="10"/>
          </p:nvPr>
        </p:nvSpPr>
        <p:spPr>
          <a:xfrm>
            <a:off x="6228080" y="2259330"/>
            <a:ext cx="418465" cy="186055"/>
          </a:xfrm>
          <a:prstGeom prst="rect">
            <a:avLst/>
          </a:prstGeom>
          <a:noFill/>
          <a:ln w="0" cmpd="sng">
            <a:noFill/>
            <a:prstDash val="solid"/>
          </a:ln>
        </p:spPr>
        <p:txBody>
          <a:bodyPr vert="horz" lIns="0" tIns="17145" rIns="0" bIns="0" anchor="t"/>
          <a:lstStyle/>
          <a:p>
            <a:pPr marL="0" marR="0" indent="0" algn="l">
              <a:lnSpc>
                <a:spcPts val="1300"/>
              </a:lnSpc>
              <a:spcAft>
                <a:spcPts val="0"/>
              </a:spcAft>
            </a:pPr>
            <a:r>
              <a:rPr lang="en-US" sz="1200" b="1" spc="0">
                <a:solidFill>
                  <a:srgbClr val="114920"/>
                </a:solidFill>
                <a:latin typeface="Calibri Light" panose="02020603050405020304" pitchFamily="2"/>
              </a:rPr>
              <a:t>2020 </a:t>
            </a:r>
          </a:p>
        </p:txBody>
      </p:sp>
      <p:sp>
        <p:nvSpPr>
          <p:cNvPr id="8" name="Text Placeholder 7"/>
          <p:cNvSpPr>
            <a:spLocks noGrp="1"/>
          </p:cNvSpPr>
          <p:nvPr>
            <p:ph type="body" idx="10"/>
          </p:nvPr>
        </p:nvSpPr>
        <p:spPr>
          <a:xfrm>
            <a:off x="6303010" y="3722370"/>
            <a:ext cx="4148455" cy="302260"/>
          </a:xfrm>
          <a:prstGeom prst="rect">
            <a:avLst/>
          </a:prstGeom>
          <a:noFill/>
          <a:ln w="0" cmpd="sng">
            <a:noFill/>
            <a:prstDash val="solid"/>
          </a:ln>
        </p:spPr>
        <p:txBody>
          <a:bodyPr vert="horz" lIns="0" tIns="22860" rIns="0" bIns="0" anchor="t">
            <a:normAutofit fontScale="95000"/>
          </a:bodyPr>
          <a:lstStyle/>
          <a:p>
            <a:pPr marL="0" marR="0" indent="0" algn="l">
              <a:lnSpc>
                <a:spcPts val="1900"/>
              </a:lnSpc>
              <a:spcAft>
                <a:spcPts val="310"/>
              </a:spcAft>
              <a:tabLst>
                <a:tab pos="4160520" algn="r"/>
              </a:tabLst>
            </a:pPr>
            <a:r>
              <a:rPr lang="en-US" sz="1200" b="1" spc="0">
                <a:solidFill>
                  <a:srgbClr val="114920"/>
                </a:solidFill>
                <a:latin typeface="Calibri Light" panose="02020603050405020304" pitchFamily="2"/>
              </a:rPr>
              <a:t>2022</a:t>
            </a:r>
            <a:r>
              <a:rPr lang="en-US" sz="1800" spc="0">
                <a:solidFill>
                  <a:srgbClr val="52565A"/>
                </a:solidFill>
                <a:latin typeface="Calibri" panose="02020603050405020304" pitchFamily="2"/>
              </a:rPr>
              <a:t>	Raise 1 million meals in just 7 months </a:t>
            </a:r>
          </a:p>
        </p:txBody>
      </p:sp>
      <p:sp>
        <p:nvSpPr>
          <p:cNvPr id="9" name="Text Placeholder 8"/>
          <p:cNvSpPr>
            <a:spLocks noGrp="1"/>
          </p:cNvSpPr>
          <p:nvPr>
            <p:ph type="body" idx="10"/>
          </p:nvPr>
        </p:nvSpPr>
        <p:spPr>
          <a:xfrm>
            <a:off x="6240145" y="4530090"/>
            <a:ext cx="415290" cy="186055"/>
          </a:xfrm>
          <a:prstGeom prst="rect">
            <a:avLst/>
          </a:prstGeom>
          <a:noFill/>
          <a:ln w="0" cmpd="sng">
            <a:noFill/>
            <a:prstDash val="solid"/>
          </a:ln>
        </p:spPr>
        <p:txBody>
          <a:bodyPr vert="horz" lIns="0" tIns="17145" rIns="0" bIns="0" anchor="t"/>
          <a:lstStyle/>
          <a:p>
            <a:pPr marL="0" marR="0" indent="0" algn="l">
              <a:lnSpc>
                <a:spcPts val="1300"/>
              </a:lnSpc>
              <a:spcAft>
                <a:spcPts val="0"/>
              </a:spcAft>
            </a:pPr>
            <a:r>
              <a:rPr lang="en-US" sz="1200" b="1" spc="0">
                <a:solidFill>
                  <a:srgbClr val="114920"/>
                </a:solidFill>
                <a:latin typeface="Calibri Light" panose="02020603050405020304" pitchFamily="2"/>
              </a:rPr>
              <a:t>2023 </a:t>
            </a:r>
          </a:p>
        </p:txBody>
      </p:sp>
      <p:sp>
        <p:nvSpPr>
          <p:cNvPr id="10" name="Text Placeholder 9"/>
          <p:cNvSpPr>
            <a:spLocks noGrp="1"/>
          </p:cNvSpPr>
          <p:nvPr>
            <p:ph type="body" idx="10"/>
          </p:nvPr>
        </p:nvSpPr>
        <p:spPr>
          <a:xfrm>
            <a:off x="6961505" y="4309745"/>
            <a:ext cx="4605655" cy="548640"/>
          </a:xfrm>
          <a:prstGeom prst="rect">
            <a:avLst/>
          </a:prstGeom>
          <a:noFill/>
          <a:ln w="0" cmpd="sng">
            <a:noFill/>
            <a:prstDash val="solid"/>
          </a:ln>
        </p:spPr>
        <p:txBody>
          <a:bodyPr vert="horz" lIns="0" tIns="39370" rIns="0" bIns="0" anchor="t">
            <a:normAutofit fontScale="95000"/>
          </a:bodyPr>
          <a:lstStyle/>
          <a:p>
            <a:pPr marL="0" marR="0" indent="0" algn="l">
              <a:lnSpc>
                <a:spcPts val="1900"/>
              </a:lnSpc>
              <a:spcAft>
                <a:spcPts val="0"/>
              </a:spcAft>
            </a:pPr>
            <a:r>
              <a:rPr lang="en-US" sz="1800" spc="15">
                <a:solidFill>
                  <a:srgbClr val="52565A"/>
                </a:solidFill>
                <a:latin typeface="Calibri" panose="02020603050405020304" pitchFamily="2"/>
              </a:rPr>
              <a:t>Over 1 million meals raised by 155 VFW posts and </a:t>
            </a:r>
          </a:p>
          <a:p>
            <a:pPr marL="0" marR="0" indent="0" algn="l">
              <a:lnSpc>
                <a:spcPts val="1800"/>
              </a:lnSpc>
              <a:spcBef>
                <a:spcPts val="310"/>
              </a:spcBef>
              <a:spcAft>
                <a:spcPts val="0"/>
              </a:spcAft>
            </a:pPr>
            <a:r>
              <a:rPr lang="en-US" sz="1800" spc="25">
                <a:solidFill>
                  <a:srgbClr val="52565A"/>
                </a:solidFill>
                <a:latin typeface="Calibri" panose="02020603050405020304" pitchFamily="2"/>
              </a:rPr>
              <a:t>auxiliaries across 40 states </a:t>
            </a:r>
          </a:p>
        </p:txBody>
      </p:sp>
      <p:sp>
        <p:nvSpPr>
          <p:cNvPr id="11" name="Text Placeholder 10"/>
          <p:cNvSpPr>
            <a:spLocks noGrp="1"/>
          </p:cNvSpPr>
          <p:nvPr>
            <p:ph type="body" idx="10"/>
          </p:nvPr>
        </p:nvSpPr>
        <p:spPr>
          <a:xfrm>
            <a:off x="6303010" y="5183505"/>
            <a:ext cx="5413375" cy="316230"/>
          </a:xfrm>
          <a:prstGeom prst="rect">
            <a:avLst/>
          </a:prstGeom>
          <a:noFill/>
          <a:ln w="0" cmpd="sng">
            <a:noFill/>
            <a:prstDash val="solid"/>
          </a:ln>
        </p:spPr>
        <p:txBody>
          <a:bodyPr vert="horz" lIns="0" tIns="37465" rIns="0" bIns="0" anchor="t">
            <a:normAutofit fontScale="95000"/>
          </a:bodyPr>
          <a:lstStyle/>
          <a:p>
            <a:pPr marL="0" marR="0" indent="0" algn="l">
              <a:lnSpc>
                <a:spcPts val="1900"/>
              </a:lnSpc>
              <a:spcAft>
                <a:spcPts val="285"/>
              </a:spcAft>
              <a:tabLst>
                <a:tab pos="5440680" algn="r"/>
              </a:tabLst>
            </a:pPr>
            <a:r>
              <a:rPr lang="en-US" sz="1200" b="1" spc="0">
                <a:solidFill>
                  <a:srgbClr val="114920"/>
                </a:solidFill>
                <a:latin typeface="Calibri Light" panose="02020603050405020304" pitchFamily="2"/>
              </a:rPr>
              <a:t>2024</a:t>
            </a:r>
            <a:r>
              <a:rPr lang="en-US" sz="1800" spc="0">
                <a:solidFill>
                  <a:srgbClr val="52565A"/>
                </a:solidFill>
                <a:latin typeface="Calibri" panose="02020603050405020304" pitchFamily="2"/>
              </a:rPr>
              <a:t>	Over 1 million meals raised for the 5</a:t>
            </a:r>
            <a:r>
              <a:rPr lang="en-US" sz="1800" spc="0" baseline="30000">
                <a:solidFill>
                  <a:srgbClr val="52565A"/>
                </a:solidFill>
                <a:latin typeface="Calibri" panose="02020603050405020304" pitchFamily="2"/>
              </a:rPr>
              <a:t>th</a:t>
            </a:r>
            <a:r>
              <a:rPr lang="en-US" sz="1800" spc="0">
                <a:solidFill>
                  <a:srgbClr val="52565A"/>
                </a:solidFill>
                <a:latin typeface="Calibri" panose="02020603050405020304" pitchFamily="2"/>
              </a:rPr>
              <a:t> year in a row </a:t>
            </a:r>
          </a:p>
        </p:txBody>
      </p:sp>
      <p:sp>
        <p:nvSpPr>
          <p:cNvPr id="12" name="Text Placeholder 11"/>
          <p:cNvSpPr>
            <a:spLocks noGrp="1"/>
          </p:cNvSpPr>
          <p:nvPr>
            <p:ph type="body" idx="10"/>
          </p:nvPr>
        </p:nvSpPr>
        <p:spPr>
          <a:xfrm>
            <a:off x="6240145" y="6002655"/>
            <a:ext cx="418465" cy="186055"/>
          </a:xfrm>
          <a:prstGeom prst="rect">
            <a:avLst/>
          </a:prstGeom>
          <a:noFill/>
          <a:ln w="0" cmpd="sng">
            <a:noFill/>
            <a:prstDash val="solid"/>
          </a:ln>
        </p:spPr>
        <p:txBody>
          <a:bodyPr vert="horz" lIns="0" tIns="17145" rIns="0" bIns="0" anchor="t"/>
          <a:lstStyle/>
          <a:p>
            <a:pPr marL="0" marR="0" indent="0" algn="l">
              <a:lnSpc>
                <a:spcPts val="1300"/>
              </a:lnSpc>
              <a:spcAft>
                <a:spcPts val="0"/>
              </a:spcAft>
            </a:pPr>
            <a:r>
              <a:rPr lang="en-US" sz="1200" b="1" spc="0">
                <a:solidFill>
                  <a:srgbClr val="114920"/>
                </a:solidFill>
                <a:latin typeface="Calibri Light" panose="02020603050405020304" pitchFamily="2"/>
              </a:rPr>
              <a:t>2025 </a:t>
            </a:r>
          </a:p>
        </p:txBody>
      </p:sp>
      <p:sp>
        <p:nvSpPr>
          <p:cNvPr id="13" name="Text Placeholder 12"/>
          <p:cNvSpPr>
            <a:spLocks noGrp="1"/>
          </p:cNvSpPr>
          <p:nvPr>
            <p:ph type="body" idx="10"/>
          </p:nvPr>
        </p:nvSpPr>
        <p:spPr>
          <a:xfrm>
            <a:off x="6973570" y="5782310"/>
            <a:ext cx="4447540" cy="548005"/>
          </a:xfrm>
          <a:prstGeom prst="rect">
            <a:avLst/>
          </a:prstGeom>
          <a:noFill/>
          <a:ln w="0" cmpd="sng">
            <a:noFill/>
            <a:prstDash val="solid"/>
          </a:ln>
        </p:spPr>
        <p:txBody>
          <a:bodyPr vert="horz" lIns="0" tIns="38735" rIns="0" bIns="0" anchor="t">
            <a:normAutofit fontScale="95000"/>
          </a:bodyPr>
          <a:lstStyle/>
          <a:p>
            <a:pPr marL="0" marR="0" indent="0" algn="l">
              <a:lnSpc>
                <a:spcPts val="1900"/>
              </a:lnSpc>
              <a:spcAft>
                <a:spcPts val="0"/>
              </a:spcAft>
            </a:pPr>
            <a:r>
              <a:rPr lang="en-US" sz="1800" spc="15">
                <a:solidFill>
                  <a:srgbClr val="52565A"/>
                </a:solidFill>
                <a:latin typeface="Calibri" panose="02020603050405020304" pitchFamily="2"/>
              </a:rPr>
              <a:t>Program expands to include homelessness, over </a:t>
            </a:r>
          </a:p>
          <a:p>
            <a:pPr marL="0" marR="0" indent="0" algn="l">
              <a:lnSpc>
                <a:spcPts val="1800"/>
              </a:lnSpc>
              <a:spcBef>
                <a:spcPts val="305"/>
              </a:spcBef>
              <a:spcAft>
                <a:spcPts val="0"/>
              </a:spcAft>
            </a:pPr>
            <a:r>
              <a:rPr lang="en-US" sz="1800" spc="25">
                <a:solidFill>
                  <a:srgbClr val="52565A"/>
                </a:solidFill>
                <a:latin typeface="Calibri" panose="02020603050405020304" pitchFamily="2"/>
              </a:rPr>
              <a:t>6.4 million meals raised to date! </a:t>
            </a:r>
          </a:p>
        </p:txBody>
      </p:sp>
      <p:sp>
        <p:nvSpPr>
          <p:cNvPr id="14" name="Text Placeholder 13"/>
          <p:cNvSpPr>
            <a:spLocks noGrp="1"/>
          </p:cNvSpPr>
          <p:nvPr>
            <p:ph type="body" idx="10"/>
          </p:nvPr>
        </p:nvSpPr>
        <p:spPr>
          <a:xfrm>
            <a:off x="11543665" y="6276975"/>
            <a:ext cx="245110" cy="133985"/>
          </a:xfrm>
          <a:prstGeom prst="rect">
            <a:avLst/>
          </a:prstGeom>
          <a:noFill/>
          <a:ln w="0" cmpd="sng">
            <a:noFill/>
            <a:prstDash val="solid"/>
          </a:ln>
        </p:spPr>
        <p:txBody>
          <a:bodyPr vert="horz" lIns="0" tIns="21590" rIns="0" bIns="0" anchor="t"/>
          <a:lstStyle/>
          <a:p>
            <a:pPr marL="0" marR="0" indent="0" algn="l">
              <a:lnSpc>
                <a:spcPts val="800"/>
              </a:lnSpc>
              <a:spcAft>
                <a:spcPts val="110"/>
              </a:spcAft>
            </a:pPr>
            <a:r>
              <a:rPr lang="en-US" sz="800" b="1" spc="0">
                <a:solidFill>
                  <a:srgbClr val="5C9A1B"/>
                </a:solidFill>
                <a:latin typeface="Calibri Light" panose="02020603050405020304" pitchFamily="2"/>
              </a:rPr>
              <a:t>|</a:t>
            </a:r>
            <a:r>
              <a:rPr lang="en-US" sz="650" spc="0">
                <a:solidFill>
                  <a:srgbClr val="52565A"/>
                </a:solidFill>
                <a:latin typeface="Calibri Light" panose="02020603050405020304" pitchFamily="2"/>
              </a:rPr>
              <a:t> 10 </a:t>
            </a:r>
          </a:p>
        </p:txBody>
      </p:sp>
      <p:sp>
        <p:nvSpPr>
          <p:cNvPr id="15" name="Text Placeholder 14"/>
          <p:cNvSpPr>
            <a:spLocks noGrp="1"/>
          </p:cNvSpPr>
          <p:nvPr>
            <p:ph type="body" idx="10"/>
          </p:nvPr>
        </p:nvSpPr>
        <p:spPr>
          <a:xfrm>
            <a:off x="10509250" y="6563995"/>
            <a:ext cx="1329055" cy="160020"/>
          </a:xfrm>
          <a:prstGeom prst="rect">
            <a:avLst/>
          </a:prstGeom>
          <a:noFill/>
          <a:ln w="0" cmpd="sng">
            <a:noFill/>
            <a:prstDash val="solid"/>
          </a:ln>
        </p:spPr>
        <p:txBody>
          <a:bodyPr vert="horz" lIns="0" tIns="7620" rIns="0" bIns="0" anchor="t"/>
          <a:lstStyle/>
          <a:p>
            <a:pPr marL="0" marR="0" indent="0" algn="l">
              <a:lnSpc>
                <a:spcPts val="1200"/>
              </a:lnSpc>
              <a:spcAft>
                <a:spcPts val="0"/>
              </a:spcAft>
            </a:pPr>
            <a:r>
              <a:rPr lang="en-US" sz="1100" spc="0">
                <a:solidFill>
                  <a:srgbClr val="C7C7C7"/>
                </a:solidFill>
                <a:latin typeface="Calibri" panose="02020603050405020304" pitchFamily="2"/>
              </a:rPr>
              <a:t>*For internal use only </a:t>
            </a:r>
          </a:p>
        </p:txBody>
      </p:sp>
      <p:sp>
        <p:nvSpPr>
          <p:cNvPr id="16" name="Text Placeholder 15"/>
          <p:cNvSpPr>
            <a:spLocks noGrp="1"/>
          </p:cNvSpPr>
          <p:nvPr>
            <p:ph type="body" idx="10"/>
          </p:nvPr>
        </p:nvSpPr>
        <p:spPr>
          <a:xfrm>
            <a:off x="838200" y="6163945"/>
            <a:ext cx="4727575" cy="162560"/>
          </a:xfrm>
          <a:prstGeom prst="rect">
            <a:avLst/>
          </a:prstGeom>
          <a:noFill/>
          <a:ln w="0" cmpd="sng">
            <a:noFill/>
            <a:prstDash val="solid"/>
          </a:ln>
        </p:spPr>
        <p:txBody>
          <a:bodyPr vert="horz" lIns="0" tIns="14605" rIns="0" bIns="0" anchor="t"/>
          <a:lstStyle/>
          <a:p>
            <a:pPr marL="0" marR="0" indent="0" algn="l">
              <a:lnSpc>
                <a:spcPts val="1100"/>
              </a:lnSpc>
              <a:spcAft>
                <a:spcPts val="0"/>
              </a:spcAft>
              <a:tabLst>
                <a:tab pos="640080" algn="l"/>
                <a:tab pos="1280160" algn="l"/>
                <a:tab pos="1874520" algn="l"/>
                <a:tab pos="2514600" algn="l"/>
                <a:tab pos="3154680" algn="l"/>
                <a:tab pos="3794760" algn="l"/>
                <a:tab pos="4754880" algn="r"/>
              </a:tabLst>
            </a:pPr>
            <a:r>
              <a:rPr lang="en-US" sz="1050" spc="0">
                <a:solidFill>
                  <a:srgbClr val="8D9295"/>
                </a:solidFill>
                <a:latin typeface="Calibri" panose="02020603050405020304" pitchFamily="2"/>
              </a:rPr>
              <a:t>2018	2019	2020	2021	2022	2023	2024	2025 </a:t>
            </a:r>
          </a:p>
        </p:txBody>
      </p:sp>
      <p:sp>
        <p:nvSpPr>
          <p:cNvPr id="17" name="Text Placeholder 16"/>
          <p:cNvSpPr>
            <a:spLocks noGrp="1"/>
          </p:cNvSpPr>
          <p:nvPr>
            <p:ph type="body" idx="10"/>
          </p:nvPr>
        </p:nvSpPr>
        <p:spPr>
          <a:xfrm>
            <a:off x="3436620" y="1134110"/>
            <a:ext cx="156845" cy="530225"/>
          </a:xfrm>
          <a:prstGeom prst="rect">
            <a:avLst/>
          </a:prstGeom>
          <a:noFill/>
          <a:ln w="0" cmpd="sng">
            <a:noFill/>
            <a:prstDash val="solid"/>
          </a:ln>
        </p:spPr>
        <p:txBody>
          <a:bodyPr vert="vert270" lIns="0" tIns="0" rIns="46990" bIns="0" anchor="t">
            <a:normAutofit fontScale="95000"/>
          </a:bodyPr>
          <a:lstStyle/>
          <a:p>
            <a:pPr marL="0" marR="0" indent="0" algn="l">
              <a:lnSpc>
                <a:spcPts val="800"/>
              </a:lnSpc>
              <a:spcAft>
                <a:spcPts val="0"/>
              </a:spcAft>
            </a:pPr>
            <a:r>
              <a:rPr lang="en-US" sz="1100" spc="-105">
                <a:solidFill>
                  <a:srgbClr val="999999"/>
                </a:solidFill>
                <a:latin typeface="Calibri" panose="02020603050405020304" pitchFamily="2"/>
              </a:rPr>
              <a:t>1,018,832 </a:t>
            </a:r>
          </a:p>
        </p:txBody>
      </p:sp>
      <p:sp>
        <p:nvSpPr>
          <p:cNvPr id="18" name="Text Placeholder 17"/>
          <p:cNvSpPr>
            <a:spLocks noGrp="1"/>
          </p:cNvSpPr>
          <p:nvPr>
            <p:ph type="body" idx="10"/>
          </p:nvPr>
        </p:nvSpPr>
        <p:spPr>
          <a:xfrm>
            <a:off x="4698365" y="1134110"/>
            <a:ext cx="156845" cy="530225"/>
          </a:xfrm>
          <a:prstGeom prst="rect">
            <a:avLst/>
          </a:prstGeom>
          <a:noFill/>
          <a:ln w="0" cmpd="sng">
            <a:noFill/>
            <a:prstDash val="solid"/>
          </a:ln>
        </p:spPr>
        <p:txBody>
          <a:bodyPr vert="vert270" lIns="0" tIns="0" rIns="47625" bIns="0" anchor="t">
            <a:normAutofit fontScale="95000"/>
          </a:bodyPr>
          <a:lstStyle/>
          <a:p>
            <a:pPr marL="0" marR="0" indent="0" algn="l">
              <a:lnSpc>
                <a:spcPts val="800"/>
              </a:lnSpc>
              <a:spcAft>
                <a:spcPts val="0"/>
              </a:spcAft>
            </a:pPr>
            <a:r>
              <a:rPr lang="en-US" sz="1100" spc="-105">
                <a:solidFill>
                  <a:srgbClr val="999999"/>
                </a:solidFill>
                <a:latin typeface="Calibri" panose="02020603050405020304" pitchFamily="2"/>
              </a:rPr>
              <a:t>1,023,190 </a:t>
            </a:r>
          </a:p>
        </p:txBody>
      </p:sp>
      <p:sp>
        <p:nvSpPr>
          <p:cNvPr id="19" name="Text Placeholder 18"/>
          <p:cNvSpPr>
            <a:spLocks noGrp="1"/>
          </p:cNvSpPr>
          <p:nvPr>
            <p:ph type="body" idx="10"/>
          </p:nvPr>
        </p:nvSpPr>
        <p:spPr>
          <a:xfrm>
            <a:off x="4067175" y="1130935"/>
            <a:ext cx="156845" cy="533400"/>
          </a:xfrm>
          <a:prstGeom prst="rect">
            <a:avLst/>
          </a:prstGeom>
          <a:noFill/>
          <a:ln w="0" cmpd="sng">
            <a:noFill/>
            <a:prstDash val="solid"/>
          </a:ln>
        </p:spPr>
        <p:txBody>
          <a:bodyPr vert="vert270" lIns="0" tIns="0" rIns="47625" bIns="0" anchor="t">
            <a:normAutofit fontScale="95000"/>
          </a:bodyPr>
          <a:lstStyle/>
          <a:p>
            <a:pPr marL="0" marR="0" indent="0" algn="l">
              <a:lnSpc>
                <a:spcPts val="800"/>
              </a:lnSpc>
              <a:spcAft>
                <a:spcPts val="0"/>
              </a:spcAft>
            </a:pPr>
            <a:r>
              <a:rPr lang="en-US" sz="1100" spc="-105">
                <a:solidFill>
                  <a:srgbClr val="999999"/>
                </a:solidFill>
                <a:latin typeface="Calibri" panose="02020603050405020304" pitchFamily="2"/>
              </a:rPr>
              <a:t>1,023,224 </a:t>
            </a:r>
          </a:p>
        </p:txBody>
      </p:sp>
      <p:sp>
        <p:nvSpPr>
          <p:cNvPr id="20" name="Text Placeholder 19"/>
          <p:cNvSpPr>
            <a:spLocks noGrp="1"/>
          </p:cNvSpPr>
          <p:nvPr>
            <p:ph type="body" idx="10"/>
          </p:nvPr>
        </p:nvSpPr>
        <p:spPr>
          <a:xfrm>
            <a:off x="2831465" y="1134110"/>
            <a:ext cx="125095" cy="4937760"/>
          </a:xfrm>
          <a:prstGeom prst="rect">
            <a:avLst/>
          </a:prstGeom>
          <a:noFill/>
          <a:ln w="0" cmpd="sng">
            <a:noFill/>
            <a:prstDash val="solid"/>
          </a:ln>
        </p:spPr>
        <p:txBody>
          <a:bodyPr vert="vert270" lIns="0" tIns="0" rIns="21590" bIns="0" anchor="t">
            <a:normAutofit fontScale="95000"/>
          </a:bodyPr>
          <a:lstStyle/>
          <a:p>
            <a:pPr marL="0" marR="0" indent="0" algn="r">
              <a:lnSpc>
                <a:spcPts val="800"/>
              </a:lnSpc>
              <a:spcAft>
                <a:spcPts val="0"/>
              </a:spcAft>
            </a:pPr>
            <a:r>
              <a:rPr lang="en-US" sz="1100" spc="-50">
                <a:solidFill>
                  <a:srgbClr val="999999"/>
                </a:solidFill>
                <a:latin typeface="Calibri" panose="02020603050405020304" pitchFamily="2"/>
              </a:rPr>
              <a:t>1,047,369 </a:t>
            </a:r>
          </a:p>
        </p:txBody>
      </p:sp>
      <p:sp>
        <p:nvSpPr>
          <p:cNvPr id="21" name="Text Placeholder 20"/>
          <p:cNvSpPr>
            <a:spLocks noGrp="1"/>
          </p:cNvSpPr>
          <p:nvPr>
            <p:ph type="body" idx="10"/>
          </p:nvPr>
        </p:nvSpPr>
        <p:spPr>
          <a:xfrm>
            <a:off x="2174875" y="1179830"/>
            <a:ext cx="156845" cy="530225"/>
          </a:xfrm>
          <a:prstGeom prst="rect">
            <a:avLst/>
          </a:prstGeom>
          <a:noFill/>
          <a:ln w="0" cmpd="sng">
            <a:noFill/>
            <a:prstDash val="solid"/>
          </a:ln>
        </p:spPr>
        <p:txBody>
          <a:bodyPr vert="vert270" lIns="0" tIns="0" rIns="46990" bIns="0" anchor="t">
            <a:normAutofit fontScale="95000"/>
          </a:bodyPr>
          <a:lstStyle/>
          <a:p>
            <a:pPr marL="0" marR="0" indent="0" algn="l">
              <a:lnSpc>
                <a:spcPts val="800"/>
              </a:lnSpc>
              <a:spcAft>
                <a:spcPts val="50"/>
              </a:spcAft>
            </a:pPr>
            <a:r>
              <a:rPr lang="en-US" sz="1100" spc="-105">
                <a:solidFill>
                  <a:srgbClr val="999999"/>
                </a:solidFill>
                <a:latin typeface="Calibri" panose="02020603050405020304" pitchFamily="2"/>
              </a:rPr>
              <a:t>1,000,000 </a:t>
            </a:r>
          </a:p>
        </p:txBody>
      </p:sp>
      <p:sp>
        <p:nvSpPr>
          <p:cNvPr id="22" name="Text Placeholder 21"/>
          <p:cNvSpPr>
            <a:spLocks noGrp="1"/>
          </p:cNvSpPr>
          <p:nvPr>
            <p:ph type="body" idx="10"/>
          </p:nvPr>
        </p:nvSpPr>
        <p:spPr>
          <a:xfrm>
            <a:off x="5329555" y="2112010"/>
            <a:ext cx="156845" cy="433070"/>
          </a:xfrm>
          <a:prstGeom prst="rect">
            <a:avLst/>
          </a:prstGeom>
          <a:noFill/>
          <a:ln w="0" cmpd="sng">
            <a:noFill/>
            <a:prstDash val="solid"/>
          </a:ln>
        </p:spPr>
        <p:txBody>
          <a:bodyPr vert="vert270" lIns="0" tIns="0" rIns="46990" bIns="0" anchor="t">
            <a:normAutofit fontScale="95000"/>
          </a:bodyPr>
          <a:lstStyle/>
          <a:p>
            <a:pPr marL="0" marR="0" indent="0" algn="l">
              <a:lnSpc>
                <a:spcPts val="800"/>
              </a:lnSpc>
              <a:spcAft>
                <a:spcPts val="50"/>
              </a:spcAft>
            </a:pPr>
            <a:r>
              <a:rPr lang="en-US" sz="1100" spc="-114">
                <a:solidFill>
                  <a:srgbClr val="999999"/>
                </a:solidFill>
                <a:latin typeface="Calibri" panose="02020603050405020304" pitchFamily="2"/>
              </a:rPr>
              <a:t>806,089 </a:t>
            </a:r>
          </a:p>
        </p:txBody>
      </p:sp>
      <p:sp>
        <p:nvSpPr>
          <p:cNvPr id="23" name="Text Placeholder 22"/>
          <p:cNvSpPr>
            <a:spLocks noGrp="1"/>
          </p:cNvSpPr>
          <p:nvPr>
            <p:ph type="body" idx="10"/>
          </p:nvPr>
        </p:nvSpPr>
        <p:spPr>
          <a:xfrm>
            <a:off x="1543685" y="4184650"/>
            <a:ext cx="156845" cy="436245"/>
          </a:xfrm>
          <a:prstGeom prst="rect">
            <a:avLst/>
          </a:prstGeom>
          <a:noFill/>
          <a:ln w="0" cmpd="sng">
            <a:noFill/>
            <a:prstDash val="solid"/>
          </a:ln>
        </p:spPr>
        <p:txBody>
          <a:bodyPr vert="vert270" lIns="0" tIns="0" rIns="47625" bIns="0" anchor="t">
            <a:normAutofit fontScale="95000"/>
          </a:bodyPr>
          <a:lstStyle/>
          <a:p>
            <a:pPr marL="0" marR="0" indent="0" algn="l">
              <a:lnSpc>
                <a:spcPts val="800"/>
              </a:lnSpc>
              <a:spcAft>
                <a:spcPts val="0"/>
              </a:spcAft>
            </a:pPr>
            <a:r>
              <a:rPr lang="en-US" sz="1100" spc="-110">
                <a:solidFill>
                  <a:srgbClr val="999999"/>
                </a:solidFill>
                <a:latin typeface="Calibri" panose="02020603050405020304" pitchFamily="2"/>
              </a:rPr>
              <a:t>321,538 </a:t>
            </a:r>
          </a:p>
        </p:txBody>
      </p:sp>
      <p:sp>
        <p:nvSpPr>
          <p:cNvPr id="24" name="Text Placeholder 23"/>
          <p:cNvSpPr>
            <a:spLocks noGrp="1"/>
          </p:cNvSpPr>
          <p:nvPr>
            <p:ph type="body" idx="10"/>
          </p:nvPr>
        </p:nvSpPr>
        <p:spPr>
          <a:xfrm>
            <a:off x="909955" y="4812665"/>
            <a:ext cx="156845" cy="426720"/>
          </a:xfrm>
          <a:prstGeom prst="rect">
            <a:avLst/>
          </a:prstGeom>
          <a:noFill/>
          <a:ln w="0" cmpd="sng">
            <a:noFill/>
            <a:prstDash val="solid"/>
          </a:ln>
        </p:spPr>
        <p:txBody>
          <a:bodyPr vert="vert270" lIns="0" tIns="0" rIns="46990" bIns="0" anchor="t">
            <a:normAutofit fontScale="95000"/>
          </a:bodyPr>
          <a:lstStyle/>
          <a:p>
            <a:pPr marL="0" marR="0" indent="0" algn="l">
              <a:lnSpc>
                <a:spcPts val="800"/>
              </a:lnSpc>
              <a:spcAft>
                <a:spcPts val="0"/>
              </a:spcAft>
            </a:pPr>
            <a:r>
              <a:rPr lang="en-US" sz="1100" spc="-125">
                <a:solidFill>
                  <a:srgbClr val="999999"/>
                </a:solidFill>
                <a:latin typeface="Calibri" panose="02020603050405020304" pitchFamily="2"/>
              </a:rPr>
              <a:t>175,000 </a:t>
            </a:r>
          </a:p>
        </p:txBody>
      </p:sp>
      <p:sp>
        <p:nvSpPr>
          <p:cNvPr id="25" name="Text Placeholder 24"/>
          <p:cNvSpPr>
            <a:spLocks noGrp="1"/>
          </p:cNvSpPr>
          <p:nvPr>
            <p:ph type="body" idx="10"/>
          </p:nvPr>
        </p:nvSpPr>
        <p:spPr>
          <a:xfrm>
            <a:off x="688975" y="322580"/>
            <a:ext cx="3599815" cy="347980"/>
          </a:xfrm>
          <a:prstGeom prst="rect">
            <a:avLst/>
          </a:prstGeom>
          <a:noFill/>
          <a:ln w="0" cmpd="sng">
            <a:noFill/>
            <a:prstDash val="solid"/>
          </a:ln>
        </p:spPr>
        <p:txBody>
          <a:bodyPr vert="horz" lIns="0" tIns="36830" rIns="0" bIns="0" anchor="t">
            <a:normAutofit fontScale="95000"/>
          </a:bodyPr>
          <a:lstStyle/>
          <a:p>
            <a:pPr marL="0" marR="0" indent="0" algn="l">
              <a:lnSpc>
                <a:spcPts val="2400"/>
              </a:lnSpc>
              <a:spcAft>
                <a:spcPts val="0"/>
              </a:spcAft>
            </a:pPr>
            <a:r>
              <a:rPr lang="en-US" sz="2400" spc="15">
                <a:solidFill>
                  <a:srgbClr val="5C9A1B"/>
                </a:solidFill>
                <a:latin typeface="Calibri Light" panose="02020603050405020304" pitchFamily="2"/>
              </a:rPr>
              <a:t>A collective impact campaign: </a:t>
            </a:r>
          </a:p>
        </p:txBody>
      </p:sp>
      <p:sp>
        <p:nvSpPr>
          <p:cNvPr id="26" name="Text Placeholder 25"/>
          <p:cNvSpPr>
            <a:spLocks noGrp="1"/>
          </p:cNvSpPr>
          <p:nvPr>
            <p:ph type="body" idx="10"/>
          </p:nvPr>
        </p:nvSpPr>
        <p:spPr>
          <a:xfrm>
            <a:off x="6983095" y="393065"/>
            <a:ext cx="4242435" cy="551815"/>
          </a:xfrm>
          <a:prstGeom prst="rect">
            <a:avLst/>
          </a:prstGeom>
          <a:noFill/>
          <a:ln w="0" cmpd="sng">
            <a:noFill/>
            <a:prstDash val="solid"/>
          </a:ln>
        </p:spPr>
        <p:txBody>
          <a:bodyPr vert="horz" lIns="0" tIns="39370" rIns="0" bIns="0" anchor="t">
            <a:normAutofit fontScale="95000"/>
          </a:bodyPr>
          <a:lstStyle/>
          <a:p>
            <a:pPr marL="0" marR="0" indent="0" algn="l">
              <a:lnSpc>
                <a:spcPts val="1900"/>
              </a:lnSpc>
              <a:spcAft>
                <a:spcPts val="0"/>
              </a:spcAft>
            </a:pPr>
            <a:r>
              <a:rPr lang="en-US" sz="1800" spc="10">
                <a:solidFill>
                  <a:srgbClr val="52565A"/>
                </a:solidFill>
                <a:latin typeface="Calibri" panose="02020603050405020304" pitchFamily="2"/>
              </a:rPr>
              <a:t>Inaugural campaign launches at VFW National </a:t>
            </a:r>
          </a:p>
          <a:p>
            <a:pPr marL="0" marR="0" indent="0" algn="l">
              <a:lnSpc>
                <a:spcPts val="1900"/>
              </a:lnSpc>
              <a:spcBef>
                <a:spcPts val="310"/>
              </a:spcBef>
              <a:spcAft>
                <a:spcPts val="0"/>
              </a:spcAft>
            </a:pPr>
            <a:r>
              <a:rPr lang="en-US" sz="1800" spc="30">
                <a:solidFill>
                  <a:srgbClr val="52565A"/>
                </a:solidFill>
                <a:latin typeface="Calibri" panose="02020603050405020304" pitchFamily="2"/>
              </a:rPr>
              <a:t>Convention in Kansas City </a:t>
            </a:r>
          </a:p>
        </p:txBody>
      </p:sp>
      <p:sp>
        <p:nvSpPr>
          <p:cNvPr id="27" name="Text Placeholder 26"/>
          <p:cNvSpPr>
            <a:spLocks noGrp="1"/>
          </p:cNvSpPr>
          <p:nvPr>
            <p:ph type="body" idx="10"/>
          </p:nvPr>
        </p:nvSpPr>
        <p:spPr>
          <a:xfrm>
            <a:off x="6216015" y="586105"/>
            <a:ext cx="418465" cy="186055"/>
          </a:xfrm>
          <a:prstGeom prst="rect">
            <a:avLst/>
          </a:prstGeom>
          <a:noFill/>
          <a:ln w="0" cmpd="sng">
            <a:noFill/>
            <a:prstDash val="solid"/>
          </a:ln>
        </p:spPr>
        <p:txBody>
          <a:bodyPr vert="horz" lIns="0" tIns="17145" rIns="0" bIns="0" anchor="t"/>
          <a:lstStyle/>
          <a:p>
            <a:pPr marL="0" marR="0" indent="0" algn="l">
              <a:lnSpc>
                <a:spcPts val="1300"/>
              </a:lnSpc>
              <a:spcAft>
                <a:spcPts val="0"/>
              </a:spcAft>
            </a:pPr>
            <a:r>
              <a:rPr lang="en-US" sz="1200" b="1" spc="0">
                <a:solidFill>
                  <a:srgbClr val="114920"/>
                </a:solidFill>
                <a:latin typeface="Calibri Light" panose="02020603050405020304" pitchFamily="2"/>
              </a:rPr>
              <a:t>2018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layout 11">
    <p:bg>
      <p:bgPr>
        <a:solidFill>
          <a:schemeClr val="bg1">
            <a:alpha val="10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697865" y="1078865"/>
            <a:ext cx="11417935" cy="4711065"/>
          </a:xfrm>
          <a:prstGeom prst="rect">
            <a:avLst/>
          </a:prstGeom>
          <a:noFill/>
          <a:ln w="0" cmpd="sng">
            <a:noFill/>
            <a:prstDash val="solid"/>
          </a:ln>
        </p:spPr>
        <p:txBody>
          <a:bodyPr vert="horz" lIns="0" tIns="0" rIns="0" bIns="0" anchor="t">
            <a:normAutofit fontScale="95000"/>
          </a:bodyPr>
          <a:lstStyle/>
          <a:p>
            <a:pPr marL="91440" marR="0" indent="0" algn="l">
              <a:lnSpc>
                <a:spcPts val="2400"/>
              </a:lnSpc>
              <a:spcAft>
                <a:spcPts val="0"/>
              </a:spcAft>
            </a:pPr>
            <a:r>
              <a:rPr lang="en-US" sz="2400" spc="-10">
                <a:solidFill>
                  <a:srgbClr val="5C9A1B"/>
                </a:solidFill>
                <a:latin typeface="Calibri Light" panose="02020603050405020304" pitchFamily="2"/>
              </a:rPr>
              <a:t>Grant will reopen September 1, 2025 </a:t>
            </a:r>
          </a:p>
          <a:p>
            <a:pPr marL="91440" marR="0" indent="182880" algn="l">
              <a:lnSpc>
                <a:spcPts val="2200"/>
              </a:lnSpc>
              <a:spcBef>
                <a:spcPts val="3595"/>
              </a:spcBef>
              <a:spcAft>
                <a:spcPts val="0"/>
              </a:spcAft>
              <a:buFont typeface="Symbol"/>
              <a:buChar char="·"/>
            </a:pPr>
            <a:r>
              <a:rPr lang="en-US" sz="1900" b="1" spc="20">
                <a:solidFill>
                  <a:srgbClr val="393A3B"/>
                </a:solidFill>
                <a:latin typeface="Calibri" panose="02020603050405020304" pitchFamily="2"/>
              </a:rPr>
              <a:t>Matching donation grant </a:t>
            </a:r>
            <a:r>
              <a:rPr lang="en-US" sz="1900" spc="20">
                <a:solidFill>
                  <a:srgbClr val="393A3B"/>
                </a:solidFill>
                <a:latin typeface="Calibri" panose="02020603050405020304" pitchFamily="2"/>
              </a:rPr>
              <a:t>of up to $1,500 available to VFW Posts &amp; Auxiliaries </a:t>
            </a:r>
          </a:p>
          <a:p>
            <a:pPr marL="274320" marR="0" indent="182880" algn="l">
              <a:lnSpc>
                <a:spcPts val="1700"/>
              </a:lnSpc>
              <a:spcBef>
                <a:spcPts val="860"/>
              </a:spcBef>
              <a:spcAft>
                <a:spcPts val="0"/>
              </a:spcAft>
              <a:buFont typeface="Symbol"/>
              <a:buChar char="·"/>
            </a:pPr>
            <a:r>
              <a:rPr lang="en-US" sz="1600" spc="0">
                <a:solidFill>
                  <a:srgbClr val="393A3B"/>
                </a:solidFill>
                <a:latin typeface="Calibri" panose="02020603050405020304" pitchFamily="2"/>
              </a:rPr>
              <a:t>For monetary, food or item donations to local food banks, pantries or homeless relief organizations in their communities </a:t>
            </a:r>
          </a:p>
          <a:p>
            <a:pPr marL="274320" marR="0" indent="182880" algn="l">
              <a:lnSpc>
                <a:spcPts val="1700"/>
              </a:lnSpc>
              <a:spcBef>
                <a:spcPts val="1030"/>
              </a:spcBef>
              <a:spcAft>
                <a:spcPts val="0"/>
              </a:spcAft>
              <a:buFont typeface="Symbol"/>
              <a:buChar char="·"/>
            </a:pPr>
            <a:r>
              <a:rPr lang="en-US" sz="1600" spc="0">
                <a:solidFill>
                  <a:srgbClr val="393A3B"/>
                </a:solidFill>
                <a:latin typeface="Calibri" panose="02020603050405020304" pitchFamily="2"/>
              </a:rPr>
              <a:t>Grant funds are not provided directly to VFW Posts or Auxiliaries, they are sent to the donation location listed on the application </a:t>
            </a:r>
          </a:p>
          <a:p>
            <a:pPr marL="91440" marR="0" indent="182880" algn="l">
              <a:lnSpc>
                <a:spcPts val="2200"/>
              </a:lnSpc>
              <a:spcBef>
                <a:spcPts val="1025"/>
              </a:spcBef>
              <a:spcAft>
                <a:spcPts val="0"/>
              </a:spcAft>
              <a:buFont typeface="Symbol"/>
              <a:buChar char="·"/>
            </a:pPr>
            <a:r>
              <a:rPr lang="en-US" sz="1900" spc="30">
                <a:solidFill>
                  <a:srgbClr val="393A3B"/>
                </a:solidFill>
                <a:latin typeface="Calibri" panose="02020603050405020304" pitchFamily="2"/>
              </a:rPr>
              <a:t>$1 match for every pound of food or dollar donated to food insecurity or homeless relief organizations </a:t>
            </a:r>
          </a:p>
          <a:p>
            <a:pPr marL="274320" marR="0" indent="182880" algn="l">
              <a:lnSpc>
                <a:spcPts val="1700"/>
              </a:lnSpc>
              <a:spcBef>
                <a:spcPts val="860"/>
              </a:spcBef>
              <a:spcAft>
                <a:spcPts val="0"/>
              </a:spcAft>
              <a:buFont typeface="Symbol"/>
              <a:buChar char="·"/>
            </a:pPr>
            <a:r>
              <a:rPr lang="en-US" sz="1600" spc="0">
                <a:solidFill>
                  <a:srgbClr val="393A3B"/>
                </a:solidFill>
                <a:latin typeface="Calibri" panose="02020603050405020304" pitchFamily="2"/>
              </a:rPr>
              <a:t>Minimum of 500 pounds or $500 must be met for each submission </a:t>
            </a:r>
          </a:p>
          <a:p>
            <a:pPr marL="274320" marR="0" indent="182880" algn="l">
              <a:lnSpc>
                <a:spcPts val="1700"/>
              </a:lnSpc>
              <a:spcBef>
                <a:spcPts val="1030"/>
              </a:spcBef>
              <a:spcAft>
                <a:spcPts val="0"/>
              </a:spcAft>
              <a:buFont typeface="Symbol"/>
              <a:buChar char="·"/>
            </a:pPr>
            <a:r>
              <a:rPr lang="en-US" sz="1600" spc="-5">
                <a:solidFill>
                  <a:srgbClr val="393A3B"/>
                </a:solidFill>
                <a:latin typeface="Calibri" panose="02020603050405020304" pitchFamily="2"/>
              </a:rPr>
              <a:t>Multiple requests may be made, up to a max of $1,500 </a:t>
            </a:r>
          </a:p>
          <a:p>
            <a:pPr marL="91440" marR="0" indent="182880" algn="l">
              <a:lnSpc>
                <a:spcPts val="2200"/>
              </a:lnSpc>
              <a:spcBef>
                <a:spcPts val="1025"/>
              </a:spcBef>
              <a:spcAft>
                <a:spcPts val="0"/>
              </a:spcAft>
              <a:buFont typeface="Symbol"/>
              <a:buChar char="·"/>
            </a:pPr>
            <a:r>
              <a:rPr lang="en-US" sz="1900" spc="30">
                <a:solidFill>
                  <a:srgbClr val="393A3B"/>
                </a:solidFill>
                <a:latin typeface="Calibri" panose="02020603050405020304" pitchFamily="2"/>
              </a:rPr>
              <a:t>A Post OR Auxiliary may receive this grant but not both </a:t>
            </a:r>
          </a:p>
          <a:p>
            <a:pPr marL="274320" marR="0" indent="182880" algn="l">
              <a:lnSpc>
                <a:spcPts val="1700"/>
              </a:lnSpc>
              <a:spcBef>
                <a:spcPts val="860"/>
              </a:spcBef>
              <a:spcAft>
                <a:spcPts val="0"/>
              </a:spcAft>
              <a:buFont typeface="Symbol"/>
              <a:buChar char="·"/>
            </a:pPr>
            <a:r>
              <a:rPr lang="en-US" sz="1600" b="1" spc="0">
                <a:solidFill>
                  <a:srgbClr val="393A3B"/>
                </a:solidFill>
                <a:latin typeface="Calibri" panose="02020603050405020304" pitchFamily="2"/>
              </a:rPr>
              <a:t>Applications from a VFW Post must be submitted on the dashboard </a:t>
            </a:r>
          </a:p>
          <a:p>
            <a:pPr marL="274320" marR="0" indent="182880" algn="l">
              <a:lnSpc>
                <a:spcPts val="1700"/>
              </a:lnSpc>
              <a:spcBef>
                <a:spcPts val="1030"/>
              </a:spcBef>
              <a:spcAft>
                <a:spcPts val="0"/>
              </a:spcAft>
              <a:buFont typeface="Symbol"/>
              <a:buChar char="·"/>
            </a:pPr>
            <a:r>
              <a:rPr lang="en-US" sz="1600" spc="-10">
                <a:solidFill>
                  <a:srgbClr val="393A3B"/>
                </a:solidFill>
                <a:latin typeface="Calibri" panose="02020603050405020304" pitchFamily="2"/>
              </a:rPr>
              <a:t>VFW Auxiliaries can apply at</a:t>
            </a:r>
            <a:r>
              <a:rPr lang="en-US" sz="1600" u="sng" spc="-10">
                <a:solidFill>
                  <a:srgbClr val="0000FF"/>
                </a:solidFill>
                <a:latin typeface="Calibri" panose="02020603050405020304" pitchFamily="2"/>
              </a:rPr>
              <a:t>www.vfwfoundation.org/grants</a:t>
            </a:r>
          </a:p>
          <a:p>
            <a:pPr marL="91440" marR="0" indent="182880" algn="l">
              <a:lnSpc>
                <a:spcPts val="2200"/>
              </a:lnSpc>
              <a:spcBef>
                <a:spcPts val="1025"/>
              </a:spcBef>
              <a:spcAft>
                <a:spcPts val="0"/>
              </a:spcAft>
              <a:buFont typeface="Symbol"/>
              <a:buChar char="·"/>
            </a:pPr>
            <a:r>
              <a:rPr lang="en-US" sz="1900" spc="30">
                <a:solidFill>
                  <a:srgbClr val="393A3B"/>
                </a:solidFill>
                <a:latin typeface="Calibri" panose="02020603050405020304" pitchFamily="2"/>
              </a:rPr>
              <a:t>Applications for 2025-2026 award year will remain open until June 1, 2026 or until grant funding is exhausted </a:t>
            </a:r>
          </a:p>
          <a:p>
            <a:pPr marL="274320" marR="0" indent="182880" algn="l">
              <a:lnSpc>
                <a:spcPts val="1700"/>
              </a:lnSpc>
              <a:spcBef>
                <a:spcPts val="860"/>
              </a:spcBef>
              <a:spcAft>
                <a:spcPts val="765"/>
              </a:spcAft>
              <a:buFont typeface="Symbol"/>
              <a:buChar char="·"/>
            </a:pPr>
            <a:r>
              <a:rPr lang="en-US" sz="1600" spc="0">
                <a:solidFill>
                  <a:srgbClr val="393A3B"/>
                </a:solidFill>
                <a:latin typeface="Calibri" panose="02020603050405020304" pitchFamily="2"/>
              </a:rPr>
              <a:t>Questions? Contact Mary Spencer:</a:t>
            </a:r>
            <a:r>
              <a:rPr lang="en-US" sz="1600" u="sng" spc="0">
                <a:solidFill>
                  <a:srgbClr val="0000FF"/>
                </a:solidFill>
                <a:latin typeface="Calibri" panose="02020603050405020304" pitchFamily="2"/>
              </a:rPr>
              <a:t>mspencer@vfw.org</a:t>
            </a:r>
            <a:r>
              <a:rPr lang="en-US" sz="1600" spc="0">
                <a:solidFill>
                  <a:srgbClr val="393A3B"/>
                </a:solidFill>
                <a:latin typeface="Calibri" panose="02020603050405020304" pitchFamily="2"/>
              </a:rPr>
              <a:t> or 866-789-6333 </a:t>
            </a:r>
          </a:p>
        </p:txBody>
      </p:sp>
      <p:sp>
        <p:nvSpPr>
          <p:cNvPr id="7" name="Text Placeholder 6"/>
          <p:cNvSpPr>
            <a:spLocks noGrp="1"/>
          </p:cNvSpPr>
          <p:nvPr>
            <p:ph type="body" idx="10"/>
          </p:nvPr>
        </p:nvSpPr>
        <p:spPr>
          <a:xfrm>
            <a:off x="697865" y="5789930"/>
            <a:ext cx="11417935" cy="1068070"/>
          </a:xfrm>
          <a:prstGeom prst="rect">
            <a:avLst/>
          </a:prstGeom>
          <a:noFill/>
          <a:ln w="0" cmpd="sng">
            <a:noFill/>
            <a:prstDash val="solid"/>
          </a:ln>
        </p:spPr>
        <p:txBody>
          <a:bodyPr vert="horz" lIns="0" tIns="474345" rIns="0" bIns="0" anchor="t"/>
          <a:lstStyle/>
          <a:p>
            <a:pPr marL="0" marR="0" indent="0" algn="l">
              <a:lnSpc>
                <a:spcPts val="1600"/>
              </a:lnSpc>
              <a:spcAft>
                <a:spcPts val="3120"/>
              </a:spcAft>
              <a:tabLst>
                <a:tab pos="10789920" algn="l"/>
              </a:tabLst>
            </a:pPr>
            <a:r>
              <a:rPr lang="en-US" sz="1200" spc="0">
                <a:solidFill>
                  <a:srgbClr val="393A3B"/>
                </a:solidFill>
                <a:latin typeface="Calibri" panose="02020603050405020304" pitchFamily="2"/>
              </a:rPr>
              <a:t>More info:</a:t>
            </a:r>
            <a:r>
              <a:rPr lang="en-US" sz="1200" u="sng" spc="0">
                <a:solidFill>
                  <a:srgbClr val="0000FF"/>
                </a:solidFill>
                <a:latin typeface="Calibri" panose="02020603050405020304" pitchFamily="2"/>
              </a:rPr>
              <a:t>www.vfwfoundation.org/grants</a:t>
            </a:r>
            <a:r>
              <a:rPr lang="en-US" sz="1300" b="1" spc="0">
                <a:solidFill>
                  <a:srgbClr val="78BD1F"/>
                </a:solidFill>
                <a:latin typeface="Calibri Light" panose="02020603050405020304" pitchFamily="2"/>
              </a:rPr>
              <a:t>	|</a:t>
            </a:r>
            <a:r>
              <a:rPr lang="en-US" sz="1200" spc="0">
                <a:solidFill>
                  <a:srgbClr val="393A3B"/>
                </a:solidFill>
                <a:latin typeface="Calibri Light" panose="02020603050405020304" pitchFamily="2"/>
              </a:rPr>
              <a:t> 11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12">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7741920" y="3182620"/>
            <a:ext cx="3178810" cy="578485"/>
          </a:xfrm>
          <a:prstGeom prst="rect">
            <a:avLst/>
          </a:prstGeom>
          <a:noFill/>
          <a:ln w="0" cmpd="sng">
            <a:noFill/>
            <a:prstDash val="solid"/>
          </a:ln>
        </p:spPr>
        <p:txBody>
          <a:bodyPr vert="horz" lIns="0" tIns="58420" rIns="0" bIns="0" anchor="t"/>
          <a:lstStyle/>
          <a:p>
            <a:pPr marL="0" marR="0" indent="0" algn="l">
              <a:lnSpc>
                <a:spcPts val="4100"/>
              </a:lnSpc>
              <a:spcAft>
                <a:spcPts val="0"/>
              </a:spcAft>
            </a:pPr>
            <a:r>
              <a:rPr lang="en-US" sz="4000" spc="-80">
                <a:solidFill>
                  <a:srgbClr val="FFFFFF"/>
                </a:solidFill>
                <a:latin typeface="Calibri Light" panose="02020603050405020304" pitchFamily="2"/>
              </a:rPr>
              <a:t>Our Partnership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ayout 13">
    <p:bg>
      <p:bgPr>
        <a:solidFill>
          <a:schemeClr val="bg1">
            <a:alpha val="10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417830" y="1285240"/>
            <a:ext cx="10287000" cy="5572760"/>
          </a:xfrm>
          <a:prstGeom prst="rect">
            <a:avLst/>
          </a:prstGeom>
          <a:noFill/>
          <a:ln w="0" cmpd="sng">
            <a:noFill/>
            <a:prstDash val="solid"/>
          </a:ln>
        </p:spPr>
        <p:txBody>
          <a:bodyPr vert="horz" lIns="0" tIns="31750" rIns="0" bIns="0" anchor="t">
            <a:normAutofit fontScale="95000"/>
          </a:bodyPr>
          <a:lstStyle/>
          <a:p>
            <a:pPr marL="228600" marR="0" indent="0" algn="l">
              <a:lnSpc>
                <a:spcPts val="2600"/>
              </a:lnSpc>
              <a:spcAft>
                <a:spcPts val="0"/>
              </a:spcAft>
            </a:pPr>
            <a:r>
              <a:rPr lang="en-US" sz="2350" b="1" spc="0">
                <a:solidFill>
                  <a:srgbClr val="002E56"/>
                </a:solidFill>
                <a:latin typeface="Calibri" panose="02020603050405020304" pitchFamily="2"/>
              </a:rPr>
              <a:t>USAA AGENCY PARTNERSHIP </a:t>
            </a:r>
          </a:p>
          <a:p>
            <a:pPr marL="228600" marR="0" indent="274320" algn="l">
              <a:lnSpc>
                <a:spcPts val="2200"/>
              </a:lnSpc>
              <a:spcBef>
                <a:spcPts val="70"/>
              </a:spcBef>
              <a:spcAft>
                <a:spcPts val="0"/>
              </a:spcAft>
              <a:buFont typeface="Symbol"/>
              <a:buChar char="·"/>
            </a:pPr>
            <a:r>
              <a:rPr lang="en-US" sz="2050" spc="0">
                <a:solidFill>
                  <a:srgbClr val="002E56"/>
                </a:solidFill>
                <a:latin typeface="Calibri Light" panose="02020603050405020304" pitchFamily="2"/>
              </a:rPr>
              <a:t>Broker for Humana Medicare Advantage since 2006 </a:t>
            </a:r>
          </a:p>
          <a:p>
            <a:pPr marL="228600" marR="0" indent="274320" algn="l">
              <a:lnSpc>
                <a:spcPts val="2100"/>
              </a:lnSpc>
              <a:spcBef>
                <a:spcPts val="245"/>
              </a:spcBef>
              <a:spcAft>
                <a:spcPts val="0"/>
              </a:spcAft>
              <a:buFont typeface="Symbol"/>
              <a:buChar char="·"/>
            </a:pPr>
            <a:r>
              <a:rPr lang="en-US" sz="2050" spc="10">
                <a:solidFill>
                  <a:srgbClr val="002E56"/>
                </a:solidFill>
                <a:latin typeface="Calibri Light" panose="02020603050405020304" pitchFamily="2"/>
              </a:rPr>
              <a:t>USAA trained our Veteran Service Team, DUOS, CenterWell associates </a:t>
            </a:r>
          </a:p>
          <a:p>
            <a:pPr marL="228600" marR="0" indent="0" algn="l">
              <a:lnSpc>
                <a:spcPts val="2600"/>
              </a:lnSpc>
              <a:spcBef>
                <a:spcPts val="2845"/>
              </a:spcBef>
              <a:spcAft>
                <a:spcPts val="0"/>
              </a:spcAft>
            </a:pPr>
            <a:r>
              <a:rPr lang="en-US" sz="2350" b="1" spc="0">
                <a:solidFill>
                  <a:srgbClr val="002E56"/>
                </a:solidFill>
                <a:latin typeface="Calibri" panose="02020603050405020304" pitchFamily="2"/>
              </a:rPr>
              <a:t>USAA EVENTS PARTNERSHIP </a:t>
            </a:r>
          </a:p>
          <a:p>
            <a:pPr marL="228600" marR="0" indent="274320" algn="l">
              <a:lnSpc>
                <a:spcPts val="2200"/>
              </a:lnSpc>
              <a:spcBef>
                <a:spcPts val="70"/>
              </a:spcBef>
              <a:spcAft>
                <a:spcPts val="0"/>
              </a:spcAft>
              <a:buFont typeface="Symbol"/>
              <a:buChar char="·"/>
            </a:pPr>
            <a:r>
              <a:rPr lang="en-US" sz="2050" spc="0">
                <a:solidFill>
                  <a:srgbClr val="002E56"/>
                </a:solidFill>
                <a:latin typeface="Calibri Light" panose="02020603050405020304" pitchFamily="2"/>
              </a:rPr>
              <a:t>Salute the Troops Event at the Opry </a:t>
            </a:r>
          </a:p>
          <a:p>
            <a:pPr marL="228600" marR="0" indent="274320" algn="l">
              <a:lnSpc>
                <a:spcPts val="2100"/>
              </a:lnSpc>
              <a:spcBef>
                <a:spcPts val="245"/>
              </a:spcBef>
              <a:spcAft>
                <a:spcPts val="0"/>
              </a:spcAft>
              <a:buFont typeface="Symbol"/>
              <a:buChar char="·"/>
            </a:pPr>
            <a:r>
              <a:rPr lang="en-US" sz="2050" spc="0">
                <a:solidFill>
                  <a:srgbClr val="002E56"/>
                </a:solidFill>
                <a:latin typeface="Calibri Light" panose="02020603050405020304" pitchFamily="2"/>
              </a:rPr>
              <a:t>VFW National Convention </a:t>
            </a:r>
          </a:p>
          <a:p>
            <a:pPr marL="685800" marR="0" indent="274320" algn="l">
              <a:lnSpc>
                <a:spcPts val="2200"/>
              </a:lnSpc>
              <a:spcBef>
                <a:spcPts val="255"/>
              </a:spcBef>
              <a:spcAft>
                <a:spcPts val="0"/>
              </a:spcAft>
              <a:buFont typeface="Symbol"/>
              <a:buChar char="·"/>
            </a:pPr>
            <a:r>
              <a:rPr lang="en-US" sz="2050" spc="15">
                <a:solidFill>
                  <a:srgbClr val="002E56"/>
                </a:solidFill>
                <a:latin typeface="Calibri Light" panose="02020603050405020304" pitchFamily="2"/>
              </a:rPr>
              <a:t>Co-Sponsors of the cornhole tournament (2024) </a:t>
            </a:r>
          </a:p>
          <a:p>
            <a:pPr marL="228600" marR="0" indent="274320" algn="l">
              <a:lnSpc>
                <a:spcPts val="2100"/>
              </a:lnSpc>
              <a:spcBef>
                <a:spcPts val="245"/>
              </a:spcBef>
              <a:spcAft>
                <a:spcPts val="0"/>
              </a:spcAft>
              <a:buFont typeface="Symbol"/>
              <a:buChar char="·"/>
            </a:pPr>
            <a:r>
              <a:rPr lang="en-US" sz="2050" spc="0">
                <a:solidFill>
                  <a:srgbClr val="002E56"/>
                </a:solidFill>
                <a:latin typeface="Calibri Light" panose="02020603050405020304" pitchFamily="2"/>
              </a:rPr>
              <a:t>DAV National Convention </a:t>
            </a:r>
          </a:p>
          <a:p>
            <a:pPr marL="685800" marR="0" indent="274320" algn="l">
              <a:lnSpc>
                <a:spcPts val="2100"/>
              </a:lnSpc>
              <a:spcBef>
                <a:spcPts val="255"/>
              </a:spcBef>
              <a:spcAft>
                <a:spcPts val="0"/>
              </a:spcAft>
              <a:buFont typeface="Symbol"/>
              <a:buChar char="·"/>
            </a:pPr>
            <a:r>
              <a:rPr lang="en-US" sz="2050" spc="15">
                <a:solidFill>
                  <a:srgbClr val="002E56"/>
                </a:solidFill>
                <a:latin typeface="Calibri Light" panose="02020603050405020304" pitchFamily="2"/>
              </a:rPr>
              <a:t>Health and Financial Wellness Seminar </a:t>
            </a:r>
          </a:p>
          <a:p>
            <a:pPr marL="228600" marR="0" indent="274320" algn="l">
              <a:lnSpc>
                <a:spcPts val="2200"/>
              </a:lnSpc>
              <a:spcBef>
                <a:spcPts val="255"/>
              </a:spcBef>
              <a:spcAft>
                <a:spcPts val="0"/>
              </a:spcAft>
              <a:buFont typeface="Symbol"/>
              <a:buChar char="·"/>
            </a:pPr>
            <a:r>
              <a:rPr lang="en-US" sz="2050" spc="0">
                <a:solidFill>
                  <a:srgbClr val="002E56"/>
                </a:solidFill>
                <a:latin typeface="Calibri Light" panose="02020603050405020304" pitchFamily="2"/>
              </a:rPr>
              <a:t>Vietnam Veteran Pinning Ceremonies </a:t>
            </a:r>
          </a:p>
          <a:p>
            <a:pPr marL="228600" marR="0" indent="274320" algn="l">
              <a:lnSpc>
                <a:spcPts val="2200"/>
              </a:lnSpc>
              <a:spcBef>
                <a:spcPts val="245"/>
              </a:spcBef>
              <a:spcAft>
                <a:spcPts val="0"/>
              </a:spcAft>
              <a:buFont typeface="Symbol"/>
              <a:buChar char="·"/>
            </a:pPr>
            <a:r>
              <a:rPr lang="en-US" sz="2050" spc="0">
                <a:solidFill>
                  <a:srgbClr val="002E56"/>
                </a:solidFill>
                <a:latin typeface="Calibri Light" panose="02020603050405020304" pitchFamily="2"/>
              </a:rPr>
              <a:t>VFW Day of Service </a:t>
            </a:r>
          </a:p>
          <a:p>
            <a:pPr marL="228600" marR="0" indent="0" algn="l">
              <a:lnSpc>
                <a:spcPts val="2600"/>
              </a:lnSpc>
              <a:spcBef>
                <a:spcPts val="2835"/>
              </a:spcBef>
              <a:spcAft>
                <a:spcPts val="0"/>
              </a:spcAft>
            </a:pPr>
            <a:r>
              <a:rPr lang="en-US" sz="2350" b="1" spc="0">
                <a:solidFill>
                  <a:srgbClr val="002E56"/>
                </a:solidFill>
                <a:latin typeface="Calibri" panose="02020603050405020304" pitchFamily="2"/>
              </a:rPr>
              <a:t>USAA MARKETING PARTNERSHIP </a:t>
            </a:r>
          </a:p>
          <a:p>
            <a:pPr marL="228600" marR="0" indent="274320" algn="l">
              <a:lnSpc>
                <a:spcPts val="2200"/>
              </a:lnSpc>
              <a:spcBef>
                <a:spcPts val="70"/>
              </a:spcBef>
              <a:spcAft>
                <a:spcPts val="0"/>
              </a:spcAft>
              <a:buFont typeface="Symbol"/>
              <a:buChar char="·"/>
            </a:pPr>
            <a:r>
              <a:rPr lang="en-US" sz="2050" spc="5">
                <a:solidFill>
                  <a:srgbClr val="002E56"/>
                </a:solidFill>
                <a:latin typeface="Calibri Light" panose="02020603050405020304" pitchFamily="2"/>
              </a:rPr>
              <a:t>Began in 2019 earning the "recommended by USAA" badge and co-branded marketing campaign </a:t>
            </a:r>
          </a:p>
          <a:p>
            <a:pPr marL="228600" marR="0" indent="274320" algn="l">
              <a:lnSpc>
                <a:spcPts val="2200"/>
              </a:lnSpc>
              <a:spcBef>
                <a:spcPts val="245"/>
              </a:spcBef>
              <a:spcAft>
                <a:spcPts val="0"/>
              </a:spcAft>
              <a:buFont typeface="Symbol"/>
              <a:buChar char="·"/>
            </a:pPr>
            <a:r>
              <a:rPr lang="en-US" sz="2050" spc="10">
                <a:solidFill>
                  <a:srgbClr val="002E56"/>
                </a:solidFill>
                <a:latin typeface="Calibri Light" panose="02020603050405020304" pitchFamily="2"/>
              </a:rPr>
              <a:t>Strategy: leverage USAA brand to increase Vet consideration/response </a:t>
            </a:r>
          </a:p>
          <a:p>
            <a:pPr marL="228600" marR="0" indent="274320" algn="l">
              <a:lnSpc>
                <a:spcPts val="2200"/>
              </a:lnSpc>
              <a:spcBef>
                <a:spcPts val="245"/>
              </a:spcBef>
              <a:spcAft>
                <a:spcPts val="1825"/>
              </a:spcAft>
              <a:buFont typeface="Symbol"/>
              <a:buChar char="·"/>
            </a:pPr>
            <a:r>
              <a:rPr lang="en-US" sz="2050" spc="10">
                <a:solidFill>
                  <a:srgbClr val="002E56"/>
                </a:solidFill>
                <a:latin typeface="Calibri Light" panose="02020603050405020304" pitchFamily="2"/>
              </a:rPr>
              <a:t>USAA co-branding on all Vet plans: “Humana USAA Honor Plan”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layout 14">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722630" y="0"/>
            <a:ext cx="11430000" cy="746760"/>
          </a:xfrm>
          <a:prstGeom prst="rect">
            <a:avLst/>
          </a:prstGeom>
          <a:noFill/>
          <a:ln w="0" cmpd="sng">
            <a:noFill/>
            <a:prstDash val="solid"/>
          </a:ln>
        </p:spPr>
        <p:txBody>
          <a:bodyPr vert="horz" lIns="0" tIns="359410" rIns="0" bIns="0" anchor="t">
            <a:normAutofit fontScale="95000"/>
          </a:bodyPr>
          <a:lstStyle/>
          <a:p>
            <a:pPr marL="0" marR="0" indent="0" algn="l">
              <a:lnSpc>
                <a:spcPts val="3000"/>
              </a:lnSpc>
              <a:spcAft>
                <a:spcPts val="8325"/>
              </a:spcAft>
            </a:pPr>
            <a:r>
              <a:rPr lang="en-US" sz="3000" b="1" spc="30">
                <a:solidFill>
                  <a:srgbClr val="001646"/>
                </a:solidFill>
                <a:latin typeface="Calibri Light" panose="02020603050405020304" pitchFamily="2"/>
              </a:rPr>
              <a:t>Face The Fight: Initiative to Reduce and Prevent Veteran Suicide </a:t>
            </a:r>
          </a:p>
        </p:txBody>
      </p:sp>
      <p:sp>
        <p:nvSpPr>
          <p:cNvPr id="7" name="Text Placeholder 6"/>
          <p:cNvSpPr>
            <a:spLocks noGrp="1"/>
          </p:cNvSpPr>
          <p:nvPr>
            <p:ph type="body" idx="10"/>
          </p:nvPr>
        </p:nvSpPr>
        <p:spPr>
          <a:xfrm>
            <a:off x="2084705" y="1808480"/>
            <a:ext cx="10067925" cy="4229735"/>
          </a:xfrm>
          <a:prstGeom prst="rect">
            <a:avLst/>
          </a:prstGeom>
          <a:noFill/>
          <a:ln w="0" cmpd="sng">
            <a:noFill/>
            <a:prstDash val="solid"/>
          </a:ln>
        </p:spPr>
        <p:txBody>
          <a:bodyPr vert="horz" lIns="0" tIns="0" rIns="0" bIns="0" anchor="t"/>
          <a:lstStyle/>
          <a:p>
            <a:pPr marL="274320" marR="0" indent="0" algn="l">
              <a:lnSpc>
                <a:spcPts val="3600"/>
              </a:lnSpc>
              <a:spcAft>
                <a:spcPts val="0"/>
              </a:spcAft>
            </a:pPr>
            <a:r>
              <a:rPr lang="en-US" sz="1100" spc="0">
                <a:solidFill>
                  <a:srgbClr val="002E56"/>
                </a:solidFill>
                <a:latin typeface="Wingdings" panose="02020603050405020304" pitchFamily="2"/>
              </a:rPr>
              <a:t></a:t>
            </a:r>
            <a:r>
              <a:rPr lang="en-US" sz="2000" spc="0">
                <a:solidFill>
                  <a:srgbClr val="002E56"/>
                </a:solidFill>
                <a:latin typeface="Calibri" panose="02020603050405020304" pitchFamily="2"/>
              </a:rPr>
              <a:t> 988 added to all Humana MA/MAPD/PDP plan ID cards </a:t>
            </a:r>
            <a:br/>
            <a:r>
              <a:rPr lang="en-US" sz="1100" spc="0">
                <a:solidFill>
                  <a:srgbClr val="002E56"/>
                </a:solidFill>
                <a:latin typeface="Wingdings" panose="02020603050405020304" pitchFamily="2"/>
              </a:rPr>
              <a:t></a:t>
            </a:r>
            <a:r>
              <a:rPr lang="en-US" sz="2000" spc="0">
                <a:solidFill>
                  <a:srgbClr val="002E56"/>
                </a:solidFill>
                <a:latin typeface="Calibri" panose="02020603050405020304" pitchFamily="2"/>
              </a:rPr>
              <a:t> Face the Fight Night at the Grand Ole Opry </a:t>
            </a:r>
          </a:p>
          <a:p>
            <a:pPr marL="274320" marR="0" indent="0" algn="l">
              <a:lnSpc>
                <a:spcPts val="2000"/>
              </a:lnSpc>
              <a:spcBef>
                <a:spcPts val="1555"/>
              </a:spcBef>
              <a:spcAft>
                <a:spcPts val="0"/>
              </a:spcAft>
              <a:tabLst>
                <a:tab pos="640080" algn="l"/>
              </a:tabLst>
            </a:pPr>
            <a:r>
              <a:rPr lang="en-US" sz="1100" spc="-5">
                <a:solidFill>
                  <a:srgbClr val="002E56"/>
                </a:solidFill>
                <a:latin typeface="Wingdings" panose="02020603050405020304" pitchFamily="2"/>
              </a:rPr>
              <a:t></a:t>
            </a:r>
            <a:r>
              <a:rPr lang="en-US" sz="2000" spc="-5">
                <a:solidFill>
                  <a:srgbClr val="002E56"/>
                </a:solidFill>
                <a:latin typeface="Calibri" panose="02020603050405020304" pitchFamily="2"/>
              </a:rPr>
              <a:t>	DUOS for Veterans Pilot: Louisiana Veteran members </a:t>
            </a:r>
          </a:p>
          <a:p>
            <a:pPr marL="274320" marR="0" indent="0" algn="l">
              <a:lnSpc>
                <a:spcPts val="2000"/>
              </a:lnSpc>
              <a:spcBef>
                <a:spcPts val="1580"/>
              </a:spcBef>
              <a:spcAft>
                <a:spcPts val="0"/>
              </a:spcAft>
              <a:tabLst>
                <a:tab pos="640080" algn="l"/>
              </a:tabLst>
            </a:pPr>
            <a:r>
              <a:rPr lang="en-US" sz="1100" spc="-5">
                <a:solidFill>
                  <a:srgbClr val="002E56"/>
                </a:solidFill>
                <a:latin typeface="Wingdings" panose="02020603050405020304" pitchFamily="2"/>
              </a:rPr>
              <a:t></a:t>
            </a:r>
            <a:r>
              <a:rPr lang="en-US" sz="2000" spc="-5">
                <a:solidFill>
                  <a:srgbClr val="002E56"/>
                </a:solidFill>
                <a:latin typeface="Calibri" panose="02020603050405020304" pitchFamily="2"/>
              </a:rPr>
              <a:t>	PsychArmor Veteran Ready Healthcare Organization Certification Pilot: </a:t>
            </a:r>
          </a:p>
          <a:p>
            <a:pPr marL="594360" marR="0" indent="0" algn="l">
              <a:lnSpc>
                <a:spcPts val="2000"/>
              </a:lnSpc>
              <a:spcBef>
                <a:spcPts val="1565"/>
              </a:spcBef>
              <a:spcAft>
                <a:spcPts val="0"/>
              </a:spcAft>
            </a:pPr>
            <a:r>
              <a:rPr lang="en-US" sz="2000" spc="-10">
                <a:solidFill>
                  <a:srgbClr val="002E56"/>
                </a:solidFill>
                <a:latin typeface="Calibri" panose="02020603050405020304" pitchFamily="2"/>
              </a:rPr>
              <a:t>Conviva/CenterWell clinics </a:t>
            </a:r>
          </a:p>
          <a:p>
            <a:pPr marL="274320" marR="0" indent="0" algn="l">
              <a:lnSpc>
                <a:spcPts val="2000"/>
              </a:lnSpc>
              <a:spcBef>
                <a:spcPts val="1570"/>
              </a:spcBef>
              <a:spcAft>
                <a:spcPts val="0"/>
              </a:spcAft>
            </a:pPr>
            <a:r>
              <a:rPr lang="en-US" sz="1100" spc="20">
                <a:solidFill>
                  <a:srgbClr val="002E56"/>
                </a:solidFill>
                <a:latin typeface="Wingdings" panose="02020603050405020304" pitchFamily="2"/>
              </a:rPr>
              <a:t></a:t>
            </a:r>
            <a:r>
              <a:rPr lang="en-US" sz="2000" spc="20">
                <a:solidFill>
                  <a:srgbClr val="002E56"/>
                </a:solidFill>
                <a:latin typeface="Calibri" panose="02020603050405020304" pitchFamily="2"/>
              </a:rPr>
              <a:t> VA S.A.V.E. Training: Veteran Service team (call center) </a:t>
            </a:r>
          </a:p>
          <a:p>
            <a:pPr marL="274320" marR="0" indent="0" algn="l">
              <a:lnSpc>
                <a:spcPts val="2000"/>
              </a:lnSpc>
              <a:spcBef>
                <a:spcPts val="1555"/>
              </a:spcBef>
              <a:spcAft>
                <a:spcPts val="0"/>
              </a:spcAft>
            </a:pPr>
            <a:r>
              <a:rPr lang="en-US" sz="1100" spc="40">
                <a:solidFill>
                  <a:srgbClr val="002E56"/>
                </a:solidFill>
                <a:latin typeface="Wingdings" panose="02020603050405020304" pitchFamily="2"/>
              </a:rPr>
              <a:t></a:t>
            </a:r>
            <a:r>
              <a:rPr lang="en-US" sz="2000" spc="40">
                <a:solidFill>
                  <a:srgbClr val="002E56"/>
                </a:solidFill>
                <a:latin typeface="Calibri" panose="02020603050405020304" pitchFamily="2"/>
              </a:rPr>
              <a:t> GO365 mental health programming: Humana members </a:t>
            </a:r>
          </a:p>
          <a:p>
            <a:pPr marL="274320" marR="0" indent="0" algn="l">
              <a:lnSpc>
                <a:spcPts val="2000"/>
              </a:lnSpc>
              <a:spcBef>
                <a:spcPts val="1555"/>
              </a:spcBef>
              <a:spcAft>
                <a:spcPts val="4490"/>
              </a:spcAft>
            </a:pPr>
            <a:r>
              <a:rPr lang="en-US" sz="1100" spc="20">
                <a:solidFill>
                  <a:srgbClr val="002E56"/>
                </a:solidFill>
                <a:latin typeface="Wingdings" panose="02020603050405020304" pitchFamily="2"/>
              </a:rPr>
              <a:t></a:t>
            </a:r>
            <a:r>
              <a:rPr lang="en-US" sz="2000" spc="20">
                <a:solidFill>
                  <a:srgbClr val="002E56"/>
                </a:solidFill>
                <a:latin typeface="Calibri" panose="02020603050405020304" pitchFamily="2"/>
              </a:rPr>
              <a:t> Identifying and adding suicide prevention resources (ex. 988) to Humana websites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layout 15">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4431665" y="0"/>
            <a:ext cx="3276600" cy="6858000"/>
          </a:xfrm>
          <a:prstGeom prst="rect">
            <a:avLst/>
          </a:prstGeom>
          <a:noFill/>
          <a:ln w="0" cmpd="sng">
            <a:noFill/>
            <a:prstDash val="solid"/>
          </a:ln>
        </p:spPr>
        <p:txBody>
          <a:bodyPr vert="horz" lIns="0" tIns="2829560" rIns="0" bIns="0" anchor="t"/>
          <a:lstStyle/>
          <a:p>
            <a:pPr marL="0" marR="0" indent="0" algn="ctr">
              <a:lnSpc>
                <a:spcPts val="6100"/>
              </a:lnSpc>
              <a:spcAft>
                <a:spcPts val="25630"/>
              </a:spcAft>
            </a:pPr>
            <a:r>
              <a:rPr lang="en-US" sz="6000" b="1" spc="-145">
                <a:solidFill>
                  <a:srgbClr val="5B991A"/>
                </a:solidFill>
                <a:latin typeface="Calibri Light" panose="02020603050405020304" pitchFamily="2"/>
              </a:rPr>
              <a:t>Thank you!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ayout 2">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688975" y="314325"/>
            <a:ext cx="2535555" cy="432435"/>
          </a:xfrm>
          <a:prstGeom prst="rect">
            <a:avLst/>
          </a:prstGeom>
          <a:noFill/>
          <a:ln w="0" cmpd="sng">
            <a:noFill/>
            <a:prstDash val="solid"/>
          </a:ln>
        </p:spPr>
        <p:txBody>
          <a:bodyPr vert="horz" lIns="0" tIns="45085" rIns="0" bIns="0" anchor="t">
            <a:normAutofit fontScale="95000"/>
          </a:bodyPr>
          <a:lstStyle/>
          <a:p>
            <a:pPr marL="0" marR="0" indent="0" algn="l">
              <a:lnSpc>
                <a:spcPts val="3000"/>
              </a:lnSpc>
              <a:spcAft>
                <a:spcPts val="0"/>
              </a:spcAft>
            </a:pPr>
            <a:r>
              <a:rPr lang="en-US" sz="3000" spc="-15">
                <a:solidFill>
                  <a:srgbClr val="5C9A1B"/>
                </a:solidFill>
                <a:latin typeface="Calibri Light" panose="02020603050405020304" pitchFamily="2"/>
              </a:rPr>
              <a:t>Today’s Speakers </a:t>
            </a:r>
          </a:p>
        </p:txBody>
      </p:sp>
      <p:sp>
        <p:nvSpPr>
          <p:cNvPr id="5" name="Text Placeholder 4"/>
          <p:cNvSpPr>
            <a:spLocks noGrp="1"/>
          </p:cNvSpPr>
          <p:nvPr>
            <p:ph type="body" idx="10"/>
          </p:nvPr>
        </p:nvSpPr>
        <p:spPr>
          <a:xfrm>
            <a:off x="3648710" y="4199255"/>
            <a:ext cx="1724660" cy="348615"/>
          </a:xfrm>
          <a:prstGeom prst="rect">
            <a:avLst/>
          </a:prstGeom>
          <a:noFill/>
          <a:ln w="0" cmpd="sng">
            <a:noFill/>
            <a:prstDash val="solid"/>
          </a:ln>
        </p:spPr>
        <p:txBody>
          <a:bodyPr vert="horz" lIns="0" tIns="36830" rIns="0" bIns="0" anchor="t"/>
          <a:lstStyle/>
          <a:p>
            <a:pPr marL="0" marR="0" indent="0" algn="l">
              <a:lnSpc>
                <a:spcPts val="2400"/>
              </a:lnSpc>
              <a:spcAft>
                <a:spcPts val="0"/>
              </a:spcAft>
            </a:pPr>
            <a:r>
              <a:rPr lang="en-US" sz="2400" b="1" spc="-75">
                <a:solidFill>
                  <a:srgbClr val="5C9A1B"/>
                </a:solidFill>
                <a:latin typeface="Calibri" panose="02020603050405020304" pitchFamily="2"/>
              </a:rPr>
              <a:t>Tonya Schram </a:t>
            </a:r>
          </a:p>
        </p:txBody>
      </p:sp>
      <p:sp>
        <p:nvSpPr>
          <p:cNvPr id="6" name="Text Placeholder 5"/>
          <p:cNvSpPr>
            <a:spLocks noGrp="1"/>
          </p:cNvSpPr>
          <p:nvPr>
            <p:ph type="body" idx="10"/>
          </p:nvPr>
        </p:nvSpPr>
        <p:spPr>
          <a:xfrm>
            <a:off x="3956050" y="4667885"/>
            <a:ext cx="1140460" cy="668655"/>
          </a:xfrm>
          <a:prstGeom prst="rect">
            <a:avLst/>
          </a:prstGeom>
          <a:noFill/>
          <a:ln w="0" cmpd="sng">
            <a:noFill/>
            <a:prstDash val="solid"/>
          </a:ln>
        </p:spPr>
        <p:txBody>
          <a:bodyPr vert="horz" lIns="0" tIns="11430" rIns="0" bIns="0" anchor="t"/>
          <a:lstStyle/>
          <a:p>
            <a:pPr marL="0" marR="0" indent="0" algn="ctr">
              <a:lnSpc>
                <a:spcPts val="1700"/>
              </a:lnSpc>
              <a:spcAft>
                <a:spcPts val="0"/>
              </a:spcAft>
            </a:pPr>
            <a:r>
              <a:rPr lang="en-US" sz="1600" spc="-45">
                <a:solidFill>
                  <a:srgbClr val="5C9A1B"/>
                </a:solidFill>
                <a:latin typeface="Calibri" panose="02020603050405020304" pitchFamily="2"/>
              </a:rPr>
              <a:t>Humana </a:t>
            </a:r>
            <a:br/>
            <a:r>
              <a:rPr lang="en-US" sz="1600" spc="-45">
                <a:solidFill>
                  <a:srgbClr val="5C9A1B"/>
                </a:solidFill>
                <a:latin typeface="Calibri" panose="02020603050405020304" pitchFamily="2"/>
              </a:rPr>
              <a:t>National Sales </a:t>
            </a:r>
            <a:br/>
            <a:r>
              <a:rPr lang="en-US" sz="1600" spc="-45">
                <a:solidFill>
                  <a:srgbClr val="5C9A1B"/>
                </a:solidFill>
                <a:latin typeface="Calibri" panose="02020603050405020304" pitchFamily="2"/>
              </a:rPr>
              <a:t>Executive </a:t>
            </a:r>
          </a:p>
        </p:txBody>
      </p:sp>
      <p:sp>
        <p:nvSpPr>
          <p:cNvPr id="7" name="Text Placeholder 6"/>
          <p:cNvSpPr>
            <a:spLocks noGrp="1"/>
          </p:cNvSpPr>
          <p:nvPr>
            <p:ph type="body" idx="10"/>
          </p:nvPr>
        </p:nvSpPr>
        <p:spPr>
          <a:xfrm>
            <a:off x="6452870" y="4676775"/>
            <a:ext cx="2099945" cy="892175"/>
          </a:xfrm>
          <a:prstGeom prst="rect">
            <a:avLst/>
          </a:prstGeom>
          <a:noFill/>
          <a:ln w="0" cmpd="sng">
            <a:noFill/>
            <a:prstDash val="solid"/>
          </a:ln>
        </p:spPr>
        <p:txBody>
          <a:bodyPr vert="horz" lIns="0" tIns="12700" rIns="0" bIns="0" anchor="t"/>
          <a:lstStyle/>
          <a:p>
            <a:pPr marL="0" marR="0" indent="0" algn="ctr">
              <a:lnSpc>
                <a:spcPts val="1700"/>
              </a:lnSpc>
              <a:spcAft>
                <a:spcPts val="20"/>
              </a:spcAft>
            </a:pPr>
            <a:r>
              <a:rPr lang="en-US" sz="1600" spc="-40">
                <a:solidFill>
                  <a:srgbClr val="5C9A1B"/>
                </a:solidFill>
                <a:latin typeface="Calibri" panose="02020603050405020304" pitchFamily="2"/>
              </a:rPr>
              <a:t>Humana </a:t>
            </a:r>
            <a:br/>
            <a:r>
              <a:rPr lang="en-US" sz="1600" spc="-40">
                <a:solidFill>
                  <a:srgbClr val="5C9A1B"/>
                </a:solidFill>
                <a:latin typeface="Calibri" panose="02020603050405020304" pitchFamily="2"/>
              </a:rPr>
              <a:t>Career Agent </a:t>
            </a:r>
            <a:br/>
            <a:r>
              <a:rPr lang="en-US" sz="1600" spc="-40">
                <a:solidFill>
                  <a:srgbClr val="5C9A1B"/>
                </a:solidFill>
                <a:latin typeface="Calibri" panose="02020603050405020304" pitchFamily="2"/>
              </a:rPr>
              <a:t>DC | Maryland | Virginia | </a:t>
            </a:r>
            <a:br/>
            <a:r>
              <a:rPr lang="en-US" sz="1600" spc="-40">
                <a:solidFill>
                  <a:srgbClr val="5C9A1B"/>
                </a:solidFill>
                <a:latin typeface="Calibri" panose="02020603050405020304" pitchFamily="2"/>
              </a:rPr>
              <a:t>DE | Nevada </a:t>
            </a:r>
          </a:p>
        </p:txBody>
      </p:sp>
      <p:sp>
        <p:nvSpPr>
          <p:cNvPr id="8" name="Text Placeholder 7"/>
          <p:cNvSpPr>
            <a:spLocks noGrp="1"/>
          </p:cNvSpPr>
          <p:nvPr>
            <p:ph type="body" idx="10"/>
          </p:nvPr>
        </p:nvSpPr>
        <p:spPr>
          <a:xfrm>
            <a:off x="6724015" y="4205605"/>
            <a:ext cx="1588135" cy="345440"/>
          </a:xfrm>
          <a:prstGeom prst="rect">
            <a:avLst/>
          </a:prstGeom>
          <a:noFill/>
          <a:ln w="0" cmpd="sng">
            <a:noFill/>
            <a:prstDash val="solid"/>
          </a:ln>
        </p:spPr>
        <p:txBody>
          <a:bodyPr vert="horz" lIns="0" tIns="36830" rIns="0" bIns="0" anchor="t"/>
          <a:lstStyle/>
          <a:p>
            <a:pPr marL="0" marR="0" indent="0" algn="l">
              <a:lnSpc>
                <a:spcPts val="2400"/>
              </a:lnSpc>
              <a:spcAft>
                <a:spcPts val="0"/>
              </a:spcAft>
            </a:pPr>
            <a:r>
              <a:rPr lang="en-US" sz="2400" b="1" spc="-75">
                <a:solidFill>
                  <a:srgbClr val="5C9A1B"/>
                </a:solidFill>
                <a:latin typeface="Calibri" panose="02020603050405020304" pitchFamily="2"/>
              </a:rPr>
              <a:t>Leah Vicente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layout 3">
    <p:bg>
      <p:bgPr>
        <a:solidFill>
          <a:schemeClr val="bg1">
            <a:alpha val="100000"/>
          </a:schemeClr>
        </a:solidFill>
        <a:effectLst/>
      </p:bgPr>
    </p:bg>
    <p:spTree>
      <p:nvGrpSpPr>
        <p:cNvPr id="1" name=""/>
        <p:cNvGrpSpPr/>
        <p:nvPr/>
      </p:nvGrpSpPr>
      <p:grpSpPr>
        <a:xfrm>
          <a:off x="0" y="0"/>
          <a:ext cx="0" cy="0"/>
          <a:chOff x="0" y="0"/>
          <a:chExt cx="0" cy="0"/>
        </a:xfrm>
      </p:grpSpPr>
      <p:sp>
        <p:nvSpPr>
          <p:cNvPr id="7" name="Text Placeholder 6"/>
          <p:cNvSpPr>
            <a:spLocks noGrp="1"/>
          </p:cNvSpPr>
          <p:nvPr>
            <p:ph type="body" idx="10"/>
          </p:nvPr>
        </p:nvSpPr>
        <p:spPr>
          <a:xfrm>
            <a:off x="5200015" y="1419860"/>
            <a:ext cx="6489700" cy="5438140"/>
          </a:xfrm>
          <a:prstGeom prst="rect">
            <a:avLst/>
          </a:prstGeom>
          <a:noFill/>
          <a:ln w="0" cmpd="sng">
            <a:noFill/>
            <a:prstDash val="solid"/>
          </a:ln>
        </p:spPr>
        <p:txBody>
          <a:bodyPr vert="horz" lIns="0" tIns="36830" rIns="0" bIns="0" anchor="t">
            <a:normAutofit fontScale="95000"/>
          </a:bodyPr>
          <a:lstStyle/>
          <a:p>
            <a:pPr marL="0" marR="0" indent="0" algn="l">
              <a:lnSpc>
                <a:spcPts val="2400"/>
              </a:lnSpc>
              <a:spcAft>
                <a:spcPts val="0"/>
              </a:spcAft>
            </a:pPr>
            <a:r>
              <a:rPr lang="en-US" sz="2400" b="1" spc="0">
                <a:solidFill>
                  <a:srgbClr val="393A3B"/>
                </a:solidFill>
                <a:latin typeface="Calibri" panose="02020603050405020304" pitchFamily="2"/>
              </a:rPr>
              <a:t>Veteran Advocates: </a:t>
            </a:r>
          </a:p>
          <a:p>
            <a:pPr marL="0" marR="91440" indent="0" algn="l">
              <a:lnSpc>
                <a:spcPts val="2400"/>
              </a:lnSpc>
              <a:spcBef>
                <a:spcPts val="45"/>
              </a:spcBef>
              <a:spcAft>
                <a:spcPts val="0"/>
              </a:spcAft>
            </a:pPr>
            <a:r>
              <a:rPr lang="en-US" sz="1550" b="1" spc="165">
                <a:solidFill>
                  <a:srgbClr val="393A3B"/>
                </a:solidFill>
                <a:latin typeface="Tahoma" panose="02020603050405020304" pitchFamily="2"/>
              </a:rPr>
              <a:t>200+ associates volunteer grassroots engagement with veteran community, monthly training </a:t>
            </a:r>
          </a:p>
          <a:p>
            <a:pPr marL="0" marR="0" indent="0" algn="l">
              <a:lnSpc>
                <a:spcPts val="2700"/>
              </a:lnSpc>
              <a:spcBef>
                <a:spcPts val="2740"/>
              </a:spcBef>
              <a:spcAft>
                <a:spcPts val="0"/>
              </a:spcAft>
            </a:pPr>
            <a:r>
              <a:rPr lang="en-US" sz="2400" b="1" spc="30">
                <a:solidFill>
                  <a:srgbClr val="393A3B"/>
                </a:solidFill>
                <a:latin typeface="Calibri" panose="02020603050405020304" pitchFamily="2"/>
              </a:rPr>
              <a:t>National VSO Partnerships</a:t>
            </a:r>
            <a:r>
              <a:rPr lang="en-US" sz="2450" spc="30">
                <a:solidFill>
                  <a:srgbClr val="393A3B"/>
                </a:solidFill>
                <a:latin typeface="Calibri" panose="02020603050405020304" pitchFamily="2"/>
              </a:rPr>
              <a:t>: </a:t>
            </a:r>
          </a:p>
          <a:p>
            <a:pPr marL="0" marR="0" indent="0" algn="l">
              <a:lnSpc>
                <a:spcPts val="2000"/>
              </a:lnSpc>
              <a:spcBef>
                <a:spcPts val="185"/>
              </a:spcBef>
              <a:spcAft>
                <a:spcPts val="0"/>
              </a:spcAft>
            </a:pPr>
            <a:r>
              <a:rPr lang="en-US" sz="2000" spc="25">
                <a:solidFill>
                  <a:srgbClr val="393A3B"/>
                </a:solidFill>
                <a:latin typeface="Calibri" panose="02020603050405020304" pitchFamily="2"/>
              </a:rPr>
              <a:t>Exclusive relationship with organizations that support veterans </a:t>
            </a:r>
          </a:p>
          <a:p>
            <a:pPr marL="0" marR="0" indent="0" algn="l">
              <a:lnSpc>
                <a:spcPts val="2400"/>
              </a:lnSpc>
              <a:spcBef>
                <a:spcPts val="3405"/>
              </a:spcBef>
              <a:spcAft>
                <a:spcPts val="0"/>
              </a:spcAft>
            </a:pPr>
            <a:r>
              <a:rPr lang="en-US" sz="2400" b="1" spc="0">
                <a:solidFill>
                  <a:srgbClr val="393A3B"/>
                </a:solidFill>
                <a:latin typeface="Calibri" panose="02020603050405020304" pitchFamily="2"/>
              </a:rPr>
              <a:t>USAA: </a:t>
            </a:r>
          </a:p>
          <a:p>
            <a:pPr marL="0" marR="0" indent="0" algn="l">
              <a:lnSpc>
                <a:spcPts val="2000"/>
              </a:lnSpc>
              <a:spcBef>
                <a:spcPts val="410"/>
              </a:spcBef>
              <a:spcAft>
                <a:spcPts val="0"/>
              </a:spcAft>
            </a:pPr>
            <a:r>
              <a:rPr lang="en-US" sz="2000" spc="30">
                <a:solidFill>
                  <a:srgbClr val="393A3B"/>
                </a:solidFill>
                <a:latin typeface="Calibri" panose="02020603050405020304" pitchFamily="2"/>
              </a:rPr>
              <a:t>Partnership and co-branded products with a veteran trusted </a:t>
            </a:r>
          </a:p>
          <a:p>
            <a:pPr marL="0" marR="0" indent="0" algn="l">
              <a:lnSpc>
                <a:spcPts val="2000"/>
              </a:lnSpc>
              <a:spcBef>
                <a:spcPts val="365"/>
              </a:spcBef>
              <a:spcAft>
                <a:spcPts val="0"/>
              </a:spcAft>
            </a:pPr>
            <a:r>
              <a:rPr lang="en-US" sz="2000" spc="0">
                <a:solidFill>
                  <a:srgbClr val="393A3B"/>
                </a:solidFill>
                <a:latin typeface="Calibri" panose="02020603050405020304" pitchFamily="2"/>
              </a:rPr>
              <a:t>company/brand </a:t>
            </a:r>
          </a:p>
          <a:p>
            <a:pPr marL="0" marR="0" indent="0" algn="l">
              <a:lnSpc>
                <a:spcPts val="2400"/>
              </a:lnSpc>
              <a:spcBef>
                <a:spcPts val="3020"/>
              </a:spcBef>
              <a:spcAft>
                <a:spcPts val="0"/>
              </a:spcAft>
            </a:pPr>
            <a:r>
              <a:rPr lang="en-US" sz="2400" b="1" spc="35">
                <a:solidFill>
                  <a:srgbClr val="393A3B"/>
                </a:solidFill>
                <a:latin typeface="Calibri" panose="02020603050405020304" pitchFamily="2"/>
              </a:rPr>
              <a:t>Veteran Health Equity &amp; Social Impact: </a:t>
            </a:r>
          </a:p>
          <a:p>
            <a:pPr marL="0" marR="0" indent="0" algn="l">
              <a:lnSpc>
                <a:spcPts val="2000"/>
              </a:lnSpc>
              <a:spcBef>
                <a:spcPts val="410"/>
              </a:spcBef>
              <a:spcAft>
                <a:spcPts val="0"/>
              </a:spcAft>
            </a:pPr>
            <a:r>
              <a:rPr lang="en-US" sz="2000" spc="20">
                <a:solidFill>
                  <a:srgbClr val="393A3B"/>
                </a:solidFill>
                <a:latin typeface="Calibri" panose="02020603050405020304" pitchFamily="2"/>
              </a:rPr>
              <a:t>Preventing veteran suicide &amp; addressing social determinants of </a:t>
            </a:r>
          </a:p>
          <a:p>
            <a:pPr marL="0" marR="0" indent="0" algn="l">
              <a:lnSpc>
                <a:spcPts val="2000"/>
              </a:lnSpc>
              <a:spcBef>
                <a:spcPts val="365"/>
              </a:spcBef>
              <a:spcAft>
                <a:spcPts val="6660"/>
              </a:spcAft>
            </a:pPr>
            <a:r>
              <a:rPr lang="en-US" sz="2000" spc="25">
                <a:solidFill>
                  <a:srgbClr val="393A3B"/>
                </a:solidFill>
                <a:latin typeface="Calibri" panose="02020603050405020304" pitchFamily="2"/>
              </a:rPr>
              <a:t>health for veterans &amp; their families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layout 4">
    <p:bg>
      <p:bgPr>
        <a:solidFill>
          <a:schemeClr val="bg1">
            <a:alpha val="100000"/>
          </a:schemeClr>
        </a:solidFill>
        <a:effectLst/>
      </p:bgPr>
    </p:bg>
    <p:spTree>
      <p:nvGrpSpPr>
        <p:cNvPr id="1" name=""/>
        <p:cNvGrpSpPr/>
        <p:nvPr/>
      </p:nvGrpSpPr>
      <p:grpSpPr>
        <a:xfrm>
          <a:off x="0" y="0"/>
          <a:ext cx="0" cy="0"/>
          <a:chOff x="0" y="0"/>
          <a:chExt cx="0" cy="0"/>
        </a:xfrm>
      </p:grpSpPr>
      <p:sp>
        <p:nvSpPr>
          <p:cNvPr id="7" name="Text Placeholder 6"/>
          <p:cNvSpPr>
            <a:spLocks noGrp="1"/>
          </p:cNvSpPr>
          <p:nvPr>
            <p:ph type="body" idx="10"/>
          </p:nvPr>
        </p:nvSpPr>
        <p:spPr>
          <a:xfrm>
            <a:off x="2301240" y="1771015"/>
            <a:ext cx="1657985" cy="525780"/>
          </a:xfrm>
          <a:prstGeom prst="rect">
            <a:avLst/>
          </a:prstGeom>
          <a:noFill/>
          <a:ln w="0" cmpd="sng">
            <a:noFill/>
            <a:prstDash val="solid"/>
          </a:ln>
        </p:spPr>
        <p:txBody>
          <a:bodyPr vert="horz" lIns="0" tIns="1905" rIns="0" bIns="0" anchor="t"/>
          <a:lstStyle/>
          <a:p>
            <a:pPr marL="0" marR="0" indent="0" algn="l">
              <a:lnSpc>
                <a:spcPts val="2000"/>
              </a:lnSpc>
              <a:spcAft>
                <a:spcPts val="0"/>
              </a:spcAft>
            </a:pPr>
            <a:r>
              <a:rPr lang="en-US" sz="1800" b="1" spc="-30">
                <a:solidFill>
                  <a:srgbClr val="393A3C"/>
                </a:solidFill>
                <a:latin typeface="Arial" panose="02020603050405020304" pitchFamily="2"/>
              </a:rPr>
              <a:t>888-HUM-VETS </a:t>
            </a:r>
          </a:p>
          <a:p>
            <a:pPr marL="0" marR="0" indent="0" algn="l">
              <a:lnSpc>
                <a:spcPts val="2000"/>
              </a:lnSpc>
              <a:spcBef>
                <a:spcPts val="195"/>
              </a:spcBef>
              <a:spcAft>
                <a:spcPts val="0"/>
              </a:spcAft>
            </a:pPr>
            <a:r>
              <a:rPr lang="en-US" sz="1800" b="1" spc="0">
                <a:solidFill>
                  <a:srgbClr val="393A3C"/>
                </a:solidFill>
                <a:latin typeface="Arial" panose="02020603050405020304" pitchFamily="2"/>
              </a:rPr>
              <a:t>(888-486-8387) </a:t>
            </a:r>
          </a:p>
        </p:txBody>
      </p:sp>
      <p:sp>
        <p:nvSpPr>
          <p:cNvPr id="8" name="Text Placeholder 7"/>
          <p:cNvSpPr>
            <a:spLocks noGrp="1"/>
          </p:cNvSpPr>
          <p:nvPr>
            <p:ph type="body" idx="10"/>
          </p:nvPr>
        </p:nvSpPr>
        <p:spPr>
          <a:xfrm>
            <a:off x="4849495" y="1596390"/>
            <a:ext cx="6680200" cy="5261610"/>
          </a:xfrm>
          <a:prstGeom prst="rect">
            <a:avLst/>
          </a:prstGeom>
          <a:noFill/>
          <a:ln w="0" cmpd="sng">
            <a:noFill/>
            <a:prstDash val="solid"/>
          </a:ln>
        </p:spPr>
        <p:txBody>
          <a:bodyPr vert="horz" lIns="0" tIns="36830" rIns="0" bIns="0" anchor="t">
            <a:normAutofit fontScale="95000"/>
          </a:bodyPr>
          <a:lstStyle/>
          <a:p>
            <a:pPr marL="0" marR="0" indent="0" algn="l">
              <a:lnSpc>
                <a:spcPts val="2400"/>
              </a:lnSpc>
              <a:spcAft>
                <a:spcPts val="0"/>
              </a:spcAft>
            </a:pPr>
            <a:r>
              <a:rPr lang="en-US" sz="2400" b="1" spc="-10">
                <a:solidFill>
                  <a:srgbClr val="393A3C"/>
                </a:solidFill>
                <a:latin typeface="Calibri" panose="02020603050405020304" pitchFamily="2"/>
              </a:rPr>
              <a:t>Veteran Service Experience: </a:t>
            </a:r>
          </a:p>
          <a:p>
            <a:pPr marL="0" marR="0" indent="0" algn="l">
              <a:lnSpc>
                <a:spcPts val="2000"/>
              </a:lnSpc>
              <a:spcBef>
                <a:spcPts val="410"/>
              </a:spcBef>
              <a:spcAft>
                <a:spcPts val="0"/>
              </a:spcAft>
            </a:pPr>
            <a:r>
              <a:rPr lang="en-US" sz="2000" spc="25">
                <a:solidFill>
                  <a:srgbClr val="393A3C"/>
                </a:solidFill>
                <a:latin typeface="Calibri" panose="02020603050405020304" pitchFamily="2"/>
              </a:rPr>
              <a:t>Veteran Service Team that addresses veteran-specific healthcare </a:t>
            </a:r>
          </a:p>
          <a:p>
            <a:pPr marL="0" marR="0" indent="0" algn="l">
              <a:lnSpc>
                <a:spcPts val="2000"/>
              </a:lnSpc>
              <a:spcBef>
                <a:spcPts val="365"/>
              </a:spcBef>
              <a:spcAft>
                <a:spcPts val="0"/>
              </a:spcAft>
            </a:pPr>
            <a:r>
              <a:rPr lang="en-US" sz="2000" spc="35">
                <a:solidFill>
                  <a:srgbClr val="393A3C"/>
                </a:solidFill>
                <a:latin typeface="Calibri" panose="02020603050405020304" pitchFamily="2"/>
              </a:rPr>
              <a:t>needs and help members get the most out of their plans </a:t>
            </a:r>
          </a:p>
          <a:p>
            <a:pPr marL="0" marR="0" indent="0" algn="l">
              <a:lnSpc>
                <a:spcPts val="2400"/>
              </a:lnSpc>
              <a:spcBef>
                <a:spcPts val="2975"/>
              </a:spcBef>
              <a:spcAft>
                <a:spcPts val="0"/>
              </a:spcAft>
            </a:pPr>
            <a:r>
              <a:rPr lang="en-US" sz="2400" b="1" spc="-15">
                <a:solidFill>
                  <a:srgbClr val="393A3C"/>
                </a:solidFill>
                <a:latin typeface="Calibri" panose="02020603050405020304" pitchFamily="2"/>
              </a:rPr>
              <a:t>Humana Military: </a:t>
            </a:r>
          </a:p>
          <a:p>
            <a:pPr marL="0" marR="0" indent="0" algn="l">
              <a:lnSpc>
                <a:spcPts val="2000"/>
              </a:lnSpc>
              <a:spcBef>
                <a:spcPts val="415"/>
              </a:spcBef>
              <a:spcAft>
                <a:spcPts val="0"/>
              </a:spcAft>
            </a:pPr>
            <a:r>
              <a:rPr lang="en-US" sz="2000" spc="35">
                <a:solidFill>
                  <a:srgbClr val="393A3C"/>
                </a:solidFill>
                <a:latin typeface="Calibri" panose="02020603050405020304" pitchFamily="2"/>
              </a:rPr>
              <a:t>Partner with DoD to administer the TRICARE health program in </a:t>
            </a:r>
          </a:p>
          <a:p>
            <a:pPr marL="0" marR="0" indent="0" algn="l">
              <a:lnSpc>
                <a:spcPts val="2000"/>
              </a:lnSpc>
              <a:spcBef>
                <a:spcPts val="365"/>
              </a:spcBef>
              <a:spcAft>
                <a:spcPts val="0"/>
              </a:spcAft>
            </a:pPr>
            <a:r>
              <a:rPr lang="en-US" sz="2000" spc="25">
                <a:solidFill>
                  <a:srgbClr val="393A3C"/>
                </a:solidFill>
                <a:latin typeface="Calibri" panose="02020603050405020304" pitchFamily="2"/>
              </a:rPr>
              <a:t>the East Region for active, retired, Guard &amp; Reserve beneficiaries </a:t>
            </a:r>
          </a:p>
          <a:p>
            <a:pPr marL="0" marR="0" indent="0" algn="l">
              <a:lnSpc>
                <a:spcPts val="2400"/>
              </a:lnSpc>
              <a:spcBef>
                <a:spcPts val="2925"/>
              </a:spcBef>
              <a:spcAft>
                <a:spcPts val="0"/>
              </a:spcAft>
            </a:pPr>
            <a:r>
              <a:rPr lang="en-US" sz="2400" b="1" spc="-5">
                <a:solidFill>
                  <a:srgbClr val="393A3C"/>
                </a:solidFill>
                <a:latin typeface="Calibri" panose="02020603050405020304" pitchFamily="2"/>
              </a:rPr>
              <a:t>Military Connected Associates: </a:t>
            </a:r>
          </a:p>
          <a:p>
            <a:pPr marL="0" marR="0" indent="0" algn="l">
              <a:lnSpc>
                <a:spcPts val="2000"/>
              </a:lnSpc>
              <a:spcBef>
                <a:spcPts val="390"/>
              </a:spcBef>
              <a:spcAft>
                <a:spcPts val="0"/>
              </a:spcAft>
            </a:pPr>
            <a:r>
              <a:rPr lang="en-US" sz="2000" spc="35">
                <a:solidFill>
                  <a:srgbClr val="393A3C"/>
                </a:solidFill>
                <a:latin typeface="Calibri" panose="02020603050405020304" pitchFamily="2"/>
              </a:rPr>
              <a:t>6,000+ veterans and military spouses hired since 2011, goal to </a:t>
            </a:r>
          </a:p>
          <a:p>
            <a:pPr marL="0" marR="0" indent="0" algn="l">
              <a:lnSpc>
                <a:spcPts val="2000"/>
              </a:lnSpc>
              <a:spcBef>
                <a:spcPts val="365"/>
              </a:spcBef>
              <a:spcAft>
                <a:spcPts val="13440"/>
              </a:spcAft>
            </a:pPr>
            <a:r>
              <a:rPr lang="en-US" sz="2000" spc="35">
                <a:solidFill>
                  <a:srgbClr val="393A3C"/>
                </a:solidFill>
                <a:latin typeface="Calibri" panose="02020603050405020304" pitchFamily="2"/>
              </a:rPr>
              <a:t>hire at least 2,000 military connected associates by 2032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ayout 5">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644525" y="169545"/>
            <a:ext cx="8416925" cy="437515"/>
          </a:xfrm>
          <a:prstGeom prst="rect">
            <a:avLst/>
          </a:prstGeom>
          <a:noFill/>
          <a:ln w="0" cmpd="sng">
            <a:noFill/>
            <a:prstDash val="solid"/>
          </a:ln>
        </p:spPr>
        <p:txBody>
          <a:bodyPr vert="horz" lIns="0" tIns="46355" rIns="0" bIns="0" anchor="t"/>
          <a:lstStyle/>
          <a:p>
            <a:pPr marL="0" marR="0" indent="0" algn="l">
              <a:lnSpc>
                <a:spcPts val="3000"/>
              </a:lnSpc>
              <a:spcAft>
                <a:spcPts val="30"/>
              </a:spcAft>
            </a:pPr>
            <a:r>
              <a:rPr lang="en-US" sz="3000" spc="-20">
                <a:solidFill>
                  <a:srgbClr val="5C9A1B"/>
                </a:solidFill>
                <a:latin typeface="Calibri Light" panose="02020603050405020304" pitchFamily="2"/>
              </a:rPr>
              <a:t>Connect veterans to resources in their local community </a:t>
            </a:r>
          </a:p>
        </p:txBody>
      </p:sp>
      <p:sp>
        <p:nvSpPr>
          <p:cNvPr id="6" name="Text Placeholder 5"/>
          <p:cNvSpPr>
            <a:spLocks noGrp="1"/>
          </p:cNvSpPr>
          <p:nvPr>
            <p:ph type="body" idx="10"/>
          </p:nvPr>
        </p:nvSpPr>
        <p:spPr>
          <a:xfrm>
            <a:off x="622300" y="607060"/>
            <a:ext cx="7112635" cy="607060"/>
          </a:xfrm>
          <a:prstGeom prst="rect">
            <a:avLst/>
          </a:prstGeom>
          <a:noFill/>
          <a:ln w="0" cmpd="sng">
            <a:noFill/>
            <a:prstDash val="solid"/>
          </a:ln>
        </p:spPr>
        <p:txBody>
          <a:bodyPr vert="horz" lIns="0" tIns="27305" rIns="0" bIns="0" anchor="t">
            <a:normAutofit fontScale="95000"/>
          </a:bodyPr>
          <a:lstStyle/>
          <a:p>
            <a:pPr marL="0" marR="0" indent="0" algn="l">
              <a:lnSpc>
                <a:spcPts val="4500"/>
              </a:lnSpc>
              <a:spcAft>
                <a:spcPts val="0"/>
              </a:spcAft>
            </a:pPr>
            <a:r>
              <a:rPr lang="en-US" sz="4500" spc="-5">
                <a:solidFill>
                  <a:srgbClr val="5C9A1B"/>
                </a:solidFill>
                <a:latin typeface="Calibri Light" panose="02020603050405020304" pitchFamily="2"/>
              </a:rPr>
              <a:t>Humana Community Navigator® </a:t>
            </a:r>
          </a:p>
        </p:txBody>
      </p:sp>
      <p:sp>
        <p:nvSpPr>
          <p:cNvPr id="7" name="Text Placeholder 6"/>
          <p:cNvSpPr>
            <a:spLocks noGrp="1"/>
          </p:cNvSpPr>
          <p:nvPr>
            <p:ph type="body" idx="10"/>
          </p:nvPr>
        </p:nvSpPr>
        <p:spPr>
          <a:xfrm>
            <a:off x="8357235" y="6333490"/>
            <a:ext cx="3492500" cy="408305"/>
          </a:xfrm>
          <a:prstGeom prst="rect">
            <a:avLst/>
          </a:prstGeom>
          <a:noFill/>
          <a:ln w="0" cmpd="sng">
            <a:noFill/>
            <a:prstDash val="solid"/>
          </a:ln>
        </p:spPr>
        <p:txBody>
          <a:bodyPr vert="horz" lIns="0" tIns="11430" rIns="0" bIns="0" anchor="t"/>
          <a:lstStyle/>
          <a:p>
            <a:pPr marL="0" marR="0" indent="0" algn="l">
              <a:lnSpc>
                <a:spcPts val="3100"/>
              </a:lnSpc>
              <a:spcAft>
                <a:spcPts val="0"/>
              </a:spcAft>
            </a:pPr>
            <a:r>
              <a:rPr lang="en-US" sz="2800" u="sng" spc="-95">
                <a:solidFill>
                  <a:srgbClr val="0000FF"/>
                </a:solidFill>
                <a:latin typeface="Arial" panose="02020603050405020304" pitchFamily="2"/>
              </a:rPr>
              <a:t>Humana.FindHelp.com</a:t>
            </a:r>
            <a:r>
              <a:rPr lang="en-US" sz="100" spc="-95">
                <a:solidFill>
                  <a:srgbClr val="002851"/>
                </a:solidFill>
                <a:latin typeface="Arial" panose="02020603050405020304" pitchFamily="2"/>
              </a:rPr>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layout 6">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11607800" y="6295390"/>
            <a:ext cx="272415" cy="222250"/>
          </a:xfrm>
          <a:prstGeom prst="rect">
            <a:avLst/>
          </a:prstGeom>
          <a:noFill/>
          <a:ln w="0" cmpd="sng">
            <a:noFill/>
            <a:prstDash val="solid"/>
          </a:ln>
        </p:spPr>
        <p:txBody>
          <a:bodyPr vert="horz" lIns="0" tIns="26670" rIns="0" bIns="0" anchor="t"/>
          <a:lstStyle/>
          <a:p>
            <a:pPr marL="0" marR="0" indent="0" algn="l">
              <a:lnSpc>
                <a:spcPts val="1400"/>
              </a:lnSpc>
              <a:spcAft>
                <a:spcPts val="130"/>
              </a:spcAft>
            </a:pPr>
            <a:r>
              <a:rPr lang="en-US" sz="1300" b="1" spc="0">
                <a:solidFill>
                  <a:srgbClr val="7DC02D"/>
                </a:solidFill>
                <a:latin typeface="Calibri Light" panose="02020603050405020304" pitchFamily="2"/>
              </a:rPr>
              <a:t>|</a:t>
            </a:r>
            <a:r>
              <a:rPr lang="en-US" sz="1200" spc="0">
                <a:solidFill>
                  <a:srgbClr val="393A3B"/>
                </a:solidFill>
                <a:latin typeface="Calibri Light" panose="02020603050405020304" pitchFamily="2"/>
              </a:rPr>
              <a:t> 6 </a:t>
            </a:r>
          </a:p>
        </p:txBody>
      </p:sp>
      <p:sp>
        <p:nvSpPr>
          <p:cNvPr id="5" name="Text Placeholder 4"/>
          <p:cNvSpPr>
            <a:spLocks noGrp="1"/>
          </p:cNvSpPr>
          <p:nvPr>
            <p:ph type="body" idx="10"/>
          </p:nvPr>
        </p:nvSpPr>
        <p:spPr>
          <a:xfrm>
            <a:off x="6343015" y="5512435"/>
            <a:ext cx="4864735" cy="1221105"/>
          </a:xfrm>
          <a:prstGeom prst="rect">
            <a:avLst/>
          </a:prstGeom>
          <a:noFill/>
          <a:ln w="0" cmpd="sng">
            <a:noFill/>
            <a:prstDash val="solid"/>
          </a:ln>
        </p:spPr>
        <p:txBody>
          <a:bodyPr vert="horz" lIns="0" tIns="71120" rIns="0" bIns="0" anchor="t">
            <a:normAutofit fontScale="95000"/>
          </a:bodyPr>
          <a:lstStyle/>
          <a:p>
            <a:pPr marL="0" marR="0" indent="182880" algn="l">
              <a:lnSpc>
                <a:spcPts val="2300"/>
              </a:lnSpc>
              <a:spcAft>
                <a:spcPts val="0"/>
              </a:spcAft>
              <a:buFont typeface="Symbol"/>
              <a:buChar char="·"/>
            </a:pPr>
            <a:r>
              <a:rPr lang="en-US" sz="1900" b="1" spc="0">
                <a:solidFill>
                  <a:srgbClr val="393A3B"/>
                </a:solidFill>
                <a:latin typeface="Calibri" panose="02020603050405020304" pitchFamily="2"/>
              </a:rPr>
              <a:t>Achieve Best Health: </a:t>
            </a:r>
            <a:r>
              <a:rPr lang="en-US" sz="1900" spc="0">
                <a:solidFill>
                  <a:srgbClr val="393A3B"/>
                </a:solidFill>
                <a:latin typeface="Calibri" panose="02020603050405020304" pitchFamily="2"/>
              </a:rPr>
              <a:t>Improve Veteran health </a:t>
            </a:r>
          </a:p>
          <a:p>
            <a:pPr marL="182880" marR="0" indent="0" algn="l">
              <a:lnSpc>
                <a:spcPts val="2200"/>
              </a:lnSpc>
              <a:spcBef>
                <a:spcPts val="0"/>
              </a:spcBef>
              <a:spcAft>
                <a:spcPts val="0"/>
              </a:spcAft>
            </a:pPr>
            <a:r>
              <a:rPr lang="en-US" sz="1900" spc="15">
                <a:solidFill>
                  <a:srgbClr val="393A3B"/>
                </a:solidFill>
                <a:latin typeface="Calibri" panose="02020603050405020304" pitchFamily="2"/>
              </a:rPr>
              <a:t>literacy through education and increase the # of </a:t>
            </a:r>
          </a:p>
          <a:p>
            <a:pPr marL="182880" marR="0" indent="0" algn="l">
              <a:lnSpc>
                <a:spcPts val="2300"/>
              </a:lnSpc>
              <a:spcBef>
                <a:spcPts val="0"/>
              </a:spcBef>
              <a:spcAft>
                <a:spcPts val="0"/>
              </a:spcAft>
            </a:pPr>
            <a:r>
              <a:rPr lang="en-US" sz="1900" spc="25">
                <a:solidFill>
                  <a:srgbClr val="393A3B"/>
                </a:solidFill>
                <a:latin typeface="Calibri" panose="02020603050405020304" pitchFamily="2"/>
              </a:rPr>
              <a:t>Veterans who connect with a FREE ACCREDITED </a:t>
            </a:r>
          </a:p>
          <a:p>
            <a:pPr marL="182880" marR="0" indent="0" algn="l">
              <a:lnSpc>
                <a:spcPts val="2300"/>
              </a:lnSpc>
              <a:spcBef>
                <a:spcPts val="0"/>
              </a:spcBef>
              <a:spcAft>
                <a:spcPts val="0"/>
              </a:spcAft>
            </a:pPr>
            <a:r>
              <a:rPr lang="en-US" sz="1900" spc="25">
                <a:solidFill>
                  <a:srgbClr val="393A3B"/>
                </a:solidFill>
                <a:latin typeface="Calibri" panose="02020603050405020304" pitchFamily="2"/>
              </a:rPr>
              <a:t>Veterans Service Officer </a:t>
            </a:r>
          </a:p>
        </p:txBody>
      </p:sp>
      <p:sp>
        <p:nvSpPr>
          <p:cNvPr id="6" name="Text Placeholder 5"/>
          <p:cNvSpPr>
            <a:spLocks noGrp="1"/>
          </p:cNvSpPr>
          <p:nvPr>
            <p:ph type="body" idx="10"/>
          </p:nvPr>
        </p:nvSpPr>
        <p:spPr>
          <a:xfrm>
            <a:off x="6312535" y="503555"/>
            <a:ext cx="5577840" cy="462915"/>
          </a:xfrm>
          <a:prstGeom prst="rect">
            <a:avLst/>
          </a:prstGeom>
          <a:noFill/>
          <a:ln w="0" cmpd="sng">
            <a:noFill/>
            <a:prstDash val="solid"/>
          </a:ln>
        </p:spPr>
        <p:txBody>
          <a:bodyPr vert="horz" lIns="0" tIns="45720" rIns="0" bIns="0" anchor="t"/>
          <a:lstStyle/>
          <a:p>
            <a:pPr marL="0" marR="0" indent="0" algn="l">
              <a:lnSpc>
                <a:spcPts val="3200"/>
              </a:lnSpc>
              <a:spcAft>
                <a:spcPts val="0"/>
              </a:spcAft>
            </a:pPr>
            <a:r>
              <a:rPr lang="en-US" sz="3200" spc="-30">
                <a:solidFill>
                  <a:srgbClr val="487728"/>
                </a:solidFill>
                <a:latin typeface="Calibri" panose="02020603050405020304" pitchFamily="2"/>
              </a:rPr>
              <a:t>Veterans Service Officer Advocacy </a:t>
            </a:r>
          </a:p>
        </p:txBody>
      </p:sp>
      <p:sp>
        <p:nvSpPr>
          <p:cNvPr id="7" name="Text Placeholder 6"/>
          <p:cNvSpPr>
            <a:spLocks noGrp="1"/>
          </p:cNvSpPr>
          <p:nvPr>
            <p:ph type="body" idx="10"/>
          </p:nvPr>
        </p:nvSpPr>
        <p:spPr>
          <a:xfrm>
            <a:off x="6348730" y="1042035"/>
            <a:ext cx="5227320" cy="934085"/>
          </a:xfrm>
          <a:prstGeom prst="rect">
            <a:avLst/>
          </a:prstGeom>
          <a:noFill/>
          <a:ln w="0" cmpd="sng">
            <a:noFill/>
            <a:prstDash val="solid"/>
          </a:ln>
        </p:spPr>
        <p:txBody>
          <a:bodyPr vert="horz" lIns="0" tIns="73660" rIns="0" bIns="0" anchor="t">
            <a:normAutofit fontScale="95000"/>
          </a:bodyPr>
          <a:lstStyle/>
          <a:p>
            <a:pPr marL="0" marR="0" indent="182880" algn="l">
              <a:lnSpc>
                <a:spcPts val="2300"/>
              </a:lnSpc>
              <a:spcAft>
                <a:spcPts val="0"/>
              </a:spcAft>
              <a:buFont typeface="Symbol"/>
              <a:buChar char="·"/>
            </a:pPr>
            <a:r>
              <a:rPr lang="en-US" sz="1900" b="1" spc="15">
                <a:solidFill>
                  <a:srgbClr val="393A3B"/>
                </a:solidFill>
                <a:latin typeface="Calibri" panose="02020603050405020304" pitchFamily="2"/>
              </a:rPr>
              <a:t>Identify Barriers: </a:t>
            </a:r>
            <a:r>
              <a:rPr lang="en-US" sz="1900" spc="15">
                <a:solidFill>
                  <a:srgbClr val="393A3B"/>
                </a:solidFill>
                <a:latin typeface="Calibri" panose="02020603050405020304" pitchFamily="2"/>
              </a:rPr>
              <a:t>Veterans Service Officers are </a:t>
            </a:r>
          </a:p>
          <a:p>
            <a:pPr marL="182880" marR="0" indent="0" algn="l">
              <a:lnSpc>
                <a:spcPts val="2200"/>
              </a:lnSpc>
              <a:spcBef>
                <a:spcPts val="0"/>
              </a:spcBef>
              <a:spcAft>
                <a:spcPts val="0"/>
              </a:spcAft>
            </a:pPr>
            <a:r>
              <a:rPr lang="en-US" sz="1900" spc="15">
                <a:solidFill>
                  <a:srgbClr val="393A3B"/>
                </a:solidFill>
                <a:latin typeface="Calibri" panose="02020603050405020304" pitchFamily="2"/>
              </a:rPr>
              <a:t>underutilized, not well known across generations of </a:t>
            </a:r>
          </a:p>
          <a:p>
            <a:pPr marL="182880" marR="0" indent="0" algn="l">
              <a:lnSpc>
                <a:spcPts val="2300"/>
              </a:lnSpc>
              <a:spcBef>
                <a:spcPts val="0"/>
              </a:spcBef>
              <a:spcAft>
                <a:spcPts val="0"/>
              </a:spcAft>
            </a:pPr>
            <a:r>
              <a:rPr lang="en-US" sz="1900" spc="25">
                <a:solidFill>
                  <a:srgbClr val="393A3B"/>
                </a:solidFill>
                <a:latin typeface="Calibri" panose="02020603050405020304" pitchFamily="2"/>
              </a:rPr>
              <a:t>Veterans, and their role is often misunderstood </a:t>
            </a:r>
          </a:p>
        </p:txBody>
      </p:sp>
      <p:sp>
        <p:nvSpPr>
          <p:cNvPr id="8" name="Text Placeholder 7"/>
          <p:cNvSpPr>
            <a:spLocks noGrp="1"/>
          </p:cNvSpPr>
          <p:nvPr>
            <p:ph type="body" idx="10"/>
          </p:nvPr>
        </p:nvSpPr>
        <p:spPr>
          <a:xfrm>
            <a:off x="8241665" y="3074035"/>
            <a:ext cx="1813560" cy="1357630"/>
          </a:xfrm>
          <a:prstGeom prst="rect">
            <a:avLst/>
          </a:prstGeom>
          <a:noFill/>
          <a:ln w="0" cmpd="sng">
            <a:noFill/>
            <a:prstDash val="solid"/>
          </a:ln>
        </p:spPr>
        <p:txBody>
          <a:bodyPr vert="horz" lIns="0" tIns="25400" rIns="0" bIns="0" anchor="t">
            <a:normAutofit fontScale="95000"/>
          </a:bodyPr>
          <a:lstStyle/>
          <a:p>
            <a:pPr marL="0" marR="0" indent="0" algn="ctr">
              <a:lnSpc>
                <a:spcPts val="2000"/>
              </a:lnSpc>
              <a:spcAft>
                <a:spcPts val="0"/>
              </a:spcAft>
            </a:pPr>
            <a:r>
              <a:rPr lang="en-US" sz="1800" b="1" spc="-10">
                <a:solidFill>
                  <a:srgbClr val="393A3B"/>
                </a:solidFill>
                <a:latin typeface="Calibri" panose="02020603050405020304" pitchFamily="2"/>
              </a:rPr>
              <a:t>Co-Create Solution: </a:t>
            </a:r>
          </a:p>
          <a:p>
            <a:pPr marL="0" marR="0" indent="0" algn="ctr">
              <a:lnSpc>
                <a:spcPts val="1900"/>
              </a:lnSpc>
              <a:spcBef>
                <a:spcPts val="160"/>
              </a:spcBef>
              <a:spcAft>
                <a:spcPts val="0"/>
              </a:spcAft>
            </a:pPr>
            <a:r>
              <a:rPr lang="en-US" sz="1800" spc="0">
                <a:solidFill>
                  <a:srgbClr val="393A3B"/>
                </a:solidFill>
                <a:latin typeface="Calibri" panose="02020603050405020304" pitchFamily="2"/>
              </a:rPr>
              <a:t>15 Things Veterans </a:t>
            </a:r>
          </a:p>
          <a:p>
            <a:pPr marL="0" marR="0" indent="0" algn="ctr">
              <a:lnSpc>
                <a:spcPts val="1900"/>
              </a:lnSpc>
              <a:spcBef>
                <a:spcPts val="310"/>
              </a:spcBef>
              <a:spcAft>
                <a:spcPts val="0"/>
              </a:spcAft>
            </a:pPr>
            <a:r>
              <a:rPr lang="en-US" sz="1800" spc="0">
                <a:solidFill>
                  <a:srgbClr val="393A3B"/>
                </a:solidFill>
                <a:latin typeface="Calibri" panose="02020603050405020304" pitchFamily="2"/>
              </a:rPr>
              <a:t>Service Officers </a:t>
            </a:r>
          </a:p>
          <a:p>
            <a:pPr marL="0" marR="0" indent="0" algn="ctr">
              <a:lnSpc>
                <a:spcPts val="1900"/>
              </a:lnSpc>
              <a:spcBef>
                <a:spcPts val="310"/>
              </a:spcBef>
              <a:spcAft>
                <a:spcPts val="0"/>
              </a:spcAft>
            </a:pPr>
            <a:r>
              <a:rPr lang="en-US" sz="1800" spc="0">
                <a:solidFill>
                  <a:srgbClr val="393A3B"/>
                </a:solidFill>
                <a:latin typeface="Calibri" panose="02020603050405020304" pitchFamily="2"/>
              </a:rPr>
              <a:t>Want You to Know </a:t>
            </a:r>
          </a:p>
          <a:p>
            <a:pPr marL="0" marR="0" indent="0" algn="ctr">
              <a:lnSpc>
                <a:spcPts val="1800"/>
              </a:lnSpc>
              <a:spcBef>
                <a:spcPts val="310"/>
              </a:spcBef>
              <a:spcAft>
                <a:spcPts val="0"/>
              </a:spcAft>
            </a:pPr>
            <a:r>
              <a:rPr lang="en-US" sz="1800" spc="0">
                <a:solidFill>
                  <a:srgbClr val="393A3B"/>
                </a:solidFill>
                <a:latin typeface="Calibri" panose="02020603050405020304" pitchFamily="2"/>
              </a:rPr>
              <a:t>curriculum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layout 7">
    <p:bg>
      <p:bgPr>
        <a:solidFill>
          <a:schemeClr val="bg1">
            <a:alpha val="10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layout 8">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719455" y="0"/>
            <a:ext cx="3022600" cy="1002665"/>
          </a:xfrm>
          <a:prstGeom prst="rect">
            <a:avLst/>
          </a:prstGeom>
          <a:noFill/>
          <a:ln w="0" cmpd="sng">
            <a:noFill/>
            <a:prstDash val="solid"/>
          </a:ln>
        </p:spPr>
        <p:txBody>
          <a:bodyPr vert="horz" lIns="0" tIns="359410" rIns="0" bIns="0" anchor="t">
            <a:normAutofit fontScale="95000"/>
          </a:bodyPr>
          <a:lstStyle/>
          <a:p>
            <a:pPr marL="0" marR="0" indent="0" algn="l">
              <a:lnSpc>
                <a:spcPts val="3000"/>
              </a:lnSpc>
              <a:spcAft>
                <a:spcPts val="1990"/>
              </a:spcAft>
            </a:pPr>
            <a:r>
              <a:rPr lang="en-US" sz="3000" spc="-5">
                <a:solidFill>
                  <a:srgbClr val="001646"/>
                </a:solidFill>
                <a:latin typeface="Calibri Light" panose="02020603050405020304" pitchFamily="2"/>
              </a:rPr>
              <a:t>Uniting for Veterans </a:t>
            </a:r>
          </a:p>
        </p:txBody>
      </p:sp>
      <p:sp>
        <p:nvSpPr>
          <p:cNvPr id="5" name="Text Placeholder 4"/>
          <p:cNvSpPr>
            <a:spLocks noGrp="1"/>
          </p:cNvSpPr>
          <p:nvPr>
            <p:ph type="body" idx="10"/>
          </p:nvPr>
        </p:nvSpPr>
        <p:spPr>
          <a:xfrm>
            <a:off x="374650" y="1002665"/>
            <a:ext cx="11710670" cy="844550"/>
          </a:xfrm>
          <a:prstGeom prst="rect">
            <a:avLst/>
          </a:prstGeom>
          <a:solidFill>
            <a:srgbClr val="002F56"/>
          </a:solidFill>
          <a:ln w="0" cmpd="sng">
            <a:noFill/>
            <a:prstDash val="solid"/>
          </a:ln>
        </p:spPr>
        <p:txBody>
          <a:bodyPr vert="horz" lIns="0" tIns="101600" rIns="0" bIns="0" anchor="t">
            <a:normAutofit fontScale="95000"/>
          </a:bodyPr>
          <a:lstStyle/>
          <a:p>
            <a:pPr marL="0" marR="0" indent="0" algn="ctr">
              <a:lnSpc>
                <a:spcPts val="4400"/>
              </a:lnSpc>
              <a:spcAft>
                <a:spcPts val="1420"/>
              </a:spcAft>
            </a:pPr>
            <a:r>
              <a:rPr lang="en-US" sz="3200" spc="0">
                <a:solidFill>
                  <a:srgbClr val="FFFFFF"/>
                </a:solidFill>
                <a:latin typeface="Calibri Light" panose="02020603050405020304" pitchFamily="2"/>
              </a:rPr>
              <a:t>Humana’s</a:t>
            </a:r>
            <a:r>
              <a:rPr lang="en-US" sz="4000" spc="0">
                <a:solidFill>
                  <a:srgbClr val="76BC45"/>
                </a:solidFill>
                <a:latin typeface="Calibri Light" panose="02020603050405020304" pitchFamily="2"/>
              </a:rPr>
              <a:t> Got Your Six</a:t>
            </a:r>
            <a:r>
              <a:rPr lang="en-US" sz="3200" spc="0">
                <a:solidFill>
                  <a:srgbClr val="FFFFFF"/>
                </a:solidFill>
                <a:latin typeface="Calibri Light" panose="02020603050405020304" pitchFamily="2"/>
              </a:rPr>
              <a:t> To combat risk factors to Veteran suicide </a:t>
            </a:r>
          </a:p>
        </p:txBody>
      </p:sp>
      <p:sp>
        <p:nvSpPr>
          <p:cNvPr id="6" name="Text Placeholder 5"/>
          <p:cNvSpPr>
            <a:spLocks noGrp="1"/>
          </p:cNvSpPr>
          <p:nvPr>
            <p:ph type="body" idx="10"/>
          </p:nvPr>
        </p:nvSpPr>
        <p:spPr>
          <a:xfrm>
            <a:off x="6607810" y="3879850"/>
            <a:ext cx="1828800" cy="622300"/>
          </a:xfrm>
          <a:prstGeom prst="rect">
            <a:avLst/>
          </a:prstGeom>
          <a:noFill/>
          <a:ln w="0" cmpd="sng">
            <a:noFill/>
            <a:prstDash val="solid"/>
          </a:ln>
        </p:spPr>
        <p:txBody>
          <a:bodyPr vert="horz" lIns="0" tIns="0" rIns="0" bIns="0" anchor="t"/>
          <a:lstStyle/>
          <a:p>
            <a:pPr marL="594360" marR="0" indent="-594360" algn="l">
              <a:lnSpc>
                <a:spcPts val="1900"/>
              </a:lnSpc>
              <a:spcAft>
                <a:spcPts val="1030"/>
              </a:spcAft>
            </a:pPr>
            <a:r>
              <a:rPr lang="en-US" sz="1600" spc="-25">
                <a:solidFill>
                  <a:srgbClr val="52565A"/>
                </a:solidFill>
                <a:latin typeface="Calibri" panose="02020603050405020304" pitchFamily="2"/>
              </a:rPr>
              <a:t>Stable, safe, adequate housing </a:t>
            </a:r>
          </a:p>
        </p:txBody>
      </p:sp>
      <p:sp>
        <p:nvSpPr>
          <p:cNvPr id="9" name="Text Placeholder 8"/>
          <p:cNvSpPr>
            <a:spLocks noGrp="1"/>
          </p:cNvSpPr>
          <p:nvPr>
            <p:ph type="body" idx="10"/>
          </p:nvPr>
        </p:nvSpPr>
        <p:spPr>
          <a:xfrm>
            <a:off x="6663055" y="3526155"/>
            <a:ext cx="1722120" cy="344805"/>
          </a:xfrm>
          <a:prstGeom prst="rect">
            <a:avLst/>
          </a:prstGeom>
          <a:noFill/>
          <a:ln w="0" cmpd="sng">
            <a:noFill/>
            <a:prstDash val="solid"/>
          </a:ln>
        </p:spPr>
        <p:txBody>
          <a:bodyPr vert="horz" lIns="0" tIns="36830" rIns="0" bIns="0" anchor="t"/>
          <a:lstStyle/>
          <a:p>
            <a:pPr marL="0" marR="0" indent="0" algn="l">
              <a:lnSpc>
                <a:spcPts val="2400"/>
              </a:lnSpc>
              <a:spcAft>
                <a:spcPts val="0"/>
              </a:spcAft>
            </a:pPr>
            <a:r>
              <a:rPr lang="en-US" sz="2400" spc="-75">
                <a:solidFill>
                  <a:srgbClr val="52565A"/>
                </a:solidFill>
                <a:latin typeface="Calibri" panose="02020603050405020304" pitchFamily="2"/>
              </a:rPr>
              <a:t>Homelessness </a:t>
            </a:r>
          </a:p>
        </p:txBody>
      </p:sp>
      <p:sp>
        <p:nvSpPr>
          <p:cNvPr id="12" name="Text Placeholder 11"/>
          <p:cNvSpPr>
            <a:spLocks noGrp="1"/>
          </p:cNvSpPr>
          <p:nvPr>
            <p:ph type="body" idx="10"/>
          </p:nvPr>
        </p:nvSpPr>
        <p:spPr>
          <a:xfrm>
            <a:off x="1459865" y="3498850"/>
            <a:ext cx="1386840" cy="548640"/>
          </a:xfrm>
          <a:prstGeom prst="rect">
            <a:avLst/>
          </a:prstGeom>
          <a:noFill/>
          <a:ln w="0" cmpd="sng">
            <a:noFill/>
            <a:prstDash val="solid"/>
          </a:ln>
        </p:spPr>
        <p:txBody>
          <a:bodyPr vert="horz" lIns="0" tIns="0" rIns="0" bIns="0" anchor="t"/>
          <a:lstStyle/>
          <a:p>
            <a:pPr marL="0" marR="0" indent="0" algn="ctr">
              <a:lnSpc>
                <a:spcPts val="2300"/>
              </a:lnSpc>
              <a:spcAft>
                <a:spcPts val="0"/>
              </a:spcAft>
            </a:pPr>
            <a:r>
              <a:rPr lang="en-US" sz="2400" spc="-35">
                <a:solidFill>
                  <a:srgbClr val="52565A"/>
                </a:solidFill>
                <a:latin typeface="Calibri" panose="02020603050405020304" pitchFamily="2"/>
              </a:rPr>
              <a:t>Hunger </a:t>
            </a:r>
          </a:p>
          <a:p>
            <a:pPr marL="0" marR="0" indent="0" algn="r">
              <a:lnSpc>
                <a:spcPts val="1600"/>
              </a:lnSpc>
              <a:spcBef>
                <a:spcPts val="375"/>
              </a:spcBef>
              <a:spcAft>
                <a:spcPts val="0"/>
              </a:spcAft>
            </a:pPr>
            <a:r>
              <a:rPr lang="en-US" sz="1600" spc="-40">
                <a:solidFill>
                  <a:srgbClr val="52565A"/>
                </a:solidFill>
                <a:latin typeface="Calibri" panose="02020603050405020304" pitchFamily="2"/>
              </a:rPr>
              <a:t>Food insecurity / </a:t>
            </a:r>
          </a:p>
        </p:txBody>
      </p:sp>
      <p:sp>
        <p:nvSpPr>
          <p:cNvPr id="13" name="Text Placeholder 12"/>
          <p:cNvSpPr>
            <a:spLocks noGrp="1"/>
          </p:cNvSpPr>
          <p:nvPr>
            <p:ph type="body" idx="10"/>
          </p:nvPr>
        </p:nvSpPr>
        <p:spPr>
          <a:xfrm>
            <a:off x="3078480" y="2115185"/>
            <a:ext cx="2971800" cy="1922780"/>
          </a:xfrm>
          <a:prstGeom prst="rect">
            <a:avLst/>
          </a:prstGeom>
          <a:noFill/>
          <a:ln w="0" cmpd="sng">
            <a:noFill/>
            <a:prstDash val="solid"/>
          </a:ln>
        </p:spPr>
        <p:txBody>
          <a:bodyPr vert="horz" lIns="0" tIns="235585" rIns="0" bIns="0" anchor="t">
            <a:normAutofit fontScale="95000"/>
          </a:bodyPr>
          <a:lstStyle/>
          <a:p>
            <a:pPr marL="0" marR="0" indent="365760" algn="l">
              <a:lnSpc>
                <a:spcPts val="2200"/>
              </a:lnSpc>
              <a:spcAft>
                <a:spcPts val="0"/>
              </a:spcAft>
              <a:buFont typeface="Symbol"/>
              <a:buChar char="·"/>
            </a:pPr>
            <a:r>
              <a:rPr lang="en-US" sz="1800" spc="0">
                <a:solidFill>
                  <a:srgbClr val="114920"/>
                </a:solidFill>
                <a:latin typeface="Calibri" panose="02020603050405020304" pitchFamily="2"/>
              </a:rPr>
              <a:t>Veterans with disabilities, </a:t>
            </a:r>
          </a:p>
          <a:p>
            <a:pPr marL="365760" marR="0" indent="0" algn="l">
              <a:lnSpc>
                <a:spcPts val="2200"/>
              </a:lnSpc>
              <a:spcBef>
                <a:spcPts val="0"/>
              </a:spcBef>
              <a:spcAft>
                <a:spcPts val="0"/>
              </a:spcAft>
            </a:pPr>
            <a:r>
              <a:rPr lang="en-US" sz="1800" spc="0">
                <a:solidFill>
                  <a:srgbClr val="114920"/>
                </a:solidFill>
                <a:latin typeface="Calibri" panose="02020603050405020304" pitchFamily="2"/>
              </a:rPr>
              <a:t>female veterans, and rural </a:t>
            </a:r>
          </a:p>
          <a:p>
            <a:pPr marL="365760" marR="0" indent="0" algn="l">
              <a:lnSpc>
                <a:spcPts val="2200"/>
              </a:lnSpc>
              <a:spcBef>
                <a:spcPts val="0"/>
              </a:spcBef>
              <a:spcAft>
                <a:spcPts val="0"/>
              </a:spcAft>
            </a:pPr>
            <a:r>
              <a:rPr lang="en-US" sz="1800" spc="0">
                <a:solidFill>
                  <a:srgbClr val="114920"/>
                </a:solidFill>
                <a:latin typeface="Calibri" panose="02020603050405020304" pitchFamily="2"/>
              </a:rPr>
              <a:t>veterans face higher rates of </a:t>
            </a:r>
          </a:p>
          <a:p>
            <a:pPr marL="365760" marR="0" indent="0" algn="l">
              <a:lnSpc>
                <a:spcPts val="2200"/>
              </a:lnSpc>
              <a:spcBef>
                <a:spcPts val="0"/>
              </a:spcBef>
              <a:spcAft>
                <a:spcPts val="0"/>
              </a:spcAft>
            </a:pPr>
            <a:r>
              <a:rPr lang="en-US" sz="1800" spc="0">
                <a:solidFill>
                  <a:srgbClr val="114920"/>
                </a:solidFill>
                <a:latin typeface="Calibri" panose="02020603050405020304" pitchFamily="2"/>
              </a:rPr>
              <a:t>food insecurity </a:t>
            </a:r>
          </a:p>
          <a:p>
            <a:pPr marL="0" marR="0" indent="365760" algn="l">
              <a:lnSpc>
                <a:spcPts val="2200"/>
              </a:lnSpc>
              <a:spcBef>
                <a:spcPts val="2160"/>
              </a:spcBef>
              <a:spcAft>
                <a:spcPts val="0"/>
              </a:spcAft>
              <a:buFont typeface="Symbol"/>
              <a:buChar char="·"/>
            </a:pPr>
            <a:r>
              <a:rPr lang="en-US" sz="1800" spc="0">
                <a:solidFill>
                  <a:srgbClr val="114920"/>
                </a:solidFill>
                <a:latin typeface="Calibri" panose="02020603050405020304" pitchFamily="2"/>
              </a:rPr>
              <a:t>Only ~15% of food-insecure </a:t>
            </a:r>
          </a:p>
        </p:txBody>
      </p:sp>
      <p:sp>
        <p:nvSpPr>
          <p:cNvPr id="14" name="Text Placeholder 13"/>
          <p:cNvSpPr>
            <a:spLocks noGrp="1"/>
          </p:cNvSpPr>
          <p:nvPr>
            <p:ph type="body" idx="10"/>
          </p:nvPr>
        </p:nvSpPr>
        <p:spPr>
          <a:xfrm>
            <a:off x="3413760" y="4037965"/>
            <a:ext cx="2636520" cy="217170"/>
          </a:xfrm>
          <a:prstGeom prst="rect">
            <a:avLst/>
          </a:prstGeom>
          <a:noFill/>
          <a:ln w="0" cmpd="sng">
            <a:noFill/>
            <a:prstDash val="solid"/>
          </a:ln>
        </p:spPr>
        <p:txBody>
          <a:bodyPr vert="horz" lIns="0" tIns="20320" rIns="0" bIns="0" anchor="t">
            <a:normAutofit fontScale="95000"/>
          </a:bodyPr>
          <a:lstStyle/>
          <a:p>
            <a:pPr marL="0" marR="0" indent="0" algn="l">
              <a:lnSpc>
                <a:spcPts val="1900"/>
              </a:lnSpc>
              <a:spcAft>
                <a:spcPts val="0"/>
              </a:spcAft>
            </a:pPr>
            <a:r>
              <a:rPr lang="en-US" sz="1800" spc="10">
                <a:solidFill>
                  <a:srgbClr val="114920"/>
                </a:solidFill>
                <a:latin typeface="Calibri" panose="02020603050405020304" pitchFamily="2"/>
              </a:rPr>
              <a:t>veterans participate in SNAP </a:t>
            </a:r>
          </a:p>
        </p:txBody>
      </p:sp>
      <p:sp>
        <p:nvSpPr>
          <p:cNvPr id="15" name="Text Placeholder 14"/>
          <p:cNvSpPr>
            <a:spLocks noGrp="1"/>
          </p:cNvSpPr>
          <p:nvPr>
            <p:ph type="body" idx="10"/>
          </p:nvPr>
        </p:nvSpPr>
        <p:spPr>
          <a:xfrm>
            <a:off x="8625840" y="2334260"/>
            <a:ext cx="3121025" cy="1656080"/>
          </a:xfrm>
          <a:prstGeom prst="rect">
            <a:avLst/>
          </a:prstGeom>
          <a:noFill/>
          <a:ln w="0" cmpd="sng">
            <a:noFill/>
            <a:prstDash val="solid"/>
          </a:ln>
        </p:spPr>
        <p:txBody>
          <a:bodyPr vert="horz" lIns="0" tIns="10160" rIns="0" bIns="0" anchor="t">
            <a:normAutofit fontScale="95000"/>
          </a:bodyPr>
          <a:lstStyle/>
          <a:p>
            <a:pPr marL="0" marR="0" indent="320040" algn="l">
              <a:lnSpc>
                <a:spcPts val="2200"/>
              </a:lnSpc>
              <a:spcAft>
                <a:spcPts val="0"/>
              </a:spcAft>
              <a:buFont typeface="Symbol"/>
              <a:buChar char="·"/>
            </a:pPr>
            <a:r>
              <a:rPr lang="en-US" sz="1800" spc="35">
                <a:solidFill>
                  <a:srgbClr val="114920"/>
                </a:solidFill>
                <a:latin typeface="Calibri" panose="02020603050405020304" pitchFamily="2"/>
              </a:rPr>
              <a:t>45% of homeless veterans </a:t>
            </a:r>
          </a:p>
          <a:p>
            <a:pPr marL="320040" marR="0" indent="0" algn="l">
              <a:lnSpc>
                <a:spcPts val="2200"/>
              </a:lnSpc>
              <a:spcBef>
                <a:spcPts val="0"/>
              </a:spcBef>
              <a:spcAft>
                <a:spcPts val="0"/>
              </a:spcAft>
            </a:pPr>
            <a:r>
              <a:rPr lang="en-US" sz="1800" spc="25">
                <a:solidFill>
                  <a:srgbClr val="114920"/>
                </a:solidFill>
                <a:latin typeface="Calibri" panose="02020603050405020304" pitchFamily="2"/>
              </a:rPr>
              <a:t>suffer from mental illness, </a:t>
            </a:r>
          </a:p>
          <a:p>
            <a:pPr marL="320040" marR="0" indent="0" algn="l">
              <a:lnSpc>
                <a:spcPts val="2200"/>
              </a:lnSpc>
              <a:spcBef>
                <a:spcPts val="0"/>
              </a:spcBef>
              <a:spcAft>
                <a:spcPts val="0"/>
              </a:spcAft>
            </a:pPr>
            <a:r>
              <a:rPr lang="en-US" sz="1800" spc="0">
                <a:solidFill>
                  <a:srgbClr val="114920"/>
                </a:solidFill>
                <a:latin typeface="Calibri" panose="02020603050405020304" pitchFamily="2"/>
              </a:rPr>
              <a:t>including PTSD </a:t>
            </a:r>
          </a:p>
          <a:p>
            <a:pPr marL="0" marR="0" indent="320040" algn="l">
              <a:lnSpc>
                <a:spcPts val="2200"/>
              </a:lnSpc>
              <a:spcBef>
                <a:spcPts val="2160"/>
              </a:spcBef>
              <a:spcAft>
                <a:spcPts val="0"/>
              </a:spcAft>
              <a:buFont typeface="Symbol"/>
              <a:buChar char="·"/>
            </a:pPr>
            <a:r>
              <a:rPr lang="en-US" sz="1800" spc="35">
                <a:solidFill>
                  <a:srgbClr val="114920"/>
                </a:solidFill>
                <a:latin typeface="Calibri" panose="02020603050405020304" pitchFamily="2"/>
              </a:rPr>
              <a:t>70% of homeless veterans </a:t>
            </a:r>
          </a:p>
          <a:p>
            <a:pPr marL="320040" marR="0" indent="0" algn="l">
              <a:lnSpc>
                <a:spcPts val="2100"/>
              </a:lnSpc>
              <a:spcBef>
                <a:spcPts val="0"/>
              </a:spcBef>
              <a:spcAft>
                <a:spcPts val="0"/>
              </a:spcAft>
            </a:pPr>
            <a:r>
              <a:rPr lang="en-US" sz="1800" spc="10">
                <a:solidFill>
                  <a:srgbClr val="114920"/>
                </a:solidFill>
                <a:latin typeface="Calibri" panose="02020603050405020304" pitchFamily="2"/>
              </a:rPr>
              <a:t>struggle with substance abuse </a:t>
            </a:r>
          </a:p>
        </p:txBody>
      </p:sp>
      <p:sp>
        <p:nvSpPr>
          <p:cNvPr id="16" name="Text Placeholder 15"/>
          <p:cNvSpPr>
            <a:spLocks noGrp="1"/>
          </p:cNvSpPr>
          <p:nvPr>
            <p:ph type="body" idx="10"/>
          </p:nvPr>
        </p:nvSpPr>
        <p:spPr>
          <a:xfrm>
            <a:off x="1200785" y="4047490"/>
            <a:ext cx="2212975" cy="454660"/>
          </a:xfrm>
          <a:prstGeom prst="rect">
            <a:avLst/>
          </a:prstGeom>
          <a:noFill/>
          <a:ln w="0" cmpd="sng">
            <a:noFill/>
            <a:prstDash val="solid"/>
          </a:ln>
        </p:spPr>
        <p:txBody>
          <a:bodyPr vert="horz" lIns="0" tIns="0" rIns="0" bIns="0" anchor="t"/>
          <a:lstStyle/>
          <a:p>
            <a:pPr marL="640080" marR="0" indent="-640080" algn="l">
              <a:lnSpc>
                <a:spcPts val="1800"/>
              </a:lnSpc>
              <a:spcAft>
                <a:spcPts val="0"/>
              </a:spcAft>
            </a:pPr>
            <a:r>
              <a:rPr lang="en-US" sz="1600" spc="0">
                <a:solidFill>
                  <a:srgbClr val="52565A"/>
                </a:solidFill>
                <a:latin typeface="Calibri" panose="02020603050405020304" pitchFamily="2"/>
              </a:rPr>
              <a:t>nutrition / healthy food choices </a:t>
            </a:r>
          </a:p>
        </p:txBody>
      </p:sp>
      <p:sp>
        <p:nvSpPr>
          <p:cNvPr id="17" name="Text Placeholder 16"/>
          <p:cNvSpPr>
            <a:spLocks noGrp="1"/>
          </p:cNvSpPr>
          <p:nvPr>
            <p:ph type="body" idx="10"/>
          </p:nvPr>
        </p:nvSpPr>
        <p:spPr>
          <a:xfrm>
            <a:off x="5022850" y="4502150"/>
            <a:ext cx="2268220" cy="1160780"/>
          </a:xfrm>
          <a:prstGeom prst="rect">
            <a:avLst/>
          </a:prstGeom>
          <a:noFill/>
          <a:ln w="0" cmpd="sng">
            <a:noFill/>
            <a:prstDash val="solid"/>
          </a:ln>
        </p:spPr>
        <p:txBody>
          <a:bodyPr vert="horz" lIns="0" tIns="576580" rIns="0" bIns="0" anchor="t"/>
          <a:lstStyle/>
          <a:p>
            <a:pPr marL="0" marR="0" indent="0" algn="ctr">
              <a:lnSpc>
                <a:spcPts val="2200"/>
              </a:lnSpc>
              <a:spcAft>
                <a:spcPts val="2365"/>
              </a:spcAft>
            </a:pPr>
            <a:r>
              <a:rPr lang="en-US" sz="2000" spc="-35">
                <a:solidFill>
                  <a:srgbClr val="FFFFFF"/>
                </a:solidFill>
                <a:latin typeface="Calibri" panose="02020603050405020304" pitchFamily="2"/>
              </a:rPr>
              <a:t>One Veteran at a time </a:t>
            </a:r>
          </a:p>
        </p:txBody>
      </p:sp>
      <p:sp>
        <p:nvSpPr>
          <p:cNvPr id="18" name="Text Placeholder 17"/>
          <p:cNvSpPr>
            <a:spLocks noGrp="1"/>
          </p:cNvSpPr>
          <p:nvPr>
            <p:ph type="body" idx="10"/>
          </p:nvPr>
        </p:nvSpPr>
        <p:spPr>
          <a:xfrm>
            <a:off x="1182370" y="5662930"/>
            <a:ext cx="10287000" cy="1195070"/>
          </a:xfrm>
          <a:prstGeom prst="rect">
            <a:avLst/>
          </a:prstGeom>
          <a:noFill/>
          <a:ln w="0" cmpd="sng">
            <a:noFill/>
            <a:prstDash val="solid"/>
          </a:ln>
        </p:spPr>
        <p:txBody>
          <a:bodyPr vert="horz" lIns="0" tIns="0" rIns="0" bIns="0" anchor="t">
            <a:normAutofit fontScale="95000"/>
          </a:bodyPr>
          <a:lstStyle/>
          <a:p>
            <a:pPr marL="1463040" marR="457200" indent="-1463040" algn="l">
              <a:lnSpc>
                <a:spcPts val="1600"/>
              </a:lnSpc>
              <a:spcAft>
                <a:spcPts val="0"/>
              </a:spcAft>
            </a:pPr>
            <a:r>
              <a:rPr lang="en-US" sz="1550" spc="0">
                <a:solidFill>
                  <a:srgbClr val="1F1F1F"/>
                </a:solidFill>
                <a:latin typeface="Calibri Light" panose="02020603050405020304" pitchFamily="2"/>
              </a:rPr>
              <a:t>Committed to ensuring Veterans and their families no matter their age, race or gender, have access to the care they need and deserve, especially those who stem from underserved and diverse communities. </a:t>
            </a:r>
          </a:p>
          <a:p>
            <a:pPr marL="0" marR="0" indent="0" algn="r">
              <a:lnSpc>
                <a:spcPts val="1800"/>
              </a:lnSpc>
              <a:spcBef>
                <a:spcPts val="2760"/>
              </a:spcBef>
              <a:spcAft>
                <a:spcPts val="1560"/>
              </a:spcAft>
            </a:pPr>
            <a:r>
              <a:rPr lang="en-US" sz="1800" u="sng" spc="30">
                <a:solidFill>
                  <a:srgbClr val="0000FF"/>
                </a:solidFill>
                <a:latin typeface="Calibri" panose="02020603050405020304" pitchFamily="2"/>
              </a:rPr>
              <a:t>Humana Health Equity | Veteran Community</a:t>
            </a:r>
            <a:r>
              <a:rPr lang="en-US" sz="100" u="sng" spc="30">
                <a:solidFill>
                  <a:srgbClr val="007480"/>
                </a:solidFill>
                <a:latin typeface="Calibri" panose="02020603050405020304" pitchFamily="2"/>
              </a:rPr>
              <a:t> </a:t>
            </a:r>
          </a:p>
        </p:txBody>
      </p:sp>
      <p:sp>
        <p:nvSpPr>
          <p:cNvPr id="19" name="Text Placeholder 18"/>
          <p:cNvSpPr>
            <a:spLocks noGrp="1"/>
          </p:cNvSpPr>
          <p:nvPr>
            <p:ph type="body" idx="10"/>
          </p:nvPr>
        </p:nvSpPr>
        <p:spPr>
          <a:xfrm>
            <a:off x="11690350" y="6307455"/>
            <a:ext cx="268605" cy="219075"/>
          </a:xfrm>
          <a:prstGeom prst="rect">
            <a:avLst/>
          </a:prstGeom>
          <a:noFill/>
          <a:ln w="0" cmpd="sng">
            <a:noFill/>
            <a:prstDash val="solid"/>
          </a:ln>
        </p:spPr>
        <p:txBody>
          <a:bodyPr vert="horz" lIns="0" tIns="24765" rIns="0" bIns="0" anchor="t"/>
          <a:lstStyle/>
          <a:p>
            <a:pPr marL="0" marR="0" indent="0" algn="l">
              <a:lnSpc>
                <a:spcPts val="1300"/>
              </a:lnSpc>
              <a:spcAft>
                <a:spcPts val="135"/>
              </a:spcAft>
            </a:pPr>
            <a:r>
              <a:rPr lang="en-US" sz="1250" b="1" spc="0">
                <a:solidFill>
                  <a:srgbClr val="78BD1F"/>
                </a:solidFill>
                <a:latin typeface="Calibri Light" panose="02020603050405020304" pitchFamily="2"/>
              </a:rPr>
              <a:t>|</a:t>
            </a:r>
            <a:r>
              <a:rPr lang="en-US" sz="1200" spc="0">
                <a:solidFill>
                  <a:srgbClr val="52565A"/>
                </a:solidFill>
                <a:latin typeface="Calibri Light" panose="02020603050405020304" pitchFamily="2"/>
              </a:rPr>
              <a:t> 8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layout 9">
    <p:bg>
      <p:bgPr>
        <a:solidFill>
          <a:schemeClr val="bg1">
            <a:alpha val="10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1.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902335" y="0"/>
            <a:ext cx="11289665" cy="6858000"/>
          </a:xfrm>
          <a:prstGeom prst="rect">
            <a:avLst/>
          </a:prstGeom>
        </p:spPr>
      </p:pic>
      <p:sp>
        <p:nvSpPr>
          <p:cNvPr id="4" name="Text Placeholder 3"/>
          <p:cNvSpPr>
            <a:spLocks noGrp="1"/>
          </p:cNvSpPr>
          <p:nvPr>
            <p:ph type="body" idx="10"/>
          </p:nvPr>
        </p:nvSpPr>
        <p:spPr>
          <a:xfrm>
            <a:off x="941705" y="1541780"/>
            <a:ext cx="5032375" cy="1685925"/>
          </a:xfrm>
          <a:prstGeom prst="rect">
            <a:avLst/>
          </a:prstGeom>
          <a:noFill/>
          <a:ln w="0" cmpd="sng">
            <a:noFill/>
            <a:prstDash val="solid"/>
          </a:ln>
        </p:spPr>
        <p:txBody>
          <a:bodyPr vert="horz" lIns="0" tIns="86995" rIns="0" bIns="0" anchor="t">
            <a:normAutofit fontScale="95000"/>
          </a:bodyPr>
          <a:lstStyle/>
          <a:p>
            <a:pPr marL="0" marR="0" indent="0" algn="l">
              <a:lnSpc>
                <a:spcPts val="6100"/>
              </a:lnSpc>
              <a:spcAft>
                <a:spcPts val="0"/>
              </a:spcAft>
            </a:pPr>
            <a:r>
              <a:rPr lang="en-US" sz="6000" spc="0">
                <a:solidFill>
                  <a:srgbClr val="5F9819"/>
                </a:solidFill>
                <a:latin typeface="Calibri Light" panose="02020603050405020304" pitchFamily="2"/>
              </a:rPr>
              <a:t>Honoring &amp; </a:t>
            </a:r>
          </a:p>
          <a:p>
            <a:pPr marL="0" marR="0" indent="0" algn="l">
              <a:lnSpc>
                <a:spcPts val="6000"/>
              </a:lnSpc>
              <a:spcBef>
                <a:spcPts val="395"/>
              </a:spcBef>
              <a:spcAft>
                <a:spcPts val="0"/>
              </a:spcAft>
            </a:pPr>
            <a:r>
              <a:rPr lang="en-US" sz="6000" spc="15">
                <a:solidFill>
                  <a:srgbClr val="5F9819"/>
                </a:solidFill>
                <a:latin typeface="Calibri Light" panose="02020603050405020304" pitchFamily="2"/>
              </a:rPr>
              <a:t>Serving Veterans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0" y="0"/>
            <a:ext cx="11838305" cy="6851650"/>
          </a:xfrm>
          <a:prstGeom prst="rect">
            <a:avLst/>
          </a:prstGeom>
        </p:spPr>
      </p:pic>
      <p:sp>
        <p:nvSpPr>
          <p:cNvPr id="4" name="Text Placeholder 3"/>
          <p:cNvSpPr>
            <a:spLocks noGrp="1"/>
          </p:cNvSpPr>
          <p:nvPr>
            <p:ph type="body" idx="10"/>
          </p:nvPr>
        </p:nvSpPr>
        <p:spPr>
          <a:xfrm>
            <a:off x="6290945" y="1374140"/>
            <a:ext cx="2545080" cy="300355"/>
          </a:xfrm>
          <a:prstGeom prst="rect">
            <a:avLst/>
          </a:prstGeom>
          <a:noFill/>
          <a:ln w="0" cmpd="sng">
            <a:noFill/>
            <a:prstDash val="solid"/>
          </a:ln>
        </p:spPr>
        <p:txBody>
          <a:bodyPr vert="horz" lIns="0" tIns="29845" rIns="0" bIns="0" anchor="t">
            <a:normAutofit fontScale="95000"/>
          </a:bodyPr>
          <a:lstStyle/>
          <a:p>
            <a:pPr marL="0" marR="0" indent="0" algn="l">
              <a:lnSpc>
                <a:spcPts val="1900"/>
              </a:lnSpc>
              <a:spcAft>
                <a:spcPts val="270"/>
              </a:spcAft>
              <a:tabLst>
                <a:tab pos="2560320" algn="r"/>
              </a:tabLst>
            </a:pPr>
            <a:r>
              <a:rPr lang="en-US" sz="1200" b="1" spc="0">
                <a:solidFill>
                  <a:srgbClr val="114920"/>
                </a:solidFill>
                <a:latin typeface="Calibri Light" panose="02020603050405020304" pitchFamily="2"/>
              </a:rPr>
              <a:t>2019</a:t>
            </a:r>
            <a:r>
              <a:rPr lang="en-US" sz="1800" spc="0">
                <a:solidFill>
                  <a:srgbClr val="52565A"/>
                </a:solidFill>
                <a:latin typeface="Calibri" panose="02020603050405020304" pitchFamily="2"/>
              </a:rPr>
              <a:t>	Expansion to Florida </a:t>
            </a:r>
          </a:p>
        </p:txBody>
      </p:sp>
      <p:sp>
        <p:nvSpPr>
          <p:cNvPr id="5" name="Text Placeholder 4"/>
          <p:cNvSpPr>
            <a:spLocks noGrp="1"/>
          </p:cNvSpPr>
          <p:nvPr>
            <p:ph type="body" idx="10"/>
          </p:nvPr>
        </p:nvSpPr>
        <p:spPr>
          <a:xfrm>
            <a:off x="6983095" y="2033270"/>
            <a:ext cx="4340225" cy="551180"/>
          </a:xfrm>
          <a:prstGeom prst="rect">
            <a:avLst/>
          </a:prstGeom>
          <a:noFill/>
          <a:ln w="0" cmpd="sng">
            <a:noFill/>
            <a:prstDash val="solid"/>
          </a:ln>
        </p:spPr>
        <p:txBody>
          <a:bodyPr vert="horz" lIns="0" tIns="38735" rIns="0" bIns="0" anchor="t">
            <a:normAutofit fontScale="95000"/>
          </a:bodyPr>
          <a:lstStyle/>
          <a:p>
            <a:pPr marL="0" marR="0" indent="0" algn="l">
              <a:lnSpc>
                <a:spcPts val="1900"/>
              </a:lnSpc>
              <a:spcAft>
                <a:spcPts val="0"/>
              </a:spcAft>
            </a:pPr>
            <a:r>
              <a:rPr lang="en-US" sz="1800" spc="10">
                <a:solidFill>
                  <a:srgbClr val="52565A"/>
                </a:solidFill>
                <a:latin typeface="Calibri" panose="02020603050405020304" pitchFamily="2"/>
              </a:rPr>
              <a:t>Expands nationally &amp; 1 million meals are raised </a:t>
            </a:r>
          </a:p>
          <a:p>
            <a:pPr marL="0" marR="0" indent="0" algn="l">
              <a:lnSpc>
                <a:spcPts val="1800"/>
              </a:lnSpc>
              <a:spcBef>
                <a:spcPts val="305"/>
              </a:spcBef>
              <a:spcAft>
                <a:spcPts val="0"/>
              </a:spcAft>
            </a:pPr>
            <a:r>
              <a:rPr lang="en-US" sz="1800" spc="30">
                <a:solidFill>
                  <a:srgbClr val="52565A"/>
                </a:solidFill>
                <a:latin typeface="Calibri" panose="02020603050405020304" pitchFamily="2"/>
              </a:rPr>
              <a:t>during a global pandemic </a:t>
            </a:r>
          </a:p>
        </p:txBody>
      </p:sp>
      <p:sp>
        <p:nvSpPr>
          <p:cNvPr id="6" name="Text Placeholder 5"/>
          <p:cNvSpPr>
            <a:spLocks noGrp="1"/>
          </p:cNvSpPr>
          <p:nvPr>
            <p:ph type="body" idx="10"/>
          </p:nvPr>
        </p:nvSpPr>
        <p:spPr>
          <a:xfrm>
            <a:off x="6290945" y="2980690"/>
            <a:ext cx="5099685" cy="318135"/>
          </a:xfrm>
          <a:prstGeom prst="rect">
            <a:avLst/>
          </a:prstGeom>
          <a:noFill/>
          <a:ln w="0" cmpd="sng">
            <a:noFill/>
            <a:prstDash val="solid"/>
          </a:ln>
        </p:spPr>
        <p:txBody>
          <a:bodyPr vert="horz" lIns="0" tIns="33020" rIns="0" bIns="0" anchor="t">
            <a:normAutofit fontScale="95000"/>
          </a:bodyPr>
          <a:lstStyle/>
          <a:p>
            <a:pPr marL="0" marR="0" indent="0" algn="l">
              <a:lnSpc>
                <a:spcPts val="1900"/>
              </a:lnSpc>
              <a:spcAft>
                <a:spcPts val="265"/>
              </a:spcAft>
              <a:tabLst>
                <a:tab pos="5120640" algn="r"/>
              </a:tabLst>
            </a:pPr>
            <a:r>
              <a:rPr lang="en-US" sz="1200" b="1" spc="0">
                <a:solidFill>
                  <a:srgbClr val="114920"/>
                </a:solidFill>
                <a:latin typeface="Calibri Light" panose="02020603050405020304" pitchFamily="2"/>
              </a:rPr>
              <a:t>2021</a:t>
            </a:r>
            <a:r>
              <a:rPr lang="en-US" sz="1800" spc="0">
                <a:solidFill>
                  <a:srgbClr val="52565A"/>
                </a:solidFill>
                <a:latin typeface="Calibri" panose="02020603050405020304" pitchFamily="2"/>
              </a:rPr>
              <a:t>	Surpass 1 million meals for the 2</a:t>
            </a:r>
            <a:r>
              <a:rPr lang="en-US" sz="1800" spc="0" baseline="30000">
                <a:solidFill>
                  <a:srgbClr val="52565A"/>
                </a:solidFill>
                <a:latin typeface="Calibri" panose="02020603050405020304" pitchFamily="2"/>
              </a:rPr>
              <a:t>nd</a:t>
            </a:r>
            <a:r>
              <a:rPr lang="en-US" sz="1800" spc="0">
                <a:solidFill>
                  <a:srgbClr val="52565A"/>
                </a:solidFill>
                <a:latin typeface="Calibri" panose="02020603050405020304" pitchFamily="2"/>
              </a:rPr>
              <a:t> year in a row </a:t>
            </a:r>
          </a:p>
        </p:txBody>
      </p:sp>
      <p:sp>
        <p:nvSpPr>
          <p:cNvPr id="7" name="Text Placeholder 6"/>
          <p:cNvSpPr>
            <a:spLocks noGrp="1"/>
          </p:cNvSpPr>
          <p:nvPr>
            <p:ph type="body" idx="10"/>
          </p:nvPr>
        </p:nvSpPr>
        <p:spPr>
          <a:xfrm>
            <a:off x="6228080" y="2259330"/>
            <a:ext cx="418465" cy="186055"/>
          </a:xfrm>
          <a:prstGeom prst="rect">
            <a:avLst/>
          </a:prstGeom>
          <a:noFill/>
          <a:ln w="0" cmpd="sng">
            <a:noFill/>
            <a:prstDash val="solid"/>
          </a:ln>
        </p:spPr>
        <p:txBody>
          <a:bodyPr vert="horz" lIns="0" tIns="17145" rIns="0" bIns="0" anchor="t"/>
          <a:lstStyle/>
          <a:p>
            <a:pPr marL="0" marR="0" indent="0" algn="l">
              <a:lnSpc>
                <a:spcPts val="1300"/>
              </a:lnSpc>
              <a:spcAft>
                <a:spcPts val="0"/>
              </a:spcAft>
            </a:pPr>
            <a:r>
              <a:rPr lang="en-US" sz="1200" b="1" spc="0">
                <a:solidFill>
                  <a:srgbClr val="114920"/>
                </a:solidFill>
                <a:latin typeface="Calibri Light" panose="02020603050405020304" pitchFamily="2"/>
              </a:rPr>
              <a:t>2020 </a:t>
            </a:r>
          </a:p>
        </p:txBody>
      </p:sp>
      <p:sp>
        <p:nvSpPr>
          <p:cNvPr id="8" name="Text Placeholder 7"/>
          <p:cNvSpPr>
            <a:spLocks noGrp="1"/>
          </p:cNvSpPr>
          <p:nvPr>
            <p:ph type="body" idx="10"/>
          </p:nvPr>
        </p:nvSpPr>
        <p:spPr>
          <a:xfrm>
            <a:off x="6303010" y="3722370"/>
            <a:ext cx="4148455" cy="302260"/>
          </a:xfrm>
          <a:prstGeom prst="rect">
            <a:avLst/>
          </a:prstGeom>
          <a:noFill/>
          <a:ln w="0" cmpd="sng">
            <a:noFill/>
            <a:prstDash val="solid"/>
          </a:ln>
        </p:spPr>
        <p:txBody>
          <a:bodyPr vert="horz" lIns="0" tIns="22860" rIns="0" bIns="0" anchor="t">
            <a:normAutofit fontScale="95000"/>
          </a:bodyPr>
          <a:lstStyle/>
          <a:p>
            <a:pPr marL="0" marR="0" indent="0" algn="l">
              <a:lnSpc>
                <a:spcPts val="1900"/>
              </a:lnSpc>
              <a:spcAft>
                <a:spcPts val="310"/>
              </a:spcAft>
              <a:tabLst>
                <a:tab pos="4160520" algn="r"/>
              </a:tabLst>
            </a:pPr>
            <a:r>
              <a:rPr lang="en-US" sz="1200" b="1" spc="0">
                <a:solidFill>
                  <a:srgbClr val="114920"/>
                </a:solidFill>
                <a:latin typeface="Calibri Light" panose="02020603050405020304" pitchFamily="2"/>
              </a:rPr>
              <a:t>2022</a:t>
            </a:r>
            <a:r>
              <a:rPr lang="en-US" sz="1800" spc="0">
                <a:solidFill>
                  <a:srgbClr val="52565A"/>
                </a:solidFill>
                <a:latin typeface="Calibri" panose="02020603050405020304" pitchFamily="2"/>
              </a:rPr>
              <a:t>	Raise 1 million meals in just 7 months </a:t>
            </a:r>
          </a:p>
        </p:txBody>
      </p:sp>
      <p:sp>
        <p:nvSpPr>
          <p:cNvPr id="9" name="Text Placeholder 8"/>
          <p:cNvSpPr>
            <a:spLocks noGrp="1"/>
          </p:cNvSpPr>
          <p:nvPr>
            <p:ph type="body" idx="10"/>
          </p:nvPr>
        </p:nvSpPr>
        <p:spPr>
          <a:xfrm>
            <a:off x="6240145" y="4530090"/>
            <a:ext cx="415290" cy="186055"/>
          </a:xfrm>
          <a:prstGeom prst="rect">
            <a:avLst/>
          </a:prstGeom>
          <a:noFill/>
          <a:ln w="0" cmpd="sng">
            <a:noFill/>
            <a:prstDash val="solid"/>
          </a:ln>
        </p:spPr>
        <p:txBody>
          <a:bodyPr vert="horz" lIns="0" tIns="17145" rIns="0" bIns="0" anchor="t"/>
          <a:lstStyle/>
          <a:p>
            <a:pPr marL="0" marR="0" indent="0" algn="l">
              <a:lnSpc>
                <a:spcPts val="1300"/>
              </a:lnSpc>
              <a:spcAft>
                <a:spcPts val="0"/>
              </a:spcAft>
            </a:pPr>
            <a:r>
              <a:rPr lang="en-US" sz="1200" b="1" spc="0">
                <a:solidFill>
                  <a:srgbClr val="114920"/>
                </a:solidFill>
                <a:latin typeface="Calibri Light" panose="02020603050405020304" pitchFamily="2"/>
              </a:rPr>
              <a:t>2023 </a:t>
            </a:r>
          </a:p>
        </p:txBody>
      </p:sp>
      <p:sp>
        <p:nvSpPr>
          <p:cNvPr id="10" name="Text Placeholder 9"/>
          <p:cNvSpPr>
            <a:spLocks noGrp="1"/>
          </p:cNvSpPr>
          <p:nvPr>
            <p:ph type="body" idx="10"/>
          </p:nvPr>
        </p:nvSpPr>
        <p:spPr>
          <a:xfrm>
            <a:off x="6961505" y="4309745"/>
            <a:ext cx="4605655" cy="548640"/>
          </a:xfrm>
          <a:prstGeom prst="rect">
            <a:avLst/>
          </a:prstGeom>
          <a:noFill/>
          <a:ln w="0" cmpd="sng">
            <a:noFill/>
            <a:prstDash val="solid"/>
          </a:ln>
        </p:spPr>
        <p:txBody>
          <a:bodyPr vert="horz" lIns="0" tIns="39370" rIns="0" bIns="0" anchor="t">
            <a:normAutofit fontScale="95000"/>
          </a:bodyPr>
          <a:lstStyle/>
          <a:p>
            <a:pPr marL="0" marR="0" indent="0" algn="l">
              <a:lnSpc>
                <a:spcPts val="1900"/>
              </a:lnSpc>
              <a:spcAft>
                <a:spcPts val="0"/>
              </a:spcAft>
            </a:pPr>
            <a:r>
              <a:rPr lang="en-US" sz="1800" spc="15">
                <a:solidFill>
                  <a:srgbClr val="52565A"/>
                </a:solidFill>
                <a:latin typeface="Calibri" panose="02020603050405020304" pitchFamily="2"/>
              </a:rPr>
              <a:t>Over 1 million meals raised by 155 VFW posts and </a:t>
            </a:r>
          </a:p>
          <a:p>
            <a:pPr marL="0" marR="0" indent="0" algn="l">
              <a:lnSpc>
                <a:spcPts val="1800"/>
              </a:lnSpc>
              <a:spcBef>
                <a:spcPts val="310"/>
              </a:spcBef>
              <a:spcAft>
                <a:spcPts val="0"/>
              </a:spcAft>
            </a:pPr>
            <a:r>
              <a:rPr lang="en-US" sz="1800" spc="25">
                <a:solidFill>
                  <a:srgbClr val="52565A"/>
                </a:solidFill>
                <a:latin typeface="Calibri" panose="02020603050405020304" pitchFamily="2"/>
              </a:rPr>
              <a:t>auxiliaries across 40 states </a:t>
            </a:r>
          </a:p>
        </p:txBody>
      </p:sp>
      <p:sp>
        <p:nvSpPr>
          <p:cNvPr id="11" name="Text Placeholder 10"/>
          <p:cNvSpPr>
            <a:spLocks noGrp="1"/>
          </p:cNvSpPr>
          <p:nvPr>
            <p:ph type="body" idx="10"/>
          </p:nvPr>
        </p:nvSpPr>
        <p:spPr>
          <a:xfrm>
            <a:off x="6303010" y="5183505"/>
            <a:ext cx="5413375" cy="316230"/>
          </a:xfrm>
          <a:prstGeom prst="rect">
            <a:avLst/>
          </a:prstGeom>
          <a:noFill/>
          <a:ln w="0" cmpd="sng">
            <a:noFill/>
            <a:prstDash val="solid"/>
          </a:ln>
        </p:spPr>
        <p:txBody>
          <a:bodyPr vert="horz" lIns="0" tIns="37465" rIns="0" bIns="0" anchor="t">
            <a:normAutofit fontScale="95000"/>
          </a:bodyPr>
          <a:lstStyle/>
          <a:p>
            <a:pPr marL="0" marR="0" indent="0" algn="l">
              <a:lnSpc>
                <a:spcPts val="1900"/>
              </a:lnSpc>
              <a:spcAft>
                <a:spcPts val="285"/>
              </a:spcAft>
              <a:tabLst>
                <a:tab pos="5440680" algn="r"/>
              </a:tabLst>
            </a:pPr>
            <a:r>
              <a:rPr lang="en-US" sz="1200" b="1" spc="0">
                <a:solidFill>
                  <a:srgbClr val="114920"/>
                </a:solidFill>
                <a:latin typeface="Calibri Light" panose="02020603050405020304" pitchFamily="2"/>
              </a:rPr>
              <a:t>2024</a:t>
            </a:r>
            <a:r>
              <a:rPr lang="en-US" sz="1800" spc="0">
                <a:solidFill>
                  <a:srgbClr val="52565A"/>
                </a:solidFill>
                <a:latin typeface="Calibri" panose="02020603050405020304" pitchFamily="2"/>
              </a:rPr>
              <a:t>	Over 1 million meals raised for the 5</a:t>
            </a:r>
            <a:r>
              <a:rPr lang="en-US" sz="1800" spc="0" baseline="30000">
                <a:solidFill>
                  <a:srgbClr val="52565A"/>
                </a:solidFill>
                <a:latin typeface="Calibri" panose="02020603050405020304" pitchFamily="2"/>
              </a:rPr>
              <a:t>th</a:t>
            </a:r>
            <a:r>
              <a:rPr lang="en-US" sz="1800" spc="0">
                <a:solidFill>
                  <a:srgbClr val="52565A"/>
                </a:solidFill>
                <a:latin typeface="Calibri" panose="02020603050405020304" pitchFamily="2"/>
              </a:rPr>
              <a:t> year in a row </a:t>
            </a:r>
          </a:p>
        </p:txBody>
      </p:sp>
      <p:sp>
        <p:nvSpPr>
          <p:cNvPr id="12" name="Text Placeholder 11"/>
          <p:cNvSpPr>
            <a:spLocks noGrp="1"/>
          </p:cNvSpPr>
          <p:nvPr>
            <p:ph type="body" idx="10"/>
          </p:nvPr>
        </p:nvSpPr>
        <p:spPr>
          <a:xfrm>
            <a:off x="6240145" y="6002655"/>
            <a:ext cx="418465" cy="186055"/>
          </a:xfrm>
          <a:prstGeom prst="rect">
            <a:avLst/>
          </a:prstGeom>
          <a:noFill/>
          <a:ln w="0" cmpd="sng">
            <a:noFill/>
            <a:prstDash val="solid"/>
          </a:ln>
        </p:spPr>
        <p:txBody>
          <a:bodyPr vert="horz" lIns="0" tIns="17145" rIns="0" bIns="0" anchor="t"/>
          <a:lstStyle/>
          <a:p>
            <a:pPr marL="0" marR="0" indent="0" algn="l">
              <a:lnSpc>
                <a:spcPts val="1300"/>
              </a:lnSpc>
              <a:spcAft>
                <a:spcPts val="0"/>
              </a:spcAft>
            </a:pPr>
            <a:r>
              <a:rPr lang="en-US" sz="1200" b="1" spc="0">
                <a:solidFill>
                  <a:srgbClr val="114920"/>
                </a:solidFill>
                <a:latin typeface="Calibri Light" panose="02020603050405020304" pitchFamily="2"/>
              </a:rPr>
              <a:t>2025 </a:t>
            </a:r>
          </a:p>
        </p:txBody>
      </p:sp>
      <p:sp>
        <p:nvSpPr>
          <p:cNvPr id="13" name="Text Placeholder 12"/>
          <p:cNvSpPr>
            <a:spLocks noGrp="1"/>
          </p:cNvSpPr>
          <p:nvPr>
            <p:ph type="body" idx="10"/>
          </p:nvPr>
        </p:nvSpPr>
        <p:spPr>
          <a:xfrm>
            <a:off x="6973570" y="5782310"/>
            <a:ext cx="4447540" cy="548005"/>
          </a:xfrm>
          <a:prstGeom prst="rect">
            <a:avLst/>
          </a:prstGeom>
          <a:noFill/>
          <a:ln w="0" cmpd="sng">
            <a:noFill/>
            <a:prstDash val="solid"/>
          </a:ln>
        </p:spPr>
        <p:txBody>
          <a:bodyPr vert="horz" lIns="0" tIns="38735" rIns="0" bIns="0" anchor="t">
            <a:normAutofit fontScale="95000"/>
          </a:bodyPr>
          <a:lstStyle/>
          <a:p>
            <a:pPr marL="0" marR="0" indent="0" algn="l">
              <a:lnSpc>
                <a:spcPts val="1900"/>
              </a:lnSpc>
              <a:spcAft>
                <a:spcPts val="0"/>
              </a:spcAft>
            </a:pPr>
            <a:r>
              <a:rPr lang="en-US" sz="1800" spc="15">
                <a:solidFill>
                  <a:srgbClr val="52565A"/>
                </a:solidFill>
                <a:latin typeface="Calibri" panose="02020603050405020304" pitchFamily="2"/>
              </a:rPr>
              <a:t>Program expands to include homelessness, over </a:t>
            </a:r>
          </a:p>
          <a:p>
            <a:pPr marL="0" marR="0" indent="0" algn="l">
              <a:lnSpc>
                <a:spcPts val="1800"/>
              </a:lnSpc>
              <a:spcBef>
                <a:spcPts val="305"/>
              </a:spcBef>
              <a:spcAft>
                <a:spcPts val="0"/>
              </a:spcAft>
            </a:pPr>
            <a:r>
              <a:rPr lang="en-US" sz="1800" spc="25">
                <a:solidFill>
                  <a:srgbClr val="52565A"/>
                </a:solidFill>
                <a:latin typeface="Calibri" panose="02020603050405020304" pitchFamily="2"/>
              </a:rPr>
              <a:t>6.4 million meals raised to date! </a:t>
            </a:r>
          </a:p>
        </p:txBody>
      </p:sp>
      <p:sp>
        <p:nvSpPr>
          <p:cNvPr id="14" name="Text Placeholder 13"/>
          <p:cNvSpPr>
            <a:spLocks noGrp="1"/>
          </p:cNvSpPr>
          <p:nvPr>
            <p:ph type="body" idx="10"/>
          </p:nvPr>
        </p:nvSpPr>
        <p:spPr>
          <a:xfrm>
            <a:off x="11543665" y="6276975"/>
            <a:ext cx="245110" cy="133985"/>
          </a:xfrm>
          <a:prstGeom prst="rect">
            <a:avLst/>
          </a:prstGeom>
          <a:noFill/>
          <a:ln w="0" cmpd="sng">
            <a:noFill/>
            <a:prstDash val="solid"/>
          </a:ln>
        </p:spPr>
        <p:txBody>
          <a:bodyPr vert="horz" lIns="0" tIns="21590" rIns="0" bIns="0" anchor="t"/>
          <a:lstStyle/>
          <a:p>
            <a:pPr marL="0" marR="0" indent="0" algn="l">
              <a:lnSpc>
                <a:spcPts val="800"/>
              </a:lnSpc>
              <a:spcAft>
                <a:spcPts val="110"/>
              </a:spcAft>
            </a:pPr>
            <a:r>
              <a:rPr lang="en-US" sz="800" b="1" spc="0">
                <a:solidFill>
                  <a:srgbClr val="5C9A1B"/>
                </a:solidFill>
                <a:latin typeface="Calibri Light" panose="02020603050405020304" pitchFamily="2"/>
              </a:rPr>
              <a:t>|</a:t>
            </a:r>
            <a:r>
              <a:rPr lang="en-US" sz="650" spc="0">
                <a:solidFill>
                  <a:srgbClr val="52565A"/>
                </a:solidFill>
                <a:latin typeface="Calibri Light" panose="02020603050405020304" pitchFamily="2"/>
              </a:rPr>
              <a:t> 10 </a:t>
            </a:r>
          </a:p>
        </p:txBody>
      </p:sp>
      <p:sp>
        <p:nvSpPr>
          <p:cNvPr id="15" name="Text Placeholder 14"/>
          <p:cNvSpPr>
            <a:spLocks noGrp="1"/>
          </p:cNvSpPr>
          <p:nvPr>
            <p:ph type="body" idx="10"/>
          </p:nvPr>
        </p:nvSpPr>
        <p:spPr>
          <a:xfrm>
            <a:off x="10509250" y="6563995"/>
            <a:ext cx="1329055" cy="160020"/>
          </a:xfrm>
          <a:prstGeom prst="rect">
            <a:avLst/>
          </a:prstGeom>
          <a:noFill/>
          <a:ln w="0" cmpd="sng">
            <a:noFill/>
            <a:prstDash val="solid"/>
          </a:ln>
        </p:spPr>
        <p:txBody>
          <a:bodyPr vert="horz" lIns="0" tIns="7620" rIns="0" bIns="0" anchor="t"/>
          <a:lstStyle/>
          <a:p>
            <a:pPr marL="0" marR="0" indent="0" algn="l">
              <a:lnSpc>
                <a:spcPts val="1200"/>
              </a:lnSpc>
              <a:spcAft>
                <a:spcPts val="0"/>
              </a:spcAft>
            </a:pPr>
            <a:r>
              <a:rPr lang="en-US" sz="1100" spc="0">
                <a:solidFill>
                  <a:srgbClr val="C7C7C7"/>
                </a:solidFill>
                <a:latin typeface="Calibri" panose="02020603050405020304" pitchFamily="2"/>
              </a:rPr>
              <a:t>*For internal use only </a:t>
            </a:r>
          </a:p>
        </p:txBody>
      </p:sp>
      <p:sp>
        <p:nvSpPr>
          <p:cNvPr id="16" name="Text Placeholder 15"/>
          <p:cNvSpPr>
            <a:spLocks noGrp="1"/>
          </p:cNvSpPr>
          <p:nvPr>
            <p:ph type="body" idx="10"/>
          </p:nvPr>
        </p:nvSpPr>
        <p:spPr>
          <a:xfrm>
            <a:off x="838200" y="6163945"/>
            <a:ext cx="4727575" cy="162560"/>
          </a:xfrm>
          <a:prstGeom prst="rect">
            <a:avLst/>
          </a:prstGeom>
          <a:noFill/>
          <a:ln w="0" cmpd="sng">
            <a:noFill/>
            <a:prstDash val="solid"/>
          </a:ln>
        </p:spPr>
        <p:txBody>
          <a:bodyPr vert="horz" lIns="0" tIns="14605" rIns="0" bIns="0" anchor="t"/>
          <a:lstStyle/>
          <a:p>
            <a:pPr marL="0" marR="0" indent="0" algn="l">
              <a:lnSpc>
                <a:spcPts val="1100"/>
              </a:lnSpc>
              <a:spcAft>
                <a:spcPts val="0"/>
              </a:spcAft>
              <a:tabLst>
                <a:tab pos="640080" algn="l"/>
                <a:tab pos="1280160" algn="l"/>
                <a:tab pos="1874520" algn="l"/>
                <a:tab pos="2514600" algn="l"/>
                <a:tab pos="3154680" algn="l"/>
                <a:tab pos="3794760" algn="l"/>
                <a:tab pos="4754880" algn="r"/>
              </a:tabLst>
            </a:pPr>
            <a:r>
              <a:rPr lang="en-US" sz="1050" spc="0">
                <a:solidFill>
                  <a:srgbClr val="8D9295"/>
                </a:solidFill>
                <a:latin typeface="Calibri" panose="02020603050405020304" pitchFamily="2"/>
              </a:rPr>
              <a:t>2018	2019	2020	2021	2022	2023	2024	2025 </a:t>
            </a:r>
          </a:p>
        </p:txBody>
      </p:sp>
      <p:sp>
        <p:nvSpPr>
          <p:cNvPr id="17" name="Text Placeholder 16"/>
          <p:cNvSpPr>
            <a:spLocks noGrp="1"/>
          </p:cNvSpPr>
          <p:nvPr>
            <p:ph type="body" idx="10"/>
          </p:nvPr>
        </p:nvSpPr>
        <p:spPr>
          <a:xfrm>
            <a:off x="3436620" y="1134110"/>
            <a:ext cx="156845" cy="530225"/>
          </a:xfrm>
          <a:prstGeom prst="rect">
            <a:avLst/>
          </a:prstGeom>
          <a:noFill/>
          <a:ln w="0" cmpd="sng">
            <a:noFill/>
            <a:prstDash val="solid"/>
          </a:ln>
        </p:spPr>
        <p:txBody>
          <a:bodyPr vert="vert270" lIns="0" tIns="0" rIns="46990" bIns="0" anchor="t">
            <a:normAutofit fontScale="95000"/>
          </a:bodyPr>
          <a:lstStyle/>
          <a:p>
            <a:pPr marL="0" marR="0" indent="0" algn="l">
              <a:lnSpc>
                <a:spcPts val="800"/>
              </a:lnSpc>
              <a:spcAft>
                <a:spcPts val="0"/>
              </a:spcAft>
            </a:pPr>
            <a:r>
              <a:rPr lang="en-US" sz="1100" spc="-105">
                <a:solidFill>
                  <a:srgbClr val="999999"/>
                </a:solidFill>
                <a:latin typeface="Calibri" panose="02020603050405020304" pitchFamily="2"/>
              </a:rPr>
              <a:t>1,018,832 </a:t>
            </a:r>
          </a:p>
        </p:txBody>
      </p:sp>
      <p:sp>
        <p:nvSpPr>
          <p:cNvPr id="18" name="Text Placeholder 17"/>
          <p:cNvSpPr>
            <a:spLocks noGrp="1"/>
          </p:cNvSpPr>
          <p:nvPr>
            <p:ph type="body" idx="10"/>
          </p:nvPr>
        </p:nvSpPr>
        <p:spPr>
          <a:xfrm>
            <a:off x="4698365" y="1134110"/>
            <a:ext cx="156845" cy="530225"/>
          </a:xfrm>
          <a:prstGeom prst="rect">
            <a:avLst/>
          </a:prstGeom>
          <a:noFill/>
          <a:ln w="0" cmpd="sng">
            <a:noFill/>
            <a:prstDash val="solid"/>
          </a:ln>
        </p:spPr>
        <p:txBody>
          <a:bodyPr vert="vert270" lIns="0" tIns="0" rIns="47625" bIns="0" anchor="t">
            <a:normAutofit fontScale="95000"/>
          </a:bodyPr>
          <a:lstStyle/>
          <a:p>
            <a:pPr marL="0" marR="0" indent="0" algn="l">
              <a:lnSpc>
                <a:spcPts val="800"/>
              </a:lnSpc>
              <a:spcAft>
                <a:spcPts val="0"/>
              </a:spcAft>
            </a:pPr>
            <a:r>
              <a:rPr lang="en-US" sz="1100" spc="-105">
                <a:solidFill>
                  <a:srgbClr val="999999"/>
                </a:solidFill>
                <a:latin typeface="Calibri" panose="02020603050405020304" pitchFamily="2"/>
              </a:rPr>
              <a:t>1,023,190 </a:t>
            </a:r>
          </a:p>
        </p:txBody>
      </p:sp>
      <p:sp>
        <p:nvSpPr>
          <p:cNvPr id="19" name="Text Placeholder 18"/>
          <p:cNvSpPr>
            <a:spLocks noGrp="1"/>
          </p:cNvSpPr>
          <p:nvPr>
            <p:ph type="body" idx="10"/>
          </p:nvPr>
        </p:nvSpPr>
        <p:spPr>
          <a:xfrm>
            <a:off x="4067175" y="1130935"/>
            <a:ext cx="156845" cy="533400"/>
          </a:xfrm>
          <a:prstGeom prst="rect">
            <a:avLst/>
          </a:prstGeom>
          <a:noFill/>
          <a:ln w="0" cmpd="sng">
            <a:noFill/>
            <a:prstDash val="solid"/>
          </a:ln>
        </p:spPr>
        <p:txBody>
          <a:bodyPr vert="vert270" lIns="0" tIns="0" rIns="47625" bIns="0" anchor="t">
            <a:normAutofit fontScale="95000"/>
          </a:bodyPr>
          <a:lstStyle/>
          <a:p>
            <a:pPr marL="0" marR="0" indent="0" algn="l">
              <a:lnSpc>
                <a:spcPts val="800"/>
              </a:lnSpc>
              <a:spcAft>
                <a:spcPts val="0"/>
              </a:spcAft>
            </a:pPr>
            <a:r>
              <a:rPr lang="en-US" sz="1100" spc="-105">
                <a:solidFill>
                  <a:srgbClr val="999999"/>
                </a:solidFill>
                <a:latin typeface="Calibri" panose="02020603050405020304" pitchFamily="2"/>
              </a:rPr>
              <a:t>1,023,224 </a:t>
            </a:r>
          </a:p>
        </p:txBody>
      </p:sp>
      <p:sp>
        <p:nvSpPr>
          <p:cNvPr id="20" name="Text Placeholder 19"/>
          <p:cNvSpPr>
            <a:spLocks noGrp="1"/>
          </p:cNvSpPr>
          <p:nvPr>
            <p:ph type="body" idx="10"/>
          </p:nvPr>
        </p:nvSpPr>
        <p:spPr>
          <a:xfrm>
            <a:off x="2831465" y="1134110"/>
            <a:ext cx="125095" cy="4937760"/>
          </a:xfrm>
          <a:prstGeom prst="rect">
            <a:avLst/>
          </a:prstGeom>
          <a:noFill/>
          <a:ln w="0" cmpd="sng">
            <a:noFill/>
            <a:prstDash val="solid"/>
          </a:ln>
        </p:spPr>
        <p:txBody>
          <a:bodyPr vert="vert270" lIns="0" tIns="0" rIns="21590" bIns="0" anchor="t">
            <a:normAutofit fontScale="95000"/>
          </a:bodyPr>
          <a:lstStyle/>
          <a:p>
            <a:pPr marL="0" marR="0" indent="0" algn="r">
              <a:lnSpc>
                <a:spcPts val="800"/>
              </a:lnSpc>
              <a:spcAft>
                <a:spcPts val="0"/>
              </a:spcAft>
            </a:pPr>
            <a:r>
              <a:rPr lang="en-US" sz="1100" spc="-50">
                <a:solidFill>
                  <a:srgbClr val="999999"/>
                </a:solidFill>
                <a:latin typeface="Calibri" panose="02020603050405020304" pitchFamily="2"/>
              </a:rPr>
              <a:t>1,047,369 </a:t>
            </a:r>
          </a:p>
        </p:txBody>
      </p:sp>
      <p:sp>
        <p:nvSpPr>
          <p:cNvPr id="21" name="Text Placeholder 20"/>
          <p:cNvSpPr>
            <a:spLocks noGrp="1"/>
          </p:cNvSpPr>
          <p:nvPr>
            <p:ph type="body" idx="10"/>
          </p:nvPr>
        </p:nvSpPr>
        <p:spPr>
          <a:xfrm>
            <a:off x="2174875" y="1179830"/>
            <a:ext cx="156845" cy="530225"/>
          </a:xfrm>
          <a:prstGeom prst="rect">
            <a:avLst/>
          </a:prstGeom>
          <a:noFill/>
          <a:ln w="0" cmpd="sng">
            <a:noFill/>
            <a:prstDash val="solid"/>
          </a:ln>
        </p:spPr>
        <p:txBody>
          <a:bodyPr vert="vert270" lIns="0" tIns="0" rIns="46990" bIns="0" anchor="t">
            <a:normAutofit fontScale="95000"/>
          </a:bodyPr>
          <a:lstStyle/>
          <a:p>
            <a:pPr marL="0" marR="0" indent="0" algn="l">
              <a:lnSpc>
                <a:spcPts val="800"/>
              </a:lnSpc>
              <a:spcAft>
                <a:spcPts val="50"/>
              </a:spcAft>
            </a:pPr>
            <a:r>
              <a:rPr lang="en-US" sz="1100" spc="-105">
                <a:solidFill>
                  <a:srgbClr val="999999"/>
                </a:solidFill>
                <a:latin typeface="Calibri" panose="02020603050405020304" pitchFamily="2"/>
              </a:rPr>
              <a:t>1,000,000 </a:t>
            </a:r>
          </a:p>
        </p:txBody>
      </p:sp>
      <p:sp>
        <p:nvSpPr>
          <p:cNvPr id="22" name="Text Placeholder 21"/>
          <p:cNvSpPr>
            <a:spLocks noGrp="1"/>
          </p:cNvSpPr>
          <p:nvPr>
            <p:ph type="body" idx="10"/>
          </p:nvPr>
        </p:nvSpPr>
        <p:spPr>
          <a:xfrm>
            <a:off x="5329555" y="2112010"/>
            <a:ext cx="156845" cy="433070"/>
          </a:xfrm>
          <a:prstGeom prst="rect">
            <a:avLst/>
          </a:prstGeom>
          <a:noFill/>
          <a:ln w="0" cmpd="sng">
            <a:noFill/>
            <a:prstDash val="solid"/>
          </a:ln>
        </p:spPr>
        <p:txBody>
          <a:bodyPr vert="vert270" lIns="0" tIns="0" rIns="46990" bIns="0" anchor="t">
            <a:normAutofit fontScale="95000"/>
          </a:bodyPr>
          <a:lstStyle/>
          <a:p>
            <a:pPr marL="0" marR="0" indent="0" algn="l">
              <a:lnSpc>
                <a:spcPts val="800"/>
              </a:lnSpc>
              <a:spcAft>
                <a:spcPts val="50"/>
              </a:spcAft>
            </a:pPr>
            <a:r>
              <a:rPr lang="en-US" sz="1100" spc="-114">
                <a:solidFill>
                  <a:srgbClr val="999999"/>
                </a:solidFill>
                <a:latin typeface="Calibri" panose="02020603050405020304" pitchFamily="2"/>
              </a:rPr>
              <a:t>806,089 </a:t>
            </a:r>
          </a:p>
        </p:txBody>
      </p:sp>
      <p:sp>
        <p:nvSpPr>
          <p:cNvPr id="23" name="Text Placeholder 22"/>
          <p:cNvSpPr>
            <a:spLocks noGrp="1"/>
          </p:cNvSpPr>
          <p:nvPr>
            <p:ph type="body" idx="10"/>
          </p:nvPr>
        </p:nvSpPr>
        <p:spPr>
          <a:xfrm>
            <a:off x="1543685" y="4184650"/>
            <a:ext cx="156845" cy="436245"/>
          </a:xfrm>
          <a:prstGeom prst="rect">
            <a:avLst/>
          </a:prstGeom>
          <a:noFill/>
          <a:ln w="0" cmpd="sng">
            <a:noFill/>
            <a:prstDash val="solid"/>
          </a:ln>
        </p:spPr>
        <p:txBody>
          <a:bodyPr vert="vert270" lIns="0" tIns="0" rIns="47625" bIns="0" anchor="t">
            <a:normAutofit fontScale="95000"/>
          </a:bodyPr>
          <a:lstStyle/>
          <a:p>
            <a:pPr marL="0" marR="0" indent="0" algn="l">
              <a:lnSpc>
                <a:spcPts val="800"/>
              </a:lnSpc>
              <a:spcAft>
                <a:spcPts val="0"/>
              </a:spcAft>
            </a:pPr>
            <a:r>
              <a:rPr lang="en-US" sz="1100" spc="-110">
                <a:solidFill>
                  <a:srgbClr val="999999"/>
                </a:solidFill>
                <a:latin typeface="Calibri" panose="02020603050405020304" pitchFamily="2"/>
              </a:rPr>
              <a:t>321,538 </a:t>
            </a:r>
          </a:p>
        </p:txBody>
      </p:sp>
      <p:sp>
        <p:nvSpPr>
          <p:cNvPr id="24" name="Text Placeholder 23"/>
          <p:cNvSpPr>
            <a:spLocks noGrp="1"/>
          </p:cNvSpPr>
          <p:nvPr>
            <p:ph type="body" idx="10"/>
          </p:nvPr>
        </p:nvSpPr>
        <p:spPr>
          <a:xfrm>
            <a:off x="909955" y="4812665"/>
            <a:ext cx="156845" cy="426720"/>
          </a:xfrm>
          <a:prstGeom prst="rect">
            <a:avLst/>
          </a:prstGeom>
          <a:noFill/>
          <a:ln w="0" cmpd="sng">
            <a:noFill/>
            <a:prstDash val="solid"/>
          </a:ln>
        </p:spPr>
        <p:txBody>
          <a:bodyPr vert="vert270" lIns="0" tIns="0" rIns="46990" bIns="0" anchor="t">
            <a:normAutofit fontScale="95000"/>
          </a:bodyPr>
          <a:lstStyle/>
          <a:p>
            <a:pPr marL="0" marR="0" indent="0" algn="l">
              <a:lnSpc>
                <a:spcPts val="800"/>
              </a:lnSpc>
              <a:spcAft>
                <a:spcPts val="0"/>
              </a:spcAft>
            </a:pPr>
            <a:r>
              <a:rPr lang="en-US" sz="1100" spc="-125">
                <a:solidFill>
                  <a:srgbClr val="999999"/>
                </a:solidFill>
                <a:latin typeface="Calibri" panose="02020603050405020304" pitchFamily="2"/>
              </a:rPr>
              <a:t>175,000 </a:t>
            </a:r>
          </a:p>
        </p:txBody>
      </p:sp>
      <p:sp>
        <p:nvSpPr>
          <p:cNvPr id="25" name="Text Placeholder 24"/>
          <p:cNvSpPr>
            <a:spLocks noGrp="1"/>
          </p:cNvSpPr>
          <p:nvPr>
            <p:ph type="body" idx="10"/>
          </p:nvPr>
        </p:nvSpPr>
        <p:spPr>
          <a:xfrm>
            <a:off x="688975" y="322580"/>
            <a:ext cx="3599815" cy="347980"/>
          </a:xfrm>
          <a:prstGeom prst="rect">
            <a:avLst/>
          </a:prstGeom>
          <a:noFill/>
          <a:ln w="0" cmpd="sng">
            <a:noFill/>
            <a:prstDash val="solid"/>
          </a:ln>
        </p:spPr>
        <p:txBody>
          <a:bodyPr vert="horz" lIns="0" tIns="36830" rIns="0" bIns="0" anchor="t">
            <a:normAutofit fontScale="95000"/>
          </a:bodyPr>
          <a:lstStyle/>
          <a:p>
            <a:pPr marL="0" marR="0" indent="0" algn="l">
              <a:lnSpc>
                <a:spcPts val="2400"/>
              </a:lnSpc>
              <a:spcAft>
                <a:spcPts val="0"/>
              </a:spcAft>
            </a:pPr>
            <a:r>
              <a:rPr lang="en-US" sz="2400" spc="15">
                <a:solidFill>
                  <a:srgbClr val="5C9A1B"/>
                </a:solidFill>
                <a:latin typeface="Calibri Light" panose="02020603050405020304" pitchFamily="2"/>
              </a:rPr>
              <a:t>A collective impact campaign: </a:t>
            </a:r>
          </a:p>
        </p:txBody>
      </p:sp>
      <p:sp>
        <p:nvSpPr>
          <p:cNvPr id="26" name="Text Placeholder 25"/>
          <p:cNvSpPr>
            <a:spLocks noGrp="1"/>
          </p:cNvSpPr>
          <p:nvPr>
            <p:ph type="body" idx="10"/>
          </p:nvPr>
        </p:nvSpPr>
        <p:spPr>
          <a:xfrm>
            <a:off x="6983095" y="393065"/>
            <a:ext cx="4242435" cy="551815"/>
          </a:xfrm>
          <a:prstGeom prst="rect">
            <a:avLst/>
          </a:prstGeom>
          <a:noFill/>
          <a:ln w="0" cmpd="sng">
            <a:noFill/>
            <a:prstDash val="solid"/>
          </a:ln>
        </p:spPr>
        <p:txBody>
          <a:bodyPr vert="horz" lIns="0" tIns="39370" rIns="0" bIns="0" anchor="t">
            <a:normAutofit fontScale="95000"/>
          </a:bodyPr>
          <a:lstStyle/>
          <a:p>
            <a:pPr marL="0" marR="0" indent="0" algn="l">
              <a:lnSpc>
                <a:spcPts val="1900"/>
              </a:lnSpc>
              <a:spcAft>
                <a:spcPts val="0"/>
              </a:spcAft>
            </a:pPr>
            <a:r>
              <a:rPr lang="en-US" sz="1800" spc="10">
                <a:solidFill>
                  <a:srgbClr val="52565A"/>
                </a:solidFill>
                <a:latin typeface="Calibri" panose="02020603050405020304" pitchFamily="2"/>
              </a:rPr>
              <a:t>Inaugural campaign launches at VFW National </a:t>
            </a:r>
          </a:p>
          <a:p>
            <a:pPr marL="0" marR="0" indent="0" algn="l">
              <a:lnSpc>
                <a:spcPts val="1900"/>
              </a:lnSpc>
              <a:spcBef>
                <a:spcPts val="310"/>
              </a:spcBef>
              <a:spcAft>
                <a:spcPts val="0"/>
              </a:spcAft>
            </a:pPr>
            <a:r>
              <a:rPr lang="en-US" sz="1800" spc="30">
                <a:solidFill>
                  <a:srgbClr val="52565A"/>
                </a:solidFill>
                <a:latin typeface="Calibri" panose="02020603050405020304" pitchFamily="2"/>
              </a:rPr>
              <a:t>Convention in Kansas City </a:t>
            </a:r>
          </a:p>
        </p:txBody>
      </p:sp>
      <p:sp>
        <p:nvSpPr>
          <p:cNvPr id="27" name="Text Placeholder 26"/>
          <p:cNvSpPr>
            <a:spLocks noGrp="1"/>
          </p:cNvSpPr>
          <p:nvPr>
            <p:ph type="body" idx="10"/>
          </p:nvPr>
        </p:nvSpPr>
        <p:spPr>
          <a:xfrm>
            <a:off x="6216015" y="586105"/>
            <a:ext cx="418465" cy="186055"/>
          </a:xfrm>
          <a:prstGeom prst="rect">
            <a:avLst/>
          </a:prstGeom>
          <a:noFill/>
          <a:ln w="0" cmpd="sng">
            <a:noFill/>
            <a:prstDash val="solid"/>
          </a:ln>
        </p:spPr>
        <p:txBody>
          <a:bodyPr vert="horz" lIns="0" tIns="17145" rIns="0" bIns="0" anchor="t"/>
          <a:lstStyle/>
          <a:p>
            <a:pPr marL="0" marR="0" indent="0" algn="l">
              <a:lnSpc>
                <a:spcPts val="1300"/>
              </a:lnSpc>
              <a:spcAft>
                <a:spcPts val="0"/>
              </a:spcAft>
            </a:pPr>
            <a:r>
              <a:rPr lang="en-US" sz="1200" b="1" spc="0">
                <a:solidFill>
                  <a:srgbClr val="114920"/>
                </a:solidFill>
                <a:latin typeface="Calibri Light" panose="02020603050405020304" pitchFamily="2"/>
              </a:rPr>
              <a:t>2018 </a:t>
            </a:r>
          </a:p>
        </p:txBody>
      </p:sp>
      <p:cxnSp>
        <p:nvCxnSpPr>
          <p:cNvPr id="28" name="Straight Connector 27"/>
          <p:cNvCxnSpPr/>
          <p:nvPr/>
        </p:nvCxnSpPr>
        <p:spPr>
          <a:xfrm>
            <a:off x="2831465" y="6071870"/>
            <a:ext cx="125095" cy="0"/>
          </a:xfrm>
          <a:prstGeom prst="line">
            <a:avLst/>
          </a:prstGeom>
          <a:ln w="8890" cmpd="sng">
            <a:solidFill>
              <a:srgbClr val="E4E6E7"/>
            </a:solidFill>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694690" y="292735"/>
            <a:ext cx="332740" cy="484505"/>
          </a:xfrm>
          <a:prstGeom prst="rect">
            <a:avLst/>
          </a:prstGeom>
        </p:spPr>
      </p:pic>
      <p:pic>
        <p:nvPicPr>
          <p:cNvPr id="5" name="Picture 4"/>
          <p:cNvPicPr/>
          <p:nvPr/>
        </p:nvPicPr>
        <p:blipFill>
          <a:blip r:embed="rId3"/>
          <a:stretch>
            <a:fillRect/>
          </a:stretch>
        </p:blipFill>
        <p:spPr>
          <a:xfrm>
            <a:off x="9719945" y="113030"/>
            <a:ext cx="2350135" cy="813435"/>
          </a:xfrm>
          <a:prstGeom prst="rect">
            <a:avLst/>
          </a:prstGeom>
        </p:spPr>
      </p:pic>
      <p:pic>
        <p:nvPicPr>
          <p:cNvPr id="9" name="Picture 8"/>
          <p:cNvPicPr/>
          <p:nvPr/>
        </p:nvPicPr>
        <p:blipFill>
          <a:blip r:embed="rId4"/>
          <a:stretch>
            <a:fillRect/>
          </a:stretch>
        </p:blipFill>
        <p:spPr>
          <a:xfrm>
            <a:off x="0" y="1161415"/>
            <a:ext cx="356870" cy="5690235"/>
          </a:xfrm>
          <a:prstGeom prst="rect">
            <a:avLst/>
          </a:prstGeom>
        </p:spPr>
      </p:pic>
      <p:graphicFrame>
        <p:nvGraphicFramePr>
          <p:cNvPr id="3" name="Table 2"/>
          <p:cNvGraphicFramePr>
            <a:graphicFrameLocks noGrp="1"/>
          </p:cNvGraphicFramePr>
          <p:nvPr/>
        </p:nvGraphicFramePr>
        <p:xfrm>
          <a:off x="0" y="0"/>
          <a:ext cx="12115800" cy="1078865"/>
        </p:xfrm>
        <a:graphic>
          <a:graphicData uri="http://schemas.openxmlformats.org/drawingml/2006/table">
            <a:tbl>
              <a:tblPr/>
              <a:tblGrid>
                <a:gridCol w="368935">
                  <a:extLst>
                    <a:ext uri="{9D8B030D-6E8A-4147-A177-3AD203B41FA5}">
                      <a16:colId xmlns:a16="http://schemas.microsoft.com/office/drawing/2014/main" val="20000"/>
                    </a:ext>
                  </a:extLst>
                </a:gridCol>
                <a:gridCol w="658495">
                  <a:extLst>
                    <a:ext uri="{9D8B030D-6E8A-4147-A177-3AD203B41FA5}">
                      <a16:colId xmlns:a16="http://schemas.microsoft.com/office/drawing/2014/main" val="20001"/>
                    </a:ext>
                  </a:extLst>
                </a:gridCol>
                <a:gridCol w="8692515">
                  <a:extLst>
                    <a:ext uri="{9D8B030D-6E8A-4147-A177-3AD203B41FA5}">
                      <a16:colId xmlns:a16="http://schemas.microsoft.com/office/drawing/2014/main" val="20002"/>
                    </a:ext>
                  </a:extLst>
                </a:gridCol>
                <a:gridCol w="2395855">
                  <a:extLst>
                    <a:ext uri="{9D8B030D-6E8A-4147-A177-3AD203B41FA5}">
                      <a16:colId xmlns:a16="http://schemas.microsoft.com/office/drawing/2014/main" val="20003"/>
                    </a:ext>
                  </a:extLst>
                </a:gridCol>
              </a:tblGrid>
              <a:tr h="1078865">
                <a:tc>
                  <a:txBody>
                    <a:bodyPr/>
                    <a:lstStyle/>
                    <a:p>
                      <a:pPr marL="0" marR="0" indent="0" algn="l">
                        <a:lnSpc>
                          <a:spcPct val="100000"/>
                        </a:lnSpc>
                        <a:spcBef>
                          <a:spcPts val="0"/>
                        </a:spcBef>
                        <a:spcAft>
                          <a:spcPts val="0"/>
                        </a:spcAft>
                      </a:pPr>
                      <a:r>
                        <a:rPr lang="en-US" sz="100">
                          <a:solidFill>
                            <a:srgbClr val="000000"/>
                          </a:solidFill>
                          <a:latin typeface="Calibri Light"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78BD1F"/>
                    </a:solidFill>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1883410" indent="0" algn="r">
                        <a:lnSpc>
                          <a:spcPts val="3000"/>
                        </a:lnSpc>
                        <a:spcBef>
                          <a:spcPts val="2830"/>
                        </a:spcBef>
                        <a:spcAft>
                          <a:spcPts val="2565"/>
                        </a:spcAft>
                      </a:pPr>
                      <a:r>
                        <a:rPr lang="en-US" sz="3000" spc="0">
                          <a:solidFill>
                            <a:srgbClr val="5C9A1B"/>
                          </a:solidFill>
                          <a:latin typeface="Calibri Light" panose="02020603050405020304" pitchFamily="2"/>
                        </a:rPr>
                        <a:t>VFW Foundation Uniting For Veterans Grant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6" name="Text Placeholder 5"/>
          <p:cNvSpPr>
            <a:spLocks noGrp="1"/>
          </p:cNvSpPr>
          <p:nvPr>
            <p:ph type="body" idx="10"/>
          </p:nvPr>
        </p:nvSpPr>
        <p:spPr>
          <a:xfrm>
            <a:off x="697865" y="1078865"/>
            <a:ext cx="11417935" cy="4711065"/>
          </a:xfrm>
          <a:prstGeom prst="rect">
            <a:avLst/>
          </a:prstGeom>
          <a:noFill/>
          <a:ln w="0" cmpd="sng">
            <a:noFill/>
            <a:prstDash val="solid"/>
          </a:ln>
        </p:spPr>
        <p:txBody>
          <a:bodyPr vert="horz" lIns="0" tIns="0" rIns="0" bIns="0" anchor="t">
            <a:normAutofit fontScale="95000"/>
          </a:bodyPr>
          <a:lstStyle/>
          <a:p>
            <a:pPr marL="91440" marR="0" indent="0" algn="l">
              <a:lnSpc>
                <a:spcPts val="2400"/>
              </a:lnSpc>
              <a:spcAft>
                <a:spcPts val="0"/>
              </a:spcAft>
            </a:pPr>
            <a:r>
              <a:rPr lang="en-US" sz="2400" spc="-10">
                <a:solidFill>
                  <a:srgbClr val="5C9A1B"/>
                </a:solidFill>
                <a:latin typeface="Calibri Light" panose="02020603050405020304" pitchFamily="2"/>
              </a:rPr>
              <a:t>Grant will reopen September 1, 2025 </a:t>
            </a:r>
          </a:p>
          <a:p>
            <a:pPr marL="91440" marR="0" indent="182880" algn="l">
              <a:lnSpc>
                <a:spcPts val="2200"/>
              </a:lnSpc>
              <a:spcBef>
                <a:spcPts val="3595"/>
              </a:spcBef>
              <a:spcAft>
                <a:spcPts val="0"/>
              </a:spcAft>
              <a:buFont typeface="Symbol"/>
              <a:buChar char="·"/>
            </a:pPr>
            <a:r>
              <a:rPr lang="en-US" sz="1900" b="1" spc="20">
                <a:solidFill>
                  <a:srgbClr val="393A3B"/>
                </a:solidFill>
                <a:latin typeface="Calibri" panose="02020603050405020304" pitchFamily="2"/>
              </a:rPr>
              <a:t>Matching donation grant </a:t>
            </a:r>
            <a:r>
              <a:rPr lang="en-US" sz="1900" spc="20">
                <a:solidFill>
                  <a:srgbClr val="393A3B"/>
                </a:solidFill>
                <a:latin typeface="Calibri" panose="02020603050405020304" pitchFamily="2"/>
              </a:rPr>
              <a:t>of up to $1,500 available to VFW Posts &amp; Auxiliaries </a:t>
            </a:r>
          </a:p>
          <a:p>
            <a:pPr marL="274320" marR="0" indent="182880" algn="l">
              <a:lnSpc>
                <a:spcPts val="1700"/>
              </a:lnSpc>
              <a:spcBef>
                <a:spcPts val="860"/>
              </a:spcBef>
              <a:spcAft>
                <a:spcPts val="0"/>
              </a:spcAft>
              <a:buFont typeface="Symbol"/>
              <a:buChar char="·"/>
            </a:pPr>
            <a:r>
              <a:rPr lang="en-US" sz="1600" spc="0">
                <a:solidFill>
                  <a:srgbClr val="393A3B"/>
                </a:solidFill>
                <a:latin typeface="Calibri" panose="02020603050405020304" pitchFamily="2"/>
              </a:rPr>
              <a:t>For monetary, food or item donations to local food banks, pantries or homeless relief organizations in their communities </a:t>
            </a:r>
          </a:p>
          <a:p>
            <a:pPr marL="274320" marR="0" indent="182880" algn="l">
              <a:lnSpc>
                <a:spcPts val="1700"/>
              </a:lnSpc>
              <a:spcBef>
                <a:spcPts val="1030"/>
              </a:spcBef>
              <a:spcAft>
                <a:spcPts val="0"/>
              </a:spcAft>
              <a:buFont typeface="Symbol"/>
              <a:buChar char="·"/>
            </a:pPr>
            <a:r>
              <a:rPr lang="en-US" sz="1600" spc="0">
                <a:solidFill>
                  <a:srgbClr val="393A3B"/>
                </a:solidFill>
                <a:latin typeface="Calibri" panose="02020603050405020304" pitchFamily="2"/>
              </a:rPr>
              <a:t>Grant funds are not provided directly to VFW Posts or Auxiliaries, they are sent to the donation location listed on the application </a:t>
            </a:r>
          </a:p>
          <a:p>
            <a:pPr marL="91440" marR="0" indent="182880" algn="l">
              <a:lnSpc>
                <a:spcPts val="2200"/>
              </a:lnSpc>
              <a:spcBef>
                <a:spcPts val="1025"/>
              </a:spcBef>
              <a:spcAft>
                <a:spcPts val="0"/>
              </a:spcAft>
              <a:buFont typeface="Symbol"/>
              <a:buChar char="·"/>
            </a:pPr>
            <a:r>
              <a:rPr lang="en-US" sz="1900" spc="30">
                <a:solidFill>
                  <a:srgbClr val="393A3B"/>
                </a:solidFill>
                <a:latin typeface="Calibri" panose="02020603050405020304" pitchFamily="2"/>
              </a:rPr>
              <a:t>$1 match for every pound of food or dollar donated to food insecurity or homeless relief organizations </a:t>
            </a:r>
          </a:p>
          <a:p>
            <a:pPr marL="274320" marR="0" indent="182880" algn="l">
              <a:lnSpc>
                <a:spcPts val="1700"/>
              </a:lnSpc>
              <a:spcBef>
                <a:spcPts val="860"/>
              </a:spcBef>
              <a:spcAft>
                <a:spcPts val="0"/>
              </a:spcAft>
              <a:buFont typeface="Symbol"/>
              <a:buChar char="·"/>
            </a:pPr>
            <a:r>
              <a:rPr lang="en-US" sz="1600" spc="0">
                <a:solidFill>
                  <a:srgbClr val="393A3B"/>
                </a:solidFill>
                <a:latin typeface="Calibri" panose="02020603050405020304" pitchFamily="2"/>
              </a:rPr>
              <a:t>Minimum of 500 pounds or $500 must be met for each submission </a:t>
            </a:r>
          </a:p>
          <a:p>
            <a:pPr marL="274320" marR="0" indent="182880" algn="l">
              <a:lnSpc>
                <a:spcPts val="1700"/>
              </a:lnSpc>
              <a:spcBef>
                <a:spcPts val="1030"/>
              </a:spcBef>
              <a:spcAft>
                <a:spcPts val="0"/>
              </a:spcAft>
              <a:buFont typeface="Symbol"/>
              <a:buChar char="·"/>
            </a:pPr>
            <a:r>
              <a:rPr lang="en-US" sz="1600" spc="-5">
                <a:solidFill>
                  <a:srgbClr val="393A3B"/>
                </a:solidFill>
                <a:latin typeface="Calibri" panose="02020603050405020304" pitchFamily="2"/>
              </a:rPr>
              <a:t>Multiple requests may be made, up to a max of $1,500 </a:t>
            </a:r>
          </a:p>
          <a:p>
            <a:pPr marL="91440" marR="0" indent="182880" algn="l">
              <a:lnSpc>
                <a:spcPts val="2200"/>
              </a:lnSpc>
              <a:spcBef>
                <a:spcPts val="1025"/>
              </a:spcBef>
              <a:spcAft>
                <a:spcPts val="0"/>
              </a:spcAft>
              <a:buFont typeface="Symbol"/>
              <a:buChar char="·"/>
            </a:pPr>
            <a:r>
              <a:rPr lang="en-US" sz="1900" spc="30">
                <a:solidFill>
                  <a:srgbClr val="393A3B"/>
                </a:solidFill>
                <a:latin typeface="Calibri" panose="02020603050405020304" pitchFamily="2"/>
              </a:rPr>
              <a:t>A Post OR Auxiliary may receive this grant but not both </a:t>
            </a:r>
          </a:p>
          <a:p>
            <a:pPr marL="274320" marR="0" indent="182880" algn="l">
              <a:lnSpc>
                <a:spcPts val="1700"/>
              </a:lnSpc>
              <a:spcBef>
                <a:spcPts val="860"/>
              </a:spcBef>
              <a:spcAft>
                <a:spcPts val="0"/>
              </a:spcAft>
              <a:buFont typeface="Symbol"/>
              <a:buChar char="·"/>
            </a:pPr>
            <a:r>
              <a:rPr lang="en-US" sz="1600" b="1" spc="0">
                <a:solidFill>
                  <a:srgbClr val="393A3B"/>
                </a:solidFill>
                <a:latin typeface="Calibri" panose="02020603050405020304" pitchFamily="2"/>
              </a:rPr>
              <a:t>Applications from a VFW Post must be submitted on the dashboard </a:t>
            </a:r>
          </a:p>
          <a:p>
            <a:pPr marL="274320" marR="0" indent="182880" algn="l">
              <a:lnSpc>
                <a:spcPts val="1700"/>
              </a:lnSpc>
              <a:spcBef>
                <a:spcPts val="1030"/>
              </a:spcBef>
              <a:spcAft>
                <a:spcPts val="0"/>
              </a:spcAft>
              <a:buFont typeface="Symbol"/>
              <a:buChar char="·"/>
            </a:pPr>
            <a:r>
              <a:rPr lang="en-US" sz="1600" spc="-10">
                <a:solidFill>
                  <a:srgbClr val="393A3B"/>
                </a:solidFill>
                <a:latin typeface="Calibri" panose="02020603050405020304" pitchFamily="2"/>
              </a:rPr>
              <a:t>VFW Auxiliaries can apply at</a:t>
            </a:r>
            <a:r>
              <a:rPr lang="en-US" sz="1600" u="sng" spc="-10">
                <a:solidFill>
                  <a:srgbClr val="0000FF"/>
                </a:solidFill>
                <a:latin typeface="Calibri" panose="02020603050405020304" pitchFamily="2"/>
              </a:rPr>
              <a:t>www.vfwfoundation.org/grants</a:t>
            </a:r>
          </a:p>
          <a:p>
            <a:pPr marL="91440" marR="0" indent="182880" algn="l">
              <a:lnSpc>
                <a:spcPts val="2200"/>
              </a:lnSpc>
              <a:spcBef>
                <a:spcPts val="1025"/>
              </a:spcBef>
              <a:spcAft>
                <a:spcPts val="0"/>
              </a:spcAft>
              <a:buFont typeface="Symbol"/>
              <a:buChar char="·"/>
            </a:pPr>
            <a:r>
              <a:rPr lang="en-US" sz="1900" spc="30">
                <a:solidFill>
                  <a:srgbClr val="393A3B"/>
                </a:solidFill>
                <a:latin typeface="Calibri" panose="02020603050405020304" pitchFamily="2"/>
              </a:rPr>
              <a:t>Applications for 2025-2026 award year will remain open until June 1, 2026 or until grant funding is exhausted </a:t>
            </a:r>
          </a:p>
          <a:p>
            <a:pPr marL="274320" marR="0" indent="182880" algn="l">
              <a:lnSpc>
                <a:spcPts val="1700"/>
              </a:lnSpc>
              <a:spcBef>
                <a:spcPts val="860"/>
              </a:spcBef>
              <a:spcAft>
                <a:spcPts val="765"/>
              </a:spcAft>
              <a:buFont typeface="Symbol"/>
              <a:buChar char="·"/>
            </a:pPr>
            <a:r>
              <a:rPr lang="en-US" sz="1600" spc="0">
                <a:solidFill>
                  <a:srgbClr val="393A3B"/>
                </a:solidFill>
                <a:latin typeface="Calibri" panose="02020603050405020304" pitchFamily="2"/>
              </a:rPr>
              <a:t>Questions? Contact Mary Spencer:</a:t>
            </a:r>
            <a:r>
              <a:rPr lang="en-US" sz="1600" u="sng" spc="0">
                <a:solidFill>
                  <a:srgbClr val="0000FF"/>
                </a:solidFill>
                <a:latin typeface="Calibri" panose="02020603050405020304" pitchFamily="2"/>
              </a:rPr>
              <a:t>mspencer@vfw.org</a:t>
            </a:r>
            <a:r>
              <a:rPr lang="en-US" sz="1600" spc="0">
                <a:solidFill>
                  <a:srgbClr val="393A3B"/>
                </a:solidFill>
                <a:latin typeface="Calibri" panose="02020603050405020304" pitchFamily="2"/>
              </a:rPr>
              <a:t> or 866-789-6333 </a:t>
            </a:r>
          </a:p>
        </p:txBody>
      </p:sp>
      <p:sp>
        <p:nvSpPr>
          <p:cNvPr id="7" name="Text Placeholder 6"/>
          <p:cNvSpPr>
            <a:spLocks noGrp="1"/>
          </p:cNvSpPr>
          <p:nvPr>
            <p:ph type="body" idx="10"/>
          </p:nvPr>
        </p:nvSpPr>
        <p:spPr>
          <a:xfrm>
            <a:off x="697865" y="5789930"/>
            <a:ext cx="11417935" cy="1068070"/>
          </a:xfrm>
          <a:prstGeom prst="rect">
            <a:avLst/>
          </a:prstGeom>
          <a:noFill/>
          <a:ln w="0" cmpd="sng">
            <a:noFill/>
            <a:prstDash val="solid"/>
          </a:ln>
        </p:spPr>
        <p:txBody>
          <a:bodyPr vert="horz" lIns="0" tIns="474345" rIns="0" bIns="0" anchor="t"/>
          <a:lstStyle/>
          <a:p>
            <a:pPr marL="0" marR="0" indent="0" algn="l">
              <a:lnSpc>
                <a:spcPts val="1600"/>
              </a:lnSpc>
              <a:spcAft>
                <a:spcPts val="3120"/>
              </a:spcAft>
              <a:tabLst>
                <a:tab pos="10789920" algn="l"/>
              </a:tabLst>
            </a:pPr>
            <a:r>
              <a:rPr lang="en-US" sz="1200" spc="0">
                <a:solidFill>
                  <a:srgbClr val="393A3B"/>
                </a:solidFill>
                <a:latin typeface="Calibri" panose="02020603050405020304" pitchFamily="2"/>
              </a:rPr>
              <a:t>More info:</a:t>
            </a:r>
            <a:r>
              <a:rPr lang="en-US" sz="1200" u="sng" spc="0">
                <a:solidFill>
                  <a:srgbClr val="0000FF"/>
                </a:solidFill>
                <a:latin typeface="Calibri" panose="02020603050405020304" pitchFamily="2"/>
              </a:rPr>
              <a:t>www.vfwfoundation.org/grants</a:t>
            </a:r>
            <a:r>
              <a:rPr lang="en-US" sz="1300" b="1" spc="0">
                <a:solidFill>
                  <a:srgbClr val="78BD1F"/>
                </a:solidFill>
                <a:latin typeface="Calibri Light" panose="02020603050405020304" pitchFamily="2"/>
              </a:rPr>
              <a:t>	|</a:t>
            </a:r>
            <a:r>
              <a:rPr lang="en-US" sz="1200" spc="0">
                <a:solidFill>
                  <a:srgbClr val="393A3B"/>
                </a:solidFill>
                <a:latin typeface="Calibri Light" panose="02020603050405020304" pitchFamily="2"/>
              </a:rPr>
              <a:t> 11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8BD1F"/>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87350" y="0"/>
            <a:ext cx="11804650" cy="6858000"/>
          </a:xfrm>
          <a:prstGeom prst="rect">
            <a:avLst/>
          </a:prstGeom>
          <a:solidFill>
            <a:srgbClr val="78BD1F"/>
          </a:solidFill>
          <a:ln w="0" cmpd="sng">
            <a:noFill/>
            <a:prstDash val="solid"/>
          </a:ln>
        </p:spPr>
        <p:txBody>
          <a:bodyPr vert="horz" lIns="0" tIns="0" rIns="0" bIns="0" anchor="t"/>
          <a:lstStyle/>
          <a:p>
            <a:r>
              <a:rPr lang="en-US"/>
              <a:t> </a:t>
            </a:r>
          </a:p>
        </p:txBody>
      </p:sp>
      <p:pic>
        <p:nvPicPr>
          <p:cNvPr id="4" name="Picture 3"/>
          <p:cNvPicPr/>
          <p:nvPr/>
        </p:nvPicPr>
        <p:blipFill>
          <a:blip r:embed="rId2"/>
          <a:stretch>
            <a:fillRect/>
          </a:stretch>
        </p:blipFill>
        <p:spPr>
          <a:xfrm>
            <a:off x="387350" y="0"/>
            <a:ext cx="11804650" cy="6858000"/>
          </a:xfrm>
          <a:prstGeom prst="rect">
            <a:avLst/>
          </a:prstGeom>
        </p:spPr>
      </p:pic>
      <p:sp>
        <p:nvSpPr>
          <p:cNvPr id="5" name="Text Placeholder 4"/>
          <p:cNvSpPr>
            <a:spLocks noGrp="1"/>
          </p:cNvSpPr>
          <p:nvPr>
            <p:ph type="body" idx="10"/>
          </p:nvPr>
        </p:nvSpPr>
        <p:spPr>
          <a:xfrm>
            <a:off x="7741920" y="3182620"/>
            <a:ext cx="3178810" cy="578485"/>
          </a:xfrm>
          <a:prstGeom prst="rect">
            <a:avLst/>
          </a:prstGeom>
          <a:noFill/>
          <a:ln w="0" cmpd="sng">
            <a:noFill/>
            <a:prstDash val="solid"/>
          </a:ln>
        </p:spPr>
        <p:txBody>
          <a:bodyPr vert="horz" lIns="0" tIns="58420" rIns="0" bIns="0" anchor="t"/>
          <a:lstStyle/>
          <a:p>
            <a:pPr marL="0" marR="0" indent="0" algn="l">
              <a:lnSpc>
                <a:spcPts val="4100"/>
              </a:lnSpc>
              <a:spcAft>
                <a:spcPts val="0"/>
              </a:spcAft>
            </a:pPr>
            <a:r>
              <a:rPr lang="en-US" sz="4000" spc="-80">
                <a:solidFill>
                  <a:srgbClr val="FFFFFF"/>
                </a:solidFill>
                <a:latin typeface="Calibri Light" panose="02020603050405020304" pitchFamily="2"/>
              </a:rPr>
              <a:t>Our Partnership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0" y="0"/>
            <a:ext cx="368935" cy="6851650"/>
          </a:xfrm>
          <a:prstGeom prst="rect">
            <a:avLst/>
          </a:prstGeom>
        </p:spPr>
      </p:pic>
      <p:pic>
        <p:nvPicPr>
          <p:cNvPr id="5" name="Picture 4"/>
          <p:cNvPicPr/>
          <p:nvPr/>
        </p:nvPicPr>
        <p:blipFill>
          <a:blip r:embed="rId3"/>
          <a:stretch>
            <a:fillRect/>
          </a:stretch>
        </p:blipFill>
        <p:spPr>
          <a:xfrm>
            <a:off x="417830" y="228600"/>
            <a:ext cx="3681730" cy="618490"/>
          </a:xfrm>
          <a:prstGeom prst="rect">
            <a:avLst/>
          </a:prstGeom>
        </p:spPr>
      </p:pic>
      <p:sp>
        <p:nvSpPr>
          <p:cNvPr id="6" name="Text Placeholder 5"/>
          <p:cNvSpPr>
            <a:spLocks noGrp="1"/>
          </p:cNvSpPr>
          <p:nvPr>
            <p:ph type="body" idx="10"/>
          </p:nvPr>
        </p:nvSpPr>
        <p:spPr>
          <a:xfrm>
            <a:off x="417830" y="1285240"/>
            <a:ext cx="10287000" cy="5572760"/>
          </a:xfrm>
          <a:prstGeom prst="rect">
            <a:avLst/>
          </a:prstGeom>
          <a:noFill/>
          <a:ln w="0" cmpd="sng">
            <a:noFill/>
            <a:prstDash val="solid"/>
          </a:ln>
        </p:spPr>
        <p:txBody>
          <a:bodyPr vert="horz" lIns="0" tIns="31750" rIns="0" bIns="0" anchor="t">
            <a:normAutofit fontScale="95000"/>
          </a:bodyPr>
          <a:lstStyle/>
          <a:p>
            <a:pPr marL="228600" marR="0" indent="0" algn="l">
              <a:lnSpc>
                <a:spcPts val="2600"/>
              </a:lnSpc>
              <a:spcAft>
                <a:spcPts val="0"/>
              </a:spcAft>
            </a:pPr>
            <a:r>
              <a:rPr lang="en-US" sz="2350" b="1" spc="0">
                <a:solidFill>
                  <a:srgbClr val="002E56"/>
                </a:solidFill>
                <a:latin typeface="Calibri" panose="02020603050405020304" pitchFamily="2"/>
              </a:rPr>
              <a:t>USAA AGENCY PARTNERSHIP </a:t>
            </a:r>
          </a:p>
          <a:p>
            <a:pPr marL="228600" marR="0" indent="274320" algn="l">
              <a:lnSpc>
                <a:spcPts val="2200"/>
              </a:lnSpc>
              <a:spcBef>
                <a:spcPts val="70"/>
              </a:spcBef>
              <a:spcAft>
                <a:spcPts val="0"/>
              </a:spcAft>
              <a:buFont typeface="Symbol"/>
              <a:buChar char="·"/>
            </a:pPr>
            <a:r>
              <a:rPr lang="en-US" sz="2050" spc="0">
                <a:solidFill>
                  <a:srgbClr val="002E56"/>
                </a:solidFill>
                <a:latin typeface="Calibri Light" panose="02020603050405020304" pitchFamily="2"/>
              </a:rPr>
              <a:t>Broker for Humana Medicare Advantage since 2006 </a:t>
            </a:r>
          </a:p>
          <a:p>
            <a:pPr marL="228600" marR="0" indent="274320" algn="l">
              <a:lnSpc>
                <a:spcPts val="2100"/>
              </a:lnSpc>
              <a:spcBef>
                <a:spcPts val="245"/>
              </a:spcBef>
              <a:spcAft>
                <a:spcPts val="0"/>
              </a:spcAft>
              <a:buFont typeface="Symbol"/>
              <a:buChar char="·"/>
            </a:pPr>
            <a:r>
              <a:rPr lang="en-US" sz="2050" spc="10">
                <a:solidFill>
                  <a:srgbClr val="002E56"/>
                </a:solidFill>
                <a:latin typeface="Calibri Light" panose="02020603050405020304" pitchFamily="2"/>
              </a:rPr>
              <a:t>USAA trained our Veteran Service Team, DUOS, CenterWell associates </a:t>
            </a:r>
          </a:p>
          <a:p>
            <a:pPr marL="228600" marR="0" indent="0" algn="l">
              <a:lnSpc>
                <a:spcPts val="2600"/>
              </a:lnSpc>
              <a:spcBef>
                <a:spcPts val="2845"/>
              </a:spcBef>
              <a:spcAft>
                <a:spcPts val="0"/>
              </a:spcAft>
            </a:pPr>
            <a:r>
              <a:rPr lang="en-US" sz="2350" b="1" spc="0">
                <a:solidFill>
                  <a:srgbClr val="002E56"/>
                </a:solidFill>
                <a:latin typeface="Calibri" panose="02020603050405020304" pitchFamily="2"/>
              </a:rPr>
              <a:t>USAA EVENTS PARTNERSHIP </a:t>
            </a:r>
          </a:p>
          <a:p>
            <a:pPr marL="228600" marR="0" indent="274320" algn="l">
              <a:lnSpc>
                <a:spcPts val="2200"/>
              </a:lnSpc>
              <a:spcBef>
                <a:spcPts val="70"/>
              </a:spcBef>
              <a:spcAft>
                <a:spcPts val="0"/>
              </a:spcAft>
              <a:buFont typeface="Symbol"/>
              <a:buChar char="·"/>
            </a:pPr>
            <a:r>
              <a:rPr lang="en-US" sz="2050" spc="0">
                <a:solidFill>
                  <a:srgbClr val="002E56"/>
                </a:solidFill>
                <a:latin typeface="Calibri Light" panose="02020603050405020304" pitchFamily="2"/>
              </a:rPr>
              <a:t>Salute the Troops Event at the Opry </a:t>
            </a:r>
          </a:p>
          <a:p>
            <a:pPr marL="228600" marR="0" indent="274320" algn="l">
              <a:lnSpc>
                <a:spcPts val="2100"/>
              </a:lnSpc>
              <a:spcBef>
                <a:spcPts val="245"/>
              </a:spcBef>
              <a:spcAft>
                <a:spcPts val="0"/>
              </a:spcAft>
              <a:buFont typeface="Symbol"/>
              <a:buChar char="·"/>
            </a:pPr>
            <a:r>
              <a:rPr lang="en-US" sz="2050" spc="0">
                <a:solidFill>
                  <a:srgbClr val="002E56"/>
                </a:solidFill>
                <a:latin typeface="Calibri Light" panose="02020603050405020304" pitchFamily="2"/>
              </a:rPr>
              <a:t>VFW National Convention </a:t>
            </a:r>
          </a:p>
          <a:p>
            <a:pPr marL="685800" marR="0" indent="274320" algn="l">
              <a:lnSpc>
                <a:spcPts val="2200"/>
              </a:lnSpc>
              <a:spcBef>
                <a:spcPts val="255"/>
              </a:spcBef>
              <a:spcAft>
                <a:spcPts val="0"/>
              </a:spcAft>
              <a:buFont typeface="Symbol"/>
              <a:buChar char="·"/>
            </a:pPr>
            <a:r>
              <a:rPr lang="en-US" sz="2050" spc="15">
                <a:solidFill>
                  <a:srgbClr val="002E56"/>
                </a:solidFill>
                <a:latin typeface="Calibri Light" panose="02020603050405020304" pitchFamily="2"/>
              </a:rPr>
              <a:t>Co-Sponsors of the cornhole tournament (2024) </a:t>
            </a:r>
          </a:p>
          <a:p>
            <a:pPr marL="228600" marR="0" indent="274320" algn="l">
              <a:lnSpc>
                <a:spcPts val="2100"/>
              </a:lnSpc>
              <a:spcBef>
                <a:spcPts val="245"/>
              </a:spcBef>
              <a:spcAft>
                <a:spcPts val="0"/>
              </a:spcAft>
              <a:buFont typeface="Symbol"/>
              <a:buChar char="·"/>
            </a:pPr>
            <a:r>
              <a:rPr lang="en-US" sz="2050" spc="0">
                <a:solidFill>
                  <a:srgbClr val="002E56"/>
                </a:solidFill>
                <a:latin typeface="Calibri Light" panose="02020603050405020304" pitchFamily="2"/>
              </a:rPr>
              <a:t>DAV National Convention </a:t>
            </a:r>
          </a:p>
          <a:p>
            <a:pPr marL="685800" marR="0" indent="274320" algn="l">
              <a:lnSpc>
                <a:spcPts val="2100"/>
              </a:lnSpc>
              <a:spcBef>
                <a:spcPts val="255"/>
              </a:spcBef>
              <a:spcAft>
                <a:spcPts val="0"/>
              </a:spcAft>
              <a:buFont typeface="Symbol"/>
              <a:buChar char="·"/>
            </a:pPr>
            <a:r>
              <a:rPr lang="en-US" sz="2050" spc="15">
                <a:solidFill>
                  <a:srgbClr val="002E56"/>
                </a:solidFill>
                <a:latin typeface="Calibri Light" panose="02020603050405020304" pitchFamily="2"/>
              </a:rPr>
              <a:t>Health and Financial Wellness Seminar </a:t>
            </a:r>
          </a:p>
          <a:p>
            <a:pPr marL="228600" marR="0" indent="274320" algn="l">
              <a:lnSpc>
                <a:spcPts val="2200"/>
              </a:lnSpc>
              <a:spcBef>
                <a:spcPts val="255"/>
              </a:spcBef>
              <a:spcAft>
                <a:spcPts val="0"/>
              </a:spcAft>
              <a:buFont typeface="Symbol"/>
              <a:buChar char="·"/>
            </a:pPr>
            <a:r>
              <a:rPr lang="en-US" sz="2050" spc="0">
                <a:solidFill>
                  <a:srgbClr val="002E56"/>
                </a:solidFill>
                <a:latin typeface="Calibri Light" panose="02020603050405020304" pitchFamily="2"/>
              </a:rPr>
              <a:t>Vietnam Veteran Pinning Ceremonies </a:t>
            </a:r>
          </a:p>
          <a:p>
            <a:pPr marL="228600" marR="0" indent="274320" algn="l">
              <a:lnSpc>
                <a:spcPts val="2200"/>
              </a:lnSpc>
              <a:spcBef>
                <a:spcPts val="245"/>
              </a:spcBef>
              <a:spcAft>
                <a:spcPts val="0"/>
              </a:spcAft>
              <a:buFont typeface="Symbol"/>
              <a:buChar char="·"/>
            </a:pPr>
            <a:r>
              <a:rPr lang="en-US" sz="2050" spc="0">
                <a:solidFill>
                  <a:srgbClr val="002E56"/>
                </a:solidFill>
                <a:latin typeface="Calibri Light" panose="02020603050405020304" pitchFamily="2"/>
              </a:rPr>
              <a:t>VFW Day of Service </a:t>
            </a:r>
          </a:p>
          <a:p>
            <a:pPr marL="228600" marR="0" indent="0" algn="l">
              <a:lnSpc>
                <a:spcPts val="2600"/>
              </a:lnSpc>
              <a:spcBef>
                <a:spcPts val="2835"/>
              </a:spcBef>
              <a:spcAft>
                <a:spcPts val="0"/>
              </a:spcAft>
            </a:pPr>
            <a:r>
              <a:rPr lang="en-US" sz="2350" b="1" spc="0">
                <a:solidFill>
                  <a:srgbClr val="002E56"/>
                </a:solidFill>
                <a:latin typeface="Calibri" panose="02020603050405020304" pitchFamily="2"/>
              </a:rPr>
              <a:t>USAA MARKETING PARTNERSHIP </a:t>
            </a:r>
          </a:p>
          <a:p>
            <a:pPr marL="228600" marR="0" indent="274320" algn="l">
              <a:lnSpc>
                <a:spcPts val="2200"/>
              </a:lnSpc>
              <a:spcBef>
                <a:spcPts val="70"/>
              </a:spcBef>
              <a:spcAft>
                <a:spcPts val="0"/>
              </a:spcAft>
              <a:buFont typeface="Symbol"/>
              <a:buChar char="·"/>
            </a:pPr>
            <a:r>
              <a:rPr lang="en-US" sz="2050" spc="5">
                <a:solidFill>
                  <a:srgbClr val="002E56"/>
                </a:solidFill>
                <a:latin typeface="Calibri Light" panose="02020603050405020304" pitchFamily="2"/>
              </a:rPr>
              <a:t>Began in 2019 earning the "recommended by USAA" badge and co-branded marketing campaign </a:t>
            </a:r>
          </a:p>
          <a:p>
            <a:pPr marL="228600" marR="0" indent="274320" algn="l">
              <a:lnSpc>
                <a:spcPts val="2200"/>
              </a:lnSpc>
              <a:spcBef>
                <a:spcPts val="245"/>
              </a:spcBef>
              <a:spcAft>
                <a:spcPts val="0"/>
              </a:spcAft>
              <a:buFont typeface="Symbol"/>
              <a:buChar char="·"/>
            </a:pPr>
            <a:r>
              <a:rPr lang="en-US" sz="2050" spc="10">
                <a:solidFill>
                  <a:srgbClr val="002E56"/>
                </a:solidFill>
                <a:latin typeface="Calibri Light" panose="02020603050405020304" pitchFamily="2"/>
              </a:rPr>
              <a:t>Strategy: leverage USAA brand to increase Vet consideration/response </a:t>
            </a:r>
          </a:p>
          <a:p>
            <a:pPr marL="228600" marR="0" indent="274320" algn="l">
              <a:lnSpc>
                <a:spcPts val="2200"/>
              </a:lnSpc>
              <a:spcBef>
                <a:spcPts val="245"/>
              </a:spcBef>
              <a:spcAft>
                <a:spcPts val="1825"/>
              </a:spcAft>
              <a:buFont typeface="Symbol"/>
              <a:buChar char="·"/>
            </a:pPr>
            <a:r>
              <a:rPr lang="en-US" sz="2050" spc="10">
                <a:solidFill>
                  <a:srgbClr val="002E56"/>
                </a:solidFill>
                <a:latin typeface="Calibri Light" panose="02020603050405020304" pitchFamily="2"/>
              </a:rPr>
              <a:t>USAA co-branding on all Vet plans: “Humana USAA Honor Plan”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0"/>
            <a:ext cx="368935" cy="1078865"/>
          </a:xfrm>
          <a:prstGeom prst="rect">
            <a:avLst/>
          </a:prstGeom>
          <a:solidFill>
            <a:srgbClr val="78BD1F"/>
          </a:solidFill>
          <a:ln w="0" cmpd="sng">
            <a:noFill/>
            <a:prstDash val="solid"/>
          </a:ln>
        </p:spPr>
        <p:txBody>
          <a:bodyPr vert="horz" lIns="0" tIns="0" rIns="0" bIns="0" anchor="t"/>
          <a:lstStyle/>
          <a:p>
            <a:r>
              <a:rPr lang="en-US"/>
              <a:t> </a:t>
            </a:r>
          </a:p>
        </p:txBody>
      </p:sp>
      <p:pic>
        <p:nvPicPr>
          <p:cNvPr id="4" name="Picture 3"/>
          <p:cNvPicPr/>
          <p:nvPr/>
        </p:nvPicPr>
        <p:blipFill>
          <a:blip r:embed="rId2"/>
          <a:stretch>
            <a:fillRect/>
          </a:stretch>
        </p:blipFill>
        <p:spPr>
          <a:xfrm>
            <a:off x="0" y="1063625"/>
            <a:ext cx="11524615" cy="5788025"/>
          </a:xfrm>
          <a:prstGeom prst="rect">
            <a:avLst/>
          </a:prstGeom>
        </p:spPr>
      </p:pic>
      <p:sp>
        <p:nvSpPr>
          <p:cNvPr id="6" name="Text Placeholder 5"/>
          <p:cNvSpPr>
            <a:spLocks noGrp="1"/>
          </p:cNvSpPr>
          <p:nvPr>
            <p:ph type="body" idx="10"/>
          </p:nvPr>
        </p:nvSpPr>
        <p:spPr>
          <a:xfrm>
            <a:off x="11802110" y="746760"/>
            <a:ext cx="350520" cy="1061720"/>
          </a:xfrm>
          <a:prstGeom prst="rect">
            <a:avLst/>
          </a:prstGeom>
          <a:noFill/>
          <a:ln w="0" cmpd="sng">
            <a:noFill/>
            <a:prstDash val="solid"/>
          </a:ln>
        </p:spPr>
        <p:txBody>
          <a:bodyPr vert="horz" lIns="0" tIns="0" rIns="0" bIns="0" anchor="t"/>
          <a:lstStyle/>
          <a:p>
            <a:r>
              <a:rPr lang="en-US"/>
              <a:t> </a:t>
            </a:r>
          </a:p>
        </p:txBody>
      </p:sp>
      <p:pic>
        <p:nvPicPr>
          <p:cNvPr id="9" name="Picture 8"/>
          <p:cNvPicPr/>
          <p:nvPr/>
        </p:nvPicPr>
        <p:blipFill>
          <a:blip r:embed="rId3"/>
          <a:stretch>
            <a:fillRect/>
          </a:stretch>
        </p:blipFill>
        <p:spPr>
          <a:xfrm>
            <a:off x="8876030" y="6038215"/>
            <a:ext cx="3194050" cy="721995"/>
          </a:xfrm>
          <a:prstGeom prst="rect">
            <a:avLst/>
          </a:prstGeom>
        </p:spPr>
      </p:pic>
      <p:sp>
        <p:nvSpPr>
          <p:cNvPr id="5" name="Text Placeholder 4"/>
          <p:cNvSpPr>
            <a:spLocks noGrp="1"/>
          </p:cNvSpPr>
          <p:nvPr>
            <p:ph type="body" idx="10"/>
          </p:nvPr>
        </p:nvSpPr>
        <p:spPr>
          <a:xfrm>
            <a:off x="722630" y="0"/>
            <a:ext cx="11430000" cy="746760"/>
          </a:xfrm>
          <a:prstGeom prst="rect">
            <a:avLst/>
          </a:prstGeom>
          <a:noFill/>
          <a:ln w="0" cmpd="sng">
            <a:noFill/>
            <a:prstDash val="solid"/>
          </a:ln>
        </p:spPr>
        <p:txBody>
          <a:bodyPr vert="horz" lIns="0" tIns="359410" rIns="0" bIns="0" anchor="t">
            <a:normAutofit fontScale="95000"/>
          </a:bodyPr>
          <a:lstStyle/>
          <a:p>
            <a:pPr marL="0" marR="0" indent="0" algn="l">
              <a:lnSpc>
                <a:spcPts val="3000"/>
              </a:lnSpc>
              <a:spcAft>
                <a:spcPts val="8325"/>
              </a:spcAft>
            </a:pPr>
            <a:r>
              <a:rPr lang="en-US" sz="3000" b="1" spc="30">
                <a:solidFill>
                  <a:srgbClr val="001646"/>
                </a:solidFill>
                <a:latin typeface="Calibri Light" panose="02020603050405020304" pitchFamily="2"/>
              </a:rPr>
              <a:t>Face The Fight: Initiative to Reduce and Prevent Veteran Suicide </a:t>
            </a:r>
          </a:p>
        </p:txBody>
      </p:sp>
      <p:sp>
        <p:nvSpPr>
          <p:cNvPr id="7" name="Text Placeholder 6"/>
          <p:cNvSpPr>
            <a:spLocks noGrp="1"/>
          </p:cNvSpPr>
          <p:nvPr>
            <p:ph type="body" idx="10"/>
          </p:nvPr>
        </p:nvSpPr>
        <p:spPr>
          <a:xfrm>
            <a:off x="2084705" y="1808480"/>
            <a:ext cx="10067925" cy="4229735"/>
          </a:xfrm>
          <a:prstGeom prst="rect">
            <a:avLst/>
          </a:prstGeom>
          <a:noFill/>
          <a:ln w="0" cmpd="sng">
            <a:noFill/>
            <a:prstDash val="solid"/>
          </a:ln>
        </p:spPr>
        <p:txBody>
          <a:bodyPr vert="horz" lIns="0" tIns="0" rIns="0" bIns="0" anchor="t"/>
          <a:lstStyle/>
          <a:p>
            <a:pPr marL="274320" marR="0" indent="0" algn="l">
              <a:lnSpc>
                <a:spcPts val="3600"/>
              </a:lnSpc>
              <a:spcAft>
                <a:spcPts val="0"/>
              </a:spcAft>
            </a:pPr>
            <a:r>
              <a:rPr lang="en-US" sz="1100" spc="0">
                <a:solidFill>
                  <a:srgbClr val="002E56"/>
                </a:solidFill>
                <a:latin typeface="Wingdings" panose="02020603050405020304" pitchFamily="2"/>
              </a:rPr>
              <a:t></a:t>
            </a:r>
            <a:r>
              <a:rPr lang="en-US" sz="2000" spc="0">
                <a:solidFill>
                  <a:srgbClr val="002E56"/>
                </a:solidFill>
                <a:latin typeface="Calibri" panose="02020603050405020304" pitchFamily="2"/>
              </a:rPr>
              <a:t> 988 added to all Humana MA/MAPD/PDP plan ID cards </a:t>
            </a:r>
            <a:br/>
            <a:r>
              <a:rPr lang="en-US" sz="1100" spc="0">
                <a:solidFill>
                  <a:srgbClr val="002E56"/>
                </a:solidFill>
                <a:latin typeface="Wingdings" panose="02020603050405020304" pitchFamily="2"/>
              </a:rPr>
              <a:t></a:t>
            </a:r>
            <a:r>
              <a:rPr lang="en-US" sz="2000" spc="0">
                <a:solidFill>
                  <a:srgbClr val="002E56"/>
                </a:solidFill>
                <a:latin typeface="Calibri" panose="02020603050405020304" pitchFamily="2"/>
              </a:rPr>
              <a:t> Face the Fight Night at the Grand Ole Opry </a:t>
            </a:r>
          </a:p>
          <a:p>
            <a:pPr marL="274320" marR="0" indent="0" algn="l">
              <a:lnSpc>
                <a:spcPts val="2000"/>
              </a:lnSpc>
              <a:spcBef>
                <a:spcPts val="1555"/>
              </a:spcBef>
              <a:spcAft>
                <a:spcPts val="0"/>
              </a:spcAft>
              <a:tabLst>
                <a:tab pos="640080" algn="l"/>
              </a:tabLst>
            </a:pPr>
            <a:r>
              <a:rPr lang="en-US" sz="1100" spc="-5">
                <a:solidFill>
                  <a:srgbClr val="002E56"/>
                </a:solidFill>
                <a:latin typeface="Wingdings" panose="02020603050405020304" pitchFamily="2"/>
              </a:rPr>
              <a:t></a:t>
            </a:r>
            <a:r>
              <a:rPr lang="en-US" sz="2000" spc="-5">
                <a:solidFill>
                  <a:srgbClr val="002E56"/>
                </a:solidFill>
                <a:latin typeface="Calibri" panose="02020603050405020304" pitchFamily="2"/>
              </a:rPr>
              <a:t>	DUOS for Veterans Pilot: Louisiana Veteran members </a:t>
            </a:r>
          </a:p>
          <a:p>
            <a:pPr marL="274320" marR="0" indent="0" algn="l">
              <a:lnSpc>
                <a:spcPts val="2000"/>
              </a:lnSpc>
              <a:spcBef>
                <a:spcPts val="1580"/>
              </a:spcBef>
              <a:spcAft>
                <a:spcPts val="0"/>
              </a:spcAft>
              <a:tabLst>
                <a:tab pos="640080" algn="l"/>
              </a:tabLst>
            </a:pPr>
            <a:r>
              <a:rPr lang="en-US" sz="1100" spc="-5">
                <a:solidFill>
                  <a:srgbClr val="002E56"/>
                </a:solidFill>
                <a:latin typeface="Wingdings" panose="02020603050405020304" pitchFamily="2"/>
              </a:rPr>
              <a:t></a:t>
            </a:r>
            <a:r>
              <a:rPr lang="en-US" sz="2000" spc="-5">
                <a:solidFill>
                  <a:srgbClr val="002E56"/>
                </a:solidFill>
                <a:latin typeface="Calibri" panose="02020603050405020304" pitchFamily="2"/>
              </a:rPr>
              <a:t>	PsychArmor Veteran Ready Healthcare Organization Certification Pilot: </a:t>
            </a:r>
          </a:p>
          <a:p>
            <a:pPr marL="594360" marR="0" indent="0" algn="l">
              <a:lnSpc>
                <a:spcPts val="2000"/>
              </a:lnSpc>
              <a:spcBef>
                <a:spcPts val="1565"/>
              </a:spcBef>
              <a:spcAft>
                <a:spcPts val="0"/>
              </a:spcAft>
            </a:pPr>
            <a:r>
              <a:rPr lang="en-US" sz="2000" spc="-10">
                <a:solidFill>
                  <a:srgbClr val="002E56"/>
                </a:solidFill>
                <a:latin typeface="Calibri" panose="02020603050405020304" pitchFamily="2"/>
              </a:rPr>
              <a:t>Conviva/CenterWell clinics </a:t>
            </a:r>
          </a:p>
          <a:p>
            <a:pPr marL="274320" marR="0" indent="0" algn="l">
              <a:lnSpc>
                <a:spcPts val="2000"/>
              </a:lnSpc>
              <a:spcBef>
                <a:spcPts val="1570"/>
              </a:spcBef>
              <a:spcAft>
                <a:spcPts val="0"/>
              </a:spcAft>
            </a:pPr>
            <a:r>
              <a:rPr lang="en-US" sz="1100" spc="20">
                <a:solidFill>
                  <a:srgbClr val="002E56"/>
                </a:solidFill>
                <a:latin typeface="Wingdings" panose="02020603050405020304" pitchFamily="2"/>
              </a:rPr>
              <a:t></a:t>
            </a:r>
            <a:r>
              <a:rPr lang="en-US" sz="2000" spc="20">
                <a:solidFill>
                  <a:srgbClr val="002E56"/>
                </a:solidFill>
                <a:latin typeface="Calibri" panose="02020603050405020304" pitchFamily="2"/>
              </a:rPr>
              <a:t> VA S.A.V.E. Training: Veteran Service team (call center) </a:t>
            </a:r>
          </a:p>
          <a:p>
            <a:pPr marL="274320" marR="0" indent="0" algn="l">
              <a:lnSpc>
                <a:spcPts val="2000"/>
              </a:lnSpc>
              <a:spcBef>
                <a:spcPts val="1555"/>
              </a:spcBef>
              <a:spcAft>
                <a:spcPts val="0"/>
              </a:spcAft>
            </a:pPr>
            <a:r>
              <a:rPr lang="en-US" sz="1100" spc="40">
                <a:solidFill>
                  <a:srgbClr val="002E56"/>
                </a:solidFill>
                <a:latin typeface="Wingdings" panose="02020603050405020304" pitchFamily="2"/>
              </a:rPr>
              <a:t></a:t>
            </a:r>
            <a:r>
              <a:rPr lang="en-US" sz="2000" spc="40">
                <a:solidFill>
                  <a:srgbClr val="002E56"/>
                </a:solidFill>
                <a:latin typeface="Calibri" panose="02020603050405020304" pitchFamily="2"/>
              </a:rPr>
              <a:t> GO365 mental health programming: Humana members </a:t>
            </a:r>
          </a:p>
          <a:p>
            <a:pPr marL="274320" marR="0" indent="0" algn="l">
              <a:lnSpc>
                <a:spcPts val="2000"/>
              </a:lnSpc>
              <a:spcBef>
                <a:spcPts val="1555"/>
              </a:spcBef>
              <a:spcAft>
                <a:spcPts val="4490"/>
              </a:spcAft>
            </a:pPr>
            <a:r>
              <a:rPr lang="en-US" sz="1100" spc="20">
                <a:solidFill>
                  <a:srgbClr val="002E56"/>
                </a:solidFill>
                <a:latin typeface="Wingdings" panose="02020603050405020304" pitchFamily="2"/>
              </a:rPr>
              <a:t></a:t>
            </a:r>
            <a:r>
              <a:rPr lang="en-US" sz="2000" spc="20">
                <a:solidFill>
                  <a:srgbClr val="002E56"/>
                </a:solidFill>
                <a:latin typeface="Calibri" panose="02020603050405020304" pitchFamily="2"/>
              </a:rPr>
              <a:t> Identifying and adding suicide prevention resources (ex. 988) to Humana websites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0"/>
            <a:ext cx="368935" cy="1078865"/>
          </a:xfrm>
          <a:prstGeom prst="rect">
            <a:avLst/>
          </a:prstGeom>
          <a:solidFill>
            <a:srgbClr val="78BD1F"/>
          </a:solidFill>
          <a:ln w="0" cmpd="sng">
            <a:noFill/>
            <a:prstDash val="solid"/>
          </a:ln>
        </p:spPr>
        <p:txBody>
          <a:bodyPr vert="horz" lIns="0" tIns="0" rIns="0" bIns="0" anchor="t"/>
          <a:lstStyle/>
          <a:p>
            <a:r>
              <a:rPr lang="en-US"/>
              <a:t> </a:t>
            </a:r>
          </a:p>
        </p:txBody>
      </p:sp>
      <p:pic>
        <p:nvPicPr>
          <p:cNvPr id="5" name="Picture 4"/>
          <p:cNvPicPr/>
          <p:nvPr/>
        </p:nvPicPr>
        <p:blipFill>
          <a:blip r:embed="rId2"/>
          <a:stretch>
            <a:fillRect/>
          </a:stretch>
        </p:blipFill>
        <p:spPr>
          <a:xfrm>
            <a:off x="0" y="1161415"/>
            <a:ext cx="356870" cy="5690235"/>
          </a:xfrm>
          <a:prstGeom prst="rect">
            <a:avLst/>
          </a:prstGeom>
        </p:spPr>
      </p:pic>
      <p:sp>
        <p:nvSpPr>
          <p:cNvPr id="3" name="Text Placeholder 2"/>
          <p:cNvSpPr>
            <a:spLocks noGrp="1"/>
          </p:cNvSpPr>
          <p:nvPr>
            <p:ph type="body" idx="10"/>
          </p:nvPr>
        </p:nvSpPr>
        <p:spPr>
          <a:xfrm>
            <a:off x="4431665" y="0"/>
            <a:ext cx="3276600" cy="6858000"/>
          </a:xfrm>
          <a:prstGeom prst="rect">
            <a:avLst/>
          </a:prstGeom>
          <a:noFill/>
          <a:ln w="0" cmpd="sng">
            <a:noFill/>
            <a:prstDash val="solid"/>
          </a:ln>
        </p:spPr>
        <p:txBody>
          <a:bodyPr vert="horz" lIns="0" tIns="2829560" rIns="0" bIns="0" anchor="t"/>
          <a:lstStyle/>
          <a:p>
            <a:pPr marL="0" marR="0" indent="0" algn="ctr">
              <a:lnSpc>
                <a:spcPts val="6100"/>
              </a:lnSpc>
              <a:spcAft>
                <a:spcPts val="25630"/>
              </a:spcAft>
            </a:pPr>
            <a:r>
              <a:rPr lang="en-US" sz="6000" b="1" spc="-145">
                <a:solidFill>
                  <a:srgbClr val="5B991A"/>
                </a:solidFill>
                <a:latin typeface="Calibri Light" panose="02020603050405020304" pitchFamily="2"/>
              </a:rPr>
              <a:t>Thank you!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0" y="0"/>
            <a:ext cx="8552815" cy="6851650"/>
          </a:xfrm>
          <a:prstGeom prst="rect">
            <a:avLst/>
          </a:prstGeom>
        </p:spPr>
      </p:pic>
      <p:sp>
        <p:nvSpPr>
          <p:cNvPr id="4" name="Text Placeholder 3"/>
          <p:cNvSpPr>
            <a:spLocks noGrp="1"/>
          </p:cNvSpPr>
          <p:nvPr>
            <p:ph type="body" idx="10"/>
          </p:nvPr>
        </p:nvSpPr>
        <p:spPr>
          <a:xfrm>
            <a:off x="688975" y="314325"/>
            <a:ext cx="2535555" cy="432435"/>
          </a:xfrm>
          <a:prstGeom prst="rect">
            <a:avLst/>
          </a:prstGeom>
          <a:noFill/>
          <a:ln w="0" cmpd="sng">
            <a:noFill/>
            <a:prstDash val="solid"/>
          </a:ln>
        </p:spPr>
        <p:txBody>
          <a:bodyPr vert="horz" lIns="0" tIns="45085" rIns="0" bIns="0" anchor="t">
            <a:normAutofit fontScale="95000"/>
          </a:bodyPr>
          <a:lstStyle/>
          <a:p>
            <a:pPr marL="0" marR="0" indent="0" algn="l">
              <a:lnSpc>
                <a:spcPts val="3000"/>
              </a:lnSpc>
              <a:spcAft>
                <a:spcPts val="0"/>
              </a:spcAft>
            </a:pPr>
            <a:r>
              <a:rPr lang="en-US" sz="3000" spc="-15">
                <a:solidFill>
                  <a:srgbClr val="5C9A1B"/>
                </a:solidFill>
                <a:latin typeface="Calibri Light" panose="02020603050405020304" pitchFamily="2"/>
              </a:rPr>
              <a:t>Today’s Speakers </a:t>
            </a:r>
          </a:p>
        </p:txBody>
      </p:sp>
      <p:sp>
        <p:nvSpPr>
          <p:cNvPr id="5" name="Text Placeholder 4"/>
          <p:cNvSpPr>
            <a:spLocks noGrp="1"/>
          </p:cNvSpPr>
          <p:nvPr>
            <p:ph type="body" idx="10"/>
          </p:nvPr>
        </p:nvSpPr>
        <p:spPr>
          <a:xfrm>
            <a:off x="3648710" y="4199255"/>
            <a:ext cx="1724660" cy="348615"/>
          </a:xfrm>
          <a:prstGeom prst="rect">
            <a:avLst/>
          </a:prstGeom>
          <a:noFill/>
          <a:ln w="0" cmpd="sng">
            <a:noFill/>
            <a:prstDash val="solid"/>
          </a:ln>
        </p:spPr>
        <p:txBody>
          <a:bodyPr vert="horz" lIns="0" tIns="36830" rIns="0" bIns="0" anchor="t"/>
          <a:lstStyle/>
          <a:p>
            <a:pPr marL="0" marR="0" indent="0" algn="l">
              <a:lnSpc>
                <a:spcPts val="2400"/>
              </a:lnSpc>
              <a:spcAft>
                <a:spcPts val="0"/>
              </a:spcAft>
            </a:pPr>
            <a:r>
              <a:rPr lang="en-US" sz="2400" b="1" spc="-75">
                <a:solidFill>
                  <a:srgbClr val="5C9A1B"/>
                </a:solidFill>
                <a:latin typeface="Calibri" panose="02020603050405020304" pitchFamily="2"/>
              </a:rPr>
              <a:t>Tonya Schram </a:t>
            </a:r>
          </a:p>
        </p:txBody>
      </p:sp>
      <p:sp>
        <p:nvSpPr>
          <p:cNvPr id="6" name="Text Placeholder 5"/>
          <p:cNvSpPr>
            <a:spLocks noGrp="1"/>
          </p:cNvSpPr>
          <p:nvPr>
            <p:ph type="body" idx="10"/>
          </p:nvPr>
        </p:nvSpPr>
        <p:spPr>
          <a:xfrm>
            <a:off x="3956050" y="4667885"/>
            <a:ext cx="1140460" cy="668655"/>
          </a:xfrm>
          <a:prstGeom prst="rect">
            <a:avLst/>
          </a:prstGeom>
          <a:noFill/>
          <a:ln w="0" cmpd="sng">
            <a:noFill/>
            <a:prstDash val="solid"/>
          </a:ln>
        </p:spPr>
        <p:txBody>
          <a:bodyPr vert="horz" lIns="0" tIns="11430" rIns="0" bIns="0" anchor="t"/>
          <a:lstStyle/>
          <a:p>
            <a:pPr marL="0" marR="0" indent="0" algn="ctr">
              <a:lnSpc>
                <a:spcPts val="1700"/>
              </a:lnSpc>
              <a:spcAft>
                <a:spcPts val="0"/>
              </a:spcAft>
            </a:pPr>
            <a:r>
              <a:rPr lang="en-US" sz="1600" spc="-45">
                <a:solidFill>
                  <a:srgbClr val="5C9A1B"/>
                </a:solidFill>
                <a:latin typeface="Calibri" panose="02020603050405020304" pitchFamily="2"/>
              </a:rPr>
              <a:t>Humana </a:t>
            </a:r>
            <a:br/>
            <a:r>
              <a:rPr lang="en-US" sz="1600" spc="-45">
                <a:solidFill>
                  <a:srgbClr val="5C9A1B"/>
                </a:solidFill>
                <a:latin typeface="Calibri" panose="02020603050405020304" pitchFamily="2"/>
              </a:rPr>
              <a:t>National Sales </a:t>
            </a:r>
            <a:br/>
            <a:r>
              <a:rPr lang="en-US" sz="1600" spc="-45">
                <a:solidFill>
                  <a:srgbClr val="5C9A1B"/>
                </a:solidFill>
                <a:latin typeface="Calibri" panose="02020603050405020304" pitchFamily="2"/>
              </a:rPr>
              <a:t>Executive </a:t>
            </a:r>
          </a:p>
        </p:txBody>
      </p:sp>
      <p:sp>
        <p:nvSpPr>
          <p:cNvPr id="7" name="Text Placeholder 6"/>
          <p:cNvSpPr>
            <a:spLocks noGrp="1"/>
          </p:cNvSpPr>
          <p:nvPr>
            <p:ph type="body" idx="10"/>
          </p:nvPr>
        </p:nvSpPr>
        <p:spPr>
          <a:xfrm>
            <a:off x="6452870" y="4676775"/>
            <a:ext cx="2099945" cy="892175"/>
          </a:xfrm>
          <a:prstGeom prst="rect">
            <a:avLst/>
          </a:prstGeom>
          <a:noFill/>
          <a:ln w="0" cmpd="sng">
            <a:noFill/>
            <a:prstDash val="solid"/>
          </a:ln>
        </p:spPr>
        <p:txBody>
          <a:bodyPr vert="horz" lIns="0" tIns="12700" rIns="0" bIns="0" anchor="t"/>
          <a:lstStyle/>
          <a:p>
            <a:pPr marL="0" marR="0" indent="0" algn="ctr">
              <a:lnSpc>
                <a:spcPts val="1700"/>
              </a:lnSpc>
              <a:spcAft>
                <a:spcPts val="20"/>
              </a:spcAft>
            </a:pPr>
            <a:r>
              <a:rPr lang="en-US" sz="1600" spc="-40">
                <a:solidFill>
                  <a:srgbClr val="5C9A1B"/>
                </a:solidFill>
                <a:latin typeface="Calibri" panose="02020603050405020304" pitchFamily="2"/>
              </a:rPr>
              <a:t>Humana </a:t>
            </a:r>
            <a:br/>
            <a:r>
              <a:rPr lang="en-US" sz="1600" spc="-40">
                <a:solidFill>
                  <a:srgbClr val="5C9A1B"/>
                </a:solidFill>
                <a:latin typeface="Calibri" panose="02020603050405020304" pitchFamily="2"/>
              </a:rPr>
              <a:t>Career Agent </a:t>
            </a:r>
            <a:br/>
            <a:r>
              <a:rPr lang="en-US" sz="1600" spc="-40">
                <a:solidFill>
                  <a:srgbClr val="5C9A1B"/>
                </a:solidFill>
                <a:latin typeface="Calibri" panose="02020603050405020304" pitchFamily="2"/>
              </a:rPr>
              <a:t>DC | Maryland | Virginia | </a:t>
            </a:r>
            <a:br/>
            <a:r>
              <a:rPr lang="en-US" sz="1600" spc="-40">
                <a:solidFill>
                  <a:srgbClr val="5C9A1B"/>
                </a:solidFill>
                <a:latin typeface="Calibri" panose="02020603050405020304" pitchFamily="2"/>
              </a:rPr>
              <a:t>DE | Nevada </a:t>
            </a:r>
          </a:p>
        </p:txBody>
      </p:sp>
      <p:sp>
        <p:nvSpPr>
          <p:cNvPr id="8" name="Text Placeholder 7"/>
          <p:cNvSpPr>
            <a:spLocks noGrp="1"/>
          </p:cNvSpPr>
          <p:nvPr>
            <p:ph type="body" idx="10"/>
          </p:nvPr>
        </p:nvSpPr>
        <p:spPr>
          <a:xfrm>
            <a:off x="6724015" y="4205605"/>
            <a:ext cx="1588135" cy="345440"/>
          </a:xfrm>
          <a:prstGeom prst="rect">
            <a:avLst/>
          </a:prstGeom>
          <a:noFill/>
          <a:ln w="0" cmpd="sng">
            <a:noFill/>
            <a:prstDash val="solid"/>
          </a:ln>
        </p:spPr>
        <p:txBody>
          <a:bodyPr vert="horz" lIns="0" tIns="36830" rIns="0" bIns="0" anchor="t"/>
          <a:lstStyle/>
          <a:p>
            <a:pPr marL="0" marR="0" indent="0" algn="l">
              <a:lnSpc>
                <a:spcPts val="2400"/>
              </a:lnSpc>
              <a:spcAft>
                <a:spcPts val="0"/>
              </a:spcAft>
            </a:pPr>
            <a:r>
              <a:rPr lang="en-US" sz="2400" b="1" spc="-75">
                <a:solidFill>
                  <a:srgbClr val="5C9A1B"/>
                </a:solidFill>
                <a:latin typeface="Calibri" panose="02020603050405020304" pitchFamily="2"/>
              </a:rPr>
              <a:t>Leah Vicente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0527665" y="252730"/>
            <a:ext cx="1289685" cy="783590"/>
          </a:xfrm>
          <a:prstGeom prst="rect">
            <a:avLst/>
          </a:prstGeom>
        </p:spPr>
      </p:pic>
      <p:pic>
        <p:nvPicPr>
          <p:cNvPr id="6" name="Picture 5"/>
          <p:cNvPicPr/>
          <p:nvPr/>
        </p:nvPicPr>
        <p:blipFill>
          <a:blip r:embed="rId3"/>
          <a:stretch>
            <a:fillRect/>
          </a:stretch>
        </p:blipFill>
        <p:spPr>
          <a:xfrm>
            <a:off x="0" y="1161415"/>
            <a:ext cx="4705985" cy="5690235"/>
          </a:xfrm>
          <a:prstGeom prst="rect">
            <a:avLst/>
          </a:prstGeom>
        </p:spPr>
      </p:pic>
      <p:graphicFrame>
        <p:nvGraphicFramePr>
          <p:cNvPr id="3" name="Table 2"/>
          <p:cNvGraphicFramePr>
            <a:graphicFrameLocks noGrp="1"/>
          </p:cNvGraphicFramePr>
          <p:nvPr/>
        </p:nvGraphicFramePr>
        <p:xfrm>
          <a:off x="0" y="0"/>
          <a:ext cx="11817350" cy="1078865"/>
        </p:xfrm>
        <a:graphic>
          <a:graphicData uri="http://schemas.openxmlformats.org/drawingml/2006/table">
            <a:tbl>
              <a:tblPr/>
              <a:tblGrid>
                <a:gridCol w="368935">
                  <a:extLst>
                    <a:ext uri="{9D8B030D-6E8A-4147-A177-3AD203B41FA5}">
                      <a16:colId xmlns:a16="http://schemas.microsoft.com/office/drawing/2014/main" val="20000"/>
                    </a:ext>
                  </a:extLst>
                </a:gridCol>
                <a:gridCol w="10158730">
                  <a:extLst>
                    <a:ext uri="{9D8B030D-6E8A-4147-A177-3AD203B41FA5}">
                      <a16:colId xmlns:a16="http://schemas.microsoft.com/office/drawing/2014/main" val="20001"/>
                    </a:ext>
                  </a:extLst>
                </a:gridCol>
                <a:gridCol w="1289685">
                  <a:extLst>
                    <a:ext uri="{9D8B030D-6E8A-4147-A177-3AD203B41FA5}">
                      <a16:colId xmlns:a16="http://schemas.microsoft.com/office/drawing/2014/main" val="20002"/>
                    </a:ext>
                  </a:extLst>
                </a:gridCol>
              </a:tblGrid>
              <a:tr h="1078865">
                <a:tc>
                  <a:txBody>
                    <a:bodyPr/>
                    <a:lstStyle/>
                    <a:p>
                      <a:pPr marL="0" marR="0" indent="0" algn="l">
                        <a:lnSpc>
                          <a:spcPct val="100000"/>
                        </a:lnSpc>
                        <a:spcBef>
                          <a:spcPts val="0"/>
                        </a:spcBef>
                        <a:spcAft>
                          <a:spcPts val="0"/>
                        </a:spcAft>
                      </a:pPr>
                      <a:r>
                        <a:rPr lang="en-US" sz="100">
                          <a:solidFill>
                            <a:srgbClr val="000000"/>
                          </a:solidFill>
                          <a:latin typeface="Tahoma"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79BD23"/>
                    </a:solidFill>
                  </a:tcPr>
                </a:tc>
                <a:tc>
                  <a:txBody>
                    <a:bodyPr/>
                    <a:lstStyle/>
                    <a:p>
                      <a:pPr marL="0" marR="4023360" indent="0" algn="r">
                        <a:lnSpc>
                          <a:spcPts val="3200"/>
                        </a:lnSpc>
                        <a:spcBef>
                          <a:spcPts val="2830"/>
                        </a:spcBef>
                        <a:spcAft>
                          <a:spcPts val="2380"/>
                        </a:spcAft>
                      </a:pPr>
                      <a:r>
                        <a:rPr lang="en-US" sz="2650" b="1" spc="0">
                          <a:solidFill>
                            <a:srgbClr val="5C9A1B"/>
                          </a:solidFill>
                          <a:latin typeface="Tahoma" panose="02020603050405020304" pitchFamily="2"/>
                        </a:rPr>
                        <a:t>Humana's Commitment to Veterans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7" name="Text Placeholder 6"/>
          <p:cNvSpPr>
            <a:spLocks noGrp="1"/>
          </p:cNvSpPr>
          <p:nvPr>
            <p:ph type="body" idx="10"/>
          </p:nvPr>
        </p:nvSpPr>
        <p:spPr>
          <a:xfrm>
            <a:off x="5200015" y="1419860"/>
            <a:ext cx="6489700" cy="5438140"/>
          </a:xfrm>
          <a:prstGeom prst="rect">
            <a:avLst/>
          </a:prstGeom>
          <a:noFill/>
          <a:ln w="0" cmpd="sng">
            <a:noFill/>
            <a:prstDash val="solid"/>
          </a:ln>
        </p:spPr>
        <p:txBody>
          <a:bodyPr vert="horz" lIns="0" tIns="36830" rIns="0" bIns="0" anchor="t">
            <a:normAutofit fontScale="95000"/>
          </a:bodyPr>
          <a:lstStyle/>
          <a:p>
            <a:pPr marL="0" marR="0" indent="0" algn="l">
              <a:lnSpc>
                <a:spcPts val="2400"/>
              </a:lnSpc>
              <a:spcAft>
                <a:spcPts val="0"/>
              </a:spcAft>
            </a:pPr>
            <a:r>
              <a:rPr lang="en-US" sz="2400" b="1" spc="0">
                <a:solidFill>
                  <a:srgbClr val="393A3B"/>
                </a:solidFill>
                <a:latin typeface="Calibri" panose="02020603050405020304" pitchFamily="2"/>
              </a:rPr>
              <a:t>Veteran Advocates: </a:t>
            </a:r>
          </a:p>
          <a:p>
            <a:pPr marL="0" marR="91440" indent="0" algn="l">
              <a:lnSpc>
                <a:spcPts val="2400"/>
              </a:lnSpc>
              <a:spcBef>
                <a:spcPts val="45"/>
              </a:spcBef>
              <a:spcAft>
                <a:spcPts val="0"/>
              </a:spcAft>
            </a:pPr>
            <a:r>
              <a:rPr lang="en-US" sz="1550" b="1" spc="165">
                <a:solidFill>
                  <a:srgbClr val="393A3B"/>
                </a:solidFill>
                <a:latin typeface="Tahoma" panose="02020603050405020304" pitchFamily="2"/>
              </a:rPr>
              <a:t>200+ associates volunteer grassroots engagement with veteran community, monthly training </a:t>
            </a:r>
          </a:p>
          <a:p>
            <a:pPr marL="0" marR="0" indent="0" algn="l">
              <a:lnSpc>
                <a:spcPts val="2700"/>
              </a:lnSpc>
              <a:spcBef>
                <a:spcPts val="2740"/>
              </a:spcBef>
              <a:spcAft>
                <a:spcPts val="0"/>
              </a:spcAft>
            </a:pPr>
            <a:r>
              <a:rPr lang="en-US" sz="2400" b="1" spc="30">
                <a:solidFill>
                  <a:srgbClr val="393A3B"/>
                </a:solidFill>
                <a:latin typeface="Calibri" panose="02020603050405020304" pitchFamily="2"/>
              </a:rPr>
              <a:t>National VSO Partnerships</a:t>
            </a:r>
            <a:r>
              <a:rPr lang="en-US" sz="2450" spc="30">
                <a:solidFill>
                  <a:srgbClr val="393A3B"/>
                </a:solidFill>
                <a:latin typeface="Calibri" panose="02020603050405020304" pitchFamily="2"/>
              </a:rPr>
              <a:t>: </a:t>
            </a:r>
          </a:p>
          <a:p>
            <a:pPr marL="0" marR="0" indent="0" algn="l">
              <a:lnSpc>
                <a:spcPts val="2000"/>
              </a:lnSpc>
              <a:spcBef>
                <a:spcPts val="185"/>
              </a:spcBef>
              <a:spcAft>
                <a:spcPts val="0"/>
              </a:spcAft>
            </a:pPr>
            <a:r>
              <a:rPr lang="en-US" sz="2000" spc="25">
                <a:solidFill>
                  <a:srgbClr val="393A3B"/>
                </a:solidFill>
                <a:latin typeface="Calibri" panose="02020603050405020304" pitchFamily="2"/>
              </a:rPr>
              <a:t>Exclusive relationship with organizations that support veterans </a:t>
            </a:r>
          </a:p>
          <a:p>
            <a:pPr marL="0" marR="0" indent="0" algn="l">
              <a:lnSpc>
                <a:spcPts val="2400"/>
              </a:lnSpc>
              <a:spcBef>
                <a:spcPts val="3405"/>
              </a:spcBef>
              <a:spcAft>
                <a:spcPts val="0"/>
              </a:spcAft>
            </a:pPr>
            <a:r>
              <a:rPr lang="en-US" sz="2400" b="1" spc="0">
                <a:solidFill>
                  <a:srgbClr val="393A3B"/>
                </a:solidFill>
                <a:latin typeface="Calibri" panose="02020603050405020304" pitchFamily="2"/>
              </a:rPr>
              <a:t>USAA: </a:t>
            </a:r>
          </a:p>
          <a:p>
            <a:pPr marL="0" marR="0" indent="0" algn="l">
              <a:lnSpc>
                <a:spcPts val="2000"/>
              </a:lnSpc>
              <a:spcBef>
                <a:spcPts val="410"/>
              </a:spcBef>
              <a:spcAft>
                <a:spcPts val="0"/>
              </a:spcAft>
            </a:pPr>
            <a:r>
              <a:rPr lang="en-US" sz="2000" spc="30">
                <a:solidFill>
                  <a:srgbClr val="393A3B"/>
                </a:solidFill>
                <a:latin typeface="Calibri" panose="02020603050405020304" pitchFamily="2"/>
              </a:rPr>
              <a:t>Partnership and co-branded products with a veteran trusted </a:t>
            </a:r>
          </a:p>
          <a:p>
            <a:pPr marL="0" marR="0" indent="0" algn="l">
              <a:lnSpc>
                <a:spcPts val="2000"/>
              </a:lnSpc>
              <a:spcBef>
                <a:spcPts val="365"/>
              </a:spcBef>
              <a:spcAft>
                <a:spcPts val="0"/>
              </a:spcAft>
            </a:pPr>
            <a:r>
              <a:rPr lang="en-US" sz="2000" spc="0">
                <a:solidFill>
                  <a:srgbClr val="393A3B"/>
                </a:solidFill>
                <a:latin typeface="Calibri" panose="02020603050405020304" pitchFamily="2"/>
              </a:rPr>
              <a:t>company/brand </a:t>
            </a:r>
          </a:p>
          <a:p>
            <a:pPr marL="0" marR="0" indent="0" algn="l">
              <a:lnSpc>
                <a:spcPts val="2400"/>
              </a:lnSpc>
              <a:spcBef>
                <a:spcPts val="3020"/>
              </a:spcBef>
              <a:spcAft>
                <a:spcPts val="0"/>
              </a:spcAft>
            </a:pPr>
            <a:r>
              <a:rPr lang="en-US" sz="2400" b="1" spc="35">
                <a:solidFill>
                  <a:srgbClr val="393A3B"/>
                </a:solidFill>
                <a:latin typeface="Calibri" panose="02020603050405020304" pitchFamily="2"/>
              </a:rPr>
              <a:t>Veteran Health Equity &amp; Social Impact: </a:t>
            </a:r>
          </a:p>
          <a:p>
            <a:pPr marL="0" marR="0" indent="0" algn="l">
              <a:lnSpc>
                <a:spcPts val="2000"/>
              </a:lnSpc>
              <a:spcBef>
                <a:spcPts val="410"/>
              </a:spcBef>
              <a:spcAft>
                <a:spcPts val="0"/>
              </a:spcAft>
            </a:pPr>
            <a:r>
              <a:rPr lang="en-US" sz="2000" spc="20">
                <a:solidFill>
                  <a:srgbClr val="393A3B"/>
                </a:solidFill>
                <a:latin typeface="Calibri" panose="02020603050405020304" pitchFamily="2"/>
              </a:rPr>
              <a:t>Preventing veteran suicide &amp; addressing social determinants of </a:t>
            </a:r>
          </a:p>
          <a:p>
            <a:pPr marL="0" marR="0" indent="0" algn="l">
              <a:lnSpc>
                <a:spcPts val="2000"/>
              </a:lnSpc>
              <a:spcBef>
                <a:spcPts val="365"/>
              </a:spcBef>
              <a:spcAft>
                <a:spcPts val="6660"/>
              </a:spcAft>
            </a:pPr>
            <a:r>
              <a:rPr lang="en-US" sz="2000" spc="25">
                <a:solidFill>
                  <a:srgbClr val="393A3B"/>
                </a:solidFill>
                <a:latin typeface="Calibri" panose="02020603050405020304" pitchFamily="2"/>
              </a:rPr>
              <a:t>health for veterans &amp; their families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0527665" y="252730"/>
            <a:ext cx="1289685" cy="783590"/>
          </a:xfrm>
          <a:prstGeom prst="rect">
            <a:avLst/>
          </a:prstGeom>
        </p:spPr>
      </p:pic>
      <p:pic>
        <p:nvPicPr>
          <p:cNvPr id="6" name="Picture 5"/>
          <p:cNvPicPr/>
          <p:nvPr/>
        </p:nvPicPr>
        <p:blipFill>
          <a:blip r:embed="rId3"/>
          <a:stretch>
            <a:fillRect/>
          </a:stretch>
        </p:blipFill>
        <p:spPr>
          <a:xfrm>
            <a:off x="0" y="1161415"/>
            <a:ext cx="4608830" cy="5690235"/>
          </a:xfrm>
          <a:prstGeom prst="rect">
            <a:avLst/>
          </a:prstGeom>
        </p:spPr>
      </p:pic>
      <p:graphicFrame>
        <p:nvGraphicFramePr>
          <p:cNvPr id="3" name="Table 2"/>
          <p:cNvGraphicFramePr>
            <a:graphicFrameLocks noGrp="1"/>
          </p:cNvGraphicFramePr>
          <p:nvPr/>
        </p:nvGraphicFramePr>
        <p:xfrm>
          <a:off x="0" y="0"/>
          <a:ext cx="11817350" cy="1078865"/>
        </p:xfrm>
        <a:graphic>
          <a:graphicData uri="http://schemas.openxmlformats.org/drawingml/2006/table">
            <a:tbl>
              <a:tblPr/>
              <a:tblGrid>
                <a:gridCol w="368935">
                  <a:extLst>
                    <a:ext uri="{9D8B030D-6E8A-4147-A177-3AD203B41FA5}">
                      <a16:colId xmlns:a16="http://schemas.microsoft.com/office/drawing/2014/main" val="20000"/>
                    </a:ext>
                  </a:extLst>
                </a:gridCol>
                <a:gridCol w="10158730">
                  <a:extLst>
                    <a:ext uri="{9D8B030D-6E8A-4147-A177-3AD203B41FA5}">
                      <a16:colId xmlns:a16="http://schemas.microsoft.com/office/drawing/2014/main" val="20001"/>
                    </a:ext>
                  </a:extLst>
                </a:gridCol>
                <a:gridCol w="1289685">
                  <a:extLst>
                    <a:ext uri="{9D8B030D-6E8A-4147-A177-3AD203B41FA5}">
                      <a16:colId xmlns:a16="http://schemas.microsoft.com/office/drawing/2014/main" val="20002"/>
                    </a:ext>
                  </a:extLst>
                </a:gridCol>
              </a:tblGrid>
              <a:tr h="1078865">
                <a:tc>
                  <a:txBody>
                    <a:bodyPr/>
                    <a:lstStyle/>
                    <a:p>
                      <a:pPr marL="0" marR="0" indent="0" algn="l">
                        <a:lnSpc>
                          <a:spcPct val="100000"/>
                        </a:lnSpc>
                        <a:spcBef>
                          <a:spcPts val="0"/>
                        </a:spcBef>
                        <a:spcAft>
                          <a:spcPts val="0"/>
                        </a:spcAft>
                      </a:pPr>
                      <a:r>
                        <a:rPr lang="en-US" sz="100">
                          <a:solidFill>
                            <a:srgbClr val="000000"/>
                          </a:solidFill>
                          <a:latin typeface="Calibri Light"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7EC031"/>
                    </a:solidFill>
                  </a:tcPr>
                </a:tc>
                <a:tc>
                  <a:txBody>
                    <a:bodyPr/>
                    <a:lstStyle/>
                    <a:p>
                      <a:pPr marL="0" marR="4023360" indent="0" algn="r">
                        <a:lnSpc>
                          <a:spcPts val="3500"/>
                        </a:lnSpc>
                        <a:spcBef>
                          <a:spcPts val="2810"/>
                        </a:spcBef>
                        <a:spcAft>
                          <a:spcPts val="2065"/>
                        </a:spcAft>
                      </a:pPr>
                      <a:r>
                        <a:rPr lang="en-US" sz="3200" spc="0">
                          <a:solidFill>
                            <a:srgbClr val="5C9A1A"/>
                          </a:solidFill>
                          <a:latin typeface="Calibri Light" panose="02020603050405020304" pitchFamily="2"/>
                        </a:rPr>
                        <a:t>Humana's Commitment to Veterans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7" name="Text Placeholder 6"/>
          <p:cNvSpPr>
            <a:spLocks noGrp="1"/>
          </p:cNvSpPr>
          <p:nvPr>
            <p:ph type="body" idx="10"/>
          </p:nvPr>
        </p:nvSpPr>
        <p:spPr>
          <a:xfrm>
            <a:off x="2301240" y="1771015"/>
            <a:ext cx="1657985" cy="525780"/>
          </a:xfrm>
          <a:prstGeom prst="rect">
            <a:avLst/>
          </a:prstGeom>
          <a:noFill/>
          <a:ln w="0" cmpd="sng">
            <a:noFill/>
            <a:prstDash val="solid"/>
          </a:ln>
        </p:spPr>
        <p:txBody>
          <a:bodyPr vert="horz" lIns="0" tIns="1905" rIns="0" bIns="0" anchor="t"/>
          <a:lstStyle/>
          <a:p>
            <a:pPr marL="0" marR="0" indent="0" algn="l">
              <a:lnSpc>
                <a:spcPts val="2000"/>
              </a:lnSpc>
              <a:spcAft>
                <a:spcPts val="0"/>
              </a:spcAft>
            </a:pPr>
            <a:r>
              <a:rPr lang="en-US" sz="1800" b="1" spc="-30">
                <a:solidFill>
                  <a:srgbClr val="393A3C"/>
                </a:solidFill>
                <a:latin typeface="Arial" panose="02020603050405020304" pitchFamily="2"/>
              </a:rPr>
              <a:t>888-HUM-VETS </a:t>
            </a:r>
          </a:p>
          <a:p>
            <a:pPr marL="0" marR="0" indent="0" algn="l">
              <a:lnSpc>
                <a:spcPts val="2000"/>
              </a:lnSpc>
              <a:spcBef>
                <a:spcPts val="195"/>
              </a:spcBef>
              <a:spcAft>
                <a:spcPts val="0"/>
              </a:spcAft>
            </a:pPr>
            <a:r>
              <a:rPr lang="en-US" sz="1800" b="1" spc="0">
                <a:solidFill>
                  <a:srgbClr val="393A3C"/>
                </a:solidFill>
                <a:latin typeface="Arial" panose="02020603050405020304" pitchFamily="2"/>
              </a:rPr>
              <a:t>(888-486-8387) </a:t>
            </a:r>
          </a:p>
        </p:txBody>
      </p:sp>
      <p:sp>
        <p:nvSpPr>
          <p:cNvPr id="8" name="Text Placeholder 7"/>
          <p:cNvSpPr>
            <a:spLocks noGrp="1"/>
          </p:cNvSpPr>
          <p:nvPr>
            <p:ph type="body" idx="10"/>
          </p:nvPr>
        </p:nvSpPr>
        <p:spPr>
          <a:xfrm>
            <a:off x="4849495" y="1596390"/>
            <a:ext cx="6680200" cy="5261610"/>
          </a:xfrm>
          <a:prstGeom prst="rect">
            <a:avLst/>
          </a:prstGeom>
          <a:noFill/>
          <a:ln w="0" cmpd="sng">
            <a:noFill/>
            <a:prstDash val="solid"/>
          </a:ln>
        </p:spPr>
        <p:txBody>
          <a:bodyPr vert="horz" lIns="0" tIns="36830" rIns="0" bIns="0" anchor="t">
            <a:normAutofit fontScale="95000"/>
          </a:bodyPr>
          <a:lstStyle/>
          <a:p>
            <a:pPr marL="0" marR="0" indent="0" algn="l">
              <a:lnSpc>
                <a:spcPts val="2400"/>
              </a:lnSpc>
              <a:spcAft>
                <a:spcPts val="0"/>
              </a:spcAft>
            </a:pPr>
            <a:r>
              <a:rPr lang="en-US" sz="2400" b="1" spc="-10">
                <a:solidFill>
                  <a:srgbClr val="393A3C"/>
                </a:solidFill>
                <a:latin typeface="Calibri" panose="02020603050405020304" pitchFamily="2"/>
              </a:rPr>
              <a:t>Veteran Service Experience: </a:t>
            </a:r>
          </a:p>
          <a:p>
            <a:pPr marL="0" marR="0" indent="0" algn="l">
              <a:lnSpc>
                <a:spcPts val="2000"/>
              </a:lnSpc>
              <a:spcBef>
                <a:spcPts val="410"/>
              </a:spcBef>
              <a:spcAft>
                <a:spcPts val="0"/>
              </a:spcAft>
            </a:pPr>
            <a:r>
              <a:rPr lang="en-US" sz="2000" spc="25">
                <a:solidFill>
                  <a:srgbClr val="393A3C"/>
                </a:solidFill>
                <a:latin typeface="Calibri" panose="02020603050405020304" pitchFamily="2"/>
              </a:rPr>
              <a:t>Veteran Service Team that addresses veteran-specific healthcare </a:t>
            </a:r>
          </a:p>
          <a:p>
            <a:pPr marL="0" marR="0" indent="0" algn="l">
              <a:lnSpc>
                <a:spcPts val="2000"/>
              </a:lnSpc>
              <a:spcBef>
                <a:spcPts val="365"/>
              </a:spcBef>
              <a:spcAft>
                <a:spcPts val="0"/>
              </a:spcAft>
            </a:pPr>
            <a:r>
              <a:rPr lang="en-US" sz="2000" spc="35">
                <a:solidFill>
                  <a:srgbClr val="393A3C"/>
                </a:solidFill>
                <a:latin typeface="Calibri" panose="02020603050405020304" pitchFamily="2"/>
              </a:rPr>
              <a:t>needs and help members get the most out of their plans </a:t>
            </a:r>
          </a:p>
          <a:p>
            <a:pPr marL="0" marR="0" indent="0" algn="l">
              <a:lnSpc>
                <a:spcPts val="2400"/>
              </a:lnSpc>
              <a:spcBef>
                <a:spcPts val="2975"/>
              </a:spcBef>
              <a:spcAft>
                <a:spcPts val="0"/>
              </a:spcAft>
            </a:pPr>
            <a:r>
              <a:rPr lang="en-US" sz="2400" b="1" spc="-15">
                <a:solidFill>
                  <a:srgbClr val="393A3C"/>
                </a:solidFill>
                <a:latin typeface="Calibri" panose="02020603050405020304" pitchFamily="2"/>
              </a:rPr>
              <a:t>Humana Military: </a:t>
            </a:r>
          </a:p>
          <a:p>
            <a:pPr marL="0" marR="0" indent="0" algn="l">
              <a:lnSpc>
                <a:spcPts val="2000"/>
              </a:lnSpc>
              <a:spcBef>
                <a:spcPts val="415"/>
              </a:spcBef>
              <a:spcAft>
                <a:spcPts val="0"/>
              </a:spcAft>
            </a:pPr>
            <a:r>
              <a:rPr lang="en-US" sz="2000" spc="35">
                <a:solidFill>
                  <a:srgbClr val="393A3C"/>
                </a:solidFill>
                <a:latin typeface="Calibri" panose="02020603050405020304" pitchFamily="2"/>
              </a:rPr>
              <a:t>Partner with DoD to administer the TRICARE health program in </a:t>
            </a:r>
          </a:p>
          <a:p>
            <a:pPr marL="0" marR="0" indent="0" algn="l">
              <a:lnSpc>
                <a:spcPts val="2000"/>
              </a:lnSpc>
              <a:spcBef>
                <a:spcPts val="365"/>
              </a:spcBef>
              <a:spcAft>
                <a:spcPts val="0"/>
              </a:spcAft>
            </a:pPr>
            <a:r>
              <a:rPr lang="en-US" sz="2000" spc="25">
                <a:solidFill>
                  <a:srgbClr val="393A3C"/>
                </a:solidFill>
                <a:latin typeface="Calibri" panose="02020603050405020304" pitchFamily="2"/>
              </a:rPr>
              <a:t>the East Region for active, retired, Guard &amp; Reserve beneficiaries </a:t>
            </a:r>
          </a:p>
          <a:p>
            <a:pPr marL="0" marR="0" indent="0" algn="l">
              <a:lnSpc>
                <a:spcPts val="2400"/>
              </a:lnSpc>
              <a:spcBef>
                <a:spcPts val="2925"/>
              </a:spcBef>
              <a:spcAft>
                <a:spcPts val="0"/>
              </a:spcAft>
            </a:pPr>
            <a:r>
              <a:rPr lang="en-US" sz="2400" b="1" spc="-5">
                <a:solidFill>
                  <a:srgbClr val="393A3C"/>
                </a:solidFill>
                <a:latin typeface="Calibri" panose="02020603050405020304" pitchFamily="2"/>
              </a:rPr>
              <a:t>Military Connected Associates: </a:t>
            </a:r>
          </a:p>
          <a:p>
            <a:pPr marL="0" marR="0" indent="0" algn="l">
              <a:lnSpc>
                <a:spcPts val="2000"/>
              </a:lnSpc>
              <a:spcBef>
                <a:spcPts val="390"/>
              </a:spcBef>
              <a:spcAft>
                <a:spcPts val="0"/>
              </a:spcAft>
            </a:pPr>
            <a:r>
              <a:rPr lang="en-US" sz="2000" spc="35">
                <a:solidFill>
                  <a:srgbClr val="393A3C"/>
                </a:solidFill>
                <a:latin typeface="Calibri" panose="02020603050405020304" pitchFamily="2"/>
              </a:rPr>
              <a:t>6,000+ veterans and military spouses hired since 2011, goal to </a:t>
            </a:r>
          </a:p>
          <a:p>
            <a:pPr marL="0" marR="0" indent="0" algn="l">
              <a:lnSpc>
                <a:spcPts val="2000"/>
              </a:lnSpc>
              <a:spcBef>
                <a:spcPts val="365"/>
              </a:spcBef>
              <a:spcAft>
                <a:spcPts val="13440"/>
              </a:spcAft>
            </a:pPr>
            <a:r>
              <a:rPr lang="en-US" sz="2000" spc="35">
                <a:solidFill>
                  <a:srgbClr val="393A3C"/>
                </a:solidFill>
                <a:latin typeface="Calibri" panose="02020603050405020304" pitchFamily="2"/>
              </a:rPr>
              <a:t>hire at least 2,000 military connected associates by 2032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BF9"/>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0"/>
            <a:ext cx="11849735" cy="6850380"/>
          </a:xfrm>
          <a:prstGeom prst="rect">
            <a:avLst/>
          </a:prstGeom>
          <a:solidFill>
            <a:srgbClr val="FCFBF9"/>
          </a:solidFill>
          <a:ln w="0" cmpd="sng">
            <a:noFill/>
            <a:prstDash val="solid"/>
          </a:ln>
        </p:spPr>
        <p:txBody>
          <a:bodyPr vert="horz" lIns="0" tIns="0" rIns="0" bIns="0" anchor="t"/>
          <a:lstStyle/>
          <a:p>
            <a:r>
              <a:rPr lang="en-US"/>
              <a:t> </a:t>
            </a:r>
          </a:p>
        </p:txBody>
      </p:sp>
      <p:pic>
        <p:nvPicPr>
          <p:cNvPr id="4" name="Picture 3"/>
          <p:cNvPicPr/>
          <p:nvPr/>
        </p:nvPicPr>
        <p:blipFill>
          <a:blip r:embed="rId2"/>
          <a:stretch>
            <a:fillRect/>
          </a:stretch>
        </p:blipFill>
        <p:spPr>
          <a:xfrm>
            <a:off x="0" y="0"/>
            <a:ext cx="11849735" cy="6850380"/>
          </a:xfrm>
          <a:prstGeom prst="rect">
            <a:avLst/>
          </a:prstGeom>
        </p:spPr>
      </p:pic>
      <p:sp>
        <p:nvSpPr>
          <p:cNvPr id="5" name="Text Placeholder 4"/>
          <p:cNvSpPr>
            <a:spLocks noGrp="1"/>
          </p:cNvSpPr>
          <p:nvPr>
            <p:ph type="body" idx="10"/>
          </p:nvPr>
        </p:nvSpPr>
        <p:spPr>
          <a:xfrm>
            <a:off x="644525" y="169545"/>
            <a:ext cx="8416925" cy="437515"/>
          </a:xfrm>
          <a:prstGeom prst="rect">
            <a:avLst/>
          </a:prstGeom>
          <a:noFill/>
          <a:ln w="0" cmpd="sng">
            <a:noFill/>
            <a:prstDash val="solid"/>
          </a:ln>
        </p:spPr>
        <p:txBody>
          <a:bodyPr vert="horz" lIns="0" tIns="46355" rIns="0" bIns="0" anchor="t"/>
          <a:lstStyle/>
          <a:p>
            <a:pPr marL="0" marR="0" indent="0" algn="l">
              <a:lnSpc>
                <a:spcPts val="3000"/>
              </a:lnSpc>
              <a:spcAft>
                <a:spcPts val="30"/>
              </a:spcAft>
            </a:pPr>
            <a:r>
              <a:rPr lang="en-US" sz="3000" spc="-20">
                <a:solidFill>
                  <a:srgbClr val="5C9A1B"/>
                </a:solidFill>
                <a:latin typeface="Calibri Light" panose="02020603050405020304" pitchFamily="2"/>
              </a:rPr>
              <a:t>Connect veterans to resources in their local community </a:t>
            </a:r>
          </a:p>
        </p:txBody>
      </p:sp>
      <p:sp>
        <p:nvSpPr>
          <p:cNvPr id="6" name="Text Placeholder 5"/>
          <p:cNvSpPr>
            <a:spLocks noGrp="1"/>
          </p:cNvSpPr>
          <p:nvPr>
            <p:ph type="body" idx="10"/>
          </p:nvPr>
        </p:nvSpPr>
        <p:spPr>
          <a:xfrm>
            <a:off x="622300" y="607060"/>
            <a:ext cx="7112635" cy="607060"/>
          </a:xfrm>
          <a:prstGeom prst="rect">
            <a:avLst/>
          </a:prstGeom>
          <a:noFill/>
          <a:ln w="0" cmpd="sng">
            <a:noFill/>
            <a:prstDash val="solid"/>
          </a:ln>
        </p:spPr>
        <p:txBody>
          <a:bodyPr vert="horz" lIns="0" tIns="27305" rIns="0" bIns="0" anchor="t">
            <a:normAutofit fontScale="95000"/>
          </a:bodyPr>
          <a:lstStyle/>
          <a:p>
            <a:pPr marL="0" marR="0" indent="0" algn="l">
              <a:lnSpc>
                <a:spcPts val="4500"/>
              </a:lnSpc>
              <a:spcAft>
                <a:spcPts val="0"/>
              </a:spcAft>
            </a:pPr>
            <a:r>
              <a:rPr lang="en-US" sz="4500" spc="-5">
                <a:solidFill>
                  <a:srgbClr val="5C9A1B"/>
                </a:solidFill>
                <a:latin typeface="Calibri Light" panose="02020603050405020304" pitchFamily="2"/>
              </a:rPr>
              <a:t>Humana Community Navigator® </a:t>
            </a:r>
          </a:p>
        </p:txBody>
      </p:sp>
      <p:sp>
        <p:nvSpPr>
          <p:cNvPr id="7" name="Text Placeholder 6"/>
          <p:cNvSpPr>
            <a:spLocks noGrp="1"/>
          </p:cNvSpPr>
          <p:nvPr>
            <p:ph type="body" idx="10"/>
          </p:nvPr>
        </p:nvSpPr>
        <p:spPr>
          <a:xfrm>
            <a:off x="8357235" y="6333490"/>
            <a:ext cx="3492500" cy="408305"/>
          </a:xfrm>
          <a:prstGeom prst="rect">
            <a:avLst/>
          </a:prstGeom>
          <a:noFill/>
          <a:ln w="0" cmpd="sng">
            <a:noFill/>
            <a:prstDash val="solid"/>
          </a:ln>
        </p:spPr>
        <p:txBody>
          <a:bodyPr vert="horz" lIns="0" tIns="11430" rIns="0" bIns="0" anchor="t"/>
          <a:lstStyle/>
          <a:p>
            <a:pPr marL="0" marR="0" indent="0" algn="l">
              <a:lnSpc>
                <a:spcPts val="3100"/>
              </a:lnSpc>
              <a:spcAft>
                <a:spcPts val="0"/>
              </a:spcAft>
            </a:pPr>
            <a:r>
              <a:rPr lang="en-US" sz="2800" u="sng" spc="-95">
                <a:solidFill>
                  <a:srgbClr val="0000FF"/>
                </a:solidFill>
                <a:latin typeface="Arial" panose="02020603050405020304" pitchFamily="2"/>
              </a:rPr>
              <a:t>Humana.FindHelp.com</a:t>
            </a:r>
            <a:r>
              <a:rPr lang="en-US" sz="100" spc="-95">
                <a:solidFill>
                  <a:srgbClr val="002851"/>
                </a:solidFill>
                <a:latin typeface="Arial" panose="02020603050405020304" pitchFamily="2"/>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0" y="0"/>
            <a:ext cx="11890375" cy="6851650"/>
          </a:xfrm>
          <a:prstGeom prst="rect">
            <a:avLst/>
          </a:prstGeom>
        </p:spPr>
      </p:pic>
      <p:sp>
        <p:nvSpPr>
          <p:cNvPr id="4" name="Text Placeholder 3"/>
          <p:cNvSpPr>
            <a:spLocks noGrp="1"/>
          </p:cNvSpPr>
          <p:nvPr>
            <p:ph type="body" idx="10"/>
          </p:nvPr>
        </p:nvSpPr>
        <p:spPr>
          <a:xfrm>
            <a:off x="11607800" y="6295390"/>
            <a:ext cx="272415" cy="222250"/>
          </a:xfrm>
          <a:prstGeom prst="rect">
            <a:avLst/>
          </a:prstGeom>
          <a:noFill/>
          <a:ln w="0" cmpd="sng">
            <a:noFill/>
            <a:prstDash val="solid"/>
          </a:ln>
        </p:spPr>
        <p:txBody>
          <a:bodyPr vert="horz" lIns="0" tIns="26670" rIns="0" bIns="0" anchor="t"/>
          <a:lstStyle/>
          <a:p>
            <a:pPr marL="0" marR="0" indent="0" algn="l">
              <a:lnSpc>
                <a:spcPts val="1400"/>
              </a:lnSpc>
              <a:spcAft>
                <a:spcPts val="130"/>
              </a:spcAft>
            </a:pPr>
            <a:r>
              <a:rPr lang="en-US" sz="1300" b="1" spc="0">
                <a:solidFill>
                  <a:srgbClr val="7DC02D"/>
                </a:solidFill>
                <a:latin typeface="Calibri Light" panose="02020603050405020304" pitchFamily="2"/>
              </a:rPr>
              <a:t>|</a:t>
            </a:r>
            <a:r>
              <a:rPr lang="en-US" sz="1200" spc="0">
                <a:solidFill>
                  <a:srgbClr val="393A3B"/>
                </a:solidFill>
                <a:latin typeface="Calibri Light" panose="02020603050405020304" pitchFamily="2"/>
              </a:rPr>
              <a:t> 6 </a:t>
            </a:r>
          </a:p>
        </p:txBody>
      </p:sp>
      <p:sp>
        <p:nvSpPr>
          <p:cNvPr id="5" name="Text Placeholder 4"/>
          <p:cNvSpPr>
            <a:spLocks noGrp="1"/>
          </p:cNvSpPr>
          <p:nvPr>
            <p:ph type="body" idx="10"/>
          </p:nvPr>
        </p:nvSpPr>
        <p:spPr>
          <a:xfrm>
            <a:off x="6343015" y="5512435"/>
            <a:ext cx="4864735" cy="1221105"/>
          </a:xfrm>
          <a:prstGeom prst="rect">
            <a:avLst/>
          </a:prstGeom>
          <a:noFill/>
          <a:ln w="0" cmpd="sng">
            <a:noFill/>
            <a:prstDash val="solid"/>
          </a:ln>
        </p:spPr>
        <p:txBody>
          <a:bodyPr vert="horz" lIns="0" tIns="71120" rIns="0" bIns="0" anchor="t">
            <a:normAutofit fontScale="95000"/>
          </a:bodyPr>
          <a:lstStyle/>
          <a:p>
            <a:pPr marL="0" marR="0" indent="182880" algn="l">
              <a:lnSpc>
                <a:spcPts val="2300"/>
              </a:lnSpc>
              <a:spcAft>
                <a:spcPts val="0"/>
              </a:spcAft>
              <a:buFont typeface="Symbol"/>
              <a:buChar char="·"/>
            </a:pPr>
            <a:r>
              <a:rPr lang="en-US" sz="1900" b="1" spc="0">
                <a:solidFill>
                  <a:srgbClr val="393A3B"/>
                </a:solidFill>
                <a:latin typeface="Calibri" panose="02020603050405020304" pitchFamily="2"/>
              </a:rPr>
              <a:t>Achieve Best Health: </a:t>
            </a:r>
            <a:r>
              <a:rPr lang="en-US" sz="1900" spc="0">
                <a:solidFill>
                  <a:srgbClr val="393A3B"/>
                </a:solidFill>
                <a:latin typeface="Calibri" panose="02020603050405020304" pitchFamily="2"/>
              </a:rPr>
              <a:t>Improve Veteran health </a:t>
            </a:r>
          </a:p>
          <a:p>
            <a:pPr marL="182880" marR="0" indent="0" algn="l">
              <a:lnSpc>
                <a:spcPts val="2200"/>
              </a:lnSpc>
              <a:spcBef>
                <a:spcPts val="0"/>
              </a:spcBef>
              <a:spcAft>
                <a:spcPts val="0"/>
              </a:spcAft>
            </a:pPr>
            <a:r>
              <a:rPr lang="en-US" sz="1900" spc="15">
                <a:solidFill>
                  <a:srgbClr val="393A3B"/>
                </a:solidFill>
                <a:latin typeface="Calibri" panose="02020603050405020304" pitchFamily="2"/>
              </a:rPr>
              <a:t>literacy through education and increase the # of </a:t>
            </a:r>
          </a:p>
          <a:p>
            <a:pPr marL="182880" marR="0" indent="0" algn="l">
              <a:lnSpc>
                <a:spcPts val="2300"/>
              </a:lnSpc>
              <a:spcBef>
                <a:spcPts val="0"/>
              </a:spcBef>
              <a:spcAft>
                <a:spcPts val="0"/>
              </a:spcAft>
            </a:pPr>
            <a:r>
              <a:rPr lang="en-US" sz="1900" spc="25">
                <a:solidFill>
                  <a:srgbClr val="393A3B"/>
                </a:solidFill>
                <a:latin typeface="Calibri" panose="02020603050405020304" pitchFamily="2"/>
              </a:rPr>
              <a:t>Veterans who connect with a FREE ACCREDITED </a:t>
            </a:r>
          </a:p>
          <a:p>
            <a:pPr marL="182880" marR="0" indent="0" algn="l">
              <a:lnSpc>
                <a:spcPts val="2300"/>
              </a:lnSpc>
              <a:spcBef>
                <a:spcPts val="0"/>
              </a:spcBef>
              <a:spcAft>
                <a:spcPts val="0"/>
              </a:spcAft>
            </a:pPr>
            <a:r>
              <a:rPr lang="en-US" sz="1900" spc="25">
                <a:solidFill>
                  <a:srgbClr val="393A3B"/>
                </a:solidFill>
                <a:latin typeface="Calibri" panose="02020603050405020304" pitchFamily="2"/>
              </a:rPr>
              <a:t>Veterans Service Officer </a:t>
            </a:r>
          </a:p>
        </p:txBody>
      </p:sp>
      <p:sp>
        <p:nvSpPr>
          <p:cNvPr id="6" name="Text Placeholder 5"/>
          <p:cNvSpPr>
            <a:spLocks noGrp="1"/>
          </p:cNvSpPr>
          <p:nvPr>
            <p:ph type="body" idx="10"/>
          </p:nvPr>
        </p:nvSpPr>
        <p:spPr>
          <a:xfrm>
            <a:off x="6312535" y="503555"/>
            <a:ext cx="5577840" cy="462915"/>
          </a:xfrm>
          <a:prstGeom prst="rect">
            <a:avLst/>
          </a:prstGeom>
          <a:noFill/>
          <a:ln w="0" cmpd="sng">
            <a:noFill/>
            <a:prstDash val="solid"/>
          </a:ln>
        </p:spPr>
        <p:txBody>
          <a:bodyPr vert="horz" lIns="0" tIns="45720" rIns="0" bIns="0" anchor="t"/>
          <a:lstStyle/>
          <a:p>
            <a:pPr marL="0" marR="0" indent="0" algn="l">
              <a:lnSpc>
                <a:spcPts val="3200"/>
              </a:lnSpc>
              <a:spcAft>
                <a:spcPts val="0"/>
              </a:spcAft>
            </a:pPr>
            <a:r>
              <a:rPr lang="en-US" sz="3200" spc="-30">
                <a:solidFill>
                  <a:srgbClr val="487728"/>
                </a:solidFill>
                <a:latin typeface="Calibri" panose="02020603050405020304" pitchFamily="2"/>
              </a:rPr>
              <a:t>Veterans Service Officer Advocacy </a:t>
            </a:r>
          </a:p>
        </p:txBody>
      </p:sp>
      <p:sp>
        <p:nvSpPr>
          <p:cNvPr id="7" name="Text Placeholder 6"/>
          <p:cNvSpPr>
            <a:spLocks noGrp="1"/>
          </p:cNvSpPr>
          <p:nvPr>
            <p:ph type="body" idx="10"/>
          </p:nvPr>
        </p:nvSpPr>
        <p:spPr>
          <a:xfrm>
            <a:off x="6348730" y="1042035"/>
            <a:ext cx="5227320" cy="934085"/>
          </a:xfrm>
          <a:prstGeom prst="rect">
            <a:avLst/>
          </a:prstGeom>
          <a:noFill/>
          <a:ln w="0" cmpd="sng">
            <a:noFill/>
            <a:prstDash val="solid"/>
          </a:ln>
        </p:spPr>
        <p:txBody>
          <a:bodyPr vert="horz" lIns="0" tIns="73660" rIns="0" bIns="0" anchor="t">
            <a:normAutofit fontScale="95000"/>
          </a:bodyPr>
          <a:lstStyle/>
          <a:p>
            <a:pPr marL="0" marR="0" indent="182880" algn="l">
              <a:lnSpc>
                <a:spcPts val="2300"/>
              </a:lnSpc>
              <a:spcAft>
                <a:spcPts val="0"/>
              </a:spcAft>
              <a:buFont typeface="Symbol"/>
              <a:buChar char="·"/>
            </a:pPr>
            <a:r>
              <a:rPr lang="en-US" sz="1900" b="1" spc="15">
                <a:solidFill>
                  <a:srgbClr val="393A3B"/>
                </a:solidFill>
                <a:latin typeface="Calibri" panose="02020603050405020304" pitchFamily="2"/>
              </a:rPr>
              <a:t>Identify Barriers: </a:t>
            </a:r>
            <a:r>
              <a:rPr lang="en-US" sz="1900" spc="15">
                <a:solidFill>
                  <a:srgbClr val="393A3B"/>
                </a:solidFill>
                <a:latin typeface="Calibri" panose="02020603050405020304" pitchFamily="2"/>
              </a:rPr>
              <a:t>Veterans Service Officers are </a:t>
            </a:r>
          </a:p>
          <a:p>
            <a:pPr marL="182880" marR="0" indent="0" algn="l">
              <a:lnSpc>
                <a:spcPts val="2200"/>
              </a:lnSpc>
              <a:spcBef>
                <a:spcPts val="0"/>
              </a:spcBef>
              <a:spcAft>
                <a:spcPts val="0"/>
              </a:spcAft>
            </a:pPr>
            <a:r>
              <a:rPr lang="en-US" sz="1900" spc="15">
                <a:solidFill>
                  <a:srgbClr val="393A3B"/>
                </a:solidFill>
                <a:latin typeface="Calibri" panose="02020603050405020304" pitchFamily="2"/>
              </a:rPr>
              <a:t>underutilized, not well known across generations of </a:t>
            </a:r>
          </a:p>
          <a:p>
            <a:pPr marL="182880" marR="0" indent="0" algn="l">
              <a:lnSpc>
                <a:spcPts val="2300"/>
              </a:lnSpc>
              <a:spcBef>
                <a:spcPts val="0"/>
              </a:spcBef>
              <a:spcAft>
                <a:spcPts val="0"/>
              </a:spcAft>
            </a:pPr>
            <a:r>
              <a:rPr lang="en-US" sz="1900" spc="25">
                <a:solidFill>
                  <a:srgbClr val="393A3B"/>
                </a:solidFill>
                <a:latin typeface="Calibri" panose="02020603050405020304" pitchFamily="2"/>
              </a:rPr>
              <a:t>Veterans, and their role is often misunderstood </a:t>
            </a:r>
          </a:p>
        </p:txBody>
      </p:sp>
      <p:sp>
        <p:nvSpPr>
          <p:cNvPr id="8" name="Text Placeholder 7"/>
          <p:cNvSpPr>
            <a:spLocks noGrp="1"/>
          </p:cNvSpPr>
          <p:nvPr>
            <p:ph type="body" idx="10"/>
          </p:nvPr>
        </p:nvSpPr>
        <p:spPr>
          <a:xfrm>
            <a:off x="8241665" y="3074035"/>
            <a:ext cx="1813560" cy="1357630"/>
          </a:xfrm>
          <a:prstGeom prst="rect">
            <a:avLst/>
          </a:prstGeom>
          <a:noFill/>
          <a:ln w="0" cmpd="sng">
            <a:noFill/>
            <a:prstDash val="solid"/>
          </a:ln>
        </p:spPr>
        <p:txBody>
          <a:bodyPr vert="horz" lIns="0" tIns="25400" rIns="0" bIns="0" anchor="t">
            <a:normAutofit fontScale="95000"/>
          </a:bodyPr>
          <a:lstStyle/>
          <a:p>
            <a:pPr marL="0" marR="0" indent="0" algn="ctr">
              <a:lnSpc>
                <a:spcPts val="2000"/>
              </a:lnSpc>
              <a:spcAft>
                <a:spcPts val="0"/>
              </a:spcAft>
            </a:pPr>
            <a:r>
              <a:rPr lang="en-US" sz="1800" b="1" spc="-10">
                <a:solidFill>
                  <a:srgbClr val="393A3B"/>
                </a:solidFill>
                <a:latin typeface="Calibri" panose="02020603050405020304" pitchFamily="2"/>
              </a:rPr>
              <a:t>Co-Create Solution: </a:t>
            </a:r>
          </a:p>
          <a:p>
            <a:pPr marL="0" marR="0" indent="0" algn="ctr">
              <a:lnSpc>
                <a:spcPts val="1900"/>
              </a:lnSpc>
              <a:spcBef>
                <a:spcPts val="160"/>
              </a:spcBef>
              <a:spcAft>
                <a:spcPts val="0"/>
              </a:spcAft>
            </a:pPr>
            <a:r>
              <a:rPr lang="en-US" sz="1800" spc="0">
                <a:solidFill>
                  <a:srgbClr val="393A3B"/>
                </a:solidFill>
                <a:latin typeface="Calibri" panose="02020603050405020304" pitchFamily="2"/>
              </a:rPr>
              <a:t>15 Things Veterans </a:t>
            </a:r>
          </a:p>
          <a:p>
            <a:pPr marL="0" marR="0" indent="0" algn="ctr">
              <a:lnSpc>
                <a:spcPts val="1900"/>
              </a:lnSpc>
              <a:spcBef>
                <a:spcPts val="310"/>
              </a:spcBef>
              <a:spcAft>
                <a:spcPts val="0"/>
              </a:spcAft>
            </a:pPr>
            <a:r>
              <a:rPr lang="en-US" sz="1800" spc="0">
                <a:solidFill>
                  <a:srgbClr val="393A3B"/>
                </a:solidFill>
                <a:latin typeface="Calibri" panose="02020603050405020304" pitchFamily="2"/>
              </a:rPr>
              <a:t>Service Officers </a:t>
            </a:r>
          </a:p>
          <a:p>
            <a:pPr marL="0" marR="0" indent="0" algn="ctr">
              <a:lnSpc>
                <a:spcPts val="1900"/>
              </a:lnSpc>
              <a:spcBef>
                <a:spcPts val="310"/>
              </a:spcBef>
              <a:spcAft>
                <a:spcPts val="0"/>
              </a:spcAft>
            </a:pPr>
            <a:r>
              <a:rPr lang="en-US" sz="1800" spc="0">
                <a:solidFill>
                  <a:srgbClr val="393A3B"/>
                </a:solidFill>
                <a:latin typeface="Calibri" panose="02020603050405020304" pitchFamily="2"/>
              </a:rPr>
              <a:t>Want You to Know </a:t>
            </a:r>
          </a:p>
          <a:p>
            <a:pPr marL="0" marR="0" indent="0" algn="ctr">
              <a:lnSpc>
                <a:spcPts val="1800"/>
              </a:lnSpc>
              <a:spcBef>
                <a:spcPts val="310"/>
              </a:spcBef>
              <a:spcAft>
                <a:spcPts val="0"/>
              </a:spcAft>
            </a:pPr>
            <a:r>
              <a:rPr lang="en-US" sz="1800" spc="0">
                <a:solidFill>
                  <a:srgbClr val="393A3B"/>
                </a:solidFill>
                <a:latin typeface="Calibri" panose="02020603050405020304" pitchFamily="2"/>
              </a:rPr>
              <a:t>curriculum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0" y="0"/>
            <a:ext cx="12192000" cy="4608830"/>
          </a:xfrm>
          <a:prstGeom prst="rect">
            <a:avLst/>
          </a:prstGeom>
        </p:spPr>
      </p:pic>
      <p:graphicFrame>
        <p:nvGraphicFramePr>
          <p:cNvPr id="5" name="Table 4"/>
          <p:cNvGraphicFramePr>
            <a:graphicFrameLocks noGrp="1"/>
          </p:cNvGraphicFramePr>
          <p:nvPr/>
        </p:nvGraphicFramePr>
        <p:xfrm>
          <a:off x="2593975" y="5186045"/>
          <a:ext cx="8915400" cy="1125855"/>
        </p:xfrm>
        <a:graphic>
          <a:graphicData uri="http://schemas.openxmlformats.org/drawingml/2006/table">
            <a:tbl>
              <a:tblPr/>
              <a:tblGrid>
                <a:gridCol w="3317240">
                  <a:extLst>
                    <a:ext uri="{9D8B030D-6E8A-4147-A177-3AD203B41FA5}">
                      <a16:colId xmlns:a16="http://schemas.microsoft.com/office/drawing/2014/main" val="20000"/>
                    </a:ext>
                  </a:extLst>
                </a:gridCol>
                <a:gridCol w="5598160">
                  <a:extLst>
                    <a:ext uri="{9D8B030D-6E8A-4147-A177-3AD203B41FA5}">
                      <a16:colId xmlns:a16="http://schemas.microsoft.com/office/drawing/2014/main" val="20001"/>
                    </a:ext>
                  </a:extLst>
                </a:gridCol>
              </a:tblGrid>
              <a:tr h="920115">
                <a:tc>
                  <a:txBody>
                    <a:bodyPr/>
                    <a:lstStyle/>
                    <a:p>
                      <a:pPr marL="0" marR="411480" indent="0" algn="r">
                        <a:lnSpc>
                          <a:spcPts val="3600"/>
                        </a:lnSpc>
                        <a:spcBef>
                          <a:spcPts val="0"/>
                        </a:spcBef>
                        <a:spcAft>
                          <a:spcPts val="0"/>
                        </a:spcAft>
                      </a:pPr>
                      <a:r>
                        <a:rPr lang="en-US" sz="4200" b="1" spc="-295">
                          <a:solidFill>
                            <a:srgbClr val="000000"/>
                          </a:solidFill>
                          <a:latin typeface="Verdana" panose="02020603050405020304" pitchFamily="2"/>
                        </a:rPr>
                        <a:t>UNITING </a:t>
                      </a:r>
                      <a:r>
                        <a:rPr lang="en-US" sz="2650" b="1" spc="-295">
                          <a:solidFill>
                            <a:srgbClr val="000000"/>
                          </a:solidFill>
                          <a:latin typeface="Arial" panose="02020603050405020304" pitchFamily="2"/>
                        </a:rPr>
                        <a:t>FOR </a:t>
                      </a:r>
                    </a:p>
                    <a:p>
                      <a:pPr marL="0" marR="411480" indent="0" algn="r">
                        <a:lnSpc>
                          <a:spcPts val="3600"/>
                        </a:lnSpc>
                        <a:spcBef>
                          <a:spcPts val="0"/>
                        </a:spcBef>
                        <a:spcAft>
                          <a:spcPts val="0"/>
                        </a:spcAft>
                      </a:pPr>
                      <a:r>
                        <a:rPr lang="en-US" sz="4200" b="1" spc="-150">
                          <a:solidFill>
                            <a:srgbClr val="000000"/>
                          </a:solidFill>
                          <a:latin typeface="Verdana" panose="02020603050405020304" pitchFamily="2"/>
                        </a:rPr>
                        <a:t>VETERANS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87630" indent="0" algn="r">
                        <a:lnSpc>
                          <a:spcPts val="4000"/>
                        </a:lnSpc>
                        <a:spcBef>
                          <a:spcPts val="580"/>
                        </a:spcBef>
                        <a:spcAft>
                          <a:spcPts val="0"/>
                        </a:spcAft>
                      </a:pPr>
                      <a:r>
                        <a:rPr lang="en-US" sz="3900" b="1" spc="-185">
                          <a:solidFill>
                            <a:srgbClr val="79BF21"/>
                          </a:solidFill>
                          <a:latin typeface="Arial" panose="02020603050405020304" pitchFamily="2"/>
                        </a:rPr>
                        <a:t>Humnnn</a:t>
                      </a:r>
                      <a:r>
                        <a:rPr lang="en-US" sz="3900" b="1" spc="-155" baseline="30000">
                          <a:solidFill>
                            <a:srgbClr val="850B0D"/>
                          </a:solidFill>
                          <a:latin typeface="Times New Roman" panose="02020603050405020304" pitchFamily="2"/>
                        </a:rPr>
                        <a:t> WPW</a:t>
                      </a:r>
                      <a:r>
                        <a:rPr lang="en-US" sz="3900" b="1" spc="-185" baseline="30000">
                          <a:solidFill>
                            <a:srgbClr val="146497"/>
                          </a:solidFill>
                          <a:latin typeface="Garamond" panose="02020603050405020304" pitchFamily="1"/>
                        </a:rPr>
                        <a:t> V</a:t>
                      </a:r>
                      <a:r>
                        <a:rPr lang="en-US" sz="3900" spc="-185" baseline="30000">
                          <a:solidFill>
                            <a:srgbClr val="000000"/>
                          </a:solidFill>
                          <a:latin typeface="Garamond" panose="02020603050405020304" pitchFamily="1"/>
                        </a:rPr>
                        <a:t> Volunteers </a:t>
                      </a:r>
                    </a:p>
                    <a:p>
                      <a:pPr marL="0" marR="30480" indent="0" algn="r">
                        <a:lnSpc>
                          <a:spcPts val="900"/>
                        </a:lnSpc>
                        <a:spcBef>
                          <a:spcPts val="0"/>
                        </a:spcBef>
                        <a:spcAft>
                          <a:spcPts val="0"/>
                        </a:spcAft>
                      </a:pPr>
                      <a:r>
                        <a:rPr lang="en-US" sz="2100" spc="0">
                          <a:solidFill>
                            <a:srgbClr val="000000"/>
                          </a:solidFill>
                          <a:latin typeface="Garamond" panose="02020603050405020304" pitchFamily="1"/>
                        </a:rPr>
                        <a:t>of America. </a:t>
                      </a:r>
                    </a:p>
                    <a:p>
                      <a:pPr marL="0" marR="1859280" indent="0" algn="r">
                        <a:lnSpc>
                          <a:spcPts val="500"/>
                        </a:lnSpc>
                        <a:spcBef>
                          <a:spcPts val="0"/>
                        </a:spcBef>
                        <a:spcAft>
                          <a:spcPts val="1185"/>
                        </a:spcAft>
                      </a:pPr>
                      <a:r>
                        <a:rPr lang="en-US" sz="700" b="1" spc="0">
                          <a:solidFill>
                            <a:srgbClr val="850B0D"/>
                          </a:solidFill>
                          <a:latin typeface="Arial Narrow" panose="02020603050405020304" pitchFamily="2"/>
                        </a:rPr>
                        <a:t>VETERANS OF FOREIGN WARS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0" y="0"/>
            <a:ext cx="11908790" cy="6851650"/>
          </a:xfrm>
          <a:prstGeom prst="rect">
            <a:avLst/>
          </a:prstGeom>
        </p:spPr>
      </p:pic>
      <p:pic>
        <p:nvPicPr>
          <p:cNvPr id="8" name="Picture 7"/>
          <p:cNvPicPr/>
          <p:nvPr/>
        </p:nvPicPr>
        <p:blipFill>
          <a:blip r:embed="rId3"/>
          <a:stretch>
            <a:fillRect/>
          </a:stretch>
        </p:blipFill>
        <p:spPr>
          <a:xfrm>
            <a:off x="6553200" y="1913890"/>
            <a:ext cx="1883410" cy="1908175"/>
          </a:xfrm>
          <a:prstGeom prst="rect">
            <a:avLst/>
          </a:prstGeom>
        </p:spPr>
      </p:pic>
      <p:pic>
        <p:nvPicPr>
          <p:cNvPr id="11" name="Picture 10"/>
          <p:cNvPicPr/>
          <p:nvPr/>
        </p:nvPicPr>
        <p:blipFill>
          <a:blip r:embed="rId4"/>
          <a:stretch>
            <a:fillRect/>
          </a:stretch>
        </p:blipFill>
        <p:spPr>
          <a:xfrm>
            <a:off x="1459865" y="2115185"/>
            <a:ext cx="1383665" cy="1383665"/>
          </a:xfrm>
          <a:prstGeom prst="rect">
            <a:avLst/>
          </a:prstGeom>
        </p:spPr>
      </p:pic>
      <p:sp>
        <p:nvSpPr>
          <p:cNvPr id="2" name="Text Placeholder 1"/>
          <p:cNvSpPr>
            <a:spLocks noGrp="1"/>
          </p:cNvSpPr>
          <p:nvPr>
            <p:ph type="body" idx="10"/>
          </p:nvPr>
        </p:nvSpPr>
        <p:spPr>
          <a:xfrm>
            <a:off x="719455" y="0"/>
            <a:ext cx="3022600" cy="1002665"/>
          </a:xfrm>
          <a:prstGeom prst="rect">
            <a:avLst/>
          </a:prstGeom>
          <a:noFill/>
          <a:ln w="0" cmpd="sng">
            <a:noFill/>
            <a:prstDash val="solid"/>
          </a:ln>
        </p:spPr>
        <p:txBody>
          <a:bodyPr vert="horz" lIns="0" tIns="359410" rIns="0" bIns="0" anchor="t">
            <a:normAutofit fontScale="95000"/>
          </a:bodyPr>
          <a:lstStyle/>
          <a:p>
            <a:pPr marL="0" marR="0" indent="0" algn="l">
              <a:lnSpc>
                <a:spcPts val="3000"/>
              </a:lnSpc>
              <a:spcAft>
                <a:spcPts val="1990"/>
              </a:spcAft>
            </a:pPr>
            <a:r>
              <a:rPr lang="en-US" sz="3000" spc="-5">
                <a:solidFill>
                  <a:srgbClr val="001646"/>
                </a:solidFill>
                <a:latin typeface="Calibri Light" panose="02020603050405020304" pitchFamily="2"/>
              </a:rPr>
              <a:t>Uniting for Veterans </a:t>
            </a:r>
          </a:p>
        </p:txBody>
      </p:sp>
      <p:sp>
        <p:nvSpPr>
          <p:cNvPr id="5" name="Text Placeholder 4"/>
          <p:cNvSpPr>
            <a:spLocks noGrp="1"/>
          </p:cNvSpPr>
          <p:nvPr>
            <p:ph type="body" idx="10"/>
          </p:nvPr>
        </p:nvSpPr>
        <p:spPr>
          <a:xfrm>
            <a:off x="374650" y="1002665"/>
            <a:ext cx="11710670" cy="844550"/>
          </a:xfrm>
          <a:prstGeom prst="rect">
            <a:avLst/>
          </a:prstGeom>
          <a:solidFill>
            <a:srgbClr val="002F56"/>
          </a:solidFill>
          <a:ln w="0" cmpd="sng">
            <a:noFill/>
            <a:prstDash val="solid"/>
          </a:ln>
        </p:spPr>
        <p:txBody>
          <a:bodyPr vert="horz" lIns="0" tIns="101600" rIns="0" bIns="0" anchor="t">
            <a:normAutofit fontScale="95000"/>
          </a:bodyPr>
          <a:lstStyle/>
          <a:p>
            <a:pPr marL="0" marR="0" indent="0" algn="ctr">
              <a:lnSpc>
                <a:spcPts val="4400"/>
              </a:lnSpc>
              <a:spcAft>
                <a:spcPts val="1420"/>
              </a:spcAft>
            </a:pPr>
            <a:r>
              <a:rPr lang="en-US" sz="3200" spc="0">
                <a:solidFill>
                  <a:srgbClr val="FFFFFF"/>
                </a:solidFill>
                <a:latin typeface="Calibri Light" panose="02020603050405020304" pitchFamily="2"/>
              </a:rPr>
              <a:t>Humana’s</a:t>
            </a:r>
            <a:r>
              <a:rPr lang="en-US" sz="4000" spc="0">
                <a:solidFill>
                  <a:srgbClr val="76BC45"/>
                </a:solidFill>
                <a:latin typeface="Calibri Light" panose="02020603050405020304" pitchFamily="2"/>
              </a:rPr>
              <a:t> Got Your Six</a:t>
            </a:r>
            <a:r>
              <a:rPr lang="en-US" sz="3200" spc="0">
                <a:solidFill>
                  <a:srgbClr val="FFFFFF"/>
                </a:solidFill>
                <a:latin typeface="Calibri Light" panose="02020603050405020304" pitchFamily="2"/>
              </a:rPr>
              <a:t> To combat risk factors to Veteran suicide </a:t>
            </a:r>
          </a:p>
        </p:txBody>
      </p:sp>
      <p:sp>
        <p:nvSpPr>
          <p:cNvPr id="6" name="Text Placeholder 5"/>
          <p:cNvSpPr>
            <a:spLocks noGrp="1"/>
          </p:cNvSpPr>
          <p:nvPr>
            <p:ph type="body" idx="10"/>
          </p:nvPr>
        </p:nvSpPr>
        <p:spPr>
          <a:xfrm>
            <a:off x="6607810" y="3879850"/>
            <a:ext cx="1828800" cy="622300"/>
          </a:xfrm>
          <a:prstGeom prst="rect">
            <a:avLst/>
          </a:prstGeom>
          <a:noFill/>
          <a:ln w="0" cmpd="sng">
            <a:noFill/>
            <a:prstDash val="solid"/>
          </a:ln>
        </p:spPr>
        <p:txBody>
          <a:bodyPr vert="horz" lIns="0" tIns="0" rIns="0" bIns="0" anchor="t"/>
          <a:lstStyle/>
          <a:p>
            <a:pPr marL="594360" marR="0" indent="-594360" algn="l">
              <a:lnSpc>
                <a:spcPts val="1900"/>
              </a:lnSpc>
              <a:spcAft>
                <a:spcPts val="1030"/>
              </a:spcAft>
            </a:pPr>
            <a:r>
              <a:rPr lang="en-US" sz="1600" spc="-25">
                <a:solidFill>
                  <a:srgbClr val="52565A"/>
                </a:solidFill>
                <a:latin typeface="Calibri" panose="02020603050405020304" pitchFamily="2"/>
              </a:rPr>
              <a:t>Stable, safe, adequate housing </a:t>
            </a:r>
          </a:p>
        </p:txBody>
      </p:sp>
      <p:sp>
        <p:nvSpPr>
          <p:cNvPr id="9" name="Text Placeholder 8"/>
          <p:cNvSpPr>
            <a:spLocks noGrp="1"/>
          </p:cNvSpPr>
          <p:nvPr>
            <p:ph type="body" idx="10"/>
          </p:nvPr>
        </p:nvSpPr>
        <p:spPr>
          <a:xfrm>
            <a:off x="6663055" y="3526155"/>
            <a:ext cx="1722120" cy="344805"/>
          </a:xfrm>
          <a:prstGeom prst="rect">
            <a:avLst/>
          </a:prstGeom>
          <a:noFill/>
          <a:ln w="0" cmpd="sng">
            <a:noFill/>
            <a:prstDash val="solid"/>
          </a:ln>
        </p:spPr>
        <p:txBody>
          <a:bodyPr vert="horz" lIns="0" tIns="36830" rIns="0" bIns="0" anchor="t"/>
          <a:lstStyle/>
          <a:p>
            <a:pPr marL="0" marR="0" indent="0" algn="l">
              <a:lnSpc>
                <a:spcPts val="2400"/>
              </a:lnSpc>
              <a:spcAft>
                <a:spcPts val="0"/>
              </a:spcAft>
            </a:pPr>
            <a:r>
              <a:rPr lang="en-US" sz="2400" spc="-75">
                <a:solidFill>
                  <a:srgbClr val="52565A"/>
                </a:solidFill>
                <a:latin typeface="Calibri" panose="02020603050405020304" pitchFamily="2"/>
              </a:rPr>
              <a:t>Homelessness </a:t>
            </a:r>
          </a:p>
        </p:txBody>
      </p:sp>
      <p:sp>
        <p:nvSpPr>
          <p:cNvPr id="12" name="Text Placeholder 11"/>
          <p:cNvSpPr>
            <a:spLocks noGrp="1"/>
          </p:cNvSpPr>
          <p:nvPr>
            <p:ph type="body" idx="10"/>
          </p:nvPr>
        </p:nvSpPr>
        <p:spPr>
          <a:xfrm>
            <a:off x="1459865" y="3498850"/>
            <a:ext cx="1386840" cy="548640"/>
          </a:xfrm>
          <a:prstGeom prst="rect">
            <a:avLst/>
          </a:prstGeom>
          <a:noFill/>
          <a:ln w="0" cmpd="sng">
            <a:noFill/>
            <a:prstDash val="solid"/>
          </a:ln>
        </p:spPr>
        <p:txBody>
          <a:bodyPr vert="horz" lIns="0" tIns="0" rIns="0" bIns="0" anchor="t"/>
          <a:lstStyle/>
          <a:p>
            <a:pPr marL="0" marR="0" indent="0" algn="ctr">
              <a:lnSpc>
                <a:spcPts val="2300"/>
              </a:lnSpc>
              <a:spcAft>
                <a:spcPts val="0"/>
              </a:spcAft>
            </a:pPr>
            <a:r>
              <a:rPr lang="en-US" sz="2400" spc="-35">
                <a:solidFill>
                  <a:srgbClr val="52565A"/>
                </a:solidFill>
                <a:latin typeface="Calibri" panose="02020603050405020304" pitchFamily="2"/>
              </a:rPr>
              <a:t>Hunger </a:t>
            </a:r>
          </a:p>
          <a:p>
            <a:pPr marL="0" marR="0" indent="0" algn="r">
              <a:lnSpc>
                <a:spcPts val="1600"/>
              </a:lnSpc>
              <a:spcBef>
                <a:spcPts val="375"/>
              </a:spcBef>
              <a:spcAft>
                <a:spcPts val="0"/>
              </a:spcAft>
            </a:pPr>
            <a:r>
              <a:rPr lang="en-US" sz="1600" spc="-40">
                <a:solidFill>
                  <a:srgbClr val="52565A"/>
                </a:solidFill>
                <a:latin typeface="Calibri" panose="02020603050405020304" pitchFamily="2"/>
              </a:rPr>
              <a:t>Food insecurity / </a:t>
            </a:r>
          </a:p>
        </p:txBody>
      </p:sp>
      <p:sp>
        <p:nvSpPr>
          <p:cNvPr id="13" name="Text Placeholder 12"/>
          <p:cNvSpPr>
            <a:spLocks noGrp="1"/>
          </p:cNvSpPr>
          <p:nvPr>
            <p:ph type="body" idx="10"/>
          </p:nvPr>
        </p:nvSpPr>
        <p:spPr>
          <a:xfrm>
            <a:off x="3078480" y="2115185"/>
            <a:ext cx="2971800" cy="1922780"/>
          </a:xfrm>
          <a:prstGeom prst="rect">
            <a:avLst/>
          </a:prstGeom>
          <a:noFill/>
          <a:ln w="0" cmpd="sng">
            <a:noFill/>
            <a:prstDash val="solid"/>
          </a:ln>
        </p:spPr>
        <p:txBody>
          <a:bodyPr vert="horz" lIns="0" tIns="235585" rIns="0" bIns="0" anchor="t">
            <a:normAutofit fontScale="95000"/>
          </a:bodyPr>
          <a:lstStyle/>
          <a:p>
            <a:pPr marL="0" marR="0" indent="365760" algn="l">
              <a:lnSpc>
                <a:spcPts val="2200"/>
              </a:lnSpc>
              <a:spcAft>
                <a:spcPts val="0"/>
              </a:spcAft>
              <a:buFont typeface="Symbol"/>
              <a:buChar char="·"/>
            </a:pPr>
            <a:r>
              <a:rPr lang="en-US" sz="1800" spc="0">
                <a:solidFill>
                  <a:srgbClr val="114920"/>
                </a:solidFill>
                <a:latin typeface="Calibri" panose="02020603050405020304" pitchFamily="2"/>
              </a:rPr>
              <a:t>Veterans with disabilities, </a:t>
            </a:r>
          </a:p>
          <a:p>
            <a:pPr marL="365760" marR="0" indent="0" algn="l">
              <a:lnSpc>
                <a:spcPts val="2200"/>
              </a:lnSpc>
              <a:spcBef>
                <a:spcPts val="0"/>
              </a:spcBef>
              <a:spcAft>
                <a:spcPts val="0"/>
              </a:spcAft>
            </a:pPr>
            <a:r>
              <a:rPr lang="en-US" sz="1800" spc="0">
                <a:solidFill>
                  <a:srgbClr val="114920"/>
                </a:solidFill>
                <a:latin typeface="Calibri" panose="02020603050405020304" pitchFamily="2"/>
              </a:rPr>
              <a:t>female veterans, and rural </a:t>
            </a:r>
          </a:p>
          <a:p>
            <a:pPr marL="365760" marR="0" indent="0" algn="l">
              <a:lnSpc>
                <a:spcPts val="2200"/>
              </a:lnSpc>
              <a:spcBef>
                <a:spcPts val="0"/>
              </a:spcBef>
              <a:spcAft>
                <a:spcPts val="0"/>
              </a:spcAft>
            </a:pPr>
            <a:r>
              <a:rPr lang="en-US" sz="1800" spc="0">
                <a:solidFill>
                  <a:srgbClr val="114920"/>
                </a:solidFill>
                <a:latin typeface="Calibri" panose="02020603050405020304" pitchFamily="2"/>
              </a:rPr>
              <a:t>veterans face higher rates of </a:t>
            </a:r>
          </a:p>
          <a:p>
            <a:pPr marL="365760" marR="0" indent="0" algn="l">
              <a:lnSpc>
                <a:spcPts val="2200"/>
              </a:lnSpc>
              <a:spcBef>
                <a:spcPts val="0"/>
              </a:spcBef>
              <a:spcAft>
                <a:spcPts val="0"/>
              </a:spcAft>
            </a:pPr>
            <a:r>
              <a:rPr lang="en-US" sz="1800" spc="0">
                <a:solidFill>
                  <a:srgbClr val="114920"/>
                </a:solidFill>
                <a:latin typeface="Calibri" panose="02020603050405020304" pitchFamily="2"/>
              </a:rPr>
              <a:t>food insecurity </a:t>
            </a:r>
          </a:p>
          <a:p>
            <a:pPr marL="0" marR="0" indent="365760" algn="l">
              <a:lnSpc>
                <a:spcPts val="2200"/>
              </a:lnSpc>
              <a:spcBef>
                <a:spcPts val="2160"/>
              </a:spcBef>
              <a:spcAft>
                <a:spcPts val="0"/>
              </a:spcAft>
              <a:buFont typeface="Symbol"/>
              <a:buChar char="·"/>
            </a:pPr>
            <a:r>
              <a:rPr lang="en-US" sz="1800" spc="0">
                <a:solidFill>
                  <a:srgbClr val="114920"/>
                </a:solidFill>
                <a:latin typeface="Calibri" panose="02020603050405020304" pitchFamily="2"/>
              </a:rPr>
              <a:t>Only ~15% of food-insecure </a:t>
            </a:r>
          </a:p>
        </p:txBody>
      </p:sp>
      <p:sp>
        <p:nvSpPr>
          <p:cNvPr id="14" name="Text Placeholder 13"/>
          <p:cNvSpPr>
            <a:spLocks noGrp="1"/>
          </p:cNvSpPr>
          <p:nvPr>
            <p:ph type="body" idx="10"/>
          </p:nvPr>
        </p:nvSpPr>
        <p:spPr>
          <a:xfrm>
            <a:off x="3413760" y="4037965"/>
            <a:ext cx="2636520" cy="217170"/>
          </a:xfrm>
          <a:prstGeom prst="rect">
            <a:avLst/>
          </a:prstGeom>
          <a:noFill/>
          <a:ln w="0" cmpd="sng">
            <a:noFill/>
            <a:prstDash val="solid"/>
          </a:ln>
        </p:spPr>
        <p:txBody>
          <a:bodyPr vert="horz" lIns="0" tIns="20320" rIns="0" bIns="0" anchor="t">
            <a:normAutofit fontScale="95000"/>
          </a:bodyPr>
          <a:lstStyle/>
          <a:p>
            <a:pPr marL="0" marR="0" indent="0" algn="l">
              <a:lnSpc>
                <a:spcPts val="1900"/>
              </a:lnSpc>
              <a:spcAft>
                <a:spcPts val="0"/>
              </a:spcAft>
            </a:pPr>
            <a:r>
              <a:rPr lang="en-US" sz="1800" spc="10">
                <a:solidFill>
                  <a:srgbClr val="114920"/>
                </a:solidFill>
                <a:latin typeface="Calibri" panose="02020603050405020304" pitchFamily="2"/>
              </a:rPr>
              <a:t>veterans participate in SNAP </a:t>
            </a:r>
          </a:p>
        </p:txBody>
      </p:sp>
      <p:sp>
        <p:nvSpPr>
          <p:cNvPr id="15" name="Text Placeholder 14"/>
          <p:cNvSpPr>
            <a:spLocks noGrp="1"/>
          </p:cNvSpPr>
          <p:nvPr>
            <p:ph type="body" idx="10"/>
          </p:nvPr>
        </p:nvSpPr>
        <p:spPr>
          <a:xfrm>
            <a:off x="8625840" y="2334260"/>
            <a:ext cx="3121025" cy="1656080"/>
          </a:xfrm>
          <a:prstGeom prst="rect">
            <a:avLst/>
          </a:prstGeom>
          <a:noFill/>
          <a:ln w="0" cmpd="sng">
            <a:noFill/>
            <a:prstDash val="solid"/>
          </a:ln>
        </p:spPr>
        <p:txBody>
          <a:bodyPr vert="horz" lIns="0" tIns="10160" rIns="0" bIns="0" anchor="t">
            <a:normAutofit fontScale="95000"/>
          </a:bodyPr>
          <a:lstStyle/>
          <a:p>
            <a:pPr marL="0" marR="0" indent="320040" algn="l">
              <a:lnSpc>
                <a:spcPts val="2200"/>
              </a:lnSpc>
              <a:spcAft>
                <a:spcPts val="0"/>
              </a:spcAft>
              <a:buFont typeface="Symbol"/>
              <a:buChar char="·"/>
            </a:pPr>
            <a:r>
              <a:rPr lang="en-US" sz="1800" spc="35">
                <a:solidFill>
                  <a:srgbClr val="114920"/>
                </a:solidFill>
                <a:latin typeface="Calibri" panose="02020603050405020304" pitchFamily="2"/>
              </a:rPr>
              <a:t>45% of homeless veterans </a:t>
            </a:r>
          </a:p>
          <a:p>
            <a:pPr marL="320040" marR="0" indent="0" algn="l">
              <a:lnSpc>
                <a:spcPts val="2200"/>
              </a:lnSpc>
              <a:spcBef>
                <a:spcPts val="0"/>
              </a:spcBef>
              <a:spcAft>
                <a:spcPts val="0"/>
              </a:spcAft>
            </a:pPr>
            <a:r>
              <a:rPr lang="en-US" sz="1800" spc="25">
                <a:solidFill>
                  <a:srgbClr val="114920"/>
                </a:solidFill>
                <a:latin typeface="Calibri" panose="02020603050405020304" pitchFamily="2"/>
              </a:rPr>
              <a:t>suffer from mental illness, </a:t>
            </a:r>
          </a:p>
          <a:p>
            <a:pPr marL="320040" marR="0" indent="0" algn="l">
              <a:lnSpc>
                <a:spcPts val="2200"/>
              </a:lnSpc>
              <a:spcBef>
                <a:spcPts val="0"/>
              </a:spcBef>
              <a:spcAft>
                <a:spcPts val="0"/>
              </a:spcAft>
            </a:pPr>
            <a:r>
              <a:rPr lang="en-US" sz="1800" spc="0">
                <a:solidFill>
                  <a:srgbClr val="114920"/>
                </a:solidFill>
                <a:latin typeface="Calibri" panose="02020603050405020304" pitchFamily="2"/>
              </a:rPr>
              <a:t>including PTSD </a:t>
            </a:r>
          </a:p>
          <a:p>
            <a:pPr marL="0" marR="0" indent="320040" algn="l">
              <a:lnSpc>
                <a:spcPts val="2200"/>
              </a:lnSpc>
              <a:spcBef>
                <a:spcPts val="2160"/>
              </a:spcBef>
              <a:spcAft>
                <a:spcPts val="0"/>
              </a:spcAft>
              <a:buFont typeface="Symbol"/>
              <a:buChar char="·"/>
            </a:pPr>
            <a:r>
              <a:rPr lang="en-US" sz="1800" spc="35">
                <a:solidFill>
                  <a:srgbClr val="114920"/>
                </a:solidFill>
                <a:latin typeface="Calibri" panose="02020603050405020304" pitchFamily="2"/>
              </a:rPr>
              <a:t>70% of homeless veterans </a:t>
            </a:r>
          </a:p>
          <a:p>
            <a:pPr marL="320040" marR="0" indent="0" algn="l">
              <a:lnSpc>
                <a:spcPts val="2100"/>
              </a:lnSpc>
              <a:spcBef>
                <a:spcPts val="0"/>
              </a:spcBef>
              <a:spcAft>
                <a:spcPts val="0"/>
              </a:spcAft>
            </a:pPr>
            <a:r>
              <a:rPr lang="en-US" sz="1800" spc="10">
                <a:solidFill>
                  <a:srgbClr val="114920"/>
                </a:solidFill>
                <a:latin typeface="Calibri" panose="02020603050405020304" pitchFamily="2"/>
              </a:rPr>
              <a:t>struggle with substance abuse </a:t>
            </a:r>
          </a:p>
        </p:txBody>
      </p:sp>
      <p:sp>
        <p:nvSpPr>
          <p:cNvPr id="16" name="Text Placeholder 15"/>
          <p:cNvSpPr>
            <a:spLocks noGrp="1"/>
          </p:cNvSpPr>
          <p:nvPr>
            <p:ph type="body" idx="10"/>
          </p:nvPr>
        </p:nvSpPr>
        <p:spPr>
          <a:xfrm>
            <a:off x="1200785" y="4047490"/>
            <a:ext cx="2212975" cy="454660"/>
          </a:xfrm>
          <a:prstGeom prst="rect">
            <a:avLst/>
          </a:prstGeom>
          <a:noFill/>
          <a:ln w="0" cmpd="sng">
            <a:noFill/>
            <a:prstDash val="solid"/>
          </a:ln>
        </p:spPr>
        <p:txBody>
          <a:bodyPr vert="horz" lIns="0" tIns="0" rIns="0" bIns="0" anchor="t"/>
          <a:lstStyle/>
          <a:p>
            <a:pPr marL="640080" marR="0" indent="-640080" algn="l">
              <a:lnSpc>
                <a:spcPts val="1800"/>
              </a:lnSpc>
              <a:spcAft>
                <a:spcPts val="0"/>
              </a:spcAft>
            </a:pPr>
            <a:r>
              <a:rPr lang="en-US" sz="1600" spc="0">
                <a:solidFill>
                  <a:srgbClr val="52565A"/>
                </a:solidFill>
                <a:latin typeface="Calibri" panose="02020603050405020304" pitchFamily="2"/>
              </a:rPr>
              <a:t>nutrition / healthy food choices </a:t>
            </a:r>
          </a:p>
        </p:txBody>
      </p:sp>
      <p:sp>
        <p:nvSpPr>
          <p:cNvPr id="17" name="Text Placeholder 16"/>
          <p:cNvSpPr>
            <a:spLocks noGrp="1"/>
          </p:cNvSpPr>
          <p:nvPr>
            <p:ph type="body" idx="10"/>
          </p:nvPr>
        </p:nvSpPr>
        <p:spPr>
          <a:xfrm>
            <a:off x="5022850" y="4502150"/>
            <a:ext cx="2268220" cy="1160780"/>
          </a:xfrm>
          <a:prstGeom prst="rect">
            <a:avLst/>
          </a:prstGeom>
          <a:noFill/>
          <a:ln w="0" cmpd="sng">
            <a:noFill/>
            <a:prstDash val="solid"/>
          </a:ln>
        </p:spPr>
        <p:txBody>
          <a:bodyPr vert="horz" lIns="0" tIns="576580" rIns="0" bIns="0" anchor="t"/>
          <a:lstStyle/>
          <a:p>
            <a:pPr marL="0" marR="0" indent="0" algn="ctr">
              <a:lnSpc>
                <a:spcPts val="2200"/>
              </a:lnSpc>
              <a:spcAft>
                <a:spcPts val="2365"/>
              </a:spcAft>
            </a:pPr>
            <a:r>
              <a:rPr lang="en-US" sz="2000" spc="-35">
                <a:solidFill>
                  <a:srgbClr val="FFFFFF"/>
                </a:solidFill>
                <a:latin typeface="Calibri" panose="02020603050405020304" pitchFamily="2"/>
              </a:rPr>
              <a:t>One Veteran at a time </a:t>
            </a:r>
          </a:p>
        </p:txBody>
      </p:sp>
      <p:sp>
        <p:nvSpPr>
          <p:cNvPr id="18" name="Text Placeholder 17"/>
          <p:cNvSpPr>
            <a:spLocks noGrp="1"/>
          </p:cNvSpPr>
          <p:nvPr>
            <p:ph type="body" idx="10"/>
          </p:nvPr>
        </p:nvSpPr>
        <p:spPr>
          <a:xfrm>
            <a:off x="1182370" y="5662930"/>
            <a:ext cx="10287000" cy="1195070"/>
          </a:xfrm>
          <a:prstGeom prst="rect">
            <a:avLst/>
          </a:prstGeom>
          <a:noFill/>
          <a:ln w="0" cmpd="sng">
            <a:noFill/>
            <a:prstDash val="solid"/>
          </a:ln>
        </p:spPr>
        <p:txBody>
          <a:bodyPr vert="horz" lIns="0" tIns="0" rIns="0" bIns="0" anchor="t">
            <a:normAutofit fontScale="95000"/>
          </a:bodyPr>
          <a:lstStyle/>
          <a:p>
            <a:pPr marL="1463040" marR="457200" indent="-1463040" algn="l">
              <a:lnSpc>
                <a:spcPts val="1600"/>
              </a:lnSpc>
              <a:spcAft>
                <a:spcPts val="0"/>
              </a:spcAft>
            </a:pPr>
            <a:r>
              <a:rPr lang="en-US" sz="1550" spc="0">
                <a:solidFill>
                  <a:srgbClr val="1F1F1F"/>
                </a:solidFill>
                <a:latin typeface="Calibri Light" panose="02020603050405020304" pitchFamily="2"/>
              </a:rPr>
              <a:t>Committed to ensuring Veterans and their families no matter their age, race or gender, have access to the care they need and deserve, especially those who stem from underserved and diverse communities. </a:t>
            </a:r>
          </a:p>
          <a:p>
            <a:pPr marL="0" marR="0" indent="0" algn="r">
              <a:lnSpc>
                <a:spcPts val="1800"/>
              </a:lnSpc>
              <a:spcBef>
                <a:spcPts val="2760"/>
              </a:spcBef>
              <a:spcAft>
                <a:spcPts val="1560"/>
              </a:spcAft>
            </a:pPr>
            <a:r>
              <a:rPr lang="en-US" sz="1800" u="sng" spc="30">
                <a:solidFill>
                  <a:srgbClr val="0000FF"/>
                </a:solidFill>
                <a:latin typeface="Calibri" panose="02020603050405020304" pitchFamily="2"/>
              </a:rPr>
              <a:t>Humana Health Equity | Veteran Community</a:t>
            </a:r>
            <a:r>
              <a:rPr lang="en-US" sz="100" u="sng" spc="30">
                <a:solidFill>
                  <a:srgbClr val="007480"/>
                </a:solidFill>
                <a:latin typeface="Calibri" panose="02020603050405020304" pitchFamily="2"/>
              </a:rPr>
              <a:t> </a:t>
            </a:r>
          </a:p>
        </p:txBody>
      </p:sp>
      <p:sp>
        <p:nvSpPr>
          <p:cNvPr id="19" name="Text Placeholder 18"/>
          <p:cNvSpPr>
            <a:spLocks noGrp="1"/>
          </p:cNvSpPr>
          <p:nvPr>
            <p:ph type="body" idx="10"/>
          </p:nvPr>
        </p:nvSpPr>
        <p:spPr>
          <a:xfrm>
            <a:off x="11690350" y="6307455"/>
            <a:ext cx="268605" cy="219075"/>
          </a:xfrm>
          <a:prstGeom prst="rect">
            <a:avLst/>
          </a:prstGeom>
          <a:noFill/>
          <a:ln w="0" cmpd="sng">
            <a:noFill/>
            <a:prstDash val="solid"/>
          </a:ln>
        </p:spPr>
        <p:txBody>
          <a:bodyPr vert="horz" lIns="0" tIns="24765" rIns="0" bIns="0" anchor="t"/>
          <a:lstStyle/>
          <a:p>
            <a:pPr marL="0" marR="0" indent="0" algn="l">
              <a:lnSpc>
                <a:spcPts val="1300"/>
              </a:lnSpc>
              <a:spcAft>
                <a:spcPts val="135"/>
              </a:spcAft>
            </a:pPr>
            <a:r>
              <a:rPr lang="en-US" sz="1250" b="1" spc="0">
                <a:solidFill>
                  <a:srgbClr val="78BD1F"/>
                </a:solidFill>
                <a:latin typeface="Calibri Light" panose="02020603050405020304" pitchFamily="2"/>
              </a:rPr>
              <a:t>|</a:t>
            </a:r>
            <a:r>
              <a:rPr lang="en-US" sz="1200" spc="0">
                <a:solidFill>
                  <a:srgbClr val="52565A"/>
                </a:solidFill>
                <a:latin typeface="Calibri Light" panose="02020603050405020304" pitchFamily="2"/>
              </a:rPr>
              <a:t> 8 </a:t>
            </a:r>
          </a:p>
        </p:txBody>
      </p:sp>
      <p:cxnSp>
        <p:nvCxnSpPr>
          <p:cNvPr id="20" name="Straight Connector 19"/>
          <p:cNvCxnSpPr/>
          <p:nvPr/>
        </p:nvCxnSpPr>
        <p:spPr>
          <a:xfrm>
            <a:off x="6229985" y="2094230"/>
            <a:ext cx="0" cy="2408555"/>
          </a:xfrm>
          <a:prstGeom prst="line">
            <a:avLst/>
          </a:prstGeom>
          <a:ln w="24130" cmpd="sng">
            <a:solidFill>
              <a:srgbClr val="001646"/>
            </a:solidFill>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0"/>
            <a:ext cx="368935" cy="1078865"/>
          </a:xfrm>
          <a:prstGeom prst="rect">
            <a:avLst/>
          </a:prstGeom>
          <a:solidFill>
            <a:srgbClr val="78BD1F"/>
          </a:solidFill>
          <a:ln w="0" cmpd="sng">
            <a:noFill/>
            <a:prstDash val="solid"/>
          </a:ln>
        </p:spPr>
        <p:txBody>
          <a:bodyPr vert="horz" lIns="0" tIns="0" rIns="0" bIns="0" anchor="t"/>
          <a:lstStyle/>
          <a:p>
            <a:r>
              <a:rPr lang="en-US"/>
              <a:t> </a:t>
            </a:r>
          </a:p>
        </p:txBody>
      </p:sp>
      <p:pic>
        <p:nvPicPr>
          <p:cNvPr id="4" name="Picture 3"/>
          <p:cNvPicPr/>
          <p:nvPr/>
        </p:nvPicPr>
        <p:blipFill>
          <a:blip r:embed="rId2"/>
          <a:stretch>
            <a:fillRect/>
          </a:stretch>
        </p:blipFill>
        <p:spPr>
          <a:xfrm>
            <a:off x="2203450" y="1100455"/>
            <a:ext cx="8196580" cy="2030095"/>
          </a:xfrm>
          <a:prstGeom prst="rect">
            <a:avLst/>
          </a:prstGeom>
        </p:spPr>
      </p:pic>
      <p:pic>
        <p:nvPicPr>
          <p:cNvPr id="8" name="Picture 7"/>
          <p:cNvPicPr/>
          <p:nvPr/>
        </p:nvPicPr>
        <p:blipFill>
          <a:blip r:embed="rId3"/>
          <a:stretch>
            <a:fillRect/>
          </a:stretch>
        </p:blipFill>
        <p:spPr>
          <a:xfrm>
            <a:off x="0" y="1161415"/>
            <a:ext cx="356870" cy="5690235"/>
          </a:xfrm>
          <a:prstGeom prst="rect">
            <a:avLst/>
          </a:prstGeom>
        </p:spPr>
      </p:pic>
      <p:graphicFrame>
        <p:nvGraphicFramePr>
          <p:cNvPr id="6" name="Table 5"/>
          <p:cNvGraphicFramePr>
            <a:graphicFrameLocks noGrp="1"/>
          </p:cNvGraphicFramePr>
          <p:nvPr/>
        </p:nvGraphicFramePr>
        <p:xfrm>
          <a:off x="1862455" y="3797300"/>
          <a:ext cx="8915400" cy="3152140"/>
        </p:xfrm>
        <a:graphic>
          <a:graphicData uri="http://schemas.openxmlformats.org/drawingml/2006/table">
            <a:tbl>
              <a:tblPr/>
              <a:tblGrid>
                <a:gridCol w="2706370">
                  <a:extLst>
                    <a:ext uri="{9D8B030D-6E8A-4147-A177-3AD203B41FA5}">
                      <a16:colId xmlns:a16="http://schemas.microsoft.com/office/drawing/2014/main" val="20000"/>
                    </a:ext>
                  </a:extLst>
                </a:gridCol>
                <a:gridCol w="3315970">
                  <a:extLst>
                    <a:ext uri="{9D8B030D-6E8A-4147-A177-3AD203B41FA5}">
                      <a16:colId xmlns:a16="http://schemas.microsoft.com/office/drawing/2014/main" val="20001"/>
                    </a:ext>
                  </a:extLst>
                </a:gridCol>
                <a:gridCol w="2893060">
                  <a:extLst>
                    <a:ext uri="{9D8B030D-6E8A-4147-A177-3AD203B41FA5}">
                      <a16:colId xmlns:a16="http://schemas.microsoft.com/office/drawing/2014/main" val="20002"/>
                    </a:ext>
                  </a:extLst>
                </a:gridCol>
              </a:tblGrid>
              <a:tr h="1871980">
                <a:tc>
                  <a:txBody>
                    <a:bodyPr/>
                    <a:lstStyle/>
                    <a:p>
                      <a:pPr marL="0" marR="1163320" indent="0" algn="r">
                        <a:lnSpc>
                          <a:spcPts val="2600"/>
                        </a:lnSpc>
                        <a:spcBef>
                          <a:spcPts val="0"/>
                        </a:spcBef>
                        <a:spcAft>
                          <a:spcPts val="0"/>
                        </a:spcAft>
                      </a:pPr>
                      <a:r>
                        <a:rPr lang="en-US" sz="2400" b="1" spc="0">
                          <a:solidFill>
                            <a:srgbClr val="5C9A1B"/>
                          </a:solidFill>
                          <a:latin typeface="Calibri" panose="02020603050405020304" pitchFamily="2"/>
                        </a:rPr>
                        <a:t>UTCH </a:t>
                      </a:r>
                    </a:p>
                    <a:p>
                      <a:pPr marL="0" marR="420370" indent="0" algn="r">
                        <a:lnSpc>
                          <a:spcPts val="2400"/>
                        </a:lnSpc>
                        <a:spcBef>
                          <a:spcPts val="240"/>
                        </a:spcBef>
                        <a:spcAft>
                          <a:spcPts val="9385"/>
                        </a:spcAft>
                      </a:pPr>
                      <a:r>
                        <a:rPr lang="en-US" sz="2400" spc="0">
                          <a:solidFill>
                            <a:srgbClr val="52565A"/>
                          </a:solidFill>
                          <a:latin typeface="Calibri" panose="02020603050405020304" pitchFamily="2"/>
                        </a:rPr>
                        <a:t>OG campaign logo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2200"/>
                        </a:lnSpc>
                        <a:spcBef>
                          <a:spcPts val="0"/>
                        </a:spcBef>
                        <a:spcAft>
                          <a:spcPts val="0"/>
                        </a:spcAft>
                      </a:pPr>
                      <a:r>
                        <a:rPr lang="en-US" sz="2400" b="1" spc="0">
                          <a:solidFill>
                            <a:srgbClr val="5C9A1B"/>
                          </a:solidFill>
                          <a:latin typeface="Calibri" panose="02020603050405020304" pitchFamily="2"/>
                        </a:rPr>
                        <a:t>UTCH2 </a:t>
                      </a:r>
                    </a:p>
                    <a:p>
                      <a:pPr marL="0" marR="0" indent="0" algn="ctr">
                        <a:lnSpc>
                          <a:spcPts val="2200"/>
                        </a:lnSpc>
                        <a:spcBef>
                          <a:spcPts val="0"/>
                        </a:spcBef>
                        <a:spcAft>
                          <a:spcPts val="0"/>
                        </a:spcAft>
                      </a:pPr>
                      <a:r>
                        <a:rPr lang="en-US" sz="2200" spc="0">
                          <a:solidFill>
                            <a:srgbClr val="52565A"/>
                          </a:solidFill>
                          <a:latin typeface="Calibri" panose="02020603050405020304" pitchFamily="2"/>
                        </a:rPr>
                        <a:t>Expanded scope to </a:t>
                      </a:r>
                    </a:p>
                    <a:p>
                      <a:pPr marL="0" marR="0" indent="0" algn="ctr">
                        <a:lnSpc>
                          <a:spcPts val="2400"/>
                        </a:lnSpc>
                        <a:spcBef>
                          <a:spcPts val="5"/>
                        </a:spcBef>
                        <a:spcAft>
                          <a:spcPts val="0"/>
                        </a:spcAft>
                      </a:pPr>
                      <a:r>
                        <a:rPr lang="en-US" sz="2200" spc="0">
                          <a:solidFill>
                            <a:srgbClr val="52565A"/>
                          </a:solidFill>
                          <a:latin typeface="Calibri" panose="02020603050405020304" pitchFamily="2"/>
                        </a:rPr>
                        <a:t>include food insecurity </a:t>
                      </a:r>
                    </a:p>
                    <a:p>
                      <a:pPr marL="0" marR="0" indent="0" algn="ctr">
                        <a:lnSpc>
                          <a:spcPts val="2400"/>
                        </a:lnSpc>
                        <a:spcBef>
                          <a:spcPts val="0"/>
                        </a:spcBef>
                        <a:spcAft>
                          <a:spcPts val="5620"/>
                        </a:spcAft>
                      </a:pPr>
                      <a:r>
                        <a:rPr lang="en-US" sz="2200" spc="0">
                          <a:solidFill>
                            <a:srgbClr val="52565A"/>
                          </a:solidFill>
                          <a:latin typeface="Calibri" panose="02020603050405020304" pitchFamily="2"/>
                        </a:rPr>
                        <a:t>and homelessness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1032510" indent="0" algn="r">
                        <a:lnSpc>
                          <a:spcPts val="2600"/>
                        </a:lnSpc>
                        <a:spcBef>
                          <a:spcPts val="0"/>
                        </a:spcBef>
                        <a:spcAft>
                          <a:spcPts val="0"/>
                        </a:spcAft>
                      </a:pPr>
                      <a:r>
                        <a:rPr lang="en-US" sz="2400" b="1" spc="0">
                          <a:solidFill>
                            <a:srgbClr val="5C9A1B"/>
                          </a:solidFill>
                          <a:latin typeface="Calibri" panose="02020603050405020304" pitchFamily="2"/>
                        </a:rPr>
                        <a:t>UFV </a:t>
                      </a:r>
                    </a:p>
                    <a:p>
                      <a:pPr marL="0" marR="232410" indent="0" algn="r">
                        <a:lnSpc>
                          <a:spcPts val="1900"/>
                        </a:lnSpc>
                        <a:spcBef>
                          <a:spcPts val="505"/>
                        </a:spcBef>
                        <a:spcAft>
                          <a:spcPts val="0"/>
                        </a:spcAft>
                      </a:pPr>
                      <a:r>
                        <a:rPr lang="en-US" sz="1800" spc="0">
                          <a:solidFill>
                            <a:srgbClr val="52565A"/>
                          </a:solidFill>
                          <a:latin typeface="Calibri" panose="02020603050405020304" pitchFamily="2"/>
                        </a:rPr>
                        <a:t>New look to reflect our </a:t>
                      </a:r>
                    </a:p>
                    <a:p>
                      <a:pPr marL="0" marR="60960" indent="0" algn="r">
                        <a:lnSpc>
                          <a:spcPts val="1900"/>
                        </a:lnSpc>
                        <a:spcBef>
                          <a:spcPts val="525"/>
                        </a:spcBef>
                        <a:spcAft>
                          <a:spcPts val="0"/>
                        </a:spcAft>
                      </a:pPr>
                      <a:r>
                        <a:rPr lang="en-US" sz="1800" spc="0">
                          <a:solidFill>
                            <a:srgbClr val="52565A"/>
                          </a:solidFill>
                          <a:latin typeface="Calibri" panose="02020603050405020304" pitchFamily="2"/>
                        </a:rPr>
                        <a:t>commitment to addressing </a:t>
                      </a:r>
                    </a:p>
                    <a:p>
                      <a:pPr marL="0" marR="175260" indent="0" algn="r">
                        <a:lnSpc>
                          <a:spcPts val="1900"/>
                        </a:lnSpc>
                        <a:spcBef>
                          <a:spcPts val="525"/>
                        </a:spcBef>
                        <a:spcAft>
                          <a:spcPts val="0"/>
                        </a:spcAft>
                      </a:pPr>
                      <a:r>
                        <a:rPr lang="en-US" sz="1800" spc="0">
                          <a:solidFill>
                            <a:srgbClr val="52565A"/>
                          </a:solidFill>
                          <a:latin typeface="Calibri" panose="02020603050405020304" pitchFamily="2"/>
                        </a:rPr>
                        <a:t>the diverse and evolving </a:t>
                      </a:r>
                    </a:p>
                    <a:p>
                      <a:pPr marL="0" marR="346710" indent="0" algn="r">
                        <a:lnSpc>
                          <a:spcPts val="1900"/>
                        </a:lnSpc>
                        <a:spcBef>
                          <a:spcPts val="525"/>
                        </a:spcBef>
                        <a:spcAft>
                          <a:spcPts val="0"/>
                        </a:spcAft>
                      </a:pPr>
                      <a:r>
                        <a:rPr lang="en-US" sz="1800" spc="0">
                          <a:solidFill>
                            <a:srgbClr val="52565A"/>
                          </a:solidFill>
                          <a:latin typeface="Calibri" panose="02020603050405020304" pitchFamily="2"/>
                        </a:rPr>
                        <a:t>needs of military and </a:t>
                      </a:r>
                    </a:p>
                    <a:p>
                      <a:pPr marL="0" marR="289560" indent="0" algn="r">
                        <a:lnSpc>
                          <a:spcPts val="1700"/>
                        </a:lnSpc>
                        <a:spcBef>
                          <a:spcPts val="525"/>
                        </a:spcBef>
                        <a:spcAft>
                          <a:spcPts val="0"/>
                        </a:spcAft>
                      </a:pPr>
                      <a:r>
                        <a:rPr lang="en-US" sz="1800" spc="0">
                          <a:solidFill>
                            <a:srgbClr val="52565A"/>
                          </a:solidFill>
                          <a:latin typeface="Calibri" panose="02020603050405020304" pitchFamily="2"/>
                        </a:rPr>
                        <a:t>veteran communities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theme/theme1.xml><?xml version="1.0" encoding="utf-8"?>
<a:theme xmlns:a="http://schemas.openxmlformats.org/drawingml/2006/main" name="default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970</Words>
  <Application>Microsoft Office PowerPoint</Application>
  <PresentationFormat>Widescreen</PresentationFormat>
  <Paragraphs>162</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Arial Narrow</vt:lpstr>
      <vt:lpstr>Calibri</vt:lpstr>
      <vt:lpstr>Calibri Light</vt:lpstr>
      <vt:lpstr>Garamond</vt:lpstr>
      <vt:lpstr>Symbol</vt:lpstr>
      <vt:lpstr>Tahoma</vt:lpstr>
      <vt:lpstr>Times New Roman</vt:lpstr>
      <vt:lpstr>Verdana</vt:lpstr>
      <vt:lpstr>Wingdings</vt:lpstr>
      <vt:lpstr>default layout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Large Group Priorities</dc:title>
  <dc:creator>Christine Berry</dc:creator>
  <cp:lastModifiedBy>Keith Garrison</cp:lastModifiedBy>
  <cp:revision>1</cp:revision>
  <dcterms:created xsi:type="dcterms:W3CDTF">2025-09-20T18:31:36Z</dcterms:created>
  <dcterms:modified xsi:type="dcterms:W3CDTF">2025-09-20T18:32:07Z</dcterms:modified>
</cp:coreProperties>
</file>