
<file path=[Content_Types].xml><?xml version="1.0" encoding="utf-8"?>
<Types xmlns="http://schemas.openxmlformats.org/package/2006/content-types">
  <Default Extension="com" ContentType="image/pn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9" r:id="rId3"/>
  </p:sldMasterIdLst>
  <p:notesMasterIdLst>
    <p:notesMasterId r:id="rId68"/>
  </p:notesMasterIdLst>
  <p:sldIdLst>
    <p:sldId id="256" r:id="rId4"/>
    <p:sldId id="623" r:id="rId5"/>
    <p:sldId id="287" r:id="rId6"/>
    <p:sldId id="259" r:id="rId7"/>
    <p:sldId id="302" r:id="rId8"/>
    <p:sldId id="811" r:id="rId9"/>
    <p:sldId id="796" r:id="rId10"/>
    <p:sldId id="799" r:id="rId11"/>
    <p:sldId id="812" r:id="rId12"/>
    <p:sldId id="817" r:id="rId13"/>
    <p:sldId id="818" r:id="rId14"/>
    <p:sldId id="819" r:id="rId15"/>
    <p:sldId id="848" r:id="rId16"/>
    <p:sldId id="863" r:id="rId17"/>
    <p:sldId id="850" r:id="rId18"/>
    <p:sldId id="851" r:id="rId19"/>
    <p:sldId id="866" r:id="rId20"/>
    <p:sldId id="853" r:id="rId21"/>
    <p:sldId id="854" r:id="rId22"/>
    <p:sldId id="864" r:id="rId23"/>
    <p:sldId id="856" r:id="rId24"/>
    <p:sldId id="857" r:id="rId25"/>
    <p:sldId id="858" r:id="rId26"/>
    <p:sldId id="865" r:id="rId27"/>
    <p:sldId id="860" r:id="rId28"/>
    <p:sldId id="832" r:id="rId29"/>
    <p:sldId id="833" r:id="rId30"/>
    <p:sldId id="834" r:id="rId31"/>
    <p:sldId id="835" r:id="rId32"/>
    <p:sldId id="844" r:id="rId33"/>
    <p:sldId id="845" r:id="rId34"/>
    <p:sldId id="846" r:id="rId35"/>
    <p:sldId id="847" r:id="rId36"/>
    <p:sldId id="836" r:id="rId37"/>
    <p:sldId id="837" r:id="rId38"/>
    <p:sldId id="838" r:id="rId39"/>
    <p:sldId id="820" r:id="rId40"/>
    <p:sldId id="821" r:id="rId41"/>
    <p:sldId id="822" r:id="rId42"/>
    <p:sldId id="823" r:id="rId43"/>
    <p:sldId id="813" r:id="rId44"/>
    <p:sldId id="814" r:id="rId45"/>
    <p:sldId id="815" r:id="rId46"/>
    <p:sldId id="753" r:id="rId47"/>
    <p:sldId id="802" r:id="rId48"/>
    <p:sldId id="755" r:id="rId49"/>
    <p:sldId id="757" r:id="rId50"/>
    <p:sldId id="803" r:id="rId51"/>
    <p:sldId id="759" r:id="rId52"/>
    <p:sldId id="672" r:id="rId53"/>
    <p:sldId id="668" r:id="rId54"/>
    <p:sldId id="675" r:id="rId55"/>
    <p:sldId id="701" r:id="rId56"/>
    <p:sldId id="702" r:id="rId57"/>
    <p:sldId id="678" r:id="rId58"/>
    <p:sldId id="618" r:id="rId59"/>
    <p:sldId id="607" r:id="rId60"/>
    <p:sldId id="680" r:id="rId61"/>
    <p:sldId id="682" r:id="rId62"/>
    <p:sldId id="683" r:id="rId63"/>
    <p:sldId id="679" r:id="rId64"/>
    <p:sldId id="684" r:id="rId65"/>
    <p:sldId id="685" r:id="rId66"/>
    <p:sldId id="614" r:id="rId67"/>
  </p:sldIdLst>
  <p:sldSz cx="12192000"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90E0"/>
    <a:srgbClr val="6F2B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B525E2-57A0-487F-B029-F13468C49F0B}" v="14" dt="2025-09-18T19:20:43.8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9" autoAdjust="0"/>
    <p:restoredTop sz="94660"/>
  </p:normalViewPr>
  <p:slideViewPr>
    <p:cSldViewPr snapToGrid="0">
      <p:cViewPr varScale="1">
        <p:scale>
          <a:sx n="95" d="100"/>
          <a:sy n="95" d="100"/>
        </p:scale>
        <p:origin x="20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38141-E393-4290-A230-EEDEB819F9D1}"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D2084-C972-4CC4-90F6-299124C75878}" type="slidenum">
              <a:rPr lang="en-US" smtClean="0"/>
              <a:t>‹#›</a:t>
            </a:fld>
            <a:endParaRPr lang="en-US"/>
          </a:p>
        </p:txBody>
      </p:sp>
    </p:spTree>
    <p:extLst>
      <p:ext uri="{BB962C8B-B14F-4D97-AF65-F5344CB8AC3E}">
        <p14:creationId xmlns:p14="http://schemas.microsoft.com/office/powerpoint/2010/main" val="1800557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D2084-C972-4CC4-90F6-299124C75878}" type="slidenum">
              <a:rPr lang="en-US" smtClean="0"/>
              <a:t>1</a:t>
            </a:fld>
            <a:endParaRPr lang="en-US"/>
          </a:p>
        </p:txBody>
      </p:sp>
    </p:spTree>
    <p:extLst>
      <p:ext uri="{BB962C8B-B14F-4D97-AF65-F5344CB8AC3E}">
        <p14:creationId xmlns:p14="http://schemas.microsoft.com/office/powerpoint/2010/main" val="2946009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0C20F-50F6-77B9-5D2B-2FF2F1D15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35319-1292-1927-C5A6-C4F3884C5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EC3D0-0316-C2F2-0330-A63956D86823}"/>
              </a:ext>
            </a:extLst>
          </p:cNvPr>
          <p:cNvSpPr>
            <a:spLocks noGrp="1"/>
          </p:cNvSpPr>
          <p:nvPr>
            <p:ph type="body" idx="1"/>
          </p:nvPr>
        </p:nvSpPr>
        <p:spPr/>
        <p:txBody>
          <a:bodyPr/>
          <a:lstStyle/>
          <a:p>
            <a:pPr marL="0" indent="0">
              <a:buNone/>
            </a:pPr>
            <a:r>
              <a:rPr lang="en-US">
                <a:solidFill>
                  <a:srgbClr val="000000"/>
                </a:solidFill>
                <a:latin typeface="Calibri" panose="020F0502020204030204" pitchFamily="34" charset="0"/>
                <a:sym typeface=""/>
              </a:rPr>
              <a:t>[click] The answer here is that The Veteran can appeal the original decision because he was still within a year of that decision.</a:t>
            </a:r>
          </a:p>
          <a:p>
            <a:pPr marL="0" indent="0">
              <a:buNone/>
            </a:pPr>
            <a:r>
              <a:rPr lang="en-US">
                <a:solidFill>
                  <a:srgbClr val="000000"/>
                </a:solidFill>
                <a:latin typeface="Calibri" panose="020F0502020204030204" pitchFamily="34" charset="0"/>
                <a:sym typeface=""/>
              </a:rPr>
              <a:t>[click] The CAVC held that that the relevant AMA statute, 38 U.S.C. § 5104C(a), unambiguously permits the claimant to file more than one administrative review request in response to, and within 1 year of, a VA decision. </a:t>
            </a:r>
          </a:p>
          <a:p>
            <a:pPr marL="0" indent="0">
              <a:buNone/>
            </a:pPr>
            <a:r>
              <a:rPr lang="en-US">
                <a:solidFill>
                  <a:srgbClr val="000000"/>
                </a:solidFill>
                <a:latin typeface="Calibri" panose="020F0502020204030204" pitchFamily="34" charset="0"/>
                <a:sym typeface=""/>
              </a:rPr>
              <a:t>[click] This is important because creates the opportunity to preserve a Veteran’s effective date by continuously pursuing a merits decision even if the Veteran filed a Supplemental Claim that was not supported by new and relevant evidence.</a:t>
            </a:r>
          </a:p>
          <a:p>
            <a:pPr marL="0" indent="0">
              <a:buNone/>
            </a:pPr>
            <a:r>
              <a:rPr lang="en-US">
                <a:solidFill>
                  <a:srgbClr val="000000"/>
                </a:solidFill>
                <a:latin typeface="Calibri" panose="020F0502020204030204" pitchFamily="34" charset="0"/>
                <a:sym typeface=""/>
              </a:rPr>
              <a:t>Look for this issue when a Veteran comes to you after an unsuccessful Supplemental Claim.  If possible, do not get caught up fighting over whether evidence was new and relevant.  If you lose that fight, the Veteran can lose continuous pursuit and the best effective date  </a:t>
            </a:r>
          </a:p>
          <a:p>
            <a:pPr marL="0" indent="0">
              <a:buNone/>
            </a:pPr>
            <a:r>
              <a:rPr lang="en-US">
                <a:solidFill>
                  <a:srgbClr val="000000"/>
                </a:solidFill>
                <a:latin typeface="Calibri" panose="020F0502020204030204" pitchFamily="34" charset="0"/>
                <a:sym typeface=""/>
              </a:rPr>
              <a:t>To be clear:  Advocates should choose whichever type of review is appropriate in their best judgment.  However, frame it as a dispute with the most recent decision on the merits rather than a denial of reopening if you are filing within a year of the merits decision.  Of course, if it has been more than a year, then you’ll have to attack the Supplemental Claim decision.</a:t>
            </a:r>
          </a:p>
          <a:p>
            <a:pPr marL="0" indent="0">
              <a:buNone/>
            </a:pPr>
            <a:r>
              <a:rPr lang="en-US">
                <a:solidFill>
                  <a:srgbClr val="000000"/>
                </a:solidFill>
                <a:latin typeface="Calibri" panose="020F0502020204030204" pitchFamily="34" charset="0"/>
                <a:sym typeface=""/>
              </a:rPr>
              <a:t>.</a:t>
            </a: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45FCDA04-4658-8EB2-DEE0-E8DC96456FFF}"/>
              </a:ext>
            </a:extLst>
          </p:cNvPr>
          <p:cNvSpPr>
            <a:spLocks noGrp="1"/>
          </p:cNvSpPr>
          <p:nvPr>
            <p:ph type="sldNum" sz="quarter" idx="5"/>
          </p:nvPr>
        </p:nvSpPr>
        <p:spPr/>
        <p:txBody>
          <a:bodyPr/>
          <a:lstStyle/>
          <a:p>
            <a:fld id="{17055FE4-C66D-4B15-B666-BC04428DE721}" type="slidenum">
              <a:rPr lang="en-US" smtClean="0"/>
              <a:t>12</a:t>
            </a:fld>
            <a:endParaRPr lang="en-US"/>
          </a:p>
        </p:txBody>
      </p:sp>
    </p:spTree>
    <p:extLst>
      <p:ext uri="{BB962C8B-B14F-4D97-AF65-F5344CB8AC3E}">
        <p14:creationId xmlns:p14="http://schemas.microsoft.com/office/powerpoint/2010/main" val="1194965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498B4-988B-1D0C-D7FD-1ABB061DB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FEE52-8457-3F21-FB2A-C12909F69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13E51-25AF-34D6-723C-785F8A46E22D}"/>
              </a:ext>
            </a:extLst>
          </p:cNvPr>
          <p:cNvSpPr>
            <a:spLocks noGrp="1"/>
          </p:cNvSpPr>
          <p:nvPr>
            <p:ph type="body" idx="1"/>
          </p:nvPr>
        </p:nvSpPr>
        <p:spPr/>
        <p:txBody>
          <a:bodyPr/>
          <a:lstStyle/>
          <a:p>
            <a:pPr marL="171450" indent="-171450">
              <a:buFont typeface="Calibri" panose="020F0502020204030204" pitchFamily="34" charset="0"/>
              <a:buChar char="̶"/>
            </a:pPr>
            <a:r>
              <a:rPr lang="en-US" dirty="0"/>
              <a:t>The fourth recent case we will talk about is </a:t>
            </a:r>
            <a:r>
              <a:rPr lang="en-US" sz="1200" b="1" i="1" dirty="0"/>
              <a:t>Amezquita</a:t>
            </a:r>
            <a:r>
              <a:rPr lang="en-US" dirty="0"/>
              <a:t> v. Collins from the Federal Circuit.  </a:t>
            </a:r>
          </a:p>
        </p:txBody>
      </p:sp>
      <p:sp>
        <p:nvSpPr>
          <p:cNvPr id="4" name="Slide Number Placeholder 3">
            <a:extLst>
              <a:ext uri="{FF2B5EF4-FFF2-40B4-BE49-F238E27FC236}">
                <a16:creationId xmlns:a16="http://schemas.microsoft.com/office/drawing/2014/main" id="{FA72A1B5-26C8-EE27-6E9A-7F13AE3BE490}"/>
              </a:ext>
            </a:extLst>
          </p:cNvPr>
          <p:cNvSpPr>
            <a:spLocks noGrp="1"/>
          </p:cNvSpPr>
          <p:nvPr>
            <p:ph type="sldNum" sz="quarter" idx="5"/>
          </p:nvPr>
        </p:nvSpPr>
        <p:spPr/>
        <p:txBody>
          <a:bodyPr/>
          <a:lstStyle/>
          <a:p>
            <a:fld id="{17055FE4-C66D-4B15-B666-BC04428DE721}" type="slidenum">
              <a:rPr lang="en-US" smtClean="0"/>
              <a:t>13</a:t>
            </a:fld>
            <a:endParaRPr lang="en-US"/>
          </a:p>
        </p:txBody>
      </p:sp>
    </p:spTree>
    <p:extLst>
      <p:ext uri="{BB962C8B-B14F-4D97-AF65-F5344CB8AC3E}">
        <p14:creationId xmlns:p14="http://schemas.microsoft.com/office/powerpoint/2010/main" val="1096773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F8E32-AFDF-5265-A752-3C9A549CC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BF7C2-DD81-68D3-5F07-C2FD20651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AA641-4FFF-3F9B-44CB-739053343A37}"/>
              </a:ext>
            </a:extLst>
          </p:cNvPr>
          <p:cNvSpPr>
            <a:spLocks noGrp="1"/>
          </p:cNvSpPr>
          <p:nvPr>
            <p:ph type="body" idx="1"/>
          </p:nvPr>
        </p:nvSpPr>
        <p:spPr/>
        <p:txBody>
          <a:bodyPr/>
          <a:lstStyle/>
          <a:p>
            <a:pPr marL="0" lvl="0" indent="0">
              <a:lnSpc>
                <a:spcPct val="120000"/>
              </a:lnSpc>
              <a:buNone/>
            </a:pPr>
            <a:r>
              <a:rPr lang="en-US" dirty="0">
                <a:solidFill>
                  <a:srgbClr val="000000"/>
                </a:solidFill>
                <a:latin typeface="Calibri" panose="020F0502020204030204" pitchFamily="34" charset="0"/>
                <a:sym typeface=""/>
              </a:rPr>
              <a:t>[click] The answer here is </a:t>
            </a:r>
            <a:r>
              <a:rPr lang="en-US" sz="1200" b="1" dirty="0">
                <a:solidFill>
                  <a:srgbClr val="FF0000"/>
                </a:solidFill>
              </a:rPr>
              <a:t>Yes.  Even though he had no symptoms, the condition was still noted on his entrance physical.</a:t>
            </a:r>
          </a:p>
          <a:p>
            <a:pPr marL="0" marR="0" lvl="0" indent="0" algn="l" defTabSz="914400" rtl="0" eaLnBrk="1" fontAlgn="auto" latinLnBrk="0" hangingPunct="1">
              <a:lnSpc>
                <a:spcPct val="120000"/>
              </a:lnSpc>
              <a:spcBef>
                <a:spcPts val="0"/>
              </a:spcBef>
              <a:spcAft>
                <a:spcPts val="0"/>
              </a:spcAft>
              <a:buClrTx/>
              <a:buSzTx/>
              <a:buFontTx/>
              <a:buNone/>
              <a:tabLst/>
              <a:defRPr/>
            </a:pPr>
            <a:r>
              <a:rPr lang="en-US" dirty="0">
                <a:solidFill>
                  <a:srgbClr val="000000"/>
                </a:solidFill>
                <a:latin typeface="Calibri" panose="020F0502020204030204" pitchFamily="34" charset="0"/>
                <a:sym typeface=""/>
              </a:rPr>
              <a:t>[click]  </a:t>
            </a:r>
            <a:r>
              <a:rPr lang="en-US" sz="1200" dirty="0"/>
              <a:t>The Federal Circuit rejected the argument that only conditions that have some kind of active symptom count as preexisting conditions.  This holding is particularly important for situations like these where there was an injury prior to service, such as a high-school sports injury, that is documented but not actually affecting the service member at the time. </a:t>
            </a:r>
          </a:p>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t>It’s important to remember that the Veteran can still get service connection, but</a:t>
            </a:r>
          </a:p>
          <a:p>
            <a:pPr marL="0" marR="0" lvl="0" indent="0" algn="l" defTabSz="914400" rtl="0" eaLnBrk="1" fontAlgn="auto" latinLnBrk="0" hangingPunct="1">
              <a:lnSpc>
                <a:spcPct val="110000"/>
              </a:lnSpc>
              <a:spcBef>
                <a:spcPts val="0"/>
              </a:spcBef>
              <a:spcAft>
                <a:spcPts val="0"/>
              </a:spcAft>
              <a:buClrTx/>
              <a:buSzTx/>
              <a:buFontTx/>
              <a:buNone/>
              <a:tabLst/>
              <a:defRPr/>
            </a:pPr>
            <a:r>
              <a:rPr lang="en-US" dirty="0">
                <a:solidFill>
                  <a:srgbClr val="000000"/>
                </a:solidFill>
                <a:latin typeface="Calibri" panose="020F0502020204030204" pitchFamily="34" charset="0"/>
                <a:sym typeface=""/>
              </a:rPr>
              <a:t>[click] T</a:t>
            </a:r>
            <a:r>
              <a:rPr lang="en-US" sz="1200" dirty="0"/>
              <a:t>he burden is on the Veteran to prove that his condition was made worse by his service.</a:t>
            </a:r>
            <a:r>
              <a:rPr lang="en-US" sz="1200" dirty="0">
                <a:highlight>
                  <a:srgbClr val="FFFF00"/>
                </a:highlight>
              </a:rPr>
              <a:t> </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1200" dirty="0">
                <a:highlight>
                  <a:srgbClr val="FFFF00"/>
                </a:highlight>
              </a:rPr>
              <a:t>Technically, the benefit will be only the difference between the pre-service severity and the current severity, but if the condition was asymptomatic then there should be nothing to discount.</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1200" dirty="0">
                <a:highlight>
                  <a:srgbClr val="FFFF00"/>
                </a:highlight>
              </a:rPr>
              <a:t>Finally, don’t forget that the presumption still applies if the pre-service injury is not noted on the entrance physical even if there is no dispute at all that it happened.  </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1200" dirty="0">
                <a:highlight>
                  <a:srgbClr val="FFFF00"/>
                </a:highlight>
              </a:rPr>
              <a:t>In that case, the burden shifts to VA to show than any worsening was not caused by service, which makes it much easier to win benefits.</a:t>
            </a: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9BCC021B-F807-AE5E-5FFA-1B0DD832F70A}"/>
              </a:ext>
            </a:extLst>
          </p:cNvPr>
          <p:cNvSpPr>
            <a:spLocks noGrp="1"/>
          </p:cNvSpPr>
          <p:nvPr>
            <p:ph type="sldNum" sz="quarter" idx="5"/>
          </p:nvPr>
        </p:nvSpPr>
        <p:spPr/>
        <p:txBody>
          <a:bodyPr/>
          <a:lstStyle/>
          <a:p>
            <a:fld id="{17055FE4-C66D-4B15-B666-BC04428DE721}" type="slidenum">
              <a:rPr lang="en-US" smtClean="0"/>
              <a:t>15</a:t>
            </a:fld>
            <a:endParaRPr lang="en-US"/>
          </a:p>
        </p:txBody>
      </p:sp>
    </p:spTree>
    <p:extLst>
      <p:ext uri="{BB962C8B-B14F-4D97-AF65-F5344CB8AC3E}">
        <p14:creationId xmlns:p14="http://schemas.microsoft.com/office/powerpoint/2010/main" val="2195824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16517-00C2-2523-6CED-6929562B6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42D42-5E12-A2F2-E0F9-F67099774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CA9C6D-C470-4F04-5D51-ADA0B9B14729}"/>
              </a:ext>
            </a:extLst>
          </p:cNvPr>
          <p:cNvSpPr>
            <a:spLocks noGrp="1"/>
          </p:cNvSpPr>
          <p:nvPr>
            <p:ph type="body" idx="1"/>
          </p:nvPr>
        </p:nvSpPr>
        <p:spPr/>
        <p:txBody>
          <a:bodyPr/>
          <a:lstStyle/>
          <a:p>
            <a:pPr marL="171450" indent="-171450">
              <a:buFont typeface="Calibri" panose="020F0502020204030204" pitchFamily="34" charset="0"/>
              <a:buChar char="̶"/>
            </a:pPr>
            <a:r>
              <a:rPr lang="en-US" dirty="0"/>
              <a:t>The fifth recent case we will talk about is Loyd v. Collins from the CAVC.  </a:t>
            </a:r>
          </a:p>
        </p:txBody>
      </p:sp>
      <p:sp>
        <p:nvSpPr>
          <p:cNvPr id="4" name="Slide Number Placeholder 3">
            <a:extLst>
              <a:ext uri="{FF2B5EF4-FFF2-40B4-BE49-F238E27FC236}">
                <a16:creationId xmlns:a16="http://schemas.microsoft.com/office/drawing/2014/main" id="{2C1B36A1-C0ED-9962-9674-32C3C99C7293}"/>
              </a:ext>
            </a:extLst>
          </p:cNvPr>
          <p:cNvSpPr>
            <a:spLocks noGrp="1"/>
          </p:cNvSpPr>
          <p:nvPr>
            <p:ph type="sldNum" sz="quarter" idx="5"/>
          </p:nvPr>
        </p:nvSpPr>
        <p:spPr/>
        <p:txBody>
          <a:bodyPr/>
          <a:lstStyle/>
          <a:p>
            <a:fld id="{17055FE4-C66D-4B15-B666-BC04428DE721}" type="slidenum">
              <a:rPr lang="en-US" smtClean="0"/>
              <a:t>16</a:t>
            </a:fld>
            <a:endParaRPr lang="en-US"/>
          </a:p>
        </p:txBody>
      </p:sp>
    </p:spTree>
    <p:extLst>
      <p:ext uri="{BB962C8B-B14F-4D97-AF65-F5344CB8AC3E}">
        <p14:creationId xmlns:p14="http://schemas.microsoft.com/office/powerpoint/2010/main" val="2379614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FA304-640D-BA4D-89B6-2AE0ADC3D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AA1C8-F351-95C1-99A2-08C5E3A572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236EC6-E3A9-B744-38F1-32F5AED39FC1}"/>
              </a:ext>
            </a:extLst>
          </p:cNvPr>
          <p:cNvSpPr>
            <a:spLocks noGrp="1"/>
          </p:cNvSpPr>
          <p:nvPr>
            <p:ph type="body" idx="1"/>
          </p:nvPr>
        </p:nvSpPr>
        <p:spPr/>
        <p:txBody>
          <a:bodyPr/>
          <a:lstStyle/>
          <a:p>
            <a:pPr marL="0" lvl="0" indent="0">
              <a:buNone/>
            </a:pPr>
            <a:r>
              <a:rPr lang="en-US">
                <a:solidFill>
                  <a:srgbClr val="000000"/>
                </a:solidFill>
                <a:latin typeface="Calibri" panose="020F0502020204030204" pitchFamily="34" charset="0"/>
                <a:sym typeface=""/>
              </a:rPr>
              <a:t>[click] The answer here is that the Board should address Only the issue of whether the Supplemental Claim was supported by new and relevant evidence.</a:t>
            </a:r>
          </a:p>
          <a:p>
            <a:pPr marL="0" lvl="0" indent="0">
              <a:buNone/>
            </a:pPr>
            <a:r>
              <a:rPr lang="en-US">
                <a:solidFill>
                  <a:srgbClr val="000000"/>
                </a:solidFill>
                <a:latin typeface="Calibri" panose="020F0502020204030204" pitchFamily="34" charset="0"/>
                <a:sym typeface=""/>
              </a:rPr>
              <a:t>[click] The CAVC held that an appeal of a denial of readjudication is focused only on the issue of whether the claim should have been reopened.  Therefore, if you appeal a denial of reopening to the Board, then it is imperative that you focus on the specific issue of whether the evidence was new and relevant.</a:t>
            </a:r>
          </a:p>
          <a:p>
            <a:pPr marL="0" lvl="0" indent="0">
              <a:buNone/>
            </a:pPr>
            <a:r>
              <a:rPr lang="en-US">
                <a:solidFill>
                  <a:srgbClr val="000000"/>
                </a:solidFill>
                <a:latin typeface="Calibri" panose="020F0502020204030204" pitchFamily="34" charset="0"/>
                <a:sym typeface=""/>
              </a:rPr>
              <a:t>[click] In fact, the Court also noted that it may be true—as it was in the legacy system—that if the Board grants reopening then it must remand for a decision on the merits.  This mean that the Board may not even be able to consider granting the claim on the merits even if it decides the evidence is new and relevant.  </a:t>
            </a:r>
          </a:p>
          <a:p>
            <a:pPr marL="0" lvl="0" indent="0">
              <a:buNone/>
            </a:pPr>
            <a:r>
              <a:rPr lang="en-US">
                <a:solidFill>
                  <a:srgbClr val="000000"/>
                </a:solidFill>
                <a:latin typeface="Calibri" panose="020F0502020204030204" pitchFamily="34" charset="0"/>
                <a:sym typeface=""/>
              </a:rPr>
              <a:t>That wasn’t an official holding, so the Court may not reach that conclusion when the issue is squarely before it, but you should not be surprised when the Board remands after you successfully appeal a denial of readjudication.</a:t>
            </a:r>
          </a:p>
          <a:p>
            <a:pPr marL="0" lvl="0" indent="0">
              <a:buNone/>
            </a:pPr>
            <a:r>
              <a:rPr lang="en-US">
                <a:solidFill>
                  <a:srgbClr val="000000"/>
                </a:solidFill>
                <a:latin typeface="Calibri" panose="020F0502020204030204" pitchFamily="34" charset="0"/>
                <a:sym typeface=""/>
              </a:rPr>
              <a:t>[click] The opinion indicates that the Secretary conceded that continuous pursuit would still apply after a denial of reopening!  It is not clear that the Court will hold VA to this position in the future, but if it does that could make a huge difference for some Veterans who filed Supplemental Claims without new and relevant evidence.</a:t>
            </a:r>
          </a:p>
          <a:p>
            <a:pPr marL="0" lvl="0" indent="0">
              <a:buNone/>
            </a:pPr>
            <a:r>
              <a:rPr lang="en-US">
                <a:solidFill>
                  <a:srgbClr val="000000"/>
                </a:solidFill>
                <a:latin typeface="Calibri" panose="020F0502020204030204" pitchFamily="34" charset="0"/>
                <a:sym typeface=""/>
              </a:rPr>
              <a:t>For now, you are much better off helping the Veteran to file another Supplemental Claim—one that *is* supported with new and relevant evidence—if you are still within a year of the prior denial of benefits on the merits.  This is the surest way to protect their effective date and also makes it more likely that the claim will be granted quickly.</a:t>
            </a:r>
          </a:p>
          <a:p>
            <a:pPr marL="0" lvl="0" indent="0">
              <a:buNone/>
            </a:pPr>
            <a:r>
              <a:rPr lang="en-US">
                <a:solidFill>
                  <a:srgbClr val="000000"/>
                </a:solidFill>
                <a:latin typeface="Calibri" panose="020F0502020204030204" pitchFamily="34" charset="0"/>
                <a:sym typeface=""/>
              </a:rPr>
              <a:t>Of course, sometimes fighting a denial of reopening is the right move because there really is nothing else that could be submitted but this is not what you want to be doing if you can avoid it.  </a:t>
            </a:r>
          </a:p>
          <a:p>
            <a:pPr marL="0" lvl="0" indent="0">
              <a:buNone/>
            </a:pPr>
            <a:endParaRPr lang="en-US">
              <a:solidFill>
                <a:srgbClr val="000000"/>
              </a:solidFill>
              <a:latin typeface="Calibri" panose="020F0502020204030204" pitchFamily="34" charset="0"/>
              <a:sym typeface=""/>
            </a:endParaRP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68A0CF41-2830-6121-A5EA-111B0C0C6B73}"/>
              </a:ext>
            </a:extLst>
          </p:cNvPr>
          <p:cNvSpPr>
            <a:spLocks noGrp="1"/>
          </p:cNvSpPr>
          <p:nvPr>
            <p:ph type="sldNum" sz="quarter" idx="5"/>
          </p:nvPr>
        </p:nvSpPr>
        <p:spPr/>
        <p:txBody>
          <a:bodyPr/>
          <a:lstStyle/>
          <a:p>
            <a:fld id="{17055FE4-C66D-4B15-B666-BC04428DE721}" type="slidenum">
              <a:rPr lang="en-US" smtClean="0"/>
              <a:t>18</a:t>
            </a:fld>
            <a:endParaRPr lang="en-US"/>
          </a:p>
        </p:txBody>
      </p:sp>
    </p:spTree>
    <p:extLst>
      <p:ext uri="{BB962C8B-B14F-4D97-AF65-F5344CB8AC3E}">
        <p14:creationId xmlns:p14="http://schemas.microsoft.com/office/powerpoint/2010/main" val="2929667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a:t>The next recent case we will talk about is Rudisill v. McDonough from the Supreme Court.  </a:t>
            </a:r>
          </a:p>
        </p:txBody>
      </p:sp>
      <p:sp>
        <p:nvSpPr>
          <p:cNvPr id="4" name="Slide Number Placeholder 3"/>
          <p:cNvSpPr>
            <a:spLocks noGrp="1"/>
          </p:cNvSpPr>
          <p:nvPr>
            <p:ph type="sldNum" sz="quarter" idx="5"/>
          </p:nvPr>
        </p:nvSpPr>
        <p:spPr/>
        <p:txBody>
          <a:bodyPr/>
          <a:lstStyle/>
          <a:p>
            <a:fld id="{17055FE4-C66D-4B15-B666-BC04428DE721}" type="slidenum">
              <a:rPr lang="en-US" smtClean="0"/>
              <a:t>19</a:t>
            </a:fld>
            <a:endParaRPr lang="en-US"/>
          </a:p>
        </p:txBody>
      </p:sp>
    </p:spTree>
    <p:extLst>
      <p:ext uri="{BB962C8B-B14F-4D97-AF65-F5344CB8AC3E}">
        <p14:creationId xmlns:p14="http://schemas.microsoft.com/office/powerpoint/2010/main" val="108175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20000"/>
              </a:lnSpc>
              <a:buNone/>
            </a:pPr>
            <a:r>
              <a:rPr lang="en-US" dirty="0">
                <a:solidFill>
                  <a:srgbClr val="000000"/>
                </a:solidFill>
                <a:latin typeface="Calibri" panose="020F0502020204030204" pitchFamily="34" charset="0"/>
                <a:sym typeface=""/>
              </a:rPr>
              <a:t>The answer here </a:t>
            </a:r>
            <a:r>
              <a:rPr lang="en-US" sz="1200" b="1" dirty="0">
                <a:solidFill>
                  <a:srgbClr val="92D050"/>
                </a:solidFill>
              </a:rPr>
              <a:t>23 months because there is a separate, 48-month cap on combined benefits.</a:t>
            </a:r>
            <a:endParaRPr lang="en-US" sz="1200" dirty="0">
              <a:solidFill>
                <a:srgbClr val="92D050"/>
              </a:solidFill>
            </a:endParaRPr>
          </a:p>
          <a:p>
            <a:pPr>
              <a:lnSpc>
                <a:spcPct val="110000"/>
              </a:lnSpc>
            </a:pPr>
            <a:r>
              <a:rPr lang="en-US" dirty="0">
                <a:solidFill>
                  <a:srgbClr val="000000"/>
                </a:solidFill>
                <a:latin typeface="Calibri" panose="020F0502020204030204" pitchFamily="34" charset="0"/>
                <a:sym typeface=""/>
              </a:rPr>
              <a:t>[click] </a:t>
            </a:r>
            <a:r>
              <a:rPr lang="en-US" sz="1200" dirty="0"/>
              <a:t>Veterans who qualify for both the Montgomery G.I. Bill and the Post-9/11 G.I. Bill education benefits through separate periods of service may use either one, in any order, up to a total 48-month aggregate cap. </a:t>
            </a:r>
          </a:p>
          <a:p>
            <a:pPr>
              <a:lnSpc>
                <a:spcPct val="110000"/>
              </a:lnSpc>
            </a:pPr>
            <a:r>
              <a:rPr lang="en-US" dirty="0">
                <a:solidFill>
                  <a:srgbClr val="000000"/>
                </a:solidFill>
                <a:latin typeface="Calibri" panose="020F0502020204030204" pitchFamily="34" charset="0"/>
                <a:sym typeface=""/>
              </a:rPr>
              <a:t>[click] </a:t>
            </a:r>
            <a:r>
              <a:rPr lang="en-US" sz="1200" dirty="0"/>
              <a:t>This was a hard case because there are many educational benefits statutes passed at different times that have conflicting language about how to combine eligibility.</a:t>
            </a:r>
          </a:p>
          <a:p>
            <a:pPr>
              <a:lnSpc>
                <a:spcPct val="110000"/>
              </a:lnSpc>
            </a:pPr>
            <a:r>
              <a:rPr lang="en-US" sz="1200" dirty="0"/>
              <a:t>You may have heard about this case already because it came out in the first part of last year.</a:t>
            </a:r>
          </a:p>
          <a:p>
            <a:pPr>
              <a:lnSpc>
                <a:spcPct val="110000"/>
              </a:lnSpc>
            </a:pPr>
            <a:r>
              <a:rPr lang="en-US" sz="1200" dirty="0"/>
              <a:t>However, we are revisiting it because there has been an important development.</a:t>
            </a:r>
          </a:p>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17055FE4-C66D-4B15-B666-BC04428DE721}" type="slidenum">
              <a:rPr lang="en-US" smtClean="0"/>
              <a:t>21</a:t>
            </a:fld>
            <a:endParaRPr lang="en-US"/>
          </a:p>
        </p:txBody>
      </p:sp>
    </p:spTree>
    <p:extLst>
      <p:ext uri="{BB962C8B-B14F-4D97-AF65-F5344CB8AC3E}">
        <p14:creationId xmlns:p14="http://schemas.microsoft.com/office/powerpoint/2010/main" val="4086825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FD99F-91B9-D14B-A2E2-ED401DF3A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CC8EB-7225-3D8F-F247-ACAC5F119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C7DFC-F66F-5AF3-B0B9-871F6B8D6E5F}"/>
              </a:ext>
            </a:extLst>
          </p:cNvPr>
          <p:cNvSpPr>
            <a:spLocks noGrp="1"/>
          </p:cNvSpPr>
          <p:nvPr>
            <p:ph type="body" idx="1"/>
          </p:nvPr>
        </p:nvSpPr>
        <p:spPr/>
        <p:txBody>
          <a:bodyPr/>
          <a:lstStyle/>
          <a:p>
            <a:pPr>
              <a:lnSpc>
                <a:spcPct val="110000"/>
              </a:lnSpc>
            </a:pPr>
            <a:r>
              <a:rPr lang="en-US" dirty="0">
                <a:solidFill>
                  <a:srgbClr val="000000"/>
                </a:solidFill>
                <a:latin typeface="Calibri" panose="020F0502020204030204" pitchFamily="34" charset="0"/>
                <a:sym typeface=""/>
              </a:rPr>
              <a:t>VA has announced critical details about the effect of this decision and how Veterans can obtain the benefits that they have earned.</a:t>
            </a:r>
          </a:p>
          <a:p>
            <a:pPr>
              <a:lnSpc>
                <a:spcPct val="110000"/>
              </a:lnSpc>
            </a:pPr>
            <a:r>
              <a:rPr lang="en-US" sz="1200" dirty="0"/>
              <a:t>Approximately 660,000 Veterans will have their eligibility redetermined and will receive notice that they have been granted an additional 12 months of benefits.</a:t>
            </a:r>
          </a:p>
          <a:p>
            <a:pPr>
              <a:lnSpc>
                <a:spcPct val="110000"/>
              </a:lnSpc>
            </a:pPr>
            <a:r>
              <a:rPr lang="en-US" sz="1200" dirty="0"/>
              <a:t>Another 380,000 Veterans will receive notice that they may be eligible for an additional 12 months of benefits and encouraged to apply.</a:t>
            </a:r>
          </a:p>
          <a:p>
            <a:pPr>
              <a:lnSpc>
                <a:spcPct val="110000"/>
              </a:lnSpc>
            </a:pPr>
            <a:r>
              <a:rPr lang="en-US" dirty="0">
                <a:solidFill>
                  <a:srgbClr val="000000"/>
                </a:solidFill>
                <a:latin typeface="Calibri" panose="020F0502020204030204" pitchFamily="34" charset="0"/>
                <a:sym typeface=""/>
              </a:rPr>
              <a:t>[click] </a:t>
            </a:r>
            <a:r>
              <a:rPr lang="en-US" sz="1200" dirty="0"/>
              <a:t>For all benefits restored, Veterans will have the amount of time that was remaining at the time of their original election plus 90 days to use the benefits.  For example, if a Veteran chose to use the Post-9/11 GI Bill at a time when they had 5 years left to use the Montgomery GI Bill, they would be given 5 years plus 90 days to use any additional benefits.</a:t>
            </a:r>
          </a:p>
          <a:p>
            <a:pPr>
              <a:lnSpc>
                <a:spcPct val="110000"/>
              </a:lnSpc>
            </a:pPr>
            <a:r>
              <a:rPr lang="en-US" dirty="0">
                <a:solidFill>
                  <a:srgbClr val="000000"/>
                </a:solidFill>
                <a:latin typeface="Calibri" panose="020F0502020204030204" pitchFamily="34" charset="0"/>
                <a:sym typeface=""/>
              </a:rPr>
              <a:t>[click] </a:t>
            </a:r>
            <a:r>
              <a:rPr lang="en-US" sz="1200" dirty="0"/>
              <a:t>Whether the extension is granted automatically or through an application, Veterans should avoid applying until they are ready to use the benefits because the time period for using them will be calculated based upon the date of the new application.</a:t>
            </a:r>
          </a:p>
          <a:p>
            <a:pPr>
              <a:lnSpc>
                <a:spcPct val="110000"/>
              </a:lnSpc>
            </a:pPr>
            <a:r>
              <a:rPr lang="en-US" dirty="0">
                <a:solidFill>
                  <a:srgbClr val="000000"/>
                </a:solidFill>
                <a:latin typeface="Calibri" panose="020F0502020204030204" pitchFamily="34" charset="0"/>
                <a:sym typeface=""/>
              </a:rPr>
              <a:t>[click] </a:t>
            </a:r>
            <a:r>
              <a:rPr lang="en-US" sz="1200" dirty="0"/>
              <a:t>Veterans should use VA Form 22-1995 to apply when ready.</a:t>
            </a:r>
          </a:p>
          <a:p>
            <a:pPr>
              <a:lnSpc>
                <a:spcPct val="110000"/>
              </a:lnSpc>
            </a:pPr>
            <a:r>
              <a:rPr lang="en-US" dirty="0">
                <a:solidFill>
                  <a:srgbClr val="000000"/>
                </a:solidFill>
                <a:latin typeface="Calibri" panose="020F0502020204030204" pitchFamily="34" charset="0"/>
                <a:sym typeface=""/>
              </a:rPr>
              <a:t>[click] </a:t>
            </a:r>
            <a:r>
              <a:rPr lang="en-US" sz="1200" dirty="0"/>
              <a:t>To receive an extended delimiting date, Veterans must apply by October 1, 2030.  Claims may still be submitted after that date, but the delimiting date will be based on the normal rules.</a:t>
            </a:r>
          </a:p>
          <a:p>
            <a:pPr marL="0" marR="0" lvl="0" indent="0" algn="l" defTabSz="914400" rtl="0" eaLnBrk="1" fontAlgn="auto" latinLnBrk="0" hangingPunct="1">
              <a:lnSpc>
                <a:spcPct val="110000"/>
              </a:lnSpc>
              <a:spcBef>
                <a:spcPts val="0"/>
              </a:spcBef>
              <a:spcAft>
                <a:spcPts val="0"/>
              </a:spcAft>
              <a:buClrTx/>
              <a:buSzTx/>
              <a:buFontTx/>
              <a:buNone/>
              <a:tabLst/>
              <a:defRPr/>
            </a:pPr>
            <a:r>
              <a:rPr lang="en-US" dirty="0">
                <a:solidFill>
                  <a:srgbClr val="000000"/>
                </a:solidFill>
                <a:latin typeface="Calibri" panose="020F0502020204030204" pitchFamily="34" charset="0"/>
                <a:sym typeface=""/>
              </a:rPr>
              <a:t>[click] </a:t>
            </a:r>
            <a:r>
              <a:rPr lang="en-US" sz="1200" dirty="0"/>
              <a:t>Complete information at:  https://benefits.va.gov/GIBILL/rudisill.asp</a:t>
            </a:r>
          </a:p>
          <a:p>
            <a:pPr>
              <a:lnSpc>
                <a:spcPct val="110000"/>
              </a:lnSpc>
            </a:pPr>
            <a:endParaRPr lang="en-US" sz="1200" dirty="0"/>
          </a:p>
          <a:p>
            <a:pPr marL="0" indent="0">
              <a:buNone/>
            </a:pPr>
            <a:r>
              <a:rPr lang="en-US" dirty="0">
                <a:solidFill>
                  <a:srgbClr val="000000"/>
                </a:solidFill>
                <a:latin typeface="Calibri" panose="020F0502020204030204" pitchFamily="34" charset="0"/>
                <a:sym typeface=""/>
              </a:rPr>
              <a:t>.</a:t>
            </a: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B1BE740B-EB24-CEF5-3D96-7E90E1AAAE35}"/>
              </a:ext>
            </a:extLst>
          </p:cNvPr>
          <p:cNvSpPr>
            <a:spLocks noGrp="1"/>
          </p:cNvSpPr>
          <p:nvPr>
            <p:ph type="sldNum" sz="quarter" idx="5"/>
          </p:nvPr>
        </p:nvSpPr>
        <p:spPr/>
        <p:txBody>
          <a:bodyPr/>
          <a:lstStyle/>
          <a:p>
            <a:fld id="{17055FE4-C66D-4B15-B666-BC04428DE721}" type="slidenum">
              <a:rPr lang="en-US" smtClean="0"/>
              <a:t>22</a:t>
            </a:fld>
            <a:endParaRPr lang="en-US"/>
          </a:p>
        </p:txBody>
      </p:sp>
    </p:spTree>
    <p:extLst>
      <p:ext uri="{BB962C8B-B14F-4D97-AF65-F5344CB8AC3E}">
        <p14:creationId xmlns:p14="http://schemas.microsoft.com/office/powerpoint/2010/main" val="3190841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9AD88-7918-E80C-19C6-B5D310B22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715C0-2B69-988B-867A-C0A4E1A69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ABA1F2-E484-BD90-0432-9114D6F0795D}"/>
              </a:ext>
            </a:extLst>
          </p:cNvPr>
          <p:cNvSpPr>
            <a:spLocks noGrp="1"/>
          </p:cNvSpPr>
          <p:nvPr>
            <p:ph type="body" idx="1"/>
          </p:nvPr>
        </p:nvSpPr>
        <p:spPr/>
        <p:txBody>
          <a:bodyPr/>
          <a:lstStyle/>
          <a:p>
            <a:pPr marL="171450" indent="-171450">
              <a:buFont typeface="Calibri" panose="020F0502020204030204" pitchFamily="34" charset="0"/>
              <a:buChar char="̶"/>
            </a:pPr>
            <a:r>
              <a:rPr lang="en-US" dirty="0"/>
              <a:t>You may be wondering why we just looked at Rudisill even though it came out last year.  Part of it was to cover the implementation plan, but part of it was because of the next case will talk about, Perkins v. Collins from the CAVC.  </a:t>
            </a:r>
          </a:p>
        </p:txBody>
      </p:sp>
      <p:sp>
        <p:nvSpPr>
          <p:cNvPr id="4" name="Slide Number Placeholder 3">
            <a:extLst>
              <a:ext uri="{FF2B5EF4-FFF2-40B4-BE49-F238E27FC236}">
                <a16:creationId xmlns:a16="http://schemas.microsoft.com/office/drawing/2014/main" id="{097E08EE-9EF3-0245-20D8-06AD194C4E60}"/>
              </a:ext>
            </a:extLst>
          </p:cNvPr>
          <p:cNvSpPr>
            <a:spLocks noGrp="1"/>
          </p:cNvSpPr>
          <p:nvPr>
            <p:ph type="sldNum" sz="quarter" idx="5"/>
          </p:nvPr>
        </p:nvSpPr>
        <p:spPr/>
        <p:txBody>
          <a:bodyPr/>
          <a:lstStyle/>
          <a:p>
            <a:fld id="{17055FE4-C66D-4B15-B666-BC04428DE721}" type="slidenum">
              <a:rPr lang="en-US" smtClean="0"/>
              <a:t>23</a:t>
            </a:fld>
            <a:endParaRPr lang="en-US"/>
          </a:p>
        </p:txBody>
      </p:sp>
    </p:spTree>
    <p:extLst>
      <p:ext uri="{BB962C8B-B14F-4D97-AF65-F5344CB8AC3E}">
        <p14:creationId xmlns:p14="http://schemas.microsoft.com/office/powerpoint/2010/main" val="495578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0730E-7A05-2B64-EC9E-43CC88245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5F9D2-38D3-B3FC-D57B-397BDC041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E06A4-3A64-7B99-7836-3A8EA6F5AEEB}"/>
              </a:ext>
            </a:extLst>
          </p:cNvPr>
          <p:cNvSpPr>
            <a:spLocks noGrp="1"/>
          </p:cNvSpPr>
          <p:nvPr>
            <p:ph type="body" idx="1"/>
          </p:nvPr>
        </p:nvSpPr>
        <p:spPr/>
        <p:txBody>
          <a:bodyPr/>
          <a:lstStyle/>
          <a:p>
            <a:pPr marL="0" lvl="0" indent="0">
              <a:lnSpc>
                <a:spcPct val="110000"/>
              </a:lnSpc>
              <a:buNone/>
            </a:pPr>
            <a:r>
              <a:rPr lang="en-US" dirty="0">
                <a:solidFill>
                  <a:srgbClr val="000000"/>
                </a:solidFill>
                <a:latin typeface="Calibri" panose="020F0502020204030204" pitchFamily="34" charset="0"/>
                <a:sym typeface=""/>
              </a:rPr>
              <a:t>[click] The answer here is </a:t>
            </a:r>
            <a:r>
              <a:rPr lang="en-US" sz="1200" b="1" dirty="0">
                <a:solidFill>
                  <a:srgbClr val="00B050"/>
                </a:solidFill>
              </a:rPr>
              <a:t>Yes because she served long enough to qualify for both benefits without double counting any of her years of service.</a:t>
            </a:r>
          </a:p>
          <a:p>
            <a:pPr>
              <a:lnSpc>
                <a:spcPct val="110000"/>
              </a:lnSpc>
            </a:pPr>
            <a:r>
              <a:rPr lang="en-US" dirty="0">
                <a:solidFill>
                  <a:srgbClr val="000000"/>
                </a:solidFill>
                <a:latin typeface="Calibri" panose="020F0502020204030204" pitchFamily="34" charset="0"/>
                <a:sym typeface=""/>
              </a:rPr>
              <a:t>[click] </a:t>
            </a:r>
            <a:r>
              <a:rPr lang="en-US" sz="1200" dirty="0"/>
              <a:t>The CAVC held that the Supreme Court’s decision applies to any Veteran with enough service to qualify for both benefits.  The Court rejected VA’s argument that the statute would somehow treat Veterans differently depending on whether they had one long period of service or multiple shorter periods of service that added up to the same amount of time.</a:t>
            </a:r>
          </a:p>
          <a:p>
            <a:pPr>
              <a:lnSpc>
                <a:spcPct val="110000"/>
              </a:lnSpc>
            </a:pPr>
            <a:r>
              <a:rPr lang="en-US" dirty="0">
                <a:solidFill>
                  <a:srgbClr val="000000"/>
                </a:solidFill>
                <a:latin typeface="Calibri" panose="020F0502020204030204" pitchFamily="34" charset="0"/>
                <a:sym typeface=""/>
              </a:rPr>
              <a:t>[click] Note that </a:t>
            </a:r>
            <a:r>
              <a:rPr lang="en-US" sz="1200" dirty="0"/>
              <a:t>VA’s implementation plan is based upon its narrow reading of </a:t>
            </a:r>
            <a:r>
              <a:rPr lang="en-US" sz="1200" i="1" dirty="0"/>
              <a:t>Rudisill.  </a:t>
            </a:r>
            <a:r>
              <a:rPr lang="en-US" sz="1200" i="0" dirty="0"/>
              <a:t>You will likely run into many Veterans that have been improperly denied benefits and need to file a dispute.</a:t>
            </a:r>
            <a:endParaRPr lang="en-US" sz="1200" dirty="0">
              <a:highlight>
                <a:srgbClr val="FFFF00"/>
              </a:highlight>
            </a:endParaRPr>
          </a:p>
          <a:p>
            <a:pPr algn="l"/>
            <a:r>
              <a:rPr lang="en-US" dirty="0">
                <a:solidFill>
                  <a:srgbClr val="000000"/>
                </a:solidFill>
                <a:latin typeface="Calibri" panose="020F0502020204030204" pitchFamily="34" charset="0"/>
                <a:sym typeface=""/>
              </a:rPr>
              <a:t>[click]  This decision just came out and i</a:t>
            </a:r>
            <a:r>
              <a:rPr lang="en-US" sz="1200" b="1" dirty="0">
                <a:solidFill>
                  <a:schemeClr val="bg1"/>
                </a:solidFill>
                <a:latin typeface="Verdana" panose="020B0604030504040204" pitchFamily="34" charset="0"/>
                <a:ea typeface="Verdana" panose="020B0604030504040204" pitchFamily="34" charset="0"/>
              </a:rPr>
              <a:t>t is quite possible VA will appeal this decision!  </a:t>
            </a:r>
            <a:r>
              <a:rPr lang="en-US" sz="1200" b="0" dirty="0">
                <a:solidFill>
                  <a:schemeClr val="bg1"/>
                </a:solidFill>
                <a:latin typeface="Verdana" panose="020B0604030504040204" pitchFamily="34" charset="0"/>
                <a:ea typeface="Verdana" panose="020B0604030504040204" pitchFamily="34" charset="0"/>
              </a:rPr>
              <a:t>That means that we don’t know if these errors can be quickly corrected through Higher-Level Review because VA will cooperate or if you will need to appeal to the Board to get VA to follow the Court’s decision.  You can try HLR, but it may quickly be apparent that VA will not follow this decision until it loses at a higher level.</a:t>
            </a:r>
            <a:endParaRPr lang="en-US" sz="1200" dirty="0">
              <a:solidFill>
                <a:schemeClr val="bg1"/>
              </a:solidFill>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EEF72858-F143-5CE8-17AE-E8BCC5413ECB}"/>
              </a:ext>
            </a:extLst>
          </p:cNvPr>
          <p:cNvSpPr>
            <a:spLocks noGrp="1"/>
          </p:cNvSpPr>
          <p:nvPr>
            <p:ph type="sldNum" sz="quarter" idx="5"/>
          </p:nvPr>
        </p:nvSpPr>
        <p:spPr/>
        <p:txBody>
          <a:bodyPr/>
          <a:lstStyle/>
          <a:p>
            <a:fld id="{17055FE4-C66D-4B15-B666-BC04428DE721}" type="slidenum">
              <a:rPr lang="en-US" smtClean="0"/>
              <a:t>25</a:t>
            </a:fld>
            <a:endParaRPr lang="en-US"/>
          </a:p>
        </p:txBody>
      </p:sp>
    </p:spTree>
    <p:extLst>
      <p:ext uri="{BB962C8B-B14F-4D97-AF65-F5344CB8AC3E}">
        <p14:creationId xmlns:p14="http://schemas.microsoft.com/office/powerpoint/2010/main" val="2628944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b="0" dirty="0"/>
              <a:t>The answer is 10%</a:t>
            </a:r>
          </a:p>
          <a:p>
            <a:pPr marL="171450" indent="-171450">
              <a:buFont typeface="Calibri" panose="020F0502020204030204" pitchFamily="34" charset="0"/>
              <a:buChar char="—"/>
            </a:pPr>
            <a:r>
              <a:rPr lang="en-US" dirty="0"/>
              <a:t> </a:t>
            </a:r>
            <a:r>
              <a:rPr lang="en-US" sz="1200" dirty="0"/>
              <a:t>DC 6260 is one of only a few DCs that have a single rating for a disability.  If a Veteran is service connected for tinnitus, then the only possible rating is 10%.</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b="1" dirty="0"/>
              <a:t>[click to appear]</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dirty="0">
                <a:solidFill>
                  <a:schemeClr val="tx1"/>
                </a:solidFill>
              </a:rPr>
              <a:t>It is important to be aware that some DCs include “Notes” that should be read to see if they apply to the Veteran’s situation.</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dirty="0">
                <a:solidFill>
                  <a:schemeClr val="tx1"/>
                </a:solidFill>
              </a:rPr>
              <a:t>These notes are binding.</a:t>
            </a:r>
          </a:p>
        </p:txBody>
      </p:sp>
      <p:sp>
        <p:nvSpPr>
          <p:cNvPr id="4" name="Slide Number Placeholder 3"/>
          <p:cNvSpPr>
            <a:spLocks noGrp="1"/>
          </p:cNvSpPr>
          <p:nvPr>
            <p:ph type="sldNum" sz="quarter" idx="5"/>
          </p:nvPr>
        </p:nvSpPr>
        <p:spPr/>
        <p:txBody>
          <a:bodyPr/>
          <a:lstStyle/>
          <a:p>
            <a:fld id="{17055FE4-C66D-4B15-B666-BC04428DE721}" type="slidenum">
              <a:rPr lang="en-US" smtClean="0"/>
              <a:t>3</a:t>
            </a:fld>
            <a:endParaRPr lang="en-US"/>
          </a:p>
        </p:txBody>
      </p:sp>
    </p:spTree>
    <p:extLst>
      <p:ext uri="{BB962C8B-B14F-4D97-AF65-F5344CB8AC3E}">
        <p14:creationId xmlns:p14="http://schemas.microsoft.com/office/powerpoint/2010/main" val="1600217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03422-74ED-062F-23ED-D1CE29B65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FA999-FB8D-6083-2964-1199E61B8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CF857-3943-3833-0F9F-7E24C6653261}"/>
              </a:ext>
            </a:extLst>
          </p:cNvPr>
          <p:cNvSpPr>
            <a:spLocks noGrp="1"/>
          </p:cNvSpPr>
          <p:nvPr>
            <p:ph type="body" idx="1"/>
          </p:nvPr>
        </p:nvSpPr>
        <p:spPr/>
        <p:txBody>
          <a:bodyPr/>
          <a:lstStyle/>
          <a:p>
            <a:pPr marL="171450" indent="-171450">
              <a:buFont typeface="Calibri" panose="020F0502020204030204" pitchFamily="34" charset="0"/>
              <a:buChar char="̶"/>
            </a:pPr>
            <a:r>
              <a:rPr lang="en-US" dirty="0"/>
              <a:t>The first recent case we will talk about is Terry v. McDonough from the CAVC.  </a:t>
            </a:r>
          </a:p>
        </p:txBody>
      </p:sp>
      <p:sp>
        <p:nvSpPr>
          <p:cNvPr id="4" name="Slide Number Placeholder 3">
            <a:extLst>
              <a:ext uri="{FF2B5EF4-FFF2-40B4-BE49-F238E27FC236}">
                <a16:creationId xmlns:a16="http://schemas.microsoft.com/office/drawing/2014/main" id="{F69A8CEC-B0AC-D873-ABD5-91996E54EFB5}"/>
              </a:ext>
            </a:extLst>
          </p:cNvPr>
          <p:cNvSpPr>
            <a:spLocks noGrp="1"/>
          </p:cNvSpPr>
          <p:nvPr>
            <p:ph type="sldNum" sz="quarter" idx="5"/>
          </p:nvPr>
        </p:nvSpPr>
        <p:spPr/>
        <p:txBody>
          <a:bodyPr/>
          <a:lstStyle/>
          <a:p>
            <a:fld id="{17055FE4-C66D-4B15-B666-BC04428DE721}" type="slidenum">
              <a:rPr lang="en-US" smtClean="0"/>
              <a:t>26</a:t>
            </a:fld>
            <a:endParaRPr lang="en-US"/>
          </a:p>
        </p:txBody>
      </p:sp>
    </p:spTree>
    <p:extLst>
      <p:ext uri="{BB962C8B-B14F-4D97-AF65-F5344CB8AC3E}">
        <p14:creationId xmlns:p14="http://schemas.microsoft.com/office/powerpoint/2010/main" val="4194983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D22D4-3537-7DB9-F0DD-ED88F572A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F00A7-3A35-B339-0B27-80B671149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D183F-458D-14BA-B1D9-800E8FB67308}"/>
              </a:ext>
            </a:extLst>
          </p:cNvPr>
          <p:cNvSpPr>
            <a:spLocks noGrp="1"/>
          </p:cNvSpPr>
          <p:nvPr>
            <p:ph type="body" idx="1"/>
          </p:nvPr>
        </p:nvSpPr>
        <p:spPr/>
        <p:txBody>
          <a:bodyPr/>
          <a:lstStyle/>
          <a:p>
            <a:pPr marL="0" indent="0">
              <a:buNone/>
            </a:pPr>
            <a:r>
              <a:rPr lang="en-US">
                <a:solidFill>
                  <a:srgbClr val="000000"/>
                </a:solidFill>
                <a:latin typeface="Calibri" panose="020F0502020204030204" pitchFamily="34" charset="0"/>
                <a:sym typeface=""/>
              </a:rPr>
              <a:t>[click] The answer here is that The Veteran can appeal the original decision because he was still within a year of that decision.</a:t>
            </a:r>
          </a:p>
          <a:p>
            <a:pPr marL="0" indent="0">
              <a:buNone/>
            </a:pPr>
            <a:r>
              <a:rPr lang="en-US">
                <a:solidFill>
                  <a:srgbClr val="000000"/>
                </a:solidFill>
                <a:latin typeface="Calibri" panose="020F0502020204030204" pitchFamily="34" charset="0"/>
                <a:sym typeface=""/>
              </a:rPr>
              <a:t>[click] The CAVC held that that the relevant AMA statute, 38 U.S.C. § 5104C(a), unambiguously permits the claimant to file more than one administrative review request in response to, and within 1 year of, a VA decision. </a:t>
            </a:r>
          </a:p>
          <a:p>
            <a:pPr marL="0" indent="0">
              <a:buNone/>
            </a:pPr>
            <a:r>
              <a:rPr lang="en-US">
                <a:solidFill>
                  <a:srgbClr val="000000"/>
                </a:solidFill>
                <a:latin typeface="Calibri" panose="020F0502020204030204" pitchFamily="34" charset="0"/>
                <a:sym typeface=""/>
              </a:rPr>
              <a:t>[click] This is important because creates the opportunity to preserve a Veteran’s effective date by continuously pursuing a merits decision even if the Veteran filed a Supplemental Claim that was not supported by new and relevant evidence.</a:t>
            </a:r>
          </a:p>
          <a:p>
            <a:pPr marL="0" indent="0">
              <a:buNone/>
            </a:pPr>
            <a:r>
              <a:rPr lang="en-US">
                <a:solidFill>
                  <a:srgbClr val="000000"/>
                </a:solidFill>
                <a:latin typeface="Calibri" panose="020F0502020204030204" pitchFamily="34" charset="0"/>
                <a:sym typeface=""/>
              </a:rPr>
              <a:t>Look for this issue when a Veteran comes to you after an unsuccessful Supplemental Claim.  If possible, do not get caught up fighting over whether evidence was new and relevant.  If you lose that fight, the Veteran can lose continuous pursuit and the best effective date  </a:t>
            </a:r>
          </a:p>
          <a:p>
            <a:pPr marL="0" indent="0">
              <a:buNone/>
            </a:pPr>
            <a:r>
              <a:rPr lang="en-US">
                <a:solidFill>
                  <a:srgbClr val="000000"/>
                </a:solidFill>
                <a:latin typeface="Calibri" panose="020F0502020204030204" pitchFamily="34" charset="0"/>
                <a:sym typeface=""/>
              </a:rPr>
              <a:t>To be clear:  Advocates should choose whichever type of review is appropriate in their best judgment.  However, frame it as a dispute with the most recent decision on the merits rather than a denial of reopening if you are filing within a year of the merits decision.  Of course, if it has been more than a year, then you’ll have to attack the Supplemental Claim decision.</a:t>
            </a:r>
          </a:p>
          <a:p>
            <a:pPr marL="0" indent="0">
              <a:buNone/>
            </a:pPr>
            <a:r>
              <a:rPr lang="en-US">
                <a:solidFill>
                  <a:srgbClr val="000000"/>
                </a:solidFill>
                <a:latin typeface="Calibri" panose="020F0502020204030204" pitchFamily="34" charset="0"/>
                <a:sym typeface=""/>
              </a:rPr>
              <a:t>.</a:t>
            </a: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BBA9DEE5-EDA0-0017-9DE5-301B3D526C17}"/>
              </a:ext>
            </a:extLst>
          </p:cNvPr>
          <p:cNvSpPr>
            <a:spLocks noGrp="1"/>
          </p:cNvSpPr>
          <p:nvPr>
            <p:ph type="sldNum" sz="quarter" idx="5"/>
          </p:nvPr>
        </p:nvSpPr>
        <p:spPr/>
        <p:txBody>
          <a:bodyPr/>
          <a:lstStyle/>
          <a:p>
            <a:fld id="{17055FE4-C66D-4B15-B666-BC04428DE721}" type="slidenum">
              <a:rPr lang="en-US" smtClean="0"/>
              <a:t>28</a:t>
            </a:fld>
            <a:endParaRPr lang="en-US"/>
          </a:p>
        </p:txBody>
      </p:sp>
    </p:spTree>
    <p:extLst>
      <p:ext uri="{BB962C8B-B14F-4D97-AF65-F5344CB8AC3E}">
        <p14:creationId xmlns:p14="http://schemas.microsoft.com/office/powerpoint/2010/main" val="1508215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EEC30-32C2-B985-916F-A1D35879D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C8ADB5-C1AA-1DD3-481F-A0047190C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07A66-3589-64E2-ABC5-D4A7D4E211B9}"/>
              </a:ext>
            </a:extLst>
          </p:cNvPr>
          <p:cNvSpPr>
            <a:spLocks noGrp="1"/>
          </p:cNvSpPr>
          <p:nvPr>
            <p:ph type="body" idx="1"/>
          </p:nvPr>
        </p:nvSpPr>
        <p:spPr/>
        <p:txBody>
          <a:bodyPr/>
          <a:lstStyle/>
          <a:p>
            <a:r>
              <a:rPr lang="en-US" dirty="0"/>
              <a:t>Here is an argument that you can use under </a:t>
            </a:r>
            <a:r>
              <a:rPr lang="en-US" i="1" dirty="0"/>
              <a:t>Terry</a:t>
            </a:r>
            <a:r>
              <a:rPr lang="en-US" i="0" dirty="0"/>
              <a:t> if you are still within the year to attack the last merits decision</a:t>
            </a:r>
            <a:r>
              <a:rPr lang="en-US" i="1" dirty="0"/>
              <a:t>.</a:t>
            </a:r>
            <a:endParaRPr lang="en-US" dirty="0"/>
          </a:p>
        </p:txBody>
      </p:sp>
      <p:sp>
        <p:nvSpPr>
          <p:cNvPr id="4" name="Slide Number Placeholder 3">
            <a:extLst>
              <a:ext uri="{FF2B5EF4-FFF2-40B4-BE49-F238E27FC236}">
                <a16:creationId xmlns:a16="http://schemas.microsoft.com/office/drawing/2014/main" id="{5EF8F3E3-9862-BEF0-FC80-CEDEF7747604}"/>
              </a:ext>
            </a:extLst>
          </p:cNvPr>
          <p:cNvSpPr>
            <a:spLocks noGrp="1"/>
          </p:cNvSpPr>
          <p:nvPr>
            <p:ph type="sldNum" sz="quarter" idx="5"/>
          </p:nvPr>
        </p:nvSpPr>
        <p:spPr/>
        <p:txBody>
          <a:bodyPr/>
          <a:lstStyle/>
          <a:p>
            <a:fld id="{17055FE4-C66D-4B15-B666-BC04428DE721}" type="slidenum">
              <a:rPr lang="en-US" smtClean="0"/>
              <a:t>29</a:t>
            </a:fld>
            <a:endParaRPr lang="en-US"/>
          </a:p>
        </p:txBody>
      </p:sp>
    </p:spTree>
    <p:extLst>
      <p:ext uri="{BB962C8B-B14F-4D97-AF65-F5344CB8AC3E}">
        <p14:creationId xmlns:p14="http://schemas.microsoft.com/office/powerpoint/2010/main" val="356379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AAAFF-9462-938C-CC16-045498A76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C161C-9A06-BC11-48CF-B074B6CDF0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6B234-514D-1004-2387-801B36AAF9EE}"/>
              </a:ext>
            </a:extLst>
          </p:cNvPr>
          <p:cNvSpPr>
            <a:spLocks noGrp="1"/>
          </p:cNvSpPr>
          <p:nvPr>
            <p:ph type="body" idx="1"/>
          </p:nvPr>
        </p:nvSpPr>
        <p:spPr/>
        <p:txBody>
          <a:bodyPr/>
          <a:lstStyle/>
          <a:p>
            <a:pPr marL="171450" indent="-171450">
              <a:buFont typeface="Calibri" panose="020F0502020204030204" pitchFamily="34" charset="0"/>
              <a:buChar char="̶"/>
            </a:pPr>
            <a:r>
              <a:rPr lang="en-US" dirty="0"/>
              <a:t>The first recent case we will talk about is Terry v. McDonough from the CAVC.  </a:t>
            </a:r>
          </a:p>
        </p:txBody>
      </p:sp>
      <p:sp>
        <p:nvSpPr>
          <p:cNvPr id="4" name="Slide Number Placeholder 3">
            <a:extLst>
              <a:ext uri="{FF2B5EF4-FFF2-40B4-BE49-F238E27FC236}">
                <a16:creationId xmlns:a16="http://schemas.microsoft.com/office/drawing/2014/main" id="{97B72464-9B1D-F349-2472-212F73D4159F}"/>
              </a:ext>
            </a:extLst>
          </p:cNvPr>
          <p:cNvSpPr>
            <a:spLocks noGrp="1"/>
          </p:cNvSpPr>
          <p:nvPr>
            <p:ph type="sldNum" sz="quarter" idx="5"/>
          </p:nvPr>
        </p:nvSpPr>
        <p:spPr/>
        <p:txBody>
          <a:bodyPr/>
          <a:lstStyle/>
          <a:p>
            <a:fld id="{17055FE4-C66D-4B15-B666-BC04428DE721}" type="slidenum">
              <a:rPr lang="en-US" smtClean="0"/>
              <a:t>30</a:t>
            </a:fld>
            <a:endParaRPr lang="en-US"/>
          </a:p>
        </p:txBody>
      </p:sp>
    </p:spTree>
    <p:extLst>
      <p:ext uri="{BB962C8B-B14F-4D97-AF65-F5344CB8AC3E}">
        <p14:creationId xmlns:p14="http://schemas.microsoft.com/office/powerpoint/2010/main" val="1549219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574CF-66C6-E874-9479-7337BE45F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46E83-5749-832B-7EE3-C2BB13903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1BCEC-2051-BDAF-BAC9-EBA1A978CA7B}"/>
              </a:ext>
            </a:extLst>
          </p:cNvPr>
          <p:cNvSpPr>
            <a:spLocks noGrp="1"/>
          </p:cNvSpPr>
          <p:nvPr>
            <p:ph type="body" idx="1"/>
          </p:nvPr>
        </p:nvSpPr>
        <p:spPr/>
        <p:txBody>
          <a:bodyPr/>
          <a:lstStyle/>
          <a:p>
            <a:pPr marL="0" indent="0">
              <a:buNone/>
            </a:pPr>
            <a:r>
              <a:rPr lang="en-US">
                <a:solidFill>
                  <a:srgbClr val="000000"/>
                </a:solidFill>
                <a:latin typeface="Calibri" panose="020F0502020204030204" pitchFamily="34" charset="0"/>
                <a:sym typeface=""/>
              </a:rPr>
              <a:t>[click] The answer here is that The Veteran can appeal the original decision because he was still within a year of that decision.</a:t>
            </a:r>
          </a:p>
          <a:p>
            <a:pPr marL="0" indent="0">
              <a:buNone/>
            </a:pPr>
            <a:r>
              <a:rPr lang="en-US">
                <a:solidFill>
                  <a:srgbClr val="000000"/>
                </a:solidFill>
                <a:latin typeface="Calibri" panose="020F0502020204030204" pitchFamily="34" charset="0"/>
                <a:sym typeface=""/>
              </a:rPr>
              <a:t>[click] The CAVC held that that the relevant AMA statute, 38 U.S.C. § 5104C(a), unambiguously permits the claimant to file more than one administrative review request in response to, and within 1 year of, a VA decision. </a:t>
            </a:r>
          </a:p>
          <a:p>
            <a:pPr marL="0" indent="0">
              <a:buNone/>
            </a:pPr>
            <a:r>
              <a:rPr lang="en-US">
                <a:solidFill>
                  <a:srgbClr val="000000"/>
                </a:solidFill>
                <a:latin typeface="Calibri" panose="020F0502020204030204" pitchFamily="34" charset="0"/>
                <a:sym typeface=""/>
              </a:rPr>
              <a:t>[click] This is important because creates the opportunity to preserve a Veteran’s effective date by continuously pursuing a merits decision even if the Veteran filed a Supplemental Claim that was not supported by new and relevant evidence.</a:t>
            </a:r>
          </a:p>
          <a:p>
            <a:pPr marL="0" indent="0">
              <a:buNone/>
            </a:pPr>
            <a:r>
              <a:rPr lang="en-US">
                <a:solidFill>
                  <a:srgbClr val="000000"/>
                </a:solidFill>
                <a:latin typeface="Calibri" panose="020F0502020204030204" pitchFamily="34" charset="0"/>
                <a:sym typeface=""/>
              </a:rPr>
              <a:t>Look for this issue when a Veteran comes to you after an unsuccessful Supplemental Claim.  If possible, do not get caught up fighting over whether evidence was new and relevant.  If you lose that fight, the Veteran can lose continuous pursuit and the best effective date  </a:t>
            </a:r>
          </a:p>
          <a:p>
            <a:pPr marL="0" indent="0">
              <a:buNone/>
            </a:pPr>
            <a:r>
              <a:rPr lang="en-US">
                <a:solidFill>
                  <a:srgbClr val="000000"/>
                </a:solidFill>
                <a:latin typeface="Calibri" panose="020F0502020204030204" pitchFamily="34" charset="0"/>
                <a:sym typeface=""/>
              </a:rPr>
              <a:t>To be clear:  Advocates should choose whichever type of review is appropriate in their best judgment.  However, frame it as a dispute with the most recent decision on the merits rather than a denial of reopening if you are filing within a year of the merits decision.  Of course, if it has been more than a year, then you’ll have to attack the Supplemental Claim decision.</a:t>
            </a:r>
          </a:p>
          <a:p>
            <a:pPr marL="0" indent="0">
              <a:buNone/>
            </a:pPr>
            <a:r>
              <a:rPr lang="en-US">
                <a:solidFill>
                  <a:srgbClr val="000000"/>
                </a:solidFill>
                <a:latin typeface="Calibri" panose="020F0502020204030204" pitchFamily="34" charset="0"/>
                <a:sym typeface=""/>
              </a:rPr>
              <a:t>.</a:t>
            </a: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3630BAAC-C119-258F-9AF6-1A0D682C2E7F}"/>
              </a:ext>
            </a:extLst>
          </p:cNvPr>
          <p:cNvSpPr>
            <a:spLocks noGrp="1"/>
          </p:cNvSpPr>
          <p:nvPr>
            <p:ph type="sldNum" sz="quarter" idx="5"/>
          </p:nvPr>
        </p:nvSpPr>
        <p:spPr/>
        <p:txBody>
          <a:bodyPr/>
          <a:lstStyle/>
          <a:p>
            <a:fld id="{17055FE4-C66D-4B15-B666-BC04428DE721}" type="slidenum">
              <a:rPr lang="en-US" smtClean="0"/>
              <a:t>32</a:t>
            </a:fld>
            <a:endParaRPr lang="en-US"/>
          </a:p>
        </p:txBody>
      </p:sp>
    </p:spTree>
    <p:extLst>
      <p:ext uri="{BB962C8B-B14F-4D97-AF65-F5344CB8AC3E}">
        <p14:creationId xmlns:p14="http://schemas.microsoft.com/office/powerpoint/2010/main" val="345056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F0414-FAE9-6B88-FAB6-FC67DCB3B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2285F-EB1E-8611-4975-912D079DE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4A5A5-FE36-5AF2-43E9-B68614E3415D}"/>
              </a:ext>
            </a:extLst>
          </p:cNvPr>
          <p:cNvSpPr>
            <a:spLocks noGrp="1"/>
          </p:cNvSpPr>
          <p:nvPr>
            <p:ph type="body" idx="1"/>
          </p:nvPr>
        </p:nvSpPr>
        <p:spPr/>
        <p:txBody>
          <a:bodyPr/>
          <a:lstStyle/>
          <a:p>
            <a:r>
              <a:rPr lang="en-US" dirty="0"/>
              <a:t>Here is an argument that you can use under </a:t>
            </a:r>
            <a:r>
              <a:rPr lang="en-US" i="1" dirty="0"/>
              <a:t>Terry</a:t>
            </a:r>
            <a:r>
              <a:rPr lang="en-US" i="0" dirty="0"/>
              <a:t> if you are still within the year to attack the last merits decision</a:t>
            </a:r>
            <a:r>
              <a:rPr lang="en-US" i="1" dirty="0"/>
              <a:t>.</a:t>
            </a:r>
            <a:endParaRPr lang="en-US" dirty="0"/>
          </a:p>
        </p:txBody>
      </p:sp>
      <p:sp>
        <p:nvSpPr>
          <p:cNvPr id="4" name="Slide Number Placeholder 3">
            <a:extLst>
              <a:ext uri="{FF2B5EF4-FFF2-40B4-BE49-F238E27FC236}">
                <a16:creationId xmlns:a16="http://schemas.microsoft.com/office/drawing/2014/main" id="{2F4717DF-84DA-0DCE-F6F2-69B2207E947F}"/>
              </a:ext>
            </a:extLst>
          </p:cNvPr>
          <p:cNvSpPr>
            <a:spLocks noGrp="1"/>
          </p:cNvSpPr>
          <p:nvPr>
            <p:ph type="sldNum" sz="quarter" idx="5"/>
          </p:nvPr>
        </p:nvSpPr>
        <p:spPr/>
        <p:txBody>
          <a:bodyPr/>
          <a:lstStyle/>
          <a:p>
            <a:fld id="{17055FE4-C66D-4B15-B666-BC04428DE721}" type="slidenum">
              <a:rPr lang="en-US" smtClean="0"/>
              <a:t>33</a:t>
            </a:fld>
            <a:endParaRPr lang="en-US"/>
          </a:p>
        </p:txBody>
      </p:sp>
    </p:spTree>
    <p:extLst>
      <p:ext uri="{BB962C8B-B14F-4D97-AF65-F5344CB8AC3E}">
        <p14:creationId xmlns:p14="http://schemas.microsoft.com/office/powerpoint/2010/main" val="3634081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74529-0324-7747-EBD9-AF3E44618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28A6B-FC67-9B55-D651-5E262199C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02E57-1638-0B29-C8B5-A106C44C00F6}"/>
              </a:ext>
            </a:extLst>
          </p:cNvPr>
          <p:cNvSpPr>
            <a:spLocks noGrp="1"/>
          </p:cNvSpPr>
          <p:nvPr>
            <p:ph type="body" idx="1"/>
          </p:nvPr>
        </p:nvSpPr>
        <p:spPr/>
        <p:txBody>
          <a:bodyPr/>
          <a:lstStyle/>
          <a:p>
            <a:pPr marL="171450" indent="-171450">
              <a:buFont typeface="Calibri" panose="020F0502020204030204" pitchFamily="34" charset="0"/>
              <a:buChar char="̶"/>
            </a:pPr>
            <a:r>
              <a:rPr lang="en-US" dirty="0"/>
              <a:t>The first recent case we will talk about is Terry v. McDonough from the CAVC.  </a:t>
            </a:r>
          </a:p>
        </p:txBody>
      </p:sp>
      <p:sp>
        <p:nvSpPr>
          <p:cNvPr id="4" name="Slide Number Placeholder 3">
            <a:extLst>
              <a:ext uri="{FF2B5EF4-FFF2-40B4-BE49-F238E27FC236}">
                <a16:creationId xmlns:a16="http://schemas.microsoft.com/office/drawing/2014/main" id="{DBE82D4F-D703-9C71-6CB1-E728C18433ED}"/>
              </a:ext>
            </a:extLst>
          </p:cNvPr>
          <p:cNvSpPr>
            <a:spLocks noGrp="1"/>
          </p:cNvSpPr>
          <p:nvPr>
            <p:ph type="sldNum" sz="quarter" idx="5"/>
          </p:nvPr>
        </p:nvSpPr>
        <p:spPr/>
        <p:txBody>
          <a:bodyPr/>
          <a:lstStyle/>
          <a:p>
            <a:fld id="{17055FE4-C66D-4B15-B666-BC04428DE721}" type="slidenum">
              <a:rPr lang="en-US" smtClean="0"/>
              <a:t>34</a:t>
            </a:fld>
            <a:endParaRPr lang="en-US"/>
          </a:p>
        </p:txBody>
      </p:sp>
    </p:spTree>
    <p:extLst>
      <p:ext uri="{BB962C8B-B14F-4D97-AF65-F5344CB8AC3E}">
        <p14:creationId xmlns:p14="http://schemas.microsoft.com/office/powerpoint/2010/main" val="16655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870C-88EB-4FE8-4DD3-E79CA7EAE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9FB34-BA00-FDE2-FE64-DD64B322F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B2E8D-A2C8-F48F-AAEC-B99E2F96FAC1}"/>
              </a:ext>
            </a:extLst>
          </p:cNvPr>
          <p:cNvSpPr>
            <a:spLocks noGrp="1"/>
          </p:cNvSpPr>
          <p:nvPr>
            <p:ph type="body" idx="1"/>
          </p:nvPr>
        </p:nvSpPr>
        <p:spPr/>
        <p:txBody>
          <a:bodyPr/>
          <a:lstStyle/>
          <a:p>
            <a:pPr marL="0" indent="0">
              <a:buNone/>
            </a:pPr>
            <a:r>
              <a:rPr lang="en-US">
                <a:solidFill>
                  <a:srgbClr val="000000"/>
                </a:solidFill>
                <a:latin typeface="Calibri" panose="020F0502020204030204" pitchFamily="34" charset="0"/>
                <a:sym typeface=""/>
              </a:rPr>
              <a:t>[click] The answer here is that The Veteran can appeal the original decision because he was still within a year of that decision.</a:t>
            </a:r>
          </a:p>
          <a:p>
            <a:pPr marL="0" indent="0">
              <a:buNone/>
            </a:pPr>
            <a:r>
              <a:rPr lang="en-US">
                <a:solidFill>
                  <a:srgbClr val="000000"/>
                </a:solidFill>
                <a:latin typeface="Calibri" panose="020F0502020204030204" pitchFamily="34" charset="0"/>
                <a:sym typeface=""/>
              </a:rPr>
              <a:t>[click] The CAVC held that that the relevant AMA statute, 38 U.S.C. § 5104C(a), unambiguously permits the claimant to file more than one administrative review request in response to, and within 1 year of, a VA decision. </a:t>
            </a:r>
          </a:p>
          <a:p>
            <a:pPr marL="0" indent="0">
              <a:buNone/>
            </a:pPr>
            <a:r>
              <a:rPr lang="en-US">
                <a:solidFill>
                  <a:srgbClr val="000000"/>
                </a:solidFill>
                <a:latin typeface="Calibri" panose="020F0502020204030204" pitchFamily="34" charset="0"/>
                <a:sym typeface=""/>
              </a:rPr>
              <a:t>[click] This is important because creates the opportunity to preserve a Veteran’s effective date by continuously pursuing a merits decision even if the Veteran filed a Supplemental Claim that was not supported by new and relevant evidence.</a:t>
            </a:r>
          </a:p>
          <a:p>
            <a:pPr marL="0" indent="0">
              <a:buNone/>
            </a:pPr>
            <a:r>
              <a:rPr lang="en-US">
                <a:solidFill>
                  <a:srgbClr val="000000"/>
                </a:solidFill>
                <a:latin typeface="Calibri" panose="020F0502020204030204" pitchFamily="34" charset="0"/>
                <a:sym typeface=""/>
              </a:rPr>
              <a:t>Look for this issue when a Veteran comes to you after an unsuccessful Supplemental Claim.  If possible, do not get caught up fighting over whether evidence was new and relevant.  If you lose that fight, the Veteran can lose continuous pursuit and the best effective date  </a:t>
            </a:r>
          </a:p>
          <a:p>
            <a:pPr marL="0" indent="0">
              <a:buNone/>
            </a:pPr>
            <a:r>
              <a:rPr lang="en-US">
                <a:solidFill>
                  <a:srgbClr val="000000"/>
                </a:solidFill>
                <a:latin typeface="Calibri" panose="020F0502020204030204" pitchFamily="34" charset="0"/>
                <a:sym typeface=""/>
              </a:rPr>
              <a:t>To be clear:  Advocates should choose whichever type of review is appropriate in their best judgment.  However, frame it as a dispute with the most recent decision on the merits rather than a denial of reopening if you are filing within a year of the merits decision.  Of course, if it has been more than a year, then you’ll have to attack the Supplemental Claim decision.</a:t>
            </a:r>
          </a:p>
          <a:p>
            <a:pPr marL="0" indent="0">
              <a:buNone/>
            </a:pPr>
            <a:r>
              <a:rPr lang="en-US">
                <a:solidFill>
                  <a:srgbClr val="000000"/>
                </a:solidFill>
                <a:latin typeface="Calibri" panose="020F0502020204030204" pitchFamily="34" charset="0"/>
                <a:sym typeface=""/>
              </a:rPr>
              <a:t>.</a:t>
            </a: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56AEDE52-CDBD-F77B-3035-0F65B9F0F710}"/>
              </a:ext>
            </a:extLst>
          </p:cNvPr>
          <p:cNvSpPr>
            <a:spLocks noGrp="1"/>
          </p:cNvSpPr>
          <p:nvPr>
            <p:ph type="sldNum" sz="quarter" idx="5"/>
          </p:nvPr>
        </p:nvSpPr>
        <p:spPr/>
        <p:txBody>
          <a:bodyPr/>
          <a:lstStyle/>
          <a:p>
            <a:fld id="{17055FE4-C66D-4B15-B666-BC04428DE721}" type="slidenum">
              <a:rPr lang="en-US" smtClean="0"/>
              <a:t>36</a:t>
            </a:fld>
            <a:endParaRPr lang="en-US"/>
          </a:p>
        </p:txBody>
      </p:sp>
    </p:spTree>
    <p:extLst>
      <p:ext uri="{BB962C8B-B14F-4D97-AF65-F5344CB8AC3E}">
        <p14:creationId xmlns:p14="http://schemas.microsoft.com/office/powerpoint/2010/main" val="2419215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8FA4B-C520-5C39-7574-A80AC21EB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4F48F-B01E-78D4-C083-068DEC144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4466B-3E8B-F5DC-8E76-6D031AD928E2}"/>
              </a:ext>
            </a:extLst>
          </p:cNvPr>
          <p:cNvSpPr>
            <a:spLocks noGrp="1"/>
          </p:cNvSpPr>
          <p:nvPr>
            <p:ph type="body" idx="1"/>
          </p:nvPr>
        </p:nvSpPr>
        <p:spPr/>
        <p:txBody>
          <a:bodyPr/>
          <a:lstStyle/>
          <a:p>
            <a:pPr marL="171450" indent="-171450">
              <a:buFont typeface="Calibri" panose="020F0502020204030204" pitchFamily="34" charset="0"/>
              <a:buChar char="̶"/>
            </a:pPr>
            <a:r>
              <a:rPr lang="en-US" dirty="0"/>
              <a:t>The first recent case we will talk about is Terry v. McDonough from the CAVC.  </a:t>
            </a:r>
          </a:p>
        </p:txBody>
      </p:sp>
      <p:sp>
        <p:nvSpPr>
          <p:cNvPr id="4" name="Slide Number Placeholder 3">
            <a:extLst>
              <a:ext uri="{FF2B5EF4-FFF2-40B4-BE49-F238E27FC236}">
                <a16:creationId xmlns:a16="http://schemas.microsoft.com/office/drawing/2014/main" id="{02575084-29F5-95AD-B1A6-23C0EF51141C}"/>
              </a:ext>
            </a:extLst>
          </p:cNvPr>
          <p:cNvSpPr>
            <a:spLocks noGrp="1"/>
          </p:cNvSpPr>
          <p:nvPr>
            <p:ph type="sldNum" sz="quarter" idx="5"/>
          </p:nvPr>
        </p:nvSpPr>
        <p:spPr/>
        <p:txBody>
          <a:bodyPr/>
          <a:lstStyle/>
          <a:p>
            <a:fld id="{17055FE4-C66D-4B15-B666-BC04428DE721}" type="slidenum">
              <a:rPr lang="en-US" smtClean="0"/>
              <a:t>37</a:t>
            </a:fld>
            <a:endParaRPr lang="en-US"/>
          </a:p>
        </p:txBody>
      </p:sp>
    </p:spTree>
    <p:extLst>
      <p:ext uri="{BB962C8B-B14F-4D97-AF65-F5344CB8AC3E}">
        <p14:creationId xmlns:p14="http://schemas.microsoft.com/office/powerpoint/2010/main" val="1674295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C111C-029D-87B2-B3C0-4D8215673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9FE47-0D1C-A025-68E3-0480867A1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ABF63-45F6-7EEF-259E-96DEFC4396C4}"/>
              </a:ext>
            </a:extLst>
          </p:cNvPr>
          <p:cNvSpPr>
            <a:spLocks noGrp="1"/>
          </p:cNvSpPr>
          <p:nvPr>
            <p:ph type="body" idx="1"/>
          </p:nvPr>
        </p:nvSpPr>
        <p:spPr/>
        <p:txBody>
          <a:bodyPr/>
          <a:lstStyle/>
          <a:p>
            <a:pPr marL="0" indent="0">
              <a:buNone/>
            </a:pPr>
            <a:r>
              <a:rPr lang="en-US">
                <a:solidFill>
                  <a:srgbClr val="000000"/>
                </a:solidFill>
                <a:latin typeface="Calibri" panose="020F0502020204030204" pitchFamily="34" charset="0"/>
                <a:sym typeface=""/>
              </a:rPr>
              <a:t>[click] The answer here is that The Veteran can appeal the original decision because he was still within a year of that decision.</a:t>
            </a:r>
          </a:p>
          <a:p>
            <a:pPr marL="0" indent="0">
              <a:buNone/>
            </a:pPr>
            <a:r>
              <a:rPr lang="en-US">
                <a:solidFill>
                  <a:srgbClr val="000000"/>
                </a:solidFill>
                <a:latin typeface="Calibri" panose="020F0502020204030204" pitchFamily="34" charset="0"/>
                <a:sym typeface=""/>
              </a:rPr>
              <a:t>[click] The CAVC held that that the relevant AMA statute, 38 U.S.C. § 5104C(a), unambiguously permits the claimant to file more than one administrative review request in response to, and within 1 year of, a VA decision. </a:t>
            </a:r>
          </a:p>
          <a:p>
            <a:pPr marL="0" indent="0">
              <a:buNone/>
            </a:pPr>
            <a:r>
              <a:rPr lang="en-US">
                <a:solidFill>
                  <a:srgbClr val="000000"/>
                </a:solidFill>
                <a:latin typeface="Calibri" panose="020F0502020204030204" pitchFamily="34" charset="0"/>
                <a:sym typeface=""/>
              </a:rPr>
              <a:t>[click] This is important because creates the opportunity to preserve a Veteran’s effective date by continuously pursuing a merits decision even if the Veteran filed a Supplemental Claim that was not supported by new and relevant evidence.</a:t>
            </a:r>
          </a:p>
          <a:p>
            <a:pPr marL="0" indent="0">
              <a:buNone/>
            </a:pPr>
            <a:r>
              <a:rPr lang="en-US">
                <a:solidFill>
                  <a:srgbClr val="000000"/>
                </a:solidFill>
                <a:latin typeface="Calibri" panose="020F0502020204030204" pitchFamily="34" charset="0"/>
                <a:sym typeface=""/>
              </a:rPr>
              <a:t>Look for this issue when a Veteran comes to you after an unsuccessful Supplemental Claim.  If possible, do not get caught up fighting over whether evidence was new and relevant.  If you lose that fight, the Veteran can lose continuous pursuit and the best effective date  </a:t>
            </a:r>
          </a:p>
          <a:p>
            <a:pPr marL="0" indent="0">
              <a:buNone/>
            </a:pPr>
            <a:r>
              <a:rPr lang="en-US">
                <a:solidFill>
                  <a:srgbClr val="000000"/>
                </a:solidFill>
                <a:latin typeface="Calibri" panose="020F0502020204030204" pitchFamily="34" charset="0"/>
                <a:sym typeface=""/>
              </a:rPr>
              <a:t>To be clear:  Advocates should choose whichever type of review is appropriate in their best judgment.  However, frame it as a dispute with the most recent decision on the merits rather than a denial of reopening if you are filing within a year of the merits decision.  Of course, if it has been more than a year, then you’ll have to attack the Supplemental Claim decision.</a:t>
            </a:r>
          </a:p>
          <a:p>
            <a:pPr marL="0" indent="0">
              <a:buNone/>
            </a:pPr>
            <a:r>
              <a:rPr lang="en-US">
                <a:solidFill>
                  <a:srgbClr val="000000"/>
                </a:solidFill>
                <a:latin typeface="Calibri" panose="020F0502020204030204" pitchFamily="34" charset="0"/>
                <a:sym typeface=""/>
              </a:rPr>
              <a:t>.</a:t>
            </a: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12DF6EE6-5283-1E54-A46B-7AE7B8588780}"/>
              </a:ext>
            </a:extLst>
          </p:cNvPr>
          <p:cNvSpPr>
            <a:spLocks noGrp="1"/>
          </p:cNvSpPr>
          <p:nvPr>
            <p:ph type="sldNum" sz="quarter" idx="5"/>
          </p:nvPr>
        </p:nvSpPr>
        <p:spPr/>
        <p:txBody>
          <a:bodyPr/>
          <a:lstStyle/>
          <a:p>
            <a:fld id="{17055FE4-C66D-4B15-B666-BC04428DE721}" type="slidenum">
              <a:rPr lang="en-US" smtClean="0"/>
              <a:t>39</a:t>
            </a:fld>
            <a:endParaRPr lang="en-US"/>
          </a:p>
        </p:txBody>
      </p:sp>
    </p:spTree>
    <p:extLst>
      <p:ext uri="{BB962C8B-B14F-4D97-AF65-F5344CB8AC3E}">
        <p14:creationId xmlns:p14="http://schemas.microsoft.com/office/powerpoint/2010/main" val="3935227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3" marR="0" lvl="0" indent="-171443" defTabSz="914400" rtl="0" eaLnBrk="1" fontAlgn="auto" latinLnBrk="0" hangingPunct="1">
              <a:buClrTx/>
              <a:buSzTx/>
              <a:buFont typeface="Calibri" panose="020F0502020204030204" pitchFamily="34" charset="0"/>
              <a:buChar char="̶"/>
              <a:tabLst/>
              <a:defRPr/>
            </a:pPr>
            <a:r>
              <a:rPr lang="en-US">
                <a:solidFill>
                  <a:srgbClr val="000000"/>
                </a:solidFill>
                <a:latin typeface="Calibri" panose="020F0502020204030204" pitchFamily="34" charset="0"/>
                <a:sym typeface=""/>
              </a:rPr>
              <a:t>In this lesson, we will learn about the federal courts over VA.</a:t>
            </a:r>
          </a:p>
          <a:p>
            <a:pPr marL="171443" marR="0" lvl="0" indent="-171443" defTabSz="914400" rtl="0" eaLnBrk="1" fontAlgn="auto" latinLnBrk="0" hangingPunct="1">
              <a:buClrTx/>
              <a:buSzTx/>
              <a:buFont typeface="Calibri" panose="020F0502020204030204" pitchFamily="34" charset="0"/>
              <a:buChar char="̶"/>
              <a:tabLst/>
              <a:defRPr/>
            </a:pPr>
            <a:r>
              <a:rPr lang="en-US">
                <a:solidFill>
                  <a:srgbClr val="000000"/>
                </a:solidFill>
                <a:latin typeface="Calibri" panose="020F0502020204030204" pitchFamily="34" charset="0"/>
                <a:sym typeface=""/>
              </a:rPr>
              <a:t>[click] To this this, we will identify the different courts over VA;</a:t>
            </a:r>
          </a:p>
          <a:p>
            <a:pPr marL="171443" marR="0" lvl="0" indent="-171443" defTabSz="914400" rtl="0" eaLnBrk="1" fontAlgn="auto" latinLnBrk="0" hangingPunct="1">
              <a:buClrTx/>
              <a:buSzTx/>
              <a:buFont typeface="Calibri" panose="020F0502020204030204" pitchFamily="34" charset="0"/>
              <a:buChar char="̶"/>
              <a:tabLst/>
              <a:defRPr/>
            </a:pPr>
            <a:r>
              <a:rPr lang="en-US">
                <a:solidFill>
                  <a:srgbClr val="000000"/>
                </a:solidFill>
                <a:latin typeface="Calibri" panose="020F0502020204030204" pitchFamily="34" charset="0"/>
                <a:sym typeface=""/>
              </a:rPr>
              <a:t>[click] Learn about some recent decisions from the courts;</a:t>
            </a:r>
          </a:p>
          <a:p>
            <a:pPr marL="171443" marR="0" lvl="0" indent="-171443" defTabSz="914400" rtl="0" eaLnBrk="1" fontAlgn="auto" latinLnBrk="0" hangingPunct="1">
              <a:buClrTx/>
              <a:buSzTx/>
              <a:buFont typeface="Calibri" panose="020F0502020204030204" pitchFamily="34" charset="0"/>
              <a:buChar char="̶"/>
              <a:tabLst/>
              <a:defRPr/>
            </a:pPr>
            <a:r>
              <a:rPr lang="en-US">
                <a:solidFill>
                  <a:srgbClr val="000000"/>
                </a:solidFill>
                <a:latin typeface="Calibri" panose="020F0502020204030204" pitchFamily="34" charset="0"/>
                <a:sym typeface=""/>
              </a:rPr>
              <a:t>[click] And learn about the implications of these recent decisions.</a:t>
            </a:r>
          </a:p>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17055FE4-C66D-4B15-B666-BC04428DE721}" type="slidenum">
              <a:rPr lang="en-US" smtClean="0"/>
              <a:t>4</a:t>
            </a:fld>
            <a:endParaRPr lang="en-US"/>
          </a:p>
        </p:txBody>
      </p:sp>
    </p:spTree>
    <p:extLst>
      <p:ext uri="{BB962C8B-B14F-4D97-AF65-F5344CB8AC3E}">
        <p14:creationId xmlns:p14="http://schemas.microsoft.com/office/powerpoint/2010/main" val="798090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72E70-CC86-56B1-5307-22945D061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782AE-898C-4EA7-FE73-98E156D5A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3389A1-52EF-A977-9B70-4929277C3964}"/>
              </a:ext>
            </a:extLst>
          </p:cNvPr>
          <p:cNvSpPr>
            <a:spLocks noGrp="1"/>
          </p:cNvSpPr>
          <p:nvPr>
            <p:ph type="body" idx="1"/>
          </p:nvPr>
        </p:nvSpPr>
        <p:spPr/>
        <p:txBody>
          <a:bodyPr/>
          <a:lstStyle/>
          <a:p>
            <a:r>
              <a:rPr lang="en-US" dirty="0"/>
              <a:t>Here is an argument that you can use under </a:t>
            </a:r>
            <a:r>
              <a:rPr lang="en-US" i="1" dirty="0"/>
              <a:t>Terry</a:t>
            </a:r>
            <a:r>
              <a:rPr lang="en-US" i="0" dirty="0"/>
              <a:t> if you are still within the year to attack the last merits decision</a:t>
            </a:r>
            <a:r>
              <a:rPr lang="en-US" i="1" dirty="0"/>
              <a:t>.</a:t>
            </a:r>
            <a:endParaRPr lang="en-US" dirty="0"/>
          </a:p>
        </p:txBody>
      </p:sp>
      <p:sp>
        <p:nvSpPr>
          <p:cNvPr id="4" name="Slide Number Placeholder 3">
            <a:extLst>
              <a:ext uri="{FF2B5EF4-FFF2-40B4-BE49-F238E27FC236}">
                <a16:creationId xmlns:a16="http://schemas.microsoft.com/office/drawing/2014/main" id="{960A1EB8-64C0-5BD5-02F2-C13FB16C55DD}"/>
              </a:ext>
            </a:extLst>
          </p:cNvPr>
          <p:cNvSpPr>
            <a:spLocks noGrp="1"/>
          </p:cNvSpPr>
          <p:nvPr>
            <p:ph type="sldNum" sz="quarter" idx="5"/>
          </p:nvPr>
        </p:nvSpPr>
        <p:spPr/>
        <p:txBody>
          <a:bodyPr/>
          <a:lstStyle/>
          <a:p>
            <a:fld id="{17055FE4-C66D-4B15-B666-BC04428DE721}" type="slidenum">
              <a:rPr lang="en-US" smtClean="0"/>
              <a:t>40</a:t>
            </a:fld>
            <a:endParaRPr lang="en-US"/>
          </a:p>
        </p:txBody>
      </p:sp>
    </p:spTree>
    <p:extLst>
      <p:ext uri="{BB962C8B-B14F-4D97-AF65-F5344CB8AC3E}">
        <p14:creationId xmlns:p14="http://schemas.microsoft.com/office/powerpoint/2010/main" val="884924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A874A-75F3-5D87-80A8-F05622696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8284AC-01C5-7380-9DEC-4ACF68039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6399C-622C-27AA-6489-CEAEE6F1972D}"/>
              </a:ext>
            </a:extLst>
          </p:cNvPr>
          <p:cNvSpPr>
            <a:spLocks noGrp="1"/>
          </p:cNvSpPr>
          <p:nvPr>
            <p:ph type="body" idx="1"/>
          </p:nvPr>
        </p:nvSpPr>
        <p:spPr/>
        <p:txBody>
          <a:bodyPr/>
          <a:lstStyle/>
          <a:p>
            <a:pPr marL="171450" indent="-171450">
              <a:buFont typeface="Calibri" panose="020F0502020204030204" pitchFamily="34" charset="0"/>
              <a:buChar char="̶"/>
            </a:pPr>
            <a:r>
              <a:rPr lang="en-US" dirty="0"/>
              <a:t>The first recent case we will talk about is Terry v. McDonough from the CAVC.  </a:t>
            </a:r>
          </a:p>
        </p:txBody>
      </p:sp>
      <p:sp>
        <p:nvSpPr>
          <p:cNvPr id="4" name="Slide Number Placeholder 3">
            <a:extLst>
              <a:ext uri="{FF2B5EF4-FFF2-40B4-BE49-F238E27FC236}">
                <a16:creationId xmlns:a16="http://schemas.microsoft.com/office/drawing/2014/main" id="{E9D65708-92A1-07BA-5B23-62FFC7FC90B2}"/>
              </a:ext>
            </a:extLst>
          </p:cNvPr>
          <p:cNvSpPr>
            <a:spLocks noGrp="1"/>
          </p:cNvSpPr>
          <p:nvPr>
            <p:ph type="sldNum" sz="quarter" idx="5"/>
          </p:nvPr>
        </p:nvSpPr>
        <p:spPr/>
        <p:txBody>
          <a:bodyPr/>
          <a:lstStyle/>
          <a:p>
            <a:fld id="{17055FE4-C66D-4B15-B666-BC04428DE721}" type="slidenum">
              <a:rPr lang="en-US" smtClean="0"/>
              <a:t>41</a:t>
            </a:fld>
            <a:endParaRPr lang="en-US"/>
          </a:p>
        </p:txBody>
      </p:sp>
    </p:spTree>
    <p:extLst>
      <p:ext uri="{BB962C8B-B14F-4D97-AF65-F5344CB8AC3E}">
        <p14:creationId xmlns:p14="http://schemas.microsoft.com/office/powerpoint/2010/main" val="3781983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08821-DE90-063D-E2A4-A2CA95375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FA865-2879-7CBD-7504-8553015FF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C0C11-CED4-E3A9-B4F9-251BA4B78D66}"/>
              </a:ext>
            </a:extLst>
          </p:cNvPr>
          <p:cNvSpPr>
            <a:spLocks noGrp="1"/>
          </p:cNvSpPr>
          <p:nvPr>
            <p:ph type="body" idx="1"/>
          </p:nvPr>
        </p:nvSpPr>
        <p:spPr/>
        <p:txBody>
          <a:bodyPr/>
          <a:lstStyle/>
          <a:p>
            <a:pPr marL="0" indent="0">
              <a:buNone/>
            </a:pPr>
            <a:r>
              <a:rPr lang="en-US">
                <a:solidFill>
                  <a:srgbClr val="000000"/>
                </a:solidFill>
                <a:latin typeface="Calibri" panose="020F0502020204030204" pitchFamily="34" charset="0"/>
                <a:sym typeface=""/>
              </a:rPr>
              <a:t>[click] The answer here is that The Veteran can appeal the original decision because he was still within a year of that decision.</a:t>
            </a:r>
          </a:p>
          <a:p>
            <a:pPr marL="0" indent="0">
              <a:buNone/>
            </a:pPr>
            <a:r>
              <a:rPr lang="en-US">
                <a:solidFill>
                  <a:srgbClr val="000000"/>
                </a:solidFill>
                <a:latin typeface="Calibri" panose="020F0502020204030204" pitchFamily="34" charset="0"/>
                <a:sym typeface=""/>
              </a:rPr>
              <a:t>[click] The CAVC held that that the relevant AMA statute, 38 U.S.C. § 5104C(a), unambiguously permits the claimant to file more than one administrative review request in response to, and within 1 year of, a VA decision. </a:t>
            </a:r>
          </a:p>
          <a:p>
            <a:pPr marL="0" indent="0">
              <a:buNone/>
            </a:pPr>
            <a:r>
              <a:rPr lang="en-US">
                <a:solidFill>
                  <a:srgbClr val="000000"/>
                </a:solidFill>
                <a:latin typeface="Calibri" panose="020F0502020204030204" pitchFamily="34" charset="0"/>
                <a:sym typeface=""/>
              </a:rPr>
              <a:t>[click] This is important because creates the opportunity to preserve a Veteran’s effective date by continuously pursuing a merits decision even if the Veteran filed a Supplemental Claim that was not supported by new and relevant evidence.</a:t>
            </a:r>
          </a:p>
          <a:p>
            <a:pPr marL="0" indent="0">
              <a:buNone/>
            </a:pPr>
            <a:r>
              <a:rPr lang="en-US">
                <a:solidFill>
                  <a:srgbClr val="000000"/>
                </a:solidFill>
                <a:latin typeface="Calibri" panose="020F0502020204030204" pitchFamily="34" charset="0"/>
                <a:sym typeface=""/>
              </a:rPr>
              <a:t>Look for this issue when a Veteran comes to you after an unsuccessful Supplemental Claim.  If possible, do not get caught up fighting over whether evidence was new and relevant.  If you lose that fight, the Veteran can lose continuous pursuit and the best effective date  </a:t>
            </a:r>
          </a:p>
          <a:p>
            <a:pPr marL="0" indent="0">
              <a:buNone/>
            </a:pPr>
            <a:r>
              <a:rPr lang="en-US">
                <a:solidFill>
                  <a:srgbClr val="000000"/>
                </a:solidFill>
                <a:latin typeface="Calibri" panose="020F0502020204030204" pitchFamily="34" charset="0"/>
                <a:sym typeface=""/>
              </a:rPr>
              <a:t>To be clear:  Advocates should choose whichever type of review is appropriate in their best judgment.  However, frame it as a dispute with the most recent decision on the merits rather than a denial of reopening if you are filing within a year of the merits decision.  Of course, if it has been more than a year, then you’ll have to attack the Supplemental Claim decision.</a:t>
            </a:r>
          </a:p>
          <a:p>
            <a:pPr marL="0" indent="0">
              <a:buNone/>
            </a:pPr>
            <a:r>
              <a:rPr lang="en-US">
                <a:solidFill>
                  <a:srgbClr val="000000"/>
                </a:solidFill>
                <a:latin typeface="Calibri" panose="020F0502020204030204" pitchFamily="34" charset="0"/>
                <a:sym typeface=""/>
              </a:rPr>
              <a:t>.</a:t>
            </a: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7C10739B-4C73-7775-9E2A-A3DCACE29ABC}"/>
              </a:ext>
            </a:extLst>
          </p:cNvPr>
          <p:cNvSpPr>
            <a:spLocks noGrp="1"/>
          </p:cNvSpPr>
          <p:nvPr>
            <p:ph type="sldNum" sz="quarter" idx="5"/>
          </p:nvPr>
        </p:nvSpPr>
        <p:spPr/>
        <p:txBody>
          <a:bodyPr/>
          <a:lstStyle/>
          <a:p>
            <a:fld id="{17055FE4-C66D-4B15-B666-BC04428DE721}" type="slidenum">
              <a:rPr lang="en-US" smtClean="0"/>
              <a:t>43</a:t>
            </a:fld>
            <a:endParaRPr lang="en-US"/>
          </a:p>
        </p:txBody>
      </p:sp>
    </p:spTree>
    <p:extLst>
      <p:ext uri="{BB962C8B-B14F-4D97-AF65-F5344CB8AC3E}">
        <p14:creationId xmlns:p14="http://schemas.microsoft.com/office/powerpoint/2010/main" val="2975769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a:t>The first recent case we will talk about is Terry v. McDonough from the CAVC.  </a:t>
            </a:r>
          </a:p>
        </p:txBody>
      </p:sp>
      <p:sp>
        <p:nvSpPr>
          <p:cNvPr id="4" name="Slide Number Placeholder 3"/>
          <p:cNvSpPr>
            <a:spLocks noGrp="1"/>
          </p:cNvSpPr>
          <p:nvPr>
            <p:ph type="sldNum" sz="quarter" idx="5"/>
          </p:nvPr>
        </p:nvSpPr>
        <p:spPr/>
        <p:txBody>
          <a:bodyPr/>
          <a:lstStyle/>
          <a:p>
            <a:fld id="{17055FE4-C66D-4B15-B666-BC04428DE721}" type="slidenum">
              <a:rPr lang="en-US" smtClean="0"/>
              <a:t>44</a:t>
            </a:fld>
            <a:endParaRPr lang="en-US"/>
          </a:p>
        </p:txBody>
      </p:sp>
    </p:spTree>
    <p:extLst>
      <p:ext uri="{BB962C8B-B14F-4D97-AF65-F5344CB8AC3E}">
        <p14:creationId xmlns:p14="http://schemas.microsoft.com/office/powerpoint/2010/main" val="856033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rgbClr val="000000"/>
                </a:solidFill>
                <a:latin typeface="Calibri" panose="020F0502020204030204" pitchFamily="34" charset="0"/>
                <a:sym typeface=""/>
              </a:rPr>
              <a:t>[click] The answer here is that The Veteran can appeal the original decision because he was still within a year of that decision.</a:t>
            </a:r>
          </a:p>
          <a:p>
            <a:pPr marL="0" indent="0">
              <a:buNone/>
            </a:pPr>
            <a:r>
              <a:rPr lang="en-US">
                <a:solidFill>
                  <a:srgbClr val="000000"/>
                </a:solidFill>
                <a:latin typeface="Calibri" panose="020F0502020204030204" pitchFamily="34" charset="0"/>
                <a:sym typeface=""/>
              </a:rPr>
              <a:t>[click] The CAVC held that that the relevant AMA statute, 38 U.S.C. § 5104C(a), unambiguously permits the claimant to file more than one administrative review request in response to, and within 1 year of, a VA decision. </a:t>
            </a:r>
          </a:p>
          <a:p>
            <a:pPr marL="0" indent="0">
              <a:buNone/>
            </a:pPr>
            <a:r>
              <a:rPr lang="en-US">
                <a:solidFill>
                  <a:srgbClr val="000000"/>
                </a:solidFill>
                <a:latin typeface="Calibri" panose="020F0502020204030204" pitchFamily="34" charset="0"/>
                <a:sym typeface=""/>
              </a:rPr>
              <a:t>[click] This is important because creates the opportunity to preserve a Veteran’s effective date by continuously pursuing a merits decision even if the Veteran filed a Supplemental Claim that was not supported by new and relevant evidence.</a:t>
            </a:r>
          </a:p>
          <a:p>
            <a:pPr marL="0" indent="0">
              <a:buNone/>
            </a:pPr>
            <a:r>
              <a:rPr lang="en-US">
                <a:solidFill>
                  <a:srgbClr val="000000"/>
                </a:solidFill>
                <a:latin typeface="Calibri" panose="020F0502020204030204" pitchFamily="34" charset="0"/>
                <a:sym typeface=""/>
              </a:rPr>
              <a:t>Look for this issue when a Veteran comes to you after an unsuccessful Supplemental Claim.  If possible, do not get caught up fighting over whether evidence was new and relevant.  If you lose that fight, the Veteran can lose continuous pursuit and the best effective date  </a:t>
            </a:r>
          </a:p>
          <a:p>
            <a:pPr marL="0" indent="0">
              <a:buNone/>
            </a:pPr>
            <a:r>
              <a:rPr lang="en-US">
                <a:solidFill>
                  <a:srgbClr val="000000"/>
                </a:solidFill>
                <a:latin typeface="Calibri" panose="020F0502020204030204" pitchFamily="34" charset="0"/>
                <a:sym typeface=""/>
              </a:rPr>
              <a:t>To be clear:  Advocates should choose whichever type of review is appropriate in their best judgment.  However, frame it as a dispute with the most recent decision on the merits rather than a denial of reopening if you are filing within a year of the merits decision.  Of course, if it has been more than a year, then you’ll have to attack the Supplemental Claim decision.</a:t>
            </a:r>
          </a:p>
          <a:p>
            <a:pPr marL="0" indent="0">
              <a:buNone/>
            </a:pPr>
            <a:r>
              <a:rPr lang="en-US">
                <a:solidFill>
                  <a:srgbClr val="000000"/>
                </a:solidFill>
                <a:latin typeface="Calibri" panose="020F0502020204030204" pitchFamily="34" charset="0"/>
                <a:sym typeface=""/>
              </a:rPr>
              <a:t>.</a:t>
            </a:r>
          </a:p>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17055FE4-C66D-4B15-B666-BC04428DE721}" type="slidenum">
              <a:rPr lang="en-US" smtClean="0"/>
              <a:t>46</a:t>
            </a:fld>
            <a:endParaRPr lang="en-US"/>
          </a:p>
        </p:txBody>
      </p:sp>
    </p:spTree>
    <p:extLst>
      <p:ext uri="{BB962C8B-B14F-4D97-AF65-F5344CB8AC3E}">
        <p14:creationId xmlns:p14="http://schemas.microsoft.com/office/powerpoint/2010/main" val="3884973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a:t>The first recent case we will talk about is Terry v. McDonough from the CAVC.  </a:t>
            </a:r>
          </a:p>
        </p:txBody>
      </p:sp>
      <p:sp>
        <p:nvSpPr>
          <p:cNvPr id="4" name="Slide Number Placeholder 3"/>
          <p:cNvSpPr>
            <a:spLocks noGrp="1"/>
          </p:cNvSpPr>
          <p:nvPr>
            <p:ph type="sldNum" sz="quarter" idx="5"/>
          </p:nvPr>
        </p:nvSpPr>
        <p:spPr/>
        <p:txBody>
          <a:bodyPr/>
          <a:lstStyle/>
          <a:p>
            <a:fld id="{17055FE4-C66D-4B15-B666-BC04428DE721}" type="slidenum">
              <a:rPr lang="en-US" smtClean="0"/>
              <a:t>47</a:t>
            </a:fld>
            <a:endParaRPr lang="en-US"/>
          </a:p>
        </p:txBody>
      </p:sp>
    </p:spTree>
    <p:extLst>
      <p:ext uri="{BB962C8B-B14F-4D97-AF65-F5344CB8AC3E}">
        <p14:creationId xmlns:p14="http://schemas.microsoft.com/office/powerpoint/2010/main" val="3862307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rgbClr val="000000"/>
                </a:solidFill>
                <a:latin typeface="Calibri" panose="020F0502020204030204" pitchFamily="34" charset="0"/>
                <a:sym typeface=""/>
              </a:rPr>
              <a:t>[click] The answer here is that The Veteran can appeal the original decision because he was still within a year of that decision.</a:t>
            </a:r>
          </a:p>
          <a:p>
            <a:pPr marL="0" indent="0">
              <a:buNone/>
            </a:pPr>
            <a:r>
              <a:rPr lang="en-US">
                <a:solidFill>
                  <a:srgbClr val="000000"/>
                </a:solidFill>
                <a:latin typeface="Calibri" panose="020F0502020204030204" pitchFamily="34" charset="0"/>
                <a:sym typeface=""/>
              </a:rPr>
              <a:t>[click] The CAVC held that that the relevant AMA statute, 38 U.S.C. § 5104C(a), unambiguously permits the claimant to file more than one administrative review request in response to, and within 1 year of, a VA decision. </a:t>
            </a:r>
          </a:p>
          <a:p>
            <a:pPr marL="0" indent="0">
              <a:buNone/>
            </a:pPr>
            <a:r>
              <a:rPr lang="en-US">
                <a:solidFill>
                  <a:srgbClr val="000000"/>
                </a:solidFill>
                <a:latin typeface="Calibri" panose="020F0502020204030204" pitchFamily="34" charset="0"/>
                <a:sym typeface=""/>
              </a:rPr>
              <a:t>[click] This is important because creates the opportunity to preserve a Veteran’s effective date by continuously pursuing a merits decision even if the Veteran filed a Supplemental Claim that was not supported by new and relevant evidence.</a:t>
            </a:r>
          </a:p>
          <a:p>
            <a:pPr marL="0" indent="0">
              <a:buNone/>
            </a:pPr>
            <a:r>
              <a:rPr lang="en-US">
                <a:solidFill>
                  <a:srgbClr val="000000"/>
                </a:solidFill>
                <a:latin typeface="Calibri" panose="020F0502020204030204" pitchFamily="34" charset="0"/>
                <a:sym typeface=""/>
              </a:rPr>
              <a:t>Look for this issue when a Veteran comes to you after an unsuccessful Supplemental Claim.  If possible, do not get caught up fighting over whether evidence was new and relevant.  If you lose that fight, the Veteran can lose continuous pursuit and the best effective date  </a:t>
            </a:r>
          </a:p>
          <a:p>
            <a:pPr marL="0" indent="0">
              <a:buNone/>
            </a:pPr>
            <a:r>
              <a:rPr lang="en-US">
                <a:solidFill>
                  <a:srgbClr val="000000"/>
                </a:solidFill>
                <a:latin typeface="Calibri" panose="020F0502020204030204" pitchFamily="34" charset="0"/>
                <a:sym typeface=""/>
              </a:rPr>
              <a:t>To be clear:  Advocates should choose whichever type of review is appropriate in their best judgment.  However, frame it as a dispute with the most recent decision on the merits rather than a denial of reopening if you are filing within a year of the merits decision.  Of course, if it has been more than a year, then you’ll have to attack the Supplemental Claim decision.</a:t>
            </a:r>
          </a:p>
          <a:p>
            <a:pPr marL="0" indent="0">
              <a:buNone/>
            </a:pPr>
            <a:r>
              <a:rPr lang="en-US">
                <a:solidFill>
                  <a:srgbClr val="000000"/>
                </a:solidFill>
                <a:latin typeface="Calibri" panose="020F0502020204030204" pitchFamily="34" charset="0"/>
                <a:sym typeface=""/>
              </a:rPr>
              <a:t>.</a:t>
            </a:r>
          </a:p>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17055FE4-C66D-4B15-B666-BC04428DE721}" type="slidenum">
              <a:rPr lang="en-US" smtClean="0"/>
              <a:t>49</a:t>
            </a:fld>
            <a:endParaRPr lang="en-US"/>
          </a:p>
        </p:txBody>
      </p:sp>
    </p:spTree>
    <p:extLst>
      <p:ext uri="{BB962C8B-B14F-4D97-AF65-F5344CB8AC3E}">
        <p14:creationId xmlns:p14="http://schemas.microsoft.com/office/powerpoint/2010/main" val="1435167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lets go over the threshold eligibility requirements for TDIU</a:t>
            </a:r>
          </a:p>
        </p:txBody>
      </p:sp>
      <p:sp>
        <p:nvSpPr>
          <p:cNvPr id="4" name="Slide Number Placeholder 3"/>
          <p:cNvSpPr>
            <a:spLocks noGrp="1"/>
          </p:cNvSpPr>
          <p:nvPr>
            <p:ph type="sldNum" sz="quarter" idx="5"/>
          </p:nvPr>
        </p:nvSpPr>
        <p:spPr/>
        <p:txBody>
          <a:bodyPr/>
          <a:lstStyle/>
          <a:p>
            <a:fld id="{17055FE4-C66D-4B15-B666-BC04428DE721}" type="slidenum">
              <a:rPr lang="en-US" smtClean="0"/>
              <a:t>50</a:t>
            </a:fld>
            <a:endParaRPr lang="en-US"/>
          </a:p>
        </p:txBody>
      </p:sp>
    </p:spTree>
    <p:extLst>
      <p:ext uri="{BB962C8B-B14F-4D97-AF65-F5344CB8AC3E}">
        <p14:creationId xmlns:p14="http://schemas.microsoft.com/office/powerpoint/2010/main" val="715624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273" indent="-172273">
              <a:buFontTx/>
              <a:buChar char="-"/>
            </a:pPr>
            <a:r>
              <a:rPr lang="en-US" b="0" dirty="0"/>
              <a:t>It’s also important to recognize that the process doesn’t end when you complete the request.</a:t>
            </a:r>
          </a:p>
          <a:p>
            <a:pPr marL="172273" indent="-172273">
              <a:buFontTx/>
              <a:buChar char="-"/>
            </a:pPr>
            <a:r>
              <a:rPr lang="en-US" b="0" dirty="0"/>
              <a:t>Hopefully, the doctor will send the evidence back to you.</a:t>
            </a:r>
          </a:p>
          <a:p>
            <a:pPr marL="172273" indent="-172273">
              <a:buFontTx/>
              <a:buChar char="-"/>
            </a:pPr>
            <a:r>
              <a:rPr lang="en-US" b="0" dirty="0"/>
              <a:t>At this point, you need to read what the doctor provided and decide what to do next.</a:t>
            </a:r>
          </a:p>
          <a:p>
            <a:pPr marL="172273" indent="-172273">
              <a:buFontTx/>
              <a:buChar char="-"/>
            </a:pPr>
            <a:r>
              <a:rPr lang="en-US" b="0" dirty="0"/>
              <a:t>Review the documents before submitting them.  Don’t submit records without looking at them.</a:t>
            </a:r>
          </a:p>
          <a:p>
            <a:pPr marL="172273" indent="-172273">
              <a:buFontTx/>
              <a:buChar char="-"/>
            </a:pPr>
            <a:r>
              <a:rPr lang="en-US" b="1" dirty="0"/>
              <a:t>[click]</a:t>
            </a:r>
            <a:r>
              <a:rPr lang="en-US" b="0" dirty="0"/>
              <a:t> The first thing you want to do is to make sure that it is complete and accurate.</a:t>
            </a:r>
          </a:p>
          <a:p>
            <a:pPr marL="172273" indent="-172273">
              <a:buFontTx/>
              <a:buChar char="-"/>
            </a:pPr>
            <a:r>
              <a:rPr lang="en-US" b="0" dirty="0"/>
              <a:t>If there is a minor problem, contact the doctor to see if you can obtain a clarification.</a:t>
            </a:r>
          </a:p>
          <a:p>
            <a:pPr marL="172273" indent="-172273">
              <a:buFontTx/>
              <a:buChar char="-"/>
            </a:pPr>
            <a:r>
              <a:rPr lang="en-US" b="1" dirty="0"/>
              <a:t>[click]</a:t>
            </a:r>
            <a:r>
              <a:rPr lang="en-US" b="0" dirty="0"/>
              <a:t> If there is a significant problem, you will likely need to contact the Veteran to sort out what happened.</a:t>
            </a:r>
          </a:p>
          <a:p>
            <a:pPr marL="172273" indent="-172273">
              <a:buFontTx/>
              <a:buChar char="-"/>
            </a:pPr>
            <a:r>
              <a:rPr lang="en-US" b="0" dirty="0"/>
              <a:t>Hopefully, the issue can be fixed.</a:t>
            </a:r>
          </a:p>
          <a:p>
            <a:pPr marL="172273" indent="-172273">
              <a:buFontTx/>
              <a:buChar char="-"/>
            </a:pPr>
            <a:r>
              <a:rPr lang="en-US" b="0" dirty="0"/>
              <a:t>But sometimes a Veteran misinterprets what their doctor is saying or the medical evidence turns out to problematic for some reason.  Ultimately, </a:t>
            </a:r>
            <a:r>
              <a:rPr lang="en-US" b="1" dirty="0"/>
              <a:t>[click]</a:t>
            </a:r>
            <a:r>
              <a:rPr lang="en-US" b="0" dirty="0"/>
              <a:t> you are not required to submit evidence to VA that you think is bad for the Veteran.</a:t>
            </a:r>
          </a:p>
          <a:p>
            <a:pPr marL="172273" indent="-172273">
              <a:buFontTx/>
              <a:buChar char="-"/>
            </a:pPr>
            <a:r>
              <a:rPr lang="en-US" b="0" dirty="0"/>
              <a:t>Assuming that you get useful evidence, </a:t>
            </a:r>
            <a:r>
              <a:rPr lang="en-US" b="1" dirty="0"/>
              <a:t>[click]</a:t>
            </a:r>
            <a:r>
              <a:rPr lang="en-US" b="0" dirty="0"/>
              <a:t> now you have to decide how to use it.</a:t>
            </a:r>
          </a:p>
          <a:p>
            <a:pPr marL="172273" indent="-172273">
              <a:buFontTx/>
              <a:buChar char="-"/>
            </a:pPr>
            <a:endParaRPr lang="en-US" b="0" dirty="0"/>
          </a:p>
        </p:txBody>
      </p:sp>
      <p:sp>
        <p:nvSpPr>
          <p:cNvPr id="4" name="Slide Number Placeholder 3"/>
          <p:cNvSpPr>
            <a:spLocks noGrp="1"/>
          </p:cNvSpPr>
          <p:nvPr>
            <p:ph type="sldNum" sz="quarter" idx="5"/>
          </p:nvPr>
        </p:nvSpPr>
        <p:spPr/>
        <p:txBody>
          <a:bodyPr/>
          <a:lstStyle/>
          <a:p>
            <a:fld id="{17055FE4-C66D-4B15-B666-BC04428DE721}" type="slidenum">
              <a:rPr lang="en-US" smtClean="0"/>
              <a:t>51</a:t>
            </a:fld>
            <a:endParaRPr lang="en-US"/>
          </a:p>
        </p:txBody>
      </p:sp>
    </p:spTree>
    <p:extLst>
      <p:ext uri="{BB962C8B-B14F-4D97-AF65-F5344CB8AC3E}">
        <p14:creationId xmlns:p14="http://schemas.microsoft.com/office/powerpoint/2010/main" val="3622133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lets go over the threshold eligibility requirements for TDIU</a:t>
            </a:r>
          </a:p>
        </p:txBody>
      </p:sp>
      <p:sp>
        <p:nvSpPr>
          <p:cNvPr id="4" name="Slide Number Placeholder 3"/>
          <p:cNvSpPr>
            <a:spLocks noGrp="1"/>
          </p:cNvSpPr>
          <p:nvPr>
            <p:ph type="sldNum" sz="quarter" idx="5"/>
          </p:nvPr>
        </p:nvSpPr>
        <p:spPr/>
        <p:txBody>
          <a:bodyPr/>
          <a:lstStyle/>
          <a:p>
            <a:fld id="{17055FE4-C66D-4B15-B666-BC04428DE721}" type="slidenum">
              <a:rPr lang="en-US" smtClean="0"/>
              <a:t>52</a:t>
            </a:fld>
            <a:endParaRPr lang="en-US"/>
          </a:p>
        </p:txBody>
      </p:sp>
    </p:spTree>
    <p:extLst>
      <p:ext uri="{BB962C8B-B14F-4D97-AF65-F5344CB8AC3E}">
        <p14:creationId xmlns:p14="http://schemas.microsoft.com/office/powerpoint/2010/main" val="413953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3" indent="-171443">
              <a:buFont typeface="Calibri" panose="020F0502020204030204" pitchFamily="34" charset="0"/>
              <a:buChar char="̶"/>
            </a:pPr>
            <a:r>
              <a:rPr lang="en-US" sz="1200" b="0" dirty="0"/>
              <a:t>Here is a brief overview of the federal courts that review decisions by VA.</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dirty="0"/>
              <a:t>The </a:t>
            </a:r>
            <a:r>
              <a:rPr lang="en-US" b="1" dirty="0"/>
              <a:t>Board of Veterans’ Appeals </a:t>
            </a:r>
            <a:r>
              <a:rPr lang="en-US" dirty="0"/>
              <a:t>(Board) is the highest appellate body </a:t>
            </a:r>
            <a:r>
              <a:rPr lang="en-US" b="1" dirty="0"/>
              <a:t>within VA</a:t>
            </a:r>
            <a:r>
              <a:rPr lang="en-US" dirty="0"/>
              <a:t>.  </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dirty="0"/>
              <a:t>Although its members are called judges, it is not a court.  The employees work for VA.</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dirty="0"/>
              <a:t>Denials from Board can be appealed to the </a:t>
            </a:r>
            <a:r>
              <a:rPr lang="en-US" b="1" dirty="0"/>
              <a:t>Court of Appeals for Veterans Claims </a:t>
            </a:r>
            <a:r>
              <a:rPr lang="en-US" dirty="0"/>
              <a:t>(CAVC).</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sz="1200" b="0" dirty="0"/>
              <a:t>The CAVC </a:t>
            </a:r>
            <a:r>
              <a:rPr lang="en-US" dirty="0"/>
              <a:t>handles only appeals from VA.  Every type of VA benefit is handled by the CAVC, including education, healthcare, and other VA benefits. </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dirty="0"/>
              <a:t>Claimants cannot appeal VA decisions to any other court.</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sz="1200" b="0" dirty="0"/>
              <a:t>If the CAVC denies a claim, then that decision c</a:t>
            </a:r>
            <a:r>
              <a:rPr lang="en-US" dirty="0"/>
              <a:t>an be appealed to the </a:t>
            </a:r>
            <a:r>
              <a:rPr lang="en-US" b="1" dirty="0"/>
              <a:t>U.S. Court of Appeals for the Federal Circuit</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sz="1200" b="0" dirty="0"/>
              <a:t>However, that court o</a:t>
            </a:r>
            <a:r>
              <a:rPr lang="en-US" dirty="0"/>
              <a:t>nly decides questions of law!  So if the Veteran merely disagrees with the facts that were found or how the law was applied to those facts, then no further appeal is possible.</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dirty="0"/>
              <a:t>If the Federal Circuit issues a ruling of law in a VA case, then it is possible to appeal to the U.S. Supreme Court, the highest court in our country.</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dirty="0"/>
              <a:t>However, the Supreme Court agrees to accept less than 1% of cases appealed to it.  The Supreme Court decides a veteran law case only once every few years.</a:t>
            </a:r>
          </a:p>
          <a:p>
            <a:pPr marL="171443" indent="-171443">
              <a:buFont typeface="Calibri" panose="020F0502020204030204" pitchFamily="34" charset="0"/>
              <a:buChar char="̶"/>
            </a:pPr>
            <a:endParaRPr lang="en-US" sz="1200" dirty="0"/>
          </a:p>
        </p:txBody>
      </p:sp>
      <p:sp>
        <p:nvSpPr>
          <p:cNvPr id="4" name="Slide Number Placeholder 3"/>
          <p:cNvSpPr>
            <a:spLocks noGrp="1"/>
          </p:cNvSpPr>
          <p:nvPr>
            <p:ph type="sldNum" sz="quarter" idx="5"/>
          </p:nvPr>
        </p:nvSpPr>
        <p:spPr/>
        <p:txBody>
          <a:bodyPr/>
          <a:lstStyle/>
          <a:p>
            <a:fld id="{17055FE4-C66D-4B15-B666-BC04428DE721}" type="slidenum">
              <a:rPr lang="en-US" smtClean="0"/>
              <a:t>5</a:t>
            </a:fld>
            <a:endParaRPr lang="en-US"/>
          </a:p>
        </p:txBody>
      </p:sp>
    </p:spTree>
    <p:extLst>
      <p:ext uri="{BB962C8B-B14F-4D97-AF65-F5344CB8AC3E}">
        <p14:creationId xmlns:p14="http://schemas.microsoft.com/office/powerpoint/2010/main" val="1158475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75C1-BE6F-11C3-94F6-26D7CC857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A9695-F978-1526-43A8-A57FAB919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B6F23-AC9F-5D2C-1312-264AF4FA07E8}"/>
              </a:ext>
            </a:extLst>
          </p:cNvPr>
          <p:cNvSpPr>
            <a:spLocks noGrp="1"/>
          </p:cNvSpPr>
          <p:nvPr>
            <p:ph type="body" idx="1"/>
          </p:nvPr>
        </p:nvSpPr>
        <p:spPr/>
        <p:txBody>
          <a:bodyPr/>
          <a:lstStyle/>
          <a:p>
            <a:pPr marL="171450" indent="-171450">
              <a:buFont typeface="Arial" panose="020B0604020202020204" pitchFamily="34" charset="0"/>
              <a:buChar char="•"/>
            </a:pPr>
            <a:r>
              <a:rPr lang="en-US" dirty="0"/>
              <a:t>Now let’s turn to Final Rules that VA did publish in the past year. The first added new burn pit presumptive diseases.</a:t>
            </a:r>
          </a:p>
        </p:txBody>
      </p:sp>
      <p:sp>
        <p:nvSpPr>
          <p:cNvPr id="4" name="Slide Number Placeholder 3">
            <a:extLst>
              <a:ext uri="{FF2B5EF4-FFF2-40B4-BE49-F238E27FC236}">
                <a16:creationId xmlns:a16="http://schemas.microsoft.com/office/drawing/2014/main" id="{37769F63-C2D5-E0F8-1E47-5DACCA127D04}"/>
              </a:ext>
            </a:extLst>
          </p:cNvPr>
          <p:cNvSpPr>
            <a:spLocks noGrp="1"/>
          </p:cNvSpPr>
          <p:nvPr>
            <p:ph type="sldNum" sz="quarter" idx="5"/>
          </p:nvPr>
        </p:nvSpPr>
        <p:spPr/>
        <p:txBody>
          <a:bodyPr/>
          <a:lstStyle/>
          <a:p>
            <a:fld id="{17055FE4-C66D-4B15-B666-BC04428DE721}" type="slidenum">
              <a:rPr lang="en-US" smtClean="0"/>
              <a:t>53</a:t>
            </a:fld>
            <a:endParaRPr lang="en-US"/>
          </a:p>
        </p:txBody>
      </p:sp>
    </p:spTree>
    <p:extLst>
      <p:ext uri="{BB962C8B-B14F-4D97-AF65-F5344CB8AC3E}">
        <p14:creationId xmlns:p14="http://schemas.microsoft.com/office/powerpoint/2010/main" val="1700606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PACT Act gave VA explicitly authority to add new disabilities to the Burn Pit </a:t>
            </a:r>
            <a:r>
              <a:rPr lang="en-US" dirty="0" err="1"/>
              <a:t>presumptives</a:t>
            </a:r>
            <a:r>
              <a:rPr lang="en-US" dirty="0"/>
              <a:t> as medical science determines that more conditions may be related to the exposures of toxins from Burn Pit.</a:t>
            </a:r>
          </a:p>
          <a:p>
            <a:r>
              <a:rPr lang="en-US" dirty="0"/>
              <a:t>-In January 2025 VA used this authority to add the following disabilities to the list of conditions that are presumptively service connected due to exposure to Burn Pits:</a:t>
            </a:r>
          </a:p>
          <a:p>
            <a:r>
              <a:rPr lang="en-US" dirty="0"/>
              <a:t>*The first category was for urinary bladder and related genitourinary cancers effective January 2, 2025</a:t>
            </a:r>
          </a:p>
          <a:p>
            <a:r>
              <a:rPr lang="en-US" dirty="0"/>
              <a:t>*The second included acute leukemias and chronic leukemias effective January 10, 2025</a:t>
            </a:r>
          </a:p>
        </p:txBody>
      </p:sp>
      <p:sp>
        <p:nvSpPr>
          <p:cNvPr id="4" name="Slide Number Placeholder 3"/>
          <p:cNvSpPr>
            <a:spLocks noGrp="1"/>
          </p:cNvSpPr>
          <p:nvPr>
            <p:ph type="sldNum" sz="quarter" idx="5"/>
          </p:nvPr>
        </p:nvSpPr>
        <p:spPr/>
        <p:txBody>
          <a:bodyPr/>
          <a:lstStyle/>
          <a:p>
            <a:fld id="{FE8D2084-C972-4CC4-90F6-299124C75878}" type="slidenum">
              <a:rPr lang="en-US" smtClean="0"/>
              <a:t>54</a:t>
            </a:fld>
            <a:endParaRPr lang="en-US"/>
          </a:p>
        </p:txBody>
      </p:sp>
    </p:spTree>
    <p:extLst>
      <p:ext uri="{BB962C8B-B14F-4D97-AF65-F5344CB8AC3E}">
        <p14:creationId xmlns:p14="http://schemas.microsoft.com/office/powerpoint/2010/main" val="248395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Next we will discuss a Final Rule that revised how the Bilateral Factor applies</a:t>
            </a:r>
          </a:p>
        </p:txBody>
      </p:sp>
      <p:sp>
        <p:nvSpPr>
          <p:cNvPr id="4" name="Slide Number Placeholder 3"/>
          <p:cNvSpPr>
            <a:spLocks noGrp="1"/>
          </p:cNvSpPr>
          <p:nvPr>
            <p:ph type="sldNum" sz="quarter" idx="5"/>
          </p:nvPr>
        </p:nvSpPr>
        <p:spPr/>
        <p:txBody>
          <a:bodyPr/>
          <a:lstStyle/>
          <a:p>
            <a:fld id="{17055FE4-C66D-4B15-B666-BC04428DE721}" type="slidenum">
              <a:rPr lang="en-US" smtClean="0"/>
              <a:t>55</a:t>
            </a:fld>
            <a:endParaRPr lang="en-US"/>
          </a:p>
        </p:txBody>
      </p:sp>
    </p:spTree>
    <p:extLst>
      <p:ext uri="{BB962C8B-B14F-4D97-AF65-F5344CB8AC3E}">
        <p14:creationId xmlns:p14="http://schemas.microsoft.com/office/powerpoint/2010/main" val="2252465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can explain what VA changed lets briefly review what the bilateral factor is and how it’s applied.</a:t>
            </a:r>
          </a:p>
          <a:p>
            <a:r>
              <a:rPr lang="en-US" dirty="0"/>
              <a:t>-VA’s regulations at 4.26 serves to provide Veterans with a higher combined rating if they receive a compensable rating for both arms or both legs. This is often called the “bilateral factor”</a:t>
            </a:r>
          </a:p>
          <a:p>
            <a:r>
              <a:rPr lang="en-US" dirty="0"/>
              <a:t>-In this reg the terms ‘arms’ and ‘</a:t>
            </a:r>
            <a:r>
              <a:rPr lang="en-US" dirty="0" err="1"/>
              <a:t>elgs</a:t>
            </a:r>
            <a:r>
              <a:rPr lang="en-US" dirty="0"/>
              <a:t>’ apply to the whole extremity. So for example, if a Veteran is rated for her right hip and left foot, she receives a rating for “both legs” and the bilateral factor applies even though her paired ratings are on different parts of each leg.</a:t>
            </a:r>
          </a:p>
        </p:txBody>
      </p:sp>
      <p:sp>
        <p:nvSpPr>
          <p:cNvPr id="4" name="Slide Number Placeholder 3"/>
          <p:cNvSpPr>
            <a:spLocks noGrp="1"/>
          </p:cNvSpPr>
          <p:nvPr>
            <p:ph type="sldNum" sz="quarter" idx="5"/>
          </p:nvPr>
        </p:nvSpPr>
        <p:spPr/>
        <p:txBody>
          <a:bodyPr/>
          <a:lstStyle/>
          <a:p>
            <a:fld id="{17055FE4-C66D-4B15-B666-BC04428DE721}" type="slidenum">
              <a:rPr lang="en-US" smtClean="0"/>
              <a:t>56</a:t>
            </a:fld>
            <a:endParaRPr lang="en-US"/>
          </a:p>
        </p:txBody>
      </p:sp>
    </p:spTree>
    <p:extLst>
      <p:ext uri="{BB962C8B-B14F-4D97-AF65-F5344CB8AC3E}">
        <p14:creationId xmlns:p14="http://schemas.microsoft.com/office/powerpoint/2010/main" val="3327950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-If the bilateral factor applies, then VA will combine the ratings for the right and left leg as normal. After combining the ratings for the extremity, the legs in our example, VA then adds 10 percent of the resulting combined value. That’s adding through normal math addition, not combining under VA math.</a:t>
            </a:r>
          </a:p>
          <a:p>
            <a:r>
              <a:rPr lang="en-US" dirty="0"/>
              <a:t>-*The bilateral factor applies before combining other ratings but only applies once. So if the Veteran has two ratings on one leg and one rating on the other, combine all those ratings together first before adding the 10 percent.</a:t>
            </a:r>
          </a:p>
          <a:p>
            <a:r>
              <a:rPr lang="en-US" dirty="0"/>
              <a:t>-After adding the 10%, the bilateral ratings are they treated as one disability for purposes of combining with any other VA ratings.</a:t>
            </a:r>
          </a:p>
        </p:txBody>
      </p:sp>
      <p:sp>
        <p:nvSpPr>
          <p:cNvPr id="4" name="Slide Number Placeholder 3"/>
          <p:cNvSpPr>
            <a:spLocks noGrp="1"/>
          </p:cNvSpPr>
          <p:nvPr>
            <p:ph type="sldNum" sz="quarter" idx="5"/>
          </p:nvPr>
        </p:nvSpPr>
        <p:spPr/>
        <p:txBody>
          <a:bodyPr/>
          <a:lstStyle/>
          <a:p>
            <a:fld id="{FE8D2084-C972-4CC4-90F6-299124C75878}" type="slidenum">
              <a:rPr lang="en-US" smtClean="0"/>
              <a:t>57</a:t>
            </a:fld>
            <a:endParaRPr lang="en-US"/>
          </a:p>
        </p:txBody>
      </p:sp>
    </p:spTree>
    <p:extLst>
      <p:ext uri="{BB962C8B-B14F-4D97-AF65-F5344CB8AC3E}">
        <p14:creationId xmlns:p14="http://schemas.microsoft.com/office/powerpoint/2010/main" val="2419961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December of 2023 VA published a final rule that fixed a situation when applying the bilateral factor would actually result in a lower overall rating for the Veteran.</a:t>
            </a:r>
          </a:p>
          <a:p>
            <a:r>
              <a:rPr lang="en-US" dirty="0"/>
              <a:t>-Because of the rounding involved, this situation occurred most often if the Veteran’s overall combined rating was in the low 90s percent, especially if the Veteran had several disabilities that were combining to reach that rating.</a:t>
            </a:r>
          </a:p>
          <a:p>
            <a:r>
              <a:rPr lang="en-US" dirty="0"/>
              <a:t>-VA said it was never the intention of the bilateral factor to lower an overall rating, it’s supposed to function to always raise the rating.</a:t>
            </a:r>
          </a:p>
          <a:p>
            <a:r>
              <a:rPr lang="en-US" dirty="0"/>
              <a:t>-*So VA published a final rule fixing this situation by simply adding a new paragraph (d) to 4.26 saying that if the bilateral factor results in a lower overall rating, then it doesn’t apply.</a:t>
            </a:r>
          </a:p>
          <a:p>
            <a:r>
              <a:rPr lang="en-US" dirty="0"/>
              <a:t>-This change was effective April 16, 2023.</a:t>
            </a:r>
          </a:p>
          <a:p>
            <a:r>
              <a:rPr lang="en-US" dirty="0"/>
              <a:t>-VA’s computer systems should automatically fix this for any Veteran it applies to, so it’s not something you need to worry about in most cases. But, if you’re helping a Veteran whose combined rating is in the low 90s it may be worth checking the math yourself to see if they could reach the 100 percent rating without applying the bilateral factor.</a:t>
            </a:r>
          </a:p>
        </p:txBody>
      </p:sp>
      <p:sp>
        <p:nvSpPr>
          <p:cNvPr id="4" name="Slide Number Placeholder 3"/>
          <p:cNvSpPr>
            <a:spLocks noGrp="1"/>
          </p:cNvSpPr>
          <p:nvPr>
            <p:ph type="sldNum" sz="quarter" idx="5"/>
          </p:nvPr>
        </p:nvSpPr>
        <p:spPr/>
        <p:txBody>
          <a:bodyPr/>
          <a:lstStyle/>
          <a:p>
            <a:fld id="{FE8D2084-C972-4CC4-90F6-299124C75878}" type="slidenum">
              <a:rPr lang="en-US" smtClean="0"/>
              <a:t>58</a:t>
            </a:fld>
            <a:endParaRPr lang="en-US"/>
          </a:p>
        </p:txBody>
      </p:sp>
    </p:spTree>
    <p:extLst>
      <p:ext uri="{BB962C8B-B14F-4D97-AF65-F5344CB8AC3E}">
        <p14:creationId xmlns:p14="http://schemas.microsoft.com/office/powerpoint/2010/main" val="2178475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 example of how the bilateral factor and this fix would apply.</a:t>
            </a:r>
          </a:p>
          <a:p>
            <a:r>
              <a:rPr lang="en-US" dirty="0"/>
              <a:t>-*Say this veteran </a:t>
            </a:r>
            <a:r>
              <a:rPr lang="en-US" dirty="0" err="1"/>
              <a:t>hsaa</a:t>
            </a:r>
            <a:r>
              <a:rPr lang="en-US" dirty="0"/>
              <a:t> a combined 93 percent rating plus two 10% ratings  that would qualify for the </a:t>
            </a:r>
            <a:r>
              <a:rPr lang="en-US" dirty="0" err="1"/>
              <a:t>bialtera</a:t>
            </a:r>
            <a:r>
              <a:rPr lang="en-US" dirty="0"/>
              <a:t> factor.</a:t>
            </a:r>
          </a:p>
          <a:p>
            <a:r>
              <a:rPr lang="en-US" dirty="0"/>
              <a:t>-If VA applied the bilateral factor, then *10 combined with 10 is 19 using VA’s combined ratings table. Then add 10% of that 19, or 1.9, to get a combined rating of 21. This rounds down to a 20% rating.</a:t>
            </a:r>
          </a:p>
          <a:p>
            <a:r>
              <a:rPr lang="en-US" dirty="0"/>
              <a:t>-*93 combined with 20 using VA’s combined ratings table is 94. 94 rounds down to a total combined rating of 90%</a:t>
            </a:r>
          </a:p>
          <a:p>
            <a:r>
              <a:rPr lang="en-US" dirty="0"/>
              <a:t>-If the bilateral factor does not apply, then</a:t>
            </a:r>
          </a:p>
          <a:p>
            <a:r>
              <a:rPr lang="en-US" dirty="0"/>
              <a:t>-*93 and 10 combined to 94 under the combined ratings table</a:t>
            </a:r>
          </a:p>
          <a:p>
            <a:r>
              <a:rPr lang="en-US" dirty="0"/>
              <a:t>-That resulting 94 combined with the last 10% to 95. This 95 would round up to a 100% rating. So in this case, it would be better for the Veteran to not use the combined ratings table.</a:t>
            </a:r>
          </a:p>
        </p:txBody>
      </p:sp>
      <p:sp>
        <p:nvSpPr>
          <p:cNvPr id="4" name="Slide Number Placeholder 3"/>
          <p:cNvSpPr>
            <a:spLocks noGrp="1"/>
          </p:cNvSpPr>
          <p:nvPr>
            <p:ph type="sldNum" sz="quarter" idx="5"/>
          </p:nvPr>
        </p:nvSpPr>
        <p:spPr/>
        <p:txBody>
          <a:bodyPr/>
          <a:lstStyle/>
          <a:p>
            <a:fld id="{FE8D2084-C972-4CC4-90F6-299124C75878}" type="slidenum">
              <a:rPr lang="en-US" smtClean="0"/>
              <a:t>59</a:t>
            </a:fld>
            <a:endParaRPr lang="en-US"/>
          </a:p>
        </p:txBody>
      </p:sp>
    </p:spTree>
    <p:extLst>
      <p:ext uri="{BB962C8B-B14F-4D97-AF65-F5344CB8AC3E}">
        <p14:creationId xmlns:p14="http://schemas.microsoft.com/office/powerpoint/2010/main" val="3530813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Next we will look at VA’s final rule revising the character of discharge</a:t>
            </a:r>
          </a:p>
        </p:txBody>
      </p:sp>
      <p:sp>
        <p:nvSpPr>
          <p:cNvPr id="4" name="Slide Number Placeholder 3"/>
          <p:cNvSpPr>
            <a:spLocks noGrp="1"/>
          </p:cNvSpPr>
          <p:nvPr>
            <p:ph type="sldNum" sz="quarter" idx="5"/>
          </p:nvPr>
        </p:nvSpPr>
        <p:spPr/>
        <p:txBody>
          <a:bodyPr/>
          <a:lstStyle/>
          <a:p>
            <a:fld id="{17055FE4-C66D-4B15-B666-BC04428DE721}" type="slidenum">
              <a:rPr lang="en-US" smtClean="0"/>
              <a:t>60</a:t>
            </a:fld>
            <a:endParaRPr lang="en-US"/>
          </a:p>
        </p:txBody>
      </p:sp>
    </p:spTree>
    <p:extLst>
      <p:ext uri="{BB962C8B-B14F-4D97-AF65-F5344CB8AC3E}">
        <p14:creationId xmlns:p14="http://schemas.microsoft.com/office/powerpoint/2010/main" val="1632687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June of 2024, VA updated their regulation at 38 CFR .12 regarding character of discharge determinations.</a:t>
            </a:r>
          </a:p>
          <a:p>
            <a:r>
              <a:rPr lang="en-US" dirty="0"/>
              <a:t>-This revision is helpful to Veterans as VA expanded the exceptions to excuse a bar to benefits based upon an unfavorable character of discharge in 3 main ways:</a:t>
            </a:r>
          </a:p>
          <a:p>
            <a:r>
              <a:rPr lang="en-US" dirty="0"/>
              <a:t>*1) VA extended the compelling circumstances exception</a:t>
            </a:r>
          </a:p>
          <a:p>
            <a:r>
              <a:rPr lang="en-US" dirty="0"/>
              <a:t>*2) VA removed the regulatory bar to benefits based on discharges due to homosexual acts involving aggravating circumstances. VA had already not enforced this provision for several years, but now they officially took it off the books.</a:t>
            </a:r>
          </a:p>
          <a:p>
            <a:r>
              <a:rPr lang="en-US" dirty="0"/>
              <a:t>*and 3) they redefined the definition of willful and persistent misconduct</a:t>
            </a:r>
          </a:p>
        </p:txBody>
      </p:sp>
      <p:sp>
        <p:nvSpPr>
          <p:cNvPr id="4" name="Slide Number Placeholder 3"/>
          <p:cNvSpPr>
            <a:spLocks noGrp="1"/>
          </p:cNvSpPr>
          <p:nvPr>
            <p:ph type="sldNum" sz="quarter" idx="5"/>
          </p:nvPr>
        </p:nvSpPr>
        <p:spPr/>
        <p:txBody>
          <a:bodyPr/>
          <a:lstStyle/>
          <a:p>
            <a:fld id="{FE8D2084-C972-4CC4-90F6-299124C75878}" type="slidenum">
              <a:rPr lang="en-US" smtClean="0"/>
              <a:t>61</a:t>
            </a:fld>
            <a:endParaRPr lang="en-US"/>
          </a:p>
        </p:txBody>
      </p:sp>
    </p:spTree>
    <p:extLst>
      <p:ext uri="{BB962C8B-B14F-4D97-AF65-F5344CB8AC3E}">
        <p14:creationId xmlns:p14="http://schemas.microsoft.com/office/powerpoint/2010/main" val="2382649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the compelling circumstances exception first.</a:t>
            </a:r>
          </a:p>
          <a:p>
            <a:r>
              <a:rPr lang="en-US" dirty="0"/>
              <a:t>-VA will not pay benefits for Veterans who were involved in an offense involving moral turpitude or willful and persistent misconduct.</a:t>
            </a:r>
          </a:p>
          <a:p>
            <a:r>
              <a:rPr lang="en-US" dirty="0"/>
              <a:t>-*The new rule adds a compelling circumstances exception to both of those categories.</a:t>
            </a:r>
          </a:p>
          <a:p>
            <a:r>
              <a:rPr lang="en-US" dirty="0"/>
              <a:t>-The reg further defines some factors to consider if compelling circumstances exist. Those include * length and character of service without misconduct, the reason for misconduct which are up on your screen, or whether there was a valid legal defense that would have precluded a conviction for misconduct under the UCMJ.</a:t>
            </a:r>
          </a:p>
        </p:txBody>
      </p:sp>
      <p:sp>
        <p:nvSpPr>
          <p:cNvPr id="4" name="Slide Number Placeholder 3"/>
          <p:cNvSpPr>
            <a:spLocks noGrp="1"/>
          </p:cNvSpPr>
          <p:nvPr>
            <p:ph type="sldNum" sz="quarter" idx="5"/>
          </p:nvPr>
        </p:nvSpPr>
        <p:spPr/>
        <p:txBody>
          <a:bodyPr/>
          <a:lstStyle/>
          <a:p>
            <a:fld id="{FE8D2084-C972-4CC4-90F6-299124C75878}" type="slidenum">
              <a:rPr lang="en-US" smtClean="0"/>
              <a:t>62</a:t>
            </a:fld>
            <a:endParaRPr lang="en-US"/>
          </a:p>
        </p:txBody>
      </p:sp>
    </p:spTree>
    <p:extLst>
      <p:ext uri="{BB962C8B-B14F-4D97-AF65-F5344CB8AC3E}">
        <p14:creationId xmlns:p14="http://schemas.microsoft.com/office/powerpoint/2010/main" val="3323484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lets go over the threshold eligibility requirements for TDIU</a:t>
            </a:r>
          </a:p>
        </p:txBody>
      </p:sp>
      <p:sp>
        <p:nvSpPr>
          <p:cNvPr id="4" name="Slide Number Placeholder 3"/>
          <p:cNvSpPr>
            <a:spLocks noGrp="1"/>
          </p:cNvSpPr>
          <p:nvPr>
            <p:ph type="sldNum" sz="quarter" idx="5"/>
          </p:nvPr>
        </p:nvSpPr>
        <p:spPr/>
        <p:txBody>
          <a:bodyPr/>
          <a:lstStyle/>
          <a:p>
            <a:fld id="{17055FE4-C66D-4B15-B666-BC04428DE721}" type="slidenum">
              <a:rPr lang="en-US" smtClean="0"/>
              <a:t>6</a:t>
            </a:fld>
            <a:endParaRPr lang="en-US"/>
          </a:p>
        </p:txBody>
      </p:sp>
    </p:spTree>
    <p:extLst>
      <p:ext uri="{BB962C8B-B14F-4D97-AF65-F5344CB8AC3E}">
        <p14:creationId xmlns:p14="http://schemas.microsoft.com/office/powerpoint/2010/main" val="715624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also look at the revised definition of willful and persistent misconduct. VA defined some of these key words</a:t>
            </a:r>
          </a:p>
          <a:p>
            <a:r>
              <a:rPr lang="en-US" dirty="0"/>
              <a:t>-*Instances of minor misconduct occurring within two years counts as </a:t>
            </a:r>
            <a:r>
              <a:rPr lang="en-US" dirty="0" err="1"/>
              <a:t>persisten</a:t>
            </a:r>
            <a:endParaRPr lang="en-US" dirty="0"/>
          </a:p>
          <a:p>
            <a:r>
              <a:rPr lang="en-US" dirty="0"/>
              <a:t>-*An instance of minor misconduct within two years of more serious misconduct is persistent</a:t>
            </a:r>
          </a:p>
          <a:p>
            <a:r>
              <a:rPr lang="en-US" dirty="0"/>
              <a:t>-* Instances of more serious misconduct occurring within 5 years are persistent</a:t>
            </a:r>
          </a:p>
          <a:p>
            <a:r>
              <a:rPr lang="en-US" dirty="0"/>
              <a:t>-*Minor misconduct is also defined as misconduct for which the maximum sentence under Court Martial would not include dishonorable discharge or confinement of more than one </a:t>
            </a:r>
            <a:r>
              <a:rPr lang="en-US"/>
              <a:t>year </a:t>
            </a:r>
            <a:endParaRPr lang="en-US" dirty="0"/>
          </a:p>
        </p:txBody>
      </p:sp>
      <p:sp>
        <p:nvSpPr>
          <p:cNvPr id="4" name="Slide Number Placeholder 3"/>
          <p:cNvSpPr>
            <a:spLocks noGrp="1"/>
          </p:cNvSpPr>
          <p:nvPr>
            <p:ph type="sldNum" sz="quarter" idx="5"/>
          </p:nvPr>
        </p:nvSpPr>
        <p:spPr/>
        <p:txBody>
          <a:bodyPr/>
          <a:lstStyle/>
          <a:p>
            <a:fld id="{FE8D2084-C972-4CC4-90F6-299124C75878}" type="slidenum">
              <a:rPr lang="en-US" smtClean="0"/>
              <a:t>63</a:t>
            </a:fld>
            <a:endParaRPr lang="en-US"/>
          </a:p>
        </p:txBody>
      </p:sp>
    </p:spTree>
    <p:extLst>
      <p:ext uri="{BB962C8B-B14F-4D97-AF65-F5344CB8AC3E}">
        <p14:creationId xmlns:p14="http://schemas.microsoft.com/office/powerpoint/2010/main" val="277238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273" indent="-172273">
              <a:buFontTx/>
              <a:buChar char="-"/>
            </a:pPr>
            <a:r>
              <a:rPr lang="en-US" b="0" dirty="0"/>
              <a:t>It’s also important to recognize that the process doesn’t end when you complete the request.</a:t>
            </a:r>
          </a:p>
          <a:p>
            <a:pPr marL="172273" indent="-172273">
              <a:buFontTx/>
              <a:buChar char="-"/>
            </a:pPr>
            <a:r>
              <a:rPr lang="en-US" b="0" dirty="0"/>
              <a:t>Hopefully, the doctor will send the evidence back to you.</a:t>
            </a:r>
          </a:p>
          <a:p>
            <a:pPr marL="172273" indent="-172273">
              <a:buFontTx/>
              <a:buChar char="-"/>
            </a:pPr>
            <a:r>
              <a:rPr lang="en-US" b="0" dirty="0"/>
              <a:t>At this point, you need to read what the doctor provided and decide what to do next.</a:t>
            </a:r>
          </a:p>
          <a:p>
            <a:pPr marL="172273" indent="-172273">
              <a:buFontTx/>
              <a:buChar char="-"/>
            </a:pPr>
            <a:r>
              <a:rPr lang="en-US" b="0" dirty="0"/>
              <a:t>Review the documents before submitting them.  Don’t submit records without looking at them.</a:t>
            </a:r>
          </a:p>
          <a:p>
            <a:pPr marL="172273" indent="-172273">
              <a:buFontTx/>
              <a:buChar char="-"/>
            </a:pPr>
            <a:r>
              <a:rPr lang="en-US" b="1" dirty="0"/>
              <a:t>[click]</a:t>
            </a:r>
            <a:r>
              <a:rPr lang="en-US" b="0" dirty="0"/>
              <a:t> The first thing you want to do is to make sure that it is complete and accurate.</a:t>
            </a:r>
          </a:p>
          <a:p>
            <a:pPr marL="172273" indent="-172273">
              <a:buFontTx/>
              <a:buChar char="-"/>
            </a:pPr>
            <a:r>
              <a:rPr lang="en-US" b="0" dirty="0"/>
              <a:t>If there is a minor problem, contact the doctor to see if you can obtain a clarification.</a:t>
            </a:r>
          </a:p>
          <a:p>
            <a:pPr marL="172273" indent="-172273">
              <a:buFontTx/>
              <a:buChar char="-"/>
            </a:pPr>
            <a:r>
              <a:rPr lang="en-US" b="1" dirty="0"/>
              <a:t>[click]</a:t>
            </a:r>
            <a:r>
              <a:rPr lang="en-US" b="0" dirty="0"/>
              <a:t> If there is a significant problem, you will likely need to contact the Veteran to sort out what happened.</a:t>
            </a:r>
          </a:p>
          <a:p>
            <a:pPr marL="172273" indent="-172273">
              <a:buFontTx/>
              <a:buChar char="-"/>
            </a:pPr>
            <a:r>
              <a:rPr lang="en-US" b="0" dirty="0"/>
              <a:t>Hopefully, the issue can be fixed.</a:t>
            </a:r>
          </a:p>
          <a:p>
            <a:pPr marL="172273" indent="-172273">
              <a:buFontTx/>
              <a:buChar char="-"/>
            </a:pPr>
            <a:r>
              <a:rPr lang="en-US" b="0" dirty="0"/>
              <a:t>But sometimes a Veteran misinterprets what their doctor is saying or the medical evidence turns out to problematic for some reason.  Ultimately, </a:t>
            </a:r>
            <a:r>
              <a:rPr lang="en-US" b="1" dirty="0"/>
              <a:t>[click]</a:t>
            </a:r>
            <a:r>
              <a:rPr lang="en-US" b="0" dirty="0"/>
              <a:t> you are not required to submit evidence to VA that you think is bad for the Veteran.</a:t>
            </a:r>
          </a:p>
          <a:p>
            <a:pPr marL="172273" indent="-172273">
              <a:buFontTx/>
              <a:buChar char="-"/>
            </a:pPr>
            <a:r>
              <a:rPr lang="en-US" b="0" dirty="0"/>
              <a:t>Assuming that you get useful evidence, </a:t>
            </a:r>
            <a:r>
              <a:rPr lang="en-US" b="1" dirty="0"/>
              <a:t>[click]</a:t>
            </a:r>
            <a:r>
              <a:rPr lang="en-US" b="0" dirty="0"/>
              <a:t> now you have to decide how to use it.</a:t>
            </a:r>
          </a:p>
          <a:p>
            <a:pPr marL="172273" indent="-172273">
              <a:buFontTx/>
              <a:buChar char="-"/>
            </a:pPr>
            <a:endParaRPr lang="en-US" b="0" dirty="0"/>
          </a:p>
        </p:txBody>
      </p:sp>
      <p:sp>
        <p:nvSpPr>
          <p:cNvPr id="4" name="Slide Number Placeholder 3"/>
          <p:cNvSpPr>
            <a:spLocks noGrp="1"/>
          </p:cNvSpPr>
          <p:nvPr>
            <p:ph type="sldNum" sz="quarter" idx="5"/>
          </p:nvPr>
        </p:nvSpPr>
        <p:spPr/>
        <p:txBody>
          <a:bodyPr/>
          <a:lstStyle/>
          <a:p>
            <a:fld id="{17055FE4-C66D-4B15-B666-BC04428DE721}" type="slidenum">
              <a:rPr lang="en-US" smtClean="0"/>
              <a:t>7</a:t>
            </a:fld>
            <a:endParaRPr lang="en-US"/>
          </a:p>
        </p:txBody>
      </p:sp>
    </p:spTree>
    <p:extLst>
      <p:ext uri="{BB962C8B-B14F-4D97-AF65-F5344CB8AC3E}">
        <p14:creationId xmlns:p14="http://schemas.microsoft.com/office/powerpoint/2010/main" val="23139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273" indent="-172273">
              <a:buFontTx/>
              <a:buChar char="-"/>
            </a:pPr>
            <a:r>
              <a:rPr lang="en-US" b="0" dirty="0"/>
              <a:t>It’s also important to recognize that the process doesn’t end when you complete the request.</a:t>
            </a:r>
          </a:p>
          <a:p>
            <a:pPr marL="172273" indent="-172273">
              <a:buFontTx/>
              <a:buChar char="-"/>
            </a:pPr>
            <a:r>
              <a:rPr lang="en-US" b="0" dirty="0"/>
              <a:t>Hopefully, the doctor will send the evidence back to you.</a:t>
            </a:r>
          </a:p>
          <a:p>
            <a:pPr marL="172273" indent="-172273">
              <a:buFontTx/>
              <a:buChar char="-"/>
            </a:pPr>
            <a:r>
              <a:rPr lang="en-US" b="0" dirty="0"/>
              <a:t>At this point, you need to read what the doctor provided and decide what to do next.</a:t>
            </a:r>
          </a:p>
          <a:p>
            <a:pPr marL="172273" indent="-172273">
              <a:buFontTx/>
              <a:buChar char="-"/>
            </a:pPr>
            <a:r>
              <a:rPr lang="en-US" b="0" dirty="0"/>
              <a:t>Review the documents before submitting them.  Don’t submit records without looking at them.</a:t>
            </a:r>
          </a:p>
          <a:p>
            <a:pPr marL="172273" indent="-172273">
              <a:buFontTx/>
              <a:buChar char="-"/>
            </a:pPr>
            <a:r>
              <a:rPr lang="en-US" b="1" dirty="0"/>
              <a:t>[click]</a:t>
            </a:r>
            <a:r>
              <a:rPr lang="en-US" b="0" dirty="0"/>
              <a:t> The first thing you want to do is to make sure that it is complete and accurate.</a:t>
            </a:r>
          </a:p>
          <a:p>
            <a:pPr marL="172273" indent="-172273">
              <a:buFontTx/>
              <a:buChar char="-"/>
            </a:pPr>
            <a:r>
              <a:rPr lang="en-US" b="0" dirty="0"/>
              <a:t>If there is a minor problem, contact the doctor to see if you can obtain a clarification.</a:t>
            </a:r>
          </a:p>
          <a:p>
            <a:pPr marL="172273" indent="-172273">
              <a:buFontTx/>
              <a:buChar char="-"/>
            </a:pPr>
            <a:r>
              <a:rPr lang="en-US" b="1" dirty="0"/>
              <a:t>[click]</a:t>
            </a:r>
            <a:r>
              <a:rPr lang="en-US" b="0" dirty="0"/>
              <a:t> If there is a significant problem, you will likely need to contact the Veteran to sort out what happened.</a:t>
            </a:r>
          </a:p>
          <a:p>
            <a:pPr marL="172273" indent="-172273">
              <a:buFontTx/>
              <a:buChar char="-"/>
            </a:pPr>
            <a:r>
              <a:rPr lang="en-US" b="0" dirty="0"/>
              <a:t>Hopefully, the issue can be fixed.</a:t>
            </a:r>
          </a:p>
          <a:p>
            <a:pPr marL="172273" indent="-172273">
              <a:buFontTx/>
              <a:buChar char="-"/>
            </a:pPr>
            <a:r>
              <a:rPr lang="en-US" b="0" dirty="0"/>
              <a:t>But sometimes a Veteran misinterprets what their doctor is saying or the medical evidence turns out to problematic for some reason.  Ultimately, </a:t>
            </a:r>
            <a:r>
              <a:rPr lang="en-US" b="1" dirty="0"/>
              <a:t>[click]</a:t>
            </a:r>
            <a:r>
              <a:rPr lang="en-US" b="0" dirty="0"/>
              <a:t> you are not required to submit evidence to VA that you think is bad for the Veteran.</a:t>
            </a:r>
          </a:p>
          <a:p>
            <a:pPr marL="172273" indent="-172273">
              <a:buFontTx/>
              <a:buChar char="-"/>
            </a:pPr>
            <a:r>
              <a:rPr lang="en-US" b="0" dirty="0"/>
              <a:t>Assuming that you get useful evidence, </a:t>
            </a:r>
            <a:r>
              <a:rPr lang="en-US" b="1" dirty="0"/>
              <a:t>[click]</a:t>
            </a:r>
            <a:r>
              <a:rPr lang="en-US" b="0" dirty="0"/>
              <a:t> now you have to decide how to use it.</a:t>
            </a:r>
          </a:p>
          <a:p>
            <a:pPr marL="172273" indent="-172273">
              <a:buFontTx/>
              <a:buChar char="-"/>
            </a:pPr>
            <a:endParaRPr lang="en-US" b="0" dirty="0"/>
          </a:p>
        </p:txBody>
      </p:sp>
      <p:sp>
        <p:nvSpPr>
          <p:cNvPr id="4" name="Slide Number Placeholder 3"/>
          <p:cNvSpPr>
            <a:spLocks noGrp="1"/>
          </p:cNvSpPr>
          <p:nvPr>
            <p:ph type="sldNum" sz="quarter" idx="5"/>
          </p:nvPr>
        </p:nvSpPr>
        <p:spPr/>
        <p:txBody>
          <a:bodyPr/>
          <a:lstStyle/>
          <a:p>
            <a:fld id="{17055FE4-C66D-4B15-B666-BC04428DE721}" type="slidenum">
              <a:rPr lang="en-US" smtClean="0"/>
              <a:t>8</a:t>
            </a:fld>
            <a:endParaRPr lang="en-US"/>
          </a:p>
        </p:txBody>
      </p:sp>
    </p:spTree>
    <p:extLst>
      <p:ext uri="{BB962C8B-B14F-4D97-AF65-F5344CB8AC3E}">
        <p14:creationId xmlns:p14="http://schemas.microsoft.com/office/powerpoint/2010/main" val="136908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lets go over the threshold eligibility requirements for TDIU</a:t>
            </a:r>
          </a:p>
        </p:txBody>
      </p:sp>
      <p:sp>
        <p:nvSpPr>
          <p:cNvPr id="4" name="Slide Number Placeholder 3"/>
          <p:cNvSpPr>
            <a:spLocks noGrp="1"/>
          </p:cNvSpPr>
          <p:nvPr>
            <p:ph type="sldNum" sz="quarter" idx="5"/>
          </p:nvPr>
        </p:nvSpPr>
        <p:spPr/>
        <p:txBody>
          <a:bodyPr/>
          <a:lstStyle/>
          <a:p>
            <a:fld id="{17055FE4-C66D-4B15-B666-BC04428DE721}" type="slidenum">
              <a:rPr lang="en-US" smtClean="0"/>
              <a:t>9</a:t>
            </a:fld>
            <a:endParaRPr lang="en-US"/>
          </a:p>
        </p:txBody>
      </p:sp>
    </p:spTree>
    <p:extLst>
      <p:ext uri="{BB962C8B-B14F-4D97-AF65-F5344CB8AC3E}">
        <p14:creationId xmlns:p14="http://schemas.microsoft.com/office/powerpoint/2010/main" val="4139534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1DFD7-A92B-E0B2-0975-FC0A0505E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1A5B9-61EB-32ED-A14C-1D82C0AE5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AC5BEE-8A84-926B-8860-909620752B24}"/>
              </a:ext>
            </a:extLst>
          </p:cNvPr>
          <p:cNvSpPr>
            <a:spLocks noGrp="1"/>
          </p:cNvSpPr>
          <p:nvPr>
            <p:ph type="body" idx="1"/>
          </p:nvPr>
        </p:nvSpPr>
        <p:spPr/>
        <p:txBody>
          <a:bodyPr/>
          <a:lstStyle/>
          <a:p>
            <a:pPr marL="171450" indent="-171450">
              <a:buFont typeface="Calibri" panose="020F0502020204030204" pitchFamily="34" charset="0"/>
              <a:buChar char="̶"/>
            </a:pPr>
            <a:r>
              <a:rPr lang="en-US" dirty="0"/>
              <a:t>Finally, here are two pending Supreme Court cases that we are keeping an eye on because they could be quite important.  </a:t>
            </a:r>
          </a:p>
        </p:txBody>
      </p:sp>
      <p:sp>
        <p:nvSpPr>
          <p:cNvPr id="4" name="Slide Number Placeholder 3">
            <a:extLst>
              <a:ext uri="{FF2B5EF4-FFF2-40B4-BE49-F238E27FC236}">
                <a16:creationId xmlns:a16="http://schemas.microsoft.com/office/drawing/2014/main" id="{D110B7DB-2B83-FF88-4E21-6DCB2AD5F912}"/>
              </a:ext>
            </a:extLst>
          </p:cNvPr>
          <p:cNvSpPr>
            <a:spLocks noGrp="1"/>
          </p:cNvSpPr>
          <p:nvPr>
            <p:ph type="sldNum" sz="quarter" idx="5"/>
          </p:nvPr>
        </p:nvSpPr>
        <p:spPr/>
        <p:txBody>
          <a:bodyPr/>
          <a:lstStyle/>
          <a:p>
            <a:fld id="{17055FE4-C66D-4B15-B666-BC04428DE721}" type="slidenum">
              <a:rPr lang="en-US" smtClean="0"/>
              <a:t>10</a:t>
            </a:fld>
            <a:endParaRPr lang="en-US"/>
          </a:p>
        </p:txBody>
      </p:sp>
    </p:spTree>
    <p:extLst>
      <p:ext uri="{BB962C8B-B14F-4D97-AF65-F5344CB8AC3E}">
        <p14:creationId xmlns:p14="http://schemas.microsoft.com/office/powerpoint/2010/main" val="4222496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_one">
    <p:bg>
      <p:bgPr>
        <a:solidFill>
          <a:srgbClr val="104C7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ACA905-FA76-425A-939F-5A34A981F1CA}"/>
              </a:ext>
            </a:extLst>
          </p:cNvPr>
          <p:cNvSpPr/>
          <p:nvPr userDrawn="1"/>
        </p:nvSpPr>
        <p:spPr>
          <a:xfrm>
            <a:off x="3804745" y="0"/>
            <a:ext cx="83872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6E151D-FE6F-48E4-97A7-84847DFBFFC3}"/>
              </a:ext>
            </a:extLst>
          </p:cNvPr>
          <p:cNvSpPr>
            <a:spLocks noGrp="1"/>
          </p:cNvSpPr>
          <p:nvPr>
            <p:ph type="ctrTitle" hasCustomPrompt="1"/>
          </p:nvPr>
        </p:nvSpPr>
        <p:spPr>
          <a:xfrm>
            <a:off x="4732283" y="2470641"/>
            <a:ext cx="5665076" cy="1909763"/>
          </a:xfrm>
          <a:prstGeom prst="rect">
            <a:avLst/>
          </a:prstGeom>
        </p:spPr>
        <p:txBody>
          <a:bodyPr anchor="b"/>
          <a:lstStyle>
            <a:lvl1pPr algn="l">
              <a:defRPr sz="6000">
                <a:solidFill>
                  <a:srgbClr val="104C7D"/>
                </a:solidFill>
                <a:latin typeface="Verdana" panose="020B0604030504040204" pitchFamily="34" charset="0"/>
                <a:ea typeface="Verdana" panose="020B0604030504040204" pitchFamily="34" charset="0"/>
              </a:defRPr>
            </a:lvl1pPr>
          </a:lstStyle>
          <a:p>
            <a:r>
              <a:rPr lang="en-US" dirty="0"/>
              <a:t>Lesson </a:t>
            </a:r>
            <a:r>
              <a:rPr lang="en-US" dirty="0" err="1"/>
              <a:t>x.x</a:t>
            </a:r>
            <a:br>
              <a:rPr lang="en-US" dirty="0"/>
            </a:br>
            <a:r>
              <a:rPr lang="en-US" dirty="0"/>
              <a:t>Title: Subtitle</a:t>
            </a:r>
          </a:p>
        </p:txBody>
      </p:sp>
      <p:sp>
        <p:nvSpPr>
          <p:cNvPr id="3" name="Subtitle 2">
            <a:extLst>
              <a:ext uri="{FF2B5EF4-FFF2-40B4-BE49-F238E27FC236}">
                <a16:creationId xmlns:a16="http://schemas.microsoft.com/office/drawing/2014/main" id="{B98EF51B-30A1-42BE-96B9-01E418F50AAC}"/>
              </a:ext>
            </a:extLst>
          </p:cNvPr>
          <p:cNvSpPr>
            <a:spLocks noGrp="1"/>
          </p:cNvSpPr>
          <p:nvPr>
            <p:ph type="subTitle" idx="1"/>
          </p:nvPr>
        </p:nvSpPr>
        <p:spPr>
          <a:xfrm>
            <a:off x="4732283" y="4512660"/>
            <a:ext cx="5935717" cy="157917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F9FAD28-F3AF-4E61-A493-82AFDDB5FF1F}"/>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80D393D-028B-4941-8330-FCBF4EA914C2}"/>
              </a:ext>
            </a:extLst>
          </p:cNvPr>
          <p:cNvSpPr>
            <a:spLocks noGrp="1"/>
          </p:cNvSpPr>
          <p:nvPr>
            <p:ph type="ftr" sz="quarter" idx="11"/>
          </p:nvPr>
        </p:nvSpPr>
        <p:spPr>
          <a:xfrm>
            <a:off x="4038600" y="6356350"/>
            <a:ext cx="4114800" cy="365125"/>
          </a:xfrm>
          <a:prstGeom prst="rect">
            <a:avLst/>
          </a:prstGeom>
        </p:spPr>
        <p:txBody>
          <a:bodyPr/>
          <a:lstStyle/>
          <a:p>
            <a:r>
              <a:rPr lang="en-US" dirty="0"/>
              <a:t>© 2018-2025 Bergmann &amp; Moore LLC</a:t>
            </a:r>
          </a:p>
        </p:txBody>
      </p:sp>
      <p:sp>
        <p:nvSpPr>
          <p:cNvPr id="6" name="Slide Number Placeholder 5">
            <a:extLst>
              <a:ext uri="{FF2B5EF4-FFF2-40B4-BE49-F238E27FC236}">
                <a16:creationId xmlns:a16="http://schemas.microsoft.com/office/drawing/2014/main" id="{F2504389-B93A-4AF2-83C3-A0ECDD1B9607}"/>
              </a:ext>
            </a:extLst>
          </p:cNvPr>
          <p:cNvSpPr>
            <a:spLocks noGrp="1"/>
          </p:cNvSpPr>
          <p:nvPr>
            <p:ph type="sldNum" sz="quarter" idx="12"/>
          </p:nvPr>
        </p:nvSpPr>
        <p:spPr>
          <a:xfrm>
            <a:off x="8610600" y="6356350"/>
            <a:ext cx="2743200" cy="365125"/>
          </a:xfrm>
          <a:prstGeom prst="rect">
            <a:avLst/>
          </a:prstGeom>
        </p:spPr>
        <p:txBody>
          <a:bodyPr/>
          <a:lstStyle/>
          <a:p>
            <a:fld id="{75A3FBCB-B889-4A4C-9DFA-4D5296EE229C}" type="slidenum">
              <a:rPr lang="en-US" smtClean="0"/>
              <a:t>‹#›</a:t>
            </a:fld>
            <a:endParaRPr lang="en-US"/>
          </a:p>
        </p:txBody>
      </p:sp>
    </p:spTree>
    <p:extLst>
      <p:ext uri="{BB962C8B-B14F-4D97-AF65-F5344CB8AC3E}">
        <p14:creationId xmlns:p14="http://schemas.microsoft.com/office/powerpoint/2010/main" val="261650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nal S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62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BDCFC3-FFE7-FDC1-533A-DF319CB8936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F6440F0D-AA29-CB7C-BDE5-5B92E8EAF348}"/>
              </a:ext>
            </a:extLst>
          </p:cNvPr>
          <p:cNvSpPr>
            <a:spLocks noGrp="1"/>
          </p:cNvSpPr>
          <p:nvPr>
            <p:ph type="ftr" sz="quarter" idx="11"/>
          </p:nvPr>
        </p:nvSpPr>
        <p:spPr/>
        <p:txBody>
          <a:bodyPr/>
          <a:lstStyle/>
          <a:p>
            <a:r>
              <a:rPr lang="en-US" dirty="0"/>
              <a:t>© 2018-2025 Bergmann &amp; Moore LLC</a:t>
            </a:r>
          </a:p>
        </p:txBody>
      </p:sp>
      <p:sp>
        <p:nvSpPr>
          <p:cNvPr id="4" name="Slide Number Placeholder 3">
            <a:extLst>
              <a:ext uri="{FF2B5EF4-FFF2-40B4-BE49-F238E27FC236}">
                <a16:creationId xmlns:a16="http://schemas.microsoft.com/office/drawing/2014/main" id="{21FCB02A-545A-AAF2-2FDA-661AA63CF862}"/>
              </a:ext>
            </a:extLst>
          </p:cNvPr>
          <p:cNvSpPr>
            <a:spLocks noGrp="1"/>
          </p:cNvSpPr>
          <p:nvPr>
            <p:ph type="sldNum" sz="quarter" idx="12"/>
          </p:nvPr>
        </p:nvSpPr>
        <p:spPr/>
        <p:txBody>
          <a:bodyPr/>
          <a:lstStyle/>
          <a:p>
            <a:fld id="{75A3FBCB-B889-4A4C-9DFA-4D5296EE229C}" type="slidenum">
              <a:rPr lang="en-US" smtClean="0"/>
              <a:t>‹#›</a:t>
            </a:fld>
            <a:endParaRPr lang="en-US"/>
          </a:p>
        </p:txBody>
      </p:sp>
    </p:spTree>
    <p:extLst>
      <p:ext uri="{BB962C8B-B14F-4D97-AF65-F5344CB8AC3E}">
        <p14:creationId xmlns:p14="http://schemas.microsoft.com/office/powerpoint/2010/main" val="410490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_FOO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169333" y="1456268"/>
            <a:ext cx="11836400"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4135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O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169333" y="1456268"/>
            <a:ext cx="11836400"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161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with Graphic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169333" y="1456268"/>
            <a:ext cx="6475307"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698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with Graphic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4793101" y="1498189"/>
            <a:ext cx="7398899"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979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al S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23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04C7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D9E2D-C64A-410E-BD4D-F4805FE74153}"/>
              </a:ext>
            </a:extLst>
          </p:cNvPr>
          <p:cNvSpPr/>
          <p:nvPr userDrawn="1"/>
        </p:nvSpPr>
        <p:spPr>
          <a:xfrm>
            <a:off x="3804745" y="3"/>
            <a:ext cx="83872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5FDE16B-E99B-4AC6-82FF-65CB8D39624E}"/>
              </a:ext>
            </a:extLst>
          </p:cNvPr>
          <p:cNvSpPr txBox="1">
            <a:spLocks/>
          </p:cNvSpPr>
          <p:nvPr userDrawn="1"/>
        </p:nvSpPr>
        <p:spPr>
          <a:xfrm>
            <a:off x="4732283" y="2335426"/>
            <a:ext cx="5665076" cy="2322467"/>
          </a:xfrm>
          <a:prstGeom prst="rect">
            <a:avLst/>
          </a:prstGeom>
        </p:spPr>
        <p:txBody>
          <a:bodyPr anchor="b"/>
          <a:lstStyle>
            <a:lvl1pPr algn="l" defTabSz="914400" rtl="0" eaLnBrk="1" latinLnBrk="0" hangingPunct="1">
              <a:lnSpc>
                <a:spcPct val="90000"/>
              </a:lnSpc>
              <a:spcBef>
                <a:spcPct val="0"/>
              </a:spcBef>
              <a:buNone/>
              <a:defRPr sz="6000" kern="1200">
                <a:solidFill>
                  <a:srgbClr val="104C7D"/>
                </a:solidFill>
                <a:latin typeface="Verdana" panose="020B0604030504040204" pitchFamily="34" charset="0"/>
                <a:ea typeface="Verdana" panose="020B0604030504040204" pitchFamily="34" charset="0"/>
                <a:cs typeface="+mj-cs"/>
              </a:defRPr>
            </a:lvl1pPr>
          </a:lstStyle>
          <a:p>
            <a:r>
              <a:rPr lang="en-US" dirty="0"/>
              <a:t>Lesson </a:t>
            </a:r>
            <a:r>
              <a:rPr lang="en-US" dirty="0" err="1"/>
              <a:t>x.x</a:t>
            </a:r>
            <a:br>
              <a:rPr lang="en-US" dirty="0"/>
            </a:br>
            <a:r>
              <a:rPr lang="en-US" dirty="0"/>
              <a:t>Title: Subtitle</a:t>
            </a:r>
          </a:p>
        </p:txBody>
      </p:sp>
      <p:sp>
        <p:nvSpPr>
          <p:cNvPr id="9" name="Subtitle 2">
            <a:extLst>
              <a:ext uri="{FF2B5EF4-FFF2-40B4-BE49-F238E27FC236}">
                <a16:creationId xmlns:a16="http://schemas.microsoft.com/office/drawing/2014/main" id="{67093CBA-1F96-4DEF-8FD3-39B33223A681}"/>
              </a:ext>
            </a:extLst>
          </p:cNvPr>
          <p:cNvSpPr txBox="1">
            <a:spLocks/>
          </p:cNvSpPr>
          <p:nvPr userDrawn="1"/>
        </p:nvSpPr>
        <p:spPr>
          <a:xfrm>
            <a:off x="4732282" y="4794422"/>
            <a:ext cx="5935717" cy="92675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Click to edit Master subtitle style</a:t>
            </a:r>
          </a:p>
        </p:txBody>
      </p:sp>
      <p:sp>
        <p:nvSpPr>
          <p:cNvPr id="10" name="Date Placeholder 3">
            <a:extLst>
              <a:ext uri="{FF2B5EF4-FFF2-40B4-BE49-F238E27FC236}">
                <a16:creationId xmlns:a16="http://schemas.microsoft.com/office/drawing/2014/main" id="{6E8B0E78-AD7C-4CC3-9DD3-E4113E368220}"/>
              </a:ext>
            </a:extLst>
          </p:cNvPr>
          <p:cNvSpPr>
            <a:spLocks noGrp="1"/>
          </p:cNvSpPr>
          <p:nvPr>
            <p:ph type="dt" sz="half" idx="2"/>
          </p:nvPr>
        </p:nvSpPr>
        <p:spPr>
          <a:xfrm>
            <a:off x="838200" y="6356350"/>
            <a:ext cx="2743200" cy="365125"/>
          </a:xfrm>
          <a:prstGeom prst="rect">
            <a:avLst/>
          </a:prstGeom>
        </p:spPr>
        <p:txBody>
          <a:bodyPr/>
          <a:lstStyle/>
          <a:p>
            <a:endParaRPr lang="en-US"/>
          </a:p>
        </p:txBody>
      </p:sp>
      <p:sp>
        <p:nvSpPr>
          <p:cNvPr id="11" name="Footer Placeholder 4">
            <a:extLst>
              <a:ext uri="{FF2B5EF4-FFF2-40B4-BE49-F238E27FC236}">
                <a16:creationId xmlns:a16="http://schemas.microsoft.com/office/drawing/2014/main" id="{60B491D6-0456-4CE0-8995-C62E19DD6E82}"/>
              </a:ext>
            </a:extLst>
          </p:cNvPr>
          <p:cNvSpPr>
            <a:spLocks noGrp="1"/>
          </p:cNvSpPr>
          <p:nvPr>
            <p:ph type="ftr" sz="quarter" idx="3"/>
          </p:nvPr>
        </p:nvSpPr>
        <p:spPr>
          <a:xfrm>
            <a:off x="4038600" y="6356350"/>
            <a:ext cx="4114800" cy="365125"/>
          </a:xfrm>
          <a:prstGeom prst="rect">
            <a:avLst/>
          </a:prstGeom>
        </p:spPr>
        <p:txBody>
          <a:bodyPr/>
          <a:lstStyle/>
          <a:p>
            <a:r>
              <a:rPr lang="en-US" dirty="0"/>
              <a:t>© 2018-2025 Bergmann &amp; Moore LLC</a:t>
            </a:r>
          </a:p>
        </p:txBody>
      </p:sp>
      <p:sp>
        <p:nvSpPr>
          <p:cNvPr id="12" name="Slide Number Placeholder 5">
            <a:extLst>
              <a:ext uri="{FF2B5EF4-FFF2-40B4-BE49-F238E27FC236}">
                <a16:creationId xmlns:a16="http://schemas.microsoft.com/office/drawing/2014/main" id="{67E32307-B977-4CD9-A33A-7C53D1190AC1}"/>
              </a:ext>
            </a:extLst>
          </p:cNvPr>
          <p:cNvSpPr>
            <a:spLocks noGrp="1"/>
          </p:cNvSpPr>
          <p:nvPr>
            <p:ph type="sldNum" sz="quarter" idx="4"/>
          </p:nvPr>
        </p:nvSpPr>
        <p:spPr>
          <a:xfrm>
            <a:off x="8610600" y="6356350"/>
            <a:ext cx="2743200" cy="365125"/>
          </a:xfrm>
          <a:prstGeom prst="rect">
            <a:avLst/>
          </a:prstGeom>
        </p:spPr>
        <p:txBody>
          <a:bodyPr/>
          <a:lstStyle/>
          <a:p>
            <a:fld id="{75A3FBCB-B889-4A4C-9DFA-4D5296EE229C}" type="slidenum">
              <a:rPr lang="en-US" smtClean="0"/>
              <a:t>‹#›</a:t>
            </a:fld>
            <a:endParaRPr lang="en-US"/>
          </a:p>
        </p:txBody>
      </p:sp>
      <p:pic>
        <p:nvPicPr>
          <p:cNvPr id="14" name="Picture 13">
            <a:extLst>
              <a:ext uri="{FF2B5EF4-FFF2-40B4-BE49-F238E27FC236}">
                <a16:creationId xmlns:a16="http://schemas.microsoft.com/office/drawing/2014/main" id="{916FC884-8DE5-4A55-B14D-D6E4D16EF67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396" y="357718"/>
            <a:ext cx="1905000" cy="1047750"/>
          </a:xfrm>
          <a:prstGeom prst="rect">
            <a:avLst/>
          </a:prstGeom>
        </p:spPr>
      </p:pic>
    </p:spTree>
    <p:extLst>
      <p:ext uri="{BB962C8B-B14F-4D97-AF65-F5344CB8AC3E}">
        <p14:creationId xmlns:p14="http://schemas.microsoft.com/office/powerpoint/2010/main" val="3836540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04C7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9D4154-A4E1-46BB-893C-7831CBD9DF44}"/>
              </a:ext>
            </a:extLst>
          </p:cNvPr>
          <p:cNvSpPr/>
          <p:nvPr userDrawn="1"/>
        </p:nvSpPr>
        <p:spPr>
          <a:xfrm>
            <a:off x="0" y="1366345"/>
            <a:ext cx="12192000" cy="54916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C7BD2EB-2D0A-46D6-B41D-B21156107293}"/>
              </a:ext>
            </a:extLst>
          </p:cNvPr>
          <p:cNvSpPr>
            <a:spLocks noGrp="1"/>
          </p:cNvSpPr>
          <p:nvPr>
            <p:ph type="sldNum" sz="quarter" idx="4"/>
          </p:nvPr>
        </p:nvSpPr>
        <p:spPr>
          <a:xfrm>
            <a:off x="8965324" y="62855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AD97A-4EE5-4134-952F-E148AF3C2668}" type="slidenum">
              <a:rPr lang="en-US" smtClean="0"/>
              <a:t>‹#›</a:t>
            </a:fld>
            <a:endParaRPr lang="en-US" dirty="0"/>
          </a:p>
        </p:txBody>
      </p:sp>
      <p:sp>
        <p:nvSpPr>
          <p:cNvPr id="8" name="Footer Placeholder 7">
            <a:extLst>
              <a:ext uri="{FF2B5EF4-FFF2-40B4-BE49-F238E27FC236}">
                <a16:creationId xmlns:a16="http://schemas.microsoft.com/office/drawing/2014/main" id="{99E5193E-EA91-4534-B1AE-CBBF67E11462}"/>
              </a:ext>
            </a:extLst>
          </p:cNvPr>
          <p:cNvSpPr txBox="1">
            <a:spLocks/>
          </p:cNvSpPr>
          <p:nvPr userDrawn="1"/>
        </p:nvSpPr>
        <p:spPr>
          <a:xfrm>
            <a:off x="0" y="6650704"/>
            <a:ext cx="1990165" cy="2101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 2018-2025 Bergmann &amp; Moore LLC</a:t>
            </a:r>
          </a:p>
        </p:txBody>
      </p:sp>
    </p:spTree>
    <p:extLst>
      <p:ext uri="{BB962C8B-B14F-4D97-AF65-F5344CB8AC3E}">
        <p14:creationId xmlns:p14="http://schemas.microsoft.com/office/powerpoint/2010/main" val="252401957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hdr="0" dt="0"/>
  <p:txStyles>
    <p:titleStyle>
      <a:lvl1pPr algn="l" defTabSz="914400" rtl="0" eaLnBrk="1" latinLnBrk="0" hangingPunct="1">
        <a:lnSpc>
          <a:spcPct val="90000"/>
        </a:lnSpc>
        <a:spcBef>
          <a:spcPct val="0"/>
        </a:spcBef>
        <a:buNone/>
        <a:defRPr sz="4400" kern="1200">
          <a:solidFill>
            <a:schemeClr val="bg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04C7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15C67D-D745-4368-873E-4F1A99E399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 y="2621349"/>
            <a:ext cx="1905000" cy="1047750"/>
          </a:xfrm>
          <a:prstGeom prst="rect">
            <a:avLst/>
          </a:prstGeom>
        </p:spPr>
      </p:pic>
    </p:spTree>
    <p:extLst>
      <p:ext uri="{BB962C8B-B14F-4D97-AF65-F5344CB8AC3E}">
        <p14:creationId xmlns:p14="http://schemas.microsoft.com/office/powerpoint/2010/main" val="1311070868"/>
      </p:ext>
    </p:extLst>
  </p:cSld>
  <p:clrMap bg1="lt1" tx1="dk1" bg2="lt2" tx2="dk2" accent1="accent1" accent2="accent2" accent3="accent3" accent4="accent4" accent5="accent5" accent6="accent6" hlink="hlink" folHlink="folHlink"/>
  <p:sldLayoutIdLst>
    <p:sldLayoutId id="2147483670"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hyperlink" Target="https://bergmannandmoore4.participoll.com/" TargetMode="External"/><Relationship Id="rId4" Type="http://schemas.openxmlformats.org/officeDocument/2006/relationships/image" Target="../media/image2.com"/></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hyperlink" Target="https://benefits.va.gov/GIBILL/rudisill.asp"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2.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4.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38.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39.xml"/><Relationship Id="rId5" Type="http://schemas.openxmlformats.org/officeDocument/2006/relationships/image" Target="../media/image24.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40.xml"/><Relationship Id="rId5" Type="http://schemas.microsoft.com/office/2007/relationships/hdphoto" Target="../media/hdphoto1.wdp"/><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25.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4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44.xml"/><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4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27.png"/><Relationship Id="rId4" Type="http://schemas.openxmlformats.org/officeDocument/2006/relationships/hyperlink" Target="https://www.federalregister.gov/documents/2023/12/27/2023-28241/exceptions-to-applying-the-bilateral-factor-in-va-disability-calculations"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4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28.png"/><Relationship Id="rId4" Type="http://schemas.openxmlformats.org/officeDocument/2006/relationships/hyperlink" Target="https://www.federalregister.gov/documents/2024/04/26/2024-09012/update-and-clarify-regulatory-bars-to-benefits-based-on-character-of-discharge"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020D-81F1-6008-56B4-F40580861AF3}"/>
              </a:ext>
            </a:extLst>
          </p:cNvPr>
          <p:cNvSpPr>
            <a:spLocks noGrp="1"/>
          </p:cNvSpPr>
          <p:nvPr>
            <p:ph type="ctrTitle"/>
          </p:nvPr>
        </p:nvSpPr>
        <p:spPr>
          <a:xfrm>
            <a:off x="4187126" y="2775284"/>
            <a:ext cx="6969180" cy="1040953"/>
          </a:xfrm>
        </p:spPr>
        <p:txBody>
          <a:bodyPr/>
          <a:lstStyle/>
          <a:p>
            <a:r>
              <a:rPr lang="en-US" sz="3200" b="1" dirty="0">
                <a:solidFill>
                  <a:srgbClr val="C00000"/>
                </a:solidFill>
              </a:rPr>
              <a:t>Recent Court Opinions and Regulatory Changes</a:t>
            </a:r>
          </a:p>
        </p:txBody>
      </p:sp>
      <p:pic>
        <p:nvPicPr>
          <p:cNvPr id="4" name="Picture 3">
            <a:extLst>
              <a:ext uri="{FF2B5EF4-FFF2-40B4-BE49-F238E27FC236}">
                <a16:creationId xmlns:a16="http://schemas.microsoft.com/office/drawing/2014/main" id="{10B578F0-F13C-1F57-75FD-C24F57A61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900" y="3641124"/>
            <a:ext cx="2835495" cy="2835495"/>
          </a:xfrm>
          <a:prstGeom prst="rect">
            <a:avLst/>
          </a:prstGeom>
        </p:spPr>
      </p:pic>
      <p:sp>
        <p:nvSpPr>
          <p:cNvPr id="5" name="PP_address">
            <a:extLst>
              <a:ext uri="{FF2B5EF4-FFF2-40B4-BE49-F238E27FC236}">
                <a16:creationId xmlns:a16="http://schemas.microsoft.com/office/drawing/2014/main" id="{305786B7-41BB-F0D5-532D-22AABBA7BDF0}"/>
              </a:ext>
            </a:extLst>
          </p:cNvPr>
          <p:cNvSpPr txBox="1"/>
          <p:nvPr/>
        </p:nvSpPr>
        <p:spPr>
          <a:xfrm>
            <a:off x="5297273" y="5694405"/>
            <a:ext cx="3286554" cy="276999"/>
          </a:xfrm>
          <a:prstGeom prst="rect">
            <a:avLst/>
          </a:prstGeom>
          <a:noFill/>
        </p:spPr>
        <p:txBody>
          <a:bodyPr vert="horz" wrap="square" rtlCol="0">
            <a:spAutoFit/>
          </a:bodyPr>
          <a:lstStyle/>
          <a:p>
            <a:pPr algn="r"/>
            <a:r>
              <a:rPr lang="en-US" sz="1200" dirty="0">
                <a:latin typeface="Segoe UI" panose="020B0502040204020203" pitchFamily="34" charset="0"/>
                <a:hlinkClick r:id="rId5"/>
              </a:rPr>
              <a:t>https://bergmannandmoore4.participoll.com</a:t>
            </a:r>
            <a:r>
              <a:rPr lang="en-US" sz="1200" dirty="0">
                <a:latin typeface="Segoe UI" panose="020B0502040204020203" pitchFamily="34" charset="0"/>
              </a:rPr>
              <a:t> </a:t>
            </a:r>
          </a:p>
        </p:txBody>
      </p:sp>
    </p:spTree>
    <p:custDataLst>
      <p:tags r:id="rId1"/>
    </p:custDataLst>
    <p:extLst>
      <p:ext uri="{BB962C8B-B14F-4D97-AF65-F5344CB8AC3E}">
        <p14:creationId xmlns:p14="http://schemas.microsoft.com/office/powerpoint/2010/main" val="4051548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7E0DE-0FA9-8231-54CF-B4C1B838009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11D3C9-F023-9DA0-DB31-4BE6C0696B02}"/>
              </a:ext>
            </a:extLst>
          </p:cNvPr>
          <p:cNvSpPr>
            <a:spLocks noGrp="1"/>
          </p:cNvSpPr>
          <p:nvPr>
            <p:ph type="sldNum" sz="quarter" idx="12"/>
          </p:nvPr>
        </p:nvSpPr>
        <p:spPr/>
        <p:txBody>
          <a:bodyPr/>
          <a:lstStyle/>
          <a:p>
            <a:fld id="{772AD97A-4EE5-4134-952F-E148AF3C2668}" type="slidenum">
              <a:rPr lang="en-US" smtClean="0"/>
              <a:pPr/>
              <a:t>10</a:t>
            </a:fld>
            <a:endParaRPr lang="en-US" dirty="0"/>
          </a:p>
        </p:txBody>
      </p:sp>
      <p:sp>
        <p:nvSpPr>
          <p:cNvPr id="5" name="Content Placeholder 4">
            <a:extLst>
              <a:ext uri="{FF2B5EF4-FFF2-40B4-BE49-F238E27FC236}">
                <a16:creationId xmlns:a16="http://schemas.microsoft.com/office/drawing/2014/main" id="{5269639D-E278-1F8B-A5EA-825160D4E17A}"/>
              </a:ext>
            </a:extLst>
          </p:cNvPr>
          <p:cNvSpPr>
            <a:spLocks noGrp="1"/>
          </p:cNvSpPr>
          <p:nvPr>
            <p:ph idx="1"/>
          </p:nvPr>
        </p:nvSpPr>
        <p:spPr>
          <a:xfrm>
            <a:off x="442733" y="1916724"/>
            <a:ext cx="6006705" cy="4038056"/>
          </a:xfrm>
        </p:spPr>
        <p:txBody>
          <a:bodyPr anchor="ctr">
            <a:noAutofit/>
          </a:bodyPr>
          <a:lstStyle/>
          <a:p>
            <a:pPr marL="0" indent="0">
              <a:spcBef>
                <a:spcPts val="0"/>
              </a:spcBef>
              <a:buNone/>
            </a:pPr>
            <a:r>
              <a:rPr lang="en-US" sz="4800" b="1" i="1" dirty="0"/>
              <a:t>Soto v. United States</a:t>
            </a:r>
          </a:p>
          <a:p>
            <a:pPr marL="0" indent="0">
              <a:spcBef>
                <a:spcPts val="0"/>
              </a:spcBef>
              <a:buNone/>
            </a:pPr>
            <a:r>
              <a:rPr lang="pt-BR" sz="4800" dirty="0"/>
              <a:t>145 S. Ct. 1677 (Jun. 12, 2025)</a:t>
            </a:r>
            <a:endParaRPr lang="en-US" sz="4800" dirty="0"/>
          </a:p>
        </p:txBody>
      </p:sp>
      <p:pic>
        <p:nvPicPr>
          <p:cNvPr id="2" name="Picture 1">
            <a:extLst>
              <a:ext uri="{FF2B5EF4-FFF2-40B4-BE49-F238E27FC236}">
                <a16:creationId xmlns:a16="http://schemas.microsoft.com/office/drawing/2014/main" id="{AAAD6998-941B-1821-E206-45683B9F96C4}"/>
              </a:ext>
            </a:extLst>
          </p:cNvPr>
          <p:cNvPicPr>
            <a:picLocks noChangeAspect="1"/>
          </p:cNvPicPr>
          <p:nvPr/>
        </p:nvPicPr>
        <p:blipFill rotWithShape="1">
          <a:blip r:embed="rId4"/>
          <a:srcRect l="11405" r="6914"/>
          <a:stretch/>
        </p:blipFill>
        <p:spPr>
          <a:xfrm>
            <a:off x="6449438" y="2112111"/>
            <a:ext cx="5517765" cy="4223191"/>
          </a:xfrm>
          <a:prstGeom prst="rect">
            <a:avLst/>
          </a:prstGeom>
        </p:spPr>
      </p:pic>
    </p:spTree>
    <p:custDataLst>
      <p:tags r:id="rId1"/>
    </p:custDataLst>
    <p:extLst>
      <p:ext uri="{BB962C8B-B14F-4D97-AF65-F5344CB8AC3E}">
        <p14:creationId xmlns:p14="http://schemas.microsoft.com/office/powerpoint/2010/main" val="559358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3DC7A-EB94-0B46-5888-3DA6DD480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842325-7172-002F-7904-6308AC330191}"/>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A9131A4B-6001-D190-5FBA-169A111890BF}"/>
              </a:ext>
            </a:extLst>
          </p:cNvPr>
          <p:cNvSpPr>
            <a:spLocks noGrp="1"/>
          </p:cNvSpPr>
          <p:nvPr>
            <p:ph type="sldNum" sz="quarter" idx="12"/>
          </p:nvPr>
        </p:nvSpPr>
        <p:spPr/>
        <p:txBody>
          <a:bodyPr/>
          <a:lstStyle/>
          <a:p>
            <a:fld id="{772AD97A-4EE5-4134-952F-E148AF3C2668}" type="slidenum">
              <a:rPr lang="en-US" smtClean="0"/>
              <a:pPr/>
              <a:t>11</a:t>
            </a:fld>
            <a:endParaRPr lang="en-US" dirty="0"/>
          </a:p>
        </p:txBody>
      </p:sp>
      <p:sp>
        <p:nvSpPr>
          <p:cNvPr id="4" name="Content Placeholder 3">
            <a:extLst>
              <a:ext uri="{FF2B5EF4-FFF2-40B4-BE49-F238E27FC236}">
                <a16:creationId xmlns:a16="http://schemas.microsoft.com/office/drawing/2014/main" id="{B533CE41-9CA9-185A-C3B6-798703D470CE}"/>
              </a:ext>
            </a:extLst>
          </p:cNvPr>
          <p:cNvSpPr>
            <a:spLocks noGrp="1"/>
          </p:cNvSpPr>
          <p:nvPr>
            <p:ph idx="1"/>
          </p:nvPr>
        </p:nvSpPr>
        <p:spPr>
          <a:xfrm>
            <a:off x="169333" y="1456268"/>
            <a:ext cx="11836400" cy="5152138"/>
          </a:xfrm>
        </p:spPr>
        <p:txBody>
          <a:bodyPr>
            <a:normAutofit fontScale="92500" lnSpcReduction="10000"/>
          </a:bodyPr>
          <a:lstStyle/>
          <a:p>
            <a:pPr marL="0" indent="0">
              <a:lnSpc>
                <a:spcPct val="120000"/>
              </a:lnSpc>
              <a:buNone/>
            </a:pPr>
            <a:r>
              <a:rPr lang="en-US" dirty="0"/>
              <a:t>Veteran Simon Soto retired in 2006.  In 2016, he was awarded “combat-related special compensation” based on his service in Iraq.  (This is not a VA benefit.)  A general statute passed by Congress limits retroactive awards paid by DoD to six years.  That law does not apply to “settlements.”  The law creating CRSC does refer to the benefit as a “settlement.”    </a:t>
            </a:r>
          </a:p>
          <a:p>
            <a:pPr>
              <a:lnSpc>
                <a:spcPct val="120000"/>
              </a:lnSpc>
            </a:pPr>
            <a:r>
              <a:rPr lang="en-US" sz="3100" dirty="0"/>
              <a:t>Is Mr. Soto entitled to six or ten years of benefits? </a:t>
            </a:r>
            <a:endParaRPr lang="en-US" dirty="0"/>
          </a:p>
          <a:p>
            <a:pPr marL="514350" lvl="0" indent="-514350">
              <a:lnSpc>
                <a:spcPct val="120000"/>
              </a:lnSpc>
              <a:buAutoNum type="alphaUcPeriod"/>
            </a:pPr>
            <a:r>
              <a:rPr lang="en-US" sz="2800" b="1" dirty="0">
                <a:solidFill>
                  <a:schemeClr val="accent5"/>
                </a:solidFill>
              </a:rPr>
              <a:t>Six years.  The language of the statute is clear.</a:t>
            </a:r>
          </a:p>
          <a:p>
            <a:pPr marL="514350" lvl="0" indent="-514350">
              <a:lnSpc>
                <a:spcPct val="120000"/>
              </a:lnSpc>
              <a:buAutoNum type="alphaUcPeriod"/>
            </a:pPr>
            <a:r>
              <a:rPr lang="en-US" sz="2800" b="1" dirty="0">
                <a:solidFill>
                  <a:schemeClr val="accent6"/>
                </a:solidFill>
              </a:rPr>
              <a:t>Ten years.  Congress is presumed to be generous to Veterans.</a:t>
            </a:r>
          </a:p>
        </p:txBody>
      </p:sp>
      <p:sp>
        <p:nvSpPr>
          <p:cNvPr id="5" name="answerA">
            <a:extLst>
              <a:ext uri="{FF2B5EF4-FFF2-40B4-BE49-F238E27FC236}">
                <a16:creationId xmlns:a16="http://schemas.microsoft.com/office/drawing/2014/main" id="{8D30987D-8164-CDA9-A210-C8E2EBBF1B79}"/>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E62340A3-46C3-79E8-4964-BE6AD20DEB41}"/>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81FF360A-B2A5-E4E5-A0F8-78AFC3C7B6DD}"/>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4C46203A-B795-71E4-A6F1-E1B5E2D4EA5C}"/>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84D7A6ED-CDEB-C6F4-D7EB-3BB454F0698E}"/>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7BDBCF5F-B67E-9681-C1BC-F920773DFE6E}"/>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2" name="pp_status">
            <a:extLst>
              <a:ext uri="{FF2B5EF4-FFF2-40B4-BE49-F238E27FC236}">
                <a16:creationId xmlns:a16="http://schemas.microsoft.com/office/drawing/2014/main" id="{EF82C847-2135-3AEF-87E2-F7DE3428F66A}"/>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328519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5F18E-2BFF-C560-95DB-0B9FE9D40D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97B548-5D6A-AD83-64FB-C3C965AD6C2C}"/>
              </a:ext>
            </a:extLst>
          </p:cNvPr>
          <p:cNvSpPr>
            <a:spLocks noGrp="1"/>
          </p:cNvSpPr>
          <p:nvPr>
            <p:ph type="title"/>
          </p:nvPr>
        </p:nvSpPr>
        <p:spPr/>
        <p:txBody>
          <a:bodyPr>
            <a:normAutofit/>
          </a:bodyPr>
          <a:lstStyle/>
          <a:p>
            <a:r>
              <a:rPr lang="en-US" sz="5400" i="1" dirty="0"/>
              <a:t>Soto v. United States</a:t>
            </a:r>
            <a:endParaRPr lang="en-US" i="1" dirty="0"/>
          </a:p>
        </p:txBody>
      </p:sp>
      <p:sp>
        <p:nvSpPr>
          <p:cNvPr id="4" name="Slide Number Placeholder 3">
            <a:extLst>
              <a:ext uri="{FF2B5EF4-FFF2-40B4-BE49-F238E27FC236}">
                <a16:creationId xmlns:a16="http://schemas.microsoft.com/office/drawing/2014/main" id="{1F8FE57C-BC9F-9D0A-AE94-B095B751FC5C}"/>
              </a:ext>
            </a:extLst>
          </p:cNvPr>
          <p:cNvSpPr>
            <a:spLocks noGrp="1"/>
          </p:cNvSpPr>
          <p:nvPr>
            <p:ph type="sldNum" sz="quarter" idx="12"/>
          </p:nvPr>
        </p:nvSpPr>
        <p:spPr/>
        <p:txBody>
          <a:bodyPr/>
          <a:lstStyle/>
          <a:p>
            <a:fld id="{772AD97A-4EE5-4134-952F-E148AF3C2668}" type="slidenum">
              <a:rPr lang="en-US" smtClean="0"/>
              <a:pPr/>
              <a:t>12</a:t>
            </a:fld>
            <a:endParaRPr lang="en-US" dirty="0"/>
          </a:p>
        </p:txBody>
      </p:sp>
      <p:sp>
        <p:nvSpPr>
          <p:cNvPr id="5" name="Content Placeholder 4">
            <a:extLst>
              <a:ext uri="{FF2B5EF4-FFF2-40B4-BE49-F238E27FC236}">
                <a16:creationId xmlns:a16="http://schemas.microsoft.com/office/drawing/2014/main" id="{EC14435D-BD37-2776-7628-95811CC933B9}"/>
              </a:ext>
            </a:extLst>
          </p:cNvPr>
          <p:cNvSpPr>
            <a:spLocks noGrp="1"/>
          </p:cNvSpPr>
          <p:nvPr>
            <p:ph idx="1"/>
          </p:nvPr>
        </p:nvSpPr>
        <p:spPr>
          <a:xfrm>
            <a:off x="360947" y="1456268"/>
            <a:ext cx="11454064" cy="3562993"/>
          </a:xfrm>
        </p:spPr>
        <p:txBody>
          <a:bodyPr anchor="ctr">
            <a:normAutofit/>
          </a:bodyPr>
          <a:lstStyle/>
          <a:p>
            <a:pPr marL="514350" lvl="0" indent="-514350">
              <a:lnSpc>
                <a:spcPct val="100000"/>
              </a:lnSpc>
              <a:buFont typeface="+mj-lt"/>
              <a:buAutoNum type="alphaUcPeriod" startAt="2"/>
            </a:pPr>
            <a:r>
              <a:rPr lang="en-US" sz="2400" b="1" dirty="0">
                <a:solidFill>
                  <a:schemeClr val="accent6"/>
                </a:solidFill>
              </a:rPr>
              <a:t>Ten years.  Congress is presumed to be generous to Veterans.</a:t>
            </a:r>
          </a:p>
          <a:p>
            <a:pPr>
              <a:lnSpc>
                <a:spcPct val="100000"/>
              </a:lnSpc>
            </a:pPr>
            <a:r>
              <a:rPr lang="en-US" sz="2400" dirty="0"/>
              <a:t>In </a:t>
            </a:r>
            <a:r>
              <a:rPr lang="en-US" sz="2400" i="1" dirty="0"/>
              <a:t>Soto</a:t>
            </a:r>
            <a:r>
              <a:rPr lang="en-US" sz="2400" dirty="0"/>
              <a:t>, the Court did not address the presumption in favor of Veterans explicitly.</a:t>
            </a:r>
          </a:p>
          <a:p>
            <a:pPr>
              <a:lnSpc>
                <a:spcPct val="100000"/>
              </a:lnSpc>
            </a:pPr>
            <a:r>
              <a:rPr lang="en-US" sz="2400" dirty="0"/>
              <a:t>However, in a unanimous opinion by Justice Thomas, the Court ruled in favor of the Veteran because “where, as here, the statutory scheme involves a small group of particularly deserving claimants, it is not extraordinary to think that Congress wished to forgo a limitations period.”  145 S. Ct. 1677 at 1687.</a:t>
            </a:r>
          </a:p>
        </p:txBody>
      </p:sp>
      <p:sp>
        <p:nvSpPr>
          <p:cNvPr id="6" name="Rectangle: Rounded Corners 5">
            <a:extLst>
              <a:ext uri="{FF2B5EF4-FFF2-40B4-BE49-F238E27FC236}">
                <a16:creationId xmlns:a16="http://schemas.microsoft.com/office/drawing/2014/main" id="{9F59B87D-2337-07FA-E587-7E3B4259D078}"/>
              </a:ext>
            </a:extLst>
          </p:cNvPr>
          <p:cNvSpPr/>
          <p:nvPr/>
        </p:nvSpPr>
        <p:spPr>
          <a:xfrm>
            <a:off x="1058795" y="5097523"/>
            <a:ext cx="10074409" cy="1383441"/>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800" b="1" i="1" dirty="0">
                <a:solidFill>
                  <a:schemeClr val="tx1"/>
                </a:solidFill>
              </a:rPr>
              <a:t>Soto</a:t>
            </a:r>
            <a:r>
              <a:rPr lang="en-US" sz="2800" b="1" dirty="0">
                <a:solidFill>
                  <a:schemeClr val="tx1"/>
                </a:solidFill>
              </a:rPr>
              <a:t> creates an opportunity to save the pro-Veteran canon of interpretation.  However, this requires a knowledgeable advocate to raise this case at the right time!</a:t>
            </a:r>
            <a:endParaRPr lang="en-US" sz="2800" dirty="0">
              <a:solidFill>
                <a:schemeClr val="tx1"/>
              </a:solidFill>
            </a:endParaRPr>
          </a:p>
        </p:txBody>
      </p:sp>
    </p:spTree>
    <p:custDataLst>
      <p:tags r:id="rId1"/>
    </p:custDataLst>
    <p:extLst>
      <p:ext uri="{BB962C8B-B14F-4D97-AF65-F5344CB8AC3E}">
        <p14:creationId xmlns:p14="http://schemas.microsoft.com/office/powerpoint/2010/main" val="193488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A483A-749B-7FAB-893D-94BB0498C07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04C534-F1A2-9B41-4565-8D295B6DCB06}"/>
              </a:ext>
            </a:extLst>
          </p:cNvPr>
          <p:cNvSpPr>
            <a:spLocks noGrp="1"/>
          </p:cNvSpPr>
          <p:nvPr>
            <p:ph type="sldNum" sz="quarter" idx="12"/>
          </p:nvPr>
        </p:nvSpPr>
        <p:spPr/>
        <p:txBody>
          <a:bodyPr/>
          <a:lstStyle/>
          <a:p>
            <a:fld id="{772AD97A-4EE5-4134-952F-E148AF3C2668}" type="slidenum">
              <a:rPr lang="en-US" smtClean="0"/>
              <a:pPr/>
              <a:t>13</a:t>
            </a:fld>
            <a:endParaRPr lang="en-US" dirty="0"/>
          </a:p>
        </p:txBody>
      </p:sp>
      <p:sp>
        <p:nvSpPr>
          <p:cNvPr id="5" name="Content Placeholder 4">
            <a:extLst>
              <a:ext uri="{FF2B5EF4-FFF2-40B4-BE49-F238E27FC236}">
                <a16:creationId xmlns:a16="http://schemas.microsoft.com/office/drawing/2014/main" id="{BC21111C-39E5-C658-A222-F7E423B854A3}"/>
              </a:ext>
            </a:extLst>
          </p:cNvPr>
          <p:cNvSpPr>
            <a:spLocks noGrp="1"/>
          </p:cNvSpPr>
          <p:nvPr>
            <p:ph idx="1"/>
          </p:nvPr>
        </p:nvSpPr>
        <p:spPr>
          <a:xfrm>
            <a:off x="435147" y="1456268"/>
            <a:ext cx="6700242" cy="5136035"/>
          </a:xfrm>
        </p:spPr>
        <p:txBody>
          <a:bodyPr anchor="ctr">
            <a:noAutofit/>
          </a:bodyPr>
          <a:lstStyle/>
          <a:p>
            <a:pPr marL="0" indent="0">
              <a:spcBef>
                <a:spcPts val="0"/>
              </a:spcBef>
              <a:buNone/>
            </a:pPr>
            <a:r>
              <a:rPr lang="en-US" sz="4800" b="1" i="1" dirty="0"/>
              <a:t>Amezquita v. Collins</a:t>
            </a:r>
          </a:p>
          <a:p>
            <a:pPr marL="0" indent="0">
              <a:spcBef>
                <a:spcPts val="0"/>
              </a:spcBef>
              <a:buNone/>
            </a:pPr>
            <a:r>
              <a:rPr lang="en-US" sz="4800" dirty="0"/>
              <a:t>135 F.4th 1369</a:t>
            </a:r>
          </a:p>
          <a:p>
            <a:pPr marL="0" indent="0">
              <a:spcBef>
                <a:spcPts val="0"/>
              </a:spcBef>
              <a:buNone/>
            </a:pPr>
            <a:r>
              <a:rPr lang="en-US" sz="4800" dirty="0"/>
              <a:t>(Fed. Cir. 2025)</a:t>
            </a:r>
          </a:p>
        </p:txBody>
      </p:sp>
      <p:pic>
        <p:nvPicPr>
          <p:cNvPr id="3074" name="Picture 2" descr="hispanic soccer player outdoor in sunny day having ankle injury A hispanic soccer player outdoor in sunny day having ankle injury injury stock pictures, royalty-free photos &amp; images">
            <a:extLst>
              <a:ext uri="{FF2B5EF4-FFF2-40B4-BE49-F238E27FC236}">
                <a16:creationId xmlns:a16="http://schemas.microsoft.com/office/drawing/2014/main" id="{C50A1E61-CBA0-CD8F-1812-35D7FC595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11297"/>
            <a:ext cx="5829300" cy="3876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75782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847B3-9DE3-67C9-B685-BF29CE804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7662A9-4036-2DA2-71C0-71D557648E52}"/>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350C183E-08B1-50FD-D5B7-9E3E51133CE1}"/>
              </a:ext>
            </a:extLst>
          </p:cNvPr>
          <p:cNvSpPr>
            <a:spLocks noGrp="1"/>
          </p:cNvSpPr>
          <p:nvPr>
            <p:ph type="sldNum" sz="quarter" idx="12"/>
          </p:nvPr>
        </p:nvSpPr>
        <p:spPr/>
        <p:txBody>
          <a:bodyPr/>
          <a:lstStyle/>
          <a:p>
            <a:fld id="{772AD97A-4EE5-4134-952F-E148AF3C2668}" type="slidenum">
              <a:rPr lang="en-US" smtClean="0"/>
              <a:pPr/>
              <a:t>14</a:t>
            </a:fld>
            <a:endParaRPr lang="en-US" dirty="0"/>
          </a:p>
        </p:txBody>
      </p:sp>
      <p:sp>
        <p:nvSpPr>
          <p:cNvPr id="4" name="Content Placeholder 3">
            <a:extLst>
              <a:ext uri="{FF2B5EF4-FFF2-40B4-BE49-F238E27FC236}">
                <a16:creationId xmlns:a16="http://schemas.microsoft.com/office/drawing/2014/main" id="{EFD260B8-D94E-05B0-8BE0-AF7859C6A4CC}"/>
              </a:ext>
            </a:extLst>
          </p:cNvPr>
          <p:cNvSpPr>
            <a:spLocks noGrp="1"/>
          </p:cNvSpPr>
          <p:nvPr>
            <p:ph idx="1"/>
          </p:nvPr>
        </p:nvSpPr>
        <p:spPr/>
        <p:txBody>
          <a:bodyPr>
            <a:normAutofit fontScale="92500" lnSpcReduction="10000"/>
          </a:bodyPr>
          <a:lstStyle/>
          <a:p>
            <a:pPr marL="0" indent="0">
              <a:lnSpc>
                <a:spcPct val="120000"/>
              </a:lnSpc>
              <a:buNone/>
            </a:pPr>
            <a:r>
              <a:rPr lang="en-US" dirty="0"/>
              <a:t>Prior to enlisting, Veteran Edward Amezquita had surgery to repair his shoulder after a car accident.  His entrance physical noted the surgery but listed his shoulder asymptomatic.  After service, Mr. Amezquita applied for service connection for a shoulder disability.  Doe the presumption of sound condition apply to his claim?</a:t>
            </a:r>
          </a:p>
          <a:p>
            <a:pPr marL="514350" lvl="0" indent="-514350">
              <a:lnSpc>
                <a:spcPct val="120000"/>
              </a:lnSpc>
              <a:buAutoNum type="alphaUcPeriod"/>
            </a:pPr>
            <a:r>
              <a:rPr lang="en-US" b="1" dirty="0">
                <a:solidFill>
                  <a:schemeClr val="accent5"/>
                </a:solidFill>
              </a:rPr>
              <a:t>No.  If the service member is not experiencing any symptoms then—by definition—they do not have a condition at the time they entered service.</a:t>
            </a:r>
          </a:p>
          <a:p>
            <a:pPr marL="514350" lvl="0" indent="-514350">
              <a:lnSpc>
                <a:spcPct val="120000"/>
              </a:lnSpc>
              <a:buAutoNum type="alphaUcPeriod"/>
            </a:pPr>
            <a:r>
              <a:rPr lang="en-US" b="1" dirty="0">
                <a:solidFill>
                  <a:schemeClr val="accent6"/>
                </a:solidFill>
              </a:rPr>
              <a:t>Yes.  Even though he had not symptoms, the condition was still noted on his entrance physical.</a:t>
            </a:r>
          </a:p>
          <a:p>
            <a:pPr marL="0" indent="0">
              <a:buNone/>
            </a:pPr>
            <a:endParaRPr lang="en-US" dirty="0"/>
          </a:p>
          <a:p>
            <a:pPr marL="0" indent="0">
              <a:buNone/>
            </a:pPr>
            <a:endParaRPr lang="en-US" dirty="0"/>
          </a:p>
        </p:txBody>
      </p:sp>
      <p:sp>
        <p:nvSpPr>
          <p:cNvPr id="5" name="answerA">
            <a:extLst>
              <a:ext uri="{FF2B5EF4-FFF2-40B4-BE49-F238E27FC236}">
                <a16:creationId xmlns:a16="http://schemas.microsoft.com/office/drawing/2014/main" id="{CA61E417-85AF-5A93-CB8D-AC68BE9E1C34}"/>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5562E696-CA24-3F58-3AA4-55B12A1A0940}"/>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76A81B86-9D65-53E7-379F-ECDD9ACEFCF6}"/>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507F2BEA-DCB8-B8F8-238B-8D4CA100DA2F}"/>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5E5EDCFB-B308-0FF4-F685-CEFA7821CF97}"/>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AD83CA1C-4070-62C9-551A-AF3AC2CE4172}"/>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2" name="pp_status">
            <a:extLst>
              <a:ext uri="{FF2B5EF4-FFF2-40B4-BE49-F238E27FC236}">
                <a16:creationId xmlns:a16="http://schemas.microsoft.com/office/drawing/2014/main" id="{540B2489-FC32-E823-8E75-94FDAAF65B0F}"/>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199202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C431-12D6-17A2-9FD3-8A90E21CBE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4E4E5F-D051-A8C3-787A-E606754169E6}"/>
              </a:ext>
            </a:extLst>
          </p:cNvPr>
          <p:cNvSpPr>
            <a:spLocks noGrp="1"/>
          </p:cNvSpPr>
          <p:nvPr>
            <p:ph type="title"/>
          </p:nvPr>
        </p:nvSpPr>
        <p:spPr/>
        <p:txBody>
          <a:bodyPr>
            <a:normAutofit/>
          </a:bodyPr>
          <a:lstStyle/>
          <a:p>
            <a:r>
              <a:rPr lang="en-US" sz="5400" i="1" dirty="0"/>
              <a:t>Amezquita v. Collins</a:t>
            </a:r>
          </a:p>
        </p:txBody>
      </p:sp>
      <p:sp>
        <p:nvSpPr>
          <p:cNvPr id="4" name="Slide Number Placeholder 3">
            <a:extLst>
              <a:ext uri="{FF2B5EF4-FFF2-40B4-BE49-F238E27FC236}">
                <a16:creationId xmlns:a16="http://schemas.microsoft.com/office/drawing/2014/main" id="{5DE264DE-53C2-F95A-A64B-D516E7984C7D}"/>
              </a:ext>
            </a:extLst>
          </p:cNvPr>
          <p:cNvSpPr>
            <a:spLocks noGrp="1"/>
          </p:cNvSpPr>
          <p:nvPr>
            <p:ph type="sldNum" sz="quarter" idx="12"/>
          </p:nvPr>
        </p:nvSpPr>
        <p:spPr/>
        <p:txBody>
          <a:bodyPr/>
          <a:lstStyle/>
          <a:p>
            <a:fld id="{772AD97A-4EE5-4134-952F-E148AF3C2668}" type="slidenum">
              <a:rPr lang="en-US" smtClean="0"/>
              <a:pPr/>
              <a:t>15</a:t>
            </a:fld>
            <a:endParaRPr lang="en-US" dirty="0"/>
          </a:p>
        </p:txBody>
      </p:sp>
      <p:sp>
        <p:nvSpPr>
          <p:cNvPr id="5" name="Content Placeholder 4">
            <a:extLst>
              <a:ext uri="{FF2B5EF4-FFF2-40B4-BE49-F238E27FC236}">
                <a16:creationId xmlns:a16="http://schemas.microsoft.com/office/drawing/2014/main" id="{48A01D7D-5EAD-33D2-4B03-279B464B31DA}"/>
              </a:ext>
            </a:extLst>
          </p:cNvPr>
          <p:cNvSpPr>
            <a:spLocks noGrp="1"/>
          </p:cNvSpPr>
          <p:nvPr>
            <p:ph idx="1"/>
          </p:nvPr>
        </p:nvSpPr>
        <p:spPr>
          <a:xfrm>
            <a:off x="360947" y="1456267"/>
            <a:ext cx="11454064" cy="5045711"/>
          </a:xfrm>
        </p:spPr>
        <p:txBody>
          <a:bodyPr anchor="ctr">
            <a:normAutofit/>
          </a:bodyPr>
          <a:lstStyle/>
          <a:p>
            <a:pPr marL="682625" lvl="0" indent="-682625">
              <a:lnSpc>
                <a:spcPct val="120000"/>
              </a:lnSpc>
              <a:buFont typeface="+mj-lt"/>
              <a:buAutoNum type="alphaUcPeriod" startAt="2"/>
            </a:pPr>
            <a:r>
              <a:rPr lang="en-US" sz="3200" b="1" dirty="0">
                <a:solidFill>
                  <a:schemeClr val="accent6"/>
                </a:solidFill>
              </a:rPr>
              <a:t>Yes.  Even though he had not symptoms, the condition was still noted on his entrance physical.</a:t>
            </a:r>
          </a:p>
          <a:p>
            <a:pPr>
              <a:lnSpc>
                <a:spcPct val="120000"/>
              </a:lnSpc>
            </a:pPr>
            <a:r>
              <a:rPr lang="en-US" sz="3200" dirty="0"/>
              <a:t>The Federal Circuit rejected the argument that only conditions that have some kind of active symptom count as preexisting conditions.  </a:t>
            </a:r>
          </a:p>
          <a:p>
            <a:pPr>
              <a:lnSpc>
                <a:spcPct val="110000"/>
              </a:lnSpc>
            </a:pPr>
            <a:r>
              <a:rPr lang="en-US" sz="3200" dirty="0"/>
              <a:t>Therefore, the burden is on the Veteran to prove that his condition was made worse by his service.</a:t>
            </a:r>
            <a:r>
              <a:rPr lang="en-US" sz="3200" dirty="0">
                <a:highlight>
                  <a:srgbClr val="FFFF00"/>
                </a:highlight>
              </a:rPr>
              <a:t> </a:t>
            </a:r>
          </a:p>
        </p:txBody>
      </p:sp>
    </p:spTree>
    <p:custDataLst>
      <p:tags r:id="rId1"/>
    </p:custDataLst>
    <p:extLst>
      <p:ext uri="{BB962C8B-B14F-4D97-AF65-F5344CB8AC3E}">
        <p14:creationId xmlns:p14="http://schemas.microsoft.com/office/powerpoint/2010/main" val="28387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xEl>
                                              <p:pRg st="0" end="0"/>
                                            </p:txEl>
                                          </p:spTgt>
                                        </p:tgtEl>
                                      </p:cBhvr>
                                    </p:animEffect>
                                    <p:animScale>
                                      <p:cBhvr>
                                        <p:cTn id="7" dur="250" autoRev="1" fill="hold"/>
                                        <p:tgtEl>
                                          <p:spTgt spid="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xEl>
                                              <p:pRg st="1" end="1"/>
                                            </p:txEl>
                                          </p:spTgt>
                                        </p:tgtEl>
                                      </p:cBhvr>
                                    </p:animEffect>
                                    <p:animScale>
                                      <p:cBhvr>
                                        <p:cTn id="12" dur="250" autoRev="1" fill="hold"/>
                                        <p:tgtEl>
                                          <p:spTgt spid="5">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xEl>
                                              <p:pRg st="2" end="2"/>
                                            </p:txEl>
                                          </p:spTgt>
                                        </p:tgtEl>
                                      </p:cBhvr>
                                    </p:animEffect>
                                    <p:animScale>
                                      <p:cBhvr>
                                        <p:cTn id="17" dur="250" autoRev="1" fill="hold"/>
                                        <p:tgtEl>
                                          <p:spTgt spid="5">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AA116-7C70-8185-0CF8-1A4F1A0075B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89A0A0-7D5C-5A9B-D80D-1AFC568BAAAA}"/>
              </a:ext>
            </a:extLst>
          </p:cNvPr>
          <p:cNvSpPr>
            <a:spLocks noGrp="1"/>
          </p:cNvSpPr>
          <p:nvPr>
            <p:ph type="sldNum" sz="quarter" idx="12"/>
          </p:nvPr>
        </p:nvSpPr>
        <p:spPr/>
        <p:txBody>
          <a:bodyPr/>
          <a:lstStyle/>
          <a:p>
            <a:fld id="{772AD97A-4EE5-4134-952F-E148AF3C2668}" type="slidenum">
              <a:rPr lang="en-US" smtClean="0"/>
              <a:pPr/>
              <a:t>16</a:t>
            </a:fld>
            <a:endParaRPr lang="en-US" dirty="0"/>
          </a:p>
        </p:txBody>
      </p:sp>
      <p:sp>
        <p:nvSpPr>
          <p:cNvPr id="5" name="Content Placeholder 4">
            <a:extLst>
              <a:ext uri="{FF2B5EF4-FFF2-40B4-BE49-F238E27FC236}">
                <a16:creationId xmlns:a16="http://schemas.microsoft.com/office/drawing/2014/main" id="{B7B98667-4876-FEC8-16CD-83365D1C7699}"/>
              </a:ext>
            </a:extLst>
          </p:cNvPr>
          <p:cNvSpPr>
            <a:spLocks noGrp="1"/>
          </p:cNvSpPr>
          <p:nvPr>
            <p:ph idx="1"/>
          </p:nvPr>
        </p:nvSpPr>
        <p:spPr>
          <a:xfrm>
            <a:off x="435147" y="1456268"/>
            <a:ext cx="6700242" cy="5136035"/>
          </a:xfrm>
        </p:spPr>
        <p:txBody>
          <a:bodyPr anchor="ctr">
            <a:noAutofit/>
          </a:bodyPr>
          <a:lstStyle/>
          <a:p>
            <a:pPr marL="0" indent="0">
              <a:spcBef>
                <a:spcPts val="0"/>
              </a:spcBef>
              <a:buNone/>
            </a:pPr>
            <a:r>
              <a:rPr lang="en-US" sz="4800" b="1" i="1" dirty="0"/>
              <a:t>Loyd v. Collins</a:t>
            </a:r>
          </a:p>
          <a:p>
            <a:pPr marL="0" indent="0">
              <a:spcBef>
                <a:spcPts val="0"/>
              </a:spcBef>
              <a:buNone/>
            </a:pPr>
            <a:r>
              <a:rPr lang="en-US" sz="4800" dirty="0"/>
              <a:t>__ Vet.App. ___</a:t>
            </a:r>
          </a:p>
          <a:p>
            <a:pPr marL="0" indent="0">
              <a:spcBef>
                <a:spcPts val="0"/>
              </a:spcBef>
              <a:buNone/>
            </a:pPr>
            <a:r>
              <a:rPr lang="en-US" sz="4800" dirty="0"/>
              <a:t>2025 U.S. App. Vet. Claims LEXIS 614</a:t>
            </a:r>
          </a:p>
          <a:p>
            <a:pPr marL="0" indent="0">
              <a:spcBef>
                <a:spcPts val="0"/>
              </a:spcBef>
              <a:buNone/>
            </a:pPr>
            <a:r>
              <a:rPr lang="en-US" sz="4800" dirty="0"/>
              <a:t>(May 8, 2025)</a:t>
            </a:r>
          </a:p>
        </p:txBody>
      </p:sp>
      <p:pic>
        <p:nvPicPr>
          <p:cNvPr id="6" name="Picture 5" descr="A close-up of a gavel&#10;&#10;AI-generated content may be incorrect.">
            <a:extLst>
              <a:ext uri="{FF2B5EF4-FFF2-40B4-BE49-F238E27FC236}">
                <a16:creationId xmlns:a16="http://schemas.microsoft.com/office/drawing/2014/main" id="{DF92AB3F-9D59-6D32-CC6E-F5D629EF8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530" y="2517289"/>
            <a:ext cx="5108627" cy="3167338"/>
          </a:xfrm>
          <a:prstGeom prst="rect">
            <a:avLst/>
          </a:prstGeom>
        </p:spPr>
      </p:pic>
    </p:spTree>
    <p:custDataLst>
      <p:tags r:id="rId1"/>
    </p:custDataLst>
    <p:extLst>
      <p:ext uri="{BB962C8B-B14F-4D97-AF65-F5344CB8AC3E}">
        <p14:creationId xmlns:p14="http://schemas.microsoft.com/office/powerpoint/2010/main" val="311160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28CB-56AB-B24D-8A55-17132DE15C91}"/>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5D74C9FB-641E-8BD5-AAFE-564DDE52DF01}"/>
              </a:ext>
            </a:extLst>
          </p:cNvPr>
          <p:cNvSpPr>
            <a:spLocks noGrp="1"/>
          </p:cNvSpPr>
          <p:nvPr>
            <p:ph type="sldNum" sz="quarter" idx="12"/>
          </p:nvPr>
        </p:nvSpPr>
        <p:spPr/>
        <p:txBody>
          <a:bodyPr/>
          <a:lstStyle/>
          <a:p>
            <a:fld id="{772AD97A-4EE5-4134-952F-E148AF3C2668}" type="slidenum">
              <a:rPr lang="en-US" smtClean="0"/>
              <a:pPr/>
              <a:t>17</a:t>
            </a:fld>
            <a:endParaRPr lang="en-US" dirty="0"/>
          </a:p>
        </p:txBody>
      </p:sp>
      <p:sp>
        <p:nvSpPr>
          <p:cNvPr id="5" name="Content Placeholder 3">
            <a:extLst>
              <a:ext uri="{FF2B5EF4-FFF2-40B4-BE49-F238E27FC236}">
                <a16:creationId xmlns:a16="http://schemas.microsoft.com/office/drawing/2014/main" id="{14146065-EC69-E22F-6724-F6F77C33465A}"/>
              </a:ext>
            </a:extLst>
          </p:cNvPr>
          <p:cNvSpPr txBox="1">
            <a:spLocks/>
          </p:cNvSpPr>
          <p:nvPr/>
        </p:nvSpPr>
        <p:spPr>
          <a:xfrm>
            <a:off x="321733" y="1608668"/>
            <a:ext cx="11836400" cy="49975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dirty="0"/>
              <a:t>Veteran Marvin Loyd sought service connection for an eye condition as secondary to a service-connected stroke.  After his claim was denied, he filed a Supplemental Claim.  The regional office, however, determined that there was no new and relevant evidence to reopen the claim.  Mr.  Loyd then appealed that decision to the Board.</a:t>
            </a:r>
          </a:p>
          <a:p>
            <a:pPr marL="0" indent="0">
              <a:lnSpc>
                <a:spcPct val="120000"/>
              </a:lnSpc>
              <a:buFont typeface="Arial" panose="020B0604020202020204" pitchFamily="34" charset="0"/>
              <a:buNone/>
            </a:pPr>
            <a:r>
              <a:rPr lang="en-US" dirty="0"/>
              <a:t>What issue is before the Board?</a:t>
            </a:r>
          </a:p>
          <a:p>
            <a:pPr marL="514350" indent="-514350">
              <a:lnSpc>
                <a:spcPct val="120000"/>
              </a:lnSpc>
              <a:buFont typeface="Arial" panose="020B0604020202020204" pitchFamily="34" charset="0"/>
              <a:buAutoNum type="alphaUcPeriod"/>
            </a:pPr>
            <a:r>
              <a:rPr lang="en-US" b="1" dirty="0">
                <a:solidFill>
                  <a:schemeClr val="accent5"/>
                </a:solidFill>
              </a:rPr>
              <a:t>Only the issue of whether the Supplemental Claim was supported by new and relevant evidence.</a:t>
            </a:r>
          </a:p>
          <a:p>
            <a:pPr marL="514350" indent="-514350">
              <a:lnSpc>
                <a:spcPct val="120000"/>
              </a:lnSpc>
              <a:buFont typeface="Arial" panose="020B0604020202020204" pitchFamily="34" charset="0"/>
              <a:buAutoNum type="alphaUcPeriod"/>
            </a:pPr>
            <a:r>
              <a:rPr lang="en-US" b="1" dirty="0">
                <a:solidFill>
                  <a:schemeClr val="accent6"/>
                </a:solidFill>
              </a:rPr>
              <a:t>The merits of whether his eye condition should be granted service connection.</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answerA">
            <a:extLst>
              <a:ext uri="{FF2B5EF4-FFF2-40B4-BE49-F238E27FC236}">
                <a16:creationId xmlns:a16="http://schemas.microsoft.com/office/drawing/2014/main" id="{05598731-03E6-0FBB-759C-8779F1804F64}"/>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EC9B596E-3945-D3A2-AA8F-E489DC2445D0}"/>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2EF107F5-7F6D-B67E-4C5E-938AFFDEE991}"/>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3415D1C4-27D2-9E3B-0E40-40B5FF612AB1}"/>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2EEF450E-0739-DF02-2B44-B67CF4546F93}"/>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457F504A-6987-4CC0-6D45-70FD2CBA3E0D}"/>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1" name="pp_status">
            <a:extLst>
              <a:ext uri="{FF2B5EF4-FFF2-40B4-BE49-F238E27FC236}">
                <a16:creationId xmlns:a16="http://schemas.microsoft.com/office/drawing/2014/main" id="{73B097F1-8C99-9981-2F24-ABF1120EEA12}"/>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407863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4D26-0EE7-E821-3CE6-5E8ED2FB6F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79170-C865-49C9-CA58-9753D0A1D9B5}"/>
              </a:ext>
            </a:extLst>
          </p:cNvPr>
          <p:cNvSpPr>
            <a:spLocks noGrp="1"/>
          </p:cNvSpPr>
          <p:nvPr>
            <p:ph type="title"/>
          </p:nvPr>
        </p:nvSpPr>
        <p:spPr/>
        <p:txBody>
          <a:bodyPr>
            <a:normAutofit/>
          </a:bodyPr>
          <a:lstStyle/>
          <a:p>
            <a:r>
              <a:rPr lang="en-US" sz="5400" i="1" dirty="0"/>
              <a:t>Loyd v. Collins</a:t>
            </a:r>
          </a:p>
        </p:txBody>
      </p:sp>
      <p:sp>
        <p:nvSpPr>
          <p:cNvPr id="4" name="Slide Number Placeholder 3">
            <a:extLst>
              <a:ext uri="{FF2B5EF4-FFF2-40B4-BE49-F238E27FC236}">
                <a16:creationId xmlns:a16="http://schemas.microsoft.com/office/drawing/2014/main" id="{EBDA6988-1C79-AAB1-76A8-01D2E82E3614}"/>
              </a:ext>
            </a:extLst>
          </p:cNvPr>
          <p:cNvSpPr>
            <a:spLocks noGrp="1"/>
          </p:cNvSpPr>
          <p:nvPr>
            <p:ph type="sldNum" sz="quarter" idx="12"/>
          </p:nvPr>
        </p:nvSpPr>
        <p:spPr/>
        <p:txBody>
          <a:bodyPr/>
          <a:lstStyle/>
          <a:p>
            <a:fld id="{772AD97A-4EE5-4134-952F-E148AF3C2668}" type="slidenum">
              <a:rPr lang="en-US" smtClean="0"/>
              <a:pPr/>
              <a:t>18</a:t>
            </a:fld>
            <a:endParaRPr lang="en-US" dirty="0"/>
          </a:p>
        </p:txBody>
      </p:sp>
      <p:sp>
        <p:nvSpPr>
          <p:cNvPr id="5" name="Content Placeholder 4">
            <a:extLst>
              <a:ext uri="{FF2B5EF4-FFF2-40B4-BE49-F238E27FC236}">
                <a16:creationId xmlns:a16="http://schemas.microsoft.com/office/drawing/2014/main" id="{69C513B7-DF69-0B43-FC06-9300F75186F7}"/>
              </a:ext>
            </a:extLst>
          </p:cNvPr>
          <p:cNvSpPr>
            <a:spLocks noGrp="1"/>
          </p:cNvSpPr>
          <p:nvPr>
            <p:ph idx="1"/>
          </p:nvPr>
        </p:nvSpPr>
        <p:spPr>
          <a:xfrm>
            <a:off x="360947" y="1409075"/>
            <a:ext cx="11454064" cy="4152277"/>
          </a:xfrm>
        </p:spPr>
        <p:txBody>
          <a:bodyPr anchor="ctr">
            <a:normAutofit fontScale="85000" lnSpcReduction="10000"/>
          </a:bodyPr>
          <a:lstStyle/>
          <a:p>
            <a:pPr marL="627063" lvl="0" indent="-627063">
              <a:lnSpc>
                <a:spcPct val="120000"/>
              </a:lnSpc>
              <a:buAutoNum type="alphaUcPeriod"/>
            </a:pPr>
            <a:r>
              <a:rPr lang="en-US" sz="3200" b="1" dirty="0">
                <a:solidFill>
                  <a:schemeClr val="accent5"/>
                </a:solidFill>
              </a:rPr>
              <a:t>Only the issue of whether the Supplemental Claim was supported by new and relevant evidence.</a:t>
            </a:r>
          </a:p>
          <a:p>
            <a:pPr>
              <a:lnSpc>
                <a:spcPct val="110000"/>
              </a:lnSpc>
            </a:pPr>
            <a:r>
              <a:rPr lang="en-US" sz="3200" dirty="0"/>
              <a:t>The CAVC held that an appeal of a denial of reopening is focused only on the issue of whether the claim should have been readjudicated.</a:t>
            </a:r>
          </a:p>
          <a:p>
            <a:pPr>
              <a:lnSpc>
                <a:spcPct val="110000"/>
              </a:lnSpc>
            </a:pPr>
            <a:r>
              <a:rPr lang="en-US" sz="3200" dirty="0"/>
              <a:t>The Court also noted that it may be true—as it was in the legacy system—that if the Board grants readjudication then it must remand for a decision on the merits. </a:t>
            </a:r>
          </a:p>
        </p:txBody>
      </p:sp>
      <p:sp>
        <p:nvSpPr>
          <p:cNvPr id="3" name="Rectangle: Rounded Corners 2">
            <a:extLst>
              <a:ext uri="{FF2B5EF4-FFF2-40B4-BE49-F238E27FC236}">
                <a16:creationId xmlns:a16="http://schemas.microsoft.com/office/drawing/2014/main" id="{604F4E3C-B2B8-9035-53B7-489996EDD7C2}"/>
              </a:ext>
            </a:extLst>
          </p:cNvPr>
          <p:cNvSpPr/>
          <p:nvPr/>
        </p:nvSpPr>
        <p:spPr>
          <a:xfrm>
            <a:off x="306100" y="5666078"/>
            <a:ext cx="11699631" cy="918806"/>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b="1" dirty="0">
                <a:solidFill>
                  <a:schemeClr val="tx1"/>
                </a:solidFill>
                <a:latin typeface="Verdana" panose="020B0604030504040204" pitchFamily="34" charset="0"/>
                <a:ea typeface="Verdana" panose="020B0604030504040204" pitchFamily="34" charset="0"/>
              </a:rPr>
              <a:t>The opinion indicates that the Secretary conceded that continuous pursuit would still apply after a denial of readjudication!</a:t>
            </a:r>
            <a:endParaRPr lang="en-US" sz="2400" dirty="0">
              <a:solidFill>
                <a:schemeClr val="tx1"/>
              </a:solidFill>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4329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xEl>
                                              <p:pRg st="0" end="0"/>
                                            </p:txEl>
                                          </p:spTgt>
                                        </p:tgtEl>
                                      </p:cBhvr>
                                    </p:animEffect>
                                    <p:animScale>
                                      <p:cBhvr>
                                        <p:cTn id="7" dur="250" autoRev="1" fill="hold"/>
                                        <p:tgtEl>
                                          <p:spTgt spid="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
                                            <p:txEl>
                                              <p:pRg st="1" end="1"/>
                                            </p:txEl>
                                          </p:spTgt>
                                        </p:tgtEl>
                                      </p:cBhvr>
                                    </p:animEffect>
                                    <p:animScale>
                                      <p:cBhvr>
                                        <p:cTn id="12" dur="250" autoRev="1" fill="hold"/>
                                        <p:tgtEl>
                                          <p:spTgt spid="5">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5">
                                            <p:txEl>
                                              <p:pRg st="2" end="2"/>
                                            </p:txEl>
                                          </p:spTgt>
                                        </p:tgtEl>
                                      </p:cBhvr>
                                    </p:animEffect>
                                    <p:animScale>
                                      <p:cBhvr>
                                        <p:cTn id="17" dur="250" autoRev="1" fill="hold"/>
                                        <p:tgtEl>
                                          <p:spTgt spid="5">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282790-87A6-4334-91F2-A50190AF5038}"/>
              </a:ext>
            </a:extLst>
          </p:cNvPr>
          <p:cNvSpPr>
            <a:spLocks noGrp="1"/>
          </p:cNvSpPr>
          <p:nvPr>
            <p:ph type="sldNum" sz="quarter" idx="12"/>
          </p:nvPr>
        </p:nvSpPr>
        <p:spPr/>
        <p:txBody>
          <a:bodyPr/>
          <a:lstStyle/>
          <a:p>
            <a:fld id="{772AD97A-4EE5-4134-952F-E148AF3C2668}" type="slidenum">
              <a:rPr lang="en-US" smtClean="0"/>
              <a:pPr/>
              <a:t>19</a:t>
            </a:fld>
            <a:endParaRPr lang="en-US" dirty="0"/>
          </a:p>
        </p:txBody>
      </p:sp>
      <p:sp>
        <p:nvSpPr>
          <p:cNvPr id="5" name="Content Placeholder 4">
            <a:extLst>
              <a:ext uri="{FF2B5EF4-FFF2-40B4-BE49-F238E27FC236}">
                <a16:creationId xmlns:a16="http://schemas.microsoft.com/office/drawing/2014/main" id="{742B66A3-6565-492C-AF9F-580B7E4E0C11}"/>
              </a:ext>
            </a:extLst>
          </p:cNvPr>
          <p:cNvSpPr>
            <a:spLocks noGrp="1"/>
          </p:cNvSpPr>
          <p:nvPr>
            <p:ph idx="1"/>
          </p:nvPr>
        </p:nvSpPr>
        <p:spPr>
          <a:xfrm>
            <a:off x="435147" y="1456268"/>
            <a:ext cx="6700242" cy="5136035"/>
          </a:xfrm>
        </p:spPr>
        <p:txBody>
          <a:bodyPr anchor="ctr">
            <a:noAutofit/>
          </a:bodyPr>
          <a:lstStyle/>
          <a:p>
            <a:pPr marL="0" indent="0">
              <a:spcBef>
                <a:spcPts val="0"/>
              </a:spcBef>
              <a:buNone/>
            </a:pPr>
            <a:r>
              <a:rPr lang="en-US" sz="4800" b="1" i="1" dirty="0" err="1"/>
              <a:t>Rudisill</a:t>
            </a:r>
            <a:r>
              <a:rPr lang="en-US" sz="4800" b="1" i="1" dirty="0"/>
              <a:t> v. McDonough</a:t>
            </a:r>
          </a:p>
          <a:p>
            <a:pPr marL="0" indent="0">
              <a:spcBef>
                <a:spcPts val="0"/>
              </a:spcBef>
              <a:buNone/>
            </a:pPr>
            <a:r>
              <a:rPr lang="en-US" sz="4800" dirty="0"/>
              <a:t>144 S. Ct. 945 (2024)</a:t>
            </a:r>
          </a:p>
        </p:txBody>
      </p:sp>
      <p:pic>
        <p:nvPicPr>
          <p:cNvPr id="3" name="Picture 2">
            <a:extLst>
              <a:ext uri="{FF2B5EF4-FFF2-40B4-BE49-F238E27FC236}">
                <a16:creationId xmlns:a16="http://schemas.microsoft.com/office/drawing/2014/main" id="{40794E4C-D45F-FA84-50CA-43EB82B9CECA}"/>
              </a:ext>
            </a:extLst>
          </p:cNvPr>
          <p:cNvPicPr>
            <a:picLocks noChangeAspect="1"/>
          </p:cNvPicPr>
          <p:nvPr/>
        </p:nvPicPr>
        <p:blipFill>
          <a:blip r:embed="rId4"/>
          <a:stretch>
            <a:fillRect/>
          </a:stretch>
        </p:blipFill>
        <p:spPr>
          <a:xfrm>
            <a:off x="6229350" y="2519712"/>
            <a:ext cx="5000625" cy="3242912"/>
          </a:xfrm>
          <a:prstGeom prst="rect">
            <a:avLst/>
          </a:prstGeom>
        </p:spPr>
      </p:pic>
    </p:spTree>
    <p:custDataLst>
      <p:tags r:id="rId1"/>
    </p:custDataLst>
    <p:extLst>
      <p:ext uri="{BB962C8B-B14F-4D97-AF65-F5344CB8AC3E}">
        <p14:creationId xmlns:p14="http://schemas.microsoft.com/office/powerpoint/2010/main" val="251401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69AB-81EA-FCCF-4402-727BFCEF9AA0}"/>
              </a:ext>
            </a:extLst>
          </p:cNvPr>
          <p:cNvSpPr>
            <a:spLocks noGrp="1"/>
          </p:cNvSpPr>
          <p:nvPr>
            <p:ph type="title"/>
          </p:nvPr>
        </p:nvSpPr>
        <p:spPr/>
        <p:txBody>
          <a:bodyPr/>
          <a:lstStyle/>
          <a:p>
            <a:r>
              <a:rPr lang="en-US" dirty="0"/>
              <a:t>Polling Test Question</a:t>
            </a:r>
          </a:p>
        </p:txBody>
      </p:sp>
      <p:sp>
        <p:nvSpPr>
          <p:cNvPr id="3" name="Slide Number Placeholder 2">
            <a:extLst>
              <a:ext uri="{FF2B5EF4-FFF2-40B4-BE49-F238E27FC236}">
                <a16:creationId xmlns:a16="http://schemas.microsoft.com/office/drawing/2014/main" id="{A66866AD-2737-D06E-CC6C-F28866AFB0AB}"/>
              </a:ext>
            </a:extLst>
          </p:cNvPr>
          <p:cNvSpPr>
            <a:spLocks noGrp="1"/>
          </p:cNvSpPr>
          <p:nvPr>
            <p:ph type="sldNum" sz="quarter" idx="12"/>
          </p:nvPr>
        </p:nvSpPr>
        <p:spPr/>
        <p:txBody>
          <a:bodyPr/>
          <a:lstStyle/>
          <a:p>
            <a:fld id="{772AD97A-4EE5-4134-952F-E148AF3C2668}" type="slidenum">
              <a:rPr lang="en-US" smtClean="0"/>
              <a:pPr/>
              <a:t>2</a:t>
            </a:fld>
            <a:endParaRPr lang="en-US" dirty="0"/>
          </a:p>
        </p:txBody>
      </p:sp>
      <p:sp>
        <p:nvSpPr>
          <p:cNvPr id="4" name="Content Placeholder 3">
            <a:extLst>
              <a:ext uri="{FF2B5EF4-FFF2-40B4-BE49-F238E27FC236}">
                <a16:creationId xmlns:a16="http://schemas.microsoft.com/office/drawing/2014/main" id="{CC894CDE-E401-FEEA-1D3A-D7D6ECAF49A9}"/>
              </a:ext>
            </a:extLst>
          </p:cNvPr>
          <p:cNvSpPr>
            <a:spLocks noGrp="1"/>
          </p:cNvSpPr>
          <p:nvPr>
            <p:ph idx="1"/>
          </p:nvPr>
        </p:nvSpPr>
        <p:spPr>
          <a:xfrm>
            <a:off x="177801" y="1221205"/>
            <a:ext cx="11836400" cy="4954171"/>
          </a:xfrm>
        </p:spPr>
        <p:txBody>
          <a:bodyPr>
            <a:normAutofit fontScale="92500" lnSpcReduction="20000"/>
          </a:bodyPr>
          <a:lstStyle/>
          <a:p>
            <a:pPr marL="0" indent="0">
              <a:buNone/>
            </a:pPr>
            <a:endParaRPr lang="en-US" dirty="0">
              <a:highlight>
                <a:srgbClr val="FFFF00"/>
              </a:highlight>
            </a:endParaRPr>
          </a:p>
          <a:p>
            <a:pPr marL="0" indent="0">
              <a:lnSpc>
                <a:spcPct val="110000"/>
              </a:lnSpc>
              <a:buNone/>
            </a:pPr>
            <a:r>
              <a:rPr lang="en-US" sz="1500" dirty="0"/>
              <a:t>  </a:t>
            </a:r>
          </a:p>
          <a:p>
            <a:pPr marL="0" indent="0">
              <a:lnSpc>
                <a:spcPct val="110000"/>
              </a:lnSpc>
              <a:buNone/>
            </a:pPr>
            <a:r>
              <a:rPr lang="en-US" dirty="0"/>
              <a:t>In FY2024, what percentage of Board decisions that were reviewed by the Court of Appeals for Veterans Claims were </a:t>
            </a:r>
            <a:r>
              <a:rPr lang="en-US" b="1" dirty="0"/>
              <a:t>reversed or remanded </a:t>
            </a:r>
            <a:r>
              <a:rPr lang="en-US" dirty="0"/>
              <a:t>(in favor of the Veteran)?</a:t>
            </a:r>
          </a:p>
          <a:p>
            <a:pPr marL="0" indent="0">
              <a:lnSpc>
                <a:spcPct val="110000"/>
              </a:lnSpc>
              <a:buNone/>
            </a:pPr>
            <a:endParaRPr lang="en-US" dirty="0"/>
          </a:p>
          <a:p>
            <a:pPr marL="514350" lvl="0" indent="-514350">
              <a:buAutoNum type="alphaUcPeriod"/>
            </a:pPr>
            <a:r>
              <a:rPr lang="en-US" sz="2800" b="1" dirty="0">
                <a:solidFill>
                  <a:schemeClr val="accent5"/>
                </a:solidFill>
              </a:rPr>
              <a:t>Less than 25% were reversed or remanded</a:t>
            </a:r>
          </a:p>
          <a:p>
            <a:pPr marL="514350" lvl="0" indent="-514350">
              <a:buAutoNum type="alphaUcPeriod"/>
            </a:pPr>
            <a:r>
              <a:rPr lang="en-US" sz="2800" b="1" dirty="0">
                <a:solidFill>
                  <a:schemeClr val="accent6"/>
                </a:solidFill>
              </a:rPr>
              <a:t>Between 25% and 50%</a:t>
            </a:r>
          </a:p>
          <a:p>
            <a:pPr marL="514350" lvl="0" indent="-514350">
              <a:buAutoNum type="alphaUcPeriod"/>
            </a:pPr>
            <a:r>
              <a:rPr lang="en-US" sz="2800" b="1" dirty="0">
                <a:solidFill>
                  <a:srgbClr val="7030A0"/>
                </a:solidFill>
              </a:rPr>
              <a:t>Between 50% and 70%</a:t>
            </a:r>
          </a:p>
          <a:p>
            <a:pPr marL="514350" lvl="0" indent="-514350">
              <a:buAutoNum type="alphaUcPeriod"/>
            </a:pPr>
            <a:r>
              <a:rPr lang="en-US" b="1" dirty="0">
                <a:solidFill>
                  <a:schemeClr val="accent2"/>
                </a:solidFill>
              </a:rPr>
              <a:t>Between 70% and 80%</a:t>
            </a:r>
          </a:p>
          <a:p>
            <a:pPr marL="514350" lvl="0" indent="-514350">
              <a:buAutoNum type="alphaUcPeriod"/>
            </a:pPr>
            <a:r>
              <a:rPr lang="en-US" sz="2800" b="1" dirty="0">
                <a:solidFill>
                  <a:srgbClr val="DA90E0"/>
                </a:solidFill>
              </a:rPr>
              <a:t>Between 80% and 90%</a:t>
            </a:r>
            <a:endParaRPr lang="en-US" b="1" dirty="0">
              <a:solidFill>
                <a:srgbClr val="DA90E0"/>
              </a:solidFill>
            </a:endParaRPr>
          </a:p>
          <a:p>
            <a:pPr marL="514350" lvl="0" indent="-514350">
              <a:buAutoNum type="alphaUcPeriod"/>
            </a:pPr>
            <a:r>
              <a:rPr lang="en-US" sz="2800" b="1" dirty="0">
                <a:solidFill>
                  <a:srgbClr val="6F2B35"/>
                </a:solidFill>
              </a:rPr>
              <a:t>More than 90%</a:t>
            </a:r>
          </a:p>
          <a:p>
            <a:endParaRPr lang="en-US" dirty="0"/>
          </a:p>
        </p:txBody>
      </p:sp>
      <p:sp>
        <p:nvSpPr>
          <p:cNvPr id="5" name="answerA">
            <a:extLst>
              <a:ext uri="{FF2B5EF4-FFF2-40B4-BE49-F238E27FC236}">
                <a16:creationId xmlns:a16="http://schemas.microsoft.com/office/drawing/2014/main" id="{0DEC6C0B-5C77-FF03-E996-268048417EFA}"/>
              </a:ext>
            </a:extLst>
          </p:cNvPr>
          <p:cNvSpPr txBox="1"/>
          <p:nvPr/>
        </p:nvSpPr>
        <p:spPr>
          <a:xfrm>
            <a:off x="8318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9F4C45C2-237E-B25C-1A66-6AA734DD6035}"/>
              </a:ext>
            </a:extLst>
          </p:cNvPr>
          <p:cNvSpPr txBox="1"/>
          <p:nvPr/>
        </p:nvSpPr>
        <p:spPr>
          <a:xfrm>
            <a:off x="8318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6BE63C7C-1C98-8220-B572-39B3F8EC984E}"/>
              </a:ext>
            </a:extLst>
          </p:cNvPr>
          <p:cNvSpPr txBox="1"/>
          <p:nvPr/>
        </p:nvSpPr>
        <p:spPr>
          <a:xfrm>
            <a:off x="8826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4E74FC54-DFED-F402-C718-E3D57F7678CC}"/>
              </a:ext>
            </a:extLst>
          </p:cNvPr>
          <p:cNvSpPr txBox="1"/>
          <p:nvPr/>
        </p:nvSpPr>
        <p:spPr>
          <a:xfrm>
            <a:off x="8826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answerC">
            <a:extLst>
              <a:ext uri="{FF2B5EF4-FFF2-40B4-BE49-F238E27FC236}">
                <a16:creationId xmlns:a16="http://schemas.microsoft.com/office/drawing/2014/main" id="{5E94AAF5-985B-1977-F402-BD0BF82063D9}"/>
              </a:ext>
            </a:extLst>
          </p:cNvPr>
          <p:cNvSpPr txBox="1"/>
          <p:nvPr/>
        </p:nvSpPr>
        <p:spPr>
          <a:xfrm>
            <a:off x="9334500" y="6096000"/>
            <a:ext cx="482600" cy="38100"/>
          </a:xfrm>
          <a:prstGeom prst="rect">
            <a:avLst/>
          </a:prstGeom>
          <a:solidFill>
            <a:srgbClr val="8D0196">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0" name="letterC">
            <a:extLst>
              <a:ext uri="{FF2B5EF4-FFF2-40B4-BE49-F238E27FC236}">
                <a16:creationId xmlns:a16="http://schemas.microsoft.com/office/drawing/2014/main" id="{3BB97155-8C4E-85F1-7411-A36D7128F386}"/>
              </a:ext>
            </a:extLst>
          </p:cNvPr>
          <p:cNvSpPr txBox="1"/>
          <p:nvPr/>
        </p:nvSpPr>
        <p:spPr>
          <a:xfrm>
            <a:off x="9334500" y="6159500"/>
            <a:ext cx="482600" cy="381000"/>
          </a:xfrm>
          <a:prstGeom prst="rect">
            <a:avLst/>
          </a:prstGeom>
          <a:solidFill>
            <a:srgbClr val="8D0196"/>
          </a:solidFill>
        </p:spPr>
        <p:txBody>
          <a:bodyPr vert="horz" rtlCol="0" anchor="b" anchorCtr="0">
            <a:noAutofit/>
          </a:bodyPr>
          <a:lstStyle/>
          <a:p>
            <a:r>
              <a:rPr lang="en-US" sz="1200">
                <a:solidFill>
                  <a:srgbClr val="FFFFFF"/>
                </a:solidFill>
                <a:latin typeface="Segoe UI" panose="020B0502040204020203" pitchFamily="34" charset="0"/>
              </a:rPr>
              <a:t>C</a:t>
            </a:r>
          </a:p>
        </p:txBody>
      </p:sp>
      <p:sp>
        <p:nvSpPr>
          <p:cNvPr id="11" name="answerD">
            <a:extLst>
              <a:ext uri="{FF2B5EF4-FFF2-40B4-BE49-F238E27FC236}">
                <a16:creationId xmlns:a16="http://schemas.microsoft.com/office/drawing/2014/main" id="{745446E6-E5D1-E39A-0EB6-9ABB954D272D}"/>
              </a:ext>
            </a:extLst>
          </p:cNvPr>
          <p:cNvSpPr txBox="1"/>
          <p:nvPr/>
        </p:nvSpPr>
        <p:spPr>
          <a:xfrm>
            <a:off x="9842500" y="6096000"/>
            <a:ext cx="482600" cy="38100"/>
          </a:xfrm>
          <a:prstGeom prst="rect">
            <a:avLst/>
          </a:prstGeom>
          <a:solidFill>
            <a:srgbClr val="FD5C04">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2" name="letterD">
            <a:extLst>
              <a:ext uri="{FF2B5EF4-FFF2-40B4-BE49-F238E27FC236}">
                <a16:creationId xmlns:a16="http://schemas.microsoft.com/office/drawing/2014/main" id="{252BF9EF-5CF2-66FF-D6B4-4F7B2F9D6D39}"/>
              </a:ext>
            </a:extLst>
          </p:cNvPr>
          <p:cNvSpPr txBox="1"/>
          <p:nvPr/>
        </p:nvSpPr>
        <p:spPr>
          <a:xfrm>
            <a:off x="9842500" y="6159500"/>
            <a:ext cx="482600" cy="381000"/>
          </a:xfrm>
          <a:prstGeom prst="rect">
            <a:avLst/>
          </a:prstGeom>
          <a:solidFill>
            <a:srgbClr val="FD5C04"/>
          </a:solidFill>
        </p:spPr>
        <p:txBody>
          <a:bodyPr vert="horz" rtlCol="0" anchor="b" anchorCtr="0">
            <a:noAutofit/>
          </a:bodyPr>
          <a:lstStyle/>
          <a:p>
            <a:r>
              <a:rPr lang="en-US" sz="1200">
                <a:solidFill>
                  <a:srgbClr val="FFFFFF"/>
                </a:solidFill>
                <a:latin typeface="Segoe UI" panose="020B0502040204020203" pitchFamily="34" charset="0"/>
              </a:rPr>
              <a:t>D</a:t>
            </a:r>
          </a:p>
        </p:txBody>
      </p:sp>
      <p:sp>
        <p:nvSpPr>
          <p:cNvPr id="13" name="answerE">
            <a:extLst>
              <a:ext uri="{FF2B5EF4-FFF2-40B4-BE49-F238E27FC236}">
                <a16:creationId xmlns:a16="http://schemas.microsoft.com/office/drawing/2014/main" id="{147ED3E2-35F4-EB8A-8483-3D380D9D02FB}"/>
              </a:ext>
            </a:extLst>
          </p:cNvPr>
          <p:cNvSpPr txBox="1"/>
          <p:nvPr/>
        </p:nvSpPr>
        <p:spPr>
          <a:xfrm>
            <a:off x="10350500" y="6096000"/>
            <a:ext cx="482600" cy="38100"/>
          </a:xfrm>
          <a:prstGeom prst="rect">
            <a:avLst/>
          </a:prstGeom>
          <a:solidFill>
            <a:srgbClr val="E86EB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4" name="letterE">
            <a:extLst>
              <a:ext uri="{FF2B5EF4-FFF2-40B4-BE49-F238E27FC236}">
                <a16:creationId xmlns:a16="http://schemas.microsoft.com/office/drawing/2014/main" id="{BCD8D105-234F-7AE0-49B2-8332E731F308}"/>
              </a:ext>
            </a:extLst>
          </p:cNvPr>
          <p:cNvSpPr txBox="1"/>
          <p:nvPr/>
        </p:nvSpPr>
        <p:spPr>
          <a:xfrm>
            <a:off x="10350500" y="6159500"/>
            <a:ext cx="482600" cy="381000"/>
          </a:xfrm>
          <a:prstGeom prst="rect">
            <a:avLst/>
          </a:prstGeom>
          <a:solidFill>
            <a:srgbClr val="E86EB2"/>
          </a:solidFill>
        </p:spPr>
        <p:txBody>
          <a:bodyPr vert="horz" rtlCol="0" anchor="b" anchorCtr="0">
            <a:noAutofit/>
          </a:bodyPr>
          <a:lstStyle/>
          <a:p>
            <a:r>
              <a:rPr lang="en-US" sz="1200">
                <a:solidFill>
                  <a:srgbClr val="FFFFFF"/>
                </a:solidFill>
                <a:latin typeface="Segoe UI" panose="020B0502040204020203" pitchFamily="34" charset="0"/>
              </a:rPr>
              <a:t>E</a:t>
            </a:r>
          </a:p>
        </p:txBody>
      </p:sp>
      <p:sp>
        <p:nvSpPr>
          <p:cNvPr id="15" name="answerF">
            <a:extLst>
              <a:ext uri="{FF2B5EF4-FFF2-40B4-BE49-F238E27FC236}">
                <a16:creationId xmlns:a16="http://schemas.microsoft.com/office/drawing/2014/main" id="{96B66858-B522-FF66-2403-0254A7BDCCAC}"/>
              </a:ext>
            </a:extLst>
          </p:cNvPr>
          <p:cNvSpPr txBox="1"/>
          <p:nvPr/>
        </p:nvSpPr>
        <p:spPr>
          <a:xfrm>
            <a:off x="10858500" y="6096000"/>
            <a:ext cx="482600" cy="38100"/>
          </a:xfrm>
          <a:prstGeom prst="rect">
            <a:avLst/>
          </a:prstGeom>
          <a:solidFill>
            <a:srgbClr val="881111">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6" name="letterF">
            <a:extLst>
              <a:ext uri="{FF2B5EF4-FFF2-40B4-BE49-F238E27FC236}">
                <a16:creationId xmlns:a16="http://schemas.microsoft.com/office/drawing/2014/main" id="{E144CD5A-6325-DA6A-979F-6B78489FC93D}"/>
              </a:ext>
            </a:extLst>
          </p:cNvPr>
          <p:cNvSpPr txBox="1"/>
          <p:nvPr/>
        </p:nvSpPr>
        <p:spPr>
          <a:xfrm>
            <a:off x="10858500" y="6159500"/>
            <a:ext cx="482600" cy="381000"/>
          </a:xfrm>
          <a:prstGeom prst="rect">
            <a:avLst/>
          </a:prstGeom>
          <a:solidFill>
            <a:srgbClr val="881111"/>
          </a:solidFill>
        </p:spPr>
        <p:txBody>
          <a:bodyPr vert="horz" rtlCol="0" anchor="b" anchorCtr="0">
            <a:noAutofit/>
          </a:bodyPr>
          <a:lstStyle/>
          <a:p>
            <a:r>
              <a:rPr lang="en-US" sz="1200">
                <a:solidFill>
                  <a:srgbClr val="FFFFFF"/>
                </a:solidFill>
                <a:latin typeface="Segoe UI" panose="020B0502040204020203" pitchFamily="34" charset="0"/>
              </a:rPr>
              <a:t>F</a:t>
            </a:r>
          </a:p>
        </p:txBody>
      </p:sp>
      <p:sp>
        <p:nvSpPr>
          <p:cNvPr id="17" name="counter" descr="Classic ParticiPoll#False#False">
            <a:extLst>
              <a:ext uri="{FF2B5EF4-FFF2-40B4-BE49-F238E27FC236}">
                <a16:creationId xmlns:a16="http://schemas.microsoft.com/office/drawing/2014/main" id="{57230058-039D-02D6-2ABE-5763445C6485}"/>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8" name="participoll" descr="6">
            <a:extLst>
              <a:ext uri="{FF2B5EF4-FFF2-40B4-BE49-F238E27FC236}">
                <a16:creationId xmlns:a16="http://schemas.microsoft.com/office/drawing/2014/main" id="{17E2AEDA-A7EB-5452-527D-9E817C59D223}"/>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20" name="pp_status">
            <a:extLst>
              <a:ext uri="{FF2B5EF4-FFF2-40B4-BE49-F238E27FC236}">
                <a16:creationId xmlns:a16="http://schemas.microsoft.com/office/drawing/2014/main" id="{C7BCF770-E087-32F2-811E-F738ED4BBD21}"/>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367917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3">
                                          <p:stCondLst>
                                            <p:cond delay="0"/>
                                          </p:stCondLst>
                                        </p:cTn>
                                        <p:tgtEl>
                                          <p:spTgt spid="18"/>
                                        </p:tgtEl>
                                      </p:cBhvr>
                                    </p:animEffect>
                                    <p:anim calcmode="lin" valueType="num">
                                      <p:cBhvr>
                                        <p:cTn id="8" dur="9"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8"/>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8"/>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8"/>
                                        </p:tgtEl>
                                        <p:attrNameLst>
                                          <p:attrName>ppt_y</p:attrName>
                                        </p:attrNameLst>
                                      </p:cBhvr>
                                      <p:tavLst>
                                        <p:tav tm="0" fmla="#ppt_y-sin(pi*$)/81">
                                          <p:val>
                                            <p:fltVal val="0"/>
                                          </p:val>
                                        </p:tav>
                                        <p:tav tm="100000">
                                          <p:val>
                                            <p:fltVal val="1"/>
                                          </p:val>
                                        </p:tav>
                                      </p:tavLst>
                                    </p:anim>
                                    <p:animScale>
                                      <p:cBhvr>
                                        <p:cTn id="13" dur="1">
                                          <p:stCondLst>
                                            <p:cond delay="3"/>
                                          </p:stCondLst>
                                        </p:cTn>
                                        <p:tgtEl>
                                          <p:spTgt spid="18"/>
                                        </p:tgtEl>
                                      </p:cBhvr>
                                      <p:to x="100000" y="60000"/>
                                    </p:animScale>
                                    <p:animScale>
                                      <p:cBhvr>
                                        <p:cTn id="14" dur="1" decel="50000">
                                          <p:stCondLst>
                                            <p:cond delay="3"/>
                                          </p:stCondLst>
                                        </p:cTn>
                                        <p:tgtEl>
                                          <p:spTgt spid="18"/>
                                        </p:tgtEl>
                                      </p:cBhvr>
                                      <p:to x="100000" y="100000"/>
                                    </p:animScale>
                                    <p:animScale>
                                      <p:cBhvr>
                                        <p:cTn id="15" dur="1">
                                          <p:stCondLst>
                                            <p:cond delay="7"/>
                                          </p:stCondLst>
                                        </p:cTn>
                                        <p:tgtEl>
                                          <p:spTgt spid="18"/>
                                        </p:tgtEl>
                                      </p:cBhvr>
                                      <p:to x="100000" y="80000"/>
                                    </p:animScale>
                                    <p:animScale>
                                      <p:cBhvr>
                                        <p:cTn id="16" dur="1" decel="50000">
                                          <p:stCondLst>
                                            <p:cond delay="7"/>
                                          </p:stCondLst>
                                        </p:cTn>
                                        <p:tgtEl>
                                          <p:spTgt spid="18"/>
                                        </p:tgtEl>
                                      </p:cBhvr>
                                      <p:to x="100000" y="100000"/>
                                    </p:animScale>
                                    <p:animScale>
                                      <p:cBhvr>
                                        <p:cTn id="17" dur="1">
                                          <p:stCondLst>
                                            <p:cond delay="8"/>
                                          </p:stCondLst>
                                        </p:cTn>
                                        <p:tgtEl>
                                          <p:spTgt spid="18"/>
                                        </p:tgtEl>
                                      </p:cBhvr>
                                      <p:to x="100000" y="90000"/>
                                    </p:animScale>
                                    <p:animScale>
                                      <p:cBhvr>
                                        <p:cTn id="18" dur="1" decel="50000">
                                          <p:stCondLst>
                                            <p:cond delay="8"/>
                                          </p:stCondLst>
                                        </p:cTn>
                                        <p:tgtEl>
                                          <p:spTgt spid="18"/>
                                        </p:tgtEl>
                                      </p:cBhvr>
                                      <p:to x="100000" y="100000"/>
                                    </p:animScale>
                                    <p:animScale>
                                      <p:cBhvr>
                                        <p:cTn id="19" dur="1">
                                          <p:stCondLst>
                                            <p:cond delay="9"/>
                                          </p:stCondLst>
                                        </p:cTn>
                                        <p:tgtEl>
                                          <p:spTgt spid="18"/>
                                        </p:tgtEl>
                                      </p:cBhvr>
                                      <p:to x="100000" y="95000"/>
                                    </p:animScale>
                                    <p:animScale>
                                      <p:cBhvr>
                                        <p:cTn id="20" dur="1" decel="50000">
                                          <p:stCondLst>
                                            <p:cond delay="9"/>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3AD36-2C3B-6EC6-F948-CE4821156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D1451-A272-6AF5-333E-67C92AA4196F}"/>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B32F4219-9AE5-5300-A934-8B119DB96745}"/>
              </a:ext>
            </a:extLst>
          </p:cNvPr>
          <p:cNvSpPr>
            <a:spLocks noGrp="1"/>
          </p:cNvSpPr>
          <p:nvPr>
            <p:ph type="sldNum" sz="quarter" idx="12"/>
          </p:nvPr>
        </p:nvSpPr>
        <p:spPr/>
        <p:txBody>
          <a:bodyPr/>
          <a:lstStyle/>
          <a:p>
            <a:fld id="{772AD97A-4EE5-4134-952F-E148AF3C2668}" type="slidenum">
              <a:rPr lang="en-US" smtClean="0"/>
              <a:pPr/>
              <a:t>20</a:t>
            </a:fld>
            <a:endParaRPr lang="en-US" dirty="0"/>
          </a:p>
        </p:txBody>
      </p:sp>
      <p:sp>
        <p:nvSpPr>
          <p:cNvPr id="4" name="Content Placeholder 3">
            <a:extLst>
              <a:ext uri="{FF2B5EF4-FFF2-40B4-BE49-F238E27FC236}">
                <a16:creationId xmlns:a16="http://schemas.microsoft.com/office/drawing/2014/main" id="{BCFDBF6C-2B5B-C417-64BD-D326521A8DF7}"/>
              </a:ext>
            </a:extLst>
          </p:cNvPr>
          <p:cNvSpPr>
            <a:spLocks noGrp="1"/>
          </p:cNvSpPr>
          <p:nvPr>
            <p:ph idx="1"/>
          </p:nvPr>
        </p:nvSpPr>
        <p:spPr/>
        <p:txBody>
          <a:bodyPr>
            <a:normAutofit fontScale="85000" lnSpcReduction="20000"/>
          </a:bodyPr>
          <a:lstStyle/>
          <a:p>
            <a:pPr marL="0" indent="0">
              <a:lnSpc>
                <a:spcPct val="120000"/>
              </a:lnSpc>
              <a:buNone/>
            </a:pPr>
            <a:r>
              <a:rPr lang="en-US" dirty="0"/>
              <a:t>Veteran James Rudisill served a total of eight years over three separate periods of service beginning in 2000.  He used 25 months of benefits under the Montgomery G.I. Bill.  However, he also qualified for educational benefits under the Post-9/11 G.I. Bill.  </a:t>
            </a:r>
          </a:p>
          <a:p>
            <a:pPr marL="0" indent="0">
              <a:lnSpc>
                <a:spcPct val="120000"/>
              </a:lnSpc>
              <a:buNone/>
            </a:pPr>
            <a:r>
              <a:rPr lang="en-US" dirty="0"/>
              <a:t>How many months of benefits does he have available under that program?</a:t>
            </a:r>
          </a:p>
          <a:p>
            <a:pPr marL="514350" lvl="0" indent="-514350">
              <a:lnSpc>
                <a:spcPct val="120000"/>
              </a:lnSpc>
              <a:buAutoNum type="alphaUcPeriod"/>
            </a:pPr>
            <a:r>
              <a:rPr lang="en-US" b="1" dirty="0">
                <a:solidFill>
                  <a:schemeClr val="accent5"/>
                </a:solidFill>
              </a:rPr>
              <a:t>11 months because that is what he had left under the Montgomery G.I. Bill.</a:t>
            </a:r>
          </a:p>
          <a:p>
            <a:pPr marL="514350" lvl="0" indent="-514350">
              <a:lnSpc>
                <a:spcPct val="120000"/>
              </a:lnSpc>
              <a:buAutoNum type="alphaUcPeriod"/>
            </a:pPr>
            <a:r>
              <a:rPr lang="en-US" b="1" dirty="0">
                <a:solidFill>
                  <a:schemeClr val="accent6"/>
                </a:solidFill>
              </a:rPr>
              <a:t>36 months because the Post-9/11 program is completely separate.</a:t>
            </a:r>
          </a:p>
          <a:p>
            <a:pPr marL="514350" lvl="0" indent="-514350">
              <a:lnSpc>
                <a:spcPct val="120000"/>
              </a:lnSpc>
              <a:buAutoNum type="alphaUcPeriod"/>
            </a:pPr>
            <a:r>
              <a:rPr lang="en-US" b="1" dirty="0">
                <a:solidFill>
                  <a:srgbClr val="7030A0"/>
                </a:solidFill>
              </a:rPr>
              <a:t>23 months because there is a separate, 48-month cap on combined benefits.</a:t>
            </a:r>
            <a:endParaRPr lang="en-US" b="1" dirty="0">
              <a:solidFill>
                <a:schemeClr val="accent6"/>
              </a:solidFill>
            </a:endParaRPr>
          </a:p>
          <a:p>
            <a:pPr marL="0" indent="0">
              <a:buNone/>
            </a:pPr>
            <a:endParaRPr lang="en-US" dirty="0"/>
          </a:p>
        </p:txBody>
      </p:sp>
      <p:sp>
        <p:nvSpPr>
          <p:cNvPr id="5" name="answerA">
            <a:extLst>
              <a:ext uri="{FF2B5EF4-FFF2-40B4-BE49-F238E27FC236}">
                <a16:creationId xmlns:a16="http://schemas.microsoft.com/office/drawing/2014/main" id="{34C31F10-6404-8D90-7796-AC9BBC4FCCB1}"/>
              </a:ext>
            </a:extLst>
          </p:cNvPr>
          <p:cNvSpPr txBox="1"/>
          <p:nvPr/>
        </p:nvSpPr>
        <p:spPr>
          <a:xfrm>
            <a:off x="9842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C007F987-F5E7-D667-5F74-4701EF3283D8}"/>
              </a:ext>
            </a:extLst>
          </p:cNvPr>
          <p:cNvSpPr txBox="1"/>
          <p:nvPr/>
        </p:nvSpPr>
        <p:spPr>
          <a:xfrm>
            <a:off x="9842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FD9E19D6-E702-91FB-A2E9-B86B2047E208}"/>
              </a:ext>
            </a:extLst>
          </p:cNvPr>
          <p:cNvSpPr txBox="1"/>
          <p:nvPr/>
        </p:nvSpPr>
        <p:spPr>
          <a:xfrm>
            <a:off x="10350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EC85C7C7-3165-7800-224A-95FB19B6E56D}"/>
              </a:ext>
            </a:extLst>
          </p:cNvPr>
          <p:cNvSpPr txBox="1"/>
          <p:nvPr/>
        </p:nvSpPr>
        <p:spPr>
          <a:xfrm>
            <a:off x="10350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answerC">
            <a:extLst>
              <a:ext uri="{FF2B5EF4-FFF2-40B4-BE49-F238E27FC236}">
                <a16:creationId xmlns:a16="http://schemas.microsoft.com/office/drawing/2014/main" id="{F85F58D0-9FF4-86E8-18C0-5DBEC6F4CEB2}"/>
              </a:ext>
            </a:extLst>
          </p:cNvPr>
          <p:cNvSpPr txBox="1"/>
          <p:nvPr/>
        </p:nvSpPr>
        <p:spPr>
          <a:xfrm>
            <a:off x="10858500" y="6096000"/>
            <a:ext cx="482600" cy="38100"/>
          </a:xfrm>
          <a:prstGeom prst="rect">
            <a:avLst/>
          </a:prstGeom>
          <a:solidFill>
            <a:srgbClr val="8D0196">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0" name="letterC">
            <a:extLst>
              <a:ext uri="{FF2B5EF4-FFF2-40B4-BE49-F238E27FC236}">
                <a16:creationId xmlns:a16="http://schemas.microsoft.com/office/drawing/2014/main" id="{CCDA4536-ED75-3108-D689-DBA91791FE56}"/>
              </a:ext>
            </a:extLst>
          </p:cNvPr>
          <p:cNvSpPr txBox="1"/>
          <p:nvPr/>
        </p:nvSpPr>
        <p:spPr>
          <a:xfrm>
            <a:off x="10858500" y="6159500"/>
            <a:ext cx="482600" cy="381000"/>
          </a:xfrm>
          <a:prstGeom prst="rect">
            <a:avLst/>
          </a:prstGeom>
          <a:solidFill>
            <a:srgbClr val="8D0196"/>
          </a:solidFill>
        </p:spPr>
        <p:txBody>
          <a:bodyPr vert="horz" rtlCol="0" anchor="b" anchorCtr="0">
            <a:noAutofit/>
          </a:bodyPr>
          <a:lstStyle/>
          <a:p>
            <a:r>
              <a:rPr lang="en-US" sz="1200">
                <a:solidFill>
                  <a:srgbClr val="FFFFFF"/>
                </a:solidFill>
                <a:latin typeface="Segoe UI" panose="020B0502040204020203" pitchFamily="34" charset="0"/>
              </a:rPr>
              <a:t>C</a:t>
            </a:r>
          </a:p>
        </p:txBody>
      </p:sp>
      <p:sp>
        <p:nvSpPr>
          <p:cNvPr id="11" name="counter" descr="Classic ParticiPoll#False#False">
            <a:extLst>
              <a:ext uri="{FF2B5EF4-FFF2-40B4-BE49-F238E27FC236}">
                <a16:creationId xmlns:a16="http://schemas.microsoft.com/office/drawing/2014/main" id="{1387CB89-BB7D-5831-3F10-0CBA7789A0A0}"/>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2" name="participoll" descr="3">
            <a:extLst>
              <a:ext uri="{FF2B5EF4-FFF2-40B4-BE49-F238E27FC236}">
                <a16:creationId xmlns:a16="http://schemas.microsoft.com/office/drawing/2014/main" id="{823FC1A3-0553-42DE-5F46-BA855947D5AC}"/>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4" name="pp_status">
            <a:extLst>
              <a:ext uri="{FF2B5EF4-FFF2-40B4-BE49-F238E27FC236}">
                <a16:creationId xmlns:a16="http://schemas.microsoft.com/office/drawing/2014/main" id="{278187A2-11AE-9371-339C-78EFD956AA00}"/>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424176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
                                          <p:stCondLst>
                                            <p:cond delay="0"/>
                                          </p:stCondLst>
                                        </p:cTn>
                                        <p:tgtEl>
                                          <p:spTgt spid="12"/>
                                        </p:tgtEl>
                                      </p:cBhvr>
                                    </p:animEffect>
                                    <p:anim calcmode="lin" valueType="num">
                                      <p:cBhvr>
                                        <p:cTn id="8" dur="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2"/>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2"/>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2"/>
                                        </p:tgtEl>
                                        <p:attrNameLst>
                                          <p:attrName>ppt_y</p:attrName>
                                        </p:attrNameLst>
                                      </p:cBhvr>
                                      <p:tavLst>
                                        <p:tav tm="0" fmla="#ppt_y-sin(pi*$)/81">
                                          <p:val>
                                            <p:fltVal val="0"/>
                                          </p:val>
                                        </p:tav>
                                        <p:tav tm="100000">
                                          <p:val>
                                            <p:fltVal val="1"/>
                                          </p:val>
                                        </p:tav>
                                      </p:tavLst>
                                    </p:anim>
                                    <p:animScale>
                                      <p:cBhvr>
                                        <p:cTn id="13" dur="1">
                                          <p:stCondLst>
                                            <p:cond delay="3"/>
                                          </p:stCondLst>
                                        </p:cTn>
                                        <p:tgtEl>
                                          <p:spTgt spid="12"/>
                                        </p:tgtEl>
                                      </p:cBhvr>
                                      <p:to x="100000" y="60000"/>
                                    </p:animScale>
                                    <p:animScale>
                                      <p:cBhvr>
                                        <p:cTn id="14" dur="1" decel="50000">
                                          <p:stCondLst>
                                            <p:cond delay="3"/>
                                          </p:stCondLst>
                                        </p:cTn>
                                        <p:tgtEl>
                                          <p:spTgt spid="12"/>
                                        </p:tgtEl>
                                      </p:cBhvr>
                                      <p:to x="100000" y="100000"/>
                                    </p:animScale>
                                    <p:animScale>
                                      <p:cBhvr>
                                        <p:cTn id="15" dur="1">
                                          <p:stCondLst>
                                            <p:cond delay="7"/>
                                          </p:stCondLst>
                                        </p:cTn>
                                        <p:tgtEl>
                                          <p:spTgt spid="12"/>
                                        </p:tgtEl>
                                      </p:cBhvr>
                                      <p:to x="100000" y="80000"/>
                                    </p:animScale>
                                    <p:animScale>
                                      <p:cBhvr>
                                        <p:cTn id="16" dur="1" decel="50000">
                                          <p:stCondLst>
                                            <p:cond delay="7"/>
                                          </p:stCondLst>
                                        </p:cTn>
                                        <p:tgtEl>
                                          <p:spTgt spid="12"/>
                                        </p:tgtEl>
                                      </p:cBhvr>
                                      <p:to x="100000" y="100000"/>
                                    </p:animScale>
                                    <p:animScale>
                                      <p:cBhvr>
                                        <p:cTn id="17" dur="1">
                                          <p:stCondLst>
                                            <p:cond delay="8"/>
                                          </p:stCondLst>
                                        </p:cTn>
                                        <p:tgtEl>
                                          <p:spTgt spid="12"/>
                                        </p:tgtEl>
                                      </p:cBhvr>
                                      <p:to x="100000" y="90000"/>
                                    </p:animScale>
                                    <p:animScale>
                                      <p:cBhvr>
                                        <p:cTn id="18" dur="1" decel="50000">
                                          <p:stCondLst>
                                            <p:cond delay="8"/>
                                          </p:stCondLst>
                                        </p:cTn>
                                        <p:tgtEl>
                                          <p:spTgt spid="12"/>
                                        </p:tgtEl>
                                      </p:cBhvr>
                                      <p:to x="100000" y="100000"/>
                                    </p:animScale>
                                    <p:animScale>
                                      <p:cBhvr>
                                        <p:cTn id="19" dur="1">
                                          <p:stCondLst>
                                            <p:cond delay="9"/>
                                          </p:stCondLst>
                                        </p:cTn>
                                        <p:tgtEl>
                                          <p:spTgt spid="12"/>
                                        </p:tgtEl>
                                      </p:cBhvr>
                                      <p:to x="100000" y="95000"/>
                                    </p:animScale>
                                    <p:animScale>
                                      <p:cBhvr>
                                        <p:cTn id="20" dur="1" decel="50000">
                                          <p:stCondLst>
                                            <p:cond delay="9"/>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0059-FCDF-444D-BC5A-33AA39494D90}"/>
              </a:ext>
            </a:extLst>
          </p:cNvPr>
          <p:cNvSpPr>
            <a:spLocks noGrp="1"/>
          </p:cNvSpPr>
          <p:nvPr>
            <p:ph type="title"/>
          </p:nvPr>
        </p:nvSpPr>
        <p:spPr/>
        <p:txBody>
          <a:bodyPr>
            <a:normAutofit/>
          </a:bodyPr>
          <a:lstStyle/>
          <a:p>
            <a:r>
              <a:rPr lang="en-US" sz="5400" i="1" dirty="0" err="1"/>
              <a:t>Rudisill</a:t>
            </a:r>
            <a:r>
              <a:rPr lang="en-US" sz="5400" i="1" dirty="0"/>
              <a:t> v. McDonough</a:t>
            </a:r>
            <a:endParaRPr lang="en-US" i="1" dirty="0"/>
          </a:p>
        </p:txBody>
      </p:sp>
      <p:sp>
        <p:nvSpPr>
          <p:cNvPr id="4" name="Slide Number Placeholder 3">
            <a:extLst>
              <a:ext uri="{FF2B5EF4-FFF2-40B4-BE49-F238E27FC236}">
                <a16:creationId xmlns:a16="http://schemas.microsoft.com/office/drawing/2014/main" id="{96648AEA-C2F1-4630-853A-960E8CA72AC1}"/>
              </a:ext>
            </a:extLst>
          </p:cNvPr>
          <p:cNvSpPr>
            <a:spLocks noGrp="1"/>
          </p:cNvSpPr>
          <p:nvPr>
            <p:ph type="sldNum" sz="quarter" idx="12"/>
          </p:nvPr>
        </p:nvSpPr>
        <p:spPr/>
        <p:txBody>
          <a:bodyPr/>
          <a:lstStyle/>
          <a:p>
            <a:fld id="{772AD97A-4EE5-4134-952F-E148AF3C2668}" type="slidenum">
              <a:rPr lang="en-US" smtClean="0"/>
              <a:pPr/>
              <a:t>21</a:t>
            </a:fld>
            <a:endParaRPr lang="en-US" dirty="0"/>
          </a:p>
        </p:txBody>
      </p:sp>
      <p:sp>
        <p:nvSpPr>
          <p:cNvPr id="5" name="Content Placeholder 4">
            <a:extLst>
              <a:ext uri="{FF2B5EF4-FFF2-40B4-BE49-F238E27FC236}">
                <a16:creationId xmlns:a16="http://schemas.microsoft.com/office/drawing/2014/main" id="{AA53390B-C869-4733-8E02-4E61AD38A2E2}"/>
              </a:ext>
            </a:extLst>
          </p:cNvPr>
          <p:cNvSpPr>
            <a:spLocks noGrp="1"/>
          </p:cNvSpPr>
          <p:nvPr>
            <p:ph idx="1"/>
          </p:nvPr>
        </p:nvSpPr>
        <p:spPr>
          <a:xfrm>
            <a:off x="360947" y="1456267"/>
            <a:ext cx="11454064" cy="5045711"/>
          </a:xfrm>
        </p:spPr>
        <p:txBody>
          <a:bodyPr anchor="ctr">
            <a:normAutofit fontScale="92500" lnSpcReduction="10000"/>
          </a:bodyPr>
          <a:lstStyle/>
          <a:p>
            <a:pPr marL="514350" lvl="0" indent="-514350">
              <a:lnSpc>
                <a:spcPct val="120000"/>
              </a:lnSpc>
              <a:buFont typeface="+mj-lt"/>
              <a:buAutoNum type="alphaUcPeriod" startAt="3"/>
            </a:pPr>
            <a:r>
              <a:rPr lang="en-US" sz="3200" b="1" dirty="0">
                <a:solidFill>
                  <a:srgbClr val="7030A0"/>
                </a:solidFill>
              </a:rPr>
              <a:t>23 months because there is a separate, 48-month cap on combined benefits.</a:t>
            </a:r>
            <a:endParaRPr lang="en-US" sz="3200" b="1" dirty="0">
              <a:solidFill>
                <a:schemeClr val="accent6"/>
              </a:solidFill>
            </a:endParaRPr>
          </a:p>
          <a:p>
            <a:pPr>
              <a:lnSpc>
                <a:spcPct val="110000"/>
              </a:lnSpc>
            </a:pPr>
            <a:r>
              <a:rPr lang="en-US" sz="3200" dirty="0"/>
              <a:t>Veterans who </a:t>
            </a:r>
            <a:r>
              <a:rPr lang="en-US" sz="3200" b="1" dirty="0"/>
              <a:t>qualify for both </a:t>
            </a:r>
            <a:r>
              <a:rPr lang="en-US" sz="3200" dirty="0"/>
              <a:t>the Montgomery G.I. Bill and the Post-9/11 G.I. Bill education benefits through separate periods of service may use either one, in any order, up to a total 48-month aggregate cap. </a:t>
            </a:r>
          </a:p>
          <a:p>
            <a:pPr>
              <a:lnSpc>
                <a:spcPct val="110000"/>
              </a:lnSpc>
            </a:pPr>
            <a:r>
              <a:rPr lang="en-US" sz="3200" dirty="0"/>
              <a:t>This was a hard case because there are many educational benefits statutes passed at different times that have conflicting language about how to combine eligibility.</a:t>
            </a:r>
          </a:p>
        </p:txBody>
      </p:sp>
    </p:spTree>
    <p:custDataLst>
      <p:tags r:id="rId1"/>
    </p:custDataLst>
    <p:extLst>
      <p:ext uri="{BB962C8B-B14F-4D97-AF65-F5344CB8AC3E}">
        <p14:creationId xmlns:p14="http://schemas.microsoft.com/office/powerpoint/2010/main" val="354414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xEl>
                                              <p:pRg st="0" end="0"/>
                                            </p:txEl>
                                          </p:spTgt>
                                        </p:tgtEl>
                                      </p:cBhvr>
                                    </p:animEffect>
                                    <p:animScale>
                                      <p:cBhvr>
                                        <p:cTn id="7" dur="250" autoRev="1" fill="hold"/>
                                        <p:tgtEl>
                                          <p:spTgt spid="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xEl>
                                              <p:pRg st="1" end="1"/>
                                            </p:txEl>
                                          </p:spTgt>
                                        </p:tgtEl>
                                      </p:cBhvr>
                                    </p:animEffect>
                                    <p:animScale>
                                      <p:cBhvr>
                                        <p:cTn id="12" dur="250" autoRev="1" fill="hold"/>
                                        <p:tgtEl>
                                          <p:spTgt spid="5">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xEl>
                                              <p:pRg st="2" end="2"/>
                                            </p:txEl>
                                          </p:spTgt>
                                        </p:tgtEl>
                                      </p:cBhvr>
                                    </p:animEffect>
                                    <p:animScale>
                                      <p:cBhvr>
                                        <p:cTn id="17" dur="250" autoRev="1" fill="hold"/>
                                        <p:tgtEl>
                                          <p:spTgt spid="5">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F1AA1-CAB0-F4E9-FC32-D681D8DA1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4A5A1F-4EB4-63A3-B9AE-33D9723F147E}"/>
              </a:ext>
            </a:extLst>
          </p:cNvPr>
          <p:cNvSpPr>
            <a:spLocks noGrp="1"/>
          </p:cNvSpPr>
          <p:nvPr>
            <p:ph type="title"/>
          </p:nvPr>
        </p:nvSpPr>
        <p:spPr/>
        <p:txBody>
          <a:bodyPr>
            <a:normAutofit/>
          </a:bodyPr>
          <a:lstStyle/>
          <a:p>
            <a:r>
              <a:rPr lang="en-US" sz="5400" i="1" dirty="0"/>
              <a:t>Rudisill </a:t>
            </a:r>
            <a:r>
              <a:rPr lang="en-US" sz="5400" dirty="0"/>
              <a:t>Implementation </a:t>
            </a:r>
            <a:r>
              <a:rPr lang="en-US" dirty="0"/>
              <a:t>Plan</a:t>
            </a:r>
            <a:endParaRPr lang="en-US" i="1" dirty="0"/>
          </a:p>
        </p:txBody>
      </p:sp>
      <p:sp>
        <p:nvSpPr>
          <p:cNvPr id="4" name="Slide Number Placeholder 3">
            <a:extLst>
              <a:ext uri="{FF2B5EF4-FFF2-40B4-BE49-F238E27FC236}">
                <a16:creationId xmlns:a16="http://schemas.microsoft.com/office/drawing/2014/main" id="{2168B81F-EF87-1FFF-C4FA-985E598EEFCF}"/>
              </a:ext>
            </a:extLst>
          </p:cNvPr>
          <p:cNvSpPr>
            <a:spLocks noGrp="1"/>
          </p:cNvSpPr>
          <p:nvPr>
            <p:ph type="sldNum" sz="quarter" idx="12"/>
          </p:nvPr>
        </p:nvSpPr>
        <p:spPr/>
        <p:txBody>
          <a:bodyPr/>
          <a:lstStyle/>
          <a:p>
            <a:fld id="{772AD97A-4EE5-4134-952F-E148AF3C2668}" type="slidenum">
              <a:rPr lang="en-US" smtClean="0"/>
              <a:pPr/>
              <a:t>22</a:t>
            </a:fld>
            <a:endParaRPr lang="en-US" dirty="0"/>
          </a:p>
        </p:txBody>
      </p:sp>
      <p:sp>
        <p:nvSpPr>
          <p:cNvPr id="5" name="Content Placeholder 4">
            <a:extLst>
              <a:ext uri="{FF2B5EF4-FFF2-40B4-BE49-F238E27FC236}">
                <a16:creationId xmlns:a16="http://schemas.microsoft.com/office/drawing/2014/main" id="{307AE4BF-EBB0-0A92-6D17-0249EB89B7C3}"/>
              </a:ext>
            </a:extLst>
          </p:cNvPr>
          <p:cNvSpPr>
            <a:spLocks noGrp="1"/>
          </p:cNvSpPr>
          <p:nvPr>
            <p:ph idx="1"/>
          </p:nvPr>
        </p:nvSpPr>
        <p:spPr>
          <a:xfrm>
            <a:off x="360947" y="1456267"/>
            <a:ext cx="11454064" cy="5045711"/>
          </a:xfrm>
        </p:spPr>
        <p:txBody>
          <a:bodyPr anchor="ctr">
            <a:normAutofit fontScale="85000" lnSpcReduction="10000"/>
          </a:bodyPr>
          <a:lstStyle/>
          <a:p>
            <a:pPr>
              <a:lnSpc>
                <a:spcPct val="110000"/>
              </a:lnSpc>
            </a:pPr>
            <a:r>
              <a:rPr lang="en-US" sz="3200" dirty="0"/>
              <a:t>Veterans have the amount of time that was remaining at the time of their original election plus 90 days to use the benefits. </a:t>
            </a:r>
          </a:p>
          <a:p>
            <a:pPr>
              <a:lnSpc>
                <a:spcPct val="110000"/>
              </a:lnSpc>
            </a:pPr>
            <a:r>
              <a:rPr lang="en-US" sz="3200" dirty="0"/>
              <a:t>Veterans should avoid applying until they are ready to use the benefits because the time period for using them will be calculated based upon the date of the new application.</a:t>
            </a:r>
          </a:p>
          <a:p>
            <a:pPr>
              <a:lnSpc>
                <a:spcPct val="110000"/>
              </a:lnSpc>
            </a:pPr>
            <a:r>
              <a:rPr lang="en-US" sz="3200" dirty="0"/>
              <a:t>Veterans should use VA Form 22-1995 to apply when ready.</a:t>
            </a:r>
          </a:p>
          <a:p>
            <a:pPr>
              <a:lnSpc>
                <a:spcPct val="110000"/>
              </a:lnSpc>
            </a:pPr>
            <a:r>
              <a:rPr lang="en-US" sz="3200" dirty="0"/>
              <a:t>Veterans must apply by October 1, 2030.  Claims may still be submitted after that date, but the delimiting date will be based on the normal rules.</a:t>
            </a:r>
          </a:p>
          <a:p>
            <a:pPr>
              <a:lnSpc>
                <a:spcPct val="110000"/>
              </a:lnSpc>
            </a:pPr>
            <a:r>
              <a:rPr lang="en-US" sz="3200" dirty="0"/>
              <a:t>For more, go to </a:t>
            </a:r>
            <a:r>
              <a:rPr lang="en-US" sz="3200" dirty="0">
                <a:hlinkClick r:id="rId4"/>
              </a:rPr>
              <a:t>https://benefits.va.gov/GIBILL/rudisill.asp</a:t>
            </a:r>
            <a:r>
              <a:rPr lang="en-US" sz="3200" dirty="0"/>
              <a:t>.</a:t>
            </a:r>
          </a:p>
        </p:txBody>
      </p:sp>
    </p:spTree>
    <p:custDataLst>
      <p:tags r:id="rId1"/>
    </p:custDataLst>
    <p:extLst>
      <p:ext uri="{BB962C8B-B14F-4D97-AF65-F5344CB8AC3E}">
        <p14:creationId xmlns:p14="http://schemas.microsoft.com/office/powerpoint/2010/main" val="387283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xEl>
                                              <p:pRg st="0" end="0"/>
                                            </p:txEl>
                                          </p:spTgt>
                                        </p:tgtEl>
                                      </p:cBhvr>
                                    </p:animEffect>
                                    <p:animScale>
                                      <p:cBhvr>
                                        <p:cTn id="7" dur="250" autoRev="1" fill="hold"/>
                                        <p:tgtEl>
                                          <p:spTgt spid="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xEl>
                                              <p:pRg st="1" end="1"/>
                                            </p:txEl>
                                          </p:spTgt>
                                        </p:tgtEl>
                                      </p:cBhvr>
                                    </p:animEffect>
                                    <p:animScale>
                                      <p:cBhvr>
                                        <p:cTn id="12" dur="250" autoRev="1" fill="hold"/>
                                        <p:tgtEl>
                                          <p:spTgt spid="5">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xEl>
                                              <p:pRg st="2" end="2"/>
                                            </p:txEl>
                                          </p:spTgt>
                                        </p:tgtEl>
                                      </p:cBhvr>
                                    </p:animEffect>
                                    <p:animScale>
                                      <p:cBhvr>
                                        <p:cTn id="17" dur="250" autoRev="1" fill="hold"/>
                                        <p:tgtEl>
                                          <p:spTgt spid="5">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
                                            <p:txEl>
                                              <p:pRg st="3" end="3"/>
                                            </p:txEl>
                                          </p:spTgt>
                                        </p:tgtEl>
                                      </p:cBhvr>
                                    </p:animEffect>
                                    <p:animScale>
                                      <p:cBhvr>
                                        <p:cTn id="22" dur="250" autoRev="1" fill="hold"/>
                                        <p:tgtEl>
                                          <p:spTgt spid="5">
                                            <p:txEl>
                                              <p:pRg st="3" end="3"/>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5">
                                            <p:txEl>
                                              <p:pRg st="4" end="4"/>
                                            </p:txEl>
                                          </p:spTgt>
                                        </p:tgtEl>
                                      </p:cBhvr>
                                    </p:animEffect>
                                    <p:animScale>
                                      <p:cBhvr>
                                        <p:cTn id="27" dur="250" autoRev="1" fill="hold"/>
                                        <p:tgtEl>
                                          <p:spTgt spid="5">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F4C3D-C948-8A41-B30D-207056ED7A6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148976-A766-DEF4-A02E-751D16CECA2F}"/>
              </a:ext>
            </a:extLst>
          </p:cNvPr>
          <p:cNvSpPr>
            <a:spLocks noGrp="1"/>
          </p:cNvSpPr>
          <p:nvPr>
            <p:ph type="sldNum" sz="quarter" idx="12"/>
          </p:nvPr>
        </p:nvSpPr>
        <p:spPr/>
        <p:txBody>
          <a:bodyPr/>
          <a:lstStyle/>
          <a:p>
            <a:fld id="{772AD97A-4EE5-4134-952F-E148AF3C2668}" type="slidenum">
              <a:rPr lang="en-US" smtClean="0"/>
              <a:pPr/>
              <a:t>23</a:t>
            </a:fld>
            <a:endParaRPr lang="en-US" dirty="0"/>
          </a:p>
        </p:txBody>
      </p:sp>
      <p:sp>
        <p:nvSpPr>
          <p:cNvPr id="5" name="Content Placeholder 4">
            <a:extLst>
              <a:ext uri="{FF2B5EF4-FFF2-40B4-BE49-F238E27FC236}">
                <a16:creationId xmlns:a16="http://schemas.microsoft.com/office/drawing/2014/main" id="{F6F150DF-C6E7-A808-381C-CF8FE8DD6670}"/>
              </a:ext>
            </a:extLst>
          </p:cNvPr>
          <p:cNvSpPr>
            <a:spLocks noGrp="1"/>
          </p:cNvSpPr>
          <p:nvPr>
            <p:ph idx="1"/>
          </p:nvPr>
        </p:nvSpPr>
        <p:spPr>
          <a:xfrm>
            <a:off x="84559" y="1425075"/>
            <a:ext cx="6700242" cy="5136035"/>
          </a:xfrm>
        </p:spPr>
        <p:txBody>
          <a:bodyPr anchor="ctr">
            <a:noAutofit/>
          </a:bodyPr>
          <a:lstStyle/>
          <a:p>
            <a:pPr marL="0" indent="0">
              <a:spcBef>
                <a:spcPts val="0"/>
              </a:spcBef>
              <a:buNone/>
            </a:pPr>
            <a:r>
              <a:rPr lang="en-US" sz="4800" b="1" i="1" dirty="0"/>
              <a:t>Perkins v. Collins</a:t>
            </a:r>
          </a:p>
          <a:p>
            <a:pPr marL="0" indent="0">
              <a:spcBef>
                <a:spcPts val="0"/>
              </a:spcBef>
              <a:buNone/>
            </a:pPr>
            <a:r>
              <a:rPr lang="en-US" sz="4800" dirty="0">
                <a:highlight>
                  <a:srgbClr val="FFFF00"/>
                </a:highlight>
              </a:rPr>
              <a:t>__ Vet.App. ___</a:t>
            </a:r>
          </a:p>
          <a:p>
            <a:pPr marL="0" indent="0">
              <a:spcBef>
                <a:spcPts val="0"/>
              </a:spcBef>
              <a:buNone/>
            </a:pPr>
            <a:r>
              <a:rPr lang="en-US" sz="4800" dirty="0"/>
              <a:t>2025 U.S. App. Vet. Claims LEXIS 558</a:t>
            </a:r>
          </a:p>
          <a:p>
            <a:pPr marL="0" indent="0">
              <a:spcBef>
                <a:spcPts val="0"/>
              </a:spcBef>
              <a:buNone/>
            </a:pPr>
            <a:r>
              <a:rPr lang="en-US" sz="4800" dirty="0"/>
              <a:t>(May 16, 2025)</a:t>
            </a:r>
          </a:p>
        </p:txBody>
      </p:sp>
      <p:pic>
        <p:nvPicPr>
          <p:cNvPr id="4100" name="Picture 4" descr="Teacher teaching IT lesson at schol African American teacher writing codes on blackboard, she teaching IT lesson at school equation stock pictures, royalty-free photos &amp; images">
            <a:extLst>
              <a:ext uri="{FF2B5EF4-FFF2-40B4-BE49-F238E27FC236}">
                <a16:creationId xmlns:a16="http://schemas.microsoft.com/office/drawing/2014/main" id="{95772409-8016-03D8-0EF3-87E06BC26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6456" y="2149432"/>
            <a:ext cx="5530985" cy="36873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54186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7D298-FC38-3358-8ABF-EFBA2D37A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4E737-EA8A-C88E-9A36-69F768A331B0}"/>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4B8EBC03-8107-3F1D-D8BE-17AC3FEDC3D5}"/>
              </a:ext>
            </a:extLst>
          </p:cNvPr>
          <p:cNvSpPr>
            <a:spLocks noGrp="1"/>
          </p:cNvSpPr>
          <p:nvPr>
            <p:ph type="sldNum" sz="quarter" idx="12"/>
          </p:nvPr>
        </p:nvSpPr>
        <p:spPr/>
        <p:txBody>
          <a:bodyPr/>
          <a:lstStyle/>
          <a:p>
            <a:fld id="{772AD97A-4EE5-4134-952F-E148AF3C2668}" type="slidenum">
              <a:rPr lang="en-US" smtClean="0"/>
              <a:pPr/>
              <a:t>24</a:t>
            </a:fld>
            <a:endParaRPr lang="en-US" dirty="0"/>
          </a:p>
        </p:txBody>
      </p:sp>
      <p:sp>
        <p:nvSpPr>
          <p:cNvPr id="4" name="Content Placeholder 3">
            <a:extLst>
              <a:ext uri="{FF2B5EF4-FFF2-40B4-BE49-F238E27FC236}">
                <a16:creationId xmlns:a16="http://schemas.microsoft.com/office/drawing/2014/main" id="{BEBAAF6D-0F3B-D8C4-ED2D-7028598E284C}"/>
              </a:ext>
            </a:extLst>
          </p:cNvPr>
          <p:cNvSpPr>
            <a:spLocks noGrp="1"/>
          </p:cNvSpPr>
          <p:nvPr>
            <p:ph idx="1"/>
          </p:nvPr>
        </p:nvSpPr>
        <p:spPr/>
        <p:txBody>
          <a:bodyPr>
            <a:normAutofit fontScale="85000" lnSpcReduction="10000"/>
          </a:bodyPr>
          <a:lstStyle/>
          <a:p>
            <a:pPr marL="0" indent="0">
              <a:lnSpc>
                <a:spcPct val="120000"/>
              </a:lnSpc>
              <a:buNone/>
            </a:pPr>
            <a:r>
              <a:rPr lang="en-US" dirty="0"/>
              <a:t>The Montgomery G.I. Bill requires two years of service.  The Post-9/11 G.I. Bill requires three years of service.  Veteran Kassidy Perkins served in the Air Force for six years from 2014 to 2020.  She applies for a total of 48 months of educational benefits under the </a:t>
            </a:r>
            <a:r>
              <a:rPr lang="en-US" i="1" dirty="0"/>
              <a:t>Rudisill </a:t>
            </a:r>
            <a:r>
              <a:rPr lang="en-US" dirty="0"/>
              <a:t>decision.  </a:t>
            </a:r>
          </a:p>
          <a:p>
            <a:pPr marL="0" indent="0">
              <a:lnSpc>
                <a:spcPct val="120000"/>
              </a:lnSpc>
              <a:buNone/>
            </a:pPr>
            <a:r>
              <a:rPr lang="en-US" dirty="0"/>
              <a:t>Can she receive 48 months of benefits?</a:t>
            </a:r>
          </a:p>
          <a:p>
            <a:pPr marL="514350" lvl="0" indent="-514350">
              <a:lnSpc>
                <a:spcPct val="120000"/>
              </a:lnSpc>
              <a:buAutoNum type="alphaUcPeriod"/>
            </a:pPr>
            <a:r>
              <a:rPr lang="en-US" b="1" dirty="0">
                <a:solidFill>
                  <a:schemeClr val="accent5"/>
                </a:solidFill>
              </a:rPr>
              <a:t>Yes because she served long enough to qualify for both benefits without double counting any of her years of service.</a:t>
            </a:r>
          </a:p>
          <a:p>
            <a:pPr marL="514350" lvl="0" indent="-514350">
              <a:lnSpc>
                <a:spcPct val="120000"/>
              </a:lnSpc>
              <a:buAutoNum type="alphaUcPeriod"/>
            </a:pPr>
            <a:r>
              <a:rPr lang="en-US" b="1" dirty="0">
                <a:solidFill>
                  <a:schemeClr val="accent6"/>
                </a:solidFill>
              </a:rPr>
              <a:t>No.  </a:t>
            </a:r>
            <a:r>
              <a:rPr lang="en-US" b="1" i="1" dirty="0">
                <a:solidFill>
                  <a:schemeClr val="accent6"/>
                </a:solidFill>
              </a:rPr>
              <a:t>Rudisill</a:t>
            </a:r>
            <a:r>
              <a:rPr lang="en-US" b="1" dirty="0">
                <a:solidFill>
                  <a:schemeClr val="accent6"/>
                </a:solidFill>
              </a:rPr>
              <a:t> applies only to Veterans like Mr. Rudisill who had multiple periods of service each with a separate DD-214.</a:t>
            </a:r>
          </a:p>
          <a:p>
            <a:pPr marL="0" indent="0">
              <a:buNone/>
            </a:pPr>
            <a:endParaRPr lang="en-US" dirty="0"/>
          </a:p>
          <a:p>
            <a:pPr marL="0" indent="0">
              <a:buNone/>
            </a:pPr>
            <a:endParaRPr lang="en-US" dirty="0"/>
          </a:p>
        </p:txBody>
      </p:sp>
      <p:sp>
        <p:nvSpPr>
          <p:cNvPr id="5" name="answerA">
            <a:extLst>
              <a:ext uri="{FF2B5EF4-FFF2-40B4-BE49-F238E27FC236}">
                <a16:creationId xmlns:a16="http://schemas.microsoft.com/office/drawing/2014/main" id="{17713D0A-07AA-DD2C-831A-EC7737448DD6}"/>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0949B7BB-A8C6-2796-EA4C-4F7588B634B5}"/>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6C943178-C453-BC12-6205-7F609613E211}"/>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38C6CCF2-9B68-E7E3-883C-1EEFE62ACBE8}"/>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7025B372-4DED-493B-6B20-00FAC785D425}"/>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3FAB6A37-E47D-E042-B016-8BE4E6100324}"/>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2" name="pp_status">
            <a:extLst>
              <a:ext uri="{FF2B5EF4-FFF2-40B4-BE49-F238E27FC236}">
                <a16:creationId xmlns:a16="http://schemas.microsoft.com/office/drawing/2014/main" id="{5115EC03-C24D-376A-EA04-9BDEA8304C82}"/>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404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3F615-EB34-9BBF-9C47-3547C20EF4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E2D9A-4DEE-4CE9-5D3F-7C087E641CE2}"/>
              </a:ext>
            </a:extLst>
          </p:cNvPr>
          <p:cNvSpPr>
            <a:spLocks noGrp="1"/>
          </p:cNvSpPr>
          <p:nvPr>
            <p:ph type="title"/>
          </p:nvPr>
        </p:nvSpPr>
        <p:spPr/>
        <p:txBody>
          <a:bodyPr>
            <a:normAutofit/>
          </a:bodyPr>
          <a:lstStyle/>
          <a:p>
            <a:r>
              <a:rPr lang="en-US" sz="5400" i="1" dirty="0"/>
              <a:t>Perkins v. Collins</a:t>
            </a:r>
          </a:p>
        </p:txBody>
      </p:sp>
      <p:sp>
        <p:nvSpPr>
          <p:cNvPr id="4" name="Slide Number Placeholder 3">
            <a:extLst>
              <a:ext uri="{FF2B5EF4-FFF2-40B4-BE49-F238E27FC236}">
                <a16:creationId xmlns:a16="http://schemas.microsoft.com/office/drawing/2014/main" id="{B63FD806-B41B-9C71-2F74-DA4C2393F3C4}"/>
              </a:ext>
            </a:extLst>
          </p:cNvPr>
          <p:cNvSpPr>
            <a:spLocks noGrp="1"/>
          </p:cNvSpPr>
          <p:nvPr>
            <p:ph type="sldNum" sz="quarter" idx="12"/>
          </p:nvPr>
        </p:nvSpPr>
        <p:spPr/>
        <p:txBody>
          <a:bodyPr/>
          <a:lstStyle/>
          <a:p>
            <a:fld id="{772AD97A-4EE5-4134-952F-E148AF3C2668}" type="slidenum">
              <a:rPr lang="en-US" smtClean="0"/>
              <a:pPr/>
              <a:t>25</a:t>
            </a:fld>
            <a:endParaRPr lang="en-US" dirty="0"/>
          </a:p>
        </p:txBody>
      </p:sp>
      <p:sp>
        <p:nvSpPr>
          <p:cNvPr id="5" name="Content Placeholder 4">
            <a:extLst>
              <a:ext uri="{FF2B5EF4-FFF2-40B4-BE49-F238E27FC236}">
                <a16:creationId xmlns:a16="http://schemas.microsoft.com/office/drawing/2014/main" id="{F5198C0C-4524-52F5-2F8E-A9F554F31FEB}"/>
              </a:ext>
            </a:extLst>
          </p:cNvPr>
          <p:cNvSpPr>
            <a:spLocks noGrp="1"/>
          </p:cNvSpPr>
          <p:nvPr>
            <p:ph idx="1"/>
          </p:nvPr>
        </p:nvSpPr>
        <p:spPr>
          <a:xfrm>
            <a:off x="360947" y="1456267"/>
            <a:ext cx="11454064" cy="4397311"/>
          </a:xfrm>
        </p:spPr>
        <p:txBody>
          <a:bodyPr anchor="ctr">
            <a:normAutofit lnSpcReduction="10000"/>
          </a:bodyPr>
          <a:lstStyle/>
          <a:p>
            <a:pPr marL="576263" lvl="0" indent="-576263">
              <a:lnSpc>
                <a:spcPct val="120000"/>
              </a:lnSpc>
              <a:buAutoNum type="alphaUcPeriod"/>
            </a:pPr>
            <a:r>
              <a:rPr lang="en-US" sz="3200" b="1" dirty="0">
                <a:solidFill>
                  <a:schemeClr val="accent5"/>
                </a:solidFill>
              </a:rPr>
              <a:t>Yes because she served long enough to qualify for both benefits without double counting any of her years of service.</a:t>
            </a:r>
          </a:p>
          <a:p>
            <a:pPr>
              <a:lnSpc>
                <a:spcPct val="110000"/>
              </a:lnSpc>
            </a:pPr>
            <a:r>
              <a:rPr lang="en-US" sz="3200" dirty="0"/>
              <a:t>The CAVC held that the Supreme Court’s decision applies to any Veteran with enough service to qualify for both benefits.  </a:t>
            </a:r>
          </a:p>
          <a:p>
            <a:pPr>
              <a:lnSpc>
                <a:spcPct val="110000"/>
              </a:lnSpc>
            </a:pPr>
            <a:r>
              <a:rPr lang="en-US" sz="3200" dirty="0"/>
              <a:t>VA’s implementation plan is based upon its narrow reading of </a:t>
            </a:r>
            <a:r>
              <a:rPr lang="en-US" sz="3200" i="1" dirty="0"/>
              <a:t>Rudisill</a:t>
            </a:r>
            <a:r>
              <a:rPr lang="en-US" sz="3200" dirty="0"/>
              <a:t>.</a:t>
            </a:r>
            <a:r>
              <a:rPr lang="en-US" sz="3200" dirty="0">
                <a:highlight>
                  <a:srgbClr val="FFFF00"/>
                </a:highlight>
              </a:rPr>
              <a:t> </a:t>
            </a:r>
          </a:p>
        </p:txBody>
      </p:sp>
      <p:sp>
        <p:nvSpPr>
          <p:cNvPr id="3" name="Rectangle: Rounded Corners 2">
            <a:extLst>
              <a:ext uri="{FF2B5EF4-FFF2-40B4-BE49-F238E27FC236}">
                <a16:creationId xmlns:a16="http://schemas.microsoft.com/office/drawing/2014/main" id="{584DFDCD-DE57-C1A9-684D-5054DBD70FC9}"/>
              </a:ext>
            </a:extLst>
          </p:cNvPr>
          <p:cNvSpPr/>
          <p:nvPr/>
        </p:nvSpPr>
        <p:spPr>
          <a:xfrm>
            <a:off x="461461" y="5853578"/>
            <a:ext cx="11269078" cy="64840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3200" b="1" dirty="0">
                <a:solidFill>
                  <a:schemeClr val="bg1"/>
                </a:solidFill>
                <a:latin typeface="Verdana" panose="020B0604030504040204" pitchFamily="34" charset="0"/>
                <a:ea typeface="Verdana" panose="020B0604030504040204" pitchFamily="34" charset="0"/>
              </a:rPr>
              <a:t>It is quite possible VA will appeal this decision!</a:t>
            </a:r>
            <a:endParaRPr lang="en-US" sz="3200" dirty="0">
              <a:solidFill>
                <a:schemeClr val="bg1"/>
              </a:solidFill>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249908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xEl>
                                              <p:pRg st="0" end="0"/>
                                            </p:txEl>
                                          </p:spTgt>
                                        </p:tgtEl>
                                      </p:cBhvr>
                                    </p:animEffect>
                                    <p:animScale>
                                      <p:cBhvr>
                                        <p:cTn id="7" dur="250" autoRev="1" fill="hold"/>
                                        <p:tgtEl>
                                          <p:spTgt spid="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xEl>
                                              <p:pRg st="1" end="1"/>
                                            </p:txEl>
                                          </p:spTgt>
                                        </p:tgtEl>
                                      </p:cBhvr>
                                    </p:animEffect>
                                    <p:animScale>
                                      <p:cBhvr>
                                        <p:cTn id="12" dur="250" autoRev="1" fill="hold"/>
                                        <p:tgtEl>
                                          <p:spTgt spid="5">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xEl>
                                              <p:pRg st="2" end="2"/>
                                            </p:txEl>
                                          </p:spTgt>
                                        </p:tgtEl>
                                      </p:cBhvr>
                                    </p:animEffect>
                                    <p:animScale>
                                      <p:cBhvr>
                                        <p:cTn id="17" dur="250" autoRev="1" fill="hold"/>
                                        <p:tgtEl>
                                          <p:spTgt spid="5">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67414-0DB6-8F5B-C472-98D58F3CFA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71C0F4-E06F-3386-2415-515129776863}"/>
              </a:ext>
            </a:extLst>
          </p:cNvPr>
          <p:cNvSpPr>
            <a:spLocks noGrp="1"/>
          </p:cNvSpPr>
          <p:nvPr>
            <p:ph type="title"/>
          </p:nvPr>
        </p:nvSpPr>
        <p:spPr>
          <a:xfrm>
            <a:off x="169332" y="249594"/>
            <a:ext cx="11836399" cy="918806"/>
          </a:xfrm>
        </p:spPr>
        <p:txBody>
          <a:bodyPr>
            <a:normAutofit/>
          </a:bodyPr>
          <a:lstStyle/>
          <a:p>
            <a:pPr marL="0" indent="0">
              <a:spcBef>
                <a:spcPts val="0"/>
              </a:spcBef>
              <a:buNone/>
            </a:pPr>
            <a:r>
              <a:rPr lang="en-US" b="1" i="1" dirty="0"/>
              <a:t>Johnson v. Collins</a:t>
            </a:r>
          </a:p>
        </p:txBody>
      </p:sp>
      <p:sp>
        <p:nvSpPr>
          <p:cNvPr id="4" name="Slide Number Placeholder 3">
            <a:extLst>
              <a:ext uri="{FF2B5EF4-FFF2-40B4-BE49-F238E27FC236}">
                <a16:creationId xmlns:a16="http://schemas.microsoft.com/office/drawing/2014/main" id="{4C2C43AB-9B09-E7DD-8A0A-DD382DA60DE2}"/>
              </a:ext>
            </a:extLst>
          </p:cNvPr>
          <p:cNvSpPr>
            <a:spLocks noGrp="1"/>
          </p:cNvSpPr>
          <p:nvPr>
            <p:ph type="sldNum" sz="quarter" idx="12"/>
          </p:nvPr>
        </p:nvSpPr>
        <p:spPr>
          <a:xfrm>
            <a:off x="9448800" y="6501979"/>
            <a:ext cx="2743200" cy="365125"/>
          </a:xfrm>
        </p:spPr>
        <p:txBody>
          <a:bodyPr anchor="ctr">
            <a:normAutofit/>
          </a:bodyPr>
          <a:lstStyle/>
          <a:p>
            <a:pPr>
              <a:spcAft>
                <a:spcPts val="600"/>
              </a:spcAft>
            </a:pPr>
            <a:fld id="{772AD97A-4EE5-4134-952F-E148AF3C2668}" type="slidenum">
              <a:rPr lang="en-US" smtClean="0"/>
              <a:pPr>
                <a:spcAft>
                  <a:spcPts val="600"/>
                </a:spcAft>
              </a:pPr>
              <a:t>26</a:t>
            </a:fld>
            <a:endParaRPr lang="en-US"/>
          </a:p>
        </p:txBody>
      </p:sp>
      <p:pic>
        <p:nvPicPr>
          <p:cNvPr id="3" name="Picture 2">
            <a:extLst>
              <a:ext uri="{FF2B5EF4-FFF2-40B4-BE49-F238E27FC236}">
                <a16:creationId xmlns:a16="http://schemas.microsoft.com/office/drawing/2014/main" id="{9142A9E9-9951-7275-8CC4-45CE703DE753}"/>
              </a:ext>
            </a:extLst>
          </p:cNvPr>
          <p:cNvPicPr>
            <a:picLocks noChangeAspect="1"/>
          </p:cNvPicPr>
          <p:nvPr/>
        </p:nvPicPr>
        <p:blipFill>
          <a:blip r:embed="rId4"/>
          <a:stretch>
            <a:fillRect/>
          </a:stretch>
        </p:blipFill>
        <p:spPr>
          <a:xfrm>
            <a:off x="4793101" y="1916042"/>
            <a:ext cx="7398899" cy="4161880"/>
          </a:xfrm>
          <a:prstGeom prst="rect">
            <a:avLst/>
          </a:prstGeom>
          <a:noFill/>
        </p:spPr>
      </p:pic>
      <p:sp>
        <p:nvSpPr>
          <p:cNvPr id="7" name="TextBox 6">
            <a:extLst>
              <a:ext uri="{FF2B5EF4-FFF2-40B4-BE49-F238E27FC236}">
                <a16:creationId xmlns:a16="http://schemas.microsoft.com/office/drawing/2014/main" id="{D99A906A-BAA2-D4FB-776A-FEDA70D0625B}"/>
              </a:ext>
            </a:extLst>
          </p:cNvPr>
          <p:cNvSpPr txBox="1"/>
          <p:nvPr/>
        </p:nvSpPr>
        <p:spPr>
          <a:xfrm>
            <a:off x="87923" y="2524761"/>
            <a:ext cx="4705178" cy="2862322"/>
          </a:xfrm>
          <a:prstGeom prst="rect">
            <a:avLst/>
          </a:prstGeom>
          <a:noFill/>
        </p:spPr>
        <p:txBody>
          <a:bodyPr wrap="square">
            <a:spAutoFit/>
          </a:bodyPr>
          <a:lstStyle/>
          <a:p>
            <a:pPr marL="0" indent="0">
              <a:spcBef>
                <a:spcPts val="0"/>
              </a:spcBef>
              <a:buNone/>
            </a:pPr>
            <a:r>
              <a:rPr lang="en-US" sz="3600" b="1" i="1" dirty="0">
                <a:latin typeface="Verdana" panose="020B0604030504040204" pitchFamily="34" charset="0"/>
                <a:ea typeface="Verdana" panose="020B0604030504040204" pitchFamily="34" charset="0"/>
              </a:rPr>
              <a:t>Johnson v. Collins</a:t>
            </a:r>
          </a:p>
          <a:p>
            <a:pPr marL="0" indent="0">
              <a:spcBef>
                <a:spcPts val="0"/>
              </a:spcBef>
              <a:buNone/>
            </a:pPr>
            <a:endParaRPr lang="en-US" sz="3600" b="1" i="1" dirty="0">
              <a:latin typeface="Verdana" panose="020B0604030504040204" pitchFamily="34" charset="0"/>
              <a:ea typeface="Verdana" panose="020B0604030504040204" pitchFamily="34" charset="0"/>
            </a:endParaRPr>
          </a:p>
          <a:p>
            <a:pPr marL="0" indent="0">
              <a:spcBef>
                <a:spcPts val="0"/>
              </a:spcBef>
              <a:buNone/>
            </a:pPr>
            <a:r>
              <a:rPr lang="en-US" sz="3600" dirty="0">
                <a:latin typeface="Verdana" panose="020B0604030504040204" pitchFamily="34" charset="0"/>
                <a:ea typeface="Verdana" panose="020B0604030504040204" pitchFamily="34" charset="0"/>
              </a:rPr>
              <a:t>38 Vet. App. 151 (2025)</a:t>
            </a:r>
          </a:p>
        </p:txBody>
      </p:sp>
    </p:spTree>
    <p:custDataLst>
      <p:tags r:id="rId1"/>
    </p:custDataLst>
    <p:extLst>
      <p:ext uri="{BB962C8B-B14F-4D97-AF65-F5344CB8AC3E}">
        <p14:creationId xmlns:p14="http://schemas.microsoft.com/office/powerpoint/2010/main" val="3582529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BCDA5-424E-3FE9-77C9-16D88676B8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48988-1326-D4CF-EE7D-4B5D78E947CE}"/>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881239C7-7B17-43DF-7085-2CEDB16230B8}"/>
              </a:ext>
            </a:extLst>
          </p:cNvPr>
          <p:cNvSpPr>
            <a:spLocks noGrp="1"/>
          </p:cNvSpPr>
          <p:nvPr>
            <p:ph type="sldNum" sz="quarter" idx="12"/>
          </p:nvPr>
        </p:nvSpPr>
        <p:spPr/>
        <p:txBody>
          <a:bodyPr/>
          <a:lstStyle/>
          <a:p>
            <a:fld id="{772AD97A-4EE5-4134-952F-E148AF3C2668}" type="slidenum">
              <a:rPr lang="en-US" smtClean="0"/>
              <a:pPr/>
              <a:t>27</a:t>
            </a:fld>
            <a:endParaRPr lang="en-US" dirty="0"/>
          </a:p>
        </p:txBody>
      </p:sp>
      <p:sp>
        <p:nvSpPr>
          <p:cNvPr id="4" name="Content Placeholder 3">
            <a:extLst>
              <a:ext uri="{FF2B5EF4-FFF2-40B4-BE49-F238E27FC236}">
                <a16:creationId xmlns:a16="http://schemas.microsoft.com/office/drawing/2014/main" id="{1BFCDC26-6CC6-FD5B-E77B-5CFD09FB9504}"/>
              </a:ext>
            </a:extLst>
          </p:cNvPr>
          <p:cNvSpPr>
            <a:spLocks noGrp="1"/>
          </p:cNvSpPr>
          <p:nvPr>
            <p:ph idx="1"/>
          </p:nvPr>
        </p:nvSpPr>
        <p:spPr/>
        <p:txBody>
          <a:bodyPr>
            <a:normAutofit lnSpcReduction="10000"/>
          </a:bodyPr>
          <a:lstStyle/>
          <a:p>
            <a:pPr marL="0" lvl="0" indent="0">
              <a:lnSpc>
                <a:spcPct val="100000"/>
              </a:lnSpc>
              <a:buNone/>
            </a:pPr>
            <a:r>
              <a:rPr lang="en-US" sz="2400" dirty="0"/>
              <a:t>Veteran Robert Johnson filed a claim for service connection for diabetes asserting exposure to Agent Orange while serving as a security guard at Nam Phong Royal Thai Air Force Base, patrolling the perimeter every night.  The RO found there was no evidence of herbicide exposure during service.  Mr. Johnson appealed to the Board.  While his appeal was pending, he filed Supplemental Claims for the same disabilities pursuant to the PACT Act. In March 2023, the RO granted service connection effective from the date of the PACT Act. Mr. Johnson appealed again seeking earlier effective dates considering his pending Board appeal.  The Board dismissed the 2016 appeal as “moot” because service connection has been established.  Does a PACT Act grant moot a pending claim for direct service connection?</a:t>
            </a:r>
          </a:p>
          <a:p>
            <a:pPr marL="514350" lvl="0" indent="-514350">
              <a:lnSpc>
                <a:spcPct val="100000"/>
              </a:lnSpc>
              <a:buAutoNum type="alphaUcPeriod"/>
            </a:pPr>
            <a:r>
              <a:rPr lang="en-US" sz="2400" b="1" dirty="0">
                <a:solidFill>
                  <a:schemeClr val="accent5"/>
                </a:solidFill>
              </a:rPr>
              <a:t>Yes.  The effective date requires a separate 10182 to appeal.</a:t>
            </a:r>
          </a:p>
          <a:p>
            <a:pPr marL="514350" lvl="0" indent="-514350">
              <a:lnSpc>
                <a:spcPct val="100000"/>
              </a:lnSpc>
              <a:buAutoNum type="alphaUcPeriod"/>
            </a:pPr>
            <a:r>
              <a:rPr lang="en-US" sz="2400" b="1" dirty="0">
                <a:solidFill>
                  <a:schemeClr val="accent6"/>
                </a:solidFill>
              </a:rPr>
              <a:t>No.  Direct service connection could provide a better effective date.</a:t>
            </a:r>
          </a:p>
        </p:txBody>
      </p:sp>
      <p:sp>
        <p:nvSpPr>
          <p:cNvPr id="5" name="answerA">
            <a:extLst>
              <a:ext uri="{FF2B5EF4-FFF2-40B4-BE49-F238E27FC236}">
                <a16:creationId xmlns:a16="http://schemas.microsoft.com/office/drawing/2014/main" id="{F180DF76-177C-F5F2-B31F-B9D2B8DB5ACF}"/>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B13E5740-0C1D-4B05-A083-72861F9772BE}"/>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D94DEF6F-C8AD-D27C-F9C7-A398726F209C}"/>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33ED5105-3D98-75DC-ADF5-B7E4C5ED07A0}"/>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21419CDB-ACD7-5711-724B-8CB0ECC7CC19}"/>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36B6655F-3A0A-1AA7-C745-21AE493470D7}"/>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2" name="pp_status">
            <a:extLst>
              <a:ext uri="{FF2B5EF4-FFF2-40B4-BE49-F238E27FC236}">
                <a16:creationId xmlns:a16="http://schemas.microsoft.com/office/drawing/2014/main" id="{CDF561FA-5CDA-470D-6967-74D71C8432E1}"/>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42908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D924F-F80F-4294-6159-FEE414C0E9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810349-6F1D-D8B4-075F-B4423FDAA356}"/>
              </a:ext>
            </a:extLst>
          </p:cNvPr>
          <p:cNvSpPr>
            <a:spLocks noGrp="1"/>
          </p:cNvSpPr>
          <p:nvPr>
            <p:ph type="title"/>
          </p:nvPr>
        </p:nvSpPr>
        <p:spPr/>
        <p:txBody>
          <a:bodyPr>
            <a:normAutofit/>
          </a:bodyPr>
          <a:lstStyle/>
          <a:p>
            <a:r>
              <a:rPr lang="en-US" i="1" dirty="0"/>
              <a:t>Johnson</a:t>
            </a:r>
            <a:r>
              <a:rPr lang="en-US" sz="5400" i="1" dirty="0"/>
              <a:t> v. Collins</a:t>
            </a:r>
            <a:endParaRPr lang="en-US" i="1" dirty="0"/>
          </a:p>
        </p:txBody>
      </p:sp>
      <p:sp>
        <p:nvSpPr>
          <p:cNvPr id="4" name="Slide Number Placeholder 3">
            <a:extLst>
              <a:ext uri="{FF2B5EF4-FFF2-40B4-BE49-F238E27FC236}">
                <a16:creationId xmlns:a16="http://schemas.microsoft.com/office/drawing/2014/main" id="{81536CA4-037F-C742-38A4-94A0668EF232}"/>
              </a:ext>
            </a:extLst>
          </p:cNvPr>
          <p:cNvSpPr>
            <a:spLocks noGrp="1"/>
          </p:cNvSpPr>
          <p:nvPr>
            <p:ph type="sldNum" sz="quarter" idx="12"/>
          </p:nvPr>
        </p:nvSpPr>
        <p:spPr/>
        <p:txBody>
          <a:bodyPr/>
          <a:lstStyle/>
          <a:p>
            <a:fld id="{772AD97A-4EE5-4134-952F-E148AF3C2668}" type="slidenum">
              <a:rPr lang="en-US" smtClean="0"/>
              <a:pPr/>
              <a:t>28</a:t>
            </a:fld>
            <a:endParaRPr lang="en-US" dirty="0"/>
          </a:p>
        </p:txBody>
      </p:sp>
      <p:sp>
        <p:nvSpPr>
          <p:cNvPr id="5" name="Content Placeholder 4">
            <a:extLst>
              <a:ext uri="{FF2B5EF4-FFF2-40B4-BE49-F238E27FC236}">
                <a16:creationId xmlns:a16="http://schemas.microsoft.com/office/drawing/2014/main" id="{9FD48A5A-E6C2-783E-6F56-51E1FB4B5E2C}"/>
              </a:ext>
            </a:extLst>
          </p:cNvPr>
          <p:cNvSpPr>
            <a:spLocks noGrp="1"/>
          </p:cNvSpPr>
          <p:nvPr>
            <p:ph idx="1"/>
          </p:nvPr>
        </p:nvSpPr>
        <p:spPr>
          <a:xfrm>
            <a:off x="360947" y="1456267"/>
            <a:ext cx="11454064" cy="3136435"/>
          </a:xfrm>
        </p:spPr>
        <p:txBody>
          <a:bodyPr anchor="ctr">
            <a:normAutofit/>
          </a:bodyPr>
          <a:lstStyle/>
          <a:p>
            <a:pPr marL="514350" lvl="0" indent="-514350">
              <a:lnSpc>
                <a:spcPct val="110000"/>
              </a:lnSpc>
              <a:buAutoNum type="alphaUcPeriod"/>
            </a:pPr>
            <a:r>
              <a:rPr lang="en-US" b="1" dirty="0">
                <a:solidFill>
                  <a:schemeClr val="accent6"/>
                </a:solidFill>
              </a:rPr>
              <a:t>No.  Direct service connection could provide a better effective date.</a:t>
            </a:r>
          </a:p>
          <a:p>
            <a:pPr>
              <a:lnSpc>
                <a:spcPct val="110000"/>
              </a:lnSpc>
            </a:pPr>
            <a:r>
              <a:rPr lang="en-US" dirty="0"/>
              <a:t>The Court held that grants based on the PACT Act do not resolve earlier claims or appeals. </a:t>
            </a:r>
          </a:p>
          <a:p>
            <a:pPr>
              <a:lnSpc>
                <a:spcPct val="110000"/>
              </a:lnSpc>
            </a:pPr>
            <a:r>
              <a:rPr lang="en-US" dirty="0"/>
              <a:t>Therefore, the Board must address the original appeal, which could entitle the Veteran to an earlier effective date.</a:t>
            </a:r>
          </a:p>
        </p:txBody>
      </p:sp>
      <p:sp>
        <p:nvSpPr>
          <p:cNvPr id="6" name="Rectangle: Rounded Corners 5">
            <a:extLst>
              <a:ext uri="{FF2B5EF4-FFF2-40B4-BE49-F238E27FC236}">
                <a16:creationId xmlns:a16="http://schemas.microsoft.com/office/drawing/2014/main" id="{604A5FC3-F74F-AB45-78DF-AB574F9FADBD}"/>
              </a:ext>
            </a:extLst>
          </p:cNvPr>
          <p:cNvSpPr/>
          <p:nvPr/>
        </p:nvSpPr>
        <p:spPr>
          <a:xfrm>
            <a:off x="360947" y="4656667"/>
            <a:ext cx="11543186" cy="195173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r>
              <a:rPr lang="en-US" sz="2800" dirty="0">
                <a:latin typeface="Verdana" panose="020B0604030504040204" pitchFamily="34" charset="0"/>
                <a:ea typeface="Verdana" panose="020B0604030504040204" pitchFamily="34" charset="0"/>
              </a:rPr>
              <a:t>If VA Grants service connection under the PACT Act (or any new law) and the Veteran had a claim/appeal pending before the date of the liberalizing law, </a:t>
            </a:r>
            <a:r>
              <a:rPr lang="en-US" sz="2800" b="1" dirty="0">
                <a:latin typeface="Verdana" panose="020B0604030504040204" pitchFamily="34" charset="0"/>
                <a:ea typeface="Verdana" panose="020B0604030504040204" pitchFamily="34" charset="0"/>
              </a:rPr>
              <a:t>do not withdraw or accept a dismissal </a:t>
            </a:r>
            <a:r>
              <a:rPr lang="en-US" sz="2800" dirty="0">
                <a:latin typeface="Verdana" panose="020B0604030504040204" pitchFamily="34" charset="0"/>
                <a:ea typeface="Verdana" panose="020B0604030504040204" pitchFamily="34" charset="0"/>
              </a:rPr>
              <a:t>of the original claim/appeal.</a:t>
            </a:r>
          </a:p>
        </p:txBody>
      </p:sp>
    </p:spTree>
    <p:custDataLst>
      <p:tags r:id="rId1"/>
    </p:custDataLst>
    <p:extLst>
      <p:ext uri="{BB962C8B-B14F-4D97-AF65-F5344CB8AC3E}">
        <p14:creationId xmlns:p14="http://schemas.microsoft.com/office/powerpoint/2010/main" val="351798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EE21A-0F58-0389-3A52-58D81ACBB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44390-5247-AFCD-000C-BEA22DE76F02}"/>
              </a:ext>
            </a:extLst>
          </p:cNvPr>
          <p:cNvSpPr>
            <a:spLocks noGrp="1"/>
          </p:cNvSpPr>
          <p:nvPr>
            <p:ph type="title"/>
          </p:nvPr>
        </p:nvSpPr>
        <p:spPr/>
        <p:txBody>
          <a:bodyPr/>
          <a:lstStyle/>
          <a:p>
            <a:r>
              <a:rPr lang="en-US" i="1" dirty="0"/>
              <a:t>Johnson</a:t>
            </a:r>
            <a:r>
              <a:rPr lang="en-US" sz="5400" i="1" dirty="0"/>
              <a:t> </a:t>
            </a:r>
            <a:r>
              <a:rPr lang="en-US" sz="5400" dirty="0"/>
              <a:t>argument</a:t>
            </a:r>
            <a:endParaRPr lang="en-US" dirty="0"/>
          </a:p>
        </p:txBody>
      </p:sp>
      <p:sp>
        <p:nvSpPr>
          <p:cNvPr id="3" name="Slide Number Placeholder 2">
            <a:extLst>
              <a:ext uri="{FF2B5EF4-FFF2-40B4-BE49-F238E27FC236}">
                <a16:creationId xmlns:a16="http://schemas.microsoft.com/office/drawing/2014/main" id="{62FEDA40-7F0F-BE8F-BBDF-6D8304947D04}"/>
              </a:ext>
            </a:extLst>
          </p:cNvPr>
          <p:cNvSpPr>
            <a:spLocks noGrp="1"/>
          </p:cNvSpPr>
          <p:nvPr>
            <p:ph type="sldNum" sz="quarter" idx="12"/>
          </p:nvPr>
        </p:nvSpPr>
        <p:spPr/>
        <p:txBody>
          <a:bodyPr/>
          <a:lstStyle/>
          <a:p>
            <a:fld id="{772AD97A-4EE5-4134-952F-E148AF3C2668}" type="slidenum">
              <a:rPr lang="en-US" smtClean="0"/>
              <a:pPr/>
              <a:t>29</a:t>
            </a:fld>
            <a:endParaRPr lang="en-US" dirty="0"/>
          </a:p>
        </p:txBody>
      </p:sp>
      <p:sp>
        <p:nvSpPr>
          <p:cNvPr id="4" name="Content Placeholder 3">
            <a:extLst>
              <a:ext uri="{FF2B5EF4-FFF2-40B4-BE49-F238E27FC236}">
                <a16:creationId xmlns:a16="http://schemas.microsoft.com/office/drawing/2014/main" id="{0DCA7A1E-8C98-BFEC-9655-54D136B89BB6}"/>
              </a:ext>
            </a:extLst>
          </p:cNvPr>
          <p:cNvSpPr>
            <a:spLocks noGrp="1"/>
          </p:cNvSpPr>
          <p:nvPr>
            <p:ph idx="1"/>
          </p:nvPr>
        </p:nvSpPr>
        <p:spPr/>
        <p:txBody>
          <a:bodyPr anchor="ctr">
            <a:normAutofit/>
          </a:bodyPr>
          <a:lstStyle/>
          <a:p>
            <a:pPr marL="0" indent="0">
              <a:lnSpc>
                <a:spcPct val="100000"/>
              </a:lnSpc>
              <a:buNone/>
            </a:pPr>
            <a:r>
              <a:rPr lang="en-US" sz="3200" dirty="0"/>
              <a:t>Although VA granted </a:t>
            </a:r>
            <a:r>
              <a:rPr lang="en-US" sz="3200" dirty="0">
                <a:highlight>
                  <a:srgbClr val="FFFF00"/>
                </a:highlight>
              </a:rPr>
              <a:t>[Veteran’s name]</a:t>
            </a:r>
            <a:r>
              <a:rPr lang="en-US" sz="3200" dirty="0"/>
              <a:t>’s claim of </a:t>
            </a:r>
            <a:r>
              <a:rPr lang="en-US" sz="3200" dirty="0">
                <a:highlight>
                  <a:srgbClr val="FFFF00"/>
                </a:highlight>
              </a:rPr>
              <a:t>[state specific claim]</a:t>
            </a:r>
            <a:r>
              <a:rPr lang="en-US" sz="3200" dirty="0"/>
              <a:t> based on a liberalizing change in law, effective from the date of the liberalizing law, the Veteran’s claim </a:t>
            </a:r>
            <a:r>
              <a:rPr lang="en-US" sz="3200" dirty="0">
                <a:highlight>
                  <a:srgbClr val="FFFF00"/>
                </a:highlight>
              </a:rPr>
              <a:t>[or appeal]</a:t>
            </a:r>
            <a:r>
              <a:rPr lang="en-US" sz="3200" dirty="0"/>
              <a:t> based on the law as it existed prior to the liberalizing law remains pending before VA.  </a:t>
            </a:r>
            <a:r>
              <a:rPr lang="en-US" sz="3200" i="1" dirty="0"/>
              <a:t>Johnson v. Collins</a:t>
            </a:r>
            <a:r>
              <a:rPr lang="en-US" sz="3200" dirty="0"/>
              <a:t>,</a:t>
            </a:r>
            <a:r>
              <a:rPr lang="en-US" sz="3200" i="1" dirty="0"/>
              <a:t> </a:t>
            </a:r>
            <a:r>
              <a:rPr lang="en-US" sz="3200" dirty="0"/>
              <a:t>38 Vet. App. 151 (2025) (holding that “[t]he RO’s grants of service connection under the PACT Act did not resolve the pending Board appeal”).</a:t>
            </a:r>
            <a:r>
              <a:rPr lang="en-US" sz="3200" i="1" dirty="0"/>
              <a:t> </a:t>
            </a:r>
            <a:endParaRPr lang="en-US" sz="3200" dirty="0"/>
          </a:p>
        </p:txBody>
      </p:sp>
    </p:spTree>
    <p:custDataLst>
      <p:tags r:id="rId1"/>
    </p:custDataLst>
    <p:extLst>
      <p:ext uri="{BB962C8B-B14F-4D97-AF65-F5344CB8AC3E}">
        <p14:creationId xmlns:p14="http://schemas.microsoft.com/office/powerpoint/2010/main" val="1398885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AD0-7F51-4C00-BFBC-D968677A9040}"/>
              </a:ext>
            </a:extLst>
          </p:cNvPr>
          <p:cNvSpPr>
            <a:spLocks noGrp="1"/>
          </p:cNvSpPr>
          <p:nvPr>
            <p:ph type="title"/>
          </p:nvPr>
        </p:nvSpPr>
        <p:spPr/>
        <p:txBody>
          <a:bodyPr/>
          <a:lstStyle/>
          <a:p>
            <a:r>
              <a:rPr lang="en-US" dirty="0"/>
              <a:t>Polling Test Answer</a:t>
            </a:r>
            <a:endParaRPr lang="en-US" dirty="0">
              <a:highlight>
                <a:srgbClr val="FFFF00"/>
              </a:highlight>
            </a:endParaRPr>
          </a:p>
        </p:txBody>
      </p:sp>
      <p:sp>
        <p:nvSpPr>
          <p:cNvPr id="4" name="Slide Number Placeholder 3">
            <a:extLst>
              <a:ext uri="{FF2B5EF4-FFF2-40B4-BE49-F238E27FC236}">
                <a16:creationId xmlns:a16="http://schemas.microsoft.com/office/drawing/2014/main" id="{ECD3B8FD-77B7-4C9A-A8CF-302BF8CFA1BE}"/>
              </a:ext>
            </a:extLst>
          </p:cNvPr>
          <p:cNvSpPr>
            <a:spLocks noGrp="1"/>
          </p:cNvSpPr>
          <p:nvPr>
            <p:ph type="sldNum" sz="quarter" idx="12"/>
          </p:nvPr>
        </p:nvSpPr>
        <p:spPr/>
        <p:txBody>
          <a:bodyPr/>
          <a:lstStyle/>
          <a:p>
            <a:fld id="{772AD97A-4EE5-4134-952F-E148AF3C2668}" type="slidenum">
              <a:rPr lang="en-US" smtClean="0"/>
              <a:pPr/>
              <a:t>3</a:t>
            </a:fld>
            <a:endParaRPr lang="en-US" dirty="0"/>
          </a:p>
        </p:txBody>
      </p:sp>
      <p:sp>
        <p:nvSpPr>
          <p:cNvPr id="5" name="Content Placeholder 4">
            <a:extLst>
              <a:ext uri="{FF2B5EF4-FFF2-40B4-BE49-F238E27FC236}">
                <a16:creationId xmlns:a16="http://schemas.microsoft.com/office/drawing/2014/main" id="{1D6A7CAE-D42F-4718-9D30-7FD8B58FBA57}"/>
              </a:ext>
            </a:extLst>
          </p:cNvPr>
          <p:cNvSpPr>
            <a:spLocks noGrp="1"/>
          </p:cNvSpPr>
          <p:nvPr>
            <p:ph idx="1"/>
          </p:nvPr>
        </p:nvSpPr>
        <p:spPr>
          <a:xfrm>
            <a:off x="397566" y="1456268"/>
            <a:ext cx="5461696" cy="4997586"/>
          </a:xfrm>
        </p:spPr>
        <p:txBody>
          <a:bodyPr anchor="ctr">
            <a:normAutofit/>
          </a:bodyPr>
          <a:lstStyle/>
          <a:p>
            <a:pPr marL="514350" lvl="0" indent="-514350">
              <a:spcBef>
                <a:spcPts val="0"/>
              </a:spcBef>
              <a:buFont typeface="+mj-lt"/>
              <a:buAutoNum type="alphaUcPeriod" startAt="6"/>
            </a:pPr>
            <a:r>
              <a:rPr lang="en-US" sz="3200" b="1" dirty="0">
                <a:solidFill>
                  <a:srgbClr val="6F2B35"/>
                </a:solidFill>
              </a:rPr>
              <a:t> More than 90%</a:t>
            </a:r>
          </a:p>
          <a:p>
            <a:pPr marL="0" indent="0">
              <a:lnSpc>
                <a:spcPct val="100000"/>
              </a:lnSpc>
              <a:spcBef>
                <a:spcPts val="0"/>
              </a:spcBef>
              <a:buNone/>
            </a:pPr>
            <a:r>
              <a:rPr lang="en-US" sz="3200" dirty="0"/>
              <a:t>   </a:t>
            </a:r>
          </a:p>
          <a:p>
            <a:pPr marL="0" indent="0">
              <a:lnSpc>
                <a:spcPct val="100000"/>
              </a:lnSpc>
              <a:spcBef>
                <a:spcPts val="0"/>
              </a:spcBef>
              <a:buNone/>
            </a:pPr>
            <a:r>
              <a:rPr lang="en-US" sz="3200" dirty="0"/>
              <a:t>Of the 6,531 appeals the court decided on the merits, the court affirmed only 375.</a:t>
            </a:r>
          </a:p>
          <a:p>
            <a:pPr>
              <a:lnSpc>
                <a:spcPct val="100000"/>
              </a:lnSpc>
              <a:spcBef>
                <a:spcPts val="0"/>
              </a:spcBef>
            </a:pPr>
            <a:r>
              <a:rPr lang="en-US" sz="3200" dirty="0"/>
              <a:t>In 5,491 appeals, VA conceded error without even contesting the case before a judge.</a:t>
            </a:r>
          </a:p>
        </p:txBody>
      </p:sp>
      <p:pic>
        <p:nvPicPr>
          <p:cNvPr id="7" name="Picture 6">
            <a:extLst>
              <a:ext uri="{FF2B5EF4-FFF2-40B4-BE49-F238E27FC236}">
                <a16:creationId xmlns:a16="http://schemas.microsoft.com/office/drawing/2014/main" id="{03096008-918F-06D7-6537-1E7E90949859}"/>
              </a:ext>
            </a:extLst>
          </p:cNvPr>
          <p:cNvPicPr>
            <a:picLocks noChangeAspect="1"/>
          </p:cNvPicPr>
          <p:nvPr/>
        </p:nvPicPr>
        <p:blipFill>
          <a:blip r:embed="rId4"/>
          <a:stretch>
            <a:fillRect/>
          </a:stretch>
        </p:blipFill>
        <p:spPr>
          <a:xfrm>
            <a:off x="6049600" y="2495114"/>
            <a:ext cx="5956131" cy="3356411"/>
          </a:xfrm>
          <a:prstGeom prst="rect">
            <a:avLst/>
          </a:prstGeom>
          <a:ln w="28575">
            <a:solidFill>
              <a:schemeClr val="accent1"/>
            </a:solidFill>
          </a:ln>
        </p:spPr>
      </p:pic>
    </p:spTree>
    <p:custDataLst>
      <p:tags r:id="rId1"/>
    </p:custDataLst>
    <p:extLst>
      <p:ext uri="{BB962C8B-B14F-4D97-AF65-F5344CB8AC3E}">
        <p14:creationId xmlns:p14="http://schemas.microsoft.com/office/powerpoint/2010/main" val="3729185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0B369-F005-F4DB-7AED-B510E0A67A5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9C96F6-957C-EB0B-B75E-75FD42D09C85}"/>
              </a:ext>
            </a:extLst>
          </p:cNvPr>
          <p:cNvSpPr>
            <a:spLocks noGrp="1"/>
          </p:cNvSpPr>
          <p:nvPr>
            <p:ph type="title"/>
          </p:nvPr>
        </p:nvSpPr>
        <p:spPr>
          <a:xfrm>
            <a:off x="169332" y="249594"/>
            <a:ext cx="11836399" cy="918806"/>
          </a:xfrm>
        </p:spPr>
        <p:txBody>
          <a:bodyPr>
            <a:normAutofit/>
          </a:bodyPr>
          <a:lstStyle/>
          <a:p>
            <a:pPr marL="0" indent="0">
              <a:spcBef>
                <a:spcPts val="0"/>
              </a:spcBef>
              <a:buNone/>
            </a:pPr>
            <a:r>
              <a:rPr lang="en-US" sz="1800" b="1" i="1" dirty="0"/>
              <a:t>Westervelt v. Collins</a:t>
            </a:r>
          </a:p>
        </p:txBody>
      </p:sp>
      <p:sp>
        <p:nvSpPr>
          <p:cNvPr id="4" name="Slide Number Placeholder 3">
            <a:extLst>
              <a:ext uri="{FF2B5EF4-FFF2-40B4-BE49-F238E27FC236}">
                <a16:creationId xmlns:a16="http://schemas.microsoft.com/office/drawing/2014/main" id="{33841349-0B10-B6D3-64A1-F21D688888EC}"/>
              </a:ext>
            </a:extLst>
          </p:cNvPr>
          <p:cNvSpPr>
            <a:spLocks noGrp="1"/>
          </p:cNvSpPr>
          <p:nvPr>
            <p:ph type="sldNum" sz="quarter" idx="12"/>
          </p:nvPr>
        </p:nvSpPr>
        <p:spPr>
          <a:xfrm>
            <a:off x="9448800" y="6501979"/>
            <a:ext cx="2743200" cy="365125"/>
          </a:xfrm>
        </p:spPr>
        <p:txBody>
          <a:bodyPr anchor="ctr">
            <a:normAutofit/>
          </a:bodyPr>
          <a:lstStyle/>
          <a:p>
            <a:pPr>
              <a:spcAft>
                <a:spcPts val="600"/>
              </a:spcAft>
            </a:pPr>
            <a:fld id="{772AD97A-4EE5-4134-952F-E148AF3C2668}" type="slidenum">
              <a:rPr lang="en-US" smtClean="0"/>
              <a:pPr>
                <a:spcAft>
                  <a:spcPts val="600"/>
                </a:spcAft>
              </a:pPr>
              <a:t>30</a:t>
            </a:fld>
            <a:endParaRPr lang="en-US"/>
          </a:p>
        </p:txBody>
      </p:sp>
      <p:pic>
        <p:nvPicPr>
          <p:cNvPr id="1026" name="Picture 2" descr="Generated image">
            <a:extLst>
              <a:ext uri="{FF2B5EF4-FFF2-40B4-BE49-F238E27FC236}">
                <a16:creationId xmlns:a16="http://schemas.microsoft.com/office/drawing/2014/main" id="{81F79466-28EC-89BD-415F-63DF6B1DA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77" r="2" b="2"/>
          <a:stretch>
            <a:fillRect/>
          </a:stretch>
        </p:blipFill>
        <p:spPr bwMode="auto">
          <a:xfrm>
            <a:off x="4793101" y="1498189"/>
            <a:ext cx="7398899" cy="4997586"/>
          </a:xfrm>
          <a:prstGeom prst="rect">
            <a:avLst/>
          </a:prstGeom>
          <a:solidFill>
            <a:srgbClr val="FFFFFF"/>
          </a:solidFill>
        </p:spPr>
      </p:pic>
      <p:sp>
        <p:nvSpPr>
          <p:cNvPr id="6" name="TextBox 5">
            <a:extLst>
              <a:ext uri="{FF2B5EF4-FFF2-40B4-BE49-F238E27FC236}">
                <a16:creationId xmlns:a16="http://schemas.microsoft.com/office/drawing/2014/main" id="{0F7E43AA-AC9F-7A4D-3B25-E418945C1467}"/>
              </a:ext>
            </a:extLst>
          </p:cNvPr>
          <p:cNvSpPr txBox="1"/>
          <p:nvPr/>
        </p:nvSpPr>
        <p:spPr>
          <a:xfrm>
            <a:off x="-84294" y="2951704"/>
            <a:ext cx="6099348" cy="1569660"/>
          </a:xfrm>
          <a:prstGeom prst="rect">
            <a:avLst/>
          </a:prstGeom>
          <a:noFill/>
        </p:spPr>
        <p:txBody>
          <a:bodyPr wrap="square">
            <a:spAutoFit/>
          </a:bodyPr>
          <a:lstStyle/>
          <a:p>
            <a:pPr marL="0" indent="0">
              <a:spcBef>
                <a:spcPts val="0"/>
              </a:spcBef>
              <a:buNone/>
            </a:pPr>
            <a:r>
              <a:rPr lang="en-US" sz="3200" b="1" i="1" dirty="0">
                <a:latin typeface="Verdana" panose="020B0604030504040204" pitchFamily="34" charset="0"/>
                <a:ea typeface="Verdana" panose="020B0604030504040204" pitchFamily="34" charset="0"/>
              </a:rPr>
              <a:t>Westervelt v. Collins</a:t>
            </a:r>
          </a:p>
          <a:p>
            <a:pPr marL="0" indent="0">
              <a:spcBef>
                <a:spcPts val="0"/>
              </a:spcBef>
              <a:buNone/>
            </a:pPr>
            <a:r>
              <a:rPr lang="en-US" sz="3200" dirty="0">
                <a:latin typeface="Verdana" panose="020B0604030504040204" pitchFamily="34" charset="0"/>
                <a:ea typeface="Verdana" panose="020B0604030504040204" pitchFamily="34" charset="0"/>
              </a:rPr>
              <a:t>38 </a:t>
            </a:r>
            <a:r>
              <a:rPr lang="en-US" sz="3200" dirty="0" err="1">
                <a:latin typeface="Verdana" panose="020B0604030504040204" pitchFamily="34" charset="0"/>
                <a:ea typeface="Verdana" panose="020B0604030504040204" pitchFamily="34" charset="0"/>
              </a:rPr>
              <a:t>Vet.App</a:t>
            </a:r>
            <a:r>
              <a:rPr lang="en-US" sz="3200" dirty="0">
                <a:latin typeface="Verdana" panose="020B0604030504040204" pitchFamily="34" charset="0"/>
                <a:ea typeface="Verdana" panose="020B0604030504040204" pitchFamily="34" charset="0"/>
              </a:rPr>
              <a:t>. 206</a:t>
            </a:r>
          </a:p>
          <a:p>
            <a:pPr marL="0" indent="0">
              <a:spcBef>
                <a:spcPts val="0"/>
              </a:spcBef>
              <a:buNone/>
            </a:pPr>
            <a:r>
              <a:rPr lang="en-US" sz="3200" dirty="0">
                <a:latin typeface="Verdana" panose="020B0604030504040204" pitchFamily="34" charset="0"/>
                <a:ea typeface="Verdana" panose="020B0604030504040204" pitchFamily="34" charset="0"/>
              </a:rPr>
              <a:t>(2025)</a:t>
            </a:r>
          </a:p>
        </p:txBody>
      </p:sp>
    </p:spTree>
    <p:custDataLst>
      <p:tags r:id="rId1"/>
    </p:custDataLst>
    <p:extLst>
      <p:ext uri="{BB962C8B-B14F-4D97-AF65-F5344CB8AC3E}">
        <p14:creationId xmlns:p14="http://schemas.microsoft.com/office/powerpoint/2010/main" val="4097654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81246-3DF5-F546-2ECD-3500CDC73C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7D967-AC36-5E20-2DBF-6A0EC5335464}"/>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3A7068A2-CB05-E57A-BF47-39F631E6CB67}"/>
              </a:ext>
            </a:extLst>
          </p:cNvPr>
          <p:cNvSpPr>
            <a:spLocks noGrp="1"/>
          </p:cNvSpPr>
          <p:nvPr>
            <p:ph type="sldNum" sz="quarter" idx="12"/>
          </p:nvPr>
        </p:nvSpPr>
        <p:spPr/>
        <p:txBody>
          <a:bodyPr/>
          <a:lstStyle/>
          <a:p>
            <a:fld id="{772AD97A-4EE5-4134-952F-E148AF3C2668}" type="slidenum">
              <a:rPr lang="en-US" smtClean="0"/>
              <a:pPr/>
              <a:t>31</a:t>
            </a:fld>
            <a:endParaRPr lang="en-US" dirty="0"/>
          </a:p>
        </p:txBody>
      </p:sp>
      <p:sp>
        <p:nvSpPr>
          <p:cNvPr id="4" name="Content Placeholder 3">
            <a:extLst>
              <a:ext uri="{FF2B5EF4-FFF2-40B4-BE49-F238E27FC236}">
                <a16:creationId xmlns:a16="http://schemas.microsoft.com/office/drawing/2014/main" id="{8DF2EBF2-9574-FA44-0EDE-A2EF57BB0543}"/>
              </a:ext>
            </a:extLst>
          </p:cNvPr>
          <p:cNvSpPr>
            <a:spLocks noGrp="1"/>
          </p:cNvSpPr>
          <p:nvPr>
            <p:ph idx="1"/>
          </p:nvPr>
        </p:nvSpPr>
        <p:spPr/>
        <p:txBody>
          <a:bodyPr>
            <a:normAutofit/>
          </a:bodyPr>
          <a:lstStyle/>
          <a:p>
            <a:pPr marL="0" lvl="0" indent="0">
              <a:lnSpc>
                <a:spcPct val="110000"/>
              </a:lnSpc>
              <a:buNone/>
            </a:pPr>
            <a:r>
              <a:rPr lang="en-US" sz="2400" dirty="0"/>
              <a:t>In the Legacy system, the Veteran Edward Westervelt was originally rated 70% for a Traumatic Brain Injury.  Later, VA also granted 30% for PTSD.  After the Veteran filed an appeal, a DRO decided the 30% PTSD rating was CUE because the symptoms overlapped with the TBI and should not have been rated separately.</a:t>
            </a:r>
          </a:p>
          <a:p>
            <a:pPr marL="0" lvl="0" indent="0">
              <a:lnSpc>
                <a:spcPct val="110000"/>
              </a:lnSpc>
              <a:buNone/>
            </a:pPr>
            <a:r>
              <a:rPr lang="en-US" sz="2400" dirty="0"/>
              <a:t>What exactly was the Board allowed to review?  Just the rating issue, or also the validity of the CUE finding?</a:t>
            </a:r>
          </a:p>
          <a:p>
            <a:pPr marL="514350" lvl="0" indent="-514350">
              <a:lnSpc>
                <a:spcPct val="100000"/>
              </a:lnSpc>
              <a:buAutoNum type="alphaUcPeriod"/>
            </a:pPr>
            <a:r>
              <a:rPr lang="en-US" sz="2400" b="1" dirty="0">
                <a:solidFill>
                  <a:schemeClr val="accent5"/>
                </a:solidFill>
              </a:rPr>
              <a:t>Just the rating issue because that was the subject of the rating decision.</a:t>
            </a:r>
          </a:p>
          <a:p>
            <a:pPr marL="514350" lvl="0" indent="-514350">
              <a:lnSpc>
                <a:spcPct val="100000"/>
              </a:lnSpc>
              <a:buAutoNum type="alphaUcPeriod"/>
            </a:pPr>
            <a:r>
              <a:rPr lang="en-US" sz="2400" b="1" dirty="0">
                <a:solidFill>
                  <a:schemeClr val="accent6"/>
                </a:solidFill>
              </a:rPr>
              <a:t>Everything because the CUE determination is not separate from the original appeal.</a:t>
            </a:r>
          </a:p>
        </p:txBody>
      </p:sp>
      <p:sp>
        <p:nvSpPr>
          <p:cNvPr id="5" name="answerA">
            <a:extLst>
              <a:ext uri="{FF2B5EF4-FFF2-40B4-BE49-F238E27FC236}">
                <a16:creationId xmlns:a16="http://schemas.microsoft.com/office/drawing/2014/main" id="{7C128075-27D3-35D0-F3CD-82D478A1E067}"/>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ED5A25C5-D3AB-91E5-044C-E2956E6067E3}"/>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F569A1D2-084B-45F9-1962-67E6E2FFD83E}"/>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7EA1F993-4956-1F45-6D58-D558545CA84F}"/>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0BB0A1D8-18FB-0699-DE9F-9ABF19FFB38C}"/>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D1E8AC14-660E-814A-CAB2-91999F55DFD5}"/>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2" name="pp_status">
            <a:extLst>
              <a:ext uri="{FF2B5EF4-FFF2-40B4-BE49-F238E27FC236}">
                <a16:creationId xmlns:a16="http://schemas.microsoft.com/office/drawing/2014/main" id="{4F42F213-2306-2BD8-90DE-9A3274FE1694}"/>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68047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EA240-41FE-5680-5E9F-D6F8D415CE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32BD5B-FBDE-0309-3FED-CB59149C6091}"/>
              </a:ext>
            </a:extLst>
          </p:cNvPr>
          <p:cNvSpPr>
            <a:spLocks noGrp="1"/>
          </p:cNvSpPr>
          <p:nvPr>
            <p:ph type="title"/>
          </p:nvPr>
        </p:nvSpPr>
        <p:spPr/>
        <p:txBody>
          <a:bodyPr>
            <a:normAutofit/>
          </a:bodyPr>
          <a:lstStyle/>
          <a:p>
            <a:r>
              <a:rPr lang="en-US" i="1" dirty="0"/>
              <a:t>Westervelt</a:t>
            </a:r>
            <a:r>
              <a:rPr lang="en-US" sz="5400" i="1" dirty="0"/>
              <a:t> v. Collins</a:t>
            </a:r>
            <a:endParaRPr lang="en-US" i="1" dirty="0"/>
          </a:p>
        </p:txBody>
      </p:sp>
      <p:sp>
        <p:nvSpPr>
          <p:cNvPr id="4" name="Slide Number Placeholder 3">
            <a:extLst>
              <a:ext uri="{FF2B5EF4-FFF2-40B4-BE49-F238E27FC236}">
                <a16:creationId xmlns:a16="http://schemas.microsoft.com/office/drawing/2014/main" id="{8AF9A07F-2C13-1AEF-ADC9-51AAAE313C9C}"/>
              </a:ext>
            </a:extLst>
          </p:cNvPr>
          <p:cNvSpPr>
            <a:spLocks noGrp="1"/>
          </p:cNvSpPr>
          <p:nvPr>
            <p:ph type="sldNum" sz="quarter" idx="12"/>
          </p:nvPr>
        </p:nvSpPr>
        <p:spPr/>
        <p:txBody>
          <a:bodyPr/>
          <a:lstStyle/>
          <a:p>
            <a:fld id="{772AD97A-4EE5-4134-952F-E148AF3C2668}" type="slidenum">
              <a:rPr lang="en-US" smtClean="0"/>
              <a:pPr/>
              <a:t>32</a:t>
            </a:fld>
            <a:endParaRPr lang="en-US" dirty="0"/>
          </a:p>
        </p:txBody>
      </p:sp>
      <p:sp>
        <p:nvSpPr>
          <p:cNvPr id="5" name="Content Placeholder 4">
            <a:extLst>
              <a:ext uri="{FF2B5EF4-FFF2-40B4-BE49-F238E27FC236}">
                <a16:creationId xmlns:a16="http://schemas.microsoft.com/office/drawing/2014/main" id="{2E60188A-3D52-73BE-1E63-95834CA5678C}"/>
              </a:ext>
            </a:extLst>
          </p:cNvPr>
          <p:cNvSpPr>
            <a:spLocks noGrp="1"/>
          </p:cNvSpPr>
          <p:nvPr>
            <p:ph idx="1"/>
          </p:nvPr>
        </p:nvSpPr>
        <p:spPr>
          <a:xfrm>
            <a:off x="360947" y="1456267"/>
            <a:ext cx="11454064" cy="5152139"/>
          </a:xfrm>
        </p:spPr>
        <p:txBody>
          <a:bodyPr anchor="ctr">
            <a:noAutofit/>
          </a:bodyPr>
          <a:lstStyle/>
          <a:p>
            <a:pPr marL="514350" lvl="0" indent="-514350">
              <a:lnSpc>
                <a:spcPct val="100000"/>
              </a:lnSpc>
              <a:buFont typeface="+mj-lt"/>
              <a:buAutoNum type="alphaUcPeriod" startAt="2"/>
            </a:pPr>
            <a:r>
              <a:rPr lang="en-US" sz="2400" b="1" dirty="0">
                <a:solidFill>
                  <a:schemeClr val="accent6"/>
                </a:solidFill>
              </a:rPr>
              <a:t>Everything because the CUE determination is not separate from the original appeal.</a:t>
            </a:r>
          </a:p>
          <a:p>
            <a:pPr lvl="0">
              <a:lnSpc>
                <a:spcPct val="100000"/>
              </a:lnSpc>
            </a:pPr>
            <a:r>
              <a:rPr lang="en-US" sz="2400" dirty="0"/>
              <a:t>The CAVC rejected arguments that the CUE decision somehow split the appeal into separate tracks or limited the Board’s scope of review.</a:t>
            </a:r>
          </a:p>
          <a:p>
            <a:pPr>
              <a:lnSpc>
                <a:spcPct val="100000"/>
              </a:lnSpc>
            </a:pPr>
            <a:r>
              <a:rPr lang="en-US" sz="2400" dirty="0"/>
              <a:t>The Court held that the general rule that VA </a:t>
            </a:r>
            <a:r>
              <a:rPr lang="en-US" sz="2400" b="1" dirty="0"/>
              <a:t>must address all issues raised by the Veteran and the record</a:t>
            </a:r>
            <a:r>
              <a:rPr lang="en-US" sz="2400" dirty="0"/>
              <a:t> that could result in greater compensation still applies.</a:t>
            </a:r>
          </a:p>
          <a:p>
            <a:pPr lvl="0">
              <a:lnSpc>
                <a:spcPct val="100000"/>
              </a:lnSpc>
            </a:pPr>
            <a:r>
              <a:rPr lang="en-US" sz="2400" dirty="0"/>
              <a:t>Therefore, </a:t>
            </a:r>
            <a:r>
              <a:rPr lang="en-US" sz="2400" b="1" dirty="0"/>
              <a:t>everything reasonably related to the PTSD rating was still before the Board</a:t>
            </a:r>
            <a:r>
              <a:rPr lang="en-US" sz="2400" dirty="0"/>
              <a:t> including whether the PTSD rating should be restored, increased, or rated separately from the TBI.</a:t>
            </a:r>
          </a:p>
          <a:p>
            <a:pPr lvl="0">
              <a:lnSpc>
                <a:spcPct val="100000"/>
              </a:lnSpc>
            </a:pPr>
            <a:r>
              <a:rPr lang="en-US" sz="2400" dirty="0"/>
              <a:t>This includes questioning whether the CUE determination was correct.</a:t>
            </a:r>
          </a:p>
        </p:txBody>
      </p:sp>
    </p:spTree>
    <p:custDataLst>
      <p:tags r:id="rId1"/>
    </p:custDataLst>
    <p:extLst>
      <p:ext uri="{BB962C8B-B14F-4D97-AF65-F5344CB8AC3E}">
        <p14:creationId xmlns:p14="http://schemas.microsoft.com/office/powerpoint/2010/main" val="815003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1C269-48DF-0B7C-AD14-7D24753F20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4B362-1550-8C21-61D2-9F8526A0CC0B}"/>
              </a:ext>
            </a:extLst>
          </p:cNvPr>
          <p:cNvSpPr>
            <a:spLocks noGrp="1"/>
          </p:cNvSpPr>
          <p:nvPr>
            <p:ph type="title"/>
          </p:nvPr>
        </p:nvSpPr>
        <p:spPr/>
        <p:txBody>
          <a:bodyPr/>
          <a:lstStyle/>
          <a:p>
            <a:r>
              <a:rPr lang="en-US" i="1" dirty="0"/>
              <a:t>Westervelt</a:t>
            </a:r>
            <a:r>
              <a:rPr lang="en-US" sz="5400" i="1" dirty="0"/>
              <a:t> </a:t>
            </a:r>
            <a:r>
              <a:rPr lang="en-US" sz="5400" dirty="0"/>
              <a:t>Takeaways</a:t>
            </a:r>
            <a:endParaRPr lang="en-US" dirty="0"/>
          </a:p>
        </p:txBody>
      </p:sp>
      <p:sp>
        <p:nvSpPr>
          <p:cNvPr id="3" name="Slide Number Placeholder 2">
            <a:extLst>
              <a:ext uri="{FF2B5EF4-FFF2-40B4-BE49-F238E27FC236}">
                <a16:creationId xmlns:a16="http://schemas.microsoft.com/office/drawing/2014/main" id="{39389B83-1466-D897-3659-F829B1FBA7E3}"/>
              </a:ext>
            </a:extLst>
          </p:cNvPr>
          <p:cNvSpPr>
            <a:spLocks noGrp="1"/>
          </p:cNvSpPr>
          <p:nvPr>
            <p:ph type="sldNum" sz="quarter" idx="12"/>
          </p:nvPr>
        </p:nvSpPr>
        <p:spPr/>
        <p:txBody>
          <a:bodyPr/>
          <a:lstStyle/>
          <a:p>
            <a:fld id="{772AD97A-4EE5-4134-952F-E148AF3C2668}" type="slidenum">
              <a:rPr lang="en-US" smtClean="0"/>
              <a:pPr/>
              <a:t>33</a:t>
            </a:fld>
            <a:endParaRPr lang="en-US" dirty="0"/>
          </a:p>
        </p:txBody>
      </p:sp>
      <p:sp>
        <p:nvSpPr>
          <p:cNvPr id="4" name="Content Placeholder 3">
            <a:extLst>
              <a:ext uri="{FF2B5EF4-FFF2-40B4-BE49-F238E27FC236}">
                <a16:creationId xmlns:a16="http://schemas.microsoft.com/office/drawing/2014/main" id="{D90DB165-05B0-977F-56A4-7E66463FD834}"/>
              </a:ext>
            </a:extLst>
          </p:cNvPr>
          <p:cNvSpPr>
            <a:spLocks noGrp="1"/>
          </p:cNvSpPr>
          <p:nvPr>
            <p:ph idx="1"/>
          </p:nvPr>
        </p:nvSpPr>
        <p:spPr/>
        <p:txBody>
          <a:bodyPr anchor="ctr">
            <a:normAutofit/>
          </a:bodyPr>
          <a:lstStyle/>
          <a:p>
            <a:pPr lvl="0">
              <a:lnSpc>
                <a:spcPct val="100000"/>
              </a:lnSpc>
            </a:pPr>
            <a:r>
              <a:rPr lang="en-US" sz="3200" dirty="0"/>
              <a:t>Even when VA claims it corrected a “CUE,” </a:t>
            </a:r>
            <a:r>
              <a:rPr lang="en-US" sz="3200" b="1" dirty="0"/>
              <a:t>the Board must still review everything</a:t>
            </a:r>
            <a:r>
              <a:rPr lang="en-US" sz="3200" dirty="0"/>
              <a:t> tied to the original appeal.</a:t>
            </a:r>
          </a:p>
          <a:p>
            <a:pPr lvl="0">
              <a:lnSpc>
                <a:spcPct val="100000"/>
              </a:lnSpc>
            </a:pPr>
            <a:r>
              <a:rPr lang="en-US" sz="3200" dirty="0"/>
              <a:t>Don’t let a CUE finding discourage broader argument for a higher or restored rating.</a:t>
            </a:r>
          </a:p>
          <a:p>
            <a:pPr lvl="0">
              <a:lnSpc>
                <a:spcPct val="100000"/>
              </a:lnSpc>
            </a:pPr>
            <a:r>
              <a:rPr lang="en-US" sz="3200" dirty="0"/>
              <a:t>In legacy cases or AMA reviews, VSOs should still </a:t>
            </a:r>
            <a:r>
              <a:rPr lang="en-US" sz="3200" b="1" dirty="0"/>
              <a:t>raise all relevant issues</a:t>
            </a:r>
            <a:r>
              <a:rPr lang="en-US" sz="3200" dirty="0"/>
              <a:t> including the accuracy of any unfavorable VA findings made during the appeal.</a:t>
            </a:r>
          </a:p>
        </p:txBody>
      </p:sp>
    </p:spTree>
    <p:custDataLst>
      <p:tags r:id="rId1"/>
    </p:custDataLst>
    <p:extLst>
      <p:ext uri="{BB962C8B-B14F-4D97-AF65-F5344CB8AC3E}">
        <p14:creationId xmlns:p14="http://schemas.microsoft.com/office/powerpoint/2010/main" val="560123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CB658-F162-C777-D194-B5824FB83B5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8B1821-8903-0773-D9BD-7D9B5F92CF55}"/>
              </a:ext>
            </a:extLst>
          </p:cNvPr>
          <p:cNvSpPr>
            <a:spLocks noGrp="1"/>
          </p:cNvSpPr>
          <p:nvPr>
            <p:ph type="sldNum" sz="quarter" idx="12"/>
          </p:nvPr>
        </p:nvSpPr>
        <p:spPr/>
        <p:txBody>
          <a:bodyPr/>
          <a:lstStyle/>
          <a:p>
            <a:fld id="{772AD97A-4EE5-4134-952F-E148AF3C2668}" type="slidenum">
              <a:rPr lang="en-US" smtClean="0"/>
              <a:pPr/>
              <a:t>34</a:t>
            </a:fld>
            <a:endParaRPr lang="en-US" dirty="0"/>
          </a:p>
        </p:txBody>
      </p:sp>
      <p:sp>
        <p:nvSpPr>
          <p:cNvPr id="5" name="Content Placeholder 4">
            <a:extLst>
              <a:ext uri="{FF2B5EF4-FFF2-40B4-BE49-F238E27FC236}">
                <a16:creationId xmlns:a16="http://schemas.microsoft.com/office/drawing/2014/main" id="{9AAD1079-A268-7474-B424-CB2A8E9195E9}"/>
              </a:ext>
            </a:extLst>
          </p:cNvPr>
          <p:cNvSpPr>
            <a:spLocks noGrp="1"/>
          </p:cNvSpPr>
          <p:nvPr>
            <p:ph idx="1"/>
          </p:nvPr>
        </p:nvSpPr>
        <p:spPr>
          <a:xfrm>
            <a:off x="168447" y="1456267"/>
            <a:ext cx="5927553" cy="5136035"/>
          </a:xfrm>
        </p:spPr>
        <p:txBody>
          <a:bodyPr anchor="ctr">
            <a:noAutofit/>
          </a:bodyPr>
          <a:lstStyle/>
          <a:p>
            <a:pPr marL="0" indent="0">
              <a:spcBef>
                <a:spcPts val="0"/>
              </a:spcBef>
              <a:buNone/>
            </a:pPr>
            <a:r>
              <a:rPr lang="en-US" sz="4800" b="1" i="1" dirty="0"/>
              <a:t>Hatfield v. Collins</a:t>
            </a:r>
          </a:p>
          <a:p>
            <a:pPr marL="0" indent="0">
              <a:spcBef>
                <a:spcPts val="0"/>
              </a:spcBef>
              <a:buNone/>
            </a:pPr>
            <a:r>
              <a:rPr lang="en-US" sz="4800" dirty="0"/>
              <a:t>135 F.4th 1362</a:t>
            </a:r>
          </a:p>
          <a:p>
            <a:pPr marL="0" indent="0">
              <a:spcBef>
                <a:spcPts val="0"/>
              </a:spcBef>
              <a:buNone/>
            </a:pPr>
            <a:r>
              <a:rPr lang="en-US" sz="4800" dirty="0"/>
              <a:t>(Fed. Cir. 2025)</a:t>
            </a:r>
          </a:p>
        </p:txBody>
      </p:sp>
      <p:pic>
        <p:nvPicPr>
          <p:cNvPr id="2050" name="Picture 2" descr="Shorten process, simplify, and easy communication concept Hand draw a shortened straight line to go through the complications of a maze game, built with wood blocks, shorten the process, simplify, and communicate concept obvious stock pictures, royalty-free photos &amp; images">
            <a:extLst>
              <a:ext uri="{FF2B5EF4-FFF2-40B4-BE49-F238E27FC236}">
                <a16:creationId xmlns:a16="http://schemas.microsoft.com/office/drawing/2014/main" id="{F423C0F8-629E-1999-70D8-E336ABC44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829" y="1695938"/>
            <a:ext cx="6149263" cy="46814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4736B1-8557-6245-0395-2FF456E92599}"/>
              </a:ext>
            </a:extLst>
          </p:cNvPr>
          <p:cNvSpPr txBox="1"/>
          <p:nvPr/>
        </p:nvSpPr>
        <p:spPr>
          <a:xfrm>
            <a:off x="110362" y="334695"/>
            <a:ext cx="7712837" cy="923330"/>
          </a:xfrm>
          <a:prstGeom prst="rect">
            <a:avLst/>
          </a:prstGeom>
          <a:noFill/>
        </p:spPr>
        <p:txBody>
          <a:bodyPr wrap="square">
            <a:spAutoFit/>
          </a:bodyPr>
          <a:lstStyle/>
          <a:p>
            <a:r>
              <a:rPr lang="en-US" sz="5400" dirty="0">
                <a:solidFill>
                  <a:schemeClr val="bg1"/>
                </a:solidFill>
                <a:latin typeface="Verdana" panose="020B0604030504040204" pitchFamily="34" charset="0"/>
                <a:ea typeface="Verdana" panose="020B0604030504040204" pitchFamily="34" charset="0"/>
              </a:rPr>
              <a:t>Hatfield v. Collins</a:t>
            </a:r>
          </a:p>
        </p:txBody>
      </p:sp>
    </p:spTree>
    <p:custDataLst>
      <p:tags r:id="rId1"/>
    </p:custDataLst>
    <p:extLst>
      <p:ext uri="{BB962C8B-B14F-4D97-AF65-F5344CB8AC3E}">
        <p14:creationId xmlns:p14="http://schemas.microsoft.com/office/powerpoint/2010/main" val="1046482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DC17B-B681-8C9F-42BB-0AEBB43289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49639-DF39-576F-2F59-515EEC072FCE}"/>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960F2531-0D03-1072-1335-31FAB40284BA}"/>
              </a:ext>
            </a:extLst>
          </p:cNvPr>
          <p:cNvSpPr>
            <a:spLocks noGrp="1"/>
          </p:cNvSpPr>
          <p:nvPr>
            <p:ph type="sldNum" sz="quarter" idx="12"/>
          </p:nvPr>
        </p:nvSpPr>
        <p:spPr/>
        <p:txBody>
          <a:bodyPr/>
          <a:lstStyle/>
          <a:p>
            <a:fld id="{772AD97A-4EE5-4134-952F-E148AF3C2668}" type="slidenum">
              <a:rPr lang="en-US" smtClean="0"/>
              <a:pPr/>
              <a:t>35</a:t>
            </a:fld>
            <a:endParaRPr lang="en-US" dirty="0"/>
          </a:p>
        </p:txBody>
      </p:sp>
      <p:sp>
        <p:nvSpPr>
          <p:cNvPr id="4" name="Content Placeholder 3">
            <a:extLst>
              <a:ext uri="{FF2B5EF4-FFF2-40B4-BE49-F238E27FC236}">
                <a16:creationId xmlns:a16="http://schemas.microsoft.com/office/drawing/2014/main" id="{E257ABC5-F5CC-E7D6-A3A5-6E6AB4B4CABF}"/>
              </a:ext>
            </a:extLst>
          </p:cNvPr>
          <p:cNvSpPr>
            <a:spLocks noGrp="1"/>
          </p:cNvSpPr>
          <p:nvPr>
            <p:ph idx="1"/>
          </p:nvPr>
        </p:nvSpPr>
        <p:spPr/>
        <p:txBody>
          <a:bodyPr>
            <a:normAutofit/>
          </a:bodyPr>
          <a:lstStyle/>
          <a:p>
            <a:pPr marL="0" lvl="0" indent="0">
              <a:lnSpc>
                <a:spcPct val="100000"/>
              </a:lnSpc>
              <a:buNone/>
            </a:pPr>
            <a:r>
              <a:rPr lang="en-US" sz="2400" dirty="0"/>
              <a:t>In 1978, the Veteran Archie Hatfield died after receiving radiation therapy at a VA hospital.  In 1980, the Board denied 38 U.S.C. § 1151 benefits to his wife for the causes of his death.  Decades later, she argued that the Board decision amounted to clear and unmistakable error for failing to properly apply 38 U.S.C. § 1151 and § 4131—which she believed should have been read together to award compensation because there was no record of informed consent for the procedure.  The interaction of these two laws had never been considered before.</a:t>
            </a:r>
          </a:p>
          <a:p>
            <a:pPr marL="0" lvl="0" indent="0">
              <a:lnSpc>
                <a:spcPct val="100000"/>
              </a:lnSpc>
              <a:buNone/>
            </a:pPr>
            <a:r>
              <a:rPr lang="en-US" sz="2400" dirty="0"/>
              <a:t>Can the widow win her CUE motion?</a:t>
            </a:r>
          </a:p>
          <a:p>
            <a:pPr marL="514350" lvl="0" indent="-514350">
              <a:lnSpc>
                <a:spcPct val="100000"/>
              </a:lnSpc>
              <a:buAutoNum type="alphaUcPeriod"/>
            </a:pPr>
            <a:r>
              <a:rPr lang="en-US" sz="2400" b="1" dirty="0">
                <a:solidFill>
                  <a:schemeClr val="accent5"/>
                </a:solidFill>
              </a:rPr>
              <a:t>No because this legal theory had never been considered before.</a:t>
            </a:r>
          </a:p>
          <a:p>
            <a:pPr marL="514350" lvl="0" indent="-514350">
              <a:lnSpc>
                <a:spcPct val="100000"/>
              </a:lnSpc>
              <a:buAutoNum type="alphaUcPeriod"/>
            </a:pPr>
            <a:r>
              <a:rPr lang="en-US" sz="2400" b="1" dirty="0">
                <a:solidFill>
                  <a:schemeClr val="accent6"/>
                </a:solidFill>
              </a:rPr>
              <a:t>Yes because both laws were in effect when the 1980 decision was made.</a:t>
            </a:r>
          </a:p>
        </p:txBody>
      </p:sp>
      <p:sp>
        <p:nvSpPr>
          <p:cNvPr id="5" name="answerA">
            <a:extLst>
              <a:ext uri="{FF2B5EF4-FFF2-40B4-BE49-F238E27FC236}">
                <a16:creationId xmlns:a16="http://schemas.microsoft.com/office/drawing/2014/main" id="{06F9123A-A2A3-4A2A-5F89-158A419D5C5B}"/>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18C6FCB2-FB02-0D17-07F2-F0A26BBC2479}"/>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12A3C455-B1DE-894C-0A20-359BCD2CFAC7}"/>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A70D46EE-15C5-BCBD-2643-C5781113800F}"/>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AC621C86-0798-2717-0F67-373A669967DE}"/>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A36480AB-58AF-2609-251A-E30DCBF71BA4}"/>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2" name="pp_status">
            <a:extLst>
              <a:ext uri="{FF2B5EF4-FFF2-40B4-BE49-F238E27FC236}">
                <a16:creationId xmlns:a16="http://schemas.microsoft.com/office/drawing/2014/main" id="{F8B75F2E-D84B-3EFD-EBBE-249E44F7CC3B}"/>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25189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1FFAE-C5BF-7C8D-60FF-101F1F72E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06070C-45C8-4008-4739-B49C2FDE3387}"/>
              </a:ext>
            </a:extLst>
          </p:cNvPr>
          <p:cNvSpPr>
            <a:spLocks noGrp="1"/>
          </p:cNvSpPr>
          <p:nvPr>
            <p:ph type="title"/>
          </p:nvPr>
        </p:nvSpPr>
        <p:spPr/>
        <p:txBody>
          <a:bodyPr>
            <a:normAutofit/>
          </a:bodyPr>
          <a:lstStyle/>
          <a:p>
            <a:r>
              <a:rPr lang="en-US" sz="5400" i="1" dirty="0"/>
              <a:t>Hatfield v. Collins</a:t>
            </a:r>
            <a:endParaRPr lang="en-US" i="1" dirty="0"/>
          </a:p>
        </p:txBody>
      </p:sp>
      <p:sp>
        <p:nvSpPr>
          <p:cNvPr id="4" name="Slide Number Placeholder 3">
            <a:extLst>
              <a:ext uri="{FF2B5EF4-FFF2-40B4-BE49-F238E27FC236}">
                <a16:creationId xmlns:a16="http://schemas.microsoft.com/office/drawing/2014/main" id="{0602795B-FE40-B890-2B76-3BB6200C5645}"/>
              </a:ext>
            </a:extLst>
          </p:cNvPr>
          <p:cNvSpPr>
            <a:spLocks noGrp="1"/>
          </p:cNvSpPr>
          <p:nvPr>
            <p:ph type="sldNum" sz="quarter" idx="12"/>
          </p:nvPr>
        </p:nvSpPr>
        <p:spPr/>
        <p:txBody>
          <a:bodyPr/>
          <a:lstStyle/>
          <a:p>
            <a:fld id="{772AD97A-4EE5-4134-952F-E148AF3C2668}" type="slidenum">
              <a:rPr lang="en-US" smtClean="0"/>
              <a:pPr/>
              <a:t>36</a:t>
            </a:fld>
            <a:endParaRPr lang="en-US" dirty="0"/>
          </a:p>
        </p:txBody>
      </p:sp>
      <p:sp>
        <p:nvSpPr>
          <p:cNvPr id="5" name="Content Placeholder 4">
            <a:extLst>
              <a:ext uri="{FF2B5EF4-FFF2-40B4-BE49-F238E27FC236}">
                <a16:creationId xmlns:a16="http://schemas.microsoft.com/office/drawing/2014/main" id="{A3216CBB-20A4-76DC-8A7D-3833D648FC3E}"/>
              </a:ext>
            </a:extLst>
          </p:cNvPr>
          <p:cNvSpPr>
            <a:spLocks noGrp="1"/>
          </p:cNvSpPr>
          <p:nvPr>
            <p:ph idx="1"/>
          </p:nvPr>
        </p:nvSpPr>
        <p:spPr>
          <a:xfrm>
            <a:off x="360947" y="1456267"/>
            <a:ext cx="11454064" cy="3945466"/>
          </a:xfrm>
        </p:spPr>
        <p:txBody>
          <a:bodyPr anchor="ctr">
            <a:noAutofit/>
          </a:bodyPr>
          <a:lstStyle/>
          <a:p>
            <a:pPr marL="514350" lvl="0" indent="-514350">
              <a:lnSpc>
                <a:spcPct val="100000"/>
              </a:lnSpc>
              <a:buAutoNum type="alphaUcPeriod"/>
            </a:pPr>
            <a:r>
              <a:rPr lang="en-US" sz="2400" b="1" dirty="0">
                <a:solidFill>
                  <a:schemeClr val="accent5"/>
                </a:solidFill>
              </a:rPr>
              <a:t>No because this legal theory had never been considered before.</a:t>
            </a:r>
          </a:p>
          <a:p>
            <a:pPr>
              <a:lnSpc>
                <a:spcPct val="100000"/>
              </a:lnSpc>
            </a:pPr>
            <a:r>
              <a:rPr lang="en-US" sz="2400" dirty="0"/>
              <a:t>The Federal Circuit held that, while the legal theory was interesting, it didn’t rise to the level of undebatable legal error that’s required for CUE.</a:t>
            </a:r>
          </a:p>
          <a:p>
            <a:pPr lvl="0">
              <a:lnSpc>
                <a:spcPct val="100000"/>
              </a:lnSpc>
            </a:pPr>
            <a:r>
              <a:rPr lang="en-US" sz="2400" dirty="0"/>
              <a:t>The Court reaffirmed that CUE cannot be based on </a:t>
            </a:r>
            <a:r>
              <a:rPr lang="en-US" sz="2400" b="1" dirty="0"/>
              <a:t>new or novel interpretations</a:t>
            </a:r>
            <a:r>
              <a:rPr lang="en-US" sz="2400" dirty="0"/>
              <a:t> of older laws.</a:t>
            </a:r>
          </a:p>
          <a:p>
            <a:pPr lvl="0">
              <a:lnSpc>
                <a:spcPct val="100000"/>
              </a:lnSpc>
            </a:pPr>
            <a:r>
              <a:rPr lang="en-US" sz="2400" dirty="0"/>
              <a:t>Even if two laws could logically be read together today, that doesn’t mean VA’s failure to do so decades ago is automatically a legal error.</a:t>
            </a:r>
          </a:p>
        </p:txBody>
      </p:sp>
      <p:sp>
        <p:nvSpPr>
          <p:cNvPr id="6" name="Rectangle: Rounded Corners 5">
            <a:extLst>
              <a:ext uri="{FF2B5EF4-FFF2-40B4-BE49-F238E27FC236}">
                <a16:creationId xmlns:a16="http://schemas.microsoft.com/office/drawing/2014/main" id="{02843767-5512-2056-60EC-BFB586DA76EF}"/>
              </a:ext>
            </a:extLst>
          </p:cNvPr>
          <p:cNvSpPr/>
          <p:nvPr/>
        </p:nvSpPr>
        <p:spPr>
          <a:xfrm>
            <a:off x="826147" y="5401733"/>
            <a:ext cx="10522767" cy="1183151"/>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b="1" dirty="0">
                <a:solidFill>
                  <a:schemeClr val="tx1"/>
                </a:solidFill>
                <a:latin typeface="Verdana" panose="020B0604030504040204" pitchFamily="34" charset="0"/>
                <a:ea typeface="Verdana" panose="020B0604030504040204" pitchFamily="34" charset="0"/>
              </a:rPr>
              <a:t>If you’re dealing with a CUE case, you must show that VA clearly violated a legal requirement that was established and understood at the time of the original decision!</a:t>
            </a:r>
          </a:p>
        </p:txBody>
      </p:sp>
    </p:spTree>
    <p:custDataLst>
      <p:tags r:id="rId1"/>
    </p:custDataLst>
    <p:extLst>
      <p:ext uri="{BB962C8B-B14F-4D97-AF65-F5344CB8AC3E}">
        <p14:creationId xmlns:p14="http://schemas.microsoft.com/office/powerpoint/2010/main" val="221942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C9B64-2CE0-6451-DAD5-88071021F96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B14338E-5155-462F-8A76-BEEC101F34FA}"/>
              </a:ext>
            </a:extLst>
          </p:cNvPr>
          <p:cNvSpPr txBox="1"/>
          <p:nvPr/>
        </p:nvSpPr>
        <p:spPr>
          <a:xfrm>
            <a:off x="169332" y="249594"/>
            <a:ext cx="11836399" cy="918806"/>
          </a:xfrm>
          <a:prstGeom prst="rect">
            <a:avLst/>
          </a:prstGeom>
        </p:spPr>
        <p:txBody>
          <a:bodyPr anchor="ctr">
            <a:normAutofit/>
          </a:bodyPr>
          <a:lstStyle/>
          <a:p>
            <a:pPr>
              <a:spcBef>
                <a:spcPct val="0"/>
              </a:spcBef>
              <a:spcAft>
                <a:spcPts val="600"/>
              </a:spcAft>
            </a:pPr>
            <a:r>
              <a:rPr lang="en-US" sz="5400" kern="1200">
                <a:solidFill>
                  <a:schemeClr val="bg1"/>
                </a:solidFill>
              </a:rPr>
              <a:t>Willen v. Collins</a:t>
            </a:r>
          </a:p>
        </p:txBody>
      </p:sp>
      <p:sp>
        <p:nvSpPr>
          <p:cNvPr id="4" name="Slide Number Placeholder 3">
            <a:extLst>
              <a:ext uri="{FF2B5EF4-FFF2-40B4-BE49-F238E27FC236}">
                <a16:creationId xmlns:a16="http://schemas.microsoft.com/office/drawing/2014/main" id="{F7E9CB30-A999-31B8-7340-0B326D1D5251}"/>
              </a:ext>
            </a:extLst>
          </p:cNvPr>
          <p:cNvSpPr>
            <a:spLocks noGrp="1"/>
          </p:cNvSpPr>
          <p:nvPr>
            <p:ph type="sldNum" sz="quarter" idx="12"/>
          </p:nvPr>
        </p:nvSpPr>
        <p:spPr>
          <a:xfrm>
            <a:off x="9448800" y="6501979"/>
            <a:ext cx="2743200" cy="365125"/>
          </a:xfrm>
        </p:spPr>
        <p:txBody>
          <a:bodyPr vert="horz" lIns="91440" tIns="45720" rIns="91440" bIns="45720" rtlCol="0" anchor="ctr">
            <a:normAutofit/>
          </a:bodyPr>
          <a:lstStyle/>
          <a:p>
            <a:pPr>
              <a:spcAft>
                <a:spcPts val="600"/>
              </a:spcAft>
            </a:pPr>
            <a:fld id="{772AD97A-4EE5-4134-952F-E148AF3C2668}" type="slidenum">
              <a:rPr lang="en-US" smtClean="0"/>
              <a:pPr>
                <a:spcAft>
                  <a:spcPts val="600"/>
                </a:spcAft>
              </a:pPr>
              <a:t>37</a:t>
            </a:fld>
            <a:endParaRPr lang="en-US"/>
          </a:p>
        </p:txBody>
      </p:sp>
      <p:sp>
        <p:nvSpPr>
          <p:cNvPr id="5" name="Content Placeholder 4">
            <a:extLst>
              <a:ext uri="{FF2B5EF4-FFF2-40B4-BE49-F238E27FC236}">
                <a16:creationId xmlns:a16="http://schemas.microsoft.com/office/drawing/2014/main" id="{5288D6A7-A460-9AF6-ED2D-BDE8FF2F0BCA}"/>
              </a:ext>
            </a:extLst>
          </p:cNvPr>
          <p:cNvSpPr>
            <a:spLocks noGrp="1"/>
          </p:cNvSpPr>
          <p:nvPr>
            <p:ph idx="1"/>
          </p:nvPr>
        </p:nvSpPr>
        <p:spPr>
          <a:xfrm>
            <a:off x="6182783" y="1456268"/>
            <a:ext cx="5822950" cy="4997586"/>
          </a:xfrm>
        </p:spPr>
        <p:txBody>
          <a:bodyPr>
            <a:normAutofit/>
          </a:bodyPr>
          <a:lstStyle/>
          <a:p>
            <a:pPr marL="0" indent="0">
              <a:spcBef>
                <a:spcPts val="0"/>
              </a:spcBef>
              <a:spcAft>
                <a:spcPts val="600"/>
              </a:spcAft>
              <a:buNone/>
            </a:pPr>
            <a:r>
              <a:rPr lang="en-US" b="1" i="1"/>
              <a:t>Willen v. Collins</a:t>
            </a:r>
          </a:p>
          <a:p>
            <a:pPr marL="0" indent="0">
              <a:spcBef>
                <a:spcPts val="0"/>
              </a:spcBef>
              <a:spcAft>
                <a:spcPts val="600"/>
              </a:spcAft>
              <a:buNone/>
            </a:pPr>
            <a:r>
              <a:rPr lang="en-US"/>
              <a:t>38 Vet. App. 259</a:t>
            </a:r>
          </a:p>
          <a:p>
            <a:pPr marL="0" indent="0">
              <a:spcBef>
                <a:spcPts val="0"/>
              </a:spcBef>
              <a:spcAft>
                <a:spcPts val="600"/>
              </a:spcAft>
              <a:buNone/>
            </a:pPr>
            <a:r>
              <a:rPr lang="en-US"/>
              <a:t>(2025)</a:t>
            </a:r>
          </a:p>
        </p:txBody>
      </p:sp>
      <p:pic>
        <p:nvPicPr>
          <p:cNvPr id="7" name="Picture 6">
            <a:extLst>
              <a:ext uri="{FF2B5EF4-FFF2-40B4-BE49-F238E27FC236}">
                <a16:creationId xmlns:a16="http://schemas.microsoft.com/office/drawing/2014/main" id="{F2594CD0-45E3-A248-BA71-ABDDE75E017D}"/>
              </a:ext>
            </a:extLst>
          </p:cNvPr>
          <p:cNvPicPr>
            <a:picLocks noChangeAspect="1"/>
          </p:cNvPicPr>
          <p:nvPr/>
        </p:nvPicPr>
        <p:blipFill>
          <a:blip r:embed="rId4"/>
          <a:srcRect l="16109" r="2" b="2"/>
          <a:stretch>
            <a:fillRect/>
          </a:stretch>
        </p:blipFill>
        <p:spPr>
          <a:xfrm>
            <a:off x="169333" y="1456268"/>
            <a:ext cx="5822950" cy="4997586"/>
          </a:xfrm>
          <a:prstGeom prst="rect">
            <a:avLst/>
          </a:prstGeom>
          <a:noFill/>
        </p:spPr>
      </p:pic>
    </p:spTree>
    <p:custDataLst>
      <p:tags r:id="rId1"/>
    </p:custDataLst>
    <p:extLst>
      <p:ext uri="{BB962C8B-B14F-4D97-AF65-F5344CB8AC3E}">
        <p14:creationId xmlns:p14="http://schemas.microsoft.com/office/powerpoint/2010/main" val="1680615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E8C4C-1CE3-B44C-E2DB-1A1ED2485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AB3840-CEE2-8D48-B924-95EA1C227D01}"/>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C3F414AB-927B-3DCF-BB3E-0F10964BD5FB}"/>
              </a:ext>
            </a:extLst>
          </p:cNvPr>
          <p:cNvSpPr>
            <a:spLocks noGrp="1"/>
          </p:cNvSpPr>
          <p:nvPr>
            <p:ph type="sldNum" sz="quarter" idx="12"/>
          </p:nvPr>
        </p:nvSpPr>
        <p:spPr/>
        <p:txBody>
          <a:bodyPr/>
          <a:lstStyle/>
          <a:p>
            <a:fld id="{772AD97A-4EE5-4134-952F-E148AF3C2668}" type="slidenum">
              <a:rPr lang="en-US" smtClean="0"/>
              <a:pPr/>
              <a:t>38</a:t>
            </a:fld>
            <a:endParaRPr lang="en-US" dirty="0"/>
          </a:p>
        </p:txBody>
      </p:sp>
      <p:sp>
        <p:nvSpPr>
          <p:cNvPr id="4" name="Content Placeholder 3">
            <a:extLst>
              <a:ext uri="{FF2B5EF4-FFF2-40B4-BE49-F238E27FC236}">
                <a16:creationId xmlns:a16="http://schemas.microsoft.com/office/drawing/2014/main" id="{E38F1B1D-4969-719C-6EDC-C645D397694D}"/>
              </a:ext>
            </a:extLst>
          </p:cNvPr>
          <p:cNvSpPr>
            <a:spLocks noGrp="1"/>
          </p:cNvSpPr>
          <p:nvPr>
            <p:ph idx="1"/>
          </p:nvPr>
        </p:nvSpPr>
        <p:spPr/>
        <p:txBody>
          <a:bodyPr>
            <a:normAutofit/>
          </a:bodyPr>
          <a:lstStyle/>
          <a:p>
            <a:pPr marL="0" indent="0">
              <a:lnSpc>
                <a:spcPct val="100000"/>
              </a:lnSpc>
              <a:buNone/>
            </a:pPr>
            <a:r>
              <a:rPr lang="en-US" sz="2400" dirty="0"/>
              <a:t>In November 2023, the Board remanded Veteran James Willen’s claims for a higher rating for major depression disorder and TDIU.  Within that remand, in a section labeled “Preliminary Matters,” the Board stated that the appeal period could not begin earlier than April 11, 2016.  Mr. Willen appealed this conclusion, arguing it was effectively a final denial of an earlier effective date for increased evaluations.  VA argued that there was no final Board decision to review.</a:t>
            </a:r>
          </a:p>
          <a:p>
            <a:pPr marL="0" indent="0">
              <a:lnSpc>
                <a:spcPct val="100000"/>
              </a:lnSpc>
              <a:buNone/>
            </a:pPr>
            <a:r>
              <a:rPr lang="en-US" sz="2400" dirty="0"/>
              <a:t>Is a comment in a preliminary part of a decision an appealable final action?</a:t>
            </a:r>
          </a:p>
          <a:p>
            <a:pPr marL="514350" lvl="0" indent="-514350">
              <a:lnSpc>
                <a:spcPct val="100000"/>
              </a:lnSpc>
              <a:buAutoNum type="alphaUcPeriod"/>
            </a:pPr>
            <a:r>
              <a:rPr lang="en-US" sz="2400" b="1" dirty="0">
                <a:solidFill>
                  <a:schemeClr val="accent5"/>
                </a:solidFill>
              </a:rPr>
              <a:t>No.  Only the formal actions in a decision are appealable.</a:t>
            </a:r>
          </a:p>
          <a:p>
            <a:pPr marL="514350" lvl="0" indent="-514350">
              <a:lnSpc>
                <a:spcPct val="100000"/>
              </a:lnSpc>
              <a:buAutoNum type="alphaUcPeriod"/>
            </a:pPr>
            <a:r>
              <a:rPr lang="en-US" sz="2400" b="1" dirty="0">
                <a:solidFill>
                  <a:schemeClr val="accent6"/>
                </a:solidFill>
              </a:rPr>
              <a:t>Yes.  It functionally limits the Veteran’s potential award.</a:t>
            </a:r>
          </a:p>
        </p:txBody>
      </p:sp>
      <p:sp>
        <p:nvSpPr>
          <p:cNvPr id="5" name="answerA">
            <a:extLst>
              <a:ext uri="{FF2B5EF4-FFF2-40B4-BE49-F238E27FC236}">
                <a16:creationId xmlns:a16="http://schemas.microsoft.com/office/drawing/2014/main" id="{0EBC228F-1B49-AC1C-D535-B2D4EDD39CB6}"/>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B582B058-E3B9-537E-DF53-9623B20709A7}"/>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A1C47884-105B-F14E-C923-D149B938E6C4}"/>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9BEA3845-36BD-B8AB-C4BE-367856C8E813}"/>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A4D3C948-E724-8D79-A0DC-CBF57A740FDE}"/>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CEACB48B-CDB0-872D-928C-6FC7D8360D69}"/>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2" name="pp_status">
            <a:extLst>
              <a:ext uri="{FF2B5EF4-FFF2-40B4-BE49-F238E27FC236}">
                <a16:creationId xmlns:a16="http://schemas.microsoft.com/office/drawing/2014/main" id="{3CF752D9-4430-A619-7FFA-44FEE4905561}"/>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307707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7768D-7180-16D1-624F-487852DC7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65BCA-A53C-3F05-7543-5A52C7F8410E}"/>
              </a:ext>
            </a:extLst>
          </p:cNvPr>
          <p:cNvSpPr>
            <a:spLocks noGrp="1"/>
          </p:cNvSpPr>
          <p:nvPr>
            <p:ph type="title"/>
          </p:nvPr>
        </p:nvSpPr>
        <p:spPr/>
        <p:txBody>
          <a:bodyPr>
            <a:normAutofit/>
          </a:bodyPr>
          <a:lstStyle/>
          <a:p>
            <a:r>
              <a:rPr lang="en-US" i="1" dirty="0"/>
              <a:t>Willen</a:t>
            </a:r>
            <a:r>
              <a:rPr lang="en-US" sz="5400" i="1" dirty="0"/>
              <a:t> v. Collins</a:t>
            </a:r>
            <a:endParaRPr lang="en-US" i="1" dirty="0"/>
          </a:p>
        </p:txBody>
      </p:sp>
      <p:sp>
        <p:nvSpPr>
          <p:cNvPr id="4" name="Slide Number Placeholder 3">
            <a:extLst>
              <a:ext uri="{FF2B5EF4-FFF2-40B4-BE49-F238E27FC236}">
                <a16:creationId xmlns:a16="http://schemas.microsoft.com/office/drawing/2014/main" id="{585D171E-A690-82CC-B476-EE9EEA02247D}"/>
              </a:ext>
            </a:extLst>
          </p:cNvPr>
          <p:cNvSpPr>
            <a:spLocks noGrp="1"/>
          </p:cNvSpPr>
          <p:nvPr>
            <p:ph type="sldNum" sz="quarter" idx="12"/>
          </p:nvPr>
        </p:nvSpPr>
        <p:spPr/>
        <p:txBody>
          <a:bodyPr/>
          <a:lstStyle/>
          <a:p>
            <a:fld id="{772AD97A-4EE5-4134-952F-E148AF3C2668}" type="slidenum">
              <a:rPr lang="en-US" smtClean="0"/>
              <a:pPr/>
              <a:t>39</a:t>
            </a:fld>
            <a:endParaRPr lang="en-US" dirty="0"/>
          </a:p>
        </p:txBody>
      </p:sp>
      <p:sp>
        <p:nvSpPr>
          <p:cNvPr id="5" name="Content Placeholder 4">
            <a:extLst>
              <a:ext uri="{FF2B5EF4-FFF2-40B4-BE49-F238E27FC236}">
                <a16:creationId xmlns:a16="http://schemas.microsoft.com/office/drawing/2014/main" id="{E8E9B637-1711-CE59-FC95-9A6636CB05F8}"/>
              </a:ext>
            </a:extLst>
          </p:cNvPr>
          <p:cNvSpPr>
            <a:spLocks noGrp="1"/>
          </p:cNvSpPr>
          <p:nvPr>
            <p:ph idx="1"/>
          </p:nvPr>
        </p:nvSpPr>
        <p:spPr>
          <a:xfrm>
            <a:off x="360947" y="1456267"/>
            <a:ext cx="11454064" cy="4128814"/>
          </a:xfrm>
        </p:spPr>
        <p:txBody>
          <a:bodyPr anchor="ctr">
            <a:normAutofit fontScale="77500" lnSpcReduction="20000"/>
          </a:bodyPr>
          <a:lstStyle/>
          <a:p>
            <a:pPr marL="514350" lvl="0" indent="-514350">
              <a:lnSpc>
                <a:spcPct val="120000"/>
              </a:lnSpc>
              <a:buFont typeface="+mj-lt"/>
              <a:buAutoNum type="alphaUcPeriod" startAt="2"/>
            </a:pPr>
            <a:r>
              <a:rPr lang="en-US" sz="3200" b="1" dirty="0">
                <a:solidFill>
                  <a:schemeClr val="accent6"/>
                </a:solidFill>
              </a:rPr>
              <a:t>Yes.  It functionally limits the Veteran’s potential award.</a:t>
            </a:r>
          </a:p>
          <a:p>
            <a:pPr>
              <a:lnSpc>
                <a:spcPct val="120000"/>
              </a:lnSpc>
            </a:pPr>
            <a:r>
              <a:rPr lang="en-US" sz="3200" dirty="0"/>
              <a:t>The CAVC held that the comment was a reviewable decision because “[t]here is no sign that VA contemplated any further adjudication on the issue of Mr. Willen's compensation before April 2016.” </a:t>
            </a:r>
          </a:p>
          <a:p>
            <a:pPr>
              <a:lnSpc>
                <a:spcPct val="120000"/>
              </a:lnSpc>
            </a:pPr>
            <a:r>
              <a:rPr lang="en-US" sz="3200" dirty="0"/>
              <a:t>This means that a Board “remand” can include final decisions, which are subject to an appeal.</a:t>
            </a:r>
          </a:p>
          <a:p>
            <a:pPr>
              <a:lnSpc>
                <a:spcPct val="120000"/>
              </a:lnSpc>
            </a:pPr>
            <a:r>
              <a:rPr lang="en-US" sz="3200" dirty="0"/>
              <a:t>More generally, the Court decision means that sometimes a decision from VA may include a final determination on a matter even if it isn’t formatted like a decision on that issue.</a:t>
            </a:r>
          </a:p>
        </p:txBody>
      </p:sp>
      <p:sp>
        <p:nvSpPr>
          <p:cNvPr id="3" name="Rectangle: Rounded Corners 2">
            <a:extLst>
              <a:ext uri="{FF2B5EF4-FFF2-40B4-BE49-F238E27FC236}">
                <a16:creationId xmlns:a16="http://schemas.microsoft.com/office/drawing/2014/main" id="{CA6EC688-B60E-1154-B121-CE8163B395D5}"/>
              </a:ext>
            </a:extLst>
          </p:cNvPr>
          <p:cNvSpPr/>
          <p:nvPr/>
        </p:nvSpPr>
        <p:spPr>
          <a:xfrm>
            <a:off x="731556" y="5585081"/>
            <a:ext cx="10728888" cy="1023325"/>
          </a:xfrm>
          <a:prstGeom prst="roundRect">
            <a:avLst/>
          </a:prstGeom>
          <a:solidFill>
            <a:srgbClr val="92D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latin typeface="Verdana" panose="020B0604030504040204" pitchFamily="34" charset="0"/>
                <a:ea typeface="Verdana" panose="020B0604030504040204" pitchFamily="34" charset="0"/>
              </a:rPr>
              <a:t>Carefully read all decisions from VA, including any remands from the Board or deferred rating decisions from the RO.</a:t>
            </a:r>
            <a:endParaRPr lang="en-US" sz="2400" dirty="0">
              <a:solidFill>
                <a:schemeClr val="tx1"/>
              </a:solidFill>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22352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30FD-6B9C-42E3-BFF1-C9F4CF77E705}"/>
              </a:ext>
            </a:extLst>
          </p:cNvPr>
          <p:cNvSpPr>
            <a:spLocks noGrp="1"/>
          </p:cNvSpPr>
          <p:nvPr>
            <p:ph type="title"/>
          </p:nvPr>
        </p:nvSpPr>
        <p:spPr/>
        <p:txBody>
          <a:bodyPr/>
          <a:lstStyle/>
          <a:p>
            <a:r>
              <a:rPr lang="en-US" dirty="0"/>
              <a:t>Learning Objectives</a:t>
            </a:r>
          </a:p>
        </p:txBody>
      </p:sp>
      <p:sp>
        <p:nvSpPr>
          <p:cNvPr id="5" name="Content Placeholder 4">
            <a:extLst>
              <a:ext uri="{FF2B5EF4-FFF2-40B4-BE49-F238E27FC236}">
                <a16:creationId xmlns:a16="http://schemas.microsoft.com/office/drawing/2014/main" id="{3B300DB1-8928-4C46-8419-4BFEA1D2752A}"/>
              </a:ext>
            </a:extLst>
          </p:cNvPr>
          <p:cNvSpPr>
            <a:spLocks noGrp="1"/>
          </p:cNvSpPr>
          <p:nvPr>
            <p:ph idx="1"/>
          </p:nvPr>
        </p:nvSpPr>
        <p:spPr>
          <a:xfrm>
            <a:off x="520861" y="1456268"/>
            <a:ext cx="11484872" cy="4997586"/>
          </a:xfrm>
        </p:spPr>
        <p:txBody>
          <a:bodyPr anchor="ctr">
            <a:normAutofit/>
          </a:bodyPr>
          <a:lstStyle/>
          <a:p>
            <a:pPr>
              <a:lnSpc>
                <a:spcPct val="100000"/>
              </a:lnSpc>
              <a:spcBef>
                <a:spcPts val="600"/>
              </a:spcBef>
              <a:spcAft>
                <a:spcPts val="600"/>
              </a:spcAft>
            </a:pPr>
            <a:r>
              <a:rPr lang="en-US" sz="3600" b="1" dirty="0"/>
              <a:t>Learn about important recent court decisions.</a:t>
            </a:r>
            <a:endParaRPr lang="en-US" sz="3600" dirty="0"/>
          </a:p>
          <a:p>
            <a:pPr lvl="1">
              <a:lnSpc>
                <a:spcPct val="100000"/>
              </a:lnSpc>
              <a:spcBef>
                <a:spcPts val="1200"/>
              </a:spcBef>
              <a:spcAft>
                <a:spcPts val="1200"/>
              </a:spcAft>
            </a:pPr>
            <a:r>
              <a:rPr lang="en-US" sz="3600" dirty="0"/>
              <a:t>Review the different </a:t>
            </a:r>
            <a:r>
              <a:rPr lang="en-US" sz="3600" b="1" dirty="0"/>
              <a:t>courts above VA</a:t>
            </a:r>
            <a:r>
              <a:rPr lang="en-US" sz="3600" dirty="0"/>
              <a:t>.</a:t>
            </a:r>
          </a:p>
          <a:p>
            <a:pPr lvl="1">
              <a:lnSpc>
                <a:spcPct val="100000"/>
              </a:lnSpc>
              <a:spcBef>
                <a:spcPts val="1200"/>
              </a:spcBef>
              <a:spcAft>
                <a:spcPts val="1200"/>
              </a:spcAft>
            </a:pPr>
            <a:r>
              <a:rPr lang="en-US" sz="3600" dirty="0"/>
              <a:t>Learn about some </a:t>
            </a:r>
            <a:r>
              <a:rPr lang="en-US" sz="3600" b="1" dirty="0"/>
              <a:t>recent court decisions</a:t>
            </a:r>
            <a:r>
              <a:rPr lang="en-US" sz="3600" dirty="0"/>
              <a:t>.</a:t>
            </a:r>
          </a:p>
          <a:p>
            <a:pPr lvl="1">
              <a:lnSpc>
                <a:spcPct val="100000"/>
              </a:lnSpc>
              <a:spcBef>
                <a:spcPts val="1200"/>
              </a:spcBef>
              <a:spcAft>
                <a:spcPts val="1200"/>
              </a:spcAft>
            </a:pPr>
            <a:r>
              <a:rPr lang="en-US" sz="3600" dirty="0"/>
              <a:t>Learn </a:t>
            </a:r>
            <a:r>
              <a:rPr lang="en-US" sz="3600" b="1" dirty="0"/>
              <a:t>arguments to make </a:t>
            </a:r>
            <a:r>
              <a:rPr lang="en-US" sz="3600" dirty="0"/>
              <a:t>based off these recent decisions.</a:t>
            </a:r>
          </a:p>
        </p:txBody>
      </p:sp>
      <p:sp>
        <p:nvSpPr>
          <p:cNvPr id="9" name="Slide Number Placeholder 8">
            <a:extLst>
              <a:ext uri="{FF2B5EF4-FFF2-40B4-BE49-F238E27FC236}">
                <a16:creationId xmlns:a16="http://schemas.microsoft.com/office/drawing/2014/main" id="{7D4F1DBE-7122-420C-804E-E375B2AFE180}"/>
              </a:ext>
            </a:extLst>
          </p:cNvPr>
          <p:cNvSpPr>
            <a:spLocks noGrp="1"/>
          </p:cNvSpPr>
          <p:nvPr>
            <p:ph type="sldNum" sz="quarter" idx="12"/>
          </p:nvPr>
        </p:nvSpPr>
        <p:spPr/>
        <p:txBody>
          <a:bodyPr/>
          <a:lstStyle/>
          <a:p>
            <a:fld id="{772AD97A-4EE5-4134-952F-E148AF3C2668}" type="slidenum">
              <a:rPr lang="en-US" smtClean="0"/>
              <a:pPr/>
              <a:t>4</a:t>
            </a:fld>
            <a:endParaRPr lang="en-US" dirty="0"/>
          </a:p>
        </p:txBody>
      </p:sp>
    </p:spTree>
    <p:custDataLst>
      <p:tags r:id="rId1"/>
    </p:custDataLst>
    <p:extLst>
      <p:ext uri="{BB962C8B-B14F-4D97-AF65-F5344CB8AC3E}">
        <p14:creationId xmlns:p14="http://schemas.microsoft.com/office/powerpoint/2010/main" val="2642135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FC711-0317-6552-1BDA-9485E6FB9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2D8B42-8568-6D0F-490A-93CD43DAFC4D}"/>
              </a:ext>
            </a:extLst>
          </p:cNvPr>
          <p:cNvSpPr>
            <a:spLocks noGrp="1"/>
          </p:cNvSpPr>
          <p:nvPr>
            <p:ph type="title"/>
          </p:nvPr>
        </p:nvSpPr>
        <p:spPr/>
        <p:txBody>
          <a:bodyPr/>
          <a:lstStyle/>
          <a:p>
            <a:r>
              <a:rPr lang="en-US" i="1" dirty="0"/>
              <a:t>Willen</a:t>
            </a:r>
            <a:r>
              <a:rPr lang="en-US" sz="5400" i="1" dirty="0"/>
              <a:t> </a:t>
            </a:r>
            <a:r>
              <a:rPr lang="en-US" sz="5400" dirty="0"/>
              <a:t>Takeaways</a:t>
            </a:r>
            <a:endParaRPr lang="en-US" dirty="0"/>
          </a:p>
        </p:txBody>
      </p:sp>
      <p:sp>
        <p:nvSpPr>
          <p:cNvPr id="3" name="Slide Number Placeholder 2">
            <a:extLst>
              <a:ext uri="{FF2B5EF4-FFF2-40B4-BE49-F238E27FC236}">
                <a16:creationId xmlns:a16="http://schemas.microsoft.com/office/drawing/2014/main" id="{E821A040-995F-F270-E563-E019A00D9511}"/>
              </a:ext>
            </a:extLst>
          </p:cNvPr>
          <p:cNvSpPr>
            <a:spLocks noGrp="1"/>
          </p:cNvSpPr>
          <p:nvPr>
            <p:ph type="sldNum" sz="quarter" idx="12"/>
          </p:nvPr>
        </p:nvSpPr>
        <p:spPr/>
        <p:txBody>
          <a:bodyPr/>
          <a:lstStyle/>
          <a:p>
            <a:fld id="{772AD97A-4EE5-4134-952F-E148AF3C2668}" type="slidenum">
              <a:rPr lang="en-US" smtClean="0"/>
              <a:pPr/>
              <a:t>40</a:t>
            </a:fld>
            <a:endParaRPr lang="en-US" dirty="0"/>
          </a:p>
        </p:txBody>
      </p:sp>
      <p:sp>
        <p:nvSpPr>
          <p:cNvPr id="4" name="Content Placeholder 3">
            <a:extLst>
              <a:ext uri="{FF2B5EF4-FFF2-40B4-BE49-F238E27FC236}">
                <a16:creationId xmlns:a16="http://schemas.microsoft.com/office/drawing/2014/main" id="{E1DC0490-56C4-8026-F832-E69585353255}"/>
              </a:ext>
            </a:extLst>
          </p:cNvPr>
          <p:cNvSpPr>
            <a:spLocks noGrp="1"/>
          </p:cNvSpPr>
          <p:nvPr>
            <p:ph idx="1"/>
          </p:nvPr>
        </p:nvSpPr>
        <p:spPr/>
        <p:txBody>
          <a:bodyPr anchor="ctr">
            <a:normAutofit/>
          </a:bodyPr>
          <a:lstStyle/>
          <a:p>
            <a:pPr algn="just">
              <a:lnSpc>
                <a:spcPct val="110000"/>
              </a:lnSpc>
            </a:pPr>
            <a:r>
              <a:rPr lang="en-US" sz="3200" dirty="0"/>
              <a:t>Follow the government’s own guidance: if you see something, say something.  </a:t>
            </a:r>
          </a:p>
          <a:p>
            <a:pPr algn="just">
              <a:lnSpc>
                <a:spcPct val="110000"/>
              </a:lnSpc>
            </a:pPr>
            <a:r>
              <a:rPr lang="en-US" sz="3200" dirty="0"/>
              <a:t>Carefully read all decisions from VA, including any remands from the Board or deferred rating decisions from the RO.  </a:t>
            </a:r>
          </a:p>
          <a:p>
            <a:pPr algn="just">
              <a:lnSpc>
                <a:spcPct val="110000"/>
              </a:lnSpc>
            </a:pPr>
            <a:r>
              <a:rPr lang="en-US" sz="3200" dirty="0"/>
              <a:t>If you think any part of those decisions includes a denial of part of the Veteran’s claim, be sure to seek additional review or appeal of that issue. </a:t>
            </a:r>
            <a:endParaRPr lang="en-US" sz="16600" dirty="0"/>
          </a:p>
        </p:txBody>
      </p:sp>
    </p:spTree>
    <p:custDataLst>
      <p:tags r:id="rId1"/>
    </p:custDataLst>
    <p:extLst>
      <p:ext uri="{BB962C8B-B14F-4D97-AF65-F5344CB8AC3E}">
        <p14:creationId xmlns:p14="http://schemas.microsoft.com/office/powerpoint/2010/main" val="1106761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55184-FFE4-878F-14A9-B7DACCB30ED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3130A8-C96D-0A4B-1B24-F9C1014E7ED5}"/>
              </a:ext>
            </a:extLst>
          </p:cNvPr>
          <p:cNvSpPr>
            <a:spLocks noGrp="1"/>
          </p:cNvSpPr>
          <p:nvPr>
            <p:ph type="sldNum" sz="quarter" idx="12"/>
          </p:nvPr>
        </p:nvSpPr>
        <p:spPr/>
        <p:txBody>
          <a:bodyPr/>
          <a:lstStyle/>
          <a:p>
            <a:fld id="{772AD97A-4EE5-4134-952F-E148AF3C2668}" type="slidenum">
              <a:rPr lang="en-US" smtClean="0"/>
              <a:pPr/>
              <a:t>41</a:t>
            </a:fld>
            <a:endParaRPr lang="en-US" dirty="0"/>
          </a:p>
        </p:txBody>
      </p:sp>
      <p:sp>
        <p:nvSpPr>
          <p:cNvPr id="5" name="Content Placeholder 4">
            <a:extLst>
              <a:ext uri="{FF2B5EF4-FFF2-40B4-BE49-F238E27FC236}">
                <a16:creationId xmlns:a16="http://schemas.microsoft.com/office/drawing/2014/main" id="{87B04E94-A6EB-2A7A-C7AD-46A4031160E9}"/>
              </a:ext>
            </a:extLst>
          </p:cNvPr>
          <p:cNvSpPr>
            <a:spLocks noGrp="1"/>
          </p:cNvSpPr>
          <p:nvPr>
            <p:ph idx="1"/>
          </p:nvPr>
        </p:nvSpPr>
        <p:spPr>
          <a:xfrm>
            <a:off x="140677" y="1456268"/>
            <a:ext cx="6106330" cy="5136035"/>
          </a:xfrm>
        </p:spPr>
        <p:txBody>
          <a:bodyPr anchor="ctr">
            <a:noAutofit/>
          </a:bodyPr>
          <a:lstStyle/>
          <a:p>
            <a:pPr marL="0" indent="0">
              <a:spcBef>
                <a:spcPts val="0"/>
              </a:spcBef>
              <a:buNone/>
            </a:pPr>
            <a:r>
              <a:rPr lang="en-US" sz="4800" b="1" i="1" dirty="0"/>
              <a:t>Adams v. Collins</a:t>
            </a:r>
          </a:p>
          <a:p>
            <a:pPr marL="0" indent="0">
              <a:spcBef>
                <a:spcPts val="0"/>
              </a:spcBef>
              <a:buNone/>
            </a:pPr>
            <a:r>
              <a:rPr lang="en-US" sz="4800" dirty="0"/>
              <a:t>2025 U.S. App. Vet. Claims LEXIS 922 </a:t>
            </a:r>
          </a:p>
          <a:p>
            <a:pPr marL="0" indent="0">
              <a:spcBef>
                <a:spcPts val="0"/>
              </a:spcBef>
              <a:buNone/>
            </a:pPr>
            <a:r>
              <a:rPr lang="en-US" sz="4800" dirty="0"/>
              <a:t>(Jul. 15, 2025)</a:t>
            </a:r>
          </a:p>
        </p:txBody>
      </p:sp>
      <p:pic>
        <p:nvPicPr>
          <p:cNvPr id="3" name="Picture 2">
            <a:extLst>
              <a:ext uri="{FF2B5EF4-FFF2-40B4-BE49-F238E27FC236}">
                <a16:creationId xmlns:a16="http://schemas.microsoft.com/office/drawing/2014/main" id="{F08BA3E1-9F37-F683-9C52-E005F4B53397}"/>
              </a:ext>
            </a:extLst>
          </p:cNvPr>
          <p:cNvPicPr>
            <a:picLocks noChangeAspect="1"/>
          </p:cNvPicPr>
          <p:nvPr/>
        </p:nvPicPr>
        <p:blipFill>
          <a:blip r:embed="rId4"/>
          <a:stretch>
            <a:fillRect/>
          </a:stretch>
        </p:blipFill>
        <p:spPr>
          <a:xfrm>
            <a:off x="6222023" y="1578708"/>
            <a:ext cx="5829300" cy="4923271"/>
          </a:xfrm>
          <a:prstGeom prst="rect">
            <a:avLst/>
          </a:prstGeom>
        </p:spPr>
      </p:pic>
      <p:sp>
        <p:nvSpPr>
          <p:cNvPr id="6" name="TextBox 5">
            <a:extLst>
              <a:ext uri="{FF2B5EF4-FFF2-40B4-BE49-F238E27FC236}">
                <a16:creationId xmlns:a16="http://schemas.microsoft.com/office/drawing/2014/main" id="{D00A4DF9-B2D0-FD14-A156-F5EFFF616A40}"/>
              </a:ext>
            </a:extLst>
          </p:cNvPr>
          <p:cNvSpPr txBox="1"/>
          <p:nvPr/>
        </p:nvSpPr>
        <p:spPr>
          <a:xfrm>
            <a:off x="93785" y="171938"/>
            <a:ext cx="5901039" cy="923330"/>
          </a:xfrm>
          <a:prstGeom prst="rect">
            <a:avLst/>
          </a:prstGeom>
          <a:noFill/>
        </p:spPr>
        <p:txBody>
          <a:bodyPr wrap="none" rtlCol="0">
            <a:spAutoFit/>
          </a:bodyPr>
          <a:lstStyle/>
          <a:p>
            <a:r>
              <a:rPr lang="en-US" sz="5400" dirty="0">
                <a:solidFill>
                  <a:schemeClr val="bg1"/>
                </a:solidFill>
                <a:latin typeface="Verdana" panose="020B0604030504040204" pitchFamily="34" charset="0"/>
                <a:ea typeface="Verdana" panose="020B0604030504040204" pitchFamily="34" charset="0"/>
              </a:rPr>
              <a:t>Adams v. Collins</a:t>
            </a:r>
          </a:p>
        </p:txBody>
      </p:sp>
    </p:spTree>
    <p:custDataLst>
      <p:tags r:id="rId1"/>
    </p:custDataLst>
    <p:extLst>
      <p:ext uri="{BB962C8B-B14F-4D97-AF65-F5344CB8AC3E}">
        <p14:creationId xmlns:p14="http://schemas.microsoft.com/office/powerpoint/2010/main" val="3542401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734E2-055A-327F-8F47-C675652CFF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7F75F4-8C8F-D23C-DD9F-BC7A1C60B2C0}"/>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A50279FD-E968-73FD-3E88-25FADFD58705}"/>
              </a:ext>
            </a:extLst>
          </p:cNvPr>
          <p:cNvSpPr>
            <a:spLocks noGrp="1"/>
          </p:cNvSpPr>
          <p:nvPr>
            <p:ph type="sldNum" sz="quarter" idx="12"/>
          </p:nvPr>
        </p:nvSpPr>
        <p:spPr/>
        <p:txBody>
          <a:bodyPr/>
          <a:lstStyle/>
          <a:p>
            <a:fld id="{772AD97A-4EE5-4134-952F-E148AF3C2668}" type="slidenum">
              <a:rPr lang="en-US" smtClean="0"/>
              <a:pPr/>
              <a:t>42</a:t>
            </a:fld>
            <a:endParaRPr lang="en-US" dirty="0"/>
          </a:p>
        </p:txBody>
      </p:sp>
      <p:sp>
        <p:nvSpPr>
          <p:cNvPr id="4" name="Content Placeholder 3">
            <a:extLst>
              <a:ext uri="{FF2B5EF4-FFF2-40B4-BE49-F238E27FC236}">
                <a16:creationId xmlns:a16="http://schemas.microsoft.com/office/drawing/2014/main" id="{6AE7568D-062B-1180-0BC1-6F7C286CE21C}"/>
              </a:ext>
            </a:extLst>
          </p:cNvPr>
          <p:cNvSpPr>
            <a:spLocks noGrp="1"/>
          </p:cNvSpPr>
          <p:nvPr>
            <p:ph idx="1"/>
          </p:nvPr>
        </p:nvSpPr>
        <p:spPr/>
        <p:txBody>
          <a:bodyPr>
            <a:normAutofit fontScale="92500" lnSpcReduction="10000"/>
          </a:bodyPr>
          <a:lstStyle/>
          <a:p>
            <a:pPr marL="0" indent="0">
              <a:lnSpc>
                <a:spcPct val="110000"/>
              </a:lnSpc>
              <a:buNone/>
            </a:pPr>
            <a:r>
              <a:rPr lang="en-US" dirty="0"/>
              <a:t>Veteran Millard Adams filed a claim filed a claim for service connection for obesity as secondary to PTSD supported by an article that links weight gain to cortisol, a hormone that increases with stress.  The Board denied this claim holding that that “obesity is not a disease or disability for VA purposes and is not subject to service connection.”</a:t>
            </a:r>
          </a:p>
          <a:p>
            <a:pPr marL="0" indent="0">
              <a:lnSpc>
                <a:spcPct val="110000"/>
              </a:lnSpc>
              <a:buNone/>
            </a:pPr>
            <a:r>
              <a:rPr lang="en-US" dirty="0"/>
              <a:t>Can VA award service connection for obesity?</a:t>
            </a:r>
          </a:p>
          <a:p>
            <a:pPr marL="514350" lvl="0" indent="-514350">
              <a:lnSpc>
                <a:spcPct val="110000"/>
              </a:lnSpc>
              <a:buAutoNum type="alphaUcPeriod"/>
            </a:pPr>
            <a:r>
              <a:rPr lang="en-US" b="1" dirty="0">
                <a:solidFill>
                  <a:schemeClr val="accent5"/>
                </a:solidFill>
              </a:rPr>
              <a:t>No.  Obesity is not a disability.</a:t>
            </a:r>
          </a:p>
          <a:p>
            <a:pPr marL="514350" lvl="0" indent="-514350">
              <a:lnSpc>
                <a:spcPct val="110000"/>
              </a:lnSpc>
              <a:buAutoNum type="alphaUcPeriod"/>
            </a:pPr>
            <a:r>
              <a:rPr lang="en-US" b="1" dirty="0">
                <a:solidFill>
                  <a:schemeClr val="accent6"/>
                </a:solidFill>
              </a:rPr>
              <a:t>Yes.  Obesity causes functional impairment.</a:t>
            </a:r>
          </a:p>
          <a:p>
            <a:pPr marL="514350" lvl="0" indent="-514350">
              <a:lnSpc>
                <a:spcPct val="110000"/>
              </a:lnSpc>
              <a:buAutoNum type="alphaUcPeriod"/>
            </a:pPr>
            <a:r>
              <a:rPr lang="en-US" b="1" dirty="0">
                <a:solidFill>
                  <a:srgbClr val="7030A0"/>
                </a:solidFill>
              </a:rPr>
              <a:t>It depends upon whether the claim is asserting primary or secondary service connection.</a:t>
            </a:r>
          </a:p>
        </p:txBody>
      </p:sp>
      <p:sp>
        <p:nvSpPr>
          <p:cNvPr id="13" name="answerA">
            <a:extLst>
              <a:ext uri="{FF2B5EF4-FFF2-40B4-BE49-F238E27FC236}">
                <a16:creationId xmlns:a16="http://schemas.microsoft.com/office/drawing/2014/main" id="{9DE2ED4D-5815-4602-E8FD-4DE25172BB47}"/>
              </a:ext>
            </a:extLst>
          </p:cNvPr>
          <p:cNvSpPr txBox="1"/>
          <p:nvPr/>
        </p:nvSpPr>
        <p:spPr>
          <a:xfrm>
            <a:off x="9842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4" name="letterA">
            <a:extLst>
              <a:ext uri="{FF2B5EF4-FFF2-40B4-BE49-F238E27FC236}">
                <a16:creationId xmlns:a16="http://schemas.microsoft.com/office/drawing/2014/main" id="{EF75D1CC-2610-B3AF-1A10-A2C8D1AD30A2}"/>
              </a:ext>
            </a:extLst>
          </p:cNvPr>
          <p:cNvSpPr txBox="1"/>
          <p:nvPr/>
        </p:nvSpPr>
        <p:spPr>
          <a:xfrm>
            <a:off x="9842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15" name="answerB">
            <a:extLst>
              <a:ext uri="{FF2B5EF4-FFF2-40B4-BE49-F238E27FC236}">
                <a16:creationId xmlns:a16="http://schemas.microsoft.com/office/drawing/2014/main" id="{63E5B59A-7A75-CC91-DED7-5BA681C973DD}"/>
              </a:ext>
            </a:extLst>
          </p:cNvPr>
          <p:cNvSpPr txBox="1"/>
          <p:nvPr/>
        </p:nvSpPr>
        <p:spPr>
          <a:xfrm>
            <a:off x="10350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6" name="letterB">
            <a:extLst>
              <a:ext uri="{FF2B5EF4-FFF2-40B4-BE49-F238E27FC236}">
                <a16:creationId xmlns:a16="http://schemas.microsoft.com/office/drawing/2014/main" id="{24A100D7-FF20-1705-E6A2-4A4C131B7BA3}"/>
              </a:ext>
            </a:extLst>
          </p:cNvPr>
          <p:cNvSpPr txBox="1"/>
          <p:nvPr/>
        </p:nvSpPr>
        <p:spPr>
          <a:xfrm>
            <a:off x="10350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17" name="answerC">
            <a:extLst>
              <a:ext uri="{FF2B5EF4-FFF2-40B4-BE49-F238E27FC236}">
                <a16:creationId xmlns:a16="http://schemas.microsoft.com/office/drawing/2014/main" id="{51EF6676-8632-316E-39D9-CD260FB1F6CD}"/>
              </a:ext>
            </a:extLst>
          </p:cNvPr>
          <p:cNvSpPr txBox="1"/>
          <p:nvPr/>
        </p:nvSpPr>
        <p:spPr>
          <a:xfrm>
            <a:off x="10858500" y="6096000"/>
            <a:ext cx="482600" cy="38100"/>
          </a:xfrm>
          <a:prstGeom prst="rect">
            <a:avLst/>
          </a:prstGeom>
          <a:solidFill>
            <a:srgbClr val="8D0196">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8" name="letterC">
            <a:extLst>
              <a:ext uri="{FF2B5EF4-FFF2-40B4-BE49-F238E27FC236}">
                <a16:creationId xmlns:a16="http://schemas.microsoft.com/office/drawing/2014/main" id="{1355EFEF-6ECE-85A9-F8B5-CA05CC248926}"/>
              </a:ext>
            </a:extLst>
          </p:cNvPr>
          <p:cNvSpPr txBox="1"/>
          <p:nvPr/>
        </p:nvSpPr>
        <p:spPr>
          <a:xfrm>
            <a:off x="10858500" y="6159500"/>
            <a:ext cx="482600" cy="381000"/>
          </a:xfrm>
          <a:prstGeom prst="rect">
            <a:avLst/>
          </a:prstGeom>
          <a:solidFill>
            <a:srgbClr val="8D0196"/>
          </a:solidFill>
        </p:spPr>
        <p:txBody>
          <a:bodyPr vert="horz" rtlCol="0" anchor="b" anchorCtr="0">
            <a:noAutofit/>
          </a:bodyPr>
          <a:lstStyle/>
          <a:p>
            <a:r>
              <a:rPr lang="en-US" sz="1200">
                <a:solidFill>
                  <a:srgbClr val="FFFFFF"/>
                </a:solidFill>
                <a:latin typeface="Segoe UI" panose="020B0502040204020203" pitchFamily="34" charset="0"/>
              </a:rPr>
              <a:t>C</a:t>
            </a:r>
          </a:p>
        </p:txBody>
      </p:sp>
      <p:sp>
        <p:nvSpPr>
          <p:cNvPr id="19" name="counter" descr="Classic ParticiPoll#False#False">
            <a:extLst>
              <a:ext uri="{FF2B5EF4-FFF2-40B4-BE49-F238E27FC236}">
                <a16:creationId xmlns:a16="http://schemas.microsoft.com/office/drawing/2014/main" id="{B41213AF-4331-C6A1-772D-6F1CDB691BFB}"/>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20" name="participoll" descr="3">
            <a:extLst>
              <a:ext uri="{FF2B5EF4-FFF2-40B4-BE49-F238E27FC236}">
                <a16:creationId xmlns:a16="http://schemas.microsoft.com/office/drawing/2014/main" id="{F25D6672-FD70-D1D2-AD90-2B6C84401ECE}"/>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21" name="pp_status">
            <a:extLst>
              <a:ext uri="{FF2B5EF4-FFF2-40B4-BE49-F238E27FC236}">
                <a16:creationId xmlns:a16="http://schemas.microsoft.com/office/drawing/2014/main" id="{ECB215A5-CA6C-2780-7FD8-1DE864B634FF}"/>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301426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3">
                                          <p:stCondLst>
                                            <p:cond delay="0"/>
                                          </p:stCondLst>
                                        </p:cTn>
                                        <p:tgtEl>
                                          <p:spTgt spid="20"/>
                                        </p:tgtEl>
                                      </p:cBhvr>
                                    </p:animEffect>
                                    <p:anim calcmode="lin" valueType="num">
                                      <p:cBhvr>
                                        <p:cTn id="8" dur="9"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2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2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20"/>
                                        </p:tgtEl>
                                        <p:attrNameLst>
                                          <p:attrName>ppt_y</p:attrName>
                                        </p:attrNameLst>
                                      </p:cBhvr>
                                      <p:tavLst>
                                        <p:tav tm="0" fmla="#ppt_y-sin(pi*$)/81">
                                          <p:val>
                                            <p:fltVal val="0"/>
                                          </p:val>
                                        </p:tav>
                                        <p:tav tm="100000">
                                          <p:val>
                                            <p:fltVal val="1"/>
                                          </p:val>
                                        </p:tav>
                                      </p:tavLst>
                                    </p:anim>
                                    <p:animScale>
                                      <p:cBhvr>
                                        <p:cTn id="13" dur="1">
                                          <p:stCondLst>
                                            <p:cond delay="3"/>
                                          </p:stCondLst>
                                        </p:cTn>
                                        <p:tgtEl>
                                          <p:spTgt spid="20"/>
                                        </p:tgtEl>
                                      </p:cBhvr>
                                      <p:to x="100000" y="60000"/>
                                    </p:animScale>
                                    <p:animScale>
                                      <p:cBhvr>
                                        <p:cTn id="14" dur="1" decel="50000">
                                          <p:stCondLst>
                                            <p:cond delay="3"/>
                                          </p:stCondLst>
                                        </p:cTn>
                                        <p:tgtEl>
                                          <p:spTgt spid="20"/>
                                        </p:tgtEl>
                                      </p:cBhvr>
                                      <p:to x="100000" y="100000"/>
                                    </p:animScale>
                                    <p:animScale>
                                      <p:cBhvr>
                                        <p:cTn id="15" dur="1">
                                          <p:stCondLst>
                                            <p:cond delay="7"/>
                                          </p:stCondLst>
                                        </p:cTn>
                                        <p:tgtEl>
                                          <p:spTgt spid="20"/>
                                        </p:tgtEl>
                                      </p:cBhvr>
                                      <p:to x="100000" y="80000"/>
                                    </p:animScale>
                                    <p:animScale>
                                      <p:cBhvr>
                                        <p:cTn id="16" dur="1" decel="50000">
                                          <p:stCondLst>
                                            <p:cond delay="7"/>
                                          </p:stCondLst>
                                        </p:cTn>
                                        <p:tgtEl>
                                          <p:spTgt spid="20"/>
                                        </p:tgtEl>
                                      </p:cBhvr>
                                      <p:to x="100000" y="100000"/>
                                    </p:animScale>
                                    <p:animScale>
                                      <p:cBhvr>
                                        <p:cTn id="17" dur="1">
                                          <p:stCondLst>
                                            <p:cond delay="8"/>
                                          </p:stCondLst>
                                        </p:cTn>
                                        <p:tgtEl>
                                          <p:spTgt spid="20"/>
                                        </p:tgtEl>
                                      </p:cBhvr>
                                      <p:to x="100000" y="90000"/>
                                    </p:animScale>
                                    <p:animScale>
                                      <p:cBhvr>
                                        <p:cTn id="18" dur="1" decel="50000">
                                          <p:stCondLst>
                                            <p:cond delay="8"/>
                                          </p:stCondLst>
                                        </p:cTn>
                                        <p:tgtEl>
                                          <p:spTgt spid="20"/>
                                        </p:tgtEl>
                                      </p:cBhvr>
                                      <p:to x="100000" y="100000"/>
                                    </p:animScale>
                                    <p:animScale>
                                      <p:cBhvr>
                                        <p:cTn id="19" dur="1">
                                          <p:stCondLst>
                                            <p:cond delay="9"/>
                                          </p:stCondLst>
                                        </p:cTn>
                                        <p:tgtEl>
                                          <p:spTgt spid="20"/>
                                        </p:tgtEl>
                                      </p:cBhvr>
                                      <p:to x="100000" y="95000"/>
                                    </p:animScale>
                                    <p:animScale>
                                      <p:cBhvr>
                                        <p:cTn id="20" dur="1" decel="50000">
                                          <p:stCondLst>
                                            <p:cond delay="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DC11-8A9C-9C87-CFBB-6C5B01125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DA231-47F4-1A09-D6E0-6674AC744A83}"/>
              </a:ext>
            </a:extLst>
          </p:cNvPr>
          <p:cNvSpPr>
            <a:spLocks noGrp="1"/>
          </p:cNvSpPr>
          <p:nvPr>
            <p:ph type="title"/>
          </p:nvPr>
        </p:nvSpPr>
        <p:spPr/>
        <p:txBody>
          <a:bodyPr>
            <a:normAutofit/>
          </a:bodyPr>
          <a:lstStyle/>
          <a:p>
            <a:r>
              <a:rPr lang="en-US" sz="5400" i="1" dirty="0"/>
              <a:t>Adams v. Collins</a:t>
            </a:r>
            <a:endParaRPr lang="en-US" i="1" dirty="0"/>
          </a:p>
        </p:txBody>
      </p:sp>
      <p:sp>
        <p:nvSpPr>
          <p:cNvPr id="4" name="Slide Number Placeholder 3">
            <a:extLst>
              <a:ext uri="{FF2B5EF4-FFF2-40B4-BE49-F238E27FC236}">
                <a16:creationId xmlns:a16="http://schemas.microsoft.com/office/drawing/2014/main" id="{7F7FCCCD-9221-585A-23A0-7CD6E3043DCA}"/>
              </a:ext>
            </a:extLst>
          </p:cNvPr>
          <p:cNvSpPr>
            <a:spLocks noGrp="1"/>
          </p:cNvSpPr>
          <p:nvPr>
            <p:ph type="sldNum" sz="quarter" idx="12"/>
          </p:nvPr>
        </p:nvSpPr>
        <p:spPr/>
        <p:txBody>
          <a:bodyPr/>
          <a:lstStyle/>
          <a:p>
            <a:fld id="{772AD97A-4EE5-4134-952F-E148AF3C2668}" type="slidenum">
              <a:rPr lang="en-US" smtClean="0"/>
              <a:pPr/>
              <a:t>43</a:t>
            </a:fld>
            <a:endParaRPr lang="en-US" dirty="0"/>
          </a:p>
        </p:txBody>
      </p:sp>
      <p:sp>
        <p:nvSpPr>
          <p:cNvPr id="5" name="Content Placeholder 4">
            <a:extLst>
              <a:ext uri="{FF2B5EF4-FFF2-40B4-BE49-F238E27FC236}">
                <a16:creationId xmlns:a16="http://schemas.microsoft.com/office/drawing/2014/main" id="{E9BB9BF8-5551-CD2F-63EF-015796726279}"/>
              </a:ext>
            </a:extLst>
          </p:cNvPr>
          <p:cNvSpPr>
            <a:spLocks noGrp="1"/>
          </p:cNvSpPr>
          <p:nvPr>
            <p:ph idx="1"/>
          </p:nvPr>
        </p:nvSpPr>
        <p:spPr>
          <a:xfrm>
            <a:off x="360947" y="1456267"/>
            <a:ext cx="11454064" cy="4603923"/>
          </a:xfrm>
        </p:spPr>
        <p:txBody>
          <a:bodyPr anchor="ctr">
            <a:normAutofit fontScale="85000" lnSpcReduction="20000"/>
          </a:bodyPr>
          <a:lstStyle/>
          <a:p>
            <a:pPr marL="568325" lvl="0" indent="-568325">
              <a:lnSpc>
                <a:spcPct val="120000"/>
              </a:lnSpc>
              <a:buFont typeface="+mj-lt"/>
              <a:buAutoNum type="alphaUcPeriod" startAt="3"/>
            </a:pPr>
            <a:r>
              <a:rPr lang="en-US" sz="3200" b="1" dirty="0">
                <a:solidFill>
                  <a:srgbClr val="7030A0"/>
                </a:solidFill>
              </a:rPr>
              <a:t>It depends upon whether the claim is asserting primary or secondary service connection.</a:t>
            </a:r>
            <a:endParaRPr lang="en-US" sz="3200" b="1" dirty="0">
              <a:solidFill>
                <a:schemeClr val="accent6"/>
              </a:solidFill>
            </a:endParaRPr>
          </a:p>
          <a:p>
            <a:pPr>
              <a:lnSpc>
                <a:spcPct val="110000"/>
              </a:lnSpc>
            </a:pPr>
            <a:r>
              <a:rPr lang="en-US" sz="3200" dirty="0"/>
              <a:t>This is a confusing decision!</a:t>
            </a:r>
          </a:p>
          <a:p>
            <a:pPr>
              <a:lnSpc>
                <a:spcPct val="110000"/>
              </a:lnSpc>
            </a:pPr>
            <a:r>
              <a:rPr lang="en-US" sz="3200" dirty="0"/>
              <a:t>The focus was on a legal opinion from VA’s Office of General Counsel.</a:t>
            </a:r>
          </a:p>
          <a:p>
            <a:pPr>
              <a:lnSpc>
                <a:spcPct val="110000"/>
              </a:lnSpc>
            </a:pPr>
            <a:r>
              <a:rPr lang="en-US" sz="3200" dirty="0"/>
              <a:t>It upheld VA OGC’s opinion that obesity is not a “disease,” but struck down the opinion that it is not a “disability.”</a:t>
            </a:r>
          </a:p>
          <a:p>
            <a:pPr>
              <a:lnSpc>
                <a:spcPct val="110000"/>
              </a:lnSpc>
            </a:pPr>
            <a:r>
              <a:rPr lang="en-US" sz="3200" dirty="0"/>
              <a:t>This led the Court to the conclusion that obesity cannot be granted primary service connection, but it can be granted secondary service connection.</a:t>
            </a:r>
          </a:p>
        </p:txBody>
      </p:sp>
      <p:sp>
        <p:nvSpPr>
          <p:cNvPr id="6" name="Rectangle: Rounded Corners 5">
            <a:extLst>
              <a:ext uri="{FF2B5EF4-FFF2-40B4-BE49-F238E27FC236}">
                <a16:creationId xmlns:a16="http://schemas.microsoft.com/office/drawing/2014/main" id="{D1AC0944-1660-0F32-CFF7-E6DDD0773CAD}"/>
              </a:ext>
            </a:extLst>
          </p:cNvPr>
          <p:cNvSpPr/>
          <p:nvPr/>
        </p:nvSpPr>
        <p:spPr>
          <a:xfrm>
            <a:off x="2009038" y="6060190"/>
            <a:ext cx="8156986" cy="624351"/>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b="1" dirty="0">
                <a:solidFill>
                  <a:schemeClr val="tx1"/>
                </a:solidFill>
                <a:latin typeface="Verdana" panose="020B0604030504040204" pitchFamily="34" charset="0"/>
                <a:ea typeface="Verdana" panose="020B0604030504040204" pitchFamily="34" charset="0"/>
              </a:rPr>
              <a:t>This doesn’t seem like it will be the last word.</a:t>
            </a:r>
          </a:p>
        </p:txBody>
      </p:sp>
    </p:spTree>
    <p:custDataLst>
      <p:tags r:id="rId1"/>
    </p:custDataLst>
    <p:extLst>
      <p:ext uri="{BB962C8B-B14F-4D97-AF65-F5344CB8AC3E}">
        <p14:creationId xmlns:p14="http://schemas.microsoft.com/office/powerpoint/2010/main" val="290994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42B66A3-6565-492C-AF9F-580B7E4E0C11}"/>
              </a:ext>
            </a:extLst>
          </p:cNvPr>
          <p:cNvSpPr>
            <a:spLocks noGrp="1"/>
          </p:cNvSpPr>
          <p:nvPr>
            <p:ph type="title"/>
          </p:nvPr>
        </p:nvSpPr>
        <p:spPr>
          <a:xfrm>
            <a:off x="169332" y="249594"/>
            <a:ext cx="11836399" cy="918806"/>
          </a:xfrm>
        </p:spPr>
        <p:txBody>
          <a:bodyPr>
            <a:normAutofit/>
          </a:bodyPr>
          <a:lstStyle/>
          <a:p>
            <a:pPr marL="0" indent="0">
              <a:spcBef>
                <a:spcPts val="0"/>
              </a:spcBef>
              <a:buNone/>
            </a:pPr>
            <a:r>
              <a:rPr lang="en-US" sz="3000" b="1" i="1" dirty="0"/>
              <a:t>Loomis v. Collins</a:t>
            </a:r>
          </a:p>
          <a:p>
            <a:pPr marL="0" indent="0">
              <a:spcBef>
                <a:spcPts val="0"/>
              </a:spcBef>
              <a:buNone/>
            </a:pPr>
            <a:r>
              <a:rPr lang="en-US" sz="3000" dirty="0"/>
              <a:t>2025 U.S. App. Vet. Claims LEXIS 953 (Jul. 15, 2025)</a:t>
            </a:r>
          </a:p>
        </p:txBody>
      </p:sp>
      <p:sp>
        <p:nvSpPr>
          <p:cNvPr id="4" name="Slide Number Placeholder 3">
            <a:extLst>
              <a:ext uri="{FF2B5EF4-FFF2-40B4-BE49-F238E27FC236}">
                <a16:creationId xmlns:a16="http://schemas.microsoft.com/office/drawing/2014/main" id="{57282790-87A6-4334-91F2-A50190AF5038}"/>
              </a:ext>
            </a:extLst>
          </p:cNvPr>
          <p:cNvSpPr>
            <a:spLocks noGrp="1"/>
          </p:cNvSpPr>
          <p:nvPr>
            <p:ph type="sldNum" sz="quarter" idx="12"/>
          </p:nvPr>
        </p:nvSpPr>
        <p:spPr>
          <a:xfrm>
            <a:off x="9448800" y="6501979"/>
            <a:ext cx="2743200" cy="365125"/>
          </a:xfrm>
        </p:spPr>
        <p:txBody>
          <a:bodyPr anchor="ctr">
            <a:normAutofit/>
          </a:bodyPr>
          <a:lstStyle/>
          <a:p>
            <a:pPr>
              <a:spcAft>
                <a:spcPts val="600"/>
              </a:spcAft>
            </a:pPr>
            <a:fld id="{772AD97A-4EE5-4134-952F-E148AF3C2668}" type="slidenum">
              <a:rPr lang="en-US" smtClean="0"/>
              <a:pPr>
                <a:spcAft>
                  <a:spcPts val="600"/>
                </a:spcAft>
              </a:pPr>
              <a:t>44</a:t>
            </a:fld>
            <a:endParaRPr lang="en-US"/>
          </a:p>
        </p:txBody>
      </p:sp>
      <p:pic>
        <p:nvPicPr>
          <p:cNvPr id="3" name="Picture 2" descr="A person and person in a plane&#10;&#10;AI-generated content may be incorrect.">
            <a:extLst>
              <a:ext uri="{FF2B5EF4-FFF2-40B4-BE49-F238E27FC236}">
                <a16:creationId xmlns:a16="http://schemas.microsoft.com/office/drawing/2014/main" id="{CEE510AE-61F1-766F-E072-16BB22D3D310}"/>
              </a:ext>
            </a:extLst>
          </p:cNvPr>
          <p:cNvPicPr>
            <a:picLocks noChangeAspect="1"/>
          </p:cNvPicPr>
          <p:nvPr/>
        </p:nvPicPr>
        <p:blipFill>
          <a:blip r:embed="rId4"/>
          <a:stretch>
            <a:fillRect/>
          </a:stretch>
        </p:blipFill>
        <p:spPr>
          <a:xfrm>
            <a:off x="169333" y="1793927"/>
            <a:ext cx="6475307" cy="4322267"/>
          </a:xfrm>
          <a:prstGeom prst="rect">
            <a:avLst/>
          </a:prstGeom>
          <a:noFill/>
        </p:spPr>
      </p:pic>
      <p:sp>
        <p:nvSpPr>
          <p:cNvPr id="7" name="TextBox 6">
            <a:extLst>
              <a:ext uri="{FF2B5EF4-FFF2-40B4-BE49-F238E27FC236}">
                <a16:creationId xmlns:a16="http://schemas.microsoft.com/office/drawing/2014/main" id="{02C160FC-8F71-0504-1CBE-3C3F3855AC86}"/>
              </a:ext>
            </a:extLst>
          </p:cNvPr>
          <p:cNvSpPr txBox="1"/>
          <p:nvPr/>
        </p:nvSpPr>
        <p:spPr>
          <a:xfrm>
            <a:off x="6644640" y="2091789"/>
            <a:ext cx="5008099" cy="2062103"/>
          </a:xfrm>
          <a:prstGeom prst="rect">
            <a:avLst/>
          </a:prstGeom>
          <a:noFill/>
        </p:spPr>
        <p:txBody>
          <a:bodyPr wrap="square">
            <a:spAutoFit/>
          </a:bodyPr>
          <a:lstStyle/>
          <a:p>
            <a:pPr marL="0" indent="0">
              <a:spcBef>
                <a:spcPts val="0"/>
              </a:spcBef>
              <a:buNone/>
            </a:pPr>
            <a:r>
              <a:rPr lang="en-US" sz="3200" b="1" i="1" dirty="0">
                <a:latin typeface="Verdana" panose="020B0604030504040204" pitchFamily="34" charset="0"/>
                <a:ea typeface="Verdana" panose="020B0604030504040204" pitchFamily="34" charset="0"/>
              </a:rPr>
              <a:t>Loomis v. Collins</a:t>
            </a:r>
          </a:p>
          <a:p>
            <a:pPr marL="0" indent="0">
              <a:spcBef>
                <a:spcPts val="0"/>
              </a:spcBef>
              <a:buNone/>
            </a:pPr>
            <a:r>
              <a:rPr lang="en-US" sz="3200" dirty="0">
                <a:latin typeface="Verdana" panose="020B0604030504040204" pitchFamily="34" charset="0"/>
                <a:ea typeface="Verdana" panose="020B0604030504040204" pitchFamily="34" charset="0"/>
              </a:rPr>
              <a:t>2025 U.S. App. Vet. Claims LEXIS 953 </a:t>
            </a:r>
          </a:p>
          <a:p>
            <a:pPr marL="0" indent="0">
              <a:spcBef>
                <a:spcPts val="0"/>
              </a:spcBef>
              <a:buNone/>
            </a:pPr>
            <a:r>
              <a:rPr lang="en-US" sz="3200" dirty="0">
                <a:latin typeface="Verdana" panose="020B0604030504040204" pitchFamily="34" charset="0"/>
                <a:ea typeface="Verdana" panose="020B0604030504040204" pitchFamily="34" charset="0"/>
              </a:rPr>
              <a:t>(Jul. 15, 2025)</a:t>
            </a:r>
          </a:p>
        </p:txBody>
      </p:sp>
    </p:spTree>
    <p:custDataLst>
      <p:tags r:id="rId1"/>
    </p:custDataLst>
    <p:extLst>
      <p:ext uri="{BB962C8B-B14F-4D97-AF65-F5344CB8AC3E}">
        <p14:creationId xmlns:p14="http://schemas.microsoft.com/office/powerpoint/2010/main" val="2630528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2662-ABA2-3611-6382-213958D7E3BF}"/>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42F01540-D271-D74F-DE99-E75C56DC109E}"/>
              </a:ext>
            </a:extLst>
          </p:cNvPr>
          <p:cNvSpPr>
            <a:spLocks noGrp="1"/>
          </p:cNvSpPr>
          <p:nvPr>
            <p:ph type="sldNum" sz="quarter" idx="12"/>
          </p:nvPr>
        </p:nvSpPr>
        <p:spPr/>
        <p:txBody>
          <a:bodyPr/>
          <a:lstStyle/>
          <a:p>
            <a:fld id="{772AD97A-4EE5-4134-952F-E148AF3C2668}" type="slidenum">
              <a:rPr lang="en-US" smtClean="0"/>
              <a:pPr/>
              <a:t>45</a:t>
            </a:fld>
            <a:endParaRPr lang="en-US" dirty="0"/>
          </a:p>
        </p:txBody>
      </p:sp>
      <p:sp>
        <p:nvSpPr>
          <p:cNvPr id="4" name="Content Placeholder 3">
            <a:extLst>
              <a:ext uri="{FF2B5EF4-FFF2-40B4-BE49-F238E27FC236}">
                <a16:creationId xmlns:a16="http://schemas.microsoft.com/office/drawing/2014/main" id="{3948EADB-4FC9-E1A2-4834-E29A9A8CE768}"/>
              </a:ext>
            </a:extLst>
          </p:cNvPr>
          <p:cNvSpPr>
            <a:spLocks noGrp="1"/>
          </p:cNvSpPr>
          <p:nvPr>
            <p:ph idx="1"/>
          </p:nvPr>
        </p:nvSpPr>
        <p:spPr>
          <a:xfrm>
            <a:off x="169333" y="1456268"/>
            <a:ext cx="11836400" cy="5152138"/>
          </a:xfrm>
        </p:spPr>
        <p:txBody>
          <a:bodyPr>
            <a:normAutofit fontScale="85000" lnSpcReduction="20000"/>
          </a:bodyPr>
          <a:lstStyle/>
          <a:p>
            <a:pPr marL="0" indent="0">
              <a:lnSpc>
                <a:spcPct val="120000"/>
              </a:lnSpc>
              <a:buNone/>
            </a:pPr>
            <a:r>
              <a:rPr lang="en-US" sz="3100" dirty="0"/>
              <a:t>Mr. Loomis was an Air Force Veteran. After his separation from service, he worked for a private energy defense contractor.  To qualify for a promotion at that job, he needed to get a private pilot certification. He applied to use his VA education benefits at a private flight school, </a:t>
            </a:r>
            <a:r>
              <a:rPr lang="en-US" sz="3100" dirty="0" err="1"/>
              <a:t>MidCoast</a:t>
            </a:r>
            <a:r>
              <a:rPr lang="en-US" sz="3100" dirty="0"/>
              <a:t> Aviation Services. VA denied his claim because </a:t>
            </a:r>
            <a:r>
              <a:rPr lang="en-US" sz="3100" dirty="0" err="1"/>
              <a:t>MidCoast</a:t>
            </a:r>
            <a:r>
              <a:rPr lang="en-US" sz="3100" dirty="0"/>
              <a:t> Aviation Services was not approved by the state of Georgia or VA; and it was not an educational institution of higher learning (i.e. a college or university).   </a:t>
            </a:r>
          </a:p>
          <a:p>
            <a:pPr>
              <a:lnSpc>
                <a:spcPct val="120000"/>
              </a:lnSpc>
            </a:pPr>
            <a:r>
              <a:rPr lang="en-US" sz="3100" dirty="0"/>
              <a:t>Was this denial correct? </a:t>
            </a:r>
            <a:endParaRPr lang="en-US" dirty="0"/>
          </a:p>
          <a:p>
            <a:pPr marL="514350" lvl="0" indent="-514350">
              <a:lnSpc>
                <a:spcPct val="120000"/>
              </a:lnSpc>
              <a:buAutoNum type="alphaUcPeriod"/>
            </a:pPr>
            <a:r>
              <a:rPr lang="en-US" sz="2800" b="1" dirty="0">
                <a:solidFill>
                  <a:schemeClr val="accent5"/>
                </a:solidFill>
              </a:rPr>
              <a:t>Yes.</a:t>
            </a:r>
          </a:p>
          <a:p>
            <a:pPr marL="514350" lvl="0" indent="-514350">
              <a:lnSpc>
                <a:spcPct val="120000"/>
              </a:lnSpc>
              <a:buAutoNum type="alphaUcPeriod"/>
            </a:pPr>
            <a:r>
              <a:rPr lang="en-US" sz="2800" b="1" dirty="0">
                <a:solidFill>
                  <a:schemeClr val="accent6"/>
                </a:solidFill>
              </a:rPr>
              <a:t>No.</a:t>
            </a:r>
          </a:p>
        </p:txBody>
      </p:sp>
      <p:sp>
        <p:nvSpPr>
          <p:cNvPr id="5" name="answerA">
            <a:extLst>
              <a:ext uri="{FF2B5EF4-FFF2-40B4-BE49-F238E27FC236}">
                <a16:creationId xmlns:a16="http://schemas.microsoft.com/office/drawing/2014/main" id="{0706973C-3FE7-43DD-1498-1BB4152ED26B}"/>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27110C85-84DE-2CB3-B832-E5B088754212}"/>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667297AC-4D43-9D78-3EDE-8B0DCE9082F3}"/>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353C4B51-3429-CBB2-74C2-00678D82C343}"/>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517C314C-C62D-1808-FF02-02D50E121D9A}"/>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E02A312B-118B-7BA3-05FE-ABC6588C0354}"/>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2" name="pp_status">
            <a:extLst>
              <a:ext uri="{FF2B5EF4-FFF2-40B4-BE49-F238E27FC236}">
                <a16:creationId xmlns:a16="http://schemas.microsoft.com/office/drawing/2014/main" id="{68D23A8E-EF4A-369E-8D87-6E6DD1CF82D5}"/>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116118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0059-FCDF-444D-BC5A-33AA39494D90}"/>
              </a:ext>
            </a:extLst>
          </p:cNvPr>
          <p:cNvSpPr>
            <a:spLocks noGrp="1"/>
          </p:cNvSpPr>
          <p:nvPr>
            <p:ph type="title"/>
          </p:nvPr>
        </p:nvSpPr>
        <p:spPr/>
        <p:txBody>
          <a:bodyPr>
            <a:normAutofit/>
          </a:bodyPr>
          <a:lstStyle/>
          <a:p>
            <a:r>
              <a:rPr lang="en-US" sz="5400" i="1" dirty="0"/>
              <a:t>Loomis v. Collins</a:t>
            </a:r>
            <a:endParaRPr lang="en-US" i="1" dirty="0"/>
          </a:p>
        </p:txBody>
      </p:sp>
      <p:sp>
        <p:nvSpPr>
          <p:cNvPr id="4" name="Slide Number Placeholder 3">
            <a:extLst>
              <a:ext uri="{FF2B5EF4-FFF2-40B4-BE49-F238E27FC236}">
                <a16:creationId xmlns:a16="http://schemas.microsoft.com/office/drawing/2014/main" id="{96648AEA-C2F1-4630-853A-960E8CA72AC1}"/>
              </a:ext>
            </a:extLst>
          </p:cNvPr>
          <p:cNvSpPr>
            <a:spLocks noGrp="1"/>
          </p:cNvSpPr>
          <p:nvPr>
            <p:ph type="sldNum" sz="quarter" idx="12"/>
          </p:nvPr>
        </p:nvSpPr>
        <p:spPr/>
        <p:txBody>
          <a:bodyPr/>
          <a:lstStyle/>
          <a:p>
            <a:fld id="{772AD97A-4EE5-4134-952F-E148AF3C2668}" type="slidenum">
              <a:rPr lang="en-US" smtClean="0"/>
              <a:pPr/>
              <a:t>46</a:t>
            </a:fld>
            <a:endParaRPr lang="en-US" dirty="0"/>
          </a:p>
        </p:txBody>
      </p:sp>
      <p:sp>
        <p:nvSpPr>
          <p:cNvPr id="5" name="Content Placeholder 4">
            <a:extLst>
              <a:ext uri="{FF2B5EF4-FFF2-40B4-BE49-F238E27FC236}">
                <a16:creationId xmlns:a16="http://schemas.microsoft.com/office/drawing/2014/main" id="{AA53390B-C869-4733-8E02-4E61AD38A2E2}"/>
              </a:ext>
            </a:extLst>
          </p:cNvPr>
          <p:cNvSpPr>
            <a:spLocks noGrp="1"/>
          </p:cNvSpPr>
          <p:nvPr>
            <p:ph idx="1"/>
          </p:nvPr>
        </p:nvSpPr>
        <p:spPr>
          <a:xfrm>
            <a:off x="360947" y="1456267"/>
            <a:ext cx="11454064" cy="5045711"/>
          </a:xfrm>
        </p:spPr>
        <p:txBody>
          <a:bodyPr anchor="ctr">
            <a:noAutofit/>
          </a:bodyPr>
          <a:lstStyle/>
          <a:p>
            <a:pPr marL="514350" lvl="0" indent="-514350">
              <a:lnSpc>
                <a:spcPct val="100000"/>
              </a:lnSpc>
              <a:spcBef>
                <a:spcPts val="0"/>
              </a:spcBef>
              <a:spcAft>
                <a:spcPts val="1200"/>
              </a:spcAft>
              <a:buAutoNum type="alphaUcPeriod"/>
            </a:pPr>
            <a:r>
              <a:rPr lang="en-US" sz="2600" b="1" dirty="0">
                <a:solidFill>
                  <a:schemeClr val="accent5"/>
                </a:solidFill>
              </a:rPr>
              <a:t>Yes.</a:t>
            </a:r>
          </a:p>
          <a:p>
            <a:pPr>
              <a:lnSpc>
                <a:spcPct val="100000"/>
              </a:lnSpc>
              <a:spcBef>
                <a:spcPts val="0"/>
              </a:spcBef>
              <a:spcAft>
                <a:spcPts val="1200"/>
              </a:spcAft>
            </a:pPr>
            <a:r>
              <a:rPr lang="en-US" sz="2600" dirty="0"/>
              <a:t>The CAVC recognized that a private flight school must meet one of two criteria: </a:t>
            </a:r>
          </a:p>
          <a:p>
            <a:pPr marL="971550" lvl="1" indent="-514350">
              <a:lnSpc>
                <a:spcPct val="100000"/>
              </a:lnSpc>
              <a:spcBef>
                <a:spcPts val="0"/>
              </a:spcBef>
              <a:spcAft>
                <a:spcPts val="1200"/>
              </a:spcAft>
              <a:buFont typeface="+mj-lt"/>
              <a:buAutoNum type="arabicPeriod"/>
            </a:pPr>
            <a:r>
              <a:rPr lang="en-US" sz="2600" dirty="0"/>
              <a:t>Actually approved by the state or by VA; or</a:t>
            </a:r>
          </a:p>
          <a:p>
            <a:pPr marL="971550" lvl="1" indent="-514350">
              <a:lnSpc>
                <a:spcPct val="100000"/>
              </a:lnSpc>
              <a:spcBef>
                <a:spcPts val="0"/>
              </a:spcBef>
              <a:spcAft>
                <a:spcPts val="1200"/>
              </a:spcAft>
              <a:buFont typeface="+mj-lt"/>
              <a:buAutoNum type="arabicPeriod"/>
            </a:pPr>
            <a:r>
              <a:rPr lang="en-US" sz="2600" dirty="0"/>
              <a:t>“Constructively approved” by the Federal Aviation Administration (FAA). </a:t>
            </a:r>
          </a:p>
          <a:p>
            <a:pPr>
              <a:lnSpc>
                <a:spcPct val="100000"/>
              </a:lnSpc>
              <a:spcBef>
                <a:spcPts val="0"/>
              </a:spcBef>
              <a:spcAft>
                <a:spcPts val="1200"/>
              </a:spcAft>
            </a:pPr>
            <a:r>
              <a:rPr lang="en-US" sz="2600" dirty="0"/>
              <a:t>As to the second prong, the CAVC held that a flight school may only be “constructively approved” if offered by a college or university “as part of credit toward a standard college degree.”</a:t>
            </a:r>
          </a:p>
          <a:p>
            <a:pPr>
              <a:lnSpc>
                <a:spcPct val="100000"/>
              </a:lnSpc>
              <a:spcBef>
                <a:spcPts val="0"/>
              </a:spcBef>
              <a:spcAft>
                <a:spcPts val="1200"/>
              </a:spcAft>
            </a:pPr>
            <a:r>
              <a:rPr lang="en-US" sz="2600" dirty="0"/>
              <a:t>In other words, the flight school is part of a college’s curriculum.</a:t>
            </a:r>
          </a:p>
        </p:txBody>
      </p:sp>
    </p:spTree>
    <p:custDataLst>
      <p:tags r:id="rId1"/>
    </p:custDataLst>
    <p:extLst>
      <p:ext uri="{BB962C8B-B14F-4D97-AF65-F5344CB8AC3E}">
        <p14:creationId xmlns:p14="http://schemas.microsoft.com/office/powerpoint/2010/main" val="31858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42B66A3-6565-492C-AF9F-580B7E4E0C11}"/>
              </a:ext>
            </a:extLst>
          </p:cNvPr>
          <p:cNvSpPr>
            <a:spLocks noGrp="1"/>
          </p:cNvSpPr>
          <p:nvPr>
            <p:ph type="title"/>
          </p:nvPr>
        </p:nvSpPr>
        <p:spPr>
          <a:xfrm>
            <a:off x="169332" y="249594"/>
            <a:ext cx="11836399" cy="918806"/>
          </a:xfrm>
        </p:spPr>
        <p:txBody>
          <a:bodyPr>
            <a:normAutofit/>
          </a:bodyPr>
          <a:lstStyle/>
          <a:p>
            <a:pPr marL="0" indent="0">
              <a:spcBef>
                <a:spcPts val="0"/>
              </a:spcBef>
              <a:buNone/>
            </a:pPr>
            <a:r>
              <a:rPr lang="en-US" sz="3000" b="1" i="1"/>
              <a:t>Bilharz v. Collins</a:t>
            </a:r>
          </a:p>
          <a:p>
            <a:pPr marL="0" indent="0">
              <a:spcBef>
                <a:spcPts val="0"/>
              </a:spcBef>
              <a:buNone/>
            </a:pPr>
            <a:r>
              <a:rPr lang="en-US" sz="3000"/>
              <a:t>2025 U.S. App. Vet. Claims LEXIS ____ (Aug. 14, 2025)</a:t>
            </a:r>
          </a:p>
        </p:txBody>
      </p:sp>
      <p:sp>
        <p:nvSpPr>
          <p:cNvPr id="4" name="Slide Number Placeholder 3">
            <a:extLst>
              <a:ext uri="{FF2B5EF4-FFF2-40B4-BE49-F238E27FC236}">
                <a16:creationId xmlns:a16="http://schemas.microsoft.com/office/drawing/2014/main" id="{57282790-87A6-4334-91F2-A50190AF5038}"/>
              </a:ext>
            </a:extLst>
          </p:cNvPr>
          <p:cNvSpPr>
            <a:spLocks noGrp="1"/>
          </p:cNvSpPr>
          <p:nvPr>
            <p:ph type="sldNum" sz="quarter" idx="12"/>
          </p:nvPr>
        </p:nvSpPr>
        <p:spPr>
          <a:xfrm>
            <a:off x="9448800" y="6501979"/>
            <a:ext cx="2743200" cy="365125"/>
          </a:xfrm>
        </p:spPr>
        <p:txBody>
          <a:bodyPr anchor="ctr">
            <a:normAutofit/>
          </a:bodyPr>
          <a:lstStyle/>
          <a:p>
            <a:pPr>
              <a:spcAft>
                <a:spcPts val="600"/>
              </a:spcAft>
            </a:pPr>
            <a:fld id="{772AD97A-4EE5-4134-952F-E148AF3C2668}" type="slidenum">
              <a:rPr lang="en-US" smtClean="0"/>
              <a:pPr>
                <a:spcAft>
                  <a:spcPts val="600"/>
                </a:spcAft>
              </a:pPr>
              <a:t>47</a:t>
            </a:fld>
            <a:endParaRPr lang="en-US"/>
          </a:p>
        </p:txBody>
      </p:sp>
      <p:pic>
        <p:nvPicPr>
          <p:cNvPr id="3" name="Picture 2">
            <a:extLst>
              <a:ext uri="{FF2B5EF4-FFF2-40B4-BE49-F238E27FC236}">
                <a16:creationId xmlns:a16="http://schemas.microsoft.com/office/drawing/2014/main" id="{3C65635E-2393-458D-1570-B7D738776E4E}"/>
              </a:ext>
            </a:extLst>
          </p:cNvPr>
          <p:cNvPicPr>
            <a:picLocks noChangeAspect="1"/>
          </p:cNvPicPr>
          <p:nvPr/>
        </p:nvPicPr>
        <p:blipFill>
          <a:blip r:embed="rId4"/>
          <a:srcRect t="21" b="36725"/>
          <a:stretch>
            <a:fillRect/>
          </a:stretch>
        </p:blipFill>
        <p:spPr>
          <a:xfrm>
            <a:off x="169333" y="1456268"/>
            <a:ext cx="11836400" cy="4997586"/>
          </a:xfrm>
          <a:prstGeom prst="rect">
            <a:avLst/>
          </a:prstGeom>
          <a:noFill/>
        </p:spPr>
      </p:pic>
    </p:spTree>
    <p:custDataLst>
      <p:tags r:id="rId1"/>
    </p:custDataLst>
    <p:extLst>
      <p:ext uri="{BB962C8B-B14F-4D97-AF65-F5344CB8AC3E}">
        <p14:creationId xmlns:p14="http://schemas.microsoft.com/office/powerpoint/2010/main" val="1580923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684604-7ADE-DFB7-C8CA-774CD983411A}"/>
              </a:ext>
            </a:extLst>
          </p:cNvPr>
          <p:cNvPicPr>
            <a:picLocks noChangeAspect="1"/>
          </p:cNvPicPr>
          <p:nvPr/>
        </p:nvPicPr>
        <p:blipFill>
          <a:blip r:embed="rId2"/>
          <a:stretch>
            <a:fillRect/>
          </a:stretch>
        </p:blipFill>
        <p:spPr>
          <a:xfrm>
            <a:off x="14713" y="2700465"/>
            <a:ext cx="12162574" cy="1457070"/>
          </a:xfrm>
          <a:prstGeom prst="rect">
            <a:avLst/>
          </a:prstGeom>
        </p:spPr>
      </p:pic>
      <p:sp>
        <p:nvSpPr>
          <p:cNvPr id="3" name="Slide Number Placeholder 2">
            <a:extLst>
              <a:ext uri="{FF2B5EF4-FFF2-40B4-BE49-F238E27FC236}">
                <a16:creationId xmlns:a16="http://schemas.microsoft.com/office/drawing/2014/main" id="{42F01540-D271-D74F-DE99-E75C56DC109E}"/>
              </a:ext>
            </a:extLst>
          </p:cNvPr>
          <p:cNvSpPr>
            <a:spLocks noGrp="1"/>
          </p:cNvSpPr>
          <p:nvPr>
            <p:ph type="sldNum" sz="quarter" idx="12"/>
          </p:nvPr>
        </p:nvSpPr>
        <p:spPr/>
        <p:txBody>
          <a:bodyPr/>
          <a:lstStyle/>
          <a:p>
            <a:fld id="{772AD97A-4EE5-4134-952F-E148AF3C2668}" type="slidenum">
              <a:rPr lang="en-US" smtClean="0"/>
              <a:pPr/>
              <a:t>48</a:t>
            </a:fld>
            <a:endParaRPr lang="en-US" dirty="0"/>
          </a:p>
        </p:txBody>
      </p:sp>
      <p:sp>
        <p:nvSpPr>
          <p:cNvPr id="4" name="Content Placeholder 3">
            <a:extLst>
              <a:ext uri="{FF2B5EF4-FFF2-40B4-BE49-F238E27FC236}">
                <a16:creationId xmlns:a16="http://schemas.microsoft.com/office/drawing/2014/main" id="{3948EADB-4FC9-E1A2-4834-E29A9A8CE768}"/>
              </a:ext>
            </a:extLst>
          </p:cNvPr>
          <p:cNvSpPr>
            <a:spLocks noGrp="1"/>
          </p:cNvSpPr>
          <p:nvPr>
            <p:ph idx="1"/>
          </p:nvPr>
        </p:nvSpPr>
        <p:spPr>
          <a:xfrm>
            <a:off x="169333" y="1456268"/>
            <a:ext cx="11836400" cy="5152138"/>
          </a:xfrm>
        </p:spPr>
        <p:txBody>
          <a:bodyPr>
            <a:normAutofit fontScale="92500" lnSpcReduction="10000"/>
          </a:bodyPr>
          <a:lstStyle/>
          <a:p>
            <a:pPr marL="0" indent="0">
              <a:lnSpc>
                <a:spcPct val="110000"/>
              </a:lnSpc>
              <a:buNone/>
            </a:pPr>
            <a:r>
              <a:rPr lang="en-US" sz="2400" dirty="0"/>
              <a:t>Veteran Eric Bilharz appealed the denial of service connection for several musculoskeletal conditions.  At a Board hearing, he testified before a Veterans Law Judge regarding how his disabilities began in the Marine Corps because of the extreme training that lead to his unit setting records in the Super Squad competition.  His wife also testified corroborating his statements about symptoms since service.  After the hearing, his case was reassigned to another judge who denied the claims while saying nothing about the testimony other than it was not “competent” on medical issues.</a:t>
            </a:r>
          </a:p>
          <a:p>
            <a:pPr marL="0" indent="0">
              <a:lnSpc>
                <a:spcPct val="110000"/>
              </a:lnSpc>
              <a:buNone/>
            </a:pPr>
            <a:r>
              <a:rPr lang="en-US" sz="2400" dirty="0"/>
              <a:t>Does a Veteran have the right to have their appeal decided by the judge who heard their testimony?</a:t>
            </a:r>
          </a:p>
          <a:p>
            <a:pPr marL="514350" lvl="0" indent="-514350">
              <a:lnSpc>
                <a:spcPct val="110000"/>
              </a:lnSpc>
              <a:buAutoNum type="alphaUcPeriod"/>
            </a:pPr>
            <a:r>
              <a:rPr lang="en-US" sz="2400" b="1" dirty="0">
                <a:solidFill>
                  <a:schemeClr val="accent5"/>
                </a:solidFill>
              </a:rPr>
              <a:t>No.  Congress repealed the law that created this right.</a:t>
            </a:r>
          </a:p>
          <a:p>
            <a:pPr marL="514350" lvl="0" indent="-514350">
              <a:lnSpc>
                <a:spcPct val="110000"/>
              </a:lnSpc>
              <a:buAutoNum type="alphaUcPeriod"/>
            </a:pPr>
            <a:r>
              <a:rPr lang="en-US" sz="2400" b="1" dirty="0">
                <a:solidFill>
                  <a:schemeClr val="accent6"/>
                </a:solidFill>
              </a:rPr>
              <a:t>Yes.  This is a traditional common law right that cannot be taken away.</a:t>
            </a:r>
          </a:p>
        </p:txBody>
      </p:sp>
      <p:sp>
        <p:nvSpPr>
          <p:cNvPr id="5" name="answerA">
            <a:extLst>
              <a:ext uri="{FF2B5EF4-FFF2-40B4-BE49-F238E27FC236}">
                <a16:creationId xmlns:a16="http://schemas.microsoft.com/office/drawing/2014/main" id="{B7F507A8-8281-B4A5-5AAF-79C05243729D}"/>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0C91C257-19DA-3A3B-C0FE-2796C2B7B7E4}"/>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D9696740-E39A-8207-16B7-DF89C040241D}"/>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6B96F1D4-F861-ED6A-7D24-5AABE2DC4695}"/>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F10D6FBF-936F-3584-2B8B-5F44BF779DB0}"/>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F36E958E-C040-DD46-6807-0405D9445FA8}"/>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2" name="pp_status">
            <a:extLst>
              <a:ext uri="{FF2B5EF4-FFF2-40B4-BE49-F238E27FC236}">
                <a16:creationId xmlns:a16="http://schemas.microsoft.com/office/drawing/2014/main" id="{AB72B833-305B-8474-9349-DF59C6CEB258}"/>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
        <p:nvSpPr>
          <p:cNvPr id="13" name="Title 1">
            <a:extLst>
              <a:ext uri="{FF2B5EF4-FFF2-40B4-BE49-F238E27FC236}">
                <a16:creationId xmlns:a16="http://schemas.microsoft.com/office/drawing/2014/main" id="{A32F74EC-E317-D22B-5770-2A90D6B13F11}"/>
              </a:ext>
            </a:extLst>
          </p:cNvPr>
          <p:cNvSpPr>
            <a:spLocks noGrp="1"/>
          </p:cNvSpPr>
          <p:nvPr>
            <p:ph type="title"/>
          </p:nvPr>
        </p:nvSpPr>
        <p:spPr>
          <a:xfrm>
            <a:off x="169863" y="249238"/>
            <a:ext cx="11836400" cy="919162"/>
          </a:xfrm>
        </p:spPr>
        <p:txBody>
          <a:bodyPr>
            <a:normAutofit/>
          </a:bodyPr>
          <a:lstStyle/>
          <a:p>
            <a:r>
              <a:rPr lang="en-US" sz="5400" i="1" dirty="0"/>
              <a:t>Bilharz v. Collins</a:t>
            </a:r>
            <a:endParaRPr lang="en-US" i="1" dirty="0"/>
          </a:p>
        </p:txBody>
      </p:sp>
    </p:spTree>
    <p:extLst>
      <p:ext uri="{BB962C8B-B14F-4D97-AF65-F5344CB8AC3E}">
        <p14:creationId xmlns:p14="http://schemas.microsoft.com/office/powerpoint/2010/main" val="71044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0059-FCDF-444D-BC5A-33AA39494D90}"/>
              </a:ext>
            </a:extLst>
          </p:cNvPr>
          <p:cNvSpPr>
            <a:spLocks noGrp="1"/>
          </p:cNvSpPr>
          <p:nvPr>
            <p:ph type="title"/>
          </p:nvPr>
        </p:nvSpPr>
        <p:spPr/>
        <p:txBody>
          <a:bodyPr>
            <a:normAutofit/>
          </a:bodyPr>
          <a:lstStyle/>
          <a:p>
            <a:r>
              <a:rPr lang="en-US" sz="5400" i="1" dirty="0"/>
              <a:t>Bilharz v. Collins</a:t>
            </a:r>
            <a:endParaRPr lang="en-US" i="1" dirty="0"/>
          </a:p>
        </p:txBody>
      </p:sp>
      <p:sp>
        <p:nvSpPr>
          <p:cNvPr id="4" name="Slide Number Placeholder 3">
            <a:extLst>
              <a:ext uri="{FF2B5EF4-FFF2-40B4-BE49-F238E27FC236}">
                <a16:creationId xmlns:a16="http://schemas.microsoft.com/office/drawing/2014/main" id="{96648AEA-C2F1-4630-853A-960E8CA72AC1}"/>
              </a:ext>
            </a:extLst>
          </p:cNvPr>
          <p:cNvSpPr>
            <a:spLocks noGrp="1"/>
          </p:cNvSpPr>
          <p:nvPr>
            <p:ph type="sldNum" sz="quarter" idx="12"/>
          </p:nvPr>
        </p:nvSpPr>
        <p:spPr/>
        <p:txBody>
          <a:bodyPr/>
          <a:lstStyle/>
          <a:p>
            <a:fld id="{772AD97A-4EE5-4134-952F-E148AF3C2668}" type="slidenum">
              <a:rPr lang="en-US" smtClean="0"/>
              <a:pPr/>
              <a:t>49</a:t>
            </a:fld>
            <a:endParaRPr lang="en-US" dirty="0"/>
          </a:p>
        </p:txBody>
      </p:sp>
      <p:sp>
        <p:nvSpPr>
          <p:cNvPr id="5" name="Content Placeholder 4">
            <a:extLst>
              <a:ext uri="{FF2B5EF4-FFF2-40B4-BE49-F238E27FC236}">
                <a16:creationId xmlns:a16="http://schemas.microsoft.com/office/drawing/2014/main" id="{AA53390B-C869-4733-8E02-4E61AD38A2E2}"/>
              </a:ext>
            </a:extLst>
          </p:cNvPr>
          <p:cNvSpPr>
            <a:spLocks noGrp="1"/>
          </p:cNvSpPr>
          <p:nvPr>
            <p:ph idx="1"/>
          </p:nvPr>
        </p:nvSpPr>
        <p:spPr>
          <a:xfrm>
            <a:off x="368968" y="1456266"/>
            <a:ext cx="11454064" cy="4292665"/>
          </a:xfrm>
        </p:spPr>
        <p:txBody>
          <a:bodyPr anchor="ctr">
            <a:normAutofit fontScale="85000" lnSpcReduction="10000"/>
          </a:bodyPr>
          <a:lstStyle/>
          <a:p>
            <a:pPr marL="514350" lvl="0" indent="-514350">
              <a:lnSpc>
                <a:spcPct val="110000"/>
              </a:lnSpc>
              <a:buAutoNum type="alphaUcPeriod"/>
            </a:pPr>
            <a:r>
              <a:rPr lang="en-US" sz="3200" b="1" dirty="0">
                <a:solidFill>
                  <a:schemeClr val="accent5"/>
                </a:solidFill>
              </a:rPr>
              <a:t>No.  Congress repealed the law that created this right.</a:t>
            </a:r>
          </a:p>
          <a:p>
            <a:pPr>
              <a:lnSpc>
                <a:spcPct val="110000"/>
              </a:lnSpc>
            </a:pPr>
            <a:r>
              <a:rPr lang="en-US" sz="3200" dirty="0"/>
              <a:t>The CAVC held that there is no constitutional right to a decision by the judge who witnessed the Veteran’s testimony.</a:t>
            </a:r>
          </a:p>
          <a:p>
            <a:pPr>
              <a:lnSpc>
                <a:spcPct val="110000"/>
              </a:lnSpc>
            </a:pPr>
            <a:r>
              <a:rPr lang="en-US" sz="3200" dirty="0"/>
              <a:t>Unfortunately, the opinion did not respond to several arguments that were made as well as cases from the Supreme Court and other federal courts preventing district judges from ignoring findings made by magistrate judges based upon live testimony. </a:t>
            </a:r>
          </a:p>
        </p:txBody>
      </p:sp>
      <p:sp>
        <p:nvSpPr>
          <p:cNvPr id="6" name="Rectangle: Rounded Corners 5">
            <a:extLst>
              <a:ext uri="{FF2B5EF4-FFF2-40B4-BE49-F238E27FC236}">
                <a16:creationId xmlns:a16="http://schemas.microsoft.com/office/drawing/2014/main" id="{C9605548-708F-7961-DE99-8B424CEDE79C}"/>
              </a:ext>
            </a:extLst>
          </p:cNvPr>
          <p:cNvSpPr/>
          <p:nvPr/>
        </p:nvSpPr>
        <p:spPr>
          <a:xfrm>
            <a:off x="1063177" y="5522360"/>
            <a:ext cx="10065645" cy="1028873"/>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800" b="1" dirty="0">
                <a:solidFill>
                  <a:schemeClr val="tx1"/>
                </a:solidFill>
                <a:latin typeface="Verdana" panose="020B0604030504040204" pitchFamily="34" charset="0"/>
                <a:ea typeface="Verdana" panose="020B0604030504040204" pitchFamily="34" charset="0"/>
              </a:rPr>
              <a:t>This decision is not appealable because the Court remanded all the claims on other grounds.</a:t>
            </a:r>
          </a:p>
        </p:txBody>
      </p:sp>
    </p:spTree>
    <p:custDataLst>
      <p:tags r:id="rId1"/>
    </p:custDataLst>
    <p:extLst>
      <p:ext uri="{BB962C8B-B14F-4D97-AF65-F5344CB8AC3E}">
        <p14:creationId xmlns:p14="http://schemas.microsoft.com/office/powerpoint/2010/main" val="165743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31A0-6924-4E00-87F0-8BD65A0B85A3}"/>
              </a:ext>
            </a:extLst>
          </p:cNvPr>
          <p:cNvSpPr>
            <a:spLocks noGrp="1"/>
          </p:cNvSpPr>
          <p:nvPr>
            <p:ph type="title"/>
          </p:nvPr>
        </p:nvSpPr>
        <p:spPr/>
        <p:txBody>
          <a:bodyPr>
            <a:normAutofit/>
          </a:bodyPr>
          <a:lstStyle/>
          <a:p>
            <a:r>
              <a:rPr lang="en-US" sz="4200" dirty="0"/>
              <a:t>Brief Overview of VA’s Judicial Review</a:t>
            </a:r>
          </a:p>
        </p:txBody>
      </p:sp>
      <p:sp>
        <p:nvSpPr>
          <p:cNvPr id="4" name="Slide Number Placeholder 3">
            <a:extLst>
              <a:ext uri="{FF2B5EF4-FFF2-40B4-BE49-F238E27FC236}">
                <a16:creationId xmlns:a16="http://schemas.microsoft.com/office/drawing/2014/main" id="{3165B41F-1D6A-4FB2-B447-2B07B90881C5}"/>
              </a:ext>
            </a:extLst>
          </p:cNvPr>
          <p:cNvSpPr>
            <a:spLocks noGrp="1"/>
          </p:cNvSpPr>
          <p:nvPr>
            <p:ph type="sldNum" sz="quarter" idx="12"/>
          </p:nvPr>
        </p:nvSpPr>
        <p:spPr/>
        <p:txBody>
          <a:bodyPr/>
          <a:lstStyle/>
          <a:p>
            <a:fld id="{772AD97A-4EE5-4134-952F-E148AF3C2668}" type="slidenum">
              <a:rPr lang="en-US" smtClean="0"/>
              <a:t>5</a:t>
            </a:fld>
            <a:endParaRPr lang="en-US" dirty="0"/>
          </a:p>
        </p:txBody>
      </p:sp>
      <p:sp>
        <p:nvSpPr>
          <p:cNvPr id="5" name="Content Placeholder 4">
            <a:extLst>
              <a:ext uri="{FF2B5EF4-FFF2-40B4-BE49-F238E27FC236}">
                <a16:creationId xmlns:a16="http://schemas.microsoft.com/office/drawing/2014/main" id="{57C75231-A019-4829-99B4-CC24B173456F}"/>
              </a:ext>
            </a:extLst>
          </p:cNvPr>
          <p:cNvSpPr>
            <a:spLocks noGrp="1"/>
          </p:cNvSpPr>
          <p:nvPr>
            <p:ph idx="1"/>
          </p:nvPr>
        </p:nvSpPr>
        <p:spPr>
          <a:xfrm>
            <a:off x="169331" y="1657089"/>
            <a:ext cx="9686613" cy="5111573"/>
          </a:xfrm>
        </p:spPr>
        <p:txBody>
          <a:bodyPr>
            <a:normAutofit fontScale="92500" lnSpcReduction="20000"/>
          </a:bodyPr>
          <a:lstStyle/>
          <a:p>
            <a:pPr>
              <a:lnSpc>
                <a:spcPct val="110000"/>
              </a:lnSpc>
            </a:pPr>
            <a:r>
              <a:rPr lang="en-US" dirty="0"/>
              <a:t>The </a:t>
            </a:r>
            <a:r>
              <a:rPr lang="en-US" b="1" dirty="0"/>
              <a:t>Board of Veterans’ Appeals </a:t>
            </a:r>
            <a:r>
              <a:rPr lang="en-US" dirty="0"/>
              <a:t>(Board) is the highest appellate body </a:t>
            </a:r>
            <a:r>
              <a:rPr lang="en-US" b="1" i="1" dirty="0"/>
              <a:t>within VA</a:t>
            </a:r>
            <a:r>
              <a:rPr lang="en-US" dirty="0"/>
              <a:t>.</a:t>
            </a:r>
          </a:p>
          <a:p>
            <a:pPr>
              <a:lnSpc>
                <a:spcPct val="110000"/>
              </a:lnSpc>
            </a:pPr>
            <a:r>
              <a:rPr lang="en-US" dirty="0"/>
              <a:t>Denials from Board can be appealed to the </a:t>
            </a:r>
            <a:r>
              <a:rPr lang="en-US" b="1" dirty="0"/>
              <a:t>U.S. Court of Appeals for Veterans Claims </a:t>
            </a:r>
            <a:r>
              <a:rPr lang="en-US" dirty="0"/>
              <a:t>(CAVC).</a:t>
            </a:r>
          </a:p>
          <a:p>
            <a:pPr lvl="1">
              <a:lnSpc>
                <a:spcPct val="110000"/>
              </a:lnSpc>
            </a:pPr>
            <a:r>
              <a:rPr lang="en-US" sz="2800" dirty="0"/>
              <a:t>CAVC handles only Board appeals from VA.</a:t>
            </a:r>
          </a:p>
          <a:p>
            <a:pPr lvl="1">
              <a:lnSpc>
                <a:spcPct val="110000"/>
              </a:lnSpc>
            </a:pPr>
            <a:r>
              <a:rPr lang="en-US" sz="2800" dirty="0"/>
              <a:t>Claimants cannot take VA appeals to any other court.</a:t>
            </a:r>
          </a:p>
          <a:p>
            <a:pPr>
              <a:lnSpc>
                <a:spcPct val="110000"/>
              </a:lnSpc>
            </a:pPr>
            <a:r>
              <a:rPr lang="en-US" dirty="0"/>
              <a:t>Denials from CAVC can be appealed to the </a:t>
            </a:r>
            <a:r>
              <a:rPr lang="en-US" b="1" dirty="0"/>
              <a:t>U.S. Court of Appeals for the Federal Circuit </a:t>
            </a:r>
            <a:r>
              <a:rPr lang="en-US" dirty="0"/>
              <a:t>(Fed. Cir.).</a:t>
            </a:r>
          </a:p>
          <a:p>
            <a:pPr lvl="1">
              <a:lnSpc>
                <a:spcPct val="110000"/>
              </a:lnSpc>
            </a:pPr>
            <a:r>
              <a:rPr lang="en-US" sz="2800" dirty="0"/>
              <a:t>Only decides questions of law.</a:t>
            </a:r>
          </a:p>
          <a:p>
            <a:pPr lvl="1">
              <a:lnSpc>
                <a:spcPct val="110000"/>
              </a:lnSpc>
            </a:pPr>
            <a:r>
              <a:rPr lang="en-US" sz="2800" dirty="0"/>
              <a:t>The next and highest court is the U.S. Supreme Court.</a:t>
            </a:r>
          </a:p>
          <a:p>
            <a:pPr marL="0" indent="0">
              <a:lnSpc>
                <a:spcPct val="110000"/>
              </a:lnSpc>
              <a:buNone/>
            </a:pPr>
            <a:endParaRPr lang="en-US" dirty="0"/>
          </a:p>
        </p:txBody>
      </p:sp>
      <p:pic>
        <p:nvPicPr>
          <p:cNvPr id="9" name="Picture 8">
            <a:extLst>
              <a:ext uri="{FF2B5EF4-FFF2-40B4-BE49-F238E27FC236}">
                <a16:creationId xmlns:a16="http://schemas.microsoft.com/office/drawing/2014/main" id="{379395F2-54D9-4981-BDE3-5203AFDA58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3349" y="4015124"/>
            <a:ext cx="1928911" cy="1928911"/>
          </a:xfrm>
          <a:prstGeom prst="rect">
            <a:avLst/>
          </a:prstGeom>
        </p:spPr>
      </p:pic>
      <p:pic>
        <p:nvPicPr>
          <p:cNvPr id="1026" name="Picture 2" descr="Trump Nominates Three Judges at the CAVC | CCK Law">
            <a:extLst>
              <a:ext uri="{FF2B5EF4-FFF2-40B4-BE49-F238E27FC236}">
                <a16:creationId xmlns:a16="http://schemas.microsoft.com/office/drawing/2014/main" id="{75436ADF-F333-4C2F-A198-B6FCE018F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944" y="1726344"/>
            <a:ext cx="1928911" cy="19289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32478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A621D0-FC7B-AF0D-32D6-3E559FC67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418" b="32332"/>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C4EA40B8-982D-40E6-8BA7-EC377DD1E03E}"/>
              </a:ext>
            </a:extLst>
          </p:cNvPr>
          <p:cNvSpPr txBox="1">
            <a:spLocks/>
          </p:cNvSpPr>
          <p:nvPr/>
        </p:nvSpPr>
        <p:spPr>
          <a:xfrm>
            <a:off x="1340152" y="632581"/>
            <a:ext cx="5452529" cy="356924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5200" b="1" dirty="0">
                <a:solidFill>
                  <a:srgbClr val="C00000"/>
                </a:solidFill>
                <a:cs typeface="+mj-cs"/>
              </a:rPr>
              <a:t>Issue Break!</a:t>
            </a:r>
          </a:p>
          <a:p>
            <a:pPr marL="0" indent="0">
              <a:spcBef>
                <a:spcPct val="0"/>
              </a:spcBef>
              <a:spcAft>
                <a:spcPts val="600"/>
              </a:spcAft>
              <a:buNone/>
            </a:pPr>
            <a:r>
              <a:rPr lang="en-US" sz="5400" dirty="0"/>
              <a:t>Judges</a:t>
            </a:r>
          </a:p>
        </p:txBody>
      </p:sp>
      <p:sp>
        <p:nvSpPr>
          <p:cNvPr id="2" name="Slide Number Placeholder 1">
            <a:extLst>
              <a:ext uri="{FF2B5EF4-FFF2-40B4-BE49-F238E27FC236}">
                <a16:creationId xmlns:a16="http://schemas.microsoft.com/office/drawing/2014/main" id="{20C0C1BA-1D95-DECC-5D24-E76A349AB2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772AD97A-4EE5-4134-952F-E148AF3C2668}" type="slidenum">
              <a:rPr lang="en-US" sz="1200">
                <a:solidFill>
                  <a:srgbClr val="FFFFFF"/>
                </a:solidFill>
                <a:latin typeface="Calibri" panose="020F0502020204030204"/>
              </a:rPr>
              <a:pPr>
                <a:spcAft>
                  <a:spcPts val="600"/>
                </a:spcAft>
                <a:defRPr/>
              </a:pPr>
              <a:t>50</a:t>
            </a:fld>
            <a:endParaRPr lang="en-US" sz="1200">
              <a:solidFill>
                <a:srgbClr val="FFFFFF"/>
              </a:solidFill>
              <a:latin typeface="Calibri" panose="020F0502020204030204"/>
            </a:endParaRPr>
          </a:p>
        </p:txBody>
      </p:sp>
    </p:spTree>
    <p:custDataLst>
      <p:tags r:id="rId1"/>
    </p:custDataLst>
    <p:extLst>
      <p:ext uri="{BB962C8B-B14F-4D97-AF65-F5344CB8AC3E}">
        <p14:creationId xmlns:p14="http://schemas.microsoft.com/office/powerpoint/2010/main" val="562177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D18E-1CCB-4491-8EF6-5093D03BE0B1}"/>
              </a:ext>
            </a:extLst>
          </p:cNvPr>
          <p:cNvSpPr>
            <a:spLocks noGrp="1"/>
          </p:cNvSpPr>
          <p:nvPr>
            <p:ph type="title"/>
          </p:nvPr>
        </p:nvSpPr>
        <p:spPr/>
        <p:txBody>
          <a:bodyPr>
            <a:normAutofit/>
          </a:bodyPr>
          <a:lstStyle/>
          <a:p>
            <a:r>
              <a:rPr lang="en-US" dirty="0"/>
              <a:t>Background of Judges</a:t>
            </a:r>
            <a:endParaRPr lang="en-US" sz="5400" dirty="0"/>
          </a:p>
        </p:txBody>
      </p:sp>
      <p:sp>
        <p:nvSpPr>
          <p:cNvPr id="4" name="Slide Number Placeholder 3">
            <a:extLst>
              <a:ext uri="{FF2B5EF4-FFF2-40B4-BE49-F238E27FC236}">
                <a16:creationId xmlns:a16="http://schemas.microsoft.com/office/drawing/2014/main" id="{9CC63A12-E6D8-41BE-922E-F8358AB678A4}"/>
              </a:ext>
            </a:extLst>
          </p:cNvPr>
          <p:cNvSpPr>
            <a:spLocks noGrp="1"/>
          </p:cNvSpPr>
          <p:nvPr>
            <p:ph type="sldNum" sz="quarter" idx="12"/>
          </p:nvPr>
        </p:nvSpPr>
        <p:spPr/>
        <p:txBody>
          <a:bodyPr/>
          <a:lstStyle/>
          <a:p>
            <a:fld id="{772AD97A-4EE5-4134-952F-E148AF3C2668}" type="slidenum">
              <a:rPr lang="en-US" smtClean="0"/>
              <a:pPr/>
              <a:t>51</a:t>
            </a:fld>
            <a:endParaRPr lang="en-US" dirty="0"/>
          </a:p>
        </p:txBody>
      </p:sp>
      <p:sp>
        <p:nvSpPr>
          <p:cNvPr id="12" name="Content Placeholder 4">
            <a:extLst>
              <a:ext uri="{FF2B5EF4-FFF2-40B4-BE49-F238E27FC236}">
                <a16:creationId xmlns:a16="http://schemas.microsoft.com/office/drawing/2014/main" id="{7EB14CB7-CFA0-4884-976D-EC035CA80F1B}"/>
              </a:ext>
            </a:extLst>
          </p:cNvPr>
          <p:cNvSpPr>
            <a:spLocks noGrp="1"/>
          </p:cNvSpPr>
          <p:nvPr>
            <p:ph idx="1"/>
          </p:nvPr>
        </p:nvSpPr>
        <p:spPr>
          <a:xfrm>
            <a:off x="3816365" y="1541367"/>
            <a:ext cx="8189365" cy="3830106"/>
          </a:xfrm>
        </p:spPr>
        <p:txBody>
          <a:bodyPr anchor="ctr">
            <a:normAutofit/>
          </a:bodyPr>
          <a:lstStyle/>
          <a:p>
            <a:pPr>
              <a:lnSpc>
                <a:spcPct val="100000"/>
              </a:lnSpc>
              <a:spcBef>
                <a:spcPts val="600"/>
              </a:spcBef>
              <a:spcAft>
                <a:spcPts val="600"/>
              </a:spcAft>
            </a:pPr>
            <a:r>
              <a:rPr lang="en-US" dirty="0"/>
              <a:t>Judicial review of Veterans’ benefits claims was established in </a:t>
            </a:r>
            <a:r>
              <a:rPr lang="en-US" b="1" dirty="0"/>
              <a:t>1988</a:t>
            </a:r>
            <a:r>
              <a:rPr lang="en-US" dirty="0"/>
              <a:t>.</a:t>
            </a:r>
          </a:p>
          <a:p>
            <a:pPr>
              <a:lnSpc>
                <a:spcPct val="100000"/>
              </a:lnSpc>
              <a:spcBef>
                <a:spcPts val="600"/>
              </a:spcBef>
              <a:spcAft>
                <a:spcPts val="600"/>
              </a:spcAft>
            </a:pPr>
            <a:r>
              <a:rPr lang="en-US" dirty="0"/>
              <a:t>No CAVC judge in history has had experience at the Board of Veterans’ Appeals or adjudicating claims for VA.</a:t>
            </a:r>
          </a:p>
          <a:p>
            <a:pPr>
              <a:lnSpc>
                <a:spcPct val="100000"/>
              </a:lnSpc>
              <a:spcBef>
                <a:spcPts val="600"/>
              </a:spcBef>
              <a:spcAft>
                <a:spcPts val="600"/>
              </a:spcAft>
            </a:pPr>
            <a:r>
              <a:rPr lang="en-US" dirty="0"/>
              <a:t>No veterans law practitioner has ever been appointed as a Federal Circuit judge.</a:t>
            </a:r>
          </a:p>
        </p:txBody>
      </p:sp>
      <p:pic>
        <p:nvPicPr>
          <p:cNvPr id="6" name="Picture 5">
            <a:extLst>
              <a:ext uri="{FF2B5EF4-FFF2-40B4-BE49-F238E27FC236}">
                <a16:creationId xmlns:a16="http://schemas.microsoft.com/office/drawing/2014/main" id="{23D15042-82B0-6835-14DD-7AE1D325A0B1}"/>
              </a:ext>
            </a:extLst>
          </p:cNvPr>
          <p:cNvPicPr>
            <a:picLocks noChangeAspect="1"/>
          </p:cNvPicPr>
          <p:nvPr/>
        </p:nvPicPr>
        <p:blipFill>
          <a:blip r:embed="rId4"/>
          <a:stretch>
            <a:fillRect/>
          </a:stretch>
        </p:blipFill>
        <p:spPr>
          <a:xfrm>
            <a:off x="709613" y="1874475"/>
            <a:ext cx="2109788" cy="2102212"/>
          </a:xfrm>
          <a:prstGeom prst="rect">
            <a:avLst/>
          </a:prstGeom>
        </p:spPr>
      </p:pic>
      <p:pic>
        <p:nvPicPr>
          <p:cNvPr id="7" name="Picture 6">
            <a:extLst>
              <a:ext uri="{FF2B5EF4-FFF2-40B4-BE49-F238E27FC236}">
                <a16:creationId xmlns:a16="http://schemas.microsoft.com/office/drawing/2014/main" id="{E85AAAAF-5AF8-2C9E-CB07-A598B9AD77B4}"/>
              </a:ext>
            </a:extLst>
          </p:cNvPr>
          <p:cNvPicPr>
            <a:picLocks noChangeAspect="1"/>
          </p:cNvPicPr>
          <p:nvPr/>
        </p:nvPicPr>
        <p:blipFill>
          <a:blip r:embed="rId5"/>
          <a:stretch>
            <a:fillRect/>
          </a:stretch>
        </p:blipFill>
        <p:spPr>
          <a:xfrm>
            <a:off x="709613" y="4316579"/>
            <a:ext cx="2109788" cy="2109788"/>
          </a:xfrm>
          <a:prstGeom prst="rect">
            <a:avLst/>
          </a:prstGeom>
        </p:spPr>
      </p:pic>
    </p:spTree>
    <p:custDataLst>
      <p:tags r:id="rId1"/>
    </p:custDataLst>
    <p:extLst>
      <p:ext uri="{BB962C8B-B14F-4D97-AF65-F5344CB8AC3E}">
        <p14:creationId xmlns:p14="http://schemas.microsoft.com/office/powerpoint/2010/main" val="3697269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A621D0-FC7B-AF0D-32D6-3E559FC67D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rcRect t="11418" b="32332"/>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C4EA40B8-982D-40E6-8BA7-EC377DD1E03E}"/>
              </a:ext>
            </a:extLst>
          </p:cNvPr>
          <p:cNvSpPr txBox="1">
            <a:spLocks/>
          </p:cNvSpPr>
          <p:nvPr/>
        </p:nvSpPr>
        <p:spPr>
          <a:xfrm>
            <a:off x="1340152" y="632581"/>
            <a:ext cx="5452529" cy="356924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5200" b="1" dirty="0">
                <a:cs typeface="+mj-cs"/>
              </a:rPr>
              <a:t>End of Issue Break</a:t>
            </a:r>
          </a:p>
        </p:txBody>
      </p:sp>
      <p:sp>
        <p:nvSpPr>
          <p:cNvPr id="2" name="Slide Number Placeholder 1">
            <a:extLst>
              <a:ext uri="{FF2B5EF4-FFF2-40B4-BE49-F238E27FC236}">
                <a16:creationId xmlns:a16="http://schemas.microsoft.com/office/drawing/2014/main" id="{20C0C1BA-1D95-DECC-5D24-E76A349AB2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772AD97A-4EE5-4134-952F-E148AF3C2668}" type="slidenum">
              <a:rPr lang="en-US" sz="1200">
                <a:solidFill>
                  <a:srgbClr val="FFFFFF"/>
                </a:solidFill>
                <a:latin typeface="Calibri" panose="020F0502020204030204"/>
              </a:rPr>
              <a:pPr>
                <a:spcAft>
                  <a:spcPts val="600"/>
                </a:spcAft>
                <a:defRPr/>
              </a:pPr>
              <a:t>52</a:t>
            </a:fld>
            <a:endParaRPr lang="en-US" sz="1200">
              <a:solidFill>
                <a:srgbClr val="FFFFFF"/>
              </a:solidFill>
              <a:latin typeface="Calibri" panose="020F0502020204030204"/>
            </a:endParaRPr>
          </a:p>
        </p:txBody>
      </p:sp>
    </p:spTree>
    <p:custDataLst>
      <p:tags r:id="rId1"/>
    </p:custDataLst>
    <p:extLst>
      <p:ext uri="{BB962C8B-B14F-4D97-AF65-F5344CB8AC3E}">
        <p14:creationId xmlns:p14="http://schemas.microsoft.com/office/powerpoint/2010/main" val="2936621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EFEF7-97B9-13F5-75D5-4C616D5ADC21}"/>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DCFF929-7B1B-D2F0-35A9-E8C3279AE94F}"/>
              </a:ext>
            </a:extLst>
          </p:cNvPr>
          <p:cNvSpPr txBox="1">
            <a:spLocks/>
          </p:cNvSpPr>
          <p:nvPr/>
        </p:nvSpPr>
        <p:spPr>
          <a:xfrm>
            <a:off x="557048" y="4405739"/>
            <a:ext cx="11151476" cy="2216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t>Final Rule – New Burn Pit Presumptive Diseases</a:t>
            </a:r>
          </a:p>
        </p:txBody>
      </p:sp>
      <p:sp>
        <p:nvSpPr>
          <p:cNvPr id="2" name="Slide Number Placeholder 1">
            <a:extLst>
              <a:ext uri="{FF2B5EF4-FFF2-40B4-BE49-F238E27FC236}">
                <a16:creationId xmlns:a16="http://schemas.microsoft.com/office/drawing/2014/main" id="{13487DC2-D18E-36CF-F7D0-D918B156488F}"/>
              </a:ext>
            </a:extLst>
          </p:cNvPr>
          <p:cNvSpPr>
            <a:spLocks noGrp="1"/>
          </p:cNvSpPr>
          <p:nvPr>
            <p:ph type="sldNum" sz="quarter" idx="12"/>
          </p:nvPr>
        </p:nvSpPr>
        <p:spPr/>
        <p:txBody>
          <a:bodyPr/>
          <a:lstStyle/>
          <a:p>
            <a:fld id="{772AD97A-4EE5-4134-952F-E148AF3C2668}" type="slidenum">
              <a:rPr lang="en-US" smtClean="0"/>
              <a:pPr/>
              <a:t>53</a:t>
            </a:fld>
            <a:endParaRPr lang="en-US" dirty="0"/>
          </a:p>
        </p:txBody>
      </p:sp>
    </p:spTree>
    <p:custDataLst>
      <p:tags r:id="rId1"/>
    </p:custDataLst>
    <p:extLst>
      <p:ext uri="{BB962C8B-B14F-4D97-AF65-F5344CB8AC3E}">
        <p14:creationId xmlns:p14="http://schemas.microsoft.com/office/powerpoint/2010/main" val="3913140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1F5BF0-6A70-754F-6E88-E5433264C89B}"/>
              </a:ext>
            </a:extLst>
          </p:cNvPr>
          <p:cNvSpPr>
            <a:spLocks noGrp="1"/>
          </p:cNvSpPr>
          <p:nvPr>
            <p:ph type="title"/>
          </p:nvPr>
        </p:nvSpPr>
        <p:spPr/>
        <p:txBody>
          <a:bodyPr/>
          <a:lstStyle/>
          <a:p>
            <a:r>
              <a:rPr lang="en-US" dirty="0"/>
              <a:t>New Burn Pit </a:t>
            </a:r>
            <a:r>
              <a:rPr lang="en-US" dirty="0" err="1"/>
              <a:t>Presumptives</a:t>
            </a:r>
            <a:endParaRPr lang="en-US" dirty="0"/>
          </a:p>
        </p:txBody>
      </p:sp>
      <p:sp>
        <p:nvSpPr>
          <p:cNvPr id="3" name="Slide Number Placeholder 2">
            <a:extLst>
              <a:ext uri="{FF2B5EF4-FFF2-40B4-BE49-F238E27FC236}">
                <a16:creationId xmlns:a16="http://schemas.microsoft.com/office/drawing/2014/main" id="{FA1F474E-F1AD-77F8-9892-46DC275E3894}"/>
              </a:ext>
            </a:extLst>
          </p:cNvPr>
          <p:cNvSpPr>
            <a:spLocks noGrp="1"/>
          </p:cNvSpPr>
          <p:nvPr>
            <p:ph type="sldNum" sz="quarter" idx="12"/>
          </p:nvPr>
        </p:nvSpPr>
        <p:spPr/>
        <p:txBody>
          <a:bodyPr/>
          <a:lstStyle/>
          <a:p>
            <a:fld id="{772AD97A-4EE5-4134-952F-E148AF3C2668}" type="slidenum">
              <a:rPr lang="en-US" smtClean="0"/>
              <a:pPr/>
              <a:t>54</a:t>
            </a:fld>
            <a:endParaRPr lang="en-US" dirty="0"/>
          </a:p>
        </p:txBody>
      </p:sp>
      <p:sp>
        <p:nvSpPr>
          <p:cNvPr id="6" name="Content Placeholder 5">
            <a:extLst>
              <a:ext uri="{FF2B5EF4-FFF2-40B4-BE49-F238E27FC236}">
                <a16:creationId xmlns:a16="http://schemas.microsoft.com/office/drawing/2014/main" id="{C7817E94-55DC-9A6E-E3C2-13DF187CDAD6}"/>
              </a:ext>
            </a:extLst>
          </p:cNvPr>
          <p:cNvSpPr>
            <a:spLocks noGrp="1"/>
          </p:cNvSpPr>
          <p:nvPr>
            <p:ph idx="1"/>
          </p:nvPr>
        </p:nvSpPr>
        <p:spPr>
          <a:xfrm>
            <a:off x="-8136" y="1610820"/>
            <a:ext cx="8631141" cy="4997586"/>
          </a:xfrm>
        </p:spPr>
        <p:txBody>
          <a:bodyPr anchor="ctr">
            <a:noAutofit/>
          </a:bodyPr>
          <a:lstStyle/>
          <a:p>
            <a:r>
              <a:rPr lang="en-US" dirty="0"/>
              <a:t>The PACT Act of 2022 gave VA authority to add new disabilities to the Burn Pit </a:t>
            </a:r>
            <a:r>
              <a:rPr lang="en-US" dirty="0" err="1"/>
              <a:t>presumptives</a:t>
            </a:r>
            <a:r>
              <a:rPr lang="en-US" dirty="0"/>
              <a:t>.</a:t>
            </a:r>
          </a:p>
          <a:p>
            <a:r>
              <a:rPr lang="en-US" dirty="0"/>
              <a:t>In January 2025, VA used this authority to add the following disabilities:</a:t>
            </a:r>
          </a:p>
          <a:p>
            <a:pPr lvl="1"/>
            <a:r>
              <a:rPr lang="en-US" sz="2800" dirty="0"/>
              <a:t>Urinary bladder, ureter, and related genitourinary cancers effective January 2, 2025.</a:t>
            </a:r>
          </a:p>
          <a:p>
            <a:pPr lvl="1"/>
            <a:r>
              <a:rPr lang="en-US" sz="2800" dirty="0"/>
              <a:t>Acute leukemias, chronic leukemias, multiple myelomas, </a:t>
            </a:r>
            <a:r>
              <a:rPr lang="en-US" sz="2800" dirty="0" err="1"/>
              <a:t>myelodyslastic</a:t>
            </a:r>
            <a:r>
              <a:rPr lang="en-US" sz="2800" dirty="0"/>
              <a:t> syndromes, and myelofibrosis effective January 10, 2025.</a:t>
            </a:r>
          </a:p>
        </p:txBody>
      </p:sp>
      <p:pic>
        <p:nvPicPr>
          <p:cNvPr id="8" name="Picture 7" descr="Researcher examining test tube">
            <a:extLst>
              <a:ext uri="{FF2B5EF4-FFF2-40B4-BE49-F238E27FC236}">
                <a16:creationId xmlns:a16="http://schemas.microsoft.com/office/drawing/2014/main" id="{2BE02DAE-70A9-7031-2FB9-799CFDD53832}"/>
              </a:ext>
            </a:extLst>
          </p:cNvPr>
          <p:cNvPicPr>
            <a:picLocks noChangeAspect="1"/>
          </p:cNvPicPr>
          <p:nvPr/>
        </p:nvPicPr>
        <p:blipFill>
          <a:blip r:embed="rId4">
            <a:extLst>
              <a:ext uri="{28A0092B-C50C-407E-A947-70E740481C1C}">
                <a14:useLocalDpi xmlns:a14="http://schemas.microsoft.com/office/drawing/2010/main" val="0"/>
              </a:ext>
            </a:extLst>
          </a:blip>
          <a:srcRect l="43291" r="6658"/>
          <a:stretch/>
        </p:blipFill>
        <p:spPr>
          <a:xfrm>
            <a:off x="9016409" y="2069698"/>
            <a:ext cx="3063750" cy="4079829"/>
          </a:xfrm>
          <a:prstGeom prst="rect">
            <a:avLst/>
          </a:prstGeom>
        </p:spPr>
      </p:pic>
    </p:spTree>
    <p:custDataLst>
      <p:tags r:id="rId1"/>
    </p:custDataLst>
    <p:extLst>
      <p:ext uri="{BB962C8B-B14F-4D97-AF65-F5344CB8AC3E}">
        <p14:creationId xmlns:p14="http://schemas.microsoft.com/office/powerpoint/2010/main" val="1859282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4EA40B8-982D-40E6-8BA7-EC377DD1E03E}"/>
              </a:ext>
            </a:extLst>
          </p:cNvPr>
          <p:cNvSpPr txBox="1">
            <a:spLocks/>
          </p:cNvSpPr>
          <p:nvPr/>
        </p:nvSpPr>
        <p:spPr>
          <a:xfrm>
            <a:off x="557048" y="4405739"/>
            <a:ext cx="11151476" cy="2216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t>Final Rule - Exception to the Bilateral Factor</a:t>
            </a:r>
          </a:p>
        </p:txBody>
      </p:sp>
      <p:sp>
        <p:nvSpPr>
          <p:cNvPr id="2" name="Slide Number Placeholder 1">
            <a:extLst>
              <a:ext uri="{FF2B5EF4-FFF2-40B4-BE49-F238E27FC236}">
                <a16:creationId xmlns:a16="http://schemas.microsoft.com/office/drawing/2014/main" id="{20C0C1BA-1D95-DECC-5D24-E76A349AB237}"/>
              </a:ext>
            </a:extLst>
          </p:cNvPr>
          <p:cNvSpPr>
            <a:spLocks noGrp="1"/>
          </p:cNvSpPr>
          <p:nvPr>
            <p:ph type="sldNum" sz="quarter" idx="12"/>
          </p:nvPr>
        </p:nvSpPr>
        <p:spPr/>
        <p:txBody>
          <a:bodyPr/>
          <a:lstStyle/>
          <a:p>
            <a:fld id="{772AD97A-4EE5-4134-952F-E148AF3C2668}" type="slidenum">
              <a:rPr lang="en-US" smtClean="0"/>
              <a:pPr/>
              <a:t>55</a:t>
            </a:fld>
            <a:endParaRPr lang="en-US" dirty="0"/>
          </a:p>
        </p:txBody>
      </p:sp>
    </p:spTree>
    <p:custDataLst>
      <p:tags r:id="rId1"/>
    </p:custDataLst>
    <p:extLst>
      <p:ext uri="{BB962C8B-B14F-4D97-AF65-F5344CB8AC3E}">
        <p14:creationId xmlns:p14="http://schemas.microsoft.com/office/powerpoint/2010/main" val="1603756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700DE-7423-11F9-478F-302F9122B8DF}"/>
              </a:ext>
            </a:extLst>
          </p:cNvPr>
          <p:cNvSpPr>
            <a:spLocks noGrp="1"/>
          </p:cNvSpPr>
          <p:nvPr>
            <p:ph type="title"/>
          </p:nvPr>
        </p:nvSpPr>
        <p:spPr/>
        <p:txBody>
          <a:bodyPr/>
          <a:lstStyle/>
          <a:p>
            <a:r>
              <a:rPr lang="en-US" dirty="0"/>
              <a:t>Bilateral Factor § 4.26</a:t>
            </a:r>
          </a:p>
        </p:txBody>
      </p:sp>
      <p:sp>
        <p:nvSpPr>
          <p:cNvPr id="4" name="Slide Number Placeholder 3">
            <a:extLst>
              <a:ext uri="{FF2B5EF4-FFF2-40B4-BE49-F238E27FC236}">
                <a16:creationId xmlns:a16="http://schemas.microsoft.com/office/drawing/2014/main" id="{BAE1CC61-084F-BAB8-CE23-02037754BF51}"/>
              </a:ext>
            </a:extLst>
          </p:cNvPr>
          <p:cNvSpPr>
            <a:spLocks noGrp="1"/>
          </p:cNvSpPr>
          <p:nvPr>
            <p:ph type="sldNum" sz="quarter" idx="12"/>
          </p:nvPr>
        </p:nvSpPr>
        <p:spPr/>
        <p:txBody>
          <a:bodyPr/>
          <a:lstStyle/>
          <a:p>
            <a:fld id="{772AD97A-4EE5-4134-952F-E148AF3C2668}" type="slidenum">
              <a:rPr lang="en-US" smtClean="0"/>
              <a:t>56</a:t>
            </a:fld>
            <a:endParaRPr lang="en-US" dirty="0"/>
          </a:p>
        </p:txBody>
      </p:sp>
      <p:sp>
        <p:nvSpPr>
          <p:cNvPr id="5" name="Content Placeholder 4">
            <a:extLst>
              <a:ext uri="{FF2B5EF4-FFF2-40B4-BE49-F238E27FC236}">
                <a16:creationId xmlns:a16="http://schemas.microsoft.com/office/drawing/2014/main" id="{747E3376-545A-CBA5-64D6-1629D7966535}"/>
              </a:ext>
            </a:extLst>
          </p:cNvPr>
          <p:cNvSpPr>
            <a:spLocks noGrp="1"/>
          </p:cNvSpPr>
          <p:nvPr>
            <p:ph idx="1"/>
          </p:nvPr>
        </p:nvSpPr>
        <p:spPr>
          <a:xfrm>
            <a:off x="169333" y="1456268"/>
            <a:ext cx="6475307" cy="5300302"/>
          </a:xfrm>
        </p:spPr>
        <p:txBody>
          <a:bodyPr anchor="ctr">
            <a:normAutofit/>
          </a:bodyPr>
          <a:lstStyle/>
          <a:p>
            <a:r>
              <a:rPr lang="en-US" sz="2400" dirty="0"/>
              <a:t>This regulation functions to provide Veteran with a </a:t>
            </a:r>
            <a:r>
              <a:rPr lang="en-US" sz="2400" b="1" dirty="0"/>
              <a:t>higher combined rating </a:t>
            </a:r>
            <a:r>
              <a:rPr lang="en-US" sz="2400" dirty="0"/>
              <a:t>if the Veteran receives compensable ratings for both arms or legs.</a:t>
            </a:r>
          </a:p>
          <a:p>
            <a:r>
              <a:rPr lang="en-US" sz="2400" dirty="0"/>
              <a:t>Applies if Veteran receives a compensable rating for both arms, both legs, or “paired skeletal muscles.” </a:t>
            </a:r>
          </a:p>
          <a:p>
            <a:pPr lvl="1"/>
            <a:r>
              <a:rPr lang="en-US" dirty="0"/>
              <a:t>Here “arms” and “legs” refers to whole extremity.</a:t>
            </a:r>
          </a:p>
          <a:p>
            <a:pPr lvl="1"/>
            <a:r>
              <a:rPr lang="en-US" dirty="0"/>
              <a:t>For example, if the Veteran is rated for her right hip and left foot, she receives a rating for “both legs” and therefore the bilateral factor applies.</a:t>
            </a:r>
          </a:p>
        </p:txBody>
      </p:sp>
      <p:pic>
        <p:nvPicPr>
          <p:cNvPr id="6" name="Content Placeholder 6">
            <a:extLst>
              <a:ext uri="{FF2B5EF4-FFF2-40B4-BE49-F238E27FC236}">
                <a16:creationId xmlns:a16="http://schemas.microsoft.com/office/drawing/2014/main" id="{C518A2E4-FB57-8568-6E29-3A81AE62FB2E}"/>
              </a:ext>
            </a:extLst>
          </p:cNvPr>
          <p:cNvPicPr>
            <a:picLocks noChangeAspect="1"/>
          </p:cNvPicPr>
          <p:nvPr/>
        </p:nvPicPr>
        <p:blipFill>
          <a:blip r:embed="rId4"/>
          <a:stretch>
            <a:fillRect/>
          </a:stretch>
        </p:blipFill>
        <p:spPr>
          <a:xfrm>
            <a:off x="6605195" y="1456268"/>
            <a:ext cx="5586805" cy="5300302"/>
          </a:xfrm>
          <a:prstGeom prst="rect">
            <a:avLst/>
          </a:prstGeom>
          <a:ln w="28575">
            <a:solidFill>
              <a:srgbClr val="104C7D"/>
            </a:solidFill>
          </a:ln>
        </p:spPr>
      </p:pic>
    </p:spTree>
    <p:custDataLst>
      <p:tags r:id="rId1"/>
    </p:custDataLst>
    <p:extLst>
      <p:ext uri="{BB962C8B-B14F-4D97-AF65-F5344CB8AC3E}">
        <p14:creationId xmlns:p14="http://schemas.microsoft.com/office/powerpoint/2010/main" val="29006460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F1D0-45D4-4F41-E28C-5768E561792F}"/>
              </a:ext>
            </a:extLst>
          </p:cNvPr>
          <p:cNvSpPr>
            <a:spLocks noGrp="1"/>
          </p:cNvSpPr>
          <p:nvPr>
            <p:ph type="title"/>
          </p:nvPr>
        </p:nvSpPr>
        <p:spPr/>
        <p:txBody>
          <a:bodyPr/>
          <a:lstStyle/>
          <a:p>
            <a:r>
              <a:rPr lang="en-US" dirty="0"/>
              <a:t>Bilateral Factor </a:t>
            </a:r>
            <a:r>
              <a:rPr lang="en-US" sz="4400" dirty="0"/>
              <a:t>§ 4.26 – How Applies </a:t>
            </a:r>
            <a:endParaRPr lang="en-US" dirty="0"/>
          </a:p>
        </p:txBody>
      </p:sp>
      <p:sp>
        <p:nvSpPr>
          <p:cNvPr id="4" name="Slide Number Placeholder 3">
            <a:extLst>
              <a:ext uri="{FF2B5EF4-FFF2-40B4-BE49-F238E27FC236}">
                <a16:creationId xmlns:a16="http://schemas.microsoft.com/office/drawing/2014/main" id="{28C628DD-5143-C02A-9E94-B4ED1B9DB944}"/>
              </a:ext>
            </a:extLst>
          </p:cNvPr>
          <p:cNvSpPr>
            <a:spLocks noGrp="1"/>
          </p:cNvSpPr>
          <p:nvPr>
            <p:ph type="sldNum" sz="quarter" idx="12"/>
          </p:nvPr>
        </p:nvSpPr>
        <p:spPr/>
        <p:txBody>
          <a:bodyPr/>
          <a:lstStyle/>
          <a:p>
            <a:fld id="{772AD97A-4EE5-4134-952F-E148AF3C2668}" type="slidenum">
              <a:rPr lang="en-US" smtClean="0"/>
              <a:t>57</a:t>
            </a:fld>
            <a:endParaRPr lang="en-US" dirty="0"/>
          </a:p>
        </p:txBody>
      </p:sp>
      <p:sp>
        <p:nvSpPr>
          <p:cNvPr id="5" name="Content Placeholder 4">
            <a:extLst>
              <a:ext uri="{FF2B5EF4-FFF2-40B4-BE49-F238E27FC236}">
                <a16:creationId xmlns:a16="http://schemas.microsoft.com/office/drawing/2014/main" id="{3473FD2E-0C81-9548-45DA-86A1989D1BF3}"/>
              </a:ext>
            </a:extLst>
          </p:cNvPr>
          <p:cNvSpPr>
            <a:spLocks noGrp="1"/>
          </p:cNvSpPr>
          <p:nvPr>
            <p:ph idx="1"/>
          </p:nvPr>
        </p:nvSpPr>
        <p:spPr>
          <a:xfrm>
            <a:off x="236667" y="1524000"/>
            <a:ext cx="11370834" cy="4968875"/>
          </a:xfrm>
        </p:spPr>
        <p:txBody>
          <a:bodyPr anchor="ctr">
            <a:normAutofit/>
          </a:bodyPr>
          <a:lstStyle/>
          <a:p>
            <a:r>
              <a:rPr lang="en-US" dirty="0"/>
              <a:t>If this applies, then </a:t>
            </a:r>
            <a:r>
              <a:rPr lang="en-US" b="1" dirty="0"/>
              <a:t>combine</a:t>
            </a:r>
            <a:r>
              <a:rPr lang="en-US" dirty="0"/>
              <a:t> the ratings for the right and left sides as normal. Then </a:t>
            </a:r>
            <a:r>
              <a:rPr lang="en-US" b="1" dirty="0"/>
              <a:t>add</a:t>
            </a:r>
            <a:r>
              <a:rPr lang="en-US" dirty="0"/>
              <a:t> 10 percent of the resulting combined value.</a:t>
            </a:r>
          </a:p>
          <a:p>
            <a:r>
              <a:rPr lang="en-US" dirty="0"/>
              <a:t>Bilateral factor applies before other combined ratings and </a:t>
            </a:r>
            <a:r>
              <a:rPr lang="en-US" b="1" dirty="0"/>
              <a:t>only applies once</a:t>
            </a:r>
            <a:r>
              <a:rPr lang="en-US" dirty="0"/>
              <a:t>. </a:t>
            </a:r>
          </a:p>
          <a:p>
            <a:r>
              <a:rPr lang="en-US" dirty="0"/>
              <a:t>Combine all qualifying bilateral factor ratings together first, then add 10% of the resulting value.</a:t>
            </a:r>
          </a:p>
          <a:p>
            <a:r>
              <a:rPr lang="en-US" dirty="0"/>
              <a:t>Bilateral ratings are then treated as one disability for purposes of combining with other ratings.</a:t>
            </a:r>
          </a:p>
        </p:txBody>
      </p:sp>
    </p:spTree>
    <p:custDataLst>
      <p:tags r:id="rId1"/>
    </p:custDataLst>
    <p:extLst>
      <p:ext uri="{BB962C8B-B14F-4D97-AF65-F5344CB8AC3E}">
        <p14:creationId xmlns:p14="http://schemas.microsoft.com/office/powerpoint/2010/main" val="407859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E3CB-B1CD-94C3-29DD-4375E591F27D}"/>
              </a:ext>
            </a:extLst>
          </p:cNvPr>
          <p:cNvSpPr>
            <a:spLocks noGrp="1"/>
          </p:cNvSpPr>
          <p:nvPr>
            <p:ph type="title"/>
          </p:nvPr>
        </p:nvSpPr>
        <p:spPr/>
        <p:txBody>
          <a:bodyPr/>
          <a:lstStyle/>
          <a:p>
            <a:r>
              <a:rPr lang="en-US" dirty="0"/>
              <a:t>Bilateral Factor</a:t>
            </a:r>
          </a:p>
        </p:txBody>
      </p:sp>
      <p:sp>
        <p:nvSpPr>
          <p:cNvPr id="3" name="Slide Number Placeholder 2">
            <a:extLst>
              <a:ext uri="{FF2B5EF4-FFF2-40B4-BE49-F238E27FC236}">
                <a16:creationId xmlns:a16="http://schemas.microsoft.com/office/drawing/2014/main" id="{34870023-824E-56B4-7171-6482B1FA5AA8}"/>
              </a:ext>
            </a:extLst>
          </p:cNvPr>
          <p:cNvSpPr>
            <a:spLocks noGrp="1"/>
          </p:cNvSpPr>
          <p:nvPr>
            <p:ph type="sldNum" sz="quarter" idx="12"/>
          </p:nvPr>
        </p:nvSpPr>
        <p:spPr/>
        <p:txBody>
          <a:bodyPr/>
          <a:lstStyle/>
          <a:p>
            <a:fld id="{772AD97A-4EE5-4134-952F-E148AF3C2668}" type="slidenum">
              <a:rPr lang="en-US" smtClean="0"/>
              <a:pPr/>
              <a:t>58</a:t>
            </a:fld>
            <a:endParaRPr lang="en-US" dirty="0"/>
          </a:p>
        </p:txBody>
      </p:sp>
      <p:sp>
        <p:nvSpPr>
          <p:cNvPr id="4" name="Content Placeholder 3">
            <a:extLst>
              <a:ext uri="{FF2B5EF4-FFF2-40B4-BE49-F238E27FC236}">
                <a16:creationId xmlns:a16="http://schemas.microsoft.com/office/drawing/2014/main" id="{A8D4E59B-ECFA-FE36-2DCB-4994879C770B}"/>
              </a:ext>
            </a:extLst>
          </p:cNvPr>
          <p:cNvSpPr>
            <a:spLocks noGrp="1"/>
          </p:cNvSpPr>
          <p:nvPr>
            <p:ph idx="1"/>
          </p:nvPr>
        </p:nvSpPr>
        <p:spPr>
          <a:xfrm>
            <a:off x="5275453" y="1498188"/>
            <a:ext cx="6916547" cy="5211221"/>
          </a:xfrm>
        </p:spPr>
        <p:txBody>
          <a:bodyPr anchor="ctr">
            <a:normAutofit lnSpcReduction="10000"/>
          </a:bodyPr>
          <a:lstStyle/>
          <a:p>
            <a:pPr>
              <a:lnSpc>
                <a:spcPct val="100000"/>
              </a:lnSpc>
            </a:pPr>
            <a:r>
              <a:rPr lang="en-US" sz="2600" dirty="0"/>
              <a:t>On </a:t>
            </a:r>
            <a:r>
              <a:rPr lang="en-US" sz="2600" dirty="0">
                <a:hlinkClick r:id="rId4"/>
              </a:rPr>
              <a:t>December 27, 2023</a:t>
            </a:r>
            <a:r>
              <a:rPr lang="en-US" sz="2600" dirty="0"/>
              <a:t>, VA published a final rule fixing a situation when applying the bilateral factor would actually result in a lower overall rating.</a:t>
            </a:r>
          </a:p>
          <a:p>
            <a:pPr lvl="1">
              <a:lnSpc>
                <a:spcPct val="100000"/>
              </a:lnSpc>
            </a:pPr>
            <a:r>
              <a:rPr lang="en-US" sz="2600" dirty="0"/>
              <a:t>Arises most often if the Veteran’s overall combined rating is in the low 90s percent.</a:t>
            </a:r>
          </a:p>
          <a:p>
            <a:pPr>
              <a:lnSpc>
                <a:spcPct val="100000"/>
              </a:lnSpc>
            </a:pPr>
            <a:r>
              <a:rPr lang="en-US" sz="2600" dirty="0"/>
              <a:t>Fixed by adding a new paragraph (d) to § 4.26 saying if the bilateral factor results in a lower overall rating, then it doesn’t apply. </a:t>
            </a:r>
          </a:p>
          <a:p>
            <a:pPr>
              <a:lnSpc>
                <a:spcPct val="100000"/>
              </a:lnSpc>
            </a:pPr>
            <a:r>
              <a:rPr lang="en-US" sz="2600" dirty="0"/>
              <a:t>Effective on April 16, 2023.</a:t>
            </a:r>
          </a:p>
        </p:txBody>
      </p:sp>
      <p:pic>
        <p:nvPicPr>
          <p:cNvPr id="6" name="Picture 5">
            <a:extLst>
              <a:ext uri="{FF2B5EF4-FFF2-40B4-BE49-F238E27FC236}">
                <a16:creationId xmlns:a16="http://schemas.microsoft.com/office/drawing/2014/main" id="{EF9CB2F7-DAFA-5F4F-A3C7-D95518E5F3BA}"/>
              </a:ext>
            </a:extLst>
          </p:cNvPr>
          <p:cNvPicPr>
            <a:picLocks noChangeAspect="1"/>
          </p:cNvPicPr>
          <p:nvPr/>
        </p:nvPicPr>
        <p:blipFill>
          <a:blip r:embed="rId5"/>
          <a:stretch>
            <a:fillRect/>
          </a:stretch>
        </p:blipFill>
        <p:spPr>
          <a:xfrm>
            <a:off x="104988" y="1927364"/>
            <a:ext cx="5170465" cy="4139236"/>
          </a:xfrm>
          <a:prstGeom prst="rect">
            <a:avLst/>
          </a:prstGeom>
          <a:ln w="28575">
            <a:solidFill>
              <a:srgbClr val="0070C0"/>
            </a:solidFill>
          </a:ln>
        </p:spPr>
      </p:pic>
    </p:spTree>
    <p:custDataLst>
      <p:tags r:id="rId1"/>
    </p:custDataLst>
    <p:extLst>
      <p:ext uri="{BB962C8B-B14F-4D97-AF65-F5344CB8AC3E}">
        <p14:creationId xmlns:p14="http://schemas.microsoft.com/office/powerpoint/2010/main" val="180954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xEl>
                                              <p:pRg st="2" end="2"/>
                                            </p:txEl>
                                          </p:spTgt>
                                        </p:tgtEl>
                                      </p:cBhvr>
                                    </p:animEffect>
                                    <p:animScale>
                                      <p:cBhvr>
                                        <p:cTn id="7" dur="250" autoRev="1" fill="hold"/>
                                        <p:tgtEl>
                                          <p:spTgt spid="4">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4FD73-C7FE-2433-CDDD-AB1350E2A036}"/>
              </a:ext>
            </a:extLst>
          </p:cNvPr>
          <p:cNvSpPr>
            <a:spLocks noGrp="1"/>
          </p:cNvSpPr>
          <p:nvPr>
            <p:ph type="title"/>
          </p:nvPr>
        </p:nvSpPr>
        <p:spPr/>
        <p:txBody>
          <a:bodyPr/>
          <a:lstStyle/>
          <a:p>
            <a:r>
              <a:rPr lang="en-US" dirty="0"/>
              <a:t>Example of Bilateral Factor Fix</a:t>
            </a:r>
          </a:p>
        </p:txBody>
      </p:sp>
      <p:sp>
        <p:nvSpPr>
          <p:cNvPr id="4" name="Slide Number Placeholder 3">
            <a:extLst>
              <a:ext uri="{FF2B5EF4-FFF2-40B4-BE49-F238E27FC236}">
                <a16:creationId xmlns:a16="http://schemas.microsoft.com/office/drawing/2014/main" id="{353822C0-005B-2C04-460B-DDC8E1109888}"/>
              </a:ext>
            </a:extLst>
          </p:cNvPr>
          <p:cNvSpPr>
            <a:spLocks noGrp="1"/>
          </p:cNvSpPr>
          <p:nvPr>
            <p:ph type="sldNum" sz="quarter" idx="12"/>
          </p:nvPr>
        </p:nvSpPr>
        <p:spPr/>
        <p:txBody>
          <a:bodyPr/>
          <a:lstStyle/>
          <a:p>
            <a:fld id="{772AD97A-4EE5-4134-952F-E148AF3C2668}" type="slidenum">
              <a:rPr lang="en-US" smtClean="0"/>
              <a:t>59</a:t>
            </a:fld>
            <a:endParaRPr lang="en-US" dirty="0"/>
          </a:p>
        </p:txBody>
      </p:sp>
      <p:sp>
        <p:nvSpPr>
          <p:cNvPr id="5" name="Content Placeholder 4">
            <a:extLst>
              <a:ext uri="{FF2B5EF4-FFF2-40B4-BE49-F238E27FC236}">
                <a16:creationId xmlns:a16="http://schemas.microsoft.com/office/drawing/2014/main" id="{878D3924-6A05-6ACF-6F7C-EEA51AB80AA9}"/>
              </a:ext>
            </a:extLst>
          </p:cNvPr>
          <p:cNvSpPr>
            <a:spLocks noGrp="1"/>
          </p:cNvSpPr>
          <p:nvPr>
            <p:ph idx="1"/>
          </p:nvPr>
        </p:nvSpPr>
        <p:spPr/>
        <p:txBody>
          <a:bodyPr anchor="ctr">
            <a:normAutofit/>
          </a:bodyPr>
          <a:lstStyle/>
          <a:p>
            <a:r>
              <a:rPr lang="en-US" dirty="0"/>
              <a:t>Example: Veteran has a combined 93 rating plus two 10% ratings that would qualify for the bilateral factor.</a:t>
            </a:r>
          </a:p>
          <a:p>
            <a:r>
              <a:rPr lang="en-US" dirty="0"/>
              <a:t>Applying the bilateral factor:</a:t>
            </a:r>
          </a:p>
          <a:p>
            <a:pPr lvl="1"/>
            <a:r>
              <a:rPr lang="en-US" sz="2800" dirty="0"/>
              <a:t>10 combined with 10 is 19, add 1.9 under the bilateral factor for rating of 21, rounded to 20.</a:t>
            </a:r>
          </a:p>
          <a:p>
            <a:pPr lvl="1"/>
            <a:r>
              <a:rPr lang="en-US" sz="2800" dirty="0"/>
              <a:t>93 combined with 20 is 94 – which results in a combined total rating of 90%</a:t>
            </a:r>
          </a:p>
          <a:p>
            <a:r>
              <a:rPr lang="en-US" dirty="0"/>
              <a:t>No bilateral factor:</a:t>
            </a:r>
          </a:p>
          <a:p>
            <a:pPr lvl="1"/>
            <a:r>
              <a:rPr lang="en-US" sz="2800" dirty="0"/>
              <a:t>93 and 10 combine to 94</a:t>
            </a:r>
          </a:p>
          <a:p>
            <a:pPr lvl="1"/>
            <a:r>
              <a:rPr lang="en-US" sz="2800" dirty="0"/>
              <a:t>94 and 10 combine to 95 - </a:t>
            </a:r>
            <a:r>
              <a:rPr lang="en-US" sz="2800" b="1" dirty="0"/>
              <a:t>which results in a combined total rating of 100% more favorable to the Veteran.</a:t>
            </a:r>
          </a:p>
        </p:txBody>
      </p:sp>
    </p:spTree>
    <p:custDataLst>
      <p:tags r:id="rId1"/>
    </p:custDataLst>
    <p:extLst>
      <p:ext uri="{BB962C8B-B14F-4D97-AF65-F5344CB8AC3E}">
        <p14:creationId xmlns:p14="http://schemas.microsoft.com/office/powerpoint/2010/main" val="297830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xEl>
                                              <p:pRg st="2" end="2"/>
                                            </p:txEl>
                                          </p:spTgt>
                                        </p:tgtEl>
                                      </p:cBhvr>
                                    </p:animEffect>
                                    <p:animScale>
                                      <p:cBhvr>
                                        <p:cTn id="7" dur="250" autoRev="1" fill="hold"/>
                                        <p:tgtEl>
                                          <p:spTgt spid="5">
                                            <p:txEl>
                                              <p:pRg st="2" end="2"/>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xEl>
                                              <p:pRg st="3" end="3"/>
                                            </p:txEl>
                                          </p:spTgt>
                                        </p:tgtEl>
                                      </p:cBhvr>
                                    </p:animEffect>
                                    <p:animScale>
                                      <p:cBhvr>
                                        <p:cTn id="12" dur="250" autoRev="1" fill="hold"/>
                                        <p:tgtEl>
                                          <p:spTgt spid="5">
                                            <p:txEl>
                                              <p:pRg st="3" end="3"/>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xEl>
                                              <p:pRg st="5" end="5"/>
                                            </p:txEl>
                                          </p:spTgt>
                                        </p:tgtEl>
                                      </p:cBhvr>
                                    </p:animEffect>
                                    <p:animScale>
                                      <p:cBhvr>
                                        <p:cTn id="17" dur="250" autoRev="1" fill="hold"/>
                                        <p:tgtEl>
                                          <p:spTgt spid="5">
                                            <p:txEl>
                                              <p:pRg st="5" end="5"/>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
                                            <p:txEl>
                                              <p:pRg st="6" end="6"/>
                                            </p:txEl>
                                          </p:spTgt>
                                        </p:tgtEl>
                                      </p:cBhvr>
                                    </p:animEffect>
                                    <p:animScale>
                                      <p:cBhvr>
                                        <p:cTn id="22" dur="250" autoRev="1" fill="hold"/>
                                        <p:tgtEl>
                                          <p:spTgt spid="5">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A621D0-FC7B-AF0D-32D6-3E559FC67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418" b="32332"/>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C4EA40B8-982D-40E6-8BA7-EC377DD1E03E}"/>
              </a:ext>
            </a:extLst>
          </p:cNvPr>
          <p:cNvSpPr txBox="1">
            <a:spLocks/>
          </p:cNvSpPr>
          <p:nvPr/>
        </p:nvSpPr>
        <p:spPr>
          <a:xfrm>
            <a:off x="1340152" y="632581"/>
            <a:ext cx="5452529" cy="3569242"/>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5200" b="1" dirty="0">
                <a:solidFill>
                  <a:srgbClr val="C00000"/>
                </a:solidFill>
                <a:cs typeface="+mj-cs"/>
              </a:rPr>
              <a:t>Issue Break!</a:t>
            </a:r>
          </a:p>
          <a:p>
            <a:pPr marL="0" indent="0">
              <a:lnSpc>
                <a:spcPct val="120000"/>
              </a:lnSpc>
              <a:buFont typeface="Arial" panose="020B0604020202020204" pitchFamily="34" charset="0"/>
              <a:buNone/>
            </a:pPr>
            <a:r>
              <a:rPr lang="en-US" sz="5400" dirty="0"/>
              <a:t>The Pro-Veteran Canon of Interpretation</a:t>
            </a:r>
          </a:p>
        </p:txBody>
      </p:sp>
      <p:sp>
        <p:nvSpPr>
          <p:cNvPr id="2" name="Slide Number Placeholder 1">
            <a:extLst>
              <a:ext uri="{FF2B5EF4-FFF2-40B4-BE49-F238E27FC236}">
                <a16:creationId xmlns:a16="http://schemas.microsoft.com/office/drawing/2014/main" id="{20C0C1BA-1D95-DECC-5D24-E76A349AB2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772AD97A-4EE5-4134-952F-E148AF3C2668}" type="slidenum">
              <a:rPr lang="en-US" sz="1200">
                <a:solidFill>
                  <a:srgbClr val="FFFFFF"/>
                </a:solidFill>
                <a:latin typeface="Calibri" panose="020F0502020204030204"/>
              </a:rPr>
              <a:pPr>
                <a:spcAft>
                  <a:spcPts val="600"/>
                </a:spcAft>
                <a:defRPr/>
              </a:pPr>
              <a:t>6</a:t>
            </a:fld>
            <a:endParaRPr lang="en-US" sz="1200">
              <a:solidFill>
                <a:srgbClr val="FFFFFF"/>
              </a:solidFill>
              <a:latin typeface="Calibri" panose="020F0502020204030204"/>
            </a:endParaRPr>
          </a:p>
        </p:txBody>
      </p:sp>
    </p:spTree>
    <p:custDataLst>
      <p:tags r:id="rId1"/>
    </p:custDataLst>
    <p:extLst>
      <p:ext uri="{BB962C8B-B14F-4D97-AF65-F5344CB8AC3E}">
        <p14:creationId xmlns:p14="http://schemas.microsoft.com/office/powerpoint/2010/main" val="6993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4EA40B8-982D-40E6-8BA7-EC377DD1E03E}"/>
              </a:ext>
            </a:extLst>
          </p:cNvPr>
          <p:cNvSpPr txBox="1">
            <a:spLocks/>
          </p:cNvSpPr>
          <p:nvPr/>
        </p:nvSpPr>
        <p:spPr>
          <a:xfrm>
            <a:off x="557048" y="4405739"/>
            <a:ext cx="11151476" cy="2216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t>Final Rule – Character of Discharge</a:t>
            </a:r>
          </a:p>
        </p:txBody>
      </p:sp>
      <p:sp>
        <p:nvSpPr>
          <p:cNvPr id="2" name="Slide Number Placeholder 1">
            <a:extLst>
              <a:ext uri="{FF2B5EF4-FFF2-40B4-BE49-F238E27FC236}">
                <a16:creationId xmlns:a16="http://schemas.microsoft.com/office/drawing/2014/main" id="{20C0C1BA-1D95-DECC-5D24-E76A349AB237}"/>
              </a:ext>
            </a:extLst>
          </p:cNvPr>
          <p:cNvSpPr>
            <a:spLocks noGrp="1"/>
          </p:cNvSpPr>
          <p:nvPr>
            <p:ph type="sldNum" sz="quarter" idx="12"/>
          </p:nvPr>
        </p:nvSpPr>
        <p:spPr/>
        <p:txBody>
          <a:bodyPr/>
          <a:lstStyle/>
          <a:p>
            <a:fld id="{772AD97A-4EE5-4134-952F-E148AF3C2668}" type="slidenum">
              <a:rPr lang="en-US" smtClean="0"/>
              <a:pPr/>
              <a:t>60</a:t>
            </a:fld>
            <a:endParaRPr lang="en-US" dirty="0"/>
          </a:p>
        </p:txBody>
      </p:sp>
    </p:spTree>
    <p:custDataLst>
      <p:tags r:id="rId1"/>
    </p:custDataLst>
    <p:extLst>
      <p:ext uri="{BB962C8B-B14F-4D97-AF65-F5344CB8AC3E}">
        <p14:creationId xmlns:p14="http://schemas.microsoft.com/office/powerpoint/2010/main" val="1010794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63FE2-58CF-DEB3-494A-4DEE535625CE}"/>
              </a:ext>
            </a:extLst>
          </p:cNvPr>
          <p:cNvSpPr>
            <a:spLocks noGrp="1"/>
          </p:cNvSpPr>
          <p:nvPr>
            <p:ph type="title"/>
          </p:nvPr>
        </p:nvSpPr>
        <p:spPr/>
        <p:txBody>
          <a:bodyPr/>
          <a:lstStyle/>
          <a:p>
            <a:r>
              <a:rPr lang="en-US" dirty="0"/>
              <a:t>Character of Discharge</a:t>
            </a:r>
          </a:p>
        </p:txBody>
      </p:sp>
      <p:sp>
        <p:nvSpPr>
          <p:cNvPr id="3" name="Slide Number Placeholder 2">
            <a:extLst>
              <a:ext uri="{FF2B5EF4-FFF2-40B4-BE49-F238E27FC236}">
                <a16:creationId xmlns:a16="http://schemas.microsoft.com/office/drawing/2014/main" id="{4B3522B4-612A-FA16-005D-61FD670A97DF}"/>
              </a:ext>
            </a:extLst>
          </p:cNvPr>
          <p:cNvSpPr>
            <a:spLocks noGrp="1"/>
          </p:cNvSpPr>
          <p:nvPr>
            <p:ph type="sldNum" sz="quarter" idx="12"/>
          </p:nvPr>
        </p:nvSpPr>
        <p:spPr/>
        <p:txBody>
          <a:bodyPr/>
          <a:lstStyle/>
          <a:p>
            <a:fld id="{772AD97A-4EE5-4134-952F-E148AF3C2668}" type="slidenum">
              <a:rPr lang="en-US" smtClean="0"/>
              <a:pPr/>
              <a:t>61</a:t>
            </a:fld>
            <a:endParaRPr lang="en-US" dirty="0"/>
          </a:p>
        </p:txBody>
      </p:sp>
      <p:sp>
        <p:nvSpPr>
          <p:cNvPr id="4" name="Content Placeholder 3">
            <a:extLst>
              <a:ext uri="{FF2B5EF4-FFF2-40B4-BE49-F238E27FC236}">
                <a16:creationId xmlns:a16="http://schemas.microsoft.com/office/drawing/2014/main" id="{16D44FB9-37ED-E753-CD0A-9ACD973611DD}"/>
              </a:ext>
            </a:extLst>
          </p:cNvPr>
          <p:cNvSpPr>
            <a:spLocks noGrp="1"/>
          </p:cNvSpPr>
          <p:nvPr>
            <p:ph idx="1"/>
          </p:nvPr>
        </p:nvSpPr>
        <p:spPr>
          <a:xfrm>
            <a:off x="4256117" y="1498189"/>
            <a:ext cx="7935884" cy="4997586"/>
          </a:xfrm>
        </p:spPr>
        <p:txBody>
          <a:bodyPr anchor="ctr">
            <a:noAutofit/>
          </a:bodyPr>
          <a:lstStyle/>
          <a:p>
            <a:r>
              <a:rPr lang="en-US" sz="2400" dirty="0">
                <a:hlinkClick r:id="rId4"/>
              </a:rPr>
              <a:t>Effective June 25, 2024</a:t>
            </a:r>
            <a:r>
              <a:rPr lang="en-US" sz="2400" dirty="0"/>
              <a:t>, VA updated 38 C.F.R.   § 3.12 regarding character of discharge determinations.</a:t>
            </a:r>
          </a:p>
          <a:p>
            <a:r>
              <a:rPr lang="en-US" sz="2400" dirty="0"/>
              <a:t>VA expanded exceptions to excuse a bar to benefits based upon an unfavorable character of discharge to three significant ways:</a:t>
            </a:r>
          </a:p>
          <a:p>
            <a:pPr marL="914400" lvl="1" indent="-457200">
              <a:buFont typeface="+mj-lt"/>
              <a:buAutoNum type="arabicPeriod"/>
            </a:pPr>
            <a:r>
              <a:rPr lang="en-US" dirty="0"/>
              <a:t>Extended the compelling circumstances exception.</a:t>
            </a:r>
          </a:p>
          <a:p>
            <a:pPr marL="914400" lvl="1" indent="-457200">
              <a:buFont typeface="+mj-lt"/>
              <a:buAutoNum type="arabicPeriod"/>
            </a:pPr>
            <a:r>
              <a:rPr lang="en-US" dirty="0"/>
              <a:t>Removed the regulatory bar to benefits based on discharges due to homosexual acts involving aggravating circumstances. (VA had not enforced this for years already)</a:t>
            </a:r>
          </a:p>
          <a:p>
            <a:pPr marL="914400" lvl="1" indent="-457200">
              <a:buFont typeface="+mj-lt"/>
              <a:buAutoNum type="arabicPeriod"/>
            </a:pPr>
            <a:r>
              <a:rPr lang="en-US" dirty="0"/>
              <a:t>Redefined the definition of “willful and persistent misconduct.”</a:t>
            </a:r>
          </a:p>
        </p:txBody>
      </p:sp>
      <p:pic>
        <p:nvPicPr>
          <p:cNvPr id="6" name="Picture 5">
            <a:extLst>
              <a:ext uri="{FF2B5EF4-FFF2-40B4-BE49-F238E27FC236}">
                <a16:creationId xmlns:a16="http://schemas.microsoft.com/office/drawing/2014/main" id="{90512019-5EFD-CDB4-0D60-F3D0585F901B}"/>
              </a:ext>
            </a:extLst>
          </p:cNvPr>
          <p:cNvPicPr>
            <a:picLocks noChangeAspect="1"/>
          </p:cNvPicPr>
          <p:nvPr/>
        </p:nvPicPr>
        <p:blipFill>
          <a:blip r:embed="rId5"/>
          <a:stretch>
            <a:fillRect/>
          </a:stretch>
        </p:blipFill>
        <p:spPr>
          <a:xfrm>
            <a:off x="101791" y="1354974"/>
            <a:ext cx="4034876" cy="5419898"/>
          </a:xfrm>
          <a:prstGeom prst="rect">
            <a:avLst/>
          </a:prstGeom>
          <a:ln w="28575">
            <a:solidFill>
              <a:srgbClr val="0070C0"/>
            </a:solidFill>
          </a:ln>
        </p:spPr>
      </p:pic>
    </p:spTree>
    <p:custDataLst>
      <p:tags r:id="rId1"/>
    </p:custDataLst>
    <p:extLst>
      <p:ext uri="{BB962C8B-B14F-4D97-AF65-F5344CB8AC3E}">
        <p14:creationId xmlns:p14="http://schemas.microsoft.com/office/powerpoint/2010/main" val="10935125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A83D5-F43F-47AF-67F5-9C29AAC1274E}"/>
              </a:ext>
            </a:extLst>
          </p:cNvPr>
          <p:cNvSpPr>
            <a:spLocks noGrp="1"/>
          </p:cNvSpPr>
          <p:nvPr>
            <p:ph type="title"/>
          </p:nvPr>
        </p:nvSpPr>
        <p:spPr/>
        <p:txBody>
          <a:bodyPr>
            <a:normAutofit fontScale="90000"/>
          </a:bodyPr>
          <a:lstStyle/>
          <a:p>
            <a:r>
              <a:rPr lang="en-US" dirty="0"/>
              <a:t>Compelling Circumstances Exception</a:t>
            </a:r>
          </a:p>
        </p:txBody>
      </p:sp>
      <p:sp>
        <p:nvSpPr>
          <p:cNvPr id="3" name="Slide Number Placeholder 2">
            <a:extLst>
              <a:ext uri="{FF2B5EF4-FFF2-40B4-BE49-F238E27FC236}">
                <a16:creationId xmlns:a16="http://schemas.microsoft.com/office/drawing/2014/main" id="{8EA40C0C-0E69-EFA4-9FDE-C76586F8AE34}"/>
              </a:ext>
            </a:extLst>
          </p:cNvPr>
          <p:cNvSpPr>
            <a:spLocks noGrp="1"/>
          </p:cNvSpPr>
          <p:nvPr>
            <p:ph type="sldNum" sz="quarter" idx="12"/>
          </p:nvPr>
        </p:nvSpPr>
        <p:spPr/>
        <p:txBody>
          <a:bodyPr/>
          <a:lstStyle/>
          <a:p>
            <a:fld id="{772AD97A-4EE5-4134-952F-E148AF3C2668}" type="slidenum">
              <a:rPr lang="en-US" smtClean="0"/>
              <a:pPr/>
              <a:t>62</a:t>
            </a:fld>
            <a:endParaRPr lang="en-US" dirty="0"/>
          </a:p>
        </p:txBody>
      </p:sp>
      <p:sp>
        <p:nvSpPr>
          <p:cNvPr id="4" name="Content Placeholder 3">
            <a:extLst>
              <a:ext uri="{FF2B5EF4-FFF2-40B4-BE49-F238E27FC236}">
                <a16:creationId xmlns:a16="http://schemas.microsoft.com/office/drawing/2014/main" id="{3DC65DD0-E99F-37BC-AAEF-10A98C948844}"/>
              </a:ext>
            </a:extLst>
          </p:cNvPr>
          <p:cNvSpPr>
            <a:spLocks noGrp="1"/>
          </p:cNvSpPr>
          <p:nvPr>
            <p:ph idx="1"/>
          </p:nvPr>
        </p:nvSpPr>
        <p:spPr>
          <a:xfrm>
            <a:off x="169334" y="1456268"/>
            <a:ext cx="5583382" cy="4141892"/>
          </a:xfrm>
        </p:spPr>
        <p:txBody>
          <a:bodyPr anchor="ctr">
            <a:normAutofit fontScale="92500" lnSpcReduction="10000"/>
          </a:bodyPr>
          <a:lstStyle/>
          <a:p>
            <a:r>
              <a:rPr lang="en-US" dirty="0"/>
              <a:t>VA will not pay benefits for Veterans who were involved in an offense involving moral turpitude or willful and persistent misconduct. </a:t>
            </a:r>
          </a:p>
          <a:p>
            <a:r>
              <a:rPr lang="en-US" dirty="0"/>
              <a:t>The new rule applies a compelling circumstances exception to both of these categories.</a:t>
            </a:r>
          </a:p>
          <a:p>
            <a:r>
              <a:rPr lang="en-US" dirty="0"/>
              <a:t>The factors to consider for compelling circumstances are: </a:t>
            </a:r>
          </a:p>
        </p:txBody>
      </p:sp>
      <p:sp>
        <p:nvSpPr>
          <p:cNvPr id="9" name="Content Placeholder 3">
            <a:extLst>
              <a:ext uri="{FF2B5EF4-FFF2-40B4-BE49-F238E27FC236}">
                <a16:creationId xmlns:a16="http://schemas.microsoft.com/office/drawing/2014/main" id="{24CBFB27-2841-2E70-795A-0021A5A7C53A}"/>
              </a:ext>
            </a:extLst>
          </p:cNvPr>
          <p:cNvSpPr txBox="1">
            <a:spLocks/>
          </p:cNvSpPr>
          <p:nvPr/>
        </p:nvSpPr>
        <p:spPr>
          <a:xfrm>
            <a:off x="5628640" y="1456268"/>
            <a:ext cx="6491316" cy="3945464"/>
          </a:xfrm>
          <a:prstGeom prst="rect">
            <a:avLst/>
          </a:prstGeom>
          <a:ln w="28575">
            <a:solidFill>
              <a:srgbClr val="0070C0"/>
            </a:solidFill>
          </a:ln>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38 C.F.R. § 3.12(e)</a:t>
            </a:r>
          </a:p>
          <a:p>
            <a:pPr marL="514350" indent="-514350">
              <a:buFont typeface="+mj-lt"/>
              <a:buAutoNum type="arabicPeriod"/>
            </a:pPr>
            <a:r>
              <a:rPr lang="en-US" sz="2200" dirty="0"/>
              <a:t>Length and character of service exclusive of the period of misconduct.</a:t>
            </a:r>
          </a:p>
          <a:p>
            <a:pPr marL="514350" indent="-514350">
              <a:buFont typeface="+mj-lt"/>
              <a:buAutoNum type="arabicPeriod"/>
            </a:pPr>
            <a:r>
              <a:rPr lang="en-US" sz="2200" dirty="0"/>
              <a:t>Reasons for misconduct, including:</a:t>
            </a:r>
          </a:p>
          <a:p>
            <a:pPr marL="457200" indent="0">
              <a:buNone/>
            </a:pPr>
            <a:r>
              <a:rPr lang="en-US" sz="2200" dirty="0">
                <a:effectLst/>
                <a:latin typeface="Arial" panose="020B0604020202020204" pitchFamily="34" charset="0"/>
                <a:ea typeface="Calibri" panose="020F0502020204030204" pitchFamily="34" charset="0"/>
              </a:rPr>
              <a:t>(i) mental or </a:t>
            </a:r>
            <a:r>
              <a:rPr lang="en-US" sz="2200" b="1" dirty="0">
                <a:effectLst/>
                <a:latin typeface="Arial" panose="020B0604020202020204" pitchFamily="34" charset="0"/>
                <a:ea typeface="Calibri" panose="020F0502020204030204" pitchFamily="34" charset="0"/>
              </a:rPr>
              <a:t>cognitive impairment</a:t>
            </a:r>
            <a:r>
              <a:rPr lang="en-US" sz="2200" dirty="0">
                <a:effectLst/>
                <a:latin typeface="Arial" panose="020B0604020202020204" pitchFamily="34" charset="0"/>
                <a:ea typeface="Calibri" panose="020F0502020204030204" pitchFamily="34" charset="0"/>
              </a:rPr>
              <a:t>; (ii) physical health, (iii) combat-related or overseas-related </a:t>
            </a:r>
            <a:r>
              <a:rPr lang="en-US" sz="2200" b="1" dirty="0">
                <a:effectLst/>
                <a:latin typeface="Arial" panose="020B0604020202020204" pitchFamily="34" charset="0"/>
                <a:ea typeface="Calibri" panose="020F0502020204030204" pitchFamily="34" charset="0"/>
              </a:rPr>
              <a:t>hardship</a:t>
            </a:r>
            <a:r>
              <a:rPr lang="en-US" sz="2200" dirty="0">
                <a:effectLst/>
                <a:latin typeface="Arial" panose="020B0604020202020204" pitchFamily="34" charset="0"/>
                <a:ea typeface="Calibri" panose="020F0502020204030204" pitchFamily="34" charset="0"/>
              </a:rPr>
              <a:t>; (iv) </a:t>
            </a:r>
            <a:r>
              <a:rPr lang="en-US" sz="2200" b="1" dirty="0">
                <a:effectLst/>
                <a:latin typeface="Arial" panose="020B0604020202020204" pitchFamily="34" charset="0"/>
                <a:ea typeface="Calibri" panose="020F0502020204030204" pitchFamily="34" charset="0"/>
              </a:rPr>
              <a:t>sexual abuse/assault</a:t>
            </a:r>
            <a:r>
              <a:rPr lang="en-US" sz="2200" dirty="0">
                <a:effectLst/>
                <a:latin typeface="Arial" panose="020B0604020202020204" pitchFamily="34" charset="0"/>
                <a:ea typeface="Calibri" panose="020F0502020204030204" pitchFamily="34" charset="0"/>
              </a:rPr>
              <a:t>; (v) duress, coercion, or desperation; (vi) </a:t>
            </a:r>
            <a:r>
              <a:rPr lang="en-US" sz="2200" b="1" dirty="0">
                <a:effectLst/>
                <a:latin typeface="Arial" panose="020B0604020202020204" pitchFamily="34" charset="0"/>
                <a:ea typeface="Calibri" panose="020F0502020204030204" pitchFamily="34" charset="0"/>
              </a:rPr>
              <a:t>family obligations </a:t>
            </a:r>
            <a:r>
              <a:rPr lang="en-US" sz="2200" dirty="0">
                <a:effectLst/>
                <a:latin typeface="Arial" panose="020B0604020202020204" pitchFamily="34" charset="0"/>
                <a:ea typeface="Calibri" panose="020F0502020204030204" pitchFamily="34" charset="0"/>
              </a:rPr>
              <a:t>or comparable obligations; and (vii) age, education, cultural background, and judgmental authority</a:t>
            </a:r>
            <a:endParaRPr lang="en-US" sz="2200" dirty="0"/>
          </a:p>
          <a:p>
            <a:pPr marL="514350" indent="-514350">
              <a:buFont typeface="+mj-lt"/>
              <a:buAutoNum type="arabicPeriod" startAt="3"/>
            </a:pPr>
            <a:r>
              <a:rPr lang="en-US" sz="2200" dirty="0"/>
              <a:t>Whether a valid legal defense would have precluded a conviction for misconduct under the UCMJ.</a:t>
            </a:r>
          </a:p>
        </p:txBody>
      </p:sp>
      <p:sp>
        <p:nvSpPr>
          <p:cNvPr id="5" name="Rectangle: Rounded Corners 4">
            <a:extLst>
              <a:ext uri="{FF2B5EF4-FFF2-40B4-BE49-F238E27FC236}">
                <a16:creationId xmlns:a16="http://schemas.microsoft.com/office/drawing/2014/main" id="{103C2271-4167-053D-A804-940B13E38A43}"/>
              </a:ext>
            </a:extLst>
          </p:cNvPr>
          <p:cNvSpPr/>
          <p:nvPr/>
        </p:nvSpPr>
        <p:spPr>
          <a:xfrm>
            <a:off x="216874" y="5527040"/>
            <a:ext cx="11741313" cy="1137530"/>
          </a:xfrm>
          <a:prstGeom prst="roundRect">
            <a:avLst/>
          </a:prstGeom>
          <a:solidFill>
            <a:srgbClr val="92D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b="1" dirty="0">
                <a:solidFill>
                  <a:schemeClr val="tx1"/>
                </a:solidFill>
                <a:latin typeface="Verdana" panose="020B0604030504040204" pitchFamily="34" charset="0"/>
                <a:ea typeface="Verdana" panose="020B0604030504040204" pitchFamily="34" charset="0"/>
              </a:rPr>
              <a:t>Help Veterans submit detailed statements addressing compelling circumstances!</a:t>
            </a:r>
          </a:p>
        </p:txBody>
      </p:sp>
    </p:spTree>
    <p:custDataLst>
      <p:tags r:id="rId1"/>
    </p:custDataLst>
    <p:extLst>
      <p:ext uri="{BB962C8B-B14F-4D97-AF65-F5344CB8AC3E}">
        <p14:creationId xmlns:p14="http://schemas.microsoft.com/office/powerpoint/2010/main" val="184583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18981-C55C-E6A2-B127-9C51E216CB42}"/>
              </a:ext>
            </a:extLst>
          </p:cNvPr>
          <p:cNvSpPr>
            <a:spLocks noGrp="1"/>
          </p:cNvSpPr>
          <p:nvPr>
            <p:ph type="title"/>
          </p:nvPr>
        </p:nvSpPr>
        <p:spPr/>
        <p:txBody>
          <a:bodyPr/>
          <a:lstStyle/>
          <a:p>
            <a:r>
              <a:rPr lang="en-US" dirty="0"/>
              <a:t>Willful and Persist Misconduct</a:t>
            </a:r>
          </a:p>
        </p:txBody>
      </p:sp>
      <p:sp>
        <p:nvSpPr>
          <p:cNvPr id="3" name="Slide Number Placeholder 2">
            <a:extLst>
              <a:ext uri="{FF2B5EF4-FFF2-40B4-BE49-F238E27FC236}">
                <a16:creationId xmlns:a16="http://schemas.microsoft.com/office/drawing/2014/main" id="{B89F38B7-FBB6-47E1-C4F8-45EB54D2E7AC}"/>
              </a:ext>
            </a:extLst>
          </p:cNvPr>
          <p:cNvSpPr>
            <a:spLocks noGrp="1"/>
          </p:cNvSpPr>
          <p:nvPr>
            <p:ph type="sldNum" sz="quarter" idx="12"/>
          </p:nvPr>
        </p:nvSpPr>
        <p:spPr/>
        <p:txBody>
          <a:bodyPr/>
          <a:lstStyle/>
          <a:p>
            <a:fld id="{772AD97A-4EE5-4134-952F-E148AF3C2668}" type="slidenum">
              <a:rPr lang="en-US" smtClean="0"/>
              <a:pPr/>
              <a:t>63</a:t>
            </a:fld>
            <a:endParaRPr lang="en-US" dirty="0"/>
          </a:p>
        </p:txBody>
      </p:sp>
      <p:sp>
        <p:nvSpPr>
          <p:cNvPr id="4" name="Content Placeholder 3">
            <a:extLst>
              <a:ext uri="{FF2B5EF4-FFF2-40B4-BE49-F238E27FC236}">
                <a16:creationId xmlns:a16="http://schemas.microsoft.com/office/drawing/2014/main" id="{9462744E-2CD0-AE4F-3992-8BA59CD5C106}"/>
              </a:ext>
            </a:extLst>
          </p:cNvPr>
          <p:cNvSpPr>
            <a:spLocks noGrp="1"/>
          </p:cNvSpPr>
          <p:nvPr>
            <p:ph idx="1"/>
          </p:nvPr>
        </p:nvSpPr>
        <p:spPr>
          <a:xfrm>
            <a:off x="4569385" y="1451858"/>
            <a:ext cx="7448551" cy="5300260"/>
          </a:xfrm>
        </p:spPr>
        <p:txBody>
          <a:bodyPr anchor="ctr">
            <a:noAutofit/>
          </a:bodyPr>
          <a:lstStyle/>
          <a:p>
            <a:r>
              <a:rPr lang="en-US" sz="2200" dirty="0">
                <a:effectLst/>
              </a:rPr>
              <a:t>VA has also refined the definition of “willful and persistent misconduct” as follows: </a:t>
            </a:r>
          </a:p>
          <a:p>
            <a:pPr marL="800100" lvl="1" indent="-342900">
              <a:buFont typeface="+mj-lt"/>
              <a:buAutoNum type="arabicPeriod"/>
            </a:pPr>
            <a:r>
              <a:rPr lang="en-US" sz="2200" dirty="0"/>
              <a:t>I</a:t>
            </a:r>
            <a:r>
              <a:rPr lang="en-US" sz="2200" dirty="0">
                <a:effectLst/>
              </a:rPr>
              <a:t>nstances of minor misconduct occurring within two years of each other are persistent; </a:t>
            </a:r>
          </a:p>
          <a:p>
            <a:pPr marL="800100" lvl="1" indent="-342900">
              <a:buFont typeface="+mj-lt"/>
              <a:buAutoNum type="arabicPeriod"/>
            </a:pPr>
            <a:r>
              <a:rPr lang="en-US" sz="2200" dirty="0"/>
              <a:t>A</a:t>
            </a:r>
            <a:r>
              <a:rPr lang="en-US" sz="2200" dirty="0">
                <a:effectLst/>
              </a:rPr>
              <a:t>n instance of minor misconduct within two years of more serious misconduct is persistent; and </a:t>
            </a:r>
          </a:p>
          <a:p>
            <a:pPr marL="800100" lvl="1" indent="-342900">
              <a:buFont typeface="+mj-lt"/>
              <a:buAutoNum type="arabicPeriod"/>
            </a:pPr>
            <a:r>
              <a:rPr lang="en-US" sz="2200" dirty="0"/>
              <a:t>I</a:t>
            </a:r>
            <a:r>
              <a:rPr lang="en-US" sz="2200" dirty="0">
                <a:effectLst/>
              </a:rPr>
              <a:t>nstances of more serious misconduct occurring within five years of each other are persistent.  </a:t>
            </a:r>
          </a:p>
          <a:p>
            <a:r>
              <a:rPr lang="en-US" sz="2200" dirty="0">
                <a:effectLst/>
              </a:rPr>
              <a:t>“Minor misconduct” is defined as misconduct for which the maximum sentence imposable pursuant to the Manual for Courts-Martial would not include a dishonorable discharge or confinement for more than one year if tried by general court-martial.</a:t>
            </a:r>
            <a:endParaRPr lang="en-US" sz="2200" dirty="0"/>
          </a:p>
        </p:txBody>
      </p:sp>
      <p:pic>
        <p:nvPicPr>
          <p:cNvPr id="6" name="Picture 5">
            <a:extLst>
              <a:ext uri="{FF2B5EF4-FFF2-40B4-BE49-F238E27FC236}">
                <a16:creationId xmlns:a16="http://schemas.microsoft.com/office/drawing/2014/main" id="{E51D86F2-7205-8588-BFE6-EC563E8E3195}"/>
              </a:ext>
            </a:extLst>
          </p:cNvPr>
          <p:cNvPicPr>
            <a:picLocks noChangeAspect="1"/>
          </p:cNvPicPr>
          <p:nvPr/>
        </p:nvPicPr>
        <p:blipFill>
          <a:blip r:embed="rId4"/>
          <a:srcRect l="9973" r="13136"/>
          <a:stretch/>
        </p:blipFill>
        <p:spPr>
          <a:xfrm>
            <a:off x="266701" y="2219325"/>
            <a:ext cx="4045936" cy="3481387"/>
          </a:xfrm>
          <a:prstGeom prst="rect">
            <a:avLst/>
          </a:prstGeom>
        </p:spPr>
      </p:pic>
    </p:spTree>
    <p:custDataLst>
      <p:tags r:id="rId1"/>
    </p:custDataLst>
    <p:extLst>
      <p:ext uri="{BB962C8B-B14F-4D97-AF65-F5344CB8AC3E}">
        <p14:creationId xmlns:p14="http://schemas.microsoft.com/office/powerpoint/2010/main" val="26129772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50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D18E-1CCB-4491-8EF6-5093D03BE0B1}"/>
              </a:ext>
            </a:extLst>
          </p:cNvPr>
          <p:cNvSpPr>
            <a:spLocks noGrp="1"/>
          </p:cNvSpPr>
          <p:nvPr>
            <p:ph type="title"/>
          </p:nvPr>
        </p:nvSpPr>
        <p:spPr/>
        <p:txBody>
          <a:bodyPr>
            <a:normAutofit/>
          </a:bodyPr>
          <a:lstStyle/>
          <a:p>
            <a:r>
              <a:rPr lang="en-US" i="1" dirty="0"/>
              <a:t>Brown v. Gardner</a:t>
            </a:r>
            <a:endParaRPr lang="en-US" sz="5400" i="1" dirty="0"/>
          </a:p>
        </p:txBody>
      </p:sp>
      <p:sp>
        <p:nvSpPr>
          <p:cNvPr id="4" name="Slide Number Placeholder 3">
            <a:extLst>
              <a:ext uri="{FF2B5EF4-FFF2-40B4-BE49-F238E27FC236}">
                <a16:creationId xmlns:a16="http://schemas.microsoft.com/office/drawing/2014/main" id="{9CC63A12-E6D8-41BE-922E-F8358AB678A4}"/>
              </a:ext>
            </a:extLst>
          </p:cNvPr>
          <p:cNvSpPr>
            <a:spLocks noGrp="1"/>
          </p:cNvSpPr>
          <p:nvPr>
            <p:ph type="sldNum" sz="quarter" idx="12"/>
          </p:nvPr>
        </p:nvSpPr>
        <p:spPr/>
        <p:txBody>
          <a:bodyPr/>
          <a:lstStyle/>
          <a:p>
            <a:fld id="{772AD97A-4EE5-4134-952F-E148AF3C2668}" type="slidenum">
              <a:rPr lang="en-US" smtClean="0"/>
              <a:pPr/>
              <a:t>7</a:t>
            </a:fld>
            <a:endParaRPr lang="en-US" dirty="0"/>
          </a:p>
        </p:txBody>
      </p:sp>
      <p:sp>
        <p:nvSpPr>
          <p:cNvPr id="12" name="Content Placeholder 4">
            <a:extLst>
              <a:ext uri="{FF2B5EF4-FFF2-40B4-BE49-F238E27FC236}">
                <a16:creationId xmlns:a16="http://schemas.microsoft.com/office/drawing/2014/main" id="{7EB14CB7-CFA0-4884-976D-EC035CA80F1B}"/>
              </a:ext>
            </a:extLst>
          </p:cNvPr>
          <p:cNvSpPr>
            <a:spLocks noGrp="1"/>
          </p:cNvSpPr>
          <p:nvPr>
            <p:ph idx="1"/>
          </p:nvPr>
        </p:nvSpPr>
        <p:spPr>
          <a:xfrm>
            <a:off x="375863" y="1505909"/>
            <a:ext cx="7768192" cy="4996070"/>
          </a:xfrm>
        </p:spPr>
        <p:txBody>
          <a:bodyPr anchor="ctr">
            <a:normAutofit/>
          </a:bodyPr>
          <a:lstStyle/>
          <a:p>
            <a:pPr>
              <a:lnSpc>
                <a:spcPct val="100000"/>
              </a:lnSpc>
              <a:spcBef>
                <a:spcPts val="600"/>
              </a:spcBef>
              <a:spcAft>
                <a:spcPts val="600"/>
              </a:spcAft>
            </a:pPr>
            <a:r>
              <a:rPr lang="en-US" dirty="0"/>
              <a:t>In 1994, in the first Supreme Court case after the Veterans’ Judicial Review Act (VJRA), the Court unanimously said that “interpretive doubt [in statutes] is to be resolved in the veteran’s favor.”</a:t>
            </a:r>
            <a:endParaRPr lang="en-US" dirty="0">
              <a:highlight>
                <a:srgbClr val="FFFF00"/>
              </a:highlight>
            </a:endParaRPr>
          </a:p>
          <a:p>
            <a:pPr>
              <a:lnSpc>
                <a:spcPct val="100000"/>
              </a:lnSpc>
              <a:spcBef>
                <a:spcPts val="600"/>
              </a:spcBef>
              <a:spcAft>
                <a:spcPts val="600"/>
              </a:spcAft>
            </a:pPr>
            <a:r>
              <a:rPr lang="en-US" dirty="0"/>
              <a:t>This was rooted in decades of caselaw on Veteran preferences in other laws.</a:t>
            </a:r>
          </a:p>
          <a:p>
            <a:pPr>
              <a:lnSpc>
                <a:spcPct val="100000"/>
              </a:lnSpc>
              <a:spcBef>
                <a:spcPts val="600"/>
              </a:spcBef>
              <a:spcAft>
                <a:spcPts val="600"/>
              </a:spcAft>
            </a:pPr>
            <a:r>
              <a:rPr lang="en-US" dirty="0"/>
              <a:t>Since then, </a:t>
            </a:r>
            <a:r>
              <a:rPr lang="en-US" i="1" dirty="0"/>
              <a:t>Gardner </a:t>
            </a:r>
            <a:r>
              <a:rPr lang="en-US" dirty="0"/>
              <a:t>has been routinely cited by courts to side with Veterans when interpreting laws.</a:t>
            </a:r>
          </a:p>
        </p:txBody>
      </p:sp>
      <p:pic>
        <p:nvPicPr>
          <p:cNvPr id="3" name="Picture 2">
            <a:extLst>
              <a:ext uri="{FF2B5EF4-FFF2-40B4-BE49-F238E27FC236}">
                <a16:creationId xmlns:a16="http://schemas.microsoft.com/office/drawing/2014/main" id="{6591154B-6314-0E3D-4F70-197D82F08FAC}"/>
              </a:ext>
            </a:extLst>
          </p:cNvPr>
          <p:cNvPicPr>
            <a:picLocks noChangeAspect="1"/>
          </p:cNvPicPr>
          <p:nvPr/>
        </p:nvPicPr>
        <p:blipFill>
          <a:blip r:embed="rId4"/>
          <a:stretch>
            <a:fillRect/>
          </a:stretch>
        </p:blipFill>
        <p:spPr>
          <a:xfrm>
            <a:off x="8144055" y="688074"/>
            <a:ext cx="3878613" cy="5813905"/>
          </a:xfrm>
          <a:prstGeom prst="rect">
            <a:avLst/>
          </a:prstGeom>
        </p:spPr>
      </p:pic>
    </p:spTree>
    <p:custDataLst>
      <p:tags r:id="rId1"/>
    </p:custDataLst>
    <p:extLst>
      <p:ext uri="{BB962C8B-B14F-4D97-AF65-F5344CB8AC3E}">
        <p14:creationId xmlns:p14="http://schemas.microsoft.com/office/powerpoint/2010/main" val="1168916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D18E-1CCB-4491-8EF6-5093D03BE0B1}"/>
              </a:ext>
            </a:extLst>
          </p:cNvPr>
          <p:cNvSpPr>
            <a:spLocks noGrp="1"/>
          </p:cNvSpPr>
          <p:nvPr>
            <p:ph type="title"/>
          </p:nvPr>
        </p:nvSpPr>
        <p:spPr/>
        <p:txBody>
          <a:bodyPr>
            <a:normAutofit/>
          </a:bodyPr>
          <a:lstStyle/>
          <a:p>
            <a:r>
              <a:rPr lang="en-US" dirty="0"/>
              <a:t>Kavanaugh’s </a:t>
            </a:r>
            <a:r>
              <a:rPr lang="en-US" i="1" dirty="0" err="1"/>
              <a:t>Rudisill</a:t>
            </a:r>
            <a:r>
              <a:rPr lang="en-US" i="1" dirty="0"/>
              <a:t> </a:t>
            </a:r>
            <a:r>
              <a:rPr lang="en-US" dirty="0"/>
              <a:t>concurrence</a:t>
            </a:r>
            <a:endParaRPr lang="en-US" sz="5400" dirty="0"/>
          </a:p>
        </p:txBody>
      </p:sp>
      <p:sp>
        <p:nvSpPr>
          <p:cNvPr id="4" name="Slide Number Placeholder 3">
            <a:extLst>
              <a:ext uri="{FF2B5EF4-FFF2-40B4-BE49-F238E27FC236}">
                <a16:creationId xmlns:a16="http://schemas.microsoft.com/office/drawing/2014/main" id="{9CC63A12-E6D8-41BE-922E-F8358AB678A4}"/>
              </a:ext>
            </a:extLst>
          </p:cNvPr>
          <p:cNvSpPr>
            <a:spLocks noGrp="1"/>
          </p:cNvSpPr>
          <p:nvPr>
            <p:ph type="sldNum" sz="quarter" idx="12"/>
          </p:nvPr>
        </p:nvSpPr>
        <p:spPr/>
        <p:txBody>
          <a:bodyPr/>
          <a:lstStyle/>
          <a:p>
            <a:fld id="{772AD97A-4EE5-4134-952F-E148AF3C2668}" type="slidenum">
              <a:rPr lang="en-US" smtClean="0"/>
              <a:pPr/>
              <a:t>8</a:t>
            </a:fld>
            <a:endParaRPr lang="en-US" dirty="0"/>
          </a:p>
        </p:txBody>
      </p:sp>
      <p:sp>
        <p:nvSpPr>
          <p:cNvPr id="12" name="Content Placeholder 4">
            <a:extLst>
              <a:ext uri="{FF2B5EF4-FFF2-40B4-BE49-F238E27FC236}">
                <a16:creationId xmlns:a16="http://schemas.microsoft.com/office/drawing/2014/main" id="{7EB14CB7-CFA0-4884-976D-EC035CA80F1B}"/>
              </a:ext>
            </a:extLst>
          </p:cNvPr>
          <p:cNvSpPr>
            <a:spLocks noGrp="1"/>
          </p:cNvSpPr>
          <p:nvPr>
            <p:ph idx="1"/>
          </p:nvPr>
        </p:nvSpPr>
        <p:spPr>
          <a:xfrm>
            <a:off x="3943350" y="1484850"/>
            <a:ext cx="8062381" cy="5199691"/>
          </a:xfrm>
        </p:spPr>
        <p:txBody>
          <a:bodyPr anchor="ctr">
            <a:normAutofit fontScale="92500" lnSpcReduction="20000"/>
          </a:bodyPr>
          <a:lstStyle/>
          <a:p>
            <a:pPr>
              <a:lnSpc>
                <a:spcPct val="100000"/>
              </a:lnSpc>
              <a:spcBef>
                <a:spcPts val="600"/>
              </a:spcBef>
              <a:spcAft>
                <a:spcPts val="600"/>
              </a:spcAft>
            </a:pPr>
            <a:r>
              <a:rPr lang="en-US" dirty="0"/>
              <a:t>Associate Justice Brett Kavanaugh wrote, “The Judiciary’s role is to neutrally interpret those statutes, not to put a thumb on the scale in favor of or against any particular group. For that reason, it may be important in a future case for this Court to address the justification for any benefits-related canon that favors one group over others.”</a:t>
            </a:r>
            <a:endParaRPr lang="en-US" dirty="0">
              <a:highlight>
                <a:srgbClr val="FFFF00"/>
              </a:highlight>
            </a:endParaRPr>
          </a:p>
          <a:p>
            <a:pPr lvl="1">
              <a:lnSpc>
                <a:spcPct val="100000"/>
              </a:lnSpc>
              <a:spcBef>
                <a:spcPts val="600"/>
              </a:spcBef>
              <a:spcAft>
                <a:spcPts val="600"/>
              </a:spcAft>
            </a:pPr>
            <a:r>
              <a:rPr lang="en-US" dirty="0"/>
              <a:t>Joined by Associate Justice Amy Coney Barrett.</a:t>
            </a:r>
          </a:p>
          <a:p>
            <a:pPr>
              <a:lnSpc>
                <a:spcPct val="100000"/>
              </a:lnSpc>
              <a:spcBef>
                <a:spcPts val="600"/>
              </a:spcBef>
              <a:spcAft>
                <a:spcPts val="600"/>
              </a:spcAft>
            </a:pPr>
            <a:r>
              <a:rPr lang="en-US" dirty="0"/>
              <a:t>Associate Justice Clarence Thomas (joined by Associate Justice Samuel Alito) agreed saying:  “I question whether this purported canon should ever have a role in our interpretation.”</a:t>
            </a:r>
          </a:p>
        </p:txBody>
      </p:sp>
      <p:pic>
        <p:nvPicPr>
          <p:cNvPr id="3" name="Picture 2">
            <a:extLst>
              <a:ext uri="{FF2B5EF4-FFF2-40B4-BE49-F238E27FC236}">
                <a16:creationId xmlns:a16="http://schemas.microsoft.com/office/drawing/2014/main" id="{220572B3-34D5-F991-3273-DE2E8852F190}"/>
              </a:ext>
            </a:extLst>
          </p:cNvPr>
          <p:cNvPicPr>
            <a:picLocks noChangeAspect="1"/>
          </p:cNvPicPr>
          <p:nvPr/>
        </p:nvPicPr>
        <p:blipFill>
          <a:blip r:embed="rId4"/>
          <a:srcRect l="29186" t="18333" r="47870" b="37361"/>
          <a:stretch/>
        </p:blipFill>
        <p:spPr>
          <a:xfrm>
            <a:off x="333001" y="1800225"/>
            <a:ext cx="3232899" cy="4161849"/>
          </a:xfrm>
          <a:prstGeom prst="rect">
            <a:avLst/>
          </a:prstGeom>
        </p:spPr>
      </p:pic>
      <p:sp>
        <p:nvSpPr>
          <p:cNvPr id="6" name="TextBox 5">
            <a:extLst>
              <a:ext uri="{FF2B5EF4-FFF2-40B4-BE49-F238E27FC236}">
                <a16:creationId xmlns:a16="http://schemas.microsoft.com/office/drawing/2014/main" id="{37EEC4E5-2C06-D899-EE29-003A2085662D}"/>
              </a:ext>
            </a:extLst>
          </p:cNvPr>
          <p:cNvSpPr txBox="1"/>
          <p:nvPr/>
        </p:nvSpPr>
        <p:spPr>
          <a:xfrm>
            <a:off x="219420" y="5962075"/>
            <a:ext cx="3448423" cy="646331"/>
          </a:xfrm>
          <a:prstGeom prst="rect">
            <a:avLst/>
          </a:prstGeom>
          <a:noFill/>
        </p:spPr>
        <p:txBody>
          <a:bodyPr wrap="square" rtlCol="0">
            <a:spAutoFit/>
          </a:bodyPr>
          <a:lstStyle/>
          <a:p>
            <a:r>
              <a:rPr lang="en-US" dirty="0"/>
              <a:t>Associate Justice Brett Kavanaugh, United States Supreme Court</a:t>
            </a:r>
          </a:p>
        </p:txBody>
      </p:sp>
    </p:spTree>
    <p:custDataLst>
      <p:tags r:id="rId1"/>
    </p:custDataLst>
    <p:extLst>
      <p:ext uri="{BB962C8B-B14F-4D97-AF65-F5344CB8AC3E}">
        <p14:creationId xmlns:p14="http://schemas.microsoft.com/office/powerpoint/2010/main" val="1522377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A621D0-FC7B-AF0D-32D6-3E559FC67D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rcRect t="11418" b="32332"/>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C4EA40B8-982D-40E6-8BA7-EC377DD1E03E}"/>
              </a:ext>
            </a:extLst>
          </p:cNvPr>
          <p:cNvSpPr txBox="1">
            <a:spLocks/>
          </p:cNvSpPr>
          <p:nvPr/>
        </p:nvSpPr>
        <p:spPr>
          <a:xfrm>
            <a:off x="1340152" y="632581"/>
            <a:ext cx="5452529" cy="356924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5200" b="1" dirty="0">
                <a:cs typeface="+mj-cs"/>
              </a:rPr>
              <a:t>End of Issue Break</a:t>
            </a:r>
          </a:p>
        </p:txBody>
      </p:sp>
      <p:sp>
        <p:nvSpPr>
          <p:cNvPr id="2" name="Slide Number Placeholder 1">
            <a:extLst>
              <a:ext uri="{FF2B5EF4-FFF2-40B4-BE49-F238E27FC236}">
                <a16:creationId xmlns:a16="http://schemas.microsoft.com/office/drawing/2014/main" id="{20C0C1BA-1D95-DECC-5D24-E76A349AB2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772AD97A-4EE5-4134-952F-E148AF3C2668}" type="slidenum">
              <a:rPr lang="en-US" sz="1200">
                <a:solidFill>
                  <a:srgbClr val="FFFFFF"/>
                </a:solidFill>
                <a:latin typeface="Calibri" panose="020F0502020204030204"/>
              </a:rPr>
              <a:pPr>
                <a:spcAft>
                  <a:spcPts val="600"/>
                </a:spcAft>
                <a:defRPr/>
              </a:pPr>
              <a:t>9</a:t>
            </a:fld>
            <a:endParaRPr lang="en-US" sz="1200">
              <a:solidFill>
                <a:srgbClr val="FFFFFF"/>
              </a:solidFill>
              <a:latin typeface="Calibri" panose="020F0502020204030204"/>
            </a:endParaRPr>
          </a:p>
        </p:txBody>
      </p:sp>
    </p:spTree>
    <p:custDataLst>
      <p:tags r:id="rId1"/>
    </p:custDataLst>
    <p:extLst>
      <p:ext uri="{BB962C8B-B14F-4D97-AF65-F5344CB8AC3E}">
        <p14:creationId xmlns:p14="http://schemas.microsoft.com/office/powerpoint/2010/main" val="31104173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SUITE_ISPRING_CURRENT_PLAYER_ID" val="universal"/>
  <p:tag name="ISPRING_PRESENTATION_COURSE_TITLE" val="TALDSO_Rebuilt_Template_2022-11-01"/>
  <p:tag name="ISPRING_LMS_API_VERSION" val="SCORM 2004 (4th edition)"/>
  <p:tag name="ISPRING_ULTRA_SCORM_COURSE_ID" val="E2546934-648F-4479-A5C7-5A490357E911"/>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0"/>
  <p:tag name="ISPRING_OUTPUT_FOLDER" val="[[&quot;Ӡ\uFFFD\uFFFD{084B873A-63FD-4DAC-9BCB-11E112ECCEAE}&quot;,&quot;C:\\Users\\jridgway\\OneDrive - Bergmann &amp; Moore\\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0&quot;},&quot;cloudSettings&quot;:{&quot;onlineDestinationFolderId&quot;:&quot;1&quot;},&quot;publishDestination&quot;:&quot;LMS&quot;,&quot;wordSettings&quot;:{&quot;printCopies&quot;:1},&quot;studioSettings&quot;:{&quot;onlineDestinationFolderId&quot;:&quot;1&quot;}}"/>
  <p:tag name="ISPRING_SCORM_RATE_SLIDES" val="0"/>
  <p:tag name="ISPRING_SCORM_PASSING_SCORE" val="0.000000"/>
  <p:tag name="ISPRING_PRESENTATION_TITLE" val="TALDSO_Rebuilt_Template_2022-11-01"/>
  <p:tag name="ISPRING_PROJECT_VERSION" val="9.3"/>
  <p:tag name="ISPRING_PROJECT_FOLDER_UPDATED" val="1"/>
  <p:tag name="ISPRING_PRESENTATION_INFO_2" val="&lt;?xml version=&quot;1.0&quot; encoding=&quot;UTF-8&quot; standalone=&quot;no&quot; ?&gt;&#10;&lt;presentation2&gt;&#10;&#10;  &lt;slides&gt;&#10;    &lt;slide id=&quot;{4B589820-1F53-488F-B5B7-50FFBCA87211}&quot; pptId=&quot;256&quot;/&gt;&#10;    &lt;slide id=&quot;{C8AC5F2D-2584-4CCA-B396-699C0F65D957}&quot; pptId=&quot;263&quot;/&gt;&#10;    &lt;slide id=&quot;{112A5329-FA95-4650-83FD-FC8688AE1647}&quot; pptId=&quot;590&quot;/&gt;&#10;    &lt;slide id=&quot;{19E2C39B-B7C5-4A4D-BCFB-D978616087BA}&quot; pptId=&quot;589&quot;/&gt;&#10;    &lt;slide id=&quot;{CDD1B9CC-D746-4257-967A-66096DA4B9FD}&quot; pptId=&quot;591&quot;/&gt;&#10;    &lt;slide id=&quot;{3B5FAB99-9022-47B1-B0CC-E48CF1BCE896}&quot; pptId=&quot;447&quot;/&gt;&#10;    &lt;slide id=&quot;{80BE75EB-E245-46F7-AC70-72F7D714308D}&quot; pptId=&quot;448&quot;/&gt;&#10;    &lt;slide id=&quot;{71FE6E18-34AA-40C4-8B69-616A71536E20}&quot; pptId=&quot;601&quot;/&gt;&#10;    &lt;slide id=&quot;{7C8CEF3F-6075-4039-ACB2-83681A97F2B1}&quot; pptId=&quot;267&quot;/&gt;&#10;    &lt;slide id=&quot;{FB864DBC-2442-4879-95FF-D1DE92E5D380}&quot; pptId=&quot;598&quot;/&gt;&#10;    &lt;slide id=&quot;{E424876F-7CE1-484B-9E50-FE377AAC3EAE}&quot; pptId=&quot;300&quot;/&gt;&#10;    &lt;slide id=&quot;{7BE88A01-F76B-41EF-82E8-FE3E8CA01B7D}&quot; pptId=&quot;454&quot;/&gt;&#10;  &lt;/slides&gt;&#10;&#10;  &lt;narration&gt;&#10;    &lt;audioTracks&gt;&#10;      &lt;audioTrack muted=&quot;false&quot; name=&quot;Audio 1&quot; resource=&quot;23761c73&quot; slideId=&quot;{4B589820-1F53-488F-B5B7-50FFBCA87211}&quot; startTime=&quot;0&quot; stepIndex=&quot;0&quot; volume=&quot;1&quot;&gt;&#10;        &lt;audio channels=&quot;1&quot; format=&quot;s16&quot; sampleRate=&quot;44100&quot;/&gt;&#10;      &lt;/audioTrack&gt;&#10;    &lt;/audioTracks&gt;&#10;    &lt;videoTracks/&gt;&#10;  &lt;/narration&gt;&#10;&#10;&lt;/presentation2&gt;&#10;"/>
  <p:tag name="ISPRING_FIRST_PUBLISH" val="1"/>
  <p:tag name="ISPRING_SCORM_RATE_QUIZZES" val="0"/>
  <p:tag name="ISPRING-SUITE_ISPRING_PLAYERS_CUSTOMIZATION_2" val="{&quot;universal&quot;:{&quot;skinSettings&quot;:{&quot;borderRadius&quot;:10,&quot;colors&quot;:{&quot;asideBackground&quot;:{&quot;color&quot;:&quot;#EFF1F2&quot;,&quot;opacity&quot;:1,&quot;type&quot;:&quot;SOLID&quot;},&quot;asideElementBackgroundActive&quot;:{&quot;color&quot;:&quot;#D5D9DB&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42484E&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color&quot;:&quot;#5F8BD9&quot;,&quot;opacity&quot;:1,&quot;type&quot;:&quot;SOLID&quot;},&quot;primaryButtonBackgroundHover&quot;:{&quot;color&quot;:&quot;#5077BB&quot;,&quot;opacity&quot;:1,&quot;type&quot;:&quot;SOLID&quot;},&quot;primaryButtonBorder&quot;:{&quot;color&quot;:&quot;#5F8BD9&quot;,&quot;opacity&quot;:1,&quot;type&quot;:&quot;SOLID&quot;},&quot;primaryButtonBorderHover&quot;:{&quot;color&quot;:&quot;#5077BB&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slide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VolumeControl&quot;:true,&quot;visible&quot;:true},&quot;fontFamily&quot;:&quot;Arial&quot;,&quot;miniskinCustomizationEnabled&quot;:fals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attachments&quot;,&quot;markerTools&quot;,&quot;presenterInfo&quot;],&quot;buttonsAtLeft&quot;:true,&quot;courseTitleVisible&quot;:true,&quot;showLogo&quot;:false,&quot;visible&quot;:false},&quot;version&quot;:&quot;1.0&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C_MENU_OFF&quot;:&quot;Off&quot;,&quot;PB_CC_MENU_ON&quot;:&quot;On&quot;,&quot;PB_CC_MENU_TITLE&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LIMITED&quot;,&quot;resumeMode&quot;:&quot;PROMPT&quot;,&quot;enableKeyboardNavigation&quot;:true},&quot;keyboardSettings&quot;:&quot;&quot;,&quot;skinVersion&quot;:2,&quot;skinCompatibleVersion&quot;:0,&quot;publishSettings&quot;:{&quot;backgroundColor&quot;:&quot;#DCDEE0&quot;,&quot;playerDimensions&quot;:{&quot;height&quot;:92,&quot;width&quot;:16},&quot;playerModule&quot;:&quot;UniversalHtml&quot;,&quot;presentationContent&quot;:{&quot;metadata&quot;:{&quot;references&quot;:false,&quot;texts&quot;:[&quot;DT_HYPERLINK_TOOLTIP&quot;]},&quot;resources&quot;:{&quot;attachments&quot;:false,&quot;fonts&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ceipData&quot;:{&quot;enableMiniSkinCustomization&quot;:false,&quot;playerLayout&quot;:&quot;custom&quot;,&quot;playerLayoutFooter&quot;:&quot;playAndPause,replay,fullscreen,volumeControl,slideNumber,goToPrev,goToNext&quot;,&quot;playerLayoutHeader&quot;:&quot;&quot;,&quot;playerLayoutHeaderButtonsPosition&quot;:&quot;&quot;,&quot;playerLayoutOutline&quot;:&quot;&quot;,&quot;playerLayoutProgress&quot;:&quot;enabledNavigation,showLabels&quot;,&quot;playerLayoutProgressMode&quot;:&quot;slideTimeline&quot;,&quot;playerLayoutSidebar&quot;:&quot;&quot;,&quot;playerLayoutSidebarPosition&quot;:&quot;&quot;,&quot;playerMessages&quot;:&quot;builtin.en&quot;,&quot;playerNavigationAutoStart&quot;:true,&quot;playerNavigationEnableKeyboardNavigation&quot;:true,&quot;playerNavigationMode&quot;:&quot;bySlides&quot;,&quot;playerNavigationOnRestart&quot;:&quot;prompt&quot;,&quot;playerNavigationSaveAnimationStates&quot;:true,&quot;playerNavigationType&quot;:&quot;restricted&quot;,&quot;playerTheme&quot;:&quot;custom&quot;,&quot;playerThemeBorderRadius&quot;:10,&quot;playerThemeColorScheme&quot;:&quot;builtin.lightBlue&quot;,&quot;playerThemeFont&quot;:&quot;Arial&quot;}}}"/>
  <p:tag name="ISPRING_UUID" val="{14FC3FFD-47D3-4164-9CBD-80B52CE78203}"/>
  <p:tag name="ISPRING_RESOURCE_FOLDER" val="Z:\TALDSO\TAL 2024 Symposium Plans\Templates\DSO_Lesson_Template_2024-04-12\"/>
  <p:tag name="ISPRING_PRESENTATION_PATH" val="Z:\TALDSO\TAL 2024 Symposium Plans\Templates\DSO_Lesson_Template_2024-04-12.pptx"/>
  <p:tag name="ISPRING_SCREEN_RECS_UPDATED" val="Z:\TALDSO\TAL 2024 Symposium Plans\Templates\DSO_Lesson_Template_2024-04-12\"/>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F3B0EB1-28B8-4A48-8144-92587DC6DE72}:648"/>
  <p:tag name="GENSWF_ADVANCE_TIME" val="7.532"/>
  <p:tag name="ISPRING_SLIDE_ID_2" val="{53C4EB42-5CA8-4FA7-8A44-F7935F514A51}"/>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269"/>
  <p:tag name="ISPRING_SLIDE_ID_2" val="{0B72AF36-37F0-44E2-AB58-5E4A93E49195}"/>
  <p:tag name="GENSWF_SLIDE_UID" val="{89E8B9DF-A702-4030-82BB-265E15D2D4FE}:840"/>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C9193F5-3A05-4635-B1CA-9582E6D1DC59}"/>
  <p:tag name="GENSWF_ADVANCE_TIME" val="71.913"/>
  <p:tag name="TIMING" val="|2.042|7.317|25.472"/>
  <p:tag name="GENSWF_SLIDE_UID" val="{C8AACBBA-C2DD-43DC-8BD4-0B1D552A7285}:842"/>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9B8D021-DB93-41BF-ABD3-2C5311503CC8}"/>
  <p:tag name="GENSWF_ADVANCE_TIME" val="6.058"/>
  <p:tag name="GENSWF_SLIDE_UID" val="{6740B4A6-9F04-460C-92FD-8E9BE2DAFB93}:828"/>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4542E65F-37C4-4813-BBCD-58FEC49B6573}"/>
  <p:tag name="GENSWF_ADVANCE_TIME" val="117.064"/>
  <p:tag name="TIMING" val="|0.979|7.772|19.35|36.128"/>
  <p:tag name="GENSWF_SLIDE_UID" val="{666904B9-597C-4B34-B1CA-D309E19AA7C4}:830"/>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ISPRING_SLIDE_ID_2" val="{8BB43A5C-E832-4AC6-A035-6A1AC2607364}"/>
  <p:tag name="GENSWF_ADVANCE_TIME" val="8.741"/>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136553A4-5F2B-4ADD-9088-D5D348090B1D}"/>
  <p:tag name="GENSWF_ADVANCE_TIME" val="42.287"/>
  <p:tag name="TIMING" val="|8.195|14.992"/>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2.985"/>
  <p:tag name="GENSWF_SLIDE_UID" val="{AD0EAD57-7D2E-49B9-80BB-E59DE58E5A03}:820"/>
  <p:tag name="ISPRING_SLIDE_ID_2" val="{0A03F31F-48BE-46A6-A97E-897649B04BFB}"/>
  <p:tag name="TIMING" val="|30.326|24.328|15.099|5.864|12.958"/>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06E628B-42AE-4D3E-8839-22867808AE6E}"/>
  <p:tag name="GENSWF_ADVANCE_TIME" val="15.318"/>
  <p:tag name="GENSWF_SLIDE_UID" val="{1EED3BF3-B408-4979-A9D8-349B50EB2D9F}:824"/>
</p:tagLst>
</file>

<file path=ppt/tags/tag2.xml><?xml version="1.0" encoding="utf-8"?>
<p:tagLst xmlns:a="http://schemas.openxmlformats.org/drawingml/2006/main" xmlns:r="http://schemas.openxmlformats.org/officeDocument/2006/relationships" xmlns:p="http://schemas.openxmlformats.org/presentationml/2006/main">
  <p:tag name="GENSWF_SLIDE_UID" val="{DFF64F70-3C72-4BB9-B208-AC862C5C5E87}:256"/>
  <p:tag name="ISPRING_SLIDE_ID_2" val="{4B589820-1F53-488F-B5B7-50FFBCA87211}"/>
  <p:tag name="GENSWF_ADVANCE_TIME" val="6.685"/>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875BECE-D32A-4DB3-8F8C-069C99F08C21}"/>
  <p:tag name="GENSWF_ADVANCE_TIME" val="69.513"/>
  <p:tag name="TIMING" val="|1.345|8.417|21.227|11.468"/>
  <p:tag name="GENSWF_SLIDE_UID" val="{BB642C5F-FF32-46BC-AB64-4FF8CE659108}:826"/>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919"/>
  <p:tag name="GENSWF_SLIDE_UID" val="{AC138AC2-D442-4E41-9B21-C38C563F096C}:726"/>
  <p:tag name="ISPRING_SLIDE_ID_2" val="{8C4BB267-D8EB-4C5B-B666-E9312DC7F03C}"/>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919"/>
  <p:tag name="GENSWF_SLIDE_UID" val="{AC138AC2-D442-4E41-9B21-C38C563F096C}:726"/>
  <p:tag name="ISPRING_SLIDE_ID_2" val="{8C4BB267-D8EB-4C5B-B666-E9312DC7F03C}"/>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D2B0B24-49DD-44E1-B61B-D02019FAC641}:287"/>
  <p:tag name="GENSWF_ADVANCE_TIME" val="24.413"/>
  <p:tag name="TIMING" val="|13.99"/>
  <p:tag name="ISPRING_SLIDE_ID_2" val="{25AF2675-74C8-4705-AA3F-C11BD27A655B}"/>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919"/>
  <p:tag name="GENSWF_SLIDE_UID" val="{AC138AC2-D442-4E41-9B21-C38C563F096C}:726"/>
  <p:tag name="ISPRING_SLIDE_ID_2" val="{8C4BB267-D8EB-4C5B-B666-E9312DC7F03C}"/>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6F7CAA1-1E77-4A2D-A613-74D41579E742}:613"/>
  <p:tag name="GENSWF_ADVANCE_TIME" val="5.627"/>
  <p:tag name="ISPRING_SLIDE_ID_2" val="{E7DAAD0B-3894-4816-BEF2-A135E8886984}"/>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F3A62E9-8431-4A6D-9BA6-0504839B5C86}:633"/>
  <p:tag name="GENSWF_ADVANCE_TIME" val="55.877"/>
  <p:tag name="TIMING" val="|20.725|7.871|16.015|7.983"/>
  <p:tag name="ISPRING_SLIDE_ID_2" val="{BB601540-030B-4E29-852F-DF339A77E5C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D137E1E-5916-4B31-95F5-AE7F6605EDAD}:259"/>
  <p:tag name="GENSWF_ADVANCE_TIME" val="15.876"/>
  <p:tag name="TIMING" val="|4.639|4.046|2.969"/>
  <p:tag name="ISPRING_SLIDE_ID_2" val="{7A7C6BB6-E3A6-42AB-AF31-D8E6145DAD31}"/>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6F7CAA1-1E77-4A2D-A613-74D41579E742}:613"/>
  <p:tag name="GENSWF_ADVANCE_TIME" val="5.627"/>
  <p:tag name="ISPRING_SLIDE_ID_2" val="{E7DAAD0B-3894-4816-BEF2-A135E8886984}"/>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989"/>
  <p:tag name="ISPRING_SLIDE_ID_2" val="{475670FA-11F6-4462-B030-577DE43FB1D7}"/>
  <p:tag name="GENSWF_SLIDE_UID" val="{E0AF733A-D572-47BF-B4D1-40CC9490BA11}:701"/>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065"/>
  <p:tag name="TIMING" val="|28.203|6.311"/>
  <p:tag name="ISPRING_SLIDE_ID_2" val="{1FCBD34E-D4C3-4D64-9345-420C6AB6EB5B}"/>
  <p:tag name="GENSWF_SLIDE_UID" val="{C285048B-8321-436D-B4ED-5D10789AB935}:702"/>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394"/>
  <p:tag name="ISPRING_SLIDE_ID_2" val="{A1DF414A-07D2-4FA8-8AAE-24B184A65D56}"/>
  <p:tag name="GENSWF_SLIDE_UID" val="{72B50150-EF2B-465B-AE2A-A7E2D32A032D}:678"/>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2.919"/>
  <p:tag name="ISPRING_SLIDE_ID_2" val="{79659476-4384-472B-BF8F-4142F4AF4C05}"/>
  <p:tag name="GENSWF_SLIDE_UID" val="{FB959100-5A79-4473-96E8-93561D187120}:618"/>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2.271"/>
  <p:tag name="TIMING" val="|25.832"/>
  <p:tag name="ISPRING_SLIDE_ID_2" val="{227C4513-4BE3-4026-801F-0A26809B1BAC}"/>
  <p:tag name="GENSWF_SLIDE_UID" val="{84D65CF1-215D-47FC-9AC2-F35B579FC2E0}:607"/>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4.848"/>
  <p:tag name="TIMING" val="|39.615"/>
  <p:tag name="ISPRING_SLIDE_ID_2" val="{30329ED0-E98C-479D-9397-9E6FE6D4EC42}"/>
  <p:tag name="GENSWF_SLIDE_UID" val="{2ED5DD45-2AAC-4659-A651-CB06525FC66F}:680"/>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4.795"/>
  <p:tag name="TIMING" val="|9.441|10.639|18.781|14.891|11.872"/>
  <p:tag name="ISPRING_SLIDE_ID_2" val="{A05FB695-B8EA-418C-B201-89D98C8EF71F}"/>
  <p:tag name="GENSWF_SLIDE_UID" val="{7F1F6374-CC77-4BA8-B5FC-7ECE69DF422B}:682"/>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294"/>
  <p:tag name="ISPRING_SLIDE_ID_2" val="{FBC0847D-946A-429A-99C2-E6892EB3542B}"/>
  <p:tag name="GENSWF_SLIDE_UID" val="{D2551B9B-D8C5-4DB2-9476-29E09FBC6DB8}:683"/>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9.555"/>
  <p:tag name="TIMING" val="|8.077|17.603|4.018|15.038"/>
  <p:tag name="ISPRING_SLIDE_ID_2" val="{91C36EB8-0729-4050-B32C-19A3E83A5684}"/>
  <p:tag name="GENSWF_SLIDE_UID" val="{C03CA02E-A5C0-4564-A64E-D616890123A3}:679"/>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E334E97-1946-4C12-89B6-3D5F38BCD137}:302"/>
  <p:tag name="GENSWF_ADVANCE_TIME" val="76.963"/>
  <p:tag name="TIMING" val="|5.122|11.05|5.902|10.442|5.036|6.726|12.324"/>
  <p:tag name="ISPRING_SLIDE_ID_2" val="{657D4B1C-E386-48E1-916C-CB83A704D079}"/>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1.857"/>
  <p:tag name="TIMING" val="|15.905|10.225"/>
  <p:tag name="ISPRING_SLIDE_ID_2" val="{89201524-C27F-434B-BD7F-59E04780AAF9}"/>
  <p:tag name="GENSWF_SLIDE_UID" val="{8618964A-2B68-481C-B68B-F5688A4C57A5}:684"/>
</p:tagLst>
</file>

<file path=ppt/tags/tag5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1.734"/>
  <p:tag name="TIMING" val="|10.046|6.799|7.361"/>
  <p:tag name="ISPRING_SLIDE_ID_2" val="{513E58DF-B09E-415A-9D72-5D876F8D6530}"/>
  <p:tag name="GENSWF_SLIDE_UID" val="{BE0048F7-5305-4B74-AF52-DF5A22C5419A}:685"/>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6F7CAA1-1E77-4A2D-A613-74D41579E742}:613"/>
  <p:tag name="GENSWF_ADVANCE_TIME" val="5.627"/>
  <p:tag name="ISPRING_SLIDE_ID_2" val="{E7DAAD0B-3894-4816-BEF2-A135E8886984}"/>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F3A62E9-8431-4A6D-9BA6-0504839B5C86}:633"/>
  <p:tag name="GENSWF_ADVANCE_TIME" val="55.877"/>
  <p:tag name="TIMING" val="|20.725|7.871|16.015|7.983"/>
  <p:tag name="ISPRING_SLIDE_ID_2" val="{BB601540-030B-4E29-852F-DF339A77E5CD}"/>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F3A62E9-8431-4A6D-9BA6-0504839B5C86}:633"/>
  <p:tag name="GENSWF_ADVANCE_TIME" val="55.877"/>
  <p:tag name="TIMING" val="|20.725|7.871|16.015|7.983"/>
  <p:tag name="ISPRING_SLIDE_ID_2" val="{BB601540-030B-4E29-852F-DF339A77E5CD}"/>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6F7CAA1-1E77-4A2D-A613-74D41579E742}:613"/>
  <p:tag name="GENSWF_ADVANCE_TIME" val="5.627"/>
  <p:tag name="ISPRING_SLIDE_ID_2" val="{E7DAAD0B-3894-4816-BEF2-A135E888698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7138</TotalTime>
  <Words>10289</Words>
  <Application>Microsoft Office PowerPoint</Application>
  <PresentationFormat>Widescreen</PresentationFormat>
  <Paragraphs>622</Paragraphs>
  <Slides>64</Slides>
  <Notes>50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64</vt:i4>
      </vt:variant>
    </vt:vector>
  </HeadingPairs>
  <TitlesOfParts>
    <vt:vector size="71" baseType="lpstr">
      <vt:lpstr>Arial</vt:lpstr>
      <vt:lpstr>Calibri</vt:lpstr>
      <vt:lpstr>Segoe UI</vt:lpstr>
      <vt:lpstr>Verdana</vt:lpstr>
      <vt:lpstr>1_Office Theme</vt:lpstr>
      <vt:lpstr>Custom Design</vt:lpstr>
      <vt:lpstr>1_Custom Design</vt:lpstr>
      <vt:lpstr>Recent Court Opinions and Regulatory Changes</vt:lpstr>
      <vt:lpstr>Polling Test Question</vt:lpstr>
      <vt:lpstr>Polling Test Answer</vt:lpstr>
      <vt:lpstr>Learning Objectives</vt:lpstr>
      <vt:lpstr>Brief Overview of VA’s Judicial Review</vt:lpstr>
      <vt:lpstr>PowerPoint Presentation</vt:lpstr>
      <vt:lpstr>Brown v. Gardner</vt:lpstr>
      <vt:lpstr>Kavanaugh’s Rudisill concurrence</vt:lpstr>
      <vt:lpstr>PowerPoint Presentation</vt:lpstr>
      <vt:lpstr>PowerPoint Presentation</vt:lpstr>
      <vt:lpstr>PowerPoint Presentation</vt:lpstr>
      <vt:lpstr>Soto v. United States</vt:lpstr>
      <vt:lpstr>PowerPoint Presentation</vt:lpstr>
      <vt:lpstr>PowerPoint Presentation</vt:lpstr>
      <vt:lpstr>Amezquita v. Collins</vt:lpstr>
      <vt:lpstr>PowerPoint Presentation</vt:lpstr>
      <vt:lpstr>PowerPoint Presentation</vt:lpstr>
      <vt:lpstr>Loyd v. Collins</vt:lpstr>
      <vt:lpstr>PowerPoint Presentation</vt:lpstr>
      <vt:lpstr>PowerPoint Presentation</vt:lpstr>
      <vt:lpstr>Rudisill v. McDonough</vt:lpstr>
      <vt:lpstr>Rudisill Implementation Plan</vt:lpstr>
      <vt:lpstr>PowerPoint Presentation</vt:lpstr>
      <vt:lpstr>PowerPoint Presentation</vt:lpstr>
      <vt:lpstr>Perkins v. Collins</vt:lpstr>
      <vt:lpstr>Johnson v. Collins</vt:lpstr>
      <vt:lpstr>PowerPoint Presentation</vt:lpstr>
      <vt:lpstr>Johnson v. Collins</vt:lpstr>
      <vt:lpstr>Johnson argument</vt:lpstr>
      <vt:lpstr>Westervelt v. Collins</vt:lpstr>
      <vt:lpstr>PowerPoint Presentation</vt:lpstr>
      <vt:lpstr>Westervelt v. Collins</vt:lpstr>
      <vt:lpstr>Westervelt Takeaways</vt:lpstr>
      <vt:lpstr>PowerPoint Presentation</vt:lpstr>
      <vt:lpstr>PowerPoint Presentation</vt:lpstr>
      <vt:lpstr>Hatfield v. Collins</vt:lpstr>
      <vt:lpstr>PowerPoint Presentation</vt:lpstr>
      <vt:lpstr>PowerPoint Presentation</vt:lpstr>
      <vt:lpstr>Willen v. Collins</vt:lpstr>
      <vt:lpstr>Willen Takeaways</vt:lpstr>
      <vt:lpstr>PowerPoint Presentation</vt:lpstr>
      <vt:lpstr>PowerPoint Presentation</vt:lpstr>
      <vt:lpstr>Adams v. Collins</vt:lpstr>
      <vt:lpstr>Loomis v. Collins 2025 U.S. App. Vet. Claims LEXIS 953 (Jul. 15, 2025)</vt:lpstr>
      <vt:lpstr>PowerPoint Presentation</vt:lpstr>
      <vt:lpstr>Loomis v. Collins</vt:lpstr>
      <vt:lpstr>Bilharz v. Collins 2025 U.S. App. Vet. Claims LEXIS ____ (Aug. 14, 2025)</vt:lpstr>
      <vt:lpstr>Bilharz v. Collins</vt:lpstr>
      <vt:lpstr>Bilharz v. Collins</vt:lpstr>
      <vt:lpstr>PowerPoint Presentation</vt:lpstr>
      <vt:lpstr>Background of Judges</vt:lpstr>
      <vt:lpstr>PowerPoint Presentation</vt:lpstr>
      <vt:lpstr>PowerPoint Presentation</vt:lpstr>
      <vt:lpstr>New Burn Pit Presumptives</vt:lpstr>
      <vt:lpstr>PowerPoint Presentation</vt:lpstr>
      <vt:lpstr>Bilateral Factor § 4.26</vt:lpstr>
      <vt:lpstr>Bilateral Factor § 4.26 – How Applies </vt:lpstr>
      <vt:lpstr>Bilateral Factor</vt:lpstr>
      <vt:lpstr>Example of Bilateral Factor Fix</vt:lpstr>
      <vt:lpstr>PowerPoint Presentation</vt:lpstr>
      <vt:lpstr>Character of Discharge</vt:lpstr>
      <vt:lpstr>Compelling Circumstances Exception</vt:lpstr>
      <vt:lpstr>Willful and Persist Misconduct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TALDSO_Rebuilt_Template_2022-11-01</dc:title>
  <dc:creator>James Ridgway</dc:creator>
  <cp:lastModifiedBy>Jim March</cp:lastModifiedBy>
  <cp:revision>133</cp:revision>
  <dcterms:created xsi:type="dcterms:W3CDTF">2022-11-01T16:04:34Z</dcterms:created>
  <dcterms:modified xsi:type="dcterms:W3CDTF">2025-09-20T13:29:42Z</dcterms:modified>
</cp:coreProperties>
</file>