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Lst>
  <p:notesMasterIdLst>
    <p:notesMasterId r:id="rId28"/>
  </p:notesMasterIdLst>
  <p:sldIdLst>
    <p:sldId id="256" r:id="rId3"/>
    <p:sldId id="359" r:id="rId4"/>
    <p:sldId id="362" r:id="rId5"/>
    <p:sldId id="363" r:id="rId6"/>
    <p:sldId id="383" r:id="rId7"/>
    <p:sldId id="364" r:id="rId8"/>
    <p:sldId id="380" r:id="rId9"/>
    <p:sldId id="385" r:id="rId10"/>
    <p:sldId id="367" r:id="rId11"/>
    <p:sldId id="366" r:id="rId12"/>
    <p:sldId id="365" r:id="rId13"/>
    <p:sldId id="386" r:id="rId14"/>
    <p:sldId id="369" r:id="rId15"/>
    <p:sldId id="370" r:id="rId16"/>
    <p:sldId id="372" r:id="rId17"/>
    <p:sldId id="381" r:id="rId18"/>
    <p:sldId id="371" r:id="rId19"/>
    <p:sldId id="374" r:id="rId20"/>
    <p:sldId id="382" r:id="rId21"/>
    <p:sldId id="373" r:id="rId22"/>
    <p:sldId id="375" r:id="rId23"/>
    <p:sldId id="376" r:id="rId24"/>
    <p:sldId id="384" r:id="rId25"/>
    <p:sldId id="377" r:id="rId26"/>
    <p:sldId id="263"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ery Dragon" initials="FD" lastIdx="2" clrIdx="0">
    <p:extLst>
      <p:ext uri="{19B8F6BF-5375-455C-9EA6-DF929625EA0E}">
        <p15:presenceInfo xmlns:p15="http://schemas.microsoft.com/office/powerpoint/2012/main" userId="b426233ae23a97f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155"/>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455"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8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4" tIns="46586" rIns="93174"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4" tIns="46586" rIns="93174" bIns="46586" rtlCol="0"/>
          <a:lstStyle>
            <a:lvl1pPr algn="r">
              <a:defRPr sz="1200"/>
            </a:lvl1pPr>
          </a:lstStyle>
          <a:p>
            <a:fld id="{4CCB3563-B21F-4472-A953-CA98BFE318F2}" type="datetimeFigureOut">
              <a:rPr lang="en-US" smtClean="0"/>
              <a:t>9/16/2025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4" tIns="46586" rIns="93174" bIns="46586" rtlCol="0" anchor="ctr"/>
          <a:lstStyle/>
          <a:p>
            <a:endParaRPr lang="en-US"/>
          </a:p>
        </p:txBody>
      </p:sp>
      <p:sp>
        <p:nvSpPr>
          <p:cNvPr id="5" name="Notes Placeholder 4"/>
          <p:cNvSpPr>
            <a:spLocks noGrp="1"/>
          </p:cNvSpPr>
          <p:nvPr>
            <p:ph type="body" sz="quarter" idx="3"/>
          </p:nvPr>
        </p:nvSpPr>
        <p:spPr>
          <a:xfrm>
            <a:off x="701040" y="4473893"/>
            <a:ext cx="5608320" cy="3660457"/>
          </a:xfrm>
          <a:prstGeom prst="rect">
            <a:avLst/>
          </a:prstGeom>
        </p:spPr>
        <p:txBody>
          <a:bodyPr vert="horz" lIns="93174" tIns="46586" rIns="93174" bIns="4658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4" tIns="46586" rIns="93174"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4" tIns="46586" rIns="93174" bIns="46586"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4036530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screen explains why the veteran must provide before and after medical evidence</a:t>
            </a:r>
          </a:p>
        </p:txBody>
      </p:sp>
      <p:sp>
        <p:nvSpPr>
          <p:cNvPr id="4" name="Slide Number Placeholder 3"/>
          <p:cNvSpPr>
            <a:spLocks noGrp="1"/>
          </p:cNvSpPr>
          <p:nvPr>
            <p:ph type="sldNum" sz="quarter" idx="5"/>
          </p:nvPr>
        </p:nvSpPr>
        <p:spPr/>
        <p:txBody>
          <a:bodyPr/>
          <a:lstStyle/>
          <a:p>
            <a:fld id="{B8C36D78-C19F-4765-8B7F-2FE8BFF07D6C}" type="slidenum">
              <a:rPr lang="en-US" smtClean="0"/>
              <a:t>11</a:t>
            </a:fld>
            <a:endParaRPr lang="en-US"/>
          </a:p>
        </p:txBody>
      </p:sp>
    </p:spTree>
    <p:extLst>
      <p:ext uri="{BB962C8B-B14F-4D97-AF65-F5344CB8AC3E}">
        <p14:creationId xmlns:p14="http://schemas.microsoft.com/office/powerpoint/2010/main" val="2720854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these manifest within a certain timeframe after the TBI</a:t>
            </a:r>
          </a:p>
        </p:txBody>
      </p:sp>
      <p:sp>
        <p:nvSpPr>
          <p:cNvPr id="4" name="Slide Number Placeholder 3"/>
          <p:cNvSpPr>
            <a:spLocks noGrp="1"/>
          </p:cNvSpPr>
          <p:nvPr>
            <p:ph type="sldNum" sz="quarter" idx="5"/>
          </p:nvPr>
        </p:nvSpPr>
        <p:spPr/>
        <p:txBody>
          <a:bodyPr/>
          <a:lstStyle/>
          <a:p>
            <a:fld id="{B8C36D78-C19F-4765-8B7F-2FE8BFF07D6C}" type="slidenum">
              <a:rPr lang="en-US" smtClean="0"/>
              <a:t>21</a:t>
            </a:fld>
            <a:endParaRPr lang="en-US"/>
          </a:p>
        </p:txBody>
      </p:sp>
    </p:spTree>
    <p:extLst>
      <p:ext uri="{BB962C8B-B14F-4D97-AF65-F5344CB8AC3E}">
        <p14:creationId xmlns:p14="http://schemas.microsoft.com/office/powerpoint/2010/main" val="3720759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4155874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5298803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1951344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5672468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2054378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6350884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9343713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5493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266413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8262041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0266544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08988653"/>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F783AAAC-0CAD-DA2D-450E-5ACDB9D7D81A}"/>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4FBDEFB4-DFE6-8B06-E38D-CD469A7CA62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21C097EA-22E1-5709-715A-8E0C085487D9}"/>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25409821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6420" y="3027317"/>
            <a:ext cx="7161651" cy="1569660"/>
          </a:xfrm>
          <a:prstGeom prst="rect">
            <a:avLst/>
          </a:prstGeom>
          <a:noFill/>
        </p:spPr>
        <p:txBody>
          <a:bodyPr wrap="square" rtlCol="0">
            <a:spAutoFit/>
          </a:bodyPr>
          <a:lstStyle/>
          <a:p>
            <a:pPr algn="ctr"/>
            <a:r>
              <a:rPr lang="en-US" sz="4800" b="1" dirty="0">
                <a:latin typeface="Arial Nova" panose="020B0504020202020204" pitchFamily="34" charset="0"/>
                <a:cs typeface="Times New Roman" panose="02020603050405020304" pitchFamily="18" charset="0"/>
              </a:rPr>
              <a:t>Secondary Conditions and Service Connection</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25C41-B25B-1BE8-95D9-1087522B0AA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BA46B91-E54D-8541-8F7C-27550C660F52}"/>
              </a:ext>
            </a:extLst>
          </p:cNvPr>
          <p:cNvSpPr>
            <a:spLocks noGrp="1"/>
          </p:cNvSpPr>
          <p:nvPr>
            <p:ph idx="1"/>
          </p:nvPr>
        </p:nvSpPr>
        <p:spPr/>
        <p:txBody>
          <a:bodyPr/>
          <a:lstStyle/>
          <a:p>
            <a:r>
              <a:rPr lang="en-US" sz="2800" dirty="0"/>
              <a:t>The veteran’s statement alone, without medical evidence of record showing the baseline level of the claimed disability, is not sufficient to order an examination</a:t>
            </a:r>
          </a:p>
          <a:p>
            <a:pPr marL="0" indent="0">
              <a:buNone/>
            </a:pPr>
            <a:endParaRPr lang="en-US" sz="2800" dirty="0"/>
          </a:p>
          <a:p>
            <a:r>
              <a:rPr lang="en-US" sz="2800" dirty="0"/>
              <a:t>If a medical baseline cannot be established prior to aggravation, then the earliest possible</a:t>
            </a:r>
          </a:p>
          <a:p>
            <a:pPr marL="0" indent="0">
              <a:buNone/>
            </a:pPr>
            <a:endParaRPr lang="en-US" sz="2800" dirty="0"/>
          </a:p>
          <a:p>
            <a:r>
              <a:rPr lang="en-US" sz="2800" i="1" dirty="0"/>
              <a:t>Permanent</a:t>
            </a:r>
            <a:r>
              <a:rPr lang="en-US" sz="2800" dirty="0"/>
              <a:t> worsening of an NSC disability by an SC disability is not required to establish SC on the basis of aggravation</a:t>
            </a:r>
          </a:p>
          <a:p>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1398344F-349A-4623-9907-791A521D9E6F}"/>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a:extLst>
              <a:ext uri="{FF2B5EF4-FFF2-40B4-BE49-F238E27FC236}">
                <a16:creationId xmlns:a16="http://schemas.microsoft.com/office/drawing/2014/main" id="{C6FE90C8-6855-80FD-E8A7-FD068FF6C3D2}"/>
              </a:ext>
            </a:extLst>
          </p:cNvPr>
          <p:cNvSpPr>
            <a:spLocks noGrp="1"/>
          </p:cNvSpPr>
          <p:nvPr>
            <p:ph type="title"/>
          </p:nvPr>
        </p:nvSpPr>
        <p:spPr/>
        <p:txBody>
          <a:bodyPr/>
          <a:lstStyle/>
          <a:p>
            <a:r>
              <a:rPr lang="en-US" dirty="0"/>
              <a:t>Aggravation Basics</a:t>
            </a:r>
          </a:p>
        </p:txBody>
      </p:sp>
    </p:spTree>
    <p:extLst>
      <p:ext uri="{BB962C8B-B14F-4D97-AF65-F5344CB8AC3E}">
        <p14:creationId xmlns:p14="http://schemas.microsoft.com/office/powerpoint/2010/main" val="3108307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EC7C8-82B3-1C5B-9125-093D8276C6C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26B8FF1-F99E-14FC-BA53-8FD259213D36}"/>
              </a:ext>
            </a:extLst>
          </p:cNvPr>
          <p:cNvSpPr>
            <a:spLocks noGrp="1"/>
          </p:cNvSpPr>
          <p:nvPr>
            <p:ph idx="1"/>
          </p:nvPr>
        </p:nvSpPr>
        <p:spPr/>
        <p:txBody>
          <a:bodyPr/>
          <a:lstStyle/>
          <a:p>
            <a:pPr lvl="0"/>
            <a:r>
              <a:rPr lang="en-US" sz="2800" dirty="0"/>
              <a:t>Aggravation is established by any increase in severity, regardless of whether it would result in a schedular increased evaluation. </a:t>
            </a:r>
          </a:p>
          <a:p>
            <a:pPr marL="0" lvl="0" indent="0">
              <a:buNone/>
            </a:pPr>
            <a:endParaRPr lang="en-US" sz="2800" dirty="0"/>
          </a:p>
          <a:p>
            <a:r>
              <a:rPr lang="en-US" sz="2800" dirty="0"/>
              <a:t>When secondary service connection on an aggravation basis is granted, the rater will subtract the pre-aggravation evaluation percentage from the current, and assign the resulting percentage</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EFBE5D57-8587-3D5D-75E7-17A98890E027}"/>
              </a:ext>
            </a:extLst>
          </p:cNvPr>
          <p:cNvSpPr>
            <a:spLocks noGrp="1"/>
          </p:cNvSpPr>
          <p:nvPr>
            <p:ph type="sldNum" sz="quarter" idx="12"/>
          </p:nvPr>
        </p:nvSpPr>
        <p:spPr/>
        <p:txBody>
          <a:bodyPr/>
          <a:lstStyle/>
          <a:p>
            <a:fld id="{E2FB73DA-5FDE-45B5-BAA4-C61223CC44F6}" type="slidenum">
              <a:rPr lang="en-US" smtClean="0"/>
              <a:pPr/>
              <a:t>11</a:t>
            </a:fld>
            <a:endParaRPr lang="en-US" dirty="0"/>
          </a:p>
        </p:txBody>
      </p:sp>
      <p:sp>
        <p:nvSpPr>
          <p:cNvPr id="4" name="Title 3">
            <a:extLst>
              <a:ext uri="{FF2B5EF4-FFF2-40B4-BE49-F238E27FC236}">
                <a16:creationId xmlns:a16="http://schemas.microsoft.com/office/drawing/2014/main" id="{572D7C0D-7069-5D16-3C9F-7F01EADAD1E7}"/>
              </a:ext>
            </a:extLst>
          </p:cNvPr>
          <p:cNvSpPr>
            <a:spLocks noGrp="1"/>
          </p:cNvSpPr>
          <p:nvPr>
            <p:ph type="title"/>
          </p:nvPr>
        </p:nvSpPr>
        <p:spPr/>
        <p:txBody>
          <a:bodyPr/>
          <a:lstStyle/>
          <a:p>
            <a:r>
              <a:rPr lang="en-US" dirty="0"/>
              <a:t>Aggravation Basics</a:t>
            </a:r>
          </a:p>
        </p:txBody>
      </p:sp>
    </p:spTree>
    <p:extLst>
      <p:ext uri="{BB962C8B-B14F-4D97-AF65-F5344CB8AC3E}">
        <p14:creationId xmlns:p14="http://schemas.microsoft.com/office/powerpoint/2010/main" val="2505446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2448E-40C7-604D-6361-4547B9E0D64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0D3416-E59D-38A6-B45E-2CBB35DC5B9E}"/>
              </a:ext>
            </a:extLst>
          </p:cNvPr>
          <p:cNvSpPr>
            <a:spLocks noGrp="1"/>
          </p:cNvSpPr>
          <p:nvPr>
            <p:ph idx="1"/>
          </p:nvPr>
        </p:nvSpPr>
        <p:spPr>
          <a:xfrm>
            <a:off x="838200" y="1393234"/>
            <a:ext cx="10515600" cy="2080569"/>
          </a:xfrm>
        </p:spPr>
        <p:txBody>
          <a:bodyPr numCol="1"/>
          <a:lstStyle/>
          <a:p>
            <a:pPr lvl="0"/>
            <a:r>
              <a:rPr lang="en-US" sz="2800" dirty="0"/>
              <a:t>Diagnosis of a disability is not required (Adams v Collins), only symptoms causing functional impairment of earning capacity due to SC disease or injury</a:t>
            </a:r>
          </a:p>
          <a:p>
            <a:pPr lvl="0"/>
            <a:r>
              <a:rPr lang="en-US" sz="2800" dirty="0"/>
              <a:t>This may include symptoms such as:</a:t>
            </a:r>
          </a:p>
        </p:txBody>
      </p:sp>
      <p:sp>
        <p:nvSpPr>
          <p:cNvPr id="3" name="Slide Number Placeholder 2">
            <a:extLst>
              <a:ext uri="{FF2B5EF4-FFF2-40B4-BE49-F238E27FC236}">
                <a16:creationId xmlns:a16="http://schemas.microsoft.com/office/drawing/2014/main" id="{951D1887-40FF-240E-543F-1BA50CEE06C0}"/>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
        <p:nvSpPr>
          <p:cNvPr id="4" name="Title 3">
            <a:extLst>
              <a:ext uri="{FF2B5EF4-FFF2-40B4-BE49-F238E27FC236}">
                <a16:creationId xmlns:a16="http://schemas.microsoft.com/office/drawing/2014/main" id="{5522EFE6-FB9B-CC67-7224-9FFB4E863618}"/>
              </a:ext>
            </a:extLst>
          </p:cNvPr>
          <p:cNvSpPr>
            <a:spLocks noGrp="1"/>
          </p:cNvSpPr>
          <p:nvPr>
            <p:ph type="title"/>
          </p:nvPr>
        </p:nvSpPr>
        <p:spPr/>
        <p:txBody>
          <a:bodyPr/>
          <a:lstStyle/>
          <a:p>
            <a:r>
              <a:rPr lang="en-US" dirty="0"/>
              <a:t>Aggravation Basics</a:t>
            </a:r>
          </a:p>
        </p:txBody>
      </p:sp>
      <p:sp>
        <p:nvSpPr>
          <p:cNvPr id="5" name="TextBox 4">
            <a:extLst>
              <a:ext uri="{FF2B5EF4-FFF2-40B4-BE49-F238E27FC236}">
                <a16:creationId xmlns:a16="http://schemas.microsoft.com/office/drawing/2014/main" id="{C9F34E2F-2742-64C2-4AE2-0B09626918FD}"/>
              </a:ext>
            </a:extLst>
          </p:cNvPr>
          <p:cNvSpPr txBox="1"/>
          <p:nvPr/>
        </p:nvSpPr>
        <p:spPr>
          <a:xfrm>
            <a:off x="2133803" y="3346007"/>
            <a:ext cx="6858000" cy="1384995"/>
          </a:xfrm>
          <a:prstGeom prst="rect">
            <a:avLst/>
          </a:prstGeom>
          <a:noFill/>
        </p:spPr>
        <p:txBody>
          <a:bodyPr wrap="square" numCol="2" rtlCol="0">
            <a:spAutoFit/>
          </a:bodyPr>
          <a:lstStyle/>
          <a:p>
            <a:pPr marL="285750" lvl="0" indent="-285750">
              <a:buFont typeface="Arial" panose="020B0604020202020204" pitchFamily="34" charset="0"/>
              <a:buChar char="•"/>
            </a:pPr>
            <a:r>
              <a:rPr lang="en-US" sz="2800" dirty="0">
                <a:ea typeface="Calibri" panose="020F0502020204030204" pitchFamily="34" charset="0"/>
              </a:rPr>
              <a:t>Pain</a:t>
            </a:r>
          </a:p>
          <a:p>
            <a:pPr marL="285750" lvl="0" indent="-285750">
              <a:buFont typeface="Arial" panose="020B0604020202020204" pitchFamily="34" charset="0"/>
              <a:buChar char="•"/>
            </a:pPr>
            <a:r>
              <a:rPr lang="en-US" sz="2800" dirty="0">
                <a:ea typeface="Calibri" panose="020F0502020204030204" pitchFamily="34" charset="0"/>
              </a:rPr>
              <a:t>Obesity</a:t>
            </a:r>
          </a:p>
          <a:p>
            <a:pPr marL="285750" lvl="0" indent="-285750">
              <a:buFont typeface="Arial" panose="020B0604020202020204" pitchFamily="34" charset="0"/>
              <a:buChar char="•"/>
            </a:pPr>
            <a:r>
              <a:rPr lang="en-US" sz="2800" dirty="0">
                <a:ea typeface="Calibri" panose="020F0502020204030204" pitchFamily="34" charset="0"/>
              </a:rPr>
              <a:t>Bruxism</a:t>
            </a:r>
          </a:p>
          <a:p>
            <a:pPr marL="285750" lvl="0" indent="-285750">
              <a:buFont typeface="Arial" panose="020B0604020202020204" pitchFamily="34" charset="0"/>
              <a:buChar char="•"/>
            </a:pPr>
            <a:r>
              <a:rPr lang="en-US" sz="2800" dirty="0">
                <a:ea typeface="Calibri" panose="020F0502020204030204" pitchFamily="34" charset="0"/>
              </a:rPr>
              <a:t>Dizziness</a:t>
            </a:r>
          </a:p>
          <a:p>
            <a:pPr marL="285750" lvl="0" indent="-285750">
              <a:buFont typeface="Arial" panose="020B0604020202020204" pitchFamily="34" charset="0"/>
              <a:buChar char="•"/>
            </a:pPr>
            <a:r>
              <a:rPr lang="en-US" sz="2800" dirty="0">
                <a:ea typeface="Calibri" panose="020F0502020204030204" pitchFamily="34" charset="0"/>
              </a:rPr>
              <a:t>Fatigue</a:t>
            </a:r>
          </a:p>
          <a:p>
            <a:pPr marL="285750" lvl="0" indent="-285750">
              <a:buFont typeface="Arial" panose="020B0604020202020204" pitchFamily="34" charset="0"/>
              <a:buChar char="•"/>
            </a:pPr>
            <a:r>
              <a:rPr lang="en-US" sz="2800" dirty="0">
                <a:ea typeface="Calibri" panose="020F0502020204030204" pitchFamily="34" charset="0"/>
              </a:rPr>
              <a:t>Chest pain</a:t>
            </a:r>
          </a:p>
        </p:txBody>
      </p:sp>
      <p:sp>
        <p:nvSpPr>
          <p:cNvPr id="6" name="TextBox 5">
            <a:extLst>
              <a:ext uri="{FF2B5EF4-FFF2-40B4-BE49-F238E27FC236}">
                <a16:creationId xmlns:a16="http://schemas.microsoft.com/office/drawing/2014/main" id="{CB348AA9-1E29-010C-6E13-8FE0A5239487}"/>
              </a:ext>
            </a:extLst>
          </p:cNvPr>
          <p:cNvSpPr txBox="1"/>
          <p:nvPr/>
        </p:nvSpPr>
        <p:spPr>
          <a:xfrm>
            <a:off x="838200" y="4928955"/>
            <a:ext cx="10027024"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These will be challenging claims, but now have more potential with Adams decision</a:t>
            </a:r>
          </a:p>
        </p:txBody>
      </p:sp>
    </p:spTree>
    <p:extLst>
      <p:ext uri="{BB962C8B-B14F-4D97-AF65-F5344CB8AC3E}">
        <p14:creationId xmlns:p14="http://schemas.microsoft.com/office/powerpoint/2010/main" val="736626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67E40-6D8B-7087-318C-3E37A2A772E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EFA5FE1-27CE-05C0-996B-E265EB65CB08}"/>
              </a:ext>
            </a:extLst>
          </p:cNvPr>
          <p:cNvSpPr>
            <a:spLocks noGrp="1"/>
          </p:cNvSpPr>
          <p:nvPr>
            <p:ph idx="1"/>
          </p:nvPr>
        </p:nvSpPr>
        <p:spPr/>
        <p:txBody>
          <a:bodyPr/>
          <a:lstStyle/>
          <a:p>
            <a:r>
              <a:rPr lang="en-US" sz="2800" dirty="0"/>
              <a:t>When considering claims based on aggravation of a preservice disability, the presumption of soundness applies when deciding whether a claimed condition clearly and unmistakably existed prior to service.</a:t>
            </a:r>
          </a:p>
          <a:p>
            <a:pPr marL="0" indent="0">
              <a:buNone/>
            </a:pPr>
            <a:endParaRPr lang="en-US" sz="2800" dirty="0"/>
          </a:p>
          <a:p>
            <a:r>
              <a:rPr lang="en-US" sz="2800" dirty="0"/>
              <a:t>M21-1 V.ii.2.A.2.a.  Definition of Presumption of Soundness: A veteran will be considered to have been in sound condition (the claimed disability did not exist) when examined, accepted, and enrolled for service.</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1B4CDCB6-1F82-C163-0373-EA676827EEC0}"/>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
        <p:nvSpPr>
          <p:cNvPr id="4" name="Title 3">
            <a:extLst>
              <a:ext uri="{FF2B5EF4-FFF2-40B4-BE49-F238E27FC236}">
                <a16:creationId xmlns:a16="http://schemas.microsoft.com/office/drawing/2014/main" id="{281850A3-A7D8-825B-8CF5-2E2E484BEDB9}"/>
              </a:ext>
            </a:extLst>
          </p:cNvPr>
          <p:cNvSpPr>
            <a:spLocks noGrp="1"/>
          </p:cNvSpPr>
          <p:nvPr>
            <p:ph type="title"/>
          </p:nvPr>
        </p:nvSpPr>
        <p:spPr/>
        <p:txBody>
          <a:bodyPr/>
          <a:lstStyle/>
          <a:p>
            <a:r>
              <a:rPr lang="en-US" dirty="0"/>
              <a:t>Presumption of Soundness</a:t>
            </a:r>
          </a:p>
        </p:txBody>
      </p:sp>
    </p:spTree>
    <p:extLst>
      <p:ext uri="{BB962C8B-B14F-4D97-AF65-F5344CB8AC3E}">
        <p14:creationId xmlns:p14="http://schemas.microsoft.com/office/powerpoint/2010/main" val="856004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9DF35-998D-2C1C-4759-A2EC6BD7EE1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C56A48-40C3-D01C-BC23-A39A1F64BD3E}"/>
              </a:ext>
            </a:extLst>
          </p:cNvPr>
          <p:cNvSpPr>
            <a:spLocks noGrp="1"/>
          </p:cNvSpPr>
          <p:nvPr>
            <p:ph idx="1"/>
          </p:nvPr>
        </p:nvSpPr>
        <p:spPr/>
        <p:txBody>
          <a:bodyPr/>
          <a:lstStyle/>
          <a:p>
            <a:r>
              <a:rPr lang="en-US" sz="2800" dirty="0"/>
              <a:t>The presumption of soundness applies only when the Veteran underwent a physical examination at the time of entry into service</a:t>
            </a:r>
          </a:p>
          <a:p>
            <a:pPr marL="0" indent="0">
              <a:buNone/>
            </a:pPr>
            <a:endParaRPr lang="en-US" sz="2800" dirty="0"/>
          </a:p>
          <a:p>
            <a:r>
              <a:rPr lang="en-US" sz="2800" dirty="0"/>
              <a:t>Only the conditions that are recorded in the enlistment examination report are to be considered as noted</a:t>
            </a:r>
          </a:p>
          <a:p>
            <a:pPr lvl="1"/>
            <a:r>
              <a:rPr lang="en-US" dirty="0"/>
              <a:t>A history of pre-service conditions recorded at the time of the entrance examination is not a notation of the condition </a:t>
            </a:r>
          </a:p>
          <a:p>
            <a:pPr lvl="1"/>
            <a:r>
              <a:rPr lang="en-US" dirty="0"/>
              <a:t>It is just one factor that must be considered on the question of presumption of soundness</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A4E47581-D1C1-1A85-6C87-3174F6532943}"/>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a:extLst>
              <a:ext uri="{FF2B5EF4-FFF2-40B4-BE49-F238E27FC236}">
                <a16:creationId xmlns:a16="http://schemas.microsoft.com/office/drawing/2014/main" id="{A0E930AF-195E-659C-608B-C34A4300EA16}"/>
              </a:ext>
            </a:extLst>
          </p:cNvPr>
          <p:cNvSpPr>
            <a:spLocks noGrp="1"/>
          </p:cNvSpPr>
          <p:nvPr>
            <p:ph type="title"/>
          </p:nvPr>
        </p:nvSpPr>
        <p:spPr/>
        <p:txBody>
          <a:bodyPr/>
          <a:lstStyle/>
          <a:p>
            <a:r>
              <a:rPr lang="en-US" dirty="0"/>
              <a:t>Presumption of Soundness</a:t>
            </a:r>
          </a:p>
        </p:txBody>
      </p:sp>
    </p:spTree>
    <p:extLst>
      <p:ext uri="{BB962C8B-B14F-4D97-AF65-F5344CB8AC3E}">
        <p14:creationId xmlns:p14="http://schemas.microsoft.com/office/powerpoint/2010/main" val="2550896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FCA31-0DA2-B420-277A-782671DD4DE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49B8D0-1921-70A1-8238-E760E6BEB286}"/>
              </a:ext>
            </a:extLst>
          </p:cNvPr>
          <p:cNvSpPr>
            <a:spLocks noGrp="1"/>
          </p:cNvSpPr>
          <p:nvPr>
            <p:ph idx="1"/>
          </p:nvPr>
        </p:nvSpPr>
        <p:spPr/>
        <p:txBody>
          <a:bodyPr/>
          <a:lstStyle/>
          <a:p>
            <a:r>
              <a:rPr lang="en-US" sz="2800" dirty="0"/>
              <a:t>Example:  Veteran is claiming chronic bronchitis secondary to SC GERD. Their STRs include a handwritten note that they had severe bronchitis at the age of 14. The enlistment examiner notes “NCD” (not considered disqualifying) beside the veteran’s note. There is no evidence of an examination for a bronchial condition, and there is no other mention of it at the time of enlistment.</a:t>
            </a:r>
          </a:p>
          <a:p>
            <a:pPr marL="0" indent="0">
              <a:buNone/>
            </a:pPr>
            <a:endParaRPr lang="en-US" sz="2800" dirty="0"/>
          </a:p>
          <a:p>
            <a:r>
              <a:rPr lang="en-US" sz="2800" dirty="0">
                <a:ea typeface="Calibri" panose="020F0502020204030204" pitchFamily="34" charset="0"/>
              </a:rPr>
              <a:t>Analysis: Even though the veteran said they had a bronchial condition, they were presumed sound.</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FF95660D-5714-E36B-0C5E-AB0725BEB14D}"/>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a:extLst>
              <a:ext uri="{FF2B5EF4-FFF2-40B4-BE49-F238E27FC236}">
                <a16:creationId xmlns:a16="http://schemas.microsoft.com/office/drawing/2014/main" id="{D709E64A-AD27-92EB-ECFE-996269A4BFF8}"/>
              </a:ext>
            </a:extLst>
          </p:cNvPr>
          <p:cNvSpPr>
            <a:spLocks noGrp="1"/>
          </p:cNvSpPr>
          <p:nvPr>
            <p:ph type="title"/>
          </p:nvPr>
        </p:nvSpPr>
        <p:spPr/>
        <p:txBody>
          <a:bodyPr/>
          <a:lstStyle/>
          <a:p>
            <a:r>
              <a:rPr lang="en-US" dirty="0"/>
              <a:t>Presumption of Soundness</a:t>
            </a:r>
          </a:p>
        </p:txBody>
      </p:sp>
    </p:spTree>
    <p:extLst>
      <p:ext uri="{BB962C8B-B14F-4D97-AF65-F5344CB8AC3E}">
        <p14:creationId xmlns:p14="http://schemas.microsoft.com/office/powerpoint/2010/main" val="2416012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4D857-2422-10BC-3956-05571834551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5DDA7B-B848-CE8C-6F53-B00E0623A477}"/>
              </a:ext>
            </a:extLst>
          </p:cNvPr>
          <p:cNvSpPr>
            <a:spLocks noGrp="1"/>
          </p:cNvSpPr>
          <p:nvPr>
            <p:ph idx="1"/>
          </p:nvPr>
        </p:nvSpPr>
        <p:spPr/>
        <p:txBody>
          <a:bodyPr/>
          <a:lstStyle/>
          <a:p>
            <a:r>
              <a:rPr lang="en-US" sz="2800" dirty="0"/>
              <a:t>Example:  Veteran claims SC for a right knee condition secondary to SC ankle condition.  Enlistment exam revealed history of right knee meniscal tear and surgical repair but indicated the condition was asymptomatic at the time of enlistment.</a:t>
            </a:r>
          </a:p>
          <a:p>
            <a:pPr marL="0" indent="0">
              <a:buNone/>
            </a:pPr>
            <a:endParaRPr lang="en-US" sz="2800" dirty="0"/>
          </a:p>
          <a:p>
            <a:r>
              <a:rPr lang="en-US" sz="2800" dirty="0"/>
              <a:t>Analysis: Although the Veteran claimed SC on a secondary basis, the evidence shows that a knee condition clearly and unmistakably existed prior to service, although it was asymptomatic on enlistment. The possibility of aggravation will be considered.</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059B865A-3615-D26A-A510-7B0C9A1FBF7B}"/>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a:extLst>
              <a:ext uri="{FF2B5EF4-FFF2-40B4-BE49-F238E27FC236}">
                <a16:creationId xmlns:a16="http://schemas.microsoft.com/office/drawing/2014/main" id="{491CA12B-5CA9-E8CD-CE58-B20B61CFF711}"/>
              </a:ext>
            </a:extLst>
          </p:cNvPr>
          <p:cNvSpPr>
            <a:spLocks noGrp="1"/>
          </p:cNvSpPr>
          <p:nvPr>
            <p:ph type="title"/>
          </p:nvPr>
        </p:nvSpPr>
        <p:spPr/>
        <p:txBody>
          <a:bodyPr/>
          <a:lstStyle/>
          <a:p>
            <a:r>
              <a:rPr lang="en-US" dirty="0"/>
              <a:t>Presumption of Soundness</a:t>
            </a:r>
          </a:p>
        </p:txBody>
      </p:sp>
    </p:spTree>
    <p:extLst>
      <p:ext uri="{BB962C8B-B14F-4D97-AF65-F5344CB8AC3E}">
        <p14:creationId xmlns:p14="http://schemas.microsoft.com/office/powerpoint/2010/main" val="3771600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9FFA6-FB79-E9A7-E2D4-E103945A5AB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F7984F-A5A2-BCA2-7837-00A9367E338D}"/>
              </a:ext>
            </a:extLst>
          </p:cNvPr>
          <p:cNvSpPr>
            <a:spLocks noGrp="1"/>
          </p:cNvSpPr>
          <p:nvPr>
            <p:ph idx="1"/>
          </p:nvPr>
        </p:nvSpPr>
        <p:spPr/>
        <p:txBody>
          <a:bodyPr/>
          <a:lstStyle/>
          <a:p>
            <a:pPr marL="0" indent="0">
              <a:buNone/>
            </a:pPr>
            <a:r>
              <a:rPr lang="pt-BR" sz="2800" dirty="0">
                <a:ea typeface="Calibri" panose="020F0502020204030204" pitchFamily="34" charset="0"/>
              </a:rPr>
              <a:t>Complications of diabetes mellitus </a:t>
            </a:r>
            <a:r>
              <a:rPr lang="pt-BR" sz="2800" dirty="0" err="1">
                <a:ea typeface="Calibri" panose="020F0502020204030204" pitchFamily="34" charset="0"/>
              </a:rPr>
              <a:t>type</a:t>
            </a:r>
            <a:r>
              <a:rPr lang="pt-BR" sz="2800" dirty="0">
                <a:ea typeface="Calibri" panose="020F0502020204030204" pitchFamily="34" charset="0"/>
              </a:rPr>
              <a:t> II</a:t>
            </a:r>
          </a:p>
          <a:p>
            <a:pPr marL="0" indent="0">
              <a:buNone/>
            </a:pPr>
            <a:endParaRPr lang="pt-BR" sz="2800" dirty="0">
              <a:ea typeface="Calibri" panose="020F0502020204030204" pitchFamily="34" charset="0"/>
            </a:endParaRPr>
          </a:p>
          <a:p>
            <a:r>
              <a:rPr lang="en-US" sz="2800" dirty="0"/>
              <a:t>M21-1 V.iii.11.2.c. Effective Date</a:t>
            </a:r>
          </a:p>
          <a:p>
            <a:pPr lvl="1"/>
            <a:r>
              <a:rPr lang="en-US" dirty="0"/>
              <a:t>A claim asserting new complications of SC diabetes is a claim for increase rather than a claim for secondary SC.</a:t>
            </a:r>
          </a:p>
          <a:p>
            <a:pPr lvl="1"/>
            <a:r>
              <a:rPr lang="en-US" dirty="0"/>
              <a:t>This can mean an earlier effective date</a:t>
            </a:r>
          </a:p>
          <a:p>
            <a:r>
              <a:rPr lang="en-US" sz="2800" dirty="0"/>
              <a:t>M21-1 V.iii.11.2.f.  Hypertension </a:t>
            </a:r>
          </a:p>
          <a:p>
            <a:pPr lvl="1"/>
            <a:r>
              <a:rPr lang="en-US" dirty="0"/>
              <a:t>VA is required to raise and decide whether hypertension is a complication of diabetes mellitus in the absence of an explicit claim when the evidence supports a grant.</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A885F5DD-5F84-2712-E9C4-3D0FB55AC219}"/>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a:extLst>
              <a:ext uri="{FF2B5EF4-FFF2-40B4-BE49-F238E27FC236}">
                <a16:creationId xmlns:a16="http://schemas.microsoft.com/office/drawing/2014/main" id="{403310E4-6C97-D704-6F32-15751B727413}"/>
              </a:ext>
            </a:extLst>
          </p:cNvPr>
          <p:cNvSpPr>
            <a:spLocks noGrp="1"/>
          </p:cNvSpPr>
          <p:nvPr>
            <p:ph type="title"/>
          </p:nvPr>
        </p:nvSpPr>
        <p:spPr/>
        <p:txBody>
          <a:bodyPr/>
          <a:lstStyle/>
          <a:p>
            <a:r>
              <a:rPr lang="en-US" dirty="0"/>
              <a:t>Special Secondary Circumstances</a:t>
            </a:r>
          </a:p>
        </p:txBody>
      </p:sp>
    </p:spTree>
    <p:extLst>
      <p:ext uri="{BB962C8B-B14F-4D97-AF65-F5344CB8AC3E}">
        <p14:creationId xmlns:p14="http://schemas.microsoft.com/office/powerpoint/2010/main" val="1548608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819F9-7C1E-899A-C803-D6EFE5CAF99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11A842-3BE2-E6A7-8784-6078686E2C37}"/>
              </a:ext>
            </a:extLst>
          </p:cNvPr>
          <p:cNvSpPr>
            <a:spLocks noGrp="1"/>
          </p:cNvSpPr>
          <p:nvPr>
            <p:ph idx="1"/>
          </p:nvPr>
        </p:nvSpPr>
        <p:spPr>
          <a:xfrm>
            <a:off x="838199" y="1393236"/>
            <a:ext cx="10515601" cy="4882058"/>
          </a:xfrm>
        </p:spPr>
        <p:txBody>
          <a:bodyPr/>
          <a:lstStyle/>
          <a:p>
            <a:r>
              <a:rPr lang="pt-BR" sz="2800" dirty="0">
                <a:ea typeface="Calibri" panose="020F0502020204030204" pitchFamily="34" charset="0"/>
              </a:rPr>
              <a:t>M21-1 </a:t>
            </a:r>
            <a:r>
              <a:rPr lang="en-US" sz="2800" dirty="0"/>
              <a:t>V.iii.11.2.d. Cardiovascular Complications of Diabetes Mellitus in addition to hypertension, include, but are not limited to:</a:t>
            </a:r>
          </a:p>
          <a:p>
            <a:endParaRPr lang="en-US" sz="2800" dirty="0"/>
          </a:p>
          <a:p>
            <a:pPr lvl="2"/>
            <a:r>
              <a:rPr lang="en-US" sz="2800" dirty="0"/>
              <a:t>atherosclerosis/ arteriosclerotic heart disease/ coronary artery disease</a:t>
            </a:r>
          </a:p>
          <a:p>
            <a:pPr lvl="2"/>
            <a:r>
              <a:rPr lang="en-US" sz="2800" dirty="0"/>
              <a:t>peripheral arterial disease</a:t>
            </a:r>
          </a:p>
          <a:p>
            <a:pPr lvl="2"/>
            <a:r>
              <a:rPr lang="en-US" sz="2800" dirty="0"/>
              <a:t>peripheral vascular disease</a:t>
            </a:r>
          </a:p>
          <a:p>
            <a:pPr lvl="2"/>
            <a:r>
              <a:rPr lang="en-US" sz="2800" dirty="0"/>
              <a:t>cardiomyopathy</a:t>
            </a:r>
          </a:p>
          <a:p>
            <a:pPr lvl="2"/>
            <a:r>
              <a:rPr lang="en-US" sz="2800" dirty="0"/>
              <a:t>congestive heart failure, and</a:t>
            </a:r>
          </a:p>
          <a:p>
            <a:pPr lvl="2"/>
            <a:r>
              <a:rPr lang="en-US" sz="2800" dirty="0"/>
              <a:t>stroke (macrovascular complication)</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C118EFBA-9E0E-550C-7761-E720AC289DCC}"/>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a:extLst>
              <a:ext uri="{FF2B5EF4-FFF2-40B4-BE49-F238E27FC236}">
                <a16:creationId xmlns:a16="http://schemas.microsoft.com/office/drawing/2014/main" id="{4828EC6C-96E3-172C-8449-0E253422A7AF}"/>
              </a:ext>
            </a:extLst>
          </p:cNvPr>
          <p:cNvSpPr>
            <a:spLocks noGrp="1"/>
          </p:cNvSpPr>
          <p:nvPr>
            <p:ph type="title"/>
          </p:nvPr>
        </p:nvSpPr>
        <p:spPr/>
        <p:txBody>
          <a:bodyPr/>
          <a:lstStyle/>
          <a:p>
            <a:r>
              <a:rPr lang="en-US" dirty="0"/>
              <a:t>Special Secondary Circumstances</a:t>
            </a:r>
          </a:p>
        </p:txBody>
      </p:sp>
    </p:spTree>
    <p:extLst>
      <p:ext uri="{BB962C8B-B14F-4D97-AF65-F5344CB8AC3E}">
        <p14:creationId xmlns:p14="http://schemas.microsoft.com/office/powerpoint/2010/main" val="2619999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47FC1-7FB8-9F6F-D79F-E6C65310CCA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E5358E-B19E-0849-BF40-2F23470DB349}"/>
              </a:ext>
            </a:extLst>
          </p:cNvPr>
          <p:cNvSpPr>
            <a:spLocks noGrp="1"/>
          </p:cNvSpPr>
          <p:nvPr>
            <p:ph idx="1"/>
          </p:nvPr>
        </p:nvSpPr>
        <p:spPr>
          <a:xfrm>
            <a:off x="838200" y="1656855"/>
            <a:ext cx="10872355" cy="4882058"/>
          </a:xfrm>
        </p:spPr>
        <p:txBody>
          <a:bodyPr/>
          <a:lstStyle/>
          <a:p>
            <a:r>
              <a:rPr lang="en-US" sz="2800" dirty="0">
                <a:ea typeface="Calibri" panose="020F0502020204030204" pitchFamily="34" charset="0"/>
              </a:rPr>
              <a:t>Example: Veteran has service-connected diabetes mellitus type II, and makes a new claim for peripheral vascular disease.</a:t>
            </a:r>
          </a:p>
          <a:p>
            <a:pPr marL="0" indent="0">
              <a:buNone/>
            </a:pPr>
            <a:endParaRPr lang="en-US" sz="2800" dirty="0">
              <a:ea typeface="Calibri" panose="020F0502020204030204" pitchFamily="34" charset="0"/>
            </a:endParaRPr>
          </a:p>
          <a:p>
            <a:r>
              <a:rPr lang="en-US" sz="2800" dirty="0">
                <a:ea typeface="Calibri" panose="020F0502020204030204" pitchFamily="34" charset="0"/>
              </a:rPr>
              <a:t>Analysis: VA can grant peripheral vascular disease on a secondary basis without needing a medical opinion.</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A1F54B51-9C57-0B49-E859-5BD94E6E80B6}"/>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
        <p:nvSpPr>
          <p:cNvPr id="4" name="Title 3">
            <a:extLst>
              <a:ext uri="{FF2B5EF4-FFF2-40B4-BE49-F238E27FC236}">
                <a16:creationId xmlns:a16="http://schemas.microsoft.com/office/drawing/2014/main" id="{3334E7A2-EFDA-72EA-9B06-ECE446E11CB0}"/>
              </a:ext>
            </a:extLst>
          </p:cNvPr>
          <p:cNvSpPr>
            <a:spLocks noGrp="1"/>
          </p:cNvSpPr>
          <p:nvPr>
            <p:ph type="title"/>
          </p:nvPr>
        </p:nvSpPr>
        <p:spPr/>
        <p:txBody>
          <a:bodyPr/>
          <a:lstStyle/>
          <a:p>
            <a:r>
              <a:rPr lang="en-US" dirty="0"/>
              <a:t>Special Secondary Circumstances</a:t>
            </a:r>
          </a:p>
        </p:txBody>
      </p:sp>
    </p:spTree>
    <p:extLst>
      <p:ext uri="{BB962C8B-B14F-4D97-AF65-F5344CB8AC3E}">
        <p14:creationId xmlns:p14="http://schemas.microsoft.com/office/powerpoint/2010/main" val="150227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E1C8CC8-C342-8F97-4425-840909A71DBB}"/>
              </a:ext>
            </a:extLst>
          </p:cNvPr>
          <p:cNvSpPr>
            <a:spLocks noGrp="1"/>
          </p:cNvSpPr>
          <p:nvPr>
            <p:ph idx="1"/>
          </p:nvPr>
        </p:nvSpPr>
        <p:spPr/>
        <p:txBody>
          <a:bodyPr/>
          <a:lstStyle/>
          <a:p>
            <a:pPr marL="0" indent="0">
              <a:buNone/>
            </a:pPr>
            <a:r>
              <a:rPr lang="en-US" sz="2800" dirty="0"/>
              <a:t>You will leave with a better understanding of:</a:t>
            </a:r>
          </a:p>
          <a:p>
            <a:pPr marL="0" indent="0">
              <a:buNone/>
            </a:pPr>
            <a:endParaRPr lang="en-US" sz="2800" dirty="0"/>
          </a:p>
          <a:p>
            <a:pPr lvl="1"/>
            <a:r>
              <a:rPr lang="en-US" dirty="0"/>
              <a:t>Conditions secondary to SC conditions</a:t>
            </a:r>
          </a:p>
          <a:p>
            <a:pPr lvl="1"/>
            <a:r>
              <a:rPr lang="en-US" dirty="0"/>
              <a:t>Conditions aggravated by SC conditions</a:t>
            </a:r>
          </a:p>
          <a:p>
            <a:pPr lvl="1"/>
            <a:r>
              <a:rPr lang="en-US" dirty="0"/>
              <a:t>What is required for a VA examination for them</a:t>
            </a:r>
          </a:p>
          <a:p>
            <a:pPr lvl="1"/>
            <a:r>
              <a:rPr lang="en-US" dirty="0"/>
              <a:t>How presumption of soundness is used</a:t>
            </a:r>
          </a:p>
          <a:p>
            <a:pPr lvl="1"/>
            <a:r>
              <a:rPr lang="en-US" dirty="0"/>
              <a:t>Special circumstances when secondary service connection is assumed by VA</a:t>
            </a:r>
          </a:p>
          <a:p>
            <a:endParaRPr lang="en-US" dirty="0"/>
          </a:p>
        </p:txBody>
      </p:sp>
      <p:sp>
        <p:nvSpPr>
          <p:cNvPr id="3" name="Slide Number Placeholder 2">
            <a:extLst>
              <a:ext uri="{FF2B5EF4-FFF2-40B4-BE49-F238E27FC236}">
                <a16:creationId xmlns:a16="http://schemas.microsoft.com/office/drawing/2014/main" id="{0CB91345-C867-233D-F50B-5E5F2F2343B4}"/>
              </a:ext>
            </a:extLst>
          </p:cNvPr>
          <p:cNvSpPr>
            <a:spLocks noGrp="1"/>
          </p:cNvSpPr>
          <p:nvPr>
            <p:ph type="sldNum" sz="quarter" idx="12"/>
          </p:nvPr>
        </p:nvSpPr>
        <p:spPr/>
        <p:txBody>
          <a:bodyPr/>
          <a:lstStyle/>
          <a:p>
            <a:fld id="{E2FB73DA-5FDE-45B5-BAA4-C61223CC44F6}" type="slidenum">
              <a:rPr lang="en-US" smtClean="0"/>
              <a:pPr/>
              <a:t>2</a:t>
            </a:fld>
            <a:endParaRPr lang="en-US" dirty="0"/>
          </a:p>
        </p:txBody>
      </p:sp>
      <p:sp>
        <p:nvSpPr>
          <p:cNvPr id="4" name="Title 3">
            <a:extLst>
              <a:ext uri="{FF2B5EF4-FFF2-40B4-BE49-F238E27FC236}">
                <a16:creationId xmlns:a16="http://schemas.microsoft.com/office/drawing/2014/main" id="{05856BB0-3792-7B3C-CF96-473F4DF48776}"/>
              </a:ext>
            </a:extLst>
          </p:cNvPr>
          <p:cNvSpPr>
            <a:spLocks noGrp="1"/>
          </p:cNvSpPr>
          <p:nvPr>
            <p:ph type="title"/>
          </p:nvPr>
        </p:nvSpPr>
        <p:spPr/>
        <p:txBody>
          <a:bodyPr/>
          <a:lstStyle/>
          <a:p>
            <a:r>
              <a:rPr lang="en-US" dirty="0"/>
              <a:t>Course Objectives</a:t>
            </a:r>
          </a:p>
        </p:txBody>
      </p:sp>
    </p:spTree>
    <p:extLst>
      <p:ext uri="{BB962C8B-B14F-4D97-AF65-F5344CB8AC3E}">
        <p14:creationId xmlns:p14="http://schemas.microsoft.com/office/powerpoint/2010/main" val="3867279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3BEAB-ED94-3430-CDA6-573A7D1AFD1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6C2C5C-9F86-8A3E-699E-6EF5AC292FF8}"/>
              </a:ext>
            </a:extLst>
          </p:cNvPr>
          <p:cNvSpPr>
            <a:spLocks noGrp="1"/>
          </p:cNvSpPr>
          <p:nvPr>
            <p:ph idx="1"/>
          </p:nvPr>
        </p:nvSpPr>
        <p:spPr/>
        <p:txBody>
          <a:bodyPr/>
          <a:lstStyle/>
          <a:p>
            <a:pPr lvl="0"/>
            <a:r>
              <a:rPr lang="en-US" sz="2800" dirty="0"/>
              <a:t>M21-1 V.iii.5.1.f. Service connection on a secondary basis must be granted for the following conditions that develop subsequent to the SC amputation of one lower extremity at or above the knee, or SC amputations of both lower extremities at or above the ankles:</a:t>
            </a:r>
          </a:p>
          <a:p>
            <a:pPr lvl="1"/>
            <a:r>
              <a:rPr lang="en-US" dirty="0"/>
              <a:t>Ischemic heart disease, or</a:t>
            </a:r>
          </a:p>
          <a:p>
            <a:pPr lvl="1"/>
            <a:r>
              <a:rPr lang="en-US" dirty="0"/>
              <a:t>Other cardiovascular disease, including hypertension</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2E2A8CA4-6908-92C4-D372-93319F9B93A4}"/>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 name="Title 3">
            <a:extLst>
              <a:ext uri="{FF2B5EF4-FFF2-40B4-BE49-F238E27FC236}">
                <a16:creationId xmlns:a16="http://schemas.microsoft.com/office/drawing/2014/main" id="{31984BDD-277D-98F1-5FB2-544015B59C08}"/>
              </a:ext>
            </a:extLst>
          </p:cNvPr>
          <p:cNvSpPr>
            <a:spLocks noGrp="1"/>
          </p:cNvSpPr>
          <p:nvPr>
            <p:ph type="title"/>
          </p:nvPr>
        </p:nvSpPr>
        <p:spPr/>
        <p:txBody>
          <a:bodyPr/>
          <a:lstStyle/>
          <a:p>
            <a:r>
              <a:rPr lang="en-US" dirty="0"/>
              <a:t>Special Secondary Circumstances</a:t>
            </a:r>
          </a:p>
        </p:txBody>
      </p:sp>
    </p:spTree>
    <p:extLst>
      <p:ext uri="{BB962C8B-B14F-4D97-AF65-F5344CB8AC3E}">
        <p14:creationId xmlns:p14="http://schemas.microsoft.com/office/powerpoint/2010/main" val="8417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E05EE-40F2-9CF4-4128-DC83735F6CF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BCEE09-68C3-F2F6-85B1-DBA90105CE21}"/>
              </a:ext>
            </a:extLst>
          </p:cNvPr>
          <p:cNvSpPr>
            <a:spLocks noGrp="1"/>
          </p:cNvSpPr>
          <p:nvPr>
            <p:ph idx="1"/>
          </p:nvPr>
        </p:nvSpPr>
        <p:spPr/>
        <p:txBody>
          <a:bodyPr/>
          <a:lstStyle/>
          <a:p>
            <a:pPr lvl="0"/>
            <a:r>
              <a:rPr lang="en-US" sz="2800" dirty="0"/>
              <a:t>M21-1 V.iii.12.B.3.a.  For a veteran who has SC traumatic brain injury (TBI), the following are secondary:</a:t>
            </a:r>
          </a:p>
          <a:p>
            <a:pPr lvl="1"/>
            <a:r>
              <a:rPr lang="en-US" dirty="0"/>
              <a:t>Parkinsonism, including Parkinson's disease</a:t>
            </a:r>
          </a:p>
          <a:p>
            <a:pPr lvl="1"/>
            <a:r>
              <a:rPr lang="en-US" dirty="0"/>
              <a:t>Unprovoked seizures</a:t>
            </a:r>
          </a:p>
          <a:p>
            <a:pPr lvl="1"/>
            <a:r>
              <a:rPr lang="en-US" dirty="0"/>
              <a:t>Dementia if manifest within 15 years</a:t>
            </a:r>
          </a:p>
          <a:p>
            <a:pPr lvl="1"/>
            <a:r>
              <a:rPr lang="en-US" dirty="0"/>
              <a:t>Depression if manifest within 3 years</a:t>
            </a:r>
          </a:p>
          <a:p>
            <a:pPr lvl="1"/>
            <a:r>
              <a:rPr lang="en-US" dirty="0"/>
              <a:t>Diseases of hormone deficiency if manifest within one year</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8EDF0114-1C94-1180-443C-06413AC560AB}"/>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 name="Title 3">
            <a:extLst>
              <a:ext uri="{FF2B5EF4-FFF2-40B4-BE49-F238E27FC236}">
                <a16:creationId xmlns:a16="http://schemas.microsoft.com/office/drawing/2014/main" id="{0FE7B77B-2687-0BD1-813B-F5EB2B0F72E2}"/>
              </a:ext>
            </a:extLst>
          </p:cNvPr>
          <p:cNvSpPr>
            <a:spLocks noGrp="1"/>
          </p:cNvSpPr>
          <p:nvPr>
            <p:ph type="title"/>
          </p:nvPr>
        </p:nvSpPr>
        <p:spPr/>
        <p:txBody>
          <a:bodyPr/>
          <a:lstStyle/>
          <a:p>
            <a:r>
              <a:rPr lang="en-US" dirty="0"/>
              <a:t>Special Secondary Circumstances</a:t>
            </a:r>
          </a:p>
        </p:txBody>
      </p:sp>
    </p:spTree>
    <p:extLst>
      <p:ext uri="{BB962C8B-B14F-4D97-AF65-F5344CB8AC3E}">
        <p14:creationId xmlns:p14="http://schemas.microsoft.com/office/powerpoint/2010/main" val="2824466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24975-011F-0BEA-CBA9-FD40B8535C1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E6D3D7-1F46-617F-D422-FE90959E1F2B}"/>
              </a:ext>
            </a:extLst>
          </p:cNvPr>
          <p:cNvSpPr>
            <a:spLocks noGrp="1"/>
          </p:cNvSpPr>
          <p:nvPr>
            <p:ph idx="1"/>
          </p:nvPr>
        </p:nvSpPr>
        <p:spPr/>
        <p:txBody>
          <a:bodyPr/>
          <a:lstStyle/>
          <a:p>
            <a:pPr lvl="0"/>
            <a:r>
              <a:rPr lang="pt-BR" sz="2800" dirty="0">
                <a:ea typeface="Calibri" panose="020F0502020204030204" pitchFamily="34" charset="0"/>
              </a:rPr>
              <a:t>Celia Clark served honorably in the Navy until 2021. At the time of discharge, she had “pre-diabetes,” which is not subject to service connection. In August of 2025, she began feeling numbness in her toes for the first time. After seeing her doctor, she received a diagnosis of diabetes mellitus type II.</a:t>
            </a:r>
          </a:p>
          <a:p>
            <a:pPr marL="0" lvl="0" indent="0">
              <a:buNone/>
            </a:pPr>
            <a:endParaRPr lang="pt-BR" sz="2800" dirty="0">
              <a:ea typeface="Calibri" panose="020F0502020204030204" pitchFamily="34" charset="0"/>
            </a:endParaRPr>
          </a:p>
          <a:p>
            <a:pPr lvl="0"/>
            <a:r>
              <a:rPr lang="pt-BR" sz="2800" dirty="0">
                <a:ea typeface="Calibri" panose="020F0502020204030204" pitchFamily="34" charset="0"/>
              </a:rPr>
              <a:t>She wants to make a claim for SC for DMII on a direct basis. Is that a good choice? Can you suggest any other claim for her to make?</a:t>
            </a:r>
          </a:p>
          <a:p>
            <a:pPr lvl="0"/>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174CC62C-2D63-A320-B63E-A037A36D7F2A}"/>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a:extLst>
              <a:ext uri="{FF2B5EF4-FFF2-40B4-BE49-F238E27FC236}">
                <a16:creationId xmlns:a16="http://schemas.microsoft.com/office/drawing/2014/main" id="{DC08CDF5-4734-0F5D-9DDF-8F7530A838D2}"/>
              </a:ext>
            </a:extLst>
          </p:cNvPr>
          <p:cNvSpPr>
            <a:spLocks noGrp="1"/>
          </p:cNvSpPr>
          <p:nvPr>
            <p:ph type="title"/>
          </p:nvPr>
        </p:nvSpPr>
        <p:spPr/>
        <p:txBody>
          <a:bodyPr/>
          <a:lstStyle/>
          <a:p>
            <a:r>
              <a:rPr lang="en-US" dirty="0"/>
              <a:t>Practice Exercises</a:t>
            </a:r>
          </a:p>
        </p:txBody>
      </p:sp>
    </p:spTree>
    <p:extLst>
      <p:ext uri="{BB962C8B-B14F-4D97-AF65-F5344CB8AC3E}">
        <p14:creationId xmlns:p14="http://schemas.microsoft.com/office/powerpoint/2010/main" val="1832895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9FD4C-0B63-6F3D-4377-096D5254DC5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EDFD86-20D6-48C1-3E00-2EED5E35BA3B}"/>
              </a:ext>
            </a:extLst>
          </p:cNvPr>
          <p:cNvSpPr>
            <a:spLocks noGrp="1"/>
          </p:cNvSpPr>
          <p:nvPr>
            <p:ph idx="1"/>
          </p:nvPr>
        </p:nvSpPr>
        <p:spPr/>
        <p:txBody>
          <a:bodyPr/>
          <a:lstStyle/>
          <a:p>
            <a:pPr marL="0" lvl="0" indent="0">
              <a:buNone/>
            </a:pPr>
            <a:r>
              <a:rPr lang="pt-BR" sz="2800" dirty="0">
                <a:ea typeface="Calibri" panose="020F0502020204030204" pitchFamily="34" charset="0"/>
              </a:rPr>
              <a:t>Celia Clark heard about the Adams decision, and wants to make a claim for obesity secondary to her SC diabetes as well. Which of the following does she need to show in her claim, for VA to consider it to be </a:t>
            </a:r>
            <a:r>
              <a:rPr lang="pt-BR" sz="2800" dirty="0" err="1">
                <a:ea typeface="Calibri" panose="020F0502020204030204" pitchFamily="34" charset="0"/>
              </a:rPr>
              <a:t>secondary</a:t>
            </a:r>
            <a:r>
              <a:rPr lang="pt-BR" sz="2800" dirty="0">
                <a:ea typeface="Calibri" panose="020F0502020204030204" pitchFamily="34" charset="0"/>
              </a:rPr>
              <a:t>:</a:t>
            </a:r>
          </a:p>
          <a:p>
            <a:pPr marL="0" lvl="0" indent="0">
              <a:buNone/>
            </a:pPr>
            <a:endParaRPr lang="pt-BR" sz="2800" dirty="0">
              <a:ea typeface="Calibri" panose="020F0502020204030204" pitchFamily="34" charset="0"/>
            </a:endParaRPr>
          </a:p>
          <a:p>
            <a:pPr marL="514350" lvl="0" indent="-514350">
              <a:buFont typeface="+mj-lt"/>
              <a:buAutoNum type="arabicPeriod"/>
            </a:pPr>
            <a:r>
              <a:rPr lang="pt-BR" sz="2800" dirty="0">
                <a:ea typeface="Calibri" panose="020F0502020204030204" pitchFamily="34" charset="0"/>
              </a:rPr>
              <a:t>A diagnosis of a recognized obesity disability.</a:t>
            </a:r>
          </a:p>
          <a:p>
            <a:pPr marL="514350" lvl="0" indent="-514350">
              <a:buFont typeface="+mj-lt"/>
              <a:buAutoNum type="arabicPeriod"/>
            </a:pPr>
            <a:r>
              <a:rPr lang="pt-BR" sz="2800" dirty="0">
                <a:ea typeface="Calibri" panose="020F0502020204030204" pitchFamily="34" charset="0"/>
              </a:rPr>
              <a:t>Evidence that she has obesity.</a:t>
            </a:r>
          </a:p>
          <a:p>
            <a:pPr marL="514350" indent="-514350">
              <a:buFont typeface="+mj-lt"/>
              <a:buAutoNum type="arabicPeriod"/>
            </a:pPr>
            <a:r>
              <a:rPr lang="pt-BR" sz="2800" dirty="0">
                <a:ea typeface="Calibri" panose="020F0502020204030204" pitchFamily="34" charset="0"/>
              </a:rPr>
              <a:t>Medical evidence of functional impairment impacting employability/employment</a:t>
            </a:r>
          </a:p>
          <a:p>
            <a:pPr marL="514350" lvl="0" indent="-514350">
              <a:buFont typeface="+mj-lt"/>
              <a:buAutoNum type="arabicPeriod"/>
            </a:pPr>
            <a:r>
              <a:rPr lang="pt-BR" sz="2800" dirty="0">
                <a:ea typeface="Calibri" panose="020F0502020204030204" pitchFamily="34" charset="0"/>
              </a:rPr>
              <a:t>Medical baseline to show that but-for diabetes, obesity would not have been as severe.</a:t>
            </a:r>
          </a:p>
        </p:txBody>
      </p:sp>
      <p:sp>
        <p:nvSpPr>
          <p:cNvPr id="3" name="Slide Number Placeholder 2">
            <a:extLst>
              <a:ext uri="{FF2B5EF4-FFF2-40B4-BE49-F238E27FC236}">
                <a16:creationId xmlns:a16="http://schemas.microsoft.com/office/drawing/2014/main" id="{65706E69-FD3E-6D61-1847-EEF6FEB34BE8}"/>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
        <p:nvSpPr>
          <p:cNvPr id="4" name="Title 3">
            <a:extLst>
              <a:ext uri="{FF2B5EF4-FFF2-40B4-BE49-F238E27FC236}">
                <a16:creationId xmlns:a16="http://schemas.microsoft.com/office/drawing/2014/main" id="{9A3DCBCD-EBA2-66EF-A126-F57ADEB29C89}"/>
              </a:ext>
            </a:extLst>
          </p:cNvPr>
          <p:cNvSpPr>
            <a:spLocks noGrp="1"/>
          </p:cNvSpPr>
          <p:nvPr>
            <p:ph type="title"/>
          </p:nvPr>
        </p:nvSpPr>
        <p:spPr/>
        <p:txBody>
          <a:bodyPr/>
          <a:lstStyle/>
          <a:p>
            <a:r>
              <a:rPr lang="en-US" dirty="0"/>
              <a:t>Practice Exercises</a:t>
            </a:r>
          </a:p>
        </p:txBody>
      </p:sp>
    </p:spTree>
    <p:extLst>
      <p:ext uri="{BB962C8B-B14F-4D97-AF65-F5344CB8AC3E}">
        <p14:creationId xmlns:p14="http://schemas.microsoft.com/office/powerpoint/2010/main" val="3044139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C4B00-985E-95AC-8934-542DCE3EBFB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01C0A9-DFA3-8754-6E16-DC7CC4438AF9}"/>
              </a:ext>
            </a:extLst>
          </p:cNvPr>
          <p:cNvSpPr>
            <a:spLocks noGrp="1"/>
          </p:cNvSpPr>
          <p:nvPr>
            <p:ph idx="1"/>
          </p:nvPr>
        </p:nvSpPr>
        <p:spPr/>
        <p:txBody>
          <a:bodyPr/>
          <a:lstStyle/>
          <a:p>
            <a:pPr lvl="0"/>
            <a:r>
              <a:rPr lang="pt-BR" sz="2800" dirty="0">
                <a:ea typeface="Calibri" panose="020F0502020204030204" pitchFamily="34" charset="0"/>
              </a:rPr>
              <a:t>Ruma Nandini has SC hypertension. In her private medical records, there are treatment notes from 8 years ago of ankle swelling and fatigue that her doctor attributed to heart problems, and then symptoms improved. Recently, her doctor said the hypertension seems to be making her heart act up again, and has scheduled an echocardiogram to see if a diagnosis can be made for a heart </a:t>
            </a:r>
            <a:r>
              <a:rPr lang="pt-BR" sz="2800" dirty="0" err="1">
                <a:ea typeface="Calibri" panose="020F0502020204030204" pitchFamily="34" charset="0"/>
              </a:rPr>
              <a:t>disability</a:t>
            </a:r>
            <a:r>
              <a:rPr lang="pt-BR" sz="2800" dirty="0">
                <a:ea typeface="Calibri" panose="020F0502020204030204" pitchFamily="34" charset="0"/>
              </a:rPr>
              <a:t>.</a:t>
            </a:r>
          </a:p>
          <a:p>
            <a:pPr marL="0" lvl="0" indent="0">
              <a:buNone/>
            </a:pPr>
            <a:endParaRPr lang="pt-BR" sz="2800" dirty="0">
              <a:ea typeface="Calibri" panose="020F0502020204030204" pitchFamily="34" charset="0"/>
            </a:endParaRPr>
          </a:p>
          <a:p>
            <a:pPr lvl="0"/>
            <a:r>
              <a:rPr lang="pt-BR" sz="2800" dirty="0">
                <a:ea typeface="Calibri" panose="020F0502020204030204" pitchFamily="34" charset="0"/>
              </a:rPr>
              <a:t>What does she need to make a secondary claim on an aggravation basis? (clues on previous slide)</a:t>
            </a:r>
          </a:p>
        </p:txBody>
      </p:sp>
      <p:sp>
        <p:nvSpPr>
          <p:cNvPr id="3" name="Slide Number Placeholder 2">
            <a:extLst>
              <a:ext uri="{FF2B5EF4-FFF2-40B4-BE49-F238E27FC236}">
                <a16:creationId xmlns:a16="http://schemas.microsoft.com/office/drawing/2014/main" id="{AE6C716F-CED9-C4BD-018D-6BF091BD8F6C}"/>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
        <p:nvSpPr>
          <p:cNvPr id="4" name="Title 3">
            <a:extLst>
              <a:ext uri="{FF2B5EF4-FFF2-40B4-BE49-F238E27FC236}">
                <a16:creationId xmlns:a16="http://schemas.microsoft.com/office/drawing/2014/main" id="{9360A5D9-A919-76A5-1059-D7B10372388C}"/>
              </a:ext>
            </a:extLst>
          </p:cNvPr>
          <p:cNvSpPr>
            <a:spLocks noGrp="1"/>
          </p:cNvSpPr>
          <p:nvPr>
            <p:ph type="title"/>
          </p:nvPr>
        </p:nvSpPr>
        <p:spPr/>
        <p:txBody>
          <a:bodyPr/>
          <a:lstStyle/>
          <a:p>
            <a:r>
              <a:rPr lang="en-US" dirty="0"/>
              <a:t>Practice Exercises</a:t>
            </a:r>
          </a:p>
        </p:txBody>
      </p:sp>
    </p:spTree>
    <p:extLst>
      <p:ext uri="{BB962C8B-B14F-4D97-AF65-F5344CB8AC3E}">
        <p14:creationId xmlns:p14="http://schemas.microsoft.com/office/powerpoint/2010/main" val="1344278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49776" y="2921168"/>
            <a:ext cx="5585280" cy="1015663"/>
          </a:xfrm>
          <a:prstGeom prst="rect">
            <a:avLst/>
          </a:prstGeom>
          <a:noFill/>
        </p:spPr>
        <p:txBody>
          <a:bodyPr wrap="square" rtlCol="0">
            <a:spAutoFit/>
          </a:bodyPr>
          <a:lstStyle/>
          <a:p>
            <a:pPr algn="r"/>
            <a:r>
              <a:rPr lang="en-US" sz="6000" b="1" dirty="0">
                <a:latin typeface="Arial Nova" panose="020B0504020202020204" pitchFamily="34" charset="0"/>
                <a:cs typeface="Times New Roman" panose="02020603050405020304" pitchFamily="18" charset="0"/>
              </a:rPr>
              <a:t>QUESTIONS?</a:t>
            </a:r>
          </a:p>
        </p:txBody>
      </p:sp>
      <p:sp>
        <p:nvSpPr>
          <p:cNvPr id="3" name="TextBox 2"/>
          <p:cNvSpPr txBox="1"/>
          <p:nvPr/>
        </p:nvSpPr>
        <p:spPr>
          <a:xfrm>
            <a:off x="6842416" y="4740846"/>
            <a:ext cx="4434035" cy="954107"/>
          </a:xfrm>
          <a:prstGeom prst="rect">
            <a:avLst/>
          </a:prstGeom>
          <a:noFill/>
        </p:spPr>
        <p:txBody>
          <a:bodyPr wrap="square" rtlCol="0">
            <a:spAutoFit/>
          </a:bodyPr>
          <a:lstStyle/>
          <a:p>
            <a:pPr algn="r"/>
            <a:r>
              <a:rPr lang="en-US" sz="2800" dirty="0">
                <a:latin typeface="Arial Nova" panose="020B0504020202020204" pitchFamily="34" charset="0"/>
                <a:cs typeface="Times New Roman" panose="02020603050405020304" pitchFamily="18" charset="0"/>
              </a:rPr>
              <a:t>Crystal M. Trulove</a:t>
            </a:r>
          </a:p>
          <a:p>
            <a:pPr algn="r"/>
            <a:r>
              <a:rPr lang="en-US" sz="2800" dirty="0">
                <a:latin typeface="Arial Nova" panose="020B0504020202020204" pitchFamily="34" charset="0"/>
                <a:cs typeface="Times New Roman" panose="02020603050405020304" pitchFamily="18" charset="0"/>
              </a:rPr>
              <a:t>crystal.trulove@gmail.com</a:t>
            </a:r>
          </a:p>
        </p:txBody>
      </p:sp>
    </p:spTree>
    <p:extLst>
      <p:ext uri="{BB962C8B-B14F-4D97-AF65-F5344CB8AC3E}">
        <p14:creationId xmlns:p14="http://schemas.microsoft.com/office/powerpoint/2010/main" val="2671895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DEFEE-B965-3A83-6B4B-43E2A387D6B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378AC7-61EA-7580-E335-D07F37A44FE0}"/>
              </a:ext>
            </a:extLst>
          </p:cNvPr>
          <p:cNvSpPr>
            <a:spLocks noGrp="1"/>
          </p:cNvSpPr>
          <p:nvPr>
            <p:ph idx="1"/>
          </p:nvPr>
        </p:nvSpPr>
        <p:spPr/>
        <p:txBody>
          <a:bodyPr/>
          <a:lstStyle/>
          <a:p>
            <a:r>
              <a:rPr lang="en-US" sz="2800" dirty="0"/>
              <a:t>38 U.S.C. 1110 Basic Entitlement</a:t>
            </a:r>
          </a:p>
          <a:p>
            <a:r>
              <a:rPr lang="en-US" sz="2800" dirty="0"/>
              <a:t>38 U.S.C. 1131 Basic Entitlement</a:t>
            </a:r>
          </a:p>
          <a:p>
            <a:r>
              <a:rPr lang="en-US" sz="2800" dirty="0"/>
              <a:t>38 CFR 3.310 Disabilities proximately due to, or aggravated by, service-connected disease or injury</a:t>
            </a:r>
          </a:p>
          <a:p>
            <a:r>
              <a:rPr lang="en-US" sz="2800" dirty="0"/>
              <a:t>M21-1 V.ii.2.D.1. Secondary SC, Including Aggravation</a:t>
            </a:r>
          </a:p>
          <a:p>
            <a:r>
              <a:rPr lang="en-US" sz="2800" dirty="0"/>
              <a:t>M21-1 V.ii.2.A.2.a.  Presumption of Soundness</a:t>
            </a:r>
            <a:r>
              <a:rPr lang="en-US" sz="2800" dirty="0">
                <a:ea typeface="Calibri" panose="020F0502020204030204" pitchFamily="34" charset="0"/>
              </a:rPr>
              <a:t> </a:t>
            </a:r>
          </a:p>
          <a:p>
            <a:r>
              <a:rPr lang="en-US" sz="2800" dirty="0"/>
              <a:t>M21-1 V.iii.11.2. Complications of Diabetes Mellitus</a:t>
            </a:r>
          </a:p>
          <a:p>
            <a:r>
              <a:rPr lang="en-US" sz="2800" dirty="0"/>
              <a:t>M21-1 V.iii.5.1.f  Secondary SC due to amputation</a:t>
            </a:r>
          </a:p>
          <a:p>
            <a:r>
              <a:rPr lang="en-US" sz="2800" dirty="0"/>
              <a:t>M21-1 V.iii.12.B.3.a.  Secondary SC due to TBI</a:t>
            </a:r>
          </a:p>
          <a:p>
            <a:endParaRPr lang="pt-BR" sz="2800" dirty="0">
              <a:ea typeface="Calibri" panose="020F0502020204030204" pitchFamily="34" charset="0"/>
            </a:endParaRPr>
          </a:p>
          <a:p>
            <a:endParaRPr lang="en-US" u="sng" dirty="0"/>
          </a:p>
          <a:p>
            <a:endParaRPr lang="en-US" dirty="0"/>
          </a:p>
        </p:txBody>
      </p:sp>
      <p:sp>
        <p:nvSpPr>
          <p:cNvPr id="3" name="Slide Number Placeholder 2">
            <a:extLst>
              <a:ext uri="{FF2B5EF4-FFF2-40B4-BE49-F238E27FC236}">
                <a16:creationId xmlns:a16="http://schemas.microsoft.com/office/drawing/2014/main" id="{A1FCAF6A-43D1-5C86-DD53-2B69D4B670A4}"/>
              </a:ext>
            </a:extLst>
          </p:cNvPr>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a:extLst>
              <a:ext uri="{FF2B5EF4-FFF2-40B4-BE49-F238E27FC236}">
                <a16:creationId xmlns:a16="http://schemas.microsoft.com/office/drawing/2014/main" id="{02091941-D70E-71A0-A95A-EE4B491E6533}"/>
              </a:ext>
            </a:extLst>
          </p:cNvPr>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276124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4A37-1C9A-9D77-9B9F-040D7F9DCFE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AB7B5F-F102-33C0-6A79-56FD7A076BA5}"/>
              </a:ext>
            </a:extLst>
          </p:cNvPr>
          <p:cNvSpPr>
            <a:spLocks noGrp="1"/>
          </p:cNvSpPr>
          <p:nvPr>
            <p:ph idx="1"/>
          </p:nvPr>
        </p:nvSpPr>
        <p:spPr/>
        <p:txBody>
          <a:bodyPr/>
          <a:lstStyle/>
          <a:p>
            <a:r>
              <a:rPr lang="en-US" sz="2800" dirty="0"/>
              <a:t>Veterans can file a secondary claim to get more disability benefits for a new disability that’s linked to a service-connected (SC) disability they already have.</a:t>
            </a:r>
          </a:p>
          <a:p>
            <a:r>
              <a:rPr lang="en-US" sz="2800" dirty="0"/>
              <a:t>Examples of when to file a secondary claim:</a:t>
            </a:r>
          </a:p>
          <a:p>
            <a:pPr lvl="1"/>
            <a:r>
              <a:rPr lang="en-US" dirty="0"/>
              <a:t>The veteran develops arthritis that’s caused by a service-connected knee injury</a:t>
            </a:r>
          </a:p>
          <a:p>
            <a:pPr lvl="1"/>
            <a:r>
              <a:rPr lang="en-US" dirty="0"/>
              <a:t>The veteran develops heart disease that’s caused by service-connected high blood pressure</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33A5C782-2F50-9C79-0A90-7DE90647C085}"/>
              </a:ext>
            </a:extLst>
          </p:cNvPr>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a:extLst>
              <a:ext uri="{FF2B5EF4-FFF2-40B4-BE49-F238E27FC236}">
                <a16:creationId xmlns:a16="http://schemas.microsoft.com/office/drawing/2014/main" id="{4195DD4C-0870-D1B9-235C-D9096ECC22B7}"/>
              </a:ext>
            </a:extLst>
          </p:cNvPr>
          <p:cNvSpPr>
            <a:spLocks noGrp="1"/>
          </p:cNvSpPr>
          <p:nvPr>
            <p:ph type="title"/>
          </p:nvPr>
        </p:nvSpPr>
        <p:spPr/>
        <p:txBody>
          <a:bodyPr/>
          <a:lstStyle/>
          <a:p>
            <a:r>
              <a:rPr lang="en-US" dirty="0"/>
              <a:t>Secondary Service Connection Basics</a:t>
            </a:r>
          </a:p>
        </p:txBody>
      </p:sp>
    </p:spTree>
    <p:extLst>
      <p:ext uri="{BB962C8B-B14F-4D97-AF65-F5344CB8AC3E}">
        <p14:creationId xmlns:p14="http://schemas.microsoft.com/office/powerpoint/2010/main" val="316930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2D11A-8485-C165-B198-92BD5F397B9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A00F27-4BD8-52FC-CF22-BC47A3E8C7E8}"/>
              </a:ext>
            </a:extLst>
          </p:cNvPr>
          <p:cNvSpPr>
            <a:spLocks noGrp="1"/>
          </p:cNvSpPr>
          <p:nvPr>
            <p:ph idx="1"/>
          </p:nvPr>
        </p:nvSpPr>
        <p:spPr/>
        <p:txBody>
          <a:bodyPr/>
          <a:lstStyle/>
          <a:p>
            <a:r>
              <a:rPr lang="en-US" sz="2800" dirty="0"/>
              <a:t>M21-1 V.ii.2.D.1. Disability which is proximately due to or the result of a service-connected (SC) disease or injury shall be service connected </a:t>
            </a:r>
          </a:p>
          <a:p>
            <a:pPr lvl="1"/>
            <a:r>
              <a:rPr lang="en-US" dirty="0"/>
              <a:t>SC on a secondary basis requires showing causation</a:t>
            </a:r>
          </a:p>
          <a:p>
            <a:pPr lvl="1"/>
            <a:endParaRPr lang="en-US" dirty="0"/>
          </a:p>
          <a:p>
            <a:r>
              <a:rPr lang="en-US" sz="2800" dirty="0"/>
              <a:t>Three elements must be satisfied prior to VA requesting an examination on a secondary claim:</a:t>
            </a:r>
          </a:p>
          <a:p>
            <a:pPr lvl="1"/>
            <a:r>
              <a:rPr lang="en-US" dirty="0"/>
              <a:t>Lay or medical evidence of a current disability or symptoms, </a:t>
            </a:r>
          </a:p>
          <a:p>
            <a:pPr lvl="1"/>
            <a:r>
              <a:rPr lang="en-US" dirty="0"/>
              <a:t>evidence of an SC primary disability, and </a:t>
            </a:r>
          </a:p>
          <a:p>
            <a:pPr lvl="1"/>
            <a:r>
              <a:rPr lang="en-US" dirty="0"/>
              <a:t>Indication that the claimed secondary condition may be associated with the primary disability.</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0306DB7E-2B3D-6E4F-9CED-852D73546E25}"/>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4" name="Title 3">
            <a:extLst>
              <a:ext uri="{FF2B5EF4-FFF2-40B4-BE49-F238E27FC236}">
                <a16:creationId xmlns:a16="http://schemas.microsoft.com/office/drawing/2014/main" id="{63FEB0F5-0D60-AB10-064E-903A146E0DD2}"/>
              </a:ext>
            </a:extLst>
          </p:cNvPr>
          <p:cNvSpPr>
            <a:spLocks noGrp="1"/>
          </p:cNvSpPr>
          <p:nvPr>
            <p:ph type="title"/>
          </p:nvPr>
        </p:nvSpPr>
        <p:spPr/>
        <p:txBody>
          <a:bodyPr/>
          <a:lstStyle/>
          <a:p>
            <a:r>
              <a:rPr lang="en-US" dirty="0"/>
              <a:t>Secondary Service Connection Basics</a:t>
            </a:r>
          </a:p>
        </p:txBody>
      </p:sp>
    </p:spTree>
    <p:extLst>
      <p:ext uri="{BB962C8B-B14F-4D97-AF65-F5344CB8AC3E}">
        <p14:creationId xmlns:p14="http://schemas.microsoft.com/office/powerpoint/2010/main" val="862442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CDD24-B005-DF46-0D00-FB1AECEC30B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227950-76A3-EDF1-00DB-0DFC33D48F23}"/>
              </a:ext>
            </a:extLst>
          </p:cNvPr>
          <p:cNvSpPr>
            <a:spLocks noGrp="1"/>
          </p:cNvSpPr>
          <p:nvPr>
            <p:ph idx="1"/>
          </p:nvPr>
        </p:nvSpPr>
        <p:spPr>
          <a:xfrm>
            <a:off x="838200" y="1393236"/>
            <a:ext cx="10515600" cy="5328240"/>
          </a:xfrm>
        </p:spPr>
        <p:txBody>
          <a:bodyPr/>
          <a:lstStyle/>
          <a:p>
            <a:pPr marL="0" indent="0">
              <a:buNone/>
            </a:pPr>
            <a:r>
              <a:rPr lang="en-US" sz="2800" dirty="0"/>
              <a:t>Causation must be more than a general statement from veteran.</a:t>
            </a:r>
          </a:p>
          <a:p>
            <a:pPr lvl="1"/>
            <a:r>
              <a:rPr lang="en-US" dirty="0"/>
              <a:t>Example:  Veteran claims stomach problems secondary to SC heart condition.  A statement contends that since starting prescribed medications two years ago for the heart condition, the Veteran has experienced stomach problems to include constipation, pain, and indigestion.</a:t>
            </a:r>
          </a:p>
          <a:p>
            <a:pPr lvl="1"/>
            <a:endParaRPr lang="en-US" dirty="0"/>
          </a:p>
          <a:p>
            <a:pPr lvl="1"/>
            <a:r>
              <a:rPr lang="en-US" dirty="0"/>
              <a:t>Analysis: While the Veteran’s lay statement is not sufficient to ultimately prove the claim, it is sufficient in this instance to warrant an examination.  The Veteran is competent to describe symptoms and the possible association of symptoms to the SC condition.  Furthermore, the statement appears credible when considering the evidence at hand.</a:t>
            </a:r>
            <a:endParaRPr lang="pt-BR" dirty="0">
              <a:ea typeface="Calibri" panose="020F0502020204030204" pitchFamily="34" charset="0"/>
            </a:endParaRPr>
          </a:p>
        </p:txBody>
      </p:sp>
      <p:sp>
        <p:nvSpPr>
          <p:cNvPr id="3" name="Slide Number Placeholder 2">
            <a:extLst>
              <a:ext uri="{FF2B5EF4-FFF2-40B4-BE49-F238E27FC236}">
                <a16:creationId xmlns:a16="http://schemas.microsoft.com/office/drawing/2014/main" id="{1D36A6C4-1B91-5055-898F-581F6CF288DB}"/>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
        <p:nvSpPr>
          <p:cNvPr id="4" name="Title 3">
            <a:extLst>
              <a:ext uri="{FF2B5EF4-FFF2-40B4-BE49-F238E27FC236}">
                <a16:creationId xmlns:a16="http://schemas.microsoft.com/office/drawing/2014/main" id="{EEB29151-8B3E-87F8-0C3F-334707D50A95}"/>
              </a:ext>
            </a:extLst>
          </p:cNvPr>
          <p:cNvSpPr>
            <a:spLocks noGrp="1"/>
          </p:cNvSpPr>
          <p:nvPr>
            <p:ph type="title"/>
          </p:nvPr>
        </p:nvSpPr>
        <p:spPr/>
        <p:txBody>
          <a:bodyPr/>
          <a:lstStyle/>
          <a:p>
            <a:r>
              <a:rPr lang="en-US" dirty="0"/>
              <a:t>Secondary Service Connection Basics</a:t>
            </a:r>
          </a:p>
        </p:txBody>
      </p:sp>
    </p:spTree>
    <p:extLst>
      <p:ext uri="{BB962C8B-B14F-4D97-AF65-F5344CB8AC3E}">
        <p14:creationId xmlns:p14="http://schemas.microsoft.com/office/powerpoint/2010/main" val="2802980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D5AC0-C7D4-FB1F-5015-B71729E909B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2FA389F-708F-CEFC-1EDF-5980A42EB547}"/>
              </a:ext>
            </a:extLst>
          </p:cNvPr>
          <p:cNvSpPr>
            <a:spLocks noGrp="1"/>
          </p:cNvSpPr>
          <p:nvPr>
            <p:ph idx="1"/>
          </p:nvPr>
        </p:nvSpPr>
        <p:spPr/>
        <p:txBody>
          <a:bodyPr/>
          <a:lstStyle/>
          <a:p>
            <a:pPr marL="0" indent="0">
              <a:buNone/>
            </a:pPr>
            <a:r>
              <a:rPr lang="en-US" sz="2800" dirty="0">
                <a:ea typeface="Calibri" panose="020F0502020204030204" pitchFamily="34" charset="0"/>
              </a:rPr>
              <a:t>Pop Quiz: Can a veteran make a claim for a condition secondary to a secondary condition?</a:t>
            </a:r>
          </a:p>
          <a:p>
            <a:pPr marL="0" indent="0">
              <a:buNone/>
            </a:pPr>
            <a:endParaRPr lang="en-US" sz="2800" dirty="0">
              <a:ea typeface="Calibri" panose="020F0502020204030204" pitchFamily="34" charset="0"/>
            </a:endParaRPr>
          </a:p>
          <a:p>
            <a:r>
              <a:rPr lang="en-US" sz="2800" dirty="0">
                <a:ea typeface="Calibri" panose="020F0502020204030204" pitchFamily="34" charset="0"/>
              </a:rPr>
              <a:t>Example: Medications for SC PTSD cause GERD, which is a secondary disability. Now GERD has caused sleep problems that have resulted in obstructive sleep apnea, but OSA is not caused by PTSD, it was caused by GERD. Can a veteran make this claim?</a:t>
            </a:r>
          </a:p>
          <a:p>
            <a:pPr marL="0" indent="0">
              <a:buNone/>
            </a:pPr>
            <a:endParaRPr lang="en-US" sz="2800" dirty="0">
              <a:ea typeface="Calibri" panose="020F0502020204030204" pitchFamily="34" charset="0"/>
            </a:endParaRPr>
          </a:p>
          <a:p>
            <a:r>
              <a:rPr lang="en-US" sz="2800" dirty="0">
                <a:ea typeface="Calibri" panose="020F0502020204030204" pitchFamily="34" charset="0"/>
              </a:rPr>
              <a:t>YES! This is still considered a secondary claim</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213BE63F-5599-FAF9-0B2C-AB6EA8867D74}"/>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
        <p:nvSpPr>
          <p:cNvPr id="4" name="Title 3">
            <a:extLst>
              <a:ext uri="{FF2B5EF4-FFF2-40B4-BE49-F238E27FC236}">
                <a16:creationId xmlns:a16="http://schemas.microsoft.com/office/drawing/2014/main" id="{B5A341A9-136D-9B4F-BAA0-592A0E6FCEF4}"/>
              </a:ext>
            </a:extLst>
          </p:cNvPr>
          <p:cNvSpPr>
            <a:spLocks noGrp="1"/>
          </p:cNvSpPr>
          <p:nvPr>
            <p:ph type="title"/>
          </p:nvPr>
        </p:nvSpPr>
        <p:spPr/>
        <p:txBody>
          <a:bodyPr/>
          <a:lstStyle/>
          <a:p>
            <a:r>
              <a:rPr lang="en-US" dirty="0"/>
              <a:t>Secondary Service Connection Basics</a:t>
            </a:r>
          </a:p>
        </p:txBody>
      </p:sp>
    </p:spTree>
    <p:extLst>
      <p:ext uri="{BB962C8B-B14F-4D97-AF65-F5344CB8AC3E}">
        <p14:creationId xmlns:p14="http://schemas.microsoft.com/office/powerpoint/2010/main" val="128029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A24E4-7CB3-F644-C7D8-8E29CCF89EE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3FC690-5823-09B7-E990-13864477C50B}"/>
              </a:ext>
            </a:extLst>
          </p:cNvPr>
          <p:cNvSpPr>
            <a:spLocks noGrp="1"/>
          </p:cNvSpPr>
          <p:nvPr>
            <p:ph idx="1"/>
          </p:nvPr>
        </p:nvSpPr>
        <p:spPr/>
        <p:txBody>
          <a:bodyPr/>
          <a:lstStyle/>
          <a:p>
            <a:r>
              <a:rPr lang="en-US" sz="2800" dirty="0">
                <a:ea typeface="Calibri" panose="020F0502020204030204" pitchFamily="34" charset="0"/>
              </a:rPr>
              <a:t>A veteran can make a claim for service connection on a secondary basis the first time they make a claim (i.e. even if they are not already SC), as long as the claim also includes the service connected condition. (Delisio v Shinseki)</a:t>
            </a:r>
          </a:p>
          <a:p>
            <a:pPr marL="0" indent="0">
              <a:buNone/>
            </a:pPr>
            <a:endParaRPr lang="en-US" sz="2800" dirty="0">
              <a:ea typeface="Calibri" panose="020F0502020204030204" pitchFamily="34" charset="0"/>
            </a:endParaRPr>
          </a:p>
          <a:p>
            <a:r>
              <a:rPr lang="en-US" sz="2800" dirty="0">
                <a:ea typeface="Calibri" panose="020F0502020204030204" pitchFamily="34" charset="0"/>
              </a:rPr>
              <a:t>Example: The veteran’s very first claim is for direct service connection of a lumbar spine disability (due to Army injury) and a secondary claim for a sciatic nerve disability.</a:t>
            </a:r>
            <a:endParaRPr lang="pt-BR" sz="2800" dirty="0">
              <a:ea typeface="Calibri" panose="020F0502020204030204" pitchFamily="34" charset="0"/>
            </a:endParaRPr>
          </a:p>
        </p:txBody>
      </p:sp>
      <p:sp>
        <p:nvSpPr>
          <p:cNvPr id="3" name="Slide Number Placeholder 2">
            <a:extLst>
              <a:ext uri="{FF2B5EF4-FFF2-40B4-BE49-F238E27FC236}">
                <a16:creationId xmlns:a16="http://schemas.microsoft.com/office/drawing/2014/main" id="{344CA00C-B678-4A1D-F0DB-1C44ED23CD1C}"/>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a:extLst>
              <a:ext uri="{FF2B5EF4-FFF2-40B4-BE49-F238E27FC236}">
                <a16:creationId xmlns:a16="http://schemas.microsoft.com/office/drawing/2014/main" id="{A33B8B2A-D269-96FE-68D3-E78811485CE5}"/>
              </a:ext>
            </a:extLst>
          </p:cNvPr>
          <p:cNvSpPr>
            <a:spLocks noGrp="1"/>
          </p:cNvSpPr>
          <p:nvPr>
            <p:ph type="title"/>
          </p:nvPr>
        </p:nvSpPr>
        <p:spPr/>
        <p:txBody>
          <a:bodyPr/>
          <a:lstStyle/>
          <a:p>
            <a:r>
              <a:rPr lang="en-US" dirty="0"/>
              <a:t>Secondary Service Connection Basics</a:t>
            </a:r>
          </a:p>
        </p:txBody>
      </p:sp>
    </p:spTree>
    <p:extLst>
      <p:ext uri="{BB962C8B-B14F-4D97-AF65-F5344CB8AC3E}">
        <p14:creationId xmlns:p14="http://schemas.microsoft.com/office/powerpoint/2010/main" val="619688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96B8A-26B5-88AD-812B-FA20E2B5D2D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13A8A3-BFC1-5806-8B1D-404F305824F1}"/>
              </a:ext>
            </a:extLst>
          </p:cNvPr>
          <p:cNvSpPr>
            <a:spLocks noGrp="1"/>
          </p:cNvSpPr>
          <p:nvPr>
            <p:ph idx="1"/>
          </p:nvPr>
        </p:nvSpPr>
        <p:spPr/>
        <p:txBody>
          <a:bodyPr/>
          <a:lstStyle/>
          <a:p>
            <a:pPr lvl="0"/>
            <a:r>
              <a:rPr lang="en-US" sz="2800" dirty="0"/>
              <a:t>Any increase in severity of a nonservice-connected (NSC) disease or injury that is due to or the result of an SC disease or injury, and not due to the natural progress of the disease, will be SC</a:t>
            </a:r>
          </a:p>
          <a:p>
            <a:pPr marL="0" lvl="0" indent="0">
              <a:buNone/>
            </a:pPr>
            <a:endParaRPr lang="en-US" sz="2800" dirty="0"/>
          </a:p>
          <a:p>
            <a:pPr lvl="1"/>
            <a:r>
              <a:rPr lang="en-US" dirty="0"/>
              <a:t>Commonly called aggravation</a:t>
            </a:r>
          </a:p>
          <a:p>
            <a:pPr lvl="1"/>
            <a:r>
              <a:rPr lang="en-US" dirty="0"/>
              <a:t>Baseline level of severity must be established by medical evidence</a:t>
            </a:r>
          </a:p>
          <a:p>
            <a:pPr lvl="1"/>
            <a:r>
              <a:rPr lang="en-US" dirty="0"/>
              <a:t>The rater will determine baseline and current levels</a:t>
            </a:r>
          </a:p>
          <a:p>
            <a:pPr lvl="1"/>
            <a:r>
              <a:rPr lang="en-US" dirty="0"/>
              <a:t>The responsibility for submitting evidence to establish a baseline level of disability rests with the claimant</a:t>
            </a:r>
          </a:p>
        </p:txBody>
      </p:sp>
      <p:sp>
        <p:nvSpPr>
          <p:cNvPr id="3" name="Slide Number Placeholder 2">
            <a:extLst>
              <a:ext uri="{FF2B5EF4-FFF2-40B4-BE49-F238E27FC236}">
                <a16:creationId xmlns:a16="http://schemas.microsoft.com/office/drawing/2014/main" id="{E4B5AF27-2639-05A5-B98F-B1FA02C4A6D2}"/>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a:extLst>
              <a:ext uri="{FF2B5EF4-FFF2-40B4-BE49-F238E27FC236}">
                <a16:creationId xmlns:a16="http://schemas.microsoft.com/office/drawing/2014/main" id="{ED0775B9-C411-838F-4325-805502C9DE85}"/>
              </a:ext>
            </a:extLst>
          </p:cNvPr>
          <p:cNvSpPr>
            <a:spLocks noGrp="1"/>
          </p:cNvSpPr>
          <p:nvPr>
            <p:ph type="title"/>
          </p:nvPr>
        </p:nvSpPr>
        <p:spPr/>
        <p:txBody>
          <a:bodyPr/>
          <a:lstStyle/>
          <a:p>
            <a:r>
              <a:rPr lang="en-US" dirty="0"/>
              <a:t>Aggravation Basics</a:t>
            </a:r>
          </a:p>
        </p:txBody>
      </p:sp>
    </p:spTree>
    <p:extLst>
      <p:ext uri="{BB962C8B-B14F-4D97-AF65-F5344CB8AC3E}">
        <p14:creationId xmlns:p14="http://schemas.microsoft.com/office/powerpoint/2010/main" val="375629115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13991</TotalTime>
  <Words>1840</Words>
  <Application>Microsoft Office PowerPoint</Application>
  <PresentationFormat>Widescreen</PresentationFormat>
  <Paragraphs>170</Paragraphs>
  <Slides>25</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Arial Nova</vt:lpstr>
      <vt:lpstr>Calibri</vt:lpstr>
      <vt:lpstr>Calibri Light</vt:lpstr>
      <vt:lpstr>Times New Roman</vt:lpstr>
      <vt:lpstr>Custom Design</vt:lpstr>
      <vt:lpstr>Office 2013 - 2022 Theme</vt:lpstr>
      <vt:lpstr>PowerPoint Presentation</vt:lpstr>
      <vt:lpstr>Course Objectives</vt:lpstr>
      <vt:lpstr>References</vt:lpstr>
      <vt:lpstr>Secondary Service Connection Basics</vt:lpstr>
      <vt:lpstr>Secondary Service Connection Basics</vt:lpstr>
      <vt:lpstr>Secondary Service Connection Basics</vt:lpstr>
      <vt:lpstr>Secondary Service Connection Basics</vt:lpstr>
      <vt:lpstr>Secondary Service Connection Basics</vt:lpstr>
      <vt:lpstr>Aggravation Basics</vt:lpstr>
      <vt:lpstr>Aggravation Basics</vt:lpstr>
      <vt:lpstr>Aggravation Basics</vt:lpstr>
      <vt:lpstr>Aggravation Basics</vt:lpstr>
      <vt:lpstr>Presumption of Soundness</vt:lpstr>
      <vt:lpstr>Presumption of Soundness</vt:lpstr>
      <vt:lpstr>Presumption of Soundness</vt:lpstr>
      <vt:lpstr>Presumption of Soundness</vt:lpstr>
      <vt:lpstr>Special Secondary Circumstances</vt:lpstr>
      <vt:lpstr>Special Secondary Circumstances</vt:lpstr>
      <vt:lpstr>Special Secondary Circumstances</vt:lpstr>
      <vt:lpstr>Special Secondary Circumstances</vt:lpstr>
      <vt:lpstr>Special Secondary Circumstances</vt:lpstr>
      <vt:lpstr>Practice Exercises</vt:lpstr>
      <vt:lpstr>Practice Exercises</vt:lpstr>
      <vt:lpstr>Practice Exercises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Keith Garrison</cp:lastModifiedBy>
  <cp:revision>470</cp:revision>
  <cp:lastPrinted>2025-04-15T16:32:36Z</cp:lastPrinted>
  <dcterms:created xsi:type="dcterms:W3CDTF">2018-09-13T15:53:27Z</dcterms:created>
  <dcterms:modified xsi:type="dcterms:W3CDTF">2025-09-17T02:46:22Z</dcterms:modified>
</cp:coreProperties>
</file>