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61" r:id="rId8"/>
    <p:sldId id="259" r:id="rId9"/>
    <p:sldId id="262" r:id="rId10"/>
    <p:sldId id="268" r:id="rId11"/>
    <p:sldId id="302" r:id="rId12"/>
    <p:sldId id="310" r:id="rId13"/>
    <p:sldId id="269" r:id="rId14"/>
    <p:sldId id="309" r:id="rId15"/>
    <p:sldId id="304" r:id="rId16"/>
    <p:sldId id="303" r:id="rId17"/>
    <p:sldId id="279" r:id="rId18"/>
    <p:sldId id="277" r:id="rId19"/>
    <p:sldId id="290" r:id="rId20"/>
    <p:sldId id="287" r:id="rId21"/>
    <p:sldId id="292" r:id="rId22"/>
    <p:sldId id="281" r:id="rId23"/>
    <p:sldId id="284" r:id="rId24"/>
    <p:sldId id="285" r:id="rId25"/>
    <p:sldId id="295" r:id="rId26"/>
    <p:sldId id="296" r:id="rId27"/>
    <p:sldId id="297" r:id="rId28"/>
    <p:sldId id="300" r:id="rId29"/>
    <p:sldId id="298" r:id="rId30"/>
    <p:sldId id="299" r:id="rId31"/>
    <p:sldId id="308" r:id="rId32"/>
    <p:sldId id="307" r:id="rId33"/>
    <p:sldId id="306" r:id="rId34"/>
    <p:sldId id="293"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F3FB89"/>
    <a:srgbClr val="0083BE"/>
    <a:srgbClr val="772432"/>
    <a:srgbClr val="4B5055"/>
    <a:srgbClr val="3088CD"/>
    <a:srgbClr val="839097"/>
    <a:srgbClr val="0F4887"/>
    <a:srgbClr val="0F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78193" autoAdjust="0"/>
  </p:normalViewPr>
  <p:slideViewPr>
    <p:cSldViewPr>
      <p:cViewPr varScale="1">
        <p:scale>
          <a:sx n="86" d="100"/>
          <a:sy n="86"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65E22-4EE6-4C77-AA8E-EBA3417014DA}"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7657E389-1B86-4BC7-90D5-B6BC63595571}">
      <dgm:prSet phldrT="[Text]" custT="1"/>
      <dgm:spPr>
        <a:solidFill>
          <a:srgbClr val="772432"/>
        </a:solidFill>
      </dgm:spPr>
      <dgm:t>
        <a:bodyPr/>
        <a:lstStyle/>
        <a:p>
          <a:r>
            <a:rPr lang="en-US" sz="1800" b="1" dirty="0">
              <a:latin typeface="Arial" panose="020B0604020202020204" pitchFamily="34" charset="0"/>
              <a:cs typeface="Arial" panose="020B0604020202020204" pitchFamily="34" charset="0"/>
            </a:rPr>
            <a:t>Regional Office (RO)/Regional Processing Office (RPO) Receives information</a:t>
          </a:r>
        </a:p>
      </dgm:t>
    </dgm:pt>
    <dgm:pt modelId="{1CB26F67-2518-4233-A5D2-DE010D40CA66}" type="par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0FB89AE3-B0A2-424F-9616-4F09F7723A82}" type="sib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A835A852-8E8E-4FAF-B764-DE5400A7EA0D}">
      <dgm:prSet phldrT="[Text]" custT="1"/>
      <dgm:spPr>
        <a:solidFill>
          <a:srgbClr val="0083BE"/>
        </a:solidFill>
      </dgm:spPr>
      <dgm:t>
        <a:bodyPr/>
        <a:lstStyle/>
        <a:p>
          <a:pPr>
            <a:buNone/>
          </a:pPr>
          <a:r>
            <a:rPr lang="en-US" sz="1800" b="1" dirty="0">
              <a:latin typeface="Arial" panose="020B0604020202020204" pitchFamily="34" charset="0"/>
              <a:cs typeface="Arial" panose="020B0604020202020204" pitchFamily="34" charset="0"/>
            </a:rPr>
            <a:t>RO/RPO Processes Claim/Award</a:t>
          </a:r>
        </a:p>
      </dgm:t>
    </dgm:pt>
    <dgm:pt modelId="{EB946240-145E-42EB-9A13-88B51A73E998}" type="par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D89EDE4C-2DC4-4F4B-930C-206FC45077C9}" type="sib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CD7A6891-DF09-4701-B03E-3BEA295EED2F}">
      <dgm:prSet phldrT="[Text]" custT="1"/>
      <dgm:spPr>
        <a:solidFill>
          <a:srgbClr val="4B5055"/>
        </a:solidFill>
      </dgm:spPr>
      <dgm:t>
        <a:bodyPr/>
        <a:lstStyle/>
        <a:p>
          <a:r>
            <a:rPr lang="en-US" sz="1800" b="1" dirty="0">
              <a:latin typeface="Arial" panose="020B0604020202020204" pitchFamily="34" charset="0"/>
              <a:cs typeface="Arial" panose="020B0604020202020204" pitchFamily="34" charset="0"/>
            </a:rPr>
            <a:t>DMC Collects Debts</a:t>
          </a:r>
        </a:p>
      </dgm:t>
    </dgm:pt>
    <dgm:pt modelId="{AEF1295B-488E-4BEF-A62B-A2DD4B238D47}" type="par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FC9FB15B-B463-451A-8F92-2C957DB86E2A}" type="sib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B9D92A0E-16EF-47DC-AD7F-2A328A5C3EEC}">
      <dgm:prSet phldrT="[Text]" custT="1"/>
      <dgm:spPr>
        <a:solidFill>
          <a:srgbClr val="4B5055"/>
        </a:solidFill>
      </dgm:spPr>
      <dgm:t>
        <a:bodyPr/>
        <a:lstStyle/>
        <a:p>
          <a:r>
            <a:rPr lang="en-US" sz="1600" dirty="0">
              <a:latin typeface="Arial" panose="020B0604020202020204" pitchFamily="34" charset="0"/>
              <a:cs typeface="Arial" panose="020B0604020202020204" pitchFamily="34" charset="0"/>
            </a:rPr>
            <a:t>Sends collection letters for debts</a:t>
          </a:r>
        </a:p>
      </dgm:t>
    </dgm:pt>
    <dgm:pt modelId="{5C35CE15-2E9B-411C-9463-DC4DA4D47720}" type="par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357268AB-98CE-4DF1-9F1F-EFD6B1C90088}" type="sib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EA3441C7-C3B8-451D-88A8-448F481D6931}">
      <dgm:prSet phldrT="[Text]"/>
      <dgm:spPr>
        <a:solidFill>
          <a:srgbClr val="4B5055"/>
        </a:solidFill>
      </dgm:spPr>
      <dgm:t>
        <a:bodyPr/>
        <a:lstStyle/>
        <a:p>
          <a:endParaRPr lang="en-US" sz="1500" dirty="0">
            <a:latin typeface="Arial" panose="020B0604020202020204" pitchFamily="34" charset="0"/>
            <a:cs typeface="Arial" panose="020B0604020202020204" pitchFamily="34" charset="0"/>
          </a:endParaRPr>
        </a:p>
      </dgm:t>
    </dgm:pt>
    <dgm:pt modelId="{3EC6E02F-4CB6-48B8-8C81-4C4C0D9B339D}" type="par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0189FE67-AAF4-488A-B5FD-5E8327C9C22C}" type="sib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26D6CE02-9D80-4EE5-AC60-704F2D20AB0E}">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Sends a letter when payments are issued or debt created</a:t>
          </a:r>
        </a:p>
      </dgm:t>
    </dgm:pt>
    <dgm:pt modelId="{ABF38677-9A60-4C9A-B94E-27CC49D76456}" type="par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C948305-20D7-418F-AF6E-2BBEEB1C350F}" type="sib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67EB1B1-7871-4534-8474-B0D5F2835ABC}">
      <dgm:prSet phldrT="[Text]" custT="1"/>
      <dgm:spPr>
        <a:solidFill>
          <a:srgbClr val="4B5055"/>
        </a:solidFill>
      </dgm:spPr>
      <dgm:t>
        <a:bodyPr/>
        <a:lstStyle/>
        <a:p>
          <a:r>
            <a:rPr lang="en-US" sz="1600" dirty="0">
              <a:latin typeface="Arial" panose="020B0604020202020204" pitchFamily="34" charset="0"/>
              <a:cs typeface="Arial" panose="020B0604020202020204" pitchFamily="34" charset="0"/>
            </a:rPr>
            <a:t>Processes collection actions</a:t>
          </a:r>
        </a:p>
      </dgm:t>
    </dgm:pt>
    <dgm:pt modelId="{B7BE0CCD-CDBE-4B85-AC95-43E34C55CD46}" type="par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1403A2FE-C8AD-48FB-94ED-BB556D1A01E8}" type="sib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7891ED30-5C92-4A55-B170-CE303550083A}">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Evaluates eligibility/ entitlement </a:t>
          </a:r>
        </a:p>
      </dgm:t>
    </dgm:pt>
    <dgm:pt modelId="{131BCF25-10B8-4B02-9413-5D859C261F99}" type="par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246F149D-35C8-4D6F-BB87-765B9CBF4016}" type="sib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C5C3207F-7601-4EE6-A967-A4EB33AE189C}">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Issues payments and establishes debts</a:t>
          </a:r>
        </a:p>
      </dgm:t>
    </dgm:pt>
    <dgm:pt modelId="{6BAAFD5F-89AF-442E-8D5F-76776EA739E1}" type="par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7ADE3E98-5500-458D-A65F-0D8BA709122C}" type="sib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848BE5FB-FC01-4189-A2F9-520DC1C8E9B9}">
      <dgm:prSet phldrT="[Text]" custT="1"/>
      <dgm:spPr>
        <a:solidFill>
          <a:srgbClr val="772432"/>
        </a:solidFill>
      </dgm:spPr>
      <dgm:t>
        <a:bodyPr/>
        <a:lstStyle/>
        <a:p>
          <a:r>
            <a:rPr lang="en-US" sz="1600" dirty="0">
              <a:latin typeface="Arial" panose="020B0604020202020204" pitchFamily="34" charset="0"/>
              <a:cs typeface="Arial" panose="020B0604020202020204" pitchFamily="34" charset="0"/>
            </a:rPr>
            <a:t>Education Certification</a:t>
          </a:r>
        </a:p>
      </dgm:t>
    </dgm:pt>
    <dgm:pt modelId="{63772945-C682-48D4-B123-688AEE0DA67E}" type="sib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0D19ABDD-FEA8-42F2-9AF4-D266CDA8DAB8}" type="par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83570A06-354E-49D6-84E4-730867157B45}">
      <dgm:prSet phldrT="[Text]" custT="1"/>
      <dgm:spPr/>
      <dgm:t>
        <a:bodyPr/>
        <a:lstStyle/>
        <a:p>
          <a:r>
            <a:rPr lang="en-US" sz="1600" dirty="0">
              <a:latin typeface="Arial" panose="020B0604020202020204" pitchFamily="34" charset="0"/>
              <a:cs typeface="Arial" panose="020B0604020202020204" pitchFamily="34" charset="0"/>
            </a:rPr>
            <a:t>Change in circumstances affecting benefit eligibility or entitlement</a:t>
          </a:r>
        </a:p>
      </dgm:t>
    </dgm:pt>
    <dgm:pt modelId="{E0BB42B5-7954-4781-B058-FA08FC0C7AFF}" type="parTrans" cxnId="{C6C4343C-E2ED-44D2-9A18-F4245298A095}">
      <dgm:prSet/>
      <dgm:spPr/>
      <dgm:t>
        <a:bodyPr/>
        <a:lstStyle/>
        <a:p>
          <a:endParaRPr lang="en-US"/>
        </a:p>
      </dgm:t>
    </dgm:pt>
    <dgm:pt modelId="{B7D0887D-2E44-4E70-BDF8-C267C56602B8}" type="sibTrans" cxnId="{C6C4343C-E2ED-44D2-9A18-F4245298A095}">
      <dgm:prSet/>
      <dgm:spPr/>
      <dgm:t>
        <a:bodyPr/>
        <a:lstStyle/>
        <a:p>
          <a:endParaRPr lang="en-US"/>
        </a:p>
      </dgm:t>
    </dgm:pt>
    <dgm:pt modelId="{31F79062-1E1F-47FA-A426-365D0AEE193E}" type="pres">
      <dgm:prSet presAssocID="{B9C65E22-4EE6-4C77-AA8E-EBA3417014DA}" presName="CompostProcess" presStyleCnt="0">
        <dgm:presLayoutVars>
          <dgm:dir/>
          <dgm:resizeHandles val="exact"/>
        </dgm:presLayoutVars>
      </dgm:prSet>
      <dgm:spPr/>
    </dgm:pt>
    <dgm:pt modelId="{C18EFC32-46C0-4426-A813-9A268EF6320A}" type="pres">
      <dgm:prSet presAssocID="{B9C65E22-4EE6-4C77-AA8E-EBA3417014DA}" presName="arrow" presStyleLbl="bgShp" presStyleIdx="0" presStyleCnt="1"/>
      <dgm:spPr>
        <a:solidFill>
          <a:srgbClr val="003F72"/>
        </a:solidFill>
      </dgm:spPr>
    </dgm:pt>
    <dgm:pt modelId="{513295BB-659B-471E-A16B-1BA1F268D20B}" type="pres">
      <dgm:prSet presAssocID="{B9C65E22-4EE6-4C77-AA8E-EBA3417014DA}" presName="linearProcess" presStyleCnt="0"/>
      <dgm:spPr/>
    </dgm:pt>
    <dgm:pt modelId="{FD30DC8F-C459-4219-ADF6-E18E65337B9B}" type="pres">
      <dgm:prSet presAssocID="{7657E389-1B86-4BC7-90D5-B6BC63595571}" presName="textNode" presStyleLbl="node1" presStyleIdx="0" presStyleCnt="3" custScaleX="123026" custScaleY="143939">
        <dgm:presLayoutVars>
          <dgm:bulletEnabled val="1"/>
        </dgm:presLayoutVars>
      </dgm:prSet>
      <dgm:spPr/>
    </dgm:pt>
    <dgm:pt modelId="{03AD5214-E8F2-43F9-9667-119C4F7C1349}" type="pres">
      <dgm:prSet presAssocID="{0FB89AE3-B0A2-424F-9616-4F09F7723A82}" presName="sibTrans" presStyleCnt="0"/>
      <dgm:spPr/>
    </dgm:pt>
    <dgm:pt modelId="{A150E185-CD57-4BB1-BA93-02973DE9A7DE}" type="pres">
      <dgm:prSet presAssocID="{A835A852-8E8E-4FAF-B764-DE5400A7EA0D}" presName="textNode" presStyleLbl="node1" presStyleIdx="1" presStyleCnt="3" custScaleX="115693" custScaleY="159091">
        <dgm:presLayoutVars>
          <dgm:bulletEnabled val="1"/>
        </dgm:presLayoutVars>
      </dgm:prSet>
      <dgm:spPr/>
    </dgm:pt>
    <dgm:pt modelId="{1F6CF183-E518-4FA3-A5B9-6CFCCC209481}" type="pres">
      <dgm:prSet presAssocID="{D89EDE4C-2DC4-4F4B-930C-206FC45077C9}" presName="sibTrans" presStyleCnt="0"/>
      <dgm:spPr/>
    </dgm:pt>
    <dgm:pt modelId="{A1A6FA3C-9054-4874-8A82-05509D51562B}" type="pres">
      <dgm:prSet presAssocID="{CD7A6891-DF09-4701-B03E-3BEA295EED2F}" presName="textNode" presStyleLbl="node1" presStyleIdx="2" presStyleCnt="3" custScaleX="122929">
        <dgm:presLayoutVars>
          <dgm:bulletEnabled val="1"/>
        </dgm:presLayoutVars>
      </dgm:prSet>
      <dgm:spPr/>
    </dgm:pt>
  </dgm:ptLst>
  <dgm:cxnLst>
    <dgm:cxn modelId="{16CCA603-4877-42EB-9679-06504E42D282}" type="presOf" srcId="{7657E389-1B86-4BC7-90D5-B6BC63595571}" destId="{FD30DC8F-C459-4219-ADF6-E18E65337B9B}" srcOrd="0" destOrd="0" presId="urn:microsoft.com/office/officeart/2005/8/layout/hProcess9"/>
    <dgm:cxn modelId="{E653360F-33AD-4935-873A-905E034A3161}" srcId="{B9C65E22-4EE6-4C77-AA8E-EBA3417014DA}" destId="{7657E389-1B86-4BC7-90D5-B6BC63595571}" srcOrd="0" destOrd="0" parTransId="{1CB26F67-2518-4233-A5D2-DE010D40CA66}" sibTransId="{0FB89AE3-B0A2-424F-9616-4F09F7723A82}"/>
    <dgm:cxn modelId="{C9408C15-1FA5-4172-B272-3BA9BA90CBD1}" type="presOf" srcId="{967EB1B1-7871-4534-8474-B0D5F2835ABC}" destId="{A1A6FA3C-9054-4874-8A82-05509D51562B}" srcOrd="0" destOrd="2" presId="urn:microsoft.com/office/officeart/2005/8/layout/hProcess9"/>
    <dgm:cxn modelId="{9F652C21-ED4F-4851-876F-810B86DA28FD}" type="presOf" srcId="{EA3441C7-C3B8-451D-88A8-448F481D6931}" destId="{A1A6FA3C-9054-4874-8A82-05509D51562B}" srcOrd="0" destOrd="3" presId="urn:microsoft.com/office/officeart/2005/8/layout/hProcess9"/>
    <dgm:cxn modelId="{B3A79028-A268-46AB-949E-881A85016FEB}" srcId="{7657E389-1B86-4BC7-90D5-B6BC63595571}" destId="{848BE5FB-FC01-4189-A2F9-520DC1C8E9B9}" srcOrd="0" destOrd="0" parTransId="{0D19ABDD-FEA8-42F2-9AF4-D266CDA8DAB8}" sibTransId="{63772945-C682-48D4-B123-688AEE0DA67E}"/>
    <dgm:cxn modelId="{C6C4343C-E2ED-44D2-9A18-F4245298A095}" srcId="{7657E389-1B86-4BC7-90D5-B6BC63595571}" destId="{83570A06-354E-49D6-84E4-730867157B45}" srcOrd="1" destOrd="0" parTransId="{E0BB42B5-7954-4781-B058-FA08FC0C7AFF}" sibTransId="{B7D0887D-2E44-4E70-BDF8-C267C56602B8}"/>
    <dgm:cxn modelId="{2C359E3C-9ED6-4C1C-8829-2D2943296AF7}" srcId="{A835A852-8E8E-4FAF-B764-DE5400A7EA0D}" destId="{26D6CE02-9D80-4EE5-AC60-704F2D20AB0E}" srcOrd="2" destOrd="0" parTransId="{ABF38677-9A60-4C9A-B94E-27CC49D76456}" sibTransId="{9C948305-20D7-418F-AF6E-2BBEEB1C350F}"/>
    <dgm:cxn modelId="{6952D744-C55B-4671-B647-CB6ACE5E595B}" type="presOf" srcId="{83570A06-354E-49D6-84E4-730867157B45}" destId="{FD30DC8F-C459-4219-ADF6-E18E65337B9B}" srcOrd="0" destOrd="2" presId="urn:microsoft.com/office/officeart/2005/8/layout/hProcess9"/>
    <dgm:cxn modelId="{5860BA46-65F6-4AF3-939B-95E558C08281}" type="presOf" srcId="{B9D92A0E-16EF-47DC-AD7F-2A328A5C3EEC}" destId="{A1A6FA3C-9054-4874-8A82-05509D51562B}" srcOrd="0" destOrd="1" presId="urn:microsoft.com/office/officeart/2005/8/layout/hProcess9"/>
    <dgm:cxn modelId="{E7C53D4E-17CC-4617-B3D7-E4FF115D6E2B}" srcId="{B9C65E22-4EE6-4C77-AA8E-EBA3417014DA}" destId="{A835A852-8E8E-4FAF-B764-DE5400A7EA0D}" srcOrd="1" destOrd="0" parTransId="{EB946240-145E-42EB-9A13-88B51A73E998}" sibTransId="{D89EDE4C-2DC4-4F4B-930C-206FC45077C9}"/>
    <dgm:cxn modelId="{6CCB1371-849C-4438-918A-2BAA3F455381}" type="presOf" srcId="{848BE5FB-FC01-4189-A2F9-520DC1C8E9B9}" destId="{FD30DC8F-C459-4219-ADF6-E18E65337B9B}" srcOrd="0" destOrd="1" presId="urn:microsoft.com/office/officeart/2005/8/layout/hProcess9"/>
    <dgm:cxn modelId="{7F97B67E-4D3B-41CE-95F2-BA9266A14745}" type="presOf" srcId="{C5C3207F-7601-4EE6-A967-A4EB33AE189C}" destId="{A150E185-CD57-4BB1-BA93-02973DE9A7DE}" srcOrd="0" destOrd="2" presId="urn:microsoft.com/office/officeart/2005/8/layout/hProcess9"/>
    <dgm:cxn modelId="{F704618B-F808-4857-884E-5DEBC4C83F77}" srcId="{CD7A6891-DF09-4701-B03E-3BEA295EED2F}" destId="{EA3441C7-C3B8-451D-88A8-448F481D6931}" srcOrd="2" destOrd="0" parTransId="{3EC6E02F-4CB6-48B8-8C81-4C4C0D9B339D}" sibTransId="{0189FE67-AAF4-488A-B5FD-5E8327C9C22C}"/>
    <dgm:cxn modelId="{8133CAAC-FB86-4C7D-8FC3-96606C7ED290}" type="presOf" srcId="{A835A852-8E8E-4FAF-B764-DE5400A7EA0D}" destId="{A150E185-CD57-4BB1-BA93-02973DE9A7DE}" srcOrd="0" destOrd="0" presId="urn:microsoft.com/office/officeart/2005/8/layout/hProcess9"/>
    <dgm:cxn modelId="{935581B5-95C6-4BB0-BDDD-2A4F56ECE710}" type="presOf" srcId="{7891ED30-5C92-4A55-B170-CE303550083A}" destId="{A150E185-CD57-4BB1-BA93-02973DE9A7DE}" srcOrd="0" destOrd="1" presId="urn:microsoft.com/office/officeart/2005/8/layout/hProcess9"/>
    <dgm:cxn modelId="{5F81D1CE-C9D1-4E43-9428-E0D590A59FBE}" srcId="{CD7A6891-DF09-4701-B03E-3BEA295EED2F}" destId="{967EB1B1-7871-4534-8474-B0D5F2835ABC}" srcOrd="1" destOrd="0" parTransId="{B7BE0CCD-CDBE-4B85-AC95-43E34C55CD46}" sibTransId="{1403A2FE-C8AD-48FB-94ED-BB556D1A01E8}"/>
    <dgm:cxn modelId="{B68D58D7-DF6E-40B0-A4C6-7A38B8FC6A10}" srcId="{A835A852-8E8E-4FAF-B764-DE5400A7EA0D}" destId="{C5C3207F-7601-4EE6-A967-A4EB33AE189C}" srcOrd="1" destOrd="0" parTransId="{6BAAFD5F-89AF-442E-8D5F-76776EA739E1}" sibTransId="{7ADE3E98-5500-458D-A65F-0D8BA709122C}"/>
    <dgm:cxn modelId="{0A5353E2-08FA-48EF-8A46-6206EB9182CB}" type="presOf" srcId="{26D6CE02-9D80-4EE5-AC60-704F2D20AB0E}" destId="{A150E185-CD57-4BB1-BA93-02973DE9A7DE}" srcOrd="0" destOrd="3" presId="urn:microsoft.com/office/officeart/2005/8/layout/hProcess9"/>
    <dgm:cxn modelId="{9CBB31E5-9CFC-41D5-9D48-C9C4E90C81EB}" srcId="{A835A852-8E8E-4FAF-B764-DE5400A7EA0D}" destId="{7891ED30-5C92-4A55-B170-CE303550083A}" srcOrd="0" destOrd="0" parTransId="{131BCF25-10B8-4B02-9413-5D859C261F99}" sibTransId="{246F149D-35C8-4D6F-BB87-765B9CBF4016}"/>
    <dgm:cxn modelId="{58210AF1-B97B-4E88-8095-EF727E5E2FAD}" srcId="{B9C65E22-4EE6-4C77-AA8E-EBA3417014DA}" destId="{CD7A6891-DF09-4701-B03E-3BEA295EED2F}" srcOrd="2" destOrd="0" parTransId="{AEF1295B-488E-4BEF-A62B-A2DD4B238D47}" sibTransId="{FC9FB15B-B463-451A-8F92-2C957DB86E2A}"/>
    <dgm:cxn modelId="{85FA83F1-55B1-4F14-9FE3-7D1E20E79AB4}" srcId="{CD7A6891-DF09-4701-B03E-3BEA295EED2F}" destId="{B9D92A0E-16EF-47DC-AD7F-2A328A5C3EEC}" srcOrd="0" destOrd="0" parTransId="{5C35CE15-2E9B-411C-9463-DC4DA4D47720}" sibTransId="{357268AB-98CE-4DF1-9F1F-EFD6B1C90088}"/>
    <dgm:cxn modelId="{31A9F4F7-E67C-4EB1-A0CE-6255B46FA28B}" type="presOf" srcId="{B9C65E22-4EE6-4C77-AA8E-EBA3417014DA}" destId="{31F79062-1E1F-47FA-A426-365D0AEE193E}" srcOrd="0" destOrd="0" presId="urn:microsoft.com/office/officeart/2005/8/layout/hProcess9"/>
    <dgm:cxn modelId="{41F113FD-56A2-4C17-A420-0FF5E1C07A4A}" type="presOf" srcId="{CD7A6891-DF09-4701-B03E-3BEA295EED2F}" destId="{A1A6FA3C-9054-4874-8A82-05509D51562B}" srcOrd="0" destOrd="0" presId="urn:microsoft.com/office/officeart/2005/8/layout/hProcess9"/>
    <dgm:cxn modelId="{D40F8D31-5929-42BA-8692-D28327625674}" type="presParOf" srcId="{31F79062-1E1F-47FA-A426-365D0AEE193E}" destId="{C18EFC32-46C0-4426-A813-9A268EF6320A}" srcOrd="0" destOrd="0" presId="urn:microsoft.com/office/officeart/2005/8/layout/hProcess9"/>
    <dgm:cxn modelId="{282FAE0C-37CF-4D68-8D7C-E8D4E4A1FB58}" type="presParOf" srcId="{31F79062-1E1F-47FA-A426-365D0AEE193E}" destId="{513295BB-659B-471E-A16B-1BA1F268D20B}" srcOrd="1" destOrd="0" presId="urn:microsoft.com/office/officeart/2005/8/layout/hProcess9"/>
    <dgm:cxn modelId="{08070ADF-627B-4A03-ABAF-5C9D3ACE5DED}" type="presParOf" srcId="{513295BB-659B-471E-A16B-1BA1F268D20B}" destId="{FD30DC8F-C459-4219-ADF6-E18E65337B9B}" srcOrd="0" destOrd="0" presId="urn:microsoft.com/office/officeart/2005/8/layout/hProcess9"/>
    <dgm:cxn modelId="{AF0F4F76-9BBE-4E79-B537-CA59078C91AE}" type="presParOf" srcId="{513295BB-659B-471E-A16B-1BA1F268D20B}" destId="{03AD5214-E8F2-43F9-9667-119C4F7C1349}" srcOrd="1" destOrd="0" presId="urn:microsoft.com/office/officeart/2005/8/layout/hProcess9"/>
    <dgm:cxn modelId="{4103CFB6-4353-4D2E-8249-A55460D2F86F}" type="presParOf" srcId="{513295BB-659B-471E-A16B-1BA1F268D20B}" destId="{A150E185-CD57-4BB1-BA93-02973DE9A7DE}" srcOrd="2" destOrd="0" presId="urn:microsoft.com/office/officeart/2005/8/layout/hProcess9"/>
    <dgm:cxn modelId="{9EA076B2-A386-4AB0-BD13-9F61BC706692}" type="presParOf" srcId="{513295BB-659B-471E-A16B-1BA1F268D20B}" destId="{1F6CF183-E518-4FA3-A5B9-6CFCCC209481}" srcOrd="3" destOrd="0" presId="urn:microsoft.com/office/officeart/2005/8/layout/hProcess9"/>
    <dgm:cxn modelId="{F3A78252-9FED-4F00-A607-49A9278A0B58}" type="presParOf" srcId="{513295BB-659B-471E-A16B-1BA1F268D20B}" destId="{A1A6FA3C-9054-4874-8A82-05509D51562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7FCBA-39DA-4629-9BBD-AEC5D0322631}"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F64C171F-2572-445F-B942-FC9058FAE739}">
      <dgm:prSet phldrT="[Text]"/>
      <dgm:spPr>
        <a:solidFill>
          <a:schemeClr val="bg1">
            <a:lumMod val="50000"/>
          </a:schemeClr>
        </a:solidFill>
      </dgm:spPr>
      <dgm:t>
        <a:bodyPr/>
        <a:lstStyle/>
        <a:p>
          <a:r>
            <a:rPr lang="en-US" b="1" dirty="0">
              <a:latin typeface="Arial" panose="020B0604020202020204" pitchFamily="34" charset="0"/>
              <a:cs typeface="Arial" panose="020B0604020202020204" pitchFamily="34" charset="0"/>
            </a:rPr>
            <a:t>Compensation/ Pension</a:t>
          </a:r>
        </a:p>
      </dgm:t>
    </dgm:pt>
    <dgm:pt modelId="{CCC2ADCF-1BF2-4199-9C93-DF2477AE93FA}" type="parTrans" cxnId="{9CC7CC8E-1168-44B0-A738-A47DD8F17F57}">
      <dgm:prSet/>
      <dgm:spPr/>
      <dgm:t>
        <a:bodyPr/>
        <a:lstStyle/>
        <a:p>
          <a:endParaRPr lang="en-US"/>
        </a:p>
      </dgm:t>
    </dgm:pt>
    <dgm:pt modelId="{ACDAF92A-10CE-41AA-8225-FFC8E4D4F20C}" type="sibTrans" cxnId="{9CC7CC8E-1168-44B0-A738-A47DD8F17F57}">
      <dgm:prSet/>
      <dgm:spPr/>
      <dgm:t>
        <a:bodyPr/>
        <a:lstStyle/>
        <a:p>
          <a:endParaRPr lang="en-US"/>
        </a:p>
      </dgm:t>
    </dgm:pt>
    <dgm:pt modelId="{36FE0EAD-5BE8-4144-8E2B-090BD4E8092F}">
      <dgm:prSet phldrT="[Tex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Changes in income or net worth</a:t>
          </a:r>
        </a:p>
      </dgm:t>
    </dgm:pt>
    <dgm:pt modelId="{1A29C5E8-FCDF-4B5A-8D56-004E316FACEA}" type="parTrans" cxnId="{E181C0F7-1A2B-4E88-8C12-75B49B740FE9}">
      <dgm:prSet/>
      <dgm:spPr/>
      <dgm:t>
        <a:bodyPr/>
        <a:lstStyle/>
        <a:p>
          <a:endParaRPr lang="en-US"/>
        </a:p>
      </dgm:t>
    </dgm:pt>
    <dgm:pt modelId="{1663823B-CB77-4591-801A-0920D152704F}" type="sibTrans" cxnId="{E181C0F7-1A2B-4E88-8C12-75B49B740FE9}">
      <dgm:prSet/>
      <dgm:spPr/>
      <dgm:t>
        <a:bodyPr/>
        <a:lstStyle/>
        <a:p>
          <a:endParaRPr lang="en-US"/>
        </a:p>
      </dgm:t>
    </dgm:pt>
    <dgm:pt modelId="{83177CEB-F262-4F7E-966D-94173423442D}">
      <dgm:prSet phldrT="[Tex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Active-duty time or drill pay days</a:t>
          </a:r>
        </a:p>
      </dgm:t>
    </dgm:pt>
    <dgm:pt modelId="{0A55E6BF-D17A-44B8-87DE-A9BCBC74AEA1}" type="parTrans" cxnId="{AF800439-31F5-4B7F-88B9-BB66FC33AA04}">
      <dgm:prSet/>
      <dgm:spPr/>
      <dgm:t>
        <a:bodyPr/>
        <a:lstStyle/>
        <a:p>
          <a:endParaRPr lang="en-US"/>
        </a:p>
      </dgm:t>
    </dgm:pt>
    <dgm:pt modelId="{8E6A3107-D33B-4070-9452-FB64BDA9E8DE}" type="sibTrans" cxnId="{AF800439-31F5-4B7F-88B9-BB66FC33AA04}">
      <dgm:prSet/>
      <dgm:spPr/>
      <dgm:t>
        <a:bodyPr/>
        <a:lstStyle/>
        <a:p>
          <a:endParaRPr lang="en-US"/>
        </a:p>
      </dgm:t>
    </dgm:pt>
    <dgm:pt modelId="{B256C492-9489-4368-99D6-368881593C24}">
      <dgm:prSet phldrT="[Text]"/>
      <dgm:spPr>
        <a:solidFill>
          <a:srgbClr val="0083BE"/>
        </a:solidFill>
      </dgm:spPr>
      <dgm:t>
        <a:bodyPr/>
        <a:lstStyle/>
        <a:p>
          <a:r>
            <a:rPr lang="en-US" b="1" dirty="0">
              <a:latin typeface="Arial" panose="020B0604020202020204" pitchFamily="34" charset="0"/>
              <a:cs typeface="Arial" panose="020B0604020202020204" pitchFamily="34" charset="0"/>
            </a:rPr>
            <a:t>Education</a:t>
          </a:r>
        </a:p>
      </dgm:t>
    </dgm:pt>
    <dgm:pt modelId="{3021A129-BB6A-48F9-AE51-9A8359F92A58}" type="parTrans" cxnId="{616578CA-13C4-4C20-94A9-BC1ABF5A39FA}">
      <dgm:prSet/>
      <dgm:spPr/>
      <dgm:t>
        <a:bodyPr/>
        <a:lstStyle/>
        <a:p>
          <a:endParaRPr lang="en-US"/>
        </a:p>
      </dgm:t>
    </dgm:pt>
    <dgm:pt modelId="{F5F0FFB9-163E-4DE8-9F06-3D32CFF6FDB9}" type="sibTrans" cxnId="{616578CA-13C4-4C20-94A9-BC1ABF5A39FA}">
      <dgm:prSet/>
      <dgm:spPr/>
      <dgm:t>
        <a:bodyPr/>
        <a:lstStyle/>
        <a:p>
          <a:endParaRPr lang="en-US"/>
        </a:p>
      </dgm:t>
    </dgm:pt>
    <dgm:pt modelId="{87F2FA62-8085-4CBC-AD92-CCA8D127F5F6}">
      <dgm:prSet phldrT="[Text]"/>
      <dgm:spPr>
        <a:solidFill>
          <a:srgbClr val="0083BE"/>
        </a:solidFill>
      </dgm:spPr>
      <dgm:t>
        <a:bodyPr/>
        <a:lstStyle/>
        <a:p>
          <a:r>
            <a:rPr lang="en-US" dirty="0">
              <a:latin typeface="Arial" panose="020B0604020202020204" pitchFamily="34" charset="0"/>
              <a:cs typeface="Arial" panose="020B0604020202020204" pitchFamily="34" charset="0"/>
            </a:rPr>
            <a:t>Withdrawal from class</a:t>
          </a:r>
        </a:p>
      </dgm:t>
    </dgm:pt>
    <dgm:pt modelId="{53684F9C-C3E0-45B7-8A2D-BFF90D53AE11}" type="parTrans" cxnId="{B792E8DB-2A29-498F-9298-4DD279F552E6}">
      <dgm:prSet/>
      <dgm:spPr/>
      <dgm:t>
        <a:bodyPr/>
        <a:lstStyle/>
        <a:p>
          <a:endParaRPr lang="en-US"/>
        </a:p>
      </dgm:t>
    </dgm:pt>
    <dgm:pt modelId="{ABD3B4C0-F908-42BA-B482-52465E8D7083}" type="sibTrans" cxnId="{B792E8DB-2A29-498F-9298-4DD279F552E6}">
      <dgm:prSet/>
      <dgm:spPr/>
      <dgm:t>
        <a:bodyPr/>
        <a:lstStyle/>
        <a:p>
          <a:endParaRPr lang="en-US"/>
        </a:p>
      </dgm:t>
    </dgm:pt>
    <dgm:pt modelId="{DF52ED2F-250F-448E-97E6-C515B4A2B362}">
      <dgm:prSet phldrT="[Text]"/>
      <dgm:spPr>
        <a:solidFill>
          <a:srgbClr val="0083BE"/>
        </a:solidFill>
      </dgm:spPr>
      <dgm:t>
        <a:bodyPr/>
        <a:lstStyle/>
        <a:p>
          <a:r>
            <a:rPr lang="en-US" dirty="0">
              <a:latin typeface="Arial" panose="020B0604020202020204" pitchFamily="34" charset="0"/>
              <a:cs typeface="Arial" panose="020B0604020202020204" pitchFamily="34" charset="0"/>
            </a:rPr>
            <a:t>Not attending class</a:t>
          </a:r>
        </a:p>
      </dgm:t>
    </dgm:pt>
    <dgm:pt modelId="{6F5F92C6-6039-4565-81E8-A138B9F9DB26}" type="parTrans" cxnId="{FA53E3C9-D951-4020-99C2-4C39E22C377D}">
      <dgm:prSet/>
      <dgm:spPr/>
      <dgm:t>
        <a:bodyPr/>
        <a:lstStyle/>
        <a:p>
          <a:endParaRPr lang="en-US"/>
        </a:p>
      </dgm:t>
    </dgm:pt>
    <dgm:pt modelId="{3CE07CA2-6E72-4CBE-BBE4-CE2562357509}" type="sibTrans" cxnId="{FA53E3C9-D951-4020-99C2-4C39E22C377D}">
      <dgm:prSet/>
      <dgm:spPr/>
      <dgm:t>
        <a:bodyPr/>
        <a:lstStyle/>
        <a:p>
          <a:endParaRPr lang="en-US"/>
        </a:p>
      </dgm:t>
    </dgm:pt>
    <dgm:pt modelId="{6D6234D7-D1C7-4C4B-BBC4-0C0EEEBD66F1}">
      <dgm:prSe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Change in dependency</a:t>
          </a:r>
        </a:p>
      </dgm:t>
    </dgm:pt>
    <dgm:pt modelId="{711F35FB-EF8A-4A15-8961-DF4176C7F9F4}" type="parTrans" cxnId="{FA2B336E-D5BA-40B7-B325-8BA52FC299A4}">
      <dgm:prSet/>
      <dgm:spPr/>
      <dgm:t>
        <a:bodyPr/>
        <a:lstStyle/>
        <a:p>
          <a:endParaRPr lang="en-US"/>
        </a:p>
      </dgm:t>
    </dgm:pt>
    <dgm:pt modelId="{947D91AE-E97E-41F1-8764-B3B1F00D08BC}" type="sibTrans" cxnId="{FA2B336E-D5BA-40B7-B325-8BA52FC299A4}">
      <dgm:prSet/>
      <dgm:spPr/>
      <dgm:t>
        <a:bodyPr/>
        <a:lstStyle/>
        <a:p>
          <a:endParaRPr lang="en-US"/>
        </a:p>
      </dgm:t>
    </dgm:pt>
    <dgm:pt modelId="{9251E97B-98C8-4F13-BDFF-B542BBEB4EC4}">
      <dgm:prSe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Payments issued after death of beneficiary </a:t>
          </a:r>
        </a:p>
      </dgm:t>
    </dgm:pt>
    <dgm:pt modelId="{63F504D9-B64D-4222-B75C-4454F439EB6E}" type="parTrans" cxnId="{6D92A063-1705-483B-9CBB-8152C70C1548}">
      <dgm:prSet/>
      <dgm:spPr/>
      <dgm:t>
        <a:bodyPr/>
        <a:lstStyle/>
        <a:p>
          <a:endParaRPr lang="en-US"/>
        </a:p>
      </dgm:t>
    </dgm:pt>
    <dgm:pt modelId="{AF3747E9-B6DE-487C-88F3-63E20ED32A7D}" type="sibTrans" cxnId="{6D92A063-1705-483B-9CBB-8152C70C1548}">
      <dgm:prSet/>
      <dgm:spPr/>
      <dgm:t>
        <a:bodyPr/>
        <a:lstStyle/>
        <a:p>
          <a:endParaRPr lang="en-US"/>
        </a:p>
      </dgm:t>
    </dgm:pt>
    <dgm:pt modelId="{AE71598E-C291-4378-9EF8-DF894541C4BB}">
      <dgm:prSet/>
      <dgm:spPr>
        <a:solidFill>
          <a:srgbClr val="0083BE"/>
        </a:solidFill>
      </dgm:spPr>
      <dgm:t>
        <a:bodyPr/>
        <a:lstStyle/>
        <a:p>
          <a:r>
            <a:rPr lang="en-US" dirty="0">
              <a:latin typeface="Arial" panose="020B0604020202020204" pitchFamily="34" charset="0"/>
              <a:cs typeface="Arial" panose="020B0604020202020204" pitchFamily="34" charset="0"/>
            </a:rPr>
            <a:t>Class did not count toward graduation</a:t>
          </a:r>
        </a:p>
      </dgm:t>
    </dgm:pt>
    <dgm:pt modelId="{DA62908F-0CC0-495C-BF09-AF4F9E469773}" type="parTrans" cxnId="{05899D07-F2D1-44B8-A405-60B8FE5C652D}">
      <dgm:prSet/>
      <dgm:spPr/>
      <dgm:t>
        <a:bodyPr/>
        <a:lstStyle/>
        <a:p>
          <a:endParaRPr lang="en-US"/>
        </a:p>
      </dgm:t>
    </dgm:pt>
    <dgm:pt modelId="{DF74930E-18D2-4332-B3A7-E24681ECAEF8}" type="sibTrans" cxnId="{05899D07-F2D1-44B8-A405-60B8FE5C652D}">
      <dgm:prSet/>
      <dgm:spPr/>
      <dgm:t>
        <a:bodyPr/>
        <a:lstStyle/>
        <a:p>
          <a:endParaRPr lang="en-US"/>
        </a:p>
      </dgm:t>
    </dgm:pt>
    <dgm:pt modelId="{70E46CB4-6D12-4A6B-90A4-BAE3327A91B3}">
      <dgm:prSet/>
      <dgm:spPr>
        <a:solidFill>
          <a:srgbClr val="0083BE"/>
        </a:solidFill>
      </dgm:spPr>
      <dgm:t>
        <a:bodyPr/>
        <a:lstStyle/>
        <a:p>
          <a:r>
            <a:rPr lang="en-US" dirty="0">
              <a:latin typeface="Arial" panose="020B0604020202020204" pitchFamily="34" charset="0"/>
              <a:cs typeface="Arial" panose="020B0604020202020204" pitchFamily="34" charset="0"/>
            </a:rPr>
            <a:t>Change in active-duty status</a:t>
          </a:r>
        </a:p>
      </dgm:t>
    </dgm:pt>
    <dgm:pt modelId="{804CDB9E-17A6-4ECE-81F9-07785F40B6C6}" type="parTrans" cxnId="{1F960BF7-0B69-495C-8EF4-8E2D2B3336FB}">
      <dgm:prSet/>
      <dgm:spPr/>
      <dgm:t>
        <a:bodyPr/>
        <a:lstStyle/>
        <a:p>
          <a:endParaRPr lang="en-US"/>
        </a:p>
      </dgm:t>
    </dgm:pt>
    <dgm:pt modelId="{80594998-97AA-445C-A9FF-0E7B0648884E}" type="sibTrans" cxnId="{1F960BF7-0B69-495C-8EF4-8E2D2B3336FB}">
      <dgm:prSet/>
      <dgm:spPr/>
      <dgm:t>
        <a:bodyPr/>
        <a:lstStyle/>
        <a:p>
          <a:endParaRPr lang="en-US"/>
        </a:p>
      </dgm:t>
    </dgm:pt>
    <dgm:pt modelId="{34DF9C93-B012-4A23-9B56-472E12873229}">
      <dgm:prSe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Fugitive felon status or incarceration</a:t>
          </a:r>
        </a:p>
      </dgm:t>
    </dgm:pt>
    <dgm:pt modelId="{AD1F76E6-A5A7-43B0-AB25-C9B82AF7FEDC}" type="parTrans" cxnId="{82BFC470-1C07-4EA6-9802-557DFF30A077}">
      <dgm:prSet/>
      <dgm:spPr/>
      <dgm:t>
        <a:bodyPr/>
        <a:lstStyle/>
        <a:p>
          <a:endParaRPr lang="en-US"/>
        </a:p>
      </dgm:t>
    </dgm:pt>
    <dgm:pt modelId="{4B075DB7-A8C1-40A6-872E-0403CC0EB0AD}" type="sibTrans" cxnId="{82BFC470-1C07-4EA6-9802-557DFF30A077}">
      <dgm:prSet/>
      <dgm:spPr/>
      <dgm:t>
        <a:bodyPr/>
        <a:lstStyle/>
        <a:p>
          <a:endParaRPr lang="en-US"/>
        </a:p>
      </dgm:t>
    </dgm:pt>
    <dgm:pt modelId="{2EC503A7-EDBA-41F0-8117-8697E5BECC54}" type="pres">
      <dgm:prSet presAssocID="{8287FCBA-39DA-4629-9BBD-AEC5D0322631}" presName="Name0" presStyleCnt="0">
        <dgm:presLayoutVars>
          <dgm:dir/>
          <dgm:resizeHandles val="exact"/>
        </dgm:presLayoutVars>
      </dgm:prSet>
      <dgm:spPr/>
    </dgm:pt>
    <dgm:pt modelId="{C3302737-0CA2-45D0-AEBF-CC67CDA3065F}" type="pres">
      <dgm:prSet presAssocID="{F64C171F-2572-445F-B942-FC9058FAE739}" presName="node" presStyleLbl="node1" presStyleIdx="0" presStyleCnt="2">
        <dgm:presLayoutVars>
          <dgm:bulletEnabled val="1"/>
        </dgm:presLayoutVars>
      </dgm:prSet>
      <dgm:spPr/>
    </dgm:pt>
    <dgm:pt modelId="{D93EE44D-8941-4CF1-AAEB-73EEF70E6DEB}" type="pres">
      <dgm:prSet presAssocID="{ACDAF92A-10CE-41AA-8225-FFC8E4D4F20C}" presName="sibTrans" presStyleCnt="0"/>
      <dgm:spPr/>
    </dgm:pt>
    <dgm:pt modelId="{0746910F-FDF8-4806-BDCC-56A5C25D30BF}" type="pres">
      <dgm:prSet presAssocID="{B256C492-9489-4368-99D6-368881593C24}" presName="node" presStyleLbl="node1" presStyleIdx="1" presStyleCnt="2">
        <dgm:presLayoutVars>
          <dgm:bulletEnabled val="1"/>
        </dgm:presLayoutVars>
      </dgm:prSet>
      <dgm:spPr/>
    </dgm:pt>
  </dgm:ptLst>
  <dgm:cxnLst>
    <dgm:cxn modelId="{05899D07-F2D1-44B8-A405-60B8FE5C652D}" srcId="{B256C492-9489-4368-99D6-368881593C24}" destId="{AE71598E-C291-4378-9EF8-DF894541C4BB}" srcOrd="2" destOrd="0" parTransId="{DA62908F-0CC0-495C-BF09-AF4F9E469773}" sibTransId="{DF74930E-18D2-4332-B3A7-E24681ECAEF8}"/>
    <dgm:cxn modelId="{7B89C22B-7706-49BF-BAB3-29EAEE18B230}" type="presOf" srcId="{34DF9C93-B012-4A23-9B56-472E12873229}" destId="{C3302737-0CA2-45D0-AEBF-CC67CDA3065F}" srcOrd="0" destOrd="4" presId="urn:microsoft.com/office/officeart/2005/8/layout/hList6"/>
    <dgm:cxn modelId="{AF800439-31F5-4B7F-88B9-BB66FC33AA04}" srcId="{F64C171F-2572-445F-B942-FC9058FAE739}" destId="{83177CEB-F262-4F7E-966D-94173423442D}" srcOrd="1" destOrd="0" parTransId="{0A55E6BF-D17A-44B8-87DE-A9BCBC74AEA1}" sibTransId="{8E6A3107-D33B-4070-9452-FB64BDA9E8DE}"/>
    <dgm:cxn modelId="{D62D205F-05DD-4F26-8850-F884CBFB5E64}" type="presOf" srcId="{9251E97B-98C8-4F13-BDFF-B542BBEB4EC4}" destId="{C3302737-0CA2-45D0-AEBF-CC67CDA3065F}" srcOrd="0" destOrd="5" presId="urn:microsoft.com/office/officeart/2005/8/layout/hList6"/>
    <dgm:cxn modelId="{0D97F35F-04A9-40B9-A520-0446FFD6DC52}" type="presOf" srcId="{87F2FA62-8085-4CBC-AD92-CCA8D127F5F6}" destId="{0746910F-FDF8-4806-BDCC-56A5C25D30BF}" srcOrd="0" destOrd="1" presId="urn:microsoft.com/office/officeart/2005/8/layout/hList6"/>
    <dgm:cxn modelId="{6979DC41-AAA3-4CA2-B73B-E0B5B811E383}" type="presOf" srcId="{83177CEB-F262-4F7E-966D-94173423442D}" destId="{C3302737-0CA2-45D0-AEBF-CC67CDA3065F}" srcOrd="0" destOrd="2" presId="urn:microsoft.com/office/officeart/2005/8/layout/hList6"/>
    <dgm:cxn modelId="{51471842-9208-42CD-88F3-6A2719A8B4BC}" type="presOf" srcId="{70E46CB4-6D12-4A6B-90A4-BAE3327A91B3}" destId="{0746910F-FDF8-4806-BDCC-56A5C25D30BF}" srcOrd="0" destOrd="4" presId="urn:microsoft.com/office/officeart/2005/8/layout/hList6"/>
    <dgm:cxn modelId="{6D92A063-1705-483B-9CBB-8152C70C1548}" srcId="{F64C171F-2572-445F-B942-FC9058FAE739}" destId="{9251E97B-98C8-4F13-BDFF-B542BBEB4EC4}" srcOrd="4" destOrd="0" parTransId="{63F504D9-B64D-4222-B75C-4454F439EB6E}" sibTransId="{AF3747E9-B6DE-487C-88F3-63E20ED32A7D}"/>
    <dgm:cxn modelId="{4F916B67-6837-47E5-9C59-1171DE0D795B}" type="presOf" srcId="{B256C492-9489-4368-99D6-368881593C24}" destId="{0746910F-FDF8-4806-BDCC-56A5C25D30BF}" srcOrd="0" destOrd="0" presId="urn:microsoft.com/office/officeart/2005/8/layout/hList6"/>
    <dgm:cxn modelId="{D8788667-77A4-40F4-B196-8DD918873B0C}" type="presOf" srcId="{AE71598E-C291-4378-9EF8-DF894541C4BB}" destId="{0746910F-FDF8-4806-BDCC-56A5C25D30BF}" srcOrd="0" destOrd="3" presId="urn:microsoft.com/office/officeart/2005/8/layout/hList6"/>
    <dgm:cxn modelId="{FA2B336E-D5BA-40B7-B325-8BA52FC299A4}" srcId="{F64C171F-2572-445F-B942-FC9058FAE739}" destId="{6D6234D7-D1C7-4C4B-BBC4-0C0EEEBD66F1}" srcOrd="2" destOrd="0" parTransId="{711F35FB-EF8A-4A15-8961-DF4176C7F9F4}" sibTransId="{947D91AE-E97E-41F1-8764-B3B1F00D08BC}"/>
    <dgm:cxn modelId="{82BFC470-1C07-4EA6-9802-557DFF30A077}" srcId="{F64C171F-2572-445F-B942-FC9058FAE739}" destId="{34DF9C93-B012-4A23-9B56-472E12873229}" srcOrd="3" destOrd="0" parTransId="{AD1F76E6-A5A7-43B0-AB25-C9B82AF7FEDC}" sibTransId="{4B075DB7-A8C1-40A6-872E-0403CC0EB0AD}"/>
    <dgm:cxn modelId="{9CC7CC8E-1168-44B0-A738-A47DD8F17F57}" srcId="{8287FCBA-39DA-4629-9BBD-AEC5D0322631}" destId="{F64C171F-2572-445F-B942-FC9058FAE739}" srcOrd="0" destOrd="0" parTransId="{CCC2ADCF-1BF2-4199-9C93-DF2477AE93FA}" sibTransId="{ACDAF92A-10CE-41AA-8225-FFC8E4D4F20C}"/>
    <dgm:cxn modelId="{FA53E3C9-D951-4020-99C2-4C39E22C377D}" srcId="{B256C492-9489-4368-99D6-368881593C24}" destId="{DF52ED2F-250F-448E-97E6-C515B4A2B362}" srcOrd="1" destOrd="0" parTransId="{6F5F92C6-6039-4565-81E8-A138B9F9DB26}" sibTransId="{3CE07CA2-6E72-4CBE-BBE4-CE2562357509}"/>
    <dgm:cxn modelId="{616578CA-13C4-4C20-94A9-BC1ABF5A39FA}" srcId="{8287FCBA-39DA-4629-9BBD-AEC5D0322631}" destId="{B256C492-9489-4368-99D6-368881593C24}" srcOrd="1" destOrd="0" parTransId="{3021A129-BB6A-48F9-AE51-9A8359F92A58}" sibTransId="{F5F0FFB9-163E-4DE8-9F06-3D32CFF6FDB9}"/>
    <dgm:cxn modelId="{F5FA16CD-1944-47E1-A46F-3EA2E5CF5438}" type="presOf" srcId="{DF52ED2F-250F-448E-97E6-C515B4A2B362}" destId="{0746910F-FDF8-4806-BDCC-56A5C25D30BF}" srcOrd="0" destOrd="2" presId="urn:microsoft.com/office/officeart/2005/8/layout/hList6"/>
    <dgm:cxn modelId="{1B0183D0-6FA9-4104-A833-E6D709B57540}" type="presOf" srcId="{36FE0EAD-5BE8-4144-8E2B-090BD4E8092F}" destId="{C3302737-0CA2-45D0-AEBF-CC67CDA3065F}" srcOrd="0" destOrd="1" presId="urn:microsoft.com/office/officeart/2005/8/layout/hList6"/>
    <dgm:cxn modelId="{E78020D4-26D0-4399-B34A-1E508C06FDD9}" type="presOf" srcId="{6D6234D7-D1C7-4C4B-BBC4-0C0EEEBD66F1}" destId="{C3302737-0CA2-45D0-AEBF-CC67CDA3065F}" srcOrd="0" destOrd="3" presId="urn:microsoft.com/office/officeart/2005/8/layout/hList6"/>
    <dgm:cxn modelId="{C1ADB3D6-9F48-4E31-BE40-8D676B3B956F}" type="presOf" srcId="{8287FCBA-39DA-4629-9BBD-AEC5D0322631}" destId="{2EC503A7-EDBA-41F0-8117-8697E5BECC54}" srcOrd="0" destOrd="0" presId="urn:microsoft.com/office/officeart/2005/8/layout/hList6"/>
    <dgm:cxn modelId="{B792E8DB-2A29-498F-9298-4DD279F552E6}" srcId="{B256C492-9489-4368-99D6-368881593C24}" destId="{87F2FA62-8085-4CBC-AD92-CCA8D127F5F6}" srcOrd="0" destOrd="0" parTransId="{53684F9C-C3E0-45B7-8A2D-BFF90D53AE11}" sibTransId="{ABD3B4C0-F908-42BA-B482-52465E8D7083}"/>
    <dgm:cxn modelId="{B0B1C3E0-FA9F-4FF9-A6F6-CEFBCAF2084D}" type="presOf" srcId="{F64C171F-2572-445F-B942-FC9058FAE739}" destId="{C3302737-0CA2-45D0-AEBF-CC67CDA3065F}" srcOrd="0" destOrd="0" presId="urn:microsoft.com/office/officeart/2005/8/layout/hList6"/>
    <dgm:cxn modelId="{1F960BF7-0B69-495C-8EF4-8E2D2B3336FB}" srcId="{B256C492-9489-4368-99D6-368881593C24}" destId="{70E46CB4-6D12-4A6B-90A4-BAE3327A91B3}" srcOrd="3" destOrd="0" parTransId="{804CDB9E-17A6-4ECE-81F9-07785F40B6C6}" sibTransId="{80594998-97AA-445C-A9FF-0E7B0648884E}"/>
    <dgm:cxn modelId="{E181C0F7-1A2B-4E88-8C12-75B49B740FE9}" srcId="{F64C171F-2572-445F-B942-FC9058FAE739}" destId="{36FE0EAD-5BE8-4144-8E2B-090BD4E8092F}" srcOrd="0" destOrd="0" parTransId="{1A29C5E8-FCDF-4B5A-8D56-004E316FACEA}" sibTransId="{1663823B-CB77-4591-801A-0920D152704F}"/>
    <dgm:cxn modelId="{FC8C474D-31BE-424C-BCE2-15FC57797B14}" type="presParOf" srcId="{2EC503A7-EDBA-41F0-8117-8697E5BECC54}" destId="{C3302737-0CA2-45D0-AEBF-CC67CDA3065F}" srcOrd="0" destOrd="0" presId="urn:microsoft.com/office/officeart/2005/8/layout/hList6"/>
    <dgm:cxn modelId="{A9C56F78-7D61-4299-9E28-333183946BF5}" type="presParOf" srcId="{2EC503A7-EDBA-41F0-8117-8697E5BECC54}" destId="{D93EE44D-8941-4CF1-AAEB-73EEF70E6DEB}" srcOrd="1" destOrd="0" presId="urn:microsoft.com/office/officeart/2005/8/layout/hList6"/>
    <dgm:cxn modelId="{F4CE07AF-CFFF-4DAE-B872-2C68255B5529}" type="presParOf" srcId="{2EC503A7-EDBA-41F0-8117-8697E5BECC54}" destId="{0746910F-FDF8-4806-BDCC-56A5C25D30B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733FC-F8FF-421C-BD7D-0E9ADA1C6315}"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en-US"/>
        </a:p>
      </dgm:t>
    </dgm:pt>
    <dgm:pt modelId="{18530C11-D504-47EB-A7B1-20055CCCCFA2}">
      <dgm:prSet phldrT="[Text]" custT="1">
        <dgm:style>
          <a:lnRef idx="0">
            <a:scrgbClr r="0" g="0" b="0"/>
          </a:lnRef>
          <a:fillRef idx="0">
            <a:scrgbClr r="0" g="0" b="0"/>
          </a:fillRef>
          <a:effectRef idx="0">
            <a:scrgbClr r="0" g="0" b="0"/>
          </a:effectRef>
          <a:fontRef idx="minor">
            <a:schemeClr val="lt1"/>
          </a:fontRef>
        </dgm:style>
      </dgm:prSet>
      <dgm:spPr>
        <a:solidFill>
          <a:srgbClr val="0083BE"/>
        </a:solidFill>
        <a:ln>
          <a:noFill/>
        </a:ln>
      </dgm:spPr>
      <dgm:t>
        <a:bodyPr/>
        <a:lstStyle/>
        <a:p>
          <a:r>
            <a:rPr lang="en-US" sz="1600" b="1" dirty="0">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DMC Sends 1</a:t>
          </a:r>
          <a:r>
            <a:rPr lang="en-US" sz="1600" b="1" baseline="30000" dirty="0">
              <a:solidFill>
                <a:schemeClr val="bg1"/>
              </a:solidFill>
              <a:latin typeface="Arial" panose="020B0604020202020204" pitchFamily="34" charset="0"/>
              <a:cs typeface="Arial" panose="020B0604020202020204" pitchFamily="34" charset="0"/>
            </a:rPr>
            <a:t>st</a:t>
          </a:r>
          <a:r>
            <a:rPr lang="en-US" sz="1600" b="1" dirty="0">
              <a:solidFill>
                <a:schemeClr val="bg1"/>
              </a:solidFill>
              <a:latin typeface="Arial" panose="020B0604020202020204" pitchFamily="34" charset="0"/>
              <a:cs typeface="Arial" panose="020B0604020202020204" pitchFamily="34" charset="0"/>
            </a:rPr>
            <a:t> Letter</a:t>
          </a:r>
        </a:p>
      </dgm:t>
    </dgm:pt>
    <dgm:pt modelId="{55E7A3D6-CEC2-4944-B2CE-C2C6D73B89A9}" type="parTrans" cxnId="{EE31655B-CC9D-4514-8798-B056D80947AD}">
      <dgm:prSet/>
      <dgm:spPr/>
      <dgm:t>
        <a:bodyPr/>
        <a:lstStyle/>
        <a:p>
          <a:endParaRPr lang="en-US"/>
        </a:p>
      </dgm:t>
    </dgm:pt>
    <dgm:pt modelId="{F492D874-FA2B-447D-A0A7-C3E1996D3E8B}" type="sibTrans" cxnId="{EE31655B-CC9D-4514-8798-B056D80947AD}">
      <dgm:prSet custT="1"/>
      <dgm:spPr>
        <a:ln>
          <a:solidFill>
            <a:srgbClr val="003F72">
              <a:alpha val="90000"/>
            </a:srgbClr>
          </a:solidFill>
        </a:ln>
      </dgm:spPr>
      <dgm:t>
        <a:bodyPr/>
        <a:lstStyle/>
        <a:p>
          <a:r>
            <a:rPr lang="en-US" sz="1400" b="1" dirty="0">
              <a:latin typeface="Arial" panose="020B0604020202020204" pitchFamily="34" charset="0"/>
              <a:cs typeface="Arial" panose="020B0604020202020204" pitchFamily="34" charset="0"/>
            </a:rPr>
            <a:t>30 or 90 days</a:t>
          </a:r>
        </a:p>
      </dgm:t>
    </dgm:pt>
    <dgm:pt modelId="{DB906368-C174-4A8F-A86A-F9F9FDB89D63}">
      <dgm:prSet phldrT="[Text]" custT="1">
        <dgm:style>
          <a:lnRef idx="0">
            <a:scrgbClr r="0" g="0" b="0"/>
          </a:lnRef>
          <a:fillRef idx="0">
            <a:scrgbClr r="0" g="0" b="0"/>
          </a:fillRef>
          <a:effectRef idx="0">
            <a:scrgbClr r="0" g="0" b="0"/>
          </a:effectRef>
          <a:fontRef idx="minor">
            <a:schemeClr val="lt1"/>
          </a:fontRef>
        </dgm:style>
      </dgm:prSet>
      <dgm:spPr>
        <a:solidFill>
          <a:srgbClr val="4B5055"/>
        </a:solidFill>
        <a:ln>
          <a:noFill/>
        </a:ln>
      </dgm:spPr>
      <dgm:t>
        <a:bodyPr/>
        <a:lstStyle/>
        <a:p>
          <a:pPr algn="l"/>
          <a:r>
            <a:rPr lang="en-US" sz="2100" dirty="0">
              <a:solidFill>
                <a:schemeClr val="bg1"/>
              </a:solidFill>
            </a:rPr>
            <a:t>      </a:t>
          </a:r>
          <a:r>
            <a:rPr lang="en-US" sz="1600" b="1" dirty="0">
              <a:solidFill>
                <a:schemeClr val="bg1"/>
              </a:solidFill>
              <a:latin typeface="Arial" panose="020B0604020202020204" pitchFamily="34" charset="0"/>
              <a:cs typeface="Arial" panose="020B0604020202020204" pitchFamily="34" charset="0"/>
            </a:rPr>
            <a:t>DMC Sends 2nd Letter</a:t>
          </a:r>
        </a:p>
      </dgm:t>
    </dgm:pt>
    <dgm:pt modelId="{B9D7025C-30D2-4A53-8E9A-639CC9ECE48D}" type="parTrans" cxnId="{B72B78F7-7AA6-4477-8CD8-6518F9151C12}">
      <dgm:prSet/>
      <dgm:spPr/>
      <dgm:t>
        <a:bodyPr/>
        <a:lstStyle/>
        <a:p>
          <a:endParaRPr lang="en-US"/>
        </a:p>
      </dgm:t>
    </dgm:pt>
    <dgm:pt modelId="{F25149E2-539C-4CBA-A87B-B7887F3ED9E9}" type="sibTrans" cxnId="{B72B78F7-7AA6-4477-8CD8-6518F9151C12}">
      <dgm:prSet custT="1"/>
      <dgm:spPr>
        <a:ln>
          <a:solidFill>
            <a:srgbClr val="003F72">
              <a:alpha val="90000"/>
            </a:srgbClr>
          </a:solidFill>
        </a:ln>
      </dgm:spPr>
      <dgm:t>
        <a:bodyPr/>
        <a:lstStyle/>
        <a:p>
          <a:r>
            <a:rPr lang="en-US" sz="1400" b="1" dirty="0">
              <a:latin typeface="Arial" panose="020B0604020202020204" pitchFamily="34" charset="0"/>
              <a:cs typeface="Arial" panose="020B0604020202020204" pitchFamily="34" charset="0"/>
            </a:rPr>
            <a:t>30 days</a:t>
          </a:r>
        </a:p>
      </dgm:t>
    </dgm:pt>
    <dgm:pt modelId="{28A33D8E-7322-4322-B9CF-89761D4B5E63}">
      <dgm:prSet phldrT="[Text]" custT="1">
        <dgm:style>
          <a:lnRef idx="0">
            <a:scrgbClr r="0" g="0" b="0"/>
          </a:lnRef>
          <a:fillRef idx="0">
            <a:scrgbClr r="0" g="0" b="0"/>
          </a:fillRef>
          <a:effectRef idx="0">
            <a:scrgbClr r="0" g="0" b="0"/>
          </a:effectRef>
          <a:fontRef idx="minor">
            <a:schemeClr val="lt1"/>
          </a:fontRef>
        </dgm:style>
      </dgm:prSet>
      <dgm:spPr>
        <a:solidFill>
          <a:srgbClr val="003F72"/>
        </a:solidFill>
        <a:ln>
          <a:noFill/>
        </a:ln>
      </dgm:spPr>
      <dgm:t>
        <a:bodyPr/>
        <a:lstStyle/>
        <a:p>
          <a:r>
            <a:rPr lang="en-US" sz="1600" b="1" dirty="0">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DMC Sends 3</a:t>
          </a:r>
          <a:r>
            <a:rPr lang="en-US" sz="1600" b="1" baseline="30000" dirty="0">
              <a:solidFill>
                <a:schemeClr val="bg1"/>
              </a:solidFill>
              <a:latin typeface="Arial" panose="020B0604020202020204" pitchFamily="34" charset="0"/>
              <a:cs typeface="Arial" panose="020B0604020202020204" pitchFamily="34" charset="0"/>
            </a:rPr>
            <a:t>rd</a:t>
          </a:r>
          <a:r>
            <a:rPr lang="en-US" sz="1600" b="1" dirty="0">
              <a:solidFill>
                <a:schemeClr val="bg1"/>
              </a:solidFill>
              <a:latin typeface="Arial" panose="020B0604020202020204" pitchFamily="34" charset="0"/>
              <a:cs typeface="Arial" panose="020B0604020202020204" pitchFamily="34" charset="0"/>
            </a:rPr>
            <a:t> Letter</a:t>
          </a:r>
        </a:p>
      </dgm:t>
    </dgm:pt>
    <dgm:pt modelId="{3F753493-E42D-4049-9904-B602022D160C}" type="parTrans" cxnId="{719F60FC-5B7D-4944-B26B-C35AA6FDC924}">
      <dgm:prSet/>
      <dgm:spPr/>
      <dgm:t>
        <a:bodyPr/>
        <a:lstStyle/>
        <a:p>
          <a:endParaRPr lang="en-US"/>
        </a:p>
      </dgm:t>
    </dgm:pt>
    <dgm:pt modelId="{425AA931-AB1F-4FB6-8DA3-21722544740E}" type="sibTrans" cxnId="{719F60FC-5B7D-4944-B26B-C35AA6FDC924}">
      <dgm:prSet custT="1"/>
      <dgm:spPr>
        <a:solidFill>
          <a:schemeClr val="bg1">
            <a:alpha val="90000"/>
          </a:schemeClr>
        </a:solidFill>
        <a:ln>
          <a:solidFill>
            <a:schemeClr val="bg1">
              <a:alpha val="90000"/>
            </a:schemeClr>
          </a:solidFill>
        </a:ln>
      </dgm:spPr>
      <dgm:t>
        <a:bodyPr/>
        <a:lstStyle/>
        <a:p>
          <a:endParaRPr lang="en-US" sz="1000" b="1" dirty="0">
            <a:latin typeface="Arial" panose="020B0604020202020204" pitchFamily="34" charset="0"/>
            <a:cs typeface="Arial" panose="020B0604020202020204" pitchFamily="34" charset="0"/>
          </a:endParaRPr>
        </a:p>
      </dgm:t>
    </dgm:pt>
    <dgm:pt modelId="{BB31074D-1F9E-4EBE-9D7A-089ABB5547E2}" type="pres">
      <dgm:prSet presAssocID="{BE5733FC-F8FF-421C-BD7D-0E9ADA1C6315}" presName="outerComposite" presStyleCnt="0">
        <dgm:presLayoutVars>
          <dgm:chMax val="5"/>
          <dgm:dir/>
          <dgm:resizeHandles val="exact"/>
        </dgm:presLayoutVars>
      </dgm:prSet>
      <dgm:spPr/>
    </dgm:pt>
    <dgm:pt modelId="{4E2E556B-FCA4-4D6F-B510-6020C93B8B5C}" type="pres">
      <dgm:prSet presAssocID="{BE5733FC-F8FF-421C-BD7D-0E9ADA1C6315}" presName="dummyMaxCanvas" presStyleCnt="0">
        <dgm:presLayoutVars/>
      </dgm:prSet>
      <dgm:spPr/>
    </dgm:pt>
    <dgm:pt modelId="{45A5DF96-75B3-4495-99BF-AD8FE6ADCBE4}" type="pres">
      <dgm:prSet presAssocID="{BE5733FC-F8FF-421C-BD7D-0E9ADA1C6315}" presName="ThreeNodes_1" presStyleLbl="node1" presStyleIdx="0" presStyleCnt="3" custScaleX="45787">
        <dgm:presLayoutVars>
          <dgm:bulletEnabled val="1"/>
        </dgm:presLayoutVars>
      </dgm:prSet>
      <dgm:spPr>
        <a:prstGeom prst="rightArrow">
          <a:avLst/>
        </a:prstGeom>
      </dgm:spPr>
    </dgm:pt>
    <dgm:pt modelId="{0EEBCBA5-A230-4711-A159-145967129E5D}" type="pres">
      <dgm:prSet presAssocID="{BE5733FC-F8FF-421C-BD7D-0E9ADA1C6315}" presName="ThreeNodes_2" presStyleLbl="node1" presStyleIdx="1" presStyleCnt="3" custScaleX="48331" custLinFactNeighborX="-1095">
        <dgm:presLayoutVars>
          <dgm:bulletEnabled val="1"/>
        </dgm:presLayoutVars>
      </dgm:prSet>
      <dgm:spPr>
        <a:prstGeom prst="rightArrow">
          <a:avLst/>
        </a:prstGeom>
      </dgm:spPr>
    </dgm:pt>
    <dgm:pt modelId="{65150699-9B0A-4CE0-9B62-5AE386CF3A09}" type="pres">
      <dgm:prSet presAssocID="{BE5733FC-F8FF-421C-BD7D-0E9ADA1C6315}" presName="ThreeNodes_3" presStyleLbl="node1" presStyleIdx="2" presStyleCnt="3" custScaleX="45278">
        <dgm:presLayoutVars>
          <dgm:bulletEnabled val="1"/>
        </dgm:presLayoutVars>
      </dgm:prSet>
      <dgm:spPr>
        <a:prstGeom prst="rightArrow">
          <a:avLst/>
        </a:prstGeom>
      </dgm:spPr>
    </dgm:pt>
    <dgm:pt modelId="{C0AAB607-D039-4B05-A155-89F704918220}" type="pres">
      <dgm:prSet presAssocID="{BE5733FC-F8FF-421C-BD7D-0E9ADA1C6315}" presName="ThreeConn_1-2" presStyleLbl="fgAccFollowNode1" presStyleIdx="0" presStyleCnt="2" custScaleX="135827" custLinFactX="-181638" custLinFactNeighborX="-200000" custLinFactNeighborY="337">
        <dgm:presLayoutVars>
          <dgm:bulletEnabled val="1"/>
        </dgm:presLayoutVars>
      </dgm:prSet>
      <dgm:spPr/>
    </dgm:pt>
    <dgm:pt modelId="{25B8808E-253A-4487-8196-76926395FDA1}" type="pres">
      <dgm:prSet presAssocID="{BE5733FC-F8FF-421C-BD7D-0E9ADA1C6315}" presName="ThreeConn_2-3" presStyleLbl="fgAccFollowNode1" presStyleIdx="1" presStyleCnt="2" custScaleX="135827" custLinFactX="-200000" custLinFactNeighborX="-206574" custLinFactNeighborY="2435">
        <dgm:presLayoutVars>
          <dgm:bulletEnabled val="1"/>
        </dgm:presLayoutVars>
      </dgm:prSet>
      <dgm:spPr/>
    </dgm:pt>
    <dgm:pt modelId="{80E90F32-F8FB-482F-8D34-71EFBE67DF9E}" type="pres">
      <dgm:prSet presAssocID="{BE5733FC-F8FF-421C-BD7D-0E9ADA1C6315}" presName="ThreeNodes_1_text" presStyleLbl="node1" presStyleIdx="2" presStyleCnt="3">
        <dgm:presLayoutVars>
          <dgm:bulletEnabled val="1"/>
        </dgm:presLayoutVars>
      </dgm:prSet>
      <dgm:spPr/>
    </dgm:pt>
    <dgm:pt modelId="{FD6E92F5-00E8-4CBA-86E3-B38B40E02A0F}" type="pres">
      <dgm:prSet presAssocID="{BE5733FC-F8FF-421C-BD7D-0E9ADA1C6315}" presName="ThreeNodes_2_text" presStyleLbl="node1" presStyleIdx="2" presStyleCnt="3">
        <dgm:presLayoutVars>
          <dgm:bulletEnabled val="1"/>
        </dgm:presLayoutVars>
      </dgm:prSet>
      <dgm:spPr/>
    </dgm:pt>
    <dgm:pt modelId="{FD9331AF-0C18-4B38-9AEA-F80AA4ECBBCD}" type="pres">
      <dgm:prSet presAssocID="{BE5733FC-F8FF-421C-BD7D-0E9ADA1C6315}" presName="ThreeNodes_3_text" presStyleLbl="node1" presStyleIdx="2" presStyleCnt="3">
        <dgm:presLayoutVars>
          <dgm:bulletEnabled val="1"/>
        </dgm:presLayoutVars>
      </dgm:prSet>
      <dgm:spPr/>
    </dgm:pt>
  </dgm:ptLst>
  <dgm:cxnLst>
    <dgm:cxn modelId="{FE3F3626-17E3-4635-905F-52F07A9AFA4F}" type="presOf" srcId="{F492D874-FA2B-447D-A0A7-C3E1996D3E8B}" destId="{C0AAB607-D039-4B05-A155-89F704918220}" srcOrd="0" destOrd="0" presId="urn:microsoft.com/office/officeart/2005/8/layout/vProcess5"/>
    <dgm:cxn modelId="{64492E2A-8F5E-4C0B-9956-6E74D6FB458C}" type="presOf" srcId="{BE5733FC-F8FF-421C-BD7D-0E9ADA1C6315}" destId="{BB31074D-1F9E-4EBE-9D7A-089ABB5547E2}" srcOrd="0" destOrd="0" presId="urn:microsoft.com/office/officeart/2005/8/layout/vProcess5"/>
    <dgm:cxn modelId="{EE31655B-CC9D-4514-8798-B056D80947AD}" srcId="{BE5733FC-F8FF-421C-BD7D-0E9ADA1C6315}" destId="{18530C11-D504-47EB-A7B1-20055CCCCFA2}" srcOrd="0" destOrd="0" parTransId="{55E7A3D6-CEC2-4944-B2CE-C2C6D73B89A9}" sibTransId="{F492D874-FA2B-447D-A0A7-C3E1996D3E8B}"/>
    <dgm:cxn modelId="{2A2B6071-75FB-470A-8BC0-7F526D9C1ED7}" type="presOf" srcId="{DB906368-C174-4A8F-A86A-F9F9FDB89D63}" destId="{FD6E92F5-00E8-4CBA-86E3-B38B40E02A0F}" srcOrd="1" destOrd="0" presId="urn:microsoft.com/office/officeart/2005/8/layout/vProcess5"/>
    <dgm:cxn modelId="{A2D44351-33C5-4B73-9899-0DB2BCE03FFB}" type="presOf" srcId="{DB906368-C174-4A8F-A86A-F9F9FDB89D63}" destId="{0EEBCBA5-A230-4711-A159-145967129E5D}" srcOrd="0" destOrd="0" presId="urn:microsoft.com/office/officeart/2005/8/layout/vProcess5"/>
    <dgm:cxn modelId="{2988F58C-A9B7-4224-8458-0AA2E2F7E095}" type="presOf" srcId="{18530C11-D504-47EB-A7B1-20055CCCCFA2}" destId="{80E90F32-F8FB-482F-8D34-71EFBE67DF9E}" srcOrd="1" destOrd="0" presId="urn:microsoft.com/office/officeart/2005/8/layout/vProcess5"/>
    <dgm:cxn modelId="{1D7972AD-AD23-4CBE-80A0-5DE8982C916B}" type="presOf" srcId="{F25149E2-539C-4CBA-A87B-B7887F3ED9E9}" destId="{25B8808E-253A-4487-8196-76926395FDA1}" srcOrd="0" destOrd="0" presId="urn:microsoft.com/office/officeart/2005/8/layout/vProcess5"/>
    <dgm:cxn modelId="{F3775BBC-7DCC-453E-8AE2-D255D117CF28}" type="presOf" srcId="{28A33D8E-7322-4322-B9CF-89761D4B5E63}" destId="{FD9331AF-0C18-4B38-9AEA-F80AA4ECBBCD}" srcOrd="1" destOrd="0" presId="urn:microsoft.com/office/officeart/2005/8/layout/vProcess5"/>
    <dgm:cxn modelId="{B402B4C4-AB1B-42D8-93A7-ECE1BC725B60}" type="presOf" srcId="{28A33D8E-7322-4322-B9CF-89761D4B5E63}" destId="{65150699-9B0A-4CE0-9B62-5AE386CF3A09}" srcOrd="0" destOrd="0" presId="urn:microsoft.com/office/officeart/2005/8/layout/vProcess5"/>
    <dgm:cxn modelId="{F105AFC8-8744-408C-9140-7BDD25EE0C22}" type="presOf" srcId="{18530C11-D504-47EB-A7B1-20055CCCCFA2}" destId="{45A5DF96-75B3-4495-99BF-AD8FE6ADCBE4}" srcOrd="0" destOrd="0" presId="urn:microsoft.com/office/officeart/2005/8/layout/vProcess5"/>
    <dgm:cxn modelId="{B72B78F7-7AA6-4477-8CD8-6518F9151C12}" srcId="{BE5733FC-F8FF-421C-BD7D-0E9ADA1C6315}" destId="{DB906368-C174-4A8F-A86A-F9F9FDB89D63}" srcOrd="1" destOrd="0" parTransId="{B9D7025C-30D2-4A53-8E9A-639CC9ECE48D}" sibTransId="{F25149E2-539C-4CBA-A87B-B7887F3ED9E9}"/>
    <dgm:cxn modelId="{719F60FC-5B7D-4944-B26B-C35AA6FDC924}" srcId="{BE5733FC-F8FF-421C-BD7D-0E9ADA1C6315}" destId="{28A33D8E-7322-4322-B9CF-89761D4B5E63}" srcOrd="2" destOrd="0" parTransId="{3F753493-E42D-4049-9904-B602022D160C}" sibTransId="{425AA931-AB1F-4FB6-8DA3-21722544740E}"/>
    <dgm:cxn modelId="{6AE01CA0-7970-4123-BF37-8C91762EE0DA}" type="presParOf" srcId="{BB31074D-1F9E-4EBE-9D7A-089ABB5547E2}" destId="{4E2E556B-FCA4-4D6F-B510-6020C93B8B5C}" srcOrd="0" destOrd="0" presId="urn:microsoft.com/office/officeart/2005/8/layout/vProcess5"/>
    <dgm:cxn modelId="{75D9EE36-EE3C-4E55-A232-9F00DD2FD0ED}" type="presParOf" srcId="{BB31074D-1F9E-4EBE-9D7A-089ABB5547E2}" destId="{45A5DF96-75B3-4495-99BF-AD8FE6ADCBE4}" srcOrd="1" destOrd="0" presId="urn:microsoft.com/office/officeart/2005/8/layout/vProcess5"/>
    <dgm:cxn modelId="{F783CAF7-741A-463C-AB4F-5A1FBDB21D7E}" type="presParOf" srcId="{BB31074D-1F9E-4EBE-9D7A-089ABB5547E2}" destId="{0EEBCBA5-A230-4711-A159-145967129E5D}" srcOrd="2" destOrd="0" presId="urn:microsoft.com/office/officeart/2005/8/layout/vProcess5"/>
    <dgm:cxn modelId="{FF4CDA02-8BD4-4B63-9C81-86EFE7BB740B}" type="presParOf" srcId="{BB31074D-1F9E-4EBE-9D7A-089ABB5547E2}" destId="{65150699-9B0A-4CE0-9B62-5AE386CF3A09}" srcOrd="3" destOrd="0" presId="urn:microsoft.com/office/officeart/2005/8/layout/vProcess5"/>
    <dgm:cxn modelId="{9C23E51D-6F1E-44B2-9E76-C8230EB52AC1}" type="presParOf" srcId="{BB31074D-1F9E-4EBE-9D7A-089ABB5547E2}" destId="{C0AAB607-D039-4B05-A155-89F704918220}" srcOrd="4" destOrd="0" presId="urn:microsoft.com/office/officeart/2005/8/layout/vProcess5"/>
    <dgm:cxn modelId="{6D7E3D19-9800-4472-8F8B-E583AD690D5F}" type="presParOf" srcId="{BB31074D-1F9E-4EBE-9D7A-089ABB5547E2}" destId="{25B8808E-253A-4487-8196-76926395FDA1}" srcOrd="5" destOrd="0" presId="urn:microsoft.com/office/officeart/2005/8/layout/vProcess5"/>
    <dgm:cxn modelId="{F0553B76-C1F0-4F26-859A-D5893981FC80}" type="presParOf" srcId="{BB31074D-1F9E-4EBE-9D7A-089ABB5547E2}" destId="{80E90F32-F8FB-482F-8D34-71EFBE67DF9E}" srcOrd="6" destOrd="0" presId="urn:microsoft.com/office/officeart/2005/8/layout/vProcess5"/>
    <dgm:cxn modelId="{BB50D2A0-9CB6-401C-B331-86FA0A2A0E6E}" type="presParOf" srcId="{BB31074D-1F9E-4EBE-9D7A-089ABB5547E2}" destId="{FD6E92F5-00E8-4CBA-86E3-B38B40E02A0F}" srcOrd="7" destOrd="0" presId="urn:microsoft.com/office/officeart/2005/8/layout/vProcess5"/>
    <dgm:cxn modelId="{1B9FFBFD-AAC4-4FBF-A9AB-2BC666F81D08}" type="presParOf" srcId="{BB31074D-1F9E-4EBE-9D7A-089ABB5547E2}" destId="{FD9331AF-0C18-4B38-9AEA-F80AA4ECBBC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6CD9DD-B243-46FE-816A-CFDE8D1C4F1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7B28579-DA69-453E-9195-D4CC3B9CE216}">
      <dgm:prSet phldrT="[Text]" custT="1"/>
      <dgm:spPr>
        <a:ln>
          <a:solidFill>
            <a:srgbClr val="002060"/>
          </a:solidFill>
        </a:ln>
      </dgm:spPr>
      <dgm:t>
        <a:bodyPr/>
        <a:lstStyle/>
        <a:p>
          <a:r>
            <a:rPr lang="en-US" sz="2800" b="1" dirty="0">
              <a:solidFill>
                <a:srgbClr val="002060"/>
              </a:solidFill>
              <a:latin typeface="Arial" panose="020B0604020202020204" pitchFamily="34" charset="0"/>
              <a:cs typeface="Arial" panose="020B0604020202020204" pitchFamily="34" charset="0"/>
            </a:rPr>
            <a:t>DMC sends Debt Notice</a:t>
          </a:r>
        </a:p>
      </dgm:t>
    </dgm:pt>
    <dgm:pt modelId="{DDC8ED40-8D7B-4958-8F7D-A3DF2A32BCEB}" type="parTrans" cxnId="{4FA2AA38-AD84-4DDB-8928-FF57B78F084E}">
      <dgm:prSet/>
      <dgm:spPr/>
      <dgm:t>
        <a:bodyPr/>
        <a:lstStyle/>
        <a:p>
          <a:endParaRPr lang="en-US"/>
        </a:p>
      </dgm:t>
    </dgm:pt>
    <dgm:pt modelId="{B9EA181F-0341-4234-88A2-865AC7AB9101}" type="sibTrans" cxnId="{4FA2AA38-AD84-4DDB-8928-FF57B78F084E}">
      <dgm:prSet/>
      <dgm:spPr/>
      <dgm:t>
        <a:bodyPr/>
        <a:lstStyle/>
        <a:p>
          <a:endParaRPr lang="en-US"/>
        </a:p>
      </dgm:t>
    </dgm:pt>
    <dgm:pt modelId="{3B50F67C-16AC-4F74-9F5D-E8853D413C7E}">
      <dgm:prSet phldrT="[Text]" custT="1"/>
      <dgm:spPr>
        <a:ln>
          <a:solidFill>
            <a:srgbClr val="002060"/>
          </a:solidFill>
        </a:ln>
      </dgm:spPr>
      <dgm:t>
        <a:bodyPr/>
        <a:lstStyle/>
        <a:p>
          <a:r>
            <a:rPr lang="en-US" sz="2400" b="1" dirty="0">
              <a:solidFill>
                <a:srgbClr val="002060"/>
              </a:solidFill>
              <a:latin typeface="Arial" panose="020B0604020202020204" pitchFamily="34" charset="0"/>
              <a:cs typeface="Arial" panose="020B0604020202020204" pitchFamily="34" charset="0"/>
            </a:rPr>
            <a:t>Debtor contacts DMC</a:t>
          </a:r>
        </a:p>
      </dgm:t>
    </dgm:pt>
    <dgm:pt modelId="{2B5E8D36-C41A-46EF-BC65-06EF8194261B}" type="parTrans" cxnId="{551F02DE-CC06-43B0-90F9-B254406EEE8A}">
      <dgm:prSet/>
      <dgm:spPr>
        <a:ln>
          <a:solidFill>
            <a:srgbClr val="002060"/>
          </a:solidFill>
        </a:ln>
      </dgm:spPr>
      <dgm:t>
        <a:bodyPr/>
        <a:lstStyle/>
        <a:p>
          <a:endParaRPr lang="en-US"/>
        </a:p>
      </dgm:t>
    </dgm:pt>
    <dgm:pt modelId="{4BC7A209-AD78-4E3F-B917-5A40EEE624BF}" type="sibTrans" cxnId="{551F02DE-CC06-43B0-90F9-B254406EEE8A}">
      <dgm:prSet/>
      <dgm:spPr/>
      <dgm:t>
        <a:bodyPr/>
        <a:lstStyle/>
        <a:p>
          <a:endParaRPr lang="en-US"/>
        </a:p>
      </dgm:t>
    </dgm:pt>
    <dgm:pt modelId="{17BFD16C-7054-46B4-A7D7-D6E3D451E8EE}">
      <dgm:prSet phldrT="[Text]" custT="1"/>
      <dgm:spPr>
        <a:ln>
          <a:solidFill>
            <a:srgbClr val="002060"/>
          </a:solidFill>
        </a:ln>
      </dgm:spPr>
      <dgm:t>
        <a:bodyPr/>
        <a:lstStyle/>
        <a:p>
          <a:pPr algn="l">
            <a:lnSpc>
              <a:spcPct val="90000"/>
            </a:lnSpc>
            <a:spcAft>
              <a:spcPts val="756"/>
            </a:spcAft>
          </a:pPr>
          <a:r>
            <a:rPr lang="en-US" sz="2000" b="1" dirty="0">
              <a:solidFill>
                <a:srgbClr val="002060"/>
              </a:solidFill>
              <a:latin typeface="+mj-lt"/>
              <a:sym typeface="Wingdings"/>
            </a:rPr>
            <a:t> </a:t>
          </a:r>
          <a:r>
            <a:rPr lang="en-US" sz="1800" b="1" dirty="0">
              <a:solidFill>
                <a:srgbClr val="002060"/>
              </a:solidFill>
              <a:latin typeface="Arial" panose="020B0604020202020204" pitchFamily="34" charset="0"/>
              <a:cs typeface="Arial" panose="020B0604020202020204" pitchFamily="34" charset="0"/>
            </a:rPr>
            <a:t>Pay In Full</a:t>
          </a:r>
        </a:p>
        <a:p>
          <a:pPr algn="l">
            <a:lnSpc>
              <a:spcPct val="9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Benefits Offset in Full or Part</a:t>
          </a:r>
        </a:p>
        <a:p>
          <a:pPr algn="l">
            <a:lnSpc>
              <a:spcPct val="9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Payment plan</a:t>
          </a:r>
        </a:p>
        <a:p>
          <a:pPr algn="l">
            <a:lnSpc>
              <a:spcPct val="10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Compromise</a:t>
          </a:r>
        </a:p>
        <a:p>
          <a:pPr algn="l">
            <a:lnSpc>
              <a:spcPct val="9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Waiver/Waiver Reconsideration</a:t>
          </a:r>
        </a:p>
        <a:p>
          <a:pPr algn="l">
            <a:lnSpc>
              <a:spcPct val="9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Dispute</a:t>
          </a:r>
        </a:p>
        <a:p>
          <a:pPr algn="l">
            <a:lnSpc>
              <a:spcPct val="90000"/>
            </a:lnSpc>
            <a:spcAft>
              <a:spcPts val="756"/>
            </a:spcAft>
          </a:pPr>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Temporary Suspension</a:t>
          </a:r>
        </a:p>
      </dgm:t>
    </dgm:pt>
    <dgm:pt modelId="{1D0961B2-CF09-4B2A-84FD-F312A6AD612F}" type="parTrans" cxnId="{E143F37C-02A9-44B8-826B-3B315EF1ADC6}">
      <dgm:prSet/>
      <dgm:spPr>
        <a:ln>
          <a:solidFill>
            <a:srgbClr val="002060"/>
          </a:solidFill>
        </a:ln>
      </dgm:spPr>
      <dgm:t>
        <a:bodyPr/>
        <a:lstStyle/>
        <a:p>
          <a:endParaRPr lang="en-US"/>
        </a:p>
      </dgm:t>
    </dgm:pt>
    <dgm:pt modelId="{81DF23FE-BD15-41FB-ABB9-55C664BB2748}" type="sibTrans" cxnId="{E143F37C-02A9-44B8-826B-3B315EF1ADC6}">
      <dgm:prSet/>
      <dgm:spPr/>
      <dgm:t>
        <a:bodyPr/>
        <a:lstStyle/>
        <a:p>
          <a:endParaRPr lang="en-US"/>
        </a:p>
      </dgm:t>
    </dgm:pt>
    <dgm:pt modelId="{6C4D37FB-6CEC-4110-A3AA-A051B0DEBFCB}">
      <dgm:prSet phldrT="[Text]" custT="1"/>
      <dgm:spPr>
        <a:ln>
          <a:solidFill>
            <a:srgbClr val="002060"/>
          </a:solidFill>
        </a:ln>
      </dgm:spPr>
      <dgm:t>
        <a:bodyPr/>
        <a:lstStyle/>
        <a:p>
          <a:r>
            <a:rPr lang="en-US" sz="2400" b="1" dirty="0">
              <a:solidFill>
                <a:srgbClr val="002060"/>
              </a:solidFill>
              <a:latin typeface="Arial" panose="020B0604020202020204" pitchFamily="34" charset="0"/>
              <a:cs typeface="Arial" panose="020B0604020202020204" pitchFamily="34" charset="0"/>
            </a:rPr>
            <a:t>No Action/Payment</a:t>
          </a:r>
        </a:p>
      </dgm:t>
    </dgm:pt>
    <dgm:pt modelId="{A554600E-3BBA-4910-B583-935F80D375B9}" type="parTrans" cxnId="{E622EE67-04F5-4C8C-AC90-232966E8F1EE}">
      <dgm:prSet/>
      <dgm:spPr>
        <a:ln>
          <a:solidFill>
            <a:srgbClr val="002060"/>
          </a:solidFill>
        </a:ln>
      </dgm:spPr>
      <dgm:t>
        <a:bodyPr/>
        <a:lstStyle/>
        <a:p>
          <a:endParaRPr lang="en-US"/>
        </a:p>
      </dgm:t>
    </dgm:pt>
    <dgm:pt modelId="{B9D9FCC3-7C8B-420C-997E-0528A73375A0}" type="sibTrans" cxnId="{E622EE67-04F5-4C8C-AC90-232966E8F1EE}">
      <dgm:prSet/>
      <dgm:spPr/>
      <dgm:t>
        <a:bodyPr/>
        <a:lstStyle/>
        <a:p>
          <a:endParaRPr lang="en-US"/>
        </a:p>
      </dgm:t>
    </dgm:pt>
    <dgm:pt modelId="{BC6A3AC3-11BD-47A7-BC63-2A9A7E2F7C41}">
      <dgm:prSet phldrT="[Text]" custT="1"/>
      <dgm:spPr>
        <a:ln>
          <a:solidFill>
            <a:srgbClr val="002060"/>
          </a:solidFill>
        </a:ln>
      </dgm:spPr>
      <dgm:t>
        <a:bodyPr/>
        <a:lstStyle/>
        <a:p>
          <a:pPr algn="l"/>
          <a:r>
            <a:rPr lang="en-US" sz="1800" b="1" dirty="0">
              <a:solidFill>
                <a:srgbClr val="002060"/>
              </a:solidFill>
              <a:latin typeface="+mj-lt"/>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Benefits offset in Full</a:t>
          </a:r>
        </a:p>
        <a:p>
          <a:pPr algn="l"/>
          <a:r>
            <a:rPr lang="en-US" sz="1800" b="1" dirty="0">
              <a:solidFill>
                <a:srgbClr val="002060"/>
              </a:solidFill>
              <a:latin typeface="Arial" panose="020B0604020202020204" pitchFamily="34" charset="0"/>
              <a:cs typeface="Arial" panose="020B0604020202020204" pitchFamily="34" charset="0"/>
              <a:sym typeface="Wingdings"/>
            </a:rPr>
            <a:t> </a:t>
          </a:r>
          <a:r>
            <a:rPr lang="en-US" sz="1800" b="1" dirty="0">
              <a:solidFill>
                <a:srgbClr val="002060"/>
              </a:solidFill>
              <a:latin typeface="Arial" panose="020B0604020202020204" pitchFamily="34" charset="0"/>
              <a:cs typeface="Arial" panose="020B0604020202020204" pitchFamily="34" charset="0"/>
            </a:rPr>
            <a:t>Referral to:</a:t>
          </a:r>
        </a:p>
        <a:p>
          <a:pPr algn="l"/>
          <a:r>
            <a:rPr lang="en-US" sz="1800" b="1" dirty="0">
              <a:solidFill>
                <a:srgbClr val="002060"/>
              </a:solidFill>
              <a:latin typeface="Arial" panose="020B0604020202020204" pitchFamily="34" charset="0"/>
              <a:cs typeface="Arial" panose="020B0604020202020204" pitchFamily="34" charset="0"/>
            </a:rPr>
            <a:t>  - TOP</a:t>
          </a:r>
        </a:p>
        <a:p>
          <a:pPr algn="l"/>
          <a:r>
            <a:rPr lang="en-US" sz="1800" b="1" dirty="0">
              <a:solidFill>
                <a:srgbClr val="002060"/>
              </a:solidFill>
              <a:latin typeface="Arial" panose="020B0604020202020204" pitchFamily="34" charset="0"/>
              <a:cs typeface="Arial" panose="020B0604020202020204" pitchFamily="34" charset="0"/>
            </a:rPr>
            <a:t>  - Cross-Servicing</a:t>
          </a:r>
        </a:p>
        <a:p>
          <a:pPr algn="l"/>
          <a:endParaRPr lang="en-US" sz="1800" b="1" dirty="0">
            <a:solidFill>
              <a:srgbClr val="002060"/>
            </a:solidFill>
            <a:latin typeface="Arial" panose="020B0604020202020204" pitchFamily="34" charset="0"/>
            <a:cs typeface="Arial" panose="020B0604020202020204" pitchFamily="34" charset="0"/>
          </a:endParaRPr>
        </a:p>
        <a:p>
          <a:pPr algn="l"/>
          <a:endParaRPr lang="en-US" sz="1800" b="1" dirty="0">
            <a:solidFill>
              <a:srgbClr val="002060"/>
            </a:solidFill>
            <a:latin typeface="Arial" panose="020B0604020202020204" pitchFamily="34" charset="0"/>
            <a:cs typeface="Arial" panose="020B0604020202020204" pitchFamily="34" charset="0"/>
          </a:endParaRPr>
        </a:p>
        <a:p>
          <a:pPr algn="l"/>
          <a:r>
            <a:rPr lang="en-US" sz="1800" b="1" dirty="0">
              <a:solidFill>
                <a:srgbClr val="002060"/>
              </a:solidFill>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                                                               </a:t>
          </a:r>
        </a:p>
      </dgm:t>
    </dgm:pt>
    <dgm:pt modelId="{83884C70-ABB2-46F5-BE27-9F557428FCB0}" type="parTrans" cxnId="{126213CB-790D-4884-85B3-D373A539AA27}">
      <dgm:prSet/>
      <dgm:spPr>
        <a:ln>
          <a:solidFill>
            <a:srgbClr val="002060"/>
          </a:solidFill>
        </a:ln>
      </dgm:spPr>
      <dgm:t>
        <a:bodyPr/>
        <a:lstStyle/>
        <a:p>
          <a:endParaRPr lang="en-US"/>
        </a:p>
      </dgm:t>
    </dgm:pt>
    <dgm:pt modelId="{4FA59149-13DD-47E1-8E1F-772108A7CF06}" type="sibTrans" cxnId="{126213CB-790D-4884-85B3-D373A539AA27}">
      <dgm:prSet/>
      <dgm:spPr/>
      <dgm:t>
        <a:bodyPr/>
        <a:lstStyle/>
        <a:p>
          <a:endParaRPr lang="en-US"/>
        </a:p>
      </dgm:t>
    </dgm:pt>
    <dgm:pt modelId="{65F8AE81-7D6B-448C-B38A-03E211F1F73F}" type="pres">
      <dgm:prSet presAssocID="{7E6CD9DD-B243-46FE-816A-CFDE8D1C4F10}" presName="hierChild1" presStyleCnt="0">
        <dgm:presLayoutVars>
          <dgm:chPref val="1"/>
          <dgm:dir/>
          <dgm:animOne val="branch"/>
          <dgm:animLvl val="lvl"/>
          <dgm:resizeHandles/>
        </dgm:presLayoutVars>
      </dgm:prSet>
      <dgm:spPr/>
    </dgm:pt>
    <dgm:pt modelId="{B31F41BC-1F47-48D7-A71F-AC41DB0A7884}" type="pres">
      <dgm:prSet presAssocID="{67B28579-DA69-453E-9195-D4CC3B9CE216}" presName="hierRoot1" presStyleCnt="0"/>
      <dgm:spPr/>
    </dgm:pt>
    <dgm:pt modelId="{652CD579-1308-45C8-9EB6-91E3CC8308F1}" type="pres">
      <dgm:prSet presAssocID="{67B28579-DA69-453E-9195-D4CC3B9CE216}" presName="composite" presStyleCnt="0"/>
      <dgm:spPr/>
    </dgm:pt>
    <dgm:pt modelId="{1B88E427-DB90-4361-9FD4-199465DA214B}" type="pres">
      <dgm:prSet presAssocID="{67B28579-DA69-453E-9195-D4CC3B9CE216}" presName="background" presStyleLbl="node0" presStyleIdx="0" presStyleCnt="1"/>
      <dgm:spPr>
        <a:solidFill>
          <a:srgbClr val="003F72"/>
        </a:solidFill>
      </dgm:spPr>
    </dgm:pt>
    <dgm:pt modelId="{36439564-BDBA-41F4-9C0B-0043208C871F}" type="pres">
      <dgm:prSet presAssocID="{67B28579-DA69-453E-9195-D4CC3B9CE216}" presName="text" presStyleLbl="fgAcc0" presStyleIdx="0" presStyleCnt="1" custScaleX="256366" custScaleY="49067">
        <dgm:presLayoutVars>
          <dgm:chPref val="3"/>
        </dgm:presLayoutVars>
      </dgm:prSet>
      <dgm:spPr/>
    </dgm:pt>
    <dgm:pt modelId="{6101A4F1-9C59-4E3A-B4F9-3475D045711F}" type="pres">
      <dgm:prSet presAssocID="{67B28579-DA69-453E-9195-D4CC3B9CE216}" presName="hierChild2" presStyleCnt="0"/>
      <dgm:spPr/>
    </dgm:pt>
    <dgm:pt modelId="{EA2105AC-31DC-4E30-AD98-E9E4D0E539CA}" type="pres">
      <dgm:prSet presAssocID="{2B5E8D36-C41A-46EF-BC65-06EF8194261B}" presName="Name10" presStyleLbl="parChTrans1D2" presStyleIdx="0" presStyleCnt="2"/>
      <dgm:spPr/>
    </dgm:pt>
    <dgm:pt modelId="{A42D20C6-1F45-4A4A-8A61-ED0A5CB48C2B}" type="pres">
      <dgm:prSet presAssocID="{3B50F67C-16AC-4F74-9F5D-E8853D413C7E}" presName="hierRoot2" presStyleCnt="0"/>
      <dgm:spPr/>
    </dgm:pt>
    <dgm:pt modelId="{F3C3D58F-0ED2-4F53-9186-7304B32CDB1D}" type="pres">
      <dgm:prSet presAssocID="{3B50F67C-16AC-4F74-9F5D-E8853D413C7E}" presName="composite2" presStyleCnt="0"/>
      <dgm:spPr/>
    </dgm:pt>
    <dgm:pt modelId="{96067D3C-0E4A-4180-A477-BC5DB8AE7FA7}" type="pres">
      <dgm:prSet presAssocID="{3B50F67C-16AC-4F74-9F5D-E8853D413C7E}" presName="background2" presStyleLbl="node2" presStyleIdx="0" presStyleCnt="2"/>
      <dgm:spPr>
        <a:solidFill>
          <a:srgbClr val="0083BE"/>
        </a:solidFill>
      </dgm:spPr>
    </dgm:pt>
    <dgm:pt modelId="{142E02D6-2E98-42E3-A875-B60DE85D1DA5}" type="pres">
      <dgm:prSet presAssocID="{3B50F67C-16AC-4F74-9F5D-E8853D413C7E}" presName="text2" presStyleLbl="fgAcc2" presStyleIdx="0" presStyleCnt="2" custScaleX="193641" custScaleY="49256">
        <dgm:presLayoutVars>
          <dgm:chPref val="3"/>
        </dgm:presLayoutVars>
      </dgm:prSet>
      <dgm:spPr/>
    </dgm:pt>
    <dgm:pt modelId="{640571ED-1D27-4D0B-BC5B-FB59494E3CE9}" type="pres">
      <dgm:prSet presAssocID="{3B50F67C-16AC-4F74-9F5D-E8853D413C7E}" presName="hierChild3" presStyleCnt="0"/>
      <dgm:spPr/>
    </dgm:pt>
    <dgm:pt modelId="{72300E1F-5976-4E36-920B-A5B90B8153C7}" type="pres">
      <dgm:prSet presAssocID="{1D0961B2-CF09-4B2A-84FD-F312A6AD612F}" presName="Name17" presStyleLbl="parChTrans1D3" presStyleIdx="0" presStyleCnt="2"/>
      <dgm:spPr/>
    </dgm:pt>
    <dgm:pt modelId="{306B0B55-BF63-4B36-A42E-F1B765319B73}" type="pres">
      <dgm:prSet presAssocID="{17BFD16C-7054-46B4-A7D7-D6E3D451E8EE}" presName="hierRoot3" presStyleCnt="0"/>
      <dgm:spPr/>
    </dgm:pt>
    <dgm:pt modelId="{D39699BD-178E-4278-BF5C-E549CCC87703}" type="pres">
      <dgm:prSet presAssocID="{17BFD16C-7054-46B4-A7D7-D6E3D451E8EE}" presName="composite3" presStyleCnt="0"/>
      <dgm:spPr/>
    </dgm:pt>
    <dgm:pt modelId="{8D675673-1525-43B8-9721-FD92977CC32D}" type="pres">
      <dgm:prSet presAssocID="{17BFD16C-7054-46B4-A7D7-D6E3D451E8EE}" presName="background3" presStyleLbl="node3" presStyleIdx="0" presStyleCnt="2"/>
      <dgm:spPr>
        <a:solidFill>
          <a:srgbClr val="0083BE"/>
        </a:solidFill>
      </dgm:spPr>
    </dgm:pt>
    <dgm:pt modelId="{A91E0A3F-5D2D-410E-B9F7-05EE91594043}" type="pres">
      <dgm:prSet presAssocID="{17BFD16C-7054-46B4-A7D7-D6E3D451E8EE}" presName="text3" presStyleLbl="fgAcc3" presStyleIdx="0" presStyleCnt="2" custScaleX="215377" custScaleY="236028" custLinFactNeighborX="-243" custLinFactNeighborY="-17187">
        <dgm:presLayoutVars>
          <dgm:chPref val="3"/>
        </dgm:presLayoutVars>
      </dgm:prSet>
      <dgm:spPr/>
    </dgm:pt>
    <dgm:pt modelId="{A4803552-4F12-4894-B7BB-9625B9C1DD22}" type="pres">
      <dgm:prSet presAssocID="{17BFD16C-7054-46B4-A7D7-D6E3D451E8EE}" presName="hierChild4" presStyleCnt="0"/>
      <dgm:spPr/>
    </dgm:pt>
    <dgm:pt modelId="{D4E033E0-17E4-42CF-B1F7-04CEF634B1D6}" type="pres">
      <dgm:prSet presAssocID="{A554600E-3BBA-4910-B583-935F80D375B9}" presName="Name10" presStyleLbl="parChTrans1D2" presStyleIdx="1" presStyleCnt="2"/>
      <dgm:spPr/>
    </dgm:pt>
    <dgm:pt modelId="{61D57E90-3088-4DEE-9B6C-F45DFFD2D511}" type="pres">
      <dgm:prSet presAssocID="{6C4D37FB-6CEC-4110-A3AA-A051B0DEBFCB}" presName="hierRoot2" presStyleCnt="0"/>
      <dgm:spPr/>
    </dgm:pt>
    <dgm:pt modelId="{779C6D8A-437E-4F70-ACD4-278D5477EE55}" type="pres">
      <dgm:prSet presAssocID="{6C4D37FB-6CEC-4110-A3AA-A051B0DEBFCB}" presName="composite2" presStyleCnt="0"/>
      <dgm:spPr/>
    </dgm:pt>
    <dgm:pt modelId="{A548BD0E-E7C8-4375-9897-80CC9D37DAC7}" type="pres">
      <dgm:prSet presAssocID="{6C4D37FB-6CEC-4110-A3AA-A051B0DEBFCB}" presName="background2" presStyleLbl="node2" presStyleIdx="1" presStyleCnt="2"/>
      <dgm:spPr>
        <a:solidFill>
          <a:srgbClr val="772432"/>
        </a:solidFill>
      </dgm:spPr>
    </dgm:pt>
    <dgm:pt modelId="{0FAC8D37-0704-4BA9-A1CA-39983DB82795}" type="pres">
      <dgm:prSet presAssocID="{6C4D37FB-6CEC-4110-A3AA-A051B0DEBFCB}" presName="text2" presStyleLbl="fgAcc2" presStyleIdx="1" presStyleCnt="2" custScaleX="199591" custScaleY="48857">
        <dgm:presLayoutVars>
          <dgm:chPref val="3"/>
        </dgm:presLayoutVars>
      </dgm:prSet>
      <dgm:spPr/>
    </dgm:pt>
    <dgm:pt modelId="{E5EE93A3-B074-416F-87B8-66D5367AE2AB}" type="pres">
      <dgm:prSet presAssocID="{6C4D37FB-6CEC-4110-A3AA-A051B0DEBFCB}" presName="hierChild3" presStyleCnt="0"/>
      <dgm:spPr/>
    </dgm:pt>
    <dgm:pt modelId="{9D52130C-5A4B-4750-844F-7CE472F6A586}" type="pres">
      <dgm:prSet presAssocID="{83884C70-ABB2-46F5-BE27-9F557428FCB0}" presName="Name17" presStyleLbl="parChTrans1D3" presStyleIdx="1" presStyleCnt="2"/>
      <dgm:spPr/>
    </dgm:pt>
    <dgm:pt modelId="{8A674869-0E2E-47ED-A5C9-D626C4EB8E79}" type="pres">
      <dgm:prSet presAssocID="{BC6A3AC3-11BD-47A7-BC63-2A9A7E2F7C41}" presName="hierRoot3" presStyleCnt="0"/>
      <dgm:spPr/>
    </dgm:pt>
    <dgm:pt modelId="{2C25AC24-E513-496F-8BD8-E2B8E12A6287}" type="pres">
      <dgm:prSet presAssocID="{BC6A3AC3-11BD-47A7-BC63-2A9A7E2F7C41}" presName="composite3" presStyleCnt="0"/>
      <dgm:spPr/>
    </dgm:pt>
    <dgm:pt modelId="{F09FC131-2284-4C76-B854-F3B2DB0C0517}" type="pres">
      <dgm:prSet presAssocID="{BC6A3AC3-11BD-47A7-BC63-2A9A7E2F7C41}" presName="background3" presStyleLbl="node3" presStyleIdx="1" presStyleCnt="2"/>
      <dgm:spPr>
        <a:solidFill>
          <a:srgbClr val="772432"/>
        </a:solidFill>
      </dgm:spPr>
    </dgm:pt>
    <dgm:pt modelId="{84729032-C153-4CCB-9239-E159F7D952AA}" type="pres">
      <dgm:prSet presAssocID="{BC6A3AC3-11BD-47A7-BC63-2A9A7E2F7C41}" presName="text3" presStyleLbl="fgAcc3" presStyleIdx="1" presStyleCnt="2" custScaleX="189422" custScaleY="212483" custLinFactNeighborX="819" custLinFactNeighborY="-19103">
        <dgm:presLayoutVars>
          <dgm:chPref val="3"/>
        </dgm:presLayoutVars>
      </dgm:prSet>
      <dgm:spPr/>
    </dgm:pt>
    <dgm:pt modelId="{F52B3062-5461-4B56-8086-1AD7523ADBAA}" type="pres">
      <dgm:prSet presAssocID="{BC6A3AC3-11BD-47A7-BC63-2A9A7E2F7C41}" presName="hierChild4" presStyleCnt="0"/>
      <dgm:spPr/>
    </dgm:pt>
  </dgm:ptLst>
  <dgm:cxnLst>
    <dgm:cxn modelId="{BCF5891E-9C6C-4724-B6C8-A7607B9B4F31}" type="presOf" srcId="{BC6A3AC3-11BD-47A7-BC63-2A9A7E2F7C41}" destId="{84729032-C153-4CCB-9239-E159F7D952AA}" srcOrd="0" destOrd="0" presId="urn:microsoft.com/office/officeart/2005/8/layout/hierarchy1"/>
    <dgm:cxn modelId="{4FA2AA38-AD84-4DDB-8928-FF57B78F084E}" srcId="{7E6CD9DD-B243-46FE-816A-CFDE8D1C4F10}" destId="{67B28579-DA69-453E-9195-D4CC3B9CE216}" srcOrd="0" destOrd="0" parTransId="{DDC8ED40-8D7B-4958-8F7D-A3DF2A32BCEB}" sibTransId="{B9EA181F-0341-4234-88A2-865AC7AB9101}"/>
    <dgm:cxn modelId="{E622EE67-04F5-4C8C-AC90-232966E8F1EE}" srcId="{67B28579-DA69-453E-9195-D4CC3B9CE216}" destId="{6C4D37FB-6CEC-4110-A3AA-A051B0DEBFCB}" srcOrd="1" destOrd="0" parTransId="{A554600E-3BBA-4910-B583-935F80D375B9}" sibTransId="{B9D9FCC3-7C8B-420C-997E-0528A73375A0}"/>
    <dgm:cxn modelId="{A159436B-5B4F-4120-889C-59111FC0F4E4}" type="presOf" srcId="{1D0961B2-CF09-4B2A-84FD-F312A6AD612F}" destId="{72300E1F-5976-4E36-920B-A5B90B8153C7}" srcOrd="0" destOrd="0" presId="urn:microsoft.com/office/officeart/2005/8/layout/hierarchy1"/>
    <dgm:cxn modelId="{E41D7C4D-BA48-4076-8F7B-08AC84B97C48}" type="presOf" srcId="{67B28579-DA69-453E-9195-D4CC3B9CE216}" destId="{36439564-BDBA-41F4-9C0B-0043208C871F}" srcOrd="0" destOrd="0" presId="urn:microsoft.com/office/officeart/2005/8/layout/hierarchy1"/>
    <dgm:cxn modelId="{E143F37C-02A9-44B8-826B-3B315EF1ADC6}" srcId="{3B50F67C-16AC-4F74-9F5D-E8853D413C7E}" destId="{17BFD16C-7054-46B4-A7D7-D6E3D451E8EE}" srcOrd="0" destOrd="0" parTransId="{1D0961B2-CF09-4B2A-84FD-F312A6AD612F}" sibTransId="{81DF23FE-BD15-41FB-ABB9-55C664BB2748}"/>
    <dgm:cxn modelId="{26DFA98F-5AE9-4436-B107-44008877D08F}" type="presOf" srcId="{7E6CD9DD-B243-46FE-816A-CFDE8D1C4F10}" destId="{65F8AE81-7D6B-448C-B38A-03E211F1F73F}" srcOrd="0" destOrd="0" presId="urn:microsoft.com/office/officeart/2005/8/layout/hierarchy1"/>
    <dgm:cxn modelId="{6A47CB94-3650-447E-A8E6-EDCB2D5989D5}" type="presOf" srcId="{3B50F67C-16AC-4F74-9F5D-E8853D413C7E}" destId="{142E02D6-2E98-42E3-A875-B60DE85D1DA5}" srcOrd="0" destOrd="0" presId="urn:microsoft.com/office/officeart/2005/8/layout/hierarchy1"/>
    <dgm:cxn modelId="{FF6DFF95-B2A2-4FBE-B536-0DE494E46803}" type="presOf" srcId="{2B5E8D36-C41A-46EF-BC65-06EF8194261B}" destId="{EA2105AC-31DC-4E30-AD98-E9E4D0E539CA}" srcOrd="0" destOrd="0" presId="urn:microsoft.com/office/officeart/2005/8/layout/hierarchy1"/>
    <dgm:cxn modelId="{271325C1-DB49-4A98-BBBB-27B63B6957E2}" type="presOf" srcId="{A554600E-3BBA-4910-B583-935F80D375B9}" destId="{D4E033E0-17E4-42CF-B1F7-04CEF634B1D6}" srcOrd="0" destOrd="0" presId="urn:microsoft.com/office/officeart/2005/8/layout/hierarchy1"/>
    <dgm:cxn modelId="{042F51CA-816B-44F3-A5EA-B30E36A532FB}" type="presOf" srcId="{17BFD16C-7054-46B4-A7D7-D6E3D451E8EE}" destId="{A91E0A3F-5D2D-410E-B9F7-05EE91594043}" srcOrd="0" destOrd="0" presId="urn:microsoft.com/office/officeart/2005/8/layout/hierarchy1"/>
    <dgm:cxn modelId="{126213CB-790D-4884-85B3-D373A539AA27}" srcId="{6C4D37FB-6CEC-4110-A3AA-A051B0DEBFCB}" destId="{BC6A3AC3-11BD-47A7-BC63-2A9A7E2F7C41}" srcOrd="0" destOrd="0" parTransId="{83884C70-ABB2-46F5-BE27-9F557428FCB0}" sibTransId="{4FA59149-13DD-47E1-8E1F-772108A7CF06}"/>
    <dgm:cxn modelId="{551F02DE-CC06-43B0-90F9-B254406EEE8A}" srcId="{67B28579-DA69-453E-9195-D4CC3B9CE216}" destId="{3B50F67C-16AC-4F74-9F5D-E8853D413C7E}" srcOrd="0" destOrd="0" parTransId="{2B5E8D36-C41A-46EF-BC65-06EF8194261B}" sibTransId="{4BC7A209-AD78-4E3F-B917-5A40EEE624BF}"/>
    <dgm:cxn modelId="{4D3EE1DF-7A6D-421B-9E1A-6187AA635A8D}" type="presOf" srcId="{6C4D37FB-6CEC-4110-A3AA-A051B0DEBFCB}" destId="{0FAC8D37-0704-4BA9-A1CA-39983DB82795}" srcOrd="0" destOrd="0" presId="urn:microsoft.com/office/officeart/2005/8/layout/hierarchy1"/>
    <dgm:cxn modelId="{C40D87FA-A521-4A93-8DCB-D708FA37A3FD}" type="presOf" srcId="{83884C70-ABB2-46F5-BE27-9F557428FCB0}" destId="{9D52130C-5A4B-4750-844F-7CE472F6A586}" srcOrd="0" destOrd="0" presId="urn:microsoft.com/office/officeart/2005/8/layout/hierarchy1"/>
    <dgm:cxn modelId="{E2B92EDF-9C88-49C0-86A9-15CBDBAE5400}" type="presParOf" srcId="{65F8AE81-7D6B-448C-B38A-03E211F1F73F}" destId="{B31F41BC-1F47-48D7-A71F-AC41DB0A7884}" srcOrd="0" destOrd="0" presId="urn:microsoft.com/office/officeart/2005/8/layout/hierarchy1"/>
    <dgm:cxn modelId="{CFC54C95-24ED-4A82-837B-A8F5CBA902C4}" type="presParOf" srcId="{B31F41BC-1F47-48D7-A71F-AC41DB0A7884}" destId="{652CD579-1308-45C8-9EB6-91E3CC8308F1}" srcOrd="0" destOrd="0" presId="urn:microsoft.com/office/officeart/2005/8/layout/hierarchy1"/>
    <dgm:cxn modelId="{77001C11-F7B0-405E-B507-6B171C3945BB}" type="presParOf" srcId="{652CD579-1308-45C8-9EB6-91E3CC8308F1}" destId="{1B88E427-DB90-4361-9FD4-199465DA214B}" srcOrd="0" destOrd="0" presId="urn:microsoft.com/office/officeart/2005/8/layout/hierarchy1"/>
    <dgm:cxn modelId="{B60F8292-AD1F-466F-A41A-76602F96FE1E}" type="presParOf" srcId="{652CD579-1308-45C8-9EB6-91E3CC8308F1}" destId="{36439564-BDBA-41F4-9C0B-0043208C871F}" srcOrd="1" destOrd="0" presId="urn:microsoft.com/office/officeart/2005/8/layout/hierarchy1"/>
    <dgm:cxn modelId="{51459418-4A44-4DBB-9197-4C5E7A124CBC}" type="presParOf" srcId="{B31F41BC-1F47-48D7-A71F-AC41DB0A7884}" destId="{6101A4F1-9C59-4E3A-B4F9-3475D045711F}" srcOrd="1" destOrd="0" presId="urn:microsoft.com/office/officeart/2005/8/layout/hierarchy1"/>
    <dgm:cxn modelId="{6DF631C2-3D65-4E52-AFB5-51EA99BA2AE3}" type="presParOf" srcId="{6101A4F1-9C59-4E3A-B4F9-3475D045711F}" destId="{EA2105AC-31DC-4E30-AD98-E9E4D0E539CA}" srcOrd="0" destOrd="0" presId="urn:microsoft.com/office/officeart/2005/8/layout/hierarchy1"/>
    <dgm:cxn modelId="{C759136A-8F76-4495-B0D7-04CC31FED3F7}" type="presParOf" srcId="{6101A4F1-9C59-4E3A-B4F9-3475D045711F}" destId="{A42D20C6-1F45-4A4A-8A61-ED0A5CB48C2B}" srcOrd="1" destOrd="0" presId="urn:microsoft.com/office/officeart/2005/8/layout/hierarchy1"/>
    <dgm:cxn modelId="{CAC6319E-2B2B-489C-AB33-D0D9BFD31E1F}" type="presParOf" srcId="{A42D20C6-1F45-4A4A-8A61-ED0A5CB48C2B}" destId="{F3C3D58F-0ED2-4F53-9186-7304B32CDB1D}" srcOrd="0" destOrd="0" presId="urn:microsoft.com/office/officeart/2005/8/layout/hierarchy1"/>
    <dgm:cxn modelId="{41087B7C-B6C5-467B-8817-29BA4EE4486E}" type="presParOf" srcId="{F3C3D58F-0ED2-4F53-9186-7304B32CDB1D}" destId="{96067D3C-0E4A-4180-A477-BC5DB8AE7FA7}" srcOrd="0" destOrd="0" presId="urn:microsoft.com/office/officeart/2005/8/layout/hierarchy1"/>
    <dgm:cxn modelId="{94FD8C4E-9A3B-4515-BE2A-6063A9EFF9DE}" type="presParOf" srcId="{F3C3D58F-0ED2-4F53-9186-7304B32CDB1D}" destId="{142E02D6-2E98-42E3-A875-B60DE85D1DA5}" srcOrd="1" destOrd="0" presId="urn:microsoft.com/office/officeart/2005/8/layout/hierarchy1"/>
    <dgm:cxn modelId="{12D2777C-15A7-4B5C-83A2-A8FC592862EB}" type="presParOf" srcId="{A42D20C6-1F45-4A4A-8A61-ED0A5CB48C2B}" destId="{640571ED-1D27-4D0B-BC5B-FB59494E3CE9}" srcOrd="1" destOrd="0" presId="urn:microsoft.com/office/officeart/2005/8/layout/hierarchy1"/>
    <dgm:cxn modelId="{62DBD58F-E543-41A0-98D4-1779867A6C31}" type="presParOf" srcId="{640571ED-1D27-4D0B-BC5B-FB59494E3CE9}" destId="{72300E1F-5976-4E36-920B-A5B90B8153C7}" srcOrd="0" destOrd="0" presId="urn:microsoft.com/office/officeart/2005/8/layout/hierarchy1"/>
    <dgm:cxn modelId="{C30ECC01-9F07-45C7-AEC1-2951CBCCEAE3}" type="presParOf" srcId="{640571ED-1D27-4D0B-BC5B-FB59494E3CE9}" destId="{306B0B55-BF63-4B36-A42E-F1B765319B73}" srcOrd="1" destOrd="0" presId="urn:microsoft.com/office/officeart/2005/8/layout/hierarchy1"/>
    <dgm:cxn modelId="{9AE3261A-7721-47C7-8AC3-FFCE04FA776D}" type="presParOf" srcId="{306B0B55-BF63-4B36-A42E-F1B765319B73}" destId="{D39699BD-178E-4278-BF5C-E549CCC87703}" srcOrd="0" destOrd="0" presId="urn:microsoft.com/office/officeart/2005/8/layout/hierarchy1"/>
    <dgm:cxn modelId="{5401AD7A-2B6A-422B-903C-54EC532630BF}" type="presParOf" srcId="{D39699BD-178E-4278-BF5C-E549CCC87703}" destId="{8D675673-1525-43B8-9721-FD92977CC32D}" srcOrd="0" destOrd="0" presId="urn:microsoft.com/office/officeart/2005/8/layout/hierarchy1"/>
    <dgm:cxn modelId="{C0C8AE5B-0D4A-4E83-A886-9885E3618300}" type="presParOf" srcId="{D39699BD-178E-4278-BF5C-E549CCC87703}" destId="{A91E0A3F-5D2D-410E-B9F7-05EE91594043}" srcOrd="1" destOrd="0" presId="urn:microsoft.com/office/officeart/2005/8/layout/hierarchy1"/>
    <dgm:cxn modelId="{ED3A861C-1EBF-46BE-A915-49F5BF2CD02F}" type="presParOf" srcId="{306B0B55-BF63-4B36-A42E-F1B765319B73}" destId="{A4803552-4F12-4894-B7BB-9625B9C1DD22}" srcOrd="1" destOrd="0" presId="urn:microsoft.com/office/officeart/2005/8/layout/hierarchy1"/>
    <dgm:cxn modelId="{B2879E35-18C8-474C-BB81-CD6773D7C336}" type="presParOf" srcId="{6101A4F1-9C59-4E3A-B4F9-3475D045711F}" destId="{D4E033E0-17E4-42CF-B1F7-04CEF634B1D6}" srcOrd="2" destOrd="0" presId="urn:microsoft.com/office/officeart/2005/8/layout/hierarchy1"/>
    <dgm:cxn modelId="{4F84944E-3EE4-46D2-B81C-5FD5E6F2DCCD}" type="presParOf" srcId="{6101A4F1-9C59-4E3A-B4F9-3475D045711F}" destId="{61D57E90-3088-4DEE-9B6C-F45DFFD2D511}" srcOrd="3" destOrd="0" presId="urn:microsoft.com/office/officeart/2005/8/layout/hierarchy1"/>
    <dgm:cxn modelId="{F04797F8-543F-46F6-A926-F567F4C84BC5}" type="presParOf" srcId="{61D57E90-3088-4DEE-9B6C-F45DFFD2D511}" destId="{779C6D8A-437E-4F70-ACD4-278D5477EE55}" srcOrd="0" destOrd="0" presId="urn:microsoft.com/office/officeart/2005/8/layout/hierarchy1"/>
    <dgm:cxn modelId="{5D1D5FF4-78EE-45EA-B928-6999CD3077F3}" type="presParOf" srcId="{779C6D8A-437E-4F70-ACD4-278D5477EE55}" destId="{A548BD0E-E7C8-4375-9897-80CC9D37DAC7}" srcOrd="0" destOrd="0" presId="urn:microsoft.com/office/officeart/2005/8/layout/hierarchy1"/>
    <dgm:cxn modelId="{A17DDE7F-61BB-4C5F-BC4B-FD7914883063}" type="presParOf" srcId="{779C6D8A-437E-4F70-ACD4-278D5477EE55}" destId="{0FAC8D37-0704-4BA9-A1CA-39983DB82795}" srcOrd="1" destOrd="0" presId="urn:microsoft.com/office/officeart/2005/8/layout/hierarchy1"/>
    <dgm:cxn modelId="{6CE79C14-84F2-4614-B1E0-C93EFE8C2382}" type="presParOf" srcId="{61D57E90-3088-4DEE-9B6C-F45DFFD2D511}" destId="{E5EE93A3-B074-416F-87B8-66D5367AE2AB}" srcOrd="1" destOrd="0" presId="urn:microsoft.com/office/officeart/2005/8/layout/hierarchy1"/>
    <dgm:cxn modelId="{CB66EF9F-BA18-429D-A06E-81B72397A302}" type="presParOf" srcId="{E5EE93A3-B074-416F-87B8-66D5367AE2AB}" destId="{9D52130C-5A4B-4750-844F-7CE472F6A586}" srcOrd="0" destOrd="0" presId="urn:microsoft.com/office/officeart/2005/8/layout/hierarchy1"/>
    <dgm:cxn modelId="{683C1609-1440-4B13-8E57-5EEE8CD0C8AE}" type="presParOf" srcId="{E5EE93A3-B074-416F-87B8-66D5367AE2AB}" destId="{8A674869-0E2E-47ED-A5C9-D626C4EB8E79}" srcOrd="1" destOrd="0" presId="urn:microsoft.com/office/officeart/2005/8/layout/hierarchy1"/>
    <dgm:cxn modelId="{9F0D8D35-3DF0-4BD8-BFC5-71BF26CF56BE}" type="presParOf" srcId="{8A674869-0E2E-47ED-A5C9-D626C4EB8E79}" destId="{2C25AC24-E513-496F-8BD8-E2B8E12A6287}" srcOrd="0" destOrd="0" presId="urn:microsoft.com/office/officeart/2005/8/layout/hierarchy1"/>
    <dgm:cxn modelId="{0F1B8B9D-EC8C-479A-86DD-8278863B1047}" type="presParOf" srcId="{2C25AC24-E513-496F-8BD8-E2B8E12A6287}" destId="{F09FC131-2284-4C76-B854-F3B2DB0C0517}" srcOrd="0" destOrd="0" presId="urn:microsoft.com/office/officeart/2005/8/layout/hierarchy1"/>
    <dgm:cxn modelId="{01EB9D4E-CF09-40E9-8593-80590E767776}" type="presParOf" srcId="{2C25AC24-E513-496F-8BD8-E2B8E12A6287}" destId="{84729032-C153-4CCB-9239-E159F7D952AA}" srcOrd="1" destOrd="0" presId="urn:microsoft.com/office/officeart/2005/8/layout/hierarchy1"/>
    <dgm:cxn modelId="{FBEC51C9-60C4-4BE5-B08F-44CC2E1E5DD5}" type="presParOf" srcId="{8A674869-0E2E-47ED-A5C9-D626C4EB8E79}" destId="{F52B3062-5461-4B56-8086-1AD7523ADB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EFC32-46C0-4426-A813-9A268EF6320A}">
      <dsp:nvSpPr>
        <dsp:cNvPr id="0" name=""/>
        <dsp:cNvSpPr/>
      </dsp:nvSpPr>
      <dsp:spPr>
        <a:xfrm>
          <a:off x="731519" y="0"/>
          <a:ext cx="8290560" cy="5029199"/>
        </a:xfrm>
        <a:prstGeom prst="rightArrow">
          <a:avLst/>
        </a:prstGeom>
        <a:solidFill>
          <a:srgbClr val="003F72"/>
        </a:solidFill>
        <a:ln>
          <a:noFill/>
        </a:ln>
        <a:effectLst/>
      </dsp:spPr>
      <dsp:style>
        <a:lnRef idx="0">
          <a:scrgbClr r="0" g="0" b="0"/>
        </a:lnRef>
        <a:fillRef idx="1">
          <a:scrgbClr r="0" g="0" b="0"/>
        </a:fillRef>
        <a:effectRef idx="0">
          <a:scrgbClr r="0" g="0" b="0"/>
        </a:effectRef>
        <a:fontRef idx="minor"/>
      </dsp:style>
    </dsp:sp>
    <dsp:sp modelId="{FD30DC8F-C459-4219-ADF6-E18E65337B9B}">
      <dsp:nvSpPr>
        <dsp:cNvPr id="0" name=""/>
        <dsp:cNvSpPr/>
      </dsp:nvSpPr>
      <dsp:spPr>
        <a:xfrm>
          <a:off x="159756" y="1066803"/>
          <a:ext cx="2982486" cy="2895592"/>
        </a:xfrm>
        <a:prstGeom prst="roundRect">
          <a:avLst/>
        </a:prstGeom>
        <a:solidFill>
          <a:srgbClr val="7724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Regional Office (RO)/Regional Processing Office (RPO) Receives information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Education Certification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Change in circumstances affecting benefit eligibility or entitlement</a:t>
          </a:r>
        </a:p>
      </dsp:txBody>
      <dsp:txXfrm>
        <a:off x="301107" y="1208154"/>
        <a:ext cx="2699784" cy="2612890"/>
      </dsp:txXfrm>
    </dsp:sp>
    <dsp:sp modelId="{A150E185-CD57-4BB1-BA93-02973DE9A7DE}">
      <dsp:nvSpPr>
        <dsp:cNvPr id="0" name=""/>
        <dsp:cNvSpPr/>
      </dsp:nvSpPr>
      <dsp:spPr>
        <a:xfrm>
          <a:off x="3475618" y="914399"/>
          <a:ext cx="2804714" cy="3200401"/>
        </a:xfrm>
        <a:prstGeom prst="roundRect">
          <a:avLst/>
        </a:prstGeom>
        <a:solidFill>
          <a:srgbClr val="0083B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RO/RPO Processes Claim/Award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Evaluates eligibility/ entitlement </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Issues payments and establishes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Sends a letter when payments are issued or debt created</a:t>
          </a:r>
        </a:p>
      </dsp:txBody>
      <dsp:txXfrm>
        <a:off x="3612533" y="1051314"/>
        <a:ext cx="2530884" cy="2926571"/>
      </dsp:txXfrm>
    </dsp:sp>
    <dsp:sp modelId="{A1A6FA3C-9054-4874-8A82-05509D51562B}">
      <dsp:nvSpPr>
        <dsp:cNvPr id="0" name=""/>
        <dsp:cNvSpPr/>
      </dsp:nvSpPr>
      <dsp:spPr>
        <a:xfrm>
          <a:off x="6613708" y="1508759"/>
          <a:ext cx="2980135" cy="2011680"/>
        </a:xfrm>
        <a:prstGeom prst="roundRect">
          <a:avLst/>
        </a:prstGeom>
        <a:solidFill>
          <a:srgbClr val="4B50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DMC Collects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Sends collection letters for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Processes collection actions</a:t>
          </a:r>
        </a:p>
        <a:p>
          <a:pPr marL="114300" lvl="1" indent="-114300" algn="l" defTabSz="666750">
            <a:lnSpc>
              <a:spcPct val="90000"/>
            </a:lnSpc>
            <a:spcBef>
              <a:spcPct val="0"/>
            </a:spcBef>
            <a:spcAft>
              <a:spcPct val="15000"/>
            </a:spcAft>
            <a:buChar char="•"/>
          </a:pPr>
          <a:endParaRPr lang="en-US" sz="1500" kern="1200" dirty="0">
            <a:latin typeface="Arial" panose="020B0604020202020204" pitchFamily="34" charset="0"/>
            <a:cs typeface="Arial" panose="020B0604020202020204" pitchFamily="34" charset="0"/>
          </a:endParaRPr>
        </a:p>
      </dsp:txBody>
      <dsp:txXfrm>
        <a:off x="6711910" y="1606961"/>
        <a:ext cx="2783731" cy="181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2737-0CA2-45D0-AEBF-CC67CDA3065F}">
      <dsp:nvSpPr>
        <dsp:cNvPr id="0" name=""/>
        <dsp:cNvSpPr/>
      </dsp:nvSpPr>
      <dsp:spPr>
        <a:xfrm rot="16200000">
          <a:off x="-316568" y="321202"/>
          <a:ext cx="5099769" cy="4457365"/>
        </a:xfrm>
        <a:prstGeom prst="flowChartManualOperati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Compensation/ Pension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Changes in income or net worth</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Active-duty time or drill pay days</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Change in dependency</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Fugitive felon status or incarceration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Payments issued after death of beneficiary </a:t>
          </a:r>
        </a:p>
      </dsp:txBody>
      <dsp:txXfrm rot="5400000">
        <a:off x="4634" y="1019954"/>
        <a:ext cx="4457365" cy="3059861"/>
      </dsp:txXfrm>
    </dsp:sp>
    <dsp:sp modelId="{0746910F-FDF8-4806-BDCC-56A5C25D30BF}">
      <dsp:nvSpPr>
        <dsp:cNvPr id="0" name=""/>
        <dsp:cNvSpPr/>
      </dsp:nvSpPr>
      <dsp:spPr>
        <a:xfrm rot="16200000">
          <a:off x="4475098" y="321202"/>
          <a:ext cx="5099769" cy="4457365"/>
        </a:xfrm>
        <a:prstGeom prst="flowChartManualOperation">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Education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Withdrawal from class</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Not attending class</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Class did not count toward graduation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Change in active-duty status</a:t>
          </a:r>
        </a:p>
      </dsp:txBody>
      <dsp:txXfrm rot="5400000">
        <a:off x="4796300" y="1019954"/>
        <a:ext cx="4457365" cy="3059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DF96-75B3-4495-99BF-AD8FE6ADCBE4}">
      <dsp:nvSpPr>
        <dsp:cNvPr id="0" name=""/>
        <dsp:cNvSpPr/>
      </dsp:nvSpPr>
      <dsp:spPr>
        <a:xfrm>
          <a:off x="1948813" y="0"/>
          <a:ext cx="3291842" cy="1242851"/>
        </a:xfrm>
        <a:prstGeom prst="rightArrow">
          <a:avLst/>
        </a:prstGeom>
        <a:solidFill>
          <a:srgbClr val="0083B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DMC Sends 1</a:t>
          </a:r>
          <a:r>
            <a:rPr lang="en-US" sz="1600" b="1" kern="1200" baseline="30000" dirty="0">
              <a:solidFill>
                <a:schemeClr val="bg1"/>
              </a:solidFill>
              <a:latin typeface="Arial" panose="020B0604020202020204" pitchFamily="34" charset="0"/>
              <a:cs typeface="Arial" panose="020B0604020202020204" pitchFamily="34" charset="0"/>
            </a:rPr>
            <a:t>st</a:t>
          </a:r>
          <a:r>
            <a:rPr lang="en-US" sz="1600" b="1" kern="1200" dirty="0">
              <a:solidFill>
                <a:schemeClr val="bg1"/>
              </a:solidFill>
              <a:latin typeface="Arial" panose="020B0604020202020204" pitchFamily="34" charset="0"/>
              <a:cs typeface="Arial" panose="020B0604020202020204" pitchFamily="34" charset="0"/>
            </a:rPr>
            <a:t> Letter</a:t>
          </a:r>
        </a:p>
      </dsp:txBody>
      <dsp:txXfrm>
        <a:off x="1985215" y="36402"/>
        <a:ext cx="2638308" cy="1170047"/>
      </dsp:txXfrm>
    </dsp:sp>
    <dsp:sp modelId="{0EEBCBA5-A230-4711-A159-145967129E5D}">
      <dsp:nvSpPr>
        <dsp:cNvPr id="0" name=""/>
        <dsp:cNvSpPr/>
      </dsp:nvSpPr>
      <dsp:spPr>
        <a:xfrm>
          <a:off x="2413003" y="1449993"/>
          <a:ext cx="3474742" cy="1242851"/>
        </a:xfrm>
        <a:prstGeom prst="rightArrow">
          <a:avLst/>
        </a:prstGeom>
        <a:solidFill>
          <a:srgbClr val="4B505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      </a:t>
          </a:r>
          <a:r>
            <a:rPr lang="en-US" sz="1600" b="1" kern="1200" dirty="0">
              <a:solidFill>
                <a:schemeClr val="bg1"/>
              </a:solidFill>
              <a:latin typeface="Arial" panose="020B0604020202020204" pitchFamily="34" charset="0"/>
              <a:cs typeface="Arial" panose="020B0604020202020204" pitchFamily="34" charset="0"/>
            </a:rPr>
            <a:t>DMC Sends 2nd Letter</a:t>
          </a:r>
        </a:p>
      </dsp:txBody>
      <dsp:txXfrm>
        <a:off x="2449405" y="1486395"/>
        <a:ext cx="2704900" cy="1170047"/>
      </dsp:txXfrm>
    </dsp:sp>
    <dsp:sp modelId="{65150699-9B0A-4CE0-9B62-5AE386CF3A09}">
      <dsp:nvSpPr>
        <dsp:cNvPr id="0" name=""/>
        <dsp:cNvSpPr/>
      </dsp:nvSpPr>
      <dsp:spPr>
        <a:xfrm>
          <a:off x="3235840" y="2899987"/>
          <a:ext cx="3255248" cy="1242851"/>
        </a:xfrm>
        <a:prstGeom prst="rightArrow">
          <a:avLst/>
        </a:prstGeom>
        <a:solidFill>
          <a:srgbClr val="003F7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DMC Sends 3</a:t>
          </a:r>
          <a:r>
            <a:rPr lang="en-US" sz="1600" b="1" kern="1200" baseline="30000" dirty="0">
              <a:solidFill>
                <a:schemeClr val="bg1"/>
              </a:solidFill>
              <a:latin typeface="Arial" panose="020B0604020202020204" pitchFamily="34" charset="0"/>
              <a:cs typeface="Arial" panose="020B0604020202020204" pitchFamily="34" charset="0"/>
            </a:rPr>
            <a:t>rd</a:t>
          </a:r>
          <a:r>
            <a:rPr lang="en-US" sz="1600" b="1" kern="1200" dirty="0">
              <a:solidFill>
                <a:schemeClr val="bg1"/>
              </a:solidFill>
              <a:latin typeface="Arial" panose="020B0604020202020204" pitchFamily="34" charset="0"/>
              <a:cs typeface="Arial" panose="020B0604020202020204" pitchFamily="34" charset="0"/>
            </a:rPr>
            <a:t> Letter</a:t>
          </a:r>
        </a:p>
      </dsp:txBody>
      <dsp:txXfrm>
        <a:off x="3272242" y="2936389"/>
        <a:ext cx="2529436" cy="1170047"/>
      </dsp:txXfrm>
    </dsp:sp>
    <dsp:sp modelId="{C0AAB607-D039-4B05-A155-89F704918220}">
      <dsp:nvSpPr>
        <dsp:cNvPr id="0" name=""/>
        <dsp:cNvSpPr/>
      </dsp:nvSpPr>
      <dsp:spPr>
        <a:xfrm>
          <a:off x="3153825" y="945218"/>
          <a:ext cx="1097283" cy="80785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rgbClr val="003F72">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30 or 90 days</a:t>
          </a:r>
        </a:p>
      </dsp:txBody>
      <dsp:txXfrm>
        <a:off x="3400714" y="945218"/>
        <a:ext cx="603505" cy="607909"/>
      </dsp:txXfrm>
    </dsp:sp>
    <dsp:sp modelId="{25B8808E-253A-4487-8196-76926395FDA1}">
      <dsp:nvSpPr>
        <dsp:cNvPr id="0" name=""/>
        <dsp:cNvSpPr/>
      </dsp:nvSpPr>
      <dsp:spPr>
        <a:xfrm>
          <a:off x="3586743" y="2403875"/>
          <a:ext cx="1097283" cy="80785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rgbClr val="003F72">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30 days</a:t>
          </a:r>
        </a:p>
      </dsp:txBody>
      <dsp:txXfrm>
        <a:off x="3833632" y="2403875"/>
        <a:ext cx="603505" cy="607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2130C-5A4B-4750-844F-7CE472F6A586}">
      <dsp:nvSpPr>
        <dsp:cNvPr id="0" name=""/>
        <dsp:cNvSpPr/>
      </dsp:nvSpPr>
      <dsp:spPr>
        <a:xfrm>
          <a:off x="6125001" y="1633799"/>
          <a:ext cx="91440" cy="303175"/>
        </a:xfrm>
        <a:custGeom>
          <a:avLst/>
          <a:gdLst/>
          <a:ahLst/>
          <a:cxnLst/>
          <a:rect l="0" t="0" r="0" b="0"/>
          <a:pathLst>
            <a:path>
              <a:moveTo>
                <a:pt x="45720" y="0"/>
              </a:moveTo>
              <a:lnTo>
                <a:pt x="45720" y="137505"/>
              </a:lnTo>
              <a:lnTo>
                <a:pt x="60366" y="137505"/>
              </a:lnTo>
              <a:lnTo>
                <a:pt x="60366" y="303175"/>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D4E033E0-17E4-42CF-B1F7-04CEF634B1D6}">
      <dsp:nvSpPr>
        <dsp:cNvPr id="0" name=""/>
        <dsp:cNvSpPr/>
      </dsp:nvSpPr>
      <dsp:spPr>
        <a:xfrm>
          <a:off x="4188826" y="558874"/>
          <a:ext cx="1981895" cy="520108"/>
        </a:xfrm>
        <a:custGeom>
          <a:avLst/>
          <a:gdLst/>
          <a:ahLst/>
          <a:cxnLst/>
          <a:rect l="0" t="0" r="0" b="0"/>
          <a:pathLst>
            <a:path>
              <a:moveTo>
                <a:pt x="0" y="0"/>
              </a:moveTo>
              <a:lnTo>
                <a:pt x="0" y="354438"/>
              </a:lnTo>
              <a:lnTo>
                <a:pt x="1981895" y="354438"/>
              </a:lnTo>
              <a:lnTo>
                <a:pt x="1981895" y="520108"/>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72300E1F-5976-4E36-920B-A5B90B8153C7}">
      <dsp:nvSpPr>
        <dsp:cNvPr id="0" name=""/>
        <dsp:cNvSpPr/>
      </dsp:nvSpPr>
      <dsp:spPr>
        <a:xfrm>
          <a:off x="2103661" y="1638330"/>
          <a:ext cx="91440" cy="324933"/>
        </a:xfrm>
        <a:custGeom>
          <a:avLst/>
          <a:gdLst/>
          <a:ahLst/>
          <a:cxnLst/>
          <a:rect l="0" t="0" r="0" b="0"/>
          <a:pathLst>
            <a:path>
              <a:moveTo>
                <a:pt x="50065" y="0"/>
              </a:moveTo>
              <a:lnTo>
                <a:pt x="50065" y="159263"/>
              </a:lnTo>
              <a:lnTo>
                <a:pt x="45720" y="159263"/>
              </a:lnTo>
              <a:lnTo>
                <a:pt x="45720" y="324933"/>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EA2105AC-31DC-4E30-AD98-E9E4D0E539CA}">
      <dsp:nvSpPr>
        <dsp:cNvPr id="0" name=""/>
        <dsp:cNvSpPr/>
      </dsp:nvSpPr>
      <dsp:spPr>
        <a:xfrm>
          <a:off x="2153727" y="558874"/>
          <a:ext cx="2035098" cy="520108"/>
        </a:xfrm>
        <a:custGeom>
          <a:avLst/>
          <a:gdLst/>
          <a:ahLst/>
          <a:cxnLst/>
          <a:rect l="0" t="0" r="0" b="0"/>
          <a:pathLst>
            <a:path>
              <a:moveTo>
                <a:pt x="2035098" y="0"/>
              </a:moveTo>
              <a:lnTo>
                <a:pt x="2035098" y="354438"/>
              </a:lnTo>
              <a:lnTo>
                <a:pt x="0" y="354438"/>
              </a:lnTo>
              <a:lnTo>
                <a:pt x="0" y="520108"/>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1B88E427-DB90-4361-9FD4-199465DA214B}">
      <dsp:nvSpPr>
        <dsp:cNvPr id="0" name=""/>
        <dsp:cNvSpPr/>
      </dsp:nvSpPr>
      <dsp:spPr>
        <a:xfrm>
          <a:off x="1896481" y="1672"/>
          <a:ext cx="4584688" cy="557202"/>
        </a:xfrm>
        <a:prstGeom prst="roundRect">
          <a:avLst>
            <a:gd name="adj" fmla="val 10000"/>
          </a:avLst>
        </a:prstGeom>
        <a:solidFill>
          <a:srgbClr val="003F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39564-BDBA-41F4-9C0B-0043208C871F}">
      <dsp:nvSpPr>
        <dsp:cNvPr id="0" name=""/>
        <dsp:cNvSpPr/>
      </dsp:nvSpPr>
      <dsp:spPr>
        <a:xfrm>
          <a:off x="2095185" y="190441"/>
          <a:ext cx="4584688" cy="557202"/>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Arial" panose="020B0604020202020204" pitchFamily="34" charset="0"/>
              <a:cs typeface="Arial" panose="020B0604020202020204" pitchFamily="34" charset="0"/>
            </a:rPr>
            <a:t>DMC sends Debt Notice</a:t>
          </a:r>
        </a:p>
      </dsp:txBody>
      <dsp:txXfrm>
        <a:off x="2111505" y="206761"/>
        <a:ext cx="4552048" cy="524562"/>
      </dsp:txXfrm>
    </dsp:sp>
    <dsp:sp modelId="{96067D3C-0E4A-4180-A477-BC5DB8AE7FA7}">
      <dsp:nvSpPr>
        <dsp:cNvPr id="0" name=""/>
        <dsp:cNvSpPr/>
      </dsp:nvSpPr>
      <dsp:spPr>
        <a:xfrm>
          <a:off x="422250" y="1078982"/>
          <a:ext cx="3462954" cy="559348"/>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E02D6-2E98-42E3-A875-B60DE85D1DA5}">
      <dsp:nvSpPr>
        <dsp:cNvPr id="0" name=""/>
        <dsp:cNvSpPr/>
      </dsp:nvSpPr>
      <dsp:spPr>
        <a:xfrm>
          <a:off x="620954" y="1267751"/>
          <a:ext cx="3462954" cy="559348"/>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Arial" panose="020B0604020202020204" pitchFamily="34" charset="0"/>
              <a:cs typeface="Arial" panose="020B0604020202020204" pitchFamily="34" charset="0"/>
            </a:rPr>
            <a:t>Debtor contacts DMC</a:t>
          </a:r>
        </a:p>
      </dsp:txBody>
      <dsp:txXfrm>
        <a:off x="637337" y="1284134"/>
        <a:ext cx="3430188" cy="526582"/>
      </dsp:txXfrm>
    </dsp:sp>
    <dsp:sp modelId="{8D675673-1525-43B8-9721-FD92977CC32D}">
      <dsp:nvSpPr>
        <dsp:cNvPr id="0" name=""/>
        <dsp:cNvSpPr/>
      </dsp:nvSpPr>
      <dsp:spPr>
        <a:xfrm>
          <a:off x="223548" y="1963264"/>
          <a:ext cx="3851667" cy="2680320"/>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E0A3F-5D2D-410E-B9F7-05EE91594043}">
      <dsp:nvSpPr>
        <dsp:cNvPr id="0" name=""/>
        <dsp:cNvSpPr/>
      </dsp:nvSpPr>
      <dsp:spPr>
        <a:xfrm>
          <a:off x="422252" y="2152032"/>
          <a:ext cx="3851667" cy="2680320"/>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756"/>
            </a:spcAft>
            <a:buNone/>
          </a:pPr>
          <a:r>
            <a:rPr lang="en-US" sz="2000" b="1" kern="1200" dirty="0">
              <a:solidFill>
                <a:srgbClr val="002060"/>
              </a:solidFill>
              <a:latin typeface="+mj-lt"/>
              <a:sym typeface="Wingdings"/>
            </a:rPr>
            <a:t> </a:t>
          </a:r>
          <a:r>
            <a:rPr lang="en-US" sz="1800" b="1" kern="1200" dirty="0">
              <a:solidFill>
                <a:srgbClr val="002060"/>
              </a:solidFill>
              <a:latin typeface="Arial" panose="020B0604020202020204" pitchFamily="34" charset="0"/>
              <a:cs typeface="Arial" panose="020B0604020202020204" pitchFamily="34" charset="0"/>
            </a:rPr>
            <a:t>Pay In Full</a:t>
          </a:r>
        </a:p>
        <a:p>
          <a:pPr marL="0" lvl="0" indent="0" algn="l" defTabSz="889000">
            <a:lnSpc>
              <a:spcPct val="9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Benefits Offset in Full or Part</a:t>
          </a:r>
        </a:p>
        <a:p>
          <a:pPr marL="0" lvl="0" indent="0" algn="l" defTabSz="889000">
            <a:lnSpc>
              <a:spcPct val="9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Payment plan</a:t>
          </a:r>
        </a:p>
        <a:p>
          <a:pPr marL="0" lvl="0" indent="0" algn="l" defTabSz="889000">
            <a:lnSpc>
              <a:spcPct val="10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Compromise</a:t>
          </a:r>
        </a:p>
        <a:p>
          <a:pPr marL="0" lvl="0" indent="0" algn="l" defTabSz="889000">
            <a:lnSpc>
              <a:spcPct val="9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Waiver/Waiver Reconsideration</a:t>
          </a:r>
        </a:p>
        <a:p>
          <a:pPr marL="0" lvl="0" indent="0" algn="l" defTabSz="889000">
            <a:lnSpc>
              <a:spcPct val="9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Dispute</a:t>
          </a:r>
        </a:p>
        <a:p>
          <a:pPr marL="0" lvl="0" indent="0" algn="l" defTabSz="889000">
            <a:lnSpc>
              <a:spcPct val="90000"/>
            </a:lnSpc>
            <a:spcBef>
              <a:spcPct val="0"/>
            </a:spcBef>
            <a:spcAft>
              <a:spcPts val="756"/>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Temporary Suspension</a:t>
          </a:r>
        </a:p>
      </dsp:txBody>
      <dsp:txXfrm>
        <a:off x="500756" y="2230536"/>
        <a:ext cx="3694659" cy="2523312"/>
      </dsp:txXfrm>
    </dsp:sp>
    <dsp:sp modelId="{A548BD0E-E7C8-4375-9897-80CC9D37DAC7}">
      <dsp:nvSpPr>
        <dsp:cNvPr id="0" name=""/>
        <dsp:cNvSpPr/>
      </dsp:nvSpPr>
      <dsp:spPr>
        <a:xfrm>
          <a:off x="4386041" y="1078982"/>
          <a:ext cx="3569360" cy="554817"/>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C8D37-0704-4BA9-A1CA-39983DB82795}">
      <dsp:nvSpPr>
        <dsp:cNvPr id="0" name=""/>
        <dsp:cNvSpPr/>
      </dsp:nvSpPr>
      <dsp:spPr>
        <a:xfrm>
          <a:off x="4584745" y="1267751"/>
          <a:ext cx="3569360" cy="554817"/>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Arial" panose="020B0604020202020204" pitchFamily="34" charset="0"/>
              <a:cs typeface="Arial" panose="020B0604020202020204" pitchFamily="34" charset="0"/>
            </a:rPr>
            <a:t>No Action/Payment</a:t>
          </a:r>
        </a:p>
      </dsp:txBody>
      <dsp:txXfrm>
        <a:off x="4600995" y="1284001"/>
        <a:ext cx="3536860" cy="522317"/>
      </dsp:txXfrm>
    </dsp:sp>
    <dsp:sp modelId="{F09FC131-2284-4C76-B854-F3B2DB0C0517}">
      <dsp:nvSpPr>
        <dsp:cNvPr id="0" name=""/>
        <dsp:cNvSpPr/>
      </dsp:nvSpPr>
      <dsp:spPr>
        <a:xfrm>
          <a:off x="4491616" y="1936975"/>
          <a:ext cx="3387504" cy="2412944"/>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29032-C153-4CCB-9239-E159F7D952AA}">
      <dsp:nvSpPr>
        <dsp:cNvPr id="0" name=""/>
        <dsp:cNvSpPr/>
      </dsp:nvSpPr>
      <dsp:spPr>
        <a:xfrm>
          <a:off x="4690320" y="2125743"/>
          <a:ext cx="3387504" cy="2412944"/>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2060"/>
              </a:solidFill>
              <a:latin typeface="+mj-lt"/>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Benefits offset in Full</a:t>
          </a:r>
        </a:p>
        <a:p>
          <a:pPr marL="0" lvl="0" indent="0" algn="l" defTabSz="800100">
            <a:lnSpc>
              <a:spcPct val="9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sym typeface="Wingdings"/>
            </a:rPr>
            <a:t> </a:t>
          </a:r>
          <a:r>
            <a:rPr lang="en-US" sz="1800" b="1" kern="1200" dirty="0">
              <a:solidFill>
                <a:srgbClr val="002060"/>
              </a:solidFill>
              <a:latin typeface="Arial" panose="020B0604020202020204" pitchFamily="34" charset="0"/>
              <a:cs typeface="Arial" panose="020B0604020202020204" pitchFamily="34" charset="0"/>
            </a:rPr>
            <a:t>Referral to:</a:t>
          </a:r>
        </a:p>
        <a:p>
          <a:pPr marL="0" lvl="0" indent="0" algn="l" defTabSz="800100">
            <a:lnSpc>
              <a:spcPct val="9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  - TOP</a:t>
          </a:r>
        </a:p>
        <a:p>
          <a:pPr marL="0" lvl="0" indent="0" algn="l" defTabSz="800100">
            <a:lnSpc>
              <a:spcPct val="9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  - Cross-Servicing</a:t>
          </a:r>
        </a:p>
        <a:p>
          <a:pPr marL="0" lvl="0" indent="0" algn="l" defTabSz="800100">
            <a:lnSpc>
              <a:spcPct val="90000"/>
            </a:lnSpc>
            <a:spcBef>
              <a:spcPct val="0"/>
            </a:spcBef>
            <a:spcAft>
              <a:spcPct val="35000"/>
            </a:spcAft>
            <a:buNone/>
          </a:pPr>
          <a:endParaRPr lang="en-US" sz="1800" b="1"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en-US" sz="1800" b="1"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              </a:t>
          </a:r>
          <a:r>
            <a:rPr lang="en-US" sz="1800" b="1" kern="1200" dirty="0">
              <a:latin typeface="Arial" panose="020B0604020202020204" pitchFamily="34" charset="0"/>
              <a:cs typeface="Arial" panose="020B0604020202020204" pitchFamily="34" charset="0"/>
            </a:rPr>
            <a:t>                                                               </a:t>
          </a:r>
        </a:p>
      </dsp:txBody>
      <dsp:txXfrm>
        <a:off x="4760993" y="2196416"/>
        <a:ext cx="3246158" cy="22715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57D5-2359-4425-9D10-50A823E8C50C}" type="datetimeFigureOut">
              <a:rPr lang="en-US" smtClean="0"/>
              <a:t>09/17/2025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0A26-98D6-4E98-BFFA-93DCFCF4F8D5}" type="slidenum">
              <a:rPr lang="en-US" smtClean="0"/>
              <a:t>‹#›</a:t>
            </a:fld>
            <a:endParaRPr lang="en-US" dirty="0"/>
          </a:p>
        </p:txBody>
      </p:sp>
    </p:spTree>
    <p:extLst>
      <p:ext uri="{BB962C8B-B14F-4D97-AF65-F5344CB8AC3E}">
        <p14:creationId xmlns:p14="http://schemas.microsoft.com/office/powerpoint/2010/main" val="37453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a:t>
            </a:fld>
            <a:endParaRPr lang="en-US" dirty="0"/>
          </a:p>
        </p:txBody>
      </p:sp>
    </p:spTree>
    <p:extLst>
      <p:ext uri="{BB962C8B-B14F-4D97-AF65-F5344CB8AC3E}">
        <p14:creationId xmlns:p14="http://schemas.microsoft.com/office/powerpoint/2010/main" val="19688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10</a:t>
            </a:fld>
            <a:endParaRPr lang="en-US" dirty="0"/>
          </a:p>
        </p:txBody>
      </p:sp>
    </p:spTree>
    <p:extLst>
      <p:ext uri="{BB962C8B-B14F-4D97-AF65-F5344CB8AC3E}">
        <p14:creationId xmlns:p14="http://schemas.microsoft.com/office/powerpoint/2010/main" val="414808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C56C-03FA-C492-88B1-207DB53F8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A7436-9054-B4FA-1CAC-AF55EA3EF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37604-3E4D-3508-BB35-E142237E41A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5B52F534-5AF3-FF53-99E3-F197E7CC35EA}"/>
              </a:ext>
            </a:extLst>
          </p:cNvPr>
          <p:cNvSpPr>
            <a:spLocks noGrp="1"/>
          </p:cNvSpPr>
          <p:nvPr>
            <p:ph type="sldNum" sz="quarter" idx="5"/>
          </p:nvPr>
        </p:nvSpPr>
        <p:spPr/>
        <p:txBody>
          <a:bodyPr/>
          <a:lstStyle/>
          <a:p>
            <a:fld id="{A49E0A26-98D6-4E98-BFFA-93DCFCF4F8D5}" type="slidenum">
              <a:rPr lang="en-US" smtClean="0"/>
              <a:t>11</a:t>
            </a:fld>
            <a:endParaRPr lang="en-US" dirty="0"/>
          </a:p>
        </p:txBody>
      </p:sp>
    </p:spTree>
    <p:extLst>
      <p:ext uri="{BB962C8B-B14F-4D97-AF65-F5344CB8AC3E}">
        <p14:creationId xmlns:p14="http://schemas.microsoft.com/office/powerpoint/2010/main" val="369729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12</a:t>
            </a:fld>
            <a:endParaRPr lang="en-US" dirty="0"/>
          </a:p>
        </p:txBody>
      </p:sp>
    </p:spTree>
    <p:extLst>
      <p:ext uri="{BB962C8B-B14F-4D97-AF65-F5344CB8AC3E}">
        <p14:creationId xmlns:p14="http://schemas.microsoft.com/office/powerpoint/2010/main" val="1095978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13</a:t>
            </a:fld>
            <a:endParaRPr lang="en-US" dirty="0"/>
          </a:p>
        </p:txBody>
      </p:sp>
    </p:spTree>
    <p:extLst>
      <p:ext uri="{BB962C8B-B14F-4D97-AF65-F5344CB8AC3E}">
        <p14:creationId xmlns:p14="http://schemas.microsoft.com/office/powerpoint/2010/main" val="155403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14</a:t>
            </a:fld>
            <a:endParaRPr lang="en-US" dirty="0"/>
          </a:p>
        </p:txBody>
      </p:sp>
    </p:spTree>
    <p:extLst>
      <p:ext uri="{BB962C8B-B14F-4D97-AF65-F5344CB8AC3E}">
        <p14:creationId xmlns:p14="http://schemas.microsoft.com/office/powerpoint/2010/main" val="117372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15</a:t>
            </a:fld>
            <a:endParaRPr lang="en-US" dirty="0"/>
          </a:p>
        </p:txBody>
      </p:sp>
    </p:spTree>
    <p:extLst>
      <p:ext uri="{BB962C8B-B14F-4D97-AF65-F5344CB8AC3E}">
        <p14:creationId xmlns:p14="http://schemas.microsoft.com/office/powerpoint/2010/main" val="198938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49E0A26-98D6-4E98-BFFA-93DCFCF4F8D5}" type="slidenum">
              <a:rPr lang="en-US" smtClean="0"/>
              <a:t>16</a:t>
            </a:fld>
            <a:endParaRPr lang="en-US" dirty="0"/>
          </a:p>
        </p:txBody>
      </p:sp>
    </p:spTree>
    <p:extLst>
      <p:ext uri="{BB962C8B-B14F-4D97-AF65-F5344CB8AC3E}">
        <p14:creationId xmlns:p14="http://schemas.microsoft.com/office/powerpoint/2010/main" val="414318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17</a:t>
            </a:fld>
            <a:endParaRPr lang="en-US" dirty="0"/>
          </a:p>
        </p:txBody>
      </p:sp>
    </p:spTree>
    <p:extLst>
      <p:ext uri="{BB962C8B-B14F-4D97-AF65-F5344CB8AC3E}">
        <p14:creationId xmlns:p14="http://schemas.microsoft.com/office/powerpoint/2010/main" val="350482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19</a:t>
            </a:fld>
            <a:endParaRPr lang="en-US" dirty="0"/>
          </a:p>
        </p:txBody>
      </p:sp>
    </p:spTree>
    <p:extLst>
      <p:ext uri="{BB962C8B-B14F-4D97-AF65-F5344CB8AC3E}">
        <p14:creationId xmlns:p14="http://schemas.microsoft.com/office/powerpoint/2010/main" val="197238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20</a:t>
            </a:fld>
            <a:endParaRPr lang="en-US" dirty="0"/>
          </a:p>
        </p:txBody>
      </p:sp>
    </p:spTree>
    <p:extLst>
      <p:ext uri="{BB962C8B-B14F-4D97-AF65-F5344CB8AC3E}">
        <p14:creationId xmlns:p14="http://schemas.microsoft.com/office/powerpoint/2010/main" val="377630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a:t>
            </a:fld>
            <a:endParaRPr lang="en-US" dirty="0"/>
          </a:p>
        </p:txBody>
      </p:sp>
    </p:spTree>
    <p:extLst>
      <p:ext uri="{BB962C8B-B14F-4D97-AF65-F5344CB8AC3E}">
        <p14:creationId xmlns:p14="http://schemas.microsoft.com/office/powerpoint/2010/main" val="140971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21</a:t>
            </a:fld>
            <a:endParaRPr lang="en-US" dirty="0"/>
          </a:p>
        </p:txBody>
      </p:sp>
    </p:spTree>
    <p:extLst>
      <p:ext uri="{BB962C8B-B14F-4D97-AF65-F5344CB8AC3E}">
        <p14:creationId xmlns:p14="http://schemas.microsoft.com/office/powerpoint/2010/main" val="35654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22</a:t>
            </a:fld>
            <a:endParaRPr lang="en-US" dirty="0"/>
          </a:p>
        </p:txBody>
      </p:sp>
    </p:spTree>
    <p:extLst>
      <p:ext uri="{BB962C8B-B14F-4D97-AF65-F5344CB8AC3E}">
        <p14:creationId xmlns:p14="http://schemas.microsoft.com/office/powerpoint/2010/main" val="277008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23</a:t>
            </a:fld>
            <a:endParaRPr lang="en-US" dirty="0"/>
          </a:p>
        </p:txBody>
      </p:sp>
    </p:spTree>
    <p:extLst>
      <p:ext uri="{BB962C8B-B14F-4D97-AF65-F5344CB8AC3E}">
        <p14:creationId xmlns:p14="http://schemas.microsoft.com/office/powerpoint/2010/main" val="60417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24</a:t>
            </a:fld>
            <a:endParaRPr lang="en-US" dirty="0"/>
          </a:p>
        </p:txBody>
      </p:sp>
    </p:spTree>
    <p:extLst>
      <p:ext uri="{BB962C8B-B14F-4D97-AF65-F5344CB8AC3E}">
        <p14:creationId xmlns:p14="http://schemas.microsoft.com/office/powerpoint/2010/main" val="144507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25</a:t>
            </a:fld>
            <a:endParaRPr lang="en-US" dirty="0"/>
          </a:p>
        </p:txBody>
      </p:sp>
    </p:spTree>
    <p:extLst>
      <p:ext uri="{BB962C8B-B14F-4D97-AF65-F5344CB8AC3E}">
        <p14:creationId xmlns:p14="http://schemas.microsoft.com/office/powerpoint/2010/main" val="290768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26</a:t>
            </a:fld>
            <a:endParaRPr lang="en-US" dirty="0"/>
          </a:p>
        </p:txBody>
      </p:sp>
    </p:spTree>
    <p:extLst>
      <p:ext uri="{BB962C8B-B14F-4D97-AF65-F5344CB8AC3E}">
        <p14:creationId xmlns:p14="http://schemas.microsoft.com/office/powerpoint/2010/main" val="295289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27</a:t>
            </a:fld>
            <a:endParaRPr lang="en-US" dirty="0"/>
          </a:p>
        </p:txBody>
      </p:sp>
    </p:spTree>
    <p:extLst>
      <p:ext uri="{BB962C8B-B14F-4D97-AF65-F5344CB8AC3E}">
        <p14:creationId xmlns:p14="http://schemas.microsoft.com/office/powerpoint/2010/main" val="38705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rPr>
              <a:t> </a:t>
            </a:r>
          </a:p>
          <a:p>
            <a:endParaRPr lang="en-US" dirty="0"/>
          </a:p>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28</a:t>
            </a:fld>
            <a:endParaRPr lang="en-US" dirty="0"/>
          </a:p>
        </p:txBody>
      </p:sp>
    </p:spTree>
    <p:extLst>
      <p:ext uri="{BB962C8B-B14F-4D97-AF65-F5344CB8AC3E}">
        <p14:creationId xmlns:p14="http://schemas.microsoft.com/office/powerpoint/2010/main" val="172808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29</a:t>
            </a:fld>
            <a:endParaRPr lang="en-US" dirty="0"/>
          </a:p>
        </p:txBody>
      </p:sp>
    </p:spTree>
    <p:extLst>
      <p:ext uri="{BB962C8B-B14F-4D97-AF65-F5344CB8AC3E}">
        <p14:creationId xmlns:p14="http://schemas.microsoft.com/office/powerpoint/2010/main" val="2042030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30</a:t>
            </a:fld>
            <a:endParaRPr lang="en-US" dirty="0"/>
          </a:p>
        </p:txBody>
      </p:sp>
    </p:spTree>
    <p:extLst>
      <p:ext uri="{BB962C8B-B14F-4D97-AF65-F5344CB8AC3E}">
        <p14:creationId xmlns:p14="http://schemas.microsoft.com/office/powerpoint/2010/main" val="314888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a:t>
            </a:fld>
            <a:endParaRPr lang="en-US" dirty="0"/>
          </a:p>
        </p:txBody>
      </p:sp>
    </p:spTree>
    <p:extLst>
      <p:ext uri="{BB962C8B-B14F-4D97-AF65-F5344CB8AC3E}">
        <p14:creationId xmlns:p14="http://schemas.microsoft.com/office/powerpoint/2010/main" val="960692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31</a:t>
            </a:fld>
            <a:endParaRPr lang="en-US" dirty="0"/>
          </a:p>
        </p:txBody>
      </p:sp>
    </p:spTree>
    <p:extLst>
      <p:ext uri="{BB962C8B-B14F-4D97-AF65-F5344CB8AC3E}">
        <p14:creationId xmlns:p14="http://schemas.microsoft.com/office/powerpoint/2010/main" val="1151931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32</a:t>
            </a:fld>
            <a:endParaRPr lang="en-US" dirty="0"/>
          </a:p>
        </p:txBody>
      </p:sp>
    </p:spTree>
    <p:extLst>
      <p:ext uri="{BB962C8B-B14F-4D97-AF65-F5344CB8AC3E}">
        <p14:creationId xmlns:p14="http://schemas.microsoft.com/office/powerpoint/2010/main" val="141320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rPr>
              <a:t> </a:t>
            </a:r>
          </a:p>
          <a:p>
            <a:endParaRPr lang="en-US" dirty="0"/>
          </a:p>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4</a:t>
            </a:fld>
            <a:endParaRPr lang="en-US" dirty="0"/>
          </a:p>
        </p:txBody>
      </p:sp>
    </p:spTree>
    <p:extLst>
      <p:ext uri="{BB962C8B-B14F-4D97-AF65-F5344CB8AC3E}">
        <p14:creationId xmlns:p14="http://schemas.microsoft.com/office/powerpoint/2010/main" val="40751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5</a:t>
            </a:fld>
            <a:endParaRPr lang="en-US" dirty="0"/>
          </a:p>
        </p:txBody>
      </p:sp>
    </p:spTree>
    <p:extLst>
      <p:ext uri="{BB962C8B-B14F-4D97-AF65-F5344CB8AC3E}">
        <p14:creationId xmlns:p14="http://schemas.microsoft.com/office/powerpoint/2010/main" val="229959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6</a:t>
            </a:fld>
            <a:endParaRPr lang="en-US" dirty="0"/>
          </a:p>
        </p:txBody>
      </p:sp>
    </p:spTree>
    <p:extLst>
      <p:ext uri="{BB962C8B-B14F-4D97-AF65-F5344CB8AC3E}">
        <p14:creationId xmlns:p14="http://schemas.microsoft.com/office/powerpoint/2010/main" val="179636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7</a:t>
            </a:fld>
            <a:endParaRPr lang="en-US" dirty="0"/>
          </a:p>
        </p:txBody>
      </p:sp>
    </p:spTree>
    <p:extLst>
      <p:ext uri="{BB962C8B-B14F-4D97-AF65-F5344CB8AC3E}">
        <p14:creationId xmlns:p14="http://schemas.microsoft.com/office/powerpoint/2010/main" val="381056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8</a:t>
            </a:fld>
            <a:endParaRPr lang="en-US" dirty="0"/>
          </a:p>
        </p:txBody>
      </p:sp>
    </p:spTree>
    <p:extLst>
      <p:ext uri="{BB962C8B-B14F-4D97-AF65-F5344CB8AC3E}">
        <p14:creationId xmlns:p14="http://schemas.microsoft.com/office/powerpoint/2010/main" val="16451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836F-62D5-FD7B-3B87-ABF32493E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ABDCA-5C86-54A5-FF5F-AE1FF8E7C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975A7-B51D-3299-2264-5FE774ED7478}"/>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E7AD34AD-BC50-859A-0F62-4C14C4761394}"/>
              </a:ext>
            </a:extLst>
          </p:cNvPr>
          <p:cNvSpPr>
            <a:spLocks noGrp="1"/>
          </p:cNvSpPr>
          <p:nvPr>
            <p:ph type="sldNum" sz="quarter" idx="5"/>
          </p:nvPr>
        </p:nvSpPr>
        <p:spPr/>
        <p:txBody>
          <a:bodyPr/>
          <a:lstStyle/>
          <a:p>
            <a:fld id="{A49E0A26-98D6-4E98-BFFA-93DCFCF4F8D5}" type="slidenum">
              <a:rPr lang="en-US" smtClean="0"/>
              <a:t>9</a:t>
            </a:fld>
            <a:endParaRPr lang="en-US" dirty="0"/>
          </a:p>
        </p:txBody>
      </p:sp>
    </p:spTree>
    <p:extLst>
      <p:ext uri="{BB962C8B-B14F-4D97-AF65-F5344CB8AC3E}">
        <p14:creationId xmlns:p14="http://schemas.microsoft.com/office/powerpoint/2010/main" val="1870505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8215" y="461963"/>
              <a:ext cx="2433635" cy="716662"/>
            </a:xfrm>
            <a:prstGeom prst="rect">
              <a:avLst/>
            </a:prstGeom>
          </p:spPr>
        </p:pic>
      </p:grpSp>
      <p:sp>
        <p:nvSpPr>
          <p:cNvPr id="2" name="Title 1"/>
          <p:cNvSpPr>
            <a:spLocks noGrp="1"/>
          </p:cNvSpPr>
          <p:nvPr>
            <p:ph type="ctrTitle" hasCustomPrompt="1"/>
          </p:nvPr>
        </p:nvSpPr>
        <p:spPr>
          <a:xfrm>
            <a:off x="1727200" y="2130430"/>
            <a:ext cx="8737600" cy="765175"/>
          </a:xfrm>
          <a:prstGeom prst="rect">
            <a:avLst/>
          </a:prstGeom>
        </p:spPr>
        <p:txBody>
          <a:bodyPr>
            <a:normAutofit/>
          </a:bodyPr>
          <a:lstStyle>
            <a:lvl1pPr algn="l">
              <a:defRPr sz="2400">
                <a:solidFill>
                  <a:schemeClr val="bg1"/>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1727200" y="2895600"/>
            <a:ext cx="8737600" cy="533400"/>
          </a:xfrm>
        </p:spPr>
        <p:txBody>
          <a:bodyPr>
            <a:normAutofit/>
          </a:bodyPr>
          <a:lstStyle>
            <a:lvl1pPr marL="0" indent="0" algn="l">
              <a:buNone/>
              <a:defRPr sz="2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72D49DC0-4304-404C-8F2E-35482C302895}" type="datetime1">
              <a:rPr lang="en-US" smtClean="0"/>
              <a:t>09/17/2025</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spTree>
    <p:extLst>
      <p:ext uri="{BB962C8B-B14F-4D97-AF65-F5344CB8AC3E}">
        <p14:creationId xmlns:p14="http://schemas.microsoft.com/office/powerpoint/2010/main" val="16610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F4887"/>
                </a:solidFill>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7" name="Picture 6">
            <a:extLst>
              <a:ext uri="{FF2B5EF4-FFF2-40B4-BE49-F238E27FC236}">
                <a16:creationId xmlns:a16="http://schemas.microsoft.com/office/drawing/2014/main" id="{679E6FB7-4312-CEE1-9589-2321672FFBB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382051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7" name="Slide Number Placeholder 6"/>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0DABE347-F836-D647-387B-D5AA9121586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8" name="Picture 7">
            <a:extLst>
              <a:ext uri="{FF2B5EF4-FFF2-40B4-BE49-F238E27FC236}">
                <a16:creationId xmlns:a16="http://schemas.microsoft.com/office/drawing/2014/main" id="{2AA65CA9-52AF-B327-E653-264F277A76E4}"/>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21133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5" name="Slide Number Placeholder 4"/>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40EC2497-0FDB-26A9-6CDE-C662D1A984F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2" name="Picture 1">
            <a:extLst>
              <a:ext uri="{FF2B5EF4-FFF2-40B4-BE49-F238E27FC236}">
                <a16:creationId xmlns:a16="http://schemas.microsoft.com/office/drawing/2014/main" id="{15B592FC-1E02-47A3-F2C2-F0993883E8D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413001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7938A280-232C-4F8D-8B8B-6A00B47AABAB}" type="datetime1">
              <a:rPr lang="en-US" smtClean="0"/>
              <a:t>09/17/2025</a:t>
            </a:fld>
            <a:endParaRPr lang="en-US" dirty="0"/>
          </a:p>
        </p:txBody>
      </p:sp>
      <p:sp>
        <p:nvSpPr>
          <p:cNvPr id="3" name="Footer Placeholder 2"/>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4" name="Slide Number Placeholder 3"/>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95D2737C-FF02-2B68-0E6D-A9B4A192BD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0953" y="461963"/>
            <a:ext cx="3244847" cy="716662"/>
          </a:xfrm>
          <a:prstGeom prst="rect">
            <a:avLst/>
          </a:prstGeom>
        </p:spPr>
      </p:pic>
    </p:spTree>
    <p:extLst>
      <p:ext uri="{BB962C8B-B14F-4D97-AF65-F5344CB8AC3E}">
        <p14:creationId xmlns:p14="http://schemas.microsoft.com/office/powerpoint/2010/main" val="11383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1" name="Title 1"/>
          <p:cNvSpPr txBox="1">
            <a:spLocks/>
          </p:cNvSpPr>
          <p:nvPr/>
        </p:nvSpPr>
        <p:spPr>
          <a:xfrm>
            <a:off x="1727200" y="228605"/>
            <a:ext cx="9855200" cy="685801"/>
          </a:xfrm>
          <a:prstGeom prst="rect">
            <a:avLst/>
          </a:prstGeom>
        </p:spPr>
        <p:txBody>
          <a:bodyPr/>
          <a:lstStyle>
            <a:lvl1pPr algn="l" defTabSz="914400" rtl="0" eaLnBrk="1" latinLnBrk="0" hangingPunct="1">
              <a:spcBef>
                <a:spcPct val="0"/>
              </a:spcBef>
              <a:buNone/>
              <a:defRPr sz="4400" kern="1200">
                <a:solidFill>
                  <a:schemeClr val="bg1"/>
                </a:solidFill>
                <a:latin typeface="Georgia" pitchFamily="18" charset="0"/>
                <a:ea typeface="+mj-ea"/>
                <a:cs typeface="+mj-cs"/>
              </a:defRPr>
            </a:lvl1pPr>
          </a:lstStyle>
          <a:p>
            <a:r>
              <a:rPr lang="en-US" sz="4400"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DCCBB430-E8AB-9F8E-DC35-DAEB9FA84E7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900" y="140631"/>
            <a:ext cx="914400" cy="914396"/>
          </a:xfrm>
          <a:prstGeom prst="rect">
            <a:avLst/>
          </a:prstGeom>
        </p:spPr>
      </p:pic>
      <p:pic>
        <p:nvPicPr>
          <p:cNvPr id="12" name="Picture 11">
            <a:extLst>
              <a:ext uri="{FF2B5EF4-FFF2-40B4-BE49-F238E27FC236}">
                <a16:creationId xmlns:a16="http://schemas.microsoft.com/office/drawing/2014/main" id="{B82BD654-1A86-9B6E-3C0F-7AA97E5391DB}"/>
              </a:ext>
            </a:extLst>
          </p:cNvPr>
          <p:cNvPicPr>
            <a:picLocks noChangeAspect="1"/>
          </p:cNvPicPr>
          <p:nvPr userDrawn="1"/>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315421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F4887"/>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gov/manage-va-deb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gov/contact-us/ask-v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monkey.com/r/DMCVSO"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cid:6219515301806723621472297"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pay.v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va.gov/COMMUNITYCARE/revenue_ops/Financial_Hardship.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67235-5D95-01AB-0434-418BB20534F9}"/>
              </a:ext>
            </a:extLst>
          </p:cNvPr>
          <p:cNvSpPr>
            <a:spLocks noGrp="1"/>
          </p:cNvSpPr>
          <p:nvPr>
            <p:ph type="ctrTitle"/>
          </p:nvPr>
        </p:nvSpPr>
        <p:spPr>
          <a:xfrm>
            <a:off x="2209800" y="2130429"/>
            <a:ext cx="7772400" cy="1470025"/>
          </a:xfrm>
        </p:spPr>
        <p:txBody>
          <a:bodyPr/>
          <a:lstStyle/>
          <a:p>
            <a:pPr algn="ctr"/>
            <a:r>
              <a:rPr lang="en-US" sz="4000" b="1" dirty="0"/>
              <a:t>VA Debt Management Center (DMC)</a:t>
            </a:r>
          </a:p>
        </p:txBody>
      </p:sp>
      <p:sp>
        <p:nvSpPr>
          <p:cNvPr id="9" name="Subtitle 2">
            <a:extLst>
              <a:ext uri="{FF2B5EF4-FFF2-40B4-BE49-F238E27FC236}">
                <a16:creationId xmlns:a16="http://schemas.microsoft.com/office/drawing/2014/main" id="{EF7E4CF0-A69B-961E-EAE8-BCDBCF2F9083}"/>
              </a:ext>
            </a:extLst>
          </p:cNvPr>
          <p:cNvSpPr>
            <a:spLocks noGrp="1"/>
          </p:cNvSpPr>
          <p:nvPr>
            <p:ph type="subTitle" idx="1"/>
          </p:nvPr>
        </p:nvSpPr>
        <p:spPr>
          <a:xfrm>
            <a:off x="3124200" y="3645932"/>
            <a:ext cx="5943600" cy="1535668"/>
          </a:xfrm>
        </p:spPr>
        <p:txBody>
          <a:bodyPr>
            <a:normAutofit lnSpcReduction="10000"/>
          </a:bodyPr>
          <a:lstStyle/>
          <a:p>
            <a:pPr algn="ctr"/>
            <a:r>
              <a:rPr lang="en-US" sz="2400" b="1" dirty="0">
                <a:latin typeface="Arial" panose="020B0604020202020204" pitchFamily="34" charset="0"/>
                <a:cs typeface="Arial" panose="020B0604020202020204" pitchFamily="34" charset="0"/>
              </a:rPr>
              <a:t>Veterans Service Organization Presentation</a:t>
            </a:r>
          </a:p>
          <a:p>
            <a:pPr algn="ctr"/>
            <a:endParaRPr lang="en-US" sz="24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VFW 2025</a:t>
            </a:r>
          </a:p>
          <a:p>
            <a:pPr algn="ctr"/>
            <a:endParaRPr lang="en-US" sz="1800" dirty="0">
              <a:latin typeface="+mj-lt"/>
            </a:endParaRPr>
          </a:p>
          <a:p>
            <a:endParaRPr lang="en-US" sz="2400" b="1" dirty="0">
              <a:latin typeface="+mj-lt"/>
            </a:endParaRPr>
          </a:p>
          <a:p>
            <a:endParaRPr lang="en-US" sz="2400" dirty="0">
              <a:latin typeface="+mj-lt"/>
            </a:endParaRPr>
          </a:p>
        </p:txBody>
      </p:sp>
      <p:sp>
        <p:nvSpPr>
          <p:cNvPr id="2" name="Footer Placeholder 1">
            <a:extLst>
              <a:ext uri="{FF2B5EF4-FFF2-40B4-BE49-F238E27FC236}">
                <a16:creationId xmlns:a16="http://schemas.microsoft.com/office/drawing/2014/main" id="{77C9BB4E-0AE6-33D6-6F48-CC917F67092F}"/>
              </a:ext>
            </a:extLst>
          </p:cNvPr>
          <p:cNvSpPr>
            <a:spLocks noGrp="1"/>
          </p:cNvSpPr>
          <p:nvPr>
            <p:ph type="ftr" sz="quarter" idx="11"/>
          </p:nvPr>
        </p:nvSpPr>
        <p:spPr>
          <a:xfrm>
            <a:off x="3949700" y="6324600"/>
            <a:ext cx="4292600"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50743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D18FE5-6F7C-FBDC-F31A-8FAEEBAB4D47}"/>
              </a:ext>
            </a:extLst>
          </p:cNvPr>
          <p:cNvSpPr>
            <a:spLocks noGrp="1"/>
          </p:cNvSpPr>
          <p:nvPr>
            <p:ph type="title"/>
          </p:nvPr>
        </p:nvSpPr>
        <p:spPr/>
        <p:txBody>
          <a:bodyPr/>
          <a:lstStyle/>
          <a:p>
            <a:r>
              <a:rPr lang="en-US" dirty="0"/>
              <a:t>Relief, Resolution, and Referrals</a:t>
            </a:r>
          </a:p>
        </p:txBody>
      </p:sp>
      <p:graphicFrame>
        <p:nvGraphicFramePr>
          <p:cNvPr id="2" name="Content Placeholder 5">
            <a:extLst>
              <a:ext uri="{FF2B5EF4-FFF2-40B4-BE49-F238E27FC236}">
                <a16:creationId xmlns:a16="http://schemas.microsoft.com/office/drawing/2014/main" id="{9069029B-A35A-E4D8-5B85-A991D368DF18}"/>
              </a:ext>
            </a:extLst>
          </p:cNvPr>
          <p:cNvGraphicFramePr>
            <a:graphicFrameLocks/>
          </p:cNvGraphicFramePr>
          <p:nvPr>
            <p:extLst>
              <p:ext uri="{D42A27DB-BD31-4B8C-83A1-F6EECF244321}">
                <p14:modId xmlns:p14="http://schemas.microsoft.com/office/powerpoint/2010/main" val="3999890811"/>
              </p:ext>
            </p:extLst>
          </p:nvPr>
        </p:nvGraphicFramePr>
        <p:xfrm>
          <a:off x="1905000" y="1210835"/>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74EB8AD-EBA0-C095-BBEF-85A07BB47247}"/>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47664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FF4FC-C144-3954-18DD-3DFEE9BA4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A2E16-A609-EE89-C48D-A9A48C85764C}"/>
              </a:ext>
            </a:extLst>
          </p:cNvPr>
          <p:cNvSpPr>
            <a:spLocks noGrp="1"/>
          </p:cNvSpPr>
          <p:nvPr>
            <p:ph type="title"/>
          </p:nvPr>
        </p:nvSpPr>
        <p:spPr>
          <a:xfrm>
            <a:off x="1600200" y="228605"/>
            <a:ext cx="9982200" cy="685801"/>
          </a:xfrm>
        </p:spPr>
        <p:txBody>
          <a:bodyPr/>
          <a:lstStyle/>
          <a:p>
            <a:r>
              <a:rPr lang="en-US" sz="4000" dirty="0"/>
              <a:t>FAQ: What makes a “good” waiver request?</a:t>
            </a:r>
          </a:p>
        </p:txBody>
      </p:sp>
      <p:sp>
        <p:nvSpPr>
          <p:cNvPr id="7" name="Content Placeholder 5">
            <a:extLst>
              <a:ext uri="{FF2B5EF4-FFF2-40B4-BE49-F238E27FC236}">
                <a16:creationId xmlns:a16="http://schemas.microsoft.com/office/drawing/2014/main" id="{EA60D430-1846-0D07-9EF0-D497E5644E75}"/>
              </a:ext>
            </a:extLst>
          </p:cNvPr>
          <p:cNvSpPr>
            <a:spLocks noGrp="1"/>
          </p:cNvSpPr>
          <p:nvPr>
            <p:ph idx="1"/>
          </p:nvPr>
        </p:nvSpPr>
        <p:spPr>
          <a:xfrm>
            <a:off x="609600" y="1600205"/>
            <a:ext cx="10972800" cy="4525963"/>
          </a:xfrm>
        </p:spPr>
        <p:txBody>
          <a:bodyPr>
            <a:normAutofit fontScale="70000" lnSpcReduction="20000"/>
          </a:bodyPr>
          <a:lstStyle/>
          <a:p>
            <a:pPr marL="0" indent="0">
              <a:buNone/>
            </a:pPr>
            <a:r>
              <a:rPr lang="en-US" b="1" dirty="0">
                <a:solidFill>
                  <a:srgbClr val="002060"/>
                </a:solidFill>
                <a:latin typeface="Arial" panose="020B0604020202020204" pitchFamily="34" charset="0"/>
                <a:cs typeface="Arial" panose="020B0604020202020204" pitchFamily="34" charset="0"/>
              </a:rPr>
              <a:t>Answer: There is no formula to guarantee the outcome of a waiver.  Here are some things to bear in mind: </a:t>
            </a:r>
          </a:p>
          <a:p>
            <a:pPr marL="0" indent="0">
              <a:buNone/>
            </a:pPr>
            <a:endParaRPr lang="en-US" sz="2300" b="1"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Indication of fraud, misrepresentation, or bad faith precludes granting of a waiver (See 38 U.S.C 5302(c) )</a:t>
            </a:r>
          </a:p>
          <a:p>
            <a:endParaRPr lang="en-US" sz="1600"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Request should explain facts and circumstances to enable the committee to consider the standards of equity and good conscience (see 38 C.F.R 1.965 for more details ): </a:t>
            </a:r>
          </a:p>
          <a:p>
            <a:pPr marL="457200" lvl="1" indent="0">
              <a:buNone/>
            </a:pPr>
            <a:r>
              <a:rPr lang="en-US" dirty="0">
                <a:latin typeface="Arial" panose="020B0604020202020204" pitchFamily="34" charset="0"/>
                <a:cs typeface="Arial" panose="020B0604020202020204" pitchFamily="34" charset="0"/>
              </a:rPr>
              <a:t>- fault of debtor 		- balance of faults</a:t>
            </a:r>
          </a:p>
          <a:p>
            <a:pPr marL="457200" lvl="1" indent="0">
              <a:buNone/>
            </a:pPr>
            <a:r>
              <a:rPr lang="en-US" dirty="0">
                <a:latin typeface="Arial" panose="020B0604020202020204" pitchFamily="34" charset="0"/>
                <a:cs typeface="Arial" panose="020B0604020202020204" pitchFamily="34" charset="0"/>
              </a:rPr>
              <a:t>- undue hardship		- defeat the purpose</a:t>
            </a:r>
          </a:p>
          <a:p>
            <a:pPr marL="457200" lvl="1" indent="0">
              <a:buNone/>
            </a:pPr>
            <a:r>
              <a:rPr lang="en-US" dirty="0">
                <a:latin typeface="Arial" panose="020B0604020202020204" pitchFamily="34" charset="0"/>
                <a:cs typeface="Arial" panose="020B0604020202020204" pitchFamily="34" charset="0"/>
              </a:rPr>
              <a:t>- unjust enrichment		- changing position to one’s detriment</a:t>
            </a:r>
          </a:p>
          <a:p>
            <a:pPr marL="457200" lvl="1" indent="0">
              <a:buNone/>
            </a:pP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An accurate VA Form 5655 Financial Status Report facilitates evaluation of financial hardship</a:t>
            </a:r>
          </a:p>
        </p:txBody>
      </p:sp>
      <p:sp>
        <p:nvSpPr>
          <p:cNvPr id="3" name="Footer Placeholder 2">
            <a:extLst>
              <a:ext uri="{FF2B5EF4-FFF2-40B4-BE49-F238E27FC236}">
                <a16:creationId xmlns:a16="http://schemas.microsoft.com/office/drawing/2014/main" id="{40E4F0EB-C03B-38DE-30F8-37DD3B8F4197}"/>
              </a:ext>
            </a:extLst>
          </p:cNvPr>
          <p:cNvSpPr>
            <a:spLocks noGrp="1"/>
          </p:cNvSpPr>
          <p:nvPr>
            <p:ph type="ftr" sz="quarter" idx="11"/>
          </p:nvPr>
        </p:nvSpPr>
        <p:spPr>
          <a:xfrm>
            <a:off x="3953256" y="6324600"/>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2296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sz="4200" dirty="0"/>
              <a:t>FAQ: How to Appeal a Waiver Decision ?</a:t>
            </a:r>
          </a:p>
        </p:txBody>
      </p:sp>
      <p:pic>
        <p:nvPicPr>
          <p:cNvPr id="5" name="Picture 4">
            <a:extLst>
              <a:ext uri="{FF2B5EF4-FFF2-40B4-BE49-F238E27FC236}">
                <a16:creationId xmlns:a16="http://schemas.microsoft.com/office/drawing/2014/main" id="{93D39DCE-7BA7-DE97-B392-C06FF6889F91}"/>
              </a:ext>
            </a:extLst>
          </p:cNvPr>
          <p:cNvPicPr>
            <a:picLocks noChangeAspect="1"/>
          </p:cNvPicPr>
          <p:nvPr/>
        </p:nvPicPr>
        <p:blipFill>
          <a:blip r:embed="rId3"/>
          <a:stretch>
            <a:fillRect/>
          </a:stretch>
        </p:blipFill>
        <p:spPr>
          <a:xfrm>
            <a:off x="481368" y="1981200"/>
            <a:ext cx="11229264" cy="2362200"/>
          </a:xfrm>
          <a:prstGeom prst="rect">
            <a:avLst/>
          </a:prstGeom>
          <a:ln w="12700">
            <a:solidFill>
              <a:srgbClr val="003F72"/>
            </a:solidFill>
          </a:ln>
        </p:spPr>
      </p:pic>
      <p:sp>
        <p:nvSpPr>
          <p:cNvPr id="9" name="Rectangle 8">
            <a:extLst>
              <a:ext uri="{FF2B5EF4-FFF2-40B4-BE49-F238E27FC236}">
                <a16:creationId xmlns:a16="http://schemas.microsoft.com/office/drawing/2014/main" id="{6A77CA55-FA7A-9F32-FB96-61A82789CA2D}"/>
              </a:ext>
            </a:extLst>
          </p:cNvPr>
          <p:cNvSpPr/>
          <p:nvPr/>
        </p:nvSpPr>
        <p:spPr>
          <a:xfrm>
            <a:off x="2019300" y="4648200"/>
            <a:ext cx="8153400" cy="1524000"/>
          </a:xfrm>
          <a:prstGeom prst="rect">
            <a:avLst/>
          </a:prstGeom>
          <a:solidFill>
            <a:srgbClr val="D63A31">
              <a:lumMod val="75000"/>
            </a:srgbClr>
          </a:solidFill>
          <a:ln w="12700" cap="flat" cmpd="sng" algn="ctr">
            <a:solidFill>
              <a:srgbClr val="D63A31">
                <a:shade val="50000"/>
              </a:srgbClr>
            </a:solidFill>
            <a:prstDash val="solid"/>
            <a:miter lim="800000"/>
          </a:ln>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0" marR="0" lvl="1" indent="0" algn="ctr" defTabSz="914400" eaLnBrk="1" fontAlgn="auto" latinLnBrk="0" hangingPunct="1">
              <a:lnSpc>
                <a:spcPct val="9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ea typeface="+mn-ea"/>
                <a:cs typeface="Arial" panose="020B0604020202020204" pitchFamily="34" charset="0"/>
              </a:rPr>
              <a:t>*** Veterans should not use VA form 10182, 20-0996, or 20-0995 to </a:t>
            </a:r>
            <a:r>
              <a:rPr lang="en-US" altLang="en-US" sz="2800" b="1" kern="0" dirty="0">
                <a:solidFill>
                  <a:prstClr val="white"/>
                </a:solidFill>
                <a:cs typeface="Arial" panose="020B0604020202020204" pitchFamily="34" charset="0"/>
              </a:rPr>
              <a:t>appeal a waiver decision with</a:t>
            </a:r>
            <a:r>
              <a:rPr kumimoji="0" lang="en-US" altLang="en-US" sz="2800" b="1" i="0" u="none" strike="noStrike" kern="0" cap="none" spc="0" normalizeH="0" baseline="0" noProof="0" dirty="0">
                <a:ln>
                  <a:noFill/>
                </a:ln>
                <a:solidFill>
                  <a:prstClr val="white"/>
                </a:solidFill>
                <a:effectLst/>
                <a:uLnTx/>
                <a:uFillTx/>
                <a:ea typeface="+mn-ea"/>
                <a:cs typeface="Arial" panose="020B0604020202020204" pitchFamily="34" charset="0"/>
              </a:rPr>
              <a:t> DMC***</a:t>
            </a:r>
          </a:p>
          <a:p>
            <a:pPr marL="0" marR="0" lvl="1" indent="0" algn="ctr" defTabSz="914400" eaLnBrk="1" fontAlgn="auto" latinLnBrk="0" hangingPunct="1">
              <a:lnSpc>
                <a:spcPct val="9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E22FE5EB-0277-A9D5-519F-8028AE51CA2F}"/>
              </a:ext>
            </a:extLst>
          </p:cNvPr>
          <p:cNvSpPr txBox="1"/>
          <p:nvPr/>
        </p:nvSpPr>
        <p:spPr>
          <a:xfrm>
            <a:off x="353136" y="1371600"/>
            <a:ext cx="10924464"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Language from Committee on Waivers and  Compromises (COWC) letter:</a:t>
            </a:r>
          </a:p>
        </p:txBody>
      </p:sp>
      <p:sp>
        <p:nvSpPr>
          <p:cNvPr id="3" name="Footer Placeholder 2">
            <a:extLst>
              <a:ext uri="{FF2B5EF4-FFF2-40B4-BE49-F238E27FC236}">
                <a16:creationId xmlns:a16="http://schemas.microsoft.com/office/drawing/2014/main" id="{E7E81F6A-6455-4BF9-7CF9-54691FECE137}"/>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86863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sz="4200" dirty="0"/>
              <a:t>Appealing a Waiver Decision continued</a:t>
            </a:r>
          </a:p>
        </p:txBody>
      </p:sp>
      <p:graphicFrame>
        <p:nvGraphicFramePr>
          <p:cNvPr id="7" name="Table 3">
            <a:extLst>
              <a:ext uri="{FF2B5EF4-FFF2-40B4-BE49-F238E27FC236}">
                <a16:creationId xmlns:a16="http://schemas.microsoft.com/office/drawing/2014/main" id="{605B2C5A-8973-3A83-16FE-2AF7B7EE1D4A}"/>
              </a:ext>
            </a:extLst>
          </p:cNvPr>
          <p:cNvGraphicFramePr>
            <a:graphicFrameLocks noGrp="1"/>
          </p:cNvGraphicFramePr>
          <p:nvPr>
            <p:extLst>
              <p:ext uri="{D42A27DB-BD31-4B8C-83A1-F6EECF244321}">
                <p14:modId xmlns:p14="http://schemas.microsoft.com/office/powerpoint/2010/main" val="717643313"/>
              </p:ext>
            </p:extLst>
          </p:nvPr>
        </p:nvGraphicFramePr>
        <p:xfrm>
          <a:off x="228600" y="1295400"/>
          <a:ext cx="11811001" cy="4739640"/>
        </p:xfrm>
        <a:graphic>
          <a:graphicData uri="http://schemas.openxmlformats.org/drawingml/2006/table">
            <a:tbl>
              <a:tblPr firstRow="1" bandRow="1">
                <a:tableStyleId>{5C22544A-7EE6-4342-B048-85BDC9FD1C3A}</a:tableStyleId>
              </a:tblPr>
              <a:tblGrid>
                <a:gridCol w="1315173">
                  <a:extLst>
                    <a:ext uri="{9D8B030D-6E8A-4147-A177-3AD203B41FA5}">
                      <a16:colId xmlns:a16="http://schemas.microsoft.com/office/drawing/2014/main" val="2689704011"/>
                    </a:ext>
                  </a:extLst>
                </a:gridCol>
                <a:gridCol w="2172639">
                  <a:extLst>
                    <a:ext uri="{9D8B030D-6E8A-4147-A177-3AD203B41FA5}">
                      <a16:colId xmlns:a16="http://schemas.microsoft.com/office/drawing/2014/main" val="756637451"/>
                    </a:ext>
                  </a:extLst>
                </a:gridCol>
                <a:gridCol w="2774396">
                  <a:extLst>
                    <a:ext uri="{9D8B030D-6E8A-4147-A177-3AD203B41FA5}">
                      <a16:colId xmlns:a16="http://schemas.microsoft.com/office/drawing/2014/main" val="162555571"/>
                    </a:ext>
                  </a:extLst>
                </a:gridCol>
                <a:gridCol w="3049110">
                  <a:extLst>
                    <a:ext uri="{9D8B030D-6E8A-4147-A177-3AD203B41FA5}">
                      <a16:colId xmlns:a16="http://schemas.microsoft.com/office/drawing/2014/main" val="2701386423"/>
                    </a:ext>
                  </a:extLst>
                </a:gridCol>
                <a:gridCol w="2499683">
                  <a:extLst>
                    <a:ext uri="{9D8B030D-6E8A-4147-A177-3AD203B41FA5}">
                      <a16:colId xmlns:a16="http://schemas.microsoft.com/office/drawing/2014/main" val="546863239"/>
                    </a:ext>
                  </a:extLst>
                </a:gridCol>
              </a:tblGrid>
              <a:tr h="762000">
                <a:tc>
                  <a:txBody>
                    <a:bodyPr/>
                    <a:lstStyle/>
                    <a:p>
                      <a:pPr algn="ctr"/>
                      <a:r>
                        <a:rPr lang="en-US" sz="2400" b="1" dirty="0">
                          <a:latin typeface="Arial" panose="020B0604020202020204" pitchFamily="34" charset="0"/>
                          <a:cs typeface="Arial" panose="020B0604020202020204" pitchFamily="34" charset="0"/>
                        </a:rPr>
                        <a:t>Send 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Form to 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Info to include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Reviewed by</a:t>
                      </a:r>
                    </a:p>
                    <a:p>
                      <a:pPr algn="ctr"/>
                      <a:endParaRPr lang="en-US" sz="2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Stops collection?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extLst>
                  <a:ext uri="{0D108BD9-81ED-4DB2-BD59-A6C34878D82A}">
                    <a16:rowId xmlns:a16="http://schemas.microsoft.com/office/drawing/2014/main" val="3274388960"/>
                  </a:ext>
                </a:extLst>
              </a:tr>
              <a:tr h="1905000">
                <a:tc>
                  <a:txBody>
                    <a:bodyPr/>
                    <a:lstStyle/>
                    <a:p>
                      <a:pPr algn="ctr"/>
                      <a:r>
                        <a:rPr lang="en-US" sz="2400" b="1" dirty="0">
                          <a:solidFill>
                            <a:srgbClr val="002060"/>
                          </a:solidFill>
                          <a:latin typeface="Arial" panose="020B0604020202020204" pitchFamily="34" charset="0"/>
                          <a:cs typeface="Arial" panose="020B0604020202020204" pitchFamily="34" charset="0"/>
                        </a:rPr>
                        <a:t>DMC</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None- request must be in writing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002060"/>
                          </a:solidFill>
                          <a:latin typeface="Arial" panose="020B0604020202020204" pitchFamily="34" charset="0"/>
                          <a:cs typeface="Arial" panose="020B0604020202020204" pitchFamily="34" charset="0"/>
                        </a:rPr>
                        <a:t>Indicate request is for reconsideration of waiver decision,   include support for reconsideration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Arial" panose="020B0604020202020204" pitchFamily="34" charset="0"/>
                          <a:cs typeface="Arial" panose="020B0604020202020204" pitchFamily="34" charset="0"/>
                        </a:rPr>
                        <a:t>COWC</a:t>
                      </a:r>
                    </a:p>
                    <a:p>
                      <a:pPr algn="ctr"/>
                      <a:endParaRPr lang="en-US" sz="2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73482449"/>
                  </a:ext>
                </a:extLst>
              </a:tr>
              <a:tr h="2011680">
                <a:tc>
                  <a:txBody>
                    <a:bodyPr/>
                    <a:lstStyle/>
                    <a:p>
                      <a:pPr algn="ctr"/>
                      <a:r>
                        <a:rPr lang="en-US" sz="2400" b="1" dirty="0">
                          <a:solidFill>
                            <a:srgbClr val="002060"/>
                          </a:solidFill>
                          <a:latin typeface="Arial" panose="020B0604020202020204" pitchFamily="34" charset="0"/>
                          <a:cs typeface="Arial" panose="020B0604020202020204" pitchFamily="34" charset="0"/>
                        </a:rPr>
                        <a:t>BVA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VA Form 10182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Complete form including signature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Arial" panose="020B0604020202020204" pitchFamily="34" charset="0"/>
                          <a:cs typeface="Arial" panose="020B0604020202020204" pitchFamily="34" charset="0"/>
                        </a:rPr>
                        <a:t>Board of Veterans Appeals</a:t>
                      </a:r>
                    </a:p>
                    <a:p>
                      <a:pPr algn="ctr"/>
                      <a:endParaRPr lang="en-US" sz="2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45365"/>
                  </a:ext>
                </a:extLst>
              </a:tr>
            </a:tbl>
          </a:graphicData>
        </a:graphic>
      </p:graphicFrame>
      <p:sp>
        <p:nvSpPr>
          <p:cNvPr id="3" name="Footer Placeholder 2">
            <a:extLst>
              <a:ext uri="{FF2B5EF4-FFF2-40B4-BE49-F238E27FC236}">
                <a16:creationId xmlns:a16="http://schemas.microsoft.com/office/drawing/2014/main" id="{2E0C9551-AB4E-F16F-4CA3-763554065923}"/>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84244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71AB2-298D-071A-0ECC-E621FF843189}"/>
              </a:ext>
            </a:extLst>
          </p:cNvPr>
          <p:cNvSpPr>
            <a:spLocks noGrp="1"/>
          </p:cNvSpPr>
          <p:nvPr>
            <p:ph type="title"/>
          </p:nvPr>
        </p:nvSpPr>
        <p:spPr/>
        <p:txBody>
          <a:bodyPr/>
          <a:lstStyle/>
          <a:p>
            <a:r>
              <a:rPr lang="en-US" sz="4200" dirty="0"/>
              <a:t>What if Payment is not Made?</a:t>
            </a:r>
          </a:p>
        </p:txBody>
      </p:sp>
      <p:sp>
        <p:nvSpPr>
          <p:cNvPr id="7" name="Content Placeholder 5">
            <a:extLst>
              <a:ext uri="{FF2B5EF4-FFF2-40B4-BE49-F238E27FC236}">
                <a16:creationId xmlns:a16="http://schemas.microsoft.com/office/drawing/2014/main" id="{42D55240-161F-49BB-D474-B9D136AF4E5D}"/>
              </a:ext>
            </a:extLst>
          </p:cNvPr>
          <p:cNvSpPr txBox="1">
            <a:spLocks/>
          </p:cNvSpPr>
          <p:nvPr/>
        </p:nvSpPr>
        <p:spPr bwMode="auto">
          <a:xfrm>
            <a:off x="6085841" y="1518407"/>
            <a:ext cx="4431807" cy="4449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endParaRPr lang="en-US" altLang="en-US" sz="1200" dirty="0">
              <a:latin typeface="Arial" panose="020B0604020202020204" pitchFamily="34" charset="0"/>
              <a:cs typeface="Arial" panose="020B0604020202020204" pitchFamily="34" charset="0"/>
            </a:endParaRPr>
          </a:p>
          <a:p>
            <a:pPr fontAlgn="auto">
              <a:buClr>
                <a:srgbClr val="002060"/>
              </a:buClr>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Future VA benefits awarded will be withheld to satisfy debt</a:t>
            </a:r>
          </a:p>
          <a:p>
            <a:pPr fontAlgn="auto">
              <a:lnSpc>
                <a:spcPct val="90000"/>
              </a:lnSpc>
              <a:buClr>
                <a:srgbClr val="002060"/>
              </a:buClr>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Department of Treasury </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Offset of Federal payments</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Referral to private collection agencies</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Administrative Wage Garnishment Program </a:t>
            </a:r>
          </a:p>
          <a:p>
            <a:pPr marL="109728" indent="0" fontAlgn="auto">
              <a:buNone/>
            </a:pPr>
            <a:endParaRPr lang="en-US" altLang="en-US" dirty="0">
              <a:latin typeface="Arial" panose="020B0604020202020204" pitchFamily="34" charset="0"/>
              <a:cs typeface="Arial" panose="020B0604020202020204" pitchFamily="34" charset="0"/>
            </a:endParaRPr>
          </a:p>
          <a:p>
            <a:pPr fontAlgn="auto"/>
            <a:endParaRPr lang="en-US" altLang="en-US" dirty="0"/>
          </a:p>
        </p:txBody>
      </p:sp>
      <p:pic>
        <p:nvPicPr>
          <p:cNvPr id="3" name="Picture 2">
            <a:extLst>
              <a:ext uri="{FF2B5EF4-FFF2-40B4-BE49-F238E27FC236}">
                <a16:creationId xmlns:a16="http://schemas.microsoft.com/office/drawing/2014/main" id="{BC56BD6D-4FD3-D563-5A73-66E6763968B9}"/>
              </a:ext>
            </a:extLst>
          </p:cNvPr>
          <p:cNvPicPr>
            <a:picLocks noChangeAspect="1"/>
          </p:cNvPicPr>
          <p:nvPr/>
        </p:nvPicPr>
        <p:blipFill rotWithShape="1">
          <a:blip r:embed="rId3"/>
          <a:srcRect/>
          <a:stretch/>
        </p:blipFill>
        <p:spPr>
          <a:xfrm>
            <a:off x="762000" y="1577980"/>
            <a:ext cx="4578971" cy="4114800"/>
          </a:xfrm>
          <a:prstGeom prst="rect">
            <a:avLst/>
          </a:prstGeom>
        </p:spPr>
      </p:pic>
      <p:sp>
        <p:nvSpPr>
          <p:cNvPr id="6" name="Rectangle 5">
            <a:extLst>
              <a:ext uri="{FF2B5EF4-FFF2-40B4-BE49-F238E27FC236}">
                <a16:creationId xmlns:a16="http://schemas.microsoft.com/office/drawing/2014/main" id="{40C1734B-8CA8-C051-642E-55C840E0AF42}"/>
              </a:ext>
            </a:extLst>
          </p:cNvPr>
          <p:cNvSpPr/>
          <p:nvPr/>
        </p:nvSpPr>
        <p:spPr>
          <a:xfrm>
            <a:off x="2362200" y="1393820"/>
            <a:ext cx="990600" cy="206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5">
            <a:extLst>
              <a:ext uri="{FF2B5EF4-FFF2-40B4-BE49-F238E27FC236}">
                <a16:creationId xmlns:a16="http://schemas.microsoft.com/office/drawing/2014/main" id="{A4BEFDBC-8894-6E99-DEF0-856FD78F730B}"/>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80998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921AB-7AB5-60F3-B97C-A54B0E0235E5}"/>
              </a:ext>
            </a:extLst>
          </p:cNvPr>
          <p:cNvSpPr>
            <a:spLocks noGrp="1"/>
          </p:cNvSpPr>
          <p:nvPr>
            <p:ph type="title"/>
          </p:nvPr>
        </p:nvSpPr>
        <p:spPr/>
        <p:txBody>
          <a:bodyPr/>
          <a:lstStyle/>
          <a:p>
            <a:r>
              <a:rPr lang="en-US" dirty="0"/>
              <a:t>VA Debt Portal for Veterans</a:t>
            </a:r>
          </a:p>
        </p:txBody>
      </p:sp>
      <p:sp>
        <p:nvSpPr>
          <p:cNvPr id="6" name="Content Placeholder 5">
            <a:extLst>
              <a:ext uri="{FF2B5EF4-FFF2-40B4-BE49-F238E27FC236}">
                <a16:creationId xmlns:a16="http://schemas.microsoft.com/office/drawing/2014/main" id="{88504293-ABD7-9E66-2BB9-2741228A9D3E}"/>
              </a:ext>
            </a:extLst>
          </p:cNvPr>
          <p:cNvSpPr>
            <a:spLocks noGrp="1"/>
          </p:cNvSpPr>
          <p:nvPr>
            <p:ph idx="1"/>
          </p:nvPr>
        </p:nvSpPr>
        <p:spPr/>
        <p:txBody>
          <a:bodyPr>
            <a:normAutofit lnSpcReduction="10000"/>
          </a:bodyPr>
          <a:lstStyle/>
          <a:p>
            <a:pPr>
              <a:spcAft>
                <a:spcPts val="600"/>
              </a:spcAft>
              <a:defRPr/>
            </a:pPr>
            <a:r>
              <a:rPr lang="en-US" b="1" dirty="0">
                <a:solidFill>
                  <a:srgbClr val="002262"/>
                </a:solidFill>
                <a:latin typeface="Arial" panose="020B0604020202020204" pitchFamily="34" charset="0"/>
                <a:cs typeface="Arial" panose="020B0604020202020204" pitchFamily="34" charset="0"/>
              </a:rPr>
              <a:t>Debt Portal: </a:t>
            </a:r>
            <a:r>
              <a:rPr lang="en-US" b="1" dirty="0">
                <a:solidFill>
                  <a:srgbClr val="002262"/>
                </a:solidFill>
                <a:latin typeface="Arial" panose="020B0604020202020204" pitchFamily="34" charset="0"/>
                <a:cs typeface="Arial" panose="020B0604020202020204" pitchFamily="34" charset="0"/>
                <a:hlinkClick r:id="rId3"/>
              </a:rPr>
              <a:t>https://www.va.gov/manage-va-debt/</a:t>
            </a:r>
            <a:endParaRPr lang="en-US" b="1" dirty="0">
              <a:solidFill>
                <a:srgbClr val="002262"/>
              </a:solidFill>
              <a:latin typeface="Arial" panose="020B0604020202020204" pitchFamily="34" charset="0"/>
              <a:cs typeface="Arial" panose="020B0604020202020204" pitchFamily="34" charset="0"/>
            </a:endParaRP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Ve</a:t>
            </a:r>
            <a:r>
              <a:rPr lang="en-US" sz="2800" b="1" dirty="0">
                <a:solidFill>
                  <a:srgbClr val="002262"/>
                </a:solidFill>
                <a:latin typeface="Arial" panose="020B0604020202020204" pitchFamily="34" charset="0"/>
                <a:cs typeface="Arial" panose="020B0604020202020204" pitchFamily="34" charset="0"/>
              </a:rPr>
              <a:t>terans can log in to view balances </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FAQ’s  </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Email notifications to Veterans  </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Online VA Form 5655 Financial Status Report (FSR) with “wizard”</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Online Dispute</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More enhancements to come</a:t>
            </a:r>
          </a:p>
          <a:p>
            <a:endParaRPr lang="en-US" dirty="0"/>
          </a:p>
        </p:txBody>
      </p:sp>
      <p:sp>
        <p:nvSpPr>
          <p:cNvPr id="3" name="Footer Placeholder 5">
            <a:extLst>
              <a:ext uri="{FF2B5EF4-FFF2-40B4-BE49-F238E27FC236}">
                <a16:creationId xmlns:a16="http://schemas.microsoft.com/office/drawing/2014/main" id="{EB9A38FD-227E-91C7-D5AD-10928272DE7B}"/>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6448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91C6-8738-4711-F933-B3069F3AAAA7}"/>
              </a:ext>
            </a:extLst>
          </p:cNvPr>
          <p:cNvSpPr>
            <a:spLocks noGrp="1"/>
          </p:cNvSpPr>
          <p:nvPr>
            <p:ph type="title"/>
          </p:nvPr>
        </p:nvSpPr>
        <p:spPr/>
        <p:txBody>
          <a:bodyPr/>
          <a:lstStyle/>
          <a:p>
            <a:r>
              <a:rPr lang="en-US" dirty="0"/>
              <a:t>Ask VA (AVA)- DMC Tips</a:t>
            </a:r>
          </a:p>
        </p:txBody>
      </p:sp>
      <p:sp>
        <p:nvSpPr>
          <p:cNvPr id="3" name="Content Placeholder 2">
            <a:extLst>
              <a:ext uri="{FF2B5EF4-FFF2-40B4-BE49-F238E27FC236}">
                <a16:creationId xmlns:a16="http://schemas.microsoft.com/office/drawing/2014/main" id="{B03CBD4A-5086-5995-BCAD-DA568BBF2AC8}"/>
              </a:ext>
            </a:extLst>
          </p:cNvPr>
          <p:cNvSpPr>
            <a:spLocks noGrp="1"/>
          </p:cNvSpPr>
          <p:nvPr>
            <p:ph idx="1"/>
          </p:nvPr>
        </p:nvSpPr>
        <p:spPr/>
        <p:txBody>
          <a:bodyPr/>
          <a:lstStyle/>
          <a:p>
            <a:r>
              <a:rPr lang="en-US" sz="2800" b="1" dirty="0">
                <a:solidFill>
                  <a:srgbClr val="002060"/>
                </a:solidFill>
                <a:latin typeface="Arial" panose="020B0604020202020204" pitchFamily="34" charset="0"/>
                <a:cs typeface="Arial" panose="020B0604020202020204" pitchFamily="34" charset="0"/>
              </a:rPr>
              <a:t>Located at </a:t>
            </a:r>
            <a:r>
              <a:rPr lang="en-US" sz="2800" dirty="0">
                <a:latin typeface="Arial" panose="020B0604020202020204" pitchFamily="34" charset="0"/>
                <a:cs typeface="Arial" panose="020B0604020202020204" pitchFamily="34" charset="0"/>
                <a:hlinkClick r:id="rId3"/>
              </a:rPr>
              <a:t>https://www.va.gov/contact-us/ask-va/</a:t>
            </a:r>
            <a:endParaRPr lang="en-US" b="1" dirty="0">
              <a:latin typeface="+mj-lt"/>
            </a:endParaRPr>
          </a:p>
        </p:txBody>
      </p:sp>
      <p:pic>
        <p:nvPicPr>
          <p:cNvPr id="5" name="Picture 4">
            <a:extLst>
              <a:ext uri="{FF2B5EF4-FFF2-40B4-BE49-F238E27FC236}">
                <a16:creationId xmlns:a16="http://schemas.microsoft.com/office/drawing/2014/main" id="{858A543F-9D9C-6998-8005-C82FC30EE493}"/>
              </a:ext>
            </a:extLst>
          </p:cNvPr>
          <p:cNvPicPr>
            <a:picLocks noChangeAspect="1"/>
          </p:cNvPicPr>
          <p:nvPr/>
        </p:nvPicPr>
        <p:blipFill rotWithShape="1">
          <a:blip r:embed="rId4"/>
          <a:srcRect t="7495"/>
          <a:stretch/>
        </p:blipFill>
        <p:spPr>
          <a:xfrm>
            <a:off x="2974041" y="2884449"/>
            <a:ext cx="6243918" cy="3217663"/>
          </a:xfrm>
          <a:prstGeom prst="rect">
            <a:avLst/>
          </a:prstGeom>
          <a:ln w="19050">
            <a:solidFill>
              <a:schemeClr val="tx1"/>
            </a:solidFill>
          </a:ln>
        </p:spPr>
      </p:pic>
      <p:sp>
        <p:nvSpPr>
          <p:cNvPr id="6" name="Arrow: Right 5">
            <a:extLst>
              <a:ext uri="{FF2B5EF4-FFF2-40B4-BE49-F238E27FC236}">
                <a16:creationId xmlns:a16="http://schemas.microsoft.com/office/drawing/2014/main" id="{F508F4D3-C5AF-E9C7-C197-40118C4FCC56}"/>
              </a:ext>
            </a:extLst>
          </p:cNvPr>
          <p:cNvSpPr/>
          <p:nvPr/>
        </p:nvSpPr>
        <p:spPr>
          <a:xfrm>
            <a:off x="1447800" y="4419600"/>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5">
            <a:extLst>
              <a:ext uri="{FF2B5EF4-FFF2-40B4-BE49-F238E27FC236}">
                <a16:creationId xmlns:a16="http://schemas.microsoft.com/office/drawing/2014/main" id="{36BB526D-BA0F-275E-E0A1-73F2804DC18E}"/>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70610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D4FD-F8F5-BC63-AC0D-ECB4304A5F5E}"/>
              </a:ext>
            </a:extLst>
          </p:cNvPr>
          <p:cNvSpPr>
            <a:spLocks noGrp="1"/>
          </p:cNvSpPr>
          <p:nvPr>
            <p:ph type="title"/>
          </p:nvPr>
        </p:nvSpPr>
        <p:spPr/>
        <p:txBody>
          <a:bodyPr/>
          <a:lstStyle/>
          <a:p>
            <a:r>
              <a:rPr lang="en-US" dirty="0"/>
              <a:t>AVA- DMC Tips</a:t>
            </a:r>
          </a:p>
        </p:txBody>
      </p:sp>
      <p:sp>
        <p:nvSpPr>
          <p:cNvPr id="6" name="TextBox 5">
            <a:extLst>
              <a:ext uri="{FF2B5EF4-FFF2-40B4-BE49-F238E27FC236}">
                <a16:creationId xmlns:a16="http://schemas.microsoft.com/office/drawing/2014/main" id="{5256BA17-98BD-7D0F-1974-69571273893B}"/>
              </a:ext>
            </a:extLst>
          </p:cNvPr>
          <p:cNvSpPr txBox="1"/>
          <p:nvPr/>
        </p:nvSpPr>
        <p:spPr>
          <a:xfrm>
            <a:off x="762000" y="5081851"/>
            <a:ext cx="11048999" cy="797078"/>
          </a:xfrm>
          <a:prstGeom prst="rect">
            <a:avLst/>
          </a:prstGeom>
          <a:noFill/>
        </p:spPr>
        <p:txBody>
          <a:bodyPr wrap="square">
            <a:spAutoFit/>
          </a:bodyPr>
          <a:lstStyle/>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Options to reach DMC are found under “Debt for benefit overpayments and health care copay bills” category and topics are used to select the type of debt for proper routing</a:t>
            </a:r>
          </a:p>
        </p:txBody>
      </p:sp>
      <p:pic>
        <p:nvPicPr>
          <p:cNvPr id="7" name="Picture 6">
            <a:extLst>
              <a:ext uri="{FF2B5EF4-FFF2-40B4-BE49-F238E27FC236}">
                <a16:creationId xmlns:a16="http://schemas.microsoft.com/office/drawing/2014/main" id="{FC66A381-E300-0383-36EF-D0B172531F58}"/>
              </a:ext>
            </a:extLst>
          </p:cNvPr>
          <p:cNvPicPr>
            <a:picLocks noChangeAspect="1"/>
          </p:cNvPicPr>
          <p:nvPr/>
        </p:nvPicPr>
        <p:blipFill>
          <a:blip r:embed="rId3"/>
          <a:stretch>
            <a:fillRect/>
          </a:stretch>
        </p:blipFill>
        <p:spPr>
          <a:xfrm>
            <a:off x="1615979" y="1519618"/>
            <a:ext cx="8960042" cy="3393955"/>
          </a:xfrm>
          <a:prstGeom prst="rect">
            <a:avLst/>
          </a:prstGeom>
          <a:ln w="28575">
            <a:solidFill>
              <a:schemeClr val="tx1"/>
            </a:solidFill>
          </a:ln>
        </p:spPr>
      </p:pic>
      <p:sp>
        <p:nvSpPr>
          <p:cNvPr id="4" name="Footer Placeholder 5">
            <a:extLst>
              <a:ext uri="{FF2B5EF4-FFF2-40B4-BE49-F238E27FC236}">
                <a16:creationId xmlns:a16="http://schemas.microsoft.com/office/drawing/2014/main" id="{ACEC85BD-ED47-7370-CED0-E0DA5715C106}"/>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58303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46F2-0F5F-0608-7CA1-86E7538E201A}"/>
              </a:ext>
            </a:extLst>
          </p:cNvPr>
          <p:cNvSpPr>
            <a:spLocks noGrp="1"/>
          </p:cNvSpPr>
          <p:nvPr>
            <p:ph type="title"/>
          </p:nvPr>
        </p:nvSpPr>
        <p:spPr/>
        <p:txBody>
          <a:bodyPr/>
          <a:lstStyle/>
          <a:p>
            <a:r>
              <a:rPr lang="en-US" dirty="0"/>
              <a:t>At Risk Veterans</a:t>
            </a:r>
          </a:p>
        </p:txBody>
      </p:sp>
      <p:pic>
        <p:nvPicPr>
          <p:cNvPr id="12" name="Picture 11">
            <a:extLst>
              <a:ext uri="{FF2B5EF4-FFF2-40B4-BE49-F238E27FC236}">
                <a16:creationId xmlns:a16="http://schemas.microsoft.com/office/drawing/2014/main" id="{B8182569-0DE5-C028-7A06-4885DAF5B71C}"/>
              </a:ext>
            </a:extLst>
          </p:cNvPr>
          <p:cNvPicPr>
            <a:picLocks noChangeAspect="1"/>
          </p:cNvPicPr>
          <p:nvPr/>
        </p:nvPicPr>
        <p:blipFill>
          <a:blip r:embed="rId2"/>
          <a:stretch>
            <a:fillRect/>
          </a:stretch>
        </p:blipFill>
        <p:spPr>
          <a:xfrm>
            <a:off x="1884661" y="1219200"/>
            <a:ext cx="8422679" cy="4953000"/>
          </a:xfrm>
          <a:prstGeom prst="rect">
            <a:avLst/>
          </a:prstGeom>
        </p:spPr>
      </p:pic>
      <p:sp>
        <p:nvSpPr>
          <p:cNvPr id="3" name="Footer Placeholder 5">
            <a:extLst>
              <a:ext uri="{FF2B5EF4-FFF2-40B4-BE49-F238E27FC236}">
                <a16:creationId xmlns:a16="http://schemas.microsoft.com/office/drawing/2014/main" id="{3FCBF293-CCE6-8C66-8335-8051B6361E1E}"/>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09452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5E5-44B9-A201-DDD4-9B058BB5FC24}"/>
              </a:ext>
            </a:extLst>
          </p:cNvPr>
          <p:cNvSpPr>
            <a:spLocks noGrp="1"/>
          </p:cNvSpPr>
          <p:nvPr>
            <p:ph type="title"/>
          </p:nvPr>
        </p:nvSpPr>
        <p:spPr/>
        <p:txBody>
          <a:bodyPr/>
          <a:lstStyle/>
          <a:p>
            <a:r>
              <a:rPr lang="en-US" sz="4200" dirty="0"/>
              <a:t>Become a Debt Superstar (Contact DMC)</a:t>
            </a:r>
          </a:p>
        </p:txBody>
      </p:sp>
      <p:pic>
        <p:nvPicPr>
          <p:cNvPr id="5" name="Picture 4">
            <a:extLst>
              <a:ext uri="{FF2B5EF4-FFF2-40B4-BE49-F238E27FC236}">
                <a16:creationId xmlns:a16="http://schemas.microsoft.com/office/drawing/2014/main" id="{C4494B40-FA32-DF31-5305-706048ED2F16}"/>
              </a:ext>
            </a:extLst>
          </p:cNvPr>
          <p:cNvPicPr>
            <a:picLocks noChangeAspect="1"/>
          </p:cNvPicPr>
          <p:nvPr/>
        </p:nvPicPr>
        <p:blipFill>
          <a:blip r:embed="rId3"/>
          <a:stretch>
            <a:fillRect/>
          </a:stretch>
        </p:blipFill>
        <p:spPr>
          <a:xfrm>
            <a:off x="8733051" y="2286000"/>
            <a:ext cx="3158288" cy="2628900"/>
          </a:xfrm>
          <a:prstGeom prst="rect">
            <a:avLst/>
          </a:prstGeom>
        </p:spPr>
      </p:pic>
      <p:graphicFrame>
        <p:nvGraphicFramePr>
          <p:cNvPr id="8" name="Table 7">
            <a:extLst>
              <a:ext uri="{FF2B5EF4-FFF2-40B4-BE49-F238E27FC236}">
                <a16:creationId xmlns:a16="http://schemas.microsoft.com/office/drawing/2014/main" id="{C798CB0C-FBE5-9A03-9609-4DE0558CFCAF}"/>
              </a:ext>
            </a:extLst>
          </p:cNvPr>
          <p:cNvGraphicFramePr>
            <a:graphicFrameLocks noGrp="1"/>
          </p:cNvGraphicFramePr>
          <p:nvPr>
            <p:extLst>
              <p:ext uri="{D42A27DB-BD31-4B8C-83A1-F6EECF244321}">
                <p14:modId xmlns:p14="http://schemas.microsoft.com/office/powerpoint/2010/main" val="2883408884"/>
              </p:ext>
            </p:extLst>
          </p:nvPr>
        </p:nvGraphicFramePr>
        <p:xfrm>
          <a:off x="152400" y="1371600"/>
          <a:ext cx="8305800" cy="4419598"/>
        </p:xfrm>
        <a:graphic>
          <a:graphicData uri="http://schemas.openxmlformats.org/drawingml/2006/table">
            <a:tbl>
              <a:tblPr firstRow="1" bandRow="1">
                <a:tableStyleId>{5C22544A-7EE6-4342-B048-85BDC9FD1C3A}</a:tableStyleId>
              </a:tblPr>
              <a:tblGrid>
                <a:gridCol w="4774930">
                  <a:extLst>
                    <a:ext uri="{9D8B030D-6E8A-4147-A177-3AD203B41FA5}">
                      <a16:colId xmlns:a16="http://schemas.microsoft.com/office/drawing/2014/main" val="2560131660"/>
                    </a:ext>
                  </a:extLst>
                </a:gridCol>
                <a:gridCol w="3530870">
                  <a:extLst>
                    <a:ext uri="{9D8B030D-6E8A-4147-A177-3AD203B41FA5}">
                      <a16:colId xmlns:a16="http://schemas.microsoft.com/office/drawing/2014/main" val="4060696076"/>
                    </a:ext>
                  </a:extLst>
                </a:gridCol>
              </a:tblGrid>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rPr>
                        <a:t>https://www.va.gov/manage-va-debt/   </a:t>
                      </a:r>
                    </a:p>
                  </a:txBody>
                  <a:tcPr anchor="ctr">
                    <a:solidFill>
                      <a:schemeClr val="bg1">
                        <a:lumMod val="95000"/>
                      </a:schemeClr>
                    </a:solidFill>
                  </a:tcPr>
                </a:tc>
                <a:tc>
                  <a:txBody>
                    <a:bodyPr/>
                    <a:lstStyle/>
                    <a:p>
                      <a:r>
                        <a:rPr lang="en-US" sz="2000" b="0" kern="1200" dirty="0">
                          <a:solidFill>
                            <a:srgbClr val="002060"/>
                          </a:solidFill>
                          <a:latin typeface="Arial" panose="020B0604020202020204" pitchFamily="34" charset="0"/>
                          <a:ea typeface="+mn-ea"/>
                          <a:cs typeface="Arial" panose="020B0604020202020204" pitchFamily="34" charset="0"/>
                        </a:rPr>
                        <a:t>Veteran Debt Portal </a:t>
                      </a:r>
                    </a:p>
                  </a:txBody>
                  <a:tcPr anchor="ctr">
                    <a:solidFill>
                      <a:schemeClr val="bg1">
                        <a:lumMod val="95000"/>
                      </a:schemeClr>
                    </a:solidFill>
                  </a:tcPr>
                </a:tc>
                <a:extLst>
                  <a:ext uri="{0D108BD9-81ED-4DB2-BD59-A6C34878D82A}">
                    <a16:rowId xmlns:a16="http://schemas.microsoft.com/office/drawing/2014/main" val="2293457866"/>
                  </a:ext>
                </a:extLst>
              </a:tr>
              <a:tr h="478726">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2000" dirty="0">
                          <a:solidFill>
                            <a:srgbClr val="002060"/>
                          </a:solidFill>
                          <a:latin typeface="Arial" panose="020B0604020202020204" pitchFamily="34" charset="0"/>
                          <a:cs typeface="Arial" panose="020B0604020202020204" pitchFamily="34" charset="0"/>
                        </a:rPr>
                        <a:t> </a:t>
                      </a:r>
                    </a:p>
                  </a:txBody>
                  <a:tcPr>
                    <a:solidFill>
                      <a:schemeClr val="bg1"/>
                    </a:solidFill>
                  </a:tcPr>
                </a:tc>
                <a:extLst>
                  <a:ext uri="{0D108BD9-81ED-4DB2-BD59-A6C34878D82A}">
                    <a16:rowId xmlns:a16="http://schemas.microsoft.com/office/drawing/2014/main" val="2735100976"/>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kern="1200" dirty="0">
                          <a:solidFill>
                            <a:srgbClr val="002060"/>
                          </a:solidFill>
                          <a:latin typeface="Arial" panose="020B0604020202020204" pitchFamily="34" charset="0"/>
                          <a:ea typeface="+mn-ea"/>
                          <a:cs typeface="Arial" panose="020B0604020202020204" pitchFamily="34" charset="0"/>
                        </a:rPr>
                        <a:t>https://ask.va.gov</a:t>
                      </a:r>
                      <a:endParaRPr lang="en-US" sz="2000" b="1"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r>
                        <a:rPr lang="en-US" sz="2000" dirty="0">
                          <a:solidFill>
                            <a:srgbClr val="002060"/>
                          </a:solidFill>
                          <a:latin typeface="Arial" panose="020B0604020202020204" pitchFamily="34" charset="0"/>
                          <a:cs typeface="Arial" panose="020B0604020202020204" pitchFamily="34" charset="0"/>
                        </a:rPr>
                        <a:t>Online inquiry system</a:t>
                      </a:r>
                    </a:p>
                  </a:txBody>
                  <a:tcPr>
                    <a:solidFill>
                      <a:schemeClr val="bg1">
                        <a:lumMod val="95000"/>
                      </a:schemeClr>
                    </a:solidFill>
                  </a:tcPr>
                </a:tc>
                <a:extLst>
                  <a:ext uri="{0D108BD9-81ED-4DB2-BD59-A6C34878D82A}">
                    <a16:rowId xmlns:a16="http://schemas.microsoft.com/office/drawing/2014/main" val="3106999721"/>
                  </a:ext>
                </a:extLst>
              </a:tr>
              <a:tr h="478726">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5795496"/>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800-827-0648</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Veteran Toll Free Line</a:t>
                      </a:r>
                    </a:p>
                  </a:txBody>
                  <a:tcPr>
                    <a:solidFill>
                      <a:schemeClr val="bg1">
                        <a:lumMod val="95000"/>
                      </a:schemeClr>
                    </a:solidFill>
                  </a:tcPr>
                </a:tc>
                <a:extLst>
                  <a:ext uri="{0D108BD9-81ED-4DB2-BD59-A6C34878D82A}">
                    <a16:rowId xmlns:a16="http://schemas.microsoft.com/office/drawing/2014/main" val="3554089053"/>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876185253"/>
                  </a:ext>
                </a:extLst>
              </a:tr>
              <a:tr h="528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612-970-5688</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Fax</a:t>
                      </a:r>
                    </a:p>
                  </a:txBody>
                  <a:tcPr>
                    <a:solidFill>
                      <a:schemeClr val="bg1">
                        <a:lumMod val="95000"/>
                      </a:schemeClr>
                    </a:solidFill>
                  </a:tcPr>
                </a:tc>
                <a:extLst>
                  <a:ext uri="{0D108BD9-81ED-4DB2-BD59-A6C34878D82A}">
                    <a16:rowId xmlns:a16="http://schemas.microsoft.com/office/drawing/2014/main" val="749138359"/>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388775185"/>
                  </a:ext>
                </a:extLst>
              </a:tr>
              <a:tr h="539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844-261-6570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DMC VSO Only Line</a:t>
                      </a:r>
                    </a:p>
                  </a:txBody>
                  <a:tcPr>
                    <a:solidFill>
                      <a:srgbClr val="FF0000"/>
                    </a:solidFill>
                  </a:tcPr>
                </a:tc>
                <a:extLst>
                  <a:ext uri="{0D108BD9-81ED-4DB2-BD59-A6C34878D82A}">
                    <a16:rowId xmlns:a16="http://schemas.microsoft.com/office/drawing/2014/main" val="1030403436"/>
                  </a:ext>
                </a:extLst>
              </a:tr>
            </a:tbl>
          </a:graphicData>
        </a:graphic>
      </p:graphicFrame>
      <p:sp>
        <p:nvSpPr>
          <p:cNvPr id="3" name="Footer Placeholder 5">
            <a:extLst>
              <a:ext uri="{FF2B5EF4-FFF2-40B4-BE49-F238E27FC236}">
                <a16:creationId xmlns:a16="http://schemas.microsoft.com/office/drawing/2014/main" id="{EE66F126-8C37-346C-CB78-BA74828E49DD}"/>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76115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2B89-F02C-DDEE-1466-CAB5250069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88039C-2611-D738-6902-2D410EC5589A}"/>
              </a:ext>
            </a:extLst>
          </p:cNvPr>
          <p:cNvSpPr>
            <a:spLocks noGrp="1"/>
          </p:cNvSpPr>
          <p:nvPr>
            <p:ph idx="1"/>
          </p:nvPr>
        </p:nvSpPr>
        <p:spPr/>
        <p:txBody>
          <a:bodyPr>
            <a:normAutofit/>
          </a:bodyPr>
          <a:lstStyle/>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DMC overview</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Debt establishment</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Collection process</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Debt resolution options</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Risks of non-payment</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Contact Information</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Questions</a:t>
            </a:r>
          </a:p>
          <a:p>
            <a:endParaRPr lang="en-US" dirty="0"/>
          </a:p>
        </p:txBody>
      </p:sp>
      <p:sp>
        <p:nvSpPr>
          <p:cNvPr id="5" name="Footer Placeholder 4">
            <a:extLst>
              <a:ext uri="{FF2B5EF4-FFF2-40B4-BE49-F238E27FC236}">
                <a16:creationId xmlns:a16="http://schemas.microsoft.com/office/drawing/2014/main" id="{A0797789-D1E5-085B-D667-5134B19CBD27}"/>
              </a:ext>
            </a:extLst>
          </p:cNvPr>
          <p:cNvSpPr>
            <a:spLocks noGrp="1"/>
          </p:cNvSpPr>
          <p:nvPr>
            <p:ph type="ftr" sz="quarter" idx="11"/>
          </p:nvPr>
        </p:nvSpPr>
        <p:spPr>
          <a:xfrm>
            <a:off x="3950208" y="6324600"/>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3435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9D69-D774-8189-9978-FE52C327C46C}"/>
              </a:ext>
            </a:extLst>
          </p:cNvPr>
          <p:cNvSpPr>
            <a:spLocks noGrp="1"/>
          </p:cNvSpPr>
          <p:nvPr>
            <p:ph type="title"/>
          </p:nvPr>
        </p:nvSpPr>
        <p:spPr/>
        <p:txBody>
          <a:bodyPr/>
          <a:lstStyle/>
          <a:p>
            <a:r>
              <a:rPr lang="en-US" dirty="0"/>
              <a:t>DMC Presentation Survey</a:t>
            </a:r>
          </a:p>
        </p:txBody>
      </p:sp>
      <p:sp>
        <p:nvSpPr>
          <p:cNvPr id="4" name="Content Placeholder 2">
            <a:extLst>
              <a:ext uri="{FF2B5EF4-FFF2-40B4-BE49-F238E27FC236}">
                <a16:creationId xmlns:a16="http://schemas.microsoft.com/office/drawing/2014/main" id="{60BE803C-ABB6-84AD-417C-9456AB0B0911}"/>
              </a:ext>
            </a:extLst>
          </p:cNvPr>
          <p:cNvSpPr txBox="1">
            <a:spLocks/>
          </p:cNvSpPr>
          <p:nvPr/>
        </p:nvSpPr>
        <p:spPr>
          <a:xfrm>
            <a:off x="1003300" y="1219200"/>
            <a:ext cx="10185400" cy="4935634"/>
          </a:xfrm>
          <a:prstGeom prst="rect">
            <a:avLst/>
          </a:prstGeom>
        </p:spPr>
        <p:txBody>
          <a:bodyPr vert="horz" lIns="112316" tIns="56158" rIns="112316" bIns="56158" rtlCol="0">
            <a:normAutofit/>
          </a:bodyPr>
          <a:lstStyle>
            <a:lvl1pPr marL="421173" indent="-421173" algn="l" defTabSz="561565" rtl="0" eaLnBrk="1" latinLnBrk="0" hangingPunct="1">
              <a:spcBef>
                <a:spcPct val="20000"/>
              </a:spcBef>
              <a:buFont typeface="Arial"/>
              <a:buChar char="•"/>
              <a:defRPr sz="3900" kern="1200">
                <a:solidFill>
                  <a:schemeClr val="tx1"/>
                </a:solidFill>
                <a:latin typeface="+mn-lt"/>
                <a:ea typeface="+mn-ea"/>
                <a:cs typeface="+mn-cs"/>
              </a:defRPr>
            </a:lvl1pPr>
            <a:lvl2pPr marL="912543" indent="-350978" algn="l" defTabSz="561565" rtl="0" eaLnBrk="1" latinLnBrk="0" hangingPunct="1">
              <a:spcBef>
                <a:spcPct val="20000"/>
              </a:spcBef>
              <a:buFont typeface="Arial"/>
              <a:buChar char="–"/>
              <a:defRPr sz="3400" kern="1200">
                <a:solidFill>
                  <a:schemeClr val="tx1"/>
                </a:solidFill>
                <a:latin typeface="+mn-lt"/>
                <a:ea typeface="+mn-ea"/>
                <a:cs typeface="+mn-cs"/>
              </a:defRPr>
            </a:lvl2pPr>
            <a:lvl3pPr marL="1403912" indent="-280782" algn="l" defTabSz="561565" rtl="0" eaLnBrk="1" latinLnBrk="0" hangingPunct="1">
              <a:spcBef>
                <a:spcPct val="20000"/>
              </a:spcBef>
              <a:buFont typeface="Arial"/>
              <a:buChar char="•"/>
              <a:defRPr sz="2900" kern="1200">
                <a:solidFill>
                  <a:schemeClr val="tx1"/>
                </a:solidFill>
                <a:latin typeface="+mn-lt"/>
                <a:ea typeface="+mn-ea"/>
                <a:cs typeface="+mn-cs"/>
              </a:defRPr>
            </a:lvl3pPr>
            <a:lvl4pPr marL="1965478" indent="-280782" algn="l" defTabSz="561565" rtl="0" eaLnBrk="1" latinLnBrk="0" hangingPunct="1">
              <a:spcBef>
                <a:spcPct val="20000"/>
              </a:spcBef>
              <a:buFont typeface="Arial"/>
              <a:buChar char="–"/>
              <a:defRPr sz="2500" kern="1200">
                <a:solidFill>
                  <a:schemeClr val="tx1"/>
                </a:solidFill>
                <a:latin typeface="+mn-lt"/>
                <a:ea typeface="+mn-ea"/>
                <a:cs typeface="+mn-cs"/>
              </a:defRPr>
            </a:lvl4pPr>
            <a:lvl5pPr marL="2527041" indent="-280782" algn="l" defTabSz="561565" rtl="0" eaLnBrk="1" latinLnBrk="0" hangingPunct="1">
              <a:spcBef>
                <a:spcPct val="20000"/>
              </a:spcBef>
              <a:buFont typeface="Arial"/>
              <a:buChar char="»"/>
              <a:defRPr sz="2500" kern="1200">
                <a:solidFill>
                  <a:schemeClr val="tx1"/>
                </a:solidFill>
                <a:latin typeface="+mn-lt"/>
                <a:ea typeface="+mn-ea"/>
                <a:cs typeface="+mn-cs"/>
              </a:defRPr>
            </a:lvl5pPr>
            <a:lvl6pPr marL="3088605" indent="-280782" algn="l" defTabSz="561565" rtl="0" eaLnBrk="1" latinLnBrk="0" hangingPunct="1">
              <a:spcBef>
                <a:spcPct val="20000"/>
              </a:spcBef>
              <a:buFont typeface="Arial"/>
              <a:buChar char="•"/>
              <a:defRPr sz="2500" kern="1200">
                <a:solidFill>
                  <a:schemeClr val="tx1"/>
                </a:solidFill>
                <a:latin typeface="+mn-lt"/>
                <a:ea typeface="+mn-ea"/>
                <a:cs typeface="+mn-cs"/>
              </a:defRPr>
            </a:lvl6pPr>
            <a:lvl7pPr marL="3650171" indent="-280782" algn="l" defTabSz="561565" rtl="0" eaLnBrk="1" latinLnBrk="0" hangingPunct="1">
              <a:spcBef>
                <a:spcPct val="20000"/>
              </a:spcBef>
              <a:buFont typeface="Arial"/>
              <a:buChar char="•"/>
              <a:defRPr sz="2500" kern="1200">
                <a:solidFill>
                  <a:schemeClr val="tx1"/>
                </a:solidFill>
                <a:latin typeface="+mn-lt"/>
                <a:ea typeface="+mn-ea"/>
                <a:cs typeface="+mn-cs"/>
              </a:defRPr>
            </a:lvl7pPr>
            <a:lvl8pPr marL="4211736" indent="-280782" algn="l" defTabSz="561565" rtl="0" eaLnBrk="1" latinLnBrk="0" hangingPunct="1">
              <a:spcBef>
                <a:spcPct val="20000"/>
              </a:spcBef>
              <a:buFont typeface="Arial"/>
              <a:buChar char="•"/>
              <a:defRPr sz="2500" kern="1200">
                <a:solidFill>
                  <a:schemeClr val="tx1"/>
                </a:solidFill>
                <a:latin typeface="+mn-lt"/>
                <a:ea typeface="+mn-ea"/>
                <a:cs typeface="+mn-cs"/>
              </a:defRPr>
            </a:lvl8pPr>
            <a:lvl9pPr marL="4773299" indent="-280782" algn="l" defTabSz="561565" rtl="0" eaLnBrk="1" latinLnBrk="0" hangingPunct="1">
              <a:spcBef>
                <a:spcPct val="20000"/>
              </a:spcBef>
              <a:buFont typeface="Arial"/>
              <a:buChar char="•"/>
              <a:defRPr sz="2500" kern="1200">
                <a:solidFill>
                  <a:schemeClr val="tx1"/>
                </a:solidFill>
                <a:latin typeface="+mn-lt"/>
                <a:ea typeface="+mn-ea"/>
                <a:cs typeface="+mn-cs"/>
              </a:defRPr>
            </a:lvl9pPr>
          </a:lstStyle>
          <a:p>
            <a:pPr marL="0" marR="0" lvl="0" indent="0" algn="l" defTabSz="561565" rtl="0" eaLnBrk="1" fontAlgn="auto" latinLnBrk="0" hangingPunct="1">
              <a:lnSpc>
                <a:spcPct val="12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lvl="0" indent="0" algn="ctr">
              <a:buNone/>
              <a:defRPr/>
            </a:pPr>
            <a:r>
              <a:rPr lang="en-US" sz="2400" b="1" dirty="0">
                <a:solidFill>
                  <a:srgbClr val="002060"/>
                </a:solidFill>
                <a:latin typeface="Arial" panose="020B0604020202020204" pitchFamily="34" charset="0"/>
                <a:cs typeface="Arial" panose="020B0604020202020204" pitchFamily="34" charset="0"/>
              </a:rPr>
              <a:t>DMC values your time and feedback on our presentation.  We would appreciate it if you’re able to complete the survey below.</a:t>
            </a:r>
            <a:endParaRPr lang="en-US" sz="2100" b="1" dirty="0">
              <a:solidFill>
                <a:srgbClr val="002060"/>
              </a:solidFill>
              <a:latin typeface="Arial" panose="020B0604020202020204" pitchFamily="34" charset="0"/>
              <a:cs typeface="Arial" panose="020B0604020202020204" pitchFamily="34" charset="0"/>
            </a:endParaRPr>
          </a:p>
          <a:p>
            <a:pPr lvl="1" indent="-421173" algn="ctr">
              <a:buFont typeface="Arial"/>
              <a:buChar char="•"/>
              <a:defRPr/>
            </a:pPr>
            <a:endParaRPr kumimoji="0" lang="en-US" sz="2400" b="1" i="0" u="none" strike="noStrike" kern="1200" cap="none" spc="0" normalizeH="0" baseline="0" noProof="0" dirty="0">
              <a:ln>
                <a:noFill/>
              </a:ln>
              <a:solidFill>
                <a:srgbClr val="002060"/>
              </a:solidFill>
              <a:effectLst/>
              <a:uLnTx/>
              <a:uFillTx/>
              <a:ea typeface="+mn-ea"/>
              <a:cs typeface="Arial" panose="020B0604020202020204" pitchFamily="34" charset="0"/>
            </a:endParaRPr>
          </a:p>
          <a:p>
            <a:pPr marL="491370" lvl="1" indent="0" algn="ctr">
              <a:buNone/>
              <a:defRPr/>
            </a:pPr>
            <a:r>
              <a:rPr lang="en-US" sz="3600" b="1" dirty="0">
                <a:latin typeface="Arial" panose="020B0604020202020204" pitchFamily="34" charset="0"/>
                <a:cs typeface="Arial" panose="020B0604020202020204" pitchFamily="34" charset="0"/>
                <a:hlinkClick r:id="rId3"/>
              </a:rPr>
              <a:t>https://www.surveymonkey.com/r/DMCVSO</a:t>
            </a:r>
            <a:endParaRPr lang="en-US" sz="3600" b="1" dirty="0">
              <a:latin typeface="Arial" panose="020B0604020202020204" pitchFamily="34" charset="0"/>
              <a:cs typeface="Arial" panose="020B0604020202020204" pitchFamily="34" charset="0"/>
            </a:endParaRPr>
          </a:p>
          <a:p>
            <a:pPr marL="491370" lvl="1" indent="0">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561565" rtl="0" eaLnBrk="1" fontAlgn="auto" latinLnBrk="0" hangingPunct="1">
              <a:lnSpc>
                <a:spcPct val="100000"/>
              </a:lnSpc>
              <a:spcBef>
                <a:spcPct val="20000"/>
              </a:spcBef>
              <a:spcAft>
                <a:spcPts val="0"/>
              </a:spcAft>
              <a:buClrTx/>
              <a:buSzTx/>
              <a:buFont typeface="Arial"/>
              <a:buNone/>
              <a:tabLst/>
              <a:defRPr/>
            </a:pPr>
            <a:endParaRPr kumimoji="0" lang="en-US" sz="3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721F0D4-9CDF-9F10-C92F-13B19286AF33}"/>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8600" y="3687017"/>
            <a:ext cx="2467285" cy="2463888"/>
          </a:xfrm>
          <a:prstGeom prst="rect">
            <a:avLst/>
          </a:prstGeom>
          <a:noFill/>
          <a:ln>
            <a:noFill/>
          </a:ln>
        </p:spPr>
      </p:pic>
      <p:pic>
        <p:nvPicPr>
          <p:cNvPr id="8" name="Picture 7">
            <a:extLst>
              <a:ext uri="{FF2B5EF4-FFF2-40B4-BE49-F238E27FC236}">
                <a16:creationId xmlns:a16="http://schemas.microsoft.com/office/drawing/2014/main" id="{D10E903C-2999-51A4-C766-63DA35845205}"/>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461479" y="3687017"/>
            <a:ext cx="2467285" cy="2463888"/>
          </a:xfrm>
          <a:prstGeom prst="rect">
            <a:avLst/>
          </a:prstGeom>
          <a:noFill/>
          <a:ln>
            <a:noFill/>
          </a:ln>
        </p:spPr>
      </p:pic>
      <p:sp>
        <p:nvSpPr>
          <p:cNvPr id="3" name="Footer Placeholder 5">
            <a:extLst>
              <a:ext uri="{FF2B5EF4-FFF2-40B4-BE49-F238E27FC236}">
                <a16:creationId xmlns:a16="http://schemas.microsoft.com/office/drawing/2014/main" id="{381C56E6-3023-0873-4D6D-9C521CF8FE39}"/>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68562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EE408-820F-3C42-9CF4-3746A7BDB991}"/>
              </a:ext>
            </a:extLst>
          </p:cNvPr>
          <p:cNvSpPr txBox="1"/>
          <p:nvPr/>
        </p:nvSpPr>
        <p:spPr>
          <a:xfrm>
            <a:off x="2362200" y="2438400"/>
            <a:ext cx="7772400" cy="2308324"/>
          </a:xfrm>
          <a:prstGeom prst="rect">
            <a:avLst/>
          </a:prstGeom>
          <a:noFill/>
        </p:spPr>
        <p:txBody>
          <a:bodyPr wrap="square" rtlCol="0">
            <a:spAutoFit/>
          </a:bodyPr>
          <a:lstStyle/>
          <a:p>
            <a:pPr algn="ctr"/>
            <a:r>
              <a:rPr lang="en-US" sz="7200" b="1" dirty="0">
                <a:solidFill>
                  <a:schemeClr val="bg1"/>
                </a:solidFill>
                <a:latin typeface="Georgia" pitchFamily="18" charset="0"/>
                <a:ea typeface="+mj-ea"/>
                <a:cs typeface="+mj-cs"/>
              </a:rPr>
              <a:t>Additional Information</a:t>
            </a:r>
          </a:p>
        </p:txBody>
      </p:sp>
      <p:sp>
        <p:nvSpPr>
          <p:cNvPr id="2" name="Footer Placeholder 5">
            <a:extLst>
              <a:ext uri="{FF2B5EF4-FFF2-40B4-BE49-F238E27FC236}">
                <a16:creationId xmlns:a16="http://schemas.microsoft.com/office/drawing/2014/main" id="{52F33061-2CD1-6064-6878-0A659F223872}"/>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416052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16E8-9DD6-9473-4166-25216AE3D31D}"/>
              </a:ext>
            </a:extLst>
          </p:cNvPr>
          <p:cNvSpPr>
            <a:spLocks noGrp="1"/>
          </p:cNvSpPr>
          <p:nvPr>
            <p:ph type="title"/>
          </p:nvPr>
        </p:nvSpPr>
        <p:spPr/>
        <p:txBody>
          <a:bodyPr/>
          <a:lstStyle/>
          <a:p>
            <a:r>
              <a:rPr lang="en-US" dirty="0"/>
              <a:t>Pay in Full</a:t>
            </a:r>
          </a:p>
        </p:txBody>
      </p:sp>
      <p:sp>
        <p:nvSpPr>
          <p:cNvPr id="3" name="Content Placeholder 2">
            <a:extLst>
              <a:ext uri="{FF2B5EF4-FFF2-40B4-BE49-F238E27FC236}">
                <a16:creationId xmlns:a16="http://schemas.microsoft.com/office/drawing/2014/main" id="{6E88EC5E-A97D-DE4F-CD4F-9AB61690B392}"/>
              </a:ext>
            </a:extLst>
          </p:cNvPr>
          <p:cNvSpPr>
            <a:spLocks noGrp="1"/>
          </p:cNvSpPr>
          <p:nvPr>
            <p:ph idx="1"/>
          </p:nvPr>
        </p:nvSpPr>
        <p:spPr/>
        <p:txBody>
          <a:bodyPr>
            <a:norm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by check: mail the check, payment coupon(s) and/or letter to:</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VA Debt Management Center</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Bishop Henry Whipple Federal Building</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P.O. Box 11930</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St. Paul, MN  </a:t>
            </a: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55111-0930</a:t>
            </a:r>
          </a:p>
          <a:p>
            <a:pPr marR="0" lvl="2" algn="l" defTabSz="914400" rtl="0" eaLnBrk="1" fontAlgn="auto" latinLnBrk="0" hangingPunct="1">
              <a:lnSpc>
                <a:spcPct val="100000"/>
              </a:lnSpc>
              <a:spcBef>
                <a:spcPts val="0"/>
              </a:spcBef>
              <a:spcAft>
                <a:spcPts val="600"/>
              </a:spcAft>
              <a:buClrTx/>
              <a:buSzTx/>
              <a:tabLst/>
              <a:defRPr/>
            </a:pPr>
            <a:endPar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online: </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hlinkClick r:id="rId3"/>
              </a:rPr>
              <a:t>www.pay.va.gov</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100000"/>
              </a:lnSpc>
              <a:spcBef>
                <a:spcPts val="0"/>
              </a:spcBef>
              <a:spcAft>
                <a:spcPts val="600"/>
              </a:spcAft>
              <a:buClrTx/>
              <a:buSzTx/>
              <a:tabLst/>
              <a:defRPr/>
            </a:pPr>
            <a:endPar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by telephone: 800-827-0648</a:t>
            </a:r>
          </a:p>
        </p:txBody>
      </p:sp>
      <p:sp>
        <p:nvSpPr>
          <p:cNvPr id="4" name="Footer Placeholder 5">
            <a:extLst>
              <a:ext uri="{FF2B5EF4-FFF2-40B4-BE49-F238E27FC236}">
                <a16:creationId xmlns:a16="http://schemas.microsoft.com/office/drawing/2014/main" id="{A1AA9FC5-BCAE-FD60-3721-42B8BD7BFBEB}"/>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03128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4411-0C3B-A9FD-93F2-38D2DD89BE9E}"/>
              </a:ext>
            </a:extLst>
          </p:cNvPr>
          <p:cNvSpPr>
            <a:spLocks noGrp="1"/>
          </p:cNvSpPr>
          <p:nvPr>
            <p:ph type="title"/>
          </p:nvPr>
        </p:nvSpPr>
        <p:spPr/>
        <p:txBody>
          <a:bodyPr/>
          <a:lstStyle/>
          <a:p>
            <a:r>
              <a:rPr lang="en-US" dirty="0"/>
              <a:t>Withholding VA Benefits</a:t>
            </a:r>
          </a:p>
        </p:txBody>
      </p:sp>
      <p:sp>
        <p:nvSpPr>
          <p:cNvPr id="3" name="Content Placeholder 2">
            <a:extLst>
              <a:ext uri="{FF2B5EF4-FFF2-40B4-BE49-F238E27FC236}">
                <a16:creationId xmlns:a16="http://schemas.microsoft.com/office/drawing/2014/main" id="{5049E62E-C692-8BCC-D414-659AA974C048}"/>
              </a:ext>
            </a:extLst>
          </p:cNvPr>
          <p:cNvSpPr>
            <a:spLocks noGrp="1"/>
          </p:cNvSpPr>
          <p:nvPr>
            <p:ph idx="1"/>
          </p:nvPr>
        </p:nvSpPr>
        <p:spPr/>
        <p:txBody>
          <a:bodyPr>
            <a:normAutofit lnSpcReduction="10000"/>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Automatic 36-month repayment plan for compensation and pension debts</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Automated benefit offset for education debts</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If debtors have financial hardship, please have them contact DMC </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VA Form 5655, Financial Status Report, is required for any reduced withholding arrangement beyond 60 months</a:t>
            </a:r>
          </a:p>
          <a:p>
            <a:endParaRPr lang="en-US" dirty="0"/>
          </a:p>
        </p:txBody>
      </p:sp>
      <p:sp>
        <p:nvSpPr>
          <p:cNvPr id="4" name="Footer Placeholder 5">
            <a:extLst>
              <a:ext uri="{FF2B5EF4-FFF2-40B4-BE49-F238E27FC236}">
                <a16:creationId xmlns:a16="http://schemas.microsoft.com/office/drawing/2014/main" id="{0647758E-F8AA-1394-2FE9-D713AC5BFD8F}"/>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93553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2C57-E326-0C65-8CD2-60ABC239656F}"/>
              </a:ext>
            </a:extLst>
          </p:cNvPr>
          <p:cNvSpPr>
            <a:spLocks noGrp="1"/>
          </p:cNvSpPr>
          <p:nvPr>
            <p:ph type="title"/>
          </p:nvPr>
        </p:nvSpPr>
        <p:spPr/>
        <p:txBody>
          <a:bodyPr/>
          <a:lstStyle/>
          <a:p>
            <a:r>
              <a:rPr lang="en-US" dirty="0"/>
              <a:t>Compromise</a:t>
            </a:r>
          </a:p>
        </p:txBody>
      </p:sp>
      <p:sp>
        <p:nvSpPr>
          <p:cNvPr id="3" name="Content Placeholder 2">
            <a:extLst>
              <a:ext uri="{FF2B5EF4-FFF2-40B4-BE49-F238E27FC236}">
                <a16:creationId xmlns:a16="http://schemas.microsoft.com/office/drawing/2014/main" id="{5B48BB70-088B-577A-6EC6-FF76A6F6D4F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should send letter to DMC indicating “compromise offer” and specifying amount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Offer should be a “lump sum”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Offer must include VA Form 5655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DMC refers offers to the Committee on Compromises</a:t>
            </a:r>
          </a:p>
          <a:p>
            <a:endParaRPr lang="en-US" dirty="0"/>
          </a:p>
        </p:txBody>
      </p:sp>
      <p:sp>
        <p:nvSpPr>
          <p:cNvPr id="6" name="Rectangle 5">
            <a:extLst>
              <a:ext uri="{FF2B5EF4-FFF2-40B4-BE49-F238E27FC236}">
                <a16:creationId xmlns:a16="http://schemas.microsoft.com/office/drawing/2014/main" id="{88B4C05E-D6BB-B037-CDFA-9F28993343DF}"/>
              </a:ext>
            </a:extLst>
          </p:cNvPr>
          <p:cNvSpPr/>
          <p:nvPr/>
        </p:nvSpPr>
        <p:spPr>
          <a:xfrm>
            <a:off x="2019300" y="4895595"/>
            <a:ext cx="8153400" cy="1219200"/>
          </a:xfrm>
          <a:prstGeom prst="rect">
            <a:avLst/>
          </a:prstGeom>
          <a:solidFill>
            <a:srgbClr val="D63A31">
              <a:lumMod val="75000"/>
            </a:srgbClr>
          </a:solidFill>
          <a:ln w="12700" cap="flat" cmpd="sng" algn="ctr">
            <a:solidFill>
              <a:srgbClr val="D63A31">
                <a:shade val="50000"/>
              </a:srgbClr>
            </a:solidFill>
            <a:prstDash val="solid"/>
            <a:miter lim="800000"/>
          </a:ln>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0" marR="0" lvl="1" indent="0" algn="ctr" defTabSz="914400" eaLnBrk="1" fontAlgn="auto" latinLnBrk="0" hangingPunct="1">
              <a:lnSpc>
                <a:spcPct val="9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Payment should not be sent until the debtor receives a decision accepting the offer***</a:t>
            </a:r>
          </a:p>
          <a:p>
            <a:pPr marL="0" marR="0" lvl="1" indent="0" algn="ctr" defTabSz="914400" eaLnBrk="1" fontAlgn="auto" latinLnBrk="0" hangingPunct="1">
              <a:lnSpc>
                <a:spcPct val="9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5">
            <a:extLst>
              <a:ext uri="{FF2B5EF4-FFF2-40B4-BE49-F238E27FC236}">
                <a16:creationId xmlns:a16="http://schemas.microsoft.com/office/drawing/2014/main" id="{B6B26D01-C134-0C6A-7D5E-BE5449F92CFC}"/>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89397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Waiver</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have one year from date of first DMC debt letter to request waiver</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Request must be:</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Made in writing and submitted to DMC</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Include VA Form 5655 Financial Status Report</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Explain why debtor is unable to repay the debt</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Received in the first 30 days for Education or 90 days for C&amp;P debt to stop collection action </a:t>
            </a:r>
          </a:p>
        </p:txBody>
      </p:sp>
      <p:sp>
        <p:nvSpPr>
          <p:cNvPr id="4" name="Footer Placeholder 5">
            <a:extLst>
              <a:ext uri="{FF2B5EF4-FFF2-40B4-BE49-F238E27FC236}">
                <a16:creationId xmlns:a16="http://schemas.microsoft.com/office/drawing/2014/main" id="{FC628F7C-A473-2908-DCAD-6BA487F8B7C4}"/>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87306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Dispute</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can dispute the existence or amount of the debt created by VBA</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Dispute must be in writing</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DMC forwards disputes to the Regional Office/Regional Processing Office of jurisdiction</a:t>
            </a:r>
          </a:p>
          <a:p>
            <a:pPr>
              <a:spcAft>
                <a:spcPts val="600"/>
              </a:spcAft>
              <a:defRPr/>
            </a:pPr>
            <a:r>
              <a:rPr lang="en-US" b="1" dirty="0">
                <a:solidFill>
                  <a:srgbClr val="002262"/>
                </a:solidFill>
                <a:latin typeface="Arial" panose="020B0604020202020204" pitchFamily="34" charset="0"/>
                <a:cs typeface="Arial" panose="020B0604020202020204" pitchFamily="34" charset="0"/>
              </a:rPr>
              <a:t>Veterans can now submit through online debt portal</a:t>
            </a:r>
          </a:p>
          <a:p>
            <a:pPr marL="0" lvl="0" indent="0">
              <a:spcAft>
                <a:spcPts val="600"/>
              </a:spcAft>
              <a:buNone/>
              <a:defRPr/>
            </a:pPr>
            <a:endParaRPr lang="en-US" sz="3200" b="1" dirty="0">
              <a:solidFill>
                <a:srgbClr val="002262"/>
              </a:solidFill>
              <a:latin typeface="Arial" panose="020B0604020202020204" pitchFamily="34" charset="0"/>
              <a:cs typeface="Arial" panose="020B0604020202020204" pitchFamily="34" charset="0"/>
            </a:endParaRPr>
          </a:p>
        </p:txBody>
      </p:sp>
      <p:sp>
        <p:nvSpPr>
          <p:cNvPr id="4" name="Footer Placeholder 5">
            <a:extLst>
              <a:ext uri="{FF2B5EF4-FFF2-40B4-BE49-F238E27FC236}">
                <a16:creationId xmlns:a16="http://schemas.microsoft.com/office/drawing/2014/main" id="{869B12DD-D38D-B7D0-5A66-0ABD55B1C9EA}"/>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670936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Temporary Suspension</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Disaster Relief</a:t>
            </a:r>
          </a:p>
          <a:p>
            <a:pPr>
              <a:spcAft>
                <a:spcPts val="600"/>
              </a:spcAft>
              <a:defRPr/>
            </a:pPr>
            <a:r>
              <a:rPr lang="en-US" b="1" dirty="0">
                <a:solidFill>
                  <a:srgbClr val="002262"/>
                </a:solidFill>
                <a:latin typeface="Arial" panose="020B0604020202020204" pitchFamily="34" charset="0"/>
                <a:cs typeface="Arial" panose="020B0604020202020204" pitchFamily="34" charset="0"/>
              </a:rPr>
              <a:t>Case by case financial hardship</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Does not extend timeline to request waiver</a:t>
            </a:r>
          </a:p>
        </p:txBody>
      </p:sp>
      <p:sp>
        <p:nvSpPr>
          <p:cNvPr id="4" name="Footer Placeholder 5">
            <a:extLst>
              <a:ext uri="{FF2B5EF4-FFF2-40B4-BE49-F238E27FC236}">
                <a16:creationId xmlns:a16="http://schemas.microsoft.com/office/drawing/2014/main" id="{14D4CA5E-9FED-D5A1-B563-CBB1F75A4DC2}"/>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56661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Letter Example: No Automated Plan </a:t>
            </a:r>
          </a:p>
        </p:txBody>
      </p:sp>
      <p:pic>
        <p:nvPicPr>
          <p:cNvPr id="3" name="Picture 2">
            <a:extLst>
              <a:ext uri="{FF2B5EF4-FFF2-40B4-BE49-F238E27FC236}">
                <a16:creationId xmlns:a16="http://schemas.microsoft.com/office/drawing/2014/main" id="{F388A3E4-7C41-AC8D-911B-2EC1AABFBCFD}"/>
              </a:ext>
            </a:extLst>
          </p:cNvPr>
          <p:cNvPicPr>
            <a:picLocks noChangeAspect="1"/>
          </p:cNvPicPr>
          <p:nvPr/>
        </p:nvPicPr>
        <p:blipFill>
          <a:blip r:embed="rId3"/>
          <a:stretch>
            <a:fillRect/>
          </a:stretch>
        </p:blipFill>
        <p:spPr>
          <a:xfrm>
            <a:off x="762000" y="1393050"/>
            <a:ext cx="3606985" cy="4502381"/>
          </a:xfrm>
          <a:prstGeom prst="rect">
            <a:avLst/>
          </a:prstGeom>
          <a:ln w="28575">
            <a:solidFill>
              <a:schemeClr val="tx1"/>
            </a:solidFill>
          </a:ln>
        </p:spPr>
      </p:pic>
      <p:cxnSp>
        <p:nvCxnSpPr>
          <p:cNvPr id="12" name="Straight Connector 11">
            <a:extLst>
              <a:ext uri="{FF2B5EF4-FFF2-40B4-BE49-F238E27FC236}">
                <a16:creationId xmlns:a16="http://schemas.microsoft.com/office/drawing/2014/main" id="{DA6BB926-B998-9185-E54D-D8CCAACA3934}"/>
              </a:ext>
            </a:extLst>
          </p:cNvPr>
          <p:cNvCxnSpPr>
            <a:cxnSpLocks/>
          </p:cNvCxnSpPr>
          <p:nvPr/>
        </p:nvCxnSpPr>
        <p:spPr>
          <a:xfrm rot="120000" flipV="1">
            <a:off x="925798" y="1974964"/>
            <a:ext cx="960120" cy="669925"/>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84E5045-8589-1D2D-010D-88B04520ABAF}"/>
              </a:ext>
            </a:extLst>
          </p:cNvPr>
          <p:cNvCxnSpPr>
            <a:cxnSpLocks/>
          </p:cNvCxnSpPr>
          <p:nvPr/>
        </p:nvCxnSpPr>
        <p:spPr>
          <a:xfrm rot="60000">
            <a:off x="930422" y="2631243"/>
            <a:ext cx="986234" cy="1844675"/>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9F65FE-EA6D-5725-8B1F-55AD5F8DDDD2}"/>
              </a:ext>
            </a:extLst>
          </p:cNvPr>
          <p:cNvPicPr>
            <a:picLocks noChangeAspect="1"/>
          </p:cNvPicPr>
          <p:nvPr/>
        </p:nvPicPr>
        <p:blipFill>
          <a:blip r:embed="rId4"/>
          <a:stretch>
            <a:fillRect/>
          </a:stretch>
        </p:blipFill>
        <p:spPr>
          <a:xfrm>
            <a:off x="1905000" y="1969784"/>
            <a:ext cx="10131745" cy="2514600"/>
          </a:xfrm>
          <a:prstGeom prst="rect">
            <a:avLst/>
          </a:prstGeom>
          <a:ln w="28575">
            <a:solidFill>
              <a:schemeClr val="tx1"/>
            </a:solidFill>
          </a:ln>
        </p:spPr>
      </p:pic>
      <p:sp>
        <p:nvSpPr>
          <p:cNvPr id="4" name="Footer Placeholder 5">
            <a:extLst>
              <a:ext uri="{FF2B5EF4-FFF2-40B4-BE49-F238E27FC236}">
                <a16:creationId xmlns:a16="http://schemas.microsoft.com/office/drawing/2014/main" id="{B7D16C99-FD3A-9BF5-DB29-1FF8CD0A3C78}"/>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71258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Letter Example: Automatic 36 month</a:t>
            </a:r>
          </a:p>
        </p:txBody>
      </p:sp>
      <p:pic>
        <p:nvPicPr>
          <p:cNvPr id="7" name="Picture 6">
            <a:extLst>
              <a:ext uri="{FF2B5EF4-FFF2-40B4-BE49-F238E27FC236}">
                <a16:creationId xmlns:a16="http://schemas.microsoft.com/office/drawing/2014/main" id="{07CB8C2F-A53F-2361-FB68-1F59529C799E}"/>
              </a:ext>
            </a:extLst>
          </p:cNvPr>
          <p:cNvPicPr>
            <a:picLocks noChangeAspect="1"/>
          </p:cNvPicPr>
          <p:nvPr/>
        </p:nvPicPr>
        <p:blipFill>
          <a:blip r:embed="rId3"/>
          <a:stretch>
            <a:fillRect/>
          </a:stretch>
        </p:blipFill>
        <p:spPr>
          <a:xfrm>
            <a:off x="838200" y="1422292"/>
            <a:ext cx="3549832" cy="4426177"/>
          </a:xfrm>
          <a:prstGeom prst="rect">
            <a:avLst/>
          </a:prstGeom>
          <a:ln w="28575">
            <a:solidFill>
              <a:schemeClr val="tx1"/>
            </a:solidFill>
          </a:ln>
        </p:spPr>
      </p:pic>
      <p:pic>
        <p:nvPicPr>
          <p:cNvPr id="10" name="Picture 9">
            <a:extLst>
              <a:ext uri="{FF2B5EF4-FFF2-40B4-BE49-F238E27FC236}">
                <a16:creationId xmlns:a16="http://schemas.microsoft.com/office/drawing/2014/main" id="{FB25CB3F-0817-6ED5-C878-F1572A66FAF2}"/>
              </a:ext>
            </a:extLst>
          </p:cNvPr>
          <p:cNvPicPr>
            <a:picLocks noChangeAspect="1"/>
          </p:cNvPicPr>
          <p:nvPr/>
        </p:nvPicPr>
        <p:blipFill>
          <a:blip r:embed="rId4"/>
          <a:stretch>
            <a:fillRect/>
          </a:stretch>
        </p:blipFill>
        <p:spPr>
          <a:xfrm>
            <a:off x="2129234" y="1997075"/>
            <a:ext cx="9453166" cy="2514600"/>
          </a:xfrm>
          <a:prstGeom prst="rect">
            <a:avLst/>
          </a:prstGeom>
          <a:ln w="28575">
            <a:solidFill>
              <a:schemeClr val="tx1"/>
            </a:solidFill>
          </a:ln>
        </p:spPr>
      </p:pic>
      <p:cxnSp>
        <p:nvCxnSpPr>
          <p:cNvPr id="12" name="Straight Connector 11">
            <a:extLst>
              <a:ext uri="{FF2B5EF4-FFF2-40B4-BE49-F238E27FC236}">
                <a16:creationId xmlns:a16="http://schemas.microsoft.com/office/drawing/2014/main" id="{DA6BB926-B998-9185-E54D-D8CCAACA3934}"/>
              </a:ext>
            </a:extLst>
          </p:cNvPr>
          <p:cNvCxnSpPr>
            <a:cxnSpLocks/>
          </p:cNvCxnSpPr>
          <p:nvPr/>
        </p:nvCxnSpPr>
        <p:spPr>
          <a:xfrm rot="120000" flipV="1">
            <a:off x="1157717" y="1974964"/>
            <a:ext cx="960120" cy="669925"/>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84E5045-8589-1D2D-010D-88B04520ABAF}"/>
              </a:ext>
            </a:extLst>
          </p:cNvPr>
          <p:cNvCxnSpPr>
            <a:cxnSpLocks/>
          </p:cNvCxnSpPr>
          <p:nvPr/>
        </p:nvCxnSpPr>
        <p:spPr>
          <a:xfrm rot="60000">
            <a:off x="1143000" y="2631243"/>
            <a:ext cx="986234" cy="1844675"/>
          </a:xfrm>
          <a:prstGeom prst="line">
            <a:avLst/>
          </a:prstGeom>
          <a:ln w="28575"/>
        </p:spPr>
        <p:style>
          <a:lnRef idx="1">
            <a:schemeClr val="dk1"/>
          </a:lnRef>
          <a:fillRef idx="0">
            <a:schemeClr val="dk1"/>
          </a:fillRef>
          <a:effectRef idx="0">
            <a:schemeClr val="dk1"/>
          </a:effectRef>
          <a:fontRef idx="minor">
            <a:schemeClr val="tx1"/>
          </a:fontRef>
        </p:style>
      </p:cxnSp>
      <p:sp>
        <p:nvSpPr>
          <p:cNvPr id="3" name="Footer Placeholder 5">
            <a:extLst>
              <a:ext uri="{FF2B5EF4-FFF2-40B4-BE49-F238E27FC236}">
                <a16:creationId xmlns:a16="http://schemas.microsoft.com/office/drawing/2014/main" id="{6E102CE2-569C-DB14-36B7-839EE091DE6B}"/>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49393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1D2DD-7D13-F4FC-CBBB-181C9A1083C2}"/>
              </a:ext>
            </a:extLst>
          </p:cNvPr>
          <p:cNvSpPr>
            <a:spLocks noGrp="1"/>
          </p:cNvSpPr>
          <p:nvPr>
            <p:ph type="title"/>
          </p:nvPr>
        </p:nvSpPr>
        <p:spPr/>
        <p:txBody>
          <a:bodyPr/>
          <a:lstStyle/>
          <a:p>
            <a:r>
              <a:rPr lang="en-US" dirty="0"/>
              <a:t>Organization Chart</a:t>
            </a:r>
          </a:p>
        </p:txBody>
      </p:sp>
      <p:pic>
        <p:nvPicPr>
          <p:cNvPr id="9" name="Picture 8">
            <a:extLst>
              <a:ext uri="{FF2B5EF4-FFF2-40B4-BE49-F238E27FC236}">
                <a16:creationId xmlns:a16="http://schemas.microsoft.com/office/drawing/2014/main" id="{1AC442CB-F91D-755A-905A-2CC65803774B}"/>
              </a:ext>
            </a:extLst>
          </p:cNvPr>
          <p:cNvPicPr>
            <a:picLocks noChangeAspect="1"/>
          </p:cNvPicPr>
          <p:nvPr/>
        </p:nvPicPr>
        <p:blipFill rotWithShape="1">
          <a:blip r:embed="rId3"/>
          <a:srcRect l="2752" r="2595"/>
          <a:stretch/>
        </p:blipFill>
        <p:spPr>
          <a:xfrm>
            <a:off x="2400300" y="1219200"/>
            <a:ext cx="7391400" cy="4828230"/>
          </a:xfrm>
          <a:prstGeom prst="rect">
            <a:avLst/>
          </a:prstGeom>
        </p:spPr>
      </p:pic>
      <p:sp>
        <p:nvSpPr>
          <p:cNvPr id="2" name="Footer Placeholder 1">
            <a:extLst>
              <a:ext uri="{FF2B5EF4-FFF2-40B4-BE49-F238E27FC236}">
                <a16:creationId xmlns:a16="http://schemas.microsoft.com/office/drawing/2014/main" id="{CDFF0A5B-3675-1AA9-8DE2-74A5184364CB}"/>
              </a:ext>
            </a:extLst>
          </p:cNvPr>
          <p:cNvSpPr>
            <a:spLocks noGrp="1"/>
          </p:cNvSpPr>
          <p:nvPr>
            <p:ph type="ftr" sz="quarter" idx="11"/>
          </p:nvPr>
        </p:nvSpPr>
        <p:spPr>
          <a:xfrm>
            <a:off x="3987800" y="6324600"/>
            <a:ext cx="4216400"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18003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FAQ: What happens when a debtor dies?</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fontScale="70000" lnSpcReduction="20000"/>
          </a:bodyPr>
          <a:lstStyle/>
          <a:p>
            <a:pPr marL="0" indent="0">
              <a:lnSpc>
                <a:spcPct val="120000"/>
              </a:lnSpc>
              <a:spcBef>
                <a:spcPts val="0"/>
              </a:spcBef>
              <a:spcAft>
                <a:spcPts val="600"/>
              </a:spcAft>
              <a:buNone/>
              <a:defRPr/>
            </a:pPr>
            <a:r>
              <a:rPr lang="en-US" sz="3400" b="1" dirty="0">
                <a:solidFill>
                  <a:srgbClr val="002262"/>
                </a:solidFill>
                <a:latin typeface="Arial" panose="020B0604020202020204" pitchFamily="34" charset="0"/>
                <a:cs typeface="Arial" panose="020B0604020202020204" pitchFamily="34" charset="0"/>
              </a:rPr>
              <a:t>Answer: DMC reviews the account  and may request funds from the debtor’s estate.  Some things to bear in mind:</a:t>
            </a:r>
          </a:p>
          <a:p>
            <a:pPr marL="0" indent="0">
              <a:buNone/>
            </a:pPr>
            <a:endParaRPr lang="en-US" sz="2000" b="1" dirty="0">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VA does not prorate monthly benefits when someone dies, so the payment for the month of death often creates a debt</a:t>
            </a:r>
          </a:p>
          <a:p>
            <a:pPr marL="0" indent="0">
              <a:buNone/>
            </a:pPr>
            <a:endParaRPr lang="en-US" sz="2000" dirty="0">
              <a:solidFill>
                <a:srgbClr val="002262"/>
              </a:solidFill>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Surviving spouses may be eligible for a month of death benefit, and if eligible that payment must be issued to the surviving spouse by VA, they cannot keep a payment VA issued to their deceased spouse. The Regional Office handles issuing month of death payments for eligible surviving spouses</a:t>
            </a:r>
          </a:p>
          <a:p>
            <a:endParaRPr lang="en-US" sz="2000" dirty="0">
              <a:solidFill>
                <a:srgbClr val="002262"/>
              </a:solidFill>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Unless there is fraud, VA does not pursue collection from a specific individual, but rather from the estate of the deceased debtor</a:t>
            </a:r>
          </a:p>
        </p:txBody>
      </p:sp>
      <p:sp>
        <p:nvSpPr>
          <p:cNvPr id="4" name="Footer Placeholder 5">
            <a:extLst>
              <a:ext uri="{FF2B5EF4-FFF2-40B4-BE49-F238E27FC236}">
                <a16:creationId xmlns:a16="http://schemas.microsoft.com/office/drawing/2014/main" id="{F474E2F1-9F8E-4077-D78C-9CB607C4492C}"/>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71784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C813-164F-9B51-C9A4-EB23A3727164}"/>
              </a:ext>
            </a:extLst>
          </p:cNvPr>
          <p:cNvSpPr>
            <a:spLocks noGrp="1"/>
          </p:cNvSpPr>
          <p:nvPr>
            <p:ph type="title"/>
          </p:nvPr>
        </p:nvSpPr>
        <p:spPr/>
        <p:txBody>
          <a:bodyPr/>
          <a:lstStyle/>
          <a:p>
            <a:r>
              <a:rPr lang="en-US" dirty="0"/>
              <a:t>VHA Debts</a:t>
            </a:r>
          </a:p>
        </p:txBody>
      </p:sp>
      <p:sp>
        <p:nvSpPr>
          <p:cNvPr id="3" name="Content Placeholder 2">
            <a:extLst>
              <a:ext uri="{FF2B5EF4-FFF2-40B4-BE49-F238E27FC236}">
                <a16:creationId xmlns:a16="http://schemas.microsoft.com/office/drawing/2014/main" id="{FBC373F6-6F30-CDE9-6072-C17F245540D2}"/>
              </a:ext>
            </a:extLst>
          </p:cNvPr>
          <p:cNvSpPr>
            <a:spLocks noGrp="1"/>
          </p:cNvSpPr>
          <p:nvPr>
            <p:ph idx="1"/>
          </p:nvPr>
        </p:nvSpPr>
        <p:spPr>
          <a:xfrm>
            <a:off x="304800" y="1600205"/>
            <a:ext cx="11506200" cy="4525963"/>
          </a:xfrm>
        </p:spPr>
        <p:txBody>
          <a:bodyPr>
            <a:normAutofit/>
          </a:bodyPr>
          <a:lstStyle/>
          <a:p>
            <a:pPr eaLnBrk="1" hangingPunct="1">
              <a:buClr>
                <a:srgbClr val="002060"/>
              </a:buClr>
              <a:defRPr/>
            </a:pPr>
            <a:r>
              <a:rPr lang="en-US" dirty="0">
                <a:solidFill>
                  <a:srgbClr val="002060"/>
                </a:solidFill>
                <a:latin typeface="Arial" panose="020B0604020202020204" pitchFamily="34" charset="0"/>
                <a:cs typeface="Arial" panose="020B0604020202020204" pitchFamily="34" charset="0"/>
              </a:rPr>
              <a:t>For questions about medical care and pharmacy services copayment debt, contact the Health Resource Center: </a:t>
            </a:r>
          </a:p>
          <a:p>
            <a:pPr lvl="1">
              <a:buClr>
                <a:srgbClr val="002060"/>
              </a:buClr>
              <a:buFont typeface="Courier New" panose="02070309020205020404" pitchFamily="49" charset="0"/>
              <a:buChar char="o"/>
              <a:defRPr/>
            </a:pPr>
            <a:r>
              <a:rPr lang="en-US" dirty="0">
                <a:solidFill>
                  <a:srgbClr val="00206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1-866-400-1238</a:t>
            </a:r>
          </a:p>
          <a:p>
            <a:pPr lvl="1">
              <a:buClr>
                <a:srgbClr val="002060"/>
              </a:buClr>
              <a:buFont typeface="Courier New" panose="02070309020205020404" pitchFamily="49" charset="0"/>
              <a:buChar char="o"/>
              <a:defRPr/>
            </a:pPr>
            <a:endParaRPr lang="en-US" sz="1200" dirty="0">
              <a:solidFill>
                <a:srgbClr val="002060"/>
              </a:solidFill>
              <a:latin typeface="Arial" panose="020B0604020202020204" pitchFamily="34" charset="0"/>
              <a:cs typeface="Arial" panose="020B0604020202020204" pitchFamily="34" charset="0"/>
            </a:endParaRPr>
          </a:p>
          <a:p>
            <a:pPr eaLnBrk="1" hangingPunct="1">
              <a:buClr>
                <a:srgbClr val="002060"/>
              </a:buClr>
              <a:defRPr/>
            </a:pPr>
            <a:r>
              <a:rPr lang="en-US" dirty="0">
                <a:solidFill>
                  <a:srgbClr val="002060"/>
                </a:solidFill>
                <a:latin typeface="Arial" panose="020B0604020202020204" pitchFamily="34" charset="0"/>
                <a:cs typeface="Arial" panose="020B0604020202020204" pitchFamily="34" charset="0"/>
              </a:rPr>
              <a:t>VA has options for Veterans who suffer from difficult financial circumstances and struggle to pay VA copayments:</a:t>
            </a:r>
          </a:p>
          <a:p>
            <a:pPr marL="742950" lvl="2" indent="-342900">
              <a:buClr>
                <a:srgbClr val="002060"/>
              </a:buClr>
              <a:buFont typeface="Courier New" panose="02070309020205020404" pitchFamily="49" charset="0"/>
              <a:buChar char="o"/>
              <a:defRPr/>
            </a:pPr>
            <a:r>
              <a:rPr lang="en-US" sz="3200" dirty="0">
                <a:solidFill>
                  <a:srgbClr val="002060"/>
                </a:solidFill>
                <a:latin typeface="Arial" panose="020B0604020202020204" pitchFamily="34" charset="0"/>
                <a:cs typeface="Arial" panose="020B0604020202020204" pitchFamily="34" charset="0"/>
              </a:rPr>
              <a:t>Health Resource Center: 1-866-400-1238 </a:t>
            </a:r>
          </a:p>
          <a:p>
            <a:pPr marL="742950" lvl="2" indent="-342900">
              <a:buClr>
                <a:srgbClr val="002060"/>
              </a:buClr>
              <a:buFont typeface="Courier New" panose="02070309020205020404" pitchFamily="49" charset="0"/>
              <a:buChar char="o"/>
              <a:defRPr/>
            </a:pPr>
            <a:r>
              <a:rPr lang="en-US" dirty="0">
                <a:latin typeface="Arial" panose="020B0604020202020204" pitchFamily="34" charset="0"/>
                <a:cs typeface="Arial" panose="020B0604020202020204" pitchFamily="34" charset="0"/>
                <a:hlinkClick r:id="rId3"/>
              </a:rPr>
              <a:t>https://www.va.gov/COMMUNITYCARE/revenue_ops/Financial_Hardship.asp</a:t>
            </a:r>
            <a:endParaRPr lang="en-US" dirty="0">
              <a:latin typeface="Arial" panose="020B0604020202020204" pitchFamily="34" charset="0"/>
              <a:cs typeface="Arial" panose="020B0604020202020204" pitchFamily="34"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marL="0" indent="0">
              <a:buNone/>
            </a:pPr>
            <a:endParaRPr lang="en-US" dirty="0"/>
          </a:p>
        </p:txBody>
      </p:sp>
      <p:sp>
        <p:nvSpPr>
          <p:cNvPr id="4" name="Footer Placeholder 5">
            <a:extLst>
              <a:ext uri="{FF2B5EF4-FFF2-40B4-BE49-F238E27FC236}">
                <a16:creationId xmlns:a16="http://schemas.microsoft.com/office/drawing/2014/main" id="{8C3807E9-F762-D0B1-BA7A-2A8A92FF50B6}"/>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86386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D19F9-5F78-2127-9237-D00099F3DC34}"/>
              </a:ext>
            </a:extLst>
          </p:cNvPr>
          <p:cNvSpPr>
            <a:spLocks noGrp="1"/>
          </p:cNvSpPr>
          <p:nvPr>
            <p:ph type="title"/>
          </p:nvPr>
        </p:nvSpPr>
        <p:spPr/>
        <p:txBody>
          <a:bodyPr/>
          <a:lstStyle/>
          <a:p>
            <a:r>
              <a:rPr lang="en-US" dirty="0"/>
              <a:t>Federal Debt Collection Laws</a:t>
            </a:r>
          </a:p>
        </p:txBody>
      </p:sp>
      <p:sp>
        <p:nvSpPr>
          <p:cNvPr id="6" name="Content Placeholder 5">
            <a:extLst>
              <a:ext uri="{FF2B5EF4-FFF2-40B4-BE49-F238E27FC236}">
                <a16:creationId xmlns:a16="http://schemas.microsoft.com/office/drawing/2014/main" id="{FA683841-66EE-DF3D-8443-4C2C7496E17E}"/>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The Debt Collection Act of 1982</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Authority for collection by administrative offset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The Debt Collection Improvement Act (DCIA) of 1996</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Agencies required to refer delinquent non-tax debts to the Department of Treasury at 180 days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Digital Accountability and Transparency Act (DATA) of 2014</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Changed referral requirement for delinquent non-tax debts from 180 days to 120 days</a:t>
            </a:r>
          </a:p>
          <a:p>
            <a:endParaRPr lang="en-US" dirty="0"/>
          </a:p>
        </p:txBody>
      </p:sp>
      <p:sp>
        <p:nvSpPr>
          <p:cNvPr id="3" name="Footer Placeholder 5">
            <a:extLst>
              <a:ext uri="{FF2B5EF4-FFF2-40B4-BE49-F238E27FC236}">
                <a16:creationId xmlns:a16="http://schemas.microsoft.com/office/drawing/2014/main" id="{0E071264-87F7-D7D6-6C3F-9CC7AFE7CBE6}"/>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2145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DMC Mission</a:t>
            </a:r>
          </a:p>
        </p:txBody>
      </p:sp>
      <p:sp>
        <p:nvSpPr>
          <p:cNvPr id="8" name="Content Placeholder 1">
            <a:extLst>
              <a:ext uri="{FF2B5EF4-FFF2-40B4-BE49-F238E27FC236}">
                <a16:creationId xmlns:a16="http://schemas.microsoft.com/office/drawing/2014/main" id="{0137C8F8-E534-F0E1-981B-361E863DD9B7}"/>
              </a:ext>
            </a:extLst>
          </p:cNvPr>
          <p:cNvSpPr txBox="1">
            <a:spLocks/>
          </p:cNvSpPr>
          <p:nvPr/>
        </p:nvSpPr>
        <p:spPr>
          <a:xfrm>
            <a:off x="952500" y="1447800"/>
            <a:ext cx="10287000" cy="4481762"/>
          </a:xfrm>
          <a:prstGeom prst="rect">
            <a:avLst/>
          </a:prstGeom>
          <a:solidFill>
            <a:sysClr val="window" lastClr="FFFFFF"/>
          </a:solidFill>
          <a:ln w="25400" cap="flat" cmpd="sng" algn="ctr">
            <a:solidFill>
              <a:srgbClr val="003F72"/>
            </a:solidFill>
            <a:prstDash val="solid"/>
          </a:ln>
          <a:effectLst/>
        </p:spPr>
        <p:txBody>
          <a:bodyPr/>
          <a:lstStyle>
            <a:lvl1pPr marL="257175" indent="-257175" algn="l" defTabSz="342900" rtl="0" eaLnBrk="1" latinLnBrk="0" hangingPunct="1">
              <a:spcBef>
                <a:spcPct val="20000"/>
              </a:spcBef>
              <a:buFont typeface="Arial"/>
              <a:buChar char="•"/>
              <a:defRPr sz="2400" kern="1200">
                <a:solidFill>
                  <a:schemeClr val="dk1"/>
                </a:solidFill>
                <a:latin typeface="+mn-lt"/>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Courier New" panose="02070309020205020404" pitchFamily="49" charset="0"/>
              <a:buChar char="o"/>
              <a:defRPr sz="2100" kern="1200">
                <a:solidFill>
                  <a:schemeClr val="dk1"/>
                </a:solidFill>
                <a:latin typeface="+mn-lt"/>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dk1"/>
                </a:solidFill>
                <a:latin typeface="+mn-lt"/>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Courier New" panose="02070309020205020404" pitchFamily="49" charset="0"/>
              <a:buChar char="o"/>
              <a:defRPr sz="1500" kern="1200">
                <a:solidFill>
                  <a:schemeClr val="dk1"/>
                </a:solidFill>
                <a:latin typeface="+mn-lt"/>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panose="020B0604020202020204" pitchFamily="34" charset="0"/>
              <a:buChar char="•"/>
              <a:defRPr sz="1500" kern="1200">
                <a:solidFill>
                  <a:schemeClr val="dk1"/>
                </a:solidFill>
                <a:latin typeface="+mn-lt"/>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262"/>
                </a:solidFill>
                <a:effectLst/>
                <a:uLnTx/>
                <a:uFillTx/>
                <a:latin typeface="Arial" panose="020B0604020202020204" pitchFamily="34" charset="0"/>
                <a:ea typeface="+mn-ea"/>
                <a:cs typeface="+mn-cs"/>
              </a:rPr>
              <a:t>Provide distinctive, high quality accounts receivable services through a compassionate and value-added approach, empowering our stakeholders to focus on core missions.</a:t>
            </a:r>
          </a:p>
          <a:p>
            <a:pPr marL="0" marR="0" lvl="0" indent="0" algn="ctr" defTabSz="914400" fontAlgn="auto">
              <a:lnSpc>
                <a:spcPct val="100000"/>
              </a:lnSpc>
              <a:spcAft>
                <a:spcPts val="0"/>
              </a:spcAft>
              <a:buClrTx/>
              <a:buSzTx/>
              <a:buNone/>
              <a:tabLst/>
              <a:defRPr/>
            </a:pPr>
            <a:endParaRPr lang="en-US" sz="4400" b="1" dirty="0">
              <a:solidFill>
                <a:schemeClr val="tx2"/>
              </a:solidFill>
              <a:latin typeface="Arial" panose="020B0604020202020204" pitchFamily="34"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Footer Placeholder 1">
            <a:extLst>
              <a:ext uri="{FF2B5EF4-FFF2-40B4-BE49-F238E27FC236}">
                <a16:creationId xmlns:a16="http://schemas.microsoft.com/office/drawing/2014/main" id="{D5CB4F91-922E-902F-A4A4-611D4663F3AA}"/>
              </a:ext>
            </a:extLst>
          </p:cNvPr>
          <p:cNvSpPr>
            <a:spLocks noGrp="1"/>
          </p:cNvSpPr>
          <p:nvPr>
            <p:ph type="ftr" sz="quarter" idx="11"/>
          </p:nvPr>
        </p:nvSpPr>
        <p:spPr>
          <a:xfrm>
            <a:off x="3987800" y="6324600"/>
            <a:ext cx="4216400"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41217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C8B5-A703-B6BA-8D28-11D2EE51E8BD}"/>
              </a:ext>
            </a:extLst>
          </p:cNvPr>
          <p:cNvSpPr>
            <a:spLocks noGrp="1"/>
          </p:cNvSpPr>
          <p:nvPr>
            <p:ph type="title"/>
          </p:nvPr>
        </p:nvSpPr>
        <p:spPr/>
        <p:txBody>
          <a:bodyPr/>
          <a:lstStyle/>
          <a:p>
            <a:r>
              <a:rPr lang="en-US" dirty="0"/>
              <a:t>Debt Establishment</a:t>
            </a:r>
          </a:p>
        </p:txBody>
      </p:sp>
      <p:graphicFrame>
        <p:nvGraphicFramePr>
          <p:cNvPr id="4" name="Content Placeholder 3">
            <a:extLst>
              <a:ext uri="{FF2B5EF4-FFF2-40B4-BE49-F238E27FC236}">
                <a16:creationId xmlns:a16="http://schemas.microsoft.com/office/drawing/2014/main" id="{0B12CA17-B1A8-F443-9265-14E6A98EEFCB}"/>
              </a:ext>
            </a:extLst>
          </p:cNvPr>
          <p:cNvGraphicFramePr>
            <a:graphicFrameLocks/>
          </p:cNvGraphicFramePr>
          <p:nvPr>
            <p:extLst>
              <p:ext uri="{D42A27DB-BD31-4B8C-83A1-F6EECF244321}">
                <p14:modId xmlns:p14="http://schemas.microsoft.com/office/powerpoint/2010/main" val="3278117886"/>
              </p:ext>
            </p:extLst>
          </p:nvPr>
        </p:nvGraphicFramePr>
        <p:xfrm>
          <a:off x="1219200" y="1219200"/>
          <a:ext cx="9753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41A45032-6D3B-EC5F-909A-968871B7F867}"/>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83182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ECB-7BA1-739D-4C83-654AF1AAF656}"/>
              </a:ext>
            </a:extLst>
          </p:cNvPr>
          <p:cNvSpPr>
            <a:spLocks noGrp="1"/>
          </p:cNvSpPr>
          <p:nvPr>
            <p:ph type="title"/>
          </p:nvPr>
        </p:nvSpPr>
        <p:spPr/>
        <p:txBody>
          <a:bodyPr/>
          <a:lstStyle/>
          <a:p>
            <a:r>
              <a:rPr lang="en-US" dirty="0"/>
              <a:t>Debt Establishment</a:t>
            </a:r>
          </a:p>
        </p:txBody>
      </p:sp>
      <p:graphicFrame>
        <p:nvGraphicFramePr>
          <p:cNvPr id="5" name="Diagram 4">
            <a:extLst>
              <a:ext uri="{FF2B5EF4-FFF2-40B4-BE49-F238E27FC236}">
                <a16:creationId xmlns:a16="http://schemas.microsoft.com/office/drawing/2014/main" id="{276D4597-8566-3D74-46DF-44BD15C74127}"/>
              </a:ext>
            </a:extLst>
          </p:cNvPr>
          <p:cNvGraphicFramePr/>
          <p:nvPr>
            <p:extLst>
              <p:ext uri="{D42A27DB-BD31-4B8C-83A1-F6EECF244321}">
                <p14:modId xmlns:p14="http://schemas.microsoft.com/office/powerpoint/2010/main" val="191324074"/>
              </p:ext>
            </p:extLst>
          </p:nvPr>
        </p:nvGraphicFramePr>
        <p:xfrm>
          <a:off x="1638300" y="1148630"/>
          <a:ext cx="9258300" cy="5099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C61D266-2522-2B92-40D4-5852C83FAEE7}"/>
              </a:ext>
            </a:extLst>
          </p:cNvPr>
          <p:cNvSpPr>
            <a:spLocks noGrp="1"/>
          </p:cNvSpPr>
          <p:nvPr>
            <p:ph type="ftr" sz="quarter" idx="11"/>
          </p:nvPr>
        </p:nvSpPr>
        <p:spPr>
          <a:xfrm>
            <a:off x="3950208" y="6356355"/>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330875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F8A-E28F-1F4F-2FB0-BB6FBFE00E4E}"/>
              </a:ext>
            </a:extLst>
          </p:cNvPr>
          <p:cNvSpPr>
            <a:spLocks noGrp="1"/>
          </p:cNvSpPr>
          <p:nvPr>
            <p:ph type="title"/>
          </p:nvPr>
        </p:nvSpPr>
        <p:spPr/>
        <p:txBody>
          <a:bodyPr/>
          <a:lstStyle/>
          <a:p>
            <a:r>
              <a:rPr lang="en-US" dirty="0"/>
              <a:t>Collection Process</a:t>
            </a:r>
          </a:p>
        </p:txBody>
      </p:sp>
      <p:sp>
        <p:nvSpPr>
          <p:cNvPr id="7" name="Rectangle 6">
            <a:extLst>
              <a:ext uri="{FF2B5EF4-FFF2-40B4-BE49-F238E27FC236}">
                <a16:creationId xmlns:a16="http://schemas.microsoft.com/office/drawing/2014/main" id="{40DC2C64-D57E-D158-7F9A-E8F510A64CCC}"/>
              </a:ext>
            </a:extLst>
          </p:cNvPr>
          <p:cNvSpPr/>
          <p:nvPr/>
        </p:nvSpPr>
        <p:spPr>
          <a:xfrm>
            <a:off x="533008" y="1378259"/>
            <a:ext cx="11105666" cy="707886"/>
          </a:xfrm>
          <a:prstGeom prst="rect">
            <a:avLst/>
          </a:prstGeom>
        </p:spPr>
        <p:txBody>
          <a:bodyPr wrap="square" lIns="0" tIns="0" rIns="0" bIns="91440" anchor="ctr">
            <a:spAutoFit/>
          </a:bodyPr>
          <a:lstStyle/>
          <a:p>
            <a:pPr>
              <a:spcBef>
                <a:spcPct val="20000"/>
              </a:spcBef>
              <a:defRPr/>
            </a:pPr>
            <a:r>
              <a:rPr lang="en-US" sz="2000" b="1" dirty="0">
                <a:solidFill>
                  <a:srgbClr val="002262"/>
                </a:solidFill>
                <a:latin typeface="Arial" panose="020B0604020202020204" pitchFamily="34" charset="0"/>
                <a:cs typeface="Arial" panose="020B0604020202020204" pitchFamily="34" charset="0"/>
                <a:sym typeface="Arial" panose="020B0604020202020204" pitchFamily="34" charset="0"/>
              </a:rPr>
              <a:t>DMC sends Notice of Indebtedness letters, monitors accounts, and advises debtor of any delinquency, including the requirement to refer their account to Treasury</a:t>
            </a:r>
          </a:p>
        </p:txBody>
      </p:sp>
      <p:graphicFrame>
        <p:nvGraphicFramePr>
          <p:cNvPr id="3" name="Content Placeholder 1">
            <a:extLst>
              <a:ext uri="{FF2B5EF4-FFF2-40B4-BE49-F238E27FC236}">
                <a16:creationId xmlns:a16="http://schemas.microsoft.com/office/drawing/2014/main" id="{41257AE9-5A79-6178-5EE7-C0807442B484}"/>
              </a:ext>
            </a:extLst>
          </p:cNvPr>
          <p:cNvGraphicFramePr>
            <a:graphicFrameLocks/>
          </p:cNvGraphicFramePr>
          <p:nvPr>
            <p:extLst>
              <p:ext uri="{D42A27DB-BD31-4B8C-83A1-F6EECF244321}">
                <p14:modId xmlns:p14="http://schemas.microsoft.com/office/powerpoint/2010/main" val="172078408"/>
              </p:ext>
            </p:extLst>
          </p:nvPr>
        </p:nvGraphicFramePr>
        <p:xfrm>
          <a:off x="-81500" y="1981200"/>
          <a:ext cx="8458200" cy="414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27D6D0D4-EEF5-DB84-D225-0920CA4962CE}"/>
              </a:ext>
            </a:extLst>
          </p:cNvPr>
          <p:cNvSpPr/>
          <p:nvPr/>
        </p:nvSpPr>
        <p:spPr>
          <a:xfrm>
            <a:off x="5267889" y="2209800"/>
            <a:ext cx="5791200" cy="663346"/>
          </a:xfrm>
          <a:prstGeom prst="roundRect">
            <a:avLst/>
          </a:prstGeom>
          <a:solidFill>
            <a:srgbClr val="0083BE"/>
          </a:solidFill>
          <a:ln w="66675">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If DMC receives payment, next collection letter is deferred</a:t>
            </a:r>
          </a:p>
        </p:txBody>
      </p:sp>
      <p:sp>
        <p:nvSpPr>
          <p:cNvPr id="9" name="Arrow: Right 8">
            <a:extLst>
              <a:ext uri="{FF2B5EF4-FFF2-40B4-BE49-F238E27FC236}">
                <a16:creationId xmlns:a16="http://schemas.microsoft.com/office/drawing/2014/main" id="{D870E8EA-47F2-D4C6-80C3-0902517501FE}"/>
              </a:ext>
            </a:extLst>
          </p:cNvPr>
          <p:cNvSpPr/>
          <p:nvPr/>
        </p:nvSpPr>
        <p:spPr>
          <a:xfrm>
            <a:off x="6947534" y="3352800"/>
            <a:ext cx="3017520" cy="1371600"/>
          </a:xfrm>
          <a:prstGeom prst="rightArrow">
            <a:avLst/>
          </a:prstGeom>
          <a:solidFill>
            <a:srgbClr val="772432"/>
          </a:solidFill>
          <a:ln w="57150">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Debt is Referred to Cross Servicing</a:t>
            </a:r>
          </a:p>
        </p:txBody>
      </p:sp>
      <p:sp>
        <p:nvSpPr>
          <p:cNvPr id="10" name="Arrow: Right 9">
            <a:extLst>
              <a:ext uri="{FF2B5EF4-FFF2-40B4-BE49-F238E27FC236}">
                <a16:creationId xmlns:a16="http://schemas.microsoft.com/office/drawing/2014/main" id="{625C9C34-C1C8-C90F-056F-69CA11059EB0}"/>
              </a:ext>
            </a:extLst>
          </p:cNvPr>
          <p:cNvSpPr/>
          <p:nvPr/>
        </p:nvSpPr>
        <p:spPr>
          <a:xfrm>
            <a:off x="7589477" y="4800600"/>
            <a:ext cx="3017520" cy="1371600"/>
          </a:xfrm>
          <a:prstGeom prst="rightArrow">
            <a:avLst/>
          </a:prstGeom>
          <a:solidFill>
            <a:srgbClr val="772432"/>
          </a:solidFill>
          <a:ln w="57150">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Debt is Referred to Treasury Offset Program</a:t>
            </a:r>
          </a:p>
        </p:txBody>
      </p:sp>
      <p:sp>
        <p:nvSpPr>
          <p:cNvPr id="11" name="Arrow: Right 10" descr="60 days">
            <a:extLst>
              <a:ext uri="{FF2B5EF4-FFF2-40B4-BE49-F238E27FC236}">
                <a16:creationId xmlns:a16="http://schemas.microsoft.com/office/drawing/2014/main" id="{5A20EA48-0186-1965-608A-F9F3909A8DA2}"/>
              </a:ext>
            </a:extLst>
          </p:cNvPr>
          <p:cNvSpPr/>
          <p:nvPr/>
        </p:nvSpPr>
        <p:spPr>
          <a:xfrm>
            <a:off x="5871242" y="3810000"/>
            <a:ext cx="978408" cy="484632"/>
          </a:xfrm>
          <a:prstGeom prst="rightArrow">
            <a:avLst/>
          </a:prstGeom>
          <a:solidFill>
            <a:schemeClr val="bg1"/>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60 days</a:t>
            </a:r>
          </a:p>
        </p:txBody>
      </p:sp>
      <p:sp>
        <p:nvSpPr>
          <p:cNvPr id="12" name="Arrow: Right 11" descr="60 days">
            <a:extLst>
              <a:ext uri="{FF2B5EF4-FFF2-40B4-BE49-F238E27FC236}">
                <a16:creationId xmlns:a16="http://schemas.microsoft.com/office/drawing/2014/main" id="{650F11D1-EF41-4AD8-9EAF-A747569009BF}"/>
              </a:ext>
            </a:extLst>
          </p:cNvPr>
          <p:cNvSpPr/>
          <p:nvPr/>
        </p:nvSpPr>
        <p:spPr>
          <a:xfrm>
            <a:off x="6521483" y="5360120"/>
            <a:ext cx="978408" cy="484632"/>
          </a:xfrm>
          <a:prstGeom prst="rightArrow">
            <a:avLst/>
          </a:prstGeom>
          <a:solidFill>
            <a:schemeClr val="bg1"/>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60 days</a:t>
            </a:r>
          </a:p>
        </p:txBody>
      </p:sp>
      <p:sp>
        <p:nvSpPr>
          <p:cNvPr id="6" name="Footer Placeholder 5">
            <a:extLst>
              <a:ext uri="{FF2B5EF4-FFF2-40B4-BE49-F238E27FC236}">
                <a16:creationId xmlns:a16="http://schemas.microsoft.com/office/drawing/2014/main" id="{A94DEB8C-EAB2-CDB8-F4ED-E5CD3CF66382}"/>
              </a:ext>
            </a:extLst>
          </p:cNvPr>
          <p:cNvSpPr>
            <a:spLocks noGrp="1"/>
          </p:cNvSpPr>
          <p:nvPr>
            <p:ph type="ftr" sz="quarter" idx="11"/>
          </p:nvPr>
        </p:nvSpPr>
        <p:spPr>
          <a:xfrm>
            <a:off x="3950208" y="6327648"/>
            <a:ext cx="4288536"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26606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Update to Education Debt Identification</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fontScale="77500" lnSpcReduction="20000"/>
          </a:bodyPr>
          <a:lstStyle/>
          <a:p>
            <a:r>
              <a:rPr lang="en-US" b="1" dirty="0">
                <a:solidFill>
                  <a:srgbClr val="002060"/>
                </a:solidFill>
                <a:latin typeface="Arial" panose="020B0604020202020204" pitchFamily="34" charset="0"/>
                <a:cs typeface="Arial" panose="020B0604020202020204" pitchFamily="34" charset="0"/>
              </a:rPr>
              <a:t>DMC transitioned from using VA File Number or SSN to a debt specific Receivable ID to improve security effective August 4</a:t>
            </a:r>
            <a:r>
              <a:rPr lang="en-US" b="1" baseline="30000" dirty="0">
                <a:solidFill>
                  <a:srgbClr val="002060"/>
                </a:solidFill>
                <a:latin typeface="Arial" panose="020B0604020202020204" pitchFamily="34" charset="0"/>
                <a:cs typeface="Arial" panose="020B0604020202020204" pitchFamily="34" charset="0"/>
              </a:rPr>
              <a:t>th</a:t>
            </a:r>
            <a:r>
              <a:rPr lang="en-US" b="1" dirty="0">
                <a:solidFill>
                  <a:srgbClr val="002060"/>
                </a:solidFill>
                <a:latin typeface="Arial" panose="020B0604020202020204" pitchFamily="34" charset="0"/>
                <a:cs typeface="Arial" panose="020B0604020202020204" pitchFamily="34" charset="0"/>
              </a:rPr>
              <a:t>, 2025</a:t>
            </a:r>
          </a:p>
          <a:p>
            <a:pPr marL="0" indent="0">
              <a:buNone/>
            </a:pPr>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For all education debts, Receivable ID will be required instead of File number on pay.va.gov</a:t>
            </a:r>
          </a:p>
          <a:p>
            <a:pPr marL="0" indent="0">
              <a:buNone/>
            </a:pPr>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If a student needs assistance identifying their  Receivable ID:</a:t>
            </a:r>
          </a:p>
          <a:p>
            <a:pPr lvl="1"/>
            <a:r>
              <a:rPr lang="en-US" b="1" dirty="0">
                <a:solidFill>
                  <a:srgbClr val="002060"/>
                </a:solidFill>
                <a:latin typeface="Arial" panose="020B0604020202020204" pitchFamily="34" charset="0"/>
                <a:cs typeface="Arial" panose="020B0604020202020204" pitchFamily="34" charset="0"/>
              </a:rPr>
              <a:t>Visit the Debt Portal at www.va.gov/manage-va-debt and go to “more details” to find the Receivable ID</a:t>
            </a:r>
          </a:p>
          <a:p>
            <a:pPr lvl="1"/>
            <a:r>
              <a:rPr lang="en-US" b="1" dirty="0">
                <a:solidFill>
                  <a:srgbClr val="002060"/>
                </a:solidFill>
                <a:latin typeface="Arial" panose="020B0604020202020204" pitchFamily="34" charset="0"/>
                <a:cs typeface="Arial" panose="020B0604020202020204" pitchFamily="34" charset="0"/>
              </a:rPr>
              <a:t>Send a message to https://ask.va.gov/</a:t>
            </a:r>
          </a:p>
          <a:p>
            <a:pPr lvl="1"/>
            <a:r>
              <a:rPr lang="en-US" b="1" dirty="0">
                <a:solidFill>
                  <a:srgbClr val="002060"/>
                </a:solidFill>
                <a:latin typeface="Arial" panose="020B0604020202020204" pitchFamily="34" charset="0"/>
                <a:cs typeface="Arial" panose="020B0604020202020204" pitchFamily="34" charset="0"/>
              </a:rPr>
              <a:t>Call 1-800-827-0648 (6:30 a.m. to 6 p.m. CT Monday through Friday) to ask a debt counselor</a:t>
            </a:r>
          </a:p>
        </p:txBody>
      </p:sp>
      <p:sp>
        <p:nvSpPr>
          <p:cNvPr id="3" name="Footer Placeholder 2">
            <a:extLst>
              <a:ext uri="{FF2B5EF4-FFF2-40B4-BE49-F238E27FC236}">
                <a16:creationId xmlns:a16="http://schemas.microsoft.com/office/drawing/2014/main" id="{21D97A79-3050-443E-E72E-0520D2B77D44}"/>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spTree>
    <p:extLst>
      <p:ext uri="{BB962C8B-B14F-4D97-AF65-F5344CB8AC3E}">
        <p14:creationId xmlns:p14="http://schemas.microsoft.com/office/powerpoint/2010/main" val="148770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E4B5B-27CB-4925-4305-A6CEF7E55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FE952-4DAF-8D2F-EFFD-4DB2C718F99C}"/>
              </a:ext>
            </a:extLst>
          </p:cNvPr>
          <p:cNvSpPr>
            <a:spLocks noGrp="1"/>
          </p:cNvSpPr>
          <p:nvPr>
            <p:ph type="title"/>
          </p:nvPr>
        </p:nvSpPr>
        <p:spPr>
          <a:xfrm>
            <a:off x="1600200" y="228605"/>
            <a:ext cx="9982200" cy="685801"/>
          </a:xfrm>
        </p:spPr>
        <p:txBody>
          <a:bodyPr/>
          <a:lstStyle/>
          <a:p>
            <a:r>
              <a:rPr lang="en-US" sz="4000" dirty="0"/>
              <a:t>Update to Education Debt Identification</a:t>
            </a:r>
          </a:p>
        </p:txBody>
      </p:sp>
      <p:sp>
        <p:nvSpPr>
          <p:cNvPr id="7" name="Content Placeholder 5">
            <a:extLst>
              <a:ext uri="{FF2B5EF4-FFF2-40B4-BE49-F238E27FC236}">
                <a16:creationId xmlns:a16="http://schemas.microsoft.com/office/drawing/2014/main" id="{59E71804-66A1-6F76-D920-38C861325F79}"/>
              </a:ext>
            </a:extLst>
          </p:cNvPr>
          <p:cNvSpPr>
            <a:spLocks noGrp="1"/>
          </p:cNvSpPr>
          <p:nvPr>
            <p:ph idx="1"/>
          </p:nvPr>
        </p:nvSpPr>
        <p:spPr>
          <a:xfrm>
            <a:off x="609600" y="1600205"/>
            <a:ext cx="10972800" cy="4525963"/>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The Receivable ID will be viewable on education letters in the current file number field on the top right of the page Although the number will now be the Receivable ID, the letter will still say “File Number”. You will know it is a Receivable ID if the entire number is visible. Previously listed file numbers only show the last 4-digits.  </a:t>
            </a:r>
          </a:p>
        </p:txBody>
      </p:sp>
      <p:sp>
        <p:nvSpPr>
          <p:cNvPr id="3" name="Footer Placeholder 2">
            <a:extLst>
              <a:ext uri="{FF2B5EF4-FFF2-40B4-BE49-F238E27FC236}">
                <a16:creationId xmlns:a16="http://schemas.microsoft.com/office/drawing/2014/main" id="{A4637ACF-145F-9216-7F43-113D427E3F49}"/>
              </a:ext>
            </a:extLst>
          </p:cNvPr>
          <p:cNvSpPr>
            <a:spLocks noGrp="1"/>
          </p:cNvSpPr>
          <p:nvPr>
            <p:ph type="ftr" sz="quarter" idx="11"/>
          </p:nvPr>
        </p:nvSpPr>
        <p:spPr>
          <a:xfrm>
            <a:off x="3950208" y="6327648"/>
            <a:ext cx="4285488" cy="365125"/>
          </a:xfrm>
        </p:spPr>
        <p:txBody>
          <a:bodyPr/>
          <a:lstStyle/>
          <a:p>
            <a:r>
              <a:rPr lang="en-US" dirty="0"/>
              <a:t>Pre-Decisional Deliberative Document/Not for distribution</a:t>
            </a:r>
          </a:p>
        </p:txBody>
      </p:sp>
      <p:pic>
        <p:nvPicPr>
          <p:cNvPr id="8" name="Picture 7">
            <a:extLst>
              <a:ext uri="{FF2B5EF4-FFF2-40B4-BE49-F238E27FC236}">
                <a16:creationId xmlns:a16="http://schemas.microsoft.com/office/drawing/2014/main" id="{3B830110-8F33-666B-6DB0-5866C1B6A4FF}"/>
              </a:ext>
            </a:extLst>
          </p:cNvPr>
          <p:cNvPicPr>
            <a:picLocks noChangeAspect="1"/>
          </p:cNvPicPr>
          <p:nvPr/>
        </p:nvPicPr>
        <p:blipFill>
          <a:blip r:embed="rId3"/>
          <a:stretch>
            <a:fillRect/>
          </a:stretch>
        </p:blipFill>
        <p:spPr>
          <a:xfrm>
            <a:off x="3014233" y="3429000"/>
            <a:ext cx="6163535" cy="2133898"/>
          </a:xfrm>
          <a:prstGeom prst="rect">
            <a:avLst/>
          </a:prstGeom>
        </p:spPr>
      </p:pic>
    </p:spTree>
    <p:extLst>
      <p:ext uri="{BB962C8B-B14F-4D97-AF65-F5344CB8AC3E}">
        <p14:creationId xmlns:p14="http://schemas.microsoft.com/office/powerpoint/2010/main" val="2522959185"/>
      </p:ext>
    </p:extLst>
  </p:cSld>
  <p:clrMapOvr>
    <a:masterClrMapping/>
  </p:clrMapOvr>
</p:sld>
</file>

<file path=ppt/theme/theme1.xml><?xml version="1.0" encoding="utf-8"?>
<a:theme xmlns:a="http://schemas.openxmlformats.org/drawingml/2006/main" name="VHA 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HA Primary Template  -  Read-Only" id="{10DFCCDE-E1F8-401A-99FE-FDE939572516}" vid="{F206315E-B5A9-4056-97D1-502A71C821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BE15117F91B44BA8D931ACDFA3B635" ma:contentTypeVersion="4" ma:contentTypeDescription="Create a new document." ma:contentTypeScope="" ma:versionID="cc28218e402501111b3b221114bd95ec">
  <xsd:schema xmlns:xsd="http://www.w3.org/2001/XMLSchema" xmlns:xs="http://www.w3.org/2001/XMLSchema" xmlns:p="http://schemas.microsoft.com/office/2006/metadata/properties" xmlns:ns2="d184f958-fb77-447e-8fb3-0cb8912259a6" xmlns:ns3="41d05a20-09a8-4fb4-9ca7-381b629645ca" targetNamespace="http://schemas.microsoft.com/office/2006/metadata/properties" ma:root="true" ma:fieldsID="961877be939eb6c1567665609d6057bb" ns2:_="" ns3:_="">
    <xsd:import namespace="d184f958-fb77-447e-8fb3-0cb8912259a6"/>
    <xsd:import namespace="41d05a20-09a8-4fb4-9ca7-381b629645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4f958-fb77-447e-8fb3-0cb891225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d05a20-09a8-4fb4-9ca7-381b629645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ADF72-D84A-40FD-BF7B-F37CD516397C}">
  <ds:schemaRefs>
    <ds:schemaRef ds:uri="http://schemas.microsoft.com/sharepoint/v3/contenttype/forms"/>
  </ds:schemaRefs>
</ds:datastoreItem>
</file>

<file path=customXml/itemProps2.xml><?xml version="1.0" encoding="utf-8"?>
<ds:datastoreItem xmlns:ds="http://schemas.openxmlformats.org/officeDocument/2006/customXml" ds:itemID="{E45200BA-E93B-4ED1-8CE5-39F3952861B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d05a20-09a8-4fb4-9ca7-381b629645ca"/>
    <ds:schemaRef ds:uri="d184f958-fb77-447e-8fb3-0cb8912259a6"/>
    <ds:schemaRef ds:uri="http://www.w3.org/XML/1998/namespace"/>
  </ds:schemaRefs>
</ds:datastoreItem>
</file>

<file path=customXml/itemProps3.xml><?xml version="1.0" encoding="utf-8"?>
<ds:datastoreItem xmlns:ds="http://schemas.openxmlformats.org/officeDocument/2006/customXml" ds:itemID="{85695357-1E21-431D-9097-ABCC07602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4f958-fb77-447e-8fb3-0cb8912259a6"/>
    <ds:schemaRef ds:uri="41d05a20-09a8-4fb4-9ca7-381b62964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VHA Primary PowerPoint Template</Template>
  <TotalTime>3146</TotalTime>
  <Words>1753</Words>
  <Application>Microsoft Office PowerPoint</Application>
  <PresentationFormat>Widescreen</PresentationFormat>
  <Paragraphs>290</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Georgia</vt:lpstr>
      <vt:lpstr>VHA Primary Template</vt:lpstr>
      <vt:lpstr>VA Debt Management Center (DMC)</vt:lpstr>
      <vt:lpstr>Agenda</vt:lpstr>
      <vt:lpstr>Organization Chart</vt:lpstr>
      <vt:lpstr>DMC Mission</vt:lpstr>
      <vt:lpstr>Debt Establishment</vt:lpstr>
      <vt:lpstr>Debt Establishment</vt:lpstr>
      <vt:lpstr>Collection Process</vt:lpstr>
      <vt:lpstr>Update to Education Debt Identification</vt:lpstr>
      <vt:lpstr>Update to Education Debt Identification</vt:lpstr>
      <vt:lpstr>Relief, Resolution, and Referrals</vt:lpstr>
      <vt:lpstr>FAQ: What makes a “good” waiver request?</vt:lpstr>
      <vt:lpstr>FAQ: How to Appeal a Waiver Decision ?</vt:lpstr>
      <vt:lpstr>Appealing a Waiver Decision continued</vt:lpstr>
      <vt:lpstr>What if Payment is not Made?</vt:lpstr>
      <vt:lpstr>VA Debt Portal for Veterans</vt:lpstr>
      <vt:lpstr>Ask VA (AVA)- DMC Tips</vt:lpstr>
      <vt:lpstr>AVA- DMC Tips</vt:lpstr>
      <vt:lpstr>At Risk Veterans</vt:lpstr>
      <vt:lpstr>Become a Debt Superstar (Contact DMC)</vt:lpstr>
      <vt:lpstr>DMC Presentation Survey</vt:lpstr>
      <vt:lpstr>PowerPoint Presentation</vt:lpstr>
      <vt:lpstr>Pay in Full</vt:lpstr>
      <vt:lpstr>Withholding VA Benefits</vt:lpstr>
      <vt:lpstr>Compromise</vt:lpstr>
      <vt:lpstr>Waiver</vt:lpstr>
      <vt:lpstr>Dispute</vt:lpstr>
      <vt:lpstr>Temporary Suspension</vt:lpstr>
      <vt:lpstr>Letter Example: No Automated Plan </vt:lpstr>
      <vt:lpstr>Letter Example: Automatic 36 month</vt:lpstr>
      <vt:lpstr>FAQ: What happens when a debtor dies?</vt:lpstr>
      <vt:lpstr>VHA Debts</vt:lpstr>
      <vt:lpstr>Federal Debt Collection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Schmieder, Joe A</dc:creator>
  <cp:lastModifiedBy>Dawn M. Eggers</cp:lastModifiedBy>
  <cp:revision>21</cp:revision>
  <dcterms:created xsi:type="dcterms:W3CDTF">2023-10-12T23:25:23Z</dcterms:created>
  <dcterms:modified xsi:type="dcterms:W3CDTF">2025-09-17T17:28:30Z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0x010100EABE15117F91B44BA8D931ACDFA3B635</vt:lpwstr>
  </property>
</Properties>
</file>