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257" r:id="rId3"/>
    <p:sldId id="259" r:id="rId4"/>
    <p:sldId id="283" r:id="rId5"/>
    <p:sldId id="282" r:id="rId6"/>
    <p:sldId id="285" r:id="rId7"/>
    <p:sldId id="281" r:id="rId8"/>
    <p:sldId id="280" r:id="rId9"/>
    <p:sldId id="260" r:id="rId10"/>
    <p:sldId id="270" r:id="rId11"/>
    <p:sldId id="278" r:id="rId12"/>
    <p:sldId id="279" r:id="rId13"/>
    <p:sldId id="277" r:id="rId14"/>
    <p:sldId id="276" r:id="rId15"/>
    <p:sldId id="275" r:id="rId16"/>
    <p:sldId id="274" r:id="rId17"/>
    <p:sldId id="273" r:id="rId18"/>
    <p:sldId id="272" r:id="rId19"/>
    <p:sldId id="271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E6FB-45DC-43F0-818A-DB4A9BD574CE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029C8-E3AB-41CB-ADF4-5F04CC0D5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27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36D78-C19F-4765-8B7F-2FE8BFF07D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8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36D78-C19F-4765-8B7F-2FE8BFF07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4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6869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6930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4503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072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9456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146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27715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52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9320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91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D809A6-B977-45CA-BC64-77C86AC76C02}" type="datetime1">
              <a:rPr lang="en-US" smtClean="0"/>
              <a:pPr>
                <a:defRPr/>
              </a:pPr>
              <a:t>9/16/2025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F2E7C-C042-4555-B404-16BDCC60B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18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3295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879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9532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9356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33035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1074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5497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9584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27443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60333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1229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9743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1"/>
          <a:stretch/>
        </p:blipFill>
        <p:spPr>
          <a:xfrm>
            <a:off x="1" y="0"/>
            <a:ext cx="514548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35" y="623549"/>
            <a:ext cx="4659333" cy="122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4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60B18D57-13A5-4968-950D-8FEF41FA43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252728"/>
            <a:ext cx="12192000" cy="5605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43584"/>
            <a:ext cx="12192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794" y="273874"/>
            <a:ext cx="2636647" cy="6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hyperlink" Target="https://www.youtube.com/watch?v=7di5zAMMxaI&amp;t=46s" TargetMode="External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0142" y="3429000"/>
            <a:ext cx="7498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Veteran Communication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4472" y="4614907"/>
            <a:ext cx="6197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9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E7EA3-DA1D-4EBA-2C99-3C86E32DC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7692-0088-2D50-9E43-323DFF59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/>
          <a:lstStyle/>
          <a:p>
            <a:r>
              <a:rPr lang="en-US" b="1" dirty="0"/>
              <a:t>Tips to ensure receiver understands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0B503-0F88-B982-BD7E-C5581FE74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9169"/>
            <a:ext cx="10515600" cy="2792095"/>
          </a:xfrm>
        </p:spPr>
        <p:txBody>
          <a:bodyPr>
            <a:normAutofit/>
          </a:bodyPr>
          <a:lstStyle/>
          <a:p>
            <a:r>
              <a:rPr lang="en-US" dirty="0"/>
              <a:t>This is harder to do because the sender (that’s you!) has much less control over how the receiver (that’s the other guy or gal) interprets what you say</a:t>
            </a: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7969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BD1F3-D567-BFE7-1404-6DEBD44AE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9C52B-7918-2435-E94F-DA16EF016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/>
          <a:lstStyle/>
          <a:p>
            <a:r>
              <a:rPr lang="en-US" b="1" dirty="0"/>
              <a:t>Tips to ensure receiver understands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9D364-08A2-E50A-60A9-503FF0A35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 a good listener!!!!!!!</a:t>
            </a:r>
          </a:p>
          <a:p>
            <a:pPr lvl="1"/>
            <a:r>
              <a:rPr lang="en-US" dirty="0"/>
              <a:t>We have to allow the veteran/spouse/family member to talk</a:t>
            </a:r>
          </a:p>
          <a:p>
            <a:r>
              <a:rPr lang="en-US" dirty="0"/>
              <a:t>Notice his/her body language and facial expressions</a:t>
            </a:r>
          </a:p>
          <a:p>
            <a:r>
              <a:rPr lang="en-US" dirty="0"/>
              <a:t>Have him/her summarize what he/she just heard you say</a:t>
            </a:r>
          </a:p>
          <a:p>
            <a:r>
              <a:rPr lang="en-US" dirty="0"/>
              <a:t>Encourage him/her to ask questions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0909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1C4EA-CAB7-5132-84A9-0C976B06D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9EB1-8CEC-8D5C-7F02-4C22C8BA0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Chatty veterans</a:t>
            </a:r>
            <a:br>
              <a:rPr lang="en-US" b="1" dirty="0"/>
            </a:b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CB099-60BC-E44A-1821-F0E802B74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Try to steer conversation back to topic at hand</a:t>
            </a:r>
          </a:p>
          <a:p>
            <a:pPr lvl="1"/>
            <a:r>
              <a:rPr lang="en-US" dirty="0"/>
              <a:t>Look for natural breaks in the story to bring it back on track</a:t>
            </a:r>
          </a:p>
          <a:p>
            <a:pPr marL="457200" lvl="1" indent="0">
              <a:buNone/>
            </a:pPr>
            <a:endParaRPr lang="en-US" sz="1100" dirty="0"/>
          </a:p>
          <a:p>
            <a:r>
              <a:rPr lang="en-US" dirty="0"/>
              <a:t>Ask more closed-ended questions (yes or no)</a:t>
            </a:r>
          </a:p>
          <a:p>
            <a:r>
              <a:rPr lang="en-US" dirty="0"/>
              <a:t>Remind the veteran of time constraints</a:t>
            </a:r>
          </a:p>
          <a:p>
            <a:r>
              <a:rPr lang="en-US" dirty="0"/>
              <a:t>Re-direct veteran/spouse or family member to topic and re-direct again and again</a:t>
            </a:r>
          </a:p>
          <a:p>
            <a:r>
              <a:rPr lang="en-US" dirty="0"/>
              <a:t>Comment on the process in the room </a:t>
            </a:r>
          </a:p>
          <a:p>
            <a:pPr lvl="1"/>
            <a:r>
              <a:rPr lang="en-US" dirty="0"/>
              <a:t>e.g., you seem to have a lot to talk about today, but unless we stay on track, we won’t accomplish our goal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15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A8A7E-636D-FD77-01D6-6494C9B0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5E23F-FCC9-C538-D160-B8C06BA44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/>
          <a:lstStyle/>
          <a:p>
            <a:r>
              <a:rPr lang="en-US" b="1" dirty="0"/>
              <a:t>Emotional veteran or others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FB115-E31B-1220-1D67-0BFE0536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016" y="1551304"/>
            <a:ext cx="8735568" cy="47946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Identify what the emotion is from</a:t>
            </a:r>
          </a:p>
          <a:p>
            <a:pPr lvl="1"/>
            <a:r>
              <a:rPr lang="en-US" dirty="0"/>
              <a:t>PTSD</a:t>
            </a:r>
          </a:p>
          <a:p>
            <a:pPr lvl="1"/>
            <a:r>
              <a:rPr lang="en-US" dirty="0"/>
              <a:t>Death of the veteran</a:t>
            </a:r>
          </a:p>
          <a:p>
            <a:pPr lvl="1"/>
            <a:r>
              <a:rPr lang="en-US" dirty="0"/>
              <a:t>Frustration with VA or the situation</a:t>
            </a:r>
          </a:p>
          <a:p>
            <a:pPr lvl="1"/>
            <a:r>
              <a:rPr lang="en-US" dirty="0"/>
              <a:t>Others</a:t>
            </a:r>
          </a:p>
          <a:p>
            <a:r>
              <a:rPr lang="en-US" dirty="0" err="1"/>
              <a:t>Descalate</a:t>
            </a:r>
            <a:endParaRPr lang="en-US" dirty="0"/>
          </a:p>
          <a:p>
            <a:pPr lvl="1"/>
            <a:r>
              <a:rPr lang="en-US" dirty="0"/>
              <a:t>Calm yourself</a:t>
            </a:r>
          </a:p>
          <a:p>
            <a:pPr lvl="1"/>
            <a:r>
              <a:rPr lang="en-US" dirty="0"/>
              <a:t>Lower your voice/use non-threatening tone</a:t>
            </a:r>
          </a:p>
          <a:p>
            <a:pPr lvl="1"/>
            <a:r>
              <a:rPr lang="en-US" dirty="0"/>
              <a:t>Encourage veteran to take a slow, deep breath</a:t>
            </a:r>
          </a:p>
          <a:p>
            <a:pPr lvl="1"/>
            <a:r>
              <a:rPr lang="en-US" dirty="0"/>
              <a:t>Remind yourself to take a slow, deep breath</a:t>
            </a:r>
          </a:p>
          <a:p>
            <a:pPr lvl="1"/>
            <a:r>
              <a:rPr lang="en-US" dirty="0"/>
              <a:t>Offer a break to the veteran</a:t>
            </a:r>
          </a:p>
          <a:p>
            <a:pPr lvl="1"/>
            <a:r>
              <a:rPr lang="en-US" dirty="0"/>
              <a:t>Offer to re-schedule</a:t>
            </a:r>
          </a:p>
          <a:p>
            <a:pPr lvl="1"/>
            <a:r>
              <a:rPr lang="en-US" dirty="0"/>
              <a:t>Offer yourself a break!!</a:t>
            </a:r>
          </a:p>
          <a:p>
            <a:pPr lvl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7408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EA535-C57E-F2FF-3F55-5E39BE16D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ECF65-31CD-7332-5E6F-CF82712F2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/>
          <a:lstStyle/>
          <a:p>
            <a:r>
              <a:rPr lang="en-US" b="1" dirty="0"/>
              <a:t>Setting boundaries 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6B3D6-66A2-369D-395E-9489EBA53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VSOs, DSOs, Claims Consultants, and Accredited Representatives are not there for anyone to mistreat or walk all over.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dirty="0"/>
              <a:t>NVS Policy and procedure provides guidance on what is and what is not acceptable conduct.</a:t>
            </a:r>
          </a:p>
          <a:p>
            <a:pPr lvl="1"/>
            <a:r>
              <a:rPr lang="en-US" dirty="0"/>
              <a:t>Revocation of POA is possible; DSO can revoke if warranted</a:t>
            </a:r>
          </a:p>
          <a:p>
            <a:pPr lvl="1"/>
            <a:r>
              <a:rPr lang="en-US" dirty="0"/>
              <a:t>Contact your RQAS for clarification on procedures to revoke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dirty="0"/>
              <a:t>Tough love may be required with any of our clients and should be utilized with tact and empathy.</a:t>
            </a: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6965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113B4-98FA-B167-DF0B-761FFF89D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DF577-62F2-7563-CB87-6864D8B1E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/>
          <a:lstStyle/>
          <a:p>
            <a:r>
              <a:rPr lang="en-US" b="1" dirty="0"/>
              <a:t>Setting boundaries 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10F41-AD9B-0D1B-DC43-4338FB8C2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Manage expectations</a:t>
            </a:r>
          </a:p>
          <a:p>
            <a:pPr lvl="1"/>
            <a:r>
              <a:rPr lang="en-US" dirty="0"/>
              <a:t>Provide realistic timelines for contact</a:t>
            </a:r>
          </a:p>
          <a:p>
            <a:pPr lvl="1"/>
            <a:r>
              <a:rPr lang="en-US" dirty="0"/>
              <a:t>Explain when the veteran may hear from a VFW representative again.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Set the veteran/client up for success by explaining what to expect next</a:t>
            </a:r>
          </a:p>
          <a:p>
            <a:pPr lvl="1"/>
            <a:r>
              <a:rPr lang="en-US" dirty="0"/>
              <a:t>Letters from VA (Claim has been filed, ITF acknowledgement, Development letters)</a:t>
            </a:r>
          </a:p>
          <a:p>
            <a:pPr lvl="1"/>
            <a:r>
              <a:rPr lang="en-US" dirty="0"/>
              <a:t>Contracted exams (Possible names of vendors, methods of contact, what happens if they don’t report)</a:t>
            </a:r>
          </a:p>
          <a:p>
            <a:pPr lvl="1"/>
            <a:r>
              <a:rPr lang="en-US" dirty="0"/>
              <a:t>Other examples?</a:t>
            </a:r>
          </a:p>
        </p:txBody>
      </p:sp>
    </p:spTree>
    <p:extLst>
      <p:ext uri="{BB962C8B-B14F-4D97-AF65-F5344CB8AC3E}">
        <p14:creationId xmlns:p14="http://schemas.microsoft.com/office/powerpoint/2010/main" val="3369761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316F0-1FE0-6941-5D57-75F24672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D5E36-9B89-32F3-D026-BDFFB5865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/>
          <a:lstStyle/>
          <a:p>
            <a:r>
              <a:rPr lang="en-US" b="1" dirty="0"/>
              <a:t>Following up with the veteran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F1C4D-7D06-7D5E-3899-37D4040B5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When should an accredited representative reach out?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often?</a:t>
            </a:r>
          </a:p>
          <a:p>
            <a:pPr lvl="1"/>
            <a:r>
              <a:rPr lang="en-US" dirty="0"/>
              <a:t>Depends in many cases on the client load and availability</a:t>
            </a:r>
          </a:p>
          <a:p>
            <a:pPr lvl="1"/>
            <a:r>
              <a:rPr lang="en-US" dirty="0"/>
              <a:t>How much is too much…?</a:t>
            </a:r>
          </a:p>
          <a:p>
            <a:pPr lvl="1"/>
            <a:endParaRPr lang="en-US" dirty="0"/>
          </a:p>
          <a:p>
            <a:r>
              <a:rPr lang="en-US" dirty="0"/>
              <a:t>If a veteran calls, can you email them instead of calling back?</a:t>
            </a:r>
          </a:p>
          <a:p>
            <a:pPr lvl="1"/>
            <a:r>
              <a:rPr lang="en-US" dirty="0"/>
              <a:t>Is the client computer savvy?</a:t>
            </a:r>
          </a:p>
          <a:p>
            <a:pPr lvl="1"/>
            <a:r>
              <a:rPr lang="en-US" dirty="0"/>
              <a:t>Can the question be answered effectively via email?</a:t>
            </a:r>
          </a:p>
          <a:p>
            <a:pPr lvl="1"/>
            <a:r>
              <a:rPr lang="en-US" dirty="0"/>
              <a:t>Will this satisfy the veteran?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7811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D50C7-8B42-97C5-6290-53A018270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172C-637A-5918-A557-44C8CEE1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/>
          <a:lstStyle/>
          <a:p>
            <a:r>
              <a:rPr lang="en-US" b="1" dirty="0"/>
              <a:t>Final thoughts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57370-AFB8-E672-209F-C40ED5E9F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Communication is key to the success of our veterans and their families</a:t>
            </a:r>
          </a:p>
          <a:p>
            <a:r>
              <a:rPr lang="en-US" dirty="0"/>
              <a:t>Remember to listen as well as talk</a:t>
            </a:r>
          </a:p>
          <a:p>
            <a:r>
              <a:rPr lang="en-US" dirty="0"/>
              <a:t>Boundaries are important!</a:t>
            </a:r>
          </a:p>
          <a:p>
            <a:r>
              <a:rPr lang="en-US" dirty="0"/>
              <a:t>Taking a few minutes early in the process to explain what to expect can save you hours down the road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2267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FC0A1-1D27-EBF4-F39E-7764137A9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094BD-BD09-7125-5FF5-AA43E5D7C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sz="4000" dirty="0"/>
              <a:t>QUESTIONS?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2069029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D03A8-EBA0-723E-E7A8-8B2BF40FE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4EC05-6B0E-A96B-575B-04CBD35E3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/>
          <a:lstStyle/>
          <a:p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0B4D0-DC1F-1D08-E4FB-94A184794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28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/>
          <a:lstStyle/>
          <a:p>
            <a:r>
              <a:rPr lang="en-US" b="1" dirty="0"/>
              <a:t>What’s to come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696" y="1843913"/>
            <a:ext cx="6998208" cy="4351338"/>
          </a:xfrm>
        </p:spPr>
        <p:txBody>
          <a:bodyPr>
            <a:normAutofit/>
          </a:bodyPr>
          <a:lstStyle/>
          <a:p>
            <a:r>
              <a:rPr lang="en-US" dirty="0"/>
              <a:t>3 Basic parts to all communication</a:t>
            </a:r>
          </a:p>
          <a:p>
            <a:r>
              <a:rPr lang="en-US" dirty="0"/>
              <a:t>Tips to ensure clear communication</a:t>
            </a:r>
          </a:p>
          <a:p>
            <a:r>
              <a:rPr lang="en-US" dirty="0"/>
              <a:t>The storytelling veteran…</a:t>
            </a:r>
          </a:p>
          <a:p>
            <a:r>
              <a:rPr lang="en-US" dirty="0"/>
              <a:t>The emotional veteran</a:t>
            </a:r>
          </a:p>
          <a:p>
            <a:r>
              <a:rPr lang="en-US" dirty="0"/>
              <a:t>Setting boundaries</a:t>
            </a:r>
          </a:p>
          <a:p>
            <a:r>
              <a:rPr lang="en-US" dirty="0"/>
              <a:t>Following up with the veteran</a:t>
            </a:r>
          </a:p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170E0-C4F4-FDFC-65B7-4BC713661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16859-40CE-0BF5-9D4E-F24FD7F6C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253"/>
            <a:ext cx="10515600" cy="111556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7CD05-024A-80AE-CE50-121DE8BB2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3409"/>
            <a:ext cx="10515600" cy="4351338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4400" dirty="0"/>
              <a:t>You can always tell a veteran…. You just can’t tell them much…..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735453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335D1-11C0-BC4D-5526-C13731ACD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A0A98-3281-60C6-BFBA-056D6C734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253"/>
            <a:ext cx="10515600" cy="111556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3 Basic parts to all communication</a:t>
            </a:r>
            <a:br>
              <a:rPr lang="en-US" dirty="0"/>
            </a:b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49C11-CE4B-F555-ADF9-D22040F9A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sender of the information</a:t>
            </a:r>
          </a:p>
          <a:p>
            <a:pPr lvl="1"/>
            <a:r>
              <a:rPr lang="en-US" dirty="0"/>
              <a:t>Generally, the accredited representative for our purposes</a:t>
            </a:r>
          </a:p>
          <a:p>
            <a:pPr lvl="1"/>
            <a:endParaRPr lang="en-US" dirty="0"/>
          </a:p>
          <a:p>
            <a:r>
              <a:rPr lang="en-US" dirty="0"/>
              <a:t>The message to be sent</a:t>
            </a:r>
          </a:p>
          <a:p>
            <a:pPr lvl="1"/>
            <a:r>
              <a:rPr lang="en-US" dirty="0"/>
              <a:t>Processes (Claims, Appeals, Reviews,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Background</a:t>
            </a:r>
          </a:p>
          <a:p>
            <a:pPr lvl="1"/>
            <a:r>
              <a:rPr lang="en-US" dirty="0"/>
              <a:t>Evidence needs</a:t>
            </a:r>
          </a:p>
          <a:p>
            <a:pPr lvl="1"/>
            <a:endParaRPr lang="en-US" dirty="0"/>
          </a:p>
          <a:p>
            <a:r>
              <a:rPr lang="en-US" dirty="0"/>
              <a:t>The receiver of the information</a:t>
            </a:r>
          </a:p>
          <a:p>
            <a:pPr lvl="1"/>
            <a:r>
              <a:rPr lang="en-US" dirty="0"/>
              <a:t>The veteran or spouse or both….</a:t>
            </a:r>
          </a:p>
          <a:p>
            <a:pPr lvl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459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63287"/>
            <a:ext cx="6566647" cy="981732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Communicating with Veterans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5C012D-8F25-44B6-8022-3F90325F68AA}"/>
              </a:ext>
            </a:extLst>
          </p:cNvPr>
          <p:cNvSpPr/>
          <p:nvPr/>
        </p:nvSpPr>
        <p:spPr>
          <a:xfrm>
            <a:off x="1586755" y="6352143"/>
            <a:ext cx="6566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https://www.youtube.com/watch?v=7di5zAMMxaI&amp;t=46s</a:t>
            </a:r>
            <a:endParaRPr lang="en-US" dirty="0"/>
          </a:p>
        </p:txBody>
      </p:sp>
      <p:pic>
        <p:nvPicPr>
          <p:cNvPr id="2049" name="Picture 3174">
            <a:extLst>
              <a:ext uri="{FF2B5EF4-FFF2-40B4-BE49-F238E27FC236}">
                <a16:creationId xmlns:a16="http://schemas.microsoft.com/office/drawing/2014/main" id="{70BBE4CD-F1D0-482F-84FC-FCF15A7D8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9" y="58197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6754" y="1438932"/>
            <a:ext cx="9036447" cy="468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417BA-BA4B-575D-EDE2-E5E407AC5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79398-F46A-EEA5-23EE-80CC76FE0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/>
          <a:lstStyle/>
          <a:p>
            <a:r>
              <a:rPr lang="en-US" b="1" dirty="0"/>
              <a:t>Tips to clear communication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31600-B745-4987-EDF2-C56912EFC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Assume nothing about the person sitting across from you, other than he/she served in the United States military.</a:t>
            </a:r>
          </a:p>
          <a:p>
            <a:r>
              <a:rPr lang="en-US" dirty="0"/>
              <a:t>Spouse may or may not have any grasp of the military or the VA.</a:t>
            </a:r>
          </a:p>
          <a:p>
            <a:r>
              <a:rPr lang="en-US" dirty="0"/>
              <a:t>Unknown factors can include:</a:t>
            </a:r>
          </a:p>
          <a:p>
            <a:pPr lvl="1"/>
            <a:r>
              <a:rPr lang="en-US" dirty="0"/>
              <a:t>Innate intellectual level (were they Army…..)</a:t>
            </a:r>
          </a:p>
          <a:p>
            <a:pPr lvl="1"/>
            <a:r>
              <a:rPr lang="en-US" dirty="0"/>
              <a:t>Level of education</a:t>
            </a:r>
          </a:p>
          <a:p>
            <a:pPr lvl="1"/>
            <a:r>
              <a:rPr lang="en-US" dirty="0"/>
              <a:t>Cultural/regional/religious differences    </a:t>
            </a:r>
          </a:p>
          <a:p>
            <a:pPr lvl="1"/>
            <a:r>
              <a:rPr lang="en-US" dirty="0"/>
              <a:t>Background and life experiences</a:t>
            </a:r>
          </a:p>
          <a:p>
            <a:endParaRPr lang="en-US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400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9A213-6716-7953-8691-FFC540008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9581D-D7F5-F343-498B-27A6D82B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/>
          <a:lstStyle/>
          <a:p>
            <a:r>
              <a:rPr lang="en-US" b="1" dirty="0"/>
              <a:t>Tips for clear communication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463B0-96A5-D519-A478-51F31C062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Be precise</a:t>
            </a:r>
          </a:p>
          <a:p>
            <a:endParaRPr lang="en-US" dirty="0"/>
          </a:p>
          <a:p>
            <a:r>
              <a:rPr lang="en-US" dirty="0"/>
              <a:t>Give examples</a:t>
            </a:r>
          </a:p>
          <a:p>
            <a:endParaRPr lang="en-US" dirty="0"/>
          </a:p>
          <a:p>
            <a:r>
              <a:rPr lang="en-US" dirty="0"/>
              <a:t>Be careful about using acronyms (e.g., DIC, VSO, etc.)</a:t>
            </a:r>
          </a:p>
          <a:p>
            <a:endParaRPr lang="en-US" dirty="0"/>
          </a:p>
          <a:p>
            <a:r>
              <a:rPr lang="en-US" dirty="0"/>
              <a:t>Be careful about using pronouns that have no reference (e.g., “he” said, “they” don’t want you to do this or that, etc.). </a:t>
            </a:r>
          </a:p>
          <a:p>
            <a:endParaRPr lang="en-US" dirty="0"/>
          </a:p>
          <a:p>
            <a:r>
              <a:rPr lang="en-US" dirty="0"/>
              <a:t>Does the client exhibit non-verbal behavior that suggests he/she is puzzled or confused?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8103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40FB4-B761-5538-8566-01E56931C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4C4D3-51E3-EDD3-CA2B-BD5550F59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/>
          <a:lstStyle/>
          <a:p>
            <a:r>
              <a:rPr lang="en-US" b="1" dirty="0"/>
              <a:t>Tips for clear communication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1DFC7-B0FC-9870-B320-BEFF8A28B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472"/>
            <a:ext cx="10515600" cy="5148072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800" dirty="0"/>
              <a:t>What is the method of communication? (Phone, Zoom, In-Person)</a:t>
            </a:r>
          </a:p>
          <a:p>
            <a:pPr lvl="2"/>
            <a:r>
              <a:rPr lang="en-US" sz="2400" dirty="0"/>
              <a:t>Different methods have different challenges</a:t>
            </a:r>
          </a:p>
          <a:p>
            <a:pPr marL="914400" lvl="2" indent="0">
              <a:buNone/>
            </a:pPr>
            <a:endParaRPr lang="en-US" sz="1200" dirty="0"/>
          </a:p>
          <a:p>
            <a:pPr lvl="1"/>
            <a:r>
              <a:rPr lang="en-US" sz="2800" dirty="0"/>
              <a:t>Know your goal for the meeting/session</a:t>
            </a:r>
          </a:p>
          <a:p>
            <a:pPr marL="457200" lvl="1" indent="0">
              <a:buNone/>
            </a:pPr>
            <a:endParaRPr lang="en-US" sz="1100" b="1" dirty="0"/>
          </a:p>
          <a:p>
            <a:pPr lvl="1"/>
            <a:r>
              <a:rPr lang="en-US" sz="2800" dirty="0"/>
              <a:t>At the beginning of the session,  provide a brief outline of the agenda. (e.g., Today I thought we could go over your written trauma account and then check to make sure you covered all the criteria and information asked for.)</a:t>
            </a:r>
          </a:p>
          <a:p>
            <a:pPr marL="457200" lvl="1" indent="0">
              <a:buNone/>
            </a:pPr>
            <a:endParaRPr lang="en-US" sz="1100" dirty="0"/>
          </a:p>
          <a:p>
            <a:pPr lvl="1"/>
            <a:r>
              <a:rPr lang="en-US" sz="2800" dirty="0"/>
              <a:t>Review relevant policies</a:t>
            </a:r>
          </a:p>
          <a:p>
            <a:pPr lvl="1"/>
            <a:endParaRPr lang="en-US" sz="1200" dirty="0"/>
          </a:p>
          <a:p>
            <a:pPr lvl="1"/>
            <a:r>
              <a:rPr lang="en-US" sz="2800" dirty="0"/>
              <a:t>Be organized; have handouts and other written material available, or know where to access the material on the internet for easy distribution.</a:t>
            </a:r>
          </a:p>
          <a:p>
            <a:pPr lvl="2"/>
            <a:r>
              <a:rPr lang="en-US" sz="2400" dirty="0"/>
              <a:t>Bookmarking common websites (PACT Act, Agent Orange, Pension, ECFR)</a:t>
            </a:r>
          </a:p>
        </p:txBody>
      </p:sp>
    </p:spTree>
    <p:extLst>
      <p:ext uri="{BB962C8B-B14F-4D97-AF65-F5344CB8AC3E}">
        <p14:creationId xmlns:p14="http://schemas.microsoft.com/office/powerpoint/2010/main" val="2133299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90BAD-252B-2976-16E2-E3D950C5C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B43D0-CD20-4971-BDCF-B761E998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79153"/>
          </a:xfrm>
        </p:spPr>
        <p:txBody>
          <a:bodyPr/>
          <a:lstStyle/>
          <a:p>
            <a:r>
              <a:rPr lang="en-US" b="1" dirty="0"/>
              <a:t>Tips for clear communication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74208-59F9-3158-A3CD-C008E52A1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*** Ensure meetings/sessions are not too lengthy. The average person’s attention span is seconds to minutes, not hours.</a:t>
            </a:r>
          </a:p>
          <a:p>
            <a:endParaRPr lang="en-US" dirty="0"/>
          </a:p>
          <a:p>
            <a:r>
              <a:rPr lang="en-US" dirty="0"/>
              <a:t> ***Discussing emotionally-laden material can add to a person’s level of fatigue and distractibility. 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0278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930</Words>
  <Application>Microsoft Office PowerPoint</Application>
  <PresentationFormat>Widescreen</PresentationFormat>
  <Paragraphs>128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Times New Roman</vt:lpstr>
      <vt:lpstr>1_Office Theme</vt:lpstr>
      <vt:lpstr>1_Custom Design</vt:lpstr>
      <vt:lpstr>PowerPoint Presentation</vt:lpstr>
      <vt:lpstr>What’s to come</vt:lpstr>
      <vt:lpstr>  </vt:lpstr>
      <vt:lpstr> 3 Basic parts to all communication </vt:lpstr>
      <vt:lpstr>Communicating with Veterans</vt:lpstr>
      <vt:lpstr>Tips to clear communication</vt:lpstr>
      <vt:lpstr>Tips for clear communication</vt:lpstr>
      <vt:lpstr>Tips for clear communication</vt:lpstr>
      <vt:lpstr>Tips for clear communication</vt:lpstr>
      <vt:lpstr>Tips to ensure receiver understands</vt:lpstr>
      <vt:lpstr>Tips to ensure receiver understands</vt:lpstr>
      <vt:lpstr> Chatty veterans </vt:lpstr>
      <vt:lpstr>Emotional veteran or others</vt:lpstr>
      <vt:lpstr>Setting boundaries </vt:lpstr>
      <vt:lpstr>Setting boundaries </vt:lpstr>
      <vt:lpstr>Following up with the veteran</vt:lpstr>
      <vt:lpstr>Final thoughts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Keith Garrison</dc:creator>
  <cp:lastModifiedBy>Keith Garrison</cp:lastModifiedBy>
  <cp:revision>1</cp:revision>
  <dcterms:created xsi:type="dcterms:W3CDTF">2025-09-17T02:49:34Z</dcterms:created>
  <dcterms:modified xsi:type="dcterms:W3CDTF">2025-09-17T04:03:47Z</dcterms:modified>
</cp:coreProperties>
</file>