
<file path=[Content_Types].xml><?xml version="1.0" encoding="utf-8"?>
<Types xmlns="http://schemas.openxmlformats.org/package/2006/content-types">
  <Default Extension="rels" ContentType="application/vnd.openxmlformats-package.relationships+xml"/>
  <Default Extension="xml" ContentType="application/xml"/>
  <Override PartName="/docProps/core.xml" ContentType="application/vnd.openxmlformats-package.core-properties+xml"/>
  <Override PartName="/ppt/media/image1.jpg" ContentType="image/jpg"/>
  <Override PartName="/ppt/media/image10.png" ContentType="image/png"/>
  <Override PartName="/ppt/media/image11.png" ContentType="image/png"/>
  <Override PartName="/ppt/media/image12.png" ContentType="image/png"/>
  <Override PartName="/ppt/media/image13.png" ContentType="image/png"/>
  <Override PartName="/ppt/media/image14.png" ContentType="image/png"/>
  <Override PartName="/ppt/media/image15.png" ContentType="image/png"/>
  <Override PartName="/ppt/media/image16.png" ContentType="image/png"/>
  <Override PartName="/ppt/media/image17.png" ContentType="image/png"/>
  <Override PartName="/ppt/media/image18.png" ContentType="image/png"/>
  <Override PartName="/ppt/media/image19.png" ContentType="image/png"/>
  <Override PartName="/ppt/media/image2.jpg" ContentType="image/jpg"/>
  <Override PartName="/ppt/media/image20.png" ContentType="image/png"/>
  <Override PartName="/ppt/media/image21.png" ContentType="image/png"/>
  <Override PartName="/ppt/media/image22.png" ContentType="image/png"/>
  <Override PartName="/ppt/media/image23.png" ContentType="image/png"/>
  <Override PartName="/ppt/media/image24.png" ContentType="image/png"/>
  <Override PartName="/ppt/media/image25.png" ContentType="image/png"/>
  <Override PartName="/ppt/media/image26.png" ContentType="image/png"/>
  <Override PartName="/ppt/media/image27.png" ContentType="image/png"/>
  <Override PartName="/ppt/media/image28.png" ContentType="image/png"/>
  <Override PartName="/ppt/media/image29.png" ContentType="image/png"/>
  <Override PartName="/ppt/media/image3.jpg" ContentType="image/jpg"/>
  <Override PartName="/ppt/media/image30.png" ContentType="image/png"/>
  <Override PartName="/ppt/media/image31.png" ContentType="image/png"/>
  <Override PartName="/ppt/media/image32.png" ContentType="image/png"/>
  <Override PartName="/ppt/media/image33.png" ContentType="image/png"/>
  <Override PartName="/ppt/media/image34.png" ContentType="image/png"/>
  <Override PartName="/ppt/media/image35.png" ContentType="image/png"/>
  <Override PartName="/ppt/media/image36.png" ContentType="image/png"/>
  <Override PartName="/ppt/media/image37.png" ContentType="image/png"/>
  <Override PartName="/ppt/media/image38.png" ContentType="image/png"/>
  <Override PartName="/ppt/media/image39.png" ContentType="image/png"/>
  <Override PartName="/ppt/media/image4.jpg" ContentType="image/jpg"/>
  <Override PartName="/ppt/media/image40.png" ContentType="image/png"/>
  <Override PartName="/ppt/media/image41.png" ContentType="image/png"/>
  <Override PartName="/ppt/media/image42.png" ContentType="image/png"/>
  <Override PartName="/ppt/media/image43.png" ContentType="image/png"/>
  <Override PartName="/ppt/media/image44.png" ContentType="image/png"/>
  <Override PartName="/ppt/media/image45.png" ContentType="image/png"/>
  <Override PartName="/ppt/media/image46.png" ContentType="image/png"/>
  <Override PartName="/ppt/media/image47.png" ContentType="image/png"/>
  <Override PartName="/ppt/media/image48.png" ContentType="image/png"/>
  <Override PartName="/ppt/media/image49.png" ContentType="image/png"/>
  <Override PartName="/ppt/media/image5.png" ContentType="image/png"/>
  <Override PartName="/ppt/media/image50.png" ContentType="image/png"/>
  <Override PartName="/ppt/media/image51.png" ContentType="image/png"/>
  <Override PartName="/ppt/media/image52.png" ContentType="image/png"/>
  <Override PartName="/ppt/media/image53.png" ContentType="image/png"/>
  <Override PartName="/ppt/media/image54.png" ContentType="image/png"/>
  <Override PartName="/ppt/media/image55.jpg" ContentType="image/jpg"/>
  <Override PartName="/ppt/media/image56.jpg" ContentType="image/jpg"/>
  <Override PartName="/ppt/media/image57.jpg" ContentType="image/jpg"/>
  <Override PartName="/ppt/media/image58.jpg" ContentType="image/jpg"/>
  <Override PartName="/ppt/media/image59.jpg" ContentType="image/jpg"/>
  <Override PartName="/ppt/media/image6.png" ContentType="image/png"/>
  <Override PartName="/ppt/media/image60.jpg" ContentType="image/jpg"/>
  <Override PartName="/ppt/media/image61.png" ContentType="image/png"/>
  <Override PartName="/ppt/media/image62.png" ContentType="image/png"/>
  <Override PartName="/ppt/media/image63.png" ContentType="image/png"/>
  <Override PartName="/ppt/media/image64.png" ContentType="image/png"/>
  <Override PartName="/ppt/media/image65.png" ContentType="image/png"/>
  <Override PartName="/ppt/media/image66.jpg" ContentType="image/jpg"/>
  <Override PartName="/ppt/media/image67.jpg" ContentType="image/jpg"/>
  <Override PartName="/ppt/media/image68.png" ContentType="image/png"/>
  <Override PartName="/ppt/media/image7.png" ContentType="image/png"/>
  <Override PartName="/ppt/media/image8.png" ContentType="image/png"/>
  <Override PartName="/ppt/media/image9.png" ContentType="image/png"/>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heme/theme.xml" ContentType="application/vnd.openxmlformats-officedocument.theme+xml"/>
</Types>
</file>

<file path=_rels/.rels><Relationships xmlns="http://schemas.openxmlformats.org/package/2006/relationships"><Relationship Id="dpId" Type="http://schemas.openxmlformats.org/package/2006/relationships/metadata/core-properties" Target="docProps/core.xml"/><Relationship Id="pId" Type="http://schemas.openxmlformats.org/officeDocument/2006/relationships/officeDocument" Target="ppt/presentation.xml"/></Relationships>
</file>

<file path=ppt/presentation.xml><?xml version="1.0" encoding="utf-8"?>
<p:presentation xmlns:p="http://schemas.openxmlformats.org/presentationml/2006/main" xmlns:r="http://schemas.openxmlformats.org/officeDocument/2006/relationships" xmlns:a="http://schemas.openxmlformats.org/drawingml/2006/main" xmlns:dc="http://purl.org/dc/elements/1.1/" xmlns:cp="http://schemas.openxmlformats.org/package/2006/metadata/core-properties">
  <p:sldMasterIdLst>
    <p:sldMasterId id="2147483648" r:id="msId"/>
  </p:sldMasterIdLst>
  <p:sldIdLst>
    <p:sldId id="256" r:id="sId1"/>
    <p:sldId id="257" r:id="sId2"/>
    <p:sldId id="258" r:id="sId3"/>
    <p:sldId id="259" r:id="sId4"/>
    <p:sldId id="260" r:id="sId5"/>
    <p:sldId id="261" r:id="sId6"/>
    <p:sldId id="262" r:id="sId7"/>
    <p:sldId id="263" r:id="sId8"/>
    <p:sldId id="264" r:id="sId9"/>
    <p:sldId id="265" r:id="sId10"/>
    <p:sldId id="266" r:id="sId11"/>
    <p:sldId id="267" r:id="sId12"/>
    <p:sldId id="268" r:id="sId13"/>
    <p:sldId id="269" r:id="sId14"/>
    <p:sldId id="270" r:id="sId15"/>
    <p:sldId id="271" r:id="sId16"/>
    <p:sldId id="272" r:id="sId17"/>
    <p:sldId id="273" r:id="sId18"/>
    <p:sldId id="274" r:id="sId19"/>
  </p:sldIdLst>
  <p:sldSz cx="13006070" cy="7315200"/>
  <p:notesSz cx="6858000" cy="9144000"/>
  <p:defaultTextStyle/>
</p:presentation>
</file>

<file path=ppt/presProps.xml><?xml version="1.0" encoding="utf-8"?>
<p:presentationPr xmlns:p="http://schemas.openxmlformats.org/presentationml/2006/main" xmlns:r="http://schemas.openxmlformats.org/officeDocument/2006/relationships" xmlns:a="http://schemas.openxmlformats.org/drawingml/2006/main" xmlns:dc="http://purl.org/dc/elements/1.1/" xmlns:cp="http://schemas.openxmlformats.org/package/2006/metadata/core-properties"/>
</file>

<file path=ppt/_rels/presentation.xml.rels><Relationships xmlns="http://schemas.openxmlformats.org/package/2006/relationships"><Relationship Id="propsId" Type="http://schemas.openxmlformats.org/officeDocument/2006/relationships/presProps" Target="presProps.xml"/><Relationship Id="msId" Type="http://schemas.openxmlformats.org/officeDocument/2006/relationships/slideMaster" Target="slideMasters/slideMaster.xml"/><Relationship Id="tId" Type="http://schemas.openxmlformats.org/officeDocument/2006/relationships/theme" Target="theme/theme.xml"/><Relationship Id="sId1" Type="http://schemas.openxmlformats.org/officeDocument/2006/relationships/slide" Target="slides/slide1.xml"/><Relationship Id="sId2" Type="http://schemas.openxmlformats.org/officeDocument/2006/relationships/slide" Target="slides/slide2.xml"/><Relationship Id="sId3" Type="http://schemas.openxmlformats.org/officeDocument/2006/relationships/slide" Target="slides/slide3.xml"/><Relationship Id="sId4" Type="http://schemas.openxmlformats.org/officeDocument/2006/relationships/slide" Target="slides/slide4.xml"/><Relationship Id="sId5" Type="http://schemas.openxmlformats.org/officeDocument/2006/relationships/slide" Target="slides/slide5.xml"/><Relationship Id="sId6" Type="http://schemas.openxmlformats.org/officeDocument/2006/relationships/slide" Target="slides/slide6.xml"/><Relationship Id="sId7" Type="http://schemas.openxmlformats.org/officeDocument/2006/relationships/slide" Target="slides/slide7.xml"/><Relationship Id="sId8" Type="http://schemas.openxmlformats.org/officeDocument/2006/relationships/slide" Target="slides/slide8.xml"/><Relationship Id="sId9" Type="http://schemas.openxmlformats.org/officeDocument/2006/relationships/slide" Target="slides/slide9.xml"/><Relationship Id="sId10" Type="http://schemas.openxmlformats.org/officeDocument/2006/relationships/slide" Target="slides/slide10.xml"/><Relationship Id="sId11" Type="http://schemas.openxmlformats.org/officeDocument/2006/relationships/slide" Target="slides/slide11.xml"/><Relationship Id="sId12" Type="http://schemas.openxmlformats.org/officeDocument/2006/relationships/slide" Target="slides/slide12.xml"/><Relationship Id="sId13" Type="http://schemas.openxmlformats.org/officeDocument/2006/relationships/slide" Target="slides/slide13.xml"/><Relationship Id="sId14" Type="http://schemas.openxmlformats.org/officeDocument/2006/relationships/slide" Target="slides/slide14.xml"/><Relationship Id="sId15" Type="http://schemas.openxmlformats.org/officeDocument/2006/relationships/slide" Target="slides/slide15.xml"/><Relationship Id="sId16" Type="http://schemas.openxmlformats.org/officeDocument/2006/relationships/slide" Target="slides/slide16.xml"/><Relationship Id="sId17" Type="http://schemas.openxmlformats.org/officeDocument/2006/relationships/slide" Target="slides/slide17.xml"/><Relationship Id="sId18" Type="http://schemas.openxmlformats.org/officeDocument/2006/relationships/slide" Target="slides/slide18.xml"/><Relationship Id="sId19" Type="http://schemas.openxmlformats.org/officeDocument/2006/relationships/slide" Target="slides/slide19.xml"/></Relationships>
</file>

<file path=ppt/slideLayouts/_rels/slideLayout1.xml.rels><Relationships xmlns="http://schemas.openxmlformats.org/package/2006/relationships"><Relationship Id="msId" Type="http://schemas.openxmlformats.org/officeDocument/2006/relationships/slideMaster" Target="../slideMasters/slideMaster.xml"/></Relationships>
</file>

<file path=ppt/slideLayouts/_rels/slideLayout10.xml.rels><Relationships xmlns="http://schemas.openxmlformats.org/package/2006/relationships"><Relationship Id="msId" Type="http://schemas.openxmlformats.org/officeDocument/2006/relationships/slideMaster" Target="../slideMasters/slideMaster.xml"/></Relationships>
</file>

<file path=ppt/slideLayouts/_rels/slideLayout11.xml.rels><Relationships xmlns="http://schemas.openxmlformats.org/package/2006/relationships"><Relationship Id="msId" Type="http://schemas.openxmlformats.org/officeDocument/2006/relationships/slideMaster" Target="../slideMasters/slideMaster.xml"/></Relationships>
</file>

<file path=ppt/slideLayouts/_rels/slideLayout12.xml.rels><Relationships xmlns="http://schemas.openxmlformats.org/package/2006/relationships"><Relationship Id="msId" Type="http://schemas.openxmlformats.org/officeDocument/2006/relationships/slideMaster" Target="../slideMasters/slideMaster.xml"/></Relationships>
</file>

<file path=ppt/slideLayouts/_rels/slideLayout13.xml.rels><Relationships xmlns="http://schemas.openxmlformats.org/package/2006/relationships"><Relationship Id="msId" Type="http://schemas.openxmlformats.org/officeDocument/2006/relationships/slideMaster" Target="../slideMasters/slideMaster.xml"/></Relationships>
</file>

<file path=ppt/slideLayouts/_rels/slideLayout14.xml.rels><Relationships xmlns="http://schemas.openxmlformats.org/package/2006/relationships"><Relationship Id="msId" Type="http://schemas.openxmlformats.org/officeDocument/2006/relationships/slideMaster" Target="../slideMasters/slideMaster.xml"/></Relationships>
</file>

<file path=ppt/slideLayouts/_rels/slideLayout15.xml.rels><Relationships xmlns="http://schemas.openxmlformats.org/package/2006/relationships"><Relationship Id="msId" Type="http://schemas.openxmlformats.org/officeDocument/2006/relationships/slideMaster" Target="../slideMasters/slideMaster.xml"/></Relationships>
</file>

<file path=ppt/slideLayouts/_rels/slideLayout16.xml.rels><Relationships xmlns="http://schemas.openxmlformats.org/package/2006/relationships"><Relationship Id="msId" Type="http://schemas.openxmlformats.org/officeDocument/2006/relationships/slideMaster" Target="../slideMasters/slideMaster.xml"/></Relationships>
</file>

<file path=ppt/slideLayouts/_rels/slideLayout17.xml.rels><Relationships xmlns="http://schemas.openxmlformats.org/package/2006/relationships"><Relationship Id="msId" Type="http://schemas.openxmlformats.org/officeDocument/2006/relationships/slideMaster" Target="../slideMasters/slideMaster.xml"/></Relationships>
</file>

<file path=ppt/slideLayouts/_rels/slideLayout18.xml.rels><Relationships xmlns="http://schemas.openxmlformats.org/package/2006/relationships"><Relationship Id="msId" Type="http://schemas.openxmlformats.org/officeDocument/2006/relationships/slideMaster" Target="../slideMasters/slideMaster.xml"/></Relationships>
</file>

<file path=ppt/slideLayouts/_rels/slideLayout19.xml.rels><Relationships xmlns="http://schemas.openxmlformats.org/package/2006/relationships"><Relationship Id="msId" Type="http://schemas.openxmlformats.org/officeDocument/2006/relationships/slideMaster" Target="../slideMasters/slideMaster.xml"/></Relationships>
</file>

<file path=ppt/slideLayouts/_rels/slideLayout2.xml.rels><Relationships xmlns="http://schemas.openxmlformats.org/package/2006/relationships"><Relationship Id="msId" Type="http://schemas.openxmlformats.org/officeDocument/2006/relationships/slideMaster" Target="../slideMasters/slideMaster.xml"/></Relationships>
</file>

<file path=ppt/slideLayouts/_rels/slideLayout3.xml.rels><Relationships xmlns="http://schemas.openxmlformats.org/package/2006/relationships"><Relationship Id="msId" Type="http://schemas.openxmlformats.org/officeDocument/2006/relationships/slideMaster" Target="../slideMasters/slideMaster.xml"/></Relationships>
</file>

<file path=ppt/slideLayouts/_rels/slideLayout4.xml.rels><Relationships xmlns="http://schemas.openxmlformats.org/package/2006/relationships"><Relationship Id="msId" Type="http://schemas.openxmlformats.org/officeDocument/2006/relationships/slideMaster" Target="../slideMasters/slideMaster.xml"/></Relationships>
</file>

<file path=ppt/slideLayouts/_rels/slideLayout5.xml.rels><Relationships xmlns="http://schemas.openxmlformats.org/package/2006/relationships"><Relationship Id="msId" Type="http://schemas.openxmlformats.org/officeDocument/2006/relationships/slideMaster" Target="../slideMasters/slideMaster.xml"/></Relationships>
</file>

<file path=ppt/slideLayouts/_rels/slideLayout6.xml.rels><Relationships xmlns="http://schemas.openxmlformats.org/package/2006/relationships"><Relationship Id="msId" Type="http://schemas.openxmlformats.org/officeDocument/2006/relationships/slideMaster" Target="../slideMasters/slideMaster.xml"/></Relationships>
</file>

<file path=ppt/slideLayouts/_rels/slideLayout7.xml.rels><Relationships xmlns="http://schemas.openxmlformats.org/package/2006/relationships"><Relationship Id="msId" Type="http://schemas.openxmlformats.org/officeDocument/2006/relationships/slideMaster" Target="../slideMasters/slideMaster.xml"/></Relationships>
</file>

<file path=ppt/slideLayouts/_rels/slideLayout8.xml.rels><Relationships xmlns="http://schemas.openxmlformats.org/package/2006/relationships"><Relationship Id="msId" Type="http://schemas.openxmlformats.org/officeDocument/2006/relationships/slideMaster" Target="../slideMasters/slideMaster.xml"/></Relationships>
</file>

<file path=ppt/slideLayouts/_rels/slideLayout9.xml.rels><Relationships xmlns="http://schemas.openxmlformats.org/package/2006/relationships"><Relationship Id="msId" Type="http://schemas.openxmlformats.org/officeDocument/2006/relationships/slideMaster" Target="../slideMasters/slideMaster.xml"/></Relationships>
</file>

<file path=ppt/slideLayouts/slideLayout1.xml><?xml version="1.0" encoding="utf-8"?>
<p:sldLayout xmlns:p="http://schemas.openxmlformats.org/presentationml/2006/main" xmlns:r="http://schemas.openxmlformats.org/officeDocument/2006/relationships" xmlns:a="http://schemas.openxmlformats.org/drawingml/2006/main" xmlns:dc="http://purl.org/dc/elements/1.1/" xmlns:cp="http://schemas.openxmlformats.org/package/2006/metadata/core-properties">
  <p:cSld name="layout 1">
    <p:bg>
      <p:bgPr>
        <a:solidFill>
          <a:schemeClr val="bg1">
            <a:alpha val="100000"/>
          </a:schemeClr>
        </a:solidFill>
      </p:bgPr>
    </p:bg>
    <p:spTree>
      <p:nvGrpSpPr>
        <p:cNvPr id="1" name=""/>
        <p:cNvGrpSpPr/>
        <p:nvPr/>
      </p:nvGrpSpPr>
      <p:grpSpPr>
        <a:xfrm>
          <a:off x="0" y="0"/>
          <a:ext cx="0" cy="0"/>
          <a:chOff x="0" y="0"/>
          <a:chExt cx="0" cy="0"/>
        </a:xfrm>
      </p:grpSpPr>
      <p:sp>
        <p:nvSpPr>
          <p:cNvPr id="4" name=""/>
          <p:cNvSpPr/>
          <p:nvPr>
            <p:ph type="body" idx="10"/>
          </p:nvPr>
        </p:nvSpPr>
        <p:spPr>
          <a:xfrm>
            <a:off x="737870" y="1877695"/>
            <a:ext cx="4800600" cy="1616710"/>
          </a:xfrm>
          <a:prstGeom prst="rect">
            <a:avLst/>
          </a:prstGeom>
          <a:noFill/>
          <a:ln w="0" cmpd="sng">
            <a:noFill/>
            <a:prstDash val="solid"/>
          </a:ln>
        </p:spPr>
        <p:txBody>
          <a:bodyPr vert="horz" lIns="0" tIns="0" rIns="0" bIns="0" anchor="t"/>
          <a:lstStyle/>
          <a:p>
            <a:pPr marL="0" marR="0" indent="0" algn="l">
              <a:lnSpc>
                <a:spcPts val="5600"/>
              </a:lnSpc>
              <a:spcAft>
                <a:spcPts val="0"/>
              </a:spcAft>
            </a:pPr>
            <a:r>
              <a:rPr lang="en-US" sz="5450" b="1" spc="-60">
                <a:solidFill>
                  <a:srgbClr val="012F56"/>
                </a:solidFill>
                <a:latin typeface="Arial" pitchFamily="2" panose="02020603050405020304"/>
              </a:rPr>
              <a:t>Getting to </a:t>
            </a:r>
          </a:p>
          <a:p>
            <a:pPr marL="0" marR="0" indent="0" algn="l">
              <a:lnSpc>
                <a:spcPts val="6300"/>
              </a:lnSpc>
              <a:spcBef>
                <a:spcPts val="150"/>
              </a:spcBef>
              <a:spcAft>
                <a:spcPts val="660"/>
              </a:spcAft>
            </a:pPr>
            <a:r>
              <a:rPr lang="en-US" sz="5450" b="1" spc="-125">
                <a:solidFill>
                  <a:srgbClr val="012F56"/>
                </a:solidFill>
                <a:latin typeface="Arial" pitchFamily="2" panose="02020603050405020304"/>
              </a:rPr>
              <a:t>know Medicare </a:t>
            </a:r>
          </a:p>
        </p:txBody>
      </p:sp>
      <p:sp>
        <p:nvSpPr>
          <p:cNvPr id="5" name=""/>
          <p:cNvSpPr/>
          <p:nvPr>
            <p:ph type="body" idx="10"/>
          </p:nvPr>
        </p:nvSpPr>
        <p:spPr>
          <a:xfrm>
            <a:off x="737870" y="3494405"/>
            <a:ext cx="4800600" cy="2799715"/>
          </a:xfrm>
          <a:prstGeom prst="rect">
            <a:avLst/>
          </a:prstGeom>
          <a:noFill/>
          <a:ln w="0" cmpd="sng">
            <a:noFill/>
            <a:prstDash val="solid"/>
          </a:ln>
        </p:spPr>
        <p:txBody>
          <a:bodyPr vert="horz" lIns="0" tIns="40640" rIns="0" bIns="0" anchor="t">
            <a:normAutofit fontScale="95000"/>
          </a:bodyPr>
          <a:lstStyle/>
          <a:p>
            <a:pPr marL="0" marR="0" indent="0" algn="l">
              <a:lnSpc>
                <a:spcPts val="3100"/>
              </a:lnSpc>
              <a:spcAft>
                <a:spcPts val="0"/>
              </a:spcAft>
            </a:pPr>
            <a:r>
              <a:rPr lang="en-US" sz="2500" spc="-30">
                <a:solidFill>
                  <a:srgbClr val="012F56"/>
                </a:solidFill>
                <a:latin typeface="Verdana" pitchFamily="2" panose="02020603050405020304"/>
              </a:rPr>
              <a:t>A guided tour and </a:t>
            </a:r>
          </a:p>
          <a:p>
            <a:pPr marL="0" marR="0" indent="0" algn="l">
              <a:lnSpc>
                <a:spcPts val="3100"/>
              </a:lnSpc>
              <a:spcBef>
                <a:spcPts val="310"/>
              </a:spcBef>
              <a:spcAft>
                <a:spcPts val="0"/>
              </a:spcAft>
            </a:pPr>
            <a:r>
              <a:rPr lang="en-US" sz="2500" spc="-30">
                <a:solidFill>
                  <a:srgbClr val="012F56"/>
                </a:solidFill>
                <a:latin typeface="Verdana" pitchFamily="2" panose="02020603050405020304"/>
              </a:rPr>
              <a:t>introduction for veterans </a:t>
            </a:r>
          </a:p>
          <a:p>
            <a:pPr marL="0" marR="0" indent="0" algn="l">
              <a:lnSpc>
                <a:spcPts val="3100"/>
              </a:lnSpc>
              <a:spcBef>
                <a:spcPts val="335"/>
              </a:spcBef>
              <a:spcAft>
                <a:spcPts val="11830"/>
              </a:spcAft>
            </a:pPr>
            <a:r>
              <a:rPr lang="en-US" sz="2500" spc="-25">
                <a:solidFill>
                  <a:srgbClr val="012F56"/>
                </a:solidFill>
                <a:latin typeface="Verdana" pitchFamily="2" panose="02020603050405020304"/>
              </a:rPr>
              <a:t>and their families </a:t>
            </a:r>
          </a:p>
        </p:txBody>
      </p:sp>
      <p:sp>
        <p:nvSpPr>
          <p:cNvPr id="8" name=""/>
          <p:cNvSpPr/>
          <p:nvPr>
            <p:ph type="body" idx="10"/>
          </p:nvPr>
        </p:nvSpPr>
        <p:spPr>
          <a:xfrm>
            <a:off x="740410" y="6837045"/>
            <a:ext cx="1498600" cy="478155"/>
          </a:xfrm>
          <a:prstGeom prst="rect">
            <a:avLst/>
          </a:prstGeom>
          <a:noFill/>
          <a:ln w="0" cmpd="sng">
            <a:noFill/>
            <a:prstDash val="solid"/>
          </a:ln>
        </p:spPr>
        <p:txBody>
          <a:bodyPr vert="horz" lIns="0" tIns="0" rIns="0" bIns="0" anchor="t"/>
          <a:lstStyle/>
          <a:p>
            <a:pPr marL="0" marR="0" indent="0" algn="l">
              <a:lnSpc>
                <a:spcPts val="1300"/>
              </a:lnSpc>
              <a:spcAft>
                <a:spcPts val="2440"/>
              </a:spcAft>
            </a:pPr>
            <a:r>
              <a:rPr lang="en-US" sz="1100" spc="0">
                <a:solidFill>
                  <a:srgbClr val="012F56"/>
                </a:solidFill>
                <a:latin typeface="Tahoma" pitchFamily="2" panose="02020603050405020304"/>
              </a:rPr>
              <a:t>Y0040_GHHK9YGEN_C </a:t>
            </a:r>
          </a:p>
        </p:txBody>
      </p:sp>
    </p:spTree>
  </p:cSld>
  <p:clrMapOvr>
    <a:masterClrMapping/>
  </p:clrMapOvr>
</p:sldLayout>
</file>

<file path=ppt/slideLayouts/slideLayout10.xml><?xml version="1.0" encoding="utf-8"?>
<p:sldLayout xmlns:p="http://schemas.openxmlformats.org/presentationml/2006/main" xmlns:r="http://schemas.openxmlformats.org/officeDocument/2006/relationships" xmlns:a="http://schemas.openxmlformats.org/drawingml/2006/main" xmlns:dc="http://purl.org/dc/elements/1.1/" xmlns:cp="http://schemas.openxmlformats.org/package/2006/metadata/core-properties">
  <p:cSld name="layout 10">
    <p:bg>
      <p:bgPr>
        <a:solidFill>
          <a:schemeClr val="bg1">
            <a:alpha val="100000"/>
          </a:schemeClr>
        </a:solidFill>
      </p:bgPr>
    </p:bg>
    <p:spTree>
      <p:nvGrpSpPr>
        <p:cNvPr id="1" name=""/>
        <p:cNvGrpSpPr/>
        <p:nvPr/>
      </p:nvGrpSpPr>
      <p:grpSpPr>
        <a:xfrm>
          <a:off x="0" y="0"/>
          <a:ext cx="0" cy="0"/>
          <a:chOff x="0" y="0"/>
          <a:chExt cx="0" cy="0"/>
        </a:xfrm>
      </p:grpSpPr>
      <p:sp>
        <p:nvSpPr>
          <p:cNvPr id="2" name=""/>
          <p:cNvSpPr/>
          <p:nvPr>
            <p:ph type="body" idx="10"/>
          </p:nvPr>
        </p:nvSpPr>
        <p:spPr>
          <a:xfrm>
            <a:off x="749935" y="0"/>
            <a:ext cx="2286000" cy="1246505"/>
          </a:xfrm>
          <a:prstGeom prst="rect">
            <a:avLst/>
          </a:prstGeom>
          <a:noFill/>
          <a:ln w="0" cmpd="sng">
            <a:noFill/>
            <a:prstDash val="solid"/>
          </a:ln>
        </p:spPr>
        <p:txBody>
          <a:bodyPr vert="horz" lIns="0" tIns="699770" rIns="0" bIns="0" anchor="t"/>
          <a:lstStyle/>
          <a:p>
            <a:pPr marL="0" marR="0" indent="0" algn="l">
              <a:lnSpc>
                <a:spcPts val="1800"/>
              </a:lnSpc>
              <a:spcAft>
                <a:spcPts val="2520"/>
              </a:spcAft>
            </a:pPr>
            <a:r>
              <a:rPr lang="en-US" sz="1450" spc="100">
                <a:solidFill>
                  <a:srgbClr val="002F56"/>
                </a:solidFill>
                <a:latin typeface="Tahoma" pitchFamily="2" panose="02020603050405020304"/>
              </a:rPr>
              <a:t>MEDICARE ADVANTAGE </a:t>
            </a:r>
          </a:p>
        </p:txBody>
      </p:sp>
      <p:sp>
        <p:nvSpPr>
          <p:cNvPr id="7" name=""/>
          <p:cNvSpPr/>
          <p:nvPr>
            <p:ph type="body" idx="10"/>
          </p:nvPr>
        </p:nvSpPr>
        <p:spPr>
          <a:xfrm>
            <a:off x="1606550" y="1351280"/>
            <a:ext cx="2959100" cy="434975"/>
          </a:xfrm>
          <a:prstGeom prst="rect">
            <a:avLst/>
          </a:prstGeom>
          <a:noFill/>
          <a:ln w="0" cmpd="sng">
            <a:noFill/>
            <a:prstDash val="solid"/>
          </a:ln>
        </p:spPr>
        <p:txBody>
          <a:bodyPr vert="horz" lIns="0" tIns="10795" rIns="0" bIns="0" anchor="t">
            <a:normAutofit fontScale="90000"/>
          </a:bodyPr>
          <a:lstStyle/>
          <a:p>
            <a:pPr marL="0" marR="0" indent="0" algn="l">
              <a:lnSpc>
                <a:spcPts val="3300"/>
              </a:lnSpc>
              <a:spcAft>
                <a:spcPts val="0"/>
              </a:spcAft>
            </a:pPr>
            <a:r>
              <a:rPr lang="en-US" sz="2750" b="1" spc="15">
                <a:solidFill>
                  <a:srgbClr val="FFFFFF"/>
                </a:solidFill>
                <a:latin typeface="Tahoma" pitchFamily="2" panose="02020603050405020304"/>
              </a:rPr>
              <a:t>Types of MA plans </a:t>
            </a:r>
          </a:p>
        </p:txBody>
      </p:sp>
      <p:sp>
        <p:nvSpPr>
          <p:cNvPr id="8" name=""/>
          <p:cNvSpPr/>
          <p:nvPr>
            <p:ph type="body" idx="10"/>
          </p:nvPr>
        </p:nvSpPr>
        <p:spPr>
          <a:xfrm>
            <a:off x="1371600" y="2049145"/>
            <a:ext cx="10287000" cy="477520"/>
          </a:xfrm>
          <a:prstGeom prst="rect">
            <a:avLst/>
          </a:prstGeom>
          <a:noFill/>
          <a:ln w="0" cmpd="sng">
            <a:noFill/>
            <a:prstDash val="solid"/>
          </a:ln>
        </p:spPr>
        <p:txBody>
          <a:bodyPr vert="horz" lIns="0" tIns="8255" rIns="0" bIns="0" anchor="t">
            <a:normAutofit fontScale="85000"/>
          </a:bodyPr>
          <a:lstStyle/>
          <a:p>
            <a:pPr marL="1417320" marR="0" indent="0" algn="l">
              <a:lnSpc>
                <a:spcPts val="2700"/>
              </a:lnSpc>
              <a:spcAft>
                <a:spcPts val="1020"/>
              </a:spcAft>
              <a:tabLst>
                <a:tab algn="l" pos="4892040"/>
                <a:tab algn="l" pos="8275320"/>
              </a:tabLst>
            </a:pPr>
            <a:r>
              <a:rPr lang="en-US" sz="2250" b="1" spc="0">
                <a:solidFill>
                  <a:srgbClr val="78BD1F"/>
                </a:solidFill>
                <a:latin typeface="Tahoma" pitchFamily="2" panose="02020603050405020304"/>
              </a:rPr>
              <a:t>HMO</a:t>
            </a:r>
            <a:r>
              <a:rPr lang="en-US" sz="2250" b="1" spc="0">
                <a:solidFill>
                  <a:srgbClr val="66BAC4"/>
                </a:solidFill>
                <a:latin typeface="Tahoma" pitchFamily="2" panose="02020603050405020304"/>
              </a:rPr>
              <a:t>	</a:t>
            </a:r>
            <a:r>
              <a:rPr lang="en-US" sz="2250" b="1" spc="0">
                <a:solidFill>
                  <a:srgbClr val="66BAC4"/>
                </a:solidFill>
                <a:latin typeface="Tahoma" pitchFamily="2" panose="02020603050405020304"/>
              </a:rPr>
              <a:t>PPO</a:t>
            </a:r>
            <a:r>
              <a:rPr lang="en-US" sz="2250" b="1" spc="0">
                <a:solidFill>
                  <a:srgbClr val="114920"/>
                </a:solidFill>
                <a:latin typeface="Tahoma" pitchFamily="2" panose="02020603050405020304"/>
              </a:rPr>
              <a:t>	</a:t>
            </a:r>
            <a:r>
              <a:rPr lang="en-US" sz="2250" b="1" spc="0">
                <a:solidFill>
                  <a:srgbClr val="114920"/>
                </a:solidFill>
                <a:latin typeface="Tahoma" pitchFamily="2" panose="02020603050405020304"/>
              </a:rPr>
              <a:t>PFFS </a:t>
            </a:r>
          </a:p>
        </p:txBody>
      </p:sp>
      <p:sp>
        <p:nvSpPr>
          <p:cNvPr id="11" name=""/>
          <p:cNvSpPr/>
          <p:nvPr>
            <p:ph type="body" idx="10"/>
          </p:nvPr>
        </p:nvSpPr>
        <p:spPr>
          <a:xfrm>
            <a:off x="1633855" y="2750820"/>
            <a:ext cx="9296400" cy="271145"/>
          </a:xfrm>
          <a:prstGeom prst="rect">
            <a:avLst/>
          </a:prstGeom>
          <a:noFill/>
          <a:ln w="0" cmpd="sng">
            <a:noFill/>
            <a:prstDash val="solid"/>
          </a:ln>
        </p:spPr>
        <p:txBody>
          <a:bodyPr vert="horz" lIns="0" tIns="3175" rIns="0" bIns="0" anchor="t"/>
          <a:lstStyle/>
          <a:p>
            <a:pPr marL="0" marR="0" indent="0" algn="l">
              <a:lnSpc>
                <a:spcPts val="1800"/>
              </a:lnSpc>
              <a:spcAft>
                <a:spcPts val="290"/>
              </a:spcAft>
              <a:tabLst>
                <a:tab algn="l" pos="3520440"/>
                <a:tab algn="r" pos="9326880"/>
              </a:tabLst>
            </a:pPr>
            <a:r>
              <a:rPr lang="en-US" sz="1450" b="1" spc="0">
                <a:solidFill>
                  <a:srgbClr val="002F56"/>
                </a:solidFill>
                <a:latin typeface="Tahoma" pitchFamily="2" panose="02020603050405020304"/>
              </a:rPr>
              <a:t>Health maintenance organization	</a:t>
            </a:r>
            <a:r>
              <a:rPr lang="en-US" sz="1450" b="1" spc="0">
                <a:solidFill>
                  <a:srgbClr val="002F56"/>
                </a:solidFill>
                <a:latin typeface="Tahoma" pitchFamily="2" panose="02020603050405020304"/>
              </a:rPr>
              <a:t>Preferred provider organization</a:t>
            </a:r>
            <a:r>
              <a:rPr lang="en-US" sz="1450" b="1" spc="0">
                <a:solidFill>
                  <a:srgbClr val="FFFFFF"/>
                </a:solidFill>
                <a:latin typeface="Tahoma" pitchFamily="2" panose="02020603050405020304"/>
              </a:rPr>
              <a:t>	</a:t>
            </a:r>
            <a:r>
              <a:rPr lang="en-US" sz="1450" b="1" spc="0">
                <a:solidFill>
                  <a:srgbClr val="FFFFFF"/>
                </a:solidFill>
                <a:latin typeface="Tahoma" pitchFamily="2" panose="02020603050405020304"/>
              </a:rPr>
              <a:t>Private fee-for-service </a:t>
            </a:r>
          </a:p>
        </p:txBody>
      </p:sp>
      <p:sp>
        <p:nvSpPr>
          <p:cNvPr id="12" name=""/>
          <p:cNvSpPr/>
          <p:nvPr>
            <p:ph type="body" idx="10"/>
          </p:nvPr>
        </p:nvSpPr>
        <p:spPr>
          <a:xfrm>
            <a:off x="1568450" y="3385185"/>
            <a:ext cx="2889250" cy="1528445"/>
          </a:xfrm>
          <a:prstGeom prst="rect">
            <a:avLst/>
          </a:prstGeom>
          <a:noFill/>
          <a:ln w="0" cmpd="sng">
            <a:noFill/>
            <a:prstDash val="solid"/>
          </a:ln>
        </p:spPr>
        <p:txBody>
          <a:bodyPr vert="horz" lIns="0" tIns="1270" rIns="0" bIns="0" anchor="t"/>
          <a:lstStyle/>
          <a:p>
            <a:pPr marL="45720" marR="0" indent="0" algn="l">
              <a:lnSpc>
                <a:spcPts val="2000"/>
              </a:lnSpc>
              <a:spcAft>
                <a:spcPts val="0"/>
              </a:spcAft>
            </a:pPr>
            <a:r>
              <a:rPr lang="en-US" sz="1450" spc="0">
                <a:solidFill>
                  <a:srgbClr val="393A3C"/>
                </a:solidFill>
                <a:latin typeface="Tahoma" pitchFamily="2" panose="02020603050405020304"/>
              </a:rPr>
              <a:t>With a health maintenance organization (HMO), you have a large network of providers and generally have to stay within the network, which helps keep your out-of-pocket costs in check. </a:t>
            </a:r>
          </a:p>
        </p:txBody>
      </p:sp>
      <p:sp>
        <p:nvSpPr>
          <p:cNvPr id="13" name=""/>
          <p:cNvSpPr/>
          <p:nvPr>
            <p:ph type="body" idx="10"/>
          </p:nvPr>
        </p:nvSpPr>
        <p:spPr>
          <a:xfrm>
            <a:off x="5016500" y="3385185"/>
            <a:ext cx="2889250" cy="1530985"/>
          </a:xfrm>
          <a:prstGeom prst="rect">
            <a:avLst/>
          </a:prstGeom>
          <a:noFill/>
          <a:ln w="0" cmpd="sng">
            <a:noFill/>
            <a:prstDash val="solid"/>
          </a:ln>
        </p:spPr>
        <p:txBody>
          <a:bodyPr vert="horz" lIns="0" tIns="4445" rIns="0" bIns="0" anchor="t"/>
          <a:lstStyle/>
          <a:p>
            <a:pPr marL="0" marR="0" indent="0" algn="l">
              <a:lnSpc>
                <a:spcPts val="2000"/>
              </a:lnSpc>
              <a:spcAft>
                <a:spcPts val="0"/>
              </a:spcAft>
            </a:pPr>
            <a:r>
              <a:rPr lang="en-US" sz="1450" spc="0">
                <a:solidFill>
                  <a:srgbClr val="393A3C"/>
                </a:solidFill>
                <a:latin typeface="Tahoma" pitchFamily="2" panose="02020603050405020304"/>
              </a:rPr>
              <a:t>A preferred provider organization (PPO) offers a large network of healthcare providers and the flexibility of going out of network for care, although you may pay more. </a:t>
            </a:r>
          </a:p>
        </p:txBody>
      </p:sp>
      <p:sp>
        <p:nvSpPr>
          <p:cNvPr id="14" name=""/>
          <p:cNvSpPr/>
          <p:nvPr>
            <p:ph type="body" idx="10"/>
          </p:nvPr>
        </p:nvSpPr>
        <p:spPr>
          <a:xfrm>
            <a:off x="8464550" y="3385185"/>
            <a:ext cx="2889250" cy="1778000"/>
          </a:xfrm>
          <a:prstGeom prst="rect">
            <a:avLst/>
          </a:prstGeom>
          <a:noFill/>
          <a:ln w="0" cmpd="sng">
            <a:noFill/>
            <a:prstDash val="solid"/>
          </a:ln>
        </p:spPr>
        <p:txBody>
          <a:bodyPr vert="horz" lIns="0" tIns="0" rIns="0" bIns="0" anchor="t"/>
          <a:lstStyle/>
          <a:p>
            <a:pPr marL="0" marR="0" indent="0" algn="l">
              <a:lnSpc>
                <a:spcPts val="2000"/>
              </a:lnSpc>
              <a:spcAft>
                <a:spcPts val="0"/>
              </a:spcAft>
            </a:pPr>
            <a:r>
              <a:rPr lang="en-US" sz="1450" spc="0">
                <a:solidFill>
                  <a:srgbClr val="393A3C"/>
                </a:solidFill>
                <a:latin typeface="Tahoma" pitchFamily="2" panose="02020603050405020304"/>
              </a:rPr>
              <a:t>You may have more freedom to choose providers with a private fee-for-service (PFFS) plan, but a network arrangement may still apply. Providers who accept Medicare must bill the plan per its terms and conditions. </a:t>
            </a:r>
          </a:p>
        </p:txBody>
      </p:sp>
    </p:spTree>
  </p:cSld>
  <p:clrMapOvr>
    <a:masterClrMapping/>
  </p:clrMapOvr>
</p:sldLayout>
</file>

<file path=ppt/slideLayouts/slideLayout11.xml><?xml version="1.0" encoding="utf-8"?>
<p:sldLayout xmlns:p="http://schemas.openxmlformats.org/presentationml/2006/main" xmlns:r="http://schemas.openxmlformats.org/officeDocument/2006/relationships" xmlns:a="http://schemas.openxmlformats.org/drawingml/2006/main" xmlns:dc="http://purl.org/dc/elements/1.1/" xmlns:cp="http://schemas.openxmlformats.org/package/2006/metadata/core-properties">
  <p:cSld name="layout 11">
    <p:bg>
      <p:bgPr>
        <a:solidFill>
          <a:schemeClr val="bg1">
            <a:alpha val="100000"/>
          </a:schemeClr>
        </a:solidFill>
      </p:bgPr>
    </p:bg>
    <p:spTree>
      <p:nvGrpSpPr>
        <p:cNvPr id="1" name=""/>
        <p:cNvGrpSpPr/>
        <p:nvPr/>
      </p:nvGrpSpPr>
      <p:grpSpPr>
        <a:xfrm>
          <a:off x="0" y="0"/>
          <a:ext cx="0" cy="0"/>
          <a:chOff x="0" y="0"/>
          <a:chExt cx="0" cy="0"/>
        </a:xfrm>
      </p:grpSpPr>
      <p:sp>
        <p:nvSpPr>
          <p:cNvPr id="2" name=""/>
          <p:cNvSpPr/>
          <p:nvPr>
            <p:ph type="body" idx="10"/>
          </p:nvPr>
        </p:nvSpPr>
        <p:spPr>
          <a:xfrm>
            <a:off x="740410" y="0"/>
            <a:ext cx="6565900" cy="1172210"/>
          </a:xfrm>
          <a:prstGeom prst="rect">
            <a:avLst/>
          </a:prstGeom>
          <a:noFill/>
          <a:ln w="0" cmpd="sng">
            <a:noFill/>
            <a:prstDash val="solid"/>
          </a:ln>
        </p:spPr>
        <p:txBody>
          <a:bodyPr vert="horz" lIns="0" tIns="699770" rIns="0" bIns="0" anchor="t"/>
          <a:lstStyle/>
          <a:p>
            <a:pPr marL="0" marR="0" indent="0" algn="l">
              <a:lnSpc>
                <a:spcPts val="1800"/>
              </a:lnSpc>
              <a:spcAft>
                <a:spcPts val="1930"/>
              </a:spcAft>
            </a:pPr>
            <a:r>
              <a:rPr lang="en-US" sz="1450" spc="125">
                <a:solidFill>
                  <a:srgbClr val="AE0060"/>
                </a:solidFill>
                <a:latin typeface="Tahoma" pitchFamily="2" panose="02020603050405020304"/>
              </a:rPr>
              <a:t>PRESCRIPTION DRUG PLAN </a:t>
            </a:r>
          </a:p>
        </p:txBody>
      </p:sp>
      <p:sp>
        <p:nvSpPr>
          <p:cNvPr id="3" name=""/>
          <p:cNvSpPr/>
          <p:nvPr>
            <p:ph type="body" idx="10"/>
          </p:nvPr>
        </p:nvSpPr>
        <p:spPr>
          <a:xfrm>
            <a:off x="740410" y="1172210"/>
            <a:ext cx="6565900" cy="539750"/>
          </a:xfrm>
          <a:prstGeom prst="rect">
            <a:avLst/>
          </a:prstGeom>
          <a:noFill/>
          <a:ln w="0" cmpd="sng">
            <a:noFill/>
            <a:prstDash val="solid"/>
          </a:ln>
        </p:spPr>
        <p:txBody>
          <a:bodyPr vert="horz" lIns="0" tIns="5715" rIns="0" bIns="0" anchor="t">
            <a:normAutofit fontScale="90000"/>
          </a:bodyPr>
          <a:lstStyle/>
          <a:p>
            <a:pPr marL="0" marR="0" indent="0" algn="l">
              <a:lnSpc>
                <a:spcPts val="3200"/>
              </a:lnSpc>
              <a:spcAft>
                <a:spcPts val="970"/>
              </a:spcAft>
            </a:pPr>
            <a:r>
              <a:rPr lang="en-US" sz="2700" b="1" spc="70">
                <a:solidFill>
                  <a:srgbClr val="AE0060"/>
                </a:solidFill>
                <a:latin typeface="Tahoma" pitchFamily="2" panose="02020603050405020304"/>
              </a:rPr>
              <a:t>Medicare Part D and VA healthcare </a:t>
            </a:r>
          </a:p>
        </p:txBody>
      </p:sp>
      <p:sp>
        <p:nvSpPr>
          <p:cNvPr id="4" name=""/>
          <p:cNvSpPr/>
          <p:nvPr>
            <p:ph type="body" idx="10"/>
          </p:nvPr>
        </p:nvSpPr>
        <p:spPr>
          <a:xfrm>
            <a:off x="740410" y="1711960"/>
            <a:ext cx="6565900" cy="782955"/>
          </a:xfrm>
          <a:prstGeom prst="rect">
            <a:avLst/>
          </a:prstGeom>
          <a:noFill/>
          <a:ln w="0" cmpd="sng">
            <a:noFill/>
            <a:prstDash val="solid"/>
          </a:ln>
        </p:spPr>
        <p:txBody>
          <a:bodyPr vert="horz" lIns="0" tIns="3175" rIns="0" bIns="0" anchor="t"/>
          <a:lstStyle/>
          <a:p>
            <a:pPr marL="0" marR="0" indent="0" algn="l">
              <a:lnSpc>
                <a:spcPts val="1800"/>
              </a:lnSpc>
              <a:spcAft>
                <a:spcPts val="4290"/>
              </a:spcAft>
            </a:pPr>
            <a:r>
              <a:rPr lang="en-US" sz="1450" spc="10">
                <a:solidFill>
                  <a:srgbClr val="393A3C"/>
                </a:solidFill>
                <a:latin typeface="Tahoma" pitchFamily="2" panose="02020603050405020304"/>
              </a:rPr>
              <a:t>A Medicare Part D plan helps pay for your prescription drugs. You can choose: </a:t>
            </a:r>
          </a:p>
        </p:txBody>
      </p:sp>
      <p:sp>
        <p:nvSpPr>
          <p:cNvPr id="7" name=""/>
          <p:cNvSpPr/>
          <p:nvPr>
            <p:ph type="body" idx="10"/>
          </p:nvPr>
        </p:nvSpPr>
        <p:spPr>
          <a:xfrm>
            <a:off x="2030095" y="2494915"/>
            <a:ext cx="3200400" cy="1273175"/>
          </a:xfrm>
          <a:prstGeom prst="rect">
            <a:avLst/>
          </a:prstGeom>
          <a:noFill/>
          <a:ln w="0" cmpd="sng">
            <a:noFill/>
            <a:prstDash val="solid"/>
          </a:ln>
        </p:spPr>
        <p:txBody>
          <a:bodyPr vert="horz" lIns="0" tIns="0" rIns="0" bIns="0" anchor="t"/>
          <a:lstStyle/>
          <a:p>
            <a:pPr marL="0" marR="0" indent="0" algn="l">
              <a:lnSpc>
                <a:spcPts val="1900"/>
              </a:lnSpc>
              <a:spcAft>
                <a:spcPts val="4195"/>
              </a:spcAft>
            </a:pPr>
            <a:r>
              <a:rPr lang="en-US" sz="1450" spc="0">
                <a:solidFill>
                  <a:srgbClr val="393A3C"/>
                </a:solidFill>
                <a:latin typeface="Tahoma" pitchFamily="2" panose="02020603050405020304"/>
              </a:rPr>
              <a:t>An MAPD plan, which has both medical and prescription drug coverage with one monthly premium </a:t>
            </a:r>
          </a:p>
        </p:txBody>
      </p:sp>
      <p:sp>
        <p:nvSpPr>
          <p:cNvPr id="8" name=""/>
          <p:cNvSpPr/>
          <p:nvPr>
            <p:ph type="body" idx="10"/>
          </p:nvPr>
        </p:nvSpPr>
        <p:spPr>
          <a:xfrm>
            <a:off x="7853045" y="2545080"/>
            <a:ext cx="3543300" cy="643255"/>
          </a:xfrm>
          <a:prstGeom prst="rect">
            <a:avLst/>
          </a:prstGeom>
          <a:noFill/>
          <a:ln w="0" cmpd="sng">
            <a:noFill/>
            <a:prstDash val="solid"/>
          </a:ln>
        </p:spPr>
        <p:txBody>
          <a:bodyPr vert="horz" lIns="0" tIns="208915" rIns="0" bIns="0" anchor="t"/>
          <a:lstStyle/>
          <a:p>
            <a:pPr marL="0" marR="0" indent="0" algn="l">
              <a:lnSpc>
                <a:spcPts val="1800"/>
              </a:lnSpc>
              <a:spcAft>
                <a:spcPts val="1585"/>
              </a:spcAft>
            </a:pPr>
            <a:r>
              <a:rPr lang="en-US" sz="1450" spc="15">
                <a:solidFill>
                  <a:srgbClr val="393A3C"/>
                </a:solidFill>
                <a:latin typeface="Tahoma" pitchFamily="2" panose="02020603050405020304"/>
              </a:rPr>
              <a:t>A stand-alone PDP with Original Medicare </a:t>
            </a:r>
          </a:p>
        </p:txBody>
      </p:sp>
      <p:sp>
        <p:nvSpPr>
          <p:cNvPr id="11" name=""/>
          <p:cNvSpPr/>
          <p:nvPr>
            <p:ph type="body" idx="10"/>
          </p:nvPr>
        </p:nvSpPr>
        <p:spPr>
          <a:xfrm>
            <a:off x="5911215" y="2750820"/>
            <a:ext cx="408940" cy="237490"/>
          </a:xfrm>
          <a:prstGeom prst="rect">
            <a:avLst/>
          </a:prstGeom>
          <a:noFill/>
          <a:ln w="0" cmpd="sng">
            <a:noFill/>
            <a:prstDash val="solid"/>
          </a:ln>
        </p:spPr>
        <p:txBody>
          <a:bodyPr vert="horz" lIns="0" tIns="0" rIns="0" bIns="0" anchor="t"/>
          <a:lstStyle/>
          <a:p>
            <a:pPr marL="0" marR="0" indent="0" algn="l">
              <a:lnSpc>
                <a:spcPts val="1800"/>
              </a:lnSpc>
              <a:spcAft>
                <a:spcPts val="0"/>
              </a:spcAft>
            </a:pPr>
            <a:r>
              <a:rPr lang="en-US" sz="1450" b="1" spc="235">
                <a:solidFill>
                  <a:srgbClr val="114920"/>
                </a:solidFill>
                <a:latin typeface="Tahoma" pitchFamily="2" panose="02020603050405020304"/>
              </a:rPr>
              <a:t>OR </a:t>
            </a:r>
          </a:p>
        </p:txBody>
      </p:sp>
      <p:sp>
        <p:nvSpPr>
          <p:cNvPr id="14" name=""/>
          <p:cNvSpPr/>
          <p:nvPr>
            <p:ph type="body" idx="10"/>
          </p:nvPr>
        </p:nvSpPr>
        <p:spPr>
          <a:xfrm>
            <a:off x="737870" y="3768090"/>
            <a:ext cx="10972800" cy="601345"/>
          </a:xfrm>
          <a:prstGeom prst="rect">
            <a:avLst/>
          </a:prstGeom>
          <a:noFill/>
          <a:ln w="0" cmpd="sng">
            <a:noFill/>
            <a:prstDash val="solid"/>
          </a:ln>
        </p:spPr>
        <p:txBody>
          <a:bodyPr vert="horz" lIns="0" tIns="6350" rIns="0" bIns="0" anchor="t">
            <a:normAutofit fontScale="95000"/>
          </a:bodyPr>
          <a:lstStyle/>
          <a:p>
            <a:pPr marL="0" marR="0" indent="0" algn="l">
              <a:lnSpc>
                <a:spcPts val="2100"/>
              </a:lnSpc>
              <a:spcAft>
                <a:spcPts val="2505"/>
              </a:spcAft>
            </a:pPr>
            <a:r>
              <a:rPr lang="en-US" sz="1850" b="1" spc="0">
                <a:solidFill>
                  <a:srgbClr val="AE0060"/>
                </a:solidFill>
                <a:latin typeface="Arial" pitchFamily="2" panose="02020603050405020304"/>
              </a:rPr>
              <a:t>If you have VA healthcare: </a:t>
            </a:r>
          </a:p>
        </p:txBody>
      </p:sp>
    </p:spTree>
  </p:cSld>
  <p:clrMapOvr>
    <a:masterClrMapping/>
  </p:clrMapOvr>
</p:sldLayout>
</file>

<file path=ppt/slideLayouts/slideLayout12.xml><?xml version="1.0" encoding="utf-8"?>
<p:sldLayout xmlns:p="http://schemas.openxmlformats.org/presentationml/2006/main" xmlns:r="http://schemas.openxmlformats.org/officeDocument/2006/relationships" xmlns:a="http://schemas.openxmlformats.org/drawingml/2006/main" xmlns:dc="http://purl.org/dc/elements/1.1/" xmlns:cp="http://schemas.openxmlformats.org/package/2006/metadata/core-properties">
  <p:cSld name="layout 12">
    <p:bg>
      <p:bgPr>
        <a:solidFill>
          <a:schemeClr val="bg1">
            <a:alpha val="100000"/>
          </a:schemeClr>
        </a:solidFill>
      </p:bgPr>
    </p:bg>
    <p:spTree>
      <p:nvGrpSpPr>
        <p:cNvPr id="1" name=""/>
        <p:cNvGrpSpPr/>
        <p:nvPr/>
      </p:nvGrpSpPr>
      <p:grpSpPr>
        <a:xfrm>
          <a:off x="0" y="0"/>
          <a:ext cx="0" cy="0"/>
          <a:chOff x="0" y="0"/>
          <a:chExt cx="0" cy="0"/>
        </a:xfrm>
      </p:grpSpPr>
      <p:sp>
        <p:nvSpPr>
          <p:cNvPr id="2" name=""/>
          <p:cNvSpPr/>
          <p:nvPr>
            <p:ph type="body" idx="10"/>
          </p:nvPr>
        </p:nvSpPr>
        <p:spPr>
          <a:xfrm>
            <a:off x="753110" y="0"/>
            <a:ext cx="2743200" cy="1187450"/>
          </a:xfrm>
          <a:prstGeom prst="rect">
            <a:avLst/>
          </a:prstGeom>
          <a:noFill/>
          <a:ln w="0" cmpd="sng">
            <a:noFill/>
            <a:prstDash val="solid"/>
          </a:ln>
        </p:spPr>
        <p:txBody>
          <a:bodyPr vert="horz" lIns="0" tIns="699770" rIns="0" bIns="0" anchor="t"/>
          <a:lstStyle/>
          <a:p>
            <a:pPr marL="0" marR="0" indent="0" algn="l">
              <a:lnSpc>
                <a:spcPts val="1800"/>
              </a:lnSpc>
              <a:spcAft>
                <a:spcPts val="2025"/>
              </a:spcAft>
            </a:pPr>
            <a:r>
              <a:rPr lang="en-US" sz="1450" spc="125">
                <a:solidFill>
                  <a:srgbClr val="AE0060"/>
                </a:solidFill>
                <a:latin typeface="Tahoma" pitchFamily="2" panose="02020603050405020304"/>
              </a:rPr>
              <a:t>PRESCRIPTION DRUG PLAN </a:t>
            </a:r>
          </a:p>
        </p:txBody>
      </p:sp>
      <p:sp>
        <p:nvSpPr>
          <p:cNvPr id="5" name=""/>
          <p:cNvSpPr/>
          <p:nvPr>
            <p:ph type="body" idx="10"/>
          </p:nvPr>
        </p:nvSpPr>
        <p:spPr>
          <a:xfrm>
            <a:off x="749935" y="1187450"/>
            <a:ext cx="7510145" cy="1049655"/>
          </a:xfrm>
          <a:prstGeom prst="rect">
            <a:avLst/>
          </a:prstGeom>
          <a:noFill/>
          <a:ln w="0" cmpd="sng">
            <a:noFill/>
            <a:prstDash val="solid"/>
          </a:ln>
        </p:spPr>
        <p:txBody>
          <a:bodyPr vert="horz" lIns="0" tIns="6985" rIns="0" bIns="0" anchor="t">
            <a:normAutofit fontScale="95000"/>
          </a:bodyPr>
          <a:lstStyle/>
          <a:p>
            <a:pPr marL="0" marR="0" indent="0" algn="l">
              <a:lnSpc>
                <a:spcPts val="3300"/>
              </a:lnSpc>
              <a:spcAft>
                <a:spcPts val="0"/>
              </a:spcAft>
            </a:pPr>
            <a:r>
              <a:rPr lang="en-US" sz="2850" b="1" spc="0">
                <a:solidFill>
                  <a:srgbClr val="AE0060"/>
                </a:solidFill>
                <a:latin typeface="Arial" pitchFamily="2" panose="02020603050405020304"/>
              </a:rPr>
              <a:t>Understanding the Part D stages </a:t>
            </a:r>
          </a:p>
          <a:p>
            <a:pPr marL="0" marR="0" indent="0" algn="l">
              <a:lnSpc>
                <a:spcPts val="1800"/>
              </a:lnSpc>
              <a:spcBef>
                <a:spcPts val="955"/>
              </a:spcBef>
              <a:spcAft>
                <a:spcPts val="0"/>
              </a:spcAft>
            </a:pPr>
            <a:r>
              <a:rPr lang="en-US" sz="1450" spc="25">
                <a:solidFill>
                  <a:srgbClr val="393A3C"/>
                </a:solidFill>
                <a:latin typeface="Tahoma" pitchFamily="2" panose="02020603050405020304"/>
              </a:rPr>
              <a:t>Most Medicare prescription drug plans have three stages. </a:t>
            </a:r>
          </a:p>
          <a:p>
            <a:pPr marL="0" marR="0" indent="0" algn="l">
              <a:lnSpc>
                <a:spcPts val="1800"/>
              </a:lnSpc>
              <a:spcBef>
                <a:spcPts val="395"/>
              </a:spcBef>
              <a:spcAft>
                <a:spcPts val="0"/>
              </a:spcAft>
            </a:pPr>
            <a:r>
              <a:rPr lang="en-US" sz="1450" spc="25">
                <a:solidFill>
                  <a:srgbClr val="393A3C"/>
                </a:solidFill>
                <a:latin typeface="Tahoma" pitchFamily="2" panose="02020603050405020304"/>
              </a:rPr>
              <a:t>(Note that the information below only pertains to Part D prescription drug costs.) </a:t>
            </a:r>
          </a:p>
        </p:txBody>
      </p:sp>
      <p:sp>
        <p:nvSpPr>
          <p:cNvPr id="10" name=""/>
          <p:cNvSpPr/>
          <p:nvPr>
            <p:ph type="body" idx="10"/>
          </p:nvPr>
        </p:nvSpPr>
        <p:spPr>
          <a:xfrm>
            <a:off x="1718945" y="4331335"/>
            <a:ext cx="609600" cy="127635"/>
          </a:xfrm>
          <a:prstGeom prst="rect">
            <a:avLst/>
          </a:prstGeom>
          <a:solidFill>
            <a:srgbClr val="78BD1F"/>
          </a:solidFill>
          <a:ln w="0" cmpd="sng">
            <a:noFill/>
            <a:prstDash val="solid"/>
          </a:ln>
        </p:spPr>
        <p:txBody>
          <a:bodyPr vert="horz" lIns="0" tIns="0" rIns="0" bIns="0" anchor="t">
            <a:normAutofit fontScale="95000"/>
          </a:bodyPr>
          <a:lstStyle/>
          <a:p>
            <a:pPr marL="0" marR="0" indent="0" algn="l">
              <a:lnSpc>
                <a:spcPts val="1000"/>
              </a:lnSpc>
              <a:spcAft>
                <a:spcPts val="0"/>
              </a:spcAft>
            </a:pPr>
            <a:r>
              <a:rPr lang="en-US" sz="1200" b="1" spc="-70">
                <a:solidFill>
                  <a:srgbClr val="114920"/>
                </a:solidFill>
                <a:latin typeface="Tahoma" pitchFamily="2" panose="02020603050405020304"/>
              </a:rPr>
              <a:t>STAGE 1 </a:t>
            </a:r>
          </a:p>
        </p:txBody>
      </p:sp>
      <p:sp>
        <p:nvSpPr>
          <p:cNvPr id="11" name=""/>
          <p:cNvSpPr/>
          <p:nvPr>
            <p:ph type="body" idx="10"/>
          </p:nvPr>
        </p:nvSpPr>
        <p:spPr>
          <a:xfrm>
            <a:off x="1542415" y="4590415"/>
            <a:ext cx="3203575" cy="2316480"/>
          </a:xfrm>
          <a:prstGeom prst="rect">
            <a:avLst/>
          </a:prstGeom>
          <a:solidFill>
            <a:srgbClr val="EEEEEE"/>
          </a:solidFill>
          <a:ln w="0" cmpd="sng">
            <a:noFill/>
            <a:prstDash val="solid"/>
          </a:ln>
        </p:spPr>
        <p:txBody>
          <a:bodyPr vert="horz" lIns="0" tIns="140970" rIns="0" bIns="0" anchor="t"/>
          <a:lstStyle/>
          <a:p>
            <a:pPr marL="182880" marR="0" indent="0" algn="l">
              <a:lnSpc>
                <a:spcPts val="1400"/>
              </a:lnSpc>
              <a:spcAft>
                <a:spcPts val="0"/>
              </a:spcAft>
            </a:pPr>
            <a:r>
              <a:rPr lang="en-US" sz="1200" b="1" spc="-40">
                <a:solidFill>
                  <a:srgbClr val="114920"/>
                </a:solidFill>
                <a:latin typeface="Tahoma" pitchFamily="2" panose="02020603050405020304"/>
              </a:rPr>
              <a:t>Deductible</a:t>
            </a:r>
            <a:r>
              <a:rPr lang="en-US" sz="1200" spc="-40">
                <a:solidFill>
                  <a:srgbClr val="114920"/>
                </a:solidFill>
                <a:latin typeface="Tahoma" pitchFamily="2" panose="02020603050405020304"/>
              </a:rPr>
              <a:t>—you pay 100% </a:t>
            </a:r>
          </a:p>
          <a:p>
            <a:pPr marL="320040" marR="502920" indent="137160" algn="l">
              <a:lnSpc>
                <a:spcPts val="1400"/>
              </a:lnSpc>
              <a:spcBef>
                <a:spcPts val="230"/>
              </a:spcBef>
              <a:spcAft>
                <a:spcPts val="0"/>
              </a:spcAft>
              <a:buFont typeface="Symbol"/>
              <a:buChar char="·"/>
            </a:pPr>
            <a:r>
              <a:rPr lang="en-US" sz="1200" spc="-35">
                <a:solidFill>
                  <a:srgbClr val="393A3C"/>
                </a:solidFill>
                <a:latin typeface="Tahoma" pitchFamily="2" panose="02020603050405020304"/>
              </a:rPr>
              <a:t>You pay all costs until the deductible is met. </a:t>
            </a:r>
          </a:p>
          <a:p>
            <a:pPr marL="320040" marR="411480" indent="137160" algn="l">
              <a:lnSpc>
                <a:spcPts val="1400"/>
              </a:lnSpc>
              <a:spcBef>
                <a:spcPts val="205"/>
              </a:spcBef>
              <a:spcAft>
                <a:spcPts val="0"/>
              </a:spcAft>
              <a:buFont typeface="Symbol"/>
              <a:buChar char="·"/>
            </a:pPr>
            <a:r>
              <a:rPr lang="en-US" sz="1200" spc="0">
                <a:solidFill>
                  <a:srgbClr val="393A3C"/>
                </a:solidFill>
                <a:latin typeface="Tahoma" pitchFamily="2" panose="02020603050405020304"/>
              </a:rPr>
              <a:t>A deductible is the amount you pay of your medication costs before this plan pays its share. </a:t>
            </a:r>
          </a:p>
          <a:p>
            <a:pPr marL="320040" marR="228600" indent="137160" algn="l">
              <a:lnSpc>
                <a:spcPts val="1400"/>
              </a:lnSpc>
              <a:spcBef>
                <a:spcPts val="205"/>
              </a:spcBef>
              <a:spcAft>
                <a:spcPts val="2425"/>
              </a:spcAft>
              <a:buFont typeface="Symbol"/>
              <a:buChar char="·"/>
            </a:pPr>
            <a:r>
              <a:rPr lang="en-US" sz="1200" spc="-30">
                <a:solidFill>
                  <a:srgbClr val="393A3C"/>
                </a:solidFill>
                <a:latin typeface="Tahoma" pitchFamily="2" panose="02020603050405020304"/>
              </a:rPr>
              <a:t>Deductible amounts and exclusions vary across plans—some plans may exclude commonly used medications from the deductible phase.  </a:t>
            </a:r>
          </a:p>
        </p:txBody>
      </p:sp>
      <p:sp>
        <p:nvSpPr>
          <p:cNvPr id="12" name=""/>
          <p:cNvSpPr/>
          <p:nvPr>
            <p:ph type="body" idx="10"/>
          </p:nvPr>
        </p:nvSpPr>
        <p:spPr>
          <a:xfrm>
            <a:off x="5056505" y="4130040"/>
            <a:ext cx="3203575" cy="2776855"/>
          </a:xfrm>
          <a:prstGeom prst="rect">
            <a:avLst/>
          </a:prstGeom>
          <a:solidFill>
            <a:srgbClr val="EEEEEE"/>
          </a:solidFill>
          <a:ln w="0" cmpd="sng">
            <a:noFill/>
            <a:prstDash val="solid"/>
          </a:ln>
        </p:spPr>
        <p:txBody>
          <a:bodyPr vert="horz" lIns="0" tIns="143510" rIns="0" bIns="0" anchor="t"/>
          <a:lstStyle/>
          <a:p>
            <a:pPr marL="182880" marR="685800" indent="0" algn="l">
              <a:lnSpc>
                <a:spcPts val="1400"/>
              </a:lnSpc>
              <a:spcAft>
                <a:spcPts val="0"/>
              </a:spcAft>
            </a:pPr>
            <a:r>
              <a:rPr lang="en-US" sz="1200" b="1" spc="0">
                <a:solidFill>
                  <a:srgbClr val="114920"/>
                </a:solidFill>
                <a:latin typeface="Tahoma" pitchFamily="2" panose="02020603050405020304"/>
              </a:rPr>
              <a:t>Initial Coverage</a:t>
            </a:r>
            <a:r>
              <a:rPr lang="en-US" sz="1200" spc="0">
                <a:solidFill>
                  <a:srgbClr val="114920"/>
                </a:solidFill>
                <a:latin typeface="Tahoma" pitchFamily="2" panose="02020603050405020304"/>
              </a:rPr>
              <a:t>—shared cost with insurance company </a:t>
            </a:r>
          </a:p>
          <a:p>
            <a:pPr marL="320040" marR="274320" indent="137160" algn="l">
              <a:lnSpc>
                <a:spcPts val="1400"/>
              </a:lnSpc>
              <a:spcBef>
                <a:spcPts val="220"/>
              </a:spcBef>
              <a:spcAft>
                <a:spcPts val="0"/>
              </a:spcAft>
              <a:buFont typeface="Symbol"/>
              <a:buChar char="·"/>
            </a:pPr>
            <a:r>
              <a:rPr lang="en-US" sz="1200" spc="0">
                <a:solidFill>
                  <a:srgbClr val="393A3C"/>
                </a:solidFill>
                <a:latin typeface="Tahoma" pitchFamily="2" panose="02020603050405020304"/>
              </a:rPr>
              <a:t>During the Initial Coverage Stage, the plan pays its share of the cost of your covered prescription drugs, and you pay your share (your copayment or a coinsurance). </a:t>
            </a:r>
          </a:p>
          <a:p>
            <a:pPr marL="320040" marR="457200" indent="137160" algn="l">
              <a:lnSpc>
                <a:spcPts val="1400"/>
              </a:lnSpc>
              <a:spcBef>
                <a:spcPts val="250"/>
              </a:spcBef>
              <a:spcAft>
                <a:spcPts val="6265"/>
              </a:spcAft>
              <a:buFont typeface="Symbol"/>
              <a:buChar char="·"/>
            </a:pPr>
            <a:r>
              <a:rPr lang="en-US" sz="1200" spc="-35">
                <a:solidFill>
                  <a:srgbClr val="393A3C"/>
                </a:solidFill>
                <a:latin typeface="Tahoma" pitchFamily="2" panose="02020603050405020304"/>
              </a:rPr>
              <a:t>Both you and your insurance plan pay medication costs until your Part D out-of-pocket costs reach $2,000.  </a:t>
            </a:r>
          </a:p>
        </p:txBody>
      </p:sp>
      <p:sp>
        <p:nvSpPr>
          <p:cNvPr id="15" name=""/>
          <p:cNvSpPr/>
          <p:nvPr>
            <p:ph type="body" idx="10"/>
          </p:nvPr>
        </p:nvSpPr>
        <p:spPr>
          <a:xfrm>
            <a:off x="8747760" y="3422650"/>
            <a:ext cx="606425" cy="128270"/>
          </a:xfrm>
          <a:prstGeom prst="rect">
            <a:avLst/>
          </a:prstGeom>
          <a:solidFill>
            <a:srgbClr val="78BD1F"/>
          </a:solidFill>
          <a:ln w="0" cmpd="sng">
            <a:noFill/>
            <a:prstDash val="solid"/>
          </a:ln>
        </p:spPr>
        <p:txBody>
          <a:bodyPr vert="horz" lIns="0" tIns="0" rIns="0" bIns="0" anchor="t">
            <a:normAutofit fontScale="95000"/>
          </a:bodyPr>
          <a:lstStyle/>
          <a:p>
            <a:pPr marL="0" marR="0" indent="0" algn="l">
              <a:lnSpc>
                <a:spcPts val="1000"/>
              </a:lnSpc>
              <a:spcAft>
                <a:spcPts val="0"/>
              </a:spcAft>
            </a:pPr>
            <a:r>
              <a:rPr lang="en-US" sz="1200" b="1" spc="-70">
                <a:solidFill>
                  <a:srgbClr val="114920"/>
                </a:solidFill>
                <a:latin typeface="Tahoma" pitchFamily="2" panose="02020603050405020304"/>
              </a:rPr>
              <a:t>STAGE 3 </a:t>
            </a:r>
          </a:p>
        </p:txBody>
      </p:sp>
      <p:sp>
        <p:nvSpPr>
          <p:cNvPr id="16" name=""/>
          <p:cNvSpPr/>
          <p:nvPr>
            <p:ph type="body" idx="10"/>
          </p:nvPr>
        </p:nvSpPr>
        <p:spPr>
          <a:xfrm>
            <a:off x="8570595" y="3681730"/>
            <a:ext cx="3203575" cy="3225165"/>
          </a:xfrm>
          <a:prstGeom prst="rect">
            <a:avLst/>
          </a:prstGeom>
          <a:solidFill>
            <a:srgbClr val="EEEEEE"/>
          </a:solidFill>
          <a:ln w="0" cmpd="sng">
            <a:noFill/>
            <a:prstDash val="solid"/>
          </a:ln>
        </p:spPr>
        <p:txBody>
          <a:bodyPr vert="horz" lIns="0" tIns="147320" rIns="0" bIns="0" anchor="t"/>
          <a:lstStyle/>
          <a:p>
            <a:pPr marL="182880" marR="365760" indent="0" algn="just">
              <a:lnSpc>
                <a:spcPts val="1400"/>
              </a:lnSpc>
              <a:spcAft>
                <a:spcPts val="0"/>
              </a:spcAft>
            </a:pPr>
            <a:r>
              <a:rPr lang="en-US" sz="1200" b="1" spc="0">
                <a:solidFill>
                  <a:srgbClr val="114920"/>
                </a:solidFill>
                <a:latin typeface="Tahoma" pitchFamily="2" panose="02020603050405020304"/>
              </a:rPr>
              <a:t>Catastrophic Coverage</a:t>
            </a:r>
            <a:r>
              <a:rPr lang="en-US" sz="1200" spc="0">
                <a:solidFill>
                  <a:srgbClr val="114920"/>
                </a:solidFill>
                <a:latin typeface="Tahoma" pitchFamily="2" panose="02020603050405020304"/>
              </a:rPr>
              <a:t>—insurance plan pays 100% </a:t>
            </a:r>
          </a:p>
          <a:p>
            <a:pPr marL="320040" marR="457200" indent="137160" algn="l">
              <a:lnSpc>
                <a:spcPts val="1400"/>
              </a:lnSpc>
              <a:spcBef>
                <a:spcPts val="230"/>
              </a:spcBef>
              <a:spcAft>
                <a:spcPts val="0"/>
              </a:spcAft>
              <a:buFont typeface="Symbol"/>
              <a:buChar char="·"/>
            </a:pPr>
            <a:r>
              <a:rPr lang="en-US" sz="1200" spc="-35">
                <a:solidFill>
                  <a:srgbClr val="393A3C"/>
                </a:solidFill>
                <a:latin typeface="Tahoma" pitchFamily="2" panose="02020603050405020304"/>
              </a:rPr>
              <a:t>During this stage you pay nothing for </a:t>
            </a:r>
            <a:br/>
            <a:r>
              <a:rPr lang="en-US" sz="1200" spc="-35">
                <a:solidFill>
                  <a:srgbClr val="393A3C"/>
                </a:solidFill>
                <a:latin typeface="Tahoma" pitchFamily="2" panose="02020603050405020304"/>
              </a:rPr>
              <a:t>the remainder of the calendar year. </a:t>
            </a:r>
          </a:p>
          <a:p>
            <a:pPr marL="320040" marR="365760" indent="137160" algn="just">
              <a:lnSpc>
                <a:spcPts val="1400"/>
              </a:lnSpc>
              <a:spcBef>
                <a:spcPts val="185"/>
              </a:spcBef>
              <a:spcAft>
                <a:spcPts val="15385"/>
              </a:spcAft>
              <a:buFont typeface="Symbol"/>
              <a:buChar char="·"/>
            </a:pPr>
            <a:r>
              <a:rPr lang="en-US" sz="1200" spc="-40">
                <a:solidFill>
                  <a:srgbClr val="393A3C"/>
                </a:solidFill>
                <a:latin typeface="Tahoma" pitchFamily="2" panose="02020603050405020304"/>
              </a:rPr>
              <a:t>The plan pays full cost for your covered Part D prescription drugs. </a:t>
            </a:r>
          </a:p>
        </p:txBody>
      </p:sp>
      <p:sp>
        <p:nvSpPr>
          <p:cNvPr id="19" name=""/>
          <p:cNvSpPr/>
          <p:nvPr>
            <p:ph type="body" idx="10"/>
          </p:nvPr>
        </p:nvSpPr>
        <p:spPr>
          <a:xfrm>
            <a:off x="5233670" y="3840480"/>
            <a:ext cx="606425" cy="184150"/>
          </a:xfrm>
          <a:prstGeom prst="rect">
            <a:avLst/>
          </a:prstGeom>
          <a:noFill/>
          <a:ln w="0" cmpd="sng">
            <a:noFill/>
            <a:prstDash val="solid"/>
          </a:ln>
        </p:spPr>
        <p:txBody>
          <a:bodyPr vert="horz" lIns="0" tIns="0" rIns="0" bIns="0" anchor="t">
            <a:normAutofit fontScale="95000"/>
          </a:bodyPr>
          <a:lstStyle/>
          <a:p>
            <a:pPr marL="0" marR="0" indent="0" algn="l">
              <a:lnSpc>
                <a:spcPts val="1400"/>
              </a:lnSpc>
              <a:spcAft>
                <a:spcPts val="0"/>
              </a:spcAft>
            </a:pPr>
            <a:r>
              <a:rPr lang="en-US" sz="1200" b="1" spc="-70">
                <a:solidFill>
                  <a:srgbClr val="114920"/>
                </a:solidFill>
                <a:latin typeface="Tahoma" pitchFamily="2" panose="02020603050405020304"/>
              </a:rPr>
              <a:t>STAGE 2 </a:t>
            </a:r>
          </a:p>
        </p:txBody>
      </p:sp>
    </p:spTree>
  </p:cSld>
  <p:clrMapOvr>
    <a:masterClrMapping/>
  </p:clrMapOvr>
</p:sldLayout>
</file>

<file path=ppt/slideLayouts/slideLayout13.xml><?xml version="1.0" encoding="utf-8"?>
<p:sldLayout xmlns:p="http://schemas.openxmlformats.org/presentationml/2006/main" xmlns:r="http://schemas.openxmlformats.org/officeDocument/2006/relationships" xmlns:a="http://schemas.openxmlformats.org/drawingml/2006/main" xmlns:dc="http://purl.org/dc/elements/1.1/" xmlns:cp="http://schemas.openxmlformats.org/package/2006/metadata/core-properties">
  <p:cSld name="layout 13">
    <p:bg>
      <p:bgPr>
        <a:solidFill>
          <a:schemeClr val="bg1">
            <a:alpha val="100000"/>
          </a:schemeClr>
        </a:solidFill>
      </p:bgPr>
    </p:bg>
    <p:spTree>
      <p:nvGrpSpPr>
        <p:cNvPr id="1" name=""/>
        <p:cNvGrpSpPr/>
        <p:nvPr/>
      </p:nvGrpSpPr>
      <p:grpSpPr>
        <a:xfrm>
          <a:off x="0" y="0"/>
          <a:ext cx="0" cy="0"/>
          <a:chOff x="0" y="0"/>
          <a:chExt cx="0" cy="0"/>
        </a:xfrm>
      </p:grpSpPr>
      <p:sp>
        <p:nvSpPr>
          <p:cNvPr id="2" name=""/>
          <p:cNvSpPr/>
          <p:nvPr>
            <p:ph type="body" idx="10"/>
          </p:nvPr>
        </p:nvSpPr>
        <p:spPr>
          <a:xfrm>
            <a:off x="746760" y="660400"/>
            <a:ext cx="10287000" cy="5633720"/>
          </a:xfrm>
          <a:prstGeom prst="rect">
            <a:avLst/>
          </a:prstGeom>
          <a:noFill/>
          <a:ln w="0" cmpd="sng">
            <a:noFill/>
            <a:prstDash val="solid"/>
          </a:ln>
        </p:spPr>
        <p:txBody>
          <a:bodyPr vert="horz" lIns="0" tIns="16510" rIns="0" bIns="0" anchor="t">
            <a:normAutofit fontScale="90000"/>
          </a:bodyPr>
          <a:lstStyle/>
          <a:p>
            <a:pPr marL="0" marR="0" indent="0" algn="l">
              <a:lnSpc>
                <a:spcPts val="2800"/>
              </a:lnSpc>
              <a:spcAft>
                <a:spcPts val="0"/>
              </a:spcAft>
            </a:pPr>
            <a:r>
              <a:rPr lang="en-US" sz="2350" b="1" spc="30">
                <a:solidFill>
                  <a:srgbClr val="5C9A1B"/>
                </a:solidFill>
                <a:latin typeface="Tahoma" pitchFamily="2" panose="02020603050405020304"/>
              </a:rPr>
              <a:t>How Original Medicare works with your TRICARE for Life </a:t>
            </a:r>
          </a:p>
          <a:p>
            <a:pPr marL="0" marR="0" indent="0" algn="l">
              <a:lnSpc>
                <a:spcPts val="2800"/>
              </a:lnSpc>
              <a:spcBef>
                <a:spcPts val="960"/>
              </a:spcBef>
              <a:spcAft>
                <a:spcPts val="0"/>
              </a:spcAft>
            </a:pPr>
            <a:r>
              <a:rPr lang="en-US" sz="2350" b="1" spc="35">
                <a:solidFill>
                  <a:srgbClr val="5C9A1B"/>
                </a:solidFill>
                <a:latin typeface="Tahoma" pitchFamily="2" panose="02020603050405020304"/>
              </a:rPr>
              <a:t>or CHAMPVA coverage </a:t>
            </a:r>
          </a:p>
          <a:p>
            <a:pPr marL="0" marR="0" indent="137160" algn="l">
              <a:lnSpc>
                <a:spcPts val="1800"/>
              </a:lnSpc>
              <a:spcBef>
                <a:spcPts val="4925"/>
              </a:spcBef>
              <a:spcAft>
                <a:spcPts val="0"/>
              </a:spcAft>
              <a:buFont typeface="Symbol"/>
              <a:buChar char="·"/>
            </a:pPr>
            <a:r>
              <a:rPr lang="en-US" sz="1450" spc="15">
                <a:solidFill>
                  <a:srgbClr val="393A3C"/>
                </a:solidFill>
                <a:latin typeface="Tahoma" pitchFamily="2" panose="02020603050405020304"/>
              </a:rPr>
              <a:t>You must maintain Parts A and B of Medicare (Original Medicare) to keep TRICARE or CHAMPVA as secondary coverage. </a:t>
            </a:r>
          </a:p>
          <a:p>
            <a:pPr marL="0" marR="0" indent="137160" algn="l">
              <a:lnSpc>
                <a:spcPts val="1800"/>
              </a:lnSpc>
              <a:spcBef>
                <a:spcPts val="1205"/>
              </a:spcBef>
              <a:spcAft>
                <a:spcPts val="0"/>
              </a:spcAft>
              <a:buFont typeface="Symbol"/>
              <a:buChar char="·"/>
            </a:pPr>
            <a:r>
              <a:rPr lang="en-US" sz="1450" spc="25">
                <a:solidFill>
                  <a:srgbClr val="393A3C"/>
                </a:solidFill>
                <a:latin typeface="Tahoma" pitchFamily="2" panose="02020603050405020304"/>
              </a:rPr>
              <a:t>Coordination of billing is not required. </a:t>
            </a:r>
          </a:p>
          <a:p>
            <a:pPr marL="0" marR="0" indent="137160" algn="l">
              <a:lnSpc>
                <a:spcPts val="1800"/>
              </a:lnSpc>
              <a:spcBef>
                <a:spcPts val="1205"/>
              </a:spcBef>
              <a:spcAft>
                <a:spcPts val="0"/>
              </a:spcAft>
              <a:buFont typeface="Symbol"/>
              <a:buChar char="·"/>
            </a:pPr>
            <a:r>
              <a:rPr lang="en-US" sz="1450" spc="25">
                <a:solidFill>
                  <a:srgbClr val="393A3C"/>
                </a:solidFill>
                <a:latin typeface="Tahoma" pitchFamily="2" panose="02020603050405020304"/>
              </a:rPr>
              <a:t>You have the flexibility to see any provider who accepts Original Medicare. </a:t>
            </a:r>
          </a:p>
          <a:p>
            <a:pPr marL="0" marR="0" indent="137160" algn="l">
              <a:lnSpc>
                <a:spcPts val="1800"/>
              </a:lnSpc>
              <a:spcBef>
                <a:spcPts val="1205"/>
              </a:spcBef>
              <a:spcAft>
                <a:spcPts val="21865"/>
              </a:spcAft>
              <a:buFont typeface="Symbol"/>
              <a:buChar char="·"/>
            </a:pPr>
            <a:r>
              <a:rPr lang="en-US" sz="1450" spc="30">
                <a:solidFill>
                  <a:srgbClr val="393A3C"/>
                </a:solidFill>
                <a:latin typeface="Tahoma" pitchFamily="2" panose="02020603050405020304"/>
              </a:rPr>
              <a:t>Creditable drug coverage is included with TRICARE and CHAMPVA—copays may apply. </a:t>
            </a:r>
          </a:p>
        </p:txBody>
      </p:sp>
    </p:spTree>
  </p:cSld>
  <p:clrMapOvr>
    <a:masterClrMapping/>
  </p:clrMapOvr>
</p:sldLayout>
</file>

<file path=ppt/slideLayouts/slideLayout14.xml><?xml version="1.0" encoding="utf-8"?>
<p:sldLayout xmlns:p="http://schemas.openxmlformats.org/presentationml/2006/main" xmlns:r="http://schemas.openxmlformats.org/officeDocument/2006/relationships" xmlns:a="http://schemas.openxmlformats.org/drawingml/2006/main" xmlns:dc="http://purl.org/dc/elements/1.1/" xmlns:cp="http://schemas.openxmlformats.org/package/2006/metadata/core-properties">
  <p:cSld name="layout 14">
    <p:bg>
      <p:bgPr>
        <a:solidFill>
          <a:schemeClr val="bg1">
            <a:alpha val="100000"/>
          </a:schemeClr>
        </a:solidFill>
      </p:bgPr>
    </p:bg>
    <p:spTree>
      <p:nvGrpSpPr>
        <p:cNvPr id="1" name=""/>
        <p:cNvGrpSpPr/>
        <p:nvPr/>
      </p:nvGrpSpPr>
      <p:grpSpPr>
        <a:xfrm>
          <a:off x="0" y="0"/>
          <a:ext cx="0" cy="0"/>
          <a:chOff x="0" y="0"/>
          <a:chExt cx="0" cy="0"/>
        </a:xfrm>
      </p:grpSpPr>
      <p:sp>
        <p:nvSpPr>
          <p:cNvPr id="2" name=""/>
          <p:cNvSpPr/>
          <p:nvPr>
            <p:ph type="body" idx="10"/>
          </p:nvPr>
        </p:nvSpPr>
        <p:spPr>
          <a:xfrm>
            <a:off x="758825" y="660400"/>
            <a:ext cx="10058400" cy="619760"/>
          </a:xfrm>
          <a:prstGeom prst="rect">
            <a:avLst/>
          </a:prstGeom>
          <a:noFill/>
          <a:ln w="0" cmpd="sng">
            <a:noFill/>
            <a:prstDash val="solid"/>
          </a:ln>
        </p:spPr>
        <p:txBody>
          <a:bodyPr vert="horz" lIns="0" tIns="14605" rIns="0" bIns="0" anchor="t">
            <a:normAutofit fontScale="90000"/>
          </a:bodyPr>
          <a:lstStyle/>
          <a:p>
            <a:pPr marL="0" marR="0" indent="0" algn="l">
              <a:lnSpc>
                <a:spcPts val="2800"/>
              </a:lnSpc>
              <a:spcAft>
                <a:spcPts val="1920"/>
              </a:spcAft>
            </a:pPr>
            <a:r>
              <a:rPr lang="en-US" sz="2350" b="1" spc="30">
                <a:solidFill>
                  <a:srgbClr val="5C9A1B"/>
                </a:solidFill>
                <a:latin typeface="Tahoma" pitchFamily="2" panose="02020603050405020304"/>
              </a:rPr>
              <a:t>Medicare Advantage and your TRICARE for Life or CHAMPVA coverage</a:t>
            </a:r>
            <a:r>
              <a:rPr lang="en-US" sz="2350" b="1" baseline="30000" spc="30">
                <a:solidFill>
                  <a:srgbClr val="5C9A1B"/>
                </a:solidFill>
                <a:latin typeface="Tahoma" pitchFamily="2" panose="02020603050405020304"/>
              </a:rPr>
              <a:t>1</a:t>
            </a:r>
            <a:r>
              <a:rPr lang="en-US" sz="100" b="1" spc="30">
                <a:solidFill>
                  <a:srgbClr val="5C9A1B"/>
                </a:solidFill>
                <a:latin typeface="Tahoma" pitchFamily="2" panose="02020603050405020304"/>
              </a:rPr>
              <a:t> </a:t>
            </a:r>
          </a:p>
        </p:txBody>
      </p:sp>
      <p:sp>
        <p:nvSpPr>
          <p:cNvPr id="3" name=""/>
          <p:cNvSpPr/>
          <p:nvPr>
            <p:ph type="body" idx="10"/>
          </p:nvPr>
        </p:nvSpPr>
        <p:spPr>
          <a:xfrm>
            <a:off x="702310" y="1280160"/>
            <a:ext cx="4876800" cy="3867785"/>
          </a:xfrm>
          <a:prstGeom prst="rect">
            <a:avLst/>
          </a:prstGeom>
          <a:noFill/>
          <a:ln w="0" cmpd="sng">
            <a:noFill/>
            <a:prstDash val="solid"/>
          </a:ln>
        </p:spPr>
        <p:txBody>
          <a:bodyPr vert="horz" lIns="0" tIns="0" rIns="0" bIns="0" anchor="t"/>
          <a:lstStyle/>
          <a:p>
            <a:pPr marL="228600" marR="45720" indent="182880" algn="just">
              <a:lnSpc>
                <a:spcPts val="2400"/>
              </a:lnSpc>
              <a:spcAft>
                <a:spcPts val="0"/>
              </a:spcAft>
              <a:buFont typeface="Symbol"/>
              <a:buChar char="·"/>
            </a:pPr>
            <a:r>
              <a:rPr lang="en-US" sz="1450" spc="0">
                <a:solidFill>
                  <a:srgbClr val="393A3C"/>
                </a:solidFill>
                <a:latin typeface="Tahoma" pitchFamily="2" panose="02020603050405020304"/>
              </a:rPr>
              <a:t>If you’re only looking for additional coverage, consider a stand-alone dental/vision plan or Federal Employees Dental and Vision Insurance Program (FEDVIP).</a:t>
            </a:r>
            <a:r>
              <a:rPr lang="en-US" sz="1450" baseline="30000" spc="0">
                <a:solidFill>
                  <a:srgbClr val="393A3C"/>
                </a:solidFill>
                <a:latin typeface="Tahoma" pitchFamily="2" panose="02020603050405020304"/>
              </a:rPr>
              <a:t>2</a:t>
            </a:r>
          </a:p>
          <a:p>
            <a:pPr marL="228600" marR="137160" indent="182880" algn="l">
              <a:lnSpc>
                <a:spcPts val="2400"/>
              </a:lnSpc>
              <a:spcBef>
                <a:spcPts val="575"/>
              </a:spcBef>
              <a:spcAft>
                <a:spcPts val="0"/>
              </a:spcAft>
              <a:buFont typeface="Symbol"/>
              <a:buChar char="·"/>
            </a:pPr>
            <a:r>
              <a:rPr lang="en-US" sz="1450" spc="0">
                <a:solidFill>
                  <a:srgbClr val="393A3C"/>
                </a:solidFill>
                <a:latin typeface="Tahoma" pitchFamily="2" panose="02020603050405020304"/>
              </a:rPr>
              <a:t>If you decide to enroll in an MA plan, the MA plan will become your primary coverage, and you must see providers in network for that MA plan. </a:t>
            </a:r>
          </a:p>
          <a:p>
            <a:pPr marL="45720" marR="457200" indent="0" algn="l">
              <a:lnSpc>
                <a:spcPts val="2000"/>
              </a:lnSpc>
              <a:spcBef>
                <a:spcPts val="7455"/>
              </a:spcBef>
              <a:spcAft>
                <a:spcPts val="0"/>
              </a:spcAft>
            </a:pPr>
            <a:r>
              <a:rPr lang="en-US" sz="1250" b="1" spc="-20">
                <a:solidFill>
                  <a:srgbClr val="393A3C"/>
                </a:solidFill>
                <a:latin typeface="Tahoma" pitchFamily="2" panose="02020603050405020304"/>
              </a:rPr>
              <a:t>Note: </a:t>
            </a:r>
            <a:r>
              <a:rPr lang="en-US" sz="1450" spc="-20">
                <a:solidFill>
                  <a:srgbClr val="393A3C"/>
                </a:solidFill>
                <a:latin typeface="Tahoma" pitchFamily="2" panose="02020603050405020304"/>
              </a:rPr>
              <a:t>If you enroll in a Medicare Advantage plan, it will impact the claims process between Medicare and TRICARE for Life. Please reach out to a TRICARE for Life or CHAMPVA representative for more information. </a:t>
            </a:r>
          </a:p>
        </p:txBody>
      </p:sp>
      <p:sp>
        <p:nvSpPr>
          <p:cNvPr id="4" name=""/>
          <p:cNvSpPr/>
          <p:nvPr>
            <p:ph type="body" idx="10"/>
          </p:nvPr>
        </p:nvSpPr>
        <p:spPr>
          <a:xfrm>
            <a:off x="6467475" y="1280160"/>
            <a:ext cx="4876800" cy="3867785"/>
          </a:xfrm>
          <a:prstGeom prst="rect">
            <a:avLst/>
          </a:prstGeom>
          <a:noFill/>
          <a:ln w="0" cmpd="sng">
            <a:noFill/>
            <a:prstDash val="solid"/>
          </a:ln>
        </p:spPr>
        <p:txBody>
          <a:bodyPr vert="horz" lIns="0" tIns="0" rIns="0" bIns="0" anchor="t"/>
          <a:lstStyle/>
          <a:p>
            <a:pPr marL="137160" marR="0" indent="137160" algn="l">
              <a:lnSpc>
                <a:spcPts val="2400"/>
              </a:lnSpc>
              <a:spcAft>
                <a:spcPts val="0"/>
              </a:spcAft>
              <a:buFont typeface="Symbol"/>
              <a:buChar char="·"/>
            </a:pPr>
            <a:r>
              <a:rPr lang="en-US" sz="1450" spc="0">
                <a:solidFill>
                  <a:srgbClr val="393A3C"/>
                </a:solidFill>
                <a:latin typeface="Tahoma" pitchFamily="2" panose="02020603050405020304"/>
              </a:rPr>
              <a:t>Accordingly, TRICARE and CHAMPVA beneficiaries should only consider enrolling in an MA or MAPD plan if they can coordinate billing and plan to stay within the MA plan’s network for their provider. </a:t>
            </a:r>
          </a:p>
          <a:p>
            <a:pPr marL="137160" marR="320040" indent="137160" algn="l">
              <a:lnSpc>
                <a:spcPts val="2400"/>
              </a:lnSpc>
              <a:spcBef>
                <a:spcPts val="625"/>
              </a:spcBef>
              <a:spcAft>
                <a:spcPts val="0"/>
              </a:spcAft>
              <a:buFont typeface="Symbol"/>
              <a:buChar char="·"/>
            </a:pPr>
            <a:r>
              <a:rPr lang="en-US" sz="1450" spc="-55">
                <a:solidFill>
                  <a:srgbClr val="393A3C"/>
                </a:solidFill>
                <a:latin typeface="Tahoma" pitchFamily="2" panose="02020603050405020304"/>
              </a:rPr>
              <a:t>TRICARE and CHAMPVA may help cover copays for in-network providers, </a:t>
            </a:r>
            <a:r>
              <a:rPr lang="en-US" sz="1450" b="1" spc="-55">
                <a:solidFill>
                  <a:srgbClr val="393A3C"/>
                </a:solidFill>
                <a:latin typeface="Tahoma" pitchFamily="2" panose="02020603050405020304"/>
              </a:rPr>
              <a:t>but unlike Original Medicare, coordination of billing will need to be coordinated by you and your providers.</a:t>
            </a:r>
            <a:r>
              <a:rPr lang="en-US" sz="1450" baseline="30000" spc="-55">
                <a:solidFill>
                  <a:srgbClr val="393A3C"/>
                </a:solidFill>
                <a:latin typeface="Tahoma" pitchFamily="2" panose="02020603050405020304"/>
              </a:rPr>
              <a:t>3</a:t>
            </a:r>
          </a:p>
          <a:p>
            <a:pPr marL="0" marR="0" indent="0" algn="l">
              <a:lnSpc>
                <a:spcPts val="1500"/>
              </a:lnSpc>
              <a:spcBef>
                <a:spcPts val="2995"/>
              </a:spcBef>
              <a:spcAft>
                <a:spcPts val="0"/>
              </a:spcAft>
            </a:pPr>
            <a:r>
              <a:rPr lang="en-US" sz="1250" spc="0">
                <a:solidFill>
                  <a:srgbClr val="393A3C"/>
                </a:solidFill>
                <a:latin typeface="Tahoma" pitchFamily="2" panose="02020603050405020304"/>
              </a:rPr>
              <a:t>Sources </a:t>
            </a:r>
          </a:p>
          <a:p>
            <a:pPr marL="0" marR="0" indent="0" algn="l">
              <a:lnSpc>
                <a:spcPts val="1600"/>
              </a:lnSpc>
              <a:spcBef>
                <a:spcPts val="815"/>
              </a:spcBef>
              <a:spcAft>
                <a:spcPts val="0"/>
              </a:spcAft>
            </a:pPr>
            <a:r>
              <a:rPr lang="en-US" sz="1250" spc="10">
                <a:solidFill>
                  <a:srgbClr val="393A3C"/>
                </a:solidFill>
                <a:latin typeface="Tahoma" pitchFamily="2" panose="02020603050405020304"/>
              </a:rPr>
              <a:t>1.</a:t>
            </a:r>
            <a:r>
              <a:rPr lang="en-US" sz="1250" spc="10">
                <a:solidFill>
                  <a:srgbClr val="002F56"/>
                </a:solidFill>
                <a:latin typeface="Tahoma" pitchFamily="2" panose="02020603050405020304"/>
              </a:rPr>
              <a:t> “</a:t>
            </a:r>
            <a:r>
              <a:rPr lang="en-US" sz="1250" u="sng" spc="10">
                <a:solidFill>
                  <a:srgbClr val="0000FF"/>
                </a:solidFill>
                <a:latin typeface="Tahoma" pitchFamily="2" panose="02020603050405020304"/>
              </a:rPr>
              <a:t>Using TRICARE for Life at Veterans Affairs Facilities</a:t>
            </a:r>
            <a:r>
              <a:rPr lang="en-US" sz="1250" spc="10">
                <a:solidFill>
                  <a:srgbClr val="002F56"/>
                </a:solidFill>
                <a:latin typeface="Tahoma" pitchFamily="2" panose="02020603050405020304"/>
              </a:rPr>
              <a:t>,”</a:t>
            </a:r>
            <a:r>
              <a:rPr lang="en-US" sz="100" u="sng" spc="10">
                <a:solidFill>
                  <a:srgbClr val="002F56"/>
                </a:solidFill>
                <a:latin typeface="Tahoma" pitchFamily="2" panose="02020603050405020304"/>
              </a:rPr>
              <a:t> </a:t>
            </a:r>
          </a:p>
          <a:p>
            <a:pPr marL="137160" marR="0" indent="0" algn="l">
              <a:lnSpc>
                <a:spcPts val="1500"/>
              </a:lnSpc>
              <a:spcBef>
                <a:spcPts val="235"/>
              </a:spcBef>
              <a:spcAft>
                <a:spcPts val="0"/>
              </a:spcAft>
            </a:pPr>
            <a:r>
              <a:rPr lang="en-US" sz="1250" spc="15">
                <a:solidFill>
                  <a:srgbClr val="393A3C"/>
                </a:solidFill>
                <a:latin typeface="Tahoma" pitchFamily="2" panose="02020603050405020304"/>
              </a:rPr>
              <a:t>U.S. Department of Defense, last accessed March 7, 2024, </a:t>
            </a:r>
          </a:p>
          <a:p>
            <a:pPr marL="137160" marR="0" indent="0" algn="l">
              <a:lnSpc>
                <a:spcPts val="1500"/>
              </a:lnSpc>
              <a:spcBef>
                <a:spcPts val="260"/>
              </a:spcBef>
              <a:spcAft>
                <a:spcPts val="190"/>
              </a:spcAft>
            </a:pPr>
            <a:r>
              <a:rPr lang="en-US" sz="1250" u="sng" spc="20">
                <a:solidFill>
                  <a:srgbClr val="0000FF"/>
                </a:solidFill>
                <a:latin typeface="Tahoma" pitchFamily="2" panose="02020603050405020304"/>
              </a:rPr>
              <a:t>www.tricare.mil/Plans/HealthPlans/TFL/TFL VA.</a:t>
            </a:r>
            <a:r>
              <a:rPr lang="en-US" sz="100" spc="20">
                <a:solidFill>
                  <a:srgbClr val="393A3C"/>
                </a:solidFill>
                <a:latin typeface="Tahoma" pitchFamily="2" panose="02020603050405020304"/>
              </a:rPr>
              <a:t> </a:t>
            </a:r>
          </a:p>
        </p:txBody>
      </p:sp>
    </p:spTree>
  </p:cSld>
  <p:clrMapOvr>
    <a:masterClrMapping/>
  </p:clrMapOvr>
</p:sldLayout>
</file>

<file path=ppt/slideLayouts/slideLayout15.xml><?xml version="1.0" encoding="utf-8"?>
<p:sldLayout xmlns:p="http://schemas.openxmlformats.org/presentationml/2006/main" xmlns:r="http://schemas.openxmlformats.org/officeDocument/2006/relationships" xmlns:a="http://schemas.openxmlformats.org/drawingml/2006/main" xmlns:dc="http://purl.org/dc/elements/1.1/" xmlns:cp="http://schemas.openxmlformats.org/package/2006/metadata/core-properties">
  <p:cSld name="layout 15">
    <p:bg>
      <p:bgPr>
        <a:solidFill>
          <a:schemeClr val="bg1">
            <a:alpha val="100000"/>
          </a:schemeClr>
        </a:solidFill>
      </p:bgPr>
    </p:bg>
    <p:spTree>
      <p:nvGrpSpPr>
        <p:cNvPr id="1" name=""/>
        <p:cNvGrpSpPr/>
        <p:nvPr/>
      </p:nvGrpSpPr>
      <p:grpSpPr>
        <a:xfrm>
          <a:off x="0" y="0"/>
          <a:ext cx="0" cy="0"/>
          <a:chOff x="0" y="0"/>
          <a:chExt cx="0" cy="0"/>
        </a:xfrm>
      </p:grpSpPr>
      <p:sp>
        <p:nvSpPr>
          <p:cNvPr id="2" name=""/>
          <p:cNvSpPr/>
          <p:nvPr>
            <p:ph type="body" idx="10"/>
          </p:nvPr>
        </p:nvSpPr>
        <p:spPr>
          <a:xfrm>
            <a:off x="758825" y="723900"/>
            <a:ext cx="11493500" cy="568325"/>
          </a:xfrm>
          <a:prstGeom prst="rect">
            <a:avLst/>
          </a:prstGeom>
          <a:solidFill>
            <a:srgbClr val="78BD1F"/>
          </a:solidFill>
          <a:ln w="0" cmpd="sng">
            <a:noFill/>
            <a:prstDash val="solid"/>
          </a:ln>
        </p:spPr>
        <p:txBody>
          <a:bodyPr vert="horz" lIns="0" tIns="173990" rIns="0" bIns="0" anchor="t"/>
          <a:lstStyle/>
          <a:p>
            <a:pPr marL="137160" marR="0" indent="0" algn="l">
              <a:lnSpc>
                <a:spcPts val="1900"/>
              </a:lnSpc>
              <a:spcAft>
                <a:spcPts val="1175"/>
              </a:spcAft>
            </a:pPr>
            <a:r>
              <a:rPr lang="en-US" sz="1450" b="1" spc="30">
                <a:solidFill>
                  <a:srgbClr val="002F56"/>
                </a:solidFill>
                <a:latin typeface="Tahoma" pitchFamily="2" panose="02020603050405020304"/>
              </a:rPr>
              <a:t>Factors to consider when choosing coverage </a:t>
            </a:r>
          </a:p>
        </p:txBody>
      </p:sp>
      <p:sp>
        <p:nvSpPr>
          <p:cNvPr id="6" name=""/>
          <p:cNvSpPr/>
          <p:nvPr>
            <p:ph type="body" idx="10"/>
          </p:nvPr>
        </p:nvSpPr>
        <p:spPr>
          <a:xfrm>
            <a:off x="3404870" y="1577340"/>
            <a:ext cx="8496300" cy="233045"/>
          </a:xfrm>
          <a:prstGeom prst="rect">
            <a:avLst/>
          </a:prstGeom>
          <a:noFill/>
          <a:ln w="0" cmpd="sng">
            <a:noFill/>
            <a:prstDash val="solid"/>
          </a:ln>
        </p:spPr>
        <p:txBody>
          <a:bodyPr vert="horz" lIns="0" tIns="3175" rIns="0" bIns="0" anchor="t"/>
          <a:lstStyle/>
          <a:p>
            <a:pPr marL="0" marR="0" indent="0" algn="l">
              <a:lnSpc>
                <a:spcPts val="1700"/>
              </a:lnSpc>
              <a:spcAft>
                <a:spcPts val="0"/>
              </a:spcAft>
            </a:pPr>
            <a:r>
              <a:rPr lang="en-US" sz="1450" spc="35">
                <a:solidFill>
                  <a:srgbClr val="393A3C"/>
                </a:solidFill>
                <a:latin typeface="Tahoma" pitchFamily="2" panose="02020603050405020304"/>
              </a:rPr>
              <a:t>How much will you pay for premiums, deductibles, coinsurance and copayments? </a:t>
            </a:r>
          </a:p>
        </p:txBody>
      </p:sp>
      <p:sp>
        <p:nvSpPr>
          <p:cNvPr id="7" name=""/>
          <p:cNvSpPr/>
          <p:nvPr>
            <p:ph type="body" idx="10"/>
          </p:nvPr>
        </p:nvSpPr>
        <p:spPr>
          <a:xfrm>
            <a:off x="3404870" y="2233930"/>
            <a:ext cx="6718300" cy="657860"/>
          </a:xfrm>
          <a:prstGeom prst="rect">
            <a:avLst/>
          </a:prstGeom>
          <a:noFill/>
          <a:ln w="0" cmpd="sng">
            <a:noFill/>
            <a:prstDash val="solid"/>
          </a:ln>
        </p:spPr>
        <p:txBody>
          <a:bodyPr vert="horz" lIns="0" tIns="151765" rIns="0" bIns="0" anchor="t"/>
          <a:lstStyle/>
          <a:p>
            <a:pPr marL="0" marR="0" indent="0" algn="l">
              <a:lnSpc>
                <a:spcPts val="1800"/>
              </a:lnSpc>
              <a:spcAft>
                <a:spcPts val="2180"/>
              </a:spcAft>
            </a:pPr>
            <a:r>
              <a:rPr lang="en-US" sz="1450" spc="15">
                <a:solidFill>
                  <a:srgbClr val="393A3C"/>
                </a:solidFill>
                <a:latin typeface="Tahoma" pitchFamily="2" panose="02020603050405020304"/>
              </a:rPr>
              <a:t>Does the plan include prescription drug coverage or other additional coverage? </a:t>
            </a:r>
          </a:p>
        </p:txBody>
      </p:sp>
      <p:sp>
        <p:nvSpPr>
          <p:cNvPr id="14" name=""/>
          <p:cNvSpPr/>
          <p:nvPr>
            <p:ph type="body" idx="10"/>
          </p:nvPr>
        </p:nvSpPr>
        <p:spPr>
          <a:xfrm>
            <a:off x="3404870" y="3190240"/>
            <a:ext cx="8413750" cy="232410"/>
          </a:xfrm>
          <a:prstGeom prst="rect">
            <a:avLst/>
          </a:prstGeom>
          <a:noFill/>
          <a:ln w="0" cmpd="sng">
            <a:noFill/>
            <a:prstDash val="solid"/>
          </a:ln>
        </p:spPr>
        <p:txBody>
          <a:bodyPr vert="horz" lIns="0" tIns="3175" rIns="0" bIns="0" anchor="t"/>
          <a:lstStyle/>
          <a:p>
            <a:pPr marL="0" marR="0" indent="0" algn="l">
              <a:lnSpc>
                <a:spcPts val="1800"/>
              </a:lnSpc>
              <a:spcAft>
                <a:spcPts val="0"/>
              </a:spcAft>
            </a:pPr>
            <a:r>
              <a:rPr lang="en-US" sz="1450" spc="25">
                <a:solidFill>
                  <a:srgbClr val="393A3C"/>
                </a:solidFill>
                <a:latin typeface="Tahoma" pitchFamily="2" panose="02020603050405020304"/>
              </a:rPr>
              <a:t>How does the plan affect other coverage you may have, such as VA healthcare? </a:t>
            </a:r>
          </a:p>
        </p:txBody>
      </p:sp>
      <p:sp>
        <p:nvSpPr>
          <p:cNvPr id="15" name=""/>
          <p:cNvSpPr/>
          <p:nvPr>
            <p:ph type="body" idx="10"/>
          </p:nvPr>
        </p:nvSpPr>
        <p:spPr>
          <a:xfrm>
            <a:off x="1532890" y="3913505"/>
            <a:ext cx="1143000" cy="408305"/>
          </a:xfrm>
          <a:prstGeom prst="rect">
            <a:avLst/>
          </a:prstGeom>
          <a:noFill/>
          <a:ln w="0" cmpd="sng">
            <a:noFill/>
            <a:prstDash val="solid"/>
          </a:ln>
        </p:spPr>
        <p:txBody>
          <a:bodyPr vert="horz" lIns="0" tIns="84455" rIns="0" bIns="0" anchor="t"/>
          <a:lstStyle/>
          <a:p>
            <a:pPr marL="0" marR="0" indent="0" algn="r">
              <a:lnSpc>
                <a:spcPts val="1800"/>
              </a:lnSpc>
              <a:spcAft>
                <a:spcPts val="715"/>
              </a:spcAft>
            </a:pPr>
            <a:r>
              <a:rPr lang="en-US" sz="1450" b="1" spc="-70">
                <a:solidFill>
                  <a:srgbClr val="002F56"/>
                </a:solidFill>
                <a:latin typeface="Tahoma" pitchFamily="2" panose="02020603050405020304"/>
              </a:rPr>
              <a:t>Convenience </a:t>
            </a:r>
          </a:p>
        </p:txBody>
      </p:sp>
      <p:sp>
        <p:nvSpPr>
          <p:cNvPr id="18" name=""/>
          <p:cNvSpPr/>
          <p:nvPr>
            <p:ph type="body" idx="10"/>
          </p:nvPr>
        </p:nvSpPr>
        <p:spPr>
          <a:xfrm>
            <a:off x="3392170" y="3913505"/>
            <a:ext cx="8229600" cy="590550"/>
          </a:xfrm>
          <a:prstGeom prst="rect">
            <a:avLst/>
          </a:prstGeom>
          <a:noFill/>
          <a:ln w="0" cmpd="sng">
            <a:noFill/>
            <a:prstDash val="solid"/>
          </a:ln>
        </p:spPr>
        <p:txBody>
          <a:bodyPr vert="horz" lIns="0" tIns="84455" rIns="0" bIns="0" anchor="t"/>
          <a:lstStyle/>
          <a:p>
            <a:pPr marL="0" marR="0" indent="0" algn="l">
              <a:lnSpc>
                <a:spcPts val="1800"/>
              </a:lnSpc>
              <a:spcAft>
                <a:spcPts val="2155"/>
              </a:spcAft>
            </a:pPr>
            <a:r>
              <a:rPr lang="en-US" sz="1450" spc="20">
                <a:solidFill>
                  <a:srgbClr val="393A3C"/>
                </a:solidFill>
                <a:latin typeface="Tahoma" pitchFamily="2" panose="02020603050405020304"/>
              </a:rPr>
              <a:t>Are you required to submit claim forms and other paperwork? Can you get prescriptions by mail? </a:t>
            </a:r>
          </a:p>
        </p:txBody>
      </p:sp>
      <p:sp>
        <p:nvSpPr>
          <p:cNvPr id="19" name=""/>
          <p:cNvSpPr/>
          <p:nvPr>
            <p:ph type="body" idx="10"/>
          </p:nvPr>
        </p:nvSpPr>
        <p:spPr>
          <a:xfrm>
            <a:off x="3398520" y="4654550"/>
            <a:ext cx="7772400" cy="657225"/>
          </a:xfrm>
          <a:prstGeom prst="rect">
            <a:avLst/>
          </a:prstGeom>
          <a:noFill/>
          <a:ln w="0" cmpd="sng">
            <a:noFill/>
            <a:prstDash val="solid"/>
          </a:ln>
        </p:spPr>
        <p:txBody>
          <a:bodyPr vert="horz" lIns="0" tIns="33020" rIns="0" bIns="0" anchor="t"/>
          <a:lstStyle/>
          <a:p>
            <a:pPr marL="0" marR="0" indent="0" algn="just">
              <a:lnSpc>
                <a:spcPts val="1800"/>
              </a:lnSpc>
              <a:spcAft>
                <a:spcPts val="1250"/>
              </a:spcAft>
            </a:pPr>
            <a:r>
              <a:rPr lang="en-US" sz="1450" spc="0">
                <a:solidFill>
                  <a:srgbClr val="393A3C"/>
                </a:solidFill>
                <a:latin typeface="Tahoma" pitchFamily="2" panose="02020603050405020304"/>
              </a:rPr>
              <a:t>How often have you needed care in recent years? Do you have a chronic condition requiring ongoing care? </a:t>
            </a:r>
          </a:p>
        </p:txBody>
      </p:sp>
      <p:sp>
        <p:nvSpPr>
          <p:cNvPr id="25" name=""/>
          <p:cNvSpPr/>
          <p:nvPr>
            <p:ph type="body" idx="10"/>
          </p:nvPr>
        </p:nvSpPr>
        <p:spPr>
          <a:xfrm>
            <a:off x="1576070" y="5610225"/>
            <a:ext cx="1170305" cy="229870"/>
          </a:xfrm>
          <a:prstGeom prst="rect">
            <a:avLst/>
          </a:prstGeom>
          <a:noFill/>
          <a:ln w="0" cmpd="sng">
            <a:noFill/>
            <a:prstDash val="solid"/>
          </a:ln>
        </p:spPr>
        <p:txBody>
          <a:bodyPr vert="horz" lIns="0" tIns="3175" rIns="0" bIns="0" anchor="t">
            <a:normAutofit fontScale="95000"/>
          </a:bodyPr>
          <a:lstStyle/>
          <a:p>
            <a:pPr marL="0" marR="0" indent="0" algn="l">
              <a:lnSpc>
                <a:spcPts val="1700"/>
              </a:lnSpc>
              <a:spcAft>
                <a:spcPts val="0"/>
              </a:spcAft>
            </a:pPr>
            <a:r>
              <a:rPr lang="en-US" sz="1450" b="1" spc="-45">
                <a:solidFill>
                  <a:srgbClr val="002F56"/>
                </a:solidFill>
                <a:latin typeface="Tahoma" pitchFamily="2" panose="02020603050405020304"/>
              </a:rPr>
              <a:t>Health future </a:t>
            </a:r>
          </a:p>
        </p:txBody>
      </p:sp>
      <p:sp>
        <p:nvSpPr>
          <p:cNvPr id="26" name=""/>
          <p:cNvSpPr/>
          <p:nvPr>
            <p:ph type="body" idx="10"/>
          </p:nvPr>
        </p:nvSpPr>
        <p:spPr>
          <a:xfrm>
            <a:off x="3392170" y="5538470"/>
            <a:ext cx="6413500" cy="1040130"/>
          </a:xfrm>
          <a:prstGeom prst="rect">
            <a:avLst/>
          </a:prstGeom>
          <a:noFill/>
          <a:ln w="0" cmpd="sng">
            <a:noFill/>
            <a:prstDash val="solid"/>
          </a:ln>
        </p:spPr>
        <p:txBody>
          <a:bodyPr vert="horz" lIns="0" tIns="74930" rIns="0" bIns="0" anchor="t"/>
          <a:lstStyle/>
          <a:p>
            <a:pPr marL="0" marR="0" indent="0" algn="ctr">
              <a:lnSpc>
                <a:spcPts val="1800"/>
              </a:lnSpc>
              <a:spcAft>
                <a:spcPts val="5780"/>
              </a:spcAft>
            </a:pPr>
            <a:r>
              <a:rPr lang="en-US" sz="1450" spc="15">
                <a:solidFill>
                  <a:srgbClr val="393A3C"/>
                </a:solidFill>
                <a:latin typeface="Tahoma" pitchFamily="2" panose="02020603050405020304"/>
              </a:rPr>
              <a:t>Your health may change. Consider what your future medical needs may be. </a:t>
            </a:r>
          </a:p>
        </p:txBody>
      </p:sp>
    </p:spTree>
  </p:cSld>
  <p:clrMapOvr>
    <a:masterClrMapping/>
  </p:clrMapOvr>
</p:sldLayout>
</file>

<file path=ppt/slideLayouts/slideLayout16.xml><?xml version="1.0" encoding="utf-8"?>
<p:sldLayout xmlns:p="http://schemas.openxmlformats.org/presentationml/2006/main" xmlns:r="http://schemas.openxmlformats.org/officeDocument/2006/relationships" xmlns:a="http://schemas.openxmlformats.org/drawingml/2006/main" xmlns:dc="http://purl.org/dc/elements/1.1/" xmlns:cp="http://schemas.openxmlformats.org/package/2006/metadata/core-properties">
  <p:cSld name="layout 16">
    <p:bg>
      <p:bgPr>
        <a:solidFill>
          <a:schemeClr val="bg1">
            <a:alpha val="100000"/>
          </a:schemeClr>
        </a:solidFill>
      </p:bgPr>
    </p:bg>
    <p:spTree>
      <p:nvGrpSpPr>
        <p:cNvPr id="1" name=""/>
        <p:cNvGrpSpPr/>
        <p:nvPr/>
      </p:nvGrpSpPr>
      <p:grpSpPr>
        <a:xfrm>
          <a:off x="0" y="0"/>
          <a:ext cx="0" cy="0"/>
          <a:chOff x="0" y="0"/>
          <a:chExt cx="0" cy="0"/>
        </a:xfrm>
      </p:grpSpPr>
      <p:sp>
        <p:nvSpPr>
          <p:cNvPr id="4" name=""/>
          <p:cNvSpPr/>
          <p:nvPr>
            <p:ph type="body" idx="10"/>
          </p:nvPr>
        </p:nvSpPr>
        <p:spPr>
          <a:xfrm>
            <a:off x="1679575" y="848995"/>
            <a:ext cx="2853055" cy="424815"/>
          </a:xfrm>
          <a:prstGeom prst="rect">
            <a:avLst/>
          </a:prstGeom>
          <a:noFill/>
          <a:ln w="0" cmpd="sng">
            <a:noFill/>
            <a:prstDash val="solid"/>
          </a:ln>
        </p:spPr>
        <p:txBody>
          <a:bodyPr vert="horz" lIns="0" tIns="5715" rIns="0" bIns="0" anchor="t">
            <a:normAutofit fontScale="90000"/>
          </a:bodyPr>
          <a:lstStyle/>
          <a:p>
            <a:pPr marL="0" marR="0" indent="0" algn="l">
              <a:lnSpc>
                <a:spcPts val="3300"/>
              </a:lnSpc>
              <a:spcAft>
                <a:spcPts val="0"/>
              </a:spcAft>
            </a:pPr>
            <a:r>
              <a:rPr lang="en-US" sz="2700" b="1" spc="20">
                <a:solidFill>
                  <a:srgbClr val="5C9A1B"/>
                </a:solidFill>
                <a:latin typeface="Tahoma" pitchFamily="2" panose="02020603050405020304"/>
              </a:rPr>
              <a:t>Helpful resources </a:t>
            </a:r>
          </a:p>
        </p:txBody>
      </p:sp>
      <p:sp>
        <p:nvSpPr>
          <p:cNvPr id="5" name=""/>
          <p:cNvSpPr/>
          <p:nvPr>
            <p:ph type="body" idx="10"/>
          </p:nvPr>
        </p:nvSpPr>
        <p:spPr>
          <a:xfrm>
            <a:off x="737870" y="1560830"/>
            <a:ext cx="5715000" cy="4733290"/>
          </a:xfrm>
          <a:prstGeom prst="rect">
            <a:avLst/>
          </a:prstGeom>
          <a:noFill/>
          <a:ln w="0" cmpd="sng">
            <a:noFill/>
            <a:prstDash val="solid"/>
          </a:ln>
        </p:spPr>
        <p:txBody>
          <a:bodyPr vert="horz" lIns="0" tIns="5080" rIns="0" bIns="0" anchor="t">
            <a:normAutofit fontScale="85000"/>
          </a:bodyPr>
          <a:lstStyle/>
          <a:p>
            <a:pPr marL="0" marR="0" indent="0" algn="l">
              <a:lnSpc>
                <a:spcPts val="2100"/>
              </a:lnSpc>
              <a:spcAft>
                <a:spcPts val="0"/>
              </a:spcAft>
            </a:pPr>
            <a:r>
              <a:rPr lang="en-US" sz="1750" b="1" spc="85">
                <a:solidFill>
                  <a:srgbClr val="002F56"/>
                </a:solidFill>
                <a:latin typeface="Tahoma" pitchFamily="2" panose="02020603050405020304"/>
              </a:rPr>
              <a:t>VA Healthcare </a:t>
            </a:r>
          </a:p>
          <a:p>
            <a:pPr marL="0" marR="0" indent="0" algn="l">
              <a:lnSpc>
                <a:spcPts val="1700"/>
              </a:lnSpc>
              <a:spcBef>
                <a:spcPts val="830"/>
              </a:spcBef>
              <a:spcAft>
                <a:spcPts val="0"/>
              </a:spcAft>
            </a:pPr>
            <a:r>
              <a:rPr lang="en-US" sz="1450" spc="15">
                <a:solidFill>
                  <a:srgbClr val="393A3C"/>
                </a:solidFill>
                <a:latin typeface="Tahoma" pitchFamily="2" panose="02020603050405020304"/>
              </a:rPr>
              <a:t>VA health benefits hotline: 877-222-8387 (TTY: 711) </a:t>
            </a:r>
          </a:p>
          <a:p>
            <a:pPr marL="0" marR="0" indent="0" algn="l">
              <a:lnSpc>
                <a:spcPts val="2000"/>
              </a:lnSpc>
              <a:spcBef>
                <a:spcPts val="45"/>
              </a:spcBef>
              <a:spcAft>
                <a:spcPts val="0"/>
              </a:spcAft>
            </a:pPr>
            <a:r>
              <a:rPr lang="en-US" sz="1450" spc="0">
                <a:solidFill>
                  <a:srgbClr val="393A3C"/>
                </a:solidFill>
                <a:latin typeface="Tahoma" pitchFamily="2" panose="02020603050405020304"/>
              </a:rPr>
              <a:t>Monday – Friday, 8 a.m. – 8 p.m., Eastern time </a:t>
            </a:r>
            <a:br/>
            <a:r>
              <a:rPr lang="en-US" sz="1450" spc="0">
                <a:solidFill>
                  <a:srgbClr val="393A3C"/>
                </a:solidFill>
                <a:latin typeface="Tahoma" pitchFamily="2" panose="02020603050405020304"/>
              </a:rPr>
              <a:t>General information: </a:t>
            </a:r>
            <a:r>
              <a:rPr lang="en-US" sz="1450" b="1" u="sng" spc="0">
                <a:solidFill>
                  <a:srgbClr val="0000FF"/>
                </a:solidFill>
                <a:latin typeface="Tahoma" pitchFamily="2" panose="02020603050405020304"/>
              </a:rPr>
              <a:t>www.va.gov/health-care/</a:t>
            </a:r>
            <a:r>
              <a:rPr lang="en-US" sz="100" b="1" spc="0">
                <a:solidFill>
                  <a:srgbClr val="393A3C"/>
                </a:solidFill>
                <a:latin typeface="Tahoma" pitchFamily="2" panose="02020603050405020304"/>
              </a:rPr>
              <a:t> </a:t>
            </a:r>
          </a:p>
          <a:p>
            <a:pPr marL="0" marR="0" indent="0" algn="l">
              <a:lnSpc>
                <a:spcPts val="2100"/>
              </a:lnSpc>
              <a:spcBef>
                <a:spcPts val="4940"/>
              </a:spcBef>
              <a:spcAft>
                <a:spcPts val="0"/>
              </a:spcAft>
            </a:pPr>
            <a:r>
              <a:rPr lang="en-US" sz="1750" b="1" spc="50">
                <a:solidFill>
                  <a:srgbClr val="002F56"/>
                </a:solidFill>
                <a:latin typeface="Tahoma" pitchFamily="2" panose="02020603050405020304"/>
              </a:rPr>
              <a:t>TRICARE/TRICARE for Life </a:t>
            </a:r>
          </a:p>
          <a:p>
            <a:pPr marL="0" marR="0" indent="0" algn="l">
              <a:lnSpc>
                <a:spcPts val="1800"/>
              </a:lnSpc>
              <a:spcBef>
                <a:spcPts val="805"/>
              </a:spcBef>
              <a:spcAft>
                <a:spcPts val="0"/>
              </a:spcAft>
            </a:pPr>
            <a:r>
              <a:rPr lang="en-US" sz="1450" spc="20">
                <a:solidFill>
                  <a:srgbClr val="393A3C"/>
                </a:solidFill>
                <a:latin typeface="Tahoma" pitchFamily="2" panose="02020603050405020304"/>
              </a:rPr>
              <a:t>TRICARE for Life (Wisconsin Physician Services): 866-773-0404 </a:t>
            </a:r>
          </a:p>
          <a:p>
            <a:pPr marL="0" marR="0" indent="0" algn="l">
              <a:lnSpc>
                <a:spcPts val="1800"/>
              </a:lnSpc>
              <a:spcBef>
                <a:spcPts val="230"/>
              </a:spcBef>
              <a:spcAft>
                <a:spcPts val="0"/>
              </a:spcAft>
            </a:pPr>
            <a:r>
              <a:rPr lang="en-US" sz="1450" spc="0">
                <a:solidFill>
                  <a:srgbClr val="393A3C"/>
                </a:solidFill>
                <a:latin typeface="Tahoma" pitchFamily="2" panose="02020603050405020304"/>
              </a:rPr>
              <a:t>(TTY: 711) Monday – Friday, 5 a.m. – 10 p.m., Central time </a:t>
            </a:r>
          </a:p>
          <a:p>
            <a:pPr marL="0" marR="0" indent="0" algn="l">
              <a:lnSpc>
                <a:spcPts val="1800"/>
              </a:lnSpc>
              <a:spcBef>
                <a:spcPts val="210"/>
              </a:spcBef>
              <a:spcAft>
                <a:spcPts val="0"/>
              </a:spcAft>
            </a:pPr>
            <a:r>
              <a:rPr lang="en-US" sz="1450" spc="-30">
                <a:solidFill>
                  <a:srgbClr val="393A3C"/>
                </a:solidFill>
                <a:latin typeface="Tahoma" pitchFamily="2" panose="02020603050405020304"/>
              </a:rPr>
              <a:t>TRICARE for Life website: </a:t>
            </a:r>
            <a:r>
              <a:rPr lang="en-US" sz="1450" b="1" u="sng" spc="-30">
                <a:solidFill>
                  <a:srgbClr val="0000FF"/>
                </a:solidFill>
                <a:latin typeface="Tahoma" pitchFamily="2" panose="02020603050405020304"/>
              </a:rPr>
              <a:t>www.tricare.mil/Plans/HealthPlans/TFL</a:t>
            </a:r>
            <a:r>
              <a:rPr lang="en-US" sz="100" b="1" spc="-30">
                <a:solidFill>
                  <a:srgbClr val="393A3C"/>
                </a:solidFill>
                <a:latin typeface="Tahoma" pitchFamily="2" panose="02020603050405020304"/>
              </a:rPr>
              <a:t> </a:t>
            </a:r>
          </a:p>
          <a:p>
            <a:pPr marL="0" marR="137160" indent="0" algn="l">
              <a:lnSpc>
                <a:spcPts val="2000"/>
              </a:lnSpc>
              <a:spcBef>
                <a:spcPts val="610"/>
              </a:spcBef>
              <a:spcAft>
                <a:spcPts val="0"/>
              </a:spcAft>
            </a:pPr>
            <a:r>
              <a:rPr lang="en-US" sz="1450" spc="0">
                <a:solidFill>
                  <a:srgbClr val="393A3C"/>
                </a:solidFill>
                <a:latin typeface="Tahoma" pitchFamily="2" panose="02020603050405020304"/>
              </a:rPr>
              <a:t>TRICARE East (prior to Medicare): 800-444-5445 (TTY: 711) Monday – Friday, 8 a.m. – 5 p.m., Eastern time, excluding holidays </a:t>
            </a:r>
          </a:p>
          <a:p>
            <a:pPr marL="0" marR="0" indent="0" algn="l">
              <a:lnSpc>
                <a:spcPts val="1800"/>
              </a:lnSpc>
              <a:spcBef>
                <a:spcPts val="810"/>
              </a:spcBef>
              <a:spcAft>
                <a:spcPts val="0"/>
              </a:spcAft>
            </a:pPr>
            <a:r>
              <a:rPr lang="en-US" sz="1450" spc="0">
                <a:solidFill>
                  <a:srgbClr val="393A3C"/>
                </a:solidFill>
                <a:latin typeface="Tahoma" pitchFamily="2" panose="02020603050405020304"/>
              </a:rPr>
              <a:t>TRICARE West (prior to Medicare): 844-866-9378 (TTY: 711) </a:t>
            </a:r>
          </a:p>
          <a:p>
            <a:pPr marL="0" marR="0" indent="0" algn="l">
              <a:lnSpc>
                <a:spcPts val="1800"/>
              </a:lnSpc>
              <a:spcBef>
                <a:spcPts val="230"/>
              </a:spcBef>
              <a:spcAft>
                <a:spcPts val="0"/>
              </a:spcAft>
            </a:pPr>
            <a:r>
              <a:rPr lang="en-US" sz="1450" spc="0">
                <a:solidFill>
                  <a:srgbClr val="393A3C"/>
                </a:solidFill>
                <a:latin typeface="Tahoma" pitchFamily="2" panose="02020603050405020304"/>
              </a:rPr>
              <a:t>Monday – Friday, 5 a.m. – 9 p.m., Pacific time </a:t>
            </a:r>
          </a:p>
          <a:p>
            <a:pPr marL="0" marR="0" indent="0" algn="l">
              <a:lnSpc>
                <a:spcPts val="1800"/>
              </a:lnSpc>
              <a:spcBef>
                <a:spcPts val="230"/>
              </a:spcBef>
              <a:spcAft>
                <a:spcPts val="3725"/>
              </a:spcAft>
            </a:pPr>
            <a:r>
              <a:rPr lang="en-US" sz="1450" spc="-10">
                <a:solidFill>
                  <a:srgbClr val="393A3C"/>
                </a:solidFill>
                <a:latin typeface="Tahoma" pitchFamily="2" panose="02020603050405020304"/>
              </a:rPr>
              <a:t>TRICARE (prior to Medicare) website: </a:t>
            </a:r>
            <a:r>
              <a:rPr lang="en-US" sz="1450" b="1" u="sng" spc="-10">
                <a:solidFill>
                  <a:srgbClr val="0000FF"/>
                </a:solidFill>
                <a:latin typeface="Tahoma" pitchFamily="2" panose="02020603050405020304"/>
              </a:rPr>
              <a:t>www.tricare.mil/</a:t>
            </a:r>
            <a:r>
              <a:rPr lang="en-US" sz="100" b="1" spc="-10">
                <a:solidFill>
                  <a:srgbClr val="393A3C"/>
                </a:solidFill>
                <a:latin typeface="Tahoma" pitchFamily="2" panose="02020603050405020304"/>
              </a:rPr>
              <a:t> </a:t>
            </a:r>
          </a:p>
        </p:txBody>
      </p:sp>
      <p:sp>
        <p:nvSpPr>
          <p:cNvPr id="8" name=""/>
          <p:cNvSpPr/>
          <p:nvPr>
            <p:ph type="body" idx="10"/>
          </p:nvPr>
        </p:nvSpPr>
        <p:spPr>
          <a:xfrm>
            <a:off x="6976745" y="1560830"/>
            <a:ext cx="4681855" cy="1365250"/>
          </a:xfrm>
          <a:prstGeom prst="rect">
            <a:avLst/>
          </a:prstGeom>
          <a:noFill/>
          <a:ln w="0" cmpd="sng">
            <a:noFill/>
            <a:prstDash val="solid"/>
          </a:ln>
        </p:spPr>
        <p:txBody>
          <a:bodyPr vert="horz" lIns="0" tIns="5080" rIns="0" bIns="0" anchor="t">
            <a:normAutofit fontScale="85000"/>
          </a:bodyPr>
          <a:lstStyle/>
          <a:p>
            <a:pPr marL="0" marR="0" indent="0" algn="l">
              <a:lnSpc>
                <a:spcPts val="2100"/>
              </a:lnSpc>
              <a:spcAft>
                <a:spcPts val="0"/>
              </a:spcAft>
            </a:pPr>
            <a:r>
              <a:rPr lang="en-US" sz="1750" b="1" spc="85">
                <a:solidFill>
                  <a:srgbClr val="002F56"/>
                </a:solidFill>
                <a:latin typeface="Tahoma" pitchFamily="2" panose="02020603050405020304"/>
              </a:rPr>
              <a:t>CHAMPVA </a:t>
            </a:r>
          </a:p>
          <a:p>
            <a:pPr marL="0" marR="0" indent="0" algn="l">
              <a:lnSpc>
                <a:spcPts val="1800"/>
              </a:lnSpc>
              <a:spcBef>
                <a:spcPts val="830"/>
              </a:spcBef>
              <a:spcAft>
                <a:spcPts val="0"/>
              </a:spcAft>
            </a:pPr>
            <a:r>
              <a:rPr lang="en-US" sz="1450" spc="0">
                <a:solidFill>
                  <a:srgbClr val="393A3C"/>
                </a:solidFill>
                <a:latin typeface="Tahoma" pitchFamily="2" panose="02020603050405020304"/>
              </a:rPr>
              <a:t>CHAMPVA Help Line: 800-733-8387 (TTY: 711) </a:t>
            </a:r>
          </a:p>
          <a:p>
            <a:pPr marL="0" marR="0" indent="0" algn="l">
              <a:lnSpc>
                <a:spcPts val="2000"/>
              </a:lnSpc>
              <a:spcBef>
                <a:spcPts val="25"/>
              </a:spcBef>
              <a:spcAft>
                <a:spcPts val="25"/>
              </a:spcAft>
            </a:pPr>
            <a:r>
              <a:rPr lang="en-US" sz="1450" spc="-45">
                <a:solidFill>
                  <a:srgbClr val="393A3C"/>
                </a:solidFill>
                <a:latin typeface="Tahoma" pitchFamily="2" panose="02020603050405020304"/>
              </a:rPr>
              <a:t>Monday – Friday, 8:05 a.m. – 7:30 p.m., Eastern time General information: </a:t>
            </a:r>
            <a:r>
              <a:rPr lang="en-US" sz="1450" b="1" u="sng" spc="-45">
                <a:solidFill>
                  <a:srgbClr val="0000FF"/>
                </a:solidFill>
                <a:latin typeface="Tahoma" pitchFamily="2" panose="02020603050405020304"/>
              </a:rPr>
              <a:t>www.va.gov/health-care/family-caregiver-benefits/champva/</a:t>
            </a:r>
            <a:r>
              <a:rPr lang="en-US" sz="100" b="1" spc="-45">
                <a:solidFill>
                  <a:srgbClr val="393A3C"/>
                </a:solidFill>
                <a:latin typeface="Tahoma" pitchFamily="2" panose="02020603050405020304"/>
              </a:rPr>
              <a:t> </a:t>
            </a:r>
          </a:p>
        </p:txBody>
      </p:sp>
      <p:sp>
        <p:nvSpPr>
          <p:cNvPr id="9" name=""/>
          <p:cNvSpPr/>
          <p:nvPr>
            <p:ph type="body" idx="10"/>
          </p:nvPr>
        </p:nvSpPr>
        <p:spPr>
          <a:xfrm>
            <a:off x="6979920" y="3289300"/>
            <a:ext cx="4337050" cy="1393825"/>
          </a:xfrm>
          <a:prstGeom prst="rect">
            <a:avLst/>
          </a:prstGeom>
          <a:noFill/>
          <a:ln w="0" cmpd="sng">
            <a:noFill/>
            <a:prstDash val="solid"/>
          </a:ln>
        </p:spPr>
        <p:txBody>
          <a:bodyPr vert="horz" lIns="0" tIns="5080" rIns="0" bIns="0" anchor="t">
            <a:normAutofit fontScale="85000"/>
          </a:bodyPr>
          <a:lstStyle/>
          <a:p>
            <a:pPr marL="0" marR="0" indent="0" algn="l">
              <a:lnSpc>
                <a:spcPts val="2100"/>
              </a:lnSpc>
              <a:spcAft>
                <a:spcPts val="0"/>
              </a:spcAft>
            </a:pPr>
            <a:r>
              <a:rPr lang="en-US" sz="1750" b="1" spc="80">
                <a:solidFill>
                  <a:srgbClr val="002F56"/>
                </a:solidFill>
                <a:latin typeface="Tahoma" pitchFamily="2" panose="02020603050405020304"/>
              </a:rPr>
              <a:t>Medicare </a:t>
            </a:r>
          </a:p>
          <a:p>
            <a:pPr marL="182880" marR="0" indent="182880" algn="l">
              <a:lnSpc>
                <a:spcPts val="2000"/>
              </a:lnSpc>
              <a:spcBef>
                <a:spcPts val="600"/>
              </a:spcBef>
              <a:spcAft>
                <a:spcPts val="0"/>
              </a:spcAft>
              <a:buFont typeface="Symbol"/>
              <a:buChar char="·"/>
            </a:pPr>
            <a:r>
              <a:rPr lang="en-US" sz="1450" spc="0">
                <a:solidFill>
                  <a:srgbClr val="393A3C"/>
                </a:solidFill>
                <a:latin typeface="Tahoma" pitchFamily="2" panose="02020603050405020304"/>
              </a:rPr>
              <a:t>Medicare customer service: 1-800-MEDICARE (1-800-633-4227) 24 hours a day, 7 days a week. If you use a TTY, call 1-877-486-2048. </a:t>
            </a:r>
          </a:p>
          <a:p>
            <a:pPr marL="182880" marR="0" indent="182880" algn="l">
              <a:lnSpc>
                <a:spcPts val="1800"/>
              </a:lnSpc>
              <a:spcBef>
                <a:spcPts val="195"/>
              </a:spcBef>
              <a:spcAft>
                <a:spcPts val="260"/>
              </a:spcAft>
              <a:buFont typeface="Symbol"/>
              <a:buChar char="·"/>
            </a:pPr>
            <a:r>
              <a:rPr lang="en-US" sz="1450" spc="-10">
                <a:solidFill>
                  <a:srgbClr val="393A3C"/>
                </a:solidFill>
                <a:latin typeface="Tahoma" pitchFamily="2" panose="02020603050405020304"/>
              </a:rPr>
              <a:t>General information: </a:t>
            </a:r>
            <a:r>
              <a:rPr lang="en-US" sz="1450" b="1" u="sng" spc="-10">
                <a:solidFill>
                  <a:srgbClr val="0000FF"/>
                </a:solidFill>
                <a:latin typeface="Tahoma" pitchFamily="2" panose="02020603050405020304"/>
              </a:rPr>
              <a:t>www.medicare.gov</a:t>
            </a:r>
          </a:p>
        </p:txBody>
      </p:sp>
    </p:spTree>
  </p:cSld>
  <p:clrMapOvr>
    <a:masterClrMapping/>
  </p:clrMapOvr>
</p:sldLayout>
</file>

<file path=ppt/slideLayouts/slideLayout17.xml><?xml version="1.0" encoding="utf-8"?>
<p:sldLayout xmlns:p="http://schemas.openxmlformats.org/presentationml/2006/main" xmlns:r="http://schemas.openxmlformats.org/officeDocument/2006/relationships" xmlns:a="http://schemas.openxmlformats.org/drawingml/2006/main" xmlns:dc="http://purl.org/dc/elements/1.1/" xmlns:cp="http://schemas.openxmlformats.org/package/2006/metadata/core-properties">
  <p:cSld name="layout 17">
    <p:bg>
      <p:bgPr>
        <a:solidFill>
          <a:schemeClr val="bg1">
            <a:alpha val="100000"/>
          </a:schemeClr>
        </a:solidFill>
      </p:bgPr>
    </p:bg>
    <p:spTree>
      <p:nvGrpSpPr>
        <p:cNvPr id="1" name=""/>
        <p:cNvGrpSpPr/>
        <p:nvPr/>
      </p:nvGrpSpPr>
      <p:grpSpPr>
        <a:xfrm>
          <a:off x="0" y="0"/>
          <a:ext cx="0" cy="0"/>
          <a:chOff x="0" y="0"/>
          <a:chExt cx="0" cy="0"/>
        </a:xfrm>
      </p:grpSpPr>
      <p:sp>
        <p:nvSpPr>
          <p:cNvPr id="4" name=""/>
          <p:cNvSpPr/>
          <p:nvPr>
            <p:ph type="body" idx="10"/>
          </p:nvPr>
        </p:nvSpPr>
        <p:spPr>
          <a:xfrm>
            <a:off x="1661160" y="864235"/>
            <a:ext cx="3962400" cy="416560"/>
          </a:xfrm>
          <a:prstGeom prst="rect">
            <a:avLst/>
          </a:prstGeom>
          <a:noFill/>
          <a:ln w="0" cmpd="sng">
            <a:noFill/>
            <a:prstDash val="solid"/>
          </a:ln>
        </p:spPr>
        <p:txBody>
          <a:bodyPr vert="horz" lIns="0" tIns="6985" rIns="0" bIns="0" anchor="t">
            <a:normAutofit fontScale="95000"/>
          </a:bodyPr>
          <a:lstStyle/>
          <a:p>
            <a:pPr marL="0" marR="0" indent="0" algn="l">
              <a:lnSpc>
                <a:spcPts val="3200"/>
              </a:lnSpc>
              <a:spcAft>
                <a:spcPts val="0"/>
              </a:spcAft>
            </a:pPr>
            <a:r>
              <a:rPr lang="en-US" sz="2850" b="1" spc="-25">
                <a:solidFill>
                  <a:srgbClr val="5C9A1B"/>
                </a:solidFill>
                <a:latin typeface="Arial" pitchFamily="2" panose="02020603050405020304"/>
              </a:rPr>
              <a:t>Veteran Service Officers </a:t>
            </a:r>
          </a:p>
        </p:txBody>
      </p:sp>
    </p:spTree>
  </p:cSld>
  <p:clrMapOvr>
    <a:masterClrMapping/>
  </p:clrMapOvr>
</p:sldLayout>
</file>

<file path=ppt/slideLayouts/slideLayout18.xml><?xml version="1.0" encoding="utf-8"?>
<p:sldLayout xmlns:p="http://schemas.openxmlformats.org/presentationml/2006/main" xmlns:r="http://schemas.openxmlformats.org/officeDocument/2006/relationships" xmlns:a="http://schemas.openxmlformats.org/drawingml/2006/main" xmlns:dc="http://purl.org/dc/elements/1.1/" xmlns:cp="http://schemas.openxmlformats.org/package/2006/metadata/core-properties">
  <p:cSld name="layout 18">
    <p:bg>
      <p:bgPr>
        <a:solidFill>
          <a:schemeClr val="bg1">
            <a:alpha val="100000"/>
          </a:schemeClr>
        </a:solidFill>
      </p:bgPr>
    </p:bg>
    <p:spTree>
      <p:nvGrpSpPr>
        <p:cNvPr id="1" name=""/>
        <p:cNvGrpSpPr/>
        <p:nvPr/>
      </p:nvGrpSpPr>
      <p:grpSpPr>
        <a:xfrm>
          <a:off x="0" y="0"/>
          <a:ext cx="0" cy="0"/>
          <a:chOff x="0" y="0"/>
          <a:chExt cx="0" cy="0"/>
        </a:xfrm>
      </p:grpSpPr>
      <p:sp>
        <p:nvSpPr>
          <p:cNvPr id="4" name=""/>
          <p:cNvSpPr/>
          <p:nvPr>
            <p:ph type="body" idx="10"/>
          </p:nvPr>
        </p:nvSpPr>
        <p:spPr>
          <a:xfrm>
            <a:off x="722630" y="1581785"/>
            <a:ext cx="4229100" cy="2614295"/>
          </a:xfrm>
          <a:prstGeom prst="rect">
            <a:avLst/>
          </a:prstGeom>
          <a:noFill/>
          <a:ln w="0" cmpd="sng">
            <a:noFill/>
            <a:prstDash val="solid"/>
          </a:ln>
        </p:spPr>
        <p:txBody>
          <a:bodyPr vert="horz" lIns="0" tIns="0" rIns="0" bIns="0" anchor="t"/>
          <a:lstStyle/>
          <a:p>
            <a:pPr marL="0" marR="0" indent="0" algn="l">
              <a:lnSpc>
                <a:spcPts val="6000"/>
              </a:lnSpc>
              <a:spcAft>
                <a:spcPts val="2535"/>
              </a:spcAft>
            </a:pPr>
            <a:r>
              <a:rPr lang="en-US" sz="5350" b="1" spc="-260">
                <a:solidFill>
                  <a:srgbClr val="002F56"/>
                </a:solidFill>
                <a:latin typeface="Arial" pitchFamily="2" panose="02020603050405020304"/>
              </a:rPr>
              <a:t>Thank you for your time and attention </a:t>
            </a:r>
          </a:p>
        </p:txBody>
      </p:sp>
      <p:sp>
        <p:nvSpPr>
          <p:cNvPr id="5" name=""/>
          <p:cNvSpPr/>
          <p:nvPr>
            <p:ph type="body" idx="10"/>
          </p:nvPr>
        </p:nvSpPr>
        <p:spPr>
          <a:xfrm>
            <a:off x="722630" y="4196080"/>
            <a:ext cx="4229100" cy="2098040"/>
          </a:xfrm>
          <a:prstGeom prst="rect">
            <a:avLst/>
          </a:prstGeom>
          <a:noFill/>
          <a:ln w="0" cmpd="sng">
            <a:noFill/>
            <a:prstDash val="solid"/>
          </a:ln>
        </p:spPr>
        <p:txBody>
          <a:bodyPr vert="horz" lIns="0" tIns="6350" rIns="0" bIns="0" anchor="t"/>
          <a:lstStyle/>
          <a:p>
            <a:pPr marL="0" marR="0" indent="0" algn="l">
              <a:lnSpc>
                <a:spcPts val="2400"/>
              </a:lnSpc>
              <a:spcAft>
                <a:spcPts val="0"/>
              </a:spcAft>
            </a:pPr>
            <a:r>
              <a:rPr lang="en-US" sz="1950" spc="-15">
                <a:solidFill>
                  <a:srgbClr val="002F56"/>
                </a:solidFill>
                <a:latin typeface="Tahoma" pitchFamily="2" panose="02020603050405020304"/>
              </a:rPr>
              <a:t>For more information, please visit </a:t>
            </a:r>
          </a:p>
          <a:p>
            <a:pPr marL="0" marR="0" indent="0" algn="l">
              <a:lnSpc>
                <a:spcPts val="2300"/>
              </a:lnSpc>
              <a:spcBef>
                <a:spcPts val="640"/>
              </a:spcBef>
              <a:spcAft>
                <a:spcPts val="11145"/>
              </a:spcAft>
            </a:pPr>
            <a:r>
              <a:rPr lang="en-US" sz="1950" u="sng" spc="-25">
                <a:solidFill>
                  <a:srgbClr val="0000FF"/>
                </a:solidFill>
                <a:latin typeface="Tahoma" pitchFamily="2" panose="02020603050405020304"/>
              </a:rPr>
              <a:t>Huma.na/Medicare101</a:t>
            </a:r>
            <a:r>
              <a:rPr lang="en-US" sz="100" spc="-25">
                <a:solidFill>
                  <a:srgbClr val="002F56"/>
                </a:solidFill>
                <a:latin typeface="Tahoma" pitchFamily="2" panose="02020603050405020304"/>
              </a:rPr>
              <a:t> </a:t>
            </a:r>
          </a:p>
        </p:txBody>
      </p:sp>
    </p:spTree>
  </p:cSld>
  <p:clrMapOvr>
    <a:masterClrMapping/>
  </p:clrMapOvr>
</p:sldLayout>
</file>

<file path=ppt/slideLayouts/slideLayout19.xml><?xml version="1.0" encoding="utf-8"?>
<p:sldLayout xmlns:p="http://schemas.openxmlformats.org/presentationml/2006/main" xmlns:r="http://schemas.openxmlformats.org/officeDocument/2006/relationships" xmlns:a="http://schemas.openxmlformats.org/drawingml/2006/main" xmlns:dc="http://purl.org/dc/elements/1.1/" xmlns:cp="http://schemas.openxmlformats.org/package/2006/metadata/core-properties">
  <p:cSld name="layout 19">
    <p:bg>
      <p:bgPr>
        <a:solidFill>
          <a:schemeClr val="bg1">
            <a:alpha val="100000"/>
          </a:schemeClr>
        </a:solidFill>
      </p:bgPr>
    </p:bg>
    <p:spTree>
      <p:nvGrpSpPr>
        <p:cNvPr id="1" name=""/>
        <p:cNvGrpSpPr/>
        <p:nvPr/>
      </p:nvGrpSpPr>
      <p:grpSpPr>
        <a:xfrm>
          <a:off x="0" y="0"/>
          <a:ext cx="0" cy="0"/>
          <a:chOff x="0" y="0"/>
          <a:chExt cx="0" cy="0"/>
        </a:xfrm>
      </p:grpSpPr>
      <p:sp>
        <p:nvSpPr>
          <p:cNvPr id="2" name=""/>
          <p:cNvSpPr/>
          <p:nvPr>
            <p:ph type="body" idx="10"/>
          </p:nvPr>
        </p:nvSpPr>
        <p:spPr>
          <a:xfrm>
            <a:off x="454025" y="406400"/>
            <a:ext cx="11201400" cy="6168390"/>
          </a:xfrm>
          <a:prstGeom prst="rect">
            <a:avLst/>
          </a:prstGeom>
          <a:noFill/>
          <a:ln w="0" cmpd="sng">
            <a:noFill/>
            <a:prstDash val="solid"/>
          </a:ln>
        </p:spPr>
        <p:txBody>
          <a:bodyPr vert="horz" lIns="0" tIns="2540" rIns="0" bIns="0" anchor="t">
            <a:normAutofit fontScale="95000"/>
          </a:bodyPr>
          <a:lstStyle/>
          <a:p>
            <a:pPr marL="0" marR="365760" indent="0" algn="l">
              <a:lnSpc>
                <a:spcPts val="1900"/>
              </a:lnSpc>
              <a:spcAft>
                <a:spcPts val="0"/>
              </a:spcAft>
            </a:pPr>
            <a:r>
              <a:rPr lang="en-US" sz="1450" spc="0">
                <a:solidFill>
                  <a:srgbClr val="393A3C"/>
                </a:solidFill>
                <a:latin typeface="Tahoma" pitchFamily="2" panose="02020603050405020304"/>
              </a:rPr>
              <a:t>This presentation will not address every individual’s Medicare needs. We encourage you to continue the conversation about your Medicare needs with a licensed sales agent. </a:t>
            </a:r>
          </a:p>
          <a:p>
            <a:pPr marL="0" marR="0" indent="0" algn="l">
              <a:lnSpc>
                <a:spcPts val="1800"/>
              </a:lnSpc>
              <a:spcBef>
                <a:spcPts val="995"/>
              </a:spcBef>
              <a:spcAft>
                <a:spcPts val="0"/>
              </a:spcAft>
            </a:pPr>
            <a:r>
              <a:rPr lang="en-US" sz="1450" spc="20">
                <a:solidFill>
                  <a:srgbClr val="393A3C"/>
                </a:solidFill>
                <a:latin typeface="Tahoma" pitchFamily="2" panose="02020603050405020304"/>
              </a:rPr>
              <a:t>All product names, logos, brands and trademarks are property of their respective owners, and any use does not imply endorsement. </a:t>
            </a:r>
          </a:p>
          <a:p>
            <a:pPr marL="0" marR="0" indent="0" algn="l">
              <a:lnSpc>
                <a:spcPts val="2500"/>
              </a:lnSpc>
              <a:spcBef>
                <a:spcPts val="1175"/>
              </a:spcBef>
              <a:spcAft>
                <a:spcPts val="0"/>
              </a:spcAft>
              <a:tabLst>
                <a:tab algn="l" pos="10835640"/>
              </a:tabLst>
            </a:pPr>
            <a:r>
              <a:rPr lang="en-US" sz="2200" b="1" spc="0">
                <a:solidFill>
                  <a:srgbClr val="5C9A1B"/>
                </a:solidFill>
                <a:latin typeface="Arial" pitchFamily="2" panose="02020603050405020304"/>
              </a:rPr>
              <a:t>Important</a:t>
            </a:r>
            <a:r>
              <a:rPr lang="en-US" sz="2200" b="1" spc="0">
                <a:solidFill>
                  <a:srgbClr val="114920"/>
                </a:solidFill>
                <a:latin typeface="Arial" pitchFamily="2" panose="02020603050405020304"/>
              </a:rPr>
              <a:t>	</a:t>
            </a:r>
            <a:r>
              <a:rPr lang="en-US" sz="100" b="1" spc="0">
                <a:solidFill>
                  <a:srgbClr val="114920"/>
                </a:solidFill>
                <a:latin typeface="Arial" pitchFamily="2" panose="02020603050405020304"/>
              </a:rPr>
              <a:t> </a:t>
            </a:r>
          </a:p>
          <a:p>
            <a:pPr marL="0" marR="0" indent="0" algn="l">
              <a:lnSpc>
                <a:spcPts val="2200"/>
              </a:lnSpc>
              <a:spcBef>
                <a:spcPts val="575"/>
              </a:spcBef>
              <a:spcAft>
                <a:spcPts val="0"/>
              </a:spcAft>
            </a:pPr>
            <a:r>
              <a:rPr lang="en-US" sz="1850" spc="35">
                <a:solidFill>
                  <a:srgbClr val="114920"/>
                </a:solidFill>
                <a:latin typeface="Tahoma" pitchFamily="2" panose="02020603050405020304"/>
              </a:rPr>
              <a:t>At Humana, it is important you are treated fairly. </a:t>
            </a:r>
          </a:p>
          <a:p>
            <a:pPr marL="0" marR="365760" indent="0" algn="l">
              <a:lnSpc>
                <a:spcPts val="1900"/>
              </a:lnSpc>
              <a:spcBef>
                <a:spcPts val="385"/>
              </a:spcBef>
              <a:spcAft>
                <a:spcPts val="0"/>
              </a:spcAft>
            </a:pPr>
            <a:r>
              <a:rPr lang="en-US" sz="1450" spc="-15">
                <a:solidFill>
                  <a:srgbClr val="393A3C"/>
                </a:solidFill>
                <a:latin typeface="Tahoma" pitchFamily="2" panose="02020603050405020304"/>
              </a:rPr>
              <a:t>Humana Inc. and its subsidiaries comply with applicable Federal civil rights laws and do not discriminate on the basis of race, color, national origin, ancestry, ethnicity, sex, sexual orientation, gender, gender identity, disability, age, marital status, religion, or language in their programs and activities, including in admission or access to, or treatment or employment in, their programs and activities. </a:t>
            </a:r>
          </a:p>
          <a:p>
            <a:pPr marL="182880" marR="457200" indent="182880" algn="l">
              <a:lnSpc>
                <a:spcPts val="1900"/>
              </a:lnSpc>
              <a:spcBef>
                <a:spcPts val="455"/>
              </a:spcBef>
              <a:spcAft>
                <a:spcPts val="0"/>
              </a:spcAft>
              <a:buFont typeface="Symbol"/>
              <a:buChar char="·"/>
            </a:pPr>
            <a:r>
              <a:rPr lang="en-US" sz="1450" spc="0">
                <a:solidFill>
                  <a:srgbClr val="393A3C"/>
                </a:solidFill>
                <a:latin typeface="Tahoma" pitchFamily="2" panose="02020603050405020304"/>
              </a:rPr>
              <a:t>The following department has been designated to handle inquiries regarding Humana’s non-discrimination policies: Discrimination Grievances, P.O. Box 14618, Lexington, KY 40512-4618, </a:t>
            </a:r>
            <a:r>
              <a:rPr lang="en-US" sz="1500" b="1" spc="0">
                <a:solidFill>
                  <a:srgbClr val="393A3C"/>
                </a:solidFill>
                <a:latin typeface="Arial" pitchFamily="2" panose="02020603050405020304"/>
              </a:rPr>
              <a:t>877-320-1235 (TTY: 711)</a:t>
            </a:r>
            <a:r>
              <a:rPr lang="en-US" sz="1450" spc="0">
                <a:solidFill>
                  <a:srgbClr val="393A3C"/>
                </a:solidFill>
                <a:latin typeface="Tahoma" pitchFamily="2" panose="02020603050405020304"/>
              </a:rPr>
              <a:t>. </a:t>
            </a:r>
          </a:p>
          <a:p>
            <a:pPr marL="0" marR="0" indent="0" algn="l">
              <a:lnSpc>
                <a:spcPts val="2300"/>
              </a:lnSpc>
              <a:spcBef>
                <a:spcPts val="910"/>
              </a:spcBef>
              <a:spcAft>
                <a:spcPts val="0"/>
              </a:spcAft>
            </a:pPr>
            <a:r>
              <a:rPr lang="en-US" sz="1850" spc="20">
                <a:solidFill>
                  <a:srgbClr val="114920"/>
                </a:solidFill>
                <a:latin typeface="Tahoma" pitchFamily="2" panose="02020603050405020304"/>
              </a:rPr>
              <a:t>Auxiliary aids and services, free of charge, are available to you. 877-320-1235 (TTY: 711) </a:t>
            </a:r>
          </a:p>
          <a:p>
            <a:pPr marL="0" marR="0" indent="0" algn="l">
              <a:lnSpc>
                <a:spcPts val="1800"/>
              </a:lnSpc>
              <a:spcBef>
                <a:spcPts val="420"/>
              </a:spcBef>
              <a:spcAft>
                <a:spcPts val="0"/>
              </a:spcAft>
            </a:pPr>
            <a:r>
              <a:rPr lang="en-US" sz="1450" spc="0">
                <a:solidFill>
                  <a:srgbClr val="393A3C"/>
                </a:solidFill>
                <a:latin typeface="Tahoma" pitchFamily="2" panose="02020603050405020304"/>
              </a:rPr>
              <a:t>Humana provides free auxiliary aids and services, such as qualified sign language interpreters, video remote interpretation, and </a:t>
            </a:r>
          </a:p>
          <a:p>
            <a:pPr marL="0" marR="365760" indent="0" algn="l">
              <a:lnSpc>
                <a:spcPts val="1900"/>
              </a:lnSpc>
              <a:spcBef>
                <a:spcPts val="25"/>
              </a:spcBef>
              <a:spcAft>
                <a:spcPts val="0"/>
              </a:spcAft>
            </a:pPr>
            <a:r>
              <a:rPr lang="en-US" sz="1450" spc="0">
                <a:solidFill>
                  <a:srgbClr val="393A3C"/>
                </a:solidFill>
                <a:latin typeface="Tahoma" pitchFamily="2" panose="02020603050405020304"/>
              </a:rPr>
              <a:t>written information in other formats to people with disabilities when such auxiliary aids and services are necessary to ensure an equal opportunity to participate. </a:t>
            </a:r>
          </a:p>
          <a:p>
            <a:pPr marL="0" marR="0" indent="0" algn="l">
              <a:lnSpc>
                <a:spcPts val="2200"/>
              </a:lnSpc>
              <a:spcBef>
                <a:spcPts val="1170"/>
              </a:spcBef>
              <a:spcAft>
                <a:spcPts val="0"/>
              </a:spcAft>
            </a:pPr>
            <a:r>
              <a:rPr lang="en-US" sz="1850" spc="35">
                <a:solidFill>
                  <a:srgbClr val="114920"/>
                </a:solidFill>
                <a:latin typeface="Tahoma" pitchFamily="2" panose="02020603050405020304"/>
              </a:rPr>
              <a:t>This information is available for free in other languages. Please call our customer service number at </a:t>
            </a:r>
          </a:p>
          <a:p>
            <a:pPr marL="0" marR="0" indent="0" algn="l">
              <a:lnSpc>
                <a:spcPts val="2200"/>
              </a:lnSpc>
              <a:spcBef>
                <a:spcPts val="0"/>
              </a:spcBef>
              <a:spcAft>
                <a:spcPts val="0"/>
              </a:spcAft>
            </a:pPr>
            <a:r>
              <a:rPr lang="en-US" sz="1850" spc="5">
                <a:solidFill>
                  <a:srgbClr val="114920"/>
                </a:solidFill>
                <a:latin typeface="Tahoma" pitchFamily="2" panose="02020603050405020304"/>
              </a:rPr>
              <a:t>877-320-1235 (TTY: 711). Hours of operation: 8 a.m. – 8 p.m., Eastern time. </a:t>
            </a:r>
          </a:p>
          <a:p>
            <a:pPr marL="0" marR="868680" indent="0" algn="l">
              <a:lnSpc>
                <a:spcPts val="1900"/>
              </a:lnSpc>
              <a:spcBef>
                <a:spcPts val="1195"/>
              </a:spcBef>
              <a:spcAft>
                <a:spcPts val="0"/>
              </a:spcAft>
            </a:pPr>
            <a:r>
              <a:rPr lang="en-US" sz="1500" b="1" spc="0">
                <a:solidFill>
                  <a:srgbClr val="393A3C"/>
                </a:solidFill>
                <a:latin typeface="Arial" pitchFamily="2" panose="02020603050405020304"/>
              </a:rPr>
              <a:t>Español (Spanish): </a:t>
            </a:r>
            <a:r>
              <a:rPr lang="en-US" sz="1450" spc="0">
                <a:solidFill>
                  <a:srgbClr val="393A3C"/>
                </a:solidFill>
                <a:latin typeface="Tahoma" pitchFamily="2" panose="02020603050405020304"/>
              </a:rPr>
              <a:t>Llame al número indicado para recibir servicios gratuitos de asistencia lingüística. </a:t>
            </a:r>
            <a:r>
              <a:rPr lang="en-US" sz="1500" b="1" spc="0">
                <a:solidFill>
                  <a:srgbClr val="393A3C"/>
                </a:solidFill>
                <a:latin typeface="Arial" pitchFamily="2" panose="02020603050405020304"/>
              </a:rPr>
              <a:t>877-320-1235 (TTY: 711)</a:t>
            </a:r>
            <a:r>
              <a:rPr lang="en-US" sz="1450" spc="0">
                <a:solidFill>
                  <a:srgbClr val="393A3C"/>
                </a:solidFill>
                <a:latin typeface="Tahoma" pitchFamily="2" panose="02020603050405020304"/>
              </a:rPr>
              <a:t>. Horas de operación: 8 a.m. a 8 p.m. hora del este. </a:t>
            </a:r>
          </a:p>
          <a:p>
            <a:pPr marL="0" marR="0" indent="0" algn="l">
              <a:lnSpc>
                <a:spcPts val="2600"/>
              </a:lnSpc>
              <a:spcBef>
                <a:spcPts val="520"/>
              </a:spcBef>
              <a:spcAft>
                <a:spcPts val="2260"/>
              </a:spcAft>
            </a:pPr>
            <a:r>
              <a:rPr lang="en-US" sz="1500" b="1" spc="-15">
                <a:solidFill>
                  <a:srgbClr val="393A3C"/>
                </a:solidFill>
                <a:latin typeface="Arial" pitchFamily="2" panose="02020603050405020304"/>
              </a:rPr>
              <a:t>繁體中文 </a:t>
            </a:r>
            <a:r>
              <a:rPr lang="en-US" sz="1500" b="1" spc="-15">
                <a:solidFill>
                  <a:srgbClr val="393A3C"/>
                </a:solidFill>
                <a:latin typeface="Arial" pitchFamily="2" panose="02020603050405020304"/>
              </a:rPr>
              <a:t>(Chinese)</a:t>
            </a:r>
            <a:r>
              <a:rPr lang="en-US" sz="1500" b="1" spc="-15">
                <a:solidFill>
                  <a:srgbClr val="393A3C"/>
                </a:solidFill>
                <a:latin typeface="Arial" pitchFamily="2" panose="02020603050405020304"/>
              </a:rPr>
              <a:t>: </a:t>
            </a:r>
            <a:r>
              <a:rPr lang="en-US" sz="1500" spc="-15">
                <a:solidFill>
                  <a:srgbClr val="393A3C"/>
                </a:solidFill>
                <a:latin typeface="Microsoft JhengHei" pitchFamily="2" panose="02020603050405020304"/>
              </a:rPr>
              <a:t>*資訊也有其他語言版*可供免費索取.請致電客戶服務A13:</a:t>
            </a:r>
            <a:r>
              <a:rPr lang="en-US" sz="1500" b="1" spc="-15">
                <a:solidFill>
                  <a:srgbClr val="393A3C"/>
                </a:solidFill>
                <a:latin typeface="Arial" pitchFamily="2" panose="02020603050405020304"/>
              </a:rPr>
              <a:t>877-320-1235</a:t>
            </a:r>
            <a:r>
              <a:rPr lang="en-US" sz="1500" b="1" spc="-15">
                <a:solidFill>
                  <a:srgbClr val="393A3C"/>
                </a:solidFill>
                <a:latin typeface="Arial" pitchFamily="2" panose="02020603050405020304"/>
              </a:rPr>
              <a:t>(聽障專線:</a:t>
            </a:r>
            <a:r>
              <a:rPr lang="en-US" sz="1500" b="1" spc="-15">
                <a:solidFill>
                  <a:srgbClr val="393A3C"/>
                </a:solidFill>
                <a:latin typeface="Arial" pitchFamily="2" panose="02020603050405020304"/>
              </a:rPr>
              <a:t>711</a:t>
            </a:r>
            <a:r>
              <a:rPr lang="en-US" sz="1500" b="1" spc="-15">
                <a:solidFill>
                  <a:srgbClr val="393A3C"/>
                </a:solidFill>
                <a:latin typeface="Arial" pitchFamily="2" panose="02020603050405020304"/>
              </a:rPr>
              <a:t>)。</a:t>
            </a:r>
            <a:r>
              <a:rPr lang="en-US" sz="1500" spc="-15">
                <a:solidFill>
                  <a:srgbClr val="393A3C"/>
                </a:solidFill>
                <a:latin typeface="Microsoft JhengHei" pitchFamily="2" panose="02020603050405020304"/>
              </a:rPr>
              <a:t>辦公FIV間:東部Hv間±午 </a:t>
            </a:r>
            <a:r>
              <a:rPr lang="en-US" sz="1150" spc="-15">
                <a:solidFill>
                  <a:srgbClr val="393A3C"/>
                </a:solidFill>
                <a:latin typeface="Verdana" pitchFamily="2" panose="02020603050405020304"/>
              </a:rPr>
              <a:t>8 </a:t>
            </a:r>
            <a:r>
              <a:rPr lang="en-US" sz="1500" spc="-15">
                <a:solidFill>
                  <a:srgbClr val="393A3C"/>
                </a:solidFill>
                <a:latin typeface="Microsoft JhengHei" pitchFamily="2" panose="02020603050405020304"/>
              </a:rPr>
              <a:t>H4至晚± </a:t>
            </a:r>
            <a:r>
              <a:rPr lang="en-US" sz="1150" spc="-15">
                <a:solidFill>
                  <a:srgbClr val="393A3C"/>
                </a:solidFill>
                <a:latin typeface="Verdana" pitchFamily="2" panose="02020603050405020304"/>
              </a:rPr>
              <a:t>8 </a:t>
            </a:r>
            <a:r>
              <a:rPr lang="en-US" sz="1500" spc="-15">
                <a:solidFill>
                  <a:srgbClr val="393A3C"/>
                </a:solidFill>
                <a:latin typeface="Microsoft JhengHei" pitchFamily="2" panose="02020603050405020304"/>
              </a:rPr>
              <a:t>時. </a:t>
            </a:r>
          </a:p>
        </p:txBody>
      </p:sp>
    </p:spTree>
  </p:cSld>
  <p:clrMapOvr>
    <a:masterClrMapping/>
  </p:clrMapOvr>
</p:sldLayout>
</file>

<file path=ppt/slideLayouts/slideLayout2.xml><?xml version="1.0" encoding="utf-8"?>
<p:sldLayout xmlns:p="http://schemas.openxmlformats.org/presentationml/2006/main" xmlns:r="http://schemas.openxmlformats.org/officeDocument/2006/relationships" xmlns:a="http://schemas.openxmlformats.org/drawingml/2006/main" xmlns:dc="http://purl.org/dc/elements/1.1/" xmlns:cp="http://schemas.openxmlformats.org/package/2006/metadata/core-properties">
  <p:cSld name="layout 2">
    <p:bg>
      <p:bgPr>
        <a:solidFill>
          <a:schemeClr val="bg1">
            <a:alpha val="100000"/>
          </a:schemeClr>
        </a:solidFill>
      </p:bgPr>
    </p:bg>
    <p:spTree>
      <p:nvGrpSpPr>
        <p:cNvPr id="1" name=""/>
        <p:cNvGrpSpPr/>
        <p:nvPr/>
      </p:nvGrpSpPr>
      <p:grpSpPr>
        <a:xfrm>
          <a:off x="0" y="0"/>
          <a:ext cx="0" cy="0"/>
          <a:chOff x="0" y="0"/>
          <a:chExt cx="0" cy="0"/>
        </a:xfrm>
      </p:grpSpPr>
      <p:sp>
        <p:nvSpPr>
          <p:cNvPr id="4" name=""/>
          <p:cNvSpPr/>
          <p:nvPr>
            <p:ph type="body" idx="10"/>
          </p:nvPr>
        </p:nvSpPr>
        <p:spPr>
          <a:xfrm>
            <a:off x="743585" y="1390015"/>
            <a:ext cx="5067300" cy="4904105"/>
          </a:xfrm>
          <a:prstGeom prst="rect">
            <a:avLst/>
          </a:prstGeom>
          <a:noFill/>
          <a:ln w="0" cmpd="sng">
            <a:noFill/>
            <a:prstDash val="solid"/>
          </a:ln>
        </p:spPr>
        <p:txBody>
          <a:bodyPr vert="horz" lIns="0" tIns="0" rIns="0" bIns="0" anchor="t"/>
          <a:lstStyle/>
          <a:p>
            <a:pPr marL="0" marR="0" indent="0" algn="l">
              <a:lnSpc>
                <a:spcPts val="2900"/>
              </a:lnSpc>
              <a:spcAft>
                <a:spcPts val="0"/>
              </a:spcAft>
            </a:pPr>
            <a:r>
              <a:rPr lang="en-US" sz="2900" b="1" spc="-114">
                <a:solidFill>
                  <a:srgbClr val="042D54"/>
                </a:solidFill>
                <a:latin typeface="Arial" pitchFamily="2" panose="02020603050405020304"/>
              </a:rPr>
              <a:t>Today we’ll cover: </a:t>
            </a:r>
          </a:p>
          <a:p>
            <a:pPr marL="228600" marR="0" indent="228600" algn="l">
              <a:lnSpc>
                <a:spcPts val="2400"/>
              </a:lnSpc>
              <a:spcBef>
                <a:spcPts val="2245"/>
              </a:spcBef>
              <a:spcAft>
                <a:spcPts val="0"/>
              </a:spcAft>
              <a:buFont typeface="Symbol"/>
              <a:buChar char="·"/>
            </a:pPr>
            <a:r>
              <a:rPr lang="en-US" sz="1950" spc="-10">
                <a:solidFill>
                  <a:srgbClr val="042D54"/>
                </a:solidFill>
                <a:latin typeface="Tahoma" pitchFamily="2" panose="02020603050405020304"/>
              </a:rPr>
              <a:t>Medicare eligibility and enrollment options </a:t>
            </a:r>
          </a:p>
          <a:p>
            <a:pPr marL="228600" marR="0" indent="228600" algn="l">
              <a:lnSpc>
                <a:spcPts val="2400"/>
              </a:lnSpc>
              <a:spcBef>
                <a:spcPts val="1045"/>
              </a:spcBef>
              <a:spcAft>
                <a:spcPts val="0"/>
              </a:spcAft>
              <a:buFont typeface="Symbol"/>
              <a:buChar char="·"/>
            </a:pPr>
            <a:r>
              <a:rPr lang="en-US" sz="1950" spc="-5">
                <a:solidFill>
                  <a:srgbClr val="042D54"/>
                </a:solidFill>
                <a:latin typeface="Tahoma" pitchFamily="2" panose="02020603050405020304"/>
              </a:rPr>
              <a:t>Medicare options </a:t>
            </a:r>
          </a:p>
          <a:p>
            <a:pPr marL="228600" marR="0" indent="228600" algn="l">
              <a:lnSpc>
                <a:spcPts val="2400"/>
              </a:lnSpc>
              <a:spcBef>
                <a:spcPts val="1015"/>
              </a:spcBef>
              <a:spcAft>
                <a:spcPts val="0"/>
              </a:spcAft>
              <a:buFont typeface="Symbol"/>
              <a:buChar char="·"/>
            </a:pPr>
            <a:r>
              <a:rPr lang="en-US" sz="1950" spc="-5">
                <a:solidFill>
                  <a:srgbClr val="042D54"/>
                </a:solidFill>
                <a:latin typeface="Tahoma" pitchFamily="2" panose="02020603050405020304"/>
              </a:rPr>
              <a:t>VA healthcare and Medicare </a:t>
            </a:r>
          </a:p>
          <a:p>
            <a:pPr marL="228600" marR="0" indent="228600" algn="l">
              <a:lnSpc>
                <a:spcPts val="2400"/>
              </a:lnSpc>
              <a:spcBef>
                <a:spcPts val="1010"/>
              </a:spcBef>
              <a:spcAft>
                <a:spcPts val="0"/>
              </a:spcAft>
              <a:buFont typeface="Symbol"/>
              <a:buChar char="·"/>
            </a:pPr>
            <a:r>
              <a:rPr lang="en-US" sz="1950" spc="0">
                <a:solidFill>
                  <a:srgbClr val="042D54"/>
                </a:solidFill>
                <a:latin typeface="Tahoma" pitchFamily="2" panose="02020603050405020304"/>
              </a:rPr>
              <a:t>How Medicare works alongside your veteran coverage </a:t>
            </a:r>
          </a:p>
          <a:p>
            <a:pPr marL="228600" marR="0" indent="228600" algn="l">
              <a:lnSpc>
                <a:spcPts val="2400"/>
              </a:lnSpc>
              <a:spcBef>
                <a:spcPts val="1045"/>
              </a:spcBef>
              <a:spcAft>
                <a:spcPts val="15070"/>
              </a:spcAft>
              <a:buFont typeface="Symbol"/>
              <a:buChar char="·"/>
            </a:pPr>
            <a:r>
              <a:rPr lang="en-US" sz="1950" spc="-15">
                <a:solidFill>
                  <a:srgbClr val="042D54"/>
                </a:solidFill>
                <a:latin typeface="Tahoma" pitchFamily="2" panose="02020603050405020304"/>
              </a:rPr>
              <a:t>Helpful resources </a:t>
            </a:r>
          </a:p>
        </p:txBody>
      </p:sp>
    </p:spTree>
  </p:cSld>
  <p:clrMapOvr>
    <a:masterClrMapping/>
  </p:clrMapOvr>
</p:sldLayout>
</file>

<file path=ppt/slideLayouts/slideLayout3.xml><?xml version="1.0" encoding="utf-8"?>
<p:sldLayout xmlns:p="http://schemas.openxmlformats.org/presentationml/2006/main" xmlns:r="http://schemas.openxmlformats.org/officeDocument/2006/relationships" xmlns:a="http://schemas.openxmlformats.org/drawingml/2006/main" xmlns:dc="http://purl.org/dc/elements/1.1/" xmlns:cp="http://schemas.openxmlformats.org/package/2006/metadata/core-properties">
  <p:cSld name="layout 3">
    <p:bg>
      <p:bgPr>
        <a:solidFill>
          <a:schemeClr val="bg1">
            <a:alpha val="100000"/>
          </a:schemeClr>
        </a:solidFill>
      </p:bgPr>
    </p:bg>
    <p:spTree>
      <p:nvGrpSpPr>
        <p:cNvPr id="1" name=""/>
        <p:cNvGrpSpPr/>
        <p:nvPr/>
      </p:nvGrpSpPr>
      <p:grpSpPr>
        <a:xfrm>
          <a:off x="0" y="0"/>
          <a:ext cx="0" cy="0"/>
          <a:chOff x="0" y="0"/>
          <a:chExt cx="0" cy="0"/>
        </a:xfrm>
      </p:grpSpPr>
      <p:sp>
        <p:nvSpPr>
          <p:cNvPr id="2" name=""/>
          <p:cNvSpPr/>
          <p:nvPr>
            <p:ph type="body" idx="10"/>
          </p:nvPr>
        </p:nvSpPr>
        <p:spPr>
          <a:xfrm>
            <a:off x="718820" y="660400"/>
            <a:ext cx="11560175" cy="1351280"/>
          </a:xfrm>
          <a:prstGeom prst="rect">
            <a:avLst/>
          </a:prstGeom>
          <a:noFill/>
          <a:ln w="0" cmpd="sng">
            <a:noFill/>
            <a:prstDash val="solid"/>
          </a:ln>
        </p:spPr>
        <p:txBody>
          <a:bodyPr vert="horz" lIns="0" tIns="20955" rIns="0" bIns="0" anchor="t">
            <a:normAutofit fontScale="95000"/>
          </a:bodyPr>
          <a:lstStyle/>
          <a:p>
            <a:pPr marL="0" marR="0" indent="0" algn="l">
              <a:lnSpc>
                <a:spcPts val="3300"/>
              </a:lnSpc>
              <a:spcAft>
                <a:spcPts val="7200"/>
              </a:spcAft>
            </a:pPr>
            <a:r>
              <a:rPr lang="en-US" sz="2900" b="1" spc="-25">
                <a:solidFill>
                  <a:srgbClr val="5C9A1B"/>
                </a:solidFill>
                <a:latin typeface="Arial" pitchFamily="2" panose="02020603050405020304"/>
              </a:rPr>
              <a:t>Are you eligible for Medicare? </a:t>
            </a:r>
          </a:p>
        </p:txBody>
      </p:sp>
      <p:sp>
        <p:nvSpPr>
          <p:cNvPr id="3" name=""/>
          <p:cNvSpPr/>
          <p:nvPr>
            <p:ph type="body" idx="10"/>
          </p:nvPr>
        </p:nvSpPr>
        <p:spPr>
          <a:xfrm>
            <a:off x="718820" y="2011680"/>
            <a:ext cx="11560175" cy="472440"/>
          </a:xfrm>
          <a:prstGeom prst="rect">
            <a:avLst/>
          </a:prstGeom>
          <a:solidFill>
            <a:srgbClr val="78BD1F"/>
          </a:solidFill>
          <a:ln w="0" cmpd="sng">
            <a:noFill/>
            <a:prstDash val="solid"/>
          </a:ln>
        </p:spPr>
        <p:txBody>
          <a:bodyPr vert="horz" lIns="0" tIns="128905" rIns="0" bIns="0" anchor="t"/>
          <a:lstStyle/>
          <a:p>
            <a:pPr marL="0" marR="0" indent="0" algn="ctr">
              <a:lnSpc>
                <a:spcPts val="1800"/>
              </a:lnSpc>
              <a:spcAft>
                <a:spcPts val="855"/>
              </a:spcAft>
            </a:pPr>
            <a:r>
              <a:rPr lang="en-US" sz="1550" b="1" spc="-45">
                <a:solidFill>
                  <a:srgbClr val="002F56"/>
                </a:solidFill>
                <a:latin typeface="Arial" pitchFamily="2" panose="02020603050405020304"/>
              </a:rPr>
              <a:t>You’re eligible for Original Medicare (Parts A and B) if: </a:t>
            </a:r>
          </a:p>
        </p:txBody>
      </p:sp>
      <p:sp>
        <p:nvSpPr>
          <p:cNvPr id="6" name=""/>
          <p:cNvSpPr/>
          <p:nvPr>
            <p:ph type="body" idx="10"/>
          </p:nvPr>
        </p:nvSpPr>
        <p:spPr>
          <a:xfrm>
            <a:off x="1017905" y="4728845"/>
            <a:ext cx="2676525" cy="459105"/>
          </a:xfrm>
          <a:prstGeom prst="rect">
            <a:avLst/>
          </a:prstGeom>
          <a:noFill/>
          <a:ln w="0" cmpd="sng">
            <a:noFill/>
            <a:prstDash val="solid"/>
          </a:ln>
        </p:spPr>
        <p:txBody>
          <a:bodyPr vert="horz" lIns="0" tIns="0" rIns="0" bIns="0" anchor="t"/>
          <a:lstStyle/>
          <a:p>
            <a:pPr marL="365760" marR="0" indent="-365760" algn="l">
              <a:lnSpc>
                <a:spcPts val="1800"/>
              </a:lnSpc>
              <a:spcAft>
                <a:spcPts val="0"/>
              </a:spcAft>
            </a:pPr>
            <a:r>
              <a:rPr lang="en-US" sz="1550" b="1" spc="-55">
                <a:solidFill>
                  <a:srgbClr val="393A3C"/>
                </a:solidFill>
                <a:latin typeface="Arial" pitchFamily="2" panose="02020603050405020304"/>
              </a:rPr>
              <a:t>You’re at least 65 years of age (even if you still work) </a:t>
            </a:r>
          </a:p>
        </p:txBody>
      </p:sp>
      <p:sp>
        <p:nvSpPr>
          <p:cNvPr id="9" name=""/>
          <p:cNvSpPr/>
          <p:nvPr>
            <p:ph type="body" idx="10"/>
          </p:nvPr>
        </p:nvSpPr>
        <p:spPr>
          <a:xfrm>
            <a:off x="9189720" y="4728845"/>
            <a:ext cx="2971800" cy="687705"/>
          </a:xfrm>
          <a:prstGeom prst="rect">
            <a:avLst/>
          </a:prstGeom>
          <a:noFill/>
          <a:ln w="0" cmpd="sng">
            <a:noFill/>
            <a:prstDash val="solid"/>
          </a:ln>
        </p:spPr>
        <p:txBody>
          <a:bodyPr vert="horz" lIns="0" tIns="0" rIns="0" bIns="0" anchor="t"/>
          <a:lstStyle/>
          <a:p>
            <a:pPr marL="0" marR="0" indent="0" algn="ctr">
              <a:lnSpc>
                <a:spcPts val="1800"/>
              </a:lnSpc>
              <a:spcAft>
                <a:spcPts val="0"/>
              </a:spcAft>
            </a:pPr>
            <a:r>
              <a:rPr lang="en-US" sz="1550" b="1" spc="-55">
                <a:solidFill>
                  <a:srgbClr val="393A3C"/>
                </a:solidFill>
                <a:latin typeface="Arial" pitchFamily="2" panose="02020603050405020304"/>
              </a:rPr>
              <a:t>You’re a U.S. citizen or a legal </a:t>
            </a:r>
            <a:br/>
            <a:r>
              <a:rPr lang="en-US" sz="1550" b="1" spc="-55">
                <a:solidFill>
                  <a:srgbClr val="393A3C"/>
                </a:solidFill>
                <a:latin typeface="Arial" pitchFamily="2" panose="02020603050405020304"/>
              </a:rPr>
              <a:t>resident who has lived in the U.S. </a:t>
            </a:r>
            <a:br/>
            <a:r>
              <a:rPr lang="en-US" sz="1550" b="1" spc="-55">
                <a:solidFill>
                  <a:srgbClr val="393A3C"/>
                </a:solidFill>
                <a:latin typeface="Arial" pitchFamily="2" panose="02020603050405020304"/>
              </a:rPr>
              <a:t>for at least 5 consecutive years </a:t>
            </a:r>
          </a:p>
        </p:txBody>
      </p:sp>
      <p:sp>
        <p:nvSpPr>
          <p:cNvPr id="12" name=""/>
          <p:cNvSpPr/>
          <p:nvPr>
            <p:ph type="body" idx="10"/>
          </p:nvPr>
        </p:nvSpPr>
        <p:spPr>
          <a:xfrm>
            <a:off x="4529455" y="4728845"/>
            <a:ext cx="2435225" cy="685165"/>
          </a:xfrm>
          <a:prstGeom prst="rect">
            <a:avLst/>
          </a:prstGeom>
          <a:noFill/>
          <a:ln w="0" cmpd="sng">
            <a:noFill/>
            <a:prstDash val="solid"/>
          </a:ln>
        </p:spPr>
        <p:txBody>
          <a:bodyPr vert="horz" lIns="0" tIns="0" rIns="0" bIns="0" anchor="t"/>
          <a:lstStyle/>
          <a:p>
            <a:pPr marL="0" marR="0" indent="0" algn="ctr">
              <a:lnSpc>
                <a:spcPts val="1800"/>
              </a:lnSpc>
              <a:spcAft>
                <a:spcPts val="0"/>
              </a:spcAft>
            </a:pPr>
            <a:r>
              <a:rPr lang="en-US" sz="1550" b="1" spc="-65">
                <a:solidFill>
                  <a:srgbClr val="393A3C"/>
                </a:solidFill>
                <a:latin typeface="Arial" pitchFamily="2" panose="02020603050405020304"/>
              </a:rPr>
              <a:t>You’re under 65 and qualify </a:t>
            </a:r>
            <a:br/>
            <a:r>
              <a:rPr lang="en-US" sz="1550" b="1" spc="-65">
                <a:solidFill>
                  <a:srgbClr val="393A3C"/>
                </a:solidFill>
                <a:latin typeface="Arial" pitchFamily="2" panose="02020603050405020304"/>
              </a:rPr>
              <a:t>due to a disability or other </a:t>
            </a:r>
            <a:br/>
            <a:r>
              <a:rPr lang="en-US" sz="1550" b="1" spc="-65">
                <a:solidFill>
                  <a:srgbClr val="393A3C"/>
                </a:solidFill>
                <a:latin typeface="Arial" pitchFamily="2" panose="02020603050405020304"/>
              </a:rPr>
              <a:t>special circumstance </a:t>
            </a:r>
          </a:p>
        </p:txBody>
      </p:sp>
      <p:sp>
        <p:nvSpPr>
          <p:cNvPr id="15" name=""/>
          <p:cNvSpPr/>
          <p:nvPr>
            <p:ph type="body" idx="10"/>
          </p:nvPr>
        </p:nvSpPr>
        <p:spPr>
          <a:xfrm>
            <a:off x="3804920" y="3810635"/>
            <a:ext cx="406400" cy="252730"/>
          </a:xfrm>
          <a:prstGeom prst="rect">
            <a:avLst/>
          </a:prstGeom>
          <a:noFill/>
          <a:ln w="0" cmpd="sng">
            <a:noFill/>
            <a:prstDash val="solid"/>
          </a:ln>
        </p:spPr>
        <p:txBody>
          <a:bodyPr vert="horz" lIns="0" tIns="0" rIns="0" bIns="0" anchor="t">
            <a:normAutofit fontScale="85000"/>
          </a:bodyPr>
          <a:lstStyle/>
          <a:p>
            <a:pPr marL="0" marR="0" indent="0" algn="l">
              <a:lnSpc>
                <a:spcPts val="2000"/>
              </a:lnSpc>
              <a:spcAft>
                <a:spcPts val="0"/>
              </a:spcAft>
            </a:pPr>
            <a:r>
              <a:rPr lang="en-US" sz="1650" b="1" spc="250">
                <a:solidFill>
                  <a:srgbClr val="114920"/>
                </a:solidFill>
                <a:latin typeface="Tahoma" pitchFamily="2" panose="02020603050405020304"/>
              </a:rPr>
              <a:t>OR </a:t>
            </a:r>
          </a:p>
        </p:txBody>
      </p:sp>
      <p:sp>
        <p:nvSpPr>
          <p:cNvPr id="18" name=""/>
          <p:cNvSpPr/>
          <p:nvPr>
            <p:ph type="body" idx="10"/>
          </p:nvPr>
        </p:nvSpPr>
        <p:spPr>
          <a:xfrm>
            <a:off x="7833360" y="3804920"/>
            <a:ext cx="448310" cy="252730"/>
          </a:xfrm>
          <a:prstGeom prst="rect">
            <a:avLst/>
          </a:prstGeom>
          <a:noFill/>
          <a:ln w="0" cmpd="sng">
            <a:noFill/>
            <a:prstDash val="solid"/>
          </a:ln>
        </p:spPr>
        <p:txBody>
          <a:bodyPr vert="horz" lIns="0" tIns="0" rIns="0" bIns="0" anchor="t">
            <a:normAutofit fontScale="85000"/>
          </a:bodyPr>
          <a:lstStyle/>
          <a:p>
            <a:pPr marL="0" marR="0" indent="0" algn="l">
              <a:lnSpc>
                <a:spcPts val="1900"/>
              </a:lnSpc>
              <a:spcAft>
                <a:spcPts val="0"/>
              </a:spcAft>
            </a:pPr>
            <a:r>
              <a:rPr lang="en-US" sz="1650" b="1" spc="0">
                <a:solidFill>
                  <a:srgbClr val="114920"/>
                </a:solidFill>
                <a:latin typeface="Tahoma" pitchFamily="2" panose="02020603050405020304"/>
              </a:rPr>
              <a:t>AND </a:t>
            </a:r>
          </a:p>
        </p:txBody>
      </p:sp>
    </p:spTree>
  </p:cSld>
  <p:clrMapOvr>
    <a:masterClrMapping/>
  </p:clrMapOvr>
</p:sldLayout>
</file>

<file path=ppt/slideLayouts/slideLayout4.xml><?xml version="1.0" encoding="utf-8"?>
<p:sldLayout xmlns:p="http://schemas.openxmlformats.org/presentationml/2006/main" xmlns:r="http://schemas.openxmlformats.org/officeDocument/2006/relationships" xmlns:a="http://schemas.openxmlformats.org/drawingml/2006/main" xmlns:dc="http://purl.org/dc/elements/1.1/" xmlns:cp="http://schemas.openxmlformats.org/package/2006/metadata/core-properties">
  <p:cSld name="layout 4">
    <p:bg>
      <p:bgPr>
        <a:solidFill>
          <a:schemeClr val="bg1">
            <a:alpha val="100000"/>
          </a:schemeClr>
        </a:solidFill>
      </p:bgPr>
    </p:bg>
    <p:spTree>
      <p:nvGrpSpPr>
        <p:cNvPr id="1" name=""/>
        <p:cNvGrpSpPr/>
        <p:nvPr/>
      </p:nvGrpSpPr>
      <p:grpSpPr>
        <a:xfrm>
          <a:off x="0" y="0"/>
          <a:ext cx="0" cy="0"/>
          <a:chOff x="0" y="0"/>
          <a:chExt cx="0" cy="0"/>
        </a:xfrm>
      </p:grpSpPr>
      <p:sp>
        <p:nvSpPr>
          <p:cNvPr id="2" name=""/>
          <p:cNvSpPr/>
          <p:nvPr>
            <p:ph type="body" idx="10"/>
          </p:nvPr>
        </p:nvSpPr>
        <p:spPr>
          <a:xfrm>
            <a:off x="765175" y="647700"/>
            <a:ext cx="6515100" cy="716915"/>
          </a:xfrm>
          <a:prstGeom prst="rect">
            <a:avLst/>
          </a:prstGeom>
          <a:noFill/>
          <a:ln w="0" cmpd="sng">
            <a:noFill/>
            <a:prstDash val="solid"/>
          </a:ln>
        </p:spPr>
        <p:txBody>
          <a:bodyPr vert="horz" lIns="0" tIns="17780" rIns="0" bIns="0" anchor="t">
            <a:normAutofit fontScale="90000"/>
          </a:bodyPr>
          <a:lstStyle/>
          <a:p>
            <a:pPr marL="0" marR="0" indent="0" algn="l">
              <a:lnSpc>
                <a:spcPts val="3300"/>
              </a:lnSpc>
              <a:spcAft>
                <a:spcPts val="2205"/>
              </a:spcAft>
            </a:pPr>
            <a:r>
              <a:rPr lang="en-US" sz="2700" b="1" spc="55">
                <a:solidFill>
                  <a:srgbClr val="5C9A1B"/>
                </a:solidFill>
                <a:latin typeface="Tahoma" pitchFamily="2" panose="02020603050405020304"/>
              </a:rPr>
              <a:t>Medicare enrollment periods, explained </a:t>
            </a:r>
          </a:p>
        </p:txBody>
      </p:sp>
      <p:sp>
        <p:nvSpPr>
          <p:cNvPr id="3" name=""/>
          <p:cNvSpPr/>
          <p:nvPr>
            <p:ph type="body" idx="10"/>
          </p:nvPr>
        </p:nvSpPr>
        <p:spPr>
          <a:xfrm>
            <a:off x="702310" y="1364615"/>
            <a:ext cx="5601970" cy="3373755"/>
          </a:xfrm>
          <a:prstGeom prst="rect">
            <a:avLst/>
          </a:prstGeom>
          <a:noFill/>
          <a:ln w="0" cmpd="sng">
            <a:noFill/>
            <a:prstDash val="solid"/>
          </a:ln>
        </p:spPr>
        <p:txBody>
          <a:bodyPr vert="horz" lIns="0" tIns="0" rIns="0" bIns="0" anchor="t"/>
          <a:lstStyle/>
          <a:p>
            <a:pPr marL="45720" marR="0" indent="0" algn="l">
              <a:lnSpc>
                <a:spcPts val="1700"/>
              </a:lnSpc>
              <a:spcAft>
                <a:spcPts val="0"/>
              </a:spcAft>
            </a:pPr>
            <a:r>
              <a:rPr lang="en-US" sz="1350" b="1" spc="-5">
                <a:solidFill>
                  <a:srgbClr val="002F56"/>
                </a:solidFill>
                <a:latin typeface="Tahoma" pitchFamily="2" panose="02020603050405020304"/>
              </a:rPr>
              <a:t>Initial Enrollment Period </a:t>
            </a:r>
          </a:p>
          <a:p>
            <a:pPr marL="45720" marR="45720" indent="0" algn="l">
              <a:lnSpc>
                <a:spcPts val="1800"/>
              </a:lnSpc>
              <a:spcBef>
                <a:spcPts val="585"/>
              </a:spcBef>
              <a:spcAft>
                <a:spcPts val="0"/>
              </a:spcAft>
            </a:pPr>
            <a:r>
              <a:rPr lang="en-US" sz="1350" spc="0">
                <a:solidFill>
                  <a:srgbClr val="393A3C"/>
                </a:solidFill>
                <a:latin typeface="Tahoma" pitchFamily="2" panose="02020603050405020304"/>
              </a:rPr>
              <a:t>If you’re enrolling in Medicare for the first time, you have an Initial Enrollment Period (IEP) that begins 3 months before and ends 3 months after you turn 65. It begins and ends 1 month earlier if your birthday is on the first of the month. </a:t>
            </a:r>
          </a:p>
          <a:p>
            <a:pPr marL="45720" marR="0" indent="0" algn="l">
              <a:lnSpc>
                <a:spcPts val="1800"/>
              </a:lnSpc>
              <a:spcBef>
                <a:spcPts val="1045"/>
              </a:spcBef>
              <a:spcAft>
                <a:spcPts val="0"/>
              </a:spcAft>
            </a:pPr>
            <a:r>
              <a:rPr lang="en-US" sz="1350" b="1" spc="0">
                <a:solidFill>
                  <a:srgbClr val="002F56"/>
                </a:solidFill>
                <a:latin typeface="Tahoma" pitchFamily="2" panose="02020603050405020304"/>
              </a:rPr>
              <a:t>Annual Enrollment Period </a:t>
            </a:r>
            <a:br/>
            <a:r>
              <a:rPr lang="en-US" sz="1300" b="1" spc="0">
                <a:solidFill>
                  <a:srgbClr val="393A3C"/>
                </a:solidFill>
                <a:latin typeface="Arial" pitchFamily="2" panose="02020603050405020304"/>
              </a:rPr>
              <a:t>Oct. 15 – Dec. 7 </a:t>
            </a:r>
          </a:p>
          <a:p>
            <a:pPr marL="45720" marR="91440" indent="0" algn="l">
              <a:lnSpc>
                <a:spcPts val="1800"/>
              </a:lnSpc>
              <a:spcBef>
                <a:spcPts val="600"/>
              </a:spcBef>
              <a:spcAft>
                <a:spcPts val="0"/>
              </a:spcAft>
            </a:pPr>
            <a:r>
              <a:rPr lang="en-US" sz="1350" spc="0">
                <a:solidFill>
                  <a:srgbClr val="393A3C"/>
                </a:solidFill>
                <a:latin typeface="Tahoma" pitchFamily="2" panose="02020603050405020304"/>
              </a:rPr>
              <a:t>During the Annual Enrollment Period (AEP), you can add, drop or switch your Medicare coverage. </a:t>
            </a:r>
          </a:p>
          <a:p>
            <a:pPr marL="1325880" marR="0" indent="0" algn="l">
              <a:lnSpc>
                <a:spcPts val="1700"/>
              </a:lnSpc>
              <a:spcBef>
                <a:spcPts val="4345"/>
              </a:spcBef>
              <a:spcAft>
                <a:spcPts val="0"/>
              </a:spcAft>
              <a:tabLst>
                <a:tab algn="l" pos="3749040"/>
              </a:tabLst>
            </a:pPr>
            <a:r>
              <a:rPr lang="en-US" sz="1350" b="1" spc="-15">
                <a:solidFill>
                  <a:srgbClr val="002F56"/>
                </a:solidFill>
                <a:latin typeface="Tahoma" pitchFamily="2" panose="02020603050405020304"/>
              </a:rPr>
              <a:t>AEP	</a:t>
            </a:r>
            <a:r>
              <a:rPr lang="en-US" sz="1350" b="1" spc="-15">
                <a:solidFill>
                  <a:srgbClr val="002F56"/>
                </a:solidFill>
                <a:latin typeface="Tahoma" pitchFamily="2" panose="02020603050405020304"/>
              </a:rPr>
              <a:t>OEP and GEP </a:t>
            </a:r>
          </a:p>
          <a:p>
            <a:pPr marL="1325880" marR="0" indent="0" algn="l">
              <a:lnSpc>
                <a:spcPts val="1700"/>
              </a:lnSpc>
              <a:spcBef>
                <a:spcPts val="160"/>
              </a:spcBef>
              <a:spcAft>
                <a:spcPts val="30"/>
              </a:spcAft>
              <a:tabLst>
                <a:tab algn="l" pos="3749040"/>
              </a:tabLst>
            </a:pPr>
            <a:r>
              <a:rPr lang="en-US" sz="1350" spc="0">
                <a:solidFill>
                  <a:srgbClr val="002F56"/>
                </a:solidFill>
                <a:latin typeface="Tahoma" pitchFamily="2" panose="02020603050405020304"/>
              </a:rPr>
              <a:t>Oct. 15 – Dec. 7	</a:t>
            </a:r>
            <a:r>
              <a:rPr lang="en-US" sz="1350" spc="0">
                <a:solidFill>
                  <a:srgbClr val="002F56"/>
                </a:solidFill>
                <a:latin typeface="Tahoma" pitchFamily="2" panose="02020603050405020304"/>
              </a:rPr>
              <a:t>Jan. 1 – Mar. 31  </a:t>
            </a:r>
          </a:p>
        </p:txBody>
      </p:sp>
      <p:sp>
        <p:nvSpPr>
          <p:cNvPr id="4" name=""/>
          <p:cNvSpPr/>
          <p:nvPr>
            <p:ph type="body" idx="10"/>
          </p:nvPr>
        </p:nvSpPr>
        <p:spPr>
          <a:xfrm>
            <a:off x="6666230" y="1364615"/>
            <a:ext cx="5601970" cy="3076575"/>
          </a:xfrm>
          <a:prstGeom prst="rect">
            <a:avLst/>
          </a:prstGeom>
          <a:noFill/>
          <a:ln w="0" cmpd="sng">
            <a:noFill/>
            <a:prstDash val="solid"/>
          </a:ln>
        </p:spPr>
        <p:txBody>
          <a:bodyPr vert="horz" lIns="0" tIns="0" rIns="0" bIns="0" anchor="t"/>
          <a:lstStyle/>
          <a:p>
            <a:pPr marL="0" marR="0" indent="0" algn="l">
              <a:lnSpc>
                <a:spcPts val="1800"/>
              </a:lnSpc>
              <a:spcAft>
                <a:spcPts val="0"/>
              </a:spcAft>
            </a:pPr>
            <a:r>
              <a:rPr lang="en-US" sz="1350" b="1" spc="0">
                <a:solidFill>
                  <a:srgbClr val="002F56"/>
                </a:solidFill>
                <a:latin typeface="Tahoma" pitchFamily="2" panose="02020603050405020304"/>
              </a:rPr>
              <a:t>Open Enrollment Period </a:t>
            </a:r>
            <a:br/>
            <a:r>
              <a:rPr lang="en-US" sz="1300" b="1" spc="0">
                <a:solidFill>
                  <a:srgbClr val="393A3C"/>
                </a:solidFill>
                <a:latin typeface="Arial" pitchFamily="2" panose="02020603050405020304"/>
              </a:rPr>
              <a:t>Jan. 1 – March 31 </a:t>
            </a:r>
          </a:p>
          <a:p>
            <a:pPr marL="0" marR="0" indent="0" algn="l">
              <a:lnSpc>
                <a:spcPts val="1600"/>
              </a:lnSpc>
              <a:spcBef>
                <a:spcPts val="825"/>
              </a:spcBef>
              <a:spcAft>
                <a:spcPts val="0"/>
              </a:spcAft>
            </a:pPr>
            <a:r>
              <a:rPr lang="en-US" sz="1350" spc="0">
                <a:solidFill>
                  <a:srgbClr val="393A3C"/>
                </a:solidFill>
                <a:latin typeface="Tahoma" pitchFamily="2" panose="02020603050405020304"/>
              </a:rPr>
              <a:t>If you already have a Medicare Advantage (MA) plan, you may enroll </a:t>
            </a:r>
          </a:p>
          <a:p>
            <a:pPr marL="0" marR="0" indent="0" algn="l">
              <a:lnSpc>
                <a:spcPts val="1600"/>
              </a:lnSpc>
              <a:spcBef>
                <a:spcPts val="235"/>
              </a:spcBef>
              <a:spcAft>
                <a:spcPts val="0"/>
              </a:spcAft>
            </a:pPr>
            <a:r>
              <a:rPr lang="en-US" sz="1350" spc="0">
                <a:solidFill>
                  <a:srgbClr val="393A3C"/>
                </a:solidFill>
                <a:latin typeface="Tahoma" pitchFamily="2" panose="02020603050405020304"/>
              </a:rPr>
              <a:t>in another MA plan or go back to Original Medicare during the Open </a:t>
            </a:r>
          </a:p>
          <a:p>
            <a:pPr marL="0" marR="0" indent="0" algn="l">
              <a:lnSpc>
                <a:spcPts val="1600"/>
              </a:lnSpc>
              <a:spcBef>
                <a:spcPts val="240"/>
              </a:spcBef>
              <a:spcAft>
                <a:spcPts val="0"/>
              </a:spcAft>
            </a:pPr>
            <a:r>
              <a:rPr lang="en-US" sz="1350" spc="-5">
                <a:solidFill>
                  <a:srgbClr val="393A3C"/>
                </a:solidFill>
                <a:latin typeface="Tahoma" pitchFamily="2" panose="02020603050405020304"/>
              </a:rPr>
              <a:t>Enrollment Period (OEP). You may only make 1 change within the period. </a:t>
            </a:r>
          </a:p>
          <a:p>
            <a:pPr marL="0" marR="0" indent="0" algn="l">
              <a:lnSpc>
                <a:spcPts val="1800"/>
              </a:lnSpc>
              <a:spcBef>
                <a:spcPts val="1020"/>
              </a:spcBef>
              <a:spcAft>
                <a:spcPts val="0"/>
              </a:spcAft>
            </a:pPr>
            <a:r>
              <a:rPr lang="en-US" sz="1350" b="1" spc="0">
                <a:solidFill>
                  <a:srgbClr val="002F56"/>
                </a:solidFill>
                <a:latin typeface="Tahoma" pitchFamily="2" panose="02020603050405020304"/>
              </a:rPr>
              <a:t>General Enrollment Period </a:t>
            </a:r>
            <a:br/>
            <a:r>
              <a:rPr lang="en-US" sz="1300" b="1" spc="0">
                <a:solidFill>
                  <a:srgbClr val="393A3C"/>
                </a:solidFill>
                <a:latin typeface="Arial" pitchFamily="2" panose="02020603050405020304"/>
              </a:rPr>
              <a:t>Jan. 1 – March 31 </a:t>
            </a:r>
          </a:p>
          <a:p>
            <a:pPr marL="0" marR="0" indent="0" algn="l">
              <a:lnSpc>
                <a:spcPts val="1800"/>
              </a:lnSpc>
              <a:spcBef>
                <a:spcPts val="610"/>
              </a:spcBef>
              <a:spcAft>
                <a:spcPts val="0"/>
              </a:spcAft>
            </a:pPr>
            <a:r>
              <a:rPr lang="en-US" sz="1350" spc="0">
                <a:solidFill>
                  <a:srgbClr val="393A3C"/>
                </a:solidFill>
                <a:latin typeface="Tahoma" pitchFamily="2" panose="02020603050405020304"/>
              </a:rPr>
              <a:t>If you didn’t sign up for Original Medicare during your IEP, you get another chance during the General Enrollment Period (GEP). You may not face a fee or penalty due to VA coverage—for example, if you didn’t take Medicare when you were initially eligible due to veteran benefits—but some penalties may apply. </a:t>
            </a:r>
          </a:p>
        </p:txBody>
      </p:sp>
      <p:sp>
        <p:nvSpPr>
          <p:cNvPr id="9" name=""/>
          <p:cNvSpPr/>
          <p:nvPr>
            <p:ph type="body" idx="10"/>
          </p:nvPr>
        </p:nvSpPr>
        <p:spPr>
          <a:xfrm>
            <a:off x="978535" y="5025390"/>
            <a:ext cx="10890250" cy="207010"/>
          </a:xfrm>
          <a:prstGeom prst="rect">
            <a:avLst/>
          </a:prstGeom>
          <a:noFill/>
          <a:ln w="0" cmpd="sng">
            <a:noFill/>
            <a:prstDash val="solid"/>
          </a:ln>
        </p:spPr>
        <p:txBody>
          <a:bodyPr vert="horz" lIns="0" tIns="3175" rIns="0" bIns="0" anchor="t"/>
          <a:lstStyle/>
          <a:p>
            <a:pPr marL="0" marR="0" indent="0" algn="l">
              <a:lnSpc>
                <a:spcPts val="1600"/>
              </a:lnSpc>
              <a:spcAft>
                <a:spcPts val="0"/>
              </a:spcAft>
              <a:tabLst>
                <a:tab algn="l" pos="1005840"/>
                <a:tab algn="l" pos="1920240"/>
                <a:tab algn="l" pos="2880360"/>
                <a:tab algn="l" pos="3840480"/>
                <a:tab algn="l" pos="4800600"/>
                <a:tab algn="l" pos="5715000"/>
                <a:tab algn="l" pos="6720840"/>
                <a:tab algn="l" pos="7680960"/>
                <a:tab algn="l" pos="8595360"/>
                <a:tab algn="l" pos="9555480"/>
                <a:tab algn="r" pos="10927080"/>
              </a:tabLst>
            </a:pPr>
            <a:r>
              <a:rPr lang="en-US" sz="1350" b="1" spc="0">
                <a:solidFill>
                  <a:srgbClr val="002F56"/>
                </a:solidFill>
                <a:latin typeface="Tahoma" pitchFamily="2" panose="02020603050405020304"/>
              </a:rPr>
              <a:t>SEPT.	</a:t>
            </a:r>
            <a:r>
              <a:rPr lang="en-US" sz="1350" b="1" spc="0">
                <a:solidFill>
                  <a:srgbClr val="002F56"/>
                </a:solidFill>
                <a:latin typeface="Tahoma" pitchFamily="2" panose="02020603050405020304"/>
              </a:rPr>
              <a:t>OCT.	</a:t>
            </a:r>
            <a:r>
              <a:rPr lang="en-US" sz="1350" b="1" spc="0">
                <a:solidFill>
                  <a:srgbClr val="002F56"/>
                </a:solidFill>
                <a:latin typeface="Tahoma" pitchFamily="2" panose="02020603050405020304"/>
              </a:rPr>
              <a:t>NOV.	</a:t>
            </a:r>
            <a:r>
              <a:rPr lang="en-US" sz="1350" b="1" spc="0">
                <a:solidFill>
                  <a:srgbClr val="002F56"/>
                </a:solidFill>
                <a:latin typeface="Tahoma" pitchFamily="2" panose="02020603050405020304"/>
              </a:rPr>
              <a:t>DEC.	</a:t>
            </a:r>
            <a:r>
              <a:rPr lang="en-US" sz="1350" b="1" spc="0">
                <a:solidFill>
                  <a:srgbClr val="002F56"/>
                </a:solidFill>
                <a:latin typeface="Tahoma" pitchFamily="2" panose="02020603050405020304"/>
              </a:rPr>
              <a:t>JAN.	</a:t>
            </a:r>
            <a:r>
              <a:rPr lang="en-US" sz="1350" b="1" spc="0">
                <a:solidFill>
                  <a:srgbClr val="002F56"/>
                </a:solidFill>
                <a:latin typeface="Tahoma" pitchFamily="2" panose="02020603050405020304"/>
              </a:rPr>
              <a:t>FEB.	</a:t>
            </a:r>
            <a:r>
              <a:rPr lang="en-US" sz="1350" b="1" spc="0">
                <a:solidFill>
                  <a:srgbClr val="002F56"/>
                </a:solidFill>
                <a:latin typeface="Tahoma" pitchFamily="2" panose="02020603050405020304"/>
              </a:rPr>
              <a:t>MAR.	</a:t>
            </a:r>
            <a:r>
              <a:rPr lang="en-US" sz="1350" b="1" spc="0">
                <a:solidFill>
                  <a:srgbClr val="002F56"/>
                </a:solidFill>
                <a:latin typeface="Tahoma" pitchFamily="2" panose="02020603050405020304"/>
              </a:rPr>
              <a:t>APR.	</a:t>
            </a:r>
            <a:r>
              <a:rPr lang="en-US" sz="1350" b="1" spc="0">
                <a:solidFill>
                  <a:srgbClr val="002F56"/>
                </a:solidFill>
                <a:latin typeface="Tahoma" pitchFamily="2" panose="02020603050405020304"/>
              </a:rPr>
              <a:t>MAY	</a:t>
            </a:r>
            <a:r>
              <a:rPr lang="en-US" sz="1350" b="1" spc="0">
                <a:solidFill>
                  <a:srgbClr val="002F56"/>
                </a:solidFill>
                <a:latin typeface="Tahoma" pitchFamily="2" panose="02020603050405020304"/>
              </a:rPr>
              <a:t>JUN.	</a:t>
            </a:r>
            <a:r>
              <a:rPr lang="en-US" sz="1350" b="1" spc="0">
                <a:solidFill>
                  <a:srgbClr val="002F56"/>
                </a:solidFill>
                <a:latin typeface="Tahoma" pitchFamily="2" panose="02020603050405020304"/>
              </a:rPr>
              <a:t>JUL.	</a:t>
            </a:r>
            <a:r>
              <a:rPr lang="en-US" sz="1350" b="1" spc="0">
                <a:solidFill>
                  <a:srgbClr val="002F56"/>
                </a:solidFill>
                <a:latin typeface="Tahoma" pitchFamily="2" panose="02020603050405020304"/>
              </a:rPr>
              <a:t>AUG. </a:t>
            </a:r>
          </a:p>
        </p:txBody>
      </p:sp>
    </p:spTree>
  </p:cSld>
  <p:clrMapOvr>
    <a:masterClrMapping/>
  </p:clrMapOvr>
</p:sldLayout>
</file>

<file path=ppt/slideLayouts/slideLayout5.xml><?xml version="1.0" encoding="utf-8"?>
<p:sldLayout xmlns:p="http://schemas.openxmlformats.org/presentationml/2006/main" xmlns:r="http://schemas.openxmlformats.org/officeDocument/2006/relationships" xmlns:a="http://schemas.openxmlformats.org/drawingml/2006/main" xmlns:dc="http://purl.org/dc/elements/1.1/" xmlns:cp="http://schemas.openxmlformats.org/package/2006/metadata/core-properties">
  <p:cSld name="layout 5">
    <p:bg>
      <p:bgPr>
        <a:solidFill>
          <a:schemeClr val="bg1">
            <a:alpha val="100000"/>
          </a:schemeClr>
        </a:solidFill>
      </p:bgPr>
    </p:bg>
    <p:spTree>
      <p:nvGrpSpPr>
        <p:cNvPr id="1" name=""/>
        <p:cNvGrpSpPr/>
        <p:nvPr/>
      </p:nvGrpSpPr>
      <p:grpSpPr>
        <a:xfrm>
          <a:off x="0" y="0"/>
          <a:ext cx="0" cy="0"/>
          <a:chOff x="0" y="0"/>
          <a:chExt cx="0" cy="0"/>
        </a:xfrm>
      </p:grpSpPr>
      <p:sp>
        <p:nvSpPr>
          <p:cNvPr id="2" name=""/>
          <p:cNvSpPr/>
          <p:nvPr>
            <p:ph type="body" idx="10"/>
          </p:nvPr>
        </p:nvSpPr>
        <p:spPr>
          <a:xfrm>
            <a:off x="715645" y="647700"/>
            <a:ext cx="11560175" cy="707390"/>
          </a:xfrm>
          <a:prstGeom prst="rect">
            <a:avLst/>
          </a:prstGeom>
          <a:noFill/>
          <a:ln w="0" cmpd="sng">
            <a:noFill/>
            <a:prstDash val="solid"/>
          </a:ln>
        </p:spPr>
        <p:txBody>
          <a:bodyPr vert="horz" lIns="0" tIns="16510" rIns="0" bIns="0" anchor="t">
            <a:normAutofit fontScale="90000"/>
          </a:bodyPr>
          <a:lstStyle/>
          <a:p>
            <a:pPr marL="45720" marR="0" indent="0" algn="l">
              <a:lnSpc>
                <a:spcPts val="3300"/>
              </a:lnSpc>
              <a:spcAft>
                <a:spcPts val="2135"/>
              </a:spcAft>
            </a:pPr>
            <a:r>
              <a:rPr lang="en-US" sz="2750" b="1" spc="45">
                <a:solidFill>
                  <a:srgbClr val="5C9A1B"/>
                </a:solidFill>
                <a:latin typeface="Tahoma" pitchFamily="2" panose="02020603050405020304"/>
              </a:rPr>
              <a:t>Special Election Period </a:t>
            </a:r>
          </a:p>
        </p:txBody>
      </p:sp>
      <p:sp>
        <p:nvSpPr>
          <p:cNvPr id="5" name=""/>
          <p:cNvSpPr/>
          <p:nvPr>
            <p:ph type="body" idx="10"/>
          </p:nvPr>
        </p:nvSpPr>
        <p:spPr>
          <a:xfrm>
            <a:off x="715645" y="4510405"/>
            <a:ext cx="11560175" cy="274955"/>
          </a:xfrm>
          <a:prstGeom prst="rect">
            <a:avLst/>
          </a:prstGeom>
          <a:noFill/>
          <a:ln w="0" cmpd="sng">
            <a:noFill/>
            <a:prstDash val="solid"/>
          </a:ln>
        </p:spPr>
        <p:txBody>
          <a:bodyPr vert="horz" lIns="0" tIns="0" rIns="0" bIns="0" anchor="t"/>
          <a:lstStyle/>
          <a:p>
            <a:pPr marL="1005840" marR="0" indent="0" algn="l">
              <a:lnSpc>
                <a:spcPts val="1600"/>
              </a:lnSpc>
              <a:spcAft>
                <a:spcPts val="510"/>
              </a:spcAft>
              <a:tabLst>
                <a:tab algn="l" pos="3703320"/>
              </a:tabLst>
            </a:pPr>
            <a:r>
              <a:rPr lang="en-US" sz="1300" spc="0">
                <a:solidFill>
                  <a:srgbClr val="114920"/>
                </a:solidFill>
                <a:latin typeface="Tahoma" pitchFamily="2" panose="02020603050405020304"/>
              </a:rPr>
              <a:t>Month of qualifying event	</a:t>
            </a:r>
            <a:r>
              <a:rPr lang="en-US" sz="1300" b="1" spc="0">
                <a:solidFill>
                  <a:srgbClr val="114920"/>
                </a:solidFill>
                <a:latin typeface="Tahoma" pitchFamily="2" panose="02020603050405020304"/>
              </a:rPr>
              <a:t>SEP </a:t>
            </a:r>
          </a:p>
        </p:txBody>
      </p:sp>
      <p:sp>
        <p:nvSpPr>
          <p:cNvPr id="10" name=""/>
          <p:cNvSpPr/>
          <p:nvPr>
            <p:ph type="body" idx="10"/>
          </p:nvPr>
        </p:nvSpPr>
        <p:spPr>
          <a:xfrm>
            <a:off x="2346960" y="5031740"/>
            <a:ext cx="8321040" cy="199390"/>
          </a:xfrm>
          <a:prstGeom prst="rect">
            <a:avLst/>
          </a:prstGeom>
          <a:noFill/>
          <a:ln w="0" cmpd="sng">
            <a:noFill/>
            <a:prstDash val="solid"/>
          </a:ln>
        </p:spPr>
        <p:txBody>
          <a:bodyPr vert="horz" lIns="0" tIns="0" rIns="0" bIns="0" anchor="t"/>
          <a:lstStyle/>
          <a:p>
            <a:pPr marL="0" marR="0" indent="0" algn="l">
              <a:lnSpc>
                <a:spcPts val="1600"/>
              </a:lnSpc>
              <a:spcAft>
                <a:spcPts val="0"/>
              </a:spcAft>
              <a:tabLst>
                <a:tab algn="l" pos="3840480"/>
                <a:tab algn="r" pos="8321040"/>
              </a:tabLst>
            </a:pPr>
            <a:r>
              <a:rPr lang="en-US" sz="1300" b="1" spc="0">
                <a:solidFill>
                  <a:srgbClr val="114920"/>
                </a:solidFill>
                <a:latin typeface="Tahoma" pitchFamily="2" panose="02020603050405020304"/>
              </a:rPr>
              <a:t>Month 1	</a:t>
            </a:r>
            <a:r>
              <a:rPr lang="en-US" sz="1300" b="1" spc="0">
                <a:solidFill>
                  <a:srgbClr val="114920"/>
                </a:solidFill>
                <a:latin typeface="Tahoma" pitchFamily="2" panose="02020603050405020304"/>
              </a:rPr>
              <a:t>Month 2	</a:t>
            </a:r>
            <a:r>
              <a:rPr lang="en-US" sz="1300" b="1" spc="0">
                <a:solidFill>
                  <a:srgbClr val="114920"/>
                </a:solidFill>
                <a:latin typeface="Tahoma" pitchFamily="2" panose="02020603050405020304"/>
              </a:rPr>
              <a:t>Month 3 </a:t>
            </a:r>
          </a:p>
        </p:txBody>
      </p:sp>
    </p:spTree>
  </p:cSld>
  <p:clrMapOvr>
    <a:masterClrMapping/>
  </p:clrMapOvr>
</p:sldLayout>
</file>

<file path=ppt/slideLayouts/slideLayout6.xml><?xml version="1.0" encoding="utf-8"?>
<p:sldLayout xmlns:p="http://schemas.openxmlformats.org/presentationml/2006/main" xmlns:r="http://schemas.openxmlformats.org/officeDocument/2006/relationships" xmlns:a="http://schemas.openxmlformats.org/drawingml/2006/main" xmlns:dc="http://purl.org/dc/elements/1.1/" xmlns:cp="http://schemas.openxmlformats.org/package/2006/metadata/core-properties">
  <p:cSld name="layout 6">
    <p:bg>
      <p:bgPr>
        <a:solidFill>
          <a:schemeClr val="bg1">
            <a:alpha val="100000"/>
          </a:schemeClr>
        </a:solidFill>
      </p:bgPr>
    </p:bg>
    <p:spTree>
      <p:nvGrpSpPr>
        <p:cNvPr id="1" name=""/>
        <p:cNvGrpSpPr/>
        <p:nvPr/>
      </p:nvGrpSpPr>
      <p:grpSpPr>
        <a:xfrm>
          <a:off x="0" y="0"/>
          <a:ext cx="0" cy="0"/>
          <a:chOff x="0" y="0"/>
          <a:chExt cx="0" cy="0"/>
        </a:xfrm>
      </p:grpSpPr>
      <p:sp>
        <p:nvSpPr>
          <p:cNvPr id="2" name=""/>
          <p:cNvSpPr/>
          <p:nvPr>
            <p:ph type="body" idx="10"/>
          </p:nvPr>
        </p:nvSpPr>
        <p:spPr>
          <a:xfrm>
            <a:off x="737870" y="647700"/>
            <a:ext cx="11201400" cy="694055"/>
          </a:xfrm>
          <a:prstGeom prst="rect">
            <a:avLst/>
          </a:prstGeom>
          <a:noFill/>
          <a:ln w="0" cmpd="sng">
            <a:noFill/>
            <a:prstDash val="solid"/>
          </a:ln>
        </p:spPr>
        <p:txBody>
          <a:bodyPr vert="horz" lIns="0" tIns="17780" rIns="0" bIns="0" anchor="t">
            <a:normAutofit fontScale="90000"/>
          </a:bodyPr>
          <a:lstStyle/>
          <a:p>
            <a:pPr marL="0" marR="0" indent="0" algn="l">
              <a:lnSpc>
                <a:spcPts val="3300"/>
              </a:lnSpc>
              <a:spcAft>
                <a:spcPts val="1965"/>
              </a:spcAft>
            </a:pPr>
            <a:r>
              <a:rPr lang="en-US" sz="2700" b="1" spc="80">
                <a:solidFill>
                  <a:srgbClr val="5C9A1B"/>
                </a:solidFill>
                <a:latin typeface="Tahoma" pitchFamily="2" panose="02020603050405020304"/>
              </a:rPr>
              <a:t>Understanding your Medicare options </a:t>
            </a:r>
          </a:p>
        </p:txBody>
      </p:sp>
      <p:sp>
        <p:nvSpPr>
          <p:cNvPr id="3" name=""/>
          <p:cNvSpPr/>
          <p:nvPr>
            <p:ph type="body" idx="10"/>
          </p:nvPr>
        </p:nvSpPr>
        <p:spPr>
          <a:xfrm>
            <a:off x="737870" y="1341755"/>
            <a:ext cx="11201400" cy="807085"/>
          </a:xfrm>
          <a:prstGeom prst="rect">
            <a:avLst/>
          </a:prstGeom>
          <a:noFill/>
          <a:ln w="0" cmpd="sng">
            <a:noFill/>
            <a:prstDash val="solid"/>
          </a:ln>
        </p:spPr>
        <p:txBody>
          <a:bodyPr vert="horz" lIns="0" tIns="0" rIns="0" bIns="0" anchor="t"/>
          <a:lstStyle/>
          <a:p>
            <a:pPr marL="0" marR="0" indent="0" algn="l">
              <a:lnSpc>
                <a:spcPts val="1900"/>
              </a:lnSpc>
              <a:spcAft>
                <a:spcPts val="4415"/>
              </a:spcAft>
            </a:pPr>
            <a:r>
              <a:rPr lang="en-US" sz="1500" spc="90">
                <a:solidFill>
                  <a:srgbClr val="393A3C"/>
                </a:solidFill>
                <a:latin typeface="Tahoma" pitchFamily="2" panose="02020603050405020304"/>
              </a:rPr>
              <a:t>To help you decide the best fit for you, here is an overview of the Medicare options and what each one covers. </a:t>
            </a:r>
          </a:p>
        </p:txBody>
      </p:sp>
      <p:sp>
        <p:nvSpPr>
          <p:cNvPr id="4" name=""/>
          <p:cNvSpPr/>
          <p:nvPr>
            <p:ph type="body" idx="10"/>
          </p:nvPr>
        </p:nvSpPr>
        <p:spPr>
          <a:xfrm>
            <a:off x="737870" y="4940300"/>
            <a:ext cx="11201400" cy="1353820"/>
          </a:xfrm>
          <a:prstGeom prst="rect">
            <a:avLst/>
          </a:prstGeom>
          <a:noFill/>
          <a:ln w="0" cmpd="sng">
            <a:noFill/>
            <a:prstDash val="solid"/>
          </a:ln>
        </p:spPr>
        <p:txBody>
          <a:bodyPr vert="horz" lIns="0" tIns="0" rIns="0" bIns="0" anchor="t"/>
          <a:lstStyle/>
          <a:p>
            <a:pPr marL="1463040" marR="0" indent="137160" algn="l">
              <a:lnSpc>
                <a:spcPts val="1700"/>
              </a:lnSpc>
              <a:spcAft>
                <a:spcPts val="0"/>
              </a:spcAft>
              <a:buFont typeface="Symbol"/>
              <a:buChar char="·"/>
            </a:pPr>
            <a:r>
              <a:rPr lang="en-US" sz="1300" spc="0">
                <a:solidFill>
                  <a:srgbClr val="393A3C"/>
                </a:solidFill>
                <a:latin typeface="Tahoma" pitchFamily="2" panose="02020603050405020304"/>
              </a:rPr>
              <a:t>If you cancel Part B coverage, you won’t be able to re-enroll until the next </a:t>
            </a:r>
            <a:br/>
            <a:r>
              <a:rPr lang="en-US" sz="1300" spc="0">
                <a:solidFill>
                  <a:srgbClr val="393A3C"/>
                </a:solidFill>
                <a:latin typeface="Tahoma" pitchFamily="2" panose="02020603050405020304"/>
              </a:rPr>
              <a:t>January—and re-enrollment may come with a penalty. </a:t>
            </a:r>
          </a:p>
          <a:p>
            <a:pPr marL="1463040" marR="0" indent="137160" algn="l">
              <a:lnSpc>
                <a:spcPts val="1700"/>
              </a:lnSpc>
              <a:spcBef>
                <a:spcPts val="695"/>
              </a:spcBef>
              <a:spcAft>
                <a:spcPts val="3215"/>
              </a:spcAft>
              <a:buFont typeface="Symbol"/>
              <a:buChar char="·"/>
            </a:pPr>
            <a:r>
              <a:rPr lang="en-US" sz="1300" spc="0">
                <a:solidFill>
                  <a:srgbClr val="393A3C"/>
                </a:solidFill>
                <a:latin typeface="Tahoma" pitchFamily="2" panose="02020603050405020304"/>
              </a:rPr>
              <a:t>The late-enrollment or re-enrollment penalty still applies if you have VA healthcare, </a:t>
            </a:r>
            <a:br/>
            <a:r>
              <a:rPr lang="en-US" sz="1300" spc="0">
                <a:solidFill>
                  <a:srgbClr val="393A3C"/>
                </a:solidFill>
                <a:latin typeface="Tahoma" pitchFamily="2" panose="02020603050405020304"/>
              </a:rPr>
              <a:t>which does not count as creditable coverage for Part B. </a:t>
            </a:r>
          </a:p>
        </p:txBody>
      </p:sp>
      <p:sp>
        <p:nvSpPr>
          <p:cNvPr id="9" name=""/>
          <p:cNvSpPr/>
          <p:nvPr>
            <p:ph type="body" idx="10"/>
          </p:nvPr>
        </p:nvSpPr>
        <p:spPr>
          <a:xfrm>
            <a:off x="842645" y="2239645"/>
            <a:ext cx="509270" cy="217170"/>
          </a:xfrm>
          <a:prstGeom prst="rect">
            <a:avLst/>
          </a:prstGeom>
          <a:noFill/>
          <a:ln w="0" cmpd="sng">
            <a:noFill/>
            <a:prstDash val="solid"/>
          </a:ln>
        </p:spPr>
        <p:txBody>
          <a:bodyPr vert="horz" lIns="0" tIns="0" rIns="0" bIns="0" anchor="t"/>
          <a:lstStyle/>
          <a:p>
            <a:pPr marL="0" marR="0" indent="0" algn="l">
              <a:lnSpc>
                <a:spcPts val="1700"/>
              </a:lnSpc>
              <a:spcAft>
                <a:spcPts val="0"/>
              </a:spcAft>
            </a:pPr>
            <a:r>
              <a:rPr lang="en-US" sz="1300" b="1" spc="120">
                <a:solidFill>
                  <a:srgbClr val="114920"/>
                </a:solidFill>
                <a:latin typeface="Tahoma" pitchFamily="2" panose="02020603050405020304"/>
              </a:rPr>
              <a:t>Step </a:t>
            </a:r>
          </a:p>
        </p:txBody>
      </p:sp>
      <p:sp>
        <p:nvSpPr>
          <p:cNvPr id="10" name=""/>
          <p:cNvSpPr/>
          <p:nvPr>
            <p:ph type="body" idx="10"/>
          </p:nvPr>
        </p:nvSpPr>
        <p:spPr>
          <a:xfrm>
            <a:off x="967105" y="2456815"/>
            <a:ext cx="254000" cy="357505"/>
          </a:xfrm>
          <a:prstGeom prst="rect">
            <a:avLst/>
          </a:prstGeom>
          <a:noFill/>
          <a:ln w="0" cmpd="sng">
            <a:noFill/>
            <a:prstDash val="solid"/>
          </a:ln>
        </p:spPr>
        <p:txBody>
          <a:bodyPr vert="horz" lIns="0" tIns="0" rIns="0" bIns="0" anchor="t">
            <a:normAutofit fontScale="90000"/>
          </a:bodyPr>
          <a:lstStyle/>
          <a:p>
            <a:pPr marL="0" marR="0" indent="0" algn="l">
              <a:lnSpc>
                <a:spcPts val="2800"/>
              </a:lnSpc>
              <a:spcAft>
                <a:spcPts val="0"/>
              </a:spcAft>
            </a:pPr>
            <a:r>
              <a:rPr lang="en-US" sz="2700" spc="0">
                <a:solidFill>
                  <a:srgbClr val="114920"/>
                </a:solidFill>
                <a:latin typeface="Tahoma" pitchFamily="2" panose="02020603050405020304"/>
              </a:rPr>
              <a:t>1 </a:t>
            </a:r>
          </a:p>
        </p:txBody>
      </p:sp>
      <p:sp>
        <p:nvSpPr>
          <p:cNvPr id="11" name=""/>
          <p:cNvSpPr/>
          <p:nvPr>
            <p:ph type="body" idx="10"/>
          </p:nvPr>
        </p:nvSpPr>
        <p:spPr>
          <a:xfrm>
            <a:off x="1639570" y="2391410"/>
            <a:ext cx="5995670" cy="241935"/>
          </a:xfrm>
          <a:prstGeom prst="rect">
            <a:avLst/>
          </a:prstGeom>
          <a:noFill/>
          <a:ln w="0" cmpd="sng">
            <a:noFill/>
            <a:prstDash val="solid"/>
          </a:ln>
        </p:spPr>
        <p:txBody>
          <a:bodyPr vert="horz" lIns="0" tIns="0" rIns="0" bIns="0" anchor="t"/>
          <a:lstStyle/>
          <a:p>
            <a:pPr marL="0" marR="0" indent="0" algn="l">
              <a:lnSpc>
                <a:spcPts val="1800"/>
              </a:lnSpc>
              <a:spcAft>
                <a:spcPts val="0"/>
              </a:spcAft>
            </a:pPr>
            <a:r>
              <a:rPr lang="en-US" sz="1500" b="1" spc="-20">
                <a:solidFill>
                  <a:srgbClr val="114920"/>
                </a:solidFill>
                <a:latin typeface="Tahoma" pitchFamily="2" panose="02020603050405020304"/>
              </a:rPr>
              <a:t>Enroll in Original Medicare—offered by the federal government. </a:t>
            </a:r>
          </a:p>
        </p:txBody>
      </p:sp>
      <p:sp>
        <p:nvSpPr>
          <p:cNvPr id="12" name=""/>
          <p:cNvSpPr/>
          <p:nvPr>
            <p:ph type="body" idx="10"/>
          </p:nvPr>
        </p:nvSpPr>
        <p:spPr>
          <a:xfrm>
            <a:off x="2075815" y="3345180"/>
            <a:ext cx="4559935" cy="275590"/>
          </a:xfrm>
          <a:prstGeom prst="rect">
            <a:avLst/>
          </a:prstGeom>
          <a:noFill/>
          <a:ln w="0" cmpd="sng">
            <a:noFill/>
            <a:prstDash val="solid"/>
          </a:ln>
        </p:spPr>
        <p:txBody>
          <a:bodyPr vert="horz" lIns="0" tIns="8255" rIns="0" bIns="0" anchor="t"/>
          <a:lstStyle/>
          <a:p>
            <a:pPr marL="0" marR="0" indent="0" algn="l">
              <a:lnSpc>
                <a:spcPts val="1800"/>
              </a:lnSpc>
              <a:spcAft>
                <a:spcPts val="240"/>
              </a:spcAft>
            </a:pPr>
            <a:r>
              <a:rPr lang="en-US" sz="1300" b="1" spc="0">
                <a:solidFill>
                  <a:srgbClr val="114920"/>
                </a:solidFill>
                <a:latin typeface="Tahoma" pitchFamily="2" panose="02020603050405020304"/>
              </a:rPr>
              <a:t>Part A</a:t>
            </a:r>
            <a:r>
              <a:rPr lang="en-US" sz="1500" spc="0">
                <a:solidFill>
                  <a:srgbClr val="393A3C"/>
                </a:solidFill>
                <a:latin typeface="Tahoma" pitchFamily="2" panose="02020603050405020304"/>
              </a:rPr>
              <a:t> helps pay for hospital stays and inpatient care. </a:t>
            </a:r>
          </a:p>
        </p:txBody>
      </p:sp>
      <p:sp>
        <p:nvSpPr>
          <p:cNvPr id="13" name=""/>
          <p:cNvSpPr/>
          <p:nvPr>
            <p:ph type="body" idx="10"/>
          </p:nvPr>
        </p:nvSpPr>
        <p:spPr>
          <a:xfrm>
            <a:off x="2072640" y="4070350"/>
            <a:ext cx="4541520" cy="275590"/>
          </a:xfrm>
          <a:prstGeom prst="rect">
            <a:avLst/>
          </a:prstGeom>
          <a:noFill/>
          <a:ln w="0" cmpd="sng">
            <a:noFill/>
            <a:prstDash val="solid"/>
          </a:ln>
        </p:spPr>
        <p:txBody>
          <a:bodyPr vert="horz" lIns="0" tIns="8255" rIns="0" bIns="0" anchor="t"/>
          <a:lstStyle/>
          <a:p>
            <a:pPr marL="0" marR="0" indent="0" algn="l">
              <a:lnSpc>
                <a:spcPts val="1800"/>
              </a:lnSpc>
              <a:spcAft>
                <a:spcPts val="290"/>
              </a:spcAft>
            </a:pPr>
            <a:r>
              <a:rPr lang="en-US" sz="1300" b="1" spc="-5">
                <a:solidFill>
                  <a:srgbClr val="114920"/>
                </a:solidFill>
                <a:latin typeface="Tahoma" pitchFamily="2" panose="02020603050405020304"/>
              </a:rPr>
              <a:t>Part B</a:t>
            </a:r>
            <a:r>
              <a:rPr lang="en-US" sz="1500" spc="-5">
                <a:solidFill>
                  <a:srgbClr val="393A3C"/>
                </a:solidFill>
                <a:latin typeface="Tahoma" pitchFamily="2" panose="02020603050405020304"/>
              </a:rPr>
              <a:t> helps pay for doctor visits and outpatient care. </a:t>
            </a:r>
          </a:p>
        </p:txBody>
      </p:sp>
      <p:sp>
        <p:nvSpPr>
          <p:cNvPr id="14" name=""/>
          <p:cNvSpPr/>
          <p:nvPr>
            <p:ph type="body" idx="10"/>
          </p:nvPr>
        </p:nvSpPr>
        <p:spPr>
          <a:xfrm>
            <a:off x="2063750" y="4418965"/>
            <a:ext cx="6424930" cy="424180"/>
          </a:xfrm>
          <a:prstGeom prst="rect">
            <a:avLst/>
          </a:prstGeom>
          <a:noFill/>
          <a:ln w="0" cmpd="sng">
            <a:noFill/>
            <a:prstDash val="solid"/>
          </a:ln>
        </p:spPr>
        <p:txBody>
          <a:bodyPr vert="horz" lIns="0" tIns="0" rIns="0" bIns="0" anchor="t"/>
          <a:lstStyle/>
          <a:p>
            <a:pPr marL="137160" marR="0" indent="137160" algn="l">
              <a:lnSpc>
                <a:spcPts val="1600"/>
              </a:lnSpc>
              <a:spcAft>
                <a:spcPts val="0"/>
              </a:spcAft>
              <a:buFont typeface="Symbol"/>
              <a:buChar char="·"/>
            </a:pPr>
            <a:r>
              <a:rPr lang="en-US" sz="1300" spc="0">
                <a:solidFill>
                  <a:srgbClr val="393A3C"/>
                </a:solidFill>
                <a:latin typeface="Tahoma" pitchFamily="2" panose="02020603050405020304"/>
              </a:rPr>
              <a:t>If you don’t enroll in Part B when first eligible, you’ll pay a penalty if you sign up later. The penalty increases yearly and is for life. </a:t>
            </a:r>
          </a:p>
        </p:txBody>
      </p:sp>
    </p:spTree>
  </p:cSld>
  <p:clrMapOvr>
    <a:masterClrMapping/>
  </p:clrMapOvr>
</p:sldLayout>
</file>

<file path=ppt/slideLayouts/slideLayout7.xml><?xml version="1.0" encoding="utf-8"?>
<p:sldLayout xmlns:p="http://schemas.openxmlformats.org/presentationml/2006/main" xmlns:r="http://schemas.openxmlformats.org/officeDocument/2006/relationships" xmlns:a="http://schemas.openxmlformats.org/drawingml/2006/main" xmlns:dc="http://purl.org/dc/elements/1.1/" xmlns:cp="http://schemas.openxmlformats.org/package/2006/metadata/core-properties">
  <p:cSld name="layout 7">
    <p:bg>
      <p:bgPr>
        <a:solidFill>
          <a:schemeClr val="bg1">
            <a:alpha val="100000"/>
          </a:schemeClr>
        </a:solidFill>
      </p:bgPr>
    </p:bg>
    <p:spTree>
      <p:nvGrpSpPr>
        <p:cNvPr id="1" name=""/>
        <p:cNvGrpSpPr/>
        <p:nvPr/>
      </p:nvGrpSpPr>
      <p:grpSpPr>
        <a:xfrm>
          <a:off x="0" y="0"/>
          <a:ext cx="0" cy="0"/>
          <a:chOff x="0" y="0"/>
          <a:chExt cx="0" cy="0"/>
        </a:xfrm>
      </p:grpSpPr>
      <p:sp>
        <p:nvSpPr>
          <p:cNvPr id="2" name=""/>
          <p:cNvSpPr/>
          <p:nvPr>
            <p:ph type="body" idx="10"/>
          </p:nvPr>
        </p:nvSpPr>
        <p:spPr>
          <a:xfrm>
            <a:off x="722630" y="647700"/>
            <a:ext cx="11201400" cy="694055"/>
          </a:xfrm>
          <a:prstGeom prst="rect">
            <a:avLst/>
          </a:prstGeom>
          <a:noFill/>
          <a:ln w="0" cmpd="sng">
            <a:noFill/>
            <a:prstDash val="solid"/>
          </a:ln>
        </p:spPr>
        <p:txBody>
          <a:bodyPr vert="horz" lIns="0" tIns="17780" rIns="0" bIns="0" anchor="t">
            <a:normAutofit fontScale="90000"/>
          </a:bodyPr>
          <a:lstStyle/>
          <a:p>
            <a:pPr marL="45720" marR="0" indent="0" algn="l">
              <a:lnSpc>
                <a:spcPts val="3300"/>
              </a:lnSpc>
              <a:spcAft>
                <a:spcPts val="1965"/>
              </a:spcAft>
            </a:pPr>
            <a:r>
              <a:rPr lang="en-US" sz="2700" b="1" spc="75">
                <a:solidFill>
                  <a:srgbClr val="5C9A1B"/>
                </a:solidFill>
                <a:latin typeface="Tahoma" pitchFamily="2" panose="02020603050405020304"/>
              </a:rPr>
              <a:t>Understanding your Medicare plan options </a:t>
            </a:r>
          </a:p>
        </p:txBody>
      </p:sp>
      <p:sp>
        <p:nvSpPr>
          <p:cNvPr id="3" name=""/>
          <p:cNvSpPr/>
          <p:nvPr>
            <p:ph type="body" idx="10"/>
          </p:nvPr>
        </p:nvSpPr>
        <p:spPr>
          <a:xfrm>
            <a:off x="722630" y="1341755"/>
            <a:ext cx="11201400" cy="1005205"/>
          </a:xfrm>
          <a:prstGeom prst="rect">
            <a:avLst/>
          </a:prstGeom>
          <a:noFill/>
          <a:ln w="0" cmpd="sng">
            <a:noFill/>
            <a:prstDash val="solid"/>
          </a:ln>
        </p:spPr>
        <p:txBody>
          <a:bodyPr vert="horz" lIns="0" tIns="0" rIns="0" bIns="0" anchor="t"/>
          <a:lstStyle/>
          <a:p>
            <a:pPr marL="0" marR="0" indent="0" algn="l">
              <a:lnSpc>
                <a:spcPts val="1900"/>
              </a:lnSpc>
              <a:spcAft>
                <a:spcPts val="5925"/>
              </a:spcAft>
            </a:pPr>
            <a:r>
              <a:rPr lang="en-US" sz="1500" spc="90">
                <a:solidFill>
                  <a:srgbClr val="393A3C"/>
                </a:solidFill>
                <a:latin typeface="Tahoma" pitchFamily="2" panose="02020603050405020304"/>
              </a:rPr>
              <a:t>To help you decide the best fit for you, here is an overview of the Medicare options and what each one covers. </a:t>
            </a:r>
          </a:p>
        </p:txBody>
      </p:sp>
      <p:sp>
        <p:nvSpPr>
          <p:cNvPr id="13" name=""/>
          <p:cNvSpPr/>
          <p:nvPr>
            <p:ph type="body" idx="10"/>
          </p:nvPr>
        </p:nvSpPr>
        <p:spPr>
          <a:xfrm>
            <a:off x="842645" y="2424430"/>
            <a:ext cx="509270" cy="236220"/>
          </a:xfrm>
          <a:prstGeom prst="rect">
            <a:avLst/>
          </a:prstGeom>
          <a:noFill/>
          <a:ln w="0" cmpd="sng">
            <a:noFill/>
            <a:prstDash val="solid"/>
          </a:ln>
        </p:spPr>
        <p:txBody>
          <a:bodyPr vert="horz" lIns="0" tIns="8255" rIns="0" bIns="0" anchor="t"/>
          <a:lstStyle/>
          <a:p>
            <a:pPr marL="0" marR="0" indent="0" algn="l">
              <a:lnSpc>
                <a:spcPts val="1700"/>
              </a:lnSpc>
              <a:spcAft>
                <a:spcPts val="0"/>
              </a:spcAft>
            </a:pPr>
            <a:r>
              <a:rPr lang="en-US" sz="1500" b="1" spc="0">
                <a:solidFill>
                  <a:srgbClr val="114920"/>
                </a:solidFill>
                <a:latin typeface="Tahoma" pitchFamily="2" panose="02020603050405020304"/>
              </a:rPr>
              <a:t>Step </a:t>
            </a:r>
          </a:p>
        </p:txBody>
      </p:sp>
      <p:sp>
        <p:nvSpPr>
          <p:cNvPr id="14" name=""/>
          <p:cNvSpPr/>
          <p:nvPr>
            <p:ph type="body" idx="10"/>
          </p:nvPr>
        </p:nvSpPr>
        <p:spPr>
          <a:xfrm>
            <a:off x="964565" y="2660650"/>
            <a:ext cx="262890" cy="358140"/>
          </a:xfrm>
          <a:prstGeom prst="rect">
            <a:avLst/>
          </a:prstGeom>
          <a:noFill/>
          <a:ln w="0" cmpd="sng">
            <a:noFill/>
            <a:prstDash val="solid"/>
          </a:ln>
        </p:spPr>
        <p:txBody>
          <a:bodyPr vert="horz" lIns="0" tIns="0" rIns="0" bIns="0" anchor="t">
            <a:normAutofit fontScale="90000"/>
          </a:bodyPr>
          <a:lstStyle/>
          <a:p>
            <a:pPr marL="0" marR="0" indent="0" algn="l">
              <a:lnSpc>
                <a:spcPts val="2800"/>
              </a:lnSpc>
              <a:spcAft>
                <a:spcPts val="0"/>
              </a:spcAft>
            </a:pPr>
            <a:r>
              <a:rPr lang="en-US" sz="2700" spc="0">
                <a:solidFill>
                  <a:srgbClr val="114920"/>
                </a:solidFill>
                <a:latin typeface="Tahoma" pitchFamily="2" panose="02020603050405020304"/>
              </a:rPr>
              <a:t>2 </a:t>
            </a:r>
          </a:p>
        </p:txBody>
      </p:sp>
      <p:sp>
        <p:nvSpPr>
          <p:cNvPr id="15" name=""/>
          <p:cNvSpPr/>
          <p:nvPr>
            <p:ph type="body" idx="10"/>
          </p:nvPr>
        </p:nvSpPr>
        <p:spPr>
          <a:xfrm>
            <a:off x="1627505" y="2586355"/>
            <a:ext cx="9848215" cy="241935"/>
          </a:xfrm>
          <a:prstGeom prst="rect">
            <a:avLst/>
          </a:prstGeom>
          <a:noFill/>
          <a:ln w="0" cmpd="sng">
            <a:noFill/>
            <a:prstDash val="solid"/>
          </a:ln>
        </p:spPr>
        <p:txBody>
          <a:bodyPr vert="horz" lIns="0" tIns="0" rIns="0" bIns="0" anchor="t"/>
          <a:lstStyle/>
          <a:p>
            <a:pPr marL="0" marR="0" indent="0" algn="l">
              <a:lnSpc>
                <a:spcPts val="1900"/>
              </a:lnSpc>
              <a:spcAft>
                <a:spcPts val="0"/>
              </a:spcAft>
            </a:pPr>
            <a:r>
              <a:rPr lang="en-US" sz="1500" b="1" spc="-15">
                <a:solidFill>
                  <a:srgbClr val="114920"/>
                </a:solidFill>
                <a:latin typeface="Tahoma" pitchFamily="2" panose="02020603050405020304"/>
              </a:rPr>
              <a:t>After enrolling in Original Medicare, you can explore additional coverage—offered by private companies. </a:t>
            </a:r>
          </a:p>
        </p:txBody>
      </p:sp>
      <p:sp>
        <p:nvSpPr>
          <p:cNvPr id="16" name=""/>
          <p:cNvSpPr/>
          <p:nvPr>
            <p:ph type="body" idx="10"/>
          </p:nvPr>
        </p:nvSpPr>
        <p:spPr>
          <a:xfrm>
            <a:off x="953770" y="3274695"/>
            <a:ext cx="10469880" cy="274320"/>
          </a:xfrm>
          <a:prstGeom prst="rect">
            <a:avLst/>
          </a:prstGeom>
          <a:noFill/>
          <a:ln w="0" cmpd="sng">
            <a:noFill/>
            <a:prstDash val="solid"/>
          </a:ln>
        </p:spPr>
        <p:txBody>
          <a:bodyPr vert="horz" lIns="0" tIns="11430" rIns="0" bIns="0" anchor="t"/>
          <a:lstStyle/>
          <a:p>
            <a:pPr marL="0" marR="0" indent="0" algn="l">
              <a:lnSpc>
                <a:spcPts val="1800"/>
              </a:lnSpc>
              <a:spcAft>
                <a:spcPts val="265"/>
              </a:spcAft>
              <a:tabLst>
                <a:tab algn="l" pos="4434840"/>
                <a:tab algn="r" pos="10469880"/>
              </a:tabLst>
            </a:pPr>
            <a:r>
              <a:rPr lang="en-US" sz="1500" b="1" spc="0">
                <a:solidFill>
                  <a:srgbClr val="114920"/>
                </a:solidFill>
                <a:latin typeface="Tahoma" pitchFamily="2" panose="02020603050405020304"/>
              </a:rPr>
              <a:t>Option 1: </a:t>
            </a:r>
            <a:r>
              <a:rPr lang="en-US" sz="1500" spc="0">
                <a:solidFill>
                  <a:srgbClr val="114920"/>
                </a:solidFill>
                <a:latin typeface="Tahoma" pitchFamily="2" panose="02020603050405020304"/>
              </a:rPr>
              <a:t>Switch to a Medicare Advantage plan.	</a:t>
            </a:r>
            <a:r>
              <a:rPr lang="en-US" sz="1400" b="1" spc="0">
                <a:solidFill>
                  <a:srgbClr val="114920"/>
                </a:solidFill>
                <a:latin typeface="Arial Narrow" pitchFamily="2" panose="02020603050405020304"/>
              </a:rPr>
              <a:t>OR	</a:t>
            </a:r>
            <a:r>
              <a:rPr lang="en-US" sz="1500" b="1" spc="0">
                <a:solidFill>
                  <a:srgbClr val="114920"/>
                </a:solidFill>
                <a:latin typeface="Tahoma" pitchFamily="2" panose="02020603050405020304"/>
              </a:rPr>
              <a:t>Option 2: </a:t>
            </a:r>
            <a:r>
              <a:rPr lang="en-US" sz="1500" spc="0">
                <a:solidFill>
                  <a:srgbClr val="114920"/>
                </a:solidFill>
                <a:latin typeface="Tahoma" pitchFamily="2" panose="02020603050405020304"/>
              </a:rPr>
              <a:t>Add one or both of the following to Original Medicare. </a:t>
            </a:r>
          </a:p>
        </p:txBody>
      </p:sp>
    </p:spTree>
  </p:cSld>
  <p:clrMapOvr>
    <a:masterClrMapping/>
  </p:clrMapOvr>
</p:sldLayout>
</file>

<file path=ppt/slideLayouts/slideLayout8.xml><?xml version="1.0" encoding="utf-8"?>
<p:sldLayout xmlns:p="http://schemas.openxmlformats.org/presentationml/2006/main" xmlns:r="http://schemas.openxmlformats.org/officeDocument/2006/relationships" xmlns:a="http://schemas.openxmlformats.org/drawingml/2006/main" xmlns:dc="http://purl.org/dc/elements/1.1/" xmlns:cp="http://schemas.openxmlformats.org/package/2006/metadata/core-properties">
  <p:cSld name="layout 8">
    <p:bg>
      <p:bgPr>
        <a:solidFill>
          <a:schemeClr val="bg1">
            <a:alpha val="100000"/>
          </a:schemeClr>
        </a:solidFill>
      </p:bgPr>
    </p:bg>
    <p:spTree>
      <p:nvGrpSpPr>
        <p:cNvPr id="1" name=""/>
        <p:cNvGrpSpPr/>
        <p:nvPr/>
      </p:nvGrpSpPr>
      <p:grpSpPr>
        <a:xfrm>
          <a:off x="0" y="0"/>
          <a:ext cx="0" cy="0"/>
          <a:chOff x="0" y="0"/>
          <a:chExt cx="0" cy="0"/>
        </a:xfrm>
      </p:grpSpPr>
      <p:sp>
        <p:nvSpPr>
          <p:cNvPr id="2" name=""/>
          <p:cNvSpPr/>
          <p:nvPr>
            <p:ph type="body" idx="10"/>
          </p:nvPr>
        </p:nvSpPr>
        <p:spPr>
          <a:xfrm>
            <a:off x="755650" y="635000"/>
            <a:ext cx="8001000" cy="1367790"/>
          </a:xfrm>
          <a:prstGeom prst="rect">
            <a:avLst/>
          </a:prstGeom>
          <a:noFill/>
          <a:ln w="0" cmpd="sng">
            <a:noFill/>
            <a:prstDash val="solid"/>
          </a:ln>
        </p:spPr>
        <p:txBody>
          <a:bodyPr vert="horz" lIns="0" tIns="0" rIns="0" bIns="0" anchor="t"/>
          <a:lstStyle/>
          <a:p>
            <a:pPr marL="0" marR="0" indent="0" algn="just">
              <a:lnSpc>
                <a:spcPts val="3700"/>
              </a:lnSpc>
              <a:spcAft>
                <a:spcPts val="3355"/>
              </a:spcAft>
            </a:pPr>
            <a:r>
              <a:rPr lang="en-US" sz="2850" b="1" spc="-105">
                <a:solidFill>
                  <a:srgbClr val="5C9A1B"/>
                </a:solidFill>
                <a:latin typeface="Arial" pitchFamily="2" panose="02020603050405020304"/>
              </a:rPr>
              <a:t>Benefits </a:t>
            </a:r>
            <a:r>
              <a:rPr lang="en-US" sz="2850" b="1" u="sng" spc="-105">
                <a:solidFill>
                  <a:srgbClr val="5C9A1B"/>
                </a:solidFill>
                <a:latin typeface="Arial" pitchFamily="2" panose="02020603050405020304"/>
              </a:rPr>
              <a:t>not</a:t>
            </a:r>
            <a:r>
              <a:rPr lang="en-US" sz="2850" b="1" spc="-105">
                <a:solidFill>
                  <a:srgbClr val="5C9A1B"/>
                </a:solidFill>
                <a:latin typeface="Arial" pitchFamily="2" panose="02020603050405020304"/>
              </a:rPr>
              <a:t> available through Original Medicare (Parts A and B): </a:t>
            </a:r>
          </a:p>
        </p:txBody>
      </p:sp>
      <p:sp>
        <p:nvSpPr>
          <p:cNvPr id="19" name=""/>
          <p:cNvSpPr/>
          <p:nvPr>
            <p:ph type="body" idx="10"/>
          </p:nvPr>
        </p:nvSpPr>
        <p:spPr>
          <a:xfrm>
            <a:off x="1499870" y="4503420"/>
            <a:ext cx="1627505" cy="991870"/>
          </a:xfrm>
          <a:prstGeom prst="rect">
            <a:avLst/>
          </a:prstGeom>
          <a:noFill/>
          <a:ln w="0" cmpd="sng">
            <a:noFill/>
            <a:prstDash val="solid"/>
          </a:ln>
        </p:spPr>
        <p:txBody>
          <a:bodyPr vert="horz" lIns="0" tIns="3175" rIns="0" bIns="0" anchor="t"/>
          <a:lstStyle/>
          <a:p>
            <a:pPr marL="0" marR="0" indent="0" algn="l">
              <a:lnSpc>
                <a:spcPts val="1800"/>
              </a:lnSpc>
              <a:spcAft>
                <a:spcPts val="0"/>
              </a:spcAft>
            </a:pPr>
            <a:r>
              <a:rPr lang="en-US" sz="1450" spc="0">
                <a:solidFill>
                  <a:srgbClr val="393A3C"/>
                </a:solidFill>
                <a:latin typeface="Tahoma" pitchFamily="2" panose="02020603050405020304"/>
              </a:rPr>
              <a:t>Personal </a:t>
            </a:r>
          </a:p>
          <a:p>
            <a:pPr marL="0" marR="0" indent="0" algn="l">
              <a:lnSpc>
                <a:spcPts val="2000"/>
              </a:lnSpc>
              <a:spcBef>
                <a:spcPts val="5"/>
              </a:spcBef>
              <a:spcAft>
                <a:spcPts val="0"/>
              </a:spcAft>
            </a:pPr>
            <a:r>
              <a:rPr lang="en-US" sz="1450" spc="0">
                <a:solidFill>
                  <a:srgbClr val="393A3C"/>
                </a:solidFill>
                <a:latin typeface="Tahoma" pitchFamily="2" panose="02020603050405020304"/>
              </a:rPr>
              <a:t>expenses during hospitalization, like a phone and TV </a:t>
            </a:r>
          </a:p>
        </p:txBody>
      </p:sp>
      <p:sp>
        <p:nvSpPr>
          <p:cNvPr id="22" name=""/>
          <p:cNvSpPr/>
          <p:nvPr>
            <p:ph type="body" idx="10"/>
          </p:nvPr>
        </p:nvSpPr>
        <p:spPr>
          <a:xfrm>
            <a:off x="4405630" y="4503420"/>
            <a:ext cx="1651000" cy="2073910"/>
          </a:xfrm>
          <a:prstGeom prst="rect">
            <a:avLst/>
          </a:prstGeom>
          <a:noFill/>
          <a:ln w="0" cmpd="sng">
            <a:noFill/>
            <a:prstDash val="solid"/>
          </a:ln>
        </p:spPr>
        <p:txBody>
          <a:bodyPr vert="horz" lIns="0" tIns="0" rIns="0" bIns="0" anchor="t"/>
          <a:lstStyle/>
          <a:p>
            <a:pPr marL="0" marR="0" indent="0" algn="l">
              <a:lnSpc>
                <a:spcPts val="2000"/>
              </a:lnSpc>
              <a:spcAft>
                <a:spcPts val="8495"/>
              </a:spcAft>
            </a:pPr>
            <a:r>
              <a:rPr lang="en-US" sz="1450" spc="-5">
                <a:solidFill>
                  <a:srgbClr val="393A3C"/>
                </a:solidFill>
                <a:latin typeface="Tahoma" pitchFamily="2" panose="02020603050405020304"/>
              </a:rPr>
              <a:t>Hospital and psychiatric hospital stays (beyond a set number of days) </a:t>
            </a:r>
          </a:p>
        </p:txBody>
      </p:sp>
    </p:spTree>
  </p:cSld>
  <p:clrMapOvr>
    <a:masterClrMapping/>
  </p:clrMapOvr>
</p:sldLayout>
</file>

<file path=ppt/slideLayouts/slideLayout9.xml><?xml version="1.0" encoding="utf-8"?>
<p:sldLayout xmlns:p="http://schemas.openxmlformats.org/presentationml/2006/main" xmlns:r="http://schemas.openxmlformats.org/officeDocument/2006/relationships" xmlns:a="http://schemas.openxmlformats.org/drawingml/2006/main" xmlns:dc="http://purl.org/dc/elements/1.1/" xmlns:cp="http://schemas.openxmlformats.org/package/2006/metadata/core-properties">
  <p:cSld name="layout 9">
    <p:bg>
      <p:bgPr>
        <a:solidFill>
          <a:schemeClr val="bg1">
            <a:alpha val="100000"/>
          </a:schemeClr>
        </a:solidFill>
      </p:bgPr>
    </p:bg>
    <p:spTree>
      <p:nvGrpSpPr>
        <p:cNvPr id="1" name=""/>
        <p:cNvGrpSpPr/>
        <p:nvPr/>
      </p:nvGrpSpPr>
      <p:grpSpPr>
        <a:xfrm>
          <a:off x="0" y="0"/>
          <a:ext cx="0" cy="0"/>
          <a:chOff x="0" y="0"/>
          <a:chExt cx="0" cy="0"/>
        </a:xfrm>
      </p:grpSpPr>
      <p:sp>
        <p:nvSpPr>
          <p:cNvPr id="2" name=""/>
          <p:cNvSpPr/>
          <p:nvPr>
            <p:ph type="body" idx="10"/>
          </p:nvPr>
        </p:nvSpPr>
        <p:spPr>
          <a:xfrm>
            <a:off x="749935" y="0"/>
            <a:ext cx="2286000" cy="1172210"/>
          </a:xfrm>
          <a:prstGeom prst="rect">
            <a:avLst/>
          </a:prstGeom>
          <a:noFill/>
          <a:ln w="0" cmpd="sng">
            <a:noFill/>
            <a:prstDash val="solid"/>
          </a:ln>
        </p:spPr>
        <p:txBody>
          <a:bodyPr vert="horz" lIns="0" tIns="699770" rIns="0" bIns="0" anchor="t"/>
          <a:lstStyle/>
          <a:p>
            <a:pPr marL="0" marR="0" indent="0" algn="l">
              <a:lnSpc>
                <a:spcPts val="1800"/>
              </a:lnSpc>
              <a:spcAft>
                <a:spcPts val="1935"/>
              </a:spcAft>
            </a:pPr>
            <a:r>
              <a:rPr lang="en-US" sz="1450" spc="100">
                <a:solidFill>
                  <a:srgbClr val="002F56"/>
                </a:solidFill>
                <a:latin typeface="Tahoma" pitchFamily="2" panose="02020603050405020304"/>
              </a:rPr>
              <a:t>MEDICARE ADVANTAGE </a:t>
            </a:r>
          </a:p>
        </p:txBody>
      </p:sp>
      <p:sp>
        <p:nvSpPr>
          <p:cNvPr id="5" name=""/>
          <p:cNvSpPr/>
          <p:nvPr>
            <p:ph type="body" idx="10"/>
          </p:nvPr>
        </p:nvSpPr>
        <p:spPr>
          <a:xfrm>
            <a:off x="737870" y="1172210"/>
            <a:ext cx="6172200" cy="1135380"/>
          </a:xfrm>
          <a:prstGeom prst="rect">
            <a:avLst/>
          </a:prstGeom>
          <a:noFill/>
          <a:ln w="0" cmpd="sng">
            <a:noFill/>
            <a:prstDash val="solid"/>
          </a:ln>
        </p:spPr>
        <p:txBody>
          <a:bodyPr vert="horz" lIns="0" tIns="5715" rIns="0" bIns="0" anchor="t">
            <a:normAutofit fontScale="90000"/>
          </a:bodyPr>
          <a:lstStyle/>
          <a:p>
            <a:pPr marL="0" marR="0" indent="0" algn="l">
              <a:lnSpc>
                <a:spcPts val="3300"/>
              </a:lnSpc>
              <a:spcAft>
                <a:spcPts val="0"/>
              </a:spcAft>
            </a:pPr>
            <a:r>
              <a:rPr lang="en-US" sz="2700" b="1" spc="80">
                <a:solidFill>
                  <a:srgbClr val="002F56"/>
                </a:solidFill>
                <a:latin typeface="Tahoma" pitchFamily="2" panose="02020603050405020304"/>
              </a:rPr>
              <a:t>A few advantages of Medicare Part C </a:t>
            </a:r>
          </a:p>
          <a:p>
            <a:pPr marL="0" marR="0" indent="0" algn="l">
              <a:lnSpc>
                <a:spcPts val="3300"/>
              </a:lnSpc>
              <a:spcBef>
                <a:spcPts val="515"/>
              </a:spcBef>
              <a:spcAft>
                <a:spcPts val="1750"/>
              </a:spcAft>
            </a:pPr>
            <a:r>
              <a:rPr lang="en-US" sz="2700" b="1" spc="75">
                <a:solidFill>
                  <a:srgbClr val="002F56"/>
                </a:solidFill>
                <a:latin typeface="Tahoma" pitchFamily="2" panose="02020603050405020304"/>
              </a:rPr>
              <a:t>for veterans with VA healthcare </a:t>
            </a:r>
          </a:p>
        </p:txBody>
      </p:sp>
      <p:sp>
        <p:nvSpPr>
          <p:cNvPr id="6" name=""/>
          <p:cNvSpPr/>
          <p:nvPr>
            <p:ph type="body" idx="10"/>
          </p:nvPr>
        </p:nvSpPr>
        <p:spPr>
          <a:xfrm>
            <a:off x="737870" y="2307590"/>
            <a:ext cx="6172200" cy="3986530"/>
          </a:xfrm>
          <a:prstGeom prst="rect">
            <a:avLst/>
          </a:prstGeom>
          <a:noFill/>
          <a:ln w="0" cmpd="sng">
            <a:noFill/>
            <a:prstDash val="solid"/>
          </a:ln>
        </p:spPr>
        <p:txBody>
          <a:bodyPr vert="horz" lIns="0" tIns="0" rIns="0" bIns="0" anchor="t"/>
          <a:lstStyle/>
          <a:p>
            <a:pPr marL="182880" marR="91440" indent="182880" algn="l">
              <a:lnSpc>
                <a:spcPts val="1900"/>
              </a:lnSpc>
              <a:spcAft>
                <a:spcPts val="0"/>
              </a:spcAft>
              <a:buFont typeface="Symbol"/>
              <a:buChar char="·"/>
            </a:pPr>
            <a:r>
              <a:rPr lang="en-US" sz="1450" spc="0">
                <a:solidFill>
                  <a:srgbClr val="393A3C"/>
                </a:solidFill>
                <a:latin typeface="Tahoma" pitchFamily="2" panose="02020603050405020304"/>
              </a:rPr>
              <a:t>Remains separate from VA healthcare and will not impact a veteran’s ability to go to the VA </a:t>
            </a:r>
          </a:p>
          <a:p>
            <a:pPr marL="182880" marR="45720" indent="182880" algn="l">
              <a:lnSpc>
                <a:spcPts val="1900"/>
              </a:lnSpc>
              <a:spcBef>
                <a:spcPts val="945"/>
              </a:spcBef>
              <a:spcAft>
                <a:spcPts val="0"/>
              </a:spcAft>
              <a:buFont typeface="Symbol"/>
              <a:buChar char="·"/>
            </a:pPr>
            <a:r>
              <a:rPr lang="en-US" sz="1450" spc="0">
                <a:solidFill>
                  <a:srgbClr val="393A3C"/>
                </a:solidFill>
                <a:latin typeface="Tahoma" pitchFamily="2" panose="02020603050405020304"/>
              </a:rPr>
              <a:t>Provides additional options to see doctors in the plan network outside of the VA </a:t>
            </a:r>
          </a:p>
          <a:p>
            <a:pPr marL="182880" marR="0" indent="182880" algn="l">
              <a:lnSpc>
                <a:spcPts val="1800"/>
              </a:lnSpc>
              <a:spcBef>
                <a:spcPts val="1100"/>
              </a:spcBef>
              <a:spcAft>
                <a:spcPts val="0"/>
              </a:spcAft>
              <a:buFont typeface="Symbol"/>
              <a:buChar char="·"/>
            </a:pPr>
            <a:r>
              <a:rPr lang="en-US" sz="1450" spc="25">
                <a:solidFill>
                  <a:srgbClr val="393A3C"/>
                </a:solidFill>
                <a:latin typeface="Tahoma" pitchFamily="2" panose="02020603050405020304"/>
              </a:rPr>
              <a:t>Offers emergency coverage outside of the VA </a:t>
            </a:r>
          </a:p>
          <a:p>
            <a:pPr marL="182880" marR="548640" indent="182880" algn="l">
              <a:lnSpc>
                <a:spcPts val="1900"/>
              </a:lnSpc>
              <a:spcBef>
                <a:spcPts val="1000"/>
              </a:spcBef>
              <a:spcAft>
                <a:spcPts val="0"/>
              </a:spcAft>
              <a:buFont typeface="Symbol"/>
              <a:buChar char="·"/>
            </a:pPr>
            <a:r>
              <a:rPr lang="en-US" sz="1450" spc="0">
                <a:solidFill>
                  <a:srgbClr val="393A3C"/>
                </a:solidFill>
                <a:latin typeface="Tahoma" pitchFamily="2" panose="02020603050405020304"/>
              </a:rPr>
              <a:t>Offers the same coverage as Original Medicare and may feature additional coverage </a:t>
            </a:r>
          </a:p>
          <a:p>
            <a:pPr marL="182880" marR="365760" indent="182880" algn="l">
              <a:lnSpc>
                <a:spcPts val="1900"/>
              </a:lnSpc>
              <a:spcBef>
                <a:spcPts val="1000"/>
              </a:spcBef>
              <a:spcAft>
                <a:spcPts val="10245"/>
              </a:spcAft>
              <a:buFont typeface="Symbol"/>
              <a:buChar char="·"/>
            </a:pPr>
            <a:r>
              <a:rPr lang="en-US" sz="1450" spc="0">
                <a:solidFill>
                  <a:srgbClr val="393A3C"/>
                </a:solidFill>
                <a:latin typeface="Tahoma" pitchFamily="2" panose="02020603050405020304"/>
              </a:rPr>
              <a:t>Includes medical and prescription drug coverage in one plan, also known as Medicare Advantage prescription drug (MAPD) plans </a:t>
            </a:r>
          </a:p>
        </p:txBody>
      </p:sp>
    </p:spTree>
  </p:cSld>
  <p:clrMapOvr>
    <a:masterClrMapping/>
  </p:clrMapOvr>
</p:sldLayout>
</file>

<file path=ppt/slideMasters/_rels/slideMaster.xml.rels><Relationships xmlns="http://schemas.openxmlformats.org/package/2006/relationships"><Relationship Id="tId" Type="http://schemas.openxmlformats.org/officeDocument/2006/relationships/theme" Target="../theme/theme.xml"/><Relationship Id="slId1" Type="http://schemas.openxmlformats.org/officeDocument/2006/relationships/slideLayout" Target="../slideLayouts/slideLayout1.xml"/><Relationship Id="slId2" Type="http://schemas.openxmlformats.org/officeDocument/2006/relationships/slideLayout" Target="../slideLayouts/slideLayout2.xml"/><Relationship Id="slId3" Type="http://schemas.openxmlformats.org/officeDocument/2006/relationships/slideLayout" Target="../slideLayouts/slideLayout3.xml"/><Relationship Id="slId4" Type="http://schemas.openxmlformats.org/officeDocument/2006/relationships/slideLayout" Target="../slideLayouts/slideLayout4.xml"/><Relationship Id="slId5" Type="http://schemas.openxmlformats.org/officeDocument/2006/relationships/slideLayout" Target="../slideLayouts/slideLayout5.xml"/><Relationship Id="slId6" Type="http://schemas.openxmlformats.org/officeDocument/2006/relationships/slideLayout" Target="../slideLayouts/slideLayout6.xml"/><Relationship Id="slId7" Type="http://schemas.openxmlformats.org/officeDocument/2006/relationships/slideLayout" Target="../slideLayouts/slideLayout7.xml"/><Relationship Id="slId8" Type="http://schemas.openxmlformats.org/officeDocument/2006/relationships/slideLayout" Target="../slideLayouts/slideLayout8.xml"/><Relationship Id="slId9" Type="http://schemas.openxmlformats.org/officeDocument/2006/relationships/slideLayout" Target="../slideLayouts/slideLayout9.xml"/><Relationship Id="slId10" Type="http://schemas.openxmlformats.org/officeDocument/2006/relationships/slideLayout" Target="../slideLayouts/slideLayout10.xml"/><Relationship Id="slId11" Type="http://schemas.openxmlformats.org/officeDocument/2006/relationships/slideLayout" Target="../slideLayouts/slideLayout11.xml"/><Relationship Id="slId12" Type="http://schemas.openxmlformats.org/officeDocument/2006/relationships/slideLayout" Target="../slideLayouts/slideLayout12.xml"/><Relationship Id="slId13" Type="http://schemas.openxmlformats.org/officeDocument/2006/relationships/slideLayout" Target="../slideLayouts/slideLayout13.xml"/><Relationship Id="slId14" Type="http://schemas.openxmlformats.org/officeDocument/2006/relationships/slideLayout" Target="../slideLayouts/slideLayout14.xml"/><Relationship Id="slId15" Type="http://schemas.openxmlformats.org/officeDocument/2006/relationships/slideLayout" Target="../slideLayouts/slideLayout15.xml"/><Relationship Id="slId16" Type="http://schemas.openxmlformats.org/officeDocument/2006/relationships/slideLayout" Target="../slideLayouts/slideLayout16.xml"/><Relationship Id="slId17" Type="http://schemas.openxmlformats.org/officeDocument/2006/relationships/slideLayout" Target="../slideLayouts/slideLayout17.xml"/><Relationship Id="slId18" Type="http://schemas.openxmlformats.org/officeDocument/2006/relationships/slideLayout" Target="../slideLayouts/slideLayout18.xml"/><Relationship Id="slId19" Type="http://schemas.openxmlformats.org/officeDocument/2006/relationships/slideLayout" Target="../slideLayouts/slideLayout19.xml"/></Relationships>
</file>

<file path=ppt/slideMasters/slideMaster.xml><?xml version="1.0" encoding="utf-8"?>
<p:sldMaster xmlns:p="http://schemas.openxmlformats.org/presentationml/2006/main" xmlns:r="http://schemas.openxmlformats.org/officeDocument/2006/relationships" xmlns:a="http://schemas.openxmlformats.org/drawingml/2006/main" xmlns:dc="http://purl.org/dc/elements/1.1/" xmlns:cp="http://schemas.openxmlformats.org/package/2006/metadata/core-properties">
  <p:cSld>
    <p:bg>
      <p:bgPr>
        <a:solidFill>
          <a:schemeClr val="bg1">
            <a:alpha val="100000"/>
          </a:schemeClr>
        </a:solidFill>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slId1"/>
    <p:sldLayoutId id="2147483650" r:id="slId2"/>
    <p:sldLayoutId id="2147483651" r:id="slId3"/>
    <p:sldLayoutId id="2147483652" r:id="slId4"/>
    <p:sldLayoutId id="2147483653" r:id="slId5"/>
    <p:sldLayoutId id="2147483654" r:id="slId6"/>
    <p:sldLayoutId id="2147483655" r:id="slId7"/>
    <p:sldLayoutId id="2147483656" r:id="slId8"/>
    <p:sldLayoutId id="2147483657" r:id="slId9"/>
    <p:sldLayoutId id="2147483658" r:id="slId10"/>
    <p:sldLayoutId id="2147483659" r:id="slId11"/>
    <p:sldLayoutId id="2147483660" r:id="slId12"/>
    <p:sldLayoutId id="2147483661" r:id="slId13"/>
    <p:sldLayoutId id="2147483662" r:id="slId14"/>
    <p:sldLayoutId id="2147483663" r:id="slId15"/>
    <p:sldLayoutId id="2147483664" r:id="slId16"/>
    <p:sldLayoutId id="2147483665" r:id="slId17"/>
    <p:sldLayoutId id="2147483666" r:id="slId18"/>
    <p:sldLayoutId id="2147483667" r:id="slId19"/>
  </p:sldLayoutIdLst>
  <p:txStyles>
    <p:titleStyle/>
    <p:bodyStyle/>
    <p:otherStyle/>
  </p:txStyles>
</p:sldMaster>
</file>

<file path=ppt/slides/_rels/slide1.xml.rels><Relationships xmlns="http://schemas.openxmlformats.org/package/2006/relationships"><Relationship Id="prId1" Type="http://schemas.openxmlformats.org/officeDocument/2006/relationships/image" Target="../media/image1.jpg"/><Relationship Id="prId2" Type="http://schemas.openxmlformats.org/officeDocument/2006/relationships/image" Target="../media/image2.jpg"/><Relationship Id="slId1" Type="http://schemas.openxmlformats.org/officeDocument/2006/relationships/slideLayout" Target="../slideLayouts/slideLayout1.xml"/></Relationships>
</file>

<file path=ppt/slides/_rels/slide10.xml.rels><Relationships xmlns="http://schemas.openxmlformats.org/package/2006/relationships"><Relationship Id="prId36" Type="http://schemas.openxmlformats.org/officeDocument/2006/relationships/image" Target="../media/image36.png"/><Relationship Id="prId37" Type="http://schemas.openxmlformats.org/officeDocument/2006/relationships/image" Target="../media/image37.png"/><Relationship Id="prId38" Type="http://schemas.openxmlformats.org/officeDocument/2006/relationships/image" Target="../media/image38.png"/><Relationship Id="prId39" Type="http://schemas.openxmlformats.org/officeDocument/2006/relationships/image" Target="../media/image39.png"/><Relationship Id="slId10" Type="http://schemas.openxmlformats.org/officeDocument/2006/relationships/slideLayout" Target="../slideLayouts/slideLayout10.xml"/></Relationships>
</file>

<file path=ppt/slides/_rels/slide11.xml.rels><Relationships xmlns="http://schemas.openxmlformats.org/package/2006/relationships"><Relationship Id="prId40" Type="http://schemas.openxmlformats.org/officeDocument/2006/relationships/image" Target="../media/image40.png"/><Relationship Id="prId41" Type="http://schemas.openxmlformats.org/officeDocument/2006/relationships/image" Target="../media/image41.png"/><Relationship Id="prId42" Type="http://schemas.openxmlformats.org/officeDocument/2006/relationships/image" Target="../media/image42.png"/><Relationship Id="prId43" Type="http://schemas.openxmlformats.org/officeDocument/2006/relationships/image" Target="../media/image43.png"/><Relationship Id="prId44" Type="http://schemas.openxmlformats.org/officeDocument/2006/relationships/image" Target="../media/image44.png"/><Relationship Id="prId45" Type="http://schemas.openxmlformats.org/officeDocument/2006/relationships/image" Target="../media/image45.png"/><Relationship Id="prId46" Type="http://schemas.openxmlformats.org/officeDocument/2006/relationships/image" Target="../media/image46.png"/><Relationship Id="prId47" Type="http://schemas.openxmlformats.org/officeDocument/2006/relationships/image" Target="../media/image47.png"/><Relationship Id="slId11" Type="http://schemas.openxmlformats.org/officeDocument/2006/relationships/slideLayout" Target="../slideLayouts/slideLayout11.xml"/></Relationships>
</file>

<file path=ppt/slides/_rels/slide12.xml.rels><Relationships xmlns="http://schemas.openxmlformats.org/package/2006/relationships"><Relationship Id="prId48" Type="http://schemas.openxmlformats.org/officeDocument/2006/relationships/image" Target="../media/image48.png"/><Relationship Id="prId49" Type="http://schemas.openxmlformats.org/officeDocument/2006/relationships/image" Target="../media/image49.png"/><Relationship Id="prId50" Type="http://schemas.openxmlformats.org/officeDocument/2006/relationships/image" Target="../media/image50.png"/><Relationship Id="prId51" Type="http://schemas.openxmlformats.org/officeDocument/2006/relationships/image" Target="../media/image51.png"/><Relationship Id="prId52" Type="http://schemas.openxmlformats.org/officeDocument/2006/relationships/image" Target="../media/image52.png"/><Relationship Id="slId12" Type="http://schemas.openxmlformats.org/officeDocument/2006/relationships/slideLayout" Target="../slideLayouts/slideLayout12.xml"/></Relationships>
</file>

<file path=ppt/slides/_rels/slide13.xml.rels><Relationships xmlns="http://schemas.openxmlformats.org/package/2006/relationships"><Relationship Id="prId53" Type="http://schemas.openxmlformats.org/officeDocument/2006/relationships/image" Target="../media/image53.png"/><Relationship Id="slId13" Type="http://schemas.openxmlformats.org/officeDocument/2006/relationships/slideLayout" Target="../slideLayouts/slideLayout13.xml"/></Relationships>
</file>

<file path=ppt/slides/_rels/slide14.xml.rels><Relationships xmlns="http://schemas.openxmlformats.org/package/2006/relationships"><Relationship Id="prId54" Type="http://schemas.openxmlformats.org/officeDocument/2006/relationships/image" Target="../media/image54.png"/><Relationship Id="slId14" Type="http://schemas.openxmlformats.org/officeDocument/2006/relationships/slideLayout" Target="../slideLayouts/slideLayout14.xml"/></Relationships>
</file>

<file path=ppt/slides/_rels/slide15.xml.rels><Relationships xmlns="http://schemas.openxmlformats.org/package/2006/relationships"><Relationship Id="prId55" Type="http://schemas.openxmlformats.org/officeDocument/2006/relationships/image" Target="../media/image55.jpg"/><Relationship Id="prId56" Type="http://schemas.openxmlformats.org/officeDocument/2006/relationships/image" Target="../media/image56.jpg"/><Relationship Id="prId57" Type="http://schemas.openxmlformats.org/officeDocument/2006/relationships/image" Target="../media/image57.jpg"/><Relationship Id="prId58" Type="http://schemas.openxmlformats.org/officeDocument/2006/relationships/image" Target="../media/image58.jpg"/><Relationship Id="prId59" Type="http://schemas.openxmlformats.org/officeDocument/2006/relationships/image" Target="../media/image59.jpg"/><Relationship Id="prId60" Type="http://schemas.openxmlformats.org/officeDocument/2006/relationships/image" Target="../media/image60.jpg"/><Relationship Id="slId15" Type="http://schemas.openxmlformats.org/officeDocument/2006/relationships/slideLayout" Target="../slideLayouts/slideLayout15.xml"/></Relationships>
</file>

<file path=ppt/slides/_rels/slide16.xml.rels><Relationships xmlns="http://schemas.openxmlformats.org/package/2006/relationships"><Relationship Id="prId61" Type="http://schemas.openxmlformats.org/officeDocument/2006/relationships/image" Target="../media/image61.png"/><Relationship Id="prId62" Type="http://schemas.openxmlformats.org/officeDocument/2006/relationships/image" Target="../media/image62.png"/><Relationship Id="slId16" Type="http://schemas.openxmlformats.org/officeDocument/2006/relationships/slideLayout" Target="../slideLayouts/slideLayout16.xml"/></Relationships>
</file>

<file path=ppt/slides/_rels/slide17.xml.rels><Relationships xmlns="http://schemas.openxmlformats.org/package/2006/relationships"><Relationship Id="prId63" Type="http://schemas.openxmlformats.org/officeDocument/2006/relationships/image" Target="../media/image63.png"/><Relationship Id="prId64" Type="http://schemas.openxmlformats.org/officeDocument/2006/relationships/image" Target="../media/image64.png"/><Relationship Id="prId65" Type="http://schemas.openxmlformats.org/officeDocument/2006/relationships/image" Target="../media/image65.png"/><Relationship Id="slId17" Type="http://schemas.openxmlformats.org/officeDocument/2006/relationships/slideLayout" Target="../slideLayouts/slideLayout17.xml"/></Relationships>
</file>

<file path=ppt/slides/_rels/slide18.xml.rels><Relationships xmlns="http://schemas.openxmlformats.org/package/2006/relationships"><Relationship Id="prId66" Type="http://schemas.openxmlformats.org/officeDocument/2006/relationships/image" Target="../media/image66.jpg"/><Relationship Id="prId67" Type="http://schemas.openxmlformats.org/officeDocument/2006/relationships/image" Target="../media/image67.jpg"/><Relationship Id="slId18" Type="http://schemas.openxmlformats.org/officeDocument/2006/relationships/slideLayout" Target="../slideLayouts/slideLayout18.xml"/></Relationships>
</file>

<file path=ppt/slides/_rels/slide19.xml.rels><Relationships xmlns="http://schemas.openxmlformats.org/package/2006/relationships"><Relationship Id="prId68" Type="http://schemas.openxmlformats.org/officeDocument/2006/relationships/image" Target="../media/image68.png"/><Relationship Id="slId19" Type="http://schemas.openxmlformats.org/officeDocument/2006/relationships/slideLayout" Target="../slideLayouts/slideLayout19.xml"/></Relationships>
</file>

<file path=ppt/slides/_rels/slide2.xml.rels><Relationships xmlns="http://schemas.openxmlformats.org/package/2006/relationships"><Relationship Id="prId3" Type="http://schemas.openxmlformats.org/officeDocument/2006/relationships/image" Target="../media/image3.jpg"/><Relationship Id="prId4" Type="http://schemas.openxmlformats.org/officeDocument/2006/relationships/image" Target="../media/image4.jpg"/><Relationship Id="slId2" Type="http://schemas.openxmlformats.org/officeDocument/2006/relationships/slideLayout" Target="../slideLayouts/slideLayout2.xml"/></Relationships>
</file>

<file path=ppt/slides/_rels/slide3.xml.rels><Relationships xmlns="http://schemas.openxmlformats.org/package/2006/relationships"><Relationship Id="prId5" Type="http://schemas.openxmlformats.org/officeDocument/2006/relationships/image" Target="../media/image5.png"/><Relationship Id="prId6" Type="http://schemas.openxmlformats.org/officeDocument/2006/relationships/image" Target="../media/image6.png"/><Relationship Id="prId7" Type="http://schemas.openxmlformats.org/officeDocument/2006/relationships/image" Target="../media/image7.png"/><Relationship Id="prId8" Type="http://schemas.openxmlformats.org/officeDocument/2006/relationships/image" Target="../media/image8.png"/><Relationship Id="prId9" Type="http://schemas.openxmlformats.org/officeDocument/2006/relationships/image" Target="../media/image9.png"/><Relationship Id="prId10" Type="http://schemas.openxmlformats.org/officeDocument/2006/relationships/image" Target="../media/image10.png"/><Relationship Id="slId3" Type="http://schemas.openxmlformats.org/officeDocument/2006/relationships/slideLayout" Target="../slideLayouts/slideLayout3.xml"/></Relationships>
</file>

<file path=ppt/slides/_rels/slide4.xml.rels><Relationships xmlns="http://schemas.openxmlformats.org/package/2006/relationships"><Relationship Id="prId11" Type="http://schemas.openxmlformats.org/officeDocument/2006/relationships/image" Target="../media/image11.png"/><Relationship Id="prId12" Type="http://schemas.openxmlformats.org/officeDocument/2006/relationships/image" Target="../media/image12.png"/><Relationship Id="slId4" Type="http://schemas.openxmlformats.org/officeDocument/2006/relationships/slideLayout" Target="../slideLayouts/slideLayout4.xml"/></Relationships>
</file>

<file path=ppt/slides/_rels/slide5.xml.rels><Relationships xmlns="http://schemas.openxmlformats.org/package/2006/relationships"><Relationship Id="prId13" Type="http://schemas.openxmlformats.org/officeDocument/2006/relationships/image" Target="../media/image13.png"/><Relationship Id="prId14" Type="http://schemas.openxmlformats.org/officeDocument/2006/relationships/image" Target="../media/image14.png"/><Relationship Id="slId5" Type="http://schemas.openxmlformats.org/officeDocument/2006/relationships/slideLayout" Target="../slideLayouts/slideLayout5.xml"/></Relationships>
</file>

<file path=ppt/slides/_rels/slide6.xml.rels><Relationships xmlns="http://schemas.openxmlformats.org/package/2006/relationships"><Relationship Id="prId15" Type="http://schemas.openxmlformats.org/officeDocument/2006/relationships/image" Target="../media/image15.png"/><Relationship Id="prId16" Type="http://schemas.openxmlformats.org/officeDocument/2006/relationships/image" Target="../media/image16.png"/><Relationship Id="slId6" Type="http://schemas.openxmlformats.org/officeDocument/2006/relationships/slideLayout" Target="../slideLayouts/slideLayout6.xml"/></Relationships>
</file>

<file path=ppt/slides/_rels/slide7.xml.rels><Relationships xmlns="http://schemas.openxmlformats.org/package/2006/relationships"><Relationship Id="prId17" Type="http://schemas.openxmlformats.org/officeDocument/2006/relationships/image" Target="../media/image17.png"/><Relationship Id="prId18" Type="http://schemas.openxmlformats.org/officeDocument/2006/relationships/image" Target="../media/image18.png"/><Relationship Id="prId19" Type="http://schemas.openxmlformats.org/officeDocument/2006/relationships/image" Target="../media/image19.png"/><Relationship Id="prId20" Type="http://schemas.openxmlformats.org/officeDocument/2006/relationships/image" Target="../media/image20.png"/><Relationship Id="prId21" Type="http://schemas.openxmlformats.org/officeDocument/2006/relationships/image" Target="../media/image21.png"/><Relationship Id="slId7" Type="http://schemas.openxmlformats.org/officeDocument/2006/relationships/slideLayout" Target="../slideLayouts/slideLayout7.xml"/></Relationships>
</file>

<file path=ppt/slides/_rels/slide8.xml.rels><Relationships xmlns="http://schemas.openxmlformats.org/package/2006/relationships"><Relationship Id="prId22" Type="http://schemas.openxmlformats.org/officeDocument/2006/relationships/image" Target="../media/image22.png"/><Relationship Id="prId23" Type="http://schemas.openxmlformats.org/officeDocument/2006/relationships/image" Target="../media/image23.png"/><Relationship Id="prId24" Type="http://schemas.openxmlformats.org/officeDocument/2006/relationships/image" Target="../media/image24.png"/><Relationship Id="prId25" Type="http://schemas.openxmlformats.org/officeDocument/2006/relationships/image" Target="../media/image25.png"/><Relationship Id="prId26" Type="http://schemas.openxmlformats.org/officeDocument/2006/relationships/image" Target="../media/image26.png"/><Relationship Id="prId27" Type="http://schemas.openxmlformats.org/officeDocument/2006/relationships/image" Target="../media/image27.png"/><Relationship Id="prId28" Type="http://schemas.openxmlformats.org/officeDocument/2006/relationships/image" Target="../media/image28.png"/><Relationship Id="prId29" Type="http://schemas.openxmlformats.org/officeDocument/2006/relationships/image" Target="../media/image29.png"/><Relationship Id="prId30" Type="http://schemas.openxmlformats.org/officeDocument/2006/relationships/image" Target="../media/image30.png"/><Relationship Id="prId31" Type="http://schemas.openxmlformats.org/officeDocument/2006/relationships/image" Target="../media/image31.png"/><Relationship Id="prId32" Type="http://schemas.openxmlformats.org/officeDocument/2006/relationships/image" Target="../media/image32.png"/><Relationship Id="slId8" Type="http://schemas.openxmlformats.org/officeDocument/2006/relationships/slideLayout" Target="../slideLayouts/slideLayout8.xml"/></Relationships>
</file>

<file path=ppt/slides/_rels/slide9.xml.rels><Relationships xmlns="http://schemas.openxmlformats.org/package/2006/relationships"><Relationship Id="prId33" Type="http://schemas.openxmlformats.org/officeDocument/2006/relationships/image" Target="../media/image33.png"/><Relationship Id="prId34" Type="http://schemas.openxmlformats.org/officeDocument/2006/relationships/image" Target="../media/image34.png"/><Relationship Id="prId35" Type="http://schemas.openxmlformats.org/officeDocument/2006/relationships/image" Target="../media/image35.png"/><Relationship Id="slId9" Type="http://schemas.openxmlformats.org/officeDocument/2006/relationships/slideLayout" Target="../slideLayouts/slideLayout9.xml"/></Relationships>
</file>

<file path=ppt/slides/slide1.xml><?xml version="1.0" encoding="utf-8"?>
<p:sld xmlns:p="http://schemas.openxmlformats.org/presentationml/2006/main" xmlns:r="http://schemas.openxmlformats.org/officeDocument/2006/relationships" xmlns:a="http://schemas.openxmlformats.org/drawingml/2006/main" xmlns:dc="http://purl.org/dc/elements/1.1/" xmlns:cp="http://schemas.openxmlformats.org/package/2006/metadata/core-properties">
  <p:cSld>
    <p:bg>
      <p:bgPr>
        <a:solidFill>
          <a:srgbClr val="78BD1F"/>
        </a:solidFill>
      </p:bgPr>
    </p:bg>
    <p:spTree>
      <p:nvGrpSpPr>
        <p:cNvPr id="1" name=""/>
        <p:cNvGrpSpPr/>
        <p:nvPr/>
      </p:nvGrpSpPr>
      <p:grpSpPr>
        <a:xfrm>
          <a:off x="0" y="0"/>
          <a:ext cx="0" cy="0"/>
          <a:chOff x="0" y="0"/>
          <a:chExt cx="0" cy="0"/>
        </a:xfrm>
      </p:grpSpPr>
      <p:pic>
        <p:nvPicPr>
          <p:cNvPr id="3" name=""/>
          <p:cNvPicPr/>
          <p:nvPr/>
        </p:nvPicPr>
        <p:blipFill>
          <a:blip r:embed="prId1"/>
          <a:stretch>
            <a:fillRect/>
          </a:stretch>
        </p:blipFill>
        <p:spPr>
          <a:xfrm>
            <a:off x="0" y="0"/>
            <a:ext cx="13006070" cy="7315200"/>
          </a:xfrm>
          <a:prstGeom prst="rect">
            <a:avLst/>
          </a:prstGeom>
        </p:spPr>
      </p:pic>
      <p:pic>
        <p:nvPicPr>
          <p:cNvPr id="7" name=""/>
          <p:cNvPicPr/>
          <p:nvPr/>
        </p:nvPicPr>
        <p:blipFill>
          <a:blip r:embed="prId2"/>
          <a:stretch>
            <a:fillRect/>
          </a:stretch>
        </p:blipFill>
        <p:spPr>
          <a:xfrm>
            <a:off x="737870" y="6294120"/>
            <a:ext cx="1459865" cy="283210"/>
          </a:xfrm>
          <a:prstGeom prst="rect">
            <a:avLst/>
          </a:prstGeom>
        </p:spPr>
      </p:pic>
      <p:sp>
        <p:nvSpPr>
          <p:cNvPr id="4" name=""/>
          <p:cNvSpPr/>
          <p:nvPr>
            <p:ph type="body" idx="10"/>
          </p:nvPr>
        </p:nvSpPr>
        <p:spPr>
          <a:xfrm>
            <a:off x="737870" y="1877695"/>
            <a:ext cx="4800600" cy="1616710"/>
          </a:xfrm>
          <a:prstGeom prst="rect">
            <a:avLst/>
          </a:prstGeom>
          <a:noFill/>
          <a:ln w="0" cmpd="sng">
            <a:noFill/>
            <a:prstDash val="solid"/>
          </a:ln>
        </p:spPr>
        <p:txBody>
          <a:bodyPr vert="horz" lIns="0" tIns="0" rIns="0" bIns="0" anchor="t"/>
          <a:lstStyle/>
          <a:p>
            <a:pPr marL="0" marR="0" indent="0" algn="l">
              <a:lnSpc>
                <a:spcPts val="5600"/>
              </a:lnSpc>
              <a:spcAft>
                <a:spcPts val="0"/>
              </a:spcAft>
            </a:pPr>
            <a:r>
              <a:rPr lang="en-US" sz="5450" b="1" spc="-60">
                <a:solidFill>
                  <a:srgbClr val="012F56"/>
                </a:solidFill>
                <a:latin typeface="Arial" pitchFamily="2" panose="02020603050405020304"/>
              </a:rPr>
              <a:t>Getting to </a:t>
            </a:r>
          </a:p>
          <a:p>
            <a:pPr marL="0" marR="0" indent="0" algn="l">
              <a:lnSpc>
                <a:spcPts val="6300"/>
              </a:lnSpc>
              <a:spcBef>
                <a:spcPts val="150"/>
              </a:spcBef>
              <a:spcAft>
                <a:spcPts val="660"/>
              </a:spcAft>
            </a:pPr>
            <a:r>
              <a:rPr lang="en-US" sz="5450" b="1" spc="-125">
                <a:solidFill>
                  <a:srgbClr val="012F56"/>
                </a:solidFill>
                <a:latin typeface="Arial" pitchFamily="2" panose="02020603050405020304"/>
              </a:rPr>
              <a:t>know Medicare </a:t>
            </a:r>
          </a:p>
        </p:txBody>
      </p:sp>
      <p:sp>
        <p:nvSpPr>
          <p:cNvPr id="5" name=""/>
          <p:cNvSpPr/>
          <p:nvPr>
            <p:ph type="body" idx="10"/>
          </p:nvPr>
        </p:nvSpPr>
        <p:spPr>
          <a:xfrm>
            <a:off x="737870" y="3494405"/>
            <a:ext cx="4800600" cy="2799715"/>
          </a:xfrm>
          <a:prstGeom prst="rect">
            <a:avLst/>
          </a:prstGeom>
          <a:noFill/>
          <a:ln w="0" cmpd="sng">
            <a:noFill/>
            <a:prstDash val="solid"/>
          </a:ln>
        </p:spPr>
        <p:txBody>
          <a:bodyPr vert="horz" lIns="0" tIns="40640" rIns="0" bIns="0" anchor="t">
            <a:normAutofit fontScale="95000"/>
          </a:bodyPr>
          <a:lstStyle/>
          <a:p>
            <a:pPr marL="0" marR="0" indent="0" algn="l">
              <a:lnSpc>
                <a:spcPts val="3100"/>
              </a:lnSpc>
              <a:spcAft>
                <a:spcPts val="0"/>
              </a:spcAft>
            </a:pPr>
            <a:r>
              <a:rPr lang="en-US" sz="2500" spc="-30">
                <a:solidFill>
                  <a:srgbClr val="012F56"/>
                </a:solidFill>
                <a:latin typeface="Verdana" pitchFamily="2" panose="02020603050405020304"/>
              </a:rPr>
              <a:t>A guided tour and </a:t>
            </a:r>
          </a:p>
          <a:p>
            <a:pPr marL="0" marR="0" indent="0" algn="l">
              <a:lnSpc>
                <a:spcPts val="3100"/>
              </a:lnSpc>
              <a:spcBef>
                <a:spcPts val="310"/>
              </a:spcBef>
              <a:spcAft>
                <a:spcPts val="0"/>
              </a:spcAft>
            </a:pPr>
            <a:r>
              <a:rPr lang="en-US" sz="2500" spc="-30">
                <a:solidFill>
                  <a:srgbClr val="012F56"/>
                </a:solidFill>
                <a:latin typeface="Verdana" pitchFamily="2" panose="02020603050405020304"/>
              </a:rPr>
              <a:t>introduction for veterans </a:t>
            </a:r>
          </a:p>
          <a:p>
            <a:pPr marL="0" marR="0" indent="0" algn="l">
              <a:lnSpc>
                <a:spcPts val="3100"/>
              </a:lnSpc>
              <a:spcBef>
                <a:spcPts val="335"/>
              </a:spcBef>
              <a:spcAft>
                <a:spcPts val="11830"/>
              </a:spcAft>
            </a:pPr>
            <a:r>
              <a:rPr lang="en-US" sz="2500" spc="-25">
                <a:solidFill>
                  <a:srgbClr val="012F56"/>
                </a:solidFill>
                <a:latin typeface="Verdana" pitchFamily="2" panose="02020603050405020304"/>
              </a:rPr>
              <a:t>and their families </a:t>
            </a:r>
          </a:p>
        </p:txBody>
      </p:sp>
      <p:sp>
        <p:nvSpPr>
          <p:cNvPr id="8" name=""/>
          <p:cNvSpPr/>
          <p:nvPr>
            <p:ph type="body" idx="10"/>
          </p:nvPr>
        </p:nvSpPr>
        <p:spPr>
          <a:xfrm>
            <a:off x="740410" y="6837045"/>
            <a:ext cx="1498600" cy="478155"/>
          </a:xfrm>
          <a:prstGeom prst="rect">
            <a:avLst/>
          </a:prstGeom>
          <a:noFill/>
          <a:ln w="0" cmpd="sng">
            <a:noFill/>
            <a:prstDash val="solid"/>
          </a:ln>
        </p:spPr>
        <p:txBody>
          <a:bodyPr vert="horz" lIns="0" tIns="0" rIns="0" bIns="0" anchor="t"/>
          <a:lstStyle/>
          <a:p>
            <a:pPr marL="0" marR="0" indent="0" algn="l">
              <a:lnSpc>
                <a:spcPts val="1300"/>
              </a:lnSpc>
              <a:spcAft>
                <a:spcPts val="2440"/>
              </a:spcAft>
            </a:pPr>
            <a:r>
              <a:rPr lang="en-US" sz="1100" spc="0">
                <a:solidFill>
                  <a:srgbClr val="012F56"/>
                </a:solidFill>
                <a:latin typeface="Tahoma" pitchFamily="2" panose="02020603050405020304"/>
              </a:rPr>
              <a:t>Y0040_GHHK9YGEN_C </a:t>
            </a:r>
          </a:p>
        </p:txBody>
      </p:sp>
    </p:spTree>
  </p:cSld>
  <p:clrMapOvr>
    <a:masterClrMapping/>
  </p:clrMapOvr>
</p:sld>
</file>

<file path=ppt/slides/slide10.xml><?xml version="1.0" encoding="utf-8"?>
<p:sld xmlns:p="http://schemas.openxmlformats.org/presentationml/2006/main" xmlns:r="http://schemas.openxmlformats.org/officeDocument/2006/relationships" xmlns:a="http://schemas.openxmlformats.org/drawingml/2006/main" xmlns:dc="http://purl.org/dc/elements/1.1/" xmlns:cp="http://schemas.openxmlformats.org/package/2006/metadata/core-properties">
  <p:cSld>
    <p:bg>
      <p:bgPr>
        <a:solidFill>
          <a:schemeClr val="bg1">
            <a:alpha val="100000"/>
          </a:schemeClr>
        </a:solidFill>
      </p:bgPr>
    </p:bg>
    <p:spTree>
      <p:nvGrpSpPr>
        <p:cNvPr id="1" name=""/>
        <p:cNvGrpSpPr/>
        <p:nvPr/>
      </p:nvGrpSpPr>
      <p:grpSpPr>
        <a:xfrm>
          <a:off x="0" y="0"/>
          <a:ext cx="0" cy="0"/>
          <a:chOff x="0" y="0"/>
          <a:chExt cx="0" cy="0"/>
        </a:xfrm>
      </p:grpSpPr>
      <p:pic>
        <p:nvPicPr>
          <p:cNvPr id="4" name=""/>
          <p:cNvPicPr/>
          <p:nvPr/>
        </p:nvPicPr>
        <p:blipFill>
          <a:blip r:embed="prId36"/>
          <a:stretch>
            <a:fillRect/>
          </a:stretch>
        </p:blipFill>
        <p:spPr>
          <a:xfrm>
            <a:off x="3175" y="3175"/>
            <a:ext cx="420370" cy="1383665"/>
          </a:xfrm>
          <a:prstGeom prst="rect">
            <a:avLst/>
          </a:prstGeom>
        </p:spPr>
      </p:pic>
      <p:pic>
        <p:nvPicPr>
          <p:cNvPr id="6" name=""/>
          <p:cNvPicPr/>
          <p:nvPr/>
        </p:nvPicPr>
        <p:blipFill>
          <a:blip r:embed="prId37"/>
          <a:stretch>
            <a:fillRect/>
          </a:stretch>
        </p:blipFill>
        <p:spPr>
          <a:xfrm>
            <a:off x="1371600" y="1246505"/>
            <a:ext cx="10262870" cy="676910"/>
          </a:xfrm>
          <a:prstGeom prst="rect">
            <a:avLst/>
          </a:prstGeom>
        </p:spPr>
      </p:pic>
      <p:pic>
        <p:nvPicPr>
          <p:cNvPr id="10" name=""/>
          <p:cNvPicPr/>
          <p:nvPr/>
        </p:nvPicPr>
        <p:blipFill>
          <a:blip r:embed="prId38"/>
          <a:stretch>
            <a:fillRect/>
          </a:stretch>
        </p:blipFill>
        <p:spPr>
          <a:xfrm>
            <a:off x="1371600" y="2526665"/>
            <a:ext cx="10268585" cy="673735"/>
          </a:xfrm>
          <a:prstGeom prst="rect">
            <a:avLst/>
          </a:prstGeom>
        </p:spPr>
      </p:pic>
      <p:pic>
        <p:nvPicPr>
          <p:cNvPr id="16" name=""/>
          <p:cNvPicPr/>
          <p:nvPr/>
        </p:nvPicPr>
        <p:blipFill>
          <a:blip r:embed="prId39"/>
          <a:stretch>
            <a:fillRect/>
          </a:stretch>
        </p:blipFill>
        <p:spPr>
          <a:xfrm>
            <a:off x="737870" y="6294120"/>
            <a:ext cx="1459865" cy="283210"/>
          </a:xfrm>
          <a:prstGeom prst="rect">
            <a:avLst/>
          </a:prstGeom>
        </p:spPr>
      </p:pic>
      <p:sp>
        <p:nvSpPr>
          <p:cNvPr id="2" name=""/>
          <p:cNvSpPr/>
          <p:nvPr>
            <p:ph type="body" idx="10"/>
          </p:nvPr>
        </p:nvSpPr>
        <p:spPr>
          <a:xfrm>
            <a:off x="749935" y="0"/>
            <a:ext cx="2286000" cy="1246505"/>
          </a:xfrm>
          <a:prstGeom prst="rect">
            <a:avLst/>
          </a:prstGeom>
          <a:noFill/>
          <a:ln w="0" cmpd="sng">
            <a:noFill/>
            <a:prstDash val="solid"/>
          </a:ln>
        </p:spPr>
        <p:txBody>
          <a:bodyPr vert="horz" lIns="0" tIns="699770" rIns="0" bIns="0" anchor="t"/>
          <a:lstStyle/>
          <a:p>
            <a:pPr marL="0" marR="0" indent="0" algn="l">
              <a:lnSpc>
                <a:spcPts val="1800"/>
              </a:lnSpc>
              <a:spcAft>
                <a:spcPts val="2520"/>
              </a:spcAft>
            </a:pPr>
            <a:r>
              <a:rPr lang="en-US" sz="1450" spc="100">
                <a:solidFill>
                  <a:srgbClr val="002F56"/>
                </a:solidFill>
                <a:latin typeface="Tahoma" pitchFamily="2" panose="02020603050405020304"/>
              </a:rPr>
              <a:t>MEDICARE ADVANTAGE </a:t>
            </a:r>
          </a:p>
        </p:txBody>
      </p:sp>
      <p:sp>
        <p:nvSpPr>
          <p:cNvPr id="7" name=""/>
          <p:cNvSpPr/>
          <p:nvPr>
            <p:ph type="body" idx="10"/>
          </p:nvPr>
        </p:nvSpPr>
        <p:spPr>
          <a:xfrm>
            <a:off x="1606550" y="1351280"/>
            <a:ext cx="2959100" cy="434975"/>
          </a:xfrm>
          <a:prstGeom prst="rect">
            <a:avLst/>
          </a:prstGeom>
          <a:noFill/>
          <a:ln w="0" cmpd="sng">
            <a:noFill/>
            <a:prstDash val="solid"/>
          </a:ln>
        </p:spPr>
        <p:txBody>
          <a:bodyPr vert="horz" lIns="0" tIns="10795" rIns="0" bIns="0" anchor="t">
            <a:normAutofit fontScale="90000"/>
          </a:bodyPr>
          <a:lstStyle/>
          <a:p>
            <a:pPr marL="0" marR="0" indent="0" algn="l">
              <a:lnSpc>
                <a:spcPts val="3300"/>
              </a:lnSpc>
              <a:spcAft>
                <a:spcPts val="0"/>
              </a:spcAft>
            </a:pPr>
            <a:r>
              <a:rPr lang="en-US" sz="2750" b="1" spc="15">
                <a:solidFill>
                  <a:srgbClr val="FFFFFF"/>
                </a:solidFill>
                <a:latin typeface="Tahoma" pitchFamily="2" panose="02020603050405020304"/>
              </a:rPr>
              <a:t>Types of MA plans </a:t>
            </a:r>
          </a:p>
        </p:txBody>
      </p:sp>
      <p:sp>
        <p:nvSpPr>
          <p:cNvPr id="8" name=""/>
          <p:cNvSpPr/>
          <p:nvPr>
            <p:ph type="body" idx="10"/>
          </p:nvPr>
        </p:nvSpPr>
        <p:spPr>
          <a:xfrm>
            <a:off x="1371600" y="2049145"/>
            <a:ext cx="10287000" cy="477520"/>
          </a:xfrm>
          <a:prstGeom prst="rect">
            <a:avLst/>
          </a:prstGeom>
          <a:noFill/>
          <a:ln w="0" cmpd="sng">
            <a:noFill/>
            <a:prstDash val="solid"/>
          </a:ln>
        </p:spPr>
        <p:txBody>
          <a:bodyPr vert="horz" lIns="0" tIns="8255" rIns="0" bIns="0" anchor="t">
            <a:normAutofit fontScale="85000"/>
          </a:bodyPr>
          <a:lstStyle/>
          <a:p>
            <a:pPr marL="1417320" marR="0" indent="0" algn="l">
              <a:lnSpc>
                <a:spcPts val="2700"/>
              </a:lnSpc>
              <a:spcAft>
                <a:spcPts val="1020"/>
              </a:spcAft>
              <a:tabLst>
                <a:tab algn="l" pos="4892040"/>
                <a:tab algn="l" pos="8275320"/>
              </a:tabLst>
            </a:pPr>
            <a:r>
              <a:rPr lang="en-US" sz="2250" b="1" spc="0">
                <a:solidFill>
                  <a:srgbClr val="78BD1F"/>
                </a:solidFill>
                <a:latin typeface="Tahoma" pitchFamily="2" panose="02020603050405020304"/>
              </a:rPr>
              <a:t>HMO</a:t>
            </a:r>
            <a:r>
              <a:rPr lang="en-US" sz="2250" b="1" spc="0">
                <a:solidFill>
                  <a:srgbClr val="66BAC4"/>
                </a:solidFill>
                <a:latin typeface="Tahoma" pitchFamily="2" panose="02020603050405020304"/>
              </a:rPr>
              <a:t>	</a:t>
            </a:r>
            <a:r>
              <a:rPr lang="en-US" sz="2250" b="1" spc="0">
                <a:solidFill>
                  <a:srgbClr val="66BAC4"/>
                </a:solidFill>
                <a:latin typeface="Tahoma" pitchFamily="2" panose="02020603050405020304"/>
              </a:rPr>
              <a:t>PPO</a:t>
            </a:r>
            <a:r>
              <a:rPr lang="en-US" sz="2250" b="1" spc="0">
                <a:solidFill>
                  <a:srgbClr val="114920"/>
                </a:solidFill>
                <a:latin typeface="Tahoma" pitchFamily="2" panose="02020603050405020304"/>
              </a:rPr>
              <a:t>	</a:t>
            </a:r>
            <a:r>
              <a:rPr lang="en-US" sz="2250" b="1" spc="0">
                <a:solidFill>
                  <a:srgbClr val="114920"/>
                </a:solidFill>
                <a:latin typeface="Tahoma" pitchFamily="2" panose="02020603050405020304"/>
              </a:rPr>
              <a:t>PFFS </a:t>
            </a:r>
          </a:p>
        </p:txBody>
      </p:sp>
      <p:sp>
        <p:nvSpPr>
          <p:cNvPr id="11" name=""/>
          <p:cNvSpPr/>
          <p:nvPr>
            <p:ph type="body" idx="10"/>
          </p:nvPr>
        </p:nvSpPr>
        <p:spPr>
          <a:xfrm>
            <a:off x="1633855" y="2750820"/>
            <a:ext cx="9296400" cy="271145"/>
          </a:xfrm>
          <a:prstGeom prst="rect">
            <a:avLst/>
          </a:prstGeom>
          <a:noFill/>
          <a:ln w="0" cmpd="sng">
            <a:noFill/>
            <a:prstDash val="solid"/>
          </a:ln>
        </p:spPr>
        <p:txBody>
          <a:bodyPr vert="horz" lIns="0" tIns="3175" rIns="0" bIns="0" anchor="t"/>
          <a:lstStyle/>
          <a:p>
            <a:pPr marL="0" marR="0" indent="0" algn="l">
              <a:lnSpc>
                <a:spcPts val="1800"/>
              </a:lnSpc>
              <a:spcAft>
                <a:spcPts val="290"/>
              </a:spcAft>
              <a:tabLst>
                <a:tab algn="l" pos="3520440"/>
                <a:tab algn="r" pos="9326880"/>
              </a:tabLst>
            </a:pPr>
            <a:r>
              <a:rPr lang="en-US" sz="1450" b="1" spc="0">
                <a:solidFill>
                  <a:srgbClr val="002F56"/>
                </a:solidFill>
                <a:latin typeface="Tahoma" pitchFamily="2" panose="02020603050405020304"/>
              </a:rPr>
              <a:t>Health maintenance organization	</a:t>
            </a:r>
            <a:r>
              <a:rPr lang="en-US" sz="1450" b="1" spc="0">
                <a:solidFill>
                  <a:srgbClr val="002F56"/>
                </a:solidFill>
                <a:latin typeface="Tahoma" pitchFamily="2" panose="02020603050405020304"/>
              </a:rPr>
              <a:t>Preferred provider organization</a:t>
            </a:r>
            <a:r>
              <a:rPr lang="en-US" sz="1450" b="1" spc="0">
                <a:solidFill>
                  <a:srgbClr val="FFFFFF"/>
                </a:solidFill>
                <a:latin typeface="Tahoma" pitchFamily="2" panose="02020603050405020304"/>
              </a:rPr>
              <a:t>	</a:t>
            </a:r>
            <a:r>
              <a:rPr lang="en-US" sz="1450" b="1" spc="0">
                <a:solidFill>
                  <a:srgbClr val="FFFFFF"/>
                </a:solidFill>
                <a:latin typeface="Tahoma" pitchFamily="2" panose="02020603050405020304"/>
              </a:rPr>
              <a:t>Private fee-for-service </a:t>
            </a:r>
          </a:p>
        </p:txBody>
      </p:sp>
      <p:sp>
        <p:nvSpPr>
          <p:cNvPr id="12" name=""/>
          <p:cNvSpPr/>
          <p:nvPr>
            <p:ph type="body" idx="10"/>
          </p:nvPr>
        </p:nvSpPr>
        <p:spPr>
          <a:xfrm>
            <a:off x="1568450" y="3385185"/>
            <a:ext cx="2889250" cy="1528445"/>
          </a:xfrm>
          <a:prstGeom prst="rect">
            <a:avLst/>
          </a:prstGeom>
          <a:noFill/>
          <a:ln w="0" cmpd="sng">
            <a:noFill/>
            <a:prstDash val="solid"/>
          </a:ln>
        </p:spPr>
        <p:txBody>
          <a:bodyPr vert="horz" lIns="0" tIns="1270" rIns="0" bIns="0" anchor="t"/>
          <a:lstStyle/>
          <a:p>
            <a:pPr marL="45720" marR="0" indent="0" algn="l">
              <a:lnSpc>
                <a:spcPts val="2000"/>
              </a:lnSpc>
              <a:spcAft>
                <a:spcPts val="0"/>
              </a:spcAft>
            </a:pPr>
            <a:r>
              <a:rPr lang="en-US" sz="1450" spc="0">
                <a:solidFill>
                  <a:srgbClr val="393A3C"/>
                </a:solidFill>
                <a:latin typeface="Tahoma" pitchFamily="2" panose="02020603050405020304"/>
              </a:rPr>
              <a:t>With a health maintenance organization (HMO), you have a large network of providers and generally have to stay within the network, which helps keep your out-of-pocket costs in check. </a:t>
            </a:r>
          </a:p>
        </p:txBody>
      </p:sp>
      <p:sp>
        <p:nvSpPr>
          <p:cNvPr id="13" name=""/>
          <p:cNvSpPr/>
          <p:nvPr>
            <p:ph type="body" idx="10"/>
          </p:nvPr>
        </p:nvSpPr>
        <p:spPr>
          <a:xfrm>
            <a:off x="5016500" y="3385185"/>
            <a:ext cx="2889250" cy="1530985"/>
          </a:xfrm>
          <a:prstGeom prst="rect">
            <a:avLst/>
          </a:prstGeom>
          <a:noFill/>
          <a:ln w="0" cmpd="sng">
            <a:noFill/>
            <a:prstDash val="solid"/>
          </a:ln>
        </p:spPr>
        <p:txBody>
          <a:bodyPr vert="horz" lIns="0" tIns="4445" rIns="0" bIns="0" anchor="t"/>
          <a:lstStyle/>
          <a:p>
            <a:pPr marL="0" marR="0" indent="0" algn="l">
              <a:lnSpc>
                <a:spcPts val="2000"/>
              </a:lnSpc>
              <a:spcAft>
                <a:spcPts val="0"/>
              </a:spcAft>
            </a:pPr>
            <a:r>
              <a:rPr lang="en-US" sz="1450" spc="0">
                <a:solidFill>
                  <a:srgbClr val="393A3C"/>
                </a:solidFill>
                <a:latin typeface="Tahoma" pitchFamily="2" panose="02020603050405020304"/>
              </a:rPr>
              <a:t>A preferred provider organization (PPO) offers a large network of healthcare providers and the flexibility of going out of network for care, although you may pay more. </a:t>
            </a:r>
          </a:p>
        </p:txBody>
      </p:sp>
      <p:sp>
        <p:nvSpPr>
          <p:cNvPr id="14" name=""/>
          <p:cNvSpPr/>
          <p:nvPr>
            <p:ph type="body" idx="10"/>
          </p:nvPr>
        </p:nvSpPr>
        <p:spPr>
          <a:xfrm>
            <a:off x="8464550" y="3385185"/>
            <a:ext cx="2889250" cy="1778000"/>
          </a:xfrm>
          <a:prstGeom prst="rect">
            <a:avLst/>
          </a:prstGeom>
          <a:noFill/>
          <a:ln w="0" cmpd="sng">
            <a:noFill/>
            <a:prstDash val="solid"/>
          </a:ln>
        </p:spPr>
        <p:txBody>
          <a:bodyPr vert="horz" lIns="0" tIns="0" rIns="0" bIns="0" anchor="t"/>
          <a:lstStyle/>
          <a:p>
            <a:pPr marL="0" marR="0" indent="0" algn="l">
              <a:lnSpc>
                <a:spcPts val="2000"/>
              </a:lnSpc>
              <a:spcAft>
                <a:spcPts val="0"/>
              </a:spcAft>
            </a:pPr>
            <a:r>
              <a:rPr lang="en-US" sz="1450" spc="0">
                <a:solidFill>
                  <a:srgbClr val="393A3C"/>
                </a:solidFill>
                <a:latin typeface="Tahoma" pitchFamily="2" panose="02020603050405020304"/>
              </a:rPr>
              <a:t>You may have more freedom to choose providers with a private fee-for-service (PFFS) plan, but a network arrangement may still apply. Providers who accept Medicare must bill the plan per its terms and conditions. </a:t>
            </a:r>
          </a:p>
        </p:txBody>
      </p:sp>
      <p:cxnSp>
        <p:nvCxnSpPr>
          <p:cNvPr id="17" name=""/>
          <p:cNvCxnSpPr/>
          <p:nvPr/>
        </p:nvCxnSpPr>
        <p:spPr>
          <a:xfrm>
            <a:off x="4791710" y="3447415"/>
            <a:ext cx="0" cy="1737995"/>
          </a:xfrm>
          <a:prstGeom prst="line">
            <a:avLst/>
          </a:prstGeom>
          <a:ln w="3175" cmpd="sng">
            <a:solidFill>
              <a:srgbClr val="393A3C"/>
            </a:solidFill>
          </a:ln>
        </p:spPr>
      </p:cxnSp>
      <p:cxnSp>
        <p:nvCxnSpPr>
          <p:cNvPr id="18" name=""/>
          <p:cNvCxnSpPr/>
          <p:nvPr/>
        </p:nvCxnSpPr>
        <p:spPr>
          <a:xfrm>
            <a:off x="8211185" y="3447415"/>
            <a:ext cx="0" cy="1737995"/>
          </a:xfrm>
          <a:prstGeom prst="line">
            <a:avLst/>
          </a:prstGeom>
          <a:ln w="3175" cmpd="sng">
            <a:solidFill>
              <a:srgbClr val="393A3C"/>
            </a:solidFill>
          </a:ln>
        </p:spPr>
      </p:cxnSp>
    </p:spTree>
  </p:cSld>
  <p:clrMapOvr>
    <a:masterClrMapping/>
  </p:clrMapOvr>
</p:sld>
</file>

<file path=ppt/slides/slide11.xml><?xml version="1.0" encoding="utf-8"?>
<p:sld xmlns:p="http://schemas.openxmlformats.org/presentationml/2006/main" xmlns:r="http://schemas.openxmlformats.org/officeDocument/2006/relationships" xmlns:a="http://schemas.openxmlformats.org/drawingml/2006/main" xmlns:dc="http://purl.org/dc/elements/1.1/" xmlns:cp="http://schemas.openxmlformats.org/package/2006/metadata/core-properties">
  <p:cSld>
    <p:bg>
      <p:bgPr>
        <a:solidFill>
          <a:schemeClr val="bg1">
            <a:alpha val="100000"/>
          </a:schemeClr>
        </a:solidFill>
      </p:bgPr>
    </p:bg>
    <p:spTree>
      <p:nvGrpSpPr>
        <p:cNvPr id="1" name=""/>
        <p:cNvGrpSpPr/>
        <p:nvPr/>
      </p:nvGrpSpPr>
      <p:grpSpPr>
        <a:xfrm>
          <a:off x="0" y="0"/>
          <a:ext cx="0" cy="0"/>
          <a:chOff x="0" y="0"/>
          <a:chExt cx="0" cy="0"/>
        </a:xfrm>
      </p:grpSpPr>
      <p:pic>
        <p:nvPicPr>
          <p:cNvPr id="6" name=""/>
          <p:cNvPicPr/>
          <p:nvPr/>
        </p:nvPicPr>
        <p:blipFill>
          <a:blip r:embed="prId40"/>
          <a:stretch>
            <a:fillRect/>
          </a:stretch>
        </p:blipFill>
        <p:spPr>
          <a:xfrm>
            <a:off x="27305" y="21590"/>
            <a:ext cx="368935" cy="1350010"/>
          </a:xfrm>
          <a:prstGeom prst="rect">
            <a:avLst/>
          </a:prstGeom>
        </p:spPr>
      </p:pic>
      <p:pic>
        <p:nvPicPr>
          <p:cNvPr id="10" name=""/>
          <p:cNvPicPr/>
          <p:nvPr/>
        </p:nvPicPr>
        <p:blipFill>
          <a:blip r:embed="prId41"/>
          <a:stretch>
            <a:fillRect/>
          </a:stretch>
        </p:blipFill>
        <p:spPr>
          <a:xfrm>
            <a:off x="5791200" y="2545080"/>
            <a:ext cx="1840865" cy="643255"/>
          </a:xfrm>
          <a:prstGeom prst="rect">
            <a:avLst/>
          </a:prstGeom>
        </p:spPr>
      </p:pic>
      <p:pic>
        <p:nvPicPr>
          <p:cNvPr id="13" name=""/>
          <p:cNvPicPr/>
          <p:nvPr/>
        </p:nvPicPr>
        <p:blipFill>
          <a:blip r:embed="prId42"/>
          <a:stretch>
            <a:fillRect/>
          </a:stretch>
        </p:blipFill>
        <p:spPr>
          <a:xfrm>
            <a:off x="1383665" y="2639695"/>
            <a:ext cx="411480" cy="445135"/>
          </a:xfrm>
          <a:prstGeom prst="rect">
            <a:avLst/>
          </a:prstGeom>
        </p:spPr>
      </p:pic>
      <p:pic>
        <p:nvPicPr>
          <p:cNvPr id="17" name=""/>
          <p:cNvPicPr/>
          <p:nvPr/>
        </p:nvPicPr>
        <p:blipFill>
          <a:blip r:embed="prId43"/>
          <a:stretch>
            <a:fillRect/>
          </a:stretch>
        </p:blipFill>
        <p:spPr>
          <a:xfrm>
            <a:off x="1386840" y="4395470"/>
            <a:ext cx="420370" cy="432435"/>
          </a:xfrm>
          <a:prstGeom prst="rect">
            <a:avLst/>
          </a:prstGeom>
        </p:spPr>
      </p:pic>
      <p:pic>
        <p:nvPicPr>
          <p:cNvPr id="18" name=""/>
          <p:cNvPicPr/>
          <p:nvPr/>
        </p:nvPicPr>
        <p:blipFill>
          <a:blip r:embed="prId44"/>
          <a:stretch>
            <a:fillRect/>
          </a:stretch>
        </p:blipFill>
        <p:spPr>
          <a:xfrm>
            <a:off x="7214870" y="4380230"/>
            <a:ext cx="414020" cy="459740"/>
          </a:xfrm>
          <a:prstGeom prst="rect">
            <a:avLst/>
          </a:prstGeom>
        </p:spPr>
      </p:pic>
      <p:pic>
        <p:nvPicPr>
          <p:cNvPr id="19" name=""/>
          <p:cNvPicPr/>
          <p:nvPr/>
        </p:nvPicPr>
        <p:blipFill>
          <a:blip r:embed="prId45"/>
          <a:stretch>
            <a:fillRect/>
          </a:stretch>
        </p:blipFill>
        <p:spPr>
          <a:xfrm>
            <a:off x="1371600" y="5325110"/>
            <a:ext cx="478790" cy="414020"/>
          </a:xfrm>
          <a:prstGeom prst="rect">
            <a:avLst/>
          </a:prstGeom>
        </p:spPr>
      </p:pic>
      <p:pic>
        <p:nvPicPr>
          <p:cNvPr id="20" name=""/>
          <p:cNvPicPr/>
          <p:nvPr/>
        </p:nvPicPr>
        <p:blipFill>
          <a:blip r:embed="prId46"/>
          <a:stretch>
            <a:fillRect/>
          </a:stretch>
        </p:blipFill>
        <p:spPr>
          <a:xfrm>
            <a:off x="7190105" y="5327650"/>
            <a:ext cx="475615" cy="393700"/>
          </a:xfrm>
          <a:prstGeom prst="rect">
            <a:avLst/>
          </a:prstGeom>
        </p:spPr>
      </p:pic>
      <p:pic>
        <p:nvPicPr>
          <p:cNvPr id="22" name=""/>
          <p:cNvPicPr/>
          <p:nvPr/>
        </p:nvPicPr>
        <p:blipFill>
          <a:blip r:embed="prId47"/>
          <a:stretch>
            <a:fillRect/>
          </a:stretch>
        </p:blipFill>
        <p:spPr>
          <a:xfrm>
            <a:off x="737870" y="6294120"/>
            <a:ext cx="1459865" cy="283210"/>
          </a:xfrm>
          <a:prstGeom prst="rect">
            <a:avLst/>
          </a:prstGeom>
        </p:spPr>
      </p:pic>
      <p:sp>
        <p:nvSpPr>
          <p:cNvPr id="2" name=""/>
          <p:cNvSpPr/>
          <p:nvPr>
            <p:ph type="body" idx="10"/>
          </p:nvPr>
        </p:nvSpPr>
        <p:spPr>
          <a:xfrm>
            <a:off x="740410" y="0"/>
            <a:ext cx="6565900" cy="1172210"/>
          </a:xfrm>
          <a:prstGeom prst="rect">
            <a:avLst/>
          </a:prstGeom>
          <a:noFill/>
          <a:ln w="0" cmpd="sng">
            <a:noFill/>
            <a:prstDash val="solid"/>
          </a:ln>
        </p:spPr>
        <p:txBody>
          <a:bodyPr vert="horz" lIns="0" tIns="699770" rIns="0" bIns="0" anchor="t"/>
          <a:lstStyle/>
          <a:p>
            <a:pPr marL="0" marR="0" indent="0" algn="l">
              <a:lnSpc>
                <a:spcPts val="1800"/>
              </a:lnSpc>
              <a:spcAft>
                <a:spcPts val="1930"/>
              </a:spcAft>
            </a:pPr>
            <a:r>
              <a:rPr lang="en-US" sz="1450" spc="125">
                <a:solidFill>
                  <a:srgbClr val="AE0060"/>
                </a:solidFill>
                <a:latin typeface="Tahoma" pitchFamily="2" panose="02020603050405020304"/>
              </a:rPr>
              <a:t>PRESCRIPTION DRUG PLAN </a:t>
            </a:r>
          </a:p>
        </p:txBody>
      </p:sp>
      <p:sp>
        <p:nvSpPr>
          <p:cNvPr id="3" name=""/>
          <p:cNvSpPr/>
          <p:nvPr>
            <p:ph type="body" idx="10"/>
          </p:nvPr>
        </p:nvSpPr>
        <p:spPr>
          <a:xfrm>
            <a:off x="740410" y="1172210"/>
            <a:ext cx="6565900" cy="539750"/>
          </a:xfrm>
          <a:prstGeom prst="rect">
            <a:avLst/>
          </a:prstGeom>
          <a:noFill/>
          <a:ln w="0" cmpd="sng">
            <a:noFill/>
            <a:prstDash val="solid"/>
          </a:ln>
        </p:spPr>
        <p:txBody>
          <a:bodyPr vert="horz" lIns="0" tIns="5715" rIns="0" bIns="0" anchor="t">
            <a:normAutofit fontScale="90000"/>
          </a:bodyPr>
          <a:lstStyle/>
          <a:p>
            <a:pPr marL="0" marR="0" indent="0" algn="l">
              <a:lnSpc>
                <a:spcPts val="3200"/>
              </a:lnSpc>
              <a:spcAft>
                <a:spcPts val="970"/>
              </a:spcAft>
            </a:pPr>
            <a:r>
              <a:rPr lang="en-US" sz="2700" b="1" spc="70">
                <a:solidFill>
                  <a:srgbClr val="AE0060"/>
                </a:solidFill>
                <a:latin typeface="Tahoma" pitchFamily="2" panose="02020603050405020304"/>
              </a:rPr>
              <a:t>Medicare Part D and VA healthcare </a:t>
            </a:r>
          </a:p>
        </p:txBody>
      </p:sp>
      <p:sp>
        <p:nvSpPr>
          <p:cNvPr id="4" name=""/>
          <p:cNvSpPr/>
          <p:nvPr>
            <p:ph type="body" idx="10"/>
          </p:nvPr>
        </p:nvSpPr>
        <p:spPr>
          <a:xfrm>
            <a:off x="740410" y="1711960"/>
            <a:ext cx="6565900" cy="782955"/>
          </a:xfrm>
          <a:prstGeom prst="rect">
            <a:avLst/>
          </a:prstGeom>
          <a:noFill/>
          <a:ln w="0" cmpd="sng">
            <a:noFill/>
            <a:prstDash val="solid"/>
          </a:ln>
        </p:spPr>
        <p:txBody>
          <a:bodyPr vert="horz" lIns="0" tIns="3175" rIns="0" bIns="0" anchor="t"/>
          <a:lstStyle/>
          <a:p>
            <a:pPr marL="0" marR="0" indent="0" algn="l">
              <a:lnSpc>
                <a:spcPts val="1800"/>
              </a:lnSpc>
              <a:spcAft>
                <a:spcPts val="4290"/>
              </a:spcAft>
            </a:pPr>
            <a:r>
              <a:rPr lang="en-US" sz="1450" spc="10">
                <a:solidFill>
                  <a:srgbClr val="393A3C"/>
                </a:solidFill>
                <a:latin typeface="Tahoma" pitchFamily="2" panose="02020603050405020304"/>
              </a:rPr>
              <a:t>A Medicare Part D plan helps pay for your prescription drugs. You can choose: </a:t>
            </a:r>
          </a:p>
        </p:txBody>
      </p:sp>
      <p:sp>
        <p:nvSpPr>
          <p:cNvPr id="7" name=""/>
          <p:cNvSpPr/>
          <p:nvPr>
            <p:ph type="body" idx="10"/>
          </p:nvPr>
        </p:nvSpPr>
        <p:spPr>
          <a:xfrm>
            <a:off x="2030095" y="2494915"/>
            <a:ext cx="3200400" cy="1273175"/>
          </a:xfrm>
          <a:prstGeom prst="rect">
            <a:avLst/>
          </a:prstGeom>
          <a:noFill/>
          <a:ln w="0" cmpd="sng">
            <a:noFill/>
            <a:prstDash val="solid"/>
          </a:ln>
        </p:spPr>
        <p:txBody>
          <a:bodyPr vert="horz" lIns="0" tIns="0" rIns="0" bIns="0" anchor="t"/>
          <a:lstStyle/>
          <a:p>
            <a:pPr marL="0" marR="0" indent="0" algn="l">
              <a:lnSpc>
                <a:spcPts val="1900"/>
              </a:lnSpc>
              <a:spcAft>
                <a:spcPts val="4195"/>
              </a:spcAft>
            </a:pPr>
            <a:r>
              <a:rPr lang="en-US" sz="1450" spc="0">
                <a:solidFill>
                  <a:srgbClr val="393A3C"/>
                </a:solidFill>
                <a:latin typeface="Tahoma" pitchFamily="2" panose="02020603050405020304"/>
              </a:rPr>
              <a:t>An MAPD plan, which has both medical and prescription drug coverage with one monthly premium </a:t>
            </a:r>
          </a:p>
        </p:txBody>
      </p:sp>
      <p:sp>
        <p:nvSpPr>
          <p:cNvPr id="8" name=""/>
          <p:cNvSpPr/>
          <p:nvPr>
            <p:ph type="body" idx="10"/>
          </p:nvPr>
        </p:nvSpPr>
        <p:spPr>
          <a:xfrm>
            <a:off x="7853045" y="2545080"/>
            <a:ext cx="3543300" cy="643255"/>
          </a:xfrm>
          <a:prstGeom prst="rect">
            <a:avLst/>
          </a:prstGeom>
          <a:noFill/>
          <a:ln w="0" cmpd="sng">
            <a:noFill/>
            <a:prstDash val="solid"/>
          </a:ln>
        </p:spPr>
        <p:txBody>
          <a:bodyPr vert="horz" lIns="0" tIns="208915" rIns="0" bIns="0" anchor="t"/>
          <a:lstStyle/>
          <a:p>
            <a:pPr marL="0" marR="0" indent="0" algn="l">
              <a:lnSpc>
                <a:spcPts val="1800"/>
              </a:lnSpc>
              <a:spcAft>
                <a:spcPts val="1585"/>
              </a:spcAft>
            </a:pPr>
            <a:r>
              <a:rPr lang="en-US" sz="1450" spc="15">
                <a:solidFill>
                  <a:srgbClr val="393A3C"/>
                </a:solidFill>
                <a:latin typeface="Tahoma" pitchFamily="2" panose="02020603050405020304"/>
              </a:rPr>
              <a:t>A stand-alone PDP with Original Medicare </a:t>
            </a:r>
          </a:p>
        </p:txBody>
      </p:sp>
      <p:sp>
        <p:nvSpPr>
          <p:cNvPr id="11" name=""/>
          <p:cNvSpPr/>
          <p:nvPr>
            <p:ph type="body" idx="10"/>
          </p:nvPr>
        </p:nvSpPr>
        <p:spPr>
          <a:xfrm>
            <a:off x="5911215" y="2750820"/>
            <a:ext cx="408940" cy="237490"/>
          </a:xfrm>
          <a:prstGeom prst="rect">
            <a:avLst/>
          </a:prstGeom>
          <a:noFill/>
          <a:ln w="0" cmpd="sng">
            <a:noFill/>
            <a:prstDash val="solid"/>
          </a:ln>
        </p:spPr>
        <p:txBody>
          <a:bodyPr vert="horz" lIns="0" tIns="0" rIns="0" bIns="0" anchor="t"/>
          <a:lstStyle/>
          <a:p>
            <a:pPr marL="0" marR="0" indent="0" algn="l">
              <a:lnSpc>
                <a:spcPts val="1800"/>
              </a:lnSpc>
              <a:spcAft>
                <a:spcPts val="0"/>
              </a:spcAft>
            </a:pPr>
            <a:r>
              <a:rPr lang="en-US" sz="1450" b="1" spc="235">
                <a:solidFill>
                  <a:srgbClr val="114920"/>
                </a:solidFill>
                <a:latin typeface="Tahoma" pitchFamily="2" panose="02020603050405020304"/>
              </a:rPr>
              <a:t>OR </a:t>
            </a:r>
          </a:p>
        </p:txBody>
      </p:sp>
      <p:sp>
        <p:nvSpPr>
          <p:cNvPr id="14" name=""/>
          <p:cNvSpPr/>
          <p:nvPr>
            <p:ph type="body" idx="10"/>
          </p:nvPr>
        </p:nvSpPr>
        <p:spPr>
          <a:xfrm>
            <a:off x="737870" y="3768090"/>
            <a:ext cx="10972800" cy="601345"/>
          </a:xfrm>
          <a:prstGeom prst="rect">
            <a:avLst/>
          </a:prstGeom>
          <a:noFill/>
          <a:ln w="0" cmpd="sng">
            <a:noFill/>
            <a:prstDash val="solid"/>
          </a:ln>
        </p:spPr>
        <p:txBody>
          <a:bodyPr vert="horz" lIns="0" tIns="6350" rIns="0" bIns="0" anchor="t">
            <a:normAutofit fontScale="95000"/>
          </a:bodyPr>
          <a:lstStyle/>
          <a:p>
            <a:pPr marL="0" marR="0" indent="0" algn="l">
              <a:lnSpc>
                <a:spcPts val="2100"/>
              </a:lnSpc>
              <a:spcAft>
                <a:spcPts val="2505"/>
              </a:spcAft>
            </a:pPr>
            <a:r>
              <a:rPr lang="en-US" sz="1850" b="1" spc="0">
                <a:solidFill>
                  <a:srgbClr val="AE0060"/>
                </a:solidFill>
                <a:latin typeface="Arial" pitchFamily="2" panose="02020603050405020304"/>
              </a:rPr>
              <a:t>If you have VA healthcare: </a:t>
            </a:r>
          </a:p>
        </p:txBody>
      </p:sp>
      <p:graphicFrame>
        <p:nvGraphicFramePr>
          <p:cNvPr id="16" name=""/>
          <p:cNvGraphicFramePr>
            <a:graphicFrameLocks noGrp="1"/>
          </p:cNvGraphicFramePr>
          <p:nvPr/>
        </p:nvGraphicFramePr>
        <p:xfrm>
          <a:off x="737870" y="4369435"/>
          <a:ext cx="10972800" cy="1924685"/>
        </p:xfrm>
        <a:graphic>
          <a:graphicData uri="http://schemas.openxmlformats.org/drawingml/2006/table">
            <a:tbl>
              <a:tblGrid>
                <a:gridCol w="1112520"/>
                <a:gridCol w="5339715"/>
                <a:gridCol w="475615"/>
                <a:gridCol w="4044950"/>
              </a:tblGrid>
              <a:tr h="714375">
                <a:tc>
                  <a:txBody>
                    <a:bodyPr vert="horz" anchor="t"/>
                    <a:lstStyle/>
                    <a:p>
                      <a:pPr/>
                      <a:r>
                        <a:rPr lang="en-US"/>
                        <a:t/>
                      </a:r>
                    </a:p>
                  </a:txBody>
                  <a:tcPr anchor="t" marL="0" marR="0" marT="0" marB="0">
                    <a:lnL w="0" cmpd="sng">
                      <a:noFill/>
                      <a:prstDash val="solid"/>
                    </a:lnL>
                    <a:lnR w="0" cmpd="sng">
                      <a:noFill/>
                      <a:prstDash val="solid"/>
                    </a:lnR>
                    <a:lnT w="0" cmpd="sng">
                      <a:noFill/>
                      <a:prstDash val="solid"/>
                    </a:lnT>
                    <a:lnB w="0" cmpd="sng">
                      <a:noFill/>
                      <a:prstDash val="solid"/>
                    </a:lnB>
                  </a:tcPr>
                </a:tc>
                <a:tc>
                  <a:txBody>
                    <a:bodyPr vert="horz" anchor="t"/>
                    <a:lstStyle/>
                    <a:p>
                      <a:pPr marL="228600" marR="0" indent="0" algn="l">
                        <a:lnSpc>
                          <a:spcPts val="1900"/>
                        </a:lnSpc>
                        <a:spcBef>
                          <a:spcPts val="0"/>
                        </a:spcBef>
                        <a:spcAft>
                          <a:spcPts val="1730"/>
                        </a:spcAft>
                      </a:pPr>
                      <a:r>
                        <a:rPr lang="en-US" sz="1450" spc="0">
                          <a:solidFill>
                            <a:srgbClr val="393A3C"/>
                          </a:solidFill>
                          <a:latin typeface="Tahoma" pitchFamily="2" panose="02020603050405020304"/>
                        </a:rPr>
                        <a:t>You already have creditable </a:t>
                      </a:r>
                      <a:br/>
                      <a:r>
                        <a:rPr lang="en-US" sz="1450" spc="0">
                          <a:solidFill>
                            <a:srgbClr val="393A3C"/>
                          </a:solidFill>
                          <a:latin typeface="Tahoma" pitchFamily="2" panose="02020603050405020304"/>
                        </a:rPr>
                        <a:t>prescription drug coverage. </a:t>
                      </a:r>
                    </a:p>
                  </a:txBody>
                  <a:tcPr anchor="t" marL="0" marR="0" marT="0" marB="0">
                    <a:lnL w="0" cmpd="sng">
                      <a:noFill/>
                      <a:prstDash val="solid"/>
                    </a:lnL>
                    <a:lnR w="0" cmpd="sng">
                      <a:noFill/>
                      <a:prstDash val="solid"/>
                    </a:lnR>
                    <a:lnT w="0" cmpd="sng">
                      <a:noFill/>
                      <a:prstDash val="solid"/>
                    </a:lnT>
                    <a:lnB w="0" cmpd="sng">
                      <a:noFill/>
                      <a:prstDash val="solid"/>
                    </a:lnB>
                  </a:tcPr>
                </a:tc>
                <a:tc>
                  <a:txBody>
                    <a:bodyPr vert="horz" anchor="t"/>
                    <a:lstStyle/>
                    <a:p>
                      <a:pPr/>
                      <a:r>
                        <a:rPr lang="en-US"/>
                        <a:t/>
                      </a:r>
                    </a:p>
                  </a:txBody>
                  <a:tcPr anchor="t" marL="0" marR="0" marT="0" marB="0">
                    <a:lnL w="0" cmpd="sng">
                      <a:noFill/>
                      <a:prstDash val="solid"/>
                    </a:lnL>
                    <a:lnR w="0" cmpd="sng">
                      <a:noFill/>
                      <a:prstDash val="solid"/>
                    </a:lnR>
                    <a:lnT w="0" cmpd="sng">
                      <a:noFill/>
                      <a:prstDash val="solid"/>
                    </a:lnT>
                    <a:lnB w="0" cmpd="sng">
                      <a:noFill/>
                      <a:prstDash val="solid"/>
                    </a:lnB>
                  </a:tcPr>
                </a:tc>
                <a:tc>
                  <a:txBody>
                    <a:bodyPr vert="horz" anchor="t"/>
                    <a:lstStyle/>
                    <a:p>
                      <a:pPr marL="182880" marR="45720" indent="0" algn="l">
                        <a:lnSpc>
                          <a:spcPts val="1900"/>
                        </a:lnSpc>
                        <a:spcBef>
                          <a:spcPts val="0"/>
                        </a:spcBef>
                        <a:spcAft>
                          <a:spcPts val="1730"/>
                        </a:spcAft>
                      </a:pPr>
                      <a:r>
                        <a:rPr lang="en-US" sz="1450" spc="0">
                          <a:solidFill>
                            <a:srgbClr val="393A3C"/>
                          </a:solidFill>
                          <a:latin typeface="Tahoma" pitchFamily="2" panose="02020603050405020304"/>
                        </a:rPr>
                        <a:t>Drug coverage from an MAPD plan or PDP will be separate from your VA drug coverage. </a:t>
                      </a:r>
                    </a:p>
                  </a:txBody>
                  <a:tcPr anchor="t" marL="0" marR="0" marT="0" marB="0">
                    <a:lnL w="0" cmpd="sng">
                      <a:noFill/>
                      <a:prstDash val="solid"/>
                    </a:lnL>
                    <a:lnR w="0" cmpd="sng">
                      <a:noFill/>
                      <a:prstDash val="solid"/>
                    </a:lnR>
                    <a:lnT w="0" cmpd="sng">
                      <a:noFill/>
                      <a:prstDash val="solid"/>
                    </a:lnT>
                    <a:lnB w="0" cmpd="sng">
                      <a:noFill/>
                      <a:prstDash val="solid"/>
                    </a:lnB>
                  </a:tcPr>
                </a:tc>
              </a:tr>
              <a:tr h="707390">
                <a:tc>
                  <a:txBody>
                    <a:bodyPr vert="horz" anchor="t"/>
                    <a:lstStyle/>
                    <a:p>
                      <a:pPr/>
                      <a:r>
                        <a:rPr lang="en-US"/>
                        <a:t/>
                      </a:r>
                    </a:p>
                  </a:txBody>
                  <a:tcPr anchor="t" marL="0" marR="0" marT="0" marB="0">
                    <a:lnL w="0" cmpd="sng">
                      <a:noFill/>
                      <a:prstDash val="solid"/>
                    </a:lnL>
                    <a:lnR w="0" cmpd="sng">
                      <a:noFill/>
                      <a:prstDash val="solid"/>
                    </a:lnR>
                    <a:lnT w="0" cmpd="sng">
                      <a:noFill/>
                      <a:prstDash val="solid"/>
                    </a:lnT>
                    <a:lnB w="0" cmpd="sng">
                      <a:noFill/>
                      <a:prstDash val="solid"/>
                    </a:lnB>
                  </a:tcPr>
                </a:tc>
                <a:tc>
                  <a:txBody>
                    <a:bodyPr vert="horz" anchor="t"/>
                    <a:lstStyle/>
                    <a:p>
                      <a:pPr marL="228600" marR="0" indent="0" algn="l">
                        <a:lnSpc>
                          <a:spcPts val="2000"/>
                        </a:lnSpc>
                        <a:spcBef>
                          <a:spcPts val="0"/>
                        </a:spcBef>
                        <a:spcAft>
                          <a:spcPts val="145"/>
                        </a:spcAft>
                      </a:pPr>
                      <a:r>
                        <a:rPr lang="en-US" sz="1450" spc="0">
                          <a:solidFill>
                            <a:srgbClr val="393A3C"/>
                          </a:solidFill>
                          <a:latin typeface="Tahoma" pitchFamily="2" panose="02020603050405020304"/>
                        </a:rPr>
                        <a:t>You can use the drug coverage that is </a:t>
                      </a:r>
                      <a:br/>
                      <a:r>
                        <a:rPr lang="en-US" sz="1450" spc="0">
                          <a:solidFill>
                            <a:srgbClr val="393A3C"/>
                          </a:solidFill>
                          <a:latin typeface="Tahoma" pitchFamily="2" panose="02020603050405020304"/>
                        </a:rPr>
                        <a:t>cheaper or more convenient for you. </a:t>
                      </a:r>
                    </a:p>
                  </a:txBody>
                  <a:tcPr anchor="b" marL="0" marR="0" marT="0" marB="0">
                    <a:lnL w="0" cmpd="sng">
                      <a:noFill/>
                      <a:prstDash val="solid"/>
                    </a:lnL>
                    <a:lnR w="0" cmpd="sng">
                      <a:noFill/>
                      <a:prstDash val="solid"/>
                    </a:lnR>
                    <a:lnT w="0" cmpd="sng">
                      <a:noFill/>
                      <a:prstDash val="solid"/>
                    </a:lnT>
                    <a:lnB w="0" cmpd="sng">
                      <a:noFill/>
                      <a:prstDash val="solid"/>
                    </a:lnB>
                  </a:tcPr>
                </a:tc>
                <a:tc>
                  <a:txBody>
                    <a:bodyPr vert="horz" anchor="t"/>
                    <a:lstStyle/>
                    <a:p>
                      <a:pPr/>
                      <a:r>
                        <a:rPr lang="en-US"/>
                        <a:t/>
                      </a:r>
                    </a:p>
                  </a:txBody>
                  <a:tcPr anchor="t" marL="0" marR="0" marT="0" marB="0">
                    <a:lnL w="0" cmpd="sng">
                      <a:noFill/>
                      <a:prstDash val="solid"/>
                    </a:lnL>
                    <a:lnR w="0" cmpd="sng">
                      <a:noFill/>
                      <a:prstDash val="solid"/>
                    </a:lnR>
                    <a:lnT w="0" cmpd="sng">
                      <a:noFill/>
                      <a:prstDash val="solid"/>
                    </a:lnT>
                    <a:lnB w="0" cmpd="sng">
                      <a:noFill/>
                      <a:prstDash val="solid"/>
                    </a:lnB>
                  </a:tcPr>
                </a:tc>
                <a:tc>
                  <a:txBody>
                    <a:bodyPr vert="horz" anchor="t"/>
                    <a:lstStyle/>
                    <a:p>
                      <a:pPr marL="182880" marR="160020" indent="0" algn="l">
                        <a:lnSpc>
                          <a:spcPts val="2000"/>
                        </a:lnSpc>
                        <a:spcBef>
                          <a:spcPts val="0"/>
                        </a:spcBef>
                        <a:spcAft>
                          <a:spcPts val="430"/>
                        </a:spcAft>
                      </a:pPr>
                      <a:r>
                        <a:rPr lang="en-US" sz="1450" spc="0">
                          <a:solidFill>
                            <a:srgbClr val="393A3C"/>
                          </a:solidFill>
                          <a:latin typeface="Tahoma" pitchFamily="2" panose="02020603050405020304"/>
                        </a:rPr>
                        <a:t>Every plan with prescription coverage has a formulary—a list of drugs it covers. </a:t>
                      </a:r>
                    </a:p>
                  </a:txBody>
                  <a:tcPr anchor="ctr" marL="0" marR="0" marT="0" marB="0">
                    <a:lnL w="0" cmpd="sng">
                      <a:noFill/>
                      <a:prstDash val="solid"/>
                    </a:lnL>
                    <a:lnR w="0" cmpd="sng">
                      <a:noFill/>
                      <a:prstDash val="solid"/>
                    </a:lnR>
                    <a:lnT w="0" cmpd="sng">
                      <a:noFill/>
                      <a:prstDash val="solid"/>
                    </a:lnT>
                    <a:lnB w="0" cmpd="sng">
                      <a:noFill/>
                      <a:prstDash val="solid"/>
                    </a:lnB>
                  </a:tcPr>
                </a:tc>
              </a:tr>
            </a:tbl>
          </a:graphicData>
        </a:graphic>
      </p:graphicFrame>
    </p:spTree>
  </p:cSld>
  <p:clrMapOvr>
    <a:masterClrMapping/>
  </p:clrMapOvr>
</p:sld>
</file>

<file path=ppt/slides/slide12.xml><?xml version="1.0" encoding="utf-8"?>
<p:sld xmlns:p="http://schemas.openxmlformats.org/presentationml/2006/main" xmlns:r="http://schemas.openxmlformats.org/officeDocument/2006/relationships" xmlns:a="http://schemas.openxmlformats.org/drawingml/2006/main" xmlns:dc="http://purl.org/dc/elements/1.1/" xmlns:cp="http://schemas.openxmlformats.org/package/2006/metadata/core-properties">
  <p:cSld>
    <p:bg>
      <p:bgPr>
        <a:solidFill>
          <a:schemeClr val="bg1">
            <a:alpha val="100000"/>
          </a:schemeClr>
        </a:solidFill>
      </p:bgPr>
    </p:bg>
    <p:spTree>
      <p:nvGrpSpPr>
        <p:cNvPr id="1" name=""/>
        <p:cNvGrpSpPr/>
        <p:nvPr/>
      </p:nvGrpSpPr>
      <p:grpSpPr>
        <a:xfrm>
          <a:off x="0" y="0"/>
          <a:ext cx="0" cy="0"/>
          <a:chOff x="0" y="0"/>
          <a:chExt cx="0" cy="0"/>
        </a:xfrm>
      </p:grpSpPr>
      <p:pic>
        <p:nvPicPr>
          <p:cNvPr id="4" name=""/>
          <p:cNvPicPr/>
          <p:nvPr/>
        </p:nvPicPr>
        <p:blipFill>
          <a:blip r:embed="prId48"/>
          <a:stretch>
            <a:fillRect/>
          </a:stretch>
        </p:blipFill>
        <p:spPr>
          <a:xfrm>
            <a:off x="27305" y="21590"/>
            <a:ext cx="368935" cy="1350010"/>
          </a:xfrm>
          <a:prstGeom prst="rect">
            <a:avLst/>
          </a:prstGeom>
        </p:spPr>
      </p:pic>
      <p:pic>
        <p:nvPicPr>
          <p:cNvPr id="7" name=""/>
          <p:cNvPicPr/>
          <p:nvPr/>
        </p:nvPicPr>
        <p:blipFill>
          <a:blip r:embed="prId49"/>
          <a:stretch>
            <a:fillRect/>
          </a:stretch>
        </p:blipFill>
        <p:spPr>
          <a:xfrm>
            <a:off x="3154680" y="3380105"/>
            <a:ext cx="186055" cy="109855"/>
          </a:xfrm>
          <a:prstGeom prst="rect">
            <a:avLst/>
          </a:prstGeom>
        </p:spPr>
      </p:pic>
      <p:pic>
        <p:nvPicPr>
          <p:cNvPr id="9" name=""/>
          <p:cNvPicPr/>
          <p:nvPr/>
        </p:nvPicPr>
        <p:blipFill>
          <a:blip r:embed="prId50"/>
          <a:stretch>
            <a:fillRect/>
          </a:stretch>
        </p:blipFill>
        <p:spPr>
          <a:xfrm>
            <a:off x="2785745" y="3496310"/>
            <a:ext cx="701040" cy="697865"/>
          </a:xfrm>
          <a:prstGeom prst="rect">
            <a:avLst/>
          </a:prstGeom>
        </p:spPr>
      </p:pic>
      <p:pic>
        <p:nvPicPr>
          <p:cNvPr id="14" name=""/>
          <p:cNvPicPr/>
          <p:nvPr/>
        </p:nvPicPr>
        <p:blipFill>
          <a:blip r:embed="prId51"/>
          <a:stretch>
            <a:fillRect/>
          </a:stretch>
        </p:blipFill>
        <p:spPr>
          <a:xfrm>
            <a:off x="9354185" y="1459865"/>
            <a:ext cx="1371600" cy="1847215"/>
          </a:xfrm>
          <a:prstGeom prst="rect">
            <a:avLst/>
          </a:prstGeom>
        </p:spPr>
      </p:pic>
      <p:pic>
        <p:nvPicPr>
          <p:cNvPr id="18" name=""/>
          <p:cNvPicPr/>
          <p:nvPr/>
        </p:nvPicPr>
        <p:blipFill>
          <a:blip r:embed="prId52"/>
          <a:stretch>
            <a:fillRect/>
          </a:stretch>
        </p:blipFill>
        <p:spPr>
          <a:xfrm>
            <a:off x="5056505" y="2551430"/>
            <a:ext cx="3203575" cy="1578610"/>
          </a:xfrm>
          <a:prstGeom prst="rect">
            <a:avLst/>
          </a:prstGeom>
        </p:spPr>
      </p:pic>
      <p:sp>
        <p:nvSpPr>
          <p:cNvPr id="2" name=""/>
          <p:cNvSpPr/>
          <p:nvPr>
            <p:ph type="body" idx="10"/>
          </p:nvPr>
        </p:nvSpPr>
        <p:spPr>
          <a:xfrm>
            <a:off x="753110" y="0"/>
            <a:ext cx="2743200" cy="1187450"/>
          </a:xfrm>
          <a:prstGeom prst="rect">
            <a:avLst/>
          </a:prstGeom>
          <a:noFill/>
          <a:ln w="0" cmpd="sng">
            <a:noFill/>
            <a:prstDash val="solid"/>
          </a:ln>
        </p:spPr>
        <p:txBody>
          <a:bodyPr vert="horz" lIns="0" tIns="699770" rIns="0" bIns="0" anchor="t"/>
          <a:lstStyle/>
          <a:p>
            <a:pPr marL="0" marR="0" indent="0" algn="l">
              <a:lnSpc>
                <a:spcPts val="1800"/>
              </a:lnSpc>
              <a:spcAft>
                <a:spcPts val="2025"/>
              </a:spcAft>
            </a:pPr>
            <a:r>
              <a:rPr lang="en-US" sz="1450" spc="125">
                <a:solidFill>
                  <a:srgbClr val="AE0060"/>
                </a:solidFill>
                <a:latin typeface="Tahoma" pitchFamily="2" panose="02020603050405020304"/>
              </a:rPr>
              <a:t>PRESCRIPTION DRUG PLAN </a:t>
            </a:r>
          </a:p>
        </p:txBody>
      </p:sp>
      <p:sp>
        <p:nvSpPr>
          <p:cNvPr id="5" name=""/>
          <p:cNvSpPr/>
          <p:nvPr>
            <p:ph type="body" idx="10"/>
          </p:nvPr>
        </p:nvSpPr>
        <p:spPr>
          <a:xfrm>
            <a:off x="749935" y="1187450"/>
            <a:ext cx="7510145" cy="1049655"/>
          </a:xfrm>
          <a:prstGeom prst="rect">
            <a:avLst/>
          </a:prstGeom>
          <a:noFill/>
          <a:ln w="0" cmpd="sng">
            <a:noFill/>
            <a:prstDash val="solid"/>
          </a:ln>
        </p:spPr>
        <p:txBody>
          <a:bodyPr vert="horz" lIns="0" tIns="6985" rIns="0" bIns="0" anchor="t">
            <a:normAutofit fontScale="95000"/>
          </a:bodyPr>
          <a:lstStyle/>
          <a:p>
            <a:pPr marL="0" marR="0" indent="0" algn="l">
              <a:lnSpc>
                <a:spcPts val="3300"/>
              </a:lnSpc>
              <a:spcAft>
                <a:spcPts val="0"/>
              </a:spcAft>
            </a:pPr>
            <a:r>
              <a:rPr lang="en-US" sz="2850" b="1" spc="0">
                <a:solidFill>
                  <a:srgbClr val="AE0060"/>
                </a:solidFill>
                <a:latin typeface="Arial" pitchFamily="2" panose="02020603050405020304"/>
              </a:rPr>
              <a:t>Understanding the Part D stages </a:t>
            </a:r>
          </a:p>
          <a:p>
            <a:pPr marL="0" marR="0" indent="0" algn="l">
              <a:lnSpc>
                <a:spcPts val="1800"/>
              </a:lnSpc>
              <a:spcBef>
                <a:spcPts val="955"/>
              </a:spcBef>
              <a:spcAft>
                <a:spcPts val="0"/>
              </a:spcAft>
            </a:pPr>
            <a:r>
              <a:rPr lang="en-US" sz="1450" spc="25">
                <a:solidFill>
                  <a:srgbClr val="393A3C"/>
                </a:solidFill>
                <a:latin typeface="Tahoma" pitchFamily="2" panose="02020603050405020304"/>
              </a:rPr>
              <a:t>Most Medicare prescription drug plans have three stages. </a:t>
            </a:r>
          </a:p>
          <a:p>
            <a:pPr marL="0" marR="0" indent="0" algn="l">
              <a:lnSpc>
                <a:spcPts val="1800"/>
              </a:lnSpc>
              <a:spcBef>
                <a:spcPts val="395"/>
              </a:spcBef>
              <a:spcAft>
                <a:spcPts val="0"/>
              </a:spcAft>
            </a:pPr>
            <a:r>
              <a:rPr lang="en-US" sz="1450" spc="25">
                <a:solidFill>
                  <a:srgbClr val="393A3C"/>
                </a:solidFill>
                <a:latin typeface="Tahoma" pitchFamily="2" panose="02020603050405020304"/>
              </a:rPr>
              <a:t>(Note that the information below only pertains to Part D prescription drug costs.) </a:t>
            </a:r>
          </a:p>
        </p:txBody>
      </p:sp>
      <p:sp>
        <p:nvSpPr>
          <p:cNvPr id="10" name=""/>
          <p:cNvSpPr/>
          <p:nvPr>
            <p:ph type="body" idx="10"/>
          </p:nvPr>
        </p:nvSpPr>
        <p:spPr>
          <a:xfrm>
            <a:off x="1718945" y="4331335"/>
            <a:ext cx="609600" cy="127635"/>
          </a:xfrm>
          <a:prstGeom prst="rect">
            <a:avLst/>
          </a:prstGeom>
          <a:solidFill>
            <a:srgbClr val="78BD1F"/>
          </a:solidFill>
          <a:ln w="0" cmpd="sng">
            <a:noFill/>
            <a:prstDash val="solid"/>
          </a:ln>
        </p:spPr>
        <p:txBody>
          <a:bodyPr vert="horz" lIns="0" tIns="0" rIns="0" bIns="0" anchor="t">
            <a:normAutofit fontScale="95000"/>
          </a:bodyPr>
          <a:lstStyle/>
          <a:p>
            <a:pPr marL="0" marR="0" indent="0" algn="l">
              <a:lnSpc>
                <a:spcPts val="1000"/>
              </a:lnSpc>
              <a:spcAft>
                <a:spcPts val="0"/>
              </a:spcAft>
            </a:pPr>
            <a:r>
              <a:rPr lang="en-US" sz="1200" b="1" spc="-70">
                <a:solidFill>
                  <a:srgbClr val="114920"/>
                </a:solidFill>
                <a:latin typeface="Tahoma" pitchFamily="2" panose="02020603050405020304"/>
              </a:rPr>
              <a:t>STAGE 1 </a:t>
            </a:r>
          </a:p>
        </p:txBody>
      </p:sp>
      <p:sp>
        <p:nvSpPr>
          <p:cNvPr id="11" name=""/>
          <p:cNvSpPr/>
          <p:nvPr>
            <p:ph type="body" idx="10"/>
          </p:nvPr>
        </p:nvSpPr>
        <p:spPr>
          <a:xfrm>
            <a:off x="1542415" y="4590415"/>
            <a:ext cx="3203575" cy="2316480"/>
          </a:xfrm>
          <a:prstGeom prst="rect">
            <a:avLst/>
          </a:prstGeom>
          <a:solidFill>
            <a:srgbClr val="EEEEEE"/>
          </a:solidFill>
          <a:ln w="0" cmpd="sng">
            <a:noFill/>
            <a:prstDash val="solid"/>
          </a:ln>
        </p:spPr>
        <p:txBody>
          <a:bodyPr vert="horz" lIns="0" tIns="140970" rIns="0" bIns="0" anchor="t"/>
          <a:lstStyle/>
          <a:p>
            <a:pPr marL="182880" marR="0" indent="0" algn="l">
              <a:lnSpc>
                <a:spcPts val="1400"/>
              </a:lnSpc>
              <a:spcAft>
                <a:spcPts val="0"/>
              </a:spcAft>
            </a:pPr>
            <a:r>
              <a:rPr lang="en-US" sz="1200" b="1" spc="-40">
                <a:solidFill>
                  <a:srgbClr val="114920"/>
                </a:solidFill>
                <a:latin typeface="Tahoma" pitchFamily="2" panose="02020603050405020304"/>
              </a:rPr>
              <a:t>Deductible</a:t>
            </a:r>
            <a:r>
              <a:rPr lang="en-US" sz="1200" spc="-40">
                <a:solidFill>
                  <a:srgbClr val="114920"/>
                </a:solidFill>
                <a:latin typeface="Tahoma" pitchFamily="2" panose="02020603050405020304"/>
              </a:rPr>
              <a:t>—you pay 100% </a:t>
            </a:r>
          </a:p>
          <a:p>
            <a:pPr marL="320040" marR="502920" indent="137160" algn="l">
              <a:lnSpc>
                <a:spcPts val="1400"/>
              </a:lnSpc>
              <a:spcBef>
                <a:spcPts val="230"/>
              </a:spcBef>
              <a:spcAft>
                <a:spcPts val="0"/>
              </a:spcAft>
              <a:buFont typeface="Symbol"/>
              <a:buChar char="·"/>
            </a:pPr>
            <a:r>
              <a:rPr lang="en-US" sz="1200" spc="-35">
                <a:solidFill>
                  <a:srgbClr val="393A3C"/>
                </a:solidFill>
                <a:latin typeface="Tahoma" pitchFamily="2" panose="02020603050405020304"/>
              </a:rPr>
              <a:t>You pay all costs until the deductible is met. </a:t>
            </a:r>
          </a:p>
          <a:p>
            <a:pPr marL="320040" marR="411480" indent="137160" algn="l">
              <a:lnSpc>
                <a:spcPts val="1400"/>
              </a:lnSpc>
              <a:spcBef>
                <a:spcPts val="205"/>
              </a:spcBef>
              <a:spcAft>
                <a:spcPts val="0"/>
              </a:spcAft>
              <a:buFont typeface="Symbol"/>
              <a:buChar char="·"/>
            </a:pPr>
            <a:r>
              <a:rPr lang="en-US" sz="1200" spc="0">
                <a:solidFill>
                  <a:srgbClr val="393A3C"/>
                </a:solidFill>
                <a:latin typeface="Tahoma" pitchFamily="2" panose="02020603050405020304"/>
              </a:rPr>
              <a:t>A deductible is the amount you pay of your medication costs before this plan pays its share. </a:t>
            </a:r>
          </a:p>
          <a:p>
            <a:pPr marL="320040" marR="228600" indent="137160" algn="l">
              <a:lnSpc>
                <a:spcPts val="1400"/>
              </a:lnSpc>
              <a:spcBef>
                <a:spcPts val="205"/>
              </a:spcBef>
              <a:spcAft>
                <a:spcPts val="2425"/>
              </a:spcAft>
              <a:buFont typeface="Symbol"/>
              <a:buChar char="·"/>
            </a:pPr>
            <a:r>
              <a:rPr lang="en-US" sz="1200" spc="-30">
                <a:solidFill>
                  <a:srgbClr val="393A3C"/>
                </a:solidFill>
                <a:latin typeface="Tahoma" pitchFamily="2" panose="02020603050405020304"/>
              </a:rPr>
              <a:t>Deductible amounts and exclusions vary across plans—some plans may exclude commonly used medications from the deductible phase.  </a:t>
            </a:r>
          </a:p>
        </p:txBody>
      </p:sp>
      <p:sp>
        <p:nvSpPr>
          <p:cNvPr id="12" name=""/>
          <p:cNvSpPr/>
          <p:nvPr>
            <p:ph type="body" idx="10"/>
          </p:nvPr>
        </p:nvSpPr>
        <p:spPr>
          <a:xfrm>
            <a:off x="5056505" y="4130040"/>
            <a:ext cx="3203575" cy="2776855"/>
          </a:xfrm>
          <a:prstGeom prst="rect">
            <a:avLst/>
          </a:prstGeom>
          <a:solidFill>
            <a:srgbClr val="EEEEEE"/>
          </a:solidFill>
          <a:ln w="0" cmpd="sng">
            <a:noFill/>
            <a:prstDash val="solid"/>
          </a:ln>
        </p:spPr>
        <p:txBody>
          <a:bodyPr vert="horz" lIns="0" tIns="143510" rIns="0" bIns="0" anchor="t"/>
          <a:lstStyle/>
          <a:p>
            <a:pPr marL="182880" marR="685800" indent="0" algn="l">
              <a:lnSpc>
                <a:spcPts val="1400"/>
              </a:lnSpc>
              <a:spcAft>
                <a:spcPts val="0"/>
              </a:spcAft>
            </a:pPr>
            <a:r>
              <a:rPr lang="en-US" sz="1200" b="1" spc="0">
                <a:solidFill>
                  <a:srgbClr val="114920"/>
                </a:solidFill>
                <a:latin typeface="Tahoma" pitchFamily="2" panose="02020603050405020304"/>
              </a:rPr>
              <a:t>Initial Coverage</a:t>
            </a:r>
            <a:r>
              <a:rPr lang="en-US" sz="1200" spc="0">
                <a:solidFill>
                  <a:srgbClr val="114920"/>
                </a:solidFill>
                <a:latin typeface="Tahoma" pitchFamily="2" panose="02020603050405020304"/>
              </a:rPr>
              <a:t>—shared cost with insurance company </a:t>
            </a:r>
          </a:p>
          <a:p>
            <a:pPr marL="320040" marR="274320" indent="137160" algn="l">
              <a:lnSpc>
                <a:spcPts val="1400"/>
              </a:lnSpc>
              <a:spcBef>
                <a:spcPts val="220"/>
              </a:spcBef>
              <a:spcAft>
                <a:spcPts val="0"/>
              </a:spcAft>
              <a:buFont typeface="Symbol"/>
              <a:buChar char="·"/>
            </a:pPr>
            <a:r>
              <a:rPr lang="en-US" sz="1200" spc="0">
                <a:solidFill>
                  <a:srgbClr val="393A3C"/>
                </a:solidFill>
                <a:latin typeface="Tahoma" pitchFamily="2" panose="02020603050405020304"/>
              </a:rPr>
              <a:t>During the Initial Coverage Stage, the plan pays its share of the cost of your covered prescription drugs, and you pay your share (your copayment or a coinsurance). </a:t>
            </a:r>
          </a:p>
          <a:p>
            <a:pPr marL="320040" marR="457200" indent="137160" algn="l">
              <a:lnSpc>
                <a:spcPts val="1400"/>
              </a:lnSpc>
              <a:spcBef>
                <a:spcPts val="250"/>
              </a:spcBef>
              <a:spcAft>
                <a:spcPts val="6265"/>
              </a:spcAft>
              <a:buFont typeface="Symbol"/>
              <a:buChar char="·"/>
            </a:pPr>
            <a:r>
              <a:rPr lang="en-US" sz="1200" spc="-35">
                <a:solidFill>
                  <a:srgbClr val="393A3C"/>
                </a:solidFill>
                <a:latin typeface="Tahoma" pitchFamily="2" panose="02020603050405020304"/>
              </a:rPr>
              <a:t>Both you and your insurance plan pay medication costs until your Part D out-of-pocket costs reach $2,000.  </a:t>
            </a:r>
          </a:p>
        </p:txBody>
      </p:sp>
      <p:sp>
        <p:nvSpPr>
          <p:cNvPr id="15" name=""/>
          <p:cNvSpPr/>
          <p:nvPr>
            <p:ph type="body" idx="10"/>
          </p:nvPr>
        </p:nvSpPr>
        <p:spPr>
          <a:xfrm>
            <a:off x="8747760" y="3422650"/>
            <a:ext cx="606425" cy="128270"/>
          </a:xfrm>
          <a:prstGeom prst="rect">
            <a:avLst/>
          </a:prstGeom>
          <a:solidFill>
            <a:srgbClr val="78BD1F"/>
          </a:solidFill>
          <a:ln w="0" cmpd="sng">
            <a:noFill/>
            <a:prstDash val="solid"/>
          </a:ln>
        </p:spPr>
        <p:txBody>
          <a:bodyPr vert="horz" lIns="0" tIns="0" rIns="0" bIns="0" anchor="t">
            <a:normAutofit fontScale="95000"/>
          </a:bodyPr>
          <a:lstStyle/>
          <a:p>
            <a:pPr marL="0" marR="0" indent="0" algn="l">
              <a:lnSpc>
                <a:spcPts val="1000"/>
              </a:lnSpc>
              <a:spcAft>
                <a:spcPts val="0"/>
              </a:spcAft>
            </a:pPr>
            <a:r>
              <a:rPr lang="en-US" sz="1200" b="1" spc="-70">
                <a:solidFill>
                  <a:srgbClr val="114920"/>
                </a:solidFill>
                <a:latin typeface="Tahoma" pitchFamily="2" panose="02020603050405020304"/>
              </a:rPr>
              <a:t>STAGE 3 </a:t>
            </a:r>
          </a:p>
        </p:txBody>
      </p:sp>
      <p:sp>
        <p:nvSpPr>
          <p:cNvPr id="16" name=""/>
          <p:cNvSpPr/>
          <p:nvPr>
            <p:ph type="body" idx="10"/>
          </p:nvPr>
        </p:nvSpPr>
        <p:spPr>
          <a:xfrm>
            <a:off x="8570595" y="3681730"/>
            <a:ext cx="3203575" cy="3225165"/>
          </a:xfrm>
          <a:prstGeom prst="rect">
            <a:avLst/>
          </a:prstGeom>
          <a:solidFill>
            <a:srgbClr val="EEEEEE"/>
          </a:solidFill>
          <a:ln w="0" cmpd="sng">
            <a:noFill/>
            <a:prstDash val="solid"/>
          </a:ln>
        </p:spPr>
        <p:txBody>
          <a:bodyPr vert="horz" lIns="0" tIns="147320" rIns="0" bIns="0" anchor="t"/>
          <a:lstStyle/>
          <a:p>
            <a:pPr marL="182880" marR="365760" indent="0" algn="just">
              <a:lnSpc>
                <a:spcPts val="1400"/>
              </a:lnSpc>
              <a:spcAft>
                <a:spcPts val="0"/>
              </a:spcAft>
            </a:pPr>
            <a:r>
              <a:rPr lang="en-US" sz="1200" b="1" spc="0">
                <a:solidFill>
                  <a:srgbClr val="114920"/>
                </a:solidFill>
                <a:latin typeface="Tahoma" pitchFamily="2" panose="02020603050405020304"/>
              </a:rPr>
              <a:t>Catastrophic Coverage</a:t>
            </a:r>
            <a:r>
              <a:rPr lang="en-US" sz="1200" spc="0">
                <a:solidFill>
                  <a:srgbClr val="114920"/>
                </a:solidFill>
                <a:latin typeface="Tahoma" pitchFamily="2" panose="02020603050405020304"/>
              </a:rPr>
              <a:t>—insurance plan pays 100% </a:t>
            </a:r>
          </a:p>
          <a:p>
            <a:pPr marL="320040" marR="457200" indent="137160" algn="l">
              <a:lnSpc>
                <a:spcPts val="1400"/>
              </a:lnSpc>
              <a:spcBef>
                <a:spcPts val="230"/>
              </a:spcBef>
              <a:spcAft>
                <a:spcPts val="0"/>
              </a:spcAft>
              <a:buFont typeface="Symbol"/>
              <a:buChar char="·"/>
            </a:pPr>
            <a:r>
              <a:rPr lang="en-US" sz="1200" spc="-35">
                <a:solidFill>
                  <a:srgbClr val="393A3C"/>
                </a:solidFill>
                <a:latin typeface="Tahoma" pitchFamily="2" panose="02020603050405020304"/>
              </a:rPr>
              <a:t>During this stage you pay nothing for </a:t>
            </a:r>
            <a:br/>
            <a:r>
              <a:rPr lang="en-US" sz="1200" spc="-35">
                <a:solidFill>
                  <a:srgbClr val="393A3C"/>
                </a:solidFill>
                <a:latin typeface="Tahoma" pitchFamily="2" panose="02020603050405020304"/>
              </a:rPr>
              <a:t>the remainder of the calendar year. </a:t>
            </a:r>
          </a:p>
          <a:p>
            <a:pPr marL="320040" marR="365760" indent="137160" algn="just">
              <a:lnSpc>
                <a:spcPts val="1400"/>
              </a:lnSpc>
              <a:spcBef>
                <a:spcPts val="185"/>
              </a:spcBef>
              <a:spcAft>
                <a:spcPts val="15385"/>
              </a:spcAft>
              <a:buFont typeface="Symbol"/>
              <a:buChar char="·"/>
            </a:pPr>
            <a:r>
              <a:rPr lang="en-US" sz="1200" spc="-40">
                <a:solidFill>
                  <a:srgbClr val="393A3C"/>
                </a:solidFill>
                <a:latin typeface="Tahoma" pitchFamily="2" panose="02020603050405020304"/>
              </a:rPr>
              <a:t>The plan pays full cost for your covered Part D prescription drugs. </a:t>
            </a:r>
          </a:p>
        </p:txBody>
      </p:sp>
      <p:sp>
        <p:nvSpPr>
          <p:cNvPr id="19" name=""/>
          <p:cNvSpPr/>
          <p:nvPr>
            <p:ph type="body" idx="10"/>
          </p:nvPr>
        </p:nvSpPr>
        <p:spPr>
          <a:xfrm>
            <a:off x="5233670" y="3840480"/>
            <a:ext cx="606425" cy="184150"/>
          </a:xfrm>
          <a:prstGeom prst="rect">
            <a:avLst/>
          </a:prstGeom>
          <a:noFill/>
          <a:ln w="0" cmpd="sng">
            <a:noFill/>
            <a:prstDash val="solid"/>
          </a:ln>
        </p:spPr>
        <p:txBody>
          <a:bodyPr vert="horz" lIns="0" tIns="0" rIns="0" bIns="0" anchor="t">
            <a:normAutofit fontScale="95000"/>
          </a:bodyPr>
          <a:lstStyle/>
          <a:p>
            <a:pPr marL="0" marR="0" indent="0" algn="l">
              <a:lnSpc>
                <a:spcPts val="1400"/>
              </a:lnSpc>
              <a:spcAft>
                <a:spcPts val="0"/>
              </a:spcAft>
            </a:pPr>
            <a:r>
              <a:rPr lang="en-US" sz="1200" b="1" spc="-70">
                <a:solidFill>
                  <a:srgbClr val="114920"/>
                </a:solidFill>
                <a:latin typeface="Tahoma" pitchFamily="2" panose="02020603050405020304"/>
              </a:rPr>
              <a:t>STAGE 2 </a:t>
            </a:r>
          </a:p>
        </p:txBody>
      </p:sp>
    </p:spTree>
  </p:cSld>
  <p:clrMapOvr>
    <a:masterClrMapping/>
  </p:clrMapOvr>
</p:sld>
</file>

<file path=ppt/slides/slide13.xml><?xml version="1.0" encoding="utf-8"?>
<p:sld xmlns:p="http://schemas.openxmlformats.org/presentationml/2006/main" xmlns:r="http://schemas.openxmlformats.org/officeDocument/2006/relationships" xmlns:a="http://schemas.openxmlformats.org/drawingml/2006/main" xmlns:dc="http://purl.org/dc/elements/1.1/" xmlns:cp="http://schemas.openxmlformats.org/package/2006/metadata/core-properties">
  <p:cSld>
    <p:bg>
      <p:bgPr>
        <a:solidFill>
          <a:schemeClr val="bg1">
            <a:alpha val="100000"/>
          </a:schemeClr>
        </a:solidFill>
      </p:bgPr>
    </p:bg>
    <p:spTree>
      <p:nvGrpSpPr>
        <p:cNvPr id="1" name=""/>
        <p:cNvGrpSpPr/>
        <p:nvPr/>
      </p:nvGrpSpPr>
      <p:grpSpPr>
        <a:xfrm>
          <a:off x="0" y="0"/>
          <a:ext cx="0" cy="0"/>
          <a:chOff x="0" y="0"/>
          <a:chExt cx="0" cy="0"/>
        </a:xfrm>
      </p:grpSpPr>
      <p:pic>
        <p:nvPicPr>
          <p:cNvPr id="4" name=""/>
          <p:cNvPicPr/>
          <p:nvPr/>
        </p:nvPicPr>
        <p:blipFill>
          <a:blip r:embed="prId53"/>
          <a:stretch>
            <a:fillRect/>
          </a:stretch>
        </p:blipFill>
        <p:spPr>
          <a:xfrm>
            <a:off x="737870" y="6294120"/>
            <a:ext cx="1459865" cy="283210"/>
          </a:xfrm>
          <a:prstGeom prst="rect">
            <a:avLst/>
          </a:prstGeom>
        </p:spPr>
      </p:pic>
      <p:sp>
        <p:nvSpPr>
          <p:cNvPr id="2" name=""/>
          <p:cNvSpPr/>
          <p:nvPr>
            <p:ph type="body" idx="10"/>
          </p:nvPr>
        </p:nvSpPr>
        <p:spPr>
          <a:xfrm>
            <a:off x="746760" y="660400"/>
            <a:ext cx="10287000" cy="5633720"/>
          </a:xfrm>
          <a:prstGeom prst="rect">
            <a:avLst/>
          </a:prstGeom>
          <a:noFill/>
          <a:ln w="0" cmpd="sng">
            <a:noFill/>
            <a:prstDash val="solid"/>
          </a:ln>
        </p:spPr>
        <p:txBody>
          <a:bodyPr vert="horz" lIns="0" tIns="16510" rIns="0" bIns="0" anchor="t">
            <a:normAutofit fontScale="90000"/>
          </a:bodyPr>
          <a:lstStyle/>
          <a:p>
            <a:pPr marL="0" marR="0" indent="0" algn="l">
              <a:lnSpc>
                <a:spcPts val="2800"/>
              </a:lnSpc>
              <a:spcAft>
                <a:spcPts val="0"/>
              </a:spcAft>
            </a:pPr>
            <a:r>
              <a:rPr lang="en-US" sz="2350" b="1" spc="30">
                <a:solidFill>
                  <a:srgbClr val="5C9A1B"/>
                </a:solidFill>
                <a:latin typeface="Tahoma" pitchFamily="2" panose="02020603050405020304"/>
              </a:rPr>
              <a:t>How Original Medicare works with your TRICARE for Life </a:t>
            </a:r>
          </a:p>
          <a:p>
            <a:pPr marL="0" marR="0" indent="0" algn="l">
              <a:lnSpc>
                <a:spcPts val="2800"/>
              </a:lnSpc>
              <a:spcBef>
                <a:spcPts val="960"/>
              </a:spcBef>
              <a:spcAft>
                <a:spcPts val="0"/>
              </a:spcAft>
            </a:pPr>
            <a:r>
              <a:rPr lang="en-US" sz="2350" b="1" spc="35">
                <a:solidFill>
                  <a:srgbClr val="5C9A1B"/>
                </a:solidFill>
                <a:latin typeface="Tahoma" pitchFamily="2" panose="02020603050405020304"/>
              </a:rPr>
              <a:t>or CHAMPVA coverage </a:t>
            </a:r>
          </a:p>
          <a:p>
            <a:pPr marL="0" marR="0" indent="137160" algn="l">
              <a:lnSpc>
                <a:spcPts val="1800"/>
              </a:lnSpc>
              <a:spcBef>
                <a:spcPts val="4925"/>
              </a:spcBef>
              <a:spcAft>
                <a:spcPts val="0"/>
              </a:spcAft>
              <a:buFont typeface="Symbol"/>
              <a:buChar char="·"/>
            </a:pPr>
            <a:r>
              <a:rPr lang="en-US" sz="1450" spc="15">
                <a:solidFill>
                  <a:srgbClr val="393A3C"/>
                </a:solidFill>
                <a:latin typeface="Tahoma" pitchFamily="2" panose="02020603050405020304"/>
              </a:rPr>
              <a:t>You must maintain Parts A and B of Medicare (Original Medicare) to keep TRICARE or CHAMPVA as secondary coverage. </a:t>
            </a:r>
          </a:p>
          <a:p>
            <a:pPr marL="0" marR="0" indent="137160" algn="l">
              <a:lnSpc>
                <a:spcPts val="1800"/>
              </a:lnSpc>
              <a:spcBef>
                <a:spcPts val="1205"/>
              </a:spcBef>
              <a:spcAft>
                <a:spcPts val="0"/>
              </a:spcAft>
              <a:buFont typeface="Symbol"/>
              <a:buChar char="·"/>
            </a:pPr>
            <a:r>
              <a:rPr lang="en-US" sz="1450" spc="25">
                <a:solidFill>
                  <a:srgbClr val="393A3C"/>
                </a:solidFill>
                <a:latin typeface="Tahoma" pitchFamily="2" panose="02020603050405020304"/>
              </a:rPr>
              <a:t>Coordination of billing is not required. </a:t>
            </a:r>
          </a:p>
          <a:p>
            <a:pPr marL="0" marR="0" indent="137160" algn="l">
              <a:lnSpc>
                <a:spcPts val="1800"/>
              </a:lnSpc>
              <a:spcBef>
                <a:spcPts val="1205"/>
              </a:spcBef>
              <a:spcAft>
                <a:spcPts val="0"/>
              </a:spcAft>
              <a:buFont typeface="Symbol"/>
              <a:buChar char="·"/>
            </a:pPr>
            <a:r>
              <a:rPr lang="en-US" sz="1450" spc="25">
                <a:solidFill>
                  <a:srgbClr val="393A3C"/>
                </a:solidFill>
                <a:latin typeface="Tahoma" pitchFamily="2" panose="02020603050405020304"/>
              </a:rPr>
              <a:t>You have the flexibility to see any provider who accepts Original Medicare. </a:t>
            </a:r>
          </a:p>
          <a:p>
            <a:pPr marL="0" marR="0" indent="137160" algn="l">
              <a:lnSpc>
                <a:spcPts val="1800"/>
              </a:lnSpc>
              <a:spcBef>
                <a:spcPts val="1205"/>
              </a:spcBef>
              <a:spcAft>
                <a:spcPts val="21865"/>
              </a:spcAft>
              <a:buFont typeface="Symbol"/>
              <a:buChar char="·"/>
            </a:pPr>
            <a:r>
              <a:rPr lang="en-US" sz="1450" spc="30">
                <a:solidFill>
                  <a:srgbClr val="393A3C"/>
                </a:solidFill>
                <a:latin typeface="Tahoma" pitchFamily="2" panose="02020603050405020304"/>
              </a:rPr>
              <a:t>Creditable drug coverage is included with TRICARE and CHAMPVA—copays may apply. </a:t>
            </a:r>
          </a:p>
        </p:txBody>
      </p:sp>
    </p:spTree>
  </p:cSld>
  <p:clrMapOvr>
    <a:masterClrMapping/>
  </p:clrMapOvr>
</p:sld>
</file>

<file path=ppt/slides/slide14.xml><?xml version="1.0" encoding="utf-8"?>
<p:sld xmlns:p="http://schemas.openxmlformats.org/presentationml/2006/main" xmlns:r="http://schemas.openxmlformats.org/officeDocument/2006/relationships" xmlns:a="http://schemas.openxmlformats.org/drawingml/2006/main" xmlns:dc="http://purl.org/dc/elements/1.1/" xmlns:cp="http://schemas.openxmlformats.org/package/2006/metadata/core-properties">
  <p:cSld>
    <p:bg>
      <p:bgPr>
        <a:solidFill>
          <a:schemeClr val="bg1">
            <a:alpha val="100000"/>
          </a:schemeClr>
        </a:solidFill>
      </p:bgPr>
    </p:bg>
    <p:spTree>
      <p:nvGrpSpPr>
        <p:cNvPr id="1" name=""/>
        <p:cNvGrpSpPr/>
        <p:nvPr/>
      </p:nvGrpSpPr>
      <p:grpSpPr>
        <a:xfrm>
          <a:off x="0" y="0"/>
          <a:ext cx="0" cy="0"/>
          <a:chOff x="0" y="0"/>
          <a:chExt cx="0" cy="0"/>
        </a:xfrm>
      </p:grpSpPr>
      <p:pic>
        <p:nvPicPr>
          <p:cNvPr id="7" name=""/>
          <p:cNvPicPr/>
          <p:nvPr/>
        </p:nvPicPr>
        <p:blipFill>
          <a:blip r:embed="prId54"/>
          <a:stretch>
            <a:fillRect/>
          </a:stretch>
        </p:blipFill>
        <p:spPr>
          <a:xfrm>
            <a:off x="737870" y="6294120"/>
            <a:ext cx="1459865" cy="283210"/>
          </a:xfrm>
          <a:prstGeom prst="rect">
            <a:avLst/>
          </a:prstGeom>
        </p:spPr>
      </p:pic>
      <p:sp>
        <p:nvSpPr>
          <p:cNvPr id="2" name=""/>
          <p:cNvSpPr/>
          <p:nvPr>
            <p:ph type="body" idx="10"/>
          </p:nvPr>
        </p:nvSpPr>
        <p:spPr>
          <a:xfrm>
            <a:off x="758825" y="660400"/>
            <a:ext cx="10058400" cy="619760"/>
          </a:xfrm>
          <a:prstGeom prst="rect">
            <a:avLst/>
          </a:prstGeom>
          <a:noFill/>
          <a:ln w="0" cmpd="sng">
            <a:noFill/>
            <a:prstDash val="solid"/>
          </a:ln>
        </p:spPr>
        <p:txBody>
          <a:bodyPr vert="horz" lIns="0" tIns="14605" rIns="0" bIns="0" anchor="t">
            <a:normAutofit fontScale="90000"/>
          </a:bodyPr>
          <a:lstStyle/>
          <a:p>
            <a:pPr marL="0" marR="0" indent="0" algn="l">
              <a:lnSpc>
                <a:spcPts val="2800"/>
              </a:lnSpc>
              <a:spcAft>
                <a:spcPts val="1920"/>
              </a:spcAft>
            </a:pPr>
            <a:r>
              <a:rPr lang="en-US" sz="2350" b="1" spc="30">
                <a:solidFill>
                  <a:srgbClr val="5C9A1B"/>
                </a:solidFill>
                <a:latin typeface="Tahoma" pitchFamily="2" panose="02020603050405020304"/>
              </a:rPr>
              <a:t>Medicare Advantage and your TRICARE for Life or CHAMPVA coverage</a:t>
            </a:r>
            <a:r>
              <a:rPr lang="en-US" sz="2350" b="1" baseline="30000" spc="30">
                <a:solidFill>
                  <a:srgbClr val="5C9A1B"/>
                </a:solidFill>
                <a:latin typeface="Tahoma" pitchFamily="2" panose="02020603050405020304"/>
              </a:rPr>
              <a:t>1</a:t>
            </a:r>
            <a:r>
              <a:rPr lang="en-US" sz="100" b="1" spc="30">
                <a:solidFill>
                  <a:srgbClr val="5C9A1B"/>
                </a:solidFill>
                <a:latin typeface="Tahoma" pitchFamily="2" panose="02020603050405020304"/>
              </a:rPr>
              <a:t> </a:t>
            </a:r>
          </a:p>
        </p:txBody>
      </p:sp>
      <p:sp>
        <p:nvSpPr>
          <p:cNvPr id="3" name=""/>
          <p:cNvSpPr/>
          <p:nvPr>
            <p:ph type="body" idx="10"/>
          </p:nvPr>
        </p:nvSpPr>
        <p:spPr>
          <a:xfrm>
            <a:off x="702310" y="1280160"/>
            <a:ext cx="4876800" cy="3867785"/>
          </a:xfrm>
          <a:prstGeom prst="rect">
            <a:avLst/>
          </a:prstGeom>
          <a:noFill/>
          <a:ln w="0" cmpd="sng">
            <a:noFill/>
            <a:prstDash val="solid"/>
          </a:ln>
        </p:spPr>
        <p:txBody>
          <a:bodyPr vert="horz" lIns="0" tIns="0" rIns="0" bIns="0" anchor="t"/>
          <a:lstStyle/>
          <a:p>
            <a:pPr marL="228600" marR="45720" indent="182880" algn="just">
              <a:lnSpc>
                <a:spcPts val="2400"/>
              </a:lnSpc>
              <a:spcAft>
                <a:spcPts val="0"/>
              </a:spcAft>
              <a:buFont typeface="Symbol"/>
              <a:buChar char="·"/>
            </a:pPr>
            <a:r>
              <a:rPr lang="en-US" sz="1450" spc="0">
                <a:solidFill>
                  <a:srgbClr val="393A3C"/>
                </a:solidFill>
                <a:latin typeface="Tahoma" pitchFamily="2" panose="02020603050405020304"/>
              </a:rPr>
              <a:t>If you’re only looking for additional coverage, consider a stand-alone dental/vision plan or Federal Employees Dental and Vision Insurance Program (FEDVIP).</a:t>
            </a:r>
            <a:r>
              <a:rPr lang="en-US" sz="1450" baseline="30000" spc="0">
                <a:solidFill>
                  <a:srgbClr val="393A3C"/>
                </a:solidFill>
                <a:latin typeface="Tahoma" pitchFamily="2" panose="02020603050405020304"/>
              </a:rPr>
              <a:t>2</a:t>
            </a:r>
          </a:p>
          <a:p>
            <a:pPr marL="228600" marR="137160" indent="182880" algn="l">
              <a:lnSpc>
                <a:spcPts val="2400"/>
              </a:lnSpc>
              <a:spcBef>
                <a:spcPts val="575"/>
              </a:spcBef>
              <a:spcAft>
                <a:spcPts val="0"/>
              </a:spcAft>
              <a:buFont typeface="Symbol"/>
              <a:buChar char="·"/>
            </a:pPr>
            <a:r>
              <a:rPr lang="en-US" sz="1450" spc="0">
                <a:solidFill>
                  <a:srgbClr val="393A3C"/>
                </a:solidFill>
                <a:latin typeface="Tahoma" pitchFamily="2" panose="02020603050405020304"/>
              </a:rPr>
              <a:t>If you decide to enroll in an MA plan, the MA plan will become your primary coverage, and you must see providers in network for that MA plan. </a:t>
            </a:r>
          </a:p>
          <a:p>
            <a:pPr marL="45720" marR="457200" indent="0" algn="l">
              <a:lnSpc>
                <a:spcPts val="2000"/>
              </a:lnSpc>
              <a:spcBef>
                <a:spcPts val="7455"/>
              </a:spcBef>
              <a:spcAft>
                <a:spcPts val="0"/>
              </a:spcAft>
            </a:pPr>
            <a:r>
              <a:rPr lang="en-US" sz="1250" b="1" spc="-20">
                <a:solidFill>
                  <a:srgbClr val="393A3C"/>
                </a:solidFill>
                <a:latin typeface="Tahoma" pitchFamily="2" panose="02020603050405020304"/>
              </a:rPr>
              <a:t>Note: </a:t>
            </a:r>
            <a:r>
              <a:rPr lang="en-US" sz="1450" spc="-20">
                <a:solidFill>
                  <a:srgbClr val="393A3C"/>
                </a:solidFill>
                <a:latin typeface="Tahoma" pitchFamily="2" panose="02020603050405020304"/>
              </a:rPr>
              <a:t>If you enroll in a Medicare Advantage plan, it will impact the claims process between Medicare and TRICARE for Life. Please reach out to a TRICARE for Life or CHAMPVA representative for more information. </a:t>
            </a:r>
          </a:p>
        </p:txBody>
      </p:sp>
      <p:sp>
        <p:nvSpPr>
          <p:cNvPr id="4" name=""/>
          <p:cNvSpPr/>
          <p:nvPr>
            <p:ph type="body" idx="10"/>
          </p:nvPr>
        </p:nvSpPr>
        <p:spPr>
          <a:xfrm>
            <a:off x="6467475" y="1280160"/>
            <a:ext cx="4876800" cy="3867785"/>
          </a:xfrm>
          <a:prstGeom prst="rect">
            <a:avLst/>
          </a:prstGeom>
          <a:noFill/>
          <a:ln w="0" cmpd="sng">
            <a:noFill/>
            <a:prstDash val="solid"/>
          </a:ln>
        </p:spPr>
        <p:txBody>
          <a:bodyPr vert="horz" lIns="0" tIns="0" rIns="0" bIns="0" anchor="t"/>
          <a:lstStyle/>
          <a:p>
            <a:pPr marL="137160" marR="0" indent="137160" algn="l">
              <a:lnSpc>
                <a:spcPts val="2400"/>
              </a:lnSpc>
              <a:spcAft>
                <a:spcPts val="0"/>
              </a:spcAft>
              <a:buFont typeface="Symbol"/>
              <a:buChar char="·"/>
            </a:pPr>
            <a:r>
              <a:rPr lang="en-US" sz="1450" spc="0">
                <a:solidFill>
                  <a:srgbClr val="393A3C"/>
                </a:solidFill>
                <a:latin typeface="Tahoma" pitchFamily="2" panose="02020603050405020304"/>
              </a:rPr>
              <a:t>Accordingly, TRICARE and CHAMPVA beneficiaries should only consider enrolling in an MA or MAPD plan if they can coordinate billing and plan to stay within the MA plan’s network for their provider. </a:t>
            </a:r>
          </a:p>
          <a:p>
            <a:pPr marL="137160" marR="320040" indent="137160" algn="l">
              <a:lnSpc>
                <a:spcPts val="2400"/>
              </a:lnSpc>
              <a:spcBef>
                <a:spcPts val="625"/>
              </a:spcBef>
              <a:spcAft>
                <a:spcPts val="0"/>
              </a:spcAft>
              <a:buFont typeface="Symbol"/>
              <a:buChar char="·"/>
            </a:pPr>
            <a:r>
              <a:rPr lang="en-US" sz="1450" spc="-55">
                <a:solidFill>
                  <a:srgbClr val="393A3C"/>
                </a:solidFill>
                <a:latin typeface="Tahoma" pitchFamily="2" panose="02020603050405020304"/>
              </a:rPr>
              <a:t>TRICARE and CHAMPVA may help cover copays for in-network providers, </a:t>
            </a:r>
            <a:r>
              <a:rPr lang="en-US" sz="1450" b="1" spc="-55">
                <a:solidFill>
                  <a:srgbClr val="393A3C"/>
                </a:solidFill>
                <a:latin typeface="Tahoma" pitchFamily="2" panose="02020603050405020304"/>
              </a:rPr>
              <a:t>but unlike Original Medicare, coordination of billing will need to be coordinated by you and your providers.</a:t>
            </a:r>
            <a:r>
              <a:rPr lang="en-US" sz="1450" baseline="30000" spc="-55">
                <a:solidFill>
                  <a:srgbClr val="393A3C"/>
                </a:solidFill>
                <a:latin typeface="Tahoma" pitchFamily="2" panose="02020603050405020304"/>
              </a:rPr>
              <a:t>3</a:t>
            </a:r>
          </a:p>
          <a:p>
            <a:pPr marL="0" marR="0" indent="0" algn="l">
              <a:lnSpc>
                <a:spcPts val="1500"/>
              </a:lnSpc>
              <a:spcBef>
                <a:spcPts val="2995"/>
              </a:spcBef>
              <a:spcAft>
                <a:spcPts val="0"/>
              </a:spcAft>
            </a:pPr>
            <a:r>
              <a:rPr lang="en-US" sz="1250" spc="0">
                <a:solidFill>
                  <a:srgbClr val="393A3C"/>
                </a:solidFill>
                <a:latin typeface="Tahoma" pitchFamily="2" panose="02020603050405020304"/>
              </a:rPr>
              <a:t>Sources </a:t>
            </a:r>
          </a:p>
          <a:p>
            <a:pPr marL="0" marR="0" indent="0" algn="l">
              <a:lnSpc>
                <a:spcPts val="1600"/>
              </a:lnSpc>
              <a:spcBef>
                <a:spcPts val="815"/>
              </a:spcBef>
              <a:spcAft>
                <a:spcPts val="0"/>
              </a:spcAft>
            </a:pPr>
            <a:r>
              <a:rPr lang="en-US" sz="1250" spc="10">
                <a:solidFill>
                  <a:srgbClr val="393A3C"/>
                </a:solidFill>
                <a:latin typeface="Tahoma" pitchFamily="2" panose="02020603050405020304"/>
              </a:rPr>
              <a:t>1.</a:t>
            </a:r>
            <a:r>
              <a:rPr lang="en-US" sz="1250" spc="10">
                <a:solidFill>
                  <a:srgbClr val="002F56"/>
                </a:solidFill>
                <a:latin typeface="Tahoma" pitchFamily="2" panose="02020603050405020304"/>
              </a:rPr>
              <a:t> “</a:t>
            </a:r>
            <a:r>
              <a:rPr lang="en-US" sz="1250" u="sng" spc="10">
                <a:solidFill>
                  <a:srgbClr val="0000FF"/>
                </a:solidFill>
                <a:latin typeface="Tahoma" pitchFamily="2" panose="02020603050405020304"/>
              </a:rPr>
              <a:t>Using TRICARE for Life at Veterans Affairs Facilities</a:t>
            </a:r>
            <a:r>
              <a:rPr lang="en-US" sz="1250" spc="10">
                <a:solidFill>
                  <a:srgbClr val="002F56"/>
                </a:solidFill>
                <a:latin typeface="Tahoma" pitchFamily="2" panose="02020603050405020304"/>
              </a:rPr>
              <a:t>,”</a:t>
            </a:r>
            <a:r>
              <a:rPr lang="en-US" sz="100" u="sng" spc="10">
                <a:solidFill>
                  <a:srgbClr val="002F56"/>
                </a:solidFill>
                <a:latin typeface="Tahoma" pitchFamily="2" panose="02020603050405020304"/>
              </a:rPr>
              <a:t> </a:t>
            </a:r>
          </a:p>
          <a:p>
            <a:pPr marL="137160" marR="0" indent="0" algn="l">
              <a:lnSpc>
                <a:spcPts val="1500"/>
              </a:lnSpc>
              <a:spcBef>
                <a:spcPts val="235"/>
              </a:spcBef>
              <a:spcAft>
                <a:spcPts val="0"/>
              </a:spcAft>
            </a:pPr>
            <a:r>
              <a:rPr lang="en-US" sz="1250" spc="15">
                <a:solidFill>
                  <a:srgbClr val="393A3C"/>
                </a:solidFill>
                <a:latin typeface="Tahoma" pitchFamily="2" panose="02020603050405020304"/>
              </a:rPr>
              <a:t>U.S. Department of Defense, last accessed March 7, 2024, </a:t>
            </a:r>
          </a:p>
          <a:p>
            <a:pPr marL="137160" marR="0" indent="0" algn="l">
              <a:lnSpc>
                <a:spcPts val="1500"/>
              </a:lnSpc>
              <a:spcBef>
                <a:spcPts val="260"/>
              </a:spcBef>
              <a:spcAft>
                <a:spcPts val="190"/>
              </a:spcAft>
            </a:pPr>
            <a:r>
              <a:rPr lang="en-US" sz="1250" u="sng" spc="20">
                <a:solidFill>
                  <a:srgbClr val="0000FF"/>
                </a:solidFill>
                <a:latin typeface="Tahoma" pitchFamily="2" panose="02020603050405020304"/>
              </a:rPr>
              <a:t>www.tricare.mil/Plans/HealthPlans/TFL/TFL VA.</a:t>
            </a:r>
            <a:r>
              <a:rPr lang="en-US" sz="100" spc="20">
                <a:solidFill>
                  <a:srgbClr val="393A3C"/>
                </a:solidFill>
                <a:latin typeface="Tahoma" pitchFamily="2" panose="02020603050405020304"/>
              </a:rPr>
              <a:t> </a:t>
            </a:r>
          </a:p>
        </p:txBody>
      </p:sp>
      <p:graphicFrame>
        <p:nvGraphicFramePr>
          <p:cNvPr id="6" name=""/>
          <p:cNvGraphicFramePr>
            <a:graphicFrameLocks noGrp="1"/>
          </p:cNvGraphicFramePr>
          <p:nvPr/>
        </p:nvGraphicFramePr>
        <p:xfrm>
          <a:off x="702310" y="5239385"/>
          <a:ext cx="11300460" cy="1481455"/>
        </p:xfrm>
        <a:graphic>
          <a:graphicData uri="http://schemas.openxmlformats.org/drawingml/2006/table">
            <a:tbl>
              <a:tblGrid>
                <a:gridCol w="1495425"/>
                <a:gridCol w="9805035"/>
              </a:tblGrid>
              <a:tr h="1390015">
                <a:tc>
                  <a:txBody>
                    <a:bodyPr vert="horz" anchor="t"/>
                    <a:lstStyle/>
                    <a:p>
                      <a:pPr/>
                      <a:r>
                        <a:rPr lang="en-US"/>
                        <a:t/>
                      </a:r>
                    </a:p>
                  </a:txBody>
                  <a:tcPr anchor="t" marL="0" marR="0" marT="0" marB="0">
                    <a:lnL w="0" cmpd="sng">
                      <a:noFill/>
                      <a:prstDash val="solid"/>
                    </a:lnL>
                    <a:lnR w="0" cmpd="sng">
                      <a:noFill/>
                      <a:prstDash val="solid"/>
                    </a:lnR>
                    <a:lnT w="0" cmpd="sng">
                      <a:noFill/>
                      <a:prstDash val="solid"/>
                    </a:lnT>
                    <a:lnB w="0" cmpd="sng">
                      <a:noFill/>
                      <a:prstDash val="solid"/>
                    </a:lnB>
                  </a:tcPr>
                </a:tc>
                <a:tc>
                  <a:txBody>
                    <a:bodyPr vert="horz" anchor="t"/>
                    <a:lstStyle/>
                    <a:p>
                      <a:pPr marL="4480560" marR="22860" indent="-182880" algn="l">
                        <a:lnSpc>
                          <a:spcPts val="1600"/>
                        </a:lnSpc>
                        <a:spcBef>
                          <a:spcPts val="0"/>
                        </a:spcBef>
                        <a:spcAft>
                          <a:spcPts val="0"/>
                        </a:spcAft>
                      </a:pPr>
                      <a:r>
                        <a:rPr lang="en-US" sz="1250" spc="0">
                          <a:solidFill>
                            <a:srgbClr val="393A3C"/>
                          </a:solidFill>
                          <a:latin typeface="Tahoma" pitchFamily="2" panose="02020603050405020304"/>
                        </a:rPr>
                        <a:t>2.</a:t>
                      </a:r>
                      <a:r>
                        <a:rPr lang="en-US" sz="1250" spc="0">
                          <a:solidFill>
                            <a:srgbClr val="002F56"/>
                          </a:solidFill>
                          <a:latin typeface="Tahoma" pitchFamily="2" panose="02020603050405020304"/>
                        </a:rPr>
                        <a:t> “</a:t>
                      </a:r>
                      <a:r>
                        <a:rPr lang="en-US" sz="1250" u="sng" spc="0">
                          <a:solidFill>
                            <a:srgbClr val="0000FF"/>
                          </a:solidFill>
                          <a:latin typeface="Tahoma" pitchFamily="2" panose="02020603050405020304"/>
                        </a:rPr>
                        <a:t>Dental Benefits for Retirees and Survivors</a:t>
                      </a:r>
                      <a:r>
                        <a:rPr lang="en-US" sz="1250" spc="0">
                          <a:solidFill>
                            <a:srgbClr val="002F56"/>
                          </a:solidFill>
                          <a:latin typeface="Tahoma" pitchFamily="2" panose="02020603050405020304"/>
                        </a:rPr>
                        <a:t>,”</a:t>
                      </a:r>
                      <a:r>
                        <a:rPr lang="en-US" sz="1250" spc="0">
                          <a:solidFill>
                            <a:srgbClr val="393A3C"/>
                          </a:solidFill>
                          <a:latin typeface="Tahoma" pitchFamily="2" panose="02020603050405020304"/>
                        </a:rPr>
                        <a:t> U.S. Department of Defense, last accessed March 7, 2024, </a:t>
                      </a:r>
                      <a:r>
                        <a:rPr lang="en-US" sz="1250" u="sng" spc="0">
                          <a:solidFill>
                            <a:srgbClr val="0000FF"/>
                          </a:solidFill>
                          <a:latin typeface="Tahoma" pitchFamily="2" panose="02020603050405020304"/>
                        </a:rPr>
                        <a:t>www.tricare.mil/CoveredServices/Dental/ RetireeSurvivorBenefit.</a:t>
                      </a:r>
                      <a:r>
                        <a:rPr lang="en-US" sz="100" spc="0">
                          <a:solidFill>
                            <a:srgbClr val="393A3C"/>
                          </a:solidFill>
                          <a:latin typeface="Tahoma" pitchFamily="2" panose="02020603050405020304"/>
                        </a:rPr>
                        <a:t> </a:t>
                      </a:r>
                    </a:p>
                    <a:p>
                      <a:pPr marL="4480560" marR="411480" indent="-182880" algn="l">
                        <a:lnSpc>
                          <a:spcPts val="1800"/>
                        </a:lnSpc>
                        <a:spcBef>
                          <a:spcPts val="535"/>
                        </a:spcBef>
                        <a:spcAft>
                          <a:spcPts val="95"/>
                        </a:spcAft>
                      </a:pPr>
                      <a:r>
                        <a:rPr lang="en-US" sz="1250" spc="0">
                          <a:solidFill>
                            <a:srgbClr val="393A3C"/>
                          </a:solidFill>
                          <a:latin typeface="Tahoma" pitchFamily="2" panose="02020603050405020304"/>
                        </a:rPr>
                        <a:t>3.</a:t>
                      </a:r>
                      <a:r>
                        <a:rPr lang="en-US" sz="1250" spc="0">
                          <a:solidFill>
                            <a:srgbClr val="002F56"/>
                          </a:solidFill>
                          <a:latin typeface="Tahoma" pitchFamily="2" panose="02020603050405020304"/>
                        </a:rPr>
                        <a:t> “</a:t>
                      </a:r>
                      <a:r>
                        <a:rPr lang="en-US" sz="1250" u="sng" spc="0">
                          <a:solidFill>
                            <a:srgbClr val="0000FF"/>
                          </a:solidFill>
                          <a:latin typeface="Tahoma" pitchFamily="2" panose="02020603050405020304"/>
                        </a:rPr>
                        <a:t>TRICARE For Life Handbook</a:t>
                      </a:r>
                      <a:r>
                        <a:rPr lang="en-US" sz="1250" spc="0">
                          <a:solidFill>
                            <a:srgbClr val="002F56"/>
                          </a:solidFill>
                          <a:latin typeface="Tahoma" pitchFamily="2" panose="02020603050405020304"/>
                        </a:rPr>
                        <a:t>,”</a:t>
                      </a:r>
                      <a:r>
                        <a:rPr lang="en-US" sz="1250" spc="0">
                          <a:solidFill>
                            <a:srgbClr val="393A3C"/>
                          </a:solidFill>
                          <a:latin typeface="Tahoma" pitchFamily="2" panose="02020603050405020304"/>
                        </a:rPr>
                        <a:t> U.S. Department of Defense, January 2021, last accessed March 7, 2024, </a:t>
                      </a:r>
                      <a:r>
                        <a:rPr lang="en-US" sz="1250" u="sng" spc="0">
                          <a:solidFill>
                            <a:srgbClr val="0000FF"/>
                          </a:solidFill>
                          <a:latin typeface="Tahoma" pitchFamily="2" panose="02020603050405020304"/>
                        </a:rPr>
                        <a:t>www.tricare.mil/-/media/Files/ TRICARE/Publications/Handbooks/TFL_HBK.pdf.</a:t>
                      </a:r>
                      <a:r>
                        <a:rPr lang="en-US" sz="100" spc="0">
                          <a:solidFill>
                            <a:srgbClr val="393A3C"/>
                          </a:solidFill>
                          <a:latin typeface="Tahoma" pitchFamily="2" panose="02020603050405020304"/>
                        </a:rPr>
                        <a:t> </a:t>
                      </a:r>
                    </a:p>
                  </a:txBody>
                  <a:tcPr anchor="t" marL="0" marR="0" marT="0" marB="0">
                    <a:lnL w="0" cmpd="sng">
                      <a:noFill/>
                      <a:prstDash val="solid"/>
                    </a:lnL>
                    <a:lnR w="0" cmpd="sng">
                      <a:noFill/>
                      <a:prstDash val="solid"/>
                    </a:lnR>
                    <a:lnT w="0" cmpd="sng">
                      <a:noFill/>
                      <a:prstDash val="solid"/>
                    </a:lnT>
                    <a:lnB w="0" cmpd="sng">
                      <a:noFill/>
                      <a:prstDash val="solid"/>
                    </a:lnB>
                  </a:tcPr>
                </a:tc>
              </a:tr>
            </a:tbl>
          </a:graphicData>
        </a:graphic>
      </p:graphicFrame>
    </p:spTree>
  </p:cSld>
  <p:clrMapOvr>
    <a:masterClrMapping/>
  </p:clrMapOvr>
</p:sld>
</file>

<file path=ppt/slides/slide15.xml><?xml version="1.0" encoding="utf-8"?>
<p:sld xmlns:p="http://schemas.openxmlformats.org/presentationml/2006/main" xmlns:r="http://schemas.openxmlformats.org/officeDocument/2006/relationships" xmlns:a="http://schemas.openxmlformats.org/drawingml/2006/main" xmlns:dc="http://purl.org/dc/elements/1.1/" xmlns:cp="http://schemas.openxmlformats.org/package/2006/metadata/core-properties">
  <p:cSld>
    <p:bg>
      <p:bgPr>
        <a:solidFill>
          <a:schemeClr val="bg1">
            <a:alpha val="100000"/>
          </a:schemeClr>
        </a:solidFill>
      </p:bgPr>
    </p:bg>
    <p:spTree>
      <p:nvGrpSpPr>
        <p:cNvPr id="1" name=""/>
        <p:cNvGrpSpPr/>
        <p:nvPr/>
      </p:nvGrpSpPr>
      <p:grpSpPr>
        <a:xfrm>
          <a:off x="0" y="0"/>
          <a:ext cx="0" cy="0"/>
          <a:chOff x="0" y="0"/>
          <a:chExt cx="0" cy="0"/>
        </a:xfrm>
      </p:grpSpPr>
      <p:pic>
        <p:nvPicPr>
          <p:cNvPr id="5" name=""/>
          <p:cNvPicPr/>
          <p:nvPr/>
        </p:nvPicPr>
        <p:blipFill>
          <a:blip r:embed="prId55"/>
          <a:stretch>
            <a:fillRect/>
          </a:stretch>
        </p:blipFill>
        <p:spPr>
          <a:xfrm>
            <a:off x="951230" y="1532890"/>
            <a:ext cx="441960" cy="314325"/>
          </a:xfrm>
          <a:prstGeom prst="rect">
            <a:avLst/>
          </a:prstGeom>
        </p:spPr>
      </p:pic>
      <p:pic>
        <p:nvPicPr>
          <p:cNvPr id="10" name=""/>
          <p:cNvPicPr/>
          <p:nvPr/>
        </p:nvPicPr>
        <p:blipFill>
          <a:blip r:embed="prId56"/>
          <a:stretch>
            <a:fillRect/>
          </a:stretch>
        </p:blipFill>
        <p:spPr>
          <a:xfrm>
            <a:off x="1002665" y="2233930"/>
            <a:ext cx="344805" cy="466725"/>
          </a:xfrm>
          <a:prstGeom prst="rect">
            <a:avLst/>
          </a:prstGeom>
        </p:spPr>
      </p:pic>
      <p:pic>
        <p:nvPicPr>
          <p:cNvPr id="13" name=""/>
          <p:cNvPicPr/>
          <p:nvPr/>
        </p:nvPicPr>
        <p:blipFill>
          <a:blip r:embed="prId57"/>
          <a:stretch>
            <a:fillRect/>
          </a:stretch>
        </p:blipFill>
        <p:spPr>
          <a:xfrm>
            <a:off x="972185" y="3151505"/>
            <a:ext cx="402590" cy="332105"/>
          </a:xfrm>
          <a:prstGeom prst="rect">
            <a:avLst/>
          </a:prstGeom>
        </p:spPr>
      </p:pic>
      <p:pic>
        <p:nvPicPr>
          <p:cNvPr id="17" name=""/>
          <p:cNvPicPr/>
          <p:nvPr/>
        </p:nvPicPr>
        <p:blipFill>
          <a:blip r:embed="prId58"/>
          <a:stretch>
            <a:fillRect/>
          </a:stretch>
        </p:blipFill>
        <p:spPr>
          <a:xfrm>
            <a:off x="1042670" y="3913505"/>
            <a:ext cx="276860" cy="408305"/>
          </a:xfrm>
          <a:prstGeom prst="rect">
            <a:avLst/>
          </a:prstGeom>
        </p:spPr>
      </p:pic>
      <p:pic>
        <p:nvPicPr>
          <p:cNvPr id="22" name=""/>
          <p:cNvPicPr/>
          <p:nvPr/>
        </p:nvPicPr>
        <p:blipFill>
          <a:blip r:embed="prId59"/>
          <a:stretch>
            <a:fillRect/>
          </a:stretch>
        </p:blipFill>
        <p:spPr>
          <a:xfrm>
            <a:off x="993775" y="4654550"/>
            <a:ext cx="353695" cy="545465"/>
          </a:xfrm>
          <a:prstGeom prst="rect">
            <a:avLst/>
          </a:prstGeom>
        </p:spPr>
      </p:pic>
      <p:pic>
        <p:nvPicPr>
          <p:cNvPr id="24" name=""/>
          <p:cNvPicPr/>
          <p:nvPr/>
        </p:nvPicPr>
        <p:blipFill>
          <a:blip r:embed="prId60"/>
          <a:stretch>
            <a:fillRect/>
          </a:stretch>
        </p:blipFill>
        <p:spPr>
          <a:xfrm>
            <a:off x="737870" y="5538470"/>
            <a:ext cx="2008505" cy="1038860"/>
          </a:xfrm>
          <a:prstGeom prst="rect">
            <a:avLst/>
          </a:prstGeom>
        </p:spPr>
      </p:pic>
      <p:sp>
        <p:nvSpPr>
          <p:cNvPr id="2" name=""/>
          <p:cNvSpPr/>
          <p:nvPr>
            <p:ph type="body" idx="10"/>
          </p:nvPr>
        </p:nvSpPr>
        <p:spPr>
          <a:xfrm>
            <a:off x="758825" y="723900"/>
            <a:ext cx="11493500" cy="568325"/>
          </a:xfrm>
          <a:prstGeom prst="rect">
            <a:avLst/>
          </a:prstGeom>
          <a:solidFill>
            <a:srgbClr val="78BD1F"/>
          </a:solidFill>
          <a:ln w="0" cmpd="sng">
            <a:noFill/>
            <a:prstDash val="solid"/>
          </a:ln>
        </p:spPr>
        <p:txBody>
          <a:bodyPr vert="horz" lIns="0" tIns="173990" rIns="0" bIns="0" anchor="t"/>
          <a:lstStyle/>
          <a:p>
            <a:pPr marL="137160" marR="0" indent="0" algn="l">
              <a:lnSpc>
                <a:spcPts val="1900"/>
              </a:lnSpc>
              <a:spcAft>
                <a:spcPts val="1175"/>
              </a:spcAft>
            </a:pPr>
            <a:r>
              <a:rPr lang="en-US" sz="1450" b="1" spc="30">
                <a:solidFill>
                  <a:srgbClr val="002F56"/>
                </a:solidFill>
                <a:latin typeface="Tahoma" pitchFamily="2" panose="02020603050405020304"/>
              </a:rPr>
              <a:t>Factors to consider when choosing coverage </a:t>
            </a:r>
          </a:p>
        </p:txBody>
      </p:sp>
      <p:graphicFrame>
        <p:nvGraphicFramePr>
          <p:cNvPr id="4" name=""/>
          <p:cNvGraphicFramePr>
            <a:graphicFrameLocks noGrp="1"/>
          </p:cNvGraphicFramePr>
          <p:nvPr/>
        </p:nvGraphicFramePr>
        <p:xfrm>
          <a:off x="951230" y="1532890"/>
          <a:ext cx="1054100" cy="314325"/>
        </p:xfrm>
        <a:graphic>
          <a:graphicData uri="http://schemas.openxmlformats.org/drawingml/2006/table">
            <a:tbl>
              <a:tblGrid>
                <a:gridCol w="441960"/>
                <a:gridCol w="612140"/>
              </a:tblGrid>
              <a:tr h="314325">
                <a:tc>
                  <a:txBody>
                    <a:bodyPr vert="horz" anchor="t"/>
                    <a:lstStyle/>
                    <a:p>
                      <a:pPr/>
                      <a:r>
                        <a:rPr lang="en-US"/>
                        <a:t/>
                      </a:r>
                    </a:p>
                  </a:txBody>
                  <a:tcPr anchor="t" marL="0" marR="0" marT="0" marB="0">
                    <a:lnL w="0" cmpd="sng">
                      <a:noFill/>
                      <a:prstDash val="solid"/>
                    </a:lnL>
                    <a:lnR w="0" cmpd="sng">
                      <a:noFill/>
                      <a:prstDash val="solid"/>
                    </a:lnR>
                    <a:lnT w="0" cmpd="sng">
                      <a:noFill/>
                      <a:prstDash val="solid"/>
                    </a:lnT>
                    <a:lnB w="0" cmpd="sng">
                      <a:noFill/>
                      <a:prstDash val="solid"/>
                    </a:lnB>
                  </a:tcPr>
                </a:tc>
                <a:tc>
                  <a:txBody>
                    <a:bodyPr vert="horz" anchor="t"/>
                    <a:lstStyle/>
                    <a:p>
                      <a:pPr marL="0" marR="0" indent="0" algn="r">
                        <a:lnSpc>
                          <a:spcPts val="1800"/>
                        </a:lnSpc>
                        <a:spcBef>
                          <a:spcPts val="235"/>
                        </a:spcBef>
                        <a:spcAft>
                          <a:spcPts val="450"/>
                        </a:spcAft>
                      </a:pPr>
                      <a:r>
                        <a:rPr lang="en-US" sz="1450" b="1" spc="0">
                          <a:solidFill>
                            <a:srgbClr val="002F56"/>
                          </a:solidFill>
                          <a:latin typeface="Tahoma" pitchFamily="2" panose="02020603050405020304"/>
                        </a:rPr>
                        <a:t>Cost </a:t>
                      </a:r>
                    </a:p>
                  </a:txBody>
                  <a:tcPr anchor="ctr" marL="0" marR="0" marT="0" marB="0">
                    <a:lnL w="0" cmpd="sng">
                      <a:noFill/>
                      <a:prstDash val="solid"/>
                    </a:lnL>
                    <a:lnR w="0" cmpd="sng">
                      <a:noFill/>
                      <a:prstDash val="solid"/>
                    </a:lnR>
                    <a:lnT w="0" cmpd="sng">
                      <a:noFill/>
                      <a:prstDash val="solid"/>
                    </a:lnT>
                    <a:lnB w="0" cmpd="sng">
                      <a:noFill/>
                      <a:prstDash val="solid"/>
                    </a:lnB>
                  </a:tcPr>
                </a:tc>
              </a:tr>
            </a:tbl>
          </a:graphicData>
        </a:graphic>
      </p:graphicFrame>
      <p:sp>
        <p:nvSpPr>
          <p:cNvPr id="6" name=""/>
          <p:cNvSpPr/>
          <p:nvPr>
            <p:ph type="body" idx="10"/>
          </p:nvPr>
        </p:nvSpPr>
        <p:spPr>
          <a:xfrm>
            <a:off x="3404870" y="1577340"/>
            <a:ext cx="8496300" cy="233045"/>
          </a:xfrm>
          <a:prstGeom prst="rect">
            <a:avLst/>
          </a:prstGeom>
          <a:noFill/>
          <a:ln w="0" cmpd="sng">
            <a:noFill/>
            <a:prstDash val="solid"/>
          </a:ln>
        </p:spPr>
        <p:txBody>
          <a:bodyPr vert="horz" lIns="0" tIns="3175" rIns="0" bIns="0" anchor="t"/>
          <a:lstStyle/>
          <a:p>
            <a:pPr marL="0" marR="0" indent="0" algn="l">
              <a:lnSpc>
                <a:spcPts val="1700"/>
              </a:lnSpc>
              <a:spcAft>
                <a:spcPts val="0"/>
              </a:spcAft>
            </a:pPr>
            <a:r>
              <a:rPr lang="en-US" sz="1450" spc="35">
                <a:solidFill>
                  <a:srgbClr val="393A3C"/>
                </a:solidFill>
                <a:latin typeface="Tahoma" pitchFamily="2" panose="02020603050405020304"/>
              </a:rPr>
              <a:t>How much will you pay for premiums, deductibles, coinsurance and copayments? </a:t>
            </a:r>
          </a:p>
        </p:txBody>
      </p:sp>
      <p:sp>
        <p:nvSpPr>
          <p:cNvPr id="7" name=""/>
          <p:cNvSpPr/>
          <p:nvPr>
            <p:ph type="body" idx="10"/>
          </p:nvPr>
        </p:nvSpPr>
        <p:spPr>
          <a:xfrm>
            <a:off x="3404870" y="2233930"/>
            <a:ext cx="6718300" cy="657860"/>
          </a:xfrm>
          <a:prstGeom prst="rect">
            <a:avLst/>
          </a:prstGeom>
          <a:noFill/>
          <a:ln w="0" cmpd="sng">
            <a:noFill/>
            <a:prstDash val="solid"/>
          </a:ln>
        </p:spPr>
        <p:txBody>
          <a:bodyPr vert="horz" lIns="0" tIns="151765" rIns="0" bIns="0" anchor="t"/>
          <a:lstStyle/>
          <a:p>
            <a:pPr marL="0" marR="0" indent="0" algn="l">
              <a:lnSpc>
                <a:spcPts val="1800"/>
              </a:lnSpc>
              <a:spcAft>
                <a:spcPts val="2180"/>
              </a:spcAft>
            </a:pPr>
            <a:r>
              <a:rPr lang="en-US" sz="1450" spc="15">
                <a:solidFill>
                  <a:srgbClr val="393A3C"/>
                </a:solidFill>
                <a:latin typeface="Tahoma" pitchFamily="2" panose="02020603050405020304"/>
              </a:rPr>
              <a:t>Does the plan include prescription drug coverage or other additional coverage? </a:t>
            </a:r>
          </a:p>
        </p:txBody>
      </p:sp>
      <p:graphicFrame>
        <p:nvGraphicFramePr>
          <p:cNvPr id="9" name=""/>
          <p:cNvGraphicFramePr>
            <a:graphicFrameLocks noGrp="1"/>
          </p:cNvGraphicFramePr>
          <p:nvPr/>
        </p:nvGraphicFramePr>
        <p:xfrm>
          <a:off x="1002665" y="2233930"/>
          <a:ext cx="1368425" cy="466725"/>
        </p:xfrm>
        <a:graphic>
          <a:graphicData uri="http://schemas.openxmlformats.org/drawingml/2006/table">
            <a:tbl>
              <a:tblGrid>
                <a:gridCol w="344805"/>
                <a:gridCol w="1023620"/>
              </a:tblGrid>
              <a:tr h="466725">
                <a:tc>
                  <a:txBody>
                    <a:bodyPr vert="horz" anchor="t"/>
                    <a:lstStyle/>
                    <a:p>
                      <a:pPr/>
                      <a:r>
                        <a:rPr lang="en-US"/>
                        <a:t/>
                      </a:r>
                    </a:p>
                  </a:txBody>
                  <a:tcPr anchor="t" marL="0" marR="0" marT="0" marB="0">
                    <a:lnL w="0" cmpd="sng">
                      <a:noFill/>
                      <a:prstDash val="solid"/>
                    </a:lnL>
                    <a:lnR w="0" cmpd="sng">
                      <a:noFill/>
                      <a:prstDash val="solid"/>
                    </a:lnR>
                    <a:lnT w="0" cmpd="sng">
                      <a:noFill/>
                      <a:prstDash val="solid"/>
                    </a:lnT>
                    <a:lnB w="0" cmpd="sng">
                      <a:noFill/>
                      <a:prstDash val="solid"/>
                    </a:lnB>
                  </a:tcPr>
                </a:tc>
                <a:tc>
                  <a:txBody>
                    <a:bodyPr vert="horz" anchor="t"/>
                    <a:lstStyle/>
                    <a:p>
                      <a:pPr marL="0" marR="2540" indent="0" algn="r">
                        <a:lnSpc>
                          <a:spcPts val="1800"/>
                        </a:lnSpc>
                        <a:spcBef>
                          <a:spcPts val="1000"/>
                        </a:spcBef>
                        <a:spcAft>
                          <a:spcPts val="865"/>
                        </a:spcAft>
                      </a:pPr>
                      <a:r>
                        <a:rPr lang="en-US" sz="1450" b="1" spc="0">
                          <a:solidFill>
                            <a:srgbClr val="002F56"/>
                          </a:solidFill>
                          <a:latin typeface="Tahoma" pitchFamily="2" panose="02020603050405020304"/>
                        </a:rPr>
                        <a:t>Coverage </a:t>
                      </a:r>
                    </a:p>
                  </a:txBody>
                  <a:tcPr anchor="ctr" marL="0" marR="0" marT="0" marB="0">
                    <a:lnL w="0" cmpd="sng">
                      <a:noFill/>
                      <a:prstDash val="solid"/>
                    </a:lnL>
                    <a:lnR w="0" cmpd="sng">
                      <a:noFill/>
                      <a:prstDash val="solid"/>
                    </a:lnR>
                    <a:lnT w="0" cmpd="sng">
                      <a:noFill/>
                      <a:prstDash val="solid"/>
                    </a:lnT>
                    <a:lnB w="0" cmpd="sng">
                      <a:noFill/>
                      <a:prstDash val="solid"/>
                    </a:lnB>
                  </a:tcPr>
                </a:tc>
              </a:tr>
            </a:tbl>
          </a:graphicData>
        </a:graphic>
      </p:graphicFrame>
      <p:graphicFrame>
        <p:nvGraphicFramePr>
          <p:cNvPr id="12" name=""/>
          <p:cNvGraphicFramePr>
            <a:graphicFrameLocks noGrp="1"/>
          </p:cNvGraphicFramePr>
          <p:nvPr/>
        </p:nvGraphicFramePr>
        <p:xfrm>
          <a:off x="972185" y="3151505"/>
          <a:ext cx="1371600" cy="332105"/>
        </p:xfrm>
        <a:graphic>
          <a:graphicData uri="http://schemas.openxmlformats.org/drawingml/2006/table">
            <a:tbl>
              <a:tblGrid>
                <a:gridCol w="402590"/>
                <a:gridCol w="969010"/>
              </a:tblGrid>
              <a:tr h="332105">
                <a:tc>
                  <a:txBody>
                    <a:bodyPr vert="horz" anchor="t"/>
                    <a:lstStyle/>
                    <a:p>
                      <a:pPr/>
                      <a:r>
                        <a:rPr lang="en-US"/>
                        <a:t/>
                      </a:r>
                    </a:p>
                  </a:txBody>
                  <a:tcPr anchor="t" marL="0" marR="0" marT="0" marB="0">
                    <a:lnL w="0" cmpd="sng">
                      <a:noFill/>
                      <a:prstDash val="solid"/>
                    </a:lnL>
                    <a:lnR w="0" cmpd="sng">
                      <a:noFill/>
                      <a:prstDash val="solid"/>
                    </a:lnR>
                    <a:lnT w="0" cmpd="sng">
                      <a:noFill/>
                      <a:prstDash val="solid"/>
                    </a:lnT>
                    <a:lnB w="0" cmpd="sng">
                      <a:noFill/>
                      <a:prstDash val="solid"/>
                    </a:lnB>
                  </a:tcPr>
                </a:tc>
                <a:tc>
                  <a:txBody>
                    <a:bodyPr vert="horz" anchor="t"/>
                    <a:lstStyle/>
                    <a:p>
                      <a:pPr marL="0" marR="33655" indent="0" algn="r">
                        <a:lnSpc>
                          <a:spcPts val="1800"/>
                        </a:lnSpc>
                        <a:spcBef>
                          <a:spcPts val="400"/>
                        </a:spcBef>
                        <a:spcAft>
                          <a:spcPts val="360"/>
                        </a:spcAft>
                      </a:pPr>
                      <a:r>
                        <a:rPr lang="en-US" sz="1450" b="1" spc="0">
                          <a:solidFill>
                            <a:srgbClr val="002F56"/>
                          </a:solidFill>
                          <a:latin typeface="Tahoma" pitchFamily="2" panose="02020603050405020304"/>
                        </a:rPr>
                        <a:t>Network </a:t>
                      </a:r>
                    </a:p>
                  </a:txBody>
                  <a:tcPr anchor="ctr" marL="0" marR="0" marT="0" marB="0">
                    <a:lnL w="0" cmpd="sng">
                      <a:noFill/>
                      <a:prstDash val="solid"/>
                    </a:lnL>
                    <a:lnR w="0" cmpd="sng">
                      <a:noFill/>
                      <a:prstDash val="solid"/>
                    </a:lnR>
                    <a:lnT w="0" cmpd="sng">
                      <a:noFill/>
                      <a:prstDash val="solid"/>
                    </a:lnT>
                    <a:lnB w="0" cmpd="sng">
                      <a:noFill/>
                      <a:prstDash val="solid"/>
                    </a:lnB>
                  </a:tcPr>
                </a:tc>
              </a:tr>
            </a:tbl>
          </a:graphicData>
        </a:graphic>
      </p:graphicFrame>
      <p:sp>
        <p:nvSpPr>
          <p:cNvPr id="14" name=""/>
          <p:cNvSpPr/>
          <p:nvPr>
            <p:ph type="body" idx="10"/>
          </p:nvPr>
        </p:nvSpPr>
        <p:spPr>
          <a:xfrm>
            <a:off x="3404870" y="3190240"/>
            <a:ext cx="8413750" cy="232410"/>
          </a:xfrm>
          <a:prstGeom prst="rect">
            <a:avLst/>
          </a:prstGeom>
          <a:noFill/>
          <a:ln w="0" cmpd="sng">
            <a:noFill/>
            <a:prstDash val="solid"/>
          </a:ln>
        </p:spPr>
        <p:txBody>
          <a:bodyPr vert="horz" lIns="0" tIns="3175" rIns="0" bIns="0" anchor="t"/>
          <a:lstStyle/>
          <a:p>
            <a:pPr marL="0" marR="0" indent="0" algn="l">
              <a:lnSpc>
                <a:spcPts val="1800"/>
              </a:lnSpc>
              <a:spcAft>
                <a:spcPts val="0"/>
              </a:spcAft>
            </a:pPr>
            <a:r>
              <a:rPr lang="en-US" sz="1450" spc="25">
                <a:solidFill>
                  <a:srgbClr val="393A3C"/>
                </a:solidFill>
                <a:latin typeface="Tahoma" pitchFamily="2" panose="02020603050405020304"/>
              </a:rPr>
              <a:t>How does the plan affect other coverage you may have, such as VA healthcare? </a:t>
            </a:r>
          </a:p>
        </p:txBody>
      </p:sp>
      <p:sp>
        <p:nvSpPr>
          <p:cNvPr id="15" name=""/>
          <p:cNvSpPr/>
          <p:nvPr>
            <p:ph type="body" idx="10"/>
          </p:nvPr>
        </p:nvSpPr>
        <p:spPr>
          <a:xfrm>
            <a:off x="1532890" y="3913505"/>
            <a:ext cx="1143000" cy="408305"/>
          </a:xfrm>
          <a:prstGeom prst="rect">
            <a:avLst/>
          </a:prstGeom>
          <a:noFill/>
          <a:ln w="0" cmpd="sng">
            <a:noFill/>
            <a:prstDash val="solid"/>
          </a:ln>
        </p:spPr>
        <p:txBody>
          <a:bodyPr vert="horz" lIns="0" tIns="84455" rIns="0" bIns="0" anchor="t"/>
          <a:lstStyle/>
          <a:p>
            <a:pPr marL="0" marR="0" indent="0" algn="r">
              <a:lnSpc>
                <a:spcPts val="1800"/>
              </a:lnSpc>
              <a:spcAft>
                <a:spcPts val="715"/>
              </a:spcAft>
            </a:pPr>
            <a:r>
              <a:rPr lang="en-US" sz="1450" b="1" spc="-70">
                <a:solidFill>
                  <a:srgbClr val="002F56"/>
                </a:solidFill>
                <a:latin typeface="Tahoma" pitchFamily="2" panose="02020603050405020304"/>
              </a:rPr>
              <a:t>Convenience </a:t>
            </a:r>
          </a:p>
        </p:txBody>
      </p:sp>
      <p:sp>
        <p:nvSpPr>
          <p:cNvPr id="18" name=""/>
          <p:cNvSpPr/>
          <p:nvPr>
            <p:ph type="body" idx="10"/>
          </p:nvPr>
        </p:nvSpPr>
        <p:spPr>
          <a:xfrm>
            <a:off x="3392170" y="3913505"/>
            <a:ext cx="8229600" cy="590550"/>
          </a:xfrm>
          <a:prstGeom prst="rect">
            <a:avLst/>
          </a:prstGeom>
          <a:noFill/>
          <a:ln w="0" cmpd="sng">
            <a:noFill/>
            <a:prstDash val="solid"/>
          </a:ln>
        </p:spPr>
        <p:txBody>
          <a:bodyPr vert="horz" lIns="0" tIns="84455" rIns="0" bIns="0" anchor="t"/>
          <a:lstStyle/>
          <a:p>
            <a:pPr marL="0" marR="0" indent="0" algn="l">
              <a:lnSpc>
                <a:spcPts val="1800"/>
              </a:lnSpc>
              <a:spcAft>
                <a:spcPts val="2155"/>
              </a:spcAft>
            </a:pPr>
            <a:r>
              <a:rPr lang="en-US" sz="1450" spc="20">
                <a:solidFill>
                  <a:srgbClr val="393A3C"/>
                </a:solidFill>
                <a:latin typeface="Tahoma" pitchFamily="2" panose="02020603050405020304"/>
              </a:rPr>
              <a:t>Are you required to submit claim forms and other paperwork? Can you get prescriptions by mail? </a:t>
            </a:r>
          </a:p>
        </p:txBody>
      </p:sp>
      <p:sp>
        <p:nvSpPr>
          <p:cNvPr id="19" name=""/>
          <p:cNvSpPr/>
          <p:nvPr>
            <p:ph type="body" idx="10"/>
          </p:nvPr>
        </p:nvSpPr>
        <p:spPr>
          <a:xfrm>
            <a:off x="3398520" y="4654550"/>
            <a:ext cx="7772400" cy="657225"/>
          </a:xfrm>
          <a:prstGeom prst="rect">
            <a:avLst/>
          </a:prstGeom>
          <a:noFill/>
          <a:ln w="0" cmpd="sng">
            <a:noFill/>
            <a:prstDash val="solid"/>
          </a:ln>
        </p:spPr>
        <p:txBody>
          <a:bodyPr vert="horz" lIns="0" tIns="33020" rIns="0" bIns="0" anchor="t"/>
          <a:lstStyle/>
          <a:p>
            <a:pPr marL="0" marR="0" indent="0" algn="just">
              <a:lnSpc>
                <a:spcPts val="1800"/>
              </a:lnSpc>
              <a:spcAft>
                <a:spcPts val="1250"/>
              </a:spcAft>
            </a:pPr>
            <a:r>
              <a:rPr lang="en-US" sz="1450" spc="0">
                <a:solidFill>
                  <a:srgbClr val="393A3C"/>
                </a:solidFill>
                <a:latin typeface="Tahoma" pitchFamily="2" panose="02020603050405020304"/>
              </a:rPr>
              <a:t>How often have you needed care in recent years? Do you have a chronic condition requiring ongoing care? </a:t>
            </a:r>
          </a:p>
        </p:txBody>
      </p:sp>
      <p:graphicFrame>
        <p:nvGraphicFramePr>
          <p:cNvPr id="21" name=""/>
          <p:cNvGraphicFramePr>
            <a:graphicFrameLocks noGrp="1"/>
          </p:cNvGraphicFramePr>
          <p:nvPr/>
        </p:nvGraphicFramePr>
        <p:xfrm>
          <a:off x="993775" y="4654550"/>
          <a:ext cx="1825625" cy="545465"/>
        </p:xfrm>
        <a:graphic>
          <a:graphicData uri="http://schemas.openxmlformats.org/drawingml/2006/table">
            <a:tbl>
              <a:tblGrid>
                <a:gridCol w="353695"/>
                <a:gridCol w="1471930"/>
              </a:tblGrid>
              <a:tr h="545465">
                <a:tc>
                  <a:txBody>
                    <a:bodyPr vert="horz" anchor="t"/>
                    <a:lstStyle/>
                    <a:p>
                      <a:pPr/>
                      <a:r>
                        <a:rPr lang="en-US"/>
                        <a:t/>
                      </a:r>
                    </a:p>
                  </a:txBody>
                  <a:tcPr anchor="t" marL="0" marR="0" marT="0" marB="0">
                    <a:lnL w="0" cmpd="sng">
                      <a:noFill/>
                      <a:prstDash val="solid"/>
                    </a:lnL>
                    <a:lnR w="0" cmpd="sng">
                      <a:noFill/>
                      <a:prstDash val="solid"/>
                    </a:lnR>
                    <a:lnT w="0" cmpd="sng">
                      <a:noFill/>
                      <a:prstDash val="solid"/>
                    </a:lnT>
                    <a:lnB w="0" cmpd="sng">
                      <a:noFill/>
                      <a:prstDash val="solid"/>
                    </a:lnB>
                  </a:tcPr>
                </a:tc>
                <a:tc>
                  <a:txBody>
                    <a:bodyPr vert="horz" anchor="t"/>
                    <a:lstStyle/>
                    <a:p>
                      <a:pPr marL="0" marR="3175" indent="0" algn="r">
                        <a:lnSpc>
                          <a:spcPts val="1800"/>
                        </a:lnSpc>
                        <a:spcBef>
                          <a:spcPts val="1215"/>
                        </a:spcBef>
                        <a:spcAft>
                          <a:spcPts val="1245"/>
                        </a:spcAft>
                      </a:pPr>
                      <a:r>
                        <a:rPr lang="en-US" sz="1450" b="1" spc="0">
                          <a:solidFill>
                            <a:srgbClr val="002F56"/>
                          </a:solidFill>
                          <a:latin typeface="Tahoma" pitchFamily="2" panose="02020603050405020304"/>
                        </a:rPr>
                        <a:t>Health history </a:t>
                      </a:r>
                    </a:p>
                  </a:txBody>
                  <a:tcPr anchor="ctr" marL="0" marR="0" marT="0" marB="0">
                    <a:lnL w="0" cmpd="sng">
                      <a:noFill/>
                      <a:prstDash val="solid"/>
                    </a:lnL>
                    <a:lnR w="0" cmpd="sng">
                      <a:noFill/>
                      <a:prstDash val="solid"/>
                    </a:lnR>
                    <a:lnT w="0" cmpd="sng">
                      <a:noFill/>
                      <a:prstDash val="solid"/>
                    </a:lnT>
                    <a:lnB w="0" cmpd="sng">
                      <a:noFill/>
                      <a:prstDash val="solid"/>
                    </a:lnB>
                  </a:tcPr>
                </a:tc>
              </a:tr>
            </a:tbl>
          </a:graphicData>
        </a:graphic>
      </p:graphicFrame>
      <p:sp>
        <p:nvSpPr>
          <p:cNvPr id="25" name=""/>
          <p:cNvSpPr/>
          <p:nvPr>
            <p:ph type="body" idx="10"/>
          </p:nvPr>
        </p:nvSpPr>
        <p:spPr>
          <a:xfrm>
            <a:off x="1576070" y="5610225"/>
            <a:ext cx="1170305" cy="229870"/>
          </a:xfrm>
          <a:prstGeom prst="rect">
            <a:avLst/>
          </a:prstGeom>
          <a:noFill/>
          <a:ln w="0" cmpd="sng">
            <a:noFill/>
            <a:prstDash val="solid"/>
          </a:ln>
        </p:spPr>
        <p:txBody>
          <a:bodyPr vert="horz" lIns="0" tIns="3175" rIns="0" bIns="0" anchor="t">
            <a:normAutofit fontScale="95000"/>
          </a:bodyPr>
          <a:lstStyle/>
          <a:p>
            <a:pPr marL="0" marR="0" indent="0" algn="l">
              <a:lnSpc>
                <a:spcPts val="1700"/>
              </a:lnSpc>
              <a:spcAft>
                <a:spcPts val="0"/>
              </a:spcAft>
            </a:pPr>
            <a:r>
              <a:rPr lang="en-US" sz="1450" b="1" spc="-45">
                <a:solidFill>
                  <a:srgbClr val="002F56"/>
                </a:solidFill>
                <a:latin typeface="Tahoma" pitchFamily="2" panose="02020603050405020304"/>
              </a:rPr>
              <a:t>Health future </a:t>
            </a:r>
          </a:p>
        </p:txBody>
      </p:sp>
      <p:sp>
        <p:nvSpPr>
          <p:cNvPr id="26" name=""/>
          <p:cNvSpPr/>
          <p:nvPr>
            <p:ph type="body" idx="10"/>
          </p:nvPr>
        </p:nvSpPr>
        <p:spPr>
          <a:xfrm>
            <a:off x="3392170" y="5538470"/>
            <a:ext cx="6413500" cy="1040130"/>
          </a:xfrm>
          <a:prstGeom prst="rect">
            <a:avLst/>
          </a:prstGeom>
          <a:noFill/>
          <a:ln w="0" cmpd="sng">
            <a:noFill/>
            <a:prstDash val="solid"/>
          </a:ln>
        </p:spPr>
        <p:txBody>
          <a:bodyPr vert="horz" lIns="0" tIns="74930" rIns="0" bIns="0" anchor="t"/>
          <a:lstStyle/>
          <a:p>
            <a:pPr marL="0" marR="0" indent="0" algn="ctr">
              <a:lnSpc>
                <a:spcPts val="1800"/>
              </a:lnSpc>
              <a:spcAft>
                <a:spcPts val="5780"/>
              </a:spcAft>
            </a:pPr>
            <a:r>
              <a:rPr lang="en-US" sz="1450" spc="15">
                <a:solidFill>
                  <a:srgbClr val="393A3C"/>
                </a:solidFill>
                <a:latin typeface="Tahoma" pitchFamily="2" panose="02020603050405020304"/>
              </a:rPr>
              <a:t>Your health may change. Consider what your future medical needs may be. </a:t>
            </a:r>
          </a:p>
        </p:txBody>
      </p:sp>
      <p:cxnSp>
        <p:nvCxnSpPr>
          <p:cNvPr id="27" name=""/>
          <p:cNvCxnSpPr/>
          <p:nvPr/>
        </p:nvCxnSpPr>
        <p:spPr>
          <a:xfrm>
            <a:off x="3069590" y="1292225"/>
            <a:ext cx="0" cy="4834890"/>
          </a:xfrm>
          <a:prstGeom prst="line">
            <a:avLst/>
          </a:prstGeom>
          <a:ln w="15240" cmpd="sng">
            <a:solidFill>
              <a:srgbClr val="393A3C"/>
            </a:solidFill>
          </a:ln>
        </p:spPr>
      </p:cxnSp>
      <p:cxnSp>
        <p:nvCxnSpPr>
          <p:cNvPr id="28" name=""/>
          <p:cNvCxnSpPr/>
          <p:nvPr/>
        </p:nvCxnSpPr>
        <p:spPr>
          <a:xfrm>
            <a:off x="765175" y="2091055"/>
            <a:ext cx="11476355" cy="0"/>
          </a:xfrm>
          <a:prstGeom prst="line">
            <a:avLst/>
          </a:prstGeom>
          <a:ln w="15240" cmpd="sng">
            <a:solidFill>
              <a:srgbClr val="393A3C"/>
            </a:solidFill>
          </a:ln>
        </p:spPr>
      </p:cxnSp>
      <p:cxnSp>
        <p:nvCxnSpPr>
          <p:cNvPr id="29" name=""/>
          <p:cNvCxnSpPr/>
          <p:nvPr/>
        </p:nvCxnSpPr>
        <p:spPr>
          <a:xfrm>
            <a:off x="765175" y="2898775"/>
            <a:ext cx="11476355" cy="0"/>
          </a:xfrm>
          <a:prstGeom prst="line">
            <a:avLst/>
          </a:prstGeom>
          <a:ln w="12065" cmpd="sng">
            <a:solidFill>
              <a:srgbClr val="393A3C"/>
            </a:solidFill>
          </a:ln>
        </p:spPr>
      </p:cxnSp>
      <p:cxnSp>
        <p:nvCxnSpPr>
          <p:cNvPr id="30" name=""/>
          <p:cNvCxnSpPr/>
          <p:nvPr/>
        </p:nvCxnSpPr>
        <p:spPr>
          <a:xfrm>
            <a:off x="765175" y="3706495"/>
            <a:ext cx="11476355" cy="0"/>
          </a:xfrm>
          <a:prstGeom prst="line">
            <a:avLst/>
          </a:prstGeom>
          <a:ln w="12065" cmpd="sng">
            <a:solidFill>
              <a:srgbClr val="393A3C"/>
            </a:solidFill>
          </a:ln>
        </p:spPr>
      </p:cxnSp>
      <p:cxnSp>
        <p:nvCxnSpPr>
          <p:cNvPr id="31" name=""/>
          <p:cNvCxnSpPr/>
          <p:nvPr/>
        </p:nvCxnSpPr>
        <p:spPr>
          <a:xfrm>
            <a:off x="765175" y="4511040"/>
            <a:ext cx="11476355" cy="0"/>
          </a:xfrm>
          <a:prstGeom prst="line">
            <a:avLst/>
          </a:prstGeom>
          <a:ln w="12065" cmpd="sng">
            <a:solidFill>
              <a:srgbClr val="393A3C"/>
            </a:solidFill>
          </a:ln>
        </p:spPr>
      </p:cxnSp>
      <p:cxnSp>
        <p:nvCxnSpPr>
          <p:cNvPr id="32" name=""/>
          <p:cNvCxnSpPr/>
          <p:nvPr/>
        </p:nvCxnSpPr>
        <p:spPr>
          <a:xfrm>
            <a:off x="765175" y="5318760"/>
            <a:ext cx="11476355" cy="0"/>
          </a:xfrm>
          <a:prstGeom prst="line">
            <a:avLst/>
          </a:prstGeom>
          <a:ln w="12065" cmpd="sng">
            <a:solidFill>
              <a:srgbClr val="393A3C"/>
            </a:solidFill>
          </a:ln>
        </p:spPr>
      </p:cxnSp>
    </p:spTree>
  </p:cSld>
  <p:clrMapOvr>
    <a:masterClrMapping/>
  </p:clrMapOvr>
</p:sld>
</file>

<file path=ppt/slides/slide16.xml><?xml version="1.0" encoding="utf-8"?>
<p:sld xmlns:p="http://schemas.openxmlformats.org/presentationml/2006/main" xmlns:r="http://schemas.openxmlformats.org/officeDocument/2006/relationships" xmlns:a="http://schemas.openxmlformats.org/drawingml/2006/main" xmlns:dc="http://purl.org/dc/elements/1.1/" xmlns:cp="http://schemas.openxmlformats.org/package/2006/metadata/core-properties">
  <p:cSld>
    <p:bg>
      <p:bgPr>
        <a:solidFill>
          <a:schemeClr val="bg1">
            <a:alpha val="100000"/>
          </a:schemeClr>
        </a:solidFill>
      </p:bgPr>
    </p:bg>
    <p:spTree>
      <p:nvGrpSpPr>
        <p:cNvPr id="1" name=""/>
        <p:cNvGrpSpPr/>
        <p:nvPr/>
      </p:nvGrpSpPr>
      <p:grpSpPr>
        <a:xfrm>
          <a:off x="0" y="0"/>
          <a:ext cx="0" cy="0"/>
          <a:chOff x="0" y="0"/>
          <a:chExt cx="0" cy="0"/>
        </a:xfrm>
      </p:grpSpPr>
      <p:pic>
        <p:nvPicPr>
          <p:cNvPr id="3" name=""/>
          <p:cNvPicPr/>
          <p:nvPr/>
        </p:nvPicPr>
        <p:blipFill>
          <a:blip r:embed="prId61"/>
          <a:stretch>
            <a:fillRect/>
          </a:stretch>
        </p:blipFill>
        <p:spPr>
          <a:xfrm>
            <a:off x="0" y="0"/>
            <a:ext cx="13006070" cy="1334770"/>
          </a:xfrm>
          <a:prstGeom prst="rect">
            <a:avLst/>
          </a:prstGeom>
        </p:spPr>
      </p:pic>
      <p:pic>
        <p:nvPicPr>
          <p:cNvPr id="7" name=""/>
          <p:cNvPicPr/>
          <p:nvPr/>
        </p:nvPicPr>
        <p:blipFill>
          <a:blip r:embed="prId62"/>
          <a:stretch>
            <a:fillRect/>
          </a:stretch>
        </p:blipFill>
        <p:spPr>
          <a:xfrm>
            <a:off x="737870" y="6294120"/>
            <a:ext cx="1459865" cy="283210"/>
          </a:xfrm>
          <a:prstGeom prst="rect">
            <a:avLst/>
          </a:prstGeom>
        </p:spPr>
      </p:pic>
      <p:sp>
        <p:nvSpPr>
          <p:cNvPr id="4" name=""/>
          <p:cNvSpPr/>
          <p:nvPr>
            <p:ph type="body" idx="10"/>
          </p:nvPr>
        </p:nvSpPr>
        <p:spPr>
          <a:xfrm>
            <a:off x="1679575" y="848995"/>
            <a:ext cx="2853055" cy="424815"/>
          </a:xfrm>
          <a:prstGeom prst="rect">
            <a:avLst/>
          </a:prstGeom>
          <a:noFill/>
          <a:ln w="0" cmpd="sng">
            <a:noFill/>
            <a:prstDash val="solid"/>
          </a:ln>
        </p:spPr>
        <p:txBody>
          <a:bodyPr vert="horz" lIns="0" tIns="5715" rIns="0" bIns="0" anchor="t">
            <a:normAutofit fontScale="90000"/>
          </a:bodyPr>
          <a:lstStyle/>
          <a:p>
            <a:pPr marL="0" marR="0" indent="0" algn="l">
              <a:lnSpc>
                <a:spcPts val="3300"/>
              </a:lnSpc>
              <a:spcAft>
                <a:spcPts val="0"/>
              </a:spcAft>
            </a:pPr>
            <a:r>
              <a:rPr lang="en-US" sz="2700" b="1" spc="20">
                <a:solidFill>
                  <a:srgbClr val="5C9A1B"/>
                </a:solidFill>
                <a:latin typeface="Tahoma" pitchFamily="2" panose="02020603050405020304"/>
              </a:rPr>
              <a:t>Helpful resources </a:t>
            </a:r>
          </a:p>
        </p:txBody>
      </p:sp>
      <p:sp>
        <p:nvSpPr>
          <p:cNvPr id="5" name=""/>
          <p:cNvSpPr/>
          <p:nvPr>
            <p:ph type="body" idx="10"/>
          </p:nvPr>
        </p:nvSpPr>
        <p:spPr>
          <a:xfrm>
            <a:off x="737870" y="1560830"/>
            <a:ext cx="5715000" cy="4733290"/>
          </a:xfrm>
          <a:prstGeom prst="rect">
            <a:avLst/>
          </a:prstGeom>
          <a:noFill/>
          <a:ln w="0" cmpd="sng">
            <a:noFill/>
            <a:prstDash val="solid"/>
          </a:ln>
        </p:spPr>
        <p:txBody>
          <a:bodyPr vert="horz" lIns="0" tIns="5080" rIns="0" bIns="0" anchor="t">
            <a:normAutofit fontScale="85000"/>
          </a:bodyPr>
          <a:lstStyle/>
          <a:p>
            <a:pPr marL="0" marR="0" indent="0" algn="l">
              <a:lnSpc>
                <a:spcPts val="2100"/>
              </a:lnSpc>
              <a:spcAft>
                <a:spcPts val="0"/>
              </a:spcAft>
            </a:pPr>
            <a:r>
              <a:rPr lang="en-US" sz="1750" b="1" spc="85">
                <a:solidFill>
                  <a:srgbClr val="002F56"/>
                </a:solidFill>
                <a:latin typeface="Tahoma" pitchFamily="2" panose="02020603050405020304"/>
              </a:rPr>
              <a:t>VA Healthcare </a:t>
            </a:r>
          </a:p>
          <a:p>
            <a:pPr marL="0" marR="0" indent="0" algn="l">
              <a:lnSpc>
                <a:spcPts val="1700"/>
              </a:lnSpc>
              <a:spcBef>
                <a:spcPts val="830"/>
              </a:spcBef>
              <a:spcAft>
                <a:spcPts val="0"/>
              </a:spcAft>
            </a:pPr>
            <a:r>
              <a:rPr lang="en-US" sz="1450" spc="15">
                <a:solidFill>
                  <a:srgbClr val="393A3C"/>
                </a:solidFill>
                <a:latin typeface="Tahoma" pitchFamily="2" panose="02020603050405020304"/>
              </a:rPr>
              <a:t>VA health benefits hotline: 877-222-8387 (TTY: 711) </a:t>
            </a:r>
          </a:p>
          <a:p>
            <a:pPr marL="0" marR="0" indent="0" algn="l">
              <a:lnSpc>
                <a:spcPts val="2000"/>
              </a:lnSpc>
              <a:spcBef>
                <a:spcPts val="45"/>
              </a:spcBef>
              <a:spcAft>
                <a:spcPts val="0"/>
              </a:spcAft>
            </a:pPr>
            <a:r>
              <a:rPr lang="en-US" sz="1450" spc="0">
                <a:solidFill>
                  <a:srgbClr val="393A3C"/>
                </a:solidFill>
                <a:latin typeface="Tahoma" pitchFamily="2" panose="02020603050405020304"/>
              </a:rPr>
              <a:t>Monday – Friday, 8 a.m. – 8 p.m., Eastern time </a:t>
            </a:r>
            <a:br/>
            <a:r>
              <a:rPr lang="en-US" sz="1450" spc="0">
                <a:solidFill>
                  <a:srgbClr val="393A3C"/>
                </a:solidFill>
                <a:latin typeface="Tahoma" pitchFamily="2" panose="02020603050405020304"/>
              </a:rPr>
              <a:t>General information: </a:t>
            </a:r>
            <a:r>
              <a:rPr lang="en-US" sz="1450" b="1" u="sng" spc="0">
                <a:solidFill>
                  <a:srgbClr val="0000FF"/>
                </a:solidFill>
                <a:latin typeface="Tahoma" pitchFamily="2" panose="02020603050405020304"/>
              </a:rPr>
              <a:t>www.va.gov/health-care/</a:t>
            </a:r>
            <a:r>
              <a:rPr lang="en-US" sz="100" b="1" spc="0">
                <a:solidFill>
                  <a:srgbClr val="393A3C"/>
                </a:solidFill>
                <a:latin typeface="Tahoma" pitchFamily="2" panose="02020603050405020304"/>
              </a:rPr>
              <a:t> </a:t>
            </a:r>
          </a:p>
          <a:p>
            <a:pPr marL="0" marR="0" indent="0" algn="l">
              <a:lnSpc>
                <a:spcPts val="2100"/>
              </a:lnSpc>
              <a:spcBef>
                <a:spcPts val="4940"/>
              </a:spcBef>
              <a:spcAft>
                <a:spcPts val="0"/>
              </a:spcAft>
            </a:pPr>
            <a:r>
              <a:rPr lang="en-US" sz="1750" b="1" spc="50">
                <a:solidFill>
                  <a:srgbClr val="002F56"/>
                </a:solidFill>
                <a:latin typeface="Tahoma" pitchFamily="2" panose="02020603050405020304"/>
              </a:rPr>
              <a:t>TRICARE/TRICARE for Life </a:t>
            </a:r>
          </a:p>
          <a:p>
            <a:pPr marL="0" marR="0" indent="0" algn="l">
              <a:lnSpc>
                <a:spcPts val="1800"/>
              </a:lnSpc>
              <a:spcBef>
                <a:spcPts val="805"/>
              </a:spcBef>
              <a:spcAft>
                <a:spcPts val="0"/>
              </a:spcAft>
            </a:pPr>
            <a:r>
              <a:rPr lang="en-US" sz="1450" spc="20">
                <a:solidFill>
                  <a:srgbClr val="393A3C"/>
                </a:solidFill>
                <a:latin typeface="Tahoma" pitchFamily="2" panose="02020603050405020304"/>
              </a:rPr>
              <a:t>TRICARE for Life (Wisconsin Physician Services): 866-773-0404 </a:t>
            </a:r>
          </a:p>
          <a:p>
            <a:pPr marL="0" marR="0" indent="0" algn="l">
              <a:lnSpc>
                <a:spcPts val="1800"/>
              </a:lnSpc>
              <a:spcBef>
                <a:spcPts val="230"/>
              </a:spcBef>
              <a:spcAft>
                <a:spcPts val="0"/>
              </a:spcAft>
            </a:pPr>
            <a:r>
              <a:rPr lang="en-US" sz="1450" spc="0">
                <a:solidFill>
                  <a:srgbClr val="393A3C"/>
                </a:solidFill>
                <a:latin typeface="Tahoma" pitchFamily="2" panose="02020603050405020304"/>
              </a:rPr>
              <a:t>(TTY: 711) Monday – Friday, 5 a.m. – 10 p.m., Central time </a:t>
            </a:r>
          </a:p>
          <a:p>
            <a:pPr marL="0" marR="0" indent="0" algn="l">
              <a:lnSpc>
                <a:spcPts val="1800"/>
              </a:lnSpc>
              <a:spcBef>
                <a:spcPts val="210"/>
              </a:spcBef>
              <a:spcAft>
                <a:spcPts val="0"/>
              </a:spcAft>
            </a:pPr>
            <a:r>
              <a:rPr lang="en-US" sz="1450" spc="-30">
                <a:solidFill>
                  <a:srgbClr val="393A3C"/>
                </a:solidFill>
                <a:latin typeface="Tahoma" pitchFamily="2" panose="02020603050405020304"/>
              </a:rPr>
              <a:t>TRICARE for Life website: </a:t>
            </a:r>
            <a:r>
              <a:rPr lang="en-US" sz="1450" b="1" u="sng" spc="-30">
                <a:solidFill>
                  <a:srgbClr val="0000FF"/>
                </a:solidFill>
                <a:latin typeface="Tahoma" pitchFamily="2" panose="02020603050405020304"/>
              </a:rPr>
              <a:t>www.tricare.mil/Plans/HealthPlans/TFL</a:t>
            </a:r>
            <a:r>
              <a:rPr lang="en-US" sz="100" b="1" spc="-30">
                <a:solidFill>
                  <a:srgbClr val="393A3C"/>
                </a:solidFill>
                <a:latin typeface="Tahoma" pitchFamily="2" panose="02020603050405020304"/>
              </a:rPr>
              <a:t> </a:t>
            </a:r>
          </a:p>
          <a:p>
            <a:pPr marL="0" marR="137160" indent="0" algn="l">
              <a:lnSpc>
                <a:spcPts val="2000"/>
              </a:lnSpc>
              <a:spcBef>
                <a:spcPts val="610"/>
              </a:spcBef>
              <a:spcAft>
                <a:spcPts val="0"/>
              </a:spcAft>
            </a:pPr>
            <a:r>
              <a:rPr lang="en-US" sz="1450" spc="0">
                <a:solidFill>
                  <a:srgbClr val="393A3C"/>
                </a:solidFill>
                <a:latin typeface="Tahoma" pitchFamily="2" panose="02020603050405020304"/>
              </a:rPr>
              <a:t>TRICARE East (prior to Medicare): 800-444-5445 (TTY: 711) Monday – Friday, 8 a.m. – 5 p.m., Eastern time, excluding holidays </a:t>
            </a:r>
          </a:p>
          <a:p>
            <a:pPr marL="0" marR="0" indent="0" algn="l">
              <a:lnSpc>
                <a:spcPts val="1800"/>
              </a:lnSpc>
              <a:spcBef>
                <a:spcPts val="810"/>
              </a:spcBef>
              <a:spcAft>
                <a:spcPts val="0"/>
              </a:spcAft>
            </a:pPr>
            <a:r>
              <a:rPr lang="en-US" sz="1450" spc="0">
                <a:solidFill>
                  <a:srgbClr val="393A3C"/>
                </a:solidFill>
                <a:latin typeface="Tahoma" pitchFamily="2" panose="02020603050405020304"/>
              </a:rPr>
              <a:t>TRICARE West (prior to Medicare): 844-866-9378 (TTY: 711) </a:t>
            </a:r>
          </a:p>
          <a:p>
            <a:pPr marL="0" marR="0" indent="0" algn="l">
              <a:lnSpc>
                <a:spcPts val="1800"/>
              </a:lnSpc>
              <a:spcBef>
                <a:spcPts val="230"/>
              </a:spcBef>
              <a:spcAft>
                <a:spcPts val="0"/>
              </a:spcAft>
            </a:pPr>
            <a:r>
              <a:rPr lang="en-US" sz="1450" spc="0">
                <a:solidFill>
                  <a:srgbClr val="393A3C"/>
                </a:solidFill>
                <a:latin typeface="Tahoma" pitchFamily="2" panose="02020603050405020304"/>
              </a:rPr>
              <a:t>Monday – Friday, 5 a.m. – 9 p.m., Pacific time </a:t>
            </a:r>
          </a:p>
          <a:p>
            <a:pPr marL="0" marR="0" indent="0" algn="l">
              <a:lnSpc>
                <a:spcPts val="1800"/>
              </a:lnSpc>
              <a:spcBef>
                <a:spcPts val="230"/>
              </a:spcBef>
              <a:spcAft>
                <a:spcPts val="3725"/>
              </a:spcAft>
            </a:pPr>
            <a:r>
              <a:rPr lang="en-US" sz="1450" spc="-10">
                <a:solidFill>
                  <a:srgbClr val="393A3C"/>
                </a:solidFill>
                <a:latin typeface="Tahoma" pitchFamily="2" panose="02020603050405020304"/>
              </a:rPr>
              <a:t>TRICARE (prior to Medicare) website: </a:t>
            </a:r>
            <a:r>
              <a:rPr lang="en-US" sz="1450" b="1" u="sng" spc="-10">
                <a:solidFill>
                  <a:srgbClr val="0000FF"/>
                </a:solidFill>
                <a:latin typeface="Tahoma" pitchFamily="2" panose="02020603050405020304"/>
              </a:rPr>
              <a:t>www.tricare.mil/</a:t>
            </a:r>
            <a:r>
              <a:rPr lang="en-US" sz="100" b="1" spc="-10">
                <a:solidFill>
                  <a:srgbClr val="393A3C"/>
                </a:solidFill>
                <a:latin typeface="Tahoma" pitchFamily="2" panose="02020603050405020304"/>
              </a:rPr>
              <a:t> </a:t>
            </a:r>
          </a:p>
        </p:txBody>
      </p:sp>
      <p:sp>
        <p:nvSpPr>
          <p:cNvPr id="8" name=""/>
          <p:cNvSpPr/>
          <p:nvPr>
            <p:ph type="body" idx="10"/>
          </p:nvPr>
        </p:nvSpPr>
        <p:spPr>
          <a:xfrm>
            <a:off x="6976745" y="1560830"/>
            <a:ext cx="4681855" cy="1365250"/>
          </a:xfrm>
          <a:prstGeom prst="rect">
            <a:avLst/>
          </a:prstGeom>
          <a:noFill/>
          <a:ln w="0" cmpd="sng">
            <a:noFill/>
            <a:prstDash val="solid"/>
          </a:ln>
        </p:spPr>
        <p:txBody>
          <a:bodyPr vert="horz" lIns="0" tIns="5080" rIns="0" bIns="0" anchor="t">
            <a:normAutofit fontScale="85000"/>
          </a:bodyPr>
          <a:lstStyle/>
          <a:p>
            <a:pPr marL="0" marR="0" indent="0" algn="l">
              <a:lnSpc>
                <a:spcPts val="2100"/>
              </a:lnSpc>
              <a:spcAft>
                <a:spcPts val="0"/>
              </a:spcAft>
            </a:pPr>
            <a:r>
              <a:rPr lang="en-US" sz="1750" b="1" spc="85">
                <a:solidFill>
                  <a:srgbClr val="002F56"/>
                </a:solidFill>
                <a:latin typeface="Tahoma" pitchFamily="2" panose="02020603050405020304"/>
              </a:rPr>
              <a:t>CHAMPVA </a:t>
            </a:r>
          </a:p>
          <a:p>
            <a:pPr marL="0" marR="0" indent="0" algn="l">
              <a:lnSpc>
                <a:spcPts val="1800"/>
              </a:lnSpc>
              <a:spcBef>
                <a:spcPts val="830"/>
              </a:spcBef>
              <a:spcAft>
                <a:spcPts val="0"/>
              </a:spcAft>
            </a:pPr>
            <a:r>
              <a:rPr lang="en-US" sz="1450" spc="0">
                <a:solidFill>
                  <a:srgbClr val="393A3C"/>
                </a:solidFill>
                <a:latin typeface="Tahoma" pitchFamily="2" panose="02020603050405020304"/>
              </a:rPr>
              <a:t>CHAMPVA Help Line: 800-733-8387 (TTY: 711) </a:t>
            </a:r>
          </a:p>
          <a:p>
            <a:pPr marL="0" marR="0" indent="0" algn="l">
              <a:lnSpc>
                <a:spcPts val="2000"/>
              </a:lnSpc>
              <a:spcBef>
                <a:spcPts val="25"/>
              </a:spcBef>
              <a:spcAft>
                <a:spcPts val="25"/>
              </a:spcAft>
            </a:pPr>
            <a:r>
              <a:rPr lang="en-US" sz="1450" spc="-45">
                <a:solidFill>
                  <a:srgbClr val="393A3C"/>
                </a:solidFill>
                <a:latin typeface="Tahoma" pitchFamily="2" panose="02020603050405020304"/>
              </a:rPr>
              <a:t>Monday – Friday, 8:05 a.m. – 7:30 p.m., Eastern time General information: </a:t>
            </a:r>
            <a:r>
              <a:rPr lang="en-US" sz="1450" b="1" u="sng" spc="-45">
                <a:solidFill>
                  <a:srgbClr val="0000FF"/>
                </a:solidFill>
                <a:latin typeface="Tahoma" pitchFamily="2" panose="02020603050405020304"/>
              </a:rPr>
              <a:t>www.va.gov/health-care/family-caregiver-benefits/champva/</a:t>
            </a:r>
            <a:r>
              <a:rPr lang="en-US" sz="100" b="1" spc="-45">
                <a:solidFill>
                  <a:srgbClr val="393A3C"/>
                </a:solidFill>
                <a:latin typeface="Tahoma" pitchFamily="2" panose="02020603050405020304"/>
              </a:rPr>
              <a:t> </a:t>
            </a:r>
          </a:p>
        </p:txBody>
      </p:sp>
      <p:sp>
        <p:nvSpPr>
          <p:cNvPr id="9" name=""/>
          <p:cNvSpPr/>
          <p:nvPr>
            <p:ph type="body" idx="10"/>
          </p:nvPr>
        </p:nvSpPr>
        <p:spPr>
          <a:xfrm>
            <a:off x="6979920" y="3289300"/>
            <a:ext cx="4337050" cy="1393825"/>
          </a:xfrm>
          <a:prstGeom prst="rect">
            <a:avLst/>
          </a:prstGeom>
          <a:noFill/>
          <a:ln w="0" cmpd="sng">
            <a:noFill/>
            <a:prstDash val="solid"/>
          </a:ln>
        </p:spPr>
        <p:txBody>
          <a:bodyPr vert="horz" lIns="0" tIns="5080" rIns="0" bIns="0" anchor="t">
            <a:normAutofit fontScale="85000"/>
          </a:bodyPr>
          <a:lstStyle/>
          <a:p>
            <a:pPr marL="0" marR="0" indent="0" algn="l">
              <a:lnSpc>
                <a:spcPts val="2100"/>
              </a:lnSpc>
              <a:spcAft>
                <a:spcPts val="0"/>
              </a:spcAft>
            </a:pPr>
            <a:r>
              <a:rPr lang="en-US" sz="1750" b="1" spc="80">
                <a:solidFill>
                  <a:srgbClr val="002F56"/>
                </a:solidFill>
                <a:latin typeface="Tahoma" pitchFamily="2" panose="02020603050405020304"/>
              </a:rPr>
              <a:t>Medicare </a:t>
            </a:r>
          </a:p>
          <a:p>
            <a:pPr marL="182880" marR="0" indent="182880" algn="l">
              <a:lnSpc>
                <a:spcPts val="2000"/>
              </a:lnSpc>
              <a:spcBef>
                <a:spcPts val="600"/>
              </a:spcBef>
              <a:spcAft>
                <a:spcPts val="0"/>
              </a:spcAft>
              <a:buFont typeface="Symbol"/>
              <a:buChar char="·"/>
            </a:pPr>
            <a:r>
              <a:rPr lang="en-US" sz="1450" spc="0">
                <a:solidFill>
                  <a:srgbClr val="393A3C"/>
                </a:solidFill>
                <a:latin typeface="Tahoma" pitchFamily="2" panose="02020603050405020304"/>
              </a:rPr>
              <a:t>Medicare customer service: 1-800-MEDICARE (1-800-633-4227) 24 hours a day, 7 days a week. If you use a TTY, call 1-877-486-2048. </a:t>
            </a:r>
          </a:p>
          <a:p>
            <a:pPr marL="182880" marR="0" indent="182880" algn="l">
              <a:lnSpc>
                <a:spcPts val="1800"/>
              </a:lnSpc>
              <a:spcBef>
                <a:spcPts val="195"/>
              </a:spcBef>
              <a:spcAft>
                <a:spcPts val="260"/>
              </a:spcAft>
              <a:buFont typeface="Symbol"/>
              <a:buChar char="·"/>
            </a:pPr>
            <a:r>
              <a:rPr lang="en-US" sz="1450" spc="-10">
                <a:solidFill>
                  <a:srgbClr val="393A3C"/>
                </a:solidFill>
                <a:latin typeface="Tahoma" pitchFamily="2" panose="02020603050405020304"/>
              </a:rPr>
              <a:t>General information: </a:t>
            </a:r>
            <a:r>
              <a:rPr lang="en-US" sz="1450" b="1" u="sng" spc="-10">
                <a:solidFill>
                  <a:srgbClr val="0000FF"/>
                </a:solidFill>
                <a:latin typeface="Tahoma" pitchFamily="2" panose="02020603050405020304"/>
              </a:rPr>
              <a:t>www.medicare.gov</a:t>
            </a:r>
          </a:p>
        </p:txBody>
      </p:sp>
    </p:spTree>
  </p:cSld>
  <p:clrMapOvr>
    <a:masterClrMapping/>
  </p:clrMapOvr>
</p:sld>
</file>

<file path=ppt/slides/slide17.xml><?xml version="1.0" encoding="utf-8"?>
<p:sld xmlns:p="http://schemas.openxmlformats.org/presentationml/2006/main" xmlns:r="http://schemas.openxmlformats.org/officeDocument/2006/relationships" xmlns:a="http://schemas.openxmlformats.org/drawingml/2006/main" xmlns:dc="http://purl.org/dc/elements/1.1/" xmlns:cp="http://schemas.openxmlformats.org/package/2006/metadata/core-properties">
  <p:cSld>
    <p:bg>
      <p:bgPr>
        <a:solidFill>
          <a:schemeClr val="bg1">
            <a:alpha val="100000"/>
          </a:schemeClr>
        </a:solidFill>
      </p:bgPr>
    </p:bg>
    <p:spTree>
      <p:nvGrpSpPr>
        <p:cNvPr id="1" name=""/>
        <p:cNvGrpSpPr/>
        <p:nvPr/>
      </p:nvGrpSpPr>
      <p:grpSpPr>
        <a:xfrm>
          <a:off x="0" y="0"/>
          <a:ext cx="0" cy="0"/>
          <a:chOff x="0" y="0"/>
          <a:chExt cx="0" cy="0"/>
        </a:xfrm>
      </p:grpSpPr>
      <p:pic>
        <p:nvPicPr>
          <p:cNvPr id="3" name=""/>
          <p:cNvPicPr/>
          <p:nvPr/>
        </p:nvPicPr>
        <p:blipFill>
          <a:blip r:embed="prId63"/>
          <a:stretch>
            <a:fillRect/>
          </a:stretch>
        </p:blipFill>
        <p:spPr>
          <a:xfrm>
            <a:off x="0" y="0"/>
            <a:ext cx="13006070" cy="1334770"/>
          </a:xfrm>
          <a:prstGeom prst="rect">
            <a:avLst/>
          </a:prstGeom>
        </p:spPr>
      </p:pic>
      <p:pic>
        <p:nvPicPr>
          <p:cNvPr id="7" name=""/>
          <p:cNvPicPr/>
          <p:nvPr/>
        </p:nvPicPr>
        <p:blipFill>
          <a:blip r:embed="prId64"/>
          <a:stretch>
            <a:fillRect/>
          </a:stretch>
        </p:blipFill>
        <p:spPr>
          <a:xfrm>
            <a:off x="1295400" y="2081530"/>
            <a:ext cx="3154680" cy="3152140"/>
          </a:xfrm>
          <a:prstGeom prst="rect">
            <a:avLst/>
          </a:prstGeom>
        </p:spPr>
      </p:pic>
      <p:pic>
        <p:nvPicPr>
          <p:cNvPr id="8" name=""/>
          <p:cNvPicPr/>
          <p:nvPr/>
        </p:nvPicPr>
        <p:blipFill>
          <a:blip r:embed="prId65"/>
          <a:stretch>
            <a:fillRect/>
          </a:stretch>
        </p:blipFill>
        <p:spPr>
          <a:xfrm>
            <a:off x="737870" y="6294120"/>
            <a:ext cx="1459865" cy="283210"/>
          </a:xfrm>
          <a:prstGeom prst="rect">
            <a:avLst/>
          </a:prstGeom>
        </p:spPr>
      </p:pic>
      <p:sp>
        <p:nvSpPr>
          <p:cNvPr id="4" name=""/>
          <p:cNvSpPr/>
          <p:nvPr>
            <p:ph type="body" idx="10"/>
          </p:nvPr>
        </p:nvSpPr>
        <p:spPr>
          <a:xfrm>
            <a:off x="1661160" y="864235"/>
            <a:ext cx="3962400" cy="416560"/>
          </a:xfrm>
          <a:prstGeom prst="rect">
            <a:avLst/>
          </a:prstGeom>
          <a:noFill/>
          <a:ln w="0" cmpd="sng">
            <a:noFill/>
            <a:prstDash val="solid"/>
          </a:ln>
        </p:spPr>
        <p:txBody>
          <a:bodyPr vert="horz" lIns="0" tIns="6985" rIns="0" bIns="0" anchor="t">
            <a:normAutofit fontScale="95000"/>
          </a:bodyPr>
          <a:lstStyle/>
          <a:p>
            <a:pPr marL="0" marR="0" indent="0" algn="l">
              <a:lnSpc>
                <a:spcPts val="3200"/>
              </a:lnSpc>
              <a:spcAft>
                <a:spcPts val="0"/>
              </a:spcAft>
            </a:pPr>
            <a:r>
              <a:rPr lang="en-US" sz="2850" b="1" spc="-25">
                <a:solidFill>
                  <a:srgbClr val="5C9A1B"/>
                </a:solidFill>
                <a:latin typeface="Arial" pitchFamily="2" panose="02020603050405020304"/>
              </a:rPr>
              <a:t>Veteran Service Officers </a:t>
            </a:r>
          </a:p>
        </p:txBody>
      </p:sp>
      <p:graphicFrame>
        <p:nvGraphicFramePr>
          <p:cNvPr id="6" name=""/>
          <p:cNvGraphicFramePr>
            <a:graphicFrameLocks noGrp="1"/>
          </p:cNvGraphicFramePr>
          <p:nvPr/>
        </p:nvGraphicFramePr>
        <p:xfrm>
          <a:off x="737870" y="2081530"/>
          <a:ext cx="10642600" cy="4497070"/>
        </p:xfrm>
        <a:graphic>
          <a:graphicData uri="http://schemas.openxmlformats.org/drawingml/2006/table">
            <a:tbl>
              <a:tblGrid>
                <a:gridCol w="3712210"/>
                <a:gridCol w="6930390"/>
              </a:tblGrid>
              <a:tr h="3682365">
                <a:tc>
                  <a:txBody>
                    <a:bodyPr vert="horz" anchor="t"/>
                    <a:lstStyle/>
                    <a:p>
                      <a:pPr/>
                      <a:r>
                        <a:rPr lang="en-US"/>
                        <a:t/>
                      </a:r>
                    </a:p>
                  </a:txBody>
                  <a:tcPr anchor="t" marL="0" marR="0" marT="0" marB="0">
                    <a:lnL w="0" cmpd="sng">
                      <a:noFill/>
                      <a:prstDash val="solid"/>
                    </a:lnL>
                    <a:lnR w="0" cmpd="sng">
                      <a:noFill/>
                      <a:prstDash val="solid"/>
                    </a:lnR>
                    <a:lnT w="0" cmpd="sng">
                      <a:noFill/>
                      <a:prstDash val="solid"/>
                    </a:lnT>
                    <a:lnB w="0" cmpd="sng">
                      <a:noFill/>
                      <a:prstDash val="solid"/>
                    </a:lnB>
                  </a:tcPr>
                </a:tc>
                <a:tc>
                  <a:txBody>
                    <a:bodyPr vert="horz" anchor="t"/>
                    <a:lstStyle/>
                    <a:p>
                      <a:pPr marL="457200" marR="0" indent="0" algn="l">
                        <a:lnSpc>
                          <a:spcPts val="2400"/>
                        </a:lnSpc>
                        <a:spcBef>
                          <a:spcPts val="0"/>
                        </a:spcBef>
                        <a:spcAft>
                          <a:spcPts val="0"/>
                        </a:spcAft>
                      </a:pPr>
                      <a:r>
                        <a:rPr lang="en-US" sz="1950" spc="0">
                          <a:solidFill>
                            <a:srgbClr val="002F56"/>
                          </a:solidFill>
                          <a:latin typeface="Tahoma" pitchFamily="2" panose="02020603050405020304"/>
                        </a:rPr>
                        <a:t>Visit </a:t>
                      </a:r>
                      <a:r>
                        <a:rPr lang="en-US" sz="1950" b="1" u="sng" spc="0">
                          <a:solidFill>
                            <a:srgbClr val="0000FF"/>
                          </a:solidFill>
                          <a:latin typeface="Tahoma" pitchFamily="2" panose="02020603050405020304"/>
                        </a:rPr>
                        <a:t>nvf.org/veteran-service-officers/</a:t>
                      </a:r>
                      <a:r>
                        <a:rPr lang="en-US" sz="100" b="1" spc="0">
                          <a:solidFill>
                            <a:srgbClr val="002F56"/>
                          </a:solidFill>
                          <a:latin typeface="Tahoma" pitchFamily="2" panose="02020603050405020304"/>
                        </a:rPr>
                        <a:t> </a:t>
                      </a:r>
                    </a:p>
                    <a:p>
                      <a:pPr marL="457200" marR="0" indent="0" algn="l">
                        <a:lnSpc>
                          <a:spcPts val="2400"/>
                        </a:lnSpc>
                        <a:spcBef>
                          <a:spcPts val="765"/>
                        </a:spcBef>
                        <a:spcAft>
                          <a:spcPts val="0"/>
                        </a:spcAft>
                      </a:pPr>
                      <a:r>
                        <a:rPr lang="en-US" sz="1950" spc="0">
                          <a:solidFill>
                            <a:srgbClr val="393A3C"/>
                          </a:solidFill>
                          <a:latin typeface="Tahoma" pitchFamily="2" panose="02020603050405020304"/>
                        </a:rPr>
                        <a:t>Or </a:t>
                      </a:r>
                      <a:r>
                        <a:rPr lang="en-US" sz="1950" b="1" spc="0">
                          <a:solidFill>
                            <a:srgbClr val="393A3C"/>
                          </a:solidFill>
                          <a:latin typeface="Tahoma" pitchFamily="2" panose="02020603050405020304"/>
                        </a:rPr>
                        <a:t>scan the QR code </a:t>
                      </a:r>
                      <a:r>
                        <a:rPr lang="en-US" sz="1950" spc="0">
                          <a:solidFill>
                            <a:srgbClr val="393A3C"/>
                          </a:solidFill>
                          <a:latin typeface="Tahoma" pitchFamily="2" panose="02020603050405020304"/>
                        </a:rPr>
                        <a:t>with your phone or tablet’s camera </a:t>
                      </a:r>
                    </a:p>
                    <a:p>
                      <a:pPr marL="457200" marR="0" indent="0" algn="l">
                        <a:lnSpc>
                          <a:spcPts val="2400"/>
                        </a:lnSpc>
                        <a:spcBef>
                          <a:spcPts val="525"/>
                        </a:spcBef>
                        <a:spcAft>
                          <a:spcPts val="12335"/>
                        </a:spcAft>
                      </a:pPr>
                      <a:r>
                        <a:rPr lang="en-US" sz="1950" spc="0">
                          <a:solidFill>
                            <a:srgbClr val="393A3C"/>
                          </a:solidFill>
                          <a:latin typeface="Tahoma" pitchFamily="2" panose="02020603050405020304"/>
                        </a:rPr>
                        <a:t>to find an accredited Veteran Service Officer in your area. </a:t>
                      </a:r>
                    </a:p>
                  </a:txBody>
                  <a:tcPr anchor="ctr" marL="0" marR="0" marT="0" marB="0">
                    <a:lnL w="0" cmpd="sng">
                      <a:noFill/>
                      <a:prstDash val="solid"/>
                    </a:lnL>
                    <a:lnR w="0" cmpd="sng">
                      <a:noFill/>
                      <a:prstDash val="solid"/>
                    </a:lnR>
                    <a:lnT w="0" cmpd="sng">
                      <a:noFill/>
                      <a:prstDash val="solid"/>
                    </a:lnT>
                    <a:lnB w="0" cmpd="sng">
                      <a:noFill/>
                      <a:prstDash val="solid"/>
                    </a:lnB>
                  </a:tcPr>
                </a:tc>
              </a:tr>
              <a:tr h="814705">
                <a:tc>
                  <a:txBody>
                    <a:bodyPr vert="horz" anchor="t"/>
                    <a:lstStyle/>
                    <a:p>
                      <a:pPr/>
                      <a:r>
                        <a:rPr lang="en-US"/>
                        <a:t/>
                      </a:r>
                    </a:p>
                  </a:txBody>
                  <a:tcPr anchor="t" marL="0" marR="0" marT="0" marB="0">
                    <a:lnL w="0" cmpd="sng">
                      <a:noFill/>
                      <a:prstDash val="solid"/>
                    </a:lnL>
                    <a:lnR w="0" cmpd="sng">
                      <a:noFill/>
                      <a:prstDash val="solid"/>
                    </a:lnR>
                    <a:lnT w="0" cmpd="sng">
                      <a:noFill/>
                      <a:prstDash val="solid"/>
                    </a:lnT>
                    <a:lnB w="0" cmpd="sng">
                      <a:noFill/>
                      <a:prstDash val="solid"/>
                    </a:lnB>
                  </a:tcPr>
                </a:tc>
                <a:tc>
                  <a:txBody>
                    <a:bodyPr vert="horz" anchor="t"/>
                    <a:lstStyle/>
                    <a:p>
                      <a:pPr/>
                      <a:r>
                        <a:rPr lang="en-US"/>
                        <a:t/>
                      </a:r>
                    </a:p>
                  </a:txBody>
                  <a:tcPr anchor="t" marL="0" marR="0" marT="0" marB="0">
                    <a:lnL w="0" cmpd="sng">
                      <a:noFill/>
                      <a:prstDash val="solid"/>
                    </a:lnL>
                    <a:lnR w="0" cmpd="sng">
                      <a:noFill/>
                      <a:prstDash val="solid"/>
                    </a:lnR>
                    <a:lnT w="0" cmpd="sng">
                      <a:noFill/>
                      <a:prstDash val="solid"/>
                    </a:lnT>
                    <a:lnB w="0" cmpd="sng">
                      <a:noFill/>
                      <a:prstDash val="solid"/>
                    </a:lnB>
                  </a:tcPr>
                </a:tc>
              </a:tr>
            </a:tbl>
          </a:graphicData>
        </a:graphic>
      </p:graphicFrame>
    </p:spTree>
  </p:cSld>
  <p:clrMapOvr>
    <a:masterClrMapping/>
  </p:clrMapOvr>
</p:sld>
</file>

<file path=ppt/slides/slide18.xml><?xml version="1.0" encoding="utf-8"?>
<p:sld xmlns:p="http://schemas.openxmlformats.org/presentationml/2006/main" xmlns:r="http://schemas.openxmlformats.org/officeDocument/2006/relationships" xmlns:a="http://schemas.openxmlformats.org/drawingml/2006/main" xmlns:dc="http://purl.org/dc/elements/1.1/" xmlns:cp="http://schemas.openxmlformats.org/package/2006/metadata/core-properties">
  <p:cSld>
    <p:bg>
      <p:bgPr>
        <a:solidFill>
          <a:srgbClr val="78BD1F"/>
        </a:solidFill>
      </p:bgPr>
    </p:bg>
    <p:spTree>
      <p:nvGrpSpPr>
        <p:cNvPr id="1" name=""/>
        <p:cNvGrpSpPr/>
        <p:nvPr/>
      </p:nvGrpSpPr>
      <p:grpSpPr>
        <a:xfrm>
          <a:off x="0" y="0"/>
          <a:ext cx="0" cy="0"/>
          <a:chOff x="0" y="0"/>
          <a:chExt cx="0" cy="0"/>
        </a:xfrm>
      </p:grpSpPr>
      <p:pic>
        <p:nvPicPr>
          <p:cNvPr id="3" name=""/>
          <p:cNvPicPr/>
          <p:nvPr/>
        </p:nvPicPr>
        <p:blipFill>
          <a:blip r:embed="prId66"/>
          <a:stretch>
            <a:fillRect/>
          </a:stretch>
        </p:blipFill>
        <p:spPr>
          <a:xfrm>
            <a:off x="0" y="0"/>
            <a:ext cx="13006070" cy="7315200"/>
          </a:xfrm>
          <a:prstGeom prst="rect">
            <a:avLst/>
          </a:prstGeom>
        </p:spPr>
      </p:pic>
      <p:pic>
        <p:nvPicPr>
          <p:cNvPr id="7" name=""/>
          <p:cNvPicPr/>
          <p:nvPr/>
        </p:nvPicPr>
        <p:blipFill>
          <a:blip r:embed="prId67"/>
          <a:stretch>
            <a:fillRect/>
          </a:stretch>
        </p:blipFill>
        <p:spPr>
          <a:xfrm>
            <a:off x="737870" y="6294120"/>
            <a:ext cx="1459865" cy="283210"/>
          </a:xfrm>
          <a:prstGeom prst="rect">
            <a:avLst/>
          </a:prstGeom>
        </p:spPr>
      </p:pic>
      <p:sp>
        <p:nvSpPr>
          <p:cNvPr id="4" name=""/>
          <p:cNvSpPr/>
          <p:nvPr>
            <p:ph type="body" idx="10"/>
          </p:nvPr>
        </p:nvSpPr>
        <p:spPr>
          <a:xfrm>
            <a:off x="722630" y="1581785"/>
            <a:ext cx="4229100" cy="2614295"/>
          </a:xfrm>
          <a:prstGeom prst="rect">
            <a:avLst/>
          </a:prstGeom>
          <a:noFill/>
          <a:ln w="0" cmpd="sng">
            <a:noFill/>
            <a:prstDash val="solid"/>
          </a:ln>
        </p:spPr>
        <p:txBody>
          <a:bodyPr vert="horz" lIns="0" tIns="0" rIns="0" bIns="0" anchor="t"/>
          <a:lstStyle/>
          <a:p>
            <a:pPr marL="0" marR="0" indent="0" algn="l">
              <a:lnSpc>
                <a:spcPts val="6000"/>
              </a:lnSpc>
              <a:spcAft>
                <a:spcPts val="2535"/>
              </a:spcAft>
            </a:pPr>
            <a:r>
              <a:rPr lang="en-US" sz="5350" b="1" spc="-260">
                <a:solidFill>
                  <a:srgbClr val="002F56"/>
                </a:solidFill>
                <a:latin typeface="Arial" pitchFamily="2" panose="02020603050405020304"/>
              </a:rPr>
              <a:t>Thank you for your time and attention </a:t>
            </a:r>
          </a:p>
        </p:txBody>
      </p:sp>
      <p:sp>
        <p:nvSpPr>
          <p:cNvPr id="5" name=""/>
          <p:cNvSpPr/>
          <p:nvPr>
            <p:ph type="body" idx="10"/>
          </p:nvPr>
        </p:nvSpPr>
        <p:spPr>
          <a:xfrm>
            <a:off x="722630" y="4196080"/>
            <a:ext cx="4229100" cy="2098040"/>
          </a:xfrm>
          <a:prstGeom prst="rect">
            <a:avLst/>
          </a:prstGeom>
          <a:noFill/>
          <a:ln w="0" cmpd="sng">
            <a:noFill/>
            <a:prstDash val="solid"/>
          </a:ln>
        </p:spPr>
        <p:txBody>
          <a:bodyPr vert="horz" lIns="0" tIns="6350" rIns="0" bIns="0" anchor="t"/>
          <a:lstStyle/>
          <a:p>
            <a:pPr marL="0" marR="0" indent="0" algn="l">
              <a:lnSpc>
                <a:spcPts val="2400"/>
              </a:lnSpc>
              <a:spcAft>
                <a:spcPts val="0"/>
              </a:spcAft>
            </a:pPr>
            <a:r>
              <a:rPr lang="en-US" sz="1950" spc="-15">
                <a:solidFill>
                  <a:srgbClr val="002F56"/>
                </a:solidFill>
                <a:latin typeface="Tahoma" pitchFamily="2" panose="02020603050405020304"/>
              </a:rPr>
              <a:t>For more information, please visit </a:t>
            </a:r>
          </a:p>
          <a:p>
            <a:pPr marL="0" marR="0" indent="0" algn="l">
              <a:lnSpc>
                <a:spcPts val="2300"/>
              </a:lnSpc>
              <a:spcBef>
                <a:spcPts val="640"/>
              </a:spcBef>
              <a:spcAft>
                <a:spcPts val="11145"/>
              </a:spcAft>
            </a:pPr>
            <a:r>
              <a:rPr lang="en-US" sz="1950" u="sng" spc="-25">
                <a:solidFill>
                  <a:srgbClr val="0000FF"/>
                </a:solidFill>
                <a:latin typeface="Tahoma" pitchFamily="2" panose="02020603050405020304"/>
              </a:rPr>
              <a:t>Huma.na/Medicare101</a:t>
            </a:r>
            <a:r>
              <a:rPr lang="en-US" sz="100" spc="-25">
                <a:solidFill>
                  <a:srgbClr val="002F56"/>
                </a:solidFill>
                <a:latin typeface="Tahoma" pitchFamily="2" panose="02020603050405020304"/>
              </a:rPr>
              <a:t> </a:t>
            </a:r>
          </a:p>
        </p:txBody>
      </p:sp>
    </p:spTree>
  </p:cSld>
  <p:clrMapOvr>
    <a:masterClrMapping/>
  </p:clrMapOvr>
</p:sld>
</file>

<file path=ppt/slides/slide19.xml><?xml version="1.0" encoding="utf-8"?>
<p:sld xmlns:p="http://schemas.openxmlformats.org/presentationml/2006/main" xmlns:r="http://schemas.openxmlformats.org/officeDocument/2006/relationships" xmlns:a="http://schemas.openxmlformats.org/drawingml/2006/main" xmlns:dc="http://purl.org/dc/elements/1.1/" xmlns:cp="http://schemas.openxmlformats.org/package/2006/metadata/core-properties">
  <p:cSld>
    <p:bg>
      <p:bgPr>
        <a:solidFill>
          <a:schemeClr val="bg1">
            <a:alpha val="100000"/>
          </a:schemeClr>
        </a:solidFill>
      </p:bgPr>
    </p:bg>
    <p:spTree>
      <p:nvGrpSpPr>
        <p:cNvPr id="1" name=""/>
        <p:cNvGrpSpPr/>
        <p:nvPr/>
      </p:nvGrpSpPr>
      <p:grpSpPr>
        <a:xfrm>
          <a:off x="0" y="0"/>
          <a:ext cx="0" cy="0"/>
          <a:chOff x="0" y="0"/>
          <a:chExt cx="0" cy="0"/>
        </a:xfrm>
      </p:grpSpPr>
      <p:pic>
        <p:nvPicPr>
          <p:cNvPr id="4" name=""/>
          <p:cNvPicPr/>
          <p:nvPr/>
        </p:nvPicPr>
        <p:blipFill>
          <a:blip r:embed="prId68"/>
          <a:stretch>
            <a:fillRect/>
          </a:stretch>
        </p:blipFill>
        <p:spPr>
          <a:xfrm>
            <a:off x="454025" y="6574790"/>
            <a:ext cx="1447800" cy="286385"/>
          </a:xfrm>
          <a:prstGeom prst="rect">
            <a:avLst/>
          </a:prstGeom>
        </p:spPr>
      </p:pic>
      <p:sp>
        <p:nvSpPr>
          <p:cNvPr id="2" name=""/>
          <p:cNvSpPr/>
          <p:nvPr>
            <p:ph type="body" idx="10"/>
          </p:nvPr>
        </p:nvSpPr>
        <p:spPr>
          <a:xfrm>
            <a:off x="454025" y="406400"/>
            <a:ext cx="11201400" cy="6168390"/>
          </a:xfrm>
          <a:prstGeom prst="rect">
            <a:avLst/>
          </a:prstGeom>
          <a:noFill/>
          <a:ln w="0" cmpd="sng">
            <a:noFill/>
            <a:prstDash val="solid"/>
          </a:ln>
        </p:spPr>
        <p:txBody>
          <a:bodyPr vert="horz" lIns="0" tIns="2540" rIns="0" bIns="0" anchor="t">
            <a:normAutofit fontScale="95000"/>
          </a:bodyPr>
          <a:lstStyle/>
          <a:p>
            <a:pPr marL="0" marR="365760" indent="0" algn="l">
              <a:lnSpc>
                <a:spcPts val="1900"/>
              </a:lnSpc>
              <a:spcAft>
                <a:spcPts val="0"/>
              </a:spcAft>
            </a:pPr>
            <a:r>
              <a:rPr lang="en-US" sz="1450" spc="0">
                <a:solidFill>
                  <a:srgbClr val="393A3C"/>
                </a:solidFill>
                <a:latin typeface="Tahoma" pitchFamily="2" panose="02020603050405020304"/>
              </a:rPr>
              <a:t>This presentation will not address every individual’s Medicare needs. We encourage you to continue the conversation about your Medicare needs with a licensed sales agent. </a:t>
            </a:r>
          </a:p>
          <a:p>
            <a:pPr marL="0" marR="0" indent="0" algn="l">
              <a:lnSpc>
                <a:spcPts val="1800"/>
              </a:lnSpc>
              <a:spcBef>
                <a:spcPts val="995"/>
              </a:spcBef>
              <a:spcAft>
                <a:spcPts val="0"/>
              </a:spcAft>
            </a:pPr>
            <a:r>
              <a:rPr lang="en-US" sz="1450" spc="20">
                <a:solidFill>
                  <a:srgbClr val="393A3C"/>
                </a:solidFill>
                <a:latin typeface="Tahoma" pitchFamily="2" panose="02020603050405020304"/>
              </a:rPr>
              <a:t>All product names, logos, brands and trademarks are property of their respective owners, and any use does not imply endorsement. </a:t>
            </a:r>
          </a:p>
          <a:p>
            <a:pPr marL="0" marR="0" indent="0" algn="l">
              <a:lnSpc>
                <a:spcPts val="2500"/>
              </a:lnSpc>
              <a:spcBef>
                <a:spcPts val="1175"/>
              </a:spcBef>
              <a:spcAft>
                <a:spcPts val="0"/>
              </a:spcAft>
              <a:tabLst>
                <a:tab algn="l" pos="10835640"/>
              </a:tabLst>
            </a:pPr>
            <a:r>
              <a:rPr lang="en-US" sz="2200" b="1" spc="0">
                <a:solidFill>
                  <a:srgbClr val="5C9A1B"/>
                </a:solidFill>
                <a:latin typeface="Arial" pitchFamily="2" panose="02020603050405020304"/>
              </a:rPr>
              <a:t>Important</a:t>
            </a:r>
            <a:r>
              <a:rPr lang="en-US" sz="2200" b="1" spc="0">
                <a:solidFill>
                  <a:srgbClr val="114920"/>
                </a:solidFill>
                <a:latin typeface="Arial" pitchFamily="2" panose="02020603050405020304"/>
              </a:rPr>
              <a:t>	</a:t>
            </a:r>
            <a:r>
              <a:rPr lang="en-US" sz="100" b="1" spc="0">
                <a:solidFill>
                  <a:srgbClr val="114920"/>
                </a:solidFill>
                <a:latin typeface="Arial" pitchFamily="2" panose="02020603050405020304"/>
              </a:rPr>
              <a:t> </a:t>
            </a:r>
          </a:p>
          <a:p>
            <a:pPr marL="0" marR="0" indent="0" algn="l">
              <a:lnSpc>
                <a:spcPts val="2200"/>
              </a:lnSpc>
              <a:spcBef>
                <a:spcPts val="575"/>
              </a:spcBef>
              <a:spcAft>
                <a:spcPts val="0"/>
              </a:spcAft>
            </a:pPr>
            <a:r>
              <a:rPr lang="en-US" sz="1850" spc="35">
                <a:solidFill>
                  <a:srgbClr val="114920"/>
                </a:solidFill>
                <a:latin typeface="Tahoma" pitchFamily="2" panose="02020603050405020304"/>
              </a:rPr>
              <a:t>At Humana, it is important you are treated fairly. </a:t>
            </a:r>
          </a:p>
          <a:p>
            <a:pPr marL="0" marR="365760" indent="0" algn="l">
              <a:lnSpc>
                <a:spcPts val="1900"/>
              </a:lnSpc>
              <a:spcBef>
                <a:spcPts val="385"/>
              </a:spcBef>
              <a:spcAft>
                <a:spcPts val="0"/>
              </a:spcAft>
            </a:pPr>
            <a:r>
              <a:rPr lang="en-US" sz="1450" spc="-15">
                <a:solidFill>
                  <a:srgbClr val="393A3C"/>
                </a:solidFill>
                <a:latin typeface="Tahoma" pitchFamily="2" panose="02020603050405020304"/>
              </a:rPr>
              <a:t>Humana Inc. and its subsidiaries comply with applicable Federal civil rights laws and do not discriminate on the basis of race, color, national origin, ancestry, ethnicity, sex, sexual orientation, gender, gender identity, disability, age, marital status, religion, or language in their programs and activities, including in admission or access to, or treatment or employment in, their programs and activities. </a:t>
            </a:r>
          </a:p>
          <a:p>
            <a:pPr marL="182880" marR="457200" indent="182880" algn="l">
              <a:lnSpc>
                <a:spcPts val="1900"/>
              </a:lnSpc>
              <a:spcBef>
                <a:spcPts val="455"/>
              </a:spcBef>
              <a:spcAft>
                <a:spcPts val="0"/>
              </a:spcAft>
              <a:buFont typeface="Symbol"/>
              <a:buChar char="·"/>
            </a:pPr>
            <a:r>
              <a:rPr lang="en-US" sz="1450" spc="0">
                <a:solidFill>
                  <a:srgbClr val="393A3C"/>
                </a:solidFill>
                <a:latin typeface="Tahoma" pitchFamily="2" panose="02020603050405020304"/>
              </a:rPr>
              <a:t>The following department has been designated to handle inquiries regarding Humana’s non-discrimination policies: Discrimination Grievances, P.O. Box 14618, Lexington, KY 40512-4618, </a:t>
            </a:r>
            <a:r>
              <a:rPr lang="en-US" sz="1500" b="1" spc="0">
                <a:solidFill>
                  <a:srgbClr val="393A3C"/>
                </a:solidFill>
                <a:latin typeface="Arial" pitchFamily="2" panose="02020603050405020304"/>
              </a:rPr>
              <a:t>877-320-1235 (TTY: 711)</a:t>
            </a:r>
            <a:r>
              <a:rPr lang="en-US" sz="1450" spc="0">
                <a:solidFill>
                  <a:srgbClr val="393A3C"/>
                </a:solidFill>
                <a:latin typeface="Tahoma" pitchFamily="2" panose="02020603050405020304"/>
              </a:rPr>
              <a:t>. </a:t>
            </a:r>
          </a:p>
          <a:p>
            <a:pPr marL="0" marR="0" indent="0" algn="l">
              <a:lnSpc>
                <a:spcPts val="2300"/>
              </a:lnSpc>
              <a:spcBef>
                <a:spcPts val="910"/>
              </a:spcBef>
              <a:spcAft>
                <a:spcPts val="0"/>
              </a:spcAft>
            </a:pPr>
            <a:r>
              <a:rPr lang="en-US" sz="1850" spc="20">
                <a:solidFill>
                  <a:srgbClr val="114920"/>
                </a:solidFill>
                <a:latin typeface="Tahoma" pitchFamily="2" panose="02020603050405020304"/>
              </a:rPr>
              <a:t>Auxiliary aids and services, free of charge, are available to you. 877-320-1235 (TTY: 711) </a:t>
            </a:r>
          </a:p>
          <a:p>
            <a:pPr marL="0" marR="0" indent="0" algn="l">
              <a:lnSpc>
                <a:spcPts val="1800"/>
              </a:lnSpc>
              <a:spcBef>
                <a:spcPts val="420"/>
              </a:spcBef>
              <a:spcAft>
                <a:spcPts val="0"/>
              </a:spcAft>
            </a:pPr>
            <a:r>
              <a:rPr lang="en-US" sz="1450" spc="0">
                <a:solidFill>
                  <a:srgbClr val="393A3C"/>
                </a:solidFill>
                <a:latin typeface="Tahoma" pitchFamily="2" panose="02020603050405020304"/>
              </a:rPr>
              <a:t>Humana provides free auxiliary aids and services, such as qualified sign language interpreters, video remote interpretation, and </a:t>
            </a:r>
          </a:p>
          <a:p>
            <a:pPr marL="0" marR="365760" indent="0" algn="l">
              <a:lnSpc>
                <a:spcPts val="1900"/>
              </a:lnSpc>
              <a:spcBef>
                <a:spcPts val="25"/>
              </a:spcBef>
              <a:spcAft>
                <a:spcPts val="0"/>
              </a:spcAft>
            </a:pPr>
            <a:r>
              <a:rPr lang="en-US" sz="1450" spc="0">
                <a:solidFill>
                  <a:srgbClr val="393A3C"/>
                </a:solidFill>
                <a:latin typeface="Tahoma" pitchFamily="2" panose="02020603050405020304"/>
              </a:rPr>
              <a:t>written information in other formats to people with disabilities when such auxiliary aids and services are necessary to ensure an equal opportunity to participate. </a:t>
            </a:r>
          </a:p>
          <a:p>
            <a:pPr marL="0" marR="0" indent="0" algn="l">
              <a:lnSpc>
                <a:spcPts val="2200"/>
              </a:lnSpc>
              <a:spcBef>
                <a:spcPts val="1170"/>
              </a:spcBef>
              <a:spcAft>
                <a:spcPts val="0"/>
              </a:spcAft>
            </a:pPr>
            <a:r>
              <a:rPr lang="en-US" sz="1850" spc="35">
                <a:solidFill>
                  <a:srgbClr val="114920"/>
                </a:solidFill>
                <a:latin typeface="Tahoma" pitchFamily="2" panose="02020603050405020304"/>
              </a:rPr>
              <a:t>This information is available for free in other languages. Please call our customer service number at </a:t>
            </a:r>
          </a:p>
          <a:p>
            <a:pPr marL="0" marR="0" indent="0" algn="l">
              <a:lnSpc>
                <a:spcPts val="2200"/>
              </a:lnSpc>
              <a:spcBef>
                <a:spcPts val="0"/>
              </a:spcBef>
              <a:spcAft>
                <a:spcPts val="0"/>
              </a:spcAft>
            </a:pPr>
            <a:r>
              <a:rPr lang="en-US" sz="1850" spc="5">
                <a:solidFill>
                  <a:srgbClr val="114920"/>
                </a:solidFill>
                <a:latin typeface="Tahoma" pitchFamily="2" panose="02020603050405020304"/>
              </a:rPr>
              <a:t>877-320-1235 (TTY: 711). Hours of operation: 8 a.m. – 8 p.m., Eastern time. </a:t>
            </a:r>
          </a:p>
          <a:p>
            <a:pPr marL="0" marR="868680" indent="0" algn="l">
              <a:lnSpc>
                <a:spcPts val="1900"/>
              </a:lnSpc>
              <a:spcBef>
                <a:spcPts val="1195"/>
              </a:spcBef>
              <a:spcAft>
                <a:spcPts val="0"/>
              </a:spcAft>
            </a:pPr>
            <a:r>
              <a:rPr lang="en-US" sz="1500" b="1" spc="0">
                <a:solidFill>
                  <a:srgbClr val="393A3C"/>
                </a:solidFill>
                <a:latin typeface="Arial" pitchFamily="2" panose="02020603050405020304"/>
              </a:rPr>
              <a:t>Español (Spanish): </a:t>
            </a:r>
            <a:r>
              <a:rPr lang="en-US" sz="1450" spc="0">
                <a:solidFill>
                  <a:srgbClr val="393A3C"/>
                </a:solidFill>
                <a:latin typeface="Tahoma" pitchFamily="2" panose="02020603050405020304"/>
              </a:rPr>
              <a:t>Llame al número indicado para recibir servicios gratuitos de asistencia lingüística. </a:t>
            </a:r>
            <a:r>
              <a:rPr lang="en-US" sz="1500" b="1" spc="0">
                <a:solidFill>
                  <a:srgbClr val="393A3C"/>
                </a:solidFill>
                <a:latin typeface="Arial" pitchFamily="2" panose="02020603050405020304"/>
              </a:rPr>
              <a:t>877-320-1235 (TTY: 711)</a:t>
            </a:r>
            <a:r>
              <a:rPr lang="en-US" sz="1450" spc="0">
                <a:solidFill>
                  <a:srgbClr val="393A3C"/>
                </a:solidFill>
                <a:latin typeface="Tahoma" pitchFamily="2" panose="02020603050405020304"/>
              </a:rPr>
              <a:t>. Horas de operación: 8 a.m. a 8 p.m. hora del este. </a:t>
            </a:r>
          </a:p>
          <a:p>
            <a:pPr marL="0" marR="0" indent="0" algn="l">
              <a:lnSpc>
                <a:spcPts val="2600"/>
              </a:lnSpc>
              <a:spcBef>
                <a:spcPts val="520"/>
              </a:spcBef>
              <a:spcAft>
                <a:spcPts val="2260"/>
              </a:spcAft>
            </a:pPr>
            <a:r>
              <a:rPr lang="en-US" sz="1500" b="1" spc="-15">
                <a:solidFill>
                  <a:srgbClr val="393A3C"/>
                </a:solidFill>
                <a:latin typeface="Arial" pitchFamily="2" panose="02020603050405020304"/>
              </a:rPr>
              <a:t>繁體中文 </a:t>
            </a:r>
            <a:r>
              <a:rPr lang="en-US" sz="1500" b="1" spc="-15">
                <a:solidFill>
                  <a:srgbClr val="393A3C"/>
                </a:solidFill>
                <a:latin typeface="Arial" pitchFamily="2" panose="02020603050405020304"/>
              </a:rPr>
              <a:t>(Chinese)</a:t>
            </a:r>
            <a:r>
              <a:rPr lang="en-US" sz="1500" b="1" spc="-15">
                <a:solidFill>
                  <a:srgbClr val="393A3C"/>
                </a:solidFill>
                <a:latin typeface="Arial" pitchFamily="2" panose="02020603050405020304"/>
              </a:rPr>
              <a:t>: </a:t>
            </a:r>
            <a:r>
              <a:rPr lang="en-US" sz="1500" spc="-15">
                <a:solidFill>
                  <a:srgbClr val="393A3C"/>
                </a:solidFill>
                <a:latin typeface="Microsoft JhengHei" pitchFamily="2" panose="02020603050405020304"/>
              </a:rPr>
              <a:t>*資訊也有其他語言版*可供免費索取.請致電客戶服務A13:</a:t>
            </a:r>
            <a:r>
              <a:rPr lang="en-US" sz="1500" b="1" spc="-15">
                <a:solidFill>
                  <a:srgbClr val="393A3C"/>
                </a:solidFill>
                <a:latin typeface="Arial" pitchFamily="2" panose="02020603050405020304"/>
              </a:rPr>
              <a:t>877-320-1235</a:t>
            </a:r>
            <a:r>
              <a:rPr lang="en-US" sz="1500" b="1" spc="-15">
                <a:solidFill>
                  <a:srgbClr val="393A3C"/>
                </a:solidFill>
                <a:latin typeface="Arial" pitchFamily="2" panose="02020603050405020304"/>
              </a:rPr>
              <a:t>(聽障專線:</a:t>
            </a:r>
            <a:r>
              <a:rPr lang="en-US" sz="1500" b="1" spc="-15">
                <a:solidFill>
                  <a:srgbClr val="393A3C"/>
                </a:solidFill>
                <a:latin typeface="Arial" pitchFamily="2" panose="02020603050405020304"/>
              </a:rPr>
              <a:t>711</a:t>
            </a:r>
            <a:r>
              <a:rPr lang="en-US" sz="1500" b="1" spc="-15">
                <a:solidFill>
                  <a:srgbClr val="393A3C"/>
                </a:solidFill>
                <a:latin typeface="Arial" pitchFamily="2" panose="02020603050405020304"/>
              </a:rPr>
              <a:t>)。</a:t>
            </a:r>
            <a:r>
              <a:rPr lang="en-US" sz="1500" spc="-15">
                <a:solidFill>
                  <a:srgbClr val="393A3C"/>
                </a:solidFill>
                <a:latin typeface="Microsoft JhengHei" pitchFamily="2" panose="02020603050405020304"/>
              </a:rPr>
              <a:t>辦公FIV間:東部Hv間±午 </a:t>
            </a:r>
            <a:r>
              <a:rPr lang="en-US" sz="1150" spc="-15">
                <a:solidFill>
                  <a:srgbClr val="393A3C"/>
                </a:solidFill>
                <a:latin typeface="Verdana" pitchFamily="2" panose="02020603050405020304"/>
              </a:rPr>
              <a:t>8 </a:t>
            </a:r>
            <a:r>
              <a:rPr lang="en-US" sz="1500" spc="-15">
                <a:solidFill>
                  <a:srgbClr val="393A3C"/>
                </a:solidFill>
                <a:latin typeface="Microsoft JhengHei" pitchFamily="2" panose="02020603050405020304"/>
              </a:rPr>
              <a:t>H4至晚± </a:t>
            </a:r>
            <a:r>
              <a:rPr lang="en-US" sz="1150" spc="-15">
                <a:solidFill>
                  <a:srgbClr val="393A3C"/>
                </a:solidFill>
                <a:latin typeface="Verdana" pitchFamily="2" panose="02020603050405020304"/>
              </a:rPr>
              <a:t>8 </a:t>
            </a:r>
            <a:r>
              <a:rPr lang="en-US" sz="1500" spc="-15">
                <a:solidFill>
                  <a:srgbClr val="393A3C"/>
                </a:solidFill>
                <a:latin typeface="Microsoft JhengHei" pitchFamily="2" panose="02020603050405020304"/>
              </a:rPr>
              <a:t>時. </a:t>
            </a:r>
          </a:p>
        </p:txBody>
      </p:sp>
    </p:spTree>
  </p:cSld>
  <p:clrMapOvr>
    <a:masterClrMapping/>
  </p:clrMapOvr>
</p:sld>
</file>

<file path=ppt/slides/slide2.xml><?xml version="1.0" encoding="utf-8"?>
<p:sld xmlns:p="http://schemas.openxmlformats.org/presentationml/2006/main" xmlns:r="http://schemas.openxmlformats.org/officeDocument/2006/relationships" xmlns:a="http://schemas.openxmlformats.org/drawingml/2006/main" xmlns:dc="http://purl.org/dc/elements/1.1/" xmlns:cp="http://schemas.openxmlformats.org/package/2006/metadata/core-properties">
  <p:cSld>
    <p:bg>
      <p:bgPr>
        <a:solidFill>
          <a:srgbClr val="78BD1F"/>
        </a:solidFill>
      </p:bgPr>
    </p:bg>
    <p:spTree>
      <p:nvGrpSpPr>
        <p:cNvPr id="1" name=""/>
        <p:cNvGrpSpPr/>
        <p:nvPr/>
      </p:nvGrpSpPr>
      <p:grpSpPr>
        <a:xfrm>
          <a:off x="0" y="0"/>
          <a:ext cx="0" cy="0"/>
          <a:chOff x="0" y="0"/>
          <a:chExt cx="0" cy="0"/>
        </a:xfrm>
      </p:grpSpPr>
      <p:pic>
        <p:nvPicPr>
          <p:cNvPr id="3" name=""/>
          <p:cNvPicPr/>
          <p:nvPr/>
        </p:nvPicPr>
        <p:blipFill>
          <a:blip r:embed="prId3"/>
          <a:stretch>
            <a:fillRect/>
          </a:stretch>
        </p:blipFill>
        <p:spPr>
          <a:xfrm>
            <a:off x="0" y="0"/>
            <a:ext cx="13006070" cy="7315200"/>
          </a:xfrm>
          <a:prstGeom prst="rect">
            <a:avLst/>
          </a:prstGeom>
        </p:spPr>
      </p:pic>
      <p:pic>
        <p:nvPicPr>
          <p:cNvPr id="6" name=""/>
          <p:cNvPicPr/>
          <p:nvPr/>
        </p:nvPicPr>
        <p:blipFill>
          <a:blip r:embed="prId4"/>
          <a:stretch>
            <a:fillRect/>
          </a:stretch>
        </p:blipFill>
        <p:spPr>
          <a:xfrm>
            <a:off x="737870" y="6294120"/>
            <a:ext cx="1459865" cy="283210"/>
          </a:xfrm>
          <a:prstGeom prst="rect">
            <a:avLst/>
          </a:prstGeom>
        </p:spPr>
      </p:pic>
      <p:sp>
        <p:nvSpPr>
          <p:cNvPr id="4" name=""/>
          <p:cNvSpPr/>
          <p:nvPr>
            <p:ph type="body" idx="10"/>
          </p:nvPr>
        </p:nvSpPr>
        <p:spPr>
          <a:xfrm>
            <a:off x="743585" y="1390015"/>
            <a:ext cx="5067300" cy="4904105"/>
          </a:xfrm>
          <a:prstGeom prst="rect">
            <a:avLst/>
          </a:prstGeom>
          <a:noFill/>
          <a:ln w="0" cmpd="sng">
            <a:noFill/>
            <a:prstDash val="solid"/>
          </a:ln>
        </p:spPr>
        <p:txBody>
          <a:bodyPr vert="horz" lIns="0" tIns="0" rIns="0" bIns="0" anchor="t"/>
          <a:lstStyle/>
          <a:p>
            <a:pPr marL="0" marR="0" indent="0" algn="l">
              <a:lnSpc>
                <a:spcPts val="2900"/>
              </a:lnSpc>
              <a:spcAft>
                <a:spcPts val="0"/>
              </a:spcAft>
            </a:pPr>
            <a:r>
              <a:rPr lang="en-US" sz="2900" b="1" spc="-114">
                <a:solidFill>
                  <a:srgbClr val="042D54"/>
                </a:solidFill>
                <a:latin typeface="Arial" pitchFamily="2" panose="02020603050405020304"/>
              </a:rPr>
              <a:t>Today we’ll cover: </a:t>
            </a:r>
          </a:p>
          <a:p>
            <a:pPr marL="228600" marR="0" indent="228600" algn="l">
              <a:lnSpc>
                <a:spcPts val="2400"/>
              </a:lnSpc>
              <a:spcBef>
                <a:spcPts val="2245"/>
              </a:spcBef>
              <a:spcAft>
                <a:spcPts val="0"/>
              </a:spcAft>
              <a:buFont typeface="Symbol"/>
              <a:buChar char="·"/>
            </a:pPr>
            <a:r>
              <a:rPr lang="en-US" sz="1950" spc="-10">
                <a:solidFill>
                  <a:srgbClr val="042D54"/>
                </a:solidFill>
                <a:latin typeface="Tahoma" pitchFamily="2" panose="02020603050405020304"/>
              </a:rPr>
              <a:t>Medicare eligibility and enrollment options </a:t>
            </a:r>
          </a:p>
          <a:p>
            <a:pPr marL="228600" marR="0" indent="228600" algn="l">
              <a:lnSpc>
                <a:spcPts val="2400"/>
              </a:lnSpc>
              <a:spcBef>
                <a:spcPts val="1045"/>
              </a:spcBef>
              <a:spcAft>
                <a:spcPts val="0"/>
              </a:spcAft>
              <a:buFont typeface="Symbol"/>
              <a:buChar char="·"/>
            </a:pPr>
            <a:r>
              <a:rPr lang="en-US" sz="1950" spc="-5">
                <a:solidFill>
                  <a:srgbClr val="042D54"/>
                </a:solidFill>
                <a:latin typeface="Tahoma" pitchFamily="2" panose="02020603050405020304"/>
              </a:rPr>
              <a:t>Medicare options </a:t>
            </a:r>
          </a:p>
          <a:p>
            <a:pPr marL="228600" marR="0" indent="228600" algn="l">
              <a:lnSpc>
                <a:spcPts val="2400"/>
              </a:lnSpc>
              <a:spcBef>
                <a:spcPts val="1015"/>
              </a:spcBef>
              <a:spcAft>
                <a:spcPts val="0"/>
              </a:spcAft>
              <a:buFont typeface="Symbol"/>
              <a:buChar char="·"/>
            </a:pPr>
            <a:r>
              <a:rPr lang="en-US" sz="1950" spc="-5">
                <a:solidFill>
                  <a:srgbClr val="042D54"/>
                </a:solidFill>
                <a:latin typeface="Tahoma" pitchFamily="2" panose="02020603050405020304"/>
              </a:rPr>
              <a:t>VA healthcare and Medicare </a:t>
            </a:r>
          </a:p>
          <a:p>
            <a:pPr marL="228600" marR="0" indent="228600" algn="l">
              <a:lnSpc>
                <a:spcPts val="2400"/>
              </a:lnSpc>
              <a:spcBef>
                <a:spcPts val="1010"/>
              </a:spcBef>
              <a:spcAft>
                <a:spcPts val="0"/>
              </a:spcAft>
              <a:buFont typeface="Symbol"/>
              <a:buChar char="·"/>
            </a:pPr>
            <a:r>
              <a:rPr lang="en-US" sz="1950" spc="0">
                <a:solidFill>
                  <a:srgbClr val="042D54"/>
                </a:solidFill>
                <a:latin typeface="Tahoma" pitchFamily="2" panose="02020603050405020304"/>
              </a:rPr>
              <a:t>How Medicare works alongside your veteran coverage </a:t>
            </a:r>
          </a:p>
          <a:p>
            <a:pPr marL="228600" marR="0" indent="228600" algn="l">
              <a:lnSpc>
                <a:spcPts val="2400"/>
              </a:lnSpc>
              <a:spcBef>
                <a:spcPts val="1045"/>
              </a:spcBef>
              <a:spcAft>
                <a:spcPts val="15070"/>
              </a:spcAft>
              <a:buFont typeface="Symbol"/>
              <a:buChar char="·"/>
            </a:pPr>
            <a:r>
              <a:rPr lang="en-US" sz="1950" spc="-15">
                <a:solidFill>
                  <a:srgbClr val="042D54"/>
                </a:solidFill>
                <a:latin typeface="Tahoma" pitchFamily="2" panose="02020603050405020304"/>
              </a:rPr>
              <a:t>Helpful resources </a:t>
            </a:r>
          </a:p>
        </p:txBody>
      </p:sp>
    </p:spTree>
  </p:cSld>
  <p:clrMapOvr>
    <a:masterClrMapping/>
  </p:clrMapOvr>
</p:sld>
</file>

<file path=ppt/slides/slide3.xml><?xml version="1.0" encoding="utf-8"?>
<p:sld xmlns:p="http://schemas.openxmlformats.org/presentationml/2006/main" xmlns:r="http://schemas.openxmlformats.org/officeDocument/2006/relationships" xmlns:a="http://schemas.openxmlformats.org/drawingml/2006/main" xmlns:dc="http://purl.org/dc/elements/1.1/" xmlns:cp="http://schemas.openxmlformats.org/package/2006/metadata/core-properties">
  <p:cSld>
    <p:bg>
      <p:bgPr>
        <a:solidFill>
          <a:schemeClr val="bg1">
            <a:alpha val="100000"/>
          </a:schemeClr>
        </a:solidFill>
      </p:bgPr>
    </p:bg>
    <p:spTree>
      <p:nvGrpSpPr>
        <p:cNvPr id="1" name=""/>
        <p:cNvGrpSpPr/>
        <p:nvPr/>
      </p:nvGrpSpPr>
      <p:grpSpPr>
        <a:xfrm>
          <a:off x="0" y="0"/>
          <a:ext cx="0" cy="0"/>
          <a:chOff x="0" y="0"/>
          <a:chExt cx="0" cy="0"/>
        </a:xfrm>
      </p:grpSpPr>
      <p:pic>
        <p:nvPicPr>
          <p:cNvPr id="5" name=""/>
          <p:cNvPicPr/>
          <p:nvPr/>
        </p:nvPicPr>
        <p:blipFill>
          <a:blip r:embed="prId5"/>
          <a:stretch>
            <a:fillRect/>
          </a:stretch>
        </p:blipFill>
        <p:spPr>
          <a:xfrm>
            <a:off x="1694815" y="2831465"/>
            <a:ext cx="1313815" cy="1542415"/>
          </a:xfrm>
          <a:prstGeom prst="rect">
            <a:avLst/>
          </a:prstGeom>
        </p:spPr>
      </p:pic>
      <p:pic>
        <p:nvPicPr>
          <p:cNvPr id="8" name=""/>
          <p:cNvPicPr/>
          <p:nvPr/>
        </p:nvPicPr>
        <p:blipFill>
          <a:blip r:embed="prId6"/>
          <a:stretch>
            <a:fillRect/>
          </a:stretch>
        </p:blipFill>
        <p:spPr>
          <a:xfrm>
            <a:off x="9479280" y="2880360"/>
            <a:ext cx="2292350" cy="1728470"/>
          </a:xfrm>
          <a:prstGeom prst="rect">
            <a:avLst/>
          </a:prstGeom>
        </p:spPr>
      </p:pic>
      <p:pic>
        <p:nvPicPr>
          <p:cNvPr id="11" name=""/>
          <p:cNvPicPr/>
          <p:nvPr/>
        </p:nvPicPr>
        <p:blipFill>
          <a:blip r:embed="prId7"/>
          <a:stretch>
            <a:fillRect/>
          </a:stretch>
        </p:blipFill>
        <p:spPr>
          <a:xfrm>
            <a:off x="4956175" y="3054350"/>
            <a:ext cx="1551305" cy="1316355"/>
          </a:xfrm>
          <a:prstGeom prst="rect">
            <a:avLst/>
          </a:prstGeom>
        </p:spPr>
      </p:pic>
      <p:pic>
        <p:nvPicPr>
          <p:cNvPr id="14" name=""/>
          <p:cNvPicPr/>
          <p:nvPr/>
        </p:nvPicPr>
        <p:blipFill>
          <a:blip r:embed="prId8"/>
          <a:stretch>
            <a:fillRect/>
          </a:stretch>
        </p:blipFill>
        <p:spPr>
          <a:xfrm>
            <a:off x="3684905" y="3615055"/>
            <a:ext cx="640080" cy="643255"/>
          </a:xfrm>
          <a:prstGeom prst="rect">
            <a:avLst/>
          </a:prstGeom>
        </p:spPr>
      </p:pic>
      <p:pic>
        <p:nvPicPr>
          <p:cNvPr id="17" name=""/>
          <p:cNvPicPr/>
          <p:nvPr/>
        </p:nvPicPr>
        <p:blipFill>
          <a:blip r:embed="prId9"/>
          <a:stretch>
            <a:fillRect/>
          </a:stretch>
        </p:blipFill>
        <p:spPr>
          <a:xfrm>
            <a:off x="7735570" y="3615055"/>
            <a:ext cx="643255" cy="643255"/>
          </a:xfrm>
          <a:prstGeom prst="rect">
            <a:avLst/>
          </a:prstGeom>
        </p:spPr>
      </p:pic>
      <p:pic>
        <p:nvPicPr>
          <p:cNvPr id="20" name=""/>
          <p:cNvPicPr/>
          <p:nvPr/>
        </p:nvPicPr>
        <p:blipFill>
          <a:blip r:embed="prId10"/>
          <a:stretch>
            <a:fillRect/>
          </a:stretch>
        </p:blipFill>
        <p:spPr>
          <a:xfrm>
            <a:off x="737870" y="6294120"/>
            <a:ext cx="1459865" cy="283210"/>
          </a:xfrm>
          <a:prstGeom prst="rect">
            <a:avLst/>
          </a:prstGeom>
        </p:spPr>
      </p:pic>
      <p:sp>
        <p:nvSpPr>
          <p:cNvPr id="2" name=""/>
          <p:cNvSpPr/>
          <p:nvPr>
            <p:ph type="body" idx="10"/>
          </p:nvPr>
        </p:nvSpPr>
        <p:spPr>
          <a:xfrm>
            <a:off x="718820" y="660400"/>
            <a:ext cx="11560175" cy="1351280"/>
          </a:xfrm>
          <a:prstGeom prst="rect">
            <a:avLst/>
          </a:prstGeom>
          <a:noFill/>
          <a:ln w="0" cmpd="sng">
            <a:noFill/>
            <a:prstDash val="solid"/>
          </a:ln>
        </p:spPr>
        <p:txBody>
          <a:bodyPr vert="horz" lIns="0" tIns="20955" rIns="0" bIns="0" anchor="t">
            <a:normAutofit fontScale="95000"/>
          </a:bodyPr>
          <a:lstStyle/>
          <a:p>
            <a:pPr marL="0" marR="0" indent="0" algn="l">
              <a:lnSpc>
                <a:spcPts val="3300"/>
              </a:lnSpc>
              <a:spcAft>
                <a:spcPts val="7200"/>
              </a:spcAft>
            </a:pPr>
            <a:r>
              <a:rPr lang="en-US" sz="2900" b="1" spc="-25">
                <a:solidFill>
                  <a:srgbClr val="5C9A1B"/>
                </a:solidFill>
                <a:latin typeface="Arial" pitchFamily="2" panose="02020603050405020304"/>
              </a:rPr>
              <a:t>Are you eligible for Medicare? </a:t>
            </a:r>
          </a:p>
        </p:txBody>
      </p:sp>
      <p:sp>
        <p:nvSpPr>
          <p:cNvPr id="3" name=""/>
          <p:cNvSpPr/>
          <p:nvPr>
            <p:ph type="body" idx="10"/>
          </p:nvPr>
        </p:nvSpPr>
        <p:spPr>
          <a:xfrm>
            <a:off x="718820" y="2011680"/>
            <a:ext cx="11560175" cy="472440"/>
          </a:xfrm>
          <a:prstGeom prst="rect">
            <a:avLst/>
          </a:prstGeom>
          <a:solidFill>
            <a:srgbClr val="78BD1F"/>
          </a:solidFill>
          <a:ln w="0" cmpd="sng">
            <a:noFill/>
            <a:prstDash val="solid"/>
          </a:ln>
        </p:spPr>
        <p:txBody>
          <a:bodyPr vert="horz" lIns="0" tIns="128905" rIns="0" bIns="0" anchor="t"/>
          <a:lstStyle/>
          <a:p>
            <a:pPr marL="0" marR="0" indent="0" algn="ctr">
              <a:lnSpc>
                <a:spcPts val="1800"/>
              </a:lnSpc>
              <a:spcAft>
                <a:spcPts val="855"/>
              </a:spcAft>
            </a:pPr>
            <a:r>
              <a:rPr lang="en-US" sz="1550" b="1" spc="-45">
                <a:solidFill>
                  <a:srgbClr val="002F56"/>
                </a:solidFill>
                <a:latin typeface="Arial" pitchFamily="2" panose="02020603050405020304"/>
              </a:rPr>
              <a:t>You’re eligible for Original Medicare (Parts A and B) if: </a:t>
            </a:r>
          </a:p>
        </p:txBody>
      </p:sp>
      <p:sp>
        <p:nvSpPr>
          <p:cNvPr id="6" name=""/>
          <p:cNvSpPr/>
          <p:nvPr>
            <p:ph type="body" idx="10"/>
          </p:nvPr>
        </p:nvSpPr>
        <p:spPr>
          <a:xfrm>
            <a:off x="1017905" y="4728845"/>
            <a:ext cx="2676525" cy="459105"/>
          </a:xfrm>
          <a:prstGeom prst="rect">
            <a:avLst/>
          </a:prstGeom>
          <a:noFill/>
          <a:ln w="0" cmpd="sng">
            <a:noFill/>
            <a:prstDash val="solid"/>
          </a:ln>
        </p:spPr>
        <p:txBody>
          <a:bodyPr vert="horz" lIns="0" tIns="0" rIns="0" bIns="0" anchor="t"/>
          <a:lstStyle/>
          <a:p>
            <a:pPr marL="365760" marR="0" indent="-365760" algn="l">
              <a:lnSpc>
                <a:spcPts val="1800"/>
              </a:lnSpc>
              <a:spcAft>
                <a:spcPts val="0"/>
              </a:spcAft>
            </a:pPr>
            <a:r>
              <a:rPr lang="en-US" sz="1550" b="1" spc="-55">
                <a:solidFill>
                  <a:srgbClr val="393A3C"/>
                </a:solidFill>
                <a:latin typeface="Arial" pitchFamily="2" panose="02020603050405020304"/>
              </a:rPr>
              <a:t>You’re at least 65 years of age (even if you still work) </a:t>
            </a:r>
          </a:p>
        </p:txBody>
      </p:sp>
      <p:sp>
        <p:nvSpPr>
          <p:cNvPr id="9" name=""/>
          <p:cNvSpPr/>
          <p:nvPr>
            <p:ph type="body" idx="10"/>
          </p:nvPr>
        </p:nvSpPr>
        <p:spPr>
          <a:xfrm>
            <a:off x="9189720" y="4728845"/>
            <a:ext cx="2971800" cy="687705"/>
          </a:xfrm>
          <a:prstGeom prst="rect">
            <a:avLst/>
          </a:prstGeom>
          <a:noFill/>
          <a:ln w="0" cmpd="sng">
            <a:noFill/>
            <a:prstDash val="solid"/>
          </a:ln>
        </p:spPr>
        <p:txBody>
          <a:bodyPr vert="horz" lIns="0" tIns="0" rIns="0" bIns="0" anchor="t"/>
          <a:lstStyle/>
          <a:p>
            <a:pPr marL="0" marR="0" indent="0" algn="ctr">
              <a:lnSpc>
                <a:spcPts val="1800"/>
              </a:lnSpc>
              <a:spcAft>
                <a:spcPts val="0"/>
              </a:spcAft>
            </a:pPr>
            <a:r>
              <a:rPr lang="en-US" sz="1550" b="1" spc="-55">
                <a:solidFill>
                  <a:srgbClr val="393A3C"/>
                </a:solidFill>
                <a:latin typeface="Arial" pitchFamily="2" panose="02020603050405020304"/>
              </a:rPr>
              <a:t>You’re a U.S. citizen or a legal </a:t>
            </a:r>
            <a:br/>
            <a:r>
              <a:rPr lang="en-US" sz="1550" b="1" spc="-55">
                <a:solidFill>
                  <a:srgbClr val="393A3C"/>
                </a:solidFill>
                <a:latin typeface="Arial" pitchFamily="2" panose="02020603050405020304"/>
              </a:rPr>
              <a:t>resident who has lived in the U.S. </a:t>
            </a:r>
            <a:br/>
            <a:r>
              <a:rPr lang="en-US" sz="1550" b="1" spc="-55">
                <a:solidFill>
                  <a:srgbClr val="393A3C"/>
                </a:solidFill>
                <a:latin typeface="Arial" pitchFamily="2" panose="02020603050405020304"/>
              </a:rPr>
              <a:t>for at least 5 consecutive years </a:t>
            </a:r>
          </a:p>
        </p:txBody>
      </p:sp>
      <p:sp>
        <p:nvSpPr>
          <p:cNvPr id="12" name=""/>
          <p:cNvSpPr/>
          <p:nvPr>
            <p:ph type="body" idx="10"/>
          </p:nvPr>
        </p:nvSpPr>
        <p:spPr>
          <a:xfrm>
            <a:off x="4529455" y="4728845"/>
            <a:ext cx="2435225" cy="685165"/>
          </a:xfrm>
          <a:prstGeom prst="rect">
            <a:avLst/>
          </a:prstGeom>
          <a:noFill/>
          <a:ln w="0" cmpd="sng">
            <a:noFill/>
            <a:prstDash val="solid"/>
          </a:ln>
        </p:spPr>
        <p:txBody>
          <a:bodyPr vert="horz" lIns="0" tIns="0" rIns="0" bIns="0" anchor="t"/>
          <a:lstStyle/>
          <a:p>
            <a:pPr marL="0" marR="0" indent="0" algn="ctr">
              <a:lnSpc>
                <a:spcPts val="1800"/>
              </a:lnSpc>
              <a:spcAft>
                <a:spcPts val="0"/>
              </a:spcAft>
            </a:pPr>
            <a:r>
              <a:rPr lang="en-US" sz="1550" b="1" spc="-65">
                <a:solidFill>
                  <a:srgbClr val="393A3C"/>
                </a:solidFill>
                <a:latin typeface="Arial" pitchFamily="2" panose="02020603050405020304"/>
              </a:rPr>
              <a:t>You’re under 65 and qualify </a:t>
            </a:r>
            <a:br/>
            <a:r>
              <a:rPr lang="en-US" sz="1550" b="1" spc="-65">
                <a:solidFill>
                  <a:srgbClr val="393A3C"/>
                </a:solidFill>
                <a:latin typeface="Arial" pitchFamily="2" panose="02020603050405020304"/>
              </a:rPr>
              <a:t>due to a disability or other </a:t>
            </a:r>
            <a:br/>
            <a:r>
              <a:rPr lang="en-US" sz="1550" b="1" spc="-65">
                <a:solidFill>
                  <a:srgbClr val="393A3C"/>
                </a:solidFill>
                <a:latin typeface="Arial" pitchFamily="2" panose="02020603050405020304"/>
              </a:rPr>
              <a:t>special circumstance </a:t>
            </a:r>
          </a:p>
        </p:txBody>
      </p:sp>
      <p:sp>
        <p:nvSpPr>
          <p:cNvPr id="15" name=""/>
          <p:cNvSpPr/>
          <p:nvPr>
            <p:ph type="body" idx="10"/>
          </p:nvPr>
        </p:nvSpPr>
        <p:spPr>
          <a:xfrm>
            <a:off x="3804920" y="3810635"/>
            <a:ext cx="406400" cy="252730"/>
          </a:xfrm>
          <a:prstGeom prst="rect">
            <a:avLst/>
          </a:prstGeom>
          <a:noFill/>
          <a:ln w="0" cmpd="sng">
            <a:noFill/>
            <a:prstDash val="solid"/>
          </a:ln>
        </p:spPr>
        <p:txBody>
          <a:bodyPr vert="horz" lIns="0" tIns="0" rIns="0" bIns="0" anchor="t">
            <a:normAutofit fontScale="85000"/>
          </a:bodyPr>
          <a:lstStyle/>
          <a:p>
            <a:pPr marL="0" marR="0" indent="0" algn="l">
              <a:lnSpc>
                <a:spcPts val="2000"/>
              </a:lnSpc>
              <a:spcAft>
                <a:spcPts val="0"/>
              </a:spcAft>
            </a:pPr>
            <a:r>
              <a:rPr lang="en-US" sz="1650" b="1" spc="250">
                <a:solidFill>
                  <a:srgbClr val="114920"/>
                </a:solidFill>
                <a:latin typeface="Tahoma" pitchFamily="2" panose="02020603050405020304"/>
              </a:rPr>
              <a:t>OR </a:t>
            </a:r>
          </a:p>
        </p:txBody>
      </p:sp>
      <p:sp>
        <p:nvSpPr>
          <p:cNvPr id="18" name=""/>
          <p:cNvSpPr/>
          <p:nvPr>
            <p:ph type="body" idx="10"/>
          </p:nvPr>
        </p:nvSpPr>
        <p:spPr>
          <a:xfrm>
            <a:off x="7833360" y="3804920"/>
            <a:ext cx="448310" cy="252730"/>
          </a:xfrm>
          <a:prstGeom prst="rect">
            <a:avLst/>
          </a:prstGeom>
          <a:noFill/>
          <a:ln w="0" cmpd="sng">
            <a:noFill/>
            <a:prstDash val="solid"/>
          </a:ln>
        </p:spPr>
        <p:txBody>
          <a:bodyPr vert="horz" lIns="0" tIns="0" rIns="0" bIns="0" anchor="t">
            <a:normAutofit fontScale="85000"/>
          </a:bodyPr>
          <a:lstStyle/>
          <a:p>
            <a:pPr marL="0" marR="0" indent="0" algn="l">
              <a:lnSpc>
                <a:spcPts val="1900"/>
              </a:lnSpc>
              <a:spcAft>
                <a:spcPts val="0"/>
              </a:spcAft>
            </a:pPr>
            <a:r>
              <a:rPr lang="en-US" sz="1650" b="1" spc="0">
                <a:solidFill>
                  <a:srgbClr val="114920"/>
                </a:solidFill>
                <a:latin typeface="Tahoma" pitchFamily="2" panose="02020603050405020304"/>
              </a:rPr>
              <a:t>AND </a:t>
            </a:r>
          </a:p>
        </p:txBody>
      </p:sp>
      <p:cxnSp>
        <p:nvCxnSpPr>
          <p:cNvPr id="21" name=""/>
          <p:cNvCxnSpPr/>
          <p:nvPr/>
        </p:nvCxnSpPr>
        <p:spPr>
          <a:xfrm>
            <a:off x="8055610" y="2907665"/>
            <a:ext cx="0" cy="708025"/>
          </a:xfrm>
          <a:prstGeom prst="line">
            <a:avLst/>
          </a:prstGeom>
          <a:ln w="3175" cmpd="sng">
            <a:solidFill>
              <a:srgbClr val="393A3C"/>
            </a:solidFill>
          </a:ln>
        </p:spPr>
      </p:cxnSp>
      <p:cxnSp>
        <p:nvCxnSpPr>
          <p:cNvPr id="22" name=""/>
          <p:cNvCxnSpPr/>
          <p:nvPr/>
        </p:nvCxnSpPr>
        <p:spPr>
          <a:xfrm>
            <a:off x="8055610" y="4258310"/>
            <a:ext cx="0" cy="707390"/>
          </a:xfrm>
          <a:prstGeom prst="line">
            <a:avLst/>
          </a:prstGeom>
          <a:ln w="3175" cmpd="sng">
            <a:solidFill>
              <a:srgbClr val="393A3C"/>
            </a:solidFill>
          </a:ln>
        </p:spPr>
      </p:cxnSp>
    </p:spTree>
  </p:cSld>
  <p:clrMapOvr>
    <a:masterClrMapping/>
  </p:clrMapOvr>
</p:sld>
</file>

<file path=ppt/slides/slide4.xml><?xml version="1.0" encoding="utf-8"?>
<p:sld xmlns:p="http://schemas.openxmlformats.org/presentationml/2006/main" xmlns:r="http://schemas.openxmlformats.org/officeDocument/2006/relationships" xmlns:a="http://schemas.openxmlformats.org/drawingml/2006/main" xmlns:dc="http://purl.org/dc/elements/1.1/" xmlns:cp="http://schemas.openxmlformats.org/package/2006/metadata/core-properties">
  <p:cSld>
    <p:bg>
      <p:bgPr>
        <a:solidFill>
          <a:schemeClr val="bg1">
            <a:alpha val="100000"/>
          </a:schemeClr>
        </a:solidFill>
      </p:bgPr>
    </p:bg>
    <p:spTree>
      <p:nvGrpSpPr>
        <p:cNvPr id="1" name=""/>
        <p:cNvGrpSpPr/>
        <p:nvPr/>
      </p:nvGrpSpPr>
      <p:grpSpPr>
        <a:xfrm>
          <a:off x="0" y="0"/>
          <a:ext cx="0" cy="0"/>
          <a:chOff x="0" y="0"/>
          <a:chExt cx="0" cy="0"/>
        </a:xfrm>
      </p:grpSpPr>
      <p:pic>
        <p:nvPicPr>
          <p:cNvPr id="6" name=""/>
          <p:cNvPicPr/>
          <p:nvPr/>
        </p:nvPicPr>
        <p:blipFill>
          <a:blip r:embed="prId11"/>
          <a:stretch>
            <a:fillRect/>
          </a:stretch>
        </p:blipFill>
        <p:spPr>
          <a:xfrm>
            <a:off x="2057400" y="4837430"/>
            <a:ext cx="2575560" cy="109220"/>
          </a:xfrm>
          <a:prstGeom prst="rect">
            <a:avLst/>
          </a:prstGeom>
        </p:spPr>
      </p:pic>
      <p:pic>
        <p:nvPicPr>
          <p:cNvPr id="8" name=""/>
          <p:cNvPicPr/>
          <p:nvPr/>
        </p:nvPicPr>
        <p:blipFill>
          <a:blip r:embed="prId12"/>
          <a:stretch>
            <a:fillRect/>
          </a:stretch>
        </p:blipFill>
        <p:spPr>
          <a:xfrm>
            <a:off x="704215" y="5062855"/>
            <a:ext cx="11481435" cy="1514475"/>
          </a:xfrm>
          <a:prstGeom prst="rect">
            <a:avLst/>
          </a:prstGeom>
        </p:spPr>
      </p:pic>
      <p:sp>
        <p:nvSpPr>
          <p:cNvPr id="2" name=""/>
          <p:cNvSpPr/>
          <p:nvPr>
            <p:ph type="body" idx="10"/>
          </p:nvPr>
        </p:nvSpPr>
        <p:spPr>
          <a:xfrm>
            <a:off x="765175" y="647700"/>
            <a:ext cx="6515100" cy="716915"/>
          </a:xfrm>
          <a:prstGeom prst="rect">
            <a:avLst/>
          </a:prstGeom>
          <a:noFill/>
          <a:ln w="0" cmpd="sng">
            <a:noFill/>
            <a:prstDash val="solid"/>
          </a:ln>
        </p:spPr>
        <p:txBody>
          <a:bodyPr vert="horz" lIns="0" tIns="17780" rIns="0" bIns="0" anchor="t">
            <a:normAutofit fontScale="90000"/>
          </a:bodyPr>
          <a:lstStyle/>
          <a:p>
            <a:pPr marL="0" marR="0" indent="0" algn="l">
              <a:lnSpc>
                <a:spcPts val="3300"/>
              </a:lnSpc>
              <a:spcAft>
                <a:spcPts val="2205"/>
              </a:spcAft>
            </a:pPr>
            <a:r>
              <a:rPr lang="en-US" sz="2700" b="1" spc="55">
                <a:solidFill>
                  <a:srgbClr val="5C9A1B"/>
                </a:solidFill>
                <a:latin typeface="Tahoma" pitchFamily="2" panose="02020603050405020304"/>
              </a:rPr>
              <a:t>Medicare enrollment periods, explained </a:t>
            </a:r>
          </a:p>
        </p:txBody>
      </p:sp>
      <p:sp>
        <p:nvSpPr>
          <p:cNvPr id="3" name=""/>
          <p:cNvSpPr/>
          <p:nvPr>
            <p:ph type="body" idx="10"/>
          </p:nvPr>
        </p:nvSpPr>
        <p:spPr>
          <a:xfrm>
            <a:off x="702310" y="1364615"/>
            <a:ext cx="5601970" cy="3373755"/>
          </a:xfrm>
          <a:prstGeom prst="rect">
            <a:avLst/>
          </a:prstGeom>
          <a:noFill/>
          <a:ln w="0" cmpd="sng">
            <a:noFill/>
            <a:prstDash val="solid"/>
          </a:ln>
        </p:spPr>
        <p:txBody>
          <a:bodyPr vert="horz" lIns="0" tIns="0" rIns="0" bIns="0" anchor="t"/>
          <a:lstStyle/>
          <a:p>
            <a:pPr marL="45720" marR="0" indent="0" algn="l">
              <a:lnSpc>
                <a:spcPts val="1700"/>
              </a:lnSpc>
              <a:spcAft>
                <a:spcPts val="0"/>
              </a:spcAft>
            </a:pPr>
            <a:r>
              <a:rPr lang="en-US" sz="1350" b="1" spc="-5">
                <a:solidFill>
                  <a:srgbClr val="002F56"/>
                </a:solidFill>
                <a:latin typeface="Tahoma" pitchFamily="2" panose="02020603050405020304"/>
              </a:rPr>
              <a:t>Initial Enrollment Period </a:t>
            </a:r>
          </a:p>
          <a:p>
            <a:pPr marL="45720" marR="45720" indent="0" algn="l">
              <a:lnSpc>
                <a:spcPts val="1800"/>
              </a:lnSpc>
              <a:spcBef>
                <a:spcPts val="585"/>
              </a:spcBef>
              <a:spcAft>
                <a:spcPts val="0"/>
              </a:spcAft>
            </a:pPr>
            <a:r>
              <a:rPr lang="en-US" sz="1350" spc="0">
                <a:solidFill>
                  <a:srgbClr val="393A3C"/>
                </a:solidFill>
                <a:latin typeface="Tahoma" pitchFamily="2" panose="02020603050405020304"/>
              </a:rPr>
              <a:t>If you’re enrolling in Medicare for the first time, you have an Initial Enrollment Period (IEP) that begins 3 months before and ends 3 months after you turn 65. It begins and ends 1 month earlier if your birthday is on the first of the month. </a:t>
            </a:r>
          </a:p>
          <a:p>
            <a:pPr marL="45720" marR="0" indent="0" algn="l">
              <a:lnSpc>
                <a:spcPts val="1800"/>
              </a:lnSpc>
              <a:spcBef>
                <a:spcPts val="1045"/>
              </a:spcBef>
              <a:spcAft>
                <a:spcPts val="0"/>
              </a:spcAft>
            </a:pPr>
            <a:r>
              <a:rPr lang="en-US" sz="1350" b="1" spc="0">
                <a:solidFill>
                  <a:srgbClr val="002F56"/>
                </a:solidFill>
                <a:latin typeface="Tahoma" pitchFamily="2" panose="02020603050405020304"/>
              </a:rPr>
              <a:t>Annual Enrollment Period </a:t>
            </a:r>
            <a:br/>
            <a:r>
              <a:rPr lang="en-US" sz="1300" b="1" spc="0">
                <a:solidFill>
                  <a:srgbClr val="393A3C"/>
                </a:solidFill>
                <a:latin typeface="Arial" pitchFamily="2" panose="02020603050405020304"/>
              </a:rPr>
              <a:t>Oct. 15 – Dec. 7 </a:t>
            </a:r>
          </a:p>
          <a:p>
            <a:pPr marL="45720" marR="91440" indent="0" algn="l">
              <a:lnSpc>
                <a:spcPts val="1800"/>
              </a:lnSpc>
              <a:spcBef>
                <a:spcPts val="600"/>
              </a:spcBef>
              <a:spcAft>
                <a:spcPts val="0"/>
              </a:spcAft>
            </a:pPr>
            <a:r>
              <a:rPr lang="en-US" sz="1350" spc="0">
                <a:solidFill>
                  <a:srgbClr val="393A3C"/>
                </a:solidFill>
                <a:latin typeface="Tahoma" pitchFamily="2" panose="02020603050405020304"/>
              </a:rPr>
              <a:t>During the Annual Enrollment Period (AEP), you can add, drop or switch your Medicare coverage. </a:t>
            </a:r>
          </a:p>
          <a:p>
            <a:pPr marL="1325880" marR="0" indent="0" algn="l">
              <a:lnSpc>
                <a:spcPts val="1700"/>
              </a:lnSpc>
              <a:spcBef>
                <a:spcPts val="4345"/>
              </a:spcBef>
              <a:spcAft>
                <a:spcPts val="0"/>
              </a:spcAft>
              <a:tabLst>
                <a:tab algn="l" pos="3749040"/>
              </a:tabLst>
            </a:pPr>
            <a:r>
              <a:rPr lang="en-US" sz="1350" b="1" spc="-15">
                <a:solidFill>
                  <a:srgbClr val="002F56"/>
                </a:solidFill>
                <a:latin typeface="Tahoma" pitchFamily="2" panose="02020603050405020304"/>
              </a:rPr>
              <a:t>AEP	</a:t>
            </a:r>
            <a:r>
              <a:rPr lang="en-US" sz="1350" b="1" spc="-15">
                <a:solidFill>
                  <a:srgbClr val="002F56"/>
                </a:solidFill>
                <a:latin typeface="Tahoma" pitchFamily="2" panose="02020603050405020304"/>
              </a:rPr>
              <a:t>OEP and GEP </a:t>
            </a:r>
          </a:p>
          <a:p>
            <a:pPr marL="1325880" marR="0" indent="0" algn="l">
              <a:lnSpc>
                <a:spcPts val="1700"/>
              </a:lnSpc>
              <a:spcBef>
                <a:spcPts val="160"/>
              </a:spcBef>
              <a:spcAft>
                <a:spcPts val="30"/>
              </a:spcAft>
              <a:tabLst>
                <a:tab algn="l" pos="3749040"/>
              </a:tabLst>
            </a:pPr>
            <a:r>
              <a:rPr lang="en-US" sz="1350" spc="0">
                <a:solidFill>
                  <a:srgbClr val="002F56"/>
                </a:solidFill>
                <a:latin typeface="Tahoma" pitchFamily="2" panose="02020603050405020304"/>
              </a:rPr>
              <a:t>Oct. 15 – Dec. 7	</a:t>
            </a:r>
            <a:r>
              <a:rPr lang="en-US" sz="1350" spc="0">
                <a:solidFill>
                  <a:srgbClr val="002F56"/>
                </a:solidFill>
                <a:latin typeface="Tahoma" pitchFamily="2" panose="02020603050405020304"/>
              </a:rPr>
              <a:t>Jan. 1 – Mar. 31  </a:t>
            </a:r>
          </a:p>
        </p:txBody>
      </p:sp>
      <p:sp>
        <p:nvSpPr>
          <p:cNvPr id="4" name=""/>
          <p:cNvSpPr/>
          <p:nvPr>
            <p:ph type="body" idx="10"/>
          </p:nvPr>
        </p:nvSpPr>
        <p:spPr>
          <a:xfrm>
            <a:off x="6666230" y="1364615"/>
            <a:ext cx="5601970" cy="3076575"/>
          </a:xfrm>
          <a:prstGeom prst="rect">
            <a:avLst/>
          </a:prstGeom>
          <a:noFill/>
          <a:ln w="0" cmpd="sng">
            <a:noFill/>
            <a:prstDash val="solid"/>
          </a:ln>
        </p:spPr>
        <p:txBody>
          <a:bodyPr vert="horz" lIns="0" tIns="0" rIns="0" bIns="0" anchor="t"/>
          <a:lstStyle/>
          <a:p>
            <a:pPr marL="0" marR="0" indent="0" algn="l">
              <a:lnSpc>
                <a:spcPts val="1800"/>
              </a:lnSpc>
              <a:spcAft>
                <a:spcPts val="0"/>
              </a:spcAft>
            </a:pPr>
            <a:r>
              <a:rPr lang="en-US" sz="1350" b="1" spc="0">
                <a:solidFill>
                  <a:srgbClr val="002F56"/>
                </a:solidFill>
                <a:latin typeface="Tahoma" pitchFamily="2" panose="02020603050405020304"/>
              </a:rPr>
              <a:t>Open Enrollment Period </a:t>
            </a:r>
            <a:br/>
            <a:r>
              <a:rPr lang="en-US" sz="1300" b="1" spc="0">
                <a:solidFill>
                  <a:srgbClr val="393A3C"/>
                </a:solidFill>
                <a:latin typeface="Arial" pitchFamily="2" panose="02020603050405020304"/>
              </a:rPr>
              <a:t>Jan. 1 – March 31 </a:t>
            </a:r>
          </a:p>
          <a:p>
            <a:pPr marL="0" marR="0" indent="0" algn="l">
              <a:lnSpc>
                <a:spcPts val="1600"/>
              </a:lnSpc>
              <a:spcBef>
                <a:spcPts val="825"/>
              </a:spcBef>
              <a:spcAft>
                <a:spcPts val="0"/>
              </a:spcAft>
            </a:pPr>
            <a:r>
              <a:rPr lang="en-US" sz="1350" spc="0">
                <a:solidFill>
                  <a:srgbClr val="393A3C"/>
                </a:solidFill>
                <a:latin typeface="Tahoma" pitchFamily="2" panose="02020603050405020304"/>
              </a:rPr>
              <a:t>If you already have a Medicare Advantage (MA) plan, you may enroll </a:t>
            </a:r>
          </a:p>
          <a:p>
            <a:pPr marL="0" marR="0" indent="0" algn="l">
              <a:lnSpc>
                <a:spcPts val="1600"/>
              </a:lnSpc>
              <a:spcBef>
                <a:spcPts val="235"/>
              </a:spcBef>
              <a:spcAft>
                <a:spcPts val="0"/>
              </a:spcAft>
            </a:pPr>
            <a:r>
              <a:rPr lang="en-US" sz="1350" spc="0">
                <a:solidFill>
                  <a:srgbClr val="393A3C"/>
                </a:solidFill>
                <a:latin typeface="Tahoma" pitchFamily="2" panose="02020603050405020304"/>
              </a:rPr>
              <a:t>in another MA plan or go back to Original Medicare during the Open </a:t>
            </a:r>
          </a:p>
          <a:p>
            <a:pPr marL="0" marR="0" indent="0" algn="l">
              <a:lnSpc>
                <a:spcPts val="1600"/>
              </a:lnSpc>
              <a:spcBef>
                <a:spcPts val="240"/>
              </a:spcBef>
              <a:spcAft>
                <a:spcPts val="0"/>
              </a:spcAft>
            </a:pPr>
            <a:r>
              <a:rPr lang="en-US" sz="1350" spc="-5">
                <a:solidFill>
                  <a:srgbClr val="393A3C"/>
                </a:solidFill>
                <a:latin typeface="Tahoma" pitchFamily="2" panose="02020603050405020304"/>
              </a:rPr>
              <a:t>Enrollment Period (OEP). You may only make 1 change within the period. </a:t>
            </a:r>
          </a:p>
          <a:p>
            <a:pPr marL="0" marR="0" indent="0" algn="l">
              <a:lnSpc>
                <a:spcPts val="1800"/>
              </a:lnSpc>
              <a:spcBef>
                <a:spcPts val="1020"/>
              </a:spcBef>
              <a:spcAft>
                <a:spcPts val="0"/>
              </a:spcAft>
            </a:pPr>
            <a:r>
              <a:rPr lang="en-US" sz="1350" b="1" spc="0">
                <a:solidFill>
                  <a:srgbClr val="002F56"/>
                </a:solidFill>
                <a:latin typeface="Tahoma" pitchFamily="2" panose="02020603050405020304"/>
              </a:rPr>
              <a:t>General Enrollment Period </a:t>
            </a:r>
            <a:br/>
            <a:r>
              <a:rPr lang="en-US" sz="1300" b="1" spc="0">
                <a:solidFill>
                  <a:srgbClr val="393A3C"/>
                </a:solidFill>
                <a:latin typeface="Arial" pitchFamily="2" panose="02020603050405020304"/>
              </a:rPr>
              <a:t>Jan. 1 – March 31 </a:t>
            </a:r>
          </a:p>
          <a:p>
            <a:pPr marL="0" marR="0" indent="0" algn="l">
              <a:lnSpc>
                <a:spcPts val="1800"/>
              </a:lnSpc>
              <a:spcBef>
                <a:spcPts val="610"/>
              </a:spcBef>
              <a:spcAft>
                <a:spcPts val="0"/>
              </a:spcAft>
            </a:pPr>
            <a:r>
              <a:rPr lang="en-US" sz="1350" spc="0">
                <a:solidFill>
                  <a:srgbClr val="393A3C"/>
                </a:solidFill>
                <a:latin typeface="Tahoma" pitchFamily="2" panose="02020603050405020304"/>
              </a:rPr>
              <a:t>If you didn’t sign up for Original Medicare during your IEP, you get another chance during the General Enrollment Period (GEP). You may not face a fee or penalty due to VA coverage—for example, if you didn’t take Medicare when you were initially eligible due to veteran benefits—but some penalties may apply. </a:t>
            </a:r>
          </a:p>
        </p:txBody>
      </p:sp>
      <p:sp>
        <p:nvSpPr>
          <p:cNvPr id="9" name=""/>
          <p:cNvSpPr/>
          <p:nvPr>
            <p:ph type="body" idx="10"/>
          </p:nvPr>
        </p:nvSpPr>
        <p:spPr>
          <a:xfrm>
            <a:off x="978535" y="5025390"/>
            <a:ext cx="10890250" cy="207010"/>
          </a:xfrm>
          <a:prstGeom prst="rect">
            <a:avLst/>
          </a:prstGeom>
          <a:noFill/>
          <a:ln w="0" cmpd="sng">
            <a:noFill/>
            <a:prstDash val="solid"/>
          </a:ln>
        </p:spPr>
        <p:txBody>
          <a:bodyPr vert="horz" lIns="0" tIns="3175" rIns="0" bIns="0" anchor="t"/>
          <a:lstStyle/>
          <a:p>
            <a:pPr marL="0" marR="0" indent="0" algn="l">
              <a:lnSpc>
                <a:spcPts val="1600"/>
              </a:lnSpc>
              <a:spcAft>
                <a:spcPts val="0"/>
              </a:spcAft>
              <a:tabLst>
                <a:tab algn="l" pos="1005840"/>
                <a:tab algn="l" pos="1920240"/>
                <a:tab algn="l" pos="2880360"/>
                <a:tab algn="l" pos="3840480"/>
                <a:tab algn="l" pos="4800600"/>
                <a:tab algn="l" pos="5715000"/>
                <a:tab algn="l" pos="6720840"/>
                <a:tab algn="l" pos="7680960"/>
                <a:tab algn="l" pos="8595360"/>
                <a:tab algn="l" pos="9555480"/>
                <a:tab algn="r" pos="10927080"/>
              </a:tabLst>
            </a:pPr>
            <a:r>
              <a:rPr lang="en-US" sz="1350" b="1" spc="0">
                <a:solidFill>
                  <a:srgbClr val="002F56"/>
                </a:solidFill>
                <a:latin typeface="Tahoma" pitchFamily="2" panose="02020603050405020304"/>
              </a:rPr>
              <a:t>SEPT.	</a:t>
            </a:r>
            <a:r>
              <a:rPr lang="en-US" sz="1350" b="1" spc="0">
                <a:solidFill>
                  <a:srgbClr val="002F56"/>
                </a:solidFill>
                <a:latin typeface="Tahoma" pitchFamily="2" panose="02020603050405020304"/>
              </a:rPr>
              <a:t>OCT.	</a:t>
            </a:r>
            <a:r>
              <a:rPr lang="en-US" sz="1350" b="1" spc="0">
                <a:solidFill>
                  <a:srgbClr val="002F56"/>
                </a:solidFill>
                <a:latin typeface="Tahoma" pitchFamily="2" panose="02020603050405020304"/>
              </a:rPr>
              <a:t>NOV.	</a:t>
            </a:r>
            <a:r>
              <a:rPr lang="en-US" sz="1350" b="1" spc="0">
                <a:solidFill>
                  <a:srgbClr val="002F56"/>
                </a:solidFill>
                <a:latin typeface="Tahoma" pitchFamily="2" panose="02020603050405020304"/>
              </a:rPr>
              <a:t>DEC.	</a:t>
            </a:r>
            <a:r>
              <a:rPr lang="en-US" sz="1350" b="1" spc="0">
                <a:solidFill>
                  <a:srgbClr val="002F56"/>
                </a:solidFill>
                <a:latin typeface="Tahoma" pitchFamily="2" panose="02020603050405020304"/>
              </a:rPr>
              <a:t>JAN.	</a:t>
            </a:r>
            <a:r>
              <a:rPr lang="en-US" sz="1350" b="1" spc="0">
                <a:solidFill>
                  <a:srgbClr val="002F56"/>
                </a:solidFill>
                <a:latin typeface="Tahoma" pitchFamily="2" panose="02020603050405020304"/>
              </a:rPr>
              <a:t>FEB.	</a:t>
            </a:r>
            <a:r>
              <a:rPr lang="en-US" sz="1350" b="1" spc="0">
                <a:solidFill>
                  <a:srgbClr val="002F56"/>
                </a:solidFill>
                <a:latin typeface="Tahoma" pitchFamily="2" panose="02020603050405020304"/>
              </a:rPr>
              <a:t>MAR.	</a:t>
            </a:r>
            <a:r>
              <a:rPr lang="en-US" sz="1350" b="1" spc="0">
                <a:solidFill>
                  <a:srgbClr val="002F56"/>
                </a:solidFill>
                <a:latin typeface="Tahoma" pitchFamily="2" panose="02020603050405020304"/>
              </a:rPr>
              <a:t>APR.	</a:t>
            </a:r>
            <a:r>
              <a:rPr lang="en-US" sz="1350" b="1" spc="0">
                <a:solidFill>
                  <a:srgbClr val="002F56"/>
                </a:solidFill>
                <a:latin typeface="Tahoma" pitchFamily="2" panose="02020603050405020304"/>
              </a:rPr>
              <a:t>MAY	</a:t>
            </a:r>
            <a:r>
              <a:rPr lang="en-US" sz="1350" b="1" spc="0">
                <a:solidFill>
                  <a:srgbClr val="002F56"/>
                </a:solidFill>
                <a:latin typeface="Tahoma" pitchFamily="2" panose="02020603050405020304"/>
              </a:rPr>
              <a:t>JUN.	</a:t>
            </a:r>
            <a:r>
              <a:rPr lang="en-US" sz="1350" b="1" spc="0">
                <a:solidFill>
                  <a:srgbClr val="002F56"/>
                </a:solidFill>
                <a:latin typeface="Tahoma" pitchFamily="2" panose="02020603050405020304"/>
              </a:rPr>
              <a:t>JUL.	</a:t>
            </a:r>
            <a:r>
              <a:rPr lang="en-US" sz="1350" b="1" spc="0">
                <a:solidFill>
                  <a:srgbClr val="002F56"/>
                </a:solidFill>
                <a:latin typeface="Tahoma" pitchFamily="2" panose="02020603050405020304"/>
              </a:rPr>
              <a:t>AUG. </a:t>
            </a:r>
          </a:p>
        </p:txBody>
      </p:sp>
    </p:spTree>
  </p:cSld>
  <p:clrMapOvr>
    <a:masterClrMapping/>
  </p:clrMapOvr>
</p:sld>
</file>

<file path=ppt/slides/slide5.xml><?xml version="1.0" encoding="utf-8"?>
<p:sld xmlns:p="http://schemas.openxmlformats.org/presentationml/2006/main" xmlns:r="http://schemas.openxmlformats.org/officeDocument/2006/relationships" xmlns:a="http://schemas.openxmlformats.org/drawingml/2006/main" xmlns:dc="http://purl.org/dc/elements/1.1/" xmlns:cp="http://schemas.openxmlformats.org/package/2006/metadata/core-properties">
  <p:cSld>
    <p:bg>
      <p:bgPr>
        <a:solidFill>
          <a:schemeClr val="bg1">
            <a:alpha val="100000"/>
          </a:schemeClr>
        </a:solidFill>
      </p:bgPr>
    </p:bg>
    <p:spTree>
      <p:nvGrpSpPr>
        <p:cNvPr id="1" name=""/>
        <p:cNvGrpSpPr/>
        <p:nvPr/>
      </p:nvGrpSpPr>
      <p:grpSpPr>
        <a:xfrm>
          <a:off x="0" y="0"/>
          <a:ext cx="0" cy="0"/>
          <a:chOff x="0" y="0"/>
          <a:chExt cx="0" cy="0"/>
        </a:xfrm>
      </p:grpSpPr>
      <p:pic>
        <p:nvPicPr>
          <p:cNvPr id="7" name=""/>
          <p:cNvPicPr/>
          <p:nvPr/>
        </p:nvPicPr>
        <p:blipFill>
          <a:blip r:embed="prId13"/>
          <a:stretch>
            <a:fillRect/>
          </a:stretch>
        </p:blipFill>
        <p:spPr>
          <a:xfrm>
            <a:off x="2621280" y="4785360"/>
            <a:ext cx="2054225" cy="182880"/>
          </a:xfrm>
          <a:prstGeom prst="rect">
            <a:avLst/>
          </a:prstGeom>
        </p:spPr>
      </p:pic>
      <p:pic>
        <p:nvPicPr>
          <p:cNvPr id="9" name=""/>
          <p:cNvPicPr/>
          <p:nvPr/>
        </p:nvPicPr>
        <p:blipFill>
          <a:blip r:embed="prId14"/>
          <a:stretch>
            <a:fillRect/>
          </a:stretch>
        </p:blipFill>
        <p:spPr>
          <a:xfrm>
            <a:off x="737870" y="5056505"/>
            <a:ext cx="11515090" cy="1520825"/>
          </a:xfrm>
          <a:prstGeom prst="rect">
            <a:avLst/>
          </a:prstGeom>
        </p:spPr>
      </p:pic>
      <p:sp>
        <p:nvSpPr>
          <p:cNvPr id="2" name=""/>
          <p:cNvSpPr/>
          <p:nvPr>
            <p:ph type="body" idx="10"/>
          </p:nvPr>
        </p:nvSpPr>
        <p:spPr>
          <a:xfrm>
            <a:off x="715645" y="647700"/>
            <a:ext cx="11560175" cy="707390"/>
          </a:xfrm>
          <a:prstGeom prst="rect">
            <a:avLst/>
          </a:prstGeom>
          <a:noFill/>
          <a:ln w="0" cmpd="sng">
            <a:noFill/>
            <a:prstDash val="solid"/>
          </a:ln>
        </p:spPr>
        <p:txBody>
          <a:bodyPr vert="horz" lIns="0" tIns="16510" rIns="0" bIns="0" anchor="t">
            <a:normAutofit fontScale="90000"/>
          </a:bodyPr>
          <a:lstStyle/>
          <a:p>
            <a:pPr marL="45720" marR="0" indent="0" algn="l">
              <a:lnSpc>
                <a:spcPts val="3300"/>
              </a:lnSpc>
              <a:spcAft>
                <a:spcPts val="2135"/>
              </a:spcAft>
            </a:pPr>
            <a:r>
              <a:rPr lang="en-US" sz="2750" b="1" spc="45">
                <a:solidFill>
                  <a:srgbClr val="5C9A1B"/>
                </a:solidFill>
                <a:latin typeface="Tahoma" pitchFamily="2" panose="02020603050405020304"/>
              </a:rPr>
              <a:t>Special Election Period </a:t>
            </a:r>
          </a:p>
        </p:txBody>
      </p:sp>
      <p:graphicFrame>
        <p:nvGraphicFramePr>
          <p:cNvPr id="4" name=""/>
          <p:cNvGraphicFramePr>
            <a:graphicFrameLocks noGrp="1"/>
          </p:cNvGraphicFramePr>
          <p:nvPr/>
        </p:nvGraphicFramePr>
        <p:xfrm>
          <a:off x="715645" y="1355090"/>
          <a:ext cx="11560175" cy="3155315"/>
        </p:xfrm>
        <a:graphic>
          <a:graphicData uri="http://schemas.openxmlformats.org/drawingml/2006/table">
            <a:tbl>
              <a:tblGrid>
                <a:gridCol w="6117590"/>
                <a:gridCol w="5442585"/>
              </a:tblGrid>
              <a:tr h="2789555">
                <a:tc>
                  <a:txBody>
                    <a:bodyPr vert="horz" anchor="t"/>
                    <a:lstStyle/>
                    <a:p>
                      <a:pPr marL="45720" marR="342900" indent="0" algn="l">
                        <a:lnSpc>
                          <a:spcPts val="2000"/>
                        </a:lnSpc>
                        <a:spcBef>
                          <a:spcPts val="0"/>
                        </a:spcBef>
                        <a:spcAft>
                          <a:spcPts val="0"/>
                        </a:spcAft>
                      </a:pPr>
                      <a:r>
                        <a:rPr lang="en-US" sz="1450" spc="0">
                          <a:solidFill>
                            <a:srgbClr val="393A3C"/>
                          </a:solidFill>
                          <a:latin typeface="Tahoma" pitchFamily="2" panose="02020603050405020304"/>
                        </a:rPr>
                        <a:t>A Special Election Period (SEP) is an opportunity to enroll in, change or drop your Medicare Advantage or Part D prescription drug plan (PDP) outside of the AEP due to a qualifying life event—without penalty. You generally have 2 months after the month of the qualifying event to make a switch, though specific dates will vary for each person’s situation. Qualifying life events may include: </a:t>
                      </a:r>
                    </a:p>
                    <a:p>
                      <a:pPr marL="182880" marR="0" indent="137160" algn="l">
                        <a:lnSpc>
                          <a:spcPts val="2000"/>
                        </a:lnSpc>
                        <a:spcBef>
                          <a:spcPts val="1490"/>
                        </a:spcBef>
                        <a:spcAft>
                          <a:spcPts val="0"/>
                        </a:spcAft>
                        <a:buFont typeface="Symbol"/>
                        <a:buChar char="·"/>
                      </a:pPr>
                      <a:r>
                        <a:rPr lang="en-US" sz="1450" spc="0">
                          <a:solidFill>
                            <a:srgbClr val="393A3C"/>
                          </a:solidFill>
                          <a:latin typeface="Tahoma" pitchFamily="2" panose="02020603050405020304"/>
                        </a:rPr>
                        <a:t>You’ve been diagnosed with a qualifying chronic </a:t>
                      </a:r>
                      <a:br/>
                      <a:r>
                        <a:rPr lang="en-US" sz="1450" spc="0">
                          <a:solidFill>
                            <a:srgbClr val="393A3C"/>
                          </a:solidFill>
                          <a:latin typeface="Tahoma" pitchFamily="2" panose="02020603050405020304"/>
                        </a:rPr>
                        <a:t>health condition. </a:t>
                      </a:r>
                    </a:p>
                    <a:p>
                      <a:pPr marL="182880" marR="1165860" indent="137160" algn="l">
                        <a:lnSpc>
                          <a:spcPts val="2000"/>
                        </a:lnSpc>
                        <a:spcBef>
                          <a:spcPts val="575"/>
                        </a:spcBef>
                        <a:spcAft>
                          <a:spcPts val="40"/>
                        </a:spcAft>
                        <a:buFont typeface="Symbol"/>
                        <a:buChar char="·"/>
                      </a:pPr>
                      <a:r>
                        <a:rPr lang="en-US" sz="1450" spc="0">
                          <a:solidFill>
                            <a:srgbClr val="393A3C"/>
                          </a:solidFill>
                          <a:latin typeface="Tahoma" pitchFamily="2" panose="02020603050405020304"/>
                        </a:rPr>
                        <a:t>You’ve moved to a permanent residence outside of your current MA plan service area. </a:t>
                      </a:r>
                    </a:p>
                  </a:txBody>
                  <a:tcPr anchor="t" marL="0" marR="0" marT="0" marB="0">
                    <a:lnL w="0" cmpd="sng">
                      <a:noFill/>
                      <a:prstDash val="solid"/>
                    </a:lnL>
                    <a:lnR w="0" cmpd="sng">
                      <a:noFill/>
                      <a:prstDash val="solid"/>
                    </a:lnR>
                    <a:lnT w="0" cmpd="sng">
                      <a:noFill/>
                      <a:prstDash val="solid"/>
                    </a:lnT>
                    <a:lnB w="0" cmpd="sng">
                      <a:noFill/>
                      <a:prstDash val="solid"/>
                    </a:lnB>
                  </a:tcPr>
                </a:tc>
                <a:tc>
                  <a:txBody>
                    <a:bodyPr vert="horz" anchor="t"/>
                    <a:lstStyle/>
                    <a:p>
                      <a:pPr marL="502920" marR="0" indent="182880" algn="l">
                        <a:lnSpc>
                          <a:spcPts val="1800"/>
                        </a:lnSpc>
                        <a:spcBef>
                          <a:spcPts val="0"/>
                        </a:spcBef>
                        <a:spcAft>
                          <a:spcPts val="0"/>
                        </a:spcAft>
                        <a:buFont typeface="Symbol"/>
                        <a:buChar char="·"/>
                      </a:pPr>
                      <a:r>
                        <a:rPr lang="en-US" sz="1450" spc="0">
                          <a:solidFill>
                            <a:srgbClr val="393A3C"/>
                          </a:solidFill>
                          <a:latin typeface="Tahoma" pitchFamily="2" panose="02020603050405020304"/>
                        </a:rPr>
                        <a:t>You qualify for Extra Help. </a:t>
                      </a:r>
                    </a:p>
                    <a:p>
                      <a:pPr marL="502920" marR="0" indent="182880" algn="l">
                        <a:lnSpc>
                          <a:spcPts val="1800"/>
                        </a:lnSpc>
                        <a:spcBef>
                          <a:spcPts val="820"/>
                        </a:spcBef>
                        <a:spcAft>
                          <a:spcPts val="0"/>
                        </a:spcAft>
                        <a:buFont typeface="Symbol"/>
                        <a:buChar char="·"/>
                      </a:pPr>
                      <a:r>
                        <a:rPr lang="en-US" sz="1450" spc="0">
                          <a:solidFill>
                            <a:srgbClr val="393A3C"/>
                          </a:solidFill>
                          <a:latin typeface="Tahoma" pitchFamily="2" panose="02020603050405020304"/>
                        </a:rPr>
                        <a:t>You’re retiring and losing employer coverage. </a:t>
                      </a:r>
                    </a:p>
                    <a:p>
                      <a:pPr marL="502920" marR="800100" indent="182880" algn="l">
                        <a:lnSpc>
                          <a:spcPts val="2000"/>
                        </a:lnSpc>
                        <a:spcBef>
                          <a:spcPts val="595"/>
                        </a:spcBef>
                        <a:spcAft>
                          <a:spcPts val="8925"/>
                        </a:spcAft>
                        <a:buFont typeface="Symbol"/>
                        <a:buChar char="·"/>
                      </a:pPr>
                      <a:r>
                        <a:rPr lang="en-US" sz="1450" spc="0">
                          <a:solidFill>
                            <a:srgbClr val="393A3C"/>
                          </a:solidFill>
                          <a:latin typeface="Tahoma" pitchFamily="2" panose="02020603050405020304"/>
                        </a:rPr>
                        <a:t>Your plan is not renewing its contract with the Centers for Medicare &amp; Medicaid Services (CMS) or intends to stop providing benefits in your area at the end of the year. </a:t>
                      </a:r>
                    </a:p>
                  </a:txBody>
                  <a:tcPr anchor="t" marL="0" marR="0" marT="0" marB="0">
                    <a:lnL w="0" cmpd="sng">
                      <a:noFill/>
                      <a:prstDash val="solid"/>
                    </a:lnL>
                    <a:lnR w="0" cmpd="sng">
                      <a:noFill/>
                      <a:prstDash val="solid"/>
                    </a:lnR>
                    <a:lnT w="0" cmpd="sng">
                      <a:noFill/>
                      <a:prstDash val="solid"/>
                    </a:lnT>
                    <a:lnB w="0" cmpd="sng">
                      <a:noFill/>
                      <a:prstDash val="solid"/>
                    </a:lnB>
                  </a:tcPr>
                </a:tc>
              </a:tr>
            </a:tbl>
          </a:graphicData>
        </a:graphic>
      </p:graphicFrame>
      <p:sp>
        <p:nvSpPr>
          <p:cNvPr id="5" name=""/>
          <p:cNvSpPr/>
          <p:nvPr>
            <p:ph type="body" idx="10"/>
          </p:nvPr>
        </p:nvSpPr>
        <p:spPr>
          <a:xfrm>
            <a:off x="715645" y="4510405"/>
            <a:ext cx="11560175" cy="274955"/>
          </a:xfrm>
          <a:prstGeom prst="rect">
            <a:avLst/>
          </a:prstGeom>
          <a:noFill/>
          <a:ln w="0" cmpd="sng">
            <a:noFill/>
            <a:prstDash val="solid"/>
          </a:ln>
        </p:spPr>
        <p:txBody>
          <a:bodyPr vert="horz" lIns="0" tIns="0" rIns="0" bIns="0" anchor="t"/>
          <a:lstStyle/>
          <a:p>
            <a:pPr marL="1005840" marR="0" indent="0" algn="l">
              <a:lnSpc>
                <a:spcPts val="1600"/>
              </a:lnSpc>
              <a:spcAft>
                <a:spcPts val="510"/>
              </a:spcAft>
              <a:tabLst>
                <a:tab algn="l" pos="3703320"/>
              </a:tabLst>
            </a:pPr>
            <a:r>
              <a:rPr lang="en-US" sz="1300" spc="0">
                <a:solidFill>
                  <a:srgbClr val="114920"/>
                </a:solidFill>
                <a:latin typeface="Tahoma" pitchFamily="2" panose="02020603050405020304"/>
              </a:rPr>
              <a:t>Month of qualifying event	</a:t>
            </a:r>
            <a:r>
              <a:rPr lang="en-US" sz="1300" b="1" spc="0">
                <a:solidFill>
                  <a:srgbClr val="114920"/>
                </a:solidFill>
                <a:latin typeface="Tahoma" pitchFamily="2" panose="02020603050405020304"/>
              </a:rPr>
              <a:t>SEP </a:t>
            </a:r>
          </a:p>
        </p:txBody>
      </p:sp>
      <p:sp>
        <p:nvSpPr>
          <p:cNvPr id="10" name=""/>
          <p:cNvSpPr/>
          <p:nvPr>
            <p:ph type="body" idx="10"/>
          </p:nvPr>
        </p:nvSpPr>
        <p:spPr>
          <a:xfrm>
            <a:off x="2346960" y="5031740"/>
            <a:ext cx="8321040" cy="199390"/>
          </a:xfrm>
          <a:prstGeom prst="rect">
            <a:avLst/>
          </a:prstGeom>
          <a:noFill/>
          <a:ln w="0" cmpd="sng">
            <a:noFill/>
            <a:prstDash val="solid"/>
          </a:ln>
        </p:spPr>
        <p:txBody>
          <a:bodyPr vert="horz" lIns="0" tIns="0" rIns="0" bIns="0" anchor="t"/>
          <a:lstStyle/>
          <a:p>
            <a:pPr marL="0" marR="0" indent="0" algn="l">
              <a:lnSpc>
                <a:spcPts val="1600"/>
              </a:lnSpc>
              <a:spcAft>
                <a:spcPts val="0"/>
              </a:spcAft>
              <a:tabLst>
                <a:tab algn="l" pos="3840480"/>
                <a:tab algn="r" pos="8321040"/>
              </a:tabLst>
            </a:pPr>
            <a:r>
              <a:rPr lang="en-US" sz="1300" b="1" spc="0">
                <a:solidFill>
                  <a:srgbClr val="114920"/>
                </a:solidFill>
                <a:latin typeface="Tahoma" pitchFamily="2" panose="02020603050405020304"/>
              </a:rPr>
              <a:t>Month 1	</a:t>
            </a:r>
            <a:r>
              <a:rPr lang="en-US" sz="1300" b="1" spc="0">
                <a:solidFill>
                  <a:srgbClr val="114920"/>
                </a:solidFill>
                <a:latin typeface="Tahoma" pitchFamily="2" panose="02020603050405020304"/>
              </a:rPr>
              <a:t>Month 2	</a:t>
            </a:r>
            <a:r>
              <a:rPr lang="en-US" sz="1300" b="1" spc="0">
                <a:solidFill>
                  <a:srgbClr val="114920"/>
                </a:solidFill>
                <a:latin typeface="Tahoma" pitchFamily="2" panose="02020603050405020304"/>
              </a:rPr>
              <a:t>Month 3 </a:t>
            </a:r>
          </a:p>
        </p:txBody>
      </p:sp>
    </p:spTree>
  </p:cSld>
  <p:clrMapOvr>
    <a:masterClrMapping/>
  </p:clrMapOvr>
</p:sld>
</file>

<file path=ppt/slides/slide6.xml><?xml version="1.0" encoding="utf-8"?>
<p:sld xmlns:p="http://schemas.openxmlformats.org/presentationml/2006/main" xmlns:r="http://schemas.openxmlformats.org/officeDocument/2006/relationships" xmlns:a="http://schemas.openxmlformats.org/drawingml/2006/main" xmlns:dc="http://purl.org/dc/elements/1.1/" xmlns:cp="http://schemas.openxmlformats.org/package/2006/metadata/core-properties">
  <p:cSld>
    <p:bg>
      <p:bgPr>
        <a:solidFill>
          <a:schemeClr val="bg1">
            <a:alpha val="100000"/>
          </a:schemeClr>
        </a:solidFill>
      </p:bgPr>
    </p:bg>
    <p:spTree>
      <p:nvGrpSpPr>
        <p:cNvPr id="1" name=""/>
        <p:cNvGrpSpPr/>
        <p:nvPr/>
      </p:nvGrpSpPr>
      <p:grpSpPr>
        <a:xfrm>
          <a:off x="0" y="0"/>
          <a:ext cx="0" cy="0"/>
          <a:chOff x="0" y="0"/>
          <a:chExt cx="0" cy="0"/>
        </a:xfrm>
      </p:grpSpPr>
      <p:pic>
        <p:nvPicPr>
          <p:cNvPr id="6" name=""/>
          <p:cNvPicPr/>
          <p:nvPr/>
        </p:nvPicPr>
        <p:blipFill>
          <a:blip r:embed="prId15"/>
          <a:stretch>
            <a:fillRect/>
          </a:stretch>
        </p:blipFill>
        <p:spPr>
          <a:xfrm>
            <a:off x="737870" y="6294120"/>
            <a:ext cx="1459865" cy="283210"/>
          </a:xfrm>
          <a:prstGeom prst="rect">
            <a:avLst/>
          </a:prstGeom>
        </p:spPr>
      </p:pic>
      <p:pic>
        <p:nvPicPr>
          <p:cNvPr id="8" name=""/>
          <p:cNvPicPr/>
          <p:nvPr/>
        </p:nvPicPr>
        <p:blipFill>
          <a:blip r:embed="prId16"/>
          <a:stretch>
            <a:fillRect/>
          </a:stretch>
        </p:blipFill>
        <p:spPr>
          <a:xfrm>
            <a:off x="737870" y="2148840"/>
            <a:ext cx="11173460" cy="2731135"/>
          </a:xfrm>
          <a:prstGeom prst="rect">
            <a:avLst/>
          </a:prstGeom>
        </p:spPr>
      </p:pic>
      <p:sp>
        <p:nvSpPr>
          <p:cNvPr id="2" name=""/>
          <p:cNvSpPr/>
          <p:nvPr>
            <p:ph type="body" idx="10"/>
          </p:nvPr>
        </p:nvSpPr>
        <p:spPr>
          <a:xfrm>
            <a:off x="737870" y="647700"/>
            <a:ext cx="11201400" cy="694055"/>
          </a:xfrm>
          <a:prstGeom prst="rect">
            <a:avLst/>
          </a:prstGeom>
          <a:noFill/>
          <a:ln w="0" cmpd="sng">
            <a:noFill/>
            <a:prstDash val="solid"/>
          </a:ln>
        </p:spPr>
        <p:txBody>
          <a:bodyPr vert="horz" lIns="0" tIns="17780" rIns="0" bIns="0" anchor="t">
            <a:normAutofit fontScale="90000"/>
          </a:bodyPr>
          <a:lstStyle/>
          <a:p>
            <a:pPr marL="0" marR="0" indent="0" algn="l">
              <a:lnSpc>
                <a:spcPts val="3300"/>
              </a:lnSpc>
              <a:spcAft>
                <a:spcPts val="1965"/>
              </a:spcAft>
            </a:pPr>
            <a:r>
              <a:rPr lang="en-US" sz="2700" b="1" spc="80">
                <a:solidFill>
                  <a:srgbClr val="5C9A1B"/>
                </a:solidFill>
                <a:latin typeface="Tahoma" pitchFamily="2" panose="02020603050405020304"/>
              </a:rPr>
              <a:t>Understanding your Medicare options </a:t>
            </a:r>
          </a:p>
        </p:txBody>
      </p:sp>
      <p:sp>
        <p:nvSpPr>
          <p:cNvPr id="3" name=""/>
          <p:cNvSpPr/>
          <p:nvPr>
            <p:ph type="body" idx="10"/>
          </p:nvPr>
        </p:nvSpPr>
        <p:spPr>
          <a:xfrm>
            <a:off x="737870" y="1341755"/>
            <a:ext cx="11201400" cy="807085"/>
          </a:xfrm>
          <a:prstGeom prst="rect">
            <a:avLst/>
          </a:prstGeom>
          <a:noFill/>
          <a:ln w="0" cmpd="sng">
            <a:noFill/>
            <a:prstDash val="solid"/>
          </a:ln>
        </p:spPr>
        <p:txBody>
          <a:bodyPr vert="horz" lIns="0" tIns="0" rIns="0" bIns="0" anchor="t"/>
          <a:lstStyle/>
          <a:p>
            <a:pPr marL="0" marR="0" indent="0" algn="l">
              <a:lnSpc>
                <a:spcPts val="1900"/>
              </a:lnSpc>
              <a:spcAft>
                <a:spcPts val="4415"/>
              </a:spcAft>
            </a:pPr>
            <a:r>
              <a:rPr lang="en-US" sz="1500" spc="90">
                <a:solidFill>
                  <a:srgbClr val="393A3C"/>
                </a:solidFill>
                <a:latin typeface="Tahoma" pitchFamily="2" panose="02020603050405020304"/>
              </a:rPr>
              <a:t>To help you decide the best fit for you, here is an overview of the Medicare options and what each one covers. </a:t>
            </a:r>
          </a:p>
        </p:txBody>
      </p:sp>
      <p:sp>
        <p:nvSpPr>
          <p:cNvPr id="4" name=""/>
          <p:cNvSpPr/>
          <p:nvPr>
            <p:ph type="body" idx="10"/>
          </p:nvPr>
        </p:nvSpPr>
        <p:spPr>
          <a:xfrm>
            <a:off x="737870" y="4940300"/>
            <a:ext cx="11201400" cy="1353820"/>
          </a:xfrm>
          <a:prstGeom prst="rect">
            <a:avLst/>
          </a:prstGeom>
          <a:noFill/>
          <a:ln w="0" cmpd="sng">
            <a:noFill/>
            <a:prstDash val="solid"/>
          </a:ln>
        </p:spPr>
        <p:txBody>
          <a:bodyPr vert="horz" lIns="0" tIns="0" rIns="0" bIns="0" anchor="t"/>
          <a:lstStyle/>
          <a:p>
            <a:pPr marL="1463040" marR="0" indent="137160" algn="l">
              <a:lnSpc>
                <a:spcPts val="1700"/>
              </a:lnSpc>
              <a:spcAft>
                <a:spcPts val="0"/>
              </a:spcAft>
              <a:buFont typeface="Symbol"/>
              <a:buChar char="·"/>
            </a:pPr>
            <a:r>
              <a:rPr lang="en-US" sz="1300" spc="0">
                <a:solidFill>
                  <a:srgbClr val="393A3C"/>
                </a:solidFill>
                <a:latin typeface="Tahoma" pitchFamily="2" panose="02020603050405020304"/>
              </a:rPr>
              <a:t>If you cancel Part B coverage, you won’t be able to re-enroll until the next </a:t>
            </a:r>
            <a:br/>
            <a:r>
              <a:rPr lang="en-US" sz="1300" spc="0">
                <a:solidFill>
                  <a:srgbClr val="393A3C"/>
                </a:solidFill>
                <a:latin typeface="Tahoma" pitchFamily="2" panose="02020603050405020304"/>
              </a:rPr>
              <a:t>January—and re-enrollment may come with a penalty. </a:t>
            </a:r>
          </a:p>
          <a:p>
            <a:pPr marL="1463040" marR="0" indent="137160" algn="l">
              <a:lnSpc>
                <a:spcPts val="1700"/>
              </a:lnSpc>
              <a:spcBef>
                <a:spcPts val="695"/>
              </a:spcBef>
              <a:spcAft>
                <a:spcPts val="3215"/>
              </a:spcAft>
              <a:buFont typeface="Symbol"/>
              <a:buChar char="·"/>
            </a:pPr>
            <a:r>
              <a:rPr lang="en-US" sz="1300" spc="0">
                <a:solidFill>
                  <a:srgbClr val="393A3C"/>
                </a:solidFill>
                <a:latin typeface="Tahoma" pitchFamily="2" panose="02020603050405020304"/>
              </a:rPr>
              <a:t>The late-enrollment or re-enrollment penalty still applies if you have VA healthcare, </a:t>
            </a:r>
            <a:br/>
            <a:r>
              <a:rPr lang="en-US" sz="1300" spc="0">
                <a:solidFill>
                  <a:srgbClr val="393A3C"/>
                </a:solidFill>
                <a:latin typeface="Tahoma" pitchFamily="2" panose="02020603050405020304"/>
              </a:rPr>
              <a:t>which does not count as creditable coverage for Part B. </a:t>
            </a:r>
          </a:p>
        </p:txBody>
      </p:sp>
      <p:sp>
        <p:nvSpPr>
          <p:cNvPr id="9" name=""/>
          <p:cNvSpPr/>
          <p:nvPr>
            <p:ph type="body" idx="10"/>
          </p:nvPr>
        </p:nvSpPr>
        <p:spPr>
          <a:xfrm>
            <a:off x="842645" y="2239645"/>
            <a:ext cx="509270" cy="217170"/>
          </a:xfrm>
          <a:prstGeom prst="rect">
            <a:avLst/>
          </a:prstGeom>
          <a:noFill/>
          <a:ln w="0" cmpd="sng">
            <a:noFill/>
            <a:prstDash val="solid"/>
          </a:ln>
        </p:spPr>
        <p:txBody>
          <a:bodyPr vert="horz" lIns="0" tIns="0" rIns="0" bIns="0" anchor="t"/>
          <a:lstStyle/>
          <a:p>
            <a:pPr marL="0" marR="0" indent="0" algn="l">
              <a:lnSpc>
                <a:spcPts val="1700"/>
              </a:lnSpc>
              <a:spcAft>
                <a:spcPts val="0"/>
              </a:spcAft>
            </a:pPr>
            <a:r>
              <a:rPr lang="en-US" sz="1300" b="1" spc="120">
                <a:solidFill>
                  <a:srgbClr val="114920"/>
                </a:solidFill>
                <a:latin typeface="Tahoma" pitchFamily="2" panose="02020603050405020304"/>
              </a:rPr>
              <a:t>Step </a:t>
            </a:r>
          </a:p>
        </p:txBody>
      </p:sp>
      <p:sp>
        <p:nvSpPr>
          <p:cNvPr id="10" name=""/>
          <p:cNvSpPr/>
          <p:nvPr>
            <p:ph type="body" idx="10"/>
          </p:nvPr>
        </p:nvSpPr>
        <p:spPr>
          <a:xfrm>
            <a:off x="967105" y="2456815"/>
            <a:ext cx="254000" cy="357505"/>
          </a:xfrm>
          <a:prstGeom prst="rect">
            <a:avLst/>
          </a:prstGeom>
          <a:noFill/>
          <a:ln w="0" cmpd="sng">
            <a:noFill/>
            <a:prstDash val="solid"/>
          </a:ln>
        </p:spPr>
        <p:txBody>
          <a:bodyPr vert="horz" lIns="0" tIns="0" rIns="0" bIns="0" anchor="t">
            <a:normAutofit fontScale="90000"/>
          </a:bodyPr>
          <a:lstStyle/>
          <a:p>
            <a:pPr marL="0" marR="0" indent="0" algn="l">
              <a:lnSpc>
                <a:spcPts val="2800"/>
              </a:lnSpc>
              <a:spcAft>
                <a:spcPts val="0"/>
              </a:spcAft>
            </a:pPr>
            <a:r>
              <a:rPr lang="en-US" sz="2700" spc="0">
                <a:solidFill>
                  <a:srgbClr val="114920"/>
                </a:solidFill>
                <a:latin typeface="Tahoma" pitchFamily="2" panose="02020603050405020304"/>
              </a:rPr>
              <a:t>1 </a:t>
            </a:r>
          </a:p>
        </p:txBody>
      </p:sp>
      <p:sp>
        <p:nvSpPr>
          <p:cNvPr id="11" name=""/>
          <p:cNvSpPr/>
          <p:nvPr>
            <p:ph type="body" idx="10"/>
          </p:nvPr>
        </p:nvSpPr>
        <p:spPr>
          <a:xfrm>
            <a:off x="1639570" y="2391410"/>
            <a:ext cx="5995670" cy="241935"/>
          </a:xfrm>
          <a:prstGeom prst="rect">
            <a:avLst/>
          </a:prstGeom>
          <a:noFill/>
          <a:ln w="0" cmpd="sng">
            <a:noFill/>
            <a:prstDash val="solid"/>
          </a:ln>
        </p:spPr>
        <p:txBody>
          <a:bodyPr vert="horz" lIns="0" tIns="0" rIns="0" bIns="0" anchor="t"/>
          <a:lstStyle/>
          <a:p>
            <a:pPr marL="0" marR="0" indent="0" algn="l">
              <a:lnSpc>
                <a:spcPts val="1800"/>
              </a:lnSpc>
              <a:spcAft>
                <a:spcPts val="0"/>
              </a:spcAft>
            </a:pPr>
            <a:r>
              <a:rPr lang="en-US" sz="1500" b="1" spc="-20">
                <a:solidFill>
                  <a:srgbClr val="114920"/>
                </a:solidFill>
                <a:latin typeface="Tahoma" pitchFamily="2" panose="02020603050405020304"/>
              </a:rPr>
              <a:t>Enroll in Original Medicare—offered by the federal government. </a:t>
            </a:r>
          </a:p>
        </p:txBody>
      </p:sp>
      <p:sp>
        <p:nvSpPr>
          <p:cNvPr id="12" name=""/>
          <p:cNvSpPr/>
          <p:nvPr>
            <p:ph type="body" idx="10"/>
          </p:nvPr>
        </p:nvSpPr>
        <p:spPr>
          <a:xfrm>
            <a:off x="2075815" y="3345180"/>
            <a:ext cx="4559935" cy="275590"/>
          </a:xfrm>
          <a:prstGeom prst="rect">
            <a:avLst/>
          </a:prstGeom>
          <a:noFill/>
          <a:ln w="0" cmpd="sng">
            <a:noFill/>
            <a:prstDash val="solid"/>
          </a:ln>
        </p:spPr>
        <p:txBody>
          <a:bodyPr vert="horz" lIns="0" tIns="8255" rIns="0" bIns="0" anchor="t"/>
          <a:lstStyle/>
          <a:p>
            <a:pPr marL="0" marR="0" indent="0" algn="l">
              <a:lnSpc>
                <a:spcPts val="1800"/>
              </a:lnSpc>
              <a:spcAft>
                <a:spcPts val="240"/>
              </a:spcAft>
            </a:pPr>
            <a:r>
              <a:rPr lang="en-US" sz="1300" b="1" spc="0">
                <a:solidFill>
                  <a:srgbClr val="114920"/>
                </a:solidFill>
                <a:latin typeface="Tahoma" pitchFamily="2" panose="02020603050405020304"/>
              </a:rPr>
              <a:t>Part A</a:t>
            </a:r>
            <a:r>
              <a:rPr lang="en-US" sz="1500" spc="0">
                <a:solidFill>
                  <a:srgbClr val="393A3C"/>
                </a:solidFill>
                <a:latin typeface="Tahoma" pitchFamily="2" panose="02020603050405020304"/>
              </a:rPr>
              <a:t> helps pay for hospital stays and inpatient care. </a:t>
            </a:r>
          </a:p>
        </p:txBody>
      </p:sp>
      <p:sp>
        <p:nvSpPr>
          <p:cNvPr id="13" name=""/>
          <p:cNvSpPr/>
          <p:nvPr>
            <p:ph type="body" idx="10"/>
          </p:nvPr>
        </p:nvSpPr>
        <p:spPr>
          <a:xfrm>
            <a:off x="2072640" y="4070350"/>
            <a:ext cx="4541520" cy="275590"/>
          </a:xfrm>
          <a:prstGeom prst="rect">
            <a:avLst/>
          </a:prstGeom>
          <a:noFill/>
          <a:ln w="0" cmpd="sng">
            <a:noFill/>
            <a:prstDash val="solid"/>
          </a:ln>
        </p:spPr>
        <p:txBody>
          <a:bodyPr vert="horz" lIns="0" tIns="8255" rIns="0" bIns="0" anchor="t"/>
          <a:lstStyle/>
          <a:p>
            <a:pPr marL="0" marR="0" indent="0" algn="l">
              <a:lnSpc>
                <a:spcPts val="1800"/>
              </a:lnSpc>
              <a:spcAft>
                <a:spcPts val="290"/>
              </a:spcAft>
            </a:pPr>
            <a:r>
              <a:rPr lang="en-US" sz="1300" b="1" spc="-5">
                <a:solidFill>
                  <a:srgbClr val="114920"/>
                </a:solidFill>
                <a:latin typeface="Tahoma" pitchFamily="2" panose="02020603050405020304"/>
              </a:rPr>
              <a:t>Part B</a:t>
            </a:r>
            <a:r>
              <a:rPr lang="en-US" sz="1500" spc="-5">
                <a:solidFill>
                  <a:srgbClr val="393A3C"/>
                </a:solidFill>
                <a:latin typeface="Tahoma" pitchFamily="2" panose="02020603050405020304"/>
              </a:rPr>
              <a:t> helps pay for doctor visits and outpatient care. </a:t>
            </a:r>
          </a:p>
        </p:txBody>
      </p:sp>
      <p:sp>
        <p:nvSpPr>
          <p:cNvPr id="14" name=""/>
          <p:cNvSpPr/>
          <p:nvPr>
            <p:ph type="body" idx="10"/>
          </p:nvPr>
        </p:nvSpPr>
        <p:spPr>
          <a:xfrm>
            <a:off x="2063750" y="4418965"/>
            <a:ext cx="6424930" cy="424180"/>
          </a:xfrm>
          <a:prstGeom prst="rect">
            <a:avLst/>
          </a:prstGeom>
          <a:noFill/>
          <a:ln w="0" cmpd="sng">
            <a:noFill/>
            <a:prstDash val="solid"/>
          </a:ln>
        </p:spPr>
        <p:txBody>
          <a:bodyPr vert="horz" lIns="0" tIns="0" rIns="0" bIns="0" anchor="t"/>
          <a:lstStyle/>
          <a:p>
            <a:pPr marL="137160" marR="0" indent="137160" algn="l">
              <a:lnSpc>
                <a:spcPts val="1600"/>
              </a:lnSpc>
              <a:spcAft>
                <a:spcPts val="0"/>
              </a:spcAft>
              <a:buFont typeface="Symbol"/>
              <a:buChar char="·"/>
            </a:pPr>
            <a:r>
              <a:rPr lang="en-US" sz="1300" spc="0">
                <a:solidFill>
                  <a:srgbClr val="393A3C"/>
                </a:solidFill>
                <a:latin typeface="Tahoma" pitchFamily="2" panose="02020603050405020304"/>
              </a:rPr>
              <a:t>If you don’t enroll in Part B when first eligible, you’ll pay a penalty if you sign up later. The penalty increases yearly and is for life. </a:t>
            </a:r>
          </a:p>
        </p:txBody>
      </p:sp>
    </p:spTree>
  </p:cSld>
  <p:clrMapOvr>
    <a:masterClrMapping/>
  </p:clrMapOvr>
</p:sld>
</file>

<file path=ppt/slides/slide7.xml><?xml version="1.0" encoding="utf-8"?>
<p:sld xmlns:p="http://schemas.openxmlformats.org/presentationml/2006/main" xmlns:r="http://schemas.openxmlformats.org/officeDocument/2006/relationships" xmlns:a="http://schemas.openxmlformats.org/drawingml/2006/main" xmlns:dc="http://purl.org/dc/elements/1.1/" xmlns:cp="http://schemas.openxmlformats.org/package/2006/metadata/core-properties">
  <p:cSld>
    <p:bg>
      <p:bgPr>
        <a:solidFill>
          <a:schemeClr val="bg1">
            <a:alpha val="100000"/>
          </a:schemeClr>
        </a:solidFill>
      </p:bgPr>
    </p:bg>
    <p:spTree>
      <p:nvGrpSpPr>
        <p:cNvPr id="1" name=""/>
        <p:cNvGrpSpPr/>
        <p:nvPr/>
      </p:nvGrpSpPr>
      <p:grpSpPr>
        <a:xfrm>
          <a:off x="0" y="0"/>
          <a:ext cx="0" cy="0"/>
          <a:chOff x="0" y="0"/>
          <a:chExt cx="0" cy="0"/>
        </a:xfrm>
      </p:grpSpPr>
      <p:pic>
        <p:nvPicPr>
          <p:cNvPr id="6" name=""/>
          <p:cNvPicPr/>
          <p:nvPr/>
        </p:nvPicPr>
        <p:blipFill>
          <a:blip r:embed="prId17"/>
          <a:stretch>
            <a:fillRect/>
          </a:stretch>
        </p:blipFill>
        <p:spPr>
          <a:xfrm>
            <a:off x="948055" y="4136390"/>
            <a:ext cx="511810" cy="484505"/>
          </a:xfrm>
          <a:prstGeom prst="rect">
            <a:avLst/>
          </a:prstGeom>
        </p:spPr>
      </p:pic>
      <p:pic>
        <p:nvPicPr>
          <p:cNvPr id="7" name=""/>
          <p:cNvPicPr/>
          <p:nvPr/>
        </p:nvPicPr>
        <p:blipFill>
          <a:blip r:embed="prId18"/>
          <a:stretch>
            <a:fillRect/>
          </a:stretch>
        </p:blipFill>
        <p:spPr>
          <a:xfrm>
            <a:off x="6004560" y="4136390"/>
            <a:ext cx="478790" cy="484505"/>
          </a:xfrm>
          <a:prstGeom prst="rect">
            <a:avLst/>
          </a:prstGeom>
        </p:spPr>
      </p:pic>
      <p:pic>
        <p:nvPicPr>
          <p:cNvPr id="8" name=""/>
          <p:cNvPicPr/>
          <p:nvPr/>
        </p:nvPicPr>
        <p:blipFill>
          <a:blip r:embed="prId19"/>
          <a:stretch>
            <a:fillRect/>
          </a:stretch>
        </p:blipFill>
        <p:spPr>
          <a:xfrm>
            <a:off x="8827135" y="4136390"/>
            <a:ext cx="445135" cy="484505"/>
          </a:xfrm>
          <a:prstGeom prst="rect">
            <a:avLst/>
          </a:prstGeom>
        </p:spPr>
      </p:pic>
      <p:pic>
        <p:nvPicPr>
          <p:cNvPr id="10" name=""/>
          <p:cNvPicPr/>
          <p:nvPr/>
        </p:nvPicPr>
        <p:blipFill>
          <a:blip r:embed="prId20"/>
          <a:stretch>
            <a:fillRect/>
          </a:stretch>
        </p:blipFill>
        <p:spPr>
          <a:xfrm>
            <a:off x="737870" y="6294120"/>
            <a:ext cx="1459865" cy="283210"/>
          </a:xfrm>
          <a:prstGeom prst="rect">
            <a:avLst/>
          </a:prstGeom>
        </p:spPr>
      </p:pic>
      <p:pic>
        <p:nvPicPr>
          <p:cNvPr id="12" name=""/>
          <p:cNvPicPr/>
          <p:nvPr/>
        </p:nvPicPr>
        <p:blipFill>
          <a:blip r:embed="prId21"/>
          <a:stretch>
            <a:fillRect/>
          </a:stretch>
        </p:blipFill>
        <p:spPr>
          <a:xfrm>
            <a:off x="734695" y="2346960"/>
            <a:ext cx="11176635" cy="1426210"/>
          </a:xfrm>
          <a:prstGeom prst="rect">
            <a:avLst/>
          </a:prstGeom>
        </p:spPr>
      </p:pic>
      <p:sp>
        <p:nvSpPr>
          <p:cNvPr id="2" name=""/>
          <p:cNvSpPr/>
          <p:nvPr>
            <p:ph type="body" idx="10"/>
          </p:nvPr>
        </p:nvSpPr>
        <p:spPr>
          <a:xfrm>
            <a:off x="722630" y="647700"/>
            <a:ext cx="11201400" cy="694055"/>
          </a:xfrm>
          <a:prstGeom prst="rect">
            <a:avLst/>
          </a:prstGeom>
          <a:noFill/>
          <a:ln w="0" cmpd="sng">
            <a:noFill/>
            <a:prstDash val="solid"/>
          </a:ln>
        </p:spPr>
        <p:txBody>
          <a:bodyPr vert="horz" lIns="0" tIns="17780" rIns="0" bIns="0" anchor="t">
            <a:normAutofit fontScale="90000"/>
          </a:bodyPr>
          <a:lstStyle/>
          <a:p>
            <a:pPr marL="45720" marR="0" indent="0" algn="l">
              <a:lnSpc>
                <a:spcPts val="3300"/>
              </a:lnSpc>
              <a:spcAft>
                <a:spcPts val="1965"/>
              </a:spcAft>
            </a:pPr>
            <a:r>
              <a:rPr lang="en-US" sz="2700" b="1" spc="75">
                <a:solidFill>
                  <a:srgbClr val="5C9A1B"/>
                </a:solidFill>
                <a:latin typeface="Tahoma" pitchFamily="2" panose="02020603050405020304"/>
              </a:rPr>
              <a:t>Understanding your Medicare plan options </a:t>
            </a:r>
          </a:p>
        </p:txBody>
      </p:sp>
      <p:sp>
        <p:nvSpPr>
          <p:cNvPr id="3" name=""/>
          <p:cNvSpPr/>
          <p:nvPr>
            <p:ph type="body" idx="10"/>
          </p:nvPr>
        </p:nvSpPr>
        <p:spPr>
          <a:xfrm>
            <a:off x="722630" y="1341755"/>
            <a:ext cx="11201400" cy="1005205"/>
          </a:xfrm>
          <a:prstGeom prst="rect">
            <a:avLst/>
          </a:prstGeom>
          <a:noFill/>
          <a:ln w="0" cmpd="sng">
            <a:noFill/>
            <a:prstDash val="solid"/>
          </a:ln>
        </p:spPr>
        <p:txBody>
          <a:bodyPr vert="horz" lIns="0" tIns="0" rIns="0" bIns="0" anchor="t"/>
          <a:lstStyle/>
          <a:p>
            <a:pPr marL="0" marR="0" indent="0" algn="l">
              <a:lnSpc>
                <a:spcPts val="1900"/>
              </a:lnSpc>
              <a:spcAft>
                <a:spcPts val="5925"/>
              </a:spcAft>
            </a:pPr>
            <a:r>
              <a:rPr lang="en-US" sz="1500" spc="90">
                <a:solidFill>
                  <a:srgbClr val="393A3C"/>
                </a:solidFill>
                <a:latin typeface="Tahoma" pitchFamily="2" panose="02020603050405020304"/>
              </a:rPr>
              <a:t>To help you decide the best fit for you, here is an overview of the Medicare options and what each one covers. </a:t>
            </a:r>
          </a:p>
        </p:txBody>
      </p:sp>
      <p:graphicFrame>
        <p:nvGraphicFramePr>
          <p:cNvPr id="5" name=""/>
          <p:cNvGraphicFramePr>
            <a:graphicFrameLocks noGrp="1"/>
          </p:cNvGraphicFramePr>
          <p:nvPr/>
        </p:nvGraphicFramePr>
        <p:xfrm>
          <a:off x="722630" y="4047490"/>
          <a:ext cx="11201400" cy="2246630"/>
        </p:xfrm>
        <a:graphic>
          <a:graphicData uri="http://schemas.openxmlformats.org/drawingml/2006/table">
            <a:tbl>
              <a:tblGrid>
                <a:gridCol w="737235"/>
                <a:gridCol w="4044950"/>
                <a:gridCol w="978535"/>
                <a:gridCol w="2343785"/>
                <a:gridCol w="445135"/>
                <a:gridCol w="2651760"/>
              </a:tblGrid>
              <a:tr h="1538605">
                <a:tc>
                  <a:txBody>
                    <a:bodyPr vert="horz" anchor="t"/>
                    <a:lstStyle/>
                    <a:p>
                      <a:pPr/>
                      <a:r>
                        <a:rPr lang="en-US"/>
                        <a:t/>
                      </a:r>
                    </a:p>
                  </a:txBody>
                  <a:tcPr anchor="t" marL="0" marR="0" marT="0" marB="0">
                    <a:lnL w="0" cmpd="sng">
                      <a:noFill/>
                      <a:prstDash val="solid"/>
                    </a:lnL>
                    <a:lnR w="0" cmpd="sng">
                      <a:noFill/>
                      <a:prstDash val="solid"/>
                    </a:lnR>
                    <a:lnT w="0" cmpd="sng">
                      <a:noFill/>
                      <a:prstDash val="solid"/>
                    </a:lnT>
                    <a:lnB w="0" cmpd="sng">
                      <a:noFill/>
                      <a:prstDash val="solid"/>
                    </a:lnB>
                  </a:tcPr>
                </a:tc>
                <a:tc>
                  <a:txBody>
                    <a:bodyPr vert="horz" anchor="t"/>
                    <a:lstStyle/>
                    <a:p>
                      <a:pPr marL="137160" marR="0" indent="0" algn="l">
                        <a:lnSpc>
                          <a:spcPts val="1800"/>
                        </a:lnSpc>
                        <a:spcBef>
                          <a:spcPts val="440"/>
                        </a:spcBef>
                        <a:spcAft>
                          <a:spcPts val="0"/>
                        </a:spcAft>
                      </a:pPr>
                      <a:r>
                        <a:rPr lang="en-US" sz="1500" b="1" spc="0">
                          <a:solidFill>
                            <a:srgbClr val="002F56"/>
                          </a:solidFill>
                          <a:latin typeface="Tahoma" pitchFamily="2" panose="02020603050405020304"/>
                        </a:rPr>
                        <a:t>Medicare Part C (Medicare Advantage) </a:t>
                      </a:r>
                    </a:p>
                    <a:p>
                      <a:pPr marL="137160" marR="0" indent="0" algn="l">
                        <a:lnSpc>
                          <a:spcPts val="1800"/>
                        </a:lnSpc>
                        <a:spcBef>
                          <a:spcPts val="195"/>
                        </a:spcBef>
                        <a:spcAft>
                          <a:spcPts val="0"/>
                        </a:spcAft>
                      </a:pPr>
                      <a:r>
                        <a:rPr lang="en-US" sz="1500" spc="0">
                          <a:solidFill>
                            <a:srgbClr val="393A3C"/>
                          </a:solidFill>
                          <a:latin typeface="Tahoma" pitchFamily="2" panose="02020603050405020304"/>
                        </a:rPr>
                        <a:t>is made up of Part A, Part B and </a:t>
                      </a:r>
                    </a:p>
                    <a:p>
                      <a:pPr marL="137160" marR="0" indent="0" algn="l">
                        <a:lnSpc>
                          <a:spcPts val="1800"/>
                        </a:lnSpc>
                        <a:spcBef>
                          <a:spcPts val="220"/>
                        </a:spcBef>
                        <a:spcAft>
                          <a:spcPts val="0"/>
                        </a:spcAft>
                      </a:pPr>
                      <a:r>
                        <a:rPr lang="en-US" sz="1500" spc="0">
                          <a:solidFill>
                            <a:srgbClr val="393A3C"/>
                          </a:solidFill>
                          <a:latin typeface="Tahoma" pitchFamily="2" panose="02020603050405020304"/>
                        </a:rPr>
                        <a:t>can include Part D (prescription </a:t>
                      </a:r>
                    </a:p>
                    <a:p>
                      <a:pPr marL="137160" marR="0" indent="0" algn="l">
                        <a:lnSpc>
                          <a:spcPts val="1800"/>
                        </a:lnSpc>
                        <a:spcBef>
                          <a:spcPts val="240"/>
                        </a:spcBef>
                        <a:spcAft>
                          <a:spcPts val="0"/>
                        </a:spcAft>
                      </a:pPr>
                      <a:r>
                        <a:rPr lang="en-US" sz="1500" spc="0">
                          <a:solidFill>
                            <a:srgbClr val="393A3C"/>
                          </a:solidFill>
                          <a:latin typeface="Tahoma" pitchFamily="2" panose="02020603050405020304"/>
                        </a:rPr>
                        <a:t>drug coverage) as well as </a:t>
                      </a:r>
                    </a:p>
                    <a:p>
                      <a:pPr marL="137160" marR="0" indent="0" algn="l">
                        <a:lnSpc>
                          <a:spcPts val="1800"/>
                        </a:lnSpc>
                        <a:spcBef>
                          <a:spcPts val="195"/>
                        </a:spcBef>
                        <a:spcAft>
                          <a:spcPts val="1825"/>
                        </a:spcAft>
                      </a:pPr>
                      <a:r>
                        <a:rPr lang="en-US" sz="1500" spc="0">
                          <a:solidFill>
                            <a:srgbClr val="393A3C"/>
                          </a:solidFill>
                          <a:latin typeface="Tahoma" pitchFamily="2" panose="02020603050405020304"/>
                        </a:rPr>
                        <a:t>additional coverage. </a:t>
                      </a:r>
                    </a:p>
                  </a:txBody>
                  <a:tcPr anchor="t" marL="0" marR="0" marT="0" marB="0">
                    <a:lnL w="0" cmpd="sng">
                      <a:noFill/>
                      <a:prstDash val="solid"/>
                    </a:lnL>
                    <a:lnR w="3175" cmpd="sng">
                      <a:solidFill>
                        <a:srgbClr val="393A3C"/>
                      </a:solidFill>
                      <a:prstDash val="solid"/>
                    </a:lnR>
                    <a:lnT w="0" cmpd="sng">
                      <a:noFill/>
                      <a:prstDash val="solid"/>
                    </a:lnT>
                    <a:lnB w="0" cmpd="sng">
                      <a:noFill/>
                      <a:prstDash val="solid"/>
                    </a:lnB>
                  </a:tcPr>
                </a:tc>
                <a:tc>
                  <a:txBody>
                    <a:bodyPr vert="horz" anchor="t"/>
                    <a:lstStyle/>
                    <a:p>
                      <a:pPr/>
                      <a:r>
                        <a:rPr lang="en-US"/>
                        <a:t/>
                      </a:r>
                    </a:p>
                  </a:txBody>
                  <a:tcPr anchor="t" marL="0" marR="0" marT="0" marB="0">
                    <a:lnL w="3175" cmpd="sng">
                      <a:solidFill>
                        <a:srgbClr val="393A3C"/>
                      </a:solidFill>
                      <a:prstDash val="solid"/>
                    </a:lnL>
                    <a:lnR w="0" cmpd="sng">
                      <a:noFill/>
                      <a:prstDash val="solid"/>
                    </a:lnR>
                    <a:lnT w="0" cmpd="sng">
                      <a:noFill/>
                      <a:prstDash val="solid"/>
                    </a:lnT>
                    <a:lnB w="0" cmpd="sng">
                      <a:noFill/>
                      <a:prstDash val="solid"/>
                    </a:lnB>
                  </a:tcPr>
                </a:tc>
                <a:tc>
                  <a:txBody>
                    <a:bodyPr vert="horz" anchor="t"/>
                    <a:lstStyle/>
                    <a:p>
                      <a:pPr marL="182880" marR="0" indent="0" algn="l">
                        <a:lnSpc>
                          <a:spcPts val="2000"/>
                        </a:lnSpc>
                        <a:spcBef>
                          <a:spcPts val="210"/>
                        </a:spcBef>
                        <a:spcAft>
                          <a:spcPts val="3840"/>
                        </a:spcAft>
                      </a:pPr>
                      <a:r>
                        <a:rPr lang="en-US" sz="1500" b="1" spc="0">
                          <a:solidFill>
                            <a:srgbClr val="AE0060"/>
                          </a:solidFill>
                          <a:latin typeface="Tahoma" pitchFamily="2" panose="02020603050405020304"/>
                        </a:rPr>
                        <a:t>Medicare Part D </a:t>
                      </a:r>
                      <a:br/>
                      <a:r>
                        <a:rPr lang="en-US" sz="1500" spc="0">
                          <a:solidFill>
                            <a:srgbClr val="393A3C"/>
                          </a:solidFill>
                          <a:latin typeface="Tahoma" pitchFamily="2" panose="02020603050405020304"/>
                        </a:rPr>
                        <a:t>is a stand-alone </a:t>
                      </a:r>
                      <a:br/>
                      <a:r>
                        <a:rPr lang="en-US" sz="1500" spc="0">
                          <a:solidFill>
                            <a:srgbClr val="393A3C"/>
                          </a:solidFill>
                          <a:latin typeface="Tahoma" pitchFamily="2" panose="02020603050405020304"/>
                        </a:rPr>
                        <a:t>prescription </a:t>
                      </a:r>
                      <a:br/>
                      <a:r>
                        <a:rPr lang="en-US" sz="1500" spc="0">
                          <a:solidFill>
                            <a:srgbClr val="393A3C"/>
                          </a:solidFill>
                          <a:latin typeface="Tahoma" pitchFamily="2" panose="02020603050405020304"/>
                        </a:rPr>
                        <a:t>drug plan. </a:t>
                      </a:r>
                    </a:p>
                  </a:txBody>
                  <a:tcPr anchor="t" marL="0" marR="0" marT="0" marB="0">
                    <a:lnL w="0" cmpd="sng">
                      <a:noFill/>
                      <a:prstDash val="solid"/>
                    </a:lnL>
                    <a:lnR w="0" cmpd="sng">
                      <a:noFill/>
                      <a:prstDash val="solid"/>
                    </a:lnR>
                    <a:lnT w="0" cmpd="sng">
                      <a:noFill/>
                      <a:prstDash val="solid"/>
                    </a:lnT>
                    <a:lnB w="0" cmpd="sng">
                      <a:noFill/>
                      <a:prstDash val="solid"/>
                    </a:lnB>
                  </a:tcPr>
                </a:tc>
                <a:tc>
                  <a:txBody>
                    <a:bodyPr vert="horz" anchor="t"/>
                    <a:lstStyle/>
                    <a:p>
                      <a:pPr/>
                      <a:r>
                        <a:rPr lang="en-US"/>
                        <a:t/>
                      </a:r>
                    </a:p>
                  </a:txBody>
                  <a:tcPr anchor="t" marL="0" marR="0" marT="0" marB="0">
                    <a:lnL w="0" cmpd="sng">
                      <a:noFill/>
                      <a:prstDash val="solid"/>
                    </a:lnL>
                    <a:lnR w="0" cmpd="sng">
                      <a:noFill/>
                      <a:prstDash val="solid"/>
                    </a:lnR>
                    <a:lnT w="0" cmpd="sng">
                      <a:noFill/>
                      <a:prstDash val="solid"/>
                    </a:lnT>
                    <a:lnB w="0" cmpd="sng">
                      <a:noFill/>
                      <a:prstDash val="solid"/>
                    </a:lnB>
                  </a:tcPr>
                </a:tc>
                <a:tc>
                  <a:txBody>
                    <a:bodyPr vert="horz" anchor="t"/>
                    <a:lstStyle/>
                    <a:p>
                      <a:pPr marL="205740" marR="434340" indent="0" algn="l">
                        <a:lnSpc>
                          <a:spcPts val="2000"/>
                        </a:lnSpc>
                        <a:spcBef>
                          <a:spcPts val="180"/>
                        </a:spcBef>
                        <a:spcAft>
                          <a:spcPts val="1870"/>
                        </a:spcAft>
                      </a:pPr>
                      <a:r>
                        <a:rPr lang="en-US" sz="1500" b="1" spc="-55">
                          <a:solidFill>
                            <a:srgbClr val="393A3C"/>
                          </a:solidFill>
                          <a:latin typeface="Tahoma" pitchFamily="2" panose="02020603050405020304"/>
                        </a:rPr>
                        <a:t>Medicare Supplement insurance (Medigap) </a:t>
                      </a:r>
                      <a:r>
                        <a:rPr lang="en-US" sz="1500" spc="-55">
                          <a:solidFill>
                            <a:srgbClr val="393A3C"/>
                          </a:solidFill>
                          <a:latin typeface="Tahoma" pitchFamily="2" panose="02020603050405020304"/>
                        </a:rPr>
                        <a:t>plans help pay for some of Original Medicare’s out-of-pocket costs. </a:t>
                      </a:r>
                    </a:p>
                  </a:txBody>
                  <a:tcPr anchor="t" marL="0" marR="0" marT="0" marB="0">
                    <a:lnL w="0" cmpd="sng">
                      <a:noFill/>
                      <a:prstDash val="solid"/>
                    </a:lnL>
                    <a:lnR w="0" cmpd="sng">
                      <a:noFill/>
                      <a:prstDash val="solid"/>
                    </a:lnR>
                    <a:lnT w="0" cmpd="sng">
                      <a:noFill/>
                      <a:prstDash val="solid"/>
                    </a:lnT>
                    <a:lnB w="0" cmpd="sng">
                      <a:noFill/>
                      <a:prstDash val="solid"/>
                    </a:lnB>
                  </a:tcPr>
                </a:tc>
              </a:tr>
              <a:tr h="22225">
                <a:tc>
                  <a:txBody>
                    <a:bodyPr vert="horz" anchor="t"/>
                    <a:lstStyle/>
                    <a:p>
                      <a:pPr/>
                      <a:endParaRPr sz="100" baseline="0"/>
                    </a:p>
                  </a:txBody>
                  <a:tcPr anchor="t" marL="0" marR="0" marT="0" marB="0">
                    <a:lnL w="0" cmpd="sng">
                      <a:noFill/>
                      <a:prstDash val="solid"/>
                    </a:lnL>
                    <a:lnR w="0" cmpd="sng">
                      <a:noFill/>
                      <a:prstDash val="solid"/>
                    </a:lnR>
                    <a:lnT w="0" cmpd="sng">
                      <a:noFill/>
                      <a:prstDash val="solid"/>
                    </a:lnT>
                    <a:lnB w="0" cmpd="sng">
                      <a:noFill/>
                      <a:prstDash val="solid"/>
                    </a:lnB>
                  </a:tcPr>
                </a:tc>
                <a:tc>
                  <a:txBody>
                    <a:bodyPr vert="horz" anchor="t"/>
                    <a:lstStyle/>
                    <a:p>
                      <a:pPr/>
                      <a:endParaRPr sz="100" baseline="0"/>
                    </a:p>
                  </a:txBody>
                  <a:tcPr anchor="t" marL="0" marR="0" marT="0" marB="0">
                    <a:lnL w="0" cmpd="sng">
                      <a:noFill/>
                      <a:prstDash val="solid"/>
                    </a:lnL>
                    <a:lnR w="0" cmpd="sng">
                      <a:noFill/>
                      <a:prstDash val="solid"/>
                    </a:lnR>
                    <a:lnT w="0" cmpd="sng">
                      <a:noFill/>
                      <a:prstDash val="solid"/>
                    </a:lnT>
                    <a:lnB w="0" cmpd="sng">
                      <a:noFill/>
                      <a:prstDash val="solid"/>
                    </a:lnB>
                  </a:tcPr>
                </a:tc>
                <a:tc>
                  <a:txBody>
                    <a:bodyPr vert="horz" anchor="t"/>
                    <a:lstStyle/>
                    <a:p>
                      <a:pPr/>
                      <a:endParaRPr sz="100" baseline="0"/>
                    </a:p>
                  </a:txBody>
                  <a:tcPr anchor="t" marL="0" marR="0" marT="0" marB="0">
                    <a:lnL w="0" cmpd="sng">
                      <a:noFill/>
                      <a:prstDash val="solid"/>
                    </a:lnL>
                    <a:lnR w="0" cmpd="sng">
                      <a:noFill/>
                      <a:prstDash val="solid"/>
                    </a:lnR>
                    <a:lnT w="0" cmpd="sng">
                      <a:noFill/>
                      <a:prstDash val="solid"/>
                    </a:lnT>
                    <a:lnB w="0" cmpd="sng">
                      <a:noFill/>
                      <a:prstDash val="solid"/>
                    </a:lnB>
                  </a:tcPr>
                </a:tc>
                <a:tc>
                  <a:txBody>
                    <a:bodyPr vert="horz" anchor="t"/>
                    <a:lstStyle/>
                    <a:p>
                      <a:pPr/>
                      <a:endParaRPr sz="100" baseline="0"/>
                    </a:p>
                  </a:txBody>
                  <a:tcPr anchor="t" marL="0" marR="0" marT="0" marB="0">
                    <a:lnL w="0" cmpd="sng">
                      <a:noFill/>
                      <a:prstDash val="solid"/>
                    </a:lnL>
                    <a:lnR w="0" cmpd="sng">
                      <a:noFill/>
                      <a:prstDash val="solid"/>
                    </a:lnR>
                    <a:lnT w="0" cmpd="sng">
                      <a:noFill/>
                      <a:prstDash val="solid"/>
                    </a:lnT>
                    <a:lnB w="0" cmpd="sng">
                      <a:noFill/>
                      <a:prstDash val="solid"/>
                    </a:lnB>
                  </a:tcPr>
                </a:tc>
                <a:tc>
                  <a:txBody>
                    <a:bodyPr vert="horz" anchor="t"/>
                    <a:lstStyle/>
                    <a:p>
                      <a:pPr/>
                      <a:endParaRPr sz="100" baseline="0"/>
                    </a:p>
                  </a:txBody>
                  <a:tcPr anchor="t" marL="0" marR="0" marT="0" marB="0">
                    <a:lnL w="0" cmpd="sng">
                      <a:noFill/>
                      <a:prstDash val="solid"/>
                    </a:lnL>
                    <a:lnR w="0" cmpd="sng">
                      <a:noFill/>
                      <a:prstDash val="solid"/>
                    </a:lnR>
                    <a:lnT w="0" cmpd="sng">
                      <a:noFill/>
                      <a:prstDash val="solid"/>
                    </a:lnT>
                    <a:lnB w="0" cmpd="sng">
                      <a:noFill/>
                      <a:prstDash val="solid"/>
                    </a:lnB>
                  </a:tcPr>
                </a:tc>
                <a:tc>
                  <a:txBody>
                    <a:bodyPr vert="horz" anchor="t"/>
                    <a:lstStyle/>
                    <a:p>
                      <a:pPr/>
                      <a:endParaRPr sz="100" baseline="0"/>
                    </a:p>
                  </a:txBody>
                  <a:tcPr anchor="t" marL="0" marR="0" marT="0" marB="0">
                    <a:lnL w="0" cmpd="sng">
                      <a:noFill/>
                      <a:prstDash val="solid"/>
                    </a:lnL>
                    <a:lnR w="0" cmpd="sng">
                      <a:noFill/>
                      <a:prstDash val="solid"/>
                    </a:lnR>
                    <a:lnT w="0" cmpd="sng">
                      <a:noFill/>
                      <a:prstDash val="solid"/>
                    </a:lnT>
                    <a:lnB w="0" cmpd="sng">
                      <a:noFill/>
                      <a:prstDash val="solid"/>
                    </a:lnB>
                  </a:tcPr>
                </a:tc>
              </a:tr>
            </a:tbl>
          </a:graphicData>
        </a:graphic>
      </p:graphicFrame>
      <p:sp>
        <p:nvSpPr>
          <p:cNvPr id="13" name=""/>
          <p:cNvSpPr/>
          <p:nvPr>
            <p:ph type="body" idx="10"/>
          </p:nvPr>
        </p:nvSpPr>
        <p:spPr>
          <a:xfrm>
            <a:off x="842645" y="2424430"/>
            <a:ext cx="509270" cy="236220"/>
          </a:xfrm>
          <a:prstGeom prst="rect">
            <a:avLst/>
          </a:prstGeom>
          <a:noFill/>
          <a:ln w="0" cmpd="sng">
            <a:noFill/>
            <a:prstDash val="solid"/>
          </a:ln>
        </p:spPr>
        <p:txBody>
          <a:bodyPr vert="horz" lIns="0" tIns="8255" rIns="0" bIns="0" anchor="t"/>
          <a:lstStyle/>
          <a:p>
            <a:pPr marL="0" marR="0" indent="0" algn="l">
              <a:lnSpc>
                <a:spcPts val="1700"/>
              </a:lnSpc>
              <a:spcAft>
                <a:spcPts val="0"/>
              </a:spcAft>
            </a:pPr>
            <a:r>
              <a:rPr lang="en-US" sz="1500" b="1" spc="0">
                <a:solidFill>
                  <a:srgbClr val="114920"/>
                </a:solidFill>
                <a:latin typeface="Tahoma" pitchFamily="2" panose="02020603050405020304"/>
              </a:rPr>
              <a:t>Step </a:t>
            </a:r>
          </a:p>
        </p:txBody>
      </p:sp>
      <p:sp>
        <p:nvSpPr>
          <p:cNvPr id="14" name=""/>
          <p:cNvSpPr/>
          <p:nvPr>
            <p:ph type="body" idx="10"/>
          </p:nvPr>
        </p:nvSpPr>
        <p:spPr>
          <a:xfrm>
            <a:off x="964565" y="2660650"/>
            <a:ext cx="262890" cy="358140"/>
          </a:xfrm>
          <a:prstGeom prst="rect">
            <a:avLst/>
          </a:prstGeom>
          <a:noFill/>
          <a:ln w="0" cmpd="sng">
            <a:noFill/>
            <a:prstDash val="solid"/>
          </a:ln>
        </p:spPr>
        <p:txBody>
          <a:bodyPr vert="horz" lIns="0" tIns="0" rIns="0" bIns="0" anchor="t">
            <a:normAutofit fontScale="90000"/>
          </a:bodyPr>
          <a:lstStyle/>
          <a:p>
            <a:pPr marL="0" marR="0" indent="0" algn="l">
              <a:lnSpc>
                <a:spcPts val="2800"/>
              </a:lnSpc>
              <a:spcAft>
                <a:spcPts val="0"/>
              </a:spcAft>
            </a:pPr>
            <a:r>
              <a:rPr lang="en-US" sz="2700" spc="0">
                <a:solidFill>
                  <a:srgbClr val="114920"/>
                </a:solidFill>
                <a:latin typeface="Tahoma" pitchFamily="2" panose="02020603050405020304"/>
              </a:rPr>
              <a:t>2 </a:t>
            </a:r>
          </a:p>
        </p:txBody>
      </p:sp>
      <p:sp>
        <p:nvSpPr>
          <p:cNvPr id="15" name=""/>
          <p:cNvSpPr/>
          <p:nvPr>
            <p:ph type="body" idx="10"/>
          </p:nvPr>
        </p:nvSpPr>
        <p:spPr>
          <a:xfrm>
            <a:off x="1627505" y="2586355"/>
            <a:ext cx="9848215" cy="241935"/>
          </a:xfrm>
          <a:prstGeom prst="rect">
            <a:avLst/>
          </a:prstGeom>
          <a:noFill/>
          <a:ln w="0" cmpd="sng">
            <a:noFill/>
            <a:prstDash val="solid"/>
          </a:ln>
        </p:spPr>
        <p:txBody>
          <a:bodyPr vert="horz" lIns="0" tIns="0" rIns="0" bIns="0" anchor="t"/>
          <a:lstStyle/>
          <a:p>
            <a:pPr marL="0" marR="0" indent="0" algn="l">
              <a:lnSpc>
                <a:spcPts val="1900"/>
              </a:lnSpc>
              <a:spcAft>
                <a:spcPts val="0"/>
              </a:spcAft>
            </a:pPr>
            <a:r>
              <a:rPr lang="en-US" sz="1500" b="1" spc="-15">
                <a:solidFill>
                  <a:srgbClr val="114920"/>
                </a:solidFill>
                <a:latin typeface="Tahoma" pitchFamily="2" panose="02020603050405020304"/>
              </a:rPr>
              <a:t>After enrolling in Original Medicare, you can explore additional coverage—offered by private companies. </a:t>
            </a:r>
          </a:p>
        </p:txBody>
      </p:sp>
      <p:sp>
        <p:nvSpPr>
          <p:cNvPr id="16" name=""/>
          <p:cNvSpPr/>
          <p:nvPr>
            <p:ph type="body" idx="10"/>
          </p:nvPr>
        </p:nvSpPr>
        <p:spPr>
          <a:xfrm>
            <a:off x="953770" y="3274695"/>
            <a:ext cx="10469880" cy="274320"/>
          </a:xfrm>
          <a:prstGeom prst="rect">
            <a:avLst/>
          </a:prstGeom>
          <a:noFill/>
          <a:ln w="0" cmpd="sng">
            <a:noFill/>
            <a:prstDash val="solid"/>
          </a:ln>
        </p:spPr>
        <p:txBody>
          <a:bodyPr vert="horz" lIns="0" tIns="11430" rIns="0" bIns="0" anchor="t"/>
          <a:lstStyle/>
          <a:p>
            <a:pPr marL="0" marR="0" indent="0" algn="l">
              <a:lnSpc>
                <a:spcPts val="1800"/>
              </a:lnSpc>
              <a:spcAft>
                <a:spcPts val="265"/>
              </a:spcAft>
              <a:tabLst>
                <a:tab algn="l" pos="4434840"/>
                <a:tab algn="r" pos="10469880"/>
              </a:tabLst>
            </a:pPr>
            <a:r>
              <a:rPr lang="en-US" sz="1500" b="1" spc="0">
                <a:solidFill>
                  <a:srgbClr val="114920"/>
                </a:solidFill>
                <a:latin typeface="Tahoma" pitchFamily="2" panose="02020603050405020304"/>
              </a:rPr>
              <a:t>Option 1: </a:t>
            </a:r>
            <a:r>
              <a:rPr lang="en-US" sz="1500" spc="0">
                <a:solidFill>
                  <a:srgbClr val="114920"/>
                </a:solidFill>
                <a:latin typeface="Tahoma" pitchFamily="2" panose="02020603050405020304"/>
              </a:rPr>
              <a:t>Switch to a Medicare Advantage plan.	</a:t>
            </a:r>
            <a:r>
              <a:rPr lang="en-US" sz="1400" b="1" spc="0">
                <a:solidFill>
                  <a:srgbClr val="114920"/>
                </a:solidFill>
                <a:latin typeface="Arial Narrow" pitchFamily="2" panose="02020603050405020304"/>
              </a:rPr>
              <a:t>OR	</a:t>
            </a:r>
            <a:r>
              <a:rPr lang="en-US" sz="1500" b="1" spc="0">
                <a:solidFill>
                  <a:srgbClr val="114920"/>
                </a:solidFill>
                <a:latin typeface="Tahoma" pitchFamily="2" panose="02020603050405020304"/>
              </a:rPr>
              <a:t>Option 2: </a:t>
            </a:r>
            <a:r>
              <a:rPr lang="en-US" sz="1500" spc="0">
                <a:solidFill>
                  <a:srgbClr val="114920"/>
                </a:solidFill>
                <a:latin typeface="Tahoma" pitchFamily="2" panose="02020603050405020304"/>
              </a:rPr>
              <a:t>Add one or both of the following to Original Medicare. </a:t>
            </a:r>
          </a:p>
        </p:txBody>
      </p:sp>
    </p:spTree>
  </p:cSld>
  <p:clrMapOvr>
    <a:masterClrMapping/>
  </p:clrMapOvr>
</p:sld>
</file>

<file path=ppt/slides/slide8.xml><?xml version="1.0" encoding="utf-8"?>
<p:sld xmlns:p="http://schemas.openxmlformats.org/presentationml/2006/main" xmlns:r="http://schemas.openxmlformats.org/officeDocument/2006/relationships" xmlns:a="http://schemas.openxmlformats.org/drawingml/2006/main" xmlns:dc="http://purl.org/dc/elements/1.1/" xmlns:cp="http://schemas.openxmlformats.org/package/2006/metadata/core-properties">
  <p:cSld>
    <p:bg>
      <p:bgPr>
        <a:solidFill>
          <a:schemeClr val="bg1">
            <a:alpha val="100000"/>
          </a:schemeClr>
        </a:solidFill>
      </p:bgPr>
    </p:bg>
    <p:spTree>
      <p:nvGrpSpPr>
        <p:cNvPr id="1" name=""/>
        <p:cNvGrpSpPr/>
        <p:nvPr/>
      </p:nvGrpSpPr>
      <p:grpSpPr>
        <a:xfrm>
          <a:off x="0" y="0"/>
          <a:ext cx="0" cy="0"/>
          <a:chOff x="0" y="0"/>
          <a:chExt cx="0" cy="0"/>
        </a:xfrm>
      </p:grpSpPr>
      <p:pic>
        <p:nvPicPr>
          <p:cNvPr id="5" name=""/>
          <p:cNvPicPr/>
          <p:nvPr/>
        </p:nvPicPr>
        <p:blipFill>
          <a:blip r:embed="prId22"/>
          <a:stretch>
            <a:fillRect/>
          </a:stretch>
        </p:blipFill>
        <p:spPr>
          <a:xfrm>
            <a:off x="734695" y="2002790"/>
            <a:ext cx="630555" cy="630555"/>
          </a:xfrm>
          <a:prstGeom prst="rect">
            <a:avLst/>
          </a:prstGeom>
        </p:spPr>
      </p:pic>
      <p:pic>
        <p:nvPicPr>
          <p:cNvPr id="6" name=""/>
          <p:cNvPicPr/>
          <p:nvPr/>
        </p:nvPicPr>
        <p:blipFill>
          <a:blip r:embed="prId23"/>
          <a:stretch>
            <a:fillRect/>
          </a:stretch>
        </p:blipFill>
        <p:spPr>
          <a:xfrm>
            <a:off x="3654425" y="2002790"/>
            <a:ext cx="628015" cy="630555"/>
          </a:xfrm>
          <a:prstGeom prst="rect">
            <a:avLst/>
          </a:prstGeom>
        </p:spPr>
      </p:pic>
      <p:pic>
        <p:nvPicPr>
          <p:cNvPr id="7" name=""/>
          <p:cNvPicPr/>
          <p:nvPr/>
        </p:nvPicPr>
        <p:blipFill>
          <a:blip r:embed="prId24"/>
          <a:stretch>
            <a:fillRect/>
          </a:stretch>
        </p:blipFill>
        <p:spPr>
          <a:xfrm>
            <a:off x="6522720" y="2011680"/>
            <a:ext cx="631190" cy="621665"/>
          </a:xfrm>
          <a:prstGeom prst="rect">
            <a:avLst/>
          </a:prstGeom>
        </p:spPr>
      </p:pic>
      <p:pic>
        <p:nvPicPr>
          <p:cNvPr id="8" name=""/>
          <p:cNvPicPr/>
          <p:nvPr/>
        </p:nvPicPr>
        <p:blipFill>
          <a:blip r:embed="prId25"/>
          <a:stretch>
            <a:fillRect/>
          </a:stretch>
        </p:blipFill>
        <p:spPr>
          <a:xfrm>
            <a:off x="9394190" y="2002790"/>
            <a:ext cx="630555" cy="630555"/>
          </a:xfrm>
          <a:prstGeom prst="rect">
            <a:avLst/>
          </a:prstGeom>
        </p:spPr>
      </p:pic>
      <p:pic>
        <p:nvPicPr>
          <p:cNvPr id="11" name=""/>
          <p:cNvPicPr/>
          <p:nvPr/>
        </p:nvPicPr>
        <p:blipFill>
          <a:blip r:embed="prId26"/>
          <a:stretch>
            <a:fillRect/>
          </a:stretch>
        </p:blipFill>
        <p:spPr>
          <a:xfrm>
            <a:off x="734695" y="3349625"/>
            <a:ext cx="630555" cy="628015"/>
          </a:xfrm>
          <a:prstGeom prst="rect">
            <a:avLst/>
          </a:prstGeom>
        </p:spPr>
      </p:pic>
      <p:pic>
        <p:nvPicPr>
          <p:cNvPr id="12" name=""/>
          <p:cNvPicPr/>
          <p:nvPr/>
        </p:nvPicPr>
        <p:blipFill>
          <a:blip r:embed="prId27"/>
          <a:stretch>
            <a:fillRect/>
          </a:stretch>
        </p:blipFill>
        <p:spPr>
          <a:xfrm>
            <a:off x="3654425" y="3349625"/>
            <a:ext cx="628015" cy="628015"/>
          </a:xfrm>
          <a:prstGeom prst="rect">
            <a:avLst/>
          </a:prstGeom>
        </p:spPr>
      </p:pic>
      <p:pic>
        <p:nvPicPr>
          <p:cNvPr id="13" name=""/>
          <p:cNvPicPr/>
          <p:nvPr/>
        </p:nvPicPr>
        <p:blipFill>
          <a:blip r:embed="prId28"/>
          <a:stretch>
            <a:fillRect/>
          </a:stretch>
        </p:blipFill>
        <p:spPr>
          <a:xfrm>
            <a:off x="6522720" y="3359150"/>
            <a:ext cx="631190" cy="618490"/>
          </a:xfrm>
          <a:prstGeom prst="rect">
            <a:avLst/>
          </a:prstGeom>
        </p:spPr>
      </p:pic>
      <p:pic>
        <p:nvPicPr>
          <p:cNvPr id="14" name=""/>
          <p:cNvPicPr/>
          <p:nvPr/>
        </p:nvPicPr>
        <p:blipFill>
          <a:blip r:embed="prId29"/>
          <a:stretch>
            <a:fillRect/>
          </a:stretch>
        </p:blipFill>
        <p:spPr>
          <a:xfrm>
            <a:off x="9394190" y="3349625"/>
            <a:ext cx="630555" cy="628015"/>
          </a:xfrm>
          <a:prstGeom prst="rect">
            <a:avLst/>
          </a:prstGeom>
        </p:spPr>
      </p:pic>
      <p:pic>
        <p:nvPicPr>
          <p:cNvPr id="16" name=""/>
          <p:cNvPicPr/>
          <p:nvPr/>
        </p:nvPicPr>
        <p:blipFill>
          <a:blip r:embed="prId30"/>
          <a:stretch>
            <a:fillRect/>
          </a:stretch>
        </p:blipFill>
        <p:spPr>
          <a:xfrm>
            <a:off x="3654425" y="4681855"/>
            <a:ext cx="628015" cy="630555"/>
          </a:xfrm>
          <a:prstGeom prst="rect">
            <a:avLst/>
          </a:prstGeom>
        </p:spPr>
      </p:pic>
      <p:pic>
        <p:nvPicPr>
          <p:cNvPr id="18" name=""/>
          <p:cNvPicPr/>
          <p:nvPr/>
        </p:nvPicPr>
        <p:blipFill>
          <a:blip r:embed="prId31"/>
          <a:stretch>
            <a:fillRect/>
          </a:stretch>
        </p:blipFill>
        <p:spPr>
          <a:xfrm>
            <a:off x="734695" y="4681855"/>
            <a:ext cx="630555" cy="630555"/>
          </a:xfrm>
          <a:prstGeom prst="rect">
            <a:avLst/>
          </a:prstGeom>
        </p:spPr>
      </p:pic>
      <p:pic>
        <p:nvPicPr>
          <p:cNvPr id="21" name=""/>
          <p:cNvPicPr/>
          <p:nvPr/>
        </p:nvPicPr>
        <p:blipFill>
          <a:blip r:embed="prId32"/>
          <a:stretch>
            <a:fillRect/>
          </a:stretch>
        </p:blipFill>
        <p:spPr>
          <a:xfrm>
            <a:off x="737870" y="6294120"/>
            <a:ext cx="1459865" cy="283210"/>
          </a:xfrm>
          <a:prstGeom prst="rect">
            <a:avLst/>
          </a:prstGeom>
        </p:spPr>
      </p:pic>
      <p:sp>
        <p:nvSpPr>
          <p:cNvPr id="2" name=""/>
          <p:cNvSpPr/>
          <p:nvPr>
            <p:ph type="body" idx="10"/>
          </p:nvPr>
        </p:nvSpPr>
        <p:spPr>
          <a:xfrm>
            <a:off x="755650" y="635000"/>
            <a:ext cx="8001000" cy="1367790"/>
          </a:xfrm>
          <a:prstGeom prst="rect">
            <a:avLst/>
          </a:prstGeom>
          <a:noFill/>
          <a:ln w="0" cmpd="sng">
            <a:noFill/>
            <a:prstDash val="solid"/>
          </a:ln>
        </p:spPr>
        <p:txBody>
          <a:bodyPr vert="horz" lIns="0" tIns="0" rIns="0" bIns="0" anchor="t"/>
          <a:lstStyle/>
          <a:p>
            <a:pPr marL="0" marR="0" indent="0" algn="just">
              <a:lnSpc>
                <a:spcPts val="3700"/>
              </a:lnSpc>
              <a:spcAft>
                <a:spcPts val="3355"/>
              </a:spcAft>
            </a:pPr>
            <a:r>
              <a:rPr lang="en-US" sz="2850" b="1" spc="-105">
                <a:solidFill>
                  <a:srgbClr val="5C9A1B"/>
                </a:solidFill>
                <a:latin typeface="Arial" pitchFamily="2" panose="02020603050405020304"/>
              </a:rPr>
              <a:t>Benefits </a:t>
            </a:r>
            <a:r>
              <a:rPr lang="en-US" sz="2850" b="1" u="sng" spc="-105">
                <a:solidFill>
                  <a:srgbClr val="5C9A1B"/>
                </a:solidFill>
                <a:latin typeface="Arial" pitchFamily="2" panose="02020603050405020304"/>
              </a:rPr>
              <a:t>not</a:t>
            </a:r>
            <a:r>
              <a:rPr lang="en-US" sz="2850" b="1" spc="-105">
                <a:solidFill>
                  <a:srgbClr val="5C9A1B"/>
                </a:solidFill>
                <a:latin typeface="Arial" pitchFamily="2" panose="02020603050405020304"/>
              </a:rPr>
              <a:t> available through Original Medicare (Parts A and B): </a:t>
            </a:r>
          </a:p>
        </p:txBody>
      </p:sp>
      <p:graphicFrame>
        <p:nvGraphicFramePr>
          <p:cNvPr id="4" name=""/>
          <p:cNvGraphicFramePr>
            <a:graphicFrameLocks noGrp="1"/>
          </p:cNvGraphicFramePr>
          <p:nvPr/>
        </p:nvGraphicFramePr>
        <p:xfrm>
          <a:off x="734695" y="2002790"/>
          <a:ext cx="11042650" cy="630555"/>
        </p:xfrm>
        <a:graphic>
          <a:graphicData uri="http://schemas.openxmlformats.org/drawingml/2006/table">
            <a:tbl>
              <a:tblGrid>
                <a:gridCol w="630555"/>
                <a:gridCol w="2289175"/>
                <a:gridCol w="628015"/>
                <a:gridCol w="2240280"/>
                <a:gridCol w="631190"/>
                <a:gridCol w="2240280"/>
                <a:gridCol w="630555"/>
                <a:gridCol w="1752600"/>
              </a:tblGrid>
              <a:tr h="630555">
                <a:tc>
                  <a:txBody>
                    <a:bodyPr vert="horz" anchor="t"/>
                    <a:lstStyle/>
                    <a:p>
                      <a:pPr/>
                      <a:r>
                        <a:rPr lang="en-US"/>
                        <a:t/>
                      </a:r>
                    </a:p>
                  </a:txBody>
                  <a:tcPr anchor="t" marL="0" marR="0" marT="0" marB="0">
                    <a:lnL w="0" cmpd="sng">
                      <a:noFill/>
                      <a:prstDash val="solid"/>
                    </a:lnL>
                    <a:lnR w="0" cmpd="sng">
                      <a:noFill/>
                      <a:prstDash val="solid"/>
                    </a:lnR>
                    <a:lnT w="0" cmpd="sng">
                      <a:noFill/>
                      <a:prstDash val="solid"/>
                    </a:lnT>
                    <a:lnB w="0" cmpd="sng">
                      <a:noFill/>
                      <a:prstDash val="solid"/>
                    </a:lnB>
                  </a:tcPr>
                </a:tc>
                <a:tc>
                  <a:txBody>
                    <a:bodyPr vert="horz" anchor="t"/>
                    <a:lstStyle/>
                    <a:p>
                      <a:pPr marL="137160" marR="0" indent="0" algn="l">
                        <a:lnSpc>
                          <a:spcPts val="1800"/>
                        </a:lnSpc>
                        <a:spcBef>
                          <a:spcPts val="0"/>
                        </a:spcBef>
                        <a:spcAft>
                          <a:spcPts val="0"/>
                        </a:spcAft>
                      </a:pPr>
                      <a:r>
                        <a:rPr lang="en-US" sz="1450" spc="0">
                          <a:solidFill>
                            <a:srgbClr val="393A3C"/>
                          </a:solidFill>
                          <a:latin typeface="Tahoma" pitchFamily="2" panose="02020603050405020304"/>
                        </a:rPr>
                        <a:t>Most </a:t>
                      </a:r>
                    </a:p>
                    <a:p>
                      <a:pPr marL="137160" marR="0" indent="0" algn="l">
                        <a:lnSpc>
                          <a:spcPts val="1800"/>
                        </a:lnSpc>
                        <a:spcBef>
                          <a:spcPts val="255"/>
                        </a:spcBef>
                        <a:spcAft>
                          <a:spcPts val="475"/>
                        </a:spcAft>
                      </a:pPr>
                      <a:r>
                        <a:rPr lang="en-US" sz="1450" spc="0">
                          <a:solidFill>
                            <a:srgbClr val="393A3C"/>
                          </a:solidFill>
                          <a:latin typeface="Tahoma" pitchFamily="2" panose="02020603050405020304"/>
                        </a:rPr>
                        <a:t>prescription drugs </a:t>
                      </a:r>
                    </a:p>
                  </a:txBody>
                  <a:tcPr anchor="ctr" marL="0" marR="0" marT="0" marB="0">
                    <a:lnL w="0" cmpd="sng">
                      <a:noFill/>
                      <a:prstDash val="solid"/>
                    </a:lnL>
                    <a:lnR w="0" cmpd="sng">
                      <a:noFill/>
                      <a:prstDash val="solid"/>
                    </a:lnR>
                    <a:lnT w="0" cmpd="sng">
                      <a:noFill/>
                      <a:prstDash val="solid"/>
                    </a:lnT>
                    <a:lnB w="0" cmpd="sng">
                      <a:noFill/>
                      <a:prstDash val="solid"/>
                    </a:lnB>
                  </a:tcPr>
                </a:tc>
                <a:tc>
                  <a:txBody>
                    <a:bodyPr vert="horz" anchor="t"/>
                    <a:lstStyle/>
                    <a:p>
                      <a:pPr/>
                      <a:r>
                        <a:rPr lang="en-US"/>
                        <a:t/>
                      </a:r>
                    </a:p>
                  </a:txBody>
                  <a:tcPr anchor="t" marL="0" marR="0" marT="0" marB="0">
                    <a:lnL w="0" cmpd="sng">
                      <a:noFill/>
                      <a:prstDash val="solid"/>
                    </a:lnL>
                    <a:lnR w="0" cmpd="sng">
                      <a:noFill/>
                      <a:prstDash val="solid"/>
                    </a:lnR>
                    <a:lnT w="0" cmpd="sng">
                      <a:noFill/>
                      <a:prstDash val="solid"/>
                    </a:lnT>
                    <a:lnB w="0" cmpd="sng">
                      <a:noFill/>
                      <a:prstDash val="solid"/>
                    </a:lnB>
                  </a:tcPr>
                </a:tc>
                <a:tc>
                  <a:txBody>
                    <a:bodyPr vert="horz" anchor="t"/>
                    <a:lstStyle/>
                    <a:p>
                      <a:pPr marL="0" marR="804545" indent="0" algn="r">
                        <a:lnSpc>
                          <a:spcPts val="1800"/>
                        </a:lnSpc>
                        <a:spcBef>
                          <a:spcPts val="1620"/>
                        </a:spcBef>
                        <a:spcAft>
                          <a:spcPts val="1485"/>
                        </a:spcAft>
                      </a:pPr>
                      <a:r>
                        <a:rPr lang="en-US" sz="1450" spc="0">
                          <a:solidFill>
                            <a:srgbClr val="393A3C"/>
                          </a:solidFill>
                          <a:latin typeface="Tahoma" pitchFamily="2" panose="02020603050405020304"/>
                        </a:rPr>
                        <a:t>Long-term care </a:t>
                      </a:r>
                    </a:p>
                  </a:txBody>
                  <a:tcPr anchor="ctr" marL="0" marR="0" marT="0" marB="0">
                    <a:lnL w="0" cmpd="sng">
                      <a:noFill/>
                      <a:prstDash val="solid"/>
                    </a:lnL>
                    <a:lnR w="0" cmpd="sng">
                      <a:noFill/>
                      <a:prstDash val="solid"/>
                    </a:lnR>
                    <a:lnT w="0" cmpd="sng">
                      <a:noFill/>
                      <a:prstDash val="solid"/>
                    </a:lnT>
                    <a:lnB w="0" cmpd="sng">
                      <a:noFill/>
                      <a:prstDash val="solid"/>
                    </a:lnB>
                  </a:tcPr>
                </a:tc>
                <a:tc>
                  <a:txBody>
                    <a:bodyPr vert="horz" anchor="t"/>
                    <a:lstStyle/>
                    <a:p>
                      <a:pPr/>
                      <a:r>
                        <a:rPr lang="en-US"/>
                        <a:t/>
                      </a:r>
                    </a:p>
                  </a:txBody>
                  <a:tcPr anchor="t" marL="0" marR="0" marT="0" marB="0">
                    <a:lnL w="0" cmpd="sng">
                      <a:noFill/>
                      <a:prstDash val="solid"/>
                    </a:lnL>
                    <a:lnR w="0" cmpd="sng">
                      <a:noFill/>
                      <a:prstDash val="solid"/>
                    </a:lnR>
                    <a:lnT w="0" cmpd="sng">
                      <a:noFill/>
                      <a:prstDash val="solid"/>
                    </a:lnT>
                    <a:lnB w="0" cmpd="sng">
                      <a:noFill/>
                      <a:prstDash val="solid"/>
                    </a:lnB>
                  </a:tcPr>
                </a:tc>
                <a:tc>
                  <a:txBody>
                    <a:bodyPr vert="horz" anchor="t"/>
                    <a:lstStyle/>
                    <a:p>
                      <a:pPr marL="137160" marR="365760" indent="0" algn="l">
                        <a:lnSpc>
                          <a:spcPts val="2000"/>
                        </a:lnSpc>
                        <a:spcBef>
                          <a:spcPts val="360"/>
                        </a:spcBef>
                        <a:spcAft>
                          <a:spcPts val="500"/>
                        </a:spcAft>
                      </a:pPr>
                      <a:r>
                        <a:rPr lang="en-US" sz="1450" spc="0">
                          <a:solidFill>
                            <a:srgbClr val="393A3C"/>
                          </a:solidFill>
                          <a:latin typeface="Tahoma" pitchFamily="2" panose="02020603050405020304"/>
                        </a:rPr>
                        <a:t>Most care outside of the U.S. </a:t>
                      </a:r>
                    </a:p>
                  </a:txBody>
                  <a:tcPr anchor="t" marL="0" marR="0" marT="0" marB="0">
                    <a:lnL w="0" cmpd="sng">
                      <a:noFill/>
                      <a:prstDash val="solid"/>
                    </a:lnL>
                    <a:lnR w="0" cmpd="sng">
                      <a:noFill/>
                      <a:prstDash val="solid"/>
                    </a:lnR>
                    <a:lnT w="0" cmpd="sng">
                      <a:noFill/>
                      <a:prstDash val="solid"/>
                    </a:lnT>
                    <a:lnB w="0" cmpd="sng">
                      <a:noFill/>
                      <a:prstDash val="solid"/>
                    </a:lnB>
                  </a:tcPr>
                </a:tc>
                <a:tc>
                  <a:txBody>
                    <a:bodyPr vert="horz" anchor="t"/>
                    <a:lstStyle/>
                    <a:p>
                      <a:pPr/>
                      <a:r>
                        <a:rPr lang="en-US"/>
                        <a:t/>
                      </a:r>
                    </a:p>
                  </a:txBody>
                  <a:tcPr anchor="t" marL="0" marR="0" marT="0" marB="0">
                    <a:lnL w="0" cmpd="sng">
                      <a:noFill/>
                      <a:prstDash val="solid"/>
                    </a:lnL>
                    <a:lnR w="0" cmpd="sng">
                      <a:noFill/>
                      <a:prstDash val="solid"/>
                    </a:lnR>
                    <a:lnT w="0" cmpd="sng">
                      <a:noFill/>
                      <a:prstDash val="solid"/>
                    </a:lnT>
                    <a:lnB w="0" cmpd="sng">
                      <a:noFill/>
                      <a:prstDash val="solid"/>
                    </a:lnB>
                  </a:tcPr>
                </a:tc>
                <a:tc>
                  <a:txBody>
                    <a:bodyPr vert="horz" anchor="t"/>
                    <a:lstStyle/>
                    <a:p>
                      <a:pPr marL="137160" marR="0" indent="0" algn="l">
                        <a:lnSpc>
                          <a:spcPts val="2000"/>
                        </a:lnSpc>
                        <a:spcBef>
                          <a:spcPts val="400"/>
                        </a:spcBef>
                        <a:spcAft>
                          <a:spcPts val="500"/>
                        </a:spcAft>
                      </a:pPr>
                      <a:r>
                        <a:rPr lang="en-US" sz="1450" spc="-10">
                          <a:solidFill>
                            <a:srgbClr val="393A3C"/>
                          </a:solidFill>
                          <a:latin typeface="Tahoma" pitchFamily="2" panose="02020603050405020304"/>
                        </a:rPr>
                        <a:t>Eye exams, glasses and contact lenses </a:t>
                      </a:r>
                    </a:p>
                  </a:txBody>
                  <a:tcPr anchor="t" marL="0" marR="0" marT="0" marB="0">
                    <a:lnL w="0" cmpd="sng">
                      <a:noFill/>
                      <a:prstDash val="solid"/>
                    </a:lnL>
                    <a:lnR w="0" cmpd="sng">
                      <a:noFill/>
                      <a:prstDash val="solid"/>
                    </a:lnR>
                    <a:lnT w="0" cmpd="sng">
                      <a:noFill/>
                      <a:prstDash val="solid"/>
                    </a:lnT>
                    <a:lnB w="0" cmpd="sng">
                      <a:noFill/>
                      <a:prstDash val="solid"/>
                    </a:lnB>
                  </a:tcPr>
                </a:tc>
              </a:tr>
            </a:tbl>
          </a:graphicData>
        </a:graphic>
      </p:graphicFrame>
      <p:graphicFrame>
        <p:nvGraphicFramePr>
          <p:cNvPr id="10" name=""/>
          <p:cNvGraphicFramePr>
            <a:graphicFrameLocks noGrp="1"/>
          </p:cNvGraphicFramePr>
          <p:nvPr/>
        </p:nvGraphicFramePr>
        <p:xfrm>
          <a:off x="734695" y="3296920"/>
          <a:ext cx="10972800" cy="1206500"/>
        </p:xfrm>
        <a:graphic>
          <a:graphicData uri="http://schemas.openxmlformats.org/drawingml/2006/table">
            <a:tbl>
              <a:tblGrid>
                <a:gridCol w="630555"/>
                <a:gridCol w="2289175"/>
                <a:gridCol w="628015"/>
                <a:gridCol w="2240280"/>
                <a:gridCol w="631190"/>
                <a:gridCol w="2240280"/>
                <a:gridCol w="630555"/>
                <a:gridCol w="1682750"/>
              </a:tblGrid>
              <a:tr h="749300">
                <a:tc>
                  <a:txBody>
                    <a:bodyPr vert="horz" anchor="t"/>
                    <a:lstStyle/>
                    <a:p>
                      <a:pPr/>
                      <a:r>
                        <a:rPr lang="en-US"/>
                        <a:t/>
                      </a:r>
                    </a:p>
                  </a:txBody>
                  <a:tcPr anchor="t" marL="0" marR="0" marT="0" marB="0">
                    <a:lnL w="0" cmpd="sng">
                      <a:noFill/>
                      <a:prstDash val="solid"/>
                    </a:lnL>
                    <a:lnR w="0" cmpd="sng">
                      <a:noFill/>
                      <a:prstDash val="solid"/>
                    </a:lnR>
                    <a:lnT w="0" cmpd="sng">
                      <a:noFill/>
                      <a:prstDash val="solid"/>
                    </a:lnT>
                    <a:lnB w="0" cmpd="sng">
                      <a:noFill/>
                      <a:prstDash val="solid"/>
                    </a:lnB>
                  </a:tcPr>
                </a:tc>
                <a:tc>
                  <a:txBody>
                    <a:bodyPr vert="horz" anchor="t"/>
                    <a:lstStyle/>
                    <a:p>
                      <a:pPr marL="114300" marR="320040" indent="0" algn="l">
                        <a:lnSpc>
                          <a:spcPts val="2000"/>
                        </a:lnSpc>
                        <a:spcBef>
                          <a:spcPts val="795"/>
                        </a:spcBef>
                        <a:spcAft>
                          <a:spcPts val="1075"/>
                        </a:spcAft>
                      </a:pPr>
                      <a:r>
                        <a:rPr lang="en-US" sz="1450" spc="0">
                          <a:solidFill>
                            <a:srgbClr val="393A3C"/>
                          </a:solidFill>
                          <a:latin typeface="Tahoma" pitchFamily="2" panose="02020603050405020304"/>
                        </a:rPr>
                        <a:t>Gym memberships and wellness benefits </a:t>
                      </a:r>
                    </a:p>
                  </a:txBody>
                  <a:tcPr anchor="t" marL="0" marR="0" marT="0" marB="0">
                    <a:lnL w="0" cmpd="sng">
                      <a:noFill/>
                      <a:prstDash val="solid"/>
                    </a:lnL>
                    <a:lnR w="0" cmpd="sng">
                      <a:noFill/>
                      <a:prstDash val="solid"/>
                    </a:lnR>
                    <a:lnT w="0" cmpd="sng">
                      <a:noFill/>
                      <a:prstDash val="solid"/>
                    </a:lnT>
                    <a:lnB w="0" cmpd="sng">
                      <a:noFill/>
                      <a:prstDash val="solid"/>
                    </a:lnB>
                  </a:tcPr>
                </a:tc>
                <a:tc>
                  <a:txBody>
                    <a:bodyPr vert="horz" anchor="t"/>
                    <a:lstStyle/>
                    <a:p>
                      <a:pPr/>
                      <a:r>
                        <a:rPr lang="en-US"/>
                        <a:t/>
                      </a:r>
                    </a:p>
                  </a:txBody>
                  <a:tcPr anchor="t" marL="0" marR="0" marT="0" marB="0">
                    <a:lnL w="0" cmpd="sng">
                      <a:noFill/>
                      <a:prstDash val="solid"/>
                    </a:lnL>
                    <a:lnR w="0" cmpd="sng">
                      <a:noFill/>
                      <a:prstDash val="solid"/>
                    </a:lnR>
                    <a:lnT w="0" cmpd="sng">
                      <a:noFill/>
                      <a:prstDash val="solid"/>
                    </a:lnT>
                    <a:lnB w="0" cmpd="sng">
                      <a:noFill/>
                      <a:prstDash val="solid"/>
                    </a:lnB>
                  </a:tcPr>
                </a:tc>
                <a:tc>
                  <a:txBody>
                    <a:bodyPr vert="horz" anchor="t"/>
                    <a:lstStyle/>
                    <a:p>
                      <a:pPr marL="137160" marR="0" indent="0" algn="l">
                        <a:lnSpc>
                          <a:spcPts val="2000"/>
                        </a:lnSpc>
                        <a:spcBef>
                          <a:spcPts val="0"/>
                        </a:spcBef>
                        <a:spcAft>
                          <a:spcPts val="1050"/>
                        </a:spcAft>
                      </a:pPr>
                      <a:r>
                        <a:rPr lang="en-US" sz="1450" spc="0">
                          <a:solidFill>
                            <a:srgbClr val="393A3C"/>
                          </a:solidFill>
                          <a:latin typeface="Tahoma" pitchFamily="2" panose="02020603050405020304"/>
                        </a:rPr>
                        <a:t>Hearing exams and hearing aids </a:t>
                      </a:r>
                    </a:p>
                  </a:txBody>
                  <a:tcPr anchor="ctr" marL="0" marR="0" marT="0" marB="0">
                    <a:lnL w="0" cmpd="sng">
                      <a:noFill/>
                      <a:prstDash val="solid"/>
                    </a:lnL>
                    <a:lnR w="0" cmpd="sng">
                      <a:noFill/>
                      <a:prstDash val="solid"/>
                    </a:lnR>
                    <a:lnT w="0" cmpd="sng">
                      <a:noFill/>
                      <a:prstDash val="solid"/>
                    </a:lnT>
                    <a:lnB w="0" cmpd="sng">
                      <a:noFill/>
                      <a:prstDash val="solid"/>
                    </a:lnB>
                  </a:tcPr>
                </a:tc>
                <a:tc>
                  <a:txBody>
                    <a:bodyPr vert="horz" anchor="t"/>
                    <a:lstStyle/>
                    <a:p>
                      <a:pPr/>
                      <a:r>
                        <a:rPr lang="en-US"/>
                        <a:t/>
                      </a:r>
                    </a:p>
                  </a:txBody>
                  <a:tcPr anchor="t" marL="0" marR="0" marT="0" marB="0">
                    <a:lnL w="0" cmpd="sng">
                      <a:noFill/>
                      <a:prstDash val="solid"/>
                    </a:lnL>
                    <a:lnR w="0" cmpd="sng">
                      <a:noFill/>
                      <a:prstDash val="solid"/>
                    </a:lnR>
                    <a:lnT w="0" cmpd="sng">
                      <a:noFill/>
                      <a:prstDash val="solid"/>
                    </a:lnT>
                    <a:lnB w="0" cmpd="sng">
                      <a:noFill/>
                      <a:prstDash val="solid"/>
                    </a:lnB>
                  </a:tcPr>
                </a:tc>
                <a:tc>
                  <a:txBody>
                    <a:bodyPr vert="horz" anchor="t"/>
                    <a:lstStyle/>
                    <a:p>
                      <a:pPr marL="137160" marR="480060" indent="0" algn="l">
                        <a:lnSpc>
                          <a:spcPts val="1900"/>
                        </a:lnSpc>
                        <a:spcBef>
                          <a:spcPts val="0"/>
                        </a:spcBef>
                        <a:spcAft>
                          <a:spcPts val="45"/>
                        </a:spcAft>
                      </a:pPr>
                      <a:r>
                        <a:rPr lang="en-US" sz="1450" spc="0">
                          <a:solidFill>
                            <a:srgbClr val="393A3C"/>
                          </a:solidFill>
                          <a:latin typeface="Tahoma" pitchFamily="2" panose="02020603050405020304"/>
                        </a:rPr>
                        <a:t>Help with activities of daily living, like eating and bathing </a:t>
                      </a:r>
                    </a:p>
                  </a:txBody>
                  <a:tcPr anchor="t" marL="0" marR="0" marT="0" marB="0">
                    <a:lnL w="0" cmpd="sng">
                      <a:noFill/>
                      <a:prstDash val="solid"/>
                    </a:lnL>
                    <a:lnR w="0" cmpd="sng">
                      <a:noFill/>
                      <a:prstDash val="solid"/>
                    </a:lnR>
                    <a:lnT w="0" cmpd="sng">
                      <a:noFill/>
                      <a:prstDash val="solid"/>
                    </a:lnT>
                    <a:lnB w="0" cmpd="sng">
                      <a:noFill/>
                      <a:prstDash val="solid"/>
                    </a:lnB>
                  </a:tcPr>
                </a:tc>
                <a:tc>
                  <a:txBody>
                    <a:bodyPr vert="horz" anchor="t"/>
                    <a:lstStyle/>
                    <a:p>
                      <a:pPr/>
                      <a:r>
                        <a:rPr lang="en-US"/>
                        <a:t/>
                      </a:r>
                    </a:p>
                  </a:txBody>
                  <a:tcPr anchor="t" marL="0" marR="0" marT="0" marB="0">
                    <a:lnL w="0" cmpd="sng">
                      <a:noFill/>
                      <a:prstDash val="solid"/>
                    </a:lnL>
                    <a:lnR w="0" cmpd="sng">
                      <a:noFill/>
                      <a:prstDash val="solid"/>
                    </a:lnR>
                    <a:lnT w="0" cmpd="sng">
                      <a:noFill/>
                      <a:prstDash val="solid"/>
                    </a:lnT>
                    <a:lnB w="0" cmpd="sng">
                      <a:noFill/>
                      <a:prstDash val="solid"/>
                    </a:lnB>
                  </a:tcPr>
                </a:tc>
                <a:tc>
                  <a:txBody>
                    <a:bodyPr vert="horz" anchor="t"/>
                    <a:lstStyle/>
                    <a:p>
                      <a:pPr marL="137160" marR="0" indent="0" algn="l">
                        <a:lnSpc>
                          <a:spcPts val="1900"/>
                        </a:lnSpc>
                        <a:spcBef>
                          <a:spcPts val="0"/>
                        </a:spcBef>
                        <a:spcAft>
                          <a:spcPts val="45"/>
                        </a:spcAft>
                      </a:pPr>
                      <a:r>
                        <a:rPr lang="en-US" sz="1450" spc="0">
                          <a:solidFill>
                            <a:srgbClr val="393A3C"/>
                          </a:solidFill>
                          <a:latin typeface="Tahoma" pitchFamily="2" panose="02020603050405020304"/>
                        </a:rPr>
                        <a:t>Routine dental exams, cleanings and X-rays </a:t>
                      </a:r>
                    </a:p>
                  </a:txBody>
                  <a:tcPr anchor="t" marL="0" marR="0" marT="0" marB="0">
                    <a:lnL w="0" cmpd="sng">
                      <a:noFill/>
                      <a:prstDash val="solid"/>
                    </a:lnL>
                    <a:lnR w="0" cmpd="sng">
                      <a:noFill/>
                      <a:prstDash val="solid"/>
                    </a:lnR>
                    <a:lnT w="0" cmpd="sng">
                      <a:noFill/>
                      <a:prstDash val="solid"/>
                    </a:lnT>
                    <a:lnB w="0" cmpd="sng">
                      <a:noFill/>
                      <a:prstDash val="solid"/>
                    </a:lnB>
                  </a:tcPr>
                </a:tc>
              </a:tr>
            </a:tbl>
          </a:graphicData>
        </a:graphic>
      </p:graphicFrame>
      <p:sp>
        <p:nvSpPr>
          <p:cNvPr id="19" name=""/>
          <p:cNvSpPr/>
          <p:nvPr>
            <p:ph type="body" idx="10"/>
          </p:nvPr>
        </p:nvSpPr>
        <p:spPr>
          <a:xfrm>
            <a:off x="1499870" y="4503420"/>
            <a:ext cx="1627505" cy="991870"/>
          </a:xfrm>
          <a:prstGeom prst="rect">
            <a:avLst/>
          </a:prstGeom>
          <a:noFill/>
          <a:ln w="0" cmpd="sng">
            <a:noFill/>
            <a:prstDash val="solid"/>
          </a:ln>
        </p:spPr>
        <p:txBody>
          <a:bodyPr vert="horz" lIns="0" tIns="3175" rIns="0" bIns="0" anchor="t"/>
          <a:lstStyle/>
          <a:p>
            <a:pPr marL="0" marR="0" indent="0" algn="l">
              <a:lnSpc>
                <a:spcPts val="1800"/>
              </a:lnSpc>
              <a:spcAft>
                <a:spcPts val="0"/>
              </a:spcAft>
            </a:pPr>
            <a:r>
              <a:rPr lang="en-US" sz="1450" spc="0">
                <a:solidFill>
                  <a:srgbClr val="393A3C"/>
                </a:solidFill>
                <a:latin typeface="Tahoma" pitchFamily="2" panose="02020603050405020304"/>
              </a:rPr>
              <a:t>Personal </a:t>
            </a:r>
          </a:p>
          <a:p>
            <a:pPr marL="0" marR="0" indent="0" algn="l">
              <a:lnSpc>
                <a:spcPts val="2000"/>
              </a:lnSpc>
              <a:spcBef>
                <a:spcPts val="5"/>
              </a:spcBef>
              <a:spcAft>
                <a:spcPts val="0"/>
              </a:spcAft>
            </a:pPr>
            <a:r>
              <a:rPr lang="en-US" sz="1450" spc="0">
                <a:solidFill>
                  <a:srgbClr val="393A3C"/>
                </a:solidFill>
                <a:latin typeface="Tahoma" pitchFamily="2" panose="02020603050405020304"/>
              </a:rPr>
              <a:t>expenses during hospitalization, like a phone and TV </a:t>
            </a:r>
          </a:p>
        </p:txBody>
      </p:sp>
      <p:sp>
        <p:nvSpPr>
          <p:cNvPr id="22" name=""/>
          <p:cNvSpPr/>
          <p:nvPr>
            <p:ph type="body" idx="10"/>
          </p:nvPr>
        </p:nvSpPr>
        <p:spPr>
          <a:xfrm>
            <a:off x="4405630" y="4503420"/>
            <a:ext cx="1651000" cy="2073910"/>
          </a:xfrm>
          <a:prstGeom prst="rect">
            <a:avLst/>
          </a:prstGeom>
          <a:noFill/>
          <a:ln w="0" cmpd="sng">
            <a:noFill/>
            <a:prstDash val="solid"/>
          </a:ln>
        </p:spPr>
        <p:txBody>
          <a:bodyPr vert="horz" lIns="0" tIns="0" rIns="0" bIns="0" anchor="t"/>
          <a:lstStyle/>
          <a:p>
            <a:pPr marL="0" marR="0" indent="0" algn="l">
              <a:lnSpc>
                <a:spcPts val="2000"/>
              </a:lnSpc>
              <a:spcAft>
                <a:spcPts val="8495"/>
              </a:spcAft>
            </a:pPr>
            <a:r>
              <a:rPr lang="en-US" sz="1450" spc="-5">
                <a:solidFill>
                  <a:srgbClr val="393A3C"/>
                </a:solidFill>
                <a:latin typeface="Tahoma" pitchFamily="2" panose="02020603050405020304"/>
              </a:rPr>
              <a:t>Hospital and psychiatric hospital stays (beyond a set number of days) </a:t>
            </a:r>
          </a:p>
        </p:txBody>
      </p:sp>
    </p:spTree>
  </p:cSld>
  <p:clrMapOvr>
    <a:masterClrMapping/>
  </p:clrMapOvr>
</p:sld>
</file>

<file path=ppt/slides/slide9.xml><?xml version="1.0" encoding="utf-8"?>
<p:sld xmlns:p="http://schemas.openxmlformats.org/presentationml/2006/main" xmlns:r="http://schemas.openxmlformats.org/officeDocument/2006/relationships" xmlns:a="http://schemas.openxmlformats.org/drawingml/2006/main" xmlns:dc="http://purl.org/dc/elements/1.1/" xmlns:cp="http://schemas.openxmlformats.org/package/2006/metadata/core-properties">
  <p:cSld>
    <p:bg>
      <p:bgPr>
        <a:solidFill>
          <a:schemeClr val="bg1">
            <a:alpha val="100000"/>
          </a:schemeClr>
        </a:solidFill>
      </p:bgPr>
    </p:bg>
    <p:spTree>
      <p:nvGrpSpPr>
        <p:cNvPr id="1" name=""/>
        <p:cNvGrpSpPr/>
        <p:nvPr/>
      </p:nvGrpSpPr>
      <p:grpSpPr>
        <a:xfrm>
          <a:off x="0" y="0"/>
          <a:ext cx="0" cy="0"/>
          <a:chOff x="0" y="0"/>
          <a:chExt cx="0" cy="0"/>
        </a:xfrm>
      </p:grpSpPr>
      <p:pic>
        <p:nvPicPr>
          <p:cNvPr id="4" name=""/>
          <p:cNvPicPr/>
          <p:nvPr/>
        </p:nvPicPr>
        <p:blipFill>
          <a:blip r:embed="prId33"/>
          <a:stretch>
            <a:fillRect/>
          </a:stretch>
        </p:blipFill>
        <p:spPr>
          <a:xfrm>
            <a:off x="3175" y="3175"/>
            <a:ext cx="420370" cy="1383665"/>
          </a:xfrm>
          <a:prstGeom prst="rect">
            <a:avLst/>
          </a:prstGeom>
        </p:spPr>
      </p:pic>
      <p:pic>
        <p:nvPicPr>
          <p:cNvPr id="8" name=""/>
          <p:cNvPicPr/>
          <p:nvPr/>
        </p:nvPicPr>
        <p:blipFill>
          <a:blip r:embed="prId34"/>
          <a:stretch>
            <a:fillRect/>
          </a:stretch>
        </p:blipFill>
        <p:spPr>
          <a:xfrm>
            <a:off x="737870" y="6294120"/>
            <a:ext cx="1459865" cy="283210"/>
          </a:xfrm>
          <a:prstGeom prst="rect">
            <a:avLst/>
          </a:prstGeom>
        </p:spPr>
      </p:pic>
      <p:pic>
        <p:nvPicPr>
          <p:cNvPr id="10" name=""/>
          <p:cNvPicPr/>
          <p:nvPr/>
        </p:nvPicPr>
        <p:blipFill>
          <a:blip r:embed="prId35"/>
          <a:stretch>
            <a:fillRect/>
          </a:stretch>
        </p:blipFill>
        <p:spPr>
          <a:xfrm>
            <a:off x="7875905" y="1329055"/>
            <a:ext cx="4163695" cy="4285615"/>
          </a:xfrm>
          <a:prstGeom prst="rect">
            <a:avLst/>
          </a:prstGeom>
        </p:spPr>
      </p:pic>
      <p:sp>
        <p:nvSpPr>
          <p:cNvPr id="2" name=""/>
          <p:cNvSpPr/>
          <p:nvPr>
            <p:ph type="body" idx="10"/>
          </p:nvPr>
        </p:nvSpPr>
        <p:spPr>
          <a:xfrm>
            <a:off x="749935" y="0"/>
            <a:ext cx="2286000" cy="1172210"/>
          </a:xfrm>
          <a:prstGeom prst="rect">
            <a:avLst/>
          </a:prstGeom>
          <a:noFill/>
          <a:ln w="0" cmpd="sng">
            <a:noFill/>
            <a:prstDash val="solid"/>
          </a:ln>
        </p:spPr>
        <p:txBody>
          <a:bodyPr vert="horz" lIns="0" tIns="699770" rIns="0" bIns="0" anchor="t"/>
          <a:lstStyle/>
          <a:p>
            <a:pPr marL="0" marR="0" indent="0" algn="l">
              <a:lnSpc>
                <a:spcPts val="1800"/>
              </a:lnSpc>
              <a:spcAft>
                <a:spcPts val="1935"/>
              </a:spcAft>
            </a:pPr>
            <a:r>
              <a:rPr lang="en-US" sz="1450" spc="100">
                <a:solidFill>
                  <a:srgbClr val="002F56"/>
                </a:solidFill>
                <a:latin typeface="Tahoma" pitchFamily="2" panose="02020603050405020304"/>
              </a:rPr>
              <a:t>MEDICARE ADVANTAGE </a:t>
            </a:r>
          </a:p>
        </p:txBody>
      </p:sp>
      <p:sp>
        <p:nvSpPr>
          <p:cNvPr id="5" name=""/>
          <p:cNvSpPr/>
          <p:nvPr>
            <p:ph type="body" idx="10"/>
          </p:nvPr>
        </p:nvSpPr>
        <p:spPr>
          <a:xfrm>
            <a:off x="737870" y="1172210"/>
            <a:ext cx="6172200" cy="1135380"/>
          </a:xfrm>
          <a:prstGeom prst="rect">
            <a:avLst/>
          </a:prstGeom>
          <a:noFill/>
          <a:ln w="0" cmpd="sng">
            <a:noFill/>
            <a:prstDash val="solid"/>
          </a:ln>
        </p:spPr>
        <p:txBody>
          <a:bodyPr vert="horz" lIns="0" tIns="5715" rIns="0" bIns="0" anchor="t">
            <a:normAutofit fontScale="90000"/>
          </a:bodyPr>
          <a:lstStyle/>
          <a:p>
            <a:pPr marL="0" marR="0" indent="0" algn="l">
              <a:lnSpc>
                <a:spcPts val="3300"/>
              </a:lnSpc>
              <a:spcAft>
                <a:spcPts val="0"/>
              </a:spcAft>
            </a:pPr>
            <a:r>
              <a:rPr lang="en-US" sz="2700" b="1" spc="80">
                <a:solidFill>
                  <a:srgbClr val="002F56"/>
                </a:solidFill>
                <a:latin typeface="Tahoma" pitchFamily="2" panose="02020603050405020304"/>
              </a:rPr>
              <a:t>A few advantages of Medicare Part C </a:t>
            </a:r>
          </a:p>
          <a:p>
            <a:pPr marL="0" marR="0" indent="0" algn="l">
              <a:lnSpc>
                <a:spcPts val="3300"/>
              </a:lnSpc>
              <a:spcBef>
                <a:spcPts val="515"/>
              </a:spcBef>
              <a:spcAft>
                <a:spcPts val="1750"/>
              </a:spcAft>
            </a:pPr>
            <a:r>
              <a:rPr lang="en-US" sz="2700" b="1" spc="75">
                <a:solidFill>
                  <a:srgbClr val="002F56"/>
                </a:solidFill>
                <a:latin typeface="Tahoma" pitchFamily="2" panose="02020603050405020304"/>
              </a:rPr>
              <a:t>for veterans with VA healthcare </a:t>
            </a:r>
          </a:p>
        </p:txBody>
      </p:sp>
      <p:sp>
        <p:nvSpPr>
          <p:cNvPr id="6" name=""/>
          <p:cNvSpPr/>
          <p:nvPr>
            <p:ph type="body" idx="10"/>
          </p:nvPr>
        </p:nvSpPr>
        <p:spPr>
          <a:xfrm>
            <a:off x="737870" y="2307590"/>
            <a:ext cx="6172200" cy="3986530"/>
          </a:xfrm>
          <a:prstGeom prst="rect">
            <a:avLst/>
          </a:prstGeom>
          <a:noFill/>
          <a:ln w="0" cmpd="sng">
            <a:noFill/>
            <a:prstDash val="solid"/>
          </a:ln>
        </p:spPr>
        <p:txBody>
          <a:bodyPr vert="horz" lIns="0" tIns="0" rIns="0" bIns="0" anchor="t"/>
          <a:lstStyle/>
          <a:p>
            <a:pPr marL="182880" marR="91440" indent="182880" algn="l">
              <a:lnSpc>
                <a:spcPts val="1900"/>
              </a:lnSpc>
              <a:spcAft>
                <a:spcPts val="0"/>
              </a:spcAft>
              <a:buFont typeface="Symbol"/>
              <a:buChar char="·"/>
            </a:pPr>
            <a:r>
              <a:rPr lang="en-US" sz="1450" spc="0">
                <a:solidFill>
                  <a:srgbClr val="393A3C"/>
                </a:solidFill>
                <a:latin typeface="Tahoma" pitchFamily="2" panose="02020603050405020304"/>
              </a:rPr>
              <a:t>Remains separate from VA healthcare and will not impact a veteran’s ability to go to the VA </a:t>
            </a:r>
          </a:p>
          <a:p>
            <a:pPr marL="182880" marR="45720" indent="182880" algn="l">
              <a:lnSpc>
                <a:spcPts val="1900"/>
              </a:lnSpc>
              <a:spcBef>
                <a:spcPts val="945"/>
              </a:spcBef>
              <a:spcAft>
                <a:spcPts val="0"/>
              </a:spcAft>
              <a:buFont typeface="Symbol"/>
              <a:buChar char="·"/>
            </a:pPr>
            <a:r>
              <a:rPr lang="en-US" sz="1450" spc="0">
                <a:solidFill>
                  <a:srgbClr val="393A3C"/>
                </a:solidFill>
                <a:latin typeface="Tahoma" pitchFamily="2" panose="02020603050405020304"/>
              </a:rPr>
              <a:t>Provides additional options to see doctors in the plan network outside of the VA </a:t>
            </a:r>
          </a:p>
          <a:p>
            <a:pPr marL="182880" marR="0" indent="182880" algn="l">
              <a:lnSpc>
                <a:spcPts val="1800"/>
              </a:lnSpc>
              <a:spcBef>
                <a:spcPts val="1100"/>
              </a:spcBef>
              <a:spcAft>
                <a:spcPts val="0"/>
              </a:spcAft>
              <a:buFont typeface="Symbol"/>
              <a:buChar char="·"/>
            </a:pPr>
            <a:r>
              <a:rPr lang="en-US" sz="1450" spc="25">
                <a:solidFill>
                  <a:srgbClr val="393A3C"/>
                </a:solidFill>
                <a:latin typeface="Tahoma" pitchFamily="2" panose="02020603050405020304"/>
              </a:rPr>
              <a:t>Offers emergency coverage outside of the VA </a:t>
            </a:r>
          </a:p>
          <a:p>
            <a:pPr marL="182880" marR="548640" indent="182880" algn="l">
              <a:lnSpc>
                <a:spcPts val="1900"/>
              </a:lnSpc>
              <a:spcBef>
                <a:spcPts val="1000"/>
              </a:spcBef>
              <a:spcAft>
                <a:spcPts val="0"/>
              </a:spcAft>
              <a:buFont typeface="Symbol"/>
              <a:buChar char="·"/>
            </a:pPr>
            <a:r>
              <a:rPr lang="en-US" sz="1450" spc="0">
                <a:solidFill>
                  <a:srgbClr val="393A3C"/>
                </a:solidFill>
                <a:latin typeface="Tahoma" pitchFamily="2" panose="02020603050405020304"/>
              </a:rPr>
              <a:t>Offers the same coverage as Original Medicare and may feature additional coverage </a:t>
            </a:r>
          </a:p>
          <a:p>
            <a:pPr marL="182880" marR="365760" indent="182880" algn="l">
              <a:lnSpc>
                <a:spcPts val="1900"/>
              </a:lnSpc>
              <a:spcBef>
                <a:spcPts val="1000"/>
              </a:spcBef>
              <a:spcAft>
                <a:spcPts val="10245"/>
              </a:spcAft>
              <a:buFont typeface="Symbol"/>
              <a:buChar char="·"/>
            </a:pPr>
            <a:r>
              <a:rPr lang="en-US" sz="1450" spc="0">
                <a:solidFill>
                  <a:srgbClr val="393A3C"/>
                </a:solidFill>
                <a:latin typeface="Tahoma" pitchFamily="2" panose="02020603050405020304"/>
              </a:rPr>
              <a:t>Includes medical and prescription drug coverage in one plan, also known as Medicare Advantage prescription drug (MAPD) plans </a:t>
            </a:r>
          </a:p>
        </p:txBody>
      </p:sp>
    </p:spTree>
  </p:cSld>
  <p:clrMapOvr>
    <a:masterClrMapping/>
  </p:clrMapOvr>
</p:sld>
</file>

<file path=ppt/theme/theme.xml><?xml version="1.0" encoding="utf-8"?>
<a:theme xmlns:p="http://schemas.openxmlformats.org/presentationml/2006/main" xmlns:r="http://schemas.openxmlformats.org/officeDocument/2006/relationships" xmlns:a="http://schemas.openxmlformats.org/drawingml/2006/main" xmlns:dc="http://purl.org/dc/elements/1.1/" xmlns:cp="http://schemas.openxmlformats.org/package/2006/metadata/core-properties" name="default layout">
  <a:themeElements>
    <a:clrScheme name="Office">
      <a:dk1>
        <a:sysClr val="windowText"/>
      </a:dk1>
      <a:lt1>
        <a:sysClr val="window"/>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Arab" typeface="Arial"/>
      </a:majorFont>
      <a:minorFont>
        <a:latin typeface="Calibri"/>
        <a:ea typeface=""/>
        <a:cs typeface=""/>
        <a:font script="Arab" typeface="Arial"/>
      </a:minorFont>
    </a:fontScheme>
    <a:fmtScheme name="Office">
      <a:fillStyleLst>
        <a:solidFill>
          <a:schemeClr val="bg1">
            <a:alpha val="0"/>
          </a:schemeClr>
        </a:solidFill>
        <a:gradFill/>
        <a:gradFill/>
      </a:fillStyleLst>
      <a:lnStyleLst>
        <a:ln/>
        <a:ln/>
        <a:ln/>
      </a:lnStyleLst>
      <a:effectStyleLst>
        <a:effectStyle>
          <a:effectLst/>
        </a:effectStyle>
        <a:effectStyle>
          <a:effectLst/>
        </a:effectStyle>
        <a:effectStyle>
          <a:effectLst/>
          <a:scene3d>
            <a:camera prst="orthographicFront"/>
            <a:lightRig rig="threePt" dir="t"/>
          </a:scene3d>
        </a:effectStyle>
      </a:effectStyleLst>
      <a:bgFillStyleLst>
        <a:solidFill>
          <a:schemeClr val="bg1">
            <a:alpha val="0"/>
          </a:schemeClr>
        </a:solidFill>
        <a:gradFill/>
        <a:gradFill/>
      </a:bgFillStyleLst>
    </a:fmtScheme>
  </a:themeElements>
</a:theme>
</file>

<file path=docProps/core.xml><?xml version="1.0" encoding="utf-8"?>
<cp:coreProperties xmlns:dcterms="http://purl.org/dc/terms/" xmlns:xsi="http://www.w3.org/2001/XMLSchema-instance" xmlns:p="http://schemas.openxmlformats.org/presentationml/2006/main" xmlns:r="http://schemas.openxmlformats.org/officeDocument/2006/relationships" xmlns:a="http://schemas.openxmlformats.org/drawingml/2006/main" xmlns:dc="http://purl.org/dc/elements/1.1/" xmlns:cp="http://schemas.openxmlformats.org/package/2006/metadata/core-properties">
  <dcterms:created xsi:type="dcterms:W3CDTF">2025-09-20T18:32:54Z</dcterms:created>
  <dcterms:modified xsi:type="dcterms:W3CDTF">2025-09-20T18:32:54Z</dcterms:modified>
</cp:coreProperties>
</file>