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5" r:id="rId3"/>
  </p:sldMasterIdLst>
  <p:notesMasterIdLst>
    <p:notesMasterId r:id="rId44"/>
  </p:notesMasterIdLst>
  <p:sldIdLst>
    <p:sldId id="256" r:id="rId4"/>
    <p:sldId id="272" r:id="rId5"/>
    <p:sldId id="359" r:id="rId6"/>
    <p:sldId id="363" r:id="rId7"/>
    <p:sldId id="362" r:id="rId8"/>
    <p:sldId id="361" r:id="rId9"/>
    <p:sldId id="360" r:id="rId10"/>
    <p:sldId id="364" r:id="rId11"/>
    <p:sldId id="365" r:id="rId12"/>
    <p:sldId id="375" r:id="rId13"/>
    <p:sldId id="374" r:id="rId14"/>
    <p:sldId id="366" r:id="rId15"/>
    <p:sldId id="373" r:id="rId16"/>
    <p:sldId id="395" r:id="rId17"/>
    <p:sldId id="394" r:id="rId18"/>
    <p:sldId id="376" r:id="rId19"/>
    <p:sldId id="367" r:id="rId20"/>
    <p:sldId id="377" r:id="rId21"/>
    <p:sldId id="378" r:id="rId22"/>
    <p:sldId id="379" r:id="rId23"/>
    <p:sldId id="380" r:id="rId24"/>
    <p:sldId id="381" r:id="rId25"/>
    <p:sldId id="368" r:id="rId26"/>
    <p:sldId id="382" r:id="rId27"/>
    <p:sldId id="372" r:id="rId28"/>
    <p:sldId id="385" r:id="rId29"/>
    <p:sldId id="383" r:id="rId30"/>
    <p:sldId id="384" r:id="rId31"/>
    <p:sldId id="386" r:id="rId32"/>
    <p:sldId id="371" r:id="rId33"/>
    <p:sldId id="387" r:id="rId34"/>
    <p:sldId id="389" r:id="rId35"/>
    <p:sldId id="392" r:id="rId36"/>
    <p:sldId id="388" r:id="rId37"/>
    <p:sldId id="390" r:id="rId38"/>
    <p:sldId id="357" r:id="rId39"/>
    <p:sldId id="370" r:id="rId40"/>
    <p:sldId id="391" r:id="rId41"/>
    <p:sldId id="393" r:id="rId42"/>
    <p:sldId id="263"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ery Dragon" initials="FD" lastIdx="2" clrIdx="0">
    <p:extLst>
      <p:ext uri="{19B8F6BF-5375-455C-9EA6-DF929625EA0E}">
        <p15:presenceInfo xmlns:p15="http://schemas.microsoft.com/office/powerpoint/2012/main" userId="b426233ae23a97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155"/>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455" autoAdjust="0"/>
  </p:normalViewPr>
  <p:slideViewPr>
    <p:cSldViewPr snapToGrid="0">
      <p:cViewPr varScale="1">
        <p:scale>
          <a:sx n="105" d="100"/>
          <a:sy n="105" d="100"/>
        </p:scale>
        <p:origin x="834" y="114"/>
      </p:cViewPr>
      <p:guideLst>
        <p:guide orient="horz" pos="2160"/>
        <p:guide pos="3840"/>
      </p:guideLst>
    </p:cSldViewPr>
  </p:slideViewPr>
  <p:outlineViewPr>
    <p:cViewPr>
      <p:scale>
        <a:sx n="33" d="100"/>
        <a:sy n="33" d="100"/>
      </p:scale>
      <p:origin x="0" y="-8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4CCB3563-B21F-4472-A953-CA98BFE318F2}" type="datetimeFigureOut">
              <a:rPr lang="en-US" smtClean="0"/>
              <a:t>9/16/2025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4036530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Happy Birthday Bilbo and Frodo!</a:t>
            </a:r>
          </a:p>
        </p:txBody>
      </p:sp>
      <p:sp>
        <p:nvSpPr>
          <p:cNvPr id="4" name="Slide Number Placeholder 3"/>
          <p:cNvSpPr>
            <a:spLocks noGrp="1"/>
          </p:cNvSpPr>
          <p:nvPr>
            <p:ph type="sldNum" sz="quarter" idx="5"/>
          </p:nvPr>
        </p:nvSpPr>
        <p:spPr/>
        <p:txBody>
          <a:bodyPr/>
          <a:lstStyle/>
          <a:p>
            <a:fld id="{B8C36D78-C19F-4765-8B7F-2FE8BFF07D6C}" type="slidenum">
              <a:rPr lang="en-US" smtClean="0"/>
              <a:t>29</a:t>
            </a:fld>
            <a:endParaRPr lang="en-US"/>
          </a:p>
        </p:txBody>
      </p:sp>
    </p:spTree>
    <p:extLst>
      <p:ext uri="{BB962C8B-B14F-4D97-AF65-F5344CB8AC3E}">
        <p14:creationId xmlns:p14="http://schemas.microsoft.com/office/powerpoint/2010/main" val="2055952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he uses all 26 months for Post 9/11, then he doesn’t have anything left for Montgomery GI Bill, because you can’t use the same years twice. If he uses 24 months for Montgomery GI Bill, he has only two months remaining, and that is not enough for Post 9/11 at the lowest level.</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37</a:t>
            </a:fld>
            <a:endParaRPr lang="en-US"/>
          </a:p>
        </p:txBody>
      </p:sp>
    </p:spTree>
    <p:extLst>
      <p:ext uri="{BB962C8B-B14F-4D97-AF65-F5344CB8AC3E}">
        <p14:creationId xmlns:p14="http://schemas.microsoft.com/office/powerpoint/2010/main" val="258368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fld id="{B8C36D78-C19F-4765-8B7F-2FE8BFF07D6C}" type="slidenum">
              <a:rPr lang="en-US" smtClean="0"/>
              <a:t>2</a:t>
            </a:fld>
            <a:endParaRPr lang="en-US"/>
          </a:p>
        </p:txBody>
      </p:sp>
    </p:spTree>
    <p:extLst>
      <p:ext uri="{BB962C8B-B14F-4D97-AF65-F5344CB8AC3E}">
        <p14:creationId xmlns:p14="http://schemas.microsoft.com/office/powerpoint/2010/main" val="362796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Kyle’s class is going to cover education in more detail, for another opportunity to ask questions!</a:t>
            </a:r>
          </a:p>
        </p:txBody>
      </p:sp>
      <p:sp>
        <p:nvSpPr>
          <p:cNvPr id="4" name="Slide Number Placeholder 3"/>
          <p:cNvSpPr>
            <a:spLocks noGrp="1"/>
          </p:cNvSpPr>
          <p:nvPr>
            <p:ph type="sldNum" sz="quarter" idx="5"/>
          </p:nvPr>
        </p:nvSpPr>
        <p:spPr/>
        <p:txBody>
          <a:bodyPr/>
          <a:lstStyle/>
          <a:p>
            <a:fld id="{B8C36D78-C19F-4765-8B7F-2FE8BFF07D6C}" type="slidenum">
              <a:rPr lang="en-US" smtClean="0"/>
              <a:t>9</a:t>
            </a:fld>
            <a:endParaRPr lang="en-US"/>
          </a:p>
        </p:txBody>
      </p:sp>
    </p:spTree>
    <p:extLst>
      <p:ext uri="{BB962C8B-B14F-4D97-AF65-F5344CB8AC3E}">
        <p14:creationId xmlns:p14="http://schemas.microsoft.com/office/powerpoint/2010/main" val="312627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JTAC – Joint Terminal Attack Controller</a:t>
            </a:r>
          </a:p>
        </p:txBody>
      </p:sp>
      <p:sp>
        <p:nvSpPr>
          <p:cNvPr id="4" name="Slide Number Placeholder 3"/>
          <p:cNvSpPr>
            <a:spLocks noGrp="1"/>
          </p:cNvSpPr>
          <p:nvPr>
            <p:ph type="sldNum" sz="quarter" idx="5"/>
          </p:nvPr>
        </p:nvSpPr>
        <p:spPr/>
        <p:txBody>
          <a:bodyPr/>
          <a:lstStyle/>
          <a:p>
            <a:fld id="{B8C36D78-C19F-4765-8B7F-2FE8BFF07D6C}" type="slidenum">
              <a:rPr lang="en-US" smtClean="0"/>
              <a:t>18</a:t>
            </a:fld>
            <a:endParaRPr lang="en-US"/>
          </a:p>
        </p:txBody>
      </p:sp>
    </p:spTree>
    <p:extLst>
      <p:ext uri="{BB962C8B-B14F-4D97-AF65-F5344CB8AC3E}">
        <p14:creationId xmlns:p14="http://schemas.microsoft.com/office/powerpoint/2010/main" val="34003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IHL – Institute of Higher Learning</a:t>
            </a:r>
          </a:p>
        </p:txBody>
      </p:sp>
      <p:sp>
        <p:nvSpPr>
          <p:cNvPr id="4" name="Slide Number Placeholder 3"/>
          <p:cNvSpPr>
            <a:spLocks noGrp="1"/>
          </p:cNvSpPr>
          <p:nvPr>
            <p:ph type="sldNum" sz="quarter" idx="5"/>
          </p:nvPr>
        </p:nvSpPr>
        <p:spPr/>
        <p:txBody>
          <a:bodyPr/>
          <a:lstStyle/>
          <a:p>
            <a:fld id="{B8C36D78-C19F-4765-8B7F-2FE8BFF07D6C}" type="slidenum">
              <a:rPr lang="en-US" smtClean="0"/>
              <a:t>19</a:t>
            </a:fld>
            <a:endParaRPr lang="en-US"/>
          </a:p>
        </p:txBody>
      </p:sp>
    </p:spTree>
    <p:extLst>
      <p:ext uri="{BB962C8B-B14F-4D97-AF65-F5344CB8AC3E}">
        <p14:creationId xmlns:p14="http://schemas.microsoft.com/office/powerpoint/2010/main" val="29872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BMI – body mass index</a:t>
            </a:r>
          </a:p>
        </p:txBody>
      </p:sp>
      <p:sp>
        <p:nvSpPr>
          <p:cNvPr id="4" name="Slide Number Placeholder 3"/>
          <p:cNvSpPr>
            <a:spLocks noGrp="1"/>
          </p:cNvSpPr>
          <p:nvPr>
            <p:ph type="sldNum" sz="quarter" idx="5"/>
          </p:nvPr>
        </p:nvSpPr>
        <p:spPr/>
        <p:txBody>
          <a:bodyPr/>
          <a:lstStyle/>
          <a:p>
            <a:fld id="{B8C36D78-C19F-4765-8B7F-2FE8BFF07D6C}" type="slidenum">
              <a:rPr lang="en-US" smtClean="0"/>
              <a:t>22</a:t>
            </a:fld>
            <a:endParaRPr lang="en-US"/>
          </a:p>
        </p:txBody>
      </p:sp>
    </p:spTree>
    <p:extLst>
      <p:ext uri="{BB962C8B-B14F-4D97-AF65-F5344CB8AC3E}">
        <p14:creationId xmlns:p14="http://schemas.microsoft.com/office/powerpoint/2010/main" val="136544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 – service connected</a:t>
            </a:r>
          </a:p>
        </p:txBody>
      </p:sp>
      <p:sp>
        <p:nvSpPr>
          <p:cNvPr id="4" name="Slide Number Placeholder 3"/>
          <p:cNvSpPr>
            <a:spLocks noGrp="1"/>
          </p:cNvSpPr>
          <p:nvPr>
            <p:ph type="sldNum" sz="quarter" idx="5"/>
          </p:nvPr>
        </p:nvSpPr>
        <p:spPr/>
        <p:txBody>
          <a:bodyPr/>
          <a:lstStyle/>
          <a:p>
            <a:fld id="{B8C36D78-C19F-4765-8B7F-2FE8BFF07D6C}" type="slidenum">
              <a:rPr lang="en-US" smtClean="0"/>
              <a:t>23</a:t>
            </a:fld>
            <a:endParaRPr lang="en-US"/>
          </a:p>
        </p:txBody>
      </p:sp>
    </p:spTree>
    <p:extLst>
      <p:ext uri="{BB962C8B-B14F-4D97-AF65-F5344CB8AC3E}">
        <p14:creationId xmlns:p14="http://schemas.microsoft.com/office/powerpoint/2010/main" val="135170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 – Appeals Modernization Act</a:t>
            </a:r>
          </a:p>
        </p:txBody>
      </p:sp>
      <p:sp>
        <p:nvSpPr>
          <p:cNvPr id="4" name="Slide Number Placeholder 3"/>
          <p:cNvSpPr>
            <a:spLocks noGrp="1"/>
          </p:cNvSpPr>
          <p:nvPr>
            <p:ph type="sldNum" sz="quarter" idx="5"/>
          </p:nvPr>
        </p:nvSpPr>
        <p:spPr/>
        <p:txBody>
          <a:bodyPr/>
          <a:lstStyle/>
          <a:p>
            <a:fld id="{B8C36D78-C19F-4765-8B7F-2FE8BFF07D6C}" type="slidenum">
              <a:rPr lang="en-US" smtClean="0"/>
              <a:t>25</a:t>
            </a:fld>
            <a:endParaRPr lang="en-US"/>
          </a:p>
        </p:txBody>
      </p:sp>
    </p:spTree>
    <p:extLst>
      <p:ext uri="{BB962C8B-B14F-4D97-AF65-F5344CB8AC3E}">
        <p14:creationId xmlns:p14="http://schemas.microsoft.com/office/powerpoint/2010/main" val="124702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still use this case to support these very common VA failures: inadequate rationale in explanation of denial, and a hearing that does not follow guidance to protect veteran</a:t>
            </a:r>
          </a:p>
        </p:txBody>
      </p:sp>
      <p:sp>
        <p:nvSpPr>
          <p:cNvPr id="4" name="Slide Number Placeholder 3"/>
          <p:cNvSpPr>
            <a:spLocks noGrp="1"/>
          </p:cNvSpPr>
          <p:nvPr>
            <p:ph type="sldNum" sz="quarter" idx="5"/>
          </p:nvPr>
        </p:nvSpPr>
        <p:spPr/>
        <p:txBody>
          <a:bodyPr/>
          <a:lstStyle/>
          <a:p>
            <a:fld id="{B8C36D78-C19F-4765-8B7F-2FE8BFF07D6C}" type="slidenum">
              <a:rPr lang="en-US" smtClean="0"/>
              <a:t>28</a:t>
            </a:fld>
            <a:endParaRPr lang="en-US"/>
          </a:p>
        </p:txBody>
      </p:sp>
    </p:spTree>
    <p:extLst>
      <p:ext uri="{BB962C8B-B14F-4D97-AF65-F5344CB8AC3E}">
        <p14:creationId xmlns:p14="http://schemas.microsoft.com/office/powerpoint/2010/main" val="166876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15587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298803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95134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672468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54378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35088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343713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49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05848607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191603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18850104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187870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16769384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3379558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4116240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80141335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8588225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23441645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8279931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626641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262041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26654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8988653"/>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F783AAAC-0CAD-DA2D-450E-5ACDB9D7D81A}"/>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4FBDEFB4-DFE6-8B06-E38D-CD469A7CA624}"/>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21C097EA-22E1-5709-715A-8E0C085487D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2540982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9891F103-988B-85A1-FB0F-5C2E84FFEC4D}"/>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4FB1C7D6-A483-1F8A-9AA6-0E1296EDDCB0}"/>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627E8DD-836D-BF42-E64A-93EF717B78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0685236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benefits.va.gov/GIBILL/rudisill.asp" TargetMode="Externa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s://benefits.va.gov/GIBILL/rudisill-decision-tree.as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benefits.va.gov/GIBILL/rudisill-decision-tree.asp" TargetMode="External"/><Relationship Id="rId2" Type="http://schemas.openxmlformats.org/officeDocument/2006/relationships/hyperlink" Target="https://benefits.va.gov/GIBILL/rudisill.asp" TargetMode="External"/><Relationship Id="rId1" Type="http://schemas.openxmlformats.org/officeDocument/2006/relationships/slideLayout" Target="../slideLayouts/slideLayout1.xml"/><Relationship Id="rId4" Type="http://schemas.openxmlformats.org/officeDocument/2006/relationships/hyperlink" Target="https://www.va.gov/education/about-gi-bill-benefits/post-9-1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6068" y="3013501"/>
            <a:ext cx="5741559" cy="830997"/>
          </a:xfrm>
          <a:prstGeom prst="rect">
            <a:avLst/>
          </a:prstGeom>
          <a:noFill/>
        </p:spPr>
        <p:txBody>
          <a:bodyPr wrap="square" rtlCol="0">
            <a:spAutoFit/>
          </a:bodyPr>
          <a:lstStyle/>
          <a:p>
            <a:pPr algn="r"/>
            <a:r>
              <a:rPr lang="en-US" sz="4800" b="1" dirty="0">
                <a:latin typeface="Arial Nova" panose="020B0504020202020204" pitchFamily="34" charset="0"/>
                <a:cs typeface="Times New Roman" panose="02020603050405020304" pitchFamily="18" charset="0"/>
              </a:rPr>
              <a:t>What’s New at VA?</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EFD30-B67C-B2DB-C531-ED67120076C1}"/>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DEB2616-D003-0556-AD33-1483B19A9832}"/>
              </a:ext>
            </a:extLst>
          </p:cNvPr>
          <p:cNvPicPr>
            <a:picLocks noGrp="1" noChangeAspect="1"/>
          </p:cNvPicPr>
          <p:nvPr>
            <p:ph idx="1"/>
          </p:nvPr>
        </p:nvPicPr>
        <p:blipFill>
          <a:blip r:embed="rId2"/>
          <a:srcRect/>
          <a:stretch/>
        </p:blipFill>
        <p:spPr>
          <a:xfrm>
            <a:off x="3932671" y="1295496"/>
            <a:ext cx="6508750" cy="4881563"/>
          </a:xfrm>
        </p:spPr>
      </p:pic>
      <p:sp>
        <p:nvSpPr>
          <p:cNvPr id="3" name="Slide Number Placeholder 2">
            <a:extLst>
              <a:ext uri="{FF2B5EF4-FFF2-40B4-BE49-F238E27FC236}">
                <a16:creationId xmlns:a16="http://schemas.microsoft.com/office/drawing/2014/main" id="{3B14A99A-C431-9E3F-85FF-E5F2924D0C67}"/>
              </a:ext>
            </a:extLst>
          </p:cNvPr>
          <p:cNvSpPr>
            <a:spLocks noGrp="1"/>
          </p:cNvSpPr>
          <p:nvPr>
            <p:ph type="sldNum" sz="quarter" idx="12"/>
          </p:nvPr>
        </p:nvSpPr>
        <p:spPr/>
        <p:txBody>
          <a:bodyPr/>
          <a:lstStyle/>
          <a:p>
            <a:fld id="{E2FB73DA-5FDE-45B5-BAA4-C61223CC44F6}" type="slidenum">
              <a:rPr lang="en-US" smtClean="0"/>
              <a:pPr/>
              <a:t>10</a:t>
            </a:fld>
            <a:endParaRPr lang="en-US" dirty="0"/>
          </a:p>
        </p:txBody>
      </p:sp>
      <p:sp>
        <p:nvSpPr>
          <p:cNvPr id="4" name="Title 3">
            <a:extLst>
              <a:ext uri="{FF2B5EF4-FFF2-40B4-BE49-F238E27FC236}">
                <a16:creationId xmlns:a16="http://schemas.microsoft.com/office/drawing/2014/main" id="{F490B16A-44AB-E58D-0ABC-810699D90082}"/>
              </a:ext>
            </a:extLst>
          </p:cNvPr>
          <p:cNvSpPr>
            <a:spLocks noGrp="1"/>
          </p:cNvSpPr>
          <p:nvPr>
            <p:ph type="title"/>
          </p:nvPr>
        </p:nvSpPr>
        <p:spPr/>
        <p:txBody>
          <a:bodyPr/>
          <a:lstStyle/>
          <a:p>
            <a:r>
              <a:rPr lang="en-US" dirty="0"/>
              <a:t>Rudisill v McDonough</a:t>
            </a:r>
          </a:p>
        </p:txBody>
      </p:sp>
      <p:sp>
        <p:nvSpPr>
          <p:cNvPr id="2" name="TextBox 1">
            <a:extLst>
              <a:ext uri="{FF2B5EF4-FFF2-40B4-BE49-F238E27FC236}">
                <a16:creationId xmlns:a16="http://schemas.microsoft.com/office/drawing/2014/main" id="{ABFE7BD5-E624-4C9F-EC9A-297429B98B21}"/>
              </a:ext>
            </a:extLst>
          </p:cNvPr>
          <p:cNvSpPr txBox="1"/>
          <p:nvPr/>
        </p:nvSpPr>
        <p:spPr>
          <a:xfrm>
            <a:off x="1246909" y="2660073"/>
            <a:ext cx="1579418" cy="1938992"/>
          </a:xfrm>
          <a:prstGeom prst="rect">
            <a:avLst/>
          </a:prstGeom>
          <a:noFill/>
        </p:spPr>
        <p:txBody>
          <a:bodyPr wrap="square" rtlCol="0">
            <a:spAutoFit/>
          </a:bodyPr>
          <a:lstStyle/>
          <a:p>
            <a:pPr algn="ctr"/>
            <a:r>
              <a:rPr lang="en-US" sz="4000" dirty="0"/>
              <a:t>That is a rude seal</a:t>
            </a:r>
          </a:p>
        </p:txBody>
      </p:sp>
    </p:spTree>
    <p:extLst>
      <p:ext uri="{BB962C8B-B14F-4D97-AF65-F5344CB8AC3E}">
        <p14:creationId xmlns:p14="http://schemas.microsoft.com/office/powerpoint/2010/main" val="184847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E4A5B-8A7E-C297-4B10-A3D597D27F0D}"/>
            </a:ext>
          </a:extLst>
        </p:cNvPr>
        <p:cNvGrpSpPr/>
        <p:nvPr/>
      </p:nvGrpSpPr>
      <p:grpSpPr>
        <a:xfrm>
          <a:off x="0" y="0"/>
          <a:ext cx="0" cy="0"/>
          <a:chOff x="0" y="0"/>
          <a:chExt cx="0" cy="0"/>
        </a:xfrm>
      </p:grpSpPr>
      <p:pic>
        <p:nvPicPr>
          <p:cNvPr id="6" name="Content Placeholder 5" descr="A diagram of a decision tree&#10;&#10;AI-generated content may be incorrect.">
            <a:extLst>
              <a:ext uri="{FF2B5EF4-FFF2-40B4-BE49-F238E27FC236}">
                <a16:creationId xmlns:a16="http://schemas.microsoft.com/office/drawing/2014/main" id="{D25F0AAB-8703-01D5-6F55-5DE5F4B398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6225" y="1434306"/>
            <a:ext cx="6508750" cy="4881563"/>
          </a:xfrm>
        </p:spPr>
      </p:pic>
      <p:sp>
        <p:nvSpPr>
          <p:cNvPr id="3" name="Slide Number Placeholder 2">
            <a:extLst>
              <a:ext uri="{FF2B5EF4-FFF2-40B4-BE49-F238E27FC236}">
                <a16:creationId xmlns:a16="http://schemas.microsoft.com/office/drawing/2014/main" id="{F98D95DF-CF4F-970F-73C5-2C661273EDE6}"/>
              </a:ext>
            </a:extLst>
          </p:cNvPr>
          <p:cNvSpPr>
            <a:spLocks noGrp="1"/>
          </p:cNvSpPr>
          <p:nvPr>
            <p:ph type="sldNum" sz="quarter" idx="12"/>
          </p:nvPr>
        </p:nvSpPr>
        <p:spPr/>
        <p:txBody>
          <a:bodyPr/>
          <a:lstStyle/>
          <a:p>
            <a:fld id="{E2FB73DA-5FDE-45B5-BAA4-C61223CC44F6}" type="slidenum">
              <a:rPr lang="en-US" smtClean="0"/>
              <a:pPr/>
              <a:t>11</a:t>
            </a:fld>
            <a:endParaRPr lang="en-US" dirty="0"/>
          </a:p>
        </p:txBody>
      </p:sp>
      <p:sp>
        <p:nvSpPr>
          <p:cNvPr id="4" name="Title 3">
            <a:extLst>
              <a:ext uri="{FF2B5EF4-FFF2-40B4-BE49-F238E27FC236}">
                <a16:creationId xmlns:a16="http://schemas.microsoft.com/office/drawing/2014/main" id="{22240840-B5FD-89B1-6E53-C9E1F703F93F}"/>
              </a:ext>
            </a:extLst>
          </p:cNvPr>
          <p:cNvSpPr>
            <a:spLocks noGrp="1"/>
          </p:cNvSpPr>
          <p:nvPr>
            <p:ph type="title"/>
          </p:nvPr>
        </p:nvSpPr>
        <p:spPr/>
        <p:txBody>
          <a:bodyPr/>
          <a:lstStyle/>
          <a:p>
            <a:r>
              <a:rPr lang="en-US" dirty="0"/>
              <a:t>Rudisill v McDonough</a:t>
            </a:r>
          </a:p>
        </p:txBody>
      </p:sp>
      <p:sp>
        <p:nvSpPr>
          <p:cNvPr id="7" name="TextBox 6">
            <a:extLst>
              <a:ext uri="{FF2B5EF4-FFF2-40B4-BE49-F238E27FC236}">
                <a16:creationId xmlns:a16="http://schemas.microsoft.com/office/drawing/2014/main" id="{5F665E06-0E1E-51F8-456A-1804CE87BFE6}"/>
              </a:ext>
            </a:extLst>
          </p:cNvPr>
          <p:cNvSpPr txBox="1"/>
          <p:nvPr/>
        </p:nvSpPr>
        <p:spPr>
          <a:xfrm>
            <a:off x="654627" y="1932709"/>
            <a:ext cx="4281055" cy="3416320"/>
          </a:xfrm>
          <a:prstGeom prst="rect">
            <a:avLst/>
          </a:prstGeom>
          <a:noFill/>
        </p:spPr>
        <p:txBody>
          <a:bodyPr wrap="square" rtlCol="0">
            <a:spAutoFit/>
          </a:bodyPr>
          <a:lstStyle/>
          <a:p>
            <a:r>
              <a:rPr lang="en-US" sz="2400" dirty="0"/>
              <a:t>Rudisill Webpage</a:t>
            </a:r>
          </a:p>
          <a:p>
            <a:endParaRPr lang="en-US" sz="2400" dirty="0"/>
          </a:p>
          <a:p>
            <a:r>
              <a:rPr lang="en-US" sz="2400" u="sng" dirty="0">
                <a:hlinkClick r:id="rId3"/>
              </a:rPr>
              <a:t>https://benefits.va.gov/GIBILL/rudisill.asp</a:t>
            </a:r>
            <a:endParaRPr lang="en-US" sz="2400" dirty="0"/>
          </a:p>
          <a:p>
            <a:endParaRPr lang="en-US" sz="2400" dirty="0"/>
          </a:p>
          <a:p>
            <a:r>
              <a:rPr lang="en-US" sz="2400" dirty="0"/>
              <a:t>Rudisill Decision Tree</a:t>
            </a:r>
          </a:p>
          <a:p>
            <a:endParaRPr lang="en-US" sz="2400" dirty="0"/>
          </a:p>
          <a:p>
            <a:r>
              <a:rPr lang="en-US" sz="2400" u="sng" dirty="0">
                <a:hlinkClick r:id="rId4"/>
              </a:rPr>
              <a:t>https://benefits.va.gov/GIBILL/rudisill-decision-tree.asp</a:t>
            </a:r>
            <a:r>
              <a:rPr lang="en-US" sz="2400" dirty="0"/>
              <a:t> </a:t>
            </a:r>
          </a:p>
        </p:txBody>
      </p:sp>
      <p:pic>
        <p:nvPicPr>
          <p:cNvPr id="9" name="Picture 8" descr="A diagram of a decision tree&#10;&#10;AI-generated content may be incorrect.">
            <a:extLst>
              <a:ext uri="{FF2B5EF4-FFF2-40B4-BE49-F238E27FC236}">
                <a16:creationId xmlns:a16="http://schemas.microsoft.com/office/drawing/2014/main" id="{7418251C-A2F8-8C40-712E-EE0C77E828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6225" y="1393824"/>
            <a:ext cx="6508751" cy="4881563"/>
          </a:xfrm>
          <a:prstGeom prst="rect">
            <a:avLst/>
          </a:prstGeom>
        </p:spPr>
      </p:pic>
    </p:spTree>
    <p:extLst>
      <p:ext uri="{BB962C8B-B14F-4D97-AF65-F5344CB8AC3E}">
        <p14:creationId xmlns:p14="http://schemas.microsoft.com/office/powerpoint/2010/main" val="52914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D72A0-078C-CDD7-9E5D-1F27B141E2A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32929-5C0C-DFCF-0C90-83269B5A639C}"/>
              </a:ext>
            </a:extLst>
          </p:cNvPr>
          <p:cNvSpPr>
            <a:spLocks noGrp="1"/>
          </p:cNvSpPr>
          <p:nvPr>
            <p:ph idx="1"/>
          </p:nvPr>
        </p:nvSpPr>
        <p:spPr/>
        <p:txBody>
          <a:bodyPr/>
          <a:lstStyle/>
          <a:p>
            <a:pPr marL="0" indent="0">
              <a:buNone/>
            </a:pPr>
            <a:r>
              <a:rPr lang="en-US" dirty="0"/>
              <a:t>All that Rudisill gave us, but more</a:t>
            </a:r>
          </a:p>
          <a:p>
            <a:endParaRPr lang="en-US" dirty="0"/>
          </a:p>
          <a:p>
            <a:r>
              <a:rPr lang="en-US" dirty="0"/>
              <a:t>Question: Does the opportunity to use 48 months of education benefits (see slide 9) apply to veterans who had only one period of service?</a:t>
            </a:r>
          </a:p>
          <a:p>
            <a:endParaRPr lang="en-US" dirty="0"/>
          </a:p>
          <a:p>
            <a:r>
              <a:rPr lang="en-US" dirty="0"/>
              <a:t>Answer: Yes.  A veteran whose single period of service is long enough to qualify for both is entitled to both.</a:t>
            </a:r>
          </a:p>
        </p:txBody>
      </p:sp>
      <p:sp>
        <p:nvSpPr>
          <p:cNvPr id="3" name="Slide Number Placeholder 2">
            <a:extLst>
              <a:ext uri="{FF2B5EF4-FFF2-40B4-BE49-F238E27FC236}">
                <a16:creationId xmlns:a16="http://schemas.microsoft.com/office/drawing/2014/main" id="{B4861500-75C4-55DF-8DE3-A46C94512AFF}"/>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
        <p:nvSpPr>
          <p:cNvPr id="4" name="Title 3">
            <a:extLst>
              <a:ext uri="{FF2B5EF4-FFF2-40B4-BE49-F238E27FC236}">
                <a16:creationId xmlns:a16="http://schemas.microsoft.com/office/drawing/2014/main" id="{D53FE635-B77B-B9B4-A9DB-33F8B3BF3405}"/>
              </a:ext>
            </a:extLst>
          </p:cNvPr>
          <p:cNvSpPr>
            <a:spLocks noGrp="1"/>
          </p:cNvSpPr>
          <p:nvPr>
            <p:ph type="title"/>
          </p:nvPr>
        </p:nvSpPr>
        <p:spPr/>
        <p:txBody>
          <a:bodyPr/>
          <a:lstStyle/>
          <a:p>
            <a:r>
              <a:rPr lang="en-US" dirty="0"/>
              <a:t>Perkins v Collins CAVC May 16, 2025</a:t>
            </a:r>
          </a:p>
        </p:txBody>
      </p:sp>
    </p:spTree>
    <p:extLst>
      <p:ext uri="{BB962C8B-B14F-4D97-AF65-F5344CB8AC3E}">
        <p14:creationId xmlns:p14="http://schemas.microsoft.com/office/powerpoint/2010/main" val="217705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4B977-7CEC-83C5-30F7-83C01590DFF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3DE988-BD7F-ECDB-CC7A-B12FBA85CB6C}"/>
              </a:ext>
            </a:extLst>
          </p:cNvPr>
          <p:cNvSpPr>
            <a:spLocks noGrp="1"/>
          </p:cNvSpPr>
          <p:nvPr>
            <p:ph idx="1"/>
          </p:nvPr>
        </p:nvSpPr>
        <p:spPr/>
        <p:txBody>
          <a:bodyPr/>
          <a:lstStyle/>
          <a:p>
            <a:pPr marL="0" indent="0">
              <a:buNone/>
            </a:pPr>
            <a:r>
              <a:rPr lang="en-US" dirty="0">
                <a:solidFill>
                  <a:srgbClr val="0070C0"/>
                </a:solidFill>
                <a:sym typeface="Wingdings" panose="05000000000000000000" pitchFamily="2" charset="2"/>
              </a:rPr>
              <a:t></a:t>
            </a:r>
            <a:r>
              <a:rPr lang="en-US" dirty="0">
                <a:solidFill>
                  <a:srgbClr val="0070C0"/>
                </a:solidFill>
              </a:rPr>
              <a:t>AIR FORCE</a:t>
            </a:r>
            <a:r>
              <a:rPr lang="en-US" dirty="0">
                <a:solidFill>
                  <a:srgbClr val="0070C0"/>
                </a:solidFill>
                <a:sym typeface="Wingdings" panose="05000000000000000000" pitchFamily="2" charset="2"/>
              </a:rPr>
              <a:t></a:t>
            </a:r>
            <a:r>
              <a:rPr lang="en-US" dirty="0">
                <a:solidFill>
                  <a:srgbClr val="0070C0"/>
                </a:solidFill>
              </a:rPr>
              <a:t> </a:t>
            </a:r>
          </a:p>
          <a:p>
            <a:r>
              <a:rPr lang="en-US" sz="2800" dirty="0"/>
              <a:t>Perkins served in the Air Force from 2014 to 2020</a:t>
            </a:r>
          </a:p>
          <a:p>
            <a:pPr lvl="1"/>
            <a:r>
              <a:rPr lang="en-US" sz="2400" dirty="0"/>
              <a:t>Veteran argues that these six years entitle her to both the Montgomery GI Bill and to the Post 9/11 GI Bill</a:t>
            </a:r>
          </a:p>
          <a:p>
            <a:pPr lvl="1"/>
            <a:r>
              <a:rPr lang="en-US" sz="2400" dirty="0"/>
              <a:t>VA said yes, but only 36 months of educational benefits, and she must choose one</a:t>
            </a:r>
          </a:p>
          <a:p>
            <a:r>
              <a:rPr lang="en-US" sz="2800" dirty="0"/>
              <a:t>CAVC used Rudisill as a guide and found that Perkins’ period of service was long enough</a:t>
            </a:r>
          </a:p>
          <a:p>
            <a:pPr lvl="1"/>
            <a:r>
              <a:rPr lang="en-US" sz="2400" dirty="0"/>
              <a:t>A person must serve 2 years honorably to qualify for Montgomery GI Bill, and a person must serve 3 years honorably to qualify for the Post 9/11 GI Bill</a:t>
            </a:r>
          </a:p>
          <a:p>
            <a:pPr lvl="1"/>
            <a:r>
              <a:rPr lang="en-US" sz="2400" dirty="0"/>
              <a:t>The same years cannot be used to support both benefits</a:t>
            </a:r>
          </a:p>
        </p:txBody>
      </p:sp>
      <p:sp>
        <p:nvSpPr>
          <p:cNvPr id="3" name="Slide Number Placeholder 2">
            <a:extLst>
              <a:ext uri="{FF2B5EF4-FFF2-40B4-BE49-F238E27FC236}">
                <a16:creationId xmlns:a16="http://schemas.microsoft.com/office/drawing/2014/main" id="{85E29E10-2547-0508-76D4-4438DFDD350E}"/>
              </a:ext>
            </a:extLst>
          </p:cNvPr>
          <p:cNvSpPr>
            <a:spLocks noGrp="1"/>
          </p:cNvSpPr>
          <p:nvPr>
            <p:ph type="sldNum" sz="quarter" idx="12"/>
          </p:nvPr>
        </p:nvSpPr>
        <p:spPr/>
        <p:txBody>
          <a:bodyPr/>
          <a:lstStyle/>
          <a:p>
            <a:fld id="{E2FB73DA-5FDE-45B5-BAA4-C61223CC44F6}" type="slidenum">
              <a:rPr lang="en-US" smtClean="0"/>
              <a:pPr/>
              <a:t>13</a:t>
            </a:fld>
            <a:endParaRPr lang="en-US" dirty="0"/>
          </a:p>
        </p:txBody>
      </p:sp>
      <p:sp>
        <p:nvSpPr>
          <p:cNvPr id="4" name="Title 3">
            <a:extLst>
              <a:ext uri="{FF2B5EF4-FFF2-40B4-BE49-F238E27FC236}">
                <a16:creationId xmlns:a16="http://schemas.microsoft.com/office/drawing/2014/main" id="{8FCD1530-806B-F121-A9D0-321E95B19A5E}"/>
              </a:ext>
            </a:extLst>
          </p:cNvPr>
          <p:cNvSpPr>
            <a:spLocks noGrp="1"/>
          </p:cNvSpPr>
          <p:nvPr>
            <p:ph type="title"/>
          </p:nvPr>
        </p:nvSpPr>
        <p:spPr/>
        <p:txBody>
          <a:bodyPr/>
          <a:lstStyle/>
          <a:p>
            <a:r>
              <a:rPr lang="en-US" dirty="0"/>
              <a:t>Perkins v Collins CAVC May 16, 2025</a:t>
            </a:r>
          </a:p>
        </p:txBody>
      </p:sp>
    </p:spTree>
    <p:extLst>
      <p:ext uri="{BB962C8B-B14F-4D97-AF65-F5344CB8AC3E}">
        <p14:creationId xmlns:p14="http://schemas.microsoft.com/office/powerpoint/2010/main" val="374656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21C37-ED2C-4882-915E-11198B14C03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FD805D-3648-0627-B722-75B4CFB01F5B}"/>
              </a:ext>
            </a:extLst>
          </p:cNvPr>
          <p:cNvSpPr>
            <a:spLocks noGrp="1"/>
          </p:cNvSpPr>
          <p:nvPr>
            <p:ph idx="1"/>
          </p:nvPr>
        </p:nvSpPr>
        <p:spPr/>
        <p:txBody>
          <a:bodyPr/>
          <a:lstStyle/>
          <a:p>
            <a:r>
              <a:rPr lang="en-US" sz="2800" dirty="0">
                <a:sym typeface="Wingdings" panose="05000000000000000000" pitchFamily="2" charset="2"/>
              </a:rPr>
              <a:t>VA argued that entitlement to Montgomery GI Bill benefits was no longer allowed for any veteran whose service began after August 1, 2011</a:t>
            </a:r>
          </a:p>
          <a:p>
            <a:endParaRPr lang="en-US" sz="2800" dirty="0">
              <a:sym typeface="Wingdings" panose="05000000000000000000" pitchFamily="2" charset="2"/>
            </a:endParaRPr>
          </a:p>
          <a:p>
            <a:r>
              <a:rPr lang="en-US" sz="2800" dirty="0">
                <a:sym typeface="Wingdings" panose="05000000000000000000" pitchFamily="2" charset="2"/>
              </a:rPr>
              <a:t>CAVC found that 38 USC 3322(h)(1) does not state that veterans no longer can earn the Montgomery GI Bill</a:t>
            </a:r>
          </a:p>
          <a:p>
            <a:pPr lvl="1"/>
            <a:r>
              <a:rPr lang="en-US" sz="2400" dirty="0">
                <a:sym typeface="Wingdings" panose="05000000000000000000" pitchFamily="2" charset="2"/>
              </a:rPr>
              <a:t>August 1, 2011 is the date that 38 USC 3322(h)(1) became effective</a:t>
            </a:r>
          </a:p>
          <a:p>
            <a:pPr lvl="1"/>
            <a:r>
              <a:rPr lang="en-US" sz="2400" dirty="0">
                <a:sym typeface="Wingdings" panose="05000000000000000000" pitchFamily="2" charset="2"/>
              </a:rPr>
              <a:t>This regulation states that an individual cannot receive double credit for a single period of service</a:t>
            </a:r>
          </a:p>
        </p:txBody>
      </p:sp>
      <p:sp>
        <p:nvSpPr>
          <p:cNvPr id="3" name="Slide Number Placeholder 2">
            <a:extLst>
              <a:ext uri="{FF2B5EF4-FFF2-40B4-BE49-F238E27FC236}">
                <a16:creationId xmlns:a16="http://schemas.microsoft.com/office/drawing/2014/main" id="{FD9B47E0-119C-CC53-77E7-4EC9B0C36152}"/>
              </a:ext>
            </a:extLst>
          </p:cNvPr>
          <p:cNvSpPr>
            <a:spLocks noGrp="1"/>
          </p:cNvSpPr>
          <p:nvPr>
            <p:ph type="sldNum" sz="quarter" idx="12"/>
          </p:nvPr>
        </p:nvSpPr>
        <p:spPr/>
        <p:txBody>
          <a:bodyPr/>
          <a:lstStyle/>
          <a:p>
            <a:fld id="{E2FB73DA-5FDE-45B5-BAA4-C61223CC44F6}" type="slidenum">
              <a:rPr lang="en-US" smtClean="0"/>
              <a:pPr/>
              <a:t>14</a:t>
            </a:fld>
            <a:endParaRPr lang="en-US" dirty="0"/>
          </a:p>
        </p:txBody>
      </p:sp>
      <p:sp>
        <p:nvSpPr>
          <p:cNvPr id="4" name="Title 3">
            <a:extLst>
              <a:ext uri="{FF2B5EF4-FFF2-40B4-BE49-F238E27FC236}">
                <a16:creationId xmlns:a16="http://schemas.microsoft.com/office/drawing/2014/main" id="{8EBD3AAD-5D8B-88B4-CC3A-83DBA3EFAE78}"/>
              </a:ext>
            </a:extLst>
          </p:cNvPr>
          <p:cNvSpPr>
            <a:spLocks noGrp="1"/>
          </p:cNvSpPr>
          <p:nvPr>
            <p:ph type="title"/>
          </p:nvPr>
        </p:nvSpPr>
        <p:spPr/>
        <p:txBody>
          <a:bodyPr/>
          <a:lstStyle/>
          <a:p>
            <a:r>
              <a:rPr lang="en-US" dirty="0"/>
              <a:t>Perkins v Collins CAVC May 16, 2025</a:t>
            </a:r>
          </a:p>
        </p:txBody>
      </p:sp>
    </p:spTree>
    <p:extLst>
      <p:ext uri="{BB962C8B-B14F-4D97-AF65-F5344CB8AC3E}">
        <p14:creationId xmlns:p14="http://schemas.microsoft.com/office/powerpoint/2010/main" val="326578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D17B3-A79E-AE7D-060A-7B7A9974A4FB}"/>
            </a:ext>
          </a:extLst>
        </p:cNvPr>
        <p:cNvGrpSpPr/>
        <p:nvPr/>
      </p:nvGrpSpPr>
      <p:grpSpPr>
        <a:xfrm>
          <a:off x="0" y="0"/>
          <a:ext cx="0" cy="0"/>
          <a:chOff x="0" y="0"/>
          <a:chExt cx="0" cy="0"/>
        </a:xfrm>
      </p:grpSpPr>
      <p:pic>
        <p:nvPicPr>
          <p:cNvPr id="10" name="Content Placeholder 9" descr="A screenshot of a document&#10;&#10;AI-generated content may be incorrect.">
            <a:extLst>
              <a:ext uri="{FF2B5EF4-FFF2-40B4-BE49-F238E27FC236}">
                <a16:creationId xmlns:a16="http://schemas.microsoft.com/office/drawing/2014/main" id="{E0FDE900-5EE5-5ED1-20CF-66AF962C98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115" y="1446077"/>
            <a:ext cx="4846244" cy="3556998"/>
          </a:xfrm>
        </p:spPr>
      </p:pic>
      <p:sp>
        <p:nvSpPr>
          <p:cNvPr id="3" name="Slide Number Placeholder 2">
            <a:extLst>
              <a:ext uri="{FF2B5EF4-FFF2-40B4-BE49-F238E27FC236}">
                <a16:creationId xmlns:a16="http://schemas.microsoft.com/office/drawing/2014/main" id="{4B7C03E5-0E39-5993-7041-821DD0FA33D1}"/>
              </a:ext>
            </a:extLst>
          </p:cNvPr>
          <p:cNvSpPr>
            <a:spLocks noGrp="1"/>
          </p:cNvSpPr>
          <p:nvPr>
            <p:ph type="sldNum" sz="quarter" idx="12"/>
          </p:nvPr>
        </p:nvSpPr>
        <p:spPr/>
        <p:txBody>
          <a:bodyPr/>
          <a:lstStyle/>
          <a:p>
            <a:fld id="{E2FB73DA-5FDE-45B5-BAA4-C61223CC44F6}" type="slidenum">
              <a:rPr lang="en-US" smtClean="0"/>
              <a:pPr/>
              <a:t>15</a:t>
            </a:fld>
            <a:endParaRPr lang="en-US" dirty="0"/>
          </a:p>
        </p:txBody>
      </p:sp>
      <p:sp>
        <p:nvSpPr>
          <p:cNvPr id="4" name="Title 3">
            <a:extLst>
              <a:ext uri="{FF2B5EF4-FFF2-40B4-BE49-F238E27FC236}">
                <a16:creationId xmlns:a16="http://schemas.microsoft.com/office/drawing/2014/main" id="{BBC5D847-27C6-FDA6-1E49-6831FBC58474}"/>
              </a:ext>
            </a:extLst>
          </p:cNvPr>
          <p:cNvSpPr>
            <a:spLocks noGrp="1"/>
          </p:cNvSpPr>
          <p:nvPr>
            <p:ph type="title"/>
          </p:nvPr>
        </p:nvSpPr>
        <p:spPr/>
        <p:txBody>
          <a:bodyPr/>
          <a:lstStyle/>
          <a:p>
            <a:r>
              <a:rPr lang="en-US" dirty="0"/>
              <a:t>Perkins v Collins CAVC May 16, 2025</a:t>
            </a:r>
          </a:p>
        </p:txBody>
      </p:sp>
      <p:pic>
        <p:nvPicPr>
          <p:cNvPr id="12" name="Picture 11" descr="A screenshot of a computer screen&#10;&#10;AI-generated content may be incorrect.">
            <a:extLst>
              <a:ext uri="{FF2B5EF4-FFF2-40B4-BE49-F238E27FC236}">
                <a16:creationId xmlns:a16="http://schemas.microsoft.com/office/drawing/2014/main" id="{E1D0B86D-26A9-FB48-8F48-1E834C455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4" y="1446077"/>
            <a:ext cx="5988776" cy="4054658"/>
          </a:xfrm>
          <a:prstGeom prst="rect">
            <a:avLst/>
          </a:prstGeom>
        </p:spPr>
      </p:pic>
      <p:sp>
        <p:nvSpPr>
          <p:cNvPr id="13" name="TextBox 12">
            <a:extLst>
              <a:ext uri="{FF2B5EF4-FFF2-40B4-BE49-F238E27FC236}">
                <a16:creationId xmlns:a16="http://schemas.microsoft.com/office/drawing/2014/main" id="{F89125BD-8531-5DD0-2241-ED7BA466FF03}"/>
              </a:ext>
            </a:extLst>
          </p:cNvPr>
          <p:cNvSpPr txBox="1"/>
          <p:nvPr/>
        </p:nvSpPr>
        <p:spPr>
          <a:xfrm>
            <a:off x="602115" y="5342709"/>
            <a:ext cx="4846244" cy="461665"/>
          </a:xfrm>
          <a:prstGeom prst="rect">
            <a:avLst/>
          </a:prstGeom>
          <a:noFill/>
        </p:spPr>
        <p:txBody>
          <a:bodyPr wrap="square" rtlCol="0">
            <a:spAutoFit/>
          </a:bodyPr>
          <a:lstStyle/>
          <a:p>
            <a:r>
              <a:rPr lang="en-US" sz="2400" dirty="0"/>
              <a:t>VA must update website information.</a:t>
            </a:r>
          </a:p>
        </p:txBody>
      </p:sp>
    </p:spTree>
    <p:extLst>
      <p:ext uri="{BB962C8B-B14F-4D97-AF65-F5344CB8AC3E}">
        <p14:creationId xmlns:p14="http://schemas.microsoft.com/office/powerpoint/2010/main" val="32430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9268C-E304-A6D3-035B-31F6861A643A}"/>
            </a:ext>
          </a:extLst>
        </p:cNvPr>
        <p:cNvGrpSpPr/>
        <p:nvPr/>
      </p:nvGrpSpPr>
      <p:grpSpPr>
        <a:xfrm>
          <a:off x="0" y="0"/>
          <a:ext cx="0" cy="0"/>
          <a:chOff x="0" y="0"/>
          <a:chExt cx="0" cy="0"/>
        </a:xfrm>
      </p:grpSpPr>
      <p:pic>
        <p:nvPicPr>
          <p:cNvPr id="6" name="Content Placeholder 5" descr="A seal wearing a graduation cap in the water&#10;&#10;AI-generated content may be incorrect.">
            <a:extLst>
              <a:ext uri="{FF2B5EF4-FFF2-40B4-BE49-F238E27FC236}">
                <a16:creationId xmlns:a16="http://schemas.microsoft.com/office/drawing/2014/main" id="{83D6368D-5EBC-95D6-63C2-FD7425A59C96}"/>
              </a:ext>
            </a:extLst>
          </p:cNvPr>
          <p:cNvPicPr>
            <a:picLocks noGrp="1" noChangeAspect="1"/>
          </p:cNvPicPr>
          <p:nvPr>
            <p:ph idx="1"/>
          </p:nvPr>
        </p:nvPicPr>
        <p:blipFill>
          <a:blip r:embed="rId2"/>
          <a:stretch>
            <a:fillRect/>
          </a:stretch>
        </p:blipFill>
        <p:spPr>
          <a:xfrm>
            <a:off x="3655218" y="1393825"/>
            <a:ext cx="4881563" cy="4881563"/>
          </a:xfrm>
        </p:spPr>
      </p:pic>
      <p:sp>
        <p:nvSpPr>
          <p:cNvPr id="3" name="Slide Number Placeholder 2">
            <a:extLst>
              <a:ext uri="{FF2B5EF4-FFF2-40B4-BE49-F238E27FC236}">
                <a16:creationId xmlns:a16="http://schemas.microsoft.com/office/drawing/2014/main" id="{6E212BD2-BFD3-301B-5088-79542640D20E}"/>
              </a:ext>
            </a:extLst>
          </p:cNvPr>
          <p:cNvSpPr>
            <a:spLocks noGrp="1"/>
          </p:cNvSpPr>
          <p:nvPr>
            <p:ph type="sldNum" sz="quarter" idx="12"/>
          </p:nvPr>
        </p:nvSpPr>
        <p:spPr/>
        <p:txBody>
          <a:bodyPr/>
          <a:lstStyle/>
          <a:p>
            <a:fld id="{E2FB73DA-5FDE-45B5-BAA4-C61223CC44F6}" type="slidenum">
              <a:rPr lang="en-US" smtClean="0"/>
              <a:pPr/>
              <a:t>16</a:t>
            </a:fld>
            <a:endParaRPr lang="en-US" dirty="0"/>
          </a:p>
        </p:txBody>
      </p:sp>
      <p:sp>
        <p:nvSpPr>
          <p:cNvPr id="4" name="Title 3">
            <a:extLst>
              <a:ext uri="{FF2B5EF4-FFF2-40B4-BE49-F238E27FC236}">
                <a16:creationId xmlns:a16="http://schemas.microsoft.com/office/drawing/2014/main" id="{B2D8EE83-46E7-C661-2C9E-48C4FD6B3914}"/>
              </a:ext>
            </a:extLst>
          </p:cNvPr>
          <p:cNvSpPr>
            <a:spLocks noGrp="1"/>
          </p:cNvSpPr>
          <p:nvPr>
            <p:ph type="title"/>
          </p:nvPr>
        </p:nvSpPr>
        <p:spPr/>
        <p:txBody>
          <a:bodyPr/>
          <a:lstStyle/>
          <a:p>
            <a:r>
              <a:rPr lang="en-US" dirty="0"/>
              <a:t>Perkins v Collins CAVC May 16, 2025</a:t>
            </a:r>
          </a:p>
        </p:txBody>
      </p:sp>
      <p:sp>
        <p:nvSpPr>
          <p:cNvPr id="2" name="TextBox 1">
            <a:extLst>
              <a:ext uri="{FF2B5EF4-FFF2-40B4-BE49-F238E27FC236}">
                <a16:creationId xmlns:a16="http://schemas.microsoft.com/office/drawing/2014/main" id="{15D59ABB-7426-2D47-2FD9-02AD64D012B0}"/>
              </a:ext>
            </a:extLst>
          </p:cNvPr>
          <p:cNvSpPr txBox="1"/>
          <p:nvPr/>
        </p:nvSpPr>
        <p:spPr>
          <a:xfrm>
            <a:off x="1101436" y="2473036"/>
            <a:ext cx="2171700" cy="2554545"/>
          </a:xfrm>
          <a:prstGeom prst="rect">
            <a:avLst/>
          </a:prstGeom>
          <a:noFill/>
        </p:spPr>
        <p:txBody>
          <a:bodyPr wrap="square" rtlCol="0">
            <a:spAutoFit/>
          </a:bodyPr>
          <a:lstStyle/>
          <a:p>
            <a:r>
              <a:rPr lang="en-US" sz="4000" dirty="0"/>
              <a:t>That is a perky, educated seal</a:t>
            </a:r>
          </a:p>
        </p:txBody>
      </p:sp>
    </p:spTree>
    <p:extLst>
      <p:ext uri="{BB962C8B-B14F-4D97-AF65-F5344CB8AC3E}">
        <p14:creationId xmlns:p14="http://schemas.microsoft.com/office/powerpoint/2010/main" val="103643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23B0E-CE8A-78A1-8E24-4584594CCAB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88695-B9C5-D21C-F544-7046CE5582BB}"/>
              </a:ext>
            </a:extLst>
          </p:cNvPr>
          <p:cNvSpPr>
            <a:spLocks noGrp="1"/>
          </p:cNvSpPr>
          <p:nvPr>
            <p:ph idx="1"/>
          </p:nvPr>
        </p:nvSpPr>
        <p:spPr/>
        <p:txBody>
          <a:bodyPr/>
          <a:lstStyle/>
          <a:p>
            <a:pPr marL="0" indent="0">
              <a:buNone/>
            </a:pPr>
            <a:r>
              <a:rPr lang="en-US" dirty="0"/>
              <a:t>Some educational benefits are treated differently</a:t>
            </a:r>
          </a:p>
          <a:p>
            <a:r>
              <a:rPr lang="en-US" dirty="0"/>
              <a:t>Question: Does a private flight training school need to meet criteria to be considered an Institute of Higher Learning before a student can receive GI Bill benefits for attending?</a:t>
            </a:r>
          </a:p>
          <a:p>
            <a:endParaRPr lang="en-US" dirty="0"/>
          </a:p>
          <a:p>
            <a:r>
              <a:rPr lang="en-US" dirty="0"/>
              <a:t>Answer: Yes. The veteran must prove flight training is part of a degree program or it cannot be covered by GI Bill benefits.</a:t>
            </a:r>
          </a:p>
        </p:txBody>
      </p:sp>
      <p:sp>
        <p:nvSpPr>
          <p:cNvPr id="3" name="Slide Number Placeholder 2">
            <a:extLst>
              <a:ext uri="{FF2B5EF4-FFF2-40B4-BE49-F238E27FC236}">
                <a16:creationId xmlns:a16="http://schemas.microsoft.com/office/drawing/2014/main" id="{344974BB-E9C4-5C71-E53E-D0824665155B}"/>
              </a:ext>
            </a:extLst>
          </p:cNvPr>
          <p:cNvSpPr>
            <a:spLocks noGrp="1"/>
          </p:cNvSpPr>
          <p:nvPr>
            <p:ph type="sldNum" sz="quarter" idx="12"/>
          </p:nvPr>
        </p:nvSpPr>
        <p:spPr/>
        <p:txBody>
          <a:bodyPr/>
          <a:lstStyle/>
          <a:p>
            <a:fld id="{E2FB73DA-5FDE-45B5-BAA4-C61223CC44F6}" type="slidenum">
              <a:rPr lang="en-US" smtClean="0"/>
              <a:pPr/>
              <a:t>17</a:t>
            </a:fld>
            <a:endParaRPr lang="en-US" dirty="0"/>
          </a:p>
        </p:txBody>
      </p:sp>
      <p:sp>
        <p:nvSpPr>
          <p:cNvPr id="4" name="Title 3">
            <a:extLst>
              <a:ext uri="{FF2B5EF4-FFF2-40B4-BE49-F238E27FC236}">
                <a16:creationId xmlns:a16="http://schemas.microsoft.com/office/drawing/2014/main" id="{1696A360-8D23-1C7F-3C2C-47DF26B858D4}"/>
              </a:ext>
            </a:extLst>
          </p:cNvPr>
          <p:cNvSpPr>
            <a:spLocks noGrp="1"/>
          </p:cNvSpPr>
          <p:nvPr>
            <p:ph type="title"/>
          </p:nvPr>
        </p:nvSpPr>
        <p:spPr/>
        <p:txBody>
          <a:bodyPr/>
          <a:lstStyle/>
          <a:p>
            <a:r>
              <a:rPr lang="en-US" dirty="0"/>
              <a:t>Loomis v Collins CAVC July 15, 2025</a:t>
            </a:r>
          </a:p>
        </p:txBody>
      </p:sp>
    </p:spTree>
    <p:extLst>
      <p:ext uri="{BB962C8B-B14F-4D97-AF65-F5344CB8AC3E}">
        <p14:creationId xmlns:p14="http://schemas.microsoft.com/office/powerpoint/2010/main" val="1249274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CF387-CBAC-9795-C089-11E02E22358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6CA95A-1288-EAC7-C527-B9A9F9EE8F3A}"/>
              </a:ext>
            </a:extLst>
          </p:cNvPr>
          <p:cNvSpPr>
            <a:spLocks noGrp="1"/>
          </p:cNvSpPr>
          <p:nvPr>
            <p:ph idx="1"/>
          </p:nvPr>
        </p:nvSpPr>
        <p:spPr/>
        <p:txBody>
          <a:bodyPr/>
          <a:lstStyle/>
          <a:p>
            <a:r>
              <a:rPr lang="en-US" dirty="0"/>
              <a:t>Loomis served 20 years in AF as JTAC on ground</a:t>
            </a:r>
          </a:p>
          <a:p>
            <a:r>
              <a:rPr lang="en-US" dirty="0"/>
              <a:t>Now employed by a civilian company with a very similar position offered – but requires pilot's license</a:t>
            </a:r>
          </a:p>
          <a:p>
            <a:r>
              <a:rPr lang="en-US" dirty="0"/>
              <a:t>VA laws governing GI Bill assistance for flight training</a:t>
            </a:r>
          </a:p>
          <a:p>
            <a:pPr lvl="1"/>
            <a:r>
              <a:rPr lang="en-US" dirty="0"/>
              <a:t>Must be approved by a State or by VA</a:t>
            </a:r>
          </a:p>
          <a:p>
            <a:pPr lvl="1"/>
            <a:r>
              <a:rPr lang="en-US" dirty="0"/>
              <a:t>Otherwise, if FAA accredited, can be constructively approved</a:t>
            </a:r>
          </a:p>
          <a:p>
            <a:r>
              <a:rPr lang="en-US" dirty="0"/>
              <a:t>Loomis chose the latter</a:t>
            </a:r>
          </a:p>
          <a:p>
            <a:pPr lvl="1"/>
            <a:r>
              <a:rPr lang="en-US" dirty="0"/>
              <a:t>Veteran not interested in degree program</a:t>
            </a:r>
          </a:p>
          <a:p>
            <a:pPr lvl="1"/>
            <a:r>
              <a:rPr lang="en-US" dirty="0"/>
              <a:t>College courses offered during daytime work hours</a:t>
            </a:r>
          </a:p>
        </p:txBody>
      </p:sp>
      <p:sp>
        <p:nvSpPr>
          <p:cNvPr id="3" name="Slide Number Placeholder 2">
            <a:extLst>
              <a:ext uri="{FF2B5EF4-FFF2-40B4-BE49-F238E27FC236}">
                <a16:creationId xmlns:a16="http://schemas.microsoft.com/office/drawing/2014/main" id="{EDDFD2E6-C84B-773F-0198-8EF8116189F7}"/>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
        <p:nvSpPr>
          <p:cNvPr id="4" name="Title 3">
            <a:extLst>
              <a:ext uri="{FF2B5EF4-FFF2-40B4-BE49-F238E27FC236}">
                <a16:creationId xmlns:a16="http://schemas.microsoft.com/office/drawing/2014/main" id="{34693560-9D2F-8E79-4FEA-EA2AA60B2A9C}"/>
              </a:ext>
            </a:extLst>
          </p:cNvPr>
          <p:cNvSpPr>
            <a:spLocks noGrp="1"/>
          </p:cNvSpPr>
          <p:nvPr>
            <p:ph type="title"/>
          </p:nvPr>
        </p:nvSpPr>
        <p:spPr/>
        <p:txBody>
          <a:bodyPr/>
          <a:lstStyle/>
          <a:p>
            <a:r>
              <a:rPr lang="en-US" dirty="0"/>
              <a:t>Loomis v Collins CAVC July 15, 2025</a:t>
            </a:r>
          </a:p>
        </p:txBody>
      </p:sp>
    </p:spTree>
    <p:extLst>
      <p:ext uri="{BB962C8B-B14F-4D97-AF65-F5344CB8AC3E}">
        <p14:creationId xmlns:p14="http://schemas.microsoft.com/office/powerpoint/2010/main" val="4110291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3607C-9C2E-7883-EB59-D88D128D4CA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23DF5-A013-2DCE-0216-BDAB37FE92BB}"/>
              </a:ext>
            </a:extLst>
          </p:cNvPr>
          <p:cNvSpPr>
            <a:spLocks noGrp="1"/>
          </p:cNvSpPr>
          <p:nvPr>
            <p:ph idx="1"/>
          </p:nvPr>
        </p:nvSpPr>
        <p:spPr/>
        <p:txBody>
          <a:bodyPr/>
          <a:lstStyle/>
          <a:p>
            <a:r>
              <a:rPr lang="en-US" dirty="0"/>
              <a:t>VA argued that law governing this exception applies only to students who already have a pilot’s license</a:t>
            </a:r>
          </a:p>
          <a:p>
            <a:pPr lvl="1"/>
            <a:r>
              <a:rPr lang="en-US" dirty="0"/>
              <a:t>For additional certification, like commercial license</a:t>
            </a:r>
          </a:p>
          <a:p>
            <a:pPr lvl="1"/>
            <a:r>
              <a:rPr lang="en-US" dirty="0"/>
              <a:t>VA states that without a pilot’s license already, then the training must be given by IHL for degree credit</a:t>
            </a:r>
          </a:p>
          <a:p>
            <a:r>
              <a:rPr lang="en-US" dirty="0"/>
              <a:t>Loomis argued that makes the guidance redundant</a:t>
            </a:r>
          </a:p>
          <a:p>
            <a:r>
              <a:rPr lang="en-US" dirty="0"/>
              <a:t>CAVC agrees with VA –  the law is clear</a:t>
            </a:r>
          </a:p>
        </p:txBody>
      </p:sp>
      <p:sp>
        <p:nvSpPr>
          <p:cNvPr id="3" name="Slide Number Placeholder 2">
            <a:extLst>
              <a:ext uri="{FF2B5EF4-FFF2-40B4-BE49-F238E27FC236}">
                <a16:creationId xmlns:a16="http://schemas.microsoft.com/office/drawing/2014/main" id="{61131D9A-FBA6-EBAA-C3F4-4E1BBC49B9C2}"/>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
        <p:nvSpPr>
          <p:cNvPr id="4" name="Title 3">
            <a:extLst>
              <a:ext uri="{FF2B5EF4-FFF2-40B4-BE49-F238E27FC236}">
                <a16:creationId xmlns:a16="http://schemas.microsoft.com/office/drawing/2014/main" id="{BA5572CC-1240-E20C-8C4B-14C6BEC14331}"/>
              </a:ext>
            </a:extLst>
          </p:cNvPr>
          <p:cNvSpPr>
            <a:spLocks noGrp="1"/>
          </p:cNvSpPr>
          <p:nvPr>
            <p:ph type="title"/>
          </p:nvPr>
        </p:nvSpPr>
        <p:spPr/>
        <p:txBody>
          <a:bodyPr/>
          <a:lstStyle/>
          <a:p>
            <a:r>
              <a:rPr lang="en-US" dirty="0"/>
              <a:t>Loomis v Collins CAVC July 15, 2025</a:t>
            </a:r>
          </a:p>
        </p:txBody>
      </p:sp>
    </p:spTree>
    <p:extLst>
      <p:ext uri="{BB962C8B-B14F-4D97-AF65-F5344CB8AC3E}">
        <p14:creationId xmlns:p14="http://schemas.microsoft.com/office/powerpoint/2010/main" val="152681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2144" y="1588180"/>
            <a:ext cx="5641729" cy="4558619"/>
          </a:xfrm>
        </p:spPr>
        <p:txBody>
          <a:bodyPr vert="horz" lIns="91440" tIns="45720" rIns="91440" bIns="45720" rtlCol="0">
            <a:normAutofit lnSpcReduction="10000"/>
          </a:bodyPr>
          <a:lstStyle/>
          <a:p>
            <a:r>
              <a:rPr lang="en-US" sz="2400" dirty="0">
                <a:latin typeface="Arial Nova" panose="020B0504020202020204" pitchFamily="34" charset="0"/>
              </a:rPr>
              <a:t>Crystal M. Trulove</a:t>
            </a:r>
          </a:p>
          <a:p>
            <a:pPr lvl="1"/>
            <a:r>
              <a:rPr lang="en-US" sz="2400" dirty="0">
                <a:latin typeface="Arial Nova" panose="020B0504020202020204" pitchFamily="34" charset="0"/>
              </a:rPr>
              <a:t>crystal.trulove@gmail.com</a:t>
            </a:r>
          </a:p>
          <a:p>
            <a:r>
              <a:rPr lang="en-US" sz="2400" dirty="0">
                <a:latin typeface="Arial Nova" panose="020B0504020202020204" pitchFamily="34" charset="0"/>
              </a:rPr>
              <a:t>Air Force</a:t>
            </a:r>
          </a:p>
          <a:p>
            <a:pPr lvl="1"/>
            <a:r>
              <a:rPr lang="en-US" sz="2000" dirty="0">
                <a:latin typeface="Arial Nova" panose="020B0504020202020204" pitchFamily="34" charset="0"/>
              </a:rPr>
              <a:t>Weather Specialist</a:t>
            </a:r>
          </a:p>
          <a:p>
            <a:r>
              <a:rPr lang="en-US" sz="2400" dirty="0">
                <a:latin typeface="Arial Nova" panose="020B0504020202020204" pitchFamily="34" charset="0"/>
              </a:rPr>
              <a:t>NOAA/National Weather Service</a:t>
            </a:r>
          </a:p>
          <a:p>
            <a:pPr lvl="1"/>
            <a:r>
              <a:rPr lang="en-US" sz="2000" dirty="0">
                <a:latin typeface="Arial Nova" panose="020B0504020202020204" pitchFamily="34" charset="0"/>
              </a:rPr>
              <a:t>Weather Forecaster</a:t>
            </a:r>
          </a:p>
          <a:p>
            <a:r>
              <a:rPr lang="en-US" sz="2400" dirty="0">
                <a:latin typeface="Arial Nova" panose="020B0504020202020204" pitchFamily="34" charset="0"/>
              </a:rPr>
              <a:t>Brandeis University</a:t>
            </a:r>
          </a:p>
          <a:p>
            <a:r>
              <a:rPr lang="en-US" sz="2400" dirty="0">
                <a:latin typeface="Arial Nova" panose="020B0504020202020204" pitchFamily="34" charset="0"/>
              </a:rPr>
              <a:t>Department of Veterans Affairs</a:t>
            </a:r>
          </a:p>
          <a:p>
            <a:pPr lvl="1"/>
            <a:r>
              <a:rPr lang="en-US" sz="2000" dirty="0">
                <a:latin typeface="Arial Nova" panose="020B0504020202020204" pitchFamily="34" charset="0"/>
              </a:rPr>
              <a:t>RVSR (Rating Veteran Service Representative)</a:t>
            </a:r>
          </a:p>
          <a:p>
            <a:pPr lvl="1"/>
            <a:r>
              <a:rPr lang="en-US" sz="2000" dirty="0">
                <a:latin typeface="Arial Nova" panose="020B0504020202020204" pitchFamily="34" charset="0"/>
              </a:rPr>
              <a:t>DRO (Decision Review Officer) </a:t>
            </a:r>
          </a:p>
          <a:p>
            <a:r>
              <a:rPr lang="en-US" sz="2400" dirty="0">
                <a:latin typeface="Arial Nova" panose="020B0504020202020204" pitchFamily="34" charset="0"/>
              </a:rPr>
              <a:t>Veterans of Foreign Wars</a:t>
            </a: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defRPr/>
            </a:pPr>
            <a:fld id="{E2FB73DA-5FDE-45B5-BAA4-C61223CC44F6}" type="slidenum">
              <a:rPr lang="en-US">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pic>
        <p:nvPicPr>
          <p:cNvPr id="6" name="Picture 5" descr="A close up of a logo&#10;&#10;Description automatically generated">
            <a:extLst>
              <a:ext uri="{FF2B5EF4-FFF2-40B4-BE49-F238E27FC236}">
                <a16:creationId xmlns:a16="http://schemas.microsoft.com/office/drawing/2014/main" id="{31A304EB-0E9E-4231-93AC-7E9D3CA28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3350" y="1948070"/>
            <a:ext cx="1513099" cy="1271003"/>
          </a:xfrm>
          <a:prstGeom prst="rect">
            <a:avLst/>
          </a:prstGeom>
        </p:spPr>
      </p:pic>
      <p:pic>
        <p:nvPicPr>
          <p:cNvPr id="8" name="Picture 7">
            <a:extLst>
              <a:ext uri="{FF2B5EF4-FFF2-40B4-BE49-F238E27FC236}">
                <a16:creationId xmlns:a16="http://schemas.microsoft.com/office/drawing/2014/main" id="{0540EFB7-5754-4578-875E-4C201D6F10F9}"/>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7912376" y="3913788"/>
            <a:ext cx="1271004" cy="1271004"/>
          </a:xfrm>
          <a:prstGeom prst="rect">
            <a:avLst/>
          </a:prstGeom>
        </p:spPr>
      </p:pic>
      <p:sp>
        <p:nvSpPr>
          <p:cNvPr id="5" name="Title 3">
            <a:extLst>
              <a:ext uri="{FF2B5EF4-FFF2-40B4-BE49-F238E27FC236}">
                <a16:creationId xmlns:a16="http://schemas.microsoft.com/office/drawing/2014/main" id="{4B7B861C-BDD3-F51A-9106-3068454E2301}"/>
              </a:ext>
            </a:extLst>
          </p:cNvPr>
          <p:cNvSpPr txBox="1">
            <a:spLocks/>
          </p:cNvSpPr>
          <p:nvPr/>
        </p:nvSpPr>
        <p:spPr>
          <a:xfrm>
            <a:off x="286871" y="134472"/>
            <a:ext cx="8450731"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Introduction</a:t>
            </a:r>
          </a:p>
        </p:txBody>
      </p:sp>
    </p:spTree>
    <p:extLst>
      <p:ext uri="{BB962C8B-B14F-4D97-AF65-F5344CB8AC3E}">
        <p14:creationId xmlns:p14="http://schemas.microsoft.com/office/powerpoint/2010/main" val="3838669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6F8F4-AB68-62A2-CF52-8E8CFEEAC7A1}"/>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B9952A8-DC1F-F0E0-900F-FA7BBCA809B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070263" y="1261124"/>
            <a:ext cx="5460352" cy="5460352"/>
          </a:xfrm>
        </p:spPr>
      </p:pic>
      <p:sp>
        <p:nvSpPr>
          <p:cNvPr id="3" name="Slide Number Placeholder 2">
            <a:extLst>
              <a:ext uri="{FF2B5EF4-FFF2-40B4-BE49-F238E27FC236}">
                <a16:creationId xmlns:a16="http://schemas.microsoft.com/office/drawing/2014/main" id="{A25E53B4-43EA-9897-45A2-A7961E97E8E7}"/>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
        <p:nvSpPr>
          <p:cNvPr id="4" name="Title 3">
            <a:extLst>
              <a:ext uri="{FF2B5EF4-FFF2-40B4-BE49-F238E27FC236}">
                <a16:creationId xmlns:a16="http://schemas.microsoft.com/office/drawing/2014/main" id="{7E55A179-593D-573A-6027-14D1EFFF87CA}"/>
              </a:ext>
            </a:extLst>
          </p:cNvPr>
          <p:cNvSpPr>
            <a:spLocks noGrp="1"/>
          </p:cNvSpPr>
          <p:nvPr>
            <p:ph type="title"/>
          </p:nvPr>
        </p:nvSpPr>
        <p:spPr/>
        <p:txBody>
          <a:bodyPr/>
          <a:lstStyle/>
          <a:p>
            <a:r>
              <a:rPr lang="en-US" dirty="0"/>
              <a:t>Loomis v Collins CAVC July 15, 2025</a:t>
            </a:r>
          </a:p>
        </p:txBody>
      </p:sp>
      <p:sp>
        <p:nvSpPr>
          <p:cNvPr id="7" name="TextBox 6">
            <a:extLst>
              <a:ext uri="{FF2B5EF4-FFF2-40B4-BE49-F238E27FC236}">
                <a16:creationId xmlns:a16="http://schemas.microsoft.com/office/drawing/2014/main" id="{504F10B6-414D-7119-C8DA-9D0D0F022489}"/>
              </a:ext>
            </a:extLst>
          </p:cNvPr>
          <p:cNvSpPr txBox="1"/>
          <p:nvPr/>
        </p:nvSpPr>
        <p:spPr>
          <a:xfrm>
            <a:off x="6733308" y="1658785"/>
            <a:ext cx="4256809" cy="3416320"/>
          </a:xfrm>
          <a:prstGeom prst="rect">
            <a:avLst/>
          </a:prstGeom>
          <a:noFill/>
        </p:spPr>
        <p:txBody>
          <a:bodyPr wrap="square" rtlCol="0">
            <a:spAutoFit/>
          </a:bodyPr>
          <a:lstStyle/>
          <a:p>
            <a:r>
              <a:rPr lang="en-US" sz="2400" dirty="0">
                <a:latin typeface="Arial Nova" panose="020B0504020202020204" pitchFamily="34" charset="0"/>
              </a:rPr>
              <a:t>A </a:t>
            </a:r>
            <a:r>
              <a:rPr lang="en-US" sz="2400" i="1" dirty="0">
                <a:latin typeface="Arial Nova" panose="020B0504020202020204" pitchFamily="34" charset="0"/>
              </a:rPr>
              <a:t>wire loom</a:t>
            </a:r>
            <a:r>
              <a:rPr lang="en-US" sz="2400" dirty="0">
                <a:latin typeface="Arial Nova" panose="020B0504020202020204" pitchFamily="34" charset="0"/>
              </a:rPr>
              <a:t>, more commonly known today as a </a:t>
            </a:r>
            <a:r>
              <a:rPr lang="en-US" sz="2400" i="1" dirty="0">
                <a:latin typeface="Arial Nova" panose="020B0504020202020204" pitchFamily="34" charset="0"/>
              </a:rPr>
              <a:t>wiring harness</a:t>
            </a:r>
            <a:r>
              <a:rPr lang="en-US" sz="2400" dirty="0">
                <a:latin typeface="Arial Nova" panose="020B0504020202020204" pitchFamily="34" charset="0"/>
              </a:rPr>
              <a:t>, is a bundle of electrical cables and wires that transmits power, signals, and data throughout an aircraft to connect and control systems like engines, landing gear, and communications.</a:t>
            </a:r>
          </a:p>
        </p:txBody>
      </p:sp>
    </p:spTree>
    <p:extLst>
      <p:ext uri="{BB962C8B-B14F-4D97-AF65-F5344CB8AC3E}">
        <p14:creationId xmlns:p14="http://schemas.microsoft.com/office/powerpoint/2010/main" val="91670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DD21D-3785-354F-3127-D4543A160C1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0E7163-F432-DA47-A663-CCA8707423C2}"/>
              </a:ext>
            </a:extLst>
          </p:cNvPr>
          <p:cNvSpPr>
            <a:spLocks noGrp="1"/>
          </p:cNvSpPr>
          <p:nvPr>
            <p:ph idx="1"/>
          </p:nvPr>
        </p:nvSpPr>
        <p:spPr/>
        <p:txBody>
          <a:bodyPr/>
          <a:lstStyle/>
          <a:p>
            <a:pPr marL="0" indent="0">
              <a:buNone/>
            </a:pPr>
            <a:r>
              <a:rPr lang="en-US" dirty="0"/>
              <a:t>A case with potentially wide impact</a:t>
            </a:r>
          </a:p>
          <a:p>
            <a:pPr marL="0" indent="0">
              <a:buNone/>
            </a:pPr>
            <a:endParaRPr lang="en-US" dirty="0"/>
          </a:p>
          <a:p>
            <a:r>
              <a:rPr lang="en-US" dirty="0"/>
              <a:t>Question: Does obesity need to be a disability or disease in order to be subject to secondary service connection?</a:t>
            </a:r>
          </a:p>
          <a:p>
            <a:r>
              <a:rPr lang="en-US" dirty="0"/>
              <a:t>Answer: No. Entitlement to secondary service connection requires only functional impairment of earning capacity resulting from the service connected disease or injury.</a:t>
            </a:r>
          </a:p>
        </p:txBody>
      </p:sp>
      <p:sp>
        <p:nvSpPr>
          <p:cNvPr id="3" name="Slide Number Placeholder 2">
            <a:extLst>
              <a:ext uri="{FF2B5EF4-FFF2-40B4-BE49-F238E27FC236}">
                <a16:creationId xmlns:a16="http://schemas.microsoft.com/office/drawing/2014/main" id="{DA88968A-91D6-CE77-A0C0-6C8C6599371C}"/>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
        <p:nvSpPr>
          <p:cNvPr id="4" name="Title 3">
            <a:extLst>
              <a:ext uri="{FF2B5EF4-FFF2-40B4-BE49-F238E27FC236}">
                <a16:creationId xmlns:a16="http://schemas.microsoft.com/office/drawing/2014/main" id="{A367B917-FA46-D477-6799-D97025621599}"/>
              </a:ext>
            </a:extLst>
          </p:cNvPr>
          <p:cNvSpPr>
            <a:spLocks noGrp="1"/>
          </p:cNvSpPr>
          <p:nvPr>
            <p:ph type="title"/>
          </p:nvPr>
        </p:nvSpPr>
        <p:spPr/>
        <p:txBody>
          <a:bodyPr/>
          <a:lstStyle/>
          <a:p>
            <a:r>
              <a:rPr lang="en-US" dirty="0"/>
              <a:t>Adams v Collins CAVC July 8, 2025</a:t>
            </a:r>
          </a:p>
        </p:txBody>
      </p:sp>
    </p:spTree>
    <p:extLst>
      <p:ext uri="{BB962C8B-B14F-4D97-AF65-F5344CB8AC3E}">
        <p14:creationId xmlns:p14="http://schemas.microsoft.com/office/powerpoint/2010/main" val="1591413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BFD8C-3469-C5AE-9120-0CF2D733E1A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D0F0B3-5E6A-B336-58F5-6C44AE1B0EF9}"/>
              </a:ext>
            </a:extLst>
          </p:cNvPr>
          <p:cNvSpPr>
            <a:spLocks noGrp="1"/>
          </p:cNvSpPr>
          <p:nvPr>
            <p:ph idx="1"/>
          </p:nvPr>
        </p:nvSpPr>
        <p:spPr/>
        <p:txBody>
          <a:bodyPr/>
          <a:lstStyle/>
          <a:p>
            <a:r>
              <a:rPr lang="en-US" dirty="0"/>
              <a:t>Adams served in the Air Force in the Vietnam Era</a:t>
            </a:r>
          </a:p>
          <a:p>
            <a:r>
              <a:rPr lang="en-US" dirty="0"/>
              <a:t>SC for PTSD and claims obesity secondary</a:t>
            </a:r>
          </a:p>
          <a:p>
            <a:pPr lvl="1"/>
            <a:r>
              <a:rPr lang="en-US" dirty="0"/>
              <a:t>Veteran had weight gain from 125 to 230 on active duty</a:t>
            </a:r>
          </a:p>
          <a:p>
            <a:r>
              <a:rPr lang="en-US" dirty="0"/>
              <a:t>Current BMI of 38 results in functional impairment due to fatigability, core weakness and postural changes</a:t>
            </a:r>
          </a:p>
          <a:p>
            <a:r>
              <a:rPr lang="en-US" dirty="0"/>
              <a:t>Veteran argues that, similar to the case of </a:t>
            </a:r>
            <a:r>
              <a:rPr lang="en-US" i="1" dirty="0"/>
              <a:t>Saunders v Wilkie</a:t>
            </a:r>
            <a:r>
              <a:rPr lang="en-US" dirty="0"/>
              <a:t> wherein pain can be a disability if it causes functional impairment, so too should be obesity</a:t>
            </a:r>
          </a:p>
          <a:p>
            <a:endParaRPr lang="en-US" dirty="0"/>
          </a:p>
        </p:txBody>
      </p:sp>
      <p:sp>
        <p:nvSpPr>
          <p:cNvPr id="3" name="Slide Number Placeholder 2">
            <a:extLst>
              <a:ext uri="{FF2B5EF4-FFF2-40B4-BE49-F238E27FC236}">
                <a16:creationId xmlns:a16="http://schemas.microsoft.com/office/drawing/2014/main" id="{FC9C6CE3-0900-D6C7-637F-6E05AA36FD14}"/>
              </a:ext>
            </a:extLst>
          </p:cNvPr>
          <p:cNvSpPr>
            <a:spLocks noGrp="1"/>
          </p:cNvSpPr>
          <p:nvPr>
            <p:ph type="sldNum" sz="quarter" idx="12"/>
          </p:nvPr>
        </p:nvSpPr>
        <p:spPr/>
        <p:txBody>
          <a:bodyPr/>
          <a:lstStyle/>
          <a:p>
            <a:fld id="{E2FB73DA-5FDE-45B5-BAA4-C61223CC44F6}" type="slidenum">
              <a:rPr lang="en-US" smtClean="0"/>
              <a:pPr/>
              <a:t>22</a:t>
            </a:fld>
            <a:endParaRPr lang="en-US" dirty="0"/>
          </a:p>
        </p:txBody>
      </p:sp>
      <p:sp>
        <p:nvSpPr>
          <p:cNvPr id="4" name="Title 3">
            <a:extLst>
              <a:ext uri="{FF2B5EF4-FFF2-40B4-BE49-F238E27FC236}">
                <a16:creationId xmlns:a16="http://schemas.microsoft.com/office/drawing/2014/main" id="{42B29438-BC6D-9B18-7426-255FF3ED2B0B}"/>
              </a:ext>
            </a:extLst>
          </p:cNvPr>
          <p:cNvSpPr>
            <a:spLocks noGrp="1"/>
          </p:cNvSpPr>
          <p:nvPr>
            <p:ph type="title"/>
          </p:nvPr>
        </p:nvSpPr>
        <p:spPr/>
        <p:txBody>
          <a:bodyPr/>
          <a:lstStyle/>
          <a:p>
            <a:r>
              <a:rPr lang="en-US" dirty="0"/>
              <a:t>Adams v Collins CAVC July 8, 2025</a:t>
            </a:r>
          </a:p>
        </p:txBody>
      </p:sp>
    </p:spTree>
    <p:extLst>
      <p:ext uri="{BB962C8B-B14F-4D97-AF65-F5344CB8AC3E}">
        <p14:creationId xmlns:p14="http://schemas.microsoft.com/office/powerpoint/2010/main" val="1338753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05A7F-ABCD-5165-AFD5-C0AFAC7BDA0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E678FB-C83C-262C-D52F-3E001A7D7750}"/>
              </a:ext>
            </a:extLst>
          </p:cNvPr>
          <p:cNvSpPr>
            <a:spLocks noGrp="1"/>
          </p:cNvSpPr>
          <p:nvPr>
            <p:ph idx="1"/>
          </p:nvPr>
        </p:nvSpPr>
        <p:spPr/>
        <p:txBody>
          <a:bodyPr/>
          <a:lstStyle/>
          <a:p>
            <a:r>
              <a:rPr lang="en-US" dirty="0"/>
              <a:t>VA relies on historical treatment of obesity</a:t>
            </a:r>
          </a:p>
          <a:p>
            <a:pPr lvl="1"/>
            <a:r>
              <a:rPr lang="en-US" dirty="0"/>
              <a:t>Not a disease or disability, therefore doesn’t qualify</a:t>
            </a:r>
          </a:p>
          <a:p>
            <a:pPr lvl="1"/>
            <a:r>
              <a:rPr lang="en-US" dirty="0"/>
              <a:t>Does not cause functional impairment for everyone</a:t>
            </a:r>
          </a:p>
          <a:p>
            <a:r>
              <a:rPr lang="en-US" dirty="0"/>
              <a:t>CAVC find this is a “but-for” case, i.e. aggravation</a:t>
            </a:r>
          </a:p>
          <a:p>
            <a:pPr lvl="1"/>
            <a:r>
              <a:rPr lang="en-US" dirty="0"/>
              <a:t>Natural progression of a non-SC condition, </a:t>
            </a:r>
            <a:r>
              <a:rPr lang="en-US" i="1" dirty="0"/>
              <a:t>but </a:t>
            </a:r>
            <a:r>
              <a:rPr lang="en-US" dirty="0"/>
              <a:t>would have been less severe were it not </a:t>
            </a:r>
            <a:r>
              <a:rPr lang="en-US" i="1" dirty="0"/>
              <a:t>for</a:t>
            </a:r>
            <a:r>
              <a:rPr lang="en-US" dirty="0"/>
              <a:t> the SC disability</a:t>
            </a:r>
          </a:p>
          <a:p>
            <a:pPr lvl="1"/>
            <a:r>
              <a:rPr lang="en-US" i="1" dirty="0"/>
              <a:t>Allen v Brown </a:t>
            </a:r>
            <a:r>
              <a:rPr lang="en-US" dirty="0"/>
              <a:t>(1995) decided that any additional impairment resulting from an already SC disability shall be compensated, whether or not the additional impairment is itself a separate disease or injury</a:t>
            </a:r>
          </a:p>
          <a:p>
            <a:pPr lvl="1"/>
            <a:endParaRPr lang="en-US" dirty="0"/>
          </a:p>
          <a:p>
            <a:endParaRPr lang="en-US" dirty="0"/>
          </a:p>
        </p:txBody>
      </p:sp>
      <p:sp>
        <p:nvSpPr>
          <p:cNvPr id="3" name="Slide Number Placeholder 2">
            <a:extLst>
              <a:ext uri="{FF2B5EF4-FFF2-40B4-BE49-F238E27FC236}">
                <a16:creationId xmlns:a16="http://schemas.microsoft.com/office/drawing/2014/main" id="{812366DE-DA79-A28F-ADD7-30FA348555B6}"/>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
        <p:nvSpPr>
          <p:cNvPr id="4" name="Title 3">
            <a:extLst>
              <a:ext uri="{FF2B5EF4-FFF2-40B4-BE49-F238E27FC236}">
                <a16:creationId xmlns:a16="http://schemas.microsoft.com/office/drawing/2014/main" id="{D96FBEBF-7D4F-4E41-8391-0316FE6057E5}"/>
              </a:ext>
            </a:extLst>
          </p:cNvPr>
          <p:cNvSpPr>
            <a:spLocks noGrp="1"/>
          </p:cNvSpPr>
          <p:nvPr>
            <p:ph type="title"/>
          </p:nvPr>
        </p:nvSpPr>
        <p:spPr/>
        <p:txBody>
          <a:bodyPr/>
          <a:lstStyle/>
          <a:p>
            <a:r>
              <a:rPr lang="en-US" dirty="0"/>
              <a:t>Adams v Collins CAVC July 8, 2025</a:t>
            </a:r>
          </a:p>
        </p:txBody>
      </p:sp>
    </p:spTree>
    <p:extLst>
      <p:ext uri="{BB962C8B-B14F-4D97-AF65-F5344CB8AC3E}">
        <p14:creationId xmlns:p14="http://schemas.microsoft.com/office/powerpoint/2010/main" val="3347208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A5EDB-18C3-5364-DC87-A4F7BF8EF4DD}"/>
            </a:ext>
          </a:extLst>
        </p:cNvPr>
        <p:cNvGrpSpPr/>
        <p:nvPr/>
      </p:nvGrpSpPr>
      <p:grpSpPr>
        <a:xfrm>
          <a:off x="0" y="0"/>
          <a:ext cx="0" cy="0"/>
          <a:chOff x="0" y="0"/>
          <a:chExt cx="0" cy="0"/>
        </a:xfrm>
      </p:grpSpPr>
      <p:pic>
        <p:nvPicPr>
          <p:cNvPr id="6" name="Content Placeholder 5" descr="A group of people sitting at a table&#10;&#10;AI-generated content may be incorrect.">
            <a:extLst>
              <a:ext uri="{FF2B5EF4-FFF2-40B4-BE49-F238E27FC236}">
                <a16:creationId xmlns:a16="http://schemas.microsoft.com/office/drawing/2014/main" id="{0A3EA5A5-57A7-64F2-84D4-39D6152807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2227" y="1464325"/>
            <a:ext cx="7228936" cy="4819290"/>
          </a:xfrm>
        </p:spPr>
      </p:pic>
      <p:sp>
        <p:nvSpPr>
          <p:cNvPr id="3" name="Slide Number Placeholder 2">
            <a:extLst>
              <a:ext uri="{FF2B5EF4-FFF2-40B4-BE49-F238E27FC236}">
                <a16:creationId xmlns:a16="http://schemas.microsoft.com/office/drawing/2014/main" id="{79A18B8E-1626-C3E1-3709-3B985AF31E16}"/>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
        <p:nvSpPr>
          <p:cNvPr id="4" name="Title 3">
            <a:extLst>
              <a:ext uri="{FF2B5EF4-FFF2-40B4-BE49-F238E27FC236}">
                <a16:creationId xmlns:a16="http://schemas.microsoft.com/office/drawing/2014/main" id="{23F5F3E5-545C-85F3-21E9-91E2DE0E1D75}"/>
              </a:ext>
            </a:extLst>
          </p:cNvPr>
          <p:cNvSpPr>
            <a:spLocks noGrp="1"/>
          </p:cNvSpPr>
          <p:nvPr>
            <p:ph type="title"/>
          </p:nvPr>
        </p:nvSpPr>
        <p:spPr/>
        <p:txBody>
          <a:bodyPr/>
          <a:lstStyle/>
          <a:p>
            <a:r>
              <a:rPr lang="en-US" dirty="0"/>
              <a:t>Adams v Collins CAVC July 8, 2025</a:t>
            </a:r>
          </a:p>
        </p:txBody>
      </p:sp>
      <p:sp>
        <p:nvSpPr>
          <p:cNvPr id="2" name="TextBox 1">
            <a:extLst>
              <a:ext uri="{FF2B5EF4-FFF2-40B4-BE49-F238E27FC236}">
                <a16:creationId xmlns:a16="http://schemas.microsoft.com/office/drawing/2014/main" id="{CDA1718F-E166-8741-6534-D425B8A52DED}"/>
              </a:ext>
            </a:extLst>
          </p:cNvPr>
          <p:cNvSpPr txBox="1"/>
          <p:nvPr/>
        </p:nvSpPr>
        <p:spPr>
          <a:xfrm>
            <a:off x="841665" y="2015043"/>
            <a:ext cx="3356263" cy="3416320"/>
          </a:xfrm>
          <a:prstGeom prst="rect">
            <a:avLst/>
          </a:prstGeom>
          <a:noFill/>
        </p:spPr>
        <p:txBody>
          <a:bodyPr wrap="square" rtlCol="0">
            <a:spAutoFit/>
          </a:bodyPr>
          <a:lstStyle/>
          <a:p>
            <a:r>
              <a:rPr lang="en-US" sz="3600" dirty="0"/>
              <a:t>Morticia and Gomez have a chance for service connection on a secondary basis.</a:t>
            </a:r>
          </a:p>
        </p:txBody>
      </p:sp>
    </p:spTree>
    <p:extLst>
      <p:ext uri="{BB962C8B-B14F-4D97-AF65-F5344CB8AC3E}">
        <p14:creationId xmlns:p14="http://schemas.microsoft.com/office/powerpoint/2010/main" val="3673043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9583A-EB7A-7151-4D0A-204344EA15A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18ACEE-2236-9FA1-5C3A-5A9C7D38E706}"/>
              </a:ext>
            </a:extLst>
          </p:cNvPr>
          <p:cNvSpPr>
            <a:spLocks noGrp="1"/>
          </p:cNvSpPr>
          <p:nvPr>
            <p:ph idx="1"/>
          </p:nvPr>
        </p:nvSpPr>
        <p:spPr/>
        <p:txBody>
          <a:bodyPr/>
          <a:lstStyle/>
          <a:p>
            <a:pPr marL="0" indent="0">
              <a:buNone/>
            </a:pPr>
            <a:r>
              <a:rPr lang="en-US" dirty="0"/>
              <a:t>The Pope is still with us</a:t>
            </a:r>
          </a:p>
          <a:p>
            <a:pPr marL="0" indent="0">
              <a:buNone/>
            </a:pPr>
            <a:endParaRPr lang="en-US" dirty="0"/>
          </a:p>
          <a:p>
            <a:r>
              <a:rPr lang="en-US" dirty="0"/>
              <a:t>Question: Under AMA, is it a failure of fair process or due process if the Board judge who held the hearing is not the judge who makes the next decision?</a:t>
            </a:r>
          </a:p>
          <a:p>
            <a:r>
              <a:rPr lang="en-US" dirty="0"/>
              <a:t>Answer: No. Neither the Due Process Clause nor the fair process doctrine (if different) categorically prohibits the practice of having different Board members conduct a hearing and render a decision on a claim for benefits.</a:t>
            </a:r>
          </a:p>
        </p:txBody>
      </p:sp>
      <p:sp>
        <p:nvSpPr>
          <p:cNvPr id="3" name="Slide Number Placeholder 2">
            <a:extLst>
              <a:ext uri="{FF2B5EF4-FFF2-40B4-BE49-F238E27FC236}">
                <a16:creationId xmlns:a16="http://schemas.microsoft.com/office/drawing/2014/main" id="{5296AC17-0BA2-7692-CD24-888B95708942}"/>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
        <p:nvSpPr>
          <p:cNvPr id="4" name="Title 3">
            <a:extLst>
              <a:ext uri="{FF2B5EF4-FFF2-40B4-BE49-F238E27FC236}">
                <a16:creationId xmlns:a16="http://schemas.microsoft.com/office/drawing/2014/main" id="{65DBAED0-4D9E-0324-841B-9F1461B691F3}"/>
              </a:ext>
            </a:extLst>
          </p:cNvPr>
          <p:cNvSpPr>
            <a:spLocks noGrp="1"/>
          </p:cNvSpPr>
          <p:nvPr>
            <p:ph type="title"/>
          </p:nvPr>
        </p:nvSpPr>
        <p:spPr>
          <a:xfrm>
            <a:off x="286871" y="134472"/>
            <a:ext cx="8846738" cy="981732"/>
          </a:xfrm>
        </p:spPr>
        <p:txBody>
          <a:bodyPr/>
          <a:lstStyle/>
          <a:p>
            <a:r>
              <a:rPr lang="en-US" sz="3000" dirty="0"/>
              <a:t>Bilharz &amp; Pinto v Collins CAVC August 14, 2025</a:t>
            </a:r>
          </a:p>
        </p:txBody>
      </p:sp>
    </p:spTree>
    <p:extLst>
      <p:ext uri="{BB962C8B-B14F-4D97-AF65-F5344CB8AC3E}">
        <p14:creationId xmlns:p14="http://schemas.microsoft.com/office/powerpoint/2010/main" val="76901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6E181-9522-877F-BEF7-C5377F2CAE6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CFC662-F40E-0C90-96E8-31CA42171DD3}"/>
              </a:ext>
            </a:extLst>
          </p:cNvPr>
          <p:cNvSpPr>
            <a:spLocks noGrp="1"/>
          </p:cNvSpPr>
          <p:nvPr>
            <p:ph idx="1"/>
          </p:nvPr>
        </p:nvSpPr>
        <p:spPr/>
        <p:txBody>
          <a:bodyPr/>
          <a:lstStyle/>
          <a:p>
            <a:r>
              <a:rPr lang="en-US" dirty="0"/>
              <a:t>Bilharz served in Marine Corps and Pinto, Jr. served in the Army</a:t>
            </a:r>
          </a:p>
          <a:p>
            <a:pPr lvl="1"/>
            <a:r>
              <a:rPr lang="en-US" dirty="0"/>
              <a:t>Both claims argue BVA judges who preside over hearings must also be the judges who make the next decision</a:t>
            </a:r>
          </a:p>
          <a:p>
            <a:pPr lvl="1"/>
            <a:r>
              <a:rPr lang="en-US" dirty="0"/>
              <a:t>Both appeals are in the AMA system, not legacy</a:t>
            </a:r>
          </a:p>
          <a:p>
            <a:r>
              <a:rPr lang="en-US" dirty="0"/>
              <a:t>With AMA, judges can be different</a:t>
            </a:r>
          </a:p>
          <a:p>
            <a:pPr lvl="1"/>
            <a:r>
              <a:rPr lang="en-US" dirty="0"/>
              <a:t>change was upheld in Frantzis v McDonough</a:t>
            </a:r>
          </a:p>
          <a:p>
            <a:r>
              <a:rPr lang="en-US" dirty="0"/>
              <a:t>Claimants ask that both “fair process doctrine” and “Due Process Clause” be considered separately</a:t>
            </a:r>
          </a:p>
          <a:p>
            <a:pPr lvl="1"/>
            <a:r>
              <a:rPr lang="en-US" dirty="0"/>
              <a:t>These are basically the same</a:t>
            </a:r>
          </a:p>
          <a:p>
            <a:endParaRPr lang="en-US" dirty="0"/>
          </a:p>
        </p:txBody>
      </p:sp>
      <p:sp>
        <p:nvSpPr>
          <p:cNvPr id="3" name="Slide Number Placeholder 2">
            <a:extLst>
              <a:ext uri="{FF2B5EF4-FFF2-40B4-BE49-F238E27FC236}">
                <a16:creationId xmlns:a16="http://schemas.microsoft.com/office/drawing/2014/main" id="{0FF52A14-89E4-D0FC-9C98-D41CAD19AB00}"/>
              </a:ext>
            </a:extLst>
          </p:cNvPr>
          <p:cNvSpPr>
            <a:spLocks noGrp="1"/>
          </p:cNvSpPr>
          <p:nvPr>
            <p:ph type="sldNum" sz="quarter" idx="12"/>
          </p:nvPr>
        </p:nvSpPr>
        <p:spPr/>
        <p:txBody>
          <a:bodyPr/>
          <a:lstStyle/>
          <a:p>
            <a:fld id="{E2FB73DA-5FDE-45B5-BAA4-C61223CC44F6}" type="slidenum">
              <a:rPr lang="en-US" smtClean="0"/>
              <a:pPr/>
              <a:t>26</a:t>
            </a:fld>
            <a:endParaRPr lang="en-US" dirty="0"/>
          </a:p>
        </p:txBody>
      </p:sp>
      <p:sp>
        <p:nvSpPr>
          <p:cNvPr id="4" name="Title 3">
            <a:extLst>
              <a:ext uri="{FF2B5EF4-FFF2-40B4-BE49-F238E27FC236}">
                <a16:creationId xmlns:a16="http://schemas.microsoft.com/office/drawing/2014/main" id="{7128B241-9C33-96CA-1ADC-5315CE61330D}"/>
              </a:ext>
            </a:extLst>
          </p:cNvPr>
          <p:cNvSpPr>
            <a:spLocks noGrp="1"/>
          </p:cNvSpPr>
          <p:nvPr>
            <p:ph type="title"/>
          </p:nvPr>
        </p:nvSpPr>
        <p:spPr>
          <a:xfrm>
            <a:off x="286871" y="134472"/>
            <a:ext cx="8846738" cy="981732"/>
          </a:xfrm>
        </p:spPr>
        <p:txBody>
          <a:bodyPr/>
          <a:lstStyle/>
          <a:p>
            <a:r>
              <a:rPr lang="en-US" sz="3000" dirty="0"/>
              <a:t>Bilharz &amp; Pinto v Collins CAVC August 14, 2025</a:t>
            </a:r>
          </a:p>
        </p:txBody>
      </p:sp>
    </p:spTree>
    <p:extLst>
      <p:ext uri="{BB962C8B-B14F-4D97-AF65-F5344CB8AC3E}">
        <p14:creationId xmlns:p14="http://schemas.microsoft.com/office/powerpoint/2010/main" val="3247599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87E34-5985-A1FE-5A8B-31DAB17D098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C5375C-7155-AF14-595A-E0ABEBD2B50F}"/>
              </a:ext>
            </a:extLst>
          </p:cNvPr>
          <p:cNvSpPr>
            <a:spLocks noGrp="1"/>
          </p:cNvSpPr>
          <p:nvPr>
            <p:ph idx="1"/>
          </p:nvPr>
        </p:nvSpPr>
        <p:spPr/>
        <p:txBody>
          <a:bodyPr/>
          <a:lstStyle/>
          <a:p>
            <a:r>
              <a:rPr lang="en-US" dirty="0"/>
              <a:t>Claimants feel that Board member’s role in a hearing is greater than simply collecting evidence, and that these interactions inform the final decision:</a:t>
            </a:r>
          </a:p>
          <a:p>
            <a:pPr lvl="1"/>
            <a:r>
              <a:rPr lang="en-US" dirty="0"/>
              <a:t>evaluate credibility</a:t>
            </a:r>
          </a:p>
          <a:p>
            <a:pPr lvl="1"/>
            <a:r>
              <a:rPr lang="en-US" dirty="0"/>
              <a:t>clarify factual ambiguities</a:t>
            </a:r>
          </a:p>
          <a:p>
            <a:pPr lvl="1"/>
            <a:r>
              <a:rPr lang="en-US" dirty="0"/>
              <a:t>focus on testimony</a:t>
            </a:r>
          </a:p>
          <a:p>
            <a:r>
              <a:rPr lang="en-US" dirty="0"/>
              <a:t>A decision made by a different person, they argue, fails to afford adjudicatory consistency and transparency</a:t>
            </a:r>
          </a:p>
          <a:p>
            <a:pPr lvl="1"/>
            <a:r>
              <a:rPr lang="en-US" dirty="0"/>
              <a:t>At the least, VA should alert veterans and allow the veteran to submit additional evidence</a:t>
            </a:r>
          </a:p>
          <a:p>
            <a:endParaRPr lang="en-US" dirty="0"/>
          </a:p>
        </p:txBody>
      </p:sp>
      <p:sp>
        <p:nvSpPr>
          <p:cNvPr id="3" name="Slide Number Placeholder 2">
            <a:extLst>
              <a:ext uri="{FF2B5EF4-FFF2-40B4-BE49-F238E27FC236}">
                <a16:creationId xmlns:a16="http://schemas.microsoft.com/office/drawing/2014/main" id="{82FDD7C2-088A-8044-B3E7-1814EBA61DB6}"/>
              </a:ext>
            </a:extLst>
          </p:cNvPr>
          <p:cNvSpPr>
            <a:spLocks noGrp="1"/>
          </p:cNvSpPr>
          <p:nvPr>
            <p:ph type="sldNum" sz="quarter" idx="12"/>
          </p:nvPr>
        </p:nvSpPr>
        <p:spPr/>
        <p:txBody>
          <a:bodyPr/>
          <a:lstStyle/>
          <a:p>
            <a:fld id="{E2FB73DA-5FDE-45B5-BAA4-C61223CC44F6}" type="slidenum">
              <a:rPr lang="en-US" smtClean="0"/>
              <a:pPr/>
              <a:t>27</a:t>
            </a:fld>
            <a:endParaRPr lang="en-US" dirty="0"/>
          </a:p>
        </p:txBody>
      </p:sp>
      <p:sp>
        <p:nvSpPr>
          <p:cNvPr id="4" name="Title 3">
            <a:extLst>
              <a:ext uri="{FF2B5EF4-FFF2-40B4-BE49-F238E27FC236}">
                <a16:creationId xmlns:a16="http://schemas.microsoft.com/office/drawing/2014/main" id="{BFE71AA3-A61E-1DC9-7F8F-8CF2D4E95677}"/>
              </a:ext>
            </a:extLst>
          </p:cNvPr>
          <p:cNvSpPr>
            <a:spLocks noGrp="1"/>
          </p:cNvSpPr>
          <p:nvPr>
            <p:ph type="title"/>
          </p:nvPr>
        </p:nvSpPr>
        <p:spPr>
          <a:xfrm>
            <a:off x="286871" y="134472"/>
            <a:ext cx="8846738" cy="981732"/>
          </a:xfrm>
        </p:spPr>
        <p:txBody>
          <a:bodyPr/>
          <a:lstStyle/>
          <a:p>
            <a:r>
              <a:rPr lang="en-US" sz="3000" dirty="0"/>
              <a:t>Bilharz &amp; Pinto v Collins CAVC August 14, 2025</a:t>
            </a:r>
          </a:p>
        </p:txBody>
      </p:sp>
    </p:spTree>
    <p:extLst>
      <p:ext uri="{BB962C8B-B14F-4D97-AF65-F5344CB8AC3E}">
        <p14:creationId xmlns:p14="http://schemas.microsoft.com/office/powerpoint/2010/main" val="2834958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40A97-BC9E-BB1A-E0E1-905C17C2E90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42A49D-6ED7-E7FF-8A1C-057D1B582722}"/>
              </a:ext>
            </a:extLst>
          </p:cNvPr>
          <p:cNvSpPr>
            <a:spLocks noGrp="1"/>
          </p:cNvSpPr>
          <p:nvPr>
            <p:ph idx="1"/>
          </p:nvPr>
        </p:nvSpPr>
        <p:spPr/>
        <p:txBody>
          <a:bodyPr/>
          <a:lstStyle/>
          <a:p>
            <a:r>
              <a:rPr lang="en-US" dirty="0"/>
              <a:t>In response, the VA Secretary recalls Frantzis</a:t>
            </a:r>
          </a:p>
          <a:p>
            <a:pPr lvl="1"/>
            <a:r>
              <a:rPr lang="en-US" dirty="0"/>
              <a:t>Fulfilling all lawful obligations</a:t>
            </a:r>
          </a:p>
          <a:p>
            <a:pPr lvl="1"/>
            <a:r>
              <a:rPr lang="en-US" dirty="0"/>
              <a:t>Avoid unnecessary burden to adjudication process and lead to inconsistencies in procedure and timing</a:t>
            </a:r>
          </a:p>
          <a:p>
            <a:r>
              <a:rPr lang="en-US" dirty="0"/>
              <a:t>CAVC found in VA’s favor on this point, stating that appellants’ challenge is without merit.</a:t>
            </a:r>
          </a:p>
          <a:p>
            <a:r>
              <a:rPr lang="en-US" dirty="0"/>
              <a:t>CAVC remanded for unrelated reasons</a:t>
            </a:r>
          </a:p>
          <a:p>
            <a:pPr lvl="1"/>
            <a:r>
              <a:rPr lang="en-US" dirty="0"/>
              <a:t>Bilharz denial had incomplete rationale</a:t>
            </a:r>
          </a:p>
          <a:p>
            <a:pPr lvl="1"/>
            <a:r>
              <a:rPr lang="en-US" dirty="0"/>
              <a:t>Pinto, Jr. denial relied on inadequate hearing</a:t>
            </a:r>
          </a:p>
        </p:txBody>
      </p:sp>
      <p:sp>
        <p:nvSpPr>
          <p:cNvPr id="3" name="Slide Number Placeholder 2">
            <a:extLst>
              <a:ext uri="{FF2B5EF4-FFF2-40B4-BE49-F238E27FC236}">
                <a16:creationId xmlns:a16="http://schemas.microsoft.com/office/drawing/2014/main" id="{D3193BEC-21E3-46C0-BC90-D0622ACD8116}"/>
              </a:ext>
            </a:extLst>
          </p:cNvPr>
          <p:cNvSpPr>
            <a:spLocks noGrp="1"/>
          </p:cNvSpPr>
          <p:nvPr>
            <p:ph type="sldNum" sz="quarter" idx="12"/>
          </p:nvPr>
        </p:nvSpPr>
        <p:spPr/>
        <p:txBody>
          <a:bodyPr/>
          <a:lstStyle/>
          <a:p>
            <a:fld id="{E2FB73DA-5FDE-45B5-BAA4-C61223CC44F6}" type="slidenum">
              <a:rPr lang="en-US" smtClean="0"/>
              <a:pPr/>
              <a:t>28</a:t>
            </a:fld>
            <a:endParaRPr lang="en-US" dirty="0"/>
          </a:p>
        </p:txBody>
      </p:sp>
      <p:sp>
        <p:nvSpPr>
          <p:cNvPr id="4" name="Title 3">
            <a:extLst>
              <a:ext uri="{FF2B5EF4-FFF2-40B4-BE49-F238E27FC236}">
                <a16:creationId xmlns:a16="http://schemas.microsoft.com/office/drawing/2014/main" id="{AE59C750-9534-B093-E12D-3A5423812AE5}"/>
              </a:ext>
            </a:extLst>
          </p:cNvPr>
          <p:cNvSpPr>
            <a:spLocks noGrp="1"/>
          </p:cNvSpPr>
          <p:nvPr>
            <p:ph type="title"/>
          </p:nvPr>
        </p:nvSpPr>
        <p:spPr>
          <a:xfrm>
            <a:off x="286871" y="134472"/>
            <a:ext cx="8846738" cy="981732"/>
          </a:xfrm>
        </p:spPr>
        <p:txBody>
          <a:bodyPr/>
          <a:lstStyle/>
          <a:p>
            <a:r>
              <a:rPr lang="en-US" sz="3000" dirty="0"/>
              <a:t>Bilharz &amp; Pinto v Collins CAVC August 14, 2025</a:t>
            </a:r>
          </a:p>
        </p:txBody>
      </p:sp>
    </p:spTree>
    <p:extLst>
      <p:ext uri="{BB962C8B-B14F-4D97-AF65-F5344CB8AC3E}">
        <p14:creationId xmlns:p14="http://schemas.microsoft.com/office/powerpoint/2010/main" val="3840138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B82C4-D2E3-906D-1971-04CB2AF9769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AB80B5-3375-5ABA-F307-DED37719D400}"/>
              </a:ext>
            </a:extLst>
          </p:cNvPr>
          <p:cNvSpPr>
            <a:spLocks noGrp="1"/>
          </p:cNvSpPr>
          <p:nvPr>
            <p:ph type="sldNum" sz="quarter" idx="12"/>
          </p:nvPr>
        </p:nvSpPr>
        <p:spPr/>
        <p:txBody>
          <a:bodyPr/>
          <a:lstStyle/>
          <a:p>
            <a:fld id="{E2FB73DA-5FDE-45B5-BAA4-C61223CC44F6}" type="slidenum">
              <a:rPr lang="en-US" smtClean="0"/>
              <a:pPr/>
              <a:t>29</a:t>
            </a:fld>
            <a:endParaRPr lang="en-US" dirty="0"/>
          </a:p>
        </p:txBody>
      </p:sp>
      <p:sp>
        <p:nvSpPr>
          <p:cNvPr id="4" name="Title 3">
            <a:extLst>
              <a:ext uri="{FF2B5EF4-FFF2-40B4-BE49-F238E27FC236}">
                <a16:creationId xmlns:a16="http://schemas.microsoft.com/office/drawing/2014/main" id="{76178EB2-D1D6-F4E6-4707-3935D787B5B4}"/>
              </a:ext>
            </a:extLst>
          </p:cNvPr>
          <p:cNvSpPr>
            <a:spLocks noGrp="1"/>
          </p:cNvSpPr>
          <p:nvPr>
            <p:ph type="title"/>
          </p:nvPr>
        </p:nvSpPr>
        <p:spPr>
          <a:xfrm>
            <a:off x="286871" y="134472"/>
            <a:ext cx="8846738" cy="981732"/>
          </a:xfrm>
        </p:spPr>
        <p:txBody>
          <a:bodyPr/>
          <a:lstStyle/>
          <a:p>
            <a:r>
              <a:rPr lang="en-US" sz="3000" dirty="0"/>
              <a:t>Bilharz &amp; Pinto v Collins CAVC August 14, 2025</a:t>
            </a:r>
          </a:p>
        </p:txBody>
      </p:sp>
      <p:pic>
        <p:nvPicPr>
          <p:cNvPr id="7" name="Content Placeholder 6" descr="A group of men standing next to a horse&#10;&#10;AI-generated content may be incorrect.">
            <a:extLst>
              <a:ext uri="{FF2B5EF4-FFF2-40B4-BE49-F238E27FC236}">
                <a16:creationId xmlns:a16="http://schemas.microsoft.com/office/drawing/2014/main" id="{D7F0E508-47A8-717B-7844-E7C5B8D836A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6643" y="1474788"/>
            <a:ext cx="3254375" cy="4881563"/>
          </a:xfrm>
        </p:spPr>
      </p:pic>
      <p:sp>
        <p:nvSpPr>
          <p:cNvPr id="8" name="TextBox 7">
            <a:extLst>
              <a:ext uri="{FF2B5EF4-FFF2-40B4-BE49-F238E27FC236}">
                <a16:creationId xmlns:a16="http://schemas.microsoft.com/office/drawing/2014/main" id="{B58E2DF0-3DCE-11E4-3AD9-E270B7A829D2}"/>
              </a:ext>
            </a:extLst>
          </p:cNvPr>
          <p:cNvSpPr txBox="1"/>
          <p:nvPr/>
        </p:nvSpPr>
        <p:spPr>
          <a:xfrm>
            <a:off x="4932219" y="2351282"/>
            <a:ext cx="6421581" cy="1384995"/>
          </a:xfrm>
          <a:prstGeom prst="rect">
            <a:avLst/>
          </a:prstGeom>
          <a:noFill/>
        </p:spPr>
        <p:txBody>
          <a:bodyPr wrap="square" rtlCol="0">
            <a:spAutoFit/>
          </a:bodyPr>
          <a:lstStyle/>
          <a:p>
            <a:r>
              <a:rPr lang="en-US" sz="2800" dirty="0"/>
              <a:t>Bill the </a:t>
            </a:r>
            <a:r>
              <a:rPr lang="en-US" sz="2800" strike="sngStrike" dirty="0"/>
              <a:t>Horse</a:t>
            </a:r>
            <a:r>
              <a:rPr lang="en-US" sz="2800" dirty="0"/>
              <a:t> Pony with a Pinto Pony</a:t>
            </a:r>
          </a:p>
          <a:p>
            <a:endParaRPr lang="en-US" sz="2800" dirty="0"/>
          </a:p>
          <a:p>
            <a:r>
              <a:rPr lang="en-US" sz="2800" dirty="0"/>
              <a:t>Two ponies but they only want one judge</a:t>
            </a:r>
          </a:p>
        </p:txBody>
      </p:sp>
    </p:spTree>
    <p:extLst>
      <p:ext uri="{BB962C8B-B14F-4D97-AF65-F5344CB8AC3E}">
        <p14:creationId xmlns:p14="http://schemas.microsoft.com/office/powerpoint/2010/main" val="8319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1C8CC8-C342-8F97-4425-840909A71DBB}"/>
              </a:ext>
            </a:extLst>
          </p:cNvPr>
          <p:cNvSpPr>
            <a:spLocks noGrp="1"/>
          </p:cNvSpPr>
          <p:nvPr>
            <p:ph idx="1"/>
          </p:nvPr>
        </p:nvSpPr>
        <p:spPr/>
        <p:txBody>
          <a:bodyPr/>
          <a:lstStyle/>
          <a:p>
            <a:pPr marL="0" indent="0">
              <a:buNone/>
            </a:pPr>
            <a:r>
              <a:rPr lang="en-US" sz="3600" dirty="0"/>
              <a:t>You will leave with a better understanding of:</a:t>
            </a:r>
          </a:p>
          <a:p>
            <a:pPr marL="0" indent="0">
              <a:buNone/>
            </a:pPr>
            <a:endParaRPr lang="en-US" sz="3600" dirty="0"/>
          </a:p>
          <a:p>
            <a:pPr lvl="1"/>
            <a:r>
              <a:rPr lang="en-US" sz="3200" dirty="0"/>
              <a:t>Recent updates to M21-1</a:t>
            </a:r>
          </a:p>
          <a:p>
            <a:pPr lvl="1"/>
            <a:r>
              <a:rPr lang="en-US" sz="3200" dirty="0"/>
              <a:t>Six new court cases</a:t>
            </a:r>
          </a:p>
          <a:p>
            <a:pPr lvl="1"/>
            <a:r>
              <a:rPr lang="en-US" sz="3200" dirty="0"/>
              <a:t>Where to find more Rudisill GI Bill information</a:t>
            </a:r>
          </a:p>
          <a:p>
            <a:pPr lvl="1"/>
            <a:r>
              <a:rPr lang="en-US" sz="3200" dirty="0"/>
              <a:t>Definitions of legal terms (fun!)</a:t>
            </a:r>
          </a:p>
          <a:p>
            <a:endParaRPr lang="en-US" dirty="0"/>
          </a:p>
        </p:txBody>
      </p:sp>
      <p:sp>
        <p:nvSpPr>
          <p:cNvPr id="3" name="Slide Number Placeholder 2">
            <a:extLst>
              <a:ext uri="{FF2B5EF4-FFF2-40B4-BE49-F238E27FC236}">
                <a16:creationId xmlns:a16="http://schemas.microsoft.com/office/drawing/2014/main" id="{0CB91345-C867-233D-F50B-5E5F2F2343B4}"/>
              </a:ext>
            </a:extLst>
          </p:cNvPr>
          <p:cNvSpPr>
            <a:spLocks noGrp="1"/>
          </p:cNvSpPr>
          <p:nvPr>
            <p:ph type="sldNum" sz="quarter" idx="12"/>
          </p:nvPr>
        </p:nvSpPr>
        <p:spPr/>
        <p:txBody>
          <a:bodyPr/>
          <a:lstStyle/>
          <a:p>
            <a:fld id="{E2FB73DA-5FDE-45B5-BAA4-C61223CC44F6}" type="slidenum">
              <a:rPr lang="en-US" smtClean="0"/>
              <a:pPr/>
              <a:t>3</a:t>
            </a:fld>
            <a:endParaRPr lang="en-US" dirty="0"/>
          </a:p>
        </p:txBody>
      </p:sp>
      <p:sp>
        <p:nvSpPr>
          <p:cNvPr id="4" name="Title 3">
            <a:extLst>
              <a:ext uri="{FF2B5EF4-FFF2-40B4-BE49-F238E27FC236}">
                <a16:creationId xmlns:a16="http://schemas.microsoft.com/office/drawing/2014/main" id="{05856BB0-3792-7B3C-CF96-473F4DF48776}"/>
              </a:ext>
            </a:extLst>
          </p:cNvPr>
          <p:cNvSpPr>
            <a:spLocks noGrp="1"/>
          </p:cNvSpPr>
          <p:nvPr>
            <p:ph type="title"/>
          </p:nvPr>
        </p:nvSpPr>
        <p:spPr/>
        <p:txBody>
          <a:bodyPr/>
          <a:lstStyle/>
          <a:p>
            <a:r>
              <a:rPr lang="en-US" dirty="0"/>
              <a:t>Course Objectives</a:t>
            </a:r>
          </a:p>
        </p:txBody>
      </p:sp>
    </p:spTree>
    <p:extLst>
      <p:ext uri="{BB962C8B-B14F-4D97-AF65-F5344CB8AC3E}">
        <p14:creationId xmlns:p14="http://schemas.microsoft.com/office/powerpoint/2010/main" val="386727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14384-D19A-EE35-83F9-E2D2C901403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F3D282-378F-5ED3-5BFA-7AA7B2110548}"/>
              </a:ext>
            </a:extLst>
          </p:cNvPr>
          <p:cNvSpPr>
            <a:spLocks noGrp="1"/>
          </p:cNvSpPr>
          <p:nvPr>
            <p:ph idx="1"/>
          </p:nvPr>
        </p:nvSpPr>
        <p:spPr/>
        <p:txBody>
          <a:bodyPr/>
          <a:lstStyle/>
          <a:p>
            <a:pPr marL="0" indent="0">
              <a:buNone/>
            </a:pPr>
            <a:r>
              <a:rPr lang="en-US" dirty="0"/>
              <a:t>Let’s practice some legal terminology</a:t>
            </a:r>
          </a:p>
          <a:p>
            <a:r>
              <a:rPr lang="en-US" dirty="0"/>
              <a:t>Question: Does the benefit-of-the-doubt rule require a de novo review to determine “approximate balance?” In other words, is it a legal or factual obligation?</a:t>
            </a:r>
          </a:p>
          <a:p>
            <a:r>
              <a:rPr lang="en-US" dirty="0"/>
              <a:t>Answer: “Approximate balance” of evidence is a factual determination reviewed only for clear error, and thus does not require de novo review.</a:t>
            </a:r>
          </a:p>
          <a:p>
            <a:endParaRPr lang="en-US" dirty="0"/>
          </a:p>
          <a:p>
            <a:pPr marL="0" indent="0">
              <a:buNone/>
            </a:pPr>
            <a:r>
              <a:rPr lang="en-US" dirty="0"/>
              <a:t>(Claimant Norman Thornton, also included)</a:t>
            </a:r>
          </a:p>
        </p:txBody>
      </p:sp>
      <p:sp>
        <p:nvSpPr>
          <p:cNvPr id="3" name="Slide Number Placeholder 2">
            <a:extLst>
              <a:ext uri="{FF2B5EF4-FFF2-40B4-BE49-F238E27FC236}">
                <a16:creationId xmlns:a16="http://schemas.microsoft.com/office/drawing/2014/main" id="{60BE4B3F-C8A5-7EA2-1F29-4DD56662FAF2}"/>
              </a:ext>
            </a:extLst>
          </p:cNvPr>
          <p:cNvSpPr>
            <a:spLocks noGrp="1"/>
          </p:cNvSpPr>
          <p:nvPr>
            <p:ph type="sldNum" sz="quarter" idx="12"/>
          </p:nvPr>
        </p:nvSpPr>
        <p:spPr/>
        <p:txBody>
          <a:bodyPr/>
          <a:lstStyle/>
          <a:p>
            <a:fld id="{E2FB73DA-5FDE-45B5-BAA4-C61223CC44F6}" type="slidenum">
              <a:rPr lang="en-US" smtClean="0"/>
              <a:pPr/>
              <a:t>30</a:t>
            </a:fld>
            <a:endParaRPr lang="en-US" dirty="0"/>
          </a:p>
        </p:txBody>
      </p:sp>
      <p:sp>
        <p:nvSpPr>
          <p:cNvPr id="4" name="Title 3">
            <a:extLst>
              <a:ext uri="{FF2B5EF4-FFF2-40B4-BE49-F238E27FC236}">
                <a16:creationId xmlns:a16="http://schemas.microsoft.com/office/drawing/2014/main" id="{876EC411-467F-E5ED-77FE-0AC8AC6E0131}"/>
              </a:ext>
            </a:extLst>
          </p:cNvPr>
          <p:cNvSpPr>
            <a:spLocks noGrp="1"/>
          </p:cNvSpPr>
          <p:nvPr>
            <p:ph type="title"/>
          </p:nvPr>
        </p:nvSpPr>
        <p:spPr/>
        <p:txBody>
          <a:bodyPr/>
          <a:lstStyle/>
          <a:p>
            <a:r>
              <a:rPr lang="en-US" dirty="0"/>
              <a:t>Bufkin v Collins SCOTUS March 5, 2025</a:t>
            </a:r>
          </a:p>
        </p:txBody>
      </p:sp>
    </p:spTree>
    <p:extLst>
      <p:ext uri="{BB962C8B-B14F-4D97-AF65-F5344CB8AC3E}">
        <p14:creationId xmlns:p14="http://schemas.microsoft.com/office/powerpoint/2010/main" val="535853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0614A-7161-5DB7-87A8-D9AFCFC4DCE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1F057C-479A-C485-AF78-DBB29828EBD0}"/>
              </a:ext>
            </a:extLst>
          </p:cNvPr>
          <p:cNvSpPr>
            <a:spLocks noGrp="1"/>
          </p:cNvSpPr>
          <p:nvPr>
            <p:ph idx="1"/>
          </p:nvPr>
        </p:nvSpPr>
        <p:spPr/>
        <p:txBody>
          <a:bodyPr/>
          <a:lstStyle/>
          <a:p>
            <a:r>
              <a:rPr lang="en-US" dirty="0"/>
              <a:t>Benefit-of-the-doubt rule</a:t>
            </a:r>
          </a:p>
          <a:p>
            <a:pPr lvl="1"/>
            <a:r>
              <a:rPr lang="en-US" dirty="0"/>
              <a:t>Tips the scales in a veteran’s favor when evidence material to a disability claim is in equipoise, or approximate balance</a:t>
            </a:r>
          </a:p>
          <a:p>
            <a:r>
              <a:rPr lang="en-US" dirty="0"/>
              <a:t>Approximate balance (also know as equipoise)</a:t>
            </a:r>
          </a:p>
          <a:p>
            <a:pPr lvl="1"/>
            <a:r>
              <a:rPr lang="en-US" dirty="0"/>
              <a:t>whenever there is an approximate balance of positive and negative evidence</a:t>
            </a:r>
          </a:p>
          <a:p>
            <a:r>
              <a:rPr lang="en-US" dirty="0"/>
              <a:t>Legal v Factual determination</a:t>
            </a:r>
          </a:p>
          <a:p>
            <a:pPr lvl="1"/>
            <a:r>
              <a:rPr lang="en-US" dirty="0"/>
              <a:t>Legal is an issue about the correct application of law, typically decided by a judge</a:t>
            </a:r>
          </a:p>
          <a:p>
            <a:pPr lvl="1"/>
            <a:r>
              <a:rPr lang="en-US" dirty="0"/>
              <a:t>Factual is an issue based on evidence, typically decided by a jury. In VA benefits claims, anyone trained to review the file</a:t>
            </a:r>
          </a:p>
        </p:txBody>
      </p:sp>
      <p:sp>
        <p:nvSpPr>
          <p:cNvPr id="3" name="Slide Number Placeholder 2">
            <a:extLst>
              <a:ext uri="{FF2B5EF4-FFF2-40B4-BE49-F238E27FC236}">
                <a16:creationId xmlns:a16="http://schemas.microsoft.com/office/drawing/2014/main" id="{3698F722-D3B1-602B-569B-17B0E1D62CAC}"/>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
        <p:nvSpPr>
          <p:cNvPr id="4" name="Title 3">
            <a:extLst>
              <a:ext uri="{FF2B5EF4-FFF2-40B4-BE49-F238E27FC236}">
                <a16:creationId xmlns:a16="http://schemas.microsoft.com/office/drawing/2014/main" id="{57E3FE2F-F46E-AADC-2E5E-D43F6046C81B}"/>
              </a:ext>
            </a:extLst>
          </p:cNvPr>
          <p:cNvSpPr>
            <a:spLocks noGrp="1"/>
          </p:cNvSpPr>
          <p:nvPr>
            <p:ph type="title"/>
          </p:nvPr>
        </p:nvSpPr>
        <p:spPr/>
        <p:txBody>
          <a:bodyPr/>
          <a:lstStyle/>
          <a:p>
            <a:r>
              <a:rPr lang="en-US" dirty="0"/>
              <a:t>Bufkin v Collins SCOTUS March 5, 2025</a:t>
            </a:r>
          </a:p>
        </p:txBody>
      </p:sp>
    </p:spTree>
    <p:extLst>
      <p:ext uri="{BB962C8B-B14F-4D97-AF65-F5344CB8AC3E}">
        <p14:creationId xmlns:p14="http://schemas.microsoft.com/office/powerpoint/2010/main" val="3702080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0964C-D3DB-5E0E-B15C-673A0B0C626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4ADCDF-193C-9A82-7DC7-257F78D430ED}"/>
              </a:ext>
            </a:extLst>
          </p:cNvPr>
          <p:cNvSpPr>
            <a:spLocks noGrp="1"/>
          </p:cNvSpPr>
          <p:nvPr>
            <p:ph idx="1"/>
          </p:nvPr>
        </p:nvSpPr>
        <p:spPr/>
        <p:txBody>
          <a:bodyPr/>
          <a:lstStyle/>
          <a:p>
            <a:r>
              <a:rPr lang="en-US" dirty="0"/>
              <a:t>Veteran Bufkin, Air Force, claimed SC for PTSD</a:t>
            </a:r>
          </a:p>
          <a:p>
            <a:pPr lvl="1"/>
            <a:r>
              <a:rPr lang="en-US" dirty="0"/>
              <a:t>Veteran’s private physician diagnosed PTSD due to military service</a:t>
            </a:r>
          </a:p>
          <a:p>
            <a:pPr lvl="1"/>
            <a:r>
              <a:rPr lang="en-US" dirty="0"/>
              <a:t>VA examiner did not diagnose PTSD, VA denied </a:t>
            </a:r>
          </a:p>
          <a:p>
            <a:r>
              <a:rPr lang="en-US" dirty="0"/>
              <a:t>Veteran appealed, asking for benefit-of-the-doubt</a:t>
            </a:r>
          </a:p>
          <a:p>
            <a:pPr lvl="1"/>
            <a:r>
              <a:rPr lang="en-US" dirty="0"/>
              <a:t>VA asked for another examination, and that examiner said no diagnosis, VA denied</a:t>
            </a:r>
          </a:p>
          <a:p>
            <a:pPr lvl="1"/>
            <a:r>
              <a:rPr lang="en-US" dirty="0"/>
              <a:t>Vet submitted a fourth exam from physician who diagnosed PTSD again, “anxiety disorder at a minimum”, VA denied</a:t>
            </a:r>
          </a:p>
        </p:txBody>
      </p:sp>
      <p:sp>
        <p:nvSpPr>
          <p:cNvPr id="3" name="Slide Number Placeholder 2">
            <a:extLst>
              <a:ext uri="{FF2B5EF4-FFF2-40B4-BE49-F238E27FC236}">
                <a16:creationId xmlns:a16="http://schemas.microsoft.com/office/drawing/2014/main" id="{86F0DD47-8382-525D-E655-948EE5FA4F1C}"/>
              </a:ext>
            </a:extLst>
          </p:cNvPr>
          <p:cNvSpPr>
            <a:spLocks noGrp="1"/>
          </p:cNvSpPr>
          <p:nvPr>
            <p:ph type="sldNum" sz="quarter" idx="12"/>
          </p:nvPr>
        </p:nvSpPr>
        <p:spPr/>
        <p:txBody>
          <a:bodyPr/>
          <a:lstStyle/>
          <a:p>
            <a:fld id="{E2FB73DA-5FDE-45B5-BAA4-C61223CC44F6}" type="slidenum">
              <a:rPr lang="en-US" smtClean="0"/>
              <a:pPr/>
              <a:t>32</a:t>
            </a:fld>
            <a:endParaRPr lang="en-US" dirty="0"/>
          </a:p>
        </p:txBody>
      </p:sp>
      <p:sp>
        <p:nvSpPr>
          <p:cNvPr id="4" name="Title 3">
            <a:extLst>
              <a:ext uri="{FF2B5EF4-FFF2-40B4-BE49-F238E27FC236}">
                <a16:creationId xmlns:a16="http://schemas.microsoft.com/office/drawing/2014/main" id="{5C9499CD-2D76-B944-3B29-2767A9F0DD1F}"/>
              </a:ext>
            </a:extLst>
          </p:cNvPr>
          <p:cNvSpPr>
            <a:spLocks noGrp="1"/>
          </p:cNvSpPr>
          <p:nvPr>
            <p:ph type="title"/>
          </p:nvPr>
        </p:nvSpPr>
        <p:spPr/>
        <p:txBody>
          <a:bodyPr/>
          <a:lstStyle/>
          <a:p>
            <a:r>
              <a:rPr lang="en-US" dirty="0"/>
              <a:t>Bufkin v Collins SCOTUS March 5, 2025</a:t>
            </a:r>
          </a:p>
        </p:txBody>
      </p:sp>
    </p:spTree>
    <p:extLst>
      <p:ext uri="{BB962C8B-B14F-4D97-AF65-F5344CB8AC3E}">
        <p14:creationId xmlns:p14="http://schemas.microsoft.com/office/powerpoint/2010/main" val="1187056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BC656-91ED-C702-4765-6B9E7F77803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B01033-E0C4-828E-2663-35178F3A1D9B}"/>
              </a:ext>
            </a:extLst>
          </p:cNvPr>
          <p:cNvSpPr>
            <a:spLocks noGrp="1"/>
          </p:cNvSpPr>
          <p:nvPr>
            <p:ph idx="1"/>
          </p:nvPr>
        </p:nvSpPr>
        <p:spPr/>
        <p:txBody>
          <a:bodyPr/>
          <a:lstStyle/>
          <a:p>
            <a:r>
              <a:rPr lang="en-US" i="1" dirty="0"/>
              <a:t>De novo </a:t>
            </a:r>
            <a:r>
              <a:rPr lang="en-US" dirty="0"/>
              <a:t>review (Latin for “over again” or “anew”)</a:t>
            </a:r>
          </a:p>
          <a:p>
            <a:pPr lvl="1"/>
            <a:r>
              <a:rPr lang="en-US" dirty="0"/>
              <a:t>A review from page one, made as though no previous examination of the file has been done</a:t>
            </a:r>
          </a:p>
          <a:p>
            <a:r>
              <a:rPr lang="en-US" dirty="0"/>
              <a:t>SCOTUS held that</a:t>
            </a:r>
          </a:p>
          <a:p>
            <a:pPr lvl="1"/>
            <a:r>
              <a:rPr lang="en-US" dirty="0"/>
              <a:t>lower court must review legal issues </a:t>
            </a:r>
            <a:r>
              <a:rPr lang="en-US" i="1" dirty="0"/>
              <a:t>de novo</a:t>
            </a:r>
            <a:r>
              <a:rPr lang="en-US" dirty="0"/>
              <a:t> and factual issues for clear error</a:t>
            </a:r>
          </a:p>
          <a:p>
            <a:pPr lvl="1"/>
            <a:r>
              <a:rPr lang="en-US" dirty="0"/>
              <a:t>VA’s determination that the evidence is in approximate balance is not a legal issue, but a predominantly factual determination reviewed only for clear error</a:t>
            </a:r>
          </a:p>
        </p:txBody>
      </p:sp>
      <p:sp>
        <p:nvSpPr>
          <p:cNvPr id="3" name="Slide Number Placeholder 2">
            <a:extLst>
              <a:ext uri="{FF2B5EF4-FFF2-40B4-BE49-F238E27FC236}">
                <a16:creationId xmlns:a16="http://schemas.microsoft.com/office/drawing/2014/main" id="{46D77974-EF71-8DE8-583B-91172D63F111}"/>
              </a:ext>
            </a:extLst>
          </p:cNvPr>
          <p:cNvSpPr>
            <a:spLocks noGrp="1"/>
          </p:cNvSpPr>
          <p:nvPr>
            <p:ph type="sldNum" sz="quarter" idx="12"/>
          </p:nvPr>
        </p:nvSpPr>
        <p:spPr/>
        <p:txBody>
          <a:bodyPr/>
          <a:lstStyle/>
          <a:p>
            <a:fld id="{E2FB73DA-5FDE-45B5-BAA4-C61223CC44F6}" type="slidenum">
              <a:rPr lang="en-US" smtClean="0"/>
              <a:pPr/>
              <a:t>33</a:t>
            </a:fld>
            <a:endParaRPr lang="en-US" dirty="0"/>
          </a:p>
        </p:txBody>
      </p:sp>
      <p:sp>
        <p:nvSpPr>
          <p:cNvPr id="4" name="Title 3">
            <a:extLst>
              <a:ext uri="{FF2B5EF4-FFF2-40B4-BE49-F238E27FC236}">
                <a16:creationId xmlns:a16="http://schemas.microsoft.com/office/drawing/2014/main" id="{15E90C66-FF91-21B9-40EC-D1F1C6797C31}"/>
              </a:ext>
            </a:extLst>
          </p:cNvPr>
          <p:cNvSpPr>
            <a:spLocks noGrp="1"/>
          </p:cNvSpPr>
          <p:nvPr>
            <p:ph type="title"/>
          </p:nvPr>
        </p:nvSpPr>
        <p:spPr/>
        <p:txBody>
          <a:bodyPr/>
          <a:lstStyle/>
          <a:p>
            <a:r>
              <a:rPr lang="en-US" dirty="0"/>
              <a:t>Bufkin v Collins SCOTUS March 5, 2025</a:t>
            </a:r>
          </a:p>
        </p:txBody>
      </p:sp>
    </p:spTree>
    <p:extLst>
      <p:ext uri="{BB962C8B-B14F-4D97-AF65-F5344CB8AC3E}">
        <p14:creationId xmlns:p14="http://schemas.microsoft.com/office/powerpoint/2010/main" val="239059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3A89F-D65B-7652-7468-F63AD8CD749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E9418D-D849-F9F0-3530-2D4214EBD840}"/>
              </a:ext>
            </a:extLst>
          </p:cNvPr>
          <p:cNvSpPr>
            <a:spLocks noGrp="1"/>
          </p:cNvSpPr>
          <p:nvPr>
            <p:ph idx="1"/>
          </p:nvPr>
        </p:nvSpPr>
        <p:spPr/>
        <p:txBody>
          <a:bodyPr/>
          <a:lstStyle/>
          <a:p>
            <a:r>
              <a:rPr lang="en-US" dirty="0"/>
              <a:t>Clear error review</a:t>
            </a:r>
          </a:p>
          <a:p>
            <a:pPr lvl="1"/>
            <a:r>
              <a:rPr lang="en-US" dirty="0"/>
              <a:t> fact findings by a judge in a nonjury trial stand unless clearly erroneous</a:t>
            </a:r>
          </a:p>
          <a:p>
            <a:r>
              <a:rPr lang="en-US" dirty="0"/>
              <a:t>Clearly erroneous</a:t>
            </a:r>
          </a:p>
          <a:p>
            <a:pPr lvl="1"/>
            <a:r>
              <a:rPr lang="en-US" dirty="0"/>
              <a:t>when although there may be evidence to support a decision, the reviewing court is left with the definite and firm conviction that a mistake has been committed</a:t>
            </a:r>
          </a:p>
          <a:p>
            <a:pPr lvl="1"/>
            <a:endParaRPr lang="en-US" dirty="0"/>
          </a:p>
          <a:p>
            <a:r>
              <a:rPr lang="en-US" dirty="0"/>
              <a:t>SCOTUS affirmed CAFC decision</a:t>
            </a:r>
          </a:p>
        </p:txBody>
      </p:sp>
      <p:sp>
        <p:nvSpPr>
          <p:cNvPr id="3" name="Slide Number Placeholder 2">
            <a:extLst>
              <a:ext uri="{FF2B5EF4-FFF2-40B4-BE49-F238E27FC236}">
                <a16:creationId xmlns:a16="http://schemas.microsoft.com/office/drawing/2014/main" id="{0D32FD3B-7C58-B0E5-F55D-F38745D3E6F6}"/>
              </a:ext>
            </a:extLst>
          </p:cNvPr>
          <p:cNvSpPr>
            <a:spLocks noGrp="1"/>
          </p:cNvSpPr>
          <p:nvPr>
            <p:ph type="sldNum" sz="quarter" idx="12"/>
          </p:nvPr>
        </p:nvSpPr>
        <p:spPr/>
        <p:txBody>
          <a:bodyPr/>
          <a:lstStyle/>
          <a:p>
            <a:fld id="{E2FB73DA-5FDE-45B5-BAA4-C61223CC44F6}" type="slidenum">
              <a:rPr lang="en-US" smtClean="0"/>
              <a:pPr/>
              <a:t>34</a:t>
            </a:fld>
            <a:endParaRPr lang="en-US" dirty="0"/>
          </a:p>
        </p:txBody>
      </p:sp>
      <p:sp>
        <p:nvSpPr>
          <p:cNvPr id="4" name="Title 3">
            <a:extLst>
              <a:ext uri="{FF2B5EF4-FFF2-40B4-BE49-F238E27FC236}">
                <a16:creationId xmlns:a16="http://schemas.microsoft.com/office/drawing/2014/main" id="{89EB0AE8-C5E0-086F-81FF-2338659D61BF}"/>
              </a:ext>
            </a:extLst>
          </p:cNvPr>
          <p:cNvSpPr>
            <a:spLocks noGrp="1"/>
          </p:cNvSpPr>
          <p:nvPr>
            <p:ph type="title"/>
          </p:nvPr>
        </p:nvSpPr>
        <p:spPr/>
        <p:txBody>
          <a:bodyPr/>
          <a:lstStyle/>
          <a:p>
            <a:r>
              <a:rPr lang="en-US" dirty="0"/>
              <a:t>Bufkin v Collins SCOTUS March 5, 2025</a:t>
            </a:r>
          </a:p>
        </p:txBody>
      </p:sp>
    </p:spTree>
    <p:extLst>
      <p:ext uri="{BB962C8B-B14F-4D97-AF65-F5344CB8AC3E}">
        <p14:creationId xmlns:p14="http://schemas.microsoft.com/office/powerpoint/2010/main" val="4142459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8A3EA-2857-5A28-EC54-55610CDEEE50}"/>
            </a:ext>
          </a:extLst>
        </p:cNvPr>
        <p:cNvGrpSpPr/>
        <p:nvPr/>
      </p:nvGrpSpPr>
      <p:grpSpPr>
        <a:xfrm>
          <a:off x="0" y="0"/>
          <a:ext cx="0" cy="0"/>
          <a:chOff x="0" y="0"/>
          <a:chExt cx="0" cy="0"/>
        </a:xfrm>
      </p:grpSpPr>
      <p:pic>
        <p:nvPicPr>
          <p:cNvPr id="6" name="Content Placeholder 5" descr="A person holding a scale of justice&#10;&#10;AI-generated content may be incorrect.">
            <a:extLst>
              <a:ext uri="{FF2B5EF4-FFF2-40B4-BE49-F238E27FC236}">
                <a16:creationId xmlns:a16="http://schemas.microsoft.com/office/drawing/2014/main" id="{8961B62A-A482-D00B-CB4E-B1FF0F89C9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10414" y="1474788"/>
            <a:ext cx="3254375" cy="4881563"/>
          </a:xfrm>
        </p:spPr>
      </p:pic>
      <p:sp>
        <p:nvSpPr>
          <p:cNvPr id="3" name="Slide Number Placeholder 2">
            <a:extLst>
              <a:ext uri="{FF2B5EF4-FFF2-40B4-BE49-F238E27FC236}">
                <a16:creationId xmlns:a16="http://schemas.microsoft.com/office/drawing/2014/main" id="{2C9E14CC-8693-AC64-F289-5E0BAA8D700E}"/>
              </a:ext>
            </a:extLst>
          </p:cNvPr>
          <p:cNvSpPr>
            <a:spLocks noGrp="1"/>
          </p:cNvSpPr>
          <p:nvPr>
            <p:ph type="sldNum" sz="quarter" idx="12"/>
          </p:nvPr>
        </p:nvSpPr>
        <p:spPr/>
        <p:txBody>
          <a:bodyPr/>
          <a:lstStyle/>
          <a:p>
            <a:fld id="{E2FB73DA-5FDE-45B5-BAA4-C61223CC44F6}" type="slidenum">
              <a:rPr lang="en-US" smtClean="0"/>
              <a:pPr/>
              <a:t>35</a:t>
            </a:fld>
            <a:endParaRPr lang="en-US" dirty="0"/>
          </a:p>
        </p:txBody>
      </p:sp>
      <p:sp>
        <p:nvSpPr>
          <p:cNvPr id="4" name="Title 3">
            <a:extLst>
              <a:ext uri="{FF2B5EF4-FFF2-40B4-BE49-F238E27FC236}">
                <a16:creationId xmlns:a16="http://schemas.microsoft.com/office/drawing/2014/main" id="{2CFEFB36-5E5C-D9A0-5660-CD21B733D683}"/>
              </a:ext>
            </a:extLst>
          </p:cNvPr>
          <p:cNvSpPr>
            <a:spLocks noGrp="1"/>
          </p:cNvSpPr>
          <p:nvPr>
            <p:ph type="title"/>
          </p:nvPr>
        </p:nvSpPr>
        <p:spPr/>
        <p:txBody>
          <a:bodyPr/>
          <a:lstStyle/>
          <a:p>
            <a:r>
              <a:rPr lang="en-US" dirty="0"/>
              <a:t>Bufkin v Collins SCOTUS March 5, 2025</a:t>
            </a:r>
          </a:p>
        </p:txBody>
      </p:sp>
      <p:sp>
        <p:nvSpPr>
          <p:cNvPr id="7" name="TextBox 6">
            <a:extLst>
              <a:ext uri="{FF2B5EF4-FFF2-40B4-BE49-F238E27FC236}">
                <a16:creationId xmlns:a16="http://schemas.microsoft.com/office/drawing/2014/main" id="{F73C5D0F-8828-7104-6A7A-557DC9A65F1B}"/>
              </a:ext>
            </a:extLst>
          </p:cNvPr>
          <p:cNvSpPr txBox="1"/>
          <p:nvPr/>
        </p:nvSpPr>
        <p:spPr>
          <a:xfrm>
            <a:off x="987136" y="2182091"/>
            <a:ext cx="5108864" cy="1077218"/>
          </a:xfrm>
          <a:prstGeom prst="rect">
            <a:avLst/>
          </a:prstGeom>
          <a:noFill/>
        </p:spPr>
        <p:txBody>
          <a:bodyPr wrap="square" rtlCol="0">
            <a:spAutoFit/>
          </a:bodyPr>
          <a:lstStyle/>
          <a:p>
            <a:r>
              <a:rPr lang="en-US" sz="3200" dirty="0"/>
              <a:t>If you have buff kin, it’s not a judgement, it’s a fact</a:t>
            </a:r>
          </a:p>
        </p:txBody>
      </p:sp>
    </p:spTree>
    <p:extLst>
      <p:ext uri="{BB962C8B-B14F-4D97-AF65-F5344CB8AC3E}">
        <p14:creationId xmlns:p14="http://schemas.microsoft.com/office/powerpoint/2010/main" val="4257427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CE5BF-73F1-5B43-8D24-14BDFCC82AD0}"/>
              </a:ext>
            </a:extLst>
          </p:cNvPr>
          <p:cNvSpPr>
            <a:spLocks noGrp="1"/>
          </p:cNvSpPr>
          <p:nvPr>
            <p:ph type="title"/>
          </p:nvPr>
        </p:nvSpPr>
        <p:spPr/>
        <p:txBody>
          <a:bodyPr/>
          <a:lstStyle/>
          <a:p>
            <a:r>
              <a:rPr lang="en-US" b="1" dirty="0">
                <a:latin typeface="Arial Nova" panose="020B0504020202020204" pitchFamily="34" charset="0"/>
              </a:rPr>
              <a:t>Practice Exercises</a:t>
            </a:r>
          </a:p>
        </p:txBody>
      </p:sp>
      <p:sp>
        <p:nvSpPr>
          <p:cNvPr id="3" name="Content Placeholder 2">
            <a:extLst>
              <a:ext uri="{FF2B5EF4-FFF2-40B4-BE49-F238E27FC236}">
                <a16:creationId xmlns:a16="http://schemas.microsoft.com/office/drawing/2014/main" id="{6C6557CC-DDE0-605B-8DFD-75115C0399D5}"/>
              </a:ext>
            </a:extLst>
          </p:cNvPr>
          <p:cNvSpPr>
            <a:spLocks noGrp="1"/>
          </p:cNvSpPr>
          <p:nvPr>
            <p:ph idx="1"/>
          </p:nvPr>
        </p:nvSpPr>
        <p:spPr>
          <a:xfrm>
            <a:off x="5164282" y="2888673"/>
            <a:ext cx="6189518" cy="3288289"/>
          </a:xfrm>
        </p:spPr>
        <p:txBody>
          <a:bodyPr/>
          <a:lstStyle/>
          <a:p>
            <a:r>
              <a:rPr lang="en-US" dirty="0"/>
              <a:t>Calvin Freemont</a:t>
            </a:r>
          </a:p>
          <a:p>
            <a:r>
              <a:rPr lang="en-US" dirty="0"/>
              <a:t>Sylvia Gallegos</a:t>
            </a:r>
          </a:p>
        </p:txBody>
      </p:sp>
      <p:sp>
        <p:nvSpPr>
          <p:cNvPr id="4" name="Slide Number Placeholder 3">
            <a:extLst>
              <a:ext uri="{FF2B5EF4-FFF2-40B4-BE49-F238E27FC236}">
                <a16:creationId xmlns:a16="http://schemas.microsoft.com/office/drawing/2014/main" id="{97E52607-8C52-6203-63E1-25600AF49D1E}"/>
              </a:ext>
            </a:extLst>
          </p:cNvPr>
          <p:cNvSpPr>
            <a:spLocks noGrp="1"/>
          </p:cNvSpPr>
          <p:nvPr>
            <p:ph type="sldNum" sz="quarter" idx="12"/>
          </p:nvPr>
        </p:nvSpPr>
        <p:spPr/>
        <p:txBody>
          <a:bodyPr/>
          <a:lstStyle/>
          <a:p>
            <a:fld id="{48F63A3B-78C7-47BE-AE5E-E10140E04643}" type="slidenum">
              <a:rPr lang="en-US" smtClean="0"/>
              <a:t>36</a:t>
            </a:fld>
            <a:endParaRPr lang="en-US" dirty="0"/>
          </a:p>
        </p:txBody>
      </p:sp>
    </p:spTree>
    <p:extLst>
      <p:ext uri="{BB962C8B-B14F-4D97-AF65-F5344CB8AC3E}">
        <p14:creationId xmlns:p14="http://schemas.microsoft.com/office/powerpoint/2010/main" val="2636191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89013-D57B-483D-0570-A1756CE0A41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707EF-163C-1D96-9C17-7C87B04104DE}"/>
              </a:ext>
            </a:extLst>
          </p:cNvPr>
          <p:cNvSpPr>
            <a:spLocks noGrp="1"/>
          </p:cNvSpPr>
          <p:nvPr>
            <p:ph idx="1"/>
          </p:nvPr>
        </p:nvSpPr>
        <p:spPr/>
        <p:txBody>
          <a:bodyPr/>
          <a:lstStyle/>
          <a:p>
            <a:pPr marL="0" indent="0">
              <a:buNone/>
            </a:pPr>
            <a:r>
              <a:rPr lang="en-US" sz="2400" dirty="0"/>
              <a:t>Calvin Freemont served honorably in the Army from July 2008 to September 2010. He paid $100 a month and served more than two consecutive years and therefore has earned entitlement to the Montgomery GI Bill. He served 26 months of consecutive active duty service which entitles him to 80% benefits of the Post 9/11 GI Bill. What educational benefits has he earned and what are the restrictions?</a:t>
            </a:r>
          </a:p>
          <a:p>
            <a:pPr lvl="0"/>
            <a:r>
              <a:rPr lang="en-US" sz="2000" dirty="0"/>
              <a:t>If he chooses Montgomery GI Bill only? </a:t>
            </a:r>
          </a:p>
          <a:p>
            <a:pPr marL="0" lvl="0" indent="0">
              <a:buNone/>
            </a:pPr>
            <a:r>
              <a:rPr lang="en-US" sz="2000" dirty="0"/>
              <a:t>He has earned full 36 months of benefits, no restrictions</a:t>
            </a:r>
          </a:p>
          <a:p>
            <a:pPr lvl="0"/>
            <a:r>
              <a:rPr lang="en-US" sz="2000" dirty="0"/>
              <a:t>If he chooses Post 9/11 GI Bill only?</a:t>
            </a:r>
          </a:p>
          <a:p>
            <a:pPr marL="0" lvl="0" indent="0">
              <a:buNone/>
            </a:pPr>
            <a:r>
              <a:rPr lang="en-US" sz="2000" dirty="0"/>
              <a:t>He has earned 80% of the benefits for 36 months because there is a minimum of three years required to receive full benefits.</a:t>
            </a:r>
          </a:p>
          <a:p>
            <a:r>
              <a:rPr lang="en-US" sz="2000" dirty="0"/>
              <a:t>If he wants to use a portion of both?</a:t>
            </a:r>
          </a:p>
          <a:p>
            <a:pPr marL="0" indent="0">
              <a:buNone/>
            </a:pPr>
            <a:r>
              <a:rPr lang="en-US" sz="2000" dirty="0"/>
              <a:t>He cannot</a:t>
            </a:r>
          </a:p>
        </p:txBody>
      </p:sp>
      <p:sp>
        <p:nvSpPr>
          <p:cNvPr id="3" name="Slide Number Placeholder 2">
            <a:extLst>
              <a:ext uri="{FF2B5EF4-FFF2-40B4-BE49-F238E27FC236}">
                <a16:creationId xmlns:a16="http://schemas.microsoft.com/office/drawing/2014/main" id="{5B202869-4696-2357-D153-3EE5AF0FF8CB}"/>
              </a:ext>
            </a:extLst>
          </p:cNvPr>
          <p:cNvSpPr>
            <a:spLocks noGrp="1"/>
          </p:cNvSpPr>
          <p:nvPr>
            <p:ph type="sldNum" sz="quarter" idx="12"/>
          </p:nvPr>
        </p:nvSpPr>
        <p:spPr/>
        <p:txBody>
          <a:bodyPr/>
          <a:lstStyle/>
          <a:p>
            <a:fld id="{E2FB73DA-5FDE-45B5-BAA4-C61223CC44F6}" type="slidenum">
              <a:rPr lang="en-US" smtClean="0"/>
              <a:pPr/>
              <a:t>37</a:t>
            </a:fld>
            <a:endParaRPr lang="en-US" dirty="0"/>
          </a:p>
        </p:txBody>
      </p:sp>
      <p:sp>
        <p:nvSpPr>
          <p:cNvPr id="4" name="Title 3">
            <a:extLst>
              <a:ext uri="{FF2B5EF4-FFF2-40B4-BE49-F238E27FC236}">
                <a16:creationId xmlns:a16="http://schemas.microsoft.com/office/drawing/2014/main" id="{323CED43-5A4A-8B49-080D-B99CD4AEC270}"/>
              </a:ext>
            </a:extLst>
          </p:cNvPr>
          <p:cNvSpPr>
            <a:spLocks noGrp="1"/>
          </p:cNvSpPr>
          <p:nvPr>
            <p:ph type="title"/>
          </p:nvPr>
        </p:nvSpPr>
        <p:spPr/>
        <p:txBody>
          <a:bodyPr/>
          <a:lstStyle/>
          <a:p>
            <a:r>
              <a:rPr lang="en-US" dirty="0"/>
              <a:t>Calvin Freemont</a:t>
            </a:r>
          </a:p>
        </p:txBody>
      </p:sp>
    </p:spTree>
    <p:extLst>
      <p:ext uri="{BB962C8B-B14F-4D97-AF65-F5344CB8AC3E}">
        <p14:creationId xmlns:p14="http://schemas.microsoft.com/office/powerpoint/2010/main" val="399640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D0E1F-BCAB-8DCC-1640-09909BCC603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D38498-917F-E14A-0720-714BFAE7774D}"/>
              </a:ext>
            </a:extLst>
          </p:cNvPr>
          <p:cNvSpPr>
            <a:spLocks noGrp="1"/>
          </p:cNvSpPr>
          <p:nvPr>
            <p:ph idx="1"/>
          </p:nvPr>
        </p:nvSpPr>
        <p:spPr/>
        <p:txBody>
          <a:bodyPr/>
          <a:lstStyle/>
          <a:p>
            <a:pPr marL="0" indent="0">
              <a:buNone/>
            </a:pPr>
            <a:r>
              <a:rPr lang="en-US" sz="2400" dirty="0"/>
              <a:t>Sylvia Gallegos served honorably in the Army over two periods of service 1999-2002, in which she contributed to the MGIB, and then again from 2005 to 2011, in which she earned full P9/11GIB. What educational benefits has she earned and what are the restrictions?</a:t>
            </a:r>
          </a:p>
          <a:p>
            <a:pPr marL="0" indent="0">
              <a:buNone/>
            </a:pPr>
            <a:endParaRPr lang="en-US" sz="2000" dirty="0"/>
          </a:p>
          <a:p>
            <a:r>
              <a:rPr lang="en-US" sz="2000" dirty="0"/>
              <a:t>If she chooses to use the Montgomery GI Bill?</a:t>
            </a:r>
          </a:p>
          <a:p>
            <a:pPr marL="0" indent="0">
              <a:buNone/>
            </a:pPr>
            <a:r>
              <a:rPr lang="en-US" sz="2000" dirty="0"/>
              <a:t>She can use full 36 months of benefits, no restrictions</a:t>
            </a:r>
          </a:p>
          <a:p>
            <a:r>
              <a:rPr lang="en-US" sz="2000" dirty="0"/>
              <a:t>If she chooses to use the Post 9/11 GI Bill? </a:t>
            </a:r>
          </a:p>
          <a:p>
            <a:pPr marL="0" indent="0">
              <a:buNone/>
            </a:pPr>
            <a:r>
              <a:rPr lang="en-US" sz="2000" dirty="0"/>
              <a:t>She can use full 36 months of benefits, no restrictions</a:t>
            </a:r>
          </a:p>
          <a:p>
            <a:r>
              <a:rPr lang="en-US" sz="2000" dirty="0"/>
              <a:t>Sylvia knows she can use both. Which benefit does she have to start with? </a:t>
            </a:r>
          </a:p>
          <a:p>
            <a:pPr marL="0" indent="0">
              <a:buNone/>
            </a:pPr>
            <a:r>
              <a:rPr lang="en-US" sz="2000" dirty="0"/>
              <a:t>Either one. </a:t>
            </a:r>
          </a:p>
        </p:txBody>
      </p:sp>
      <p:sp>
        <p:nvSpPr>
          <p:cNvPr id="3" name="Slide Number Placeholder 2">
            <a:extLst>
              <a:ext uri="{FF2B5EF4-FFF2-40B4-BE49-F238E27FC236}">
                <a16:creationId xmlns:a16="http://schemas.microsoft.com/office/drawing/2014/main" id="{F8C1FAF2-4127-B31B-6AA7-959371AD463C}"/>
              </a:ext>
            </a:extLst>
          </p:cNvPr>
          <p:cNvSpPr>
            <a:spLocks noGrp="1"/>
          </p:cNvSpPr>
          <p:nvPr>
            <p:ph type="sldNum" sz="quarter" idx="12"/>
          </p:nvPr>
        </p:nvSpPr>
        <p:spPr/>
        <p:txBody>
          <a:bodyPr/>
          <a:lstStyle/>
          <a:p>
            <a:fld id="{E2FB73DA-5FDE-45B5-BAA4-C61223CC44F6}" type="slidenum">
              <a:rPr lang="en-US" smtClean="0"/>
              <a:pPr/>
              <a:t>38</a:t>
            </a:fld>
            <a:endParaRPr lang="en-US" dirty="0"/>
          </a:p>
        </p:txBody>
      </p:sp>
      <p:sp>
        <p:nvSpPr>
          <p:cNvPr id="4" name="Title 3">
            <a:extLst>
              <a:ext uri="{FF2B5EF4-FFF2-40B4-BE49-F238E27FC236}">
                <a16:creationId xmlns:a16="http://schemas.microsoft.com/office/drawing/2014/main" id="{15420731-5444-16FC-5698-26A47D55C97C}"/>
              </a:ext>
            </a:extLst>
          </p:cNvPr>
          <p:cNvSpPr>
            <a:spLocks noGrp="1"/>
          </p:cNvSpPr>
          <p:nvPr>
            <p:ph type="title"/>
          </p:nvPr>
        </p:nvSpPr>
        <p:spPr/>
        <p:txBody>
          <a:bodyPr/>
          <a:lstStyle/>
          <a:p>
            <a:r>
              <a:rPr lang="en-US" dirty="0"/>
              <a:t>Sylvia Gallegos</a:t>
            </a:r>
          </a:p>
        </p:txBody>
      </p:sp>
    </p:spTree>
    <p:extLst>
      <p:ext uri="{BB962C8B-B14F-4D97-AF65-F5344CB8AC3E}">
        <p14:creationId xmlns:p14="http://schemas.microsoft.com/office/powerpoint/2010/main" val="265196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347A8-2B07-FDEF-DA3D-7838D784AF2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5583BB-86E5-4C13-D5F0-4FC11D2C3350}"/>
              </a:ext>
            </a:extLst>
          </p:cNvPr>
          <p:cNvSpPr>
            <a:spLocks noGrp="1"/>
          </p:cNvSpPr>
          <p:nvPr>
            <p:ph idx="1"/>
          </p:nvPr>
        </p:nvSpPr>
        <p:spPr/>
        <p:txBody>
          <a:bodyPr/>
          <a:lstStyle/>
          <a:p>
            <a:pPr marL="0" indent="0">
              <a:buNone/>
            </a:pPr>
            <a:r>
              <a:rPr lang="en-US" sz="2400" dirty="0"/>
              <a:t>Sylvia Gallegos served honorably in the Army over two periods of service 1999-2002, in which she contributed to the MGIB, and then again from 2005 to 2011, in which she earned full P9/11GIB. What educational benefits has she earned and what are the restrictions?</a:t>
            </a:r>
          </a:p>
          <a:p>
            <a:pPr marL="0" indent="0">
              <a:buNone/>
            </a:pPr>
            <a:endParaRPr lang="en-US" sz="2000" dirty="0"/>
          </a:p>
          <a:p>
            <a:r>
              <a:rPr lang="en-US" sz="2000" dirty="0"/>
              <a:t>What is the maximum number of months she can use for either GI Bill? </a:t>
            </a:r>
          </a:p>
          <a:p>
            <a:pPr marL="0" indent="0">
              <a:buNone/>
            </a:pPr>
            <a:r>
              <a:rPr lang="en-US" sz="2000" dirty="0"/>
              <a:t>36 months. </a:t>
            </a:r>
          </a:p>
          <a:p>
            <a:r>
              <a:rPr lang="en-US" sz="2000" dirty="0"/>
              <a:t>What is the maximum number of months she can use total? </a:t>
            </a:r>
          </a:p>
          <a:p>
            <a:pPr marL="0" indent="0">
              <a:buNone/>
            </a:pPr>
            <a:r>
              <a:rPr lang="en-US" sz="2000" dirty="0"/>
              <a:t>48 months.</a:t>
            </a:r>
          </a:p>
          <a:p>
            <a:r>
              <a:rPr lang="en-US" sz="2000" dirty="0"/>
              <a:t>If Sylvia’s first period of service didn’t exist, and all she had was the 2005-2011 period, what are the rules for her in that case? </a:t>
            </a:r>
          </a:p>
          <a:p>
            <a:pPr marL="0" indent="0">
              <a:buNone/>
            </a:pPr>
            <a:r>
              <a:rPr lang="en-US" sz="2000" dirty="0"/>
              <a:t>All exactly the same, as long as she contributed $1200 to MGIB</a:t>
            </a:r>
          </a:p>
          <a:p>
            <a:endParaRPr lang="en-US" sz="2000" dirty="0"/>
          </a:p>
        </p:txBody>
      </p:sp>
      <p:sp>
        <p:nvSpPr>
          <p:cNvPr id="3" name="Slide Number Placeholder 2">
            <a:extLst>
              <a:ext uri="{FF2B5EF4-FFF2-40B4-BE49-F238E27FC236}">
                <a16:creationId xmlns:a16="http://schemas.microsoft.com/office/drawing/2014/main" id="{AEFCC28C-3442-5C7E-6677-5437E930445D}"/>
              </a:ext>
            </a:extLst>
          </p:cNvPr>
          <p:cNvSpPr>
            <a:spLocks noGrp="1"/>
          </p:cNvSpPr>
          <p:nvPr>
            <p:ph type="sldNum" sz="quarter" idx="12"/>
          </p:nvPr>
        </p:nvSpPr>
        <p:spPr/>
        <p:txBody>
          <a:bodyPr/>
          <a:lstStyle/>
          <a:p>
            <a:fld id="{E2FB73DA-5FDE-45B5-BAA4-C61223CC44F6}" type="slidenum">
              <a:rPr lang="en-US" smtClean="0"/>
              <a:pPr/>
              <a:t>39</a:t>
            </a:fld>
            <a:endParaRPr lang="en-US" dirty="0"/>
          </a:p>
        </p:txBody>
      </p:sp>
      <p:sp>
        <p:nvSpPr>
          <p:cNvPr id="4" name="Title 3">
            <a:extLst>
              <a:ext uri="{FF2B5EF4-FFF2-40B4-BE49-F238E27FC236}">
                <a16:creationId xmlns:a16="http://schemas.microsoft.com/office/drawing/2014/main" id="{6A91E178-BA80-6B69-289A-DA6A574D7462}"/>
              </a:ext>
            </a:extLst>
          </p:cNvPr>
          <p:cNvSpPr>
            <a:spLocks noGrp="1"/>
          </p:cNvSpPr>
          <p:nvPr>
            <p:ph type="title"/>
          </p:nvPr>
        </p:nvSpPr>
        <p:spPr/>
        <p:txBody>
          <a:bodyPr/>
          <a:lstStyle/>
          <a:p>
            <a:r>
              <a:rPr lang="en-US" dirty="0"/>
              <a:t>Sylvia Gallegos</a:t>
            </a:r>
          </a:p>
        </p:txBody>
      </p:sp>
    </p:spTree>
    <p:extLst>
      <p:ext uri="{BB962C8B-B14F-4D97-AF65-F5344CB8AC3E}">
        <p14:creationId xmlns:p14="http://schemas.microsoft.com/office/powerpoint/2010/main" val="412738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DFC31-042E-82F1-7BFC-A96F488F1BF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92778C-0028-B56A-3D7E-5A9D474A5FF8}"/>
              </a:ext>
            </a:extLst>
          </p:cNvPr>
          <p:cNvSpPr>
            <a:spLocks noGrp="1"/>
          </p:cNvSpPr>
          <p:nvPr>
            <p:ph idx="1"/>
          </p:nvPr>
        </p:nvSpPr>
        <p:spPr/>
        <p:txBody>
          <a:bodyPr/>
          <a:lstStyle/>
          <a:p>
            <a:r>
              <a:rPr lang="pt-BR" sz="2800" dirty="0">
                <a:ea typeface="Calibri" panose="020F0502020204030204" pitchFamily="34" charset="0"/>
              </a:rPr>
              <a:t>Rudisill v McDonough update</a:t>
            </a:r>
          </a:p>
          <a:p>
            <a:r>
              <a:rPr lang="pt-BR" sz="2800" dirty="0">
                <a:ea typeface="Calibri" panose="020F0502020204030204" pitchFamily="34" charset="0"/>
              </a:rPr>
              <a:t>Perkins v Collins</a:t>
            </a:r>
          </a:p>
          <a:p>
            <a:r>
              <a:rPr lang="pt-BR" sz="2800" dirty="0">
                <a:ea typeface="Calibri" panose="020F0502020204030204" pitchFamily="34" charset="0"/>
              </a:rPr>
              <a:t>Loomis v Collins</a:t>
            </a:r>
          </a:p>
          <a:p>
            <a:r>
              <a:rPr lang="pt-BR" sz="2800" dirty="0">
                <a:ea typeface="Calibri" panose="020F0502020204030204" pitchFamily="34" charset="0"/>
              </a:rPr>
              <a:t>Adams v Collins</a:t>
            </a:r>
          </a:p>
          <a:p>
            <a:r>
              <a:rPr lang="pt-BR" sz="2800" dirty="0">
                <a:ea typeface="Calibri" panose="020F0502020204030204" pitchFamily="34" charset="0"/>
              </a:rPr>
              <a:t>Bilharz &amp; Pinto, Jr. v Collins</a:t>
            </a:r>
          </a:p>
          <a:p>
            <a:r>
              <a:rPr lang="pt-BR" sz="2800" dirty="0">
                <a:ea typeface="Calibri" panose="020F0502020204030204" pitchFamily="34" charset="0"/>
              </a:rPr>
              <a:t>Bufkin (&amp; Thornton) v Collins</a:t>
            </a:r>
          </a:p>
          <a:p>
            <a:r>
              <a:rPr lang="pt-BR" sz="2800" dirty="0">
                <a:ea typeface="Calibri" panose="020F0502020204030204" pitchFamily="34" charset="0"/>
              </a:rPr>
              <a:t>Frantzis v McDonough</a:t>
            </a:r>
          </a:p>
          <a:p>
            <a:r>
              <a:rPr lang="pt-BR" sz="2800" dirty="0">
                <a:ea typeface="Calibri" panose="020F0502020204030204" pitchFamily="34" charset="0"/>
              </a:rPr>
              <a:t>Saunders v Wilkie</a:t>
            </a:r>
          </a:p>
          <a:p>
            <a:r>
              <a:rPr lang="pt-BR" sz="2800" dirty="0">
                <a:ea typeface="Calibri" panose="020F0502020204030204" pitchFamily="34" charset="0"/>
              </a:rPr>
              <a:t>Allen v Brown</a:t>
            </a:r>
          </a:p>
        </p:txBody>
      </p:sp>
      <p:sp>
        <p:nvSpPr>
          <p:cNvPr id="3" name="Slide Number Placeholder 2">
            <a:extLst>
              <a:ext uri="{FF2B5EF4-FFF2-40B4-BE49-F238E27FC236}">
                <a16:creationId xmlns:a16="http://schemas.microsoft.com/office/drawing/2014/main" id="{8D5D663F-F5AA-008C-80CB-66C75BB1E517}"/>
              </a:ext>
            </a:extLst>
          </p:cNvPr>
          <p:cNvSpPr>
            <a:spLocks noGrp="1"/>
          </p:cNvSpPr>
          <p:nvPr>
            <p:ph type="sldNum" sz="quarter" idx="12"/>
          </p:nvPr>
        </p:nvSpPr>
        <p:spPr/>
        <p:txBody>
          <a:bodyPr/>
          <a:lstStyle/>
          <a:p>
            <a:fld id="{E2FB73DA-5FDE-45B5-BAA4-C61223CC44F6}" type="slidenum">
              <a:rPr lang="en-US" smtClean="0"/>
              <a:pPr/>
              <a:t>4</a:t>
            </a:fld>
            <a:endParaRPr lang="en-US" dirty="0"/>
          </a:p>
        </p:txBody>
      </p:sp>
      <p:sp>
        <p:nvSpPr>
          <p:cNvPr id="4" name="Title 3">
            <a:extLst>
              <a:ext uri="{FF2B5EF4-FFF2-40B4-BE49-F238E27FC236}">
                <a16:creationId xmlns:a16="http://schemas.microsoft.com/office/drawing/2014/main" id="{18B4CA40-D561-12BA-652B-BB05AE04AB9A}"/>
              </a:ext>
            </a:extLst>
          </p:cNvPr>
          <p:cNvSpPr>
            <a:spLocks noGrp="1"/>
          </p:cNvSpPr>
          <p:nvPr>
            <p:ph type="title"/>
          </p:nvPr>
        </p:nvSpPr>
        <p:spPr/>
        <p:txBody>
          <a:bodyPr/>
          <a:lstStyle/>
          <a:p>
            <a:r>
              <a:rPr lang="en-US" dirty="0"/>
              <a:t>Court Cases</a:t>
            </a:r>
          </a:p>
        </p:txBody>
      </p:sp>
    </p:spTree>
    <p:extLst>
      <p:ext uri="{BB962C8B-B14F-4D97-AF65-F5344CB8AC3E}">
        <p14:creationId xmlns:p14="http://schemas.microsoft.com/office/powerpoint/2010/main" val="3874578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9776" y="2921168"/>
            <a:ext cx="5585280" cy="1015663"/>
          </a:xfrm>
          <a:prstGeom prst="rect">
            <a:avLst/>
          </a:prstGeom>
          <a:noFill/>
        </p:spPr>
        <p:txBody>
          <a:bodyPr wrap="square" rtlCol="0">
            <a:spAutoFit/>
          </a:bodyPr>
          <a:lstStyle/>
          <a:p>
            <a:pPr algn="r"/>
            <a:r>
              <a:rPr lang="en-US" sz="6000" b="1" dirty="0">
                <a:latin typeface="Arial Nova" panose="020B0504020202020204" pitchFamily="34" charset="0"/>
                <a:cs typeface="Times New Roman" panose="02020603050405020304" pitchFamily="18" charset="0"/>
              </a:rPr>
              <a:t>QUESTIONS?</a:t>
            </a:r>
          </a:p>
        </p:txBody>
      </p:sp>
      <p:sp>
        <p:nvSpPr>
          <p:cNvPr id="3" name="TextBox 2"/>
          <p:cNvSpPr txBox="1"/>
          <p:nvPr/>
        </p:nvSpPr>
        <p:spPr>
          <a:xfrm>
            <a:off x="6842416" y="4740846"/>
            <a:ext cx="4434035" cy="954107"/>
          </a:xfrm>
          <a:prstGeom prst="rect">
            <a:avLst/>
          </a:prstGeom>
          <a:noFill/>
        </p:spPr>
        <p:txBody>
          <a:bodyPr wrap="square" rtlCol="0">
            <a:spAutoFit/>
          </a:bodyPr>
          <a:lstStyle/>
          <a:p>
            <a:pPr algn="r"/>
            <a:r>
              <a:rPr lang="en-US" sz="2800" dirty="0">
                <a:latin typeface="Arial Nova" panose="020B0504020202020204" pitchFamily="34" charset="0"/>
                <a:cs typeface="Times New Roman" panose="02020603050405020304" pitchFamily="18" charset="0"/>
              </a:rPr>
              <a:t>Crystal M. Trulove</a:t>
            </a:r>
          </a:p>
          <a:p>
            <a:pPr algn="r"/>
            <a:r>
              <a:rPr lang="en-US" sz="2800" dirty="0">
                <a:latin typeface="Arial Nova" panose="020B0504020202020204" pitchFamily="34" charset="0"/>
                <a:cs typeface="Times New Roman" panose="02020603050405020304" pitchFamily="18" charset="0"/>
              </a:rPr>
              <a:t>crystal.trulove@gmail.com</a:t>
            </a:r>
          </a:p>
        </p:txBody>
      </p:sp>
    </p:spTree>
    <p:extLst>
      <p:ext uri="{BB962C8B-B14F-4D97-AF65-F5344CB8AC3E}">
        <p14:creationId xmlns:p14="http://schemas.microsoft.com/office/powerpoint/2010/main" val="267189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DEFEE-B965-3A83-6B4B-43E2A387D6B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378AC7-61EA-7580-E335-D07F37A44FE0}"/>
              </a:ext>
            </a:extLst>
          </p:cNvPr>
          <p:cNvSpPr>
            <a:spLocks noGrp="1"/>
          </p:cNvSpPr>
          <p:nvPr>
            <p:ph idx="1"/>
          </p:nvPr>
        </p:nvSpPr>
        <p:spPr/>
        <p:txBody>
          <a:bodyPr/>
          <a:lstStyle/>
          <a:p>
            <a:r>
              <a:rPr lang="en-US" sz="2800" u="sng" dirty="0">
                <a:hlinkClick r:id="rId2"/>
              </a:rPr>
              <a:t>https://benefits.va.gov/GIBILL/rudisill.asp</a:t>
            </a:r>
            <a:endParaRPr lang="en-US" sz="2800" u="sng" dirty="0"/>
          </a:p>
          <a:p>
            <a:r>
              <a:rPr lang="en-US" sz="2800" u="sng" dirty="0">
                <a:hlinkClick r:id="rId3"/>
              </a:rPr>
              <a:t>https://benefits.va.gov/GIBILL/rudisill-decision-tree.asp</a:t>
            </a:r>
            <a:endParaRPr lang="en-US" sz="2800" u="sng" dirty="0"/>
          </a:p>
          <a:p>
            <a:r>
              <a:rPr lang="en-US" sz="2800" u="sng" dirty="0">
                <a:hlinkClick r:id="rId4"/>
              </a:rPr>
              <a:t>https://www.va.gov/education/about-gi-bill-benefits/post-9-11/</a:t>
            </a:r>
            <a:r>
              <a:rPr lang="en-US" sz="2800" u="sng" dirty="0"/>
              <a:t> </a:t>
            </a:r>
          </a:p>
          <a:p>
            <a:r>
              <a:rPr lang="pt-BR" sz="2800" dirty="0">
                <a:ea typeface="Calibri" panose="020F0502020204030204" pitchFamily="34" charset="0"/>
              </a:rPr>
              <a:t>M21-1 </a:t>
            </a:r>
            <a:r>
              <a:rPr lang="en-US" sz="2800" dirty="0"/>
              <a:t>XI.ii.3.B.1.c. – Substitution for DIC with PACT Act</a:t>
            </a:r>
          </a:p>
          <a:p>
            <a:r>
              <a:rPr lang="en-US" sz="2800" dirty="0">
                <a:ea typeface="Calibri" panose="020F0502020204030204" pitchFamily="34" charset="0"/>
              </a:rPr>
              <a:t>M21-1 </a:t>
            </a:r>
            <a:r>
              <a:rPr lang="en-US" sz="2800" dirty="0"/>
              <a:t>XI.ii.3.A.1.b. – Accrued benefits for DIC with PACT Act</a:t>
            </a:r>
          </a:p>
          <a:p>
            <a:r>
              <a:rPr lang="en-US" sz="2800" dirty="0">
                <a:ea typeface="Calibri" panose="020F0502020204030204" pitchFamily="34" charset="0"/>
              </a:rPr>
              <a:t>M21-1 </a:t>
            </a:r>
            <a:r>
              <a:rPr lang="en-US" sz="2800" dirty="0"/>
              <a:t>X.i.2.A.2.a., g. – 21P-530EZ added to FDC and notice </a:t>
            </a:r>
            <a:endParaRPr lang="pt-BR" sz="2800" dirty="0">
              <a:ea typeface="Calibri" panose="020F0502020204030204" pitchFamily="34" charset="0"/>
            </a:endParaRPr>
          </a:p>
          <a:p>
            <a:endParaRPr lang="en-US" u="sng" dirty="0"/>
          </a:p>
          <a:p>
            <a:endParaRPr lang="en-US" dirty="0"/>
          </a:p>
        </p:txBody>
      </p:sp>
      <p:sp>
        <p:nvSpPr>
          <p:cNvPr id="3" name="Slide Number Placeholder 2">
            <a:extLst>
              <a:ext uri="{FF2B5EF4-FFF2-40B4-BE49-F238E27FC236}">
                <a16:creationId xmlns:a16="http://schemas.microsoft.com/office/drawing/2014/main" id="{A1FCAF6A-43D1-5C86-DD53-2B69D4B670A4}"/>
              </a:ext>
            </a:extLst>
          </p:cNvPr>
          <p:cNvSpPr>
            <a:spLocks noGrp="1"/>
          </p:cNvSpPr>
          <p:nvPr>
            <p:ph type="sldNum" sz="quarter" idx="12"/>
          </p:nvPr>
        </p:nvSpPr>
        <p:spPr/>
        <p:txBody>
          <a:bodyPr/>
          <a:lstStyle/>
          <a:p>
            <a:fld id="{E2FB73DA-5FDE-45B5-BAA4-C61223CC44F6}" type="slidenum">
              <a:rPr lang="en-US" smtClean="0"/>
              <a:pPr/>
              <a:t>5</a:t>
            </a:fld>
            <a:endParaRPr lang="en-US" dirty="0"/>
          </a:p>
        </p:txBody>
      </p:sp>
      <p:sp>
        <p:nvSpPr>
          <p:cNvPr id="4" name="Title 3">
            <a:extLst>
              <a:ext uri="{FF2B5EF4-FFF2-40B4-BE49-F238E27FC236}">
                <a16:creationId xmlns:a16="http://schemas.microsoft.com/office/drawing/2014/main" id="{02091941-D70E-71A0-A95A-EE4B491E6533}"/>
              </a:ext>
            </a:extLst>
          </p:cNvPr>
          <p:cNvSpPr>
            <a:spLocks noGrp="1"/>
          </p:cNvSpPr>
          <p:nvPr>
            <p:ph type="title"/>
          </p:nvPr>
        </p:nvSpPr>
        <p:spPr/>
        <p:txBody>
          <a:bodyPr/>
          <a:lstStyle/>
          <a:p>
            <a:r>
              <a:rPr lang="en-US" dirty="0"/>
              <a:t>URL links and M21-1 References</a:t>
            </a:r>
          </a:p>
        </p:txBody>
      </p:sp>
    </p:spTree>
    <p:extLst>
      <p:ext uri="{BB962C8B-B14F-4D97-AF65-F5344CB8AC3E}">
        <p14:creationId xmlns:p14="http://schemas.microsoft.com/office/powerpoint/2010/main" val="276124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8BF3B-C7CA-2D7B-DCC3-87489FE63F0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53FF56-9038-4D5B-FA04-B3E5CB18D316}"/>
              </a:ext>
            </a:extLst>
          </p:cNvPr>
          <p:cNvSpPr>
            <a:spLocks noGrp="1"/>
          </p:cNvSpPr>
          <p:nvPr>
            <p:ph idx="1"/>
          </p:nvPr>
        </p:nvSpPr>
        <p:spPr/>
        <p:txBody>
          <a:bodyPr/>
          <a:lstStyle/>
          <a:p>
            <a:r>
              <a:rPr lang="en-US" dirty="0"/>
              <a:t>M21-1 (XI.ii.3.B.1.c) A claimant seeking substitution may only continue a claim for Dependency and Indemnity Compensation (DIC) reevaluation under Section 204 of Public Law (PL) 117-168, Sergeant First Class Heath Robinson Honoring our Promise to Address Comprehensive Toxics (PACT) Act of 2022 if an election for reevaluation of a previously denied DIC claim was pending at the time of the original claimant’s death.</a:t>
            </a:r>
          </a:p>
        </p:txBody>
      </p:sp>
      <p:sp>
        <p:nvSpPr>
          <p:cNvPr id="3" name="Slide Number Placeholder 2">
            <a:extLst>
              <a:ext uri="{FF2B5EF4-FFF2-40B4-BE49-F238E27FC236}">
                <a16:creationId xmlns:a16="http://schemas.microsoft.com/office/drawing/2014/main" id="{18825B75-58BB-4406-B3D9-8148D58D5894}"/>
              </a:ext>
            </a:extLst>
          </p:cNvPr>
          <p:cNvSpPr>
            <a:spLocks noGrp="1"/>
          </p:cNvSpPr>
          <p:nvPr>
            <p:ph type="sldNum" sz="quarter" idx="12"/>
          </p:nvPr>
        </p:nvSpPr>
        <p:spPr/>
        <p:txBody>
          <a:bodyPr/>
          <a:lstStyle/>
          <a:p>
            <a:fld id="{E2FB73DA-5FDE-45B5-BAA4-C61223CC44F6}" type="slidenum">
              <a:rPr lang="en-US" smtClean="0"/>
              <a:pPr/>
              <a:t>6</a:t>
            </a:fld>
            <a:endParaRPr lang="en-US" dirty="0"/>
          </a:p>
        </p:txBody>
      </p:sp>
      <p:sp>
        <p:nvSpPr>
          <p:cNvPr id="4" name="Title 3">
            <a:extLst>
              <a:ext uri="{FF2B5EF4-FFF2-40B4-BE49-F238E27FC236}">
                <a16:creationId xmlns:a16="http://schemas.microsoft.com/office/drawing/2014/main" id="{1AF9A742-C7F9-2CEB-3C9D-1C04524A211A}"/>
              </a:ext>
            </a:extLst>
          </p:cNvPr>
          <p:cNvSpPr>
            <a:spLocks noGrp="1"/>
          </p:cNvSpPr>
          <p:nvPr>
            <p:ph type="title"/>
          </p:nvPr>
        </p:nvSpPr>
        <p:spPr/>
        <p:txBody>
          <a:bodyPr/>
          <a:lstStyle/>
          <a:p>
            <a:r>
              <a:rPr lang="en-US" dirty="0"/>
              <a:t>Update to DIC substitution claim</a:t>
            </a:r>
          </a:p>
        </p:txBody>
      </p:sp>
    </p:spTree>
    <p:extLst>
      <p:ext uri="{BB962C8B-B14F-4D97-AF65-F5344CB8AC3E}">
        <p14:creationId xmlns:p14="http://schemas.microsoft.com/office/powerpoint/2010/main" val="428242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70A92-1A70-160F-84BD-F17C8CE1027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4B44D8-8CDC-DFCE-49AE-3C59EEB8A32B}"/>
              </a:ext>
            </a:extLst>
          </p:cNvPr>
          <p:cNvSpPr>
            <a:spLocks noGrp="1"/>
          </p:cNvSpPr>
          <p:nvPr>
            <p:ph idx="1"/>
          </p:nvPr>
        </p:nvSpPr>
        <p:spPr/>
        <p:txBody>
          <a:bodyPr/>
          <a:lstStyle/>
          <a:p>
            <a:r>
              <a:rPr lang="en-US" dirty="0"/>
              <a:t>M21-1 (XI.ii.3.A.1.b) A claimant seeking accrued benefits or substitution may only continue a claim for Dependency and Indemnity Compensation (DIC) reevaluation under Section 204 of Public Law (PL) 117-168, Sergeant First Class Heath Robinson Honoring our Promise to Address Comprehensive Toxics (PACT) Act of 2022 if an election for reevaluation of a previously denied DIC claim was pending at the time of the original claimant’s death.</a:t>
            </a:r>
          </a:p>
        </p:txBody>
      </p:sp>
      <p:sp>
        <p:nvSpPr>
          <p:cNvPr id="3" name="Slide Number Placeholder 2">
            <a:extLst>
              <a:ext uri="{FF2B5EF4-FFF2-40B4-BE49-F238E27FC236}">
                <a16:creationId xmlns:a16="http://schemas.microsoft.com/office/drawing/2014/main" id="{01DE1CAE-A143-91E5-3EBC-A02245A3CAAF}"/>
              </a:ext>
            </a:extLst>
          </p:cNvPr>
          <p:cNvSpPr>
            <a:spLocks noGrp="1"/>
          </p:cNvSpPr>
          <p:nvPr>
            <p:ph type="sldNum" sz="quarter" idx="12"/>
          </p:nvPr>
        </p:nvSpPr>
        <p:spPr/>
        <p:txBody>
          <a:bodyPr/>
          <a:lstStyle/>
          <a:p>
            <a:fld id="{E2FB73DA-5FDE-45B5-BAA4-C61223CC44F6}" type="slidenum">
              <a:rPr lang="en-US" smtClean="0"/>
              <a:pPr/>
              <a:t>7</a:t>
            </a:fld>
            <a:endParaRPr lang="en-US" dirty="0"/>
          </a:p>
        </p:txBody>
      </p:sp>
      <p:sp>
        <p:nvSpPr>
          <p:cNvPr id="4" name="Title 3">
            <a:extLst>
              <a:ext uri="{FF2B5EF4-FFF2-40B4-BE49-F238E27FC236}">
                <a16:creationId xmlns:a16="http://schemas.microsoft.com/office/drawing/2014/main" id="{FC01FE7B-965E-33CE-6519-28827072E9EC}"/>
              </a:ext>
            </a:extLst>
          </p:cNvPr>
          <p:cNvSpPr>
            <a:spLocks noGrp="1"/>
          </p:cNvSpPr>
          <p:nvPr>
            <p:ph type="title"/>
          </p:nvPr>
        </p:nvSpPr>
        <p:spPr/>
        <p:txBody>
          <a:bodyPr/>
          <a:lstStyle/>
          <a:p>
            <a:r>
              <a:rPr lang="en-US" dirty="0"/>
              <a:t>Update to DIC accrued claims</a:t>
            </a:r>
          </a:p>
        </p:txBody>
      </p:sp>
    </p:spTree>
    <p:extLst>
      <p:ext uri="{BB962C8B-B14F-4D97-AF65-F5344CB8AC3E}">
        <p14:creationId xmlns:p14="http://schemas.microsoft.com/office/powerpoint/2010/main" val="6320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19372-52F1-D3C6-A3B7-C0D30395415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588816-8759-81A4-6D52-5562886F613A}"/>
              </a:ext>
            </a:extLst>
          </p:cNvPr>
          <p:cNvSpPr>
            <a:spLocks noGrp="1"/>
          </p:cNvSpPr>
          <p:nvPr>
            <p:ph idx="1"/>
          </p:nvPr>
        </p:nvSpPr>
        <p:spPr/>
        <p:txBody>
          <a:bodyPr/>
          <a:lstStyle/>
          <a:p>
            <a:r>
              <a:rPr lang="en-US" sz="2800" dirty="0"/>
              <a:t>M21-1 X.i.2.A.2.a. Adds the form 21P-530EZ, Application for Burial Benefits (Under 38 U.S.C. Chapter 23) to list of forms used to participate in the Fully Developed Program.</a:t>
            </a:r>
          </a:p>
          <a:p>
            <a:endParaRPr lang="en-US" sz="2800" dirty="0"/>
          </a:p>
          <a:p>
            <a:r>
              <a:rPr lang="en-US" sz="2800" dirty="0"/>
              <a:t>M21-1 X.i.2.A.2.g. The form includes 38 U.S.C. 5103 notice for claims for the following burial benefits:</a:t>
            </a:r>
          </a:p>
          <a:p>
            <a:pPr lvl="1"/>
            <a:r>
              <a:rPr lang="en-US" sz="2400" dirty="0"/>
              <a:t>Non-service connected burial allowance</a:t>
            </a:r>
          </a:p>
          <a:p>
            <a:pPr lvl="1"/>
            <a:r>
              <a:rPr lang="en-US" sz="2400" dirty="0"/>
              <a:t>Service connected burial allowance</a:t>
            </a:r>
          </a:p>
          <a:p>
            <a:pPr lvl="1"/>
            <a:r>
              <a:rPr lang="en-US" sz="2400" dirty="0"/>
              <a:t>Plot or internment allowance</a:t>
            </a:r>
          </a:p>
          <a:p>
            <a:pPr lvl="1"/>
            <a:r>
              <a:rPr lang="en-US" sz="2400" dirty="0"/>
              <a:t>Transportation benefit, and</a:t>
            </a:r>
          </a:p>
          <a:p>
            <a:pPr lvl="1"/>
            <a:r>
              <a:rPr lang="en-US" sz="2400" dirty="0"/>
              <a:t>Burial benefits for the unclaimed remains of a veteran</a:t>
            </a:r>
          </a:p>
        </p:txBody>
      </p:sp>
      <p:sp>
        <p:nvSpPr>
          <p:cNvPr id="3" name="Slide Number Placeholder 2">
            <a:extLst>
              <a:ext uri="{FF2B5EF4-FFF2-40B4-BE49-F238E27FC236}">
                <a16:creationId xmlns:a16="http://schemas.microsoft.com/office/drawing/2014/main" id="{7BC48397-33A9-E2D4-3F1F-EFA8DEA701FF}"/>
              </a:ext>
            </a:extLst>
          </p:cNvPr>
          <p:cNvSpPr>
            <a:spLocks noGrp="1"/>
          </p:cNvSpPr>
          <p:nvPr>
            <p:ph type="sldNum" sz="quarter" idx="12"/>
          </p:nvPr>
        </p:nvSpPr>
        <p:spPr/>
        <p:txBody>
          <a:bodyPr/>
          <a:lstStyle/>
          <a:p>
            <a:fld id="{E2FB73DA-5FDE-45B5-BAA4-C61223CC44F6}" type="slidenum">
              <a:rPr lang="en-US" smtClean="0"/>
              <a:pPr/>
              <a:t>8</a:t>
            </a:fld>
            <a:endParaRPr lang="en-US" dirty="0"/>
          </a:p>
        </p:txBody>
      </p:sp>
      <p:sp>
        <p:nvSpPr>
          <p:cNvPr id="4" name="Title 3">
            <a:extLst>
              <a:ext uri="{FF2B5EF4-FFF2-40B4-BE49-F238E27FC236}">
                <a16:creationId xmlns:a16="http://schemas.microsoft.com/office/drawing/2014/main" id="{1976EA5C-8F84-01B0-B983-780691ACC5FE}"/>
              </a:ext>
            </a:extLst>
          </p:cNvPr>
          <p:cNvSpPr>
            <a:spLocks noGrp="1"/>
          </p:cNvSpPr>
          <p:nvPr>
            <p:ph type="title"/>
          </p:nvPr>
        </p:nvSpPr>
        <p:spPr/>
        <p:txBody>
          <a:bodyPr/>
          <a:lstStyle/>
          <a:p>
            <a:r>
              <a:rPr lang="en-US" dirty="0"/>
              <a:t>Updates to VA Form 21P-530EZ</a:t>
            </a:r>
          </a:p>
        </p:txBody>
      </p:sp>
    </p:spTree>
    <p:extLst>
      <p:ext uri="{BB962C8B-B14F-4D97-AF65-F5344CB8AC3E}">
        <p14:creationId xmlns:p14="http://schemas.microsoft.com/office/powerpoint/2010/main" val="171933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5513B-552B-C590-867D-04B05361525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7800B2-80D5-89BC-B32C-DA96A43C727F}"/>
              </a:ext>
            </a:extLst>
          </p:cNvPr>
          <p:cNvSpPr>
            <a:spLocks noGrp="1"/>
          </p:cNvSpPr>
          <p:nvPr>
            <p:ph idx="1"/>
          </p:nvPr>
        </p:nvSpPr>
        <p:spPr/>
        <p:txBody>
          <a:bodyPr/>
          <a:lstStyle/>
          <a:p>
            <a:r>
              <a:rPr lang="en-US" dirty="0"/>
              <a:t>Updates – BUT only until they hear about Perkins</a:t>
            </a:r>
          </a:p>
          <a:p>
            <a:r>
              <a:rPr lang="en-US" dirty="0"/>
              <a:t>April 16, 2024 Rudisill v McDonough SCOTUS</a:t>
            </a:r>
          </a:p>
          <a:p>
            <a:pPr lvl="1"/>
            <a:r>
              <a:rPr lang="en-US" dirty="0"/>
              <a:t>Veterans who qualify for both Montgomery GI Bill and Post 9/11 GI Bill can use both</a:t>
            </a:r>
          </a:p>
          <a:p>
            <a:pPr lvl="2"/>
            <a:r>
              <a:rPr lang="en-US" dirty="0"/>
              <a:t>Must have sufficient length of service and not use time twice</a:t>
            </a:r>
          </a:p>
          <a:p>
            <a:pPr lvl="1"/>
            <a:r>
              <a:rPr lang="en-US" dirty="0"/>
              <a:t>Additional 12 months granted for total of 48 months</a:t>
            </a:r>
          </a:p>
          <a:p>
            <a:pPr lvl="2"/>
            <a:r>
              <a:rPr lang="en-US" dirty="0"/>
              <a:t>Vet chooses how and when to use benefits (36 month limit)</a:t>
            </a:r>
          </a:p>
          <a:p>
            <a:r>
              <a:rPr lang="en-US" dirty="0"/>
              <a:t>January 3, 2025 VA updated process</a:t>
            </a:r>
          </a:p>
          <a:p>
            <a:pPr lvl="1"/>
            <a:r>
              <a:rPr lang="en-US" dirty="0"/>
              <a:t>VA will automatically adjudicate claims for 660,000</a:t>
            </a:r>
          </a:p>
          <a:p>
            <a:pPr lvl="1"/>
            <a:r>
              <a:rPr lang="en-US" dirty="0"/>
              <a:t>Remaining Veterans will receive a letter to file a claim</a:t>
            </a:r>
          </a:p>
        </p:txBody>
      </p:sp>
      <p:sp>
        <p:nvSpPr>
          <p:cNvPr id="3" name="Slide Number Placeholder 2">
            <a:extLst>
              <a:ext uri="{FF2B5EF4-FFF2-40B4-BE49-F238E27FC236}">
                <a16:creationId xmlns:a16="http://schemas.microsoft.com/office/drawing/2014/main" id="{EDDDAECD-BA61-5907-B2A0-8B5F2EDD3309}"/>
              </a:ext>
            </a:extLst>
          </p:cNvPr>
          <p:cNvSpPr>
            <a:spLocks noGrp="1"/>
          </p:cNvSpPr>
          <p:nvPr>
            <p:ph type="sldNum" sz="quarter" idx="12"/>
          </p:nvPr>
        </p:nvSpPr>
        <p:spPr/>
        <p:txBody>
          <a:bodyPr/>
          <a:lstStyle/>
          <a:p>
            <a:fld id="{E2FB73DA-5FDE-45B5-BAA4-C61223CC44F6}" type="slidenum">
              <a:rPr lang="en-US" smtClean="0"/>
              <a:pPr/>
              <a:t>9</a:t>
            </a:fld>
            <a:endParaRPr lang="en-US" dirty="0"/>
          </a:p>
        </p:txBody>
      </p:sp>
      <p:sp>
        <p:nvSpPr>
          <p:cNvPr id="4" name="Title 3">
            <a:extLst>
              <a:ext uri="{FF2B5EF4-FFF2-40B4-BE49-F238E27FC236}">
                <a16:creationId xmlns:a16="http://schemas.microsoft.com/office/drawing/2014/main" id="{0A2E3A26-62F9-7AA7-9448-9156D5E8A747}"/>
              </a:ext>
            </a:extLst>
          </p:cNvPr>
          <p:cNvSpPr>
            <a:spLocks noGrp="1"/>
          </p:cNvSpPr>
          <p:nvPr>
            <p:ph type="title"/>
          </p:nvPr>
        </p:nvSpPr>
        <p:spPr/>
        <p:txBody>
          <a:bodyPr/>
          <a:lstStyle/>
          <a:p>
            <a:r>
              <a:rPr lang="en-US" dirty="0"/>
              <a:t>Rudisill v McDonough</a:t>
            </a:r>
          </a:p>
        </p:txBody>
      </p:sp>
    </p:spTree>
    <p:extLst>
      <p:ext uri="{BB962C8B-B14F-4D97-AF65-F5344CB8AC3E}">
        <p14:creationId xmlns:p14="http://schemas.microsoft.com/office/powerpoint/2010/main" val="294139244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13721</TotalTime>
  <Words>2855</Words>
  <Application>Microsoft Office PowerPoint</Application>
  <PresentationFormat>Widescreen</PresentationFormat>
  <Paragraphs>295</Paragraphs>
  <Slides>40</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40</vt:i4>
      </vt:variant>
    </vt:vector>
  </HeadingPairs>
  <TitlesOfParts>
    <vt:vector size="49" baseType="lpstr">
      <vt:lpstr>Arial</vt:lpstr>
      <vt:lpstr>Arial Nova</vt:lpstr>
      <vt:lpstr>Calibri</vt:lpstr>
      <vt:lpstr>Calibri Light</vt:lpstr>
      <vt:lpstr>Times New Roman</vt:lpstr>
      <vt:lpstr>Wingdings</vt:lpstr>
      <vt:lpstr>Custom Design</vt:lpstr>
      <vt:lpstr>Office 2013 - 2022 Theme</vt:lpstr>
      <vt:lpstr>1_Office 2013 - 2022 Theme</vt:lpstr>
      <vt:lpstr>PowerPoint Presentation</vt:lpstr>
      <vt:lpstr>PowerPoint Presentation</vt:lpstr>
      <vt:lpstr>Course Objectives</vt:lpstr>
      <vt:lpstr>Court Cases</vt:lpstr>
      <vt:lpstr>URL links and M21-1 References</vt:lpstr>
      <vt:lpstr>Update to DIC substitution claim</vt:lpstr>
      <vt:lpstr>Update to DIC accrued claims</vt:lpstr>
      <vt:lpstr>Updates to VA Form 21P-530EZ</vt:lpstr>
      <vt:lpstr>Rudisill v McDonough</vt:lpstr>
      <vt:lpstr>Rudisill v McDonough</vt:lpstr>
      <vt:lpstr>Rudisill v McDonough</vt:lpstr>
      <vt:lpstr>Perkins v Collins CAVC May 16, 2025</vt:lpstr>
      <vt:lpstr>Perkins v Collins CAVC May 16, 2025</vt:lpstr>
      <vt:lpstr>Perkins v Collins CAVC May 16, 2025</vt:lpstr>
      <vt:lpstr>Perkins v Collins CAVC May 16, 2025</vt:lpstr>
      <vt:lpstr>Perkins v Collins CAVC May 16, 2025</vt:lpstr>
      <vt:lpstr>Loomis v Collins CAVC July 15, 2025</vt:lpstr>
      <vt:lpstr>Loomis v Collins CAVC July 15, 2025</vt:lpstr>
      <vt:lpstr>Loomis v Collins CAVC July 15, 2025</vt:lpstr>
      <vt:lpstr>Loomis v Collins CAVC July 15, 2025</vt:lpstr>
      <vt:lpstr>Adams v Collins CAVC July 8, 2025</vt:lpstr>
      <vt:lpstr>Adams v Collins CAVC July 8, 2025</vt:lpstr>
      <vt:lpstr>Adams v Collins CAVC July 8, 2025</vt:lpstr>
      <vt:lpstr>Adams v Collins CAVC July 8, 2025</vt:lpstr>
      <vt:lpstr>Bilharz &amp; Pinto v Collins CAVC August 14, 2025</vt:lpstr>
      <vt:lpstr>Bilharz &amp; Pinto v Collins CAVC August 14, 2025</vt:lpstr>
      <vt:lpstr>Bilharz &amp; Pinto v Collins CAVC August 14, 2025</vt:lpstr>
      <vt:lpstr>Bilharz &amp; Pinto v Collins CAVC August 14, 2025</vt:lpstr>
      <vt:lpstr>Bilharz &amp; Pinto v Collins CAVC August 14, 2025</vt:lpstr>
      <vt:lpstr>Bufkin v Collins SCOTUS March 5, 2025</vt:lpstr>
      <vt:lpstr>Bufkin v Collins SCOTUS March 5, 2025</vt:lpstr>
      <vt:lpstr>Bufkin v Collins SCOTUS March 5, 2025</vt:lpstr>
      <vt:lpstr>Bufkin v Collins SCOTUS March 5, 2025</vt:lpstr>
      <vt:lpstr>Bufkin v Collins SCOTUS March 5, 2025</vt:lpstr>
      <vt:lpstr>Bufkin v Collins SCOTUS March 5, 2025</vt:lpstr>
      <vt:lpstr>Practice Exercises</vt:lpstr>
      <vt:lpstr>Calvin Freemont</vt:lpstr>
      <vt:lpstr>Sylvia Gallegos</vt:lpstr>
      <vt:lpstr>Sylvia Gallegos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Keith Garrison</cp:lastModifiedBy>
  <cp:revision>444</cp:revision>
  <cp:lastPrinted>2025-04-15T16:32:36Z</cp:lastPrinted>
  <dcterms:created xsi:type="dcterms:W3CDTF">2018-09-13T15:53:27Z</dcterms:created>
  <dcterms:modified xsi:type="dcterms:W3CDTF">2025-09-17T02:48:51Z</dcterms:modified>
</cp:coreProperties>
</file>