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3986" r:id="rId2"/>
  </p:sldMasterIdLst>
  <p:notesMasterIdLst>
    <p:notesMasterId r:id="rId26"/>
  </p:notesMasterIdLst>
  <p:handoutMasterIdLst>
    <p:handoutMasterId r:id="rId27"/>
  </p:handoutMasterIdLst>
  <p:sldIdLst>
    <p:sldId id="269" r:id="rId3"/>
    <p:sldId id="367" r:id="rId4"/>
    <p:sldId id="368" r:id="rId5"/>
    <p:sldId id="282" r:id="rId6"/>
    <p:sldId id="363" r:id="rId7"/>
    <p:sldId id="357" r:id="rId8"/>
    <p:sldId id="369" r:id="rId9"/>
    <p:sldId id="283" r:id="rId10"/>
    <p:sldId id="273" r:id="rId11"/>
    <p:sldId id="356" r:id="rId12"/>
    <p:sldId id="364" r:id="rId13"/>
    <p:sldId id="274" r:id="rId14"/>
    <p:sldId id="359" r:id="rId15"/>
    <p:sldId id="312" r:id="rId16"/>
    <p:sldId id="317" r:id="rId17"/>
    <p:sldId id="361" r:id="rId18"/>
    <p:sldId id="319" r:id="rId19"/>
    <p:sldId id="365" r:id="rId20"/>
    <p:sldId id="322" r:id="rId21"/>
    <p:sldId id="327" r:id="rId22"/>
    <p:sldId id="345" r:id="rId23"/>
    <p:sldId id="366" r:id="rId24"/>
    <p:sldId id="360" r:id="rId2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8" clrIdx="0">
    <p:extLst>
      <p:ext uri="{19B8F6BF-5375-455C-9EA6-DF929625EA0E}">
        <p15:presenceInfo xmlns:p15="http://schemas.microsoft.com/office/powerpoint/2012/main" userId="Chris Macinkowicz" providerId="None"/>
      </p:ext>
    </p:extLst>
  </p:cmAuthor>
  <p:cmAuthor id="2" name="Lauren Barefoot" initials="LB" lastIdx="7" clrIdx="1">
    <p:extLst>
      <p:ext uri="{19B8F6BF-5375-455C-9EA6-DF929625EA0E}">
        <p15:presenceInfo xmlns:p15="http://schemas.microsoft.com/office/powerpoint/2012/main" userId="Lauren Barefo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77778" autoAdjust="0"/>
  </p:normalViewPr>
  <p:slideViewPr>
    <p:cSldViewPr>
      <p:cViewPr varScale="1">
        <p:scale>
          <a:sx n="90" d="100"/>
          <a:sy n="90" d="100"/>
        </p:scale>
        <p:origin x="282" y="78"/>
      </p:cViewPr>
      <p:guideLst>
        <p:guide orient="horz" pos="2160"/>
        <p:guide pos="3840"/>
      </p:guideLst>
    </p:cSldViewPr>
  </p:slideViewPr>
  <p:notesTextViewPr>
    <p:cViewPr>
      <p:scale>
        <a:sx n="3" d="2"/>
        <a:sy n="3" d="2"/>
      </p:scale>
      <p:origin x="0" y="0"/>
    </p:cViewPr>
  </p:notesTextViewPr>
  <p:notesViewPr>
    <p:cSldViewPr>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8022E-9464-4B62-9220-B335F9DDA36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4713F7F-15F4-41FC-B9F8-7962684F15BA}">
      <dgm:prSet/>
      <dgm:spPr/>
      <dgm:t>
        <a:bodyPr/>
        <a:lstStyle/>
        <a:p>
          <a:r>
            <a:rPr lang="en-US" dirty="0"/>
            <a:t>Answer requests for assistance</a:t>
          </a:r>
        </a:p>
      </dgm:t>
    </dgm:pt>
    <dgm:pt modelId="{137297AE-6816-41EF-ABEE-B2B0EF05B5D7}" type="parTrans" cxnId="{DDC2C861-8190-4268-BC24-50181A387591}">
      <dgm:prSet/>
      <dgm:spPr/>
      <dgm:t>
        <a:bodyPr/>
        <a:lstStyle/>
        <a:p>
          <a:endParaRPr lang="en-US"/>
        </a:p>
      </dgm:t>
    </dgm:pt>
    <dgm:pt modelId="{317B1058-8675-45B9-B4F8-333730DD3272}" type="sibTrans" cxnId="{DDC2C861-8190-4268-BC24-50181A387591}">
      <dgm:prSet/>
      <dgm:spPr/>
      <dgm:t>
        <a:bodyPr/>
        <a:lstStyle/>
        <a:p>
          <a:endParaRPr lang="en-US"/>
        </a:p>
      </dgm:t>
    </dgm:pt>
    <dgm:pt modelId="{97F45650-42C7-4D02-B4E5-F15DFA8AB9C7}">
      <dgm:prSet/>
      <dgm:spPr/>
      <dgm:t>
        <a:bodyPr/>
        <a:lstStyle/>
        <a:p>
          <a:r>
            <a:rPr lang="en-US"/>
            <a:t>Identify issues and develop evidence</a:t>
          </a:r>
        </a:p>
      </dgm:t>
    </dgm:pt>
    <dgm:pt modelId="{7E4E7326-1088-4226-BEDC-DFBF29ABC4AE}" type="parTrans" cxnId="{17AF4521-8E7F-4FAB-AF8D-72FFD61750D7}">
      <dgm:prSet/>
      <dgm:spPr/>
      <dgm:t>
        <a:bodyPr/>
        <a:lstStyle/>
        <a:p>
          <a:endParaRPr lang="en-US"/>
        </a:p>
      </dgm:t>
    </dgm:pt>
    <dgm:pt modelId="{B278E4DD-A3D8-4DD0-89F6-8651D5A4572A}" type="sibTrans" cxnId="{17AF4521-8E7F-4FAB-AF8D-72FFD61750D7}">
      <dgm:prSet/>
      <dgm:spPr/>
      <dgm:t>
        <a:bodyPr/>
        <a:lstStyle/>
        <a:p>
          <a:endParaRPr lang="en-US"/>
        </a:p>
      </dgm:t>
    </dgm:pt>
    <dgm:pt modelId="{FAFB413B-5D6F-4959-A98E-4FD64FAEBCA6}">
      <dgm:prSet/>
      <dgm:spPr/>
      <dgm:t>
        <a:bodyPr/>
        <a:lstStyle/>
        <a:p>
          <a:r>
            <a:rPr lang="en-US"/>
            <a:t>File claims in a timely manner</a:t>
          </a:r>
        </a:p>
      </dgm:t>
    </dgm:pt>
    <dgm:pt modelId="{CCB3996D-F23A-48F6-82FD-C956833A6B9E}" type="parTrans" cxnId="{9F05F6C2-6E0E-445B-93BE-FD443CB9DE47}">
      <dgm:prSet/>
      <dgm:spPr/>
      <dgm:t>
        <a:bodyPr/>
        <a:lstStyle/>
        <a:p>
          <a:endParaRPr lang="en-US"/>
        </a:p>
      </dgm:t>
    </dgm:pt>
    <dgm:pt modelId="{AA81E3E5-9A82-4D91-BA3B-801880B9D4CE}" type="sibTrans" cxnId="{9F05F6C2-6E0E-445B-93BE-FD443CB9DE47}">
      <dgm:prSet/>
      <dgm:spPr/>
      <dgm:t>
        <a:bodyPr/>
        <a:lstStyle/>
        <a:p>
          <a:endParaRPr lang="en-US"/>
        </a:p>
      </dgm:t>
    </dgm:pt>
    <dgm:pt modelId="{22ADA3DC-DADD-4569-9AC5-A213D84E2D26}">
      <dgm:prSet/>
      <dgm:spPr/>
      <dgm:t>
        <a:bodyPr/>
        <a:lstStyle/>
        <a:p>
          <a:r>
            <a:rPr lang="en-US"/>
            <a:t>Review rating decisions</a:t>
          </a:r>
        </a:p>
      </dgm:t>
    </dgm:pt>
    <dgm:pt modelId="{98EFECFF-1E41-4D08-B461-1D0141DED195}" type="parTrans" cxnId="{0944BAE2-B122-4BB0-BF7B-723D1480D143}">
      <dgm:prSet/>
      <dgm:spPr/>
      <dgm:t>
        <a:bodyPr/>
        <a:lstStyle/>
        <a:p>
          <a:endParaRPr lang="en-US"/>
        </a:p>
      </dgm:t>
    </dgm:pt>
    <dgm:pt modelId="{3CE3EC35-DE17-48F2-81FA-F5930A2D0409}" type="sibTrans" cxnId="{0944BAE2-B122-4BB0-BF7B-723D1480D143}">
      <dgm:prSet/>
      <dgm:spPr/>
      <dgm:t>
        <a:bodyPr/>
        <a:lstStyle/>
        <a:p>
          <a:endParaRPr lang="en-US"/>
        </a:p>
      </dgm:t>
    </dgm:pt>
    <dgm:pt modelId="{928F914B-A7AA-4901-964C-C466D16ECA95}" type="pres">
      <dgm:prSet presAssocID="{7FE8022E-9464-4B62-9220-B335F9DDA365}" presName="root" presStyleCnt="0">
        <dgm:presLayoutVars>
          <dgm:dir/>
          <dgm:resizeHandles val="exact"/>
        </dgm:presLayoutVars>
      </dgm:prSet>
      <dgm:spPr/>
    </dgm:pt>
    <dgm:pt modelId="{FEC7FCC3-8A23-4471-AADC-8E2A68ECCBC2}" type="pres">
      <dgm:prSet presAssocID="{7FE8022E-9464-4B62-9220-B335F9DDA365}" presName="container" presStyleCnt="0">
        <dgm:presLayoutVars>
          <dgm:dir/>
          <dgm:resizeHandles val="exact"/>
        </dgm:presLayoutVars>
      </dgm:prSet>
      <dgm:spPr/>
    </dgm:pt>
    <dgm:pt modelId="{29D2F05A-159C-4EF0-83E6-CBC5FB7FB1A1}" type="pres">
      <dgm:prSet presAssocID="{04713F7F-15F4-41FC-B9F8-7962684F15BA}" presName="compNode" presStyleCnt="0"/>
      <dgm:spPr/>
    </dgm:pt>
    <dgm:pt modelId="{0C28EEC3-82CE-436E-98D1-E7C2BAE450AB}" type="pres">
      <dgm:prSet presAssocID="{04713F7F-15F4-41FC-B9F8-7962684F15BA}" presName="iconBgRect" presStyleLbl="bgShp" presStyleIdx="0" presStyleCnt="4"/>
      <dgm:spPr/>
    </dgm:pt>
    <dgm:pt modelId="{6BCA9F13-7C3B-47FD-9B15-DB562FD0E8F0}" type="pres">
      <dgm:prSet presAssocID="{04713F7F-15F4-41FC-B9F8-7962684F15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282A148A-5BEA-44A4-A72A-1DD7530ABCE8}" type="pres">
      <dgm:prSet presAssocID="{04713F7F-15F4-41FC-B9F8-7962684F15BA}" presName="spaceRect" presStyleCnt="0"/>
      <dgm:spPr/>
    </dgm:pt>
    <dgm:pt modelId="{16949879-716F-4A3B-9905-2958BE45A029}" type="pres">
      <dgm:prSet presAssocID="{04713F7F-15F4-41FC-B9F8-7962684F15BA}" presName="textRect" presStyleLbl="revTx" presStyleIdx="0" presStyleCnt="4">
        <dgm:presLayoutVars>
          <dgm:chMax val="1"/>
          <dgm:chPref val="1"/>
        </dgm:presLayoutVars>
      </dgm:prSet>
      <dgm:spPr/>
    </dgm:pt>
    <dgm:pt modelId="{564EC7AE-589F-4CEA-90BD-71C1B3AA1B3F}" type="pres">
      <dgm:prSet presAssocID="{317B1058-8675-45B9-B4F8-333730DD3272}" presName="sibTrans" presStyleLbl="sibTrans2D1" presStyleIdx="0" presStyleCnt="0"/>
      <dgm:spPr/>
    </dgm:pt>
    <dgm:pt modelId="{DC934E51-A564-4E5A-86DE-A621A04E7DFF}" type="pres">
      <dgm:prSet presAssocID="{97F45650-42C7-4D02-B4E5-F15DFA8AB9C7}" presName="compNode" presStyleCnt="0"/>
      <dgm:spPr/>
    </dgm:pt>
    <dgm:pt modelId="{FE4EBB24-6538-4229-BE9B-9FD58912917F}" type="pres">
      <dgm:prSet presAssocID="{97F45650-42C7-4D02-B4E5-F15DFA8AB9C7}" presName="iconBgRect" presStyleLbl="bgShp" presStyleIdx="1" presStyleCnt="4"/>
      <dgm:spPr/>
    </dgm:pt>
    <dgm:pt modelId="{7533EE8E-D4A2-47EC-8313-7ED9F67BA814}" type="pres">
      <dgm:prSet presAssocID="{97F45650-42C7-4D02-B4E5-F15DFA8AB9C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C96B57D9-C1B3-4D8B-8129-B1D41EDD8CBE}" type="pres">
      <dgm:prSet presAssocID="{97F45650-42C7-4D02-B4E5-F15DFA8AB9C7}" presName="spaceRect" presStyleCnt="0"/>
      <dgm:spPr/>
    </dgm:pt>
    <dgm:pt modelId="{1D77851E-473F-4089-B8C7-1C4975A301DD}" type="pres">
      <dgm:prSet presAssocID="{97F45650-42C7-4D02-B4E5-F15DFA8AB9C7}" presName="textRect" presStyleLbl="revTx" presStyleIdx="1" presStyleCnt="4">
        <dgm:presLayoutVars>
          <dgm:chMax val="1"/>
          <dgm:chPref val="1"/>
        </dgm:presLayoutVars>
      </dgm:prSet>
      <dgm:spPr/>
    </dgm:pt>
    <dgm:pt modelId="{BD3DB641-44B2-4BFF-9FFA-1CD810164771}" type="pres">
      <dgm:prSet presAssocID="{B278E4DD-A3D8-4DD0-89F6-8651D5A4572A}" presName="sibTrans" presStyleLbl="sibTrans2D1" presStyleIdx="0" presStyleCnt="0"/>
      <dgm:spPr/>
    </dgm:pt>
    <dgm:pt modelId="{A3DFEE8F-A377-4CEC-BA00-126E6A46903B}" type="pres">
      <dgm:prSet presAssocID="{FAFB413B-5D6F-4959-A98E-4FD64FAEBCA6}" presName="compNode" presStyleCnt="0"/>
      <dgm:spPr/>
    </dgm:pt>
    <dgm:pt modelId="{C1E79BCD-462D-4CB6-AD0D-2CFA3B72B131}" type="pres">
      <dgm:prSet presAssocID="{FAFB413B-5D6F-4959-A98E-4FD64FAEBCA6}" presName="iconBgRect" presStyleLbl="bgShp" presStyleIdx="2" presStyleCnt="4"/>
      <dgm:spPr/>
    </dgm:pt>
    <dgm:pt modelId="{1F619DCE-F480-432B-B503-3D5AB54BD0B6}" type="pres">
      <dgm:prSet presAssocID="{FAFB413B-5D6F-4959-A98E-4FD64FAEBC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98B79CD-A8AD-4A2C-A8E9-357B920F4B03}" type="pres">
      <dgm:prSet presAssocID="{FAFB413B-5D6F-4959-A98E-4FD64FAEBCA6}" presName="spaceRect" presStyleCnt="0"/>
      <dgm:spPr/>
    </dgm:pt>
    <dgm:pt modelId="{0F29959F-AD14-41D6-9C73-25DFA8D1F298}" type="pres">
      <dgm:prSet presAssocID="{FAFB413B-5D6F-4959-A98E-4FD64FAEBCA6}" presName="textRect" presStyleLbl="revTx" presStyleIdx="2" presStyleCnt="4">
        <dgm:presLayoutVars>
          <dgm:chMax val="1"/>
          <dgm:chPref val="1"/>
        </dgm:presLayoutVars>
      </dgm:prSet>
      <dgm:spPr/>
    </dgm:pt>
    <dgm:pt modelId="{6F36E047-5356-488E-8F37-1DB2180DCBC7}" type="pres">
      <dgm:prSet presAssocID="{AA81E3E5-9A82-4D91-BA3B-801880B9D4CE}" presName="sibTrans" presStyleLbl="sibTrans2D1" presStyleIdx="0" presStyleCnt="0"/>
      <dgm:spPr/>
    </dgm:pt>
    <dgm:pt modelId="{531A6876-2CEF-483C-ADE5-77174475A83D}" type="pres">
      <dgm:prSet presAssocID="{22ADA3DC-DADD-4569-9AC5-A213D84E2D26}" presName="compNode" presStyleCnt="0"/>
      <dgm:spPr/>
    </dgm:pt>
    <dgm:pt modelId="{B04BA067-BDFC-494C-A790-B6C4DBE6102E}" type="pres">
      <dgm:prSet presAssocID="{22ADA3DC-DADD-4569-9AC5-A213D84E2D26}" presName="iconBgRect" presStyleLbl="bgShp" presStyleIdx="3" presStyleCnt="4"/>
      <dgm:spPr/>
    </dgm:pt>
    <dgm:pt modelId="{39E70472-9208-4049-88D0-3F9CB6E9546D}" type="pres">
      <dgm:prSet presAssocID="{22ADA3DC-DADD-4569-9AC5-A213D84E2D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8A25E90-A1CD-448B-A365-2294FAAAF947}" type="pres">
      <dgm:prSet presAssocID="{22ADA3DC-DADD-4569-9AC5-A213D84E2D26}" presName="spaceRect" presStyleCnt="0"/>
      <dgm:spPr/>
    </dgm:pt>
    <dgm:pt modelId="{69EB4E41-CA29-4C02-9210-62F1087078BA}" type="pres">
      <dgm:prSet presAssocID="{22ADA3DC-DADD-4569-9AC5-A213D84E2D26}" presName="textRect" presStyleLbl="revTx" presStyleIdx="3" presStyleCnt="4">
        <dgm:presLayoutVars>
          <dgm:chMax val="1"/>
          <dgm:chPref val="1"/>
        </dgm:presLayoutVars>
      </dgm:prSet>
      <dgm:spPr/>
    </dgm:pt>
  </dgm:ptLst>
  <dgm:cxnLst>
    <dgm:cxn modelId="{6CEFF41C-D715-46C4-A7A9-564410A52710}" type="presOf" srcId="{317B1058-8675-45B9-B4F8-333730DD3272}" destId="{564EC7AE-589F-4CEA-90BD-71C1B3AA1B3F}" srcOrd="0" destOrd="0" presId="urn:microsoft.com/office/officeart/2018/2/layout/IconCircleList"/>
    <dgm:cxn modelId="{17AF4521-8E7F-4FAB-AF8D-72FFD61750D7}" srcId="{7FE8022E-9464-4B62-9220-B335F9DDA365}" destId="{97F45650-42C7-4D02-B4E5-F15DFA8AB9C7}" srcOrd="1" destOrd="0" parTransId="{7E4E7326-1088-4226-BEDC-DFBF29ABC4AE}" sibTransId="{B278E4DD-A3D8-4DD0-89F6-8651D5A4572A}"/>
    <dgm:cxn modelId="{DDC2C861-8190-4268-BC24-50181A387591}" srcId="{7FE8022E-9464-4B62-9220-B335F9DDA365}" destId="{04713F7F-15F4-41FC-B9F8-7962684F15BA}" srcOrd="0" destOrd="0" parTransId="{137297AE-6816-41EF-ABEE-B2B0EF05B5D7}" sibTransId="{317B1058-8675-45B9-B4F8-333730DD3272}"/>
    <dgm:cxn modelId="{73CF6E5A-293E-4568-8B87-2998CA318E5C}" type="presOf" srcId="{AA81E3E5-9A82-4D91-BA3B-801880B9D4CE}" destId="{6F36E047-5356-488E-8F37-1DB2180DCBC7}" srcOrd="0" destOrd="0" presId="urn:microsoft.com/office/officeart/2018/2/layout/IconCircleList"/>
    <dgm:cxn modelId="{B4809F82-1FA1-4275-B6E4-945CE87DF150}" type="presOf" srcId="{B278E4DD-A3D8-4DD0-89F6-8651D5A4572A}" destId="{BD3DB641-44B2-4BFF-9FFA-1CD810164771}" srcOrd="0" destOrd="0" presId="urn:microsoft.com/office/officeart/2018/2/layout/IconCircleList"/>
    <dgm:cxn modelId="{ABC015C1-881D-45BF-B312-83377DE3D9C9}" type="presOf" srcId="{7FE8022E-9464-4B62-9220-B335F9DDA365}" destId="{928F914B-A7AA-4901-964C-C466D16ECA95}" srcOrd="0" destOrd="0" presId="urn:microsoft.com/office/officeart/2018/2/layout/IconCircleList"/>
    <dgm:cxn modelId="{9F05F6C2-6E0E-445B-93BE-FD443CB9DE47}" srcId="{7FE8022E-9464-4B62-9220-B335F9DDA365}" destId="{FAFB413B-5D6F-4959-A98E-4FD64FAEBCA6}" srcOrd="2" destOrd="0" parTransId="{CCB3996D-F23A-48F6-82FD-C956833A6B9E}" sibTransId="{AA81E3E5-9A82-4D91-BA3B-801880B9D4CE}"/>
    <dgm:cxn modelId="{499B93D1-2191-46F9-A98C-0940AA86D2B5}" type="presOf" srcId="{22ADA3DC-DADD-4569-9AC5-A213D84E2D26}" destId="{69EB4E41-CA29-4C02-9210-62F1087078BA}" srcOrd="0" destOrd="0" presId="urn:microsoft.com/office/officeart/2018/2/layout/IconCircleList"/>
    <dgm:cxn modelId="{4E312DDF-2A73-457F-AE20-A5D9341AD9AB}" type="presOf" srcId="{97F45650-42C7-4D02-B4E5-F15DFA8AB9C7}" destId="{1D77851E-473F-4089-B8C7-1C4975A301DD}" srcOrd="0" destOrd="0" presId="urn:microsoft.com/office/officeart/2018/2/layout/IconCircleList"/>
    <dgm:cxn modelId="{0944BAE2-B122-4BB0-BF7B-723D1480D143}" srcId="{7FE8022E-9464-4B62-9220-B335F9DDA365}" destId="{22ADA3DC-DADD-4569-9AC5-A213D84E2D26}" srcOrd="3" destOrd="0" parTransId="{98EFECFF-1E41-4D08-B461-1D0141DED195}" sibTransId="{3CE3EC35-DE17-48F2-81FA-F5930A2D0409}"/>
    <dgm:cxn modelId="{12AC0DEB-66CB-4A34-B681-C72D6515A0C4}" type="presOf" srcId="{FAFB413B-5D6F-4959-A98E-4FD64FAEBCA6}" destId="{0F29959F-AD14-41D6-9C73-25DFA8D1F298}" srcOrd="0" destOrd="0" presId="urn:microsoft.com/office/officeart/2018/2/layout/IconCircleList"/>
    <dgm:cxn modelId="{020725EB-C655-4674-A60A-E5CF92C0F18C}" type="presOf" srcId="{04713F7F-15F4-41FC-B9F8-7962684F15BA}" destId="{16949879-716F-4A3B-9905-2958BE45A029}" srcOrd="0" destOrd="0" presId="urn:microsoft.com/office/officeart/2018/2/layout/IconCircleList"/>
    <dgm:cxn modelId="{DC5CA453-4EF0-4885-B59D-C6B0D99239AF}" type="presParOf" srcId="{928F914B-A7AA-4901-964C-C466D16ECA95}" destId="{FEC7FCC3-8A23-4471-AADC-8E2A68ECCBC2}" srcOrd="0" destOrd="0" presId="urn:microsoft.com/office/officeart/2018/2/layout/IconCircleList"/>
    <dgm:cxn modelId="{6EA3E05E-ABB1-4872-9332-18DDE92BE17D}" type="presParOf" srcId="{FEC7FCC3-8A23-4471-AADC-8E2A68ECCBC2}" destId="{29D2F05A-159C-4EF0-83E6-CBC5FB7FB1A1}" srcOrd="0" destOrd="0" presId="urn:microsoft.com/office/officeart/2018/2/layout/IconCircleList"/>
    <dgm:cxn modelId="{CE29032B-A87C-45C6-A6ED-9E4676D28F97}" type="presParOf" srcId="{29D2F05A-159C-4EF0-83E6-CBC5FB7FB1A1}" destId="{0C28EEC3-82CE-436E-98D1-E7C2BAE450AB}" srcOrd="0" destOrd="0" presId="urn:microsoft.com/office/officeart/2018/2/layout/IconCircleList"/>
    <dgm:cxn modelId="{6F647DB2-6E82-4D3B-A37F-7E6DDBA502FD}" type="presParOf" srcId="{29D2F05A-159C-4EF0-83E6-CBC5FB7FB1A1}" destId="{6BCA9F13-7C3B-47FD-9B15-DB562FD0E8F0}" srcOrd="1" destOrd="0" presId="urn:microsoft.com/office/officeart/2018/2/layout/IconCircleList"/>
    <dgm:cxn modelId="{EBBEB463-70D0-4C18-B54D-FCA772CB4B0C}" type="presParOf" srcId="{29D2F05A-159C-4EF0-83E6-CBC5FB7FB1A1}" destId="{282A148A-5BEA-44A4-A72A-1DD7530ABCE8}" srcOrd="2" destOrd="0" presId="urn:microsoft.com/office/officeart/2018/2/layout/IconCircleList"/>
    <dgm:cxn modelId="{23869B5D-75EE-40D9-861E-E32198712406}" type="presParOf" srcId="{29D2F05A-159C-4EF0-83E6-CBC5FB7FB1A1}" destId="{16949879-716F-4A3B-9905-2958BE45A029}" srcOrd="3" destOrd="0" presId="urn:microsoft.com/office/officeart/2018/2/layout/IconCircleList"/>
    <dgm:cxn modelId="{C9E0AC15-ED55-455B-A6FB-7E2210471470}" type="presParOf" srcId="{FEC7FCC3-8A23-4471-AADC-8E2A68ECCBC2}" destId="{564EC7AE-589F-4CEA-90BD-71C1B3AA1B3F}" srcOrd="1" destOrd="0" presId="urn:microsoft.com/office/officeart/2018/2/layout/IconCircleList"/>
    <dgm:cxn modelId="{06E0F8BD-B391-40A0-B1A5-08C3CC259C78}" type="presParOf" srcId="{FEC7FCC3-8A23-4471-AADC-8E2A68ECCBC2}" destId="{DC934E51-A564-4E5A-86DE-A621A04E7DFF}" srcOrd="2" destOrd="0" presId="urn:microsoft.com/office/officeart/2018/2/layout/IconCircleList"/>
    <dgm:cxn modelId="{FF94035F-1F35-4FF2-BE97-4F34FDD0DE18}" type="presParOf" srcId="{DC934E51-A564-4E5A-86DE-A621A04E7DFF}" destId="{FE4EBB24-6538-4229-BE9B-9FD58912917F}" srcOrd="0" destOrd="0" presId="urn:microsoft.com/office/officeart/2018/2/layout/IconCircleList"/>
    <dgm:cxn modelId="{A6DFFF7B-F67E-474D-95BD-0102D4F6F184}" type="presParOf" srcId="{DC934E51-A564-4E5A-86DE-A621A04E7DFF}" destId="{7533EE8E-D4A2-47EC-8313-7ED9F67BA814}" srcOrd="1" destOrd="0" presId="urn:microsoft.com/office/officeart/2018/2/layout/IconCircleList"/>
    <dgm:cxn modelId="{850B52E2-4E77-4A1C-930F-E7E00A90E386}" type="presParOf" srcId="{DC934E51-A564-4E5A-86DE-A621A04E7DFF}" destId="{C96B57D9-C1B3-4D8B-8129-B1D41EDD8CBE}" srcOrd="2" destOrd="0" presId="urn:microsoft.com/office/officeart/2018/2/layout/IconCircleList"/>
    <dgm:cxn modelId="{5CC42AA7-EEE4-4FC6-8BFC-E3B490292560}" type="presParOf" srcId="{DC934E51-A564-4E5A-86DE-A621A04E7DFF}" destId="{1D77851E-473F-4089-B8C7-1C4975A301DD}" srcOrd="3" destOrd="0" presId="urn:microsoft.com/office/officeart/2018/2/layout/IconCircleList"/>
    <dgm:cxn modelId="{D882BBAC-4B8A-41AD-8D40-26E8FAA4CE7B}" type="presParOf" srcId="{FEC7FCC3-8A23-4471-AADC-8E2A68ECCBC2}" destId="{BD3DB641-44B2-4BFF-9FFA-1CD810164771}" srcOrd="3" destOrd="0" presId="urn:microsoft.com/office/officeart/2018/2/layout/IconCircleList"/>
    <dgm:cxn modelId="{956C23D7-C287-4225-88FE-AF0981DEFFEE}" type="presParOf" srcId="{FEC7FCC3-8A23-4471-AADC-8E2A68ECCBC2}" destId="{A3DFEE8F-A377-4CEC-BA00-126E6A46903B}" srcOrd="4" destOrd="0" presId="urn:microsoft.com/office/officeart/2018/2/layout/IconCircleList"/>
    <dgm:cxn modelId="{B89FBC1F-5468-4194-81A6-FC915A0B22E3}" type="presParOf" srcId="{A3DFEE8F-A377-4CEC-BA00-126E6A46903B}" destId="{C1E79BCD-462D-4CB6-AD0D-2CFA3B72B131}" srcOrd="0" destOrd="0" presId="urn:microsoft.com/office/officeart/2018/2/layout/IconCircleList"/>
    <dgm:cxn modelId="{957582B3-075F-4FD8-AC9C-44A8B9B93809}" type="presParOf" srcId="{A3DFEE8F-A377-4CEC-BA00-126E6A46903B}" destId="{1F619DCE-F480-432B-B503-3D5AB54BD0B6}" srcOrd="1" destOrd="0" presId="urn:microsoft.com/office/officeart/2018/2/layout/IconCircleList"/>
    <dgm:cxn modelId="{8A953874-C5A4-45E0-9B04-5BB02AC6B7AA}" type="presParOf" srcId="{A3DFEE8F-A377-4CEC-BA00-126E6A46903B}" destId="{398B79CD-A8AD-4A2C-A8E9-357B920F4B03}" srcOrd="2" destOrd="0" presId="urn:microsoft.com/office/officeart/2018/2/layout/IconCircleList"/>
    <dgm:cxn modelId="{5987EA58-BFFD-4BC3-B58F-B0AEF2CE0BCB}" type="presParOf" srcId="{A3DFEE8F-A377-4CEC-BA00-126E6A46903B}" destId="{0F29959F-AD14-41D6-9C73-25DFA8D1F298}" srcOrd="3" destOrd="0" presId="urn:microsoft.com/office/officeart/2018/2/layout/IconCircleList"/>
    <dgm:cxn modelId="{06FB73E9-4E24-4909-A43C-15F52BF2A1DC}" type="presParOf" srcId="{FEC7FCC3-8A23-4471-AADC-8E2A68ECCBC2}" destId="{6F36E047-5356-488E-8F37-1DB2180DCBC7}" srcOrd="5" destOrd="0" presId="urn:microsoft.com/office/officeart/2018/2/layout/IconCircleList"/>
    <dgm:cxn modelId="{053A50F5-B9E9-422E-A9C3-1CC1C882A7C5}" type="presParOf" srcId="{FEC7FCC3-8A23-4471-AADC-8E2A68ECCBC2}" destId="{531A6876-2CEF-483C-ADE5-77174475A83D}" srcOrd="6" destOrd="0" presId="urn:microsoft.com/office/officeart/2018/2/layout/IconCircleList"/>
    <dgm:cxn modelId="{DBFCC377-A339-4591-88BF-9C97D819251C}" type="presParOf" srcId="{531A6876-2CEF-483C-ADE5-77174475A83D}" destId="{B04BA067-BDFC-494C-A790-B6C4DBE6102E}" srcOrd="0" destOrd="0" presId="urn:microsoft.com/office/officeart/2018/2/layout/IconCircleList"/>
    <dgm:cxn modelId="{53D8E5BA-21CC-4AE5-A9B9-B13B2BC8C0D8}" type="presParOf" srcId="{531A6876-2CEF-483C-ADE5-77174475A83D}" destId="{39E70472-9208-4049-88D0-3F9CB6E9546D}" srcOrd="1" destOrd="0" presId="urn:microsoft.com/office/officeart/2018/2/layout/IconCircleList"/>
    <dgm:cxn modelId="{613EF5F0-187A-48E8-840F-0EE74DFAEE7A}" type="presParOf" srcId="{531A6876-2CEF-483C-ADE5-77174475A83D}" destId="{F8A25E90-A1CD-448B-A365-2294FAAAF947}" srcOrd="2" destOrd="0" presId="urn:microsoft.com/office/officeart/2018/2/layout/IconCircleList"/>
    <dgm:cxn modelId="{C6CDA257-5E3D-4B62-983C-A6DEBA66E996}" type="presParOf" srcId="{531A6876-2CEF-483C-ADE5-77174475A83D}" destId="{69EB4E41-CA29-4C02-9210-62F1087078B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EEC3-82CE-436E-98D1-E7C2BAE450AB}">
      <dsp:nvSpPr>
        <dsp:cNvPr id="0" name=""/>
        <dsp:cNvSpPr/>
      </dsp:nvSpPr>
      <dsp:spPr>
        <a:xfrm>
          <a:off x="216641" y="622488"/>
          <a:ext cx="1338137" cy="13381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A9F13-7C3B-47FD-9B15-DB562FD0E8F0}">
      <dsp:nvSpPr>
        <dsp:cNvPr id="0" name=""/>
        <dsp:cNvSpPr/>
      </dsp:nvSpPr>
      <dsp:spPr>
        <a:xfrm>
          <a:off x="497650" y="903497"/>
          <a:ext cx="776119" cy="776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9879-716F-4A3B-9905-2958BE45A029}">
      <dsp:nvSpPr>
        <dsp:cNvPr id="0" name=""/>
        <dsp:cNvSpPr/>
      </dsp:nvSpPr>
      <dsp:spPr>
        <a:xfrm>
          <a:off x="1841522" y="622488"/>
          <a:ext cx="3154181" cy="1338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Answer requests for assistance</a:t>
          </a:r>
        </a:p>
      </dsp:txBody>
      <dsp:txXfrm>
        <a:off x="1841522" y="622488"/>
        <a:ext cx="3154181" cy="1338137"/>
      </dsp:txXfrm>
    </dsp:sp>
    <dsp:sp modelId="{FE4EBB24-6538-4229-BE9B-9FD58912917F}">
      <dsp:nvSpPr>
        <dsp:cNvPr id="0" name=""/>
        <dsp:cNvSpPr/>
      </dsp:nvSpPr>
      <dsp:spPr>
        <a:xfrm>
          <a:off x="5545295" y="622488"/>
          <a:ext cx="1338137" cy="13381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3EE8E-D4A2-47EC-8313-7ED9F67BA814}">
      <dsp:nvSpPr>
        <dsp:cNvPr id="0" name=""/>
        <dsp:cNvSpPr/>
      </dsp:nvSpPr>
      <dsp:spPr>
        <a:xfrm>
          <a:off x="5826304" y="903497"/>
          <a:ext cx="776119" cy="776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7851E-473F-4089-B8C7-1C4975A301DD}">
      <dsp:nvSpPr>
        <dsp:cNvPr id="0" name=""/>
        <dsp:cNvSpPr/>
      </dsp:nvSpPr>
      <dsp:spPr>
        <a:xfrm>
          <a:off x="7170176" y="622488"/>
          <a:ext cx="3154181" cy="1338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Identify issues and develop evidence</a:t>
          </a:r>
        </a:p>
      </dsp:txBody>
      <dsp:txXfrm>
        <a:off x="7170176" y="622488"/>
        <a:ext cx="3154181" cy="1338137"/>
      </dsp:txXfrm>
    </dsp:sp>
    <dsp:sp modelId="{C1E79BCD-462D-4CB6-AD0D-2CFA3B72B131}">
      <dsp:nvSpPr>
        <dsp:cNvPr id="0" name=""/>
        <dsp:cNvSpPr/>
      </dsp:nvSpPr>
      <dsp:spPr>
        <a:xfrm>
          <a:off x="216641" y="2763773"/>
          <a:ext cx="1338137" cy="13381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19DCE-F480-432B-B503-3D5AB54BD0B6}">
      <dsp:nvSpPr>
        <dsp:cNvPr id="0" name=""/>
        <dsp:cNvSpPr/>
      </dsp:nvSpPr>
      <dsp:spPr>
        <a:xfrm>
          <a:off x="497650" y="3044782"/>
          <a:ext cx="776119" cy="7761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9959F-AD14-41D6-9C73-25DFA8D1F298}">
      <dsp:nvSpPr>
        <dsp:cNvPr id="0" name=""/>
        <dsp:cNvSpPr/>
      </dsp:nvSpPr>
      <dsp:spPr>
        <a:xfrm>
          <a:off x="1841522" y="2763773"/>
          <a:ext cx="3154181" cy="1338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File claims in a timely manner</a:t>
          </a:r>
        </a:p>
      </dsp:txBody>
      <dsp:txXfrm>
        <a:off x="1841522" y="2763773"/>
        <a:ext cx="3154181" cy="1338137"/>
      </dsp:txXfrm>
    </dsp:sp>
    <dsp:sp modelId="{B04BA067-BDFC-494C-A790-B6C4DBE6102E}">
      <dsp:nvSpPr>
        <dsp:cNvPr id="0" name=""/>
        <dsp:cNvSpPr/>
      </dsp:nvSpPr>
      <dsp:spPr>
        <a:xfrm>
          <a:off x="5545295" y="2763773"/>
          <a:ext cx="1338137" cy="13381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70472-9208-4049-88D0-3F9CB6E9546D}">
      <dsp:nvSpPr>
        <dsp:cNvPr id="0" name=""/>
        <dsp:cNvSpPr/>
      </dsp:nvSpPr>
      <dsp:spPr>
        <a:xfrm>
          <a:off x="5826304" y="3044782"/>
          <a:ext cx="776119" cy="7761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B4E41-CA29-4C02-9210-62F1087078BA}">
      <dsp:nvSpPr>
        <dsp:cNvPr id="0" name=""/>
        <dsp:cNvSpPr/>
      </dsp:nvSpPr>
      <dsp:spPr>
        <a:xfrm>
          <a:off x="7170176" y="2763773"/>
          <a:ext cx="3154181" cy="1338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Review rating decisions</a:t>
          </a:r>
        </a:p>
      </dsp:txBody>
      <dsp:txXfrm>
        <a:off x="7170176" y="2763773"/>
        <a:ext cx="3154181" cy="133813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45952" cy="466913"/>
          </a:xfrm>
          <a:prstGeom prst="rect">
            <a:avLst/>
          </a:prstGeom>
        </p:spPr>
        <p:txBody>
          <a:bodyPr vert="horz" lIns="93287" tIns="46643" rIns="93287" bIns="46643"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Workload Management </a:t>
            </a:r>
          </a:p>
        </p:txBody>
      </p:sp>
      <p:sp>
        <p:nvSpPr>
          <p:cNvPr id="3" name="Slide Number Placeholder 2"/>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BEFBE51E-31B1-401F-B2B2-FA5DC70B5E08}" type="slidenum">
              <a:rPr lang="en-US" sz="2000">
                <a:latin typeface="Times New Roman" panose="02020603050405020304" pitchFamily="18" charset="0"/>
                <a:cs typeface="Times New Roman" panose="02020603050405020304" pitchFamily="18" charset="0"/>
              </a:rPr>
              <a:t>‹#›</a:t>
            </a:fld>
            <a:endParaRPr lang="en-US" sz="2000" dirty="0">
              <a:latin typeface="Times New Roman" panose="02020603050405020304" pitchFamily="18" charset="0"/>
              <a:cs typeface="Times New Roman" panose="02020603050405020304" pitchFamily="18" charset="0"/>
            </a:endParaRPr>
          </a:p>
        </p:txBody>
      </p:sp>
      <p:sp>
        <p:nvSpPr>
          <p:cNvPr id="4" name="Header Placeholder 1"/>
          <p:cNvSpPr txBox="1">
            <a:spLocks/>
          </p:cNvSpPr>
          <p:nvPr/>
        </p:nvSpPr>
        <p:spPr>
          <a:xfrm>
            <a:off x="35999" y="8763079"/>
            <a:ext cx="4175955" cy="466913"/>
          </a:xfrm>
          <a:prstGeom prst="rect">
            <a:avLst/>
          </a:prstGeom>
        </p:spPr>
        <p:txBody>
          <a:bodyPr vert="horz" lIns="93287" tIns="46643" rIns="93287" bIns="46643" rtlCol="0"/>
          <a:lstStyle>
            <a:defPPr>
              <a:defRPr lang="en-US"/>
            </a:defPPr>
            <a:lvl1pPr algn="l"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600" dirty="0">
                <a:latin typeface="Times New Roman" panose="02020603050405020304" pitchFamily="18" charset="0"/>
                <a:cs typeface="Times New Roman" panose="02020603050405020304" pitchFamily="18" charset="0"/>
              </a:rPr>
              <a:t>Workload Management </a:t>
            </a:r>
          </a:p>
        </p:txBody>
      </p:sp>
    </p:spTree>
    <p:extLst>
      <p:ext uri="{BB962C8B-B14F-4D97-AF65-F5344CB8AC3E}">
        <p14:creationId xmlns:p14="http://schemas.microsoft.com/office/powerpoint/2010/main" val="226957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87" tIns="46643" rIns="93287" bIns="466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4" y="1"/>
            <a:ext cx="3041967" cy="465296"/>
          </a:xfrm>
          <a:prstGeom prst="rect">
            <a:avLst/>
          </a:prstGeom>
        </p:spPr>
        <p:txBody>
          <a:bodyPr vert="horz" lIns="93287" tIns="46643" rIns="93287" bIns="46643" rtlCol="0"/>
          <a:lstStyle>
            <a:lvl1pPr algn="r" eaLnBrk="1" fontAlgn="auto" hangingPunct="1">
              <a:spcBef>
                <a:spcPts val="0"/>
              </a:spcBef>
              <a:spcAft>
                <a:spcPts val="0"/>
              </a:spcAft>
              <a:defRPr sz="1200">
                <a:latin typeface="+mn-lt"/>
              </a:defRPr>
            </a:lvl1pPr>
          </a:lstStyle>
          <a:p>
            <a:pPr>
              <a:defRPr/>
            </a:pPr>
            <a:fld id="{3A5FFED6-72DE-46D5-B40C-81FA478AF538}" type="datetimeFigureOut">
              <a:rPr lang="en-US"/>
              <a:pPr>
                <a:defRPr/>
              </a:pPr>
              <a:t>9/17/2025</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3" rIns="93287" bIns="46643"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3" rIns="93287" bIns="466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9014"/>
            <a:ext cx="3041967" cy="465296"/>
          </a:xfrm>
          <a:prstGeom prst="rect">
            <a:avLst/>
          </a:prstGeom>
        </p:spPr>
        <p:txBody>
          <a:bodyPr vert="horz" lIns="93287" tIns="46643" rIns="93287" bIns="4664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4" y="8839014"/>
            <a:ext cx="3041967" cy="465296"/>
          </a:xfrm>
          <a:prstGeom prst="rect">
            <a:avLst/>
          </a:prstGeom>
        </p:spPr>
        <p:txBody>
          <a:bodyPr vert="horz" lIns="93287" tIns="46643" rIns="93287" bIns="46643" rtlCol="0" anchor="b"/>
          <a:lstStyle>
            <a:lvl1pPr algn="r" eaLnBrk="1" fontAlgn="auto" hangingPunct="1">
              <a:spcBef>
                <a:spcPts val="0"/>
              </a:spcBef>
              <a:spcAft>
                <a:spcPts val="0"/>
              </a:spcAft>
              <a:defRPr sz="1200">
                <a:latin typeface="+mn-lt"/>
              </a:defRPr>
            </a:lvl1pPr>
          </a:lstStyle>
          <a:p>
            <a:pPr>
              <a:defRPr/>
            </a:pPr>
            <a:fld id="{77CDC31A-AD7A-4F56-BF90-EBDA062DC1A1}" type="slidenum">
              <a:rPr lang="en-US"/>
              <a:pPr>
                <a:defRPr/>
              </a:pPr>
              <a:t>‹#›</a:t>
            </a:fld>
            <a:endParaRPr lang="en-US"/>
          </a:p>
        </p:txBody>
      </p:sp>
    </p:spTree>
    <p:extLst>
      <p:ext uri="{BB962C8B-B14F-4D97-AF65-F5344CB8AC3E}">
        <p14:creationId xmlns:p14="http://schemas.microsoft.com/office/powerpoint/2010/main" val="220292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35464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327769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A26B-1FBE-373D-DE43-8C330F74A58C}"/>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2E2293A-CD03-F02D-A946-6A2B4A943CE9}"/>
              </a:ext>
            </a:extLst>
          </p:cNvPr>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903C171-3570-F451-2035-886BABED85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a:extLst>
              <a:ext uri="{FF2B5EF4-FFF2-40B4-BE49-F238E27FC236}">
                <a16:creationId xmlns:a16="http://schemas.microsoft.com/office/drawing/2014/main" id="{DCBBDFA2-6436-5645-A5FF-AA6C5BB10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130167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17053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 NOT simply tell the VA that they made a mistake. Do the research and come up with a potential solution and give the VA your solution. Be professional and choose your battles.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4C21D7-6B41-4758-9126-18650E21FBE6}" type="slidenum">
              <a:rPr lang="en-US" altLang="en-US" smtClean="0"/>
              <a:pPr fontAlgn="base">
                <a:spcBef>
                  <a:spcPct val="0"/>
                </a:spcBef>
                <a:spcAft>
                  <a:spcPct val="0"/>
                </a:spcAft>
              </a:pPr>
              <a:t>13</a:t>
            </a:fld>
            <a:endParaRPr lang="en-US" altLang="en-US"/>
          </a:p>
        </p:txBody>
      </p:sp>
    </p:spTree>
    <p:extLst>
      <p:ext uri="{BB962C8B-B14F-4D97-AF65-F5344CB8AC3E}">
        <p14:creationId xmlns:p14="http://schemas.microsoft.com/office/powerpoint/2010/main" val="283417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Keep the sign in sheets indefinitely </a:t>
            </a:r>
          </a:p>
          <a:p>
            <a:pPr eaLnBrk="1" hangingPunct="1">
              <a:spcBef>
                <a:spcPct val="0"/>
              </a:spcBef>
            </a:pPr>
            <a:r>
              <a:rPr lang="en-US" altLang="en-US" dirty="0"/>
              <a:t>Sign in sheets can also help if there are unfiled claim allegations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209ECB-B006-478F-88CB-457596E6AB72}"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298550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15</a:t>
            </a:fld>
            <a:endParaRPr lang="en-US"/>
          </a:p>
        </p:txBody>
      </p:sp>
    </p:spTree>
    <p:extLst>
      <p:ext uri="{BB962C8B-B14F-4D97-AF65-F5344CB8AC3E}">
        <p14:creationId xmlns:p14="http://schemas.microsoft.com/office/powerpoint/2010/main" val="300645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DDFF-0087-7CE8-AAC3-09361429F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9203-2911-F971-1352-4A09E8975E48}"/>
              </a:ext>
            </a:extLst>
          </p:cNvPr>
          <p:cNvSpPr>
            <a:spLocks noGrp="1" noRot="1" noChangeAspect="1"/>
          </p:cNvSpPr>
          <p:nvPr>
            <p:ph type="sldImg"/>
          </p:nvPr>
        </p:nvSpPr>
        <p:spPr>
          <a:xfrm>
            <a:off x="409575" y="698500"/>
            <a:ext cx="6200775" cy="3489325"/>
          </a:xfrm>
        </p:spPr>
      </p:sp>
      <p:sp>
        <p:nvSpPr>
          <p:cNvPr id="3" name="Notes Placeholder 2">
            <a:extLst>
              <a:ext uri="{FF2B5EF4-FFF2-40B4-BE49-F238E27FC236}">
                <a16:creationId xmlns:a16="http://schemas.microsoft.com/office/drawing/2014/main" id="{C69222EA-541A-8BE5-9BE8-9DAA21FE59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4870A2-6E1A-7027-7222-7D5C445C3686}"/>
              </a:ext>
            </a:extLst>
          </p:cNvPr>
          <p:cNvSpPr>
            <a:spLocks noGrp="1"/>
          </p:cNvSpPr>
          <p:nvPr>
            <p:ph type="sldNum" sz="quarter" idx="10"/>
          </p:nvPr>
        </p:nvSpPr>
        <p:spPr/>
        <p:txBody>
          <a:bodyPr/>
          <a:lstStyle/>
          <a:p>
            <a:pPr>
              <a:defRPr/>
            </a:pPr>
            <a:fld id="{77CDC31A-AD7A-4F56-BF90-EBDA062DC1A1}" type="slidenum">
              <a:rPr lang="en-US" smtClean="0"/>
              <a:pPr>
                <a:defRPr/>
              </a:pPr>
              <a:t>16</a:t>
            </a:fld>
            <a:endParaRPr lang="en-US"/>
          </a:p>
        </p:txBody>
      </p:sp>
    </p:spTree>
    <p:extLst>
      <p:ext uri="{BB962C8B-B14F-4D97-AF65-F5344CB8AC3E}">
        <p14:creationId xmlns:p14="http://schemas.microsoft.com/office/powerpoint/2010/main" val="2303183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17</a:t>
            </a:fld>
            <a:endParaRPr lang="en-US"/>
          </a:p>
        </p:txBody>
      </p:sp>
    </p:spTree>
    <p:extLst>
      <p:ext uri="{BB962C8B-B14F-4D97-AF65-F5344CB8AC3E}">
        <p14:creationId xmlns:p14="http://schemas.microsoft.com/office/powerpoint/2010/main" val="37715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B0FC-6C2F-4882-25D1-7638B6B49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4919E-0084-16F2-F0E7-82E239ED073E}"/>
              </a:ext>
            </a:extLst>
          </p:cNvPr>
          <p:cNvSpPr>
            <a:spLocks noGrp="1" noRot="1" noChangeAspect="1"/>
          </p:cNvSpPr>
          <p:nvPr>
            <p:ph type="sldImg"/>
          </p:nvPr>
        </p:nvSpPr>
        <p:spPr>
          <a:xfrm>
            <a:off x="409575" y="698500"/>
            <a:ext cx="6200775" cy="3489325"/>
          </a:xfrm>
        </p:spPr>
      </p:sp>
      <p:sp>
        <p:nvSpPr>
          <p:cNvPr id="3" name="Notes Placeholder 2">
            <a:extLst>
              <a:ext uri="{FF2B5EF4-FFF2-40B4-BE49-F238E27FC236}">
                <a16:creationId xmlns:a16="http://schemas.microsoft.com/office/drawing/2014/main" id="{158CB20D-1DC3-4AB2-4F07-AFE76ED24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F900A-A2D2-4E4F-EB95-155245EBE12B}"/>
              </a:ext>
            </a:extLst>
          </p:cNvPr>
          <p:cNvSpPr>
            <a:spLocks noGrp="1"/>
          </p:cNvSpPr>
          <p:nvPr>
            <p:ph type="sldNum" sz="quarter" idx="10"/>
          </p:nvPr>
        </p:nvSpPr>
        <p:spPr/>
        <p:txBody>
          <a:bodyPr/>
          <a:lstStyle/>
          <a:p>
            <a:pPr>
              <a:defRPr/>
            </a:pPr>
            <a:fld id="{77CDC31A-AD7A-4F56-BF90-EBDA062DC1A1}" type="slidenum">
              <a:rPr lang="en-US" smtClean="0"/>
              <a:pPr>
                <a:defRPr/>
              </a:pPr>
              <a:t>18</a:t>
            </a:fld>
            <a:endParaRPr lang="en-US"/>
          </a:p>
        </p:txBody>
      </p:sp>
    </p:spTree>
    <p:extLst>
      <p:ext uri="{BB962C8B-B14F-4D97-AF65-F5344CB8AC3E}">
        <p14:creationId xmlns:p14="http://schemas.microsoft.com/office/powerpoint/2010/main" val="375688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19</a:t>
            </a:fld>
            <a:endParaRPr lang="en-US"/>
          </a:p>
        </p:txBody>
      </p:sp>
    </p:spTree>
    <p:extLst>
      <p:ext uri="{BB962C8B-B14F-4D97-AF65-F5344CB8AC3E}">
        <p14:creationId xmlns:p14="http://schemas.microsoft.com/office/powerpoint/2010/main" val="305286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E63E9-DD39-5583-A5D5-7902FBA26469}"/>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D078C97-CD29-58CE-CBB3-7D0803C3AA24}"/>
              </a:ext>
            </a:extLst>
          </p:cNvPr>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4F66BC3-E58C-EEA9-BE9D-AD15ECCA8C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a:extLst>
              <a:ext uri="{FF2B5EF4-FFF2-40B4-BE49-F238E27FC236}">
                <a16:creationId xmlns:a16="http://schemas.microsoft.com/office/drawing/2014/main" id="{C4834B69-8B84-DC2E-8696-32D68E2CC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2767062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have the admin reviewing decisions…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AF5739-A58B-4F72-9FBF-5C83C8B325A1}" type="slidenum">
              <a:rPr lang="en-US" altLang="en-US" smtClean="0"/>
              <a:pPr fontAlgn="base">
                <a:spcBef>
                  <a:spcPct val="0"/>
                </a:spcBef>
                <a:spcAft>
                  <a:spcPct val="0"/>
                </a:spcAft>
              </a:pPr>
              <a:t>20</a:t>
            </a:fld>
            <a:endParaRPr lang="en-US" altLang="en-US"/>
          </a:p>
        </p:txBody>
      </p:sp>
    </p:spTree>
    <p:extLst>
      <p:ext uri="{BB962C8B-B14F-4D97-AF65-F5344CB8AC3E}">
        <p14:creationId xmlns:p14="http://schemas.microsoft.com/office/powerpoint/2010/main" val="333263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4C9E6D-12AE-4607-BBE4-66220E7FC31A}" type="slidenum">
              <a:rPr lang="en-US" altLang="en-US" smtClean="0"/>
              <a:pPr fontAlgn="base">
                <a:spcBef>
                  <a:spcPct val="0"/>
                </a:spcBef>
                <a:spcAft>
                  <a:spcPct val="0"/>
                </a:spcAft>
              </a:pPr>
              <a:t>21</a:t>
            </a:fld>
            <a:endParaRPr lang="en-US" altLang="en-US"/>
          </a:p>
        </p:txBody>
      </p:sp>
    </p:spTree>
    <p:extLst>
      <p:ext uri="{BB962C8B-B14F-4D97-AF65-F5344CB8AC3E}">
        <p14:creationId xmlns:p14="http://schemas.microsoft.com/office/powerpoint/2010/main" val="3003064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4AE1-CC92-3E7C-694E-4E40A82C1570}"/>
            </a:ext>
          </a:extLst>
        </p:cNvPr>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0B93873F-65EF-0E39-4DF2-DA30632AE9E7}"/>
              </a:ext>
            </a:extLst>
          </p:cNvPr>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03B5F54-5978-56A9-0535-35458083D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a:extLst>
              <a:ext uri="{FF2B5EF4-FFF2-40B4-BE49-F238E27FC236}">
                <a16:creationId xmlns:a16="http://schemas.microsoft.com/office/drawing/2014/main" id="{74B6CA65-2584-B3FE-8E88-3526E3A8B3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4C9E6D-12AE-4607-BBE4-66220E7FC31A}" type="slidenum">
              <a:rPr lang="en-US" altLang="en-US" smtClean="0"/>
              <a:pPr fontAlgn="base">
                <a:spcBef>
                  <a:spcPct val="0"/>
                </a:spcBef>
                <a:spcAft>
                  <a:spcPct val="0"/>
                </a:spcAft>
              </a:pPr>
              <a:t>22</a:t>
            </a:fld>
            <a:endParaRPr lang="en-US" altLang="en-US"/>
          </a:p>
        </p:txBody>
      </p:sp>
    </p:spTree>
    <p:extLst>
      <p:ext uri="{BB962C8B-B14F-4D97-AF65-F5344CB8AC3E}">
        <p14:creationId xmlns:p14="http://schemas.microsoft.com/office/powerpoint/2010/main" val="199627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23</a:t>
            </a:fld>
            <a:endParaRPr lang="en-US" altLang="en-US"/>
          </a:p>
        </p:txBody>
      </p:sp>
    </p:spTree>
    <p:extLst>
      <p:ext uri="{BB962C8B-B14F-4D97-AF65-F5344CB8AC3E}">
        <p14:creationId xmlns:p14="http://schemas.microsoft.com/office/powerpoint/2010/main" val="350571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This is just a title slide to identify the tasks, you will go into detail later.</a:t>
            </a:r>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3</a:t>
            </a:fld>
            <a:endParaRPr lang="en-US"/>
          </a:p>
        </p:txBody>
      </p:sp>
    </p:spTree>
    <p:extLst>
      <p:ext uri="{BB962C8B-B14F-4D97-AF65-F5344CB8AC3E}">
        <p14:creationId xmlns:p14="http://schemas.microsoft.com/office/powerpoint/2010/main" val="172260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 complaint we get at NVS is not returning phone calls</a:t>
            </a:r>
          </a:p>
          <a:p>
            <a:pPr eaLnBrk="1" hangingPunct="1">
              <a:spcBef>
                <a:spcPct val="0"/>
              </a:spcBef>
            </a:pPr>
            <a:r>
              <a:rPr lang="en-US" altLang="en-US" dirty="0"/>
              <a:t>Emphasize the phone calls, return other DSO calls ASAP</a:t>
            </a:r>
          </a:p>
          <a:p>
            <a:pPr eaLnBrk="1" hangingPunct="1">
              <a:spcBef>
                <a:spcPct val="0"/>
              </a:spcBef>
            </a:pPr>
            <a:endParaRPr lang="en-US" altLang="en-US" dirty="0"/>
          </a:p>
          <a:p>
            <a:pPr eaLnBrk="1" hangingPunct="1">
              <a:spcBef>
                <a:spcPct val="0"/>
              </a:spcBef>
            </a:pPr>
            <a:r>
              <a:rPr lang="en-US" altLang="en-US" dirty="0"/>
              <a:t>Goal date – Give</a:t>
            </a:r>
            <a:r>
              <a:rPr lang="en-US" altLang="en-US" baseline="0" dirty="0"/>
              <a:t> the veteran a specific or range of dates for them to call back. (i.e. VA usually takes at least 4 months for a claim so if you don’t hear anything by (insert timeframe) give me a call and I’ll look into it.)</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3BC998-735B-4189-9F77-F01AACE4DA71}"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27334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5B9E-8469-24DA-EB0A-B92CF2F6DF3D}"/>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52FBB5C-B28A-FA5A-CE4E-463A8381AAC4}"/>
              </a:ext>
            </a:extLst>
          </p:cNvPr>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8CC38AB-B6A1-40DE-BFC9-45B1AEAE0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 complaint we get at NVS is not returning phone calls</a:t>
            </a:r>
          </a:p>
          <a:p>
            <a:pPr eaLnBrk="1" hangingPunct="1">
              <a:spcBef>
                <a:spcPct val="0"/>
              </a:spcBef>
            </a:pPr>
            <a:r>
              <a:rPr lang="en-US" altLang="en-US" dirty="0"/>
              <a:t>Emphasize the phone calls, return other DSO calls ASAP</a:t>
            </a:r>
          </a:p>
          <a:p>
            <a:pPr eaLnBrk="1" hangingPunct="1">
              <a:spcBef>
                <a:spcPct val="0"/>
              </a:spcBef>
            </a:pPr>
            <a:endParaRPr lang="en-US" altLang="en-US" dirty="0"/>
          </a:p>
          <a:p>
            <a:pPr eaLnBrk="1" hangingPunct="1">
              <a:spcBef>
                <a:spcPct val="0"/>
              </a:spcBef>
            </a:pPr>
            <a:r>
              <a:rPr lang="en-US" altLang="en-US" dirty="0"/>
              <a:t>Goal date – Give</a:t>
            </a:r>
            <a:r>
              <a:rPr lang="en-US" altLang="en-US" baseline="0" dirty="0"/>
              <a:t> the veteran a specific or range of dates for them to call back. (i.e. VA usually takes at least 4 months for a claim so if you don’t hear anything by (insert timeframe) give me a call and I’ll look into it.)</a:t>
            </a:r>
            <a:endParaRPr lang="en-US" altLang="en-US" dirty="0"/>
          </a:p>
        </p:txBody>
      </p:sp>
      <p:sp>
        <p:nvSpPr>
          <p:cNvPr id="43012" name="Slide Number Placeholder 3">
            <a:extLst>
              <a:ext uri="{FF2B5EF4-FFF2-40B4-BE49-F238E27FC236}">
                <a16:creationId xmlns:a16="http://schemas.microsoft.com/office/drawing/2014/main" id="{4256AA3C-4AB1-E139-9314-3A75DE8C79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3BC998-735B-4189-9F77-F01AACE4DA71}"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406659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MST, widows, PTSD and sensitive topics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C9A54-9840-4EC5-9D97-0BB563726023}"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274498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answer the phone, don't text or Facebook.  Their time is as important as yours.</a:t>
            </a:r>
          </a:p>
          <a:p>
            <a:pPr eaLnBrk="1" hangingPunct="1">
              <a:spcBef>
                <a:spcPct val="0"/>
              </a:spcBef>
            </a:pPr>
            <a:endParaRPr lang="en-US" altLang="en-US" dirty="0"/>
          </a:p>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44F24B-916D-4FBE-9F4D-DA3B69A0FB8E}"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2588445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Bullet</a:t>
            </a:r>
            <a:r>
              <a:rPr lang="en-US" baseline="0" dirty="0"/>
              <a:t> 1 – This will help you to avoid wasted time waiting for the programs to load while you are the phone with the veteran.</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8</a:t>
            </a:fld>
            <a:endParaRPr lang="en-US"/>
          </a:p>
        </p:txBody>
      </p:sp>
    </p:spTree>
    <p:extLst>
      <p:ext uri="{BB962C8B-B14F-4D97-AF65-F5344CB8AC3E}">
        <p14:creationId xmlns:p14="http://schemas.microsoft.com/office/powerpoint/2010/main" val="310832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what is timely.</a:t>
            </a:r>
          </a:p>
          <a:p>
            <a:pPr eaLnBrk="1" hangingPunct="1">
              <a:spcBef>
                <a:spcPct val="0"/>
              </a:spcBef>
            </a:pPr>
            <a:endParaRPr lang="en-US" altLang="en-US" dirty="0"/>
          </a:p>
          <a:p>
            <a:pPr eaLnBrk="1" hangingPunct="1">
              <a:spcBef>
                <a:spcPct val="0"/>
              </a:spcBef>
            </a:pPr>
            <a:r>
              <a:rPr lang="en-US" altLang="en-US" dirty="0"/>
              <a:t>Each situation is different so what is "timely" for a claim End of Month  (EOM) may mean nothing if it's September 3 and the appeal period ends on September 5.</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F085F-A06A-4F26-813E-CB237FB0B437}"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47323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416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595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2944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Helping your Client Receive the Earliest Effective Date</a:t>
            </a:r>
          </a:p>
        </p:txBody>
      </p:sp>
      <p:sp>
        <p:nvSpPr>
          <p:cNvPr id="6" name="Slide Number Placeholder 5"/>
          <p:cNvSpPr>
            <a:spLocks noGrp="1"/>
          </p:cNvSpPr>
          <p:nvPr>
            <p:ph type="sldNum" sz="quarter" idx="12"/>
          </p:nvPr>
        </p:nvSpPr>
        <p:spPr/>
        <p:txBody>
          <a:bodyPr/>
          <a:lstStyle/>
          <a:p>
            <a:pPr>
              <a:defRPr/>
            </a:pPr>
            <a:fld id="{5BB4CD79-9CA8-4527-AC5F-75C138BCBA41}" type="slidenum">
              <a:rPr lang="en-US" smtClean="0"/>
              <a:pPr>
                <a:defRPr/>
              </a:pPr>
              <a:t>‹#›</a:t>
            </a:fld>
            <a:endParaRPr lang="en-US" dirty="0"/>
          </a:p>
        </p:txBody>
      </p:sp>
    </p:spTree>
    <p:extLst>
      <p:ext uri="{BB962C8B-B14F-4D97-AF65-F5344CB8AC3E}">
        <p14:creationId xmlns:p14="http://schemas.microsoft.com/office/powerpoint/2010/main" val="3139502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2EDB1D41-CDF4-4E5D-BEF4-8EB2F5A87E9A}" type="slidenum">
              <a:rPr lang="en-US" smtClean="0"/>
              <a:pPr>
                <a:defRPr/>
              </a:pPr>
              <a:t>‹#›</a:t>
            </a:fld>
            <a:endParaRPr lang="en-US" dirty="0"/>
          </a:p>
        </p:txBody>
      </p:sp>
    </p:spTree>
    <p:extLst>
      <p:ext uri="{BB962C8B-B14F-4D97-AF65-F5344CB8AC3E}">
        <p14:creationId xmlns:p14="http://schemas.microsoft.com/office/powerpoint/2010/main" val="508464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AAF2E6-EF9F-4AFB-8AE7-9FF96EC442FF}" type="slidenum">
              <a:rPr lang="en-US" smtClean="0"/>
              <a:pPr>
                <a:defRPr/>
              </a:pPr>
              <a:t>‹#›</a:t>
            </a:fld>
            <a:endParaRPr lang="en-US" dirty="0"/>
          </a:p>
        </p:txBody>
      </p:sp>
    </p:spTree>
    <p:extLst>
      <p:ext uri="{BB962C8B-B14F-4D97-AF65-F5344CB8AC3E}">
        <p14:creationId xmlns:p14="http://schemas.microsoft.com/office/powerpoint/2010/main" val="16952923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3408564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04800" y="6351589"/>
            <a:ext cx="751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800">
                <a:solidFill>
                  <a:schemeClr val="bg1"/>
                </a:solidFill>
              </a:rPr>
              <a:t>Macinkowicz - Workload Management August 2017</a:t>
            </a:r>
          </a:p>
        </p:txBody>
      </p:sp>
      <p:sp>
        <p:nvSpPr>
          <p:cNvPr id="6" name="Text Placeholder 5"/>
          <p:cNvSpPr>
            <a:spLocks noGrp="1"/>
          </p:cNvSpPr>
          <p:nvPr>
            <p:ph type="body" sz="quarter" idx="10"/>
          </p:nvPr>
        </p:nvSpPr>
        <p:spPr>
          <a:xfrm>
            <a:off x="508000" y="2362200"/>
            <a:ext cx="11176000" cy="3810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508000" y="990600"/>
            <a:ext cx="10972800" cy="1143000"/>
          </a:xfrm>
          <a:prstGeom prst="rect">
            <a:avLst/>
          </a:prstGeom>
        </p:spPr>
        <p:txBody>
          <a:bodyPr/>
          <a:lstStyle/>
          <a:p>
            <a:r>
              <a:rPr lang="en-US" dirty="0"/>
              <a:t>Click to edit Master title style</a:t>
            </a:r>
          </a:p>
        </p:txBody>
      </p:sp>
      <p:sp>
        <p:nvSpPr>
          <p:cNvPr id="5" name="Slide Number Placeholder 1"/>
          <p:cNvSpPr>
            <a:spLocks noGrp="1"/>
          </p:cNvSpPr>
          <p:nvPr>
            <p:ph type="sldNum" sz="quarter" idx="11"/>
          </p:nvPr>
        </p:nvSpPr>
        <p:spPr>
          <a:xfrm>
            <a:off x="8737600" y="6356351"/>
            <a:ext cx="2844800" cy="365125"/>
          </a:xfrm>
          <a:prstGeom prst="rect">
            <a:avLst/>
          </a:prstGeom>
        </p:spPr>
        <p:txBody>
          <a:bodyPr/>
          <a:lstStyle>
            <a:lvl1pPr>
              <a:defRPr>
                <a:solidFill>
                  <a:schemeClr val="bg1"/>
                </a:solidFill>
              </a:defRPr>
            </a:lvl1pPr>
          </a:lstStyle>
          <a:p>
            <a:pPr>
              <a:defRPr/>
            </a:pPr>
            <a:fld id="{D7AF362E-0CF7-44D8-8BA1-C31B37B586CA}" type="slidenum">
              <a:rPr lang="en-US"/>
              <a:pPr>
                <a:defRPr/>
              </a:pPr>
              <a:t>‹#›</a:t>
            </a:fld>
            <a:fld id="{22ADF04C-641C-4596-AE3B-D3E2C8F29459}" type="slidenum">
              <a:rPr lang="en-US"/>
              <a:pPr>
                <a:defRPr/>
              </a:pPr>
              <a:t>‹#›</a:t>
            </a:fld>
            <a:endParaRPr lang="en-US" dirty="0"/>
          </a:p>
        </p:txBody>
      </p:sp>
    </p:spTree>
    <p:extLst>
      <p:ext uri="{BB962C8B-B14F-4D97-AF65-F5344CB8AC3E}">
        <p14:creationId xmlns:p14="http://schemas.microsoft.com/office/powerpoint/2010/main" val="40660608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8082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879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34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807343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79"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55030685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12877"/>
            <a:ext cx="8382000" cy="3235324"/>
          </a:xfrm>
        </p:spPr>
        <p:txBody>
          <a:bodyPr rtlCol="0">
            <a:normAutofit/>
          </a:bodyPr>
          <a:lstStyle/>
          <a:p>
            <a:pPr marL="0" indent="0" defTabSz="914363">
              <a:buNone/>
              <a:defRPr/>
            </a:pPr>
            <a:endParaRPr lang="en-US" dirty="0"/>
          </a:p>
          <a:p>
            <a:pPr defTabSz="914363">
              <a:defRPr/>
            </a:pPr>
            <a:endParaRPr lang="en-US" dirty="0"/>
          </a:p>
        </p:txBody>
      </p:sp>
      <p:sp>
        <p:nvSpPr>
          <p:cNvPr id="7" name="Title 1"/>
          <p:cNvSpPr txBox="1">
            <a:spLocks/>
          </p:cNvSpPr>
          <p:nvPr/>
        </p:nvSpPr>
        <p:spPr bwMode="auto">
          <a:xfrm>
            <a:off x="3652024" y="31781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defTabSz="912813" eaLnBrk="1" hangingPunct="1"/>
            <a:r>
              <a:rPr lang="en-US" altLang="en-US" sz="4400" b="1" dirty="0">
                <a:latin typeface="Times New Roman" panose="02020603050405020304" pitchFamily="18" charset="0"/>
                <a:cs typeface="Times New Roman" panose="02020603050405020304" pitchFamily="18" charset="0"/>
              </a:rPr>
              <a:t>WORKLOAD MANAGEMENT</a:t>
            </a:r>
          </a:p>
          <a:p>
            <a:pPr defTabSz="912813" eaLnBrk="1" hangingPunct="1"/>
            <a:b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lang="en-US" altLang="en-US" sz="44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1588593"/>
            <a:ext cx="10515600" cy="4882058"/>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Don’t hold onto submissions – as soon as it is ready…submit it!</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Use electronic submission methods – Quick Submit is a great way to track</a:t>
            </a:r>
          </a:p>
          <a:p>
            <a:pPr defTabSz="914363">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10</a:t>
            </a:fld>
            <a:endParaRPr lang="en-US" dirty="0"/>
          </a:p>
        </p:txBody>
      </p:sp>
      <p:sp>
        <p:nvSpPr>
          <p:cNvPr id="8"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79740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B86AF-CFCF-1450-9616-2686B209B0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66A6CFD-2C4F-7B16-0B11-7E727A84AD87}"/>
              </a:ext>
            </a:extLst>
          </p:cNvPr>
          <p:cNvSpPr>
            <a:spLocks noGrp="1"/>
          </p:cNvSpPr>
          <p:nvPr>
            <p:ph idx="1"/>
          </p:nvPr>
        </p:nvSpPr>
        <p:spPr>
          <a:xfrm>
            <a:off x="38100" y="1366342"/>
            <a:ext cx="4495800" cy="4882058"/>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Let the client know the status.</a:t>
            </a:r>
          </a:p>
          <a:p>
            <a:pPr defTabSz="914363">
              <a:defRPr/>
            </a:pPr>
            <a:r>
              <a:rPr lang="en-US" dirty="0">
                <a:latin typeface="Times New Roman" panose="02020603050405020304" pitchFamily="18" charset="0"/>
                <a:cs typeface="Times New Roman" panose="02020603050405020304" pitchFamily="18" charset="0"/>
              </a:rPr>
              <a:t>Another template email</a:t>
            </a:r>
          </a:p>
          <a:p>
            <a:pPr defTabSz="914363">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3C19CA4-B2C7-1A27-F614-64B00233D60F}"/>
              </a:ext>
            </a:extLst>
          </p:cNvPr>
          <p:cNvSpPr>
            <a:spLocks noGrp="1"/>
          </p:cNvSpPr>
          <p:nvPr>
            <p:ph type="sldNum" sz="quarter" idx="12"/>
          </p:nvPr>
        </p:nvSpPr>
        <p:spPr/>
        <p:txBody>
          <a:bodyPr/>
          <a:lstStyle/>
          <a:p>
            <a:pPr>
              <a:defRPr/>
            </a:pPr>
            <a:fld id="{2EDB1D41-CDF4-4E5D-BEF4-8EB2F5A87E9A}" type="slidenum">
              <a:rPr lang="en-US" smtClean="0"/>
              <a:pPr>
                <a:defRPr/>
              </a:pPr>
              <a:t>11</a:t>
            </a:fld>
            <a:endParaRPr lang="en-US" dirty="0"/>
          </a:p>
        </p:txBody>
      </p:sp>
      <p:sp>
        <p:nvSpPr>
          <p:cNvPr id="8" name="Title 1">
            <a:extLst>
              <a:ext uri="{FF2B5EF4-FFF2-40B4-BE49-F238E27FC236}">
                <a16:creationId xmlns:a16="http://schemas.microsoft.com/office/drawing/2014/main" id="{6A2CF4B5-EE3A-00C1-5AA7-AE702CDD9A32}"/>
              </a:ext>
            </a:extLst>
          </p:cNvPr>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a:extLst>
              <a:ext uri="{FF2B5EF4-FFF2-40B4-BE49-F238E27FC236}">
                <a16:creationId xmlns:a16="http://schemas.microsoft.com/office/drawing/2014/main" id="{3CACCD0F-8D32-C494-82DC-3A7351876A1B}"/>
              </a:ext>
            </a:extLst>
          </p:cNvPr>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
        <p:nvSpPr>
          <p:cNvPr id="4" name="TextBox 3">
            <a:extLst>
              <a:ext uri="{FF2B5EF4-FFF2-40B4-BE49-F238E27FC236}">
                <a16:creationId xmlns:a16="http://schemas.microsoft.com/office/drawing/2014/main" id="{0F1A3549-814B-0143-627F-AE198780C476}"/>
              </a:ext>
            </a:extLst>
          </p:cNvPr>
          <p:cNvSpPr txBox="1"/>
          <p:nvPr/>
        </p:nvSpPr>
        <p:spPr>
          <a:xfrm>
            <a:off x="5334000" y="1219200"/>
            <a:ext cx="6858000" cy="56388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C43EFD6B-EA9F-0613-A960-6719490E288C}"/>
              </a:ext>
            </a:extLst>
          </p:cNvPr>
          <p:cNvSpPr txBox="1"/>
          <p:nvPr/>
        </p:nvSpPr>
        <p:spPr>
          <a:xfrm>
            <a:off x="4800600" y="1219200"/>
            <a:ext cx="7239000" cy="5755422"/>
          </a:xfrm>
          <a:prstGeom prst="rect">
            <a:avLst/>
          </a:prstGeom>
          <a:noFill/>
          <a:ln w="15875">
            <a:solidFill>
              <a:schemeClr val="tx1"/>
            </a:solidFill>
          </a:ln>
        </p:spPr>
        <p:txBody>
          <a:bodyPr wrap="square" rtlCol="0">
            <a:spAutoFit/>
          </a:bodyPr>
          <a:lstStyle/>
          <a:p>
            <a:r>
              <a:rPr lang="en-US" sz="1600" dirty="0"/>
              <a:t>Hi (name),</a:t>
            </a:r>
          </a:p>
          <a:p>
            <a:r>
              <a:rPr lang="en-US" sz="1600" dirty="0"/>
              <a:t>I submitted your VA claim! It may take a couple days to show up in VA.gov.</a:t>
            </a:r>
          </a:p>
          <a:p>
            <a:r>
              <a:rPr lang="en-US" sz="1600" dirty="0"/>
              <a:t> </a:t>
            </a:r>
          </a:p>
          <a:p>
            <a:r>
              <a:rPr lang="en-US" sz="1600" dirty="0"/>
              <a:t>The next step is that VA will process the claim and assign a VA contract examiner.</a:t>
            </a:r>
          </a:p>
          <a:p>
            <a:r>
              <a:rPr lang="en-US" sz="1600" dirty="0"/>
              <a:t> </a:t>
            </a:r>
          </a:p>
          <a:p>
            <a:r>
              <a:rPr lang="en-US" sz="1600" dirty="0"/>
              <a:t>The contract examiner will either be QTC, Optum, VES or LSGS.  They will likely call you to schedule exams.  Sometimes they send an email to let you know they will be contacting you, and at times they may send a text.  </a:t>
            </a:r>
          </a:p>
          <a:p>
            <a:r>
              <a:rPr lang="en-US" sz="1600" dirty="0"/>
              <a:t> </a:t>
            </a:r>
          </a:p>
          <a:p>
            <a:r>
              <a:rPr lang="en-US" sz="1600" dirty="0"/>
              <a:t>When you are contacted, they will have a date in mind for the exams.  Please be available for exams as they are critical to the outcome of the rating.</a:t>
            </a:r>
          </a:p>
          <a:p>
            <a:r>
              <a:rPr lang="en-US" sz="1600" dirty="0"/>
              <a:t> </a:t>
            </a:r>
          </a:p>
          <a:p>
            <a:r>
              <a:rPr lang="en-US" sz="1600" dirty="0"/>
              <a:t>If you haven’t been contacted by VA in 30 days for exams, please let me know.</a:t>
            </a:r>
          </a:p>
          <a:p>
            <a:r>
              <a:rPr lang="en-US" sz="1600" dirty="0"/>
              <a:t> </a:t>
            </a:r>
          </a:p>
          <a:p>
            <a:r>
              <a:rPr lang="en-US" sz="1600" dirty="0"/>
              <a:t>I’ve seen, on average, Fully Developed Claims finalized about 4-5 months after the claim is submitted.  It could take longer, depending on VA’s workload. </a:t>
            </a:r>
          </a:p>
          <a:p>
            <a:r>
              <a:rPr lang="en-US" sz="1600" dirty="0"/>
              <a:t> </a:t>
            </a:r>
          </a:p>
          <a:p>
            <a:r>
              <a:rPr lang="en-US" sz="1600" dirty="0"/>
              <a:t>If you receive anything from the VA that doesn’t look right or needs explanation, please contact me.</a:t>
            </a:r>
          </a:p>
          <a:p>
            <a:r>
              <a:rPr lang="en-US" sz="1600" dirty="0"/>
              <a:t> </a:t>
            </a:r>
          </a:p>
          <a:p>
            <a:r>
              <a:rPr lang="en-US" sz="1600" dirty="0"/>
              <a:t>Let’s stay in touch as the claim processes and please let me know if you have any questions along the way.</a:t>
            </a:r>
          </a:p>
          <a:p>
            <a:r>
              <a:rPr lang="en-US" sz="1600" dirty="0"/>
              <a:t> </a:t>
            </a:r>
          </a:p>
        </p:txBody>
      </p:sp>
      <p:sp>
        <p:nvSpPr>
          <p:cNvPr id="6" name="Arrow: Right 5">
            <a:extLst>
              <a:ext uri="{FF2B5EF4-FFF2-40B4-BE49-F238E27FC236}">
                <a16:creationId xmlns:a16="http://schemas.microsoft.com/office/drawing/2014/main" id="{E256F259-E44C-97AC-AE4C-5B2E4AB5BC1B}"/>
              </a:ext>
            </a:extLst>
          </p:cNvPr>
          <p:cNvSpPr/>
          <p:nvPr/>
        </p:nvSpPr>
        <p:spPr>
          <a:xfrm>
            <a:off x="228600" y="3124200"/>
            <a:ext cx="3962400" cy="990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marL="0" indent="0" defTabSz="914363">
              <a:buNone/>
              <a:defRPr/>
            </a:pPr>
            <a:r>
              <a:rPr lang="en-US" dirty="0">
                <a:latin typeface="Times New Roman" panose="02020603050405020304" pitchFamily="18" charset="0"/>
                <a:cs typeface="Times New Roman" panose="02020603050405020304" pitchFamily="18" charset="0"/>
              </a:rPr>
              <a:t>Here are some suggestions to help make sure you don’t miss an effective date</a:t>
            </a:r>
          </a:p>
          <a:p>
            <a:pPr marL="0"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b="1" dirty="0">
                <a:latin typeface="Times New Roman" panose="02020603050405020304" pitchFamily="18" charset="0"/>
                <a:cs typeface="Times New Roman" panose="02020603050405020304" pitchFamily="18" charset="0"/>
              </a:rPr>
              <a:t>Structure your day </a:t>
            </a:r>
            <a:r>
              <a:rPr lang="en-US" dirty="0">
                <a:latin typeface="Times New Roman" panose="02020603050405020304" pitchFamily="18" charset="0"/>
                <a:cs typeface="Times New Roman" panose="02020603050405020304" pitchFamily="18" charset="0"/>
              </a:rPr>
              <a:t>– What do you do when you first get to the office?  Start of Day</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b="1" dirty="0">
                <a:latin typeface="Times New Roman" panose="02020603050405020304" pitchFamily="18" charset="0"/>
                <a:cs typeface="Times New Roman" panose="02020603050405020304" pitchFamily="18" charset="0"/>
              </a:rPr>
              <a:t>Have a routine</a:t>
            </a:r>
            <a:r>
              <a:rPr lang="en-US" dirty="0">
                <a:latin typeface="Times New Roman" panose="02020603050405020304" pitchFamily="18" charset="0"/>
                <a:cs typeface="Times New Roman" panose="02020603050405020304" pitchFamily="18" charset="0"/>
              </a:rPr>
              <a:t>, be careful of social engagement over tasks.</a:t>
            </a:r>
          </a:p>
          <a:p>
            <a:pPr lvl="1" defTabSz="914363">
              <a:defRPr/>
            </a:pPr>
            <a:r>
              <a:rPr lang="en-US" dirty="0">
                <a:latin typeface="Times New Roman" panose="02020603050405020304" pitchFamily="18" charset="0"/>
                <a:cs typeface="Times New Roman" panose="02020603050405020304" pitchFamily="18" charset="0"/>
              </a:rPr>
              <a:t>Example: Check your task list first (any outstanding evidence to be sent, then other tasks)</a:t>
            </a:r>
          </a:p>
          <a:p>
            <a:pPr marL="0" indent="0" defTabSz="914363">
              <a:buNone/>
              <a:defRPr/>
            </a:pPr>
            <a:endParaRPr lang="en-US" sz="28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12</a:t>
            </a:fld>
            <a:endParaRPr lang="en-US" dirty="0"/>
          </a:p>
        </p:txBody>
      </p:sp>
      <p:sp>
        <p:nvSpPr>
          <p:cNvPr id="8" name="Title 1"/>
          <p:cNvSpPr>
            <a:spLocks noGrp="1"/>
          </p:cNvSpPr>
          <p:nvPr>
            <p:ph type="title"/>
          </p:nvPr>
        </p:nvSpPr>
        <p:spPr>
          <a:xfrm>
            <a:off x="0" y="616501"/>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5167312"/>
          </a:xfrm>
        </p:spPr>
        <p:txBody>
          <a:bodyPr rtlCol="0">
            <a:normAutofit/>
          </a:bodyPr>
          <a:lstStyle/>
          <a:p>
            <a:pPr marL="0" indent="0" defTabSz="914363">
              <a:buNone/>
              <a:defRPr/>
            </a:pPr>
            <a:endParaRPr lang="en-US" sz="105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Set a routine on </a:t>
            </a:r>
            <a:r>
              <a:rPr lang="en-US" u="sng" dirty="0">
                <a:latin typeface="Times New Roman" panose="02020603050405020304" pitchFamily="18" charset="0"/>
                <a:cs typeface="Times New Roman" panose="02020603050405020304" pitchFamily="18" charset="0"/>
              </a:rPr>
              <a:t>when to check rating decisions</a:t>
            </a:r>
            <a:r>
              <a:rPr lang="en-US" dirty="0">
                <a:latin typeface="Times New Roman" panose="02020603050405020304" pitchFamily="18" charset="0"/>
                <a:cs typeface="Times New Roman" panose="02020603050405020304" pitchFamily="18" charset="0"/>
              </a:rPr>
              <a:t> in VBMS</a:t>
            </a:r>
          </a:p>
          <a:p>
            <a:pPr defTabSz="914363">
              <a:defRPr/>
            </a:pPr>
            <a:r>
              <a:rPr lang="en-US" dirty="0">
                <a:latin typeface="Times New Roman" panose="02020603050405020304" pitchFamily="18" charset="0"/>
                <a:cs typeface="Times New Roman" panose="02020603050405020304" pitchFamily="18" charset="0"/>
              </a:rPr>
              <a:t>Don’t lead a veteran on, tell it like it is;</a:t>
            </a:r>
          </a:p>
          <a:p>
            <a:pPr lvl="1" defTabSz="914363">
              <a:defRPr/>
            </a:pPr>
            <a:r>
              <a:rPr lang="en-US" sz="3200" dirty="0">
                <a:latin typeface="Times New Roman" panose="02020603050405020304" pitchFamily="18" charset="0"/>
                <a:cs typeface="Times New Roman" panose="02020603050405020304" pitchFamily="18" charset="0"/>
              </a:rPr>
              <a:t>Don’t “VA is The Man and rates to deny!”</a:t>
            </a:r>
          </a:p>
          <a:p>
            <a:pPr lvl="1" defTabSz="914363">
              <a:defRPr/>
            </a:pPr>
            <a:r>
              <a:rPr lang="en-US" sz="3200" dirty="0">
                <a:latin typeface="Times New Roman" panose="02020603050405020304" pitchFamily="18" charset="0"/>
                <a:cs typeface="Times New Roman" panose="02020603050405020304" pitchFamily="18" charset="0"/>
              </a:rPr>
              <a:t>Do: “This was denied and here are the options”</a:t>
            </a:r>
          </a:p>
          <a:p>
            <a:pPr marL="457200" lvl="1" indent="0" defTabSz="914363">
              <a:buNone/>
              <a:defRPr/>
            </a:pPr>
            <a:endParaRPr lang="en-US" sz="32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If you talk with the VA, be professional, have your facts in order</a:t>
            </a:r>
          </a:p>
          <a:p>
            <a:pPr lvl="1" defTabSz="914363">
              <a:defRPr/>
            </a:pPr>
            <a:r>
              <a:rPr lang="en-US" sz="3200" dirty="0">
                <a:latin typeface="Times New Roman" panose="02020603050405020304" pitchFamily="18" charset="0"/>
                <a:cs typeface="Times New Roman" panose="02020603050405020304" pitchFamily="18" charset="0"/>
              </a:rPr>
              <a:t>You don’t want to get on the secret “bad” list</a:t>
            </a:r>
          </a:p>
          <a:p>
            <a:pPr lvl="1" defTabSz="914363">
              <a:defRPr/>
            </a:pPr>
            <a:r>
              <a:rPr lang="en-US" sz="3200" dirty="0">
                <a:latin typeface="Times New Roman" panose="02020603050405020304" pitchFamily="18" charset="0"/>
                <a:cs typeface="Times New Roman" panose="02020603050405020304" pitchFamily="18" charset="0"/>
              </a:rPr>
              <a:t>Sometimes VA can issue a correction.</a:t>
            </a:r>
          </a:p>
          <a:p>
            <a:pPr lvl="2" defTabSz="914363">
              <a:defRPr/>
            </a:pPr>
            <a:r>
              <a:rPr lang="en-US" sz="3200" dirty="0">
                <a:latin typeface="Times New Roman" panose="02020603050405020304" pitchFamily="18" charset="0"/>
                <a:cs typeface="Times New Roman" panose="02020603050405020304" pitchFamily="18" charset="0"/>
              </a:rPr>
              <a:t>It’s about relationship-building</a:t>
            </a: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13</a:t>
            </a:fld>
            <a:endParaRPr lang="en-US" dirty="0"/>
          </a:p>
        </p:txBody>
      </p:sp>
      <p:sp>
        <p:nvSpPr>
          <p:cNvPr id="2" name="Title 1"/>
          <p:cNvSpPr>
            <a:spLocks noGrp="1"/>
          </p:cNvSpPr>
          <p:nvPr>
            <p:ph type="title"/>
          </p:nvPr>
        </p:nvSpPr>
        <p:spPr>
          <a:xfrm>
            <a:off x="8467" y="320145"/>
            <a:ext cx="8675511" cy="914400"/>
          </a:xfrm>
        </p:spPr>
        <p:txBody>
          <a:bodyPr rtlCol="0">
            <a:noAutofit/>
          </a:bodyPr>
          <a:lstStyle/>
          <a:p>
            <a:pPr defTabSz="914363">
              <a:defRPr/>
            </a:pPr>
            <a:r>
              <a:rPr lang="en-US" sz="2700" dirty="0">
                <a:latin typeface="Times New Roman" panose="02020603050405020304" pitchFamily="18" charset="0"/>
                <a:cs typeface="Times New Roman" panose="02020603050405020304" pitchFamily="18" charset="0"/>
              </a:rPr>
              <a:t>REVIEWING DECISIONS AND ADVOCATING FOR VETERANS</a:t>
            </a:r>
          </a:p>
        </p:txBody>
      </p:sp>
      <p:sp>
        <p:nvSpPr>
          <p:cNvPr id="33797"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9319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Placeholder 2"/>
          <p:cNvSpPr>
            <a:spLocks noGrp="1"/>
          </p:cNvSpPr>
          <p:nvPr>
            <p:ph idx="1"/>
          </p:nvPr>
        </p:nvSpPr>
        <p:spPr>
          <a:xfrm>
            <a:off x="381000" y="1295400"/>
            <a:ext cx="5943600" cy="5257800"/>
          </a:xfrm>
        </p:spPr>
        <p:txBody>
          <a:bodyPr/>
          <a:lstStyle/>
          <a:p>
            <a:r>
              <a:rPr lang="en-US" altLang="en-US" dirty="0">
                <a:latin typeface="Times New Roman" panose="02020603050405020304" pitchFamily="18" charset="0"/>
                <a:cs typeface="Times New Roman" panose="02020603050405020304" pitchFamily="18" charset="0"/>
              </a:rPr>
              <a:t>Keep a record of who has visited your office</a:t>
            </a:r>
          </a:p>
          <a:p>
            <a:pPr lvl="1"/>
            <a:r>
              <a:rPr lang="en-US" altLang="en-US" dirty="0">
                <a:latin typeface="Times New Roman" panose="02020603050405020304" pitchFamily="18" charset="0"/>
                <a:cs typeface="Times New Roman" panose="02020603050405020304" pitchFamily="18" charset="0"/>
              </a:rPr>
              <a:t>Verifying when a veteran received assistance</a:t>
            </a:r>
          </a:p>
          <a:p>
            <a:pPr lvl="1"/>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Consider </a:t>
            </a:r>
            <a:r>
              <a:rPr lang="en-US" altLang="en-US" b="1" dirty="0">
                <a:latin typeface="Times New Roman" panose="02020603050405020304" pitchFamily="18" charset="0"/>
                <a:cs typeface="Times New Roman" panose="02020603050405020304" pitchFamily="18" charset="0"/>
              </a:rPr>
              <a:t>surveying</a:t>
            </a:r>
            <a:r>
              <a:rPr lang="en-US" altLang="en-US" dirty="0">
                <a:latin typeface="Times New Roman" panose="02020603050405020304" pitchFamily="18" charset="0"/>
                <a:cs typeface="Times New Roman" panose="02020603050405020304" pitchFamily="18" charset="0"/>
              </a:rPr>
              <a:t> your clients afterwards</a:t>
            </a:r>
          </a:p>
          <a:p>
            <a:pPr lvl="1"/>
            <a:r>
              <a:rPr lang="en-US" altLang="en-US" dirty="0">
                <a:latin typeface="Times New Roman" panose="02020603050405020304" pitchFamily="18" charset="0"/>
                <a:cs typeface="Times New Roman" panose="02020603050405020304" pitchFamily="18" charset="0"/>
              </a:rPr>
              <a:t>Rate service</a:t>
            </a:r>
          </a:p>
          <a:p>
            <a:pPr lvl="1"/>
            <a:r>
              <a:rPr lang="en-US" altLang="en-US" dirty="0">
                <a:latin typeface="Times New Roman" panose="02020603050405020304" pitchFamily="18" charset="0"/>
                <a:cs typeface="Times New Roman" panose="02020603050405020304" pitchFamily="18" charset="0"/>
              </a:rPr>
              <a:t>Open-ended feedback</a:t>
            </a:r>
          </a:p>
          <a:p>
            <a:pPr lvl="1"/>
            <a:r>
              <a:rPr lang="en-US" altLang="en-US" dirty="0">
                <a:latin typeface="Times New Roman" panose="02020603050405020304" pitchFamily="18" charset="0"/>
                <a:cs typeface="Times New Roman" panose="02020603050405020304" pitchFamily="18" charset="0"/>
              </a:rPr>
              <a:t>Set it so it can only be taken once</a:t>
            </a:r>
          </a:p>
          <a:p>
            <a:pPr lvl="1"/>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marL="0" indent="0" algn="ctr">
              <a:buNone/>
            </a:pPr>
            <a:endParaRPr lang="en-US" altLang="en-US" dirty="0"/>
          </a:p>
          <a:p>
            <a:pPr marL="0" indent="0" algn="ctr">
              <a:buNone/>
            </a:pPr>
            <a:endParaRPr lang="en-US" altLang="en-US"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14</a:t>
            </a:fld>
            <a:endParaRPr lang="en-US" dirty="0"/>
          </a:p>
        </p:txBody>
      </p:sp>
      <p:sp>
        <p:nvSpPr>
          <p:cNvPr id="53250" name="Title 1"/>
          <p:cNvSpPr>
            <a:spLocks noGrp="1"/>
          </p:cNvSpPr>
          <p:nvPr>
            <p:ph type="title"/>
          </p:nvPr>
        </p:nvSpPr>
        <p:spPr>
          <a:xfrm>
            <a:off x="0" y="168626"/>
            <a:ext cx="73152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
        <p:nvSpPr>
          <p:cNvPr id="6" name="Arrow: Right 5">
            <a:extLst>
              <a:ext uri="{FF2B5EF4-FFF2-40B4-BE49-F238E27FC236}">
                <a16:creationId xmlns:a16="http://schemas.microsoft.com/office/drawing/2014/main" id="{946179C1-F53F-FE52-6091-9197A1299490}"/>
              </a:ext>
            </a:extLst>
          </p:cNvPr>
          <p:cNvSpPr/>
          <p:nvPr/>
        </p:nvSpPr>
        <p:spPr>
          <a:xfrm>
            <a:off x="1159727" y="5899151"/>
            <a:ext cx="44196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qr code on a white background&#10;&#10;AI-generated content may be incorrect.">
            <a:extLst>
              <a:ext uri="{FF2B5EF4-FFF2-40B4-BE49-F238E27FC236}">
                <a16:creationId xmlns:a16="http://schemas.microsoft.com/office/drawing/2014/main" id="{6BA49514-1B9E-F600-C180-2C0DB64F6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95400"/>
            <a:ext cx="3276600" cy="5353797"/>
          </a:xfrm>
          <a:prstGeom prst="rect">
            <a:avLst/>
          </a:prstGeom>
          <a:ln w="28575">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4984750"/>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You may want to set aside time at least once a month for training </a:t>
            </a:r>
          </a:p>
          <a:p>
            <a:pPr lvl="4" defTabSz="914363">
              <a:defRPr/>
            </a:pPr>
            <a:r>
              <a:rPr lang="en-US" sz="2400" dirty="0">
                <a:latin typeface="Times New Roman" panose="02020603050405020304" pitchFamily="18" charset="0"/>
                <a:cs typeface="Times New Roman" panose="02020603050405020304" pitchFamily="18" charset="0"/>
              </a:rPr>
              <a:t>Mandatory Online Training</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Training should include new concepts as well as reinforcement of previously covered topics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The VFW OLP is a resource that can be used for this purpose</a:t>
            </a:r>
          </a:p>
          <a:p>
            <a:pPr marL="0" indent="0" algn="ctr" defTabSz="914363">
              <a:buNone/>
              <a:defRPr/>
            </a:pPr>
            <a:r>
              <a:rPr lang="en-US" sz="2600" dirty="0">
                <a:latin typeface="Times New Roman" panose="02020603050405020304" pitchFamily="18" charset="0"/>
                <a:cs typeface="Times New Roman" panose="02020603050405020304" pitchFamily="18" charset="0"/>
              </a:rPr>
              <a:t>https://vfw.psycharmor.org/</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15</a:t>
            </a:fld>
            <a:endParaRPr lang="en-US" dirty="0"/>
          </a:p>
        </p:txBody>
      </p:sp>
      <p:sp>
        <p:nvSpPr>
          <p:cNvPr id="62466" name="Title 1"/>
          <p:cNvSpPr>
            <a:spLocks noGrp="1"/>
          </p:cNvSpPr>
          <p:nvPr>
            <p:ph type="title"/>
          </p:nvPr>
        </p:nvSpPr>
        <p:spPr>
          <a:xfrm>
            <a:off x="36689" y="0"/>
            <a:ext cx="6705600" cy="1210235"/>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Online Learning Portal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F1B97-DEE1-5445-7E91-954B3795C30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1FBE23D-C2E6-C47B-6C6C-577BA92A2823}"/>
              </a:ext>
            </a:extLst>
          </p:cNvPr>
          <p:cNvSpPr>
            <a:spLocks noGrp="1"/>
          </p:cNvSpPr>
          <p:nvPr>
            <p:ph idx="1"/>
          </p:nvPr>
        </p:nvSpPr>
        <p:spPr>
          <a:xfrm>
            <a:off x="76200" y="1237129"/>
            <a:ext cx="11277600" cy="1089098"/>
          </a:xfrm>
        </p:spPr>
        <p:txBody>
          <a:bodyPr rtlCol="0">
            <a:normAutofit/>
          </a:bodyPr>
          <a:lstStyle/>
          <a:p>
            <a:pPr marL="0" indent="0" algn="ctr">
              <a:buNone/>
              <a:defRPr/>
            </a:pPr>
            <a:r>
              <a:rPr lang="en-US" altLang="en-US" sz="3600" dirty="0">
                <a:latin typeface="Times New Roman" panose="02020603050405020304" pitchFamily="18" charset="0"/>
                <a:cs typeface="Times New Roman" panose="02020603050405020304" pitchFamily="18" charset="0"/>
              </a:rPr>
              <a:t>Make sure that you take your breaks</a:t>
            </a:r>
          </a:p>
          <a:p>
            <a:pPr>
              <a:defRPr/>
            </a:pPr>
            <a:endParaRPr lang="en-US" altLang="en-US" sz="1600" dirty="0">
              <a:latin typeface="Times New Roman" panose="02020603050405020304" pitchFamily="18" charset="0"/>
              <a:cs typeface="Times New Roman" panose="02020603050405020304" pitchFamily="18" charset="0"/>
            </a:endParaRPr>
          </a:p>
          <a:p>
            <a:pPr>
              <a:defRPr/>
            </a:pPr>
            <a:endParaRPr lang="en-US" altLang="en-US" sz="16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6506CE9-F87E-F67A-C68F-1A17949C5CCD}"/>
              </a:ext>
            </a:extLst>
          </p:cNvPr>
          <p:cNvSpPr>
            <a:spLocks noGrp="1"/>
          </p:cNvSpPr>
          <p:nvPr>
            <p:ph type="sldNum" sz="quarter" idx="12"/>
          </p:nvPr>
        </p:nvSpPr>
        <p:spPr/>
        <p:txBody>
          <a:bodyPr/>
          <a:lstStyle/>
          <a:p>
            <a:pPr>
              <a:defRPr/>
            </a:pPr>
            <a:fld id="{2EDB1D41-CDF4-4E5D-BEF4-8EB2F5A87E9A}" type="slidenum">
              <a:rPr lang="en-US" smtClean="0"/>
              <a:pPr>
                <a:defRPr/>
              </a:pPr>
              <a:t>16</a:t>
            </a:fld>
            <a:endParaRPr lang="en-US" dirty="0"/>
          </a:p>
        </p:txBody>
      </p:sp>
      <p:sp>
        <p:nvSpPr>
          <p:cNvPr id="65538" name="Title 1">
            <a:extLst>
              <a:ext uri="{FF2B5EF4-FFF2-40B4-BE49-F238E27FC236}">
                <a16:creationId xmlns:a16="http://schemas.microsoft.com/office/drawing/2014/main" id="{F5EF6A6A-710A-EAC8-1759-DE9F8857621E}"/>
              </a:ext>
            </a:extLst>
          </p:cNvPr>
          <p:cNvSpPr>
            <a:spLocks noGrp="1"/>
          </p:cNvSpPr>
          <p:nvPr>
            <p:ph type="title"/>
          </p:nvPr>
        </p:nvSpPr>
        <p:spPr>
          <a:xfrm>
            <a:off x="14111" y="0"/>
            <a:ext cx="6934200" cy="1237129"/>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pic>
        <p:nvPicPr>
          <p:cNvPr id="5" name="Picture 4" descr="A stack of papers on a table&#10;&#10;AI-generated content may be incorrect.">
            <a:extLst>
              <a:ext uri="{FF2B5EF4-FFF2-40B4-BE49-F238E27FC236}">
                <a16:creationId xmlns:a16="http://schemas.microsoft.com/office/drawing/2014/main" id="{07BB8378-E449-7544-5111-55E3DDB6D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2142" y="2350611"/>
            <a:ext cx="6585716" cy="4395249"/>
          </a:xfrm>
          <a:prstGeom prst="rect">
            <a:avLst/>
          </a:prstGeom>
        </p:spPr>
      </p:pic>
      <p:sp>
        <p:nvSpPr>
          <p:cNvPr id="4" name="TextBox 3">
            <a:extLst>
              <a:ext uri="{FF2B5EF4-FFF2-40B4-BE49-F238E27FC236}">
                <a16:creationId xmlns:a16="http://schemas.microsoft.com/office/drawing/2014/main" id="{CB346B41-9A6E-EDFB-2225-D28A95E769AB}"/>
              </a:ext>
            </a:extLst>
          </p:cNvPr>
          <p:cNvSpPr txBox="1"/>
          <p:nvPr/>
        </p:nvSpPr>
        <p:spPr>
          <a:xfrm>
            <a:off x="9296400" y="2514600"/>
            <a:ext cx="2514600" cy="1200329"/>
          </a:xfrm>
          <a:prstGeom prst="rect">
            <a:avLst/>
          </a:prstGeom>
          <a:noFill/>
        </p:spPr>
        <p:txBody>
          <a:bodyPr wrap="square" rtlCol="0">
            <a:spAutoFit/>
          </a:bodyPr>
          <a:lstStyle/>
          <a:p>
            <a:r>
              <a:rPr lang="en-US" sz="36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Burnout is real</a:t>
            </a:r>
          </a:p>
        </p:txBody>
      </p:sp>
      <p:sp>
        <p:nvSpPr>
          <p:cNvPr id="6" name="TextBox 5">
            <a:extLst>
              <a:ext uri="{FF2B5EF4-FFF2-40B4-BE49-F238E27FC236}">
                <a16:creationId xmlns:a16="http://schemas.microsoft.com/office/drawing/2014/main" id="{EA6288B9-712B-E5DD-DEE1-31598CD3C679}"/>
              </a:ext>
            </a:extLst>
          </p:cNvPr>
          <p:cNvSpPr txBox="1"/>
          <p:nvPr/>
        </p:nvSpPr>
        <p:spPr>
          <a:xfrm>
            <a:off x="212342" y="2514600"/>
            <a:ext cx="2209800" cy="707886"/>
          </a:xfrm>
          <a:prstGeom prst="rect">
            <a:avLst/>
          </a:prstGeom>
          <a:noFill/>
        </p:spPr>
        <p:txBody>
          <a:bodyPr wrap="square" rtlCol="0">
            <a:spAutoFit/>
          </a:bodyPr>
          <a:lstStyle/>
          <a:p>
            <a:pPr>
              <a:defRPr/>
            </a:pP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Stress!</a:t>
            </a:r>
          </a:p>
        </p:txBody>
      </p:sp>
    </p:spTree>
    <p:extLst>
      <p:ext uri="{BB962C8B-B14F-4D97-AF65-F5344CB8AC3E}">
        <p14:creationId xmlns:p14="http://schemas.microsoft.com/office/powerpoint/2010/main" val="266809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6200" y="1237129"/>
            <a:ext cx="11963400" cy="3810000"/>
          </a:xfrm>
        </p:spPr>
        <p:txBody>
          <a:bodyPr rtlCol="0">
            <a:normAutofit/>
          </a:bodyPr>
          <a:lstStyle/>
          <a:p>
            <a:pPr marL="0" indent="0" algn="ctr">
              <a:buNone/>
              <a:defRPr/>
            </a:pPr>
            <a:r>
              <a:rPr lang="en-US" altLang="en-US" sz="3600" dirty="0">
                <a:solidFill>
                  <a:srgbClr val="0070C0"/>
                </a:solidFill>
                <a:latin typeface="Times New Roman" panose="02020603050405020304" pitchFamily="18" charset="0"/>
                <a:cs typeface="Times New Roman" panose="02020603050405020304" pitchFamily="18" charset="0"/>
              </a:rPr>
              <a:t>Recognize co-workers accomplishments – Boosts Morale!</a:t>
            </a:r>
          </a:p>
          <a:p>
            <a:pPr marL="0" indent="0" algn="ctr">
              <a:buNone/>
              <a:defRPr/>
            </a:pPr>
            <a:endParaRPr lang="en-US" altLang="en-US" sz="3600" dirty="0">
              <a:solidFill>
                <a:srgbClr val="0070C0"/>
              </a:solidFill>
              <a:latin typeface="Times New Roman" panose="02020603050405020304" pitchFamily="18" charset="0"/>
              <a:cs typeface="Times New Roman" panose="02020603050405020304" pitchFamily="18" charset="0"/>
            </a:endParaRPr>
          </a:p>
          <a:p>
            <a:pPr>
              <a:defRPr/>
            </a:pPr>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Recognition</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17</a:t>
            </a:fld>
            <a:endParaRPr lang="en-US" dirty="0"/>
          </a:p>
        </p:txBody>
      </p:sp>
      <p:sp>
        <p:nvSpPr>
          <p:cNvPr id="65538" name="Title 1"/>
          <p:cNvSpPr>
            <a:spLocks noGrp="1"/>
          </p:cNvSpPr>
          <p:nvPr>
            <p:ph type="title"/>
          </p:nvPr>
        </p:nvSpPr>
        <p:spPr>
          <a:xfrm>
            <a:off x="14111" y="0"/>
            <a:ext cx="6934200" cy="1237129"/>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pic>
        <p:nvPicPr>
          <p:cNvPr id="6" name="Picture 5" descr="A group of people singing into microphones&#10;&#10;AI-generated content may be incorrect.">
            <a:extLst>
              <a:ext uri="{FF2B5EF4-FFF2-40B4-BE49-F238E27FC236}">
                <a16:creationId xmlns:a16="http://schemas.microsoft.com/office/drawing/2014/main" id="{AC8FC406-5A36-CDBA-63EF-4A5449A5F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50" y="2409952"/>
            <a:ext cx="6667500" cy="444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B6A01-B712-8DA3-2B5B-1B376FCED2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D561F16-39D0-CFB8-8A15-0B33B890EDE0}"/>
              </a:ext>
            </a:extLst>
          </p:cNvPr>
          <p:cNvSpPr>
            <a:spLocks noGrp="1"/>
          </p:cNvSpPr>
          <p:nvPr>
            <p:ph idx="1"/>
          </p:nvPr>
        </p:nvSpPr>
        <p:spPr>
          <a:xfrm>
            <a:off x="76200" y="1237129"/>
            <a:ext cx="11963400" cy="3810000"/>
          </a:xfrm>
        </p:spPr>
        <p:txBody>
          <a:bodyPr rtlCol="0">
            <a:normAutofit/>
          </a:bodyPr>
          <a:lstStyle/>
          <a:p>
            <a:pPr marL="0" indent="0" algn="ctr">
              <a:buNone/>
              <a:defRPr/>
            </a:pPr>
            <a:r>
              <a:rPr lang="en-US" altLang="en-US" sz="3600" dirty="0">
                <a:solidFill>
                  <a:srgbClr val="0070C0"/>
                </a:solidFill>
                <a:latin typeface="Times New Roman" panose="02020603050405020304" pitchFamily="18" charset="0"/>
                <a:cs typeface="Times New Roman" panose="02020603050405020304" pitchFamily="18" charset="0"/>
              </a:rPr>
              <a:t>Recognize co-workers accomplishments – Boosts Morale!</a:t>
            </a:r>
          </a:p>
          <a:p>
            <a:pPr>
              <a:defRPr/>
            </a:pPr>
            <a:endParaRPr lang="en-US" altLang="en-US" sz="36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53248D5-9C7D-105E-1BFF-5DD42400C191}"/>
              </a:ext>
            </a:extLst>
          </p:cNvPr>
          <p:cNvSpPr>
            <a:spLocks noGrp="1"/>
          </p:cNvSpPr>
          <p:nvPr>
            <p:ph type="sldNum" sz="quarter" idx="12"/>
          </p:nvPr>
        </p:nvSpPr>
        <p:spPr/>
        <p:txBody>
          <a:bodyPr/>
          <a:lstStyle/>
          <a:p>
            <a:pPr>
              <a:defRPr/>
            </a:pPr>
            <a:fld id="{2EDB1D41-CDF4-4E5D-BEF4-8EB2F5A87E9A}" type="slidenum">
              <a:rPr lang="en-US" smtClean="0"/>
              <a:pPr>
                <a:defRPr/>
              </a:pPr>
              <a:t>18</a:t>
            </a:fld>
            <a:endParaRPr lang="en-US" dirty="0"/>
          </a:p>
        </p:txBody>
      </p:sp>
      <p:sp>
        <p:nvSpPr>
          <p:cNvPr id="65538" name="Title 1">
            <a:extLst>
              <a:ext uri="{FF2B5EF4-FFF2-40B4-BE49-F238E27FC236}">
                <a16:creationId xmlns:a16="http://schemas.microsoft.com/office/drawing/2014/main" id="{1327EC0C-B669-4A63-C320-F68A46C22153}"/>
              </a:ext>
            </a:extLst>
          </p:cNvPr>
          <p:cNvSpPr>
            <a:spLocks noGrp="1"/>
          </p:cNvSpPr>
          <p:nvPr>
            <p:ph type="title"/>
          </p:nvPr>
        </p:nvSpPr>
        <p:spPr>
          <a:xfrm>
            <a:off x="14111" y="0"/>
            <a:ext cx="6934200" cy="1237129"/>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pic>
        <p:nvPicPr>
          <p:cNvPr id="6" name="Picture 5" descr="A group of people singing into microphones&#10;&#10;AI-generated content may be incorrect.">
            <a:extLst>
              <a:ext uri="{FF2B5EF4-FFF2-40B4-BE49-F238E27FC236}">
                <a16:creationId xmlns:a16="http://schemas.microsoft.com/office/drawing/2014/main" id="{388ECE6B-4C70-FF9E-66D3-9C3E01120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50" y="2409952"/>
            <a:ext cx="6667500" cy="4445000"/>
          </a:xfrm>
          <a:prstGeom prst="rect">
            <a:avLst/>
          </a:prstGeom>
        </p:spPr>
      </p:pic>
    </p:spTree>
    <p:extLst>
      <p:ext uri="{BB962C8B-B14F-4D97-AF65-F5344CB8AC3E}">
        <p14:creationId xmlns:p14="http://schemas.microsoft.com/office/powerpoint/2010/main" val="245829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191000" y="1393236"/>
            <a:ext cx="7391400" cy="4882058"/>
          </a:xfrm>
        </p:spPr>
        <p:txBody>
          <a:bodyPr/>
          <a:lstStyle/>
          <a:p>
            <a:pPr>
              <a:lnSpc>
                <a:spcPct val="100000"/>
              </a:lnSpc>
            </a:pPr>
            <a:endParaRPr lang="en-US" altLang="en-US" sz="2800" dirty="0">
              <a:latin typeface="Times New Roman" panose="02020603050405020304" pitchFamily="18" charset="0"/>
              <a:cs typeface="Times New Roman" panose="02020603050405020304" pitchFamily="18" charset="0"/>
            </a:endParaRPr>
          </a:p>
          <a:p>
            <a:pPr>
              <a:lnSpc>
                <a:spcPct val="100000"/>
              </a:lnSpc>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19</a:t>
            </a:fld>
            <a:endParaRPr lang="en-US" dirty="0"/>
          </a:p>
        </p:txBody>
      </p:sp>
      <p:sp>
        <p:nvSpPr>
          <p:cNvPr id="69634" name="Title 1"/>
          <p:cNvSpPr>
            <a:spLocks noGrp="1"/>
          </p:cNvSpPr>
          <p:nvPr>
            <p:ph type="title"/>
          </p:nvPr>
        </p:nvSpPr>
        <p:spPr>
          <a:xfrm>
            <a:off x="0" y="457200"/>
            <a:ext cx="8202612" cy="38100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MANAGING YOUR OFFICE</a:t>
            </a:r>
          </a:p>
        </p:txBody>
      </p:sp>
      <p:sp>
        <p:nvSpPr>
          <p:cNvPr id="5" name="TextBox 4">
            <a:extLst>
              <a:ext uri="{FF2B5EF4-FFF2-40B4-BE49-F238E27FC236}">
                <a16:creationId xmlns:a16="http://schemas.microsoft.com/office/drawing/2014/main" id="{3779F59F-AE27-A55E-4ECF-07C2A44BF769}"/>
              </a:ext>
            </a:extLst>
          </p:cNvPr>
          <p:cNvSpPr txBox="1"/>
          <p:nvPr/>
        </p:nvSpPr>
        <p:spPr>
          <a:xfrm>
            <a:off x="381000" y="1524000"/>
            <a:ext cx="11277600" cy="3693319"/>
          </a:xfrm>
          <a:prstGeom prst="rect">
            <a:avLst/>
          </a:prstGeom>
          <a:noFill/>
        </p:spPr>
        <p:txBody>
          <a:bodyPr wrap="square" rtlCol="0">
            <a:spAutoFit/>
          </a:bodyPr>
          <a:lstStyle/>
          <a:p>
            <a:pPr>
              <a:lnSpc>
                <a:spcPct val="100000"/>
              </a:lnSpc>
            </a:pPr>
            <a:r>
              <a:rPr lang="en-US" altLang="en-US" sz="3200" dirty="0">
                <a:latin typeface="Times New Roman" panose="02020603050405020304" pitchFamily="18" charset="0"/>
                <a:cs typeface="Times New Roman" panose="02020603050405020304" pitchFamily="18" charset="0"/>
              </a:rPr>
              <a:t>Avoid Micromanagement…You have enough work to do without taking on other’s responsibilities</a:t>
            </a:r>
          </a:p>
          <a:p>
            <a:pPr>
              <a:lnSpc>
                <a:spcPct val="100000"/>
              </a:lnSpc>
              <a:spcBef>
                <a:spcPts val="300"/>
              </a:spcBef>
            </a:pPr>
            <a:endParaRPr lang="en-US" altLang="en-US" sz="32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3200" dirty="0">
                <a:latin typeface="Times New Roman" panose="02020603050405020304" pitchFamily="18" charset="0"/>
                <a:cs typeface="Times New Roman" panose="02020603050405020304" pitchFamily="18" charset="0"/>
              </a:rPr>
              <a:t>Distribute the workload based on experience and expertise – remember claims consultants </a:t>
            </a:r>
            <a:r>
              <a:rPr lang="en-US" altLang="en-US" sz="3200" b="1" u="sng" dirty="0">
                <a:latin typeface="Times New Roman" panose="02020603050405020304" pitchFamily="18" charset="0"/>
                <a:cs typeface="Times New Roman" panose="02020603050405020304" pitchFamily="18" charset="0"/>
              </a:rPr>
              <a:t>are</a:t>
            </a:r>
            <a:r>
              <a:rPr lang="en-US" altLang="en-US" sz="3200" dirty="0">
                <a:latin typeface="Times New Roman" panose="02020603050405020304" pitchFamily="18" charset="0"/>
                <a:cs typeface="Times New Roman" panose="02020603050405020304" pitchFamily="18" charset="0"/>
              </a:rPr>
              <a:t> fully trained representatives</a:t>
            </a:r>
          </a:p>
          <a:p>
            <a:pPr>
              <a:lnSpc>
                <a:spcPct val="100000"/>
              </a:lnSpc>
              <a:spcBef>
                <a:spcPts val="300"/>
              </a:spcBef>
            </a:pPr>
            <a:endParaRPr lang="en-US" altLang="en-US" sz="32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3200" dirty="0">
                <a:latin typeface="Times New Roman" panose="02020603050405020304" pitchFamily="18" charset="0"/>
                <a:cs typeface="Times New Roman" panose="02020603050405020304" pitchFamily="18" charset="0"/>
              </a:rPr>
              <a:t>Make sure everyone knows when someone is out of office</a:t>
            </a:r>
          </a:p>
        </p:txBody>
      </p:sp>
      <p:sp>
        <p:nvSpPr>
          <p:cNvPr id="7" name="TextBox 6">
            <a:extLst>
              <a:ext uri="{FF2B5EF4-FFF2-40B4-BE49-F238E27FC236}">
                <a16:creationId xmlns:a16="http://schemas.microsoft.com/office/drawing/2014/main" id="{C69763D1-669E-6EB7-687F-B8C18FD92686}"/>
              </a:ext>
            </a:extLst>
          </p:cNvPr>
          <p:cNvSpPr txBox="1"/>
          <p:nvPr/>
        </p:nvSpPr>
        <p:spPr>
          <a:xfrm>
            <a:off x="4392613" y="5752074"/>
            <a:ext cx="3809999" cy="523220"/>
          </a:xfrm>
          <a:prstGeom prst="rect">
            <a:avLst/>
          </a:prstGeom>
          <a:noFill/>
        </p:spPr>
        <p:txBody>
          <a:bodyPr wrap="square">
            <a:spAutoFit/>
          </a:bodyPr>
          <a:lstStyle/>
          <a:p>
            <a:r>
              <a:rPr lang="en-US" sz="2800" dirty="0">
                <a:effectLst>
                  <a:outerShdw blurRad="38100" dist="38100" dir="2700000" algn="tl">
                    <a:srgbClr val="000000">
                      <a:alpha val="43137"/>
                    </a:srgbClr>
                  </a:outerShdw>
                </a:effectLst>
              </a:rPr>
              <a:t>Don't be this supervisor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542E5-B30A-C3D3-04D3-AA072489169A}"/>
            </a:ext>
          </a:extLst>
        </p:cNvPr>
        <p:cNvGrpSpPr/>
        <p:nvPr/>
      </p:nvGrpSpPr>
      <p:grpSpPr>
        <a:xfrm>
          <a:off x="0" y="0"/>
          <a:ext cx="0" cy="0"/>
          <a:chOff x="0" y="0"/>
          <a:chExt cx="0" cy="0"/>
        </a:xfrm>
      </p:grpSpPr>
      <p:pic>
        <p:nvPicPr>
          <p:cNvPr id="5" name="Picture 4" descr="A person smoking a pipe&#10;&#10;AI-generated content may be incorrect.">
            <a:extLst>
              <a:ext uri="{FF2B5EF4-FFF2-40B4-BE49-F238E27FC236}">
                <a16:creationId xmlns:a16="http://schemas.microsoft.com/office/drawing/2014/main" id="{758E923F-50B1-DF99-EEB7-EBA622026EDC}"/>
              </a:ext>
            </a:extLst>
          </p:cNvPr>
          <p:cNvPicPr>
            <a:picLocks noChangeAspect="1"/>
          </p:cNvPicPr>
          <p:nvPr/>
        </p:nvPicPr>
        <p:blipFill>
          <a:blip r:embed="rId3" cstate="print">
            <a:extLst>
              <a:ext uri="{28A0092B-C50C-407E-A947-70E740481C1C}">
                <a14:useLocalDpi xmlns:a14="http://schemas.microsoft.com/office/drawing/2010/main" val="0"/>
              </a:ext>
            </a:extLst>
          </a:blip>
          <a:srcRect l="5476" r="36349" b="1"/>
          <a:stretch>
            <a:fillRect/>
          </a:stretch>
        </p:blipFill>
        <p:spPr>
          <a:xfrm>
            <a:off x="838200" y="1458073"/>
            <a:ext cx="5156200" cy="4808257"/>
          </a:xfrm>
          <a:prstGeom prst="rect">
            <a:avLst/>
          </a:prstGeom>
          <a:noFill/>
        </p:spPr>
      </p:pic>
      <p:sp>
        <p:nvSpPr>
          <p:cNvPr id="3" name="Content Placeholder 2">
            <a:extLst>
              <a:ext uri="{FF2B5EF4-FFF2-40B4-BE49-F238E27FC236}">
                <a16:creationId xmlns:a16="http://schemas.microsoft.com/office/drawing/2014/main" id="{45F840DD-DE64-03CD-BE46-5CAC59A65D9F}"/>
              </a:ext>
            </a:extLst>
          </p:cNvPr>
          <p:cNvSpPr>
            <a:spLocks noGrp="1"/>
          </p:cNvSpPr>
          <p:nvPr>
            <p:ph sz="half" idx="2"/>
          </p:nvPr>
        </p:nvSpPr>
        <p:spPr>
          <a:xfrm>
            <a:off x="6197600" y="1458073"/>
            <a:ext cx="5156200" cy="4790328"/>
          </a:xfrm>
        </p:spPr>
        <p:txBody>
          <a:bodyPr rtlCol="0">
            <a:normAutofit/>
          </a:bodyPr>
          <a:lstStyle/>
          <a:p>
            <a:pPr marL="0" indent="0" defTabSz="914363">
              <a:buNone/>
              <a:defRPr/>
            </a:pPr>
            <a:endParaRPr lang="en-US" dirty="0"/>
          </a:p>
          <a:p>
            <a:pPr marL="0" indent="0" defTabSz="914363">
              <a:buNone/>
              <a:defRPr/>
            </a:pPr>
            <a:r>
              <a:rPr lang="en-US" dirty="0"/>
              <a:t>In this class we are going to discuss ways to help you be successful in your office</a:t>
            </a:r>
          </a:p>
          <a:p>
            <a:pPr marL="0" indent="0" defTabSz="914363">
              <a:buNone/>
              <a:defRPr/>
            </a:pPr>
            <a:endParaRPr lang="en-US" dirty="0"/>
          </a:p>
          <a:p>
            <a:pPr marL="0" indent="0" defTabSz="914363">
              <a:buNone/>
              <a:defRPr/>
            </a:pPr>
            <a:r>
              <a:rPr lang="en-US" dirty="0"/>
              <a:t>These are suggestions, not policy mandates</a:t>
            </a:r>
          </a:p>
          <a:p>
            <a:pPr marL="0" indent="0" defTabSz="914363">
              <a:buNone/>
              <a:defRPr/>
            </a:pPr>
            <a:endParaRPr lang="en-US" dirty="0"/>
          </a:p>
          <a:p>
            <a:pPr marL="0" indent="0" defTabSz="914363">
              <a:buNone/>
              <a:defRPr/>
            </a:pPr>
            <a:endParaRPr lang="en-US" dirty="0"/>
          </a:p>
        </p:txBody>
      </p:sp>
      <p:sp>
        <p:nvSpPr>
          <p:cNvPr id="2" name="Slide Number Placeholder 1">
            <a:extLst>
              <a:ext uri="{FF2B5EF4-FFF2-40B4-BE49-F238E27FC236}">
                <a16:creationId xmlns:a16="http://schemas.microsoft.com/office/drawing/2014/main" id="{27DBB2FB-AD42-B159-774C-910EDA9C0C18}"/>
              </a:ext>
            </a:extLst>
          </p:cNvPr>
          <p:cNvSpPr>
            <a:spLocks noGrp="1"/>
          </p:cNvSpPr>
          <p:nvPr>
            <p:ph type="sldNum" sz="quarter" idx="12"/>
          </p:nvPr>
        </p:nvSpPr>
        <p:spPr>
          <a:xfrm>
            <a:off x="8610600" y="6356351"/>
            <a:ext cx="2743200" cy="365125"/>
          </a:xfrm>
        </p:spPr>
        <p:txBody>
          <a:bodyPr anchor="ctr">
            <a:normAutofit/>
          </a:bodyPr>
          <a:lstStyle/>
          <a:p>
            <a:pPr>
              <a:lnSpc>
                <a:spcPct val="90000"/>
              </a:lnSpc>
              <a:spcAft>
                <a:spcPts val="600"/>
              </a:spcAft>
              <a:defRPr/>
            </a:pPr>
            <a:fld id="{2EDB1D41-CDF4-4E5D-BEF4-8EB2F5A87E9A}" type="slidenum">
              <a:rPr lang="en-US" sz="1900" smtClean="0"/>
              <a:pPr>
                <a:lnSpc>
                  <a:spcPct val="90000"/>
                </a:lnSpc>
                <a:spcAft>
                  <a:spcPts val="600"/>
                </a:spcAft>
                <a:defRPr/>
              </a:pPr>
              <a:t>2</a:t>
            </a:fld>
            <a:endParaRPr lang="en-US" sz="1900"/>
          </a:p>
        </p:txBody>
      </p:sp>
      <p:sp>
        <p:nvSpPr>
          <p:cNvPr id="25602" name="Title 1">
            <a:extLst>
              <a:ext uri="{FF2B5EF4-FFF2-40B4-BE49-F238E27FC236}">
                <a16:creationId xmlns:a16="http://schemas.microsoft.com/office/drawing/2014/main" id="{1C62B121-9CF6-B0BB-4307-9CEC8430D950}"/>
              </a:ext>
            </a:extLst>
          </p:cNvPr>
          <p:cNvSpPr>
            <a:spLocks noGrp="1"/>
          </p:cNvSpPr>
          <p:nvPr>
            <p:ph type="title"/>
          </p:nvPr>
        </p:nvSpPr>
        <p:spPr>
          <a:xfrm>
            <a:off x="286871" y="134472"/>
            <a:ext cx="8450731" cy="981732"/>
          </a:xfrm>
        </p:spPr>
        <p:txBody>
          <a:bodyPr anchor="ctr">
            <a:normAutofit/>
          </a:bodyPr>
          <a:lstStyle/>
          <a:p>
            <a:pPr defTabSz="912813"/>
            <a:r>
              <a:rPr lang="en-US" altLang="en-US"/>
              <a:t>WORKLOAD MANAGEMENT</a:t>
            </a:r>
          </a:p>
        </p:txBody>
      </p:sp>
    </p:spTree>
    <p:extLst>
      <p:ext uri="{BB962C8B-B14F-4D97-AF65-F5344CB8AC3E}">
        <p14:creationId xmlns:p14="http://schemas.microsoft.com/office/powerpoint/2010/main" val="200644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874"/>
            <a:ext cx="10972800" cy="4943477"/>
          </a:xfrm>
        </p:spPr>
        <p:txBody>
          <a:bodyPr rtlCol="0">
            <a:normAutofit/>
          </a:bodyPr>
          <a:lstStyle/>
          <a:p>
            <a:pPr marL="0" indent="0" algn="ctr">
              <a:buNone/>
            </a:pPr>
            <a:r>
              <a:rPr lang="en-US" altLang="en-US" b="1" dirty="0">
                <a:solidFill>
                  <a:prstClr val="black"/>
                </a:solidFill>
                <a:latin typeface="Times New Roman" panose="02020603050405020304" pitchFamily="18" charset="0"/>
                <a:cs typeface="Times New Roman" panose="02020603050405020304" pitchFamily="18" charset="0"/>
              </a:rPr>
              <a:t>Set up clearly defined responsibilities</a:t>
            </a:r>
          </a:p>
          <a:p>
            <a:pPr defTabSz="914363">
              <a:defRPr/>
            </a:pPr>
            <a:r>
              <a:rPr lang="en-US" sz="2600" dirty="0">
                <a:latin typeface="Times New Roman" panose="02020603050405020304" pitchFamily="18" charset="0"/>
                <a:cs typeface="Times New Roman" panose="02020603050405020304" pitchFamily="18" charset="0"/>
              </a:rPr>
              <a:t>Good office management depends on people knowing who is responsible for what –accountable </a:t>
            </a:r>
            <a:r>
              <a:rPr lang="en-US" sz="2600" b="1" dirty="0">
                <a:latin typeface="Times New Roman" panose="02020603050405020304" pitchFamily="18" charset="0"/>
                <a:cs typeface="Times New Roman" panose="02020603050405020304" pitchFamily="18" charset="0"/>
              </a:rPr>
              <a:t>PEOPLE</a:t>
            </a:r>
            <a:r>
              <a:rPr lang="en-US" sz="2600" dirty="0">
                <a:latin typeface="Times New Roman" panose="02020603050405020304" pitchFamily="18" charset="0"/>
                <a:cs typeface="Times New Roman" panose="02020603050405020304" pitchFamily="18" charset="0"/>
              </a:rPr>
              <a:t> get things done.</a:t>
            </a: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When you delegate responsibilities, make sure the task is appropriate to the person, understood, and supervised.</a:t>
            </a:r>
          </a:p>
          <a:p>
            <a:pPr lvl="1" defTabSz="914363">
              <a:defRPr/>
            </a:pPr>
            <a:r>
              <a:rPr lang="en-US" sz="2200" dirty="0">
                <a:latin typeface="Times New Roman" panose="02020603050405020304" pitchFamily="18" charset="0"/>
                <a:cs typeface="Times New Roman" panose="02020603050405020304" pitchFamily="18" charset="0"/>
              </a:rPr>
              <a:t>Who reviews decisions and when? (who should review decisions?)</a:t>
            </a:r>
          </a:p>
          <a:p>
            <a:pPr lvl="1" defTabSz="914363">
              <a:defRPr/>
            </a:pPr>
            <a:r>
              <a:rPr lang="en-US" sz="2200" dirty="0">
                <a:latin typeface="Times New Roman" panose="02020603050405020304" pitchFamily="18" charset="0"/>
                <a:cs typeface="Times New Roman" panose="02020603050405020304" pitchFamily="18" charset="0"/>
              </a:rPr>
              <a:t>Who checks VBMS for claims status</a:t>
            </a:r>
          </a:p>
          <a:p>
            <a:pPr lvl="1" defTabSz="914363">
              <a:defRPr/>
            </a:pPr>
            <a:r>
              <a:rPr lang="en-US" sz="2200" dirty="0">
                <a:latin typeface="Times New Roman" panose="02020603050405020304" pitchFamily="18" charset="0"/>
                <a:cs typeface="Times New Roman" panose="02020603050405020304" pitchFamily="18" charset="0"/>
              </a:rPr>
              <a:t>Who takes out the trash and does the dishes on what days</a:t>
            </a:r>
          </a:p>
          <a:p>
            <a:pPr marL="457200" lvl="1" indent="0" defTabSz="914363">
              <a:buNone/>
              <a:defRPr/>
            </a:pPr>
            <a:endParaRPr lang="en-US" sz="2200" dirty="0">
              <a:latin typeface="Times New Roman" panose="02020603050405020304" pitchFamily="18" charset="0"/>
              <a:cs typeface="Times New Roman" panose="02020603050405020304" pitchFamily="18" charset="0"/>
            </a:endParaRPr>
          </a:p>
          <a:p>
            <a:pPr marL="0" indent="0" defTabSz="914363">
              <a:buNone/>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20</a:t>
            </a:fld>
            <a:endParaRPr lang="en-US" dirty="0"/>
          </a:p>
        </p:txBody>
      </p:sp>
      <p:sp>
        <p:nvSpPr>
          <p:cNvPr id="7" name="Title 2"/>
          <p:cNvSpPr>
            <a:spLocks noGrp="1"/>
          </p:cNvSpPr>
          <p:nvPr>
            <p:ph type="title"/>
          </p:nvPr>
        </p:nvSpPr>
        <p:spPr>
          <a:xfrm>
            <a:off x="0" y="45720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1393236"/>
            <a:ext cx="10896600" cy="5328240"/>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Keep things simple </a:t>
            </a:r>
          </a:p>
          <a:p>
            <a:pPr lvl="1" defTabSz="914363">
              <a:defRPr/>
            </a:pPr>
            <a:r>
              <a:rPr lang="en-US" dirty="0">
                <a:latin typeface="Times New Roman" panose="02020603050405020304" pitchFamily="18" charset="0"/>
                <a:cs typeface="Times New Roman" panose="02020603050405020304" pitchFamily="18" charset="0"/>
              </a:rPr>
              <a:t>Make sure that you don’t overcomplicate things. </a:t>
            </a:r>
          </a:p>
          <a:p>
            <a:pPr lvl="2" defTabSz="914363">
              <a:defRPr/>
            </a:pPr>
            <a:r>
              <a:rPr lang="en-US" dirty="0">
                <a:latin typeface="Times New Roman" panose="02020603050405020304" pitchFamily="18" charset="0"/>
                <a:cs typeface="Times New Roman" panose="02020603050405020304" pitchFamily="18" charset="0"/>
              </a:rPr>
              <a:t>Sometimes a basic list of “to do” is a very good option to give veterans</a:t>
            </a:r>
          </a:p>
          <a:p>
            <a:pPr marL="460375" lvl="1" indent="0" defTabSz="914363">
              <a:buNone/>
              <a:defRPr/>
            </a:pPr>
            <a:endParaRPr lang="en-US" sz="12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Learn from your mistakes</a:t>
            </a:r>
          </a:p>
          <a:p>
            <a:pPr lvl="1" defTabSz="914363">
              <a:defRPr/>
            </a:pPr>
            <a:r>
              <a:rPr lang="en-US" dirty="0">
                <a:latin typeface="Times New Roman" panose="02020603050405020304" pitchFamily="18" charset="0"/>
                <a:cs typeface="Times New Roman" panose="02020603050405020304" pitchFamily="18" charset="0"/>
              </a:rPr>
              <a:t>Everybody makes mistakes.</a:t>
            </a:r>
          </a:p>
          <a:p>
            <a:pPr lvl="2" defTabSz="914363">
              <a:defRPr/>
            </a:pPr>
            <a:r>
              <a:rPr lang="en-US" dirty="0">
                <a:latin typeface="Times New Roman" panose="02020603050405020304" pitchFamily="18" charset="0"/>
                <a:cs typeface="Times New Roman" panose="02020603050405020304" pitchFamily="18" charset="0"/>
              </a:rPr>
              <a:t>Unsigned POA or wrong SSN?</a:t>
            </a:r>
          </a:p>
          <a:p>
            <a:pPr lvl="2" defTabSz="914363">
              <a:defRPr/>
            </a:pPr>
            <a:r>
              <a:rPr lang="en-US" dirty="0">
                <a:latin typeface="Times New Roman" panose="02020603050405020304" pitchFamily="18" charset="0"/>
                <a:cs typeface="Times New Roman" panose="02020603050405020304" pitchFamily="18" charset="0"/>
              </a:rPr>
              <a:t>Own it and be vigilant next time</a:t>
            </a:r>
          </a:p>
          <a:p>
            <a:pPr marL="460375" lvl="1" indent="0" defTabSz="914363">
              <a:buNone/>
              <a:defRPr/>
            </a:pPr>
            <a:endParaRPr lang="en-US" sz="14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Ask for help when you need it</a:t>
            </a:r>
          </a:p>
          <a:p>
            <a:pPr lvl="1" defTabSz="914363">
              <a:defRPr/>
            </a:pPr>
            <a:r>
              <a:rPr lang="en-US" dirty="0">
                <a:latin typeface="Times New Roman" panose="02020603050405020304" pitchFamily="18" charset="0"/>
                <a:cs typeface="Times New Roman" panose="02020603050405020304" pitchFamily="18" charset="0"/>
              </a:rPr>
              <a:t>This job is not a competition. </a:t>
            </a:r>
          </a:p>
          <a:p>
            <a:pPr lvl="1" defTabSz="914363">
              <a:defRPr/>
            </a:pPr>
            <a:r>
              <a:rPr lang="en-US" dirty="0">
                <a:latin typeface="Times New Roman" panose="02020603050405020304" pitchFamily="18" charset="0"/>
                <a:cs typeface="Times New Roman" panose="02020603050405020304" pitchFamily="18" charset="0"/>
              </a:rPr>
              <a:t>If you don’t know if </a:t>
            </a:r>
            <a:r>
              <a:rPr lang="en-US" b="1" dirty="0">
                <a:latin typeface="Times New Roman" panose="02020603050405020304" pitchFamily="18" charset="0"/>
                <a:cs typeface="Times New Roman" panose="02020603050405020304" pitchFamily="18" charset="0"/>
              </a:rPr>
              <a:t>ephelides </a:t>
            </a:r>
            <a:r>
              <a:rPr lang="en-US" dirty="0">
                <a:latin typeface="Times New Roman" panose="02020603050405020304" pitchFamily="18" charset="0"/>
                <a:cs typeface="Times New Roman" panose="02020603050405020304" pitchFamily="18" charset="0"/>
              </a:rPr>
              <a:t>is VA ratable, ask co-worker or VA</a:t>
            </a:r>
          </a:p>
          <a:p>
            <a:pPr marL="460375" lvl="1" indent="0" defTabSz="914363">
              <a:buNone/>
              <a:defRPr/>
            </a:pPr>
            <a:endParaRPr lang="en-US" altLang="en-US" sz="1800" dirty="0"/>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21</a:t>
            </a:fld>
            <a:endParaRPr lang="en-US" dirty="0"/>
          </a:p>
        </p:txBody>
      </p:sp>
      <p:sp>
        <p:nvSpPr>
          <p:cNvPr id="83970" name="Title 1"/>
          <p:cNvSpPr>
            <a:spLocks noGrp="1"/>
          </p:cNvSpPr>
          <p:nvPr>
            <p:ph type="title"/>
          </p:nvPr>
        </p:nvSpPr>
        <p:spPr>
          <a:xfrm>
            <a:off x="0" y="125506"/>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 FEW HELPFUL HINTS…</a:t>
            </a:r>
          </a:p>
        </p:txBody>
      </p:sp>
      <p:pic>
        <p:nvPicPr>
          <p:cNvPr id="9" name="Picture 8" descr="A person looking at her face&#10;&#10;AI-generated content may be incorrect.">
            <a:extLst>
              <a:ext uri="{FF2B5EF4-FFF2-40B4-BE49-F238E27FC236}">
                <a16:creationId xmlns:a16="http://schemas.microsoft.com/office/drawing/2014/main" id="{65CC776B-7518-D169-C09D-7E6E972B7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873963"/>
            <a:ext cx="4316071" cy="28776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9E1F-DD62-9CD7-2DEC-36B651F385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8C53B8-D564-7698-CA93-2C1835CA6891}"/>
              </a:ext>
            </a:extLst>
          </p:cNvPr>
          <p:cNvSpPr>
            <a:spLocks noGrp="1"/>
          </p:cNvSpPr>
          <p:nvPr>
            <p:ph idx="1"/>
          </p:nvPr>
        </p:nvSpPr>
        <p:spPr>
          <a:xfrm>
            <a:off x="3010829" y="3017837"/>
            <a:ext cx="5562600" cy="822325"/>
          </a:xfrm>
        </p:spPr>
        <p:txBody>
          <a:bodyPr rtlCol="0">
            <a:normAutofit fontScale="85000" lnSpcReduction="20000"/>
          </a:bodyPr>
          <a:lstStyle/>
          <a:p>
            <a:pPr marL="460375" lvl="1" indent="0" defTabSz="914363">
              <a:buNone/>
              <a:defRPr/>
            </a:pPr>
            <a:r>
              <a:rPr lang="en-US" altLang="en-US" sz="3600" dirty="0"/>
              <a:t>Wouldn’t This Be Nice…get what you always ask for</a:t>
            </a:r>
          </a:p>
          <a:p>
            <a:pPr marL="0" indent="0" defTabSz="914363">
              <a:buNone/>
              <a:defRPr/>
            </a:pPr>
            <a:endParaRPr lang="en-US" dirty="0"/>
          </a:p>
          <a:p>
            <a:pPr marL="0" indent="0" defTabSz="914363">
              <a:buNone/>
              <a:defRPr/>
            </a:pPr>
            <a:endParaRPr lang="en-US" dirty="0"/>
          </a:p>
        </p:txBody>
      </p:sp>
      <p:sp>
        <p:nvSpPr>
          <p:cNvPr id="2" name="Slide Number Placeholder 1">
            <a:extLst>
              <a:ext uri="{FF2B5EF4-FFF2-40B4-BE49-F238E27FC236}">
                <a16:creationId xmlns:a16="http://schemas.microsoft.com/office/drawing/2014/main" id="{2E0516D4-05C3-FA12-6F44-4A1C36BC0F48}"/>
              </a:ext>
            </a:extLst>
          </p:cNvPr>
          <p:cNvSpPr>
            <a:spLocks noGrp="1"/>
          </p:cNvSpPr>
          <p:nvPr>
            <p:ph type="sldNum" sz="quarter" idx="12"/>
          </p:nvPr>
        </p:nvSpPr>
        <p:spPr/>
        <p:txBody>
          <a:bodyPr/>
          <a:lstStyle/>
          <a:p>
            <a:pPr>
              <a:defRPr/>
            </a:pPr>
            <a:fld id="{2EDB1D41-CDF4-4E5D-BEF4-8EB2F5A87E9A}" type="slidenum">
              <a:rPr lang="en-US" smtClean="0"/>
              <a:pPr>
                <a:defRPr/>
              </a:pPr>
              <a:t>22</a:t>
            </a:fld>
            <a:endParaRPr lang="en-US" dirty="0"/>
          </a:p>
        </p:txBody>
      </p:sp>
      <p:sp>
        <p:nvSpPr>
          <p:cNvPr id="83970" name="Title 1">
            <a:extLst>
              <a:ext uri="{FF2B5EF4-FFF2-40B4-BE49-F238E27FC236}">
                <a16:creationId xmlns:a16="http://schemas.microsoft.com/office/drawing/2014/main" id="{5F52EDA3-6C9B-332F-28E4-824B9C06D98C}"/>
              </a:ext>
            </a:extLst>
          </p:cNvPr>
          <p:cNvSpPr>
            <a:spLocks noGrp="1"/>
          </p:cNvSpPr>
          <p:nvPr>
            <p:ph type="title"/>
          </p:nvPr>
        </p:nvSpPr>
        <p:spPr>
          <a:xfrm>
            <a:off x="0" y="125506"/>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If It Were Only This Simple</a:t>
            </a:r>
          </a:p>
        </p:txBody>
      </p:sp>
    </p:spTree>
    <p:extLst>
      <p:ext uri="{BB962C8B-B14F-4D97-AF65-F5344CB8AC3E}">
        <p14:creationId xmlns:p14="http://schemas.microsoft.com/office/powerpoint/2010/main" val="117305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12877"/>
            <a:ext cx="8382000" cy="3235324"/>
          </a:xfrm>
        </p:spPr>
        <p:txBody>
          <a:bodyPr rtlCol="0">
            <a:normAutofit/>
          </a:bodyPr>
          <a:lstStyle/>
          <a:p>
            <a:pPr marL="0" indent="0" defTabSz="914363">
              <a:buNone/>
              <a:defRPr/>
            </a:pPr>
            <a:endParaRPr lang="en-US" dirty="0"/>
          </a:p>
          <a:p>
            <a:pPr defTabSz="914363">
              <a:defRPr/>
            </a:pPr>
            <a:endParaRPr lang="en-US" dirty="0"/>
          </a:p>
        </p:txBody>
      </p:sp>
      <p:sp>
        <p:nvSpPr>
          <p:cNvPr id="2" name="TextBox 1">
            <a:extLst>
              <a:ext uri="{FF2B5EF4-FFF2-40B4-BE49-F238E27FC236}">
                <a16:creationId xmlns:a16="http://schemas.microsoft.com/office/drawing/2014/main" id="{929CA406-0644-4321-9EDA-669CC505BDB1}"/>
              </a:ext>
            </a:extLst>
          </p:cNvPr>
          <p:cNvSpPr txBox="1"/>
          <p:nvPr/>
        </p:nvSpPr>
        <p:spPr>
          <a:xfrm>
            <a:off x="4267200" y="2667000"/>
            <a:ext cx="5257800" cy="1200329"/>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2684578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1"/>
            <a:ext cx="2743200" cy="365125"/>
          </a:xfrm>
        </p:spPr>
        <p:txBody>
          <a:bodyPr vert="horz" lIns="91440" tIns="45720" rIns="91440" bIns="45720" rtlCol="0" anchor="ctr">
            <a:normAutofit/>
          </a:bodyPr>
          <a:lstStyle/>
          <a:p>
            <a:pPr>
              <a:lnSpc>
                <a:spcPct val="90000"/>
              </a:lnSpc>
              <a:spcAft>
                <a:spcPts val="600"/>
              </a:spcAft>
              <a:defRPr/>
            </a:pPr>
            <a:fld id="{C71DDF5C-27CD-46D4-A243-EFD7FCA7131D}" type="slidenum">
              <a:rPr lang="en-US" sz="1900" smtClean="0"/>
              <a:pPr>
                <a:lnSpc>
                  <a:spcPct val="90000"/>
                </a:lnSpc>
                <a:spcAft>
                  <a:spcPts val="600"/>
                </a:spcAft>
                <a:defRPr/>
              </a:pPr>
              <a:t>3</a:t>
            </a:fld>
            <a:endParaRPr lang="en-US" sz="1900"/>
          </a:p>
        </p:txBody>
      </p:sp>
      <p:sp>
        <p:nvSpPr>
          <p:cNvPr id="5" name="Title 1"/>
          <p:cNvSpPr txBox="1">
            <a:spLocks/>
          </p:cNvSpPr>
          <p:nvPr/>
        </p:nvSpPr>
        <p:spPr>
          <a:xfrm>
            <a:off x="286871" y="134472"/>
            <a:ext cx="8450731" cy="981732"/>
          </a:xfrm>
          <a:prstGeom prst="rect">
            <a:avLst/>
          </a:prstGeom>
        </p:spPr>
        <p:txBody>
          <a:bodyPr anchor="ctr">
            <a:normAutofit/>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spcAft>
                <a:spcPts val="600"/>
              </a:spcAft>
            </a:pPr>
            <a:r>
              <a:rPr lang="en-US" altLang="en-US" sz="3200" b="1" kern="1200">
                <a:latin typeface="Arial" panose="020B0604020202020204" pitchFamily="34" charset="0"/>
                <a:ea typeface="+mj-ea"/>
                <a:cs typeface="Arial" panose="020B0604020202020204" pitchFamily="34" charset="0"/>
              </a:rPr>
              <a:t>The Four Core Tasks</a:t>
            </a:r>
          </a:p>
        </p:txBody>
      </p:sp>
      <p:graphicFrame>
        <p:nvGraphicFramePr>
          <p:cNvPr id="8" name="TextBox 5">
            <a:extLst>
              <a:ext uri="{FF2B5EF4-FFF2-40B4-BE49-F238E27FC236}">
                <a16:creationId xmlns:a16="http://schemas.microsoft.com/office/drawing/2014/main" id="{C3EC4956-70A5-E5E2-A8F1-D4187A487831}"/>
              </a:ext>
            </a:extLst>
          </p:cNvPr>
          <p:cNvGraphicFramePr/>
          <p:nvPr/>
        </p:nvGraphicFramePr>
        <p:xfrm>
          <a:off x="812801" y="1524000"/>
          <a:ext cx="1054099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447800"/>
            <a:ext cx="10972800" cy="4598894"/>
          </a:xfrm>
        </p:spPr>
        <p:txBody>
          <a:bodyPr rtlCol="0">
            <a:normAutofit/>
          </a:bodyPr>
          <a:lstStyle/>
          <a:p>
            <a:pPr defTabSz="914363">
              <a:lnSpc>
                <a:spcPct val="110000"/>
              </a:lnSpc>
              <a:defRPr/>
            </a:pPr>
            <a:r>
              <a:rPr lang="en-US" sz="2800" dirty="0">
                <a:latin typeface="Times New Roman" panose="02020603050405020304" pitchFamily="18" charset="0"/>
                <a:cs typeface="Times New Roman" panose="02020603050405020304" pitchFamily="18" charset="0"/>
              </a:rPr>
              <a:t>Phone calls and emails - 1-2 business days.</a:t>
            </a:r>
          </a:p>
          <a:p>
            <a:pPr lvl="1" defTabSz="914363">
              <a:lnSpc>
                <a:spcPct val="110000"/>
              </a:lnSpc>
              <a:defRPr/>
            </a:pPr>
            <a:r>
              <a:rPr lang="en-US" sz="2400" dirty="0">
                <a:latin typeface="Times New Roman" panose="02020603050405020304" pitchFamily="18" charset="0"/>
                <a:cs typeface="Times New Roman" panose="02020603050405020304" pitchFamily="18" charset="0"/>
              </a:rPr>
              <a:t>#1 issue we hear when veterans call NVS</a:t>
            </a:r>
          </a:p>
          <a:p>
            <a:pPr defTabSz="914363">
              <a:lnSpc>
                <a:spcPct val="110000"/>
              </a:lnSpc>
              <a:defRPr/>
            </a:pPr>
            <a:r>
              <a:rPr lang="en-US" sz="2800" dirty="0">
                <a:latin typeface="Times New Roman" panose="02020603050405020304" pitchFamily="18" charset="0"/>
                <a:cs typeface="Times New Roman" panose="02020603050405020304" pitchFamily="18" charset="0"/>
              </a:rPr>
              <a:t>Voicemail greets should be concise, current</a:t>
            </a:r>
          </a:p>
          <a:p>
            <a:pPr lvl="1" defTabSz="914363">
              <a:lnSpc>
                <a:spcPct val="110000"/>
              </a:lnSpc>
              <a:defRPr/>
            </a:pPr>
            <a:r>
              <a:rPr lang="en-US" sz="2400" dirty="0">
                <a:latin typeface="Times New Roman" panose="02020603050405020304" pitchFamily="18" charset="0"/>
                <a:cs typeface="Times New Roman" panose="02020603050405020304" pitchFamily="18" charset="0"/>
              </a:rPr>
              <a:t>“Hello, you’ve reached the number you are calling.  Please leave a message”</a:t>
            </a:r>
          </a:p>
          <a:p>
            <a:pPr lvl="1" defTabSz="914363">
              <a:lnSpc>
                <a:spcPct val="110000"/>
              </a:lnSpc>
              <a:defRPr/>
            </a:pPr>
            <a:r>
              <a:rPr lang="en-US" sz="2400" dirty="0">
                <a:latin typeface="Times New Roman" panose="02020603050405020304" pitchFamily="18" charset="0"/>
                <a:cs typeface="Times New Roman" panose="02020603050405020304" pitchFamily="18" charset="0"/>
              </a:rPr>
              <a:t>Phone Message </a:t>
            </a:r>
          </a:p>
          <a:p>
            <a:pPr lvl="1" defTabSz="914363">
              <a:lnSpc>
                <a:spcPct val="110000"/>
              </a:lnSpc>
              <a:defRPr/>
            </a:pPr>
            <a:r>
              <a:rPr lang="en-US" sz="2400" dirty="0">
                <a:latin typeface="Times New Roman" panose="02020603050405020304" pitchFamily="18" charset="0"/>
                <a:cs typeface="Times New Roman" panose="02020603050405020304" pitchFamily="18" charset="0"/>
              </a:rPr>
              <a:t>Prepping for Voicemail</a:t>
            </a:r>
          </a:p>
          <a:p>
            <a:pPr lvl="2" defTabSz="914363">
              <a:lnSpc>
                <a:spcPct val="110000"/>
              </a:lnSpc>
              <a:defRPr/>
            </a:pPr>
            <a:r>
              <a:rPr lang="en-US" sz="2000" dirty="0">
                <a:latin typeface="Times New Roman" panose="02020603050405020304" pitchFamily="18" charset="0"/>
                <a:cs typeface="Times New Roman" panose="02020603050405020304" pitchFamily="18" charset="0"/>
              </a:rPr>
              <a:t>Name of office/rep, what you need (please leave name/number/message), when to expect a call back</a:t>
            </a:r>
          </a:p>
          <a:p>
            <a:pPr lvl="2" defTabSz="914363">
              <a:lnSpc>
                <a:spcPct val="110000"/>
              </a:lnSpc>
              <a:defRPr/>
            </a:pPr>
            <a:r>
              <a:rPr lang="en-US" sz="2000" dirty="0">
                <a:latin typeface="Times New Roman" panose="02020603050405020304" pitchFamily="18" charset="0"/>
                <a:cs typeface="Times New Roman" panose="02020603050405020304" pitchFamily="18" charset="0"/>
              </a:rPr>
              <a:t>Example </a:t>
            </a:r>
            <a:r>
              <a:rPr lang="en-US" sz="2000" dirty="0" err="1">
                <a:latin typeface="Times New Roman" panose="02020603050405020304" pitchFamily="18" charset="0"/>
                <a:cs typeface="Times New Roman" panose="02020603050405020304" pitchFamily="18" charset="0"/>
              </a:rPr>
              <a:t>VoiceMail</a:t>
            </a:r>
            <a:endParaRPr lang="en-US" sz="2000" dirty="0">
              <a:latin typeface="Times New Roman" panose="02020603050405020304" pitchFamily="18" charset="0"/>
              <a:cs typeface="Times New Roman" panose="02020603050405020304" pitchFamily="18" charset="0"/>
            </a:endParaRPr>
          </a:p>
          <a:p>
            <a:pPr defTabSz="914363">
              <a:lnSpc>
                <a:spcPct val="110000"/>
              </a:lnSpc>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4</a:t>
            </a:fld>
            <a:endParaRPr lang="en-US" dirty="0"/>
          </a:p>
        </p:txBody>
      </p:sp>
      <p:sp>
        <p:nvSpPr>
          <p:cNvPr id="41986" name="Title 1"/>
          <p:cNvSpPr>
            <a:spLocks noGrp="1"/>
          </p:cNvSpPr>
          <p:nvPr>
            <p:ph type="title"/>
          </p:nvPr>
        </p:nvSpPr>
        <p:spPr>
          <a:xfrm>
            <a:off x="0" y="304800"/>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ANSWER REQUESTS FOR ASSISTANCE</a:t>
            </a:r>
          </a:p>
        </p:txBody>
      </p:sp>
    </p:spTree>
    <p:extLst>
      <p:ext uri="{BB962C8B-B14F-4D97-AF65-F5344CB8AC3E}">
        <p14:creationId xmlns:p14="http://schemas.microsoft.com/office/powerpoint/2010/main" val="214234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11B82-E6ED-F429-50AE-563C989514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459C44-A4EF-22DF-F93D-DDCCA4DF53F0}"/>
              </a:ext>
            </a:extLst>
          </p:cNvPr>
          <p:cNvSpPr>
            <a:spLocks noGrp="1"/>
          </p:cNvSpPr>
          <p:nvPr>
            <p:ph idx="1"/>
          </p:nvPr>
        </p:nvSpPr>
        <p:spPr>
          <a:xfrm>
            <a:off x="295507" y="1447800"/>
            <a:ext cx="4191000" cy="4598894"/>
          </a:xfrm>
        </p:spPr>
        <p:txBody>
          <a:bodyPr rtlCol="0">
            <a:normAutofit/>
          </a:bodyPr>
          <a:lstStyle/>
          <a:p>
            <a:pPr defTabSz="914363">
              <a:lnSpc>
                <a:spcPct val="110000"/>
              </a:lnSpc>
              <a:defRPr/>
            </a:pPr>
            <a:r>
              <a:rPr lang="en-US" sz="2800" dirty="0">
                <a:latin typeface="Times New Roman" panose="02020603050405020304" pitchFamily="18" charset="0"/>
                <a:cs typeface="Times New Roman" panose="02020603050405020304" pitchFamily="18" charset="0"/>
              </a:rPr>
              <a:t>Template emails can be very helpful as </a:t>
            </a:r>
            <a:r>
              <a:rPr lang="en-US" sz="2800" b="1" dirty="0">
                <a:latin typeface="Times New Roman" panose="02020603050405020304" pitchFamily="18" charset="0"/>
                <a:cs typeface="Times New Roman" panose="02020603050405020304" pitchFamily="18" charset="0"/>
              </a:rPr>
              <a:t>follow ups </a:t>
            </a:r>
            <a:r>
              <a:rPr lang="en-US" sz="2800" dirty="0">
                <a:latin typeface="Times New Roman" panose="02020603050405020304" pitchFamily="18" charset="0"/>
                <a:cs typeface="Times New Roman" panose="02020603050405020304" pitchFamily="18" charset="0"/>
              </a:rPr>
              <a:t>to calls or in-person meetings, but ensure they are relevant and tailored to the situation</a:t>
            </a:r>
          </a:p>
          <a:p>
            <a:pPr defTabSz="914363">
              <a:lnSpc>
                <a:spcPct val="110000"/>
              </a:lnSpc>
              <a:defRPr/>
            </a:pPr>
            <a:endParaRPr lang="en-US" sz="2800" dirty="0">
              <a:latin typeface="Times New Roman" panose="02020603050405020304" pitchFamily="18" charset="0"/>
              <a:cs typeface="Times New Roman" panose="02020603050405020304" pitchFamily="18" charset="0"/>
            </a:endParaRPr>
          </a:p>
          <a:p>
            <a:pPr lvl="1" defTabSz="914363">
              <a:lnSpc>
                <a:spcPct val="110000"/>
              </a:lnSpc>
              <a:defRPr/>
            </a:pPr>
            <a:r>
              <a:rPr lang="en-US" sz="2400" dirty="0">
                <a:latin typeface="Times New Roman" panose="02020603050405020304" pitchFamily="18" charset="0"/>
                <a:cs typeface="Times New Roman" panose="02020603050405020304" pitchFamily="18" charset="0"/>
              </a:rPr>
              <a:t>Who uses template emails?</a:t>
            </a:r>
          </a:p>
          <a:p>
            <a:pPr defTabSz="914363">
              <a:lnSpc>
                <a:spcPct val="110000"/>
              </a:lnSpc>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2" name="Slide Number Placeholder 1">
            <a:extLst>
              <a:ext uri="{FF2B5EF4-FFF2-40B4-BE49-F238E27FC236}">
                <a16:creationId xmlns:a16="http://schemas.microsoft.com/office/drawing/2014/main" id="{9933EC15-208D-4C3E-5AA4-FF446F7A9000}"/>
              </a:ext>
            </a:extLst>
          </p:cNvPr>
          <p:cNvSpPr>
            <a:spLocks noGrp="1"/>
          </p:cNvSpPr>
          <p:nvPr>
            <p:ph type="sldNum" sz="quarter" idx="12"/>
          </p:nvPr>
        </p:nvSpPr>
        <p:spPr/>
        <p:txBody>
          <a:bodyPr/>
          <a:lstStyle/>
          <a:p>
            <a:pPr>
              <a:defRPr/>
            </a:pPr>
            <a:fld id="{2EDB1D41-CDF4-4E5D-BEF4-8EB2F5A87E9A}" type="slidenum">
              <a:rPr lang="en-US" smtClean="0"/>
              <a:pPr>
                <a:defRPr/>
              </a:pPr>
              <a:t>5</a:t>
            </a:fld>
            <a:endParaRPr lang="en-US" dirty="0"/>
          </a:p>
        </p:txBody>
      </p:sp>
      <p:sp>
        <p:nvSpPr>
          <p:cNvPr id="41986" name="Title 1">
            <a:extLst>
              <a:ext uri="{FF2B5EF4-FFF2-40B4-BE49-F238E27FC236}">
                <a16:creationId xmlns:a16="http://schemas.microsoft.com/office/drawing/2014/main" id="{0CBA6160-B769-5254-151C-FCEA1F563AC5}"/>
              </a:ext>
            </a:extLst>
          </p:cNvPr>
          <p:cNvSpPr>
            <a:spLocks noGrp="1"/>
          </p:cNvSpPr>
          <p:nvPr>
            <p:ph type="title"/>
          </p:nvPr>
        </p:nvSpPr>
        <p:spPr>
          <a:xfrm>
            <a:off x="0" y="304800"/>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ANSWER REQUESTS FOR ASSISTANCE</a:t>
            </a:r>
          </a:p>
        </p:txBody>
      </p:sp>
      <p:sp>
        <p:nvSpPr>
          <p:cNvPr id="4" name="TextBox 3">
            <a:extLst>
              <a:ext uri="{FF2B5EF4-FFF2-40B4-BE49-F238E27FC236}">
                <a16:creationId xmlns:a16="http://schemas.microsoft.com/office/drawing/2014/main" id="{A69F58E7-AF1C-55B2-BD04-A1E0C7760C49}"/>
              </a:ext>
            </a:extLst>
          </p:cNvPr>
          <p:cNvSpPr txBox="1"/>
          <p:nvPr/>
        </p:nvSpPr>
        <p:spPr>
          <a:xfrm>
            <a:off x="4800600" y="1219200"/>
            <a:ext cx="7239000" cy="5878532"/>
          </a:xfrm>
          <a:prstGeom prst="rect">
            <a:avLst/>
          </a:prstGeom>
          <a:noFill/>
          <a:ln w="15875">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Hi (name),</a:t>
            </a:r>
          </a:p>
          <a:p>
            <a:r>
              <a:rPr lang="en-US" dirty="0">
                <a:latin typeface="Times New Roman" panose="02020603050405020304" pitchFamily="18" charset="0"/>
                <a:cs typeface="Times New Roman" panose="02020603050405020304" pitchFamily="18" charset="0"/>
              </a:rPr>
              <a:t>Thank you for the call.  Just some reminders of what to bring to the appointment on (date/time):</a:t>
            </a:r>
          </a:p>
          <a:p>
            <a:pPr marL="285750" indent="-285750">
              <a:buFontTx/>
              <a:buChar char="-"/>
            </a:pPr>
            <a:r>
              <a:rPr lang="en-US" dirty="0">
                <a:latin typeface="Times New Roman" panose="02020603050405020304" pitchFamily="18" charset="0"/>
                <a:cs typeface="Times New Roman" panose="02020603050405020304" pitchFamily="18" charset="0"/>
              </a:rPr>
              <a:t>Medical records/diagnosis of the disabilities</a:t>
            </a:r>
          </a:p>
          <a:p>
            <a:pPr marL="285750" indent="-285750">
              <a:buFontTx/>
              <a:buChar char="-"/>
            </a:pPr>
            <a:r>
              <a:rPr lang="en-US" dirty="0">
                <a:latin typeface="Times New Roman" panose="02020603050405020304" pitchFamily="18" charset="0"/>
                <a:cs typeface="Times New Roman" panose="02020603050405020304" pitchFamily="18" charset="0"/>
              </a:rPr>
              <a:t>Lay statements</a:t>
            </a:r>
          </a:p>
          <a:p>
            <a:pPr marL="285750" indent="-285750">
              <a:buFontTx/>
              <a:buChar char="-"/>
            </a:pPr>
            <a:r>
              <a:rPr lang="en-US" dirty="0">
                <a:latin typeface="Times New Roman" panose="02020603050405020304" pitchFamily="18" charset="0"/>
                <a:cs typeface="Times New Roman" panose="02020603050405020304" pitchFamily="18" charset="0"/>
              </a:rPr>
              <a:t>Birth certificates</a:t>
            </a:r>
          </a:p>
          <a:p>
            <a:pPr marL="285750" indent="-285750">
              <a:buFontTx/>
              <a:buChar char="-"/>
            </a:pPr>
            <a:r>
              <a:rPr lang="en-US" dirty="0">
                <a:latin typeface="Times New Roman" panose="02020603050405020304" pitchFamily="18" charset="0"/>
                <a:cs typeface="Times New Roman" panose="02020603050405020304" pitchFamily="18" charset="0"/>
              </a:rPr>
              <a:t>Marriage certificates</a:t>
            </a:r>
          </a:p>
          <a:p>
            <a:pPr marL="285750" indent="-285750">
              <a:buFontTx/>
              <a:buChar char="-"/>
            </a:pPr>
            <a:r>
              <a:rPr lang="en-US" dirty="0">
                <a:latin typeface="Times New Roman" panose="02020603050405020304" pitchFamily="18" charset="0"/>
                <a:cs typeface="Times New Roman" panose="02020603050405020304" pitchFamily="18" charset="0"/>
              </a:rPr>
              <a:t>Divorce decrees</a:t>
            </a:r>
          </a:p>
          <a:p>
            <a:pPr marL="285750" indent="-285750">
              <a:buFontTx/>
              <a:buChar char="-"/>
            </a:pPr>
            <a:r>
              <a:rPr lang="en-US" dirty="0">
                <a:latin typeface="Times New Roman" panose="02020603050405020304" pitchFamily="18" charset="0"/>
                <a:cs typeface="Times New Roman" panose="02020603050405020304" pitchFamily="18" charset="0"/>
              </a:rPr>
              <a:t>Social security numbers of your family members</a:t>
            </a:r>
          </a:p>
          <a:p>
            <a:pPr marL="742950" lvl="1" indent="-285750">
              <a:buFontTx/>
              <a:buChar char="-"/>
            </a:pPr>
            <a:r>
              <a:rPr lang="en-US" dirty="0">
                <a:latin typeface="Times New Roman" panose="02020603050405020304" pitchFamily="18" charset="0"/>
                <a:cs typeface="Times New Roman" panose="02020603050405020304" pitchFamily="18" charset="0"/>
              </a:rPr>
              <a:t>Spouse</a:t>
            </a:r>
          </a:p>
          <a:p>
            <a:pPr marL="742950" lvl="1" indent="-285750">
              <a:buFontTx/>
              <a:buChar char="-"/>
            </a:pPr>
            <a:r>
              <a:rPr lang="en-US" dirty="0">
                <a:latin typeface="Times New Roman" panose="02020603050405020304" pitchFamily="18" charset="0"/>
                <a:cs typeface="Times New Roman" panose="02020603050405020304" pitchFamily="18" charset="0"/>
              </a:rPr>
              <a:t>Children under 18</a:t>
            </a:r>
          </a:p>
          <a:p>
            <a:pPr marL="742950" lvl="1" indent="-285750">
              <a:buFontTx/>
              <a:buChar char="-"/>
            </a:pPr>
            <a:r>
              <a:rPr lang="en-US" dirty="0">
                <a:latin typeface="Times New Roman" panose="02020603050405020304" pitchFamily="18" charset="0"/>
                <a:cs typeface="Times New Roman" panose="02020603050405020304" pitchFamily="18" charset="0"/>
              </a:rPr>
              <a:t>Children 18-23 in school full time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will need a government issued ID to enter the building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are located at 406 W. 34th Street, Kansas City, Missouri 64111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are in Room 372, main office telephone number is 816.756.3390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Looking forward to seeing you then!</a:t>
            </a:r>
          </a:p>
          <a:p>
            <a:r>
              <a:rPr lang="en-US" sz="1600" dirty="0"/>
              <a:t> </a:t>
            </a:r>
          </a:p>
        </p:txBody>
      </p:sp>
    </p:spTree>
    <p:extLst>
      <p:ext uri="{BB962C8B-B14F-4D97-AF65-F5344CB8AC3E}">
        <p14:creationId xmlns:p14="http://schemas.microsoft.com/office/powerpoint/2010/main" val="42434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2"/>
          <p:cNvSpPr>
            <a:spLocks noGrp="1"/>
          </p:cNvSpPr>
          <p:nvPr>
            <p:ph idx="1"/>
          </p:nvPr>
        </p:nvSpPr>
        <p:spPr/>
        <p:txBody>
          <a:bodyPr/>
          <a:lstStyle/>
          <a:p>
            <a:pPr marL="0" indent="0" algn="ctr">
              <a:buNone/>
            </a:pPr>
            <a:r>
              <a:rPr lang="en-US" altLang="en-US" dirty="0">
                <a:latin typeface="Times New Roman" panose="02020603050405020304" pitchFamily="18" charset="0"/>
                <a:cs typeface="Times New Roman" panose="02020603050405020304" pitchFamily="18" charset="0"/>
              </a:rPr>
              <a:t>Your client is your main focus during the appointment</a:t>
            </a:r>
          </a:p>
          <a:p>
            <a:pPr marL="0" indent="0" algn="ctr">
              <a:buNone/>
            </a:pP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Be aware of your setting when talking with your client</a:t>
            </a:r>
          </a:p>
          <a:p>
            <a:pPr marL="0" indent="0" algn="ctr">
              <a:buNone/>
            </a:pP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Eves dropping</a:t>
            </a:r>
          </a:p>
          <a:p>
            <a:pPr marL="0" indent="0" algn="ctr">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6</a:t>
            </a:fld>
            <a:endParaRPr lang="en-US" dirty="0"/>
          </a:p>
        </p:txBody>
      </p:sp>
      <p:sp>
        <p:nvSpPr>
          <p:cNvPr id="35842" name="Title 1"/>
          <p:cNvSpPr>
            <a:spLocks noGrp="1"/>
          </p:cNvSpPr>
          <p:nvPr>
            <p:ph type="title"/>
          </p:nvPr>
        </p:nvSpPr>
        <p:spPr>
          <a:xfrm>
            <a:off x="0" y="457200"/>
            <a:ext cx="57150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extLst>
      <p:ext uri="{BB962C8B-B14F-4D97-AF65-F5344CB8AC3E}">
        <p14:creationId xmlns:p14="http://schemas.microsoft.com/office/powerpoint/2010/main" val="181716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04800" y="1393236"/>
            <a:ext cx="11277600" cy="5328239"/>
          </a:xfrm>
        </p:spPr>
        <p:txBody>
          <a:bodyPr rtlCol="0">
            <a:normAutofit/>
          </a:bodyPr>
          <a:lstStyle/>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Review all of the evidence prior to submitting it to VA. </a:t>
            </a:r>
            <a:r>
              <a:rPr lang="en-US" sz="3400" dirty="0">
                <a:solidFill>
                  <a:srgbClr val="C00000"/>
                </a:solidFill>
                <a:latin typeface="Times New Roman" panose="02020603050405020304" pitchFamily="18" charset="0"/>
                <a:cs typeface="Times New Roman" panose="02020603050405020304" pitchFamily="18" charset="0"/>
              </a:rPr>
              <a:t>Why? </a:t>
            </a:r>
          </a:p>
          <a:p>
            <a:pPr lvl="1" defTabSz="914363">
              <a:lnSpc>
                <a:spcPct val="120000"/>
              </a:lnSpc>
              <a:spcAft>
                <a:spcPts val="600"/>
              </a:spcAft>
              <a:defRPr/>
            </a:pPr>
            <a:r>
              <a:rPr lang="en-US" sz="3000" dirty="0">
                <a:latin typeface="Times New Roman" panose="02020603050405020304" pitchFamily="18" charset="0"/>
                <a:cs typeface="Times New Roman" panose="02020603050405020304" pitchFamily="18" charset="0"/>
              </a:rPr>
              <a:t>You may be submitting a PDF of an email instead of evidence</a:t>
            </a:r>
          </a:p>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If the evidence is detrimental to the claim, explain why and offer suggestions on how to obtain better evidence. </a:t>
            </a:r>
          </a:p>
          <a:p>
            <a:pPr lvl="1" defTabSz="914363">
              <a:lnSpc>
                <a:spcPct val="120000"/>
              </a:lnSpc>
              <a:spcAft>
                <a:spcPts val="600"/>
              </a:spcAft>
              <a:defRPr/>
            </a:pPr>
            <a:r>
              <a:rPr lang="en-US" sz="3000" dirty="0">
                <a:latin typeface="Times New Roman" panose="02020603050405020304" pitchFamily="18" charset="0"/>
                <a:cs typeface="Times New Roman" panose="02020603050405020304" pitchFamily="18" charset="0"/>
              </a:rPr>
              <a:t>Sleep study that indicates no sleep apnea</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7</a:t>
            </a:fld>
            <a:endParaRPr lang="en-US" dirty="0"/>
          </a:p>
        </p:txBody>
      </p:sp>
      <p:sp>
        <p:nvSpPr>
          <p:cNvPr id="7" name="Title 1"/>
          <p:cNvSpPr>
            <a:spLocks noGrp="1"/>
          </p:cNvSpPr>
          <p:nvPr>
            <p:ph type="title"/>
          </p:nvPr>
        </p:nvSpPr>
        <p:spPr>
          <a:xfrm>
            <a:off x="0" y="490653"/>
            <a:ext cx="5307012"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
        <p:nvSpPr>
          <p:cNvPr id="39941"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38200" y="1474293"/>
            <a:ext cx="10515600" cy="4882058"/>
          </a:xfrm>
        </p:spPr>
        <p:txBody>
          <a:bodyPr/>
          <a:lstStyle/>
          <a:p>
            <a:pPr marL="0" indent="0">
              <a:buNone/>
            </a:pPr>
            <a:r>
              <a:rPr lang="en-US" dirty="0">
                <a:latin typeface="Times New Roman" panose="02020603050405020304" pitchFamily="18" charset="0"/>
                <a:cs typeface="Times New Roman" panose="02020603050405020304" pitchFamily="18" charset="0"/>
              </a:rPr>
              <a:t>If additional evidence is needed:</a:t>
            </a:r>
          </a:p>
          <a:p>
            <a:pPr marL="0" indent="0">
              <a:buNone/>
            </a:pPr>
            <a:r>
              <a:rPr lang="en-US" dirty="0">
                <a:latin typeface="Times New Roman" panose="02020603050405020304" pitchFamily="18" charset="0"/>
                <a:cs typeface="Times New Roman" panose="02020603050405020304" pitchFamily="18" charset="0"/>
              </a:rPr>
              <a:t>	- Give the veteran a written list of what to get and how to submit it to you.</a:t>
            </a:r>
          </a:p>
          <a:p>
            <a:pPr marL="0" indent="0">
              <a:buNone/>
            </a:pPr>
            <a:r>
              <a:rPr lang="en-US" dirty="0">
                <a:latin typeface="Times New Roman" panose="02020603050405020304" pitchFamily="18" charset="0"/>
                <a:cs typeface="Times New Roman" panose="02020603050405020304" pitchFamily="18" charset="0"/>
              </a:rPr>
              <a:t>	- When it is needed (date)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Question: Should you have a veteran submit evidence directly into Quick Submit?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8</a:t>
            </a:fld>
            <a:endParaRPr lang="en-US" dirty="0"/>
          </a:p>
        </p:txBody>
      </p:sp>
      <p:sp>
        <p:nvSpPr>
          <p:cNvPr id="6" name="Title 1"/>
          <p:cNvSpPr>
            <a:spLocks noGrp="1"/>
          </p:cNvSpPr>
          <p:nvPr>
            <p:ph type="title"/>
          </p:nvPr>
        </p:nvSpPr>
        <p:spPr>
          <a:xfrm>
            <a:off x="0" y="457200"/>
            <a:ext cx="52578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698035"/>
            <a:ext cx="10972800" cy="4658315"/>
          </a:xfrm>
        </p:spPr>
        <p:txBody>
          <a:bodyPr rtlCol="0">
            <a:normAutofit fontScale="92500" lnSpcReduction="20000"/>
          </a:bodyPr>
          <a:lstStyle/>
          <a:p>
            <a:pPr marL="0" indent="0">
              <a:buNone/>
              <a:defRPr/>
            </a:pPr>
            <a:r>
              <a:rPr lang="en-US" altLang="en-US" dirty="0">
                <a:latin typeface="Times New Roman" panose="02020603050405020304" pitchFamily="18" charset="0"/>
                <a:cs typeface="Times New Roman" panose="02020603050405020304" pitchFamily="18" charset="0"/>
              </a:rPr>
              <a:t>Here is the big one!  The most important task:</a:t>
            </a:r>
          </a:p>
          <a:p>
            <a:pPr marL="0" indent="0">
              <a:buNone/>
              <a:defRPr/>
            </a:pPr>
            <a:r>
              <a:rPr lang="en-US" altLang="en-US" dirty="0">
                <a:latin typeface="Times New Roman" panose="02020603050405020304" pitchFamily="18" charset="0"/>
                <a:cs typeface="Times New Roman" panose="02020603050405020304" pitchFamily="18" charset="0"/>
              </a:rPr>
              <a:t>	- A completed, correct claim</a:t>
            </a:r>
          </a:p>
          <a:p>
            <a:pPr marL="0" indent="0">
              <a:buNone/>
              <a:defRPr/>
            </a:pPr>
            <a:r>
              <a:rPr lang="en-US" altLang="en-US" dirty="0">
                <a:latin typeface="Times New Roman" panose="02020603050405020304" pitchFamily="18" charset="0"/>
                <a:cs typeface="Times New Roman" panose="02020603050405020304" pitchFamily="18" charset="0"/>
              </a:rPr>
              <a:t>		- What do you look at on the claim before submitting?</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r>
              <a:rPr lang="en-US" altLang="en-US" dirty="0">
                <a:latin typeface="Times New Roman" panose="02020603050405020304" pitchFamily="18" charset="0"/>
                <a:cs typeface="Times New Roman" panose="02020603050405020304" pitchFamily="18" charset="0"/>
              </a:rPr>
              <a:t>Filed in a timely manner </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3600" b="1" dirty="0">
                <a:latin typeface="Times New Roman" panose="02020603050405020304" pitchFamily="18" charset="0"/>
                <a:cs typeface="Times New Roman" panose="02020603050405020304" pitchFamily="18" charset="0"/>
              </a:rPr>
              <a:t>What is timely?</a:t>
            </a:r>
          </a:p>
          <a:p>
            <a:pPr marL="0" indent="0">
              <a:buNone/>
              <a:defRPr/>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9</a:t>
            </a:fld>
            <a:endParaRPr lang="en-US" dirty="0"/>
          </a:p>
        </p:txBody>
      </p:sp>
      <p:sp>
        <p:nvSpPr>
          <p:cNvPr id="28674"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pic>
        <p:nvPicPr>
          <p:cNvPr id="5" name="Picture 4" descr="A white rectangular box with black text and numbers&#10;&#10;AI-generated content may be incorrect.">
            <a:extLst>
              <a:ext uri="{FF2B5EF4-FFF2-40B4-BE49-F238E27FC236}">
                <a16:creationId xmlns:a16="http://schemas.microsoft.com/office/drawing/2014/main" id="{1704314F-8B4F-231C-5335-F56E90311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124200"/>
            <a:ext cx="5830114" cy="1114581"/>
          </a:xfrm>
          <a:prstGeom prst="rect">
            <a:avLst/>
          </a:prstGeom>
          <a:ln w="158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7060</TotalTime>
  <Words>1639</Words>
  <Application>Microsoft Office PowerPoint</Application>
  <PresentationFormat>Widescreen</PresentationFormat>
  <Paragraphs>247</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Times New Roman</vt:lpstr>
      <vt:lpstr>NEW LOGO</vt:lpstr>
      <vt:lpstr>Custom Design</vt:lpstr>
      <vt:lpstr>PowerPoint Presentation</vt:lpstr>
      <vt:lpstr>WORKLOAD MANAGEMENT</vt:lpstr>
      <vt:lpstr>PowerPoint Presentation</vt:lpstr>
      <vt:lpstr>ANSWER REQUESTS FOR ASSISTANCE</vt:lpstr>
      <vt:lpstr>ANSWER REQUESTS FOR ASSISTANCE</vt:lpstr>
      <vt:lpstr>MEET WITH VETERANS AND DEVELOP EVIDENCE</vt:lpstr>
      <vt:lpstr>MEET WITH VETERANS AND DEVELOP EVIDENCE</vt:lpstr>
      <vt:lpstr>MEET WITH VETERANS AND DEVELOP EVIDENCE</vt:lpstr>
      <vt:lpstr>FILE CLAIMS TIMELY</vt:lpstr>
      <vt:lpstr>FILE CLAIMS TIMELY</vt:lpstr>
      <vt:lpstr>FILE CLAIMS TIMELY</vt:lpstr>
      <vt:lpstr>FILE CLAIMS TIMELY</vt:lpstr>
      <vt:lpstr>REVIEWING DECISIONS AND ADVOCATING FOR VETERANS</vt:lpstr>
      <vt:lpstr>OFFICE ESSENTIALS –  ACCOUNTABILITY </vt:lpstr>
      <vt:lpstr>TRAINING ESSENTIALS –  Online Learning Portal</vt:lpstr>
      <vt:lpstr>WORKPLACE ESSENTIALS –  WELLNESS</vt:lpstr>
      <vt:lpstr>WORKPLACE ESSENTIALS –  WELLNESS</vt:lpstr>
      <vt:lpstr>WORKPLACE ESSENTIALS –  WELLNESS</vt:lpstr>
      <vt:lpstr>MANAGING YOUR OFFICE</vt:lpstr>
      <vt:lpstr>CONTROLLING THE CHAOS </vt:lpstr>
      <vt:lpstr>A FEW HELPFUL HINTS…</vt:lpstr>
      <vt:lpstr>If It Were Only This Simple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Management</dc:title>
  <dc:creator>Chris Macinkowicz</dc:creator>
  <cp:keywords/>
  <cp:lastModifiedBy>Keith Garrison</cp:lastModifiedBy>
  <cp:revision>155</cp:revision>
  <cp:lastPrinted>2021-09-13T14:20:26Z</cp:lastPrinted>
  <dcterms:created xsi:type="dcterms:W3CDTF">2015-07-31T12:30:47Z</dcterms:created>
  <dcterms:modified xsi:type="dcterms:W3CDTF">2025-09-17T14:35:34Z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